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4"/>
  </p:notesMasterIdLst>
  <p:sldIdLst>
    <p:sldId id="260" r:id="rId3"/>
    <p:sldId id="278" r:id="rId4"/>
    <p:sldId id="279" r:id="rId5"/>
    <p:sldId id="280" r:id="rId6"/>
    <p:sldId id="281" r:id="rId7"/>
    <p:sldId id="282" r:id="rId8"/>
    <p:sldId id="283" r:id="rId9"/>
    <p:sldId id="284" r:id="rId10"/>
    <p:sldId id="291" r:id="rId11"/>
    <p:sldId id="293" r:id="rId12"/>
    <p:sldId id="294" r:id="rId13"/>
    <p:sldId id="285" r:id="rId14"/>
    <p:sldId id="286" r:id="rId15"/>
    <p:sldId id="287" r:id="rId16"/>
    <p:sldId id="288" r:id="rId17"/>
    <p:sldId id="295" r:id="rId18"/>
    <p:sldId id="296" r:id="rId19"/>
    <p:sldId id="297" r:id="rId20"/>
    <p:sldId id="289" r:id="rId21"/>
    <p:sldId id="290"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snapToGrid="0" snapToObjects="1">
      <p:cViewPr>
        <p:scale>
          <a:sx n="100" d="100"/>
          <a:sy n="100" d="100"/>
        </p:scale>
        <p:origin x="-70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5C22B-587B-437E-AB61-F808192EEC09}" type="doc">
      <dgm:prSet loTypeId="urn:microsoft.com/office/officeart/2005/8/layout/target3" loCatId="list" qsTypeId="urn:microsoft.com/office/officeart/2005/8/quickstyle/simple1#6" qsCatId="simple" csTypeId="urn:microsoft.com/office/officeart/2005/8/colors/accent2_2" csCatId="accent2" phldr="1"/>
      <dgm:spPr/>
      <dgm:t>
        <a:bodyPr/>
        <a:lstStyle/>
        <a:p>
          <a:endParaRPr lang="en-US"/>
        </a:p>
      </dgm:t>
    </dgm:pt>
    <dgm:pt modelId="{F9097385-5C52-452D-8DE2-B4864447E0B8}">
      <dgm:prSet phldrT="[Text]" custT="1"/>
      <dgm:spPr/>
      <dgm:t>
        <a:bodyPr/>
        <a:lstStyle/>
        <a:p>
          <a:r>
            <a:rPr lang="en-US" sz="1400" dirty="0" smtClean="0">
              <a:latin typeface="Arial" pitchFamily="34" charset="0"/>
              <a:cs typeface="Arial" pitchFamily="34" charset="0"/>
            </a:rPr>
            <a:t>Information Technology</a:t>
          </a:r>
          <a:endParaRPr lang="en-US" sz="1400" dirty="0">
            <a:latin typeface="Arial" pitchFamily="34" charset="0"/>
            <a:cs typeface="Arial" pitchFamily="34" charset="0"/>
          </a:endParaRPr>
        </a:p>
      </dgm:t>
    </dgm:pt>
    <dgm:pt modelId="{97632132-3469-4B87-B85E-641A826F9691}" type="parTrans" cxnId="{91B65A40-D949-4518-BEE6-5467EC3A387E}">
      <dgm:prSet/>
      <dgm:spPr/>
      <dgm:t>
        <a:bodyPr/>
        <a:lstStyle/>
        <a:p>
          <a:endParaRPr lang="en-US" sz="1800"/>
        </a:p>
      </dgm:t>
    </dgm:pt>
    <dgm:pt modelId="{5BD663A9-7913-4C1C-B7C7-15B9D03DFCEC}" type="sibTrans" cxnId="{91B65A40-D949-4518-BEE6-5467EC3A387E}">
      <dgm:prSet/>
      <dgm:spPr/>
      <dgm:t>
        <a:bodyPr/>
        <a:lstStyle/>
        <a:p>
          <a:endParaRPr lang="en-US" sz="1800"/>
        </a:p>
      </dgm:t>
    </dgm:pt>
    <dgm:pt modelId="{F1E42519-EC5C-44D5-A10E-CF29B444B204}">
      <dgm:prSet phldrT="[Text]" custT="1"/>
      <dgm:spPr/>
      <dgm:t>
        <a:bodyPr/>
        <a:lstStyle/>
        <a:p>
          <a:r>
            <a:rPr lang="en-US" sz="1400" dirty="0" smtClean="0">
              <a:latin typeface="Arial" pitchFamily="34" charset="0"/>
              <a:cs typeface="Arial" pitchFamily="34" charset="0"/>
            </a:rPr>
            <a:t>Communication</a:t>
          </a:r>
          <a:endParaRPr lang="en-US" sz="1400" dirty="0">
            <a:latin typeface="Arial" pitchFamily="34" charset="0"/>
            <a:cs typeface="Arial" pitchFamily="34" charset="0"/>
          </a:endParaRPr>
        </a:p>
      </dgm:t>
    </dgm:pt>
    <dgm:pt modelId="{7F794939-EBF9-45D4-BD9E-65B0F7738C61}" type="parTrans" cxnId="{34C9A74A-9B81-4008-B0A2-E07A3A665715}">
      <dgm:prSet/>
      <dgm:spPr/>
      <dgm:t>
        <a:bodyPr/>
        <a:lstStyle/>
        <a:p>
          <a:endParaRPr lang="en-US" sz="1800"/>
        </a:p>
      </dgm:t>
    </dgm:pt>
    <dgm:pt modelId="{C9BBF0E4-C89D-4550-9535-A1D1F8100148}" type="sibTrans" cxnId="{34C9A74A-9B81-4008-B0A2-E07A3A665715}">
      <dgm:prSet/>
      <dgm:spPr/>
      <dgm:t>
        <a:bodyPr/>
        <a:lstStyle/>
        <a:p>
          <a:endParaRPr lang="en-US" sz="1800"/>
        </a:p>
      </dgm:t>
    </dgm:pt>
    <dgm:pt modelId="{4140D767-F70B-4CD9-AF9A-E8F35707F46B}">
      <dgm:prSet phldrT="[Text]" custT="1"/>
      <dgm:spPr/>
      <dgm:t>
        <a:bodyPr/>
        <a:lstStyle/>
        <a:p>
          <a:r>
            <a:rPr lang="en-US" sz="1400" dirty="0" smtClean="0">
              <a:latin typeface="Arial" pitchFamily="34" charset="0"/>
              <a:cs typeface="Arial" pitchFamily="34" charset="0"/>
            </a:rPr>
            <a:t>Automation and Control</a:t>
          </a:r>
          <a:endParaRPr lang="en-US" sz="1400" dirty="0">
            <a:latin typeface="Arial" pitchFamily="34" charset="0"/>
            <a:cs typeface="Arial" pitchFamily="34" charset="0"/>
          </a:endParaRPr>
        </a:p>
      </dgm:t>
    </dgm:pt>
    <dgm:pt modelId="{6DE6487B-0BF4-4408-BB4D-D175D49A8975}" type="parTrans" cxnId="{2ED7F9EF-857A-408C-BEB0-DC7389F8E48C}">
      <dgm:prSet/>
      <dgm:spPr/>
      <dgm:t>
        <a:bodyPr/>
        <a:lstStyle/>
        <a:p>
          <a:endParaRPr lang="en-US" sz="1800"/>
        </a:p>
      </dgm:t>
    </dgm:pt>
    <dgm:pt modelId="{FD525D88-E7F3-4272-A907-EFECF06780BB}" type="sibTrans" cxnId="{2ED7F9EF-857A-408C-BEB0-DC7389F8E48C}">
      <dgm:prSet/>
      <dgm:spPr/>
      <dgm:t>
        <a:bodyPr/>
        <a:lstStyle/>
        <a:p>
          <a:endParaRPr lang="en-US" sz="1800"/>
        </a:p>
      </dgm:t>
    </dgm:pt>
    <dgm:pt modelId="{176E577C-C505-4045-85EA-7C4847AB9599}" type="pres">
      <dgm:prSet presAssocID="{6B55C22B-587B-437E-AB61-F808192EEC09}" presName="Name0" presStyleCnt="0">
        <dgm:presLayoutVars>
          <dgm:chMax val="7"/>
          <dgm:dir/>
          <dgm:animLvl val="lvl"/>
          <dgm:resizeHandles val="exact"/>
        </dgm:presLayoutVars>
      </dgm:prSet>
      <dgm:spPr/>
      <dgm:t>
        <a:bodyPr/>
        <a:lstStyle/>
        <a:p>
          <a:endParaRPr lang="en-US"/>
        </a:p>
      </dgm:t>
    </dgm:pt>
    <dgm:pt modelId="{0575D7BD-6415-4AF1-8FFE-C4761B96D91E}" type="pres">
      <dgm:prSet presAssocID="{F9097385-5C52-452D-8DE2-B4864447E0B8}" presName="circle1" presStyleLbl="node1" presStyleIdx="0" presStyleCnt="3" custLinFactNeighborX="4762" custLinFactNeighborY="0"/>
      <dgm:spPr/>
      <dgm:t>
        <a:bodyPr/>
        <a:lstStyle/>
        <a:p>
          <a:endParaRPr lang="en-IN"/>
        </a:p>
      </dgm:t>
    </dgm:pt>
    <dgm:pt modelId="{4487AD0E-7D5B-4B82-8C16-2CCBDB00C9F5}" type="pres">
      <dgm:prSet presAssocID="{F9097385-5C52-452D-8DE2-B4864447E0B8}" presName="space" presStyleCnt="0"/>
      <dgm:spPr/>
      <dgm:t>
        <a:bodyPr/>
        <a:lstStyle/>
        <a:p>
          <a:endParaRPr lang="en-IN"/>
        </a:p>
      </dgm:t>
    </dgm:pt>
    <dgm:pt modelId="{A31D38C6-BC45-4A5F-8872-7C5EE29F212E}" type="pres">
      <dgm:prSet presAssocID="{F9097385-5C52-452D-8DE2-B4864447E0B8}" presName="rect1" presStyleLbl="alignAcc1" presStyleIdx="0" presStyleCnt="3"/>
      <dgm:spPr/>
      <dgm:t>
        <a:bodyPr/>
        <a:lstStyle/>
        <a:p>
          <a:endParaRPr lang="en-US"/>
        </a:p>
      </dgm:t>
    </dgm:pt>
    <dgm:pt modelId="{D9EC52E6-E57E-4E40-90B3-666A36DED26C}" type="pres">
      <dgm:prSet presAssocID="{F1E42519-EC5C-44D5-A10E-CF29B444B204}" presName="vertSpace2" presStyleLbl="node1" presStyleIdx="0" presStyleCnt="3"/>
      <dgm:spPr/>
      <dgm:t>
        <a:bodyPr/>
        <a:lstStyle/>
        <a:p>
          <a:endParaRPr lang="en-IN"/>
        </a:p>
      </dgm:t>
    </dgm:pt>
    <dgm:pt modelId="{8047713C-A429-4068-A90B-CB3210550022}" type="pres">
      <dgm:prSet presAssocID="{F1E42519-EC5C-44D5-A10E-CF29B444B204}" presName="circle2" presStyleLbl="node1" presStyleIdx="1" presStyleCnt="3"/>
      <dgm:spPr/>
      <dgm:t>
        <a:bodyPr/>
        <a:lstStyle/>
        <a:p>
          <a:endParaRPr lang="en-IN"/>
        </a:p>
      </dgm:t>
    </dgm:pt>
    <dgm:pt modelId="{4805BE86-938E-4445-AFFB-58E14E446076}" type="pres">
      <dgm:prSet presAssocID="{F1E42519-EC5C-44D5-A10E-CF29B444B204}" presName="rect2" presStyleLbl="alignAcc1" presStyleIdx="1" presStyleCnt="3"/>
      <dgm:spPr/>
      <dgm:t>
        <a:bodyPr/>
        <a:lstStyle/>
        <a:p>
          <a:endParaRPr lang="en-US"/>
        </a:p>
      </dgm:t>
    </dgm:pt>
    <dgm:pt modelId="{D94F8994-45B5-4481-A5E1-0FCE4FB892DA}" type="pres">
      <dgm:prSet presAssocID="{4140D767-F70B-4CD9-AF9A-E8F35707F46B}" presName="vertSpace3" presStyleLbl="node1" presStyleIdx="1" presStyleCnt="3"/>
      <dgm:spPr/>
      <dgm:t>
        <a:bodyPr/>
        <a:lstStyle/>
        <a:p>
          <a:endParaRPr lang="en-IN"/>
        </a:p>
      </dgm:t>
    </dgm:pt>
    <dgm:pt modelId="{164A3E05-7BD8-414A-A54C-2A52E4B0388F}" type="pres">
      <dgm:prSet presAssocID="{4140D767-F70B-4CD9-AF9A-E8F35707F46B}" presName="circle3" presStyleLbl="node1" presStyleIdx="2" presStyleCnt="3"/>
      <dgm:spPr/>
      <dgm:t>
        <a:bodyPr/>
        <a:lstStyle/>
        <a:p>
          <a:endParaRPr lang="en-IN"/>
        </a:p>
      </dgm:t>
    </dgm:pt>
    <dgm:pt modelId="{F5B7F8AA-5BD4-470D-AFD4-A4730565E357}" type="pres">
      <dgm:prSet presAssocID="{4140D767-F70B-4CD9-AF9A-E8F35707F46B}" presName="rect3" presStyleLbl="alignAcc1" presStyleIdx="2" presStyleCnt="3"/>
      <dgm:spPr/>
      <dgm:t>
        <a:bodyPr/>
        <a:lstStyle/>
        <a:p>
          <a:endParaRPr lang="en-US"/>
        </a:p>
      </dgm:t>
    </dgm:pt>
    <dgm:pt modelId="{1B76A7A5-9CA7-496A-B42C-1786AADE728C}" type="pres">
      <dgm:prSet presAssocID="{F9097385-5C52-452D-8DE2-B4864447E0B8}" presName="rect1ParTxNoCh" presStyleLbl="alignAcc1" presStyleIdx="2" presStyleCnt="3">
        <dgm:presLayoutVars>
          <dgm:chMax val="1"/>
          <dgm:bulletEnabled val="1"/>
        </dgm:presLayoutVars>
      </dgm:prSet>
      <dgm:spPr/>
      <dgm:t>
        <a:bodyPr/>
        <a:lstStyle/>
        <a:p>
          <a:endParaRPr lang="en-US"/>
        </a:p>
      </dgm:t>
    </dgm:pt>
    <dgm:pt modelId="{E311C63B-C47E-47E0-876D-F390BABB9DDA}" type="pres">
      <dgm:prSet presAssocID="{F1E42519-EC5C-44D5-A10E-CF29B444B204}" presName="rect2ParTxNoCh" presStyleLbl="alignAcc1" presStyleIdx="2" presStyleCnt="3">
        <dgm:presLayoutVars>
          <dgm:chMax val="1"/>
          <dgm:bulletEnabled val="1"/>
        </dgm:presLayoutVars>
      </dgm:prSet>
      <dgm:spPr/>
      <dgm:t>
        <a:bodyPr/>
        <a:lstStyle/>
        <a:p>
          <a:endParaRPr lang="en-US"/>
        </a:p>
      </dgm:t>
    </dgm:pt>
    <dgm:pt modelId="{3A9453A4-B7A3-4C31-9D7F-D86B549152C6}" type="pres">
      <dgm:prSet presAssocID="{4140D767-F70B-4CD9-AF9A-E8F35707F46B}" presName="rect3ParTxNoCh" presStyleLbl="alignAcc1" presStyleIdx="2" presStyleCnt="3">
        <dgm:presLayoutVars>
          <dgm:chMax val="1"/>
          <dgm:bulletEnabled val="1"/>
        </dgm:presLayoutVars>
      </dgm:prSet>
      <dgm:spPr/>
      <dgm:t>
        <a:bodyPr/>
        <a:lstStyle/>
        <a:p>
          <a:endParaRPr lang="en-US"/>
        </a:p>
      </dgm:t>
    </dgm:pt>
  </dgm:ptLst>
  <dgm:cxnLst>
    <dgm:cxn modelId="{D126C39B-29D7-4D30-BC55-5FD167B1D336}" type="presOf" srcId="{F1E42519-EC5C-44D5-A10E-CF29B444B204}" destId="{4805BE86-938E-4445-AFFB-58E14E446076}" srcOrd="0" destOrd="0" presId="urn:microsoft.com/office/officeart/2005/8/layout/target3"/>
    <dgm:cxn modelId="{F8BDC5FF-B353-46C9-8187-1A5F2D5C885D}" type="presOf" srcId="{6B55C22B-587B-437E-AB61-F808192EEC09}" destId="{176E577C-C505-4045-85EA-7C4847AB9599}" srcOrd="0" destOrd="0" presId="urn:microsoft.com/office/officeart/2005/8/layout/target3"/>
    <dgm:cxn modelId="{91B65A40-D949-4518-BEE6-5467EC3A387E}" srcId="{6B55C22B-587B-437E-AB61-F808192EEC09}" destId="{F9097385-5C52-452D-8DE2-B4864447E0B8}" srcOrd="0" destOrd="0" parTransId="{97632132-3469-4B87-B85E-641A826F9691}" sibTransId="{5BD663A9-7913-4C1C-B7C7-15B9D03DFCEC}"/>
    <dgm:cxn modelId="{2ED7F9EF-857A-408C-BEB0-DC7389F8E48C}" srcId="{6B55C22B-587B-437E-AB61-F808192EEC09}" destId="{4140D767-F70B-4CD9-AF9A-E8F35707F46B}" srcOrd="2" destOrd="0" parTransId="{6DE6487B-0BF4-4408-BB4D-D175D49A8975}" sibTransId="{FD525D88-E7F3-4272-A907-EFECF06780BB}"/>
    <dgm:cxn modelId="{AB9FCE58-AEBB-4EE3-BCB3-507AE40F5B2E}" type="presOf" srcId="{F9097385-5C52-452D-8DE2-B4864447E0B8}" destId="{1B76A7A5-9CA7-496A-B42C-1786AADE728C}" srcOrd="1" destOrd="0" presId="urn:microsoft.com/office/officeart/2005/8/layout/target3"/>
    <dgm:cxn modelId="{B21C67FB-0562-4027-8643-8D0C5EA9D118}" type="presOf" srcId="{F1E42519-EC5C-44D5-A10E-CF29B444B204}" destId="{E311C63B-C47E-47E0-876D-F390BABB9DDA}" srcOrd="1" destOrd="0" presId="urn:microsoft.com/office/officeart/2005/8/layout/target3"/>
    <dgm:cxn modelId="{3CCE5C7D-F970-49E8-9ED3-7555ADE19AA4}" type="presOf" srcId="{4140D767-F70B-4CD9-AF9A-E8F35707F46B}" destId="{3A9453A4-B7A3-4C31-9D7F-D86B549152C6}" srcOrd="1" destOrd="0" presId="urn:microsoft.com/office/officeart/2005/8/layout/target3"/>
    <dgm:cxn modelId="{3E76B5A3-81C7-40FD-A0DD-6501BC0D440D}" type="presOf" srcId="{F9097385-5C52-452D-8DE2-B4864447E0B8}" destId="{A31D38C6-BC45-4A5F-8872-7C5EE29F212E}" srcOrd="0" destOrd="0" presId="urn:microsoft.com/office/officeart/2005/8/layout/target3"/>
    <dgm:cxn modelId="{701339C6-FF45-40CE-A61D-847F4B202E38}" type="presOf" srcId="{4140D767-F70B-4CD9-AF9A-E8F35707F46B}" destId="{F5B7F8AA-5BD4-470D-AFD4-A4730565E357}" srcOrd="0" destOrd="0" presId="urn:microsoft.com/office/officeart/2005/8/layout/target3"/>
    <dgm:cxn modelId="{34C9A74A-9B81-4008-B0A2-E07A3A665715}" srcId="{6B55C22B-587B-437E-AB61-F808192EEC09}" destId="{F1E42519-EC5C-44D5-A10E-CF29B444B204}" srcOrd="1" destOrd="0" parTransId="{7F794939-EBF9-45D4-BD9E-65B0F7738C61}" sibTransId="{C9BBF0E4-C89D-4550-9535-A1D1F8100148}"/>
    <dgm:cxn modelId="{8147F5EE-F82B-41BA-9E5F-C8D110514900}" type="presParOf" srcId="{176E577C-C505-4045-85EA-7C4847AB9599}" destId="{0575D7BD-6415-4AF1-8FFE-C4761B96D91E}" srcOrd="0" destOrd="0" presId="urn:microsoft.com/office/officeart/2005/8/layout/target3"/>
    <dgm:cxn modelId="{C52FDC5B-9CAA-4A54-8446-C3D2ADD59560}" type="presParOf" srcId="{176E577C-C505-4045-85EA-7C4847AB9599}" destId="{4487AD0E-7D5B-4B82-8C16-2CCBDB00C9F5}" srcOrd="1" destOrd="0" presId="urn:microsoft.com/office/officeart/2005/8/layout/target3"/>
    <dgm:cxn modelId="{2ABA7003-CE63-43A0-AD32-6A40A03FBD19}" type="presParOf" srcId="{176E577C-C505-4045-85EA-7C4847AB9599}" destId="{A31D38C6-BC45-4A5F-8872-7C5EE29F212E}" srcOrd="2" destOrd="0" presId="urn:microsoft.com/office/officeart/2005/8/layout/target3"/>
    <dgm:cxn modelId="{F5A5708D-37EC-43CF-A823-1FABDDE7664C}" type="presParOf" srcId="{176E577C-C505-4045-85EA-7C4847AB9599}" destId="{D9EC52E6-E57E-4E40-90B3-666A36DED26C}" srcOrd="3" destOrd="0" presId="urn:microsoft.com/office/officeart/2005/8/layout/target3"/>
    <dgm:cxn modelId="{47B8FBAF-9F47-41A0-A952-AA8DDAC13430}" type="presParOf" srcId="{176E577C-C505-4045-85EA-7C4847AB9599}" destId="{8047713C-A429-4068-A90B-CB3210550022}" srcOrd="4" destOrd="0" presId="urn:microsoft.com/office/officeart/2005/8/layout/target3"/>
    <dgm:cxn modelId="{B2B6A81E-385C-4100-94F3-54C5E776FCFF}" type="presParOf" srcId="{176E577C-C505-4045-85EA-7C4847AB9599}" destId="{4805BE86-938E-4445-AFFB-58E14E446076}" srcOrd="5" destOrd="0" presId="urn:microsoft.com/office/officeart/2005/8/layout/target3"/>
    <dgm:cxn modelId="{FD7DAA68-590C-41B6-91BE-568773D9869F}" type="presParOf" srcId="{176E577C-C505-4045-85EA-7C4847AB9599}" destId="{D94F8994-45B5-4481-A5E1-0FCE4FB892DA}" srcOrd="6" destOrd="0" presId="urn:microsoft.com/office/officeart/2005/8/layout/target3"/>
    <dgm:cxn modelId="{29BE6CED-AE6B-426A-8691-2710A1CFE9D7}" type="presParOf" srcId="{176E577C-C505-4045-85EA-7C4847AB9599}" destId="{164A3E05-7BD8-414A-A54C-2A52E4B0388F}" srcOrd="7" destOrd="0" presId="urn:microsoft.com/office/officeart/2005/8/layout/target3"/>
    <dgm:cxn modelId="{473C4393-6D85-40F2-95F4-002D7742625C}" type="presParOf" srcId="{176E577C-C505-4045-85EA-7C4847AB9599}" destId="{F5B7F8AA-5BD4-470D-AFD4-A4730565E357}" srcOrd="8" destOrd="0" presId="urn:microsoft.com/office/officeart/2005/8/layout/target3"/>
    <dgm:cxn modelId="{8B78806B-05ED-47D1-A58C-3A40AAAB29D2}" type="presParOf" srcId="{176E577C-C505-4045-85EA-7C4847AB9599}" destId="{1B76A7A5-9CA7-496A-B42C-1786AADE728C}" srcOrd="9" destOrd="0" presId="urn:microsoft.com/office/officeart/2005/8/layout/target3"/>
    <dgm:cxn modelId="{37C7EE28-5059-4FE9-8C10-565535FBA2C6}" type="presParOf" srcId="{176E577C-C505-4045-85EA-7C4847AB9599}" destId="{E311C63B-C47E-47E0-876D-F390BABB9DDA}" srcOrd="10" destOrd="0" presId="urn:microsoft.com/office/officeart/2005/8/layout/target3"/>
    <dgm:cxn modelId="{B630CD23-8131-4405-979C-66889C1E30EA}" type="presParOf" srcId="{176E577C-C505-4045-85EA-7C4847AB9599}" destId="{3A9453A4-B7A3-4C31-9D7F-D86B549152C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23E5C-E37C-4F4A-B3D6-5984435F87C9}"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US"/>
        </a:p>
      </dgm:t>
    </dgm:pt>
    <dgm:pt modelId="{1F0D744B-760F-4203-B199-471022586BFB}">
      <dgm:prSet phldrT="[Text]"/>
      <dgm:spPr/>
      <dgm:t>
        <a:bodyPr/>
        <a:lstStyle/>
        <a:p>
          <a:r>
            <a:rPr lang="en-US" b="1" dirty="0" smtClean="0"/>
            <a:t>Synchrophasor</a:t>
          </a:r>
        </a:p>
        <a:p>
          <a:r>
            <a:rPr lang="en-US" b="1" dirty="0" smtClean="0"/>
            <a:t>Applications</a:t>
          </a:r>
          <a:endParaRPr lang="en-US" b="1" dirty="0"/>
        </a:p>
      </dgm:t>
    </dgm:pt>
    <dgm:pt modelId="{BFDEB482-65E5-487C-8932-2AF006F984D3}" type="parTrans" cxnId="{CF614ABC-531C-4D26-9FD7-F0AA39E4A853}">
      <dgm:prSet/>
      <dgm:spPr/>
      <dgm:t>
        <a:bodyPr/>
        <a:lstStyle/>
        <a:p>
          <a:endParaRPr lang="en-US"/>
        </a:p>
      </dgm:t>
    </dgm:pt>
    <dgm:pt modelId="{A6CC82BD-2BD0-4510-8346-1E5CA61DBA68}" type="sibTrans" cxnId="{CF614ABC-531C-4D26-9FD7-F0AA39E4A853}">
      <dgm:prSet/>
      <dgm:spPr/>
      <dgm:t>
        <a:bodyPr/>
        <a:lstStyle/>
        <a:p>
          <a:endParaRPr lang="en-US"/>
        </a:p>
      </dgm:t>
    </dgm:pt>
    <dgm:pt modelId="{D8D94F3C-6489-4F8F-A1DB-6944AB73F895}">
      <dgm:prSet phldrT="[Text]" custT="1"/>
      <dgm:spPr/>
      <dgm:t>
        <a:bodyPr/>
        <a:lstStyle/>
        <a:p>
          <a:pPr algn="ctr"/>
          <a:r>
            <a:rPr lang="en-US" sz="2500" b="1" dirty="0" smtClean="0"/>
            <a:t>Planning</a:t>
          </a:r>
        </a:p>
        <a:p>
          <a:pPr algn="l"/>
          <a:r>
            <a:rPr lang="en-US" sz="1100" b="1" dirty="0" smtClean="0"/>
            <a:t>Validating and improving State Estimations</a:t>
          </a:r>
        </a:p>
        <a:p>
          <a:pPr algn="l"/>
          <a:r>
            <a:rPr lang="en-US" sz="1100" b="1" dirty="0" smtClean="0"/>
            <a:t>Fine-tuning of existing planning and estimation models</a:t>
          </a:r>
        </a:p>
        <a:p>
          <a:pPr algn="l"/>
          <a:r>
            <a:rPr lang="en-US" sz="1100" b="1" dirty="0" smtClean="0"/>
            <a:t>Optimizing new infrastructure investments</a:t>
          </a:r>
          <a:endParaRPr lang="en-US" sz="1100" dirty="0"/>
        </a:p>
      </dgm:t>
    </dgm:pt>
    <dgm:pt modelId="{2D16B81F-7DD0-4957-8AD1-6BA1D70A7B00}" type="parTrans" cxnId="{BA46901B-7391-4FDA-8E24-CCC27F0AB267}">
      <dgm:prSet/>
      <dgm:spPr/>
      <dgm:t>
        <a:bodyPr/>
        <a:lstStyle/>
        <a:p>
          <a:endParaRPr lang="en-US"/>
        </a:p>
      </dgm:t>
    </dgm:pt>
    <dgm:pt modelId="{C09087A9-9214-42F4-B45D-D33639C7A707}" type="sibTrans" cxnId="{BA46901B-7391-4FDA-8E24-CCC27F0AB267}">
      <dgm:prSet/>
      <dgm:spPr/>
      <dgm:t>
        <a:bodyPr/>
        <a:lstStyle/>
        <a:p>
          <a:endParaRPr lang="en-US"/>
        </a:p>
      </dgm:t>
    </dgm:pt>
    <dgm:pt modelId="{0CEEE979-C4CB-4DDD-9E7E-F5070C644040}">
      <dgm:prSet phldrT="[Text]" custT="1"/>
      <dgm:spPr/>
      <dgm:t>
        <a:bodyPr/>
        <a:lstStyle/>
        <a:p>
          <a:pPr algn="ctr"/>
          <a:r>
            <a:rPr lang="en-US" sz="2500" b="1" dirty="0" smtClean="0"/>
            <a:t>Monitoring</a:t>
          </a:r>
        </a:p>
        <a:p>
          <a:pPr algn="l"/>
          <a:r>
            <a:rPr lang="en-US" sz="1100" b="1" dirty="0" smtClean="0"/>
            <a:t>Real-time wide-area system operating conditions</a:t>
          </a:r>
        </a:p>
        <a:p>
          <a:pPr algn="l"/>
          <a:r>
            <a:rPr lang="en-US" sz="1100" b="1" dirty="0" smtClean="0"/>
            <a:t>Angular separation for assessing stress on the grid</a:t>
          </a:r>
        </a:p>
        <a:p>
          <a:pPr algn="l"/>
          <a:r>
            <a:rPr lang="en-US" sz="1100" b="1" dirty="0" smtClean="0"/>
            <a:t>Long‐duration, low frequency, inter‐area oscillations </a:t>
          </a:r>
        </a:p>
        <a:p>
          <a:pPr algn="l"/>
          <a:r>
            <a:rPr lang="en-US" sz="1100" b="1" dirty="0" smtClean="0"/>
            <a:t>Voltage and frequency stability </a:t>
          </a:r>
          <a:endParaRPr lang="en-US" sz="1100" b="1" dirty="0"/>
        </a:p>
      </dgm:t>
    </dgm:pt>
    <dgm:pt modelId="{3BD9C74D-F9BA-41A5-9B0C-D3A6DC1572B6}" type="parTrans" cxnId="{ACFF1A12-D98A-4CB2-8746-FFF69E2C4725}">
      <dgm:prSet/>
      <dgm:spPr/>
      <dgm:t>
        <a:bodyPr/>
        <a:lstStyle/>
        <a:p>
          <a:endParaRPr lang="en-US"/>
        </a:p>
      </dgm:t>
    </dgm:pt>
    <dgm:pt modelId="{8807B771-4D3C-493D-B98B-20C04CF0ECAF}" type="sibTrans" cxnId="{ACFF1A12-D98A-4CB2-8746-FFF69E2C4725}">
      <dgm:prSet/>
      <dgm:spPr/>
      <dgm:t>
        <a:bodyPr/>
        <a:lstStyle/>
        <a:p>
          <a:endParaRPr lang="en-US"/>
        </a:p>
      </dgm:t>
    </dgm:pt>
    <dgm:pt modelId="{0043AD75-0515-45AC-A509-271009D180FF}">
      <dgm:prSet phldrT="[Text]" custT="1"/>
      <dgm:spPr/>
      <dgm:t>
        <a:bodyPr/>
        <a:lstStyle/>
        <a:p>
          <a:pPr algn="ctr"/>
          <a:r>
            <a:rPr lang="en-US" sz="2500" b="1" dirty="0" smtClean="0"/>
            <a:t>Analyzing</a:t>
          </a:r>
        </a:p>
        <a:p>
          <a:pPr algn="l"/>
          <a:r>
            <a:rPr lang="en-US" sz="1100" b="1" dirty="0" smtClean="0"/>
            <a:t>Post-mortem analysis of outages like a black-box</a:t>
          </a:r>
        </a:p>
        <a:p>
          <a:pPr algn="l"/>
          <a:r>
            <a:rPr lang="en-US" sz="1100" b="1" dirty="0" smtClean="0"/>
            <a:t>Pre-events and post-event analysis</a:t>
          </a:r>
        </a:p>
        <a:p>
          <a:pPr algn="l"/>
          <a:r>
            <a:rPr lang="en-US" sz="1100" b="1" dirty="0" smtClean="0"/>
            <a:t>Analyzing and triggering system restoration activities</a:t>
          </a:r>
        </a:p>
        <a:p>
          <a:pPr algn="l"/>
          <a:endParaRPr lang="en-US" sz="1100" b="1" dirty="0" smtClean="0"/>
        </a:p>
        <a:p>
          <a:pPr algn="l"/>
          <a:endParaRPr lang="en-US" sz="1300" dirty="0"/>
        </a:p>
      </dgm:t>
    </dgm:pt>
    <dgm:pt modelId="{1DB6695A-B4E5-4968-B67D-5158208E33D8}" type="parTrans" cxnId="{27D67376-E91D-413A-874C-64F2B04638A9}">
      <dgm:prSet/>
      <dgm:spPr/>
      <dgm:t>
        <a:bodyPr/>
        <a:lstStyle/>
        <a:p>
          <a:endParaRPr lang="en-US"/>
        </a:p>
      </dgm:t>
    </dgm:pt>
    <dgm:pt modelId="{9EE51273-4A7D-4D67-B623-95E7F9DC18B2}" type="sibTrans" cxnId="{27D67376-E91D-413A-874C-64F2B04638A9}">
      <dgm:prSet/>
      <dgm:spPr/>
      <dgm:t>
        <a:bodyPr/>
        <a:lstStyle/>
        <a:p>
          <a:endParaRPr lang="en-US"/>
        </a:p>
      </dgm:t>
    </dgm:pt>
    <dgm:pt modelId="{E9193F58-A505-4F4E-BEFD-6318C3E8F89A}">
      <dgm:prSet phldrT="[Text]" custT="1"/>
      <dgm:spPr/>
      <dgm:t>
        <a:bodyPr/>
        <a:lstStyle/>
        <a:p>
          <a:pPr algn="ctr"/>
          <a:r>
            <a:rPr lang="en-US" sz="2500" b="1" dirty="0" smtClean="0"/>
            <a:t>Controlling</a:t>
          </a:r>
        </a:p>
        <a:p>
          <a:pPr algn="l"/>
          <a:r>
            <a:rPr lang="en-US" sz="1100" b="1" dirty="0" smtClean="0"/>
            <a:t>Dynamic rating</a:t>
          </a:r>
        </a:p>
        <a:p>
          <a:pPr algn="l"/>
          <a:r>
            <a:rPr lang="en-US" sz="1100" b="1" dirty="0" smtClean="0"/>
            <a:t>Congestion management </a:t>
          </a:r>
        </a:p>
        <a:p>
          <a:pPr algn="l"/>
          <a:r>
            <a:rPr lang="en-US" sz="1100" b="1" dirty="0" smtClean="0"/>
            <a:t>Wide‐area adaptive protection and system integrity protection</a:t>
          </a:r>
        </a:p>
        <a:p>
          <a:pPr algn="l"/>
          <a:r>
            <a:rPr lang="en-US" sz="1100" b="1" dirty="0" smtClean="0"/>
            <a:t>Predictive Grid control  </a:t>
          </a:r>
          <a:endParaRPr lang="en-US" sz="1100" dirty="0" smtClean="0"/>
        </a:p>
        <a:p>
          <a:pPr algn="l"/>
          <a:endParaRPr lang="en-US" sz="1200" dirty="0"/>
        </a:p>
      </dgm:t>
    </dgm:pt>
    <dgm:pt modelId="{46409D89-4EA3-4895-A871-AC508DB14259}" type="parTrans" cxnId="{9D8CEC3A-B12E-4E46-A348-B368C2A18F27}">
      <dgm:prSet/>
      <dgm:spPr/>
      <dgm:t>
        <a:bodyPr/>
        <a:lstStyle/>
        <a:p>
          <a:endParaRPr lang="en-US"/>
        </a:p>
      </dgm:t>
    </dgm:pt>
    <dgm:pt modelId="{3F54308A-DE45-423D-83C5-98D72B90A776}" type="sibTrans" cxnId="{9D8CEC3A-B12E-4E46-A348-B368C2A18F27}">
      <dgm:prSet/>
      <dgm:spPr/>
      <dgm:t>
        <a:bodyPr/>
        <a:lstStyle/>
        <a:p>
          <a:endParaRPr lang="en-US"/>
        </a:p>
      </dgm:t>
    </dgm:pt>
    <dgm:pt modelId="{222B89D3-8C0D-4CF5-8F89-12E33D41F79A}" type="pres">
      <dgm:prSet presAssocID="{D4323E5C-E37C-4F4A-B3D6-5984435F87C9}" presName="diagram" presStyleCnt="0">
        <dgm:presLayoutVars>
          <dgm:chMax val="1"/>
          <dgm:dir/>
          <dgm:animLvl val="ctr"/>
          <dgm:resizeHandles val="exact"/>
        </dgm:presLayoutVars>
      </dgm:prSet>
      <dgm:spPr/>
      <dgm:t>
        <a:bodyPr/>
        <a:lstStyle/>
        <a:p>
          <a:endParaRPr lang="en-US"/>
        </a:p>
      </dgm:t>
    </dgm:pt>
    <dgm:pt modelId="{63961438-C92E-4358-81F9-3A873D44DC6C}" type="pres">
      <dgm:prSet presAssocID="{D4323E5C-E37C-4F4A-B3D6-5984435F87C9}" presName="matrix" presStyleCnt="0"/>
      <dgm:spPr/>
    </dgm:pt>
    <dgm:pt modelId="{9CB4B228-5FDC-4DFD-AF56-2E637325CD5B}" type="pres">
      <dgm:prSet presAssocID="{D4323E5C-E37C-4F4A-B3D6-5984435F87C9}" presName="tile1" presStyleLbl="node1" presStyleIdx="0" presStyleCnt="4"/>
      <dgm:spPr/>
      <dgm:t>
        <a:bodyPr/>
        <a:lstStyle/>
        <a:p>
          <a:endParaRPr lang="en-US"/>
        </a:p>
      </dgm:t>
    </dgm:pt>
    <dgm:pt modelId="{935717C2-909C-4C78-B6ED-47A9F5D2AEEA}" type="pres">
      <dgm:prSet presAssocID="{D4323E5C-E37C-4F4A-B3D6-5984435F87C9}" presName="tile1text" presStyleLbl="node1" presStyleIdx="0" presStyleCnt="4">
        <dgm:presLayoutVars>
          <dgm:chMax val="0"/>
          <dgm:chPref val="0"/>
          <dgm:bulletEnabled val="1"/>
        </dgm:presLayoutVars>
      </dgm:prSet>
      <dgm:spPr/>
      <dgm:t>
        <a:bodyPr/>
        <a:lstStyle/>
        <a:p>
          <a:endParaRPr lang="en-US"/>
        </a:p>
      </dgm:t>
    </dgm:pt>
    <dgm:pt modelId="{75BF418A-C704-461C-A4E4-B7E5A779162A}" type="pres">
      <dgm:prSet presAssocID="{D4323E5C-E37C-4F4A-B3D6-5984435F87C9}" presName="tile2" presStyleLbl="node1" presStyleIdx="1" presStyleCnt="4"/>
      <dgm:spPr/>
      <dgm:t>
        <a:bodyPr/>
        <a:lstStyle/>
        <a:p>
          <a:endParaRPr lang="en-US"/>
        </a:p>
      </dgm:t>
    </dgm:pt>
    <dgm:pt modelId="{D7ED5646-1890-46A1-A61F-80160845152A}" type="pres">
      <dgm:prSet presAssocID="{D4323E5C-E37C-4F4A-B3D6-5984435F87C9}" presName="tile2text" presStyleLbl="node1" presStyleIdx="1" presStyleCnt="4">
        <dgm:presLayoutVars>
          <dgm:chMax val="0"/>
          <dgm:chPref val="0"/>
          <dgm:bulletEnabled val="1"/>
        </dgm:presLayoutVars>
      </dgm:prSet>
      <dgm:spPr/>
      <dgm:t>
        <a:bodyPr/>
        <a:lstStyle/>
        <a:p>
          <a:endParaRPr lang="en-US"/>
        </a:p>
      </dgm:t>
    </dgm:pt>
    <dgm:pt modelId="{892C9540-46B6-4375-8E18-8A4CA2C9182B}" type="pres">
      <dgm:prSet presAssocID="{D4323E5C-E37C-4F4A-B3D6-5984435F87C9}" presName="tile3" presStyleLbl="node1" presStyleIdx="2" presStyleCnt="4"/>
      <dgm:spPr/>
      <dgm:t>
        <a:bodyPr/>
        <a:lstStyle/>
        <a:p>
          <a:endParaRPr lang="en-US"/>
        </a:p>
      </dgm:t>
    </dgm:pt>
    <dgm:pt modelId="{9E1D564F-7C29-4CA3-9CCB-1D2F88E70A2C}" type="pres">
      <dgm:prSet presAssocID="{D4323E5C-E37C-4F4A-B3D6-5984435F87C9}" presName="tile3text" presStyleLbl="node1" presStyleIdx="2" presStyleCnt="4">
        <dgm:presLayoutVars>
          <dgm:chMax val="0"/>
          <dgm:chPref val="0"/>
          <dgm:bulletEnabled val="1"/>
        </dgm:presLayoutVars>
      </dgm:prSet>
      <dgm:spPr/>
      <dgm:t>
        <a:bodyPr/>
        <a:lstStyle/>
        <a:p>
          <a:endParaRPr lang="en-US"/>
        </a:p>
      </dgm:t>
    </dgm:pt>
    <dgm:pt modelId="{F93753B2-45C5-4D4F-A478-C2986DF7B0EC}" type="pres">
      <dgm:prSet presAssocID="{D4323E5C-E37C-4F4A-B3D6-5984435F87C9}" presName="tile4" presStyleLbl="node1" presStyleIdx="3" presStyleCnt="4"/>
      <dgm:spPr/>
      <dgm:t>
        <a:bodyPr/>
        <a:lstStyle/>
        <a:p>
          <a:endParaRPr lang="en-US"/>
        </a:p>
      </dgm:t>
    </dgm:pt>
    <dgm:pt modelId="{6999E167-5385-4EF2-B4AE-15CC3D0B7166}" type="pres">
      <dgm:prSet presAssocID="{D4323E5C-E37C-4F4A-B3D6-5984435F87C9}" presName="tile4text" presStyleLbl="node1" presStyleIdx="3" presStyleCnt="4">
        <dgm:presLayoutVars>
          <dgm:chMax val="0"/>
          <dgm:chPref val="0"/>
          <dgm:bulletEnabled val="1"/>
        </dgm:presLayoutVars>
      </dgm:prSet>
      <dgm:spPr/>
      <dgm:t>
        <a:bodyPr/>
        <a:lstStyle/>
        <a:p>
          <a:endParaRPr lang="en-US"/>
        </a:p>
      </dgm:t>
    </dgm:pt>
    <dgm:pt modelId="{78352592-B7B9-4CA6-A90E-44997774BE05}" type="pres">
      <dgm:prSet presAssocID="{D4323E5C-E37C-4F4A-B3D6-5984435F87C9}" presName="centerTile" presStyleLbl="fgShp" presStyleIdx="0" presStyleCnt="1">
        <dgm:presLayoutVars>
          <dgm:chMax val="0"/>
          <dgm:chPref val="0"/>
        </dgm:presLayoutVars>
      </dgm:prSet>
      <dgm:spPr/>
      <dgm:t>
        <a:bodyPr/>
        <a:lstStyle/>
        <a:p>
          <a:endParaRPr lang="en-US"/>
        </a:p>
      </dgm:t>
    </dgm:pt>
  </dgm:ptLst>
  <dgm:cxnLst>
    <dgm:cxn modelId="{27D67376-E91D-413A-874C-64F2B04638A9}" srcId="{1F0D744B-760F-4203-B199-471022586BFB}" destId="{0043AD75-0515-45AC-A509-271009D180FF}" srcOrd="2" destOrd="0" parTransId="{1DB6695A-B4E5-4968-B67D-5158208E33D8}" sibTransId="{9EE51273-4A7D-4D67-B623-95E7F9DC18B2}"/>
    <dgm:cxn modelId="{9D8CEC3A-B12E-4E46-A348-B368C2A18F27}" srcId="{1F0D744B-760F-4203-B199-471022586BFB}" destId="{E9193F58-A505-4F4E-BEFD-6318C3E8F89A}" srcOrd="3" destOrd="0" parTransId="{46409D89-4EA3-4895-A871-AC508DB14259}" sibTransId="{3F54308A-DE45-423D-83C5-98D72B90A776}"/>
    <dgm:cxn modelId="{D7C18CD5-8D96-417E-8A0F-3F1AFF6EC4BE}" type="presOf" srcId="{0043AD75-0515-45AC-A509-271009D180FF}" destId="{892C9540-46B6-4375-8E18-8A4CA2C9182B}" srcOrd="0" destOrd="0" presId="urn:microsoft.com/office/officeart/2005/8/layout/matrix1"/>
    <dgm:cxn modelId="{44E97651-1E8D-4B77-95AE-72B10CA9D3B3}" type="presOf" srcId="{E9193F58-A505-4F4E-BEFD-6318C3E8F89A}" destId="{6999E167-5385-4EF2-B4AE-15CC3D0B7166}" srcOrd="1" destOrd="0" presId="urn:microsoft.com/office/officeart/2005/8/layout/matrix1"/>
    <dgm:cxn modelId="{CF614ABC-531C-4D26-9FD7-F0AA39E4A853}" srcId="{D4323E5C-E37C-4F4A-B3D6-5984435F87C9}" destId="{1F0D744B-760F-4203-B199-471022586BFB}" srcOrd="0" destOrd="0" parTransId="{BFDEB482-65E5-487C-8932-2AF006F984D3}" sibTransId="{A6CC82BD-2BD0-4510-8346-1E5CA61DBA68}"/>
    <dgm:cxn modelId="{2A35EE67-098C-454C-93F0-8F03EC704039}" type="presOf" srcId="{D8D94F3C-6489-4F8F-A1DB-6944AB73F895}" destId="{935717C2-909C-4C78-B6ED-47A9F5D2AEEA}" srcOrd="1" destOrd="0" presId="urn:microsoft.com/office/officeart/2005/8/layout/matrix1"/>
    <dgm:cxn modelId="{FC64A623-31B5-4B45-AB44-8B9404143D2A}" type="presOf" srcId="{E9193F58-A505-4F4E-BEFD-6318C3E8F89A}" destId="{F93753B2-45C5-4D4F-A478-C2986DF7B0EC}" srcOrd="0" destOrd="0" presId="urn:microsoft.com/office/officeart/2005/8/layout/matrix1"/>
    <dgm:cxn modelId="{69AC343F-3694-4A60-ABDC-2EC436B8D101}" type="presOf" srcId="{0CEEE979-C4CB-4DDD-9E7E-F5070C644040}" destId="{75BF418A-C704-461C-A4E4-B7E5A779162A}" srcOrd="0" destOrd="0" presId="urn:microsoft.com/office/officeart/2005/8/layout/matrix1"/>
    <dgm:cxn modelId="{3065C0B4-DD77-408B-96A9-235856D46CC5}" type="presOf" srcId="{0CEEE979-C4CB-4DDD-9E7E-F5070C644040}" destId="{D7ED5646-1890-46A1-A61F-80160845152A}" srcOrd="1" destOrd="0" presId="urn:microsoft.com/office/officeart/2005/8/layout/matrix1"/>
    <dgm:cxn modelId="{354E9C71-A999-4C40-B680-68487A2059D8}" type="presOf" srcId="{0043AD75-0515-45AC-A509-271009D180FF}" destId="{9E1D564F-7C29-4CA3-9CCB-1D2F88E70A2C}" srcOrd="1" destOrd="0" presId="urn:microsoft.com/office/officeart/2005/8/layout/matrix1"/>
    <dgm:cxn modelId="{BA46901B-7391-4FDA-8E24-CCC27F0AB267}" srcId="{1F0D744B-760F-4203-B199-471022586BFB}" destId="{D8D94F3C-6489-4F8F-A1DB-6944AB73F895}" srcOrd="0" destOrd="0" parTransId="{2D16B81F-7DD0-4957-8AD1-6BA1D70A7B00}" sibTransId="{C09087A9-9214-42F4-B45D-D33639C7A707}"/>
    <dgm:cxn modelId="{2DDFCC80-E6B4-455A-8E16-595AC71D6E42}" type="presOf" srcId="{1F0D744B-760F-4203-B199-471022586BFB}" destId="{78352592-B7B9-4CA6-A90E-44997774BE05}" srcOrd="0" destOrd="0" presId="urn:microsoft.com/office/officeart/2005/8/layout/matrix1"/>
    <dgm:cxn modelId="{36B2F5F9-3A33-474D-8D0A-88CECCEE5E8D}" type="presOf" srcId="{D4323E5C-E37C-4F4A-B3D6-5984435F87C9}" destId="{222B89D3-8C0D-4CF5-8F89-12E33D41F79A}" srcOrd="0" destOrd="0" presId="urn:microsoft.com/office/officeart/2005/8/layout/matrix1"/>
    <dgm:cxn modelId="{ACFF1A12-D98A-4CB2-8746-FFF69E2C4725}" srcId="{1F0D744B-760F-4203-B199-471022586BFB}" destId="{0CEEE979-C4CB-4DDD-9E7E-F5070C644040}" srcOrd="1" destOrd="0" parTransId="{3BD9C74D-F9BA-41A5-9B0C-D3A6DC1572B6}" sibTransId="{8807B771-4D3C-493D-B98B-20C04CF0ECAF}"/>
    <dgm:cxn modelId="{8C0C0382-7633-4E48-8290-1681CA2534A4}" type="presOf" srcId="{D8D94F3C-6489-4F8F-A1DB-6944AB73F895}" destId="{9CB4B228-5FDC-4DFD-AF56-2E637325CD5B}" srcOrd="0" destOrd="0" presId="urn:microsoft.com/office/officeart/2005/8/layout/matrix1"/>
    <dgm:cxn modelId="{ECD252E7-B219-4331-9DA0-35E24C3BCC00}" type="presParOf" srcId="{222B89D3-8C0D-4CF5-8F89-12E33D41F79A}" destId="{63961438-C92E-4358-81F9-3A873D44DC6C}" srcOrd="0" destOrd="0" presId="urn:microsoft.com/office/officeart/2005/8/layout/matrix1"/>
    <dgm:cxn modelId="{0D3B8F45-C57F-4C57-B307-8C27A2643CF1}" type="presParOf" srcId="{63961438-C92E-4358-81F9-3A873D44DC6C}" destId="{9CB4B228-5FDC-4DFD-AF56-2E637325CD5B}" srcOrd="0" destOrd="0" presId="urn:microsoft.com/office/officeart/2005/8/layout/matrix1"/>
    <dgm:cxn modelId="{F80C9109-1B71-4756-8BC6-97C9D539BBE0}" type="presParOf" srcId="{63961438-C92E-4358-81F9-3A873D44DC6C}" destId="{935717C2-909C-4C78-B6ED-47A9F5D2AEEA}" srcOrd="1" destOrd="0" presId="urn:microsoft.com/office/officeart/2005/8/layout/matrix1"/>
    <dgm:cxn modelId="{C2B6AFAE-347D-4CFE-8264-BA4A6CFD1286}" type="presParOf" srcId="{63961438-C92E-4358-81F9-3A873D44DC6C}" destId="{75BF418A-C704-461C-A4E4-B7E5A779162A}" srcOrd="2" destOrd="0" presId="urn:microsoft.com/office/officeart/2005/8/layout/matrix1"/>
    <dgm:cxn modelId="{4E9E64AF-3936-4535-890A-579150792104}" type="presParOf" srcId="{63961438-C92E-4358-81F9-3A873D44DC6C}" destId="{D7ED5646-1890-46A1-A61F-80160845152A}" srcOrd="3" destOrd="0" presId="urn:microsoft.com/office/officeart/2005/8/layout/matrix1"/>
    <dgm:cxn modelId="{4F89C575-2F97-47BC-B610-726729F61CCC}" type="presParOf" srcId="{63961438-C92E-4358-81F9-3A873D44DC6C}" destId="{892C9540-46B6-4375-8E18-8A4CA2C9182B}" srcOrd="4" destOrd="0" presId="urn:microsoft.com/office/officeart/2005/8/layout/matrix1"/>
    <dgm:cxn modelId="{372C71B3-4F39-4416-8B63-E1ADF3359948}" type="presParOf" srcId="{63961438-C92E-4358-81F9-3A873D44DC6C}" destId="{9E1D564F-7C29-4CA3-9CCB-1D2F88E70A2C}" srcOrd="5" destOrd="0" presId="urn:microsoft.com/office/officeart/2005/8/layout/matrix1"/>
    <dgm:cxn modelId="{58341F16-359D-48CC-9F29-C8EF55989694}" type="presParOf" srcId="{63961438-C92E-4358-81F9-3A873D44DC6C}" destId="{F93753B2-45C5-4D4F-A478-C2986DF7B0EC}" srcOrd="6" destOrd="0" presId="urn:microsoft.com/office/officeart/2005/8/layout/matrix1"/>
    <dgm:cxn modelId="{9BBB10A3-A241-4722-B9FE-DC11500B36FC}" type="presParOf" srcId="{63961438-C92E-4358-81F9-3A873D44DC6C}" destId="{6999E167-5385-4EF2-B4AE-15CC3D0B7166}" srcOrd="7" destOrd="0" presId="urn:microsoft.com/office/officeart/2005/8/layout/matrix1"/>
    <dgm:cxn modelId="{641E35BC-895F-4CFC-BBC5-21FDF9CF0EDA}" type="presParOf" srcId="{222B89D3-8C0D-4CF5-8F89-12E33D41F79A}" destId="{78352592-B7B9-4CA6-A90E-44997774BE0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9A4FA-9C89-4BEF-81B9-722F28848B7D}" type="doc">
      <dgm:prSet loTypeId="urn:microsoft.com/office/officeart/2005/8/layout/vList3#1" loCatId="list" qsTypeId="urn:microsoft.com/office/officeart/2005/8/quickstyle/simple1" qsCatId="simple" csTypeId="urn:microsoft.com/office/officeart/2005/8/colors/accent1_2" csCatId="accent1" phldr="1"/>
      <dgm:spPr/>
    </dgm:pt>
    <dgm:pt modelId="{1FF20BAC-3D97-4167-ADCD-1ABE1D795006}">
      <dgm:prSet phldrT="[Text]"/>
      <dgm:spPr>
        <a:xfrm rot="10800000">
          <a:off x="1248850" y="940"/>
          <a:ext cx="4307205" cy="65581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Business Applications</a:t>
          </a:r>
          <a:endParaRPr lang="en-US" dirty="0">
            <a:solidFill>
              <a:sysClr val="window" lastClr="FFFFFF"/>
            </a:solidFill>
            <a:latin typeface="Calibri"/>
            <a:ea typeface="+mn-ea"/>
            <a:cs typeface="+mn-cs"/>
          </a:endParaRPr>
        </a:p>
      </dgm:t>
    </dgm:pt>
    <dgm:pt modelId="{BB45B9C9-AFF8-4895-A170-C1FD0AC0D8B3}" type="parTrans" cxnId="{B6AD8AAE-B04D-4066-8A98-819219365722}">
      <dgm:prSet/>
      <dgm:spPr/>
      <dgm:t>
        <a:bodyPr/>
        <a:lstStyle/>
        <a:p>
          <a:endParaRPr lang="en-US"/>
        </a:p>
      </dgm:t>
    </dgm:pt>
    <dgm:pt modelId="{ABE8671A-B8AE-4E80-AC41-1B36827E2D7B}" type="sibTrans" cxnId="{B6AD8AAE-B04D-4066-8A98-819219365722}">
      <dgm:prSet/>
      <dgm:spPr/>
      <dgm:t>
        <a:bodyPr/>
        <a:lstStyle/>
        <a:p>
          <a:endParaRPr lang="en-US"/>
        </a:p>
      </dgm:t>
    </dgm:pt>
    <dgm:pt modelId="{7C719C29-6B54-49E5-AB7E-79DA7BC5737A}">
      <dgm:prSet phldrT="[Text]"/>
      <dgm:spPr>
        <a:xfrm rot="10800000">
          <a:off x="1248850" y="852517"/>
          <a:ext cx="4307205" cy="65581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Control Centre Apps</a:t>
          </a:r>
          <a:endParaRPr lang="en-US" dirty="0">
            <a:solidFill>
              <a:sysClr val="window" lastClr="FFFFFF"/>
            </a:solidFill>
            <a:latin typeface="Calibri"/>
            <a:ea typeface="+mn-ea"/>
            <a:cs typeface="+mn-cs"/>
          </a:endParaRPr>
        </a:p>
      </dgm:t>
    </dgm:pt>
    <dgm:pt modelId="{46B9CFEA-E66C-40FB-BA17-FF6FE7FAAE1B}" type="parTrans" cxnId="{381105E1-DC9B-46FB-8D1B-76BBA66581F1}">
      <dgm:prSet/>
      <dgm:spPr/>
      <dgm:t>
        <a:bodyPr/>
        <a:lstStyle/>
        <a:p>
          <a:endParaRPr lang="en-US"/>
        </a:p>
      </dgm:t>
    </dgm:pt>
    <dgm:pt modelId="{41A80ADF-D749-4DB6-8DDD-7EA2181EF5B8}" type="sibTrans" cxnId="{381105E1-DC9B-46FB-8D1B-76BBA66581F1}">
      <dgm:prSet/>
      <dgm:spPr/>
      <dgm:t>
        <a:bodyPr/>
        <a:lstStyle/>
        <a:p>
          <a:endParaRPr lang="en-US"/>
        </a:p>
      </dgm:t>
    </dgm:pt>
    <dgm:pt modelId="{E61A2E15-7DC8-4BA5-9EBD-820437F30152}">
      <dgm:prSet phldrT="[Text]"/>
      <dgm:spPr>
        <a:xfrm rot="10800000">
          <a:off x="1248850" y="3407247"/>
          <a:ext cx="4307205" cy="655812"/>
        </a:xfrm>
        <a:solidFill>
          <a:schemeClr val="accent5">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Electrical Infrastructure</a:t>
          </a:r>
          <a:endParaRPr lang="en-US" dirty="0">
            <a:solidFill>
              <a:sysClr val="window" lastClr="FFFFFF"/>
            </a:solidFill>
            <a:latin typeface="Calibri"/>
            <a:ea typeface="+mn-ea"/>
            <a:cs typeface="+mn-cs"/>
          </a:endParaRPr>
        </a:p>
      </dgm:t>
    </dgm:pt>
    <dgm:pt modelId="{C27E9EA9-EDF9-4326-A0C8-3B3272F96008}" type="parTrans" cxnId="{2E1CA700-6566-4573-AA51-2A5084D37A5D}">
      <dgm:prSet/>
      <dgm:spPr/>
      <dgm:t>
        <a:bodyPr/>
        <a:lstStyle/>
        <a:p>
          <a:endParaRPr lang="en-US"/>
        </a:p>
      </dgm:t>
    </dgm:pt>
    <dgm:pt modelId="{B4F3B164-88BE-4768-AB36-11A37863C2A5}" type="sibTrans" cxnId="{2E1CA700-6566-4573-AA51-2A5084D37A5D}">
      <dgm:prSet/>
      <dgm:spPr/>
      <dgm:t>
        <a:bodyPr/>
        <a:lstStyle/>
        <a:p>
          <a:endParaRPr lang="en-US"/>
        </a:p>
      </dgm:t>
    </dgm:pt>
    <dgm:pt modelId="{7D635332-49F9-4097-A4CA-6481C1047A96}">
      <dgm:prSet/>
      <dgm:spPr>
        <a:xfrm rot="10800000">
          <a:off x="1248850" y="1704093"/>
          <a:ext cx="4307205" cy="65581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Communication</a:t>
          </a:r>
          <a:endParaRPr lang="en-US" dirty="0">
            <a:solidFill>
              <a:sysClr val="window" lastClr="FFFFFF"/>
            </a:solidFill>
            <a:latin typeface="Calibri"/>
            <a:ea typeface="+mn-ea"/>
            <a:cs typeface="+mn-cs"/>
          </a:endParaRPr>
        </a:p>
      </dgm:t>
    </dgm:pt>
    <dgm:pt modelId="{1200158A-FE1F-4166-ADF2-D6F3C67091C6}" type="parTrans" cxnId="{3D5E45F4-84C9-43D0-B813-ACD755DF921C}">
      <dgm:prSet/>
      <dgm:spPr/>
      <dgm:t>
        <a:bodyPr/>
        <a:lstStyle/>
        <a:p>
          <a:endParaRPr lang="en-US"/>
        </a:p>
      </dgm:t>
    </dgm:pt>
    <dgm:pt modelId="{F47A29C8-683F-49B6-8D8E-1F3CEF7B5396}" type="sibTrans" cxnId="{3D5E45F4-84C9-43D0-B813-ACD755DF921C}">
      <dgm:prSet/>
      <dgm:spPr/>
      <dgm:t>
        <a:bodyPr/>
        <a:lstStyle/>
        <a:p>
          <a:endParaRPr lang="en-US"/>
        </a:p>
      </dgm:t>
    </dgm:pt>
    <dgm:pt modelId="{B26B9886-5B30-459B-93E8-6B64E79EF078}">
      <dgm:prSet/>
      <dgm:spPr>
        <a:xfrm rot="10800000">
          <a:off x="1248850" y="2555670"/>
          <a:ext cx="4307205" cy="655812"/>
        </a:xfrm>
        <a:solidFill>
          <a:srgbClr val="1E60A2"/>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Measuring Sensors</a:t>
          </a:r>
          <a:endParaRPr lang="en-US" dirty="0">
            <a:solidFill>
              <a:sysClr val="window" lastClr="FFFFFF"/>
            </a:solidFill>
            <a:latin typeface="Calibri"/>
            <a:ea typeface="+mn-ea"/>
            <a:cs typeface="+mn-cs"/>
          </a:endParaRPr>
        </a:p>
      </dgm:t>
    </dgm:pt>
    <dgm:pt modelId="{6A131A58-0741-4F4D-B487-04D2ED22838F}" type="parTrans" cxnId="{385A61F0-1FDE-46B8-BE9C-70CF0A901AD1}">
      <dgm:prSet/>
      <dgm:spPr/>
      <dgm:t>
        <a:bodyPr/>
        <a:lstStyle/>
        <a:p>
          <a:endParaRPr lang="en-US"/>
        </a:p>
      </dgm:t>
    </dgm:pt>
    <dgm:pt modelId="{2F201398-717A-4F79-B627-7066D93067B1}" type="sibTrans" cxnId="{385A61F0-1FDE-46B8-BE9C-70CF0A901AD1}">
      <dgm:prSet/>
      <dgm:spPr/>
      <dgm:t>
        <a:bodyPr/>
        <a:lstStyle/>
        <a:p>
          <a:endParaRPr lang="en-US"/>
        </a:p>
      </dgm:t>
    </dgm:pt>
    <dgm:pt modelId="{7428D21D-BF2D-428B-904C-9A3AE708BBE2}" type="pres">
      <dgm:prSet presAssocID="{6C39A4FA-9C89-4BEF-81B9-722F28848B7D}" presName="linearFlow" presStyleCnt="0">
        <dgm:presLayoutVars>
          <dgm:dir/>
          <dgm:resizeHandles val="exact"/>
        </dgm:presLayoutVars>
      </dgm:prSet>
      <dgm:spPr/>
    </dgm:pt>
    <dgm:pt modelId="{45271A33-86EB-472D-95CD-7AC82D8BF029}" type="pres">
      <dgm:prSet presAssocID="{1FF20BAC-3D97-4167-ADCD-1ABE1D795006}" presName="composite" presStyleCnt="0"/>
      <dgm:spPr/>
    </dgm:pt>
    <dgm:pt modelId="{F6F2C685-11C4-4315-84D2-3D262E9B1791}" type="pres">
      <dgm:prSet presAssocID="{1FF20BAC-3D97-4167-ADCD-1ABE1D795006}" presName="imgShp" presStyleLbl="fgImgPlace1" presStyleIdx="0" presStyleCnt="5"/>
      <dgm:spPr>
        <a:xfrm>
          <a:off x="920944" y="940"/>
          <a:ext cx="655812" cy="655812"/>
        </a:xfrm>
        <a:prstGeom prst="ellipse">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5B51DBFA-610E-47F9-B970-81CF7D5647C5}" type="pres">
      <dgm:prSet presAssocID="{1FF20BAC-3D97-4167-ADCD-1ABE1D795006}" presName="txShp" presStyleLbl="node1" presStyleIdx="0" presStyleCnt="5">
        <dgm:presLayoutVars>
          <dgm:bulletEnabled val="1"/>
        </dgm:presLayoutVars>
      </dgm:prSet>
      <dgm:spPr>
        <a:prstGeom prst="homePlate">
          <a:avLst/>
        </a:prstGeom>
      </dgm:spPr>
      <dgm:t>
        <a:bodyPr/>
        <a:lstStyle/>
        <a:p>
          <a:endParaRPr lang="en-US"/>
        </a:p>
      </dgm:t>
    </dgm:pt>
    <dgm:pt modelId="{BD82E82D-D764-4C9F-9012-7F9F0B31F4C6}" type="pres">
      <dgm:prSet presAssocID="{ABE8671A-B8AE-4E80-AC41-1B36827E2D7B}" presName="spacing" presStyleCnt="0"/>
      <dgm:spPr/>
    </dgm:pt>
    <dgm:pt modelId="{6F4F478F-E257-456D-928D-9590EEAB717A}" type="pres">
      <dgm:prSet presAssocID="{7C719C29-6B54-49E5-AB7E-79DA7BC5737A}" presName="composite" presStyleCnt="0"/>
      <dgm:spPr/>
    </dgm:pt>
    <dgm:pt modelId="{24644B8B-26F4-4546-B4B6-1A8D06EA82A0}" type="pres">
      <dgm:prSet presAssocID="{7C719C29-6B54-49E5-AB7E-79DA7BC5737A}" presName="imgShp" presStyleLbl="fgImgPlace1" presStyleIdx="1" presStyleCnt="5"/>
      <dgm:spPr>
        <a:xfrm>
          <a:off x="920944" y="852517"/>
          <a:ext cx="655812" cy="655812"/>
        </a:xfrm>
        <a:prstGeom prst="ellipse">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CC046EA9-83B9-4378-BA1D-6AA52B278735}" type="pres">
      <dgm:prSet presAssocID="{7C719C29-6B54-49E5-AB7E-79DA7BC5737A}" presName="txShp" presStyleLbl="node1" presStyleIdx="1" presStyleCnt="5">
        <dgm:presLayoutVars>
          <dgm:bulletEnabled val="1"/>
        </dgm:presLayoutVars>
      </dgm:prSet>
      <dgm:spPr>
        <a:prstGeom prst="homePlate">
          <a:avLst/>
        </a:prstGeom>
      </dgm:spPr>
      <dgm:t>
        <a:bodyPr/>
        <a:lstStyle/>
        <a:p>
          <a:endParaRPr lang="en-US"/>
        </a:p>
      </dgm:t>
    </dgm:pt>
    <dgm:pt modelId="{FFB7DC14-E2E5-4CD8-B1A5-0C3CD13ABC66}" type="pres">
      <dgm:prSet presAssocID="{41A80ADF-D749-4DB6-8DDD-7EA2181EF5B8}" presName="spacing" presStyleCnt="0"/>
      <dgm:spPr/>
    </dgm:pt>
    <dgm:pt modelId="{1FE4E755-B0F1-48E2-A935-3752EF1236BA}" type="pres">
      <dgm:prSet presAssocID="{7D635332-49F9-4097-A4CA-6481C1047A96}" presName="composite" presStyleCnt="0"/>
      <dgm:spPr/>
    </dgm:pt>
    <dgm:pt modelId="{701FF9C8-414B-499C-B9EB-81465A005B96}" type="pres">
      <dgm:prSet presAssocID="{7D635332-49F9-4097-A4CA-6481C1047A96}" presName="imgShp" presStyleLbl="fgImgPlace1" presStyleIdx="2" presStyleCnt="5"/>
      <dgm:spPr>
        <a:xfrm>
          <a:off x="920944" y="1704093"/>
          <a:ext cx="655812" cy="655812"/>
        </a:xfrm>
        <a:prstGeom prst="ellipse">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A522721D-FB5E-4977-9115-E1DB46FCCB10}" type="pres">
      <dgm:prSet presAssocID="{7D635332-49F9-4097-A4CA-6481C1047A96}" presName="txShp" presStyleLbl="node1" presStyleIdx="2" presStyleCnt="5">
        <dgm:presLayoutVars>
          <dgm:bulletEnabled val="1"/>
        </dgm:presLayoutVars>
      </dgm:prSet>
      <dgm:spPr>
        <a:prstGeom prst="homePlate">
          <a:avLst/>
        </a:prstGeom>
      </dgm:spPr>
      <dgm:t>
        <a:bodyPr/>
        <a:lstStyle/>
        <a:p>
          <a:endParaRPr lang="en-US"/>
        </a:p>
      </dgm:t>
    </dgm:pt>
    <dgm:pt modelId="{0B95E4C9-7224-41AC-B6C3-7453FE6B0DE5}" type="pres">
      <dgm:prSet presAssocID="{F47A29C8-683F-49B6-8D8E-1F3CEF7B5396}" presName="spacing" presStyleCnt="0"/>
      <dgm:spPr/>
    </dgm:pt>
    <dgm:pt modelId="{4A15AE9F-8726-4085-BFAA-1AE0E58675C2}" type="pres">
      <dgm:prSet presAssocID="{B26B9886-5B30-459B-93E8-6B64E79EF078}" presName="composite" presStyleCnt="0"/>
      <dgm:spPr/>
    </dgm:pt>
    <dgm:pt modelId="{C92461D1-2611-4B10-9D30-F65EB561582B}" type="pres">
      <dgm:prSet presAssocID="{B26B9886-5B30-459B-93E8-6B64E79EF078}" presName="imgShp" presStyleLbl="fgImgPlace1" presStyleIdx="3" presStyleCnt="5"/>
      <dgm:spPr>
        <a:xfrm>
          <a:off x="920944" y="2555670"/>
          <a:ext cx="655812" cy="655812"/>
        </a:xfrm>
        <a:prstGeom prst="ellipse">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pt>
    <dgm:pt modelId="{381F50B7-70AE-420A-8DE2-F8FEE270458D}" type="pres">
      <dgm:prSet presAssocID="{B26B9886-5B30-459B-93E8-6B64E79EF078}" presName="txShp" presStyleLbl="node1" presStyleIdx="3" presStyleCnt="5">
        <dgm:presLayoutVars>
          <dgm:bulletEnabled val="1"/>
        </dgm:presLayoutVars>
      </dgm:prSet>
      <dgm:spPr>
        <a:prstGeom prst="homePlate">
          <a:avLst/>
        </a:prstGeom>
      </dgm:spPr>
      <dgm:t>
        <a:bodyPr/>
        <a:lstStyle/>
        <a:p>
          <a:endParaRPr lang="en-US"/>
        </a:p>
      </dgm:t>
    </dgm:pt>
    <dgm:pt modelId="{6056FF1B-818F-49C3-ADBD-E301736DD6C5}" type="pres">
      <dgm:prSet presAssocID="{2F201398-717A-4F79-B627-7066D93067B1}" presName="spacing" presStyleCnt="0"/>
      <dgm:spPr/>
    </dgm:pt>
    <dgm:pt modelId="{5D01915E-FD57-41C5-93F6-DD6FED96BCDB}" type="pres">
      <dgm:prSet presAssocID="{E61A2E15-7DC8-4BA5-9EBD-820437F30152}" presName="composite" presStyleCnt="0"/>
      <dgm:spPr/>
    </dgm:pt>
    <dgm:pt modelId="{E1E93169-49DF-4A0F-809D-72D3AB9DEA2C}" type="pres">
      <dgm:prSet presAssocID="{E61A2E15-7DC8-4BA5-9EBD-820437F30152}" presName="imgShp" presStyleLbl="fgImgPlace1" presStyleIdx="4" presStyleCnt="5"/>
      <dgm:spPr>
        <a:xfrm>
          <a:off x="920944" y="3407247"/>
          <a:ext cx="655812" cy="655812"/>
        </a:xfrm>
        <a:prstGeom prst="ellipse">
          <a:avLst/>
        </a:prstGeom>
        <a:blipFill rotWithShape="0">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gm:spPr>
    </dgm:pt>
    <dgm:pt modelId="{E30C382D-6C53-4A62-AE76-7E1E4469A659}" type="pres">
      <dgm:prSet presAssocID="{E61A2E15-7DC8-4BA5-9EBD-820437F30152}" presName="txShp" presStyleLbl="node1" presStyleIdx="4" presStyleCnt="5">
        <dgm:presLayoutVars>
          <dgm:bulletEnabled val="1"/>
        </dgm:presLayoutVars>
      </dgm:prSet>
      <dgm:spPr>
        <a:prstGeom prst="homePlate">
          <a:avLst/>
        </a:prstGeom>
      </dgm:spPr>
      <dgm:t>
        <a:bodyPr/>
        <a:lstStyle/>
        <a:p>
          <a:endParaRPr lang="en-US"/>
        </a:p>
      </dgm:t>
    </dgm:pt>
  </dgm:ptLst>
  <dgm:cxnLst>
    <dgm:cxn modelId="{83463463-2AA7-4284-8E13-BB84E0D2F794}" type="presOf" srcId="{1FF20BAC-3D97-4167-ADCD-1ABE1D795006}" destId="{5B51DBFA-610E-47F9-B970-81CF7D5647C5}" srcOrd="0" destOrd="0" presId="urn:microsoft.com/office/officeart/2005/8/layout/vList3#1"/>
    <dgm:cxn modelId="{DD42F363-1653-4999-83CF-C2A650CF2419}" type="presOf" srcId="{6C39A4FA-9C89-4BEF-81B9-722F28848B7D}" destId="{7428D21D-BF2D-428B-904C-9A3AE708BBE2}" srcOrd="0" destOrd="0" presId="urn:microsoft.com/office/officeart/2005/8/layout/vList3#1"/>
    <dgm:cxn modelId="{385A61F0-1FDE-46B8-BE9C-70CF0A901AD1}" srcId="{6C39A4FA-9C89-4BEF-81B9-722F28848B7D}" destId="{B26B9886-5B30-459B-93E8-6B64E79EF078}" srcOrd="3" destOrd="0" parTransId="{6A131A58-0741-4F4D-B487-04D2ED22838F}" sibTransId="{2F201398-717A-4F79-B627-7066D93067B1}"/>
    <dgm:cxn modelId="{381105E1-DC9B-46FB-8D1B-76BBA66581F1}" srcId="{6C39A4FA-9C89-4BEF-81B9-722F28848B7D}" destId="{7C719C29-6B54-49E5-AB7E-79DA7BC5737A}" srcOrd="1" destOrd="0" parTransId="{46B9CFEA-E66C-40FB-BA17-FF6FE7FAAE1B}" sibTransId="{41A80ADF-D749-4DB6-8DDD-7EA2181EF5B8}"/>
    <dgm:cxn modelId="{2E1CA700-6566-4573-AA51-2A5084D37A5D}" srcId="{6C39A4FA-9C89-4BEF-81B9-722F28848B7D}" destId="{E61A2E15-7DC8-4BA5-9EBD-820437F30152}" srcOrd="4" destOrd="0" parTransId="{C27E9EA9-EDF9-4326-A0C8-3B3272F96008}" sibTransId="{B4F3B164-88BE-4768-AB36-11A37863C2A5}"/>
    <dgm:cxn modelId="{0DD7D87A-8022-4ED9-A5F6-7E02B142006F}" type="presOf" srcId="{7C719C29-6B54-49E5-AB7E-79DA7BC5737A}" destId="{CC046EA9-83B9-4378-BA1D-6AA52B278735}" srcOrd="0" destOrd="0" presId="urn:microsoft.com/office/officeart/2005/8/layout/vList3#1"/>
    <dgm:cxn modelId="{399036BA-8A0B-4035-9923-7DAA98490BE8}" type="presOf" srcId="{B26B9886-5B30-459B-93E8-6B64E79EF078}" destId="{381F50B7-70AE-420A-8DE2-F8FEE270458D}" srcOrd="0" destOrd="0" presId="urn:microsoft.com/office/officeart/2005/8/layout/vList3#1"/>
    <dgm:cxn modelId="{967039A3-F9D9-48F3-ABDE-97B379EC9F19}" type="presOf" srcId="{7D635332-49F9-4097-A4CA-6481C1047A96}" destId="{A522721D-FB5E-4977-9115-E1DB46FCCB10}" srcOrd="0" destOrd="0" presId="urn:microsoft.com/office/officeart/2005/8/layout/vList3#1"/>
    <dgm:cxn modelId="{B6AD8AAE-B04D-4066-8A98-819219365722}" srcId="{6C39A4FA-9C89-4BEF-81B9-722F28848B7D}" destId="{1FF20BAC-3D97-4167-ADCD-1ABE1D795006}" srcOrd="0" destOrd="0" parTransId="{BB45B9C9-AFF8-4895-A170-C1FD0AC0D8B3}" sibTransId="{ABE8671A-B8AE-4E80-AC41-1B36827E2D7B}"/>
    <dgm:cxn modelId="{3D5E45F4-84C9-43D0-B813-ACD755DF921C}" srcId="{6C39A4FA-9C89-4BEF-81B9-722F28848B7D}" destId="{7D635332-49F9-4097-A4CA-6481C1047A96}" srcOrd="2" destOrd="0" parTransId="{1200158A-FE1F-4166-ADF2-D6F3C67091C6}" sibTransId="{F47A29C8-683F-49B6-8D8E-1F3CEF7B5396}"/>
    <dgm:cxn modelId="{5612428D-6B8F-414D-B316-03614CA9E8AE}" type="presOf" srcId="{E61A2E15-7DC8-4BA5-9EBD-820437F30152}" destId="{E30C382D-6C53-4A62-AE76-7E1E4469A659}" srcOrd="0" destOrd="0" presId="urn:microsoft.com/office/officeart/2005/8/layout/vList3#1"/>
    <dgm:cxn modelId="{3737881F-3AA1-46D2-BD15-1C3492C2D518}" type="presParOf" srcId="{7428D21D-BF2D-428B-904C-9A3AE708BBE2}" destId="{45271A33-86EB-472D-95CD-7AC82D8BF029}" srcOrd="0" destOrd="0" presId="urn:microsoft.com/office/officeart/2005/8/layout/vList3#1"/>
    <dgm:cxn modelId="{F866206A-4B66-4689-9D26-156A13218D7F}" type="presParOf" srcId="{45271A33-86EB-472D-95CD-7AC82D8BF029}" destId="{F6F2C685-11C4-4315-84D2-3D262E9B1791}" srcOrd="0" destOrd="0" presId="urn:microsoft.com/office/officeart/2005/8/layout/vList3#1"/>
    <dgm:cxn modelId="{8E5DB685-5987-4265-920D-38E924594274}" type="presParOf" srcId="{45271A33-86EB-472D-95CD-7AC82D8BF029}" destId="{5B51DBFA-610E-47F9-B970-81CF7D5647C5}" srcOrd="1" destOrd="0" presId="urn:microsoft.com/office/officeart/2005/8/layout/vList3#1"/>
    <dgm:cxn modelId="{E0250F7F-FA8A-47AA-895F-D600B2C8BE24}" type="presParOf" srcId="{7428D21D-BF2D-428B-904C-9A3AE708BBE2}" destId="{BD82E82D-D764-4C9F-9012-7F9F0B31F4C6}" srcOrd="1" destOrd="0" presId="urn:microsoft.com/office/officeart/2005/8/layout/vList3#1"/>
    <dgm:cxn modelId="{F6A9107E-1CF4-44C4-9F00-FABF89AA0C3B}" type="presParOf" srcId="{7428D21D-BF2D-428B-904C-9A3AE708BBE2}" destId="{6F4F478F-E257-456D-928D-9590EEAB717A}" srcOrd="2" destOrd="0" presId="urn:microsoft.com/office/officeart/2005/8/layout/vList3#1"/>
    <dgm:cxn modelId="{C65CD667-9D87-44B4-B43F-DE4DF18B9FC5}" type="presParOf" srcId="{6F4F478F-E257-456D-928D-9590EEAB717A}" destId="{24644B8B-26F4-4546-B4B6-1A8D06EA82A0}" srcOrd="0" destOrd="0" presId="urn:microsoft.com/office/officeart/2005/8/layout/vList3#1"/>
    <dgm:cxn modelId="{23F3F920-7563-4D23-AE53-3A5B8901358E}" type="presParOf" srcId="{6F4F478F-E257-456D-928D-9590EEAB717A}" destId="{CC046EA9-83B9-4378-BA1D-6AA52B278735}" srcOrd="1" destOrd="0" presId="urn:microsoft.com/office/officeart/2005/8/layout/vList3#1"/>
    <dgm:cxn modelId="{500E6A6C-6DC2-46A0-A6DD-5DCEE7621FA7}" type="presParOf" srcId="{7428D21D-BF2D-428B-904C-9A3AE708BBE2}" destId="{FFB7DC14-E2E5-4CD8-B1A5-0C3CD13ABC66}" srcOrd="3" destOrd="0" presId="urn:microsoft.com/office/officeart/2005/8/layout/vList3#1"/>
    <dgm:cxn modelId="{863707ED-5D86-4A09-A068-A3D2A35F4A62}" type="presParOf" srcId="{7428D21D-BF2D-428B-904C-9A3AE708BBE2}" destId="{1FE4E755-B0F1-48E2-A935-3752EF1236BA}" srcOrd="4" destOrd="0" presId="urn:microsoft.com/office/officeart/2005/8/layout/vList3#1"/>
    <dgm:cxn modelId="{6C8ABE66-3EE2-4183-8363-6A00B12BEF20}" type="presParOf" srcId="{1FE4E755-B0F1-48E2-A935-3752EF1236BA}" destId="{701FF9C8-414B-499C-B9EB-81465A005B96}" srcOrd="0" destOrd="0" presId="urn:microsoft.com/office/officeart/2005/8/layout/vList3#1"/>
    <dgm:cxn modelId="{30BBE372-D774-4823-9450-95E346AB4D7D}" type="presParOf" srcId="{1FE4E755-B0F1-48E2-A935-3752EF1236BA}" destId="{A522721D-FB5E-4977-9115-E1DB46FCCB10}" srcOrd="1" destOrd="0" presId="urn:microsoft.com/office/officeart/2005/8/layout/vList3#1"/>
    <dgm:cxn modelId="{C3A1408B-356E-46D1-9224-A668AE431535}" type="presParOf" srcId="{7428D21D-BF2D-428B-904C-9A3AE708BBE2}" destId="{0B95E4C9-7224-41AC-B6C3-7453FE6B0DE5}" srcOrd="5" destOrd="0" presId="urn:microsoft.com/office/officeart/2005/8/layout/vList3#1"/>
    <dgm:cxn modelId="{5D151761-F2CA-4B25-A485-787CF44C7F3D}" type="presParOf" srcId="{7428D21D-BF2D-428B-904C-9A3AE708BBE2}" destId="{4A15AE9F-8726-4085-BFAA-1AE0E58675C2}" srcOrd="6" destOrd="0" presId="urn:microsoft.com/office/officeart/2005/8/layout/vList3#1"/>
    <dgm:cxn modelId="{13045539-2D42-4421-9410-26E0A2E48DE9}" type="presParOf" srcId="{4A15AE9F-8726-4085-BFAA-1AE0E58675C2}" destId="{C92461D1-2611-4B10-9D30-F65EB561582B}" srcOrd="0" destOrd="0" presId="urn:microsoft.com/office/officeart/2005/8/layout/vList3#1"/>
    <dgm:cxn modelId="{3BFC38C3-4E20-4D2F-9447-7B8B3D3BE456}" type="presParOf" srcId="{4A15AE9F-8726-4085-BFAA-1AE0E58675C2}" destId="{381F50B7-70AE-420A-8DE2-F8FEE270458D}" srcOrd="1" destOrd="0" presId="urn:microsoft.com/office/officeart/2005/8/layout/vList3#1"/>
    <dgm:cxn modelId="{7346FA17-89E6-4C95-AE99-6AA0E4C27458}" type="presParOf" srcId="{7428D21D-BF2D-428B-904C-9A3AE708BBE2}" destId="{6056FF1B-818F-49C3-ADBD-E301736DD6C5}" srcOrd="7" destOrd="0" presId="urn:microsoft.com/office/officeart/2005/8/layout/vList3#1"/>
    <dgm:cxn modelId="{D2FBB978-08ED-4426-8A88-C20EDD274340}" type="presParOf" srcId="{7428D21D-BF2D-428B-904C-9A3AE708BBE2}" destId="{5D01915E-FD57-41C5-93F6-DD6FED96BCDB}" srcOrd="8" destOrd="0" presId="urn:microsoft.com/office/officeart/2005/8/layout/vList3#1"/>
    <dgm:cxn modelId="{B58F9B5A-E987-4A14-91A2-51BD521398BF}" type="presParOf" srcId="{5D01915E-FD57-41C5-93F6-DD6FED96BCDB}" destId="{E1E93169-49DF-4A0F-809D-72D3AB9DEA2C}" srcOrd="0" destOrd="0" presId="urn:microsoft.com/office/officeart/2005/8/layout/vList3#1"/>
    <dgm:cxn modelId="{A772DFDC-381C-4CE8-8DB9-36277AA83282}" type="presParOf" srcId="{5D01915E-FD57-41C5-93F6-DD6FED96BCDB}" destId="{E30C382D-6C53-4A62-AE76-7E1E4469A65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9237A-3708-48A4-BF3D-A53221C5F0E6}"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24F66067-6D54-4B77-A27E-8A8E7ECEAF5C}">
      <dgm:prSet phldrT="[Text]" custT="1"/>
      <dgm:spPr/>
      <dgm:t>
        <a:bodyPr/>
        <a:lstStyle/>
        <a:p>
          <a:r>
            <a:rPr lang="en-US" sz="2000" b="1" dirty="0" smtClean="0">
              <a:latin typeface="Calibri" pitchFamily="34" charset="0"/>
              <a:cs typeface="Calibri" pitchFamily="34" charset="0"/>
            </a:rPr>
            <a:t>SCADA for</a:t>
          </a:r>
        </a:p>
        <a:p>
          <a:r>
            <a:rPr lang="en-US" sz="2000" b="1" dirty="0" smtClean="0">
              <a:latin typeface="Calibri" pitchFamily="34" charset="0"/>
              <a:cs typeface="Calibri" pitchFamily="34" charset="0"/>
            </a:rPr>
            <a:t>Distribution network</a:t>
          </a:r>
          <a:endParaRPr lang="en-US" sz="2000" dirty="0"/>
        </a:p>
      </dgm:t>
    </dgm:pt>
    <dgm:pt modelId="{00681DA3-715B-4E04-B0CD-3710A206F577}" type="parTrans" cxnId="{4891DFFC-6DF4-4853-B883-13623FDF9978}">
      <dgm:prSet/>
      <dgm:spPr/>
      <dgm:t>
        <a:bodyPr/>
        <a:lstStyle/>
        <a:p>
          <a:endParaRPr lang="en-US"/>
        </a:p>
      </dgm:t>
    </dgm:pt>
    <dgm:pt modelId="{7ABE099F-173F-4721-A0A1-2B5EE881C072}" type="sibTrans" cxnId="{4891DFFC-6DF4-4853-B883-13623FDF9978}">
      <dgm:prSet/>
      <dgm:spPr/>
      <dgm:t>
        <a:bodyPr/>
        <a:lstStyle/>
        <a:p>
          <a:endParaRPr lang="en-US"/>
        </a:p>
      </dgm:t>
    </dgm:pt>
    <dgm:pt modelId="{AED9CF37-652C-433C-9B4A-E207D86E1D29}">
      <dgm:prSet phldrT="[Text]" custT="1"/>
      <dgm:spPr/>
      <dgm:t>
        <a:bodyPr/>
        <a:lstStyle/>
        <a:p>
          <a:r>
            <a:rPr lang="en-US" sz="1200" b="1" dirty="0" smtClean="0">
              <a:solidFill>
                <a:schemeClr val="tx2"/>
              </a:solidFill>
              <a:latin typeface="Calibri" pitchFamily="34" charset="0"/>
              <a:cs typeface="Calibri" pitchFamily="34" charset="0"/>
            </a:rPr>
            <a:t>Centralized Data acquisition and control</a:t>
          </a:r>
          <a:endParaRPr lang="en-US" sz="1200" dirty="0">
            <a:solidFill>
              <a:schemeClr val="tx2"/>
            </a:solidFill>
          </a:endParaRPr>
        </a:p>
      </dgm:t>
    </dgm:pt>
    <dgm:pt modelId="{44291A73-3A1D-438F-B182-E0C1DEF74A7F}" type="parTrans" cxnId="{3882116E-4BAA-43FC-86A4-53EB19ED9678}">
      <dgm:prSet/>
      <dgm:spPr/>
      <dgm:t>
        <a:bodyPr/>
        <a:lstStyle/>
        <a:p>
          <a:endParaRPr lang="en-US"/>
        </a:p>
      </dgm:t>
    </dgm:pt>
    <dgm:pt modelId="{FABE75FE-E5AB-4A63-AAA5-31784B57BDAB}" type="sibTrans" cxnId="{3882116E-4BAA-43FC-86A4-53EB19ED9678}">
      <dgm:prSet/>
      <dgm:spPr/>
      <dgm:t>
        <a:bodyPr/>
        <a:lstStyle/>
        <a:p>
          <a:endParaRPr lang="en-US"/>
        </a:p>
      </dgm:t>
    </dgm:pt>
    <dgm:pt modelId="{D86CACB2-31FC-4401-9700-EC1770BB9CB1}">
      <dgm:prSet phldrT="[Text]"/>
      <dgm:spPr/>
      <dgm:t>
        <a:bodyPr/>
        <a:lstStyle/>
        <a:p>
          <a:r>
            <a:rPr lang="en-US" b="1" dirty="0" smtClean="0">
              <a:latin typeface="Calibri" pitchFamily="34" charset="0"/>
              <a:cs typeface="Calibri" pitchFamily="34" charset="0"/>
            </a:rPr>
            <a:t>DMS applications</a:t>
          </a:r>
          <a:endParaRPr lang="en-US" dirty="0"/>
        </a:p>
      </dgm:t>
    </dgm:pt>
    <dgm:pt modelId="{7338AB89-D0E3-4F21-BD74-06823C46D2E4}" type="parTrans" cxnId="{D1CCE825-38C9-4413-8612-8664239C1E73}">
      <dgm:prSet/>
      <dgm:spPr/>
      <dgm:t>
        <a:bodyPr/>
        <a:lstStyle/>
        <a:p>
          <a:endParaRPr lang="en-US"/>
        </a:p>
      </dgm:t>
    </dgm:pt>
    <dgm:pt modelId="{9C2B8EE5-7915-4155-AB02-AF6F460E409F}" type="sibTrans" cxnId="{D1CCE825-38C9-4413-8612-8664239C1E73}">
      <dgm:prSet/>
      <dgm:spPr/>
      <dgm:t>
        <a:bodyPr/>
        <a:lstStyle/>
        <a:p>
          <a:endParaRPr lang="en-US"/>
        </a:p>
      </dgm:t>
    </dgm:pt>
    <dgm:pt modelId="{9A511477-37DC-4C43-BB03-24CB68F89722}">
      <dgm:prSet phldrT="[Text]" custT="1"/>
      <dgm:spPr/>
      <dgm:t>
        <a:bodyPr/>
        <a:lstStyle/>
        <a:p>
          <a:r>
            <a:rPr lang="en-US" sz="1200" b="1" dirty="0" smtClean="0">
              <a:solidFill>
                <a:schemeClr val="tx2"/>
              </a:solidFill>
              <a:latin typeface="Calibri" pitchFamily="34" charset="0"/>
              <a:cs typeface="Calibri" pitchFamily="34" charset="0"/>
            </a:rPr>
            <a:t>Network power flow </a:t>
          </a:r>
          <a:endParaRPr lang="en-US" sz="1200" dirty="0">
            <a:solidFill>
              <a:schemeClr val="tx2"/>
            </a:solidFill>
          </a:endParaRPr>
        </a:p>
      </dgm:t>
    </dgm:pt>
    <dgm:pt modelId="{36488D6B-FD83-48AC-A202-2121DB9661B8}" type="parTrans" cxnId="{6F403AFB-9E29-4FC0-B528-87091BBDC059}">
      <dgm:prSet/>
      <dgm:spPr/>
      <dgm:t>
        <a:bodyPr/>
        <a:lstStyle/>
        <a:p>
          <a:endParaRPr lang="en-US"/>
        </a:p>
      </dgm:t>
    </dgm:pt>
    <dgm:pt modelId="{5200468D-3336-44DD-96F8-E6453BAB9FD4}" type="sibTrans" cxnId="{6F403AFB-9E29-4FC0-B528-87091BBDC059}">
      <dgm:prSet/>
      <dgm:spPr/>
      <dgm:t>
        <a:bodyPr/>
        <a:lstStyle/>
        <a:p>
          <a:endParaRPr lang="en-US"/>
        </a:p>
      </dgm:t>
    </dgm:pt>
    <dgm:pt modelId="{657DB067-334E-4E71-943F-ABC5902545B8}">
      <dgm:prSet custT="1"/>
      <dgm:spPr/>
      <dgm:t>
        <a:bodyPr/>
        <a:lstStyle/>
        <a:p>
          <a:r>
            <a:rPr lang="en-US" sz="1200" b="1" dirty="0" smtClean="0">
              <a:solidFill>
                <a:schemeClr val="tx2"/>
              </a:solidFill>
              <a:latin typeface="Calibri" pitchFamily="34" charset="0"/>
              <a:cs typeface="Calibri" pitchFamily="34" charset="0"/>
            </a:rPr>
            <a:t>Switching procedure arrangement</a:t>
          </a:r>
        </a:p>
      </dgm:t>
    </dgm:pt>
    <dgm:pt modelId="{E10FC895-8652-4B30-AB8A-F1B0F7C90091}" type="parTrans" cxnId="{26C25303-8833-4791-8AB3-C01833B67620}">
      <dgm:prSet/>
      <dgm:spPr/>
      <dgm:t>
        <a:bodyPr/>
        <a:lstStyle/>
        <a:p>
          <a:endParaRPr lang="en-US"/>
        </a:p>
      </dgm:t>
    </dgm:pt>
    <dgm:pt modelId="{7D10CBA5-A8F7-468F-84B5-E52A28E1CD90}" type="sibTrans" cxnId="{26C25303-8833-4791-8AB3-C01833B67620}">
      <dgm:prSet/>
      <dgm:spPr/>
      <dgm:t>
        <a:bodyPr/>
        <a:lstStyle/>
        <a:p>
          <a:endParaRPr lang="en-US"/>
        </a:p>
      </dgm:t>
    </dgm:pt>
    <dgm:pt modelId="{4615285B-3E85-4CA3-B870-438A751DB891}">
      <dgm:prSet custT="1"/>
      <dgm:spPr/>
      <dgm:t>
        <a:bodyPr/>
        <a:lstStyle/>
        <a:p>
          <a:r>
            <a:rPr lang="en-US" sz="1200" b="1" dirty="0" smtClean="0">
              <a:solidFill>
                <a:schemeClr val="tx2"/>
              </a:solidFill>
              <a:latin typeface="Calibri" pitchFamily="34" charset="0"/>
              <a:cs typeface="Calibri" pitchFamily="34" charset="0"/>
            </a:rPr>
            <a:t>Fault isolation and service restoration</a:t>
          </a:r>
        </a:p>
      </dgm:t>
    </dgm:pt>
    <dgm:pt modelId="{1C9137ED-BD4B-4486-A679-64C0469D9D7E}" type="parTrans" cxnId="{272DD6FE-54FD-495E-95CB-87A45B122BB3}">
      <dgm:prSet/>
      <dgm:spPr/>
      <dgm:t>
        <a:bodyPr/>
        <a:lstStyle/>
        <a:p>
          <a:endParaRPr lang="en-US"/>
        </a:p>
      </dgm:t>
    </dgm:pt>
    <dgm:pt modelId="{309CD555-2181-4FBF-86A8-143DD8AC0328}" type="sibTrans" cxnId="{272DD6FE-54FD-495E-95CB-87A45B122BB3}">
      <dgm:prSet/>
      <dgm:spPr/>
      <dgm:t>
        <a:bodyPr/>
        <a:lstStyle/>
        <a:p>
          <a:endParaRPr lang="en-US"/>
        </a:p>
      </dgm:t>
    </dgm:pt>
    <dgm:pt modelId="{4454ABBB-78BC-44B5-933B-A92340AB12D1}">
      <dgm:prSet custT="1"/>
      <dgm:spPr/>
      <dgm:t>
        <a:bodyPr/>
        <a:lstStyle/>
        <a:p>
          <a:r>
            <a:rPr lang="en-US" sz="1200" b="1" dirty="0" smtClean="0">
              <a:solidFill>
                <a:schemeClr val="tx2"/>
              </a:solidFill>
              <a:latin typeface="Calibri" pitchFamily="34" charset="0"/>
              <a:cs typeface="Calibri" pitchFamily="34" charset="0"/>
            </a:rPr>
            <a:t>Volt/VAR control</a:t>
          </a:r>
        </a:p>
      </dgm:t>
    </dgm:pt>
    <dgm:pt modelId="{9D32157E-A412-4EBB-B1CB-2ED7410B89EC}" type="parTrans" cxnId="{C9F81EA9-0CF5-45EE-B3C2-4183B2299F2D}">
      <dgm:prSet/>
      <dgm:spPr/>
      <dgm:t>
        <a:bodyPr/>
        <a:lstStyle/>
        <a:p>
          <a:endParaRPr lang="en-US"/>
        </a:p>
      </dgm:t>
    </dgm:pt>
    <dgm:pt modelId="{B010E23A-DAD0-4763-B69D-A7A5106A7C92}" type="sibTrans" cxnId="{C9F81EA9-0CF5-45EE-B3C2-4183B2299F2D}">
      <dgm:prSet/>
      <dgm:spPr/>
      <dgm:t>
        <a:bodyPr/>
        <a:lstStyle/>
        <a:p>
          <a:endParaRPr lang="en-US"/>
        </a:p>
      </dgm:t>
    </dgm:pt>
    <dgm:pt modelId="{C1E49F1D-2717-4438-84E5-261E6B85447C}">
      <dgm:prSet/>
      <dgm:spPr/>
      <dgm:t>
        <a:bodyPr/>
        <a:lstStyle/>
        <a:p>
          <a:r>
            <a:rPr lang="en-US" b="1" dirty="0" smtClean="0">
              <a:latin typeface="Calibri" pitchFamily="34" charset="0"/>
              <a:cs typeface="Calibri" pitchFamily="34" charset="0"/>
            </a:rPr>
            <a:t>Communications &amp; Network </a:t>
          </a:r>
          <a:endParaRPr lang="en-US" dirty="0"/>
        </a:p>
      </dgm:t>
    </dgm:pt>
    <dgm:pt modelId="{8C761E6A-EF82-45AC-8191-1566DCB4F936}" type="parTrans" cxnId="{DD11596C-F1B6-4FB7-A82F-58F8511894F9}">
      <dgm:prSet/>
      <dgm:spPr/>
      <dgm:t>
        <a:bodyPr/>
        <a:lstStyle/>
        <a:p>
          <a:endParaRPr lang="en-US"/>
        </a:p>
      </dgm:t>
    </dgm:pt>
    <dgm:pt modelId="{BE723F11-4AE5-430F-A99D-F25E2D0747DA}" type="sibTrans" cxnId="{DD11596C-F1B6-4FB7-A82F-58F8511894F9}">
      <dgm:prSet/>
      <dgm:spPr/>
      <dgm:t>
        <a:bodyPr/>
        <a:lstStyle/>
        <a:p>
          <a:endParaRPr lang="en-US"/>
        </a:p>
      </dgm:t>
    </dgm:pt>
    <dgm:pt modelId="{5B04BB6E-E040-4019-A392-9E7E393AC096}">
      <dgm:prSet custT="1"/>
      <dgm:spPr/>
      <dgm:t>
        <a:bodyPr/>
        <a:lstStyle/>
        <a:p>
          <a:r>
            <a:rPr lang="en-US" sz="1200" b="1" dirty="0" smtClean="0">
              <a:solidFill>
                <a:schemeClr val="tx2"/>
              </a:solidFill>
              <a:latin typeface="Calibri" pitchFamily="34" charset="0"/>
              <a:cs typeface="Calibri" pitchFamily="34" charset="0"/>
            </a:rPr>
            <a:t>LANs and WANs  – Network Equipments </a:t>
          </a:r>
          <a:endParaRPr lang="en-US" sz="1200" dirty="0">
            <a:solidFill>
              <a:schemeClr val="tx2"/>
            </a:solidFill>
            <a:latin typeface="Calibri" pitchFamily="34" charset="0"/>
            <a:cs typeface="Calibri" pitchFamily="34" charset="0"/>
          </a:endParaRPr>
        </a:p>
      </dgm:t>
    </dgm:pt>
    <dgm:pt modelId="{895A5672-3662-4603-9E97-9951863A9441}" type="parTrans" cxnId="{070C5091-6269-4A0D-898A-BCDA49282C66}">
      <dgm:prSet/>
      <dgm:spPr/>
      <dgm:t>
        <a:bodyPr/>
        <a:lstStyle/>
        <a:p>
          <a:endParaRPr lang="en-US"/>
        </a:p>
      </dgm:t>
    </dgm:pt>
    <dgm:pt modelId="{C0C1D944-821E-4E95-AA30-BE5AB9AAFCDF}" type="sibTrans" cxnId="{070C5091-6269-4A0D-898A-BCDA49282C66}">
      <dgm:prSet/>
      <dgm:spPr/>
      <dgm:t>
        <a:bodyPr/>
        <a:lstStyle/>
        <a:p>
          <a:endParaRPr lang="en-US"/>
        </a:p>
      </dgm:t>
    </dgm:pt>
    <dgm:pt modelId="{7AA23C0D-7638-4E22-AC65-FDE0CD1F4ADA}">
      <dgm:prSet custT="1"/>
      <dgm:spPr/>
      <dgm:t>
        <a:bodyPr/>
        <a:lstStyle/>
        <a:p>
          <a:r>
            <a:rPr lang="en-US" sz="1200" b="1" dirty="0" smtClean="0">
              <a:solidFill>
                <a:schemeClr val="tx2"/>
              </a:solidFill>
              <a:latin typeface="Calibri" pitchFamily="34" charset="0"/>
              <a:cs typeface="Calibri" pitchFamily="34" charset="0"/>
            </a:rPr>
            <a:t>Network Management System</a:t>
          </a:r>
        </a:p>
      </dgm:t>
    </dgm:pt>
    <dgm:pt modelId="{C1DB5946-2647-49FA-A47C-651AC954AC59}" type="parTrans" cxnId="{82C5352F-0CFA-4A1E-95DC-0CEBC58580F4}">
      <dgm:prSet/>
      <dgm:spPr/>
      <dgm:t>
        <a:bodyPr/>
        <a:lstStyle/>
        <a:p>
          <a:endParaRPr lang="en-US"/>
        </a:p>
      </dgm:t>
    </dgm:pt>
    <dgm:pt modelId="{D234E990-07A1-4298-84A3-91ECC540D479}" type="sibTrans" cxnId="{82C5352F-0CFA-4A1E-95DC-0CEBC58580F4}">
      <dgm:prSet/>
      <dgm:spPr/>
      <dgm:t>
        <a:bodyPr/>
        <a:lstStyle/>
        <a:p>
          <a:endParaRPr lang="en-US"/>
        </a:p>
      </dgm:t>
    </dgm:pt>
    <dgm:pt modelId="{5A4BA28B-4DC1-4D38-9B1F-2D75F6D6692F}">
      <dgm:prSet/>
      <dgm:spPr/>
      <dgm:t>
        <a:bodyPr/>
        <a:lstStyle/>
        <a:p>
          <a:r>
            <a:rPr lang="en-US" b="1" dirty="0" smtClean="0">
              <a:latin typeface="Calibri" pitchFamily="34" charset="0"/>
              <a:cs typeface="Calibri" pitchFamily="34" charset="0"/>
            </a:rPr>
            <a:t>Integration with other business processes</a:t>
          </a:r>
          <a:endParaRPr lang="en-US" dirty="0"/>
        </a:p>
      </dgm:t>
    </dgm:pt>
    <dgm:pt modelId="{B57EB07B-89CB-4297-BEFA-1FC1664D7BDD}" type="parTrans" cxnId="{29BA6BFC-BA82-4028-B23C-ED2A9C49B00F}">
      <dgm:prSet/>
      <dgm:spPr/>
      <dgm:t>
        <a:bodyPr/>
        <a:lstStyle/>
        <a:p>
          <a:endParaRPr lang="en-US"/>
        </a:p>
      </dgm:t>
    </dgm:pt>
    <dgm:pt modelId="{AF2CDD76-7445-40E3-A634-3DF1E5491428}" type="sibTrans" cxnId="{29BA6BFC-BA82-4028-B23C-ED2A9C49B00F}">
      <dgm:prSet/>
      <dgm:spPr/>
      <dgm:t>
        <a:bodyPr/>
        <a:lstStyle/>
        <a:p>
          <a:endParaRPr lang="en-US"/>
        </a:p>
      </dgm:t>
    </dgm:pt>
    <dgm:pt modelId="{2D41CD8C-12DF-48B0-9CA8-50E03635E2F3}">
      <dgm:prSet custT="1"/>
      <dgm:spPr/>
      <dgm:t>
        <a:bodyPr/>
        <a:lstStyle/>
        <a:p>
          <a:r>
            <a:rPr lang="en-US" sz="1200" b="1" dirty="0" smtClean="0">
              <a:solidFill>
                <a:schemeClr val="tx2"/>
              </a:solidFill>
              <a:latin typeface="Calibri" pitchFamily="34" charset="0"/>
              <a:cs typeface="Calibri" pitchFamily="34" charset="0"/>
            </a:rPr>
            <a:t>With IT Systems, GIS,AMR , Legacy systems etc.</a:t>
          </a:r>
          <a:endParaRPr lang="en-US" sz="1200" dirty="0">
            <a:solidFill>
              <a:schemeClr val="tx2"/>
            </a:solidFill>
            <a:latin typeface="Calibri" pitchFamily="34" charset="0"/>
            <a:cs typeface="Calibri" pitchFamily="34" charset="0"/>
          </a:endParaRPr>
        </a:p>
      </dgm:t>
    </dgm:pt>
    <dgm:pt modelId="{3B3977A9-1BDD-4FFB-90C8-AC55BB20751C}" type="parTrans" cxnId="{23D2B0D4-FE82-493B-96C1-D2B742ABA990}">
      <dgm:prSet/>
      <dgm:spPr/>
      <dgm:t>
        <a:bodyPr/>
        <a:lstStyle/>
        <a:p>
          <a:endParaRPr lang="en-US"/>
        </a:p>
      </dgm:t>
    </dgm:pt>
    <dgm:pt modelId="{B60AFA83-4D28-4BFF-A671-887CC20E0CD9}" type="sibTrans" cxnId="{23D2B0D4-FE82-493B-96C1-D2B742ABA990}">
      <dgm:prSet/>
      <dgm:spPr/>
      <dgm:t>
        <a:bodyPr/>
        <a:lstStyle/>
        <a:p>
          <a:endParaRPr lang="en-US"/>
        </a:p>
      </dgm:t>
    </dgm:pt>
    <dgm:pt modelId="{1D5C0B92-C49D-40C3-8814-14D608207B93}">
      <dgm:prSet custT="1"/>
      <dgm:spPr/>
      <dgm:t>
        <a:bodyPr/>
        <a:lstStyle/>
        <a:p>
          <a:endParaRPr lang="en-US" sz="1200" dirty="0">
            <a:solidFill>
              <a:schemeClr val="tx2"/>
            </a:solidFill>
            <a:latin typeface="Calibri" pitchFamily="34" charset="0"/>
            <a:cs typeface="Calibri" pitchFamily="34" charset="0"/>
          </a:endParaRPr>
        </a:p>
      </dgm:t>
    </dgm:pt>
    <dgm:pt modelId="{8F41E534-03AA-49A2-91A1-D3C14D14657D}" type="parTrans" cxnId="{841F4ACB-210E-4B97-8DCB-44699599D815}">
      <dgm:prSet/>
      <dgm:spPr/>
    </dgm:pt>
    <dgm:pt modelId="{1EE95559-2670-4558-B74B-55761E0162AE}" type="sibTrans" cxnId="{841F4ACB-210E-4B97-8DCB-44699599D815}">
      <dgm:prSet/>
      <dgm:spPr/>
    </dgm:pt>
    <dgm:pt modelId="{FAD3D90A-1075-4A41-84BE-BA74AB55F9B4}">
      <dgm:prSet custT="1"/>
      <dgm:spPr/>
      <dgm:t>
        <a:bodyPr/>
        <a:lstStyle/>
        <a:p>
          <a:endParaRPr lang="en-US" sz="1200" dirty="0">
            <a:solidFill>
              <a:schemeClr val="tx2"/>
            </a:solidFill>
            <a:latin typeface="Calibri" pitchFamily="34" charset="0"/>
            <a:cs typeface="Calibri" pitchFamily="34" charset="0"/>
          </a:endParaRPr>
        </a:p>
      </dgm:t>
    </dgm:pt>
    <dgm:pt modelId="{45E830B8-4512-40C0-920A-2E3CB110F1FC}" type="parTrans" cxnId="{5AE0B04D-BB30-42B6-AAC5-7BEB649108F1}">
      <dgm:prSet/>
      <dgm:spPr/>
    </dgm:pt>
    <dgm:pt modelId="{34CADC21-904F-457A-8DB5-68A57D42BC3E}" type="sibTrans" cxnId="{5AE0B04D-BB30-42B6-AAC5-7BEB649108F1}">
      <dgm:prSet/>
      <dgm:spPr/>
    </dgm:pt>
    <dgm:pt modelId="{BB66A9A6-7AA9-4222-BD0F-0911858A3A45}">
      <dgm:prSet custT="1"/>
      <dgm:spPr/>
      <dgm:t>
        <a:bodyPr/>
        <a:lstStyle/>
        <a:p>
          <a:r>
            <a:rPr lang="en-US" sz="1200" b="1" dirty="0" smtClean="0">
              <a:solidFill>
                <a:schemeClr val="tx2"/>
              </a:solidFill>
              <a:latin typeface="Calibri" pitchFamily="34" charset="0"/>
              <a:cs typeface="Calibri" pitchFamily="34" charset="0"/>
            </a:rPr>
            <a:t>Historian</a:t>
          </a:r>
        </a:p>
      </dgm:t>
    </dgm:pt>
    <dgm:pt modelId="{639C39D7-9EF7-4034-9F5F-28163500B60C}" type="sibTrans" cxnId="{9C59D671-5913-4BE6-83E1-727AD337DFE7}">
      <dgm:prSet/>
      <dgm:spPr/>
      <dgm:t>
        <a:bodyPr/>
        <a:lstStyle/>
        <a:p>
          <a:endParaRPr lang="en-US"/>
        </a:p>
      </dgm:t>
    </dgm:pt>
    <dgm:pt modelId="{953A9054-3BC5-4E46-B88E-182076A9681D}" type="parTrans" cxnId="{9C59D671-5913-4BE6-83E1-727AD337DFE7}">
      <dgm:prSet/>
      <dgm:spPr/>
      <dgm:t>
        <a:bodyPr/>
        <a:lstStyle/>
        <a:p>
          <a:endParaRPr lang="en-US"/>
        </a:p>
      </dgm:t>
    </dgm:pt>
    <dgm:pt modelId="{19919114-D173-4FB5-83FA-0FEC7AB5AFB7}">
      <dgm:prSet custT="1"/>
      <dgm:spPr/>
      <dgm:t>
        <a:bodyPr/>
        <a:lstStyle/>
        <a:p>
          <a:r>
            <a:rPr lang="en-US" sz="1200" b="1" dirty="0" smtClean="0">
              <a:solidFill>
                <a:schemeClr val="tx2"/>
              </a:solidFill>
              <a:latin typeface="Calibri" pitchFamily="34" charset="0"/>
              <a:cs typeface="Calibri" pitchFamily="34" charset="0"/>
            </a:rPr>
            <a:t>Alarm and event handling</a:t>
          </a:r>
        </a:p>
      </dgm:t>
    </dgm:pt>
    <dgm:pt modelId="{DD6E6998-B0C9-4431-9693-0386D4324A6F}" type="sibTrans" cxnId="{F231FE38-B51A-4319-B4D7-F052A09EBDBE}">
      <dgm:prSet/>
      <dgm:spPr/>
      <dgm:t>
        <a:bodyPr/>
        <a:lstStyle/>
        <a:p>
          <a:endParaRPr lang="en-US"/>
        </a:p>
      </dgm:t>
    </dgm:pt>
    <dgm:pt modelId="{9C159A2F-953F-48BB-A41C-A341CB759673}" type="parTrans" cxnId="{F231FE38-B51A-4319-B4D7-F052A09EBDBE}">
      <dgm:prSet/>
      <dgm:spPr/>
      <dgm:t>
        <a:bodyPr/>
        <a:lstStyle/>
        <a:p>
          <a:endParaRPr lang="en-US"/>
        </a:p>
      </dgm:t>
    </dgm:pt>
    <dgm:pt modelId="{43E53C3D-F903-4237-9ED9-6E26A0DBE172}">
      <dgm:prSet custT="1"/>
      <dgm:spPr/>
      <dgm:t>
        <a:bodyPr/>
        <a:lstStyle/>
        <a:p>
          <a:r>
            <a:rPr lang="en-US" sz="1200" b="1" dirty="0" smtClean="0">
              <a:solidFill>
                <a:schemeClr val="tx2"/>
              </a:solidFill>
              <a:latin typeface="Calibri" pitchFamily="34" charset="0"/>
              <a:cs typeface="Calibri" pitchFamily="34" charset="0"/>
            </a:rPr>
            <a:t>Energy balance</a:t>
          </a:r>
        </a:p>
      </dgm:t>
    </dgm:pt>
    <dgm:pt modelId="{7719EE9F-9DF0-465A-A3D6-91D028965FE0}" type="sibTrans" cxnId="{FD942925-B071-4942-A0F5-2C8CAEDC28C7}">
      <dgm:prSet/>
      <dgm:spPr/>
      <dgm:t>
        <a:bodyPr/>
        <a:lstStyle/>
        <a:p>
          <a:endParaRPr lang="en-US"/>
        </a:p>
      </dgm:t>
    </dgm:pt>
    <dgm:pt modelId="{01F476DE-1C55-48BA-89E2-1A54450D6249}" type="parTrans" cxnId="{FD942925-B071-4942-A0F5-2C8CAEDC28C7}">
      <dgm:prSet/>
      <dgm:spPr/>
      <dgm:t>
        <a:bodyPr/>
        <a:lstStyle/>
        <a:p>
          <a:endParaRPr lang="en-US"/>
        </a:p>
      </dgm:t>
    </dgm:pt>
    <dgm:pt modelId="{BF244AEA-5E38-4603-9021-3B0C6707D3B2}">
      <dgm:prSet custT="1"/>
      <dgm:spPr/>
      <dgm:t>
        <a:bodyPr/>
        <a:lstStyle/>
        <a:p>
          <a:r>
            <a:rPr lang="en-US" sz="1200" b="1" dirty="0" smtClean="0">
              <a:solidFill>
                <a:schemeClr val="tx2"/>
              </a:solidFill>
              <a:latin typeface="Calibri" pitchFamily="34" charset="0"/>
              <a:cs typeface="Calibri" pitchFamily="34" charset="0"/>
            </a:rPr>
            <a:t>Intelligent load shedding</a:t>
          </a:r>
        </a:p>
      </dgm:t>
    </dgm:pt>
    <dgm:pt modelId="{F0F2FA0C-875B-44A1-A196-9CDCD59346C6}" type="sibTrans" cxnId="{7D70821B-0DAA-4E29-A6D2-924906FBE455}">
      <dgm:prSet/>
      <dgm:spPr/>
      <dgm:t>
        <a:bodyPr/>
        <a:lstStyle/>
        <a:p>
          <a:endParaRPr lang="en-US"/>
        </a:p>
      </dgm:t>
    </dgm:pt>
    <dgm:pt modelId="{4BD26ADC-7B02-4520-8BC4-BBDB1DA291F1}" type="parTrans" cxnId="{7D70821B-0DAA-4E29-A6D2-924906FBE455}">
      <dgm:prSet/>
      <dgm:spPr/>
      <dgm:t>
        <a:bodyPr/>
        <a:lstStyle/>
        <a:p>
          <a:endParaRPr lang="en-US"/>
        </a:p>
      </dgm:t>
    </dgm:pt>
    <dgm:pt modelId="{5713B472-8B33-4559-8A47-5D0F2D2BF36E}" type="pres">
      <dgm:prSet presAssocID="{9599237A-3708-48A4-BF3D-A53221C5F0E6}" presName="Name0" presStyleCnt="0">
        <dgm:presLayoutVars>
          <dgm:dir/>
          <dgm:animLvl val="lvl"/>
          <dgm:resizeHandles/>
        </dgm:presLayoutVars>
      </dgm:prSet>
      <dgm:spPr/>
      <dgm:t>
        <a:bodyPr/>
        <a:lstStyle/>
        <a:p>
          <a:endParaRPr lang="en-US"/>
        </a:p>
      </dgm:t>
    </dgm:pt>
    <dgm:pt modelId="{D3B919E2-4BF8-4DE1-B095-9F7397346EDC}" type="pres">
      <dgm:prSet presAssocID="{24F66067-6D54-4B77-A27E-8A8E7ECEAF5C}" presName="linNode" presStyleCnt="0"/>
      <dgm:spPr/>
    </dgm:pt>
    <dgm:pt modelId="{F5CB390F-020E-4738-9547-BF80D196B822}" type="pres">
      <dgm:prSet presAssocID="{24F66067-6D54-4B77-A27E-8A8E7ECEAF5C}" presName="parentShp" presStyleLbl="node1" presStyleIdx="0" presStyleCnt="4">
        <dgm:presLayoutVars>
          <dgm:bulletEnabled val="1"/>
        </dgm:presLayoutVars>
      </dgm:prSet>
      <dgm:spPr/>
      <dgm:t>
        <a:bodyPr/>
        <a:lstStyle/>
        <a:p>
          <a:endParaRPr lang="en-US"/>
        </a:p>
      </dgm:t>
    </dgm:pt>
    <dgm:pt modelId="{95079BA0-72A9-4849-BC9C-BADFB2B225EB}" type="pres">
      <dgm:prSet presAssocID="{24F66067-6D54-4B77-A27E-8A8E7ECEAF5C}" presName="childShp" presStyleLbl="bgAccFollowNode1" presStyleIdx="0" presStyleCnt="4" custScaleY="122292">
        <dgm:presLayoutVars>
          <dgm:bulletEnabled val="1"/>
        </dgm:presLayoutVars>
      </dgm:prSet>
      <dgm:spPr/>
      <dgm:t>
        <a:bodyPr/>
        <a:lstStyle/>
        <a:p>
          <a:endParaRPr lang="en-US"/>
        </a:p>
      </dgm:t>
    </dgm:pt>
    <dgm:pt modelId="{6C339225-5D65-40D5-912F-A961D85E1FD9}" type="pres">
      <dgm:prSet presAssocID="{7ABE099F-173F-4721-A0A1-2B5EE881C072}" presName="spacing" presStyleCnt="0"/>
      <dgm:spPr/>
    </dgm:pt>
    <dgm:pt modelId="{33B4F9D4-7EBB-48B2-976A-3A47C47CA1B8}" type="pres">
      <dgm:prSet presAssocID="{D86CACB2-31FC-4401-9700-EC1770BB9CB1}" presName="linNode" presStyleCnt="0"/>
      <dgm:spPr/>
    </dgm:pt>
    <dgm:pt modelId="{6FC26396-AB37-450D-9CB6-8829D398BE08}" type="pres">
      <dgm:prSet presAssocID="{D86CACB2-31FC-4401-9700-EC1770BB9CB1}" presName="parentShp" presStyleLbl="node1" presStyleIdx="1" presStyleCnt="4">
        <dgm:presLayoutVars>
          <dgm:bulletEnabled val="1"/>
        </dgm:presLayoutVars>
      </dgm:prSet>
      <dgm:spPr/>
      <dgm:t>
        <a:bodyPr/>
        <a:lstStyle/>
        <a:p>
          <a:endParaRPr lang="en-US"/>
        </a:p>
      </dgm:t>
    </dgm:pt>
    <dgm:pt modelId="{FFA3DA7D-8D53-4654-941B-63552332B5FD}" type="pres">
      <dgm:prSet presAssocID="{D86CACB2-31FC-4401-9700-EC1770BB9CB1}" presName="childShp" presStyleLbl="bgAccFollowNode1" presStyleIdx="1" presStyleCnt="4">
        <dgm:presLayoutVars>
          <dgm:bulletEnabled val="1"/>
        </dgm:presLayoutVars>
      </dgm:prSet>
      <dgm:spPr/>
      <dgm:t>
        <a:bodyPr/>
        <a:lstStyle/>
        <a:p>
          <a:endParaRPr lang="en-US"/>
        </a:p>
      </dgm:t>
    </dgm:pt>
    <dgm:pt modelId="{D33C66F5-FB81-4A85-B74F-6D0F9AE5DB70}" type="pres">
      <dgm:prSet presAssocID="{9C2B8EE5-7915-4155-AB02-AF6F460E409F}" presName="spacing" presStyleCnt="0"/>
      <dgm:spPr/>
    </dgm:pt>
    <dgm:pt modelId="{CB7E62E6-67E0-4CD7-9202-B45C935BA223}" type="pres">
      <dgm:prSet presAssocID="{C1E49F1D-2717-4438-84E5-261E6B85447C}" presName="linNode" presStyleCnt="0"/>
      <dgm:spPr/>
    </dgm:pt>
    <dgm:pt modelId="{843B0F02-610E-4E46-B01C-BF6E27203311}" type="pres">
      <dgm:prSet presAssocID="{C1E49F1D-2717-4438-84E5-261E6B85447C}" presName="parentShp" presStyleLbl="node1" presStyleIdx="2" presStyleCnt="4">
        <dgm:presLayoutVars>
          <dgm:bulletEnabled val="1"/>
        </dgm:presLayoutVars>
      </dgm:prSet>
      <dgm:spPr/>
      <dgm:t>
        <a:bodyPr/>
        <a:lstStyle/>
        <a:p>
          <a:endParaRPr lang="en-US"/>
        </a:p>
      </dgm:t>
    </dgm:pt>
    <dgm:pt modelId="{9F7A3FBA-4B6F-4068-B367-F25C700059C4}" type="pres">
      <dgm:prSet presAssocID="{C1E49F1D-2717-4438-84E5-261E6B85447C}" presName="childShp" presStyleLbl="bgAccFollowNode1" presStyleIdx="2" presStyleCnt="4">
        <dgm:presLayoutVars>
          <dgm:bulletEnabled val="1"/>
        </dgm:presLayoutVars>
      </dgm:prSet>
      <dgm:spPr/>
      <dgm:t>
        <a:bodyPr/>
        <a:lstStyle/>
        <a:p>
          <a:endParaRPr lang="en-US"/>
        </a:p>
      </dgm:t>
    </dgm:pt>
    <dgm:pt modelId="{7E06A51F-96B1-4555-BAA5-23E58CAF88D1}" type="pres">
      <dgm:prSet presAssocID="{BE723F11-4AE5-430F-A99D-F25E2D0747DA}" presName="spacing" presStyleCnt="0"/>
      <dgm:spPr/>
    </dgm:pt>
    <dgm:pt modelId="{9793C788-5E97-4F97-886D-B2258BE4E4B9}" type="pres">
      <dgm:prSet presAssocID="{5A4BA28B-4DC1-4D38-9B1F-2D75F6D6692F}" presName="linNode" presStyleCnt="0"/>
      <dgm:spPr/>
    </dgm:pt>
    <dgm:pt modelId="{16A98260-C816-465B-AB41-27090D8A0C21}" type="pres">
      <dgm:prSet presAssocID="{5A4BA28B-4DC1-4D38-9B1F-2D75F6D6692F}" presName="parentShp" presStyleLbl="node1" presStyleIdx="3" presStyleCnt="4">
        <dgm:presLayoutVars>
          <dgm:bulletEnabled val="1"/>
        </dgm:presLayoutVars>
      </dgm:prSet>
      <dgm:spPr/>
      <dgm:t>
        <a:bodyPr/>
        <a:lstStyle/>
        <a:p>
          <a:endParaRPr lang="en-US"/>
        </a:p>
      </dgm:t>
    </dgm:pt>
    <dgm:pt modelId="{66815C0D-7CED-4629-BA3B-E4AF11898A39}" type="pres">
      <dgm:prSet presAssocID="{5A4BA28B-4DC1-4D38-9B1F-2D75F6D6692F}" presName="childShp" presStyleLbl="bgAccFollowNode1" presStyleIdx="3" presStyleCnt="4">
        <dgm:presLayoutVars>
          <dgm:bulletEnabled val="1"/>
        </dgm:presLayoutVars>
      </dgm:prSet>
      <dgm:spPr/>
      <dgm:t>
        <a:bodyPr/>
        <a:lstStyle/>
        <a:p>
          <a:endParaRPr lang="en-US"/>
        </a:p>
      </dgm:t>
    </dgm:pt>
  </dgm:ptLst>
  <dgm:cxnLst>
    <dgm:cxn modelId="{9A497AA0-7D7C-48F7-952A-0B031589FC39}" type="presOf" srcId="{5A4BA28B-4DC1-4D38-9B1F-2D75F6D6692F}" destId="{16A98260-C816-465B-AB41-27090D8A0C21}" srcOrd="0" destOrd="0" presId="urn:microsoft.com/office/officeart/2005/8/layout/vList6"/>
    <dgm:cxn modelId="{5D44E94C-42C4-41DE-BD7E-D75D63D985A8}" type="presOf" srcId="{C1E49F1D-2717-4438-84E5-261E6B85447C}" destId="{843B0F02-610E-4E46-B01C-BF6E27203311}" srcOrd="0" destOrd="0" presId="urn:microsoft.com/office/officeart/2005/8/layout/vList6"/>
    <dgm:cxn modelId="{6F403AFB-9E29-4FC0-B528-87091BBDC059}" srcId="{D86CACB2-31FC-4401-9700-EC1770BB9CB1}" destId="{9A511477-37DC-4C43-BB03-24CB68F89722}" srcOrd="0" destOrd="0" parTransId="{36488D6B-FD83-48AC-A202-2121DB9661B8}" sibTransId="{5200468D-3336-44DD-96F8-E6453BAB9FD4}"/>
    <dgm:cxn modelId="{23D2B0D4-FE82-493B-96C1-D2B742ABA990}" srcId="{5A4BA28B-4DC1-4D38-9B1F-2D75F6D6692F}" destId="{2D41CD8C-12DF-48B0-9CA8-50E03635E2F3}" srcOrd="1" destOrd="0" parTransId="{3B3977A9-1BDD-4FFB-90C8-AC55BB20751C}" sibTransId="{B60AFA83-4D28-4BFF-A671-887CC20E0CD9}"/>
    <dgm:cxn modelId="{3882116E-4BAA-43FC-86A4-53EB19ED9678}" srcId="{24F66067-6D54-4B77-A27E-8A8E7ECEAF5C}" destId="{AED9CF37-652C-433C-9B4A-E207D86E1D29}" srcOrd="0" destOrd="0" parTransId="{44291A73-3A1D-438F-B182-E0C1DEF74A7F}" sibTransId="{FABE75FE-E5AB-4A63-AAA5-31784B57BDAB}"/>
    <dgm:cxn modelId="{9F62D16E-5ACA-4052-AAF2-722CEC624423}" type="presOf" srcId="{7AA23C0D-7638-4E22-AC65-FDE0CD1F4ADA}" destId="{9F7A3FBA-4B6F-4068-B367-F25C700059C4}" srcOrd="0" destOrd="2" presId="urn:microsoft.com/office/officeart/2005/8/layout/vList6"/>
    <dgm:cxn modelId="{3D1D2D3C-B988-4A7D-8E10-EE62974D0550}" type="presOf" srcId="{9599237A-3708-48A4-BF3D-A53221C5F0E6}" destId="{5713B472-8B33-4559-8A47-5D0F2D2BF36E}" srcOrd="0" destOrd="0" presId="urn:microsoft.com/office/officeart/2005/8/layout/vList6"/>
    <dgm:cxn modelId="{EDEF5FD0-647A-4E93-967E-C727DFB70D86}" type="presOf" srcId="{19919114-D173-4FB5-83FA-0FEC7AB5AFB7}" destId="{95079BA0-72A9-4849-BC9C-BADFB2B225EB}" srcOrd="0" destOrd="3" presId="urn:microsoft.com/office/officeart/2005/8/layout/vList6"/>
    <dgm:cxn modelId="{C9F81EA9-0CF5-45EE-B3C2-4183B2299F2D}" srcId="{D86CACB2-31FC-4401-9700-EC1770BB9CB1}" destId="{4454ABBB-78BC-44B5-933B-A92340AB12D1}" srcOrd="3" destOrd="0" parTransId="{9D32157E-A412-4EBB-B1CB-2ED7410B89EC}" sibTransId="{B010E23A-DAD0-4763-B69D-A7A5106A7C92}"/>
    <dgm:cxn modelId="{85003EDB-887B-4870-8CA2-AD0F7B5E6F71}" type="presOf" srcId="{4615285B-3E85-4CA3-B870-438A751DB891}" destId="{FFA3DA7D-8D53-4654-941B-63552332B5FD}" srcOrd="0" destOrd="2" presId="urn:microsoft.com/office/officeart/2005/8/layout/vList6"/>
    <dgm:cxn modelId="{82C5352F-0CFA-4A1E-95DC-0CEBC58580F4}" srcId="{C1E49F1D-2717-4438-84E5-261E6B85447C}" destId="{7AA23C0D-7638-4E22-AC65-FDE0CD1F4ADA}" srcOrd="2" destOrd="0" parTransId="{C1DB5946-2647-49FA-A47C-651AC954AC59}" sibTransId="{D234E990-07A1-4298-84A3-91ECC540D479}"/>
    <dgm:cxn modelId="{FD942925-B071-4942-A0F5-2C8CAEDC28C7}" srcId="{24F66067-6D54-4B77-A27E-8A8E7ECEAF5C}" destId="{43E53C3D-F903-4237-9ED9-6E26A0DBE172}" srcOrd="2" destOrd="0" parTransId="{01F476DE-1C55-48BA-89E2-1A54450D6249}" sibTransId="{7719EE9F-9DF0-465A-A3D6-91D028965FE0}"/>
    <dgm:cxn modelId="{C96A866A-039F-4E48-800E-3FE61AA2C5A9}" type="presOf" srcId="{43E53C3D-F903-4237-9ED9-6E26A0DBE172}" destId="{95079BA0-72A9-4849-BC9C-BADFB2B225EB}" srcOrd="0" destOrd="2" presId="urn:microsoft.com/office/officeart/2005/8/layout/vList6"/>
    <dgm:cxn modelId="{01E64590-D167-43CD-ACB4-07EFCB5C26F3}" type="presOf" srcId="{BF244AEA-5E38-4603-9021-3B0C6707D3B2}" destId="{95079BA0-72A9-4849-BC9C-BADFB2B225EB}" srcOrd="0" destOrd="1" presId="urn:microsoft.com/office/officeart/2005/8/layout/vList6"/>
    <dgm:cxn modelId="{F231FE38-B51A-4319-B4D7-F052A09EBDBE}" srcId="{24F66067-6D54-4B77-A27E-8A8E7ECEAF5C}" destId="{19919114-D173-4FB5-83FA-0FEC7AB5AFB7}" srcOrd="3" destOrd="0" parTransId="{9C159A2F-953F-48BB-A41C-A341CB759673}" sibTransId="{DD6E6998-B0C9-4431-9693-0386D4324A6F}"/>
    <dgm:cxn modelId="{D1CCE825-38C9-4413-8612-8664239C1E73}" srcId="{9599237A-3708-48A4-BF3D-A53221C5F0E6}" destId="{D86CACB2-31FC-4401-9700-EC1770BB9CB1}" srcOrd="1" destOrd="0" parTransId="{7338AB89-D0E3-4F21-BD74-06823C46D2E4}" sibTransId="{9C2B8EE5-7915-4155-AB02-AF6F460E409F}"/>
    <dgm:cxn modelId="{9C59D671-5913-4BE6-83E1-727AD337DFE7}" srcId="{24F66067-6D54-4B77-A27E-8A8E7ECEAF5C}" destId="{BB66A9A6-7AA9-4222-BD0F-0911858A3A45}" srcOrd="4" destOrd="0" parTransId="{953A9054-3BC5-4E46-B88E-182076A9681D}" sibTransId="{639C39D7-9EF7-4034-9F5F-28163500B60C}"/>
    <dgm:cxn modelId="{26C25303-8833-4791-8AB3-C01833B67620}" srcId="{D86CACB2-31FC-4401-9700-EC1770BB9CB1}" destId="{657DB067-334E-4E71-943F-ABC5902545B8}" srcOrd="1" destOrd="0" parTransId="{E10FC895-8652-4B30-AB8A-F1B0F7C90091}" sibTransId="{7D10CBA5-A8F7-468F-84B5-E52A28E1CD90}"/>
    <dgm:cxn modelId="{4891DFFC-6DF4-4853-B883-13623FDF9978}" srcId="{9599237A-3708-48A4-BF3D-A53221C5F0E6}" destId="{24F66067-6D54-4B77-A27E-8A8E7ECEAF5C}" srcOrd="0" destOrd="0" parTransId="{00681DA3-715B-4E04-B0CD-3710A206F577}" sibTransId="{7ABE099F-173F-4721-A0A1-2B5EE881C072}"/>
    <dgm:cxn modelId="{54E9E0F3-E7C9-42EF-9CD3-8CEE0024C876}" type="presOf" srcId="{BB66A9A6-7AA9-4222-BD0F-0911858A3A45}" destId="{95079BA0-72A9-4849-BC9C-BADFB2B225EB}" srcOrd="0" destOrd="4" presId="urn:microsoft.com/office/officeart/2005/8/layout/vList6"/>
    <dgm:cxn modelId="{6112A887-E0D9-4986-B44A-394AEF6775F6}" type="presOf" srcId="{FAD3D90A-1075-4A41-84BE-BA74AB55F9B4}" destId="{66815C0D-7CED-4629-BA3B-E4AF11898A39}" srcOrd="0" destOrd="0" presId="urn:microsoft.com/office/officeart/2005/8/layout/vList6"/>
    <dgm:cxn modelId="{A6A98E88-459E-49D8-934F-31B520469866}" type="presOf" srcId="{657DB067-334E-4E71-943F-ABC5902545B8}" destId="{FFA3DA7D-8D53-4654-941B-63552332B5FD}" srcOrd="0" destOrd="1" presId="urn:microsoft.com/office/officeart/2005/8/layout/vList6"/>
    <dgm:cxn modelId="{5AE0B04D-BB30-42B6-AAC5-7BEB649108F1}" srcId="{5A4BA28B-4DC1-4D38-9B1F-2D75F6D6692F}" destId="{FAD3D90A-1075-4A41-84BE-BA74AB55F9B4}" srcOrd="0" destOrd="0" parTransId="{45E830B8-4512-40C0-920A-2E3CB110F1FC}" sibTransId="{34CADC21-904F-457A-8DB5-68A57D42BC3E}"/>
    <dgm:cxn modelId="{3AAD2E96-1E9A-4B4F-BE11-2DB308E53FEA}" type="presOf" srcId="{2D41CD8C-12DF-48B0-9CA8-50E03635E2F3}" destId="{66815C0D-7CED-4629-BA3B-E4AF11898A39}" srcOrd="0" destOrd="1" presId="urn:microsoft.com/office/officeart/2005/8/layout/vList6"/>
    <dgm:cxn modelId="{DD11596C-F1B6-4FB7-A82F-58F8511894F9}" srcId="{9599237A-3708-48A4-BF3D-A53221C5F0E6}" destId="{C1E49F1D-2717-4438-84E5-261E6B85447C}" srcOrd="2" destOrd="0" parTransId="{8C761E6A-EF82-45AC-8191-1566DCB4F936}" sibTransId="{BE723F11-4AE5-430F-A99D-F25E2D0747DA}"/>
    <dgm:cxn modelId="{29BA6BFC-BA82-4028-B23C-ED2A9C49B00F}" srcId="{9599237A-3708-48A4-BF3D-A53221C5F0E6}" destId="{5A4BA28B-4DC1-4D38-9B1F-2D75F6D6692F}" srcOrd="3" destOrd="0" parTransId="{B57EB07B-89CB-4297-BEFA-1FC1664D7BDD}" sibTransId="{AF2CDD76-7445-40E3-A634-3DF1E5491428}"/>
    <dgm:cxn modelId="{070C5091-6269-4A0D-898A-BCDA49282C66}" srcId="{C1E49F1D-2717-4438-84E5-261E6B85447C}" destId="{5B04BB6E-E040-4019-A392-9E7E393AC096}" srcOrd="1" destOrd="0" parTransId="{895A5672-3662-4603-9E97-9951863A9441}" sibTransId="{C0C1D944-821E-4E95-AA30-BE5AB9AAFCDF}"/>
    <dgm:cxn modelId="{3A70CE3F-3BA6-48A4-9C2E-BA60BF2E5573}" type="presOf" srcId="{1D5C0B92-C49D-40C3-8814-14D608207B93}" destId="{9F7A3FBA-4B6F-4068-B367-F25C700059C4}" srcOrd="0" destOrd="0" presId="urn:microsoft.com/office/officeart/2005/8/layout/vList6"/>
    <dgm:cxn modelId="{C40BBB8C-F8BD-47E3-8E9F-08FD16146D87}" type="presOf" srcId="{5B04BB6E-E040-4019-A392-9E7E393AC096}" destId="{9F7A3FBA-4B6F-4068-B367-F25C700059C4}" srcOrd="0" destOrd="1" presId="urn:microsoft.com/office/officeart/2005/8/layout/vList6"/>
    <dgm:cxn modelId="{841F4ACB-210E-4B97-8DCB-44699599D815}" srcId="{C1E49F1D-2717-4438-84E5-261E6B85447C}" destId="{1D5C0B92-C49D-40C3-8814-14D608207B93}" srcOrd="0" destOrd="0" parTransId="{8F41E534-03AA-49A2-91A1-D3C14D14657D}" sibTransId="{1EE95559-2670-4558-B74B-55761E0162AE}"/>
    <dgm:cxn modelId="{00C989EE-1477-434E-A9AB-580FB0BF7DBC}" type="presOf" srcId="{D86CACB2-31FC-4401-9700-EC1770BB9CB1}" destId="{6FC26396-AB37-450D-9CB6-8829D398BE08}" srcOrd="0" destOrd="0" presId="urn:microsoft.com/office/officeart/2005/8/layout/vList6"/>
    <dgm:cxn modelId="{621D1B55-EFD0-441B-8758-1E99C87F3946}" type="presOf" srcId="{24F66067-6D54-4B77-A27E-8A8E7ECEAF5C}" destId="{F5CB390F-020E-4738-9547-BF80D196B822}" srcOrd="0" destOrd="0" presId="urn:microsoft.com/office/officeart/2005/8/layout/vList6"/>
    <dgm:cxn modelId="{88513FE3-F80A-4468-9680-1DDCD9EF9719}" type="presOf" srcId="{9A511477-37DC-4C43-BB03-24CB68F89722}" destId="{FFA3DA7D-8D53-4654-941B-63552332B5FD}" srcOrd="0" destOrd="0" presId="urn:microsoft.com/office/officeart/2005/8/layout/vList6"/>
    <dgm:cxn modelId="{3B5F3383-1EA6-44AA-916D-00886963A4B4}" type="presOf" srcId="{4454ABBB-78BC-44B5-933B-A92340AB12D1}" destId="{FFA3DA7D-8D53-4654-941B-63552332B5FD}" srcOrd="0" destOrd="3" presId="urn:microsoft.com/office/officeart/2005/8/layout/vList6"/>
    <dgm:cxn modelId="{272DD6FE-54FD-495E-95CB-87A45B122BB3}" srcId="{D86CACB2-31FC-4401-9700-EC1770BB9CB1}" destId="{4615285B-3E85-4CA3-B870-438A751DB891}" srcOrd="2" destOrd="0" parTransId="{1C9137ED-BD4B-4486-A679-64C0469D9D7E}" sibTransId="{309CD555-2181-4FBF-86A8-143DD8AC0328}"/>
    <dgm:cxn modelId="{7D70821B-0DAA-4E29-A6D2-924906FBE455}" srcId="{24F66067-6D54-4B77-A27E-8A8E7ECEAF5C}" destId="{BF244AEA-5E38-4603-9021-3B0C6707D3B2}" srcOrd="1" destOrd="0" parTransId="{4BD26ADC-7B02-4520-8BC4-BBDB1DA291F1}" sibTransId="{F0F2FA0C-875B-44A1-A196-9CDCD59346C6}"/>
    <dgm:cxn modelId="{6935FF26-E743-437F-80BF-654069DD7410}" type="presOf" srcId="{AED9CF37-652C-433C-9B4A-E207D86E1D29}" destId="{95079BA0-72A9-4849-BC9C-BADFB2B225EB}" srcOrd="0" destOrd="0" presId="urn:microsoft.com/office/officeart/2005/8/layout/vList6"/>
    <dgm:cxn modelId="{92B13EFC-B278-451D-80D0-11F99D3272F2}" type="presParOf" srcId="{5713B472-8B33-4559-8A47-5D0F2D2BF36E}" destId="{D3B919E2-4BF8-4DE1-B095-9F7397346EDC}" srcOrd="0" destOrd="0" presId="urn:microsoft.com/office/officeart/2005/8/layout/vList6"/>
    <dgm:cxn modelId="{98DC3E5B-EBDF-44CB-A9A9-12589B59B1CC}" type="presParOf" srcId="{D3B919E2-4BF8-4DE1-B095-9F7397346EDC}" destId="{F5CB390F-020E-4738-9547-BF80D196B822}" srcOrd="0" destOrd="0" presId="urn:microsoft.com/office/officeart/2005/8/layout/vList6"/>
    <dgm:cxn modelId="{700DD750-8308-468B-AE36-ACA850C16A60}" type="presParOf" srcId="{D3B919E2-4BF8-4DE1-B095-9F7397346EDC}" destId="{95079BA0-72A9-4849-BC9C-BADFB2B225EB}" srcOrd="1" destOrd="0" presId="urn:microsoft.com/office/officeart/2005/8/layout/vList6"/>
    <dgm:cxn modelId="{23501446-1B07-4DDB-9C10-5230200FC07A}" type="presParOf" srcId="{5713B472-8B33-4559-8A47-5D0F2D2BF36E}" destId="{6C339225-5D65-40D5-912F-A961D85E1FD9}" srcOrd="1" destOrd="0" presId="urn:microsoft.com/office/officeart/2005/8/layout/vList6"/>
    <dgm:cxn modelId="{1F30E82D-DE2B-4457-8DD6-3A2C42EBD307}" type="presParOf" srcId="{5713B472-8B33-4559-8A47-5D0F2D2BF36E}" destId="{33B4F9D4-7EBB-48B2-976A-3A47C47CA1B8}" srcOrd="2" destOrd="0" presId="urn:microsoft.com/office/officeart/2005/8/layout/vList6"/>
    <dgm:cxn modelId="{73B7ADBE-5EDF-452D-8085-7B252BD2F592}" type="presParOf" srcId="{33B4F9D4-7EBB-48B2-976A-3A47C47CA1B8}" destId="{6FC26396-AB37-450D-9CB6-8829D398BE08}" srcOrd="0" destOrd="0" presId="urn:microsoft.com/office/officeart/2005/8/layout/vList6"/>
    <dgm:cxn modelId="{6B8AD918-A9AC-4552-8527-7FF0F5042C45}" type="presParOf" srcId="{33B4F9D4-7EBB-48B2-976A-3A47C47CA1B8}" destId="{FFA3DA7D-8D53-4654-941B-63552332B5FD}" srcOrd="1" destOrd="0" presId="urn:microsoft.com/office/officeart/2005/8/layout/vList6"/>
    <dgm:cxn modelId="{BDB9BF5B-B779-45F9-A5B0-D7B776A7693D}" type="presParOf" srcId="{5713B472-8B33-4559-8A47-5D0F2D2BF36E}" destId="{D33C66F5-FB81-4A85-B74F-6D0F9AE5DB70}" srcOrd="3" destOrd="0" presId="urn:microsoft.com/office/officeart/2005/8/layout/vList6"/>
    <dgm:cxn modelId="{39DACA1E-84D5-442B-8D0F-C94A8226E31E}" type="presParOf" srcId="{5713B472-8B33-4559-8A47-5D0F2D2BF36E}" destId="{CB7E62E6-67E0-4CD7-9202-B45C935BA223}" srcOrd="4" destOrd="0" presId="urn:microsoft.com/office/officeart/2005/8/layout/vList6"/>
    <dgm:cxn modelId="{00284BD2-0FEC-4661-B2AD-EA8DAC36825F}" type="presParOf" srcId="{CB7E62E6-67E0-4CD7-9202-B45C935BA223}" destId="{843B0F02-610E-4E46-B01C-BF6E27203311}" srcOrd="0" destOrd="0" presId="urn:microsoft.com/office/officeart/2005/8/layout/vList6"/>
    <dgm:cxn modelId="{7953AA59-1FF8-40AA-BBC8-4203B1D6707E}" type="presParOf" srcId="{CB7E62E6-67E0-4CD7-9202-B45C935BA223}" destId="{9F7A3FBA-4B6F-4068-B367-F25C700059C4}" srcOrd="1" destOrd="0" presId="urn:microsoft.com/office/officeart/2005/8/layout/vList6"/>
    <dgm:cxn modelId="{71B33899-E169-4314-9090-C01B60ACD0A6}" type="presParOf" srcId="{5713B472-8B33-4559-8A47-5D0F2D2BF36E}" destId="{7E06A51F-96B1-4555-BAA5-23E58CAF88D1}" srcOrd="5" destOrd="0" presId="urn:microsoft.com/office/officeart/2005/8/layout/vList6"/>
    <dgm:cxn modelId="{F53C61D6-91C0-4A93-A33A-B0B4ACEFFB13}" type="presParOf" srcId="{5713B472-8B33-4559-8A47-5D0F2D2BF36E}" destId="{9793C788-5E97-4F97-886D-B2258BE4E4B9}" srcOrd="6" destOrd="0" presId="urn:microsoft.com/office/officeart/2005/8/layout/vList6"/>
    <dgm:cxn modelId="{B441FDB5-26EC-49AC-BDF4-713FC1CC1417}" type="presParOf" srcId="{9793C788-5E97-4F97-886D-B2258BE4E4B9}" destId="{16A98260-C816-465B-AB41-27090D8A0C21}" srcOrd="0" destOrd="0" presId="urn:microsoft.com/office/officeart/2005/8/layout/vList6"/>
    <dgm:cxn modelId="{3CEEF9E3-DFAE-409E-9D68-E6E57BD30307}" type="presParOf" srcId="{9793C788-5E97-4F97-886D-B2258BE4E4B9}" destId="{66815C0D-7CED-4629-BA3B-E4AF11898A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2B6A21-D6C0-48B6-AF24-D4234482E5C9}" type="doc">
      <dgm:prSet loTypeId="urn:microsoft.com/office/officeart/2005/8/layout/arrow2" loCatId="process" qsTypeId="urn:microsoft.com/office/officeart/2005/8/quickstyle/simple1#5" qsCatId="simple" csTypeId="urn:microsoft.com/office/officeart/2005/8/colors/accent0_3" csCatId="mainScheme" phldr="1"/>
      <dgm:spPr/>
    </dgm:pt>
    <dgm:pt modelId="{E9DF9E4A-69B1-473E-9A92-53C359EE22B8}">
      <dgm:prSet phldrT="[Text]" custT="1"/>
      <dgm:spPr/>
      <dgm:t>
        <a:bodyPr/>
        <a:lstStyle/>
        <a:p>
          <a:r>
            <a:rPr lang="en-US" sz="2000" dirty="0" smtClean="0"/>
            <a:t>Step 1</a:t>
          </a:r>
          <a:endParaRPr lang="en-US" sz="2000" dirty="0"/>
        </a:p>
      </dgm:t>
    </dgm:pt>
    <dgm:pt modelId="{B20F6526-A7FA-4C1E-9386-AD3FD7D4C966}" type="parTrans" cxnId="{2EAEE262-E01F-4EFA-AD27-D018FD096807}">
      <dgm:prSet/>
      <dgm:spPr/>
      <dgm:t>
        <a:bodyPr/>
        <a:lstStyle/>
        <a:p>
          <a:endParaRPr lang="en-US"/>
        </a:p>
      </dgm:t>
    </dgm:pt>
    <dgm:pt modelId="{350C6C67-8EFE-4B7B-B836-47838A64F0E0}" type="sibTrans" cxnId="{2EAEE262-E01F-4EFA-AD27-D018FD096807}">
      <dgm:prSet/>
      <dgm:spPr/>
      <dgm:t>
        <a:bodyPr/>
        <a:lstStyle/>
        <a:p>
          <a:endParaRPr lang="en-US"/>
        </a:p>
      </dgm:t>
    </dgm:pt>
    <dgm:pt modelId="{001FE65D-0903-433D-9B34-4C13BD158E39}">
      <dgm:prSet phldrT="[Text]" custT="1"/>
      <dgm:spPr/>
      <dgm:t>
        <a:bodyPr/>
        <a:lstStyle/>
        <a:p>
          <a:r>
            <a:rPr lang="en-US" sz="2000" dirty="0" smtClean="0"/>
            <a:t>Step 2</a:t>
          </a:r>
          <a:endParaRPr lang="en-US" sz="2000" dirty="0"/>
        </a:p>
      </dgm:t>
    </dgm:pt>
    <dgm:pt modelId="{8FE70B71-C9A8-4B9B-9CD8-6C5DC3A555BE}" type="parTrans" cxnId="{EC7B0425-5A61-401C-8C43-82A2915CF34D}">
      <dgm:prSet/>
      <dgm:spPr/>
      <dgm:t>
        <a:bodyPr/>
        <a:lstStyle/>
        <a:p>
          <a:endParaRPr lang="en-US"/>
        </a:p>
      </dgm:t>
    </dgm:pt>
    <dgm:pt modelId="{C4FCDB82-E299-41F6-9060-108D0163ABCD}" type="sibTrans" cxnId="{EC7B0425-5A61-401C-8C43-82A2915CF34D}">
      <dgm:prSet/>
      <dgm:spPr/>
      <dgm:t>
        <a:bodyPr/>
        <a:lstStyle/>
        <a:p>
          <a:endParaRPr lang="en-US"/>
        </a:p>
      </dgm:t>
    </dgm:pt>
    <dgm:pt modelId="{370303C6-9565-42F0-BDAC-4F09D33A16DA}">
      <dgm:prSet phldrT="[Text]" custT="1"/>
      <dgm:spPr/>
      <dgm:t>
        <a:bodyPr/>
        <a:lstStyle/>
        <a:p>
          <a:r>
            <a:rPr lang="en-US" sz="2000" dirty="0" smtClean="0"/>
            <a:t>Step 3</a:t>
          </a:r>
          <a:endParaRPr lang="en-US" sz="2000" dirty="0"/>
        </a:p>
      </dgm:t>
    </dgm:pt>
    <dgm:pt modelId="{6E4F470A-954E-472B-8B29-985FD2C6DC9C}" type="parTrans" cxnId="{B4024D44-8D50-40CF-9C81-D2DEE51D11DD}">
      <dgm:prSet/>
      <dgm:spPr/>
      <dgm:t>
        <a:bodyPr/>
        <a:lstStyle/>
        <a:p>
          <a:endParaRPr lang="en-US"/>
        </a:p>
      </dgm:t>
    </dgm:pt>
    <dgm:pt modelId="{15247910-4795-426B-83D0-409DE40C0B27}" type="sibTrans" cxnId="{B4024D44-8D50-40CF-9C81-D2DEE51D11DD}">
      <dgm:prSet/>
      <dgm:spPr/>
      <dgm:t>
        <a:bodyPr/>
        <a:lstStyle/>
        <a:p>
          <a:endParaRPr lang="en-US"/>
        </a:p>
      </dgm:t>
    </dgm:pt>
    <dgm:pt modelId="{113FCDCA-3402-4950-ACE2-462BDB2AB9E6}">
      <dgm:prSet phldrT="[Text]" custT="1"/>
      <dgm:spPr/>
      <dgm:t>
        <a:bodyPr/>
        <a:lstStyle/>
        <a:p>
          <a:r>
            <a:rPr lang="en-US" sz="2000" dirty="0" smtClean="0"/>
            <a:t>R-APDRP and beyond</a:t>
          </a:r>
          <a:endParaRPr lang="en-US" sz="2000" dirty="0"/>
        </a:p>
      </dgm:t>
    </dgm:pt>
    <dgm:pt modelId="{7EB595A5-6C83-4F3D-9129-A0B98881C7DD}" type="parTrans" cxnId="{1ACAA9A1-E686-4F21-BFF8-0A254B346D21}">
      <dgm:prSet/>
      <dgm:spPr/>
      <dgm:t>
        <a:bodyPr/>
        <a:lstStyle/>
        <a:p>
          <a:endParaRPr lang="en-US"/>
        </a:p>
      </dgm:t>
    </dgm:pt>
    <dgm:pt modelId="{F610E795-925B-4B63-BE82-5B7DB0BACC39}" type="sibTrans" cxnId="{1ACAA9A1-E686-4F21-BFF8-0A254B346D21}">
      <dgm:prSet/>
      <dgm:spPr/>
      <dgm:t>
        <a:bodyPr/>
        <a:lstStyle/>
        <a:p>
          <a:endParaRPr lang="en-US"/>
        </a:p>
      </dgm:t>
    </dgm:pt>
    <dgm:pt modelId="{189A1B0F-6616-4CC7-B3B8-A526FFEA4A26}">
      <dgm:prSet phldrT="[Text]" custT="1"/>
      <dgm:spPr/>
      <dgm:t>
        <a:bodyPr/>
        <a:lstStyle/>
        <a:p>
          <a:r>
            <a:rPr lang="en-US" sz="2000" dirty="0" smtClean="0"/>
            <a:t>Smart Grid</a:t>
          </a:r>
          <a:endParaRPr lang="en-US" sz="2000" dirty="0"/>
        </a:p>
      </dgm:t>
    </dgm:pt>
    <dgm:pt modelId="{41F7A0C5-B125-4D36-8448-2E3EB095EF82}" type="parTrans" cxnId="{73EBDAF9-63C3-4161-B485-E04E7AB6980F}">
      <dgm:prSet/>
      <dgm:spPr/>
      <dgm:t>
        <a:bodyPr/>
        <a:lstStyle/>
        <a:p>
          <a:endParaRPr lang="en-US"/>
        </a:p>
      </dgm:t>
    </dgm:pt>
    <dgm:pt modelId="{D6153761-70A3-41DB-B19C-D4924CD429CD}" type="sibTrans" cxnId="{73EBDAF9-63C3-4161-B485-E04E7AB6980F}">
      <dgm:prSet/>
      <dgm:spPr/>
      <dgm:t>
        <a:bodyPr/>
        <a:lstStyle/>
        <a:p>
          <a:endParaRPr lang="en-US"/>
        </a:p>
      </dgm:t>
    </dgm:pt>
    <dgm:pt modelId="{65FE118D-B954-49F2-938A-D802C0E9C7D8}">
      <dgm:prSet phldrT="[Text]" custT="1"/>
      <dgm:spPr/>
      <dgm:t>
        <a:bodyPr/>
        <a:lstStyle/>
        <a:p>
          <a:r>
            <a:rPr lang="en-US" sz="2000" dirty="0" smtClean="0"/>
            <a:t>Part of   R-APDRP</a:t>
          </a:r>
          <a:endParaRPr lang="en-US" sz="2000" dirty="0"/>
        </a:p>
      </dgm:t>
    </dgm:pt>
    <dgm:pt modelId="{8D3FEE61-1476-4AF7-94EA-5B7FB3331164}" type="sibTrans" cxnId="{F84E0057-DD80-4026-BFEE-B7B04A44FF3E}">
      <dgm:prSet/>
      <dgm:spPr/>
      <dgm:t>
        <a:bodyPr/>
        <a:lstStyle/>
        <a:p>
          <a:endParaRPr lang="en-US"/>
        </a:p>
      </dgm:t>
    </dgm:pt>
    <dgm:pt modelId="{31C1B7C0-3082-4159-BBAE-C766EE7D5B36}" type="parTrans" cxnId="{F84E0057-DD80-4026-BFEE-B7B04A44FF3E}">
      <dgm:prSet/>
      <dgm:spPr/>
      <dgm:t>
        <a:bodyPr/>
        <a:lstStyle/>
        <a:p>
          <a:endParaRPr lang="en-US"/>
        </a:p>
      </dgm:t>
    </dgm:pt>
    <dgm:pt modelId="{4EE6B136-2BF0-4682-8085-D4392BE37AD3}" type="pres">
      <dgm:prSet presAssocID="{C42B6A21-D6C0-48B6-AF24-D4234482E5C9}" presName="arrowDiagram" presStyleCnt="0">
        <dgm:presLayoutVars>
          <dgm:chMax val="5"/>
          <dgm:dir/>
          <dgm:resizeHandles val="exact"/>
        </dgm:presLayoutVars>
      </dgm:prSet>
      <dgm:spPr/>
    </dgm:pt>
    <dgm:pt modelId="{2A1F090D-95B4-4EF8-A8DE-271814AD1D79}" type="pres">
      <dgm:prSet presAssocID="{C42B6A21-D6C0-48B6-AF24-D4234482E5C9}" presName="arrow" presStyleLbl="bgShp" presStyleIdx="0" presStyleCnt="1"/>
      <dgm:spPr/>
    </dgm:pt>
    <dgm:pt modelId="{65ACC66A-0932-49FC-9CEC-2A25B1A7EC06}" type="pres">
      <dgm:prSet presAssocID="{C42B6A21-D6C0-48B6-AF24-D4234482E5C9}" presName="arrowDiagram3" presStyleCnt="0"/>
      <dgm:spPr/>
    </dgm:pt>
    <dgm:pt modelId="{70AA5562-7167-4F5D-AE1B-487C1360895C}" type="pres">
      <dgm:prSet presAssocID="{E9DF9E4A-69B1-473E-9A92-53C359EE22B8}" presName="bullet3a" presStyleLbl="node1" presStyleIdx="0" presStyleCnt="3"/>
      <dgm:spPr/>
    </dgm:pt>
    <dgm:pt modelId="{9FE7B692-379B-4017-8963-10C40C0DD7E2}" type="pres">
      <dgm:prSet presAssocID="{E9DF9E4A-69B1-473E-9A92-53C359EE22B8}" presName="textBox3a" presStyleLbl="revTx" presStyleIdx="0" presStyleCnt="3">
        <dgm:presLayoutVars>
          <dgm:bulletEnabled val="1"/>
        </dgm:presLayoutVars>
      </dgm:prSet>
      <dgm:spPr/>
      <dgm:t>
        <a:bodyPr/>
        <a:lstStyle/>
        <a:p>
          <a:endParaRPr lang="en-US"/>
        </a:p>
      </dgm:t>
    </dgm:pt>
    <dgm:pt modelId="{F68CE227-1F6A-4780-9531-5627B65849A6}" type="pres">
      <dgm:prSet presAssocID="{001FE65D-0903-433D-9B34-4C13BD158E39}" presName="bullet3b" presStyleLbl="node1" presStyleIdx="1" presStyleCnt="3"/>
      <dgm:spPr/>
    </dgm:pt>
    <dgm:pt modelId="{BC9FAC29-A504-457A-8E4D-D78A5A90D42F}" type="pres">
      <dgm:prSet presAssocID="{001FE65D-0903-433D-9B34-4C13BD158E39}" presName="textBox3b" presStyleLbl="revTx" presStyleIdx="1" presStyleCnt="3">
        <dgm:presLayoutVars>
          <dgm:bulletEnabled val="1"/>
        </dgm:presLayoutVars>
      </dgm:prSet>
      <dgm:spPr/>
      <dgm:t>
        <a:bodyPr/>
        <a:lstStyle/>
        <a:p>
          <a:endParaRPr lang="en-US"/>
        </a:p>
      </dgm:t>
    </dgm:pt>
    <dgm:pt modelId="{2DC6AC07-BD5C-45CA-8A6B-1DCA447D05F8}" type="pres">
      <dgm:prSet presAssocID="{370303C6-9565-42F0-BDAC-4F09D33A16DA}" presName="bullet3c" presStyleLbl="node1" presStyleIdx="2" presStyleCnt="3"/>
      <dgm:spPr/>
    </dgm:pt>
    <dgm:pt modelId="{D45736AD-C765-47C7-82C5-246B46C2823E}" type="pres">
      <dgm:prSet presAssocID="{370303C6-9565-42F0-BDAC-4F09D33A16DA}" presName="textBox3c" presStyleLbl="revTx" presStyleIdx="2" presStyleCnt="3">
        <dgm:presLayoutVars>
          <dgm:bulletEnabled val="1"/>
        </dgm:presLayoutVars>
      </dgm:prSet>
      <dgm:spPr/>
      <dgm:t>
        <a:bodyPr/>
        <a:lstStyle/>
        <a:p>
          <a:endParaRPr lang="en-US"/>
        </a:p>
      </dgm:t>
    </dgm:pt>
  </dgm:ptLst>
  <dgm:cxnLst>
    <dgm:cxn modelId="{9D90BA15-BC44-4044-A19F-4D67CCB98A28}" type="presOf" srcId="{001FE65D-0903-433D-9B34-4C13BD158E39}" destId="{BC9FAC29-A504-457A-8E4D-D78A5A90D42F}" srcOrd="0" destOrd="0" presId="urn:microsoft.com/office/officeart/2005/8/layout/arrow2"/>
    <dgm:cxn modelId="{32FF4DDF-C90D-44FC-A2F0-0C63FAF9AC5A}" type="presOf" srcId="{E9DF9E4A-69B1-473E-9A92-53C359EE22B8}" destId="{9FE7B692-379B-4017-8963-10C40C0DD7E2}" srcOrd="0" destOrd="0" presId="urn:microsoft.com/office/officeart/2005/8/layout/arrow2"/>
    <dgm:cxn modelId="{3523ABF1-4ADF-46E3-8A86-23896D1754EF}" type="presOf" srcId="{189A1B0F-6616-4CC7-B3B8-A526FFEA4A26}" destId="{D45736AD-C765-47C7-82C5-246B46C2823E}" srcOrd="0" destOrd="1" presId="urn:microsoft.com/office/officeart/2005/8/layout/arrow2"/>
    <dgm:cxn modelId="{73EBDAF9-63C3-4161-B485-E04E7AB6980F}" srcId="{370303C6-9565-42F0-BDAC-4F09D33A16DA}" destId="{189A1B0F-6616-4CC7-B3B8-A526FFEA4A26}" srcOrd="0" destOrd="0" parTransId="{41F7A0C5-B125-4D36-8448-2E3EB095EF82}" sibTransId="{D6153761-70A3-41DB-B19C-D4924CD429CD}"/>
    <dgm:cxn modelId="{F84E0057-DD80-4026-BFEE-B7B04A44FF3E}" srcId="{E9DF9E4A-69B1-473E-9A92-53C359EE22B8}" destId="{65FE118D-B954-49F2-938A-D802C0E9C7D8}" srcOrd="0" destOrd="0" parTransId="{31C1B7C0-3082-4159-BBAE-C766EE7D5B36}" sibTransId="{8D3FEE61-1476-4AF7-94EA-5B7FB3331164}"/>
    <dgm:cxn modelId="{EC7B0425-5A61-401C-8C43-82A2915CF34D}" srcId="{C42B6A21-D6C0-48B6-AF24-D4234482E5C9}" destId="{001FE65D-0903-433D-9B34-4C13BD158E39}" srcOrd="1" destOrd="0" parTransId="{8FE70B71-C9A8-4B9B-9CD8-6C5DC3A555BE}" sibTransId="{C4FCDB82-E299-41F6-9060-108D0163ABCD}"/>
    <dgm:cxn modelId="{2EAEE262-E01F-4EFA-AD27-D018FD096807}" srcId="{C42B6A21-D6C0-48B6-AF24-D4234482E5C9}" destId="{E9DF9E4A-69B1-473E-9A92-53C359EE22B8}" srcOrd="0" destOrd="0" parTransId="{B20F6526-A7FA-4C1E-9386-AD3FD7D4C966}" sibTransId="{350C6C67-8EFE-4B7B-B836-47838A64F0E0}"/>
    <dgm:cxn modelId="{B4024D44-8D50-40CF-9C81-D2DEE51D11DD}" srcId="{C42B6A21-D6C0-48B6-AF24-D4234482E5C9}" destId="{370303C6-9565-42F0-BDAC-4F09D33A16DA}" srcOrd="2" destOrd="0" parTransId="{6E4F470A-954E-472B-8B29-985FD2C6DC9C}" sibTransId="{15247910-4795-426B-83D0-409DE40C0B27}"/>
    <dgm:cxn modelId="{1ACAA9A1-E686-4F21-BFF8-0A254B346D21}" srcId="{001FE65D-0903-433D-9B34-4C13BD158E39}" destId="{113FCDCA-3402-4950-ACE2-462BDB2AB9E6}" srcOrd="0" destOrd="0" parTransId="{7EB595A5-6C83-4F3D-9129-A0B98881C7DD}" sibTransId="{F610E795-925B-4B63-BE82-5B7DB0BACC39}"/>
    <dgm:cxn modelId="{0624CF8C-3590-43DB-92F3-55A25EE40CBC}" type="presOf" srcId="{370303C6-9565-42F0-BDAC-4F09D33A16DA}" destId="{D45736AD-C765-47C7-82C5-246B46C2823E}" srcOrd="0" destOrd="0" presId="urn:microsoft.com/office/officeart/2005/8/layout/arrow2"/>
    <dgm:cxn modelId="{E753A0F0-E91B-4F67-AE4B-0F51C8EF50B6}" type="presOf" srcId="{113FCDCA-3402-4950-ACE2-462BDB2AB9E6}" destId="{BC9FAC29-A504-457A-8E4D-D78A5A90D42F}" srcOrd="0" destOrd="1" presId="urn:microsoft.com/office/officeart/2005/8/layout/arrow2"/>
    <dgm:cxn modelId="{17B0F70D-4B42-41EB-81CA-BCB25142678F}" type="presOf" srcId="{65FE118D-B954-49F2-938A-D802C0E9C7D8}" destId="{9FE7B692-379B-4017-8963-10C40C0DD7E2}" srcOrd="0" destOrd="1" presId="urn:microsoft.com/office/officeart/2005/8/layout/arrow2"/>
    <dgm:cxn modelId="{3286760D-BB88-4C51-BB96-6E3E8E961494}" type="presOf" srcId="{C42B6A21-D6C0-48B6-AF24-D4234482E5C9}" destId="{4EE6B136-2BF0-4682-8085-D4392BE37AD3}" srcOrd="0" destOrd="0" presId="urn:microsoft.com/office/officeart/2005/8/layout/arrow2"/>
    <dgm:cxn modelId="{4E30DF29-2BCA-4FB0-BCC6-052DA4252967}" type="presParOf" srcId="{4EE6B136-2BF0-4682-8085-D4392BE37AD3}" destId="{2A1F090D-95B4-4EF8-A8DE-271814AD1D79}" srcOrd="0" destOrd="0" presId="urn:microsoft.com/office/officeart/2005/8/layout/arrow2"/>
    <dgm:cxn modelId="{47C821AF-47C1-4B8A-84BA-0ADEE36AAE0A}" type="presParOf" srcId="{4EE6B136-2BF0-4682-8085-D4392BE37AD3}" destId="{65ACC66A-0932-49FC-9CEC-2A25B1A7EC06}" srcOrd="1" destOrd="0" presId="urn:microsoft.com/office/officeart/2005/8/layout/arrow2"/>
    <dgm:cxn modelId="{6353E2FD-746A-4BCD-B57B-F763D18B12C2}" type="presParOf" srcId="{65ACC66A-0932-49FC-9CEC-2A25B1A7EC06}" destId="{70AA5562-7167-4F5D-AE1B-487C1360895C}" srcOrd="0" destOrd="0" presId="urn:microsoft.com/office/officeart/2005/8/layout/arrow2"/>
    <dgm:cxn modelId="{25BBC9FA-083D-4D28-8D8C-C08ABEFD7F07}" type="presParOf" srcId="{65ACC66A-0932-49FC-9CEC-2A25B1A7EC06}" destId="{9FE7B692-379B-4017-8963-10C40C0DD7E2}" srcOrd="1" destOrd="0" presId="urn:microsoft.com/office/officeart/2005/8/layout/arrow2"/>
    <dgm:cxn modelId="{51594FDC-C677-438A-BB68-D0E6DDEA0E24}" type="presParOf" srcId="{65ACC66A-0932-49FC-9CEC-2A25B1A7EC06}" destId="{F68CE227-1F6A-4780-9531-5627B65849A6}" srcOrd="2" destOrd="0" presId="urn:microsoft.com/office/officeart/2005/8/layout/arrow2"/>
    <dgm:cxn modelId="{405BF866-5DD5-42C7-AFA8-2FBC11C4BBE6}" type="presParOf" srcId="{65ACC66A-0932-49FC-9CEC-2A25B1A7EC06}" destId="{BC9FAC29-A504-457A-8E4D-D78A5A90D42F}" srcOrd="3" destOrd="0" presId="urn:microsoft.com/office/officeart/2005/8/layout/arrow2"/>
    <dgm:cxn modelId="{87A21B7A-1E25-4D35-9F30-41C237426244}" type="presParOf" srcId="{65ACC66A-0932-49FC-9CEC-2A25B1A7EC06}" destId="{2DC6AC07-BD5C-45CA-8A6B-1DCA447D05F8}" srcOrd="4" destOrd="0" presId="urn:microsoft.com/office/officeart/2005/8/layout/arrow2"/>
    <dgm:cxn modelId="{EA48EF10-4145-4482-A40C-2CB0E1FE80CC}" type="presParOf" srcId="{65ACC66A-0932-49FC-9CEC-2A25B1A7EC06}" destId="{D45736AD-C765-47C7-82C5-246B46C2823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0D2925-5CEF-4E0D-A051-39EDB0314145}" type="doc">
      <dgm:prSet loTypeId="urn:microsoft.com/office/officeart/2005/8/layout/cycle4#6" loCatId="relationship" qsTypeId="urn:microsoft.com/office/officeart/2005/8/quickstyle/simple1" qsCatId="simple" csTypeId="urn:microsoft.com/office/officeart/2005/8/colors/accent2_1" csCatId="accent2" phldr="1"/>
      <dgm:spPr/>
      <dgm:t>
        <a:bodyPr/>
        <a:lstStyle/>
        <a:p>
          <a:endParaRPr lang="en-US"/>
        </a:p>
      </dgm:t>
    </dgm:pt>
    <dgm:pt modelId="{0CAAF447-7DFE-447E-BD01-60BCF22885D3}">
      <dgm:prSet phldrT="[Text]"/>
      <dgm:spPr/>
      <dgm:t>
        <a:bodyPr/>
        <a:lstStyle/>
        <a:p>
          <a:r>
            <a:rPr lang="en-US" dirty="0" smtClean="0"/>
            <a:t>Very advanced</a:t>
          </a:r>
          <a:endParaRPr lang="en-US" dirty="0"/>
        </a:p>
      </dgm:t>
    </dgm:pt>
    <dgm:pt modelId="{E0856159-29D8-4AE6-9BD1-B3CA7FD21887}" type="parTrans" cxnId="{EEFB65DD-7D1F-4E56-B946-D034825EEA88}">
      <dgm:prSet/>
      <dgm:spPr/>
      <dgm:t>
        <a:bodyPr/>
        <a:lstStyle/>
        <a:p>
          <a:endParaRPr lang="en-US"/>
        </a:p>
      </dgm:t>
    </dgm:pt>
    <dgm:pt modelId="{C43C25E7-7CD4-4339-BA69-4B60DC7216D1}" type="sibTrans" cxnId="{EEFB65DD-7D1F-4E56-B946-D034825EEA88}">
      <dgm:prSet/>
      <dgm:spPr/>
      <dgm:t>
        <a:bodyPr/>
        <a:lstStyle/>
        <a:p>
          <a:endParaRPr lang="en-US"/>
        </a:p>
      </dgm:t>
    </dgm:pt>
    <dgm:pt modelId="{FE04BDC6-74C2-4CDC-8CC9-E2CA6A0FDC13}">
      <dgm:prSet phldrT="[Text]"/>
      <dgm:spPr/>
      <dgm:t>
        <a:bodyPr/>
        <a:lstStyle/>
        <a:p>
          <a:r>
            <a:rPr lang="en-US" dirty="0" smtClean="0"/>
            <a:t>Very advanced IT</a:t>
          </a:r>
          <a:endParaRPr lang="en-US" dirty="0"/>
        </a:p>
      </dgm:t>
    </dgm:pt>
    <dgm:pt modelId="{6694444D-ECAF-4447-958E-CCAB04DDDC4C}" type="parTrans" cxnId="{06F86A08-84CA-4EEE-AD3B-B595CE83ACC3}">
      <dgm:prSet/>
      <dgm:spPr/>
      <dgm:t>
        <a:bodyPr/>
        <a:lstStyle/>
        <a:p>
          <a:endParaRPr lang="en-US"/>
        </a:p>
      </dgm:t>
    </dgm:pt>
    <dgm:pt modelId="{4B015197-1199-46A1-BC60-A0A62817A246}" type="sibTrans" cxnId="{06F86A08-84CA-4EEE-AD3B-B595CE83ACC3}">
      <dgm:prSet/>
      <dgm:spPr/>
      <dgm:t>
        <a:bodyPr/>
        <a:lstStyle/>
        <a:p>
          <a:endParaRPr lang="en-US"/>
        </a:p>
      </dgm:t>
    </dgm:pt>
    <dgm:pt modelId="{20DDBC8D-8D85-4546-ABE9-8EA232028B9D}">
      <dgm:prSet phldrT="[Text]"/>
      <dgm:spPr/>
      <dgm:t>
        <a:bodyPr/>
        <a:lstStyle/>
        <a:p>
          <a:r>
            <a:rPr lang="en-US" dirty="0" smtClean="0"/>
            <a:t>Initial</a:t>
          </a:r>
          <a:endParaRPr lang="en-US" dirty="0"/>
        </a:p>
      </dgm:t>
    </dgm:pt>
    <dgm:pt modelId="{E242C0D6-D06C-4DDE-9077-149D5B814644}" type="parTrans" cxnId="{B0BAF62E-0790-445D-B85F-A37D9EE09E6E}">
      <dgm:prSet/>
      <dgm:spPr/>
      <dgm:t>
        <a:bodyPr/>
        <a:lstStyle/>
        <a:p>
          <a:endParaRPr lang="en-US"/>
        </a:p>
      </dgm:t>
    </dgm:pt>
    <dgm:pt modelId="{F120B813-C907-4904-8D6D-EB7E4C7C790F}" type="sibTrans" cxnId="{B0BAF62E-0790-445D-B85F-A37D9EE09E6E}">
      <dgm:prSet/>
      <dgm:spPr/>
      <dgm:t>
        <a:bodyPr/>
        <a:lstStyle/>
        <a:p>
          <a:endParaRPr lang="en-US"/>
        </a:p>
      </dgm:t>
    </dgm:pt>
    <dgm:pt modelId="{DD2CFF75-111B-4987-AB30-2590DB979780}">
      <dgm:prSet phldrT="[Text]"/>
      <dgm:spPr/>
      <dgm:t>
        <a:bodyPr/>
        <a:lstStyle/>
        <a:p>
          <a:r>
            <a:rPr lang="en-US" dirty="0" smtClean="0"/>
            <a:t>Minimal IT</a:t>
          </a:r>
          <a:endParaRPr lang="en-US" dirty="0"/>
        </a:p>
      </dgm:t>
    </dgm:pt>
    <dgm:pt modelId="{74391A99-01D6-409F-A85C-369043150C08}" type="parTrans" cxnId="{ED2A095C-BF8E-43D4-8C95-D69597AEA4D5}">
      <dgm:prSet/>
      <dgm:spPr/>
      <dgm:t>
        <a:bodyPr/>
        <a:lstStyle/>
        <a:p>
          <a:endParaRPr lang="en-US"/>
        </a:p>
      </dgm:t>
    </dgm:pt>
    <dgm:pt modelId="{DC839AAC-251F-445A-874C-ED2408CA47CF}" type="sibTrans" cxnId="{ED2A095C-BF8E-43D4-8C95-D69597AEA4D5}">
      <dgm:prSet/>
      <dgm:spPr/>
      <dgm:t>
        <a:bodyPr/>
        <a:lstStyle/>
        <a:p>
          <a:endParaRPr lang="en-US"/>
        </a:p>
      </dgm:t>
    </dgm:pt>
    <dgm:pt modelId="{66A0A2C5-E358-4AAF-95CE-B3F68D72DDE6}">
      <dgm:prSet phldrT="[Text]"/>
      <dgm:spPr/>
      <dgm:t>
        <a:bodyPr/>
        <a:lstStyle/>
        <a:p>
          <a:r>
            <a:rPr lang="en-US" dirty="0" smtClean="0"/>
            <a:t>Advanced</a:t>
          </a:r>
          <a:endParaRPr lang="en-US" dirty="0"/>
        </a:p>
      </dgm:t>
    </dgm:pt>
    <dgm:pt modelId="{07972BD9-635D-466F-9E34-A3C7C5838271}" type="parTrans" cxnId="{EFEB1AD4-FA97-476F-BB6F-08C557DF7069}">
      <dgm:prSet/>
      <dgm:spPr/>
      <dgm:t>
        <a:bodyPr/>
        <a:lstStyle/>
        <a:p>
          <a:endParaRPr lang="en-US"/>
        </a:p>
      </dgm:t>
    </dgm:pt>
    <dgm:pt modelId="{5C12F4DE-88F7-41F9-839F-935BB333677A}" type="sibTrans" cxnId="{EFEB1AD4-FA97-476F-BB6F-08C557DF7069}">
      <dgm:prSet/>
      <dgm:spPr/>
      <dgm:t>
        <a:bodyPr/>
        <a:lstStyle/>
        <a:p>
          <a:endParaRPr lang="en-US"/>
        </a:p>
      </dgm:t>
    </dgm:pt>
    <dgm:pt modelId="{12E8C03E-B97F-4ADC-83DB-02F4F12954AB}">
      <dgm:prSet phldrT="[Text]"/>
      <dgm:spPr/>
      <dgm:t>
        <a:bodyPr vert="horz"/>
        <a:lstStyle/>
        <a:p>
          <a:r>
            <a:rPr lang="en-US" dirty="0" smtClean="0"/>
            <a:t>Advanced IT</a:t>
          </a:r>
          <a:endParaRPr lang="en-US" dirty="0"/>
        </a:p>
      </dgm:t>
    </dgm:pt>
    <dgm:pt modelId="{6C8C73CF-0274-4608-BAFE-63835D856559}" type="parTrans" cxnId="{8E4286AE-24EB-4E2E-B01E-4588667174A7}">
      <dgm:prSet/>
      <dgm:spPr/>
      <dgm:t>
        <a:bodyPr/>
        <a:lstStyle/>
        <a:p>
          <a:endParaRPr lang="en-US"/>
        </a:p>
      </dgm:t>
    </dgm:pt>
    <dgm:pt modelId="{A7941490-BBE7-4762-A229-B7286FE97E6B}" type="sibTrans" cxnId="{8E4286AE-24EB-4E2E-B01E-4588667174A7}">
      <dgm:prSet/>
      <dgm:spPr/>
      <dgm:t>
        <a:bodyPr/>
        <a:lstStyle/>
        <a:p>
          <a:endParaRPr lang="en-US"/>
        </a:p>
      </dgm:t>
    </dgm:pt>
    <dgm:pt modelId="{55CC3A3C-C27F-4231-B5E2-516C7AC4F447}">
      <dgm:prSet phldrT="[Text]"/>
      <dgm:spPr/>
      <dgm:t>
        <a:bodyPr/>
        <a:lstStyle/>
        <a:p>
          <a:r>
            <a:rPr lang="en-US" dirty="0" smtClean="0"/>
            <a:t>Bare Minimum</a:t>
          </a:r>
          <a:endParaRPr lang="en-US" dirty="0"/>
        </a:p>
      </dgm:t>
    </dgm:pt>
    <dgm:pt modelId="{8116BFC2-3605-4334-ABF0-43BC8A678439}" type="parTrans" cxnId="{BF45DCAA-88FC-454E-A2E5-4A55C1FBD93E}">
      <dgm:prSet/>
      <dgm:spPr/>
      <dgm:t>
        <a:bodyPr/>
        <a:lstStyle/>
        <a:p>
          <a:endParaRPr lang="en-US"/>
        </a:p>
      </dgm:t>
    </dgm:pt>
    <dgm:pt modelId="{5DE623E2-309F-4CE9-A236-5CC042B0D99B}" type="sibTrans" cxnId="{BF45DCAA-88FC-454E-A2E5-4A55C1FBD93E}">
      <dgm:prSet/>
      <dgm:spPr/>
      <dgm:t>
        <a:bodyPr/>
        <a:lstStyle/>
        <a:p>
          <a:endParaRPr lang="en-US"/>
        </a:p>
      </dgm:t>
    </dgm:pt>
    <dgm:pt modelId="{3EC50B73-281D-4858-B15A-3B90224626B2}">
      <dgm:prSet phldrT="[Text]"/>
      <dgm:spPr/>
      <dgm:t>
        <a:bodyPr/>
        <a:lstStyle/>
        <a:p>
          <a:r>
            <a:rPr lang="en-US" dirty="0" smtClean="0"/>
            <a:t>Minimal IT</a:t>
          </a:r>
          <a:endParaRPr lang="en-US" dirty="0"/>
        </a:p>
      </dgm:t>
    </dgm:pt>
    <dgm:pt modelId="{621B4064-B14C-45F2-B714-B3E7C6933093}" type="parTrans" cxnId="{B0E4D4A0-FB59-4F45-AFC9-6DEDFA02C4E8}">
      <dgm:prSet/>
      <dgm:spPr/>
      <dgm:t>
        <a:bodyPr/>
        <a:lstStyle/>
        <a:p>
          <a:endParaRPr lang="en-US"/>
        </a:p>
      </dgm:t>
    </dgm:pt>
    <dgm:pt modelId="{24C8F661-6D89-48CE-9450-424CBAA1E191}" type="sibTrans" cxnId="{B0E4D4A0-FB59-4F45-AFC9-6DEDFA02C4E8}">
      <dgm:prSet/>
      <dgm:spPr/>
      <dgm:t>
        <a:bodyPr/>
        <a:lstStyle/>
        <a:p>
          <a:endParaRPr lang="en-US"/>
        </a:p>
      </dgm:t>
    </dgm:pt>
    <dgm:pt modelId="{94A52D70-FCDA-4ACA-AF34-EE2A4DF42907}">
      <dgm:prSet phldrT="[Text]"/>
      <dgm:spPr/>
      <dgm:t>
        <a:bodyPr/>
        <a:lstStyle/>
        <a:p>
          <a:r>
            <a:rPr lang="en-US" dirty="0" smtClean="0"/>
            <a:t>Reliance and Tata in Mumbai</a:t>
          </a:r>
          <a:endParaRPr lang="en-US" dirty="0"/>
        </a:p>
      </dgm:t>
    </dgm:pt>
    <dgm:pt modelId="{745D501C-F0B1-4ED3-8E9D-A2E80FC3C074}" type="parTrans" cxnId="{5EA8D82B-CED7-4863-A347-42E5DD4ED838}">
      <dgm:prSet/>
      <dgm:spPr/>
      <dgm:t>
        <a:bodyPr/>
        <a:lstStyle/>
        <a:p>
          <a:endParaRPr lang="en-US"/>
        </a:p>
      </dgm:t>
    </dgm:pt>
    <dgm:pt modelId="{EFD6984A-7D26-4973-BCBD-8F8A6491585E}" type="sibTrans" cxnId="{5EA8D82B-CED7-4863-A347-42E5DD4ED838}">
      <dgm:prSet/>
      <dgm:spPr/>
      <dgm:t>
        <a:bodyPr/>
        <a:lstStyle/>
        <a:p>
          <a:endParaRPr lang="en-US"/>
        </a:p>
      </dgm:t>
    </dgm:pt>
    <dgm:pt modelId="{2CFF5194-59F8-4B57-902F-3A2E10B5A542}">
      <dgm:prSet phldrT="[Text]"/>
      <dgm:spPr/>
      <dgm:t>
        <a:bodyPr/>
        <a:lstStyle/>
        <a:p>
          <a:r>
            <a:rPr lang="en-US" dirty="0" smtClean="0"/>
            <a:t>North eastern states, Bihar, Chattisgarh, Andaman and Nicobar etc.</a:t>
          </a:r>
          <a:endParaRPr lang="en-US" dirty="0"/>
        </a:p>
      </dgm:t>
    </dgm:pt>
    <dgm:pt modelId="{FE78D39A-B66C-4D8A-8410-9833BC7D4C03}" type="parTrans" cxnId="{5B02222F-F869-4A3D-A6A0-9C8EE34C9A5F}">
      <dgm:prSet/>
      <dgm:spPr/>
      <dgm:t>
        <a:bodyPr/>
        <a:lstStyle/>
        <a:p>
          <a:endParaRPr lang="en-US"/>
        </a:p>
      </dgm:t>
    </dgm:pt>
    <dgm:pt modelId="{70F70F66-3525-45D0-B334-77F9D165783A}" type="sibTrans" cxnId="{5B02222F-F869-4A3D-A6A0-9C8EE34C9A5F}">
      <dgm:prSet/>
      <dgm:spPr/>
      <dgm:t>
        <a:bodyPr/>
        <a:lstStyle/>
        <a:p>
          <a:endParaRPr lang="en-US"/>
        </a:p>
      </dgm:t>
    </dgm:pt>
    <dgm:pt modelId="{2F2D55B6-096E-4ECC-A03A-27F9614BCBE0}">
      <dgm:prSet phldrT="[Text]"/>
      <dgm:spPr/>
      <dgm:t>
        <a:bodyPr vert="horz"/>
        <a:lstStyle/>
        <a:p>
          <a:r>
            <a:rPr lang="en-US" dirty="0" smtClean="0"/>
            <a:t>Discoms in Maharashtra, Karnataka, Rajasthan, Andhra Pradesh  etc.</a:t>
          </a:r>
          <a:endParaRPr lang="en-US" dirty="0"/>
        </a:p>
      </dgm:t>
    </dgm:pt>
    <dgm:pt modelId="{45907274-45DC-4CE1-A998-2CF7E6C3E74F}" type="parTrans" cxnId="{D5716E44-3ED7-4582-BAC2-5BBC051FCE41}">
      <dgm:prSet/>
      <dgm:spPr/>
      <dgm:t>
        <a:bodyPr/>
        <a:lstStyle/>
        <a:p>
          <a:endParaRPr lang="en-US"/>
        </a:p>
      </dgm:t>
    </dgm:pt>
    <dgm:pt modelId="{DE240882-7DD1-4250-A319-0FDADE31B8F6}" type="sibTrans" cxnId="{D5716E44-3ED7-4582-BAC2-5BBC051FCE41}">
      <dgm:prSet/>
      <dgm:spPr/>
      <dgm:t>
        <a:bodyPr/>
        <a:lstStyle/>
        <a:p>
          <a:endParaRPr lang="en-US"/>
        </a:p>
      </dgm:t>
    </dgm:pt>
    <dgm:pt modelId="{37E9EA0D-27BB-480A-82B4-D3942BA8A52C}">
      <dgm:prSet phldrT="[Text]"/>
      <dgm:spPr/>
      <dgm:t>
        <a:bodyPr/>
        <a:lstStyle/>
        <a:p>
          <a:r>
            <a:rPr lang="en-US" dirty="0" smtClean="0"/>
            <a:t>BSES and NDPL in Delhi</a:t>
          </a:r>
          <a:endParaRPr lang="en-US" dirty="0"/>
        </a:p>
      </dgm:t>
    </dgm:pt>
    <dgm:pt modelId="{4E881863-0DE4-45BD-A6CF-4B864E089BA8}" type="parTrans" cxnId="{B600D6F8-A749-4BF6-AE08-6D81F1577EF6}">
      <dgm:prSet/>
      <dgm:spPr/>
      <dgm:t>
        <a:bodyPr/>
        <a:lstStyle/>
        <a:p>
          <a:endParaRPr lang="en-US"/>
        </a:p>
      </dgm:t>
    </dgm:pt>
    <dgm:pt modelId="{8C1318B3-E942-4534-BCBD-E1FD7A81BC55}" type="sibTrans" cxnId="{B600D6F8-A749-4BF6-AE08-6D81F1577EF6}">
      <dgm:prSet/>
      <dgm:spPr/>
      <dgm:t>
        <a:bodyPr/>
        <a:lstStyle/>
        <a:p>
          <a:endParaRPr lang="en-US"/>
        </a:p>
      </dgm:t>
    </dgm:pt>
    <dgm:pt modelId="{61B73B69-2CE8-4B43-95AC-361D4AAE12E4}">
      <dgm:prSet phldrT="[Text]"/>
      <dgm:spPr/>
      <dgm:t>
        <a:bodyPr/>
        <a:lstStyle/>
        <a:p>
          <a:r>
            <a:rPr lang="en-US" dirty="0" smtClean="0"/>
            <a:t>Bare Balance Discoms </a:t>
          </a:r>
          <a:endParaRPr lang="en-US" dirty="0"/>
        </a:p>
      </dgm:t>
    </dgm:pt>
    <dgm:pt modelId="{6AD26E8A-2B93-4309-AA3B-269D77D95743}" type="parTrans" cxnId="{BE3C5244-8A4C-4E32-AF05-F96F6831D0BC}">
      <dgm:prSet/>
      <dgm:spPr/>
      <dgm:t>
        <a:bodyPr/>
        <a:lstStyle/>
        <a:p>
          <a:endParaRPr lang="en-US"/>
        </a:p>
      </dgm:t>
    </dgm:pt>
    <dgm:pt modelId="{4F535223-376F-4936-BD5E-C4067383C003}" type="sibTrans" cxnId="{BE3C5244-8A4C-4E32-AF05-F96F6831D0BC}">
      <dgm:prSet/>
      <dgm:spPr/>
      <dgm:t>
        <a:bodyPr/>
        <a:lstStyle/>
        <a:p>
          <a:endParaRPr lang="en-US"/>
        </a:p>
      </dgm:t>
    </dgm:pt>
    <dgm:pt modelId="{B7DC59BD-3395-4009-B6F1-9B09CC6386D8}" type="pres">
      <dgm:prSet presAssocID="{B90D2925-5CEF-4E0D-A051-39EDB0314145}" presName="cycleMatrixDiagram" presStyleCnt="0">
        <dgm:presLayoutVars>
          <dgm:chMax val="1"/>
          <dgm:dir/>
          <dgm:animLvl val="lvl"/>
          <dgm:resizeHandles val="exact"/>
        </dgm:presLayoutVars>
      </dgm:prSet>
      <dgm:spPr/>
      <dgm:t>
        <a:bodyPr/>
        <a:lstStyle/>
        <a:p>
          <a:endParaRPr lang="en-US"/>
        </a:p>
      </dgm:t>
    </dgm:pt>
    <dgm:pt modelId="{EF974462-23B9-4D04-9B1F-82F242FAA7C7}" type="pres">
      <dgm:prSet presAssocID="{B90D2925-5CEF-4E0D-A051-39EDB0314145}" presName="children" presStyleCnt="0"/>
      <dgm:spPr/>
    </dgm:pt>
    <dgm:pt modelId="{BE78B098-0CFE-4375-8378-2F1252B0F4E1}" type="pres">
      <dgm:prSet presAssocID="{B90D2925-5CEF-4E0D-A051-39EDB0314145}" presName="child1group" presStyleCnt="0"/>
      <dgm:spPr/>
    </dgm:pt>
    <dgm:pt modelId="{36F18AFC-B202-47B3-90B1-329E4AB6A54C}" type="pres">
      <dgm:prSet presAssocID="{B90D2925-5CEF-4E0D-A051-39EDB0314145}" presName="child1" presStyleLbl="bgAcc1" presStyleIdx="0" presStyleCnt="4"/>
      <dgm:spPr/>
      <dgm:t>
        <a:bodyPr/>
        <a:lstStyle/>
        <a:p>
          <a:endParaRPr lang="en-US"/>
        </a:p>
      </dgm:t>
    </dgm:pt>
    <dgm:pt modelId="{DFCFA011-B768-46A3-B9BA-3151EDF6A3B8}" type="pres">
      <dgm:prSet presAssocID="{B90D2925-5CEF-4E0D-A051-39EDB0314145}" presName="child1Text" presStyleLbl="bgAcc1" presStyleIdx="0" presStyleCnt="4">
        <dgm:presLayoutVars>
          <dgm:bulletEnabled val="1"/>
        </dgm:presLayoutVars>
      </dgm:prSet>
      <dgm:spPr/>
      <dgm:t>
        <a:bodyPr/>
        <a:lstStyle/>
        <a:p>
          <a:endParaRPr lang="en-US"/>
        </a:p>
      </dgm:t>
    </dgm:pt>
    <dgm:pt modelId="{36DAB5C3-BEEB-4E56-BCAD-107151EFBDEF}" type="pres">
      <dgm:prSet presAssocID="{B90D2925-5CEF-4E0D-A051-39EDB0314145}" presName="child2group" presStyleCnt="0"/>
      <dgm:spPr/>
    </dgm:pt>
    <dgm:pt modelId="{E5400B23-6439-40CF-8568-E659CBDD8066}" type="pres">
      <dgm:prSet presAssocID="{B90D2925-5CEF-4E0D-A051-39EDB0314145}" presName="child2" presStyleLbl="bgAcc1" presStyleIdx="1" presStyleCnt="4"/>
      <dgm:spPr/>
      <dgm:t>
        <a:bodyPr/>
        <a:lstStyle/>
        <a:p>
          <a:endParaRPr lang="en-US"/>
        </a:p>
      </dgm:t>
    </dgm:pt>
    <dgm:pt modelId="{06828CBF-7ED4-46BC-8F4E-4169A7AFFF76}" type="pres">
      <dgm:prSet presAssocID="{B90D2925-5CEF-4E0D-A051-39EDB0314145}" presName="child2Text" presStyleLbl="bgAcc1" presStyleIdx="1" presStyleCnt="4">
        <dgm:presLayoutVars>
          <dgm:bulletEnabled val="1"/>
        </dgm:presLayoutVars>
      </dgm:prSet>
      <dgm:spPr/>
      <dgm:t>
        <a:bodyPr/>
        <a:lstStyle/>
        <a:p>
          <a:endParaRPr lang="en-US"/>
        </a:p>
      </dgm:t>
    </dgm:pt>
    <dgm:pt modelId="{B04FECBE-8C6E-46C7-82C8-5722AB684BF6}" type="pres">
      <dgm:prSet presAssocID="{B90D2925-5CEF-4E0D-A051-39EDB0314145}" presName="child3group" presStyleCnt="0"/>
      <dgm:spPr/>
    </dgm:pt>
    <dgm:pt modelId="{8581F3E6-5F95-4581-A9D9-CCA712400881}" type="pres">
      <dgm:prSet presAssocID="{B90D2925-5CEF-4E0D-A051-39EDB0314145}" presName="child3" presStyleLbl="bgAcc1" presStyleIdx="2" presStyleCnt="4"/>
      <dgm:spPr/>
      <dgm:t>
        <a:bodyPr/>
        <a:lstStyle/>
        <a:p>
          <a:endParaRPr lang="en-US"/>
        </a:p>
      </dgm:t>
    </dgm:pt>
    <dgm:pt modelId="{8D0E564E-C74C-4059-B45E-866B18D549E1}" type="pres">
      <dgm:prSet presAssocID="{B90D2925-5CEF-4E0D-A051-39EDB0314145}" presName="child3Text" presStyleLbl="bgAcc1" presStyleIdx="2" presStyleCnt="4">
        <dgm:presLayoutVars>
          <dgm:bulletEnabled val="1"/>
        </dgm:presLayoutVars>
      </dgm:prSet>
      <dgm:spPr/>
      <dgm:t>
        <a:bodyPr/>
        <a:lstStyle/>
        <a:p>
          <a:endParaRPr lang="en-US"/>
        </a:p>
      </dgm:t>
    </dgm:pt>
    <dgm:pt modelId="{302A1D44-F741-40E7-B5EC-B4FE985F3C74}" type="pres">
      <dgm:prSet presAssocID="{B90D2925-5CEF-4E0D-A051-39EDB0314145}" presName="child4group" presStyleCnt="0"/>
      <dgm:spPr/>
    </dgm:pt>
    <dgm:pt modelId="{F8669E45-7DB4-4187-B2E5-005EB78D1CE7}" type="pres">
      <dgm:prSet presAssocID="{B90D2925-5CEF-4E0D-A051-39EDB0314145}" presName="child4" presStyleLbl="bgAcc1" presStyleIdx="3" presStyleCnt="4"/>
      <dgm:spPr/>
      <dgm:t>
        <a:bodyPr/>
        <a:lstStyle/>
        <a:p>
          <a:endParaRPr lang="en-US"/>
        </a:p>
      </dgm:t>
    </dgm:pt>
    <dgm:pt modelId="{E73A6637-4140-4C0E-83DC-FEA01092148D}" type="pres">
      <dgm:prSet presAssocID="{B90D2925-5CEF-4E0D-A051-39EDB0314145}" presName="child4Text" presStyleLbl="bgAcc1" presStyleIdx="3" presStyleCnt="4">
        <dgm:presLayoutVars>
          <dgm:bulletEnabled val="1"/>
        </dgm:presLayoutVars>
      </dgm:prSet>
      <dgm:spPr/>
      <dgm:t>
        <a:bodyPr/>
        <a:lstStyle/>
        <a:p>
          <a:endParaRPr lang="en-US"/>
        </a:p>
      </dgm:t>
    </dgm:pt>
    <dgm:pt modelId="{EE7CB5CA-915E-4922-9423-4A121E0B1C8F}" type="pres">
      <dgm:prSet presAssocID="{B90D2925-5CEF-4E0D-A051-39EDB0314145}" presName="childPlaceholder" presStyleCnt="0"/>
      <dgm:spPr/>
    </dgm:pt>
    <dgm:pt modelId="{440BFADB-856A-4BF0-AD47-807C0111A566}" type="pres">
      <dgm:prSet presAssocID="{B90D2925-5CEF-4E0D-A051-39EDB0314145}" presName="circle" presStyleCnt="0"/>
      <dgm:spPr/>
    </dgm:pt>
    <dgm:pt modelId="{9FDB2E4C-4017-409D-B394-539BAFE58657}" type="pres">
      <dgm:prSet presAssocID="{B90D2925-5CEF-4E0D-A051-39EDB0314145}" presName="quadrant1" presStyleLbl="node1" presStyleIdx="0" presStyleCnt="4">
        <dgm:presLayoutVars>
          <dgm:chMax val="1"/>
          <dgm:bulletEnabled val="1"/>
        </dgm:presLayoutVars>
      </dgm:prSet>
      <dgm:spPr/>
      <dgm:t>
        <a:bodyPr/>
        <a:lstStyle/>
        <a:p>
          <a:endParaRPr lang="en-US"/>
        </a:p>
      </dgm:t>
    </dgm:pt>
    <dgm:pt modelId="{2CAE1494-53A0-4DF8-BD19-911234F7AF70}" type="pres">
      <dgm:prSet presAssocID="{B90D2925-5CEF-4E0D-A051-39EDB0314145}" presName="quadrant2" presStyleLbl="node1" presStyleIdx="1" presStyleCnt="4">
        <dgm:presLayoutVars>
          <dgm:chMax val="1"/>
          <dgm:bulletEnabled val="1"/>
        </dgm:presLayoutVars>
      </dgm:prSet>
      <dgm:spPr/>
      <dgm:t>
        <a:bodyPr/>
        <a:lstStyle/>
        <a:p>
          <a:endParaRPr lang="en-US"/>
        </a:p>
      </dgm:t>
    </dgm:pt>
    <dgm:pt modelId="{132D9537-EAEE-4953-BF45-6380B6DD5002}" type="pres">
      <dgm:prSet presAssocID="{B90D2925-5CEF-4E0D-A051-39EDB0314145}" presName="quadrant3" presStyleLbl="node1" presStyleIdx="2" presStyleCnt="4">
        <dgm:presLayoutVars>
          <dgm:chMax val="1"/>
          <dgm:bulletEnabled val="1"/>
        </dgm:presLayoutVars>
      </dgm:prSet>
      <dgm:spPr/>
      <dgm:t>
        <a:bodyPr/>
        <a:lstStyle/>
        <a:p>
          <a:endParaRPr lang="en-US"/>
        </a:p>
      </dgm:t>
    </dgm:pt>
    <dgm:pt modelId="{6DEA083F-E5E2-45FA-8B40-A909F4E71A2A}" type="pres">
      <dgm:prSet presAssocID="{B90D2925-5CEF-4E0D-A051-39EDB0314145}" presName="quadrant4" presStyleLbl="node1" presStyleIdx="3" presStyleCnt="4">
        <dgm:presLayoutVars>
          <dgm:chMax val="1"/>
          <dgm:bulletEnabled val="1"/>
        </dgm:presLayoutVars>
      </dgm:prSet>
      <dgm:spPr/>
      <dgm:t>
        <a:bodyPr/>
        <a:lstStyle/>
        <a:p>
          <a:endParaRPr lang="en-US"/>
        </a:p>
      </dgm:t>
    </dgm:pt>
    <dgm:pt modelId="{AD081545-CADC-41BA-A7E6-7ADD8BCD9955}" type="pres">
      <dgm:prSet presAssocID="{B90D2925-5CEF-4E0D-A051-39EDB0314145}" presName="quadrantPlaceholder" presStyleCnt="0"/>
      <dgm:spPr/>
    </dgm:pt>
    <dgm:pt modelId="{2431BDE7-CBEE-4B88-831F-B5514CA4901A}" type="pres">
      <dgm:prSet presAssocID="{B90D2925-5CEF-4E0D-A051-39EDB0314145}" presName="center1" presStyleLbl="fgShp" presStyleIdx="0" presStyleCnt="2"/>
      <dgm:spPr/>
    </dgm:pt>
    <dgm:pt modelId="{1177E4E0-01E6-42D4-BD8A-DFE1DB368224}" type="pres">
      <dgm:prSet presAssocID="{B90D2925-5CEF-4E0D-A051-39EDB0314145}" presName="center2" presStyleLbl="fgShp" presStyleIdx="1" presStyleCnt="2"/>
      <dgm:spPr/>
    </dgm:pt>
  </dgm:ptLst>
  <dgm:cxnLst>
    <dgm:cxn modelId="{B0E4D4A0-FB59-4F45-AFC9-6DEDFA02C4E8}" srcId="{55CC3A3C-C27F-4231-B5E2-516C7AC4F447}" destId="{3EC50B73-281D-4858-B15A-3B90224626B2}" srcOrd="0" destOrd="0" parTransId="{621B4064-B14C-45F2-B714-B3E7C6933093}" sibTransId="{24C8F661-6D89-48CE-9450-424CBAA1E191}"/>
    <dgm:cxn modelId="{254181D5-3338-462E-A37B-42C775A7013F}" type="presOf" srcId="{2CFF5194-59F8-4B57-902F-3A2E10B5A542}" destId="{E5400B23-6439-40CF-8568-E659CBDD8066}" srcOrd="0" destOrd="1" presId="urn:microsoft.com/office/officeart/2005/8/layout/cycle4#6"/>
    <dgm:cxn modelId="{77EA68D6-6983-416A-A2D1-0322BB52ED59}" type="presOf" srcId="{55CC3A3C-C27F-4231-B5E2-516C7AC4F447}" destId="{6DEA083F-E5E2-45FA-8B40-A909F4E71A2A}" srcOrd="0" destOrd="0" presId="urn:microsoft.com/office/officeart/2005/8/layout/cycle4#6"/>
    <dgm:cxn modelId="{ED2A095C-BF8E-43D4-8C95-D69597AEA4D5}" srcId="{20DDBC8D-8D85-4546-ABE9-8EA232028B9D}" destId="{DD2CFF75-111B-4987-AB30-2590DB979780}" srcOrd="0" destOrd="0" parTransId="{74391A99-01D6-409F-A85C-369043150C08}" sibTransId="{DC839AAC-251F-445A-874C-ED2408CA47CF}"/>
    <dgm:cxn modelId="{3EC76A89-08DC-43C6-BC79-80A5EF9796B9}" type="presOf" srcId="{FE04BDC6-74C2-4CDC-8CC9-E2CA6A0FDC13}" destId="{DFCFA011-B768-46A3-B9BA-3151EDF6A3B8}" srcOrd="1" destOrd="0" presId="urn:microsoft.com/office/officeart/2005/8/layout/cycle4#6"/>
    <dgm:cxn modelId="{A400DDF0-DC67-423C-A770-4AC6BE14FFD6}" type="presOf" srcId="{94A52D70-FCDA-4ACA-AF34-EE2A4DF42907}" destId="{DFCFA011-B768-46A3-B9BA-3151EDF6A3B8}" srcOrd="1" destOrd="2" presId="urn:microsoft.com/office/officeart/2005/8/layout/cycle4#6"/>
    <dgm:cxn modelId="{89124270-FFF1-4180-9D12-01D6A8C2DED8}" type="presOf" srcId="{94A52D70-FCDA-4ACA-AF34-EE2A4DF42907}" destId="{36F18AFC-B202-47B3-90B1-329E4AB6A54C}" srcOrd="0" destOrd="2" presId="urn:microsoft.com/office/officeart/2005/8/layout/cycle4#6"/>
    <dgm:cxn modelId="{267DA8E2-39A4-4CAC-BF6F-65E3158E085A}" type="presOf" srcId="{2F2D55B6-096E-4ECC-A03A-27F9614BCBE0}" destId="{8581F3E6-5F95-4581-A9D9-CCA712400881}" srcOrd="0" destOrd="1" presId="urn:microsoft.com/office/officeart/2005/8/layout/cycle4#6"/>
    <dgm:cxn modelId="{B0BAF62E-0790-445D-B85F-A37D9EE09E6E}" srcId="{B90D2925-5CEF-4E0D-A051-39EDB0314145}" destId="{20DDBC8D-8D85-4546-ABE9-8EA232028B9D}" srcOrd="1" destOrd="0" parTransId="{E242C0D6-D06C-4DDE-9077-149D5B814644}" sibTransId="{F120B813-C907-4904-8D6D-EB7E4C7C790F}"/>
    <dgm:cxn modelId="{E6D55CBE-DDFB-4CFD-A2B4-2E718E1C7B80}" type="presOf" srcId="{2F2D55B6-096E-4ECC-A03A-27F9614BCBE0}" destId="{8D0E564E-C74C-4059-B45E-866B18D549E1}" srcOrd="1" destOrd="1" presId="urn:microsoft.com/office/officeart/2005/8/layout/cycle4#6"/>
    <dgm:cxn modelId="{F8E49B54-EC05-482E-9C45-DA5B1FE3B227}" type="presOf" srcId="{61B73B69-2CE8-4B43-95AC-361D4AAE12E4}" destId="{E73A6637-4140-4C0E-83DC-FEA01092148D}" srcOrd="1" destOrd="1" presId="urn:microsoft.com/office/officeart/2005/8/layout/cycle4#6"/>
    <dgm:cxn modelId="{5EA8D82B-CED7-4863-A347-42E5DD4ED838}" srcId="{0CAAF447-7DFE-447E-BD01-60BCF22885D3}" destId="{94A52D70-FCDA-4ACA-AF34-EE2A4DF42907}" srcOrd="2" destOrd="0" parTransId="{745D501C-F0B1-4ED3-8E9D-A2E80FC3C074}" sibTransId="{EFD6984A-7D26-4973-BCBD-8F8A6491585E}"/>
    <dgm:cxn modelId="{EEFB65DD-7D1F-4E56-B946-D034825EEA88}" srcId="{B90D2925-5CEF-4E0D-A051-39EDB0314145}" destId="{0CAAF447-7DFE-447E-BD01-60BCF22885D3}" srcOrd="0" destOrd="0" parTransId="{E0856159-29D8-4AE6-9BD1-B3CA7FD21887}" sibTransId="{C43C25E7-7CD4-4339-BA69-4B60DC7216D1}"/>
    <dgm:cxn modelId="{6F27089A-5B08-452F-8D74-79CFF3239BED}" type="presOf" srcId="{FE04BDC6-74C2-4CDC-8CC9-E2CA6A0FDC13}" destId="{36F18AFC-B202-47B3-90B1-329E4AB6A54C}" srcOrd="0" destOrd="0" presId="urn:microsoft.com/office/officeart/2005/8/layout/cycle4#6"/>
    <dgm:cxn modelId="{D5716E44-3ED7-4582-BAC2-5BBC051FCE41}" srcId="{66A0A2C5-E358-4AAF-95CE-B3F68D72DDE6}" destId="{2F2D55B6-096E-4ECC-A03A-27F9614BCBE0}" srcOrd="1" destOrd="0" parTransId="{45907274-45DC-4CE1-A998-2CF7E6C3E74F}" sibTransId="{DE240882-7DD1-4250-A319-0FDADE31B8F6}"/>
    <dgm:cxn modelId="{BE3C5244-8A4C-4E32-AF05-F96F6831D0BC}" srcId="{55CC3A3C-C27F-4231-B5E2-516C7AC4F447}" destId="{61B73B69-2CE8-4B43-95AC-361D4AAE12E4}" srcOrd="1" destOrd="0" parTransId="{6AD26E8A-2B93-4309-AA3B-269D77D95743}" sibTransId="{4F535223-376F-4936-BD5E-C4067383C003}"/>
    <dgm:cxn modelId="{015ABE31-F209-4470-AD24-FE2BDB4581B0}" type="presOf" srcId="{61B73B69-2CE8-4B43-95AC-361D4AAE12E4}" destId="{F8669E45-7DB4-4187-B2E5-005EB78D1CE7}" srcOrd="0" destOrd="1" presId="urn:microsoft.com/office/officeart/2005/8/layout/cycle4#6"/>
    <dgm:cxn modelId="{8E4286AE-24EB-4E2E-B01E-4588667174A7}" srcId="{66A0A2C5-E358-4AAF-95CE-B3F68D72DDE6}" destId="{12E8C03E-B97F-4ADC-83DB-02F4F12954AB}" srcOrd="0" destOrd="0" parTransId="{6C8C73CF-0274-4608-BAFE-63835D856559}" sibTransId="{A7941490-BBE7-4762-A229-B7286FE97E6B}"/>
    <dgm:cxn modelId="{F1BA415F-7B09-428B-BE75-A46A8A7F1C8B}" type="presOf" srcId="{12E8C03E-B97F-4ADC-83DB-02F4F12954AB}" destId="{8D0E564E-C74C-4059-B45E-866B18D549E1}" srcOrd="1" destOrd="0" presId="urn:microsoft.com/office/officeart/2005/8/layout/cycle4#6"/>
    <dgm:cxn modelId="{D3212F5C-3CEC-4C9D-A212-F4568F7C4E59}" type="presOf" srcId="{66A0A2C5-E358-4AAF-95CE-B3F68D72DDE6}" destId="{132D9537-EAEE-4953-BF45-6380B6DD5002}" srcOrd="0" destOrd="0" presId="urn:microsoft.com/office/officeart/2005/8/layout/cycle4#6"/>
    <dgm:cxn modelId="{1E006F39-B44E-43E9-B872-5FD2D1355592}" type="presOf" srcId="{B90D2925-5CEF-4E0D-A051-39EDB0314145}" destId="{B7DC59BD-3395-4009-B6F1-9B09CC6386D8}" srcOrd="0" destOrd="0" presId="urn:microsoft.com/office/officeart/2005/8/layout/cycle4#6"/>
    <dgm:cxn modelId="{C7D16D98-60AD-4D2E-BD68-6E63429889CE}" type="presOf" srcId="{0CAAF447-7DFE-447E-BD01-60BCF22885D3}" destId="{9FDB2E4C-4017-409D-B394-539BAFE58657}" srcOrd="0" destOrd="0" presId="urn:microsoft.com/office/officeart/2005/8/layout/cycle4#6"/>
    <dgm:cxn modelId="{BF45DCAA-88FC-454E-A2E5-4A55C1FBD93E}" srcId="{B90D2925-5CEF-4E0D-A051-39EDB0314145}" destId="{55CC3A3C-C27F-4231-B5E2-516C7AC4F447}" srcOrd="3" destOrd="0" parTransId="{8116BFC2-3605-4334-ABF0-43BC8A678439}" sibTransId="{5DE623E2-309F-4CE9-A236-5CC042B0D99B}"/>
    <dgm:cxn modelId="{5B02222F-F869-4A3D-A6A0-9C8EE34C9A5F}" srcId="{20DDBC8D-8D85-4546-ABE9-8EA232028B9D}" destId="{2CFF5194-59F8-4B57-902F-3A2E10B5A542}" srcOrd="1" destOrd="0" parTransId="{FE78D39A-B66C-4D8A-8410-9833BC7D4C03}" sibTransId="{70F70F66-3525-45D0-B334-77F9D165783A}"/>
    <dgm:cxn modelId="{06F86A08-84CA-4EEE-AD3B-B595CE83ACC3}" srcId="{0CAAF447-7DFE-447E-BD01-60BCF22885D3}" destId="{FE04BDC6-74C2-4CDC-8CC9-E2CA6A0FDC13}" srcOrd="0" destOrd="0" parTransId="{6694444D-ECAF-4447-958E-CCAB04DDDC4C}" sibTransId="{4B015197-1199-46A1-BC60-A0A62817A246}"/>
    <dgm:cxn modelId="{88F787AA-C4D0-443A-8AA4-21B0C0143775}" type="presOf" srcId="{DD2CFF75-111B-4987-AB30-2590DB979780}" destId="{E5400B23-6439-40CF-8568-E659CBDD8066}" srcOrd="0" destOrd="0" presId="urn:microsoft.com/office/officeart/2005/8/layout/cycle4#6"/>
    <dgm:cxn modelId="{F76B5B18-9AFD-444A-9473-B3A3F5D6ABB6}" type="presOf" srcId="{20DDBC8D-8D85-4546-ABE9-8EA232028B9D}" destId="{2CAE1494-53A0-4DF8-BD19-911234F7AF70}" srcOrd="0" destOrd="0" presId="urn:microsoft.com/office/officeart/2005/8/layout/cycle4#6"/>
    <dgm:cxn modelId="{1CA085B6-B6FF-4E17-9D4A-A68045D571F3}" type="presOf" srcId="{3EC50B73-281D-4858-B15A-3B90224626B2}" destId="{F8669E45-7DB4-4187-B2E5-005EB78D1CE7}" srcOrd="0" destOrd="0" presId="urn:microsoft.com/office/officeart/2005/8/layout/cycle4#6"/>
    <dgm:cxn modelId="{B600D6F8-A749-4BF6-AE08-6D81F1577EF6}" srcId="{0CAAF447-7DFE-447E-BD01-60BCF22885D3}" destId="{37E9EA0D-27BB-480A-82B4-D3942BA8A52C}" srcOrd="1" destOrd="0" parTransId="{4E881863-0DE4-45BD-A6CF-4B864E089BA8}" sibTransId="{8C1318B3-E942-4534-BCBD-E1FD7A81BC55}"/>
    <dgm:cxn modelId="{09C7F7AE-C76C-4361-8C33-FBCD767D647F}" type="presOf" srcId="{37E9EA0D-27BB-480A-82B4-D3942BA8A52C}" destId="{36F18AFC-B202-47B3-90B1-329E4AB6A54C}" srcOrd="0" destOrd="1" presId="urn:microsoft.com/office/officeart/2005/8/layout/cycle4#6"/>
    <dgm:cxn modelId="{42F5B471-D41B-4531-A040-CC7F754A8988}" type="presOf" srcId="{2CFF5194-59F8-4B57-902F-3A2E10B5A542}" destId="{06828CBF-7ED4-46BC-8F4E-4169A7AFFF76}" srcOrd="1" destOrd="1" presId="urn:microsoft.com/office/officeart/2005/8/layout/cycle4#6"/>
    <dgm:cxn modelId="{811BFF42-AA5D-4CFF-855B-4DA0DC179B47}" type="presOf" srcId="{12E8C03E-B97F-4ADC-83DB-02F4F12954AB}" destId="{8581F3E6-5F95-4581-A9D9-CCA712400881}" srcOrd="0" destOrd="0" presId="urn:microsoft.com/office/officeart/2005/8/layout/cycle4#6"/>
    <dgm:cxn modelId="{EFEB1AD4-FA97-476F-BB6F-08C557DF7069}" srcId="{B90D2925-5CEF-4E0D-A051-39EDB0314145}" destId="{66A0A2C5-E358-4AAF-95CE-B3F68D72DDE6}" srcOrd="2" destOrd="0" parTransId="{07972BD9-635D-466F-9E34-A3C7C5838271}" sibTransId="{5C12F4DE-88F7-41F9-839F-935BB333677A}"/>
    <dgm:cxn modelId="{1818DD69-837B-4B48-9AF6-6AC92F22DBB2}" type="presOf" srcId="{37E9EA0D-27BB-480A-82B4-D3942BA8A52C}" destId="{DFCFA011-B768-46A3-B9BA-3151EDF6A3B8}" srcOrd="1" destOrd="1" presId="urn:microsoft.com/office/officeart/2005/8/layout/cycle4#6"/>
    <dgm:cxn modelId="{97E3AA4B-7F04-4036-801A-9ECD5DFBF9C4}" type="presOf" srcId="{3EC50B73-281D-4858-B15A-3B90224626B2}" destId="{E73A6637-4140-4C0E-83DC-FEA01092148D}" srcOrd="1" destOrd="0" presId="urn:microsoft.com/office/officeart/2005/8/layout/cycle4#6"/>
    <dgm:cxn modelId="{EA541B89-6E2F-4E1B-94D0-064EC6F3178D}" type="presOf" srcId="{DD2CFF75-111B-4987-AB30-2590DB979780}" destId="{06828CBF-7ED4-46BC-8F4E-4169A7AFFF76}" srcOrd="1" destOrd="0" presId="urn:microsoft.com/office/officeart/2005/8/layout/cycle4#6"/>
    <dgm:cxn modelId="{8AE42ABC-23E0-4A07-84C0-F8B515A8C5C9}" type="presParOf" srcId="{B7DC59BD-3395-4009-B6F1-9B09CC6386D8}" destId="{EF974462-23B9-4D04-9B1F-82F242FAA7C7}" srcOrd="0" destOrd="0" presId="urn:microsoft.com/office/officeart/2005/8/layout/cycle4#6"/>
    <dgm:cxn modelId="{18F21F51-EE46-4EC3-A3A0-A3BE77362A5B}" type="presParOf" srcId="{EF974462-23B9-4D04-9B1F-82F242FAA7C7}" destId="{BE78B098-0CFE-4375-8378-2F1252B0F4E1}" srcOrd="0" destOrd="0" presId="urn:microsoft.com/office/officeart/2005/8/layout/cycle4#6"/>
    <dgm:cxn modelId="{3FF8DA9C-2C0E-4073-9142-42A7736DA7AC}" type="presParOf" srcId="{BE78B098-0CFE-4375-8378-2F1252B0F4E1}" destId="{36F18AFC-B202-47B3-90B1-329E4AB6A54C}" srcOrd="0" destOrd="0" presId="urn:microsoft.com/office/officeart/2005/8/layout/cycle4#6"/>
    <dgm:cxn modelId="{62C60773-734D-478C-844B-3CB61BB1C33F}" type="presParOf" srcId="{BE78B098-0CFE-4375-8378-2F1252B0F4E1}" destId="{DFCFA011-B768-46A3-B9BA-3151EDF6A3B8}" srcOrd="1" destOrd="0" presId="urn:microsoft.com/office/officeart/2005/8/layout/cycle4#6"/>
    <dgm:cxn modelId="{ECD6A5E8-64FD-40B0-8450-FC006B1BD5DF}" type="presParOf" srcId="{EF974462-23B9-4D04-9B1F-82F242FAA7C7}" destId="{36DAB5C3-BEEB-4E56-BCAD-107151EFBDEF}" srcOrd="1" destOrd="0" presId="urn:microsoft.com/office/officeart/2005/8/layout/cycle4#6"/>
    <dgm:cxn modelId="{426EEB65-65CC-4A64-9533-742C38E655A6}" type="presParOf" srcId="{36DAB5C3-BEEB-4E56-BCAD-107151EFBDEF}" destId="{E5400B23-6439-40CF-8568-E659CBDD8066}" srcOrd="0" destOrd="0" presId="urn:microsoft.com/office/officeart/2005/8/layout/cycle4#6"/>
    <dgm:cxn modelId="{BB396AD9-B86D-447C-8710-82D0BCBB8A24}" type="presParOf" srcId="{36DAB5C3-BEEB-4E56-BCAD-107151EFBDEF}" destId="{06828CBF-7ED4-46BC-8F4E-4169A7AFFF76}" srcOrd="1" destOrd="0" presId="urn:microsoft.com/office/officeart/2005/8/layout/cycle4#6"/>
    <dgm:cxn modelId="{8B8EC78A-6584-437B-83BD-FF93B1B80F1A}" type="presParOf" srcId="{EF974462-23B9-4D04-9B1F-82F242FAA7C7}" destId="{B04FECBE-8C6E-46C7-82C8-5722AB684BF6}" srcOrd="2" destOrd="0" presId="urn:microsoft.com/office/officeart/2005/8/layout/cycle4#6"/>
    <dgm:cxn modelId="{4BBF19DE-AA21-46AC-B393-9EA251F1EEDD}" type="presParOf" srcId="{B04FECBE-8C6E-46C7-82C8-5722AB684BF6}" destId="{8581F3E6-5F95-4581-A9D9-CCA712400881}" srcOrd="0" destOrd="0" presId="urn:microsoft.com/office/officeart/2005/8/layout/cycle4#6"/>
    <dgm:cxn modelId="{B8FE881F-F9C2-4C4D-B64E-7A3B3C164C9F}" type="presParOf" srcId="{B04FECBE-8C6E-46C7-82C8-5722AB684BF6}" destId="{8D0E564E-C74C-4059-B45E-866B18D549E1}" srcOrd="1" destOrd="0" presId="urn:microsoft.com/office/officeart/2005/8/layout/cycle4#6"/>
    <dgm:cxn modelId="{DD4E42C9-EA40-4D4B-8C87-AE1A170DDAE2}" type="presParOf" srcId="{EF974462-23B9-4D04-9B1F-82F242FAA7C7}" destId="{302A1D44-F741-40E7-B5EC-B4FE985F3C74}" srcOrd="3" destOrd="0" presId="urn:microsoft.com/office/officeart/2005/8/layout/cycle4#6"/>
    <dgm:cxn modelId="{04094108-7E5C-4DA2-ADCF-93C3BA2F1922}" type="presParOf" srcId="{302A1D44-F741-40E7-B5EC-B4FE985F3C74}" destId="{F8669E45-7DB4-4187-B2E5-005EB78D1CE7}" srcOrd="0" destOrd="0" presId="urn:microsoft.com/office/officeart/2005/8/layout/cycle4#6"/>
    <dgm:cxn modelId="{72C4A309-0B36-4653-839A-128AB3C2DE3B}" type="presParOf" srcId="{302A1D44-F741-40E7-B5EC-B4FE985F3C74}" destId="{E73A6637-4140-4C0E-83DC-FEA01092148D}" srcOrd="1" destOrd="0" presId="urn:microsoft.com/office/officeart/2005/8/layout/cycle4#6"/>
    <dgm:cxn modelId="{A992AFB7-C405-4757-B1B3-00F9DF945FE0}" type="presParOf" srcId="{EF974462-23B9-4D04-9B1F-82F242FAA7C7}" destId="{EE7CB5CA-915E-4922-9423-4A121E0B1C8F}" srcOrd="4" destOrd="0" presId="urn:microsoft.com/office/officeart/2005/8/layout/cycle4#6"/>
    <dgm:cxn modelId="{878EB751-7771-4A95-8B1C-68CE6221A055}" type="presParOf" srcId="{B7DC59BD-3395-4009-B6F1-9B09CC6386D8}" destId="{440BFADB-856A-4BF0-AD47-807C0111A566}" srcOrd="1" destOrd="0" presId="urn:microsoft.com/office/officeart/2005/8/layout/cycle4#6"/>
    <dgm:cxn modelId="{F226DBBF-0617-42C9-84AC-A2903C0BFB26}" type="presParOf" srcId="{440BFADB-856A-4BF0-AD47-807C0111A566}" destId="{9FDB2E4C-4017-409D-B394-539BAFE58657}" srcOrd="0" destOrd="0" presId="urn:microsoft.com/office/officeart/2005/8/layout/cycle4#6"/>
    <dgm:cxn modelId="{C80E22D4-E4BE-443C-A489-C0025C807718}" type="presParOf" srcId="{440BFADB-856A-4BF0-AD47-807C0111A566}" destId="{2CAE1494-53A0-4DF8-BD19-911234F7AF70}" srcOrd="1" destOrd="0" presId="urn:microsoft.com/office/officeart/2005/8/layout/cycle4#6"/>
    <dgm:cxn modelId="{42B2B495-845E-4D0B-9000-AFDB55446000}" type="presParOf" srcId="{440BFADB-856A-4BF0-AD47-807C0111A566}" destId="{132D9537-EAEE-4953-BF45-6380B6DD5002}" srcOrd="2" destOrd="0" presId="urn:microsoft.com/office/officeart/2005/8/layout/cycle4#6"/>
    <dgm:cxn modelId="{9AA45716-3AB8-4A44-B5FC-9A92D67BBDC8}" type="presParOf" srcId="{440BFADB-856A-4BF0-AD47-807C0111A566}" destId="{6DEA083F-E5E2-45FA-8B40-A909F4E71A2A}" srcOrd="3" destOrd="0" presId="urn:microsoft.com/office/officeart/2005/8/layout/cycle4#6"/>
    <dgm:cxn modelId="{165D8EC8-F3C8-421A-B181-CF4957F54438}" type="presParOf" srcId="{440BFADB-856A-4BF0-AD47-807C0111A566}" destId="{AD081545-CADC-41BA-A7E6-7ADD8BCD9955}" srcOrd="4" destOrd="0" presId="urn:microsoft.com/office/officeart/2005/8/layout/cycle4#6"/>
    <dgm:cxn modelId="{811D2565-9445-43E8-B254-53F997BE8645}" type="presParOf" srcId="{B7DC59BD-3395-4009-B6F1-9B09CC6386D8}" destId="{2431BDE7-CBEE-4B88-831F-B5514CA4901A}" srcOrd="2" destOrd="0" presId="urn:microsoft.com/office/officeart/2005/8/layout/cycle4#6"/>
    <dgm:cxn modelId="{693A7006-CA77-4437-BDD6-CDBAEE5C557E}" type="presParOf" srcId="{B7DC59BD-3395-4009-B6F1-9B09CC6386D8}" destId="{1177E4E0-01E6-42D4-BD8A-DFE1DB368224}" srcOrd="3" destOrd="0" presId="urn:microsoft.com/office/officeart/2005/8/layout/cycle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D7BD-6415-4AF1-8FFE-C4761B96D91E}">
      <dsp:nvSpPr>
        <dsp:cNvPr id="0" name=""/>
        <dsp:cNvSpPr/>
      </dsp:nvSpPr>
      <dsp:spPr>
        <a:xfrm>
          <a:off x="76201" y="0"/>
          <a:ext cx="1600199" cy="160019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D38C6-BC45-4A5F-8872-7C5EE29F212E}">
      <dsp:nvSpPr>
        <dsp:cNvPr id="0" name=""/>
        <dsp:cNvSpPr/>
      </dsp:nvSpPr>
      <dsp:spPr>
        <a:xfrm>
          <a:off x="800099" y="0"/>
          <a:ext cx="3009900" cy="160019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Information Technology</a:t>
          </a:r>
          <a:endParaRPr lang="en-US" sz="1400" kern="1200" dirty="0">
            <a:latin typeface="Arial" pitchFamily="34" charset="0"/>
            <a:cs typeface="Arial" pitchFamily="34" charset="0"/>
          </a:endParaRPr>
        </a:p>
      </dsp:txBody>
      <dsp:txXfrm>
        <a:off x="800099" y="0"/>
        <a:ext cx="3009900" cy="480061"/>
      </dsp:txXfrm>
    </dsp:sp>
    <dsp:sp modelId="{8047713C-A429-4068-A90B-CB3210550022}">
      <dsp:nvSpPr>
        <dsp:cNvPr id="0" name=""/>
        <dsp:cNvSpPr/>
      </dsp:nvSpPr>
      <dsp:spPr>
        <a:xfrm>
          <a:off x="280035" y="480061"/>
          <a:ext cx="1040128" cy="1040128"/>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5BE86-938E-4445-AFFB-58E14E446076}">
      <dsp:nvSpPr>
        <dsp:cNvPr id="0" name=""/>
        <dsp:cNvSpPr/>
      </dsp:nvSpPr>
      <dsp:spPr>
        <a:xfrm>
          <a:off x="800099" y="480061"/>
          <a:ext cx="3009900" cy="104012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Communication</a:t>
          </a:r>
          <a:endParaRPr lang="en-US" sz="1400" kern="1200" dirty="0">
            <a:latin typeface="Arial" pitchFamily="34" charset="0"/>
            <a:cs typeface="Arial" pitchFamily="34" charset="0"/>
          </a:endParaRPr>
        </a:p>
      </dsp:txBody>
      <dsp:txXfrm>
        <a:off x="800099" y="480061"/>
        <a:ext cx="3009900" cy="480059"/>
      </dsp:txXfrm>
    </dsp:sp>
    <dsp:sp modelId="{164A3E05-7BD8-414A-A54C-2A52E4B0388F}">
      <dsp:nvSpPr>
        <dsp:cNvPr id="0" name=""/>
        <dsp:cNvSpPr/>
      </dsp:nvSpPr>
      <dsp:spPr>
        <a:xfrm>
          <a:off x="560070" y="960120"/>
          <a:ext cx="480059" cy="48005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7F8AA-5BD4-470D-AFD4-A4730565E357}">
      <dsp:nvSpPr>
        <dsp:cNvPr id="0" name=""/>
        <dsp:cNvSpPr/>
      </dsp:nvSpPr>
      <dsp:spPr>
        <a:xfrm>
          <a:off x="800099" y="960120"/>
          <a:ext cx="3009900" cy="48005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Automation and Control</a:t>
          </a:r>
          <a:endParaRPr lang="en-US" sz="1400" kern="1200" dirty="0">
            <a:latin typeface="Arial" pitchFamily="34" charset="0"/>
            <a:cs typeface="Arial" pitchFamily="34" charset="0"/>
          </a:endParaRPr>
        </a:p>
      </dsp:txBody>
      <dsp:txXfrm>
        <a:off x="800099" y="960120"/>
        <a:ext cx="3009900" cy="48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4B228-5FDC-4DFD-AF56-2E637325CD5B}">
      <dsp:nvSpPr>
        <dsp:cNvPr id="0" name=""/>
        <dsp:cNvSpPr/>
      </dsp:nvSpPr>
      <dsp:spPr>
        <a:xfrm rot="16200000">
          <a:off x="827087" y="-827087"/>
          <a:ext cx="2434431" cy="408860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Planning</a:t>
          </a:r>
        </a:p>
        <a:p>
          <a:pPr lvl="0" algn="l" defTabSz="1111250">
            <a:lnSpc>
              <a:spcPct val="90000"/>
            </a:lnSpc>
            <a:spcBef>
              <a:spcPct val="0"/>
            </a:spcBef>
            <a:spcAft>
              <a:spcPct val="35000"/>
            </a:spcAft>
          </a:pPr>
          <a:r>
            <a:rPr lang="en-US" sz="1100" b="1" kern="1200" dirty="0" smtClean="0"/>
            <a:t>Validating and improving State Estimations</a:t>
          </a:r>
        </a:p>
        <a:p>
          <a:pPr lvl="0" algn="l" defTabSz="1111250">
            <a:lnSpc>
              <a:spcPct val="90000"/>
            </a:lnSpc>
            <a:spcBef>
              <a:spcPct val="0"/>
            </a:spcBef>
            <a:spcAft>
              <a:spcPct val="35000"/>
            </a:spcAft>
          </a:pPr>
          <a:r>
            <a:rPr lang="en-US" sz="1100" b="1" kern="1200" dirty="0" smtClean="0"/>
            <a:t>Fine-tuning of existing planning and estimation models</a:t>
          </a:r>
        </a:p>
        <a:p>
          <a:pPr lvl="0" algn="l" defTabSz="1111250">
            <a:lnSpc>
              <a:spcPct val="90000"/>
            </a:lnSpc>
            <a:spcBef>
              <a:spcPct val="0"/>
            </a:spcBef>
            <a:spcAft>
              <a:spcPct val="35000"/>
            </a:spcAft>
          </a:pPr>
          <a:r>
            <a:rPr lang="en-US" sz="1100" b="1" kern="1200" dirty="0" smtClean="0"/>
            <a:t>Optimizing new infrastructure investments</a:t>
          </a:r>
          <a:endParaRPr lang="en-US" sz="1100" kern="1200" dirty="0"/>
        </a:p>
      </dsp:txBody>
      <dsp:txXfrm rot="5400000">
        <a:off x="0" y="0"/>
        <a:ext cx="4088606" cy="1825823"/>
      </dsp:txXfrm>
    </dsp:sp>
    <dsp:sp modelId="{75BF418A-C704-461C-A4E4-B7E5A779162A}">
      <dsp:nvSpPr>
        <dsp:cNvPr id="0" name=""/>
        <dsp:cNvSpPr/>
      </dsp:nvSpPr>
      <dsp:spPr>
        <a:xfrm>
          <a:off x="4088606" y="0"/>
          <a:ext cx="4088606" cy="24344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Monitoring</a:t>
          </a:r>
        </a:p>
        <a:p>
          <a:pPr lvl="0" algn="l" defTabSz="1111250">
            <a:lnSpc>
              <a:spcPct val="90000"/>
            </a:lnSpc>
            <a:spcBef>
              <a:spcPct val="0"/>
            </a:spcBef>
            <a:spcAft>
              <a:spcPct val="35000"/>
            </a:spcAft>
          </a:pPr>
          <a:r>
            <a:rPr lang="en-US" sz="1100" b="1" kern="1200" dirty="0" smtClean="0"/>
            <a:t>Real-time wide-area system operating conditions</a:t>
          </a:r>
        </a:p>
        <a:p>
          <a:pPr lvl="0" algn="l" defTabSz="1111250">
            <a:lnSpc>
              <a:spcPct val="90000"/>
            </a:lnSpc>
            <a:spcBef>
              <a:spcPct val="0"/>
            </a:spcBef>
            <a:spcAft>
              <a:spcPct val="35000"/>
            </a:spcAft>
          </a:pPr>
          <a:r>
            <a:rPr lang="en-US" sz="1100" b="1" kern="1200" dirty="0" smtClean="0"/>
            <a:t>Angular separation for assessing stress on the grid</a:t>
          </a:r>
        </a:p>
        <a:p>
          <a:pPr lvl="0" algn="l" defTabSz="1111250">
            <a:lnSpc>
              <a:spcPct val="90000"/>
            </a:lnSpc>
            <a:spcBef>
              <a:spcPct val="0"/>
            </a:spcBef>
            <a:spcAft>
              <a:spcPct val="35000"/>
            </a:spcAft>
          </a:pPr>
          <a:r>
            <a:rPr lang="en-US" sz="1100" b="1" kern="1200" dirty="0" smtClean="0"/>
            <a:t>Long‐duration, low frequency, inter‐area oscillations </a:t>
          </a:r>
        </a:p>
        <a:p>
          <a:pPr lvl="0" algn="l" defTabSz="1111250">
            <a:lnSpc>
              <a:spcPct val="90000"/>
            </a:lnSpc>
            <a:spcBef>
              <a:spcPct val="0"/>
            </a:spcBef>
            <a:spcAft>
              <a:spcPct val="35000"/>
            </a:spcAft>
          </a:pPr>
          <a:r>
            <a:rPr lang="en-US" sz="1100" b="1" kern="1200" dirty="0" smtClean="0"/>
            <a:t>Voltage and frequency stability </a:t>
          </a:r>
          <a:endParaRPr lang="en-US" sz="1100" b="1" kern="1200" dirty="0"/>
        </a:p>
      </dsp:txBody>
      <dsp:txXfrm>
        <a:off x="4088606" y="0"/>
        <a:ext cx="4088606" cy="1825823"/>
      </dsp:txXfrm>
    </dsp:sp>
    <dsp:sp modelId="{892C9540-46B6-4375-8E18-8A4CA2C9182B}">
      <dsp:nvSpPr>
        <dsp:cNvPr id="0" name=""/>
        <dsp:cNvSpPr/>
      </dsp:nvSpPr>
      <dsp:spPr>
        <a:xfrm rot="10800000">
          <a:off x="0" y="2434431"/>
          <a:ext cx="4088606" cy="24344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Analyzing</a:t>
          </a:r>
        </a:p>
        <a:p>
          <a:pPr lvl="0" algn="l" defTabSz="1111250">
            <a:lnSpc>
              <a:spcPct val="90000"/>
            </a:lnSpc>
            <a:spcBef>
              <a:spcPct val="0"/>
            </a:spcBef>
            <a:spcAft>
              <a:spcPct val="35000"/>
            </a:spcAft>
          </a:pPr>
          <a:r>
            <a:rPr lang="en-US" sz="1100" b="1" kern="1200" dirty="0" smtClean="0"/>
            <a:t>Post-mortem analysis of outages like a black-box</a:t>
          </a:r>
        </a:p>
        <a:p>
          <a:pPr lvl="0" algn="l" defTabSz="1111250">
            <a:lnSpc>
              <a:spcPct val="90000"/>
            </a:lnSpc>
            <a:spcBef>
              <a:spcPct val="0"/>
            </a:spcBef>
            <a:spcAft>
              <a:spcPct val="35000"/>
            </a:spcAft>
          </a:pPr>
          <a:r>
            <a:rPr lang="en-US" sz="1100" b="1" kern="1200" dirty="0" smtClean="0"/>
            <a:t>Pre-events and post-event analysis</a:t>
          </a:r>
        </a:p>
        <a:p>
          <a:pPr lvl="0" algn="l" defTabSz="1111250">
            <a:lnSpc>
              <a:spcPct val="90000"/>
            </a:lnSpc>
            <a:spcBef>
              <a:spcPct val="0"/>
            </a:spcBef>
            <a:spcAft>
              <a:spcPct val="35000"/>
            </a:spcAft>
          </a:pPr>
          <a:r>
            <a:rPr lang="en-US" sz="1100" b="1" kern="1200" dirty="0" smtClean="0"/>
            <a:t>Analyzing and triggering system restoration activities</a:t>
          </a:r>
        </a:p>
        <a:p>
          <a:pPr lvl="0" algn="l" defTabSz="1111250">
            <a:lnSpc>
              <a:spcPct val="90000"/>
            </a:lnSpc>
            <a:spcBef>
              <a:spcPct val="0"/>
            </a:spcBef>
            <a:spcAft>
              <a:spcPct val="35000"/>
            </a:spcAft>
          </a:pPr>
          <a:endParaRPr lang="en-US" sz="1100" b="1" kern="1200" dirty="0" smtClean="0"/>
        </a:p>
        <a:p>
          <a:pPr lvl="0" algn="l" defTabSz="1111250">
            <a:lnSpc>
              <a:spcPct val="90000"/>
            </a:lnSpc>
            <a:spcBef>
              <a:spcPct val="0"/>
            </a:spcBef>
            <a:spcAft>
              <a:spcPct val="35000"/>
            </a:spcAft>
          </a:pPr>
          <a:endParaRPr lang="en-US" sz="1300" kern="1200" dirty="0"/>
        </a:p>
      </dsp:txBody>
      <dsp:txXfrm rot="10800000">
        <a:off x="0" y="3043039"/>
        <a:ext cx="4088606" cy="1825823"/>
      </dsp:txXfrm>
    </dsp:sp>
    <dsp:sp modelId="{F93753B2-45C5-4D4F-A478-C2986DF7B0EC}">
      <dsp:nvSpPr>
        <dsp:cNvPr id="0" name=""/>
        <dsp:cNvSpPr/>
      </dsp:nvSpPr>
      <dsp:spPr>
        <a:xfrm rot="5400000">
          <a:off x="4915694" y="1607344"/>
          <a:ext cx="2434431" cy="408860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Controlling</a:t>
          </a:r>
        </a:p>
        <a:p>
          <a:pPr lvl="0" algn="l" defTabSz="1111250">
            <a:lnSpc>
              <a:spcPct val="90000"/>
            </a:lnSpc>
            <a:spcBef>
              <a:spcPct val="0"/>
            </a:spcBef>
            <a:spcAft>
              <a:spcPct val="35000"/>
            </a:spcAft>
          </a:pPr>
          <a:r>
            <a:rPr lang="en-US" sz="1100" b="1" kern="1200" dirty="0" smtClean="0"/>
            <a:t>Dynamic rating</a:t>
          </a:r>
        </a:p>
        <a:p>
          <a:pPr lvl="0" algn="l" defTabSz="1111250">
            <a:lnSpc>
              <a:spcPct val="90000"/>
            </a:lnSpc>
            <a:spcBef>
              <a:spcPct val="0"/>
            </a:spcBef>
            <a:spcAft>
              <a:spcPct val="35000"/>
            </a:spcAft>
          </a:pPr>
          <a:r>
            <a:rPr lang="en-US" sz="1100" b="1" kern="1200" dirty="0" smtClean="0"/>
            <a:t>Congestion management </a:t>
          </a:r>
        </a:p>
        <a:p>
          <a:pPr lvl="0" algn="l" defTabSz="1111250">
            <a:lnSpc>
              <a:spcPct val="90000"/>
            </a:lnSpc>
            <a:spcBef>
              <a:spcPct val="0"/>
            </a:spcBef>
            <a:spcAft>
              <a:spcPct val="35000"/>
            </a:spcAft>
          </a:pPr>
          <a:r>
            <a:rPr lang="en-US" sz="1100" b="1" kern="1200" dirty="0" smtClean="0"/>
            <a:t>Wide‐area adaptive protection and system integrity protection</a:t>
          </a:r>
        </a:p>
        <a:p>
          <a:pPr lvl="0" algn="l" defTabSz="1111250">
            <a:lnSpc>
              <a:spcPct val="90000"/>
            </a:lnSpc>
            <a:spcBef>
              <a:spcPct val="0"/>
            </a:spcBef>
            <a:spcAft>
              <a:spcPct val="35000"/>
            </a:spcAft>
          </a:pPr>
          <a:r>
            <a:rPr lang="en-US" sz="1100" b="1" kern="1200" dirty="0" smtClean="0"/>
            <a:t>Predictive Grid control  </a:t>
          </a:r>
          <a:endParaRPr lang="en-US" sz="1100" kern="1200" dirty="0" smtClean="0"/>
        </a:p>
        <a:p>
          <a:pPr lvl="0" algn="l" defTabSz="1111250">
            <a:lnSpc>
              <a:spcPct val="90000"/>
            </a:lnSpc>
            <a:spcBef>
              <a:spcPct val="0"/>
            </a:spcBef>
            <a:spcAft>
              <a:spcPct val="35000"/>
            </a:spcAft>
          </a:pPr>
          <a:endParaRPr lang="en-US" sz="1200" kern="1200" dirty="0"/>
        </a:p>
      </dsp:txBody>
      <dsp:txXfrm rot="-5400000">
        <a:off x="4088606" y="3043038"/>
        <a:ext cx="4088606" cy="1825823"/>
      </dsp:txXfrm>
    </dsp:sp>
    <dsp:sp modelId="{78352592-B7B9-4CA6-A90E-44997774BE05}">
      <dsp:nvSpPr>
        <dsp:cNvPr id="0" name=""/>
        <dsp:cNvSpPr/>
      </dsp:nvSpPr>
      <dsp:spPr>
        <a:xfrm>
          <a:off x="2862024" y="1825823"/>
          <a:ext cx="2453163" cy="1217215"/>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Synchrophasor</a:t>
          </a:r>
        </a:p>
        <a:p>
          <a:pPr lvl="0" algn="ctr" defTabSz="1022350">
            <a:lnSpc>
              <a:spcPct val="90000"/>
            </a:lnSpc>
            <a:spcBef>
              <a:spcPct val="0"/>
            </a:spcBef>
            <a:spcAft>
              <a:spcPct val="35000"/>
            </a:spcAft>
          </a:pPr>
          <a:r>
            <a:rPr lang="en-US" sz="2300" b="1" kern="1200" dirty="0" smtClean="0"/>
            <a:t>Applications</a:t>
          </a:r>
          <a:endParaRPr lang="en-US" sz="2300" b="1" kern="1200" dirty="0"/>
        </a:p>
      </dsp:txBody>
      <dsp:txXfrm>
        <a:off x="2921444" y="1885243"/>
        <a:ext cx="2334323" cy="1098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1DBFA-610E-47F9-B970-81CF7D5647C5}">
      <dsp:nvSpPr>
        <dsp:cNvPr id="0" name=""/>
        <dsp:cNvSpPr/>
      </dsp:nvSpPr>
      <dsp:spPr>
        <a:xfrm rot="10800000">
          <a:off x="1248850" y="940"/>
          <a:ext cx="4307205" cy="6558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95"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Business Applications</a:t>
          </a:r>
          <a:endParaRPr lang="en-US" sz="3000" kern="1200" dirty="0">
            <a:solidFill>
              <a:sysClr val="window" lastClr="FFFFFF"/>
            </a:solidFill>
            <a:latin typeface="Calibri"/>
            <a:ea typeface="+mn-ea"/>
            <a:cs typeface="+mn-cs"/>
          </a:endParaRPr>
        </a:p>
      </dsp:txBody>
      <dsp:txXfrm rot="10800000">
        <a:off x="1412803" y="940"/>
        <a:ext cx="4143252" cy="655812"/>
      </dsp:txXfrm>
    </dsp:sp>
    <dsp:sp modelId="{F6F2C685-11C4-4315-84D2-3D262E9B1791}">
      <dsp:nvSpPr>
        <dsp:cNvPr id="0" name=""/>
        <dsp:cNvSpPr/>
      </dsp:nvSpPr>
      <dsp:spPr>
        <a:xfrm>
          <a:off x="920944" y="940"/>
          <a:ext cx="655812" cy="655812"/>
        </a:xfrm>
        <a:prstGeom prst="ellipse">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C046EA9-83B9-4378-BA1D-6AA52B278735}">
      <dsp:nvSpPr>
        <dsp:cNvPr id="0" name=""/>
        <dsp:cNvSpPr/>
      </dsp:nvSpPr>
      <dsp:spPr>
        <a:xfrm rot="10800000">
          <a:off x="1248850" y="852517"/>
          <a:ext cx="4307205" cy="6558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95"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Control Centre Apps</a:t>
          </a:r>
          <a:endParaRPr lang="en-US" sz="3000" kern="1200" dirty="0">
            <a:solidFill>
              <a:sysClr val="window" lastClr="FFFFFF"/>
            </a:solidFill>
            <a:latin typeface="Calibri"/>
            <a:ea typeface="+mn-ea"/>
            <a:cs typeface="+mn-cs"/>
          </a:endParaRPr>
        </a:p>
      </dsp:txBody>
      <dsp:txXfrm rot="10800000">
        <a:off x="1412803" y="852517"/>
        <a:ext cx="4143252" cy="655812"/>
      </dsp:txXfrm>
    </dsp:sp>
    <dsp:sp modelId="{24644B8B-26F4-4546-B4B6-1A8D06EA82A0}">
      <dsp:nvSpPr>
        <dsp:cNvPr id="0" name=""/>
        <dsp:cNvSpPr/>
      </dsp:nvSpPr>
      <dsp:spPr>
        <a:xfrm>
          <a:off x="920944" y="852517"/>
          <a:ext cx="655812" cy="655812"/>
        </a:xfrm>
        <a:prstGeom prst="ellipse">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522721D-FB5E-4977-9115-E1DB46FCCB10}">
      <dsp:nvSpPr>
        <dsp:cNvPr id="0" name=""/>
        <dsp:cNvSpPr/>
      </dsp:nvSpPr>
      <dsp:spPr>
        <a:xfrm rot="10800000">
          <a:off x="1248850" y="1704093"/>
          <a:ext cx="4307205" cy="6558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95"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Communication</a:t>
          </a:r>
          <a:endParaRPr lang="en-US" sz="3000" kern="1200" dirty="0">
            <a:solidFill>
              <a:sysClr val="window" lastClr="FFFFFF"/>
            </a:solidFill>
            <a:latin typeface="Calibri"/>
            <a:ea typeface="+mn-ea"/>
            <a:cs typeface="+mn-cs"/>
          </a:endParaRPr>
        </a:p>
      </dsp:txBody>
      <dsp:txXfrm rot="10800000">
        <a:off x="1412803" y="1704093"/>
        <a:ext cx="4143252" cy="655812"/>
      </dsp:txXfrm>
    </dsp:sp>
    <dsp:sp modelId="{701FF9C8-414B-499C-B9EB-81465A005B96}">
      <dsp:nvSpPr>
        <dsp:cNvPr id="0" name=""/>
        <dsp:cNvSpPr/>
      </dsp:nvSpPr>
      <dsp:spPr>
        <a:xfrm>
          <a:off x="920944" y="1704093"/>
          <a:ext cx="655812" cy="655812"/>
        </a:xfrm>
        <a:prstGeom prst="ellipse">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81F50B7-70AE-420A-8DE2-F8FEE270458D}">
      <dsp:nvSpPr>
        <dsp:cNvPr id="0" name=""/>
        <dsp:cNvSpPr/>
      </dsp:nvSpPr>
      <dsp:spPr>
        <a:xfrm rot="10800000">
          <a:off x="1248850" y="2555670"/>
          <a:ext cx="4307205" cy="655812"/>
        </a:xfrm>
        <a:prstGeom prst="homePlate">
          <a:avLst/>
        </a:prstGeom>
        <a:solidFill>
          <a:srgbClr val="1E60A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95"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Measuring Sensors</a:t>
          </a:r>
          <a:endParaRPr lang="en-US" sz="3000" kern="1200" dirty="0">
            <a:solidFill>
              <a:sysClr val="window" lastClr="FFFFFF"/>
            </a:solidFill>
            <a:latin typeface="Calibri"/>
            <a:ea typeface="+mn-ea"/>
            <a:cs typeface="+mn-cs"/>
          </a:endParaRPr>
        </a:p>
      </dsp:txBody>
      <dsp:txXfrm rot="10800000">
        <a:off x="1412803" y="2555670"/>
        <a:ext cx="4143252" cy="655812"/>
      </dsp:txXfrm>
    </dsp:sp>
    <dsp:sp modelId="{C92461D1-2611-4B10-9D30-F65EB561582B}">
      <dsp:nvSpPr>
        <dsp:cNvPr id="0" name=""/>
        <dsp:cNvSpPr/>
      </dsp:nvSpPr>
      <dsp:spPr>
        <a:xfrm>
          <a:off x="920944" y="2555670"/>
          <a:ext cx="655812" cy="655812"/>
        </a:xfrm>
        <a:prstGeom prst="ellipse">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E30C382D-6C53-4A62-AE76-7E1E4469A659}">
      <dsp:nvSpPr>
        <dsp:cNvPr id="0" name=""/>
        <dsp:cNvSpPr/>
      </dsp:nvSpPr>
      <dsp:spPr>
        <a:xfrm rot="10800000">
          <a:off x="1248850" y="3407247"/>
          <a:ext cx="4307205" cy="655812"/>
        </a:xfrm>
        <a:prstGeom prst="homePlate">
          <a:avLst/>
        </a:prstGeom>
        <a:solidFill>
          <a:schemeClr val="accent5">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95"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Electrical Infrastructure</a:t>
          </a:r>
          <a:endParaRPr lang="en-US" sz="3000" kern="1200" dirty="0">
            <a:solidFill>
              <a:sysClr val="window" lastClr="FFFFFF"/>
            </a:solidFill>
            <a:latin typeface="Calibri"/>
            <a:ea typeface="+mn-ea"/>
            <a:cs typeface="+mn-cs"/>
          </a:endParaRPr>
        </a:p>
      </dsp:txBody>
      <dsp:txXfrm rot="10800000">
        <a:off x="1412803" y="3407247"/>
        <a:ext cx="4143252" cy="655812"/>
      </dsp:txXfrm>
    </dsp:sp>
    <dsp:sp modelId="{E1E93169-49DF-4A0F-809D-72D3AB9DEA2C}">
      <dsp:nvSpPr>
        <dsp:cNvPr id="0" name=""/>
        <dsp:cNvSpPr/>
      </dsp:nvSpPr>
      <dsp:spPr>
        <a:xfrm>
          <a:off x="920944" y="3407247"/>
          <a:ext cx="655812" cy="655812"/>
        </a:xfrm>
        <a:prstGeom prst="ellipse">
          <a:avLst/>
        </a:prstGeom>
        <a:blipFill rotWithShape="0">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79BA0-72A9-4849-BC9C-BADFB2B225EB}">
      <dsp:nvSpPr>
        <dsp:cNvPr id="0" name=""/>
        <dsp:cNvSpPr/>
      </dsp:nvSpPr>
      <dsp:spPr>
        <a:xfrm>
          <a:off x="2759113" y="1487"/>
          <a:ext cx="4133619" cy="119417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Centralized Data acquisition and control</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Intelligent load shedding</a:t>
          </a: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Energy balance</a:t>
          </a: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Alarm and event handling</a:t>
          </a: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Historian</a:t>
          </a:r>
        </a:p>
      </dsp:txBody>
      <dsp:txXfrm>
        <a:off x="2759113" y="150759"/>
        <a:ext cx="3685802" cy="895635"/>
      </dsp:txXfrm>
    </dsp:sp>
    <dsp:sp modelId="{F5CB390F-020E-4738-9547-BF80D196B822}">
      <dsp:nvSpPr>
        <dsp:cNvPr id="0" name=""/>
        <dsp:cNvSpPr/>
      </dsp:nvSpPr>
      <dsp:spPr>
        <a:xfrm>
          <a:off x="3367" y="110328"/>
          <a:ext cx="2755746" cy="97649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itchFamily="34" charset="0"/>
              <a:cs typeface="Calibri" pitchFamily="34" charset="0"/>
            </a:rPr>
            <a:t>SCADA for</a:t>
          </a:r>
        </a:p>
        <a:p>
          <a:pPr lvl="0" algn="ctr" defTabSz="889000">
            <a:lnSpc>
              <a:spcPct val="90000"/>
            </a:lnSpc>
            <a:spcBef>
              <a:spcPct val="0"/>
            </a:spcBef>
            <a:spcAft>
              <a:spcPct val="35000"/>
            </a:spcAft>
          </a:pPr>
          <a:r>
            <a:rPr lang="en-US" sz="2000" b="1" kern="1200" dirty="0" smtClean="0">
              <a:latin typeface="Calibri" pitchFamily="34" charset="0"/>
              <a:cs typeface="Calibri" pitchFamily="34" charset="0"/>
            </a:rPr>
            <a:t>Distribution network</a:t>
          </a:r>
          <a:endParaRPr lang="en-US" sz="2000" kern="1200" dirty="0"/>
        </a:p>
      </dsp:txBody>
      <dsp:txXfrm>
        <a:off x="51036" y="157997"/>
        <a:ext cx="2660408" cy="881160"/>
      </dsp:txXfrm>
    </dsp:sp>
    <dsp:sp modelId="{FFA3DA7D-8D53-4654-941B-63552332B5FD}">
      <dsp:nvSpPr>
        <dsp:cNvPr id="0" name=""/>
        <dsp:cNvSpPr/>
      </dsp:nvSpPr>
      <dsp:spPr>
        <a:xfrm>
          <a:off x="2758440" y="1293317"/>
          <a:ext cx="4137660" cy="976498"/>
        </a:xfrm>
        <a:prstGeom prst="rightArrow">
          <a:avLst>
            <a:gd name="adj1" fmla="val 75000"/>
            <a:gd name="adj2" fmla="val 50000"/>
          </a:avLst>
        </a:prstGeom>
        <a:solidFill>
          <a:schemeClr val="accent5">
            <a:tint val="40000"/>
            <a:alpha val="90000"/>
            <a:hueOff val="-3491197"/>
            <a:satOff val="12697"/>
            <a:lumOff val="-171"/>
            <a:alphaOff val="0"/>
          </a:schemeClr>
        </a:solidFill>
        <a:ln w="25400" cap="flat" cmpd="sng" algn="ctr">
          <a:solidFill>
            <a:schemeClr val="accent5">
              <a:tint val="40000"/>
              <a:alpha val="90000"/>
              <a:hueOff val="-3491197"/>
              <a:satOff val="12697"/>
              <a:lumOff val="-1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Network power flow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Switching procedure arrangement</a:t>
          </a: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Fault isolation and service restoration</a:t>
          </a: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Volt/VAR control</a:t>
          </a:r>
        </a:p>
      </dsp:txBody>
      <dsp:txXfrm>
        <a:off x="2758440" y="1415379"/>
        <a:ext cx="3771473" cy="732374"/>
      </dsp:txXfrm>
    </dsp:sp>
    <dsp:sp modelId="{6FC26396-AB37-450D-9CB6-8829D398BE08}">
      <dsp:nvSpPr>
        <dsp:cNvPr id="0" name=""/>
        <dsp:cNvSpPr/>
      </dsp:nvSpPr>
      <dsp:spPr>
        <a:xfrm>
          <a:off x="0" y="1293317"/>
          <a:ext cx="2758440" cy="976498"/>
        </a:xfrm>
        <a:prstGeom prst="roundRect">
          <a:avLst/>
        </a:prstGeom>
        <a:solidFill>
          <a:schemeClr val="accent5">
            <a:hueOff val="-3324996"/>
            <a:satOff val="11111"/>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pitchFamily="34" charset="0"/>
              <a:cs typeface="Calibri" pitchFamily="34" charset="0"/>
            </a:rPr>
            <a:t>DMS applications</a:t>
          </a:r>
          <a:endParaRPr lang="en-US" sz="2100" kern="1200" dirty="0"/>
        </a:p>
      </dsp:txBody>
      <dsp:txXfrm>
        <a:off x="47669" y="1340986"/>
        <a:ext cx="2663102" cy="881160"/>
      </dsp:txXfrm>
    </dsp:sp>
    <dsp:sp modelId="{9F7A3FBA-4B6F-4068-B367-F25C700059C4}">
      <dsp:nvSpPr>
        <dsp:cNvPr id="0" name=""/>
        <dsp:cNvSpPr/>
      </dsp:nvSpPr>
      <dsp:spPr>
        <a:xfrm>
          <a:off x="2758440" y="2367465"/>
          <a:ext cx="4137660" cy="976498"/>
        </a:xfrm>
        <a:prstGeom prst="rightArrow">
          <a:avLst>
            <a:gd name="adj1" fmla="val 75000"/>
            <a:gd name="adj2" fmla="val 50000"/>
          </a:avLst>
        </a:prstGeom>
        <a:solidFill>
          <a:schemeClr val="accent5">
            <a:tint val="40000"/>
            <a:alpha val="90000"/>
            <a:hueOff val="-6982394"/>
            <a:satOff val="25394"/>
            <a:lumOff val="-341"/>
            <a:alphaOff val="0"/>
          </a:schemeClr>
        </a:solidFill>
        <a:ln w="25400" cap="flat" cmpd="sng" algn="ctr">
          <a:solidFill>
            <a:schemeClr val="accent5">
              <a:tint val="40000"/>
              <a:alpha val="90000"/>
              <a:hueOff val="-6982394"/>
              <a:satOff val="25394"/>
              <a:lumOff val="-3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tx2"/>
            </a:solidFill>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LANs and WANs  – Network Equipments </a:t>
          </a:r>
          <a:endParaRPr lang="en-US" sz="1200" kern="1200" dirty="0">
            <a:solidFill>
              <a:schemeClr val="tx2"/>
            </a:solidFill>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Network Management System</a:t>
          </a:r>
        </a:p>
      </dsp:txBody>
      <dsp:txXfrm>
        <a:off x="2758440" y="2489527"/>
        <a:ext cx="3771473" cy="732374"/>
      </dsp:txXfrm>
    </dsp:sp>
    <dsp:sp modelId="{843B0F02-610E-4E46-B01C-BF6E27203311}">
      <dsp:nvSpPr>
        <dsp:cNvPr id="0" name=""/>
        <dsp:cNvSpPr/>
      </dsp:nvSpPr>
      <dsp:spPr>
        <a:xfrm>
          <a:off x="0" y="2367465"/>
          <a:ext cx="2758440" cy="976498"/>
        </a:xfrm>
        <a:prstGeom prst="roundRect">
          <a:avLst/>
        </a:prstGeom>
        <a:solidFill>
          <a:schemeClr val="accent5">
            <a:hueOff val="-6649991"/>
            <a:satOff val="22222"/>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pitchFamily="34" charset="0"/>
              <a:cs typeface="Calibri" pitchFamily="34" charset="0"/>
            </a:rPr>
            <a:t>Communications &amp; Network </a:t>
          </a:r>
          <a:endParaRPr lang="en-US" sz="2100" kern="1200" dirty="0"/>
        </a:p>
      </dsp:txBody>
      <dsp:txXfrm>
        <a:off x="47669" y="2415134"/>
        <a:ext cx="2663102" cy="881160"/>
      </dsp:txXfrm>
    </dsp:sp>
    <dsp:sp modelId="{66815C0D-7CED-4629-BA3B-E4AF11898A39}">
      <dsp:nvSpPr>
        <dsp:cNvPr id="0" name=""/>
        <dsp:cNvSpPr/>
      </dsp:nvSpPr>
      <dsp:spPr>
        <a:xfrm>
          <a:off x="2758440" y="3441613"/>
          <a:ext cx="4137660" cy="976498"/>
        </a:xfrm>
        <a:prstGeom prst="rightArrow">
          <a:avLst>
            <a:gd name="adj1" fmla="val 75000"/>
            <a:gd name="adj2" fmla="val 50000"/>
          </a:avLst>
        </a:prstGeom>
        <a:solidFill>
          <a:schemeClr val="accent5">
            <a:tint val="40000"/>
            <a:alpha val="90000"/>
            <a:hueOff val="-10473591"/>
            <a:satOff val="38091"/>
            <a:lumOff val="-512"/>
            <a:alphaOff val="0"/>
          </a:schemeClr>
        </a:solidFill>
        <a:ln w="25400" cap="flat" cmpd="sng" algn="ctr">
          <a:solidFill>
            <a:schemeClr val="accent5">
              <a:tint val="40000"/>
              <a:alpha val="90000"/>
              <a:hueOff val="-10473591"/>
              <a:satOff val="38091"/>
              <a:lumOff val="-5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tx2"/>
            </a:solidFill>
            <a:latin typeface="Calibri" pitchFamily="34" charset="0"/>
            <a:cs typeface="Calibri" pitchFamily="34" charset="0"/>
          </a:endParaRPr>
        </a:p>
        <a:p>
          <a:pPr marL="114300" lvl="1" indent="-114300" algn="l" defTabSz="533400">
            <a:lnSpc>
              <a:spcPct val="90000"/>
            </a:lnSpc>
            <a:spcBef>
              <a:spcPct val="0"/>
            </a:spcBef>
            <a:spcAft>
              <a:spcPct val="15000"/>
            </a:spcAft>
            <a:buChar char="••"/>
          </a:pPr>
          <a:r>
            <a:rPr lang="en-US" sz="1200" b="1" kern="1200" dirty="0" smtClean="0">
              <a:solidFill>
                <a:schemeClr val="tx2"/>
              </a:solidFill>
              <a:latin typeface="Calibri" pitchFamily="34" charset="0"/>
              <a:cs typeface="Calibri" pitchFamily="34" charset="0"/>
            </a:rPr>
            <a:t>With IT Systems, GIS,AMR , Legacy systems etc.</a:t>
          </a:r>
          <a:endParaRPr lang="en-US" sz="1200" kern="1200" dirty="0">
            <a:solidFill>
              <a:schemeClr val="tx2"/>
            </a:solidFill>
            <a:latin typeface="Calibri" pitchFamily="34" charset="0"/>
            <a:cs typeface="Calibri" pitchFamily="34" charset="0"/>
          </a:endParaRPr>
        </a:p>
      </dsp:txBody>
      <dsp:txXfrm>
        <a:off x="2758440" y="3563675"/>
        <a:ext cx="3771473" cy="732374"/>
      </dsp:txXfrm>
    </dsp:sp>
    <dsp:sp modelId="{16A98260-C816-465B-AB41-27090D8A0C21}">
      <dsp:nvSpPr>
        <dsp:cNvPr id="0" name=""/>
        <dsp:cNvSpPr/>
      </dsp:nvSpPr>
      <dsp:spPr>
        <a:xfrm>
          <a:off x="0" y="3441613"/>
          <a:ext cx="2758440" cy="976498"/>
        </a:xfrm>
        <a:prstGeom prst="roundRect">
          <a:avLst/>
        </a:prstGeom>
        <a:solidFill>
          <a:schemeClr val="accent5">
            <a:hueOff val="-9974987"/>
            <a:satOff val="33333"/>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pitchFamily="34" charset="0"/>
              <a:cs typeface="Calibri" pitchFamily="34" charset="0"/>
            </a:rPr>
            <a:t>Integration with other business processes</a:t>
          </a:r>
          <a:endParaRPr lang="en-US" sz="2100" kern="1200" dirty="0"/>
        </a:p>
      </dsp:txBody>
      <dsp:txXfrm>
        <a:off x="47669" y="3489282"/>
        <a:ext cx="2663102" cy="881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F090D-95B4-4EF8-A8DE-271814AD1D79}">
      <dsp:nvSpPr>
        <dsp:cNvPr id="0" name=""/>
        <dsp:cNvSpPr/>
      </dsp:nvSpPr>
      <dsp:spPr>
        <a:xfrm>
          <a:off x="193516" y="0"/>
          <a:ext cx="7790180" cy="4868863"/>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A5562-7167-4F5D-AE1B-487C1360895C}">
      <dsp:nvSpPr>
        <dsp:cNvPr id="0" name=""/>
        <dsp:cNvSpPr/>
      </dsp:nvSpPr>
      <dsp:spPr>
        <a:xfrm>
          <a:off x="1182869" y="3360489"/>
          <a:ext cx="202544" cy="20254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7B692-379B-4017-8963-10C40C0DD7E2}">
      <dsp:nvSpPr>
        <dsp:cNvPr id="0" name=""/>
        <dsp:cNvSpPr/>
      </dsp:nvSpPr>
      <dsp:spPr>
        <a:xfrm>
          <a:off x="1284141" y="3461761"/>
          <a:ext cx="1815112" cy="1407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24" tIns="0" rIns="0" bIns="0" numCol="1" spcCol="1270" anchor="t" anchorCtr="0">
          <a:noAutofit/>
        </a:bodyPr>
        <a:lstStyle/>
        <a:p>
          <a:pPr lvl="0" algn="l" defTabSz="889000">
            <a:lnSpc>
              <a:spcPct val="90000"/>
            </a:lnSpc>
            <a:spcBef>
              <a:spcPct val="0"/>
            </a:spcBef>
            <a:spcAft>
              <a:spcPct val="35000"/>
            </a:spcAft>
          </a:pPr>
          <a:r>
            <a:rPr lang="en-US" sz="2000" kern="1200" dirty="0" smtClean="0"/>
            <a:t>Step 1</a:t>
          </a:r>
          <a:endParaRPr lang="en-US" sz="2000" kern="1200" dirty="0"/>
        </a:p>
        <a:p>
          <a:pPr marL="228600" lvl="1" indent="-228600" algn="l" defTabSz="889000">
            <a:lnSpc>
              <a:spcPct val="90000"/>
            </a:lnSpc>
            <a:spcBef>
              <a:spcPct val="0"/>
            </a:spcBef>
            <a:spcAft>
              <a:spcPct val="15000"/>
            </a:spcAft>
            <a:buChar char="••"/>
          </a:pPr>
          <a:r>
            <a:rPr lang="en-US" sz="2000" kern="1200" dirty="0" smtClean="0"/>
            <a:t>Part of   R-APDRP</a:t>
          </a:r>
          <a:endParaRPr lang="en-US" sz="2000" kern="1200" dirty="0"/>
        </a:p>
      </dsp:txBody>
      <dsp:txXfrm>
        <a:off x="1284141" y="3461761"/>
        <a:ext cx="1815112" cy="1407101"/>
      </dsp:txXfrm>
    </dsp:sp>
    <dsp:sp modelId="{F68CE227-1F6A-4780-9531-5627B65849A6}">
      <dsp:nvSpPr>
        <dsp:cNvPr id="0" name=""/>
        <dsp:cNvSpPr/>
      </dsp:nvSpPr>
      <dsp:spPr>
        <a:xfrm>
          <a:off x="2970715" y="2037132"/>
          <a:ext cx="366138" cy="36613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FAC29-A504-457A-8E4D-D78A5A90D42F}">
      <dsp:nvSpPr>
        <dsp:cNvPr id="0" name=""/>
        <dsp:cNvSpPr/>
      </dsp:nvSpPr>
      <dsp:spPr>
        <a:xfrm>
          <a:off x="3153784" y="2220201"/>
          <a:ext cx="1869643" cy="264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009" tIns="0" rIns="0" bIns="0" numCol="1" spcCol="1270" anchor="t" anchorCtr="0">
          <a:noAutofit/>
        </a:bodyPr>
        <a:lstStyle/>
        <a:p>
          <a:pPr lvl="0" algn="l" defTabSz="889000">
            <a:lnSpc>
              <a:spcPct val="90000"/>
            </a:lnSpc>
            <a:spcBef>
              <a:spcPct val="0"/>
            </a:spcBef>
            <a:spcAft>
              <a:spcPct val="35000"/>
            </a:spcAft>
          </a:pPr>
          <a:r>
            <a:rPr lang="en-US" sz="2000" kern="1200" dirty="0" smtClean="0"/>
            <a:t>Step 2</a:t>
          </a:r>
          <a:endParaRPr lang="en-US" sz="2000" kern="1200" dirty="0"/>
        </a:p>
        <a:p>
          <a:pPr marL="228600" lvl="1" indent="-228600" algn="l" defTabSz="889000">
            <a:lnSpc>
              <a:spcPct val="90000"/>
            </a:lnSpc>
            <a:spcBef>
              <a:spcPct val="0"/>
            </a:spcBef>
            <a:spcAft>
              <a:spcPct val="15000"/>
            </a:spcAft>
            <a:buChar char="••"/>
          </a:pPr>
          <a:r>
            <a:rPr lang="en-US" sz="2000" kern="1200" dirty="0" smtClean="0"/>
            <a:t>R-APDRP and beyond</a:t>
          </a:r>
          <a:endParaRPr lang="en-US" sz="2000" kern="1200" dirty="0"/>
        </a:p>
      </dsp:txBody>
      <dsp:txXfrm>
        <a:off x="3153784" y="2220201"/>
        <a:ext cx="1869643" cy="2648661"/>
      </dsp:txXfrm>
    </dsp:sp>
    <dsp:sp modelId="{2DC6AC07-BD5C-45CA-8A6B-1DCA447D05F8}">
      <dsp:nvSpPr>
        <dsp:cNvPr id="0" name=""/>
        <dsp:cNvSpPr/>
      </dsp:nvSpPr>
      <dsp:spPr>
        <a:xfrm>
          <a:off x="5120805" y="1231822"/>
          <a:ext cx="506361" cy="50636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736AD-C765-47C7-82C5-246B46C2823E}">
      <dsp:nvSpPr>
        <dsp:cNvPr id="0" name=""/>
        <dsp:cNvSpPr/>
      </dsp:nvSpPr>
      <dsp:spPr>
        <a:xfrm>
          <a:off x="5373986" y="1485003"/>
          <a:ext cx="1869643" cy="338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311" tIns="0" rIns="0" bIns="0" numCol="1" spcCol="1270" anchor="t" anchorCtr="0">
          <a:noAutofit/>
        </a:bodyPr>
        <a:lstStyle/>
        <a:p>
          <a:pPr lvl="0" algn="l" defTabSz="889000">
            <a:lnSpc>
              <a:spcPct val="90000"/>
            </a:lnSpc>
            <a:spcBef>
              <a:spcPct val="0"/>
            </a:spcBef>
            <a:spcAft>
              <a:spcPct val="35000"/>
            </a:spcAft>
          </a:pPr>
          <a:r>
            <a:rPr lang="en-US" sz="2000" kern="1200" dirty="0" smtClean="0"/>
            <a:t>Step 3</a:t>
          </a:r>
          <a:endParaRPr lang="en-US" sz="2000" kern="1200" dirty="0"/>
        </a:p>
        <a:p>
          <a:pPr marL="228600" lvl="1" indent="-228600" algn="l" defTabSz="889000">
            <a:lnSpc>
              <a:spcPct val="90000"/>
            </a:lnSpc>
            <a:spcBef>
              <a:spcPct val="0"/>
            </a:spcBef>
            <a:spcAft>
              <a:spcPct val="15000"/>
            </a:spcAft>
            <a:buChar char="••"/>
          </a:pPr>
          <a:r>
            <a:rPr lang="en-US" sz="2000" kern="1200" dirty="0" smtClean="0"/>
            <a:t>Smart Grid</a:t>
          </a:r>
          <a:endParaRPr lang="en-US" sz="2000" kern="1200" dirty="0"/>
        </a:p>
      </dsp:txBody>
      <dsp:txXfrm>
        <a:off x="5373986" y="1485003"/>
        <a:ext cx="1869643" cy="3383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1F3E6-5F95-4581-A9D9-CCA712400881}">
      <dsp:nvSpPr>
        <dsp:cNvPr id="0" name=""/>
        <dsp:cNvSpPr/>
      </dsp:nvSpPr>
      <dsp:spPr>
        <a:xfrm>
          <a:off x="4389872" y="3514344"/>
          <a:ext cx="2553067" cy="165380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Advanced IT</a:t>
          </a:r>
          <a:endParaRPr lang="en-US" sz="1200" kern="1200" dirty="0"/>
        </a:p>
        <a:p>
          <a:pPr marL="114300" lvl="1" indent="-114300" algn="l" defTabSz="533400">
            <a:lnSpc>
              <a:spcPct val="90000"/>
            </a:lnSpc>
            <a:spcBef>
              <a:spcPct val="0"/>
            </a:spcBef>
            <a:spcAft>
              <a:spcPct val="15000"/>
            </a:spcAft>
            <a:buChar char="••"/>
          </a:pPr>
          <a:r>
            <a:rPr lang="en-US" sz="1200" kern="1200" dirty="0" smtClean="0"/>
            <a:t>Discoms in Maharashtra, Karnataka, Rajasthan, Andhra Pradesh  etc.</a:t>
          </a:r>
          <a:endParaRPr lang="en-US" sz="1200" kern="1200" dirty="0"/>
        </a:p>
      </dsp:txBody>
      <dsp:txXfrm>
        <a:off x="5192121" y="3964125"/>
        <a:ext cx="1714489" cy="1167698"/>
      </dsp:txXfrm>
    </dsp:sp>
    <dsp:sp modelId="{F8669E45-7DB4-4187-B2E5-005EB78D1CE7}">
      <dsp:nvSpPr>
        <dsp:cNvPr id="0" name=""/>
        <dsp:cNvSpPr/>
      </dsp:nvSpPr>
      <dsp:spPr>
        <a:xfrm>
          <a:off x="224341" y="3514344"/>
          <a:ext cx="2553067" cy="165380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Minimal IT</a:t>
          </a:r>
          <a:endParaRPr lang="en-US" sz="1200" kern="1200" dirty="0"/>
        </a:p>
        <a:p>
          <a:pPr marL="114300" lvl="1" indent="-114300" algn="l" defTabSz="533400">
            <a:lnSpc>
              <a:spcPct val="90000"/>
            </a:lnSpc>
            <a:spcBef>
              <a:spcPct val="0"/>
            </a:spcBef>
            <a:spcAft>
              <a:spcPct val="15000"/>
            </a:spcAft>
            <a:buChar char="••"/>
          </a:pPr>
          <a:r>
            <a:rPr lang="en-US" sz="1200" kern="1200" dirty="0" smtClean="0"/>
            <a:t>Bare Balance Discoms </a:t>
          </a:r>
          <a:endParaRPr lang="en-US" sz="1200" kern="1200" dirty="0"/>
        </a:p>
      </dsp:txBody>
      <dsp:txXfrm>
        <a:off x="260670" y="3964125"/>
        <a:ext cx="1714489" cy="1167698"/>
      </dsp:txXfrm>
    </dsp:sp>
    <dsp:sp modelId="{E5400B23-6439-40CF-8568-E659CBDD8066}">
      <dsp:nvSpPr>
        <dsp:cNvPr id="0" name=""/>
        <dsp:cNvSpPr/>
      </dsp:nvSpPr>
      <dsp:spPr>
        <a:xfrm>
          <a:off x="4389872" y="0"/>
          <a:ext cx="2553067" cy="165380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Minimal IT</a:t>
          </a:r>
          <a:endParaRPr lang="en-US" sz="1200" kern="1200" dirty="0"/>
        </a:p>
        <a:p>
          <a:pPr marL="114300" lvl="1" indent="-114300" algn="l" defTabSz="533400">
            <a:lnSpc>
              <a:spcPct val="90000"/>
            </a:lnSpc>
            <a:spcBef>
              <a:spcPct val="0"/>
            </a:spcBef>
            <a:spcAft>
              <a:spcPct val="15000"/>
            </a:spcAft>
            <a:buChar char="••"/>
          </a:pPr>
          <a:r>
            <a:rPr lang="en-US" sz="1200" kern="1200" dirty="0" smtClean="0"/>
            <a:t>North eastern states, Bihar, Chattisgarh, Andaman and Nicobar etc.</a:t>
          </a:r>
          <a:endParaRPr lang="en-US" sz="1200" kern="1200" dirty="0"/>
        </a:p>
      </dsp:txBody>
      <dsp:txXfrm>
        <a:off x="5192121" y="36329"/>
        <a:ext cx="1714489" cy="1167698"/>
      </dsp:txXfrm>
    </dsp:sp>
    <dsp:sp modelId="{36F18AFC-B202-47B3-90B1-329E4AB6A54C}">
      <dsp:nvSpPr>
        <dsp:cNvPr id="0" name=""/>
        <dsp:cNvSpPr/>
      </dsp:nvSpPr>
      <dsp:spPr>
        <a:xfrm>
          <a:off x="224341" y="0"/>
          <a:ext cx="2553067" cy="165380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Very advanced IT</a:t>
          </a:r>
          <a:endParaRPr lang="en-US" sz="1200" kern="1200" dirty="0"/>
        </a:p>
        <a:p>
          <a:pPr marL="114300" lvl="1" indent="-114300" algn="l" defTabSz="533400">
            <a:lnSpc>
              <a:spcPct val="90000"/>
            </a:lnSpc>
            <a:spcBef>
              <a:spcPct val="0"/>
            </a:spcBef>
            <a:spcAft>
              <a:spcPct val="15000"/>
            </a:spcAft>
            <a:buChar char="••"/>
          </a:pPr>
          <a:r>
            <a:rPr lang="en-US" sz="1200" kern="1200" dirty="0" smtClean="0"/>
            <a:t>BSES and NDPL in Delhi</a:t>
          </a:r>
          <a:endParaRPr lang="en-US" sz="1200" kern="1200" dirty="0"/>
        </a:p>
        <a:p>
          <a:pPr marL="114300" lvl="1" indent="-114300" algn="l" defTabSz="533400">
            <a:lnSpc>
              <a:spcPct val="90000"/>
            </a:lnSpc>
            <a:spcBef>
              <a:spcPct val="0"/>
            </a:spcBef>
            <a:spcAft>
              <a:spcPct val="15000"/>
            </a:spcAft>
            <a:buChar char="••"/>
          </a:pPr>
          <a:r>
            <a:rPr lang="en-US" sz="1200" kern="1200" dirty="0" smtClean="0"/>
            <a:t>Reliance and Tata in Mumbai</a:t>
          </a:r>
          <a:endParaRPr lang="en-US" sz="1200" kern="1200" dirty="0"/>
        </a:p>
      </dsp:txBody>
      <dsp:txXfrm>
        <a:off x="260670" y="36329"/>
        <a:ext cx="1714489" cy="1167698"/>
      </dsp:txXfrm>
    </dsp:sp>
    <dsp:sp modelId="{9FDB2E4C-4017-409D-B394-539BAFE58657}">
      <dsp:nvSpPr>
        <dsp:cNvPr id="0" name=""/>
        <dsp:cNvSpPr/>
      </dsp:nvSpPr>
      <dsp:spPr>
        <a:xfrm>
          <a:off x="1294148" y="294584"/>
          <a:ext cx="2237810" cy="2237810"/>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Very advanced</a:t>
          </a:r>
          <a:endParaRPr lang="en-US" sz="2200" kern="1200" dirty="0"/>
        </a:p>
      </dsp:txBody>
      <dsp:txXfrm>
        <a:off x="1949587" y="950023"/>
        <a:ext cx="1582371" cy="1582371"/>
      </dsp:txXfrm>
    </dsp:sp>
    <dsp:sp modelId="{2CAE1494-53A0-4DF8-BD19-911234F7AF70}">
      <dsp:nvSpPr>
        <dsp:cNvPr id="0" name=""/>
        <dsp:cNvSpPr/>
      </dsp:nvSpPr>
      <dsp:spPr>
        <a:xfrm rot="5400000">
          <a:off x="3635322" y="294584"/>
          <a:ext cx="2237810" cy="2237810"/>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Initial</a:t>
          </a:r>
          <a:endParaRPr lang="en-US" sz="2200" kern="1200" dirty="0"/>
        </a:p>
      </dsp:txBody>
      <dsp:txXfrm rot="-5400000">
        <a:off x="3635322" y="950023"/>
        <a:ext cx="1582371" cy="1582371"/>
      </dsp:txXfrm>
    </dsp:sp>
    <dsp:sp modelId="{132D9537-EAEE-4953-BF45-6380B6DD5002}">
      <dsp:nvSpPr>
        <dsp:cNvPr id="0" name=""/>
        <dsp:cNvSpPr/>
      </dsp:nvSpPr>
      <dsp:spPr>
        <a:xfrm rot="10800000">
          <a:off x="3635322" y="2635758"/>
          <a:ext cx="2237810" cy="2237810"/>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Advanced</a:t>
          </a:r>
          <a:endParaRPr lang="en-US" sz="2200" kern="1200" dirty="0"/>
        </a:p>
      </dsp:txBody>
      <dsp:txXfrm rot="10800000">
        <a:off x="3635322" y="2635758"/>
        <a:ext cx="1582371" cy="1582371"/>
      </dsp:txXfrm>
    </dsp:sp>
    <dsp:sp modelId="{6DEA083F-E5E2-45FA-8B40-A909F4E71A2A}">
      <dsp:nvSpPr>
        <dsp:cNvPr id="0" name=""/>
        <dsp:cNvSpPr/>
      </dsp:nvSpPr>
      <dsp:spPr>
        <a:xfrm rot="16200000">
          <a:off x="1294148" y="2635758"/>
          <a:ext cx="2237810" cy="2237810"/>
        </a:xfrm>
        <a:prstGeom prst="pieWedg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Bare Minimum</a:t>
          </a:r>
          <a:endParaRPr lang="en-US" sz="2200" kern="1200" dirty="0"/>
        </a:p>
      </dsp:txBody>
      <dsp:txXfrm rot="5400000">
        <a:off x="1949587" y="2635758"/>
        <a:ext cx="1582371" cy="1582371"/>
      </dsp:txXfrm>
    </dsp:sp>
    <dsp:sp modelId="{2431BDE7-CBEE-4B88-831F-B5514CA4901A}">
      <dsp:nvSpPr>
        <dsp:cNvPr id="0" name=""/>
        <dsp:cNvSpPr/>
      </dsp:nvSpPr>
      <dsp:spPr>
        <a:xfrm>
          <a:off x="3197321" y="2118942"/>
          <a:ext cx="772638" cy="671859"/>
        </a:xfrm>
        <a:prstGeom prst="circular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7E4E0-01E6-42D4-BD8A-DFE1DB368224}">
      <dsp:nvSpPr>
        <dsp:cNvPr id="0" name=""/>
        <dsp:cNvSpPr/>
      </dsp:nvSpPr>
      <dsp:spPr>
        <a:xfrm rot="10800000">
          <a:off x="3197321" y="2377350"/>
          <a:ext cx="772638" cy="671859"/>
        </a:xfrm>
        <a:prstGeom prst="circular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ycle4#6">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E9FA201D-0B6A-482C-BE1B-C64F9475FD93}" type="datetimeFigureOut">
              <a:rPr lang="en-GB" smtClean="0"/>
              <a:pPr/>
              <a:t>24/08/2011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6357E73B-9262-486D-B359-9868ADCDAD0E}" type="slidenum">
              <a:rPr lang="en-GB" smtClean="0"/>
              <a:pPr/>
              <a:t>‹#›</a:t>
            </a:fld>
            <a:endParaRPr lang="en-GB" dirty="0"/>
          </a:p>
        </p:txBody>
      </p:sp>
    </p:spTree>
    <p:extLst>
      <p:ext uri="{BB962C8B-B14F-4D97-AF65-F5344CB8AC3E}">
        <p14:creationId xmlns:p14="http://schemas.microsoft.com/office/powerpoint/2010/main" val="25667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pPr>
              <a:lnSpc>
                <a:spcPct val="150000"/>
              </a:lnSpc>
              <a:spcBef>
                <a:spcPct val="50000"/>
              </a:spcBef>
            </a:pPr>
            <a:r>
              <a:rPr lang="en-US" sz="2400" dirty="0" smtClean="0">
                <a:latin typeface="Arial" charset="0"/>
                <a:cs typeface="Arial" charset="0"/>
              </a:rPr>
              <a:t>Digital Technology  - </a:t>
            </a:r>
            <a:r>
              <a:rPr lang="en-US" sz="1800" dirty="0" smtClean="0">
                <a:latin typeface="Arial" charset="0"/>
                <a:cs typeface="Arial" charset="0"/>
              </a:rPr>
              <a:t>Convergence of IT, Communication and Automation &amp; Control</a:t>
            </a:r>
          </a:p>
          <a:p>
            <a:pPr eaLnBrk="1" hangingPunct="1">
              <a:spcBef>
                <a:spcPct val="0"/>
              </a:spcBef>
            </a:pPr>
            <a:endParaRPr lang="en-US" dirty="0" smtClean="0"/>
          </a:p>
        </p:txBody>
      </p:sp>
      <p:sp>
        <p:nvSpPr>
          <p:cNvPr id="1945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73059B89-7178-43EC-8367-597DD1835295}" type="slidenum">
              <a:rPr lang="en-US" sz="1200"/>
              <a:pPr algn="r"/>
              <a:t>3</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0D9397-EEA4-488C-BBF7-16F54F167BE6}"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0D9397-EEA4-488C-BBF7-16F54F167BE6}"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DE3300-D8FF-4E70-B091-6C712AE6D001}" type="slidenum">
              <a:rPr lang="en-US"/>
              <a:pPr/>
              <a:t>13</a:t>
            </a:fld>
            <a:endParaRPr lang="en-US" dirty="0"/>
          </a:p>
        </p:txBody>
      </p:sp>
      <p:sp>
        <p:nvSpPr>
          <p:cNvPr id="1690626"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E4A65302-E205-4D60-92A9-7E1C8C495A6E}" type="slidenum">
              <a:rPr lang="en-US" sz="1200">
                <a:latin typeface="Times" pitchFamily="18" charset="0"/>
              </a:rPr>
              <a:pPr algn="r" defTabSz="914485" eaLnBrk="0" hangingPunct="0"/>
              <a:t>13</a:t>
            </a:fld>
            <a:endParaRPr lang="en-US" sz="1200" dirty="0">
              <a:latin typeface="Times" pitchFamily="18" charset="0"/>
            </a:endParaRPr>
          </a:p>
        </p:txBody>
      </p:sp>
      <p:sp>
        <p:nvSpPr>
          <p:cNvPr id="1690627" name="Rectangle 2"/>
          <p:cNvSpPr>
            <a:spLocks noGrp="1" noRot="1" noChangeAspect="1" noChangeArrowheads="1" noTextEdit="1"/>
          </p:cNvSpPr>
          <p:nvPr>
            <p:ph type="sldImg"/>
          </p:nvPr>
        </p:nvSpPr>
        <p:spPr>
          <a:xfrm>
            <a:off x="1146175" y="685800"/>
            <a:ext cx="4568825" cy="3427413"/>
          </a:xfrm>
          <a:ln/>
        </p:spPr>
      </p:sp>
      <p:sp>
        <p:nvSpPr>
          <p:cNvPr id="1690628" name="Rectangle 3"/>
          <p:cNvSpPr>
            <a:spLocks noGrp="1" noChangeArrowheads="1"/>
          </p:cNvSpPr>
          <p:nvPr>
            <p:ph type="body" idx="1"/>
          </p:nvPr>
        </p:nvSpPr>
        <p:spPr>
          <a:xfrm>
            <a:off x="913805" y="4343704"/>
            <a:ext cx="5030391" cy="4113892"/>
          </a:xfrm>
        </p:spPr>
        <p:txBody>
          <a:bodyPr lIns="91432" tIns="45716" rIns="91432" bIns="45716"/>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F2DD80-8DEA-4EB7-9FBE-7FCFA65DCE18}" type="slidenum">
              <a:rPr lang="en-US"/>
              <a:pPr/>
              <a:t>14</a:t>
            </a:fld>
            <a:endParaRPr lang="en-US" dirty="0"/>
          </a:p>
        </p:txBody>
      </p:sp>
      <p:sp>
        <p:nvSpPr>
          <p:cNvPr id="1692674"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algn="r" defTabSz="914485" eaLnBrk="0" hangingPunct="0"/>
            <a:fld id="{A223B1F2-764F-4765-92EC-126FB129D88E}" type="slidenum">
              <a:rPr lang="en-US" sz="1200">
                <a:latin typeface="Times" pitchFamily="18" charset="0"/>
              </a:rPr>
              <a:pPr algn="r" defTabSz="914485" eaLnBrk="0" hangingPunct="0"/>
              <a:t>14</a:t>
            </a:fld>
            <a:endParaRPr lang="en-US" sz="1200" dirty="0">
              <a:latin typeface="Times" pitchFamily="18" charset="0"/>
            </a:endParaRPr>
          </a:p>
        </p:txBody>
      </p:sp>
      <p:sp>
        <p:nvSpPr>
          <p:cNvPr id="1692675" name="Rectangle 2"/>
          <p:cNvSpPr>
            <a:spLocks noGrp="1" noRot="1" noChangeAspect="1" noChangeArrowheads="1" noTextEdit="1"/>
          </p:cNvSpPr>
          <p:nvPr>
            <p:ph type="sldImg"/>
          </p:nvPr>
        </p:nvSpPr>
        <p:spPr>
          <a:xfrm>
            <a:off x="1144588" y="685800"/>
            <a:ext cx="4570412" cy="3429000"/>
          </a:xfrm>
          <a:ln/>
        </p:spPr>
      </p:sp>
      <p:sp>
        <p:nvSpPr>
          <p:cNvPr id="1692676" name="Rectangle 3"/>
          <p:cNvSpPr>
            <a:spLocks noGrp="1" noChangeArrowheads="1"/>
          </p:cNvSpPr>
          <p:nvPr>
            <p:ph type="body" idx="1"/>
          </p:nvPr>
        </p:nvSpPr>
        <p:spPr>
          <a:xfrm>
            <a:off x="913805" y="4343704"/>
            <a:ext cx="5030391" cy="4113892"/>
          </a:xfrm>
        </p:spPr>
        <p:txBody>
          <a:bodyPr lIns="91432" tIns="45716" rIns="91432" bIns="45716"/>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xfrm>
            <a:off x="914401" y="4344989"/>
            <a:ext cx="5029200" cy="4113212"/>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To reproduce this slide simply create a new slide, right click and select layout and apply the Notes&amp;Disclaimer layout.</a:t>
            </a:r>
          </a:p>
          <a:p>
            <a:endParaRPr lang="en-GB" dirty="0" smtClean="0"/>
          </a:p>
          <a:p>
            <a:endParaRPr lang="en-GB"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309272-FA07-42C7-98F6-16F94D0A1226}" type="slidenum">
              <a:rPr lang="en-GB" smtClean="0">
                <a:latin typeface="Arial" pitchFamily="34" charset="0"/>
              </a:rPr>
              <a:pPr/>
              <a:t>21</a:t>
            </a:fld>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5785"/>
            <a:ext cx="7772400" cy="1470025"/>
          </a:xfrm>
        </p:spPr>
        <p:txBody>
          <a:bodyPr>
            <a:noAutofit/>
          </a:bodyPr>
          <a:lstStyle>
            <a:lvl1pPr algn="ctr">
              <a:defRPr sz="4800" b="0"/>
            </a:lvl1pPr>
          </a:lstStyle>
          <a:p>
            <a:r>
              <a:rPr lang="en-US" smtClean="0"/>
              <a:t>Click to edit Master title style</a:t>
            </a:r>
            <a:endParaRPr lang="en-GB"/>
          </a:p>
        </p:txBody>
      </p:sp>
      <p:sp>
        <p:nvSpPr>
          <p:cNvPr id="3" name="Subtitle 2"/>
          <p:cNvSpPr>
            <a:spLocks noGrp="1"/>
          </p:cNvSpPr>
          <p:nvPr>
            <p:ph type="subTitle" idx="1"/>
          </p:nvPr>
        </p:nvSpPr>
        <p:spPr>
          <a:xfrm>
            <a:off x="1003610" y="2035020"/>
            <a:ext cx="7136780" cy="1369819"/>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sp>
        <p:nvSpPr>
          <p:cNvPr id="6"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3D677C6-12D2-4883-8982-2E466BF2E5CB}" type="slidenum">
              <a:rPr lang="en-GB" smtClean="0"/>
              <a:pPr/>
              <a:t>‹#›</a:t>
            </a:fld>
            <a:endParaRPr lang="en-GB" dirty="0"/>
          </a:p>
        </p:txBody>
      </p:sp>
      <p:sp>
        <p:nvSpPr>
          <p:cNvPr id="4"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 plai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bwMode="invGray"/>
        <p:txBody>
          <a:bodyPr/>
          <a:lstStyle/>
          <a:p>
            <a:fld id="{33D677C6-12D2-4883-8982-2E466BF2E5CB}" type="slidenum">
              <a:rPr lang="en-GB" smtClean="0"/>
              <a:pPr/>
              <a:t>‹#›</a:t>
            </a:fld>
            <a:endParaRPr lang="en-GB" dirty="0"/>
          </a:p>
        </p:txBody>
      </p:sp>
      <p:sp>
        <p:nvSpPr>
          <p:cNvPr id="4"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HOLD :: WHIT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3424598" y="1411868"/>
            <a:ext cx="2294804" cy="846564"/>
            <a:chOff x="2362200" y="1358900"/>
            <a:chExt cx="4492625" cy="1657351"/>
          </a:xfrm>
          <a:solidFill>
            <a:srgbClr val="3B75C4"/>
          </a:solidFill>
        </p:grpSpPr>
        <p:sp>
          <p:nvSpPr>
            <p:cNvPr id="9" name="Freeform 37"/>
            <p:cNvSpPr>
              <a:spLocks noEditPoints="1"/>
            </p:cNvSpPr>
            <p:nvPr/>
          </p:nvSpPr>
          <p:spPr bwMode="auto">
            <a:xfrm>
              <a:off x="6581775" y="1358900"/>
              <a:ext cx="273050" cy="271463"/>
            </a:xfrm>
            <a:custGeom>
              <a:avLst/>
              <a:gdLst>
                <a:gd name="T0" fmla="*/ 427 w 684"/>
                <a:gd name="T1" fmla="*/ 674 h 684"/>
                <a:gd name="T2" fmla="*/ 518 w 684"/>
                <a:gd name="T3" fmla="*/ 636 h 684"/>
                <a:gd name="T4" fmla="*/ 595 w 684"/>
                <a:gd name="T5" fmla="*/ 573 h 684"/>
                <a:gd name="T6" fmla="*/ 650 w 684"/>
                <a:gd name="T7" fmla="*/ 491 h 684"/>
                <a:gd name="T8" fmla="*/ 680 w 684"/>
                <a:gd name="T9" fmla="*/ 395 h 684"/>
                <a:gd name="T10" fmla="*/ 680 w 684"/>
                <a:gd name="T11" fmla="*/ 291 h 684"/>
                <a:gd name="T12" fmla="*/ 650 w 684"/>
                <a:gd name="T13" fmla="*/ 195 h 684"/>
                <a:gd name="T14" fmla="*/ 595 w 684"/>
                <a:gd name="T15" fmla="*/ 113 h 684"/>
                <a:gd name="T16" fmla="*/ 518 w 684"/>
                <a:gd name="T17" fmla="*/ 50 h 684"/>
                <a:gd name="T18" fmla="*/ 427 w 684"/>
                <a:gd name="T19" fmla="*/ 12 h 684"/>
                <a:gd name="T20" fmla="*/ 324 w 684"/>
                <a:gd name="T21" fmla="*/ 1 h 684"/>
                <a:gd name="T22" fmla="*/ 224 w 684"/>
                <a:gd name="T23" fmla="*/ 22 h 684"/>
                <a:gd name="T24" fmla="*/ 137 w 684"/>
                <a:gd name="T25" fmla="*/ 69 h 684"/>
                <a:gd name="T26" fmla="*/ 68 w 684"/>
                <a:gd name="T27" fmla="*/ 139 h 684"/>
                <a:gd name="T28" fmla="*/ 20 w 684"/>
                <a:gd name="T29" fmla="*/ 226 h 684"/>
                <a:gd name="T30" fmla="*/ 0 w 684"/>
                <a:gd name="T31" fmla="*/ 326 h 684"/>
                <a:gd name="T32" fmla="*/ 10 w 684"/>
                <a:gd name="T33" fmla="*/ 428 h 684"/>
                <a:gd name="T34" fmla="*/ 50 w 684"/>
                <a:gd name="T35" fmla="*/ 521 h 684"/>
                <a:gd name="T36" fmla="*/ 112 w 684"/>
                <a:gd name="T37" fmla="*/ 596 h 684"/>
                <a:gd name="T38" fmla="*/ 194 w 684"/>
                <a:gd name="T39" fmla="*/ 651 h 684"/>
                <a:gd name="T40" fmla="*/ 290 w 684"/>
                <a:gd name="T41" fmla="*/ 681 h 684"/>
                <a:gd name="T42" fmla="*/ 52 w 684"/>
                <a:gd name="T43" fmla="*/ 313 h 684"/>
                <a:gd name="T44" fmla="*/ 73 w 684"/>
                <a:gd name="T45" fmla="*/ 230 h 684"/>
                <a:gd name="T46" fmla="*/ 117 w 684"/>
                <a:gd name="T47" fmla="*/ 158 h 684"/>
                <a:gd name="T48" fmla="*/ 179 w 684"/>
                <a:gd name="T49" fmla="*/ 102 h 684"/>
                <a:gd name="T50" fmla="*/ 255 w 684"/>
                <a:gd name="T51" fmla="*/ 64 h 684"/>
                <a:gd name="T52" fmla="*/ 341 w 684"/>
                <a:gd name="T53" fmla="*/ 51 h 684"/>
                <a:gd name="T54" fmla="*/ 428 w 684"/>
                <a:gd name="T55" fmla="*/ 64 h 684"/>
                <a:gd name="T56" fmla="*/ 504 w 684"/>
                <a:gd name="T57" fmla="*/ 102 h 684"/>
                <a:gd name="T58" fmla="*/ 566 w 684"/>
                <a:gd name="T59" fmla="*/ 158 h 684"/>
                <a:gd name="T60" fmla="*/ 610 w 684"/>
                <a:gd name="T61" fmla="*/ 230 h 684"/>
                <a:gd name="T62" fmla="*/ 631 w 684"/>
                <a:gd name="T63" fmla="*/ 313 h 684"/>
                <a:gd name="T64" fmla="*/ 627 w 684"/>
                <a:gd name="T65" fmla="*/ 401 h 684"/>
                <a:gd name="T66" fmla="*/ 598 w 684"/>
                <a:gd name="T67" fmla="*/ 481 h 684"/>
                <a:gd name="T68" fmla="*/ 548 w 684"/>
                <a:gd name="T69" fmla="*/ 548 h 684"/>
                <a:gd name="T70" fmla="*/ 480 w 684"/>
                <a:gd name="T71" fmla="*/ 599 h 684"/>
                <a:gd name="T72" fmla="*/ 400 w 684"/>
                <a:gd name="T73" fmla="*/ 628 h 684"/>
                <a:gd name="T74" fmla="*/ 312 w 684"/>
                <a:gd name="T75" fmla="*/ 633 h 684"/>
                <a:gd name="T76" fmla="*/ 229 w 684"/>
                <a:gd name="T77" fmla="*/ 611 h 684"/>
                <a:gd name="T78" fmla="*/ 156 w 684"/>
                <a:gd name="T79" fmla="*/ 568 h 684"/>
                <a:gd name="T80" fmla="*/ 100 w 684"/>
                <a:gd name="T81" fmla="*/ 506 h 684"/>
                <a:gd name="T82" fmla="*/ 64 w 684"/>
                <a:gd name="T83" fmla="*/ 429 h 684"/>
                <a:gd name="T84" fmla="*/ 51 w 684"/>
                <a:gd name="T85" fmla="*/ 343 h 684"/>
                <a:gd name="T86" fmla="*/ 485 w 684"/>
                <a:gd name="T87" fmla="*/ 515 h 684"/>
                <a:gd name="T88" fmla="*/ 462 w 684"/>
                <a:gd name="T89" fmla="*/ 329 h 684"/>
                <a:gd name="T90" fmla="*/ 480 w 684"/>
                <a:gd name="T91" fmla="*/ 282 h 684"/>
                <a:gd name="T92" fmla="*/ 459 w 684"/>
                <a:gd name="T93" fmla="*/ 197 h 684"/>
                <a:gd name="T94" fmla="*/ 397 w 684"/>
                <a:gd name="T95" fmla="*/ 160 h 684"/>
                <a:gd name="T96" fmla="*/ 212 w 684"/>
                <a:gd name="T97" fmla="*/ 154 h 684"/>
                <a:gd name="T98" fmla="*/ 382 w 684"/>
                <a:gd name="T99" fmla="*/ 221 h 684"/>
                <a:gd name="T100" fmla="*/ 405 w 684"/>
                <a:gd name="T101" fmla="*/ 239 h 684"/>
                <a:gd name="T102" fmla="*/ 412 w 684"/>
                <a:gd name="T103" fmla="*/ 270 h 684"/>
                <a:gd name="T104" fmla="*/ 399 w 684"/>
                <a:gd name="T105" fmla="*/ 296 h 684"/>
                <a:gd name="T106" fmla="*/ 277 w 684"/>
                <a:gd name="T107" fmla="*/ 31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4" h="684">
                  <a:moveTo>
                    <a:pt x="341" y="684"/>
                  </a:moveTo>
                  <a:lnTo>
                    <a:pt x="359" y="684"/>
                  </a:lnTo>
                  <a:lnTo>
                    <a:pt x="376" y="683"/>
                  </a:lnTo>
                  <a:lnTo>
                    <a:pt x="393" y="681"/>
                  </a:lnTo>
                  <a:lnTo>
                    <a:pt x="411" y="678"/>
                  </a:lnTo>
                  <a:lnTo>
                    <a:pt x="427" y="674"/>
                  </a:lnTo>
                  <a:lnTo>
                    <a:pt x="443" y="669"/>
                  </a:lnTo>
                  <a:lnTo>
                    <a:pt x="459" y="664"/>
                  </a:lnTo>
                  <a:lnTo>
                    <a:pt x="475" y="658"/>
                  </a:lnTo>
                  <a:lnTo>
                    <a:pt x="490" y="651"/>
                  </a:lnTo>
                  <a:lnTo>
                    <a:pt x="504" y="644"/>
                  </a:lnTo>
                  <a:lnTo>
                    <a:pt x="518" y="636"/>
                  </a:lnTo>
                  <a:lnTo>
                    <a:pt x="533" y="627"/>
                  </a:lnTo>
                  <a:lnTo>
                    <a:pt x="546" y="617"/>
                  </a:lnTo>
                  <a:lnTo>
                    <a:pt x="559" y="607"/>
                  </a:lnTo>
                  <a:lnTo>
                    <a:pt x="571" y="596"/>
                  </a:lnTo>
                  <a:lnTo>
                    <a:pt x="583" y="585"/>
                  </a:lnTo>
                  <a:lnTo>
                    <a:pt x="595" y="573"/>
                  </a:lnTo>
                  <a:lnTo>
                    <a:pt x="606" y="560"/>
                  </a:lnTo>
                  <a:lnTo>
                    <a:pt x="616" y="547"/>
                  </a:lnTo>
                  <a:lnTo>
                    <a:pt x="625" y="534"/>
                  </a:lnTo>
                  <a:lnTo>
                    <a:pt x="634" y="521"/>
                  </a:lnTo>
                  <a:lnTo>
                    <a:pt x="642" y="506"/>
                  </a:lnTo>
                  <a:lnTo>
                    <a:pt x="650" y="491"/>
                  </a:lnTo>
                  <a:lnTo>
                    <a:pt x="657" y="476"/>
                  </a:lnTo>
                  <a:lnTo>
                    <a:pt x="663" y="461"/>
                  </a:lnTo>
                  <a:lnTo>
                    <a:pt x="669" y="445"/>
                  </a:lnTo>
                  <a:lnTo>
                    <a:pt x="673" y="428"/>
                  </a:lnTo>
                  <a:lnTo>
                    <a:pt x="677" y="412"/>
                  </a:lnTo>
                  <a:lnTo>
                    <a:pt x="680" y="395"/>
                  </a:lnTo>
                  <a:lnTo>
                    <a:pt x="682" y="377"/>
                  </a:lnTo>
                  <a:lnTo>
                    <a:pt x="683" y="360"/>
                  </a:lnTo>
                  <a:lnTo>
                    <a:pt x="684" y="343"/>
                  </a:lnTo>
                  <a:lnTo>
                    <a:pt x="683" y="326"/>
                  </a:lnTo>
                  <a:lnTo>
                    <a:pt x="682" y="308"/>
                  </a:lnTo>
                  <a:lnTo>
                    <a:pt x="680" y="291"/>
                  </a:lnTo>
                  <a:lnTo>
                    <a:pt x="677" y="274"/>
                  </a:lnTo>
                  <a:lnTo>
                    <a:pt x="673" y="258"/>
                  </a:lnTo>
                  <a:lnTo>
                    <a:pt x="669" y="241"/>
                  </a:lnTo>
                  <a:lnTo>
                    <a:pt x="663" y="226"/>
                  </a:lnTo>
                  <a:lnTo>
                    <a:pt x="657" y="210"/>
                  </a:lnTo>
                  <a:lnTo>
                    <a:pt x="650" y="195"/>
                  </a:lnTo>
                  <a:lnTo>
                    <a:pt x="642" y="180"/>
                  </a:lnTo>
                  <a:lnTo>
                    <a:pt x="634" y="166"/>
                  </a:lnTo>
                  <a:lnTo>
                    <a:pt x="625" y="152"/>
                  </a:lnTo>
                  <a:lnTo>
                    <a:pt x="616" y="139"/>
                  </a:lnTo>
                  <a:lnTo>
                    <a:pt x="606" y="125"/>
                  </a:lnTo>
                  <a:lnTo>
                    <a:pt x="595" y="113"/>
                  </a:lnTo>
                  <a:lnTo>
                    <a:pt x="583" y="101"/>
                  </a:lnTo>
                  <a:lnTo>
                    <a:pt x="571" y="90"/>
                  </a:lnTo>
                  <a:lnTo>
                    <a:pt x="559" y="80"/>
                  </a:lnTo>
                  <a:lnTo>
                    <a:pt x="546" y="69"/>
                  </a:lnTo>
                  <a:lnTo>
                    <a:pt x="533" y="59"/>
                  </a:lnTo>
                  <a:lnTo>
                    <a:pt x="518" y="50"/>
                  </a:lnTo>
                  <a:lnTo>
                    <a:pt x="504" y="42"/>
                  </a:lnTo>
                  <a:lnTo>
                    <a:pt x="490" y="35"/>
                  </a:lnTo>
                  <a:lnTo>
                    <a:pt x="475" y="28"/>
                  </a:lnTo>
                  <a:lnTo>
                    <a:pt x="459" y="22"/>
                  </a:lnTo>
                  <a:lnTo>
                    <a:pt x="443" y="17"/>
                  </a:lnTo>
                  <a:lnTo>
                    <a:pt x="427" y="12"/>
                  </a:lnTo>
                  <a:lnTo>
                    <a:pt x="411" y="7"/>
                  </a:lnTo>
                  <a:lnTo>
                    <a:pt x="393" y="4"/>
                  </a:lnTo>
                  <a:lnTo>
                    <a:pt x="376" y="2"/>
                  </a:lnTo>
                  <a:lnTo>
                    <a:pt x="359" y="1"/>
                  </a:lnTo>
                  <a:lnTo>
                    <a:pt x="341" y="0"/>
                  </a:lnTo>
                  <a:lnTo>
                    <a:pt x="324" y="1"/>
                  </a:lnTo>
                  <a:lnTo>
                    <a:pt x="307" y="2"/>
                  </a:lnTo>
                  <a:lnTo>
                    <a:pt x="290" y="4"/>
                  </a:lnTo>
                  <a:lnTo>
                    <a:pt x="273" y="7"/>
                  </a:lnTo>
                  <a:lnTo>
                    <a:pt x="257" y="12"/>
                  </a:lnTo>
                  <a:lnTo>
                    <a:pt x="241" y="17"/>
                  </a:lnTo>
                  <a:lnTo>
                    <a:pt x="224" y="22"/>
                  </a:lnTo>
                  <a:lnTo>
                    <a:pt x="209" y="28"/>
                  </a:lnTo>
                  <a:lnTo>
                    <a:pt x="194" y="35"/>
                  </a:lnTo>
                  <a:lnTo>
                    <a:pt x="179" y="42"/>
                  </a:lnTo>
                  <a:lnTo>
                    <a:pt x="164" y="50"/>
                  </a:lnTo>
                  <a:lnTo>
                    <a:pt x="151" y="59"/>
                  </a:lnTo>
                  <a:lnTo>
                    <a:pt x="137" y="69"/>
                  </a:lnTo>
                  <a:lnTo>
                    <a:pt x="125" y="80"/>
                  </a:lnTo>
                  <a:lnTo>
                    <a:pt x="112" y="90"/>
                  </a:lnTo>
                  <a:lnTo>
                    <a:pt x="100" y="101"/>
                  </a:lnTo>
                  <a:lnTo>
                    <a:pt x="89" y="113"/>
                  </a:lnTo>
                  <a:lnTo>
                    <a:pt x="78" y="125"/>
                  </a:lnTo>
                  <a:lnTo>
                    <a:pt x="68" y="139"/>
                  </a:lnTo>
                  <a:lnTo>
                    <a:pt x="58" y="152"/>
                  </a:lnTo>
                  <a:lnTo>
                    <a:pt x="50" y="166"/>
                  </a:lnTo>
                  <a:lnTo>
                    <a:pt x="41" y="180"/>
                  </a:lnTo>
                  <a:lnTo>
                    <a:pt x="33" y="195"/>
                  </a:lnTo>
                  <a:lnTo>
                    <a:pt x="26" y="210"/>
                  </a:lnTo>
                  <a:lnTo>
                    <a:pt x="20" y="226"/>
                  </a:lnTo>
                  <a:lnTo>
                    <a:pt x="15" y="241"/>
                  </a:lnTo>
                  <a:lnTo>
                    <a:pt x="10" y="258"/>
                  </a:lnTo>
                  <a:lnTo>
                    <a:pt x="7" y="274"/>
                  </a:lnTo>
                  <a:lnTo>
                    <a:pt x="4" y="291"/>
                  </a:lnTo>
                  <a:lnTo>
                    <a:pt x="1" y="308"/>
                  </a:lnTo>
                  <a:lnTo>
                    <a:pt x="0" y="326"/>
                  </a:lnTo>
                  <a:lnTo>
                    <a:pt x="0" y="343"/>
                  </a:lnTo>
                  <a:lnTo>
                    <a:pt x="0" y="360"/>
                  </a:lnTo>
                  <a:lnTo>
                    <a:pt x="1" y="377"/>
                  </a:lnTo>
                  <a:lnTo>
                    <a:pt x="4" y="395"/>
                  </a:lnTo>
                  <a:lnTo>
                    <a:pt x="7" y="412"/>
                  </a:lnTo>
                  <a:lnTo>
                    <a:pt x="10" y="428"/>
                  </a:lnTo>
                  <a:lnTo>
                    <a:pt x="15" y="445"/>
                  </a:lnTo>
                  <a:lnTo>
                    <a:pt x="20" y="461"/>
                  </a:lnTo>
                  <a:lnTo>
                    <a:pt x="26" y="476"/>
                  </a:lnTo>
                  <a:lnTo>
                    <a:pt x="33" y="491"/>
                  </a:lnTo>
                  <a:lnTo>
                    <a:pt x="41" y="506"/>
                  </a:lnTo>
                  <a:lnTo>
                    <a:pt x="50" y="521"/>
                  </a:lnTo>
                  <a:lnTo>
                    <a:pt x="58" y="534"/>
                  </a:lnTo>
                  <a:lnTo>
                    <a:pt x="68" y="547"/>
                  </a:lnTo>
                  <a:lnTo>
                    <a:pt x="78" y="560"/>
                  </a:lnTo>
                  <a:lnTo>
                    <a:pt x="89" y="573"/>
                  </a:lnTo>
                  <a:lnTo>
                    <a:pt x="100" y="585"/>
                  </a:lnTo>
                  <a:lnTo>
                    <a:pt x="112" y="596"/>
                  </a:lnTo>
                  <a:lnTo>
                    <a:pt x="125" y="607"/>
                  </a:lnTo>
                  <a:lnTo>
                    <a:pt x="137" y="617"/>
                  </a:lnTo>
                  <a:lnTo>
                    <a:pt x="151" y="627"/>
                  </a:lnTo>
                  <a:lnTo>
                    <a:pt x="164" y="636"/>
                  </a:lnTo>
                  <a:lnTo>
                    <a:pt x="179" y="644"/>
                  </a:lnTo>
                  <a:lnTo>
                    <a:pt x="194" y="651"/>
                  </a:lnTo>
                  <a:lnTo>
                    <a:pt x="209" y="658"/>
                  </a:lnTo>
                  <a:lnTo>
                    <a:pt x="224" y="664"/>
                  </a:lnTo>
                  <a:lnTo>
                    <a:pt x="241" y="669"/>
                  </a:lnTo>
                  <a:lnTo>
                    <a:pt x="257" y="674"/>
                  </a:lnTo>
                  <a:lnTo>
                    <a:pt x="273" y="678"/>
                  </a:lnTo>
                  <a:lnTo>
                    <a:pt x="290" y="681"/>
                  </a:lnTo>
                  <a:lnTo>
                    <a:pt x="307" y="683"/>
                  </a:lnTo>
                  <a:lnTo>
                    <a:pt x="324" y="684"/>
                  </a:lnTo>
                  <a:lnTo>
                    <a:pt x="341" y="684"/>
                  </a:lnTo>
                  <a:close/>
                  <a:moveTo>
                    <a:pt x="51" y="343"/>
                  </a:moveTo>
                  <a:lnTo>
                    <a:pt x="51" y="328"/>
                  </a:lnTo>
                  <a:lnTo>
                    <a:pt x="52" y="313"/>
                  </a:lnTo>
                  <a:lnTo>
                    <a:pt x="54" y="298"/>
                  </a:lnTo>
                  <a:lnTo>
                    <a:pt x="57" y="284"/>
                  </a:lnTo>
                  <a:lnTo>
                    <a:pt x="60" y="271"/>
                  </a:lnTo>
                  <a:lnTo>
                    <a:pt x="64" y="257"/>
                  </a:lnTo>
                  <a:lnTo>
                    <a:pt x="68" y="243"/>
                  </a:lnTo>
                  <a:lnTo>
                    <a:pt x="73" y="230"/>
                  </a:lnTo>
                  <a:lnTo>
                    <a:pt x="79" y="217"/>
                  </a:lnTo>
                  <a:lnTo>
                    <a:pt x="86" y="205"/>
                  </a:lnTo>
                  <a:lnTo>
                    <a:pt x="92" y="192"/>
                  </a:lnTo>
                  <a:lnTo>
                    <a:pt x="100" y="180"/>
                  </a:lnTo>
                  <a:lnTo>
                    <a:pt x="108" y="169"/>
                  </a:lnTo>
                  <a:lnTo>
                    <a:pt x="117" y="158"/>
                  </a:lnTo>
                  <a:lnTo>
                    <a:pt x="126" y="148"/>
                  </a:lnTo>
                  <a:lnTo>
                    <a:pt x="136" y="138"/>
                  </a:lnTo>
                  <a:lnTo>
                    <a:pt x="146" y="127"/>
                  </a:lnTo>
                  <a:lnTo>
                    <a:pt x="156" y="118"/>
                  </a:lnTo>
                  <a:lnTo>
                    <a:pt x="167" y="110"/>
                  </a:lnTo>
                  <a:lnTo>
                    <a:pt x="179" y="102"/>
                  </a:lnTo>
                  <a:lnTo>
                    <a:pt x="191" y="94"/>
                  </a:lnTo>
                  <a:lnTo>
                    <a:pt x="203" y="87"/>
                  </a:lnTo>
                  <a:lnTo>
                    <a:pt x="215" y="81"/>
                  </a:lnTo>
                  <a:lnTo>
                    <a:pt x="229" y="75"/>
                  </a:lnTo>
                  <a:lnTo>
                    <a:pt x="242" y="69"/>
                  </a:lnTo>
                  <a:lnTo>
                    <a:pt x="255" y="64"/>
                  </a:lnTo>
                  <a:lnTo>
                    <a:pt x="269" y="61"/>
                  </a:lnTo>
                  <a:lnTo>
                    <a:pt x="283" y="57"/>
                  </a:lnTo>
                  <a:lnTo>
                    <a:pt x="298" y="55"/>
                  </a:lnTo>
                  <a:lnTo>
                    <a:pt x="312" y="53"/>
                  </a:lnTo>
                  <a:lnTo>
                    <a:pt x="327" y="52"/>
                  </a:lnTo>
                  <a:lnTo>
                    <a:pt x="341" y="51"/>
                  </a:lnTo>
                  <a:lnTo>
                    <a:pt x="357" y="52"/>
                  </a:lnTo>
                  <a:lnTo>
                    <a:pt x="371" y="53"/>
                  </a:lnTo>
                  <a:lnTo>
                    <a:pt x="386" y="55"/>
                  </a:lnTo>
                  <a:lnTo>
                    <a:pt x="400" y="57"/>
                  </a:lnTo>
                  <a:lnTo>
                    <a:pt x="415" y="61"/>
                  </a:lnTo>
                  <a:lnTo>
                    <a:pt x="428" y="64"/>
                  </a:lnTo>
                  <a:lnTo>
                    <a:pt x="441" y="69"/>
                  </a:lnTo>
                  <a:lnTo>
                    <a:pt x="454" y="75"/>
                  </a:lnTo>
                  <a:lnTo>
                    <a:pt x="467" y="81"/>
                  </a:lnTo>
                  <a:lnTo>
                    <a:pt x="480" y="87"/>
                  </a:lnTo>
                  <a:lnTo>
                    <a:pt x="492" y="94"/>
                  </a:lnTo>
                  <a:lnTo>
                    <a:pt x="504" y="102"/>
                  </a:lnTo>
                  <a:lnTo>
                    <a:pt x="515" y="110"/>
                  </a:lnTo>
                  <a:lnTo>
                    <a:pt x="526" y="118"/>
                  </a:lnTo>
                  <a:lnTo>
                    <a:pt x="538" y="127"/>
                  </a:lnTo>
                  <a:lnTo>
                    <a:pt x="548" y="138"/>
                  </a:lnTo>
                  <a:lnTo>
                    <a:pt x="557" y="148"/>
                  </a:lnTo>
                  <a:lnTo>
                    <a:pt x="566" y="158"/>
                  </a:lnTo>
                  <a:lnTo>
                    <a:pt x="575" y="169"/>
                  </a:lnTo>
                  <a:lnTo>
                    <a:pt x="583" y="180"/>
                  </a:lnTo>
                  <a:lnTo>
                    <a:pt x="591" y="192"/>
                  </a:lnTo>
                  <a:lnTo>
                    <a:pt x="598" y="205"/>
                  </a:lnTo>
                  <a:lnTo>
                    <a:pt x="604" y="217"/>
                  </a:lnTo>
                  <a:lnTo>
                    <a:pt x="610" y="230"/>
                  </a:lnTo>
                  <a:lnTo>
                    <a:pt x="615" y="243"/>
                  </a:lnTo>
                  <a:lnTo>
                    <a:pt x="620" y="257"/>
                  </a:lnTo>
                  <a:lnTo>
                    <a:pt x="624" y="271"/>
                  </a:lnTo>
                  <a:lnTo>
                    <a:pt x="627" y="284"/>
                  </a:lnTo>
                  <a:lnTo>
                    <a:pt x="629" y="298"/>
                  </a:lnTo>
                  <a:lnTo>
                    <a:pt x="631" y="313"/>
                  </a:lnTo>
                  <a:lnTo>
                    <a:pt x="632" y="328"/>
                  </a:lnTo>
                  <a:lnTo>
                    <a:pt x="633" y="343"/>
                  </a:lnTo>
                  <a:lnTo>
                    <a:pt x="632" y="358"/>
                  </a:lnTo>
                  <a:lnTo>
                    <a:pt x="631" y="372"/>
                  </a:lnTo>
                  <a:lnTo>
                    <a:pt x="629" y="387"/>
                  </a:lnTo>
                  <a:lnTo>
                    <a:pt x="627" y="401"/>
                  </a:lnTo>
                  <a:lnTo>
                    <a:pt x="624" y="415"/>
                  </a:lnTo>
                  <a:lnTo>
                    <a:pt x="620" y="429"/>
                  </a:lnTo>
                  <a:lnTo>
                    <a:pt x="615" y="443"/>
                  </a:lnTo>
                  <a:lnTo>
                    <a:pt x="610" y="456"/>
                  </a:lnTo>
                  <a:lnTo>
                    <a:pt x="604" y="469"/>
                  </a:lnTo>
                  <a:lnTo>
                    <a:pt x="598" y="481"/>
                  </a:lnTo>
                  <a:lnTo>
                    <a:pt x="591" y="493"/>
                  </a:lnTo>
                  <a:lnTo>
                    <a:pt x="583" y="506"/>
                  </a:lnTo>
                  <a:lnTo>
                    <a:pt x="575" y="517"/>
                  </a:lnTo>
                  <a:lnTo>
                    <a:pt x="566" y="528"/>
                  </a:lnTo>
                  <a:lnTo>
                    <a:pt x="557" y="538"/>
                  </a:lnTo>
                  <a:lnTo>
                    <a:pt x="548" y="548"/>
                  </a:lnTo>
                  <a:lnTo>
                    <a:pt x="538" y="558"/>
                  </a:lnTo>
                  <a:lnTo>
                    <a:pt x="526" y="568"/>
                  </a:lnTo>
                  <a:lnTo>
                    <a:pt x="515" y="576"/>
                  </a:lnTo>
                  <a:lnTo>
                    <a:pt x="504" y="584"/>
                  </a:lnTo>
                  <a:lnTo>
                    <a:pt x="492" y="592"/>
                  </a:lnTo>
                  <a:lnTo>
                    <a:pt x="480" y="599"/>
                  </a:lnTo>
                  <a:lnTo>
                    <a:pt x="467" y="605"/>
                  </a:lnTo>
                  <a:lnTo>
                    <a:pt x="454" y="611"/>
                  </a:lnTo>
                  <a:lnTo>
                    <a:pt x="441" y="616"/>
                  </a:lnTo>
                  <a:lnTo>
                    <a:pt x="428" y="620"/>
                  </a:lnTo>
                  <a:lnTo>
                    <a:pt x="415" y="625"/>
                  </a:lnTo>
                  <a:lnTo>
                    <a:pt x="400" y="628"/>
                  </a:lnTo>
                  <a:lnTo>
                    <a:pt x="386" y="631"/>
                  </a:lnTo>
                  <a:lnTo>
                    <a:pt x="371" y="633"/>
                  </a:lnTo>
                  <a:lnTo>
                    <a:pt x="357" y="634"/>
                  </a:lnTo>
                  <a:lnTo>
                    <a:pt x="341" y="634"/>
                  </a:lnTo>
                  <a:lnTo>
                    <a:pt x="327" y="634"/>
                  </a:lnTo>
                  <a:lnTo>
                    <a:pt x="312" y="633"/>
                  </a:lnTo>
                  <a:lnTo>
                    <a:pt x="298" y="631"/>
                  </a:lnTo>
                  <a:lnTo>
                    <a:pt x="283" y="628"/>
                  </a:lnTo>
                  <a:lnTo>
                    <a:pt x="269" y="625"/>
                  </a:lnTo>
                  <a:lnTo>
                    <a:pt x="255" y="620"/>
                  </a:lnTo>
                  <a:lnTo>
                    <a:pt x="242" y="616"/>
                  </a:lnTo>
                  <a:lnTo>
                    <a:pt x="229" y="611"/>
                  </a:lnTo>
                  <a:lnTo>
                    <a:pt x="215" y="605"/>
                  </a:lnTo>
                  <a:lnTo>
                    <a:pt x="203" y="599"/>
                  </a:lnTo>
                  <a:lnTo>
                    <a:pt x="191" y="592"/>
                  </a:lnTo>
                  <a:lnTo>
                    <a:pt x="179" y="584"/>
                  </a:lnTo>
                  <a:lnTo>
                    <a:pt x="167" y="576"/>
                  </a:lnTo>
                  <a:lnTo>
                    <a:pt x="156" y="568"/>
                  </a:lnTo>
                  <a:lnTo>
                    <a:pt x="146" y="558"/>
                  </a:lnTo>
                  <a:lnTo>
                    <a:pt x="136" y="548"/>
                  </a:lnTo>
                  <a:lnTo>
                    <a:pt x="126" y="538"/>
                  </a:lnTo>
                  <a:lnTo>
                    <a:pt x="117" y="528"/>
                  </a:lnTo>
                  <a:lnTo>
                    <a:pt x="108" y="517"/>
                  </a:lnTo>
                  <a:lnTo>
                    <a:pt x="100" y="506"/>
                  </a:lnTo>
                  <a:lnTo>
                    <a:pt x="92" y="493"/>
                  </a:lnTo>
                  <a:lnTo>
                    <a:pt x="86" y="481"/>
                  </a:lnTo>
                  <a:lnTo>
                    <a:pt x="79" y="469"/>
                  </a:lnTo>
                  <a:lnTo>
                    <a:pt x="73" y="456"/>
                  </a:lnTo>
                  <a:lnTo>
                    <a:pt x="68" y="443"/>
                  </a:lnTo>
                  <a:lnTo>
                    <a:pt x="64" y="429"/>
                  </a:lnTo>
                  <a:lnTo>
                    <a:pt x="60" y="415"/>
                  </a:lnTo>
                  <a:lnTo>
                    <a:pt x="57" y="401"/>
                  </a:lnTo>
                  <a:lnTo>
                    <a:pt x="54" y="387"/>
                  </a:lnTo>
                  <a:lnTo>
                    <a:pt x="52" y="372"/>
                  </a:lnTo>
                  <a:lnTo>
                    <a:pt x="51" y="358"/>
                  </a:lnTo>
                  <a:lnTo>
                    <a:pt x="51" y="343"/>
                  </a:lnTo>
                  <a:close/>
                  <a:moveTo>
                    <a:pt x="212" y="515"/>
                  </a:moveTo>
                  <a:lnTo>
                    <a:pt x="277" y="515"/>
                  </a:lnTo>
                  <a:lnTo>
                    <a:pt x="277" y="369"/>
                  </a:lnTo>
                  <a:lnTo>
                    <a:pt x="355" y="369"/>
                  </a:lnTo>
                  <a:lnTo>
                    <a:pt x="412" y="515"/>
                  </a:lnTo>
                  <a:lnTo>
                    <a:pt x="485" y="515"/>
                  </a:lnTo>
                  <a:lnTo>
                    <a:pt x="418" y="359"/>
                  </a:lnTo>
                  <a:lnTo>
                    <a:pt x="427" y="354"/>
                  </a:lnTo>
                  <a:lnTo>
                    <a:pt x="437" y="349"/>
                  </a:lnTo>
                  <a:lnTo>
                    <a:pt x="447" y="343"/>
                  </a:lnTo>
                  <a:lnTo>
                    <a:pt x="457" y="334"/>
                  </a:lnTo>
                  <a:lnTo>
                    <a:pt x="462" y="329"/>
                  </a:lnTo>
                  <a:lnTo>
                    <a:pt x="466" y="324"/>
                  </a:lnTo>
                  <a:lnTo>
                    <a:pt x="471" y="317"/>
                  </a:lnTo>
                  <a:lnTo>
                    <a:pt x="474" y="309"/>
                  </a:lnTo>
                  <a:lnTo>
                    <a:pt x="477" y="301"/>
                  </a:lnTo>
                  <a:lnTo>
                    <a:pt x="479" y="292"/>
                  </a:lnTo>
                  <a:lnTo>
                    <a:pt x="480" y="282"/>
                  </a:lnTo>
                  <a:lnTo>
                    <a:pt x="480" y="270"/>
                  </a:lnTo>
                  <a:lnTo>
                    <a:pt x="479" y="251"/>
                  </a:lnTo>
                  <a:lnTo>
                    <a:pt x="477" y="235"/>
                  </a:lnTo>
                  <a:lnTo>
                    <a:pt x="473" y="220"/>
                  </a:lnTo>
                  <a:lnTo>
                    <a:pt x="466" y="208"/>
                  </a:lnTo>
                  <a:lnTo>
                    <a:pt x="459" y="197"/>
                  </a:lnTo>
                  <a:lnTo>
                    <a:pt x="451" y="187"/>
                  </a:lnTo>
                  <a:lnTo>
                    <a:pt x="442" y="179"/>
                  </a:lnTo>
                  <a:lnTo>
                    <a:pt x="432" y="172"/>
                  </a:lnTo>
                  <a:lnTo>
                    <a:pt x="421" y="167"/>
                  </a:lnTo>
                  <a:lnTo>
                    <a:pt x="410" y="163"/>
                  </a:lnTo>
                  <a:lnTo>
                    <a:pt x="397" y="160"/>
                  </a:lnTo>
                  <a:lnTo>
                    <a:pt x="385" y="157"/>
                  </a:lnTo>
                  <a:lnTo>
                    <a:pt x="372" y="155"/>
                  </a:lnTo>
                  <a:lnTo>
                    <a:pt x="359" y="154"/>
                  </a:lnTo>
                  <a:lnTo>
                    <a:pt x="345" y="154"/>
                  </a:lnTo>
                  <a:lnTo>
                    <a:pt x="333" y="154"/>
                  </a:lnTo>
                  <a:lnTo>
                    <a:pt x="212" y="154"/>
                  </a:lnTo>
                  <a:lnTo>
                    <a:pt x="212" y="515"/>
                  </a:lnTo>
                  <a:close/>
                  <a:moveTo>
                    <a:pt x="277" y="216"/>
                  </a:moveTo>
                  <a:lnTo>
                    <a:pt x="351" y="216"/>
                  </a:lnTo>
                  <a:lnTo>
                    <a:pt x="365" y="217"/>
                  </a:lnTo>
                  <a:lnTo>
                    <a:pt x="377" y="219"/>
                  </a:lnTo>
                  <a:lnTo>
                    <a:pt x="382" y="221"/>
                  </a:lnTo>
                  <a:lnTo>
                    <a:pt x="387" y="223"/>
                  </a:lnTo>
                  <a:lnTo>
                    <a:pt x="391" y="225"/>
                  </a:lnTo>
                  <a:lnTo>
                    <a:pt x="395" y="228"/>
                  </a:lnTo>
                  <a:lnTo>
                    <a:pt x="399" y="231"/>
                  </a:lnTo>
                  <a:lnTo>
                    <a:pt x="402" y="235"/>
                  </a:lnTo>
                  <a:lnTo>
                    <a:pt x="405" y="239"/>
                  </a:lnTo>
                  <a:lnTo>
                    <a:pt x="407" y="243"/>
                  </a:lnTo>
                  <a:lnTo>
                    <a:pt x="410" y="248"/>
                  </a:lnTo>
                  <a:lnTo>
                    <a:pt x="411" y="252"/>
                  </a:lnTo>
                  <a:lnTo>
                    <a:pt x="412" y="259"/>
                  </a:lnTo>
                  <a:lnTo>
                    <a:pt x="412" y="265"/>
                  </a:lnTo>
                  <a:lnTo>
                    <a:pt x="412" y="270"/>
                  </a:lnTo>
                  <a:lnTo>
                    <a:pt x="411" y="276"/>
                  </a:lnTo>
                  <a:lnTo>
                    <a:pt x="410" y="280"/>
                  </a:lnTo>
                  <a:lnTo>
                    <a:pt x="407" y="285"/>
                  </a:lnTo>
                  <a:lnTo>
                    <a:pt x="404" y="289"/>
                  </a:lnTo>
                  <a:lnTo>
                    <a:pt x="402" y="293"/>
                  </a:lnTo>
                  <a:lnTo>
                    <a:pt x="399" y="296"/>
                  </a:lnTo>
                  <a:lnTo>
                    <a:pt x="395" y="299"/>
                  </a:lnTo>
                  <a:lnTo>
                    <a:pt x="387" y="304"/>
                  </a:lnTo>
                  <a:lnTo>
                    <a:pt x="378" y="308"/>
                  </a:lnTo>
                  <a:lnTo>
                    <a:pt x="368" y="310"/>
                  </a:lnTo>
                  <a:lnTo>
                    <a:pt x="357" y="310"/>
                  </a:lnTo>
                  <a:lnTo>
                    <a:pt x="277" y="310"/>
                  </a:lnTo>
                  <a:lnTo>
                    <a:pt x="277"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38"/>
            <p:cNvSpPr>
              <a:spLocks/>
            </p:cNvSpPr>
            <p:nvPr/>
          </p:nvSpPr>
          <p:spPr bwMode="auto">
            <a:xfrm>
              <a:off x="2362200" y="1393825"/>
              <a:ext cx="160338" cy="1335088"/>
            </a:xfrm>
            <a:custGeom>
              <a:avLst/>
              <a:gdLst>
                <a:gd name="T0" fmla="*/ 0 w 405"/>
                <a:gd name="T1" fmla="*/ 408 h 3364"/>
                <a:gd name="T2" fmla="*/ 0 w 405"/>
                <a:gd name="T3" fmla="*/ 403 h 3364"/>
                <a:gd name="T4" fmla="*/ 0 w 405"/>
                <a:gd name="T5" fmla="*/ 0 h 3364"/>
                <a:gd name="T6" fmla="*/ 405 w 405"/>
                <a:gd name="T7" fmla="*/ 0 h 3364"/>
                <a:gd name="T8" fmla="*/ 405 w 405"/>
                <a:gd name="T9" fmla="*/ 404 h 3364"/>
                <a:gd name="T10" fmla="*/ 405 w 405"/>
                <a:gd name="T11" fmla="*/ 408 h 3364"/>
                <a:gd name="T12" fmla="*/ 405 w 405"/>
                <a:gd name="T13" fmla="*/ 2956 h 3364"/>
                <a:gd name="T14" fmla="*/ 405 w 405"/>
                <a:gd name="T15" fmla="*/ 2965 h 3364"/>
                <a:gd name="T16" fmla="*/ 405 w 405"/>
                <a:gd name="T17" fmla="*/ 3364 h 3364"/>
                <a:gd name="T18" fmla="*/ 0 w 405"/>
                <a:gd name="T19" fmla="*/ 3364 h 3364"/>
                <a:gd name="T20" fmla="*/ 0 w 405"/>
                <a:gd name="T21" fmla="*/ 2961 h 3364"/>
                <a:gd name="T22" fmla="*/ 0 w 405"/>
                <a:gd name="T23" fmla="*/ 2956 h 3364"/>
                <a:gd name="T24" fmla="*/ 0 w 405"/>
                <a:gd name="T25" fmla="*/ 408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 h="3364">
                  <a:moveTo>
                    <a:pt x="0" y="408"/>
                  </a:moveTo>
                  <a:lnTo>
                    <a:pt x="0" y="403"/>
                  </a:lnTo>
                  <a:lnTo>
                    <a:pt x="0" y="0"/>
                  </a:lnTo>
                  <a:lnTo>
                    <a:pt x="405" y="0"/>
                  </a:lnTo>
                  <a:lnTo>
                    <a:pt x="405" y="404"/>
                  </a:lnTo>
                  <a:lnTo>
                    <a:pt x="405" y="408"/>
                  </a:lnTo>
                  <a:lnTo>
                    <a:pt x="405" y="2956"/>
                  </a:lnTo>
                  <a:lnTo>
                    <a:pt x="405" y="2965"/>
                  </a:lnTo>
                  <a:lnTo>
                    <a:pt x="405" y="3364"/>
                  </a:lnTo>
                  <a:lnTo>
                    <a:pt x="0" y="3364"/>
                  </a:lnTo>
                  <a:lnTo>
                    <a:pt x="0" y="2961"/>
                  </a:lnTo>
                  <a:lnTo>
                    <a:pt x="0" y="2956"/>
                  </a:lnTo>
                  <a:lnTo>
                    <a:pt x="0"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39"/>
            <p:cNvSpPr>
              <a:spLocks noEditPoints="1"/>
            </p:cNvSpPr>
            <p:nvPr/>
          </p:nvSpPr>
          <p:spPr bwMode="auto">
            <a:xfrm>
              <a:off x="3448050" y="1389063"/>
              <a:ext cx="3098800" cy="1627188"/>
            </a:xfrm>
            <a:custGeom>
              <a:avLst/>
              <a:gdLst>
                <a:gd name="T0" fmla="*/ 1668 w 7808"/>
                <a:gd name="T1" fmla="*/ 2965 h 4100"/>
                <a:gd name="T2" fmla="*/ 2358 w 7808"/>
                <a:gd name="T3" fmla="*/ 3227 h 4100"/>
                <a:gd name="T4" fmla="*/ 2934 w 7808"/>
                <a:gd name="T5" fmla="*/ 2696 h 4100"/>
                <a:gd name="T6" fmla="*/ 2988 w 7808"/>
                <a:gd name="T7" fmla="*/ 1741 h 4100"/>
                <a:gd name="T8" fmla="*/ 2481 w 7808"/>
                <a:gd name="T9" fmla="*/ 1090 h 4100"/>
                <a:gd name="T10" fmla="*/ 1765 w 7808"/>
                <a:gd name="T11" fmla="*/ 1196 h 4100"/>
                <a:gd name="T12" fmla="*/ 1387 w 7808"/>
                <a:gd name="T13" fmla="*/ 1981 h 4100"/>
                <a:gd name="T14" fmla="*/ 5042 w 7808"/>
                <a:gd name="T15" fmla="*/ 1220 h 4100"/>
                <a:gd name="T16" fmla="*/ 3728 w 7808"/>
                <a:gd name="T17" fmla="*/ 3147 h 4100"/>
                <a:gd name="T18" fmla="*/ 4183 w 7808"/>
                <a:gd name="T19" fmla="*/ 3220 h 4100"/>
                <a:gd name="T20" fmla="*/ 4574 w 7808"/>
                <a:gd name="T21" fmla="*/ 3042 h 4100"/>
                <a:gd name="T22" fmla="*/ 4629 w 7808"/>
                <a:gd name="T23" fmla="*/ 2665 h 4100"/>
                <a:gd name="T24" fmla="*/ 4274 w 7808"/>
                <a:gd name="T25" fmla="*/ 2368 h 4100"/>
                <a:gd name="T26" fmla="*/ 3486 w 7808"/>
                <a:gd name="T27" fmla="*/ 1943 h 4100"/>
                <a:gd name="T28" fmla="*/ 3406 w 7808"/>
                <a:gd name="T29" fmla="*/ 2460 h 4100"/>
                <a:gd name="T30" fmla="*/ 2755 w 7808"/>
                <a:gd name="T31" fmla="*/ 3346 h 4100"/>
                <a:gd name="T32" fmla="*/ 1699 w 7808"/>
                <a:gd name="T33" fmla="*/ 3346 h 4100"/>
                <a:gd name="T34" fmla="*/ 1047 w 7808"/>
                <a:gd name="T35" fmla="*/ 2460 h 4100"/>
                <a:gd name="T36" fmla="*/ 1101 w 7808"/>
                <a:gd name="T37" fmla="*/ 1601 h 4100"/>
                <a:gd name="T38" fmla="*/ 1483 w 7808"/>
                <a:gd name="T39" fmla="*/ 1043 h 4100"/>
                <a:gd name="T40" fmla="*/ 366 w 7808"/>
                <a:gd name="T41" fmla="*/ 559 h 4100"/>
                <a:gd name="T42" fmla="*/ 774 w 7808"/>
                <a:gd name="T43" fmla="*/ 65 h 4100"/>
                <a:gd name="T44" fmla="*/ 1458 w 7808"/>
                <a:gd name="T45" fmla="*/ 24 h 4100"/>
                <a:gd name="T46" fmla="*/ 1499 w 7808"/>
                <a:gd name="T47" fmla="*/ 358 h 4100"/>
                <a:gd name="T48" fmla="*/ 1087 w 7808"/>
                <a:gd name="T49" fmla="*/ 232 h 4100"/>
                <a:gd name="T50" fmla="*/ 745 w 7808"/>
                <a:gd name="T51" fmla="*/ 373 h 4100"/>
                <a:gd name="T52" fmla="*/ 2074 w 7808"/>
                <a:gd name="T53" fmla="*/ 771 h 4100"/>
                <a:gd name="T54" fmla="*/ 2700 w 7808"/>
                <a:gd name="T55" fmla="*/ 867 h 4100"/>
                <a:gd name="T56" fmla="*/ 3269 w 7808"/>
                <a:gd name="T57" fmla="*/ 1418 h 4100"/>
                <a:gd name="T58" fmla="*/ 3475 w 7808"/>
                <a:gd name="T59" fmla="*/ 1061 h 4100"/>
                <a:gd name="T60" fmla="*/ 4145 w 7808"/>
                <a:gd name="T61" fmla="*/ 781 h 4100"/>
                <a:gd name="T62" fmla="*/ 4839 w 7808"/>
                <a:gd name="T63" fmla="*/ 853 h 4100"/>
                <a:gd name="T64" fmla="*/ 6413 w 7808"/>
                <a:gd name="T65" fmla="*/ 995 h 4100"/>
                <a:gd name="T66" fmla="*/ 7003 w 7808"/>
                <a:gd name="T67" fmla="*/ 787 h 4100"/>
                <a:gd name="T68" fmla="*/ 7633 w 7808"/>
                <a:gd name="T69" fmla="*/ 862 h 4100"/>
                <a:gd name="T70" fmla="*/ 7197 w 7808"/>
                <a:gd name="T71" fmla="*/ 1019 h 4100"/>
                <a:gd name="T72" fmla="*/ 6801 w 7808"/>
                <a:gd name="T73" fmla="*/ 1034 h 4100"/>
                <a:gd name="T74" fmla="*/ 6530 w 7808"/>
                <a:gd name="T75" fmla="*/ 1321 h 4100"/>
                <a:gd name="T76" fmla="*/ 6612 w 7808"/>
                <a:gd name="T77" fmla="*/ 1679 h 4100"/>
                <a:gd name="T78" fmla="*/ 7430 w 7808"/>
                <a:gd name="T79" fmla="*/ 2112 h 4100"/>
                <a:gd name="T80" fmla="*/ 7792 w 7808"/>
                <a:gd name="T81" fmla="*/ 2547 h 4100"/>
                <a:gd name="T82" fmla="*/ 7511 w 7808"/>
                <a:gd name="T83" fmla="*/ 3288 h 4100"/>
                <a:gd name="T84" fmla="*/ 6822 w 7808"/>
                <a:gd name="T85" fmla="*/ 3478 h 4100"/>
                <a:gd name="T86" fmla="*/ 6183 w 7808"/>
                <a:gd name="T87" fmla="*/ 3328 h 4100"/>
                <a:gd name="T88" fmla="*/ 6529 w 7808"/>
                <a:gd name="T89" fmla="*/ 3138 h 4100"/>
                <a:gd name="T90" fmla="*/ 6995 w 7808"/>
                <a:gd name="T91" fmla="*/ 3230 h 4100"/>
                <a:gd name="T92" fmla="*/ 7398 w 7808"/>
                <a:gd name="T93" fmla="*/ 3067 h 4100"/>
                <a:gd name="T94" fmla="*/ 7476 w 7808"/>
                <a:gd name="T95" fmla="*/ 2691 h 4100"/>
                <a:gd name="T96" fmla="*/ 7168 w 7808"/>
                <a:gd name="T97" fmla="*/ 2405 h 4100"/>
                <a:gd name="T98" fmla="*/ 6412 w 7808"/>
                <a:gd name="T99" fmla="*/ 2016 h 4100"/>
                <a:gd name="T100" fmla="*/ 5922 w 7808"/>
                <a:gd name="T101" fmla="*/ 2581 h 4100"/>
                <a:gd name="T102" fmla="*/ 5162 w 7808"/>
                <a:gd name="T103" fmla="*/ 3648 h 4100"/>
                <a:gd name="T104" fmla="*/ 4675 w 7808"/>
                <a:gd name="T105" fmla="*/ 1277 h 4100"/>
                <a:gd name="T106" fmla="*/ 4285 w 7808"/>
                <a:gd name="T107" fmla="*/ 999 h 4100"/>
                <a:gd name="T108" fmla="*/ 3854 w 7808"/>
                <a:gd name="T109" fmla="*/ 1073 h 4100"/>
                <a:gd name="T110" fmla="*/ 3661 w 7808"/>
                <a:gd name="T111" fmla="*/ 1451 h 4100"/>
                <a:gd name="T112" fmla="*/ 3857 w 7808"/>
                <a:gd name="T113" fmla="*/ 1738 h 4100"/>
                <a:gd name="T114" fmla="*/ 4729 w 7808"/>
                <a:gd name="T115" fmla="*/ 2199 h 4100"/>
                <a:gd name="T116" fmla="*/ 4967 w 7808"/>
                <a:gd name="T117" fmla="*/ 2741 h 4100"/>
                <a:gd name="T118" fmla="*/ 4478 w 7808"/>
                <a:gd name="T119" fmla="*/ 3382 h 4100"/>
                <a:gd name="T120" fmla="*/ 3750 w 7808"/>
                <a:gd name="T121" fmla="*/ 3454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8" h="4100">
                  <a:moveTo>
                    <a:pt x="1381" y="2151"/>
                  </a:moveTo>
                  <a:lnTo>
                    <a:pt x="1383" y="2207"/>
                  </a:lnTo>
                  <a:lnTo>
                    <a:pt x="1387" y="2263"/>
                  </a:lnTo>
                  <a:lnTo>
                    <a:pt x="1393" y="2318"/>
                  </a:lnTo>
                  <a:lnTo>
                    <a:pt x="1401" y="2373"/>
                  </a:lnTo>
                  <a:lnTo>
                    <a:pt x="1411" y="2426"/>
                  </a:lnTo>
                  <a:lnTo>
                    <a:pt x="1423" y="2479"/>
                  </a:lnTo>
                  <a:lnTo>
                    <a:pt x="1438" y="2530"/>
                  </a:lnTo>
                  <a:lnTo>
                    <a:pt x="1453" y="2580"/>
                  </a:lnTo>
                  <a:lnTo>
                    <a:pt x="1470" y="2628"/>
                  </a:lnTo>
                  <a:lnTo>
                    <a:pt x="1490" y="2676"/>
                  </a:lnTo>
                  <a:lnTo>
                    <a:pt x="1511" y="2722"/>
                  </a:lnTo>
                  <a:lnTo>
                    <a:pt x="1533" y="2767"/>
                  </a:lnTo>
                  <a:lnTo>
                    <a:pt x="1557" y="2809"/>
                  </a:lnTo>
                  <a:lnTo>
                    <a:pt x="1582" y="2851"/>
                  </a:lnTo>
                  <a:lnTo>
                    <a:pt x="1610" y="2891"/>
                  </a:lnTo>
                  <a:lnTo>
                    <a:pt x="1637" y="2928"/>
                  </a:lnTo>
                  <a:lnTo>
                    <a:pt x="1668" y="2965"/>
                  </a:lnTo>
                  <a:lnTo>
                    <a:pt x="1698" y="2999"/>
                  </a:lnTo>
                  <a:lnTo>
                    <a:pt x="1730" y="3031"/>
                  </a:lnTo>
                  <a:lnTo>
                    <a:pt x="1763" y="3061"/>
                  </a:lnTo>
                  <a:lnTo>
                    <a:pt x="1797" y="3090"/>
                  </a:lnTo>
                  <a:lnTo>
                    <a:pt x="1832" y="3116"/>
                  </a:lnTo>
                  <a:lnTo>
                    <a:pt x="1869" y="3140"/>
                  </a:lnTo>
                  <a:lnTo>
                    <a:pt x="1907" y="3161"/>
                  </a:lnTo>
                  <a:lnTo>
                    <a:pt x="1944" y="3180"/>
                  </a:lnTo>
                  <a:lnTo>
                    <a:pt x="1983" y="3197"/>
                  </a:lnTo>
                  <a:lnTo>
                    <a:pt x="2022" y="3211"/>
                  </a:lnTo>
                  <a:lnTo>
                    <a:pt x="2063" y="3223"/>
                  </a:lnTo>
                  <a:lnTo>
                    <a:pt x="2105" y="3232"/>
                  </a:lnTo>
                  <a:lnTo>
                    <a:pt x="2147" y="3238"/>
                  </a:lnTo>
                  <a:lnTo>
                    <a:pt x="2188" y="3241"/>
                  </a:lnTo>
                  <a:lnTo>
                    <a:pt x="2231" y="3242"/>
                  </a:lnTo>
                  <a:lnTo>
                    <a:pt x="2274" y="3240"/>
                  </a:lnTo>
                  <a:lnTo>
                    <a:pt x="2316" y="3235"/>
                  </a:lnTo>
                  <a:lnTo>
                    <a:pt x="2358" y="3227"/>
                  </a:lnTo>
                  <a:lnTo>
                    <a:pt x="2399" y="3217"/>
                  </a:lnTo>
                  <a:lnTo>
                    <a:pt x="2438" y="3204"/>
                  </a:lnTo>
                  <a:lnTo>
                    <a:pt x="2478" y="3188"/>
                  </a:lnTo>
                  <a:lnTo>
                    <a:pt x="2517" y="3170"/>
                  </a:lnTo>
                  <a:lnTo>
                    <a:pt x="2553" y="3150"/>
                  </a:lnTo>
                  <a:lnTo>
                    <a:pt x="2590" y="3126"/>
                  </a:lnTo>
                  <a:lnTo>
                    <a:pt x="2626" y="3102"/>
                  </a:lnTo>
                  <a:lnTo>
                    <a:pt x="2660" y="3075"/>
                  </a:lnTo>
                  <a:lnTo>
                    <a:pt x="2694" y="3045"/>
                  </a:lnTo>
                  <a:lnTo>
                    <a:pt x="2725" y="3014"/>
                  </a:lnTo>
                  <a:lnTo>
                    <a:pt x="2757" y="2980"/>
                  </a:lnTo>
                  <a:lnTo>
                    <a:pt x="2786" y="2944"/>
                  </a:lnTo>
                  <a:lnTo>
                    <a:pt x="2814" y="2908"/>
                  </a:lnTo>
                  <a:lnTo>
                    <a:pt x="2841" y="2868"/>
                  </a:lnTo>
                  <a:lnTo>
                    <a:pt x="2867" y="2828"/>
                  </a:lnTo>
                  <a:lnTo>
                    <a:pt x="2890" y="2786"/>
                  </a:lnTo>
                  <a:lnTo>
                    <a:pt x="2913" y="2742"/>
                  </a:lnTo>
                  <a:lnTo>
                    <a:pt x="2934" y="2696"/>
                  </a:lnTo>
                  <a:lnTo>
                    <a:pt x="2953" y="2650"/>
                  </a:lnTo>
                  <a:lnTo>
                    <a:pt x="2970" y="2602"/>
                  </a:lnTo>
                  <a:lnTo>
                    <a:pt x="2987" y="2552"/>
                  </a:lnTo>
                  <a:lnTo>
                    <a:pt x="3001" y="2502"/>
                  </a:lnTo>
                  <a:lnTo>
                    <a:pt x="3013" y="2450"/>
                  </a:lnTo>
                  <a:lnTo>
                    <a:pt x="3023" y="2398"/>
                  </a:lnTo>
                  <a:lnTo>
                    <a:pt x="3031" y="2344"/>
                  </a:lnTo>
                  <a:lnTo>
                    <a:pt x="3037" y="2289"/>
                  </a:lnTo>
                  <a:lnTo>
                    <a:pt x="3043" y="2234"/>
                  </a:lnTo>
                  <a:lnTo>
                    <a:pt x="3045" y="2177"/>
                  </a:lnTo>
                  <a:lnTo>
                    <a:pt x="3045" y="2120"/>
                  </a:lnTo>
                  <a:lnTo>
                    <a:pt x="3043" y="2063"/>
                  </a:lnTo>
                  <a:lnTo>
                    <a:pt x="3038" y="2007"/>
                  </a:lnTo>
                  <a:lnTo>
                    <a:pt x="3032" y="1952"/>
                  </a:lnTo>
                  <a:lnTo>
                    <a:pt x="3024" y="1897"/>
                  </a:lnTo>
                  <a:lnTo>
                    <a:pt x="3013" y="1845"/>
                  </a:lnTo>
                  <a:lnTo>
                    <a:pt x="3002" y="1792"/>
                  </a:lnTo>
                  <a:lnTo>
                    <a:pt x="2988" y="1741"/>
                  </a:lnTo>
                  <a:lnTo>
                    <a:pt x="2971" y="1691"/>
                  </a:lnTo>
                  <a:lnTo>
                    <a:pt x="2954" y="1642"/>
                  </a:lnTo>
                  <a:lnTo>
                    <a:pt x="2935" y="1595"/>
                  </a:lnTo>
                  <a:lnTo>
                    <a:pt x="2914" y="1549"/>
                  </a:lnTo>
                  <a:lnTo>
                    <a:pt x="2892" y="1504"/>
                  </a:lnTo>
                  <a:lnTo>
                    <a:pt x="2868" y="1461"/>
                  </a:lnTo>
                  <a:lnTo>
                    <a:pt x="2842" y="1420"/>
                  </a:lnTo>
                  <a:lnTo>
                    <a:pt x="2816" y="1380"/>
                  </a:lnTo>
                  <a:lnTo>
                    <a:pt x="2787" y="1341"/>
                  </a:lnTo>
                  <a:lnTo>
                    <a:pt x="2758" y="1306"/>
                  </a:lnTo>
                  <a:lnTo>
                    <a:pt x="2727" y="1271"/>
                  </a:lnTo>
                  <a:lnTo>
                    <a:pt x="2695" y="1239"/>
                  </a:lnTo>
                  <a:lnTo>
                    <a:pt x="2662" y="1209"/>
                  </a:lnTo>
                  <a:lnTo>
                    <a:pt x="2628" y="1181"/>
                  </a:lnTo>
                  <a:lnTo>
                    <a:pt x="2592" y="1154"/>
                  </a:lnTo>
                  <a:lnTo>
                    <a:pt x="2556" y="1131"/>
                  </a:lnTo>
                  <a:lnTo>
                    <a:pt x="2519" y="1110"/>
                  </a:lnTo>
                  <a:lnTo>
                    <a:pt x="2481" y="1090"/>
                  </a:lnTo>
                  <a:lnTo>
                    <a:pt x="2441" y="1073"/>
                  </a:lnTo>
                  <a:lnTo>
                    <a:pt x="2402" y="1059"/>
                  </a:lnTo>
                  <a:lnTo>
                    <a:pt x="2361" y="1048"/>
                  </a:lnTo>
                  <a:lnTo>
                    <a:pt x="2320" y="1038"/>
                  </a:lnTo>
                  <a:lnTo>
                    <a:pt x="2279" y="1032"/>
                  </a:lnTo>
                  <a:lnTo>
                    <a:pt x="2236" y="1028"/>
                  </a:lnTo>
                  <a:lnTo>
                    <a:pt x="2193" y="1028"/>
                  </a:lnTo>
                  <a:lnTo>
                    <a:pt x="2151" y="1030"/>
                  </a:lnTo>
                  <a:lnTo>
                    <a:pt x="2109" y="1035"/>
                  </a:lnTo>
                  <a:lnTo>
                    <a:pt x="2067" y="1044"/>
                  </a:lnTo>
                  <a:lnTo>
                    <a:pt x="2027" y="1054"/>
                  </a:lnTo>
                  <a:lnTo>
                    <a:pt x="1986" y="1067"/>
                  </a:lnTo>
                  <a:lnTo>
                    <a:pt x="1947" y="1082"/>
                  </a:lnTo>
                  <a:lnTo>
                    <a:pt x="1909" y="1100"/>
                  </a:lnTo>
                  <a:lnTo>
                    <a:pt x="1871" y="1121"/>
                  </a:lnTo>
                  <a:lnTo>
                    <a:pt x="1834" y="1144"/>
                  </a:lnTo>
                  <a:lnTo>
                    <a:pt x="1800" y="1169"/>
                  </a:lnTo>
                  <a:lnTo>
                    <a:pt x="1765" y="1196"/>
                  </a:lnTo>
                  <a:lnTo>
                    <a:pt x="1732" y="1226"/>
                  </a:lnTo>
                  <a:lnTo>
                    <a:pt x="1699" y="1257"/>
                  </a:lnTo>
                  <a:lnTo>
                    <a:pt x="1669" y="1291"/>
                  </a:lnTo>
                  <a:lnTo>
                    <a:pt x="1639" y="1326"/>
                  </a:lnTo>
                  <a:lnTo>
                    <a:pt x="1611" y="1363"/>
                  </a:lnTo>
                  <a:lnTo>
                    <a:pt x="1584" y="1401"/>
                  </a:lnTo>
                  <a:lnTo>
                    <a:pt x="1559" y="1442"/>
                  </a:lnTo>
                  <a:lnTo>
                    <a:pt x="1534" y="1485"/>
                  </a:lnTo>
                  <a:lnTo>
                    <a:pt x="1512" y="1528"/>
                  </a:lnTo>
                  <a:lnTo>
                    <a:pt x="1492" y="1574"/>
                  </a:lnTo>
                  <a:lnTo>
                    <a:pt x="1472" y="1621"/>
                  </a:lnTo>
                  <a:lnTo>
                    <a:pt x="1454" y="1669"/>
                  </a:lnTo>
                  <a:lnTo>
                    <a:pt x="1439" y="1718"/>
                  </a:lnTo>
                  <a:lnTo>
                    <a:pt x="1424" y="1768"/>
                  </a:lnTo>
                  <a:lnTo>
                    <a:pt x="1412" y="1820"/>
                  </a:lnTo>
                  <a:lnTo>
                    <a:pt x="1402" y="1873"/>
                  </a:lnTo>
                  <a:lnTo>
                    <a:pt x="1394" y="1927"/>
                  </a:lnTo>
                  <a:lnTo>
                    <a:pt x="1387" y="1981"/>
                  </a:lnTo>
                  <a:lnTo>
                    <a:pt x="1383" y="2037"/>
                  </a:lnTo>
                  <a:lnTo>
                    <a:pt x="1381" y="2093"/>
                  </a:lnTo>
                  <a:lnTo>
                    <a:pt x="1381" y="2151"/>
                  </a:lnTo>
                  <a:close/>
                  <a:moveTo>
                    <a:pt x="4734" y="1411"/>
                  </a:moveTo>
                  <a:lnTo>
                    <a:pt x="4736" y="1416"/>
                  </a:lnTo>
                  <a:lnTo>
                    <a:pt x="4731" y="1402"/>
                  </a:lnTo>
                  <a:lnTo>
                    <a:pt x="4723" y="1385"/>
                  </a:lnTo>
                  <a:lnTo>
                    <a:pt x="4720" y="1376"/>
                  </a:lnTo>
                  <a:lnTo>
                    <a:pt x="4734" y="1411"/>
                  </a:lnTo>
                  <a:close/>
                  <a:moveTo>
                    <a:pt x="5009" y="3942"/>
                  </a:moveTo>
                  <a:lnTo>
                    <a:pt x="5025" y="3915"/>
                  </a:lnTo>
                  <a:lnTo>
                    <a:pt x="5043" y="3883"/>
                  </a:lnTo>
                  <a:lnTo>
                    <a:pt x="5062" y="3845"/>
                  </a:lnTo>
                  <a:lnTo>
                    <a:pt x="5085" y="3802"/>
                  </a:lnTo>
                  <a:lnTo>
                    <a:pt x="5009" y="3942"/>
                  </a:lnTo>
                  <a:close/>
                  <a:moveTo>
                    <a:pt x="5034" y="1200"/>
                  </a:moveTo>
                  <a:lnTo>
                    <a:pt x="5037" y="1210"/>
                  </a:lnTo>
                  <a:lnTo>
                    <a:pt x="5042" y="1220"/>
                  </a:lnTo>
                  <a:lnTo>
                    <a:pt x="5046" y="1232"/>
                  </a:lnTo>
                  <a:lnTo>
                    <a:pt x="5050" y="1243"/>
                  </a:lnTo>
                  <a:lnTo>
                    <a:pt x="5186" y="1576"/>
                  </a:lnTo>
                  <a:lnTo>
                    <a:pt x="5034" y="1200"/>
                  </a:lnTo>
                  <a:close/>
                  <a:moveTo>
                    <a:pt x="3336" y="2879"/>
                  </a:moveTo>
                  <a:lnTo>
                    <a:pt x="3383" y="2920"/>
                  </a:lnTo>
                  <a:lnTo>
                    <a:pt x="3429" y="2959"/>
                  </a:lnTo>
                  <a:lnTo>
                    <a:pt x="3476" y="2995"/>
                  </a:lnTo>
                  <a:lnTo>
                    <a:pt x="3521" y="3029"/>
                  </a:lnTo>
                  <a:lnTo>
                    <a:pt x="3544" y="3044"/>
                  </a:lnTo>
                  <a:lnTo>
                    <a:pt x="3566" y="3059"/>
                  </a:lnTo>
                  <a:lnTo>
                    <a:pt x="3590" y="3074"/>
                  </a:lnTo>
                  <a:lnTo>
                    <a:pt x="3612" y="3088"/>
                  </a:lnTo>
                  <a:lnTo>
                    <a:pt x="3635" y="3101"/>
                  </a:lnTo>
                  <a:lnTo>
                    <a:pt x="3658" y="3113"/>
                  </a:lnTo>
                  <a:lnTo>
                    <a:pt x="3681" y="3125"/>
                  </a:lnTo>
                  <a:lnTo>
                    <a:pt x="3705" y="3137"/>
                  </a:lnTo>
                  <a:lnTo>
                    <a:pt x="3728" y="3147"/>
                  </a:lnTo>
                  <a:lnTo>
                    <a:pt x="3751" y="3157"/>
                  </a:lnTo>
                  <a:lnTo>
                    <a:pt x="3775" y="3166"/>
                  </a:lnTo>
                  <a:lnTo>
                    <a:pt x="3798" y="3174"/>
                  </a:lnTo>
                  <a:lnTo>
                    <a:pt x="3822" y="3182"/>
                  </a:lnTo>
                  <a:lnTo>
                    <a:pt x="3846" y="3189"/>
                  </a:lnTo>
                  <a:lnTo>
                    <a:pt x="3870" y="3196"/>
                  </a:lnTo>
                  <a:lnTo>
                    <a:pt x="3895" y="3202"/>
                  </a:lnTo>
                  <a:lnTo>
                    <a:pt x="3919" y="3207"/>
                  </a:lnTo>
                  <a:lnTo>
                    <a:pt x="3945" y="3211"/>
                  </a:lnTo>
                  <a:lnTo>
                    <a:pt x="3970" y="3215"/>
                  </a:lnTo>
                  <a:lnTo>
                    <a:pt x="3995" y="3218"/>
                  </a:lnTo>
                  <a:lnTo>
                    <a:pt x="4021" y="3220"/>
                  </a:lnTo>
                  <a:lnTo>
                    <a:pt x="4047" y="3222"/>
                  </a:lnTo>
                  <a:lnTo>
                    <a:pt x="4074" y="3223"/>
                  </a:lnTo>
                  <a:lnTo>
                    <a:pt x="4100" y="3223"/>
                  </a:lnTo>
                  <a:lnTo>
                    <a:pt x="4128" y="3223"/>
                  </a:lnTo>
                  <a:lnTo>
                    <a:pt x="4155" y="3222"/>
                  </a:lnTo>
                  <a:lnTo>
                    <a:pt x="4183" y="3220"/>
                  </a:lnTo>
                  <a:lnTo>
                    <a:pt x="4209" y="3218"/>
                  </a:lnTo>
                  <a:lnTo>
                    <a:pt x="4235" y="3214"/>
                  </a:lnTo>
                  <a:lnTo>
                    <a:pt x="4262" y="3210"/>
                  </a:lnTo>
                  <a:lnTo>
                    <a:pt x="4287" y="3204"/>
                  </a:lnTo>
                  <a:lnTo>
                    <a:pt x="4312" y="3198"/>
                  </a:lnTo>
                  <a:lnTo>
                    <a:pt x="4336" y="3190"/>
                  </a:lnTo>
                  <a:lnTo>
                    <a:pt x="4361" y="3183"/>
                  </a:lnTo>
                  <a:lnTo>
                    <a:pt x="4384" y="3174"/>
                  </a:lnTo>
                  <a:lnTo>
                    <a:pt x="4406" y="3165"/>
                  </a:lnTo>
                  <a:lnTo>
                    <a:pt x="4429" y="3155"/>
                  </a:lnTo>
                  <a:lnTo>
                    <a:pt x="4450" y="3144"/>
                  </a:lnTo>
                  <a:lnTo>
                    <a:pt x="4470" y="3131"/>
                  </a:lnTo>
                  <a:lnTo>
                    <a:pt x="4490" y="3118"/>
                  </a:lnTo>
                  <a:lnTo>
                    <a:pt x="4508" y="3105"/>
                  </a:lnTo>
                  <a:lnTo>
                    <a:pt x="4526" y="3091"/>
                  </a:lnTo>
                  <a:lnTo>
                    <a:pt x="4544" y="3076"/>
                  </a:lnTo>
                  <a:lnTo>
                    <a:pt x="4559" y="3059"/>
                  </a:lnTo>
                  <a:lnTo>
                    <a:pt x="4574" y="3042"/>
                  </a:lnTo>
                  <a:lnTo>
                    <a:pt x="4588" y="3025"/>
                  </a:lnTo>
                  <a:lnTo>
                    <a:pt x="4601" y="3006"/>
                  </a:lnTo>
                  <a:lnTo>
                    <a:pt x="4612" y="2987"/>
                  </a:lnTo>
                  <a:lnTo>
                    <a:pt x="4623" y="2967"/>
                  </a:lnTo>
                  <a:lnTo>
                    <a:pt x="4632" y="2946"/>
                  </a:lnTo>
                  <a:lnTo>
                    <a:pt x="4639" y="2924"/>
                  </a:lnTo>
                  <a:lnTo>
                    <a:pt x="4646" y="2902"/>
                  </a:lnTo>
                  <a:lnTo>
                    <a:pt x="4651" y="2878"/>
                  </a:lnTo>
                  <a:lnTo>
                    <a:pt x="4654" y="2855"/>
                  </a:lnTo>
                  <a:lnTo>
                    <a:pt x="4656" y="2830"/>
                  </a:lnTo>
                  <a:lnTo>
                    <a:pt x="4658" y="2804"/>
                  </a:lnTo>
                  <a:lnTo>
                    <a:pt x="4658" y="2783"/>
                  </a:lnTo>
                  <a:lnTo>
                    <a:pt x="4655" y="2761"/>
                  </a:lnTo>
                  <a:lnTo>
                    <a:pt x="4652" y="2741"/>
                  </a:lnTo>
                  <a:lnTo>
                    <a:pt x="4648" y="2722"/>
                  </a:lnTo>
                  <a:lnTo>
                    <a:pt x="4643" y="2703"/>
                  </a:lnTo>
                  <a:lnTo>
                    <a:pt x="4636" y="2683"/>
                  </a:lnTo>
                  <a:lnTo>
                    <a:pt x="4629" y="2665"/>
                  </a:lnTo>
                  <a:lnTo>
                    <a:pt x="4620" y="2647"/>
                  </a:lnTo>
                  <a:lnTo>
                    <a:pt x="4610" y="2629"/>
                  </a:lnTo>
                  <a:lnTo>
                    <a:pt x="4599" y="2612"/>
                  </a:lnTo>
                  <a:lnTo>
                    <a:pt x="4586" y="2595"/>
                  </a:lnTo>
                  <a:lnTo>
                    <a:pt x="4573" y="2578"/>
                  </a:lnTo>
                  <a:lnTo>
                    <a:pt x="4559" y="2562"/>
                  </a:lnTo>
                  <a:lnTo>
                    <a:pt x="4544" y="2546"/>
                  </a:lnTo>
                  <a:lnTo>
                    <a:pt x="4527" y="2530"/>
                  </a:lnTo>
                  <a:lnTo>
                    <a:pt x="4509" y="2514"/>
                  </a:lnTo>
                  <a:lnTo>
                    <a:pt x="4491" y="2499"/>
                  </a:lnTo>
                  <a:lnTo>
                    <a:pt x="4470" y="2484"/>
                  </a:lnTo>
                  <a:lnTo>
                    <a:pt x="4450" y="2469"/>
                  </a:lnTo>
                  <a:lnTo>
                    <a:pt x="4428" y="2454"/>
                  </a:lnTo>
                  <a:lnTo>
                    <a:pt x="4404" y="2439"/>
                  </a:lnTo>
                  <a:lnTo>
                    <a:pt x="4381" y="2425"/>
                  </a:lnTo>
                  <a:lnTo>
                    <a:pt x="4355" y="2411"/>
                  </a:lnTo>
                  <a:lnTo>
                    <a:pt x="4330" y="2397"/>
                  </a:lnTo>
                  <a:lnTo>
                    <a:pt x="4274" y="2368"/>
                  </a:lnTo>
                  <a:lnTo>
                    <a:pt x="4215" y="2340"/>
                  </a:lnTo>
                  <a:lnTo>
                    <a:pt x="4152" y="2311"/>
                  </a:lnTo>
                  <a:lnTo>
                    <a:pt x="4085" y="2282"/>
                  </a:lnTo>
                  <a:lnTo>
                    <a:pt x="3972" y="2233"/>
                  </a:lnTo>
                  <a:lnTo>
                    <a:pt x="3867" y="2186"/>
                  </a:lnTo>
                  <a:lnTo>
                    <a:pt x="3817" y="2164"/>
                  </a:lnTo>
                  <a:lnTo>
                    <a:pt x="3771" y="2140"/>
                  </a:lnTo>
                  <a:lnTo>
                    <a:pt x="3725" y="2117"/>
                  </a:lnTo>
                  <a:lnTo>
                    <a:pt x="3682" y="2093"/>
                  </a:lnTo>
                  <a:lnTo>
                    <a:pt x="3642" y="2068"/>
                  </a:lnTo>
                  <a:lnTo>
                    <a:pt x="3603" y="2043"/>
                  </a:lnTo>
                  <a:lnTo>
                    <a:pt x="3585" y="2030"/>
                  </a:lnTo>
                  <a:lnTo>
                    <a:pt x="3566" y="2016"/>
                  </a:lnTo>
                  <a:lnTo>
                    <a:pt x="3549" y="2002"/>
                  </a:lnTo>
                  <a:lnTo>
                    <a:pt x="3533" y="1988"/>
                  </a:lnTo>
                  <a:lnTo>
                    <a:pt x="3516" y="1974"/>
                  </a:lnTo>
                  <a:lnTo>
                    <a:pt x="3501" y="1958"/>
                  </a:lnTo>
                  <a:lnTo>
                    <a:pt x="3486" y="1943"/>
                  </a:lnTo>
                  <a:lnTo>
                    <a:pt x="3472" y="1927"/>
                  </a:lnTo>
                  <a:lnTo>
                    <a:pt x="3458" y="1911"/>
                  </a:lnTo>
                  <a:lnTo>
                    <a:pt x="3445" y="1894"/>
                  </a:lnTo>
                  <a:lnTo>
                    <a:pt x="3433" y="1877"/>
                  </a:lnTo>
                  <a:lnTo>
                    <a:pt x="3422" y="1859"/>
                  </a:lnTo>
                  <a:lnTo>
                    <a:pt x="3427" y="1890"/>
                  </a:lnTo>
                  <a:lnTo>
                    <a:pt x="3431" y="1923"/>
                  </a:lnTo>
                  <a:lnTo>
                    <a:pt x="3435" y="1955"/>
                  </a:lnTo>
                  <a:lnTo>
                    <a:pt x="3438" y="1988"/>
                  </a:lnTo>
                  <a:lnTo>
                    <a:pt x="3441" y="2020"/>
                  </a:lnTo>
                  <a:lnTo>
                    <a:pt x="3442" y="2053"/>
                  </a:lnTo>
                  <a:lnTo>
                    <a:pt x="3444" y="2087"/>
                  </a:lnTo>
                  <a:lnTo>
                    <a:pt x="3444" y="2120"/>
                  </a:lnTo>
                  <a:lnTo>
                    <a:pt x="3442" y="2190"/>
                  </a:lnTo>
                  <a:lnTo>
                    <a:pt x="3438" y="2259"/>
                  </a:lnTo>
                  <a:lnTo>
                    <a:pt x="3430" y="2327"/>
                  </a:lnTo>
                  <a:lnTo>
                    <a:pt x="3420" y="2395"/>
                  </a:lnTo>
                  <a:lnTo>
                    <a:pt x="3406" y="2460"/>
                  </a:lnTo>
                  <a:lnTo>
                    <a:pt x="3389" y="2525"/>
                  </a:lnTo>
                  <a:lnTo>
                    <a:pt x="3370" y="2588"/>
                  </a:lnTo>
                  <a:lnTo>
                    <a:pt x="3349" y="2650"/>
                  </a:lnTo>
                  <a:lnTo>
                    <a:pt x="3324" y="2710"/>
                  </a:lnTo>
                  <a:lnTo>
                    <a:pt x="3297" y="2769"/>
                  </a:lnTo>
                  <a:lnTo>
                    <a:pt x="3268" y="2826"/>
                  </a:lnTo>
                  <a:lnTo>
                    <a:pt x="3236" y="2880"/>
                  </a:lnTo>
                  <a:lnTo>
                    <a:pt x="3202" y="2933"/>
                  </a:lnTo>
                  <a:lnTo>
                    <a:pt x="3167" y="2985"/>
                  </a:lnTo>
                  <a:lnTo>
                    <a:pt x="3128" y="3034"/>
                  </a:lnTo>
                  <a:lnTo>
                    <a:pt x="3087" y="3082"/>
                  </a:lnTo>
                  <a:lnTo>
                    <a:pt x="3046" y="3126"/>
                  </a:lnTo>
                  <a:lnTo>
                    <a:pt x="3001" y="3169"/>
                  </a:lnTo>
                  <a:lnTo>
                    <a:pt x="2955" y="3210"/>
                  </a:lnTo>
                  <a:lnTo>
                    <a:pt x="2907" y="3247"/>
                  </a:lnTo>
                  <a:lnTo>
                    <a:pt x="2857" y="3283"/>
                  </a:lnTo>
                  <a:lnTo>
                    <a:pt x="2807" y="3315"/>
                  </a:lnTo>
                  <a:lnTo>
                    <a:pt x="2755" y="3346"/>
                  </a:lnTo>
                  <a:lnTo>
                    <a:pt x="2701" y="3372"/>
                  </a:lnTo>
                  <a:lnTo>
                    <a:pt x="2645" y="3397"/>
                  </a:lnTo>
                  <a:lnTo>
                    <a:pt x="2589" y="3418"/>
                  </a:lnTo>
                  <a:lnTo>
                    <a:pt x="2531" y="3436"/>
                  </a:lnTo>
                  <a:lnTo>
                    <a:pt x="2472" y="3452"/>
                  </a:lnTo>
                  <a:lnTo>
                    <a:pt x="2412" y="3464"/>
                  </a:lnTo>
                  <a:lnTo>
                    <a:pt x="2351" y="3473"/>
                  </a:lnTo>
                  <a:lnTo>
                    <a:pt x="2289" y="3478"/>
                  </a:lnTo>
                  <a:lnTo>
                    <a:pt x="2227" y="3479"/>
                  </a:lnTo>
                  <a:lnTo>
                    <a:pt x="2164" y="3478"/>
                  </a:lnTo>
                  <a:lnTo>
                    <a:pt x="2102" y="3473"/>
                  </a:lnTo>
                  <a:lnTo>
                    <a:pt x="2041" y="3464"/>
                  </a:lnTo>
                  <a:lnTo>
                    <a:pt x="1981" y="3452"/>
                  </a:lnTo>
                  <a:lnTo>
                    <a:pt x="1922" y="3436"/>
                  </a:lnTo>
                  <a:lnTo>
                    <a:pt x="1865" y="3418"/>
                  </a:lnTo>
                  <a:lnTo>
                    <a:pt x="1808" y="3397"/>
                  </a:lnTo>
                  <a:lnTo>
                    <a:pt x="1753" y="3372"/>
                  </a:lnTo>
                  <a:lnTo>
                    <a:pt x="1699" y="3346"/>
                  </a:lnTo>
                  <a:lnTo>
                    <a:pt x="1646" y="3315"/>
                  </a:lnTo>
                  <a:lnTo>
                    <a:pt x="1595" y="3283"/>
                  </a:lnTo>
                  <a:lnTo>
                    <a:pt x="1545" y="3247"/>
                  </a:lnTo>
                  <a:lnTo>
                    <a:pt x="1498" y="3210"/>
                  </a:lnTo>
                  <a:lnTo>
                    <a:pt x="1452" y="3169"/>
                  </a:lnTo>
                  <a:lnTo>
                    <a:pt x="1408" y="3126"/>
                  </a:lnTo>
                  <a:lnTo>
                    <a:pt x="1365" y="3082"/>
                  </a:lnTo>
                  <a:lnTo>
                    <a:pt x="1325" y="3034"/>
                  </a:lnTo>
                  <a:lnTo>
                    <a:pt x="1287" y="2985"/>
                  </a:lnTo>
                  <a:lnTo>
                    <a:pt x="1251" y="2933"/>
                  </a:lnTo>
                  <a:lnTo>
                    <a:pt x="1217" y="2880"/>
                  </a:lnTo>
                  <a:lnTo>
                    <a:pt x="1185" y="2826"/>
                  </a:lnTo>
                  <a:lnTo>
                    <a:pt x="1156" y="2769"/>
                  </a:lnTo>
                  <a:lnTo>
                    <a:pt x="1130" y="2710"/>
                  </a:lnTo>
                  <a:lnTo>
                    <a:pt x="1105" y="2650"/>
                  </a:lnTo>
                  <a:lnTo>
                    <a:pt x="1083" y="2588"/>
                  </a:lnTo>
                  <a:lnTo>
                    <a:pt x="1063" y="2525"/>
                  </a:lnTo>
                  <a:lnTo>
                    <a:pt x="1047" y="2460"/>
                  </a:lnTo>
                  <a:lnTo>
                    <a:pt x="1034" y="2395"/>
                  </a:lnTo>
                  <a:lnTo>
                    <a:pt x="1023" y="2327"/>
                  </a:lnTo>
                  <a:lnTo>
                    <a:pt x="1016" y="2259"/>
                  </a:lnTo>
                  <a:lnTo>
                    <a:pt x="1011" y="2190"/>
                  </a:lnTo>
                  <a:lnTo>
                    <a:pt x="1009" y="2120"/>
                  </a:lnTo>
                  <a:lnTo>
                    <a:pt x="1010" y="2077"/>
                  </a:lnTo>
                  <a:lnTo>
                    <a:pt x="1012" y="2036"/>
                  </a:lnTo>
                  <a:lnTo>
                    <a:pt x="1015" y="1994"/>
                  </a:lnTo>
                  <a:lnTo>
                    <a:pt x="1018" y="1953"/>
                  </a:lnTo>
                  <a:lnTo>
                    <a:pt x="1023" y="1912"/>
                  </a:lnTo>
                  <a:lnTo>
                    <a:pt x="1029" y="1872"/>
                  </a:lnTo>
                  <a:lnTo>
                    <a:pt x="1036" y="1831"/>
                  </a:lnTo>
                  <a:lnTo>
                    <a:pt x="1045" y="1792"/>
                  </a:lnTo>
                  <a:lnTo>
                    <a:pt x="1054" y="1753"/>
                  </a:lnTo>
                  <a:lnTo>
                    <a:pt x="1064" y="1713"/>
                  </a:lnTo>
                  <a:lnTo>
                    <a:pt x="1076" y="1676"/>
                  </a:lnTo>
                  <a:lnTo>
                    <a:pt x="1088" y="1638"/>
                  </a:lnTo>
                  <a:lnTo>
                    <a:pt x="1101" y="1601"/>
                  </a:lnTo>
                  <a:lnTo>
                    <a:pt x="1115" y="1564"/>
                  </a:lnTo>
                  <a:lnTo>
                    <a:pt x="1131" y="1528"/>
                  </a:lnTo>
                  <a:lnTo>
                    <a:pt x="1146" y="1493"/>
                  </a:lnTo>
                  <a:lnTo>
                    <a:pt x="1163" y="1457"/>
                  </a:lnTo>
                  <a:lnTo>
                    <a:pt x="1180" y="1424"/>
                  </a:lnTo>
                  <a:lnTo>
                    <a:pt x="1200" y="1390"/>
                  </a:lnTo>
                  <a:lnTo>
                    <a:pt x="1219" y="1357"/>
                  </a:lnTo>
                  <a:lnTo>
                    <a:pt x="1239" y="1324"/>
                  </a:lnTo>
                  <a:lnTo>
                    <a:pt x="1260" y="1293"/>
                  </a:lnTo>
                  <a:lnTo>
                    <a:pt x="1282" y="1262"/>
                  </a:lnTo>
                  <a:lnTo>
                    <a:pt x="1304" y="1232"/>
                  </a:lnTo>
                  <a:lnTo>
                    <a:pt x="1328" y="1202"/>
                  </a:lnTo>
                  <a:lnTo>
                    <a:pt x="1352" y="1174"/>
                  </a:lnTo>
                  <a:lnTo>
                    <a:pt x="1377" y="1146"/>
                  </a:lnTo>
                  <a:lnTo>
                    <a:pt x="1403" y="1119"/>
                  </a:lnTo>
                  <a:lnTo>
                    <a:pt x="1429" y="1092"/>
                  </a:lnTo>
                  <a:lnTo>
                    <a:pt x="1456" y="1067"/>
                  </a:lnTo>
                  <a:lnTo>
                    <a:pt x="1483" y="1043"/>
                  </a:lnTo>
                  <a:lnTo>
                    <a:pt x="1512" y="1019"/>
                  </a:lnTo>
                  <a:lnTo>
                    <a:pt x="688" y="1019"/>
                  </a:lnTo>
                  <a:lnTo>
                    <a:pt x="688" y="2967"/>
                  </a:lnTo>
                  <a:lnTo>
                    <a:pt x="688" y="2975"/>
                  </a:lnTo>
                  <a:lnTo>
                    <a:pt x="688" y="3375"/>
                  </a:lnTo>
                  <a:lnTo>
                    <a:pt x="322" y="3375"/>
                  </a:lnTo>
                  <a:lnTo>
                    <a:pt x="322" y="2988"/>
                  </a:lnTo>
                  <a:lnTo>
                    <a:pt x="322" y="2978"/>
                  </a:lnTo>
                  <a:lnTo>
                    <a:pt x="322" y="2967"/>
                  </a:lnTo>
                  <a:lnTo>
                    <a:pt x="322" y="1019"/>
                  </a:lnTo>
                  <a:lnTo>
                    <a:pt x="0" y="1019"/>
                  </a:lnTo>
                  <a:lnTo>
                    <a:pt x="0" y="774"/>
                  </a:lnTo>
                  <a:lnTo>
                    <a:pt x="327" y="774"/>
                  </a:lnTo>
                  <a:lnTo>
                    <a:pt x="331" y="728"/>
                  </a:lnTo>
                  <a:lnTo>
                    <a:pt x="338" y="684"/>
                  </a:lnTo>
                  <a:lnTo>
                    <a:pt x="345" y="641"/>
                  </a:lnTo>
                  <a:lnTo>
                    <a:pt x="355" y="598"/>
                  </a:lnTo>
                  <a:lnTo>
                    <a:pt x="366" y="559"/>
                  </a:lnTo>
                  <a:lnTo>
                    <a:pt x="378" y="519"/>
                  </a:lnTo>
                  <a:lnTo>
                    <a:pt x="391" y="481"/>
                  </a:lnTo>
                  <a:lnTo>
                    <a:pt x="405" y="445"/>
                  </a:lnTo>
                  <a:lnTo>
                    <a:pt x="422" y="409"/>
                  </a:lnTo>
                  <a:lnTo>
                    <a:pt x="440" y="376"/>
                  </a:lnTo>
                  <a:lnTo>
                    <a:pt x="458" y="343"/>
                  </a:lnTo>
                  <a:lnTo>
                    <a:pt x="479" y="312"/>
                  </a:lnTo>
                  <a:lnTo>
                    <a:pt x="500" y="282"/>
                  </a:lnTo>
                  <a:lnTo>
                    <a:pt x="522" y="254"/>
                  </a:lnTo>
                  <a:lnTo>
                    <a:pt x="546" y="227"/>
                  </a:lnTo>
                  <a:lnTo>
                    <a:pt x="570" y="202"/>
                  </a:lnTo>
                  <a:lnTo>
                    <a:pt x="597" y="178"/>
                  </a:lnTo>
                  <a:lnTo>
                    <a:pt x="623" y="155"/>
                  </a:lnTo>
                  <a:lnTo>
                    <a:pt x="652" y="134"/>
                  </a:lnTo>
                  <a:lnTo>
                    <a:pt x="680" y="114"/>
                  </a:lnTo>
                  <a:lnTo>
                    <a:pt x="711" y="96"/>
                  </a:lnTo>
                  <a:lnTo>
                    <a:pt x="741" y="80"/>
                  </a:lnTo>
                  <a:lnTo>
                    <a:pt x="774" y="65"/>
                  </a:lnTo>
                  <a:lnTo>
                    <a:pt x="806" y="51"/>
                  </a:lnTo>
                  <a:lnTo>
                    <a:pt x="841" y="39"/>
                  </a:lnTo>
                  <a:lnTo>
                    <a:pt x="875" y="29"/>
                  </a:lnTo>
                  <a:lnTo>
                    <a:pt x="911" y="20"/>
                  </a:lnTo>
                  <a:lnTo>
                    <a:pt x="947" y="13"/>
                  </a:lnTo>
                  <a:lnTo>
                    <a:pt x="984" y="7"/>
                  </a:lnTo>
                  <a:lnTo>
                    <a:pt x="1022" y="3"/>
                  </a:lnTo>
                  <a:lnTo>
                    <a:pt x="1061" y="1"/>
                  </a:lnTo>
                  <a:lnTo>
                    <a:pt x="1100" y="0"/>
                  </a:lnTo>
                  <a:lnTo>
                    <a:pt x="1151" y="0"/>
                  </a:lnTo>
                  <a:lnTo>
                    <a:pt x="1198" y="1"/>
                  </a:lnTo>
                  <a:lnTo>
                    <a:pt x="1242" y="3"/>
                  </a:lnTo>
                  <a:lnTo>
                    <a:pt x="1284" y="5"/>
                  </a:lnTo>
                  <a:lnTo>
                    <a:pt x="1324" y="8"/>
                  </a:lnTo>
                  <a:lnTo>
                    <a:pt x="1361" y="11"/>
                  </a:lnTo>
                  <a:lnTo>
                    <a:pt x="1396" y="15"/>
                  </a:lnTo>
                  <a:lnTo>
                    <a:pt x="1428" y="19"/>
                  </a:lnTo>
                  <a:lnTo>
                    <a:pt x="1458" y="24"/>
                  </a:lnTo>
                  <a:lnTo>
                    <a:pt x="1485" y="29"/>
                  </a:lnTo>
                  <a:lnTo>
                    <a:pt x="1512" y="35"/>
                  </a:lnTo>
                  <a:lnTo>
                    <a:pt x="1535" y="41"/>
                  </a:lnTo>
                  <a:lnTo>
                    <a:pt x="1558" y="47"/>
                  </a:lnTo>
                  <a:lnTo>
                    <a:pt x="1578" y="55"/>
                  </a:lnTo>
                  <a:lnTo>
                    <a:pt x="1597" y="62"/>
                  </a:lnTo>
                  <a:lnTo>
                    <a:pt x="1615" y="69"/>
                  </a:lnTo>
                  <a:lnTo>
                    <a:pt x="1615" y="404"/>
                  </a:lnTo>
                  <a:lnTo>
                    <a:pt x="1614" y="420"/>
                  </a:lnTo>
                  <a:lnTo>
                    <a:pt x="1613" y="434"/>
                  </a:lnTo>
                  <a:lnTo>
                    <a:pt x="1613" y="442"/>
                  </a:lnTo>
                  <a:lnTo>
                    <a:pt x="1613" y="444"/>
                  </a:lnTo>
                  <a:lnTo>
                    <a:pt x="1605" y="444"/>
                  </a:lnTo>
                  <a:lnTo>
                    <a:pt x="1600" y="444"/>
                  </a:lnTo>
                  <a:lnTo>
                    <a:pt x="1575" y="421"/>
                  </a:lnTo>
                  <a:lnTo>
                    <a:pt x="1550" y="399"/>
                  </a:lnTo>
                  <a:lnTo>
                    <a:pt x="1524" y="379"/>
                  </a:lnTo>
                  <a:lnTo>
                    <a:pt x="1499" y="358"/>
                  </a:lnTo>
                  <a:lnTo>
                    <a:pt x="1471" y="340"/>
                  </a:lnTo>
                  <a:lnTo>
                    <a:pt x="1443" y="323"/>
                  </a:lnTo>
                  <a:lnTo>
                    <a:pt x="1412" y="307"/>
                  </a:lnTo>
                  <a:lnTo>
                    <a:pt x="1381" y="291"/>
                  </a:lnTo>
                  <a:lnTo>
                    <a:pt x="1363" y="284"/>
                  </a:lnTo>
                  <a:lnTo>
                    <a:pt x="1347" y="278"/>
                  </a:lnTo>
                  <a:lnTo>
                    <a:pt x="1329" y="272"/>
                  </a:lnTo>
                  <a:lnTo>
                    <a:pt x="1311" y="266"/>
                  </a:lnTo>
                  <a:lnTo>
                    <a:pt x="1291" y="261"/>
                  </a:lnTo>
                  <a:lnTo>
                    <a:pt x="1272" y="256"/>
                  </a:lnTo>
                  <a:lnTo>
                    <a:pt x="1252" y="251"/>
                  </a:lnTo>
                  <a:lnTo>
                    <a:pt x="1230" y="247"/>
                  </a:lnTo>
                  <a:lnTo>
                    <a:pt x="1209" y="244"/>
                  </a:lnTo>
                  <a:lnTo>
                    <a:pt x="1186" y="241"/>
                  </a:lnTo>
                  <a:lnTo>
                    <a:pt x="1162" y="237"/>
                  </a:lnTo>
                  <a:lnTo>
                    <a:pt x="1138" y="235"/>
                  </a:lnTo>
                  <a:lnTo>
                    <a:pt x="1113" y="233"/>
                  </a:lnTo>
                  <a:lnTo>
                    <a:pt x="1087" y="232"/>
                  </a:lnTo>
                  <a:lnTo>
                    <a:pt x="1059" y="231"/>
                  </a:lnTo>
                  <a:lnTo>
                    <a:pt x="1032" y="231"/>
                  </a:lnTo>
                  <a:lnTo>
                    <a:pt x="1009" y="231"/>
                  </a:lnTo>
                  <a:lnTo>
                    <a:pt x="987" y="233"/>
                  </a:lnTo>
                  <a:lnTo>
                    <a:pt x="966" y="236"/>
                  </a:lnTo>
                  <a:lnTo>
                    <a:pt x="944" y="241"/>
                  </a:lnTo>
                  <a:lnTo>
                    <a:pt x="924" y="246"/>
                  </a:lnTo>
                  <a:lnTo>
                    <a:pt x="905" y="252"/>
                  </a:lnTo>
                  <a:lnTo>
                    <a:pt x="885" y="259"/>
                  </a:lnTo>
                  <a:lnTo>
                    <a:pt x="867" y="267"/>
                  </a:lnTo>
                  <a:lnTo>
                    <a:pt x="849" y="277"/>
                  </a:lnTo>
                  <a:lnTo>
                    <a:pt x="832" y="287"/>
                  </a:lnTo>
                  <a:lnTo>
                    <a:pt x="815" y="299"/>
                  </a:lnTo>
                  <a:lnTo>
                    <a:pt x="800" y="312"/>
                  </a:lnTo>
                  <a:lnTo>
                    <a:pt x="785" y="326"/>
                  </a:lnTo>
                  <a:lnTo>
                    <a:pt x="771" y="340"/>
                  </a:lnTo>
                  <a:lnTo>
                    <a:pt x="757" y="356"/>
                  </a:lnTo>
                  <a:lnTo>
                    <a:pt x="745" y="373"/>
                  </a:lnTo>
                  <a:lnTo>
                    <a:pt x="734" y="391"/>
                  </a:lnTo>
                  <a:lnTo>
                    <a:pt x="724" y="409"/>
                  </a:lnTo>
                  <a:lnTo>
                    <a:pt x="714" y="430"/>
                  </a:lnTo>
                  <a:lnTo>
                    <a:pt x="704" y="450"/>
                  </a:lnTo>
                  <a:lnTo>
                    <a:pt x="697" y="472"/>
                  </a:lnTo>
                  <a:lnTo>
                    <a:pt x="690" y="495"/>
                  </a:lnTo>
                  <a:lnTo>
                    <a:pt x="685" y="519"/>
                  </a:lnTo>
                  <a:lnTo>
                    <a:pt x="680" y="543"/>
                  </a:lnTo>
                  <a:lnTo>
                    <a:pt x="677" y="569"/>
                  </a:lnTo>
                  <a:lnTo>
                    <a:pt x="674" y="595"/>
                  </a:lnTo>
                  <a:lnTo>
                    <a:pt x="673" y="623"/>
                  </a:lnTo>
                  <a:lnTo>
                    <a:pt x="673" y="651"/>
                  </a:lnTo>
                  <a:lnTo>
                    <a:pt x="674" y="681"/>
                  </a:lnTo>
                  <a:lnTo>
                    <a:pt x="676" y="711"/>
                  </a:lnTo>
                  <a:lnTo>
                    <a:pt x="679" y="742"/>
                  </a:lnTo>
                  <a:lnTo>
                    <a:pt x="684" y="774"/>
                  </a:lnTo>
                  <a:lnTo>
                    <a:pt x="2053" y="774"/>
                  </a:lnTo>
                  <a:lnTo>
                    <a:pt x="2074" y="771"/>
                  </a:lnTo>
                  <a:lnTo>
                    <a:pt x="2096" y="768"/>
                  </a:lnTo>
                  <a:lnTo>
                    <a:pt x="2118" y="766"/>
                  </a:lnTo>
                  <a:lnTo>
                    <a:pt x="2139" y="764"/>
                  </a:lnTo>
                  <a:lnTo>
                    <a:pt x="2161" y="762"/>
                  </a:lnTo>
                  <a:lnTo>
                    <a:pt x="2183" y="761"/>
                  </a:lnTo>
                  <a:lnTo>
                    <a:pt x="2205" y="761"/>
                  </a:lnTo>
                  <a:lnTo>
                    <a:pt x="2227" y="760"/>
                  </a:lnTo>
                  <a:lnTo>
                    <a:pt x="2272" y="761"/>
                  </a:lnTo>
                  <a:lnTo>
                    <a:pt x="2317" y="764"/>
                  </a:lnTo>
                  <a:lnTo>
                    <a:pt x="2362" y="769"/>
                  </a:lnTo>
                  <a:lnTo>
                    <a:pt x="2406" y="775"/>
                  </a:lnTo>
                  <a:lnTo>
                    <a:pt x="2450" y="783"/>
                  </a:lnTo>
                  <a:lnTo>
                    <a:pt x="2493" y="794"/>
                  </a:lnTo>
                  <a:lnTo>
                    <a:pt x="2535" y="805"/>
                  </a:lnTo>
                  <a:lnTo>
                    <a:pt x="2578" y="818"/>
                  </a:lnTo>
                  <a:lnTo>
                    <a:pt x="2618" y="832"/>
                  </a:lnTo>
                  <a:lnTo>
                    <a:pt x="2659" y="848"/>
                  </a:lnTo>
                  <a:lnTo>
                    <a:pt x="2700" y="867"/>
                  </a:lnTo>
                  <a:lnTo>
                    <a:pt x="2738" y="886"/>
                  </a:lnTo>
                  <a:lnTo>
                    <a:pt x="2777" y="907"/>
                  </a:lnTo>
                  <a:lnTo>
                    <a:pt x="2815" y="930"/>
                  </a:lnTo>
                  <a:lnTo>
                    <a:pt x="2852" y="953"/>
                  </a:lnTo>
                  <a:lnTo>
                    <a:pt x="2888" y="979"/>
                  </a:lnTo>
                  <a:lnTo>
                    <a:pt x="2924" y="1005"/>
                  </a:lnTo>
                  <a:lnTo>
                    <a:pt x="2958" y="1032"/>
                  </a:lnTo>
                  <a:lnTo>
                    <a:pt x="2992" y="1062"/>
                  </a:lnTo>
                  <a:lnTo>
                    <a:pt x="3024" y="1092"/>
                  </a:lnTo>
                  <a:lnTo>
                    <a:pt x="3056" y="1124"/>
                  </a:lnTo>
                  <a:lnTo>
                    <a:pt x="3086" y="1156"/>
                  </a:lnTo>
                  <a:lnTo>
                    <a:pt x="3116" y="1191"/>
                  </a:lnTo>
                  <a:lnTo>
                    <a:pt x="3144" y="1226"/>
                  </a:lnTo>
                  <a:lnTo>
                    <a:pt x="3172" y="1262"/>
                  </a:lnTo>
                  <a:lnTo>
                    <a:pt x="3197" y="1300"/>
                  </a:lnTo>
                  <a:lnTo>
                    <a:pt x="3223" y="1337"/>
                  </a:lnTo>
                  <a:lnTo>
                    <a:pt x="3246" y="1377"/>
                  </a:lnTo>
                  <a:lnTo>
                    <a:pt x="3269" y="1418"/>
                  </a:lnTo>
                  <a:lnTo>
                    <a:pt x="3291" y="1458"/>
                  </a:lnTo>
                  <a:lnTo>
                    <a:pt x="3311" y="1500"/>
                  </a:lnTo>
                  <a:lnTo>
                    <a:pt x="3329" y="1544"/>
                  </a:lnTo>
                  <a:lnTo>
                    <a:pt x="3328" y="1524"/>
                  </a:lnTo>
                  <a:lnTo>
                    <a:pt x="3327" y="1504"/>
                  </a:lnTo>
                  <a:lnTo>
                    <a:pt x="3327" y="1484"/>
                  </a:lnTo>
                  <a:lnTo>
                    <a:pt x="3327" y="1463"/>
                  </a:lnTo>
                  <a:lnTo>
                    <a:pt x="3328" y="1419"/>
                  </a:lnTo>
                  <a:lnTo>
                    <a:pt x="3332" y="1376"/>
                  </a:lnTo>
                  <a:lnTo>
                    <a:pt x="3338" y="1334"/>
                  </a:lnTo>
                  <a:lnTo>
                    <a:pt x="3348" y="1295"/>
                  </a:lnTo>
                  <a:lnTo>
                    <a:pt x="3360" y="1257"/>
                  </a:lnTo>
                  <a:lnTo>
                    <a:pt x="3373" y="1220"/>
                  </a:lnTo>
                  <a:lnTo>
                    <a:pt x="3389" y="1185"/>
                  </a:lnTo>
                  <a:lnTo>
                    <a:pt x="3408" y="1152"/>
                  </a:lnTo>
                  <a:lnTo>
                    <a:pt x="3428" y="1120"/>
                  </a:lnTo>
                  <a:lnTo>
                    <a:pt x="3450" y="1089"/>
                  </a:lnTo>
                  <a:lnTo>
                    <a:pt x="3475" y="1061"/>
                  </a:lnTo>
                  <a:lnTo>
                    <a:pt x="3500" y="1033"/>
                  </a:lnTo>
                  <a:lnTo>
                    <a:pt x="3529" y="1007"/>
                  </a:lnTo>
                  <a:lnTo>
                    <a:pt x="3558" y="983"/>
                  </a:lnTo>
                  <a:lnTo>
                    <a:pt x="3589" y="959"/>
                  </a:lnTo>
                  <a:lnTo>
                    <a:pt x="3621" y="938"/>
                  </a:lnTo>
                  <a:lnTo>
                    <a:pt x="3656" y="918"/>
                  </a:lnTo>
                  <a:lnTo>
                    <a:pt x="3690" y="899"/>
                  </a:lnTo>
                  <a:lnTo>
                    <a:pt x="3727" y="882"/>
                  </a:lnTo>
                  <a:lnTo>
                    <a:pt x="3766" y="866"/>
                  </a:lnTo>
                  <a:lnTo>
                    <a:pt x="3804" y="850"/>
                  </a:lnTo>
                  <a:lnTo>
                    <a:pt x="3844" y="837"/>
                  </a:lnTo>
                  <a:lnTo>
                    <a:pt x="3885" y="826"/>
                  </a:lnTo>
                  <a:lnTo>
                    <a:pt x="3926" y="815"/>
                  </a:lnTo>
                  <a:lnTo>
                    <a:pt x="3969" y="806"/>
                  </a:lnTo>
                  <a:lnTo>
                    <a:pt x="4012" y="798"/>
                  </a:lnTo>
                  <a:lnTo>
                    <a:pt x="4055" y="790"/>
                  </a:lnTo>
                  <a:lnTo>
                    <a:pt x="4100" y="785"/>
                  </a:lnTo>
                  <a:lnTo>
                    <a:pt x="4145" y="781"/>
                  </a:lnTo>
                  <a:lnTo>
                    <a:pt x="4190" y="778"/>
                  </a:lnTo>
                  <a:lnTo>
                    <a:pt x="4234" y="776"/>
                  </a:lnTo>
                  <a:lnTo>
                    <a:pt x="4280" y="776"/>
                  </a:lnTo>
                  <a:lnTo>
                    <a:pt x="4294" y="776"/>
                  </a:lnTo>
                  <a:lnTo>
                    <a:pt x="4308" y="776"/>
                  </a:lnTo>
                  <a:lnTo>
                    <a:pt x="4322" y="776"/>
                  </a:lnTo>
                  <a:lnTo>
                    <a:pt x="4335" y="776"/>
                  </a:lnTo>
                  <a:lnTo>
                    <a:pt x="4368" y="776"/>
                  </a:lnTo>
                  <a:lnTo>
                    <a:pt x="4402" y="778"/>
                  </a:lnTo>
                  <a:lnTo>
                    <a:pt x="4438" y="780"/>
                  </a:lnTo>
                  <a:lnTo>
                    <a:pt x="4474" y="784"/>
                  </a:lnTo>
                  <a:lnTo>
                    <a:pt x="4511" y="788"/>
                  </a:lnTo>
                  <a:lnTo>
                    <a:pt x="4550" y="794"/>
                  </a:lnTo>
                  <a:lnTo>
                    <a:pt x="4587" y="800"/>
                  </a:lnTo>
                  <a:lnTo>
                    <a:pt x="4625" y="807"/>
                  </a:lnTo>
                  <a:lnTo>
                    <a:pt x="4700" y="821"/>
                  </a:lnTo>
                  <a:lnTo>
                    <a:pt x="4771" y="837"/>
                  </a:lnTo>
                  <a:lnTo>
                    <a:pt x="4839" y="853"/>
                  </a:lnTo>
                  <a:lnTo>
                    <a:pt x="4899" y="869"/>
                  </a:lnTo>
                  <a:lnTo>
                    <a:pt x="5034" y="1200"/>
                  </a:lnTo>
                  <a:lnTo>
                    <a:pt x="5186" y="1576"/>
                  </a:lnTo>
                  <a:lnTo>
                    <a:pt x="5599" y="2581"/>
                  </a:lnTo>
                  <a:lnTo>
                    <a:pt x="5647" y="2741"/>
                  </a:lnTo>
                  <a:lnTo>
                    <a:pt x="5701" y="2581"/>
                  </a:lnTo>
                  <a:lnTo>
                    <a:pt x="6223" y="1292"/>
                  </a:lnTo>
                  <a:lnTo>
                    <a:pt x="6232" y="1259"/>
                  </a:lnTo>
                  <a:lnTo>
                    <a:pt x="6244" y="1228"/>
                  </a:lnTo>
                  <a:lnTo>
                    <a:pt x="6256" y="1197"/>
                  </a:lnTo>
                  <a:lnTo>
                    <a:pt x="6271" y="1168"/>
                  </a:lnTo>
                  <a:lnTo>
                    <a:pt x="6288" y="1139"/>
                  </a:lnTo>
                  <a:lnTo>
                    <a:pt x="6305" y="1113"/>
                  </a:lnTo>
                  <a:lnTo>
                    <a:pt x="6323" y="1087"/>
                  </a:lnTo>
                  <a:lnTo>
                    <a:pt x="6344" y="1062"/>
                  </a:lnTo>
                  <a:lnTo>
                    <a:pt x="6365" y="1038"/>
                  </a:lnTo>
                  <a:lnTo>
                    <a:pt x="6388" y="1016"/>
                  </a:lnTo>
                  <a:lnTo>
                    <a:pt x="6413" y="995"/>
                  </a:lnTo>
                  <a:lnTo>
                    <a:pt x="6437" y="974"/>
                  </a:lnTo>
                  <a:lnTo>
                    <a:pt x="6464" y="955"/>
                  </a:lnTo>
                  <a:lnTo>
                    <a:pt x="6491" y="937"/>
                  </a:lnTo>
                  <a:lnTo>
                    <a:pt x="6520" y="921"/>
                  </a:lnTo>
                  <a:lnTo>
                    <a:pt x="6549" y="904"/>
                  </a:lnTo>
                  <a:lnTo>
                    <a:pt x="6580" y="889"/>
                  </a:lnTo>
                  <a:lnTo>
                    <a:pt x="6611" y="875"/>
                  </a:lnTo>
                  <a:lnTo>
                    <a:pt x="6644" y="863"/>
                  </a:lnTo>
                  <a:lnTo>
                    <a:pt x="6676" y="850"/>
                  </a:lnTo>
                  <a:lnTo>
                    <a:pt x="6710" y="839"/>
                  </a:lnTo>
                  <a:lnTo>
                    <a:pt x="6744" y="829"/>
                  </a:lnTo>
                  <a:lnTo>
                    <a:pt x="6780" y="821"/>
                  </a:lnTo>
                  <a:lnTo>
                    <a:pt x="6816" y="813"/>
                  </a:lnTo>
                  <a:lnTo>
                    <a:pt x="6852" y="806"/>
                  </a:lnTo>
                  <a:lnTo>
                    <a:pt x="6889" y="800"/>
                  </a:lnTo>
                  <a:lnTo>
                    <a:pt x="6926" y="795"/>
                  </a:lnTo>
                  <a:lnTo>
                    <a:pt x="6964" y="790"/>
                  </a:lnTo>
                  <a:lnTo>
                    <a:pt x="7003" y="787"/>
                  </a:lnTo>
                  <a:lnTo>
                    <a:pt x="7041" y="785"/>
                  </a:lnTo>
                  <a:lnTo>
                    <a:pt x="7080" y="784"/>
                  </a:lnTo>
                  <a:lnTo>
                    <a:pt x="7120" y="783"/>
                  </a:lnTo>
                  <a:lnTo>
                    <a:pt x="7158" y="783"/>
                  </a:lnTo>
                  <a:lnTo>
                    <a:pt x="7195" y="784"/>
                  </a:lnTo>
                  <a:lnTo>
                    <a:pt x="7232" y="786"/>
                  </a:lnTo>
                  <a:lnTo>
                    <a:pt x="7267" y="788"/>
                  </a:lnTo>
                  <a:lnTo>
                    <a:pt x="7302" y="790"/>
                  </a:lnTo>
                  <a:lnTo>
                    <a:pt x="7336" y="795"/>
                  </a:lnTo>
                  <a:lnTo>
                    <a:pt x="7370" y="799"/>
                  </a:lnTo>
                  <a:lnTo>
                    <a:pt x="7402" y="804"/>
                  </a:lnTo>
                  <a:lnTo>
                    <a:pt x="7435" y="810"/>
                  </a:lnTo>
                  <a:lnTo>
                    <a:pt x="7469" y="816"/>
                  </a:lnTo>
                  <a:lnTo>
                    <a:pt x="7501" y="823"/>
                  </a:lnTo>
                  <a:lnTo>
                    <a:pt x="7534" y="831"/>
                  </a:lnTo>
                  <a:lnTo>
                    <a:pt x="7566" y="840"/>
                  </a:lnTo>
                  <a:lnTo>
                    <a:pt x="7600" y="850"/>
                  </a:lnTo>
                  <a:lnTo>
                    <a:pt x="7633" y="862"/>
                  </a:lnTo>
                  <a:lnTo>
                    <a:pt x="7668" y="873"/>
                  </a:lnTo>
                  <a:lnTo>
                    <a:pt x="7668" y="1263"/>
                  </a:lnTo>
                  <a:lnTo>
                    <a:pt x="7626" y="1233"/>
                  </a:lnTo>
                  <a:lnTo>
                    <a:pt x="7585" y="1204"/>
                  </a:lnTo>
                  <a:lnTo>
                    <a:pt x="7546" y="1177"/>
                  </a:lnTo>
                  <a:lnTo>
                    <a:pt x="7506" y="1152"/>
                  </a:lnTo>
                  <a:lnTo>
                    <a:pt x="7469" y="1129"/>
                  </a:lnTo>
                  <a:lnTo>
                    <a:pt x="7430" y="1108"/>
                  </a:lnTo>
                  <a:lnTo>
                    <a:pt x="7392" y="1087"/>
                  </a:lnTo>
                  <a:lnTo>
                    <a:pt x="7355" y="1070"/>
                  </a:lnTo>
                  <a:lnTo>
                    <a:pt x="7335" y="1062"/>
                  </a:lnTo>
                  <a:lnTo>
                    <a:pt x="7316" y="1054"/>
                  </a:lnTo>
                  <a:lnTo>
                    <a:pt x="7297" y="1047"/>
                  </a:lnTo>
                  <a:lnTo>
                    <a:pt x="7277" y="1041"/>
                  </a:lnTo>
                  <a:lnTo>
                    <a:pt x="7258" y="1034"/>
                  </a:lnTo>
                  <a:lnTo>
                    <a:pt x="7238" y="1028"/>
                  </a:lnTo>
                  <a:lnTo>
                    <a:pt x="7217" y="1023"/>
                  </a:lnTo>
                  <a:lnTo>
                    <a:pt x="7197" y="1019"/>
                  </a:lnTo>
                  <a:lnTo>
                    <a:pt x="7176" y="1015"/>
                  </a:lnTo>
                  <a:lnTo>
                    <a:pt x="7154" y="1011"/>
                  </a:lnTo>
                  <a:lnTo>
                    <a:pt x="7133" y="1008"/>
                  </a:lnTo>
                  <a:lnTo>
                    <a:pt x="7111" y="1006"/>
                  </a:lnTo>
                  <a:lnTo>
                    <a:pt x="7088" y="1004"/>
                  </a:lnTo>
                  <a:lnTo>
                    <a:pt x="7066" y="1002"/>
                  </a:lnTo>
                  <a:lnTo>
                    <a:pt x="7042" y="1002"/>
                  </a:lnTo>
                  <a:lnTo>
                    <a:pt x="7018" y="1001"/>
                  </a:lnTo>
                  <a:lnTo>
                    <a:pt x="6997" y="1002"/>
                  </a:lnTo>
                  <a:lnTo>
                    <a:pt x="6975" y="1002"/>
                  </a:lnTo>
                  <a:lnTo>
                    <a:pt x="6953" y="1004"/>
                  </a:lnTo>
                  <a:lnTo>
                    <a:pt x="6932" y="1006"/>
                  </a:lnTo>
                  <a:lnTo>
                    <a:pt x="6909" y="1009"/>
                  </a:lnTo>
                  <a:lnTo>
                    <a:pt x="6888" y="1013"/>
                  </a:lnTo>
                  <a:lnTo>
                    <a:pt x="6865" y="1017"/>
                  </a:lnTo>
                  <a:lnTo>
                    <a:pt x="6844" y="1022"/>
                  </a:lnTo>
                  <a:lnTo>
                    <a:pt x="6823" y="1028"/>
                  </a:lnTo>
                  <a:lnTo>
                    <a:pt x="6801" y="1034"/>
                  </a:lnTo>
                  <a:lnTo>
                    <a:pt x="6781" y="1043"/>
                  </a:lnTo>
                  <a:lnTo>
                    <a:pt x="6760" y="1051"/>
                  </a:lnTo>
                  <a:lnTo>
                    <a:pt x="6740" y="1060"/>
                  </a:lnTo>
                  <a:lnTo>
                    <a:pt x="6720" y="1070"/>
                  </a:lnTo>
                  <a:lnTo>
                    <a:pt x="6702" y="1081"/>
                  </a:lnTo>
                  <a:lnTo>
                    <a:pt x="6682" y="1093"/>
                  </a:lnTo>
                  <a:lnTo>
                    <a:pt x="6665" y="1107"/>
                  </a:lnTo>
                  <a:lnTo>
                    <a:pt x="6648" y="1120"/>
                  </a:lnTo>
                  <a:lnTo>
                    <a:pt x="6632" y="1135"/>
                  </a:lnTo>
                  <a:lnTo>
                    <a:pt x="6616" y="1151"/>
                  </a:lnTo>
                  <a:lnTo>
                    <a:pt x="6602" y="1169"/>
                  </a:lnTo>
                  <a:lnTo>
                    <a:pt x="6588" y="1187"/>
                  </a:lnTo>
                  <a:lnTo>
                    <a:pt x="6576" y="1206"/>
                  </a:lnTo>
                  <a:lnTo>
                    <a:pt x="6564" y="1227"/>
                  </a:lnTo>
                  <a:lnTo>
                    <a:pt x="6553" y="1249"/>
                  </a:lnTo>
                  <a:lnTo>
                    <a:pt x="6544" y="1271"/>
                  </a:lnTo>
                  <a:lnTo>
                    <a:pt x="6537" y="1296"/>
                  </a:lnTo>
                  <a:lnTo>
                    <a:pt x="6530" y="1321"/>
                  </a:lnTo>
                  <a:lnTo>
                    <a:pt x="6525" y="1348"/>
                  </a:lnTo>
                  <a:lnTo>
                    <a:pt x="6521" y="1376"/>
                  </a:lnTo>
                  <a:lnTo>
                    <a:pt x="6519" y="1405"/>
                  </a:lnTo>
                  <a:lnTo>
                    <a:pt x="6518" y="1436"/>
                  </a:lnTo>
                  <a:lnTo>
                    <a:pt x="6518" y="1458"/>
                  </a:lnTo>
                  <a:lnTo>
                    <a:pt x="6519" y="1481"/>
                  </a:lnTo>
                  <a:lnTo>
                    <a:pt x="6521" y="1501"/>
                  </a:lnTo>
                  <a:lnTo>
                    <a:pt x="6524" y="1521"/>
                  </a:lnTo>
                  <a:lnTo>
                    <a:pt x="6528" y="1540"/>
                  </a:lnTo>
                  <a:lnTo>
                    <a:pt x="6533" y="1558"/>
                  </a:lnTo>
                  <a:lnTo>
                    <a:pt x="6539" y="1575"/>
                  </a:lnTo>
                  <a:lnTo>
                    <a:pt x="6546" y="1591"/>
                  </a:lnTo>
                  <a:lnTo>
                    <a:pt x="6554" y="1608"/>
                  </a:lnTo>
                  <a:lnTo>
                    <a:pt x="6563" y="1623"/>
                  </a:lnTo>
                  <a:lnTo>
                    <a:pt x="6574" y="1637"/>
                  </a:lnTo>
                  <a:lnTo>
                    <a:pt x="6586" y="1651"/>
                  </a:lnTo>
                  <a:lnTo>
                    <a:pt x="6598" y="1666"/>
                  </a:lnTo>
                  <a:lnTo>
                    <a:pt x="6612" y="1679"/>
                  </a:lnTo>
                  <a:lnTo>
                    <a:pt x="6628" y="1693"/>
                  </a:lnTo>
                  <a:lnTo>
                    <a:pt x="6645" y="1706"/>
                  </a:lnTo>
                  <a:lnTo>
                    <a:pt x="6663" y="1720"/>
                  </a:lnTo>
                  <a:lnTo>
                    <a:pt x="6682" y="1732"/>
                  </a:lnTo>
                  <a:lnTo>
                    <a:pt x="6703" y="1745"/>
                  </a:lnTo>
                  <a:lnTo>
                    <a:pt x="6725" y="1758"/>
                  </a:lnTo>
                  <a:lnTo>
                    <a:pt x="6773" y="1786"/>
                  </a:lnTo>
                  <a:lnTo>
                    <a:pt x="6828" y="1814"/>
                  </a:lnTo>
                  <a:lnTo>
                    <a:pt x="6954" y="1877"/>
                  </a:lnTo>
                  <a:lnTo>
                    <a:pt x="7106" y="1952"/>
                  </a:lnTo>
                  <a:lnTo>
                    <a:pt x="7175" y="1982"/>
                  </a:lnTo>
                  <a:lnTo>
                    <a:pt x="7242" y="2012"/>
                  </a:lnTo>
                  <a:lnTo>
                    <a:pt x="7274" y="2029"/>
                  </a:lnTo>
                  <a:lnTo>
                    <a:pt x="7307" y="2044"/>
                  </a:lnTo>
                  <a:lnTo>
                    <a:pt x="7338" y="2060"/>
                  </a:lnTo>
                  <a:lnTo>
                    <a:pt x="7370" y="2077"/>
                  </a:lnTo>
                  <a:lnTo>
                    <a:pt x="7400" y="2094"/>
                  </a:lnTo>
                  <a:lnTo>
                    <a:pt x="7430" y="2112"/>
                  </a:lnTo>
                  <a:lnTo>
                    <a:pt x="7459" y="2129"/>
                  </a:lnTo>
                  <a:lnTo>
                    <a:pt x="7488" y="2147"/>
                  </a:lnTo>
                  <a:lnTo>
                    <a:pt x="7515" y="2167"/>
                  </a:lnTo>
                  <a:lnTo>
                    <a:pt x="7543" y="2186"/>
                  </a:lnTo>
                  <a:lnTo>
                    <a:pt x="7568" y="2206"/>
                  </a:lnTo>
                  <a:lnTo>
                    <a:pt x="7593" y="2228"/>
                  </a:lnTo>
                  <a:lnTo>
                    <a:pt x="7617" y="2249"/>
                  </a:lnTo>
                  <a:lnTo>
                    <a:pt x="7639" y="2272"/>
                  </a:lnTo>
                  <a:lnTo>
                    <a:pt x="7661" y="2295"/>
                  </a:lnTo>
                  <a:lnTo>
                    <a:pt x="7681" y="2319"/>
                  </a:lnTo>
                  <a:lnTo>
                    <a:pt x="7700" y="2345"/>
                  </a:lnTo>
                  <a:lnTo>
                    <a:pt x="7718" y="2370"/>
                  </a:lnTo>
                  <a:lnTo>
                    <a:pt x="7734" y="2397"/>
                  </a:lnTo>
                  <a:lnTo>
                    <a:pt x="7749" y="2425"/>
                  </a:lnTo>
                  <a:lnTo>
                    <a:pt x="7762" y="2453"/>
                  </a:lnTo>
                  <a:lnTo>
                    <a:pt x="7774" y="2484"/>
                  </a:lnTo>
                  <a:lnTo>
                    <a:pt x="7784" y="2514"/>
                  </a:lnTo>
                  <a:lnTo>
                    <a:pt x="7792" y="2547"/>
                  </a:lnTo>
                  <a:lnTo>
                    <a:pt x="7799" y="2580"/>
                  </a:lnTo>
                  <a:lnTo>
                    <a:pt x="7804" y="2615"/>
                  </a:lnTo>
                  <a:lnTo>
                    <a:pt x="7807" y="2651"/>
                  </a:lnTo>
                  <a:lnTo>
                    <a:pt x="7808" y="2687"/>
                  </a:lnTo>
                  <a:lnTo>
                    <a:pt x="7806" y="2749"/>
                  </a:lnTo>
                  <a:lnTo>
                    <a:pt x="7800" y="2807"/>
                  </a:lnTo>
                  <a:lnTo>
                    <a:pt x="7791" y="2862"/>
                  </a:lnTo>
                  <a:lnTo>
                    <a:pt x="7779" y="2915"/>
                  </a:lnTo>
                  <a:lnTo>
                    <a:pt x="7763" y="2964"/>
                  </a:lnTo>
                  <a:lnTo>
                    <a:pt x="7745" y="3011"/>
                  </a:lnTo>
                  <a:lnTo>
                    <a:pt x="7724" y="3054"/>
                  </a:lnTo>
                  <a:lnTo>
                    <a:pt x="7699" y="3095"/>
                  </a:lnTo>
                  <a:lnTo>
                    <a:pt x="7673" y="3132"/>
                  </a:lnTo>
                  <a:lnTo>
                    <a:pt x="7644" y="3169"/>
                  </a:lnTo>
                  <a:lnTo>
                    <a:pt x="7614" y="3202"/>
                  </a:lnTo>
                  <a:lnTo>
                    <a:pt x="7581" y="3233"/>
                  </a:lnTo>
                  <a:lnTo>
                    <a:pt x="7547" y="3262"/>
                  </a:lnTo>
                  <a:lnTo>
                    <a:pt x="7511" y="3288"/>
                  </a:lnTo>
                  <a:lnTo>
                    <a:pt x="7475" y="3312"/>
                  </a:lnTo>
                  <a:lnTo>
                    <a:pt x="7436" y="3335"/>
                  </a:lnTo>
                  <a:lnTo>
                    <a:pt x="7397" y="3355"/>
                  </a:lnTo>
                  <a:lnTo>
                    <a:pt x="7357" y="3373"/>
                  </a:lnTo>
                  <a:lnTo>
                    <a:pt x="7317" y="3390"/>
                  </a:lnTo>
                  <a:lnTo>
                    <a:pt x="7276" y="3405"/>
                  </a:lnTo>
                  <a:lnTo>
                    <a:pt x="7235" y="3418"/>
                  </a:lnTo>
                  <a:lnTo>
                    <a:pt x="7194" y="3429"/>
                  </a:lnTo>
                  <a:lnTo>
                    <a:pt x="7153" y="3439"/>
                  </a:lnTo>
                  <a:lnTo>
                    <a:pt x="7113" y="3449"/>
                  </a:lnTo>
                  <a:lnTo>
                    <a:pt x="7072" y="3456"/>
                  </a:lnTo>
                  <a:lnTo>
                    <a:pt x="7033" y="3462"/>
                  </a:lnTo>
                  <a:lnTo>
                    <a:pt x="6995" y="3467"/>
                  </a:lnTo>
                  <a:lnTo>
                    <a:pt x="6957" y="3471"/>
                  </a:lnTo>
                  <a:lnTo>
                    <a:pt x="6921" y="3474"/>
                  </a:lnTo>
                  <a:lnTo>
                    <a:pt x="6886" y="3476"/>
                  </a:lnTo>
                  <a:lnTo>
                    <a:pt x="6853" y="3477"/>
                  </a:lnTo>
                  <a:lnTo>
                    <a:pt x="6822" y="3478"/>
                  </a:lnTo>
                  <a:lnTo>
                    <a:pt x="6768" y="3477"/>
                  </a:lnTo>
                  <a:lnTo>
                    <a:pt x="6715" y="3474"/>
                  </a:lnTo>
                  <a:lnTo>
                    <a:pt x="6663" y="3470"/>
                  </a:lnTo>
                  <a:lnTo>
                    <a:pt x="6612" y="3465"/>
                  </a:lnTo>
                  <a:lnTo>
                    <a:pt x="6561" y="3458"/>
                  </a:lnTo>
                  <a:lnTo>
                    <a:pt x="6513" y="3449"/>
                  </a:lnTo>
                  <a:lnTo>
                    <a:pt x="6466" y="3438"/>
                  </a:lnTo>
                  <a:lnTo>
                    <a:pt x="6419" y="3427"/>
                  </a:lnTo>
                  <a:lnTo>
                    <a:pt x="6375" y="3414"/>
                  </a:lnTo>
                  <a:lnTo>
                    <a:pt x="6333" y="3399"/>
                  </a:lnTo>
                  <a:lnTo>
                    <a:pt x="6312" y="3392"/>
                  </a:lnTo>
                  <a:lnTo>
                    <a:pt x="6292" y="3384"/>
                  </a:lnTo>
                  <a:lnTo>
                    <a:pt x="6273" y="3374"/>
                  </a:lnTo>
                  <a:lnTo>
                    <a:pt x="6253" y="3366"/>
                  </a:lnTo>
                  <a:lnTo>
                    <a:pt x="6235" y="3357"/>
                  </a:lnTo>
                  <a:lnTo>
                    <a:pt x="6217" y="3348"/>
                  </a:lnTo>
                  <a:lnTo>
                    <a:pt x="6199" y="3338"/>
                  </a:lnTo>
                  <a:lnTo>
                    <a:pt x="6183" y="3328"/>
                  </a:lnTo>
                  <a:lnTo>
                    <a:pt x="6167" y="3317"/>
                  </a:lnTo>
                  <a:lnTo>
                    <a:pt x="6151" y="3306"/>
                  </a:lnTo>
                  <a:lnTo>
                    <a:pt x="6137" y="3296"/>
                  </a:lnTo>
                  <a:lnTo>
                    <a:pt x="6123" y="3284"/>
                  </a:lnTo>
                  <a:lnTo>
                    <a:pt x="6123" y="2841"/>
                  </a:lnTo>
                  <a:lnTo>
                    <a:pt x="6146" y="2860"/>
                  </a:lnTo>
                  <a:lnTo>
                    <a:pt x="6195" y="2905"/>
                  </a:lnTo>
                  <a:lnTo>
                    <a:pt x="6243" y="2946"/>
                  </a:lnTo>
                  <a:lnTo>
                    <a:pt x="6291" y="2985"/>
                  </a:lnTo>
                  <a:lnTo>
                    <a:pt x="6339" y="3021"/>
                  </a:lnTo>
                  <a:lnTo>
                    <a:pt x="6362" y="3038"/>
                  </a:lnTo>
                  <a:lnTo>
                    <a:pt x="6386" y="3054"/>
                  </a:lnTo>
                  <a:lnTo>
                    <a:pt x="6410" y="3070"/>
                  </a:lnTo>
                  <a:lnTo>
                    <a:pt x="6433" y="3085"/>
                  </a:lnTo>
                  <a:lnTo>
                    <a:pt x="6458" y="3099"/>
                  </a:lnTo>
                  <a:lnTo>
                    <a:pt x="6481" y="3112"/>
                  </a:lnTo>
                  <a:lnTo>
                    <a:pt x="6505" y="3125"/>
                  </a:lnTo>
                  <a:lnTo>
                    <a:pt x="6529" y="3138"/>
                  </a:lnTo>
                  <a:lnTo>
                    <a:pt x="6553" y="3149"/>
                  </a:lnTo>
                  <a:lnTo>
                    <a:pt x="6578" y="3159"/>
                  </a:lnTo>
                  <a:lnTo>
                    <a:pt x="6602" y="3169"/>
                  </a:lnTo>
                  <a:lnTo>
                    <a:pt x="6626" y="3178"/>
                  </a:lnTo>
                  <a:lnTo>
                    <a:pt x="6651" y="3186"/>
                  </a:lnTo>
                  <a:lnTo>
                    <a:pt x="6675" y="3195"/>
                  </a:lnTo>
                  <a:lnTo>
                    <a:pt x="6701" y="3202"/>
                  </a:lnTo>
                  <a:lnTo>
                    <a:pt x="6726" y="3208"/>
                  </a:lnTo>
                  <a:lnTo>
                    <a:pt x="6752" y="3213"/>
                  </a:lnTo>
                  <a:lnTo>
                    <a:pt x="6778" y="3218"/>
                  </a:lnTo>
                  <a:lnTo>
                    <a:pt x="6803" y="3222"/>
                  </a:lnTo>
                  <a:lnTo>
                    <a:pt x="6830" y="3225"/>
                  </a:lnTo>
                  <a:lnTo>
                    <a:pt x="6857" y="3228"/>
                  </a:lnTo>
                  <a:lnTo>
                    <a:pt x="6884" y="3230"/>
                  </a:lnTo>
                  <a:lnTo>
                    <a:pt x="6911" y="3231"/>
                  </a:lnTo>
                  <a:lnTo>
                    <a:pt x="6940" y="3231"/>
                  </a:lnTo>
                  <a:lnTo>
                    <a:pt x="6967" y="3231"/>
                  </a:lnTo>
                  <a:lnTo>
                    <a:pt x="6995" y="3230"/>
                  </a:lnTo>
                  <a:lnTo>
                    <a:pt x="7021" y="3228"/>
                  </a:lnTo>
                  <a:lnTo>
                    <a:pt x="7048" y="3225"/>
                  </a:lnTo>
                  <a:lnTo>
                    <a:pt x="7075" y="3222"/>
                  </a:lnTo>
                  <a:lnTo>
                    <a:pt x="7100" y="3217"/>
                  </a:lnTo>
                  <a:lnTo>
                    <a:pt x="7126" y="3212"/>
                  </a:lnTo>
                  <a:lnTo>
                    <a:pt x="7151" y="3206"/>
                  </a:lnTo>
                  <a:lnTo>
                    <a:pt x="7176" y="3199"/>
                  </a:lnTo>
                  <a:lnTo>
                    <a:pt x="7199" y="3190"/>
                  </a:lnTo>
                  <a:lnTo>
                    <a:pt x="7222" y="3182"/>
                  </a:lnTo>
                  <a:lnTo>
                    <a:pt x="7246" y="3172"/>
                  </a:lnTo>
                  <a:lnTo>
                    <a:pt x="7267" y="3162"/>
                  </a:lnTo>
                  <a:lnTo>
                    <a:pt x="7288" y="3151"/>
                  </a:lnTo>
                  <a:lnTo>
                    <a:pt x="7309" y="3140"/>
                  </a:lnTo>
                  <a:lnTo>
                    <a:pt x="7329" y="3126"/>
                  </a:lnTo>
                  <a:lnTo>
                    <a:pt x="7347" y="3113"/>
                  </a:lnTo>
                  <a:lnTo>
                    <a:pt x="7366" y="3098"/>
                  </a:lnTo>
                  <a:lnTo>
                    <a:pt x="7382" y="3083"/>
                  </a:lnTo>
                  <a:lnTo>
                    <a:pt x="7398" y="3067"/>
                  </a:lnTo>
                  <a:lnTo>
                    <a:pt x="7414" y="3050"/>
                  </a:lnTo>
                  <a:lnTo>
                    <a:pt x="7427" y="3033"/>
                  </a:lnTo>
                  <a:lnTo>
                    <a:pt x="7440" y="3014"/>
                  </a:lnTo>
                  <a:lnTo>
                    <a:pt x="7451" y="2994"/>
                  </a:lnTo>
                  <a:lnTo>
                    <a:pt x="7461" y="2975"/>
                  </a:lnTo>
                  <a:lnTo>
                    <a:pt x="7471" y="2954"/>
                  </a:lnTo>
                  <a:lnTo>
                    <a:pt x="7479" y="2932"/>
                  </a:lnTo>
                  <a:lnTo>
                    <a:pt x="7485" y="2910"/>
                  </a:lnTo>
                  <a:lnTo>
                    <a:pt x="7490" y="2886"/>
                  </a:lnTo>
                  <a:lnTo>
                    <a:pt x="7494" y="2862"/>
                  </a:lnTo>
                  <a:lnTo>
                    <a:pt x="7496" y="2838"/>
                  </a:lnTo>
                  <a:lnTo>
                    <a:pt x="7497" y="2812"/>
                  </a:lnTo>
                  <a:lnTo>
                    <a:pt x="7496" y="2790"/>
                  </a:lnTo>
                  <a:lnTo>
                    <a:pt x="7494" y="2770"/>
                  </a:lnTo>
                  <a:lnTo>
                    <a:pt x="7492" y="2749"/>
                  </a:lnTo>
                  <a:lnTo>
                    <a:pt x="7487" y="2729"/>
                  </a:lnTo>
                  <a:lnTo>
                    <a:pt x="7482" y="2710"/>
                  </a:lnTo>
                  <a:lnTo>
                    <a:pt x="7476" y="2691"/>
                  </a:lnTo>
                  <a:lnTo>
                    <a:pt x="7467" y="2672"/>
                  </a:lnTo>
                  <a:lnTo>
                    <a:pt x="7459" y="2655"/>
                  </a:lnTo>
                  <a:lnTo>
                    <a:pt x="7449" y="2636"/>
                  </a:lnTo>
                  <a:lnTo>
                    <a:pt x="7438" y="2619"/>
                  </a:lnTo>
                  <a:lnTo>
                    <a:pt x="7426" y="2603"/>
                  </a:lnTo>
                  <a:lnTo>
                    <a:pt x="7413" y="2586"/>
                  </a:lnTo>
                  <a:lnTo>
                    <a:pt x="7398" y="2569"/>
                  </a:lnTo>
                  <a:lnTo>
                    <a:pt x="7382" y="2553"/>
                  </a:lnTo>
                  <a:lnTo>
                    <a:pt x="7366" y="2538"/>
                  </a:lnTo>
                  <a:lnTo>
                    <a:pt x="7348" y="2523"/>
                  </a:lnTo>
                  <a:lnTo>
                    <a:pt x="7329" y="2507"/>
                  </a:lnTo>
                  <a:lnTo>
                    <a:pt x="7310" y="2492"/>
                  </a:lnTo>
                  <a:lnTo>
                    <a:pt x="7288" y="2477"/>
                  </a:lnTo>
                  <a:lnTo>
                    <a:pt x="7267" y="2462"/>
                  </a:lnTo>
                  <a:lnTo>
                    <a:pt x="7244" y="2447"/>
                  </a:lnTo>
                  <a:lnTo>
                    <a:pt x="7219" y="2433"/>
                  </a:lnTo>
                  <a:lnTo>
                    <a:pt x="7195" y="2419"/>
                  </a:lnTo>
                  <a:lnTo>
                    <a:pt x="7168" y="2405"/>
                  </a:lnTo>
                  <a:lnTo>
                    <a:pt x="7114" y="2376"/>
                  </a:lnTo>
                  <a:lnTo>
                    <a:pt x="7055" y="2348"/>
                  </a:lnTo>
                  <a:lnTo>
                    <a:pt x="6992" y="2318"/>
                  </a:lnTo>
                  <a:lnTo>
                    <a:pt x="6924" y="2290"/>
                  </a:lnTo>
                  <a:lnTo>
                    <a:pt x="6860" y="2262"/>
                  </a:lnTo>
                  <a:lnTo>
                    <a:pt x="6798" y="2235"/>
                  </a:lnTo>
                  <a:lnTo>
                    <a:pt x="6739" y="2208"/>
                  </a:lnTo>
                  <a:lnTo>
                    <a:pt x="6684" y="2182"/>
                  </a:lnTo>
                  <a:lnTo>
                    <a:pt x="6632" y="2157"/>
                  </a:lnTo>
                  <a:lnTo>
                    <a:pt x="6582" y="2130"/>
                  </a:lnTo>
                  <a:lnTo>
                    <a:pt x="6557" y="2117"/>
                  </a:lnTo>
                  <a:lnTo>
                    <a:pt x="6534" y="2103"/>
                  </a:lnTo>
                  <a:lnTo>
                    <a:pt x="6512" y="2090"/>
                  </a:lnTo>
                  <a:lnTo>
                    <a:pt x="6490" y="2075"/>
                  </a:lnTo>
                  <a:lnTo>
                    <a:pt x="6470" y="2061"/>
                  </a:lnTo>
                  <a:lnTo>
                    <a:pt x="6449" y="2047"/>
                  </a:lnTo>
                  <a:lnTo>
                    <a:pt x="6430" y="2032"/>
                  </a:lnTo>
                  <a:lnTo>
                    <a:pt x="6412" y="2016"/>
                  </a:lnTo>
                  <a:lnTo>
                    <a:pt x="6394" y="2000"/>
                  </a:lnTo>
                  <a:lnTo>
                    <a:pt x="6376" y="1984"/>
                  </a:lnTo>
                  <a:lnTo>
                    <a:pt x="6360" y="1967"/>
                  </a:lnTo>
                  <a:lnTo>
                    <a:pt x="6345" y="1949"/>
                  </a:lnTo>
                  <a:lnTo>
                    <a:pt x="6330" y="1932"/>
                  </a:lnTo>
                  <a:lnTo>
                    <a:pt x="6316" y="1913"/>
                  </a:lnTo>
                  <a:lnTo>
                    <a:pt x="6303" y="1893"/>
                  </a:lnTo>
                  <a:lnTo>
                    <a:pt x="6291" y="1874"/>
                  </a:lnTo>
                  <a:lnTo>
                    <a:pt x="6279" y="1853"/>
                  </a:lnTo>
                  <a:lnTo>
                    <a:pt x="6268" y="1831"/>
                  </a:lnTo>
                  <a:lnTo>
                    <a:pt x="6258" y="1809"/>
                  </a:lnTo>
                  <a:lnTo>
                    <a:pt x="6249" y="1787"/>
                  </a:lnTo>
                  <a:lnTo>
                    <a:pt x="6217" y="1866"/>
                  </a:lnTo>
                  <a:lnTo>
                    <a:pt x="6173" y="1972"/>
                  </a:lnTo>
                  <a:lnTo>
                    <a:pt x="6120" y="2100"/>
                  </a:lnTo>
                  <a:lnTo>
                    <a:pt x="6060" y="2246"/>
                  </a:lnTo>
                  <a:lnTo>
                    <a:pt x="5994" y="2408"/>
                  </a:lnTo>
                  <a:lnTo>
                    <a:pt x="5922" y="2581"/>
                  </a:lnTo>
                  <a:lnTo>
                    <a:pt x="5847" y="2760"/>
                  </a:lnTo>
                  <a:lnTo>
                    <a:pt x="5771" y="2944"/>
                  </a:lnTo>
                  <a:lnTo>
                    <a:pt x="5695" y="3128"/>
                  </a:lnTo>
                  <a:lnTo>
                    <a:pt x="5621" y="3308"/>
                  </a:lnTo>
                  <a:lnTo>
                    <a:pt x="5548" y="3480"/>
                  </a:lnTo>
                  <a:lnTo>
                    <a:pt x="5480" y="3642"/>
                  </a:lnTo>
                  <a:lnTo>
                    <a:pt x="5419" y="3788"/>
                  </a:lnTo>
                  <a:lnTo>
                    <a:pt x="5364" y="3916"/>
                  </a:lnTo>
                  <a:lnTo>
                    <a:pt x="5319" y="4021"/>
                  </a:lnTo>
                  <a:lnTo>
                    <a:pt x="5284" y="4100"/>
                  </a:lnTo>
                  <a:lnTo>
                    <a:pt x="4925" y="4100"/>
                  </a:lnTo>
                  <a:lnTo>
                    <a:pt x="5009" y="3942"/>
                  </a:lnTo>
                  <a:lnTo>
                    <a:pt x="5085" y="3802"/>
                  </a:lnTo>
                  <a:lnTo>
                    <a:pt x="5088" y="3797"/>
                  </a:lnTo>
                  <a:lnTo>
                    <a:pt x="5105" y="3763"/>
                  </a:lnTo>
                  <a:lnTo>
                    <a:pt x="5123" y="3726"/>
                  </a:lnTo>
                  <a:lnTo>
                    <a:pt x="5142" y="3688"/>
                  </a:lnTo>
                  <a:lnTo>
                    <a:pt x="5162" y="3648"/>
                  </a:lnTo>
                  <a:lnTo>
                    <a:pt x="5182" y="3605"/>
                  </a:lnTo>
                  <a:lnTo>
                    <a:pt x="5203" y="3561"/>
                  </a:lnTo>
                  <a:lnTo>
                    <a:pt x="5224" y="3517"/>
                  </a:lnTo>
                  <a:lnTo>
                    <a:pt x="5246" y="3470"/>
                  </a:lnTo>
                  <a:lnTo>
                    <a:pt x="5268" y="3423"/>
                  </a:lnTo>
                  <a:lnTo>
                    <a:pt x="5290" y="3375"/>
                  </a:lnTo>
                  <a:lnTo>
                    <a:pt x="5312" y="3326"/>
                  </a:lnTo>
                  <a:lnTo>
                    <a:pt x="5336" y="3277"/>
                  </a:lnTo>
                  <a:lnTo>
                    <a:pt x="5358" y="3227"/>
                  </a:lnTo>
                  <a:lnTo>
                    <a:pt x="5381" y="3177"/>
                  </a:lnTo>
                  <a:lnTo>
                    <a:pt x="5403" y="3126"/>
                  </a:lnTo>
                  <a:lnTo>
                    <a:pt x="5424" y="3077"/>
                  </a:lnTo>
                  <a:lnTo>
                    <a:pt x="4734" y="1411"/>
                  </a:lnTo>
                  <a:lnTo>
                    <a:pt x="4729" y="1400"/>
                  </a:lnTo>
                  <a:lnTo>
                    <a:pt x="4722" y="1382"/>
                  </a:lnTo>
                  <a:lnTo>
                    <a:pt x="4709" y="1357"/>
                  </a:lnTo>
                  <a:lnTo>
                    <a:pt x="4695" y="1322"/>
                  </a:lnTo>
                  <a:lnTo>
                    <a:pt x="4675" y="1277"/>
                  </a:lnTo>
                  <a:lnTo>
                    <a:pt x="4653" y="1235"/>
                  </a:lnTo>
                  <a:lnTo>
                    <a:pt x="4643" y="1213"/>
                  </a:lnTo>
                  <a:lnTo>
                    <a:pt x="4631" y="1193"/>
                  </a:lnTo>
                  <a:lnTo>
                    <a:pt x="4619" y="1174"/>
                  </a:lnTo>
                  <a:lnTo>
                    <a:pt x="4605" y="1154"/>
                  </a:lnTo>
                  <a:lnTo>
                    <a:pt x="4590" y="1136"/>
                  </a:lnTo>
                  <a:lnTo>
                    <a:pt x="4574" y="1119"/>
                  </a:lnTo>
                  <a:lnTo>
                    <a:pt x="4557" y="1102"/>
                  </a:lnTo>
                  <a:lnTo>
                    <a:pt x="4538" y="1086"/>
                  </a:lnTo>
                  <a:lnTo>
                    <a:pt x="4517" y="1071"/>
                  </a:lnTo>
                  <a:lnTo>
                    <a:pt x="4495" y="1058"/>
                  </a:lnTo>
                  <a:lnTo>
                    <a:pt x="4470" y="1046"/>
                  </a:lnTo>
                  <a:lnTo>
                    <a:pt x="4443" y="1034"/>
                  </a:lnTo>
                  <a:lnTo>
                    <a:pt x="4412" y="1025"/>
                  </a:lnTo>
                  <a:lnTo>
                    <a:pt x="4382" y="1016"/>
                  </a:lnTo>
                  <a:lnTo>
                    <a:pt x="4350" y="1010"/>
                  </a:lnTo>
                  <a:lnTo>
                    <a:pt x="4318" y="1004"/>
                  </a:lnTo>
                  <a:lnTo>
                    <a:pt x="4285" y="999"/>
                  </a:lnTo>
                  <a:lnTo>
                    <a:pt x="4251" y="996"/>
                  </a:lnTo>
                  <a:lnTo>
                    <a:pt x="4216" y="994"/>
                  </a:lnTo>
                  <a:lnTo>
                    <a:pt x="4180" y="994"/>
                  </a:lnTo>
                  <a:lnTo>
                    <a:pt x="4158" y="994"/>
                  </a:lnTo>
                  <a:lnTo>
                    <a:pt x="4136" y="995"/>
                  </a:lnTo>
                  <a:lnTo>
                    <a:pt x="4113" y="996"/>
                  </a:lnTo>
                  <a:lnTo>
                    <a:pt x="4092" y="999"/>
                  </a:lnTo>
                  <a:lnTo>
                    <a:pt x="4070" y="1001"/>
                  </a:lnTo>
                  <a:lnTo>
                    <a:pt x="4047" y="1005"/>
                  </a:lnTo>
                  <a:lnTo>
                    <a:pt x="4025" y="1009"/>
                  </a:lnTo>
                  <a:lnTo>
                    <a:pt x="4003" y="1014"/>
                  </a:lnTo>
                  <a:lnTo>
                    <a:pt x="3980" y="1020"/>
                  </a:lnTo>
                  <a:lnTo>
                    <a:pt x="3958" y="1027"/>
                  </a:lnTo>
                  <a:lnTo>
                    <a:pt x="3936" y="1034"/>
                  </a:lnTo>
                  <a:lnTo>
                    <a:pt x="3915" y="1043"/>
                  </a:lnTo>
                  <a:lnTo>
                    <a:pt x="3895" y="1052"/>
                  </a:lnTo>
                  <a:lnTo>
                    <a:pt x="3874" y="1062"/>
                  </a:lnTo>
                  <a:lnTo>
                    <a:pt x="3854" y="1073"/>
                  </a:lnTo>
                  <a:lnTo>
                    <a:pt x="3835" y="1085"/>
                  </a:lnTo>
                  <a:lnTo>
                    <a:pt x="3816" y="1098"/>
                  </a:lnTo>
                  <a:lnTo>
                    <a:pt x="3798" y="1113"/>
                  </a:lnTo>
                  <a:lnTo>
                    <a:pt x="3782" y="1128"/>
                  </a:lnTo>
                  <a:lnTo>
                    <a:pt x="3766" y="1143"/>
                  </a:lnTo>
                  <a:lnTo>
                    <a:pt x="3750" y="1160"/>
                  </a:lnTo>
                  <a:lnTo>
                    <a:pt x="3735" y="1179"/>
                  </a:lnTo>
                  <a:lnTo>
                    <a:pt x="3722" y="1198"/>
                  </a:lnTo>
                  <a:lnTo>
                    <a:pt x="3711" y="1219"/>
                  </a:lnTo>
                  <a:lnTo>
                    <a:pt x="3700" y="1241"/>
                  </a:lnTo>
                  <a:lnTo>
                    <a:pt x="3689" y="1264"/>
                  </a:lnTo>
                  <a:lnTo>
                    <a:pt x="3681" y="1288"/>
                  </a:lnTo>
                  <a:lnTo>
                    <a:pt x="3674" y="1313"/>
                  </a:lnTo>
                  <a:lnTo>
                    <a:pt x="3669" y="1340"/>
                  </a:lnTo>
                  <a:lnTo>
                    <a:pt x="3665" y="1368"/>
                  </a:lnTo>
                  <a:lnTo>
                    <a:pt x="3662" y="1397"/>
                  </a:lnTo>
                  <a:lnTo>
                    <a:pt x="3661" y="1428"/>
                  </a:lnTo>
                  <a:lnTo>
                    <a:pt x="3661" y="1451"/>
                  </a:lnTo>
                  <a:lnTo>
                    <a:pt x="3663" y="1473"/>
                  </a:lnTo>
                  <a:lnTo>
                    <a:pt x="3665" y="1494"/>
                  </a:lnTo>
                  <a:lnTo>
                    <a:pt x="3668" y="1513"/>
                  </a:lnTo>
                  <a:lnTo>
                    <a:pt x="3672" y="1533"/>
                  </a:lnTo>
                  <a:lnTo>
                    <a:pt x="3678" y="1550"/>
                  </a:lnTo>
                  <a:lnTo>
                    <a:pt x="3684" y="1567"/>
                  </a:lnTo>
                  <a:lnTo>
                    <a:pt x="3692" y="1583"/>
                  </a:lnTo>
                  <a:lnTo>
                    <a:pt x="3701" y="1600"/>
                  </a:lnTo>
                  <a:lnTo>
                    <a:pt x="3711" y="1615"/>
                  </a:lnTo>
                  <a:lnTo>
                    <a:pt x="3722" y="1630"/>
                  </a:lnTo>
                  <a:lnTo>
                    <a:pt x="3734" y="1644"/>
                  </a:lnTo>
                  <a:lnTo>
                    <a:pt x="3748" y="1658"/>
                  </a:lnTo>
                  <a:lnTo>
                    <a:pt x="3764" y="1672"/>
                  </a:lnTo>
                  <a:lnTo>
                    <a:pt x="3780" y="1685"/>
                  </a:lnTo>
                  <a:lnTo>
                    <a:pt x="3797" y="1698"/>
                  </a:lnTo>
                  <a:lnTo>
                    <a:pt x="3815" y="1711"/>
                  </a:lnTo>
                  <a:lnTo>
                    <a:pt x="3836" y="1725"/>
                  </a:lnTo>
                  <a:lnTo>
                    <a:pt x="3857" y="1738"/>
                  </a:lnTo>
                  <a:lnTo>
                    <a:pt x="3881" y="1751"/>
                  </a:lnTo>
                  <a:lnTo>
                    <a:pt x="3930" y="1779"/>
                  </a:lnTo>
                  <a:lnTo>
                    <a:pt x="3985" y="1807"/>
                  </a:lnTo>
                  <a:lnTo>
                    <a:pt x="4114" y="1870"/>
                  </a:lnTo>
                  <a:lnTo>
                    <a:pt x="4268" y="1944"/>
                  </a:lnTo>
                  <a:lnTo>
                    <a:pt x="4335" y="1975"/>
                  </a:lnTo>
                  <a:lnTo>
                    <a:pt x="4402" y="2005"/>
                  </a:lnTo>
                  <a:lnTo>
                    <a:pt x="4435" y="2020"/>
                  </a:lnTo>
                  <a:lnTo>
                    <a:pt x="4467" y="2037"/>
                  </a:lnTo>
                  <a:lnTo>
                    <a:pt x="4499" y="2053"/>
                  </a:lnTo>
                  <a:lnTo>
                    <a:pt x="4530" y="2069"/>
                  </a:lnTo>
                  <a:lnTo>
                    <a:pt x="4561" y="2087"/>
                  </a:lnTo>
                  <a:lnTo>
                    <a:pt x="4591" y="2104"/>
                  </a:lnTo>
                  <a:lnTo>
                    <a:pt x="4621" y="2122"/>
                  </a:lnTo>
                  <a:lnTo>
                    <a:pt x="4649" y="2140"/>
                  </a:lnTo>
                  <a:lnTo>
                    <a:pt x="4677" y="2159"/>
                  </a:lnTo>
                  <a:lnTo>
                    <a:pt x="4703" y="2179"/>
                  </a:lnTo>
                  <a:lnTo>
                    <a:pt x="4729" y="2199"/>
                  </a:lnTo>
                  <a:lnTo>
                    <a:pt x="4754" y="2220"/>
                  </a:lnTo>
                  <a:lnTo>
                    <a:pt x="4778" y="2242"/>
                  </a:lnTo>
                  <a:lnTo>
                    <a:pt x="4801" y="2264"/>
                  </a:lnTo>
                  <a:lnTo>
                    <a:pt x="4822" y="2288"/>
                  </a:lnTo>
                  <a:lnTo>
                    <a:pt x="4843" y="2311"/>
                  </a:lnTo>
                  <a:lnTo>
                    <a:pt x="4861" y="2337"/>
                  </a:lnTo>
                  <a:lnTo>
                    <a:pt x="4879" y="2362"/>
                  </a:lnTo>
                  <a:lnTo>
                    <a:pt x="4894" y="2389"/>
                  </a:lnTo>
                  <a:lnTo>
                    <a:pt x="4910" y="2417"/>
                  </a:lnTo>
                  <a:lnTo>
                    <a:pt x="4923" y="2445"/>
                  </a:lnTo>
                  <a:lnTo>
                    <a:pt x="4935" y="2476"/>
                  </a:lnTo>
                  <a:lnTo>
                    <a:pt x="4944" y="2506"/>
                  </a:lnTo>
                  <a:lnTo>
                    <a:pt x="4953" y="2539"/>
                  </a:lnTo>
                  <a:lnTo>
                    <a:pt x="4960" y="2572"/>
                  </a:lnTo>
                  <a:lnTo>
                    <a:pt x="4965" y="2607"/>
                  </a:lnTo>
                  <a:lnTo>
                    <a:pt x="4968" y="2643"/>
                  </a:lnTo>
                  <a:lnTo>
                    <a:pt x="4969" y="2680"/>
                  </a:lnTo>
                  <a:lnTo>
                    <a:pt x="4967" y="2741"/>
                  </a:lnTo>
                  <a:lnTo>
                    <a:pt x="4962" y="2799"/>
                  </a:lnTo>
                  <a:lnTo>
                    <a:pt x="4952" y="2855"/>
                  </a:lnTo>
                  <a:lnTo>
                    <a:pt x="4940" y="2907"/>
                  </a:lnTo>
                  <a:lnTo>
                    <a:pt x="4924" y="2956"/>
                  </a:lnTo>
                  <a:lnTo>
                    <a:pt x="4906" y="3002"/>
                  </a:lnTo>
                  <a:lnTo>
                    <a:pt x="4884" y="3046"/>
                  </a:lnTo>
                  <a:lnTo>
                    <a:pt x="4860" y="3087"/>
                  </a:lnTo>
                  <a:lnTo>
                    <a:pt x="4833" y="3125"/>
                  </a:lnTo>
                  <a:lnTo>
                    <a:pt x="4805" y="3161"/>
                  </a:lnTo>
                  <a:lnTo>
                    <a:pt x="4774" y="3195"/>
                  </a:lnTo>
                  <a:lnTo>
                    <a:pt x="4742" y="3225"/>
                  </a:lnTo>
                  <a:lnTo>
                    <a:pt x="4708" y="3253"/>
                  </a:lnTo>
                  <a:lnTo>
                    <a:pt x="4672" y="3280"/>
                  </a:lnTo>
                  <a:lnTo>
                    <a:pt x="4635" y="3304"/>
                  </a:lnTo>
                  <a:lnTo>
                    <a:pt x="4598" y="3327"/>
                  </a:lnTo>
                  <a:lnTo>
                    <a:pt x="4558" y="3347"/>
                  </a:lnTo>
                  <a:lnTo>
                    <a:pt x="4518" y="3365"/>
                  </a:lnTo>
                  <a:lnTo>
                    <a:pt x="4478" y="3382"/>
                  </a:lnTo>
                  <a:lnTo>
                    <a:pt x="4437" y="3397"/>
                  </a:lnTo>
                  <a:lnTo>
                    <a:pt x="4396" y="3410"/>
                  </a:lnTo>
                  <a:lnTo>
                    <a:pt x="4354" y="3421"/>
                  </a:lnTo>
                  <a:lnTo>
                    <a:pt x="4314" y="3431"/>
                  </a:lnTo>
                  <a:lnTo>
                    <a:pt x="4273" y="3440"/>
                  </a:lnTo>
                  <a:lnTo>
                    <a:pt x="4233" y="3448"/>
                  </a:lnTo>
                  <a:lnTo>
                    <a:pt x="4194" y="3454"/>
                  </a:lnTo>
                  <a:lnTo>
                    <a:pt x="4155" y="3459"/>
                  </a:lnTo>
                  <a:lnTo>
                    <a:pt x="4117" y="3463"/>
                  </a:lnTo>
                  <a:lnTo>
                    <a:pt x="4082" y="3466"/>
                  </a:lnTo>
                  <a:lnTo>
                    <a:pt x="4047" y="3468"/>
                  </a:lnTo>
                  <a:lnTo>
                    <a:pt x="4014" y="3469"/>
                  </a:lnTo>
                  <a:lnTo>
                    <a:pt x="3983" y="3470"/>
                  </a:lnTo>
                  <a:lnTo>
                    <a:pt x="3935" y="3469"/>
                  </a:lnTo>
                  <a:lnTo>
                    <a:pt x="3888" y="3467"/>
                  </a:lnTo>
                  <a:lnTo>
                    <a:pt x="3841" y="3464"/>
                  </a:lnTo>
                  <a:lnTo>
                    <a:pt x="3795" y="3460"/>
                  </a:lnTo>
                  <a:lnTo>
                    <a:pt x="3750" y="3454"/>
                  </a:lnTo>
                  <a:lnTo>
                    <a:pt x="3706" y="3447"/>
                  </a:lnTo>
                  <a:lnTo>
                    <a:pt x="3663" y="3438"/>
                  </a:lnTo>
                  <a:lnTo>
                    <a:pt x="3621" y="3429"/>
                  </a:lnTo>
                  <a:lnTo>
                    <a:pt x="3581" y="3419"/>
                  </a:lnTo>
                  <a:lnTo>
                    <a:pt x="3541" y="3407"/>
                  </a:lnTo>
                  <a:lnTo>
                    <a:pt x="3502" y="3395"/>
                  </a:lnTo>
                  <a:lnTo>
                    <a:pt x="3466" y="3381"/>
                  </a:lnTo>
                  <a:lnTo>
                    <a:pt x="3431" y="3366"/>
                  </a:lnTo>
                  <a:lnTo>
                    <a:pt x="3397" y="3350"/>
                  </a:lnTo>
                  <a:lnTo>
                    <a:pt x="3366" y="3333"/>
                  </a:lnTo>
                  <a:lnTo>
                    <a:pt x="3336" y="3315"/>
                  </a:lnTo>
                  <a:lnTo>
                    <a:pt x="3336" y="2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0"/>
            <p:cNvSpPr>
              <a:spLocks/>
            </p:cNvSpPr>
            <p:nvPr/>
          </p:nvSpPr>
          <p:spPr bwMode="auto">
            <a:xfrm>
              <a:off x="2681288" y="1693863"/>
              <a:ext cx="744538" cy="1035050"/>
            </a:xfrm>
            <a:custGeom>
              <a:avLst/>
              <a:gdLst>
                <a:gd name="T0" fmla="*/ 360 w 1878"/>
                <a:gd name="T1" fmla="*/ 348 h 2610"/>
                <a:gd name="T2" fmla="*/ 373 w 1878"/>
                <a:gd name="T3" fmla="*/ 331 h 2610"/>
                <a:gd name="T4" fmla="*/ 410 w 1878"/>
                <a:gd name="T5" fmla="*/ 288 h 2610"/>
                <a:gd name="T6" fmla="*/ 504 w 1878"/>
                <a:gd name="T7" fmla="*/ 200 h 2610"/>
                <a:gd name="T8" fmla="*/ 558 w 1878"/>
                <a:gd name="T9" fmla="*/ 160 h 2610"/>
                <a:gd name="T10" fmla="*/ 618 w 1878"/>
                <a:gd name="T11" fmla="*/ 122 h 2610"/>
                <a:gd name="T12" fmla="*/ 684 w 1878"/>
                <a:gd name="T13" fmla="*/ 88 h 2610"/>
                <a:gd name="T14" fmla="*/ 759 w 1878"/>
                <a:gd name="T15" fmla="*/ 58 h 2610"/>
                <a:gd name="T16" fmla="*/ 843 w 1878"/>
                <a:gd name="T17" fmla="*/ 34 h 2610"/>
                <a:gd name="T18" fmla="*/ 938 w 1878"/>
                <a:gd name="T19" fmla="*/ 15 h 2610"/>
                <a:gd name="T20" fmla="*/ 1045 w 1878"/>
                <a:gd name="T21" fmla="*/ 4 h 2610"/>
                <a:gd name="T22" fmla="*/ 1164 w 1878"/>
                <a:gd name="T23" fmla="*/ 0 h 2610"/>
                <a:gd name="T24" fmla="*/ 1279 w 1878"/>
                <a:gd name="T25" fmla="*/ 9 h 2610"/>
                <a:gd name="T26" fmla="*/ 1387 w 1878"/>
                <a:gd name="T27" fmla="*/ 35 h 2610"/>
                <a:gd name="T28" fmla="*/ 1485 w 1878"/>
                <a:gd name="T29" fmla="*/ 75 h 2610"/>
                <a:gd name="T30" fmla="*/ 1574 w 1878"/>
                <a:gd name="T31" fmla="*/ 126 h 2610"/>
                <a:gd name="T32" fmla="*/ 1652 w 1878"/>
                <a:gd name="T33" fmla="*/ 187 h 2610"/>
                <a:gd name="T34" fmla="*/ 1720 w 1878"/>
                <a:gd name="T35" fmla="*/ 255 h 2610"/>
                <a:gd name="T36" fmla="*/ 1776 w 1878"/>
                <a:gd name="T37" fmla="*/ 327 h 2610"/>
                <a:gd name="T38" fmla="*/ 1821 w 1878"/>
                <a:gd name="T39" fmla="*/ 402 h 2610"/>
                <a:gd name="T40" fmla="*/ 1853 w 1878"/>
                <a:gd name="T41" fmla="*/ 475 h 2610"/>
                <a:gd name="T42" fmla="*/ 1872 w 1878"/>
                <a:gd name="T43" fmla="*/ 546 h 2610"/>
                <a:gd name="T44" fmla="*/ 1878 w 1878"/>
                <a:gd name="T45" fmla="*/ 2202 h 2610"/>
                <a:gd name="T46" fmla="*/ 1512 w 1878"/>
                <a:gd name="T47" fmla="*/ 2610 h 2610"/>
                <a:gd name="T48" fmla="*/ 1511 w 1878"/>
                <a:gd name="T49" fmla="*/ 731 h 2610"/>
                <a:gd name="T50" fmla="*/ 1500 w 1878"/>
                <a:gd name="T51" fmla="*/ 655 h 2610"/>
                <a:gd name="T52" fmla="*/ 1478 w 1878"/>
                <a:gd name="T53" fmla="*/ 584 h 2610"/>
                <a:gd name="T54" fmla="*/ 1444 w 1878"/>
                <a:gd name="T55" fmla="*/ 517 h 2610"/>
                <a:gd name="T56" fmla="*/ 1401 w 1878"/>
                <a:gd name="T57" fmla="*/ 458 h 2610"/>
                <a:gd name="T58" fmla="*/ 1349 w 1878"/>
                <a:gd name="T59" fmla="*/ 406 h 2610"/>
                <a:gd name="T60" fmla="*/ 1288 w 1878"/>
                <a:gd name="T61" fmla="*/ 361 h 2610"/>
                <a:gd name="T62" fmla="*/ 1221 w 1878"/>
                <a:gd name="T63" fmla="*/ 324 h 2610"/>
                <a:gd name="T64" fmla="*/ 1148 w 1878"/>
                <a:gd name="T65" fmla="*/ 296 h 2610"/>
                <a:gd name="T66" fmla="*/ 1068 w 1878"/>
                <a:gd name="T67" fmla="*/ 277 h 2610"/>
                <a:gd name="T68" fmla="*/ 985 w 1878"/>
                <a:gd name="T69" fmla="*/ 268 h 2610"/>
                <a:gd name="T70" fmla="*/ 909 w 1878"/>
                <a:gd name="T71" fmla="*/ 270 h 2610"/>
                <a:gd name="T72" fmla="*/ 834 w 1878"/>
                <a:gd name="T73" fmla="*/ 284 h 2610"/>
                <a:gd name="T74" fmla="*/ 759 w 1878"/>
                <a:gd name="T75" fmla="*/ 307 h 2610"/>
                <a:gd name="T76" fmla="*/ 685 w 1878"/>
                <a:gd name="T77" fmla="*/ 340 h 2610"/>
                <a:gd name="T78" fmla="*/ 615 w 1878"/>
                <a:gd name="T79" fmla="*/ 379 h 2610"/>
                <a:gd name="T80" fmla="*/ 549 w 1878"/>
                <a:gd name="T81" fmla="*/ 427 h 2610"/>
                <a:gd name="T82" fmla="*/ 491 w 1878"/>
                <a:gd name="T83" fmla="*/ 480 h 2610"/>
                <a:gd name="T84" fmla="*/ 441 w 1878"/>
                <a:gd name="T85" fmla="*/ 538 h 2610"/>
                <a:gd name="T86" fmla="*/ 402 w 1878"/>
                <a:gd name="T87" fmla="*/ 599 h 2610"/>
                <a:gd name="T88" fmla="*/ 377 w 1878"/>
                <a:gd name="T89" fmla="*/ 662 h 2610"/>
                <a:gd name="T90" fmla="*/ 365 w 1878"/>
                <a:gd name="T91" fmla="*/ 727 h 2610"/>
                <a:gd name="T92" fmla="*/ 365 w 1878"/>
                <a:gd name="T93" fmla="*/ 2610 h 2610"/>
                <a:gd name="T94" fmla="*/ 0 w 1878"/>
                <a:gd name="T95" fmla="*/ 373 h 2610"/>
                <a:gd name="T96" fmla="*/ 265 w 1878"/>
                <a:gd name="T97" fmla="*/ 35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8" h="2610">
                  <a:moveTo>
                    <a:pt x="356" y="35"/>
                  </a:moveTo>
                  <a:lnTo>
                    <a:pt x="360" y="328"/>
                  </a:lnTo>
                  <a:lnTo>
                    <a:pt x="360" y="348"/>
                  </a:lnTo>
                  <a:lnTo>
                    <a:pt x="364" y="348"/>
                  </a:lnTo>
                  <a:lnTo>
                    <a:pt x="369" y="340"/>
                  </a:lnTo>
                  <a:lnTo>
                    <a:pt x="373" y="331"/>
                  </a:lnTo>
                  <a:lnTo>
                    <a:pt x="377" y="324"/>
                  </a:lnTo>
                  <a:lnTo>
                    <a:pt x="382" y="317"/>
                  </a:lnTo>
                  <a:lnTo>
                    <a:pt x="410" y="288"/>
                  </a:lnTo>
                  <a:lnTo>
                    <a:pt x="440" y="258"/>
                  </a:lnTo>
                  <a:lnTo>
                    <a:pt x="470" y="229"/>
                  </a:lnTo>
                  <a:lnTo>
                    <a:pt x="504" y="200"/>
                  </a:lnTo>
                  <a:lnTo>
                    <a:pt x="521" y="187"/>
                  </a:lnTo>
                  <a:lnTo>
                    <a:pt x="539" y="174"/>
                  </a:lnTo>
                  <a:lnTo>
                    <a:pt x="558" y="160"/>
                  </a:lnTo>
                  <a:lnTo>
                    <a:pt x="577" y="147"/>
                  </a:lnTo>
                  <a:lnTo>
                    <a:pt x="596" y="134"/>
                  </a:lnTo>
                  <a:lnTo>
                    <a:pt x="618" y="122"/>
                  </a:lnTo>
                  <a:lnTo>
                    <a:pt x="639" y="111"/>
                  </a:lnTo>
                  <a:lnTo>
                    <a:pt x="661" y="99"/>
                  </a:lnTo>
                  <a:lnTo>
                    <a:pt x="684" y="88"/>
                  </a:lnTo>
                  <a:lnTo>
                    <a:pt x="708" y="77"/>
                  </a:lnTo>
                  <a:lnTo>
                    <a:pt x="734" y="68"/>
                  </a:lnTo>
                  <a:lnTo>
                    <a:pt x="759" y="58"/>
                  </a:lnTo>
                  <a:lnTo>
                    <a:pt x="786" y="50"/>
                  </a:lnTo>
                  <a:lnTo>
                    <a:pt x="814" y="42"/>
                  </a:lnTo>
                  <a:lnTo>
                    <a:pt x="843" y="34"/>
                  </a:lnTo>
                  <a:lnTo>
                    <a:pt x="874" y="27"/>
                  </a:lnTo>
                  <a:lnTo>
                    <a:pt x="905" y="21"/>
                  </a:lnTo>
                  <a:lnTo>
                    <a:pt x="938" y="15"/>
                  </a:lnTo>
                  <a:lnTo>
                    <a:pt x="973" y="11"/>
                  </a:lnTo>
                  <a:lnTo>
                    <a:pt x="1008" y="7"/>
                  </a:lnTo>
                  <a:lnTo>
                    <a:pt x="1045" y="4"/>
                  </a:lnTo>
                  <a:lnTo>
                    <a:pt x="1082" y="2"/>
                  </a:lnTo>
                  <a:lnTo>
                    <a:pt x="1122" y="0"/>
                  </a:lnTo>
                  <a:lnTo>
                    <a:pt x="1164" y="0"/>
                  </a:lnTo>
                  <a:lnTo>
                    <a:pt x="1202" y="1"/>
                  </a:lnTo>
                  <a:lnTo>
                    <a:pt x="1241" y="4"/>
                  </a:lnTo>
                  <a:lnTo>
                    <a:pt x="1279" y="9"/>
                  </a:lnTo>
                  <a:lnTo>
                    <a:pt x="1316" y="16"/>
                  </a:lnTo>
                  <a:lnTo>
                    <a:pt x="1352" y="24"/>
                  </a:lnTo>
                  <a:lnTo>
                    <a:pt x="1387" y="35"/>
                  </a:lnTo>
                  <a:lnTo>
                    <a:pt x="1420" y="47"/>
                  </a:lnTo>
                  <a:lnTo>
                    <a:pt x="1454" y="60"/>
                  </a:lnTo>
                  <a:lnTo>
                    <a:pt x="1485" y="75"/>
                  </a:lnTo>
                  <a:lnTo>
                    <a:pt x="1516" y="91"/>
                  </a:lnTo>
                  <a:lnTo>
                    <a:pt x="1545" y="108"/>
                  </a:lnTo>
                  <a:lnTo>
                    <a:pt x="1574" y="126"/>
                  </a:lnTo>
                  <a:lnTo>
                    <a:pt x="1601" y="146"/>
                  </a:lnTo>
                  <a:lnTo>
                    <a:pt x="1628" y="167"/>
                  </a:lnTo>
                  <a:lnTo>
                    <a:pt x="1652" y="187"/>
                  </a:lnTo>
                  <a:lnTo>
                    <a:pt x="1676" y="209"/>
                  </a:lnTo>
                  <a:lnTo>
                    <a:pt x="1699" y="232"/>
                  </a:lnTo>
                  <a:lnTo>
                    <a:pt x="1720" y="255"/>
                  </a:lnTo>
                  <a:lnTo>
                    <a:pt x="1740" y="280"/>
                  </a:lnTo>
                  <a:lnTo>
                    <a:pt x="1759" y="303"/>
                  </a:lnTo>
                  <a:lnTo>
                    <a:pt x="1776" y="327"/>
                  </a:lnTo>
                  <a:lnTo>
                    <a:pt x="1792" y="352"/>
                  </a:lnTo>
                  <a:lnTo>
                    <a:pt x="1808" y="377"/>
                  </a:lnTo>
                  <a:lnTo>
                    <a:pt x="1821" y="402"/>
                  </a:lnTo>
                  <a:lnTo>
                    <a:pt x="1833" y="426"/>
                  </a:lnTo>
                  <a:lnTo>
                    <a:pt x="1843" y="451"/>
                  </a:lnTo>
                  <a:lnTo>
                    <a:pt x="1853" y="475"/>
                  </a:lnTo>
                  <a:lnTo>
                    <a:pt x="1860" y="499"/>
                  </a:lnTo>
                  <a:lnTo>
                    <a:pt x="1867" y="523"/>
                  </a:lnTo>
                  <a:lnTo>
                    <a:pt x="1872" y="546"/>
                  </a:lnTo>
                  <a:lnTo>
                    <a:pt x="1875" y="568"/>
                  </a:lnTo>
                  <a:lnTo>
                    <a:pt x="1877" y="590"/>
                  </a:lnTo>
                  <a:lnTo>
                    <a:pt x="1878" y="2202"/>
                  </a:lnTo>
                  <a:lnTo>
                    <a:pt x="1878" y="2210"/>
                  </a:lnTo>
                  <a:lnTo>
                    <a:pt x="1878" y="2610"/>
                  </a:lnTo>
                  <a:lnTo>
                    <a:pt x="1512" y="2610"/>
                  </a:lnTo>
                  <a:lnTo>
                    <a:pt x="1512" y="2130"/>
                  </a:lnTo>
                  <a:lnTo>
                    <a:pt x="1512" y="757"/>
                  </a:lnTo>
                  <a:lnTo>
                    <a:pt x="1511" y="731"/>
                  </a:lnTo>
                  <a:lnTo>
                    <a:pt x="1509" y="704"/>
                  </a:lnTo>
                  <a:lnTo>
                    <a:pt x="1506" y="679"/>
                  </a:lnTo>
                  <a:lnTo>
                    <a:pt x="1500" y="655"/>
                  </a:lnTo>
                  <a:lnTo>
                    <a:pt x="1494" y="630"/>
                  </a:lnTo>
                  <a:lnTo>
                    <a:pt x="1487" y="606"/>
                  </a:lnTo>
                  <a:lnTo>
                    <a:pt x="1478" y="584"/>
                  </a:lnTo>
                  <a:lnTo>
                    <a:pt x="1468" y="561"/>
                  </a:lnTo>
                  <a:lnTo>
                    <a:pt x="1457" y="539"/>
                  </a:lnTo>
                  <a:lnTo>
                    <a:pt x="1444" y="517"/>
                  </a:lnTo>
                  <a:lnTo>
                    <a:pt x="1431" y="497"/>
                  </a:lnTo>
                  <a:lnTo>
                    <a:pt x="1417" y="477"/>
                  </a:lnTo>
                  <a:lnTo>
                    <a:pt x="1401" y="458"/>
                  </a:lnTo>
                  <a:lnTo>
                    <a:pt x="1384" y="440"/>
                  </a:lnTo>
                  <a:lnTo>
                    <a:pt x="1367" y="423"/>
                  </a:lnTo>
                  <a:lnTo>
                    <a:pt x="1349" y="406"/>
                  </a:lnTo>
                  <a:lnTo>
                    <a:pt x="1330" y="389"/>
                  </a:lnTo>
                  <a:lnTo>
                    <a:pt x="1309" y="375"/>
                  </a:lnTo>
                  <a:lnTo>
                    <a:pt x="1288" y="361"/>
                  </a:lnTo>
                  <a:lnTo>
                    <a:pt x="1267" y="348"/>
                  </a:lnTo>
                  <a:lnTo>
                    <a:pt x="1244" y="335"/>
                  </a:lnTo>
                  <a:lnTo>
                    <a:pt x="1221" y="324"/>
                  </a:lnTo>
                  <a:lnTo>
                    <a:pt x="1197" y="313"/>
                  </a:lnTo>
                  <a:lnTo>
                    <a:pt x="1172" y="304"/>
                  </a:lnTo>
                  <a:lnTo>
                    <a:pt x="1148" y="296"/>
                  </a:lnTo>
                  <a:lnTo>
                    <a:pt x="1121" y="289"/>
                  </a:lnTo>
                  <a:lnTo>
                    <a:pt x="1095" y="282"/>
                  </a:lnTo>
                  <a:lnTo>
                    <a:pt x="1068" y="277"/>
                  </a:lnTo>
                  <a:lnTo>
                    <a:pt x="1041" y="272"/>
                  </a:lnTo>
                  <a:lnTo>
                    <a:pt x="1013" y="269"/>
                  </a:lnTo>
                  <a:lnTo>
                    <a:pt x="985" y="268"/>
                  </a:lnTo>
                  <a:lnTo>
                    <a:pt x="956" y="267"/>
                  </a:lnTo>
                  <a:lnTo>
                    <a:pt x="933" y="268"/>
                  </a:lnTo>
                  <a:lnTo>
                    <a:pt x="909" y="270"/>
                  </a:lnTo>
                  <a:lnTo>
                    <a:pt x="884" y="273"/>
                  </a:lnTo>
                  <a:lnTo>
                    <a:pt x="859" y="278"/>
                  </a:lnTo>
                  <a:lnTo>
                    <a:pt x="834" y="284"/>
                  </a:lnTo>
                  <a:lnTo>
                    <a:pt x="809" y="290"/>
                  </a:lnTo>
                  <a:lnTo>
                    <a:pt x="783" y="298"/>
                  </a:lnTo>
                  <a:lnTo>
                    <a:pt x="759" y="307"/>
                  </a:lnTo>
                  <a:lnTo>
                    <a:pt x="734" y="316"/>
                  </a:lnTo>
                  <a:lnTo>
                    <a:pt x="709" y="327"/>
                  </a:lnTo>
                  <a:lnTo>
                    <a:pt x="685" y="340"/>
                  </a:lnTo>
                  <a:lnTo>
                    <a:pt x="661" y="352"/>
                  </a:lnTo>
                  <a:lnTo>
                    <a:pt x="637" y="365"/>
                  </a:lnTo>
                  <a:lnTo>
                    <a:pt x="615" y="379"/>
                  </a:lnTo>
                  <a:lnTo>
                    <a:pt x="592" y="394"/>
                  </a:lnTo>
                  <a:lnTo>
                    <a:pt x="570" y="411"/>
                  </a:lnTo>
                  <a:lnTo>
                    <a:pt x="549" y="427"/>
                  </a:lnTo>
                  <a:lnTo>
                    <a:pt x="528" y="444"/>
                  </a:lnTo>
                  <a:lnTo>
                    <a:pt x="509" y="462"/>
                  </a:lnTo>
                  <a:lnTo>
                    <a:pt x="491" y="480"/>
                  </a:lnTo>
                  <a:lnTo>
                    <a:pt x="473" y="499"/>
                  </a:lnTo>
                  <a:lnTo>
                    <a:pt x="456" y="518"/>
                  </a:lnTo>
                  <a:lnTo>
                    <a:pt x="441" y="538"/>
                  </a:lnTo>
                  <a:lnTo>
                    <a:pt x="426" y="558"/>
                  </a:lnTo>
                  <a:lnTo>
                    <a:pt x="414" y="578"/>
                  </a:lnTo>
                  <a:lnTo>
                    <a:pt x="402" y="599"/>
                  </a:lnTo>
                  <a:lnTo>
                    <a:pt x="393" y="620"/>
                  </a:lnTo>
                  <a:lnTo>
                    <a:pt x="384" y="640"/>
                  </a:lnTo>
                  <a:lnTo>
                    <a:pt x="377" y="662"/>
                  </a:lnTo>
                  <a:lnTo>
                    <a:pt x="372" y="684"/>
                  </a:lnTo>
                  <a:lnTo>
                    <a:pt x="367" y="706"/>
                  </a:lnTo>
                  <a:lnTo>
                    <a:pt x="365" y="727"/>
                  </a:lnTo>
                  <a:lnTo>
                    <a:pt x="365" y="2203"/>
                  </a:lnTo>
                  <a:lnTo>
                    <a:pt x="365" y="2213"/>
                  </a:lnTo>
                  <a:lnTo>
                    <a:pt x="365" y="2610"/>
                  </a:lnTo>
                  <a:lnTo>
                    <a:pt x="0" y="2610"/>
                  </a:lnTo>
                  <a:lnTo>
                    <a:pt x="0" y="2203"/>
                  </a:lnTo>
                  <a:lnTo>
                    <a:pt x="0" y="373"/>
                  </a:lnTo>
                  <a:lnTo>
                    <a:pt x="0" y="35"/>
                  </a:lnTo>
                  <a:lnTo>
                    <a:pt x="66" y="35"/>
                  </a:lnTo>
                  <a:lnTo>
                    <a:pt x="265" y="35"/>
                  </a:lnTo>
                  <a:lnTo>
                    <a:pt x="35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Slide Number Placeholder 4"/>
          <p:cNvSpPr>
            <a:spLocks noGrp="1"/>
          </p:cNvSpPr>
          <p:nvPr>
            <p:ph type="sldNum" sz="quarter" idx="10"/>
          </p:nvPr>
        </p:nvSpPr>
        <p:spPr/>
        <p:txBody>
          <a:bodyPr/>
          <a:lstStyle/>
          <a:p>
            <a:fld id="{33D677C6-12D2-4883-8982-2E466BF2E5CB}" type="slidenum">
              <a:rPr lang="en-GB" smtClean="0"/>
              <a:pPr/>
              <a:t>‹#›</a:t>
            </a:fld>
            <a:endParaRPr lang="en-GB" dirty="0"/>
          </a:p>
        </p:txBody>
      </p:sp>
      <p:sp>
        <p:nvSpPr>
          <p:cNvPr id="13"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5785"/>
            <a:ext cx="7772400" cy="1470025"/>
          </a:xfrm>
        </p:spPr>
        <p:txBody>
          <a:bodyPr>
            <a:noAutofit/>
          </a:bodyPr>
          <a:lstStyle>
            <a:lvl1pPr algn="ctr">
              <a:defRPr sz="4800" b="0">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1003610" y="2035020"/>
            <a:ext cx="7136780" cy="1369819"/>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sp>
        <p:nvSpPr>
          <p:cNvPr id="8" name="Footer Placeholder 7"/>
          <p:cNvSpPr>
            <a:spLocks noGrp="1"/>
          </p:cNvSpPr>
          <p:nvPr>
            <p:ph type="ftr" sz="quarter" idx="11"/>
          </p:nvPr>
        </p:nvSpPr>
        <p:spPr/>
        <p:txBody>
          <a:bodyPr/>
          <a:lstStyle/>
          <a:p>
            <a:pPr>
              <a:defRPr/>
            </a:pPr>
            <a:r>
              <a:rPr lang="en-US" dirty="0" smtClean="0"/>
              <a:t>© 2011 Infosys Limited</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9327"/>
            <a:ext cx="7772400" cy="1470025"/>
          </a:xfrm>
        </p:spPr>
        <p:txBody>
          <a:bodyPr>
            <a:noAutofit/>
          </a:bodyPr>
          <a:lstStyle>
            <a:lvl1pPr algn="ctr">
              <a:defRPr sz="4800" b="1"/>
            </a:lvl1pPr>
          </a:lstStyle>
          <a:p>
            <a:r>
              <a:rPr lang="en-US" smtClean="0"/>
              <a:t>Click to edit Master title style</a:t>
            </a:r>
            <a:endParaRPr lang="en-GB"/>
          </a:p>
        </p:txBody>
      </p:sp>
      <p:sp>
        <p:nvSpPr>
          <p:cNvPr id="3" name="Subtitle 2"/>
          <p:cNvSpPr>
            <a:spLocks noGrp="1"/>
          </p:cNvSpPr>
          <p:nvPr>
            <p:ph type="subTitle" idx="1"/>
          </p:nvPr>
        </p:nvSpPr>
        <p:spPr>
          <a:xfrm>
            <a:off x="1003610" y="3382537"/>
            <a:ext cx="7136780" cy="1752600"/>
          </a:xfrm>
        </p:spPr>
        <p:txBody>
          <a:bodyPr>
            <a:normAutofit/>
          </a:bodyPr>
          <a:lstStyle>
            <a:lvl1pPr marL="0" indent="0" algn="ctr">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sp>
        <p:nvSpPr>
          <p:cNvPr id="8" name="Footer Placeholder 7"/>
          <p:cNvSpPr>
            <a:spLocks noGrp="1"/>
          </p:cNvSpPr>
          <p:nvPr>
            <p:ph type="ftr" sz="quarter" idx="11"/>
          </p:nvPr>
        </p:nvSpPr>
        <p:spPr/>
        <p:txBody>
          <a:bodyPr/>
          <a:lstStyle/>
          <a:p>
            <a:pPr>
              <a:defRPr/>
            </a:pPr>
            <a:r>
              <a:rPr lang="en-US" dirty="0" smtClean="0"/>
              <a:t>© 2011 Infosys Limited</a:t>
            </a:r>
            <a:endParaRPr lang="en-US" dirty="0"/>
          </a:p>
        </p:txBody>
      </p:sp>
      <p:cxnSp>
        <p:nvCxnSpPr>
          <p:cNvPr id="10" name="Straight Connector 9"/>
          <p:cNvCxnSpPr/>
          <p:nvPr userDrawn="1"/>
        </p:nvCxnSpPr>
        <p:spPr bwMode="ltGray">
          <a:xfrm>
            <a:off x="792666" y="3310945"/>
            <a:ext cx="7558668"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sp>
        <p:nvSpPr>
          <p:cNvPr id="8" name="Footer Placeholder 7"/>
          <p:cNvSpPr>
            <a:spLocks noGrp="1"/>
          </p:cNvSpPr>
          <p:nvPr>
            <p:ph type="ftr" sz="quarter" idx="11"/>
          </p:nvPr>
        </p:nvSpPr>
        <p:spPr/>
        <p:txBody>
          <a:bodyPr/>
          <a:lstStyle/>
          <a:p>
            <a:pPr>
              <a:defRPr/>
            </a:pPr>
            <a:r>
              <a:rPr lang="en-US" dirty="0" smtClean="0"/>
              <a:t>© 2011 Infosys Limited</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8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8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9" name="Footer Placeholder 8"/>
          <p:cNvSpPr>
            <a:spLocks noGrp="1"/>
          </p:cNvSpPr>
          <p:nvPr>
            <p:ph type="ftr" sz="quarter" idx="11"/>
          </p:nvPr>
        </p:nvSpPr>
        <p:spPr/>
        <p:txBody>
          <a:bodyPr/>
          <a:lstStyle/>
          <a:p>
            <a:pPr>
              <a:defRPr/>
            </a:pPr>
            <a:r>
              <a:rPr lang="en-US" dirty="0" smtClean="0"/>
              <a:t>© 2011 Infosys Limited</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b&amp;w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4648200" y="1600200"/>
            <a:ext cx="4038600" cy="4689475"/>
          </a:xfrm>
          <a:noFill/>
          <a:ln w="12700">
            <a:solidFill>
              <a:schemeClr val="tx2">
                <a:lumMod val="50000"/>
                <a:lumOff val="50000"/>
              </a:schemeClr>
            </a:solidFill>
            <a:miter lim="800000"/>
            <a:headEnd/>
            <a:tailEnd/>
          </a:ln>
          <a:effectLst>
            <a:outerShdw blurRad="101600" dist="38100" dir="5400000" algn="t" rotWithShape="0">
              <a:prstClr val="black">
                <a:alpha val="4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a:defRPr lang="en-GB" sz="2800" kern="1200" noProof="0" smtClean="0">
                <a:solidFill>
                  <a:schemeClr val="tx2"/>
                </a:solidFill>
                <a:latin typeface="+mn-lt"/>
                <a:ea typeface="+mn-ea"/>
                <a:cs typeface="+mn-cs"/>
              </a:defRPr>
            </a:lvl1pPr>
          </a:lstStyle>
          <a:p>
            <a:pPr marL="176213" lvl="0" indent="-176213" algn="l" defTabSz="914400" rtl="0" eaLnBrk="1" fontAlgn="base" latinLnBrk="0" hangingPunct="1">
              <a:spcBef>
                <a:spcPct val="0"/>
              </a:spcBef>
              <a:spcAft>
                <a:spcPts val="600"/>
              </a:spcAft>
              <a:buSzPct val="100000"/>
              <a:buFont typeface="Arial" pitchFamily="34" charset="0"/>
              <a:buChar char="•"/>
            </a:pP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8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9" name="Footer Placeholder 8"/>
          <p:cNvSpPr>
            <a:spLocks noGrp="1"/>
          </p:cNvSpPr>
          <p:nvPr>
            <p:ph type="ftr" sz="quarter" idx="11"/>
          </p:nvPr>
        </p:nvSpPr>
        <p:spPr/>
        <p:txBody>
          <a:bodyPr/>
          <a:lstStyle/>
          <a:p>
            <a:pPr>
              <a:defRPr/>
            </a:pPr>
            <a:r>
              <a:rPr lang="en-US" dirty="0" smtClean="0"/>
              <a:t>© 2011 Infosys Limited</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9"/>
          <p:cNvSpPr>
            <a:spLocks noGrp="1"/>
          </p:cNvSpPr>
          <p:nvPr>
            <p:ph type="sldNum" sz="quarter" idx="10"/>
          </p:nvPr>
        </p:nvSpPr>
        <p:spPr/>
        <p:txBody>
          <a:bodyPr/>
          <a:lstStyle/>
          <a:p>
            <a:fld id="{33D677C6-12D2-4883-8982-2E466BF2E5CB}" type="slidenum">
              <a:rPr lang="en-GB" smtClean="0"/>
              <a:pPr/>
              <a:t>‹#›</a:t>
            </a:fld>
            <a:endParaRPr lang="en-GB" dirty="0"/>
          </a:p>
        </p:txBody>
      </p:sp>
      <p:sp>
        <p:nvSpPr>
          <p:cNvPr id="12"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4645025" y="1535114"/>
            <a:ext cx="4041775" cy="2479326"/>
          </a:xfrm>
          <a:noFill/>
          <a:ln w="12700">
            <a:solidFill>
              <a:schemeClr val="tx2">
                <a:lumMod val="50000"/>
                <a:lumOff val="50000"/>
              </a:schemeClr>
            </a:solidFill>
            <a:miter lim="800000"/>
            <a:headEnd/>
            <a:tailEnd/>
          </a:ln>
          <a:effectLst>
            <a:outerShdw blurRad="101600" dist="38100" dir="5400000" algn="t" rotWithShape="0">
              <a:prstClr val="black">
                <a:alpha val="4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a:defRPr lang="en-GB" sz="2800" kern="1200" noProof="0" smtClean="0">
                <a:solidFill>
                  <a:schemeClr val="tx2"/>
                </a:solidFill>
                <a:latin typeface="+mn-lt"/>
                <a:ea typeface="+mn-ea"/>
                <a:cs typeface="+mn-cs"/>
              </a:defRPr>
            </a:lvl1pPr>
          </a:lstStyle>
          <a:p>
            <a:pPr marL="176213" lvl="0" indent="-176213" algn="l" defTabSz="914400" rtl="0" eaLnBrk="1" fontAlgn="base" latinLnBrk="0" hangingPunct="1">
              <a:spcBef>
                <a:spcPct val="0"/>
              </a:spcBef>
              <a:spcAft>
                <a:spcPts val="600"/>
              </a:spcAft>
              <a:buSzPct val="100000"/>
              <a:buFont typeface="Arial" pitchFamily="34" charset="0"/>
              <a:buChar char="•"/>
            </a:pPr>
            <a:endParaRPr lang="en-GB"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67415"/>
            <a:ext cx="4040188" cy="4088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4"/>
          </p:nvPr>
        </p:nvSpPr>
        <p:spPr>
          <a:xfrm>
            <a:off x="4645025" y="4103649"/>
            <a:ext cx="4041775" cy="2252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9"/>
          <p:cNvSpPr>
            <a:spLocks noGrp="1"/>
          </p:cNvSpPr>
          <p:nvPr>
            <p:ph type="sldNum" sz="quarter" idx="10"/>
          </p:nvPr>
        </p:nvSpPr>
        <p:spPr/>
        <p:txBody>
          <a:bodyPr/>
          <a:lstStyle/>
          <a:p>
            <a:fld id="{33D677C6-12D2-4883-8982-2E466BF2E5CB}" type="slidenum">
              <a:rPr lang="en-GB" smtClean="0"/>
              <a:pPr/>
              <a:t>‹#›</a:t>
            </a:fld>
            <a:endParaRPr lang="en-GB" dirty="0"/>
          </a:p>
        </p:txBody>
      </p:sp>
      <p:cxnSp>
        <p:nvCxnSpPr>
          <p:cNvPr id="9" name="Straight Connector 8"/>
          <p:cNvCxnSpPr/>
          <p:nvPr userDrawn="1"/>
        </p:nvCxnSpPr>
        <p:spPr>
          <a:xfrm rot="5400000">
            <a:off x="2159795" y="3945731"/>
            <a:ext cx="4821236" cy="0"/>
          </a:xfrm>
          <a:prstGeom prst="line">
            <a:avLst/>
          </a:prstGeom>
          <a:ln w="19050" cap="rnd">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9327"/>
            <a:ext cx="7772400" cy="1470025"/>
          </a:xfrm>
        </p:spPr>
        <p:txBody>
          <a:bodyPr>
            <a:noAutofit/>
          </a:bodyPr>
          <a:lstStyle>
            <a:lvl1pPr algn="ctr">
              <a:defRPr sz="4800" b="1"/>
            </a:lvl1pPr>
          </a:lstStyle>
          <a:p>
            <a:r>
              <a:rPr lang="en-US" smtClean="0"/>
              <a:t>Click to edit Master title style</a:t>
            </a:r>
            <a:endParaRPr lang="en-GB"/>
          </a:p>
        </p:txBody>
      </p:sp>
      <p:sp>
        <p:nvSpPr>
          <p:cNvPr id="3" name="Subtitle 2"/>
          <p:cNvSpPr>
            <a:spLocks noGrp="1"/>
          </p:cNvSpPr>
          <p:nvPr>
            <p:ph type="subTitle" idx="1"/>
          </p:nvPr>
        </p:nvSpPr>
        <p:spPr>
          <a:xfrm>
            <a:off x="1003610" y="3382537"/>
            <a:ext cx="7136780" cy="1752600"/>
          </a:xfrm>
        </p:spPr>
        <p:txBody>
          <a:bodyPr>
            <a:normAutofit/>
          </a:bodyPr>
          <a:lstStyle>
            <a:lvl1pPr marL="0" indent="0" algn="ctr">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cxnSp>
        <p:nvCxnSpPr>
          <p:cNvPr id="10" name="Straight Connector 9"/>
          <p:cNvCxnSpPr/>
          <p:nvPr userDrawn="1"/>
        </p:nvCxnSpPr>
        <p:spPr>
          <a:xfrm>
            <a:off x="792666" y="3310945"/>
            <a:ext cx="7558668"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521713"/>
            <a:ext cx="8229600" cy="4834479"/>
          </a:xfrm>
          <a:noFill/>
          <a:ln w="12700">
            <a:solidFill>
              <a:schemeClr val="tx2">
                <a:lumMod val="50000"/>
                <a:lumOff val="50000"/>
              </a:schemeClr>
            </a:solidFill>
            <a:miter lim="800000"/>
            <a:headEnd/>
            <a:tailEnd/>
          </a:ln>
          <a:effectLst>
            <a:outerShdw blurRad="165100" dist="101600" dir="5400000" algn="t" rotWithShape="0">
              <a:prstClr val="black">
                <a:alpha val="2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marL="0" indent="0">
              <a:buNone/>
              <a:defRPr lang="en-GB" sz="2800" kern="1200" noProof="0" dirty="0" smtClean="0">
                <a:solidFill>
                  <a:schemeClr val="tx2"/>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176213" lvl="0" indent="-176213" algn="l" defTabSz="914400" rtl="0" eaLnBrk="1" fontAlgn="base" latinLnBrk="0" hangingPunct="1">
              <a:spcBef>
                <a:spcPct val="0"/>
              </a:spcBef>
              <a:spcAft>
                <a:spcPts val="600"/>
              </a:spcAft>
              <a:buSzPct val="100000"/>
              <a:buFont typeface="Arial" pitchFamily="34" charset="0"/>
              <a:buChar char="•"/>
            </a:pPr>
            <a:endParaRPr lang="en-GB" dirty="0"/>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10" name="Title 9"/>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6"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0"/>
          </p:nvPr>
        </p:nvSpPr>
        <p:spPr/>
        <p:txBody>
          <a:bodyPr/>
          <a:lstStyle/>
          <a:p>
            <a:fld id="{33D677C6-12D2-4883-8982-2E466BF2E5CB}" type="slidenum">
              <a:rPr lang="en-GB" smtClean="0"/>
              <a:pPr/>
              <a:t>‹#›</a:t>
            </a:fld>
            <a:endParaRPr lang="en-GB" dirty="0"/>
          </a:p>
        </p:txBody>
      </p:sp>
      <p:sp>
        <p:nvSpPr>
          <p:cNvPr id="5"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3D677C6-12D2-4883-8982-2E466BF2E5CB}" type="slidenum">
              <a:rPr lang="en-GB" smtClean="0"/>
              <a:pPr/>
              <a:t>‹#›</a:t>
            </a:fld>
            <a:endParaRPr lang="en-GB" dirty="0"/>
          </a:p>
        </p:txBody>
      </p:sp>
      <p:sp>
        <p:nvSpPr>
          <p:cNvPr id="4"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 plai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bwMode="invGray"/>
        <p:txBody>
          <a:bodyPr/>
          <a:lstStyle/>
          <a:p>
            <a:fld id="{33D677C6-12D2-4883-8982-2E466BF2E5CB}" type="slidenum">
              <a:rPr lang="en-GB" smtClean="0"/>
              <a:pPr/>
              <a:t>‹#›</a:t>
            </a:fld>
            <a:endParaRPr lang="en-GB" dirty="0"/>
          </a:p>
        </p:txBody>
      </p:sp>
      <p:sp>
        <p:nvSpPr>
          <p:cNvPr id="4"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216912" y="1600201"/>
            <a:ext cx="4038600" cy="4414024"/>
          </a:xfrm>
          <a:noFill/>
          <a:ln w="12700">
            <a:solidFill>
              <a:schemeClr val="tx2">
                <a:lumMod val="50000"/>
                <a:lumOff val="50000"/>
              </a:schemeClr>
            </a:solidFill>
            <a:miter lim="800000"/>
            <a:headEnd/>
            <a:tailEnd/>
          </a:ln>
          <a:effectLst>
            <a:outerShdw blurRad="101600" dist="38100" dir="5400000" algn="t" rotWithShape="0">
              <a:prstClr val="black">
                <a:alpha val="4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a:defRPr lang="en-GB" sz="2800" kern="1200" noProof="0" smtClean="0">
                <a:solidFill>
                  <a:schemeClr val="tx2"/>
                </a:solidFill>
                <a:latin typeface="+mn-lt"/>
                <a:ea typeface="+mn-ea"/>
                <a:cs typeface="+mn-cs"/>
              </a:defRPr>
            </a:lvl1pPr>
          </a:lstStyle>
          <a:p>
            <a:pPr marL="176213" lvl="0" indent="-176213" algn="l" defTabSz="914400" rtl="0" eaLnBrk="1" fontAlgn="base" latinLnBrk="0" hangingPunct="1">
              <a:spcBef>
                <a:spcPct val="0"/>
              </a:spcBef>
              <a:spcAft>
                <a:spcPts val="600"/>
              </a:spcAft>
              <a:buSzPct val="100000"/>
              <a:buFont typeface="Arial" pitchFamily="34" charset="0"/>
              <a:buChar char="•"/>
            </a:pP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199" y="1600200"/>
            <a:ext cx="4664927" cy="263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7" name="Parallelogram 6"/>
          <p:cNvSpPr/>
          <p:nvPr userDrawn="1"/>
        </p:nvSpPr>
        <p:spPr bwMode="auto">
          <a:xfrm>
            <a:off x="138113" y="4326673"/>
            <a:ext cx="9310687" cy="1572400"/>
          </a:xfrm>
          <a:prstGeom prst="parallelogram">
            <a:avLst/>
          </a:prstGeom>
          <a:solidFill>
            <a:schemeClr val="tx2">
              <a:lumMod val="50000"/>
              <a:lumOff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2" name="Text Placeholder 11"/>
          <p:cNvSpPr>
            <a:spLocks noGrp="1"/>
          </p:cNvSpPr>
          <p:nvPr>
            <p:ph type="body" sz="quarter" idx="13"/>
          </p:nvPr>
        </p:nvSpPr>
        <p:spPr>
          <a:xfrm>
            <a:off x="457200" y="4382780"/>
            <a:ext cx="8620125" cy="1449387"/>
          </a:xfrm>
        </p:spPr>
        <p:txBody>
          <a:bodyPr/>
          <a:lstStyle>
            <a:lvl1pPr marL="0" indent="0">
              <a:spcBef>
                <a:spcPts val="0"/>
              </a:spcBef>
              <a:spcAft>
                <a:spcPts val="600"/>
              </a:spcAft>
              <a:buFontTx/>
              <a:buNone/>
              <a:defRPr i="1">
                <a:solidFill>
                  <a:schemeClr val="accent6">
                    <a:lumMod val="75000"/>
                  </a:schemeClr>
                </a:solidFill>
              </a:defRPr>
            </a:lvl1pPr>
            <a:lvl2pPr marL="446088" indent="0">
              <a:spcBef>
                <a:spcPts val="0"/>
              </a:spcBef>
              <a:spcAft>
                <a:spcPts val="600"/>
              </a:spcAft>
              <a:buFontTx/>
              <a:buNone/>
              <a:defRPr i="1">
                <a:solidFill>
                  <a:schemeClr val="accent6">
                    <a:lumMod val="75000"/>
                  </a:schemeClr>
                </a:solidFill>
              </a:defRPr>
            </a:lvl2pPr>
            <a:lvl3pPr marL="900113" indent="0">
              <a:spcBef>
                <a:spcPts val="0"/>
              </a:spcBef>
              <a:spcAft>
                <a:spcPts val="600"/>
              </a:spcAft>
              <a:buFontTx/>
              <a:buNone/>
              <a:defRPr i="1">
                <a:solidFill>
                  <a:schemeClr val="accent6">
                    <a:lumMod val="75000"/>
                  </a:schemeClr>
                </a:solidFill>
              </a:defRPr>
            </a:lvl3pPr>
            <a:lvl4pPr marL="1346200" indent="0">
              <a:spcBef>
                <a:spcPts val="0"/>
              </a:spcBef>
              <a:spcAft>
                <a:spcPts val="600"/>
              </a:spcAft>
              <a:buFontTx/>
              <a:buNone/>
              <a:defRPr i="1">
                <a:solidFill>
                  <a:schemeClr val="accent6">
                    <a:lumMod val="75000"/>
                  </a:schemeClr>
                </a:solidFill>
              </a:defRPr>
            </a:lvl4pPr>
            <a:lvl5pPr marL="1792288" indent="0">
              <a:spcBef>
                <a:spcPts val="0"/>
              </a:spcBef>
              <a:spcAft>
                <a:spcPts val="600"/>
              </a:spcAft>
              <a:buFontTx/>
              <a:buNone/>
              <a:defRPr i="1">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otes &amp; Disclaimer">
    <p:spTree>
      <p:nvGrpSpPr>
        <p:cNvPr id="1" name=""/>
        <p:cNvGrpSpPr/>
        <p:nvPr/>
      </p:nvGrpSpPr>
      <p:grpSpPr>
        <a:xfrm>
          <a:off x="0" y="0"/>
          <a:ext cx="0" cy="0"/>
          <a:chOff x="0" y="0"/>
          <a:chExt cx="0" cy="0"/>
        </a:xfrm>
      </p:grpSpPr>
      <p:sp>
        <p:nvSpPr>
          <p:cNvPr id="2" name="Title 1"/>
          <p:cNvSpPr>
            <a:spLocks noGrp="1"/>
          </p:cNvSpPr>
          <p:nvPr>
            <p:ph type="title"/>
          </p:nvPr>
        </p:nvSpPr>
        <p:spPr>
          <a:xfrm>
            <a:off x="4141788" y="1600200"/>
            <a:ext cx="4898134" cy="1180172"/>
          </a:xfrm>
        </p:spPr>
        <p:txBody>
          <a:bodyPr anchor="b" anchorCtr="0"/>
          <a:lstStyle/>
          <a:p>
            <a:r>
              <a:rPr lang="en-US" dirty="0" smtClean="0"/>
              <a:t>Click to edit Master title style</a:t>
            </a:r>
            <a:endParaRPr lang="en-GB" dirty="0"/>
          </a:p>
        </p:txBody>
      </p:sp>
      <p:sp>
        <p:nvSpPr>
          <p:cNvPr id="3" name="Content Placeholder 2"/>
          <p:cNvSpPr>
            <a:spLocks noGrp="1"/>
          </p:cNvSpPr>
          <p:nvPr>
            <p:ph idx="1"/>
          </p:nvPr>
        </p:nvSpPr>
        <p:spPr>
          <a:xfrm>
            <a:off x="4141788" y="2966224"/>
            <a:ext cx="4898134" cy="3159939"/>
          </a:xfrm>
        </p:spPr>
        <p:txBody>
          <a:bodyPr>
            <a:normAutofit/>
          </a:bodyPr>
          <a:lstStyle>
            <a:lvl1pPr marL="0" indent="0">
              <a:buFontTx/>
              <a:buNone/>
              <a:defRPr sz="1600"/>
            </a:lvl1pPr>
            <a:lvl2pPr marL="446088" indent="0">
              <a:buFontTx/>
              <a:buNone/>
              <a:defRPr sz="1400"/>
            </a:lvl2pPr>
            <a:lvl3pPr marL="900113" indent="0">
              <a:buFontTx/>
              <a:buNone/>
              <a:defRPr sz="1200"/>
            </a:lvl3pPr>
            <a:lvl4pPr marL="1346200" indent="0">
              <a:buFontTx/>
              <a:buNone/>
              <a:defRPr sz="1100"/>
            </a:lvl4pPr>
            <a:lvl5pPr marL="1792288" indent="0">
              <a:buFontTx/>
              <a:buNone/>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cxnSp>
        <p:nvCxnSpPr>
          <p:cNvPr id="6" name="Straight Connector 5"/>
          <p:cNvCxnSpPr/>
          <p:nvPr userDrawn="1"/>
        </p:nvCxnSpPr>
        <p:spPr bwMode="gray">
          <a:xfrm>
            <a:off x="4141788" y="2870200"/>
            <a:ext cx="5002212" cy="1588"/>
          </a:xfrm>
          <a:prstGeom prst="line">
            <a:avLst/>
          </a:prstGeom>
          <a:ln w="22225" cap="rnd" cmpd="sng" algn="ctr">
            <a:solidFill>
              <a:schemeClr val="bg1">
                <a:lumMod val="75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733995" y="2430610"/>
            <a:ext cx="2407098" cy="887990"/>
            <a:chOff x="2362200" y="1358900"/>
            <a:chExt cx="4492625" cy="1657351"/>
          </a:xfrm>
          <a:solidFill>
            <a:schemeClr val="bg1"/>
          </a:solidFill>
        </p:grpSpPr>
        <p:sp>
          <p:nvSpPr>
            <p:cNvPr id="11" name="Freeform 37"/>
            <p:cNvSpPr>
              <a:spLocks noEditPoints="1"/>
            </p:cNvSpPr>
            <p:nvPr/>
          </p:nvSpPr>
          <p:spPr bwMode="auto">
            <a:xfrm>
              <a:off x="6581775" y="1358900"/>
              <a:ext cx="273050" cy="271463"/>
            </a:xfrm>
            <a:custGeom>
              <a:avLst/>
              <a:gdLst>
                <a:gd name="T0" fmla="*/ 427 w 684"/>
                <a:gd name="T1" fmla="*/ 674 h 684"/>
                <a:gd name="T2" fmla="*/ 518 w 684"/>
                <a:gd name="T3" fmla="*/ 636 h 684"/>
                <a:gd name="T4" fmla="*/ 595 w 684"/>
                <a:gd name="T5" fmla="*/ 573 h 684"/>
                <a:gd name="T6" fmla="*/ 650 w 684"/>
                <a:gd name="T7" fmla="*/ 491 h 684"/>
                <a:gd name="T8" fmla="*/ 680 w 684"/>
                <a:gd name="T9" fmla="*/ 395 h 684"/>
                <a:gd name="T10" fmla="*/ 680 w 684"/>
                <a:gd name="T11" fmla="*/ 291 h 684"/>
                <a:gd name="T12" fmla="*/ 650 w 684"/>
                <a:gd name="T13" fmla="*/ 195 h 684"/>
                <a:gd name="T14" fmla="*/ 595 w 684"/>
                <a:gd name="T15" fmla="*/ 113 h 684"/>
                <a:gd name="T16" fmla="*/ 518 w 684"/>
                <a:gd name="T17" fmla="*/ 50 h 684"/>
                <a:gd name="T18" fmla="*/ 427 w 684"/>
                <a:gd name="T19" fmla="*/ 12 h 684"/>
                <a:gd name="T20" fmla="*/ 324 w 684"/>
                <a:gd name="T21" fmla="*/ 1 h 684"/>
                <a:gd name="T22" fmla="*/ 224 w 684"/>
                <a:gd name="T23" fmla="*/ 22 h 684"/>
                <a:gd name="T24" fmla="*/ 137 w 684"/>
                <a:gd name="T25" fmla="*/ 69 h 684"/>
                <a:gd name="T26" fmla="*/ 68 w 684"/>
                <a:gd name="T27" fmla="*/ 139 h 684"/>
                <a:gd name="T28" fmla="*/ 20 w 684"/>
                <a:gd name="T29" fmla="*/ 226 h 684"/>
                <a:gd name="T30" fmla="*/ 0 w 684"/>
                <a:gd name="T31" fmla="*/ 326 h 684"/>
                <a:gd name="T32" fmla="*/ 10 w 684"/>
                <a:gd name="T33" fmla="*/ 428 h 684"/>
                <a:gd name="T34" fmla="*/ 50 w 684"/>
                <a:gd name="T35" fmla="*/ 521 h 684"/>
                <a:gd name="T36" fmla="*/ 112 w 684"/>
                <a:gd name="T37" fmla="*/ 596 h 684"/>
                <a:gd name="T38" fmla="*/ 194 w 684"/>
                <a:gd name="T39" fmla="*/ 651 h 684"/>
                <a:gd name="T40" fmla="*/ 290 w 684"/>
                <a:gd name="T41" fmla="*/ 681 h 684"/>
                <a:gd name="T42" fmla="*/ 52 w 684"/>
                <a:gd name="T43" fmla="*/ 313 h 684"/>
                <a:gd name="T44" fmla="*/ 73 w 684"/>
                <a:gd name="T45" fmla="*/ 230 h 684"/>
                <a:gd name="T46" fmla="*/ 117 w 684"/>
                <a:gd name="T47" fmla="*/ 158 h 684"/>
                <a:gd name="T48" fmla="*/ 179 w 684"/>
                <a:gd name="T49" fmla="*/ 102 h 684"/>
                <a:gd name="T50" fmla="*/ 255 w 684"/>
                <a:gd name="T51" fmla="*/ 64 h 684"/>
                <a:gd name="T52" fmla="*/ 341 w 684"/>
                <a:gd name="T53" fmla="*/ 51 h 684"/>
                <a:gd name="T54" fmla="*/ 428 w 684"/>
                <a:gd name="T55" fmla="*/ 64 h 684"/>
                <a:gd name="T56" fmla="*/ 504 w 684"/>
                <a:gd name="T57" fmla="*/ 102 h 684"/>
                <a:gd name="T58" fmla="*/ 566 w 684"/>
                <a:gd name="T59" fmla="*/ 158 h 684"/>
                <a:gd name="T60" fmla="*/ 610 w 684"/>
                <a:gd name="T61" fmla="*/ 230 h 684"/>
                <a:gd name="T62" fmla="*/ 631 w 684"/>
                <a:gd name="T63" fmla="*/ 313 h 684"/>
                <a:gd name="T64" fmla="*/ 627 w 684"/>
                <a:gd name="T65" fmla="*/ 401 h 684"/>
                <a:gd name="T66" fmla="*/ 598 w 684"/>
                <a:gd name="T67" fmla="*/ 481 h 684"/>
                <a:gd name="T68" fmla="*/ 548 w 684"/>
                <a:gd name="T69" fmla="*/ 548 h 684"/>
                <a:gd name="T70" fmla="*/ 480 w 684"/>
                <a:gd name="T71" fmla="*/ 599 h 684"/>
                <a:gd name="T72" fmla="*/ 400 w 684"/>
                <a:gd name="T73" fmla="*/ 628 h 684"/>
                <a:gd name="T74" fmla="*/ 312 w 684"/>
                <a:gd name="T75" fmla="*/ 633 h 684"/>
                <a:gd name="T76" fmla="*/ 229 w 684"/>
                <a:gd name="T77" fmla="*/ 611 h 684"/>
                <a:gd name="T78" fmla="*/ 156 w 684"/>
                <a:gd name="T79" fmla="*/ 568 h 684"/>
                <a:gd name="T80" fmla="*/ 100 w 684"/>
                <a:gd name="T81" fmla="*/ 506 h 684"/>
                <a:gd name="T82" fmla="*/ 64 w 684"/>
                <a:gd name="T83" fmla="*/ 429 h 684"/>
                <a:gd name="T84" fmla="*/ 51 w 684"/>
                <a:gd name="T85" fmla="*/ 343 h 684"/>
                <a:gd name="T86" fmla="*/ 485 w 684"/>
                <a:gd name="T87" fmla="*/ 515 h 684"/>
                <a:gd name="T88" fmla="*/ 462 w 684"/>
                <a:gd name="T89" fmla="*/ 329 h 684"/>
                <a:gd name="T90" fmla="*/ 480 w 684"/>
                <a:gd name="T91" fmla="*/ 282 h 684"/>
                <a:gd name="T92" fmla="*/ 459 w 684"/>
                <a:gd name="T93" fmla="*/ 197 h 684"/>
                <a:gd name="T94" fmla="*/ 397 w 684"/>
                <a:gd name="T95" fmla="*/ 160 h 684"/>
                <a:gd name="T96" fmla="*/ 212 w 684"/>
                <a:gd name="T97" fmla="*/ 154 h 684"/>
                <a:gd name="T98" fmla="*/ 382 w 684"/>
                <a:gd name="T99" fmla="*/ 221 h 684"/>
                <a:gd name="T100" fmla="*/ 405 w 684"/>
                <a:gd name="T101" fmla="*/ 239 h 684"/>
                <a:gd name="T102" fmla="*/ 412 w 684"/>
                <a:gd name="T103" fmla="*/ 270 h 684"/>
                <a:gd name="T104" fmla="*/ 399 w 684"/>
                <a:gd name="T105" fmla="*/ 296 h 684"/>
                <a:gd name="T106" fmla="*/ 277 w 684"/>
                <a:gd name="T107" fmla="*/ 31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4" h="684">
                  <a:moveTo>
                    <a:pt x="341" y="684"/>
                  </a:moveTo>
                  <a:lnTo>
                    <a:pt x="359" y="684"/>
                  </a:lnTo>
                  <a:lnTo>
                    <a:pt x="376" y="683"/>
                  </a:lnTo>
                  <a:lnTo>
                    <a:pt x="393" y="681"/>
                  </a:lnTo>
                  <a:lnTo>
                    <a:pt x="411" y="678"/>
                  </a:lnTo>
                  <a:lnTo>
                    <a:pt x="427" y="674"/>
                  </a:lnTo>
                  <a:lnTo>
                    <a:pt x="443" y="669"/>
                  </a:lnTo>
                  <a:lnTo>
                    <a:pt x="459" y="664"/>
                  </a:lnTo>
                  <a:lnTo>
                    <a:pt x="475" y="658"/>
                  </a:lnTo>
                  <a:lnTo>
                    <a:pt x="490" y="651"/>
                  </a:lnTo>
                  <a:lnTo>
                    <a:pt x="504" y="644"/>
                  </a:lnTo>
                  <a:lnTo>
                    <a:pt x="518" y="636"/>
                  </a:lnTo>
                  <a:lnTo>
                    <a:pt x="533" y="627"/>
                  </a:lnTo>
                  <a:lnTo>
                    <a:pt x="546" y="617"/>
                  </a:lnTo>
                  <a:lnTo>
                    <a:pt x="559" y="607"/>
                  </a:lnTo>
                  <a:lnTo>
                    <a:pt x="571" y="596"/>
                  </a:lnTo>
                  <a:lnTo>
                    <a:pt x="583" y="585"/>
                  </a:lnTo>
                  <a:lnTo>
                    <a:pt x="595" y="573"/>
                  </a:lnTo>
                  <a:lnTo>
                    <a:pt x="606" y="560"/>
                  </a:lnTo>
                  <a:lnTo>
                    <a:pt x="616" y="547"/>
                  </a:lnTo>
                  <a:lnTo>
                    <a:pt x="625" y="534"/>
                  </a:lnTo>
                  <a:lnTo>
                    <a:pt x="634" y="521"/>
                  </a:lnTo>
                  <a:lnTo>
                    <a:pt x="642" y="506"/>
                  </a:lnTo>
                  <a:lnTo>
                    <a:pt x="650" y="491"/>
                  </a:lnTo>
                  <a:lnTo>
                    <a:pt x="657" y="476"/>
                  </a:lnTo>
                  <a:lnTo>
                    <a:pt x="663" y="461"/>
                  </a:lnTo>
                  <a:lnTo>
                    <a:pt x="669" y="445"/>
                  </a:lnTo>
                  <a:lnTo>
                    <a:pt x="673" y="428"/>
                  </a:lnTo>
                  <a:lnTo>
                    <a:pt x="677" y="412"/>
                  </a:lnTo>
                  <a:lnTo>
                    <a:pt x="680" y="395"/>
                  </a:lnTo>
                  <a:lnTo>
                    <a:pt x="682" y="377"/>
                  </a:lnTo>
                  <a:lnTo>
                    <a:pt x="683" y="360"/>
                  </a:lnTo>
                  <a:lnTo>
                    <a:pt x="684" y="343"/>
                  </a:lnTo>
                  <a:lnTo>
                    <a:pt x="683" y="326"/>
                  </a:lnTo>
                  <a:lnTo>
                    <a:pt x="682" y="308"/>
                  </a:lnTo>
                  <a:lnTo>
                    <a:pt x="680" y="291"/>
                  </a:lnTo>
                  <a:lnTo>
                    <a:pt x="677" y="274"/>
                  </a:lnTo>
                  <a:lnTo>
                    <a:pt x="673" y="258"/>
                  </a:lnTo>
                  <a:lnTo>
                    <a:pt x="669" y="241"/>
                  </a:lnTo>
                  <a:lnTo>
                    <a:pt x="663" y="226"/>
                  </a:lnTo>
                  <a:lnTo>
                    <a:pt x="657" y="210"/>
                  </a:lnTo>
                  <a:lnTo>
                    <a:pt x="650" y="195"/>
                  </a:lnTo>
                  <a:lnTo>
                    <a:pt x="642" y="180"/>
                  </a:lnTo>
                  <a:lnTo>
                    <a:pt x="634" y="166"/>
                  </a:lnTo>
                  <a:lnTo>
                    <a:pt x="625" y="152"/>
                  </a:lnTo>
                  <a:lnTo>
                    <a:pt x="616" y="139"/>
                  </a:lnTo>
                  <a:lnTo>
                    <a:pt x="606" y="125"/>
                  </a:lnTo>
                  <a:lnTo>
                    <a:pt x="595" y="113"/>
                  </a:lnTo>
                  <a:lnTo>
                    <a:pt x="583" y="101"/>
                  </a:lnTo>
                  <a:lnTo>
                    <a:pt x="571" y="90"/>
                  </a:lnTo>
                  <a:lnTo>
                    <a:pt x="559" y="80"/>
                  </a:lnTo>
                  <a:lnTo>
                    <a:pt x="546" y="69"/>
                  </a:lnTo>
                  <a:lnTo>
                    <a:pt x="533" y="59"/>
                  </a:lnTo>
                  <a:lnTo>
                    <a:pt x="518" y="50"/>
                  </a:lnTo>
                  <a:lnTo>
                    <a:pt x="504" y="42"/>
                  </a:lnTo>
                  <a:lnTo>
                    <a:pt x="490" y="35"/>
                  </a:lnTo>
                  <a:lnTo>
                    <a:pt x="475" y="28"/>
                  </a:lnTo>
                  <a:lnTo>
                    <a:pt x="459" y="22"/>
                  </a:lnTo>
                  <a:lnTo>
                    <a:pt x="443" y="17"/>
                  </a:lnTo>
                  <a:lnTo>
                    <a:pt x="427" y="12"/>
                  </a:lnTo>
                  <a:lnTo>
                    <a:pt x="411" y="7"/>
                  </a:lnTo>
                  <a:lnTo>
                    <a:pt x="393" y="4"/>
                  </a:lnTo>
                  <a:lnTo>
                    <a:pt x="376" y="2"/>
                  </a:lnTo>
                  <a:lnTo>
                    <a:pt x="359" y="1"/>
                  </a:lnTo>
                  <a:lnTo>
                    <a:pt x="341" y="0"/>
                  </a:lnTo>
                  <a:lnTo>
                    <a:pt x="324" y="1"/>
                  </a:lnTo>
                  <a:lnTo>
                    <a:pt x="307" y="2"/>
                  </a:lnTo>
                  <a:lnTo>
                    <a:pt x="290" y="4"/>
                  </a:lnTo>
                  <a:lnTo>
                    <a:pt x="273" y="7"/>
                  </a:lnTo>
                  <a:lnTo>
                    <a:pt x="257" y="12"/>
                  </a:lnTo>
                  <a:lnTo>
                    <a:pt x="241" y="17"/>
                  </a:lnTo>
                  <a:lnTo>
                    <a:pt x="224" y="22"/>
                  </a:lnTo>
                  <a:lnTo>
                    <a:pt x="209" y="28"/>
                  </a:lnTo>
                  <a:lnTo>
                    <a:pt x="194" y="35"/>
                  </a:lnTo>
                  <a:lnTo>
                    <a:pt x="179" y="42"/>
                  </a:lnTo>
                  <a:lnTo>
                    <a:pt x="164" y="50"/>
                  </a:lnTo>
                  <a:lnTo>
                    <a:pt x="151" y="59"/>
                  </a:lnTo>
                  <a:lnTo>
                    <a:pt x="137" y="69"/>
                  </a:lnTo>
                  <a:lnTo>
                    <a:pt x="125" y="80"/>
                  </a:lnTo>
                  <a:lnTo>
                    <a:pt x="112" y="90"/>
                  </a:lnTo>
                  <a:lnTo>
                    <a:pt x="100" y="101"/>
                  </a:lnTo>
                  <a:lnTo>
                    <a:pt x="89" y="113"/>
                  </a:lnTo>
                  <a:lnTo>
                    <a:pt x="78" y="125"/>
                  </a:lnTo>
                  <a:lnTo>
                    <a:pt x="68" y="139"/>
                  </a:lnTo>
                  <a:lnTo>
                    <a:pt x="58" y="152"/>
                  </a:lnTo>
                  <a:lnTo>
                    <a:pt x="50" y="166"/>
                  </a:lnTo>
                  <a:lnTo>
                    <a:pt x="41" y="180"/>
                  </a:lnTo>
                  <a:lnTo>
                    <a:pt x="33" y="195"/>
                  </a:lnTo>
                  <a:lnTo>
                    <a:pt x="26" y="210"/>
                  </a:lnTo>
                  <a:lnTo>
                    <a:pt x="20" y="226"/>
                  </a:lnTo>
                  <a:lnTo>
                    <a:pt x="15" y="241"/>
                  </a:lnTo>
                  <a:lnTo>
                    <a:pt x="10" y="258"/>
                  </a:lnTo>
                  <a:lnTo>
                    <a:pt x="7" y="274"/>
                  </a:lnTo>
                  <a:lnTo>
                    <a:pt x="4" y="291"/>
                  </a:lnTo>
                  <a:lnTo>
                    <a:pt x="1" y="308"/>
                  </a:lnTo>
                  <a:lnTo>
                    <a:pt x="0" y="326"/>
                  </a:lnTo>
                  <a:lnTo>
                    <a:pt x="0" y="343"/>
                  </a:lnTo>
                  <a:lnTo>
                    <a:pt x="0" y="360"/>
                  </a:lnTo>
                  <a:lnTo>
                    <a:pt x="1" y="377"/>
                  </a:lnTo>
                  <a:lnTo>
                    <a:pt x="4" y="395"/>
                  </a:lnTo>
                  <a:lnTo>
                    <a:pt x="7" y="412"/>
                  </a:lnTo>
                  <a:lnTo>
                    <a:pt x="10" y="428"/>
                  </a:lnTo>
                  <a:lnTo>
                    <a:pt x="15" y="445"/>
                  </a:lnTo>
                  <a:lnTo>
                    <a:pt x="20" y="461"/>
                  </a:lnTo>
                  <a:lnTo>
                    <a:pt x="26" y="476"/>
                  </a:lnTo>
                  <a:lnTo>
                    <a:pt x="33" y="491"/>
                  </a:lnTo>
                  <a:lnTo>
                    <a:pt x="41" y="506"/>
                  </a:lnTo>
                  <a:lnTo>
                    <a:pt x="50" y="521"/>
                  </a:lnTo>
                  <a:lnTo>
                    <a:pt x="58" y="534"/>
                  </a:lnTo>
                  <a:lnTo>
                    <a:pt x="68" y="547"/>
                  </a:lnTo>
                  <a:lnTo>
                    <a:pt x="78" y="560"/>
                  </a:lnTo>
                  <a:lnTo>
                    <a:pt x="89" y="573"/>
                  </a:lnTo>
                  <a:lnTo>
                    <a:pt x="100" y="585"/>
                  </a:lnTo>
                  <a:lnTo>
                    <a:pt x="112" y="596"/>
                  </a:lnTo>
                  <a:lnTo>
                    <a:pt x="125" y="607"/>
                  </a:lnTo>
                  <a:lnTo>
                    <a:pt x="137" y="617"/>
                  </a:lnTo>
                  <a:lnTo>
                    <a:pt x="151" y="627"/>
                  </a:lnTo>
                  <a:lnTo>
                    <a:pt x="164" y="636"/>
                  </a:lnTo>
                  <a:lnTo>
                    <a:pt x="179" y="644"/>
                  </a:lnTo>
                  <a:lnTo>
                    <a:pt x="194" y="651"/>
                  </a:lnTo>
                  <a:lnTo>
                    <a:pt x="209" y="658"/>
                  </a:lnTo>
                  <a:lnTo>
                    <a:pt x="224" y="664"/>
                  </a:lnTo>
                  <a:lnTo>
                    <a:pt x="241" y="669"/>
                  </a:lnTo>
                  <a:lnTo>
                    <a:pt x="257" y="674"/>
                  </a:lnTo>
                  <a:lnTo>
                    <a:pt x="273" y="678"/>
                  </a:lnTo>
                  <a:lnTo>
                    <a:pt x="290" y="681"/>
                  </a:lnTo>
                  <a:lnTo>
                    <a:pt x="307" y="683"/>
                  </a:lnTo>
                  <a:lnTo>
                    <a:pt x="324" y="684"/>
                  </a:lnTo>
                  <a:lnTo>
                    <a:pt x="341" y="684"/>
                  </a:lnTo>
                  <a:close/>
                  <a:moveTo>
                    <a:pt x="51" y="343"/>
                  </a:moveTo>
                  <a:lnTo>
                    <a:pt x="51" y="328"/>
                  </a:lnTo>
                  <a:lnTo>
                    <a:pt x="52" y="313"/>
                  </a:lnTo>
                  <a:lnTo>
                    <a:pt x="54" y="298"/>
                  </a:lnTo>
                  <a:lnTo>
                    <a:pt x="57" y="284"/>
                  </a:lnTo>
                  <a:lnTo>
                    <a:pt x="60" y="271"/>
                  </a:lnTo>
                  <a:lnTo>
                    <a:pt x="64" y="257"/>
                  </a:lnTo>
                  <a:lnTo>
                    <a:pt x="68" y="243"/>
                  </a:lnTo>
                  <a:lnTo>
                    <a:pt x="73" y="230"/>
                  </a:lnTo>
                  <a:lnTo>
                    <a:pt x="79" y="217"/>
                  </a:lnTo>
                  <a:lnTo>
                    <a:pt x="86" y="205"/>
                  </a:lnTo>
                  <a:lnTo>
                    <a:pt x="92" y="192"/>
                  </a:lnTo>
                  <a:lnTo>
                    <a:pt x="100" y="180"/>
                  </a:lnTo>
                  <a:lnTo>
                    <a:pt x="108" y="169"/>
                  </a:lnTo>
                  <a:lnTo>
                    <a:pt x="117" y="158"/>
                  </a:lnTo>
                  <a:lnTo>
                    <a:pt x="126" y="148"/>
                  </a:lnTo>
                  <a:lnTo>
                    <a:pt x="136" y="138"/>
                  </a:lnTo>
                  <a:lnTo>
                    <a:pt x="146" y="127"/>
                  </a:lnTo>
                  <a:lnTo>
                    <a:pt x="156" y="118"/>
                  </a:lnTo>
                  <a:lnTo>
                    <a:pt x="167" y="110"/>
                  </a:lnTo>
                  <a:lnTo>
                    <a:pt x="179" y="102"/>
                  </a:lnTo>
                  <a:lnTo>
                    <a:pt x="191" y="94"/>
                  </a:lnTo>
                  <a:lnTo>
                    <a:pt x="203" y="87"/>
                  </a:lnTo>
                  <a:lnTo>
                    <a:pt x="215" y="81"/>
                  </a:lnTo>
                  <a:lnTo>
                    <a:pt x="229" y="75"/>
                  </a:lnTo>
                  <a:lnTo>
                    <a:pt x="242" y="69"/>
                  </a:lnTo>
                  <a:lnTo>
                    <a:pt x="255" y="64"/>
                  </a:lnTo>
                  <a:lnTo>
                    <a:pt x="269" y="61"/>
                  </a:lnTo>
                  <a:lnTo>
                    <a:pt x="283" y="57"/>
                  </a:lnTo>
                  <a:lnTo>
                    <a:pt x="298" y="55"/>
                  </a:lnTo>
                  <a:lnTo>
                    <a:pt x="312" y="53"/>
                  </a:lnTo>
                  <a:lnTo>
                    <a:pt x="327" y="52"/>
                  </a:lnTo>
                  <a:lnTo>
                    <a:pt x="341" y="51"/>
                  </a:lnTo>
                  <a:lnTo>
                    <a:pt x="357" y="52"/>
                  </a:lnTo>
                  <a:lnTo>
                    <a:pt x="371" y="53"/>
                  </a:lnTo>
                  <a:lnTo>
                    <a:pt x="386" y="55"/>
                  </a:lnTo>
                  <a:lnTo>
                    <a:pt x="400" y="57"/>
                  </a:lnTo>
                  <a:lnTo>
                    <a:pt x="415" y="61"/>
                  </a:lnTo>
                  <a:lnTo>
                    <a:pt x="428" y="64"/>
                  </a:lnTo>
                  <a:lnTo>
                    <a:pt x="441" y="69"/>
                  </a:lnTo>
                  <a:lnTo>
                    <a:pt x="454" y="75"/>
                  </a:lnTo>
                  <a:lnTo>
                    <a:pt x="467" y="81"/>
                  </a:lnTo>
                  <a:lnTo>
                    <a:pt x="480" y="87"/>
                  </a:lnTo>
                  <a:lnTo>
                    <a:pt x="492" y="94"/>
                  </a:lnTo>
                  <a:lnTo>
                    <a:pt x="504" y="102"/>
                  </a:lnTo>
                  <a:lnTo>
                    <a:pt x="515" y="110"/>
                  </a:lnTo>
                  <a:lnTo>
                    <a:pt x="526" y="118"/>
                  </a:lnTo>
                  <a:lnTo>
                    <a:pt x="538" y="127"/>
                  </a:lnTo>
                  <a:lnTo>
                    <a:pt x="548" y="138"/>
                  </a:lnTo>
                  <a:lnTo>
                    <a:pt x="557" y="148"/>
                  </a:lnTo>
                  <a:lnTo>
                    <a:pt x="566" y="158"/>
                  </a:lnTo>
                  <a:lnTo>
                    <a:pt x="575" y="169"/>
                  </a:lnTo>
                  <a:lnTo>
                    <a:pt x="583" y="180"/>
                  </a:lnTo>
                  <a:lnTo>
                    <a:pt x="591" y="192"/>
                  </a:lnTo>
                  <a:lnTo>
                    <a:pt x="598" y="205"/>
                  </a:lnTo>
                  <a:lnTo>
                    <a:pt x="604" y="217"/>
                  </a:lnTo>
                  <a:lnTo>
                    <a:pt x="610" y="230"/>
                  </a:lnTo>
                  <a:lnTo>
                    <a:pt x="615" y="243"/>
                  </a:lnTo>
                  <a:lnTo>
                    <a:pt x="620" y="257"/>
                  </a:lnTo>
                  <a:lnTo>
                    <a:pt x="624" y="271"/>
                  </a:lnTo>
                  <a:lnTo>
                    <a:pt x="627" y="284"/>
                  </a:lnTo>
                  <a:lnTo>
                    <a:pt x="629" y="298"/>
                  </a:lnTo>
                  <a:lnTo>
                    <a:pt x="631" y="313"/>
                  </a:lnTo>
                  <a:lnTo>
                    <a:pt x="632" y="328"/>
                  </a:lnTo>
                  <a:lnTo>
                    <a:pt x="633" y="343"/>
                  </a:lnTo>
                  <a:lnTo>
                    <a:pt x="632" y="358"/>
                  </a:lnTo>
                  <a:lnTo>
                    <a:pt x="631" y="372"/>
                  </a:lnTo>
                  <a:lnTo>
                    <a:pt x="629" y="387"/>
                  </a:lnTo>
                  <a:lnTo>
                    <a:pt x="627" y="401"/>
                  </a:lnTo>
                  <a:lnTo>
                    <a:pt x="624" y="415"/>
                  </a:lnTo>
                  <a:lnTo>
                    <a:pt x="620" y="429"/>
                  </a:lnTo>
                  <a:lnTo>
                    <a:pt x="615" y="443"/>
                  </a:lnTo>
                  <a:lnTo>
                    <a:pt x="610" y="456"/>
                  </a:lnTo>
                  <a:lnTo>
                    <a:pt x="604" y="469"/>
                  </a:lnTo>
                  <a:lnTo>
                    <a:pt x="598" y="481"/>
                  </a:lnTo>
                  <a:lnTo>
                    <a:pt x="591" y="493"/>
                  </a:lnTo>
                  <a:lnTo>
                    <a:pt x="583" y="506"/>
                  </a:lnTo>
                  <a:lnTo>
                    <a:pt x="575" y="517"/>
                  </a:lnTo>
                  <a:lnTo>
                    <a:pt x="566" y="528"/>
                  </a:lnTo>
                  <a:lnTo>
                    <a:pt x="557" y="538"/>
                  </a:lnTo>
                  <a:lnTo>
                    <a:pt x="548" y="548"/>
                  </a:lnTo>
                  <a:lnTo>
                    <a:pt x="538" y="558"/>
                  </a:lnTo>
                  <a:lnTo>
                    <a:pt x="526" y="568"/>
                  </a:lnTo>
                  <a:lnTo>
                    <a:pt x="515" y="576"/>
                  </a:lnTo>
                  <a:lnTo>
                    <a:pt x="504" y="584"/>
                  </a:lnTo>
                  <a:lnTo>
                    <a:pt x="492" y="592"/>
                  </a:lnTo>
                  <a:lnTo>
                    <a:pt x="480" y="599"/>
                  </a:lnTo>
                  <a:lnTo>
                    <a:pt x="467" y="605"/>
                  </a:lnTo>
                  <a:lnTo>
                    <a:pt x="454" y="611"/>
                  </a:lnTo>
                  <a:lnTo>
                    <a:pt x="441" y="616"/>
                  </a:lnTo>
                  <a:lnTo>
                    <a:pt x="428" y="620"/>
                  </a:lnTo>
                  <a:lnTo>
                    <a:pt x="415" y="625"/>
                  </a:lnTo>
                  <a:lnTo>
                    <a:pt x="400" y="628"/>
                  </a:lnTo>
                  <a:lnTo>
                    <a:pt x="386" y="631"/>
                  </a:lnTo>
                  <a:lnTo>
                    <a:pt x="371" y="633"/>
                  </a:lnTo>
                  <a:lnTo>
                    <a:pt x="357" y="634"/>
                  </a:lnTo>
                  <a:lnTo>
                    <a:pt x="341" y="634"/>
                  </a:lnTo>
                  <a:lnTo>
                    <a:pt x="327" y="634"/>
                  </a:lnTo>
                  <a:lnTo>
                    <a:pt x="312" y="633"/>
                  </a:lnTo>
                  <a:lnTo>
                    <a:pt x="298" y="631"/>
                  </a:lnTo>
                  <a:lnTo>
                    <a:pt x="283" y="628"/>
                  </a:lnTo>
                  <a:lnTo>
                    <a:pt x="269" y="625"/>
                  </a:lnTo>
                  <a:lnTo>
                    <a:pt x="255" y="620"/>
                  </a:lnTo>
                  <a:lnTo>
                    <a:pt x="242" y="616"/>
                  </a:lnTo>
                  <a:lnTo>
                    <a:pt x="229" y="611"/>
                  </a:lnTo>
                  <a:lnTo>
                    <a:pt x="215" y="605"/>
                  </a:lnTo>
                  <a:lnTo>
                    <a:pt x="203" y="599"/>
                  </a:lnTo>
                  <a:lnTo>
                    <a:pt x="191" y="592"/>
                  </a:lnTo>
                  <a:lnTo>
                    <a:pt x="179" y="584"/>
                  </a:lnTo>
                  <a:lnTo>
                    <a:pt x="167" y="576"/>
                  </a:lnTo>
                  <a:lnTo>
                    <a:pt x="156" y="568"/>
                  </a:lnTo>
                  <a:lnTo>
                    <a:pt x="146" y="558"/>
                  </a:lnTo>
                  <a:lnTo>
                    <a:pt x="136" y="548"/>
                  </a:lnTo>
                  <a:lnTo>
                    <a:pt x="126" y="538"/>
                  </a:lnTo>
                  <a:lnTo>
                    <a:pt x="117" y="528"/>
                  </a:lnTo>
                  <a:lnTo>
                    <a:pt x="108" y="517"/>
                  </a:lnTo>
                  <a:lnTo>
                    <a:pt x="100" y="506"/>
                  </a:lnTo>
                  <a:lnTo>
                    <a:pt x="92" y="493"/>
                  </a:lnTo>
                  <a:lnTo>
                    <a:pt x="86" y="481"/>
                  </a:lnTo>
                  <a:lnTo>
                    <a:pt x="79" y="469"/>
                  </a:lnTo>
                  <a:lnTo>
                    <a:pt x="73" y="456"/>
                  </a:lnTo>
                  <a:lnTo>
                    <a:pt x="68" y="443"/>
                  </a:lnTo>
                  <a:lnTo>
                    <a:pt x="64" y="429"/>
                  </a:lnTo>
                  <a:lnTo>
                    <a:pt x="60" y="415"/>
                  </a:lnTo>
                  <a:lnTo>
                    <a:pt x="57" y="401"/>
                  </a:lnTo>
                  <a:lnTo>
                    <a:pt x="54" y="387"/>
                  </a:lnTo>
                  <a:lnTo>
                    <a:pt x="52" y="372"/>
                  </a:lnTo>
                  <a:lnTo>
                    <a:pt x="51" y="358"/>
                  </a:lnTo>
                  <a:lnTo>
                    <a:pt x="51" y="343"/>
                  </a:lnTo>
                  <a:close/>
                  <a:moveTo>
                    <a:pt x="212" y="515"/>
                  </a:moveTo>
                  <a:lnTo>
                    <a:pt x="277" y="515"/>
                  </a:lnTo>
                  <a:lnTo>
                    <a:pt x="277" y="369"/>
                  </a:lnTo>
                  <a:lnTo>
                    <a:pt x="355" y="369"/>
                  </a:lnTo>
                  <a:lnTo>
                    <a:pt x="412" y="515"/>
                  </a:lnTo>
                  <a:lnTo>
                    <a:pt x="485" y="515"/>
                  </a:lnTo>
                  <a:lnTo>
                    <a:pt x="418" y="359"/>
                  </a:lnTo>
                  <a:lnTo>
                    <a:pt x="427" y="354"/>
                  </a:lnTo>
                  <a:lnTo>
                    <a:pt x="437" y="349"/>
                  </a:lnTo>
                  <a:lnTo>
                    <a:pt x="447" y="343"/>
                  </a:lnTo>
                  <a:lnTo>
                    <a:pt x="457" y="334"/>
                  </a:lnTo>
                  <a:lnTo>
                    <a:pt x="462" y="329"/>
                  </a:lnTo>
                  <a:lnTo>
                    <a:pt x="466" y="324"/>
                  </a:lnTo>
                  <a:lnTo>
                    <a:pt x="471" y="317"/>
                  </a:lnTo>
                  <a:lnTo>
                    <a:pt x="474" y="309"/>
                  </a:lnTo>
                  <a:lnTo>
                    <a:pt x="477" y="301"/>
                  </a:lnTo>
                  <a:lnTo>
                    <a:pt x="479" y="292"/>
                  </a:lnTo>
                  <a:lnTo>
                    <a:pt x="480" y="282"/>
                  </a:lnTo>
                  <a:lnTo>
                    <a:pt x="480" y="270"/>
                  </a:lnTo>
                  <a:lnTo>
                    <a:pt x="479" y="251"/>
                  </a:lnTo>
                  <a:lnTo>
                    <a:pt x="477" y="235"/>
                  </a:lnTo>
                  <a:lnTo>
                    <a:pt x="473" y="220"/>
                  </a:lnTo>
                  <a:lnTo>
                    <a:pt x="466" y="208"/>
                  </a:lnTo>
                  <a:lnTo>
                    <a:pt x="459" y="197"/>
                  </a:lnTo>
                  <a:lnTo>
                    <a:pt x="451" y="187"/>
                  </a:lnTo>
                  <a:lnTo>
                    <a:pt x="442" y="179"/>
                  </a:lnTo>
                  <a:lnTo>
                    <a:pt x="432" y="172"/>
                  </a:lnTo>
                  <a:lnTo>
                    <a:pt x="421" y="167"/>
                  </a:lnTo>
                  <a:lnTo>
                    <a:pt x="410" y="163"/>
                  </a:lnTo>
                  <a:lnTo>
                    <a:pt x="397" y="160"/>
                  </a:lnTo>
                  <a:lnTo>
                    <a:pt x="385" y="157"/>
                  </a:lnTo>
                  <a:lnTo>
                    <a:pt x="372" y="155"/>
                  </a:lnTo>
                  <a:lnTo>
                    <a:pt x="359" y="154"/>
                  </a:lnTo>
                  <a:lnTo>
                    <a:pt x="345" y="154"/>
                  </a:lnTo>
                  <a:lnTo>
                    <a:pt x="333" y="154"/>
                  </a:lnTo>
                  <a:lnTo>
                    <a:pt x="212" y="154"/>
                  </a:lnTo>
                  <a:lnTo>
                    <a:pt x="212" y="515"/>
                  </a:lnTo>
                  <a:close/>
                  <a:moveTo>
                    <a:pt x="277" y="216"/>
                  </a:moveTo>
                  <a:lnTo>
                    <a:pt x="351" y="216"/>
                  </a:lnTo>
                  <a:lnTo>
                    <a:pt x="365" y="217"/>
                  </a:lnTo>
                  <a:lnTo>
                    <a:pt x="377" y="219"/>
                  </a:lnTo>
                  <a:lnTo>
                    <a:pt x="382" y="221"/>
                  </a:lnTo>
                  <a:lnTo>
                    <a:pt x="387" y="223"/>
                  </a:lnTo>
                  <a:lnTo>
                    <a:pt x="391" y="225"/>
                  </a:lnTo>
                  <a:lnTo>
                    <a:pt x="395" y="228"/>
                  </a:lnTo>
                  <a:lnTo>
                    <a:pt x="399" y="231"/>
                  </a:lnTo>
                  <a:lnTo>
                    <a:pt x="402" y="235"/>
                  </a:lnTo>
                  <a:lnTo>
                    <a:pt x="405" y="239"/>
                  </a:lnTo>
                  <a:lnTo>
                    <a:pt x="407" y="243"/>
                  </a:lnTo>
                  <a:lnTo>
                    <a:pt x="410" y="248"/>
                  </a:lnTo>
                  <a:lnTo>
                    <a:pt x="411" y="252"/>
                  </a:lnTo>
                  <a:lnTo>
                    <a:pt x="412" y="259"/>
                  </a:lnTo>
                  <a:lnTo>
                    <a:pt x="412" y="265"/>
                  </a:lnTo>
                  <a:lnTo>
                    <a:pt x="412" y="270"/>
                  </a:lnTo>
                  <a:lnTo>
                    <a:pt x="411" y="276"/>
                  </a:lnTo>
                  <a:lnTo>
                    <a:pt x="410" y="280"/>
                  </a:lnTo>
                  <a:lnTo>
                    <a:pt x="407" y="285"/>
                  </a:lnTo>
                  <a:lnTo>
                    <a:pt x="404" y="289"/>
                  </a:lnTo>
                  <a:lnTo>
                    <a:pt x="402" y="293"/>
                  </a:lnTo>
                  <a:lnTo>
                    <a:pt x="399" y="296"/>
                  </a:lnTo>
                  <a:lnTo>
                    <a:pt x="395" y="299"/>
                  </a:lnTo>
                  <a:lnTo>
                    <a:pt x="387" y="304"/>
                  </a:lnTo>
                  <a:lnTo>
                    <a:pt x="378" y="308"/>
                  </a:lnTo>
                  <a:lnTo>
                    <a:pt x="368" y="310"/>
                  </a:lnTo>
                  <a:lnTo>
                    <a:pt x="357" y="310"/>
                  </a:lnTo>
                  <a:lnTo>
                    <a:pt x="277" y="310"/>
                  </a:lnTo>
                  <a:lnTo>
                    <a:pt x="277"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8"/>
            <p:cNvSpPr>
              <a:spLocks/>
            </p:cNvSpPr>
            <p:nvPr/>
          </p:nvSpPr>
          <p:spPr bwMode="auto">
            <a:xfrm>
              <a:off x="2362200" y="1393825"/>
              <a:ext cx="160338" cy="1335088"/>
            </a:xfrm>
            <a:custGeom>
              <a:avLst/>
              <a:gdLst>
                <a:gd name="T0" fmla="*/ 0 w 405"/>
                <a:gd name="T1" fmla="*/ 408 h 3364"/>
                <a:gd name="T2" fmla="*/ 0 w 405"/>
                <a:gd name="T3" fmla="*/ 403 h 3364"/>
                <a:gd name="T4" fmla="*/ 0 w 405"/>
                <a:gd name="T5" fmla="*/ 0 h 3364"/>
                <a:gd name="T6" fmla="*/ 405 w 405"/>
                <a:gd name="T7" fmla="*/ 0 h 3364"/>
                <a:gd name="T8" fmla="*/ 405 w 405"/>
                <a:gd name="T9" fmla="*/ 404 h 3364"/>
                <a:gd name="T10" fmla="*/ 405 w 405"/>
                <a:gd name="T11" fmla="*/ 408 h 3364"/>
                <a:gd name="T12" fmla="*/ 405 w 405"/>
                <a:gd name="T13" fmla="*/ 2956 h 3364"/>
                <a:gd name="T14" fmla="*/ 405 w 405"/>
                <a:gd name="T15" fmla="*/ 2965 h 3364"/>
                <a:gd name="T16" fmla="*/ 405 w 405"/>
                <a:gd name="T17" fmla="*/ 3364 h 3364"/>
                <a:gd name="T18" fmla="*/ 0 w 405"/>
                <a:gd name="T19" fmla="*/ 3364 h 3364"/>
                <a:gd name="T20" fmla="*/ 0 w 405"/>
                <a:gd name="T21" fmla="*/ 2961 h 3364"/>
                <a:gd name="T22" fmla="*/ 0 w 405"/>
                <a:gd name="T23" fmla="*/ 2956 h 3364"/>
                <a:gd name="T24" fmla="*/ 0 w 405"/>
                <a:gd name="T25" fmla="*/ 408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 h="3364">
                  <a:moveTo>
                    <a:pt x="0" y="408"/>
                  </a:moveTo>
                  <a:lnTo>
                    <a:pt x="0" y="403"/>
                  </a:lnTo>
                  <a:lnTo>
                    <a:pt x="0" y="0"/>
                  </a:lnTo>
                  <a:lnTo>
                    <a:pt x="405" y="0"/>
                  </a:lnTo>
                  <a:lnTo>
                    <a:pt x="405" y="404"/>
                  </a:lnTo>
                  <a:lnTo>
                    <a:pt x="405" y="408"/>
                  </a:lnTo>
                  <a:lnTo>
                    <a:pt x="405" y="2956"/>
                  </a:lnTo>
                  <a:lnTo>
                    <a:pt x="405" y="2965"/>
                  </a:lnTo>
                  <a:lnTo>
                    <a:pt x="405" y="3364"/>
                  </a:lnTo>
                  <a:lnTo>
                    <a:pt x="0" y="3364"/>
                  </a:lnTo>
                  <a:lnTo>
                    <a:pt x="0" y="2961"/>
                  </a:lnTo>
                  <a:lnTo>
                    <a:pt x="0" y="2956"/>
                  </a:lnTo>
                  <a:lnTo>
                    <a:pt x="0"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9"/>
            <p:cNvSpPr>
              <a:spLocks noEditPoints="1"/>
            </p:cNvSpPr>
            <p:nvPr/>
          </p:nvSpPr>
          <p:spPr bwMode="auto">
            <a:xfrm>
              <a:off x="3448050" y="1389063"/>
              <a:ext cx="3098800" cy="1627188"/>
            </a:xfrm>
            <a:custGeom>
              <a:avLst/>
              <a:gdLst>
                <a:gd name="T0" fmla="*/ 1668 w 7808"/>
                <a:gd name="T1" fmla="*/ 2965 h 4100"/>
                <a:gd name="T2" fmla="*/ 2358 w 7808"/>
                <a:gd name="T3" fmla="*/ 3227 h 4100"/>
                <a:gd name="T4" fmla="*/ 2934 w 7808"/>
                <a:gd name="T5" fmla="*/ 2696 h 4100"/>
                <a:gd name="T6" fmla="*/ 2988 w 7808"/>
                <a:gd name="T7" fmla="*/ 1741 h 4100"/>
                <a:gd name="T8" fmla="*/ 2481 w 7808"/>
                <a:gd name="T9" fmla="*/ 1090 h 4100"/>
                <a:gd name="T10" fmla="*/ 1765 w 7808"/>
                <a:gd name="T11" fmla="*/ 1196 h 4100"/>
                <a:gd name="T12" fmla="*/ 1387 w 7808"/>
                <a:gd name="T13" fmla="*/ 1981 h 4100"/>
                <a:gd name="T14" fmla="*/ 5042 w 7808"/>
                <a:gd name="T15" fmla="*/ 1220 h 4100"/>
                <a:gd name="T16" fmla="*/ 3728 w 7808"/>
                <a:gd name="T17" fmla="*/ 3147 h 4100"/>
                <a:gd name="T18" fmla="*/ 4183 w 7808"/>
                <a:gd name="T19" fmla="*/ 3220 h 4100"/>
                <a:gd name="T20" fmla="*/ 4574 w 7808"/>
                <a:gd name="T21" fmla="*/ 3042 h 4100"/>
                <a:gd name="T22" fmla="*/ 4629 w 7808"/>
                <a:gd name="T23" fmla="*/ 2665 h 4100"/>
                <a:gd name="T24" fmla="*/ 4274 w 7808"/>
                <a:gd name="T25" fmla="*/ 2368 h 4100"/>
                <a:gd name="T26" fmla="*/ 3486 w 7808"/>
                <a:gd name="T27" fmla="*/ 1943 h 4100"/>
                <a:gd name="T28" fmla="*/ 3406 w 7808"/>
                <a:gd name="T29" fmla="*/ 2460 h 4100"/>
                <a:gd name="T30" fmla="*/ 2755 w 7808"/>
                <a:gd name="T31" fmla="*/ 3346 h 4100"/>
                <a:gd name="T32" fmla="*/ 1699 w 7808"/>
                <a:gd name="T33" fmla="*/ 3346 h 4100"/>
                <a:gd name="T34" fmla="*/ 1047 w 7808"/>
                <a:gd name="T35" fmla="*/ 2460 h 4100"/>
                <a:gd name="T36" fmla="*/ 1101 w 7808"/>
                <a:gd name="T37" fmla="*/ 1601 h 4100"/>
                <a:gd name="T38" fmla="*/ 1483 w 7808"/>
                <a:gd name="T39" fmla="*/ 1043 h 4100"/>
                <a:gd name="T40" fmla="*/ 366 w 7808"/>
                <a:gd name="T41" fmla="*/ 559 h 4100"/>
                <a:gd name="T42" fmla="*/ 774 w 7808"/>
                <a:gd name="T43" fmla="*/ 65 h 4100"/>
                <a:gd name="T44" fmla="*/ 1458 w 7808"/>
                <a:gd name="T45" fmla="*/ 24 h 4100"/>
                <a:gd name="T46" fmla="*/ 1499 w 7808"/>
                <a:gd name="T47" fmla="*/ 358 h 4100"/>
                <a:gd name="T48" fmla="*/ 1087 w 7808"/>
                <a:gd name="T49" fmla="*/ 232 h 4100"/>
                <a:gd name="T50" fmla="*/ 745 w 7808"/>
                <a:gd name="T51" fmla="*/ 373 h 4100"/>
                <a:gd name="T52" fmla="*/ 2074 w 7808"/>
                <a:gd name="T53" fmla="*/ 771 h 4100"/>
                <a:gd name="T54" fmla="*/ 2700 w 7808"/>
                <a:gd name="T55" fmla="*/ 867 h 4100"/>
                <a:gd name="T56" fmla="*/ 3269 w 7808"/>
                <a:gd name="T57" fmla="*/ 1418 h 4100"/>
                <a:gd name="T58" fmla="*/ 3475 w 7808"/>
                <a:gd name="T59" fmla="*/ 1061 h 4100"/>
                <a:gd name="T60" fmla="*/ 4145 w 7808"/>
                <a:gd name="T61" fmla="*/ 781 h 4100"/>
                <a:gd name="T62" fmla="*/ 4839 w 7808"/>
                <a:gd name="T63" fmla="*/ 853 h 4100"/>
                <a:gd name="T64" fmla="*/ 6413 w 7808"/>
                <a:gd name="T65" fmla="*/ 995 h 4100"/>
                <a:gd name="T66" fmla="*/ 7003 w 7808"/>
                <a:gd name="T67" fmla="*/ 787 h 4100"/>
                <a:gd name="T68" fmla="*/ 7633 w 7808"/>
                <a:gd name="T69" fmla="*/ 862 h 4100"/>
                <a:gd name="T70" fmla="*/ 7197 w 7808"/>
                <a:gd name="T71" fmla="*/ 1019 h 4100"/>
                <a:gd name="T72" fmla="*/ 6801 w 7808"/>
                <a:gd name="T73" fmla="*/ 1034 h 4100"/>
                <a:gd name="T74" fmla="*/ 6530 w 7808"/>
                <a:gd name="T75" fmla="*/ 1321 h 4100"/>
                <a:gd name="T76" fmla="*/ 6612 w 7808"/>
                <a:gd name="T77" fmla="*/ 1679 h 4100"/>
                <a:gd name="T78" fmla="*/ 7430 w 7808"/>
                <a:gd name="T79" fmla="*/ 2112 h 4100"/>
                <a:gd name="T80" fmla="*/ 7792 w 7808"/>
                <a:gd name="T81" fmla="*/ 2547 h 4100"/>
                <a:gd name="T82" fmla="*/ 7511 w 7808"/>
                <a:gd name="T83" fmla="*/ 3288 h 4100"/>
                <a:gd name="T84" fmla="*/ 6822 w 7808"/>
                <a:gd name="T85" fmla="*/ 3478 h 4100"/>
                <a:gd name="T86" fmla="*/ 6183 w 7808"/>
                <a:gd name="T87" fmla="*/ 3328 h 4100"/>
                <a:gd name="T88" fmla="*/ 6529 w 7808"/>
                <a:gd name="T89" fmla="*/ 3138 h 4100"/>
                <a:gd name="T90" fmla="*/ 6995 w 7808"/>
                <a:gd name="T91" fmla="*/ 3230 h 4100"/>
                <a:gd name="T92" fmla="*/ 7398 w 7808"/>
                <a:gd name="T93" fmla="*/ 3067 h 4100"/>
                <a:gd name="T94" fmla="*/ 7476 w 7808"/>
                <a:gd name="T95" fmla="*/ 2691 h 4100"/>
                <a:gd name="T96" fmla="*/ 7168 w 7808"/>
                <a:gd name="T97" fmla="*/ 2405 h 4100"/>
                <a:gd name="T98" fmla="*/ 6412 w 7808"/>
                <a:gd name="T99" fmla="*/ 2016 h 4100"/>
                <a:gd name="T100" fmla="*/ 5922 w 7808"/>
                <a:gd name="T101" fmla="*/ 2581 h 4100"/>
                <a:gd name="T102" fmla="*/ 5162 w 7808"/>
                <a:gd name="T103" fmla="*/ 3648 h 4100"/>
                <a:gd name="T104" fmla="*/ 4675 w 7808"/>
                <a:gd name="T105" fmla="*/ 1277 h 4100"/>
                <a:gd name="T106" fmla="*/ 4285 w 7808"/>
                <a:gd name="T107" fmla="*/ 999 h 4100"/>
                <a:gd name="T108" fmla="*/ 3854 w 7808"/>
                <a:gd name="T109" fmla="*/ 1073 h 4100"/>
                <a:gd name="T110" fmla="*/ 3661 w 7808"/>
                <a:gd name="T111" fmla="*/ 1451 h 4100"/>
                <a:gd name="T112" fmla="*/ 3857 w 7808"/>
                <a:gd name="T113" fmla="*/ 1738 h 4100"/>
                <a:gd name="T114" fmla="*/ 4729 w 7808"/>
                <a:gd name="T115" fmla="*/ 2199 h 4100"/>
                <a:gd name="T116" fmla="*/ 4967 w 7808"/>
                <a:gd name="T117" fmla="*/ 2741 h 4100"/>
                <a:gd name="T118" fmla="*/ 4478 w 7808"/>
                <a:gd name="T119" fmla="*/ 3382 h 4100"/>
                <a:gd name="T120" fmla="*/ 3750 w 7808"/>
                <a:gd name="T121" fmla="*/ 3454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8" h="4100">
                  <a:moveTo>
                    <a:pt x="1381" y="2151"/>
                  </a:moveTo>
                  <a:lnTo>
                    <a:pt x="1383" y="2207"/>
                  </a:lnTo>
                  <a:lnTo>
                    <a:pt x="1387" y="2263"/>
                  </a:lnTo>
                  <a:lnTo>
                    <a:pt x="1393" y="2318"/>
                  </a:lnTo>
                  <a:lnTo>
                    <a:pt x="1401" y="2373"/>
                  </a:lnTo>
                  <a:lnTo>
                    <a:pt x="1411" y="2426"/>
                  </a:lnTo>
                  <a:lnTo>
                    <a:pt x="1423" y="2479"/>
                  </a:lnTo>
                  <a:lnTo>
                    <a:pt x="1438" y="2530"/>
                  </a:lnTo>
                  <a:lnTo>
                    <a:pt x="1453" y="2580"/>
                  </a:lnTo>
                  <a:lnTo>
                    <a:pt x="1470" y="2628"/>
                  </a:lnTo>
                  <a:lnTo>
                    <a:pt x="1490" y="2676"/>
                  </a:lnTo>
                  <a:lnTo>
                    <a:pt x="1511" y="2722"/>
                  </a:lnTo>
                  <a:lnTo>
                    <a:pt x="1533" y="2767"/>
                  </a:lnTo>
                  <a:lnTo>
                    <a:pt x="1557" y="2809"/>
                  </a:lnTo>
                  <a:lnTo>
                    <a:pt x="1582" y="2851"/>
                  </a:lnTo>
                  <a:lnTo>
                    <a:pt x="1610" y="2891"/>
                  </a:lnTo>
                  <a:lnTo>
                    <a:pt x="1637" y="2928"/>
                  </a:lnTo>
                  <a:lnTo>
                    <a:pt x="1668" y="2965"/>
                  </a:lnTo>
                  <a:lnTo>
                    <a:pt x="1698" y="2999"/>
                  </a:lnTo>
                  <a:lnTo>
                    <a:pt x="1730" y="3031"/>
                  </a:lnTo>
                  <a:lnTo>
                    <a:pt x="1763" y="3061"/>
                  </a:lnTo>
                  <a:lnTo>
                    <a:pt x="1797" y="3090"/>
                  </a:lnTo>
                  <a:lnTo>
                    <a:pt x="1832" y="3116"/>
                  </a:lnTo>
                  <a:lnTo>
                    <a:pt x="1869" y="3140"/>
                  </a:lnTo>
                  <a:lnTo>
                    <a:pt x="1907" y="3161"/>
                  </a:lnTo>
                  <a:lnTo>
                    <a:pt x="1944" y="3180"/>
                  </a:lnTo>
                  <a:lnTo>
                    <a:pt x="1983" y="3197"/>
                  </a:lnTo>
                  <a:lnTo>
                    <a:pt x="2022" y="3211"/>
                  </a:lnTo>
                  <a:lnTo>
                    <a:pt x="2063" y="3223"/>
                  </a:lnTo>
                  <a:lnTo>
                    <a:pt x="2105" y="3232"/>
                  </a:lnTo>
                  <a:lnTo>
                    <a:pt x="2147" y="3238"/>
                  </a:lnTo>
                  <a:lnTo>
                    <a:pt x="2188" y="3241"/>
                  </a:lnTo>
                  <a:lnTo>
                    <a:pt x="2231" y="3242"/>
                  </a:lnTo>
                  <a:lnTo>
                    <a:pt x="2274" y="3240"/>
                  </a:lnTo>
                  <a:lnTo>
                    <a:pt x="2316" y="3235"/>
                  </a:lnTo>
                  <a:lnTo>
                    <a:pt x="2358" y="3227"/>
                  </a:lnTo>
                  <a:lnTo>
                    <a:pt x="2399" y="3217"/>
                  </a:lnTo>
                  <a:lnTo>
                    <a:pt x="2438" y="3204"/>
                  </a:lnTo>
                  <a:lnTo>
                    <a:pt x="2478" y="3188"/>
                  </a:lnTo>
                  <a:lnTo>
                    <a:pt x="2517" y="3170"/>
                  </a:lnTo>
                  <a:lnTo>
                    <a:pt x="2553" y="3150"/>
                  </a:lnTo>
                  <a:lnTo>
                    <a:pt x="2590" y="3126"/>
                  </a:lnTo>
                  <a:lnTo>
                    <a:pt x="2626" y="3102"/>
                  </a:lnTo>
                  <a:lnTo>
                    <a:pt x="2660" y="3075"/>
                  </a:lnTo>
                  <a:lnTo>
                    <a:pt x="2694" y="3045"/>
                  </a:lnTo>
                  <a:lnTo>
                    <a:pt x="2725" y="3014"/>
                  </a:lnTo>
                  <a:lnTo>
                    <a:pt x="2757" y="2980"/>
                  </a:lnTo>
                  <a:lnTo>
                    <a:pt x="2786" y="2944"/>
                  </a:lnTo>
                  <a:lnTo>
                    <a:pt x="2814" y="2908"/>
                  </a:lnTo>
                  <a:lnTo>
                    <a:pt x="2841" y="2868"/>
                  </a:lnTo>
                  <a:lnTo>
                    <a:pt x="2867" y="2828"/>
                  </a:lnTo>
                  <a:lnTo>
                    <a:pt x="2890" y="2786"/>
                  </a:lnTo>
                  <a:lnTo>
                    <a:pt x="2913" y="2742"/>
                  </a:lnTo>
                  <a:lnTo>
                    <a:pt x="2934" y="2696"/>
                  </a:lnTo>
                  <a:lnTo>
                    <a:pt x="2953" y="2650"/>
                  </a:lnTo>
                  <a:lnTo>
                    <a:pt x="2970" y="2602"/>
                  </a:lnTo>
                  <a:lnTo>
                    <a:pt x="2987" y="2552"/>
                  </a:lnTo>
                  <a:lnTo>
                    <a:pt x="3001" y="2502"/>
                  </a:lnTo>
                  <a:lnTo>
                    <a:pt x="3013" y="2450"/>
                  </a:lnTo>
                  <a:lnTo>
                    <a:pt x="3023" y="2398"/>
                  </a:lnTo>
                  <a:lnTo>
                    <a:pt x="3031" y="2344"/>
                  </a:lnTo>
                  <a:lnTo>
                    <a:pt x="3037" y="2289"/>
                  </a:lnTo>
                  <a:lnTo>
                    <a:pt x="3043" y="2234"/>
                  </a:lnTo>
                  <a:lnTo>
                    <a:pt x="3045" y="2177"/>
                  </a:lnTo>
                  <a:lnTo>
                    <a:pt x="3045" y="2120"/>
                  </a:lnTo>
                  <a:lnTo>
                    <a:pt x="3043" y="2063"/>
                  </a:lnTo>
                  <a:lnTo>
                    <a:pt x="3038" y="2007"/>
                  </a:lnTo>
                  <a:lnTo>
                    <a:pt x="3032" y="1952"/>
                  </a:lnTo>
                  <a:lnTo>
                    <a:pt x="3024" y="1897"/>
                  </a:lnTo>
                  <a:lnTo>
                    <a:pt x="3013" y="1845"/>
                  </a:lnTo>
                  <a:lnTo>
                    <a:pt x="3002" y="1792"/>
                  </a:lnTo>
                  <a:lnTo>
                    <a:pt x="2988" y="1741"/>
                  </a:lnTo>
                  <a:lnTo>
                    <a:pt x="2971" y="1691"/>
                  </a:lnTo>
                  <a:lnTo>
                    <a:pt x="2954" y="1642"/>
                  </a:lnTo>
                  <a:lnTo>
                    <a:pt x="2935" y="1595"/>
                  </a:lnTo>
                  <a:lnTo>
                    <a:pt x="2914" y="1549"/>
                  </a:lnTo>
                  <a:lnTo>
                    <a:pt x="2892" y="1504"/>
                  </a:lnTo>
                  <a:lnTo>
                    <a:pt x="2868" y="1461"/>
                  </a:lnTo>
                  <a:lnTo>
                    <a:pt x="2842" y="1420"/>
                  </a:lnTo>
                  <a:lnTo>
                    <a:pt x="2816" y="1380"/>
                  </a:lnTo>
                  <a:lnTo>
                    <a:pt x="2787" y="1341"/>
                  </a:lnTo>
                  <a:lnTo>
                    <a:pt x="2758" y="1306"/>
                  </a:lnTo>
                  <a:lnTo>
                    <a:pt x="2727" y="1271"/>
                  </a:lnTo>
                  <a:lnTo>
                    <a:pt x="2695" y="1239"/>
                  </a:lnTo>
                  <a:lnTo>
                    <a:pt x="2662" y="1209"/>
                  </a:lnTo>
                  <a:lnTo>
                    <a:pt x="2628" y="1181"/>
                  </a:lnTo>
                  <a:lnTo>
                    <a:pt x="2592" y="1154"/>
                  </a:lnTo>
                  <a:lnTo>
                    <a:pt x="2556" y="1131"/>
                  </a:lnTo>
                  <a:lnTo>
                    <a:pt x="2519" y="1110"/>
                  </a:lnTo>
                  <a:lnTo>
                    <a:pt x="2481" y="1090"/>
                  </a:lnTo>
                  <a:lnTo>
                    <a:pt x="2441" y="1073"/>
                  </a:lnTo>
                  <a:lnTo>
                    <a:pt x="2402" y="1059"/>
                  </a:lnTo>
                  <a:lnTo>
                    <a:pt x="2361" y="1048"/>
                  </a:lnTo>
                  <a:lnTo>
                    <a:pt x="2320" y="1038"/>
                  </a:lnTo>
                  <a:lnTo>
                    <a:pt x="2279" y="1032"/>
                  </a:lnTo>
                  <a:lnTo>
                    <a:pt x="2236" y="1028"/>
                  </a:lnTo>
                  <a:lnTo>
                    <a:pt x="2193" y="1028"/>
                  </a:lnTo>
                  <a:lnTo>
                    <a:pt x="2151" y="1030"/>
                  </a:lnTo>
                  <a:lnTo>
                    <a:pt x="2109" y="1035"/>
                  </a:lnTo>
                  <a:lnTo>
                    <a:pt x="2067" y="1044"/>
                  </a:lnTo>
                  <a:lnTo>
                    <a:pt x="2027" y="1054"/>
                  </a:lnTo>
                  <a:lnTo>
                    <a:pt x="1986" y="1067"/>
                  </a:lnTo>
                  <a:lnTo>
                    <a:pt x="1947" y="1082"/>
                  </a:lnTo>
                  <a:lnTo>
                    <a:pt x="1909" y="1100"/>
                  </a:lnTo>
                  <a:lnTo>
                    <a:pt x="1871" y="1121"/>
                  </a:lnTo>
                  <a:lnTo>
                    <a:pt x="1834" y="1144"/>
                  </a:lnTo>
                  <a:lnTo>
                    <a:pt x="1800" y="1169"/>
                  </a:lnTo>
                  <a:lnTo>
                    <a:pt x="1765" y="1196"/>
                  </a:lnTo>
                  <a:lnTo>
                    <a:pt x="1732" y="1226"/>
                  </a:lnTo>
                  <a:lnTo>
                    <a:pt x="1699" y="1257"/>
                  </a:lnTo>
                  <a:lnTo>
                    <a:pt x="1669" y="1291"/>
                  </a:lnTo>
                  <a:lnTo>
                    <a:pt x="1639" y="1326"/>
                  </a:lnTo>
                  <a:lnTo>
                    <a:pt x="1611" y="1363"/>
                  </a:lnTo>
                  <a:lnTo>
                    <a:pt x="1584" y="1401"/>
                  </a:lnTo>
                  <a:lnTo>
                    <a:pt x="1559" y="1442"/>
                  </a:lnTo>
                  <a:lnTo>
                    <a:pt x="1534" y="1485"/>
                  </a:lnTo>
                  <a:lnTo>
                    <a:pt x="1512" y="1528"/>
                  </a:lnTo>
                  <a:lnTo>
                    <a:pt x="1492" y="1574"/>
                  </a:lnTo>
                  <a:lnTo>
                    <a:pt x="1472" y="1621"/>
                  </a:lnTo>
                  <a:lnTo>
                    <a:pt x="1454" y="1669"/>
                  </a:lnTo>
                  <a:lnTo>
                    <a:pt x="1439" y="1718"/>
                  </a:lnTo>
                  <a:lnTo>
                    <a:pt x="1424" y="1768"/>
                  </a:lnTo>
                  <a:lnTo>
                    <a:pt x="1412" y="1820"/>
                  </a:lnTo>
                  <a:lnTo>
                    <a:pt x="1402" y="1873"/>
                  </a:lnTo>
                  <a:lnTo>
                    <a:pt x="1394" y="1927"/>
                  </a:lnTo>
                  <a:lnTo>
                    <a:pt x="1387" y="1981"/>
                  </a:lnTo>
                  <a:lnTo>
                    <a:pt x="1383" y="2037"/>
                  </a:lnTo>
                  <a:lnTo>
                    <a:pt x="1381" y="2093"/>
                  </a:lnTo>
                  <a:lnTo>
                    <a:pt x="1381" y="2151"/>
                  </a:lnTo>
                  <a:close/>
                  <a:moveTo>
                    <a:pt x="4734" y="1411"/>
                  </a:moveTo>
                  <a:lnTo>
                    <a:pt x="4736" y="1416"/>
                  </a:lnTo>
                  <a:lnTo>
                    <a:pt x="4731" y="1402"/>
                  </a:lnTo>
                  <a:lnTo>
                    <a:pt x="4723" y="1385"/>
                  </a:lnTo>
                  <a:lnTo>
                    <a:pt x="4720" y="1376"/>
                  </a:lnTo>
                  <a:lnTo>
                    <a:pt x="4734" y="1411"/>
                  </a:lnTo>
                  <a:close/>
                  <a:moveTo>
                    <a:pt x="5009" y="3942"/>
                  </a:moveTo>
                  <a:lnTo>
                    <a:pt x="5025" y="3915"/>
                  </a:lnTo>
                  <a:lnTo>
                    <a:pt x="5043" y="3883"/>
                  </a:lnTo>
                  <a:lnTo>
                    <a:pt x="5062" y="3845"/>
                  </a:lnTo>
                  <a:lnTo>
                    <a:pt x="5085" y="3802"/>
                  </a:lnTo>
                  <a:lnTo>
                    <a:pt x="5009" y="3942"/>
                  </a:lnTo>
                  <a:close/>
                  <a:moveTo>
                    <a:pt x="5034" y="1200"/>
                  </a:moveTo>
                  <a:lnTo>
                    <a:pt x="5037" y="1210"/>
                  </a:lnTo>
                  <a:lnTo>
                    <a:pt x="5042" y="1220"/>
                  </a:lnTo>
                  <a:lnTo>
                    <a:pt x="5046" y="1232"/>
                  </a:lnTo>
                  <a:lnTo>
                    <a:pt x="5050" y="1243"/>
                  </a:lnTo>
                  <a:lnTo>
                    <a:pt x="5186" y="1576"/>
                  </a:lnTo>
                  <a:lnTo>
                    <a:pt x="5034" y="1200"/>
                  </a:lnTo>
                  <a:close/>
                  <a:moveTo>
                    <a:pt x="3336" y="2879"/>
                  </a:moveTo>
                  <a:lnTo>
                    <a:pt x="3383" y="2920"/>
                  </a:lnTo>
                  <a:lnTo>
                    <a:pt x="3429" y="2959"/>
                  </a:lnTo>
                  <a:lnTo>
                    <a:pt x="3476" y="2995"/>
                  </a:lnTo>
                  <a:lnTo>
                    <a:pt x="3521" y="3029"/>
                  </a:lnTo>
                  <a:lnTo>
                    <a:pt x="3544" y="3044"/>
                  </a:lnTo>
                  <a:lnTo>
                    <a:pt x="3566" y="3059"/>
                  </a:lnTo>
                  <a:lnTo>
                    <a:pt x="3590" y="3074"/>
                  </a:lnTo>
                  <a:lnTo>
                    <a:pt x="3612" y="3088"/>
                  </a:lnTo>
                  <a:lnTo>
                    <a:pt x="3635" y="3101"/>
                  </a:lnTo>
                  <a:lnTo>
                    <a:pt x="3658" y="3113"/>
                  </a:lnTo>
                  <a:lnTo>
                    <a:pt x="3681" y="3125"/>
                  </a:lnTo>
                  <a:lnTo>
                    <a:pt x="3705" y="3137"/>
                  </a:lnTo>
                  <a:lnTo>
                    <a:pt x="3728" y="3147"/>
                  </a:lnTo>
                  <a:lnTo>
                    <a:pt x="3751" y="3157"/>
                  </a:lnTo>
                  <a:lnTo>
                    <a:pt x="3775" y="3166"/>
                  </a:lnTo>
                  <a:lnTo>
                    <a:pt x="3798" y="3174"/>
                  </a:lnTo>
                  <a:lnTo>
                    <a:pt x="3822" y="3182"/>
                  </a:lnTo>
                  <a:lnTo>
                    <a:pt x="3846" y="3189"/>
                  </a:lnTo>
                  <a:lnTo>
                    <a:pt x="3870" y="3196"/>
                  </a:lnTo>
                  <a:lnTo>
                    <a:pt x="3895" y="3202"/>
                  </a:lnTo>
                  <a:lnTo>
                    <a:pt x="3919" y="3207"/>
                  </a:lnTo>
                  <a:lnTo>
                    <a:pt x="3945" y="3211"/>
                  </a:lnTo>
                  <a:lnTo>
                    <a:pt x="3970" y="3215"/>
                  </a:lnTo>
                  <a:lnTo>
                    <a:pt x="3995" y="3218"/>
                  </a:lnTo>
                  <a:lnTo>
                    <a:pt x="4021" y="3220"/>
                  </a:lnTo>
                  <a:lnTo>
                    <a:pt x="4047" y="3222"/>
                  </a:lnTo>
                  <a:lnTo>
                    <a:pt x="4074" y="3223"/>
                  </a:lnTo>
                  <a:lnTo>
                    <a:pt x="4100" y="3223"/>
                  </a:lnTo>
                  <a:lnTo>
                    <a:pt x="4128" y="3223"/>
                  </a:lnTo>
                  <a:lnTo>
                    <a:pt x="4155" y="3222"/>
                  </a:lnTo>
                  <a:lnTo>
                    <a:pt x="4183" y="3220"/>
                  </a:lnTo>
                  <a:lnTo>
                    <a:pt x="4209" y="3218"/>
                  </a:lnTo>
                  <a:lnTo>
                    <a:pt x="4235" y="3214"/>
                  </a:lnTo>
                  <a:lnTo>
                    <a:pt x="4262" y="3210"/>
                  </a:lnTo>
                  <a:lnTo>
                    <a:pt x="4287" y="3204"/>
                  </a:lnTo>
                  <a:lnTo>
                    <a:pt x="4312" y="3198"/>
                  </a:lnTo>
                  <a:lnTo>
                    <a:pt x="4336" y="3190"/>
                  </a:lnTo>
                  <a:lnTo>
                    <a:pt x="4361" y="3183"/>
                  </a:lnTo>
                  <a:lnTo>
                    <a:pt x="4384" y="3174"/>
                  </a:lnTo>
                  <a:lnTo>
                    <a:pt x="4406" y="3165"/>
                  </a:lnTo>
                  <a:lnTo>
                    <a:pt x="4429" y="3155"/>
                  </a:lnTo>
                  <a:lnTo>
                    <a:pt x="4450" y="3144"/>
                  </a:lnTo>
                  <a:lnTo>
                    <a:pt x="4470" y="3131"/>
                  </a:lnTo>
                  <a:lnTo>
                    <a:pt x="4490" y="3118"/>
                  </a:lnTo>
                  <a:lnTo>
                    <a:pt x="4508" y="3105"/>
                  </a:lnTo>
                  <a:lnTo>
                    <a:pt x="4526" y="3091"/>
                  </a:lnTo>
                  <a:lnTo>
                    <a:pt x="4544" y="3076"/>
                  </a:lnTo>
                  <a:lnTo>
                    <a:pt x="4559" y="3059"/>
                  </a:lnTo>
                  <a:lnTo>
                    <a:pt x="4574" y="3042"/>
                  </a:lnTo>
                  <a:lnTo>
                    <a:pt x="4588" y="3025"/>
                  </a:lnTo>
                  <a:lnTo>
                    <a:pt x="4601" y="3006"/>
                  </a:lnTo>
                  <a:lnTo>
                    <a:pt x="4612" y="2987"/>
                  </a:lnTo>
                  <a:lnTo>
                    <a:pt x="4623" y="2967"/>
                  </a:lnTo>
                  <a:lnTo>
                    <a:pt x="4632" y="2946"/>
                  </a:lnTo>
                  <a:lnTo>
                    <a:pt x="4639" y="2924"/>
                  </a:lnTo>
                  <a:lnTo>
                    <a:pt x="4646" y="2902"/>
                  </a:lnTo>
                  <a:lnTo>
                    <a:pt x="4651" y="2878"/>
                  </a:lnTo>
                  <a:lnTo>
                    <a:pt x="4654" y="2855"/>
                  </a:lnTo>
                  <a:lnTo>
                    <a:pt x="4656" y="2830"/>
                  </a:lnTo>
                  <a:lnTo>
                    <a:pt x="4658" y="2804"/>
                  </a:lnTo>
                  <a:lnTo>
                    <a:pt x="4658" y="2783"/>
                  </a:lnTo>
                  <a:lnTo>
                    <a:pt x="4655" y="2761"/>
                  </a:lnTo>
                  <a:lnTo>
                    <a:pt x="4652" y="2741"/>
                  </a:lnTo>
                  <a:lnTo>
                    <a:pt x="4648" y="2722"/>
                  </a:lnTo>
                  <a:lnTo>
                    <a:pt x="4643" y="2703"/>
                  </a:lnTo>
                  <a:lnTo>
                    <a:pt x="4636" y="2683"/>
                  </a:lnTo>
                  <a:lnTo>
                    <a:pt x="4629" y="2665"/>
                  </a:lnTo>
                  <a:lnTo>
                    <a:pt x="4620" y="2647"/>
                  </a:lnTo>
                  <a:lnTo>
                    <a:pt x="4610" y="2629"/>
                  </a:lnTo>
                  <a:lnTo>
                    <a:pt x="4599" y="2612"/>
                  </a:lnTo>
                  <a:lnTo>
                    <a:pt x="4586" y="2595"/>
                  </a:lnTo>
                  <a:lnTo>
                    <a:pt x="4573" y="2578"/>
                  </a:lnTo>
                  <a:lnTo>
                    <a:pt x="4559" y="2562"/>
                  </a:lnTo>
                  <a:lnTo>
                    <a:pt x="4544" y="2546"/>
                  </a:lnTo>
                  <a:lnTo>
                    <a:pt x="4527" y="2530"/>
                  </a:lnTo>
                  <a:lnTo>
                    <a:pt x="4509" y="2514"/>
                  </a:lnTo>
                  <a:lnTo>
                    <a:pt x="4491" y="2499"/>
                  </a:lnTo>
                  <a:lnTo>
                    <a:pt x="4470" y="2484"/>
                  </a:lnTo>
                  <a:lnTo>
                    <a:pt x="4450" y="2469"/>
                  </a:lnTo>
                  <a:lnTo>
                    <a:pt x="4428" y="2454"/>
                  </a:lnTo>
                  <a:lnTo>
                    <a:pt x="4404" y="2439"/>
                  </a:lnTo>
                  <a:lnTo>
                    <a:pt x="4381" y="2425"/>
                  </a:lnTo>
                  <a:lnTo>
                    <a:pt x="4355" y="2411"/>
                  </a:lnTo>
                  <a:lnTo>
                    <a:pt x="4330" y="2397"/>
                  </a:lnTo>
                  <a:lnTo>
                    <a:pt x="4274" y="2368"/>
                  </a:lnTo>
                  <a:lnTo>
                    <a:pt x="4215" y="2340"/>
                  </a:lnTo>
                  <a:lnTo>
                    <a:pt x="4152" y="2311"/>
                  </a:lnTo>
                  <a:lnTo>
                    <a:pt x="4085" y="2282"/>
                  </a:lnTo>
                  <a:lnTo>
                    <a:pt x="3972" y="2233"/>
                  </a:lnTo>
                  <a:lnTo>
                    <a:pt x="3867" y="2186"/>
                  </a:lnTo>
                  <a:lnTo>
                    <a:pt x="3817" y="2164"/>
                  </a:lnTo>
                  <a:lnTo>
                    <a:pt x="3771" y="2140"/>
                  </a:lnTo>
                  <a:lnTo>
                    <a:pt x="3725" y="2117"/>
                  </a:lnTo>
                  <a:lnTo>
                    <a:pt x="3682" y="2093"/>
                  </a:lnTo>
                  <a:lnTo>
                    <a:pt x="3642" y="2068"/>
                  </a:lnTo>
                  <a:lnTo>
                    <a:pt x="3603" y="2043"/>
                  </a:lnTo>
                  <a:lnTo>
                    <a:pt x="3585" y="2030"/>
                  </a:lnTo>
                  <a:lnTo>
                    <a:pt x="3566" y="2016"/>
                  </a:lnTo>
                  <a:lnTo>
                    <a:pt x="3549" y="2002"/>
                  </a:lnTo>
                  <a:lnTo>
                    <a:pt x="3533" y="1988"/>
                  </a:lnTo>
                  <a:lnTo>
                    <a:pt x="3516" y="1974"/>
                  </a:lnTo>
                  <a:lnTo>
                    <a:pt x="3501" y="1958"/>
                  </a:lnTo>
                  <a:lnTo>
                    <a:pt x="3486" y="1943"/>
                  </a:lnTo>
                  <a:lnTo>
                    <a:pt x="3472" y="1927"/>
                  </a:lnTo>
                  <a:lnTo>
                    <a:pt x="3458" y="1911"/>
                  </a:lnTo>
                  <a:lnTo>
                    <a:pt x="3445" y="1894"/>
                  </a:lnTo>
                  <a:lnTo>
                    <a:pt x="3433" y="1877"/>
                  </a:lnTo>
                  <a:lnTo>
                    <a:pt x="3422" y="1859"/>
                  </a:lnTo>
                  <a:lnTo>
                    <a:pt x="3427" y="1890"/>
                  </a:lnTo>
                  <a:lnTo>
                    <a:pt x="3431" y="1923"/>
                  </a:lnTo>
                  <a:lnTo>
                    <a:pt x="3435" y="1955"/>
                  </a:lnTo>
                  <a:lnTo>
                    <a:pt x="3438" y="1988"/>
                  </a:lnTo>
                  <a:lnTo>
                    <a:pt x="3441" y="2020"/>
                  </a:lnTo>
                  <a:lnTo>
                    <a:pt x="3442" y="2053"/>
                  </a:lnTo>
                  <a:lnTo>
                    <a:pt x="3444" y="2087"/>
                  </a:lnTo>
                  <a:lnTo>
                    <a:pt x="3444" y="2120"/>
                  </a:lnTo>
                  <a:lnTo>
                    <a:pt x="3442" y="2190"/>
                  </a:lnTo>
                  <a:lnTo>
                    <a:pt x="3438" y="2259"/>
                  </a:lnTo>
                  <a:lnTo>
                    <a:pt x="3430" y="2327"/>
                  </a:lnTo>
                  <a:lnTo>
                    <a:pt x="3420" y="2395"/>
                  </a:lnTo>
                  <a:lnTo>
                    <a:pt x="3406" y="2460"/>
                  </a:lnTo>
                  <a:lnTo>
                    <a:pt x="3389" y="2525"/>
                  </a:lnTo>
                  <a:lnTo>
                    <a:pt x="3370" y="2588"/>
                  </a:lnTo>
                  <a:lnTo>
                    <a:pt x="3349" y="2650"/>
                  </a:lnTo>
                  <a:lnTo>
                    <a:pt x="3324" y="2710"/>
                  </a:lnTo>
                  <a:lnTo>
                    <a:pt x="3297" y="2769"/>
                  </a:lnTo>
                  <a:lnTo>
                    <a:pt x="3268" y="2826"/>
                  </a:lnTo>
                  <a:lnTo>
                    <a:pt x="3236" y="2880"/>
                  </a:lnTo>
                  <a:lnTo>
                    <a:pt x="3202" y="2933"/>
                  </a:lnTo>
                  <a:lnTo>
                    <a:pt x="3167" y="2985"/>
                  </a:lnTo>
                  <a:lnTo>
                    <a:pt x="3128" y="3034"/>
                  </a:lnTo>
                  <a:lnTo>
                    <a:pt x="3087" y="3082"/>
                  </a:lnTo>
                  <a:lnTo>
                    <a:pt x="3046" y="3126"/>
                  </a:lnTo>
                  <a:lnTo>
                    <a:pt x="3001" y="3169"/>
                  </a:lnTo>
                  <a:lnTo>
                    <a:pt x="2955" y="3210"/>
                  </a:lnTo>
                  <a:lnTo>
                    <a:pt x="2907" y="3247"/>
                  </a:lnTo>
                  <a:lnTo>
                    <a:pt x="2857" y="3283"/>
                  </a:lnTo>
                  <a:lnTo>
                    <a:pt x="2807" y="3315"/>
                  </a:lnTo>
                  <a:lnTo>
                    <a:pt x="2755" y="3346"/>
                  </a:lnTo>
                  <a:lnTo>
                    <a:pt x="2701" y="3372"/>
                  </a:lnTo>
                  <a:lnTo>
                    <a:pt x="2645" y="3397"/>
                  </a:lnTo>
                  <a:lnTo>
                    <a:pt x="2589" y="3418"/>
                  </a:lnTo>
                  <a:lnTo>
                    <a:pt x="2531" y="3436"/>
                  </a:lnTo>
                  <a:lnTo>
                    <a:pt x="2472" y="3452"/>
                  </a:lnTo>
                  <a:lnTo>
                    <a:pt x="2412" y="3464"/>
                  </a:lnTo>
                  <a:lnTo>
                    <a:pt x="2351" y="3473"/>
                  </a:lnTo>
                  <a:lnTo>
                    <a:pt x="2289" y="3478"/>
                  </a:lnTo>
                  <a:lnTo>
                    <a:pt x="2227" y="3479"/>
                  </a:lnTo>
                  <a:lnTo>
                    <a:pt x="2164" y="3478"/>
                  </a:lnTo>
                  <a:lnTo>
                    <a:pt x="2102" y="3473"/>
                  </a:lnTo>
                  <a:lnTo>
                    <a:pt x="2041" y="3464"/>
                  </a:lnTo>
                  <a:lnTo>
                    <a:pt x="1981" y="3452"/>
                  </a:lnTo>
                  <a:lnTo>
                    <a:pt x="1922" y="3436"/>
                  </a:lnTo>
                  <a:lnTo>
                    <a:pt x="1865" y="3418"/>
                  </a:lnTo>
                  <a:lnTo>
                    <a:pt x="1808" y="3397"/>
                  </a:lnTo>
                  <a:lnTo>
                    <a:pt x="1753" y="3372"/>
                  </a:lnTo>
                  <a:lnTo>
                    <a:pt x="1699" y="3346"/>
                  </a:lnTo>
                  <a:lnTo>
                    <a:pt x="1646" y="3315"/>
                  </a:lnTo>
                  <a:lnTo>
                    <a:pt x="1595" y="3283"/>
                  </a:lnTo>
                  <a:lnTo>
                    <a:pt x="1545" y="3247"/>
                  </a:lnTo>
                  <a:lnTo>
                    <a:pt x="1498" y="3210"/>
                  </a:lnTo>
                  <a:lnTo>
                    <a:pt x="1452" y="3169"/>
                  </a:lnTo>
                  <a:lnTo>
                    <a:pt x="1408" y="3126"/>
                  </a:lnTo>
                  <a:lnTo>
                    <a:pt x="1365" y="3082"/>
                  </a:lnTo>
                  <a:lnTo>
                    <a:pt x="1325" y="3034"/>
                  </a:lnTo>
                  <a:lnTo>
                    <a:pt x="1287" y="2985"/>
                  </a:lnTo>
                  <a:lnTo>
                    <a:pt x="1251" y="2933"/>
                  </a:lnTo>
                  <a:lnTo>
                    <a:pt x="1217" y="2880"/>
                  </a:lnTo>
                  <a:lnTo>
                    <a:pt x="1185" y="2826"/>
                  </a:lnTo>
                  <a:lnTo>
                    <a:pt x="1156" y="2769"/>
                  </a:lnTo>
                  <a:lnTo>
                    <a:pt x="1130" y="2710"/>
                  </a:lnTo>
                  <a:lnTo>
                    <a:pt x="1105" y="2650"/>
                  </a:lnTo>
                  <a:lnTo>
                    <a:pt x="1083" y="2588"/>
                  </a:lnTo>
                  <a:lnTo>
                    <a:pt x="1063" y="2525"/>
                  </a:lnTo>
                  <a:lnTo>
                    <a:pt x="1047" y="2460"/>
                  </a:lnTo>
                  <a:lnTo>
                    <a:pt x="1034" y="2395"/>
                  </a:lnTo>
                  <a:lnTo>
                    <a:pt x="1023" y="2327"/>
                  </a:lnTo>
                  <a:lnTo>
                    <a:pt x="1016" y="2259"/>
                  </a:lnTo>
                  <a:lnTo>
                    <a:pt x="1011" y="2190"/>
                  </a:lnTo>
                  <a:lnTo>
                    <a:pt x="1009" y="2120"/>
                  </a:lnTo>
                  <a:lnTo>
                    <a:pt x="1010" y="2077"/>
                  </a:lnTo>
                  <a:lnTo>
                    <a:pt x="1012" y="2036"/>
                  </a:lnTo>
                  <a:lnTo>
                    <a:pt x="1015" y="1994"/>
                  </a:lnTo>
                  <a:lnTo>
                    <a:pt x="1018" y="1953"/>
                  </a:lnTo>
                  <a:lnTo>
                    <a:pt x="1023" y="1912"/>
                  </a:lnTo>
                  <a:lnTo>
                    <a:pt x="1029" y="1872"/>
                  </a:lnTo>
                  <a:lnTo>
                    <a:pt x="1036" y="1831"/>
                  </a:lnTo>
                  <a:lnTo>
                    <a:pt x="1045" y="1792"/>
                  </a:lnTo>
                  <a:lnTo>
                    <a:pt x="1054" y="1753"/>
                  </a:lnTo>
                  <a:lnTo>
                    <a:pt x="1064" y="1713"/>
                  </a:lnTo>
                  <a:lnTo>
                    <a:pt x="1076" y="1676"/>
                  </a:lnTo>
                  <a:lnTo>
                    <a:pt x="1088" y="1638"/>
                  </a:lnTo>
                  <a:lnTo>
                    <a:pt x="1101" y="1601"/>
                  </a:lnTo>
                  <a:lnTo>
                    <a:pt x="1115" y="1564"/>
                  </a:lnTo>
                  <a:lnTo>
                    <a:pt x="1131" y="1528"/>
                  </a:lnTo>
                  <a:lnTo>
                    <a:pt x="1146" y="1493"/>
                  </a:lnTo>
                  <a:lnTo>
                    <a:pt x="1163" y="1457"/>
                  </a:lnTo>
                  <a:lnTo>
                    <a:pt x="1180" y="1424"/>
                  </a:lnTo>
                  <a:lnTo>
                    <a:pt x="1200" y="1390"/>
                  </a:lnTo>
                  <a:lnTo>
                    <a:pt x="1219" y="1357"/>
                  </a:lnTo>
                  <a:lnTo>
                    <a:pt x="1239" y="1324"/>
                  </a:lnTo>
                  <a:lnTo>
                    <a:pt x="1260" y="1293"/>
                  </a:lnTo>
                  <a:lnTo>
                    <a:pt x="1282" y="1262"/>
                  </a:lnTo>
                  <a:lnTo>
                    <a:pt x="1304" y="1232"/>
                  </a:lnTo>
                  <a:lnTo>
                    <a:pt x="1328" y="1202"/>
                  </a:lnTo>
                  <a:lnTo>
                    <a:pt x="1352" y="1174"/>
                  </a:lnTo>
                  <a:lnTo>
                    <a:pt x="1377" y="1146"/>
                  </a:lnTo>
                  <a:lnTo>
                    <a:pt x="1403" y="1119"/>
                  </a:lnTo>
                  <a:lnTo>
                    <a:pt x="1429" y="1092"/>
                  </a:lnTo>
                  <a:lnTo>
                    <a:pt x="1456" y="1067"/>
                  </a:lnTo>
                  <a:lnTo>
                    <a:pt x="1483" y="1043"/>
                  </a:lnTo>
                  <a:lnTo>
                    <a:pt x="1512" y="1019"/>
                  </a:lnTo>
                  <a:lnTo>
                    <a:pt x="688" y="1019"/>
                  </a:lnTo>
                  <a:lnTo>
                    <a:pt x="688" y="2967"/>
                  </a:lnTo>
                  <a:lnTo>
                    <a:pt x="688" y="2975"/>
                  </a:lnTo>
                  <a:lnTo>
                    <a:pt x="688" y="3375"/>
                  </a:lnTo>
                  <a:lnTo>
                    <a:pt x="322" y="3375"/>
                  </a:lnTo>
                  <a:lnTo>
                    <a:pt x="322" y="2988"/>
                  </a:lnTo>
                  <a:lnTo>
                    <a:pt x="322" y="2978"/>
                  </a:lnTo>
                  <a:lnTo>
                    <a:pt x="322" y="2967"/>
                  </a:lnTo>
                  <a:lnTo>
                    <a:pt x="322" y="1019"/>
                  </a:lnTo>
                  <a:lnTo>
                    <a:pt x="0" y="1019"/>
                  </a:lnTo>
                  <a:lnTo>
                    <a:pt x="0" y="774"/>
                  </a:lnTo>
                  <a:lnTo>
                    <a:pt x="327" y="774"/>
                  </a:lnTo>
                  <a:lnTo>
                    <a:pt x="331" y="728"/>
                  </a:lnTo>
                  <a:lnTo>
                    <a:pt x="338" y="684"/>
                  </a:lnTo>
                  <a:lnTo>
                    <a:pt x="345" y="641"/>
                  </a:lnTo>
                  <a:lnTo>
                    <a:pt x="355" y="598"/>
                  </a:lnTo>
                  <a:lnTo>
                    <a:pt x="366" y="559"/>
                  </a:lnTo>
                  <a:lnTo>
                    <a:pt x="378" y="519"/>
                  </a:lnTo>
                  <a:lnTo>
                    <a:pt x="391" y="481"/>
                  </a:lnTo>
                  <a:lnTo>
                    <a:pt x="405" y="445"/>
                  </a:lnTo>
                  <a:lnTo>
                    <a:pt x="422" y="409"/>
                  </a:lnTo>
                  <a:lnTo>
                    <a:pt x="440" y="376"/>
                  </a:lnTo>
                  <a:lnTo>
                    <a:pt x="458" y="343"/>
                  </a:lnTo>
                  <a:lnTo>
                    <a:pt x="479" y="312"/>
                  </a:lnTo>
                  <a:lnTo>
                    <a:pt x="500" y="282"/>
                  </a:lnTo>
                  <a:lnTo>
                    <a:pt x="522" y="254"/>
                  </a:lnTo>
                  <a:lnTo>
                    <a:pt x="546" y="227"/>
                  </a:lnTo>
                  <a:lnTo>
                    <a:pt x="570" y="202"/>
                  </a:lnTo>
                  <a:lnTo>
                    <a:pt x="597" y="178"/>
                  </a:lnTo>
                  <a:lnTo>
                    <a:pt x="623" y="155"/>
                  </a:lnTo>
                  <a:lnTo>
                    <a:pt x="652" y="134"/>
                  </a:lnTo>
                  <a:lnTo>
                    <a:pt x="680" y="114"/>
                  </a:lnTo>
                  <a:lnTo>
                    <a:pt x="711" y="96"/>
                  </a:lnTo>
                  <a:lnTo>
                    <a:pt x="741" y="80"/>
                  </a:lnTo>
                  <a:lnTo>
                    <a:pt x="774" y="65"/>
                  </a:lnTo>
                  <a:lnTo>
                    <a:pt x="806" y="51"/>
                  </a:lnTo>
                  <a:lnTo>
                    <a:pt x="841" y="39"/>
                  </a:lnTo>
                  <a:lnTo>
                    <a:pt x="875" y="29"/>
                  </a:lnTo>
                  <a:lnTo>
                    <a:pt x="911" y="20"/>
                  </a:lnTo>
                  <a:lnTo>
                    <a:pt x="947" y="13"/>
                  </a:lnTo>
                  <a:lnTo>
                    <a:pt x="984" y="7"/>
                  </a:lnTo>
                  <a:lnTo>
                    <a:pt x="1022" y="3"/>
                  </a:lnTo>
                  <a:lnTo>
                    <a:pt x="1061" y="1"/>
                  </a:lnTo>
                  <a:lnTo>
                    <a:pt x="1100" y="0"/>
                  </a:lnTo>
                  <a:lnTo>
                    <a:pt x="1151" y="0"/>
                  </a:lnTo>
                  <a:lnTo>
                    <a:pt x="1198" y="1"/>
                  </a:lnTo>
                  <a:lnTo>
                    <a:pt x="1242" y="3"/>
                  </a:lnTo>
                  <a:lnTo>
                    <a:pt x="1284" y="5"/>
                  </a:lnTo>
                  <a:lnTo>
                    <a:pt x="1324" y="8"/>
                  </a:lnTo>
                  <a:lnTo>
                    <a:pt x="1361" y="11"/>
                  </a:lnTo>
                  <a:lnTo>
                    <a:pt x="1396" y="15"/>
                  </a:lnTo>
                  <a:lnTo>
                    <a:pt x="1428" y="19"/>
                  </a:lnTo>
                  <a:lnTo>
                    <a:pt x="1458" y="24"/>
                  </a:lnTo>
                  <a:lnTo>
                    <a:pt x="1485" y="29"/>
                  </a:lnTo>
                  <a:lnTo>
                    <a:pt x="1512" y="35"/>
                  </a:lnTo>
                  <a:lnTo>
                    <a:pt x="1535" y="41"/>
                  </a:lnTo>
                  <a:lnTo>
                    <a:pt x="1558" y="47"/>
                  </a:lnTo>
                  <a:lnTo>
                    <a:pt x="1578" y="55"/>
                  </a:lnTo>
                  <a:lnTo>
                    <a:pt x="1597" y="62"/>
                  </a:lnTo>
                  <a:lnTo>
                    <a:pt x="1615" y="69"/>
                  </a:lnTo>
                  <a:lnTo>
                    <a:pt x="1615" y="404"/>
                  </a:lnTo>
                  <a:lnTo>
                    <a:pt x="1614" y="420"/>
                  </a:lnTo>
                  <a:lnTo>
                    <a:pt x="1613" y="434"/>
                  </a:lnTo>
                  <a:lnTo>
                    <a:pt x="1613" y="442"/>
                  </a:lnTo>
                  <a:lnTo>
                    <a:pt x="1613" y="444"/>
                  </a:lnTo>
                  <a:lnTo>
                    <a:pt x="1605" y="444"/>
                  </a:lnTo>
                  <a:lnTo>
                    <a:pt x="1600" y="444"/>
                  </a:lnTo>
                  <a:lnTo>
                    <a:pt x="1575" y="421"/>
                  </a:lnTo>
                  <a:lnTo>
                    <a:pt x="1550" y="399"/>
                  </a:lnTo>
                  <a:lnTo>
                    <a:pt x="1524" y="379"/>
                  </a:lnTo>
                  <a:lnTo>
                    <a:pt x="1499" y="358"/>
                  </a:lnTo>
                  <a:lnTo>
                    <a:pt x="1471" y="340"/>
                  </a:lnTo>
                  <a:lnTo>
                    <a:pt x="1443" y="323"/>
                  </a:lnTo>
                  <a:lnTo>
                    <a:pt x="1412" y="307"/>
                  </a:lnTo>
                  <a:lnTo>
                    <a:pt x="1381" y="291"/>
                  </a:lnTo>
                  <a:lnTo>
                    <a:pt x="1363" y="284"/>
                  </a:lnTo>
                  <a:lnTo>
                    <a:pt x="1347" y="278"/>
                  </a:lnTo>
                  <a:lnTo>
                    <a:pt x="1329" y="272"/>
                  </a:lnTo>
                  <a:lnTo>
                    <a:pt x="1311" y="266"/>
                  </a:lnTo>
                  <a:lnTo>
                    <a:pt x="1291" y="261"/>
                  </a:lnTo>
                  <a:lnTo>
                    <a:pt x="1272" y="256"/>
                  </a:lnTo>
                  <a:lnTo>
                    <a:pt x="1252" y="251"/>
                  </a:lnTo>
                  <a:lnTo>
                    <a:pt x="1230" y="247"/>
                  </a:lnTo>
                  <a:lnTo>
                    <a:pt x="1209" y="244"/>
                  </a:lnTo>
                  <a:lnTo>
                    <a:pt x="1186" y="241"/>
                  </a:lnTo>
                  <a:lnTo>
                    <a:pt x="1162" y="237"/>
                  </a:lnTo>
                  <a:lnTo>
                    <a:pt x="1138" y="235"/>
                  </a:lnTo>
                  <a:lnTo>
                    <a:pt x="1113" y="233"/>
                  </a:lnTo>
                  <a:lnTo>
                    <a:pt x="1087" y="232"/>
                  </a:lnTo>
                  <a:lnTo>
                    <a:pt x="1059" y="231"/>
                  </a:lnTo>
                  <a:lnTo>
                    <a:pt x="1032" y="231"/>
                  </a:lnTo>
                  <a:lnTo>
                    <a:pt x="1009" y="231"/>
                  </a:lnTo>
                  <a:lnTo>
                    <a:pt x="987" y="233"/>
                  </a:lnTo>
                  <a:lnTo>
                    <a:pt x="966" y="236"/>
                  </a:lnTo>
                  <a:lnTo>
                    <a:pt x="944" y="241"/>
                  </a:lnTo>
                  <a:lnTo>
                    <a:pt x="924" y="246"/>
                  </a:lnTo>
                  <a:lnTo>
                    <a:pt x="905" y="252"/>
                  </a:lnTo>
                  <a:lnTo>
                    <a:pt x="885" y="259"/>
                  </a:lnTo>
                  <a:lnTo>
                    <a:pt x="867" y="267"/>
                  </a:lnTo>
                  <a:lnTo>
                    <a:pt x="849" y="277"/>
                  </a:lnTo>
                  <a:lnTo>
                    <a:pt x="832" y="287"/>
                  </a:lnTo>
                  <a:lnTo>
                    <a:pt x="815" y="299"/>
                  </a:lnTo>
                  <a:lnTo>
                    <a:pt x="800" y="312"/>
                  </a:lnTo>
                  <a:lnTo>
                    <a:pt x="785" y="326"/>
                  </a:lnTo>
                  <a:lnTo>
                    <a:pt x="771" y="340"/>
                  </a:lnTo>
                  <a:lnTo>
                    <a:pt x="757" y="356"/>
                  </a:lnTo>
                  <a:lnTo>
                    <a:pt x="745" y="373"/>
                  </a:lnTo>
                  <a:lnTo>
                    <a:pt x="734" y="391"/>
                  </a:lnTo>
                  <a:lnTo>
                    <a:pt x="724" y="409"/>
                  </a:lnTo>
                  <a:lnTo>
                    <a:pt x="714" y="430"/>
                  </a:lnTo>
                  <a:lnTo>
                    <a:pt x="704" y="450"/>
                  </a:lnTo>
                  <a:lnTo>
                    <a:pt x="697" y="472"/>
                  </a:lnTo>
                  <a:lnTo>
                    <a:pt x="690" y="495"/>
                  </a:lnTo>
                  <a:lnTo>
                    <a:pt x="685" y="519"/>
                  </a:lnTo>
                  <a:lnTo>
                    <a:pt x="680" y="543"/>
                  </a:lnTo>
                  <a:lnTo>
                    <a:pt x="677" y="569"/>
                  </a:lnTo>
                  <a:lnTo>
                    <a:pt x="674" y="595"/>
                  </a:lnTo>
                  <a:lnTo>
                    <a:pt x="673" y="623"/>
                  </a:lnTo>
                  <a:lnTo>
                    <a:pt x="673" y="651"/>
                  </a:lnTo>
                  <a:lnTo>
                    <a:pt x="674" y="681"/>
                  </a:lnTo>
                  <a:lnTo>
                    <a:pt x="676" y="711"/>
                  </a:lnTo>
                  <a:lnTo>
                    <a:pt x="679" y="742"/>
                  </a:lnTo>
                  <a:lnTo>
                    <a:pt x="684" y="774"/>
                  </a:lnTo>
                  <a:lnTo>
                    <a:pt x="2053" y="774"/>
                  </a:lnTo>
                  <a:lnTo>
                    <a:pt x="2074" y="771"/>
                  </a:lnTo>
                  <a:lnTo>
                    <a:pt x="2096" y="768"/>
                  </a:lnTo>
                  <a:lnTo>
                    <a:pt x="2118" y="766"/>
                  </a:lnTo>
                  <a:lnTo>
                    <a:pt x="2139" y="764"/>
                  </a:lnTo>
                  <a:lnTo>
                    <a:pt x="2161" y="762"/>
                  </a:lnTo>
                  <a:lnTo>
                    <a:pt x="2183" y="761"/>
                  </a:lnTo>
                  <a:lnTo>
                    <a:pt x="2205" y="761"/>
                  </a:lnTo>
                  <a:lnTo>
                    <a:pt x="2227" y="760"/>
                  </a:lnTo>
                  <a:lnTo>
                    <a:pt x="2272" y="761"/>
                  </a:lnTo>
                  <a:lnTo>
                    <a:pt x="2317" y="764"/>
                  </a:lnTo>
                  <a:lnTo>
                    <a:pt x="2362" y="769"/>
                  </a:lnTo>
                  <a:lnTo>
                    <a:pt x="2406" y="775"/>
                  </a:lnTo>
                  <a:lnTo>
                    <a:pt x="2450" y="783"/>
                  </a:lnTo>
                  <a:lnTo>
                    <a:pt x="2493" y="794"/>
                  </a:lnTo>
                  <a:lnTo>
                    <a:pt x="2535" y="805"/>
                  </a:lnTo>
                  <a:lnTo>
                    <a:pt x="2578" y="818"/>
                  </a:lnTo>
                  <a:lnTo>
                    <a:pt x="2618" y="832"/>
                  </a:lnTo>
                  <a:lnTo>
                    <a:pt x="2659" y="848"/>
                  </a:lnTo>
                  <a:lnTo>
                    <a:pt x="2700" y="867"/>
                  </a:lnTo>
                  <a:lnTo>
                    <a:pt x="2738" y="886"/>
                  </a:lnTo>
                  <a:lnTo>
                    <a:pt x="2777" y="907"/>
                  </a:lnTo>
                  <a:lnTo>
                    <a:pt x="2815" y="930"/>
                  </a:lnTo>
                  <a:lnTo>
                    <a:pt x="2852" y="953"/>
                  </a:lnTo>
                  <a:lnTo>
                    <a:pt x="2888" y="979"/>
                  </a:lnTo>
                  <a:lnTo>
                    <a:pt x="2924" y="1005"/>
                  </a:lnTo>
                  <a:lnTo>
                    <a:pt x="2958" y="1032"/>
                  </a:lnTo>
                  <a:lnTo>
                    <a:pt x="2992" y="1062"/>
                  </a:lnTo>
                  <a:lnTo>
                    <a:pt x="3024" y="1092"/>
                  </a:lnTo>
                  <a:lnTo>
                    <a:pt x="3056" y="1124"/>
                  </a:lnTo>
                  <a:lnTo>
                    <a:pt x="3086" y="1156"/>
                  </a:lnTo>
                  <a:lnTo>
                    <a:pt x="3116" y="1191"/>
                  </a:lnTo>
                  <a:lnTo>
                    <a:pt x="3144" y="1226"/>
                  </a:lnTo>
                  <a:lnTo>
                    <a:pt x="3172" y="1262"/>
                  </a:lnTo>
                  <a:lnTo>
                    <a:pt x="3197" y="1300"/>
                  </a:lnTo>
                  <a:lnTo>
                    <a:pt x="3223" y="1337"/>
                  </a:lnTo>
                  <a:lnTo>
                    <a:pt x="3246" y="1377"/>
                  </a:lnTo>
                  <a:lnTo>
                    <a:pt x="3269" y="1418"/>
                  </a:lnTo>
                  <a:lnTo>
                    <a:pt x="3291" y="1458"/>
                  </a:lnTo>
                  <a:lnTo>
                    <a:pt x="3311" y="1500"/>
                  </a:lnTo>
                  <a:lnTo>
                    <a:pt x="3329" y="1544"/>
                  </a:lnTo>
                  <a:lnTo>
                    <a:pt x="3328" y="1524"/>
                  </a:lnTo>
                  <a:lnTo>
                    <a:pt x="3327" y="1504"/>
                  </a:lnTo>
                  <a:lnTo>
                    <a:pt x="3327" y="1484"/>
                  </a:lnTo>
                  <a:lnTo>
                    <a:pt x="3327" y="1463"/>
                  </a:lnTo>
                  <a:lnTo>
                    <a:pt x="3328" y="1419"/>
                  </a:lnTo>
                  <a:lnTo>
                    <a:pt x="3332" y="1376"/>
                  </a:lnTo>
                  <a:lnTo>
                    <a:pt x="3338" y="1334"/>
                  </a:lnTo>
                  <a:lnTo>
                    <a:pt x="3348" y="1295"/>
                  </a:lnTo>
                  <a:lnTo>
                    <a:pt x="3360" y="1257"/>
                  </a:lnTo>
                  <a:lnTo>
                    <a:pt x="3373" y="1220"/>
                  </a:lnTo>
                  <a:lnTo>
                    <a:pt x="3389" y="1185"/>
                  </a:lnTo>
                  <a:lnTo>
                    <a:pt x="3408" y="1152"/>
                  </a:lnTo>
                  <a:lnTo>
                    <a:pt x="3428" y="1120"/>
                  </a:lnTo>
                  <a:lnTo>
                    <a:pt x="3450" y="1089"/>
                  </a:lnTo>
                  <a:lnTo>
                    <a:pt x="3475" y="1061"/>
                  </a:lnTo>
                  <a:lnTo>
                    <a:pt x="3500" y="1033"/>
                  </a:lnTo>
                  <a:lnTo>
                    <a:pt x="3529" y="1007"/>
                  </a:lnTo>
                  <a:lnTo>
                    <a:pt x="3558" y="983"/>
                  </a:lnTo>
                  <a:lnTo>
                    <a:pt x="3589" y="959"/>
                  </a:lnTo>
                  <a:lnTo>
                    <a:pt x="3621" y="938"/>
                  </a:lnTo>
                  <a:lnTo>
                    <a:pt x="3656" y="918"/>
                  </a:lnTo>
                  <a:lnTo>
                    <a:pt x="3690" y="899"/>
                  </a:lnTo>
                  <a:lnTo>
                    <a:pt x="3727" y="882"/>
                  </a:lnTo>
                  <a:lnTo>
                    <a:pt x="3766" y="866"/>
                  </a:lnTo>
                  <a:lnTo>
                    <a:pt x="3804" y="850"/>
                  </a:lnTo>
                  <a:lnTo>
                    <a:pt x="3844" y="837"/>
                  </a:lnTo>
                  <a:lnTo>
                    <a:pt x="3885" y="826"/>
                  </a:lnTo>
                  <a:lnTo>
                    <a:pt x="3926" y="815"/>
                  </a:lnTo>
                  <a:lnTo>
                    <a:pt x="3969" y="806"/>
                  </a:lnTo>
                  <a:lnTo>
                    <a:pt x="4012" y="798"/>
                  </a:lnTo>
                  <a:lnTo>
                    <a:pt x="4055" y="790"/>
                  </a:lnTo>
                  <a:lnTo>
                    <a:pt x="4100" y="785"/>
                  </a:lnTo>
                  <a:lnTo>
                    <a:pt x="4145" y="781"/>
                  </a:lnTo>
                  <a:lnTo>
                    <a:pt x="4190" y="778"/>
                  </a:lnTo>
                  <a:lnTo>
                    <a:pt x="4234" y="776"/>
                  </a:lnTo>
                  <a:lnTo>
                    <a:pt x="4280" y="776"/>
                  </a:lnTo>
                  <a:lnTo>
                    <a:pt x="4294" y="776"/>
                  </a:lnTo>
                  <a:lnTo>
                    <a:pt x="4308" y="776"/>
                  </a:lnTo>
                  <a:lnTo>
                    <a:pt x="4322" y="776"/>
                  </a:lnTo>
                  <a:lnTo>
                    <a:pt x="4335" y="776"/>
                  </a:lnTo>
                  <a:lnTo>
                    <a:pt x="4368" y="776"/>
                  </a:lnTo>
                  <a:lnTo>
                    <a:pt x="4402" y="778"/>
                  </a:lnTo>
                  <a:lnTo>
                    <a:pt x="4438" y="780"/>
                  </a:lnTo>
                  <a:lnTo>
                    <a:pt x="4474" y="784"/>
                  </a:lnTo>
                  <a:lnTo>
                    <a:pt x="4511" y="788"/>
                  </a:lnTo>
                  <a:lnTo>
                    <a:pt x="4550" y="794"/>
                  </a:lnTo>
                  <a:lnTo>
                    <a:pt x="4587" y="800"/>
                  </a:lnTo>
                  <a:lnTo>
                    <a:pt x="4625" y="807"/>
                  </a:lnTo>
                  <a:lnTo>
                    <a:pt x="4700" y="821"/>
                  </a:lnTo>
                  <a:lnTo>
                    <a:pt x="4771" y="837"/>
                  </a:lnTo>
                  <a:lnTo>
                    <a:pt x="4839" y="853"/>
                  </a:lnTo>
                  <a:lnTo>
                    <a:pt x="4899" y="869"/>
                  </a:lnTo>
                  <a:lnTo>
                    <a:pt x="5034" y="1200"/>
                  </a:lnTo>
                  <a:lnTo>
                    <a:pt x="5186" y="1576"/>
                  </a:lnTo>
                  <a:lnTo>
                    <a:pt x="5599" y="2581"/>
                  </a:lnTo>
                  <a:lnTo>
                    <a:pt x="5647" y="2741"/>
                  </a:lnTo>
                  <a:lnTo>
                    <a:pt x="5701" y="2581"/>
                  </a:lnTo>
                  <a:lnTo>
                    <a:pt x="6223" y="1292"/>
                  </a:lnTo>
                  <a:lnTo>
                    <a:pt x="6232" y="1259"/>
                  </a:lnTo>
                  <a:lnTo>
                    <a:pt x="6244" y="1228"/>
                  </a:lnTo>
                  <a:lnTo>
                    <a:pt x="6256" y="1197"/>
                  </a:lnTo>
                  <a:lnTo>
                    <a:pt x="6271" y="1168"/>
                  </a:lnTo>
                  <a:lnTo>
                    <a:pt x="6288" y="1139"/>
                  </a:lnTo>
                  <a:lnTo>
                    <a:pt x="6305" y="1113"/>
                  </a:lnTo>
                  <a:lnTo>
                    <a:pt x="6323" y="1087"/>
                  </a:lnTo>
                  <a:lnTo>
                    <a:pt x="6344" y="1062"/>
                  </a:lnTo>
                  <a:lnTo>
                    <a:pt x="6365" y="1038"/>
                  </a:lnTo>
                  <a:lnTo>
                    <a:pt x="6388" y="1016"/>
                  </a:lnTo>
                  <a:lnTo>
                    <a:pt x="6413" y="995"/>
                  </a:lnTo>
                  <a:lnTo>
                    <a:pt x="6437" y="974"/>
                  </a:lnTo>
                  <a:lnTo>
                    <a:pt x="6464" y="955"/>
                  </a:lnTo>
                  <a:lnTo>
                    <a:pt x="6491" y="937"/>
                  </a:lnTo>
                  <a:lnTo>
                    <a:pt x="6520" y="921"/>
                  </a:lnTo>
                  <a:lnTo>
                    <a:pt x="6549" y="904"/>
                  </a:lnTo>
                  <a:lnTo>
                    <a:pt x="6580" y="889"/>
                  </a:lnTo>
                  <a:lnTo>
                    <a:pt x="6611" y="875"/>
                  </a:lnTo>
                  <a:lnTo>
                    <a:pt x="6644" y="863"/>
                  </a:lnTo>
                  <a:lnTo>
                    <a:pt x="6676" y="850"/>
                  </a:lnTo>
                  <a:lnTo>
                    <a:pt x="6710" y="839"/>
                  </a:lnTo>
                  <a:lnTo>
                    <a:pt x="6744" y="829"/>
                  </a:lnTo>
                  <a:lnTo>
                    <a:pt x="6780" y="821"/>
                  </a:lnTo>
                  <a:lnTo>
                    <a:pt x="6816" y="813"/>
                  </a:lnTo>
                  <a:lnTo>
                    <a:pt x="6852" y="806"/>
                  </a:lnTo>
                  <a:lnTo>
                    <a:pt x="6889" y="800"/>
                  </a:lnTo>
                  <a:lnTo>
                    <a:pt x="6926" y="795"/>
                  </a:lnTo>
                  <a:lnTo>
                    <a:pt x="6964" y="790"/>
                  </a:lnTo>
                  <a:lnTo>
                    <a:pt x="7003" y="787"/>
                  </a:lnTo>
                  <a:lnTo>
                    <a:pt x="7041" y="785"/>
                  </a:lnTo>
                  <a:lnTo>
                    <a:pt x="7080" y="784"/>
                  </a:lnTo>
                  <a:lnTo>
                    <a:pt x="7120" y="783"/>
                  </a:lnTo>
                  <a:lnTo>
                    <a:pt x="7158" y="783"/>
                  </a:lnTo>
                  <a:lnTo>
                    <a:pt x="7195" y="784"/>
                  </a:lnTo>
                  <a:lnTo>
                    <a:pt x="7232" y="786"/>
                  </a:lnTo>
                  <a:lnTo>
                    <a:pt x="7267" y="788"/>
                  </a:lnTo>
                  <a:lnTo>
                    <a:pt x="7302" y="790"/>
                  </a:lnTo>
                  <a:lnTo>
                    <a:pt x="7336" y="795"/>
                  </a:lnTo>
                  <a:lnTo>
                    <a:pt x="7370" y="799"/>
                  </a:lnTo>
                  <a:lnTo>
                    <a:pt x="7402" y="804"/>
                  </a:lnTo>
                  <a:lnTo>
                    <a:pt x="7435" y="810"/>
                  </a:lnTo>
                  <a:lnTo>
                    <a:pt x="7469" y="816"/>
                  </a:lnTo>
                  <a:lnTo>
                    <a:pt x="7501" y="823"/>
                  </a:lnTo>
                  <a:lnTo>
                    <a:pt x="7534" y="831"/>
                  </a:lnTo>
                  <a:lnTo>
                    <a:pt x="7566" y="840"/>
                  </a:lnTo>
                  <a:lnTo>
                    <a:pt x="7600" y="850"/>
                  </a:lnTo>
                  <a:lnTo>
                    <a:pt x="7633" y="862"/>
                  </a:lnTo>
                  <a:lnTo>
                    <a:pt x="7668" y="873"/>
                  </a:lnTo>
                  <a:lnTo>
                    <a:pt x="7668" y="1263"/>
                  </a:lnTo>
                  <a:lnTo>
                    <a:pt x="7626" y="1233"/>
                  </a:lnTo>
                  <a:lnTo>
                    <a:pt x="7585" y="1204"/>
                  </a:lnTo>
                  <a:lnTo>
                    <a:pt x="7546" y="1177"/>
                  </a:lnTo>
                  <a:lnTo>
                    <a:pt x="7506" y="1152"/>
                  </a:lnTo>
                  <a:lnTo>
                    <a:pt x="7469" y="1129"/>
                  </a:lnTo>
                  <a:lnTo>
                    <a:pt x="7430" y="1108"/>
                  </a:lnTo>
                  <a:lnTo>
                    <a:pt x="7392" y="1087"/>
                  </a:lnTo>
                  <a:lnTo>
                    <a:pt x="7355" y="1070"/>
                  </a:lnTo>
                  <a:lnTo>
                    <a:pt x="7335" y="1062"/>
                  </a:lnTo>
                  <a:lnTo>
                    <a:pt x="7316" y="1054"/>
                  </a:lnTo>
                  <a:lnTo>
                    <a:pt x="7297" y="1047"/>
                  </a:lnTo>
                  <a:lnTo>
                    <a:pt x="7277" y="1041"/>
                  </a:lnTo>
                  <a:lnTo>
                    <a:pt x="7258" y="1034"/>
                  </a:lnTo>
                  <a:lnTo>
                    <a:pt x="7238" y="1028"/>
                  </a:lnTo>
                  <a:lnTo>
                    <a:pt x="7217" y="1023"/>
                  </a:lnTo>
                  <a:lnTo>
                    <a:pt x="7197" y="1019"/>
                  </a:lnTo>
                  <a:lnTo>
                    <a:pt x="7176" y="1015"/>
                  </a:lnTo>
                  <a:lnTo>
                    <a:pt x="7154" y="1011"/>
                  </a:lnTo>
                  <a:lnTo>
                    <a:pt x="7133" y="1008"/>
                  </a:lnTo>
                  <a:lnTo>
                    <a:pt x="7111" y="1006"/>
                  </a:lnTo>
                  <a:lnTo>
                    <a:pt x="7088" y="1004"/>
                  </a:lnTo>
                  <a:lnTo>
                    <a:pt x="7066" y="1002"/>
                  </a:lnTo>
                  <a:lnTo>
                    <a:pt x="7042" y="1002"/>
                  </a:lnTo>
                  <a:lnTo>
                    <a:pt x="7018" y="1001"/>
                  </a:lnTo>
                  <a:lnTo>
                    <a:pt x="6997" y="1002"/>
                  </a:lnTo>
                  <a:lnTo>
                    <a:pt x="6975" y="1002"/>
                  </a:lnTo>
                  <a:lnTo>
                    <a:pt x="6953" y="1004"/>
                  </a:lnTo>
                  <a:lnTo>
                    <a:pt x="6932" y="1006"/>
                  </a:lnTo>
                  <a:lnTo>
                    <a:pt x="6909" y="1009"/>
                  </a:lnTo>
                  <a:lnTo>
                    <a:pt x="6888" y="1013"/>
                  </a:lnTo>
                  <a:lnTo>
                    <a:pt x="6865" y="1017"/>
                  </a:lnTo>
                  <a:lnTo>
                    <a:pt x="6844" y="1022"/>
                  </a:lnTo>
                  <a:lnTo>
                    <a:pt x="6823" y="1028"/>
                  </a:lnTo>
                  <a:lnTo>
                    <a:pt x="6801" y="1034"/>
                  </a:lnTo>
                  <a:lnTo>
                    <a:pt x="6781" y="1043"/>
                  </a:lnTo>
                  <a:lnTo>
                    <a:pt x="6760" y="1051"/>
                  </a:lnTo>
                  <a:lnTo>
                    <a:pt x="6740" y="1060"/>
                  </a:lnTo>
                  <a:lnTo>
                    <a:pt x="6720" y="1070"/>
                  </a:lnTo>
                  <a:lnTo>
                    <a:pt x="6702" y="1081"/>
                  </a:lnTo>
                  <a:lnTo>
                    <a:pt x="6682" y="1093"/>
                  </a:lnTo>
                  <a:lnTo>
                    <a:pt x="6665" y="1107"/>
                  </a:lnTo>
                  <a:lnTo>
                    <a:pt x="6648" y="1120"/>
                  </a:lnTo>
                  <a:lnTo>
                    <a:pt x="6632" y="1135"/>
                  </a:lnTo>
                  <a:lnTo>
                    <a:pt x="6616" y="1151"/>
                  </a:lnTo>
                  <a:lnTo>
                    <a:pt x="6602" y="1169"/>
                  </a:lnTo>
                  <a:lnTo>
                    <a:pt x="6588" y="1187"/>
                  </a:lnTo>
                  <a:lnTo>
                    <a:pt x="6576" y="1206"/>
                  </a:lnTo>
                  <a:lnTo>
                    <a:pt x="6564" y="1227"/>
                  </a:lnTo>
                  <a:lnTo>
                    <a:pt x="6553" y="1249"/>
                  </a:lnTo>
                  <a:lnTo>
                    <a:pt x="6544" y="1271"/>
                  </a:lnTo>
                  <a:lnTo>
                    <a:pt x="6537" y="1296"/>
                  </a:lnTo>
                  <a:lnTo>
                    <a:pt x="6530" y="1321"/>
                  </a:lnTo>
                  <a:lnTo>
                    <a:pt x="6525" y="1348"/>
                  </a:lnTo>
                  <a:lnTo>
                    <a:pt x="6521" y="1376"/>
                  </a:lnTo>
                  <a:lnTo>
                    <a:pt x="6519" y="1405"/>
                  </a:lnTo>
                  <a:lnTo>
                    <a:pt x="6518" y="1436"/>
                  </a:lnTo>
                  <a:lnTo>
                    <a:pt x="6518" y="1458"/>
                  </a:lnTo>
                  <a:lnTo>
                    <a:pt x="6519" y="1481"/>
                  </a:lnTo>
                  <a:lnTo>
                    <a:pt x="6521" y="1501"/>
                  </a:lnTo>
                  <a:lnTo>
                    <a:pt x="6524" y="1521"/>
                  </a:lnTo>
                  <a:lnTo>
                    <a:pt x="6528" y="1540"/>
                  </a:lnTo>
                  <a:lnTo>
                    <a:pt x="6533" y="1558"/>
                  </a:lnTo>
                  <a:lnTo>
                    <a:pt x="6539" y="1575"/>
                  </a:lnTo>
                  <a:lnTo>
                    <a:pt x="6546" y="1591"/>
                  </a:lnTo>
                  <a:lnTo>
                    <a:pt x="6554" y="1608"/>
                  </a:lnTo>
                  <a:lnTo>
                    <a:pt x="6563" y="1623"/>
                  </a:lnTo>
                  <a:lnTo>
                    <a:pt x="6574" y="1637"/>
                  </a:lnTo>
                  <a:lnTo>
                    <a:pt x="6586" y="1651"/>
                  </a:lnTo>
                  <a:lnTo>
                    <a:pt x="6598" y="1666"/>
                  </a:lnTo>
                  <a:lnTo>
                    <a:pt x="6612" y="1679"/>
                  </a:lnTo>
                  <a:lnTo>
                    <a:pt x="6628" y="1693"/>
                  </a:lnTo>
                  <a:lnTo>
                    <a:pt x="6645" y="1706"/>
                  </a:lnTo>
                  <a:lnTo>
                    <a:pt x="6663" y="1720"/>
                  </a:lnTo>
                  <a:lnTo>
                    <a:pt x="6682" y="1732"/>
                  </a:lnTo>
                  <a:lnTo>
                    <a:pt x="6703" y="1745"/>
                  </a:lnTo>
                  <a:lnTo>
                    <a:pt x="6725" y="1758"/>
                  </a:lnTo>
                  <a:lnTo>
                    <a:pt x="6773" y="1786"/>
                  </a:lnTo>
                  <a:lnTo>
                    <a:pt x="6828" y="1814"/>
                  </a:lnTo>
                  <a:lnTo>
                    <a:pt x="6954" y="1877"/>
                  </a:lnTo>
                  <a:lnTo>
                    <a:pt x="7106" y="1952"/>
                  </a:lnTo>
                  <a:lnTo>
                    <a:pt x="7175" y="1982"/>
                  </a:lnTo>
                  <a:lnTo>
                    <a:pt x="7242" y="2012"/>
                  </a:lnTo>
                  <a:lnTo>
                    <a:pt x="7274" y="2029"/>
                  </a:lnTo>
                  <a:lnTo>
                    <a:pt x="7307" y="2044"/>
                  </a:lnTo>
                  <a:lnTo>
                    <a:pt x="7338" y="2060"/>
                  </a:lnTo>
                  <a:lnTo>
                    <a:pt x="7370" y="2077"/>
                  </a:lnTo>
                  <a:lnTo>
                    <a:pt x="7400" y="2094"/>
                  </a:lnTo>
                  <a:lnTo>
                    <a:pt x="7430" y="2112"/>
                  </a:lnTo>
                  <a:lnTo>
                    <a:pt x="7459" y="2129"/>
                  </a:lnTo>
                  <a:lnTo>
                    <a:pt x="7488" y="2147"/>
                  </a:lnTo>
                  <a:lnTo>
                    <a:pt x="7515" y="2167"/>
                  </a:lnTo>
                  <a:lnTo>
                    <a:pt x="7543" y="2186"/>
                  </a:lnTo>
                  <a:lnTo>
                    <a:pt x="7568" y="2206"/>
                  </a:lnTo>
                  <a:lnTo>
                    <a:pt x="7593" y="2228"/>
                  </a:lnTo>
                  <a:lnTo>
                    <a:pt x="7617" y="2249"/>
                  </a:lnTo>
                  <a:lnTo>
                    <a:pt x="7639" y="2272"/>
                  </a:lnTo>
                  <a:lnTo>
                    <a:pt x="7661" y="2295"/>
                  </a:lnTo>
                  <a:lnTo>
                    <a:pt x="7681" y="2319"/>
                  </a:lnTo>
                  <a:lnTo>
                    <a:pt x="7700" y="2345"/>
                  </a:lnTo>
                  <a:lnTo>
                    <a:pt x="7718" y="2370"/>
                  </a:lnTo>
                  <a:lnTo>
                    <a:pt x="7734" y="2397"/>
                  </a:lnTo>
                  <a:lnTo>
                    <a:pt x="7749" y="2425"/>
                  </a:lnTo>
                  <a:lnTo>
                    <a:pt x="7762" y="2453"/>
                  </a:lnTo>
                  <a:lnTo>
                    <a:pt x="7774" y="2484"/>
                  </a:lnTo>
                  <a:lnTo>
                    <a:pt x="7784" y="2514"/>
                  </a:lnTo>
                  <a:lnTo>
                    <a:pt x="7792" y="2547"/>
                  </a:lnTo>
                  <a:lnTo>
                    <a:pt x="7799" y="2580"/>
                  </a:lnTo>
                  <a:lnTo>
                    <a:pt x="7804" y="2615"/>
                  </a:lnTo>
                  <a:lnTo>
                    <a:pt x="7807" y="2651"/>
                  </a:lnTo>
                  <a:lnTo>
                    <a:pt x="7808" y="2687"/>
                  </a:lnTo>
                  <a:lnTo>
                    <a:pt x="7806" y="2749"/>
                  </a:lnTo>
                  <a:lnTo>
                    <a:pt x="7800" y="2807"/>
                  </a:lnTo>
                  <a:lnTo>
                    <a:pt x="7791" y="2862"/>
                  </a:lnTo>
                  <a:lnTo>
                    <a:pt x="7779" y="2915"/>
                  </a:lnTo>
                  <a:lnTo>
                    <a:pt x="7763" y="2964"/>
                  </a:lnTo>
                  <a:lnTo>
                    <a:pt x="7745" y="3011"/>
                  </a:lnTo>
                  <a:lnTo>
                    <a:pt x="7724" y="3054"/>
                  </a:lnTo>
                  <a:lnTo>
                    <a:pt x="7699" y="3095"/>
                  </a:lnTo>
                  <a:lnTo>
                    <a:pt x="7673" y="3132"/>
                  </a:lnTo>
                  <a:lnTo>
                    <a:pt x="7644" y="3169"/>
                  </a:lnTo>
                  <a:lnTo>
                    <a:pt x="7614" y="3202"/>
                  </a:lnTo>
                  <a:lnTo>
                    <a:pt x="7581" y="3233"/>
                  </a:lnTo>
                  <a:lnTo>
                    <a:pt x="7547" y="3262"/>
                  </a:lnTo>
                  <a:lnTo>
                    <a:pt x="7511" y="3288"/>
                  </a:lnTo>
                  <a:lnTo>
                    <a:pt x="7475" y="3312"/>
                  </a:lnTo>
                  <a:lnTo>
                    <a:pt x="7436" y="3335"/>
                  </a:lnTo>
                  <a:lnTo>
                    <a:pt x="7397" y="3355"/>
                  </a:lnTo>
                  <a:lnTo>
                    <a:pt x="7357" y="3373"/>
                  </a:lnTo>
                  <a:lnTo>
                    <a:pt x="7317" y="3390"/>
                  </a:lnTo>
                  <a:lnTo>
                    <a:pt x="7276" y="3405"/>
                  </a:lnTo>
                  <a:lnTo>
                    <a:pt x="7235" y="3418"/>
                  </a:lnTo>
                  <a:lnTo>
                    <a:pt x="7194" y="3429"/>
                  </a:lnTo>
                  <a:lnTo>
                    <a:pt x="7153" y="3439"/>
                  </a:lnTo>
                  <a:lnTo>
                    <a:pt x="7113" y="3449"/>
                  </a:lnTo>
                  <a:lnTo>
                    <a:pt x="7072" y="3456"/>
                  </a:lnTo>
                  <a:lnTo>
                    <a:pt x="7033" y="3462"/>
                  </a:lnTo>
                  <a:lnTo>
                    <a:pt x="6995" y="3467"/>
                  </a:lnTo>
                  <a:lnTo>
                    <a:pt x="6957" y="3471"/>
                  </a:lnTo>
                  <a:lnTo>
                    <a:pt x="6921" y="3474"/>
                  </a:lnTo>
                  <a:lnTo>
                    <a:pt x="6886" y="3476"/>
                  </a:lnTo>
                  <a:lnTo>
                    <a:pt x="6853" y="3477"/>
                  </a:lnTo>
                  <a:lnTo>
                    <a:pt x="6822" y="3478"/>
                  </a:lnTo>
                  <a:lnTo>
                    <a:pt x="6768" y="3477"/>
                  </a:lnTo>
                  <a:lnTo>
                    <a:pt x="6715" y="3474"/>
                  </a:lnTo>
                  <a:lnTo>
                    <a:pt x="6663" y="3470"/>
                  </a:lnTo>
                  <a:lnTo>
                    <a:pt x="6612" y="3465"/>
                  </a:lnTo>
                  <a:lnTo>
                    <a:pt x="6561" y="3458"/>
                  </a:lnTo>
                  <a:lnTo>
                    <a:pt x="6513" y="3449"/>
                  </a:lnTo>
                  <a:lnTo>
                    <a:pt x="6466" y="3438"/>
                  </a:lnTo>
                  <a:lnTo>
                    <a:pt x="6419" y="3427"/>
                  </a:lnTo>
                  <a:lnTo>
                    <a:pt x="6375" y="3414"/>
                  </a:lnTo>
                  <a:lnTo>
                    <a:pt x="6333" y="3399"/>
                  </a:lnTo>
                  <a:lnTo>
                    <a:pt x="6312" y="3392"/>
                  </a:lnTo>
                  <a:lnTo>
                    <a:pt x="6292" y="3384"/>
                  </a:lnTo>
                  <a:lnTo>
                    <a:pt x="6273" y="3374"/>
                  </a:lnTo>
                  <a:lnTo>
                    <a:pt x="6253" y="3366"/>
                  </a:lnTo>
                  <a:lnTo>
                    <a:pt x="6235" y="3357"/>
                  </a:lnTo>
                  <a:lnTo>
                    <a:pt x="6217" y="3348"/>
                  </a:lnTo>
                  <a:lnTo>
                    <a:pt x="6199" y="3338"/>
                  </a:lnTo>
                  <a:lnTo>
                    <a:pt x="6183" y="3328"/>
                  </a:lnTo>
                  <a:lnTo>
                    <a:pt x="6167" y="3317"/>
                  </a:lnTo>
                  <a:lnTo>
                    <a:pt x="6151" y="3306"/>
                  </a:lnTo>
                  <a:lnTo>
                    <a:pt x="6137" y="3296"/>
                  </a:lnTo>
                  <a:lnTo>
                    <a:pt x="6123" y="3284"/>
                  </a:lnTo>
                  <a:lnTo>
                    <a:pt x="6123" y="2841"/>
                  </a:lnTo>
                  <a:lnTo>
                    <a:pt x="6146" y="2860"/>
                  </a:lnTo>
                  <a:lnTo>
                    <a:pt x="6195" y="2905"/>
                  </a:lnTo>
                  <a:lnTo>
                    <a:pt x="6243" y="2946"/>
                  </a:lnTo>
                  <a:lnTo>
                    <a:pt x="6291" y="2985"/>
                  </a:lnTo>
                  <a:lnTo>
                    <a:pt x="6339" y="3021"/>
                  </a:lnTo>
                  <a:lnTo>
                    <a:pt x="6362" y="3038"/>
                  </a:lnTo>
                  <a:lnTo>
                    <a:pt x="6386" y="3054"/>
                  </a:lnTo>
                  <a:lnTo>
                    <a:pt x="6410" y="3070"/>
                  </a:lnTo>
                  <a:lnTo>
                    <a:pt x="6433" y="3085"/>
                  </a:lnTo>
                  <a:lnTo>
                    <a:pt x="6458" y="3099"/>
                  </a:lnTo>
                  <a:lnTo>
                    <a:pt x="6481" y="3112"/>
                  </a:lnTo>
                  <a:lnTo>
                    <a:pt x="6505" y="3125"/>
                  </a:lnTo>
                  <a:lnTo>
                    <a:pt x="6529" y="3138"/>
                  </a:lnTo>
                  <a:lnTo>
                    <a:pt x="6553" y="3149"/>
                  </a:lnTo>
                  <a:lnTo>
                    <a:pt x="6578" y="3159"/>
                  </a:lnTo>
                  <a:lnTo>
                    <a:pt x="6602" y="3169"/>
                  </a:lnTo>
                  <a:lnTo>
                    <a:pt x="6626" y="3178"/>
                  </a:lnTo>
                  <a:lnTo>
                    <a:pt x="6651" y="3186"/>
                  </a:lnTo>
                  <a:lnTo>
                    <a:pt x="6675" y="3195"/>
                  </a:lnTo>
                  <a:lnTo>
                    <a:pt x="6701" y="3202"/>
                  </a:lnTo>
                  <a:lnTo>
                    <a:pt x="6726" y="3208"/>
                  </a:lnTo>
                  <a:lnTo>
                    <a:pt x="6752" y="3213"/>
                  </a:lnTo>
                  <a:lnTo>
                    <a:pt x="6778" y="3218"/>
                  </a:lnTo>
                  <a:lnTo>
                    <a:pt x="6803" y="3222"/>
                  </a:lnTo>
                  <a:lnTo>
                    <a:pt x="6830" y="3225"/>
                  </a:lnTo>
                  <a:lnTo>
                    <a:pt x="6857" y="3228"/>
                  </a:lnTo>
                  <a:lnTo>
                    <a:pt x="6884" y="3230"/>
                  </a:lnTo>
                  <a:lnTo>
                    <a:pt x="6911" y="3231"/>
                  </a:lnTo>
                  <a:lnTo>
                    <a:pt x="6940" y="3231"/>
                  </a:lnTo>
                  <a:lnTo>
                    <a:pt x="6967" y="3231"/>
                  </a:lnTo>
                  <a:lnTo>
                    <a:pt x="6995" y="3230"/>
                  </a:lnTo>
                  <a:lnTo>
                    <a:pt x="7021" y="3228"/>
                  </a:lnTo>
                  <a:lnTo>
                    <a:pt x="7048" y="3225"/>
                  </a:lnTo>
                  <a:lnTo>
                    <a:pt x="7075" y="3222"/>
                  </a:lnTo>
                  <a:lnTo>
                    <a:pt x="7100" y="3217"/>
                  </a:lnTo>
                  <a:lnTo>
                    <a:pt x="7126" y="3212"/>
                  </a:lnTo>
                  <a:lnTo>
                    <a:pt x="7151" y="3206"/>
                  </a:lnTo>
                  <a:lnTo>
                    <a:pt x="7176" y="3199"/>
                  </a:lnTo>
                  <a:lnTo>
                    <a:pt x="7199" y="3190"/>
                  </a:lnTo>
                  <a:lnTo>
                    <a:pt x="7222" y="3182"/>
                  </a:lnTo>
                  <a:lnTo>
                    <a:pt x="7246" y="3172"/>
                  </a:lnTo>
                  <a:lnTo>
                    <a:pt x="7267" y="3162"/>
                  </a:lnTo>
                  <a:lnTo>
                    <a:pt x="7288" y="3151"/>
                  </a:lnTo>
                  <a:lnTo>
                    <a:pt x="7309" y="3140"/>
                  </a:lnTo>
                  <a:lnTo>
                    <a:pt x="7329" y="3126"/>
                  </a:lnTo>
                  <a:lnTo>
                    <a:pt x="7347" y="3113"/>
                  </a:lnTo>
                  <a:lnTo>
                    <a:pt x="7366" y="3098"/>
                  </a:lnTo>
                  <a:lnTo>
                    <a:pt x="7382" y="3083"/>
                  </a:lnTo>
                  <a:lnTo>
                    <a:pt x="7398" y="3067"/>
                  </a:lnTo>
                  <a:lnTo>
                    <a:pt x="7414" y="3050"/>
                  </a:lnTo>
                  <a:lnTo>
                    <a:pt x="7427" y="3033"/>
                  </a:lnTo>
                  <a:lnTo>
                    <a:pt x="7440" y="3014"/>
                  </a:lnTo>
                  <a:lnTo>
                    <a:pt x="7451" y="2994"/>
                  </a:lnTo>
                  <a:lnTo>
                    <a:pt x="7461" y="2975"/>
                  </a:lnTo>
                  <a:lnTo>
                    <a:pt x="7471" y="2954"/>
                  </a:lnTo>
                  <a:lnTo>
                    <a:pt x="7479" y="2932"/>
                  </a:lnTo>
                  <a:lnTo>
                    <a:pt x="7485" y="2910"/>
                  </a:lnTo>
                  <a:lnTo>
                    <a:pt x="7490" y="2886"/>
                  </a:lnTo>
                  <a:lnTo>
                    <a:pt x="7494" y="2862"/>
                  </a:lnTo>
                  <a:lnTo>
                    <a:pt x="7496" y="2838"/>
                  </a:lnTo>
                  <a:lnTo>
                    <a:pt x="7497" y="2812"/>
                  </a:lnTo>
                  <a:lnTo>
                    <a:pt x="7496" y="2790"/>
                  </a:lnTo>
                  <a:lnTo>
                    <a:pt x="7494" y="2770"/>
                  </a:lnTo>
                  <a:lnTo>
                    <a:pt x="7492" y="2749"/>
                  </a:lnTo>
                  <a:lnTo>
                    <a:pt x="7487" y="2729"/>
                  </a:lnTo>
                  <a:lnTo>
                    <a:pt x="7482" y="2710"/>
                  </a:lnTo>
                  <a:lnTo>
                    <a:pt x="7476" y="2691"/>
                  </a:lnTo>
                  <a:lnTo>
                    <a:pt x="7467" y="2672"/>
                  </a:lnTo>
                  <a:lnTo>
                    <a:pt x="7459" y="2655"/>
                  </a:lnTo>
                  <a:lnTo>
                    <a:pt x="7449" y="2636"/>
                  </a:lnTo>
                  <a:lnTo>
                    <a:pt x="7438" y="2619"/>
                  </a:lnTo>
                  <a:lnTo>
                    <a:pt x="7426" y="2603"/>
                  </a:lnTo>
                  <a:lnTo>
                    <a:pt x="7413" y="2586"/>
                  </a:lnTo>
                  <a:lnTo>
                    <a:pt x="7398" y="2569"/>
                  </a:lnTo>
                  <a:lnTo>
                    <a:pt x="7382" y="2553"/>
                  </a:lnTo>
                  <a:lnTo>
                    <a:pt x="7366" y="2538"/>
                  </a:lnTo>
                  <a:lnTo>
                    <a:pt x="7348" y="2523"/>
                  </a:lnTo>
                  <a:lnTo>
                    <a:pt x="7329" y="2507"/>
                  </a:lnTo>
                  <a:lnTo>
                    <a:pt x="7310" y="2492"/>
                  </a:lnTo>
                  <a:lnTo>
                    <a:pt x="7288" y="2477"/>
                  </a:lnTo>
                  <a:lnTo>
                    <a:pt x="7267" y="2462"/>
                  </a:lnTo>
                  <a:lnTo>
                    <a:pt x="7244" y="2447"/>
                  </a:lnTo>
                  <a:lnTo>
                    <a:pt x="7219" y="2433"/>
                  </a:lnTo>
                  <a:lnTo>
                    <a:pt x="7195" y="2419"/>
                  </a:lnTo>
                  <a:lnTo>
                    <a:pt x="7168" y="2405"/>
                  </a:lnTo>
                  <a:lnTo>
                    <a:pt x="7114" y="2376"/>
                  </a:lnTo>
                  <a:lnTo>
                    <a:pt x="7055" y="2348"/>
                  </a:lnTo>
                  <a:lnTo>
                    <a:pt x="6992" y="2318"/>
                  </a:lnTo>
                  <a:lnTo>
                    <a:pt x="6924" y="2290"/>
                  </a:lnTo>
                  <a:lnTo>
                    <a:pt x="6860" y="2262"/>
                  </a:lnTo>
                  <a:lnTo>
                    <a:pt x="6798" y="2235"/>
                  </a:lnTo>
                  <a:lnTo>
                    <a:pt x="6739" y="2208"/>
                  </a:lnTo>
                  <a:lnTo>
                    <a:pt x="6684" y="2182"/>
                  </a:lnTo>
                  <a:lnTo>
                    <a:pt x="6632" y="2157"/>
                  </a:lnTo>
                  <a:lnTo>
                    <a:pt x="6582" y="2130"/>
                  </a:lnTo>
                  <a:lnTo>
                    <a:pt x="6557" y="2117"/>
                  </a:lnTo>
                  <a:lnTo>
                    <a:pt x="6534" y="2103"/>
                  </a:lnTo>
                  <a:lnTo>
                    <a:pt x="6512" y="2090"/>
                  </a:lnTo>
                  <a:lnTo>
                    <a:pt x="6490" y="2075"/>
                  </a:lnTo>
                  <a:lnTo>
                    <a:pt x="6470" y="2061"/>
                  </a:lnTo>
                  <a:lnTo>
                    <a:pt x="6449" y="2047"/>
                  </a:lnTo>
                  <a:lnTo>
                    <a:pt x="6430" y="2032"/>
                  </a:lnTo>
                  <a:lnTo>
                    <a:pt x="6412" y="2016"/>
                  </a:lnTo>
                  <a:lnTo>
                    <a:pt x="6394" y="2000"/>
                  </a:lnTo>
                  <a:lnTo>
                    <a:pt x="6376" y="1984"/>
                  </a:lnTo>
                  <a:lnTo>
                    <a:pt x="6360" y="1967"/>
                  </a:lnTo>
                  <a:lnTo>
                    <a:pt x="6345" y="1949"/>
                  </a:lnTo>
                  <a:lnTo>
                    <a:pt x="6330" y="1932"/>
                  </a:lnTo>
                  <a:lnTo>
                    <a:pt x="6316" y="1913"/>
                  </a:lnTo>
                  <a:lnTo>
                    <a:pt x="6303" y="1893"/>
                  </a:lnTo>
                  <a:lnTo>
                    <a:pt x="6291" y="1874"/>
                  </a:lnTo>
                  <a:lnTo>
                    <a:pt x="6279" y="1853"/>
                  </a:lnTo>
                  <a:lnTo>
                    <a:pt x="6268" y="1831"/>
                  </a:lnTo>
                  <a:lnTo>
                    <a:pt x="6258" y="1809"/>
                  </a:lnTo>
                  <a:lnTo>
                    <a:pt x="6249" y="1787"/>
                  </a:lnTo>
                  <a:lnTo>
                    <a:pt x="6217" y="1866"/>
                  </a:lnTo>
                  <a:lnTo>
                    <a:pt x="6173" y="1972"/>
                  </a:lnTo>
                  <a:lnTo>
                    <a:pt x="6120" y="2100"/>
                  </a:lnTo>
                  <a:lnTo>
                    <a:pt x="6060" y="2246"/>
                  </a:lnTo>
                  <a:lnTo>
                    <a:pt x="5994" y="2408"/>
                  </a:lnTo>
                  <a:lnTo>
                    <a:pt x="5922" y="2581"/>
                  </a:lnTo>
                  <a:lnTo>
                    <a:pt x="5847" y="2760"/>
                  </a:lnTo>
                  <a:lnTo>
                    <a:pt x="5771" y="2944"/>
                  </a:lnTo>
                  <a:lnTo>
                    <a:pt x="5695" y="3128"/>
                  </a:lnTo>
                  <a:lnTo>
                    <a:pt x="5621" y="3308"/>
                  </a:lnTo>
                  <a:lnTo>
                    <a:pt x="5548" y="3480"/>
                  </a:lnTo>
                  <a:lnTo>
                    <a:pt x="5480" y="3642"/>
                  </a:lnTo>
                  <a:lnTo>
                    <a:pt x="5419" y="3788"/>
                  </a:lnTo>
                  <a:lnTo>
                    <a:pt x="5364" y="3916"/>
                  </a:lnTo>
                  <a:lnTo>
                    <a:pt x="5319" y="4021"/>
                  </a:lnTo>
                  <a:lnTo>
                    <a:pt x="5284" y="4100"/>
                  </a:lnTo>
                  <a:lnTo>
                    <a:pt x="4925" y="4100"/>
                  </a:lnTo>
                  <a:lnTo>
                    <a:pt x="5009" y="3942"/>
                  </a:lnTo>
                  <a:lnTo>
                    <a:pt x="5085" y="3802"/>
                  </a:lnTo>
                  <a:lnTo>
                    <a:pt x="5088" y="3797"/>
                  </a:lnTo>
                  <a:lnTo>
                    <a:pt x="5105" y="3763"/>
                  </a:lnTo>
                  <a:lnTo>
                    <a:pt x="5123" y="3726"/>
                  </a:lnTo>
                  <a:lnTo>
                    <a:pt x="5142" y="3688"/>
                  </a:lnTo>
                  <a:lnTo>
                    <a:pt x="5162" y="3648"/>
                  </a:lnTo>
                  <a:lnTo>
                    <a:pt x="5182" y="3605"/>
                  </a:lnTo>
                  <a:lnTo>
                    <a:pt x="5203" y="3561"/>
                  </a:lnTo>
                  <a:lnTo>
                    <a:pt x="5224" y="3517"/>
                  </a:lnTo>
                  <a:lnTo>
                    <a:pt x="5246" y="3470"/>
                  </a:lnTo>
                  <a:lnTo>
                    <a:pt x="5268" y="3423"/>
                  </a:lnTo>
                  <a:lnTo>
                    <a:pt x="5290" y="3375"/>
                  </a:lnTo>
                  <a:lnTo>
                    <a:pt x="5312" y="3326"/>
                  </a:lnTo>
                  <a:lnTo>
                    <a:pt x="5336" y="3277"/>
                  </a:lnTo>
                  <a:lnTo>
                    <a:pt x="5358" y="3227"/>
                  </a:lnTo>
                  <a:lnTo>
                    <a:pt x="5381" y="3177"/>
                  </a:lnTo>
                  <a:lnTo>
                    <a:pt x="5403" y="3126"/>
                  </a:lnTo>
                  <a:lnTo>
                    <a:pt x="5424" y="3077"/>
                  </a:lnTo>
                  <a:lnTo>
                    <a:pt x="4734" y="1411"/>
                  </a:lnTo>
                  <a:lnTo>
                    <a:pt x="4729" y="1400"/>
                  </a:lnTo>
                  <a:lnTo>
                    <a:pt x="4722" y="1382"/>
                  </a:lnTo>
                  <a:lnTo>
                    <a:pt x="4709" y="1357"/>
                  </a:lnTo>
                  <a:lnTo>
                    <a:pt x="4695" y="1322"/>
                  </a:lnTo>
                  <a:lnTo>
                    <a:pt x="4675" y="1277"/>
                  </a:lnTo>
                  <a:lnTo>
                    <a:pt x="4653" y="1235"/>
                  </a:lnTo>
                  <a:lnTo>
                    <a:pt x="4643" y="1213"/>
                  </a:lnTo>
                  <a:lnTo>
                    <a:pt x="4631" y="1193"/>
                  </a:lnTo>
                  <a:lnTo>
                    <a:pt x="4619" y="1174"/>
                  </a:lnTo>
                  <a:lnTo>
                    <a:pt x="4605" y="1154"/>
                  </a:lnTo>
                  <a:lnTo>
                    <a:pt x="4590" y="1136"/>
                  </a:lnTo>
                  <a:lnTo>
                    <a:pt x="4574" y="1119"/>
                  </a:lnTo>
                  <a:lnTo>
                    <a:pt x="4557" y="1102"/>
                  </a:lnTo>
                  <a:lnTo>
                    <a:pt x="4538" y="1086"/>
                  </a:lnTo>
                  <a:lnTo>
                    <a:pt x="4517" y="1071"/>
                  </a:lnTo>
                  <a:lnTo>
                    <a:pt x="4495" y="1058"/>
                  </a:lnTo>
                  <a:lnTo>
                    <a:pt x="4470" y="1046"/>
                  </a:lnTo>
                  <a:lnTo>
                    <a:pt x="4443" y="1034"/>
                  </a:lnTo>
                  <a:lnTo>
                    <a:pt x="4412" y="1025"/>
                  </a:lnTo>
                  <a:lnTo>
                    <a:pt x="4382" y="1016"/>
                  </a:lnTo>
                  <a:lnTo>
                    <a:pt x="4350" y="1010"/>
                  </a:lnTo>
                  <a:lnTo>
                    <a:pt x="4318" y="1004"/>
                  </a:lnTo>
                  <a:lnTo>
                    <a:pt x="4285" y="999"/>
                  </a:lnTo>
                  <a:lnTo>
                    <a:pt x="4251" y="996"/>
                  </a:lnTo>
                  <a:lnTo>
                    <a:pt x="4216" y="994"/>
                  </a:lnTo>
                  <a:lnTo>
                    <a:pt x="4180" y="994"/>
                  </a:lnTo>
                  <a:lnTo>
                    <a:pt x="4158" y="994"/>
                  </a:lnTo>
                  <a:lnTo>
                    <a:pt x="4136" y="995"/>
                  </a:lnTo>
                  <a:lnTo>
                    <a:pt x="4113" y="996"/>
                  </a:lnTo>
                  <a:lnTo>
                    <a:pt x="4092" y="999"/>
                  </a:lnTo>
                  <a:lnTo>
                    <a:pt x="4070" y="1001"/>
                  </a:lnTo>
                  <a:lnTo>
                    <a:pt x="4047" y="1005"/>
                  </a:lnTo>
                  <a:lnTo>
                    <a:pt x="4025" y="1009"/>
                  </a:lnTo>
                  <a:lnTo>
                    <a:pt x="4003" y="1014"/>
                  </a:lnTo>
                  <a:lnTo>
                    <a:pt x="3980" y="1020"/>
                  </a:lnTo>
                  <a:lnTo>
                    <a:pt x="3958" y="1027"/>
                  </a:lnTo>
                  <a:lnTo>
                    <a:pt x="3936" y="1034"/>
                  </a:lnTo>
                  <a:lnTo>
                    <a:pt x="3915" y="1043"/>
                  </a:lnTo>
                  <a:lnTo>
                    <a:pt x="3895" y="1052"/>
                  </a:lnTo>
                  <a:lnTo>
                    <a:pt x="3874" y="1062"/>
                  </a:lnTo>
                  <a:lnTo>
                    <a:pt x="3854" y="1073"/>
                  </a:lnTo>
                  <a:lnTo>
                    <a:pt x="3835" y="1085"/>
                  </a:lnTo>
                  <a:lnTo>
                    <a:pt x="3816" y="1098"/>
                  </a:lnTo>
                  <a:lnTo>
                    <a:pt x="3798" y="1113"/>
                  </a:lnTo>
                  <a:lnTo>
                    <a:pt x="3782" y="1128"/>
                  </a:lnTo>
                  <a:lnTo>
                    <a:pt x="3766" y="1143"/>
                  </a:lnTo>
                  <a:lnTo>
                    <a:pt x="3750" y="1160"/>
                  </a:lnTo>
                  <a:lnTo>
                    <a:pt x="3735" y="1179"/>
                  </a:lnTo>
                  <a:lnTo>
                    <a:pt x="3722" y="1198"/>
                  </a:lnTo>
                  <a:lnTo>
                    <a:pt x="3711" y="1219"/>
                  </a:lnTo>
                  <a:lnTo>
                    <a:pt x="3700" y="1241"/>
                  </a:lnTo>
                  <a:lnTo>
                    <a:pt x="3689" y="1264"/>
                  </a:lnTo>
                  <a:lnTo>
                    <a:pt x="3681" y="1288"/>
                  </a:lnTo>
                  <a:lnTo>
                    <a:pt x="3674" y="1313"/>
                  </a:lnTo>
                  <a:lnTo>
                    <a:pt x="3669" y="1340"/>
                  </a:lnTo>
                  <a:lnTo>
                    <a:pt x="3665" y="1368"/>
                  </a:lnTo>
                  <a:lnTo>
                    <a:pt x="3662" y="1397"/>
                  </a:lnTo>
                  <a:lnTo>
                    <a:pt x="3661" y="1428"/>
                  </a:lnTo>
                  <a:lnTo>
                    <a:pt x="3661" y="1451"/>
                  </a:lnTo>
                  <a:lnTo>
                    <a:pt x="3663" y="1473"/>
                  </a:lnTo>
                  <a:lnTo>
                    <a:pt x="3665" y="1494"/>
                  </a:lnTo>
                  <a:lnTo>
                    <a:pt x="3668" y="1513"/>
                  </a:lnTo>
                  <a:lnTo>
                    <a:pt x="3672" y="1533"/>
                  </a:lnTo>
                  <a:lnTo>
                    <a:pt x="3678" y="1550"/>
                  </a:lnTo>
                  <a:lnTo>
                    <a:pt x="3684" y="1567"/>
                  </a:lnTo>
                  <a:lnTo>
                    <a:pt x="3692" y="1583"/>
                  </a:lnTo>
                  <a:lnTo>
                    <a:pt x="3701" y="1600"/>
                  </a:lnTo>
                  <a:lnTo>
                    <a:pt x="3711" y="1615"/>
                  </a:lnTo>
                  <a:lnTo>
                    <a:pt x="3722" y="1630"/>
                  </a:lnTo>
                  <a:lnTo>
                    <a:pt x="3734" y="1644"/>
                  </a:lnTo>
                  <a:lnTo>
                    <a:pt x="3748" y="1658"/>
                  </a:lnTo>
                  <a:lnTo>
                    <a:pt x="3764" y="1672"/>
                  </a:lnTo>
                  <a:lnTo>
                    <a:pt x="3780" y="1685"/>
                  </a:lnTo>
                  <a:lnTo>
                    <a:pt x="3797" y="1698"/>
                  </a:lnTo>
                  <a:lnTo>
                    <a:pt x="3815" y="1711"/>
                  </a:lnTo>
                  <a:lnTo>
                    <a:pt x="3836" y="1725"/>
                  </a:lnTo>
                  <a:lnTo>
                    <a:pt x="3857" y="1738"/>
                  </a:lnTo>
                  <a:lnTo>
                    <a:pt x="3881" y="1751"/>
                  </a:lnTo>
                  <a:lnTo>
                    <a:pt x="3930" y="1779"/>
                  </a:lnTo>
                  <a:lnTo>
                    <a:pt x="3985" y="1807"/>
                  </a:lnTo>
                  <a:lnTo>
                    <a:pt x="4114" y="1870"/>
                  </a:lnTo>
                  <a:lnTo>
                    <a:pt x="4268" y="1944"/>
                  </a:lnTo>
                  <a:lnTo>
                    <a:pt x="4335" y="1975"/>
                  </a:lnTo>
                  <a:lnTo>
                    <a:pt x="4402" y="2005"/>
                  </a:lnTo>
                  <a:lnTo>
                    <a:pt x="4435" y="2020"/>
                  </a:lnTo>
                  <a:lnTo>
                    <a:pt x="4467" y="2037"/>
                  </a:lnTo>
                  <a:lnTo>
                    <a:pt x="4499" y="2053"/>
                  </a:lnTo>
                  <a:lnTo>
                    <a:pt x="4530" y="2069"/>
                  </a:lnTo>
                  <a:lnTo>
                    <a:pt x="4561" y="2087"/>
                  </a:lnTo>
                  <a:lnTo>
                    <a:pt x="4591" y="2104"/>
                  </a:lnTo>
                  <a:lnTo>
                    <a:pt x="4621" y="2122"/>
                  </a:lnTo>
                  <a:lnTo>
                    <a:pt x="4649" y="2140"/>
                  </a:lnTo>
                  <a:lnTo>
                    <a:pt x="4677" y="2159"/>
                  </a:lnTo>
                  <a:lnTo>
                    <a:pt x="4703" y="2179"/>
                  </a:lnTo>
                  <a:lnTo>
                    <a:pt x="4729" y="2199"/>
                  </a:lnTo>
                  <a:lnTo>
                    <a:pt x="4754" y="2220"/>
                  </a:lnTo>
                  <a:lnTo>
                    <a:pt x="4778" y="2242"/>
                  </a:lnTo>
                  <a:lnTo>
                    <a:pt x="4801" y="2264"/>
                  </a:lnTo>
                  <a:lnTo>
                    <a:pt x="4822" y="2288"/>
                  </a:lnTo>
                  <a:lnTo>
                    <a:pt x="4843" y="2311"/>
                  </a:lnTo>
                  <a:lnTo>
                    <a:pt x="4861" y="2337"/>
                  </a:lnTo>
                  <a:lnTo>
                    <a:pt x="4879" y="2362"/>
                  </a:lnTo>
                  <a:lnTo>
                    <a:pt x="4894" y="2389"/>
                  </a:lnTo>
                  <a:lnTo>
                    <a:pt x="4910" y="2417"/>
                  </a:lnTo>
                  <a:lnTo>
                    <a:pt x="4923" y="2445"/>
                  </a:lnTo>
                  <a:lnTo>
                    <a:pt x="4935" y="2476"/>
                  </a:lnTo>
                  <a:lnTo>
                    <a:pt x="4944" y="2506"/>
                  </a:lnTo>
                  <a:lnTo>
                    <a:pt x="4953" y="2539"/>
                  </a:lnTo>
                  <a:lnTo>
                    <a:pt x="4960" y="2572"/>
                  </a:lnTo>
                  <a:lnTo>
                    <a:pt x="4965" y="2607"/>
                  </a:lnTo>
                  <a:lnTo>
                    <a:pt x="4968" y="2643"/>
                  </a:lnTo>
                  <a:lnTo>
                    <a:pt x="4969" y="2680"/>
                  </a:lnTo>
                  <a:lnTo>
                    <a:pt x="4967" y="2741"/>
                  </a:lnTo>
                  <a:lnTo>
                    <a:pt x="4962" y="2799"/>
                  </a:lnTo>
                  <a:lnTo>
                    <a:pt x="4952" y="2855"/>
                  </a:lnTo>
                  <a:lnTo>
                    <a:pt x="4940" y="2907"/>
                  </a:lnTo>
                  <a:lnTo>
                    <a:pt x="4924" y="2956"/>
                  </a:lnTo>
                  <a:lnTo>
                    <a:pt x="4906" y="3002"/>
                  </a:lnTo>
                  <a:lnTo>
                    <a:pt x="4884" y="3046"/>
                  </a:lnTo>
                  <a:lnTo>
                    <a:pt x="4860" y="3087"/>
                  </a:lnTo>
                  <a:lnTo>
                    <a:pt x="4833" y="3125"/>
                  </a:lnTo>
                  <a:lnTo>
                    <a:pt x="4805" y="3161"/>
                  </a:lnTo>
                  <a:lnTo>
                    <a:pt x="4774" y="3195"/>
                  </a:lnTo>
                  <a:lnTo>
                    <a:pt x="4742" y="3225"/>
                  </a:lnTo>
                  <a:lnTo>
                    <a:pt x="4708" y="3253"/>
                  </a:lnTo>
                  <a:lnTo>
                    <a:pt x="4672" y="3280"/>
                  </a:lnTo>
                  <a:lnTo>
                    <a:pt x="4635" y="3304"/>
                  </a:lnTo>
                  <a:lnTo>
                    <a:pt x="4598" y="3327"/>
                  </a:lnTo>
                  <a:lnTo>
                    <a:pt x="4558" y="3347"/>
                  </a:lnTo>
                  <a:lnTo>
                    <a:pt x="4518" y="3365"/>
                  </a:lnTo>
                  <a:lnTo>
                    <a:pt x="4478" y="3382"/>
                  </a:lnTo>
                  <a:lnTo>
                    <a:pt x="4437" y="3397"/>
                  </a:lnTo>
                  <a:lnTo>
                    <a:pt x="4396" y="3410"/>
                  </a:lnTo>
                  <a:lnTo>
                    <a:pt x="4354" y="3421"/>
                  </a:lnTo>
                  <a:lnTo>
                    <a:pt x="4314" y="3431"/>
                  </a:lnTo>
                  <a:lnTo>
                    <a:pt x="4273" y="3440"/>
                  </a:lnTo>
                  <a:lnTo>
                    <a:pt x="4233" y="3448"/>
                  </a:lnTo>
                  <a:lnTo>
                    <a:pt x="4194" y="3454"/>
                  </a:lnTo>
                  <a:lnTo>
                    <a:pt x="4155" y="3459"/>
                  </a:lnTo>
                  <a:lnTo>
                    <a:pt x="4117" y="3463"/>
                  </a:lnTo>
                  <a:lnTo>
                    <a:pt x="4082" y="3466"/>
                  </a:lnTo>
                  <a:lnTo>
                    <a:pt x="4047" y="3468"/>
                  </a:lnTo>
                  <a:lnTo>
                    <a:pt x="4014" y="3469"/>
                  </a:lnTo>
                  <a:lnTo>
                    <a:pt x="3983" y="3470"/>
                  </a:lnTo>
                  <a:lnTo>
                    <a:pt x="3935" y="3469"/>
                  </a:lnTo>
                  <a:lnTo>
                    <a:pt x="3888" y="3467"/>
                  </a:lnTo>
                  <a:lnTo>
                    <a:pt x="3841" y="3464"/>
                  </a:lnTo>
                  <a:lnTo>
                    <a:pt x="3795" y="3460"/>
                  </a:lnTo>
                  <a:lnTo>
                    <a:pt x="3750" y="3454"/>
                  </a:lnTo>
                  <a:lnTo>
                    <a:pt x="3706" y="3447"/>
                  </a:lnTo>
                  <a:lnTo>
                    <a:pt x="3663" y="3438"/>
                  </a:lnTo>
                  <a:lnTo>
                    <a:pt x="3621" y="3429"/>
                  </a:lnTo>
                  <a:lnTo>
                    <a:pt x="3581" y="3419"/>
                  </a:lnTo>
                  <a:lnTo>
                    <a:pt x="3541" y="3407"/>
                  </a:lnTo>
                  <a:lnTo>
                    <a:pt x="3502" y="3395"/>
                  </a:lnTo>
                  <a:lnTo>
                    <a:pt x="3466" y="3381"/>
                  </a:lnTo>
                  <a:lnTo>
                    <a:pt x="3431" y="3366"/>
                  </a:lnTo>
                  <a:lnTo>
                    <a:pt x="3397" y="3350"/>
                  </a:lnTo>
                  <a:lnTo>
                    <a:pt x="3366" y="3333"/>
                  </a:lnTo>
                  <a:lnTo>
                    <a:pt x="3336" y="3315"/>
                  </a:lnTo>
                  <a:lnTo>
                    <a:pt x="3336" y="2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0"/>
            <p:cNvSpPr>
              <a:spLocks/>
            </p:cNvSpPr>
            <p:nvPr/>
          </p:nvSpPr>
          <p:spPr bwMode="auto">
            <a:xfrm>
              <a:off x="2681288" y="1693863"/>
              <a:ext cx="744538" cy="1035050"/>
            </a:xfrm>
            <a:custGeom>
              <a:avLst/>
              <a:gdLst>
                <a:gd name="T0" fmla="*/ 360 w 1878"/>
                <a:gd name="T1" fmla="*/ 348 h 2610"/>
                <a:gd name="T2" fmla="*/ 373 w 1878"/>
                <a:gd name="T3" fmla="*/ 331 h 2610"/>
                <a:gd name="T4" fmla="*/ 410 w 1878"/>
                <a:gd name="T5" fmla="*/ 288 h 2610"/>
                <a:gd name="T6" fmla="*/ 504 w 1878"/>
                <a:gd name="T7" fmla="*/ 200 h 2610"/>
                <a:gd name="T8" fmla="*/ 558 w 1878"/>
                <a:gd name="T9" fmla="*/ 160 h 2610"/>
                <a:gd name="T10" fmla="*/ 618 w 1878"/>
                <a:gd name="T11" fmla="*/ 122 h 2610"/>
                <a:gd name="T12" fmla="*/ 684 w 1878"/>
                <a:gd name="T13" fmla="*/ 88 h 2610"/>
                <a:gd name="T14" fmla="*/ 759 w 1878"/>
                <a:gd name="T15" fmla="*/ 58 h 2610"/>
                <a:gd name="T16" fmla="*/ 843 w 1878"/>
                <a:gd name="T17" fmla="*/ 34 h 2610"/>
                <a:gd name="T18" fmla="*/ 938 w 1878"/>
                <a:gd name="T19" fmla="*/ 15 h 2610"/>
                <a:gd name="T20" fmla="*/ 1045 w 1878"/>
                <a:gd name="T21" fmla="*/ 4 h 2610"/>
                <a:gd name="T22" fmla="*/ 1164 w 1878"/>
                <a:gd name="T23" fmla="*/ 0 h 2610"/>
                <a:gd name="T24" fmla="*/ 1279 w 1878"/>
                <a:gd name="T25" fmla="*/ 9 h 2610"/>
                <a:gd name="T26" fmla="*/ 1387 w 1878"/>
                <a:gd name="T27" fmla="*/ 35 h 2610"/>
                <a:gd name="T28" fmla="*/ 1485 w 1878"/>
                <a:gd name="T29" fmla="*/ 75 h 2610"/>
                <a:gd name="T30" fmla="*/ 1574 w 1878"/>
                <a:gd name="T31" fmla="*/ 126 h 2610"/>
                <a:gd name="T32" fmla="*/ 1652 w 1878"/>
                <a:gd name="T33" fmla="*/ 187 h 2610"/>
                <a:gd name="T34" fmla="*/ 1720 w 1878"/>
                <a:gd name="T35" fmla="*/ 255 h 2610"/>
                <a:gd name="T36" fmla="*/ 1776 w 1878"/>
                <a:gd name="T37" fmla="*/ 327 h 2610"/>
                <a:gd name="T38" fmla="*/ 1821 w 1878"/>
                <a:gd name="T39" fmla="*/ 402 h 2610"/>
                <a:gd name="T40" fmla="*/ 1853 w 1878"/>
                <a:gd name="T41" fmla="*/ 475 h 2610"/>
                <a:gd name="T42" fmla="*/ 1872 w 1878"/>
                <a:gd name="T43" fmla="*/ 546 h 2610"/>
                <a:gd name="T44" fmla="*/ 1878 w 1878"/>
                <a:gd name="T45" fmla="*/ 2202 h 2610"/>
                <a:gd name="T46" fmla="*/ 1512 w 1878"/>
                <a:gd name="T47" fmla="*/ 2610 h 2610"/>
                <a:gd name="T48" fmla="*/ 1511 w 1878"/>
                <a:gd name="T49" fmla="*/ 731 h 2610"/>
                <a:gd name="T50" fmla="*/ 1500 w 1878"/>
                <a:gd name="T51" fmla="*/ 655 h 2610"/>
                <a:gd name="T52" fmla="*/ 1478 w 1878"/>
                <a:gd name="T53" fmla="*/ 584 h 2610"/>
                <a:gd name="T54" fmla="*/ 1444 w 1878"/>
                <a:gd name="T55" fmla="*/ 517 h 2610"/>
                <a:gd name="T56" fmla="*/ 1401 w 1878"/>
                <a:gd name="T57" fmla="*/ 458 h 2610"/>
                <a:gd name="T58" fmla="*/ 1349 w 1878"/>
                <a:gd name="T59" fmla="*/ 406 h 2610"/>
                <a:gd name="T60" fmla="*/ 1288 w 1878"/>
                <a:gd name="T61" fmla="*/ 361 h 2610"/>
                <a:gd name="T62" fmla="*/ 1221 w 1878"/>
                <a:gd name="T63" fmla="*/ 324 h 2610"/>
                <a:gd name="T64" fmla="*/ 1148 w 1878"/>
                <a:gd name="T65" fmla="*/ 296 h 2610"/>
                <a:gd name="T66" fmla="*/ 1068 w 1878"/>
                <a:gd name="T67" fmla="*/ 277 h 2610"/>
                <a:gd name="T68" fmla="*/ 985 w 1878"/>
                <a:gd name="T69" fmla="*/ 268 h 2610"/>
                <a:gd name="T70" fmla="*/ 909 w 1878"/>
                <a:gd name="T71" fmla="*/ 270 h 2610"/>
                <a:gd name="T72" fmla="*/ 834 w 1878"/>
                <a:gd name="T73" fmla="*/ 284 h 2610"/>
                <a:gd name="T74" fmla="*/ 759 w 1878"/>
                <a:gd name="T75" fmla="*/ 307 h 2610"/>
                <a:gd name="T76" fmla="*/ 685 w 1878"/>
                <a:gd name="T77" fmla="*/ 340 h 2610"/>
                <a:gd name="T78" fmla="*/ 615 w 1878"/>
                <a:gd name="T79" fmla="*/ 379 h 2610"/>
                <a:gd name="T80" fmla="*/ 549 w 1878"/>
                <a:gd name="T81" fmla="*/ 427 h 2610"/>
                <a:gd name="T82" fmla="*/ 491 w 1878"/>
                <a:gd name="T83" fmla="*/ 480 h 2610"/>
                <a:gd name="T84" fmla="*/ 441 w 1878"/>
                <a:gd name="T85" fmla="*/ 538 h 2610"/>
                <a:gd name="T86" fmla="*/ 402 w 1878"/>
                <a:gd name="T87" fmla="*/ 599 h 2610"/>
                <a:gd name="T88" fmla="*/ 377 w 1878"/>
                <a:gd name="T89" fmla="*/ 662 h 2610"/>
                <a:gd name="T90" fmla="*/ 365 w 1878"/>
                <a:gd name="T91" fmla="*/ 727 h 2610"/>
                <a:gd name="T92" fmla="*/ 365 w 1878"/>
                <a:gd name="T93" fmla="*/ 2610 h 2610"/>
                <a:gd name="T94" fmla="*/ 0 w 1878"/>
                <a:gd name="T95" fmla="*/ 373 h 2610"/>
                <a:gd name="T96" fmla="*/ 265 w 1878"/>
                <a:gd name="T97" fmla="*/ 35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8" h="2610">
                  <a:moveTo>
                    <a:pt x="356" y="35"/>
                  </a:moveTo>
                  <a:lnTo>
                    <a:pt x="360" y="328"/>
                  </a:lnTo>
                  <a:lnTo>
                    <a:pt x="360" y="348"/>
                  </a:lnTo>
                  <a:lnTo>
                    <a:pt x="364" y="348"/>
                  </a:lnTo>
                  <a:lnTo>
                    <a:pt x="369" y="340"/>
                  </a:lnTo>
                  <a:lnTo>
                    <a:pt x="373" y="331"/>
                  </a:lnTo>
                  <a:lnTo>
                    <a:pt x="377" y="324"/>
                  </a:lnTo>
                  <a:lnTo>
                    <a:pt x="382" y="317"/>
                  </a:lnTo>
                  <a:lnTo>
                    <a:pt x="410" y="288"/>
                  </a:lnTo>
                  <a:lnTo>
                    <a:pt x="440" y="258"/>
                  </a:lnTo>
                  <a:lnTo>
                    <a:pt x="470" y="229"/>
                  </a:lnTo>
                  <a:lnTo>
                    <a:pt x="504" y="200"/>
                  </a:lnTo>
                  <a:lnTo>
                    <a:pt x="521" y="187"/>
                  </a:lnTo>
                  <a:lnTo>
                    <a:pt x="539" y="174"/>
                  </a:lnTo>
                  <a:lnTo>
                    <a:pt x="558" y="160"/>
                  </a:lnTo>
                  <a:lnTo>
                    <a:pt x="577" y="147"/>
                  </a:lnTo>
                  <a:lnTo>
                    <a:pt x="596" y="134"/>
                  </a:lnTo>
                  <a:lnTo>
                    <a:pt x="618" y="122"/>
                  </a:lnTo>
                  <a:lnTo>
                    <a:pt x="639" y="111"/>
                  </a:lnTo>
                  <a:lnTo>
                    <a:pt x="661" y="99"/>
                  </a:lnTo>
                  <a:lnTo>
                    <a:pt x="684" y="88"/>
                  </a:lnTo>
                  <a:lnTo>
                    <a:pt x="708" y="77"/>
                  </a:lnTo>
                  <a:lnTo>
                    <a:pt x="734" y="68"/>
                  </a:lnTo>
                  <a:lnTo>
                    <a:pt x="759" y="58"/>
                  </a:lnTo>
                  <a:lnTo>
                    <a:pt x="786" y="50"/>
                  </a:lnTo>
                  <a:lnTo>
                    <a:pt x="814" y="42"/>
                  </a:lnTo>
                  <a:lnTo>
                    <a:pt x="843" y="34"/>
                  </a:lnTo>
                  <a:lnTo>
                    <a:pt x="874" y="27"/>
                  </a:lnTo>
                  <a:lnTo>
                    <a:pt x="905" y="21"/>
                  </a:lnTo>
                  <a:lnTo>
                    <a:pt x="938" y="15"/>
                  </a:lnTo>
                  <a:lnTo>
                    <a:pt x="973" y="11"/>
                  </a:lnTo>
                  <a:lnTo>
                    <a:pt x="1008" y="7"/>
                  </a:lnTo>
                  <a:lnTo>
                    <a:pt x="1045" y="4"/>
                  </a:lnTo>
                  <a:lnTo>
                    <a:pt x="1082" y="2"/>
                  </a:lnTo>
                  <a:lnTo>
                    <a:pt x="1122" y="0"/>
                  </a:lnTo>
                  <a:lnTo>
                    <a:pt x="1164" y="0"/>
                  </a:lnTo>
                  <a:lnTo>
                    <a:pt x="1202" y="1"/>
                  </a:lnTo>
                  <a:lnTo>
                    <a:pt x="1241" y="4"/>
                  </a:lnTo>
                  <a:lnTo>
                    <a:pt x="1279" y="9"/>
                  </a:lnTo>
                  <a:lnTo>
                    <a:pt x="1316" y="16"/>
                  </a:lnTo>
                  <a:lnTo>
                    <a:pt x="1352" y="24"/>
                  </a:lnTo>
                  <a:lnTo>
                    <a:pt x="1387" y="35"/>
                  </a:lnTo>
                  <a:lnTo>
                    <a:pt x="1420" y="47"/>
                  </a:lnTo>
                  <a:lnTo>
                    <a:pt x="1454" y="60"/>
                  </a:lnTo>
                  <a:lnTo>
                    <a:pt x="1485" y="75"/>
                  </a:lnTo>
                  <a:lnTo>
                    <a:pt x="1516" y="91"/>
                  </a:lnTo>
                  <a:lnTo>
                    <a:pt x="1545" y="108"/>
                  </a:lnTo>
                  <a:lnTo>
                    <a:pt x="1574" y="126"/>
                  </a:lnTo>
                  <a:lnTo>
                    <a:pt x="1601" y="146"/>
                  </a:lnTo>
                  <a:lnTo>
                    <a:pt x="1628" y="167"/>
                  </a:lnTo>
                  <a:lnTo>
                    <a:pt x="1652" y="187"/>
                  </a:lnTo>
                  <a:lnTo>
                    <a:pt x="1676" y="209"/>
                  </a:lnTo>
                  <a:lnTo>
                    <a:pt x="1699" y="232"/>
                  </a:lnTo>
                  <a:lnTo>
                    <a:pt x="1720" y="255"/>
                  </a:lnTo>
                  <a:lnTo>
                    <a:pt x="1740" y="280"/>
                  </a:lnTo>
                  <a:lnTo>
                    <a:pt x="1759" y="303"/>
                  </a:lnTo>
                  <a:lnTo>
                    <a:pt x="1776" y="327"/>
                  </a:lnTo>
                  <a:lnTo>
                    <a:pt x="1792" y="352"/>
                  </a:lnTo>
                  <a:lnTo>
                    <a:pt x="1808" y="377"/>
                  </a:lnTo>
                  <a:lnTo>
                    <a:pt x="1821" y="402"/>
                  </a:lnTo>
                  <a:lnTo>
                    <a:pt x="1833" y="426"/>
                  </a:lnTo>
                  <a:lnTo>
                    <a:pt x="1843" y="451"/>
                  </a:lnTo>
                  <a:lnTo>
                    <a:pt x="1853" y="475"/>
                  </a:lnTo>
                  <a:lnTo>
                    <a:pt x="1860" y="499"/>
                  </a:lnTo>
                  <a:lnTo>
                    <a:pt x="1867" y="523"/>
                  </a:lnTo>
                  <a:lnTo>
                    <a:pt x="1872" y="546"/>
                  </a:lnTo>
                  <a:lnTo>
                    <a:pt x="1875" y="568"/>
                  </a:lnTo>
                  <a:lnTo>
                    <a:pt x="1877" y="590"/>
                  </a:lnTo>
                  <a:lnTo>
                    <a:pt x="1878" y="2202"/>
                  </a:lnTo>
                  <a:lnTo>
                    <a:pt x="1878" y="2210"/>
                  </a:lnTo>
                  <a:lnTo>
                    <a:pt x="1878" y="2610"/>
                  </a:lnTo>
                  <a:lnTo>
                    <a:pt x="1512" y="2610"/>
                  </a:lnTo>
                  <a:lnTo>
                    <a:pt x="1512" y="2130"/>
                  </a:lnTo>
                  <a:lnTo>
                    <a:pt x="1512" y="757"/>
                  </a:lnTo>
                  <a:lnTo>
                    <a:pt x="1511" y="731"/>
                  </a:lnTo>
                  <a:lnTo>
                    <a:pt x="1509" y="704"/>
                  </a:lnTo>
                  <a:lnTo>
                    <a:pt x="1506" y="679"/>
                  </a:lnTo>
                  <a:lnTo>
                    <a:pt x="1500" y="655"/>
                  </a:lnTo>
                  <a:lnTo>
                    <a:pt x="1494" y="630"/>
                  </a:lnTo>
                  <a:lnTo>
                    <a:pt x="1487" y="606"/>
                  </a:lnTo>
                  <a:lnTo>
                    <a:pt x="1478" y="584"/>
                  </a:lnTo>
                  <a:lnTo>
                    <a:pt x="1468" y="561"/>
                  </a:lnTo>
                  <a:lnTo>
                    <a:pt x="1457" y="539"/>
                  </a:lnTo>
                  <a:lnTo>
                    <a:pt x="1444" y="517"/>
                  </a:lnTo>
                  <a:lnTo>
                    <a:pt x="1431" y="497"/>
                  </a:lnTo>
                  <a:lnTo>
                    <a:pt x="1417" y="477"/>
                  </a:lnTo>
                  <a:lnTo>
                    <a:pt x="1401" y="458"/>
                  </a:lnTo>
                  <a:lnTo>
                    <a:pt x="1384" y="440"/>
                  </a:lnTo>
                  <a:lnTo>
                    <a:pt x="1367" y="423"/>
                  </a:lnTo>
                  <a:lnTo>
                    <a:pt x="1349" y="406"/>
                  </a:lnTo>
                  <a:lnTo>
                    <a:pt x="1330" y="389"/>
                  </a:lnTo>
                  <a:lnTo>
                    <a:pt x="1309" y="375"/>
                  </a:lnTo>
                  <a:lnTo>
                    <a:pt x="1288" y="361"/>
                  </a:lnTo>
                  <a:lnTo>
                    <a:pt x="1267" y="348"/>
                  </a:lnTo>
                  <a:lnTo>
                    <a:pt x="1244" y="335"/>
                  </a:lnTo>
                  <a:lnTo>
                    <a:pt x="1221" y="324"/>
                  </a:lnTo>
                  <a:lnTo>
                    <a:pt x="1197" y="313"/>
                  </a:lnTo>
                  <a:lnTo>
                    <a:pt x="1172" y="304"/>
                  </a:lnTo>
                  <a:lnTo>
                    <a:pt x="1148" y="296"/>
                  </a:lnTo>
                  <a:lnTo>
                    <a:pt x="1121" y="289"/>
                  </a:lnTo>
                  <a:lnTo>
                    <a:pt x="1095" y="282"/>
                  </a:lnTo>
                  <a:lnTo>
                    <a:pt x="1068" y="277"/>
                  </a:lnTo>
                  <a:lnTo>
                    <a:pt x="1041" y="272"/>
                  </a:lnTo>
                  <a:lnTo>
                    <a:pt x="1013" y="269"/>
                  </a:lnTo>
                  <a:lnTo>
                    <a:pt x="985" y="268"/>
                  </a:lnTo>
                  <a:lnTo>
                    <a:pt x="956" y="267"/>
                  </a:lnTo>
                  <a:lnTo>
                    <a:pt x="933" y="268"/>
                  </a:lnTo>
                  <a:lnTo>
                    <a:pt x="909" y="270"/>
                  </a:lnTo>
                  <a:lnTo>
                    <a:pt x="884" y="273"/>
                  </a:lnTo>
                  <a:lnTo>
                    <a:pt x="859" y="278"/>
                  </a:lnTo>
                  <a:lnTo>
                    <a:pt x="834" y="284"/>
                  </a:lnTo>
                  <a:lnTo>
                    <a:pt x="809" y="290"/>
                  </a:lnTo>
                  <a:lnTo>
                    <a:pt x="783" y="298"/>
                  </a:lnTo>
                  <a:lnTo>
                    <a:pt x="759" y="307"/>
                  </a:lnTo>
                  <a:lnTo>
                    <a:pt x="734" y="316"/>
                  </a:lnTo>
                  <a:lnTo>
                    <a:pt x="709" y="327"/>
                  </a:lnTo>
                  <a:lnTo>
                    <a:pt x="685" y="340"/>
                  </a:lnTo>
                  <a:lnTo>
                    <a:pt x="661" y="352"/>
                  </a:lnTo>
                  <a:lnTo>
                    <a:pt x="637" y="365"/>
                  </a:lnTo>
                  <a:lnTo>
                    <a:pt x="615" y="379"/>
                  </a:lnTo>
                  <a:lnTo>
                    <a:pt x="592" y="394"/>
                  </a:lnTo>
                  <a:lnTo>
                    <a:pt x="570" y="411"/>
                  </a:lnTo>
                  <a:lnTo>
                    <a:pt x="549" y="427"/>
                  </a:lnTo>
                  <a:lnTo>
                    <a:pt x="528" y="444"/>
                  </a:lnTo>
                  <a:lnTo>
                    <a:pt x="509" y="462"/>
                  </a:lnTo>
                  <a:lnTo>
                    <a:pt x="491" y="480"/>
                  </a:lnTo>
                  <a:lnTo>
                    <a:pt x="473" y="499"/>
                  </a:lnTo>
                  <a:lnTo>
                    <a:pt x="456" y="518"/>
                  </a:lnTo>
                  <a:lnTo>
                    <a:pt x="441" y="538"/>
                  </a:lnTo>
                  <a:lnTo>
                    <a:pt x="426" y="558"/>
                  </a:lnTo>
                  <a:lnTo>
                    <a:pt x="414" y="578"/>
                  </a:lnTo>
                  <a:lnTo>
                    <a:pt x="402" y="599"/>
                  </a:lnTo>
                  <a:lnTo>
                    <a:pt x="393" y="620"/>
                  </a:lnTo>
                  <a:lnTo>
                    <a:pt x="384" y="640"/>
                  </a:lnTo>
                  <a:lnTo>
                    <a:pt x="377" y="662"/>
                  </a:lnTo>
                  <a:lnTo>
                    <a:pt x="372" y="684"/>
                  </a:lnTo>
                  <a:lnTo>
                    <a:pt x="367" y="706"/>
                  </a:lnTo>
                  <a:lnTo>
                    <a:pt x="365" y="727"/>
                  </a:lnTo>
                  <a:lnTo>
                    <a:pt x="365" y="2203"/>
                  </a:lnTo>
                  <a:lnTo>
                    <a:pt x="365" y="2213"/>
                  </a:lnTo>
                  <a:lnTo>
                    <a:pt x="365" y="2610"/>
                  </a:lnTo>
                  <a:lnTo>
                    <a:pt x="0" y="2610"/>
                  </a:lnTo>
                  <a:lnTo>
                    <a:pt x="0" y="2203"/>
                  </a:lnTo>
                  <a:lnTo>
                    <a:pt x="0" y="373"/>
                  </a:lnTo>
                  <a:lnTo>
                    <a:pt x="0" y="35"/>
                  </a:lnTo>
                  <a:lnTo>
                    <a:pt x="66" y="35"/>
                  </a:lnTo>
                  <a:lnTo>
                    <a:pt x="265" y="35"/>
                  </a:lnTo>
                  <a:lnTo>
                    <a:pt x="35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HOLD :: GRE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3D677C6-12D2-4883-8982-2E466BF2E5CB}" type="slidenum">
              <a:rPr lang="en-GB" smtClean="0"/>
              <a:pPr/>
              <a:t>‹#›</a:t>
            </a:fld>
            <a:endParaRPr lang="en-GB" dirty="0"/>
          </a:p>
        </p:txBody>
      </p:sp>
      <p:sp>
        <p:nvSpPr>
          <p:cNvPr id="7" name="TextBox 6"/>
          <p:cNvSpPr txBox="1"/>
          <p:nvPr userDrawn="1"/>
        </p:nvSpPr>
        <p:spPr>
          <a:xfrm>
            <a:off x="4025217" y="721552"/>
            <a:ext cx="1093569" cy="646331"/>
          </a:xfrm>
          <a:prstGeom prst="rect">
            <a:avLst/>
          </a:prstGeom>
          <a:noFill/>
        </p:spPr>
        <p:txBody>
          <a:bodyPr wrap="none" rtlCol="0">
            <a:spAutoFit/>
          </a:bodyPr>
          <a:lstStyle/>
          <a:p>
            <a:pPr algn="ctr"/>
            <a:r>
              <a:rPr lang="en-GB" sz="3600" i="1" dirty="0" smtClean="0">
                <a:solidFill>
                  <a:schemeClr val="accent3"/>
                </a:solidFill>
              </a:rPr>
              <a:t>Meet</a:t>
            </a:r>
            <a:endParaRPr lang="en-GB" sz="3600" i="1" dirty="0">
              <a:solidFill>
                <a:schemeClr val="accent3"/>
              </a:solidFill>
            </a:endParaRPr>
          </a:p>
        </p:txBody>
      </p:sp>
      <p:grpSp>
        <p:nvGrpSpPr>
          <p:cNvPr id="8" name="Group 7"/>
          <p:cNvGrpSpPr/>
          <p:nvPr userDrawn="1"/>
        </p:nvGrpSpPr>
        <p:grpSpPr>
          <a:xfrm>
            <a:off x="3424598" y="1411868"/>
            <a:ext cx="2294804" cy="846564"/>
            <a:chOff x="2362200" y="1358900"/>
            <a:chExt cx="4492625" cy="1657351"/>
          </a:xfrm>
          <a:solidFill>
            <a:srgbClr val="3B75C4"/>
          </a:solidFill>
        </p:grpSpPr>
        <p:sp>
          <p:nvSpPr>
            <p:cNvPr id="9" name="Freeform 37"/>
            <p:cNvSpPr>
              <a:spLocks noEditPoints="1"/>
            </p:cNvSpPr>
            <p:nvPr/>
          </p:nvSpPr>
          <p:spPr bwMode="auto">
            <a:xfrm>
              <a:off x="6581775" y="1358900"/>
              <a:ext cx="273050" cy="271463"/>
            </a:xfrm>
            <a:custGeom>
              <a:avLst/>
              <a:gdLst>
                <a:gd name="T0" fmla="*/ 427 w 684"/>
                <a:gd name="T1" fmla="*/ 674 h 684"/>
                <a:gd name="T2" fmla="*/ 518 w 684"/>
                <a:gd name="T3" fmla="*/ 636 h 684"/>
                <a:gd name="T4" fmla="*/ 595 w 684"/>
                <a:gd name="T5" fmla="*/ 573 h 684"/>
                <a:gd name="T6" fmla="*/ 650 w 684"/>
                <a:gd name="T7" fmla="*/ 491 h 684"/>
                <a:gd name="T8" fmla="*/ 680 w 684"/>
                <a:gd name="T9" fmla="*/ 395 h 684"/>
                <a:gd name="T10" fmla="*/ 680 w 684"/>
                <a:gd name="T11" fmla="*/ 291 h 684"/>
                <a:gd name="T12" fmla="*/ 650 w 684"/>
                <a:gd name="T13" fmla="*/ 195 h 684"/>
                <a:gd name="T14" fmla="*/ 595 w 684"/>
                <a:gd name="T15" fmla="*/ 113 h 684"/>
                <a:gd name="T16" fmla="*/ 518 w 684"/>
                <a:gd name="T17" fmla="*/ 50 h 684"/>
                <a:gd name="T18" fmla="*/ 427 w 684"/>
                <a:gd name="T19" fmla="*/ 12 h 684"/>
                <a:gd name="T20" fmla="*/ 324 w 684"/>
                <a:gd name="T21" fmla="*/ 1 h 684"/>
                <a:gd name="T22" fmla="*/ 224 w 684"/>
                <a:gd name="T23" fmla="*/ 22 h 684"/>
                <a:gd name="T24" fmla="*/ 137 w 684"/>
                <a:gd name="T25" fmla="*/ 69 h 684"/>
                <a:gd name="T26" fmla="*/ 68 w 684"/>
                <a:gd name="T27" fmla="*/ 139 h 684"/>
                <a:gd name="T28" fmla="*/ 20 w 684"/>
                <a:gd name="T29" fmla="*/ 226 h 684"/>
                <a:gd name="T30" fmla="*/ 0 w 684"/>
                <a:gd name="T31" fmla="*/ 326 h 684"/>
                <a:gd name="T32" fmla="*/ 10 w 684"/>
                <a:gd name="T33" fmla="*/ 428 h 684"/>
                <a:gd name="T34" fmla="*/ 50 w 684"/>
                <a:gd name="T35" fmla="*/ 521 h 684"/>
                <a:gd name="T36" fmla="*/ 112 w 684"/>
                <a:gd name="T37" fmla="*/ 596 h 684"/>
                <a:gd name="T38" fmla="*/ 194 w 684"/>
                <a:gd name="T39" fmla="*/ 651 h 684"/>
                <a:gd name="T40" fmla="*/ 290 w 684"/>
                <a:gd name="T41" fmla="*/ 681 h 684"/>
                <a:gd name="T42" fmla="*/ 52 w 684"/>
                <a:gd name="T43" fmla="*/ 313 h 684"/>
                <a:gd name="T44" fmla="*/ 73 w 684"/>
                <a:gd name="T45" fmla="*/ 230 h 684"/>
                <a:gd name="T46" fmla="*/ 117 w 684"/>
                <a:gd name="T47" fmla="*/ 158 h 684"/>
                <a:gd name="T48" fmla="*/ 179 w 684"/>
                <a:gd name="T49" fmla="*/ 102 h 684"/>
                <a:gd name="T50" fmla="*/ 255 w 684"/>
                <a:gd name="T51" fmla="*/ 64 h 684"/>
                <a:gd name="T52" fmla="*/ 341 w 684"/>
                <a:gd name="T53" fmla="*/ 51 h 684"/>
                <a:gd name="T54" fmla="*/ 428 w 684"/>
                <a:gd name="T55" fmla="*/ 64 h 684"/>
                <a:gd name="T56" fmla="*/ 504 w 684"/>
                <a:gd name="T57" fmla="*/ 102 h 684"/>
                <a:gd name="T58" fmla="*/ 566 w 684"/>
                <a:gd name="T59" fmla="*/ 158 h 684"/>
                <a:gd name="T60" fmla="*/ 610 w 684"/>
                <a:gd name="T61" fmla="*/ 230 h 684"/>
                <a:gd name="T62" fmla="*/ 631 w 684"/>
                <a:gd name="T63" fmla="*/ 313 h 684"/>
                <a:gd name="T64" fmla="*/ 627 w 684"/>
                <a:gd name="T65" fmla="*/ 401 h 684"/>
                <a:gd name="T66" fmla="*/ 598 w 684"/>
                <a:gd name="T67" fmla="*/ 481 h 684"/>
                <a:gd name="T68" fmla="*/ 548 w 684"/>
                <a:gd name="T69" fmla="*/ 548 h 684"/>
                <a:gd name="T70" fmla="*/ 480 w 684"/>
                <a:gd name="T71" fmla="*/ 599 h 684"/>
                <a:gd name="T72" fmla="*/ 400 w 684"/>
                <a:gd name="T73" fmla="*/ 628 h 684"/>
                <a:gd name="T74" fmla="*/ 312 w 684"/>
                <a:gd name="T75" fmla="*/ 633 h 684"/>
                <a:gd name="T76" fmla="*/ 229 w 684"/>
                <a:gd name="T77" fmla="*/ 611 h 684"/>
                <a:gd name="T78" fmla="*/ 156 w 684"/>
                <a:gd name="T79" fmla="*/ 568 h 684"/>
                <a:gd name="T80" fmla="*/ 100 w 684"/>
                <a:gd name="T81" fmla="*/ 506 h 684"/>
                <a:gd name="T82" fmla="*/ 64 w 684"/>
                <a:gd name="T83" fmla="*/ 429 h 684"/>
                <a:gd name="T84" fmla="*/ 51 w 684"/>
                <a:gd name="T85" fmla="*/ 343 h 684"/>
                <a:gd name="T86" fmla="*/ 485 w 684"/>
                <a:gd name="T87" fmla="*/ 515 h 684"/>
                <a:gd name="T88" fmla="*/ 462 w 684"/>
                <a:gd name="T89" fmla="*/ 329 h 684"/>
                <a:gd name="T90" fmla="*/ 480 w 684"/>
                <a:gd name="T91" fmla="*/ 282 h 684"/>
                <a:gd name="T92" fmla="*/ 459 w 684"/>
                <a:gd name="T93" fmla="*/ 197 h 684"/>
                <a:gd name="T94" fmla="*/ 397 w 684"/>
                <a:gd name="T95" fmla="*/ 160 h 684"/>
                <a:gd name="T96" fmla="*/ 212 w 684"/>
                <a:gd name="T97" fmla="*/ 154 h 684"/>
                <a:gd name="T98" fmla="*/ 382 w 684"/>
                <a:gd name="T99" fmla="*/ 221 h 684"/>
                <a:gd name="T100" fmla="*/ 405 w 684"/>
                <a:gd name="T101" fmla="*/ 239 h 684"/>
                <a:gd name="T102" fmla="*/ 412 w 684"/>
                <a:gd name="T103" fmla="*/ 270 h 684"/>
                <a:gd name="T104" fmla="*/ 399 w 684"/>
                <a:gd name="T105" fmla="*/ 296 h 684"/>
                <a:gd name="T106" fmla="*/ 277 w 684"/>
                <a:gd name="T107" fmla="*/ 31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4" h="684">
                  <a:moveTo>
                    <a:pt x="341" y="684"/>
                  </a:moveTo>
                  <a:lnTo>
                    <a:pt x="359" y="684"/>
                  </a:lnTo>
                  <a:lnTo>
                    <a:pt x="376" y="683"/>
                  </a:lnTo>
                  <a:lnTo>
                    <a:pt x="393" y="681"/>
                  </a:lnTo>
                  <a:lnTo>
                    <a:pt x="411" y="678"/>
                  </a:lnTo>
                  <a:lnTo>
                    <a:pt x="427" y="674"/>
                  </a:lnTo>
                  <a:lnTo>
                    <a:pt x="443" y="669"/>
                  </a:lnTo>
                  <a:lnTo>
                    <a:pt x="459" y="664"/>
                  </a:lnTo>
                  <a:lnTo>
                    <a:pt x="475" y="658"/>
                  </a:lnTo>
                  <a:lnTo>
                    <a:pt x="490" y="651"/>
                  </a:lnTo>
                  <a:lnTo>
                    <a:pt x="504" y="644"/>
                  </a:lnTo>
                  <a:lnTo>
                    <a:pt x="518" y="636"/>
                  </a:lnTo>
                  <a:lnTo>
                    <a:pt x="533" y="627"/>
                  </a:lnTo>
                  <a:lnTo>
                    <a:pt x="546" y="617"/>
                  </a:lnTo>
                  <a:lnTo>
                    <a:pt x="559" y="607"/>
                  </a:lnTo>
                  <a:lnTo>
                    <a:pt x="571" y="596"/>
                  </a:lnTo>
                  <a:lnTo>
                    <a:pt x="583" y="585"/>
                  </a:lnTo>
                  <a:lnTo>
                    <a:pt x="595" y="573"/>
                  </a:lnTo>
                  <a:lnTo>
                    <a:pt x="606" y="560"/>
                  </a:lnTo>
                  <a:lnTo>
                    <a:pt x="616" y="547"/>
                  </a:lnTo>
                  <a:lnTo>
                    <a:pt x="625" y="534"/>
                  </a:lnTo>
                  <a:lnTo>
                    <a:pt x="634" y="521"/>
                  </a:lnTo>
                  <a:lnTo>
                    <a:pt x="642" y="506"/>
                  </a:lnTo>
                  <a:lnTo>
                    <a:pt x="650" y="491"/>
                  </a:lnTo>
                  <a:lnTo>
                    <a:pt x="657" y="476"/>
                  </a:lnTo>
                  <a:lnTo>
                    <a:pt x="663" y="461"/>
                  </a:lnTo>
                  <a:lnTo>
                    <a:pt x="669" y="445"/>
                  </a:lnTo>
                  <a:lnTo>
                    <a:pt x="673" y="428"/>
                  </a:lnTo>
                  <a:lnTo>
                    <a:pt x="677" y="412"/>
                  </a:lnTo>
                  <a:lnTo>
                    <a:pt x="680" y="395"/>
                  </a:lnTo>
                  <a:lnTo>
                    <a:pt x="682" y="377"/>
                  </a:lnTo>
                  <a:lnTo>
                    <a:pt x="683" y="360"/>
                  </a:lnTo>
                  <a:lnTo>
                    <a:pt x="684" y="343"/>
                  </a:lnTo>
                  <a:lnTo>
                    <a:pt x="683" y="326"/>
                  </a:lnTo>
                  <a:lnTo>
                    <a:pt x="682" y="308"/>
                  </a:lnTo>
                  <a:lnTo>
                    <a:pt x="680" y="291"/>
                  </a:lnTo>
                  <a:lnTo>
                    <a:pt x="677" y="274"/>
                  </a:lnTo>
                  <a:lnTo>
                    <a:pt x="673" y="258"/>
                  </a:lnTo>
                  <a:lnTo>
                    <a:pt x="669" y="241"/>
                  </a:lnTo>
                  <a:lnTo>
                    <a:pt x="663" y="226"/>
                  </a:lnTo>
                  <a:lnTo>
                    <a:pt x="657" y="210"/>
                  </a:lnTo>
                  <a:lnTo>
                    <a:pt x="650" y="195"/>
                  </a:lnTo>
                  <a:lnTo>
                    <a:pt x="642" y="180"/>
                  </a:lnTo>
                  <a:lnTo>
                    <a:pt x="634" y="166"/>
                  </a:lnTo>
                  <a:lnTo>
                    <a:pt x="625" y="152"/>
                  </a:lnTo>
                  <a:lnTo>
                    <a:pt x="616" y="139"/>
                  </a:lnTo>
                  <a:lnTo>
                    <a:pt x="606" y="125"/>
                  </a:lnTo>
                  <a:lnTo>
                    <a:pt x="595" y="113"/>
                  </a:lnTo>
                  <a:lnTo>
                    <a:pt x="583" y="101"/>
                  </a:lnTo>
                  <a:lnTo>
                    <a:pt x="571" y="90"/>
                  </a:lnTo>
                  <a:lnTo>
                    <a:pt x="559" y="80"/>
                  </a:lnTo>
                  <a:lnTo>
                    <a:pt x="546" y="69"/>
                  </a:lnTo>
                  <a:lnTo>
                    <a:pt x="533" y="59"/>
                  </a:lnTo>
                  <a:lnTo>
                    <a:pt x="518" y="50"/>
                  </a:lnTo>
                  <a:lnTo>
                    <a:pt x="504" y="42"/>
                  </a:lnTo>
                  <a:lnTo>
                    <a:pt x="490" y="35"/>
                  </a:lnTo>
                  <a:lnTo>
                    <a:pt x="475" y="28"/>
                  </a:lnTo>
                  <a:lnTo>
                    <a:pt x="459" y="22"/>
                  </a:lnTo>
                  <a:lnTo>
                    <a:pt x="443" y="17"/>
                  </a:lnTo>
                  <a:lnTo>
                    <a:pt x="427" y="12"/>
                  </a:lnTo>
                  <a:lnTo>
                    <a:pt x="411" y="7"/>
                  </a:lnTo>
                  <a:lnTo>
                    <a:pt x="393" y="4"/>
                  </a:lnTo>
                  <a:lnTo>
                    <a:pt x="376" y="2"/>
                  </a:lnTo>
                  <a:lnTo>
                    <a:pt x="359" y="1"/>
                  </a:lnTo>
                  <a:lnTo>
                    <a:pt x="341" y="0"/>
                  </a:lnTo>
                  <a:lnTo>
                    <a:pt x="324" y="1"/>
                  </a:lnTo>
                  <a:lnTo>
                    <a:pt x="307" y="2"/>
                  </a:lnTo>
                  <a:lnTo>
                    <a:pt x="290" y="4"/>
                  </a:lnTo>
                  <a:lnTo>
                    <a:pt x="273" y="7"/>
                  </a:lnTo>
                  <a:lnTo>
                    <a:pt x="257" y="12"/>
                  </a:lnTo>
                  <a:lnTo>
                    <a:pt x="241" y="17"/>
                  </a:lnTo>
                  <a:lnTo>
                    <a:pt x="224" y="22"/>
                  </a:lnTo>
                  <a:lnTo>
                    <a:pt x="209" y="28"/>
                  </a:lnTo>
                  <a:lnTo>
                    <a:pt x="194" y="35"/>
                  </a:lnTo>
                  <a:lnTo>
                    <a:pt x="179" y="42"/>
                  </a:lnTo>
                  <a:lnTo>
                    <a:pt x="164" y="50"/>
                  </a:lnTo>
                  <a:lnTo>
                    <a:pt x="151" y="59"/>
                  </a:lnTo>
                  <a:lnTo>
                    <a:pt x="137" y="69"/>
                  </a:lnTo>
                  <a:lnTo>
                    <a:pt x="125" y="80"/>
                  </a:lnTo>
                  <a:lnTo>
                    <a:pt x="112" y="90"/>
                  </a:lnTo>
                  <a:lnTo>
                    <a:pt x="100" y="101"/>
                  </a:lnTo>
                  <a:lnTo>
                    <a:pt x="89" y="113"/>
                  </a:lnTo>
                  <a:lnTo>
                    <a:pt x="78" y="125"/>
                  </a:lnTo>
                  <a:lnTo>
                    <a:pt x="68" y="139"/>
                  </a:lnTo>
                  <a:lnTo>
                    <a:pt x="58" y="152"/>
                  </a:lnTo>
                  <a:lnTo>
                    <a:pt x="50" y="166"/>
                  </a:lnTo>
                  <a:lnTo>
                    <a:pt x="41" y="180"/>
                  </a:lnTo>
                  <a:lnTo>
                    <a:pt x="33" y="195"/>
                  </a:lnTo>
                  <a:lnTo>
                    <a:pt x="26" y="210"/>
                  </a:lnTo>
                  <a:lnTo>
                    <a:pt x="20" y="226"/>
                  </a:lnTo>
                  <a:lnTo>
                    <a:pt x="15" y="241"/>
                  </a:lnTo>
                  <a:lnTo>
                    <a:pt x="10" y="258"/>
                  </a:lnTo>
                  <a:lnTo>
                    <a:pt x="7" y="274"/>
                  </a:lnTo>
                  <a:lnTo>
                    <a:pt x="4" y="291"/>
                  </a:lnTo>
                  <a:lnTo>
                    <a:pt x="1" y="308"/>
                  </a:lnTo>
                  <a:lnTo>
                    <a:pt x="0" y="326"/>
                  </a:lnTo>
                  <a:lnTo>
                    <a:pt x="0" y="343"/>
                  </a:lnTo>
                  <a:lnTo>
                    <a:pt x="0" y="360"/>
                  </a:lnTo>
                  <a:lnTo>
                    <a:pt x="1" y="377"/>
                  </a:lnTo>
                  <a:lnTo>
                    <a:pt x="4" y="395"/>
                  </a:lnTo>
                  <a:lnTo>
                    <a:pt x="7" y="412"/>
                  </a:lnTo>
                  <a:lnTo>
                    <a:pt x="10" y="428"/>
                  </a:lnTo>
                  <a:lnTo>
                    <a:pt x="15" y="445"/>
                  </a:lnTo>
                  <a:lnTo>
                    <a:pt x="20" y="461"/>
                  </a:lnTo>
                  <a:lnTo>
                    <a:pt x="26" y="476"/>
                  </a:lnTo>
                  <a:lnTo>
                    <a:pt x="33" y="491"/>
                  </a:lnTo>
                  <a:lnTo>
                    <a:pt x="41" y="506"/>
                  </a:lnTo>
                  <a:lnTo>
                    <a:pt x="50" y="521"/>
                  </a:lnTo>
                  <a:lnTo>
                    <a:pt x="58" y="534"/>
                  </a:lnTo>
                  <a:lnTo>
                    <a:pt x="68" y="547"/>
                  </a:lnTo>
                  <a:lnTo>
                    <a:pt x="78" y="560"/>
                  </a:lnTo>
                  <a:lnTo>
                    <a:pt x="89" y="573"/>
                  </a:lnTo>
                  <a:lnTo>
                    <a:pt x="100" y="585"/>
                  </a:lnTo>
                  <a:lnTo>
                    <a:pt x="112" y="596"/>
                  </a:lnTo>
                  <a:lnTo>
                    <a:pt x="125" y="607"/>
                  </a:lnTo>
                  <a:lnTo>
                    <a:pt x="137" y="617"/>
                  </a:lnTo>
                  <a:lnTo>
                    <a:pt x="151" y="627"/>
                  </a:lnTo>
                  <a:lnTo>
                    <a:pt x="164" y="636"/>
                  </a:lnTo>
                  <a:lnTo>
                    <a:pt x="179" y="644"/>
                  </a:lnTo>
                  <a:lnTo>
                    <a:pt x="194" y="651"/>
                  </a:lnTo>
                  <a:lnTo>
                    <a:pt x="209" y="658"/>
                  </a:lnTo>
                  <a:lnTo>
                    <a:pt x="224" y="664"/>
                  </a:lnTo>
                  <a:lnTo>
                    <a:pt x="241" y="669"/>
                  </a:lnTo>
                  <a:lnTo>
                    <a:pt x="257" y="674"/>
                  </a:lnTo>
                  <a:lnTo>
                    <a:pt x="273" y="678"/>
                  </a:lnTo>
                  <a:lnTo>
                    <a:pt x="290" y="681"/>
                  </a:lnTo>
                  <a:lnTo>
                    <a:pt x="307" y="683"/>
                  </a:lnTo>
                  <a:lnTo>
                    <a:pt x="324" y="684"/>
                  </a:lnTo>
                  <a:lnTo>
                    <a:pt x="341" y="684"/>
                  </a:lnTo>
                  <a:close/>
                  <a:moveTo>
                    <a:pt x="51" y="343"/>
                  </a:moveTo>
                  <a:lnTo>
                    <a:pt x="51" y="328"/>
                  </a:lnTo>
                  <a:lnTo>
                    <a:pt x="52" y="313"/>
                  </a:lnTo>
                  <a:lnTo>
                    <a:pt x="54" y="298"/>
                  </a:lnTo>
                  <a:lnTo>
                    <a:pt x="57" y="284"/>
                  </a:lnTo>
                  <a:lnTo>
                    <a:pt x="60" y="271"/>
                  </a:lnTo>
                  <a:lnTo>
                    <a:pt x="64" y="257"/>
                  </a:lnTo>
                  <a:lnTo>
                    <a:pt x="68" y="243"/>
                  </a:lnTo>
                  <a:lnTo>
                    <a:pt x="73" y="230"/>
                  </a:lnTo>
                  <a:lnTo>
                    <a:pt x="79" y="217"/>
                  </a:lnTo>
                  <a:lnTo>
                    <a:pt x="86" y="205"/>
                  </a:lnTo>
                  <a:lnTo>
                    <a:pt x="92" y="192"/>
                  </a:lnTo>
                  <a:lnTo>
                    <a:pt x="100" y="180"/>
                  </a:lnTo>
                  <a:lnTo>
                    <a:pt x="108" y="169"/>
                  </a:lnTo>
                  <a:lnTo>
                    <a:pt x="117" y="158"/>
                  </a:lnTo>
                  <a:lnTo>
                    <a:pt x="126" y="148"/>
                  </a:lnTo>
                  <a:lnTo>
                    <a:pt x="136" y="138"/>
                  </a:lnTo>
                  <a:lnTo>
                    <a:pt x="146" y="127"/>
                  </a:lnTo>
                  <a:lnTo>
                    <a:pt x="156" y="118"/>
                  </a:lnTo>
                  <a:lnTo>
                    <a:pt x="167" y="110"/>
                  </a:lnTo>
                  <a:lnTo>
                    <a:pt x="179" y="102"/>
                  </a:lnTo>
                  <a:lnTo>
                    <a:pt x="191" y="94"/>
                  </a:lnTo>
                  <a:lnTo>
                    <a:pt x="203" y="87"/>
                  </a:lnTo>
                  <a:lnTo>
                    <a:pt x="215" y="81"/>
                  </a:lnTo>
                  <a:lnTo>
                    <a:pt x="229" y="75"/>
                  </a:lnTo>
                  <a:lnTo>
                    <a:pt x="242" y="69"/>
                  </a:lnTo>
                  <a:lnTo>
                    <a:pt x="255" y="64"/>
                  </a:lnTo>
                  <a:lnTo>
                    <a:pt x="269" y="61"/>
                  </a:lnTo>
                  <a:lnTo>
                    <a:pt x="283" y="57"/>
                  </a:lnTo>
                  <a:lnTo>
                    <a:pt x="298" y="55"/>
                  </a:lnTo>
                  <a:lnTo>
                    <a:pt x="312" y="53"/>
                  </a:lnTo>
                  <a:lnTo>
                    <a:pt x="327" y="52"/>
                  </a:lnTo>
                  <a:lnTo>
                    <a:pt x="341" y="51"/>
                  </a:lnTo>
                  <a:lnTo>
                    <a:pt x="357" y="52"/>
                  </a:lnTo>
                  <a:lnTo>
                    <a:pt x="371" y="53"/>
                  </a:lnTo>
                  <a:lnTo>
                    <a:pt x="386" y="55"/>
                  </a:lnTo>
                  <a:lnTo>
                    <a:pt x="400" y="57"/>
                  </a:lnTo>
                  <a:lnTo>
                    <a:pt x="415" y="61"/>
                  </a:lnTo>
                  <a:lnTo>
                    <a:pt x="428" y="64"/>
                  </a:lnTo>
                  <a:lnTo>
                    <a:pt x="441" y="69"/>
                  </a:lnTo>
                  <a:lnTo>
                    <a:pt x="454" y="75"/>
                  </a:lnTo>
                  <a:lnTo>
                    <a:pt x="467" y="81"/>
                  </a:lnTo>
                  <a:lnTo>
                    <a:pt x="480" y="87"/>
                  </a:lnTo>
                  <a:lnTo>
                    <a:pt x="492" y="94"/>
                  </a:lnTo>
                  <a:lnTo>
                    <a:pt x="504" y="102"/>
                  </a:lnTo>
                  <a:lnTo>
                    <a:pt x="515" y="110"/>
                  </a:lnTo>
                  <a:lnTo>
                    <a:pt x="526" y="118"/>
                  </a:lnTo>
                  <a:lnTo>
                    <a:pt x="538" y="127"/>
                  </a:lnTo>
                  <a:lnTo>
                    <a:pt x="548" y="138"/>
                  </a:lnTo>
                  <a:lnTo>
                    <a:pt x="557" y="148"/>
                  </a:lnTo>
                  <a:lnTo>
                    <a:pt x="566" y="158"/>
                  </a:lnTo>
                  <a:lnTo>
                    <a:pt x="575" y="169"/>
                  </a:lnTo>
                  <a:lnTo>
                    <a:pt x="583" y="180"/>
                  </a:lnTo>
                  <a:lnTo>
                    <a:pt x="591" y="192"/>
                  </a:lnTo>
                  <a:lnTo>
                    <a:pt x="598" y="205"/>
                  </a:lnTo>
                  <a:lnTo>
                    <a:pt x="604" y="217"/>
                  </a:lnTo>
                  <a:lnTo>
                    <a:pt x="610" y="230"/>
                  </a:lnTo>
                  <a:lnTo>
                    <a:pt x="615" y="243"/>
                  </a:lnTo>
                  <a:lnTo>
                    <a:pt x="620" y="257"/>
                  </a:lnTo>
                  <a:lnTo>
                    <a:pt x="624" y="271"/>
                  </a:lnTo>
                  <a:lnTo>
                    <a:pt x="627" y="284"/>
                  </a:lnTo>
                  <a:lnTo>
                    <a:pt x="629" y="298"/>
                  </a:lnTo>
                  <a:lnTo>
                    <a:pt x="631" y="313"/>
                  </a:lnTo>
                  <a:lnTo>
                    <a:pt x="632" y="328"/>
                  </a:lnTo>
                  <a:lnTo>
                    <a:pt x="633" y="343"/>
                  </a:lnTo>
                  <a:lnTo>
                    <a:pt x="632" y="358"/>
                  </a:lnTo>
                  <a:lnTo>
                    <a:pt x="631" y="372"/>
                  </a:lnTo>
                  <a:lnTo>
                    <a:pt x="629" y="387"/>
                  </a:lnTo>
                  <a:lnTo>
                    <a:pt x="627" y="401"/>
                  </a:lnTo>
                  <a:lnTo>
                    <a:pt x="624" y="415"/>
                  </a:lnTo>
                  <a:lnTo>
                    <a:pt x="620" y="429"/>
                  </a:lnTo>
                  <a:lnTo>
                    <a:pt x="615" y="443"/>
                  </a:lnTo>
                  <a:lnTo>
                    <a:pt x="610" y="456"/>
                  </a:lnTo>
                  <a:lnTo>
                    <a:pt x="604" y="469"/>
                  </a:lnTo>
                  <a:lnTo>
                    <a:pt x="598" y="481"/>
                  </a:lnTo>
                  <a:lnTo>
                    <a:pt x="591" y="493"/>
                  </a:lnTo>
                  <a:lnTo>
                    <a:pt x="583" y="506"/>
                  </a:lnTo>
                  <a:lnTo>
                    <a:pt x="575" y="517"/>
                  </a:lnTo>
                  <a:lnTo>
                    <a:pt x="566" y="528"/>
                  </a:lnTo>
                  <a:lnTo>
                    <a:pt x="557" y="538"/>
                  </a:lnTo>
                  <a:lnTo>
                    <a:pt x="548" y="548"/>
                  </a:lnTo>
                  <a:lnTo>
                    <a:pt x="538" y="558"/>
                  </a:lnTo>
                  <a:lnTo>
                    <a:pt x="526" y="568"/>
                  </a:lnTo>
                  <a:lnTo>
                    <a:pt x="515" y="576"/>
                  </a:lnTo>
                  <a:lnTo>
                    <a:pt x="504" y="584"/>
                  </a:lnTo>
                  <a:lnTo>
                    <a:pt x="492" y="592"/>
                  </a:lnTo>
                  <a:lnTo>
                    <a:pt x="480" y="599"/>
                  </a:lnTo>
                  <a:lnTo>
                    <a:pt x="467" y="605"/>
                  </a:lnTo>
                  <a:lnTo>
                    <a:pt x="454" y="611"/>
                  </a:lnTo>
                  <a:lnTo>
                    <a:pt x="441" y="616"/>
                  </a:lnTo>
                  <a:lnTo>
                    <a:pt x="428" y="620"/>
                  </a:lnTo>
                  <a:lnTo>
                    <a:pt x="415" y="625"/>
                  </a:lnTo>
                  <a:lnTo>
                    <a:pt x="400" y="628"/>
                  </a:lnTo>
                  <a:lnTo>
                    <a:pt x="386" y="631"/>
                  </a:lnTo>
                  <a:lnTo>
                    <a:pt x="371" y="633"/>
                  </a:lnTo>
                  <a:lnTo>
                    <a:pt x="357" y="634"/>
                  </a:lnTo>
                  <a:lnTo>
                    <a:pt x="341" y="634"/>
                  </a:lnTo>
                  <a:lnTo>
                    <a:pt x="327" y="634"/>
                  </a:lnTo>
                  <a:lnTo>
                    <a:pt x="312" y="633"/>
                  </a:lnTo>
                  <a:lnTo>
                    <a:pt x="298" y="631"/>
                  </a:lnTo>
                  <a:lnTo>
                    <a:pt x="283" y="628"/>
                  </a:lnTo>
                  <a:lnTo>
                    <a:pt x="269" y="625"/>
                  </a:lnTo>
                  <a:lnTo>
                    <a:pt x="255" y="620"/>
                  </a:lnTo>
                  <a:lnTo>
                    <a:pt x="242" y="616"/>
                  </a:lnTo>
                  <a:lnTo>
                    <a:pt x="229" y="611"/>
                  </a:lnTo>
                  <a:lnTo>
                    <a:pt x="215" y="605"/>
                  </a:lnTo>
                  <a:lnTo>
                    <a:pt x="203" y="599"/>
                  </a:lnTo>
                  <a:lnTo>
                    <a:pt x="191" y="592"/>
                  </a:lnTo>
                  <a:lnTo>
                    <a:pt x="179" y="584"/>
                  </a:lnTo>
                  <a:lnTo>
                    <a:pt x="167" y="576"/>
                  </a:lnTo>
                  <a:lnTo>
                    <a:pt x="156" y="568"/>
                  </a:lnTo>
                  <a:lnTo>
                    <a:pt x="146" y="558"/>
                  </a:lnTo>
                  <a:lnTo>
                    <a:pt x="136" y="548"/>
                  </a:lnTo>
                  <a:lnTo>
                    <a:pt x="126" y="538"/>
                  </a:lnTo>
                  <a:lnTo>
                    <a:pt x="117" y="528"/>
                  </a:lnTo>
                  <a:lnTo>
                    <a:pt x="108" y="517"/>
                  </a:lnTo>
                  <a:lnTo>
                    <a:pt x="100" y="506"/>
                  </a:lnTo>
                  <a:lnTo>
                    <a:pt x="92" y="493"/>
                  </a:lnTo>
                  <a:lnTo>
                    <a:pt x="86" y="481"/>
                  </a:lnTo>
                  <a:lnTo>
                    <a:pt x="79" y="469"/>
                  </a:lnTo>
                  <a:lnTo>
                    <a:pt x="73" y="456"/>
                  </a:lnTo>
                  <a:lnTo>
                    <a:pt x="68" y="443"/>
                  </a:lnTo>
                  <a:lnTo>
                    <a:pt x="64" y="429"/>
                  </a:lnTo>
                  <a:lnTo>
                    <a:pt x="60" y="415"/>
                  </a:lnTo>
                  <a:lnTo>
                    <a:pt x="57" y="401"/>
                  </a:lnTo>
                  <a:lnTo>
                    <a:pt x="54" y="387"/>
                  </a:lnTo>
                  <a:lnTo>
                    <a:pt x="52" y="372"/>
                  </a:lnTo>
                  <a:lnTo>
                    <a:pt x="51" y="358"/>
                  </a:lnTo>
                  <a:lnTo>
                    <a:pt x="51" y="343"/>
                  </a:lnTo>
                  <a:close/>
                  <a:moveTo>
                    <a:pt x="212" y="515"/>
                  </a:moveTo>
                  <a:lnTo>
                    <a:pt x="277" y="515"/>
                  </a:lnTo>
                  <a:lnTo>
                    <a:pt x="277" y="369"/>
                  </a:lnTo>
                  <a:lnTo>
                    <a:pt x="355" y="369"/>
                  </a:lnTo>
                  <a:lnTo>
                    <a:pt x="412" y="515"/>
                  </a:lnTo>
                  <a:lnTo>
                    <a:pt x="485" y="515"/>
                  </a:lnTo>
                  <a:lnTo>
                    <a:pt x="418" y="359"/>
                  </a:lnTo>
                  <a:lnTo>
                    <a:pt x="427" y="354"/>
                  </a:lnTo>
                  <a:lnTo>
                    <a:pt x="437" y="349"/>
                  </a:lnTo>
                  <a:lnTo>
                    <a:pt x="447" y="343"/>
                  </a:lnTo>
                  <a:lnTo>
                    <a:pt x="457" y="334"/>
                  </a:lnTo>
                  <a:lnTo>
                    <a:pt x="462" y="329"/>
                  </a:lnTo>
                  <a:lnTo>
                    <a:pt x="466" y="324"/>
                  </a:lnTo>
                  <a:lnTo>
                    <a:pt x="471" y="317"/>
                  </a:lnTo>
                  <a:lnTo>
                    <a:pt x="474" y="309"/>
                  </a:lnTo>
                  <a:lnTo>
                    <a:pt x="477" y="301"/>
                  </a:lnTo>
                  <a:lnTo>
                    <a:pt x="479" y="292"/>
                  </a:lnTo>
                  <a:lnTo>
                    <a:pt x="480" y="282"/>
                  </a:lnTo>
                  <a:lnTo>
                    <a:pt x="480" y="270"/>
                  </a:lnTo>
                  <a:lnTo>
                    <a:pt x="479" y="251"/>
                  </a:lnTo>
                  <a:lnTo>
                    <a:pt x="477" y="235"/>
                  </a:lnTo>
                  <a:lnTo>
                    <a:pt x="473" y="220"/>
                  </a:lnTo>
                  <a:lnTo>
                    <a:pt x="466" y="208"/>
                  </a:lnTo>
                  <a:lnTo>
                    <a:pt x="459" y="197"/>
                  </a:lnTo>
                  <a:lnTo>
                    <a:pt x="451" y="187"/>
                  </a:lnTo>
                  <a:lnTo>
                    <a:pt x="442" y="179"/>
                  </a:lnTo>
                  <a:lnTo>
                    <a:pt x="432" y="172"/>
                  </a:lnTo>
                  <a:lnTo>
                    <a:pt x="421" y="167"/>
                  </a:lnTo>
                  <a:lnTo>
                    <a:pt x="410" y="163"/>
                  </a:lnTo>
                  <a:lnTo>
                    <a:pt x="397" y="160"/>
                  </a:lnTo>
                  <a:lnTo>
                    <a:pt x="385" y="157"/>
                  </a:lnTo>
                  <a:lnTo>
                    <a:pt x="372" y="155"/>
                  </a:lnTo>
                  <a:lnTo>
                    <a:pt x="359" y="154"/>
                  </a:lnTo>
                  <a:lnTo>
                    <a:pt x="345" y="154"/>
                  </a:lnTo>
                  <a:lnTo>
                    <a:pt x="333" y="154"/>
                  </a:lnTo>
                  <a:lnTo>
                    <a:pt x="212" y="154"/>
                  </a:lnTo>
                  <a:lnTo>
                    <a:pt x="212" y="515"/>
                  </a:lnTo>
                  <a:close/>
                  <a:moveTo>
                    <a:pt x="277" y="216"/>
                  </a:moveTo>
                  <a:lnTo>
                    <a:pt x="351" y="216"/>
                  </a:lnTo>
                  <a:lnTo>
                    <a:pt x="365" y="217"/>
                  </a:lnTo>
                  <a:lnTo>
                    <a:pt x="377" y="219"/>
                  </a:lnTo>
                  <a:lnTo>
                    <a:pt x="382" y="221"/>
                  </a:lnTo>
                  <a:lnTo>
                    <a:pt x="387" y="223"/>
                  </a:lnTo>
                  <a:lnTo>
                    <a:pt x="391" y="225"/>
                  </a:lnTo>
                  <a:lnTo>
                    <a:pt x="395" y="228"/>
                  </a:lnTo>
                  <a:lnTo>
                    <a:pt x="399" y="231"/>
                  </a:lnTo>
                  <a:lnTo>
                    <a:pt x="402" y="235"/>
                  </a:lnTo>
                  <a:lnTo>
                    <a:pt x="405" y="239"/>
                  </a:lnTo>
                  <a:lnTo>
                    <a:pt x="407" y="243"/>
                  </a:lnTo>
                  <a:lnTo>
                    <a:pt x="410" y="248"/>
                  </a:lnTo>
                  <a:lnTo>
                    <a:pt x="411" y="252"/>
                  </a:lnTo>
                  <a:lnTo>
                    <a:pt x="412" y="259"/>
                  </a:lnTo>
                  <a:lnTo>
                    <a:pt x="412" y="265"/>
                  </a:lnTo>
                  <a:lnTo>
                    <a:pt x="412" y="270"/>
                  </a:lnTo>
                  <a:lnTo>
                    <a:pt x="411" y="276"/>
                  </a:lnTo>
                  <a:lnTo>
                    <a:pt x="410" y="280"/>
                  </a:lnTo>
                  <a:lnTo>
                    <a:pt x="407" y="285"/>
                  </a:lnTo>
                  <a:lnTo>
                    <a:pt x="404" y="289"/>
                  </a:lnTo>
                  <a:lnTo>
                    <a:pt x="402" y="293"/>
                  </a:lnTo>
                  <a:lnTo>
                    <a:pt x="399" y="296"/>
                  </a:lnTo>
                  <a:lnTo>
                    <a:pt x="395" y="299"/>
                  </a:lnTo>
                  <a:lnTo>
                    <a:pt x="387" y="304"/>
                  </a:lnTo>
                  <a:lnTo>
                    <a:pt x="378" y="308"/>
                  </a:lnTo>
                  <a:lnTo>
                    <a:pt x="368" y="310"/>
                  </a:lnTo>
                  <a:lnTo>
                    <a:pt x="357" y="310"/>
                  </a:lnTo>
                  <a:lnTo>
                    <a:pt x="277" y="310"/>
                  </a:lnTo>
                  <a:lnTo>
                    <a:pt x="277"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38"/>
            <p:cNvSpPr>
              <a:spLocks/>
            </p:cNvSpPr>
            <p:nvPr/>
          </p:nvSpPr>
          <p:spPr bwMode="auto">
            <a:xfrm>
              <a:off x="2362200" y="1393825"/>
              <a:ext cx="160338" cy="1335088"/>
            </a:xfrm>
            <a:custGeom>
              <a:avLst/>
              <a:gdLst>
                <a:gd name="T0" fmla="*/ 0 w 405"/>
                <a:gd name="T1" fmla="*/ 408 h 3364"/>
                <a:gd name="T2" fmla="*/ 0 w 405"/>
                <a:gd name="T3" fmla="*/ 403 h 3364"/>
                <a:gd name="T4" fmla="*/ 0 w 405"/>
                <a:gd name="T5" fmla="*/ 0 h 3364"/>
                <a:gd name="T6" fmla="*/ 405 w 405"/>
                <a:gd name="T7" fmla="*/ 0 h 3364"/>
                <a:gd name="T8" fmla="*/ 405 w 405"/>
                <a:gd name="T9" fmla="*/ 404 h 3364"/>
                <a:gd name="T10" fmla="*/ 405 w 405"/>
                <a:gd name="T11" fmla="*/ 408 h 3364"/>
                <a:gd name="T12" fmla="*/ 405 w 405"/>
                <a:gd name="T13" fmla="*/ 2956 h 3364"/>
                <a:gd name="T14" fmla="*/ 405 w 405"/>
                <a:gd name="T15" fmla="*/ 2965 h 3364"/>
                <a:gd name="T16" fmla="*/ 405 w 405"/>
                <a:gd name="T17" fmla="*/ 3364 h 3364"/>
                <a:gd name="T18" fmla="*/ 0 w 405"/>
                <a:gd name="T19" fmla="*/ 3364 h 3364"/>
                <a:gd name="T20" fmla="*/ 0 w 405"/>
                <a:gd name="T21" fmla="*/ 2961 h 3364"/>
                <a:gd name="T22" fmla="*/ 0 w 405"/>
                <a:gd name="T23" fmla="*/ 2956 h 3364"/>
                <a:gd name="T24" fmla="*/ 0 w 405"/>
                <a:gd name="T25" fmla="*/ 408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 h="3364">
                  <a:moveTo>
                    <a:pt x="0" y="408"/>
                  </a:moveTo>
                  <a:lnTo>
                    <a:pt x="0" y="403"/>
                  </a:lnTo>
                  <a:lnTo>
                    <a:pt x="0" y="0"/>
                  </a:lnTo>
                  <a:lnTo>
                    <a:pt x="405" y="0"/>
                  </a:lnTo>
                  <a:lnTo>
                    <a:pt x="405" y="404"/>
                  </a:lnTo>
                  <a:lnTo>
                    <a:pt x="405" y="408"/>
                  </a:lnTo>
                  <a:lnTo>
                    <a:pt x="405" y="2956"/>
                  </a:lnTo>
                  <a:lnTo>
                    <a:pt x="405" y="2965"/>
                  </a:lnTo>
                  <a:lnTo>
                    <a:pt x="405" y="3364"/>
                  </a:lnTo>
                  <a:lnTo>
                    <a:pt x="0" y="3364"/>
                  </a:lnTo>
                  <a:lnTo>
                    <a:pt x="0" y="2961"/>
                  </a:lnTo>
                  <a:lnTo>
                    <a:pt x="0" y="2956"/>
                  </a:lnTo>
                  <a:lnTo>
                    <a:pt x="0"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39"/>
            <p:cNvSpPr>
              <a:spLocks noEditPoints="1"/>
            </p:cNvSpPr>
            <p:nvPr/>
          </p:nvSpPr>
          <p:spPr bwMode="auto">
            <a:xfrm>
              <a:off x="3448050" y="1389063"/>
              <a:ext cx="3098800" cy="1627188"/>
            </a:xfrm>
            <a:custGeom>
              <a:avLst/>
              <a:gdLst>
                <a:gd name="T0" fmla="*/ 1668 w 7808"/>
                <a:gd name="T1" fmla="*/ 2965 h 4100"/>
                <a:gd name="T2" fmla="*/ 2358 w 7808"/>
                <a:gd name="T3" fmla="*/ 3227 h 4100"/>
                <a:gd name="T4" fmla="*/ 2934 w 7808"/>
                <a:gd name="T5" fmla="*/ 2696 h 4100"/>
                <a:gd name="T6" fmla="*/ 2988 w 7808"/>
                <a:gd name="T7" fmla="*/ 1741 h 4100"/>
                <a:gd name="T8" fmla="*/ 2481 w 7808"/>
                <a:gd name="T9" fmla="*/ 1090 h 4100"/>
                <a:gd name="T10" fmla="*/ 1765 w 7808"/>
                <a:gd name="T11" fmla="*/ 1196 h 4100"/>
                <a:gd name="T12" fmla="*/ 1387 w 7808"/>
                <a:gd name="T13" fmla="*/ 1981 h 4100"/>
                <a:gd name="T14" fmla="*/ 5042 w 7808"/>
                <a:gd name="T15" fmla="*/ 1220 h 4100"/>
                <a:gd name="T16" fmla="*/ 3728 w 7808"/>
                <a:gd name="T17" fmla="*/ 3147 h 4100"/>
                <a:gd name="T18" fmla="*/ 4183 w 7808"/>
                <a:gd name="T19" fmla="*/ 3220 h 4100"/>
                <a:gd name="T20" fmla="*/ 4574 w 7808"/>
                <a:gd name="T21" fmla="*/ 3042 h 4100"/>
                <a:gd name="T22" fmla="*/ 4629 w 7808"/>
                <a:gd name="T23" fmla="*/ 2665 h 4100"/>
                <a:gd name="T24" fmla="*/ 4274 w 7808"/>
                <a:gd name="T25" fmla="*/ 2368 h 4100"/>
                <a:gd name="T26" fmla="*/ 3486 w 7808"/>
                <a:gd name="T27" fmla="*/ 1943 h 4100"/>
                <a:gd name="T28" fmla="*/ 3406 w 7808"/>
                <a:gd name="T29" fmla="*/ 2460 h 4100"/>
                <a:gd name="T30" fmla="*/ 2755 w 7808"/>
                <a:gd name="T31" fmla="*/ 3346 h 4100"/>
                <a:gd name="T32" fmla="*/ 1699 w 7808"/>
                <a:gd name="T33" fmla="*/ 3346 h 4100"/>
                <a:gd name="T34" fmla="*/ 1047 w 7808"/>
                <a:gd name="T35" fmla="*/ 2460 h 4100"/>
                <a:gd name="T36" fmla="*/ 1101 w 7808"/>
                <a:gd name="T37" fmla="*/ 1601 h 4100"/>
                <a:gd name="T38" fmla="*/ 1483 w 7808"/>
                <a:gd name="T39" fmla="*/ 1043 h 4100"/>
                <a:gd name="T40" fmla="*/ 366 w 7808"/>
                <a:gd name="T41" fmla="*/ 559 h 4100"/>
                <a:gd name="T42" fmla="*/ 774 w 7808"/>
                <a:gd name="T43" fmla="*/ 65 h 4100"/>
                <a:gd name="T44" fmla="*/ 1458 w 7808"/>
                <a:gd name="T45" fmla="*/ 24 h 4100"/>
                <a:gd name="T46" fmla="*/ 1499 w 7808"/>
                <a:gd name="T47" fmla="*/ 358 h 4100"/>
                <a:gd name="T48" fmla="*/ 1087 w 7808"/>
                <a:gd name="T49" fmla="*/ 232 h 4100"/>
                <a:gd name="T50" fmla="*/ 745 w 7808"/>
                <a:gd name="T51" fmla="*/ 373 h 4100"/>
                <a:gd name="T52" fmla="*/ 2074 w 7808"/>
                <a:gd name="T53" fmla="*/ 771 h 4100"/>
                <a:gd name="T54" fmla="*/ 2700 w 7808"/>
                <a:gd name="T55" fmla="*/ 867 h 4100"/>
                <a:gd name="T56" fmla="*/ 3269 w 7808"/>
                <a:gd name="T57" fmla="*/ 1418 h 4100"/>
                <a:gd name="T58" fmla="*/ 3475 w 7808"/>
                <a:gd name="T59" fmla="*/ 1061 h 4100"/>
                <a:gd name="T60" fmla="*/ 4145 w 7808"/>
                <a:gd name="T61" fmla="*/ 781 h 4100"/>
                <a:gd name="T62" fmla="*/ 4839 w 7808"/>
                <a:gd name="T63" fmla="*/ 853 h 4100"/>
                <a:gd name="T64" fmla="*/ 6413 w 7808"/>
                <a:gd name="T65" fmla="*/ 995 h 4100"/>
                <a:gd name="T66" fmla="*/ 7003 w 7808"/>
                <a:gd name="T67" fmla="*/ 787 h 4100"/>
                <a:gd name="T68" fmla="*/ 7633 w 7808"/>
                <a:gd name="T69" fmla="*/ 862 h 4100"/>
                <a:gd name="T70" fmla="*/ 7197 w 7808"/>
                <a:gd name="T71" fmla="*/ 1019 h 4100"/>
                <a:gd name="T72" fmla="*/ 6801 w 7808"/>
                <a:gd name="T73" fmla="*/ 1034 h 4100"/>
                <a:gd name="T74" fmla="*/ 6530 w 7808"/>
                <a:gd name="T75" fmla="*/ 1321 h 4100"/>
                <a:gd name="T76" fmla="*/ 6612 w 7808"/>
                <a:gd name="T77" fmla="*/ 1679 h 4100"/>
                <a:gd name="T78" fmla="*/ 7430 w 7808"/>
                <a:gd name="T79" fmla="*/ 2112 h 4100"/>
                <a:gd name="T80" fmla="*/ 7792 w 7808"/>
                <a:gd name="T81" fmla="*/ 2547 h 4100"/>
                <a:gd name="T82" fmla="*/ 7511 w 7808"/>
                <a:gd name="T83" fmla="*/ 3288 h 4100"/>
                <a:gd name="T84" fmla="*/ 6822 w 7808"/>
                <a:gd name="T85" fmla="*/ 3478 h 4100"/>
                <a:gd name="T86" fmla="*/ 6183 w 7808"/>
                <a:gd name="T87" fmla="*/ 3328 h 4100"/>
                <a:gd name="T88" fmla="*/ 6529 w 7808"/>
                <a:gd name="T89" fmla="*/ 3138 h 4100"/>
                <a:gd name="T90" fmla="*/ 6995 w 7808"/>
                <a:gd name="T91" fmla="*/ 3230 h 4100"/>
                <a:gd name="T92" fmla="*/ 7398 w 7808"/>
                <a:gd name="T93" fmla="*/ 3067 h 4100"/>
                <a:gd name="T94" fmla="*/ 7476 w 7808"/>
                <a:gd name="T95" fmla="*/ 2691 h 4100"/>
                <a:gd name="T96" fmla="*/ 7168 w 7808"/>
                <a:gd name="T97" fmla="*/ 2405 h 4100"/>
                <a:gd name="T98" fmla="*/ 6412 w 7808"/>
                <a:gd name="T99" fmla="*/ 2016 h 4100"/>
                <a:gd name="T100" fmla="*/ 5922 w 7808"/>
                <a:gd name="T101" fmla="*/ 2581 h 4100"/>
                <a:gd name="T102" fmla="*/ 5162 w 7808"/>
                <a:gd name="T103" fmla="*/ 3648 h 4100"/>
                <a:gd name="T104" fmla="*/ 4675 w 7808"/>
                <a:gd name="T105" fmla="*/ 1277 h 4100"/>
                <a:gd name="T106" fmla="*/ 4285 w 7808"/>
                <a:gd name="T107" fmla="*/ 999 h 4100"/>
                <a:gd name="T108" fmla="*/ 3854 w 7808"/>
                <a:gd name="T109" fmla="*/ 1073 h 4100"/>
                <a:gd name="T110" fmla="*/ 3661 w 7808"/>
                <a:gd name="T111" fmla="*/ 1451 h 4100"/>
                <a:gd name="T112" fmla="*/ 3857 w 7808"/>
                <a:gd name="T113" fmla="*/ 1738 h 4100"/>
                <a:gd name="T114" fmla="*/ 4729 w 7808"/>
                <a:gd name="T115" fmla="*/ 2199 h 4100"/>
                <a:gd name="T116" fmla="*/ 4967 w 7808"/>
                <a:gd name="T117" fmla="*/ 2741 h 4100"/>
                <a:gd name="T118" fmla="*/ 4478 w 7808"/>
                <a:gd name="T119" fmla="*/ 3382 h 4100"/>
                <a:gd name="T120" fmla="*/ 3750 w 7808"/>
                <a:gd name="T121" fmla="*/ 3454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8" h="4100">
                  <a:moveTo>
                    <a:pt x="1381" y="2151"/>
                  </a:moveTo>
                  <a:lnTo>
                    <a:pt x="1383" y="2207"/>
                  </a:lnTo>
                  <a:lnTo>
                    <a:pt x="1387" y="2263"/>
                  </a:lnTo>
                  <a:lnTo>
                    <a:pt x="1393" y="2318"/>
                  </a:lnTo>
                  <a:lnTo>
                    <a:pt x="1401" y="2373"/>
                  </a:lnTo>
                  <a:lnTo>
                    <a:pt x="1411" y="2426"/>
                  </a:lnTo>
                  <a:lnTo>
                    <a:pt x="1423" y="2479"/>
                  </a:lnTo>
                  <a:lnTo>
                    <a:pt x="1438" y="2530"/>
                  </a:lnTo>
                  <a:lnTo>
                    <a:pt x="1453" y="2580"/>
                  </a:lnTo>
                  <a:lnTo>
                    <a:pt x="1470" y="2628"/>
                  </a:lnTo>
                  <a:lnTo>
                    <a:pt x="1490" y="2676"/>
                  </a:lnTo>
                  <a:lnTo>
                    <a:pt x="1511" y="2722"/>
                  </a:lnTo>
                  <a:lnTo>
                    <a:pt x="1533" y="2767"/>
                  </a:lnTo>
                  <a:lnTo>
                    <a:pt x="1557" y="2809"/>
                  </a:lnTo>
                  <a:lnTo>
                    <a:pt x="1582" y="2851"/>
                  </a:lnTo>
                  <a:lnTo>
                    <a:pt x="1610" y="2891"/>
                  </a:lnTo>
                  <a:lnTo>
                    <a:pt x="1637" y="2928"/>
                  </a:lnTo>
                  <a:lnTo>
                    <a:pt x="1668" y="2965"/>
                  </a:lnTo>
                  <a:lnTo>
                    <a:pt x="1698" y="2999"/>
                  </a:lnTo>
                  <a:lnTo>
                    <a:pt x="1730" y="3031"/>
                  </a:lnTo>
                  <a:lnTo>
                    <a:pt x="1763" y="3061"/>
                  </a:lnTo>
                  <a:lnTo>
                    <a:pt x="1797" y="3090"/>
                  </a:lnTo>
                  <a:lnTo>
                    <a:pt x="1832" y="3116"/>
                  </a:lnTo>
                  <a:lnTo>
                    <a:pt x="1869" y="3140"/>
                  </a:lnTo>
                  <a:lnTo>
                    <a:pt x="1907" y="3161"/>
                  </a:lnTo>
                  <a:lnTo>
                    <a:pt x="1944" y="3180"/>
                  </a:lnTo>
                  <a:lnTo>
                    <a:pt x="1983" y="3197"/>
                  </a:lnTo>
                  <a:lnTo>
                    <a:pt x="2022" y="3211"/>
                  </a:lnTo>
                  <a:lnTo>
                    <a:pt x="2063" y="3223"/>
                  </a:lnTo>
                  <a:lnTo>
                    <a:pt x="2105" y="3232"/>
                  </a:lnTo>
                  <a:lnTo>
                    <a:pt x="2147" y="3238"/>
                  </a:lnTo>
                  <a:lnTo>
                    <a:pt x="2188" y="3241"/>
                  </a:lnTo>
                  <a:lnTo>
                    <a:pt x="2231" y="3242"/>
                  </a:lnTo>
                  <a:lnTo>
                    <a:pt x="2274" y="3240"/>
                  </a:lnTo>
                  <a:lnTo>
                    <a:pt x="2316" y="3235"/>
                  </a:lnTo>
                  <a:lnTo>
                    <a:pt x="2358" y="3227"/>
                  </a:lnTo>
                  <a:lnTo>
                    <a:pt x="2399" y="3217"/>
                  </a:lnTo>
                  <a:lnTo>
                    <a:pt x="2438" y="3204"/>
                  </a:lnTo>
                  <a:lnTo>
                    <a:pt x="2478" y="3188"/>
                  </a:lnTo>
                  <a:lnTo>
                    <a:pt x="2517" y="3170"/>
                  </a:lnTo>
                  <a:lnTo>
                    <a:pt x="2553" y="3150"/>
                  </a:lnTo>
                  <a:lnTo>
                    <a:pt x="2590" y="3126"/>
                  </a:lnTo>
                  <a:lnTo>
                    <a:pt x="2626" y="3102"/>
                  </a:lnTo>
                  <a:lnTo>
                    <a:pt x="2660" y="3075"/>
                  </a:lnTo>
                  <a:lnTo>
                    <a:pt x="2694" y="3045"/>
                  </a:lnTo>
                  <a:lnTo>
                    <a:pt x="2725" y="3014"/>
                  </a:lnTo>
                  <a:lnTo>
                    <a:pt x="2757" y="2980"/>
                  </a:lnTo>
                  <a:lnTo>
                    <a:pt x="2786" y="2944"/>
                  </a:lnTo>
                  <a:lnTo>
                    <a:pt x="2814" y="2908"/>
                  </a:lnTo>
                  <a:lnTo>
                    <a:pt x="2841" y="2868"/>
                  </a:lnTo>
                  <a:lnTo>
                    <a:pt x="2867" y="2828"/>
                  </a:lnTo>
                  <a:lnTo>
                    <a:pt x="2890" y="2786"/>
                  </a:lnTo>
                  <a:lnTo>
                    <a:pt x="2913" y="2742"/>
                  </a:lnTo>
                  <a:lnTo>
                    <a:pt x="2934" y="2696"/>
                  </a:lnTo>
                  <a:lnTo>
                    <a:pt x="2953" y="2650"/>
                  </a:lnTo>
                  <a:lnTo>
                    <a:pt x="2970" y="2602"/>
                  </a:lnTo>
                  <a:lnTo>
                    <a:pt x="2987" y="2552"/>
                  </a:lnTo>
                  <a:lnTo>
                    <a:pt x="3001" y="2502"/>
                  </a:lnTo>
                  <a:lnTo>
                    <a:pt x="3013" y="2450"/>
                  </a:lnTo>
                  <a:lnTo>
                    <a:pt x="3023" y="2398"/>
                  </a:lnTo>
                  <a:lnTo>
                    <a:pt x="3031" y="2344"/>
                  </a:lnTo>
                  <a:lnTo>
                    <a:pt x="3037" y="2289"/>
                  </a:lnTo>
                  <a:lnTo>
                    <a:pt x="3043" y="2234"/>
                  </a:lnTo>
                  <a:lnTo>
                    <a:pt x="3045" y="2177"/>
                  </a:lnTo>
                  <a:lnTo>
                    <a:pt x="3045" y="2120"/>
                  </a:lnTo>
                  <a:lnTo>
                    <a:pt x="3043" y="2063"/>
                  </a:lnTo>
                  <a:lnTo>
                    <a:pt x="3038" y="2007"/>
                  </a:lnTo>
                  <a:lnTo>
                    <a:pt x="3032" y="1952"/>
                  </a:lnTo>
                  <a:lnTo>
                    <a:pt x="3024" y="1897"/>
                  </a:lnTo>
                  <a:lnTo>
                    <a:pt x="3013" y="1845"/>
                  </a:lnTo>
                  <a:lnTo>
                    <a:pt x="3002" y="1792"/>
                  </a:lnTo>
                  <a:lnTo>
                    <a:pt x="2988" y="1741"/>
                  </a:lnTo>
                  <a:lnTo>
                    <a:pt x="2971" y="1691"/>
                  </a:lnTo>
                  <a:lnTo>
                    <a:pt x="2954" y="1642"/>
                  </a:lnTo>
                  <a:lnTo>
                    <a:pt x="2935" y="1595"/>
                  </a:lnTo>
                  <a:lnTo>
                    <a:pt x="2914" y="1549"/>
                  </a:lnTo>
                  <a:lnTo>
                    <a:pt x="2892" y="1504"/>
                  </a:lnTo>
                  <a:lnTo>
                    <a:pt x="2868" y="1461"/>
                  </a:lnTo>
                  <a:lnTo>
                    <a:pt x="2842" y="1420"/>
                  </a:lnTo>
                  <a:lnTo>
                    <a:pt x="2816" y="1380"/>
                  </a:lnTo>
                  <a:lnTo>
                    <a:pt x="2787" y="1341"/>
                  </a:lnTo>
                  <a:lnTo>
                    <a:pt x="2758" y="1306"/>
                  </a:lnTo>
                  <a:lnTo>
                    <a:pt x="2727" y="1271"/>
                  </a:lnTo>
                  <a:lnTo>
                    <a:pt x="2695" y="1239"/>
                  </a:lnTo>
                  <a:lnTo>
                    <a:pt x="2662" y="1209"/>
                  </a:lnTo>
                  <a:lnTo>
                    <a:pt x="2628" y="1181"/>
                  </a:lnTo>
                  <a:lnTo>
                    <a:pt x="2592" y="1154"/>
                  </a:lnTo>
                  <a:lnTo>
                    <a:pt x="2556" y="1131"/>
                  </a:lnTo>
                  <a:lnTo>
                    <a:pt x="2519" y="1110"/>
                  </a:lnTo>
                  <a:lnTo>
                    <a:pt x="2481" y="1090"/>
                  </a:lnTo>
                  <a:lnTo>
                    <a:pt x="2441" y="1073"/>
                  </a:lnTo>
                  <a:lnTo>
                    <a:pt x="2402" y="1059"/>
                  </a:lnTo>
                  <a:lnTo>
                    <a:pt x="2361" y="1048"/>
                  </a:lnTo>
                  <a:lnTo>
                    <a:pt x="2320" y="1038"/>
                  </a:lnTo>
                  <a:lnTo>
                    <a:pt x="2279" y="1032"/>
                  </a:lnTo>
                  <a:lnTo>
                    <a:pt x="2236" y="1028"/>
                  </a:lnTo>
                  <a:lnTo>
                    <a:pt x="2193" y="1028"/>
                  </a:lnTo>
                  <a:lnTo>
                    <a:pt x="2151" y="1030"/>
                  </a:lnTo>
                  <a:lnTo>
                    <a:pt x="2109" y="1035"/>
                  </a:lnTo>
                  <a:lnTo>
                    <a:pt x="2067" y="1044"/>
                  </a:lnTo>
                  <a:lnTo>
                    <a:pt x="2027" y="1054"/>
                  </a:lnTo>
                  <a:lnTo>
                    <a:pt x="1986" y="1067"/>
                  </a:lnTo>
                  <a:lnTo>
                    <a:pt x="1947" y="1082"/>
                  </a:lnTo>
                  <a:lnTo>
                    <a:pt x="1909" y="1100"/>
                  </a:lnTo>
                  <a:lnTo>
                    <a:pt x="1871" y="1121"/>
                  </a:lnTo>
                  <a:lnTo>
                    <a:pt x="1834" y="1144"/>
                  </a:lnTo>
                  <a:lnTo>
                    <a:pt x="1800" y="1169"/>
                  </a:lnTo>
                  <a:lnTo>
                    <a:pt x="1765" y="1196"/>
                  </a:lnTo>
                  <a:lnTo>
                    <a:pt x="1732" y="1226"/>
                  </a:lnTo>
                  <a:lnTo>
                    <a:pt x="1699" y="1257"/>
                  </a:lnTo>
                  <a:lnTo>
                    <a:pt x="1669" y="1291"/>
                  </a:lnTo>
                  <a:lnTo>
                    <a:pt x="1639" y="1326"/>
                  </a:lnTo>
                  <a:lnTo>
                    <a:pt x="1611" y="1363"/>
                  </a:lnTo>
                  <a:lnTo>
                    <a:pt x="1584" y="1401"/>
                  </a:lnTo>
                  <a:lnTo>
                    <a:pt x="1559" y="1442"/>
                  </a:lnTo>
                  <a:lnTo>
                    <a:pt x="1534" y="1485"/>
                  </a:lnTo>
                  <a:lnTo>
                    <a:pt x="1512" y="1528"/>
                  </a:lnTo>
                  <a:lnTo>
                    <a:pt x="1492" y="1574"/>
                  </a:lnTo>
                  <a:lnTo>
                    <a:pt x="1472" y="1621"/>
                  </a:lnTo>
                  <a:lnTo>
                    <a:pt x="1454" y="1669"/>
                  </a:lnTo>
                  <a:lnTo>
                    <a:pt x="1439" y="1718"/>
                  </a:lnTo>
                  <a:lnTo>
                    <a:pt x="1424" y="1768"/>
                  </a:lnTo>
                  <a:lnTo>
                    <a:pt x="1412" y="1820"/>
                  </a:lnTo>
                  <a:lnTo>
                    <a:pt x="1402" y="1873"/>
                  </a:lnTo>
                  <a:lnTo>
                    <a:pt x="1394" y="1927"/>
                  </a:lnTo>
                  <a:lnTo>
                    <a:pt x="1387" y="1981"/>
                  </a:lnTo>
                  <a:lnTo>
                    <a:pt x="1383" y="2037"/>
                  </a:lnTo>
                  <a:lnTo>
                    <a:pt x="1381" y="2093"/>
                  </a:lnTo>
                  <a:lnTo>
                    <a:pt x="1381" y="2151"/>
                  </a:lnTo>
                  <a:close/>
                  <a:moveTo>
                    <a:pt x="4734" y="1411"/>
                  </a:moveTo>
                  <a:lnTo>
                    <a:pt x="4736" y="1416"/>
                  </a:lnTo>
                  <a:lnTo>
                    <a:pt x="4731" y="1402"/>
                  </a:lnTo>
                  <a:lnTo>
                    <a:pt x="4723" y="1385"/>
                  </a:lnTo>
                  <a:lnTo>
                    <a:pt x="4720" y="1376"/>
                  </a:lnTo>
                  <a:lnTo>
                    <a:pt x="4734" y="1411"/>
                  </a:lnTo>
                  <a:close/>
                  <a:moveTo>
                    <a:pt x="5009" y="3942"/>
                  </a:moveTo>
                  <a:lnTo>
                    <a:pt x="5025" y="3915"/>
                  </a:lnTo>
                  <a:lnTo>
                    <a:pt x="5043" y="3883"/>
                  </a:lnTo>
                  <a:lnTo>
                    <a:pt x="5062" y="3845"/>
                  </a:lnTo>
                  <a:lnTo>
                    <a:pt x="5085" y="3802"/>
                  </a:lnTo>
                  <a:lnTo>
                    <a:pt x="5009" y="3942"/>
                  </a:lnTo>
                  <a:close/>
                  <a:moveTo>
                    <a:pt x="5034" y="1200"/>
                  </a:moveTo>
                  <a:lnTo>
                    <a:pt x="5037" y="1210"/>
                  </a:lnTo>
                  <a:lnTo>
                    <a:pt x="5042" y="1220"/>
                  </a:lnTo>
                  <a:lnTo>
                    <a:pt x="5046" y="1232"/>
                  </a:lnTo>
                  <a:lnTo>
                    <a:pt x="5050" y="1243"/>
                  </a:lnTo>
                  <a:lnTo>
                    <a:pt x="5186" y="1576"/>
                  </a:lnTo>
                  <a:lnTo>
                    <a:pt x="5034" y="1200"/>
                  </a:lnTo>
                  <a:close/>
                  <a:moveTo>
                    <a:pt x="3336" y="2879"/>
                  </a:moveTo>
                  <a:lnTo>
                    <a:pt x="3383" y="2920"/>
                  </a:lnTo>
                  <a:lnTo>
                    <a:pt x="3429" y="2959"/>
                  </a:lnTo>
                  <a:lnTo>
                    <a:pt x="3476" y="2995"/>
                  </a:lnTo>
                  <a:lnTo>
                    <a:pt x="3521" y="3029"/>
                  </a:lnTo>
                  <a:lnTo>
                    <a:pt x="3544" y="3044"/>
                  </a:lnTo>
                  <a:lnTo>
                    <a:pt x="3566" y="3059"/>
                  </a:lnTo>
                  <a:lnTo>
                    <a:pt x="3590" y="3074"/>
                  </a:lnTo>
                  <a:lnTo>
                    <a:pt x="3612" y="3088"/>
                  </a:lnTo>
                  <a:lnTo>
                    <a:pt x="3635" y="3101"/>
                  </a:lnTo>
                  <a:lnTo>
                    <a:pt x="3658" y="3113"/>
                  </a:lnTo>
                  <a:lnTo>
                    <a:pt x="3681" y="3125"/>
                  </a:lnTo>
                  <a:lnTo>
                    <a:pt x="3705" y="3137"/>
                  </a:lnTo>
                  <a:lnTo>
                    <a:pt x="3728" y="3147"/>
                  </a:lnTo>
                  <a:lnTo>
                    <a:pt x="3751" y="3157"/>
                  </a:lnTo>
                  <a:lnTo>
                    <a:pt x="3775" y="3166"/>
                  </a:lnTo>
                  <a:lnTo>
                    <a:pt x="3798" y="3174"/>
                  </a:lnTo>
                  <a:lnTo>
                    <a:pt x="3822" y="3182"/>
                  </a:lnTo>
                  <a:lnTo>
                    <a:pt x="3846" y="3189"/>
                  </a:lnTo>
                  <a:lnTo>
                    <a:pt x="3870" y="3196"/>
                  </a:lnTo>
                  <a:lnTo>
                    <a:pt x="3895" y="3202"/>
                  </a:lnTo>
                  <a:lnTo>
                    <a:pt x="3919" y="3207"/>
                  </a:lnTo>
                  <a:lnTo>
                    <a:pt x="3945" y="3211"/>
                  </a:lnTo>
                  <a:lnTo>
                    <a:pt x="3970" y="3215"/>
                  </a:lnTo>
                  <a:lnTo>
                    <a:pt x="3995" y="3218"/>
                  </a:lnTo>
                  <a:lnTo>
                    <a:pt x="4021" y="3220"/>
                  </a:lnTo>
                  <a:lnTo>
                    <a:pt x="4047" y="3222"/>
                  </a:lnTo>
                  <a:lnTo>
                    <a:pt x="4074" y="3223"/>
                  </a:lnTo>
                  <a:lnTo>
                    <a:pt x="4100" y="3223"/>
                  </a:lnTo>
                  <a:lnTo>
                    <a:pt x="4128" y="3223"/>
                  </a:lnTo>
                  <a:lnTo>
                    <a:pt x="4155" y="3222"/>
                  </a:lnTo>
                  <a:lnTo>
                    <a:pt x="4183" y="3220"/>
                  </a:lnTo>
                  <a:lnTo>
                    <a:pt x="4209" y="3218"/>
                  </a:lnTo>
                  <a:lnTo>
                    <a:pt x="4235" y="3214"/>
                  </a:lnTo>
                  <a:lnTo>
                    <a:pt x="4262" y="3210"/>
                  </a:lnTo>
                  <a:lnTo>
                    <a:pt x="4287" y="3204"/>
                  </a:lnTo>
                  <a:lnTo>
                    <a:pt x="4312" y="3198"/>
                  </a:lnTo>
                  <a:lnTo>
                    <a:pt x="4336" y="3190"/>
                  </a:lnTo>
                  <a:lnTo>
                    <a:pt x="4361" y="3183"/>
                  </a:lnTo>
                  <a:lnTo>
                    <a:pt x="4384" y="3174"/>
                  </a:lnTo>
                  <a:lnTo>
                    <a:pt x="4406" y="3165"/>
                  </a:lnTo>
                  <a:lnTo>
                    <a:pt x="4429" y="3155"/>
                  </a:lnTo>
                  <a:lnTo>
                    <a:pt x="4450" y="3144"/>
                  </a:lnTo>
                  <a:lnTo>
                    <a:pt x="4470" y="3131"/>
                  </a:lnTo>
                  <a:lnTo>
                    <a:pt x="4490" y="3118"/>
                  </a:lnTo>
                  <a:lnTo>
                    <a:pt x="4508" y="3105"/>
                  </a:lnTo>
                  <a:lnTo>
                    <a:pt x="4526" y="3091"/>
                  </a:lnTo>
                  <a:lnTo>
                    <a:pt x="4544" y="3076"/>
                  </a:lnTo>
                  <a:lnTo>
                    <a:pt x="4559" y="3059"/>
                  </a:lnTo>
                  <a:lnTo>
                    <a:pt x="4574" y="3042"/>
                  </a:lnTo>
                  <a:lnTo>
                    <a:pt x="4588" y="3025"/>
                  </a:lnTo>
                  <a:lnTo>
                    <a:pt x="4601" y="3006"/>
                  </a:lnTo>
                  <a:lnTo>
                    <a:pt x="4612" y="2987"/>
                  </a:lnTo>
                  <a:lnTo>
                    <a:pt x="4623" y="2967"/>
                  </a:lnTo>
                  <a:lnTo>
                    <a:pt x="4632" y="2946"/>
                  </a:lnTo>
                  <a:lnTo>
                    <a:pt x="4639" y="2924"/>
                  </a:lnTo>
                  <a:lnTo>
                    <a:pt x="4646" y="2902"/>
                  </a:lnTo>
                  <a:lnTo>
                    <a:pt x="4651" y="2878"/>
                  </a:lnTo>
                  <a:lnTo>
                    <a:pt x="4654" y="2855"/>
                  </a:lnTo>
                  <a:lnTo>
                    <a:pt x="4656" y="2830"/>
                  </a:lnTo>
                  <a:lnTo>
                    <a:pt x="4658" y="2804"/>
                  </a:lnTo>
                  <a:lnTo>
                    <a:pt x="4658" y="2783"/>
                  </a:lnTo>
                  <a:lnTo>
                    <a:pt x="4655" y="2761"/>
                  </a:lnTo>
                  <a:lnTo>
                    <a:pt x="4652" y="2741"/>
                  </a:lnTo>
                  <a:lnTo>
                    <a:pt x="4648" y="2722"/>
                  </a:lnTo>
                  <a:lnTo>
                    <a:pt x="4643" y="2703"/>
                  </a:lnTo>
                  <a:lnTo>
                    <a:pt x="4636" y="2683"/>
                  </a:lnTo>
                  <a:lnTo>
                    <a:pt x="4629" y="2665"/>
                  </a:lnTo>
                  <a:lnTo>
                    <a:pt x="4620" y="2647"/>
                  </a:lnTo>
                  <a:lnTo>
                    <a:pt x="4610" y="2629"/>
                  </a:lnTo>
                  <a:lnTo>
                    <a:pt x="4599" y="2612"/>
                  </a:lnTo>
                  <a:lnTo>
                    <a:pt x="4586" y="2595"/>
                  </a:lnTo>
                  <a:lnTo>
                    <a:pt x="4573" y="2578"/>
                  </a:lnTo>
                  <a:lnTo>
                    <a:pt x="4559" y="2562"/>
                  </a:lnTo>
                  <a:lnTo>
                    <a:pt x="4544" y="2546"/>
                  </a:lnTo>
                  <a:lnTo>
                    <a:pt x="4527" y="2530"/>
                  </a:lnTo>
                  <a:lnTo>
                    <a:pt x="4509" y="2514"/>
                  </a:lnTo>
                  <a:lnTo>
                    <a:pt x="4491" y="2499"/>
                  </a:lnTo>
                  <a:lnTo>
                    <a:pt x="4470" y="2484"/>
                  </a:lnTo>
                  <a:lnTo>
                    <a:pt x="4450" y="2469"/>
                  </a:lnTo>
                  <a:lnTo>
                    <a:pt x="4428" y="2454"/>
                  </a:lnTo>
                  <a:lnTo>
                    <a:pt x="4404" y="2439"/>
                  </a:lnTo>
                  <a:lnTo>
                    <a:pt x="4381" y="2425"/>
                  </a:lnTo>
                  <a:lnTo>
                    <a:pt x="4355" y="2411"/>
                  </a:lnTo>
                  <a:lnTo>
                    <a:pt x="4330" y="2397"/>
                  </a:lnTo>
                  <a:lnTo>
                    <a:pt x="4274" y="2368"/>
                  </a:lnTo>
                  <a:lnTo>
                    <a:pt x="4215" y="2340"/>
                  </a:lnTo>
                  <a:lnTo>
                    <a:pt x="4152" y="2311"/>
                  </a:lnTo>
                  <a:lnTo>
                    <a:pt x="4085" y="2282"/>
                  </a:lnTo>
                  <a:lnTo>
                    <a:pt x="3972" y="2233"/>
                  </a:lnTo>
                  <a:lnTo>
                    <a:pt x="3867" y="2186"/>
                  </a:lnTo>
                  <a:lnTo>
                    <a:pt x="3817" y="2164"/>
                  </a:lnTo>
                  <a:lnTo>
                    <a:pt x="3771" y="2140"/>
                  </a:lnTo>
                  <a:lnTo>
                    <a:pt x="3725" y="2117"/>
                  </a:lnTo>
                  <a:lnTo>
                    <a:pt x="3682" y="2093"/>
                  </a:lnTo>
                  <a:lnTo>
                    <a:pt x="3642" y="2068"/>
                  </a:lnTo>
                  <a:lnTo>
                    <a:pt x="3603" y="2043"/>
                  </a:lnTo>
                  <a:lnTo>
                    <a:pt x="3585" y="2030"/>
                  </a:lnTo>
                  <a:lnTo>
                    <a:pt x="3566" y="2016"/>
                  </a:lnTo>
                  <a:lnTo>
                    <a:pt x="3549" y="2002"/>
                  </a:lnTo>
                  <a:lnTo>
                    <a:pt x="3533" y="1988"/>
                  </a:lnTo>
                  <a:lnTo>
                    <a:pt x="3516" y="1974"/>
                  </a:lnTo>
                  <a:lnTo>
                    <a:pt x="3501" y="1958"/>
                  </a:lnTo>
                  <a:lnTo>
                    <a:pt x="3486" y="1943"/>
                  </a:lnTo>
                  <a:lnTo>
                    <a:pt x="3472" y="1927"/>
                  </a:lnTo>
                  <a:lnTo>
                    <a:pt x="3458" y="1911"/>
                  </a:lnTo>
                  <a:lnTo>
                    <a:pt x="3445" y="1894"/>
                  </a:lnTo>
                  <a:lnTo>
                    <a:pt x="3433" y="1877"/>
                  </a:lnTo>
                  <a:lnTo>
                    <a:pt x="3422" y="1859"/>
                  </a:lnTo>
                  <a:lnTo>
                    <a:pt x="3427" y="1890"/>
                  </a:lnTo>
                  <a:lnTo>
                    <a:pt x="3431" y="1923"/>
                  </a:lnTo>
                  <a:lnTo>
                    <a:pt x="3435" y="1955"/>
                  </a:lnTo>
                  <a:lnTo>
                    <a:pt x="3438" y="1988"/>
                  </a:lnTo>
                  <a:lnTo>
                    <a:pt x="3441" y="2020"/>
                  </a:lnTo>
                  <a:lnTo>
                    <a:pt x="3442" y="2053"/>
                  </a:lnTo>
                  <a:lnTo>
                    <a:pt x="3444" y="2087"/>
                  </a:lnTo>
                  <a:lnTo>
                    <a:pt x="3444" y="2120"/>
                  </a:lnTo>
                  <a:lnTo>
                    <a:pt x="3442" y="2190"/>
                  </a:lnTo>
                  <a:lnTo>
                    <a:pt x="3438" y="2259"/>
                  </a:lnTo>
                  <a:lnTo>
                    <a:pt x="3430" y="2327"/>
                  </a:lnTo>
                  <a:lnTo>
                    <a:pt x="3420" y="2395"/>
                  </a:lnTo>
                  <a:lnTo>
                    <a:pt x="3406" y="2460"/>
                  </a:lnTo>
                  <a:lnTo>
                    <a:pt x="3389" y="2525"/>
                  </a:lnTo>
                  <a:lnTo>
                    <a:pt x="3370" y="2588"/>
                  </a:lnTo>
                  <a:lnTo>
                    <a:pt x="3349" y="2650"/>
                  </a:lnTo>
                  <a:lnTo>
                    <a:pt x="3324" y="2710"/>
                  </a:lnTo>
                  <a:lnTo>
                    <a:pt x="3297" y="2769"/>
                  </a:lnTo>
                  <a:lnTo>
                    <a:pt x="3268" y="2826"/>
                  </a:lnTo>
                  <a:lnTo>
                    <a:pt x="3236" y="2880"/>
                  </a:lnTo>
                  <a:lnTo>
                    <a:pt x="3202" y="2933"/>
                  </a:lnTo>
                  <a:lnTo>
                    <a:pt x="3167" y="2985"/>
                  </a:lnTo>
                  <a:lnTo>
                    <a:pt x="3128" y="3034"/>
                  </a:lnTo>
                  <a:lnTo>
                    <a:pt x="3087" y="3082"/>
                  </a:lnTo>
                  <a:lnTo>
                    <a:pt x="3046" y="3126"/>
                  </a:lnTo>
                  <a:lnTo>
                    <a:pt x="3001" y="3169"/>
                  </a:lnTo>
                  <a:lnTo>
                    <a:pt x="2955" y="3210"/>
                  </a:lnTo>
                  <a:lnTo>
                    <a:pt x="2907" y="3247"/>
                  </a:lnTo>
                  <a:lnTo>
                    <a:pt x="2857" y="3283"/>
                  </a:lnTo>
                  <a:lnTo>
                    <a:pt x="2807" y="3315"/>
                  </a:lnTo>
                  <a:lnTo>
                    <a:pt x="2755" y="3346"/>
                  </a:lnTo>
                  <a:lnTo>
                    <a:pt x="2701" y="3372"/>
                  </a:lnTo>
                  <a:lnTo>
                    <a:pt x="2645" y="3397"/>
                  </a:lnTo>
                  <a:lnTo>
                    <a:pt x="2589" y="3418"/>
                  </a:lnTo>
                  <a:lnTo>
                    <a:pt x="2531" y="3436"/>
                  </a:lnTo>
                  <a:lnTo>
                    <a:pt x="2472" y="3452"/>
                  </a:lnTo>
                  <a:lnTo>
                    <a:pt x="2412" y="3464"/>
                  </a:lnTo>
                  <a:lnTo>
                    <a:pt x="2351" y="3473"/>
                  </a:lnTo>
                  <a:lnTo>
                    <a:pt x="2289" y="3478"/>
                  </a:lnTo>
                  <a:lnTo>
                    <a:pt x="2227" y="3479"/>
                  </a:lnTo>
                  <a:lnTo>
                    <a:pt x="2164" y="3478"/>
                  </a:lnTo>
                  <a:lnTo>
                    <a:pt x="2102" y="3473"/>
                  </a:lnTo>
                  <a:lnTo>
                    <a:pt x="2041" y="3464"/>
                  </a:lnTo>
                  <a:lnTo>
                    <a:pt x="1981" y="3452"/>
                  </a:lnTo>
                  <a:lnTo>
                    <a:pt x="1922" y="3436"/>
                  </a:lnTo>
                  <a:lnTo>
                    <a:pt x="1865" y="3418"/>
                  </a:lnTo>
                  <a:lnTo>
                    <a:pt x="1808" y="3397"/>
                  </a:lnTo>
                  <a:lnTo>
                    <a:pt x="1753" y="3372"/>
                  </a:lnTo>
                  <a:lnTo>
                    <a:pt x="1699" y="3346"/>
                  </a:lnTo>
                  <a:lnTo>
                    <a:pt x="1646" y="3315"/>
                  </a:lnTo>
                  <a:lnTo>
                    <a:pt x="1595" y="3283"/>
                  </a:lnTo>
                  <a:lnTo>
                    <a:pt x="1545" y="3247"/>
                  </a:lnTo>
                  <a:lnTo>
                    <a:pt x="1498" y="3210"/>
                  </a:lnTo>
                  <a:lnTo>
                    <a:pt x="1452" y="3169"/>
                  </a:lnTo>
                  <a:lnTo>
                    <a:pt x="1408" y="3126"/>
                  </a:lnTo>
                  <a:lnTo>
                    <a:pt x="1365" y="3082"/>
                  </a:lnTo>
                  <a:lnTo>
                    <a:pt x="1325" y="3034"/>
                  </a:lnTo>
                  <a:lnTo>
                    <a:pt x="1287" y="2985"/>
                  </a:lnTo>
                  <a:lnTo>
                    <a:pt x="1251" y="2933"/>
                  </a:lnTo>
                  <a:lnTo>
                    <a:pt x="1217" y="2880"/>
                  </a:lnTo>
                  <a:lnTo>
                    <a:pt x="1185" y="2826"/>
                  </a:lnTo>
                  <a:lnTo>
                    <a:pt x="1156" y="2769"/>
                  </a:lnTo>
                  <a:lnTo>
                    <a:pt x="1130" y="2710"/>
                  </a:lnTo>
                  <a:lnTo>
                    <a:pt x="1105" y="2650"/>
                  </a:lnTo>
                  <a:lnTo>
                    <a:pt x="1083" y="2588"/>
                  </a:lnTo>
                  <a:lnTo>
                    <a:pt x="1063" y="2525"/>
                  </a:lnTo>
                  <a:lnTo>
                    <a:pt x="1047" y="2460"/>
                  </a:lnTo>
                  <a:lnTo>
                    <a:pt x="1034" y="2395"/>
                  </a:lnTo>
                  <a:lnTo>
                    <a:pt x="1023" y="2327"/>
                  </a:lnTo>
                  <a:lnTo>
                    <a:pt x="1016" y="2259"/>
                  </a:lnTo>
                  <a:lnTo>
                    <a:pt x="1011" y="2190"/>
                  </a:lnTo>
                  <a:lnTo>
                    <a:pt x="1009" y="2120"/>
                  </a:lnTo>
                  <a:lnTo>
                    <a:pt x="1010" y="2077"/>
                  </a:lnTo>
                  <a:lnTo>
                    <a:pt x="1012" y="2036"/>
                  </a:lnTo>
                  <a:lnTo>
                    <a:pt x="1015" y="1994"/>
                  </a:lnTo>
                  <a:lnTo>
                    <a:pt x="1018" y="1953"/>
                  </a:lnTo>
                  <a:lnTo>
                    <a:pt x="1023" y="1912"/>
                  </a:lnTo>
                  <a:lnTo>
                    <a:pt x="1029" y="1872"/>
                  </a:lnTo>
                  <a:lnTo>
                    <a:pt x="1036" y="1831"/>
                  </a:lnTo>
                  <a:lnTo>
                    <a:pt x="1045" y="1792"/>
                  </a:lnTo>
                  <a:lnTo>
                    <a:pt x="1054" y="1753"/>
                  </a:lnTo>
                  <a:lnTo>
                    <a:pt x="1064" y="1713"/>
                  </a:lnTo>
                  <a:lnTo>
                    <a:pt x="1076" y="1676"/>
                  </a:lnTo>
                  <a:lnTo>
                    <a:pt x="1088" y="1638"/>
                  </a:lnTo>
                  <a:lnTo>
                    <a:pt x="1101" y="1601"/>
                  </a:lnTo>
                  <a:lnTo>
                    <a:pt x="1115" y="1564"/>
                  </a:lnTo>
                  <a:lnTo>
                    <a:pt x="1131" y="1528"/>
                  </a:lnTo>
                  <a:lnTo>
                    <a:pt x="1146" y="1493"/>
                  </a:lnTo>
                  <a:lnTo>
                    <a:pt x="1163" y="1457"/>
                  </a:lnTo>
                  <a:lnTo>
                    <a:pt x="1180" y="1424"/>
                  </a:lnTo>
                  <a:lnTo>
                    <a:pt x="1200" y="1390"/>
                  </a:lnTo>
                  <a:lnTo>
                    <a:pt x="1219" y="1357"/>
                  </a:lnTo>
                  <a:lnTo>
                    <a:pt x="1239" y="1324"/>
                  </a:lnTo>
                  <a:lnTo>
                    <a:pt x="1260" y="1293"/>
                  </a:lnTo>
                  <a:lnTo>
                    <a:pt x="1282" y="1262"/>
                  </a:lnTo>
                  <a:lnTo>
                    <a:pt x="1304" y="1232"/>
                  </a:lnTo>
                  <a:lnTo>
                    <a:pt x="1328" y="1202"/>
                  </a:lnTo>
                  <a:lnTo>
                    <a:pt x="1352" y="1174"/>
                  </a:lnTo>
                  <a:lnTo>
                    <a:pt x="1377" y="1146"/>
                  </a:lnTo>
                  <a:lnTo>
                    <a:pt x="1403" y="1119"/>
                  </a:lnTo>
                  <a:lnTo>
                    <a:pt x="1429" y="1092"/>
                  </a:lnTo>
                  <a:lnTo>
                    <a:pt x="1456" y="1067"/>
                  </a:lnTo>
                  <a:lnTo>
                    <a:pt x="1483" y="1043"/>
                  </a:lnTo>
                  <a:lnTo>
                    <a:pt x="1512" y="1019"/>
                  </a:lnTo>
                  <a:lnTo>
                    <a:pt x="688" y="1019"/>
                  </a:lnTo>
                  <a:lnTo>
                    <a:pt x="688" y="2967"/>
                  </a:lnTo>
                  <a:lnTo>
                    <a:pt x="688" y="2975"/>
                  </a:lnTo>
                  <a:lnTo>
                    <a:pt x="688" y="3375"/>
                  </a:lnTo>
                  <a:lnTo>
                    <a:pt x="322" y="3375"/>
                  </a:lnTo>
                  <a:lnTo>
                    <a:pt x="322" y="2988"/>
                  </a:lnTo>
                  <a:lnTo>
                    <a:pt x="322" y="2978"/>
                  </a:lnTo>
                  <a:lnTo>
                    <a:pt x="322" y="2967"/>
                  </a:lnTo>
                  <a:lnTo>
                    <a:pt x="322" y="1019"/>
                  </a:lnTo>
                  <a:lnTo>
                    <a:pt x="0" y="1019"/>
                  </a:lnTo>
                  <a:lnTo>
                    <a:pt x="0" y="774"/>
                  </a:lnTo>
                  <a:lnTo>
                    <a:pt x="327" y="774"/>
                  </a:lnTo>
                  <a:lnTo>
                    <a:pt x="331" y="728"/>
                  </a:lnTo>
                  <a:lnTo>
                    <a:pt x="338" y="684"/>
                  </a:lnTo>
                  <a:lnTo>
                    <a:pt x="345" y="641"/>
                  </a:lnTo>
                  <a:lnTo>
                    <a:pt x="355" y="598"/>
                  </a:lnTo>
                  <a:lnTo>
                    <a:pt x="366" y="559"/>
                  </a:lnTo>
                  <a:lnTo>
                    <a:pt x="378" y="519"/>
                  </a:lnTo>
                  <a:lnTo>
                    <a:pt x="391" y="481"/>
                  </a:lnTo>
                  <a:lnTo>
                    <a:pt x="405" y="445"/>
                  </a:lnTo>
                  <a:lnTo>
                    <a:pt x="422" y="409"/>
                  </a:lnTo>
                  <a:lnTo>
                    <a:pt x="440" y="376"/>
                  </a:lnTo>
                  <a:lnTo>
                    <a:pt x="458" y="343"/>
                  </a:lnTo>
                  <a:lnTo>
                    <a:pt x="479" y="312"/>
                  </a:lnTo>
                  <a:lnTo>
                    <a:pt x="500" y="282"/>
                  </a:lnTo>
                  <a:lnTo>
                    <a:pt x="522" y="254"/>
                  </a:lnTo>
                  <a:lnTo>
                    <a:pt x="546" y="227"/>
                  </a:lnTo>
                  <a:lnTo>
                    <a:pt x="570" y="202"/>
                  </a:lnTo>
                  <a:lnTo>
                    <a:pt x="597" y="178"/>
                  </a:lnTo>
                  <a:lnTo>
                    <a:pt x="623" y="155"/>
                  </a:lnTo>
                  <a:lnTo>
                    <a:pt x="652" y="134"/>
                  </a:lnTo>
                  <a:lnTo>
                    <a:pt x="680" y="114"/>
                  </a:lnTo>
                  <a:lnTo>
                    <a:pt x="711" y="96"/>
                  </a:lnTo>
                  <a:lnTo>
                    <a:pt x="741" y="80"/>
                  </a:lnTo>
                  <a:lnTo>
                    <a:pt x="774" y="65"/>
                  </a:lnTo>
                  <a:lnTo>
                    <a:pt x="806" y="51"/>
                  </a:lnTo>
                  <a:lnTo>
                    <a:pt x="841" y="39"/>
                  </a:lnTo>
                  <a:lnTo>
                    <a:pt x="875" y="29"/>
                  </a:lnTo>
                  <a:lnTo>
                    <a:pt x="911" y="20"/>
                  </a:lnTo>
                  <a:lnTo>
                    <a:pt x="947" y="13"/>
                  </a:lnTo>
                  <a:lnTo>
                    <a:pt x="984" y="7"/>
                  </a:lnTo>
                  <a:lnTo>
                    <a:pt x="1022" y="3"/>
                  </a:lnTo>
                  <a:lnTo>
                    <a:pt x="1061" y="1"/>
                  </a:lnTo>
                  <a:lnTo>
                    <a:pt x="1100" y="0"/>
                  </a:lnTo>
                  <a:lnTo>
                    <a:pt x="1151" y="0"/>
                  </a:lnTo>
                  <a:lnTo>
                    <a:pt x="1198" y="1"/>
                  </a:lnTo>
                  <a:lnTo>
                    <a:pt x="1242" y="3"/>
                  </a:lnTo>
                  <a:lnTo>
                    <a:pt x="1284" y="5"/>
                  </a:lnTo>
                  <a:lnTo>
                    <a:pt x="1324" y="8"/>
                  </a:lnTo>
                  <a:lnTo>
                    <a:pt x="1361" y="11"/>
                  </a:lnTo>
                  <a:lnTo>
                    <a:pt x="1396" y="15"/>
                  </a:lnTo>
                  <a:lnTo>
                    <a:pt x="1428" y="19"/>
                  </a:lnTo>
                  <a:lnTo>
                    <a:pt x="1458" y="24"/>
                  </a:lnTo>
                  <a:lnTo>
                    <a:pt x="1485" y="29"/>
                  </a:lnTo>
                  <a:lnTo>
                    <a:pt x="1512" y="35"/>
                  </a:lnTo>
                  <a:lnTo>
                    <a:pt x="1535" y="41"/>
                  </a:lnTo>
                  <a:lnTo>
                    <a:pt x="1558" y="47"/>
                  </a:lnTo>
                  <a:lnTo>
                    <a:pt x="1578" y="55"/>
                  </a:lnTo>
                  <a:lnTo>
                    <a:pt x="1597" y="62"/>
                  </a:lnTo>
                  <a:lnTo>
                    <a:pt x="1615" y="69"/>
                  </a:lnTo>
                  <a:lnTo>
                    <a:pt x="1615" y="404"/>
                  </a:lnTo>
                  <a:lnTo>
                    <a:pt x="1614" y="420"/>
                  </a:lnTo>
                  <a:lnTo>
                    <a:pt x="1613" y="434"/>
                  </a:lnTo>
                  <a:lnTo>
                    <a:pt x="1613" y="442"/>
                  </a:lnTo>
                  <a:lnTo>
                    <a:pt x="1613" y="444"/>
                  </a:lnTo>
                  <a:lnTo>
                    <a:pt x="1605" y="444"/>
                  </a:lnTo>
                  <a:lnTo>
                    <a:pt x="1600" y="444"/>
                  </a:lnTo>
                  <a:lnTo>
                    <a:pt x="1575" y="421"/>
                  </a:lnTo>
                  <a:lnTo>
                    <a:pt x="1550" y="399"/>
                  </a:lnTo>
                  <a:lnTo>
                    <a:pt x="1524" y="379"/>
                  </a:lnTo>
                  <a:lnTo>
                    <a:pt x="1499" y="358"/>
                  </a:lnTo>
                  <a:lnTo>
                    <a:pt x="1471" y="340"/>
                  </a:lnTo>
                  <a:lnTo>
                    <a:pt x="1443" y="323"/>
                  </a:lnTo>
                  <a:lnTo>
                    <a:pt x="1412" y="307"/>
                  </a:lnTo>
                  <a:lnTo>
                    <a:pt x="1381" y="291"/>
                  </a:lnTo>
                  <a:lnTo>
                    <a:pt x="1363" y="284"/>
                  </a:lnTo>
                  <a:lnTo>
                    <a:pt x="1347" y="278"/>
                  </a:lnTo>
                  <a:lnTo>
                    <a:pt x="1329" y="272"/>
                  </a:lnTo>
                  <a:lnTo>
                    <a:pt x="1311" y="266"/>
                  </a:lnTo>
                  <a:lnTo>
                    <a:pt x="1291" y="261"/>
                  </a:lnTo>
                  <a:lnTo>
                    <a:pt x="1272" y="256"/>
                  </a:lnTo>
                  <a:lnTo>
                    <a:pt x="1252" y="251"/>
                  </a:lnTo>
                  <a:lnTo>
                    <a:pt x="1230" y="247"/>
                  </a:lnTo>
                  <a:lnTo>
                    <a:pt x="1209" y="244"/>
                  </a:lnTo>
                  <a:lnTo>
                    <a:pt x="1186" y="241"/>
                  </a:lnTo>
                  <a:lnTo>
                    <a:pt x="1162" y="237"/>
                  </a:lnTo>
                  <a:lnTo>
                    <a:pt x="1138" y="235"/>
                  </a:lnTo>
                  <a:lnTo>
                    <a:pt x="1113" y="233"/>
                  </a:lnTo>
                  <a:lnTo>
                    <a:pt x="1087" y="232"/>
                  </a:lnTo>
                  <a:lnTo>
                    <a:pt x="1059" y="231"/>
                  </a:lnTo>
                  <a:lnTo>
                    <a:pt x="1032" y="231"/>
                  </a:lnTo>
                  <a:lnTo>
                    <a:pt x="1009" y="231"/>
                  </a:lnTo>
                  <a:lnTo>
                    <a:pt x="987" y="233"/>
                  </a:lnTo>
                  <a:lnTo>
                    <a:pt x="966" y="236"/>
                  </a:lnTo>
                  <a:lnTo>
                    <a:pt x="944" y="241"/>
                  </a:lnTo>
                  <a:lnTo>
                    <a:pt x="924" y="246"/>
                  </a:lnTo>
                  <a:lnTo>
                    <a:pt x="905" y="252"/>
                  </a:lnTo>
                  <a:lnTo>
                    <a:pt x="885" y="259"/>
                  </a:lnTo>
                  <a:lnTo>
                    <a:pt x="867" y="267"/>
                  </a:lnTo>
                  <a:lnTo>
                    <a:pt x="849" y="277"/>
                  </a:lnTo>
                  <a:lnTo>
                    <a:pt x="832" y="287"/>
                  </a:lnTo>
                  <a:lnTo>
                    <a:pt x="815" y="299"/>
                  </a:lnTo>
                  <a:lnTo>
                    <a:pt x="800" y="312"/>
                  </a:lnTo>
                  <a:lnTo>
                    <a:pt x="785" y="326"/>
                  </a:lnTo>
                  <a:lnTo>
                    <a:pt x="771" y="340"/>
                  </a:lnTo>
                  <a:lnTo>
                    <a:pt x="757" y="356"/>
                  </a:lnTo>
                  <a:lnTo>
                    <a:pt x="745" y="373"/>
                  </a:lnTo>
                  <a:lnTo>
                    <a:pt x="734" y="391"/>
                  </a:lnTo>
                  <a:lnTo>
                    <a:pt x="724" y="409"/>
                  </a:lnTo>
                  <a:lnTo>
                    <a:pt x="714" y="430"/>
                  </a:lnTo>
                  <a:lnTo>
                    <a:pt x="704" y="450"/>
                  </a:lnTo>
                  <a:lnTo>
                    <a:pt x="697" y="472"/>
                  </a:lnTo>
                  <a:lnTo>
                    <a:pt x="690" y="495"/>
                  </a:lnTo>
                  <a:lnTo>
                    <a:pt x="685" y="519"/>
                  </a:lnTo>
                  <a:lnTo>
                    <a:pt x="680" y="543"/>
                  </a:lnTo>
                  <a:lnTo>
                    <a:pt x="677" y="569"/>
                  </a:lnTo>
                  <a:lnTo>
                    <a:pt x="674" y="595"/>
                  </a:lnTo>
                  <a:lnTo>
                    <a:pt x="673" y="623"/>
                  </a:lnTo>
                  <a:lnTo>
                    <a:pt x="673" y="651"/>
                  </a:lnTo>
                  <a:lnTo>
                    <a:pt x="674" y="681"/>
                  </a:lnTo>
                  <a:lnTo>
                    <a:pt x="676" y="711"/>
                  </a:lnTo>
                  <a:lnTo>
                    <a:pt x="679" y="742"/>
                  </a:lnTo>
                  <a:lnTo>
                    <a:pt x="684" y="774"/>
                  </a:lnTo>
                  <a:lnTo>
                    <a:pt x="2053" y="774"/>
                  </a:lnTo>
                  <a:lnTo>
                    <a:pt x="2074" y="771"/>
                  </a:lnTo>
                  <a:lnTo>
                    <a:pt x="2096" y="768"/>
                  </a:lnTo>
                  <a:lnTo>
                    <a:pt x="2118" y="766"/>
                  </a:lnTo>
                  <a:lnTo>
                    <a:pt x="2139" y="764"/>
                  </a:lnTo>
                  <a:lnTo>
                    <a:pt x="2161" y="762"/>
                  </a:lnTo>
                  <a:lnTo>
                    <a:pt x="2183" y="761"/>
                  </a:lnTo>
                  <a:lnTo>
                    <a:pt x="2205" y="761"/>
                  </a:lnTo>
                  <a:lnTo>
                    <a:pt x="2227" y="760"/>
                  </a:lnTo>
                  <a:lnTo>
                    <a:pt x="2272" y="761"/>
                  </a:lnTo>
                  <a:lnTo>
                    <a:pt x="2317" y="764"/>
                  </a:lnTo>
                  <a:lnTo>
                    <a:pt x="2362" y="769"/>
                  </a:lnTo>
                  <a:lnTo>
                    <a:pt x="2406" y="775"/>
                  </a:lnTo>
                  <a:lnTo>
                    <a:pt x="2450" y="783"/>
                  </a:lnTo>
                  <a:lnTo>
                    <a:pt x="2493" y="794"/>
                  </a:lnTo>
                  <a:lnTo>
                    <a:pt x="2535" y="805"/>
                  </a:lnTo>
                  <a:lnTo>
                    <a:pt x="2578" y="818"/>
                  </a:lnTo>
                  <a:lnTo>
                    <a:pt x="2618" y="832"/>
                  </a:lnTo>
                  <a:lnTo>
                    <a:pt x="2659" y="848"/>
                  </a:lnTo>
                  <a:lnTo>
                    <a:pt x="2700" y="867"/>
                  </a:lnTo>
                  <a:lnTo>
                    <a:pt x="2738" y="886"/>
                  </a:lnTo>
                  <a:lnTo>
                    <a:pt x="2777" y="907"/>
                  </a:lnTo>
                  <a:lnTo>
                    <a:pt x="2815" y="930"/>
                  </a:lnTo>
                  <a:lnTo>
                    <a:pt x="2852" y="953"/>
                  </a:lnTo>
                  <a:lnTo>
                    <a:pt x="2888" y="979"/>
                  </a:lnTo>
                  <a:lnTo>
                    <a:pt x="2924" y="1005"/>
                  </a:lnTo>
                  <a:lnTo>
                    <a:pt x="2958" y="1032"/>
                  </a:lnTo>
                  <a:lnTo>
                    <a:pt x="2992" y="1062"/>
                  </a:lnTo>
                  <a:lnTo>
                    <a:pt x="3024" y="1092"/>
                  </a:lnTo>
                  <a:lnTo>
                    <a:pt x="3056" y="1124"/>
                  </a:lnTo>
                  <a:lnTo>
                    <a:pt x="3086" y="1156"/>
                  </a:lnTo>
                  <a:lnTo>
                    <a:pt x="3116" y="1191"/>
                  </a:lnTo>
                  <a:lnTo>
                    <a:pt x="3144" y="1226"/>
                  </a:lnTo>
                  <a:lnTo>
                    <a:pt x="3172" y="1262"/>
                  </a:lnTo>
                  <a:lnTo>
                    <a:pt x="3197" y="1300"/>
                  </a:lnTo>
                  <a:lnTo>
                    <a:pt x="3223" y="1337"/>
                  </a:lnTo>
                  <a:lnTo>
                    <a:pt x="3246" y="1377"/>
                  </a:lnTo>
                  <a:lnTo>
                    <a:pt x="3269" y="1418"/>
                  </a:lnTo>
                  <a:lnTo>
                    <a:pt x="3291" y="1458"/>
                  </a:lnTo>
                  <a:lnTo>
                    <a:pt x="3311" y="1500"/>
                  </a:lnTo>
                  <a:lnTo>
                    <a:pt x="3329" y="1544"/>
                  </a:lnTo>
                  <a:lnTo>
                    <a:pt x="3328" y="1524"/>
                  </a:lnTo>
                  <a:lnTo>
                    <a:pt x="3327" y="1504"/>
                  </a:lnTo>
                  <a:lnTo>
                    <a:pt x="3327" y="1484"/>
                  </a:lnTo>
                  <a:lnTo>
                    <a:pt x="3327" y="1463"/>
                  </a:lnTo>
                  <a:lnTo>
                    <a:pt x="3328" y="1419"/>
                  </a:lnTo>
                  <a:lnTo>
                    <a:pt x="3332" y="1376"/>
                  </a:lnTo>
                  <a:lnTo>
                    <a:pt x="3338" y="1334"/>
                  </a:lnTo>
                  <a:lnTo>
                    <a:pt x="3348" y="1295"/>
                  </a:lnTo>
                  <a:lnTo>
                    <a:pt x="3360" y="1257"/>
                  </a:lnTo>
                  <a:lnTo>
                    <a:pt x="3373" y="1220"/>
                  </a:lnTo>
                  <a:lnTo>
                    <a:pt x="3389" y="1185"/>
                  </a:lnTo>
                  <a:lnTo>
                    <a:pt x="3408" y="1152"/>
                  </a:lnTo>
                  <a:lnTo>
                    <a:pt x="3428" y="1120"/>
                  </a:lnTo>
                  <a:lnTo>
                    <a:pt x="3450" y="1089"/>
                  </a:lnTo>
                  <a:lnTo>
                    <a:pt x="3475" y="1061"/>
                  </a:lnTo>
                  <a:lnTo>
                    <a:pt x="3500" y="1033"/>
                  </a:lnTo>
                  <a:lnTo>
                    <a:pt x="3529" y="1007"/>
                  </a:lnTo>
                  <a:lnTo>
                    <a:pt x="3558" y="983"/>
                  </a:lnTo>
                  <a:lnTo>
                    <a:pt x="3589" y="959"/>
                  </a:lnTo>
                  <a:lnTo>
                    <a:pt x="3621" y="938"/>
                  </a:lnTo>
                  <a:lnTo>
                    <a:pt x="3656" y="918"/>
                  </a:lnTo>
                  <a:lnTo>
                    <a:pt x="3690" y="899"/>
                  </a:lnTo>
                  <a:lnTo>
                    <a:pt x="3727" y="882"/>
                  </a:lnTo>
                  <a:lnTo>
                    <a:pt x="3766" y="866"/>
                  </a:lnTo>
                  <a:lnTo>
                    <a:pt x="3804" y="850"/>
                  </a:lnTo>
                  <a:lnTo>
                    <a:pt x="3844" y="837"/>
                  </a:lnTo>
                  <a:lnTo>
                    <a:pt x="3885" y="826"/>
                  </a:lnTo>
                  <a:lnTo>
                    <a:pt x="3926" y="815"/>
                  </a:lnTo>
                  <a:lnTo>
                    <a:pt x="3969" y="806"/>
                  </a:lnTo>
                  <a:lnTo>
                    <a:pt x="4012" y="798"/>
                  </a:lnTo>
                  <a:lnTo>
                    <a:pt x="4055" y="790"/>
                  </a:lnTo>
                  <a:lnTo>
                    <a:pt x="4100" y="785"/>
                  </a:lnTo>
                  <a:lnTo>
                    <a:pt x="4145" y="781"/>
                  </a:lnTo>
                  <a:lnTo>
                    <a:pt x="4190" y="778"/>
                  </a:lnTo>
                  <a:lnTo>
                    <a:pt x="4234" y="776"/>
                  </a:lnTo>
                  <a:lnTo>
                    <a:pt x="4280" y="776"/>
                  </a:lnTo>
                  <a:lnTo>
                    <a:pt x="4294" y="776"/>
                  </a:lnTo>
                  <a:lnTo>
                    <a:pt x="4308" y="776"/>
                  </a:lnTo>
                  <a:lnTo>
                    <a:pt x="4322" y="776"/>
                  </a:lnTo>
                  <a:lnTo>
                    <a:pt x="4335" y="776"/>
                  </a:lnTo>
                  <a:lnTo>
                    <a:pt x="4368" y="776"/>
                  </a:lnTo>
                  <a:lnTo>
                    <a:pt x="4402" y="778"/>
                  </a:lnTo>
                  <a:lnTo>
                    <a:pt x="4438" y="780"/>
                  </a:lnTo>
                  <a:lnTo>
                    <a:pt x="4474" y="784"/>
                  </a:lnTo>
                  <a:lnTo>
                    <a:pt x="4511" y="788"/>
                  </a:lnTo>
                  <a:lnTo>
                    <a:pt x="4550" y="794"/>
                  </a:lnTo>
                  <a:lnTo>
                    <a:pt x="4587" y="800"/>
                  </a:lnTo>
                  <a:lnTo>
                    <a:pt x="4625" y="807"/>
                  </a:lnTo>
                  <a:lnTo>
                    <a:pt x="4700" y="821"/>
                  </a:lnTo>
                  <a:lnTo>
                    <a:pt x="4771" y="837"/>
                  </a:lnTo>
                  <a:lnTo>
                    <a:pt x="4839" y="853"/>
                  </a:lnTo>
                  <a:lnTo>
                    <a:pt x="4899" y="869"/>
                  </a:lnTo>
                  <a:lnTo>
                    <a:pt x="5034" y="1200"/>
                  </a:lnTo>
                  <a:lnTo>
                    <a:pt x="5186" y="1576"/>
                  </a:lnTo>
                  <a:lnTo>
                    <a:pt x="5599" y="2581"/>
                  </a:lnTo>
                  <a:lnTo>
                    <a:pt x="5647" y="2741"/>
                  </a:lnTo>
                  <a:lnTo>
                    <a:pt x="5701" y="2581"/>
                  </a:lnTo>
                  <a:lnTo>
                    <a:pt x="6223" y="1292"/>
                  </a:lnTo>
                  <a:lnTo>
                    <a:pt x="6232" y="1259"/>
                  </a:lnTo>
                  <a:lnTo>
                    <a:pt x="6244" y="1228"/>
                  </a:lnTo>
                  <a:lnTo>
                    <a:pt x="6256" y="1197"/>
                  </a:lnTo>
                  <a:lnTo>
                    <a:pt x="6271" y="1168"/>
                  </a:lnTo>
                  <a:lnTo>
                    <a:pt x="6288" y="1139"/>
                  </a:lnTo>
                  <a:lnTo>
                    <a:pt x="6305" y="1113"/>
                  </a:lnTo>
                  <a:lnTo>
                    <a:pt x="6323" y="1087"/>
                  </a:lnTo>
                  <a:lnTo>
                    <a:pt x="6344" y="1062"/>
                  </a:lnTo>
                  <a:lnTo>
                    <a:pt x="6365" y="1038"/>
                  </a:lnTo>
                  <a:lnTo>
                    <a:pt x="6388" y="1016"/>
                  </a:lnTo>
                  <a:lnTo>
                    <a:pt x="6413" y="995"/>
                  </a:lnTo>
                  <a:lnTo>
                    <a:pt x="6437" y="974"/>
                  </a:lnTo>
                  <a:lnTo>
                    <a:pt x="6464" y="955"/>
                  </a:lnTo>
                  <a:lnTo>
                    <a:pt x="6491" y="937"/>
                  </a:lnTo>
                  <a:lnTo>
                    <a:pt x="6520" y="921"/>
                  </a:lnTo>
                  <a:lnTo>
                    <a:pt x="6549" y="904"/>
                  </a:lnTo>
                  <a:lnTo>
                    <a:pt x="6580" y="889"/>
                  </a:lnTo>
                  <a:lnTo>
                    <a:pt x="6611" y="875"/>
                  </a:lnTo>
                  <a:lnTo>
                    <a:pt x="6644" y="863"/>
                  </a:lnTo>
                  <a:lnTo>
                    <a:pt x="6676" y="850"/>
                  </a:lnTo>
                  <a:lnTo>
                    <a:pt x="6710" y="839"/>
                  </a:lnTo>
                  <a:lnTo>
                    <a:pt x="6744" y="829"/>
                  </a:lnTo>
                  <a:lnTo>
                    <a:pt x="6780" y="821"/>
                  </a:lnTo>
                  <a:lnTo>
                    <a:pt x="6816" y="813"/>
                  </a:lnTo>
                  <a:lnTo>
                    <a:pt x="6852" y="806"/>
                  </a:lnTo>
                  <a:lnTo>
                    <a:pt x="6889" y="800"/>
                  </a:lnTo>
                  <a:lnTo>
                    <a:pt x="6926" y="795"/>
                  </a:lnTo>
                  <a:lnTo>
                    <a:pt x="6964" y="790"/>
                  </a:lnTo>
                  <a:lnTo>
                    <a:pt x="7003" y="787"/>
                  </a:lnTo>
                  <a:lnTo>
                    <a:pt x="7041" y="785"/>
                  </a:lnTo>
                  <a:lnTo>
                    <a:pt x="7080" y="784"/>
                  </a:lnTo>
                  <a:lnTo>
                    <a:pt x="7120" y="783"/>
                  </a:lnTo>
                  <a:lnTo>
                    <a:pt x="7158" y="783"/>
                  </a:lnTo>
                  <a:lnTo>
                    <a:pt x="7195" y="784"/>
                  </a:lnTo>
                  <a:lnTo>
                    <a:pt x="7232" y="786"/>
                  </a:lnTo>
                  <a:lnTo>
                    <a:pt x="7267" y="788"/>
                  </a:lnTo>
                  <a:lnTo>
                    <a:pt x="7302" y="790"/>
                  </a:lnTo>
                  <a:lnTo>
                    <a:pt x="7336" y="795"/>
                  </a:lnTo>
                  <a:lnTo>
                    <a:pt x="7370" y="799"/>
                  </a:lnTo>
                  <a:lnTo>
                    <a:pt x="7402" y="804"/>
                  </a:lnTo>
                  <a:lnTo>
                    <a:pt x="7435" y="810"/>
                  </a:lnTo>
                  <a:lnTo>
                    <a:pt x="7469" y="816"/>
                  </a:lnTo>
                  <a:lnTo>
                    <a:pt x="7501" y="823"/>
                  </a:lnTo>
                  <a:lnTo>
                    <a:pt x="7534" y="831"/>
                  </a:lnTo>
                  <a:lnTo>
                    <a:pt x="7566" y="840"/>
                  </a:lnTo>
                  <a:lnTo>
                    <a:pt x="7600" y="850"/>
                  </a:lnTo>
                  <a:lnTo>
                    <a:pt x="7633" y="862"/>
                  </a:lnTo>
                  <a:lnTo>
                    <a:pt x="7668" y="873"/>
                  </a:lnTo>
                  <a:lnTo>
                    <a:pt x="7668" y="1263"/>
                  </a:lnTo>
                  <a:lnTo>
                    <a:pt x="7626" y="1233"/>
                  </a:lnTo>
                  <a:lnTo>
                    <a:pt x="7585" y="1204"/>
                  </a:lnTo>
                  <a:lnTo>
                    <a:pt x="7546" y="1177"/>
                  </a:lnTo>
                  <a:lnTo>
                    <a:pt x="7506" y="1152"/>
                  </a:lnTo>
                  <a:lnTo>
                    <a:pt x="7469" y="1129"/>
                  </a:lnTo>
                  <a:lnTo>
                    <a:pt x="7430" y="1108"/>
                  </a:lnTo>
                  <a:lnTo>
                    <a:pt x="7392" y="1087"/>
                  </a:lnTo>
                  <a:lnTo>
                    <a:pt x="7355" y="1070"/>
                  </a:lnTo>
                  <a:lnTo>
                    <a:pt x="7335" y="1062"/>
                  </a:lnTo>
                  <a:lnTo>
                    <a:pt x="7316" y="1054"/>
                  </a:lnTo>
                  <a:lnTo>
                    <a:pt x="7297" y="1047"/>
                  </a:lnTo>
                  <a:lnTo>
                    <a:pt x="7277" y="1041"/>
                  </a:lnTo>
                  <a:lnTo>
                    <a:pt x="7258" y="1034"/>
                  </a:lnTo>
                  <a:lnTo>
                    <a:pt x="7238" y="1028"/>
                  </a:lnTo>
                  <a:lnTo>
                    <a:pt x="7217" y="1023"/>
                  </a:lnTo>
                  <a:lnTo>
                    <a:pt x="7197" y="1019"/>
                  </a:lnTo>
                  <a:lnTo>
                    <a:pt x="7176" y="1015"/>
                  </a:lnTo>
                  <a:lnTo>
                    <a:pt x="7154" y="1011"/>
                  </a:lnTo>
                  <a:lnTo>
                    <a:pt x="7133" y="1008"/>
                  </a:lnTo>
                  <a:lnTo>
                    <a:pt x="7111" y="1006"/>
                  </a:lnTo>
                  <a:lnTo>
                    <a:pt x="7088" y="1004"/>
                  </a:lnTo>
                  <a:lnTo>
                    <a:pt x="7066" y="1002"/>
                  </a:lnTo>
                  <a:lnTo>
                    <a:pt x="7042" y="1002"/>
                  </a:lnTo>
                  <a:lnTo>
                    <a:pt x="7018" y="1001"/>
                  </a:lnTo>
                  <a:lnTo>
                    <a:pt x="6997" y="1002"/>
                  </a:lnTo>
                  <a:lnTo>
                    <a:pt x="6975" y="1002"/>
                  </a:lnTo>
                  <a:lnTo>
                    <a:pt x="6953" y="1004"/>
                  </a:lnTo>
                  <a:lnTo>
                    <a:pt x="6932" y="1006"/>
                  </a:lnTo>
                  <a:lnTo>
                    <a:pt x="6909" y="1009"/>
                  </a:lnTo>
                  <a:lnTo>
                    <a:pt x="6888" y="1013"/>
                  </a:lnTo>
                  <a:lnTo>
                    <a:pt x="6865" y="1017"/>
                  </a:lnTo>
                  <a:lnTo>
                    <a:pt x="6844" y="1022"/>
                  </a:lnTo>
                  <a:lnTo>
                    <a:pt x="6823" y="1028"/>
                  </a:lnTo>
                  <a:lnTo>
                    <a:pt x="6801" y="1034"/>
                  </a:lnTo>
                  <a:lnTo>
                    <a:pt x="6781" y="1043"/>
                  </a:lnTo>
                  <a:lnTo>
                    <a:pt x="6760" y="1051"/>
                  </a:lnTo>
                  <a:lnTo>
                    <a:pt x="6740" y="1060"/>
                  </a:lnTo>
                  <a:lnTo>
                    <a:pt x="6720" y="1070"/>
                  </a:lnTo>
                  <a:lnTo>
                    <a:pt x="6702" y="1081"/>
                  </a:lnTo>
                  <a:lnTo>
                    <a:pt x="6682" y="1093"/>
                  </a:lnTo>
                  <a:lnTo>
                    <a:pt x="6665" y="1107"/>
                  </a:lnTo>
                  <a:lnTo>
                    <a:pt x="6648" y="1120"/>
                  </a:lnTo>
                  <a:lnTo>
                    <a:pt x="6632" y="1135"/>
                  </a:lnTo>
                  <a:lnTo>
                    <a:pt x="6616" y="1151"/>
                  </a:lnTo>
                  <a:lnTo>
                    <a:pt x="6602" y="1169"/>
                  </a:lnTo>
                  <a:lnTo>
                    <a:pt x="6588" y="1187"/>
                  </a:lnTo>
                  <a:lnTo>
                    <a:pt x="6576" y="1206"/>
                  </a:lnTo>
                  <a:lnTo>
                    <a:pt x="6564" y="1227"/>
                  </a:lnTo>
                  <a:lnTo>
                    <a:pt x="6553" y="1249"/>
                  </a:lnTo>
                  <a:lnTo>
                    <a:pt x="6544" y="1271"/>
                  </a:lnTo>
                  <a:lnTo>
                    <a:pt x="6537" y="1296"/>
                  </a:lnTo>
                  <a:lnTo>
                    <a:pt x="6530" y="1321"/>
                  </a:lnTo>
                  <a:lnTo>
                    <a:pt x="6525" y="1348"/>
                  </a:lnTo>
                  <a:lnTo>
                    <a:pt x="6521" y="1376"/>
                  </a:lnTo>
                  <a:lnTo>
                    <a:pt x="6519" y="1405"/>
                  </a:lnTo>
                  <a:lnTo>
                    <a:pt x="6518" y="1436"/>
                  </a:lnTo>
                  <a:lnTo>
                    <a:pt x="6518" y="1458"/>
                  </a:lnTo>
                  <a:lnTo>
                    <a:pt x="6519" y="1481"/>
                  </a:lnTo>
                  <a:lnTo>
                    <a:pt x="6521" y="1501"/>
                  </a:lnTo>
                  <a:lnTo>
                    <a:pt x="6524" y="1521"/>
                  </a:lnTo>
                  <a:lnTo>
                    <a:pt x="6528" y="1540"/>
                  </a:lnTo>
                  <a:lnTo>
                    <a:pt x="6533" y="1558"/>
                  </a:lnTo>
                  <a:lnTo>
                    <a:pt x="6539" y="1575"/>
                  </a:lnTo>
                  <a:lnTo>
                    <a:pt x="6546" y="1591"/>
                  </a:lnTo>
                  <a:lnTo>
                    <a:pt x="6554" y="1608"/>
                  </a:lnTo>
                  <a:lnTo>
                    <a:pt x="6563" y="1623"/>
                  </a:lnTo>
                  <a:lnTo>
                    <a:pt x="6574" y="1637"/>
                  </a:lnTo>
                  <a:lnTo>
                    <a:pt x="6586" y="1651"/>
                  </a:lnTo>
                  <a:lnTo>
                    <a:pt x="6598" y="1666"/>
                  </a:lnTo>
                  <a:lnTo>
                    <a:pt x="6612" y="1679"/>
                  </a:lnTo>
                  <a:lnTo>
                    <a:pt x="6628" y="1693"/>
                  </a:lnTo>
                  <a:lnTo>
                    <a:pt x="6645" y="1706"/>
                  </a:lnTo>
                  <a:lnTo>
                    <a:pt x="6663" y="1720"/>
                  </a:lnTo>
                  <a:lnTo>
                    <a:pt x="6682" y="1732"/>
                  </a:lnTo>
                  <a:lnTo>
                    <a:pt x="6703" y="1745"/>
                  </a:lnTo>
                  <a:lnTo>
                    <a:pt x="6725" y="1758"/>
                  </a:lnTo>
                  <a:lnTo>
                    <a:pt x="6773" y="1786"/>
                  </a:lnTo>
                  <a:lnTo>
                    <a:pt x="6828" y="1814"/>
                  </a:lnTo>
                  <a:lnTo>
                    <a:pt x="6954" y="1877"/>
                  </a:lnTo>
                  <a:lnTo>
                    <a:pt x="7106" y="1952"/>
                  </a:lnTo>
                  <a:lnTo>
                    <a:pt x="7175" y="1982"/>
                  </a:lnTo>
                  <a:lnTo>
                    <a:pt x="7242" y="2012"/>
                  </a:lnTo>
                  <a:lnTo>
                    <a:pt x="7274" y="2029"/>
                  </a:lnTo>
                  <a:lnTo>
                    <a:pt x="7307" y="2044"/>
                  </a:lnTo>
                  <a:lnTo>
                    <a:pt x="7338" y="2060"/>
                  </a:lnTo>
                  <a:lnTo>
                    <a:pt x="7370" y="2077"/>
                  </a:lnTo>
                  <a:lnTo>
                    <a:pt x="7400" y="2094"/>
                  </a:lnTo>
                  <a:lnTo>
                    <a:pt x="7430" y="2112"/>
                  </a:lnTo>
                  <a:lnTo>
                    <a:pt x="7459" y="2129"/>
                  </a:lnTo>
                  <a:lnTo>
                    <a:pt x="7488" y="2147"/>
                  </a:lnTo>
                  <a:lnTo>
                    <a:pt x="7515" y="2167"/>
                  </a:lnTo>
                  <a:lnTo>
                    <a:pt x="7543" y="2186"/>
                  </a:lnTo>
                  <a:lnTo>
                    <a:pt x="7568" y="2206"/>
                  </a:lnTo>
                  <a:lnTo>
                    <a:pt x="7593" y="2228"/>
                  </a:lnTo>
                  <a:lnTo>
                    <a:pt x="7617" y="2249"/>
                  </a:lnTo>
                  <a:lnTo>
                    <a:pt x="7639" y="2272"/>
                  </a:lnTo>
                  <a:lnTo>
                    <a:pt x="7661" y="2295"/>
                  </a:lnTo>
                  <a:lnTo>
                    <a:pt x="7681" y="2319"/>
                  </a:lnTo>
                  <a:lnTo>
                    <a:pt x="7700" y="2345"/>
                  </a:lnTo>
                  <a:lnTo>
                    <a:pt x="7718" y="2370"/>
                  </a:lnTo>
                  <a:lnTo>
                    <a:pt x="7734" y="2397"/>
                  </a:lnTo>
                  <a:lnTo>
                    <a:pt x="7749" y="2425"/>
                  </a:lnTo>
                  <a:lnTo>
                    <a:pt x="7762" y="2453"/>
                  </a:lnTo>
                  <a:lnTo>
                    <a:pt x="7774" y="2484"/>
                  </a:lnTo>
                  <a:lnTo>
                    <a:pt x="7784" y="2514"/>
                  </a:lnTo>
                  <a:lnTo>
                    <a:pt x="7792" y="2547"/>
                  </a:lnTo>
                  <a:lnTo>
                    <a:pt x="7799" y="2580"/>
                  </a:lnTo>
                  <a:lnTo>
                    <a:pt x="7804" y="2615"/>
                  </a:lnTo>
                  <a:lnTo>
                    <a:pt x="7807" y="2651"/>
                  </a:lnTo>
                  <a:lnTo>
                    <a:pt x="7808" y="2687"/>
                  </a:lnTo>
                  <a:lnTo>
                    <a:pt x="7806" y="2749"/>
                  </a:lnTo>
                  <a:lnTo>
                    <a:pt x="7800" y="2807"/>
                  </a:lnTo>
                  <a:lnTo>
                    <a:pt x="7791" y="2862"/>
                  </a:lnTo>
                  <a:lnTo>
                    <a:pt x="7779" y="2915"/>
                  </a:lnTo>
                  <a:lnTo>
                    <a:pt x="7763" y="2964"/>
                  </a:lnTo>
                  <a:lnTo>
                    <a:pt x="7745" y="3011"/>
                  </a:lnTo>
                  <a:lnTo>
                    <a:pt x="7724" y="3054"/>
                  </a:lnTo>
                  <a:lnTo>
                    <a:pt x="7699" y="3095"/>
                  </a:lnTo>
                  <a:lnTo>
                    <a:pt x="7673" y="3132"/>
                  </a:lnTo>
                  <a:lnTo>
                    <a:pt x="7644" y="3169"/>
                  </a:lnTo>
                  <a:lnTo>
                    <a:pt x="7614" y="3202"/>
                  </a:lnTo>
                  <a:lnTo>
                    <a:pt x="7581" y="3233"/>
                  </a:lnTo>
                  <a:lnTo>
                    <a:pt x="7547" y="3262"/>
                  </a:lnTo>
                  <a:lnTo>
                    <a:pt x="7511" y="3288"/>
                  </a:lnTo>
                  <a:lnTo>
                    <a:pt x="7475" y="3312"/>
                  </a:lnTo>
                  <a:lnTo>
                    <a:pt x="7436" y="3335"/>
                  </a:lnTo>
                  <a:lnTo>
                    <a:pt x="7397" y="3355"/>
                  </a:lnTo>
                  <a:lnTo>
                    <a:pt x="7357" y="3373"/>
                  </a:lnTo>
                  <a:lnTo>
                    <a:pt x="7317" y="3390"/>
                  </a:lnTo>
                  <a:lnTo>
                    <a:pt x="7276" y="3405"/>
                  </a:lnTo>
                  <a:lnTo>
                    <a:pt x="7235" y="3418"/>
                  </a:lnTo>
                  <a:lnTo>
                    <a:pt x="7194" y="3429"/>
                  </a:lnTo>
                  <a:lnTo>
                    <a:pt x="7153" y="3439"/>
                  </a:lnTo>
                  <a:lnTo>
                    <a:pt x="7113" y="3449"/>
                  </a:lnTo>
                  <a:lnTo>
                    <a:pt x="7072" y="3456"/>
                  </a:lnTo>
                  <a:lnTo>
                    <a:pt x="7033" y="3462"/>
                  </a:lnTo>
                  <a:lnTo>
                    <a:pt x="6995" y="3467"/>
                  </a:lnTo>
                  <a:lnTo>
                    <a:pt x="6957" y="3471"/>
                  </a:lnTo>
                  <a:lnTo>
                    <a:pt x="6921" y="3474"/>
                  </a:lnTo>
                  <a:lnTo>
                    <a:pt x="6886" y="3476"/>
                  </a:lnTo>
                  <a:lnTo>
                    <a:pt x="6853" y="3477"/>
                  </a:lnTo>
                  <a:lnTo>
                    <a:pt x="6822" y="3478"/>
                  </a:lnTo>
                  <a:lnTo>
                    <a:pt x="6768" y="3477"/>
                  </a:lnTo>
                  <a:lnTo>
                    <a:pt x="6715" y="3474"/>
                  </a:lnTo>
                  <a:lnTo>
                    <a:pt x="6663" y="3470"/>
                  </a:lnTo>
                  <a:lnTo>
                    <a:pt x="6612" y="3465"/>
                  </a:lnTo>
                  <a:lnTo>
                    <a:pt x="6561" y="3458"/>
                  </a:lnTo>
                  <a:lnTo>
                    <a:pt x="6513" y="3449"/>
                  </a:lnTo>
                  <a:lnTo>
                    <a:pt x="6466" y="3438"/>
                  </a:lnTo>
                  <a:lnTo>
                    <a:pt x="6419" y="3427"/>
                  </a:lnTo>
                  <a:lnTo>
                    <a:pt x="6375" y="3414"/>
                  </a:lnTo>
                  <a:lnTo>
                    <a:pt x="6333" y="3399"/>
                  </a:lnTo>
                  <a:lnTo>
                    <a:pt x="6312" y="3392"/>
                  </a:lnTo>
                  <a:lnTo>
                    <a:pt x="6292" y="3384"/>
                  </a:lnTo>
                  <a:lnTo>
                    <a:pt x="6273" y="3374"/>
                  </a:lnTo>
                  <a:lnTo>
                    <a:pt x="6253" y="3366"/>
                  </a:lnTo>
                  <a:lnTo>
                    <a:pt x="6235" y="3357"/>
                  </a:lnTo>
                  <a:lnTo>
                    <a:pt x="6217" y="3348"/>
                  </a:lnTo>
                  <a:lnTo>
                    <a:pt x="6199" y="3338"/>
                  </a:lnTo>
                  <a:lnTo>
                    <a:pt x="6183" y="3328"/>
                  </a:lnTo>
                  <a:lnTo>
                    <a:pt x="6167" y="3317"/>
                  </a:lnTo>
                  <a:lnTo>
                    <a:pt x="6151" y="3306"/>
                  </a:lnTo>
                  <a:lnTo>
                    <a:pt x="6137" y="3296"/>
                  </a:lnTo>
                  <a:lnTo>
                    <a:pt x="6123" y="3284"/>
                  </a:lnTo>
                  <a:lnTo>
                    <a:pt x="6123" y="2841"/>
                  </a:lnTo>
                  <a:lnTo>
                    <a:pt x="6146" y="2860"/>
                  </a:lnTo>
                  <a:lnTo>
                    <a:pt x="6195" y="2905"/>
                  </a:lnTo>
                  <a:lnTo>
                    <a:pt x="6243" y="2946"/>
                  </a:lnTo>
                  <a:lnTo>
                    <a:pt x="6291" y="2985"/>
                  </a:lnTo>
                  <a:lnTo>
                    <a:pt x="6339" y="3021"/>
                  </a:lnTo>
                  <a:lnTo>
                    <a:pt x="6362" y="3038"/>
                  </a:lnTo>
                  <a:lnTo>
                    <a:pt x="6386" y="3054"/>
                  </a:lnTo>
                  <a:lnTo>
                    <a:pt x="6410" y="3070"/>
                  </a:lnTo>
                  <a:lnTo>
                    <a:pt x="6433" y="3085"/>
                  </a:lnTo>
                  <a:lnTo>
                    <a:pt x="6458" y="3099"/>
                  </a:lnTo>
                  <a:lnTo>
                    <a:pt x="6481" y="3112"/>
                  </a:lnTo>
                  <a:lnTo>
                    <a:pt x="6505" y="3125"/>
                  </a:lnTo>
                  <a:lnTo>
                    <a:pt x="6529" y="3138"/>
                  </a:lnTo>
                  <a:lnTo>
                    <a:pt x="6553" y="3149"/>
                  </a:lnTo>
                  <a:lnTo>
                    <a:pt x="6578" y="3159"/>
                  </a:lnTo>
                  <a:lnTo>
                    <a:pt x="6602" y="3169"/>
                  </a:lnTo>
                  <a:lnTo>
                    <a:pt x="6626" y="3178"/>
                  </a:lnTo>
                  <a:lnTo>
                    <a:pt x="6651" y="3186"/>
                  </a:lnTo>
                  <a:lnTo>
                    <a:pt x="6675" y="3195"/>
                  </a:lnTo>
                  <a:lnTo>
                    <a:pt x="6701" y="3202"/>
                  </a:lnTo>
                  <a:lnTo>
                    <a:pt x="6726" y="3208"/>
                  </a:lnTo>
                  <a:lnTo>
                    <a:pt x="6752" y="3213"/>
                  </a:lnTo>
                  <a:lnTo>
                    <a:pt x="6778" y="3218"/>
                  </a:lnTo>
                  <a:lnTo>
                    <a:pt x="6803" y="3222"/>
                  </a:lnTo>
                  <a:lnTo>
                    <a:pt x="6830" y="3225"/>
                  </a:lnTo>
                  <a:lnTo>
                    <a:pt x="6857" y="3228"/>
                  </a:lnTo>
                  <a:lnTo>
                    <a:pt x="6884" y="3230"/>
                  </a:lnTo>
                  <a:lnTo>
                    <a:pt x="6911" y="3231"/>
                  </a:lnTo>
                  <a:lnTo>
                    <a:pt x="6940" y="3231"/>
                  </a:lnTo>
                  <a:lnTo>
                    <a:pt x="6967" y="3231"/>
                  </a:lnTo>
                  <a:lnTo>
                    <a:pt x="6995" y="3230"/>
                  </a:lnTo>
                  <a:lnTo>
                    <a:pt x="7021" y="3228"/>
                  </a:lnTo>
                  <a:lnTo>
                    <a:pt x="7048" y="3225"/>
                  </a:lnTo>
                  <a:lnTo>
                    <a:pt x="7075" y="3222"/>
                  </a:lnTo>
                  <a:lnTo>
                    <a:pt x="7100" y="3217"/>
                  </a:lnTo>
                  <a:lnTo>
                    <a:pt x="7126" y="3212"/>
                  </a:lnTo>
                  <a:lnTo>
                    <a:pt x="7151" y="3206"/>
                  </a:lnTo>
                  <a:lnTo>
                    <a:pt x="7176" y="3199"/>
                  </a:lnTo>
                  <a:lnTo>
                    <a:pt x="7199" y="3190"/>
                  </a:lnTo>
                  <a:lnTo>
                    <a:pt x="7222" y="3182"/>
                  </a:lnTo>
                  <a:lnTo>
                    <a:pt x="7246" y="3172"/>
                  </a:lnTo>
                  <a:lnTo>
                    <a:pt x="7267" y="3162"/>
                  </a:lnTo>
                  <a:lnTo>
                    <a:pt x="7288" y="3151"/>
                  </a:lnTo>
                  <a:lnTo>
                    <a:pt x="7309" y="3140"/>
                  </a:lnTo>
                  <a:lnTo>
                    <a:pt x="7329" y="3126"/>
                  </a:lnTo>
                  <a:lnTo>
                    <a:pt x="7347" y="3113"/>
                  </a:lnTo>
                  <a:lnTo>
                    <a:pt x="7366" y="3098"/>
                  </a:lnTo>
                  <a:lnTo>
                    <a:pt x="7382" y="3083"/>
                  </a:lnTo>
                  <a:lnTo>
                    <a:pt x="7398" y="3067"/>
                  </a:lnTo>
                  <a:lnTo>
                    <a:pt x="7414" y="3050"/>
                  </a:lnTo>
                  <a:lnTo>
                    <a:pt x="7427" y="3033"/>
                  </a:lnTo>
                  <a:lnTo>
                    <a:pt x="7440" y="3014"/>
                  </a:lnTo>
                  <a:lnTo>
                    <a:pt x="7451" y="2994"/>
                  </a:lnTo>
                  <a:lnTo>
                    <a:pt x="7461" y="2975"/>
                  </a:lnTo>
                  <a:lnTo>
                    <a:pt x="7471" y="2954"/>
                  </a:lnTo>
                  <a:lnTo>
                    <a:pt x="7479" y="2932"/>
                  </a:lnTo>
                  <a:lnTo>
                    <a:pt x="7485" y="2910"/>
                  </a:lnTo>
                  <a:lnTo>
                    <a:pt x="7490" y="2886"/>
                  </a:lnTo>
                  <a:lnTo>
                    <a:pt x="7494" y="2862"/>
                  </a:lnTo>
                  <a:lnTo>
                    <a:pt x="7496" y="2838"/>
                  </a:lnTo>
                  <a:lnTo>
                    <a:pt x="7497" y="2812"/>
                  </a:lnTo>
                  <a:lnTo>
                    <a:pt x="7496" y="2790"/>
                  </a:lnTo>
                  <a:lnTo>
                    <a:pt x="7494" y="2770"/>
                  </a:lnTo>
                  <a:lnTo>
                    <a:pt x="7492" y="2749"/>
                  </a:lnTo>
                  <a:lnTo>
                    <a:pt x="7487" y="2729"/>
                  </a:lnTo>
                  <a:lnTo>
                    <a:pt x="7482" y="2710"/>
                  </a:lnTo>
                  <a:lnTo>
                    <a:pt x="7476" y="2691"/>
                  </a:lnTo>
                  <a:lnTo>
                    <a:pt x="7467" y="2672"/>
                  </a:lnTo>
                  <a:lnTo>
                    <a:pt x="7459" y="2655"/>
                  </a:lnTo>
                  <a:lnTo>
                    <a:pt x="7449" y="2636"/>
                  </a:lnTo>
                  <a:lnTo>
                    <a:pt x="7438" y="2619"/>
                  </a:lnTo>
                  <a:lnTo>
                    <a:pt x="7426" y="2603"/>
                  </a:lnTo>
                  <a:lnTo>
                    <a:pt x="7413" y="2586"/>
                  </a:lnTo>
                  <a:lnTo>
                    <a:pt x="7398" y="2569"/>
                  </a:lnTo>
                  <a:lnTo>
                    <a:pt x="7382" y="2553"/>
                  </a:lnTo>
                  <a:lnTo>
                    <a:pt x="7366" y="2538"/>
                  </a:lnTo>
                  <a:lnTo>
                    <a:pt x="7348" y="2523"/>
                  </a:lnTo>
                  <a:lnTo>
                    <a:pt x="7329" y="2507"/>
                  </a:lnTo>
                  <a:lnTo>
                    <a:pt x="7310" y="2492"/>
                  </a:lnTo>
                  <a:lnTo>
                    <a:pt x="7288" y="2477"/>
                  </a:lnTo>
                  <a:lnTo>
                    <a:pt x="7267" y="2462"/>
                  </a:lnTo>
                  <a:lnTo>
                    <a:pt x="7244" y="2447"/>
                  </a:lnTo>
                  <a:lnTo>
                    <a:pt x="7219" y="2433"/>
                  </a:lnTo>
                  <a:lnTo>
                    <a:pt x="7195" y="2419"/>
                  </a:lnTo>
                  <a:lnTo>
                    <a:pt x="7168" y="2405"/>
                  </a:lnTo>
                  <a:lnTo>
                    <a:pt x="7114" y="2376"/>
                  </a:lnTo>
                  <a:lnTo>
                    <a:pt x="7055" y="2348"/>
                  </a:lnTo>
                  <a:lnTo>
                    <a:pt x="6992" y="2318"/>
                  </a:lnTo>
                  <a:lnTo>
                    <a:pt x="6924" y="2290"/>
                  </a:lnTo>
                  <a:lnTo>
                    <a:pt x="6860" y="2262"/>
                  </a:lnTo>
                  <a:lnTo>
                    <a:pt x="6798" y="2235"/>
                  </a:lnTo>
                  <a:lnTo>
                    <a:pt x="6739" y="2208"/>
                  </a:lnTo>
                  <a:lnTo>
                    <a:pt x="6684" y="2182"/>
                  </a:lnTo>
                  <a:lnTo>
                    <a:pt x="6632" y="2157"/>
                  </a:lnTo>
                  <a:lnTo>
                    <a:pt x="6582" y="2130"/>
                  </a:lnTo>
                  <a:lnTo>
                    <a:pt x="6557" y="2117"/>
                  </a:lnTo>
                  <a:lnTo>
                    <a:pt x="6534" y="2103"/>
                  </a:lnTo>
                  <a:lnTo>
                    <a:pt x="6512" y="2090"/>
                  </a:lnTo>
                  <a:lnTo>
                    <a:pt x="6490" y="2075"/>
                  </a:lnTo>
                  <a:lnTo>
                    <a:pt x="6470" y="2061"/>
                  </a:lnTo>
                  <a:lnTo>
                    <a:pt x="6449" y="2047"/>
                  </a:lnTo>
                  <a:lnTo>
                    <a:pt x="6430" y="2032"/>
                  </a:lnTo>
                  <a:lnTo>
                    <a:pt x="6412" y="2016"/>
                  </a:lnTo>
                  <a:lnTo>
                    <a:pt x="6394" y="2000"/>
                  </a:lnTo>
                  <a:lnTo>
                    <a:pt x="6376" y="1984"/>
                  </a:lnTo>
                  <a:lnTo>
                    <a:pt x="6360" y="1967"/>
                  </a:lnTo>
                  <a:lnTo>
                    <a:pt x="6345" y="1949"/>
                  </a:lnTo>
                  <a:lnTo>
                    <a:pt x="6330" y="1932"/>
                  </a:lnTo>
                  <a:lnTo>
                    <a:pt x="6316" y="1913"/>
                  </a:lnTo>
                  <a:lnTo>
                    <a:pt x="6303" y="1893"/>
                  </a:lnTo>
                  <a:lnTo>
                    <a:pt x="6291" y="1874"/>
                  </a:lnTo>
                  <a:lnTo>
                    <a:pt x="6279" y="1853"/>
                  </a:lnTo>
                  <a:lnTo>
                    <a:pt x="6268" y="1831"/>
                  </a:lnTo>
                  <a:lnTo>
                    <a:pt x="6258" y="1809"/>
                  </a:lnTo>
                  <a:lnTo>
                    <a:pt x="6249" y="1787"/>
                  </a:lnTo>
                  <a:lnTo>
                    <a:pt x="6217" y="1866"/>
                  </a:lnTo>
                  <a:lnTo>
                    <a:pt x="6173" y="1972"/>
                  </a:lnTo>
                  <a:lnTo>
                    <a:pt x="6120" y="2100"/>
                  </a:lnTo>
                  <a:lnTo>
                    <a:pt x="6060" y="2246"/>
                  </a:lnTo>
                  <a:lnTo>
                    <a:pt x="5994" y="2408"/>
                  </a:lnTo>
                  <a:lnTo>
                    <a:pt x="5922" y="2581"/>
                  </a:lnTo>
                  <a:lnTo>
                    <a:pt x="5847" y="2760"/>
                  </a:lnTo>
                  <a:lnTo>
                    <a:pt x="5771" y="2944"/>
                  </a:lnTo>
                  <a:lnTo>
                    <a:pt x="5695" y="3128"/>
                  </a:lnTo>
                  <a:lnTo>
                    <a:pt x="5621" y="3308"/>
                  </a:lnTo>
                  <a:lnTo>
                    <a:pt x="5548" y="3480"/>
                  </a:lnTo>
                  <a:lnTo>
                    <a:pt x="5480" y="3642"/>
                  </a:lnTo>
                  <a:lnTo>
                    <a:pt x="5419" y="3788"/>
                  </a:lnTo>
                  <a:lnTo>
                    <a:pt x="5364" y="3916"/>
                  </a:lnTo>
                  <a:lnTo>
                    <a:pt x="5319" y="4021"/>
                  </a:lnTo>
                  <a:lnTo>
                    <a:pt x="5284" y="4100"/>
                  </a:lnTo>
                  <a:lnTo>
                    <a:pt x="4925" y="4100"/>
                  </a:lnTo>
                  <a:lnTo>
                    <a:pt x="5009" y="3942"/>
                  </a:lnTo>
                  <a:lnTo>
                    <a:pt x="5085" y="3802"/>
                  </a:lnTo>
                  <a:lnTo>
                    <a:pt x="5088" y="3797"/>
                  </a:lnTo>
                  <a:lnTo>
                    <a:pt x="5105" y="3763"/>
                  </a:lnTo>
                  <a:lnTo>
                    <a:pt x="5123" y="3726"/>
                  </a:lnTo>
                  <a:lnTo>
                    <a:pt x="5142" y="3688"/>
                  </a:lnTo>
                  <a:lnTo>
                    <a:pt x="5162" y="3648"/>
                  </a:lnTo>
                  <a:lnTo>
                    <a:pt x="5182" y="3605"/>
                  </a:lnTo>
                  <a:lnTo>
                    <a:pt x="5203" y="3561"/>
                  </a:lnTo>
                  <a:lnTo>
                    <a:pt x="5224" y="3517"/>
                  </a:lnTo>
                  <a:lnTo>
                    <a:pt x="5246" y="3470"/>
                  </a:lnTo>
                  <a:lnTo>
                    <a:pt x="5268" y="3423"/>
                  </a:lnTo>
                  <a:lnTo>
                    <a:pt x="5290" y="3375"/>
                  </a:lnTo>
                  <a:lnTo>
                    <a:pt x="5312" y="3326"/>
                  </a:lnTo>
                  <a:lnTo>
                    <a:pt x="5336" y="3277"/>
                  </a:lnTo>
                  <a:lnTo>
                    <a:pt x="5358" y="3227"/>
                  </a:lnTo>
                  <a:lnTo>
                    <a:pt x="5381" y="3177"/>
                  </a:lnTo>
                  <a:lnTo>
                    <a:pt x="5403" y="3126"/>
                  </a:lnTo>
                  <a:lnTo>
                    <a:pt x="5424" y="3077"/>
                  </a:lnTo>
                  <a:lnTo>
                    <a:pt x="4734" y="1411"/>
                  </a:lnTo>
                  <a:lnTo>
                    <a:pt x="4729" y="1400"/>
                  </a:lnTo>
                  <a:lnTo>
                    <a:pt x="4722" y="1382"/>
                  </a:lnTo>
                  <a:lnTo>
                    <a:pt x="4709" y="1357"/>
                  </a:lnTo>
                  <a:lnTo>
                    <a:pt x="4695" y="1322"/>
                  </a:lnTo>
                  <a:lnTo>
                    <a:pt x="4675" y="1277"/>
                  </a:lnTo>
                  <a:lnTo>
                    <a:pt x="4653" y="1235"/>
                  </a:lnTo>
                  <a:lnTo>
                    <a:pt x="4643" y="1213"/>
                  </a:lnTo>
                  <a:lnTo>
                    <a:pt x="4631" y="1193"/>
                  </a:lnTo>
                  <a:lnTo>
                    <a:pt x="4619" y="1174"/>
                  </a:lnTo>
                  <a:lnTo>
                    <a:pt x="4605" y="1154"/>
                  </a:lnTo>
                  <a:lnTo>
                    <a:pt x="4590" y="1136"/>
                  </a:lnTo>
                  <a:lnTo>
                    <a:pt x="4574" y="1119"/>
                  </a:lnTo>
                  <a:lnTo>
                    <a:pt x="4557" y="1102"/>
                  </a:lnTo>
                  <a:lnTo>
                    <a:pt x="4538" y="1086"/>
                  </a:lnTo>
                  <a:lnTo>
                    <a:pt x="4517" y="1071"/>
                  </a:lnTo>
                  <a:lnTo>
                    <a:pt x="4495" y="1058"/>
                  </a:lnTo>
                  <a:lnTo>
                    <a:pt x="4470" y="1046"/>
                  </a:lnTo>
                  <a:lnTo>
                    <a:pt x="4443" y="1034"/>
                  </a:lnTo>
                  <a:lnTo>
                    <a:pt x="4412" y="1025"/>
                  </a:lnTo>
                  <a:lnTo>
                    <a:pt x="4382" y="1016"/>
                  </a:lnTo>
                  <a:lnTo>
                    <a:pt x="4350" y="1010"/>
                  </a:lnTo>
                  <a:lnTo>
                    <a:pt x="4318" y="1004"/>
                  </a:lnTo>
                  <a:lnTo>
                    <a:pt x="4285" y="999"/>
                  </a:lnTo>
                  <a:lnTo>
                    <a:pt x="4251" y="996"/>
                  </a:lnTo>
                  <a:lnTo>
                    <a:pt x="4216" y="994"/>
                  </a:lnTo>
                  <a:lnTo>
                    <a:pt x="4180" y="994"/>
                  </a:lnTo>
                  <a:lnTo>
                    <a:pt x="4158" y="994"/>
                  </a:lnTo>
                  <a:lnTo>
                    <a:pt x="4136" y="995"/>
                  </a:lnTo>
                  <a:lnTo>
                    <a:pt x="4113" y="996"/>
                  </a:lnTo>
                  <a:lnTo>
                    <a:pt x="4092" y="999"/>
                  </a:lnTo>
                  <a:lnTo>
                    <a:pt x="4070" y="1001"/>
                  </a:lnTo>
                  <a:lnTo>
                    <a:pt x="4047" y="1005"/>
                  </a:lnTo>
                  <a:lnTo>
                    <a:pt x="4025" y="1009"/>
                  </a:lnTo>
                  <a:lnTo>
                    <a:pt x="4003" y="1014"/>
                  </a:lnTo>
                  <a:lnTo>
                    <a:pt x="3980" y="1020"/>
                  </a:lnTo>
                  <a:lnTo>
                    <a:pt x="3958" y="1027"/>
                  </a:lnTo>
                  <a:lnTo>
                    <a:pt x="3936" y="1034"/>
                  </a:lnTo>
                  <a:lnTo>
                    <a:pt x="3915" y="1043"/>
                  </a:lnTo>
                  <a:lnTo>
                    <a:pt x="3895" y="1052"/>
                  </a:lnTo>
                  <a:lnTo>
                    <a:pt x="3874" y="1062"/>
                  </a:lnTo>
                  <a:lnTo>
                    <a:pt x="3854" y="1073"/>
                  </a:lnTo>
                  <a:lnTo>
                    <a:pt x="3835" y="1085"/>
                  </a:lnTo>
                  <a:lnTo>
                    <a:pt x="3816" y="1098"/>
                  </a:lnTo>
                  <a:lnTo>
                    <a:pt x="3798" y="1113"/>
                  </a:lnTo>
                  <a:lnTo>
                    <a:pt x="3782" y="1128"/>
                  </a:lnTo>
                  <a:lnTo>
                    <a:pt x="3766" y="1143"/>
                  </a:lnTo>
                  <a:lnTo>
                    <a:pt x="3750" y="1160"/>
                  </a:lnTo>
                  <a:lnTo>
                    <a:pt x="3735" y="1179"/>
                  </a:lnTo>
                  <a:lnTo>
                    <a:pt x="3722" y="1198"/>
                  </a:lnTo>
                  <a:lnTo>
                    <a:pt x="3711" y="1219"/>
                  </a:lnTo>
                  <a:lnTo>
                    <a:pt x="3700" y="1241"/>
                  </a:lnTo>
                  <a:lnTo>
                    <a:pt x="3689" y="1264"/>
                  </a:lnTo>
                  <a:lnTo>
                    <a:pt x="3681" y="1288"/>
                  </a:lnTo>
                  <a:lnTo>
                    <a:pt x="3674" y="1313"/>
                  </a:lnTo>
                  <a:lnTo>
                    <a:pt x="3669" y="1340"/>
                  </a:lnTo>
                  <a:lnTo>
                    <a:pt x="3665" y="1368"/>
                  </a:lnTo>
                  <a:lnTo>
                    <a:pt x="3662" y="1397"/>
                  </a:lnTo>
                  <a:lnTo>
                    <a:pt x="3661" y="1428"/>
                  </a:lnTo>
                  <a:lnTo>
                    <a:pt x="3661" y="1451"/>
                  </a:lnTo>
                  <a:lnTo>
                    <a:pt x="3663" y="1473"/>
                  </a:lnTo>
                  <a:lnTo>
                    <a:pt x="3665" y="1494"/>
                  </a:lnTo>
                  <a:lnTo>
                    <a:pt x="3668" y="1513"/>
                  </a:lnTo>
                  <a:lnTo>
                    <a:pt x="3672" y="1533"/>
                  </a:lnTo>
                  <a:lnTo>
                    <a:pt x="3678" y="1550"/>
                  </a:lnTo>
                  <a:lnTo>
                    <a:pt x="3684" y="1567"/>
                  </a:lnTo>
                  <a:lnTo>
                    <a:pt x="3692" y="1583"/>
                  </a:lnTo>
                  <a:lnTo>
                    <a:pt x="3701" y="1600"/>
                  </a:lnTo>
                  <a:lnTo>
                    <a:pt x="3711" y="1615"/>
                  </a:lnTo>
                  <a:lnTo>
                    <a:pt x="3722" y="1630"/>
                  </a:lnTo>
                  <a:lnTo>
                    <a:pt x="3734" y="1644"/>
                  </a:lnTo>
                  <a:lnTo>
                    <a:pt x="3748" y="1658"/>
                  </a:lnTo>
                  <a:lnTo>
                    <a:pt x="3764" y="1672"/>
                  </a:lnTo>
                  <a:lnTo>
                    <a:pt x="3780" y="1685"/>
                  </a:lnTo>
                  <a:lnTo>
                    <a:pt x="3797" y="1698"/>
                  </a:lnTo>
                  <a:lnTo>
                    <a:pt x="3815" y="1711"/>
                  </a:lnTo>
                  <a:lnTo>
                    <a:pt x="3836" y="1725"/>
                  </a:lnTo>
                  <a:lnTo>
                    <a:pt x="3857" y="1738"/>
                  </a:lnTo>
                  <a:lnTo>
                    <a:pt x="3881" y="1751"/>
                  </a:lnTo>
                  <a:lnTo>
                    <a:pt x="3930" y="1779"/>
                  </a:lnTo>
                  <a:lnTo>
                    <a:pt x="3985" y="1807"/>
                  </a:lnTo>
                  <a:lnTo>
                    <a:pt x="4114" y="1870"/>
                  </a:lnTo>
                  <a:lnTo>
                    <a:pt x="4268" y="1944"/>
                  </a:lnTo>
                  <a:lnTo>
                    <a:pt x="4335" y="1975"/>
                  </a:lnTo>
                  <a:lnTo>
                    <a:pt x="4402" y="2005"/>
                  </a:lnTo>
                  <a:lnTo>
                    <a:pt x="4435" y="2020"/>
                  </a:lnTo>
                  <a:lnTo>
                    <a:pt x="4467" y="2037"/>
                  </a:lnTo>
                  <a:lnTo>
                    <a:pt x="4499" y="2053"/>
                  </a:lnTo>
                  <a:lnTo>
                    <a:pt x="4530" y="2069"/>
                  </a:lnTo>
                  <a:lnTo>
                    <a:pt x="4561" y="2087"/>
                  </a:lnTo>
                  <a:lnTo>
                    <a:pt x="4591" y="2104"/>
                  </a:lnTo>
                  <a:lnTo>
                    <a:pt x="4621" y="2122"/>
                  </a:lnTo>
                  <a:lnTo>
                    <a:pt x="4649" y="2140"/>
                  </a:lnTo>
                  <a:lnTo>
                    <a:pt x="4677" y="2159"/>
                  </a:lnTo>
                  <a:lnTo>
                    <a:pt x="4703" y="2179"/>
                  </a:lnTo>
                  <a:lnTo>
                    <a:pt x="4729" y="2199"/>
                  </a:lnTo>
                  <a:lnTo>
                    <a:pt x="4754" y="2220"/>
                  </a:lnTo>
                  <a:lnTo>
                    <a:pt x="4778" y="2242"/>
                  </a:lnTo>
                  <a:lnTo>
                    <a:pt x="4801" y="2264"/>
                  </a:lnTo>
                  <a:lnTo>
                    <a:pt x="4822" y="2288"/>
                  </a:lnTo>
                  <a:lnTo>
                    <a:pt x="4843" y="2311"/>
                  </a:lnTo>
                  <a:lnTo>
                    <a:pt x="4861" y="2337"/>
                  </a:lnTo>
                  <a:lnTo>
                    <a:pt x="4879" y="2362"/>
                  </a:lnTo>
                  <a:lnTo>
                    <a:pt x="4894" y="2389"/>
                  </a:lnTo>
                  <a:lnTo>
                    <a:pt x="4910" y="2417"/>
                  </a:lnTo>
                  <a:lnTo>
                    <a:pt x="4923" y="2445"/>
                  </a:lnTo>
                  <a:lnTo>
                    <a:pt x="4935" y="2476"/>
                  </a:lnTo>
                  <a:lnTo>
                    <a:pt x="4944" y="2506"/>
                  </a:lnTo>
                  <a:lnTo>
                    <a:pt x="4953" y="2539"/>
                  </a:lnTo>
                  <a:lnTo>
                    <a:pt x="4960" y="2572"/>
                  </a:lnTo>
                  <a:lnTo>
                    <a:pt x="4965" y="2607"/>
                  </a:lnTo>
                  <a:lnTo>
                    <a:pt x="4968" y="2643"/>
                  </a:lnTo>
                  <a:lnTo>
                    <a:pt x="4969" y="2680"/>
                  </a:lnTo>
                  <a:lnTo>
                    <a:pt x="4967" y="2741"/>
                  </a:lnTo>
                  <a:lnTo>
                    <a:pt x="4962" y="2799"/>
                  </a:lnTo>
                  <a:lnTo>
                    <a:pt x="4952" y="2855"/>
                  </a:lnTo>
                  <a:lnTo>
                    <a:pt x="4940" y="2907"/>
                  </a:lnTo>
                  <a:lnTo>
                    <a:pt x="4924" y="2956"/>
                  </a:lnTo>
                  <a:lnTo>
                    <a:pt x="4906" y="3002"/>
                  </a:lnTo>
                  <a:lnTo>
                    <a:pt x="4884" y="3046"/>
                  </a:lnTo>
                  <a:lnTo>
                    <a:pt x="4860" y="3087"/>
                  </a:lnTo>
                  <a:lnTo>
                    <a:pt x="4833" y="3125"/>
                  </a:lnTo>
                  <a:lnTo>
                    <a:pt x="4805" y="3161"/>
                  </a:lnTo>
                  <a:lnTo>
                    <a:pt x="4774" y="3195"/>
                  </a:lnTo>
                  <a:lnTo>
                    <a:pt x="4742" y="3225"/>
                  </a:lnTo>
                  <a:lnTo>
                    <a:pt x="4708" y="3253"/>
                  </a:lnTo>
                  <a:lnTo>
                    <a:pt x="4672" y="3280"/>
                  </a:lnTo>
                  <a:lnTo>
                    <a:pt x="4635" y="3304"/>
                  </a:lnTo>
                  <a:lnTo>
                    <a:pt x="4598" y="3327"/>
                  </a:lnTo>
                  <a:lnTo>
                    <a:pt x="4558" y="3347"/>
                  </a:lnTo>
                  <a:lnTo>
                    <a:pt x="4518" y="3365"/>
                  </a:lnTo>
                  <a:lnTo>
                    <a:pt x="4478" y="3382"/>
                  </a:lnTo>
                  <a:lnTo>
                    <a:pt x="4437" y="3397"/>
                  </a:lnTo>
                  <a:lnTo>
                    <a:pt x="4396" y="3410"/>
                  </a:lnTo>
                  <a:lnTo>
                    <a:pt x="4354" y="3421"/>
                  </a:lnTo>
                  <a:lnTo>
                    <a:pt x="4314" y="3431"/>
                  </a:lnTo>
                  <a:lnTo>
                    <a:pt x="4273" y="3440"/>
                  </a:lnTo>
                  <a:lnTo>
                    <a:pt x="4233" y="3448"/>
                  </a:lnTo>
                  <a:lnTo>
                    <a:pt x="4194" y="3454"/>
                  </a:lnTo>
                  <a:lnTo>
                    <a:pt x="4155" y="3459"/>
                  </a:lnTo>
                  <a:lnTo>
                    <a:pt x="4117" y="3463"/>
                  </a:lnTo>
                  <a:lnTo>
                    <a:pt x="4082" y="3466"/>
                  </a:lnTo>
                  <a:lnTo>
                    <a:pt x="4047" y="3468"/>
                  </a:lnTo>
                  <a:lnTo>
                    <a:pt x="4014" y="3469"/>
                  </a:lnTo>
                  <a:lnTo>
                    <a:pt x="3983" y="3470"/>
                  </a:lnTo>
                  <a:lnTo>
                    <a:pt x="3935" y="3469"/>
                  </a:lnTo>
                  <a:lnTo>
                    <a:pt x="3888" y="3467"/>
                  </a:lnTo>
                  <a:lnTo>
                    <a:pt x="3841" y="3464"/>
                  </a:lnTo>
                  <a:lnTo>
                    <a:pt x="3795" y="3460"/>
                  </a:lnTo>
                  <a:lnTo>
                    <a:pt x="3750" y="3454"/>
                  </a:lnTo>
                  <a:lnTo>
                    <a:pt x="3706" y="3447"/>
                  </a:lnTo>
                  <a:lnTo>
                    <a:pt x="3663" y="3438"/>
                  </a:lnTo>
                  <a:lnTo>
                    <a:pt x="3621" y="3429"/>
                  </a:lnTo>
                  <a:lnTo>
                    <a:pt x="3581" y="3419"/>
                  </a:lnTo>
                  <a:lnTo>
                    <a:pt x="3541" y="3407"/>
                  </a:lnTo>
                  <a:lnTo>
                    <a:pt x="3502" y="3395"/>
                  </a:lnTo>
                  <a:lnTo>
                    <a:pt x="3466" y="3381"/>
                  </a:lnTo>
                  <a:lnTo>
                    <a:pt x="3431" y="3366"/>
                  </a:lnTo>
                  <a:lnTo>
                    <a:pt x="3397" y="3350"/>
                  </a:lnTo>
                  <a:lnTo>
                    <a:pt x="3366" y="3333"/>
                  </a:lnTo>
                  <a:lnTo>
                    <a:pt x="3336" y="3315"/>
                  </a:lnTo>
                  <a:lnTo>
                    <a:pt x="3336" y="2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0"/>
            <p:cNvSpPr>
              <a:spLocks/>
            </p:cNvSpPr>
            <p:nvPr/>
          </p:nvSpPr>
          <p:spPr bwMode="auto">
            <a:xfrm>
              <a:off x="2681288" y="1693863"/>
              <a:ext cx="744538" cy="1035050"/>
            </a:xfrm>
            <a:custGeom>
              <a:avLst/>
              <a:gdLst>
                <a:gd name="T0" fmla="*/ 360 w 1878"/>
                <a:gd name="T1" fmla="*/ 348 h 2610"/>
                <a:gd name="T2" fmla="*/ 373 w 1878"/>
                <a:gd name="T3" fmla="*/ 331 h 2610"/>
                <a:gd name="T4" fmla="*/ 410 w 1878"/>
                <a:gd name="T5" fmla="*/ 288 h 2610"/>
                <a:gd name="T6" fmla="*/ 504 w 1878"/>
                <a:gd name="T7" fmla="*/ 200 h 2610"/>
                <a:gd name="T8" fmla="*/ 558 w 1878"/>
                <a:gd name="T9" fmla="*/ 160 h 2610"/>
                <a:gd name="T10" fmla="*/ 618 w 1878"/>
                <a:gd name="T11" fmla="*/ 122 h 2610"/>
                <a:gd name="T12" fmla="*/ 684 w 1878"/>
                <a:gd name="T13" fmla="*/ 88 h 2610"/>
                <a:gd name="T14" fmla="*/ 759 w 1878"/>
                <a:gd name="T15" fmla="*/ 58 h 2610"/>
                <a:gd name="T16" fmla="*/ 843 w 1878"/>
                <a:gd name="T17" fmla="*/ 34 h 2610"/>
                <a:gd name="T18" fmla="*/ 938 w 1878"/>
                <a:gd name="T19" fmla="*/ 15 h 2610"/>
                <a:gd name="T20" fmla="*/ 1045 w 1878"/>
                <a:gd name="T21" fmla="*/ 4 h 2610"/>
                <a:gd name="T22" fmla="*/ 1164 w 1878"/>
                <a:gd name="T23" fmla="*/ 0 h 2610"/>
                <a:gd name="T24" fmla="*/ 1279 w 1878"/>
                <a:gd name="T25" fmla="*/ 9 h 2610"/>
                <a:gd name="T26" fmla="*/ 1387 w 1878"/>
                <a:gd name="T27" fmla="*/ 35 h 2610"/>
                <a:gd name="T28" fmla="*/ 1485 w 1878"/>
                <a:gd name="T29" fmla="*/ 75 h 2610"/>
                <a:gd name="T30" fmla="*/ 1574 w 1878"/>
                <a:gd name="T31" fmla="*/ 126 h 2610"/>
                <a:gd name="T32" fmla="*/ 1652 w 1878"/>
                <a:gd name="T33" fmla="*/ 187 h 2610"/>
                <a:gd name="T34" fmla="*/ 1720 w 1878"/>
                <a:gd name="T35" fmla="*/ 255 h 2610"/>
                <a:gd name="T36" fmla="*/ 1776 w 1878"/>
                <a:gd name="T37" fmla="*/ 327 h 2610"/>
                <a:gd name="T38" fmla="*/ 1821 w 1878"/>
                <a:gd name="T39" fmla="*/ 402 h 2610"/>
                <a:gd name="T40" fmla="*/ 1853 w 1878"/>
                <a:gd name="T41" fmla="*/ 475 h 2610"/>
                <a:gd name="T42" fmla="*/ 1872 w 1878"/>
                <a:gd name="T43" fmla="*/ 546 h 2610"/>
                <a:gd name="T44" fmla="*/ 1878 w 1878"/>
                <a:gd name="T45" fmla="*/ 2202 h 2610"/>
                <a:gd name="T46" fmla="*/ 1512 w 1878"/>
                <a:gd name="T47" fmla="*/ 2610 h 2610"/>
                <a:gd name="T48" fmla="*/ 1511 w 1878"/>
                <a:gd name="T49" fmla="*/ 731 h 2610"/>
                <a:gd name="T50" fmla="*/ 1500 w 1878"/>
                <a:gd name="T51" fmla="*/ 655 h 2610"/>
                <a:gd name="T52" fmla="*/ 1478 w 1878"/>
                <a:gd name="T53" fmla="*/ 584 h 2610"/>
                <a:gd name="T54" fmla="*/ 1444 w 1878"/>
                <a:gd name="T55" fmla="*/ 517 h 2610"/>
                <a:gd name="T56" fmla="*/ 1401 w 1878"/>
                <a:gd name="T57" fmla="*/ 458 h 2610"/>
                <a:gd name="T58" fmla="*/ 1349 w 1878"/>
                <a:gd name="T59" fmla="*/ 406 h 2610"/>
                <a:gd name="T60" fmla="*/ 1288 w 1878"/>
                <a:gd name="T61" fmla="*/ 361 h 2610"/>
                <a:gd name="T62" fmla="*/ 1221 w 1878"/>
                <a:gd name="T63" fmla="*/ 324 h 2610"/>
                <a:gd name="T64" fmla="*/ 1148 w 1878"/>
                <a:gd name="T65" fmla="*/ 296 h 2610"/>
                <a:gd name="T66" fmla="*/ 1068 w 1878"/>
                <a:gd name="T67" fmla="*/ 277 h 2610"/>
                <a:gd name="T68" fmla="*/ 985 w 1878"/>
                <a:gd name="T69" fmla="*/ 268 h 2610"/>
                <a:gd name="T70" fmla="*/ 909 w 1878"/>
                <a:gd name="T71" fmla="*/ 270 h 2610"/>
                <a:gd name="T72" fmla="*/ 834 w 1878"/>
                <a:gd name="T73" fmla="*/ 284 h 2610"/>
                <a:gd name="T74" fmla="*/ 759 w 1878"/>
                <a:gd name="T75" fmla="*/ 307 h 2610"/>
                <a:gd name="T76" fmla="*/ 685 w 1878"/>
                <a:gd name="T77" fmla="*/ 340 h 2610"/>
                <a:gd name="T78" fmla="*/ 615 w 1878"/>
                <a:gd name="T79" fmla="*/ 379 h 2610"/>
                <a:gd name="T80" fmla="*/ 549 w 1878"/>
                <a:gd name="T81" fmla="*/ 427 h 2610"/>
                <a:gd name="T82" fmla="*/ 491 w 1878"/>
                <a:gd name="T83" fmla="*/ 480 h 2610"/>
                <a:gd name="T84" fmla="*/ 441 w 1878"/>
                <a:gd name="T85" fmla="*/ 538 h 2610"/>
                <a:gd name="T86" fmla="*/ 402 w 1878"/>
                <a:gd name="T87" fmla="*/ 599 h 2610"/>
                <a:gd name="T88" fmla="*/ 377 w 1878"/>
                <a:gd name="T89" fmla="*/ 662 h 2610"/>
                <a:gd name="T90" fmla="*/ 365 w 1878"/>
                <a:gd name="T91" fmla="*/ 727 h 2610"/>
                <a:gd name="T92" fmla="*/ 365 w 1878"/>
                <a:gd name="T93" fmla="*/ 2610 h 2610"/>
                <a:gd name="T94" fmla="*/ 0 w 1878"/>
                <a:gd name="T95" fmla="*/ 373 h 2610"/>
                <a:gd name="T96" fmla="*/ 265 w 1878"/>
                <a:gd name="T97" fmla="*/ 35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8" h="2610">
                  <a:moveTo>
                    <a:pt x="356" y="35"/>
                  </a:moveTo>
                  <a:lnTo>
                    <a:pt x="360" y="328"/>
                  </a:lnTo>
                  <a:lnTo>
                    <a:pt x="360" y="348"/>
                  </a:lnTo>
                  <a:lnTo>
                    <a:pt x="364" y="348"/>
                  </a:lnTo>
                  <a:lnTo>
                    <a:pt x="369" y="340"/>
                  </a:lnTo>
                  <a:lnTo>
                    <a:pt x="373" y="331"/>
                  </a:lnTo>
                  <a:lnTo>
                    <a:pt x="377" y="324"/>
                  </a:lnTo>
                  <a:lnTo>
                    <a:pt x="382" y="317"/>
                  </a:lnTo>
                  <a:lnTo>
                    <a:pt x="410" y="288"/>
                  </a:lnTo>
                  <a:lnTo>
                    <a:pt x="440" y="258"/>
                  </a:lnTo>
                  <a:lnTo>
                    <a:pt x="470" y="229"/>
                  </a:lnTo>
                  <a:lnTo>
                    <a:pt x="504" y="200"/>
                  </a:lnTo>
                  <a:lnTo>
                    <a:pt x="521" y="187"/>
                  </a:lnTo>
                  <a:lnTo>
                    <a:pt x="539" y="174"/>
                  </a:lnTo>
                  <a:lnTo>
                    <a:pt x="558" y="160"/>
                  </a:lnTo>
                  <a:lnTo>
                    <a:pt x="577" y="147"/>
                  </a:lnTo>
                  <a:lnTo>
                    <a:pt x="596" y="134"/>
                  </a:lnTo>
                  <a:lnTo>
                    <a:pt x="618" y="122"/>
                  </a:lnTo>
                  <a:lnTo>
                    <a:pt x="639" y="111"/>
                  </a:lnTo>
                  <a:lnTo>
                    <a:pt x="661" y="99"/>
                  </a:lnTo>
                  <a:lnTo>
                    <a:pt x="684" y="88"/>
                  </a:lnTo>
                  <a:lnTo>
                    <a:pt x="708" y="77"/>
                  </a:lnTo>
                  <a:lnTo>
                    <a:pt x="734" y="68"/>
                  </a:lnTo>
                  <a:lnTo>
                    <a:pt x="759" y="58"/>
                  </a:lnTo>
                  <a:lnTo>
                    <a:pt x="786" y="50"/>
                  </a:lnTo>
                  <a:lnTo>
                    <a:pt x="814" y="42"/>
                  </a:lnTo>
                  <a:lnTo>
                    <a:pt x="843" y="34"/>
                  </a:lnTo>
                  <a:lnTo>
                    <a:pt x="874" y="27"/>
                  </a:lnTo>
                  <a:lnTo>
                    <a:pt x="905" y="21"/>
                  </a:lnTo>
                  <a:lnTo>
                    <a:pt x="938" y="15"/>
                  </a:lnTo>
                  <a:lnTo>
                    <a:pt x="973" y="11"/>
                  </a:lnTo>
                  <a:lnTo>
                    <a:pt x="1008" y="7"/>
                  </a:lnTo>
                  <a:lnTo>
                    <a:pt x="1045" y="4"/>
                  </a:lnTo>
                  <a:lnTo>
                    <a:pt x="1082" y="2"/>
                  </a:lnTo>
                  <a:lnTo>
                    <a:pt x="1122" y="0"/>
                  </a:lnTo>
                  <a:lnTo>
                    <a:pt x="1164" y="0"/>
                  </a:lnTo>
                  <a:lnTo>
                    <a:pt x="1202" y="1"/>
                  </a:lnTo>
                  <a:lnTo>
                    <a:pt x="1241" y="4"/>
                  </a:lnTo>
                  <a:lnTo>
                    <a:pt x="1279" y="9"/>
                  </a:lnTo>
                  <a:lnTo>
                    <a:pt x="1316" y="16"/>
                  </a:lnTo>
                  <a:lnTo>
                    <a:pt x="1352" y="24"/>
                  </a:lnTo>
                  <a:lnTo>
                    <a:pt x="1387" y="35"/>
                  </a:lnTo>
                  <a:lnTo>
                    <a:pt x="1420" y="47"/>
                  </a:lnTo>
                  <a:lnTo>
                    <a:pt x="1454" y="60"/>
                  </a:lnTo>
                  <a:lnTo>
                    <a:pt x="1485" y="75"/>
                  </a:lnTo>
                  <a:lnTo>
                    <a:pt x="1516" y="91"/>
                  </a:lnTo>
                  <a:lnTo>
                    <a:pt x="1545" y="108"/>
                  </a:lnTo>
                  <a:lnTo>
                    <a:pt x="1574" y="126"/>
                  </a:lnTo>
                  <a:lnTo>
                    <a:pt x="1601" y="146"/>
                  </a:lnTo>
                  <a:lnTo>
                    <a:pt x="1628" y="167"/>
                  </a:lnTo>
                  <a:lnTo>
                    <a:pt x="1652" y="187"/>
                  </a:lnTo>
                  <a:lnTo>
                    <a:pt x="1676" y="209"/>
                  </a:lnTo>
                  <a:lnTo>
                    <a:pt x="1699" y="232"/>
                  </a:lnTo>
                  <a:lnTo>
                    <a:pt x="1720" y="255"/>
                  </a:lnTo>
                  <a:lnTo>
                    <a:pt x="1740" y="280"/>
                  </a:lnTo>
                  <a:lnTo>
                    <a:pt x="1759" y="303"/>
                  </a:lnTo>
                  <a:lnTo>
                    <a:pt x="1776" y="327"/>
                  </a:lnTo>
                  <a:lnTo>
                    <a:pt x="1792" y="352"/>
                  </a:lnTo>
                  <a:lnTo>
                    <a:pt x="1808" y="377"/>
                  </a:lnTo>
                  <a:lnTo>
                    <a:pt x="1821" y="402"/>
                  </a:lnTo>
                  <a:lnTo>
                    <a:pt x="1833" y="426"/>
                  </a:lnTo>
                  <a:lnTo>
                    <a:pt x="1843" y="451"/>
                  </a:lnTo>
                  <a:lnTo>
                    <a:pt x="1853" y="475"/>
                  </a:lnTo>
                  <a:lnTo>
                    <a:pt x="1860" y="499"/>
                  </a:lnTo>
                  <a:lnTo>
                    <a:pt x="1867" y="523"/>
                  </a:lnTo>
                  <a:lnTo>
                    <a:pt x="1872" y="546"/>
                  </a:lnTo>
                  <a:lnTo>
                    <a:pt x="1875" y="568"/>
                  </a:lnTo>
                  <a:lnTo>
                    <a:pt x="1877" y="590"/>
                  </a:lnTo>
                  <a:lnTo>
                    <a:pt x="1878" y="2202"/>
                  </a:lnTo>
                  <a:lnTo>
                    <a:pt x="1878" y="2210"/>
                  </a:lnTo>
                  <a:lnTo>
                    <a:pt x="1878" y="2610"/>
                  </a:lnTo>
                  <a:lnTo>
                    <a:pt x="1512" y="2610"/>
                  </a:lnTo>
                  <a:lnTo>
                    <a:pt x="1512" y="2130"/>
                  </a:lnTo>
                  <a:lnTo>
                    <a:pt x="1512" y="757"/>
                  </a:lnTo>
                  <a:lnTo>
                    <a:pt x="1511" y="731"/>
                  </a:lnTo>
                  <a:lnTo>
                    <a:pt x="1509" y="704"/>
                  </a:lnTo>
                  <a:lnTo>
                    <a:pt x="1506" y="679"/>
                  </a:lnTo>
                  <a:lnTo>
                    <a:pt x="1500" y="655"/>
                  </a:lnTo>
                  <a:lnTo>
                    <a:pt x="1494" y="630"/>
                  </a:lnTo>
                  <a:lnTo>
                    <a:pt x="1487" y="606"/>
                  </a:lnTo>
                  <a:lnTo>
                    <a:pt x="1478" y="584"/>
                  </a:lnTo>
                  <a:lnTo>
                    <a:pt x="1468" y="561"/>
                  </a:lnTo>
                  <a:lnTo>
                    <a:pt x="1457" y="539"/>
                  </a:lnTo>
                  <a:lnTo>
                    <a:pt x="1444" y="517"/>
                  </a:lnTo>
                  <a:lnTo>
                    <a:pt x="1431" y="497"/>
                  </a:lnTo>
                  <a:lnTo>
                    <a:pt x="1417" y="477"/>
                  </a:lnTo>
                  <a:lnTo>
                    <a:pt x="1401" y="458"/>
                  </a:lnTo>
                  <a:lnTo>
                    <a:pt x="1384" y="440"/>
                  </a:lnTo>
                  <a:lnTo>
                    <a:pt x="1367" y="423"/>
                  </a:lnTo>
                  <a:lnTo>
                    <a:pt x="1349" y="406"/>
                  </a:lnTo>
                  <a:lnTo>
                    <a:pt x="1330" y="389"/>
                  </a:lnTo>
                  <a:lnTo>
                    <a:pt x="1309" y="375"/>
                  </a:lnTo>
                  <a:lnTo>
                    <a:pt x="1288" y="361"/>
                  </a:lnTo>
                  <a:lnTo>
                    <a:pt x="1267" y="348"/>
                  </a:lnTo>
                  <a:lnTo>
                    <a:pt x="1244" y="335"/>
                  </a:lnTo>
                  <a:lnTo>
                    <a:pt x="1221" y="324"/>
                  </a:lnTo>
                  <a:lnTo>
                    <a:pt x="1197" y="313"/>
                  </a:lnTo>
                  <a:lnTo>
                    <a:pt x="1172" y="304"/>
                  </a:lnTo>
                  <a:lnTo>
                    <a:pt x="1148" y="296"/>
                  </a:lnTo>
                  <a:lnTo>
                    <a:pt x="1121" y="289"/>
                  </a:lnTo>
                  <a:lnTo>
                    <a:pt x="1095" y="282"/>
                  </a:lnTo>
                  <a:lnTo>
                    <a:pt x="1068" y="277"/>
                  </a:lnTo>
                  <a:lnTo>
                    <a:pt x="1041" y="272"/>
                  </a:lnTo>
                  <a:lnTo>
                    <a:pt x="1013" y="269"/>
                  </a:lnTo>
                  <a:lnTo>
                    <a:pt x="985" y="268"/>
                  </a:lnTo>
                  <a:lnTo>
                    <a:pt x="956" y="267"/>
                  </a:lnTo>
                  <a:lnTo>
                    <a:pt x="933" y="268"/>
                  </a:lnTo>
                  <a:lnTo>
                    <a:pt x="909" y="270"/>
                  </a:lnTo>
                  <a:lnTo>
                    <a:pt x="884" y="273"/>
                  </a:lnTo>
                  <a:lnTo>
                    <a:pt x="859" y="278"/>
                  </a:lnTo>
                  <a:lnTo>
                    <a:pt x="834" y="284"/>
                  </a:lnTo>
                  <a:lnTo>
                    <a:pt x="809" y="290"/>
                  </a:lnTo>
                  <a:lnTo>
                    <a:pt x="783" y="298"/>
                  </a:lnTo>
                  <a:lnTo>
                    <a:pt x="759" y="307"/>
                  </a:lnTo>
                  <a:lnTo>
                    <a:pt x="734" y="316"/>
                  </a:lnTo>
                  <a:lnTo>
                    <a:pt x="709" y="327"/>
                  </a:lnTo>
                  <a:lnTo>
                    <a:pt x="685" y="340"/>
                  </a:lnTo>
                  <a:lnTo>
                    <a:pt x="661" y="352"/>
                  </a:lnTo>
                  <a:lnTo>
                    <a:pt x="637" y="365"/>
                  </a:lnTo>
                  <a:lnTo>
                    <a:pt x="615" y="379"/>
                  </a:lnTo>
                  <a:lnTo>
                    <a:pt x="592" y="394"/>
                  </a:lnTo>
                  <a:lnTo>
                    <a:pt x="570" y="411"/>
                  </a:lnTo>
                  <a:lnTo>
                    <a:pt x="549" y="427"/>
                  </a:lnTo>
                  <a:lnTo>
                    <a:pt x="528" y="444"/>
                  </a:lnTo>
                  <a:lnTo>
                    <a:pt x="509" y="462"/>
                  </a:lnTo>
                  <a:lnTo>
                    <a:pt x="491" y="480"/>
                  </a:lnTo>
                  <a:lnTo>
                    <a:pt x="473" y="499"/>
                  </a:lnTo>
                  <a:lnTo>
                    <a:pt x="456" y="518"/>
                  </a:lnTo>
                  <a:lnTo>
                    <a:pt x="441" y="538"/>
                  </a:lnTo>
                  <a:lnTo>
                    <a:pt x="426" y="558"/>
                  </a:lnTo>
                  <a:lnTo>
                    <a:pt x="414" y="578"/>
                  </a:lnTo>
                  <a:lnTo>
                    <a:pt x="402" y="599"/>
                  </a:lnTo>
                  <a:lnTo>
                    <a:pt x="393" y="620"/>
                  </a:lnTo>
                  <a:lnTo>
                    <a:pt x="384" y="640"/>
                  </a:lnTo>
                  <a:lnTo>
                    <a:pt x="377" y="662"/>
                  </a:lnTo>
                  <a:lnTo>
                    <a:pt x="372" y="684"/>
                  </a:lnTo>
                  <a:lnTo>
                    <a:pt x="367" y="706"/>
                  </a:lnTo>
                  <a:lnTo>
                    <a:pt x="365" y="727"/>
                  </a:lnTo>
                  <a:lnTo>
                    <a:pt x="365" y="2203"/>
                  </a:lnTo>
                  <a:lnTo>
                    <a:pt x="365" y="2213"/>
                  </a:lnTo>
                  <a:lnTo>
                    <a:pt x="365" y="2610"/>
                  </a:lnTo>
                  <a:lnTo>
                    <a:pt x="0" y="2610"/>
                  </a:lnTo>
                  <a:lnTo>
                    <a:pt x="0" y="2203"/>
                  </a:lnTo>
                  <a:lnTo>
                    <a:pt x="0" y="373"/>
                  </a:lnTo>
                  <a:lnTo>
                    <a:pt x="0" y="35"/>
                  </a:lnTo>
                  <a:lnTo>
                    <a:pt x="66" y="35"/>
                  </a:lnTo>
                  <a:lnTo>
                    <a:pt x="265" y="35"/>
                  </a:lnTo>
                  <a:lnTo>
                    <a:pt x="35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Footer Placeholder 8"/>
          <p:cNvSpPr>
            <a:spLocks noGrp="1"/>
          </p:cNvSpPr>
          <p:nvPr>
            <p:ph type="ftr" sz="quarter" idx="11"/>
          </p:nvPr>
        </p:nvSpPr>
        <p:spPr>
          <a:xfrm>
            <a:off x="867160" y="6556226"/>
            <a:ext cx="2895600" cy="260648"/>
          </a:xfrm>
        </p:spPr>
        <p:txBody>
          <a:bodyPr/>
          <a:lstStyle/>
          <a:p>
            <a:pPr>
              <a:defRPr/>
            </a:pPr>
            <a:r>
              <a:rPr lang="en-US" dirty="0" smtClean="0"/>
              <a:t>© 2011 Infosys Limited</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p>
            <a:fld id="{33D677C6-12D2-4883-8982-2E466BF2E5CB}" type="slidenum">
              <a:rPr lang="en-GB" smtClean="0"/>
              <a:pPr/>
              <a:t>‹#›</a:t>
            </a:fld>
            <a:endParaRPr lang="en-GB" dirty="0"/>
          </a:p>
        </p:txBody>
      </p:sp>
      <p:sp>
        <p:nvSpPr>
          <p:cNvPr id="6"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8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8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7"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b&amp;w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4648200" y="1600200"/>
            <a:ext cx="4038600" cy="4689475"/>
          </a:xfrm>
          <a:noFill/>
          <a:ln w="12700">
            <a:solidFill>
              <a:schemeClr val="tx2">
                <a:lumMod val="50000"/>
                <a:lumOff val="50000"/>
              </a:schemeClr>
            </a:solidFill>
            <a:miter lim="800000"/>
            <a:headEnd/>
            <a:tailEnd/>
          </a:ln>
          <a:effectLst>
            <a:outerShdw blurRad="101600" dist="38100" dir="5400000" algn="t" rotWithShape="0">
              <a:prstClr val="black">
                <a:alpha val="4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a:defRPr lang="en-GB" sz="2800" kern="1200" noProof="0" smtClean="0">
                <a:solidFill>
                  <a:schemeClr val="tx2"/>
                </a:solidFill>
                <a:latin typeface="+mn-lt"/>
                <a:ea typeface="+mn-ea"/>
                <a:cs typeface="+mn-cs"/>
              </a:defRPr>
            </a:lvl1pPr>
          </a:lstStyle>
          <a:p>
            <a:pPr marL="176213" lvl="0" indent="-176213" algn="l" defTabSz="914400" rtl="0" eaLnBrk="1" fontAlgn="base" latinLnBrk="0" hangingPunct="1">
              <a:spcBef>
                <a:spcPct val="0"/>
              </a:spcBef>
              <a:spcAft>
                <a:spcPts val="600"/>
              </a:spcAft>
              <a:buSzPct val="100000"/>
              <a:buFont typeface="Arial" pitchFamily="34" charset="0"/>
              <a:buChar char="•"/>
            </a:pPr>
            <a:r>
              <a:rPr lang="en-US" dirty="0"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8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7"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9"/>
          <p:cNvSpPr>
            <a:spLocks noGrp="1"/>
          </p:cNvSpPr>
          <p:nvPr>
            <p:ph type="sldNum" sz="quarter" idx="10"/>
          </p:nvPr>
        </p:nvSpPr>
        <p:spPr/>
        <p:txBody>
          <a:bodyPr/>
          <a:lstStyle/>
          <a:p>
            <a:fld id="{33D677C6-12D2-4883-8982-2E466BF2E5CB}" type="slidenum">
              <a:rPr lang="en-GB" smtClean="0"/>
              <a:pPr/>
              <a:t>‹#›</a:t>
            </a:fld>
            <a:endParaRPr lang="en-GB" dirty="0"/>
          </a:p>
        </p:txBody>
      </p:sp>
      <p:sp>
        <p:nvSpPr>
          <p:cNvPr id="9" name="Footer Placeholder 4"/>
          <p:cNvSpPr>
            <a:spLocks noGrp="1"/>
          </p:cNvSpPr>
          <p:nvPr>
            <p:ph type="ftr" sz="quarter" idx="11"/>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4645025" y="1535114"/>
            <a:ext cx="4041775" cy="2479326"/>
          </a:xfrm>
          <a:noFill/>
          <a:ln w="12700">
            <a:solidFill>
              <a:schemeClr val="tx2">
                <a:lumMod val="50000"/>
                <a:lumOff val="50000"/>
              </a:schemeClr>
            </a:solidFill>
            <a:miter lim="800000"/>
            <a:headEnd/>
            <a:tailEnd/>
          </a:ln>
          <a:effectLst>
            <a:outerShdw blurRad="101600" dist="38100" dir="5400000" algn="t" rotWithShape="0">
              <a:prstClr val="black">
                <a:alpha val="4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a:defRPr lang="en-GB" sz="2800" kern="1200" noProof="0" smtClean="0">
                <a:solidFill>
                  <a:schemeClr val="tx2"/>
                </a:solidFill>
                <a:latin typeface="+mn-lt"/>
                <a:ea typeface="+mn-ea"/>
                <a:cs typeface="+mn-cs"/>
              </a:defRPr>
            </a:lvl1pPr>
          </a:lstStyle>
          <a:p>
            <a:pPr marL="176213" lvl="0" indent="-176213" algn="l" defTabSz="914400" rtl="0" eaLnBrk="1" fontAlgn="base" latinLnBrk="0" hangingPunct="1">
              <a:spcBef>
                <a:spcPct val="0"/>
              </a:spcBef>
              <a:spcAft>
                <a:spcPts val="600"/>
              </a:spcAft>
              <a:buSzPct val="100000"/>
              <a:buFont typeface="Arial" pitchFamily="34" charset="0"/>
              <a:buChar char="•"/>
            </a:pPr>
            <a:r>
              <a:rPr lang="en-US" dirty="0" smtClean="0"/>
              <a:t>Click icon to add picture</a:t>
            </a:r>
            <a:endParaRPr lang="en-GB"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7415"/>
            <a:ext cx="4040188" cy="4088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5025" y="4103649"/>
            <a:ext cx="4041775" cy="2252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9"/>
          <p:cNvSpPr>
            <a:spLocks noGrp="1"/>
          </p:cNvSpPr>
          <p:nvPr>
            <p:ph type="sldNum" sz="quarter" idx="10"/>
          </p:nvPr>
        </p:nvSpPr>
        <p:spPr/>
        <p:txBody>
          <a:bodyPr/>
          <a:lstStyle/>
          <a:p>
            <a:fld id="{33D677C6-12D2-4883-8982-2E466BF2E5CB}" type="slidenum">
              <a:rPr lang="en-GB" smtClean="0"/>
              <a:pPr/>
              <a:t>‹#›</a:t>
            </a:fld>
            <a:endParaRPr lang="en-GB" dirty="0"/>
          </a:p>
        </p:txBody>
      </p:sp>
      <p:cxnSp>
        <p:nvCxnSpPr>
          <p:cNvPr id="9" name="Straight Connector 8"/>
          <p:cNvCxnSpPr/>
          <p:nvPr userDrawn="1"/>
        </p:nvCxnSpPr>
        <p:spPr>
          <a:xfrm rot="5400000">
            <a:off x="2159795" y="3945731"/>
            <a:ext cx="4821236" cy="0"/>
          </a:xfrm>
          <a:prstGeom prst="line">
            <a:avLst/>
          </a:prstGeom>
          <a:ln w="19050" cap="rnd">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521713"/>
            <a:ext cx="8229600" cy="4834479"/>
          </a:xfrm>
          <a:noFill/>
          <a:ln w="12700">
            <a:solidFill>
              <a:schemeClr val="tx2">
                <a:lumMod val="50000"/>
                <a:lumOff val="50000"/>
              </a:schemeClr>
            </a:solidFill>
            <a:miter lim="800000"/>
            <a:headEnd/>
            <a:tailEnd/>
          </a:ln>
          <a:effectLst>
            <a:outerShdw blurRad="165100" dist="101600" dir="5400000" algn="t" rotWithShape="0">
              <a:prstClr val="black">
                <a:alpha val="20000"/>
              </a:prstClr>
            </a:outerShdw>
          </a:effectLst>
          <a:scene3d>
            <a:camera prst="orthographicFront"/>
            <a:lightRig rig="threePt" dir="t"/>
          </a:scene3d>
          <a:sp3d>
            <a:bevelT w="95250" prst="coolSlant"/>
          </a:sp3d>
        </p:spPr>
        <p:txBody>
          <a:bodyPr vert="horz" wrap="square" lIns="91440" tIns="45720" rIns="91440" bIns="45720" numCol="1" rtlCol="0" anchor="t" anchorCtr="0" compatLnSpc="1">
            <a:prstTxWarp prst="textNoShape">
              <a:avLst/>
            </a:prstTxWarp>
            <a:normAutofit/>
          </a:bodyPr>
          <a:lstStyle>
            <a:lvl1pPr marL="0" indent="0">
              <a:buNone/>
              <a:defRPr lang="en-GB" sz="2800" kern="1200" noProof="0" dirty="0" smtClean="0">
                <a:solidFill>
                  <a:schemeClr val="tx2"/>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176213" lvl="0" indent="-176213" algn="l" defTabSz="914400" rtl="0" eaLnBrk="1" fontAlgn="base" latinLnBrk="0" hangingPunct="1">
              <a:spcBef>
                <a:spcPct val="0"/>
              </a:spcBef>
              <a:spcAft>
                <a:spcPts val="600"/>
              </a:spcAft>
              <a:buSzPct val="100000"/>
              <a:buFont typeface="Arial" pitchFamily="34" charset="0"/>
              <a:buChar char="•"/>
            </a:pPr>
            <a:r>
              <a:rPr lang="en-US" dirty="0" smtClean="0"/>
              <a:t>Click icon to add picture</a:t>
            </a:r>
            <a:endParaRPr lang="en-GB" dirty="0"/>
          </a:p>
        </p:txBody>
      </p:sp>
      <p:sp>
        <p:nvSpPr>
          <p:cNvPr id="8" name="Slide Number Placeholder 7"/>
          <p:cNvSpPr>
            <a:spLocks noGrp="1"/>
          </p:cNvSpPr>
          <p:nvPr>
            <p:ph type="sldNum" sz="quarter" idx="10"/>
          </p:nvPr>
        </p:nvSpPr>
        <p:spPr/>
        <p:txBody>
          <a:bodyPr/>
          <a:lstStyle/>
          <a:p>
            <a:fld id="{33D677C6-12D2-4883-8982-2E466BF2E5CB}" type="slidenum">
              <a:rPr lang="en-GB" smtClean="0"/>
              <a:pPr/>
              <a:t>‹#›</a:t>
            </a:fld>
            <a:endParaRPr lang="en-GB" dirty="0"/>
          </a:p>
        </p:txBody>
      </p:sp>
      <p:sp>
        <p:nvSpPr>
          <p:cNvPr id="10" name="Title 9"/>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6"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0"/>
          </p:nvPr>
        </p:nvSpPr>
        <p:spPr/>
        <p:txBody>
          <a:bodyPr/>
          <a:lstStyle/>
          <a:p>
            <a:fld id="{33D677C6-12D2-4883-8982-2E466BF2E5CB}" type="slidenum">
              <a:rPr lang="en-GB" smtClean="0"/>
              <a:pPr/>
              <a:t>‹#›</a:t>
            </a:fld>
            <a:endParaRPr lang="en-GB" dirty="0"/>
          </a:p>
        </p:txBody>
      </p:sp>
      <p:sp>
        <p:nvSpPr>
          <p:cNvPr id="5"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515100"/>
            <a:ext cx="9144000" cy="342900"/>
          </a:xfrm>
          <a:prstGeom prst="rect">
            <a:avLst/>
          </a:prstGeom>
          <a:solidFill>
            <a:schemeClr val="bg2">
              <a:lumMod val="50000"/>
            </a:schemeClr>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mn-lt"/>
            </a:endParaRPr>
          </a:p>
        </p:txBody>
      </p:sp>
      <p:pic>
        <p:nvPicPr>
          <p:cNvPr id="9" name="Picture 9" descr="BTE_Final_Logos-v4_white.eps"/>
          <p:cNvPicPr>
            <a:picLocks noChangeAspect="1"/>
          </p:cNvPicPr>
          <p:nvPr/>
        </p:nvPicPr>
        <p:blipFill>
          <a:blip r:embed="rId15" cstate="email"/>
          <a:srcRect/>
          <a:stretch>
            <a:fillRect/>
          </a:stretch>
        </p:blipFill>
        <p:spPr bwMode="invGray">
          <a:xfrm>
            <a:off x="7758113" y="6581775"/>
            <a:ext cx="1235075" cy="211138"/>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bwMode="gray">
          <a:xfrm>
            <a:off x="4252332" y="6553200"/>
            <a:ext cx="639336" cy="266700"/>
          </a:xfrm>
          <a:prstGeom prst="rect">
            <a:avLst/>
          </a:prstGeom>
        </p:spPr>
        <p:txBody>
          <a:bodyPr vert="horz" lIns="91440" tIns="45720" rIns="91440" bIns="45720" rtlCol="0" anchor="ctr"/>
          <a:lstStyle>
            <a:lvl1pPr algn="ctr">
              <a:defRPr sz="600" baseline="0">
                <a:solidFill>
                  <a:schemeClr val="bg2">
                    <a:lumMod val="50000"/>
                  </a:schemeClr>
                </a:solidFill>
              </a:defRPr>
            </a:lvl1pPr>
          </a:lstStyle>
          <a:p>
            <a:fld id="{33D677C6-12D2-4883-8982-2E466BF2E5CB}" type="slidenum">
              <a:rPr lang="en-GB" smtClean="0"/>
              <a:pPr/>
              <a:t>‹#›</a:t>
            </a:fld>
            <a:endParaRPr lang="en-GB" dirty="0"/>
          </a:p>
        </p:txBody>
      </p:sp>
      <p:grpSp>
        <p:nvGrpSpPr>
          <p:cNvPr id="10" name="Group 9"/>
          <p:cNvGrpSpPr/>
          <p:nvPr/>
        </p:nvGrpSpPr>
        <p:grpSpPr>
          <a:xfrm>
            <a:off x="154600" y="6582563"/>
            <a:ext cx="581786" cy="214624"/>
            <a:chOff x="2362200" y="1358900"/>
            <a:chExt cx="4492625" cy="1657351"/>
          </a:xfrm>
          <a:solidFill>
            <a:schemeClr val="bg1"/>
          </a:solidFill>
        </p:grpSpPr>
        <p:sp>
          <p:nvSpPr>
            <p:cNvPr id="11" name="Freeform 37"/>
            <p:cNvSpPr>
              <a:spLocks noEditPoints="1"/>
            </p:cNvSpPr>
            <p:nvPr/>
          </p:nvSpPr>
          <p:spPr bwMode="auto">
            <a:xfrm>
              <a:off x="6581775" y="1358900"/>
              <a:ext cx="273050" cy="271463"/>
            </a:xfrm>
            <a:custGeom>
              <a:avLst/>
              <a:gdLst>
                <a:gd name="T0" fmla="*/ 427 w 684"/>
                <a:gd name="T1" fmla="*/ 674 h 684"/>
                <a:gd name="T2" fmla="*/ 518 w 684"/>
                <a:gd name="T3" fmla="*/ 636 h 684"/>
                <a:gd name="T4" fmla="*/ 595 w 684"/>
                <a:gd name="T5" fmla="*/ 573 h 684"/>
                <a:gd name="T6" fmla="*/ 650 w 684"/>
                <a:gd name="T7" fmla="*/ 491 h 684"/>
                <a:gd name="T8" fmla="*/ 680 w 684"/>
                <a:gd name="T9" fmla="*/ 395 h 684"/>
                <a:gd name="T10" fmla="*/ 680 w 684"/>
                <a:gd name="T11" fmla="*/ 291 h 684"/>
                <a:gd name="T12" fmla="*/ 650 w 684"/>
                <a:gd name="T13" fmla="*/ 195 h 684"/>
                <a:gd name="T14" fmla="*/ 595 w 684"/>
                <a:gd name="T15" fmla="*/ 113 h 684"/>
                <a:gd name="T16" fmla="*/ 518 w 684"/>
                <a:gd name="T17" fmla="*/ 50 h 684"/>
                <a:gd name="T18" fmla="*/ 427 w 684"/>
                <a:gd name="T19" fmla="*/ 12 h 684"/>
                <a:gd name="T20" fmla="*/ 324 w 684"/>
                <a:gd name="T21" fmla="*/ 1 h 684"/>
                <a:gd name="T22" fmla="*/ 224 w 684"/>
                <a:gd name="T23" fmla="*/ 22 h 684"/>
                <a:gd name="T24" fmla="*/ 137 w 684"/>
                <a:gd name="T25" fmla="*/ 69 h 684"/>
                <a:gd name="T26" fmla="*/ 68 w 684"/>
                <a:gd name="T27" fmla="*/ 139 h 684"/>
                <a:gd name="T28" fmla="*/ 20 w 684"/>
                <a:gd name="T29" fmla="*/ 226 h 684"/>
                <a:gd name="T30" fmla="*/ 0 w 684"/>
                <a:gd name="T31" fmla="*/ 326 h 684"/>
                <a:gd name="T32" fmla="*/ 10 w 684"/>
                <a:gd name="T33" fmla="*/ 428 h 684"/>
                <a:gd name="T34" fmla="*/ 50 w 684"/>
                <a:gd name="T35" fmla="*/ 521 h 684"/>
                <a:gd name="T36" fmla="*/ 112 w 684"/>
                <a:gd name="T37" fmla="*/ 596 h 684"/>
                <a:gd name="T38" fmla="*/ 194 w 684"/>
                <a:gd name="T39" fmla="*/ 651 h 684"/>
                <a:gd name="T40" fmla="*/ 290 w 684"/>
                <a:gd name="T41" fmla="*/ 681 h 684"/>
                <a:gd name="T42" fmla="*/ 52 w 684"/>
                <a:gd name="T43" fmla="*/ 313 h 684"/>
                <a:gd name="T44" fmla="*/ 73 w 684"/>
                <a:gd name="T45" fmla="*/ 230 h 684"/>
                <a:gd name="T46" fmla="*/ 117 w 684"/>
                <a:gd name="T47" fmla="*/ 158 h 684"/>
                <a:gd name="T48" fmla="*/ 179 w 684"/>
                <a:gd name="T49" fmla="*/ 102 h 684"/>
                <a:gd name="T50" fmla="*/ 255 w 684"/>
                <a:gd name="T51" fmla="*/ 64 h 684"/>
                <a:gd name="T52" fmla="*/ 341 w 684"/>
                <a:gd name="T53" fmla="*/ 51 h 684"/>
                <a:gd name="T54" fmla="*/ 428 w 684"/>
                <a:gd name="T55" fmla="*/ 64 h 684"/>
                <a:gd name="T56" fmla="*/ 504 w 684"/>
                <a:gd name="T57" fmla="*/ 102 h 684"/>
                <a:gd name="T58" fmla="*/ 566 w 684"/>
                <a:gd name="T59" fmla="*/ 158 h 684"/>
                <a:gd name="T60" fmla="*/ 610 w 684"/>
                <a:gd name="T61" fmla="*/ 230 h 684"/>
                <a:gd name="T62" fmla="*/ 631 w 684"/>
                <a:gd name="T63" fmla="*/ 313 h 684"/>
                <a:gd name="T64" fmla="*/ 627 w 684"/>
                <a:gd name="T65" fmla="*/ 401 h 684"/>
                <a:gd name="T66" fmla="*/ 598 w 684"/>
                <a:gd name="T67" fmla="*/ 481 h 684"/>
                <a:gd name="T68" fmla="*/ 548 w 684"/>
                <a:gd name="T69" fmla="*/ 548 h 684"/>
                <a:gd name="T70" fmla="*/ 480 w 684"/>
                <a:gd name="T71" fmla="*/ 599 h 684"/>
                <a:gd name="T72" fmla="*/ 400 w 684"/>
                <a:gd name="T73" fmla="*/ 628 h 684"/>
                <a:gd name="T74" fmla="*/ 312 w 684"/>
                <a:gd name="T75" fmla="*/ 633 h 684"/>
                <a:gd name="T76" fmla="*/ 229 w 684"/>
                <a:gd name="T77" fmla="*/ 611 h 684"/>
                <a:gd name="T78" fmla="*/ 156 w 684"/>
                <a:gd name="T79" fmla="*/ 568 h 684"/>
                <a:gd name="T80" fmla="*/ 100 w 684"/>
                <a:gd name="T81" fmla="*/ 506 h 684"/>
                <a:gd name="T82" fmla="*/ 64 w 684"/>
                <a:gd name="T83" fmla="*/ 429 h 684"/>
                <a:gd name="T84" fmla="*/ 51 w 684"/>
                <a:gd name="T85" fmla="*/ 343 h 684"/>
                <a:gd name="T86" fmla="*/ 485 w 684"/>
                <a:gd name="T87" fmla="*/ 515 h 684"/>
                <a:gd name="T88" fmla="*/ 462 w 684"/>
                <a:gd name="T89" fmla="*/ 329 h 684"/>
                <a:gd name="T90" fmla="*/ 480 w 684"/>
                <a:gd name="T91" fmla="*/ 282 h 684"/>
                <a:gd name="T92" fmla="*/ 459 w 684"/>
                <a:gd name="T93" fmla="*/ 197 h 684"/>
                <a:gd name="T94" fmla="*/ 397 w 684"/>
                <a:gd name="T95" fmla="*/ 160 h 684"/>
                <a:gd name="T96" fmla="*/ 212 w 684"/>
                <a:gd name="T97" fmla="*/ 154 h 684"/>
                <a:gd name="T98" fmla="*/ 382 w 684"/>
                <a:gd name="T99" fmla="*/ 221 h 684"/>
                <a:gd name="T100" fmla="*/ 405 w 684"/>
                <a:gd name="T101" fmla="*/ 239 h 684"/>
                <a:gd name="T102" fmla="*/ 412 w 684"/>
                <a:gd name="T103" fmla="*/ 270 h 684"/>
                <a:gd name="T104" fmla="*/ 399 w 684"/>
                <a:gd name="T105" fmla="*/ 296 h 684"/>
                <a:gd name="T106" fmla="*/ 277 w 684"/>
                <a:gd name="T107" fmla="*/ 31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4" h="684">
                  <a:moveTo>
                    <a:pt x="341" y="684"/>
                  </a:moveTo>
                  <a:lnTo>
                    <a:pt x="359" y="684"/>
                  </a:lnTo>
                  <a:lnTo>
                    <a:pt x="376" y="683"/>
                  </a:lnTo>
                  <a:lnTo>
                    <a:pt x="393" y="681"/>
                  </a:lnTo>
                  <a:lnTo>
                    <a:pt x="411" y="678"/>
                  </a:lnTo>
                  <a:lnTo>
                    <a:pt x="427" y="674"/>
                  </a:lnTo>
                  <a:lnTo>
                    <a:pt x="443" y="669"/>
                  </a:lnTo>
                  <a:lnTo>
                    <a:pt x="459" y="664"/>
                  </a:lnTo>
                  <a:lnTo>
                    <a:pt x="475" y="658"/>
                  </a:lnTo>
                  <a:lnTo>
                    <a:pt x="490" y="651"/>
                  </a:lnTo>
                  <a:lnTo>
                    <a:pt x="504" y="644"/>
                  </a:lnTo>
                  <a:lnTo>
                    <a:pt x="518" y="636"/>
                  </a:lnTo>
                  <a:lnTo>
                    <a:pt x="533" y="627"/>
                  </a:lnTo>
                  <a:lnTo>
                    <a:pt x="546" y="617"/>
                  </a:lnTo>
                  <a:lnTo>
                    <a:pt x="559" y="607"/>
                  </a:lnTo>
                  <a:lnTo>
                    <a:pt x="571" y="596"/>
                  </a:lnTo>
                  <a:lnTo>
                    <a:pt x="583" y="585"/>
                  </a:lnTo>
                  <a:lnTo>
                    <a:pt x="595" y="573"/>
                  </a:lnTo>
                  <a:lnTo>
                    <a:pt x="606" y="560"/>
                  </a:lnTo>
                  <a:lnTo>
                    <a:pt x="616" y="547"/>
                  </a:lnTo>
                  <a:lnTo>
                    <a:pt x="625" y="534"/>
                  </a:lnTo>
                  <a:lnTo>
                    <a:pt x="634" y="521"/>
                  </a:lnTo>
                  <a:lnTo>
                    <a:pt x="642" y="506"/>
                  </a:lnTo>
                  <a:lnTo>
                    <a:pt x="650" y="491"/>
                  </a:lnTo>
                  <a:lnTo>
                    <a:pt x="657" y="476"/>
                  </a:lnTo>
                  <a:lnTo>
                    <a:pt x="663" y="461"/>
                  </a:lnTo>
                  <a:lnTo>
                    <a:pt x="669" y="445"/>
                  </a:lnTo>
                  <a:lnTo>
                    <a:pt x="673" y="428"/>
                  </a:lnTo>
                  <a:lnTo>
                    <a:pt x="677" y="412"/>
                  </a:lnTo>
                  <a:lnTo>
                    <a:pt x="680" y="395"/>
                  </a:lnTo>
                  <a:lnTo>
                    <a:pt x="682" y="377"/>
                  </a:lnTo>
                  <a:lnTo>
                    <a:pt x="683" y="360"/>
                  </a:lnTo>
                  <a:lnTo>
                    <a:pt x="684" y="343"/>
                  </a:lnTo>
                  <a:lnTo>
                    <a:pt x="683" y="326"/>
                  </a:lnTo>
                  <a:lnTo>
                    <a:pt x="682" y="308"/>
                  </a:lnTo>
                  <a:lnTo>
                    <a:pt x="680" y="291"/>
                  </a:lnTo>
                  <a:lnTo>
                    <a:pt x="677" y="274"/>
                  </a:lnTo>
                  <a:lnTo>
                    <a:pt x="673" y="258"/>
                  </a:lnTo>
                  <a:lnTo>
                    <a:pt x="669" y="241"/>
                  </a:lnTo>
                  <a:lnTo>
                    <a:pt x="663" y="226"/>
                  </a:lnTo>
                  <a:lnTo>
                    <a:pt x="657" y="210"/>
                  </a:lnTo>
                  <a:lnTo>
                    <a:pt x="650" y="195"/>
                  </a:lnTo>
                  <a:lnTo>
                    <a:pt x="642" y="180"/>
                  </a:lnTo>
                  <a:lnTo>
                    <a:pt x="634" y="166"/>
                  </a:lnTo>
                  <a:lnTo>
                    <a:pt x="625" y="152"/>
                  </a:lnTo>
                  <a:lnTo>
                    <a:pt x="616" y="139"/>
                  </a:lnTo>
                  <a:lnTo>
                    <a:pt x="606" y="125"/>
                  </a:lnTo>
                  <a:lnTo>
                    <a:pt x="595" y="113"/>
                  </a:lnTo>
                  <a:lnTo>
                    <a:pt x="583" y="101"/>
                  </a:lnTo>
                  <a:lnTo>
                    <a:pt x="571" y="90"/>
                  </a:lnTo>
                  <a:lnTo>
                    <a:pt x="559" y="80"/>
                  </a:lnTo>
                  <a:lnTo>
                    <a:pt x="546" y="69"/>
                  </a:lnTo>
                  <a:lnTo>
                    <a:pt x="533" y="59"/>
                  </a:lnTo>
                  <a:lnTo>
                    <a:pt x="518" y="50"/>
                  </a:lnTo>
                  <a:lnTo>
                    <a:pt x="504" y="42"/>
                  </a:lnTo>
                  <a:lnTo>
                    <a:pt x="490" y="35"/>
                  </a:lnTo>
                  <a:lnTo>
                    <a:pt x="475" y="28"/>
                  </a:lnTo>
                  <a:lnTo>
                    <a:pt x="459" y="22"/>
                  </a:lnTo>
                  <a:lnTo>
                    <a:pt x="443" y="17"/>
                  </a:lnTo>
                  <a:lnTo>
                    <a:pt x="427" y="12"/>
                  </a:lnTo>
                  <a:lnTo>
                    <a:pt x="411" y="7"/>
                  </a:lnTo>
                  <a:lnTo>
                    <a:pt x="393" y="4"/>
                  </a:lnTo>
                  <a:lnTo>
                    <a:pt x="376" y="2"/>
                  </a:lnTo>
                  <a:lnTo>
                    <a:pt x="359" y="1"/>
                  </a:lnTo>
                  <a:lnTo>
                    <a:pt x="341" y="0"/>
                  </a:lnTo>
                  <a:lnTo>
                    <a:pt x="324" y="1"/>
                  </a:lnTo>
                  <a:lnTo>
                    <a:pt x="307" y="2"/>
                  </a:lnTo>
                  <a:lnTo>
                    <a:pt x="290" y="4"/>
                  </a:lnTo>
                  <a:lnTo>
                    <a:pt x="273" y="7"/>
                  </a:lnTo>
                  <a:lnTo>
                    <a:pt x="257" y="12"/>
                  </a:lnTo>
                  <a:lnTo>
                    <a:pt x="241" y="17"/>
                  </a:lnTo>
                  <a:lnTo>
                    <a:pt x="224" y="22"/>
                  </a:lnTo>
                  <a:lnTo>
                    <a:pt x="209" y="28"/>
                  </a:lnTo>
                  <a:lnTo>
                    <a:pt x="194" y="35"/>
                  </a:lnTo>
                  <a:lnTo>
                    <a:pt x="179" y="42"/>
                  </a:lnTo>
                  <a:lnTo>
                    <a:pt x="164" y="50"/>
                  </a:lnTo>
                  <a:lnTo>
                    <a:pt x="151" y="59"/>
                  </a:lnTo>
                  <a:lnTo>
                    <a:pt x="137" y="69"/>
                  </a:lnTo>
                  <a:lnTo>
                    <a:pt x="125" y="80"/>
                  </a:lnTo>
                  <a:lnTo>
                    <a:pt x="112" y="90"/>
                  </a:lnTo>
                  <a:lnTo>
                    <a:pt x="100" y="101"/>
                  </a:lnTo>
                  <a:lnTo>
                    <a:pt x="89" y="113"/>
                  </a:lnTo>
                  <a:lnTo>
                    <a:pt x="78" y="125"/>
                  </a:lnTo>
                  <a:lnTo>
                    <a:pt x="68" y="139"/>
                  </a:lnTo>
                  <a:lnTo>
                    <a:pt x="58" y="152"/>
                  </a:lnTo>
                  <a:lnTo>
                    <a:pt x="50" y="166"/>
                  </a:lnTo>
                  <a:lnTo>
                    <a:pt x="41" y="180"/>
                  </a:lnTo>
                  <a:lnTo>
                    <a:pt x="33" y="195"/>
                  </a:lnTo>
                  <a:lnTo>
                    <a:pt x="26" y="210"/>
                  </a:lnTo>
                  <a:lnTo>
                    <a:pt x="20" y="226"/>
                  </a:lnTo>
                  <a:lnTo>
                    <a:pt x="15" y="241"/>
                  </a:lnTo>
                  <a:lnTo>
                    <a:pt x="10" y="258"/>
                  </a:lnTo>
                  <a:lnTo>
                    <a:pt x="7" y="274"/>
                  </a:lnTo>
                  <a:lnTo>
                    <a:pt x="4" y="291"/>
                  </a:lnTo>
                  <a:lnTo>
                    <a:pt x="1" y="308"/>
                  </a:lnTo>
                  <a:lnTo>
                    <a:pt x="0" y="326"/>
                  </a:lnTo>
                  <a:lnTo>
                    <a:pt x="0" y="343"/>
                  </a:lnTo>
                  <a:lnTo>
                    <a:pt x="0" y="360"/>
                  </a:lnTo>
                  <a:lnTo>
                    <a:pt x="1" y="377"/>
                  </a:lnTo>
                  <a:lnTo>
                    <a:pt x="4" y="395"/>
                  </a:lnTo>
                  <a:lnTo>
                    <a:pt x="7" y="412"/>
                  </a:lnTo>
                  <a:lnTo>
                    <a:pt x="10" y="428"/>
                  </a:lnTo>
                  <a:lnTo>
                    <a:pt x="15" y="445"/>
                  </a:lnTo>
                  <a:lnTo>
                    <a:pt x="20" y="461"/>
                  </a:lnTo>
                  <a:lnTo>
                    <a:pt x="26" y="476"/>
                  </a:lnTo>
                  <a:lnTo>
                    <a:pt x="33" y="491"/>
                  </a:lnTo>
                  <a:lnTo>
                    <a:pt x="41" y="506"/>
                  </a:lnTo>
                  <a:lnTo>
                    <a:pt x="50" y="521"/>
                  </a:lnTo>
                  <a:lnTo>
                    <a:pt x="58" y="534"/>
                  </a:lnTo>
                  <a:lnTo>
                    <a:pt x="68" y="547"/>
                  </a:lnTo>
                  <a:lnTo>
                    <a:pt x="78" y="560"/>
                  </a:lnTo>
                  <a:lnTo>
                    <a:pt x="89" y="573"/>
                  </a:lnTo>
                  <a:lnTo>
                    <a:pt x="100" y="585"/>
                  </a:lnTo>
                  <a:lnTo>
                    <a:pt x="112" y="596"/>
                  </a:lnTo>
                  <a:lnTo>
                    <a:pt x="125" y="607"/>
                  </a:lnTo>
                  <a:lnTo>
                    <a:pt x="137" y="617"/>
                  </a:lnTo>
                  <a:lnTo>
                    <a:pt x="151" y="627"/>
                  </a:lnTo>
                  <a:lnTo>
                    <a:pt x="164" y="636"/>
                  </a:lnTo>
                  <a:lnTo>
                    <a:pt x="179" y="644"/>
                  </a:lnTo>
                  <a:lnTo>
                    <a:pt x="194" y="651"/>
                  </a:lnTo>
                  <a:lnTo>
                    <a:pt x="209" y="658"/>
                  </a:lnTo>
                  <a:lnTo>
                    <a:pt x="224" y="664"/>
                  </a:lnTo>
                  <a:lnTo>
                    <a:pt x="241" y="669"/>
                  </a:lnTo>
                  <a:lnTo>
                    <a:pt x="257" y="674"/>
                  </a:lnTo>
                  <a:lnTo>
                    <a:pt x="273" y="678"/>
                  </a:lnTo>
                  <a:lnTo>
                    <a:pt x="290" y="681"/>
                  </a:lnTo>
                  <a:lnTo>
                    <a:pt x="307" y="683"/>
                  </a:lnTo>
                  <a:lnTo>
                    <a:pt x="324" y="684"/>
                  </a:lnTo>
                  <a:lnTo>
                    <a:pt x="341" y="684"/>
                  </a:lnTo>
                  <a:close/>
                  <a:moveTo>
                    <a:pt x="51" y="343"/>
                  </a:moveTo>
                  <a:lnTo>
                    <a:pt x="51" y="328"/>
                  </a:lnTo>
                  <a:lnTo>
                    <a:pt x="52" y="313"/>
                  </a:lnTo>
                  <a:lnTo>
                    <a:pt x="54" y="298"/>
                  </a:lnTo>
                  <a:lnTo>
                    <a:pt x="57" y="284"/>
                  </a:lnTo>
                  <a:lnTo>
                    <a:pt x="60" y="271"/>
                  </a:lnTo>
                  <a:lnTo>
                    <a:pt x="64" y="257"/>
                  </a:lnTo>
                  <a:lnTo>
                    <a:pt x="68" y="243"/>
                  </a:lnTo>
                  <a:lnTo>
                    <a:pt x="73" y="230"/>
                  </a:lnTo>
                  <a:lnTo>
                    <a:pt x="79" y="217"/>
                  </a:lnTo>
                  <a:lnTo>
                    <a:pt x="86" y="205"/>
                  </a:lnTo>
                  <a:lnTo>
                    <a:pt x="92" y="192"/>
                  </a:lnTo>
                  <a:lnTo>
                    <a:pt x="100" y="180"/>
                  </a:lnTo>
                  <a:lnTo>
                    <a:pt x="108" y="169"/>
                  </a:lnTo>
                  <a:lnTo>
                    <a:pt x="117" y="158"/>
                  </a:lnTo>
                  <a:lnTo>
                    <a:pt x="126" y="148"/>
                  </a:lnTo>
                  <a:lnTo>
                    <a:pt x="136" y="138"/>
                  </a:lnTo>
                  <a:lnTo>
                    <a:pt x="146" y="127"/>
                  </a:lnTo>
                  <a:lnTo>
                    <a:pt x="156" y="118"/>
                  </a:lnTo>
                  <a:lnTo>
                    <a:pt x="167" y="110"/>
                  </a:lnTo>
                  <a:lnTo>
                    <a:pt x="179" y="102"/>
                  </a:lnTo>
                  <a:lnTo>
                    <a:pt x="191" y="94"/>
                  </a:lnTo>
                  <a:lnTo>
                    <a:pt x="203" y="87"/>
                  </a:lnTo>
                  <a:lnTo>
                    <a:pt x="215" y="81"/>
                  </a:lnTo>
                  <a:lnTo>
                    <a:pt x="229" y="75"/>
                  </a:lnTo>
                  <a:lnTo>
                    <a:pt x="242" y="69"/>
                  </a:lnTo>
                  <a:lnTo>
                    <a:pt x="255" y="64"/>
                  </a:lnTo>
                  <a:lnTo>
                    <a:pt x="269" y="61"/>
                  </a:lnTo>
                  <a:lnTo>
                    <a:pt x="283" y="57"/>
                  </a:lnTo>
                  <a:lnTo>
                    <a:pt x="298" y="55"/>
                  </a:lnTo>
                  <a:lnTo>
                    <a:pt x="312" y="53"/>
                  </a:lnTo>
                  <a:lnTo>
                    <a:pt x="327" y="52"/>
                  </a:lnTo>
                  <a:lnTo>
                    <a:pt x="341" y="51"/>
                  </a:lnTo>
                  <a:lnTo>
                    <a:pt x="357" y="52"/>
                  </a:lnTo>
                  <a:lnTo>
                    <a:pt x="371" y="53"/>
                  </a:lnTo>
                  <a:lnTo>
                    <a:pt x="386" y="55"/>
                  </a:lnTo>
                  <a:lnTo>
                    <a:pt x="400" y="57"/>
                  </a:lnTo>
                  <a:lnTo>
                    <a:pt x="415" y="61"/>
                  </a:lnTo>
                  <a:lnTo>
                    <a:pt x="428" y="64"/>
                  </a:lnTo>
                  <a:lnTo>
                    <a:pt x="441" y="69"/>
                  </a:lnTo>
                  <a:lnTo>
                    <a:pt x="454" y="75"/>
                  </a:lnTo>
                  <a:lnTo>
                    <a:pt x="467" y="81"/>
                  </a:lnTo>
                  <a:lnTo>
                    <a:pt x="480" y="87"/>
                  </a:lnTo>
                  <a:lnTo>
                    <a:pt x="492" y="94"/>
                  </a:lnTo>
                  <a:lnTo>
                    <a:pt x="504" y="102"/>
                  </a:lnTo>
                  <a:lnTo>
                    <a:pt x="515" y="110"/>
                  </a:lnTo>
                  <a:lnTo>
                    <a:pt x="526" y="118"/>
                  </a:lnTo>
                  <a:lnTo>
                    <a:pt x="538" y="127"/>
                  </a:lnTo>
                  <a:lnTo>
                    <a:pt x="548" y="138"/>
                  </a:lnTo>
                  <a:lnTo>
                    <a:pt x="557" y="148"/>
                  </a:lnTo>
                  <a:lnTo>
                    <a:pt x="566" y="158"/>
                  </a:lnTo>
                  <a:lnTo>
                    <a:pt x="575" y="169"/>
                  </a:lnTo>
                  <a:lnTo>
                    <a:pt x="583" y="180"/>
                  </a:lnTo>
                  <a:lnTo>
                    <a:pt x="591" y="192"/>
                  </a:lnTo>
                  <a:lnTo>
                    <a:pt x="598" y="205"/>
                  </a:lnTo>
                  <a:lnTo>
                    <a:pt x="604" y="217"/>
                  </a:lnTo>
                  <a:lnTo>
                    <a:pt x="610" y="230"/>
                  </a:lnTo>
                  <a:lnTo>
                    <a:pt x="615" y="243"/>
                  </a:lnTo>
                  <a:lnTo>
                    <a:pt x="620" y="257"/>
                  </a:lnTo>
                  <a:lnTo>
                    <a:pt x="624" y="271"/>
                  </a:lnTo>
                  <a:lnTo>
                    <a:pt x="627" y="284"/>
                  </a:lnTo>
                  <a:lnTo>
                    <a:pt x="629" y="298"/>
                  </a:lnTo>
                  <a:lnTo>
                    <a:pt x="631" y="313"/>
                  </a:lnTo>
                  <a:lnTo>
                    <a:pt x="632" y="328"/>
                  </a:lnTo>
                  <a:lnTo>
                    <a:pt x="633" y="343"/>
                  </a:lnTo>
                  <a:lnTo>
                    <a:pt x="632" y="358"/>
                  </a:lnTo>
                  <a:lnTo>
                    <a:pt x="631" y="372"/>
                  </a:lnTo>
                  <a:lnTo>
                    <a:pt x="629" y="387"/>
                  </a:lnTo>
                  <a:lnTo>
                    <a:pt x="627" y="401"/>
                  </a:lnTo>
                  <a:lnTo>
                    <a:pt x="624" y="415"/>
                  </a:lnTo>
                  <a:lnTo>
                    <a:pt x="620" y="429"/>
                  </a:lnTo>
                  <a:lnTo>
                    <a:pt x="615" y="443"/>
                  </a:lnTo>
                  <a:lnTo>
                    <a:pt x="610" y="456"/>
                  </a:lnTo>
                  <a:lnTo>
                    <a:pt x="604" y="469"/>
                  </a:lnTo>
                  <a:lnTo>
                    <a:pt x="598" y="481"/>
                  </a:lnTo>
                  <a:lnTo>
                    <a:pt x="591" y="493"/>
                  </a:lnTo>
                  <a:lnTo>
                    <a:pt x="583" y="506"/>
                  </a:lnTo>
                  <a:lnTo>
                    <a:pt x="575" y="517"/>
                  </a:lnTo>
                  <a:lnTo>
                    <a:pt x="566" y="528"/>
                  </a:lnTo>
                  <a:lnTo>
                    <a:pt x="557" y="538"/>
                  </a:lnTo>
                  <a:lnTo>
                    <a:pt x="548" y="548"/>
                  </a:lnTo>
                  <a:lnTo>
                    <a:pt x="538" y="558"/>
                  </a:lnTo>
                  <a:lnTo>
                    <a:pt x="526" y="568"/>
                  </a:lnTo>
                  <a:lnTo>
                    <a:pt x="515" y="576"/>
                  </a:lnTo>
                  <a:lnTo>
                    <a:pt x="504" y="584"/>
                  </a:lnTo>
                  <a:lnTo>
                    <a:pt x="492" y="592"/>
                  </a:lnTo>
                  <a:lnTo>
                    <a:pt x="480" y="599"/>
                  </a:lnTo>
                  <a:lnTo>
                    <a:pt x="467" y="605"/>
                  </a:lnTo>
                  <a:lnTo>
                    <a:pt x="454" y="611"/>
                  </a:lnTo>
                  <a:lnTo>
                    <a:pt x="441" y="616"/>
                  </a:lnTo>
                  <a:lnTo>
                    <a:pt x="428" y="620"/>
                  </a:lnTo>
                  <a:lnTo>
                    <a:pt x="415" y="625"/>
                  </a:lnTo>
                  <a:lnTo>
                    <a:pt x="400" y="628"/>
                  </a:lnTo>
                  <a:lnTo>
                    <a:pt x="386" y="631"/>
                  </a:lnTo>
                  <a:lnTo>
                    <a:pt x="371" y="633"/>
                  </a:lnTo>
                  <a:lnTo>
                    <a:pt x="357" y="634"/>
                  </a:lnTo>
                  <a:lnTo>
                    <a:pt x="341" y="634"/>
                  </a:lnTo>
                  <a:lnTo>
                    <a:pt x="327" y="634"/>
                  </a:lnTo>
                  <a:lnTo>
                    <a:pt x="312" y="633"/>
                  </a:lnTo>
                  <a:lnTo>
                    <a:pt x="298" y="631"/>
                  </a:lnTo>
                  <a:lnTo>
                    <a:pt x="283" y="628"/>
                  </a:lnTo>
                  <a:lnTo>
                    <a:pt x="269" y="625"/>
                  </a:lnTo>
                  <a:lnTo>
                    <a:pt x="255" y="620"/>
                  </a:lnTo>
                  <a:lnTo>
                    <a:pt x="242" y="616"/>
                  </a:lnTo>
                  <a:lnTo>
                    <a:pt x="229" y="611"/>
                  </a:lnTo>
                  <a:lnTo>
                    <a:pt x="215" y="605"/>
                  </a:lnTo>
                  <a:lnTo>
                    <a:pt x="203" y="599"/>
                  </a:lnTo>
                  <a:lnTo>
                    <a:pt x="191" y="592"/>
                  </a:lnTo>
                  <a:lnTo>
                    <a:pt x="179" y="584"/>
                  </a:lnTo>
                  <a:lnTo>
                    <a:pt x="167" y="576"/>
                  </a:lnTo>
                  <a:lnTo>
                    <a:pt x="156" y="568"/>
                  </a:lnTo>
                  <a:lnTo>
                    <a:pt x="146" y="558"/>
                  </a:lnTo>
                  <a:lnTo>
                    <a:pt x="136" y="548"/>
                  </a:lnTo>
                  <a:lnTo>
                    <a:pt x="126" y="538"/>
                  </a:lnTo>
                  <a:lnTo>
                    <a:pt x="117" y="528"/>
                  </a:lnTo>
                  <a:lnTo>
                    <a:pt x="108" y="517"/>
                  </a:lnTo>
                  <a:lnTo>
                    <a:pt x="100" y="506"/>
                  </a:lnTo>
                  <a:lnTo>
                    <a:pt x="92" y="493"/>
                  </a:lnTo>
                  <a:lnTo>
                    <a:pt x="86" y="481"/>
                  </a:lnTo>
                  <a:lnTo>
                    <a:pt x="79" y="469"/>
                  </a:lnTo>
                  <a:lnTo>
                    <a:pt x="73" y="456"/>
                  </a:lnTo>
                  <a:lnTo>
                    <a:pt x="68" y="443"/>
                  </a:lnTo>
                  <a:lnTo>
                    <a:pt x="64" y="429"/>
                  </a:lnTo>
                  <a:lnTo>
                    <a:pt x="60" y="415"/>
                  </a:lnTo>
                  <a:lnTo>
                    <a:pt x="57" y="401"/>
                  </a:lnTo>
                  <a:lnTo>
                    <a:pt x="54" y="387"/>
                  </a:lnTo>
                  <a:lnTo>
                    <a:pt x="52" y="372"/>
                  </a:lnTo>
                  <a:lnTo>
                    <a:pt x="51" y="358"/>
                  </a:lnTo>
                  <a:lnTo>
                    <a:pt x="51" y="343"/>
                  </a:lnTo>
                  <a:close/>
                  <a:moveTo>
                    <a:pt x="212" y="515"/>
                  </a:moveTo>
                  <a:lnTo>
                    <a:pt x="277" y="515"/>
                  </a:lnTo>
                  <a:lnTo>
                    <a:pt x="277" y="369"/>
                  </a:lnTo>
                  <a:lnTo>
                    <a:pt x="355" y="369"/>
                  </a:lnTo>
                  <a:lnTo>
                    <a:pt x="412" y="515"/>
                  </a:lnTo>
                  <a:lnTo>
                    <a:pt x="485" y="515"/>
                  </a:lnTo>
                  <a:lnTo>
                    <a:pt x="418" y="359"/>
                  </a:lnTo>
                  <a:lnTo>
                    <a:pt x="427" y="354"/>
                  </a:lnTo>
                  <a:lnTo>
                    <a:pt x="437" y="349"/>
                  </a:lnTo>
                  <a:lnTo>
                    <a:pt x="447" y="343"/>
                  </a:lnTo>
                  <a:lnTo>
                    <a:pt x="457" y="334"/>
                  </a:lnTo>
                  <a:lnTo>
                    <a:pt x="462" y="329"/>
                  </a:lnTo>
                  <a:lnTo>
                    <a:pt x="466" y="324"/>
                  </a:lnTo>
                  <a:lnTo>
                    <a:pt x="471" y="317"/>
                  </a:lnTo>
                  <a:lnTo>
                    <a:pt x="474" y="309"/>
                  </a:lnTo>
                  <a:lnTo>
                    <a:pt x="477" y="301"/>
                  </a:lnTo>
                  <a:lnTo>
                    <a:pt x="479" y="292"/>
                  </a:lnTo>
                  <a:lnTo>
                    <a:pt x="480" y="282"/>
                  </a:lnTo>
                  <a:lnTo>
                    <a:pt x="480" y="270"/>
                  </a:lnTo>
                  <a:lnTo>
                    <a:pt x="479" y="251"/>
                  </a:lnTo>
                  <a:lnTo>
                    <a:pt x="477" y="235"/>
                  </a:lnTo>
                  <a:lnTo>
                    <a:pt x="473" y="220"/>
                  </a:lnTo>
                  <a:lnTo>
                    <a:pt x="466" y="208"/>
                  </a:lnTo>
                  <a:lnTo>
                    <a:pt x="459" y="197"/>
                  </a:lnTo>
                  <a:lnTo>
                    <a:pt x="451" y="187"/>
                  </a:lnTo>
                  <a:lnTo>
                    <a:pt x="442" y="179"/>
                  </a:lnTo>
                  <a:lnTo>
                    <a:pt x="432" y="172"/>
                  </a:lnTo>
                  <a:lnTo>
                    <a:pt x="421" y="167"/>
                  </a:lnTo>
                  <a:lnTo>
                    <a:pt x="410" y="163"/>
                  </a:lnTo>
                  <a:lnTo>
                    <a:pt x="397" y="160"/>
                  </a:lnTo>
                  <a:lnTo>
                    <a:pt x="385" y="157"/>
                  </a:lnTo>
                  <a:lnTo>
                    <a:pt x="372" y="155"/>
                  </a:lnTo>
                  <a:lnTo>
                    <a:pt x="359" y="154"/>
                  </a:lnTo>
                  <a:lnTo>
                    <a:pt x="345" y="154"/>
                  </a:lnTo>
                  <a:lnTo>
                    <a:pt x="333" y="154"/>
                  </a:lnTo>
                  <a:lnTo>
                    <a:pt x="212" y="154"/>
                  </a:lnTo>
                  <a:lnTo>
                    <a:pt x="212" y="515"/>
                  </a:lnTo>
                  <a:close/>
                  <a:moveTo>
                    <a:pt x="277" y="216"/>
                  </a:moveTo>
                  <a:lnTo>
                    <a:pt x="351" y="216"/>
                  </a:lnTo>
                  <a:lnTo>
                    <a:pt x="365" y="217"/>
                  </a:lnTo>
                  <a:lnTo>
                    <a:pt x="377" y="219"/>
                  </a:lnTo>
                  <a:lnTo>
                    <a:pt x="382" y="221"/>
                  </a:lnTo>
                  <a:lnTo>
                    <a:pt x="387" y="223"/>
                  </a:lnTo>
                  <a:lnTo>
                    <a:pt x="391" y="225"/>
                  </a:lnTo>
                  <a:lnTo>
                    <a:pt x="395" y="228"/>
                  </a:lnTo>
                  <a:lnTo>
                    <a:pt x="399" y="231"/>
                  </a:lnTo>
                  <a:lnTo>
                    <a:pt x="402" y="235"/>
                  </a:lnTo>
                  <a:lnTo>
                    <a:pt x="405" y="239"/>
                  </a:lnTo>
                  <a:lnTo>
                    <a:pt x="407" y="243"/>
                  </a:lnTo>
                  <a:lnTo>
                    <a:pt x="410" y="248"/>
                  </a:lnTo>
                  <a:lnTo>
                    <a:pt x="411" y="252"/>
                  </a:lnTo>
                  <a:lnTo>
                    <a:pt x="412" y="259"/>
                  </a:lnTo>
                  <a:lnTo>
                    <a:pt x="412" y="265"/>
                  </a:lnTo>
                  <a:lnTo>
                    <a:pt x="412" y="270"/>
                  </a:lnTo>
                  <a:lnTo>
                    <a:pt x="411" y="276"/>
                  </a:lnTo>
                  <a:lnTo>
                    <a:pt x="410" y="280"/>
                  </a:lnTo>
                  <a:lnTo>
                    <a:pt x="407" y="285"/>
                  </a:lnTo>
                  <a:lnTo>
                    <a:pt x="404" y="289"/>
                  </a:lnTo>
                  <a:lnTo>
                    <a:pt x="402" y="293"/>
                  </a:lnTo>
                  <a:lnTo>
                    <a:pt x="399" y="296"/>
                  </a:lnTo>
                  <a:lnTo>
                    <a:pt x="395" y="299"/>
                  </a:lnTo>
                  <a:lnTo>
                    <a:pt x="387" y="304"/>
                  </a:lnTo>
                  <a:lnTo>
                    <a:pt x="378" y="308"/>
                  </a:lnTo>
                  <a:lnTo>
                    <a:pt x="368" y="310"/>
                  </a:lnTo>
                  <a:lnTo>
                    <a:pt x="357" y="310"/>
                  </a:lnTo>
                  <a:lnTo>
                    <a:pt x="277" y="310"/>
                  </a:lnTo>
                  <a:lnTo>
                    <a:pt x="277"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8"/>
            <p:cNvSpPr>
              <a:spLocks/>
            </p:cNvSpPr>
            <p:nvPr/>
          </p:nvSpPr>
          <p:spPr bwMode="auto">
            <a:xfrm>
              <a:off x="2362200" y="1393825"/>
              <a:ext cx="160338" cy="1335088"/>
            </a:xfrm>
            <a:custGeom>
              <a:avLst/>
              <a:gdLst>
                <a:gd name="T0" fmla="*/ 0 w 405"/>
                <a:gd name="T1" fmla="*/ 408 h 3364"/>
                <a:gd name="T2" fmla="*/ 0 w 405"/>
                <a:gd name="T3" fmla="*/ 403 h 3364"/>
                <a:gd name="T4" fmla="*/ 0 w 405"/>
                <a:gd name="T5" fmla="*/ 0 h 3364"/>
                <a:gd name="T6" fmla="*/ 405 w 405"/>
                <a:gd name="T7" fmla="*/ 0 h 3364"/>
                <a:gd name="T8" fmla="*/ 405 w 405"/>
                <a:gd name="T9" fmla="*/ 404 h 3364"/>
                <a:gd name="T10" fmla="*/ 405 w 405"/>
                <a:gd name="T11" fmla="*/ 408 h 3364"/>
                <a:gd name="T12" fmla="*/ 405 w 405"/>
                <a:gd name="T13" fmla="*/ 2956 h 3364"/>
                <a:gd name="T14" fmla="*/ 405 w 405"/>
                <a:gd name="T15" fmla="*/ 2965 h 3364"/>
                <a:gd name="T16" fmla="*/ 405 w 405"/>
                <a:gd name="T17" fmla="*/ 3364 h 3364"/>
                <a:gd name="T18" fmla="*/ 0 w 405"/>
                <a:gd name="T19" fmla="*/ 3364 h 3364"/>
                <a:gd name="T20" fmla="*/ 0 w 405"/>
                <a:gd name="T21" fmla="*/ 2961 h 3364"/>
                <a:gd name="T22" fmla="*/ 0 w 405"/>
                <a:gd name="T23" fmla="*/ 2956 h 3364"/>
                <a:gd name="T24" fmla="*/ 0 w 405"/>
                <a:gd name="T25" fmla="*/ 408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 h="3364">
                  <a:moveTo>
                    <a:pt x="0" y="408"/>
                  </a:moveTo>
                  <a:lnTo>
                    <a:pt x="0" y="403"/>
                  </a:lnTo>
                  <a:lnTo>
                    <a:pt x="0" y="0"/>
                  </a:lnTo>
                  <a:lnTo>
                    <a:pt x="405" y="0"/>
                  </a:lnTo>
                  <a:lnTo>
                    <a:pt x="405" y="404"/>
                  </a:lnTo>
                  <a:lnTo>
                    <a:pt x="405" y="408"/>
                  </a:lnTo>
                  <a:lnTo>
                    <a:pt x="405" y="2956"/>
                  </a:lnTo>
                  <a:lnTo>
                    <a:pt x="405" y="2965"/>
                  </a:lnTo>
                  <a:lnTo>
                    <a:pt x="405" y="3364"/>
                  </a:lnTo>
                  <a:lnTo>
                    <a:pt x="0" y="3364"/>
                  </a:lnTo>
                  <a:lnTo>
                    <a:pt x="0" y="2961"/>
                  </a:lnTo>
                  <a:lnTo>
                    <a:pt x="0" y="2956"/>
                  </a:lnTo>
                  <a:lnTo>
                    <a:pt x="0"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9"/>
            <p:cNvSpPr>
              <a:spLocks noEditPoints="1"/>
            </p:cNvSpPr>
            <p:nvPr/>
          </p:nvSpPr>
          <p:spPr bwMode="auto">
            <a:xfrm>
              <a:off x="3448050" y="1389063"/>
              <a:ext cx="3098800" cy="1627188"/>
            </a:xfrm>
            <a:custGeom>
              <a:avLst/>
              <a:gdLst>
                <a:gd name="T0" fmla="*/ 1668 w 7808"/>
                <a:gd name="T1" fmla="*/ 2965 h 4100"/>
                <a:gd name="T2" fmla="*/ 2358 w 7808"/>
                <a:gd name="T3" fmla="*/ 3227 h 4100"/>
                <a:gd name="T4" fmla="*/ 2934 w 7808"/>
                <a:gd name="T5" fmla="*/ 2696 h 4100"/>
                <a:gd name="T6" fmla="*/ 2988 w 7808"/>
                <a:gd name="T7" fmla="*/ 1741 h 4100"/>
                <a:gd name="T8" fmla="*/ 2481 w 7808"/>
                <a:gd name="T9" fmla="*/ 1090 h 4100"/>
                <a:gd name="T10" fmla="*/ 1765 w 7808"/>
                <a:gd name="T11" fmla="*/ 1196 h 4100"/>
                <a:gd name="T12" fmla="*/ 1387 w 7808"/>
                <a:gd name="T13" fmla="*/ 1981 h 4100"/>
                <a:gd name="T14" fmla="*/ 5042 w 7808"/>
                <a:gd name="T15" fmla="*/ 1220 h 4100"/>
                <a:gd name="T16" fmla="*/ 3728 w 7808"/>
                <a:gd name="T17" fmla="*/ 3147 h 4100"/>
                <a:gd name="T18" fmla="*/ 4183 w 7808"/>
                <a:gd name="T19" fmla="*/ 3220 h 4100"/>
                <a:gd name="T20" fmla="*/ 4574 w 7808"/>
                <a:gd name="T21" fmla="*/ 3042 h 4100"/>
                <a:gd name="T22" fmla="*/ 4629 w 7808"/>
                <a:gd name="T23" fmla="*/ 2665 h 4100"/>
                <a:gd name="T24" fmla="*/ 4274 w 7808"/>
                <a:gd name="T25" fmla="*/ 2368 h 4100"/>
                <a:gd name="T26" fmla="*/ 3486 w 7808"/>
                <a:gd name="T27" fmla="*/ 1943 h 4100"/>
                <a:gd name="T28" fmla="*/ 3406 w 7808"/>
                <a:gd name="T29" fmla="*/ 2460 h 4100"/>
                <a:gd name="T30" fmla="*/ 2755 w 7808"/>
                <a:gd name="T31" fmla="*/ 3346 h 4100"/>
                <a:gd name="T32" fmla="*/ 1699 w 7808"/>
                <a:gd name="T33" fmla="*/ 3346 h 4100"/>
                <a:gd name="T34" fmla="*/ 1047 w 7808"/>
                <a:gd name="T35" fmla="*/ 2460 h 4100"/>
                <a:gd name="T36" fmla="*/ 1101 w 7808"/>
                <a:gd name="T37" fmla="*/ 1601 h 4100"/>
                <a:gd name="T38" fmla="*/ 1483 w 7808"/>
                <a:gd name="T39" fmla="*/ 1043 h 4100"/>
                <a:gd name="T40" fmla="*/ 366 w 7808"/>
                <a:gd name="T41" fmla="*/ 559 h 4100"/>
                <a:gd name="T42" fmla="*/ 774 w 7808"/>
                <a:gd name="T43" fmla="*/ 65 h 4100"/>
                <a:gd name="T44" fmla="*/ 1458 w 7808"/>
                <a:gd name="T45" fmla="*/ 24 h 4100"/>
                <a:gd name="T46" fmla="*/ 1499 w 7808"/>
                <a:gd name="T47" fmla="*/ 358 h 4100"/>
                <a:gd name="T48" fmla="*/ 1087 w 7808"/>
                <a:gd name="T49" fmla="*/ 232 h 4100"/>
                <a:gd name="T50" fmla="*/ 745 w 7808"/>
                <a:gd name="T51" fmla="*/ 373 h 4100"/>
                <a:gd name="T52" fmla="*/ 2074 w 7808"/>
                <a:gd name="T53" fmla="*/ 771 h 4100"/>
                <a:gd name="T54" fmla="*/ 2700 w 7808"/>
                <a:gd name="T55" fmla="*/ 867 h 4100"/>
                <a:gd name="T56" fmla="*/ 3269 w 7808"/>
                <a:gd name="T57" fmla="*/ 1418 h 4100"/>
                <a:gd name="T58" fmla="*/ 3475 w 7808"/>
                <a:gd name="T59" fmla="*/ 1061 h 4100"/>
                <a:gd name="T60" fmla="*/ 4145 w 7808"/>
                <a:gd name="T61" fmla="*/ 781 h 4100"/>
                <a:gd name="T62" fmla="*/ 4839 w 7808"/>
                <a:gd name="T63" fmla="*/ 853 h 4100"/>
                <a:gd name="T64" fmla="*/ 6413 w 7808"/>
                <a:gd name="T65" fmla="*/ 995 h 4100"/>
                <a:gd name="T66" fmla="*/ 7003 w 7808"/>
                <a:gd name="T67" fmla="*/ 787 h 4100"/>
                <a:gd name="T68" fmla="*/ 7633 w 7808"/>
                <a:gd name="T69" fmla="*/ 862 h 4100"/>
                <a:gd name="T70" fmla="*/ 7197 w 7808"/>
                <a:gd name="T71" fmla="*/ 1019 h 4100"/>
                <a:gd name="T72" fmla="*/ 6801 w 7808"/>
                <a:gd name="T73" fmla="*/ 1034 h 4100"/>
                <a:gd name="T74" fmla="*/ 6530 w 7808"/>
                <a:gd name="T75" fmla="*/ 1321 h 4100"/>
                <a:gd name="T76" fmla="*/ 6612 w 7808"/>
                <a:gd name="T77" fmla="*/ 1679 h 4100"/>
                <a:gd name="T78" fmla="*/ 7430 w 7808"/>
                <a:gd name="T79" fmla="*/ 2112 h 4100"/>
                <a:gd name="T80" fmla="*/ 7792 w 7808"/>
                <a:gd name="T81" fmla="*/ 2547 h 4100"/>
                <a:gd name="T82" fmla="*/ 7511 w 7808"/>
                <a:gd name="T83" fmla="*/ 3288 h 4100"/>
                <a:gd name="T84" fmla="*/ 6822 w 7808"/>
                <a:gd name="T85" fmla="*/ 3478 h 4100"/>
                <a:gd name="T86" fmla="*/ 6183 w 7808"/>
                <a:gd name="T87" fmla="*/ 3328 h 4100"/>
                <a:gd name="T88" fmla="*/ 6529 w 7808"/>
                <a:gd name="T89" fmla="*/ 3138 h 4100"/>
                <a:gd name="T90" fmla="*/ 6995 w 7808"/>
                <a:gd name="T91" fmla="*/ 3230 h 4100"/>
                <a:gd name="T92" fmla="*/ 7398 w 7808"/>
                <a:gd name="T93" fmla="*/ 3067 h 4100"/>
                <a:gd name="T94" fmla="*/ 7476 w 7808"/>
                <a:gd name="T95" fmla="*/ 2691 h 4100"/>
                <a:gd name="T96" fmla="*/ 7168 w 7808"/>
                <a:gd name="T97" fmla="*/ 2405 h 4100"/>
                <a:gd name="T98" fmla="*/ 6412 w 7808"/>
                <a:gd name="T99" fmla="*/ 2016 h 4100"/>
                <a:gd name="T100" fmla="*/ 5922 w 7808"/>
                <a:gd name="T101" fmla="*/ 2581 h 4100"/>
                <a:gd name="T102" fmla="*/ 5162 w 7808"/>
                <a:gd name="T103" fmla="*/ 3648 h 4100"/>
                <a:gd name="T104" fmla="*/ 4675 w 7808"/>
                <a:gd name="T105" fmla="*/ 1277 h 4100"/>
                <a:gd name="T106" fmla="*/ 4285 w 7808"/>
                <a:gd name="T107" fmla="*/ 999 h 4100"/>
                <a:gd name="T108" fmla="*/ 3854 w 7808"/>
                <a:gd name="T109" fmla="*/ 1073 h 4100"/>
                <a:gd name="T110" fmla="*/ 3661 w 7808"/>
                <a:gd name="T111" fmla="*/ 1451 h 4100"/>
                <a:gd name="T112" fmla="*/ 3857 w 7808"/>
                <a:gd name="T113" fmla="*/ 1738 h 4100"/>
                <a:gd name="T114" fmla="*/ 4729 w 7808"/>
                <a:gd name="T115" fmla="*/ 2199 h 4100"/>
                <a:gd name="T116" fmla="*/ 4967 w 7808"/>
                <a:gd name="T117" fmla="*/ 2741 h 4100"/>
                <a:gd name="T118" fmla="*/ 4478 w 7808"/>
                <a:gd name="T119" fmla="*/ 3382 h 4100"/>
                <a:gd name="T120" fmla="*/ 3750 w 7808"/>
                <a:gd name="T121" fmla="*/ 3454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8" h="4100">
                  <a:moveTo>
                    <a:pt x="1381" y="2151"/>
                  </a:moveTo>
                  <a:lnTo>
                    <a:pt x="1383" y="2207"/>
                  </a:lnTo>
                  <a:lnTo>
                    <a:pt x="1387" y="2263"/>
                  </a:lnTo>
                  <a:lnTo>
                    <a:pt x="1393" y="2318"/>
                  </a:lnTo>
                  <a:lnTo>
                    <a:pt x="1401" y="2373"/>
                  </a:lnTo>
                  <a:lnTo>
                    <a:pt x="1411" y="2426"/>
                  </a:lnTo>
                  <a:lnTo>
                    <a:pt x="1423" y="2479"/>
                  </a:lnTo>
                  <a:lnTo>
                    <a:pt x="1438" y="2530"/>
                  </a:lnTo>
                  <a:lnTo>
                    <a:pt x="1453" y="2580"/>
                  </a:lnTo>
                  <a:lnTo>
                    <a:pt x="1470" y="2628"/>
                  </a:lnTo>
                  <a:lnTo>
                    <a:pt x="1490" y="2676"/>
                  </a:lnTo>
                  <a:lnTo>
                    <a:pt x="1511" y="2722"/>
                  </a:lnTo>
                  <a:lnTo>
                    <a:pt x="1533" y="2767"/>
                  </a:lnTo>
                  <a:lnTo>
                    <a:pt x="1557" y="2809"/>
                  </a:lnTo>
                  <a:lnTo>
                    <a:pt x="1582" y="2851"/>
                  </a:lnTo>
                  <a:lnTo>
                    <a:pt x="1610" y="2891"/>
                  </a:lnTo>
                  <a:lnTo>
                    <a:pt x="1637" y="2928"/>
                  </a:lnTo>
                  <a:lnTo>
                    <a:pt x="1668" y="2965"/>
                  </a:lnTo>
                  <a:lnTo>
                    <a:pt x="1698" y="2999"/>
                  </a:lnTo>
                  <a:lnTo>
                    <a:pt x="1730" y="3031"/>
                  </a:lnTo>
                  <a:lnTo>
                    <a:pt x="1763" y="3061"/>
                  </a:lnTo>
                  <a:lnTo>
                    <a:pt x="1797" y="3090"/>
                  </a:lnTo>
                  <a:lnTo>
                    <a:pt x="1832" y="3116"/>
                  </a:lnTo>
                  <a:lnTo>
                    <a:pt x="1869" y="3140"/>
                  </a:lnTo>
                  <a:lnTo>
                    <a:pt x="1907" y="3161"/>
                  </a:lnTo>
                  <a:lnTo>
                    <a:pt x="1944" y="3180"/>
                  </a:lnTo>
                  <a:lnTo>
                    <a:pt x="1983" y="3197"/>
                  </a:lnTo>
                  <a:lnTo>
                    <a:pt x="2022" y="3211"/>
                  </a:lnTo>
                  <a:lnTo>
                    <a:pt x="2063" y="3223"/>
                  </a:lnTo>
                  <a:lnTo>
                    <a:pt x="2105" y="3232"/>
                  </a:lnTo>
                  <a:lnTo>
                    <a:pt x="2147" y="3238"/>
                  </a:lnTo>
                  <a:lnTo>
                    <a:pt x="2188" y="3241"/>
                  </a:lnTo>
                  <a:lnTo>
                    <a:pt x="2231" y="3242"/>
                  </a:lnTo>
                  <a:lnTo>
                    <a:pt x="2274" y="3240"/>
                  </a:lnTo>
                  <a:lnTo>
                    <a:pt x="2316" y="3235"/>
                  </a:lnTo>
                  <a:lnTo>
                    <a:pt x="2358" y="3227"/>
                  </a:lnTo>
                  <a:lnTo>
                    <a:pt x="2399" y="3217"/>
                  </a:lnTo>
                  <a:lnTo>
                    <a:pt x="2438" y="3204"/>
                  </a:lnTo>
                  <a:lnTo>
                    <a:pt x="2478" y="3188"/>
                  </a:lnTo>
                  <a:lnTo>
                    <a:pt x="2517" y="3170"/>
                  </a:lnTo>
                  <a:lnTo>
                    <a:pt x="2553" y="3150"/>
                  </a:lnTo>
                  <a:lnTo>
                    <a:pt x="2590" y="3126"/>
                  </a:lnTo>
                  <a:lnTo>
                    <a:pt x="2626" y="3102"/>
                  </a:lnTo>
                  <a:lnTo>
                    <a:pt x="2660" y="3075"/>
                  </a:lnTo>
                  <a:lnTo>
                    <a:pt x="2694" y="3045"/>
                  </a:lnTo>
                  <a:lnTo>
                    <a:pt x="2725" y="3014"/>
                  </a:lnTo>
                  <a:lnTo>
                    <a:pt x="2757" y="2980"/>
                  </a:lnTo>
                  <a:lnTo>
                    <a:pt x="2786" y="2944"/>
                  </a:lnTo>
                  <a:lnTo>
                    <a:pt x="2814" y="2908"/>
                  </a:lnTo>
                  <a:lnTo>
                    <a:pt x="2841" y="2868"/>
                  </a:lnTo>
                  <a:lnTo>
                    <a:pt x="2867" y="2828"/>
                  </a:lnTo>
                  <a:lnTo>
                    <a:pt x="2890" y="2786"/>
                  </a:lnTo>
                  <a:lnTo>
                    <a:pt x="2913" y="2742"/>
                  </a:lnTo>
                  <a:lnTo>
                    <a:pt x="2934" y="2696"/>
                  </a:lnTo>
                  <a:lnTo>
                    <a:pt x="2953" y="2650"/>
                  </a:lnTo>
                  <a:lnTo>
                    <a:pt x="2970" y="2602"/>
                  </a:lnTo>
                  <a:lnTo>
                    <a:pt x="2987" y="2552"/>
                  </a:lnTo>
                  <a:lnTo>
                    <a:pt x="3001" y="2502"/>
                  </a:lnTo>
                  <a:lnTo>
                    <a:pt x="3013" y="2450"/>
                  </a:lnTo>
                  <a:lnTo>
                    <a:pt x="3023" y="2398"/>
                  </a:lnTo>
                  <a:lnTo>
                    <a:pt x="3031" y="2344"/>
                  </a:lnTo>
                  <a:lnTo>
                    <a:pt x="3037" y="2289"/>
                  </a:lnTo>
                  <a:lnTo>
                    <a:pt x="3043" y="2234"/>
                  </a:lnTo>
                  <a:lnTo>
                    <a:pt x="3045" y="2177"/>
                  </a:lnTo>
                  <a:lnTo>
                    <a:pt x="3045" y="2120"/>
                  </a:lnTo>
                  <a:lnTo>
                    <a:pt x="3043" y="2063"/>
                  </a:lnTo>
                  <a:lnTo>
                    <a:pt x="3038" y="2007"/>
                  </a:lnTo>
                  <a:lnTo>
                    <a:pt x="3032" y="1952"/>
                  </a:lnTo>
                  <a:lnTo>
                    <a:pt x="3024" y="1897"/>
                  </a:lnTo>
                  <a:lnTo>
                    <a:pt x="3013" y="1845"/>
                  </a:lnTo>
                  <a:lnTo>
                    <a:pt x="3002" y="1792"/>
                  </a:lnTo>
                  <a:lnTo>
                    <a:pt x="2988" y="1741"/>
                  </a:lnTo>
                  <a:lnTo>
                    <a:pt x="2971" y="1691"/>
                  </a:lnTo>
                  <a:lnTo>
                    <a:pt x="2954" y="1642"/>
                  </a:lnTo>
                  <a:lnTo>
                    <a:pt x="2935" y="1595"/>
                  </a:lnTo>
                  <a:lnTo>
                    <a:pt x="2914" y="1549"/>
                  </a:lnTo>
                  <a:lnTo>
                    <a:pt x="2892" y="1504"/>
                  </a:lnTo>
                  <a:lnTo>
                    <a:pt x="2868" y="1461"/>
                  </a:lnTo>
                  <a:lnTo>
                    <a:pt x="2842" y="1420"/>
                  </a:lnTo>
                  <a:lnTo>
                    <a:pt x="2816" y="1380"/>
                  </a:lnTo>
                  <a:lnTo>
                    <a:pt x="2787" y="1341"/>
                  </a:lnTo>
                  <a:lnTo>
                    <a:pt x="2758" y="1306"/>
                  </a:lnTo>
                  <a:lnTo>
                    <a:pt x="2727" y="1271"/>
                  </a:lnTo>
                  <a:lnTo>
                    <a:pt x="2695" y="1239"/>
                  </a:lnTo>
                  <a:lnTo>
                    <a:pt x="2662" y="1209"/>
                  </a:lnTo>
                  <a:lnTo>
                    <a:pt x="2628" y="1181"/>
                  </a:lnTo>
                  <a:lnTo>
                    <a:pt x="2592" y="1154"/>
                  </a:lnTo>
                  <a:lnTo>
                    <a:pt x="2556" y="1131"/>
                  </a:lnTo>
                  <a:lnTo>
                    <a:pt x="2519" y="1110"/>
                  </a:lnTo>
                  <a:lnTo>
                    <a:pt x="2481" y="1090"/>
                  </a:lnTo>
                  <a:lnTo>
                    <a:pt x="2441" y="1073"/>
                  </a:lnTo>
                  <a:lnTo>
                    <a:pt x="2402" y="1059"/>
                  </a:lnTo>
                  <a:lnTo>
                    <a:pt x="2361" y="1048"/>
                  </a:lnTo>
                  <a:lnTo>
                    <a:pt x="2320" y="1038"/>
                  </a:lnTo>
                  <a:lnTo>
                    <a:pt x="2279" y="1032"/>
                  </a:lnTo>
                  <a:lnTo>
                    <a:pt x="2236" y="1028"/>
                  </a:lnTo>
                  <a:lnTo>
                    <a:pt x="2193" y="1028"/>
                  </a:lnTo>
                  <a:lnTo>
                    <a:pt x="2151" y="1030"/>
                  </a:lnTo>
                  <a:lnTo>
                    <a:pt x="2109" y="1035"/>
                  </a:lnTo>
                  <a:lnTo>
                    <a:pt x="2067" y="1044"/>
                  </a:lnTo>
                  <a:lnTo>
                    <a:pt x="2027" y="1054"/>
                  </a:lnTo>
                  <a:lnTo>
                    <a:pt x="1986" y="1067"/>
                  </a:lnTo>
                  <a:lnTo>
                    <a:pt x="1947" y="1082"/>
                  </a:lnTo>
                  <a:lnTo>
                    <a:pt x="1909" y="1100"/>
                  </a:lnTo>
                  <a:lnTo>
                    <a:pt x="1871" y="1121"/>
                  </a:lnTo>
                  <a:lnTo>
                    <a:pt x="1834" y="1144"/>
                  </a:lnTo>
                  <a:lnTo>
                    <a:pt x="1800" y="1169"/>
                  </a:lnTo>
                  <a:lnTo>
                    <a:pt x="1765" y="1196"/>
                  </a:lnTo>
                  <a:lnTo>
                    <a:pt x="1732" y="1226"/>
                  </a:lnTo>
                  <a:lnTo>
                    <a:pt x="1699" y="1257"/>
                  </a:lnTo>
                  <a:lnTo>
                    <a:pt x="1669" y="1291"/>
                  </a:lnTo>
                  <a:lnTo>
                    <a:pt x="1639" y="1326"/>
                  </a:lnTo>
                  <a:lnTo>
                    <a:pt x="1611" y="1363"/>
                  </a:lnTo>
                  <a:lnTo>
                    <a:pt x="1584" y="1401"/>
                  </a:lnTo>
                  <a:lnTo>
                    <a:pt x="1559" y="1442"/>
                  </a:lnTo>
                  <a:lnTo>
                    <a:pt x="1534" y="1485"/>
                  </a:lnTo>
                  <a:lnTo>
                    <a:pt x="1512" y="1528"/>
                  </a:lnTo>
                  <a:lnTo>
                    <a:pt x="1492" y="1574"/>
                  </a:lnTo>
                  <a:lnTo>
                    <a:pt x="1472" y="1621"/>
                  </a:lnTo>
                  <a:lnTo>
                    <a:pt x="1454" y="1669"/>
                  </a:lnTo>
                  <a:lnTo>
                    <a:pt x="1439" y="1718"/>
                  </a:lnTo>
                  <a:lnTo>
                    <a:pt x="1424" y="1768"/>
                  </a:lnTo>
                  <a:lnTo>
                    <a:pt x="1412" y="1820"/>
                  </a:lnTo>
                  <a:lnTo>
                    <a:pt x="1402" y="1873"/>
                  </a:lnTo>
                  <a:lnTo>
                    <a:pt x="1394" y="1927"/>
                  </a:lnTo>
                  <a:lnTo>
                    <a:pt x="1387" y="1981"/>
                  </a:lnTo>
                  <a:lnTo>
                    <a:pt x="1383" y="2037"/>
                  </a:lnTo>
                  <a:lnTo>
                    <a:pt x="1381" y="2093"/>
                  </a:lnTo>
                  <a:lnTo>
                    <a:pt x="1381" y="2151"/>
                  </a:lnTo>
                  <a:close/>
                  <a:moveTo>
                    <a:pt x="4734" y="1411"/>
                  </a:moveTo>
                  <a:lnTo>
                    <a:pt x="4736" y="1416"/>
                  </a:lnTo>
                  <a:lnTo>
                    <a:pt x="4731" y="1402"/>
                  </a:lnTo>
                  <a:lnTo>
                    <a:pt x="4723" y="1385"/>
                  </a:lnTo>
                  <a:lnTo>
                    <a:pt x="4720" y="1376"/>
                  </a:lnTo>
                  <a:lnTo>
                    <a:pt x="4734" y="1411"/>
                  </a:lnTo>
                  <a:close/>
                  <a:moveTo>
                    <a:pt x="5009" y="3942"/>
                  </a:moveTo>
                  <a:lnTo>
                    <a:pt x="5025" y="3915"/>
                  </a:lnTo>
                  <a:lnTo>
                    <a:pt x="5043" y="3883"/>
                  </a:lnTo>
                  <a:lnTo>
                    <a:pt x="5062" y="3845"/>
                  </a:lnTo>
                  <a:lnTo>
                    <a:pt x="5085" y="3802"/>
                  </a:lnTo>
                  <a:lnTo>
                    <a:pt x="5009" y="3942"/>
                  </a:lnTo>
                  <a:close/>
                  <a:moveTo>
                    <a:pt x="5034" y="1200"/>
                  </a:moveTo>
                  <a:lnTo>
                    <a:pt x="5037" y="1210"/>
                  </a:lnTo>
                  <a:lnTo>
                    <a:pt x="5042" y="1220"/>
                  </a:lnTo>
                  <a:lnTo>
                    <a:pt x="5046" y="1232"/>
                  </a:lnTo>
                  <a:lnTo>
                    <a:pt x="5050" y="1243"/>
                  </a:lnTo>
                  <a:lnTo>
                    <a:pt x="5186" y="1576"/>
                  </a:lnTo>
                  <a:lnTo>
                    <a:pt x="5034" y="1200"/>
                  </a:lnTo>
                  <a:close/>
                  <a:moveTo>
                    <a:pt x="3336" y="2879"/>
                  </a:moveTo>
                  <a:lnTo>
                    <a:pt x="3383" y="2920"/>
                  </a:lnTo>
                  <a:lnTo>
                    <a:pt x="3429" y="2959"/>
                  </a:lnTo>
                  <a:lnTo>
                    <a:pt x="3476" y="2995"/>
                  </a:lnTo>
                  <a:lnTo>
                    <a:pt x="3521" y="3029"/>
                  </a:lnTo>
                  <a:lnTo>
                    <a:pt x="3544" y="3044"/>
                  </a:lnTo>
                  <a:lnTo>
                    <a:pt x="3566" y="3059"/>
                  </a:lnTo>
                  <a:lnTo>
                    <a:pt x="3590" y="3074"/>
                  </a:lnTo>
                  <a:lnTo>
                    <a:pt x="3612" y="3088"/>
                  </a:lnTo>
                  <a:lnTo>
                    <a:pt x="3635" y="3101"/>
                  </a:lnTo>
                  <a:lnTo>
                    <a:pt x="3658" y="3113"/>
                  </a:lnTo>
                  <a:lnTo>
                    <a:pt x="3681" y="3125"/>
                  </a:lnTo>
                  <a:lnTo>
                    <a:pt x="3705" y="3137"/>
                  </a:lnTo>
                  <a:lnTo>
                    <a:pt x="3728" y="3147"/>
                  </a:lnTo>
                  <a:lnTo>
                    <a:pt x="3751" y="3157"/>
                  </a:lnTo>
                  <a:lnTo>
                    <a:pt x="3775" y="3166"/>
                  </a:lnTo>
                  <a:lnTo>
                    <a:pt x="3798" y="3174"/>
                  </a:lnTo>
                  <a:lnTo>
                    <a:pt x="3822" y="3182"/>
                  </a:lnTo>
                  <a:lnTo>
                    <a:pt x="3846" y="3189"/>
                  </a:lnTo>
                  <a:lnTo>
                    <a:pt x="3870" y="3196"/>
                  </a:lnTo>
                  <a:lnTo>
                    <a:pt x="3895" y="3202"/>
                  </a:lnTo>
                  <a:lnTo>
                    <a:pt x="3919" y="3207"/>
                  </a:lnTo>
                  <a:lnTo>
                    <a:pt x="3945" y="3211"/>
                  </a:lnTo>
                  <a:lnTo>
                    <a:pt x="3970" y="3215"/>
                  </a:lnTo>
                  <a:lnTo>
                    <a:pt x="3995" y="3218"/>
                  </a:lnTo>
                  <a:lnTo>
                    <a:pt x="4021" y="3220"/>
                  </a:lnTo>
                  <a:lnTo>
                    <a:pt x="4047" y="3222"/>
                  </a:lnTo>
                  <a:lnTo>
                    <a:pt x="4074" y="3223"/>
                  </a:lnTo>
                  <a:lnTo>
                    <a:pt x="4100" y="3223"/>
                  </a:lnTo>
                  <a:lnTo>
                    <a:pt x="4128" y="3223"/>
                  </a:lnTo>
                  <a:lnTo>
                    <a:pt x="4155" y="3222"/>
                  </a:lnTo>
                  <a:lnTo>
                    <a:pt x="4183" y="3220"/>
                  </a:lnTo>
                  <a:lnTo>
                    <a:pt x="4209" y="3218"/>
                  </a:lnTo>
                  <a:lnTo>
                    <a:pt x="4235" y="3214"/>
                  </a:lnTo>
                  <a:lnTo>
                    <a:pt x="4262" y="3210"/>
                  </a:lnTo>
                  <a:lnTo>
                    <a:pt x="4287" y="3204"/>
                  </a:lnTo>
                  <a:lnTo>
                    <a:pt x="4312" y="3198"/>
                  </a:lnTo>
                  <a:lnTo>
                    <a:pt x="4336" y="3190"/>
                  </a:lnTo>
                  <a:lnTo>
                    <a:pt x="4361" y="3183"/>
                  </a:lnTo>
                  <a:lnTo>
                    <a:pt x="4384" y="3174"/>
                  </a:lnTo>
                  <a:lnTo>
                    <a:pt x="4406" y="3165"/>
                  </a:lnTo>
                  <a:lnTo>
                    <a:pt x="4429" y="3155"/>
                  </a:lnTo>
                  <a:lnTo>
                    <a:pt x="4450" y="3144"/>
                  </a:lnTo>
                  <a:lnTo>
                    <a:pt x="4470" y="3131"/>
                  </a:lnTo>
                  <a:lnTo>
                    <a:pt x="4490" y="3118"/>
                  </a:lnTo>
                  <a:lnTo>
                    <a:pt x="4508" y="3105"/>
                  </a:lnTo>
                  <a:lnTo>
                    <a:pt x="4526" y="3091"/>
                  </a:lnTo>
                  <a:lnTo>
                    <a:pt x="4544" y="3076"/>
                  </a:lnTo>
                  <a:lnTo>
                    <a:pt x="4559" y="3059"/>
                  </a:lnTo>
                  <a:lnTo>
                    <a:pt x="4574" y="3042"/>
                  </a:lnTo>
                  <a:lnTo>
                    <a:pt x="4588" y="3025"/>
                  </a:lnTo>
                  <a:lnTo>
                    <a:pt x="4601" y="3006"/>
                  </a:lnTo>
                  <a:lnTo>
                    <a:pt x="4612" y="2987"/>
                  </a:lnTo>
                  <a:lnTo>
                    <a:pt x="4623" y="2967"/>
                  </a:lnTo>
                  <a:lnTo>
                    <a:pt x="4632" y="2946"/>
                  </a:lnTo>
                  <a:lnTo>
                    <a:pt x="4639" y="2924"/>
                  </a:lnTo>
                  <a:lnTo>
                    <a:pt x="4646" y="2902"/>
                  </a:lnTo>
                  <a:lnTo>
                    <a:pt x="4651" y="2878"/>
                  </a:lnTo>
                  <a:lnTo>
                    <a:pt x="4654" y="2855"/>
                  </a:lnTo>
                  <a:lnTo>
                    <a:pt x="4656" y="2830"/>
                  </a:lnTo>
                  <a:lnTo>
                    <a:pt x="4658" y="2804"/>
                  </a:lnTo>
                  <a:lnTo>
                    <a:pt x="4658" y="2783"/>
                  </a:lnTo>
                  <a:lnTo>
                    <a:pt x="4655" y="2761"/>
                  </a:lnTo>
                  <a:lnTo>
                    <a:pt x="4652" y="2741"/>
                  </a:lnTo>
                  <a:lnTo>
                    <a:pt x="4648" y="2722"/>
                  </a:lnTo>
                  <a:lnTo>
                    <a:pt x="4643" y="2703"/>
                  </a:lnTo>
                  <a:lnTo>
                    <a:pt x="4636" y="2683"/>
                  </a:lnTo>
                  <a:lnTo>
                    <a:pt x="4629" y="2665"/>
                  </a:lnTo>
                  <a:lnTo>
                    <a:pt x="4620" y="2647"/>
                  </a:lnTo>
                  <a:lnTo>
                    <a:pt x="4610" y="2629"/>
                  </a:lnTo>
                  <a:lnTo>
                    <a:pt x="4599" y="2612"/>
                  </a:lnTo>
                  <a:lnTo>
                    <a:pt x="4586" y="2595"/>
                  </a:lnTo>
                  <a:lnTo>
                    <a:pt x="4573" y="2578"/>
                  </a:lnTo>
                  <a:lnTo>
                    <a:pt x="4559" y="2562"/>
                  </a:lnTo>
                  <a:lnTo>
                    <a:pt x="4544" y="2546"/>
                  </a:lnTo>
                  <a:lnTo>
                    <a:pt x="4527" y="2530"/>
                  </a:lnTo>
                  <a:lnTo>
                    <a:pt x="4509" y="2514"/>
                  </a:lnTo>
                  <a:lnTo>
                    <a:pt x="4491" y="2499"/>
                  </a:lnTo>
                  <a:lnTo>
                    <a:pt x="4470" y="2484"/>
                  </a:lnTo>
                  <a:lnTo>
                    <a:pt x="4450" y="2469"/>
                  </a:lnTo>
                  <a:lnTo>
                    <a:pt x="4428" y="2454"/>
                  </a:lnTo>
                  <a:lnTo>
                    <a:pt x="4404" y="2439"/>
                  </a:lnTo>
                  <a:lnTo>
                    <a:pt x="4381" y="2425"/>
                  </a:lnTo>
                  <a:lnTo>
                    <a:pt x="4355" y="2411"/>
                  </a:lnTo>
                  <a:lnTo>
                    <a:pt x="4330" y="2397"/>
                  </a:lnTo>
                  <a:lnTo>
                    <a:pt x="4274" y="2368"/>
                  </a:lnTo>
                  <a:lnTo>
                    <a:pt x="4215" y="2340"/>
                  </a:lnTo>
                  <a:lnTo>
                    <a:pt x="4152" y="2311"/>
                  </a:lnTo>
                  <a:lnTo>
                    <a:pt x="4085" y="2282"/>
                  </a:lnTo>
                  <a:lnTo>
                    <a:pt x="3972" y="2233"/>
                  </a:lnTo>
                  <a:lnTo>
                    <a:pt x="3867" y="2186"/>
                  </a:lnTo>
                  <a:lnTo>
                    <a:pt x="3817" y="2164"/>
                  </a:lnTo>
                  <a:lnTo>
                    <a:pt x="3771" y="2140"/>
                  </a:lnTo>
                  <a:lnTo>
                    <a:pt x="3725" y="2117"/>
                  </a:lnTo>
                  <a:lnTo>
                    <a:pt x="3682" y="2093"/>
                  </a:lnTo>
                  <a:lnTo>
                    <a:pt x="3642" y="2068"/>
                  </a:lnTo>
                  <a:lnTo>
                    <a:pt x="3603" y="2043"/>
                  </a:lnTo>
                  <a:lnTo>
                    <a:pt x="3585" y="2030"/>
                  </a:lnTo>
                  <a:lnTo>
                    <a:pt x="3566" y="2016"/>
                  </a:lnTo>
                  <a:lnTo>
                    <a:pt x="3549" y="2002"/>
                  </a:lnTo>
                  <a:lnTo>
                    <a:pt x="3533" y="1988"/>
                  </a:lnTo>
                  <a:lnTo>
                    <a:pt x="3516" y="1974"/>
                  </a:lnTo>
                  <a:lnTo>
                    <a:pt x="3501" y="1958"/>
                  </a:lnTo>
                  <a:lnTo>
                    <a:pt x="3486" y="1943"/>
                  </a:lnTo>
                  <a:lnTo>
                    <a:pt x="3472" y="1927"/>
                  </a:lnTo>
                  <a:lnTo>
                    <a:pt x="3458" y="1911"/>
                  </a:lnTo>
                  <a:lnTo>
                    <a:pt x="3445" y="1894"/>
                  </a:lnTo>
                  <a:lnTo>
                    <a:pt x="3433" y="1877"/>
                  </a:lnTo>
                  <a:lnTo>
                    <a:pt x="3422" y="1859"/>
                  </a:lnTo>
                  <a:lnTo>
                    <a:pt x="3427" y="1890"/>
                  </a:lnTo>
                  <a:lnTo>
                    <a:pt x="3431" y="1923"/>
                  </a:lnTo>
                  <a:lnTo>
                    <a:pt x="3435" y="1955"/>
                  </a:lnTo>
                  <a:lnTo>
                    <a:pt x="3438" y="1988"/>
                  </a:lnTo>
                  <a:lnTo>
                    <a:pt x="3441" y="2020"/>
                  </a:lnTo>
                  <a:lnTo>
                    <a:pt x="3442" y="2053"/>
                  </a:lnTo>
                  <a:lnTo>
                    <a:pt x="3444" y="2087"/>
                  </a:lnTo>
                  <a:lnTo>
                    <a:pt x="3444" y="2120"/>
                  </a:lnTo>
                  <a:lnTo>
                    <a:pt x="3442" y="2190"/>
                  </a:lnTo>
                  <a:lnTo>
                    <a:pt x="3438" y="2259"/>
                  </a:lnTo>
                  <a:lnTo>
                    <a:pt x="3430" y="2327"/>
                  </a:lnTo>
                  <a:lnTo>
                    <a:pt x="3420" y="2395"/>
                  </a:lnTo>
                  <a:lnTo>
                    <a:pt x="3406" y="2460"/>
                  </a:lnTo>
                  <a:lnTo>
                    <a:pt x="3389" y="2525"/>
                  </a:lnTo>
                  <a:lnTo>
                    <a:pt x="3370" y="2588"/>
                  </a:lnTo>
                  <a:lnTo>
                    <a:pt x="3349" y="2650"/>
                  </a:lnTo>
                  <a:lnTo>
                    <a:pt x="3324" y="2710"/>
                  </a:lnTo>
                  <a:lnTo>
                    <a:pt x="3297" y="2769"/>
                  </a:lnTo>
                  <a:lnTo>
                    <a:pt x="3268" y="2826"/>
                  </a:lnTo>
                  <a:lnTo>
                    <a:pt x="3236" y="2880"/>
                  </a:lnTo>
                  <a:lnTo>
                    <a:pt x="3202" y="2933"/>
                  </a:lnTo>
                  <a:lnTo>
                    <a:pt x="3167" y="2985"/>
                  </a:lnTo>
                  <a:lnTo>
                    <a:pt x="3128" y="3034"/>
                  </a:lnTo>
                  <a:lnTo>
                    <a:pt x="3087" y="3082"/>
                  </a:lnTo>
                  <a:lnTo>
                    <a:pt x="3046" y="3126"/>
                  </a:lnTo>
                  <a:lnTo>
                    <a:pt x="3001" y="3169"/>
                  </a:lnTo>
                  <a:lnTo>
                    <a:pt x="2955" y="3210"/>
                  </a:lnTo>
                  <a:lnTo>
                    <a:pt x="2907" y="3247"/>
                  </a:lnTo>
                  <a:lnTo>
                    <a:pt x="2857" y="3283"/>
                  </a:lnTo>
                  <a:lnTo>
                    <a:pt x="2807" y="3315"/>
                  </a:lnTo>
                  <a:lnTo>
                    <a:pt x="2755" y="3346"/>
                  </a:lnTo>
                  <a:lnTo>
                    <a:pt x="2701" y="3372"/>
                  </a:lnTo>
                  <a:lnTo>
                    <a:pt x="2645" y="3397"/>
                  </a:lnTo>
                  <a:lnTo>
                    <a:pt x="2589" y="3418"/>
                  </a:lnTo>
                  <a:lnTo>
                    <a:pt x="2531" y="3436"/>
                  </a:lnTo>
                  <a:lnTo>
                    <a:pt x="2472" y="3452"/>
                  </a:lnTo>
                  <a:lnTo>
                    <a:pt x="2412" y="3464"/>
                  </a:lnTo>
                  <a:lnTo>
                    <a:pt x="2351" y="3473"/>
                  </a:lnTo>
                  <a:lnTo>
                    <a:pt x="2289" y="3478"/>
                  </a:lnTo>
                  <a:lnTo>
                    <a:pt x="2227" y="3479"/>
                  </a:lnTo>
                  <a:lnTo>
                    <a:pt x="2164" y="3478"/>
                  </a:lnTo>
                  <a:lnTo>
                    <a:pt x="2102" y="3473"/>
                  </a:lnTo>
                  <a:lnTo>
                    <a:pt x="2041" y="3464"/>
                  </a:lnTo>
                  <a:lnTo>
                    <a:pt x="1981" y="3452"/>
                  </a:lnTo>
                  <a:lnTo>
                    <a:pt x="1922" y="3436"/>
                  </a:lnTo>
                  <a:lnTo>
                    <a:pt x="1865" y="3418"/>
                  </a:lnTo>
                  <a:lnTo>
                    <a:pt x="1808" y="3397"/>
                  </a:lnTo>
                  <a:lnTo>
                    <a:pt x="1753" y="3372"/>
                  </a:lnTo>
                  <a:lnTo>
                    <a:pt x="1699" y="3346"/>
                  </a:lnTo>
                  <a:lnTo>
                    <a:pt x="1646" y="3315"/>
                  </a:lnTo>
                  <a:lnTo>
                    <a:pt x="1595" y="3283"/>
                  </a:lnTo>
                  <a:lnTo>
                    <a:pt x="1545" y="3247"/>
                  </a:lnTo>
                  <a:lnTo>
                    <a:pt x="1498" y="3210"/>
                  </a:lnTo>
                  <a:lnTo>
                    <a:pt x="1452" y="3169"/>
                  </a:lnTo>
                  <a:lnTo>
                    <a:pt x="1408" y="3126"/>
                  </a:lnTo>
                  <a:lnTo>
                    <a:pt x="1365" y="3082"/>
                  </a:lnTo>
                  <a:lnTo>
                    <a:pt x="1325" y="3034"/>
                  </a:lnTo>
                  <a:lnTo>
                    <a:pt x="1287" y="2985"/>
                  </a:lnTo>
                  <a:lnTo>
                    <a:pt x="1251" y="2933"/>
                  </a:lnTo>
                  <a:lnTo>
                    <a:pt x="1217" y="2880"/>
                  </a:lnTo>
                  <a:lnTo>
                    <a:pt x="1185" y="2826"/>
                  </a:lnTo>
                  <a:lnTo>
                    <a:pt x="1156" y="2769"/>
                  </a:lnTo>
                  <a:lnTo>
                    <a:pt x="1130" y="2710"/>
                  </a:lnTo>
                  <a:lnTo>
                    <a:pt x="1105" y="2650"/>
                  </a:lnTo>
                  <a:lnTo>
                    <a:pt x="1083" y="2588"/>
                  </a:lnTo>
                  <a:lnTo>
                    <a:pt x="1063" y="2525"/>
                  </a:lnTo>
                  <a:lnTo>
                    <a:pt x="1047" y="2460"/>
                  </a:lnTo>
                  <a:lnTo>
                    <a:pt x="1034" y="2395"/>
                  </a:lnTo>
                  <a:lnTo>
                    <a:pt x="1023" y="2327"/>
                  </a:lnTo>
                  <a:lnTo>
                    <a:pt x="1016" y="2259"/>
                  </a:lnTo>
                  <a:lnTo>
                    <a:pt x="1011" y="2190"/>
                  </a:lnTo>
                  <a:lnTo>
                    <a:pt x="1009" y="2120"/>
                  </a:lnTo>
                  <a:lnTo>
                    <a:pt x="1010" y="2077"/>
                  </a:lnTo>
                  <a:lnTo>
                    <a:pt x="1012" y="2036"/>
                  </a:lnTo>
                  <a:lnTo>
                    <a:pt x="1015" y="1994"/>
                  </a:lnTo>
                  <a:lnTo>
                    <a:pt x="1018" y="1953"/>
                  </a:lnTo>
                  <a:lnTo>
                    <a:pt x="1023" y="1912"/>
                  </a:lnTo>
                  <a:lnTo>
                    <a:pt x="1029" y="1872"/>
                  </a:lnTo>
                  <a:lnTo>
                    <a:pt x="1036" y="1831"/>
                  </a:lnTo>
                  <a:lnTo>
                    <a:pt x="1045" y="1792"/>
                  </a:lnTo>
                  <a:lnTo>
                    <a:pt x="1054" y="1753"/>
                  </a:lnTo>
                  <a:lnTo>
                    <a:pt x="1064" y="1713"/>
                  </a:lnTo>
                  <a:lnTo>
                    <a:pt x="1076" y="1676"/>
                  </a:lnTo>
                  <a:lnTo>
                    <a:pt x="1088" y="1638"/>
                  </a:lnTo>
                  <a:lnTo>
                    <a:pt x="1101" y="1601"/>
                  </a:lnTo>
                  <a:lnTo>
                    <a:pt x="1115" y="1564"/>
                  </a:lnTo>
                  <a:lnTo>
                    <a:pt x="1131" y="1528"/>
                  </a:lnTo>
                  <a:lnTo>
                    <a:pt x="1146" y="1493"/>
                  </a:lnTo>
                  <a:lnTo>
                    <a:pt x="1163" y="1457"/>
                  </a:lnTo>
                  <a:lnTo>
                    <a:pt x="1180" y="1424"/>
                  </a:lnTo>
                  <a:lnTo>
                    <a:pt x="1200" y="1390"/>
                  </a:lnTo>
                  <a:lnTo>
                    <a:pt x="1219" y="1357"/>
                  </a:lnTo>
                  <a:lnTo>
                    <a:pt x="1239" y="1324"/>
                  </a:lnTo>
                  <a:lnTo>
                    <a:pt x="1260" y="1293"/>
                  </a:lnTo>
                  <a:lnTo>
                    <a:pt x="1282" y="1262"/>
                  </a:lnTo>
                  <a:lnTo>
                    <a:pt x="1304" y="1232"/>
                  </a:lnTo>
                  <a:lnTo>
                    <a:pt x="1328" y="1202"/>
                  </a:lnTo>
                  <a:lnTo>
                    <a:pt x="1352" y="1174"/>
                  </a:lnTo>
                  <a:lnTo>
                    <a:pt x="1377" y="1146"/>
                  </a:lnTo>
                  <a:lnTo>
                    <a:pt x="1403" y="1119"/>
                  </a:lnTo>
                  <a:lnTo>
                    <a:pt x="1429" y="1092"/>
                  </a:lnTo>
                  <a:lnTo>
                    <a:pt x="1456" y="1067"/>
                  </a:lnTo>
                  <a:lnTo>
                    <a:pt x="1483" y="1043"/>
                  </a:lnTo>
                  <a:lnTo>
                    <a:pt x="1512" y="1019"/>
                  </a:lnTo>
                  <a:lnTo>
                    <a:pt x="688" y="1019"/>
                  </a:lnTo>
                  <a:lnTo>
                    <a:pt x="688" y="2967"/>
                  </a:lnTo>
                  <a:lnTo>
                    <a:pt x="688" y="2975"/>
                  </a:lnTo>
                  <a:lnTo>
                    <a:pt x="688" y="3375"/>
                  </a:lnTo>
                  <a:lnTo>
                    <a:pt x="322" y="3375"/>
                  </a:lnTo>
                  <a:lnTo>
                    <a:pt x="322" y="2988"/>
                  </a:lnTo>
                  <a:lnTo>
                    <a:pt x="322" y="2978"/>
                  </a:lnTo>
                  <a:lnTo>
                    <a:pt x="322" y="2967"/>
                  </a:lnTo>
                  <a:lnTo>
                    <a:pt x="322" y="1019"/>
                  </a:lnTo>
                  <a:lnTo>
                    <a:pt x="0" y="1019"/>
                  </a:lnTo>
                  <a:lnTo>
                    <a:pt x="0" y="774"/>
                  </a:lnTo>
                  <a:lnTo>
                    <a:pt x="327" y="774"/>
                  </a:lnTo>
                  <a:lnTo>
                    <a:pt x="331" y="728"/>
                  </a:lnTo>
                  <a:lnTo>
                    <a:pt x="338" y="684"/>
                  </a:lnTo>
                  <a:lnTo>
                    <a:pt x="345" y="641"/>
                  </a:lnTo>
                  <a:lnTo>
                    <a:pt x="355" y="598"/>
                  </a:lnTo>
                  <a:lnTo>
                    <a:pt x="366" y="559"/>
                  </a:lnTo>
                  <a:lnTo>
                    <a:pt x="378" y="519"/>
                  </a:lnTo>
                  <a:lnTo>
                    <a:pt x="391" y="481"/>
                  </a:lnTo>
                  <a:lnTo>
                    <a:pt x="405" y="445"/>
                  </a:lnTo>
                  <a:lnTo>
                    <a:pt x="422" y="409"/>
                  </a:lnTo>
                  <a:lnTo>
                    <a:pt x="440" y="376"/>
                  </a:lnTo>
                  <a:lnTo>
                    <a:pt x="458" y="343"/>
                  </a:lnTo>
                  <a:lnTo>
                    <a:pt x="479" y="312"/>
                  </a:lnTo>
                  <a:lnTo>
                    <a:pt x="500" y="282"/>
                  </a:lnTo>
                  <a:lnTo>
                    <a:pt x="522" y="254"/>
                  </a:lnTo>
                  <a:lnTo>
                    <a:pt x="546" y="227"/>
                  </a:lnTo>
                  <a:lnTo>
                    <a:pt x="570" y="202"/>
                  </a:lnTo>
                  <a:lnTo>
                    <a:pt x="597" y="178"/>
                  </a:lnTo>
                  <a:lnTo>
                    <a:pt x="623" y="155"/>
                  </a:lnTo>
                  <a:lnTo>
                    <a:pt x="652" y="134"/>
                  </a:lnTo>
                  <a:lnTo>
                    <a:pt x="680" y="114"/>
                  </a:lnTo>
                  <a:lnTo>
                    <a:pt x="711" y="96"/>
                  </a:lnTo>
                  <a:lnTo>
                    <a:pt x="741" y="80"/>
                  </a:lnTo>
                  <a:lnTo>
                    <a:pt x="774" y="65"/>
                  </a:lnTo>
                  <a:lnTo>
                    <a:pt x="806" y="51"/>
                  </a:lnTo>
                  <a:lnTo>
                    <a:pt x="841" y="39"/>
                  </a:lnTo>
                  <a:lnTo>
                    <a:pt x="875" y="29"/>
                  </a:lnTo>
                  <a:lnTo>
                    <a:pt x="911" y="20"/>
                  </a:lnTo>
                  <a:lnTo>
                    <a:pt x="947" y="13"/>
                  </a:lnTo>
                  <a:lnTo>
                    <a:pt x="984" y="7"/>
                  </a:lnTo>
                  <a:lnTo>
                    <a:pt x="1022" y="3"/>
                  </a:lnTo>
                  <a:lnTo>
                    <a:pt x="1061" y="1"/>
                  </a:lnTo>
                  <a:lnTo>
                    <a:pt x="1100" y="0"/>
                  </a:lnTo>
                  <a:lnTo>
                    <a:pt x="1151" y="0"/>
                  </a:lnTo>
                  <a:lnTo>
                    <a:pt x="1198" y="1"/>
                  </a:lnTo>
                  <a:lnTo>
                    <a:pt x="1242" y="3"/>
                  </a:lnTo>
                  <a:lnTo>
                    <a:pt x="1284" y="5"/>
                  </a:lnTo>
                  <a:lnTo>
                    <a:pt x="1324" y="8"/>
                  </a:lnTo>
                  <a:lnTo>
                    <a:pt x="1361" y="11"/>
                  </a:lnTo>
                  <a:lnTo>
                    <a:pt x="1396" y="15"/>
                  </a:lnTo>
                  <a:lnTo>
                    <a:pt x="1428" y="19"/>
                  </a:lnTo>
                  <a:lnTo>
                    <a:pt x="1458" y="24"/>
                  </a:lnTo>
                  <a:lnTo>
                    <a:pt x="1485" y="29"/>
                  </a:lnTo>
                  <a:lnTo>
                    <a:pt x="1512" y="35"/>
                  </a:lnTo>
                  <a:lnTo>
                    <a:pt x="1535" y="41"/>
                  </a:lnTo>
                  <a:lnTo>
                    <a:pt x="1558" y="47"/>
                  </a:lnTo>
                  <a:lnTo>
                    <a:pt x="1578" y="55"/>
                  </a:lnTo>
                  <a:lnTo>
                    <a:pt x="1597" y="62"/>
                  </a:lnTo>
                  <a:lnTo>
                    <a:pt x="1615" y="69"/>
                  </a:lnTo>
                  <a:lnTo>
                    <a:pt x="1615" y="404"/>
                  </a:lnTo>
                  <a:lnTo>
                    <a:pt x="1614" y="420"/>
                  </a:lnTo>
                  <a:lnTo>
                    <a:pt x="1613" y="434"/>
                  </a:lnTo>
                  <a:lnTo>
                    <a:pt x="1613" y="442"/>
                  </a:lnTo>
                  <a:lnTo>
                    <a:pt x="1613" y="444"/>
                  </a:lnTo>
                  <a:lnTo>
                    <a:pt x="1605" y="444"/>
                  </a:lnTo>
                  <a:lnTo>
                    <a:pt x="1600" y="444"/>
                  </a:lnTo>
                  <a:lnTo>
                    <a:pt x="1575" y="421"/>
                  </a:lnTo>
                  <a:lnTo>
                    <a:pt x="1550" y="399"/>
                  </a:lnTo>
                  <a:lnTo>
                    <a:pt x="1524" y="379"/>
                  </a:lnTo>
                  <a:lnTo>
                    <a:pt x="1499" y="358"/>
                  </a:lnTo>
                  <a:lnTo>
                    <a:pt x="1471" y="340"/>
                  </a:lnTo>
                  <a:lnTo>
                    <a:pt x="1443" y="323"/>
                  </a:lnTo>
                  <a:lnTo>
                    <a:pt x="1412" y="307"/>
                  </a:lnTo>
                  <a:lnTo>
                    <a:pt x="1381" y="291"/>
                  </a:lnTo>
                  <a:lnTo>
                    <a:pt x="1363" y="284"/>
                  </a:lnTo>
                  <a:lnTo>
                    <a:pt x="1347" y="278"/>
                  </a:lnTo>
                  <a:lnTo>
                    <a:pt x="1329" y="272"/>
                  </a:lnTo>
                  <a:lnTo>
                    <a:pt x="1311" y="266"/>
                  </a:lnTo>
                  <a:lnTo>
                    <a:pt x="1291" y="261"/>
                  </a:lnTo>
                  <a:lnTo>
                    <a:pt x="1272" y="256"/>
                  </a:lnTo>
                  <a:lnTo>
                    <a:pt x="1252" y="251"/>
                  </a:lnTo>
                  <a:lnTo>
                    <a:pt x="1230" y="247"/>
                  </a:lnTo>
                  <a:lnTo>
                    <a:pt x="1209" y="244"/>
                  </a:lnTo>
                  <a:lnTo>
                    <a:pt x="1186" y="241"/>
                  </a:lnTo>
                  <a:lnTo>
                    <a:pt x="1162" y="237"/>
                  </a:lnTo>
                  <a:lnTo>
                    <a:pt x="1138" y="235"/>
                  </a:lnTo>
                  <a:lnTo>
                    <a:pt x="1113" y="233"/>
                  </a:lnTo>
                  <a:lnTo>
                    <a:pt x="1087" y="232"/>
                  </a:lnTo>
                  <a:lnTo>
                    <a:pt x="1059" y="231"/>
                  </a:lnTo>
                  <a:lnTo>
                    <a:pt x="1032" y="231"/>
                  </a:lnTo>
                  <a:lnTo>
                    <a:pt x="1009" y="231"/>
                  </a:lnTo>
                  <a:lnTo>
                    <a:pt x="987" y="233"/>
                  </a:lnTo>
                  <a:lnTo>
                    <a:pt x="966" y="236"/>
                  </a:lnTo>
                  <a:lnTo>
                    <a:pt x="944" y="241"/>
                  </a:lnTo>
                  <a:lnTo>
                    <a:pt x="924" y="246"/>
                  </a:lnTo>
                  <a:lnTo>
                    <a:pt x="905" y="252"/>
                  </a:lnTo>
                  <a:lnTo>
                    <a:pt x="885" y="259"/>
                  </a:lnTo>
                  <a:lnTo>
                    <a:pt x="867" y="267"/>
                  </a:lnTo>
                  <a:lnTo>
                    <a:pt x="849" y="277"/>
                  </a:lnTo>
                  <a:lnTo>
                    <a:pt x="832" y="287"/>
                  </a:lnTo>
                  <a:lnTo>
                    <a:pt x="815" y="299"/>
                  </a:lnTo>
                  <a:lnTo>
                    <a:pt x="800" y="312"/>
                  </a:lnTo>
                  <a:lnTo>
                    <a:pt x="785" y="326"/>
                  </a:lnTo>
                  <a:lnTo>
                    <a:pt x="771" y="340"/>
                  </a:lnTo>
                  <a:lnTo>
                    <a:pt x="757" y="356"/>
                  </a:lnTo>
                  <a:lnTo>
                    <a:pt x="745" y="373"/>
                  </a:lnTo>
                  <a:lnTo>
                    <a:pt x="734" y="391"/>
                  </a:lnTo>
                  <a:lnTo>
                    <a:pt x="724" y="409"/>
                  </a:lnTo>
                  <a:lnTo>
                    <a:pt x="714" y="430"/>
                  </a:lnTo>
                  <a:lnTo>
                    <a:pt x="704" y="450"/>
                  </a:lnTo>
                  <a:lnTo>
                    <a:pt x="697" y="472"/>
                  </a:lnTo>
                  <a:lnTo>
                    <a:pt x="690" y="495"/>
                  </a:lnTo>
                  <a:lnTo>
                    <a:pt x="685" y="519"/>
                  </a:lnTo>
                  <a:lnTo>
                    <a:pt x="680" y="543"/>
                  </a:lnTo>
                  <a:lnTo>
                    <a:pt x="677" y="569"/>
                  </a:lnTo>
                  <a:lnTo>
                    <a:pt x="674" y="595"/>
                  </a:lnTo>
                  <a:lnTo>
                    <a:pt x="673" y="623"/>
                  </a:lnTo>
                  <a:lnTo>
                    <a:pt x="673" y="651"/>
                  </a:lnTo>
                  <a:lnTo>
                    <a:pt x="674" y="681"/>
                  </a:lnTo>
                  <a:lnTo>
                    <a:pt x="676" y="711"/>
                  </a:lnTo>
                  <a:lnTo>
                    <a:pt x="679" y="742"/>
                  </a:lnTo>
                  <a:lnTo>
                    <a:pt x="684" y="774"/>
                  </a:lnTo>
                  <a:lnTo>
                    <a:pt x="2053" y="774"/>
                  </a:lnTo>
                  <a:lnTo>
                    <a:pt x="2074" y="771"/>
                  </a:lnTo>
                  <a:lnTo>
                    <a:pt x="2096" y="768"/>
                  </a:lnTo>
                  <a:lnTo>
                    <a:pt x="2118" y="766"/>
                  </a:lnTo>
                  <a:lnTo>
                    <a:pt x="2139" y="764"/>
                  </a:lnTo>
                  <a:lnTo>
                    <a:pt x="2161" y="762"/>
                  </a:lnTo>
                  <a:lnTo>
                    <a:pt x="2183" y="761"/>
                  </a:lnTo>
                  <a:lnTo>
                    <a:pt x="2205" y="761"/>
                  </a:lnTo>
                  <a:lnTo>
                    <a:pt x="2227" y="760"/>
                  </a:lnTo>
                  <a:lnTo>
                    <a:pt x="2272" y="761"/>
                  </a:lnTo>
                  <a:lnTo>
                    <a:pt x="2317" y="764"/>
                  </a:lnTo>
                  <a:lnTo>
                    <a:pt x="2362" y="769"/>
                  </a:lnTo>
                  <a:lnTo>
                    <a:pt x="2406" y="775"/>
                  </a:lnTo>
                  <a:lnTo>
                    <a:pt x="2450" y="783"/>
                  </a:lnTo>
                  <a:lnTo>
                    <a:pt x="2493" y="794"/>
                  </a:lnTo>
                  <a:lnTo>
                    <a:pt x="2535" y="805"/>
                  </a:lnTo>
                  <a:lnTo>
                    <a:pt x="2578" y="818"/>
                  </a:lnTo>
                  <a:lnTo>
                    <a:pt x="2618" y="832"/>
                  </a:lnTo>
                  <a:lnTo>
                    <a:pt x="2659" y="848"/>
                  </a:lnTo>
                  <a:lnTo>
                    <a:pt x="2700" y="867"/>
                  </a:lnTo>
                  <a:lnTo>
                    <a:pt x="2738" y="886"/>
                  </a:lnTo>
                  <a:lnTo>
                    <a:pt x="2777" y="907"/>
                  </a:lnTo>
                  <a:lnTo>
                    <a:pt x="2815" y="930"/>
                  </a:lnTo>
                  <a:lnTo>
                    <a:pt x="2852" y="953"/>
                  </a:lnTo>
                  <a:lnTo>
                    <a:pt x="2888" y="979"/>
                  </a:lnTo>
                  <a:lnTo>
                    <a:pt x="2924" y="1005"/>
                  </a:lnTo>
                  <a:lnTo>
                    <a:pt x="2958" y="1032"/>
                  </a:lnTo>
                  <a:lnTo>
                    <a:pt x="2992" y="1062"/>
                  </a:lnTo>
                  <a:lnTo>
                    <a:pt x="3024" y="1092"/>
                  </a:lnTo>
                  <a:lnTo>
                    <a:pt x="3056" y="1124"/>
                  </a:lnTo>
                  <a:lnTo>
                    <a:pt x="3086" y="1156"/>
                  </a:lnTo>
                  <a:lnTo>
                    <a:pt x="3116" y="1191"/>
                  </a:lnTo>
                  <a:lnTo>
                    <a:pt x="3144" y="1226"/>
                  </a:lnTo>
                  <a:lnTo>
                    <a:pt x="3172" y="1262"/>
                  </a:lnTo>
                  <a:lnTo>
                    <a:pt x="3197" y="1300"/>
                  </a:lnTo>
                  <a:lnTo>
                    <a:pt x="3223" y="1337"/>
                  </a:lnTo>
                  <a:lnTo>
                    <a:pt x="3246" y="1377"/>
                  </a:lnTo>
                  <a:lnTo>
                    <a:pt x="3269" y="1418"/>
                  </a:lnTo>
                  <a:lnTo>
                    <a:pt x="3291" y="1458"/>
                  </a:lnTo>
                  <a:lnTo>
                    <a:pt x="3311" y="1500"/>
                  </a:lnTo>
                  <a:lnTo>
                    <a:pt x="3329" y="1544"/>
                  </a:lnTo>
                  <a:lnTo>
                    <a:pt x="3328" y="1524"/>
                  </a:lnTo>
                  <a:lnTo>
                    <a:pt x="3327" y="1504"/>
                  </a:lnTo>
                  <a:lnTo>
                    <a:pt x="3327" y="1484"/>
                  </a:lnTo>
                  <a:lnTo>
                    <a:pt x="3327" y="1463"/>
                  </a:lnTo>
                  <a:lnTo>
                    <a:pt x="3328" y="1419"/>
                  </a:lnTo>
                  <a:lnTo>
                    <a:pt x="3332" y="1376"/>
                  </a:lnTo>
                  <a:lnTo>
                    <a:pt x="3338" y="1334"/>
                  </a:lnTo>
                  <a:lnTo>
                    <a:pt x="3348" y="1295"/>
                  </a:lnTo>
                  <a:lnTo>
                    <a:pt x="3360" y="1257"/>
                  </a:lnTo>
                  <a:lnTo>
                    <a:pt x="3373" y="1220"/>
                  </a:lnTo>
                  <a:lnTo>
                    <a:pt x="3389" y="1185"/>
                  </a:lnTo>
                  <a:lnTo>
                    <a:pt x="3408" y="1152"/>
                  </a:lnTo>
                  <a:lnTo>
                    <a:pt x="3428" y="1120"/>
                  </a:lnTo>
                  <a:lnTo>
                    <a:pt x="3450" y="1089"/>
                  </a:lnTo>
                  <a:lnTo>
                    <a:pt x="3475" y="1061"/>
                  </a:lnTo>
                  <a:lnTo>
                    <a:pt x="3500" y="1033"/>
                  </a:lnTo>
                  <a:lnTo>
                    <a:pt x="3529" y="1007"/>
                  </a:lnTo>
                  <a:lnTo>
                    <a:pt x="3558" y="983"/>
                  </a:lnTo>
                  <a:lnTo>
                    <a:pt x="3589" y="959"/>
                  </a:lnTo>
                  <a:lnTo>
                    <a:pt x="3621" y="938"/>
                  </a:lnTo>
                  <a:lnTo>
                    <a:pt x="3656" y="918"/>
                  </a:lnTo>
                  <a:lnTo>
                    <a:pt x="3690" y="899"/>
                  </a:lnTo>
                  <a:lnTo>
                    <a:pt x="3727" y="882"/>
                  </a:lnTo>
                  <a:lnTo>
                    <a:pt x="3766" y="866"/>
                  </a:lnTo>
                  <a:lnTo>
                    <a:pt x="3804" y="850"/>
                  </a:lnTo>
                  <a:lnTo>
                    <a:pt x="3844" y="837"/>
                  </a:lnTo>
                  <a:lnTo>
                    <a:pt x="3885" y="826"/>
                  </a:lnTo>
                  <a:lnTo>
                    <a:pt x="3926" y="815"/>
                  </a:lnTo>
                  <a:lnTo>
                    <a:pt x="3969" y="806"/>
                  </a:lnTo>
                  <a:lnTo>
                    <a:pt x="4012" y="798"/>
                  </a:lnTo>
                  <a:lnTo>
                    <a:pt x="4055" y="790"/>
                  </a:lnTo>
                  <a:lnTo>
                    <a:pt x="4100" y="785"/>
                  </a:lnTo>
                  <a:lnTo>
                    <a:pt x="4145" y="781"/>
                  </a:lnTo>
                  <a:lnTo>
                    <a:pt x="4190" y="778"/>
                  </a:lnTo>
                  <a:lnTo>
                    <a:pt x="4234" y="776"/>
                  </a:lnTo>
                  <a:lnTo>
                    <a:pt x="4280" y="776"/>
                  </a:lnTo>
                  <a:lnTo>
                    <a:pt x="4294" y="776"/>
                  </a:lnTo>
                  <a:lnTo>
                    <a:pt x="4308" y="776"/>
                  </a:lnTo>
                  <a:lnTo>
                    <a:pt x="4322" y="776"/>
                  </a:lnTo>
                  <a:lnTo>
                    <a:pt x="4335" y="776"/>
                  </a:lnTo>
                  <a:lnTo>
                    <a:pt x="4368" y="776"/>
                  </a:lnTo>
                  <a:lnTo>
                    <a:pt x="4402" y="778"/>
                  </a:lnTo>
                  <a:lnTo>
                    <a:pt x="4438" y="780"/>
                  </a:lnTo>
                  <a:lnTo>
                    <a:pt x="4474" y="784"/>
                  </a:lnTo>
                  <a:lnTo>
                    <a:pt x="4511" y="788"/>
                  </a:lnTo>
                  <a:lnTo>
                    <a:pt x="4550" y="794"/>
                  </a:lnTo>
                  <a:lnTo>
                    <a:pt x="4587" y="800"/>
                  </a:lnTo>
                  <a:lnTo>
                    <a:pt x="4625" y="807"/>
                  </a:lnTo>
                  <a:lnTo>
                    <a:pt x="4700" y="821"/>
                  </a:lnTo>
                  <a:lnTo>
                    <a:pt x="4771" y="837"/>
                  </a:lnTo>
                  <a:lnTo>
                    <a:pt x="4839" y="853"/>
                  </a:lnTo>
                  <a:lnTo>
                    <a:pt x="4899" y="869"/>
                  </a:lnTo>
                  <a:lnTo>
                    <a:pt x="5034" y="1200"/>
                  </a:lnTo>
                  <a:lnTo>
                    <a:pt x="5186" y="1576"/>
                  </a:lnTo>
                  <a:lnTo>
                    <a:pt x="5599" y="2581"/>
                  </a:lnTo>
                  <a:lnTo>
                    <a:pt x="5647" y="2741"/>
                  </a:lnTo>
                  <a:lnTo>
                    <a:pt x="5701" y="2581"/>
                  </a:lnTo>
                  <a:lnTo>
                    <a:pt x="6223" y="1292"/>
                  </a:lnTo>
                  <a:lnTo>
                    <a:pt x="6232" y="1259"/>
                  </a:lnTo>
                  <a:lnTo>
                    <a:pt x="6244" y="1228"/>
                  </a:lnTo>
                  <a:lnTo>
                    <a:pt x="6256" y="1197"/>
                  </a:lnTo>
                  <a:lnTo>
                    <a:pt x="6271" y="1168"/>
                  </a:lnTo>
                  <a:lnTo>
                    <a:pt x="6288" y="1139"/>
                  </a:lnTo>
                  <a:lnTo>
                    <a:pt x="6305" y="1113"/>
                  </a:lnTo>
                  <a:lnTo>
                    <a:pt x="6323" y="1087"/>
                  </a:lnTo>
                  <a:lnTo>
                    <a:pt x="6344" y="1062"/>
                  </a:lnTo>
                  <a:lnTo>
                    <a:pt x="6365" y="1038"/>
                  </a:lnTo>
                  <a:lnTo>
                    <a:pt x="6388" y="1016"/>
                  </a:lnTo>
                  <a:lnTo>
                    <a:pt x="6413" y="995"/>
                  </a:lnTo>
                  <a:lnTo>
                    <a:pt x="6437" y="974"/>
                  </a:lnTo>
                  <a:lnTo>
                    <a:pt x="6464" y="955"/>
                  </a:lnTo>
                  <a:lnTo>
                    <a:pt x="6491" y="937"/>
                  </a:lnTo>
                  <a:lnTo>
                    <a:pt x="6520" y="921"/>
                  </a:lnTo>
                  <a:lnTo>
                    <a:pt x="6549" y="904"/>
                  </a:lnTo>
                  <a:lnTo>
                    <a:pt x="6580" y="889"/>
                  </a:lnTo>
                  <a:lnTo>
                    <a:pt x="6611" y="875"/>
                  </a:lnTo>
                  <a:lnTo>
                    <a:pt x="6644" y="863"/>
                  </a:lnTo>
                  <a:lnTo>
                    <a:pt x="6676" y="850"/>
                  </a:lnTo>
                  <a:lnTo>
                    <a:pt x="6710" y="839"/>
                  </a:lnTo>
                  <a:lnTo>
                    <a:pt x="6744" y="829"/>
                  </a:lnTo>
                  <a:lnTo>
                    <a:pt x="6780" y="821"/>
                  </a:lnTo>
                  <a:lnTo>
                    <a:pt x="6816" y="813"/>
                  </a:lnTo>
                  <a:lnTo>
                    <a:pt x="6852" y="806"/>
                  </a:lnTo>
                  <a:lnTo>
                    <a:pt x="6889" y="800"/>
                  </a:lnTo>
                  <a:lnTo>
                    <a:pt x="6926" y="795"/>
                  </a:lnTo>
                  <a:lnTo>
                    <a:pt x="6964" y="790"/>
                  </a:lnTo>
                  <a:lnTo>
                    <a:pt x="7003" y="787"/>
                  </a:lnTo>
                  <a:lnTo>
                    <a:pt x="7041" y="785"/>
                  </a:lnTo>
                  <a:lnTo>
                    <a:pt x="7080" y="784"/>
                  </a:lnTo>
                  <a:lnTo>
                    <a:pt x="7120" y="783"/>
                  </a:lnTo>
                  <a:lnTo>
                    <a:pt x="7158" y="783"/>
                  </a:lnTo>
                  <a:lnTo>
                    <a:pt x="7195" y="784"/>
                  </a:lnTo>
                  <a:lnTo>
                    <a:pt x="7232" y="786"/>
                  </a:lnTo>
                  <a:lnTo>
                    <a:pt x="7267" y="788"/>
                  </a:lnTo>
                  <a:lnTo>
                    <a:pt x="7302" y="790"/>
                  </a:lnTo>
                  <a:lnTo>
                    <a:pt x="7336" y="795"/>
                  </a:lnTo>
                  <a:lnTo>
                    <a:pt x="7370" y="799"/>
                  </a:lnTo>
                  <a:lnTo>
                    <a:pt x="7402" y="804"/>
                  </a:lnTo>
                  <a:lnTo>
                    <a:pt x="7435" y="810"/>
                  </a:lnTo>
                  <a:lnTo>
                    <a:pt x="7469" y="816"/>
                  </a:lnTo>
                  <a:lnTo>
                    <a:pt x="7501" y="823"/>
                  </a:lnTo>
                  <a:lnTo>
                    <a:pt x="7534" y="831"/>
                  </a:lnTo>
                  <a:lnTo>
                    <a:pt x="7566" y="840"/>
                  </a:lnTo>
                  <a:lnTo>
                    <a:pt x="7600" y="850"/>
                  </a:lnTo>
                  <a:lnTo>
                    <a:pt x="7633" y="862"/>
                  </a:lnTo>
                  <a:lnTo>
                    <a:pt x="7668" y="873"/>
                  </a:lnTo>
                  <a:lnTo>
                    <a:pt x="7668" y="1263"/>
                  </a:lnTo>
                  <a:lnTo>
                    <a:pt x="7626" y="1233"/>
                  </a:lnTo>
                  <a:lnTo>
                    <a:pt x="7585" y="1204"/>
                  </a:lnTo>
                  <a:lnTo>
                    <a:pt x="7546" y="1177"/>
                  </a:lnTo>
                  <a:lnTo>
                    <a:pt x="7506" y="1152"/>
                  </a:lnTo>
                  <a:lnTo>
                    <a:pt x="7469" y="1129"/>
                  </a:lnTo>
                  <a:lnTo>
                    <a:pt x="7430" y="1108"/>
                  </a:lnTo>
                  <a:lnTo>
                    <a:pt x="7392" y="1087"/>
                  </a:lnTo>
                  <a:lnTo>
                    <a:pt x="7355" y="1070"/>
                  </a:lnTo>
                  <a:lnTo>
                    <a:pt x="7335" y="1062"/>
                  </a:lnTo>
                  <a:lnTo>
                    <a:pt x="7316" y="1054"/>
                  </a:lnTo>
                  <a:lnTo>
                    <a:pt x="7297" y="1047"/>
                  </a:lnTo>
                  <a:lnTo>
                    <a:pt x="7277" y="1041"/>
                  </a:lnTo>
                  <a:lnTo>
                    <a:pt x="7258" y="1034"/>
                  </a:lnTo>
                  <a:lnTo>
                    <a:pt x="7238" y="1028"/>
                  </a:lnTo>
                  <a:lnTo>
                    <a:pt x="7217" y="1023"/>
                  </a:lnTo>
                  <a:lnTo>
                    <a:pt x="7197" y="1019"/>
                  </a:lnTo>
                  <a:lnTo>
                    <a:pt x="7176" y="1015"/>
                  </a:lnTo>
                  <a:lnTo>
                    <a:pt x="7154" y="1011"/>
                  </a:lnTo>
                  <a:lnTo>
                    <a:pt x="7133" y="1008"/>
                  </a:lnTo>
                  <a:lnTo>
                    <a:pt x="7111" y="1006"/>
                  </a:lnTo>
                  <a:lnTo>
                    <a:pt x="7088" y="1004"/>
                  </a:lnTo>
                  <a:lnTo>
                    <a:pt x="7066" y="1002"/>
                  </a:lnTo>
                  <a:lnTo>
                    <a:pt x="7042" y="1002"/>
                  </a:lnTo>
                  <a:lnTo>
                    <a:pt x="7018" y="1001"/>
                  </a:lnTo>
                  <a:lnTo>
                    <a:pt x="6997" y="1002"/>
                  </a:lnTo>
                  <a:lnTo>
                    <a:pt x="6975" y="1002"/>
                  </a:lnTo>
                  <a:lnTo>
                    <a:pt x="6953" y="1004"/>
                  </a:lnTo>
                  <a:lnTo>
                    <a:pt x="6932" y="1006"/>
                  </a:lnTo>
                  <a:lnTo>
                    <a:pt x="6909" y="1009"/>
                  </a:lnTo>
                  <a:lnTo>
                    <a:pt x="6888" y="1013"/>
                  </a:lnTo>
                  <a:lnTo>
                    <a:pt x="6865" y="1017"/>
                  </a:lnTo>
                  <a:lnTo>
                    <a:pt x="6844" y="1022"/>
                  </a:lnTo>
                  <a:lnTo>
                    <a:pt x="6823" y="1028"/>
                  </a:lnTo>
                  <a:lnTo>
                    <a:pt x="6801" y="1034"/>
                  </a:lnTo>
                  <a:lnTo>
                    <a:pt x="6781" y="1043"/>
                  </a:lnTo>
                  <a:lnTo>
                    <a:pt x="6760" y="1051"/>
                  </a:lnTo>
                  <a:lnTo>
                    <a:pt x="6740" y="1060"/>
                  </a:lnTo>
                  <a:lnTo>
                    <a:pt x="6720" y="1070"/>
                  </a:lnTo>
                  <a:lnTo>
                    <a:pt x="6702" y="1081"/>
                  </a:lnTo>
                  <a:lnTo>
                    <a:pt x="6682" y="1093"/>
                  </a:lnTo>
                  <a:lnTo>
                    <a:pt x="6665" y="1107"/>
                  </a:lnTo>
                  <a:lnTo>
                    <a:pt x="6648" y="1120"/>
                  </a:lnTo>
                  <a:lnTo>
                    <a:pt x="6632" y="1135"/>
                  </a:lnTo>
                  <a:lnTo>
                    <a:pt x="6616" y="1151"/>
                  </a:lnTo>
                  <a:lnTo>
                    <a:pt x="6602" y="1169"/>
                  </a:lnTo>
                  <a:lnTo>
                    <a:pt x="6588" y="1187"/>
                  </a:lnTo>
                  <a:lnTo>
                    <a:pt x="6576" y="1206"/>
                  </a:lnTo>
                  <a:lnTo>
                    <a:pt x="6564" y="1227"/>
                  </a:lnTo>
                  <a:lnTo>
                    <a:pt x="6553" y="1249"/>
                  </a:lnTo>
                  <a:lnTo>
                    <a:pt x="6544" y="1271"/>
                  </a:lnTo>
                  <a:lnTo>
                    <a:pt x="6537" y="1296"/>
                  </a:lnTo>
                  <a:lnTo>
                    <a:pt x="6530" y="1321"/>
                  </a:lnTo>
                  <a:lnTo>
                    <a:pt x="6525" y="1348"/>
                  </a:lnTo>
                  <a:lnTo>
                    <a:pt x="6521" y="1376"/>
                  </a:lnTo>
                  <a:lnTo>
                    <a:pt x="6519" y="1405"/>
                  </a:lnTo>
                  <a:lnTo>
                    <a:pt x="6518" y="1436"/>
                  </a:lnTo>
                  <a:lnTo>
                    <a:pt x="6518" y="1458"/>
                  </a:lnTo>
                  <a:lnTo>
                    <a:pt x="6519" y="1481"/>
                  </a:lnTo>
                  <a:lnTo>
                    <a:pt x="6521" y="1501"/>
                  </a:lnTo>
                  <a:lnTo>
                    <a:pt x="6524" y="1521"/>
                  </a:lnTo>
                  <a:lnTo>
                    <a:pt x="6528" y="1540"/>
                  </a:lnTo>
                  <a:lnTo>
                    <a:pt x="6533" y="1558"/>
                  </a:lnTo>
                  <a:lnTo>
                    <a:pt x="6539" y="1575"/>
                  </a:lnTo>
                  <a:lnTo>
                    <a:pt x="6546" y="1591"/>
                  </a:lnTo>
                  <a:lnTo>
                    <a:pt x="6554" y="1608"/>
                  </a:lnTo>
                  <a:lnTo>
                    <a:pt x="6563" y="1623"/>
                  </a:lnTo>
                  <a:lnTo>
                    <a:pt x="6574" y="1637"/>
                  </a:lnTo>
                  <a:lnTo>
                    <a:pt x="6586" y="1651"/>
                  </a:lnTo>
                  <a:lnTo>
                    <a:pt x="6598" y="1666"/>
                  </a:lnTo>
                  <a:lnTo>
                    <a:pt x="6612" y="1679"/>
                  </a:lnTo>
                  <a:lnTo>
                    <a:pt x="6628" y="1693"/>
                  </a:lnTo>
                  <a:lnTo>
                    <a:pt x="6645" y="1706"/>
                  </a:lnTo>
                  <a:lnTo>
                    <a:pt x="6663" y="1720"/>
                  </a:lnTo>
                  <a:lnTo>
                    <a:pt x="6682" y="1732"/>
                  </a:lnTo>
                  <a:lnTo>
                    <a:pt x="6703" y="1745"/>
                  </a:lnTo>
                  <a:lnTo>
                    <a:pt x="6725" y="1758"/>
                  </a:lnTo>
                  <a:lnTo>
                    <a:pt x="6773" y="1786"/>
                  </a:lnTo>
                  <a:lnTo>
                    <a:pt x="6828" y="1814"/>
                  </a:lnTo>
                  <a:lnTo>
                    <a:pt x="6954" y="1877"/>
                  </a:lnTo>
                  <a:lnTo>
                    <a:pt x="7106" y="1952"/>
                  </a:lnTo>
                  <a:lnTo>
                    <a:pt x="7175" y="1982"/>
                  </a:lnTo>
                  <a:lnTo>
                    <a:pt x="7242" y="2012"/>
                  </a:lnTo>
                  <a:lnTo>
                    <a:pt x="7274" y="2029"/>
                  </a:lnTo>
                  <a:lnTo>
                    <a:pt x="7307" y="2044"/>
                  </a:lnTo>
                  <a:lnTo>
                    <a:pt x="7338" y="2060"/>
                  </a:lnTo>
                  <a:lnTo>
                    <a:pt x="7370" y="2077"/>
                  </a:lnTo>
                  <a:lnTo>
                    <a:pt x="7400" y="2094"/>
                  </a:lnTo>
                  <a:lnTo>
                    <a:pt x="7430" y="2112"/>
                  </a:lnTo>
                  <a:lnTo>
                    <a:pt x="7459" y="2129"/>
                  </a:lnTo>
                  <a:lnTo>
                    <a:pt x="7488" y="2147"/>
                  </a:lnTo>
                  <a:lnTo>
                    <a:pt x="7515" y="2167"/>
                  </a:lnTo>
                  <a:lnTo>
                    <a:pt x="7543" y="2186"/>
                  </a:lnTo>
                  <a:lnTo>
                    <a:pt x="7568" y="2206"/>
                  </a:lnTo>
                  <a:lnTo>
                    <a:pt x="7593" y="2228"/>
                  </a:lnTo>
                  <a:lnTo>
                    <a:pt x="7617" y="2249"/>
                  </a:lnTo>
                  <a:lnTo>
                    <a:pt x="7639" y="2272"/>
                  </a:lnTo>
                  <a:lnTo>
                    <a:pt x="7661" y="2295"/>
                  </a:lnTo>
                  <a:lnTo>
                    <a:pt x="7681" y="2319"/>
                  </a:lnTo>
                  <a:lnTo>
                    <a:pt x="7700" y="2345"/>
                  </a:lnTo>
                  <a:lnTo>
                    <a:pt x="7718" y="2370"/>
                  </a:lnTo>
                  <a:lnTo>
                    <a:pt x="7734" y="2397"/>
                  </a:lnTo>
                  <a:lnTo>
                    <a:pt x="7749" y="2425"/>
                  </a:lnTo>
                  <a:lnTo>
                    <a:pt x="7762" y="2453"/>
                  </a:lnTo>
                  <a:lnTo>
                    <a:pt x="7774" y="2484"/>
                  </a:lnTo>
                  <a:lnTo>
                    <a:pt x="7784" y="2514"/>
                  </a:lnTo>
                  <a:lnTo>
                    <a:pt x="7792" y="2547"/>
                  </a:lnTo>
                  <a:lnTo>
                    <a:pt x="7799" y="2580"/>
                  </a:lnTo>
                  <a:lnTo>
                    <a:pt x="7804" y="2615"/>
                  </a:lnTo>
                  <a:lnTo>
                    <a:pt x="7807" y="2651"/>
                  </a:lnTo>
                  <a:lnTo>
                    <a:pt x="7808" y="2687"/>
                  </a:lnTo>
                  <a:lnTo>
                    <a:pt x="7806" y="2749"/>
                  </a:lnTo>
                  <a:lnTo>
                    <a:pt x="7800" y="2807"/>
                  </a:lnTo>
                  <a:lnTo>
                    <a:pt x="7791" y="2862"/>
                  </a:lnTo>
                  <a:lnTo>
                    <a:pt x="7779" y="2915"/>
                  </a:lnTo>
                  <a:lnTo>
                    <a:pt x="7763" y="2964"/>
                  </a:lnTo>
                  <a:lnTo>
                    <a:pt x="7745" y="3011"/>
                  </a:lnTo>
                  <a:lnTo>
                    <a:pt x="7724" y="3054"/>
                  </a:lnTo>
                  <a:lnTo>
                    <a:pt x="7699" y="3095"/>
                  </a:lnTo>
                  <a:lnTo>
                    <a:pt x="7673" y="3132"/>
                  </a:lnTo>
                  <a:lnTo>
                    <a:pt x="7644" y="3169"/>
                  </a:lnTo>
                  <a:lnTo>
                    <a:pt x="7614" y="3202"/>
                  </a:lnTo>
                  <a:lnTo>
                    <a:pt x="7581" y="3233"/>
                  </a:lnTo>
                  <a:lnTo>
                    <a:pt x="7547" y="3262"/>
                  </a:lnTo>
                  <a:lnTo>
                    <a:pt x="7511" y="3288"/>
                  </a:lnTo>
                  <a:lnTo>
                    <a:pt x="7475" y="3312"/>
                  </a:lnTo>
                  <a:lnTo>
                    <a:pt x="7436" y="3335"/>
                  </a:lnTo>
                  <a:lnTo>
                    <a:pt x="7397" y="3355"/>
                  </a:lnTo>
                  <a:lnTo>
                    <a:pt x="7357" y="3373"/>
                  </a:lnTo>
                  <a:lnTo>
                    <a:pt x="7317" y="3390"/>
                  </a:lnTo>
                  <a:lnTo>
                    <a:pt x="7276" y="3405"/>
                  </a:lnTo>
                  <a:lnTo>
                    <a:pt x="7235" y="3418"/>
                  </a:lnTo>
                  <a:lnTo>
                    <a:pt x="7194" y="3429"/>
                  </a:lnTo>
                  <a:lnTo>
                    <a:pt x="7153" y="3439"/>
                  </a:lnTo>
                  <a:lnTo>
                    <a:pt x="7113" y="3449"/>
                  </a:lnTo>
                  <a:lnTo>
                    <a:pt x="7072" y="3456"/>
                  </a:lnTo>
                  <a:lnTo>
                    <a:pt x="7033" y="3462"/>
                  </a:lnTo>
                  <a:lnTo>
                    <a:pt x="6995" y="3467"/>
                  </a:lnTo>
                  <a:lnTo>
                    <a:pt x="6957" y="3471"/>
                  </a:lnTo>
                  <a:lnTo>
                    <a:pt x="6921" y="3474"/>
                  </a:lnTo>
                  <a:lnTo>
                    <a:pt x="6886" y="3476"/>
                  </a:lnTo>
                  <a:lnTo>
                    <a:pt x="6853" y="3477"/>
                  </a:lnTo>
                  <a:lnTo>
                    <a:pt x="6822" y="3478"/>
                  </a:lnTo>
                  <a:lnTo>
                    <a:pt x="6768" y="3477"/>
                  </a:lnTo>
                  <a:lnTo>
                    <a:pt x="6715" y="3474"/>
                  </a:lnTo>
                  <a:lnTo>
                    <a:pt x="6663" y="3470"/>
                  </a:lnTo>
                  <a:lnTo>
                    <a:pt x="6612" y="3465"/>
                  </a:lnTo>
                  <a:lnTo>
                    <a:pt x="6561" y="3458"/>
                  </a:lnTo>
                  <a:lnTo>
                    <a:pt x="6513" y="3449"/>
                  </a:lnTo>
                  <a:lnTo>
                    <a:pt x="6466" y="3438"/>
                  </a:lnTo>
                  <a:lnTo>
                    <a:pt x="6419" y="3427"/>
                  </a:lnTo>
                  <a:lnTo>
                    <a:pt x="6375" y="3414"/>
                  </a:lnTo>
                  <a:lnTo>
                    <a:pt x="6333" y="3399"/>
                  </a:lnTo>
                  <a:lnTo>
                    <a:pt x="6312" y="3392"/>
                  </a:lnTo>
                  <a:lnTo>
                    <a:pt x="6292" y="3384"/>
                  </a:lnTo>
                  <a:lnTo>
                    <a:pt x="6273" y="3374"/>
                  </a:lnTo>
                  <a:lnTo>
                    <a:pt x="6253" y="3366"/>
                  </a:lnTo>
                  <a:lnTo>
                    <a:pt x="6235" y="3357"/>
                  </a:lnTo>
                  <a:lnTo>
                    <a:pt x="6217" y="3348"/>
                  </a:lnTo>
                  <a:lnTo>
                    <a:pt x="6199" y="3338"/>
                  </a:lnTo>
                  <a:lnTo>
                    <a:pt x="6183" y="3328"/>
                  </a:lnTo>
                  <a:lnTo>
                    <a:pt x="6167" y="3317"/>
                  </a:lnTo>
                  <a:lnTo>
                    <a:pt x="6151" y="3306"/>
                  </a:lnTo>
                  <a:lnTo>
                    <a:pt x="6137" y="3296"/>
                  </a:lnTo>
                  <a:lnTo>
                    <a:pt x="6123" y="3284"/>
                  </a:lnTo>
                  <a:lnTo>
                    <a:pt x="6123" y="2841"/>
                  </a:lnTo>
                  <a:lnTo>
                    <a:pt x="6146" y="2860"/>
                  </a:lnTo>
                  <a:lnTo>
                    <a:pt x="6195" y="2905"/>
                  </a:lnTo>
                  <a:lnTo>
                    <a:pt x="6243" y="2946"/>
                  </a:lnTo>
                  <a:lnTo>
                    <a:pt x="6291" y="2985"/>
                  </a:lnTo>
                  <a:lnTo>
                    <a:pt x="6339" y="3021"/>
                  </a:lnTo>
                  <a:lnTo>
                    <a:pt x="6362" y="3038"/>
                  </a:lnTo>
                  <a:lnTo>
                    <a:pt x="6386" y="3054"/>
                  </a:lnTo>
                  <a:lnTo>
                    <a:pt x="6410" y="3070"/>
                  </a:lnTo>
                  <a:lnTo>
                    <a:pt x="6433" y="3085"/>
                  </a:lnTo>
                  <a:lnTo>
                    <a:pt x="6458" y="3099"/>
                  </a:lnTo>
                  <a:lnTo>
                    <a:pt x="6481" y="3112"/>
                  </a:lnTo>
                  <a:lnTo>
                    <a:pt x="6505" y="3125"/>
                  </a:lnTo>
                  <a:lnTo>
                    <a:pt x="6529" y="3138"/>
                  </a:lnTo>
                  <a:lnTo>
                    <a:pt x="6553" y="3149"/>
                  </a:lnTo>
                  <a:lnTo>
                    <a:pt x="6578" y="3159"/>
                  </a:lnTo>
                  <a:lnTo>
                    <a:pt x="6602" y="3169"/>
                  </a:lnTo>
                  <a:lnTo>
                    <a:pt x="6626" y="3178"/>
                  </a:lnTo>
                  <a:lnTo>
                    <a:pt x="6651" y="3186"/>
                  </a:lnTo>
                  <a:lnTo>
                    <a:pt x="6675" y="3195"/>
                  </a:lnTo>
                  <a:lnTo>
                    <a:pt x="6701" y="3202"/>
                  </a:lnTo>
                  <a:lnTo>
                    <a:pt x="6726" y="3208"/>
                  </a:lnTo>
                  <a:lnTo>
                    <a:pt x="6752" y="3213"/>
                  </a:lnTo>
                  <a:lnTo>
                    <a:pt x="6778" y="3218"/>
                  </a:lnTo>
                  <a:lnTo>
                    <a:pt x="6803" y="3222"/>
                  </a:lnTo>
                  <a:lnTo>
                    <a:pt x="6830" y="3225"/>
                  </a:lnTo>
                  <a:lnTo>
                    <a:pt x="6857" y="3228"/>
                  </a:lnTo>
                  <a:lnTo>
                    <a:pt x="6884" y="3230"/>
                  </a:lnTo>
                  <a:lnTo>
                    <a:pt x="6911" y="3231"/>
                  </a:lnTo>
                  <a:lnTo>
                    <a:pt x="6940" y="3231"/>
                  </a:lnTo>
                  <a:lnTo>
                    <a:pt x="6967" y="3231"/>
                  </a:lnTo>
                  <a:lnTo>
                    <a:pt x="6995" y="3230"/>
                  </a:lnTo>
                  <a:lnTo>
                    <a:pt x="7021" y="3228"/>
                  </a:lnTo>
                  <a:lnTo>
                    <a:pt x="7048" y="3225"/>
                  </a:lnTo>
                  <a:lnTo>
                    <a:pt x="7075" y="3222"/>
                  </a:lnTo>
                  <a:lnTo>
                    <a:pt x="7100" y="3217"/>
                  </a:lnTo>
                  <a:lnTo>
                    <a:pt x="7126" y="3212"/>
                  </a:lnTo>
                  <a:lnTo>
                    <a:pt x="7151" y="3206"/>
                  </a:lnTo>
                  <a:lnTo>
                    <a:pt x="7176" y="3199"/>
                  </a:lnTo>
                  <a:lnTo>
                    <a:pt x="7199" y="3190"/>
                  </a:lnTo>
                  <a:lnTo>
                    <a:pt x="7222" y="3182"/>
                  </a:lnTo>
                  <a:lnTo>
                    <a:pt x="7246" y="3172"/>
                  </a:lnTo>
                  <a:lnTo>
                    <a:pt x="7267" y="3162"/>
                  </a:lnTo>
                  <a:lnTo>
                    <a:pt x="7288" y="3151"/>
                  </a:lnTo>
                  <a:lnTo>
                    <a:pt x="7309" y="3140"/>
                  </a:lnTo>
                  <a:lnTo>
                    <a:pt x="7329" y="3126"/>
                  </a:lnTo>
                  <a:lnTo>
                    <a:pt x="7347" y="3113"/>
                  </a:lnTo>
                  <a:lnTo>
                    <a:pt x="7366" y="3098"/>
                  </a:lnTo>
                  <a:lnTo>
                    <a:pt x="7382" y="3083"/>
                  </a:lnTo>
                  <a:lnTo>
                    <a:pt x="7398" y="3067"/>
                  </a:lnTo>
                  <a:lnTo>
                    <a:pt x="7414" y="3050"/>
                  </a:lnTo>
                  <a:lnTo>
                    <a:pt x="7427" y="3033"/>
                  </a:lnTo>
                  <a:lnTo>
                    <a:pt x="7440" y="3014"/>
                  </a:lnTo>
                  <a:lnTo>
                    <a:pt x="7451" y="2994"/>
                  </a:lnTo>
                  <a:lnTo>
                    <a:pt x="7461" y="2975"/>
                  </a:lnTo>
                  <a:lnTo>
                    <a:pt x="7471" y="2954"/>
                  </a:lnTo>
                  <a:lnTo>
                    <a:pt x="7479" y="2932"/>
                  </a:lnTo>
                  <a:lnTo>
                    <a:pt x="7485" y="2910"/>
                  </a:lnTo>
                  <a:lnTo>
                    <a:pt x="7490" y="2886"/>
                  </a:lnTo>
                  <a:lnTo>
                    <a:pt x="7494" y="2862"/>
                  </a:lnTo>
                  <a:lnTo>
                    <a:pt x="7496" y="2838"/>
                  </a:lnTo>
                  <a:lnTo>
                    <a:pt x="7497" y="2812"/>
                  </a:lnTo>
                  <a:lnTo>
                    <a:pt x="7496" y="2790"/>
                  </a:lnTo>
                  <a:lnTo>
                    <a:pt x="7494" y="2770"/>
                  </a:lnTo>
                  <a:lnTo>
                    <a:pt x="7492" y="2749"/>
                  </a:lnTo>
                  <a:lnTo>
                    <a:pt x="7487" y="2729"/>
                  </a:lnTo>
                  <a:lnTo>
                    <a:pt x="7482" y="2710"/>
                  </a:lnTo>
                  <a:lnTo>
                    <a:pt x="7476" y="2691"/>
                  </a:lnTo>
                  <a:lnTo>
                    <a:pt x="7467" y="2672"/>
                  </a:lnTo>
                  <a:lnTo>
                    <a:pt x="7459" y="2655"/>
                  </a:lnTo>
                  <a:lnTo>
                    <a:pt x="7449" y="2636"/>
                  </a:lnTo>
                  <a:lnTo>
                    <a:pt x="7438" y="2619"/>
                  </a:lnTo>
                  <a:lnTo>
                    <a:pt x="7426" y="2603"/>
                  </a:lnTo>
                  <a:lnTo>
                    <a:pt x="7413" y="2586"/>
                  </a:lnTo>
                  <a:lnTo>
                    <a:pt x="7398" y="2569"/>
                  </a:lnTo>
                  <a:lnTo>
                    <a:pt x="7382" y="2553"/>
                  </a:lnTo>
                  <a:lnTo>
                    <a:pt x="7366" y="2538"/>
                  </a:lnTo>
                  <a:lnTo>
                    <a:pt x="7348" y="2523"/>
                  </a:lnTo>
                  <a:lnTo>
                    <a:pt x="7329" y="2507"/>
                  </a:lnTo>
                  <a:lnTo>
                    <a:pt x="7310" y="2492"/>
                  </a:lnTo>
                  <a:lnTo>
                    <a:pt x="7288" y="2477"/>
                  </a:lnTo>
                  <a:lnTo>
                    <a:pt x="7267" y="2462"/>
                  </a:lnTo>
                  <a:lnTo>
                    <a:pt x="7244" y="2447"/>
                  </a:lnTo>
                  <a:lnTo>
                    <a:pt x="7219" y="2433"/>
                  </a:lnTo>
                  <a:lnTo>
                    <a:pt x="7195" y="2419"/>
                  </a:lnTo>
                  <a:lnTo>
                    <a:pt x="7168" y="2405"/>
                  </a:lnTo>
                  <a:lnTo>
                    <a:pt x="7114" y="2376"/>
                  </a:lnTo>
                  <a:lnTo>
                    <a:pt x="7055" y="2348"/>
                  </a:lnTo>
                  <a:lnTo>
                    <a:pt x="6992" y="2318"/>
                  </a:lnTo>
                  <a:lnTo>
                    <a:pt x="6924" y="2290"/>
                  </a:lnTo>
                  <a:lnTo>
                    <a:pt x="6860" y="2262"/>
                  </a:lnTo>
                  <a:lnTo>
                    <a:pt x="6798" y="2235"/>
                  </a:lnTo>
                  <a:lnTo>
                    <a:pt x="6739" y="2208"/>
                  </a:lnTo>
                  <a:lnTo>
                    <a:pt x="6684" y="2182"/>
                  </a:lnTo>
                  <a:lnTo>
                    <a:pt x="6632" y="2157"/>
                  </a:lnTo>
                  <a:lnTo>
                    <a:pt x="6582" y="2130"/>
                  </a:lnTo>
                  <a:lnTo>
                    <a:pt x="6557" y="2117"/>
                  </a:lnTo>
                  <a:lnTo>
                    <a:pt x="6534" y="2103"/>
                  </a:lnTo>
                  <a:lnTo>
                    <a:pt x="6512" y="2090"/>
                  </a:lnTo>
                  <a:lnTo>
                    <a:pt x="6490" y="2075"/>
                  </a:lnTo>
                  <a:lnTo>
                    <a:pt x="6470" y="2061"/>
                  </a:lnTo>
                  <a:lnTo>
                    <a:pt x="6449" y="2047"/>
                  </a:lnTo>
                  <a:lnTo>
                    <a:pt x="6430" y="2032"/>
                  </a:lnTo>
                  <a:lnTo>
                    <a:pt x="6412" y="2016"/>
                  </a:lnTo>
                  <a:lnTo>
                    <a:pt x="6394" y="2000"/>
                  </a:lnTo>
                  <a:lnTo>
                    <a:pt x="6376" y="1984"/>
                  </a:lnTo>
                  <a:lnTo>
                    <a:pt x="6360" y="1967"/>
                  </a:lnTo>
                  <a:lnTo>
                    <a:pt x="6345" y="1949"/>
                  </a:lnTo>
                  <a:lnTo>
                    <a:pt x="6330" y="1932"/>
                  </a:lnTo>
                  <a:lnTo>
                    <a:pt x="6316" y="1913"/>
                  </a:lnTo>
                  <a:lnTo>
                    <a:pt x="6303" y="1893"/>
                  </a:lnTo>
                  <a:lnTo>
                    <a:pt x="6291" y="1874"/>
                  </a:lnTo>
                  <a:lnTo>
                    <a:pt x="6279" y="1853"/>
                  </a:lnTo>
                  <a:lnTo>
                    <a:pt x="6268" y="1831"/>
                  </a:lnTo>
                  <a:lnTo>
                    <a:pt x="6258" y="1809"/>
                  </a:lnTo>
                  <a:lnTo>
                    <a:pt x="6249" y="1787"/>
                  </a:lnTo>
                  <a:lnTo>
                    <a:pt x="6217" y="1866"/>
                  </a:lnTo>
                  <a:lnTo>
                    <a:pt x="6173" y="1972"/>
                  </a:lnTo>
                  <a:lnTo>
                    <a:pt x="6120" y="2100"/>
                  </a:lnTo>
                  <a:lnTo>
                    <a:pt x="6060" y="2246"/>
                  </a:lnTo>
                  <a:lnTo>
                    <a:pt x="5994" y="2408"/>
                  </a:lnTo>
                  <a:lnTo>
                    <a:pt x="5922" y="2581"/>
                  </a:lnTo>
                  <a:lnTo>
                    <a:pt x="5847" y="2760"/>
                  </a:lnTo>
                  <a:lnTo>
                    <a:pt x="5771" y="2944"/>
                  </a:lnTo>
                  <a:lnTo>
                    <a:pt x="5695" y="3128"/>
                  </a:lnTo>
                  <a:lnTo>
                    <a:pt x="5621" y="3308"/>
                  </a:lnTo>
                  <a:lnTo>
                    <a:pt x="5548" y="3480"/>
                  </a:lnTo>
                  <a:lnTo>
                    <a:pt x="5480" y="3642"/>
                  </a:lnTo>
                  <a:lnTo>
                    <a:pt x="5419" y="3788"/>
                  </a:lnTo>
                  <a:lnTo>
                    <a:pt x="5364" y="3916"/>
                  </a:lnTo>
                  <a:lnTo>
                    <a:pt x="5319" y="4021"/>
                  </a:lnTo>
                  <a:lnTo>
                    <a:pt x="5284" y="4100"/>
                  </a:lnTo>
                  <a:lnTo>
                    <a:pt x="4925" y="4100"/>
                  </a:lnTo>
                  <a:lnTo>
                    <a:pt x="5009" y="3942"/>
                  </a:lnTo>
                  <a:lnTo>
                    <a:pt x="5085" y="3802"/>
                  </a:lnTo>
                  <a:lnTo>
                    <a:pt x="5088" y="3797"/>
                  </a:lnTo>
                  <a:lnTo>
                    <a:pt x="5105" y="3763"/>
                  </a:lnTo>
                  <a:lnTo>
                    <a:pt x="5123" y="3726"/>
                  </a:lnTo>
                  <a:lnTo>
                    <a:pt x="5142" y="3688"/>
                  </a:lnTo>
                  <a:lnTo>
                    <a:pt x="5162" y="3648"/>
                  </a:lnTo>
                  <a:lnTo>
                    <a:pt x="5182" y="3605"/>
                  </a:lnTo>
                  <a:lnTo>
                    <a:pt x="5203" y="3561"/>
                  </a:lnTo>
                  <a:lnTo>
                    <a:pt x="5224" y="3517"/>
                  </a:lnTo>
                  <a:lnTo>
                    <a:pt x="5246" y="3470"/>
                  </a:lnTo>
                  <a:lnTo>
                    <a:pt x="5268" y="3423"/>
                  </a:lnTo>
                  <a:lnTo>
                    <a:pt x="5290" y="3375"/>
                  </a:lnTo>
                  <a:lnTo>
                    <a:pt x="5312" y="3326"/>
                  </a:lnTo>
                  <a:lnTo>
                    <a:pt x="5336" y="3277"/>
                  </a:lnTo>
                  <a:lnTo>
                    <a:pt x="5358" y="3227"/>
                  </a:lnTo>
                  <a:lnTo>
                    <a:pt x="5381" y="3177"/>
                  </a:lnTo>
                  <a:lnTo>
                    <a:pt x="5403" y="3126"/>
                  </a:lnTo>
                  <a:lnTo>
                    <a:pt x="5424" y="3077"/>
                  </a:lnTo>
                  <a:lnTo>
                    <a:pt x="4734" y="1411"/>
                  </a:lnTo>
                  <a:lnTo>
                    <a:pt x="4729" y="1400"/>
                  </a:lnTo>
                  <a:lnTo>
                    <a:pt x="4722" y="1382"/>
                  </a:lnTo>
                  <a:lnTo>
                    <a:pt x="4709" y="1357"/>
                  </a:lnTo>
                  <a:lnTo>
                    <a:pt x="4695" y="1322"/>
                  </a:lnTo>
                  <a:lnTo>
                    <a:pt x="4675" y="1277"/>
                  </a:lnTo>
                  <a:lnTo>
                    <a:pt x="4653" y="1235"/>
                  </a:lnTo>
                  <a:lnTo>
                    <a:pt x="4643" y="1213"/>
                  </a:lnTo>
                  <a:lnTo>
                    <a:pt x="4631" y="1193"/>
                  </a:lnTo>
                  <a:lnTo>
                    <a:pt x="4619" y="1174"/>
                  </a:lnTo>
                  <a:lnTo>
                    <a:pt x="4605" y="1154"/>
                  </a:lnTo>
                  <a:lnTo>
                    <a:pt x="4590" y="1136"/>
                  </a:lnTo>
                  <a:lnTo>
                    <a:pt x="4574" y="1119"/>
                  </a:lnTo>
                  <a:lnTo>
                    <a:pt x="4557" y="1102"/>
                  </a:lnTo>
                  <a:lnTo>
                    <a:pt x="4538" y="1086"/>
                  </a:lnTo>
                  <a:lnTo>
                    <a:pt x="4517" y="1071"/>
                  </a:lnTo>
                  <a:lnTo>
                    <a:pt x="4495" y="1058"/>
                  </a:lnTo>
                  <a:lnTo>
                    <a:pt x="4470" y="1046"/>
                  </a:lnTo>
                  <a:lnTo>
                    <a:pt x="4443" y="1034"/>
                  </a:lnTo>
                  <a:lnTo>
                    <a:pt x="4412" y="1025"/>
                  </a:lnTo>
                  <a:lnTo>
                    <a:pt x="4382" y="1016"/>
                  </a:lnTo>
                  <a:lnTo>
                    <a:pt x="4350" y="1010"/>
                  </a:lnTo>
                  <a:lnTo>
                    <a:pt x="4318" y="1004"/>
                  </a:lnTo>
                  <a:lnTo>
                    <a:pt x="4285" y="999"/>
                  </a:lnTo>
                  <a:lnTo>
                    <a:pt x="4251" y="996"/>
                  </a:lnTo>
                  <a:lnTo>
                    <a:pt x="4216" y="994"/>
                  </a:lnTo>
                  <a:lnTo>
                    <a:pt x="4180" y="994"/>
                  </a:lnTo>
                  <a:lnTo>
                    <a:pt x="4158" y="994"/>
                  </a:lnTo>
                  <a:lnTo>
                    <a:pt x="4136" y="995"/>
                  </a:lnTo>
                  <a:lnTo>
                    <a:pt x="4113" y="996"/>
                  </a:lnTo>
                  <a:lnTo>
                    <a:pt x="4092" y="999"/>
                  </a:lnTo>
                  <a:lnTo>
                    <a:pt x="4070" y="1001"/>
                  </a:lnTo>
                  <a:lnTo>
                    <a:pt x="4047" y="1005"/>
                  </a:lnTo>
                  <a:lnTo>
                    <a:pt x="4025" y="1009"/>
                  </a:lnTo>
                  <a:lnTo>
                    <a:pt x="4003" y="1014"/>
                  </a:lnTo>
                  <a:lnTo>
                    <a:pt x="3980" y="1020"/>
                  </a:lnTo>
                  <a:lnTo>
                    <a:pt x="3958" y="1027"/>
                  </a:lnTo>
                  <a:lnTo>
                    <a:pt x="3936" y="1034"/>
                  </a:lnTo>
                  <a:lnTo>
                    <a:pt x="3915" y="1043"/>
                  </a:lnTo>
                  <a:lnTo>
                    <a:pt x="3895" y="1052"/>
                  </a:lnTo>
                  <a:lnTo>
                    <a:pt x="3874" y="1062"/>
                  </a:lnTo>
                  <a:lnTo>
                    <a:pt x="3854" y="1073"/>
                  </a:lnTo>
                  <a:lnTo>
                    <a:pt x="3835" y="1085"/>
                  </a:lnTo>
                  <a:lnTo>
                    <a:pt x="3816" y="1098"/>
                  </a:lnTo>
                  <a:lnTo>
                    <a:pt x="3798" y="1113"/>
                  </a:lnTo>
                  <a:lnTo>
                    <a:pt x="3782" y="1128"/>
                  </a:lnTo>
                  <a:lnTo>
                    <a:pt x="3766" y="1143"/>
                  </a:lnTo>
                  <a:lnTo>
                    <a:pt x="3750" y="1160"/>
                  </a:lnTo>
                  <a:lnTo>
                    <a:pt x="3735" y="1179"/>
                  </a:lnTo>
                  <a:lnTo>
                    <a:pt x="3722" y="1198"/>
                  </a:lnTo>
                  <a:lnTo>
                    <a:pt x="3711" y="1219"/>
                  </a:lnTo>
                  <a:lnTo>
                    <a:pt x="3700" y="1241"/>
                  </a:lnTo>
                  <a:lnTo>
                    <a:pt x="3689" y="1264"/>
                  </a:lnTo>
                  <a:lnTo>
                    <a:pt x="3681" y="1288"/>
                  </a:lnTo>
                  <a:lnTo>
                    <a:pt x="3674" y="1313"/>
                  </a:lnTo>
                  <a:lnTo>
                    <a:pt x="3669" y="1340"/>
                  </a:lnTo>
                  <a:lnTo>
                    <a:pt x="3665" y="1368"/>
                  </a:lnTo>
                  <a:lnTo>
                    <a:pt x="3662" y="1397"/>
                  </a:lnTo>
                  <a:lnTo>
                    <a:pt x="3661" y="1428"/>
                  </a:lnTo>
                  <a:lnTo>
                    <a:pt x="3661" y="1451"/>
                  </a:lnTo>
                  <a:lnTo>
                    <a:pt x="3663" y="1473"/>
                  </a:lnTo>
                  <a:lnTo>
                    <a:pt x="3665" y="1494"/>
                  </a:lnTo>
                  <a:lnTo>
                    <a:pt x="3668" y="1513"/>
                  </a:lnTo>
                  <a:lnTo>
                    <a:pt x="3672" y="1533"/>
                  </a:lnTo>
                  <a:lnTo>
                    <a:pt x="3678" y="1550"/>
                  </a:lnTo>
                  <a:lnTo>
                    <a:pt x="3684" y="1567"/>
                  </a:lnTo>
                  <a:lnTo>
                    <a:pt x="3692" y="1583"/>
                  </a:lnTo>
                  <a:lnTo>
                    <a:pt x="3701" y="1600"/>
                  </a:lnTo>
                  <a:lnTo>
                    <a:pt x="3711" y="1615"/>
                  </a:lnTo>
                  <a:lnTo>
                    <a:pt x="3722" y="1630"/>
                  </a:lnTo>
                  <a:lnTo>
                    <a:pt x="3734" y="1644"/>
                  </a:lnTo>
                  <a:lnTo>
                    <a:pt x="3748" y="1658"/>
                  </a:lnTo>
                  <a:lnTo>
                    <a:pt x="3764" y="1672"/>
                  </a:lnTo>
                  <a:lnTo>
                    <a:pt x="3780" y="1685"/>
                  </a:lnTo>
                  <a:lnTo>
                    <a:pt x="3797" y="1698"/>
                  </a:lnTo>
                  <a:lnTo>
                    <a:pt x="3815" y="1711"/>
                  </a:lnTo>
                  <a:lnTo>
                    <a:pt x="3836" y="1725"/>
                  </a:lnTo>
                  <a:lnTo>
                    <a:pt x="3857" y="1738"/>
                  </a:lnTo>
                  <a:lnTo>
                    <a:pt x="3881" y="1751"/>
                  </a:lnTo>
                  <a:lnTo>
                    <a:pt x="3930" y="1779"/>
                  </a:lnTo>
                  <a:lnTo>
                    <a:pt x="3985" y="1807"/>
                  </a:lnTo>
                  <a:lnTo>
                    <a:pt x="4114" y="1870"/>
                  </a:lnTo>
                  <a:lnTo>
                    <a:pt x="4268" y="1944"/>
                  </a:lnTo>
                  <a:lnTo>
                    <a:pt x="4335" y="1975"/>
                  </a:lnTo>
                  <a:lnTo>
                    <a:pt x="4402" y="2005"/>
                  </a:lnTo>
                  <a:lnTo>
                    <a:pt x="4435" y="2020"/>
                  </a:lnTo>
                  <a:lnTo>
                    <a:pt x="4467" y="2037"/>
                  </a:lnTo>
                  <a:lnTo>
                    <a:pt x="4499" y="2053"/>
                  </a:lnTo>
                  <a:lnTo>
                    <a:pt x="4530" y="2069"/>
                  </a:lnTo>
                  <a:lnTo>
                    <a:pt x="4561" y="2087"/>
                  </a:lnTo>
                  <a:lnTo>
                    <a:pt x="4591" y="2104"/>
                  </a:lnTo>
                  <a:lnTo>
                    <a:pt x="4621" y="2122"/>
                  </a:lnTo>
                  <a:lnTo>
                    <a:pt x="4649" y="2140"/>
                  </a:lnTo>
                  <a:lnTo>
                    <a:pt x="4677" y="2159"/>
                  </a:lnTo>
                  <a:lnTo>
                    <a:pt x="4703" y="2179"/>
                  </a:lnTo>
                  <a:lnTo>
                    <a:pt x="4729" y="2199"/>
                  </a:lnTo>
                  <a:lnTo>
                    <a:pt x="4754" y="2220"/>
                  </a:lnTo>
                  <a:lnTo>
                    <a:pt x="4778" y="2242"/>
                  </a:lnTo>
                  <a:lnTo>
                    <a:pt x="4801" y="2264"/>
                  </a:lnTo>
                  <a:lnTo>
                    <a:pt x="4822" y="2288"/>
                  </a:lnTo>
                  <a:lnTo>
                    <a:pt x="4843" y="2311"/>
                  </a:lnTo>
                  <a:lnTo>
                    <a:pt x="4861" y="2337"/>
                  </a:lnTo>
                  <a:lnTo>
                    <a:pt x="4879" y="2362"/>
                  </a:lnTo>
                  <a:lnTo>
                    <a:pt x="4894" y="2389"/>
                  </a:lnTo>
                  <a:lnTo>
                    <a:pt x="4910" y="2417"/>
                  </a:lnTo>
                  <a:lnTo>
                    <a:pt x="4923" y="2445"/>
                  </a:lnTo>
                  <a:lnTo>
                    <a:pt x="4935" y="2476"/>
                  </a:lnTo>
                  <a:lnTo>
                    <a:pt x="4944" y="2506"/>
                  </a:lnTo>
                  <a:lnTo>
                    <a:pt x="4953" y="2539"/>
                  </a:lnTo>
                  <a:lnTo>
                    <a:pt x="4960" y="2572"/>
                  </a:lnTo>
                  <a:lnTo>
                    <a:pt x="4965" y="2607"/>
                  </a:lnTo>
                  <a:lnTo>
                    <a:pt x="4968" y="2643"/>
                  </a:lnTo>
                  <a:lnTo>
                    <a:pt x="4969" y="2680"/>
                  </a:lnTo>
                  <a:lnTo>
                    <a:pt x="4967" y="2741"/>
                  </a:lnTo>
                  <a:lnTo>
                    <a:pt x="4962" y="2799"/>
                  </a:lnTo>
                  <a:lnTo>
                    <a:pt x="4952" y="2855"/>
                  </a:lnTo>
                  <a:lnTo>
                    <a:pt x="4940" y="2907"/>
                  </a:lnTo>
                  <a:lnTo>
                    <a:pt x="4924" y="2956"/>
                  </a:lnTo>
                  <a:lnTo>
                    <a:pt x="4906" y="3002"/>
                  </a:lnTo>
                  <a:lnTo>
                    <a:pt x="4884" y="3046"/>
                  </a:lnTo>
                  <a:lnTo>
                    <a:pt x="4860" y="3087"/>
                  </a:lnTo>
                  <a:lnTo>
                    <a:pt x="4833" y="3125"/>
                  </a:lnTo>
                  <a:lnTo>
                    <a:pt x="4805" y="3161"/>
                  </a:lnTo>
                  <a:lnTo>
                    <a:pt x="4774" y="3195"/>
                  </a:lnTo>
                  <a:lnTo>
                    <a:pt x="4742" y="3225"/>
                  </a:lnTo>
                  <a:lnTo>
                    <a:pt x="4708" y="3253"/>
                  </a:lnTo>
                  <a:lnTo>
                    <a:pt x="4672" y="3280"/>
                  </a:lnTo>
                  <a:lnTo>
                    <a:pt x="4635" y="3304"/>
                  </a:lnTo>
                  <a:lnTo>
                    <a:pt x="4598" y="3327"/>
                  </a:lnTo>
                  <a:lnTo>
                    <a:pt x="4558" y="3347"/>
                  </a:lnTo>
                  <a:lnTo>
                    <a:pt x="4518" y="3365"/>
                  </a:lnTo>
                  <a:lnTo>
                    <a:pt x="4478" y="3382"/>
                  </a:lnTo>
                  <a:lnTo>
                    <a:pt x="4437" y="3397"/>
                  </a:lnTo>
                  <a:lnTo>
                    <a:pt x="4396" y="3410"/>
                  </a:lnTo>
                  <a:lnTo>
                    <a:pt x="4354" y="3421"/>
                  </a:lnTo>
                  <a:lnTo>
                    <a:pt x="4314" y="3431"/>
                  </a:lnTo>
                  <a:lnTo>
                    <a:pt x="4273" y="3440"/>
                  </a:lnTo>
                  <a:lnTo>
                    <a:pt x="4233" y="3448"/>
                  </a:lnTo>
                  <a:lnTo>
                    <a:pt x="4194" y="3454"/>
                  </a:lnTo>
                  <a:lnTo>
                    <a:pt x="4155" y="3459"/>
                  </a:lnTo>
                  <a:lnTo>
                    <a:pt x="4117" y="3463"/>
                  </a:lnTo>
                  <a:lnTo>
                    <a:pt x="4082" y="3466"/>
                  </a:lnTo>
                  <a:lnTo>
                    <a:pt x="4047" y="3468"/>
                  </a:lnTo>
                  <a:lnTo>
                    <a:pt x="4014" y="3469"/>
                  </a:lnTo>
                  <a:lnTo>
                    <a:pt x="3983" y="3470"/>
                  </a:lnTo>
                  <a:lnTo>
                    <a:pt x="3935" y="3469"/>
                  </a:lnTo>
                  <a:lnTo>
                    <a:pt x="3888" y="3467"/>
                  </a:lnTo>
                  <a:lnTo>
                    <a:pt x="3841" y="3464"/>
                  </a:lnTo>
                  <a:lnTo>
                    <a:pt x="3795" y="3460"/>
                  </a:lnTo>
                  <a:lnTo>
                    <a:pt x="3750" y="3454"/>
                  </a:lnTo>
                  <a:lnTo>
                    <a:pt x="3706" y="3447"/>
                  </a:lnTo>
                  <a:lnTo>
                    <a:pt x="3663" y="3438"/>
                  </a:lnTo>
                  <a:lnTo>
                    <a:pt x="3621" y="3429"/>
                  </a:lnTo>
                  <a:lnTo>
                    <a:pt x="3581" y="3419"/>
                  </a:lnTo>
                  <a:lnTo>
                    <a:pt x="3541" y="3407"/>
                  </a:lnTo>
                  <a:lnTo>
                    <a:pt x="3502" y="3395"/>
                  </a:lnTo>
                  <a:lnTo>
                    <a:pt x="3466" y="3381"/>
                  </a:lnTo>
                  <a:lnTo>
                    <a:pt x="3431" y="3366"/>
                  </a:lnTo>
                  <a:lnTo>
                    <a:pt x="3397" y="3350"/>
                  </a:lnTo>
                  <a:lnTo>
                    <a:pt x="3366" y="3333"/>
                  </a:lnTo>
                  <a:lnTo>
                    <a:pt x="3336" y="3315"/>
                  </a:lnTo>
                  <a:lnTo>
                    <a:pt x="3336" y="2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0"/>
            <p:cNvSpPr>
              <a:spLocks/>
            </p:cNvSpPr>
            <p:nvPr/>
          </p:nvSpPr>
          <p:spPr bwMode="auto">
            <a:xfrm>
              <a:off x="2681288" y="1693863"/>
              <a:ext cx="744538" cy="1035050"/>
            </a:xfrm>
            <a:custGeom>
              <a:avLst/>
              <a:gdLst>
                <a:gd name="T0" fmla="*/ 360 w 1878"/>
                <a:gd name="T1" fmla="*/ 348 h 2610"/>
                <a:gd name="T2" fmla="*/ 373 w 1878"/>
                <a:gd name="T3" fmla="*/ 331 h 2610"/>
                <a:gd name="T4" fmla="*/ 410 w 1878"/>
                <a:gd name="T5" fmla="*/ 288 h 2610"/>
                <a:gd name="T6" fmla="*/ 504 w 1878"/>
                <a:gd name="T7" fmla="*/ 200 h 2610"/>
                <a:gd name="T8" fmla="*/ 558 w 1878"/>
                <a:gd name="T9" fmla="*/ 160 h 2610"/>
                <a:gd name="T10" fmla="*/ 618 w 1878"/>
                <a:gd name="T11" fmla="*/ 122 h 2610"/>
                <a:gd name="T12" fmla="*/ 684 w 1878"/>
                <a:gd name="T13" fmla="*/ 88 h 2610"/>
                <a:gd name="T14" fmla="*/ 759 w 1878"/>
                <a:gd name="T15" fmla="*/ 58 h 2610"/>
                <a:gd name="T16" fmla="*/ 843 w 1878"/>
                <a:gd name="T17" fmla="*/ 34 h 2610"/>
                <a:gd name="T18" fmla="*/ 938 w 1878"/>
                <a:gd name="T19" fmla="*/ 15 h 2610"/>
                <a:gd name="T20" fmla="*/ 1045 w 1878"/>
                <a:gd name="T21" fmla="*/ 4 h 2610"/>
                <a:gd name="T22" fmla="*/ 1164 w 1878"/>
                <a:gd name="T23" fmla="*/ 0 h 2610"/>
                <a:gd name="T24" fmla="*/ 1279 w 1878"/>
                <a:gd name="T25" fmla="*/ 9 h 2610"/>
                <a:gd name="T26" fmla="*/ 1387 w 1878"/>
                <a:gd name="T27" fmla="*/ 35 h 2610"/>
                <a:gd name="T28" fmla="*/ 1485 w 1878"/>
                <a:gd name="T29" fmla="*/ 75 h 2610"/>
                <a:gd name="T30" fmla="*/ 1574 w 1878"/>
                <a:gd name="T31" fmla="*/ 126 h 2610"/>
                <a:gd name="T32" fmla="*/ 1652 w 1878"/>
                <a:gd name="T33" fmla="*/ 187 h 2610"/>
                <a:gd name="T34" fmla="*/ 1720 w 1878"/>
                <a:gd name="T35" fmla="*/ 255 h 2610"/>
                <a:gd name="T36" fmla="*/ 1776 w 1878"/>
                <a:gd name="T37" fmla="*/ 327 h 2610"/>
                <a:gd name="T38" fmla="*/ 1821 w 1878"/>
                <a:gd name="T39" fmla="*/ 402 h 2610"/>
                <a:gd name="T40" fmla="*/ 1853 w 1878"/>
                <a:gd name="T41" fmla="*/ 475 h 2610"/>
                <a:gd name="T42" fmla="*/ 1872 w 1878"/>
                <a:gd name="T43" fmla="*/ 546 h 2610"/>
                <a:gd name="T44" fmla="*/ 1878 w 1878"/>
                <a:gd name="T45" fmla="*/ 2202 h 2610"/>
                <a:gd name="T46" fmla="*/ 1512 w 1878"/>
                <a:gd name="T47" fmla="*/ 2610 h 2610"/>
                <a:gd name="T48" fmla="*/ 1511 w 1878"/>
                <a:gd name="T49" fmla="*/ 731 h 2610"/>
                <a:gd name="T50" fmla="*/ 1500 w 1878"/>
                <a:gd name="T51" fmla="*/ 655 h 2610"/>
                <a:gd name="T52" fmla="*/ 1478 w 1878"/>
                <a:gd name="T53" fmla="*/ 584 h 2610"/>
                <a:gd name="T54" fmla="*/ 1444 w 1878"/>
                <a:gd name="T55" fmla="*/ 517 h 2610"/>
                <a:gd name="T56" fmla="*/ 1401 w 1878"/>
                <a:gd name="T57" fmla="*/ 458 h 2610"/>
                <a:gd name="T58" fmla="*/ 1349 w 1878"/>
                <a:gd name="T59" fmla="*/ 406 h 2610"/>
                <a:gd name="T60" fmla="*/ 1288 w 1878"/>
                <a:gd name="T61" fmla="*/ 361 h 2610"/>
                <a:gd name="T62" fmla="*/ 1221 w 1878"/>
                <a:gd name="T63" fmla="*/ 324 h 2610"/>
                <a:gd name="T64" fmla="*/ 1148 w 1878"/>
                <a:gd name="T65" fmla="*/ 296 h 2610"/>
                <a:gd name="T66" fmla="*/ 1068 w 1878"/>
                <a:gd name="T67" fmla="*/ 277 h 2610"/>
                <a:gd name="T68" fmla="*/ 985 w 1878"/>
                <a:gd name="T69" fmla="*/ 268 h 2610"/>
                <a:gd name="T70" fmla="*/ 909 w 1878"/>
                <a:gd name="T71" fmla="*/ 270 h 2610"/>
                <a:gd name="T72" fmla="*/ 834 w 1878"/>
                <a:gd name="T73" fmla="*/ 284 h 2610"/>
                <a:gd name="T74" fmla="*/ 759 w 1878"/>
                <a:gd name="T75" fmla="*/ 307 h 2610"/>
                <a:gd name="T76" fmla="*/ 685 w 1878"/>
                <a:gd name="T77" fmla="*/ 340 h 2610"/>
                <a:gd name="T78" fmla="*/ 615 w 1878"/>
                <a:gd name="T79" fmla="*/ 379 h 2610"/>
                <a:gd name="T80" fmla="*/ 549 w 1878"/>
                <a:gd name="T81" fmla="*/ 427 h 2610"/>
                <a:gd name="T82" fmla="*/ 491 w 1878"/>
                <a:gd name="T83" fmla="*/ 480 h 2610"/>
                <a:gd name="T84" fmla="*/ 441 w 1878"/>
                <a:gd name="T85" fmla="*/ 538 h 2610"/>
                <a:gd name="T86" fmla="*/ 402 w 1878"/>
                <a:gd name="T87" fmla="*/ 599 h 2610"/>
                <a:gd name="T88" fmla="*/ 377 w 1878"/>
                <a:gd name="T89" fmla="*/ 662 h 2610"/>
                <a:gd name="T90" fmla="*/ 365 w 1878"/>
                <a:gd name="T91" fmla="*/ 727 h 2610"/>
                <a:gd name="T92" fmla="*/ 365 w 1878"/>
                <a:gd name="T93" fmla="*/ 2610 h 2610"/>
                <a:gd name="T94" fmla="*/ 0 w 1878"/>
                <a:gd name="T95" fmla="*/ 373 h 2610"/>
                <a:gd name="T96" fmla="*/ 265 w 1878"/>
                <a:gd name="T97" fmla="*/ 35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8" h="2610">
                  <a:moveTo>
                    <a:pt x="356" y="35"/>
                  </a:moveTo>
                  <a:lnTo>
                    <a:pt x="360" y="328"/>
                  </a:lnTo>
                  <a:lnTo>
                    <a:pt x="360" y="348"/>
                  </a:lnTo>
                  <a:lnTo>
                    <a:pt x="364" y="348"/>
                  </a:lnTo>
                  <a:lnTo>
                    <a:pt x="369" y="340"/>
                  </a:lnTo>
                  <a:lnTo>
                    <a:pt x="373" y="331"/>
                  </a:lnTo>
                  <a:lnTo>
                    <a:pt x="377" y="324"/>
                  </a:lnTo>
                  <a:lnTo>
                    <a:pt x="382" y="317"/>
                  </a:lnTo>
                  <a:lnTo>
                    <a:pt x="410" y="288"/>
                  </a:lnTo>
                  <a:lnTo>
                    <a:pt x="440" y="258"/>
                  </a:lnTo>
                  <a:lnTo>
                    <a:pt x="470" y="229"/>
                  </a:lnTo>
                  <a:lnTo>
                    <a:pt x="504" y="200"/>
                  </a:lnTo>
                  <a:lnTo>
                    <a:pt x="521" y="187"/>
                  </a:lnTo>
                  <a:lnTo>
                    <a:pt x="539" y="174"/>
                  </a:lnTo>
                  <a:lnTo>
                    <a:pt x="558" y="160"/>
                  </a:lnTo>
                  <a:lnTo>
                    <a:pt x="577" y="147"/>
                  </a:lnTo>
                  <a:lnTo>
                    <a:pt x="596" y="134"/>
                  </a:lnTo>
                  <a:lnTo>
                    <a:pt x="618" y="122"/>
                  </a:lnTo>
                  <a:lnTo>
                    <a:pt x="639" y="111"/>
                  </a:lnTo>
                  <a:lnTo>
                    <a:pt x="661" y="99"/>
                  </a:lnTo>
                  <a:lnTo>
                    <a:pt x="684" y="88"/>
                  </a:lnTo>
                  <a:lnTo>
                    <a:pt x="708" y="77"/>
                  </a:lnTo>
                  <a:lnTo>
                    <a:pt x="734" y="68"/>
                  </a:lnTo>
                  <a:lnTo>
                    <a:pt x="759" y="58"/>
                  </a:lnTo>
                  <a:lnTo>
                    <a:pt x="786" y="50"/>
                  </a:lnTo>
                  <a:lnTo>
                    <a:pt x="814" y="42"/>
                  </a:lnTo>
                  <a:lnTo>
                    <a:pt x="843" y="34"/>
                  </a:lnTo>
                  <a:lnTo>
                    <a:pt x="874" y="27"/>
                  </a:lnTo>
                  <a:lnTo>
                    <a:pt x="905" y="21"/>
                  </a:lnTo>
                  <a:lnTo>
                    <a:pt x="938" y="15"/>
                  </a:lnTo>
                  <a:lnTo>
                    <a:pt x="973" y="11"/>
                  </a:lnTo>
                  <a:lnTo>
                    <a:pt x="1008" y="7"/>
                  </a:lnTo>
                  <a:lnTo>
                    <a:pt x="1045" y="4"/>
                  </a:lnTo>
                  <a:lnTo>
                    <a:pt x="1082" y="2"/>
                  </a:lnTo>
                  <a:lnTo>
                    <a:pt x="1122" y="0"/>
                  </a:lnTo>
                  <a:lnTo>
                    <a:pt x="1164" y="0"/>
                  </a:lnTo>
                  <a:lnTo>
                    <a:pt x="1202" y="1"/>
                  </a:lnTo>
                  <a:lnTo>
                    <a:pt x="1241" y="4"/>
                  </a:lnTo>
                  <a:lnTo>
                    <a:pt x="1279" y="9"/>
                  </a:lnTo>
                  <a:lnTo>
                    <a:pt x="1316" y="16"/>
                  </a:lnTo>
                  <a:lnTo>
                    <a:pt x="1352" y="24"/>
                  </a:lnTo>
                  <a:lnTo>
                    <a:pt x="1387" y="35"/>
                  </a:lnTo>
                  <a:lnTo>
                    <a:pt x="1420" y="47"/>
                  </a:lnTo>
                  <a:lnTo>
                    <a:pt x="1454" y="60"/>
                  </a:lnTo>
                  <a:lnTo>
                    <a:pt x="1485" y="75"/>
                  </a:lnTo>
                  <a:lnTo>
                    <a:pt x="1516" y="91"/>
                  </a:lnTo>
                  <a:lnTo>
                    <a:pt x="1545" y="108"/>
                  </a:lnTo>
                  <a:lnTo>
                    <a:pt x="1574" y="126"/>
                  </a:lnTo>
                  <a:lnTo>
                    <a:pt x="1601" y="146"/>
                  </a:lnTo>
                  <a:lnTo>
                    <a:pt x="1628" y="167"/>
                  </a:lnTo>
                  <a:lnTo>
                    <a:pt x="1652" y="187"/>
                  </a:lnTo>
                  <a:lnTo>
                    <a:pt x="1676" y="209"/>
                  </a:lnTo>
                  <a:lnTo>
                    <a:pt x="1699" y="232"/>
                  </a:lnTo>
                  <a:lnTo>
                    <a:pt x="1720" y="255"/>
                  </a:lnTo>
                  <a:lnTo>
                    <a:pt x="1740" y="280"/>
                  </a:lnTo>
                  <a:lnTo>
                    <a:pt x="1759" y="303"/>
                  </a:lnTo>
                  <a:lnTo>
                    <a:pt x="1776" y="327"/>
                  </a:lnTo>
                  <a:lnTo>
                    <a:pt x="1792" y="352"/>
                  </a:lnTo>
                  <a:lnTo>
                    <a:pt x="1808" y="377"/>
                  </a:lnTo>
                  <a:lnTo>
                    <a:pt x="1821" y="402"/>
                  </a:lnTo>
                  <a:lnTo>
                    <a:pt x="1833" y="426"/>
                  </a:lnTo>
                  <a:lnTo>
                    <a:pt x="1843" y="451"/>
                  </a:lnTo>
                  <a:lnTo>
                    <a:pt x="1853" y="475"/>
                  </a:lnTo>
                  <a:lnTo>
                    <a:pt x="1860" y="499"/>
                  </a:lnTo>
                  <a:lnTo>
                    <a:pt x="1867" y="523"/>
                  </a:lnTo>
                  <a:lnTo>
                    <a:pt x="1872" y="546"/>
                  </a:lnTo>
                  <a:lnTo>
                    <a:pt x="1875" y="568"/>
                  </a:lnTo>
                  <a:lnTo>
                    <a:pt x="1877" y="590"/>
                  </a:lnTo>
                  <a:lnTo>
                    <a:pt x="1878" y="2202"/>
                  </a:lnTo>
                  <a:lnTo>
                    <a:pt x="1878" y="2210"/>
                  </a:lnTo>
                  <a:lnTo>
                    <a:pt x="1878" y="2610"/>
                  </a:lnTo>
                  <a:lnTo>
                    <a:pt x="1512" y="2610"/>
                  </a:lnTo>
                  <a:lnTo>
                    <a:pt x="1512" y="2130"/>
                  </a:lnTo>
                  <a:lnTo>
                    <a:pt x="1512" y="757"/>
                  </a:lnTo>
                  <a:lnTo>
                    <a:pt x="1511" y="731"/>
                  </a:lnTo>
                  <a:lnTo>
                    <a:pt x="1509" y="704"/>
                  </a:lnTo>
                  <a:lnTo>
                    <a:pt x="1506" y="679"/>
                  </a:lnTo>
                  <a:lnTo>
                    <a:pt x="1500" y="655"/>
                  </a:lnTo>
                  <a:lnTo>
                    <a:pt x="1494" y="630"/>
                  </a:lnTo>
                  <a:lnTo>
                    <a:pt x="1487" y="606"/>
                  </a:lnTo>
                  <a:lnTo>
                    <a:pt x="1478" y="584"/>
                  </a:lnTo>
                  <a:lnTo>
                    <a:pt x="1468" y="561"/>
                  </a:lnTo>
                  <a:lnTo>
                    <a:pt x="1457" y="539"/>
                  </a:lnTo>
                  <a:lnTo>
                    <a:pt x="1444" y="517"/>
                  </a:lnTo>
                  <a:lnTo>
                    <a:pt x="1431" y="497"/>
                  </a:lnTo>
                  <a:lnTo>
                    <a:pt x="1417" y="477"/>
                  </a:lnTo>
                  <a:lnTo>
                    <a:pt x="1401" y="458"/>
                  </a:lnTo>
                  <a:lnTo>
                    <a:pt x="1384" y="440"/>
                  </a:lnTo>
                  <a:lnTo>
                    <a:pt x="1367" y="423"/>
                  </a:lnTo>
                  <a:lnTo>
                    <a:pt x="1349" y="406"/>
                  </a:lnTo>
                  <a:lnTo>
                    <a:pt x="1330" y="389"/>
                  </a:lnTo>
                  <a:lnTo>
                    <a:pt x="1309" y="375"/>
                  </a:lnTo>
                  <a:lnTo>
                    <a:pt x="1288" y="361"/>
                  </a:lnTo>
                  <a:lnTo>
                    <a:pt x="1267" y="348"/>
                  </a:lnTo>
                  <a:lnTo>
                    <a:pt x="1244" y="335"/>
                  </a:lnTo>
                  <a:lnTo>
                    <a:pt x="1221" y="324"/>
                  </a:lnTo>
                  <a:lnTo>
                    <a:pt x="1197" y="313"/>
                  </a:lnTo>
                  <a:lnTo>
                    <a:pt x="1172" y="304"/>
                  </a:lnTo>
                  <a:lnTo>
                    <a:pt x="1148" y="296"/>
                  </a:lnTo>
                  <a:lnTo>
                    <a:pt x="1121" y="289"/>
                  </a:lnTo>
                  <a:lnTo>
                    <a:pt x="1095" y="282"/>
                  </a:lnTo>
                  <a:lnTo>
                    <a:pt x="1068" y="277"/>
                  </a:lnTo>
                  <a:lnTo>
                    <a:pt x="1041" y="272"/>
                  </a:lnTo>
                  <a:lnTo>
                    <a:pt x="1013" y="269"/>
                  </a:lnTo>
                  <a:lnTo>
                    <a:pt x="985" y="268"/>
                  </a:lnTo>
                  <a:lnTo>
                    <a:pt x="956" y="267"/>
                  </a:lnTo>
                  <a:lnTo>
                    <a:pt x="933" y="268"/>
                  </a:lnTo>
                  <a:lnTo>
                    <a:pt x="909" y="270"/>
                  </a:lnTo>
                  <a:lnTo>
                    <a:pt x="884" y="273"/>
                  </a:lnTo>
                  <a:lnTo>
                    <a:pt x="859" y="278"/>
                  </a:lnTo>
                  <a:lnTo>
                    <a:pt x="834" y="284"/>
                  </a:lnTo>
                  <a:lnTo>
                    <a:pt x="809" y="290"/>
                  </a:lnTo>
                  <a:lnTo>
                    <a:pt x="783" y="298"/>
                  </a:lnTo>
                  <a:lnTo>
                    <a:pt x="759" y="307"/>
                  </a:lnTo>
                  <a:lnTo>
                    <a:pt x="734" y="316"/>
                  </a:lnTo>
                  <a:lnTo>
                    <a:pt x="709" y="327"/>
                  </a:lnTo>
                  <a:lnTo>
                    <a:pt x="685" y="340"/>
                  </a:lnTo>
                  <a:lnTo>
                    <a:pt x="661" y="352"/>
                  </a:lnTo>
                  <a:lnTo>
                    <a:pt x="637" y="365"/>
                  </a:lnTo>
                  <a:lnTo>
                    <a:pt x="615" y="379"/>
                  </a:lnTo>
                  <a:lnTo>
                    <a:pt x="592" y="394"/>
                  </a:lnTo>
                  <a:lnTo>
                    <a:pt x="570" y="411"/>
                  </a:lnTo>
                  <a:lnTo>
                    <a:pt x="549" y="427"/>
                  </a:lnTo>
                  <a:lnTo>
                    <a:pt x="528" y="444"/>
                  </a:lnTo>
                  <a:lnTo>
                    <a:pt x="509" y="462"/>
                  </a:lnTo>
                  <a:lnTo>
                    <a:pt x="491" y="480"/>
                  </a:lnTo>
                  <a:lnTo>
                    <a:pt x="473" y="499"/>
                  </a:lnTo>
                  <a:lnTo>
                    <a:pt x="456" y="518"/>
                  </a:lnTo>
                  <a:lnTo>
                    <a:pt x="441" y="538"/>
                  </a:lnTo>
                  <a:lnTo>
                    <a:pt x="426" y="558"/>
                  </a:lnTo>
                  <a:lnTo>
                    <a:pt x="414" y="578"/>
                  </a:lnTo>
                  <a:lnTo>
                    <a:pt x="402" y="599"/>
                  </a:lnTo>
                  <a:lnTo>
                    <a:pt x="393" y="620"/>
                  </a:lnTo>
                  <a:lnTo>
                    <a:pt x="384" y="640"/>
                  </a:lnTo>
                  <a:lnTo>
                    <a:pt x="377" y="662"/>
                  </a:lnTo>
                  <a:lnTo>
                    <a:pt x="372" y="684"/>
                  </a:lnTo>
                  <a:lnTo>
                    <a:pt x="367" y="706"/>
                  </a:lnTo>
                  <a:lnTo>
                    <a:pt x="365" y="727"/>
                  </a:lnTo>
                  <a:lnTo>
                    <a:pt x="365" y="2203"/>
                  </a:lnTo>
                  <a:lnTo>
                    <a:pt x="365" y="2213"/>
                  </a:lnTo>
                  <a:lnTo>
                    <a:pt x="365" y="2610"/>
                  </a:lnTo>
                  <a:lnTo>
                    <a:pt x="0" y="2610"/>
                  </a:lnTo>
                  <a:lnTo>
                    <a:pt x="0" y="2203"/>
                  </a:lnTo>
                  <a:lnTo>
                    <a:pt x="0" y="373"/>
                  </a:lnTo>
                  <a:lnTo>
                    <a:pt x="0" y="35"/>
                  </a:lnTo>
                  <a:lnTo>
                    <a:pt x="66" y="35"/>
                  </a:lnTo>
                  <a:lnTo>
                    <a:pt x="265" y="35"/>
                  </a:lnTo>
                  <a:lnTo>
                    <a:pt x="35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9" r:id="rId5"/>
    <p:sldLayoutId id="2147483653" r:id="rId6"/>
    <p:sldLayoutId id="2147483660" r:id="rId7"/>
    <p:sldLayoutId id="2147483657" r:id="rId8"/>
    <p:sldLayoutId id="2147483654" r:id="rId9"/>
    <p:sldLayoutId id="2147483655" r:id="rId10"/>
    <p:sldLayoutId id="2147483661" r:id="rId11"/>
    <p:sldLayoutId id="2147483662" r:id="rId12"/>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515100"/>
            <a:ext cx="9144000" cy="342900"/>
          </a:xfrm>
          <a:prstGeom prst="rect">
            <a:avLst/>
          </a:prstGeom>
          <a:solidFill>
            <a:schemeClr val="tx2">
              <a:lumMod val="75000"/>
              <a:lumOff val="25000"/>
            </a:schemeClr>
          </a:solidFill>
          <a:ln w="9525">
            <a:noFill/>
            <a:miter lim="800000"/>
            <a:headEnd/>
            <a:tailEnd/>
          </a:ln>
          <a:effectLst>
            <a:outerShdw blurRad="63500" dist="23000" dir="5400000" rotWithShape="0">
              <a:srgbClr val="000000">
                <a:alpha val="34999"/>
              </a:srgbClr>
            </a:outerShdw>
          </a:effectLst>
        </p:spPr>
        <p:txBody>
          <a:bodyPr anchor="ctr"/>
          <a:lstStyle/>
          <a:p>
            <a:pPr marL="0" algn="ctr" defTabSz="914400" rtl="0" eaLnBrk="1" fontAlgn="auto" latinLnBrk="0" hangingPunct="1">
              <a:spcBef>
                <a:spcPts val="0"/>
              </a:spcBef>
              <a:spcAft>
                <a:spcPts val="0"/>
              </a:spcAft>
              <a:defRPr/>
            </a:pPr>
            <a:endParaRPr lang="en-US" sz="1800" kern="1200" dirty="0">
              <a:solidFill>
                <a:srgbClr val="FFFFFF"/>
              </a:solidFill>
              <a:latin typeface="+mn-lt"/>
              <a:ea typeface="+mn-ea"/>
              <a:cs typeface="+mn-cs"/>
            </a:endParaRPr>
          </a:p>
        </p:txBody>
      </p:sp>
      <p:grpSp>
        <p:nvGrpSpPr>
          <p:cNvPr id="10" name="Group 9"/>
          <p:cNvGrpSpPr/>
          <p:nvPr/>
        </p:nvGrpSpPr>
        <p:grpSpPr>
          <a:xfrm>
            <a:off x="154600" y="6582563"/>
            <a:ext cx="581786" cy="214624"/>
            <a:chOff x="2362200" y="1358900"/>
            <a:chExt cx="4492625" cy="1657351"/>
          </a:xfrm>
          <a:solidFill>
            <a:schemeClr val="bg1"/>
          </a:solidFill>
        </p:grpSpPr>
        <p:sp>
          <p:nvSpPr>
            <p:cNvPr id="11" name="Freeform 37"/>
            <p:cNvSpPr>
              <a:spLocks noEditPoints="1"/>
            </p:cNvSpPr>
            <p:nvPr/>
          </p:nvSpPr>
          <p:spPr bwMode="auto">
            <a:xfrm>
              <a:off x="6581775" y="1358900"/>
              <a:ext cx="273050" cy="271463"/>
            </a:xfrm>
            <a:custGeom>
              <a:avLst/>
              <a:gdLst>
                <a:gd name="T0" fmla="*/ 427 w 684"/>
                <a:gd name="T1" fmla="*/ 674 h 684"/>
                <a:gd name="T2" fmla="*/ 518 w 684"/>
                <a:gd name="T3" fmla="*/ 636 h 684"/>
                <a:gd name="T4" fmla="*/ 595 w 684"/>
                <a:gd name="T5" fmla="*/ 573 h 684"/>
                <a:gd name="T6" fmla="*/ 650 w 684"/>
                <a:gd name="T7" fmla="*/ 491 h 684"/>
                <a:gd name="T8" fmla="*/ 680 w 684"/>
                <a:gd name="T9" fmla="*/ 395 h 684"/>
                <a:gd name="T10" fmla="*/ 680 w 684"/>
                <a:gd name="T11" fmla="*/ 291 h 684"/>
                <a:gd name="T12" fmla="*/ 650 w 684"/>
                <a:gd name="T13" fmla="*/ 195 h 684"/>
                <a:gd name="T14" fmla="*/ 595 w 684"/>
                <a:gd name="T15" fmla="*/ 113 h 684"/>
                <a:gd name="T16" fmla="*/ 518 w 684"/>
                <a:gd name="T17" fmla="*/ 50 h 684"/>
                <a:gd name="T18" fmla="*/ 427 w 684"/>
                <a:gd name="T19" fmla="*/ 12 h 684"/>
                <a:gd name="T20" fmla="*/ 324 w 684"/>
                <a:gd name="T21" fmla="*/ 1 h 684"/>
                <a:gd name="T22" fmla="*/ 224 w 684"/>
                <a:gd name="T23" fmla="*/ 22 h 684"/>
                <a:gd name="T24" fmla="*/ 137 w 684"/>
                <a:gd name="T25" fmla="*/ 69 h 684"/>
                <a:gd name="T26" fmla="*/ 68 w 684"/>
                <a:gd name="T27" fmla="*/ 139 h 684"/>
                <a:gd name="T28" fmla="*/ 20 w 684"/>
                <a:gd name="T29" fmla="*/ 226 h 684"/>
                <a:gd name="T30" fmla="*/ 0 w 684"/>
                <a:gd name="T31" fmla="*/ 326 h 684"/>
                <a:gd name="T32" fmla="*/ 10 w 684"/>
                <a:gd name="T33" fmla="*/ 428 h 684"/>
                <a:gd name="T34" fmla="*/ 50 w 684"/>
                <a:gd name="T35" fmla="*/ 521 h 684"/>
                <a:gd name="T36" fmla="*/ 112 w 684"/>
                <a:gd name="T37" fmla="*/ 596 h 684"/>
                <a:gd name="T38" fmla="*/ 194 w 684"/>
                <a:gd name="T39" fmla="*/ 651 h 684"/>
                <a:gd name="T40" fmla="*/ 290 w 684"/>
                <a:gd name="T41" fmla="*/ 681 h 684"/>
                <a:gd name="T42" fmla="*/ 52 w 684"/>
                <a:gd name="T43" fmla="*/ 313 h 684"/>
                <a:gd name="T44" fmla="*/ 73 w 684"/>
                <a:gd name="T45" fmla="*/ 230 h 684"/>
                <a:gd name="T46" fmla="*/ 117 w 684"/>
                <a:gd name="T47" fmla="*/ 158 h 684"/>
                <a:gd name="T48" fmla="*/ 179 w 684"/>
                <a:gd name="T49" fmla="*/ 102 h 684"/>
                <a:gd name="T50" fmla="*/ 255 w 684"/>
                <a:gd name="T51" fmla="*/ 64 h 684"/>
                <a:gd name="T52" fmla="*/ 341 w 684"/>
                <a:gd name="T53" fmla="*/ 51 h 684"/>
                <a:gd name="T54" fmla="*/ 428 w 684"/>
                <a:gd name="T55" fmla="*/ 64 h 684"/>
                <a:gd name="T56" fmla="*/ 504 w 684"/>
                <a:gd name="T57" fmla="*/ 102 h 684"/>
                <a:gd name="T58" fmla="*/ 566 w 684"/>
                <a:gd name="T59" fmla="*/ 158 h 684"/>
                <a:gd name="T60" fmla="*/ 610 w 684"/>
                <a:gd name="T61" fmla="*/ 230 h 684"/>
                <a:gd name="T62" fmla="*/ 631 w 684"/>
                <a:gd name="T63" fmla="*/ 313 h 684"/>
                <a:gd name="T64" fmla="*/ 627 w 684"/>
                <a:gd name="T65" fmla="*/ 401 h 684"/>
                <a:gd name="T66" fmla="*/ 598 w 684"/>
                <a:gd name="T67" fmla="*/ 481 h 684"/>
                <a:gd name="T68" fmla="*/ 548 w 684"/>
                <a:gd name="T69" fmla="*/ 548 h 684"/>
                <a:gd name="T70" fmla="*/ 480 w 684"/>
                <a:gd name="T71" fmla="*/ 599 h 684"/>
                <a:gd name="T72" fmla="*/ 400 w 684"/>
                <a:gd name="T73" fmla="*/ 628 h 684"/>
                <a:gd name="T74" fmla="*/ 312 w 684"/>
                <a:gd name="T75" fmla="*/ 633 h 684"/>
                <a:gd name="T76" fmla="*/ 229 w 684"/>
                <a:gd name="T77" fmla="*/ 611 h 684"/>
                <a:gd name="T78" fmla="*/ 156 w 684"/>
                <a:gd name="T79" fmla="*/ 568 h 684"/>
                <a:gd name="T80" fmla="*/ 100 w 684"/>
                <a:gd name="T81" fmla="*/ 506 h 684"/>
                <a:gd name="T82" fmla="*/ 64 w 684"/>
                <a:gd name="T83" fmla="*/ 429 h 684"/>
                <a:gd name="T84" fmla="*/ 51 w 684"/>
                <a:gd name="T85" fmla="*/ 343 h 684"/>
                <a:gd name="T86" fmla="*/ 485 w 684"/>
                <a:gd name="T87" fmla="*/ 515 h 684"/>
                <a:gd name="T88" fmla="*/ 462 w 684"/>
                <a:gd name="T89" fmla="*/ 329 h 684"/>
                <a:gd name="T90" fmla="*/ 480 w 684"/>
                <a:gd name="T91" fmla="*/ 282 h 684"/>
                <a:gd name="T92" fmla="*/ 459 w 684"/>
                <a:gd name="T93" fmla="*/ 197 h 684"/>
                <a:gd name="T94" fmla="*/ 397 w 684"/>
                <a:gd name="T95" fmla="*/ 160 h 684"/>
                <a:gd name="T96" fmla="*/ 212 w 684"/>
                <a:gd name="T97" fmla="*/ 154 h 684"/>
                <a:gd name="T98" fmla="*/ 382 w 684"/>
                <a:gd name="T99" fmla="*/ 221 h 684"/>
                <a:gd name="T100" fmla="*/ 405 w 684"/>
                <a:gd name="T101" fmla="*/ 239 h 684"/>
                <a:gd name="T102" fmla="*/ 412 w 684"/>
                <a:gd name="T103" fmla="*/ 270 h 684"/>
                <a:gd name="T104" fmla="*/ 399 w 684"/>
                <a:gd name="T105" fmla="*/ 296 h 684"/>
                <a:gd name="T106" fmla="*/ 277 w 684"/>
                <a:gd name="T107" fmla="*/ 31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4" h="684">
                  <a:moveTo>
                    <a:pt x="341" y="684"/>
                  </a:moveTo>
                  <a:lnTo>
                    <a:pt x="359" y="684"/>
                  </a:lnTo>
                  <a:lnTo>
                    <a:pt x="376" y="683"/>
                  </a:lnTo>
                  <a:lnTo>
                    <a:pt x="393" y="681"/>
                  </a:lnTo>
                  <a:lnTo>
                    <a:pt x="411" y="678"/>
                  </a:lnTo>
                  <a:lnTo>
                    <a:pt x="427" y="674"/>
                  </a:lnTo>
                  <a:lnTo>
                    <a:pt x="443" y="669"/>
                  </a:lnTo>
                  <a:lnTo>
                    <a:pt x="459" y="664"/>
                  </a:lnTo>
                  <a:lnTo>
                    <a:pt x="475" y="658"/>
                  </a:lnTo>
                  <a:lnTo>
                    <a:pt x="490" y="651"/>
                  </a:lnTo>
                  <a:lnTo>
                    <a:pt x="504" y="644"/>
                  </a:lnTo>
                  <a:lnTo>
                    <a:pt x="518" y="636"/>
                  </a:lnTo>
                  <a:lnTo>
                    <a:pt x="533" y="627"/>
                  </a:lnTo>
                  <a:lnTo>
                    <a:pt x="546" y="617"/>
                  </a:lnTo>
                  <a:lnTo>
                    <a:pt x="559" y="607"/>
                  </a:lnTo>
                  <a:lnTo>
                    <a:pt x="571" y="596"/>
                  </a:lnTo>
                  <a:lnTo>
                    <a:pt x="583" y="585"/>
                  </a:lnTo>
                  <a:lnTo>
                    <a:pt x="595" y="573"/>
                  </a:lnTo>
                  <a:lnTo>
                    <a:pt x="606" y="560"/>
                  </a:lnTo>
                  <a:lnTo>
                    <a:pt x="616" y="547"/>
                  </a:lnTo>
                  <a:lnTo>
                    <a:pt x="625" y="534"/>
                  </a:lnTo>
                  <a:lnTo>
                    <a:pt x="634" y="521"/>
                  </a:lnTo>
                  <a:lnTo>
                    <a:pt x="642" y="506"/>
                  </a:lnTo>
                  <a:lnTo>
                    <a:pt x="650" y="491"/>
                  </a:lnTo>
                  <a:lnTo>
                    <a:pt x="657" y="476"/>
                  </a:lnTo>
                  <a:lnTo>
                    <a:pt x="663" y="461"/>
                  </a:lnTo>
                  <a:lnTo>
                    <a:pt x="669" y="445"/>
                  </a:lnTo>
                  <a:lnTo>
                    <a:pt x="673" y="428"/>
                  </a:lnTo>
                  <a:lnTo>
                    <a:pt x="677" y="412"/>
                  </a:lnTo>
                  <a:lnTo>
                    <a:pt x="680" y="395"/>
                  </a:lnTo>
                  <a:lnTo>
                    <a:pt x="682" y="377"/>
                  </a:lnTo>
                  <a:lnTo>
                    <a:pt x="683" y="360"/>
                  </a:lnTo>
                  <a:lnTo>
                    <a:pt x="684" y="343"/>
                  </a:lnTo>
                  <a:lnTo>
                    <a:pt x="683" y="326"/>
                  </a:lnTo>
                  <a:lnTo>
                    <a:pt x="682" y="308"/>
                  </a:lnTo>
                  <a:lnTo>
                    <a:pt x="680" y="291"/>
                  </a:lnTo>
                  <a:lnTo>
                    <a:pt x="677" y="274"/>
                  </a:lnTo>
                  <a:lnTo>
                    <a:pt x="673" y="258"/>
                  </a:lnTo>
                  <a:lnTo>
                    <a:pt x="669" y="241"/>
                  </a:lnTo>
                  <a:lnTo>
                    <a:pt x="663" y="226"/>
                  </a:lnTo>
                  <a:lnTo>
                    <a:pt x="657" y="210"/>
                  </a:lnTo>
                  <a:lnTo>
                    <a:pt x="650" y="195"/>
                  </a:lnTo>
                  <a:lnTo>
                    <a:pt x="642" y="180"/>
                  </a:lnTo>
                  <a:lnTo>
                    <a:pt x="634" y="166"/>
                  </a:lnTo>
                  <a:lnTo>
                    <a:pt x="625" y="152"/>
                  </a:lnTo>
                  <a:lnTo>
                    <a:pt x="616" y="139"/>
                  </a:lnTo>
                  <a:lnTo>
                    <a:pt x="606" y="125"/>
                  </a:lnTo>
                  <a:lnTo>
                    <a:pt x="595" y="113"/>
                  </a:lnTo>
                  <a:lnTo>
                    <a:pt x="583" y="101"/>
                  </a:lnTo>
                  <a:lnTo>
                    <a:pt x="571" y="90"/>
                  </a:lnTo>
                  <a:lnTo>
                    <a:pt x="559" y="80"/>
                  </a:lnTo>
                  <a:lnTo>
                    <a:pt x="546" y="69"/>
                  </a:lnTo>
                  <a:lnTo>
                    <a:pt x="533" y="59"/>
                  </a:lnTo>
                  <a:lnTo>
                    <a:pt x="518" y="50"/>
                  </a:lnTo>
                  <a:lnTo>
                    <a:pt x="504" y="42"/>
                  </a:lnTo>
                  <a:lnTo>
                    <a:pt x="490" y="35"/>
                  </a:lnTo>
                  <a:lnTo>
                    <a:pt x="475" y="28"/>
                  </a:lnTo>
                  <a:lnTo>
                    <a:pt x="459" y="22"/>
                  </a:lnTo>
                  <a:lnTo>
                    <a:pt x="443" y="17"/>
                  </a:lnTo>
                  <a:lnTo>
                    <a:pt x="427" y="12"/>
                  </a:lnTo>
                  <a:lnTo>
                    <a:pt x="411" y="7"/>
                  </a:lnTo>
                  <a:lnTo>
                    <a:pt x="393" y="4"/>
                  </a:lnTo>
                  <a:lnTo>
                    <a:pt x="376" y="2"/>
                  </a:lnTo>
                  <a:lnTo>
                    <a:pt x="359" y="1"/>
                  </a:lnTo>
                  <a:lnTo>
                    <a:pt x="341" y="0"/>
                  </a:lnTo>
                  <a:lnTo>
                    <a:pt x="324" y="1"/>
                  </a:lnTo>
                  <a:lnTo>
                    <a:pt x="307" y="2"/>
                  </a:lnTo>
                  <a:lnTo>
                    <a:pt x="290" y="4"/>
                  </a:lnTo>
                  <a:lnTo>
                    <a:pt x="273" y="7"/>
                  </a:lnTo>
                  <a:lnTo>
                    <a:pt x="257" y="12"/>
                  </a:lnTo>
                  <a:lnTo>
                    <a:pt x="241" y="17"/>
                  </a:lnTo>
                  <a:lnTo>
                    <a:pt x="224" y="22"/>
                  </a:lnTo>
                  <a:lnTo>
                    <a:pt x="209" y="28"/>
                  </a:lnTo>
                  <a:lnTo>
                    <a:pt x="194" y="35"/>
                  </a:lnTo>
                  <a:lnTo>
                    <a:pt x="179" y="42"/>
                  </a:lnTo>
                  <a:lnTo>
                    <a:pt x="164" y="50"/>
                  </a:lnTo>
                  <a:lnTo>
                    <a:pt x="151" y="59"/>
                  </a:lnTo>
                  <a:lnTo>
                    <a:pt x="137" y="69"/>
                  </a:lnTo>
                  <a:lnTo>
                    <a:pt x="125" y="80"/>
                  </a:lnTo>
                  <a:lnTo>
                    <a:pt x="112" y="90"/>
                  </a:lnTo>
                  <a:lnTo>
                    <a:pt x="100" y="101"/>
                  </a:lnTo>
                  <a:lnTo>
                    <a:pt x="89" y="113"/>
                  </a:lnTo>
                  <a:lnTo>
                    <a:pt x="78" y="125"/>
                  </a:lnTo>
                  <a:lnTo>
                    <a:pt x="68" y="139"/>
                  </a:lnTo>
                  <a:lnTo>
                    <a:pt x="58" y="152"/>
                  </a:lnTo>
                  <a:lnTo>
                    <a:pt x="50" y="166"/>
                  </a:lnTo>
                  <a:lnTo>
                    <a:pt x="41" y="180"/>
                  </a:lnTo>
                  <a:lnTo>
                    <a:pt x="33" y="195"/>
                  </a:lnTo>
                  <a:lnTo>
                    <a:pt x="26" y="210"/>
                  </a:lnTo>
                  <a:lnTo>
                    <a:pt x="20" y="226"/>
                  </a:lnTo>
                  <a:lnTo>
                    <a:pt x="15" y="241"/>
                  </a:lnTo>
                  <a:lnTo>
                    <a:pt x="10" y="258"/>
                  </a:lnTo>
                  <a:lnTo>
                    <a:pt x="7" y="274"/>
                  </a:lnTo>
                  <a:lnTo>
                    <a:pt x="4" y="291"/>
                  </a:lnTo>
                  <a:lnTo>
                    <a:pt x="1" y="308"/>
                  </a:lnTo>
                  <a:lnTo>
                    <a:pt x="0" y="326"/>
                  </a:lnTo>
                  <a:lnTo>
                    <a:pt x="0" y="343"/>
                  </a:lnTo>
                  <a:lnTo>
                    <a:pt x="0" y="360"/>
                  </a:lnTo>
                  <a:lnTo>
                    <a:pt x="1" y="377"/>
                  </a:lnTo>
                  <a:lnTo>
                    <a:pt x="4" y="395"/>
                  </a:lnTo>
                  <a:lnTo>
                    <a:pt x="7" y="412"/>
                  </a:lnTo>
                  <a:lnTo>
                    <a:pt x="10" y="428"/>
                  </a:lnTo>
                  <a:lnTo>
                    <a:pt x="15" y="445"/>
                  </a:lnTo>
                  <a:lnTo>
                    <a:pt x="20" y="461"/>
                  </a:lnTo>
                  <a:lnTo>
                    <a:pt x="26" y="476"/>
                  </a:lnTo>
                  <a:lnTo>
                    <a:pt x="33" y="491"/>
                  </a:lnTo>
                  <a:lnTo>
                    <a:pt x="41" y="506"/>
                  </a:lnTo>
                  <a:lnTo>
                    <a:pt x="50" y="521"/>
                  </a:lnTo>
                  <a:lnTo>
                    <a:pt x="58" y="534"/>
                  </a:lnTo>
                  <a:lnTo>
                    <a:pt x="68" y="547"/>
                  </a:lnTo>
                  <a:lnTo>
                    <a:pt x="78" y="560"/>
                  </a:lnTo>
                  <a:lnTo>
                    <a:pt x="89" y="573"/>
                  </a:lnTo>
                  <a:lnTo>
                    <a:pt x="100" y="585"/>
                  </a:lnTo>
                  <a:lnTo>
                    <a:pt x="112" y="596"/>
                  </a:lnTo>
                  <a:lnTo>
                    <a:pt x="125" y="607"/>
                  </a:lnTo>
                  <a:lnTo>
                    <a:pt x="137" y="617"/>
                  </a:lnTo>
                  <a:lnTo>
                    <a:pt x="151" y="627"/>
                  </a:lnTo>
                  <a:lnTo>
                    <a:pt x="164" y="636"/>
                  </a:lnTo>
                  <a:lnTo>
                    <a:pt x="179" y="644"/>
                  </a:lnTo>
                  <a:lnTo>
                    <a:pt x="194" y="651"/>
                  </a:lnTo>
                  <a:lnTo>
                    <a:pt x="209" y="658"/>
                  </a:lnTo>
                  <a:lnTo>
                    <a:pt x="224" y="664"/>
                  </a:lnTo>
                  <a:lnTo>
                    <a:pt x="241" y="669"/>
                  </a:lnTo>
                  <a:lnTo>
                    <a:pt x="257" y="674"/>
                  </a:lnTo>
                  <a:lnTo>
                    <a:pt x="273" y="678"/>
                  </a:lnTo>
                  <a:lnTo>
                    <a:pt x="290" y="681"/>
                  </a:lnTo>
                  <a:lnTo>
                    <a:pt x="307" y="683"/>
                  </a:lnTo>
                  <a:lnTo>
                    <a:pt x="324" y="684"/>
                  </a:lnTo>
                  <a:lnTo>
                    <a:pt x="341" y="684"/>
                  </a:lnTo>
                  <a:close/>
                  <a:moveTo>
                    <a:pt x="51" y="343"/>
                  </a:moveTo>
                  <a:lnTo>
                    <a:pt x="51" y="328"/>
                  </a:lnTo>
                  <a:lnTo>
                    <a:pt x="52" y="313"/>
                  </a:lnTo>
                  <a:lnTo>
                    <a:pt x="54" y="298"/>
                  </a:lnTo>
                  <a:lnTo>
                    <a:pt x="57" y="284"/>
                  </a:lnTo>
                  <a:lnTo>
                    <a:pt x="60" y="271"/>
                  </a:lnTo>
                  <a:lnTo>
                    <a:pt x="64" y="257"/>
                  </a:lnTo>
                  <a:lnTo>
                    <a:pt x="68" y="243"/>
                  </a:lnTo>
                  <a:lnTo>
                    <a:pt x="73" y="230"/>
                  </a:lnTo>
                  <a:lnTo>
                    <a:pt x="79" y="217"/>
                  </a:lnTo>
                  <a:lnTo>
                    <a:pt x="86" y="205"/>
                  </a:lnTo>
                  <a:lnTo>
                    <a:pt x="92" y="192"/>
                  </a:lnTo>
                  <a:lnTo>
                    <a:pt x="100" y="180"/>
                  </a:lnTo>
                  <a:lnTo>
                    <a:pt x="108" y="169"/>
                  </a:lnTo>
                  <a:lnTo>
                    <a:pt x="117" y="158"/>
                  </a:lnTo>
                  <a:lnTo>
                    <a:pt x="126" y="148"/>
                  </a:lnTo>
                  <a:lnTo>
                    <a:pt x="136" y="138"/>
                  </a:lnTo>
                  <a:lnTo>
                    <a:pt x="146" y="127"/>
                  </a:lnTo>
                  <a:lnTo>
                    <a:pt x="156" y="118"/>
                  </a:lnTo>
                  <a:lnTo>
                    <a:pt x="167" y="110"/>
                  </a:lnTo>
                  <a:lnTo>
                    <a:pt x="179" y="102"/>
                  </a:lnTo>
                  <a:lnTo>
                    <a:pt x="191" y="94"/>
                  </a:lnTo>
                  <a:lnTo>
                    <a:pt x="203" y="87"/>
                  </a:lnTo>
                  <a:lnTo>
                    <a:pt x="215" y="81"/>
                  </a:lnTo>
                  <a:lnTo>
                    <a:pt x="229" y="75"/>
                  </a:lnTo>
                  <a:lnTo>
                    <a:pt x="242" y="69"/>
                  </a:lnTo>
                  <a:lnTo>
                    <a:pt x="255" y="64"/>
                  </a:lnTo>
                  <a:lnTo>
                    <a:pt x="269" y="61"/>
                  </a:lnTo>
                  <a:lnTo>
                    <a:pt x="283" y="57"/>
                  </a:lnTo>
                  <a:lnTo>
                    <a:pt x="298" y="55"/>
                  </a:lnTo>
                  <a:lnTo>
                    <a:pt x="312" y="53"/>
                  </a:lnTo>
                  <a:lnTo>
                    <a:pt x="327" y="52"/>
                  </a:lnTo>
                  <a:lnTo>
                    <a:pt x="341" y="51"/>
                  </a:lnTo>
                  <a:lnTo>
                    <a:pt x="357" y="52"/>
                  </a:lnTo>
                  <a:lnTo>
                    <a:pt x="371" y="53"/>
                  </a:lnTo>
                  <a:lnTo>
                    <a:pt x="386" y="55"/>
                  </a:lnTo>
                  <a:lnTo>
                    <a:pt x="400" y="57"/>
                  </a:lnTo>
                  <a:lnTo>
                    <a:pt x="415" y="61"/>
                  </a:lnTo>
                  <a:lnTo>
                    <a:pt x="428" y="64"/>
                  </a:lnTo>
                  <a:lnTo>
                    <a:pt x="441" y="69"/>
                  </a:lnTo>
                  <a:lnTo>
                    <a:pt x="454" y="75"/>
                  </a:lnTo>
                  <a:lnTo>
                    <a:pt x="467" y="81"/>
                  </a:lnTo>
                  <a:lnTo>
                    <a:pt x="480" y="87"/>
                  </a:lnTo>
                  <a:lnTo>
                    <a:pt x="492" y="94"/>
                  </a:lnTo>
                  <a:lnTo>
                    <a:pt x="504" y="102"/>
                  </a:lnTo>
                  <a:lnTo>
                    <a:pt x="515" y="110"/>
                  </a:lnTo>
                  <a:lnTo>
                    <a:pt x="526" y="118"/>
                  </a:lnTo>
                  <a:lnTo>
                    <a:pt x="538" y="127"/>
                  </a:lnTo>
                  <a:lnTo>
                    <a:pt x="548" y="138"/>
                  </a:lnTo>
                  <a:lnTo>
                    <a:pt x="557" y="148"/>
                  </a:lnTo>
                  <a:lnTo>
                    <a:pt x="566" y="158"/>
                  </a:lnTo>
                  <a:lnTo>
                    <a:pt x="575" y="169"/>
                  </a:lnTo>
                  <a:lnTo>
                    <a:pt x="583" y="180"/>
                  </a:lnTo>
                  <a:lnTo>
                    <a:pt x="591" y="192"/>
                  </a:lnTo>
                  <a:lnTo>
                    <a:pt x="598" y="205"/>
                  </a:lnTo>
                  <a:lnTo>
                    <a:pt x="604" y="217"/>
                  </a:lnTo>
                  <a:lnTo>
                    <a:pt x="610" y="230"/>
                  </a:lnTo>
                  <a:lnTo>
                    <a:pt x="615" y="243"/>
                  </a:lnTo>
                  <a:lnTo>
                    <a:pt x="620" y="257"/>
                  </a:lnTo>
                  <a:lnTo>
                    <a:pt x="624" y="271"/>
                  </a:lnTo>
                  <a:lnTo>
                    <a:pt x="627" y="284"/>
                  </a:lnTo>
                  <a:lnTo>
                    <a:pt x="629" y="298"/>
                  </a:lnTo>
                  <a:lnTo>
                    <a:pt x="631" y="313"/>
                  </a:lnTo>
                  <a:lnTo>
                    <a:pt x="632" y="328"/>
                  </a:lnTo>
                  <a:lnTo>
                    <a:pt x="633" y="343"/>
                  </a:lnTo>
                  <a:lnTo>
                    <a:pt x="632" y="358"/>
                  </a:lnTo>
                  <a:lnTo>
                    <a:pt x="631" y="372"/>
                  </a:lnTo>
                  <a:lnTo>
                    <a:pt x="629" y="387"/>
                  </a:lnTo>
                  <a:lnTo>
                    <a:pt x="627" y="401"/>
                  </a:lnTo>
                  <a:lnTo>
                    <a:pt x="624" y="415"/>
                  </a:lnTo>
                  <a:lnTo>
                    <a:pt x="620" y="429"/>
                  </a:lnTo>
                  <a:lnTo>
                    <a:pt x="615" y="443"/>
                  </a:lnTo>
                  <a:lnTo>
                    <a:pt x="610" y="456"/>
                  </a:lnTo>
                  <a:lnTo>
                    <a:pt x="604" y="469"/>
                  </a:lnTo>
                  <a:lnTo>
                    <a:pt x="598" y="481"/>
                  </a:lnTo>
                  <a:lnTo>
                    <a:pt x="591" y="493"/>
                  </a:lnTo>
                  <a:lnTo>
                    <a:pt x="583" y="506"/>
                  </a:lnTo>
                  <a:lnTo>
                    <a:pt x="575" y="517"/>
                  </a:lnTo>
                  <a:lnTo>
                    <a:pt x="566" y="528"/>
                  </a:lnTo>
                  <a:lnTo>
                    <a:pt x="557" y="538"/>
                  </a:lnTo>
                  <a:lnTo>
                    <a:pt x="548" y="548"/>
                  </a:lnTo>
                  <a:lnTo>
                    <a:pt x="538" y="558"/>
                  </a:lnTo>
                  <a:lnTo>
                    <a:pt x="526" y="568"/>
                  </a:lnTo>
                  <a:lnTo>
                    <a:pt x="515" y="576"/>
                  </a:lnTo>
                  <a:lnTo>
                    <a:pt x="504" y="584"/>
                  </a:lnTo>
                  <a:lnTo>
                    <a:pt x="492" y="592"/>
                  </a:lnTo>
                  <a:lnTo>
                    <a:pt x="480" y="599"/>
                  </a:lnTo>
                  <a:lnTo>
                    <a:pt x="467" y="605"/>
                  </a:lnTo>
                  <a:lnTo>
                    <a:pt x="454" y="611"/>
                  </a:lnTo>
                  <a:lnTo>
                    <a:pt x="441" y="616"/>
                  </a:lnTo>
                  <a:lnTo>
                    <a:pt x="428" y="620"/>
                  </a:lnTo>
                  <a:lnTo>
                    <a:pt x="415" y="625"/>
                  </a:lnTo>
                  <a:lnTo>
                    <a:pt x="400" y="628"/>
                  </a:lnTo>
                  <a:lnTo>
                    <a:pt x="386" y="631"/>
                  </a:lnTo>
                  <a:lnTo>
                    <a:pt x="371" y="633"/>
                  </a:lnTo>
                  <a:lnTo>
                    <a:pt x="357" y="634"/>
                  </a:lnTo>
                  <a:lnTo>
                    <a:pt x="341" y="634"/>
                  </a:lnTo>
                  <a:lnTo>
                    <a:pt x="327" y="634"/>
                  </a:lnTo>
                  <a:lnTo>
                    <a:pt x="312" y="633"/>
                  </a:lnTo>
                  <a:lnTo>
                    <a:pt x="298" y="631"/>
                  </a:lnTo>
                  <a:lnTo>
                    <a:pt x="283" y="628"/>
                  </a:lnTo>
                  <a:lnTo>
                    <a:pt x="269" y="625"/>
                  </a:lnTo>
                  <a:lnTo>
                    <a:pt x="255" y="620"/>
                  </a:lnTo>
                  <a:lnTo>
                    <a:pt x="242" y="616"/>
                  </a:lnTo>
                  <a:lnTo>
                    <a:pt x="229" y="611"/>
                  </a:lnTo>
                  <a:lnTo>
                    <a:pt x="215" y="605"/>
                  </a:lnTo>
                  <a:lnTo>
                    <a:pt x="203" y="599"/>
                  </a:lnTo>
                  <a:lnTo>
                    <a:pt x="191" y="592"/>
                  </a:lnTo>
                  <a:lnTo>
                    <a:pt x="179" y="584"/>
                  </a:lnTo>
                  <a:lnTo>
                    <a:pt x="167" y="576"/>
                  </a:lnTo>
                  <a:lnTo>
                    <a:pt x="156" y="568"/>
                  </a:lnTo>
                  <a:lnTo>
                    <a:pt x="146" y="558"/>
                  </a:lnTo>
                  <a:lnTo>
                    <a:pt x="136" y="548"/>
                  </a:lnTo>
                  <a:lnTo>
                    <a:pt x="126" y="538"/>
                  </a:lnTo>
                  <a:lnTo>
                    <a:pt x="117" y="528"/>
                  </a:lnTo>
                  <a:lnTo>
                    <a:pt x="108" y="517"/>
                  </a:lnTo>
                  <a:lnTo>
                    <a:pt x="100" y="506"/>
                  </a:lnTo>
                  <a:lnTo>
                    <a:pt x="92" y="493"/>
                  </a:lnTo>
                  <a:lnTo>
                    <a:pt x="86" y="481"/>
                  </a:lnTo>
                  <a:lnTo>
                    <a:pt x="79" y="469"/>
                  </a:lnTo>
                  <a:lnTo>
                    <a:pt x="73" y="456"/>
                  </a:lnTo>
                  <a:lnTo>
                    <a:pt x="68" y="443"/>
                  </a:lnTo>
                  <a:lnTo>
                    <a:pt x="64" y="429"/>
                  </a:lnTo>
                  <a:lnTo>
                    <a:pt x="60" y="415"/>
                  </a:lnTo>
                  <a:lnTo>
                    <a:pt x="57" y="401"/>
                  </a:lnTo>
                  <a:lnTo>
                    <a:pt x="54" y="387"/>
                  </a:lnTo>
                  <a:lnTo>
                    <a:pt x="52" y="372"/>
                  </a:lnTo>
                  <a:lnTo>
                    <a:pt x="51" y="358"/>
                  </a:lnTo>
                  <a:lnTo>
                    <a:pt x="51" y="343"/>
                  </a:lnTo>
                  <a:close/>
                  <a:moveTo>
                    <a:pt x="212" y="515"/>
                  </a:moveTo>
                  <a:lnTo>
                    <a:pt x="277" y="515"/>
                  </a:lnTo>
                  <a:lnTo>
                    <a:pt x="277" y="369"/>
                  </a:lnTo>
                  <a:lnTo>
                    <a:pt x="355" y="369"/>
                  </a:lnTo>
                  <a:lnTo>
                    <a:pt x="412" y="515"/>
                  </a:lnTo>
                  <a:lnTo>
                    <a:pt x="485" y="515"/>
                  </a:lnTo>
                  <a:lnTo>
                    <a:pt x="418" y="359"/>
                  </a:lnTo>
                  <a:lnTo>
                    <a:pt x="427" y="354"/>
                  </a:lnTo>
                  <a:lnTo>
                    <a:pt x="437" y="349"/>
                  </a:lnTo>
                  <a:lnTo>
                    <a:pt x="447" y="343"/>
                  </a:lnTo>
                  <a:lnTo>
                    <a:pt x="457" y="334"/>
                  </a:lnTo>
                  <a:lnTo>
                    <a:pt x="462" y="329"/>
                  </a:lnTo>
                  <a:lnTo>
                    <a:pt x="466" y="324"/>
                  </a:lnTo>
                  <a:lnTo>
                    <a:pt x="471" y="317"/>
                  </a:lnTo>
                  <a:lnTo>
                    <a:pt x="474" y="309"/>
                  </a:lnTo>
                  <a:lnTo>
                    <a:pt x="477" y="301"/>
                  </a:lnTo>
                  <a:lnTo>
                    <a:pt x="479" y="292"/>
                  </a:lnTo>
                  <a:lnTo>
                    <a:pt x="480" y="282"/>
                  </a:lnTo>
                  <a:lnTo>
                    <a:pt x="480" y="270"/>
                  </a:lnTo>
                  <a:lnTo>
                    <a:pt x="479" y="251"/>
                  </a:lnTo>
                  <a:lnTo>
                    <a:pt x="477" y="235"/>
                  </a:lnTo>
                  <a:lnTo>
                    <a:pt x="473" y="220"/>
                  </a:lnTo>
                  <a:lnTo>
                    <a:pt x="466" y="208"/>
                  </a:lnTo>
                  <a:lnTo>
                    <a:pt x="459" y="197"/>
                  </a:lnTo>
                  <a:lnTo>
                    <a:pt x="451" y="187"/>
                  </a:lnTo>
                  <a:lnTo>
                    <a:pt x="442" y="179"/>
                  </a:lnTo>
                  <a:lnTo>
                    <a:pt x="432" y="172"/>
                  </a:lnTo>
                  <a:lnTo>
                    <a:pt x="421" y="167"/>
                  </a:lnTo>
                  <a:lnTo>
                    <a:pt x="410" y="163"/>
                  </a:lnTo>
                  <a:lnTo>
                    <a:pt x="397" y="160"/>
                  </a:lnTo>
                  <a:lnTo>
                    <a:pt x="385" y="157"/>
                  </a:lnTo>
                  <a:lnTo>
                    <a:pt x="372" y="155"/>
                  </a:lnTo>
                  <a:lnTo>
                    <a:pt x="359" y="154"/>
                  </a:lnTo>
                  <a:lnTo>
                    <a:pt x="345" y="154"/>
                  </a:lnTo>
                  <a:lnTo>
                    <a:pt x="333" y="154"/>
                  </a:lnTo>
                  <a:lnTo>
                    <a:pt x="212" y="154"/>
                  </a:lnTo>
                  <a:lnTo>
                    <a:pt x="212" y="515"/>
                  </a:lnTo>
                  <a:close/>
                  <a:moveTo>
                    <a:pt x="277" y="216"/>
                  </a:moveTo>
                  <a:lnTo>
                    <a:pt x="351" y="216"/>
                  </a:lnTo>
                  <a:lnTo>
                    <a:pt x="365" y="217"/>
                  </a:lnTo>
                  <a:lnTo>
                    <a:pt x="377" y="219"/>
                  </a:lnTo>
                  <a:lnTo>
                    <a:pt x="382" y="221"/>
                  </a:lnTo>
                  <a:lnTo>
                    <a:pt x="387" y="223"/>
                  </a:lnTo>
                  <a:lnTo>
                    <a:pt x="391" y="225"/>
                  </a:lnTo>
                  <a:lnTo>
                    <a:pt x="395" y="228"/>
                  </a:lnTo>
                  <a:lnTo>
                    <a:pt x="399" y="231"/>
                  </a:lnTo>
                  <a:lnTo>
                    <a:pt x="402" y="235"/>
                  </a:lnTo>
                  <a:lnTo>
                    <a:pt x="405" y="239"/>
                  </a:lnTo>
                  <a:lnTo>
                    <a:pt x="407" y="243"/>
                  </a:lnTo>
                  <a:lnTo>
                    <a:pt x="410" y="248"/>
                  </a:lnTo>
                  <a:lnTo>
                    <a:pt x="411" y="252"/>
                  </a:lnTo>
                  <a:lnTo>
                    <a:pt x="412" y="259"/>
                  </a:lnTo>
                  <a:lnTo>
                    <a:pt x="412" y="265"/>
                  </a:lnTo>
                  <a:lnTo>
                    <a:pt x="412" y="270"/>
                  </a:lnTo>
                  <a:lnTo>
                    <a:pt x="411" y="276"/>
                  </a:lnTo>
                  <a:lnTo>
                    <a:pt x="410" y="280"/>
                  </a:lnTo>
                  <a:lnTo>
                    <a:pt x="407" y="285"/>
                  </a:lnTo>
                  <a:lnTo>
                    <a:pt x="404" y="289"/>
                  </a:lnTo>
                  <a:lnTo>
                    <a:pt x="402" y="293"/>
                  </a:lnTo>
                  <a:lnTo>
                    <a:pt x="399" y="296"/>
                  </a:lnTo>
                  <a:lnTo>
                    <a:pt x="395" y="299"/>
                  </a:lnTo>
                  <a:lnTo>
                    <a:pt x="387" y="304"/>
                  </a:lnTo>
                  <a:lnTo>
                    <a:pt x="378" y="308"/>
                  </a:lnTo>
                  <a:lnTo>
                    <a:pt x="368" y="310"/>
                  </a:lnTo>
                  <a:lnTo>
                    <a:pt x="357" y="310"/>
                  </a:lnTo>
                  <a:lnTo>
                    <a:pt x="277" y="310"/>
                  </a:lnTo>
                  <a:lnTo>
                    <a:pt x="277"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8"/>
            <p:cNvSpPr>
              <a:spLocks/>
            </p:cNvSpPr>
            <p:nvPr/>
          </p:nvSpPr>
          <p:spPr bwMode="auto">
            <a:xfrm>
              <a:off x="2362200" y="1393825"/>
              <a:ext cx="160338" cy="1335088"/>
            </a:xfrm>
            <a:custGeom>
              <a:avLst/>
              <a:gdLst>
                <a:gd name="T0" fmla="*/ 0 w 405"/>
                <a:gd name="T1" fmla="*/ 408 h 3364"/>
                <a:gd name="T2" fmla="*/ 0 w 405"/>
                <a:gd name="T3" fmla="*/ 403 h 3364"/>
                <a:gd name="T4" fmla="*/ 0 w 405"/>
                <a:gd name="T5" fmla="*/ 0 h 3364"/>
                <a:gd name="T6" fmla="*/ 405 w 405"/>
                <a:gd name="T7" fmla="*/ 0 h 3364"/>
                <a:gd name="T8" fmla="*/ 405 w 405"/>
                <a:gd name="T9" fmla="*/ 404 h 3364"/>
                <a:gd name="T10" fmla="*/ 405 w 405"/>
                <a:gd name="T11" fmla="*/ 408 h 3364"/>
                <a:gd name="T12" fmla="*/ 405 w 405"/>
                <a:gd name="T13" fmla="*/ 2956 h 3364"/>
                <a:gd name="T14" fmla="*/ 405 w 405"/>
                <a:gd name="T15" fmla="*/ 2965 h 3364"/>
                <a:gd name="T16" fmla="*/ 405 w 405"/>
                <a:gd name="T17" fmla="*/ 3364 h 3364"/>
                <a:gd name="T18" fmla="*/ 0 w 405"/>
                <a:gd name="T19" fmla="*/ 3364 h 3364"/>
                <a:gd name="T20" fmla="*/ 0 w 405"/>
                <a:gd name="T21" fmla="*/ 2961 h 3364"/>
                <a:gd name="T22" fmla="*/ 0 w 405"/>
                <a:gd name="T23" fmla="*/ 2956 h 3364"/>
                <a:gd name="T24" fmla="*/ 0 w 405"/>
                <a:gd name="T25" fmla="*/ 408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5" h="3364">
                  <a:moveTo>
                    <a:pt x="0" y="408"/>
                  </a:moveTo>
                  <a:lnTo>
                    <a:pt x="0" y="403"/>
                  </a:lnTo>
                  <a:lnTo>
                    <a:pt x="0" y="0"/>
                  </a:lnTo>
                  <a:lnTo>
                    <a:pt x="405" y="0"/>
                  </a:lnTo>
                  <a:lnTo>
                    <a:pt x="405" y="404"/>
                  </a:lnTo>
                  <a:lnTo>
                    <a:pt x="405" y="408"/>
                  </a:lnTo>
                  <a:lnTo>
                    <a:pt x="405" y="2956"/>
                  </a:lnTo>
                  <a:lnTo>
                    <a:pt x="405" y="2965"/>
                  </a:lnTo>
                  <a:lnTo>
                    <a:pt x="405" y="3364"/>
                  </a:lnTo>
                  <a:lnTo>
                    <a:pt x="0" y="3364"/>
                  </a:lnTo>
                  <a:lnTo>
                    <a:pt x="0" y="2961"/>
                  </a:lnTo>
                  <a:lnTo>
                    <a:pt x="0" y="2956"/>
                  </a:lnTo>
                  <a:lnTo>
                    <a:pt x="0"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9"/>
            <p:cNvSpPr>
              <a:spLocks noEditPoints="1"/>
            </p:cNvSpPr>
            <p:nvPr/>
          </p:nvSpPr>
          <p:spPr bwMode="auto">
            <a:xfrm>
              <a:off x="3448050" y="1389063"/>
              <a:ext cx="3098800" cy="1627188"/>
            </a:xfrm>
            <a:custGeom>
              <a:avLst/>
              <a:gdLst>
                <a:gd name="T0" fmla="*/ 1668 w 7808"/>
                <a:gd name="T1" fmla="*/ 2965 h 4100"/>
                <a:gd name="T2" fmla="*/ 2358 w 7808"/>
                <a:gd name="T3" fmla="*/ 3227 h 4100"/>
                <a:gd name="T4" fmla="*/ 2934 w 7808"/>
                <a:gd name="T5" fmla="*/ 2696 h 4100"/>
                <a:gd name="T6" fmla="*/ 2988 w 7808"/>
                <a:gd name="T7" fmla="*/ 1741 h 4100"/>
                <a:gd name="T8" fmla="*/ 2481 w 7808"/>
                <a:gd name="T9" fmla="*/ 1090 h 4100"/>
                <a:gd name="T10" fmla="*/ 1765 w 7808"/>
                <a:gd name="T11" fmla="*/ 1196 h 4100"/>
                <a:gd name="T12" fmla="*/ 1387 w 7808"/>
                <a:gd name="T13" fmla="*/ 1981 h 4100"/>
                <a:gd name="T14" fmla="*/ 5042 w 7808"/>
                <a:gd name="T15" fmla="*/ 1220 h 4100"/>
                <a:gd name="T16" fmla="*/ 3728 w 7808"/>
                <a:gd name="T17" fmla="*/ 3147 h 4100"/>
                <a:gd name="T18" fmla="*/ 4183 w 7808"/>
                <a:gd name="T19" fmla="*/ 3220 h 4100"/>
                <a:gd name="T20" fmla="*/ 4574 w 7808"/>
                <a:gd name="T21" fmla="*/ 3042 h 4100"/>
                <a:gd name="T22" fmla="*/ 4629 w 7808"/>
                <a:gd name="T23" fmla="*/ 2665 h 4100"/>
                <a:gd name="T24" fmla="*/ 4274 w 7808"/>
                <a:gd name="T25" fmla="*/ 2368 h 4100"/>
                <a:gd name="T26" fmla="*/ 3486 w 7808"/>
                <a:gd name="T27" fmla="*/ 1943 h 4100"/>
                <a:gd name="T28" fmla="*/ 3406 w 7808"/>
                <a:gd name="T29" fmla="*/ 2460 h 4100"/>
                <a:gd name="T30" fmla="*/ 2755 w 7808"/>
                <a:gd name="T31" fmla="*/ 3346 h 4100"/>
                <a:gd name="T32" fmla="*/ 1699 w 7808"/>
                <a:gd name="T33" fmla="*/ 3346 h 4100"/>
                <a:gd name="T34" fmla="*/ 1047 w 7808"/>
                <a:gd name="T35" fmla="*/ 2460 h 4100"/>
                <a:gd name="T36" fmla="*/ 1101 w 7808"/>
                <a:gd name="T37" fmla="*/ 1601 h 4100"/>
                <a:gd name="T38" fmla="*/ 1483 w 7808"/>
                <a:gd name="T39" fmla="*/ 1043 h 4100"/>
                <a:gd name="T40" fmla="*/ 366 w 7808"/>
                <a:gd name="T41" fmla="*/ 559 h 4100"/>
                <a:gd name="T42" fmla="*/ 774 w 7808"/>
                <a:gd name="T43" fmla="*/ 65 h 4100"/>
                <a:gd name="T44" fmla="*/ 1458 w 7808"/>
                <a:gd name="T45" fmla="*/ 24 h 4100"/>
                <a:gd name="T46" fmla="*/ 1499 w 7808"/>
                <a:gd name="T47" fmla="*/ 358 h 4100"/>
                <a:gd name="T48" fmla="*/ 1087 w 7808"/>
                <a:gd name="T49" fmla="*/ 232 h 4100"/>
                <a:gd name="T50" fmla="*/ 745 w 7808"/>
                <a:gd name="T51" fmla="*/ 373 h 4100"/>
                <a:gd name="T52" fmla="*/ 2074 w 7808"/>
                <a:gd name="T53" fmla="*/ 771 h 4100"/>
                <a:gd name="T54" fmla="*/ 2700 w 7808"/>
                <a:gd name="T55" fmla="*/ 867 h 4100"/>
                <a:gd name="T56" fmla="*/ 3269 w 7808"/>
                <a:gd name="T57" fmla="*/ 1418 h 4100"/>
                <a:gd name="T58" fmla="*/ 3475 w 7808"/>
                <a:gd name="T59" fmla="*/ 1061 h 4100"/>
                <a:gd name="T60" fmla="*/ 4145 w 7808"/>
                <a:gd name="T61" fmla="*/ 781 h 4100"/>
                <a:gd name="T62" fmla="*/ 4839 w 7808"/>
                <a:gd name="T63" fmla="*/ 853 h 4100"/>
                <a:gd name="T64" fmla="*/ 6413 w 7808"/>
                <a:gd name="T65" fmla="*/ 995 h 4100"/>
                <a:gd name="T66" fmla="*/ 7003 w 7808"/>
                <a:gd name="T67" fmla="*/ 787 h 4100"/>
                <a:gd name="T68" fmla="*/ 7633 w 7808"/>
                <a:gd name="T69" fmla="*/ 862 h 4100"/>
                <a:gd name="T70" fmla="*/ 7197 w 7808"/>
                <a:gd name="T71" fmla="*/ 1019 h 4100"/>
                <a:gd name="T72" fmla="*/ 6801 w 7808"/>
                <a:gd name="T73" fmla="*/ 1034 h 4100"/>
                <a:gd name="T74" fmla="*/ 6530 w 7808"/>
                <a:gd name="T75" fmla="*/ 1321 h 4100"/>
                <a:gd name="T76" fmla="*/ 6612 w 7808"/>
                <a:gd name="T77" fmla="*/ 1679 h 4100"/>
                <a:gd name="T78" fmla="*/ 7430 w 7808"/>
                <a:gd name="T79" fmla="*/ 2112 h 4100"/>
                <a:gd name="T80" fmla="*/ 7792 w 7808"/>
                <a:gd name="T81" fmla="*/ 2547 h 4100"/>
                <a:gd name="T82" fmla="*/ 7511 w 7808"/>
                <a:gd name="T83" fmla="*/ 3288 h 4100"/>
                <a:gd name="T84" fmla="*/ 6822 w 7808"/>
                <a:gd name="T85" fmla="*/ 3478 h 4100"/>
                <a:gd name="T86" fmla="*/ 6183 w 7808"/>
                <a:gd name="T87" fmla="*/ 3328 h 4100"/>
                <a:gd name="T88" fmla="*/ 6529 w 7808"/>
                <a:gd name="T89" fmla="*/ 3138 h 4100"/>
                <a:gd name="T90" fmla="*/ 6995 w 7808"/>
                <a:gd name="T91" fmla="*/ 3230 h 4100"/>
                <a:gd name="T92" fmla="*/ 7398 w 7808"/>
                <a:gd name="T93" fmla="*/ 3067 h 4100"/>
                <a:gd name="T94" fmla="*/ 7476 w 7808"/>
                <a:gd name="T95" fmla="*/ 2691 h 4100"/>
                <a:gd name="T96" fmla="*/ 7168 w 7808"/>
                <a:gd name="T97" fmla="*/ 2405 h 4100"/>
                <a:gd name="T98" fmla="*/ 6412 w 7808"/>
                <a:gd name="T99" fmla="*/ 2016 h 4100"/>
                <a:gd name="T100" fmla="*/ 5922 w 7808"/>
                <a:gd name="T101" fmla="*/ 2581 h 4100"/>
                <a:gd name="T102" fmla="*/ 5162 w 7808"/>
                <a:gd name="T103" fmla="*/ 3648 h 4100"/>
                <a:gd name="T104" fmla="*/ 4675 w 7808"/>
                <a:gd name="T105" fmla="*/ 1277 h 4100"/>
                <a:gd name="T106" fmla="*/ 4285 w 7808"/>
                <a:gd name="T107" fmla="*/ 999 h 4100"/>
                <a:gd name="T108" fmla="*/ 3854 w 7808"/>
                <a:gd name="T109" fmla="*/ 1073 h 4100"/>
                <a:gd name="T110" fmla="*/ 3661 w 7808"/>
                <a:gd name="T111" fmla="*/ 1451 h 4100"/>
                <a:gd name="T112" fmla="*/ 3857 w 7808"/>
                <a:gd name="T113" fmla="*/ 1738 h 4100"/>
                <a:gd name="T114" fmla="*/ 4729 w 7808"/>
                <a:gd name="T115" fmla="*/ 2199 h 4100"/>
                <a:gd name="T116" fmla="*/ 4967 w 7808"/>
                <a:gd name="T117" fmla="*/ 2741 h 4100"/>
                <a:gd name="T118" fmla="*/ 4478 w 7808"/>
                <a:gd name="T119" fmla="*/ 3382 h 4100"/>
                <a:gd name="T120" fmla="*/ 3750 w 7808"/>
                <a:gd name="T121" fmla="*/ 3454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8" h="4100">
                  <a:moveTo>
                    <a:pt x="1381" y="2151"/>
                  </a:moveTo>
                  <a:lnTo>
                    <a:pt x="1383" y="2207"/>
                  </a:lnTo>
                  <a:lnTo>
                    <a:pt x="1387" y="2263"/>
                  </a:lnTo>
                  <a:lnTo>
                    <a:pt x="1393" y="2318"/>
                  </a:lnTo>
                  <a:lnTo>
                    <a:pt x="1401" y="2373"/>
                  </a:lnTo>
                  <a:lnTo>
                    <a:pt x="1411" y="2426"/>
                  </a:lnTo>
                  <a:lnTo>
                    <a:pt x="1423" y="2479"/>
                  </a:lnTo>
                  <a:lnTo>
                    <a:pt x="1438" y="2530"/>
                  </a:lnTo>
                  <a:lnTo>
                    <a:pt x="1453" y="2580"/>
                  </a:lnTo>
                  <a:lnTo>
                    <a:pt x="1470" y="2628"/>
                  </a:lnTo>
                  <a:lnTo>
                    <a:pt x="1490" y="2676"/>
                  </a:lnTo>
                  <a:lnTo>
                    <a:pt x="1511" y="2722"/>
                  </a:lnTo>
                  <a:lnTo>
                    <a:pt x="1533" y="2767"/>
                  </a:lnTo>
                  <a:lnTo>
                    <a:pt x="1557" y="2809"/>
                  </a:lnTo>
                  <a:lnTo>
                    <a:pt x="1582" y="2851"/>
                  </a:lnTo>
                  <a:lnTo>
                    <a:pt x="1610" y="2891"/>
                  </a:lnTo>
                  <a:lnTo>
                    <a:pt x="1637" y="2928"/>
                  </a:lnTo>
                  <a:lnTo>
                    <a:pt x="1668" y="2965"/>
                  </a:lnTo>
                  <a:lnTo>
                    <a:pt x="1698" y="2999"/>
                  </a:lnTo>
                  <a:lnTo>
                    <a:pt x="1730" y="3031"/>
                  </a:lnTo>
                  <a:lnTo>
                    <a:pt x="1763" y="3061"/>
                  </a:lnTo>
                  <a:lnTo>
                    <a:pt x="1797" y="3090"/>
                  </a:lnTo>
                  <a:lnTo>
                    <a:pt x="1832" y="3116"/>
                  </a:lnTo>
                  <a:lnTo>
                    <a:pt x="1869" y="3140"/>
                  </a:lnTo>
                  <a:lnTo>
                    <a:pt x="1907" y="3161"/>
                  </a:lnTo>
                  <a:lnTo>
                    <a:pt x="1944" y="3180"/>
                  </a:lnTo>
                  <a:lnTo>
                    <a:pt x="1983" y="3197"/>
                  </a:lnTo>
                  <a:lnTo>
                    <a:pt x="2022" y="3211"/>
                  </a:lnTo>
                  <a:lnTo>
                    <a:pt x="2063" y="3223"/>
                  </a:lnTo>
                  <a:lnTo>
                    <a:pt x="2105" y="3232"/>
                  </a:lnTo>
                  <a:lnTo>
                    <a:pt x="2147" y="3238"/>
                  </a:lnTo>
                  <a:lnTo>
                    <a:pt x="2188" y="3241"/>
                  </a:lnTo>
                  <a:lnTo>
                    <a:pt x="2231" y="3242"/>
                  </a:lnTo>
                  <a:lnTo>
                    <a:pt x="2274" y="3240"/>
                  </a:lnTo>
                  <a:lnTo>
                    <a:pt x="2316" y="3235"/>
                  </a:lnTo>
                  <a:lnTo>
                    <a:pt x="2358" y="3227"/>
                  </a:lnTo>
                  <a:lnTo>
                    <a:pt x="2399" y="3217"/>
                  </a:lnTo>
                  <a:lnTo>
                    <a:pt x="2438" y="3204"/>
                  </a:lnTo>
                  <a:lnTo>
                    <a:pt x="2478" y="3188"/>
                  </a:lnTo>
                  <a:lnTo>
                    <a:pt x="2517" y="3170"/>
                  </a:lnTo>
                  <a:lnTo>
                    <a:pt x="2553" y="3150"/>
                  </a:lnTo>
                  <a:lnTo>
                    <a:pt x="2590" y="3126"/>
                  </a:lnTo>
                  <a:lnTo>
                    <a:pt x="2626" y="3102"/>
                  </a:lnTo>
                  <a:lnTo>
                    <a:pt x="2660" y="3075"/>
                  </a:lnTo>
                  <a:lnTo>
                    <a:pt x="2694" y="3045"/>
                  </a:lnTo>
                  <a:lnTo>
                    <a:pt x="2725" y="3014"/>
                  </a:lnTo>
                  <a:lnTo>
                    <a:pt x="2757" y="2980"/>
                  </a:lnTo>
                  <a:lnTo>
                    <a:pt x="2786" y="2944"/>
                  </a:lnTo>
                  <a:lnTo>
                    <a:pt x="2814" y="2908"/>
                  </a:lnTo>
                  <a:lnTo>
                    <a:pt x="2841" y="2868"/>
                  </a:lnTo>
                  <a:lnTo>
                    <a:pt x="2867" y="2828"/>
                  </a:lnTo>
                  <a:lnTo>
                    <a:pt x="2890" y="2786"/>
                  </a:lnTo>
                  <a:lnTo>
                    <a:pt x="2913" y="2742"/>
                  </a:lnTo>
                  <a:lnTo>
                    <a:pt x="2934" y="2696"/>
                  </a:lnTo>
                  <a:lnTo>
                    <a:pt x="2953" y="2650"/>
                  </a:lnTo>
                  <a:lnTo>
                    <a:pt x="2970" y="2602"/>
                  </a:lnTo>
                  <a:lnTo>
                    <a:pt x="2987" y="2552"/>
                  </a:lnTo>
                  <a:lnTo>
                    <a:pt x="3001" y="2502"/>
                  </a:lnTo>
                  <a:lnTo>
                    <a:pt x="3013" y="2450"/>
                  </a:lnTo>
                  <a:lnTo>
                    <a:pt x="3023" y="2398"/>
                  </a:lnTo>
                  <a:lnTo>
                    <a:pt x="3031" y="2344"/>
                  </a:lnTo>
                  <a:lnTo>
                    <a:pt x="3037" y="2289"/>
                  </a:lnTo>
                  <a:lnTo>
                    <a:pt x="3043" y="2234"/>
                  </a:lnTo>
                  <a:lnTo>
                    <a:pt x="3045" y="2177"/>
                  </a:lnTo>
                  <a:lnTo>
                    <a:pt x="3045" y="2120"/>
                  </a:lnTo>
                  <a:lnTo>
                    <a:pt x="3043" y="2063"/>
                  </a:lnTo>
                  <a:lnTo>
                    <a:pt x="3038" y="2007"/>
                  </a:lnTo>
                  <a:lnTo>
                    <a:pt x="3032" y="1952"/>
                  </a:lnTo>
                  <a:lnTo>
                    <a:pt x="3024" y="1897"/>
                  </a:lnTo>
                  <a:lnTo>
                    <a:pt x="3013" y="1845"/>
                  </a:lnTo>
                  <a:lnTo>
                    <a:pt x="3002" y="1792"/>
                  </a:lnTo>
                  <a:lnTo>
                    <a:pt x="2988" y="1741"/>
                  </a:lnTo>
                  <a:lnTo>
                    <a:pt x="2971" y="1691"/>
                  </a:lnTo>
                  <a:lnTo>
                    <a:pt x="2954" y="1642"/>
                  </a:lnTo>
                  <a:lnTo>
                    <a:pt x="2935" y="1595"/>
                  </a:lnTo>
                  <a:lnTo>
                    <a:pt x="2914" y="1549"/>
                  </a:lnTo>
                  <a:lnTo>
                    <a:pt x="2892" y="1504"/>
                  </a:lnTo>
                  <a:lnTo>
                    <a:pt x="2868" y="1461"/>
                  </a:lnTo>
                  <a:lnTo>
                    <a:pt x="2842" y="1420"/>
                  </a:lnTo>
                  <a:lnTo>
                    <a:pt x="2816" y="1380"/>
                  </a:lnTo>
                  <a:lnTo>
                    <a:pt x="2787" y="1341"/>
                  </a:lnTo>
                  <a:lnTo>
                    <a:pt x="2758" y="1306"/>
                  </a:lnTo>
                  <a:lnTo>
                    <a:pt x="2727" y="1271"/>
                  </a:lnTo>
                  <a:lnTo>
                    <a:pt x="2695" y="1239"/>
                  </a:lnTo>
                  <a:lnTo>
                    <a:pt x="2662" y="1209"/>
                  </a:lnTo>
                  <a:lnTo>
                    <a:pt x="2628" y="1181"/>
                  </a:lnTo>
                  <a:lnTo>
                    <a:pt x="2592" y="1154"/>
                  </a:lnTo>
                  <a:lnTo>
                    <a:pt x="2556" y="1131"/>
                  </a:lnTo>
                  <a:lnTo>
                    <a:pt x="2519" y="1110"/>
                  </a:lnTo>
                  <a:lnTo>
                    <a:pt x="2481" y="1090"/>
                  </a:lnTo>
                  <a:lnTo>
                    <a:pt x="2441" y="1073"/>
                  </a:lnTo>
                  <a:lnTo>
                    <a:pt x="2402" y="1059"/>
                  </a:lnTo>
                  <a:lnTo>
                    <a:pt x="2361" y="1048"/>
                  </a:lnTo>
                  <a:lnTo>
                    <a:pt x="2320" y="1038"/>
                  </a:lnTo>
                  <a:lnTo>
                    <a:pt x="2279" y="1032"/>
                  </a:lnTo>
                  <a:lnTo>
                    <a:pt x="2236" y="1028"/>
                  </a:lnTo>
                  <a:lnTo>
                    <a:pt x="2193" y="1028"/>
                  </a:lnTo>
                  <a:lnTo>
                    <a:pt x="2151" y="1030"/>
                  </a:lnTo>
                  <a:lnTo>
                    <a:pt x="2109" y="1035"/>
                  </a:lnTo>
                  <a:lnTo>
                    <a:pt x="2067" y="1044"/>
                  </a:lnTo>
                  <a:lnTo>
                    <a:pt x="2027" y="1054"/>
                  </a:lnTo>
                  <a:lnTo>
                    <a:pt x="1986" y="1067"/>
                  </a:lnTo>
                  <a:lnTo>
                    <a:pt x="1947" y="1082"/>
                  </a:lnTo>
                  <a:lnTo>
                    <a:pt x="1909" y="1100"/>
                  </a:lnTo>
                  <a:lnTo>
                    <a:pt x="1871" y="1121"/>
                  </a:lnTo>
                  <a:lnTo>
                    <a:pt x="1834" y="1144"/>
                  </a:lnTo>
                  <a:lnTo>
                    <a:pt x="1800" y="1169"/>
                  </a:lnTo>
                  <a:lnTo>
                    <a:pt x="1765" y="1196"/>
                  </a:lnTo>
                  <a:lnTo>
                    <a:pt x="1732" y="1226"/>
                  </a:lnTo>
                  <a:lnTo>
                    <a:pt x="1699" y="1257"/>
                  </a:lnTo>
                  <a:lnTo>
                    <a:pt x="1669" y="1291"/>
                  </a:lnTo>
                  <a:lnTo>
                    <a:pt x="1639" y="1326"/>
                  </a:lnTo>
                  <a:lnTo>
                    <a:pt x="1611" y="1363"/>
                  </a:lnTo>
                  <a:lnTo>
                    <a:pt x="1584" y="1401"/>
                  </a:lnTo>
                  <a:lnTo>
                    <a:pt x="1559" y="1442"/>
                  </a:lnTo>
                  <a:lnTo>
                    <a:pt x="1534" y="1485"/>
                  </a:lnTo>
                  <a:lnTo>
                    <a:pt x="1512" y="1528"/>
                  </a:lnTo>
                  <a:lnTo>
                    <a:pt x="1492" y="1574"/>
                  </a:lnTo>
                  <a:lnTo>
                    <a:pt x="1472" y="1621"/>
                  </a:lnTo>
                  <a:lnTo>
                    <a:pt x="1454" y="1669"/>
                  </a:lnTo>
                  <a:lnTo>
                    <a:pt x="1439" y="1718"/>
                  </a:lnTo>
                  <a:lnTo>
                    <a:pt x="1424" y="1768"/>
                  </a:lnTo>
                  <a:lnTo>
                    <a:pt x="1412" y="1820"/>
                  </a:lnTo>
                  <a:lnTo>
                    <a:pt x="1402" y="1873"/>
                  </a:lnTo>
                  <a:lnTo>
                    <a:pt x="1394" y="1927"/>
                  </a:lnTo>
                  <a:lnTo>
                    <a:pt x="1387" y="1981"/>
                  </a:lnTo>
                  <a:lnTo>
                    <a:pt x="1383" y="2037"/>
                  </a:lnTo>
                  <a:lnTo>
                    <a:pt x="1381" y="2093"/>
                  </a:lnTo>
                  <a:lnTo>
                    <a:pt x="1381" y="2151"/>
                  </a:lnTo>
                  <a:close/>
                  <a:moveTo>
                    <a:pt x="4734" y="1411"/>
                  </a:moveTo>
                  <a:lnTo>
                    <a:pt x="4736" y="1416"/>
                  </a:lnTo>
                  <a:lnTo>
                    <a:pt x="4731" y="1402"/>
                  </a:lnTo>
                  <a:lnTo>
                    <a:pt x="4723" y="1385"/>
                  </a:lnTo>
                  <a:lnTo>
                    <a:pt x="4720" y="1376"/>
                  </a:lnTo>
                  <a:lnTo>
                    <a:pt x="4734" y="1411"/>
                  </a:lnTo>
                  <a:close/>
                  <a:moveTo>
                    <a:pt x="5009" y="3942"/>
                  </a:moveTo>
                  <a:lnTo>
                    <a:pt x="5025" y="3915"/>
                  </a:lnTo>
                  <a:lnTo>
                    <a:pt x="5043" y="3883"/>
                  </a:lnTo>
                  <a:lnTo>
                    <a:pt x="5062" y="3845"/>
                  </a:lnTo>
                  <a:lnTo>
                    <a:pt x="5085" y="3802"/>
                  </a:lnTo>
                  <a:lnTo>
                    <a:pt x="5009" y="3942"/>
                  </a:lnTo>
                  <a:close/>
                  <a:moveTo>
                    <a:pt x="5034" y="1200"/>
                  </a:moveTo>
                  <a:lnTo>
                    <a:pt x="5037" y="1210"/>
                  </a:lnTo>
                  <a:lnTo>
                    <a:pt x="5042" y="1220"/>
                  </a:lnTo>
                  <a:lnTo>
                    <a:pt x="5046" y="1232"/>
                  </a:lnTo>
                  <a:lnTo>
                    <a:pt x="5050" y="1243"/>
                  </a:lnTo>
                  <a:lnTo>
                    <a:pt x="5186" y="1576"/>
                  </a:lnTo>
                  <a:lnTo>
                    <a:pt x="5034" y="1200"/>
                  </a:lnTo>
                  <a:close/>
                  <a:moveTo>
                    <a:pt x="3336" y="2879"/>
                  </a:moveTo>
                  <a:lnTo>
                    <a:pt x="3383" y="2920"/>
                  </a:lnTo>
                  <a:lnTo>
                    <a:pt x="3429" y="2959"/>
                  </a:lnTo>
                  <a:lnTo>
                    <a:pt x="3476" y="2995"/>
                  </a:lnTo>
                  <a:lnTo>
                    <a:pt x="3521" y="3029"/>
                  </a:lnTo>
                  <a:lnTo>
                    <a:pt x="3544" y="3044"/>
                  </a:lnTo>
                  <a:lnTo>
                    <a:pt x="3566" y="3059"/>
                  </a:lnTo>
                  <a:lnTo>
                    <a:pt x="3590" y="3074"/>
                  </a:lnTo>
                  <a:lnTo>
                    <a:pt x="3612" y="3088"/>
                  </a:lnTo>
                  <a:lnTo>
                    <a:pt x="3635" y="3101"/>
                  </a:lnTo>
                  <a:lnTo>
                    <a:pt x="3658" y="3113"/>
                  </a:lnTo>
                  <a:lnTo>
                    <a:pt x="3681" y="3125"/>
                  </a:lnTo>
                  <a:lnTo>
                    <a:pt x="3705" y="3137"/>
                  </a:lnTo>
                  <a:lnTo>
                    <a:pt x="3728" y="3147"/>
                  </a:lnTo>
                  <a:lnTo>
                    <a:pt x="3751" y="3157"/>
                  </a:lnTo>
                  <a:lnTo>
                    <a:pt x="3775" y="3166"/>
                  </a:lnTo>
                  <a:lnTo>
                    <a:pt x="3798" y="3174"/>
                  </a:lnTo>
                  <a:lnTo>
                    <a:pt x="3822" y="3182"/>
                  </a:lnTo>
                  <a:lnTo>
                    <a:pt x="3846" y="3189"/>
                  </a:lnTo>
                  <a:lnTo>
                    <a:pt x="3870" y="3196"/>
                  </a:lnTo>
                  <a:lnTo>
                    <a:pt x="3895" y="3202"/>
                  </a:lnTo>
                  <a:lnTo>
                    <a:pt x="3919" y="3207"/>
                  </a:lnTo>
                  <a:lnTo>
                    <a:pt x="3945" y="3211"/>
                  </a:lnTo>
                  <a:lnTo>
                    <a:pt x="3970" y="3215"/>
                  </a:lnTo>
                  <a:lnTo>
                    <a:pt x="3995" y="3218"/>
                  </a:lnTo>
                  <a:lnTo>
                    <a:pt x="4021" y="3220"/>
                  </a:lnTo>
                  <a:lnTo>
                    <a:pt x="4047" y="3222"/>
                  </a:lnTo>
                  <a:lnTo>
                    <a:pt x="4074" y="3223"/>
                  </a:lnTo>
                  <a:lnTo>
                    <a:pt x="4100" y="3223"/>
                  </a:lnTo>
                  <a:lnTo>
                    <a:pt x="4128" y="3223"/>
                  </a:lnTo>
                  <a:lnTo>
                    <a:pt x="4155" y="3222"/>
                  </a:lnTo>
                  <a:lnTo>
                    <a:pt x="4183" y="3220"/>
                  </a:lnTo>
                  <a:lnTo>
                    <a:pt x="4209" y="3218"/>
                  </a:lnTo>
                  <a:lnTo>
                    <a:pt x="4235" y="3214"/>
                  </a:lnTo>
                  <a:lnTo>
                    <a:pt x="4262" y="3210"/>
                  </a:lnTo>
                  <a:lnTo>
                    <a:pt x="4287" y="3204"/>
                  </a:lnTo>
                  <a:lnTo>
                    <a:pt x="4312" y="3198"/>
                  </a:lnTo>
                  <a:lnTo>
                    <a:pt x="4336" y="3190"/>
                  </a:lnTo>
                  <a:lnTo>
                    <a:pt x="4361" y="3183"/>
                  </a:lnTo>
                  <a:lnTo>
                    <a:pt x="4384" y="3174"/>
                  </a:lnTo>
                  <a:lnTo>
                    <a:pt x="4406" y="3165"/>
                  </a:lnTo>
                  <a:lnTo>
                    <a:pt x="4429" y="3155"/>
                  </a:lnTo>
                  <a:lnTo>
                    <a:pt x="4450" y="3144"/>
                  </a:lnTo>
                  <a:lnTo>
                    <a:pt x="4470" y="3131"/>
                  </a:lnTo>
                  <a:lnTo>
                    <a:pt x="4490" y="3118"/>
                  </a:lnTo>
                  <a:lnTo>
                    <a:pt x="4508" y="3105"/>
                  </a:lnTo>
                  <a:lnTo>
                    <a:pt x="4526" y="3091"/>
                  </a:lnTo>
                  <a:lnTo>
                    <a:pt x="4544" y="3076"/>
                  </a:lnTo>
                  <a:lnTo>
                    <a:pt x="4559" y="3059"/>
                  </a:lnTo>
                  <a:lnTo>
                    <a:pt x="4574" y="3042"/>
                  </a:lnTo>
                  <a:lnTo>
                    <a:pt x="4588" y="3025"/>
                  </a:lnTo>
                  <a:lnTo>
                    <a:pt x="4601" y="3006"/>
                  </a:lnTo>
                  <a:lnTo>
                    <a:pt x="4612" y="2987"/>
                  </a:lnTo>
                  <a:lnTo>
                    <a:pt x="4623" y="2967"/>
                  </a:lnTo>
                  <a:lnTo>
                    <a:pt x="4632" y="2946"/>
                  </a:lnTo>
                  <a:lnTo>
                    <a:pt x="4639" y="2924"/>
                  </a:lnTo>
                  <a:lnTo>
                    <a:pt x="4646" y="2902"/>
                  </a:lnTo>
                  <a:lnTo>
                    <a:pt x="4651" y="2878"/>
                  </a:lnTo>
                  <a:lnTo>
                    <a:pt x="4654" y="2855"/>
                  </a:lnTo>
                  <a:lnTo>
                    <a:pt x="4656" y="2830"/>
                  </a:lnTo>
                  <a:lnTo>
                    <a:pt x="4658" y="2804"/>
                  </a:lnTo>
                  <a:lnTo>
                    <a:pt x="4658" y="2783"/>
                  </a:lnTo>
                  <a:lnTo>
                    <a:pt x="4655" y="2761"/>
                  </a:lnTo>
                  <a:lnTo>
                    <a:pt x="4652" y="2741"/>
                  </a:lnTo>
                  <a:lnTo>
                    <a:pt x="4648" y="2722"/>
                  </a:lnTo>
                  <a:lnTo>
                    <a:pt x="4643" y="2703"/>
                  </a:lnTo>
                  <a:lnTo>
                    <a:pt x="4636" y="2683"/>
                  </a:lnTo>
                  <a:lnTo>
                    <a:pt x="4629" y="2665"/>
                  </a:lnTo>
                  <a:lnTo>
                    <a:pt x="4620" y="2647"/>
                  </a:lnTo>
                  <a:lnTo>
                    <a:pt x="4610" y="2629"/>
                  </a:lnTo>
                  <a:lnTo>
                    <a:pt x="4599" y="2612"/>
                  </a:lnTo>
                  <a:lnTo>
                    <a:pt x="4586" y="2595"/>
                  </a:lnTo>
                  <a:lnTo>
                    <a:pt x="4573" y="2578"/>
                  </a:lnTo>
                  <a:lnTo>
                    <a:pt x="4559" y="2562"/>
                  </a:lnTo>
                  <a:lnTo>
                    <a:pt x="4544" y="2546"/>
                  </a:lnTo>
                  <a:lnTo>
                    <a:pt x="4527" y="2530"/>
                  </a:lnTo>
                  <a:lnTo>
                    <a:pt x="4509" y="2514"/>
                  </a:lnTo>
                  <a:lnTo>
                    <a:pt x="4491" y="2499"/>
                  </a:lnTo>
                  <a:lnTo>
                    <a:pt x="4470" y="2484"/>
                  </a:lnTo>
                  <a:lnTo>
                    <a:pt x="4450" y="2469"/>
                  </a:lnTo>
                  <a:lnTo>
                    <a:pt x="4428" y="2454"/>
                  </a:lnTo>
                  <a:lnTo>
                    <a:pt x="4404" y="2439"/>
                  </a:lnTo>
                  <a:lnTo>
                    <a:pt x="4381" y="2425"/>
                  </a:lnTo>
                  <a:lnTo>
                    <a:pt x="4355" y="2411"/>
                  </a:lnTo>
                  <a:lnTo>
                    <a:pt x="4330" y="2397"/>
                  </a:lnTo>
                  <a:lnTo>
                    <a:pt x="4274" y="2368"/>
                  </a:lnTo>
                  <a:lnTo>
                    <a:pt x="4215" y="2340"/>
                  </a:lnTo>
                  <a:lnTo>
                    <a:pt x="4152" y="2311"/>
                  </a:lnTo>
                  <a:lnTo>
                    <a:pt x="4085" y="2282"/>
                  </a:lnTo>
                  <a:lnTo>
                    <a:pt x="3972" y="2233"/>
                  </a:lnTo>
                  <a:lnTo>
                    <a:pt x="3867" y="2186"/>
                  </a:lnTo>
                  <a:lnTo>
                    <a:pt x="3817" y="2164"/>
                  </a:lnTo>
                  <a:lnTo>
                    <a:pt x="3771" y="2140"/>
                  </a:lnTo>
                  <a:lnTo>
                    <a:pt x="3725" y="2117"/>
                  </a:lnTo>
                  <a:lnTo>
                    <a:pt x="3682" y="2093"/>
                  </a:lnTo>
                  <a:lnTo>
                    <a:pt x="3642" y="2068"/>
                  </a:lnTo>
                  <a:lnTo>
                    <a:pt x="3603" y="2043"/>
                  </a:lnTo>
                  <a:lnTo>
                    <a:pt x="3585" y="2030"/>
                  </a:lnTo>
                  <a:lnTo>
                    <a:pt x="3566" y="2016"/>
                  </a:lnTo>
                  <a:lnTo>
                    <a:pt x="3549" y="2002"/>
                  </a:lnTo>
                  <a:lnTo>
                    <a:pt x="3533" y="1988"/>
                  </a:lnTo>
                  <a:lnTo>
                    <a:pt x="3516" y="1974"/>
                  </a:lnTo>
                  <a:lnTo>
                    <a:pt x="3501" y="1958"/>
                  </a:lnTo>
                  <a:lnTo>
                    <a:pt x="3486" y="1943"/>
                  </a:lnTo>
                  <a:lnTo>
                    <a:pt x="3472" y="1927"/>
                  </a:lnTo>
                  <a:lnTo>
                    <a:pt x="3458" y="1911"/>
                  </a:lnTo>
                  <a:lnTo>
                    <a:pt x="3445" y="1894"/>
                  </a:lnTo>
                  <a:lnTo>
                    <a:pt x="3433" y="1877"/>
                  </a:lnTo>
                  <a:lnTo>
                    <a:pt x="3422" y="1859"/>
                  </a:lnTo>
                  <a:lnTo>
                    <a:pt x="3427" y="1890"/>
                  </a:lnTo>
                  <a:lnTo>
                    <a:pt x="3431" y="1923"/>
                  </a:lnTo>
                  <a:lnTo>
                    <a:pt x="3435" y="1955"/>
                  </a:lnTo>
                  <a:lnTo>
                    <a:pt x="3438" y="1988"/>
                  </a:lnTo>
                  <a:lnTo>
                    <a:pt x="3441" y="2020"/>
                  </a:lnTo>
                  <a:lnTo>
                    <a:pt x="3442" y="2053"/>
                  </a:lnTo>
                  <a:lnTo>
                    <a:pt x="3444" y="2087"/>
                  </a:lnTo>
                  <a:lnTo>
                    <a:pt x="3444" y="2120"/>
                  </a:lnTo>
                  <a:lnTo>
                    <a:pt x="3442" y="2190"/>
                  </a:lnTo>
                  <a:lnTo>
                    <a:pt x="3438" y="2259"/>
                  </a:lnTo>
                  <a:lnTo>
                    <a:pt x="3430" y="2327"/>
                  </a:lnTo>
                  <a:lnTo>
                    <a:pt x="3420" y="2395"/>
                  </a:lnTo>
                  <a:lnTo>
                    <a:pt x="3406" y="2460"/>
                  </a:lnTo>
                  <a:lnTo>
                    <a:pt x="3389" y="2525"/>
                  </a:lnTo>
                  <a:lnTo>
                    <a:pt x="3370" y="2588"/>
                  </a:lnTo>
                  <a:lnTo>
                    <a:pt x="3349" y="2650"/>
                  </a:lnTo>
                  <a:lnTo>
                    <a:pt x="3324" y="2710"/>
                  </a:lnTo>
                  <a:lnTo>
                    <a:pt x="3297" y="2769"/>
                  </a:lnTo>
                  <a:lnTo>
                    <a:pt x="3268" y="2826"/>
                  </a:lnTo>
                  <a:lnTo>
                    <a:pt x="3236" y="2880"/>
                  </a:lnTo>
                  <a:lnTo>
                    <a:pt x="3202" y="2933"/>
                  </a:lnTo>
                  <a:lnTo>
                    <a:pt x="3167" y="2985"/>
                  </a:lnTo>
                  <a:lnTo>
                    <a:pt x="3128" y="3034"/>
                  </a:lnTo>
                  <a:lnTo>
                    <a:pt x="3087" y="3082"/>
                  </a:lnTo>
                  <a:lnTo>
                    <a:pt x="3046" y="3126"/>
                  </a:lnTo>
                  <a:lnTo>
                    <a:pt x="3001" y="3169"/>
                  </a:lnTo>
                  <a:lnTo>
                    <a:pt x="2955" y="3210"/>
                  </a:lnTo>
                  <a:lnTo>
                    <a:pt x="2907" y="3247"/>
                  </a:lnTo>
                  <a:lnTo>
                    <a:pt x="2857" y="3283"/>
                  </a:lnTo>
                  <a:lnTo>
                    <a:pt x="2807" y="3315"/>
                  </a:lnTo>
                  <a:lnTo>
                    <a:pt x="2755" y="3346"/>
                  </a:lnTo>
                  <a:lnTo>
                    <a:pt x="2701" y="3372"/>
                  </a:lnTo>
                  <a:lnTo>
                    <a:pt x="2645" y="3397"/>
                  </a:lnTo>
                  <a:lnTo>
                    <a:pt x="2589" y="3418"/>
                  </a:lnTo>
                  <a:lnTo>
                    <a:pt x="2531" y="3436"/>
                  </a:lnTo>
                  <a:lnTo>
                    <a:pt x="2472" y="3452"/>
                  </a:lnTo>
                  <a:lnTo>
                    <a:pt x="2412" y="3464"/>
                  </a:lnTo>
                  <a:lnTo>
                    <a:pt x="2351" y="3473"/>
                  </a:lnTo>
                  <a:lnTo>
                    <a:pt x="2289" y="3478"/>
                  </a:lnTo>
                  <a:lnTo>
                    <a:pt x="2227" y="3479"/>
                  </a:lnTo>
                  <a:lnTo>
                    <a:pt x="2164" y="3478"/>
                  </a:lnTo>
                  <a:lnTo>
                    <a:pt x="2102" y="3473"/>
                  </a:lnTo>
                  <a:lnTo>
                    <a:pt x="2041" y="3464"/>
                  </a:lnTo>
                  <a:lnTo>
                    <a:pt x="1981" y="3452"/>
                  </a:lnTo>
                  <a:lnTo>
                    <a:pt x="1922" y="3436"/>
                  </a:lnTo>
                  <a:lnTo>
                    <a:pt x="1865" y="3418"/>
                  </a:lnTo>
                  <a:lnTo>
                    <a:pt x="1808" y="3397"/>
                  </a:lnTo>
                  <a:lnTo>
                    <a:pt x="1753" y="3372"/>
                  </a:lnTo>
                  <a:lnTo>
                    <a:pt x="1699" y="3346"/>
                  </a:lnTo>
                  <a:lnTo>
                    <a:pt x="1646" y="3315"/>
                  </a:lnTo>
                  <a:lnTo>
                    <a:pt x="1595" y="3283"/>
                  </a:lnTo>
                  <a:lnTo>
                    <a:pt x="1545" y="3247"/>
                  </a:lnTo>
                  <a:lnTo>
                    <a:pt x="1498" y="3210"/>
                  </a:lnTo>
                  <a:lnTo>
                    <a:pt x="1452" y="3169"/>
                  </a:lnTo>
                  <a:lnTo>
                    <a:pt x="1408" y="3126"/>
                  </a:lnTo>
                  <a:lnTo>
                    <a:pt x="1365" y="3082"/>
                  </a:lnTo>
                  <a:lnTo>
                    <a:pt x="1325" y="3034"/>
                  </a:lnTo>
                  <a:lnTo>
                    <a:pt x="1287" y="2985"/>
                  </a:lnTo>
                  <a:lnTo>
                    <a:pt x="1251" y="2933"/>
                  </a:lnTo>
                  <a:lnTo>
                    <a:pt x="1217" y="2880"/>
                  </a:lnTo>
                  <a:lnTo>
                    <a:pt x="1185" y="2826"/>
                  </a:lnTo>
                  <a:lnTo>
                    <a:pt x="1156" y="2769"/>
                  </a:lnTo>
                  <a:lnTo>
                    <a:pt x="1130" y="2710"/>
                  </a:lnTo>
                  <a:lnTo>
                    <a:pt x="1105" y="2650"/>
                  </a:lnTo>
                  <a:lnTo>
                    <a:pt x="1083" y="2588"/>
                  </a:lnTo>
                  <a:lnTo>
                    <a:pt x="1063" y="2525"/>
                  </a:lnTo>
                  <a:lnTo>
                    <a:pt x="1047" y="2460"/>
                  </a:lnTo>
                  <a:lnTo>
                    <a:pt x="1034" y="2395"/>
                  </a:lnTo>
                  <a:lnTo>
                    <a:pt x="1023" y="2327"/>
                  </a:lnTo>
                  <a:lnTo>
                    <a:pt x="1016" y="2259"/>
                  </a:lnTo>
                  <a:lnTo>
                    <a:pt x="1011" y="2190"/>
                  </a:lnTo>
                  <a:lnTo>
                    <a:pt x="1009" y="2120"/>
                  </a:lnTo>
                  <a:lnTo>
                    <a:pt x="1010" y="2077"/>
                  </a:lnTo>
                  <a:lnTo>
                    <a:pt x="1012" y="2036"/>
                  </a:lnTo>
                  <a:lnTo>
                    <a:pt x="1015" y="1994"/>
                  </a:lnTo>
                  <a:lnTo>
                    <a:pt x="1018" y="1953"/>
                  </a:lnTo>
                  <a:lnTo>
                    <a:pt x="1023" y="1912"/>
                  </a:lnTo>
                  <a:lnTo>
                    <a:pt x="1029" y="1872"/>
                  </a:lnTo>
                  <a:lnTo>
                    <a:pt x="1036" y="1831"/>
                  </a:lnTo>
                  <a:lnTo>
                    <a:pt x="1045" y="1792"/>
                  </a:lnTo>
                  <a:lnTo>
                    <a:pt x="1054" y="1753"/>
                  </a:lnTo>
                  <a:lnTo>
                    <a:pt x="1064" y="1713"/>
                  </a:lnTo>
                  <a:lnTo>
                    <a:pt x="1076" y="1676"/>
                  </a:lnTo>
                  <a:lnTo>
                    <a:pt x="1088" y="1638"/>
                  </a:lnTo>
                  <a:lnTo>
                    <a:pt x="1101" y="1601"/>
                  </a:lnTo>
                  <a:lnTo>
                    <a:pt x="1115" y="1564"/>
                  </a:lnTo>
                  <a:lnTo>
                    <a:pt x="1131" y="1528"/>
                  </a:lnTo>
                  <a:lnTo>
                    <a:pt x="1146" y="1493"/>
                  </a:lnTo>
                  <a:lnTo>
                    <a:pt x="1163" y="1457"/>
                  </a:lnTo>
                  <a:lnTo>
                    <a:pt x="1180" y="1424"/>
                  </a:lnTo>
                  <a:lnTo>
                    <a:pt x="1200" y="1390"/>
                  </a:lnTo>
                  <a:lnTo>
                    <a:pt x="1219" y="1357"/>
                  </a:lnTo>
                  <a:lnTo>
                    <a:pt x="1239" y="1324"/>
                  </a:lnTo>
                  <a:lnTo>
                    <a:pt x="1260" y="1293"/>
                  </a:lnTo>
                  <a:lnTo>
                    <a:pt x="1282" y="1262"/>
                  </a:lnTo>
                  <a:lnTo>
                    <a:pt x="1304" y="1232"/>
                  </a:lnTo>
                  <a:lnTo>
                    <a:pt x="1328" y="1202"/>
                  </a:lnTo>
                  <a:lnTo>
                    <a:pt x="1352" y="1174"/>
                  </a:lnTo>
                  <a:lnTo>
                    <a:pt x="1377" y="1146"/>
                  </a:lnTo>
                  <a:lnTo>
                    <a:pt x="1403" y="1119"/>
                  </a:lnTo>
                  <a:lnTo>
                    <a:pt x="1429" y="1092"/>
                  </a:lnTo>
                  <a:lnTo>
                    <a:pt x="1456" y="1067"/>
                  </a:lnTo>
                  <a:lnTo>
                    <a:pt x="1483" y="1043"/>
                  </a:lnTo>
                  <a:lnTo>
                    <a:pt x="1512" y="1019"/>
                  </a:lnTo>
                  <a:lnTo>
                    <a:pt x="688" y="1019"/>
                  </a:lnTo>
                  <a:lnTo>
                    <a:pt x="688" y="2967"/>
                  </a:lnTo>
                  <a:lnTo>
                    <a:pt x="688" y="2975"/>
                  </a:lnTo>
                  <a:lnTo>
                    <a:pt x="688" y="3375"/>
                  </a:lnTo>
                  <a:lnTo>
                    <a:pt x="322" y="3375"/>
                  </a:lnTo>
                  <a:lnTo>
                    <a:pt x="322" y="2988"/>
                  </a:lnTo>
                  <a:lnTo>
                    <a:pt x="322" y="2978"/>
                  </a:lnTo>
                  <a:lnTo>
                    <a:pt x="322" y="2967"/>
                  </a:lnTo>
                  <a:lnTo>
                    <a:pt x="322" y="1019"/>
                  </a:lnTo>
                  <a:lnTo>
                    <a:pt x="0" y="1019"/>
                  </a:lnTo>
                  <a:lnTo>
                    <a:pt x="0" y="774"/>
                  </a:lnTo>
                  <a:lnTo>
                    <a:pt x="327" y="774"/>
                  </a:lnTo>
                  <a:lnTo>
                    <a:pt x="331" y="728"/>
                  </a:lnTo>
                  <a:lnTo>
                    <a:pt x="338" y="684"/>
                  </a:lnTo>
                  <a:lnTo>
                    <a:pt x="345" y="641"/>
                  </a:lnTo>
                  <a:lnTo>
                    <a:pt x="355" y="598"/>
                  </a:lnTo>
                  <a:lnTo>
                    <a:pt x="366" y="559"/>
                  </a:lnTo>
                  <a:lnTo>
                    <a:pt x="378" y="519"/>
                  </a:lnTo>
                  <a:lnTo>
                    <a:pt x="391" y="481"/>
                  </a:lnTo>
                  <a:lnTo>
                    <a:pt x="405" y="445"/>
                  </a:lnTo>
                  <a:lnTo>
                    <a:pt x="422" y="409"/>
                  </a:lnTo>
                  <a:lnTo>
                    <a:pt x="440" y="376"/>
                  </a:lnTo>
                  <a:lnTo>
                    <a:pt x="458" y="343"/>
                  </a:lnTo>
                  <a:lnTo>
                    <a:pt x="479" y="312"/>
                  </a:lnTo>
                  <a:lnTo>
                    <a:pt x="500" y="282"/>
                  </a:lnTo>
                  <a:lnTo>
                    <a:pt x="522" y="254"/>
                  </a:lnTo>
                  <a:lnTo>
                    <a:pt x="546" y="227"/>
                  </a:lnTo>
                  <a:lnTo>
                    <a:pt x="570" y="202"/>
                  </a:lnTo>
                  <a:lnTo>
                    <a:pt x="597" y="178"/>
                  </a:lnTo>
                  <a:lnTo>
                    <a:pt x="623" y="155"/>
                  </a:lnTo>
                  <a:lnTo>
                    <a:pt x="652" y="134"/>
                  </a:lnTo>
                  <a:lnTo>
                    <a:pt x="680" y="114"/>
                  </a:lnTo>
                  <a:lnTo>
                    <a:pt x="711" y="96"/>
                  </a:lnTo>
                  <a:lnTo>
                    <a:pt x="741" y="80"/>
                  </a:lnTo>
                  <a:lnTo>
                    <a:pt x="774" y="65"/>
                  </a:lnTo>
                  <a:lnTo>
                    <a:pt x="806" y="51"/>
                  </a:lnTo>
                  <a:lnTo>
                    <a:pt x="841" y="39"/>
                  </a:lnTo>
                  <a:lnTo>
                    <a:pt x="875" y="29"/>
                  </a:lnTo>
                  <a:lnTo>
                    <a:pt x="911" y="20"/>
                  </a:lnTo>
                  <a:lnTo>
                    <a:pt x="947" y="13"/>
                  </a:lnTo>
                  <a:lnTo>
                    <a:pt x="984" y="7"/>
                  </a:lnTo>
                  <a:lnTo>
                    <a:pt x="1022" y="3"/>
                  </a:lnTo>
                  <a:lnTo>
                    <a:pt x="1061" y="1"/>
                  </a:lnTo>
                  <a:lnTo>
                    <a:pt x="1100" y="0"/>
                  </a:lnTo>
                  <a:lnTo>
                    <a:pt x="1151" y="0"/>
                  </a:lnTo>
                  <a:lnTo>
                    <a:pt x="1198" y="1"/>
                  </a:lnTo>
                  <a:lnTo>
                    <a:pt x="1242" y="3"/>
                  </a:lnTo>
                  <a:lnTo>
                    <a:pt x="1284" y="5"/>
                  </a:lnTo>
                  <a:lnTo>
                    <a:pt x="1324" y="8"/>
                  </a:lnTo>
                  <a:lnTo>
                    <a:pt x="1361" y="11"/>
                  </a:lnTo>
                  <a:lnTo>
                    <a:pt x="1396" y="15"/>
                  </a:lnTo>
                  <a:lnTo>
                    <a:pt x="1428" y="19"/>
                  </a:lnTo>
                  <a:lnTo>
                    <a:pt x="1458" y="24"/>
                  </a:lnTo>
                  <a:lnTo>
                    <a:pt x="1485" y="29"/>
                  </a:lnTo>
                  <a:lnTo>
                    <a:pt x="1512" y="35"/>
                  </a:lnTo>
                  <a:lnTo>
                    <a:pt x="1535" y="41"/>
                  </a:lnTo>
                  <a:lnTo>
                    <a:pt x="1558" y="47"/>
                  </a:lnTo>
                  <a:lnTo>
                    <a:pt x="1578" y="55"/>
                  </a:lnTo>
                  <a:lnTo>
                    <a:pt x="1597" y="62"/>
                  </a:lnTo>
                  <a:lnTo>
                    <a:pt x="1615" y="69"/>
                  </a:lnTo>
                  <a:lnTo>
                    <a:pt x="1615" y="404"/>
                  </a:lnTo>
                  <a:lnTo>
                    <a:pt x="1614" y="420"/>
                  </a:lnTo>
                  <a:lnTo>
                    <a:pt x="1613" y="434"/>
                  </a:lnTo>
                  <a:lnTo>
                    <a:pt x="1613" y="442"/>
                  </a:lnTo>
                  <a:lnTo>
                    <a:pt x="1613" y="444"/>
                  </a:lnTo>
                  <a:lnTo>
                    <a:pt x="1605" y="444"/>
                  </a:lnTo>
                  <a:lnTo>
                    <a:pt x="1600" y="444"/>
                  </a:lnTo>
                  <a:lnTo>
                    <a:pt x="1575" y="421"/>
                  </a:lnTo>
                  <a:lnTo>
                    <a:pt x="1550" y="399"/>
                  </a:lnTo>
                  <a:lnTo>
                    <a:pt x="1524" y="379"/>
                  </a:lnTo>
                  <a:lnTo>
                    <a:pt x="1499" y="358"/>
                  </a:lnTo>
                  <a:lnTo>
                    <a:pt x="1471" y="340"/>
                  </a:lnTo>
                  <a:lnTo>
                    <a:pt x="1443" y="323"/>
                  </a:lnTo>
                  <a:lnTo>
                    <a:pt x="1412" y="307"/>
                  </a:lnTo>
                  <a:lnTo>
                    <a:pt x="1381" y="291"/>
                  </a:lnTo>
                  <a:lnTo>
                    <a:pt x="1363" y="284"/>
                  </a:lnTo>
                  <a:lnTo>
                    <a:pt x="1347" y="278"/>
                  </a:lnTo>
                  <a:lnTo>
                    <a:pt x="1329" y="272"/>
                  </a:lnTo>
                  <a:lnTo>
                    <a:pt x="1311" y="266"/>
                  </a:lnTo>
                  <a:lnTo>
                    <a:pt x="1291" y="261"/>
                  </a:lnTo>
                  <a:lnTo>
                    <a:pt x="1272" y="256"/>
                  </a:lnTo>
                  <a:lnTo>
                    <a:pt x="1252" y="251"/>
                  </a:lnTo>
                  <a:lnTo>
                    <a:pt x="1230" y="247"/>
                  </a:lnTo>
                  <a:lnTo>
                    <a:pt x="1209" y="244"/>
                  </a:lnTo>
                  <a:lnTo>
                    <a:pt x="1186" y="241"/>
                  </a:lnTo>
                  <a:lnTo>
                    <a:pt x="1162" y="237"/>
                  </a:lnTo>
                  <a:lnTo>
                    <a:pt x="1138" y="235"/>
                  </a:lnTo>
                  <a:lnTo>
                    <a:pt x="1113" y="233"/>
                  </a:lnTo>
                  <a:lnTo>
                    <a:pt x="1087" y="232"/>
                  </a:lnTo>
                  <a:lnTo>
                    <a:pt x="1059" y="231"/>
                  </a:lnTo>
                  <a:lnTo>
                    <a:pt x="1032" y="231"/>
                  </a:lnTo>
                  <a:lnTo>
                    <a:pt x="1009" y="231"/>
                  </a:lnTo>
                  <a:lnTo>
                    <a:pt x="987" y="233"/>
                  </a:lnTo>
                  <a:lnTo>
                    <a:pt x="966" y="236"/>
                  </a:lnTo>
                  <a:lnTo>
                    <a:pt x="944" y="241"/>
                  </a:lnTo>
                  <a:lnTo>
                    <a:pt x="924" y="246"/>
                  </a:lnTo>
                  <a:lnTo>
                    <a:pt x="905" y="252"/>
                  </a:lnTo>
                  <a:lnTo>
                    <a:pt x="885" y="259"/>
                  </a:lnTo>
                  <a:lnTo>
                    <a:pt x="867" y="267"/>
                  </a:lnTo>
                  <a:lnTo>
                    <a:pt x="849" y="277"/>
                  </a:lnTo>
                  <a:lnTo>
                    <a:pt x="832" y="287"/>
                  </a:lnTo>
                  <a:lnTo>
                    <a:pt x="815" y="299"/>
                  </a:lnTo>
                  <a:lnTo>
                    <a:pt x="800" y="312"/>
                  </a:lnTo>
                  <a:lnTo>
                    <a:pt x="785" y="326"/>
                  </a:lnTo>
                  <a:lnTo>
                    <a:pt x="771" y="340"/>
                  </a:lnTo>
                  <a:lnTo>
                    <a:pt x="757" y="356"/>
                  </a:lnTo>
                  <a:lnTo>
                    <a:pt x="745" y="373"/>
                  </a:lnTo>
                  <a:lnTo>
                    <a:pt x="734" y="391"/>
                  </a:lnTo>
                  <a:lnTo>
                    <a:pt x="724" y="409"/>
                  </a:lnTo>
                  <a:lnTo>
                    <a:pt x="714" y="430"/>
                  </a:lnTo>
                  <a:lnTo>
                    <a:pt x="704" y="450"/>
                  </a:lnTo>
                  <a:lnTo>
                    <a:pt x="697" y="472"/>
                  </a:lnTo>
                  <a:lnTo>
                    <a:pt x="690" y="495"/>
                  </a:lnTo>
                  <a:lnTo>
                    <a:pt x="685" y="519"/>
                  </a:lnTo>
                  <a:lnTo>
                    <a:pt x="680" y="543"/>
                  </a:lnTo>
                  <a:lnTo>
                    <a:pt x="677" y="569"/>
                  </a:lnTo>
                  <a:lnTo>
                    <a:pt x="674" y="595"/>
                  </a:lnTo>
                  <a:lnTo>
                    <a:pt x="673" y="623"/>
                  </a:lnTo>
                  <a:lnTo>
                    <a:pt x="673" y="651"/>
                  </a:lnTo>
                  <a:lnTo>
                    <a:pt x="674" y="681"/>
                  </a:lnTo>
                  <a:lnTo>
                    <a:pt x="676" y="711"/>
                  </a:lnTo>
                  <a:lnTo>
                    <a:pt x="679" y="742"/>
                  </a:lnTo>
                  <a:lnTo>
                    <a:pt x="684" y="774"/>
                  </a:lnTo>
                  <a:lnTo>
                    <a:pt x="2053" y="774"/>
                  </a:lnTo>
                  <a:lnTo>
                    <a:pt x="2074" y="771"/>
                  </a:lnTo>
                  <a:lnTo>
                    <a:pt x="2096" y="768"/>
                  </a:lnTo>
                  <a:lnTo>
                    <a:pt x="2118" y="766"/>
                  </a:lnTo>
                  <a:lnTo>
                    <a:pt x="2139" y="764"/>
                  </a:lnTo>
                  <a:lnTo>
                    <a:pt x="2161" y="762"/>
                  </a:lnTo>
                  <a:lnTo>
                    <a:pt x="2183" y="761"/>
                  </a:lnTo>
                  <a:lnTo>
                    <a:pt x="2205" y="761"/>
                  </a:lnTo>
                  <a:lnTo>
                    <a:pt x="2227" y="760"/>
                  </a:lnTo>
                  <a:lnTo>
                    <a:pt x="2272" y="761"/>
                  </a:lnTo>
                  <a:lnTo>
                    <a:pt x="2317" y="764"/>
                  </a:lnTo>
                  <a:lnTo>
                    <a:pt x="2362" y="769"/>
                  </a:lnTo>
                  <a:lnTo>
                    <a:pt x="2406" y="775"/>
                  </a:lnTo>
                  <a:lnTo>
                    <a:pt x="2450" y="783"/>
                  </a:lnTo>
                  <a:lnTo>
                    <a:pt x="2493" y="794"/>
                  </a:lnTo>
                  <a:lnTo>
                    <a:pt x="2535" y="805"/>
                  </a:lnTo>
                  <a:lnTo>
                    <a:pt x="2578" y="818"/>
                  </a:lnTo>
                  <a:lnTo>
                    <a:pt x="2618" y="832"/>
                  </a:lnTo>
                  <a:lnTo>
                    <a:pt x="2659" y="848"/>
                  </a:lnTo>
                  <a:lnTo>
                    <a:pt x="2700" y="867"/>
                  </a:lnTo>
                  <a:lnTo>
                    <a:pt x="2738" y="886"/>
                  </a:lnTo>
                  <a:lnTo>
                    <a:pt x="2777" y="907"/>
                  </a:lnTo>
                  <a:lnTo>
                    <a:pt x="2815" y="930"/>
                  </a:lnTo>
                  <a:lnTo>
                    <a:pt x="2852" y="953"/>
                  </a:lnTo>
                  <a:lnTo>
                    <a:pt x="2888" y="979"/>
                  </a:lnTo>
                  <a:lnTo>
                    <a:pt x="2924" y="1005"/>
                  </a:lnTo>
                  <a:lnTo>
                    <a:pt x="2958" y="1032"/>
                  </a:lnTo>
                  <a:lnTo>
                    <a:pt x="2992" y="1062"/>
                  </a:lnTo>
                  <a:lnTo>
                    <a:pt x="3024" y="1092"/>
                  </a:lnTo>
                  <a:lnTo>
                    <a:pt x="3056" y="1124"/>
                  </a:lnTo>
                  <a:lnTo>
                    <a:pt x="3086" y="1156"/>
                  </a:lnTo>
                  <a:lnTo>
                    <a:pt x="3116" y="1191"/>
                  </a:lnTo>
                  <a:lnTo>
                    <a:pt x="3144" y="1226"/>
                  </a:lnTo>
                  <a:lnTo>
                    <a:pt x="3172" y="1262"/>
                  </a:lnTo>
                  <a:lnTo>
                    <a:pt x="3197" y="1300"/>
                  </a:lnTo>
                  <a:lnTo>
                    <a:pt x="3223" y="1337"/>
                  </a:lnTo>
                  <a:lnTo>
                    <a:pt x="3246" y="1377"/>
                  </a:lnTo>
                  <a:lnTo>
                    <a:pt x="3269" y="1418"/>
                  </a:lnTo>
                  <a:lnTo>
                    <a:pt x="3291" y="1458"/>
                  </a:lnTo>
                  <a:lnTo>
                    <a:pt x="3311" y="1500"/>
                  </a:lnTo>
                  <a:lnTo>
                    <a:pt x="3329" y="1544"/>
                  </a:lnTo>
                  <a:lnTo>
                    <a:pt x="3328" y="1524"/>
                  </a:lnTo>
                  <a:lnTo>
                    <a:pt x="3327" y="1504"/>
                  </a:lnTo>
                  <a:lnTo>
                    <a:pt x="3327" y="1484"/>
                  </a:lnTo>
                  <a:lnTo>
                    <a:pt x="3327" y="1463"/>
                  </a:lnTo>
                  <a:lnTo>
                    <a:pt x="3328" y="1419"/>
                  </a:lnTo>
                  <a:lnTo>
                    <a:pt x="3332" y="1376"/>
                  </a:lnTo>
                  <a:lnTo>
                    <a:pt x="3338" y="1334"/>
                  </a:lnTo>
                  <a:lnTo>
                    <a:pt x="3348" y="1295"/>
                  </a:lnTo>
                  <a:lnTo>
                    <a:pt x="3360" y="1257"/>
                  </a:lnTo>
                  <a:lnTo>
                    <a:pt x="3373" y="1220"/>
                  </a:lnTo>
                  <a:lnTo>
                    <a:pt x="3389" y="1185"/>
                  </a:lnTo>
                  <a:lnTo>
                    <a:pt x="3408" y="1152"/>
                  </a:lnTo>
                  <a:lnTo>
                    <a:pt x="3428" y="1120"/>
                  </a:lnTo>
                  <a:lnTo>
                    <a:pt x="3450" y="1089"/>
                  </a:lnTo>
                  <a:lnTo>
                    <a:pt x="3475" y="1061"/>
                  </a:lnTo>
                  <a:lnTo>
                    <a:pt x="3500" y="1033"/>
                  </a:lnTo>
                  <a:lnTo>
                    <a:pt x="3529" y="1007"/>
                  </a:lnTo>
                  <a:lnTo>
                    <a:pt x="3558" y="983"/>
                  </a:lnTo>
                  <a:lnTo>
                    <a:pt x="3589" y="959"/>
                  </a:lnTo>
                  <a:lnTo>
                    <a:pt x="3621" y="938"/>
                  </a:lnTo>
                  <a:lnTo>
                    <a:pt x="3656" y="918"/>
                  </a:lnTo>
                  <a:lnTo>
                    <a:pt x="3690" y="899"/>
                  </a:lnTo>
                  <a:lnTo>
                    <a:pt x="3727" y="882"/>
                  </a:lnTo>
                  <a:lnTo>
                    <a:pt x="3766" y="866"/>
                  </a:lnTo>
                  <a:lnTo>
                    <a:pt x="3804" y="850"/>
                  </a:lnTo>
                  <a:lnTo>
                    <a:pt x="3844" y="837"/>
                  </a:lnTo>
                  <a:lnTo>
                    <a:pt x="3885" y="826"/>
                  </a:lnTo>
                  <a:lnTo>
                    <a:pt x="3926" y="815"/>
                  </a:lnTo>
                  <a:lnTo>
                    <a:pt x="3969" y="806"/>
                  </a:lnTo>
                  <a:lnTo>
                    <a:pt x="4012" y="798"/>
                  </a:lnTo>
                  <a:lnTo>
                    <a:pt x="4055" y="790"/>
                  </a:lnTo>
                  <a:lnTo>
                    <a:pt x="4100" y="785"/>
                  </a:lnTo>
                  <a:lnTo>
                    <a:pt x="4145" y="781"/>
                  </a:lnTo>
                  <a:lnTo>
                    <a:pt x="4190" y="778"/>
                  </a:lnTo>
                  <a:lnTo>
                    <a:pt x="4234" y="776"/>
                  </a:lnTo>
                  <a:lnTo>
                    <a:pt x="4280" y="776"/>
                  </a:lnTo>
                  <a:lnTo>
                    <a:pt x="4294" y="776"/>
                  </a:lnTo>
                  <a:lnTo>
                    <a:pt x="4308" y="776"/>
                  </a:lnTo>
                  <a:lnTo>
                    <a:pt x="4322" y="776"/>
                  </a:lnTo>
                  <a:lnTo>
                    <a:pt x="4335" y="776"/>
                  </a:lnTo>
                  <a:lnTo>
                    <a:pt x="4368" y="776"/>
                  </a:lnTo>
                  <a:lnTo>
                    <a:pt x="4402" y="778"/>
                  </a:lnTo>
                  <a:lnTo>
                    <a:pt x="4438" y="780"/>
                  </a:lnTo>
                  <a:lnTo>
                    <a:pt x="4474" y="784"/>
                  </a:lnTo>
                  <a:lnTo>
                    <a:pt x="4511" y="788"/>
                  </a:lnTo>
                  <a:lnTo>
                    <a:pt x="4550" y="794"/>
                  </a:lnTo>
                  <a:lnTo>
                    <a:pt x="4587" y="800"/>
                  </a:lnTo>
                  <a:lnTo>
                    <a:pt x="4625" y="807"/>
                  </a:lnTo>
                  <a:lnTo>
                    <a:pt x="4700" y="821"/>
                  </a:lnTo>
                  <a:lnTo>
                    <a:pt x="4771" y="837"/>
                  </a:lnTo>
                  <a:lnTo>
                    <a:pt x="4839" y="853"/>
                  </a:lnTo>
                  <a:lnTo>
                    <a:pt x="4899" y="869"/>
                  </a:lnTo>
                  <a:lnTo>
                    <a:pt x="5034" y="1200"/>
                  </a:lnTo>
                  <a:lnTo>
                    <a:pt x="5186" y="1576"/>
                  </a:lnTo>
                  <a:lnTo>
                    <a:pt x="5599" y="2581"/>
                  </a:lnTo>
                  <a:lnTo>
                    <a:pt x="5647" y="2741"/>
                  </a:lnTo>
                  <a:lnTo>
                    <a:pt x="5701" y="2581"/>
                  </a:lnTo>
                  <a:lnTo>
                    <a:pt x="6223" y="1292"/>
                  </a:lnTo>
                  <a:lnTo>
                    <a:pt x="6232" y="1259"/>
                  </a:lnTo>
                  <a:lnTo>
                    <a:pt x="6244" y="1228"/>
                  </a:lnTo>
                  <a:lnTo>
                    <a:pt x="6256" y="1197"/>
                  </a:lnTo>
                  <a:lnTo>
                    <a:pt x="6271" y="1168"/>
                  </a:lnTo>
                  <a:lnTo>
                    <a:pt x="6288" y="1139"/>
                  </a:lnTo>
                  <a:lnTo>
                    <a:pt x="6305" y="1113"/>
                  </a:lnTo>
                  <a:lnTo>
                    <a:pt x="6323" y="1087"/>
                  </a:lnTo>
                  <a:lnTo>
                    <a:pt x="6344" y="1062"/>
                  </a:lnTo>
                  <a:lnTo>
                    <a:pt x="6365" y="1038"/>
                  </a:lnTo>
                  <a:lnTo>
                    <a:pt x="6388" y="1016"/>
                  </a:lnTo>
                  <a:lnTo>
                    <a:pt x="6413" y="995"/>
                  </a:lnTo>
                  <a:lnTo>
                    <a:pt x="6437" y="974"/>
                  </a:lnTo>
                  <a:lnTo>
                    <a:pt x="6464" y="955"/>
                  </a:lnTo>
                  <a:lnTo>
                    <a:pt x="6491" y="937"/>
                  </a:lnTo>
                  <a:lnTo>
                    <a:pt x="6520" y="921"/>
                  </a:lnTo>
                  <a:lnTo>
                    <a:pt x="6549" y="904"/>
                  </a:lnTo>
                  <a:lnTo>
                    <a:pt x="6580" y="889"/>
                  </a:lnTo>
                  <a:lnTo>
                    <a:pt x="6611" y="875"/>
                  </a:lnTo>
                  <a:lnTo>
                    <a:pt x="6644" y="863"/>
                  </a:lnTo>
                  <a:lnTo>
                    <a:pt x="6676" y="850"/>
                  </a:lnTo>
                  <a:lnTo>
                    <a:pt x="6710" y="839"/>
                  </a:lnTo>
                  <a:lnTo>
                    <a:pt x="6744" y="829"/>
                  </a:lnTo>
                  <a:lnTo>
                    <a:pt x="6780" y="821"/>
                  </a:lnTo>
                  <a:lnTo>
                    <a:pt x="6816" y="813"/>
                  </a:lnTo>
                  <a:lnTo>
                    <a:pt x="6852" y="806"/>
                  </a:lnTo>
                  <a:lnTo>
                    <a:pt x="6889" y="800"/>
                  </a:lnTo>
                  <a:lnTo>
                    <a:pt x="6926" y="795"/>
                  </a:lnTo>
                  <a:lnTo>
                    <a:pt x="6964" y="790"/>
                  </a:lnTo>
                  <a:lnTo>
                    <a:pt x="7003" y="787"/>
                  </a:lnTo>
                  <a:lnTo>
                    <a:pt x="7041" y="785"/>
                  </a:lnTo>
                  <a:lnTo>
                    <a:pt x="7080" y="784"/>
                  </a:lnTo>
                  <a:lnTo>
                    <a:pt x="7120" y="783"/>
                  </a:lnTo>
                  <a:lnTo>
                    <a:pt x="7158" y="783"/>
                  </a:lnTo>
                  <a:lnTo>
                    <a:pt x="7195" y="784"/>
                  </a:lnTo>
                  <a:lnTo>
                    <a:pt x="7232" y="786"/>
                  </a:lnTo>
                  <a:lnTo>
                    <a:pt x="7267" y="788"/>
                  </a:lnTo>
                  <a:lnTo>
                    <a:pt x="7302" y="790"/>
                  </a:lnTo>
                  <a:lnTo>
                    <a:pt x="7336" y="795"/>
                  </a:lnTo>
                  <a:lnTo>
                    <a:pt x="7370" y="799"/>
                  </a:lnTo>
                  <a:lnTo>
                    <a:pt x="7402" y="804"/>
                  </a:lnTo>
                  <a:lnTo>
                    <a:pt x="7435" y="810"/>
                  </a:lnTo>
                  <a:lnTo>
                    <a:pt x="7469" y="816"/>
                  </a:lnTo>
                  <a:lnTo>
                    <a:pt x="7501" y="823"/>
                  </a:lnTo>
                  <a:lnTo>
                    <a:pt x="7534" y="831"/>
                  </a:lnTo>
                  <a:lnTo>
                    <a:pt x="7566" y="840"/>
                  </a:lnTo>
                  <a:lnTo>
                    <a:pt x="7600" y="850"/>
                  </a:lnTo>
                  <a:lnTo>
                    <a:pt x="7633" y="862"/>
                  </a:lnTo>
                  <a:lnTo>
                    <a:pt x="7668" y="873"/>
                  </a:lnTo>
                  <a:lnTo>
                    <a:pt x="7668" y="1263"/>
                  </a:lnTo>
                  <a:lnTo>
                    <a:pt x="7626" y="1233"/>
                  </a:lnTo>
                  <a:lnTo>
                    <a:pt x="7585" y="1204"/>
                  </a:lnTo>
                  <a:lnTo>
                    <a:pt x="7546" y="1177"/>
                  </a:lnTo>
                  <a:lnTo>
                    <a:pt x="7506" y="1152"/>
                  </a:lnTo>
                  <a:lnTo>
                    <a:pt x="7469" y="1129"/>
                  </a:lnTo>
                  <a:lnTo>
                    <a:pt x="7430" y="1108"/>
                  </a:lnTo>
                  <a:lnTo>
                    <a:pt x="7392" y="1087"/>
                  </a:lnTo>
                  <a:lnTo>
                    <a:pt x="7355" y="1070"/>
                  </a:lnTo>
                  <a:lnTo>
                    <a:pt x="7335" y="1062"/>
                  </a:lnTo>
                  <a:lnTo>
                    <a:pt x="7316" y="1054"/>
                  </a:lnTo>
                  <a:lnTo>
                    <a:pt x="7297" y="1047"/>
                  </a:lnTo>
                  <a:lnTo>
                    <a:pt x="7277" y="1041"/>
                  </a:lnTo>
                  <a:lnTo>
                    <a:pt x="7258" y="1034"/>
                  </a:lnTo>
                  <a:lnTo>
                    <a:pt x="7238" y="1028"/>
                  </a:lnTo>
                  <a:lnTo>
                    <a:pt x="7217" y="1023"/>
                  </a:lnTo>
                  <a:lnTo>
                    <a:pt x="7197" y="1019"/>
                  </a:lnTo>
                  <a:lnTo>
                    <a:pt x="7176" y="1015"/>
                  </a:lnTo>
                  <a:lnTo>
                    <a:pt x="7154" y="1011"/>
                  </a:lnTo>
                  <a:lnTo>
                    <a:pt x="7133" y="1008"/>
                  </a:lnTo>
                  <a:lnTo>
                    <a:pt x="7111" y="1006"/>
                  </a:lnTo>
                  <a:lnTo>
                    <a:pt x="7088" y="1004"/>
                  </a:lnTo>
                  <a:lnTo>
                    <a:pt x="7066" y="1002"/>
                  </a:lnTo>
                  <a:lnTo>
                    <a:pt x="7042" y="1002"/>
                  </a:lnTo>
                  <a:lnTo>
                    <a:pt x="7018" y="1001"/>
                  </a:lnTo>
                  <a:lnTo>
                    <a:pt x="6997" y="1002"/>
                  </a:lnTo>
                  <a:lnTo>
                    <a:pt x="6975" y="1002"/>
                  </a:lnTo>
                  <a:lnTo>
                    <a:pt x="6953" y="1004"/>
                  </a:lnTo>
                  <a:lnTo>
                    <a:pt x="6932" y="1006"/>
                  </a:lnTo>
                  <a:lnTo>
                    <a:pt x="6909" y="1009"/>
                  </a:lnTo>
                  <a:lnTo>
                    <a:pt x="6888" y="1013"/>
                  </a:lnTo>
                  <a:lnTo>
                    <a:pt x="6865" y="1017"/>
                  </a:lnTo>
                  <a:lnTo>
                    <a:pt x="6844" y="1022"/>
                  </a:lnTo>
                  <a:lnTo>
                    <a:pt x="6823" y="1028"/>
                  </a:lnTo>
                  <a:lnTo>
                    <a:pt x="6801" y="1034"/>
                  </a:lnTo>
                  <a:lnTo>
                    <a:pt x="6781" y="1043"/>
                  </a:lnTo>
                  <a:lnTo>
                    <a:pt x="6760" y="1051"/>
                  </a:lnTo>
                  <a:lnTo>
                    <a:pt x="6740" y="1060"/>
                  </a:lnTo>
                  <a:lnTo>
                    <a:pt x="6720" y="1070"/>
                  </a:lnTo>
                  <a:lnTo>
                    <a:pt x="6702" y="1081"/>
                  </a:lnTo>
                  <a:lnTo>
                    <a:pt x="6682" y="1093"/>
                  </a:lnTo>
                  <a:lnTo>
                    <a:pt x="6665" y="1107"/>
                  </a:lnTo>
                  <a:lnTo>
                    <a:pt x="6648" y="1120"/>
                  </a:lnTo>
                  <a:lnTo>
                    <a:pt x="6632" y="1135"/>
                  </a:lnTo>
                  <a:lnTo>
                    <a:pt x="6616" y="1151"/>
                  </a:lnTo>
                  <a:lnTo>
                    <a:pt x="6602" y="1169"/>
                  </a:lnTo>
                  <a:lnTo>
                    <a:pt x="6588" y="1187"/>
                  </a:lnTo>
                  <a:lnTo>
                    <a:pt x="6576" y="1206"/>
                  </a:lnTo>
                  <a:lnTo>
                    <a:pt x="6564" y="1227"/>
                  </a:lnTo>
                  <a:lnTo>
                    <a:pt x="6553" y="1249"/>
                  </a:lnTo>
                  <a:lnTo>
                    <a:pt x="6544" y="1271"/>
                  </a:lnTo>
                  <a:lnTo>
                    <a:pt x="6537" y="1296"/>
                  </a:lnTo>
                  <a:lnTo>
                    <a:pt x="6530" y="1321"/>
                  </a:lnTo>
                  <a:lnTo>
                    <a:pt x="6525" y="1348"/>
                  </a:lnTo>
                  <a:lnTo>
                    <a:pt x="6521" y="1376"/>
                  </a:lnTo>
                  <a:lnTo>
                    <a:pt x="6519" y="1405"/>
                  </a:lnTo>
                  <a:lnTo>
                    <a:pt x="6518" y="1436"/>
                  </a:lnTo>
                  <a:lnTo>
                    <a:pt x="6518" y="1458"/>
                  </a:lnTo>
                  <a:lnTo>
                    <a:pt x="6519" y="1481"/>
                  </a:lnTo>
                  <a:lnTo>
                    <a:pt x="6521" y="1501"/>
                  </a:lnTo>
                  <a:lnTo>
                    <a:pt x="6524" y="1521"/>
                  </a:lnTo>
                  <a:lnTo>
                    <a:pt x="6528" y="1540"/>
                  </a:lnTo>
                  <a:lnTo>
                    <a:pt x="6533" y="1558"/>
                  </a:lnTo>
                  <a:lnTo>
                    <a:pt x="6539" y="1575"/>
                  </a:lnTo>
                  <a:lnTo>
                    <a:pt x="6546" y="1591"/>
                  </a:lnTo>
                  <a:lnTo>
                    <a:pt x="6554" y="1608"/>
                  </a:lnTo>
                  <a:lnTo>
                    <a:pt x="6563" y="1623"/>
                  </a:lnTo>
                  <a:lnTo>
                    <a:pt x="6574" y="1637"/>
                  </a:lnTo>
                  <a:lnTo>
                    <a:pt x="6586" y="1651"/>
                  </a:lnTo>
                  <a:lnTo>
                    <a:pt x="6598" y="1666"/>
                  </a:lnTo>
                  <a:lnTo>
                    <a:pt x="6612" y="1679"/>
                  </a:lnTo>
                  <a:lnTo>
                    <a:pt x="6628" y="1693"/>
                  </a:lnTo>
                  <a:lnTo>
                    <a:pt x="6645" y="1706"/>
                  </a:lnTo>
                  <a:lnTo>
                    <a:pt x="6663" y="1720"/>
                  </a:lnTo>
                  <a:lnTo>
                    <a:pt x="6682" y="1732"/>
                  </a:lnTo>
                  <a:lnTo>
                    <a:pt x="6703" y="1745"/>
                  </a:lnTo>
                  <a:lnTo>
                    <a:pt x="6725" y="1758"/>
                  </a:lnTo>
                  <a:lnTo>
                    <a:pt x="6773" y="1786"/>
                  </a:lnTo>
                  <a:lnTo>
                    <a:pt x="6828" y="1814"/>
                  </a:lnTo>
                  <a:lnTo>
                    <a:pt x="6954" y="1877"/>
                  </a:lnTo>
                  <a:lnTo>
                    <a:pt x="7106" y="1952"/>
                  </a:lnTo>
                  <a:lnTo>
                    <a:pt x="7175" y="1982"/>
                  </a:lnTo>
                  <a:lnTo>
                    <a:pt x="7242" y="2012"/>
                  </a:lnTo>
                  <a:lnTo>
                    <a:pt x="7274" y="2029"/>
                  </a:lnTo>
                  <a:lnTo>
                    <a:pt x="7307" y="2044"/>
                  </a:lnTo>
                  <a:lnTo>
                    <a:pt x="7338" y="2060"/>
                  </a:lnTo>
                  <a:lnTo>
                    <a:pt x="7370" y="2077"/>
                  </a:lnTo>
                  <a:lnTo>
                    <a:pt x="7400" y="2094"/>
                  </a:lnTo>
                  <a:lnTo>
                    <a:pt x="7430" y="2112"/>
                  </a:lnTo>
                  <a:lnTo>
                    <a:pt x="7459" y="2129"/>
                  </a:lnTo>
                  <a:lnTo>
                    <a:pt x="7488" y="2147"/>
                  </a:lnTo>
                  <a:lnTo>
                    <a:pt x="7515" y="2167"/>
                  </a:lnTo>
                  <a:lnTo>
                    <a:pt x="7543" y="2186"/>
                  </a:lnTo>
                  <a:lnTo>
                    <a:pt x="7568" y="2206"/>
                  </a:lnTo>
                  <a:lnTo>
                    <a:pt x="7593" y="2228"/>
                  </a:lnTo>
                  <a:lnTo>
                    <a:pt x="7617" y="2249"/>
                  </a:lnTo>
                  <a:lnTo>
                    <a:pt x="7639" y="2272"/>
                  </a:lnTo>
                  <a:lnTo>
                    <a:pt x="7661" y="2295"/>
                  </a:lnTo>
                  <a:lnTo>
                    <a:pt x="7681" y="2319"/>
                  </a:lnTo>
                  <a:lnTo>
                    <a:pt x="7700" y="2345"/>
                  </a:lnTo>
                  <a:lnTo>
                    <a:pt x="7718" y="2370"/>
                  </a:lnTo>
                  <a:lnTo>
                    <a:pt x="7734" y="2397"/>
                  </a:lnTo>
                  <a:lnTo>
                    <a:pt x="7749" y="2425"/>
                  </a:lnTo>
                  <a:lnTo>
                    <a:pt x="7762" y="2453"/>
                  </a:lnTo>
                  <a:lnTo>
                    <a:pt x="7774" y="2484"/>
                  </a:lnTo>
                  <a:lnTo>
                    <a:pt x="7784" y="2514"/>
                  </a:lnTo>
                  <a:lnTo>
                    <a:pt x="7792" y="2547"/>
                  </a:lnTo>
                  <a:lnTo>
                    <a:pt x="7799" y="2580"/>
                  </a:lnTo>
                  <a:lnTo>
                    <a:pt x="7804" y="2615"/>
                  </a:lnTo>
                  <a:lnTo>
                    <a:pt x="7807" y="2651"/>
                  </a:lnTo>
                  <a:lnTo>
                    <a:pt x="7808" y="2687"/>
                  </a:lnTo>
                  <a:lnTo>
                    <a:pt x="7806" y="2749"/>
                  </a:lnTo>
                  <a:lnTo>
                    <a:pt x="7800" y="2807"/>
                  </a:lnTo>
                  <a:lnTo>
                    <a:pt x="7791" y="2862"/>
                  </a:lnTo>
                  <a:lnTo>
                    <a:pt x="7779" y="2915"/>
                  </a:lnTo>
                  <a:lnTo>
                    <a:pt x="7763" y="2964"/>
                  </a:lnTo>
                  <a:lnTo>
                    <a:pt x="7745" y="3011"/>
                  </a:lnTo>
                  <a:lnTo>
                    <a:pt x="7724" y="3054"/>
                  </a:lnTo>
                  <a:lnTo>
                    <a:pt x="7699" y="3095"/>
                  </a:lnTo>
                  <a:lnTo>
                    <a:pt x="7673" y="3132"/>
                  </a:lnTo>
                  <a:lnTo>
                    <a:pt x="7644" y="3169"/>
                  </a:lnTo>
                  <a:lnTo>
                    <a:pt x="7614" y="3202"/>
                  </a:lnTo>
                  <a:lnTo>
                    <a:pt x="7581" y="3233"/>
                  </a:lnTo>
                  <a:lnTo>
                    <a:pt x="7547" y="3262"/>
                  </a:lnTo>
                  <a:lnTo>
                    <a:pt x="7511" y="3288"/>
                  </a:lnTo>
                  <a:lnTo>
                    <a:pt x="7475" y="3312"/>
                  </a:lnTo>
                  <a:lnTo>
                    <a:pt x="7436" y="3335"/>
                  </a:lnTo>
                  <a:lnTo>
                    <a:pt x="7397" y="3355"/>
                  </a:lnTo>
                  <a:lnTo>
                    <a:pt x="7357" y="3373"/>
                  </a:lnTo>
                  <a:lnTo>
                    <a:pt x="7317" y="3390"/>
                  </a:lnTo>
                  <a:lnTo>
                    <a:pt x="7276" y="3405"/>
                  </a:lnTo>
                  <a:lnTo>
                    <a:pt x="7235" y="3418"/>
                  </a:lnTo>
                  <a:lnTo>
                    <a:pt x="7194" y="3429"/>
                  </a:lnTo>
                  <a:lnTo>
                    <a:pt x="7153" y="3439"/>
                  </a:lnTo>
                  <a:lnTo>
                    <a:pt x="7113" y="3449"/>
                  </a:lnTo>
                  <a:lnTo>
                    <a:pt x="7072" y="3456"/>
                  </a:lnTo>
                  <a:lnTo>
                    <a:pt x="7033" y="3462"/>
                  </a:lnTo>
                  <a:lnTo>
                    <a:pt x="6995" y="3467"/>
                  </a:lnTo>
                  <a:lnTo>
                    <a:pt x="6957" y="3471"/>
                  </a:lnTo>
                  <a:lnTo>
                    <a:pt x="6921" y="3474"/>
                  </a:lnTo>
                  <a:lnTo>
                    <a:pt x="6886" y="3476"/>
                  </a:lnTo>
                  <a:lnTo>
                    <a:pt x="6853" y="3477"/>
                  </a:lnTo>
                  <a:lnTo>
                    <a:pt x="6822" y="3478"/>
                  </a:lnTo>
                  <a:lnTo>
                    <a:pt x="6768" y="3477"/>
                  </a:lnTo>
                  <a:lnTo>
                    <a:pt x="6715" y="3474"/>
                  </a:lnTo>
                  <a:lnTo>
                    <a:pt x="6663" y="3470"/>
                  </a:lnTo>
                  <a:lnTo>
                    <a:pt x="6612" y="3465"/>
                  </a:lnTo>
                  <a:lnTo>
                    <a:pt x="6561" y="3458"/>
                  </a:lnTo>
                  <a:lnTo>
                    <a:pt x="6513" y="3449"/>
                  </a:lnTo>
                  <a:lnTo>
                    <a:pt x="6466" y="3438"/>
                  </a:lnTo>
                  <a:lnTo>
                    <a:pt x="6419" y="3427"/>
                  </a:lnTo>
                  <a:lnTo>
                    <a:pt x="6375" y="3414"/>
                  </a:lnTo>
                  <a:lnTo>
                    <a:pt x="6333" y="3399"/>
                  </a:lnTo>
                  <a:lnTo>
                    <a:pt x="6312" y="3392"/>
                  </a:lnTo>
                  <a:lnTo>
                    <a:pt x="6292" y="3384"/>
                  </a:lnTo>
                  <a:lnTo>
                    <a:pt x="6273" y="3374"/>
                  </a:lnTo>
                  <a:lnTo>
                    <a:pt x="6253" y="3366"/>
                  </a:lnTo>
                  <a:lnTo>
                    <a:pt x="6235" y="3357"/>
                  </a:lnTo>
                  <a:lnTo>
                    <a:pt x="6217" y="3348"/>
                  </a:lnTo>
                  <a:lnTo>
                    <a:pt x="6199" y="3338"/>
                  </a:lnTo>
                  <a:lnTo>
                    <a:pt x="6183" y="3328"/>
                  </a:lnTo>
                  <a:lnTo>
                    <a:pt x="6167" y="3317"/>
                  </a:lnTo>
                  <a:lnTo>
                    <a:pt x="6151" y="3306"/>
                  </a:lnTo>
                  <a:lnTo>
                    <a:pt x="6137" y="3296"/>
                  </a:lnTo>
                  <a:lnTo>
                    <a:pt x="6123" y="3284"/>
                  </a:lnTo>
                  <a:lnTo>
                    <a:pt x="6123" y="2841"/>
                  </a:lnTo>
                  <a:lnTo>
                    <a:pt x="6146" y="2860"/>
                  </a:lnTo>
                  <a:lnTo>
                    <a:pt x="6195" y="2905"/>
                  </a:lnTo>
                  <a:lnTo>
                    <a:pt x="6243" y="2946"/>
                  </a:lnTo>
                  <a:lnTo>
                    <a:pt x="6291" y="2985"/>
                  </a:lnTo>
                  <a:lnTo>
                    <a:pt x="6339" y="3021"/>
                  </a:lnTo>
                  <a:lnTo>
                    <a:pt x="6362" y="3038"/>
                  </a:lnTo>
                  <a:lnTo>
                    <a:pt x="6386" y="3054"/>
                  </a:lnTo>
                  <a:lnTo>
                    <a:pt x="6410" y="3070"/>
                  </a:lnTo>
                  <a:lnTo>
                    <a:pt x="6433" y="3085"/>
                  </a:lnTo>
                  <a:lnTo>
                    <a:pt x="6458" y="3099"/>
                  </a:lnTo>
                  <a:lnTo>
                    <a:pt x="6481" y="3112"/>
                  </a:lnTo>
                  <a:lnTo>
                    <a:pt x="6505" y="3125"/>
                  </a:lnTo>
                  <a:lnTo>
                    <a:pt x="6529" y="3138"/>
                  </a:lnTo>
                  <a:lnTo>
                    <a:pt x="6553" y="3149"/>
                  </a:lnTo>
                  <a:lnTo>
                    <a:pt x="6578" y="3159"/>
                  </a:lnTo>
                  <a:lnTo>
                    <a:pt x="6602" y="3169"/>
                  </a:lnTo>
                  <a:lnTo>
                    <a:pt x="6626" y="3178"/>
                  </a:lnTo>
                  <a:lnTo>
                    <a:pt x="6651" y="3186"/>
                  </a:lnTo>
                  <a:lnTo>
                    <a:pt x="6675" y="3195"/>
                  </a:lnTo>
                  <a:lnTo>
                    <a:pt x="6701" y="3202"/>
                  </a:lnTo>
                  <a:lnTo>
                    <a:pt x="6726" y="3208"/>
                  </a:lnTo>
                  <a:lnTo>
                    <a:pt x="6752" y="3213"/>
                  </a:lnTo>
                  <a:lnTo>
                    <a:pt x="6778" y="3218"/>
                  </a:lnTo>
                  <a:lnTo>
                    <a:pt x="6803" y="3222"/>
                  </a:lnTo>
                  <a:lnTo>
                    <a:pt x="6830" y="3225"/>
                  </a:lnTo>
                  <a:lnTo>
                    <a:pt x="6857" y="3228"/>
                  </a:lnTo>
                  <a:lnTo>
                    <a:pt x="6884" y="3230"/>
                  </a:lnTo>
                  <a:lnTo>
                    <a:pt x="6911" y="3231"/>
                  </a:lnTo>
                  <a:lnTo>
                    <a:pt x="6940" y="3231"/>
                  </a:lnTo>
                  <a:lnTo>
                    <a:pt x="6967" y="3231"/>
                  </a:lnTo>
                  <a:lnTo>
                    <a:pt x="6995" y="3230"/>
                  </a:lnTo>
                  <a:lnTo>
                    <a:pt x="7021" y="3228"/>
                  </a:lnTo>
                  <a:lnTo>
                    <a:pt x="7048" y="3225"/>
                  </a:lnTo>
                  <a:lnTo>
                    <a:pt x="7075" y="3222"/>
                  </a:lnTo>
                  <a:lnTo>
                    <a:pt x="7100" y="3217"/>
                  </a:lnTo>
                  <a:lnTo>
                    <a:pt x="7126" y="3212"/>
                  </a:lnTo>
                  <a:lnTo>
                    <a:pt x="7151" y="3206"/>
                  </a:lnTo>
                  <a:lnTo>
                    <a:pt x="7176" y="3199"/>
                  </a:lnTo>
                  <a:lnTo>
                    <a:pt x="7199" y="3190"/>
                  </a:lnTo>
                  <a:lnTo>
                    <a:pt x="7222" y="3182"/>
                  </a:lnTo>
                  <a:lnTo>
                    <a:pt x="7246" y="3172"/>
                  </a:lnTo>
                  <a:lnTo>
                    <a:pt x="7267" y="3162"/>
                  </a:lnTo>
                  <a:lnTo>
                    <a:pt x="7288" y="3151"/>
                  </a:lnTo>
                  <a:lnTo>
                    <a:pt x="7309" y="3140"/>
                  </a:lnTo>
                  <a:lnTo>
                    <a:pt x="7329" y="3126"/>
                  </a:lnTo>
                  <a:lnTo>
                    <a:pt x="7347" y="3113"/>
                  </a:lnTo>
                  <a:lnTo>
                    <a:pt x="7366" y="3098"/>
                  </a:lnTo>
                  <a:lnTo>
                    <a:pt x="7382" y="3083"/>
                  </a:lnTo>
                  <a:lnTo>
                    <a:pt x="7398" y="3067"/>
                  </a:lnTo>
                  <a:lnTo>
                    <a:pt x="7414" y="3050"/>
                  </a:lnTo>
                  <a:lnTo>
                    <a:pt x="7427" y="3033"/>
                  </a:lnTo>
                  <a:lnTo>
                    <a:pt x="7440" y="3014"/>
                  </a:lnTo>
                  <a:lnTo>
                    <a:pt x="7451" y="2994"/>
                  </a:lnTo>
                  <a:lnTo>
                    <a:pt x="7461" y="2975"/>
                  </a:lnTo>
                  <a:lnTo>
                    <a:pt x="7471" y="2954"/>
                  </a:lnTo>
                  <a:lnTo>
                    <a:pt x="7479" y="2932"/>
                  </a:lnTo>
                  <a:lnTo>
                    <a:pt x="7485" y="2910"/>
                  </a:lnTo>
                  <a:lnTo>
                    <a:pt x="7490" y="2886"/>
                  </a:lnTo>
                  <a:lnTo>
                    <a:pt x="7494" y="2862"/>
                  </a:lnTo>
                  <a:lnTo>
                    <a:pt x="7496" y="2838"/>
                  </a:lnTo>
                  <a:lnTo>
                    <a:pt x="7497" y="2812"/>
                  </a:lnTo>
                  <a:lnTo>
                    <a:pt x="7496" y="2790"/>
                  </a:lnTo>
                  <a:lnTo>
                    <a:pt x="7494" y="2770"/>
                  </a:lnTo>
                  <a:lnTo>
                    <a:pt x="7492" y="2749"/>
                  </a:lnTo>
                  <a:lnTo>
                    <a:pt x="7487" y="2729"/>
                  </a:lnTo>
                  <a:lnTo>
                    <a:pt x="7482" y="2710"/>
                  </a:lnTo>
                  <a:lnTo>
                    <a:pt x="7476" y="2691"/>
                  </a:lnTo>
                  <a:lnTo>
                    <a:pt x="7467" y="2672"/>
                  </a:lnTo>
                  <a:lnTo>
                    <a:pt x="7459" y="2655"/>
                  </a:lnTo>
                  <a:lnTo>
                    <a:pt x="7449" y="2636"/>
                  </a:lnTo>
                  <a:lnTo>
                    <a:pt x="7438" y="2619"/>
                  </a:lnTo>
                  <a:lnTo>
                    <a:pt x="7426" y="2603"/>
                  </a:lnTo>
                  <a:lnTo>
                    <a:pt x="7413" y="2586"/>
                  </a:lnTo>
                  <a:lnTo>
                    <a:pt x="7398" y="2569"/>
                  </a:lnTo>
                  <a:lnTo>
                    <a:pt x="7382" y="2553"/>
                  </a:lnTo>
                  <a:lnTo>
                    <a:pt x="7366" y="2538"/>
                  </a:lnTo>
                  <a:lnTo>
                    <a:pt x="7348" y="2523"/>
                  </a:lnTo>
                  <a:lnTo>
                    <a:pt x="7329" y="2507"/>
                  </a:lnTo>
                  <a:lnTo>
                    <a:pt x="7310" y="2492"/>
                  </a:lnTo>
                  <a:lnTo>
                    <a:pt x="7288" y="2477"/>
                  </a:lnTo>
                  <a:lnTo>
                    <a:pt x="7267" y="2462"/>
                  </a:lnTo>
                  <a:lnTo>
                    <a:pt x="7244" y="2447"/>
                  </a:lnTo>
                  <a:lnTo>
                    <a:pt x="7219" y="2433"/>
                  </a:lnTo>
                  <a:lnTo>
                    <a:pt x="7195" y="2419"/>
                  </a:lnTo>
                  <a:lnTo>
                    <a:pt x="7168" y="2405"/>
                  </a:lnTo>
                  <a:lnTo>
                    <a:pt x="7114" y="2376"/>
                  </a:lnTo>
                  <a:lnTo>
                    <a:pt x="7055" y="2348"/>
                  </a:lnTo>
                  <a:lnTo>
                    <a:pt x="6992" y="2318"/>
                  </a:lnTo>
                  <a:lnTo>
                    <a:pt x="6924" y="2290"/>
                  </a:lnTo>
                  <a:lnTo>
                    <a:pt x="6860" y="2262"/>
                  </a:lnTo>
                  <a:lnTo>
                    <a:pt x="6798" y="2235"/>
                  </a:lnTo>
                  <a:lnTo>
                    <a:pt x="6739" y="2208"/>
                  </a:lnTo>
                  <a:lnTo>
                    <a:pt x="6684" y="2182"/>
                  </a:lnTo>
                  <a:lnTo>
                    <a:pt x="6632" y="2157"/>
                  </a:lnTo>
                  <a:lnTo>
                    <a:pt x="6582" y="2130"/>
                  </a:lnTo>
                  <a:lnTo>
                    <a:pt x="6557" y="2117"/>
                  </a:lnTo>
                  <a:lnTo>
                    <a:pt x="6534" y="2103"/>
                  </a:lnTo>
                  <a:lnTo>
                    <a:pt x="6512" y="2090"/>
                  </a:lnTo>
                  <a:lnTo>
                    <a:pt x="6490" y="2075"/>
                  </a:lnTo>
                  <a:lnTo>
                    <a:pt x="6470" y="2061"/>
                  </a:lnTo>
                  <a:lnTo>
                    <a:pt x="6449" y="2047"/>
                  </a:lnTo>
                  <a:lnTo>
                    <a:pt x="6430" y="2032"/>
                  </a:lnTo>
                  <a:lnTo>
                    <a:pt x="6412" y="2016"/>
                  </a:lnTo>
                  <a:lnTo>
                    <a:pt x="6394" y="2000"/>
                  </a:lnTo>
                  <a:lnTo>
                    <a:pt x="6376" y="1984"/>
                  </a:lnTo>
                  <a:lnTo>
                    <a:pt x="6360" y="1967"/>
                  </a:lnTo>
                  <a:lnTo>
                    <a:pt x="6345" y="1949"/>
                  </a:lnTo>
                  <a:lnTo>
                    <a:pt x="6330" y="1932"/>
                  </a:lnTo>
                  <a:lnTo>
                    <a:pt x="6316" y="1913"/>
                  </a:lnTo>
                  <a:lnTo>
                    <a:pt x="6303" y="1893"/>
                  </a:lnTo>
                  <a:lnTo>
                    <a:pt x="6291" y="1874"/>
                  </a:lnTo>
                  <a:lnTo>
                    <a:pt x="6279" y="1853"/>
                  </a:lnTo>
                  <a:lnTo>
                    <a:pt x="6268" y="1831"/>
                  </a:lnTo>
                  <a:lnTo>
                    <a:pt x="6258" y="1809"/>
                  </a:lnTo>
                  <a:lnTo>
                    <a:pt x="6249" y="1787"/>
                  </a:lnTo>
                  <a:lnTo>
                    <a:pt x="6217" y="1866"/>
                  </a:lnTo>
                  <a:lnTo>
                    <a:pt x="6173" y="1972"/>
                  </a:lnTo>
                  <a:lnTo>
                    <a:pt x="6120" y="2100"/>
                  </a:lnTo>
                  <a:lnTo>
                    <a:pt x="6060" y="2246"/>
                  </a:lnTo>
                  <a:lnTo>
                    <a:pt x="5994" y="2408"/>
                  </a:lnTo>
                  <a:lnTo>
                    <a:pt x="5922" y="2581"/>
                  </a:lnTo>
                  <a:lnTo>
                    <a:pt x="5847" y="2760"/>
                  </a:lnTo>
                  <a:lnTo>
                    <a:pt x="5771" y="2944"/>
                  </a:lnTo>
                  <a:lnTo>
                    <a:pt x="5695" y="3128"/>
                  </a:lnTo>
                  <a:lnTo>
                    <a:pt x="5621" y="3308"/>
                  </a:lnTo>
                  <a:lnTo>
                    <a:pt x="5548" y="3480"/>
                  </a:lnTo>
                  <a:lnTo>
                    <a:pt x="5480" y="3642"/>
                  </a:lnTo>
                  <a:lnTo>
                    <a:pt x="5419" y="3788"/>
                  </a:lnTo>
                  <a:lnTo>
                    <a:pt x="5364" y="3916"/>
                  </a:lnTo>
                  <a:lnTo>
                    <a:pt x="5319" y="4021"/>
                  </a:lnTo>
                  <a:lnTo>
                    <a:pt x="5284" y="4100"/>
                  </a:lnTo>
                  <a:lnTo>
                    <a:pt x="4925" y="4100"/>
                  </a:lnTo>
                  <a:lnTo>
                    <a:pt x="5009" y="3942"/>
                  </a:lnTo>
                  <a:lnTo>
                    <a:pt x="5085" y="3802"/>
                  </a:lnTo>
                  <a:lnTo>
                    <a:pt x="5088" y="3797"/>
                  </a:lnTo>
                  <a:lnTo>
                    <a:pt x="5105" y="3763"/>
                  </a:lnTo>
                  <a:lnTo>
                    <a:pt x="5123" y="3726"/>
                  </a:lnTo>
                  <a:lnTo>
                    <a:pt x="5142" y="3688"/>
                  </a:lnTo>
                  <a:lnTo>
                    <a:pt x="5162" y="3648"/>
                  </a:lnTo>
                  <a:lnTo>
                    <a:pt x="5182" y="3605"/>
                  </a:lnTo>
                  <a:lnTo>
                    <a:pt x="5203" y="3561"/>
                  </a:lnTo>
                  <a:lnTo>
                    <a:pt x="5224" y="3517"/>
                  </a:lnTo>
                  <a:lnTo>
                    <a:pt x="5246" y="3470"/>
                  </a:lnTo>
                  <a:lnTo>
                    <a:pt x="5268" y="3423"/>
                  </a:lnTo>
                  <a:lnTo>
                    <a:pt x="5290" y="3375"/>
                  </a:lnTo>
                  <a:lnTo>
                    <a:pt x="5312" y="3326"/>
                  </a:lnTo>
                  <a:lnTo>
                    <a:pt x="5336" y="3277"/>
                  </a:lnTo>
                  <a:lnTo>
                    <a:pt x="5358" y="3227"/>
                  </a:lnTo>
                  <a:lnTo>
                    <a:pt x="5381" y="3177"/>
                  </a:lnTo>
                  <a:lnTo>
                    <a:pt x="5403" y="3126"/>
                  </a:lnTo>
                  <a:lnTo>
                    <a:pt x="5424" y="3077"/>
                  </a:lnTo>
                  <a:lnTo>
                    <a:pt x="4734" y="1411"/>
                  </a:lnTo>
                  <a:lnTo>
                    <a:pt x="4729" y="1400"/>
                  </a:lnTo>
                  <a:lnTo>
                    <a:pt x="4722" y="1382"/>
                  </a:lnTo>
                  <a:lnTo>
                    <a:pt x="4709" y="1357"/>
                  </a:lnTo>
                  <a:lnTo>
                    <a:pt x="4695" y="1322"/>
                  </a:lnTo>
                  <a:lnTo>
                    <a:pt x="4675" y="1277"/>
                  </a:lnTo>
                  <a:lnTo>
                    <a:pt x="4653" y="1235"/>
                  </a:lnTo>
                  <a:lnTo>
                    <a:pt x="4643" y="1213"/>
                  </a:lnTo>
                  <a:lnTo>
                    <a:pt x="4631" y="1193"/>
                  </a:lnTo>
                  <a:lnTo>
                    <a:pt x="4619" y="1174"/>
                  </a:lnTo>
                  <a:lnTo>
                    <a:pt x="4605" y="1154"/>
                  </a:lnTo>
                  <a:lnTo>
                    <a:pt x="4590" y="1136"/>
                  </a:lnTo>
                  <a:lnTo>
                    <a:pt x="4574" y="1119"/>
                  </a:lnTo>
                  <a:lnTo>
                    <a:pt x="4557" y="1102"/>
                  </a:lnTo>
                  <a:lnTo>
                    <a:pt x="4538" y="1086"/>
                  </a:lnTo>
                  <a:lnTo>
                    <a:pt x="4517" y="1071"/>
                  </a:lnTo>
                  <a:lnTo>
                    <a:pt x="4495" y="1058"/>
                  </a:lnTo>
                  <a:lnTo>
                    <a:pt x="4470" y="1046"/>
                  </a:lnTo>
                  <a:lnTo>
                    <a:pt x="4443" y="1034"/>
                  </a:lnTo>
                  <a:lnTo>
                    <a:pt x="4412" y="1025"/>
                  </a:lnTo>
                  <a:lnTo>
                    <a:pt x="4382" y="1016"/>
                  </a:lnTo>
                  <a:lnTo>
                    <a:pt x="4350" y="1010"/>
                  </a:lnTo>
                  <a:lnTo>
                    <a:pt x="4318" y="1004"/>
                  </a:lnTo>
                  <a:lnTo>
                    <a:pt x="4285" y="999"/>
                  </a:lnTo>
                  <a:lnTo>
                    <a:pt x="4251" y="996"/>
                  </a:lnTo>
                  <a:lnTo>
                    <a:pt x="4216" y="994"/>
                  </a:lnTo>
                  <a:lnTo>
                    <a:pt x="4180" y="994"/>
                  </a:lnTo>
                  <a:lnTo>
                    <a:pt x="4158" y="994"/>
                  </a:lnTo>
                  <a:lnTo>
                    <a:pt x="4136" y="995"/>
                  </a:lnTo>
                  <a:lnTo>
                    <a:pt x="4113" y="996"/>
                  </a:lnTo>
                  <a:lnTo>
                    <a:pt x="4092" y="999"/>
                  </a:lnTo>
                  <a:lnTo>
                    <a:pt x="4070" y="1001"/>
                  </a:lnTo>
                  <a:lnTo>
                    <a:pt x="4047" y="1005"/>
                  </a:lnTo>
                  <a:lnTo>
                    <a:pt x="4025" y="1009"/>
                  </a:lnTo>
                  <a:lnTo>
                    <a:pt x="4003" y="1014"/>
                  </a:lnTo>
                  <a:lnTo>
                    <a:pt x="3980" y="1020"/>
                  </a:lnTo>
                  <a:lnTo>
                    <a:pt x="3958" y="1027"/>
                  </a:lnTo>
                  <a:lnTo>
                    <a:pt x="3936" y="1034"/>
                  </a:lnTo>
                  <a:lnTo>
                    <a:pt x="3915" y="1043"/>
                  </a:lnTo>
                  <a:lnTo>
                    <a:pt x="3895" y="1052"/>
                  </a:lnTo>
                  <a:lnTo>
                    <a:pt x="3874" y="1062"/>
                  </a:lnTo>
                  <a:lnTo>
                    <a:pt x="3854" y="1073"/>
                  </a:lnTo>
                  <a:lnTo>
                    <a:pt x="3835" y="1085"/>
                  </a:lnTo>
                  <a:lnTo>
                    <a:pt x="3816" y="1098"/>
                  </a:lnTo>
                  <a:lnTo>
                    <a:pt x="3798" y="1113"/>
                  </a:lnTo>
                  <a:lnTo>
                    <a:pt x="3782" y="1128"/>
                  </a:lnTo>
                  <a:lnTo>
                    <a:pt x="3766" y="1143"/>
                  </a:lnTo>
                  <a:lnTo>
                    <a:pt x="3750" y="1160"/>
                  </a:lnTo>
                  <a:lnTo>
                    <a:pt x="3735" y="1179"/>
                  </a:lnTo>
                  <a:lnTo>
                    <a:pt x="3722" y="1198"/>
                  </a:lnTo>
                  <a:lnTo>
                    <a:pt x="3711" y="1219"/>
                  </a:lnTo>
                  <a:lnTo>
                    <a:pt x="3700" y="1241"/>
                  </a:lnTo>
                  <a:lnTo>
                    <a:pt x="3689" y="1264"/>
                  </a:lnTo>
                  <a:lnTo>
                    <a:pt x="3681" y="1288"/>
                  </a:lnTo>
                  <a:lnTo>
                    <a:pt x="3674" y="1313"/>
                  </a:lnTo>
                  <a:lnTo>
                    <a:pt x="3669" y="1340"/>
                  </a:lnTo>
                  <a:lnTo>
                    <a:pt x="3665" y="1368"/>
                  </a:lnTo>
                  <a:lnTo>
                    <a:pt x="3662" y="1397"/>
                  </a:lnTo>
                  <a:lnTo>
                    <a:pt x="3661" y="1428"/>
                  </a:lnTo>
                  <a:lnTo>
                    <a:pt x="3661" y="1451"/>
                  </a:lnTo>
                  <a:lnTo>
                    <a:pt x="3663" y="1473"/>
                  </a:lnTo>
                  <a:lnTo>
                    <a:pt x="3665" y="1494"/>
                  </a:lnTo>
                  <a:lnTo>
                    <a:pt x="3668" y="1513"/>
                  </a:lnTo>
                  <a:lnTo>
                    <a:pt x="3672" y="1533"/>
                  </a:lnTo>
                  <a:lnTo>
                    <a:pt x="3678" y="1550"/>
                  </a:lnTo>
                  <a:lnTo>
                    <a:pt x="3684" y="1567"/>
                  </a:lnTo>
                  <a:lnTo>
                    <a:pt x="3692" y="1583"/>
                  </a:lnTo>
                  <a:lnTo>
                    <a:pt x="3701" y="1600"/>
                  </a:lnTo>
                  <a:lnTo>
                    <a:pt x="3711" y="1615"/>
                  </a:lnTo>
                  <a:lnTo>
                    <a:pt x="3722" y="1630"/>
                  </a:lnTo>
                  <a:lnTo>
                    <a:pt x="3734" y="1644"/>
                  </a:lnTo>
                  <a:lnTo>
                    <a:pt x="3748" y="1658"/>
                  </a:lnTo>
                  <a:lnTo>
                    <a:pt x="3764" y="1672"/>
                  </a:lnTo>
                  <a:lnTo>
                    <a:pt x="3780" y="1685"/>
                  </a:lnTo>
                  <a:lnTo>
                    <a:pt x="3797" y="1698"/>
                  </a:lnTo>
                  <a:lnTo>
                    <a:pt x="3815" y="1711"/>
                  </a:lnTo>
                  <a:lnTo>
                    <a:pt x="3836" y="1725"/>
                  </a:lnTo>
                  <a:lnTo>
                    <a:pt x="3857" y="1738"/>
                  </a:lnTo>
                  <a:lnTo>
                    <a:pt x="3881" y="1751"/>
                  </a:lnTo>
                  <a:lnTo>
                    <a:pt x="3930" y="1779"/>
                  </a:lnTo>
                  <a:lnTo>
                    <a:pt x="3985" y="1807"/>
                  </a:lnTo>
                  <a:lnTo>
                    <a:pt x="4114" y="1870"/>
                  </a:lnTo>
                  <a:lnTo>
                    <a:pt x="4268" y="1944"/>
                  </a:lnTo>
                  <a:lnTo>
                    <a:pt x="4335" y="1975"/>
                  </a:lnTo>
                  <a:lnTo>
                    <a:pt x="4402" y="2005"/>
                  </a:lnTo>
                  <a:lnTo>
                    <a:pt x="4435" y="2020"/>
                  </a:lnTo>
                  <a:lnTo>
                    <a:pt x="4467" y="2037"/>
                  </a:lnTo>
                  <a:lnTo>
                    <a:pt x="4499" y="2053"/>
                  </a:lnTo>
                  <a:lnTo>
                    <a:pt x="4530" y="2069"/>
                  </a:lnTo>
                  <a:lnTo>
                    <a:pt x="4561" y="2087"/>
                  </a:lnTo>
                  <a:lnTo>
                    <a:pt x="4591" y="2104"/>
                  </a:lnTo>
                  <a:lnTo>
                    <a:pt x="4621" y="2122"/>
                  </a:lnTo>
                  <a:lnTo>
                    <a:pt x="4649" y="2140"/>
                  </a:lnTo>
                  <a:lnTo>
                    <a:pt x="4677" y="2159"/>
                  </a:lnTo>
                  <a:lnTo>
                    <a:pt x="4703" y="2179"/>
                  </a:lnTo>
                  <a:lnTo>
                    <a:pt x="4729" y="2199"/>
                  </a:lnTo>
                  <a:lnTo>
                    <a:pt x="4754" y="2220"/>
                  </a:lnTo>
                  <a:lnTo>
                    <a:pt x="4778" y="2242"/>
                  </a:lnTo>
                  <a:lnTo>
                    <a:pt x="4801" y="2264"/>
                  </a:lnTo>
                  <a:lnTo>
                    <a:pt x="4822" y="2288"/>
                  </a:lnTo>
                  <a:lnTo>
                    <a:pt x="4843" y="2311"/>
                  </a:lnTo>
                  <a:lnTo>
                    <a:pt x="4861" y="2337"/>
                  </a:lnTo>
                  <a:lnTo>
                    <a:pt x="4879" y="2362"/>
                  </a:lnTo>
                  <a:lnTo>
                    <a:pt x="4894" y="2389"/>
                  </a:lnTo>
                  <a:lnTo>
                    <a:pt x="4910" y="2417"/>
                  </a:lnTo>
                  <a:lnTo>
                    <a:pt x="4923" y="2445"/>
                  </a:lnTo>
                  <a:lnTo>
                    <a:pt x="4935" y="2476"/>
                  </a:lnTo>
                  <a:lnTo>
                    <a:pt x="4944" y="2506"/>
                  </a:lnTo>
                  <a:lnTo>
                    <a:pt x="4953" y="2539"/>
                  </a:lnTo>
                  <a:lnTo>
                    <a:pt x="4960" y="2572"/>
                  </a:lnTo>
                  <a:lnTo>
                    <a:pt x="4965" y="2607"/>
                  </a:lnTo>
                  <a:lnTo>
                    <a:pt x="4968" y="2643"/>
                  </a:lnTo>
                  <a:lnTo>
                    <a:pt x="4969" y="2680"/>
                  </a:lnTo>
                  <a:lnTo>
                    <a:pt x="4967" y="2741"/>
                  </a:lnTo>
                  <a:lnTo>
                    <a:pt x="4962" y="2799"/>
                  </a:lnTo>
                  <a:lnTo>
                    <a:pt x="4952" y="2855"/>
                  </a:lnTo>
                  <a:lnTo>
                    <a:pt x="4940" y="2907"/>
                  </a:lnTo>
                  <a:lnTo>
                    <a:pt x="4924" y="2956"/>
                  </a:lnTo>
                  <a:lnTo>
                    <a:pt x="4906" y="3002"/>
                  </a:lnTo>
                  <a:lnTo>
                    <a:pt x="4884" y="3046"/>
                  </a:lnTo>
                  <a:lnTo>
                    <a:pt x="4860" y="3087"/>
                  </a:lnTo>
                  <a:lnTo>
                    <a:pt x="4833" y="3125"/>
                  </a:lnTo>
                  <a:lnTo>
                    <a:pt x="4805" y="3161"/>
                  </a:lnTo>
                  <a:lnTo>
                    <a:pt x="4774" y="3195"/>
                  </a:lnTo>
                  <a:lnTo>
                    <a:pt x="4742" y="3225"/>
                  </a:lnTo>
                  <a:lnTo>
                    <a:pt x="4708" y="3253"/>
                  </a:lnTo>
                  <a:lnTo>
                    <a:pt x="4672" y="3280"/>
                  </a:lnTo>
                  <a:lnTo>
                    <a:pt x="4635" y="3304"/>
                  </a:lnTo>
                  <a:lnTo>
                    <a:pt x="4598" y="3327"/>
                  </a:lnTo>
                  <a:lnTo>
                    <a:pt x="4558" y="3347"/>
                  </a:lnTo>
                  <a:lnTo>
                    <a:pt x="4518" y="3365"/>
                  </a:lnTo>
                  <a:lnTo>
                    <a:pt x="4478" y="3382"/>
                  </a:lnTo>
                  <a:lnTo>
                    <a:pt x="4437" y="3397"/>
                  </a:lnTo>
                  <a:lnTo>
                    <a:pt x="4396" y="3410"/>
                  </a:lnTo>
                  <a:lnTo>
                    <a:pt x="4354" y="3421"/>
                  </a:lnTo>
                  <a:lnTo>
                    <a:pt x="4314" y="3431"/>
                  </a:lnTo>
                  <a:lnTo>
                    <a:pt x="4273" y="3440"/>
                  </a:lnTo>
                  <a:lnTo>
                    <a:pt x="4233" y="3448"/>
                  </a:lnTo>
                  <a:lnTo>
                    <a:pt x="4194" y="3454"/>
                  </a:lnTo>
                  <a:lnTo>
                    <a:pt x="4155" y="3459"/>
                  </a:lnTo>
                  <a:lnTo>
                    <a:pt x="4117" y="3463"/>
                  </a:lnTo>
                  <a:lnTo>
                    <a:pt x="4082" y="3466"/>
                  </a:lnTo>
                  <a:lnTo>
                    <a:pt x="4047" y="3468"/>
                  </a:lnTo>
                  <a:lnTo>
                    <a:pt x="4014" y="3469"/>
                  </a:lnTo>
                  <a:lnTo>
                    <a:pt x="3983" y="3470"/>
                  </a:lnTo>
                  <a:lnTo>
                    <a:pt x="3935" y="3469"/>
                  </a:lnTo>
                  <a:lnTo>
                    <a:pt x="3888" y="3467"/>
                  </a:lnTo>
                  <a:lnTo>
                    <a:pt x="3841" y="3464"/>
                  </a:lnTo>
                  <a:lnTo>
                    <a:pt x="3795" y="3460"/>
                  </a:lnTo>
                  <a:lnTo>
                    <a:pt x="3750" y="3454"/>
                  </a:lnTo>
                  <a:lnTo>
                    <a:pt x="3706" y="3447"/>
                  </a:lnTo>
                  <a:lnTo>
                    <a:pt x="3663" y="3438"/>
                  </a:lnTo>
                  <a:lnTo>
                    <a:pt x="3621" y="3429"/>
                  </a:lnTo>
                  <a:lnTo>
                    <a:pt x="3581" y="3419"/>
                  </a:lnTo>
                  <a:lnTo>
                    <a:pt x="3541" y="3407"/>
                  </a:lnTo>
                  <a:lnTo>
                    <a:pt x="3502" y="3395"/>
                  </a:lnTo>
                  <a:lnTo>
                    <a:pt x="3466" y="3381"/>
                  </a:lnTo>
                  <a:lnTo>
                    <a:pt x="3431" y="3366"/>
                  </a:lnTo>
                  <a:lnTo>
                    <a:pt x="3397" y="3350"/>
                  </a:lnTo>
                  <a:lnTo>
                    <a:pt x="3366" y="3333"/>
                  </a:lnTo>
                  <a:lnTo>
                    <a:pt x="3336" y="3315"/>
                  </a:lnTo>
                  <a:lnTo>
                    <a:pt x="3336" y="2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0"/>
            <p:cNvSpPr>
              <a:spLocks/>
            </p:cNvSpPr>
            <p:nvPr/>
          </p:nvSpPr>
          <p:spPr bwMode="auto">
            <a:xfrm>
              <a:off x="2681288" y="1693863"/>
              <a:ext cx="744538" cy="1035050"/>
            </a:xfrm>
            <a:custGeom>
              <a:avLst/>
              <a:gdLst>
                <a:gd name="T0" fmla="*/ 360 w 1878"/>
                <a:gd name="T1" fmla="*/ 348 h 2610"/>
                <a:gd name="T2" fmla="*/ 373 w 1878"/>
                <a:gd name="T3" fmla="*/ 331 h 2610"/>
                <a:gd name="T4" fmla="*/ 410 w 1878"/>
                <a:gd name="T5" fmla="*/ 288 h 2610"/>
                <a:gd name="T6" fmla="*/ 504 w 1878"/>
                <a:gd name="T7" fmla="*/ 200 h 2610"/>
                <a:gd name="T8" fmla="*/ 558 w 1878"/>
                <a:gd name="T9" fmla="*/ 160 h 2610"/>
                <a:gd name="T10" fmla="*/ 618 w 1878"/>
                <a:gd name="T11" fmla="*/ 122 h 2610"/>
                <a:gd name="T12" fmla="*/ 684 w 1878"/>
                <a:gd name="T13" fmla="*/ 88 h 2610"/>
                <a:gd name="T14" fmla="*/ 759 w 1878"/>
                <a:gd name="T15" fmla="*/ 58 h 2610"/>
                <a:gd name="T16" fmla="*/ 843 w 1878"/>
                <a:gd name="T17" fmla="*/ 34 h 2610"/>
                <a:gd name="T18" fmla="*/ 938 w 1878"/>
                <a:gd name="T19" fmla="*/ 15 h 2610"/>
                <a:gd name="T20" fmla="*/ 1045 w 1878"/>
                <a:gd name="T21" fmla="*/ 4 h 2610"/>
                <a:gd name="T22" fmla="*/ 1164 w 1878"/>
                <a:gd name="T23" fmla="*/ 0 h 2610"/>
                <a:gd name="T24" fmla="*/ 1279 w 1878"/>
                <a:gd name="T25" fmla="*/ 9 h 2610"/>
                <a:gd name="T26" fmla="*/ 1387 w 1878"/>
                <a:gd name="T27" fmla="*/ 35 h 2610"/>
                <a:gd name="T28" fmla="*/ 1485 w 1878"/>
                <a:gd name="T29" fmla="*/ 75 h 2610"/>
                <a:gd name="T30" fmla="*/ 1574 w 1878"/>
                <a:gd name="T31" fmla="*/ 126 h 2610"/>
                <a:gd name="T32" fmla="*/ 1652 w 1878"/>
                <a:gd name="T33" fmla="*/ 187 h 2610"/>
                <a:gd name="T34" fmla="*/ 1720 w 1878"/>
                <a:gd name="T35" fmla="*/ 255 h 2610"/>
                <a:gd name="T36" fmla="*/ 1776 w 1878"/>
                <a:gd name="T37" fmla="*/ 327 h 2610"/>
                <a:gd name="T38" fmla="*/ 1821 w 1878"/>
                <a:gd name="T39" fmla="*/ 402 h 2610"/>
                <a:gd name="T40" fmla="*/ 1853 w 1878"/>
                <a:gd name="T41" fmla="*/ 475 h 2610"/>
                <a:gd name="T42" fmla="*/ 1872 w 1878"/>
                <a:gd name="T43" fmla="*/ 546 h 2610"/>
                <a:gd name="T44" fmla="*/ 1878 w 1878"/>
                <a:gd name="T45" fmla="*/ 2202 h 2610"/>
                <a:gd name="T46" fmla="*/ 1512 w 1878"/>
                <a:gd name="T47" fmla="*/ 2610 h 2610"/>
                <a:gd name="T48" fmla="*/ 1511 w 1878"/>
                <a:gd name="T49" fmla="*/ 731 h 2610"/>
                <a:gd name="T50" fmla="*/ 1500 w 1878"/>
                <a:gd name="T51" fmla="*/ 655 h 2610"/>
                <a:gd name="T52" fmla="*/ 1478 w 1878"/>
                <a:gd name="T53" fmla="*/ 584 h 2610"/>
                <a:gd name="T54" fmla="*/ 1444 w 1878"/>
                <a:gd name="T55" fmla="*/ 517 h 2610"/>
                <a:gd name="T56" fmla="*/ 1401 w 1878"/>
                <a:gd name="T57" fmla="*/ 458 h 2610"/>
                <a:gd name="T58" fmla="*/ 1349 w 1878"/>
                <a:gd name="T59" fmla="*/ 406 h 2610"/>
                <a:gd name="T60" fmla="*/ 1288 w 1878"/>
                <a:gd name="T61" fmla="*/ 361 h 2610"/>
                <a:gd name="T62" fmla="*/ 1221 w 1878"/>
                <a:gd name="T63" fmla="*/ 324 h 2610"/>
                <a:gd name="T64" fmla="*/ 1148 w 1878"/>
                <a:gd name="T65" fmla="*/ 296 h 2610"/>
                <a:gd name="T66" fmla="*/ 1068 w 1878"/>
                <a:gd name="T67" fmla="*/ 277 h 2610"/>
                <a:gd name="T68" fmla="*/ 985 w 1878"/>
                <a:gd name="T69" fmla="*/ 268 h 2610"/>
                <a:gd name="T70" fmla="*/ 909 w 1878"/>
                <a:gd name="T71" fmla="*/ 270 h 2610"/>
                <a:gd name="T72" fmla="*/ 834 w 1878"/>
                <a:gd name="T73" fmla="*/ 284 h 2610"/>
                <a:gd name="T74" fmla="*/ 759 w 1878"/>
                <a:gd name="T75" fmla="*/ 307 h 2610"/>
                <a:gd name="T76" fmla="*/ 685 w 1878"/>
                <a:gd name="T77" fmla="*/ 340 h 2610"/>
                <a:gd name="T78" fmla="*/ 615 w 1878"/>
                <a:gd name="T79" fmla="*/ 379 h 2610"/>
                <a:gd name="T80" fmla="*/ 549 w 1878"/>
                <a:gd name="T81" fmla="*/ 427 h 2610"/>
                <a:gd name="T82" fmla="*/ 491 w 1878"/>
                <a:gd name="T83" fmla="*/ 480 h 2610"/>
                <a:gd name="T84" fmla="*/ 441 w 1878"/>
                <a:gd name="T85" fmla="*/ 538 h 2610"/>
                <a:gd name="T86" fmla="*/ 402 w 1878"/>
                <a:gd name="T87" fmla="*/ 599 h 2610"/>
                <a:gd name="T88" fmla="*/ 377 w 1878"/>
                <a:gd name="T89" fmla="*/ 662 h 2610"/>
                <a:gd name="T90" fmla="*/ 365 w 1878"/>
                <a:gd name="T91" fmla="*/ 727 h 2610"/>
                <a:gd name="T92" fmla="*/ 365 w 1878"/>
                <a:gd name="T93" fmla="*/ 2610 h 2610"/>
                <a:gd name="T94" fmla="*/ 0 w 1878"/>
                <a:gd name="T95" fmla="*/ 373 h 2610"/>
                <a:gd name="T96" fmla="*/ 265 w 1878"/>
                <a:gd name="T97" fmla="*/ 35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8" h="2610">
                  <a:moveTo>
                    <a:pt x="356" y="35"/>
                  </a:moveTo>
                  <a:lnTo>
                    <a:pt x="360" y="328"/>
                  </a:lnTo>
                  <a:lnTo>
                    <a:pt x="360" y="348"/>
                  </a:lnTo>
                  <a:lnTo>
                    <a:pt x="364" y="348"/>
                  </a:lnTo>
                  <a:lnTo>
                    <a:pt x="369" y="340"/>
                  </a:lnTo>
                  <a:lnTo>
                    <a:pt x="373" y="331"/>
                  </a:lnTo>
                  <a:lnTo>
                    <a:pt x="377" y="324"/>
                  </a:lnTo>
                  <a:lnTo>
                    <a:pt x="382" y="317"/>
                  </a:lnTo>
                  <a:lnTo>
                    <a:pt x="410" y="288"/>
                  </a:lnTo>
                  <a:lnTo>
                    <a:pt x="440" y="258"/>
                  </a:lnTo>
                  <a:lnTo>
                    <a:pt x="470" y="229"/>
                  </a:lnTo>
                  <a:lnTo>
                    <a:pt x="504" y="200"/>
                  </a:lnTo>
                  <a:lnTo>
                    <a:pt x="521" y="187"/>
                  </a:lnTo>
                  <a:lnTo>
                    <a:pt x="539" y="174"/>
                  </a:lnTo>
                  <a:lnTo>
                    <a:pt x="558" y="160"/>
                  </a:lnTo>
                  <a:lnTo>
                    <a:pt x="577" y="147"/>
                  </a:lnTo>
                  <a:lnTo>
                    <a:pt x="596" y="134"/>
                  </a:lnTo>
                  <a:lnTo>
                    <a:pt x="618" y="122"/>
                  </a:lnTo>
                  <a:lnTo>
                    <a:pt x="639" y="111"/>
                  </a:lnTo>
                  <a:lnTo>
                    <a:pt x="661" y="99"/>
                  </a:lnTo>
                  <a:lnTo>
                    <a:pt x="684" y="88"/>
                  </a:lnTo>
                  <a:lnTo>
                    <a:pt x="708" y="77"/>
                  </a:lnTo>
                  <a:lnTo>
                    <a:pt x="734" y="68"/>
                  </a:lnTo>
                  <a:lnTo>
                    <a:pt x="759" y="58"/>
                  </a:lnTo>
                  <a:lnTo>
                    <a:pt x="786" y="50"/>
                  </a:lnTo>
                  <a:lnTo>
                    <a:pt x="814" y="42"/>
                  </a:lnTo>
                  <a:lnTo>
                    <a:pt x="843" y="34"/>
                  </a:lnTo>
                  <a:lnTo>
                    <a:pt x="874" y="27"/>
                  </a:lnTo>
                  <a:lnTo>
                    <a:pt x="905" y="21"/>
                  </a:lnTo>
                  <a:lnTo>
                    <a:pt x="938" y="15"/>
                  </a:lnTo>
                  <a:lnTo>
                    <a:pt x="973" y="11"/>
                  </a:lnTo>
                  <a:lnTo>
                    <a:pt x="1008" y="7"/>
                  </a:lnTo>
                  <a:lnTo>
                    <a:pt x="1045" y="4"/>
                  </a:lnTo>
                  <a:lnTo>
                    <a:pt x="1082" y="2"/>
                  </a:lnTo>
                  <a:lnTo>
                    <a:pt x="1122" y="0"/>
                  </a:lnTo>
                  <a:lnTo>
                    <a:pt x="1164" y="0"/>
                  </a:lnTo>
                  <a:lnTo>
                    <a:pt x="1202" y="1"/>
                  </a:lnTo>
                  <a:lnTo>
                    <a:pt x="1241" y="4"/>
                  </a:lnTo>
                  <a:lnTo>
                    <a:pt x="1279" y="9"/>
                  </a:lnTo>
                  <a:lnTo>
                    <a:pt x="1316" y="16"/>
                  </a:lnTo>
                  <a:lnTo>
                    <a:pt x="1352" y="24"/>
                  </a:lnTo>
                  <a:lnTo>
                    <a:pt x="1387" y="35"/>
                  </a:lnTo>
                  <a:lnTo>
                    <a:pt x="1420" y="47"/>
                  </a:lnTo>
                  <a:lnTo>
                    <a:pt x="1454" y="60"/>
                  </a:lnTo>
                  <a:lnTo>
                    <a:pt x="1485" y="75"/>
                  </a:lnTo>
                  <a:lnTo>
                    <a:pt x="1516" y="91"/>
                  </a:lnTo>
                  <a:lnTo>
                    <a:pt x="1545" y="108"/>
                  </a:lnTo>
                  <a:lnTo>
                    <a:pt x="1574" y="126"/>
                  </a:lnTo>
                  <a:lnTo>
                    <a:pt x="1601" y="146"/>
                  </a:lnTo>
                  <a:lnTo>
                    <a:pt x="1628" y="167"/>
                  </a:lnTo>
                  <a:lnTo>
                    <a:pt x="1652" y="187"/>
                  </a:lnTo>
                  <a:lnTo>
                    <a:pt x="1676" y="209"/>
                  </a:lnTo>
                  <a:lnTo>
                    <a:pt x="1699" y="232"/>
                  </a:lnTo>
                  <a:lnTo>
                    <a:pt x="1720" y="255"/>
                  </a:lnTo>
                  <a:lnTo>
                    <a:pt x="1740" y="280"/>
                  </a:lnTo>
                  <a:lnTo>
                    <a:pt x="1759" y="303"/>
                  </a:lnTo>
                  <a:lnTo>
                    <a:pt x="1776" y="327"/>
                  </a:lnTo>
                  <a:lnTo>
                    <a:pt x="1792" y="352"/>
                  </a:lnTo>
                  <a:lnTo>
                    <a:pt x="1808" y="377"/>
                  </a:lnTo>
                  <a:lnTo>
                    <a:pt x="1821" y="402"/>
                  </a:lnTo>
                  <a:lnTo>
                    <a:pt x="1833" y="426"/>
                  </a:lnTo>
                  <a:lnTo>
                    <a:pt x="1843" y="451"/>
                  </a:lnTo>
                  <a:lnTo>
                    <a:pt x="1853" y="475"/>
                  </a:lnTo>
                  <a:lnTo>
                    <a:pt x="1860" y="499"/>
                  </a:lnTo>
                  <a:lnTo>
                    <a:pt x="1867" y="523"/>
                  </a:lnTo>
                  <a:lnTo>
                    <a:pt x="1872" y="546"/>
                  </a:lnTo>
                  <a:lnTo>
                    <a:pt x="1875" y="568"/>
                  </a:lnTo>
                  <a:lnTo>
                    <a:pt x="1877" y="590"/>
                  </a:lnTo>
                  <a:lnTo>
                    <a:pt x="1878" y="2202"/>
                  </a:lnTo>
                  <a:lnTo>
                    <a:pt x="1878" y="2210"/>
                  </a:lnTo>
                  <a:lnTo>
                    <a:pt x="1878" y="2610"/>
                  </a:lnTo>
                  <a:lnTo>
                    <a:pt x="1512" y="2610"/>
                  </a:lnTo>
                  <a:lnTo>
                    <a:pt x="1512" y="2130"/>
                  </a:lnTo>
                  <a:lnTo>
                    <a:pt x="1512" y="757"/>
                  </a:lnTo>
                  <a:lnTo>
                    <a:pt x="1511" y="731"/>
                  </a:lnTo>
                  <a:lnTo>
                    <a:pt x="1509" y="704"/>
                  </a:lnTo>
                  <a:lnTo>
                    <a:pt x="1506" y="679"/>
                  </a:lnTo>
                  <a:lnTo>
                    <a:pt x="1500" y="655"/>
                  </a:lnTo>
                  <a:lnTo>
                    <a:pt x="1494" y="630"/>
                  </a:lnTo>
                  <a:lnTo>
                    <a:pt x="1487" y="606"/>
                  </a:lnTo>
                  <a:lnTo>
                    <a:pt x="1478" y="584"/>
                  </a:lnTo>
                  <a:lnTo>
                    <a:pt x="1468" y="561"/>
                  </a:lnTo>
                  <a:lnTo>
                    <a:pt x="1457" y="539"/>
                  </a:lnTo>
                  <a:lnTo>
                    <a:pt x="1444" y="517"/>
                  </a:lnTo>
                  <a:lnTo>
                    <a:pt x="1431" y="497"/>
                  </a:lnTo>
                  <a:lnTo>
                    <a:pt x="1417" y="477"/>
                  </a:lnTo>
                  <a:lnTo>
                    <a:pt x="1401" y="458"/>
                  </a:lnTo>
                  <a:lnTo>
                    <a:pt x="1384" y="440"/>
                  </a:lnTo>
                  <a:lnTo>
                    <a:pt x="1367" y="423"/>
                  </a:lnTo>
                  <a:lnTo>
                    <a:pt x="1349" y="406"/>
                  </a:lnTo>
                  <a:lnTo>
                    <a:pt x="1330" y="389"/>
                  </a:lnTo>
                  <a:lnTo>
                    <a:pt x="1309" y="375"/>
                  </a:lnTo>
                  <a:lnTo>
                    <a:pt x="1288" y="361"/>
                  </a:lnTo>
                  <a:lnTo>
                    <a:pt x="1267" y="348"/>
                  </a:lnTo>
                  <a:lnTo>
                    <a:pt x="1244" y="335"/>
                  </a:lnTo>
                  <a:lnTo>
                    <a:pt x="1221" y="324"/>
                  </a:lnTo>
                  <a:lnTo>
                    <a:pt x="1197" y="313"/>
                  </a:lnTo>
                  <a:lnTo>
                    <a:pt x="1172" y="304"/>
                  </a:lnTo>
                  <a:lnTo>
                    <a:pt x="1148" y="296"/>
                  </a:lnTo>
                  <a:lnTo>
                    <a:pt x="1121" y="289"/>
                  </a:lnTo>
                  <a:lnTo>
                    <a:pt x="1095" y="282"/>
                  </a:lnTo>
                  <a:lnTo>
                    <a:pt x="1068" y="277"/>
                  </a:lnTo>
                  <a:lnTo>
                    <a:pt x="1041" y="272"/>
                  </a:lnTo>
                  <a:lnTo>
                    <a:pt x="1013" y="269"/>
                  </a:lnTo>
                  <a:lnTo>
                    <a:pt x="985" y="268"/>
                  </a:lnTo>
                  <a:lnTo>
                    <a:pt x="956" y="267"/>
                  </a:lnTo>
                  <a:lnTo>
                    <a:pt x="933" y="268"/>
                  </a:lnTo>
                  <a:lnTo>
                    <a:pt x="909" y="270"/>
                  </a:lnTo>
                  <a:lnTo>
                    <a:pt x="884" y="273"/>
                  </a:lnTo>
                  <a:lnTo>
                    <a:pt x="859" y="278"/>
                  </a:lnTo>
                  <a:lnTo>
                    <a:pt x="834" y="284"/>
                  </a:lnTo>
                  <a:lnTo>
                    <a:pt x="809" y="290"/>
                  </a:lnTo>
                  <a:lnTo>
                    <a:pt x="783" y="298"/>
                  </a:lnTo>
                  <a:lnTo>
                    <a:pt x="759" y="307"/>
                  </a:lnTo>
                  <a:lnTo>
                    <a:pt x="734" y="316"/>
                  </a:lnTo>
                  <a:lnTo>
                    <a:pt x="709" y="327"/>
                  </a:lnTo>
                  <a:lnTo>
                    <a:pt x="685" y="340"/>
                  </a:lnTo>
                  <a:lnTo>
                    <a:pt x="661" y="352"/>
                  </a:lnTo>
                  <a:lnTo>
                    <a:pt x="637" y="365"/>
                  </a:lnTo>
                  <a:lnTo>
                    <a:pt x="615" y="379"/>
                  </a:lnTo>
                  <a:lnTo>
                    <a:pt x="592" y="394"/>
                  </a:lnTo>
                  <a:lnTo>
                    <a:pt x="570" y="411"/>
                  </a:lnTo>
                  <a:lnTo>
                    <a:pt x="549" y="427"/>
                  </a:lnTo>
                  <a:lnTo>
                    <a:pt x="528" y="444"/>
                  </a:lnTo>
                  <a:lnTo>
                    <a:pt x="509" y="462"/>
                  </a:lnTo>
                  <a:lnTo>
                    <a:pt x="491" y="480"/>
                  </a:lnTo>
                  <a:lnTo>
                    <a:pt x="473" y="499"/>
                  </a:lnTo>
                  <a:lnTo>
                    <a:pt x="456" y="518"/>
                  </a:lnTo>
                  <a:lnTo>
                    <a:pt x="441" y="538"/>
                  </a:lnTo>
                  <a:lnTo>
                    <a:pt x="426" y="558"/>
                  </a:lnTo>
                  <a:lnTo>
                    <a:pt x="414" y="578"/>
                  </a:lnTo>
                  <a:lnTo>
                    <a:pt x="402" y="599"/>
                  </a:lnTo>
                  <a:lnTo>
                    <a:pt x="393" y="620"/>
                  </a:lnTo>
                  <a:lnTo>
                    <a:pt x="384" y="640"/>
                  </a:lnTo>
                  <a:lnTo>
                    <a:pt x="377" y="662"/>
                  </a:lnTo>
                  <a:lnTo>
                    <a:pt x="372" y="684"/>
                  </a:lnTo>
                  <a:lnTo>
                    <a:pt x="367" y="706"/>
                  </a:lnTo>
                  <a:lnTo>
                    <a:pt x="365" y="727"/>
                  </a:lnTo>
                  <a:lnTo>
                    <a:pt x="365" y="2203"/>
                  </a:lnTo>
                  <a:lnTo>
                    <a:pt x="365" y="2213"/>
                  </a:lnTo>
                  <a:lnTo>
                    <a:pt x="365" y="2610"/>
                  </a:lnTo>
                  <a:lnTo>
                    <a:pt x="0" y="2610"/>
                  </a:lnTo>
                  <a:lnTo>
                    <a:pt x="0" y="2203"/>
                  </a:lnTo>
                  <a:lnTo>
                    <a:pt x="0" y="373"/>
                  </a:lnTo>
                  <a:lnTo>
                    <a:pt x="0" y="35"/>
                  </a:lnTo>
                  <a:lnTo>
                    <a:pt x="66" y="35"/>
                  </a:lnTo>
                  <a:lnTo>
                    <a:pt x="265" y="35"/>
                  </a:lnTo>
                  <a:lnTo>
                    <a:pt x="35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Picture 9" descr="BTE_Final_Logos-v4_white.eps"/>
          <p:cNvPicPr>
            <a:picLocks noChangeAspect="1"/>
          </p:cNvPicPr>
          <p:nvPr/>
        </p:nvPicPr>
        <p:blipFill>
          <a:blip r:embed="rId17" cstate="email"/>
          <a:srcRect/>
          <a:stretch>
            <a:fillRect/>
          </a:stretch>
        </p:blipFill>
        <p:spPr bwMode="gray">
          <a:xfrm>
            <a:off x="7758113" y="6581775"/>
            <a:ext cx="1235075" cy="211138"/>
          </a:xfrm>
          <a:prstGeom prst="rect">
            <a:avLst/>
          </a:prstGeom>
          <a:noFill/>
          <a:ln w="9525">
            <a:noFill/>
            <a:miter lim="800000"/>
            <a:headEnd/>
            <a:tailEnd/>
          </a:ln>
        </p:spPr>
      </p:pic>
      <p:sp>
        <p:nvSpPr>
          <p:cNvPr id="2" name="Title Placeholder 1"/>
          <p:cNvSpPr>
            <a:spLocks noGrp="1"/>
          </p:cNvSpPr>
          <p:nvPr>
            <p:ph type="title"/>
          </p:nvPr>
        </p:nvSpPr>
        <p:spPr bwMode="gray">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bwMode="gray">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
        <p:nvSpPr>
          <p:cNvPr id="6" name="Slide Number Placeholder 5"/>
          <p:cNvSpPr>
            <a:spLocks noGrp="1"/>
          </p:cNvSpPr>
          <p:nvPr>
            <p:ph type="sldNum" sz="quarter" idx="4"/>
          </p:nvPr>
        </p:nvSpPr>
        <p:spPr bwMode="gray">
          <a:xfrm>
            <a:off x="4252332" y="6553200"/>
            <a:ext cx="639336" cy="266700"/>
          </a:xfrm>
          <a:prstGeom prst="rect">
            <a:avLst/>
          </a:prstGeom>
        </p:spPr>
        <p:txBody>
          <a:bodyPr vert="horz" lIns="91440" tIns="45720" rIns="91440" bIns="45720" rtlCol="0" anchor="ctr"/>
          <a:lstStyle>
            <a:lvl1pPr algn="ctr">
              <a:defRPr sz="600" baseline="0">
                <a:solidFill>
                  <a:schemeClr val="accent4">
                    <a:lumMod val="60000"/>
                    <a:lumOff val="40000"/>
                  </a:schemeClr>
                </a:solidFill>
              </a:defRPr>
            </a:lvl1pPr>
          </a:lstStyle>
          <a:p>
            <a:fld id="{33D677C6-12D2-4883-8982-2E466BF2E5C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 id="2147483675" r:id="rId14"/>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17.wmf"/><Relationship Id="rId12" Type="http://schemas.openxmlformats.org/officeDocument/2006/relationships/oleObject" Target="../embeddings/oleObject7.bin"/><Relationship Id="rId2" Type="http://schemas.openxmlformats.org/officeDocument/2006/relationships/slideLayout" Target="../slideLayouts/slideLayout10.xml"/><Relationship Id="rId16" Type="http://schemas.openxmlformats.org/officeDocument/2006/relationships/image" Target="../media/image20.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16.wmf"/><Relationship Id="rId15" Type="http://schemas.openxmlformats.org/officeDocument/2006/relationships/image" Target="../media/image19.jpeg"/><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en.wikipedia.org/wiki/Nikola_Tesla" TargetMode="External"/><Relationship Id="rId2" Type="http://schemas.openxmlformats.org/officeDocument/2006/relationships/hyperlink" Target="http://en.wikipedia.org/wiki/File:Edison.jpg" TargetMode="External"/><Relationship Id="rId1" Type="http://schemas.openxmlformats.org/officeDocument/2006/relationships/slideLayout" Target="../slideLayouts/slideLayout3.xml"/><Relationship Id="rId6" Type="http://schemas.openxmlformats.org/officeDocument/2006/relationships/hyperlink" Target="http://en.wikipedia.org/wiki/Thomas_Edison" TargetMode="External"/><Relationship Id="rId5" Type="http://schemas.openxmlformats.org/officeDocument/2006/relationships/image" Target="../media/image6.jpeg"/><Relationship Id="rId4" Type="http://schemas.openxmlformats.org/officeDocument/2006/relationships/hyperlink" Target="http://en.wikipedia.org/wiki/File:N.Tesla.JPG"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en-GB" sz="3600" dirty="0" smtClean="0"/>
              <a:t>Indian grid and the way forward</a:t>
            </a:r>
          </a:p>
        </p:txBody>
      </p:sp>
      <p:sp>
        <p:nvSpPr>
          <p:cNvPr id="14339" name="Subtitle 2"/>
          <p:cNvSpPr>
            <a:spLocks noGrp="1"/>
          </p:cNvSpPr>
          <p:nvPr>
            <p:ph type="subTitle" idx="1"/>
          </p:nvPr>
        </p:nvSpPr>
        <p:spPr/>
        <p:txBody>
          <a:bodyPr>
            <a:normAutofit/>
          </a:bodyPr>
          <a:lstStyle/>
          <a:p>
            <a:r>
              <a:rPr lang="en-GB" sz="2400" dirty="0" smtClean="0"/>
              <a:t>Bengal Chamber 27_08_11</a:t>
            </a:r>
          </a:p>
        </p:txBody>
      </p:sp>
      <p:sp>
        <p:nvSpPr>
          <p:cNvPr id="4" name="Slide Number Placeholder 3"/>
          <p:cNvSpPr>
            <a:spLocks noGrp="1"/>
          </p:cNvSpPr>
          <p:nvPr>
            <p:ph type="sldNum" sz="quarter" idx="10"/>
          </p:nvPr>
        </p:nvSpPr>
        <p:spPr/>
        <p:txBody>
          <a:bodyPr/>
          <a:lstStyle/>
          <a:p>
            <a:fld id="{B6E5550E-3645-4DA7-A912-75C92BF6493C}" type="slidenum">
              <a:rPr lang="en-GB" smtClean="0"/>
              <a:pPr/>
              <a:t>1</a:t>
            </a:fld>
            <a:endParaRPr lang="en-GB" dirty="0"/>
          </a:p>
        </p:txBody>
      </p:sp>
      <p:sp>
        <p:nvSpPr>
          <p:cNvPr id="6" name="Footer Placeholder 4"/>
          <p:cNvSpPr>
            <a:spLocks noGrp="1"/>
          </p:cNvSpPr>
          <p:nvPr>
            <p:ph type="ftr" sz="quarter" idx="3"/>
          </p:nvPr>
        </p:nvSpPr>
        <p:spPr bwMode="gray">
          <a:xfrm>
            <a:off x="867160" y="6556226"/>
            <a:ext cx="2895600" cy="260648"/>
          </a:xfrm>
          <a:prstGeom prst="rect">
            <a:avLst/>
          </a:prstGeom>
        </p:spPr>
        <p:txBody>
          <a:bodyPr vert="horz" lIns="91440" tIns="45720" rIns="91440" bIns="45720" rtlCol="0" anchor="ctr"/>
          <a:lstStyle>
            <a:lvl1pPr marL="0" algn="l" defTabSz="914400" rtl="0" eaLnBrk="1" latinLnBrk="0" hangingPunct="1">
              <a:defRPr lang="en-GB" sz="600" kern="1200" baseline="0" smtClean="0">
                <a:solidFill>
                  <a:schemeClr val="accent1">
                    <a:lumMod val="60000"/>
                    <a:lumOff val="40000"/>
                  </a:schemeClr>
                </a:solidFill>
                <a:latin typeface="+mn-lt"/>
                <a:ea typeface="+mn-ea"/>
                <a:cs typeface="+mn-cs"/>
              </a:defRPr>
            </a:lvl1pPr>
          </a:lstStyle>
          <a:p>
            <a:pPr>
              <a:defRPr/>
            </a:pPr>
            <a:r>
              <a:rPr lang="en-US" dirty="0" smtClean="0"/>
              <a:t>© 2011 Infosys Limited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r>
              <a:rPr lang="en-US" dirty="0" smtClean="0"/>
              <a:t>R-APDRP SCADA/DMS – Overall scope </a:t>
            </a:r>
            <a:endParaRPr lang="en-US" dirty="0"/>
          </a:p>
        </p:txBody>
      </p:sp>
      <p:graphicFrame>
        <p:nvGraphicFramePr>
          <p:cNvPr id="4" name="Diagram 3"/>
          <p:cNvGraphicFramePr/>
          <p:nvPr/>
        </p:nvGraphicFramePr>
        <p:xfrm>
          <a:off x="723900" y="1397000"/>
          <a:ext cx="68961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50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13" y="1370322"/>
            <a:ext cx="8205287" cy="4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Beyond </a:t>
            </a:r>
            <a:r>
              <a:rPr lang="en-US" dirty="0" smtClean="0"/>
              <a:t>SCADA - Integrated data flow in the future</a:t>
            </a:r>
            <a:endParaRPr lang="en-US" dirty="0"/>
          </a:p>
        </p:txBody>
      </p:sp>
    </p:spTree>
    <p:extLst>
      <p:ext uri="{BB962C8B-B14F-4D97-AF65-F5344CB8AC3E}">
        <p14:creationId xmlns:p14="http://schemas.microsoft.com/office/powerpoint/2010/main" val="44071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5138" y="369888"/>
            <a:ext cx="8145462" cy="315912"/>
          </a:xfrm>
        </p:spPr>
        <p:txBody>
          <a:bodyPr>
            <a:normAutofit fontScale="90000"/>
          </a:bodyPr>
          <a:lstStyle/>
          <a:p>
            <a:r>
              <a:rPr lang="en-US" dirty="0" smtClean="0"/>
              <a:t>Architecture Reference Model</a:t>
            </a:r>
            <a:endParaRPr lang="en-US" dirty="0"/>
          </a:p>
        </p:txBody>
      </p:sp>
      <p:sp>
        <p:nvSpPr>
          <p:cNvPr id="9" name="Rounded Rectangle 8"/>
          <p:cNvSpPr/>
          <p:nvPr/>
        </p:nvSpPr>
        <p:spPr>
          <a:xfrm>
            <a:off x="609600" y="4191000"/>
            <a:ext cx="304800" cy="1905000"/>
          </a:xfrm>
          <a:prstGeom prst="roundRect">
            <a:avLst/>
          </a:prstGeom>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n-US" sz="1000" dirty="0" smtClean="0">
                <a:solidFill>
                  <a:schemeClr val="tx1"/>
                </a:solidFill>
              </a:rPr>
              <a:t>Substation Field Device</a:t>
            </a:r>
            <a:endParaRPr lang="en-US" sz="1000" dirty="0">
              <a:solidFill>
                <a:schemeClr val="tx1"/>
              </a:solidFill>
            </a:endParaRPr>
          </a:p>
        </p:txBody>
      </p:sp>
      <p:sp>
        <p:nvSpPr>
          <p:cNvPr id="10" name="Rounded Rectangle 9"/>
          <p:cNvSpPr/>
          <p:nvPr/>
        </p:nvSpPr>
        <p:spPr>
          <a:xfrm>
            <a:off x="2743200" y="4114800"/>
            <a:ext cx="228600" cy="1981200"/>
          </a:xfrm>
          <a:prstGeom prst="roundRect">
            <a:avLst/>
          </a:prstGeom>
          <a:ln/>
        </p:spPr>
        <p:style>
          <a:lnRef idx="2">
            <a:schemeClr val="accent5"/>
          </a:lnRef>
          <a:fillRef idx="1">
            <a:schemeClr val="lt1"/>
          </a:fillRef>
          <a:effectRef idx="0">
            <a:schemeClr val="accent5"/>
          </a:effectRef>
          <a:fontRef idx="minor">
            <a:schemeClr val="dk1"/>
          </a:fontRef>
        </p:style>
        <p:txBody>
          <a:bodyPr vert="vert270" rtlCol="0" anchor="ctr"/>
          <a:lstStyle/>
          <a:p>
            <a:pPr algn="ctr"/>
            <a:r>
              <a:rPr lang="en-US" sz="900" dirty="0" smtClean="0">
                <a:solidFill>
                  <a:schemeClr val="tx1"/>
                </a:solidFill>
              </a:rPr>
              <a:t>Substation Field Device n</a:t>
            </a:r>
          </a:p>
          <a:p>
            <a:pPr algn="ctr"/>
            <a:endParaRPr lang="en-US" sz="900" dirty="0"/>
          </a:p>
        </p:txBody>
      </p:sp>
      <p:sp>
        <p:nvSpPr>
          <p:cNvPr id="11" name="Rounded Rectangle 10"/>
          <p:cNvSpPr/>
          <p:nvPr/>
        </p:nvSpPr>
        <p:spPr>
          <a:xfrm>
            <a:off x="838200" y="3962400"/>
            <a:ext cx="1905000" cy="228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solidFill>
                  <a:schemeClr val="tx1"/>
                </a:solidFill>
              </a:rPr>
              <a:t>61850</a:t>
            </a:r>
            <a:endParaRPr lang="en-US" sz="1200" dirty="0">
              <a:solidFill>
                <a:schemeClr val="tx1"/>
              </a:solidFill>
            </a:endParaRPr>
          </a:p>
        </p:txBody>
      </p:sp>
      <p:sp>
        <p:nvSpPr>
          <p:cNvPr id="12" name="Rounded Rectangle 11"/>
          <p:cNvSpPr/>
          <p:nvPr/>
        </p:nvSpPr>
        <p:spPr>
          <a:xfrm>
            <a:off x="1143000" y="4191000"/>
            <a:ext cx="1219200" cy="3810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dirty="0" smtClean="0">
                <a:solidFill>
                  <a:schemeClr val="tx1"/>
                </a:solidFill>
              </a:rPr>
              <a:t>Substation Automation System</a:t>
            </a:r>
            <a:endParaRPr lang="en-US" sz="900" dirty="0">
              <a:solidFill>
                <a:schemeClr val="tx1"/>
              </a:solidFill>
            </a:endParaRPr>
          </a:p>
        </p:txBody>
      </p:sp>
      <p:sp>
        <p:nvSpPr>
          <p:cNvPr id="13" name="Rounded Rectangle 12"/>
          <p:cNvSpPr/>
          <p:nvPr/>
        </p:nvSpPr>
        <p:spPr>
          <a:xfrm>
            <a:off x="1066800" y="5029200"/>
            <a:ext cx="1371600" cy="304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dirty="0" smtClean="0">
                <a:solidFill>
                  <a:schemeClr val="tx1"/>
                </a:solidFill>
              </a:rPr>
              <a:t>Protection, Control, Metering</a:t>
            </a:r>
            <a:endParaRPr lang="en-US" sz="900" dirty="0">
              <a:solidFill>
                <a:schemeClr val="tx1"/>
              </a:solidFill>
            </a:endParaRPr>
          </a:p>
        </p:txBody>
      </p:sp>
      <p:sp>
        <p:nvSpPr>
          <p:cNvPr id="14" name="Rounded Rectangle 13"/>
          <p:cNvSpPr/>
          <p:nvPr/>
        </p:nvSpPr>
        <p:spPr>
          <a:xfrm>
            <a:off x="1066800" y="5791200"/>
            <a:ext cx="1600200" cy="3810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US" sz="900" dirty="0" smtClean="0">
                <a:solidFill>
                  <a:schemeClr val="tx1"/>
                </a:solidFill>
              </a:rPr>
              <a:t>Switchgear, </a:t>
            </a:r>
            <a:r>
              <a:rPr lang="en-US" sz="800" dirty="0" smtClean="0">
                <a:solidFill>
                  <a:schemeClr val="tx1"/>
                </a:solidFill>
              </a:rPr>
              <a:t>Transformers, Instrumental Transformer</a:t>
            </a:r>
            <a:endParaRPr lang="en-US" sz="800" dirty="0">
              <a:solidFill>
                <a:schemeClr val="tx1"/>
              </a:solidFill>
            </a:endParaRPr>
          </a:p>
        </p:txBody>
      </p:sp>
      <p:sp>
        <p:nvSpPr>
          <p:cNvPr id="15" name="Up-Down Arrow 14"/>
          <p:cNvSpPr/>
          <p:nvPr/>
        </p:nvSpPr>
        <p:spPr>
          <a:xfrm>
            <a:off x="1600200" y="5334000"/>
            <a:ext cx="228600" cy="5334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800" dirty="0" smtClean="0">
                <a:solidFill>
                  <a:schemeClr val="tx1"/>
                </a:solidFill>
              </a:rPr>
              <a:t>61850</a:t>
            </a:r>
            <a:endParaRPr lang="en-US" sz="800" dirty="0">
              <a:solidFill>
                <a:schemeClr val="tx1"/>
              </a:solidFill>
            </a:endParaRPr>
          </a:p>
        </p:txBody>
      </p:sp>
      <p:sp>
        <p:nvSpPr>
          <p:cNvPr id="16" name="Up-Down Arrow 15"/>
          <p:cNvSpPr/>
          <p:nvPr/>
        </p:nvSpPr>
        <p:spPr>
          <a:xfrm>
            <a:off x="1600200" y="4495800"/>
            <a:ext cx="228600" cy="5334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800" dirty="0" smtClean="0">
                <a:solidFill>
                  <a:schemeClr val="tx1"/>
                </a:solidFill>
              </a:rPr>
              <a:t>61850</a:t>
            </a:r>
            <a:endParaRPr lang="en-US" sz="800" dirty="0">
              <a:solidFill>
                <a:schemeClr val="tx1"/>
              </a:solidFill>
            </a:endParaRPr>
          </a:p>
        </p:txBody>
      </p:sp>
      <p:sp>
        <p:nvSpPr>
          <p:cNvPr id="17" name="Left-Right Arrow 16"/>
          <p:cNvSpPr/>
          <p:nvPr/>
        </p:nvSpPr>
        <p:spPr>
          <a:xfrm>
            <a:off x="2209800" y="4191000"/>
            <a:ext cx="685800" cy="3048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61850</a:t>
            </a:r>
            <a:endParaRPr lang="en-US" sz="900" dirty="0">
              <a:solidFill>
                <a:schemeClr val="tx1"/>
              </a:solidFill>
            </a:endParaRPr>
          </a:p>
        </p:txBody>
      </p:sp>
      <p:sp>
        <p:nvSpPr>
          <p:cNvPr id="18" name="Rounded Rectangle 17"/>
          <p:cNvSpPr/>
          <p:nvPr/>
        </p:nvSpPr>
        <p:spPr>
          <a:xfrm>
            <a:off x="3429000" y="4114800"/>
            <a:ext cx="1066800" cy="19812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505200" y="4343400"/>
            <a:ext cx="9144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Distributed Energy Resources</a:t>
            </a:r>
            <a:endParaRPr lang="en-US" sz="1000" b="1" dirty="0">
              <a:solidFill>
                <a:schemeClr val="tx1"/>
              </a:solidFill>
            </a:endParaRPr>
          </a:p>
        </p:txBody>
      </p:sp>
      <p:sp>
        <p:nvSpPr>
          <p:cNvPr id="20" name="Rounded Rectangle 19"/>
          <p:cNvSpPr/>
          <p:nvPr/>
        </p:nvSpPr>
        <p:spPr>
          <a:xfrm>
            <a:off x="3505200" y="5257800"/>
            <a:ext cx="914400" cy="685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smtClean="0">
                <a:solidFill>
                  <a:schemeClr val="tx1"/>
                </a:solidFill>
              </a:rPr>
              <a:t>WIND Generating Unit</a:t>
            </a:r>
            <a:endParaRPr lang="en-US" sz="900" b="1" dirty="0">
              <a:solidFill>
                <a:schemeClr val="tx1"/>
              </a:solidFill>
            </a:endParaRPr>
          </a:p>
        </p:txBody>
      </p:sp>
      <p:sp>
        <p:nvSpPr>
          <p:cNvPr id="21" name="Rounded Rectangle 20"/>
          <p:cNvSpPr/>
          <p:nvPr/>
        </p:nvSpPr>
        <p:spPr>
          <a:xfrm>
            <a:off x="3505200" y="3962400"/>
            <a:ext cx="990600" cy="2286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61850</a:t>
            </a:r>
            <a:endParaRPr lang="en-US" sz="1000" b="1" dirty="0">
              <a:solidFill>
                <a:schemeClr val="tx1"/>
              </a:solidFill>
            </a:endParaRPr>
          </a:p>
        </p:txBody>
      </p:sp>
      <p:sp>
        <p:nvSpPr>
          <p:cNvPr id="22" name="Rectangle 21"/>
          <p:cNvSpPr/>
          <p:nvPr/>
        </p:nvSpPr>
        <p:spPr>
          <a:xfrm>
            <a:off x="4876800" y="4267200"/>
            <a:ext cx="2133600" cy="182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029200" y="4495800"/>
            <a:ext cx="1066800" cy="4572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smtClean="0">
                <a:solidFill>
                  <a:schemeClr val="tx1"/>
                </a:solidFill>
              </a:rPr>
              <a:t>Nuclear Power Plant</a:t>
            </a:r>
            <a:endParaRPr lang="en-US" sz="900" b="1" dirty="0">
              <a:solidFill>
                <a:schemeClr val="tx1"/>
              </a:solidFill>
            </a:endParaRPr>
          </a:p>
        </p:txBody>
      </p:sp>
      <p:sp>
        <p:nvSpPr>
          <p:cNvPr id="24" name="Rounded Rectangle 23"/>
          <p:cNvSpPr/>
          <p:nvPr/>
        </p:nvSpPr>
        <p:spPr>
          <a:xfrm>
            <a:off x="5029200" y="5029200"/>
            <a:ext cx="1066800" cy="4572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smtClean="0">
                <a:solidFill>
                  <a:schemeClr val="tx1"/>
                </a:solidFill>
              </a:rPr>
              <a:t>Hydro Power Plant</a:t>
            </a:r>
            <a:endParaRPr lang="en-US" sz="900" b="1" dirty="0">
              <a:solidFill>
                <a:schemeClr val="tx1"/>
              </a:solidFill>
            </a:endParaRPr>
          </a:p>
        </p:txBody>
      </p:sp>
      <p:sp>
        <p:nvSpPr>
          <p:cNvPr id="26" name="Rounded Rectangle 25"/>
          <p:cNvSpPr/>
          <p:nvPr/>
        </p:nvSpPr>
        <p:spPr>
          <a:xfrm>
            <a:off x="5029200" y="5562600"/>
            <a:ext cx="1066800" cy="4572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b="1" dirty="0" smtClean="0">
                <a:solidFill>
                  <a:schemeClr val="tx1"/>
                </a:solidFill>
              </a:rPr>
              <a:t>Thermal Power Plant</a:t>
            </a:r>
            <a:endParaRPr lang="en-US" sz="900" b="1" dirty="0">
              <a:solidFill>
                <a:schemeClr val="tx1"/>
              </a:solidFill>
            </a:endParaRPr>
          </a:p>
        </p:txBody>
      </p:sp>
      <p:sp>
        <p:nvSpPr>
          <p:cNvPr id="27" name="Rounded Rectangle 26"/>
          <p:cNvSpPr/>
          <p:nvPr/>
        </p:nvSpPr>
        <p:spPr>
          <a:xfrm>
            <a:off x="6172200" y="5029200"/>
            <a:ext cx="838200" cy="4572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WIND Farms</a:t>
            </a:r>
            <a:endParaRPr lang="en-US" sz="900" b="1" dirty="0">
              <a:solidFill>
                <a:schemeClr val="tx1"/>
              </a:solidFill>
            </a:endParaRPr>
          </a:p>
        </p:txBody>
      </p:sp>
      <p:sp>
        <p:nvSpPr>
          <p:cNvPr id="28" name="Rectangle 27"/>
          <p:cNvSpPr/>
          <p:nvPr/>
        </p:nvSpPr>
        <p:spPr>
          <a:xfrm>
            <a:off x="7239000" y="4267200"/>
            <a:ext cx="1371600" cy="182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7315200" y="4419600"/>
            <a:ext cx="1219200" cy="3048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Concentrator</a:t>
            </a:r>
            <a:endParaRPr lang="en-US" sz="1000" b="1" dirty="0">
              <a:solidFill>
                <a:schemeClr val="tx1"/>
              </a:solidFill>
            </a:endParaRPr>
          </a:p>
        </p:txBody>
      </p:sp>
      <p:sp>
        <p:nvSpPr>
          <p:cNvPr id="30" name="Rounded Rectangle 29"/>
          <p:cNvSpPr/>
          <p:nvPr/>
        </p:nvSpPr>
        <p:spPr>
          <a:xfrm>
            <a:off x="7467600" y="5486400"/>
            <a:ext cx="990600" cy="5334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Residential Meters</a:t>
            </a:r>
            <a:endParaRPr lang="en-US" sz="900" b="1" dirty="0">
              <a:solidFill>
                <a:schemeClr val="tx1"/>
              </a:solidFill>
            </a:endParaRPr>
          </a:p>
        </p:txBody>
      </p:sp>
      <p:sp>
        <p:nvSpPr>
          <p:cNvPr id="31" name="Up-Down Arrow 30"/>
          <p:cNvSpPr/>
          <p:nvPr/>
        </p:nvSpPr>
        <p:spPr>
          <a:xfrm>
            <a:off x="7772400" y="4724400"/>
            <a:ext cx="381000" cy="7620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smtClean="0">
                <a:solidFill>
                  <a:schemeClr val="tx1"/>
                </a:solidFill>
              </a:rPr>
              <a:t>DLMS-COSEM</a:t>
            </a:r>
            <a:endParaRPr lang="en-US" sz="800" b="1" dirty="0">
              <a:solidFill>
                <a:schemeClr val="tx1"/>
              </a:solidFill>
            </a:endParaRPr>
          </a:p>
        </p:txBody>
      </p:sp>
      <p:sp>
        <p:nvSpPr>
          <p:cNvPr id="33" name="Rounded Rectangle 32"/>
          <p:cNvSpPr/>
          <p:nvPr/>
        </p:nvSpPr>
        <p:spPr>
          <a:xfrm>
            <a:off x="4876800" y="4038600"/>
            <a:ext cx="11430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61850</a:t>
            </a:r>
            <a:endParaRPr lang="en-US" sz="1000" b="1" dirty="0">
              <a:solidFill>
                <a:schemeClr val="tx1"/>
              </a:solidFill>
            </a:endParaRPr>
          </a:p>
        </p:txBody>
      </p:sp>
      <p:sp>
        <p:nvSpPr>
          <p:cNvPr id="34" name="Rounded Rectangle 33"/>
          <p:cNvSpPr/>
          <p:nvPr/>
        </p:nvSpPr>
        <p:spPr>
          <a:xfrm>
            <a:off x="7239000" y="4038600"/>
            <a:ext cx="13716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61850</a:t>
            </a:r>
            <a:endParaRPr lang="en-US" sz="1000" b="1" dirty="0">
              <a:solidFill>
                <a:schemeClr val="tx1"/>
              </a:solidFill>
            </a:endParaRPr>
          </a:p>
        </p:txBody>
      </p:sp>
      <p:sp>
        <p:nvSpPr>
          <p:cNvPr id="35" name="Up-Down Arrow 34"/>
          <p:cNvSpPr/>
          <p:nvPr/>
        </p:nvSpPr>
        <p:spPr>
          <a:xfrm>
            <a:off x="1600200" y="3276600"/>
            <a:ext cx="304800" cy="6096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800" b="1" dirty="0" smtClean="0">
                <a:solidFill>
                  <a:schemeClr val="tx1"/>
                </a:solidFill>
                <a:latin typeface="Times New Roman" pitchFamily="18" charset="0"/>
                <a:cs typeface="Times New Roman" pitchFamily="18" charset="0"/>
              </a:rPr>
              <a:t>61850</a:t>
            </a:r>
            <a:endParaRPr lang="en-US" sz="800" b="1" dirty="0">
              <a:solidFill>
                <a:schemeClr val="tx1"/>
              </a:solidFill>
              <a:latin typeface="Times New Roman" pitchFamily="18" charset="0"/>
              <a:cs typeface="Times New Roman" pitchFamily="18" charset="0"/>
            </a:endParaRPr>
          </a:p>
        </p:txBody>
      </p:sp>
      <p:sp>
        <p:nvSpPr>
          <p:cNvPr id="36" name="Up-Down Arrow 35"/>
          <p:cNvSpPr/>
          <p:nvPr/>
        </p:nvSpPr>
        <p:spPr>
          <a:xfrm>
            <a:off x="3733800" y="3276600"/>
            <a:ext cx="304800" cy="6858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800" b="1" dirty="0" smtClean="0">
                <a:solidFill>
                  <a:schemeClr val="tx1"/>
                </a:solidFill>
                <a:latin typeface="Times New Roman" pitchFamily="18" charset="0"/>
                <a:cs typeface="Times New Roman" pitchFamily="18" charset="0"/>
              </a:rPr>
              <a:t>61850</a:t>
            </a:r>
            <a:endParaRPr lang="en-US" sz="800" b="1" dirty="0">
              <a:solidFill>
                <a:schemeClr val="tx1"/>
              </a:solidFill>
              <a:latin typeface="Times New Roman" pitchFamily="18" charset="0"/>
              <a:cs typeface="Times New Roman" pitchFamily="18" charset="0"/>
            </a:endParaRPr>
          </a:p>
        </p:txBody>
      </p:sp>
      <p:sp>
        <p:nvSpPr>
          <p:cNvPr id="37" name="Up-Down Arrow 36"/>
          <p:cNvSpPr/>
          <p:nvPr/>
        </p:nvSpPr>
        <p:spPr>
          <a:xfrm>
            <a:off x="5105400" y="3429000"/>
            <a:ext cx="304800" cy="6096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800" b="1" dirty="0" smtClean="0">
                <a:solidFill>
                  <a:schemeClr val="tx1"/>
                </a:solidFill>
                <a:latin typeface="Times New Roman" pitchFamily="18" charset="0"/>
                <a:cs typeface="Times New Roman" pitchFamily="18" charset="0"/>
              </a:rPr>
              <a:t>61850</a:t>
            </a:r>
            <a:endParaRPr lang="en-US" sz="800" b="1" dirty="0">
              <a:solidFill>
                <a:schemeClr val="tx1"/>
              </a:solidFill>
              <a:latin typeface="Times New Roman" pitchFamily="18" charset="0"/>
              <a:cs typeface="Times New Roman" pitchFamily="18" charset="0"/>
            </a:endParaRPr>
          </a:p>
        </p:txBody>
      </p:sp>
      <p:sp>
        <p:nvSpPr>
          <p:cNvPr id="38" name="Up-Down Arrow 37"/>
          <p:cNvSpPr/>
          <p:nvPr/>
        </p:nvSpPr>
        <p:spPr>
          <a:xfrm>
            <a:off x="7696200" y="3429000"/>
            <a:ext cx="304800" cy="6096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sz="800" b="1" dirty="0" smtClean="0">
                <a:solidFill>
                  <a:schemeClr val="tx1"/>
                </a:solidFill>
                <a:latin typeface="Times New Roman" pitchFamily="18" charset="0"/>
                <a:cs typeface="Times New Roman" pitchFamily="18" charset="0"/>
              </a:rPr>
              <a:t>61850</a:t>
            </a:r>
            <a:endParaRPr lang="en-US" sz="800" b="1" dirty="0">
              <a:solidFill>
                <a:schemeClr val="tx1"/>
              </a:solidFill>
              <a:latin typeface="Times New Roman" pitchFamily="18" charset="0"/>
              <a:cs typeface="Times New Roman" pitchFamily="18" charset="0"/>
            </a:endParaRPr>
          </a:p>
        </p:txBody>
      </p:sp>
      <p:sp>
        <p:nvSpPr>
          <p:cNvPr id="39" name="Rectangle 38"/>
          <p:cNvSpPr/>
          <p:nvPr/>
        </p:nvSpPr>
        <p:spPr>
          <a:xfrm>
            <a:off x="609600" y="1143000"/>
            <a:ext cx="3505200" cy="213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914400" y="3048000"/>
            <a:ext cx="3352800" cy="2286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61850</a:t>
            </a:r>
            <a:endParaRPr lang="en-US" sz="1000" b="1" dirty="0">
              <a:solidFill>
                <a:schemeClr val="tx1"/>
              </a:solidFill>
            </a:endParaRPr>
          </a:p>
        </p:txBody>
      </p:sp>
      <p:sp>
        <p:nvSpPr>
          <p:cNvPr id="41" name="Rounded Rectangle 40"/>
          <p:cNvSpPr/>
          <p:nvPr/>
        </p:nvSpPr>
        <p:spPr>
          <a:xfrm>
            <a:off x="762000" y="1143000"/>
            <a:ext cx="228600" cy="1905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solidFill>
                  <a:schemeClr val="tx1"/>
                </a:solidFill>
              </a:rPr>
              <a:t>61970 / 61968</a:t>
            </a:r>
            <a:endParaRPr lang="en-US" sz="1050" b="1" dirty="0">
              <a:solidFill>
                <a:schemeClr val="tx1"/>
              </a:solidFill>
            </a:endParaRPr>
          </a:p>
        </p:txBody>
      </p:sp>
      <p:sp>
        <p:nvSpPr>
          <p:cNvPr id="42" name="Rounded Rectangle 41"/>
          <p:cNvSpPr/>
          <p:nvPr/>
        </p:nvSpPr>
        <p:spPr>
          <a:xfrm>
            <a:off x="990600" y="1905000"/>
            <a:ext cx="32766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400" b="1" dirty="0" smtClean="0">
                <a:solidFill>
                  <a:schemeClr val="tx1"/>
                </a:solidFill>
              </a:rPr>
              <a:t>ESB</a:t>
            </a:r>
            <a:endParaRPr lang="en-US" sz="1400" b="1" dirty="0">
              <a:solidFill>
                <a:schemeClr val="tx1"/>
              </a:solidFill>
            </a:endParaRPr>
          </a:p>
        </p:txBody>
      </p:sp>
      <p:sp>
        <p:nvSpPr>
          <p:cNvPr id="43" name="Up-Down Arrow 42"/>
          <p:cNvSpPr/>
          <p:nvPr/>
        </p:nvSpPr>
        <p:spPr>
          <a:xfrm>
            <a:off x="1295400" y="2743200"/>
            <a:ext cx="228600" cy="3048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1066800" y="2514600"/>
            <a:ext cx="685800" cy="228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smtClean="0">
                <a:solidFill>
                  <a:schemeClr val="tx1"/>
                </a:solidFill>
              </a:rPr>
              <a:t>SCADA</a:t>
            </a:r>
            <a:endParaRPr lang="en-US" sz="1000" b="1" dirty="0">
              <a:solidFill>
                <a:schemeClr val="tx1"/>
              </a:solidFill>
            </a:endParaRPr>
          </a:p>
        </p:txBody>
      </p:sp>
      <p:sp>
        <p:nvSpPr>
          <p:cNvPr id="45" name="Up-Down Arrow 44"/>
          <p:cNvSpPr/>
          <p:nvPr/>
        </p:nvSpPr>
        <p:spPr>
          <a:xfrm>
            <a:off x="1295400" y="2057400"/>
            <a:ext cx="2286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CIM</a:t>
            </a:r>
            <a:endParaRPr lang="en-US" sz="900" b="1" dirty="0">
              <a:solidFill>
                <a:schemeClr val="tx1"/>
              </a:solidFill>
            </a:endParaRPr>
          </a:p>
        </p:txBody>
      </p:sp>
      <p:sp>
        <p:nvSpPr>
          <p:cNvPr id="46" name="Rounded Rectangle 45"/>
          <p:cNvSpPr/>
          <p:nvPr/>
        </p:nvSpPr>
        <p:spPr>
          <a:xfrm>
            <a:off x="2286000" y="2514600"/>
            <a:ext cx="914400" cy="5334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t>Inter Control Center Link</a:t>
            </a:r>
            <a:endParaRPr lang="en-US" sz="1000" dirty="0"/>
          </a:p>
        </p:txBody>
      </p:sp>
      <p:sp>
        <p:nvSpPr>
          <p:cNvPr id="47" name="Up-Down Arrow 46"/>
          <p:cNvSpPr/>
          <p:nvPr/>
        </p:nvSpPr>
        <p:spPr>
          <a:xfrm>
            <a:off x="2590800" y="2057400"/>
            <a:ext cx="228600" cy="5334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smtClean="0">
                <a:solidFill>
                  <a:schemeClr val="tx1"/>
                </a:solidFill>
              </a:rPr>
              <a:t>TASE</a:t>
            </a:r>
            <a:endParaRPr lang="en-US" sz="800" b="1" dirty="0">
              <a:solidFill>
                <a:schemeClr val="tx1"/>
              </a:solidFill>
            </a:endParaRPr>
          </a:p>
        </p:txBody>
      </p:sp>
      <p:sp>
        <p:nvSpPr>
          <p:cNvPr id="48" name="Rectangle 47"/>
          <p:cNvSpPr/>
          <p:nvPr/>
        </p:nvSpPr>
        <p:spPr>
          <a:xfrm>
            <a:off x="3200400" y="2362200"/>
            <a:ext cx="10668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00" dirty="0" smtClean="0"/>
              <a:t>Distribution, Transmission Remote control system</a:t>
            </a:r>
            <a:endParaRPr lang="en-US" sz="900" dirty="0"/>
          </a:p>
        </p:txBody>
      </p:sp>
      <p:sp>
        <p:nvSpPr>
          <p:cNvPr id="49" name="Rounded Rectangle 48"/>
          <p:cNvSpPr/>
          <p:nvPr/>
        </p:nvSpPr>
        <p:spPr>
          <a:xfrm>
            <a:off x="1066800" y="1143000"/>
            <a:ext cx="457200" cy="304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dirty="0" smtClean="0">
                <a:solidFill>
                  <a:schemeClr val="tx1"/>
                </a:solidFill>
              </a:rPr>
              <a:t>EMS Apps</a:t>
            </a:r>
            <a:endParaRPr lang="en-US" sz="800" dirty="0">
              <a:solidFill>
                <a:schemeClr val="tx1"/>
              </a:solidFill>
            </a:endParaRPr>
          </a:p>
        </p:txBody>
      </p:sp>
      <p:sp>
        <p:nvSpPr>
          <p:cNvPr id="50" name="Rounded Rectangle 49"/>
          <p:cNvSpPr/>
          <p:nvPr/>
        </p:nvSpPr>
        <p:spPr>
          <a:xfrm>
            <a:off x="2667000" y="1143000"/>
            <a:ext cx="685800" cy="3048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dirty="0" smtClean="0">
                <a:solidFill>
                  <a:schemeClr val="tx1"/>
                </a:solidFill>
              </a:rPr>
              <a:t>Metering Apps</a:t>
            </a:r>
            <a:endParaRPr lang="en-US" sz="900" dirty="0">
              <a:solidFill>
                <a:schemeClr val="tx1"/>
              </a:solidFill>
            </a:endParaRPr>
          </a:p>
        </p:txBody>
      </p:sp>
      <p:sp>
        <p:nvSpPr>
          <p:cNvPr id="52" name="Rounded Rectangle 51"/>
          <p:cNvSpPr/>
          <p:nvPr/>
        </p:nvSpPr>
        <p:spPr>
          <a:xfrm>
            <a:off x="3429000" y="1143000"/>
            <a:ext cx="762000" cy="304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dirty="0" smtClean="0">
                <a:solidFill>
                  <a:schemeClr val="tx1"/>
                </a:solidFill>
              </a:rPr>
              <a:t>ERP application</a:t>
            </a:r>
            <a:endParaRPr lang="en-US" sz="800" dirty="0">
              <a:solidFill>
                <a:schemeClr val="tx1"/>
              </a:solidFill>
            </a:endParaRPr>
          </a:p>
        </p:txBody>
      </p:sp>
      <p:sp>
        <p:nvSpPr>
          <p:cNvPr id="53" name="Rounded Rectangle 52"/>
          <p:cNvSpPr/>
          <p:nvPr/>
        </p:nvSpPr>
        <p:spPr>
          <a:xfrm>
            <a:off x="1600200" y="1143000"/>
            <a:ext cx="457200" cy="304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dirty="0" smtClean="0">
                <a:solidFill>
                  <a:schemeClr val="tx1"/>
                </a:solidFill>
              </a:rPr>
              <a:t>DMS Apps</a:t>
            </a:r>
            <a:endParaRPr lang="en-US" sz="800" dirty="0">
              <a:solidFill>
                <a:schemeClr val="tx1"/>
              </a:solidFill>
            </a:endParaRPr>
          </a:p>
        </p:txBody>
      </p:sp>
      <p:sp>
        <p:nvSpPr>
          <p:cNvPr id="54" name="Rounded Rectangle 53"/>
          <p:cNvSpPr/>
          <p:nvPr/>
        </p:nvSpPr>
        <p:spPr>
          <a:xfrm>
            <a:off x="2133600" y="1143000"/>
            <a:ext cx="457200" cy="3048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800" dirty="0" smtClean="0">
                <a:solidFill>
                  <a:schemeClr val="tx1"/>
                </a:solidFill>
              </a:rPr>
              <a:t>OMS Apps</a:t>
            </a:r>
            <a:endParaRPr lang="en-US" sz="800" dirty="0">
              <a:solidFill>
                <a:schemeClr val="tx1"/>
              </a:solidFill>
            </a:endParaRPr>
          </a:p>
        </p:txBody>
      </p:sp>
      <p:sp>
        <p:nvSpPr>
          <p:cNvPr id="55" name="Up-Down Arrow 54"/>
          <p:cNvSpPr/>
          <p:nvPr/>
        </p:nvSpPr>
        <p:spPr>
          <a:xfrm>
            <a:off x="2286000" y="1447800"/>
            <a:ext cx="2286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CIM</a:t>
            </a:r>
            <a:endParaRPr lang="en-US" sz="900" b="1" dirty="0">
              <a:solidFill>
                <a:schemeClr val="tx1"/>
              </a:solidFill>
            </a:endParaRPr>
          </a:p>
        </p:txBody>
      </p:sp>
      <p:sp>
        <p:nvSpPr>
          <p:cNvPr id="56" name="Up-Down Arrow 55"/>
          <p:cNvSpPr/>
          <p:nvPr/>
        </p:nvSpPr>
        <p:spPr>
          <a:xfrm>
            <a:off x="1676400" y="1447800"/>
            <a:ext cx="2286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CIM</a:t>
            </a:r>
            <a:endParaRPr lang="en-US" sz="900" b="1" dirty="0">
              <a:solidFill>
                <a:schemeClr val="tx1"/>
              </a:solidFill>
            </a:endParaRPr>
          </a:p>
        </p:txBody>
      </p:sp>
      <p:sp>
        <p:nvSpPr>
          <p:cNvPr id="57" name="Up-Down Arrow 56"/>
          <p:cNvSpPr/>
          <p:nvPr/>
        </p:nvSpPr>
        <p:spPr>
          <a:xfrm>
            <a:off x="1143000" y="1447800"/>
            <a:ext cx="2286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CIM</a:t>
            </a:r>
            <a:endParaRPr lang="en-US" sz="900" b="1" dirty="0">
              <a:solidFill>
                <a:schemeClr val="tx1"/>
              </a:solidFill>
            </a:endParaRPr>
          </a:p>
        </p:txBody>
      </p:sp>
      <p:sp>
        <p:nvSpPr>
          <p:cNvPr id="58" name="Up-Down Arrow 57"/>
          <p:cNvSpPr/>
          <p:nvPr/>
        </p:nvSpPr>
        <p:spPr>
          <a:xfrm>
            <a:off x="5105400" y="2971800"/>
            <a:ext cx="152400" cy="3048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Up-Down Arrow 58"/>
          <p:cNvSpPr/>
          <p:nvPr/>
        </p:nvSpPr>
        <p:spPr>
          <a:xfrm>
            <a:off x="3657600" y="1447800"/>
            <a:ext cx="228600" cy="4572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4648200" y="1143000"/>
            <a:ext cx="1676400" cy="19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4724400" y="1143000"/>
            <a:ext cx="1143000" cy="2286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800" dirty="0" smtClean="0">
                <a:solidFill>
                  <a:schemeClr val="tx1"/>
                </a:solidFill>
              </a:rPr>
              <a:t>Market Mgmt System</a:t>
            </a:r>
            <a:endParaRPr lang="en-US" sz="800" dirty="0">
              <a:solidFill>
                <a:schemeClr val="tx1"/>
              </a:solidFill>
            </a:endParaRPr>
          </a:p>
        </p:txBody>
      </p:sp>
      <p:sp>
        <p:nvSpPr>
          <p:cNvPr id="62" name="Rounded Rectangle 61"/>
          <p:cNvSpPr/>
          <p:nvPr/>
        </p:nvSpPr>
        <p:spPr>
          <a:xfrm>
            <a:off x="4724400" y="1752600"/>
            <a:ext cx="1524000" cy="2286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ESB</a:t>
            </a:r>
            <a:endParaRPr lang="en-US" sz="800" b="1" dirty="0">
              <a:solidFill>
                <a:schemeClr val="tx1"/>
              </a:solidFill>
            </a:endParaRPr>
          </a:p>
        </p:txBody>
      </p:sp>
      <p:sp>
        <p:nvSpPr>
          <p:cNvPr id="63" name="Rounded Rectangle 62"/>
          <p:cNvSpPr/>
          <p:nvPr/>
        </p:nvSpPr>
        <p:spPr>
          <a:xfrm>
            <a:off x="4724400" y="2057400"/>
            <a:ext cx="15240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Generating Mgmt System Apps</a:t>
            </a:r>
            <a:endParaRPr lang="en-US" sz="800" b="1" dirty="0">
              <a:solidFill>
                <a:schemeClr val="tx1"/>
              </a:solidFill>
            </a:endParaRPr>
          </a:p>
        </p:txBody>
      </p:sp>
      <p:sp>
        <p:nvSpPr>
          <p:cNvPr id="64" name="Rounded Rectangle 63"/>
          <p:cNvSpPr/>
          <p:nvPr/>
        </p:nvSpPr>
        <p:spPr>
          <a:xfrm>
            <a:off x="4724400" y="2514600"/>
            <a:ext cx="15240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ESB</a:t>
            </a:r>
            <a:endParaRPr lang="en-US" sz="900" b="1" dirty="0">
              <a:solidFill>
                <a:schemeClr val="tx1"/>
              </a:solidFill>
            </a:endParaRPr>
          </a:p>
        </p:txBody>
      </p:sp>
      <p:sp>
        <p:nvSpPr>
          <p:cNvPr id="65" name="Rounded Rectangle 64"/>
          <p:cNvSpPr/>
          <p:nvPr/>
        </p:nvSpPr>
        <p:spPr>
          <a:xfrm>
            <a:off x="4800600" y="3276600"/>
            <a:ext cx="15240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61850</a:t>
            </a:r>
            <a:endParaRPr lang="en-US" sz="900" b="1" dirty="0">
              <a:solidFill>
                <a:schemeClr val="tx1"/>
              </a:solidFill>
            </a:endParaRPr>
          </a:p>
        </p:txBody>
      </p:sp>
      <p:sp>
        <p:nvSpPr>
          <p:cNvPr id="66" name="Rounded Rectangle 65"/>
          <p:cNvSpPr/>
          <p:nvPr/>
        </p:nvSpPr>
        <p:spPr>
          <a:xfrm>
            <a:off x="4876800" y="2819400"/>
            <a:ext cx="9144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SCADA</a:t>
            </a:r>
            <a:endParaRPr lang="en-US" sz="900" b="1" dirty="0">
              <a:solidFill>
                <a:schemeClr val="tx1"/>
              </a:solidFill>
            </a:endParaRPr>
          </a:p>
        </p:txBody>
      </p:sp>
      <p:sp>
        <p:nvSpPr>
          <p:cNvPr id="67" name="Up-Down Arrow 66"/>
          <p:cNvSpPr/>
          <p:nvPr/>
        </p:nvSpPr>
        <p:spPr>
          <a:xfrm>
            <a:off x="5181600" y="1371600"/>
            <a:ext cx="2286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CIM</a:t>
            </a:r>
            <a:endParaRPr lang="en-US" sz="900" b="1" dirty="0">
              <a:solidFill>
                <a:schemeClr val="tx1"/>
              </a:solidFill>
            </a:endParaRPr>
          </a:p>
        </p:txBody>
      </p:sp>
      <p:sp>
        <p:nvSpPr>
          <p:cNvPr id="68" name="Up-Down Arrow 67"/>
          <p:cNvSpPr/>
          <p:nvPr/>
        </p:nvSpPr>
        <p:spPr>
          <a:xfrm>
            <a:off x="5105400" y="2209800"/>
            <a:ext cx="3048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solidFill>
                  <a:schemeClr val="tx1"/>
                </a:solidFill>
              </a:rPr>
              <a:t>CIM</a:t>
            </a:r>
            <a:endParaRPr lang="en-US" sz="900" b="1" dirty="0">
              <a:solidFill>
                <a:schemeClr val="tx1"/>
              </a:solidFill>
            </a:endParaRPr>
          </a:p>
        </p:txBody>
      </p:sp>
      <p:sp>
        <p:nvSpPr>
          <p:cNvPr id="72" name="Up-Down Arrow 71"/>
          <p:cNvSpPr/>
          <p:nvPr/>
        </p:nvSpPr>
        <p:spPr>
          <a:xfrm>
            <a:off x="2895600" y="1447800"/>
            <a:ext cx="228600" cy="4572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eft-Right Arrow 73"/>
          <p:cNvSpPr/>
          <p:nvPr/>
        </p:nvSpPr>
        <p:spPr>
          <a:xfrm rot="19646451">
            <a:off x="4204106" y="1504222"/>
            <a:ext cx="672405" cy="321291"/>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CIM</a:t>
            </a:r>
            <a:endParaRPr lang="en-US" sz="800" b="1" dirty="0">
              <a:solidFill>
                <a:schemeClr val="tx1"/>
              </a:solidFill>
            </a:endParaRPr>
          </a:p>
        </p:txBody>
      </p:sp>
      <p:sp>
        <p:nvSpPr>
          <p:cNvPr id="77" name="Left-Right Arrow 76"/>
          <p:cNvSpPr/>
          <p:nvPr/>
        </p:nvSpPr>
        <p:spPr>
          <a:xfrm rot="2677096">
            <a:off x="4123020" y="2254326"/>
            <a:ext cx="685800" cy="3048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CIM</a:t>
            </a:r>
            <a:endParaRPr lang="en-US" sz="800" b="1" dirty="0">
              <a:solidFill>
                <a:schemeClr val="tx1"/>
              </a:solidFill>
            </a:endParaRPr>
          </a:p>
        </p:txBody>
      </p:sp>
      <p:sp>
        <p:nvSpPr>
          <p:cNvPr id="78" name="Rectangle 77"/>
          <p:cNvSpPr/>
          <p:nvPr/>
        </p:nvSpPr>
        <p:spPr>
          <a:xfrm>
            <a:off x="6477000" y="1143000"/>
            <a:ext cx="2209800" cy="213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791200" y="2819400"/>
            <a:ext cx="9906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Generating management System</a:t>
            </a:r>
            <a:endParaRPr lang="en-US" sz="800" b="1" dirty="0">
              <a:solidFill>
                <a:schemeClr val="tx1"/>
              </a:solidFill>
            </a:endParaRPr>
          </a:p>
        </p:txBody>
      </p:sp>
      <p:sp>
        <p:nvSpPr>
          <p:cNvPr id="79" name="Rectangle 78"/>
          <p:cNvSpPr/>
          <p:nvPr/>
        </p:nvSpPr>
        <p:spPr>
          <a:xfrm>
            <a:off x="5791200" y="1295400"/>
            <a:ext cx="914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Market management System</a:t>
            </a:r>
            <a:endParaRPr lang="en-US" sz="800" b="1" dirty="0">
              <a:solidFill>
                <a:schemeClr val="tx1"/>
              </a:solidFill>
            </a:endParaRPr>
          </a:p>
        </p:txBody>
      </p:sp>
      <p:sp>
        <p:nvSpPr>
          <p:cNvPr id="80" name="Rounded Rectangle 79"/>
          <p:cNvSpPr/>
          <p:nvPr/>
        </p:nvSpPr>
        <p:spPr>
          <a:xfrm>
            <a:off x="6781800" y="1295400"/>
            <a:ext cx="838200" cy="3810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AMM application</a:t>
            </a:r>
            <a:endParaRPr lang="en-US" sz="900" b="1" dirty="0">
              <a:solidFill>
                <a:schemeClr val="tx1"/>
              </a:solidFill>
            </a:endParaRPr>
          </a:p>
        </p:txBody>
      </p:sp>
      <p:sp>
        <p:nvSpPr>
          <p:cNvPr id="82" name="Rounded Rectangle 81"/>
          <p:cNvSpPr/>
          <p:nvPr/>
        </p:nvSpPr>
        <p:spPr>
          <a:xfrm>
            <a:off x="7696200" y="1295400"/>
            <a:ext cx="838200" cy="381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ERP application</a:t>
            </a:r>
            <a:endParaRPr lang="en-US" sz="900" b="1" dirty="0">
              <a:solidFill>
                <a:schemeClr val="tx1"/>
              </a:solidFill>
            </a:endParaRPr>
          </a:p>
        </p:txBody>
      </p:sp>
      <p:sp>
        <p:nvSpPr>
          <p:cNvPr id="83" name="Rounded Rectangle 82"/>
          <p:cNvSpPr/>
          <p:nvPr/>
        </p:nvSpPr>
        <p:spPr>
          <a:xfrm>
            <a:off x="6553200" y="1981200"/>
            <a:ext cx="20574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ESB</a:t>
            </a:r>
            <a:endParaRPr lang="en-US" sz="800" b="1" dirty="0">
              <a:solidFill>
                <a:schemeClr val="tx1"/>
              </a:solidFill>
            </a:endParaRPr>
          </a:p>
        </p:txBody>
      </p:sp>
      <p:sp>
        <p:nvSpPr>
          <p:cNvPr id="85" name="Rectangle 84"/>
          <p:cNvSpPr/>
          <p:nvPr/>
        </p:nvSpPr>
        <p:spPr>
          <a:xfrm>
            <a:off x="7010400" y="2565551"/>
            <a:ext cx="762000" cy="381000"/>
          </a:xfrm>
          <a:prstGeom prst="rect">
            <a:avLst/>
          </a:prstGeom>
          <a:solidFill>
            <a:schemeClr val="accent1">
              <a:lumMod val="20000"/>
              <a:lumOff val="80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AMM System</a:t>
            </a:r>
            <a:endParaRPr lang="en-US" sz="800" b="1" dirty="0">
              <a:solidFill>
                <a:schemeClr val="tx1"/>
              </a:solidFill>
            </a:endParaRPr>
          </a:p>
        </p:txBody>
      </p:sp>
      <p:sp>
        <p:nvSpPr>
          <p:cNvPr id="86" name="Rounded Rectangle 85"/>
          <p:cNvSpPr/>
          <p:nvPr/>
        </p:nvSpPr>
        <p:spPr>
          <a:xfrm>
            <a:off x="6858000" y="3124200"/>
            <a:ext cx="1676400" cy="228600"/>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61850</a:t>
            </a:r>
            <a:endParaRPr lang="en-US" sz="900" b="1" dirty="0">
              <a:solidFill>
                <a:schemeClr val="tx1"/>
              </a:solidFill>
            </a:endParaRPr>
          </a:p>
        </p:txBody>
      </p:sp>
      <p:sp>
        <p:nvSpPr>
          <p:cNvPr id="87" name="Up-Down Arrow 86"/>
          <p:cNvSpPr/>
          <p:nvPr/>
        </p:nvSpPr>
        <p:spPr>
          <a:xfrm>
            <a:off x="7010400" y="1600200"/>
            <a:ext cx="228600" cy="457200"/>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smtClean="0">
                <a:solidFill>
                  <a:schemeClr val="tx1"/>
                </a:solidFill>
                <a:latin typeface="Times New Roman" pitchFamily="18" charset="0"/>
                <a:cs typeface="Times New Roman" pitchFamily="18" charset="0"/>
              </a:rPr>
              <a:t>CIM</a:t>
            </a:r>
            <a:endParaRPr lang="en-US" sz="800" b="1" dirty="0">
              <a:solidFill>
                <a:schemeClr val="tx1"/>
              </a:solidFill>
              <a:latin typeface="Times New Roman" pitchFamily="18" charset="0"/>
              <a:cs typeface="Times New Roman" pitchFamily="18" charset="0"/>
            </a:endParaRPr>
          </a:p>
        </p:txBody>
      </p:sp>
      <p:sp>
        <p:nvSpPr>
          <p:cNvPr id="88" name="Up-Down Arrow 87"/>
          <p:cNvSpPr/>
          <p:nvPr/>
        </p:nvSpPr>
        <p:spPr>
          <a:xfrm>
            <a:off x="8001000" y="1676400"/>
            <a:ext cx="198119" cy="3048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Up-Down Arrow 89"/>
          <p:cNvSpPr/>
          <p:nvPr/>
        </p:nvSpPr>
        <p:spPr>
          <a:xfrm>
            <a:off x="7010400" y="2895600"/>
            <a:ext cx="198119" cy="3048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Up-Down Arrow 90"/>
          <p:cNvSpPr/>
          <p:nvPr/>
        </p:nvSpPr>
        <p:spPr>
          <a:xfrm>
            <a:off x="7010400" y="21336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smtClean="0">
                <a:solidFill>
                  <a:schemeClr val="tx1"/>
                </a:solidFill>
                <a:latin typeface="Times New Roman" pitchFamily="18" charset="0"/>
                <a:cs typeface="Times New Roman" pitchFamily="18" charset="0"/>
              </a:rPr>
              <a:t>CIM</a:t>
            </a:r>
            <a:endParaRPr lang="en-US" sz="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6390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4294967295"/>
          </p:nvPr>
        </p:nvSpPr>
        <p:spPr>
          <a:xfrm>
            <a:off x="152400" y="6553200"/>
            <a:ext cx="8220075" cy="161925"/>
          </a:xfrm>
          <a:prstGeom prst="rect">
            <a:avLst/>
          </a:prstGeom>
        </p:spPr>
        <p:txBody>
          <a:bodyPr/>
          <a:lstStyle/>
          <a:p>
            <a:r>
              <a:rPr lang="en-US" dirty="0"/>
              <a:t>	</a:t>
            </a:r>
          </a:p>
        </p:txBody>
      </p:sp>
      <p:sp>
        <p:nvSpPr>
          <p:cNvPr id="5" name="Slide Number Placeholder 2"/>
          <p:cNvSpPr>
            <a:spLocks noGrp="1"/>
          </p:cNvSpPr>
          <p:nvPr>
            <p:ph type="sldNum" sz="quarter" idx="4294967295"/>
          </p:nvPr>
        </p:nvSpPr>
        <p:spPr>
          <a:xfrm>
            <a:off x="8797925" y="6537325"/>
            <a:ext cx="155575" cy="152400"/>
          </a:xfrm>
          <a:prstGeom prst="rect">
            <a:avLst/>
          </a:prstGeom>
        </p:spPr>
        <p:txBody>
          <a:bodyPr/>
          <a:lstStyle/>
          <a:p>
            <a:fld id="{A2B325A7-46C3-44C9-9F40-3403211B672F}" type="slidenum">
              <a:rPr lang="en-US"/>
              <a:pPr/>
              <a:t>13</a:t>
            </a:fld>
            <a:endParaRPr lang="en-US" dirty="0"/>
          </a:p>
        </p:txBody>
      </p:sp>
      <p:sp>
        <p:nvSpPr>
          <p:cNvPr id="1689602" name="Rectangle 2"/>
          <p:cNvSpPr>
            <a:spLocks noGrp="1" noChangeArrowheads="1"/>
          </p:cNvSpPr>
          <p:nvPr>
            <p:ph type="title" idx="4294967295"/>
          </p:nvPr>
        </p:nvSpPr>
        <p:spPr>
          <a:xfrm>
            <a:off x="838200" y="223838"/>
            <a:ext cx="8305800" cy="941387"/>
          </a:xfrm>
        </p:spPr>
        <p:txBody>
          <a:bodyPr/>
          <a:lstStyle/>
          <a:p>
            <a:r>
              <a:rPr lang="en-US" sz="2800" dirty="0"/>
              <a:t>Micro Grids – bringing it all together…</a:t>
            </a:r>
          </a:p>
        </p:txBody>
      </p:sp>
      <p:pic>
        <p:nvPicPr>
          <p:cNvPr id="1689603" name="Picture 3"/>
          <p:cNvPicPr>
            <a:picLocks noChangeAspect="1" noChangeArrowheads="1"/>
          </p:cNvPicPr>
          <p:nvPr/>
        </p:nvPicPr>
        <p:blipFill>
          <a:blip r:embed="rId3" cstate="print"/>
          <a:srcRect l="8295" r="4147"/>
          <a:stretch>
            <a:fillRect/>
          </a:stretch>
        </p:blipFill>
        <p:spPr bwMode="auto">
          <a:xfrm>
            <a:off x="533400" y="1295399"/>
            <a:ext cx="8229600" cy="4984399"/>
          </a:xfrm>
          <a:prstGeom prst="rect">
            <a:avLst/>
          </a:prstGeom>
          <a:noFill/>
          <a:ln w="9525">
            <a:noFill/>
            <a:miter lim="800000"/>
            <a:headEnd/>
            <a:tailEnd/>
          </a:ln>
        </p:spPr>
      </p:pic>
    </p:spTree>
    <p:extLst>
      <p:ext uri="{BB962C8B-B14F-4D97-AF65-F5344CB8AC3E}">
        <p14:creationId xmlns:p14="http://schemas.microsoft.com/office/powerpoint/2010/main" val="3154682322"/>
      </p:ext>
    </p:extLst>
  </p:cSld>
  <p:clrMapOvr>
    <a:masterClrMapping/>
  </p:clrMapOvr>
  <p:transition advTm="2346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 name="Footer Placeholder 1"/>
          <p:cNvSpPr>
            <a:spLocks noGrp="1"/>
          </p:cNvSpPr>
          <p:nvPr>
            <p:ph type="ftr" sz="quarter" idx="4294967295"/>
          </p:nvPr>
        </p:nvSpPr>
        <p:spPr>
          <a:xfrm>
            <a:off x="152400" y="6553200"/>
            <a:ext cx="8220075" cy="161925"/>
          </a:xfrm>
          <a:prstGeom prst="rect">
            <a:avLst/>
          </a:prstGeom>
        </p:spPr>
        <p:txBody>
          <a:bodyPr/>
          <a:lstStyle/>
          <a:p>
            <a:r>
              <a:rPr lang="en-US" dirty="0"/>
              <a:t>	</a:t>
            </a:r>
          </a:p>
        </p:txBody>
      </p:sp>
      <p:sp>
        <p:nvSpPr>
          <p:cNvPr id="108" name="Slide Number Placeholder 2"/>
          <p:cNvSpPr>
            <a:spLocks noGrp="1"/>
          </p:cNvSpPr>
          <p:nvPr>
            <p:ph type="sldNum" sz="quarter" idx="4294967295"/>
          </p:nvPr>
        </p:nvSpPr>
        <p:spPr>
          <a:xfrm>
            <a:off x="8797925" y="6537325"/>
            <a:ext cx="155575" cy="152400"/>
          </a:xfrm>
          <a:prstGeom prst="rect">
            <a:avLst/>
          </a:prstGeom>
        </p:spPr>
        <p:txBody>
          <a:bodyPr/>
          <a:lstStyle/>
          <a:p>
            <a:fld id="{58872E6D-A189-4688-BEA9-BC509A99C9B7}" type="slidenum">
              <a:rPr lang="en-US"/>
              <a:pPr/>
              <a:t>14</a:t>
            </a:fld>
            <a:endParaRPr lang="en-US" dirty="0"/>
          </a:p>
        </p:txBody>
      </p:sp>
      <p:sp>
        <p:nvSpPr>
          <p:cNvPr id="1691650" name="Rectangle 2"/>
          <p:cNvSpPr>
            <a:spLocks noGrp="1" noChangeArrowheads="1"/>
          </p:cNvSpPr>
          <p:nvPr>
            <p:ph type="title" idx="4294967295"/>
          </p:nvPr>
        </p:nvSpPr>
        <p:spPr>
          <a:xfrm>
            <a:off x="889000" y="381000"/>
            <a:ext cx="7953375" cy="781050"/>
          </a:xfrm>
        </p:spPr>
        <p:txBody>
          <a:bodyPr/>
          <a:lstStyle/>
          <a:p>
            <a:r>
              <a:rPr lang="en-US" dirty="0"/>
              <a:t>New </a:t>
            </a:r>
            <a:r>
              <a:rPr lang="en-US" dirty="0"/>
              <a:t>MicroGrid</a:t>
            </a:r>
            <a:r>
              <a:rPr lang="en-US" dirty="0"/>
              <a:t> Controller</a:t>
            </a:r>
          </a:p>
        </p:txBody>
      </p:sp>
      <p:grpSp>
        <p:nvGrpSpPr>
          <p:cNvPr id="2" name="Group 3"/>
          <p:cNvGrpSpPr>
            <a:grpSpLocks/>
          </p:cNvGrpSpPr>
          <p:nvPr/>
        </p:nvGrpSpPr>
        <p:grpSpPr bwMode="auto">
          <a:xfrm>
            <a:off x="5692775" y="2867025"/>
            <a:ext cx="1431925" cy="1925638"/>
            <a:chOff x="3985" y="1945"/>
            <a:chExt cx="902" cy="1213"/>
          </a:xfrm>
        </p:grpSpPr>
        <p:graphicFrame>
          <p:nvGraphicFramePr>
            <p:cNvPr id="1691652" name="Object 4"/>
            <p:cNvGraphicFramePr>
              <a:graphicFrameLocks/>
            </p:cNvGraphicFramePr>
            <p:nvPr/>
          </p:nvGraphicFramePr>
          <p:xfrm>
            <a:off x="4080" y="1945"/>
            <a:ext cx="807" cy="1213"/>
          </p:xfrm>
          <a:graphic>
            <a:graphicData uri="http://schemas.openxmlformats.org/presentationml/2006/ole">
              <mc:AlternateContent xmlns:mc="http://schemas.openxmlformats.org/markup-compatibility/2006">
                <mc:Choice xmlns:v="urn:schemas-microsoft-com:vml" Requires="v">
                  <p:oleObj spid="_x0000_s1098" name="Clip" r:id="rId4" imgW="2276280" imgH="3419280" progId="">
                    <p:embed/>
                  </p:oleObj>
                </mc:Choice>
                <mc:Fallback>
                  <p:oleObj name="Clip" r:id="rId4" imgW="2276280" imgH="34192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1945"/>
                          <a:ext cx="807"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1653" name="Object 5"/>
            <p:cNvGraphicFramePr>
              <a:graphicFrameLocks/>
            </p:cNvGraphicFramePr>
            <p:nvPr/>
          </p:nvGraphicFramePr>
          <p:xfrm>
            <a:off x="3985" y="2683"/>
            <a:ext cx="239" cy="239"/>
          </p:xfrm>
          <a:graphic>
            <a:graphicData uri="http://schemas.openxmlformats.org/presentationml/2006/ole">
              <mc:AlternateContent xmlns:mc="http://schemas.openxmlformats.org/markup-compatibility/2006">
                <mc:Choice xmlns:v="urn:schemas-microsoft-com:vml" Requires="v">
                  <p:oleObj spid="_x0000_s1099" name="Clip" r:id="rId6" imgW="4417920" imgH="4417920" progId="">
                    <p:embed/>
                  </p:oleObj>
                </mc:Choice>
                <mc:Fallback>
                  <p:oleObj name="Clip" r:id="rId6" imgW="4417920" imgH="441792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 y="2683"/>
                          <a:ext cx="239"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6"/>
          <p:cNvGrpSpPr>
            <a:grpSpLocks/>
          </p:cNvGrpSpPr>
          <p:nvPr/>
        </p:nvGrpSpPr>
        <p:grpSpPr bwMode="auto">
          <a:xfrm>
            <a:off x="6073775" y="3171825"/>
            <a:ext cx="1431925" cy="1925638"/>
            <a:chOff x="4225" y="2137"/>
            <a:chExt cx="902" cy="1213"/>
          </a:xfrm>
        </p:grpSpPr>
        <p:graphicFrame>
          <p:nvGraphicFramePr>
            <p:cNvPr id="1691655" name="Object 7"/>
            <p:cNvGraphicFramePr>
              <a:graphicFrameLocks/>
            </p:cNvGraphicFramePr>
            <p:nvPr/>
          </p:nvGraphicFramePr>
          <p:xfrm>
            <a:off x="4320" y="2137"/>
            <a:ext cx="807" cy="1213"/>
          </p:xfrm>
          <a:graphic>
            <a:graphicData uri="http://schemas.openxmlformats.org/presentationml/2006/ole">
              <mc:AlternateContent xmlns:mc="http://schemas.openxmlformats.org/markup-compatibility/2006">
                <mc:Choice xmlns:v="urn:schemas-microsoft-com:vml" Requires="v">
                  <p:oleObj spid="_x0000_s1100" name="Clip" r:id="rId8" imgW="2276280" imgH="3419280" progId="">
                    <p:embed/>
                  </p:oleObj>
                </mc:Choice>
                <mc:Fallback>
                  <p:oleObj name="Clip" r:id="rId8" imgW="2276280" imgH="34192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137"/>
                          <a:ext cx="807"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1656" name="Object 8"/>
            <p:cNvGraphicFramePr>
              <a:graphicFrameLocks/>
            </p:cNvGraphicFramePr>
            <p:nvPr/>
          </p:nvGraphicFramePr>
          <p:xfrm>
            <a:off x="4225" y="2875"/>
            <a:ext cx="239" cy="239"/>
          </p:xfrm>
          <a:graphic>
            <a:graphicData uri="http://schemas.openxmlformats.org/presentationml/2006/ole">
              <mc:AlternateContent xmlns:mc="http://schemas.openxmlformats.org/markup-compatibility/2006">
                <mc:Choice xmlns:v="urn:schemas-microsoft-com:vml" Requires="v">
                  <p:oleObj spid="_x0000_s1101" name="Clip" r:id="rId9" imgW="4417920" imgH="4417920" progId="">
                    <p:embed/>
                  </p:oleObj>
                </mc:Choice>
                <mc:Fallback>
                  <p:oleObj name="Clip" r:id="rId9" imgW="4417920" imgH="441792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5" y="2875"/>
                          <a:ext cx="239"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9"/>
          <p:cNvGrpSpPr>
            <a:grpSpLocks/>
          </p:cNvGrpSpPr>
          <p:nvPr/>
        </p:nvGrpSpPr>
        <p:grpSpPr bwMode="auto">
          <a:xfrm>
            <a:off x="6454775" y="3476625"/>
            <a:ext cx="1431925" cy="1925638"/>
            <a:chOff x="4465" y="2329"/>
            <a:chExt cx="902" cy="1213"/>
          </a:xfrm>
        </p:grpSpPr>
        <p:graphicFrame>
          <p:nvGraphicFramePr>
            <p:cNvPr id="1691658" name="Object 10"/>
            <p:cNvGraphicFramePr>
              <a:graphicFrameLocks/>
            </p:cNvGraphicFramePr>
            <p:nvPr/>
          </p:nvGraphicFramePr>
          <p:xfrm>
            <a:off x="4560" y="2329"/>
            <a:ext cx="807" cy="1213"/>
          </p:xfrm>
          <a:graphic>
            <a:graphicData uri="http://schemas.openxmlformats.org/presentationml/2006/ole">
              <mc:AlternateContent xmlns:mc="http://schemas.openxmlformats.org/markup-compatibility/2006">
                <mc:Choice xmlns:v="urn:schemas-microsoft-com:vml" Requires="v">
                  <p:oleObj spid="_x0000_s1102" name="Clip" r:id="rId10" imgW="2276280" imgH="3419280" progId="">
                    <p:embed/>
                  </p:oleObj>
                </mc:Choice>
                <mc:Fallback>
                  <p:oleObj name="Clip" r:id="rId10" imgW="2276280" imgH="34192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2329"/>
                          <a:ext cx="807"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1659" name="Object 11"/>
            <p:cNvGraphicFramePr>
              <a:graphicFrameLocks/>
            </p:cNvGraphicFramePr>
            <p:nvPr/>
          </p:nvGraphicFramePr>
          <p:xfrm>
            <a:off x="4465" y="3067"/>
            <a:ext cx="239" cy="239"/>
          </p:xfrm>
          <a:graphic>
            <a:graphicData uri="http://schemas.openxmlformats.org/presentationml/2006/ole">
              <mc:AlternateContent xmlns:mc="http://schemas.openxmlformats.org/markup-compatibility/2006">
                <mc:Choice xmlns:v="urn:schemas-microsoft-com:vml" Requires="v">
                  <p:oleObj spid="_x0000_s1103" name="Clip" r:id="rId11" imgW="4417920" imgH="4417920" progId="">
                    <p:embed/>
                  </p:oleObj>
                </mc:Choice>
                <mc:Fallback>
                  <p:oleObj name="Clip" r:id="rId11" imgW="4417920" imgH="441792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 y="3067"/>
                          <a:ext cx="239"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2"/>
          <p:cNvGrpSpPr>
            <a:grpSpLocks/>
          </p:cNvGrpSpPr>
          <p:nvPr/>
        </p:nvGrpSpPr>
        <p:grpSpPr bwMode="auto">
          <a:xfrm>
            <a:off x="6835775" y="3933825"/>
            <a:ext cx="1431925" cy="1925638"/>
            <a:chOff x="4705" y="2617"/>
            <a:chExt cx="902" cy="1213"/>
          </a:xfrm>
        </p:grpSpPr>
        <p:graphicFrame>
          <p:nvGraphicFramePr>
            <p:cNvPr id="1691661" name="Object 13"/>
            <p:cNvGraphicFramePr>
              <a:graphicFrameLocks/>
            </p:cNvGraphicFramePr>
            <p:nvPr/>
          </p:nvGraphicFramePr>
          <p:xfrm>
            <a:off x="4800" y="2617"/>
            <a:ext cx="807" cy="1213"/>
          </p:xfrm>
          <a:graphic>
            <a:graphicData uri="http://schemas.openxmlformats.org/presentationml/2006/ole">
              <mc:AlternateContent xmlns:mc="http://schemas.openxmlformats.org/markup-compatibility/2006">
                <mc:Choice xmlns:v="urn:schemas-microsoft-com:vml" Requires="v">
                  <p:oleObj spid="_x0000_s1104" name="Clip" r:id="rId12" imgW="2276280" imgH="3419280" progId="">
                    <p:embed/>
                  </p:oleObj>
                </mc:Choice>
                <mc:Fallback>
                  <p:oleObj name="Clip" r:id="rId12" imgW="2276280" imgH="34192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2617"/>
                          <a:ext cx="807"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1662" name="Object 14"/>
            <p:cNvGraphicFramePr>
              <a:graphicFrameLocks/>
            </p:cNvGraphicFramePr>
            <p:nvPr/>
          </p:nvGraphicFramePr>
          <p:xfrm>
            <a:off x="4705" y="3355"/>
            <a:ext cx="239" cy="239"/>
          </p:xfrm>
          <a:graphic>
            <a:graphicData uri="http://schemas.openxmlformats.org/presentationml/2006/ole">
              <mc:AlternateContent xmlns:mc="http://schemas.openxmlformats.org/markup-compatibility/2006">
                <mc:Choice xmlns:v="urn:schemas-microsoft-com:vml" Requires="v">
                  <p:oleObj spid="_x0000_s1105" name="Clip" r:id="rId13" imgW="4417920" imgH="4417920" progId="">
                    <p:embed/>
                  </p:oleObj>
                </mc:Choice>
                <mc:Fallback>
                  <p:oleObj name="Clip" r:id="rId13" imgW="4417920" imgH="441792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 y="3355"/>
                          <a:ext cx="239"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 name="Group 15"/>
          <p:cNvGrpSpPr>
            <a:grpSpLocks/>
          </p:cNvGrpSpPr>
          <p:nvPr/>
        </p:nvGrpSpPr>
        <p:grpSpPr bwMode="auto">
          <a:xfrm>
            <a:off x="1233488" y="3490913"/>
            <a:ext cx="809625" cy="1431925"/>
            <a:chOff x="1176" y="2338"/>
            <a:chExt cx="510" cy="902"/>
          </a:xfrm>
        </p:grpSpPr>
        <p:sp>
          <p:nvSpPr>
            <p:cNvPr id="1691664" name="Rectangle 16" descr="Narrow horizontal"/>
            <p:cNvSpPr>
              <a:spLocks noChangeArrowheads="1"/>
            </p:cNvSpPr>
            <p:nvPr/>
          </p:nvSpPr>
          <p:spPr bwMode="auto">
            <a:xfrm>
              <a:off x="1280" y="2352"/>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665" name="Rectangle 17"/>
            <p:cNvSpPr>
              <a:spLocks noChangeArrowheads="1"/>
            </p:cNvSpPr>
            <p:nvPr/>
          </p:nvSpPr>
          <p:spPr bwMode="auto">
            <a:xfrm>
              <a:off x="1216" y="2528"/>
              <a:ext cx="412" cy="712"/>
            </a:xfrm>
            <a:prstGeom prst="rect">
              <a:avLst/>
            </a:prstGeom>
            <a:gradFill rotWithShape="0">
              <a:gsLst>
                <a:gs pos="0">
                  <a:srgbClr val="390000"/>
                </a:gs>
                <a:gs pos="50000">
                  <a:srgbClr val="C00000"/>
                </a:gs>
                <a:gs pos="100000">
                  <a:srgbClr val="390000"/>
                </a:gs>
              </a:gsLst>
              <a:lin ang="0" scaled="1"/>
            </a:gra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66" name="Rectangle 18" descr="Narrow horizontal"/>
            <p:cNvSpPr>
              <a:spLocks noChangeArrowheads="1"/>
            </p:cNvSpPr>
            <p:nvPr/>
          </p:nvSpPr>
          <p:spPr bwMode="auto">
            <a:xfrm>
              <a:off x="1496" y="2352"/>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grpSp>
          <p:nvGrpSpPr>
            <p:cNvPr id="7" name="Group 19"/>
            <p:cNvGrpSpPr>
              <a:grpSpLocks/>
            </p:cNvGrpSpPr>
            <p:nvPr/>
          </p:nvGrpSpPr>
          <p:grpSpPr bwMode="auto">
            <a:xfrm>
              <a:off x="1209" y="2407"/>
              <a:ext cx="428" cy="99"/>
              <a:chOff x="1209" y="2407"/>
              <a:chExt cx="428" cy="99"/>
            </a:xfrm>
          </p:grpSpPr>
          <p:sp>
            <p:nvSpPr>
              <p:cNvPr id="1691668" name="Arc 20"/>
              <p:cNvSpPr>
                <a:spLocks/>
              </p:cNvSpPr>
              <p:nvPr/>
            </p:nvSpPr>
            <p:spPr bwMode="auto">
              <a:xfrm>
                <a:off x="1418" y="2407"/>
                <a:ext cx="219" cy="99"/>
              </a:xfrm>
              <a:custGeom>
                <a:avLst/>
                <a:gdLst>
                  <a:gd name="T0" fmla="*/ 0 w 21600"/>
                  <a:gd name="T1" fmla="*/ 0 h 21600"/>
                  <a:gd name="T2" fmla="*/ 219 w 21600"/>
                  <a:gd name="T3" fmla="*/ 99 h 21600"/>
                  <a:gd name="T4" fmla="*/ 0 w 21600"/>
                  <a:gd name="T5" fmla="*/ 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ECECE"/>
              </a:solidFill>
              <a:ln w="12700" cap="rnd">
                <a:solidFill>
                  <a:schemeClr val="tx1"/>
                </a:solidFill>
                <a:round/>
                <a:headEnd/>
                <a:tailEnd/>
              </a:ln>
            </p:spPr>
            <p:txBody>
              <a:bodyPr wrap="none" anchor="ctr"/>
              <a:lstStyle/>
              <a:p>
                <a:endParaRPr lang="en-US" dirty="0"/>
              </a:p>
            </p:txBody>
          </p:sp>
          <p:sp>
            <p:nvSpPr>
              <p:cNvPr id="1691669" name="Arc 21"/>
              <p:cNvSpPr>
                <a:spLocks/>
              </p:cNvSpPr>
              <p:nvPr/>
            </p:nvSpPr>
            <p:spPr bwMode="auto">
              <a:xfrm>
                <a:off x="1209" y="2407"/>
                <a:ext cx="216" cy="96"/>
              </a:xfrm>
              <a:custGeom>
                <a:avLst/>
                <a:gdLst>
                  <a:gd name="T0" fmla="*/ 0 w 21600"/>
                  <a:gd name="T1" fmla="*/ 96 h 21600"/>
                  <a:gd name="T2" fmla="*/ 215 w 21600"/>
                  <a:gd name="T3" fmla="*/ 0 h 21600"/>
                  <a:gd name="T4" fmla="*/ 216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solidFill>
                <a:srgbClr val="CECECE"/>
              </a:solidFill>
              <a:ln w="12700" cap="rnd">
                <a:solidFill>
                  <a:schemeClr val="tx1"/>
                </a:solidFill>
                <a:round/>
                <a:headEnd/>
                <a:tailEnd/>
              </a:ln>
            </p:spPr>
            <p:txBody>
              <a:bodyPr wrap="none" anchor="ctr"/>
              <a:lstStyle/>
              <a:p>
                <a:endParaRPr lang="en-US" dirty="0"/>
              </a:p>
            </p:txBody>
          </p:sp>
        </p:grpSp>
        <p:sp>
          <p:nvSpPr>
            <p:cNvPr id="1691670" name="Rectangle 22" descr="Narrow horizontal"/>
            <p:cNvSpPr>
              <a:spLocks noChangeArrowheads="1"/>
            </p:cNvSpPr>
            <p:nvPr/>
          </p:nvSpPr>
          <p:spPr bwMode="auto">
            <a:xfrm>
              <a:off x="1322" y="2340"/>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671" name="Rectangle 23" descr="Narrow horizontal"/>
            <p:cNvSpPr>
              <a:spLocks noChangeArrowheads="1"/>
            </p:cNvSpPr>
            <p:nvPr/>
          </p:nvSpPr>
          <p:spPr bwMode="auto">
            <a:xfrm>
              <a:off x="1538" y="2340"/>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672" name="Rectangle 24"/>
            <p:cNvSpPr>
              <a:spLocks noChangeArrowheads="1"/>
            </p:cNvSpPr>
            <p:nvPr/>
          </p:nvSpPr>
          <p:spPr bwMode="auto">
            <a:xfrm>
              <a:off x="1536" y="2338"/>
              <a:ext cx="46" cy="94"/>
            </a:xfrm>
            <a:prstGeom prst="rect">
              <a:avLst/>
            </a:prstGeom>
            <a:no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73" name="Rectangle 25"/>
            <p:cNvSpPr>
              <a:spLocks noChangeArrowheads="1"/>
            </p:cNvSpPr>
            <p:nvPr/>
          </p:nvSpPr>
          <p:spPr bwMode="auto">
            <a:xfrm>
              <a:off x="1326" y="2350"/>
              <a:ext cx="46" cy="94"/>
            </a:xfrm>
            <a:prstGeom prst="rect">
              <a:avLst/>
            </a:prstGeom>
            <a:no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grpSp>
          <p:nvGrpSpPr>
            <p:cNvPr id="8" name="Group 26"/>
            <p:cNvGrpSpPr>
              <a:grpSpLocks/>
            </p:cNvGrpSpPr>
            <p:nvPr/>
          </p:nvGrpSpPr>
          <p:grpSpPr bwMode="auto">
            <a:xfrm>
              <a:off x="1552" y="2610"/>
              <a:ext cx="134" cy="552"/>
              <a:chOff x="1552" y="2610"/>
              <a:chExt cx="134" cy="552"/>
            </a:xfrm>
          </p:grpSpPr>
          <p:sp>
            <p:nvSpPr>
              <p:cNvPr id="1691675" name="AutoShape 27"/>
              <p:cNvSpPr>
                <a:spLocks noChangeArrowheads="1"/>
              </p:cNvSpPr>
              <p:nvPr/>
            </p:nvSpPr>
            <p:spPr bwMode="auto">
              <a:xfrm>
                <a:off x="1620" y="2610"/>
                <a:ext cx="66"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676" name="AutoShape 28"/>
              <p:cNvSpPr>
                <a:spLocks noChangeArrowheads="1"/>
              </p:cNvSpPr>
              <p:nvPr/>
            </p:nvSpPr>
            <p:spPr bwMode="auto">
              <a:xfrm>
                <a:off x="1592" y="2614"/>
                <a:ext cx="54"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677" name="AutoShape 29"/>
              <p:cNvSpPr>
                <a:spLocks noChangeArrowheads="1"/>
              </p:cNvSpPr>
              <p:nvPr/>
            </p:nvSpPr>
            <p:spPr bwMode="auto">
              <a:xfrm>
                <a:off x="1576" y="2618"/>
                <a:ext cx="26"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678" name="AutoShape 30"/>
              <p:cNvSpPr>
                <a:spLocks noChangeArrowheads="1"/>
              </p:cNvSpPr>
              <p:nvPr/>
            </p:nvSpPr>
            <p:spPr bwMode="auto">
              <a:xfrm>
                <a:off x="1552" y="2618"/>
                <a:ext cx="18"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grpSp>
        <p:sp>
          <p:nvSpPr>
            <p:cNvPr id="1691679" name="Rectangle 31"/>
            <p:cNvSpPr>
              <a:spLocks noChangeArrowheads="1"/>
            </p:cNvSpPr>
            <p:nvPr/>
          </p:nvSpPr>
          <p:spPr bwMode="auto">
            <a:xfrm>
              <a:off x="1216" y="2504"/>
              <a:ext cx="412" cy="12"/>
            </a:xfrm>
            <a:prstGeom prst="rect">
              <a:avLst/>
            </a:prstGeom>
            <a:solidFill>
              <a:schemeClr val="accent1"/>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grpSp>
          <p:nvGrpSpPr>
            <p:cNvPr id="9" name="Group 32"/>
            <p:cNvGrpSpPr>
              <a:grpSpLocks/>
            </p:cNvGrpSpPr>
            <p:nvPr/>
          </p:nvGrpSpPr>
          <p:grpSpPr bwMode="auto">
            <a:xfrm>
              <a:off x="1176" y="2610"/>
              <a:ext cx="134" cy="552"/>
              <a:chOff x="1176" y="2610"/>
              <a:chExt cx="134" cy="552"/>
            </a:xfrm>
          </p:grpSpPr>
          <p:sp>
            <p:nvSpPr>
              <p:cNvPr id="1691681" name="AutoShape 33"/>
              <p:cNvSpPr>
                <a:spLocks noChangeArrowheads="1"/>
              </p:cNvSpPr>
              <p:nvPr/>
            </p:nvSpPr>
            <p:spPr bwMode="auto">
              <a:xfrm>
                <a:off x="1176" y="2610"/>
                <a:ext cx="66"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682" name="AutoShape 34"/>
              <p:cNvSpPr>
                <a:spLocks noChangeArrowheads="1"/>
              </p:cNvSpPr>
              <p:nvPr/>
            </p:nvSpPr>
            <p:spPr bwMode="auto">
              <a:xfrm>
                <a:off x="1216" y="2614"/>
                <a:ext cx="54"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683" name="AutoShape 35"/>
              <p:cNvSpPr>
                <a:spLocks noChangeArrowheads="1"/>
              </p:cNvSpPr>
              <p:nvPr/>
            </p:nvSpPr>
            <p:spPr bwMode="auto">
              <a:xfrm>
                <a:off x="1260" y="2618"/>
                <a:ext cx="26"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684" name="AutoShape 36"/>
              <p:cNvSpPr>
                <a:spLocks noChangeArrowheads="1"/>
              </p:cNvSpPr>
              <p:nvPr/>
            </p:nvSpPr>
            <p:spPr bwMode="auto">
              <a:xfrm>
                <a:off x="1292" y="2618"/>
                <a:ext cx="18" cy="544"/>
              </a:xfrm>
              <a:prstGeom prst="roundRect">
                <a:avLst>
                  <a:gd name="adj" fmla="val 27019"/>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grpSp>
      </p:grpSp>
      <p:grpSp>
        <p:nvGrpSpPr>
          <p:cNvPr id="10" name="Group 37"/>
          <p:cNvGrpSpPr>
            <a:grpSpLocks/>
          </p:cNvGrpSpPr>
          <p:nvPr/>
        </p:nvGrpSpPr>
        <p:grpSpPr bwMode="auto">
          <a:xfrm>
            <a:off x="3067050" y="4586288"/>
            <a:ext cx="938213" cy="858837"/>
            <a:chOff x="2328" y="2841"/>
            <a:chExt cx="591" cy="541"/>
          </a:xfrm>
        </p:grpSpPr>
        <p:grpSp>
          <p:nvGrpSpPr>
            <p:cNvPr id="11" name="Group 38"/>
            <p:cNvGrpSpPr>
              <a:grpSpLocks/>
            </p:cNvGrpSpPr>
            <p:nvPr/>
          </p:nvGrpSpPr>
          <p:grpSpPr bwMode="auto">
            <a:xfrm>
              <a:off x="2328" y="3208"/>
              <a:ext cx="591" cy="174"/>
              <a:chOff x="2331" y="3395"/>
              <a:chExt cx="591" cy="174"/>
            </a:xfrm>
          </p:grpSpPr>
          <p:sp>
            <p:nvSpPr>
              <p:cNvPr id="1691687" name="Rectangle 39"/>
              <p:cNvSpPr>
                <a:spLocks noChangeArrowheads="1"/>
              </p:cNvSpPr>
              <p:nvPr/>
            </p:nvSpPr>
            <p:spPr bwMode="auto">
              <a:xfrm>
                <a:off x="2331" y="3395"/>
                <a:ext cx="591" cy="174"/>
              </a:xfrm>
              <a:prstGeom prst="rect">
                <a:avLst/>
              </a:prstGeom>
              <a:solidFill>
                <a:srgbClr val="FFFFFF"/>
              </a:solidFill>
              <a:ln w="12700">
                <a:solidFill>
                  <a:srgbClr val="000000"/>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88" name="Rectangle 40"/>
              <p:cNvSpPr>
                <a:spLocks noChangeArrowheads="1"/>
              </p:cNvSpPr>
              <p:nvPr/>
            </p:nvSpPr>
            <p:spPr bwMode="auto">
              <a:xfrm>
                <a:off x="2666" y="3427"/>
                <a:ext cx="197" cy="74"/>
              </a:xfrm>
              <a:prstGeom prst="rect">
                <a:avLst/>
              </a:prstGeom>
              <a:solidFill>
                <a:srgbClr val="808080"/>
              </a:solidFill>
              <a:ln w="12700">
                <a:solidFill>
                  <a:srgbClr val="000000"/>
                </a:solidFill>
                <a:miter lim="800000"/>
                <a:headEnd/>
                <a:tailEnd/>
              </a:ln>
            </p:spPr>
            <p:txBody>
              <a:bodyPr wrap="none" anchor="ctr"/>
              <a:lstStyle/>
              <a:p>
                <a:pPr algn="ctr">
                  <a:lnSpc>
                    <a:spcPct val="90000"/>
                  </a:lnSpc>
                  <a:spcBef>
                    <a:spcPct val="50000"/>
                  </a:spcBef>
                  <a:buFontTx/>
                  <a:buNone/>
                </a:pPr>
                <a:endParaRPr lang="en-US" sz="2000" b="1" dirty="0"/>
              </a:p>
            </p:txBody>
          </p:sp>
        </p:grpSp>
        <p:grpSp>
          <p:nvGrpSpPr>
            <p:cNvPr id="12" name="Group 41"/>
            <p:cNvGrpSpPr>
              <a:grpSpLocks/>
            </p:cNvGrpSpPr>
            <p:nvPr/>
          </p:nvGrpSpPr>
          <p:grpSpPr bwMode="auto">
            <a:xfrm>
              <a:off x="2412" y="2841"/>
              <a:ext cx="426" cy="350"/>
              <a:chOff x="2415" y="3028"/>
              <a:chExt cx="426" cy="350"/>
            </a:xfrm>
          </p:grpSpPr>
          <p:sp>
            <p:nvSpPr>
              <p:cNvPr id="1691690" name="Rectangle 42"/>
              <p:cNvSpPr>
                <a:spLocks noChangeArrowheads="1"/>
              </p:cNvSpPr>
              <p:nvPr/>
            </p:nvSpPr>
            <p:spPr bwMode="auto">
              <a:xfrm>
                <a:off x="2415" y="3028"/>
                <a:ext cx="426" cy="350"/>
              </a:xfrm>
              <a:prstGeom prst="rect">
                <a:avLst/>
              </a:prstGeom>
              <a:solidFill>
                <a:srgbClr val="FFFFFF"/>
              </a:solidFill>
              <a:ln w="12700">
                <a:solidFill>
                  <a:srgbClr val="000000"/>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91" name="Rectangle 43"/>
              <p:cNvSpPr>
                <a:spLocks noChangeArrowheads="1"/>
              </p:cNvSpPr>
              <p:nvPr/>
            </p:nvSpPr>
            <p:spPr bwMode="auto">
              <a:xfrm>
                <a:off x="2443" y="3058"/>
                <a:ext cx="369" cy="295"/>
              </a:xfrm>
              <a:prstGeom prst="rect">
                <a:avLst/>
              </a:prstGeom>
              <a:solidFill>
                <a:srgbClr val="1050FF"/>
              </a:solidFill>
              <a:ln w="12700">
                <a:solidFill>
                  <a:srgbClr val="000000"/>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92" name="Rectangle 44"/>
              <p:cNvSpPr>
                <a:spLocks noChangeArrowheads="1"/>
              </p:cNvSpPr>
              <p:nvPr/>
            </p:nvSpPr>
            <p:spPr bwMode="auto">
              <a:xfrm>
                <a:off x="2769" y="3058"/>
                <a:ext cx="42" cy="295"/>
              </a:xfrm>
              <a:prstGeom prst="rect">
                <a:avLst/>
              </a:prstGeom>
              <a:solidFill>
                <a:srgbClr val="FFFFFF"/>
              </a:solidFill>
              <a:ln w="12700">
                <a:solidFill>
                  <a:srgbClr val="000000"/>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93" name="Rectangle 45"/>
              <p:cNvSpPr>
                <a:spLocks noChangeArrowheads="1"/>
              </p:cNvSpPr>
              <p:nvPr/>
            </p:nvSpPr>
            <p:spPr bwMode="auto">
              <a:xfrm>
                <a:off x="2782" y="3074"/>
                <a:ext cx="14" cy="9"/>
              </a:xfrm>
              <a:prstGeom prst="rect">
                <a:avLst/>
              </a:prstGeom>
              <a:solidFill>
                <a:srgbClr val="FFFFFF"/>
              </a:solidFill>
              <a:ln w="12700">
                <a:solidFill>
                  <a:srgbClr val="000000"/>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694" name="Oval 46"/>
              <p:cNvSpPr>
                <a:spLocks noChangeArrowheads="1"/>
              </p:cNvSpPr>
              <p:nvPr/>
            </p:nvSpPr>
            <p:spPr bwMode="auto">
              <a:xfrm>
                <a:off x="2784" y="3206"/>
                <a:ext cx="9" cy="9"/>
              </a:xfrm>
              <a:prstGeom prst="ellipse">
                <a:avLst/>
              </a:prstGeom>
              <a:solidFill>
                <a:srgbClr val="FFFFFF"/>
              </a:solidFill>
              <a:ln w="12700">
                <a:solidFill>
                  <a:srgbClr val="000000"/>
                </a:solidFill>
                <a:round/>
                <a:headEnd/>
                <a:tailEnd/>
              </a:ln>
            </p:spPr>
            <p:txBody>
              <a:bodyPr wrap="none" anchor="ctr"/>
              <a:lstStyle/>
              <a:p>
                <a:pPr algn="ctr">
                  <a:lnSpc>
                    <a:spcPct val="90000"/>
                  </a:lnSpc>
                  <a:spcBef>
                    <a:spcPct val="50000"/>
                  </a:spcBef>
                  <a:buFontTx/>
                  <a:buNone/>
                </a:pPr>
                <a:endParaRPr lang="en-US" sz="2000" b="1" dirty="0"/>
              </a:p>
            </p:txBody>
          </p:sp>
          <p:sp>
            <p:nvSpPr>
              <p:cNvPr id="1691695" name="Oval 47"/>
              <p:cNvSpPr>
                <a:spLocks noChangeArrowheads="1"/>
              </p:cNvSpPr>
              <p:nvPr/>
            </p:nvSpPr>
            <p:spPr bwMode="auto">
              <a:xfrm>
                <a:off x="2784" y="3262"/>
                <a:ext cx="9" cy="9"/>
              </a:xfrm>
              <a:prstGeom prst="ellipse">
                <a:avLst/>
              </a:prstGeom>
              <a:solidFill>
                <a:srgbClr val="FFFFFF"/>
              </a:solidFill>
              <a:ln w="12700">
                <a:solidFill>
                  <a:srgbClr val="000000"/>
                </a:solidFill>
                <a:round/>
                <a:headEnd/>
                <a:tailEnd/>
              </a:ln>
            </p:spPr>
            <p:txBody>
              <a:bodyPr wrap="none" anchor="ctr"/>
              <a:lstStyle/>
              <a:p>
                <a:pPr algn="ctr">
                  <a:lnSpc>
                    <a:spcPct val="90000"/>
                  </a:lnSpc>
                  <a:spcBef>
                    <a:spcPct val="50000"/>
                  </a:spcBef>
                  <a:buFontTx/>
                  <a:buNone/>
                </a:pPr>
                <a:endParaRPr lang="en-US" sz="2000" b="1" dirty="0"/>
              </a:p>
            </p:txBody>
          </p:sp>
          <p:sp>
            <p:nvSpPr>
              <p:cNvPr id="1691696" name="Oval 48"/>
              <p:cNvSpPr>
                <a:spLocks noChangeArrowheads="1"/>
              </p:cNvSpPr>
              <p:nvPr/>
            </p:nvSpPr>
            <p:spPr bwMode="auto">
              <a:xfrm>
                <a:off x="2784" y="3315"/>
                <a:ext cx="9" cy="8"/>
              </a:xfrm>
              <a:prstGeom prst="ellipse">
                <a:avLst/>
              </a:prstGeom>
              <a:solidFill>
                <a:srgbClr val="FFFFFF"/>
              </a:solidFill>
              <a:ln w="12700">
                <a:solidFill>
                  <a:srgbClr val="000000"/>
                </a:solidFill>
                <a:round/>
                <a:headEnd/>
                <a:tailEnd/>
              </a:ln>
            </p:spPr>
            <p:txBody>
              <a:bodyPr wrap="none" anchor="ctr"/>
              <a:lstStyle/>
              <a:p>
                <a:pPr algn="ctr">
                  <a:lnSpc>
                    <a:spcPct val="90000"/>
                  </a:lnSpc>
                  <a:spcBef>
                    <a:spcPct val="50000"/>
                  </a:spcBef>
                  <a:buFontTx/>
                  <a:buNone/>
                </a:pPr>
                <a:endParaRPr lang="en-US" sz="2000" b="1" dirty="0"/>
              </a:p>
            </p:txBody>
          </p:sp>
        </p:grpSp>
      </p:grpSp>
      <p:sp>
        <p:nvSpPr>
          <p:cNvPr id="1691697" name="Rectangle 49"/>
          <p:cNvSpPr>
            <a:spLocks noChangeArrowheads="1"/>
          </p:cNvSpPr>
          <p:nvPr/>
        </p:nvSpPr>
        <p:spPr bwMode="auto">
          <a:xfrm>
            <a:off x="149225" y="3879850"/>
            <a:ext cx="1147763" cy="1155700"/>
          </a:xfrm>
          <a:prstGeom prst="rect">
            <a:avLst/>
          </a:prstGeom>
          <a:noFill/>
          <a:ln w="9525">
            <a:noFill/>
            <a:miter lim="800000"/>
            <a:headEnd/>
            <a:tailEnd/>
          </a:ln>
        </p:spPr>
        <p:txBody>
          <a:bodyPr wrap="none" lIns="92075" tIns="46038" rIns="92075" bIns="46038">
            <a:spAutoFit/>
          </a:bodyPr>
          <a:lstStyle/>
          <a:p>
            <a:pPr algn="ctr" eaLnBrk="0" hangingPunct="0">
              <a:spcBef>
                <a:spcPct val="0"/>
              </a:spcBef>
              <a:buClrTx/>
              <a:buFontTx/>
              <a:buNone/>
            </a:pPr>
            <a:r>
              <a:rPr lang="en-US" sz="1400" i="1" dirty="0"/>
              <a:t>Source </a:t>
            </a:r>
          </a:p>
          <a:p>
            <a:pPr algn="ctr" eaLnBrk="0" hangingPunct="0">
              <a:spcBef>
                <a:spcPct val="0"/>
              </a:spcBef>
              <a:buClrTx/>
              <a:buFontTx/>
              <a:buNone/>
            </a:pPr>
            <a:r>
              <a:rPr lang="en-US" sz="1400" i="1" dirty="0"/>
              <a:t>Transformer</a:t>
            </a:r>
          </a:p>
          <a:p>
            <a:pPr algn="ctr" eaLnBrk="0" hangingPunct="0">
              <a:spcBef>
                <a:spcPct val="0"/>
              </a:spcBef>
              <a:buClrTx/>
              <a:buFontTx/>
              <a:buNone/>
            </a:pPr>
            <a:r>
              <a:rPr lang="en-US" sz="1400" i="1" dirty="0"/>
              <a:t>Load Tap</a:t>
            </a:r>
          </a:p>
          <a:p>
            <a:pPr algn="ctr" eaLnBrk="0" hangingPunct="0">
              <a:spcBef>
                <a:spcPct val="0"/>
              </a:spcBef>
              <a:buClrTx/>
              <a:buFontTx/>
              <a:buNone/>
            </a:pPr>
            <a:r>
              <a:rPr lang="en-US" sz="1400" i="1" dirty="0"/>
              <a:t>Changer &amp;</a:t>
            </a:r>
          </a:p>
          <a:p>
            <a:pPr algn="ctr" eaLnBrk="0" hangingPunct="0">
              <a:spcBef>
                <a:spcPct val="0"/>
              </a:spcBef>
              <a:buClrTx/>
              <a:buFontTx/>
              <a:buNone/>
            </a:pPr>
            <a:r>
              <a:rPr lang="en-US" sz="1400" i="1" dirty="0"/>
              <a:t>Regulators</a:t>
            </a:r>
          </a:p>
        </p:txBody>
      </p:sp>
      <p:sp>
        <p:nvSpPr>
          <p:cNvPr id="1691698" name="Rectangle 50"/>
          <p:cNvSpPr>
            <a:spLocks noChangeArrowheads="1"/>
          </p:cNvSpPr>
          <p:nvPr/>
        </p:nvSpPr>
        <p:spPr bwMode="auto">
          <a:xfrm>
            <a:off x="2465388" y="5480050"/>
            <a:ext cx="1801812" cy="523862"/>
          </a:xfrm>
          <a:prstGeom prst="rect">
            <a:avLst/>
          </a:prstGeom>
          <a:noFill/>
          <a:ln w="9525">
            <a:noFill/>
            <a:miter lim="800000"/>
            <a:headEnd/>
            <a:tailEnd/>
          </a:ln>
        </p:spPr>
        <p:txBody>
          <a:bodyPr lIns="92075" tIns="46038" rIns="92075" bIns="46038">
            <a:spAutoFit/>
          </a:bodyPr>
          <a:lstStyle/>
          <a:p>
            <a:pPr algn="ctr" eaLnBrk="0" hangingPunct="0">
              <a:spcBef>
                <a:spcPct val="0"/>
              </a:spcBef>
              <a:buClrTx/>
              <a:buFontTx/>
              <a:buNone/>
            </a:pPr>
            <a:r>
              <a:rPr lang="en-US" sz="1400" i="1" dirty="0"/>
              <a:t>MicroGrid</a:t>
            </a:r>
            <a:r>
              <a:rPr lang="en-US" sz="1400" i="1" dirty="0"/>
              <a:t> Control</a:t>
            </a:r>
          </a:p>
          <a:p>
            <a:pPr algn="ctr" eaLnBrk="0" hangingPunct="0">
              <a:spcBef>
                <a:spcPct val="0"/>
              </a:spcBef>
              <a:buClrTx/>
              <a:buFontTx/>
              <a:buNone/>
            </a:pPr>
            <a:r>
              <a:rPr lang="en-US" sz="1400" i="1" dirty="0"/>
              <a:t>Advanced DMS</a:t>
            </a:r>
          </a:p>
        </p:txBody>
      </p:sp>
      <p:sp>
        <p:nvSpPr>
          <p:cNvPr id="1691699" name="Rectangle 51"/>
          <p:cNvSpPr>
            <a:spLocks noChangeArrowheads="1"/>
          </p:cNvSpPr>
          <p:nvPr/>
        </p:nvSpPr>
        <p:spPr bwMode="auto">
          <a:xfrm>
            <a:off x="5105400" y="5410200"/>
            <a:ext cx="1895475" cy="730250"/>
          </a:xfrm>
          <a:prstGeom prst="rect">
            <a:avLst/>
          </a:prstGeom>
          <a:noFill/>
          <a:ln w="9525">
            <a:noFill/>
            <a:miter lim="800000"/>
            <a:headEnd/>
            <a:tailEnd/>
          </a:ln>
        </p:spPr>
        <p:txBody>
          <a:bodyPr lIns="92075" tIns="46038" rIns="92075" bIns="46038">
            <a:spAutoFit/>
          </a:bodyPr>
          <a:lstStyle/>
          <a:p>
            <a:pPr algn="ctr" eaLnBrk="0" hangingPunct="0">
              <a:spcBef>
                <a:spcPct val="0"/>
              </a:spcBef>
              <a:buClrTx/>
              <a:buFontTx/>
              <a:buNone/>
            </a:pPr>
            <a:r>
              <a:rPr lang="en-US" sz="1400" i="1" dirty="0"/>
              <a:t>Consumer Loads</a:t>
            </a:r>
          </a:p>
          <a:p>
            <a:pPr algn="ctr" eaLnBrk="0" hangingPunct="0">
              <a:spcBef>
                <a:spcPct val="0"/>
              </a:spcBef>
              <a:buClrTx/>
              <a:buFontTx/>
              <a:buNone/>
            </a:pPr>
            <a:r>
              <a:rPr lang="en-US" sz="1400" i="1" dirty="0"/>
              <a:t>&amp; beyond-the-meter</a:t>
            </a:r>
          </a:p>
          <a:p>
            <a:pPr algn="ctr" eaLnBrk="0" hangingPunct="0">
              <a:spcBef>
                <a:spcPct val="0"/>
              </a:spcBef>
              <a:buClrTx/>
              <a:buFontTx/>
              <a:buNone/>
            </a:pPr>
            <a:r>
              <a:rPr lang="en-US" sz="1400" i="1" dirty="0"/>
              <a:t>energy technologies</a:t>
            </a:r>
          </a:p>
        </p:txBody>
      </p:sp>
      <p:sp>
        <p:nvSpPr>
          <p:cNvPr id="1691700" name="Freeform 52"/>
          <p:cNvSpPr>
            <a:spLocks/>
          </p:cNvSpPr>
          <p:nvPr/>
        </p:nvSpPr>
        <p:spPr bwMode="auto">
          <a:xfrm>
            <a:off x="1627188" y="2205038"/>
            <a:ext cx="3976687" cy="1970087"/>
          </a:xfrm>
          <a:custGeom>
            <a:avLst/>
            <a:gdLst>
              <a:gd name="T0" fmla="*/ 0 w 2505"/>
              <a:gd name="T1" fmla="*/ 720 h 1241"/>
              <a:gd name="T2" fmla="*/ 0 w 2505"/>
              <a:gd name="T3" fmla="*/ 0 h 1241"/>
              <a:gd name="T4" fmla="*/ 1950 w 2505"/>
              <a:gd name="T5" fmla="*/ 0 h 1241"/>
              <a:gd name="T6" fmla="*/ 1950 w 2505"/>
              <a:gd name="T7" fmla="*/ 1240 h 1241"/>
              <a:gd name="T8" fmla="*/ 2504 w 2505"/>
              <a:gd name="T9" fmla="*/ 1240 h 1241"/>
              <a:gd name="T10" fmla="*/ 0 60000 65536"/>
              <a:gd name="T11" fmla="*/ 0 60000 65536"/>
              <a:gd name="T12" fmla="*/ 0 60000 65536"/>
              <a:gd name="T13" fmla="*/ 0 60000 65536"/>
              <a:gd name="T14" fmla="*/ 0 60000 65536"/>
              <a:gd name="T15" fmla="*/ 0 w 2505"/>
              <a:gd name="T16" fmla="*/ 0 h 1241"/>
              <a:gd name="T17" fmla="*/ 2505 w 2505"/>
              <a:gd name="T18" fmla="*/ 1241 h 1241"/>
            </a:gdLst>
            <a:ahLst/>
            <a:cxnLst>
              <a:cxn ang="T10">
                <a:pos x="T0" y="T1"/>
              </a:cxn>
              <a:cxn ang="T11">
                <a:pos x="T2" y="T3"/>
              </a:cxn>
              <a:cxn ang="T12">
                <a:pos x="T4" y="T5"/>
              </a:cxn>
              <a:cxn ang="T13">
                <a:pos x="T6" y="T7"/>
              </a:cxn>
              <a:cxn ang="T14">
                <a:pos x="T8" y="T9"/>
              </a:cxn>
            </a:cxnLst>
            <a:rect l="T15" t="T16" r="T17" b="T18"/>
            <a:pathLst>
              <a:path w="2505" h="1241">
                <a:moveTo>
                  <a:pt x="0" y="720"/>
                </a:moveTo>
                <a:lnTo>
                  <a:pt x="0" y="0"/>
                </a:lnTo>
                <a:lnTo>
                  <a:pt x="1950" y="0"/>
                </a:lnTo>
                <a:lnTo>
                  <a:pt x="1950" y="1240"/>
                </a:lnTo>
                <a:lnTo>
                  <a:pt x="2504" y="1240"/>
                </a:lnTo>
              </a:path>
            </a:pathLst>
          </a:custGeom>
          <a:noFill/>
          <a:ln w="25400" cap="rnd" cmpd="sng">
            <a:solidFill>
              <a:schemeClr val="tx1"/>
            </a:solidFill>
            <a:prstDash val="solid"/>
            <a:round/>
            <a:headEnd type="none" w="sm" len="sm"/>
            <a:tailEnd type="stealth" w="med" len="lg"/>
          </a:ln>
        </p:spPr>
        <p:txBody>
          <a:bodyPr/>
          <a:lstStyle/>
          <a:p>
            <a:endParaRPr lang="en-US" dirty="0"/>
          </a:p>
        </p:txBody>
      </p:sp>
      <p:sp>
        <p:nvSpPr>
          <p:cNvPr id="1691701" name="Freeform 53"/>
          <p:cNvSpPr>
            <a:spLocks/>
          </p:cNvSpPr>
          <p:nvPr/>
        </p:nvSpPr>
        <p:spPr bwMode="auto">
          <a:xfrm>
            <a:off x="4090988" y="5316538"/>
            <a:ext cx="2541587" cy="1587"/>
          </a:xfrm>
          <a:custGeom>
            <a:avLst/>
            <a:gdLst>
              <a:gd name="T0" fmla="*/ 1600 w 1601"/>
              <a:gd name="T1" fmla="*/ 0 h 1"/>
              <a:gd name="T2" fmla="*/ 0 w 1601"/>
              <a:gd name="T3" fmla="*/ 0 h 1"/>
              <a:gd name="T4" fmla="*/ 0 60000 65536"/>
              <a:gd name="T5" fmla="*/ 0 60000 65536"/>
              <a:gd name="T6" fmla="*/ 0 w 1601"/>
              <a:gd name="T7" fmla="*/ 0 h 1"/>
              <a:gd name="T8" fmla="*/ 1601 w 1601"/>
              <a:gd name="T9" fmla="*/ 1 h 1"/>
            </a:gdLst>
            <a:ahLst/>
            <a:cxnLst>
              <a:cxn ang="T4">
                <a:pos x="T0" y="T1"/>
              </a:cxn>
              <a:cxn ang="T5">
                <a:pos x="T2" y="T3"/>
              </a:cxn>
            </a:cxnLst>
            <a:rect l="T6" t="T7" r="T8" b="T9"/>
            <a:pathLst>
              <a:path w="1601" h="1">
                <a:moveTo>
                  <a:pt x="1600" y="0"/>
                </a:moveTo>
                <a:lnTo>
                  <a:pt x="0" y="0"/>
                </a:lnTo>
              </a:path>
            </a:pathLst>
          </a:custGeom>
          <a:noFill/>
          <a:ln w="25400" cap="rnd" cmpd="sng">
            <a:solidFill>
              <a:schemeClr val="tx1"/>
            </a:solidFill>
            <a:prstDash val="solid"/>
            <a:round/>
            <a:headEnd type="stealth" w="med" len="lg"/>
            <a:tailEnd type="stealth" w="med" len="lg"/>
          </a:ln>
        </p:spPr>
        <p:txBody>
          <a:bodyPr/>
          <a:lstStyle/>
          <a:p>
            <a:endParaRPr lang="en-US" dirty="0"/>
          </a:p>
        </p:txBody>
      </p:sp>
      <p:sp>
        <p:nvSpPr>
          <p:cNvPr id="1691702" name="Rectangle 54"/>
          <p:cNvSpPr>
            <a:spLocks noChangeArrowheads="1"/>
          </p:cNvSpPr>
          <p:nvPr/>
        </p:nvSpPr>
        <p:spPr bwMode="auto">
          <a:xfrm>
            <a:off x="3252788" y="1905000"/>
            <a:ext cx="1866900" cy="336550"/>
          </a:xfrm>
          <a:prstGeom prst="rect">
            <a:avLst/>
          </a:prstGeom>
          <a:noFill/>
          <a:ln w="9525">
            <a:noFill/>
            <a:miter lim="800000"/>
            <a:headEnd/>
            <a:tailEnd/>
          </a:ln>
        </p:spPr>
        <p:txBody>
          <a:bodyPr wrap="none" lIns="92075" tIns="46038" rIns="92075" bIns="46038">
            <a:spAutoFit/>
          </a:bodyPr>
          <a:lstStyle/>
          <a:p>
            <a:pPr algn="ctr" eaLnBrk="0" hangingPunct="0">
              <a:spcBef>
                <a:spcPct val="0"/>
              </a:spcBef>
              <a:buClrTx/>
              <a:buFontTx/>
              <a:buNone/>
            </a:pPr>
            <a:r>
              <a:rPr lang="en-US" sz="1600" i="1" dirty="0"/>
              <a:t>Circuit Parameters</a:t>
            </a:r>
          </a:p>
        </p:txBody>
      </p:sp>
      <p:sp>
        <p:nvSpPr>
          <p:cNvPr id="1691703" name="Freeform 55"/>
          <p:cNvSpPr>
            <a:spLocks/>
          </p:cNvSpPr>
          <p:nvPr/>
        </p:nvSpPr>
        <p:spPr bwMode="auto">
          <a:xfrm>
            <a:off x="1627188" y="5011738"/>
            <a:ext cx="1385887" cy="395287"/>
          </a:xfrm>
          <a:custGeom>
            <a:avLst/>
            <a:gdLst>
              <a:gd name="T0" fmla="*/ 0 w 873"/>
              <a:gd name="T1" fmla="*/ 0 h 249"/>
              <a:gd name="T2" fmla="*/ 0 w 873"/>
              <a:gd name="T3" fmla="*/ 248 h 249"/>
              <a:gd name="T4" fmla="*/ 872 w 873"/>
              <a:gd name="T5" fmla="*/ 248 h 249"/>
              <a:gd name="T6" fmla="*/ 0 60000 65536"/>
              <a:gd name="T7" fmla="*/ 0 60000 65536"/>
              <a:gd name="T8" fmla="*/ 0 60000 65536"/>
              <a:gd name="T9" fmla="*/ 0 w 873"/>
              <a:gd name="T10" fmla="*/ 0 h 249"/>
              <a:gd name="T11" fmla="*/ 873 w 873"/>
              <a:gd name="T12" fmla="*/ 249 h 249"/>
            </a:gdLst>
            <a:ahLst/>
            <a:cxnLst>
              <a:cxn ang="T6">
                <a:pos x="T0" y="T1"/>
              </a:cxn>
              <a:cxn ang="T7">
                <a:pos x="T2" y="T3"/>
              </a:cxn>
              <a:cxn ang="T8">
                <a:pos x="T4" y="T5"/>
              </a:cxn>
            </a:cxnLst>
            <a:rect l="T9" t="T10" r="T11" b="T12"/>
            <a:pathLst>
              <a:path w="873" h="249">
                <a:moveTo>
                  <a:pt x="0" y="0"/>
                </a:moveTo>
                <a:lnTo>
                  <a:pt x="0" y="248"/>
                </a:lnTo>
                <a:lnTo>
                  <a:pt x="872" y="248"/>
                </a:lnTo>
              </a:path>
            </a:pathLst>
          </a:custGeom>
          <a:noFill/>
          <a:ln w="25400" cap="rnd" cmpd="sng">
            <a:solidFill>
              <a:schemeClr val="tx1"/>
            </a:solidFill>
            <a:prstDash val="solid"/>
            <a:round/>
            <a:headEnd type="stealth" w="med" len="lg"/>
            <a:tailEnd type="stealth" w="med" len="lg"/>
          </a:ln>
        </p:spPr>
        <p:txBody>
          <a:bodyPr/>
          <a:lstStyle/>
          <a:p>
            <a:endParaRPr lang="en-US" dirty="0"/>
          </a:p>
        </p:txBody>
      </p:sp>
      <p:grpSp>
        <p:nvGrpSpPr>
          <p:cNvPr id="13" name="Group 56"/>
          <p:cNvGrpSpPr>
            <a:grpSpLocks/>
          </p:cNvGrpSpPr>
          <p:nvPr/>
        </p:nvGrpSpPr>
        <p:grpSpPr bwMode="auto">
          <a:xfrm>
            <a:off x="3732213" y="2271713"/>
            <a:ext cx="1068387" cy="1958975"/>
            <a:chOff x="2325" y="1407"/>
            <a:chExt cx="673" cy="1234"/>
          </a:xfrm>
        </p:grpSpPr>
        <p:grpSp>
          <p:nvGrpSpPr>
            <p:cNvPr id="14" name="Group 57"/>
            <p:cNvGrpSpPr>
              <a:grpSpLocks/>
            </p:cNvGrpSpPr>
            <p:nvPr/>
          </p:nvGrpSpPr>
          <p:grpSpPr bwMode="auto">
            <a:xfrm>
              <a:off x="2325" y="1407"/>
              <a:ext cx="673" cy="1234"/>
              <a:chOff x="2328" y="1594"/>
              <a:chExt cx="673" cy="1234"/>
            </a:xfrm>
          </p:grpSpPr>
          <p:sp>
            <p:nvSpPr>
              <p:cNvPr id="1691706" name="Freeform 58"/>
              <p:cNvSpPr>
                <a:spLocks/>
              </p:cNvSpPr>
              <p:nvPr/>
            </p:nvSpPr>
            <p:spPr bwMode="auto">
              <a:xfrm>
                <a:off x="2568" y="1608"/>
                <a:ext cx="217" cy="211"/>
              </a:xfrm>
              <a:custGeom>
                <a:avLst/>
                <a:gdLst>
                  <a:gd name="T0" fmla="*/ 0 w 217"/>
                  <a:gd name="T1" fmla="*/ 0 h 211"/>
                  <a:gd name="T2" fmla="*/ 18 w 217"/>
                  <a:gd name="T3" fmla="*/ 6 h 211"/>
                  <a:gd name="T4" fmla="*/ 36 w 217"/>
                  <a:gd name="T5" fmla="*/ 12 h 211"/>
                  <a:gd name="T6" fmla="*/ 54 w 217"/>
                  <a:gd name="T7" fmla="*/ 18 h 211"/>
                  <a:gd name="T8" fmla="*/ 72 w 217"/>
                  <a:gd name="T9" fmla="*/ 30 h 211"/>
                  <a:gd name="T10" fmla="*/ 84 w 217"/>
                  <a:gd name="T11" fmla="*/ 48 h 211"/>
                  <a:gd name="T12" fmla="*/ 96 w 217"/>
                  <a:gd name="T13" fmla="*/ 66 h 211"/>
                  <a:gd name="T14" fmla="*/ 108 w 217"/>
                  <a:gd name="T15" fmla="*/ 84 h 211"/>
                  <a:gd name="T16" fmla="*/ 114 w 217"/>
                  <a:gd name="T17" fmla="*/ 102 h 211"/>
                  <a:gd name="T18" fmla="*/ 126 w 217"/>
                  <a:gd name="T19" fmla="*/ 120 h 211"/>
                  <a:gd name="T20" fmla="*/ 138 w 217"/>
                  <a:gd name="T21" fmla="*/ 138 h 211"/>
                  <a:gd name="T22" fmla="*/ 156 w 217"/>
                  <a:gd name="T23" fmla="*/ 150 h 211"/>
                  <a:gd name="T24" fmla="*/ 168 w 217"/>
                  <a:gd name="T25" fmla="*/ 168 h 211"/>
                  <a:gd name="T26" fmla="*/ 186 w 217"/>
                  <a:gd name="T27" fmla="*/ 180 h 211"/>
                  <a:gd name="T28" fmla="*/ 198 w 217"/>
                  <a:gd name="T29" fmla="*/ 198 h 211"/>
                  <a:gd name="T30" fmla="*/ 216 w 217"/>
                  <a:gd name="T31" fmla="*/ 210 h 2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211"/>
                  <a:gd name="T50" fmla="*/ 217 w 217"/>
                  <a:gd name="T51" fmla="*/ 211 h 2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211">
                    <a:moveTo>
                      <a:pt x="0" y="0"/>
                    </a:moveTo>
                    <a:lnTo>
                      <a:pt x="18" y="6"/>
                    </a:lnTo>
                    <a:lnTo>
                      <a:pt x="36" y="12"/>
                    </a:lnTo>
                    <a:lnTo>
                      <a:pt x="54" y="18"/>
                    </a:lnTo>
                    <a:lnTo>
                      <a:pt x="72" y="30"/>
                    </a:lnTo>
                    <a:lnTo>
                      <a:pt x="84" y="48"/>
                    </a:lnTo>
                    <a:lnTo>
                      <a:pt x="96" y="66"/>
                    </a:lnTo>
                    <a:lnTo>
                      <a:pt x="108" y="84"/>
                    </a:lnTo>
                    <a:lnTo>
                      <a:pt x="114" y="102"/>
                    </a:lnTo>
                    <a:lnTo>
                      <a:pt x="126" y="120"/>
                    </a:lnTo>
                    <a:lnTo>
                      <a:pt x="138" y="138"/>
                    </a:lnTo>
                    <a:lnTo>
                      <a:pt x="156" y="150"/>
                    </a:lnTo>
                    <a:lnTo>
                      <a:pt x="168" y="168"/>
                    </a:lnTo>
                    <a:lnTo>
                      <a:pt x="186" y="180"/>
                    </a:lnTo>
                    <a:lnTo>
                      <a:pt x="198" y="198"/>
                    </a:lnTo>
                    <a:lnTo>
                      <a:pt x="216" y="210"/>
                    </a:lnTo>
                  </a:path>
                </a:pathLst>
              </a:custGeom>
              <a:noFill/>
              <a:ln w="12700" cap="rnd" cmpd="sng">
                <a:solidFill>
                  <a:schemeClr val="tx1"/>
                </a:solidFill>
                <a:prstDash val="solid"/>
                <a:round/>
                <a:headEnd type="none" w="sm" len="sm"/>
                <a:tailEnd type="none" w="sm" len="sm"/>
              </a:ln>
            </p:spPr>
            <p:txBody>
              <a:bodyPr/>
              <a:lstStyle/>
              <a:p>
                <a:endParaRPr lang="en-US" dirty="0"/>
              </a:p>
            </p:txBody>
          </p:sp>
          <p:sp>
            <p:nvSpPr>
              <p:cNvPr id="1691707" name="Rectangle 59"/>
              <p:cNvSpPr>
                <a:spLocks noChangeArrowheads="1"/>
              </p:cNvSpPr>
              <p:nvPr/>
            </p:nvSpPr>
            <p:spPr bwMode="auto">
              <a:xfrm>
                <a:off x="2644" y="1780"/>
                <a:ext cx="40" cy="1048"/>
              </a:xfrm>
              <a:prstGeom prst="rect">
                <a:avLst/>
              </a:prstGeom>
              <a:gradFill rotWithShape="0">
                <a:gsLst>
                  <a:gs pos="0">
                    <a:srgbClr val="004C4C"/>
                  </a:gs>
                  <a:gs pos="50000">
                    <a:srgbClr val="00FFFF"/>
                  </a:gs>
                  <a:gs pos="100000">
                    <a:srgbClr val="004C4C"/>
                  </a:gs>
                </a:gsLst>
                <a:lin ang="0" scaled="1"/>
              </a:gra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08" name="Rectangle 60"/>
              <p:cNvSpPr>
                <a:spLocks noChangeArrowheads="1"/>
              </p:cNvSpPr>
              <p:nvPr/>
            </p:nvSpPr>
            <p:spPr bwMode="auto">
              <a:xfrm>
                <a:off x="2404" y="1732"/>
                <a:ext cx="520" cy="40"/>
              </a:xfrm>
              <a:prstGeom prst="rect">
                <a:avLst/>
              </a:prstGeom>
              <a:solidFill>
                <a:schemeClr val="accent1"/>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09" name="Rectangle 61" descr="Narrow horizontal"/>
              <p:cNvSpPr>
                <a:spLocks noChangeArrowheads="1"/>
              </p:cNvSpPr>
              <p:nvPr/>
            </p:nvSpPr>
            <p:spPr bwMode="auto">
              <a:xfrm>
                <a:off x="2880" y="1632"/>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710" name="Rectangle 62" descr="Narrow horizontal"/>
              <p:cNvSpPr>
                <a:spLocks noChangeArrowheads="1"/>
              </p:cNvSpPr>
              <p:nvPr/>
            </p:nvSpPr>
            <p:spPr bwMode="auto">
              <a:xfrm>
                <a:off x="2688" y="1632"/>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711" name="Rectangle 63" descr="Narrow horizontal"/>
              <p:cNvSpPr>
                <a:spLocks noChangeArrowheads="1"/>
              </p:cNvSpPr>
              <p:nvPr/>
            </p:nvSpPr>
            <p:spPr bwMode="auto">
              <a:xfrm>
                <a:off x="2400" y="1632"/>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712" name="Rectangle 64" descr="Narrow horizontal"/>
              <p:cNvSpPr>
                <a:spLocks noChangeArrowheads="1"/>
              </p:cNvSpPr>
              <p:nvPr/>
            </p:nvSpPr>
            <p:spPr bwMode="auto">
              <a:xfrm>
                <a:off x="2544" y="1632"/>
                <a:ext cx="48" cy="96"/>
              </a:xfrm>
              <a:prstGeom prst="rect">
                <a:avLst/>
              </a:prstGeom>
              <a:pattFill prst="narHorz">
                <a:fgClr>
                  <a:schemeClr val="tx1"/>
                </a:fgClr>
                <a:bgClr>
                  <a:schemeClr val="bg1"/>
                </a:bgClr>
              </a:pattFill>
              <a:ln w="9525">
                <a:noFill/>
                <a:miter lim="800000"/>
                <a:headEnd/>
                <a:tailEnd/>
              </a:ln>
            </p:spPr>
            <p:txBody>
              <a:bodyPr wrap="none" anchor="ctr"/>
              <a:lstStyle/>
              <a:p>
                <a:pPr algn="ctr">
                  <a:lnSpc>
                    <a:spcPct val="90000"/>
                  </a:lnSpc>
                  <a:spcBef>
                    <a:spcPct val="50000"/>
                  </a:spcBef>
                  <a:buFontTx/>
                  <a:buNone/>
                </a:pPr>
                <a:endParaRPr lang="en-US" sz="2000" b="1" dirty="0"/>
              </a:p>
            </p:txBody>
          </p:sp>
          <p:sp>
            <p:nvSpPr>
              <p:cNvPr id="1691713" name="Rectangle 65"/>
              <p:cNvSpPr>
                <a:spLocks noChangeArrowheads="1"/>
              </p:cNvSpPr>
              <p:nvPr/>
            </p:nvSpPr>
            <p:spPr bwMode="auto">
              <a:xfrm>
                <a:off x="2404" y="1852"/>
                <a:ext cx="520" cy="28"/>
              </a:xfrm>
              <a:prstGeom prst="rect">
                <a:avLst/>
              </a:prstGeom>
              <a:solidFill>
                <a:schemeClr val="accent1"/>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14" name="Rectangle 66"/>
              <p:cNvSpPr>
                <a:spLocks noChangeArrowheads="1"/>
              </p:cNvSpPr>
              <p:nvPr/>
            </p:nvSpPr>
            <p:spPr bwMode="auto">
              <a:xfrm>
                <a:off x="2458" y="2080"/>
                <a:ext cx="418" cy="28"/>
              </a:xfrm>
              <a:prstGeom prst="rect">
                <a:avLst/>
              </a:prstGeom>
              <a:solidFill>
                <a:schemeClr val="accent1"/>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15" name="Rectangle 67"/>
              <p:cNvSpPr>
                <a:spLocks noChangeArrowheads="1"/>
              </p:cNvSpPr>
              <p:nvPr/>
            </p:nvSpPr>
            <p:spPr bwMode="auto">
              <a:xfrm>
                <a:off x="2620" y="2482"/>
                <a:ext cx="88" cy="136"/>
              </a:xfrm>
              <a:prstGeom prst="rect">
                <a:avLst/>
              </a:prstGeom>
              <a:solidFill>
                <a:schemeClr val="bg2"/>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16" name="Oval 68"/>
              <p:cNvSpPr>
                <a:spLocks noChangeArrowheads="1"/>
              </p:cNvSpPr>
              <p:nvPr/>
            </p:nvSpPr>
            <p:spPr bwMode="auto">
              <a:xfrm>
                <a:off x="2434" y="1858"/>
                <a:ext cx="22" cy="22"/>
              </a:xfrm>
              <a:prstGeom prst="ellipse">
                <a:avLst/>
              </a:prstGeom>
              <a:solidFill>
                <a:schemeClr val="hlink"/>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17" name="Oval 69"/>
              <p:cNvSpPr>
                <a:spLocks noChangeArrowheads="1"/>
              </p:cNvSpPr>
              <p:nvPr/>
            </p:nvSpPr>
            <p:spPr bwMode="auto">
              <a:xfrm>
                <a:off x="2572" y="1858"/>
                <a:ext cx="22" cy="22"/>
              </a:xfrm>
              <a:prstGeom prst="ellipse">
                <a:avLst/>
              </a:prstGeom>
              <a:solidFill>
                <a:schemeClr val="hlink"/>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18" name="Oval 70"/>
              <p:cNvSpPr>
                <a:spLocks noChangeArrowheads="1"/>
              </p:cNvSpPr>
              <p:nvPr/>
            </p:nvSpPr>
            <p:spPr bwMode="auto">
              <a:xfrm>
                <a:off x="2878" y="1858"/>
                <a:ext cx="22" cy="22"/>
              </a:xfrm>
              <a:prstGeom prst="ellipse">
                <a:avLst/>
              </a:prstGeom>
              <a:solidFill>
                <a:schemeClr val="hlink"/>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19" name="Rectangle 71"/>
              <p:cNvSpPr>
                <a:spLocks noChangeArrowheads="1"/>
              </p:cNvSpPr>
              <p:nvPr/>
            </p:nvSpPr>
            <p:spPr bwMode="auto">
              <a:xfrm>
                <a:off x="2488" y="1954"/>
                <a:ext cx="70" cy="118"/>
              </a:xfrm>
              <a:prstGeom prst="rect">
                <a:avLst/>
              </a:prstGeom>
              <a:solidFill>
                <a:schemeClr val="bg2"/>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20" name="Rectangle 72"/>
              <p:cNvSpPr>
                <a:spLocks noChangeArrowheads="1"/>
              </p:cNvSpPr>
              <p:nvPr/>
            </p:nvSpPr>
            <p:spPr bwMode="auto">
              <a:xfrm>
                <a:off x="2770" y="1954"/>
                <a:ext cx="70" cy="118"/>
              </a:xfrm>
              <a:prstGeom prst="rect">
                <a:avLst/>
              </a:prstGeom>
              <a:solidFill>
                <a:schemeClr val="bg2"/>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21" name="Rectangle 73"/>
              <p:cNvSpPr>
                <a:spLocks noChangeArrowheads="1"/>
              </p:cNvSpPr>
              <p:nvPr/>
            </p:nvSpPr>
            <p:spPr bwMode="auto">
              <a:xfrm>
                <a:off x="2632" y="1954"/>
                <a:ext cx="70" cy="118"/>
              </a:xfrm>
              <a:prstGeom prst="rect">
                <a:avLst/>
              </a:prstGeom>
              <a:solidFill>
                <a:schemeClr val="bg2"/>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sp>
            <p:nvSpPr>
              <p:cNvPr id="1691722" name="Freeform 74"/>
              <p:cNvSpPr>
                <a:spLocks/>
              </p:cNvSpPr>
              <p:nvPr/>
            </p:nvSpPr>
            <p:spPr bwMode="auto">
              <a:xfrm>
                <a:off x="2328" y="1602"/>
                <a:ext cx="175" cy="349"/>
              </a:xfrm>
              <a:custGeom>
                <a:avLst/>
                <a:gdLst>
                  <a:gd name="T0" fmla="*/ 102 w 175"/>
                  <a:gd name="T1" fmla="*/ 6 h 349"/>
                  <a:gd name="T2" fmla="*/ 84 w 175"/>
                  <a:gd name="T3" fmla="*/ 0 h 349"/>
                  <a:gd name="T4" fmla="*/ 66 w 175"/>
                  <a:gd name="T5" fmla="*/ 0 h 349"/>
                  <a:gd name="T6" fmla="*/ 48 w 175"/>
                  <a:gd name="T7" fmla="*/ 0 h 349"/>
                  <a:gd name="T8" fmla="*/ 30 w 175"/>
                  <a:gd name="T9" fmla="*/ 12 h 349"/>
                  <a:gd name="T10" fmla="*/ 18 w 175"/>
                  <a:gd name="T11" fmla="*/ 30 h 349"/>
                  <a:gd name="T12" fmla="*/ 6 w 175"/>
                  <a:gd name="T13" fmla="*/ 48 h 349"/>
                  <a:gd name="T14" fmla="*/ 0 w 175"/>
                  <a:gd name="T15" fmla="*/ 66 h 349"/>
                  <a:gd name="T16" fmla="*/ 0 w 175"/>
                  <a:gd name="T17" fmla="*/ 84 h 349"/>
                  <a:gd name="T18" fmla="*/ 0 w 175"/>
                  <a:gd name="T19" fmla="*/ 102 h 349"/>
                  <a:gd name="T20" fmla="*/ 0 w 175"/>
                  <a:gd name="T21" fmla="*/ 120 h 349"/>
                  <a:gd name="T22" fmla="*/ 0 w 175"/>
                  <a:gd name="T23" fmla="*/ 138 h 349"/>
                  <a:gd name="T24" fmla="*/ 0 w 175"/>
                  <a:gd name="T25" fmla="*/ 156 h 349"/>
                  <a:gd name="T26" fmla="*/ 18 w 175"/>
                  <a:gd name="T27" fmla="*/ 174 h 349"/>
                  <a:gd name="T28" fmla="*/ 24 w 175"/>
                  <a:gd name="T29" fmla="*/ 192 h 349"/>
                  <a:gd name="T30" fmla="*/ 36 w 175"/>
                  <a:gd name="T31" fmla="*/ 210 h 349"/>
                  <a:gd name="T32" fmla="*/ 54 w 175"/>
                  <a:gd name="T33" fmla="*/ 222 h 349"/>
                  <a:gd name="T34" fmla="*/ 72 w 175"/>
                  <a:gd name="T35" fmla="*/ 228 h 349"/>
                  <a:gd name="T36" fmla="*/ 90 w 175"/>
                  <a:gd name="T37" fmla="*/ 240 h 349"/>
                  <a:gd name="T38" fmla="*/ 108 w 175"/>
                  <a:gd name="T39" fmla="*/ 252 h 349"/>
                  <a:gd name="T40" fmla="*/ 114 w 175"/>
                  <a:gd name="T41" fmla="*/ 270 h 349"/>
                  <a:gd name="T42" fmla="*/ 114 w 175"/>
                  <a:gd name="T43" fmla="*/ 288 h 349"/>
                  <a:gd name="T44" fmla="*/ 114 w 175"/>
                  <a:gd name="T45" fmla="*/ 306 h 349"/>
                  <a:gd name="T46" fmla="*/ 132 w 175"/>
                  <a:gd name="T47" fmla="*/ 318 h 349"/>
                  <a:gd name="T48" fmla="*/ 150 w 175"/>
                  <a:gd name="T49" fmla="*/ 324 h 349"/>
                  <a:gd name="T50" fmla="*/ 168 w 175"/>
                  <a:gd name="T51" fmla="*/ 330 h 349"/>
                  <a:gd name="T52" fmla="*/ 174 w 175"/>
                  <a:gd name="T53" fmla="*/ 348 h 3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349"/>
                  <a:gd name="T83" fmla="*/ 175 w 175"/>
                  <a:gd name="T84" fmla="*/ 349 h 3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349">
                    <a:moveTo>
                      <a:pt x="102" y="6"/>
                    </a:moveTo>
                    <a:lnTo>
                      <a:pt x="84" y="0"/>
                    </a:lnTo>
                    <a:lnTo>
                      <a:pt x="66" y="0"/>
                    </a:lnTo>
                    <a:lnTo>
                      <a:pt x="48" y="0"/>
                    </a:lnTo>
                    <a:lnTo>
                      <a:pt x="30" y="12"/>
                    </a:lnTo>
                    <a:lnTo>
                      <a:pt x="18" y="30"/>
                    </a:lnTo>
                    <a:lnTo>
                      <a:pt x="6" y="48"/>
                    </a:lnTo>
                    <a:lnTo>
                      <a:pt x="0" y="66"/>
                    </a:lnTo>
                    <a:lnTo>
                      <a:pt x="0" y="84"/>
                    </a:lnTo>
                    <a:lnTo>
                      <a:pt x="0" y="102"/>
                    </a:lnTo>
                    <a:lnTo>
                      <a:pt x="0" y="120"/>
                    </a:lnTo>
                    <a:lnTo>
                      <a:pt x="0" y="138"/>
                    </a:lnTo>
                    <a:lnTo>
                      <a:pt x="0" y="156"/>
                    </a:lnTo>
                    <a:lnTo>
                      <a:pt x="18" y="174"/>
                    </a:lnTo>
                    <a:lnTo>
                      <a:pt x="24" y="192"/>
                    </a:lnTo>
                    <a:lnTo>
                      <a:pt x="36" y="210"/>
                    </a:lnTo>
                    <a:lnTo>
                      <a:pt x="54" y="222"/>
                    </a:lnTo>
                    <a:lnTo>
                      <a:pt x="72" y="228"/>
                    </a:lnTo>
                    <a:lnTo>
                      <a:pt x="90" y="240"/>
                    </a:lnTo>
                    <a:lnTo>
                      <a:pt x="108" y="252"/>
                    </a:lnTo>
                    <a:lnTo>
                      <a:pt x="114" y="270"/>
                    </a:lnTo>
                    <a:lnTo>
                      <a:pt x="114" y="288"/>
                    </a:lnTo>
                    <a:lnTo>
                      <a:pt x="114" y="306"/>
                    </a:lnTo>
                    <a:lnTo>
                      <a:pt x="132" y="318"/>
                    </a:lnTo>
                    <a:lnTo>
                      <a:pt x="150" y="324"/>
                    </a:lnTo>
                    <a:lnTo>
                      <a:pt x="168" y="330"/>
                    </a:lnTo>
                    <a:lnTo>
                      <a:pt x="174" y="348"/>
                    </a:lnTo>
                  </a:path>
                </a:pathLst>
              </a:custGeom>
              <a:noFill/>
              <a:ln w="12700" cap="rnd" cmpd="sng">
                <a:solidFill>
                  <a:schemeClr val="tx1"/>
                </a:solidFill>
                <a:prstDash val="solid"/>
                <a:round/>
                <a:headEnd type="none" w="sm" len="sm"/>
                <a:tailEnd type="none" w="sm" len="sm"/>
              </a:ln>
            </p:spPr>
            <p:txBody>
              <a:bodyPr/>
              <a:lstStyle/>
              <a:p>
                <a:endParaRPr lang="en-US" dirty="0"/>
              </a:p>
            </p:txBody>
          </p:sp>
          <p:sp>
            <p:nvSpPr>
              <p:cNvPr id="1691723" name="Freeform 75"/>
              <p:cNvSpPr>
                <a:spLocks/>
              </p:cNvSpPr>
              <p:nvPr/>
            </p:nvSpPr>
            <p:spPr bwMode="auto">
              <a:xfrm>
                <a:off x="2508" y="1608"/>
                <a:ext cx="127" cy="349"/>
              </a:xfrm>
              <a:custGeom>
                <a:avLst/>
                <a:gdLst>
                  <a:gd name="T0" fmla="*/ 74 w 127"/>
                  <a:gd name="T1" fmla="*/ 6 h 349"/>
                  <a:gd name="T2" fmla="*/ 61 w 127"/>
                  <a:gd name="T3" fmla="*/ 0 h 349"/>
                  <a:gd name="T4" fmla="*/ 48 w 127"/>
                  <a:gd name="T5" fmla="*/ 0 h 349"/>
                  <a:gd name="T6" fmla="*/ 35 w 127"/>
                  <a:gd name="T7" fmla="*/ 0 h 349"/>
                  <a:gd name="T8" fmla="*/ 22 w 127"/>
                  <a:gd name="T9" fmla="*/ 12 h 349"/>
                  <a:gd name="T10" fmla="*/ 13 w 127"/>
                  <a:gd name="T11" fmla="*/ 30 h 349"/>
                  <a:gd name="T12" fmla="*/ 4 w 127"/>
                  <a:gd name="T13" fmla="*/ 48 h 349"/>
                  <a:gd name="T14" fmla="*/ 0 w 127"/>
                  <a:gd name="T15" fmla="*/ 66 h 349"/>
                  <a:gd name="T16" fmla="*/ 0 w 127"/>
                  <a:gd name="T17" fmla="*/ 84 h 349"/>
                  <a:gd name="T18" fmla="*/ 0 w 127"/>
                  <a:gd name="T19" fmla="*/ 102 h 349"/>
                  <a:gd name="T20" fmla="*/ 0 w 127"/>
                  <a:gd name="T21" fmla="*/ 120 h 349"/>
                  <a:gd name="T22" fmla="*/ 0 w 127"/>
                  <a:gd name="T23" fmla="*/ 138 h 349"/>
                  <a:gd name="T24" fmla="*/ 0 w 127"/>
                  <a:gd name="T25" fmla="*/ 156 h 349"/>
                  <a:gd name="T26" fmla="*/ 13 w 127"/>
                  <a:gd name="T27" fmla="*/ 174 h 349"/>
                  <a:gd name="T28" fmla="*/ 17 w 127"/>
                  <a:gd name="T29" fmla="*/ 192 h 349"/>
                  <a:gd name="T30" fmla="*/ 26 w 127"/>
                  <a:gd name="T31" fmla="*/ 210 h 349"/>
                  <a:gd name="T32" fmla="*/ 39 w 127"/>
                  <a:gd name="T33" fmla="*/ 222 h 349"/>
                  <a:gd name="T34" fmla="*/ 52 w 127"/>
                  <a:gd name="T35" fmla="*/ 228 h 349"/>
                  <a:gd name="T36" fmla="*/ 65 w 127"/>
                  <a:gd name="T37" fmla="*/ 240 h 349"/>
                  <a:gd name="T38" fmla="*/ 78 w 127"/>
                  <a:gd name="T39" fmla="*/ 252 h 349"/>
                  <a:gd name="T40" fmla="*/ 83 w 127"/>
                  <a:gd name="T41" fmla="*/ 270 h 349"/>
                  <a:gd name="T42" fmla="*/ 83 w 127"/>
                  <a:gd name="T43" fmla="*/ 288 h 349"/>
                  <a:gd name="T44" fmla="*/ 83 w 127"/>
                  <a:gd name="T45" fmla="*/ 306 h 349"/>
                  <a:gd name="T46" fmla="*/ 96 w 127"/>
                  <a:gd name="T47" fmla="*/ 318 h 349"/>
                  <a:gd name="T48" fmla="*/ 109 w 127"/>
                  <a:gd name="T49" fmla="*/ 324 h 349"/>
                  <a:gd name="T50" fmla="*/ 122 w 127"/>
                  <a:gd name="T51" fmla="*/ 330 h 349"/>
                  <a:gd name="T52" fmla="*/ 126 w 127"/>
                  <a:gd name="T53" fmla="*/ 348 h 3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349"/>
                  <a:gd name="T83" fmla="*/ 127 w 127"/>
                  <a:gd name="T84" fmla="*/ 349 h 3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349">
                    <a:moveTo>
                      <a:pt x="74" y="6"/>
                    </a:moveTo>
                    <a:lnTo>
                      <a:pt x="61" y="0"/>
                    </a:lnTo>
                    <a:lnTo>
                      <a:pt x="48" y="0"/>
                    </a:lnTo>
                    <a:lnTo>
                      <a:pt x="35" y="0"/>
                    </a:lnTo>
                    <a:lnTo>
                      <a:pt x="22" y="12"/>
                    </a:lnTo>
                    <a:lnTo>
                      <a:pt x="13" y="30"/>
                    </a:lnTo>
                    <a:lnTo>
                      <a:pt x="4" y="48"/>
                    </a:lnTo>
                    <a:lnTo>
                      <a:pt x="0" y="66"/>
                    </a:lnTo>
                    <a:lnTo>
                      <a:pt x="0" y="84"/>
                    </a:lnTo>
                    <a:lnTo>
                      <a:pt x="0" y="102"/>
                    </a:lnTo>
                    <a:lnTo>
                      <a:pt x="0" y="120"/>
                    </a:lnTo>
                    <a:lnTo>
                      <a:pt x="0" y="138"/>
                    </a:lnTo>
                    <a:lnTo>
                      <a:pt x="0" y="156"/>
                    </a:lnTo>
                    <a:lnTo>
                      <a:pt x="13" y="174"/>
                    </a:lnTo>
                    <a:lnTo>
                      <a:pt x="17" y="192"/>
                    </a:lnTo>
                    <a:lnTo>
                      <a:pt x="26" y="210"/>
                    </a:lnTo>
                    <a:lnTo>
                      <a:pt x="39" y="222"/>
                    </a:lnTo>
                    <a:lnTo>
                      <a:pt x="52" y="228"/>
                    </a:lnTo>
                    <a:lnTo>
                      <a:pt x="65" y="240"/>
                    </a:lnTo>
                    <a:lnTo>
                      <a:pt x="78" y="252"/>
                    </a:lnTo>
                    <a:lnTo>
                      <a:pt x="83" y="270"/>
                    </a:lnTo>
                    <a:lnTo>
                      <a:pt x="83" y="288"/>
                    </a:lnTo>
                    <a:lnTo>
                      <a:pt x="83" y="306"/>
                    </a:lnTo>
                    <a:lnTo>
                      <a:pt x="96" y="318"/>
                    </a:lnTo>
                    <a:lnTo>
                      <a:pt x="109" y="324"/>
                    </a:lnTo>
                    <a:lnTo>
                      <a:pt x="122" y="330"/>
                    </a:lnTo>
                    <a:lnTo>
                      <a:pt x="126" y="348"/>
                    </a:lnTo>
                  </a:path>
                </a:pathLst>
              </a:custGeom>
              <a:noFill/>
              <a:ln w="12700" cap="rnd" cmpd="sng">
                <a:solidFill>
                  <a:schemeClr val="tx1"/>
                </a:solidFill>
                <a:prstDash val="solid"/>
                <a:round/>
                <a:headEnd type="none" w="sm" len="sm"/>
                <a:tailEnd type="none" w="sm" len="sm"/>
              </a:ln>
            </p:spPr>
            <p:txBody>
              <a:bodyPr/>
              <a:lstStyle/>
              <a:p>
                <a:endParaRPr lang="en-US" dirty="0"/>
              </a:p>
            </p:txBody>
          </p:sp>
          <p:sp>
            <p:nvSpPr>
              <p:cNvPr id="1691724" name="Freeform 76"/>
              <p:cNvSpPr>
                <a:spLocks/>
              </p:cNvSpPr>
              <p:nvPr/>
            </p:nvSpPr>
            <p:spPr bwMode="auto">
              <a:xfrm>
                <a:off x="2826" y="1608"/>
                <a:ext cx="175" cy="349"/>
              </a:xfrm>
              <a:custGeom>
                <a:avLst/>
                <a:gdLst>
                  <a:gd name="T0" fmla="*/ 72 w 175"/>
                  <a:gd name="T1" fmla="*/ 6 h 349"/>
                  <a:gd name="T2" fmla="*/ 90 w 175"/>
                  <a:gd name="T3" fmla="*/ 0 h 349"/>
                  <a:gd name="T4" fmla="*/ 108 w 175"/>
                  <a:gd name="T5" fmla="*/ 0 h 349"/>
                  <a:gd name="T6" fmla="*/ 126 w 175"/>
                  <a:gd name="T7" fmla="*/ 0 h 349"/>
                  <a:gd name="T8" fmla="*/ 144 w 175"/>
                  <a:gd name="T9" fmla="*/ 12 h 349"/>
                  <a:gd name="T10" fmla="*/ 156 w 175"/>
                  <a:gd name="T11" fmla="*/ 30 h 349"/>
                  <a:gd name="T12" fmla="*/ 168 w 175"/>
                  <a:gd name="T13" fmla="*/ 48 h 349"/>
                  <a:gd name="T14" fmla="*/ 174 w 175"/>
                  <a:gd name="T15" fmla="*/ 66 h 349"/>
                  <a:gd name="T16" fmla="*/ 174 w 175"/>
                  <a:gd name="T17" fmla="*/ 84 h 349"/>
                  <a:gd name="T18" fmla="*/ 174 w 175"/>
                  <a:gd name="T19" fmla="*/ 102 h 349"/>
                  <a:gd name="T20" fmla="*/ 174 w 175"/>
                  <a:gd name="T21" fmla="*/ 120 h 349"/>
                  <a:gd name="T22" fmla="*/ 174 w 175"/>
                  <a:gd name="T23" fmla="*/ 138 h 349"/>
                  <a:gd name="T24" fmla="*/ 174 w 175"/>
                  <a:gd name="T25" fmla="*/ 156 h 349"/>
                  <a:gd name="T26" fmla="*/ 156 w 175"/>
                  <a:gd name="T27" fmla="*/ 174 h 349"/>
                  <a:gd name="T28" fmla="*/ 150 w 175"/>
                  <a:gd name="T29" fmla="*/ 192 h 349"/>
                  <a:gd name="T30" fmla="*/ 138 w 175"/>
                  <a:gd name="T31" fmla="*/ 210 h 349"/>
                  <a:gd name="T32" fmla="*/ 120 w 175"/>
                  <a:gd name="T33" fmla="*/ 222 h 349"/>
                  <a:gd name="T34" fmla="*/ 102 w 175"/>
                  <a:gd name="T35" fmla="*/ 228 h 349"/>
                  <a:gd name="T36" fmla="*/ 84 w 175"/>
                  <a:gd name="T37" fmla="*/ 240 h 349"/>
                  <a:gd name="T38" fmla="*/ 66 w 175"/>
                  <a:gd name="T39" fmla="*/ 252 h 349"/>
                  <a:gd name="T40" fmla="*/ 60 w 175"/>
                  <a:gd name="T41" fmla="*/ 270 h 349"/>
                  <a:gd name="T42" fmla="*/ 60 w 175"/>
                  <a:gd name="T43" fmla="*/ 288 h 349"/>
                  <a:gd name="T44" fmla="*/ 60 w 175"/>
                  <a:gd name="T45" fmla="*/ 306 h 349"/>
                  <a:gd name="T46" fmla="*/ 42 w 175"/>
                  <a:gd name="T47" fmla="*/ 318 h 349"/>
                  <a:gd name="T48" fmla="*/ 24 w 175"/>
                  <a:gd name="T49" fmla="*/ 324 h 349"/>
                  <a:gd name="T50" fmla="*/ 6 w 175"/>
                  <a:gd name="T51" fmla="*/ 330 h 349"/>
                  <a:gd name="T52" fmla="*/ 0 w 175"/>
                  <a:gd name="T53" fmla="*/ 348 h 3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349"/>
                  <a:gd name="T83" fmla="*/ 175 w 175"/>
                  <a:gd name="T84" fmla="*/ 349 h 3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349">
                    <a:moveTo>
                      <a:pt x="72" y="6"/>
                    </a:moveTo>
                    <a:lnTo>
                      <a:pt x="90" y="0"/>
                    </a:lnTo>
                    <a:lnTo>
                      <a:pt x="108" y="0"/>
                    </a:lnTo>
                    <a:lnTo>
                      <a:pt x="126" y="0"/>
                    </a:lnTo>
                    <a:lnTo>
                      <a:pt x="144" y="12"/>
                    </a:lnTo>
                    <a:lnTo>
                      <a:pt x="156" y="30"/>
                    </a:lnTo>
                    <a:lnTo>
                      <a:pt x="168" y="48"/>
                    </a:lnTo>
                    <a:lnTo>
                      <a:pt x="174" y="66"/>
                    </a:lnTo>
                    <a:lnTo>
                      <a:pt x="174" y="84"/>
                    </a:lnTo>
                    <a:lnTo>
                      <a:pt x="174" y="102"/>
                    </a:lnTo>
                    <a:lnTo>
                      <a:pt x="174" y="120"/>
                    </a:lnTo>
                    <a:lnTo>
                      <a:pt x="174" y="138"/>
                    </a:lnTo>
                    <a:lnTo>
                      <a:pt x="174" y="156"/>
                    </a:lnTo>
                    <a:lnTo>
                      <a:pt x="156" y="174"/>
                    </a:lnTo>
                    <a:lnTo>
                      <a:pt x="150" y="192"/>
                    </a:lnTo>
                    <a:lnTo>
                      <a:pt x="138" y="210"/>
                    </a:lnTo>
                    <a:lnTo>
                      <a:pt x="120" y="222"/>
                    </a:lnTo>
                    <a:lnTo>
                      <a:pt x="102" y="228"/>
                    </a:lnTo>
                    <a:lnTo>
                      <a:pt x="84" y="240"/>
                    </a:lnTo>
                    <a:lnTo>
                      <a:pt x="66" y="252"/>
                    </a:lnTo>
                    <a:lnTo>
                      <a:pt x="60" y="270"/>
                    </a:lnTo>
                    <a:lnTo>
                      <a:pt x="60" y="288"/>
                    </a:lnTo>
                    <a:lnTo>
                      <a:pt x="60" y="306"/>
                    </a:lnTo>
                    <a:lnTo>
                      <a:pt x="42" y="318"/>
                    </a:lnTo>
                    <a:lnTo>
                      <a:pt x="24" y="324"/>
                    </a:lnTo>
                    <a:lnTo>
                      <a:pt x="6" y="330"/>
                    </a:lnTo>
                    <a:lnTo>
                      <a:pt x="0" y="348"/>
                    </a:lnTo>
                  </a:path>
                </a:pathLst>
              </a:custGeom>
              <a:noFill/>
              <a:ln w="12700" cap="rnd" cmpd="sng">
                <a:solidFill>
                  <a:schemeClr val="tx1"/>
                </a:solidFill>
                <a:prstDash val="solid"/>
                <a:round/>
                <a:headEnd type="none" w="sm" len="sm"/>
                <a:tailEnd type="none" w="sm" len="sm"/>
              </a:ln>
            </p:spPr>
            <p:txBody>
              <a:bodyPr/>
              <a:lstStyle/>
              <a:p>
                <a:endParaRPr lang="en-US" dirty="0"/>
              </a:p>
            </p:txBody>
          </p:sp>
          <p:sp>
            <p:nvSpPr>
              <p:cNvPr id="1691725" name="Freeform 77"/>
              <p:cNvSpPr>
                <a:spLocks/>
              </p:cNvSpPr>
              <p:nvPr/>
            </p:nvSpPr>
            <p:spPr bwMode="auto">
              <a:xfrm>
                <a:off x="2808" y="1602"/>
                <a:ext cx="91" cy="235"/>
              </a:xfrm>
              <a:custGeom>
                <a:avLst/>
                <a:gdLst>
                  <a:gd name="T0" fmla="*/ 90 w 91"/>
                  <a:gd name="T1" fmla="*/ 12 h 235"/>
                  <a:gd name="T2" fmla="*/ 75 w 91"/>
                  <a:gd name="T3" fmla="*/ 0 h 235"/>
                  <a:gd name="T4" fmla="*/ 60 w 91"/>
                  <a:gd name="T5" fmla="*/ 0 h 235"/>
                  <a:gd name="T6" fmla="*/ 45 w 91"/>
                  <a:gd name="T7" fmla="*/ 0 h 235"/>
                  <a:gd name="T8" fmla="*/ 35 w 91"/>
                  <a:gd name="T9" fmla="*/ 18 h 235"/>
                  <a:gd name="T10" fmla="*/ 20 w 91"/>
                  <a:gd name="T11" fmla="*/ 36 h 235"/>
                  <a:gd name="T12" fmla="*/ 15 w 91"/>
                  <a:gd name="T13" fmla="*/ 54 h 235"/>
                  <a:gd name="T14" fmla="*/ 10 w 91"/>
                  <a:gd name="T15" fmla="*/ 72 h 235"/>
                  <a:gd name="T16" fmla="*/ 10 w 91"/>
                  <a:gd name="T17" fmla="*/ 90 h 235"/>
                  <a:gd name="T18" fmla="*/ 10 w 91"/>
                  <a:gd name="T19" fmla="*/ 108 h 235"/>
                  <a:gd name="T20" fmla="*/ 5 w 91"/>
                  <a:gd name="T21" fmla="*/ 126 h 235"/>
                  <a:gd name="T22" fmla="*/ 5 w 91"/>
                  <a:gd name="T23" fmla="*/ 144 h 235"/>
                  <a:gd name="T24" fmla="*/ 5 w 91"/>
                  <a:gd name="T25" fmla="*/ 162 h 235"/>
                  <a:gd name="T26" fmla="*/ 5 w 91"/>
                  <a:gd name="T27" fmla="*/ 180 h 235"/>
                  <a:gd name="T28" fmla="*/ 0 w 91"/>
                  <a:gd name="T29" fmla="*/ 198 h 235"/>
                  <a:gd name="T30" fmla="*/ 0 w 91"/>
                  <a:gd name="T31" fmla="*/ 216 h 235"/>
                  <a:gd name="T32" fmla="*/ 0 w 91"/>
                  <a:gd name="T33" fmla="*/ 234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235"/>
                  <a:gd name="T53" fmla="*/ 91 w 91"/>
                  <a:gd name="T54" fmla="*/ 235 h 2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235">
                    <a:moveTo>
                      <a:pt x="90" y="12"/>
                    </a:moveTo>
                    <a:lnTo>
                      <a:pt x="75" y="0"/>
                    </a:lnTo>
                    <a:lnTo>
                      <a:pt x="60" y="0"/>
                    </a:lnTo>
                    <a:lnTo>
                      <a:pt x="45" y="0"/>
                    </a:lnTo>
                    <a:lnTo>
                      <a:pt x="35" y="18"/>
                    </a:lnTo>
                    <a:lnTo>
                      <a:pt x="20" y="36"/>
                    </a:lnTo>
                    <a:lnTo>
                      <a:pt x="15" y="54"/>
                    </a:lnTo>
                    <a:lnTo>
                      <a:pt x="10" y="72"/>
                    </a:lnTo>
                    <a:lnTo>
                      <a:pt x="10" y="90"/>
                    </a:lnTo>
                    <a:lnTo>
                      <a:pt x="10" y="108"/>
                    </a:lnTo>
                    <a:lnTo>
                      <a:pt x="5" y="126"/>
                    </a:lnTo>
                    <a:lnTo>
                      <a:pt x="5" y="144"/>
                    </a:lnTo>
                    <a:lnTo>
                      <a:pt x="5" y="162"/>
                    </a:lnTo>
                    <a:lnTo>
                      <a:pt x="5" y="180"/>
                    </a:lnTo>
                    <a:lnTo>
                      <a:pt x="0" y="198"/>
                    </a:lnTo>
                    <a:lnTo>
                      <a:pt x="0" y="216"/>
                    </a:lnTo>
                    <a:lnTo>
                      <a:pt x="0" y="234"/>
                    </a:lnTo>
                  </a:path>
                </a:pathLst>
              </a:custGeom>
              <a:noFill/>
              <a:ln w="12700" cap="rnd" cmpd="sng">
                <a:solidFill>
                  <a:schemeClr val="tx1"/>
                </a:solidFill>
                <a:prstDash val="solid"/>
                <a:round/>
                <a:headEnd type="none" w="sm" len="sm"/>
                <a:tailEnd type="none" w="sm" len="sm"/>
              </a:ln>
            </p:spPr>
            <p:txBody>
              <a:bodyPr/>
              <a:lstStyle/>
              <a:p>
                <a:endParaRPr lang="en-US" dirty="0"/>
              </a:p>
            </p:txBody>
          </p:sp>
          <p:sp>
            <p:nvSpPr>
              <p:cNvPr id="1691726" name="Oval 78"/>
              <p:cNvSpPr>
                <a:spLocks noChangeArrowheads="1"/>
              </p:cNvSpPr>
              <p:nvPr/>
            </p:nvSpPr>
            <p:spPr bwMode="auto">
              <a:xfrm>
                <a:off x="2416" y="1594"/>
                <a:ext cx="22" cy="22"/>
              </a:xfrm>
              <a:prstGeom prst="ellipse">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27" name="Oval 79"/>
              <p:cNvSpPr>
                <a:spLocks noChangeArrowheads="1"/>
              </p:cNvSpPr>
              <p:nvPr/>
            </p:nvSpPr>
            <p:spPr bwMode="auto">
              <a:xfrm>
                <a:off x="2560" y="1594"/>
                <a:ext cx="22" cy="22"/>
              </a:xfrm>
              <a:prstGeom prst="ellipse">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28" name="Oval 80"/>
              <p:cNvSpPr>
                <a:spLocks noChangeArrowheads="1"/>
              </p:cNvSpPr>
              <p:nvPr/>
            </p:nvSpPr>
            <p:spPr bwMode="auto">
              <a:xfrm>
                <a:off x="2704" y="1594"/>
                <a:ext cx="22" cy="22"/>
              </a:xfrm>
              <a:prstGeom prst="ellipse">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29" name="Oval 81"/>
              <p:cNvSpPr>
                <a:spLocks noChangeArrowheads="1"/>
              </p:cNvSpPr>
              <p:nvPr/>
            </p:nvSpPr>
            <p:spPr bwMode="auto">
              <a:xfrm>
                <a:off x="2896" y="1594"/>
                <a:ext cx="22" cy="22"/>
              </a:xfrm>
              <a:prstGeom prst="ellipse">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sp>
            <p:nvSpPr>
              <p:cNvPr id="1691730" name="Rectangle 82"/>
              <p:cNvSpPr>
                <a:spLocks noChangeArrowheads="1"/>
              </p:cNvSpPr>
              <p:nvPr/>
            </p:nvSpPr>
            <p:spPr bwMode="auto">
              <a:xfrm>
                <a:off x="2770" y="1822"/>
                <a:ext cx="40" cy="70"/>
              </a:xfrm>
              <a:prstGeom prst="rect">
                <a:avLst/>
              </a:prstGeom>
              <a:solidFill>
                <a:schemeClr val="bg2"/>
              </a:solidFill>
              <a:ln w="12700">
                <a:solidFill>
                  <a:schemeClr val="tx1"/>
                </a:solidFill>
                <a:miter lim="800000"/>
                <a:headEnd/>
                <a:tailEnd/>
              </a:ln>
            </p:spPr>
            <p:txBody>
              <a:bodyPr wrap="none" anchor="ctr"/>
              <a:lstStyle/>
              <a:p>
                <a:pPr algn="ctr">
                  <a:lnSpc>
                    <a:spcPct val="90000"/>
                  </a:lnSpc>
                  <a:spcBef>
                    <a:spcPct val="50000"/>
                  </a:spcBef>
                  <a:buFontTx/>
                  <a:buNone/>
                </a:pPr>
                <a:endParaRPr lang="en-US" sz="2000" b="1" dirty="0"/>
              </a:p>
            </p:txBody>
          </p:sp>
        </p:grpSp>
        <p:sp>
          <p:nvSpPr>
            <p:cNvPr id="1691731" name="Oval 83"/>
            <p:cNvSpPr>
              <a:spLocks noChangeArrowheads="1"/>
            </p:cNvSpPr>
            <p:nvPr/>
          </p:nvSpPr>
          <p:spPr bwMode="auto">
            <a:xfrm>
              <a:off x="2701" y="1407"/>
              <a:ext cx="22" cy="22"/>
            </a:xfrm>
            <a:prstGeom prst="ellipse">
              <a:avLst/>
            </a:prstGeom>
            <a:solidFill>
              <a:schemeClr val="bg2"/>
            </a:solidFill>
            <a:ln w="12700">
              <a:solidFill>
                <a:schemeClr val="tx1"/>
              </a:solidFill>
              <a:round/>
              <a:headEnd/>
              <a:tailEnd/>
            </a:ln>
          </p:spPr>
          <p:txBody>
            <a:bodyPr wrap="none" anchor="ctr"/>
            <a:lstStyle/>
            <a:p>
              <a:pPr algn="ctr">
                <a:lnSpc>
                  <a:spcPct val="90000"/>
                </a:lnSpc>
                <a:spcBef>
                  <a:spcPct val="50000"/>
                </a:spcBef>
                <a:buFontTx/>
                <a:buNone/>
              </a:pPr>
              <a:endParaRPr lang="en-US" sz="2000" b="1" dirty="0"/>
            </a:p>
          </p:txBody>
        </p:sp>
      </p:grpSp>
      <p:sp>
        <p:nvSpPr>
          <p:cNvPr id="1691732" name="Rectangle 84"/>
          <p:cNvSpPr>
            <a:spLocks noChangeArrowheads="1"/>
          </p:cNvSpPr>
          <p:nvPr/>
        </p:nvSpPr>
        <p:spPr bwMode="auto">
          <a:xfrm>
            <a:off x="3363913" y="3136900"/>
            <a:ext cx="815975" cy="730250"/>
          </a:xfrm>
          <a:prstGeom prst="rect">
            <a:avLst/>
          </a:prstGeom>
          <a:noFill/>
          <a:ln w="9525">
            <a:noFill/>
            <a:miter lim="800000"/>
            <a:headEnd/>
            <a:tailEnd/>
          </a:ln>
        </p:spPr>
        <p:txBody>
          <a:bodyPr wrap="none" lIns="92075" tIns="46038" rIns="92075" bIns="46038">
            <a:spAutoFit/>
          </a:bodyPr>
          <a:lstStyle/>
          <a:p>
            <a:pPr algn="ctr" eaLnBrk="0" hangingPunct="0">
              <a:spcBef>
                <a:spcPct val="0"/>
              </a:spcBef>
              <a:buClrTx/>
              <a:buFontTx/>
              <a:buNone/>
            </a:pPr>
            <a:r>
              <a:rPr lang="en-US" sz="1400" i="1" dirty="0"/>
              <a:t>Smart</a:t>
            </a:r>
            <a:br>
              <a:rPr lang="en-US" sz="1400" i="1" dirty="0"/>
            </a:br>
            <a:r>
              <a:rPr lang="en-US" sz="1400" i="1" dirty="0"/>
              <a:t>Line</a:t>
            </a:r>
            <a:br>
              <a:rPr lang="en-US" sz="1400" i="1" dirty="0"/>
            </a:br>
            <a:r>
              <a:rPr lang="en-US" sz="1400" i="1" dirty="0"/>
              <a:t>Devices</a:t>
            </a:r>
          </a:p>
        </p:txBody>
      </p:sp>
      <p:grpSp>
        <p:nvGrpSpPr>
          <p:cNvPr id="15" name="Group 85"/>
          <p:cNvGrpSpPr>
            <a:grpSpLocks/>
          </p:cNvGrpSpPr>
          <p:nvPr/>
        </p:nvGrpSpPr>
        <p:grpSpPr bwMode="auto">
          <a:xfrm>
            <a:off x="5776913" y="1419225"/>
            <a:ext cx="3038475" cy="2085975"/>
            <a:chOff x="3639" y="894"/>
            <a:chExt cx="1914" cy="1314"/>
          </a:xfrm>
        </p:grpSpPr>
        <p:grpSp>
          <p:nvGrpSpPr>
            <p:cNvPr id="16" name="Group 86"/>
            <p:cNvGrpSpPr>
              <a:grpSpLocks/>
            </p:cNvGrpSpPr>
            <p:nvPr/>
          </p:nvGrpSpPr>
          <p:grpSpPr bwMode="auto">
            <a:xfrm>
              <a:off x="3639" y="894"/>
              <a:ext cx="1914" cy="849"/>
              <a:chOff x="3783" y="960"/>
              <a:chExt cx="1914" cy="849"/>
            </a:xfrm>
          </p:grpSpPr>
          <p:pic>
            <p:nvPicPr>
              <p:cNvPr id="1691735" name="Picture 87"/>
              <p:cNvPicPr>
                <a:picLocks noChangeAspect="1" noChangeArrowheads="1"/>
              </p:cNvPicPr>
              <p:nvPr/>
            </p:nvPicPr>
            <p:blipFill>
              <a:blip r:embed="rId14" cstate="print"/>
              <a:srcRect l="27560" t="67256" r="12663" b="8496"/>
              <a:stretch>
                <a:fillRect/>
              </a:stretch>
            </p:blipFill>
            <p:spPr bwMode="auto">
              <a:xfrm>
                <a:off x="3783" y="987"/>
                <a:ext cx="1914" cy="822"/>
              </a:xfrm>
              <a:prstGeom prst="rect">
                <a:avLst/>
              </a:prstGeom>
              <a:noFill/>
              <a:ln w="12700" algn="ctr">
                <a:noFill/>
                <a:miter lim="800000"/>
                <a:headEnd/>
                <a:tailEnd/>
              </a:ln>
            </p:spPr>
          </p:pic>
          <p:sp>
            <p:nvSpPr>
              <p:cNvPr id="1691736" name="Rectangle 88"/>
              <p:cNvSpPr>
                <a:spLocks noChangeArrowheads="1"/>
              </p:cNvSpPr>
              <p:nvPr/>
            </p:nvSpPr>
            <p:spPr bwMode="auto">
              <a:xfrm>
                <a:off x="4374" y="960"/>
                <a:ext cx="792" cy="288"/>
              </a:xfrm>
              <a:prstGeom prst="rect">
                <a:avLst/>
              </a:prstGeom>
              <a:solidFill>
                <a:schemeClr val="bg1"/>
              </a:solidFill>
              <a:ln w="12700" algn="ctr">
                <a:noFill/>
                <a:miter lim="800000"/>
                <a:headEnd/>
                <a:tailEnd/>
              </a:ln>
            </p:spPr>
            <p:txBody>
              <a:bodyPr anchor="ctr">
                <a:spAutoFit/>
              </a:bodyPr>
              <a:lstStyle/>
              <a:p>
                <a:pPr algn="ctr">
                  <a:lnSpc>
                    <a:spcPct val="90000"/>
                  </a:lnSpc>
                  <a:spcBef>
                    <a:spcPct val="50000"/>
                  </a:spcBef>
                  <a:buFontTx/>
                  <a:buNone/>
                </a:pPr>
                <a:endParaRPr lang="en-US" sz="2000" b="1" dirty="0"/>
              </a:p>
            </p:txBody>
          </p:sp>
          <p:sp>
            <p:nvSpPr>
              <p:cNvPr id="1691737" name="AutoShape 89"/>
              <p:cNvSpPr>
                <a:spLocks noChangeArrowheads="1"/>
              </p:cNvSpPr>
              <p:nvPr/>
            </p:nvSpPr>
            <p:spPr bwMode="auto">
              <a:xfrm>
                <a:off x="3792" y="984"/>
                <a:ext cx="1896" cy="816"/>
              </a:xfrm>
              <a:prstGeom prst="roundRect">
                <a:avLst>
                  <a:gd name="adj" fmla="val 16667"/>
                </a:avLst>
              </a:prstGeom>
              <a:noFill/>
              <a:ln w="12700" algn="ctr">
                <a:solidFill>
                  <a:schemeClr val="tx1"/>
                </a:solidFill>
                <a:round/>
                <a:headEnd/>
                <a:tailEnd/>
              </a:ln>
            </p:spPr>
            <p:txBody>
              <a:bodyPr anchor="ctr">
                <a:spAutoFit/>
              </a:bodyPr>
              <a:lstStyle/>
              <a:p>
                <a:pPr algn="ctr">
                  <a:lnSpc>
                    <a:spcPct val="90000"/>
                  </a:lnSpc>
                  <a:spcBef>
                    <a:spcPct val="50000"/>
                  </a:spcBef>
                  <a:buFontTx/>
                  <a:buNone/>
                </a:pPr>
                <a:endParaRPr lang="en-US" sz="2000" b="1" dirty="0"/>
              </a:p>
            </p:txBody>
          </p:sp>
        </p:grpSp>
        <p:sp>
          <p:nvSpPr>
            <p:cNvPr id="1691738" name="AutoShape 90"/>
            <p:cNvSpPr>
              <a:spLocks noChangeArrowheads="1"/>
            </p:cNvSpPr>
            <p:nvPr/>
          </p:nvSpPr>
          <p:spPr bwMode="auto">
            <a:xfrm rot="1800000">
              <a:off x="4812" y="1722"/>
              <a:ext cx="186" cy="486"/>
            </a:xfrm>
            <a:prstGeom prst="upDownArrow">
              <a:avLst>
                <a:gd name="adj1" fmla="val 50000"/>
                <a:gd name="adj2" fmla="val 52258"/>
              </a:avLst>
            </a:prstGeom>
            <a:noFill/>
            <a:ln w="12700" algn="ctr">
              <a:solidFill>
                <a:schemeClr val="tx1"/>
              </a:solidFill>
              <a:miter lim="800000"/>
              <a:headEnd/>
              <a:tailEnd/>
            </a:ln>
          </p:spPr>
          <p:txBody>
            <a:bodyPr wrap="none" anchor="ctr">
              <a:spAutoFit/>
            </a:bodyPr>
            <a:lstStyle/>
            <a:p>
              <a:pPr algn="ctr">
                <a:lnSpc>
                  <a:spcPct val="90000"/>
                </a:lnSpc>
                <a:spcBef>
                  <a:spcPct val="50000"/>
                </a:spcBef>
                <a:buFontTx/>
                <a:buNone/>
              </a:pPr>
              <a:endParaRPr lang="en-US" sz="2000" b="1" dirty="0"/>
            </a:p>
          </p:txBody>
        </p:sp>
      </p:grpSp>
      <p:sp>
        <p:nvSpPr>
          <p:cNvPr id="1691739" name="Freeform 91"/>
          <p:cNvSpPr>
            <a:spLocks/>
          </p:cNvSpPr>
          <p:nvPr/>
        </p:nvSpPr>
        <p:spPr bwMode="auto">
          <a:xfrm>
            <a:off x="2590800" y="3581400"/>
            <a:ext cx="623888" cy="1385888"/>
          </a:xfrm>
          <a:custGeom>
            <a:avLst/>
            <a:gdLst>
              <a:gd name="T0" fmla="*/ 0 w 873"/>
              <a:gd name="T1" fmla="*/ 0 h 249"/>
              <a:gd name="T2" fmla="*/ 0 w 873"/>
              <a:gd name="T3" fmla="*/ 248 h 249"/>
              <a:gd name="T4" fmla="*/ 872 w 873"/>
              <a:gd name="T5" fmla="*/ 248 h 249"/>
              <a:gd name="T6" fmla="*/ 0 60000 65536"/>
              <a:gd name="T7" fmla="*/ 0 60000 65536"/>
              <a:gd name="T8" fmla="*/ 0 60000 65536"/>
              <a:gd name="T9" fmla="*/ 0 w 873"/>
              <a:gd name="T10" fmla="*/ 0 h 249"/>
              <a:gd name="T11" fmla="*/ 873 w 873"/>
              <a:gd name="T12" fmla="*/ 249 h 249"/>
            </a:gdLst>
            <a:ahLst/>
            <a:cxnLst>
              <a:cxn ang="T6">
                <a:pos x="T0" y="T1"/>
              </a:cxn>
              <a:cxn ang="T7">
                <a:pos x="T2" y="T3"/>
              </a:cxn>
              <a:cxn ang="T8">
                <a:pos x="T4" y="T5"/>
              </a:cxn>
            </a:cxnLst>
            <a:rect l="T9" t="T10" r="T11" b="T12"/>
            <a:pathLst>
              <a:path w="873" h="249">
                <a:moveTo>
                  <a:pt x="0" y="0"/>
                </a:moveTo>
                <a:lnTo>
                  <a:pt x="0" y="248"/>
                </a:lnTo>
                <a:lnTo>
                  <a:pt x="872" y="248"/>
                </a:lnTo>
              </a:path>
            </a:pathLst>
          </a:custGeom>
          <a:noFill/>
          <a:ln w="25400" cap="rnd" cmpd="sng">
            <a:solidFill>
              <a:schemeClr val="tx1"/>
            </a:solidFill>
            <a:prstDash val="solid"/>
            <a:round/>
            <a:headEnd type="stealth" w="med" len="lg"/>
            <a:tailEnd type="stealth" w="med" len="lg"/>
          </a:ln>
        </p:spPr>
        <p:txBody>
          <a:bodyPr/>
          <a:lstStyle/>
          <a:p>
            <a:endParaRPr lang="en-US" dirty="0"/>
          </a:p>
        </p:txBody>
      </p:sp>
      <p:sp>
        <p:nvSpPr>
          <p:cNvPr id="1691740" name="Freeform 92"/>
          <p:cNvSpPr>
            <a:spLocks/>
          </p:cNvSpPr>
          <p:nvPr/>
        </p:nvSpPr>
        <p:spPr bwMode="auto">
          <a:xfrm flipH="1">
            <a:off x="3886200" y="3886200"/>
            <a:ext cx="228600" cy="1081088"/>
          </a:xfrm>
          <a:custGeom>
            <a:avLst/>
            <a:gdLst>
              <a:gd name="T0" fmla="*/ 0 w 873"/>
              <a:gd name="T1" fmla="*/ 0 h 249"/>
              <a:gd name="T2" fmla="*/ 0 w 873"/>
              <a:gd name="T3" fmla="*/ 248 h 249"/>
              <a:gd name="T4" fmla="*/ 872 w 873"/>
              <a:gd name="T5" fmla="*/ 248 h 249"/>
              <a:gd name="T6" fmla="*/ 0 60000 65536"/>
              <a:gd name="T7" fmla="*/ 0 60000 65536"/>
              <a:gd name="T8" fmla="*/ 0 60000 65536"/>
              <a:gd name="T9" fmla="*/ 0 w 873"/>
              <a:gd name="T10" fmla="*/ 0 h 249"/>
              <a:gd name="T11" fmla="*/ 873 w 873"/>
              <a:gd name="T12" fmla="*/ 249 h 249"/>
            </a:gdLst>
            <a:ahLst/>
            <a:cxnLst>
              <a:cxn ang="T6">
                <a:pos x="T0" y="T1"/>
              </a:cxn>
              <a:cxn ang="T7">
                <a:pos x="T2" y="T3"/>
              </a:cxn>
              <a:cxn ang="T8">
                <a:pos x="T4" y="T5"/>
              </a:cxn>
            </a:cxnLst>
            <a:rect l="T9" t="T10" r="T11" b="T12"/>
            <a:pathLst>
              <a:path w="873" h="249">
                <a:moveTo>
                  <a:pt x="0" y="0"/>
                </a:moveTo>
                <a:lnTo>
                  <a:pt x="0" y="248"/>
                </a:lnTo>
                <a:lnTo>
                  <a:pt x="872" y="248"/>
                </a:lnTo>
              </a:path>
            </a:pathLst>
          </a:custGeom>
          <a:noFill/>
          <a:ln w="25400" cap="rnd" cmpd="sng">
            <a:solidFill>
              <a:schemeClr val="tx1"/>
            </a:solidFill>
            <a:prstDash val="solid"/>
            <a:round/>
            <a:headEnd type="stealth" w="med" len="lg"/>
            <a:tailEnd type="stealth" w="med" len="lg"/>
          </a:ln>
        </p:spPr>
        <p:txBody>
          <a:bodyPr/>
          <a:lstStyle/>
          <a:p>
            <a:endParaRPr lang="en-US" dirty="0"/>
          </a:p>
        </p:txBody>
      </p:sp>
      <p:grpSp>
        <p:nvGrpSpPr>
          <p:cNvPr id="17" name="Group 52"/>
          <p:cNvGrpSpPr>
            <a:grpSpLocks/>
          </p:cNvGrpSpPr>
          <p:nvPr/>
        </p:nvGrpSpPr>
        <p:grpSpPr bwMode="auto">
          <a:xfrm>
            <a:off x="1905000" y="2514600"/>
            <a:ext cx="441325" cy="441325"/>
            <a:chOff x="5226" y="2402"/>
            <a:chExt cx="198" cy="198"/>
          </a:xfrm>
        </p:grpSpPr>
        <p:sp>
          <p:nvSpPr>
            <p:cNvPr id="1691742" name="Rectangle 53"/>
            <p:cNvSpPr>
              <a:spLocks noChangeArrowheads="1"/>
            </p:cNvSpPr>
            <p:nvPr/>
          </p:nvSpPr>
          <p:spPr bwMode="auto">
            <a:xfrm>
              <a:off x="5280" y="2448"/>
              <a:ext cx="144" cy="144"/>
            </a:xfrm>
            <a:prstGeom prst="rect">
              <a:avLst/>
            </a:prstGeom>
            <a:solidFill>
              <a:schemeClr val="bg1"/>
            </a:solidFill>
            <a:ln w="9525">
              <a:solidFill>
                <a:schemeClr val="tx1"/>
              </a:solidFill>
              <a:miter lim="800000"/>
              <a:headEnd/>
              <a:tailEnd/>
            </a:ln>
          </p:spPr>
          <p:txBody>
            <a:bodyPr wrap="none" anchor="ctr"/>
            <a:lstStyle/>
            <a:p>
              <a:pPr>
                <a:spcBef>
                  <a:spcPct val="0"/>
                </a:spcBef>
                <a:buClrTx/>
                <a:buFontTx/>
                <a:buNone/>
              </a:pPr>
              <a:endParaRPr lang="en-US" sz="1800" dirty="0">
                <a:cs typeface="Arial" pitchFamily="34" charset="0"/>
              </a:endParaRPr>
            </a:p>
          </p:txBody>
        </p:sp>
        <p:sp>
          <p:nvSpPr>
            <p:cNvPr id="1691743" name="Line 54"/>
            <p:cNvSpPr>
              <a:spLocks noChangeShapeType="1"/>
            </p:cNvSpPr>
            <p:nvPr/>
          </p:nvSpPr>
          <p:spPr bwMode="auto">
            <a:xfrm>
              <a:off x="5312" y="2563"/>
              <a:ext cx="84" cy="0"/>
            </a:xfrm>
            <a:prstGeom prst="line">
              <a:avLst/>
            </a:prstGeom>
            <a:noFill/>
            <a:ln w="9525">
              <a:solidFill>
                <a:schemeClr val="tx1"/>
              </a:solidFill>
              <a:round/>
              <a:headEnd/>
              <a:tailEnd/>
            </a:ln>
          </p:spPr>
          <p:txBody>
            <a:bodyPr/>
            <a:lstStyle/>
            <a:p>
              <a:endParaRPr lang="en-US" dirty="0"/>
            </a:p>
          </p:txBody>
        </p:sp>
        <p:sp>
          <p:nvSpPr>
            <p:cNvPr id="1691744" name="Line 55"/>
            <p:cNvSpPr>
              <a:spLocks noChangeShapeType="1"/>
            </p:cNvSpPr>
            <p:nvPr/>
          </p:nvSpPr>
          <p:spPr bwMode="auto">
            <a:xfrm flipV="1">
              <a:off x="5337" y="2535"/>
              <a:ext cx="33" cy="0"/>
            </a:xfrm>
            <a:prstGeom prst="line">
              <a:avLst/>
            </a:prstGeom>
            <a:noFill/>
            <a:ln w="9525">
              <a:solidFill>
                <a:schemeClr val="tx1"/>
              </a:solidFill>
              <a:round/>
              <a:headEnd/>
              <a:tailEnd/>
            </a:ln>
          </p:spPr>
          <p:txBody>
            <a:bodyPr/>
            <a:lstStyle/>
            <a:p>
              <a:endParaRPr lang="en-US" dirty="0"/>
            </a:p>
          </p:txBody>
        </p:sp>
        <p:sp>
          <p:nvSpPr>
            <p:cNvPr id="1691745" name="Line 56"/>
            <p:cNvSpPr>
              <a:spLocks noChangeShapeType="1"/>
            </p:cNvSpPr>
            <p:nvPr/>
          </p:nvSpPr>
          <p:spPr bwMode="auto">
            <a:xfrm>
              <a:off x="5311" y="2507"/>
              <a:ext cx="84" cy="0"/>
            </a:xfrm>
            <a:prstGeom prst="line">
              <a:avLst/>
            </a:prstGeom>
            <a:noFill/>
            <a:ln w="9525">
              <a:solidFill>
                <a:schemeClr val="tx1"/>
              </a:solidFill>
              <a:round/>
              <a:headEnd/>
              <a:tailEnd/>
            </a:ln>
          </p:spPr>
          <p:txBody>
            <a:bodyPr/>
            <a:lstStyle/>
            <a:p>
              <a:endParaRPr lang="en-US" dirty="0"/>
            </a:p>
          </p:txBody>
        </p:sp>
        <p:sp>
          <p:nvSpPr>
            <p:cNvPr id="1691746" name="Line 57"/>
            <p:cNvSpPr>
              <a:spLocks noChangeShapeType="1"/>
            </p:cNvSpPr>
            <p:nvPr/>
          </p:nvSpPr>
          <p:spPr bwMode="auto">
            <a:xfrm flipV="1">
              <a:off x="5338" y="2480"/>
              <a:ext cx="31" cy="0"/>
            </a:xfrm>
            <a:prstGeom prst="line">
              <a:avLst/>
            </a:prstGeom>
            <a:noFill/>
            <a:ln w="9525">
              <a:solidFill>
                <a:schemeClr val="tx1"/>
              </a:solidFill>
              <a:round/>
              <a:headEnd/>
              <a:tailEnd/>
            </a:ln>
          </p:spPr>
          <p:txBody>
            <a:bodyPr/>
            <a:lstStyle/>
            <a:p>
              <a:endParaRPr lang="en-US" dirty="0"/>
            </a:p>
          </p:txBody>
        </p:sp>
        <p:sp>
          <p:nvSpPr>
            <p:cNvPr id="1691747" name="Text Box 58"/>
            <p:cNvSpPr txBox="1">
              <a:spLocks noChangeArrowheads="1"/>
            </p:cNvSpPr>
            <p:nvPr/>
          </p:nvSpPr>
          <p:spPr bwMode="auto">
            <a:xfrm>
              <a:off x="5226" y="2402"/>
              <a:ext cx="109" cy="96"/>
            </a:xfrm>
            <a:prstGeom prst="rect">
              <a:avLst/>
            </a:prstGeom>
            <a:noFill/>
            <a:ln w="9525">
              <a:noFill/>
              <a:miter lim="800000"/>
              <a:headEnd/>
              <a:tailEnd/>
            </a:ln>
          </p:spPr>
          <p:txBody>
            <a:bodyPr wrap="none">
              <a:spAutoFit/>
            </a:bodyPr>
            <a:lstStyle/>
            <a:p>
              <a:pPr>
                <a:spcBef>
                  <a:spcPct val="0"/>
                </a:spcBef>
                <a:buClrTx/>
                <a:buFontTx/>
                <a:buNone/>
              </a:pPr>
              <a:r>
                <a:rPr lang="en-US" sz="800" dirty="0">
                  <a:cs typeface="Arial" pitchFamily="34" charset="0"/>
                </a:rPr>
                <a:t>+</a:t>
              </a:r>
            </a:p>
          </p:txBody>
        </p:sp>
        <p:sp>
          <p:nvSpPr>
            <p:cNvPr id="1691748" name="Text Box 59"/>
            <p:cNvSpPr txBox="1">
              <a:spLocks noChangeArrowheads="1"/>
            </p:cNvSpPr>
            <p:nvPr/>
          </p:nvSpPr>
          <p:spPr bwMode="auto">
            <a:xfrm>
              <a:off x="5231" y="2497"/>
              <a:ext cx="100" cy="103"/>
            </a:xfrm>
            <a:prstGeom prst="rect">
              <a:avLst/>
            </a:prstGeom>
            <a:noFill/>
            <a:ln w="9525">
              <a:noFill/>
              <a:miter lim="800000"/>
              <a:headEnd/>
              <a:tailEnd/>
            </a:ln>
          </p:spPr>
          <p:txBody>
            <a:bodyPr wrap="none">
              <a:spAutoFit/>
            </a:bodyPr>
            <a:lstStyle/>
            <a:p>
              <a:pPr>
                <a:spcBef>
                  <a:spcPct val="0"/>
                </a:spcBef>
                <a:buClrTx/>
                <a:buFontTx/>
                <a:buNone/>
              </a:pPr>
              <a:r>
                <a:rPr lang="en-US" sz="900" dirty="0">
                  <a:cs typeface="Arial" pitchFamily="34" charset="0"/>
                </a:rPr>
                <a:t>-</a:t>
              </a:r>
            </a:p>
          </p:txBody>
        </p:sp>
      </p:grpSp>
      <p:sp>
        <p:nvSpPr>
          <p:cNvPr id="1691749" name="Oval 64"/>
          <p:cNvSpPr>
            <a:spLocks noChangeArrowheads="1"/>
          </p:cNvSpPr>
          <p:nvPr/>
        </p:nvSpPr>
        <p:spPr bwMode="auto">
          <a:xfrm>
            <a:off x="2590800" y="2590800"/>
            <a:ext cx="304800" cy="303213"/>
          </a:xfrm>
          <a:prstGeom prst="ellipse">
            <a:avLst/>
          </a:prstGeom>
          <a:solidFill>
            <a:schemeClr val="bg1"/>
          </a:solidFill>
          <a:ln w="9525">
            <a:solidFill>
              <a:schemeClr val="tx1"/>
            </a:solidFill>
            <a:round/>
            <a:headEnd/>
            <a:tailEnd/>
          </a:ln>
        </p:spPr>
        <p:txBody>
          <a:bodyPr wrap="none" anchor="ctr"/>
          <a:lstStyle/>
          <a:p>
            <a:pPr algn="ctr">
              <a:spcBef>
                <a:spcPct val="0"/>
              </a:spcBef>
              <a:buClrTx/>
              <a:buFontTx/>
              <a:buNone/>
            </a:pPr>
            <a:r>
              <a:rPr lang="en-US" dirty="0">
                <a:cs typeface="Arial" pitchFamily="34" charset="0"/>
              </a:rPr>
              <a:t>~</a:t>
            </a:r>
          </a:p>
        </p:txBody>
      </p:sp>
      <p:sp>
        <p:nvSpPr>
          <p:cNvPr id="1691750" name="Line 102"/>
          <p:cNvSpPr>
            <a:spLocks noChangeShapeType="1"/>
          </p:cNvSpPr>
          <p:nvPr/>
        </p:nvSpPr>
        <p:spPr bwMode="auto">
          <a:xfrm>
            <a:off x="2209800" y="2209800"/>
            <a:ext cx="0" cy="381000"/>
          </a:xfrm>
          <a:prstGeom prst="line">
            <a:avLst/>
          </a:prstGeom>
          <a:noFill/>
          <a:ln w="28575">
            <a:solidFill>
              <a:schemeClr val="tx1"/>
            </a:solidFill>
            <a:round/>
            <a:headEnd/>
            <a:tailEnd/>
          </a:ln>
        </p:spPr>
        <p:txBody>
          <a:bodyPr/>
          <a:lstStyle/>
          <a:p>
            <a:endParaRPr lang="en-US" dirty="0"/>
          </a:p>
        </p:txBody>
      </p:sp>
      <p:sp>
        <p:nvSpPr>
          <p:cNvPr id="1691751" name="Line 103"/>
          <p:cNvSpPr>
            <a:spLocks noChangeShapeType="1"/>
          </p:cNvSpPr>
          <p:nvPr/>
        </p:nvSpPr>
        <p:spPr bwMode="auto">
          <a:xfrm>
            <a:off x="2743200" y="2209800"/>
            <a:ext cx="0" cy="381000"/>
          </a:xfrm>
          <a:prstGeom prst="line">
            <a:avLst/>
          </a:prstGeom>
          <a:noFill/>
          <a:ln w="28575">
            <a:solidFill>
              <a:schemeClr val="tx1"/>
            </a:solidFill>
            <a:round/>
            <a:headEnd/>
            <a:tailEnd/>
          </a:ln>
        </p:spPr>
        <p:txBody>
          <a:bodyPr/>
          <a:lstStyle/>
          <a:p>
            <a:endParaRPr lang="en-US" dirty="0"/>
          </a:p>
        </p:txBody>
      </p:sp>
      <p:sp>
        <p:nvSpPr>
          <p:cNvPr id="1691752" name="Rectangle 104"/>
          <p:cNvSpPr>
            <a:spLocks noChangeArrowheads="1"/>
          </p:cNvSpPr>
          <p:nvPr/>
        </p:nvSpPr>
        <p:spPr bwMode="auto">
          <a:xfrm>
            <a:off x="1627188" y="2941638"/>
            <a:ext cx="1801812" cy="639762"/>
          </a:xfrm>
          <a:prstGeom prst="rect">
            <a:avLst/>
          </a:prstGeom>
          <a:noFill/>
          <a:ln w="9525">
            <a:noFill/>
            <a:miter lim="800000"/>
            <a:headEnd/>
            <a:tailEnd/>
          </a:ln>
        </p:spPr>
        <p:txBody>
          <a:bodyPr lIns="92075" tIns="46038" rIns="92075" bIns="46038">
            <a:spAutoFit/>
          </a:bodyPr>
          <a:lstStyle/>
          <a:p>
            <a:pPr algn="ctr" eaLnBrk="0" hangingPunct="0">
              <a:spcBef>
                <a:spcPct val="0"/>
              </a:spcBef>
              <a:buClrTx/>
              <a:buFontTx/>
              <a:buNone/>
            </a:pPr>
            <a:r>
              <a:rPr lang="en-US" sz="1200" i="1" dirty="0"/>
              <a:t>Electricity Storage</a:t>
            </a:r>
          </a:p>
          <a:p>
            <a:pPr algn="ctr" eaLnBrk="0" hangingPunct="0">
              <a:spcBef>
                <a:spcPct val="0"/>
              </a:spcBef>
              <a:buClrTx/>
              <a:buFontTx/>
              <a:buNone/>
            </a:pPr>
            <a:r>
              <a:rPr lang="en-US" sz="1200" i="1" dirty="0"/>
              <a:t>&amp; Distributed Energy Resources</a:t>
            </a:r>
          </a:p>
        </p:txBody>
      </p:sp>
      <p:pic>
        <p:nvPicPr>
          <p:cNvPr id="1691753" name="Picture 105" descr="microturbine"/>
          <p:cNvPicPr>
            <a:picLocks noChangeAspect="1" noChangeArrowheads="1"/>
          </p:cNvPicPr>
          <p:nvPr/>
        </p:nvPicPr>
        <p:blipFill>
          <a:blip r:embed="rId15" cstate="print">
            <a:lum bright="6000" contrast="10000"/>
          </a:blip>
          <a:srcRect r="44875"/>
          <a:stretch>
            <a:fillRect/>
          </a:stretch>
        </p:blipFill>
        <p:spPr bwMode="auto">
          <a:xfrm>
            <a:off x="2359025" y="965200"/>
            <a:ext cx="768350" cy="1168400"/>
          </a:xfrm>
          <a:prstGeom prst="rect">
            <a:avLst/>
          </a:prstGeom>
          <a:noFill/>
          <a:ln w="9525">
            <a:noFill/>
            <a:miter lim="800000"/>
            <a:headEnd/>
            <a:tailEnd/>
          </a:ln>
        </p:spPr>
      </p:pic>
      <p:pic>
        <p:nvPicPr>
          <p:cNvPr id="1691754" name="Picture 106" descr="MVC-673F"/>
          <p:cNvPicPr>
            <a:picLocks noGrp="1" noChangeAspect="1" noChangeArrowheads="1"/>
          </p:cNvPicPr>
          <p:nvPr>
            <p:ph sz="quarter" idx="4294967295"/>
          </p:nvPr>
        </p:nvPicPr>
        <p:blipFill>
          <a:blip r:embed="rId16" cstate="print"/>
          <a:srcRect l="17455" r="28360" b="38693"/>
          <a:stretch>
            <a:fillRect/>
          </a:stretch>
        </p:blipFill>
        <p:spPr bwMode="gray">
          <a:xfrm>
            <a:off x="609600" y="1270000"/>
            <a:ext cx="1600200" cy="838200"/>
          </a:xfrm>
          <a:noFill/>
        </p:spPr>
      </p:pic>
    </p:spTree>
    <p:extLst>
      <p:ext uri="{BB962C8B-B14F-4D97-AF65-F5344CB8AC3E}">
        <p14:creationId xmlns:p14="http://schemas.microsoft.com/office/powerpoint/2010/main" val="42470639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1"/>
          <p:cNvSpPr>
            <a:spLocks noGrp="1"/>
          </p:cNvSpPr>
          <p:nvPr>
            <p:ph type="ftr" sz="quarter" idx="4294967295"/>
          </p:nvPr>
        </p:nvSpPr>
        <p:spPr>
          <a:xfrm>
            <a:off x="152400" y="6553200"/>
            <a:ext cx="8220075" cy="161925"/>
          </a:xfrm>
          <a:prstGeom prst="rect">
            <a:avLst/>
          </a:prstGeom>
        </p:spPr>
        <p:txBody>
          <a:bodyPr/>
          <a:lstStyle/>
          <a:p>
            <a:r>
              <a:rPr lang="en-US" dirty="0" smtClean="0"/>
              <a:t> </a:t>
            </a:r>
            <a:endParaRPr lang="en-US" dirty="0"/>
          </a:p>
        </p:txBody>
      </p:sp>
      <p:sp>
        <p:nvSpPr>
          <p:cNvPr id="28" name="Slide Number Placeholder 2"/>
          <p:cNvSpPr>
            <a:spLocks noGrp="1"/>
          </p:cNvSpPr>
          <p:nvPr>
            <p:ph type="sldNum" sz="quarter" idx="4294967295"/>
          </p:nvPr>
        </p:nvSpPr>
        <p:spPr>
          <a:xfrm>
            <a:off x="8797925" y="6537325"/>
            <a:ext cx="155575" cy="152400"/>
          </a:xfrm>
          <a:prstGeom prst="rect">
            <a:avLst/>
          </a:prstGeom>
        </p:spPr>
        <p:txBody>
          <a:bodyPr/>
          <a:lstStyle/>
          <a:p>
            <a:fld id="{E69B4418-95B7-4DE0-BAE1-61A517A10DE2}" type="slidenum">
              <a:rPr lang="en-US"/>
              <a:pPr/>
              <a:t>15</a:t>
            </a:fld>
            <a:endParaRPr lang="en-US" dirty="0"/>
          </a:p>
        </p:txBody>
      </p:sp>
      <p:sp>
        <p:nvSpPr>
          <p:cNvPr id="1693698" name="Rectangle 2"/>
          <p:cNvSpPr>
            <a:spLocks noGrp="1" noChangeArrowheads="1"/>
          </p:cNvSpPr>
          <p:nvPr>
            <p:ph type="title" idx="4294967295"/>
          </p:nvPr>
        </p:nvSpPr>
        <p:spPr>
          <a:xfrm>
            <a:off x="889000" y="304800"/>
            <a:ext cx="7848600" cy="941388"/>
          </a:xfrm>
        </p:spPr>
        <p:txBody>
          <a:bodyPr/>
          <a:lstStyle/>
          <a:p>
            <a:r>
              <a:rPr lang="en-US" dirty="0"/>
              <a:t>MicroGrid</a:t>
            </a:r>
            <a:r>
              <a:rPr lang="en-US" dirty="0"/>
              <a:t> Core Functionality</a:t>
            </a:r>
          </a:p>
        </p:txBody>
      </p:sp>
      <p:sp>
        <p:nvSpPr>
          <p:cNvPr id="1693699" name="Content Placeholder 4"/>
          <p:cNvSpPr>
            <a:spLocks noGrp="1"/>
          </p:cNvSpPr>
          <p:nvPr>
            <p:ph idx="4294967295"/>
          </p:nvPr>
        </p:nvSpPr>
        <p:spPr>
          <a:xfrm>
            <a:off x="5257800" y="1143000"/>
            <a:ext cx="3429000" cy="4724400"/>
          </a:xfrm>
        </p:spPr>
        <p:txBody>
          <a:bodyPr/>
          <a:lstStyle/>
          <a:p>
            <a:r>
              <a:rPr lang="en-US" sz="1600" b="1" dirty="0"/>
              <a:t>Safety and Reliability priority</a:t>
            </a:r>
          </a:p>
          <a:p>
            <a:r>
              <a:rPr lang="en-US" sz="1600" b="1" dirty="0"/>
              <a:t>Automated Field Devices </a:t>
            </a:r>
          </a:p>
          <a:p>
            <a:r>
              <a:rPr lang="en-US" sz="1600" b="1" dirty="0"/>
              <a:t>Model and Manage </a:t>
            </a:r>
            <a:r>
              <a:rPr lang="en-US" sz="1600" b="1" dirty="0"/>
              <a:t>MicroGrid</a:t>
            </a:r>
            <a:r>
              <a:rPr lang="en-US" sz="1600" b="1" dirty="0"/>
              <a:t> resources</a:t>
            </a:r>
          </a:p>
          <a:p>
            <a:pPr marL="1136650" lvl="1" indent="-285750"/>
            <a:r>
              <a:rPr lang="en-US" sz="1600" b="1" dirty="0"/>
              <a:t>Economically, Reliably, and Securely (including charge/discharge storage)</a:t>
            </a:r>
          </a:p>
          <a:p>
            <a:r>
              <a:rPr lang="en-US" sz="1600" b="1" dirty="0"/>
              <a:t>Normal &amp; Islanded Operations</a:t>
            </a:r>
          </a:p>
          <a:p>
            <a:r>
              <a:rPr lang="en-US" sz="1600" b="1" dirty="0"/>
              <a:t>Real-Time integration with </a:t>
            </a:r>
          </a:p>
          <a:p>
            <a:pPr marL="1136650" lvl="1" indent="-285750"/>
            <a:r>
              <a:rPr lang="en-US" sz="1600" b="1" dirty="0"/>
              <a:t>OMS/DMS</a:t>
            </a:r>
          </a:p>
          <a:p>
            <a:pPr marL="1136650" lvl="1" indent="-285750"/>
            <a:r>
              <a:rPr lang="en-US" sz="1600" b="1" dirty="0"/>
              <a:t>SCADA</a:t>
            </a:r>
          </a:p>
          <a:p>
            <a:pPr marL="1136650" lvl="1" indent="-285750"/>
            <a:r>
              <a:rPr lang="en-US" sz="1600" b="1" dirty="0"/>
              <a:t>Demand Response/Load Mgt</a:t>
            </a:r>
          </a:p>
          <a:p>
            <a:pPr marL="1136650" lvl="1" indent="-285750"/>
            <a:r>
              <a:rPr lang="en-US" sz="1600" b="1" dirty="0"/>
              <a:t>Field Devices</a:t>
            </a:r>
          </a:p>
        </p:txBody>
      </p:sp>
      <p:grpSp>
        <p:nvGrpSpPr>
          <p:cNvPr id="2" name="Group 4"/>
          <p:cNvGrpSpPr>
            <a:grpSpLocks/>
          </p:cNvGrpSpPr>
          <p:nvPr/>
        </p:nvGrpSpPr>
        <p:grpSpPr bwMode="auto">
          <a:xfrm>
            <a:off x="609600" y="1831975"/>
            <a:ext cx="4660900" cy="3213100"/>
            <a:chOff x="816" y="672"/>
            <a:chExt cx="4272" cy="2688"/>
          </a:xfrm>
        </p:grpSpPr>
        <p:sp>
          <p:nvSpPr>
            <p:cNvPr id="1693701" name="Rectangle 4"/>
            <p:cNvSpPr>
              <a:spLocks noChangeArrowheads="1"/>
            </p:cNvSpPr>
            <p:nvPr/>
          </p:nvSpPr>
          <p:spPr bwMode="auto">
            <a:xfrm>
              <a:off x="1536" y="672"/>
              <a:ext cx="960" cy="480"/>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OMS/DMS</a:t>
              </a:r>
            </a:p>
          </p:txBody>
        </p:sp>
        <p:sp>
          <p:nvSpPr>
            <p:cNvPr id="1693702" name="Rectangle 5"/>
            <p:cNvSpPr>
              <a:spLocks noChangeArrowheads="1"/>
            </p:cNvSpPr>
            <p:nvPr/>
          </p:nvSpPr>
          <p:spPr bwMode="auto">
            <a:xfrm>
              <a:off x="3648" y="912"/>
              <a:ext cx="1056" cy="480"/>
            </a:xfrm>
            <a:prstGeom prst="rect">
              <a:avLst/>
            </a:prstGeom>
            <a:no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SCADA</a:t>
              </a:r>
            </a:p>
          </p:txBody>
        </p:sp>
        <p:sp>
          <p:nvSpPr>
            <p:cNvPr id="1693703" name="Rectangle 9"/>
            <p:cNvSpPr>
              <a:spLocks noChangeArrowheads="1"/>
            </p:cNvSpPr>
            <p:nvPr/>
          </p:nvSpPr>
          <p:spPr bwMode="auto">
            <a:xfrm>
              <a:off x="1824" y="1968"/>
              <a:ext cx="960" cy="576"/>
            </a:xfrm>
            <a:prstGeom prst="rect">
              <a:avLst/>
            </a:prstGeom>
            <a:solidFill>
              <a:schemeClr val="bg1"/>
            </a:solidFill>
            <a:ln w="9525">
              <a:solidFill>
                <a:schemeClr val="folHlink"/>
              </a:solidFill>
              <a:prstDash val="sysDot"/>
              <a:miter lim="800000"/>
              <a:headEnd/>
              <a:tailEnd/>
            </a:ln>
          </p:spPr>
          <p:txBody>
            <a:bodyPr wrap="none" anchor="ctr"/>
            <a:lstStyle/>
            <a:p>
              <a:pPr algn="ctr">
                <a:spcBef>
                  <a:spcPct val="0"/>
                </a:spcBef>
                <a:buClrTx/>
                <a:buFontTx/>
                <a:buNone/>
              </a:pPr>
              <a:r>
                <a:rPr lang="en-US" sz="1600" b="1" dirty="0">
                  <a:solidFill>
                    <a:schemeClr val="accent2"/>
                  </a:solidFill>
                  <a:cs typeface="Arial" pitchFamily="34" charset="0"/>
                </a:rPr>
                <a:t>Microgrid</a:t>
              </a:r>
              <a:r>
                <a:rPr lang="en-US" sz="1600" b="1" dirty="0">
                  <a:solidFill>
                    <a:schemeClr val="accent2"/>
                  </a:solidFill>
                  <a:cs typeface="Arial" pitchFamily="34" charset="0"/>
                </a:rPr>
                <a:t/>
              </a:r>
              <a:br>
                <a:rPr lang="en-US" sz="1600" b="1" dirty="0">
                  <a:solidFill>
                    <a:schemeClr val="accent2"/>
                  </a:solidFill>
                  <a:cs typeface="Arial" pitchFamily="34" charset="0"/>
                </a:rPr>
              </a:br>
              <a:r>
                <a:rPr lang="en-US" sz="1600" b="1" dirty="0">
                  <a:solidFill>
                    <a:schemeClr val="accent2"/>
                  </a:solidFill>
                  <a:cs typeface="Arial" pitchFamily="34" charset="0"/>
                </a:rPr>
                <a:t>Master</a:t>
              </a:r>
              <a:br>
                <a:rPr lang="en-US" sz="1600" b="1" dirty="0">
                  <a:solidFill>
                    <a:schemeClr val="accent2"/>
                  </a:solidFill>
                  <a:cs typeface="Arial" pitchFamily="34" charset="0"/>
                </a:rPr>
              </a:br>
              <a:r>
                <a:rPr lang="en-US" sz="1600" b="1" dirty="0">
                  <a:solidFill>
                    <a:schemeClr val="accent2"/>
                  </a:solidFill>
                  <a:cs typeface="Arial" pitchFamily="34" charset="0"/>
                </a:rPr>
                <a:t>Controller</a:t>
              </a:r>
            </a:p>
          </p:txBody>
        </p:sp>
        <p:sp>
          <p:nvSpPr>
            <p:cNvPr id="1693704" name="Rectangle 8"/>
            <p:cNvSpPr>
              <a:spLocks noChangeArrowheads="1"/>
            </p:cNvSpPr>
            <p:nvPr/>
          </p:nvSpPr>
          <p:spPr bwMode="auto">
            <a:xfrm>
              <a:off x="1728" y="1872"/>
              <a:ext cx="960" cy="576"/>
            </a:xfrm>
            <a:prstGeom prst="rect">
              <a:avLst/>
            </a:prstGeom>
            <a:solidFill>
              <a:schemeClr val="bg1"/>
            </a:solidFill>
            <a:ln w="9525">
              <a:solidFill>
                <a:schemeClr val="folHlink"/>
              </a:solidFill>
              <a:prstDash val="sysDot"/>
              <a:miter lim="800000"/>
              <a:headEnd/>
              <a:tailEnd/>
            </a:ln>
          </p:spPr>
          <p:txBody>
            <a:bodyPr wrap="none" anchor="ctr"/>
            <a:lstStyle/>
            <a:p>
              <a:pPr algn="ctr">
                <a:spcBef>
                  <a:spcPct val="0"/>
                </a:spcBef>
                <a:buClrTx/>
                <a:buFontTx/>
                <a:buNone/>
              </a:pPr>
              <a:r>
                <a:rPr lang="en-US" sz="1600" b="1" dirty="0">
                  <a:solidFill>
                    <a:schemeClr val="accent2"/>
                  </a:solidFill>
                  <a:cs typeface="Arial" pitchFamily="34" charset="0"/>
                </a:rPr>
                <a:t>Microgrid</a:t>
              </a:r>
              <a:r>
                <a:rPr lang="en-US" sz="1600" b="1" dirty="0">
                  <a:solidFill>
                    <a:schemeClr val="accent2"/>
                  </a:solidFill>
                  <a:cs typeface="Arial" pitchFamily="34" charset="0"/>
                </a:rPr>
                <a:t/>
              </a:r>
              <a:br>
                <a:rPr lang="en-US" sz="1600" b="1" dirty="0">
                  <a:solidFill>
                    <a:schemeClr val="accent2"/>
                  </a:solidFill>
                  <a:cs typeface="Arial" pitchFamily="34" charset="0"/>
                </a:rPr>
              </a:br>
              <a:r>
                <a:rPr lang="en-US" sz="1600" b="1" dirty="0">
                  <a:solidFill>
                    <a:schemeClr val="accent2"/>
                  </a:solidFill>
                  <a:cs typeface="Arial" pitchFamily="34" charset="0"/>
                </a:rPr>
                <a:t>Master</a:t>
              </a:r>
              <a:br>
                <a:rPr lang="en-US" sz="1600" b="1" dirty="0">
                  <a:solidFill>
                    <a:schemeClr val="accent2"/>
                  </a:solidFill>
                  <a:cs typeface="Arial" pitchFamily="34" charset="0"/>
                </a:rPr>
              </a:br>
              <a:r>
                <a:rPr lang="en-US" sz="1600" b="1" dirty="0">
                  <a:solidFill>
                    <a:schemeClr val="accent2"/>
                  </a:solidFill>
                  <a:cs typeface="Arial" pitchFamily="34" charset="0"/>
                </a:rPr>
                <a:t>Controller</a:t>
              </a:r>
            </a:p>
          </p:txBody>
        </p:sp>
        <p:sp>
          <p:nvSpPr>
            <p:cNvPr id="1693705" name="Rectangle 7"/>
            <p:cNvSpPr>
              <a:spLocks noChangeArrowheads="1"/>
            </p:cNvSpPr>
            <p:nvPr/>
          </p:nvSpPr>
          <p:spPr bwMode="auto">
            <a:xfrm>
              <a:off x="1632" y="1776"/>
              <a:ext cx="960" cy="576"/>
            </a:xfrm>
            <a:prstGeom prst="rect">
              <a:avLst/>
            </a:prstGeom>
            <a:solidFill>
              <a:schemeClr val="bg1"/>
            </a:solidFill>
            <a:ln w="9525">
              <a:solidFill>
                <a:schemeClr val="folHlink"/>
              </a:solidFill>
              <a:prstDash val="sysDot"/>
              <a:miter lim="800000"/>
              <a:headEnd/>
              <a:tailEnd/>
            </a:ln>
          </p:spPr>
          <p:txBody>
            <a:bodyPr wrap="none" anchor="ctr"/>
            <a:lstStyle/>
            <a:p>
              <a:pPr algn="ctr">
                <a:spcBef>
                  <a:spcPct val="0"/>
                </a:spcBef>
                <a:buClrTx/>
                <a:buFontTx/>
                <a:buNone/>
              </a:pPr>
              <a:r>
                <a:rPr lang="en-US" sz="1600" b="1" dirty="0">
                  <a:solidFill>
                    <a:schemeClr val="accent2"/>
                  </a:solidFill>
                  <a:cs typeface="Arial" pitchFamily="34" charset="0"/>
                </a:rPr>
                <a:t>Microgrid</a:t>
              </a:r>
              <a:r>
                <a:rPr lang="en-US" sz="1600" b="1" dirty="0">
                  <a:solidFill>
                    <a:schemeClr val="accent2"/>
                  </a:solidFill>
                  <a:cs typeface="Arial" pitchFamily="34" charset="0"/>
                </a:rPr>
                <a:t/>
              </a:r>
              <a:br>
                <a:rPr lang="en-US" sz="1600" b="1" dirty="0">
                  <a:solidFill>
                    <a:schemeClr val="accent2"/>
                  </a:solidFill>
                  <a:cs typeface="Arial" pitchFamily="34" charset="0"/>
                </a:rPr>
              </a:br>
              <a:r>
                <a:rPr lang="en-US" sz="1600" b="1" dirty="0">
                  <a:solidFill>
                    <a:schemeClr val="accent2"/>
                  </a:solidFill>
                  <a:cs typeface="Arial" pitchFamily="34" charset="0"/>
                </a:rPr>
                <a:t>Master</a:t>
              </a:r>
              <a:br>
                <a:rPr lang="en-US" sz="1600" b="1" dirty="0">
                  <a:solidFill>
                    <a:schemeClr val="accent2"/>
                  </a:solidFill>
                  <a:cs typeface="Arial" pitchFamily="34" charset="0"/>
                </a:rPr>
              </a:br>
              <a:r>
                <a:rPr lang="en-US" sz="1600" b="1" dirty="0">
                  <a:solidFill>
                    <a:schemeClr val="accent2"/>
                  </a:solidFill>
                  <a:cs typeface="Arial" pitchFamily="34" charset="0"/>
                </a:rPr>
                <a:t>Controller</a:t>
              </a:r>
            </a:p>
          </p:txBody>
        </p:sp>
        <p:sp>
          <p:nvSpPr>
            <p:cNvPr id="1693706" name="Rectangle 6"/>
            <p:cNvSpPr>
              <a:spLocks noChangeArrowheads="1"/>
            </p:cNvSpPr>
            <p:nvPr/>
          </p:nvSpPr>
          <p:spPr bwMode="auto">
            <a:xfrm>
              <a:off x="1536" y="1680"/>
              <a:ext cx="960" cy="576"/>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Microgrid</a:t>
              </a:r>
              <a:r>
                <a:rPr lang="en-US" sz="1600" b="1" dirty="0">
                  <a:cs typeface="Arial" pitchFamily="34" charset="0"/>
                </a:rPr>
                <a:t/>
              </a:r>
              <a:br>
                <a:rPr lang="en-US" sz="1600" b="1" dirty="0">
                  <a:cs typeface="Arial" pitchFamily="34" charset="0"/>
                </a:rPr>
              </a:br>
              <a:r>
                <a:rPr lang="en-US" sz="1600" b="1" dirty="0">
                  <a:cs typeface="Arial" pitchFamily="34" charset="0"/>
                </a:rPr>
                <a:t>Master</a:t>
              </a:r>
              <a:br>
                <a:rPr lang="en-US" sz="1600" b="1" dirty="0">
                  <a:cs typeface="Arial" pitchFamily="34" charset="0"/>
                </a:rPr>
              </a:br>
              <a:r>
                <a:rPr lang="en-US" sz="1600" b="1" dirty="0">
                  <a:cs typeface="Arial" pitchFamily="34" charset="0"/>
                </a:rPr>
                <a:t>Controller</a:t>
              </a:r>
            </a:p>
          </p:txBody>
        </p:sp>
        <p:sp>
          <p:nvSpPr>
            <p:cNvPr id="1693707" name="Rectangle 10"/>
            <p:cNvSpPr>
              <a:spLocks noChangeArrowheads="1"/>
            </p:cNvSpPr>
            <p:nvPr/>
          </p:nvSpPr>
          <p:spPr bwMode="auto">
            <a:xfrm>
              <a:off x="4176" y="2544"/>
              <a:ext cx="912" cy="624"/>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Field</a:t>
              </a:r>
            </a:p>
            <a:p>
              <a:pPr algn="ctr">
                <a:spcBef>
                  <a:spcPct val="0"/>
                </a:spcBef>
                <a:buClrTx/>
                <a:buFontTx/>
                <a:buNone/>
              </a:pPr>
              <a:r>
                <a:rPr lang="en-US" sz="1600" b="1" dirty="0">
                  <a:cs typeface="Arial" pitchFamily="34" charset="0"/>
                </a:rPr>
                <a:t>SCADA</a:t>
              </a:r>
            </a:p>
            <a:p>
              <a:pPr algn="ctr">
                <a:spcBef>
                  <a:spcPct val="0"/>
                </a:spcBef>
                <a:buClrTx/>
                <a:buFontTx/>
                <a:buNone/>
              </a:pPr>
              <a:r>
                <a:rPr lang="en-US" sz="1600" b="1" dirty="0">
                  <a:cs typeface="Arial" pitchFamily="34" charset="0"/>
                </a:rPr>
                <a:t>Devices</a:t>
              </a:r>
            </a:p>
          </p:txBody>
        </p:sp>
        <p:sp>
          <p:nvSpPr>
            <p:cNvPr id="1693708" name="Rectangle 11"/>
            <p:cNvSpPr>
              <a:spLocks noChangeArrowheads="1"/>
            </p:cNvSpPr>
            <p:nvPr/>
          </p:nvSpPr>
          <p:spPr bwMode="auto">
            <a:xfrm>
              <a:off x="960" y="2784"/>
              <a:ext cx="1056" cy="576"/>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Distributed </a:t>
              </a:r>
            </a:p>
            <a:p>
              <a:pPr algn="ctr">
                <a:spcBef>
                  <a:spcPct val="0"/>
                </a:spcBef>
                <a:buClrTx/>
                <a:buFontTx/>
                <a:buNone/>
              </a:pPr>
              <a:r>
                <a:rPr lang="en-US" sz="1600" b="1" dirty="0">
                  <a:cs typeface="Arial" pitchFamily="34" charset="0"/>
                </a:rPr>
                <a:t>Energy </a:t>
              </a:r>
            </a:p>
            <a:p>
              <a:pPr algn="ctr">
                <a:spcBef>
                  <a:spcPct val="0"/>
                </a:spcBef>
                <a:buClrTx/>
                <a:buFontTx/>
                <a:buNone/>
              </a:pPr>
              <a:r>
                <a:rPr lang="en-US" sz="1600" b="1" dirty="0">
                  <a:cs typeface="Arial" pitchFamily="34" charset="0"/>
                </a:rPr>
                <a:t>Resources</a:t>
              </a:r>
            </a:p>
          </p:txBody>
        </p:sp>
        <p:sp>
          <p:nvSpPr>
            <p:cNvPr id="1693709" name="Rectangle 12"/>
            <p:cNvSpPr>
              <a:spLocks noChangeArrowheads="1"/>
            </p:cNvSpPr>
            <p:nvPr/>
          </p:nvSpPr>
          <p:spPr bwMode="auto">
            <a:xfrm>
              <a:off x="2544" y="2784"/>
              <a:ext cx="1056" cy="576"/>
            </a:xfrm>
            <a:prstGeom prst="rect">
              <a:avLst/>
            </a:prstGeom>
            <a:no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Customer</a:t>
              </a:r>
            </a:p>
            <a:p>
              <a:pPr algn="ctr">
                <a:spcBef>
                  <a:spcPct val="0"/>
                </a:spcBef>
                <a:buClrTx/>
                <a:buFontTx/>
                <a:buNone/>
              </a:pPr>
              <a:r>
                <a:rPr lang="en-US" sz="1600" b="1" dirty="0">
                  <a:cs typeface="Arial" pitchFamily="34" charset="0"/>
                </a:rPr>
                <a:t>Demand</a:t>
              </a:r>
              <a:br>
                <a:rPr lang="en-US" sz="1600" b="1" dirty="0">
                  <a:cs typeface="Arial" pitchFamily="34" charset="0"/>
                </a:rPr>
              </a:br>
              <a:r>
                <a:rPr lang="en-US" sz="1600" b="1" dirty="0">
                  <a:cs typeface="Arial" pitchFamily="34" charset="0"/>
                </a:rPr>
                <a:t>Response</a:t>
              </a:r>
            </a:p>
          </p:txBody>
        </p:sp>
        <p:sp>
          <p:nvSpPr>
            <p:cNvPr id="1693710" name="Rectangle 11"/>
            <p:cNvSpPr>
              <a:spLocks noChangeArrowheads="1"/>
            </p:cNvSpPr>
            <p:nvPr/>
          </p:nvSpPr>
          <p:spPr bwMode="auto">
            <a:xfrm>
              <a:off x="912" y="2736"/>
              <a:ext cx="1056" cy="576"/>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Distributed </a:t>
              </a:r>
            </a:p>
            <a:p>
              <a:pPr algn="ctr">
                <a:spcBef>
                  <a:spcPct val="0"/>
                </a:spcBef>
                <a:buClrTx/>
                <a:buFontTx/>
                <a:buNone/>
              </a:pPr>
              <a:r>
                <a:rPr lang="en-US" sz="1600" b="1" dirty="0">
                  <a:cs typeface="Arial" pitchFamily="34" charset="0"/>
                </a:rPr>
                <a:t>Energy </a:t>
              </a:r>
            </a:p>
            <a:p>
              <a:pPr algn="ctr">
                <a:spcBef>
                  <a:spcPct val="0"/>
                </a:spcBef>
                <a:buClrTx/>
                <a:buFontTx/>
                <a:buNone/>
              </a:pPr>
              <a:r>
                <a:rPr lang="en-US" sz="1600" b="1" dirty="0">
                  <a:cs typeface="Arial" pitchFamily="34" charset="0"/>
                </a:rPr>
                <a:t>Resources</a:t>
              </a:r>
            </a:p>
          </p:txBody>
        </p:sp>
        <p:sp>
          <p:nvSpPr>
            <p:cNvPr id="1693711" name="Rectangle 11"/>
            <p:cNvSpPr>
              <a:spLocks noChangeArrowheads="1"/>
            </p:cNvSpPr>
            <p:nvPr/>
          </p:nvSpPr>
          <p:spPr bwMode="auto">
            <a:xfrm>
              <a:off x="864" y="2688"/>
              <a:ext cx="1056" cy="576"/>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Distributed </a:t>
              </a:r>
            </a:p>
            <a:p>
              <a:pPr algn="ctr">
                <a:spcBef>
                  <a:spcPct val="0"/>
                </a:spcBef>
                <a:buClrTx/>
                <a:buFontTx/>
                <a:buNone/>
              </a:pPr>
              <a:r>
                <a:rPr lang="en-US" sz="1600" b="1" dirty="0">
                  <a:cs typeface="Arial" pitchFamily="34" charset="0"/>
                </a:rPr>
                <a:t>Energy </a:t>
              </a:r>
            </a:p>
            <a:p>
              <a:pPr algn="ctr">
                <a:spcBef>
                  <a:spcPct val="0"/>
                </a:spcBef>
                <a:buClrTx/>
                <a:buFontTx/>
                <a:buNone/>
              </a:pPr>
              <a:r>
                <a:rPr lang="en-US" sz="1600" b="1" dirty="0">
                  <a:cs typeface="Arial" pitchFamily="34" charset="0"/>
                </a:rPr>
                <a:t>Resources</a:t>
              </a:r>
            </a:p>
          </p:txBody>
        </p:sp>
        <p:sp>
          <p:nvSpPr>
            <p:cNvPr id="1693712" name="Rectangle 11"/>
            <p:cNvSpPr>
              <a:spLocks noChangeArrowheads="1"/>
            </p:cNvSpPr>
            <p:nvPr/>
          </p:nvSpPr>
          <p:spPr bwMode="auto">
            <a:xfrm>
              <a:off x="816" y="2640"/>
              <a:ext cx="1056" cy="576"/>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Distributed </a:t>
              </a:r>
            </a:p>
            <a:p>
              <a:pPr algn="ctr">
                <a:spcBef>
                  <a:spcPct val="0"/>
                </a:spcBef>
                <a:buClrTx/>
                <a:buFontTx/>
                <a:buNone/>
              </a:pPr>
              <a:r>
                <a:rPr lang="en-US" sz="1600" b="1" dirty="0">
                  <a:cs typeface="Arial" pitchFamily="34" charset="0"/>
                </a:rPr>
                <a:t>Energy </a:t>
              </a:r>
            </a:p>
            <a:p>
              <a:pPr algn="ctr">
                <a:spcBef>
                  <a:spcPct val="0"/>
                </a:spcBef>
                <a:buClrTx/>
                <a:buFontTx/>
                <a:buNone/>
              </a:pPr>
              <a:r>
                <a:rPr lang="en-US" sz="1600" b="1" dirty="0">
                  <a:cs typeface="Arial" pitchFamily="34" charset="0"/>
                </a:rPr>
                <a:t>Resources</a:t>
              </a:r>
            </a:p>
          </p:txBody>
        </p:sp>
        <p:sp>
          <p:nvSpPr>
            <p:cNvPr id="1693713" name="AutoShape 17"/>
            <p:cNvSpPr>
              <a:spLocks noChangeArrowheads="1"/>
            </p:cNvSpPr>
            <p:nvPr/>
          </p:nvSpPr>
          <p:spPr bwMode="auto">
            <a:xfrm rot="10800000">
              <a:off x="960" y="2016"/>
              <a:ext cx="576" cy="624"/>
            </a:xfrm>
            <a:custGeom>
              <a:avLst/>
              <a:gdLst>
                <a:gd name="T0" fmla="*/ 27650483 w 21600"/>
                <a:gd name="T1" fmla="*/ 0 h 21600"/>
                <a:gd name="T2" fmla="*/ 16589586 w 21600"/>
                <a:gd name="T3" fmla="*/ 12979108 h 21600"/>
                <a:gd name="T4" fmla="*/ 11059116 w 21600"/>
                <a:gd name="T5" fmla="*/ 19469691 h 21600"/>
                <a:gd name="T6" fmla="*/ 0 w 21600"/>
                <a:gd name="T7" fmla="*/ 32450909 h 21600"/>
                <a:gd name="T8" fmla="*/ 11059116 w 21600"/>
                <a:gd name="T9" fmla="*/ 45430012 h 21600"/>
                <a:gd name="T10" fmla="*/ 22120011 w 21600"/>
                <a:gd name="T11" fmla="*/ 38939429 h 21600"/>
                <a:gd name="T12" fmla="*/ 33179130 w 21600"/>
                <a:gd name="T13" fmla="*/ 25960326 h 21600"/>
                <a:gd name="T14" fmla="*/ 38709597 w 21600"/>
                <a:gd name="T15" fmla="*/ 129791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solidFill>
                <a:schemeClr val="tx1"/>
              </a:solidFill>
              <a:miter lim="800000"/>
              <a:headEnd/>
              <a:tailEnd/>
            </a:ln>
          </p:spPr>
          <p:txBody>
            <a:bodyPr rot="10800000" wrap="none" anchor="ctr"/>
            <a:lstStyle/>
            <a:p>
              <a:endParaRPr lang="en-US" dirty="0"/>
            </a:p>
          </p:txBody>
        </p:sp>
        <p:sp>
          <p:nvSpPr>
            <p:cNvPr id="1693714" name="AutoShape 18"/>
            <p:cNvSpPr>
              <a:spLocks noChangeArrowheads="1"/>
            </p:cNvSpPr>
            <p:nvPr/>
          </p:nvSpPr>
          <p:spPr bwMode="auto">
            <a:xfrm rot="-5400000">
              <a:off x="2472" y="1992"/>
              <a:ext cx="816" cy="768"/>
            </a:xfrm>
            <a:custGeom>
              <a:avLst/>
              <a:gdLst>
                <a:gd name="T0" fmla="*/ 59647106 w 21600"/>
                <a:gd name="T1" fmla="*/ 0 h 21600"/>
                <a:gd name="T2" fmla="*/ 41602671 w 21600"/>
                <a:gd name="T3" fmla="*/ 21027418 h 21600"/>
                <a:gd name="T4" fmla="*/ 23738024 w 21600"/>
                <a:gd name="T5" fmla="*/ 36852183 h 21600"/>
                <a:gd name="T6" fmla="*/ 0 w 21600"/>
                <a:gd name="T7" fmla="*/ 52836228 h 21600"/>
                <a:gd name="T8" fmla="*/ 23738024 w 21600"/>
                <a:gd name="T9" fmla="*/ 68817070 h 21600"/>
                <a:gd name="T10" fmla="*/ 45192127 w 21600"/>
                <a:gd name="T11" fmla="*/ 59032923 h 21600"/>
                <a:gd name="T12" fmla="*/ 66642639 w 21600"/>
                <a:gd name="T13" fmla="*/ 40031754 h 21600"/>
                <a:gd name="T14" fmla="*/ 77688019 w 21600"/>
                <a:gd name="T15" fmla="*/ 2102741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560 w 21600"/>
                <a:gd name="T25" fmla="*/ 14638 h 21600"/>
                <a:gd name="T26" fmla="*/ 18529 w 21600"/>
                <a:gd name="T27" fmla="*/ 185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584" y="0"/>
                  </a:moveTo>
                  <a:lnTo>
                    <a:pt x="11567" y="6600"/>
                  </a:lnTo>
                  <a:lnTo>
                    <a:pt x="14638" y="6600"/>
                  </a:lnTo>
                  <a:lnTo>
                    <a:pt x="14638" y="14638"/>
                  </a:lnTo>
                  <a:lnTo>
                    <a:pt x="6600" y="14638"/>
                  </a:lnTo>
                  <a:lnTo>
                    <a:pt x="6600" y="11567"/>
                  </a:lnTo>
                  <a:lnTo>
                    <a:pt x="0" y="16584"/>
                  </a:lnTo>
                  <a:lnTo>
                    <a:pt x="6600" y="21600"/>
                  </a:lnTo>
                  <a:lnTo>
                    <a:pt x="6600" y="18529"/>
                  </a:lnTo>
                  <a:lnTo>
                    <a:pt x="18529" y="18529"/>
                  </a:lnTo>
                  <a:lnTo>
                    <a:pt x="18529" y="6600"/>
                  </a:lnTo>
                  <a:lnTo>
                    <a:pt x="21600" y="6600"/>
                  </a:lnTo>
                  <a:close/>
                </a:path>
              </a:pathLst>
            </a:custGeom>
            <a:solidFill>
              <a:schemeClr val="accent1"/>
            </a:solidFill>
            <a:ln w="9525">
              <a:solidFill>
                <a:schemeClr val="tx1"/>
              </a:solidFill>
              <a:miter lim="800000"/>
              <a:headEnd/>
              <a:tailEnd/>
            </a:ln>
          </p:spPr>
          <p:txBody>
            <a:bodyPr vert="eaVert" wrap="none" anchor="ctr"/>
            <a:lstStyle/>
            <a:p>
              <a:endParaRPr lang="en-US" dirty="0"/>
            </a:p>
          </p:txBody>
        </p:sp>
        <p:sp>
          <p:nvSpPr>
            <p:cNvPr id="1693715" name="Rectangle 10"/>
            <p:cNvSpPr>
              <a:spLocks noChangeArrowheads="1"/>
            </p:cNvSpPr>
            <p:nvPr/>
          </p:nvSpPr>
          <p:spPr bwMode="auto">
            <a:xfrm>
              <a:off x="4128" y="2496"/>
              <a:ext cx="912" cy="624"/>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Field</a:t>
              </a:r>
            </a:p>
            <a:p>
              <a:pPr algn="ctr">
                <a:spcBef>
                  <a:spcPct val="0"/>
                </a:spcBef>
                <a:buClrTx/>
                <a:buFontTx/>
                <a:buNone/>
              </a:pPr>
              <a:r>
                <a:rPr lang="en-US" sz="1600" b="1" dirty="0">
                  <a:cs typeface="Arial" pitchFamily="34" charset="0"/>
                </a:rPr>
                <a:t>SCADA</a:t>
              </a:r>
            </a:p>
            <a:p>
              <a:pPr algn="ctr">
                <a:spcBef>
                  <a:spcPct val="0"/>
                </a:spcBef>
                <a:buClrTx/>
                <a:buFontTx/>
                <a:buNone/>
              </a:pPr>
              <a:r>
                <a:rPr lang="en-US" sz="1600" b="1" dirty="0">
                  <a:cs typeface="Arial" pitchFamily="34" charset="0"/>
                </a:rPr>
                <a:t>Devices</a:t>
              </a:r>
            </a:p>
          </p:txBody>
        </p:sp>
        <p:sp>
          <p:nvSpPr>
            <p:cNvPr id="1693716" name="Rectangle 10"/>
            <p:cNvSpPr>
              <a:spLocks noChangeArrowheads="1"/>
            </p:cNvSpPr>
            <p:nvPr/>
          </p:nvSpPr>
          <p:spPr bwMode="auto">
            <a:xfrm>
              <a:off x="4080" y="2448"/>
              <a:ext cx="912" cy="624"/>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Field</a:t>
              </a:r>
            </a:p>
            <a:p>
              <a:pPr algn="ctr">
                <a:spcBef>
                  <a:spcPct val="0"/>
                </a:spcBef>
                <a:buClrTx/>
                <a:buFontTx/>
                <a:buNone/>
              </a:pPr>
              <a:r>
                <a:rPr lang="en-US" sz="1600" b="1" dirty="0">
                  <a:cs typeface="Arial" pitchFamily="34" charset="0"/>
                </a:rPr>
                <a:t>SCADA</a:t>
              </a:r>
            </a:p>
            <a:p>
              <a:pPr algn="ctr">
                <a:spcBef>
                  <a:spcPct val="0"/>
                </a:spcBef>
                <a:buClrTx/>
                <a:buFontTx/>
                <a:buNone/>
              </a:pPr>
              <a:r>
                <a:rPr lang="en-US" sz="1600" b="1" dirty="0">
                  <a:cs typeface="Arial" pitchFamily="34" charset="0"/>
                </a:rPr>
                <a:t>Devices</a:t>
              </a:r>
            </a:p>
          </p:txBody>
        </p:sp>
        <p:sp>
          <p:nvSpPr>
            <p:cNvPr id="1693717" name="Rectangle 10"/>
            <p:cNvSpPr>
              <a:spLocks noChangeArrowheads="1"/>
            </p:cNvSpPr>
            <p:nvPr/>
          </p:nvSpPr>
          <p:spPr bwMode="auto">
            <a:xfrm>
              <a:off x="4032" y="2400"/>
              <a:ext cx="912" cy="624"/>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Field</a:t>
              </a:r>
            </a:p>
            <a:p>
              <a:pPr algn="ctr">
                <a:spcBef>
                  <a:spcPct val="0"/>
                </a:spcBef>
                <a:buClrTx/>
                <a:buFontTx/>
                <a:buNone/>
              </a:pPr>
              <a:r>
                <a:rPr lang="en-US" sz="1600" b="1" dirty="0">
                  <a:cs typeface="Arial" pitchFamily="34" charset="0"/>
                </a:rPr>
                <a:t>SCADA</a:t>
              </a:r>
            </a:p>
            <a:p>
              <a:pPr algn="ctr">
                <a:spcBef>
                  <a:spcPct val="0"/>
                </a:spcBef>
                <a:buClrTx/>
                <a:buFontTx/>
                <a:buNone/>
              </a:pPr>
              <a:r>
                <a:rPr lang="en-US" sz="1600" b="1" dirty="0">
                  <a:cs typeface="Arial" pitchFamily="34" charset="0"/>
                </a:rPr>
                <a:t>Devices</a:t>
              </a:r>
            </a:p>
          </p:txBody>
        </p:sp>
        <p:sp>
          <p:nvSpPr>
            <p:cNvPr id="1693718" name="AutoShape 22"/>
            <p:cNvSpPr>
              <a:spLocks noChangeArrowheads="1"/>
            </p:cNvSpPr>
            <p:nvPr/>
          </p:nvSpPr>
          <p:spPr bwMode="auto">
            <a:xfrm>
              <a:off x="4176" y="1392"/>
              <a:ext cx="288" cy="1008"/>
            </a:xfrm>
            <a:prstGeom prst="upDownArrow">
              <a:avLst>
                <a:gd name="adj1" fmla="val 50000"/>
                <a:gd name="adj2" fmla="val 70000"/>
              </a:avLst>
            </a:prstGeom>
            <a:solidFill>
              <a:schemeClr val="bg1"/>
            </a:solidFill>
            <a:ln w="9525">
              <a:solidFill>
                <a:schemeClr val="tx1"/>
              </a:solidFill>
              <a:miter lim="800000"/>
              <a:headEnd/>
              <a:tailEnd/>
            </a:ln>
          </p:spPr>
          <p:txBody>
            <a:bodyPr wrap="none" anchor="ctr"/>
            <a:lstStyle/>
            <a:p>
              <a:pPr>
                <a:spcBef>
                  <a:spcPct val="0"/>
                </a:spcBef>
                <a:buClrTx/>
                <a:buFontTx/>
                <a:buNone/>
              </a:pPr>
              <a:endParaRPr lang="en-US" sz="1400" dirty="0">
                <a:cs typeface="Arial" pitchFamily="34" charset="0"/>
              </a:endParaRPr>
            </a:p>
          </p:txBody>
        </p:sp>
        <p:sp>
          <p:nvSpPr>
            <p:cNvPr id="1693719" name="Rectangle 10"/>
            <p:cNvSpPr>
              <a:spLocks noChangeArrowheads="1"/>
            </p:cNvSpPr>
            <p:nvPr/>
          </p:nvSpPr>
          <p:spPr bwMode="auto">
            <a:xfrm>
              <a:off x="2880" y="1632"/>
              <a:ext cx="1104" cy="336"/>
            </a:xfrm>
            <a:prstGeom prst="rect">
              <a:avLst/>
            </a:prstGeom>
            <a:solidFill>
              <a:schemeClr val="bg1"/>
            </a:solidFill>
            <a:ln w="9525">
              <a:solidFill>
                <a:schemeClr val="tx1"/>
              </a:solidFill>
              <a:miter lim="800000"/>
              <a:headEnd/>
              <a:tailEnd/>
            </a:ln>
          </p:spPr>
          <p:txBody>
            <a:bodyPr wrap="none" anchor="ctr"/>
            <a:lstStyle/>
            <a:p>
              <a:pPr algn="ctr">
                <a:spcBef>
                  <a:spcPct val="0"/>
                </a:spcBef>
                <a:buClrTx/>
                <a:buFontTx/>
                <a:buNone/>
              </a:pPr>
              <a:r>
                <a:rPr lang="en-US" sz="1600" b="1" dirty="0">
                  <a:cs typeface="Arial" pitchFamily="34" charset="0"/>
                </a:rPr>
                <a:t>Historian</a:t>
              </a:r>
            </a:p>
          </p:txBody>
        </p:sp>
        <p:sp>
          <p:nvSpPr>
            <p:cNvPr id="1693720" name="AutoShape 24"/>
            <p:cNvSpPr>
              <a:spLocks noChangeArrowheads="1"/>
            </p:cNvSpPr>
            <p:nvPr/>
          </p:nvSpPr>
          <p:spPr bwMode="auto">
            <a:xfrm rot="10800000">
              <a:off x="3216" y="1152"/>
              <a:ext cx="432" cy="480"/>
            </a:xfrm>
            <a:custGeom>
              <a:avLst/>
              <a:gdLst>
                <a:gd name="T0" fmla="*/ 15553403 w 21600"/>
                <a:gd name="T1" fmla="*/ 0 h 21600"/>
                <a:gd name="T2" fmla="*/ 9331643 w 21600"/>
                <a:gd name="T3" fmla="*/ 7679936 h 21600"/>
                <a:gd name="T4" fmla="*/ 6220745 w 21600"/>
                <a:gd name="T5" fmla="*/ 11520523 h 21600"/>
                <a:gd name="T6" fmla="*/ 0 w 21600"/>
                <a:gd name="T7" fmla="*/ 19201732 h 21600"/>
                <a:gd name="T8" fmla="*/ 6220745 w 21600"/>
                <a:gd name="T9" fmla="*/ 26881666 h 21600"/>
                <a:gd name="T10" fmla="*/ 12442507 w 21600"/>
                <a:gd name="T11" fmla="*/ 23041081 h 21600"/>
                <a:gd name="T12" fmla="*/ 18663286 w 21600"/>
                <a:gd name="T13" fmla="*/ 15361143 h 21600"/>
                <a:gd name="T14" fmla="*/ 21774150 w 21600"/>
                <a:gd name="T15" fmla="*/ 7679936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1"/>
            </a:solidFill>
            <a:ln w="9525">
              <a:solidFill>
                <a:schemeClr val="tx1"/>
              </a:solidFill>
              <a:miter lim="800000"/>
              <a:headEnd/>
              <a:tailEnd/>
            </a:ln>
          </p:spPr>
          <p:txBody>
            <a:bodyPr wrap="none" anchor="ctr"/>
            <a:lstStyle/>
            <a:p>
              <a:endParaRPr lang="en-US" dirty="0"/>
            </a:p>
          </p:txBody>
        </p:sp>
        <p:sp>
          <p:nvSpPr>
            <p:cNvPr id="1693721" name="AutoShape 25"/>
            <p:cNvSpPr>
              <a:spLocks noChangeArrowheads="1"/>
            </p:cNvSpPr>
            <p:nvPr/>
          </p:nvSpPr>
          <p:spPr bwMode="auto">
            <a:xfrm>
              <a:off x="2496" y="864"/>
              <a:ext cx="1152" cy="240"/>
            </a:xfrm>
            <a:prstGeom prst="leftRightArrow">
              <a:avLst>
                <a:gd name="adj1" fmla="val 50000"/>
                <a:gd name="adj2" fmla="val 96000"/>
              </a:avLst>
            </a:prstGeom>
            <a:solidFill>
              <a:schemeClr val="accent1"/>
            </a:solidFill>
            <a:ln w="9525">
              <a:solidFill>
                <a:schemeClr val="tx1"/>
              </a:solidFill>
              <a:miter lim="800000"/>
              <a:headEnd/>
              <a:tailEnd/>
            </a:ln>
          </p:spPr>
          <p:txBody>
            <a:bodyPr wrap="none" anchor="ctr"/>
            <a:lstStyle/>
            <a:p>
              <a:pPr>
                <a:spcBef>
                  <a:spcPct val="0"/>
                </a:spcBef>
                <a:buClrTx/>
                <a:buFontTx/>
                <a:buNone/>
              </a:pPr>
              <a:endParaRPr lang="en-US" sz="1400" dirty="0">
                <a:cs typeface="Arial" pitchFamily="34" charset="0"/>
              </a:endParaRPr>
            </a:p>
          </p:txBody>
        </p:sp>
        <p:sp>
          <p:nvSpPr>
            <p:cNvPr id="1693722" name="AutoShape 26"/>
            <p:cNvSpPr>
              <a:spLocks noChangeArrowheads="1"/>
            </p:cNvSpPr>
            <p:nvPr/>
          </p:nvSpPr>
          <p:spPr bwMode="auto">
            <a:xfrm>
              <a:off x="1872" y="1152"/>
              <a:ext cx="288" cy="528"/>
            </a:xfrm>
            <a:prstGeom prst="upDownArrow">
              <a:avLst>
                <a:gd name="adj1" fmla="val 50000"/>
                <a:gd name="adj2" fmla="val 36667"/>
              </a:avLst>
            </a:prstGeom>
            <a:solidFill>
              <a:schemeClr val="accent1"/>
            </a:solidFill>
            <a:ln w="9525">
              <a:solidFill>
                <a:schemeClr val="tx1"/>
              </a:solidFill>
              <a:miter lim="800000"/>
              <a:headEnd/>
              <a:tailEnd/>
            </a:ln>
          </p:spPr>
          <p:txBody>
            <a:bodyPr wrap="none" anchor="ctr"/>
            <a:lstStyle/>
            <a:p>
              <a:pPr>
                <a:spcBef>
                  <a:spcPct val="0"/>
                </a:spcBef>
                <a:buClrTx/>
                <a:buFontTx/>
                <a:buNone/>
              </a:pPr>
              <a:endParaRPr lang="en-US" sz="1400" dirty="0">
                <a:cs typeface="Arial" pitchFamily="34" charset="0"/>
              </a:endParaRPr>
            </a:p>
          </p:txBody>
        </p:sp>
      </p:grpSp>
    </p:spTree>
    <p:extLst>
      <p:ext uri="{BB962C8B-B14F-4D97-AF65-F5344CB8AC3E}">
        <p14:creationId xmlns:p14="http://schemas.microsoft.com/office/powerpoint/2010/main" val="2205188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500988" y="147638"/>
            <a:ext cx="8452512" cy="538162"/>
          </a:xfrm>
        </p:spPr>
        <p:txBody>
          <a:bodyPr lIns="0">
            <a:normAutofit fontScale="90000"/>
          </a:bodyPr>
          <a:lstStyle/>
          <a:p>
            <a:r>
              <a:rPr lang="en-US" sz="2000" b="1" dirty="0" smtClean="0"/>
              <a:t>Industrial automation footprint spreads across engineering and business layers. </a:t>
            </a:r>
          </a:p>
        </p:txBody>
      </p:sp>
      <p:sp>
        <p:nvSpPr>
          <p:cNvPr id="36866" name="Rectangle 3"/>
          <p:cNvSpPr>
            <a:spLocks noChangeArrowheads="1"/>
          </p:cNvSpPr>
          <p:nvPr/>
        </p:nvSpPr>
        <p:spPr bwMode="auto">
          <a:xfrm>
            <a:off x="6789738" y="1143002"/>
            <a:ext cx="2130425" cy="6635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9538" indent="-109538">
              <a:buFontTx/>
              <a:buChar char="•"/>
            </a:pPr>
            <a:r>
              <a:rPr lang="en-US" sz="1400" b="0" dirty="0">
                <a:solidFill>
                  <a:schemeClr val="tx1"/>
                </a:solidFill>
                <a:latin typeface="+mj-lt"/>
              </a:rPr>
              <a:t>Middleware Adapters [Level 3-Level 4]</a:t>
            </a:r>
          </a:p>
        </p:txBody>
      </p:sp>
      <p:sp>
        <p:nvSpPr>
          <p:cNvPr id="36867" name="Rectangle 4"/>
          <p:cNvSpPr>
            <a:spLocks noChangeArrowheads="1"/>
          </p:cNvSpPr>
          <p:nvPr/>
        </p:nvSpPr>
        <p:spPr bwMode="auto">
          <a:xfrm>
            <a:off x="6781800" y="1916115"/>
            <a:ext cx="2138363" cy="1069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9538" indent="-109538">
              <a:buFontTx/>
              <a:buChar char="•"/>
            </a:pPr>
            <a:r>
              <a:rPr lang="en-US" sz="1400" b="0" dirty="0">
                <a:solidFill>
                  <a:schemeClr val="tx1"/>
                </a:solidFill>
                <a:latin typeface="+mj-lt"/>
              </a:rPr>
              <a:t>Workflow modeling</a:t>
            </a:r>
          </a:p>
          <a:p>
            <a:pPr marL="109538" indent="-109538">
              <a:buFontTx/>
              <a:buChar char="•"/>
            </a:pPr>
            <a:r>
              <a:rPr lang="en-US" sz="1400" b="0" dirty="0">
                <a:solidFill>
                  <a:schemeClr val="tx1"/>
                </a:solidFill>
                <a:latin typeface="+mj-lt"/>
              </a:rPr>
              <a:t>Package Implementation</a:t>
            </a:r>
          </a:p>
          <a:p>
            <a:pPr marL="109538" indent="-109538">
              <a:buFontTx/>
              <a:buChar char="•"/>
            </a:pPr>
            <a:r>
              <a:rPr lang="en-US" sz="1400" b="0" dirty="0">
                <a:solidFill>
                  <a:schemeClr val="tx1"/>
                </a:solidFill>
                <a:latin typeface="+mj-lt"/>
              </a:rPr>
              <a:t>Interface Adapters</a:t>
            </a:r>
          </a:p>
          <a:p>
            <a:pPr marL="109538" indent="-109538">
              <a:buFontTx/>
              <a:buChar char="•"/>
            </a:pPr>
            <a:r>
              <a:rPr lang="en-US" sz="1400" b="0" dirty="0">
                <a:solidFill>
                  <a:schemeClr val="tx1"/>
                </a:solidFill>
                <a:latin typeface="+mj-lt"/>
              </a:rPr>
              <a:t>[Level 3-Level 2]</a:t>
            </a:r>
          </a:p>
        </p:txBody>
      </p:sp>
      <p:sp>
        <p:nvSpPr>
          <p:cNvPr id="36868" name="Rectangle 5"/>
          <p:cNvSpPr>
            <a:spLocks noChangeArrowheads="1"/>
          </p:cNvSpPr>
          <p:nvPr/>
        </p:nvSpPr>
        <p:spPr bwMode="auto">
          <a:xfrm>
            <a:off x="6781800" y="3138488"/>
            <a:ext cx="2138363" cy="15097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9538" indent="-109538">
              <a:buFontTx/>
              <a:buChar char="•"/>
            </a:pPr>
            <a:r>
              <a:rPr lang="en-US" sz="1400" b="0" dirty="0">
                <a:solidFill>
                  <a:schemeClr val="tx1"/>
                </a:solidFill>
                <a:latin typeface="+mj-lt"/>
              </a:rPr>
              <a:t>Advanced Process Control</a:t>
            </a:r>
          </a:p>
          <a:p>
            <a:pPr marL="109538" indent="-109538">
              <a:buFontTx/>
              <a:buChar char="•"/>
            </a:pPr>
            <a:r>
              <a:rPr lang="en-US" sz="1400" b="0" dirty="0">
                <a:solidFill>
                  <a:schemeClr val="tx1"/>
                </a:solidFill>
                <a:latin typeface="+mj-lt"/>
              </a:rPr>
              <a:t>Soft-sensors</a:t>
            </a:r>
          </a:p>
          <a:p>
            <a:pPr marL="109538" indent="-109538">
              <a:buFontTx/>
              <a:buChar char="•"/>
            </a:pPr>
            <a:r>
              <a:rPr lang="en-US" sz="1400" b="0" dirty="0">
                <a:solidFill>
                  <a:schemeClr val="tx1"/>
                </a:solidFill>
                <a:latin typeface="+mj-lt"/>
              </a:rPr>
              <a:t>Real-time Optimization</a:t>
            </a:r>
          </a:p>
          <a:p>
            <a:pPr marL="109538" indent="-109538">
              <a:buFontTx/>
              <a:buChar char="•"/>
            </a:pPr>
            <a:r>
              <a:rPr lang="en-US" sz="1400" b="0" dirty="0">
                <a:solidFill>
                  <a:schemeClr val="tx1"/>
                </a:solidFill>
                <a:latin typeface="+mj-lt"/>
              </a:rPr>
              <a:t>Monitoring &amp; diagnostics</a:t>
            </a:r>
          </a:p>
          <a:p>
            <a:pPr marL="109538" indent="-109538">
              <a:buFontTx/>
              <a:buChar char="•"/>
            </a:pPr>
            <a:r>
              <a:rPr lang="en-US" sz="1400" b="0" dirty="0">
                <a:solidFill>
                  <a:schemeClr val="tx1"/>
                </a:solidFill>
                <a:latin typeface="+mj-lt"/>
              </a:rPr>
              <a:t>Scheduling</a:t>
            </a:r>
          </a:p>
        </p:txBody>
      </p:sp>
      <p:sp>
        <p:nvSpPr>
          <p:cNvPr id="36869" name="Rectangle 6"/>
          <p:cNvSpPr>
            <a:spLocks noChangeArrowheads="1"/>
          </p:cNvSpPr>
          <p:nvPr/>
        </p:nvSpPr>
        <p:spPr bwMode="auto">
          <a:xfrm>
            <a:off x="6781800" y="4800600"/>
            <a:ext cx="2138363" cy="5397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9538" indent="-109538">
              <a:buFontTx/>
              <a:buChar char="•"/>
            </a:pPr>
            <a:r>
              <a:rPr lang="en-US" sz="1400" b="0" dirty="0">
                <a:solidFill>
                  <a:schemeClr val="tx1"/>
                </a:solidFill>
                <a:latin typeface="+mj-lt"/>
              </a:rPr>
              <a:t>Control Systems </a:t>
            </a:r>
          </a:p>
          <a:p>
            <a:pPr marL="109538" indent="-109538">
              <a:buFontTx/>
              <a:buChar char="•"/>
            </a:pPr>
            <a:r>
              <a:rPr lang="en-US" sz="1400" b="0" dirty="0">
                <a:solidFill>
                  <a:schemeClr val="tx1"/>
                </a:solidFill>
                <a:latin typeface="+mj-lt"/>
              </a:rPr>
              <a:t>Device Configuration</a:t>
            </a:r>
          </a:p>
        </p:txBody>
      </p:sp>
      <p:sp>
        <p:nvSpPr>
          <p:cNvPr id="36870" name="Rectangle 7"/>
          <p:cNvSpPr>
            <a:spLocks noChangeArrowheads="1"/>
          </p:cNvSpPr>
          <p:nvPr/>
        </p:nvSpPr>
        <p:spPr bwMode="auto">
          <a:xfrm>
            <a:off x="6781800" y="5411788"/>
            <a:ext cx="2138363" cy="588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109538" indent="-109538">
              <a:buFontTx/>
              <a:buChar char="•"/>
            </a:pPr>
            <a:r>
              <a:rPr lang="en-US" sz="1400" b="0" dirty="0">
                <a:solidFill>
                  <a:schemeClr val="tx1"/>
                </a:solidFill>
                <a:latin typeface="+mj-lt"/>
              </a:rPr>
              <a:t>Embedded Systems Development</a:t>
            </a:r>
          </a:p>
        </p:txBody>
      </p:sp>
      <p:sp>
        <p:nvSpPr>
          <p:cNvPr id="36871" name="Rectangle 8"/>
          <p:cNvSpPr>
            <a:spLocks noChangeArrowheads="1"/>
          </p:cNvSpPr>
          <p:nvPr/>
        </p:nvSpPr>
        <p:spPr bwMode="auto">
          <a:xfrm>
            <a:off x="631826" y="1023940"/>
            <a:ext cx="6137275" cy="573087"/>
          </a:xfrm>
          <a:prstGeom prst="rect">
            <a:avLst/>
          </a:prstGeom>
          <a:gradFill rotWithShape="0">
            <a:gsLst>
              <a:gs pos="0">
                <a:srgbClr val="FFFFFF"/>
              </a:gs>
              <a:gs pos="100000">
                <a:srgbClr val="CCECFF"/>
              </a:gs>
            </a:gsLst>
            <a:lin ang="5400000" scaled="1"/>
          </a:gradFill>
          <a:ln w="9525">
            <a:noFill/>
            <a:miter lim="800000"/>
            <a:headEnd/>
            <a:tailEnd/>
          </a:ln>
        </p:spPr>
        <p:txBody>
          <a:bodyPr wrap="none" anchor="ctr"/>
          <a:lstStyle/>
          <a:p>
            <a:endParaRPr lang="en-US" dirty="0">
              <a:latin typeface="+mj-lt"/>
            </a:endParaRPr>
          </a:p>
        </p:txBody>
      </p:sp>
      <p:sp>
        <p:nvSpPr>
          <p:cNvPr id="36872" name="Rectangle 9"/>
          <p:cNvSpPr>
            <a:spLocks noChangeArrowheads="1"/>
          </p:cNvSpPr>
          <p:nvPr/>
        </p:nvSpPr>
        <p:spPr bwMode="auto">
          <a:xfrm>
            <a:off x="631826" y="2016125"/>
            <a:ext cx="6137275" cy="573088"/>
          </a:xfrm>
          <a:prstGeom prst="rect">
            <a:avLst/>
          </a:prstGeom>
          <a:gradFill rotWithShape="0">
            <a:gsLst>
              <a:gs pos="0">
                <a:srgbClr val="FFFFF8"/>
              </a:gs>
              <a:gs pos="100000">
                <a:srgbClr val="CCECFF"/>
              </a:gs>
            </a:gsLst>
            <a:lin ang="5400000" scaled="1"/>
          </a:gradFill>
          <a:ln w="9525">
            <a:noFill/>
            <a:miter lim="800000"/>
            <a:headEnd/>
            <a:tailEnd/>
          </a:ln>
        </p:spPr>
        <p:txBody>
          <a:bodyPr wrap="none" anchor="ctr"/>
          <a:lstStyle/>
          <a:p>
            <a:endParaRPr lang="en-US" dirty="0">
              <a:latin typeface="+mj-lt"/>
            </a:endParaRPr>
          </a:p>
        </p:txBody>
      </p:sp>
      <p:sp>
        <p:nvSpPr>
          <p:cNvPr id="36873" name="Rectangle 10"/>
          <p:cNvSpPr>
            <a:spLocks noChangeArrowheads="1"/>
          </p:cNvSpPr>
          <p:nvPr/>
        </p:nvSpPr>
        <p:spPr bwMode="auto">
          <a:xfrm>
            <a:off x="631826" y="2982915"/>
            <a:ext cx="6137275" cy="1819275"/>
          </a:xfrm>
          <a:prstGeom prst="rect">
            <a:avLst/>
          </a:prstGeom>
          <a:gradFill rotWithShape="0">
            <a:gsLst>
              <a:gs pos="0">
                <a:srgbClr val="EEF9FF"/>
              </a:gs>
              <a:gs pos="100000">
                <a:srgbClr val="CCECFF"/>
              </a:gs>
            </a:gsLst>
            <a:lin ang="5400000" scaled="1"/>
          </a:gradFill>
          <a:ln w="9525">
            <a:noFill/>
            <a:miter lim="800000"/>
            <a:headEnd/>
            <a:tailEnd/>
          </a:ln>
        </p:spPr>
        <p:txBody>
          <a:bodyPr wrap="none" anchor="ctr"/>
          <a:lstStyle/>
          <a:p>
            <a:endParaRPr lang="en-US" dirty="0">
              <a:latin typeface="+mj-lt"/>
            </a:endParaRPr>
          </a:p>
        </p:txBody>
      </p:sp>
      <p:sp>
        <p:nvSpPr>
          <p:cNvPr id="36874" name="Rectangle 11"/>
          <p:cNvSpPr>
            <a:spLocks noChangeArrowheads="1"/>
          </p:cNvSpPr>
          <p:nvPr/>
        </p:nvSpPr>
        <p:spPr bwMode="auto">
          <a:xfrm>
            <a:off x="631825" y="5168902"/>
            <a:ext cx="6138863" cy="923925"/>
          </a:xfrm>
          <a:prstGeom prst="rect">
            <a:avLst/>
          </a:prstGeom>
          <a:gradFill rotWithShape="0">
            <a:gsLst>
              <a:gs pos="0">
                <a:srgbClr val="F3FBFF"/>
              </a:gs>
              <a:gs pos="100000">
                <a:srgbClr val="CCECFF"/>
              </a:gs>
            </a:gsLst>
            <a:lin ang="5400000" scaled="1"/>
          </a:gradFill>
          <a:ln w="9525">
            <a:noFill/>
            <a:miter lim="800000"/>
            <a:headEnd/>
            <a:tailEnd/>
          </a:ln>
        </p:spPr>
        <p:txBody>
          <a:bodyPr wrap="none" anchor="ctr"/>
          <a:lstStyle/>
          <a:p>
            <a:endParaRPr lang="en-US" dirty="0">
              <a:latin typeface="+mj-lt"/>
            </a:endParaRPr>
          </a:p>
        </p:txBody>
      </p:sp>
      <p:sp>
        <p:nvSpPr>
          <p:cNvPr id="36875" name="Line 12"/>
          <p:cNvSpPr>
            <a:spLocks noChangeShapeType="1"/>
          </p:cNvSpPr>
          <p:nvPr/>
        </p:nvSpPr>
        <p:spPr bwMode="auto">
          <a:xfrm>
            <a:off x="1936750" y="1527175"/>
            <a:ext cx="7938" cy="1112838"/>
          </a:xfrm>
          <a:prstGeom prst="line">
            <a:avLst/>
          </a:prstGeom>
          <a:noFill/>
          <a:ln w="28575">
            <a:solidFill>
              <a:schemeClr val="tx1"/>
            </a:solidFill>
            <a:round/>
            <a:headEnd/>
            <a:tailEnd/>
          </a:ln>
        </p:spPr>
        <p:txBody>
          <a:bodyPr/>
          <a:lstStyle/>
          <a:p>
            <a:endParaRPr lang="en-US" dirty="0">
              <a:latin typeface="+mj-lt"/>
            </a:endParaRPr>
          </a:p>
        </p:txBody>
      </p:sp>
      <p:sp>
        <p:nvSpPr>
          <p:cNvPr id="36876" name="Line 13"/>
          <p:cNvSpPr>
            <a:spLocks noChangeShapeType="1"/>
          </p:cNvSpPr>
          <p:nvPr/>
        </p:nvSpPr>
        <p:spPr bwMode="auto">
          <a:xfrm>
            <a:off x="4627563" y="2774950"/>
            <a:ext cx="0" cy="1098550"/>
          </a:xfrm>
          <a:prstGeom prst="line">
            <a:avLst/>
          </a:prstGeom>
          <a:noFill/>
          <a:ln w="25400">
            <a:solidFill>
              <a:schemeClr val="tx1"/>
            </a:solidFill>
            <a:round/>
            <a:headEnd/>
            <a:tailEnd/>
          </a:ln>
        </p:spPr>
        <p:txBody>
          <a:bodyPr/>
          <a:lstStyle/>
          <a:p>
            <a:endParaRPr lang="en-US" dirty="0">
              <a:latin typeface="+mj-lt"/>
            </a:endParaRPr>
          </a:p>
        </p:txBody>
      </p:sp>
      <p:sp>
        <p:nvSpPr>
          <p:cNvPr id="36877" name="Line 14"/>
          <p:cNvSpPr>
            <a:spLocks noChangeShapeType="1"/>
          </p:cNvSpPr>
          <p:nvPr/>
        </p:nvSpPr>
        <p:spPr bwMode="auto">
          <a:xfrm>
            <a:off x="3468688" y="2779713"/>
            <a:ext cx="0" cy="1060450"/>
          </a:xfrm>
          <a:prstGeom prst="line">
            <a:avLst/>
          </a:prstGeom>
          <a:noFill/>
          <a:ln w="25400">
            <a:solidFill>
              <a:schemeClr val="tx1"/>
            </a:solidFill>
            <a:round/>
            <a:headEnd/>
            <a:tailEnd/>
          </a:ln>
        </p:spPr>
        <p:txBody>
          <a:bodyPr/>
          <a:lstStyle/>
          <a:p>
            <a:endParaRPr lang="en-US" dirty="0">
              <a:latin typeface="+mj-lt"/>
            </a:endParaRPr>
          </a:p>
        </p:txBody>
      </p:sp>
      <p:sp>
        <p:nvSpPr>
          <p:cNvPr id="36878" name="Line 15"/>
          <p:cNvSpPr>
            <a:spLocks noChangeShapeType="1"/>
          </p:cNvSpPr>
          <p:nvPr/>
        </p:nvSpPr>
        <p:spPr bwMode="auto">
          <a:xfrm>
            <a:off x="4084638" y="4038602"/>
            <a:ext cx="0" cy="995363"/>
          </a:xfrm>
          <a:prstGeom prst="line">
            <a:avLst/>
          </a:prstGeom>
          <a:noFill/>
          <a:ln w="22225">
            <a:solidFill>
              <a:schemeClr val="tx1"/>
            </a:solidFill>
            <a:round/>
            <a:headEnd/>
            <a:tailEnd/>
          </a:ln>
        </p:spPr>
        <p:txBody>
          <a:bodyPr/>
          <a:lstStyle/>
          <a:p>
            <a:endParaRPr lang="en-US" dirty="0">
              <a:latin typeface="+mj-lt"/>
            </a:endParaRPr>
          </a:p>
        </p:txBody>
      </p:sp>
      <p:sp>
        <p:nvSpPr>
          <p:cNvPr id="36879" name="Line 16"/>
          <p:cNvSpPr>
            <a:spLocks noChangeShapeType="1"/>
          </p:cNvSpPr>
          <p:nvPr/>
        </p:nvSpPr>
        <p:spPr bwMode="auto">
          <a:xfrm>
            <a:off x="2520950" y="4005263"/>
            <a:ext cx="0" cy="995362"/>
          </a:xfrm>
          <a:prstGeom prst="line">
            <a:avLst/>
          </a:prstGeom>
          <a:noFill/>
          <a:ln w="22225">
            <a:solidFill>
              <a:schemeClr val="tx1"/>
            </a:solidFill>
            <a:round/>
            <a:headEnd/>
            <a:tailEnd/>
          </a:ln>
        </p:spPr>
        <p:txBody>
          <a:bodyPr/>
          <a:lstStyle/>
          <a:p>
            <a:endParaRPr lang="en-US" dirty="0">
              <a:latin typeface="+mj-lt"/>
            </a:endParaRPr>
          </a:p>
        </p:txBody>
      </p:sp>
      <p:sp>
        <p:nvSpPr>
          <p:cNvPr id="36880" name="Text Box 17"/>
          <p:cNvSpPr txBox="1">
            <a:spLocks noChangeArrowheads="1"/>
          </p:cNvSpPr>
          <p:nvPr/>
        </p:nvSpPr>
        <p:spPr bwMode="auto">
          <a:xfrm>
            <a:off x="673100" y="1241425"/>
            <a:ext cx="933450" cy="304800"/>
          </a:xfrm>
          <a:prstGeom prst="rect">
            <a:avLst/>
          </a:prstGeom>
          <a:noFill/>
          <a:ln w="9525">
            <a:noFill/>
            <a:miter lim="800000"/>
            <a:headEnd/>
            <a:tailEnd/>
          </a:ln>
        </p:spPr>
        <p:txBody>
          <a:bodyPr>
            <a:spAutoFit/>
          </a:bodyPr>
          <a:lstStyle/>
          <a:p>
            <a:pPr>
              <a:spcBef>
                <a:spcPct val="50000"/>
              </a:spcBef>
            </a:pPr>
            <a:r>
              <a:rPr lang="en-US" sz="1400" b="1" dirty="0">
                <a:latin typeface="+mj-lt"/>
              </a:rPr>
              <a:t>Level 4 </a:t>
            </a:r>
          </a:p>
        </p:txBody>
      </p:sp>
      <p:sp>
        <p:nvSpPr>
          <p:cNvPr id="36881" name="Text Box 18"/>
          <p:cNvSpPr txBox="1">
            <a:spLocks noChangeArrowheads="1"/>
          </p:cNvSpPr>
          <p:nvPr/>
        </p:nvSpPr>
        <p:spPr bwMode="auto">
          <a:xfrm>
            <a:off x="673100" y="2085975"/>
            <a:ext cx="933450" cy="304800"/>
          </a:xfrm>
          <a:prstGeom prst="rect">
            <a:avLst/>
          </a:prstGeom>
          <a:noFill/>
          <a:ln w="9525">
            <a:noFill/>
            <a:miter lim="800000"/>
            <a:headEnd/>
            <a:tailEnd/>
          </a:ln>
        </p:spPr>
        <p:txBody>
          <a:bodyPr>
            <a:spAutoFit/>
          </a:bodyPr>
          <a:lstStyle/>
          <a:p>
            <a:pPr>
              <a:spcBef>
                <a:spcPct val="50000"/>
              </a:spcBef>
            </a:pPr>
            <a:r>
              <a:rPr lang="en-US" sz="1400" b="1" dirty="0">
                <a:latin typeface="+mj-lt"/>
              </a:rPr>
              <a:t>Level 3</a:t>
            </a:r>
          </a:p>
        </p:txBody>
      </p:sp>
      <p:sp>
        <p:nvSpPr>
          <p:cNvPr id="36882" name="Text Box 19"/>
          <p:cNvSpPr txBox="1">
            <a:spLocks noChangeArrowheads="1"/>
          </p:cNvSpPr>
          <p:nvPr/>
        </p:nvSpPr>
        <p:spPr bwMode="auto">
          <a:xfrm>
            <a:off x="631825" y="3381375"/>
            <a:ext cx="933450" cy="304800"/>
          </a:xfrm>
          <a:prstGeom prst="rect">
            <a:avLst/>
          </a:prstGeom>
          <a:noFill/>
          <a:ln w="9525">
            <a:noFill/>
            <a:miter lim="800000"/>
            <a:headEnd/>
            <a:tailEnd/>
          </a:ln>
        </p:spPr>
        <p:txBody>
          <a:bodyPr>
            <a:spAutoFit/>
          </a:bodyPr>
          <a:lstStyle/>
          <a:p>
            <a:pPr>
              <a:spcBef>
                <a:spcPct val="50000"/>
              </a:spcBef>
            </a:pPr>
            <a:r>
              <a:rPr lang="en-US" sz="1400" b="1" dirty="0">
                <a:latin typeface="+mj-lt"/>
              </a:rPr>
              <a:t>Level 2 </a:t>
            </a:r>
          </a:p>
        </p:txBody>
      </p:sp>
      <p:sp>
        <p:nvSpPr>
          <p:cNvPr id="36883" name="Text Box 20"/>
          <p:cNvSpPr txBox="1">
            <a:spLocks noChangeArrowheads="1"/>
          </p:cNvSpPr>
          <p:nvPr/>
        </p:nvSpPr>
        <p:spPr bwMode="auto">
          <a:xfrm>
            <a:off x="673100" y="5467350"/>
            <a:ext cx="933450" cy="304800"/>
          </a:xfrm>
          <a:prstGeom prst="rect">
            <a:avLst/>
          </a:prstGeom>
          <a:noFill/>
          <a:ln w="9525">
            <a:noFill/>
            <a:miter lim="800000"/>
            <a:headEnd/>
            <a:tailEnd/>
          </a:ln>
        </p:spPr>
        <p:txBody>
          <a:bodyPr>
            <a:spAutoFit/>
          </a:bodyPr>
          <a:lstStyle/>
          <a:p>
            <a:pPr>
              <a:spcBef>
                <a:spcPct val="50000"/>
              </a:spcBef>
            </a:pPr>
            <a:r>
              <a:rPr lang="en-US" sz="1400" b="1" dirty="0">
                <a:latin typeface="+mj-lt"/>
              </a:rPr>
              <a:t>Level 1 </a:t>
            </a:r>
          </a:p>
        </p:txBody>
      </p:sp>
      <p:sp>
        <p:nvSpPr>
          <p:cNvPr id="36884" name="AutoShape 21"/>
          <p:cNvSpPr>
            <a:spLocks noChangeArrowheads="1"/>
          </p:cNvSpPr>
          <p:nvPr/>
        </p:nvSpPr>
        <p:spPr bwMode="auto">
          <a:xfrm>
            <a:off x="714375" y="4932363"/>
            <a:ext cx="6037263" cy="347662"/>
          </a:xfrm>
          <a:prstGeom prst="leftRightArrow">
            <a:avLst>
              <a:gd name="adj1" fmla="val 59370"/>
              <a:gd name="adj2" fmla="val 146158"/>
            </a:avLst>
          </a:prstGeom>
          <a:gradFill rotWithShape="1">
            <a:gsLst>
              <a:gs pos="0">
                <a:srgbClr val="FFFFFF"/>
              </a:gs>
              <a:gs pos="100000">
                <a:srgbClr val="DDDDFF"/>
              </a:gs>
            </a:gsLst>
            <a:lin ang="5400000" scaled="1"/>
          </a:gradFill>
          <a:ln w="9525" algn="ctr">
            <a:solidFill>
              <a:schemeClr val="accent2"/>
            </a:solidFill>
            <a:miter lim="800000"/>
            <a:headEnd/>
            <a:tailEnd/>
          </a:ln>
        </p:spPr>
        <p:txBody>
          <a:bodyPr wrap="none" anchor="ctr"/>
          <a:lstStyle/>
          <a:p>
            <a:r>
              <a:rPr lang="en-US" sz="1400" b="1" dirty="0">
                <a:solidFill>
                  <a:srgbClr val="000000"/>
                </a:solidFill>
                <a:latin typeface="+mj-lt"/>
              </a:rPr>
              <a:t>Discrete/Process Device </a:t>
            </a:r>
            <a:r>
              <a:rPr lang="en-US" sz="1400" b="1" dirty="0">
                <a:solidFill>
                  <a:srgbClr val="000000"/>
                </a:solidFill>
                <a:latin typeface="+mj-lt"/>
              </a:rPr>
              <a:t>Comm</a:t>
            </a:r>
            <a:r>
              <a:rPr lang="en-US" sz="1400" b="1" dirty="0">
                <a:solidFill>
                  <a:srgbClr val="000000"/>
                </a:solidFill>
                <a:latin typeface="+mj-lt"/>
              </a:rPr>
              <a:t> Networks</a:t>
            </a:r>
          </a:p>
        </p:txBody>
      </p:sp>
      <p:sp>
        <p:nvSpPr>
          <p:cNvPr id="36885" name="AutoShape 22"/>
          <p:cNvSpPr>
            <a:spLocks noChangeArrowheads="1"/>
          </p:cNvSpPr>
          <p:nvPr/>
        </p:nvSpPr>
        <p:spPr bwMode="auto">
          <a:xfrm>
            <a:off x="714375" y="3754440"/>
            <a:ext cx="5949950" cy="346075"/>
          </a:xfrm>
          <a:prstGeom prst="leftRightArrow">
            <a:avLst>
              <a:gd name="adj1" fmla="val 59370"/>
              <a:gd name="adj2" fmla="val 144705"/>
            </a:avLst>
          </a:prstGeom>
          <a:gradFill rotWithShape="1">
            <a:gsLst>
              <a:gs pos="0">
                <a:srgbClr val="FFFFFF"/>
              </a:gs>
              <a:gs pos="100000">
                <a:srgbClr val="DDDDFF"/>
              </a:gs>
            </a:gsLst>
            <a:lin ang="5400000" scaled="1"/>
          </a:gradFill>
          <a:ln w="9525" algn="ctr">
            <a:solidFill>
              <a:schemeClr val="accent2"/>
            </a:solidFill>
            <a:miter lim="800000"/>
            <a:headEnd/>
            <a:tailEnd/>
          </a:ln>
        </p:spPr>
        <p:txBody>
          <a:bodyPr wrap="none" anchor="ctr"/>
          <a:lstStyle/>
          <a:p>
            <a:r>
              <a:rPr lang="en-US" sz="1400" b="1" dirty="0">
                <a:solidFill>
                  <a:srgbClr val="000000"/>
                </a:solidFill>
                <a:latin typeface="+mj-lt"/>
              </a:rPr>
              <a:t>Automation Networks</a:t>
            </a:r>
          </a:p>
        </p:txBody>
      </p:sp>
      <p:sp>
        <p:nvSpPr>
          <p:cNvPr id="36886" name="AutoShape 23"/>
          <p:cNvSpPr>
            <a:spLocks noChangeArrowheads="1"/>
          </p:cNvSpPr>
          <p:nvPr/>
        </p:nvSpPr>
        <p:spPr bwMode="auto">
          <a:xfrm>
            <a:off x="714375" y="2506663"/>
            <a:ext cx="5949950" cy="347662"/>
          </a:xfrm>
          <a:prstGeom prst="leftRightArrow">
            <a:avLst>
              <a:gd name="adj1" fmla="val 59370"/>
              <a:gd name="adj2" fmla="val 144044"/>
            </a:avLst>
          </a:prstGeom>
          <a:gradFill rotWithShape="1">
            <a:gsLst>
              <a:gs pos="0">
                <a:srgbClr val="FFFFFF"/>
              </a:gs>
              <a:gs pos="100000">
                <a:srgbClr val="DDDDFF"/>
              </a:gs>
            </a:gsLst>
            <a:lin ang="5400000" scaled="1"/>
          </a:gradFill>
          <a:ln w="9525" algn="ctr">
            <a:solidFill>
              <a:schemeClr val="accent2"/>
            </a:solidFill>
            <a:miter lim="800000"/>
            <a:headEnd/>
            <a:tailEnd/>
          </a:ln>
        </p:spPr>
        <p:txBody>
          <a:bodyPr wrap="none" anchor="ctr"/>
          <a:lstStyle/>
          <a:p>
            <a:r>
              <a:rPr lang="en-US" sz="1400" b="1" dirty="0">
                <a:solidFill>
                  <a:srgbClr val="000000"/>
                </a:solidFill>
                <a:latin typeface="+mj-lt"/>
              </a:rPr>
              <a:t>Operation Information Network</a:t>
            </a:r>
          </a:p>
        </p:txBody>
      </p:sp>
      <p:sp>
        <p:nvSpPr>
          <p:cNvPr id="36887" name="AutoShape 24"/>
          <p:cNvSpPr>
            <a:spLocks noChangeArrowheads="1"/>
          </p:cNvSpPr>
          <p:nvPr/>
        </p:nvSpPr>
        <p:spPr bwMode="auto">
          <a:xfrm>
            <a:off x="714375" y="1604963"/>
            <a:ext cx="5949950" cy="347662"/>
          </a:xfrm>
          <a:prstGeom prst="leftRightArrow">
            <a:avLst>
              <a:gd name="adj1" fmla="val 59370"/>
              <a:gd name="adj2" fmla="val 144044"/>
            </a:avLst>
          </a:prstGeom>
          <a:gradFill rotWithShape="1">
            <a:gsLst>
              <a:gs pos="0">
                <a:srgbClr val="FFFFFF"/>
              </a:gs>
              <a:gs pos="100000">
                <a:srgbClr val="DDDDFF"/>
              </a:gs>
            </a:gsLst>
            <a:lin ang="5400000" scaled="1"/>
          </a:gradFill>
          <a:ln w="9525" algn="ctr">
            <a:solidFill>
              <a:schemeClr val="accent2"/>
            </a:solidFill>
            <a:miter lim="800000"/>
            <a:headEnd/>
            <a:tailEnd/>
          </a:ln>
        </p:spPr>
        <p:txBody>
          <a:bodyPr wrap="none" anchor="ctr"/>
          <a:lstStyle/>
          <a:p>
            <a:r>
              <a:rPr lang="en-US" sz="1400" b="1" dirty="0">
                <a:solidFill>
                  <a:srgbClr val="000000"/>
                </a:solidFill>
                <a:latin typeface="+mj-lt"/>
              </a:rPr>
              <a:t>Enterprise-wide/plant-wide network</a:t>
            </a:r>
          </a:p>
        </p:txBody>
      </p:sp>
      <p:sp>
        <p:nvSpPr>
          <p:cNvPr id="36888" name="Text Box 25"/>
          <p:cNvSpPr txBox="1">
            <a:spLocks noChangeArrowheads="1"/>
          </p:cNvSpPr>
          <p:nvPr/>
        </p:nvSpPr>
        <p:spPr bwMode="auto">
          <a:xfrm>
            <a:off x="4857751" y="4100513"/>
            <a:ext cx="1222375" cy="304800"/>
          </a:xfrm>
          <a:prstGeom prst="rect">
            <a:avLst/>
          </a:prstGeom>
          <a:noFill/>
          <a:ln w="9525">
            <a:noFill/>
            <a:miter lim="800000"/>
            <a:headEnd/>
            <a:tailEnd/>
          </a:ln>
        </p:spPr>
        <p:txBody>
          <a:bodyPr>
            <a:spAutoFit/>
          </a:bodyPr>
          <a:lstStyle/>
          <a:p>
            <a:pPr>
              <a:spcBef>
                <a:spcPct val="50000"/>
              </a:spcBef>
            </a:pPr>
            <a:r>
              <a:rPr lang="en-US" sz="1400" dirty="0">
                <a:latin typeface="+mj-lt"/>
              </a:rPr>
              <a:t>PLC, DCS</a:t>
            </a:r>
          </a:p>
        </p:txBody>
      </p:sp>
      <p:sp>
        <p:nvSpPr>
          <p:cNvPr id="36889" name="Text Box 26"/>
          <p:cNvSpPr txBox="1">
            <a:spLocks noChangeArrowheads="1"/>
          </p:cNvSpPr>
          <p:nvPr/>
        </p:nvSpPr>
        <p:spPr bwMode="auto">
          <a:xfrm>
            <a:off x="4186238" y="3797300"/>
            <a:ext cx="2898775" cy="244475"/>
          </a:xfrm>
          <a:prstGeom prst="rect">
            <a:avLst/>
          </a:prstGeom>
          <a:noFill/>
          <a:ln w="9525">
            <a:noFill/>
            <a:miter lim="800000"/>
            <a:headEnd/>
            <a:tailEnd/>
          </a:ln>
        </p:spPr>
        <p:txBody>
          <a:bodyPr>
            <a:spAutoFit/>
          </a:bodyPr>
          <a:lstStyle/>
          <a:p>
            <a:pPr>
              <a:spcBef>
                <a:spcPct val="50000"/>
              </a:spcBef>
            </a:pPr>
            <a:r>
              <a:rPr lang="en-US" sz="1000" dirty="0">
                <a:latin typeface="+mj-lt"/>
              </a:rPr>
              <a:t>Ethernet, Modbus, </a:t>
            </a:r>
            <a:r>
              <a:rPr lang="en-US" sz="1000" dirty="0">
                <a:latin typeface="+mj-lt"/>
              </a:rPr>
              <a:t>DeviceNet</a:t>
            </a:r>
            <a:r>
              <a:rPr lang="en-US" sz="1000" dirty="0">
                <a:latin typeface="+mj-lt"/>
              </a:rPr>
              <a:t>, TCP/IP</a:t>
            </a:r>
          </a:p>
        </p:txBody>
      </p:sp>
      <p:sp>
        <p:nvSpPr>
          <p:cNvPr id="36890" name="Text Box 27"/>
          <p:cNvSpPr txBox="1">
            <a:spLocks noChangeArrowheads="1"/>
          </p:cNvSpPr>
          <p:nvPr/>
        </p:nvSpPr>
        <p:spPr bwMode="auto">
          <a:xfrm>
            <a:off x="5081588" y="3076575"/>
            <a:ext cx="1341437" cy="520700"/>
          </a:xfrm>
          <a:prstGeom prst="rect">
            <a:avLst/>
          </a:prstGeom>
          <a:noFill/>
          <a:ln w="9525">
            <a:noFill/>
            <a:miter lim="800000"/>
            <a:headEnd/>
            <a:tailEnd/>
          </a:ln>
        </p:spPr>
        <p:txBody>
          <a:bodyPr>
            <a:spAutoFit/>
          </a:bodyPr>
          <a:lstStyle/>
          <a:p>
            <a:pPr>
              <a:lnSpc>
                <a:spcPct val="80000"/>
              </a:lnSpc>
              <a:spcBef>
                <a:spcPct val="50000"/>
              </a:spcBef>
            </a:pPr>
            <a:r>
              <a:rPr lang="en-US" sz="1200" b="1" dirty="0">
                <a:latin typeface="+mj-lt"/>
              </a:rPr>
              <a:t>HMI, SCADA, RTU</a:t>
            </a:r>
            <a:r>
              <a:rPr lang="en-US" sz="1400" dirty="0">
                <a:latin typeface="+mj-lt"/>
              </a:rPr>
              <a:t> </a:t>
            </a:r>
          </a:p>
          <a:p>
            <a:pPr>
              <a:lnSpc>
                <a:spcPct val="80000"/>
              </a:lnSpc>
              <a:spcBef>
                <a:spcPct val="50000"/>
              </a:spcBef>
            </a:pPr>
            <a:r>
              <a:rPr lang="en-US" sz="800" dirty="0">
                <a:latin typeface="+mj-lt"/>
              </a:rPr>
              <a:t>[Acquisition, Monitoring, Trending]</a:t>
            </a:r>
          </a:p>
        </p:txBody>
      </p:sp>
      <p:sp>
        <p:nvSpPr>
          <p:cNvPr id="36891" name="Text Box 28"/>
          <p:cNvSpPr txBox="1">
            <a:spLocks noChangeArrowheads="1"/>
          </p:cNvSpPr>
          <p:nvPr/>
        </p:nvSpPr>
        <p:spPr bwMode="auto">
          <a:xfrm>
            <a:off x="1412875" y="3005140"/>
            <a:ext cx="2159000" cy="642937"/>
          </a:xfrm>
          <a:prstGeom prst="rect">
            <a:avLst/>
          </a:prstGeom>
          <a:noFill/>
          <a:ln w="9525">
            <a:noFill/>
            <a:miter lim="800000"/>
            <a:headEnd/>
            <a:tailEnd/>
          </a:ln>
        </p:spPr>
        <p:txBody>
          <a:bodyPr>
            <a:spAutoFit/>
          </a:bodyPr>
          <a:lstStyle/>
          <a:p>
            <a:pPr>
              <a:lnSpc>
                <a:spcPct val="80000"/>
              </a:lnSpc>
              <a:spcBef>
                <a:spcPct val="50000"/>
              </a:spcBef>
            </a:pPr>
            <a:r>
              <a:rPr lang="en-US" sz="1200" b="1" dirty="0">
                <a:latin typeface="+mj-lt"/>
              </a:rPr>
              <a:t>Supervisory/Advanced Control &amp; Optimization (Real-time)</a:t>
            </a:r>
          </a:p>
          <a:p>
            <a:pPr>
              <a:lnSpc>
                <a:spcPct val="80000"/>
              </a:lnSpc>
              <a:spcBef>
                <a:spcPct val="50000"/>
              </a:spcBef>
            </a:pPr>
            <a:r>
              <a:rPr lang="en-US" sz="800" dirty="0">
                <a:latin typeface="+mj-lt"/>
              </a:rPr>
              <a:t>[Model-based, Fuzzy, Expert Systems, Neural Network, Statistical process control]</a:t>
            </a:r>
          </a:p>
        </p:txBody>
      </p:sp>
      <p:sp>
        <p:nvSpPr>
          <p:cNvPr id="36892" name="Text Box 29"/>
          <p:cNvSpPr txBox="1">
            <a:spLocks noChangeArrowheads="1"/>
          </p:cNvSpPr>
          <p:nvPr/>
        </p:nvSpPr>
        <p:spPr bwMode="auto">
          <a:xfrm>
            <a:off x="5381625" y="2576515"/>
            <a:ext cx="1303338" cy="244475"/>
          </a:xfrm>
          <a:prstGeom prst="rect">
            <a:avLst/>
          </a:prstGeom>
          <a:noFill/>
          <a:ln w="9525">
            <a:noFill/>
            <a:miter lim="800000"/>
            <a:headEnd/>
            <a:tailEnd/>
          </a:ln>
        </p:spPr>
        <p:txBody>
          <a:bodyPr>
            <a:spAutoFit/>
          </a:bodyPr>
          <a:lstStyle/>
          <a:p>
            <a:pPr>
              <a:spcBef>
                <a:spcPct val="50000"/>
              </a:spcBef>
            </a:pPr>
            <a:r>
              <a:rPr lang="en-US" sz="1000" dirty="0">
                <a:latin typeface="+mj-lt"/>
              </a:rPr>
              <a:t>TCP/IP, Ethernet</a:t>
            </a:r>
          </a:p>
        </p:txBody>
      </p:sp>
      <p:sp>
        <p:nvSpPr>
          <p:cNvPr id="36893" name="Text Box 30"/>
          <p:cNvSpPr txBox="1">
            <a:spLocks noChangeArrowheads="1"/>
          </p:cNvSpPr>
          <p:nvPr/>
        </p:nvSpPr>
        <p:spPr bwMode="auto">
          <a:xfrm>
            <a:off x="5499101" y="5554665"/>
            <a:ext cx="1222375" cy="238125"/>
          </a:xfrm>
          <a:prstGeom prst="rect">
            <a:avLst/>
          </a:prstGeom>
          <a:noFill/>
          <a:ln w="9525">
            <a:noFill/>
            <a:miter lim="800000"/>
            <a:headEnd/>
            <a:tailEnd/>
          </a:ln>
        </p:spPr>
        <p:txBody>
          <a:bodyPr>
            <a:spAutoFit/>
          </a:bodyPr>
          <a:lstStyle/>
          <a:p>
            <a:pPr>
              <a:lnSpc>
                <a:spcPct val="80000"/>
              </a:lnSpc>
              <a:spcBef>
                <a:spcPct val="50000"/>
              </a:spcBef>
            </a:pPr>
            <a:r>
              <a:rPr lang="en-US" sz="1200" b="1" dirty="0">
                <a:latin typeface="+mj-lt"/>
              </a:rPr>
              <a:t>Wireless</a:t>
            </a:r>
            <a:r>
              <a:rPr lang="en-US" sz="1200" dirty="0">
                <a:latin typeface="+mj-lt"/>
              </a:rPr>
              <a:t> (PDA)</a:t>
            </a:r>
            <a:endParaRPr lang="en-US" sz="1400" dirty="0">
              <a:latin typeface="+mj-lt"/>
            </a:endParaRPr>
          </a:p>
        </p:txBody>
      </p:sp>
      <p:sp>
        <p:nvSpPr>
          <p:cNvPr id="36894" name="Text Box 31"/>
          <p:cNvSpPr txBox="1">
            <a:spLocks noChangeArrowheads="1"/>
          </p:cNvSpPr>
          <p:nvPr/>
        </p:nvSpPr>
        <p:spPr bwMode="auto">
          <a:xfrm>
            <a:off x="5322888" y="1674815"/>
            <a:ext cx="1235075" cy="244475"/>
          </a:xfrm>
          <a:prstGeom prst="rect">
            <a:avLst/>
          </a:prstGeom>
          <a:noFill/>
          <a:ln w="9525">
            <a:noFill/>
            <a:miter lim="800000"/>
            <a:headEnd/>
            <a:tailEnd/>
          </a:ln>
        </p:spPr>
        <p:txBody>
          <a:bodyPr>
            <a:spAutoFit/>
          </a:bodyPr>
          <a:lstStyle/>
          <a:p>
            <a:pPr>
              <a:spcBef>
                <a:spcPct val="50000"/>
              </a:spcBef>
            </a:pPr>
            <a:r>
              <a:rPr lang="en-US" sz="1000" dirty="0">
                <a:latin typeface="+mj-lt"/>
              </a:rPr>
              <a:t>TCP/IP, Ethernet</a:t>
            </a:r>
          </a:p>
        </p:txBody>
      </p:sp>
      <p:pic>
        <p:nvPicPr>
          <p:cNvPr id="36895" name="Picture 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6238" y="5486400"/>
            <a:ext cx="466725" cy="452438"/>
          </a:xfrm>
          <a:prstGeom prst="rect">
            <a:avLst/>
          </a:prstGeom>
          <a:noFill/>
          <a:ln w="9525">
            <a:noFill/>
            <a:miter lim="800000"/>
            <a:headEnd/>
            <a:tailEnd/>
          </a:ln>
        </p:spPr>
      </p:pic>
      <p:pic>
        <p:nvPicPr>
          <p:cNvPr id="36896" name="Picture 3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1" y="3286125"/>
            <a:ext cx="854075" cy="223838"/>
          </a:xfrm>
          <a:prstGeom prst="rect">
            <a:avLst/>
          </a:prstGeom>
          <a:noFill/>
          <a:ln w="9525">
            <a:noFill/>
            <a:miter lim="800000"/>
            <a:headEnd/>
            <a:tailEnd/>
          </a:ln>
        </p:spPr>
      </p:pic>
      <p:pic>
        <p:nvPicPr>
          <p:cNvPr id="36897" name="Picture 3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97250" y="5486400"/>
            <a:ext cx="488950" cy="355600"/>
          </a:xfrm>
          <a:prstGeom prst="rect">
            <a:avLst/>
          </a:prstGeom>
          <a:noFill/>
          <a:ln w="9525">
            <a:noFill/>
            <a:miter lim="800000"/>
            <a:headEnd/>
            <a:tailEnd/>
          </a:ln>
        </p:spPr>
      </p:pic>
      <p:pic>
        <p:nvPicPr>
          <p:cNvPr id="36898" name="Picture 3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65288" y="1970090"/>
            <a:ext cx="552450" cy="447675"/>
          </a:xfrm>
          <a:prstGeom prst="rect">
            <a:avLst/>
          </a:prstGeom>
          <a:noFill/>
          <a:ln w="9525">
            <a:noFill/>
            <a:miter lim="800000"/>
            <a:headEnd/>
            <a:tailEnd/>
          </a:ln>
        </p:spPr>
      </p:pic>
      <p:pic>
        <p:nvPicPr>
          <p:cNvPr id="36899" name="Picture 3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9776" y="2995615"/>
            <a:ext cx="409575" cy="395287"/>
          </a:xfrm>
          <a:prstGeom prst="rect">
            <a:avLst/>
          </a:prstGeom>
          <a:noFill/>
          <a:ln w="9525">
            <a:noFill/>
            <a:miter lim="800000"/>
            <a:headEnd/>
            <a:tailEnd/>
          </a:ln>
        </p:spPr>
      </p:pic>
      <p:pic>
        <p:nvPicPr>
          <p:cNvPr id="36900" name="Picture 3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65738" y="5486400"/>
            <a:ext cx="255587" cy="465138"/>
          </a:xfrm>
          <a:prstGeom prst="rect">
            <a:avLst/>
          </a:prstGeom>
          <a:noFill/>
          <a:ln w="9525">
            <a:noFill/>
            <a:miter lim="800000"/>
            <a:headEnd/>
            <a:tailEnd/>
          </a:ln>
        </p:spPr>
      </p:pic>
      <p:pic>
        <p:nvPicPr>
          <p:cNvPr id="36901" name="Picture 3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62188" y="4379915"/>
            <a:ext cx="517525" cy="276225"/>
          </a:xfrm>
          <a:prstGeom prst="rect">
            <a:avLst/>
          </a:prstGeom>
          <a:noFill/>
          <a:ln w="9525">
            <a:noFill/>
            <a:miter lim="800000"/>
            <a:headEnd/>
            <a:tailEnd/>
          </a:ln>
        </p:spPr>
      </p:pic>
      <p:pic>
        <p:nvPicPr>
          <p:cNvPr id="36902" name="Picture 3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22713" y="4397377"/>
            <a:ext cx="284162" cy="295275"/>
          </a:xfrm>
          <a:prstGeom prst="rect">
            <a:avLst/>
          </a:prstGeom>
          <a:noFill/>
          <a:ln w="9525">
            <a:noFill/>
            <a:miter lim="800000"/>
            <a:headEnd/>
            <a:tailEnd/>
          </a:ln>
        </p:spPr>
      </p:pic>
      <p:sp>
        <p:nvSpPr>
          <p:cNvPr id="36903" name="Line 40"/>
          <p:cNvSpPr>
            <a:spLocks noChangeShapeType="1"/>
          </p:cNvSpPr>
          <p:nvPr/>
        </p:nvSpPr>
        <p:spPr bwMode="auto">
          <a:xfrm>
            <a:off x="3630613" y="5208588"/>
            <a:ext cx="0" cy="277812"/>
          </a:xfrm>
          <a:prstGeom prst="line">
            <a:avLst/>
          </a:prstGeom>
          <a:noFill/>
          <a:ln w="19050">
            <a:solidFill>
              <a:schemeClr val="tx1"/>
            </a:solidFill>
            <a:round/>
            <a:headEnd/>
            <a:tailEnd/>
          </a:ln>
        </p:spPr>
        <p:txBody>
          <a:bodyPr/>
          <a:lstStyle/>
          <a:p>
            <a:endParaRPr lang="en-US" dirty="0">
              <a:latin typeface="+mj-lt"/>
            </a:endParaRPr>
          </a:p>
        </p:txBody>
      </p:sp>
      <p:sp>
        <p:nvSpPr>
          <p:cNvPr id="36904" name="Text Box 41"/>
          <p:cNvSpPr txBox="1">
            <a:spLocks noChangeArrowheads="1"/>
          </p:cNvSpPr>
          <p:nvPr/>
        </p:nvSpPr>
        <p:spPr bwMode="auto">
          <a:xfrm>
            <a:off x="3863975" y="5470526"/>
            <a:ext cx="1303338" cy="498598"/>
          </a:xfrm>
          <a:prstGeom prst="rect">
            <a:avLst/>
          </a:prstGeom>
          <a:noFill/>
          <a:ln w="9525">
            <a:noFill/>
            <a:miter lim="800000"/>
            <a:headEnd/>
            <a:tailEnd/>
          </a:ln>
        </p:spPr>
        <p:txBody>
          <a:bodyPr>
            <a:spAutoFit/>
          </a:bodyPr>
          <a:lstStyle/>
          <a:p>
            <a:pPr>
              <a:lnSpc>
                <a:spcPct val="60000"/>
              </a:lnSpc>
              <a:spcBef>
                <a:spcPct val="50000"/>
              </a:spcBef>
            </a:pPr>
            <a:r>
              <a:rPr lang="en-US" sz="1200" b="1" dirty="0">
                <a:latin typeface="+mj-lt"/>
              </a:rPr>
              <a:t>Field Devices</a:t>
            </a:r>
          </a:p>
          <a:p>
            <a:pPr>
              <a:lnSpc>
                <a:spcPct val="60000"/>
              </a:lnSpc>
              <a:spcBef>
                <a:spcPct val="50000"/>
              </a:spcBef>
            </a:pPr>
            <a:r>
              <a:rPr lang="en-US" sz="1200" dirty="0">
                <a:latin typeface="+mj-lt"/>
              </a:rPr>
              <a:t> </a:t>
            </a:r>
            <a:r>
              <a:rPr lang="en-US" sz="1000" dirty="0">
                <a:latin typeface="+mj-lt"/>
              </a:rPr>
              <a:t>[I/O, Controller, Sensors] </a:t>
            </a:r>
          </a:p>
        </p:txBody>
      </p:sp>
      <p:sp>
        <p:nvSpPr>
          <p:cNvPr id="36905" name="Line 42"/>
          <p:cNvSpPr>
            <a:spLocks noChangeShapeType="1"/>
          </p:cNvSpPr>
          <p:nvPr/>
        </p:nvSpPr>
        <p:spPr bwMode="auto">
          <a:xfrm>
            <a:off x="5381625" y="5208588"/>
            <a:ext cx="0" cy="277812"/>
          </a:xfrm>
          <a:prstGeom prst="line">
            <a:avLst/>
          </a:prstGeom>
          <a:noFill/>
          <a:ln w="19050">
            <a:solidFill>
              <a:schemeClr val="tx1"/>
            </a:solidFill>
            <a:round/>
            <a:headEnd/>
            <a:tailEnd/>
          </a:ln>
        </p:spPr>
        <p:txBody>
          <a:bodyPr/>
          <a:lstStyle/>
          <a:p>
            <a:endParaRPr lang="en-US" dirty="0">
              <a:latin typeface="+mj-lt"/>
            </a:endParaRPr>
          </a:p>
        </p:txBody>
      </p:sp>
      <p:sp>
        <p:nvSpPr>
          <p:cNvPr id="36906" name="Line 43"/>
          <p:cNvSpPr>
            <a:spLocks noChangeShapeType="1"/>
          </p:cNvSpPr>
          <p:nvPr/>
        </p:nvSpPr>
        <p:spPr bwMode="auto">
          <a:xfrm>
            <a:off x="1879601" y="5348288"/>
            <a:ext cx="3502025" cy="0"/>
          </a:xfrm>
          <a:prstGeom prst="line">
            <a:avLst/>
          </a:prstGeom>
          <a:noFill/>
          <a:ln w="9525">
            <a:solidFill>
              <a:schemeClr val="tx1"/>
            </a:solidFill>
            <a:prstDash val="dash"/>
            <a:round/>
            <a:headEnd/>
            <a:tailEnd/>
          </a:ln>
        </p:spPr>
        <p:txBody>
          <a:bodyPr/>
          <a:lstStyle/>
          <a:p>
            <a:endParaRPr lang="en-US" dirty="0">
              <a:latin typeface="+mj-lt"/>
            </a:endParaRPr>
          </a:p>
        </p:txBody>
      </p:sp>
      <p:sp>
        <p:nvSpPr>
          <p:cNvPr id="36907" name="Line 44"/>
          <p:cNvSpPr>
            <a:spLocks noChangeShapeType="1"/>
          </p:cNvSpPr>
          <p:nvPr/>
        </p:nvSpPr>
        <p:spPr bwMode="auto">
          <a:xfrm>
            <a:off x="1879600" y="5208588"/>
            <a:ext cx="0" cy="277812"/>
          </a:xfrm>
          <a:prstGeom prst="line">
            <a:avLst/>
          </a:prstGeom>
          <a:noFill/>
          <a:ln w="19050">
            <a:solidFill>
              <a:schemeClr val="tx1"/>
            </a:solidFill>
            <a:round/>
            <a:headEnd/>
            <a:tailEnd/>
          </a:ln>
        </p:spPr>
        <p:txBody>
          <a:bodyPr/>
          <a:lstStyle/>
          <a:p>
            <a:endParaRPr lang="en-US" dirty="0">
              <a:latin typeface="+mj-lt"/>
            </a:endParaRPr>
          </a:p>
        </p:txBody>
      </p:sp>
      <p:sp>
        <p:nvSpPr>
          <p:cNvPr id="36908" name="Text Box 45"/>
          <p:cNvSpPr txBox="1">
            <a:spLocks noChangeArrowheads="1"/>
          </p:cNvSpPr>
          <p:nvPr/>
        </p:nvSpPr>
        <p:spPr bwMode="auto">
          <a:xfrm>
            <a:off x="2112963" y="5470527"/>
            <a:ext cx="1254125" cy="649409"/>
          </a:xfrm>
          <a:prstGeom prst="rect">
            <a:avLst/>
          </a:prstGeom>
          <a:noFill/>
          <a:ln w="9525">
            <a:noFill/>
            <a:miter lim="800000"/>
            <a:headEnd/>
            <a:tailEnd/>
          </a:ln>
        </p:spPr>
        <p:txBody>
          <a:bodyPr>
            <a:spAutoFit/>
          </a:bodyPr>
          <a:lstStyle/>
          <a:p>
            <a:pPr>
              <a:lnSpc>
                <a:spcPct val="70000"/>
              </a:lnSpc>
              <a:spcBef>
                <a:spcPct val="50000"/>
              </a:spcBef>
            </a:pPr>
            <a:r>
              <a:rPr lang="en-US" sz="1200" b="1" dirty="0">
                <a:latin typeface="+mj-lt"/>
              </a:rPr>
              <a:t>Device Managers</a:t>
            </a:r>
          </a:p>
          <a:p>
            <a:pPr>
              <a:lnSpc>
                <a:spcPct val="70000"/>
              </a:lnSpc>
              <a:spcBef>
                <a:spcPct val="50000"/>
              </a:spcBef>
            </a:pPr>
            <a:r>
              <a:rPr lang="en-US" sz="800" dirty="0">
                <a:latin typeface="+mj-lt"/>
              </a:rPr>
              <a:t>[Diagnostics/Configuration]</a:t>
            </a:r>
            <a:r>
              <a:rPr lang="en-US" sz="1400" dirty="0">
                <a:latin typeface="+mj-lt"/>
              </a:rPr>
              <a:t> </a:t>
            </a:r>
          </a:p>
        </p:txBody>
      </p:sp>
      <p:sp>
        <p:nvSpPr>
          <p:cNvPr id="36909" name="Line 46"/>
          <p:cNvSpPr>
            <a:spLocks noChangeShapeType="1"/>
          </p:cNvSpPr>
          <p:nvPr/>
        </p:nvSpPr>
        <p:spPr bwMode="auto">
          <a:xfrm>
            <a:off x="3689350" y="3341688"/>
            <a:ext cx="557213" cy="0"/>
          </a:xfrm>
          <a:prstGeom prst="line">
            <a:avLst/>
          </a:prstGeom>
          <a:noFill/>
          <a:ln w="9525">
            <a:solidFill>
              <a:schemeClr val="tx1"/>
            </a:solidFill>
            <a:prstDash val="dash"/>
            <a:round/>
            <a:headEnd/>
            <a:tailEnd/>
          </a:ln>
        </p:spPr>
        <p:txBody>
          <a:bodyPr/>
          <a:lstStyle/>
          <a:p>
            <a:endParaRPr lang="en-US" dirty="0">
              <a:latin typeface="+mj-lt"/>
            </a:endParaRPr>
          </a:p>
        </p:txBody>
      </p:sp>
      <p:pic>
        <p:nvPicPr>
          <p:cNvPr id="36910" name="Picture 4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3225" y="1082675"/>
            <a:ext cx="552450" cy="446088"/>
          </a:xfrm>
          <a:prstGeom prst="rect">
            <a:avLst/>
          </a:prstGeom>
          <a:noFill/>
          <a:ln w="9525">
            <a:noFill/>
            <a:miter lim="800000"/>
            <a:headEnd/>
            <a:tailEnd/>
          </a:ln>
        </p:spPr>
      </p:pic>
      <p:sp>
        <p:nvSpPr>
          <p:cNvPr id="36911" name="Text Box 48"/>
          <p:cNvSpPr txBox="1">
            <a:spLocks noChangeArrowheads="1"/>
          </p:cNvSpPr>
          <p:nvPr/>
        </p:nvSpPr>
        <p:spPr bwMode="auto">
          <a:xfrm>
            <a:off x="2328863" y="1936751"/>
            <a:ext cx="4586287" cy="661720"/>
          </a:xfrm>
          <a:prstGeom prst="rect">
            <a:avLst/>
          </a:prstGeom>
          <a:noFill/>
          <a:ln w="9525">
            <a:noFill/>
            <a:miter lim="800000"/>
            <a:headEnd/>
            <a:tailEnd/>
          </a:ln>
        </p:spPr>
        <p:txBody>
          <a:bodyPr>
            <a:spAutoFit/>
          </a:bodyPr>
          <a:lstStyle/>
          <a:p>
            <a:pPr>
              <a:spcBef>
                <a:spcPct val="50000"/>
              </a:spcBef>
            </a:pPr>
            <a:r>
              <a:rPr lang="en-US" sz="1200" b="1" dirty="0">
                <a:latin typeface="+mj-lt"/>
              </a:rPr>
              <a:t>Manufacturing Operations Management [MES/LIMS]</a:t>
            </a:r>
          </a:p>
          <a:p>
            <a:pPr>
              <a:spcBef>
                <a:spcPct val="50000"/>
              </a:spcBef>
            </a:pPr>
            <a:r>
              <a:rPr lang="en-US" sz="1000" dirty="0">
                <a:latin typeface="+mj-lt"/>
              </a:rPr>
              <a:t>Dispatching, Detailed Production, Scheduling, Recipe Management,  Production Tracking</a:t>
            </a:r>
          </a:p>
        </p:txBody>
      </p:sp>
      <p:sp>
        <p:nvSpPr>
          <p:cNvPr id="36912" name="Text Box 49"/>
          <p:cNvSpPr txBox="1">
            <a:spLocks noChangeArrowheads="1"/>
          </p:cNvSpPr>
          <p:nvPr/>
        </p:nvSpPr>
        <p:spPr bwMode="auto">
          <a:xfrm>
            <a:off x="4303713" y="4749802"/>
            <a:ext cx="2535237" cy="400110"/>
          </a:xfrm>
          <a:prstGeom prst="rect">
            <a:avLst/>
          </a:prstGeom>
          <a:noFill/>
          <a:ln w="9525">
            <a:noFill/>
            <a:miter lim="800000"/>
            <a:headEnd/>
            <a:tailEnd/>
          </a:ln>
        </p:spPr>
        <p:txBody>
          <a:bodyPr>
            <a:spAutoFit/>
          </a:bodyPr>
          <a:lstStyle/>
          <a:p>
            <a:pPr>
              <a:spcBef>
                <a:spcPct val="50000"/>
              </a:spcBef>
            </a:pPr>
            <a:r>
              <a:rPr lang="en-US" sz="1000" dirty="0">
                <a:latin typeface="+mj-lt"/>
              </a:rPr>
              <a:t>Ethernet IP, HART, </a:t>
            </a:r>
            <a:r>
              <a:rPr lang="en-US" sz="1000" dirty="0">
                <a:latin typeface="+mj-lt"/>
              </a:rPr>
              <a:t>Profibus</a:t>
            </a:r>
            <a:r>
              <a:rPr lang="en-US" sz="1000" dirty="0">
                <a:latin typeface="+mj-lt"/>
              </a:rPr>
              <a:t>, FF protocols</a:t>
            </a:r>
          </a:p>
        </p:txBody>
      </p:sp>
      <p:sp>
        <p:nvSpPr>
          <p:cNvPr id="36913" name="Text Box 50"/>
          <p:cNvSpPr txBox="1">
            <a:spLocks noChangeArrowheads="1"/>
          </p:cNvSpPr>
          <p:nvPr/>
        </p:nvSpPr>
        <p:spPr bwMode="auto">
          <a:xfrm>
            <a:off x="2327275" y="1006475"/>
            <a:ext cx="4064000" cy="503238"/>
          </a:xfrm>
          <a:prstGeom prst="rect">
            <a:avLst/>
          </a:prstGeom>
          <a:noFill/>
          <a:ln w="9525">
            <a:noFill/>
            <a:miter lim="800000"/>
            <a:headEnd/>
            <a:tailEnd/>
          </a:ln>
        </p:spPr>
        <p:txBody>
          <a:bodyPr>
            <a:spAutoFit/>
          </a:bodyPr>
          <a:lstStyle/>
          <a:p>
            <a:pPr>
              <a:spcBef>
                <a:spcPct val="50000"/>
              </a:spcBef>
            </a:pPr>
            <a:r>
              <a:rPr lang="en-US" sz="1200" b="1" dirty="0">
                <a:latin typeface="+mj-lt"/>
              </a:rPr>
              <a:t>Business Logistics [ERP/SCM/CRM/MRP]</a:t>
            </a:r>
          </a:p>
          <a:p>
            <a:pPr>
              <a:spcBef>
                <a:spcPct val="50000"/>
              </a:spcBef>
            </a:pPr>
            <a:r>
              <a:rPr lang="en-US" sz="1000" dirty="0">
                <a:latin typeface="+mj-lt"/>
              </a:rPr>
              <a:t>Plant Production Scheduling, Shipping, Receiving, Inventory, </a:t>
            </a:r>
            <a:r>
              <a:rPr lang="en-US" sz="1000" dirty="0">
                <a:latin typeface="+mj-lt"/>
              </a:rPr>
              <a:t>etc</a:t>
            </a:r>
            <a:endParaRPr lang="en-US" sz="1000" dirty="0">
              <a:latin typeface="+mj-lt"/>
            </a:endParaRPr>
          </a:p>
        </p:txBody>
      </p:sp>
      <p:sp>
        <p:nvSpPr>
          <p:cNvPr id="243763" name="Rectangle 51"/>
          <p:cNvSpPr>
            <a:spLocks noChangeArrowheads="1"/>
          </p:cNvSpPr>
          <p:nvPr/>
        </p:nvSpPr>
        <p:spPr bwMode="auto">
          <a:xfrm rot="16200000">
            <a:off x="-828674" y="4424363"/>
            <a:ext cx="2589212" cy="303213"/>
          </a:xfrm>
          <a:prstGeom prst="rect">
            <a:avLst/>
          </a:prstGeom>
          <a:noFill/>
          <a:ln w="9525">
            <a:noFill/>
            <a:miter lim="800000"/>
            <a:headEnd/>
            <a:tailEnd/>
          </a:ln>
          <a:effectLst/>
        </p:spPr>
        <p:txBody>
          <a:bodyPr wrap="none" anchor="ctr"/>
          <a:lstStyle/>
          <a:p>
            <a:pPr algn="ctr">
              <a:defRPr/>
            </a:pPr>
            <a:r>
              <a:rPr lang="en-US" sz="1500" b="1" dirty="0">
                <a:effectLst>
                  <a:outerShdw blurRad="38100" dist="38100" dir="2700000" algn="tl">
                    <a:srgbClr val="C0C0C0"/>
                  </a:outerShdw>
                </a:effectLst>
                <a:latin typeface="+mj-lt"/>
              </a:rPr>
              <a:t>ENGINEERING GROUP</a:t>
            </a:r>
          </a:p>
        </p:txBody>
      </p:sp>
      <p:sp>
        <p:nvSpPr>
          <p:cNvPr id="243764" name="Rectangle 52"/>
          <p:cNvSpPr>
            <a:spLocks noChangeArrowheads="1"/>
          </p:cNvSpPr>
          <p:nvPr/>
        </p:nvSpPr>
        <p:spPr bwMode="auto">
          <a:xfrm rot="16200000">
            <a:off x="-638174" y="1947863"/>
            <a:ext cx="2208212" cy="303213"/>
          </a:xfrm>
          <a:prstGeom prst="rect">
            <a:avLst/>
          </a:prstGeom>
          <a:noFill/>
          <a:ln w="9525">
            <a:noFill/>
            <a:miter lim="800000"/>
            <a:headEnd/>
            <a:tailEnd/>
          </a:ln>
          <a:effectLst/>
        </p:spPr>
        <p:txBody>
          <a:bodyPr wrap="none" anchor="ctr"/>
          <a:lstStyle/>
          <a:p>
            <a:pPr algn="ctr">
              <a:defRPr/>
            </a:pPr>
            <a:r>
              <a:rPr lang="en-US" sz="1500" b="1" dirty="0">
                <a:effectLst>
                  <a:outerShdw blurRad="38100" dist="38100" dir="2700000" algn="tl">
                    <a:srgbClr val="C0C0C0"/>
                  </a:outerShdw>
                </a:effectLst>
                <a:latin typeface="+mj-lt"/>
              </a:rPr>
              <a:t>BUSINESS GROUP</a:t>
            </a:r>
          </a:p>
        </p:txBody>
      </p:sp>
      <p:sp>
        <p:nvSpPr>
          <p:cNvPr id="54" name="Slide Number Placeholder 53"/>
          <p:cNvSpPr>
            <a:spLocks noGrp="1"/>
          </p:cNvSpPr>
          <p:nvPr>
            <p:ph type="sldNum" sz="quarter" idx="10"/>
          </p:nvPr>
        </p:nvSpPr>
        <p:spPr/>
        <p:txBody>
          <a:bodyPr/>
          <a:lstStyle/>
          <a:p>
            <a:pPr>
              <a:defRPr/>
            </a:pPr>
            <a:fld id="{F738A5B7-0AA9-469B-AB5F-CB453C93C755}" type="slidenum">
              <a:rPr lang="en-US" smtClean="0"/>
              <a:pPr>
                <a:defRPr/>
              </a:pPr>
              <a:t>16</a:t>
            </a:fld>
            <a:endParaRPr lang="en-US" dirty="0"/>
          </a:p>
        </p:txBody>
      </p:sp>
    </p:spTree>
    <p:extLst>
      <p:ext uri="{BB962C8B-B14F-4D97-AF65-F5344CB8AC3E}">
        <p14:creationId xmlns:p14="http://schemas.microsoft.com/office/powerpoint/2010/main" val="427299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457200" y="160338"/>
            <a:ext cx="8229600" cy="1143000"/>
          </a:xfrm>
        </p:spPr>
        <p:txBody>
          <a:bodyPr/>
          <a:lstStyle/>
          <a:p>
            <a:r>
              <a:rPr lang="en-US" dirty="0" smtClean="0"/>
              <a:t>OPTIPLANT</a:t>
            </a:r>
          </a:p>
        </p:txBody>
      </p:sp>
      <p:pic>
        <p:nvPicPr>
          <p:cNvPr id="22532" name="Picture 4" descr="OPTIPLANT_and_other_systems"/>
          <p:cNvPicPr>
            <a:picLocks noChangeAspect="1" noChangeArrowheads="1"/>
          </p:cNvPicPr>
          <p:nvPr/>
        </p:nvPicPr>
        <p:blipFill>
          <a:blip r:embed="rId2" cstate="print"/>
          <a:srcRect/>
          <a:stretch>
            <a:fillRect/>
          </a:stretch>
        </p:blipFill>
        <p:spPr bwMode="auto">
          <a:xfrm>
            <a:off x="381000" y="990600"/>
            <a:ext cx="8534400" cy="5275263"/>
          </a:xfrm>
          <a:prstGeom prst="rect">
            <a:avLst/>
          </a:prstGeom>
          <a:noFill/>
          <a:ln w="9525">
            <a:noFill/>
            <a:miter lim="800000"/>
            <a:headEnd/>
            <a:tailEnd/>
          </a:ln>
        </p:spPr>
      </p:pic>
      <p:sp>
        <p:nvSpPr>
          <p:cNvPr id="22534" name="Oval 6"/>
          <p:cNvSpPr>
            <a:spLocks noChangeArrowheads="1"/>
          </p:cNvSpPr>
          <p:nvPr/>
        </p:nvSpPr>
        <p:spPr bwMode="auto">
          <a:xfrm>
            <a:off x="228600" y="1524000"/>
            <a:ext cx="1524000" cy="1524000"/>
          </a:xfrm>
          <a:prstGeom prst="ellipse">
            <a:avLst/>
          </a:prstGeom>
          <a:noFill/>
          <a:ln w="12700">
            <a:solidFill>
              <a:srgbClr val="FF0000"/>
            </a:solidFill>
            <a:round/>
            <a:headEnd/>
            <a:tailEnd/>
          </a:ln>
          <a:effectLst>
            <a:prstShdw prst="shdw17" dist="17961" dir="2700000">
              <a:srgbClr val="FF0000">
                <a:gamma/>
                <a:shade val="60000"/>
                <a:invGamma/>
              </a:srgbClr>
            </a:prstShdw>
          </a:effectLst>
        </p:spPr>
        <p:txBody>
          <a:bodyPr wrap="none" anchor="ctr"/>
          <a:lstStyle/>
          <a:p>
            <a:endParaRPr lang="en-US" dirty="0"/>
          </a:p>
        </p:txBody>
      </p:sp>
    </p:spTree>
    <p:extLst>
      <p:ext uri="{BB962C8B-B14F-4D97-AF65-F5344CB8AC3E}">
        <p14:creationId xmlns:p14="http://schemas.microsoft.com/office/powerpoint/2010/main" val="75784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219200" y="457200"/>
            <a:ext cx="6216650" cy="4800599"/>
          </a:xfrm>
          <a:prstGeom prst="rect">
            <a:avLst/>
          </a:prstGeom>
          <a:solidFill>
            <a:schemeClr val="accent1">
              <a:lumMod val="50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5" name="Rounded Rectangle 34"/>
          <p:cNvSpPr/>
          <p:nvPr/>
        </p:nvSpPr>
        <p:spPr>
          <a:xfrm>
            <a:off x="1282700" y="4343400"/>
            <a:ext cx="6076950" cy="838199"/>
          </a:xfrm>
          <a:prstGeom prst="roundRect">
            <a:avLst/>
          </a:prstGeom>
          <a:solidFill>
            <a:schemeClr val="accent5">
              <a:lumMod val="60000"/>
              <a:lumOff val="4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Data Access Layer</a:t>
            </a:r>
          </a:p>
        </p:txBody>
      </p:sp>
      <p:sp>
        <p:nvSpPr>
          <p:cNvPr id="47" name="Rounded Rectangle 46"/>
          <p:cNvSpPr/>
          <p:nvPr/>
        </p:nvSpPr>
        <p:spPr>
          <a:xfrm>
            <a:off x="1282700" y="3505200"/>
            <a:ext cx="6076950" cy="685799"/>
          </a:xfrm>
          <a:prstGeom prst="roundRect">
            <a:avLst/>
          </a:prstGeom>
          <a:solidFill>
            <a:schemeClr val="accent5">
              <a:lumMod val="60000"/>
              <a:lumOff val="4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Business Layer</a:t>
            </a:r>
          </a:p>
        </p:txBody>
      </p:sp>
      <p:sp>
        <p:nvSpPr>
          <p:cNvPr id="11" name="Rounded Rectangle 10"/>
          <p:cNvSpPr/>
          <p:nvPr/>
        </p:nvSpPr>
        <p:spPr>
          <a:xfrm>
            <a:off x="1314450" y="2895600"/>
            <a:ext cx="6076950" cy="533400"/>
          </a:xfrm>
          <a:prstGeom prst="roundRect">
            <a:avLst/>
          </a:prstGeom>
          <a:solidFill>
            <a:schemeClr val="accent5">
              <a:lumMod val="60000"/>
              <a:lumOff val="4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OPC UA based Enterprise Service Bus</a:t>
            </a:r>
          </a:p>
        </p:txBody>
      </p:sp>
      <p:sp>
        <p:nvSpPr>
          <p:cNvPr id="31" name="Rounded Rectangle 30"/>
          <p:cNvSpPr/>
          <p:nvPr/>
        </p:nvSpPr>
        <p:spPr>
          <a:xfrm>
            <a:off x="723900" y="5501898"/>
            <a:ext cx="1257300" cy="898902"/>
          </a:xfrm>
          <a:prstGeom prst="roundRect">
            <a:avLst/>
          </a:prstGeom>
          <a:solidFill>
            <a:schemeClr val="accent5">
              <a:lumMod val="60000"/>
              <a:lumOff val="4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CIM Model</a:t>
            </a:r>
          </a:p>
        </p:txBody>
      </p:sp>
      <p:sp>
        <p:nvSpPr>
          <p:cNvPr id="12" name="Flowchart: Magnetic Disk 11"/>
          <p:cNvSpPr/>
          <p:nvPr/>
        </p:nvSpPr>
        <p:spPr>
          <a:xfrm>
            <a:off x="857255" y="5843378"/>
            <a:ext cx="1047745" cy="374542"/>
          </a:xfrm>
          <a:prstGeom prst="flowChartMagneticDisk">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SQL 2008</a:t>
            </a:r>
          </a:p>
        </p:txBody>
      </p:sp>
      <p:sp>
        <p:nvSpPr>
          <p:cNvPr id="14" name="Rounded Rectangle 13"/>
          <p:cNvSpPr/>
          <p:nvPr/>
        </p:nvSpPr>
        <p:spPr>
          <a:xfrm>
            <a:off x="1352550" y="628456"/>
            <a:ext cx="6038850" cy="1657544"/>
          </a:xfrm>
          <a:prstGeom prst="roundRect">
            <a:avLst/>
          </a:prstGeom>
          <a:solidFill>
            <a:schemeClr val="accent5">
              <a:lumMod val="60000"/>
              <a:lumOff val="40000"/>
            </a:schemeClr>
          </a:solidFill>
          <a:ln w="12700">
            <a:solidFill>
              <a:schemeClr val="tx1"/>
            </a:solid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smtClean="0">
                <a:solidFill>
                  <a:schemeClr val="tx1"/>
                </a:solidFill>
              </a:rPr>
              <a:t>Portal  UI</a:t>
            </a:r>
            <a:endParaRPr lang="en-US" sz="1300" b="1" dirty="0">
              <a:solidFill>
                <a:schemeClr val="tx1"/>
              </a:solidFill>
            </a:endParaRPr>
          </a:p>
        </p:txBody>
      </p:sp>
      <p:sp>
        <p:nvSpPr>
          <p:cNvPr id="16" name="Rounded Rectangle 15"/>
          <p:cNvSpPr/>
          <p:nvPr/>
        </p:nvSpPr>
        <p:spPr>
          <a:xfrm>
            <a:off x="7924800" y="3200400"/>
            <a:ext cx="1002121" cy="1078682"/>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200" dirty="0">
                <a:solidFill>
                  <a:schemeClr val="bg1"/>
                </a:solidFill>
              </a:rPr>
              <a:t>Existing Business(IS) application</a:t>
            </a:r>
          </a:p>
        </p:txBody>
      </p:sp>
      <p:sp>
        <p:nvSpPr>
          <p:cNvPr id="18" name="Rounded Rectangle 17"/>
          <p:cNvSpPr/>
          <p:nvPr/>
        </p:nvSpPr>
        <p:spPr>
          <a:xfrm>
            <a:off x="6489322" y="4624178"/>
            <a:ext cx="803466"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SSRS</a:t>
            </a:r>
          </a:p>
        </p:txBody>
      </p:sp>
      <p:sp>
        <p:nvSpPr>
          <p:cNvPr id="19" name="Rounded Rectangle 18"/>
          <p:cNvSpPr/>
          <p:nvPr/>
        </p:nvSpPr>
        <p:spPr>
          <a:xfrm>
            <a:off x="5562600" y="4624178"/>
            <a:ext cx="803466"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SSAS</a:t>
            </a:r>
          </a:p>
        </p:txBody>
      </p:sp>
      <p:sp>
        <p:nvSpPr>
          <p:cNvPr id="20" name="Rounded Rectangle 19"/>
          <p:cNvSpPr/>
          <p:nvPr/>
        </p:nvSpPr>
        <p:spPr>
          <a:xfrm>
            <a:off x="4669487" y="4624178"/>
            <a:ext cx="803466"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SSIS</a:t>
            </a:r>
          </a:p>
        </p:txBody>
      </p:sp>
      <p:sp>
        <p:nvSpPr>
          <p:cNvPr id="21" name="Rounded Rectangle 20"/>
          <p:cNvSpPr/>
          <p:nvPr/>
        </p:nvSpPr>
        <p:spPr>
          <a:xfrm>
            <a:off x="3600450" y="2978258"/>
            <a:ext cx="977900"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OPC UA</a:t>
            </a:r>
          </a:p>
        </p:txBody>
      </p:sp>
      <p:sp>
        <p:nvSpPr>
          <p:cNvPr id="22" name="Rounded Rectangle 21"/>
          <p:cNvSpPr/>
          <p:nvPr/>
        </p:nvSpPr>
        <p:spPr>
          <a:xfrm>
            <a:off x="1524000" y="2978258"/>
            <a:ext cx="1606550"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SAP Connector</a:t>
            </a:r>
          </a:p>
        </p:txBody>
      </p:sp>
      <p:sp>
        <p:nvSpPr>
          <p:cNvPr id="23" name="Rounded Rectangle 22"/>
          <p:cNvSpPr/>
          <p:nvPr/>
        </p:nvSpPr>
        <p:spPr>
          <a:xfrm>
            <a:off x="7914164" y="2057400"/>
            <a:ext cx="925035" cy="898902"/>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SAP</a:t>
            </a:r>
          </a:p>
        </p:txBody>
      </p:sp>
      <p:sp>
        <p:nvSpPr>
          <p:cNvPr id="32" name="Rounded Rectangle 31"/>
          <p:cNvSpPr/>
          <p:nvPr/>
        </p:nvSpPr>
        <p:spPr>
          <a:xfrm>
            <a:off x="1361885" y="4509137"/>
            <a:ext cx="1327151" cy="53934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Data Access </a:t>
            </a:r>
          </a:p>
          <a:p>
            <a:pPr algn="ctr" fontAlgn="auto">
              <a:spcBef>
                <a:spcPts val="0"/>
              </a:spcBef>
              <a:spcAft>
                <a:spcPts val="0"/>
              </a:spcAft>
              <a:defRPr/>
            </a:pPr>
            <a:r>
              <a:rPr lang="en-US" sz="1300" dirty="0">
                <a:solidFill>
                  <a:schemeClr val="bg1"/>
                </a:solidFill>
              </a:rPr>
              <a:t>Services</a:t>
            </a:r>
          </a:p>
        </p:txBody>
      </p:sp>
      <p:sp>
        <p:nvSpPr>
          <p:cNvPr id="27" name="Rounded Rectangle 26"/>
          <p:cNvSpPr/>
          <p:nvPr/>
        </p:nvSpPr>
        <p:spPr>
          <a:xfrm>
            <a:off x="2051050" y="5412008"/>
            <a:ext cx="1758950" cy="988792"/>
          </a:xfrm>
          <a:prstGeom prst="roundRect">
            <a:avLst/>
          </a:prstGeom>
          <a:solidFill>
            <a:srgbClr val="92D050"/>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Unit #1 control system</a:t>
            </a:r>
          </a:p>
        </p:txBody>
      </p:sp>
      <p:sp>
        <p:nvSpPr>
          <p:cNvPr id="51" name="Rounded Rectangle 50"/>
          <p:cNvSpPr/>
          <p:nvPr/>
        </p:nvSpPr>
        <p:spPr>
          <a:xfrm>
            <a:off x="152400" y="838200"/>
            <a:ext cx="838200" cy="4419600"/>
          </a:xfrm>
          <a:prstGeom prst="roundRect">
            <a:avLst/>
          </a:prstGeom>
          <a:solidFill>
            <a:schemeClr val="accent5">
              <a:lumMod val="60000"/>
              <a:lumOff val="40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endParaRPr lang="en-US" sz="1300" dirty="0">
              <a:solidFill>
                <a:schemeClr val="bg1"/>
              </a:solidFill>
            </a:endParaRPr>
          </a:p>
        </p:txBody>
      </p:sp>
      <p:sp>
        <p:nvSpPr>
          <p:cNvPr id="52" name="Rounded Rectangle 51"/>
          <p:cNvSpPr/>
          <p:nvPr/>
        </p:nvSpPr>
        <p:spPr>
          <a:xfrm>
            <a:off x="2889251" y="4534804"/>
            <a:ext cx="1606550" cy="494396"/>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Entity </a:t>
            </a:r>
          </a:p>
          <a:p>
            <a:pPr algn="ctr" fontAlgn="auto">
              <a:spcBef>
                <a:spcPts val="0"/>
              </a:spcBef>
              <a:spcAft>
                <a:spcPts val="0"/>
              </a:spcAft>
              <a:defRPr/>
            </a:pPr>
            <a:r>
              <a:rPr lang="en-US" sz="1300" dirty="0">
                <a:solidFill>
                  <a:schemeClr val="bg1"/>
                </a:solidFill>
              </a:rPr>
              <a:t>Framework</a:t>
            </a:r>
          </a:p>
        </p:txBody>
      </p:sp>
      <p:sp>
        <p:nvSpPr>
          <p:cNvPr id="42" name="Up-Down Arrow 41"/>
          <p:cNvSpPr/>
          <p:nvPr/>
        </p:nvSpPr>
        <p:spPr>
          <a:xfrm>
            <a:off x="2590800" y="5181600"/>
            <a:ext cx="209550" cy="3476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endParaRPr lang="en-US" dirty="0">
              <a:solidFill>
                <a:schemeClr val="bg1"/>
              </a:solidFill>
            </a:endParaRPr>
          </a:p>
        </p:txBody>
      </p:sp>
      <p:sp>
        <p:nvSpPr>
          <p:cNvPr id="46" name="Up-Down Arrow 45"/>
          <p:cNvSpPr/>
          <p:nvPr/>
        </p:nvSpPr>
        <p:spPr>
          <a:xfrm>
            <a:off x="1238250" y="5186363"/>
            <a:ext cx="209550" cy="3746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endParaRPr lang="en-US" dirty="0">
              <a:solidFill>
                <a:schemeClr val="bg1"/>
              </a:solidFill>
            </a:endParaRPr>
          </a:p>
        </p:txBody>
      </p:sp>
      <p:sp>
        <p:nvSpPr>
          <p:cNvPr id="60" name="Rounded Rectangle 59"/>
          <p:cNvSpPr/>
          <p:nvPr/>
        </p:nvSpPr>
        <p:spPr>
          <a:xfrm>
            <a:off x="5257800" y="3733800"/>
            <a:ext cx="1397000"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Smart Calculation Engine</a:t>
            </a:r>
          </a:p>
        </p:txBody>
      </p:sp>
      <p:sp>
        <p:nvSpPr>
          <p:cNvPr id="61" name="Rounded Rectangle 60"/>
          <p:cNvSpPr/>
          <p:nvPr/>
        </p:nvSpPr>
        <p:spPr>
          <a:xfrm>
            <a:off x="1371600" y="3733800"/>
            <a:ext cx="1816100"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Access Control Manager</a:t>
            </a:r>
          </a:p>
        </p:txBody>
      </p:sp>
      <p:sp>
        <p:nvSpPr>
          <p:cNvPr id="62" name="Rounded Rectangle 61"/>
          <p:cNvSpPr/>
          <p:nvPr/>
        </p:nvSpPr>
        <p:spPr>
          <a:xfrm>
            <a:off x="3276600" y="3733800"/>
            <a:ext cx="1816100" cy="374542"/>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Report  Generation</a:t>
            </a:r>
          </a:p>
        </p:txBody>
      </p:sp>
      <p:sp>
        <p:nvSpPr>
          <p:cNvPr id="64" name="Rounded Rectangle 63"/>
          <p:cNvSpPr/>
          <p:nvPr/>
        </p:nvSpPr>
        <p:spPr>
          <a:xfrm>
            <a:off x="4347030" y="1784917"/>
            <a:ext cx="1536700" cy="411546"/>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Plant Simulator</a:t>
            </a:r>
          </a:p>
        </p:txBody>
      </p:sp>
      <p:sp>
        <p:nvSpPr>
          <p:cNvPr id="70" name="Rounded Rectangle 69"/>
          <p:cNvSpPr/>
          <p:nvPr/>
        </p:nvSpPr>
        <p:spPr>
          <a:xfrm>
            <a:off x="1465583" y="685800"/>
            <a:ext cx="1217747"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Asset Manager</a:t>
            </a:r>
          </a:p>
        </p:txBody>
      </p:sp>
      <p:sp>
        <p:nvSpPr>
          <p:cNvPr id="75" name="Rounded Rectangle 74"/>
          <p:cNvSpPr/>
          <p:nvPr/>
        </p:nvSpPr>
        <p:spPr>
          <a:xfrm>
            <a:off x="4330700" y="685800"/>
            <a:ext cx="1536700"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Configurator</a:t>
            </a:r>
          </a:p>
        </p:txBody>
      </p:sp>
      <p:sp>
        <p:nvSpPr>
          <p:cNvPr id="79" name="Rounded Rectangle 78"/>
          <p:cNvSpPr/>
          <p:nvPr/>
        </p:nvSpPr>
        <p:spPr>
          <a:xfrm>
            <a:off x="1447800" y="1234440"/>
            <a:ext cx="1235529"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Alarms and Events viewer</a:t>
            </a:r>
          </a:p>
        </p:txBody>
      </p:sp>
      <p:sp>
        <p:nvSpPr>
          <p:cNvPr id="71" name="Left-Right Arrow 70"/>
          <p:cNvSpPr/>
          <p:nvPr/>
        </p:nvSpPr>
        <p:spPr>
          <a:xfrm>
            <a:off x="7467600" y="2819400"/>
            <a:ext cx="609600" cy="4270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Rounded Rectangle 73"/>
          <p:cNvSpPr/>
          <p:nvPr/>
        </p:nvSpPr>
        <p:spPr>
          <a:xfrm>
            <a:off x="753532" y="958243"/>
            <a:ext cx="186267" cy="4237973"/>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Configuration</a:t>
            </a:r>
          </a:p>
        </p:txBody>
      </p:sp>
      <p:sp>
        <p:nvSpPr>
          <p:cNvPr id="87" name="Rounded Rectangle 86"/>
          <p:cNvSpPr/>
          <p:nvPr/>
        </p:nvSpPr>
        <p:spPr>
          <a:xfrm>
            <a:off x="472482" y="958243"/>
            <a:ext cx="186267" cy="4237973"/>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Logging</a:t>
            </a:r>
          </a:p>
        </p:txBody>
      </p:sp>
      <p:sp>
        <p:nvSpPr>
          <p:cNvPr id="90" name="Rounded Rectangle 89"/>
          <p:cNvSpPr/>
          <p:nvPr/>
        </p:nvSpPr>
        <p:spPr>
          <a:xfrm>
            <a:off x="192757" y="958243"/>
            <a:ext cx="186267" cy="4237973"/>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Security</a:t>
            </a:r>
          </a:p>
        </p:txBody>
      </p:sp>
      <p:sp>
        <p:nvSpPr>
          <p:cNvPr id="66" name="Rounded Rectangle 65"/>
          <p:cNvSpPr/>
          <p:nvPr/>
        </p:nvSpPr>
        <p:spPr>
          <a:xfrm>
            <a:off x="2854475" y="685800"/>
            <a:ext cx="1276655"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Energy Optimizer</a:t>
            </a:r>
          </a:p>
        </p:txBody>
      </p:sp>
      <p:sp>
        <p:nvSpPr>
          <p:cNvPr id="67" name="Rounded Rectangle 66"/>
          <p:cNvSpPr/>
          <p:nvPr/>
        </p:nvSpPr>
        <p:spPr>
          <a:xfrm>
            <a:off x="2873831" y="1234440"/>
            <a:ext cx="1257300"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KPI Viewer</a:t>
            </a:r>
          </a:p>
        </p:txBody>
      </p:sp>
      <p:sp>
        <p:nvSpPr>
          <p:cNvPr id="68" name="Rounded Rectangle 67"/>
          <p:cNvSpPr/>
          <p:nvPr/>
        </p:nvSpPr>
        <p:spPr>
          <a:xfrm>
            <a:off x="4347030" y="1234440"/>
            <a:ext cx="1536700"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Reports builder and viewer</a:t>
            </a:r>
          </a:p>
        </p:txBody>
      </p:sp>
      <p:sp>
        <p:nvSpPr>
          <p:cNvPr id="72" name="Rounded Rectangle 71"/>
          <p:cNvSpPr/>
          <p:nvPr/>
        </p:nvSpPr>
        <p:spPr>
          <a:xfrm>
            <a:off x="5943600" y="1219200"/>
            <a:ext cx="1219200" cy="44945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Mimics Viewer</a:t>
            </a:r>
          </a:p>
        </p:txBody>
      </p:sp>
      <p:sp>
        <p:nvSpPr>
          <p:cNvPr id="45" name="Rounded Rectangle 44"/>
          <p:cNvSpPr/>
          <p:nvPr/>
        </p:nvSpPr>
        <p:spPr>
          <a:xfrm>
            <a:off x="1448064" y="1781530"/>
            <a:ext cx="1257300" cy="35956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Condition Monitoring</a:t>
            </a:r>
          </a:p>
        </p:txBody>
      </p:sp>
      <p:sp>
        <p:nvSpPr>
          <p:cNvPr id="57" name="Rounded Rectangle 56"/>
          <p:cNvSpPr/>
          <p:nvPr/>
        </p:nvSpPr>
        <p:spPr>
          <a:xfrm>
            <a:off x="2873830" y="1810460"/>
            <a:ext cx="1257300" cy="359561"/>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Plant Scheduler</a:t>
            </a:r>
          </a:p>
        </p:txBody>
      </p:sp>
      <p:sp>
        <p:nvSpPr>
          <p:cNvPr id="58" name="Rounded Rectangle 57"/>
          <p:cNvSpPr/>
          <p:nvPr/>
        </p:nvSpPr>
        <p:spPr>
          <a:xfrm>
            <a:off x="3962401" y="5410200"/>
            <a:ext cx="1600200" cy="988792"/>
          </a:xfrm>
          <a:prstGeom prst="roundRect">
            <a:avLst/>
          </a:prstGeom>
          <a:solidFill>
            <a:srgbClr val="92D050"/>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Unit #n control system</a:t>
            </a:r>
          </a:p>
        </p:txBody>
      </p:sp>
      <p:sp>
        <p:nvSpPr>
          <p:cNvPr id="78" name="Up-Down Arrow 77"/>
          <p:cNvSpPr/>
          <p:nvPr/>
        </p:nvSpPr>
        <p:spPr>
          <a:xfrm>
            <a:off x="4648200" y="5105400"/>
            <a:ext cx="209550" cy="3603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endParaRPr lang="en-US" dirty="0">
              <a:solidFill>
                <a:schemeClr val="bg1"/>
              </a:solidFill>
            </a:endParaRPr>
          </a:p>
        </p:txBody>
      </p:sp>
      <p:sp>
        <p:nvSpPr>
          <p:cNvPr id="9327" name="Title 1"/>
          <p:cNvSpPr>
            <a:spLocks noGrp="1"/>
          </p:cNvSpPr>
          <p:nvPr>
            <p:ph type="title"/>
          </p:nvPr>
        </p:nvSpPr>
        <p:spPr>
          <a:xfrm>
            <a:off x="381000" y="0"/>
            <a:ext cx="8229600" cy="533400"/>
          </a:xfrm>
        </p:spPr>
        <p:txBody>
          <a:bodyPr/>
          <a:lstStyle/>
          <a:p>
            <a:r>
              <a:rPr lang="en-US" sz="2000" b="1" dirty="0" smtClean="0"/>
              <a:t>Plant Management System : Layered Architecture</a:t>
            </a:r>
          </a:p>
        </p:txBody>
      </p:sp>
      <p:sp>
        <p:nvSpPr>
          <p:cNvPr id="53" name="Rounded Rectangle 52"/>
          <p:cNvSpPr/>
          <p:nvPr/>
        </p:nvSpPr>
        <p:spPr>
          <a:xfrm>
            <a:off x="5943600" y="1794013"/>
            <a:ext cx="1257300" cy="415787"/>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Energy trading</a:t>
            </a:r>
          </a:p>
        </p:txBody>
      </p:sp>
      <p:sp>
        <p:nvSpPr>
          <p:cNvPr id="80" name="Rounded Rectangle 79"/>
          <p:cNvSpPr/>
          <p:nvPr/>
        </p:nvSpPr>
        <p:spPr>
          <a:xfrm>
            <a:off x="1295400" y="2362200"/>
            <a:ext cx="6076950" cy="381000"/>
          </a:xfrm>
          <a:prstGeom prst="roundRect">
            <a:avLst/>
          </a:prstGeom>
          <a:solidFill>
            <a:schemeClr val="accent5">
              <a:lumMod val="60000"/>
              <a:lumOff val="40000"/>
            </a:schemeClr>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lstStyle/>
          <a:p>
            <a:pPr algn="r" fontAlgn="auto">
              <a:spcBef>
                <a:spcPts val="0"/>
              </a:spcBef>
              <a:spcAft>
                <a:spcPts val="0"/>
              </a:spcAft>
              <a:defRPr/>
            </a:pPr>
            <a:r>
              <a:rPr lang="en-US" sz="1300" b="1" dirty="0">
                <a:solidFill>
                  <a:schemeClr val="tx1"/>
                </a:solidFill>
              </a:rPr>
              <a:t>Framework</a:t>
            </a:r>
          </a:p>
        </p:txBody>
      </p:sp>
      <p:sp>
        <p:nvSpPr>
          <p:cNvPr id="81" name="Rounded Rectangle 80"/>
          <p:cNvSpPr/>
          <p:nvPr/>
        </p:nvSpPr>
        <p:spPr>
          <a:xfrm>
            <a:off x="4572000" y="2438400"/>
            <a:ext cx="1358900" cy="228600"/>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UI Framework</a:t>
            </a:r>
          </a:p>
        </p:txBody>
      </p:sp>
      <p:sp>
        <p:nvSpPr>
          <p:cNvPr id="82" name="Rounded Rectangle 81"/>
          <p:cNvSpPr/>
          <p:nvPr/>
        </p:nvSpPr>
        <p:spPr>
          <a:xfrm>
            <a:off x="1524000" y="2438400"/>
            <a:ext cx="2438400" cy="228600"/>
          </a:xfrm>
          <a:prstGeom prst="round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anchor="ctr"/>
          <a:lstStyle/>
          <a:p>
            <a:pPr algn="ctr" fontAlgn="auto">
              <a:spcBef>
                <a:spcPts val="0"/>
              </a:spcBef>
              <a:spcAft>
                <a:spcPts val="0"/>
              </a:spcAft>
              <a:defRPr/>
            </a:pPr>
            <a:r>
              <a:rPr lang="en-US" sz="1300" dirty="0">
                <a:solidFill>
                  <a:schemeClr val="bg1"/>
                </a:solidFill>
              </a:rPr>
              <a:t>OPC UA Client Framework</a:t>
            </a:r>
          </a:p>
        </p:txBody>
      </p:sp>
    </p:spTree>
    <p:extLst>
      <p:ext uri="{BB962C8B-B14F-4D97-AF65-F5344CB8AC3E}">
        <p14:creationId xmlns:p14="http://schemas.microsoft.com/office/powerpoint/2010/main" val="399374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r>
              <a:rPr lang="en-US" sz="1800" dirty="0" smtClean="0"/>
              <a:t>Gradual but with end-vision in sight:</a:t>
            </a:r>
            <a:br>
              <a:rPr lang="en-US" sz="1800" dirty="0" smtClean="0"/>
            </a:br>
            <a:r>
              <a:rPr lang="en-US" sz="1800" dirty="0" smtClean="0"/>
              <a:t>Smart Grid adoption in Indian power distribution context</a:t>
            </a:r>
          </a:p>
        </p:txBody>
      </p:sp>
      <p:graphicFrame>
        <p:nvGraphicFramePr>
          <p:cNvPr id="7" name="Content Placeholder 3"/>
          <p:cNvGraphicFramePr>
            <a:graphicFrameLocks/>
          </p:cNvGraphicFramePr>
          <p:nvPr/>
        </p:nvGraphicFramePr>
        <p:xfrm>
          <a:off x="473075" y="890714"/>
          <a:ext cx="8177213" cy="486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3" name="TextBox 4"/>
          <p:cNvSpPr txBox="1">
            <a:spLocks noChangeArrowheads="1"/>
          </p:cNvSpPr>
          <p:nvPr/>
        </p:nvSpPr>
        <p:spPr bwMode="auto">
          <a:xfrm>
            <a:off x="533400" y="2749550"/>
            <a:ext cx="2743200" cy="1231900"/>
          </a:xfrm>
          <a:prstGeom prst="rect">
            <a:avLst/>
          </a:prstGeom>
          <a:noFill/>
          <a:ln w="9525">
            <a:noFill/>
            <a:miter lim="800000"/>
            <a:headEnd/>
            <a:tailEnd/>
          </a:ln>
        </p:spPr>
        <p:txBody>
          <a:bodyPr>
            <a:spAutoFit/>
          </a:bodyPr>
          <a:lstStyle/>
          <a:p>
            <a:pPr marL="120650" indent="-120650"/>
            <a:r>
              <a:rPr lang="en-US" sz="1800" dirty="0">
                <a:solidFill>
                  <a:schemeClr val="tx2"/>
                </a:solidFill>
                <a:latin typeface="Calibri" pitchFamily="34" charset="0"/>
              </a:rPr>
              <a:t>A system for :</a:t>
            </a:r>
          </a:p>
          <a:p>
            <a:pPr marL="120650" indent="-120650">
              <a:buFont typeface="Arial" charset="0"/>
              <a:buChar char="•"/>
            </a:pPr>
            <a:r>
              <a:rPr lang="en-US" sz="1800" b="1" dirty="0">
                <a:solidFill>
                  <a:schemeClr val="tx2"/>
                </a:solidFill>
                <a:latin typeface="Calibri" pitchFamily="34" charset="0"/>
              </a:rPr>
              <a:t>Curtailing AT&amp;C losses</a:t>
            </a:r>
            <a:r>
              <a:rPr lang="en-GB" sz="1800" b="1" dirty="0">
                <a:solidFill>
                  <a:schemeClr val="tx2"/>
                </a:solidFill>
                <a:latin typeface="Calibri" pitchFamily="34" charset="0"/>
              </a:rPr>
              <a:t> </a:t>
            </a:r>
          </a:p>
          <a:p>
            <a:pPr marL="120650" indent="-120650">
              <a:buFont typeface="Arial" charset="0"/>
              <a:buChar char="•"/>
            </a:pPr>
            <a:r>
              <a:rPr lang="en-GB" sz="1800" dirty="0">
                <a:solidFill>
                  <a:schemeClr val="tx2"/>
                </a:solidFill>
                <a:latin typeface="Calibri" pitchFamily="34" charset="0"/>
              </a:rPr>
              <a:t>Driving  transparency</a:t>
            </a:r>
          </a:p>
          <a:p>
            <a:pPr marL="120650" indent="-120650">
              <a:buFont typeface="Arial" charset="0"/>
              <a:buChar char="•"/>
            </a:pPr>
            <a:r>
              <a:rPr lang="en-GB" sz="1800" dirty="0">
                <a:solidFill>
                  <a:schemeClr val="tx2"/>
                </a:solidFill>
                <a:latin typeface="Calibri" pitchFamily="34" charset="0"/>
              </a:rPr>
              <a:t>Driving  accountability </a:t>
            </a:r>
          </a:p>
        </p:txBody>
      </p:sp>
      <p:sp>
        <p:nvSpPr>
          <p:cNvPr id="9" name="TextBox 5"/>
          <p:cNvSpPr txBox="1">
            <a:spLocks noChangeArrowheads="1"/>
          </p:cNvSpPr>
          <p:nvPr/>
        </p:nvSpPr>
        <p:spPr bwMode="auto">
          <a:xfrm>
            <a:off x="2895600" y="1012825"/>
            <a:ext cx="2743200" cy="1508125"/>
          </a:xfrm>
          <a:prstGeom prst="rect">
            <a:avLst/>
          </a:prstGeom>
          <a:noFill/>
          <a:ln w="9525">
            <a:noFill/>
            <a:miter lim="800000"/>
            <a:headEnd/>
            <a:tailEnd/>
          </a:ln>
        </p:spPr>
        <p:txBody>
          <a:bodyPr>
            <a:spAutoFit/>
          </a:bodyPr>
          <a:lstStyle/>
          <a:p>
            <a:pPr>
              <a:defRPr/>
            </a:pPr>
            <a:r>
              <a:rPr lang="en-US" sz="1800" dirty="0">
                <a:solidFill>
                  <a:schemeClr val="tx2"/>
                </a:solidFill>
                <a:latin typeface="Calibri" pitchFamily="34" charset="0"/>
              </a:rPr>
              <a:t>A system for:</a:t>
            </a:r>
          </a:p>
          <a:p>
            <a:pPr marL="120650" indent="-120650">
              <a:buFont typeface="Arial" charset="0"/>
              <a:buChar char="•"/>
              <a:defRPr/>
            </a:pPr>
            <a:r>
              <a:rPr lang="en-US" sz="1800" dirty="0">
                <a:solidFill>
                  <a:schemeClr val="tx2"/>
                </a:solidFill>
                <a:latin typeface="Calibri" pitchFamily="34" charset="0"/>
              </a:rPr>
              <a:t>Operational efficiency</a:t>
            </a:r>
          </a:p>
          <a:p>
            <a:pPr marL="120650" indent="-120650">
              <a:buFont typeface="Arial" charset="0"/>
              <a:buChar char="•"/>
              <a:defRPr/>
            </a:pPr>
            <a:r>
              <a:rPr lang="en-GB" sz="1800" dirty="0">
                <a:solidFill>
                  <a:schemeClr val="tx2"/>
                </a:solidFill>
                <a:latin typeface="Calibri" pitchFamily="34" charset="0"/>
              </a:rPr>
              <a:t>Customer service excellence </a:t>
            </a:r>
            <a:endParaRPr lang="en-US" sz="1800" dirty="0">
              <a:solidFill>
                <a:schemeClr val="tx2"/>
              </a:solidFill>
              <a:latin typeface="Calibri" pitchFamily="34" charset="0"/>
            </a:endParaRPr>
          </a:p>
          <a:p>
            <a:pPr marL="120650" indent="-120650">
              <a:buFont typeface="Arial" charset="0"/>
              <a:buChar char="•"/>
              <a:defRPr/>
            </a:pPr>
            <a:r>
              <a:rPr lang="en-GB" sz="1800" dirty="0">
                <a:solidFill>
                  <a:schemeClr val="tx2"/>
                </a:solidFill>
                <a:latin typeface="Calibri" pitchFamily="34" charset="0"/>
              </a:rPr>
              <a:t>Automated control</a:t>
            </a:r>
          </a:p>
        </p:txBody>
      </p:sp>
      <p:sp>
        <p:nvSpPr>
          <p:cNvPr id="35845" name="TextBox 6"/>
          <p:cNvSpPr txBox="1">
            <a:spLocks noChangeArrowheads="1"/>
          </p:cNvSpPr>
          <p:nvPr/>
        </p:nvSpPr>
        <p:spPr bwMode="auto">
          <a:xfrm>
            <a:off x="5410200" y="3124200"/>
            <a:ext cx="3429000" cy="2536825"/>
          </a:xfrm>
          <a:prstGeom prst="rect">
            <a:avLst/>
          </a:prstGeom>
          <a:noFill/>
          <a:ln w="9525">
            <a:noFill/>
            <a:miter lim="800000"/>
            <a:headEnd/>
            <a:tailEnd/>
          </a:ln>
        </p:spPr>
        <p:txBody>
          <a:bodyPr>
            <a:spAutoFit/>
          </a:bodyPr>
          <a:lstStyle/>
          <a:p>
            <a:pPr marL="120650" indent="-120650"/>
            <a:r>
              <a:rPr lang="en-GB" sz="1600" dirty="0">
                <a:solidFill>
                  <a:schemeClr val="tx2"/>
                </a:solidFill>
                <a:latin typeface="Calibri" pitchFamily="34" charset="0"/>
              </a:rPr>
              <a:t>A system that is: </a:t>
            </a:r>
          </a:p>
          <a:p>
            <a:pPr marL="120650" indent="-120650">
              <a:buFont typeface="Arial" charset="0"/>
              <a:buChar char="•"/>
            </a:pPr>
            <a:r>
              <a:rPr lang="en-GB" sz="1600" dirty="0">
                <a:solidFill>
                  <a:schemeClr val="tx2"/>
                </a:solidFill>
                <a:latin typeface="Calibri" pitchFamily="34" charset="0"/>
              </a:rPr>
              <a:t>Self-healing</a:t>
            </a:r>
          </a:p>
          <a:p>
            <a:pPr marL="120650" indent="-120650">
              <a:buFont typeface="Arial" charset="0"/>
              <a:buChar char="•"/>
            </a:pPr>
            <a:r>
              <a:rPr lang="en-GB" sz="1600" dirty="0">
                <a:solidFill>
                  <a:schemeClr val="tx2"/>
                </a:solidFill>
                <a:latin typeface="Calibri" pitchFamily="34" charset="0"/>
              </a:rPr>
              <a:t>Adaptive</a:t>
            </a:r>
          </a:p>
          <a:p>
            <a:pPr marL="120650" indent="-120650">
              <a:buFont typeface="Arial" charset="0"/>
              <a:buChar char="•"/>
            </a:pPr>
            <a:r>
              <a:rPr lang="en-GB" sz="1600" dirty="0">
                <a:solidFill>
                  <a:schemeClr val="tx2"/>
                </a:solidFill>
                <a:latin typeface="Calibri" pitchFamily="34" charset="0"/>
              </a:rPr>
              <a:t>Interactive </a:t>
            </a:r>
          </a:p>
          <a:p>
            <a:pPr marL="120650" indent="-120650">
              <a:buFont typeface="Arial" charset="0"/>
              <a:buChar char="•"/>
            </a:pPr>
            <a:r>
              <a:rPr lang="en-GB" sz="1600" dirty="0">
                <a:solidFill>
                  <a:schemeClr val="tx2"/>
                </a:solidFill>
                <a:latin typeface="Calibri" pitchFamily="34" charset="0"/>
              </a:rPr>
              <a:t>Secure from attacks </a:t>
            </a:r>
          </a:p>
          <a:p>
            <a:pPr marL="120650" indent="-120650">
              <a:buFont typeface="Arial" charset="0"/>
              <a:buChar char="•"/>
            </a:pPr>
            <a:r>
              <a:rPr lang="en-GB" sz="1600" dirty="0">
                <a:solidFill>
                  <a:schemeClr val="tx2"/>
                </a:solidFill>
                <a:latin typeface="Calibri" pitchFamily="34" charset="0"/>
              </a:rPr>
              <a:t>Accommodates all generation and storage options </a:t>
            </a:r>
          </a:p>
          <a:p>
            <a:pPr marL="120650" indent="-120650">
              <a:buFont typeface="Arial" charset="0"/>
              <a:buChar char="•"/>
            </a:pPr>
            <a:r>
              <a:rPr lang="en-GB" sz="1600" dirty="0">
                <a:solidFill>
                  <a:schemeClr val="tx2"/>
                </a:solidFill>
                <a:latin typeface="Calibri" pitchFamily="34" charset="0"/>
              </a:rPr>
              <a:t>Supports bi-directional energy flow </a:t>
            </a:r>
          </a:p>
          <a:p>
            <a:pPr marL="120650" indent="-120650">
              <a:buFont typeface="Arial" charset="0"/>
              <a:buChar char="•"/>
            </a:pPr>
            <a:r>
              <a:rPr lang="en-GB" sz="1600" dirty="0">
                <a:solidFill>
                  <a:schemeClr val="tx2"/>
                </a:solidFill>
                <a:latin typeface="Calibri" pitchFamily="34" charset="0"/>
              </a:rPr>
              <a:t>Distributed across geographies and organizational boundaries</a:t>
            </a:r>
            <a:endParaRPr lang="en-US" sz="1600" dirty="0">
              <a:solidFill>
                <a:schemeClr val="tx2"/>
              </a:solidFill>
              <a:latin typeface="Calibri" pitchFamily="34" charset="0"/>
            </a:endParaRPr>
          </a:p>
        </p:txBody>
      </p:sp>
      <p:sp>
        <p:nvSpPr>
          <p:cNvPr id="35846" name="TextBox 12"/>
          <p:cNvSpPr txBox="1">
            <a:spLocks noChangeArrowheads="1"/>
          </p:cNvSpPr>
          <p:nvPr/>
        </p:nvSpPr>
        <p:spPr bwMode="auto">
          <a:xfrm>
            <a:off x="1727200" y="5767388"/>
            <a:ext cx="1163638" cy="338137"/>
          </a:xfrm>
          <a:prstGeom prst="rect">
            <a:avLst/>
          </a:prstGeom>
          <a:noFill/>
          <a:ln w="9525">
            <a:noFill/>
            <a:miter lim="800000"/>
            <a:headEnd/>
            <a:tailEnd/>
          </a:ln>
        </p:spPr>
        <p:txBody>
          <a:bodyPr wrap="none">
            <a:spAutoFit/>
          </a:bodyPr>
          <a:lstStyle/>
          <a:p>
            <a:pPr algn="ctr"/>
            <a:r>
              <a:rPr lang="en-US" sz="1600" b="1" dirty="0">
                <a:solidFill>
                  <a:schemeClr val="tx2"/>
                </a:solidFill>
                <a:latin typeface="Book Antiqua" pitchFamily="18" charset="0"/>
              </a:rPr>
              <a:t>1 to 3 years</a:t>
            </a:r>
          </a:p>
        </p:txBody>
      </p:sp>
      <p:sp>
        <p:nvSpPr>
          <p:cNvPr id="35847" name="TextBox 13"/>
          <p:cNvSpPr txBox="1">
            <a:spLocks noChangeArrowheads="1"/>
          </p:cNvSpPr>
          <p:nvPr/>
        </p:nvSpPr>
        <p:spPr bwMode="auto">
          <a:xfrm>
            <a:off x="3810000" y="5767388"/>
            <a:ext cx="1163638" cy="338137"/>
          </a:xfrm>
          <a:prstGeom prst="rect">
            <a:avLst/>
          </a:prstGeom>
          <a:noFill/>
          <a:ln w="9525">
            <a:noFill/>
            <a:miter lim="800000"/>
            <a:headEnd/>
            <a:tailEnd/>
          </a:ln>
        </p:spPr>
        <p:txBody>
          <a:bodyPr wrap="none">
            <a:spAutoFit/>
          </a:bodyPr>
          <a:lstStyle/>
          <a:p>
            <a:pPr algn="ctr"/>
            <a:r>
              <a:rPr lang="en-US" sz="1600" b="1" dirty="0">
                <a:solidFill>
                  <a:schemeClr val="tx2"/>
                </a:solidFill>
                <a:latin typeface="Book Antiqua" pitchFamily="18" charset="0"/>
              </a:rPr>
              <a:t>3 to 5 years</a:t>
            </a:r>
          </a:p>
        </p:txBody>
      </p:sp>
      <p:sp>
        <p:nvSpPr>
          <p:cNvPr id="35848" name="TextBox 14"/>
          <p:cNvSpPr txBox="1">
            <a:spLocks noChangeArrowheads="1"/>
          </p:cNvSpPr>
          <p:nvPr/>
        </p:nvSpPr>
        <p:spPr bwMode="auto">
          <a:xfrm>
            <a:off x="5842000" y="5767388"/>
            <a:ext cx="1268413" cy="338137"/>
          </a:xfrm>
          <a:prstGeom prst="rect">
            <a:avLst/>
          </a:prstGeom>
          <a:noFill/>
          <a:ln w="9525">
            <a:noFill/>
            <a:miter lim="800000"/>
            <a:headEnd/>
            <a:tailEnd/>
          </a:ln>
        </p:spPr>
        <p:txBody>
          <a:bodyPr wrap="none">
            <a:spAutoFit/>
          </a:bodyPr>
          <a:lstStyle/>
          <a:p>
            <a:pPr algn="ctr"/>
            <a:r>
              <a:rPr lang="en-US" sz="1600" b="1" dirty="0">
                <a:solidFill>
                  <a:schemeClr val="tx2"/>
                </a:solidFill>
                <a:latin typeface="Book Antiqua" pitchFamily="18" charset="0"/>
              </a:rPr>
              <a:t>5 to 15 years</a:t>
            </a:r>
          </a:p>
        </p:txBody>
      </p:sp>
      <p:cxnSp>
        <p:nvCxnSpPr>
          <p:cNvPr id="14" name="Straight Arrow Connector 13"/>
          <p:cNvCxnSpPr/>
          <p:nvPr/>
        </p:nvCxnSpPr>
        <p:spPr>
          <a:xfrm>
            <a:off x="609600" y="5767388"/>
            <a:ext cx="8229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6642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Smart wars? From war of currents to IT wars</a:t>
            </a:r>
            <a:endParaRPr lang="en-GB" dirty="0"/>
          </a:p>
        </p:txBody>
      </p:sp>
      <p:sp>
        <p:nvSpPr>
          <p:cNvPr id="8" name="Content Placeholder 7"/>
          <p:cNvSpPr>
            <a:spLocks noGrp="1"/>
          </p:cNvSpPr>
          <p:nvPr>
            <p:ph idx="1"/>
          </p:nvPr>
        </p:nvSpPr>
        <p:spPr>
          <a:xfrm>
            <a:off x="5334000" y="1219206"/>
            <a:ext cx="3352800" cy="4868863"/>
          </a:xfrm>
          <a:solidFill>
            <a:schemeClr val="accent2">
              <a:lumMod val="20000"/>
              <a:lumOff val="80000"/>
            </a:schemeClr>
          </a:solidFill>
        </p:spPr>
        <p:txBody>
          <a:bodyPr/>
          <a:lstStyle/>
          <a:p>
            <a:pPr marL="342900" indent="-114300">
              <a:buNone/>
            </a:pPr>
            <a:r>
              <a:rPr lang="en-GB" dirty="0" smtClean="0"/>
              <a:t>IT wars</a:t>
            </a:r>
          </a:p>
          <a:p>
            <a:pPr marL="342900" indent="-114300">
              <a:buNone/>
            </a:pPr>
            <a:endParaRPr lang="en-GB" dirty="0" smtClean="0"/>
          </a:p>
          <a:p>
            <a:pPr marL="342900" indent="-114300">
              <a:buNone/>
            </a:pPr>
            <a:r>
              <a:rPr lang="en-GB" sz="1800" dirty="0" smtClean="0"/>
              <a:t>Bill Gates – Steve Hobs</a:t>
            </a:r>
          </a:p>
          <a:p>
            <a:pPr marL="342900" indent="-114300">
              <a:buNone/>
            </a:pPr>
            <a:r>
              <a:rPr lang="en-GB" sz="1800" dirty="0" smtClean="0"/>
              <a:t>PC – Apple</a:t>
            </a:r>
          </a:p>
          <a:p>
            <a:pPr marL="342900" indent="-114300">
              <a:buNone/>
            </a:pPr>
            <a:r>
              <a:rPr lang="en-GB" sz="1800" dirty="0" smtClean="0"/>
              <a:t>Operating systems</a:t>
            </a:r>
          </a:p>
          <a:p>
            <a:pPr marL="342900" indent="-114300">
              <a:buNone/>
            </a:pPr>
            <a:r>
              <a:rPr lang="en-GB" sz="1800" dirty="0" smtClean="0"/>
              <a:t>Open systems</a:t>
            </a:r>
          </a:p>
          <a:p>
            <a:pPr marL="342900" indent="-114300">
              <a:buNone/>
            </a:pPr>
            <a:r>
              <a:rPr lang="en-GB" sz="1800" dirty="0" smtClean="0"/>
              <a:t>Dot net – Java </a:t>
            </a:r>
          </a:p>
          <a:p>
            <a:pPr marL="342900" indent="-114300">
              <a:buNone/>
            </a:pPr>
            <a:r>
              <a:rPr lang="en-GB" sz="1800" dirty="0" smtClean="0"/>
              <a:t>Browser war</a:t>
            </a:r>
          </a:p>
          <a:p>
            <a:pPr marL="342900" indent="-114300">
              <a:buNone/>
            </a:pPr>
            <a:r>
              <a:rPr lang="en-GB" sz="1800" dirty="0" smtClean="0"/>
              <a:t>SAP – Oracle</a:t>
            </a:r>
          </a:p>
          <a:p>
            <a:pPr marL="342900" indent="-114300">
              <a:buNone/>
            </a:pPr>
            <a:r>
              <a:rPr lang="en-GB" sz="1800" dirty="0" smtClean="0"/>
              <a:t>...</a:t>
            </a:r>
          </a:p>
          <a:p>
            <a:pPr marL="342900" indent="-114300">
              <a:buNone/>
            </a:pPr>
            <a:endParaRPr lang="en-GB" sz="1800" dirty="0"/>
          </a:p>
        </p:txBody>
      </p:sp>
      <p:pic>
        <p:nvPicPr>
          <p:cNvPr id="1026" name="Picture 2" descr="http://upload.wikimedia.org/wikipedia/commons/thumb/b/ba/Edison.jpg/220px-Edison.jpg">
            <a:hlinkClick r:id="rId2"/>
          </p:cNvPr>
          <p:cNvPicPr>
            <a:picLocks noChangeAspect="1" noChangeArrowheads="1"/>
          </p:cNvPicPr>
          <p:nvPr/>
        </p:nvPicPr>
        <p:blipFill>
          <a:blip r:embed="rId3" cstate="print"/>
          <a:srcRect/>
          <a:stretch>
            <a:fillRect/>
          </a:stretch>
        </p:blipFill>
        <p:spPr bwMode="auto">
          <a:xfrm>
            <a:off x="533400" y="1143000"/>
            <a:ext cx="2095500" cy="1590675"/>
          </a:xfrm>
          <a:prstGeom prst="rect">
            <a:avLst/>
          </a:prstGeom>
          <a:noFill/>
        </p:spPr>
      </p:pic>
      <p:pic>
        <p:nvPicPr>
          <p:cNvPr id="1028" name="Picture 4" descr="http://upload.wikimedia.org/wikipedia/commons/thumb/d/d4/N.Tesla.JPG/220px-N.Tesla.JPG">
            <a:hlinkClick r:id="rId4"/>
          </p:cNvPr>
          <p:cNvPicPr>
            <a:picLocks noChangeAspect="1" noChangeArrowheads="1"/>
          </p:cNvPicPr>
          <p:nvPr/>
        </p:nvPicPr>
        <p:blipFill>
          <a:blip r:embed="rId5" cstate="print"/>
          <a:srcRect/>
          <a:stretch>
            <a:fillRect/>
          </a:stretch>
        </p:blipFill>
        <p:spPr bwMode="auto">
          <a:xfrm>
            <a:off x="2819400" y="1143000"/>
            <a:ext cx="1513416" cy="1981200"/>
          </a:xfrm>
          <a:prstGeom prst="rect">
            <a:avLst/>
          </a:prstGeom>
          <a:noFill/>
        </p:spPr>
      </p:pic>
      <p:sp>
        <p:nvSpPr>
          <p:cNvPr id="6" name="Rectangle 5"/>
          <p:cNvSpPr/>
          <p:nvPr/>
        </p:nvSpPr>
        <p:spPr>
          <a:xfrm>
            <a:off x="457200" y="2667000"/>
            <a:ext cx="1981200" cy="2585323"/>
          </a:xfrm>
          <a:prstGeom prst="rect">
            <a:avLst/>
          </a:prstGeom>
        </p:spPr>
        <p:txBody>
          <a:bodyPr wrap="square">
            <a:spAutoFit/>
          </a:bodyPr>
          <a:lstStyle/>
          <a:p>
            <a:r>
              <a:rPr lang="en-US" sz="1800" b="1" dirty="0" smtClean="0">
                <a:latin typeface="+mn-lt"/>
                <a:hlinkClick r:id="rId6" action="ppaction://hlinkfile" tooltip="Thomas Edison"/>
              </a:rPr>
              <a:t>Thomas Edison</a:t>
            </a:r>
            <a:endParaRPr lang="en-US" sz="1800" b="1" dirty="0" smtClean="0">
              <a:latin typeface="+mn-lt"/>
            </a:endParaRPr>
          </a:p>
          <a:p>
            <a:endParaRPr lang="en-US" sz="1600" dirty="0" smtClean="0">
              <a:latin typeface="+mn-lt"/>
            </a:endParaRPr>
          </a:p>
          <a:p>
            <a:r>
              <a:rPr lang="en-US" sz="1600" dirty="0" smtClean="0">
                <a:latin typeface="+mn-lt"/>
              </a:rPr>
              <a:t>American inventor and businessman, known as "The Wizard of Menlo Park", pushed for the development of a DC power network.</a:t>
            </a:r>
            <a:endParaRPr lang="en-GB" sz="1600" dirty="0">
              <a:latin typeface="+mn-lt"/>
            </a:endParaRPr>
          </a:p>
        </p:txBody>
      </p:sp>
      <p:sp>
        <p:nvSpPr>
          <p:cNvPr id="7" name="Rectangle 6"/>
          <p:cNvSpPr/>
          <p:nvPr/>
        </p:nvSpPr>
        <p:spPr>
          <a:xfrm>
            <a:off x="2743200" y="3200400"/>
            <a:ext cx="2209800" cy="2554545"/>
          </a:xfrm>
          <a:prstGeom prst="rect">
            <a:avLst/>
          </a:prstGeom>
        </p:spPr>
        <p:txBody>
          <a:bodyPr wrap="square">
            <a:spAutoFit/>
          </a:bodyPr>
          <a:lstStyle/>
          <a:p>
            <a:r>
              <a:rPr lang="en-US" sz="1800" b="1" dirty="0" smtClean="0">
                <a:latin typeface="+mn-lt"/>
                <a:hlinkClick r:id="rId7" action="ppaction://hlinkfile" tooltip="Nikola Tesla"/>
              </a:rPr>
              <a:t>Nikola Tesla</a:t>
            </a:r>
            <a:endParaRPr lang="en-US" sz="1800" b="1" dirty="0" smtClean="0">
              <a:latin typeface="+mn-lt"/>
            </a:endParaRPr>
          </a:p>
          <a:p>
            <a:endParaRPr lang="en-US" sz="1400" dirty="0" smtClean="0">
              <a:latin typeface="+mn-lt"/>
            </a:endParaRPr>
          </a:p>
          <a:p>
            <a:r>
              <a:rPr lang="en-US" sz="1600" dirty="0" smtClean="0">
                <a:latin typeface="+mn-lt"/>
              </a:rPr>
              <a:t>Inventor, physicist, and electro-mechanical engineer, was known as "The Wizard of the West" and was instrumental in developing AC networks</a:t>
            </a:r>
            <a:endParaRPr lang="en-GB" sz="1600" dirty="0">
              <a:latin typeface="+mn-lt"/>
            </a:endParaRPr>
          </a:p>
        </p:txBody>
      </p:sp>
    </p:spTree>
    <p:extLst>
      <p:ext uri="{BB962C8B-B14F-4D97-AF65-F5344CB8AC3E}">
        <p14:creationId xmlns:p14="http://schemas.microsoft.com/office/powerpoint/2010/main" val="1577854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222250"/>
            <a:ext cx="8504051" cy="757238"/>
          </a:xfrm>
        </p:spPr>
        <p:txBody>
          <a:bodyPr>
            <a:normAutofit fontScale="90000"/>
          </a:bodyPr>
          <a:lstStyle/>
          <a:p>
            <a:r>
              <a:rPr lang="en-GB" dirty="0" smtClean="0"/>
              <a:t>No one-size fit-all solution ...</a:t>
            </a:r>
            <a:r>
              <a:rPr lang="en-US" dirty="0" smtClean="0"/>
              <a:t>Customization is the key to Smart Grid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3711114"/>
              </p:ext>
            </p:extLst>
          </p:nvPr>
        </p:nvGraphicFramePr>
        <p:xfrm>
          <a:off x="282389" y="1219200"/>
          <a:ext cx="7167281" cy="5168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00203" y="3576917"/>
            <a:ext cx="4545103" cy="461665"/>
          </a:xfrm>
          <a:prstGeom prst="rect">
            <a:avLst/>
          </a:prstGeom>
          <a:solidFill>
            <a:schemeClr val="tx2"/>
          </a:solidFill>
        </p:spPr>
        <p:txBody>
          <a:bodyPr wrap="square" rtlCol="0">
            <a:spAutoFit/>
          </a:bodyPr>
          <a:lstStyle/>
          <a:p>
            <a:pPr algn="ctr"/>
            <a:r>
              <a:rPr lang="en-US" sz="2400" dirty="0" smtClean="0">
                <a:solidFill>
                  <a:schemeClr val="bg1"/>
                </a:solidFill>
              </a:rPr>
              <a:t>IT adoption level</a:t>
            </a:r>
            <a:endParaRPr lang="en-US" sz="2400" dirty="0">
              <a:solidFill>
                <a:schemeClr val="bg1"/>
              </a:solidFill>
            </a:endParaRPr>
          </a:p>
        </p:txBody>
      </p:sp>
      <p:sp>
        <p:nvSpPr>
          <p:cNvPr id="6" name="TextBox 5"/>
          <p:cNvSpPr txBox="1"/>
          <p:nvPr/>
        </p:nvSpPr>
        <p:spPr>
          <a:xfrm>
            <a:off x="7651377" y="1586753"/>
            <a:ext cx="1211561"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Metros</a:t>
            </a:r>
            <a:endParaRPr lang="en-US" sz="1600" dirty="0">
              <a:solidFill>
                <a:schemeClr val="tx1"/>
              </a:solidFill>
            </a:endParaRPr>
          </a:p>
        </p:txBody>
      </p:sp>
      <p:sp>
        <p:nvSpPr>
          <p:cNvPr id="7" name="TextBox 6"/>
          <p:cNvSpPr txBox="1"/>
          <p:nvPr/>
        </p:nvSpPr>
        <p:spPr>
          <a:xfrm>
            <a:off x="7669306" y="1954307"/>
            <a:ext cx="1211561"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City</a:t>
            </a:r>
            <a:endParaRPr lang="en-US" sz="1600" dirty="0">
              <a:solidFill>
                <a:schemeClr val="tx1"/>
              </a:solidFill>
            </a:endParaRPr>
          </a:p>
        </p:txBody>
      </p:sp>
      <p:sp>
        <p:nvSpPr>
          <p:cNvPr id="8" name="TextBox 7"/>
          <p:cNvSpPr txBox="1"/>
          <p:nvPr/>
        </p:nvSpPr>
        <p:spPr>
          <a:xfrm>
            <a:off x="7660341" y="2335312"/>
            <a:ext cx="1211561"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Town</a:t>
            </a:r>
            <a:endParaRPr lang="en-US" sz="1600" dirty="0">
              <a:solidFill>
                <a:schemeClr val="tx1"/>
              </a:solidFill>
            </a:endParaRPr>
          </a:p>
        </p:txBody>
      </p:sp>
      <p:sp>
        <p:nvSpPr>
          <p:cNvPr id="9" name="TextBox 8"/>
          <p:cNvSpPr txBox="1"/>
          <p:nvPr/>
        </p:nvSpPr>
        <p:spPr>
          <a:xfrm>
            <a:off x="7651377" y="2716315"/>
            <a:ext cx="1211561"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Rural</a:t>
            </a:r>
            <a:endParaRPr lang="en-US" sz="1600" dirty="0">
              <a:solidFill>
                <a:schemeClr val="tx1"/>
              </a:solidFill>
            </a:endParaRPr>
          </a:p>
        </p:txBody>
      </p:sp>
      <p:sp>
        <p:nvSpPr>
          <p:cNvPr id="11" name="TextBox 10"/>
          <p:cNvSpPr txBox="1"/>
          <p:nvPr/>
        </p:nvSpPr>
        <p:spPr>
          <a:xfrm>
            <a:off x="7346577" y="1160929"/>
            <a:ext cx="1743635" cy="400110"/>
          </a:xfrm>
          <a:prstGeom prst="rect">
            <a:avLst/>
          </a:prstGeom>
          <a:solidFill>
            <a:schemeClr val="tx2"/>
          </a:solidFill>
        </p:spPr>
        <p:txBody>
          <a:bodyPr vert="horz" wrap="square" rtlCol="0">
            <a:spAutoFit/>
          </a:bodyPr>
          <a:lstStyle/>
          <a:p>
            <a:r>
              <a:rPr lang="en-US" dirty="0" smtClean="0">
                <a:solidFill>
                  <a:schemeClr val="bg1"/>
                </a:solidFill>
              </a:rPr>
              <a:t>Geography</a:t>
            </a:r>
            <a:endParaRPr lang="en-US" dirty="0">
              <a:solidFill>
                <a:schemeClr val="bg1"/>
              </a:solidFill>
            </a:endParaRPr>
          </a:p>
        </p:txBody>
      </p:sp>
      <p:sp>
        <p:nvSpPr>
          <p:cNvPr id="13" name="TextBox 12"/>
          <p:cNvSpPr txBox="1"/>
          <p:nvPr/>
        </p:nvSpPr>
        <p:spPr>
          <a:xfrm>
            <a:off x="7624482" y="4123757"/>
            <a:ext cx="1290917"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Industrial</a:t>
            </a:r>
            <a:endParaRPr lang="en-US" sz="1600" dirty="0">
              <a:solidFill>
                <a:schemeClr val="tx1"/>
              </a:solidFill>
            </a:endParaRPr>
          </a:p>
        </p:txBody>
      </p:sp>
      <p:sp>
        <p:nvSpPr>
          <p:cNvPr id="14" name="TextBox 13"/>
          <p:cNvSpPr txBox="1"/>
          <p:nvPr/>
        </p:nvSpPr>
        <p:spPr>
          <a:xfrm>
            <a:off x="7611035" y="4504762"/>
            <a:ext cx="1317812"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Commercial</a:t>
            </a:r>
            <a:endParaRPr lang="en-US" sz="1600" dirty="0">
              <a:solidFill>
                <a:schemeClr val="tx1"/>
              </a:solidFill>
            </a:endParaRPr>
          </a:p>
        </p:txBody>
      </p:sp>
      <p:sp>
        <p:nvSpPr>
          <p:cNvPr id="15" name="TextBox 14"/>
          <p:cNvSpPr txBox="1"/>
          <p:nvPr/>
        </p:nvSpPr>
        <p:spPr>
          <a:xfrm>
            <a:off x="7624481" y="4885765"/>
            <a:ext cx="1290919"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Residential</a:t>
            </a:r>
            <a:endParaRPr lang="en-US" sz="1600" dirty="0">
              <a:solidFill>
                <a:schemeClr val="tx1"/>
              </a:solidFill>
            </a:endParaRPr>
          </a:p>
        </p:txBody>
      </p:sp>
      <p:sp>
        <p:nvSpPr>
          <p:cNvPr id="16" name="TextBox 15"/>
          <p:cNvSpPr txBox="1"/>
          <p:nvPr/>
        </p:nvSpPr>
        <p:spPr>
          <a:xfrm>
            <a:off x="7351060" y="3680001"/>
            <a:ext cx="1743635" cy="400110"/>
          </a:xfrm>
          <a:prstGeom prst="rect">
            <a:avLst/>
          </a:prstGeom>
          <a:solidFill>
            <a:schemeClr val="tx2"/>
          </a:solidFill>
        </p:spPr>
        <p:txBody>
          <a:bodyPr vert="horz" wrap="square" rtlCol="0">
            <a:spAutoFit/>
          </a:bodyPr>
          <a:lstStyle/>
          <a:p>
            <a:r>
              <a:rPr lang="en-US" dirty="0" smtClean="0">
                <a:solidFill>
                  <a:schemeClr val="bg1"/>
                </a:solidFill>
              </a:rPr>
              <a:t>Consumers</a:t>
            </a:r>
            <a:endParaRPr lang="en-US" dirty="0">
              <a:solidFill>
                <a:schemeClr val="bg1"/>
              </a:solidFill>
            </a:endParaRPr>
          </a:p>
        </p:txBody>
      </p:sp>
      <p:sp>
        <p:nvSpPr>
          <p:cNvPr id="17" name="TextBox 16"/>
          <p:cNvSpPr txBox="1"/>
          <p:nvPr/>
        </p:nvSpPr>
        <p:spPr>
          <a:xfrm>
            <a:off x="7624481" y="5280234"/>
            <a:ext cx="1304365"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Agricultural</a:t>
            </a:r>
            <a:endParaRPr lang="en-US" sz="1600" dirty="0">
              <a:solidFill>
                <a:schemeClr val="tx1"/>
              </a:solidFill>
            </a:endParaRPr>
          </a:p>
        </p:txBody>
      </p:sp>
      <p:sp>
        <p:nvSpPr>
          <p:cNvPr id="18" name="TextBox 17"/>
          <p:cNvSpPr txBox="1"/>
          <p:nvPr/>
        </p:nvSpPr>
        <p:spPr>
          <a:xfrm>
            <a:off x="7628964" y="5674681"/>
            <a:ext cx="1304365" cy="338554"/>
          </a:xfrm>
          <a:prstGeom prst="rect">
            <a:avLst/>
          </a:prstGeom>
          <a:solidFill>
            <a:schemeClr val="bg2">
              <a:lumMod val="60000"/>
              <a:lumOff val="40000"/>
            </a:schemeClr>
          </a:solidFill>
        </p:spPr>
        <p:txBody>
          <a:bodyPr vert="horz" wrap="square" rtlCol="0">
            <a:spAutoFit/>
          </a:bodyPr>
          <a:lstStyle/>
          <a:p>
            <a:r>
              <a:rPr lang="en-US" sz="1600" dirty="0" smtClean="0">
                <a:solidFill>
                  <a:schemeClr val="tx1"/>
                </a:solidFill>
              </a:rPr>
              <a:t>Others</a:t>
            </a:r>
            <a:endParaRPr lang="en-US" sz="1600" dirty="0">
              <a:solidFill>
                <a:schemeClr val="tx1"/>
              </a:solidFill>
            </a:endParaRPr>
          </a:p>
        </p:txBody>
      </p:sp>
    </p:spTree>
    <p:extLst>
      <p:ext uri="{BB962C8B-B14F-4D97-AF65-F5344CB8AC3E}">
        <p14:creationId xmlns:p14="http://schemas.microsoft.com/office/powerpoint/2010/main" val="1692050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033152" y="1600200"/>
            <a:ext cx="4898134" cy="1180172"/>
          </a:xfrm>
        </p:spPr>
        <p:txBody>
          <a:bodyPr/>
          <a:lstStyle/>
          <a:p>
            <a:r>
              <a:rPr lang="en-US" dirty="0" smtClean="0"/>
              <a:t>THANK YOU</a:t>
            </a:r>
            <a:endParaRPr lang="en-GB" dirty="0" smtClean="0"/>
          </a:p>
        </p:txBody>
      </p:sp>
      <p:sp>
        <p:nvSpPr>
          <p:cNvPr id="32771" name="Content Placeholder 6"/>
          <p:cNvSpPr>
            <a:spLocks noGrp="1"/>
          </p:cNvSpPr>
          <p:nvPr>
            <p:ph idx="1"/>
          </p:nvPr>
        </p:nvSpPr>
        <p:spPr>
          <a:xfrm>
            <a:off x="4033152" y="2966224"/>
            <a:ext cx="4898134" cy="3159939"/>
          </a:xfrm>
        </p:spPr>
        <p:txBody>
          <a:bodyPr>
            <a:normAutofit/>
          </a:bodyPr>
          <a:lstStyle/>
          <a:p>
            <a:pPr>
              <a:spcBef>
                <a:spcPts val="0"/>
              </a:spcBef>
              <a:spcAft>
                <a:spcPts val="600"/>
              </a:spcAft>
            </a:pPr>
            <a:r>
              <a:rPr lang="en-US" sz="1100" dirty="0" smtClean="0"/>
              <a:t> www.infosys.com</a:t>
            </a:r>
          </a:p>
          <a:p>
            <a:pPr>
              <a:spcBef>
                <a:spcPts val="0"/>
              </a:spcBef>
              <a:spcAft>
                <a:spcPts val="600"/>
              </a:spcAft>
            </a:pPr>
            <a:r>
              <a:rPr lang="en-GB" sz="1100" dirty="0" smtClean="0"/>
              <a:t>The contents of this document are proprietary and confidential to Infosys Limited and may not be disclosed in whole or in part at any time, to any third party without the prior written consent of Infosys Limited.</a:t>
            </a:r>
          </a:p>
          <a:p>
            <a:pPr>
              <a:spcBef>
                <a:spcPts val="0"/>
              </a:spcBef>
              <a:spcAft>
                <a:spcPts val="600"/>
              </a:spcAft>
            </a:pPr>
            <a:r>
              <a:rPr lang="en-GB" sz="1100" dirty="0" smtClean="0"/>
              <a:t>© 2011 Infosys Limited. All rights reserved. Copyright in the whole and any part of this document belongs to Infosys Limited. This work may not be used, sold, transferred, adapted, abridged, copied or reproduced in whole or in part, in any manner or form, or in any media, without the prior written consent of Infosys Limited.</a:t>
            </a:r>
            <a:endParaRPr lang="en-US" sz="1100" dirty="0" smtClean="0"/>
          </a:p>
        </p:txBody>
      </p:sp>
      <p:sp>
        <p:nvSpPr>
          <p:cNvPr id="11" name="Slide Number Placeholder 10"/>
          <p:cNvSpPr>
            <a:spLocks noGrp="1"/>
          </p:cNvSpPr>
          <p:nvPr>
            <p:ph type="sldNum" sz="quarter" idx="10"/>
          </p:nvPr>
        </p:nvSpPr>
        <p:spPr/>
        <p:txBody>
          <a:bodyPr/>
          <a:lstStyle/>
          <a:p>
            <a:fld id="{89D830AA-41FF-48ED-B3FB-C126D31D3451}" type="slidenum">
              <a:rPr lang="en-GB" smtClean="0"/>
              <a:pPr/>
              <a:t>21</a:t>
            </a:fld>
            <a:endParaRPr lang="en-GB" dirty="0"/>
          </a:p>
        </p:txBody>
      </p:sp>
      <p:sp>
        <p:nvSpPr>
          <p:cNvPr id="12" name="Footer Placeholder 11"/>
          <p:cNvSpPr>
            <a:spLocks noGrp="1"/>
          </p:cNvSpPr>
          <p:nvPr>
            <p:ph type="ftr" sz="quarter" idx="11"/>
          </p:nvPr>
        </p:nvSpPr>
        <p:spPr>
          <a:xfrm>
            <a:off x="867160" y="6556226"/>
            <a:ext cx="2895600" cy="260648"/>
          </a:xfrm>
        </p:spPr>
        <p:txBody>
          <a:bodyPr/>
          <a:lstStyle/>
          <a:p>
            <a:r>
              <a:rPr lang="en-GB" dirty="0" smtClean="0"/>
              <a:t>© 2011 Infosys Limited</a:t>
            </a:r>
            <a:endParaRPr lang="en-GB"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4"/>
          <p:cNvSpPr>
            <a:spLocks noChangeArrowheads="1"/>
          </p:cNvSpPr>
          <p:nvPr/>
        </p:nvSpPr>
        <p:spPr bwMode="auto">
          <a:xfrm>
            <a:off x="4724400" y="1905000"/>
            <a:ext cx="4114800" cy="2286000"/>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a:lstStyle/>
          <a:p>
            <a:pPr algn="ctr">
              <a:defRPr/>
            </a:pPr>
            <a:r>
              <a:rPr lang="en-US" sz="2000" b="1" dirty="0">
                <a:solidFill>
                  <a:schemeClr val="bg1"/>
                </a:solidFill>
                <a:cs typeface="Arial" pitchFamily="34" charset="0"/>
              </a:rPr>
              <a:t>Digital Technology</a:t>
            </a:r>
          </a:p>
        </p:txBody>
      </p:sp>
      <p:sp>
        <p:nvSpPr>
          <p:cNvPr id="18434" name="Title 1"/>
          <p:cNvSpPr>
            <a:spLocks noGrp="1"/>
          </p:cNvSpPr>
          <p:nvPr>
            <p:ph type="title" idx="4294967295"/>
          </p:nvPr>
        </p:nvSpPr>
        <p:spPr/>
        <p:txBody>
          <a:bodyPr>
            <a:normAutofit fontScale="90000"/>
          </a:bodyPr>
          <a:lstStyle/>
          <a:p>
            <a:r>
              <a:rPr lang="en-US" dirty="0" smtClean="0"/>
              <a:t>Technology should be looked at in totality </a:t>
            </a:r>
          </a:p>
        </p:txBody>
      </p:sp>
      <p:sp>
        <p:nvSpPr>
          <p:cNvPr id="18435" name="Slide Number Placeholder 8"/>
          <p:cNvSpPr txBox="1">
            <a:spLocks noGrp="1"/>
          </p:cNvSpPr>
          <p:nvPr/>
        </p:nvSpPr>
        <p:spPr bwMode="auto">
          <a:xfrm>
            <a:off x="7010400" y="6477000"/>
            <a:ext cx="2133600" cy="304800"/>
          </a:xfrm>
          <a:prstGeom prst="rect">
            <a:avLst/>
          </a:prstGeom>
          <a:noFill/>
          <a:ln w="9525">
            <a:noFill/>
            <a:miter lim="800000"/>
            <a:headEnd/>
            <a:tailEnd/>
          </a:ln>
        </p:spPr>
        <p:txBody>
          <a:bodyPr/>
          <a:lstStyle/>
          <a:p>
            <a:fld id="{13373BAD-ACA9-4774-8837-36EC709F35E4}" type="slidenum">
              <a:rPr lang="en-US" sz="2000">
                <a:solidFill>
                  <a:schemeClr val="tx2"/>
                </a:solidFill>
                <a:latin typeface="Book Antiqua" pitchFamily="18" charset="0"/>
              </a:rPr>
              <a:pPr/>
              <a:t>3</a:t>
            </a:fld>
            <a:endParaRPr lang="en-US" sz="2000" dirty="0">
              <a:solidFill>
                <a:schemeClr val="tx2"/>
              </a:solidFill>
              <a:latin typeface="Book Antiqua" pitchFamily="18" charset="0"/>
            </a:endParaRPr>
          </a:p>
        </p:txBody>
      </p:sp>
      <p:sp>
        <p:nvSpPr>
          <p:cNvPr id="18436" name="Content Placeholder 20"/>
          <p:cNvSpPr>
            <a:spLocks noGrp="1"/>
          </p:cNvSpPr>
          <p:nvPr>
            <p:ph sz="half" idx="4294967295"/>
          </p:nvPr>
        </p:nvSpPr>
        <p:spPr>
          <a:xfrm>
            <a:off x="754063" y="4495800"/>
            <a:ext cx="7927975" cy="1066800"/>
          </a:xfrm>
        </p:spPr>
        <p:txBody>
          <a:bodyPr/>
          <a:lstStyle/>
          <a:p>
            <a:r>
              <a:rPr lang="en-US" sz="1800" dirty="0" smtClean="0">
                <a:cs typeface="Arial" charset="0"/>
              </a:rPr>
              <a:t>IT, Communication, Automation/Control must be planned and implemented in synergy to achieve optimal results</a:t>
            </a:r>
          </a:p>
        </p:txBody>
      </p:sp>
      <p:sp>
        <p:nvSpPr>
          <p:cNvPr id="11" name="Rectangle 24"/>
          <p:cNvSpPr>
            <a:spLocks noChangeArrowheads="1"/>
          </p:cNvSpPr>
          <p:nvPr/>
        </p:nvSpPr>
        <p:spPr bwMode="auto">
          <a:xfrm>
            <a:off x="533400" y="2819400"/>
            <a:ext cx="2438400" cy="384175"/>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600" dirty="0">
                <a:solidFill>
                  <a:schemeClr val="bg1"/>
                </a:solidFill>
                <a:cs typeface="Arial" pitchFamily="34" charset="0"/>
              </a:rPr>
              <a:t>Communication</a:t>
            </a:r>
          </a:p>
        </p:txBody>
      </p:sp>
      <p:graphicFrame>
        <p:nvGraphicFramePr>
          <p:cNvPr id="12" name="Diagram 11"/>
          <p:cNvGraphicFramePr/>
          <p:nvPr/>
        </p:nvGraphicFramePr>
        <p:xfrm>
          <a:off x="4800600" y="2438400"/>
          <a:ext cx="38100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24"/>
          <p:cNvSpPr>
            <a:spLocks noChangeArrowheads="1"/>
          </p:cNvSpPr>
          <p:nvPr/>
        </p:nvSpPr>
        <p:spPr bwMode="auto">
          <a:xfrm>
            <a:off x="533400" y="2057400"/>
            <a:ext cx="2438400" cy="384175"/>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600" dirty="0">
                <a:solidFill>
                  <a:schemeClr val="bg1"/>
                </a:solidFill>
                <a:cs typeface="Arial" pitchFamily="34" charset="0"/>
              </a:rPr>
              <a:t>Information Technology</a:t>
            </a:r>
          </a:p>
        </p:txBody>
      </p:sp>
      <p:sp>
        <p:nvSpPr>
          <p:cNvPr id="18440" name="TextBox 16"/>
          <p:cNvSpPr txBox="1">
            <a:spLocks noChangeArrowheads="1"/>
          </p:cNvSpPr>
          <p:nvPr/>
        </p:nvSpPr>
        <p:spPr bwMode="auto">
          <a:xfrm>
            <a:off x="1600200" y="2330450"/>
            <a:ext cx="457200" cy="523875"/>
          </a:xfrm>
          <a:prstGeom prst="rect">
            <a:avLst/>
          </a:prstGeom>
          <a:noFill/>
          <a:ln w="9525">
            <a:noFill/>
            <a:miter lim="800000"/>
            <a:headEnd/>
            <a:tailEnd/>
          </a:ln>
        </p:spPr>
        <p:txBody>
          <a:bodyPr>
            <a:spAutoFit/>
          </a:bodyPr>
          <a:lstStyle/>
          <a:p>
            <a:r>
              <a:rPr lang="en-US" sz="2800" dirty="0">
                <a:solidFill>
                  <a:schemeClr val="tx2"/>
                </a:solidFill>
                <a:latin typeface="Calibri" pitchFamily="34" charset="0"/>
              </a:rPr>
              <a:t>+</a:t>
            </a:r>
          </a:p>
        </p:txBody>
      </p:sp>
      <p:sp>
        <p:nvSpPr>
          <p:cNvPr id="18441" name="TextBox 17"/>
          <p:cNvSpPr txBox="1">
            <a:spLocks noChangeArrowheads="1"/>
          </p:cNvSpPr>
          <p:nvPr/>
        </p:nvSpPr>
        <p:spPr bwMode="auto">
          <a:xfrm>
            <a:off x="1600200" y="3124200"/>
            <a:ext cx="457200" cy="523875"/>
          </a:xfrm>
          <a:prstGeom prst="rect">
            <a:avLst/>
          </a:prstGeom>
          <a:noFill/>
          <a:ln w="9525">
            <a:noFill/>
            <a:miter lim="800000"/>
            <a:headEnd/>
            <a:tailEnd/>
          </a:ln>
        </p:spPr>
        <p:txBody>
          <a:bodyPr>
            <a:spAutoFit/>
          </a:bodyPr>
          <a:lstStyle/>
          <a:p>
            <a:r>
              <a:rPr lang="en-US" sz="2800" dirty="0">
                <a:solidFill>
                  <a:schemeClr val="tx2"/>
                </a:solidFill>
                <a:latin typeface="Calibri" pitchFamily="34" charset="0"/>
              </a:rPr>
              <a:t>+</a:t>
            </a:r>
          </a:p>
        </p:txBody>
      </p:sp>
      <p:sp>
        <p:nvSpPr>
          <p:cNvPr id="19467" name="Right Arrow 19"/>
          <p:cNvSpPr>
            <a:spLocks noChangeArrowheads="1"/>
          </p:cNvSpPr>
          <p:nvPr/>
        </p:nvSpPr>
        <p:spPr bwMode="auto">
          <a:xfrm>
            <a:off x="3124200" y="2773363"/>
            <a:ext cx="1447800" cy="484187"/>
          </a:xfrm>
          <a:prstGeom prst="rightArrow">
            <a:avLst>
              <a:gd name="adj1" fmla="val 50000"/>
              <a:gd name="adj2" fmla="val 50030"/>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1400" b="1" dirty="0">
                <a:solidFill>
                  <a:schemeClr val="bg1"/>
                </a:solidFill>
                <a:cs typeface="Arial" pitchFamily="34" charset="0"/>
              </a:rPr>
              <a:t>Convergence</a:t>
            </a:r>
          </a:p>
        </p:txBody>
      </p:sp>
      <p:sp>
        <p:nvSpPr>
          <p:cNvPr id="18" name="Rectangle 24"/>
          <p:cNvSpPr>
            <a:spLocks noChangeArrowheads="1"/>
          </p:cNvSpPr>
          <p:nvPr/>
        </p:nvSpPr>
        <p:spPr bwMode="auto">
          <a:xfrm>
            <a:off x="533400" y="3581400"/>
            <a:ext cx="2438400" cy="384175"/>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1600" dirty="0">
                <a:solidFill>
                  <a:schemeClr val="bg1"/>
                </a:solidFill>
                <a:cs typeface="Arial" pitchFamily="34" charset="0"/>
              </a:rPr>
              <a:t>Automation and Control</a:t>
            </a:r>
          </a:p>
        </p:txBody>
      </p:sp>
    </p:spTree>
    <p:extLst>
      <p:ext uri="{BB962C8B-B14F-4D97-AF65-F5344CB8AC3E}">
        <p14:creationId xmlns:p14="http://schemas.microsoft.com/office/powerpoint/2010/main" val="79859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137" y="222250"/>
            <a:ext cx="8383027" cy="757238"/>
          </a:xfrm>
        </p:spPr>
        <p:txBody>
          <a:bodyPr/>
          <a:lstStyle/>
          <a:p>
            <a:r>
              <a:rPr lang="en-US" dirty="0" smtClean="0"/>
              <a:t>Current state of the Indian power sector</a:t>
            </a:r>
            <a:endParaRPr lang="en-US" dirty="0"/>
          </a:p>
        </p:txBody>
      </p:sp>
      <p:sp>
        <p:nvSpPr>
          <p:cNvPr id="7" name="TextBox 6"/>
          <p:cNvSpPr txBox="1"/>
          <p:nvPr/>
        </p:nvSpPr>
        <p:spPr>
          <a:xfrm>
            <a:off x="457201" y="1447800"/>
            <a:ext cx="8229600" cy="3662541"/>
          </a:xfrm>
          <a:prstGeom prst="rect">
            <a:avLst/>
          </a:prstGeom>
          <a:noFill/>
        </p:spPr>
        <p:txBody>
          <a:bodyPr wrap="square" rtlCol="0">
            <a:spAutoFit/>
          </a:bodyPr>
          <a:lstStyle/>
          <a:p>
            <a:pPr marL="228600" indent="-228600" algn="just">
              <a:buFont typeface="Arial" pitchFamily="34" charset="0"/>
              <a:buChar char="•"/>
            </a:pPr>
            <a:r>
              <a:rPr lang="en-US" sz="1800" dirty="0" smtClean="0">
                <a:latin typeface="Arial" pitchFamily="34" charset="0"/>
                <a:cs typeface="Arial" pitchFamily="34" charset="0"/>
              </a:rPr>
              <a:t>Total estimated cost of electricity sold is. Rs. 2,05,000 Crores  in the year 2008-09</a:t>
            </a:r>
          </a:p>
          <a:p>
            <a:pPr marL="228600" indent="-228600" algn="just">
              <a:buFont typeface="Arial" pitchFamily="34" charset="0"/>
              <a:buChar char="•"/>
            </a:pPr>
            <a:r>
              <a:rPr lang="en-US" sz="1800" dirty="0" smtClean="0">
                <a:latin typeface="Arial" pitchFamily="34" charset="0"/>
                <a:cs typeface="Arial" pitchFamily="34" charset="0"/>
              </a:rPr>
              <a:t>Gross subsidy on sale of electricity is in the range of Rs. 46000 Crore</a:t>
            </a:r>
          </a:p>
          <a:p>
            <a:pPr marL="228600" indent="-228600" algn="just">
              <a:buFont typeface="Arial" pitchFamily="34" charset="0"/>
              <a:buChar char="•"/>
            </a:pPr>
            <a:r>
              <a:rPr lang="en-US" sz="1800" dirty="0" smtClean="0">
                <a:latin typeface="Arial" pitchFamily="34" charset="0"/>
                <a:cs typeface="Arial" pitchFamily="34" charset="0"/>
              </a:rPr>
              <a:t>The total commercial loss of the state power sector (excluding subsidy) is around Rs. 26,000 crore</a:t>
            </a:r>
          </a:p>
          <a:p>
            <a:pPr marL="228600" indent="-228600" algn="just">
              <a:buFont typeface="Arial" pitchFamily="34" charset="0"/>
              <a:buChar char="•"/>
            </a:pPr>
            <a:r>
              <a:rPr lang="en-US" sz="1800" dirty="0" smtClean="0">
                <a:latin typeface="Arial" pitchFamily="34" charset="0"/>
                <a:cs typeface="Arial" pitchFamily="34" charset="0"/>
              </a:rPr>
              <a:t>The billing and collection efficiencies are in the range of 71% and 94% respectively (National average)</a:t>
            </a:r>
          </a:p>
          <a:p>
            <a:pPr marL="228600" indent="-228600" algn="just">
              <a:buFont typeface="Arial" pitchFamily="34" charset="0"/>
              <a:buChar char="•"/>
            </a:pPr>
            <a:r>
              <a:rPr lang="en-US" sz="1800" dirty="0" smtClean="0">
                <a:latin typeface="Arial" pitchFamily="34" charset="0"/>
                <a:cs typeface="Arial" pitchFamily="34" charset="0"/>
              </a:rPr>
              <a:t>The Aggregate Technical and Commercial (AT&amp;C) losses in various states are in the range of 18% - 62% with an average national-level figure estimated at around 33.07% primarily on account of power theft and inefficient billing and collection. </a:t>
            </a:r>
          </a:p>
          <a:p>
            <a:pPr marL="228600" indent="-228600" algn="just">
              <a:buFont typeface="Arial" pitchFamily="34" charset="0"/>
              <a:buChar char="•"/>
            </a:pPr>
            <a:r>
              <a:rPr lang="en-US" sz="1800" dirty="0" smtClean="0">
                <a:latin typeface="Arial" pitchFamily="34" charset="0"/>
                <a:cs typeface="Arial" pitchFamily="34" charset="0"/>
              </a:rPr>
              <a:t>The rate of return of the state power sector is around (-) 18 %. </a:t>
            </a:r>
          </a:p>
          <a:p>
            <a:pPr marL="228600" indent="-228600" algn="just">
              <a:buFont typeface="Arial" pitchFamily="34" charset="0"/>
              <a:buChar char="•"/>
            </a:pPr>
            <a:endParaRPr lang="en-US" sz="1600" dirty="0" smtClean="0"/>
          </a:p>
        </p:txBody>
      </p:sp>
      <p:sp>
        <p:nvSpPr>
          <p:cNvPr id="9" name="TextBox 8"/>
          <p:cNvSpPr txBox="1"/>
          <p:nvPr/>
        </p:nvSpPr>
        <p:spPr>
          <a:xfrm>
            <a:off x="76200" y="6169968"/>
            <a:ext cx="7218381" cy="230832"/>
          </a:xfrm>
          <a:prstGeom prst="rect">
            <a:avLst/>
          </a:prstGeom>
          <a:noFill/>
        </p:spPr>
        <p:txBody>
          <a:bodyPr wrap="square" rtlCol="0">
            <a:spAutoFit/>
          </a:bodyPr>
          <a:lstStyle/>
          <a:p>
            <a:pPr algn="r"/>
            <a:r>
              <a:rPr lang="en-US" sz="900" i="1" u="sng" dirty="0" smtClean="0">
                <a:solidFill>
                  <a:schemeClr val="tx1"/>
                </a:solidFill>
              </a:rPr>
              <a:t>Source:</a:t>
            </a:r>
            <a:r>
              <a:rPr lang="en-US" sz="900" i="1" dirty="0" smtClean="0">
                <a:solidFill>
                  <a:schemeClr val="tx1"/>
                </a:solidFill>
              </a:rPr>
              <a:t> </a:t>
            </a:r>
            <a:r>
              <a:rPr lang="en-GB" sz="900" i="1" dirty="0" smtClean="0">
                <a:solidFill>
                  <a:schemeClr val="tx1"/>
                </a:solidFill>
              </a:rPr>
              <a:t>Union Budget &amp; Economic Survey 2007-08 (Ministry of Finance); Ministry of Power; CEA and other institutions of Govt. of India</a:t>
            </a:r>
            <a:endParaRPr lang="en-US" sz="900" i="1" dirty="0">
              <a:solidFill>
                <a:schemeClr val="tx1"/>
              </a:solidFill>
            </a:endParaRPr>
          </a:p>
        </p:txBody>
      </p:sp>
    </p:spTree>
    <p:extLst>
      <p:ext uri="{BB962C8B-B14F-4D97-AF65-F5344CB8AC3E}">
        <p14:creationId xmlns:p14="http://schemas.microsoft.com/office/powerpoint/2010/main" val="5811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Various Smart Grid solution areas and benefits</a:t>
            </a:r>
            <a:endParaRPr lang="en-US" dirty="0"/>
          </a:p>
        </p:txBody>
      </p:sp>
      <p:sp>
        <p:nvSpPr>
          <p:cNvPr id="3" name="Slide Number Placeholder 2"/>
          <p:cNvSpPr>
            <a:spLocks noGrp="1"/>
          </p:cNvSpPr>
          <p:nvPr>
            <p:ph type="sldNum" sz="quarter" idx="10"/>
          </p:nvPr>
        </p:nvSpPr>
        <p:spPr/>
        <p:txBody>
          <a:bodyPr/>
          <a:lstStyle/>
          <a:p>
            <a:pPr>
              <a:defRPr/>
            </a:pPr>
            <a:fld id="{FCCBFFCE-D7BD-4317-B006-E81F9837CEC3}" type="slidenum">
              <a:rPr lang="en-US" smtClean="0"/>
              <a:pPr>
                <a:defRPr/>
              </a:pPr>
              <a:t>5</a:t>
            </a:fld>
            <a:endParaRPr lang="en-US" dirty="0"/>
          </a:p>
        </p:txBody>
      </p:sp>
      <p:sp>
        <p:nvSpPr>
          <p:cNvPr id="4" name="Chevron 3"/>
          <p:cNvSpPr/>
          <p:nvPr/>
        </p:nvSpPr>
        <p:spPr>
          <a:xfrm>
            <a:off x="2971800" y="838200"/>
            <a:ext cx="28194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Transmission &amp; Distribution Enterprise</a:t>
            </a:r>
            <a:endParaRPr lang="en-US" sz="1400" b="1" dirty="0">
              <a:solidFill>
                <a:schemeClr val="tx1"/>
              </a:solidFill>
            </a:endParaRPr>
          </a:p>
        </p:txBody>
      </p:sp>
      <p:sp>
        <p:nvSpPr>
          <p:cNvPr id="5" name="Chevron 4"/>
          <p:cNvSpPr/>
          <p:nvPr/>
        </p:nvSpPr>
        <p:spPr>
          <a:xfrm>
            <a:off x="5611238" y="838200"/>
            <a:ext cx="28194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End Consumers</a:t>
            </a:r>
            <a:endParaRPr lang="en-US" sz="1400" b="1" dirty="0">
              <a:solidFill>
                <a:schemeClr val="tx1"/>
              </a:solidFill>
            </a:endParaRPr>
          </a:p>
        </p:txBody>
      </p:sp>
      <p:sp>
        <p:nvSpPr>
          <p:cNvPr id="6" name="Rounded Rectangle 5"/>
          <p:cNvSpPr/>
          <p:nvPr/>
        </p:nvSpPr>
        <p:spPr>
          <a:xfrm>
            <a:off x="2971800" y="1447800"/>
            <a:ext cx="2699426" cy="3556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Grid Reliability</a:t>
            </a:r>
            <a:endParaRPr lang="en-US" sz="1400" dirty="0">
              <a:solidFill>
                <a:schemeClr val="tx1"/>
              </a:solidFill>
            </a:endParaRPr>
          </a:p>
        </p:txBody>
      </p:sp>
      <p:sp>
        <p:nvSpPr>
          <p:cNvPr id="7" name="Rounded Rectangle 6"/>
          <p:cNvSpPr/>
          <p:nvPr/>
        </p:nvSpPr>
        <p:spPr>
          <a:xfrm>
            <a:off x="2971800" y="1930400"/>
            <a:ext cx="2699426" cy="355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Asset Optimization</a:t>
            </a:r>
            <a:endParaRPr lang="en-US" sz="1400" dirty="0">
              <a:solidFill>
                <a:schemeClr val="tx1"/>
              </a:solidFill>
            </a:endParaRPr>
          </a:p>
        </p:txBody>
      </p:sp>
      <p:sp>
        <p:nvSpPr>
          <p:cNvPr id="8" name="Rounded Rectangle 7"/>
          <p:cNvSpPr/>
          <p:nvPr/>
        </p:nvSpPr>
        <p:spPr>
          <a:xfrm>
            <a:off x="5715000" y="1447800"/>
            <a:ext cx="2667000" cy="355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Energy Efficiency</a:t>
            </a:r>
            <a:endParaRPr lang="en-US" sz="1400" dirty="0">
              <a:solidFill>
                <a:schemeClr val="tx1"/>
              </a:solidFill>
            </a:endParaRPr>
          </a:p>
        </p:txBody>
      </p:sp>
      <p:sp>
        <p:nvSpPr>
          <p:cNvPr id="9" name="Rounded Rectangle 8"/>
          <p:cNvSpPr/>
          <p:nvPr/>
        </p:nvSpPr>
        <p:spPr>
          <a:xfrm>
            <a:off x="2971800" y="2387600"/>
            <a:ext cx="2699426" cy="355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Delivery Efficiency</a:t>
            </a:r>
            <a:endParaRPr lang="en-US" sz="1400" dirty="0">
              <a:solidFill>
                <a:schemeClr val="tx1"/>
              </a:solidFill>
            </a:endParaRPr>
          </a:p>
        </p:txBody>
      </p:sp>
      <p:sp>
        <p:nvSpPr>
          <p:cNvPr id="10" name="Rounded Rectangle 9"/>
          <p:cNvSpPr/>
          <p:nvPr/>
        </p:nvSpPr>
        <p:spPr>
          <a:xfrm>
            <a:off x="2971800" y="2844800"/>
            <a:ext cx="5458838" cy="355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Demand Response, Renewable Integration</a:t>
            </a:r>
            <a:endParaRPr lang="en-US" sz="1400" dirty="0">
              <a:solidFill>
                <a:schemeClr val="tx1"/>
              </a:solidFill>
            </a:endParaRPr>
          </a:p>
        </p:txBody>
      </p:sp>
      <p:sp>
        <p:nvSpPr>
          <p:cNvPr id="11" name="Left Brace 10"/>
          <p:cNvSpPr/>
          <p:nvPr/>
        </p:nvSpPr>
        <p:spPr>
          <a:xfrm>
            <a:off x="2590800" y="1447800"/>
            <a:ext cx="304800" cy="18288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164955" y="1554540"/>
            <a:ext cx="2654445" cy="1569660"/>
          </a:xfrm>
          <a:prstGeom prst="rect">
            <a:avLst/>
          </a:prstGeom>
          <a:noFill/>
        </p:spPr>
        <p:txBody>
          <a:bodyPr wrap="none" rtlCol="0">
            <a:spAutoFit/>
          </a:bodyPr>
          <a:lstStyle/>
          <a:p>
            <a:pPr algn="ctr"/>
            <a:r>
              <a:rPr lang="en-US" dirty="0" smtClean="0"/>
              <a:t>Various Smart Grid </a:t>
            </a:r>
          </a:p>
          <a:p>
            <a:pPr algn="ctr"/>
            <a:r>
              <a:rPr lang="en-US" dirty="0" smtClean="0"/>
              <a:t>solution areas for </a:t>
            </a:r>
          </a:p>
          <a:p>
            <a:pPr algn="ctr"/>
            <a:r>
              <a:rPr lang="en-US" dirty="0" smtClean="0"/>
              <a:t>Utility Enterprises </a:t>
            </a:r>
          </a:p>
          <a:p>
            <a:pPr algn="ctr"/>
            <a:r>
              <a:rPr lang="en-US" dirty="0" smtClean="0"/>
              <a:t>and end consumers</a:t>
            </a:r>
            <a:endParaRPr lang="en-US" dirty="0"/>
          </a:p>
        </p:txBody>
      </p:sp>
      <p:graphicFrame>
        <p:nvGraphicFramePr>
          <p:cNvPr id="13" name="Table 12"/>
          <p:cNvGraphicFramePr>
            <a:graphicFrameLocks noGrp="1"/>
          </p:cNvGraphicFramePr>
          <p:nvPr/>
        </p:nvGraphicFramePr>
        <p:xfrm>
          <a:off x="228600" y="3352800"/>
          <a:ext cx="8686800" cy="3027680"/>
        </p:xfrm>
        <a:graphic>
          <a:graphicData uri="http://schemas.openxmlformats.org/drawingml/2006/table">
            <a:tbl>
              <a:tblPr firstRow="1" bandRow="1">
                <a:tableStyleId>{5C22544A-7EE6-4342-B048-85BDC9FD1C3A}</a:tableStyleId>
              </a:tblPr>
              <a:tblGrid>
                <a:gridCol w="1820091"/>
                <a:gridCol w="6866709"/>
              </a:tblGrid>
              <a:tr h="370840">
                <a:tc>
                  <a:txBody>
                    <a:bodyPr/>
                    <a:lstStyle/>
                    <a:p>
                      <a:pPr algn="ctr"/>
                      <a:r>
                        <a:rPr lang="en-US" sz="1200" dirty="0" smtClean="0">
                          <a:solidFill>
                            <a:schemeClr val="tx1"/>
                          </a:solidFill>
                        </a:rPr>
                        <a:t>SG Solution</a:t>
                      </a:r>
                      <a:r>
                        <a:rPr lang="en-US" sz="1200" baseline="0" dirty="0" smtClean="0">
                          <a:solidFill>
                            <a:schemeClr val="tx1"/>
                          </a:solidFill>
                        </a:rPr>
                        <a:t> Area</a:t>
                      </a:r>
                      <a:endParaRPr lang="en-US" sz="1200" dirty="0">
                        <a:solidFill>
                          <a:schemeClr val="tx1"/>
                        </a:solidFill>
                      </a:endParaRPr>
                    </a:p>
                  </a:txBody>
                  <a:tcPr/>
                </a:tc>
                <a:tc>
                  <a:txBody>
                    <a:bodyPr/>
                    <a:lstStyle/>
                    <a:p>
                      <a:pPr algn="ctr"/>
                      <a:r>
                        <a:rPr lang="en-US" sz="1200" dirty="0" smtClean="0">
                          <a:solidFill>
                            <a:schemeClr val="tx1"/>
                          </a:solidFill>
                        </a:rPr>
                        <a:t>Expected Benefits</a:t>
                      </a:r>
                      <a:endParaRPr lang="en-US" sz="1200" dirty="0">
                        <a:solidFill>
                          <a:schemeClr val="tx1"/>
                        </a:solidFill>
                      </a:endParaRPr>
                    </a:p>
                  </a:txBody>
                  <a:tcPr/>
                </a:tc>
              </a:tr>
              <a:tr h="370840">
                <a:tc>
                  <a:txBody>
                    <a:bodyPr/>
                    <a:lstStyle/>
                    <a:p>
                      <a:r>
                        <a:rPr lang="en-US" sz="1200" b="1" dirty="0" smtClean="0">
                          <a:solidFill>
                            <a:srgbClr val="000066"/>
                          </a:solidFill>
                        </a:rPr>
                        <a:t>Grid Reliability</a:t>
                      </a:r>
                      <a:endParaRPr lang="en-US" sz="1200" b="1" dirty="0">
                        <a:solidFill>
                          <a:srgbClr val="000066"/>
                        </a:solidFill>
                      </a:endParaRPr>
                    </a:p>
                  </a:txBody>
                  <a:tcPr/>
                </a:tc>
                <a:tc>
                  <a:txBody>
                    <a:bodyPr/>
                    <a:lstStyle/>
                    <a:p>
                      <a:pPr marL="109538" indent="-109538">
                        <a:buFont typeface="Arial" pitchFamily="34" charset="0"/>
                        <a:buChar char="•"/>
                      </a:pPr>
                      <a:r>
                        <a:rPr lang="en-US" sz="1200" dirty="0" smtClean="0">
                          <a:solidFill>
                            <a:srgbClr val="000066"/>
                          </a:solidFill>
                        </a:rPr>
                        <a:t>Increased network performance and reliability </a:t>
                      </a:r>
                      <a:r>
                        <a:rPr lang="en-US" sz="1200" baseline="0" dirty="0" smtClean="0">
                          <a:solidFill>
                            <a:srgbClr val="000066"/>
                          </a:solidFill>
                        </a:rPr>
                        <a:t> (key for o</a:t>
                      </a:r>
                      <a:r>
                        <a:rPr lang="en-US" sz="1200" dirty="0" smtClean="0">
                          <a:solidFill>
                            <a:srgbClr val="000066"/>
                          </a:solidFill>
                        </a:rPr>
                        <a:t>verall economy)</a:t>
                      </a:r>
                      <a:endParaRPr lang="en-US" sz="1200" b="1" dirty="0">
                        <a:solidFill>
                          <a:srgbClr val="000066"/>
                        </a:solidFill>
                      </a:endParaRPr>
                    </a:p>
                  </a:txBody>
                  <a:tcPr/>
                </a:tc>
              </a:tr>
              <a:tr h="370840">
                <a:tc>
                  <a:txBody>
                    <a:bodyPr/>
                    <a:lstStyle/>
                    <a:p>
                      <a:r>
                        <a:rPr lang="en-US" sz="1200" b="1" dirty="0" smtClean="0"/>
                        <a:t>Asset optimization</a:t>
                      </a:r>
                      <a:endParaRPr lang="en-US" sz="1200" b="1" dirty="0"/>
                    </a:p>
                  </a:txBody>
                  <a:tcPr/>
                </a:tc>
                <a:tc>
                  <a:txBody>
                    <a:bodyPr/>
                    <a:lstStyle/>
                    <a:p>
                      <a:pPr marL="109538" indent="-109538">
                        <a:buFont typeface="Arial" pitchFamily="34" charset="0"/>
                        <a:buChar char="•"/>
                      </a:pPr>
                      <a:r>
                        <a:rPr lang="en-US" sz="1200" dirty="0" smtClean="0"/>
                        <a:t>Utility industry’s primary performance indicator is RoA. Better asset maintenance leads to deferred capex investments as well as overall reliability of power delivery.</a:t>
                      </a:r>
                      <a:endParaRPr lang="en-US" sz="1200" b="1" dirty="0">
                        <a:solidFill>
                          <a:srgbClr val="00B050"/>
                        </a:solidFill>
                      </a:endParaRPr>
                    </a:p>
                  </a:txBody>
                  <a:tcPr/>
                </a:tc>
              </a:tr>
              <a:tr h="370840">
                <a:tc>
                  <a:txBody>
                    <a:bodyPr/>
                    <a:lstStyle/>
                    <a:p>
                      <a:r>
                        <a:rPr lang="en-US" sz="1200" b="1" dirty="0" smtClean="0"/>
                        <a:t>Delivery Efficiency</a:t>
                      </a:r>
                      <a:endParaRPr lang="en-US" sz="1200" b="1" dirty="0"/>
                    </a:p>
                  </a:txBody>
                  <a:tcPr/>
                </a:tc>
                <a:tc>
                  <a:txBody>
                    <a:bodyPr/>
                    <a:lstStyle/>
                    <a:p>
                      <a:pPr marL="109538" indent="-109538">
                        <a:buFont typeface="Arial" pitchFamily="34" charset="0"/>
                        <a:buChar char="•"/>
                      </a:pPr>
                      <a:r>
                        <a:rPr lang="en-US" sz="1200" dirty="0" smtClean="0"/>
                        <a:t>Reduction of overall technical and commercial losses</a:t>
                      </a:r>
                      <a:r>
                        <a:rPr lang="en-US" sz="1200" baseline="0" dirty="0" smtClean="0"/>
                        <a:t> through measurement and controls. </a:t>
                      </a:r>
                      <a:r>
                        <a:rPr lang="en-US" sz="1200" dirty="0" smtClean="0"/>
                        <a:t>In India, an average of 33% AT&amp;C losses</a:t>
                      </a:r>
                      <a:r>
                        <a:rPr lang="en-US" sz="1200" baseline="0" dirty="0" smtClean="0"/>
                        <a:t> - c</a:t>
                      </a:r>
                      <a:r>
                        <a:rPr lang="en-US" sz="1200" dirty="0" smtClean="0"/>
                        <a:t>urrent focus of RAPDRP.</a:t>
                      </a:r>
                      <a:endParaRPr lang="en-US" sz="1200" b="1" dirty="0">
                        <a:solidFill>
                          <a:srgbClr val="00B050"/>
                        </a:solidFill>
                      </a:endParaRPr>
                    </a:p>
                  </a:txBody>
                  <a:tcPr/>
                </a:tc>
              </a:tr>
              <a:tr h="370840">
                <a:tc>
                  <a:txBody>
                    <a:bodyPr/>
                    <a:lstStyle/>
                    <a:p>
                      <a:r>
                        <a:rPr lang="en-US" sz="1200" b="1" dirty="0" smtClean="0"/>
                        <a:t>Demand Response</a:t>
                      </a:r>
                      <a:endParaRPr lang="en-US" sz="1200" b="1" dirty="0"/>
                    </a:p>
                  </a:txBody>
                  <a:tcPr/>
                </a:tc>
                <a:tc>
                  <a:txBody>
                    <a:bodyPr/>
                    <a:lstStyle/>
                    <a:p>
                      <a:pPr marL="109538" indent="-109538">
                        <a:buFont typeface="Arial" pitchFamily="34" charset="0"/>
                        <a:buChar char="•"/>
                      </a:pPr>
                      <a:r>
                        <a:rPr lang="en-US" sz="1200" dirty="0" smtClean="0"/>
                        <a:t>Deferred capex for new generation. Every kWH saved is equivalent to 1.5 kWH generated.</a:t>
                      </a:r>
                    </a:p>
                    <a:p>
                      <a:pPr marL="109538" indent="-109538">
                        <a:buFont typeface="Arial" pitchFamily="34" charset="0"/>
                        <a:buChar char="•"/>
                      </a:pPr>
                      <a:r>
                        <a:rPr lang="en-US" sz="1200" dirty="0" smtClean="0"/>
                        <a:t>Savings to end consumers (due to Time of Use tariff and other such incentive mechanisms)</a:t>
                      </a:r>
                      <a:endParaRPr lang="en-US" sz="1200" b="1" dirty="0">
                        <a:solidFill>
                          <a:srgbClr val="00B050"/>
                        </a:solidFill>
                      </a:endParaRP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Renewable integration</a:t>
                      </a:r>
                      <a:endParaRPr lang="en-US" sz="1200" b="1" dirty="0"/>
                    </a:p>
                  </a:txBody>
                  <a:tcPr/>
                </a:tc>
                <a:tc>
                  <a:txBody>
                    <a:bodyPr/>
                    <a:lstStyle/>
                    <a:p>
                      <a:pPr marL="109538" marR="0" lvl="1"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rPr>
                        <a:t>CO2 reduction</a:t>
                      </a:r>
                    </a:p>
                    <a:p>
                      <a:pPr marL="109538" marR="0" lvl="1"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rPr>
                        <a:t>Renewable Portfolio Standards (RPS) targets mandated</a:t>
                      </a:r>
                      <a:r>
                        <a:rPr lang="en-US" sz="1200" b="0" baseline="0" dirty="0" smtClean="0">
                          <a:solidFill>
                            <a:schemeClr val="tx1"/>
                          </a:solidFill>
                        </a:rPr>
                        <a:t> </a:t>
                      </a:r>
                      <a:r>
                        <a:rPr lang="en-US" sz="1200" b="0" dirty="0" smtClean="0">
                          <a:solidFill>
                            <a:schemeClr val="tx1"/>
                          </a:solidFill>
                        </a:rPr>
                        <a:t>for generators and large consumers</a:t>
                      </a:r>
                      <a:endParaRPr lang="en-US" sz="1200" b="0" dirty="0">
                        <a:solidFill>
                          <a:schemeClr val="tx1"/>
                        </a:solidFill>
                      </a:endParaRPr>
                    </a:p>
                  </a:txBody>
                  <a:tcPr/>
                </a:tc>
              </a:tr>
              <a:tr h="370840">
                <a:tc>
                  <a:txBody>
                    <a:bodyPr/>
                    <a:lstStyle/>
                    <a:p>
                      <a:r>
                        <a:rPr lang="en-US" sz="1200" b="1" dirty="0" smtClean="0"/>
                        <a:t>Energy</a:t>
                      </a:r>
                      <a:r>
                        <a:rPr lang="en-US" sz="1200" b="1" baseline="0" dirty="0" smtClean="0"/>
                        <a:t> Efficiency</a:t>
                      </a:r>
                      <a:endParaRPr lang="en-US" sz="1200" b="1" dirty="0"/>
                    </a:p>
                  </a:txBody>
                  <a:tcPr/>
                </a:tc>
                <a:tc>
                  <a:txBody>
                    <a:bodyPr/>
                    <a:lstStyle/>
                    <a:p>
                      <a:pPr marL="109538" marR="0" lvl="1"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rPr>
                        <a:t>Reduction of energy consumption</a:t>
                      </a:r>
                      <a:r>
                        <a:rPr lang="en-US" sz="1200" b="0" baseline="0" dirty="0" smtClean="0">
                          <a:solidFill>
                            <a:schemeClr val="tx1"/>
                          </a:solidFill>
                        </a:rPr>
                        <a:t> and expenses for end consumers by as much as 30% through measurement and controls</a:t>
                      </a:r>
                      <a:endParaRPr lang="en-US" sz="1200" b="0" dirty="0">
                        <a:solidFill>
                          <a:schemeClr val="tx1"/>
                        </a:solidFill>
                      </a:endParaRPr>
                    </a:p>
                  </a:txBody>
                  <a:tcPr/>
                </a:tc>
              </a:tr>
            </a:tbl>
          </a:graphicData>
        </a:graphic>
      </p:graphicFrame>
    </p:spTree>
    <p:extLst>
      <p:ext uri="{BB962C8B-B14F-4D97-AF65-F5344CB8AC3E}">
        <p14:creationId xmlns:p14="http://schemas.microsoft.com/office/powerpoint/2010/main" val="163054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Synchrophasor System – An introduction</a:t>
            </a:r>
            <a:endParaRPr lang="en-US" dirty="0"/>
          </a:p>
        </p:txBody>
      </p:sp>
      <p:sp>
        <p:nvSpPr>
          <p:cNvPr id="3" name="Content Placeholder 2"/>
          <p:cNvSpPr>
            <a:spLocks noGrp="1"/>
          </p:cNvSpPr>
          <p:nvPr>
            <p:ph sz="half" idx="1"/>
          </p:nvPr>
        </p:nvSpPr>
        <p:spPr>
          <a:xfrm>
            <a:off x="473075" y="1219200"/>
            <a:ext cx="4011613" cy="4214949"/>
          </a:xfrm>
          <a:ln>
            <a:noFill/>
          </a:ln>
        </p:spPr>
        <p:txBody>
          <a:bodyPr>
            <a:normAutofit lnSpcReduction="10000"/>
          </a:bodyPr>
          <a:lstStyle/>
          <a:p>
            <a:r>
              <a:rPr lang="en-US" sz="1800" dirty="0" smtClean="0"/>
              <a:t>Phasor Measurement Units (PMU) as building blocks</a:t>
            </a:r>
          </a:p>
          <a:p>
            <a:r>
              <a:rPr lang="en-US" sz="1800" dirty="0" smtClean="0"/>
              <a:t>Precisely time-synchronized, high resolution measurements</a:t>
            </a:r>
          </a:p>
          <a:p>
            <a:pPr lvl="1"/>
            <a:r>
              <a:rPr lang="en-US" sz="1400" dirty="0" smtClean="0"/>
              <a:t>measured with respect to a common reference, Universal Time Clock (GPS clock), hence, generating comparable </a:t>
            </a:r>
            <a:r>
              <a:rPr lang="en-US" sz="1400" u="sng" dirty="0" smtClean="0"/>
              <a:t>Synchro</a:t>
            </a:r>
            <a:r>
              <a:rPr lang="en-US" sz="1400" dirty="0" smtClean="0"/>
              <a:t>nous </a:t>
            </a:r>
            <a:r>
              <a:rPr lang="en-US" sz="1400" u="sng" dirty="0" smtClean="0"/>
              <a:t>Phasors</a:t>
            </a:r>
          </a:p>
          <a:p>
            <a:pPr lvl="1"/>
            <a:r>
              <a:rPr lang="en-US" sz="1400" dirty="0" smtClean="0"/>
              <a:t>10 to 60 measurements per second</a:t>
            </a:r>
          </a:p>
          <a:p>
            <a:r>
              <a:rPr lang="en-US" sz="1800" dirty="0" smtClean="0"/>
              <a:t>Configured as stand-alone PMUs or as embedded devices in relays, meters and other IEDs</a:t>
            </a:r>
          </a:p>
          <a:p>
            <a:r>
              <a:rPr lang="en-US" sz="1800" dirty="0" smtClean="0"/>
              <a:t>Governed  by the IEEE C37.118-2005 “ Standard for Synchrophasors for Power Systems”</a:t>
            </a:r>
          </a:p>
        </p:txBody>
      </p:sp>
      <p:sp>
        <p:nvSpPr>
          <p:cNvPr id="9" name="TextBox 8"/>
          <p:cNvSpPr txBox="1"/>
          <p:nvPr/>
        </p:nvSpPr>
        <p:spPr>
          <a:xfrm>
            <a:off x="378825" y="5839097"/>
            <a:ext cx="8477794" cy="369332"/>
          </a:xfrm>
          <a:prstGeom prst="rect">
            <a:avLst/>
          </a:prstGeom>
          <a:noFill/>
        </p:spPr>
        <p:txBody>
          <a:bodyPr wrap="square" rtlCol="0">
            <a:spAutoFit/>
          </a:bodyPr>
          <a:lstStyle/>
          <a:p>
            <a:pPr algn="ctr"/>
            <a:r>
              <a:rPr lang="en-US" sz="1800" b="1" dirty="0" smtClean="0"/>
              <a:t>Synchrophasors provide ‘MRI ‘of the grid as against currently available ‘X-Ray’</a:t>
            </a:r>
          </a:p>
        </p:txBody>
      </p:sp>
      <p:grpSp>
        <p:nvGrpSpPr>
          <p:cNvPr id="4" name="Group 45"/>
          <p:cNvGrpSpPr/>
          <p:nvPr/>
        </p:nvGrpSpPr>
        <p:grpSpPr>
          <a:xfrm>
            <a:off x="4572000" y="1384663"/>
            <a:ext cx="4245429" cy="3665569"/>
            <a:chOff x="4728754" y="1214845"/>
            <a:chExt cx="4219303" cy="3723134"/>
          </a:xfrm>
        </p:grpSpPr>
        <p:sp>
          <p:nvSpPr>
            <p:cNvPr id="10" name="TextBox 9"/>
            <p:cNvSpPr txBox="1"/>
            <p:nvPr/>
          </p:nvSpPr>
          <p:spPr>
            <a:xfrm>
              <a:off x="4898572" y="4626479"/>
              <a:ext cx="3827417" cy="311500"/>
            </a:xfrm>
            <a:prstGeom prst="rect">
              <a:avLst/>
            </a:prstGeom>
            <a:noFill/>
            <a:ln>
              <a:solidFill>
                <a:schemeClr val="tx1"/>
              </a:solidFill>
            </a:ln>
          </p:spPr>
          <p:txBody>
            <a:bodyPr wrap="square" rtlCol="0">
              <a:spAutoFit/>
            </a:bodyPr>
            <a:lstStyle/>
            <a:p>
              <a:pPr algn="ctr"/>
              <a:r>
                <a:rPr lang="en-US" sz="1400" b="1" dirty="0" smtClean="0">
                  <a:solidFill>
                    <a:schemeClr val="tx1"/>
                  </a:solidFill>
                </a:rPr>
                <a:t>Functional block diagram of PMU</a:t>
              </a:r>
              <a:endParaRPr lang="en-US" sz="1400" b="1" dirty="0">
                <a:solidFill>
                  <a:schemeClr val="tx1"/>
                </a:solidFill>
              </a:endParaRPr>
            </a:p>
          </p:txBody>
        </p:sp>
        <p:sp>
          <p:nvSpPr>
            <p:cNvPr id="8" name="TextBox 7"/>
            <p:cNvSpPr txBox="1"/>
            <p:nvPr/>
          </p:nvSpPr>
          <p:spPr>
            <a:xfrm>
              <a:off x="4898573" y="1214845"/>
              <a:ext cx="1123406" cy="249200"/>
            </a:xfrm>
            <a:prstGeom prst="rect">
              <a:avLst/>
            </a:prstGeom>
            <a:noFill/>
            <a:ln>
              <a:solidFill>
                <a:schemeClr val="tx1"/>
              </a:solidFill>
            </a:ln>
          </p:spPr>
          <p:txBody>
            <a:bodyPr wrap="square" rtlCol="0">
              <a:spAutoFit/>
            </a:bodyPr>
            <a:lstStyle/>
            <a:p>
              <a:r>
                <a:rPr lang="en-US" sz="1000" dirty="0" smtClean="0">
                  <a:solidFill>
                    <a:schemeClr val="tx1"/>
                  </a:solidFill>
                </a:rPr>
                <a:t>GPS receiver</a:t>
              </a:r>
              <a:endParaRPr lang="en-US" sz="1000" dirty="0">
                <a:solidFill>
                  <a:schemeClr val="tx1"/>
                </a:solidFill>
              </a:endParaRPr>
            </a:p>
          </p:txBody>
        </p:sp>
        <p:sp>
          <p:nvSpPr>
            <p:cNvPr id="11" name="TextBox 10"/>
            <p:cNvSpPr txBox="1"/>
            <p:nvPr/>
          </p:nvSpPr>
          <p:spPr>
            <a:xfrm>
              <a:off x="6252755" y="1785257"/>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Phase-locked</a:t>
              </a:r>
            </a:p>
            <a:p>
              <a:r>
                <a:rPr lang="en-US" sz="1000" dirty="0" smtClean="0">
                  <a:solidFill>
                    <a:schemeClr val="tx1"/>
                  </a:solidFill>
                </a:rPr>
                <a:t>Oscillator</a:t>
              </a:r>
              <a:endParaRPr lang="en-US" sz="1000" dirty="0">
                <a:solidFill>
                  <a:schemeClr val="tx1"/>
                </a:solidFill>
              </a:endParaRPr>
            </a:p>
          </p:txBody>
        </p:sp>
        <p:sp>
          <p:nvSpPr>
            <p:cNvPr id="12" name="TextBox 11"/>
            <p:cNvSpPr txBox="1"/>
            <p:nvPr/>
          </p:nvSpPr>
          <p:spPr>
            <a:xfrm>
              <a:off x="4850674" y="3335383"/>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Transformers and transducers</a:t>
              </a:r>
              <a:endParaRPr lang="en-US" sz="1000" dirty="0">
                <a:solidFill>
                  <a:schemeClr val="tx1"/>
                </a:solidFill>
              </a:endParaRPr>
            </a:p>
          </p:txBody>
        </p:sp>
        <p:sp>
          <p:nvSpPr>
            <p:cNvPr id="13" name="TextBox 12"/>
            <p:cNvSpPr txBox="1"/>
            <p:nvPr/>
          </p:nvSpPr>
          <p:spPr>
            <a:xfrm>
              <a:off x="4846319" y="2416629"/>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Analog Filter (anti-aliasing)</a:t>
              </a:r>
              <a:endParaRPr lang="en-US" sz="1000" dirty="0">
                <a:solidFill>
                  <a:schemeClr val="tx1"/>
                </a:solidFill>
              </a:endParaRPr>
            </a:p>
          </p:txBody>
        </p:sp>
        <p:sp>
          <p:nvSpPr>
            <p:cNvPr id="14" name="TextBox 13"/>
            <p:cNvSpPr txBox="1"/>
            <p:nvPr/>
          </p:nvSpPr>
          <p:spPr>
            <a:xfrm>
              <a:off x="7650480" y="2438401"/>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DSP calculator</a:t>
              </a:r>
            </a:p>
            <a:p>
              <a:endParaRPr lang="en-US" sz="1000" dirty="0">
                <a:solidFill>
                  <a:schemeClr val="tx1"/>
                </a:solidFill>
              </a:endParaRPr>
            </a:p>
          </p:txBody>
        </p:sp>
        <p:sp>
          <p:nvSpPr>
            <p:cNvPr id="15" name="TextBox 14"/>
            <p:cNvSpPr txBox="1"/>
            <p:nvPr/>
          </p:nvSpPr>
          <p:spPr>
            <a:xfrm>
              <a:off x="6248401" y="2447108"/>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A/D converters</a:t>
              </a:r>
            </a:p>
            <a:p>
              <a:endParaRPr lang="en-US" sz="1000" dirty="0">
                <a:solidFill>
                  <a:schemeClr val="tx1"/>
                </a:solidFill>
              </a:endParaRPr>
            </a:p>
          </p:txBody>
        </p:sp>
        <p:sp>
          <p:nvSpPr>
            <p:cNvPr id="16" name="TextBox 15"/>
            <p:cNvSpPr txBox="1"/>
            <p:nvPr/>
          </p:nvSpPr>
          <p:spPr>
            <a:xfrm>
              <a:off x="4846321" y="3958045"/>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Power System</a:t>
              </a:r>
            </a:p>
            <a:p>
              <a:endParaRPr lang="en-US" sz="1000" dirty="0">
                <a:solidFill>
                  <a:schemeClr val="tx1"/>
                </a:solidFill>
              </a:endParaRPr>
            </a:p>
          </p:txBody>
        </p:sp>
        <p:sp>
          <p:nvSpPr>
            <p:cNvPr id="17" name="TextBox 16"/>
            <p:cNvSpPr txBox="1"/>
            <p:nvPr/>
          </p:nvSpPr>
          <p:spPr>
            <a:xfrm>
              <a:off x="7667897" y="3317966"/>
              <a:ext cx="1123406" cy="404951"/>
            </a:xfrm>
            <a:prstGeom prst="rect">
              <a:avLst/>
            </a:prstGeom>
            <a:noFill/>
            <a:ln>
              <a:solidFill>
                <a:schemeClr val="tx1"/>
              </a:solidFill>
            </a:ln>
          </p:spPr>
          <p:txBody>
            <a:bodyPr wrap="square" rtlCol="0">
              <a:spAutoFit/>
            </a:bodyPr>
            <a:lstStyle/>
            <a:p>
              <a:r>
                <a:rPr lang="en-US" sz="1000" dirty="0" smtClean="0">
                  <a:solidFill>
                    <a:schemeClr val="tx1"/>
                  </a:solidFill>
                </a:rPr>
                <a:t>Communication System</a:t>
              </a:r>
              <a:endParaRPr lang="en-US" sz="1000" dirty="0">
                <a:solidFill>
                  <a:schemeClr val="tx1"/>
                </a:solidFill>
              </a:endParaRPr>
            </a:p>
          </p:txBody>
        </p:sp>
        <p:sp>
          <p:nvSpPr>
            <p:cNvPr id="19" name="Right Arrow 18"/>
            <p:cNvSpPr/>
            <p:nvPr/>
          </p:nvSpPr>
          <p:spPr bwMode="auto">
            <a:xfrm>
              <a:off x="5991702" y="2569188"/>
              <a:ext cx="252549" cy="10885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20" name="Right Arrow 19"/>
            <p:cNvSpPr/>
            <p:nvPr/>
          </p:nvSpPr>
          <p:spPr bwMode="auto">
            <a:xfrm>
              <a:off x="7397725" y="2590801"/>
              <a:ext cx="252549" cy="10885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21" name="Right Arrow 20"/>
            <p:cNvSpPr/>
            <p:nvPr/>
          </p:nvSpPr>
          <p:spPr bwMode="auto">
            <a:xfrm>
              <a:off x="6130834" y="2708367"/>
              <a:ext cx="252549" cy="108856"/>
            </a:xfrm>
            <a:prstGeom prst="rightArrow">
              <a:avLst/>
            </a:prstGeom>
            <a:solidFill>
              <a:schemeClr val="tx1"/>
            </a:solidFill>
            <a:ln w="9525"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22" name="Up Arrow 21"/>
            <p:cNvSpPr/>
            <p:nvPr/>
          </p:nvSpPr>
          <p:spPr bwMode="auto">
            <a:xfrm>
              <a:off x="5342709" y="2821578"/>
              <a:ext cx="117565" cy="509451"/>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23" name="Down Arrow 22"/>
            <p:cNvSpPr/>
            <p:nvPr/>
          </p:nvSpPr>
          <p:spPr bwMode="auto">
            <a:xfrm>
              <a:off x="8151963" y="2821578"/>
              <a:ext cx="129888" cy="49538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cxnSp>
          <p:nvCxnSpPr>
            <p:cNvPr id="25" name="Straight Arrow Connector 24"/>
            <p:cNvCxnSpPr/>
            <p:nvPr/>
          </p:nvCxnSpPr>
          <p:spPr bwMode="auto">
            <a:xfrm rot="5400000" flipH="1" flipV="1">
              <a:off x="4983481" y="3847011"/>
              <a:ext cx="248194" cy="3"/>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rot="5400000" flipH="1" flipV="1">
              <a:off x="5240386" y="3842657"/>
              <a:ext cx="248194" cy="3"/>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5400000" flipH="1" flipV="1">
              <a:off x="5510350" y="3851366"/>
              <a:ext cx="248194" cy="3"/>
            </a:xfrm>
            <a:prstGeom prst="straightConnector1">
              <a:avLst/>
            </a:prstGeom>
            <a:noFill/>
            <a:ln w="9525" cap="flat" cmpd="sng" algn="ctr">
              <a:solidFill>
                <a:schemeClr val="tx1"/>
              </a:solidFill>
              <a:prstDash val="solid"/>
              <a:round/>
              <a:headEnd type="none" w="med" len="med"/>
              <a:tailEnd type="arrow"/>
            </a:ln>
            <a:effectLst/>
          </p:spPr>
        </p:cxnSp>
        <p:sp>
          <p:nvSpPr>
            <p:cNvPr id="37" name="Down Arrow 36"/>
            <p:cNvSpPr/>
            <p:nvPr/>
          </p:nvSpPr>
          <p:spPr bwMode="auto">
            <a:xfrm>
              <a:off x="6749760" y="2190207"/>
              <a:ext cx="95793" cy="252547"/>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38" name="Bent Arrow 37"/>
            <p:cNvSpPr/>
            <p:nvPr/>
          </p:nvSpPr>
          <p:spPr bwMode="auto">
            <a:xfrm rot="5400000">
              <a:off x="6231113" y="1116649"/>
              <a:ext cx="464624" cy="868762"/>
            </a:xfrm>
            <a:prstGeom prst="bentArrow">
              <a:avLst>
                <a:gd name="adj1" fmla="val 17308"/>
                <a:gd name="adj2" fmla="val 21282"/>
                <a:gd name="adj3" fmla="val 15770"/>
                <a:gd name="adj4" fmla="val 12980"/>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39" name="Rectangle 38"/>
            <p:cNvSpPr/>
            <p:nvPr/>
          </p:nvSpPr>
          <p:spPr bwMode="auto">
            <a:xfrm>
              <a:off x="4728754" y="1685108"/>
              <a:ext cx="4219303" cy="1423852"/>
            </a:xfrm>
            <a:prstGeom prst="rect">
              <a:avLst/>
            </a:prstGeom>
            <a:noFill/>
            <a:ln w="9525" cap="flat" cmpd="sng" algn="ctr">
              <a:solidFill>
                <a:schemeClr val="tx1"/>
              </a:solidFill>
              <a:prstDash val="dashDot"/>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grpSp>
      <p:sp>
        <p:nvSpPr>
          <p:cNvPr id="26" name="Rectangle 25"/>
          <p:cNvSpPr/>
          <p:nvPr/>
        </p:nvSpPr>
        <p:spPr bwMode="auto">
          <a:xfrm>
            <a:off x="4493623" y="1214846"/>
            <a:ext cx="4402183" cy="4193177"/>
          </a:xfrm>
          <a:prstGeom prst="rect">
            <a:avLst/>
          </a:prstGeom>
          <a:no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27" name="Slide Number Placeholder 2"/>
          <p:cNvSpPr>
            <a:spLocks noGrp="1"/>
          </p:cNvSpPr>
          <p:nvPr>
            <p:ph type="sldNum" sz="quarter" idx="10"/>
          </p:nvPr>
        </p:nvSpPr>
        <p:spPr>
          <a:xfrm>
            <a:off x="7848600" y="6516688"/>
            <a:ext cx="838200" cy="341312"/>
          </a:xfrm>
        </p:spPr>
        <p:txBody>
          <a:bodyPr/>
          <a:lstStyle/>
          <a:p>
            <a:pPr>
              <a:defRPr/>
            </a:pPr>
            <a:fld id="{FCCBFFCE-D7BD-4317-B006-E81F9837CEC3}" type="slidenum">
              <a:rPr lang="en-US" smtClean="0"/>
              <a:pPr>
                <a:defRPr/>
              </a:pPr>
              <a:t>6</a:t>
            </a:fld>
            <a:endParaRPr lang="en-US" dirty="0"/>
          </a:p>
        </p:txBody>
      </p:sp>
    </p:spTree>
    <p:extLst>
      <p:ext uri="{BB962C8B-B14F-4D97-AF65-F5344CB8AC3E}">
        <p14:creationId xmlns:p14="http://schemas.microsoft.com/office/powerpoint/2010/main" val="113074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Data generated from Synchrophasor system can be used by various applications for grid management </a:t>
            </a:r>
            <a:endParaRPr lang="en-US" dirty="0"/>
          </a:p>
        </p:txBody>
      </p:sp>
      <p:graphicFrame>
        <p:nvGraphicFramePr>
          <p:cNvPr id="7" name="Content Placeholder 6"/>
          <p:cNvGraphicFramePr>
            <a:graphicFrameLocks noGrp="1"/>
          </p:cNvGraphicFramePr>
          <p:nvPr>
            <p:ph idx="1"/>
          </p:nvPr>
        </p:nvGraphicFramePr>
        <p:xfrm>
          <a:off x="473075" y="1219200"/>
          <a:ext cx="8177213" cy="486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2"/>
          <p:cNvSpPr txBox="1">
            <a:spLocks/>
          </p:cNvSpPr>
          <p:nvPr/>
        </p:nvSpPr>
        <p:spPr>
          <a:xfrm>
            <a:off x="7848600" y="6516688"/>
            <a:ext cx="838200" cy="34131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CBFFCE-D7BD-4317-B006-E81F9837CEC3}" type="slidenum">
              <a:rPr kumimoji="0" lang="en-US" sz="800" b="0" i="0" u="none" strike="noStrike" kern="1200" cap="none" spc="0" normalizeH="0" baseline="0" noProof="0" smtClean="0">
                <a:ln>
                  <a:noFill/>
                </a:ln>
                <a:solidFill>
                  <a:schemeClr val="tx1"/>
                </a:solidFill>
                <a:effectLst/>
                <a:uLnTx/>
                <a:uFillTx/>
                <a:latin typeface="+mn-lt"/>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Tree>
    <p:extLst>
      <p:ext uri="{BB962C8B-B14F-4D97-AF65-F5344CB8AC3E}">
        <p14:creationId xmlns:p14="http://schemas.microsoft.com/office/powerpoint/2010/main" val="2198158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View</a:t>
            </a:r>
            <a:endParaRPr lang="en-US" dirty="0"/>
          </a:p>
        </p:txBody>
      </p:sp>
      <p:sp>
        <p:nvSpPr>
          <p:cNvPr id="3" name="Rectangle 2"/>
          <p:cNvSpPr/>
          <p:nvPr/>
        </p:nvSpPr>
        <p:spPr bwMode="auto">
          <a:xfrm>
            <a:off x="539650" y="5516380"/>
            <a:ext cx="8289561" cy="704538"/>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4" name="Rounded Rectangle 3"/>
          <p:cNvSpPr/>
          <p:nvPr/>
        </p:nvSpPr>
        <p:spPr bwMode="auto">
          <a:xfrm>
            <a:off x="1763547" y="5809054"/>
            <a:ext cx="1070157"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smtClean="0">
                <a:solidFill>
                  <a:schemeClr val="bg1"/>
                </a:solidFill>
                <a:latin typeface="+mn-lt"/>
              </a:rPr>
              <a:t>Transmission  System</a:t>
            </a:r>
          </a:p>
        </p:txBody>
      </p:sp>
      <p:sp>
        <p:nvSpPr>
          <p:cNvPr id="5" name="Rounded Rectangle 4"/>
          <p:cNvSpPr/>
          <p:nvPr/>
        </p:nvSpPr>
        <p:spPr bwMode="auto">
          <a:xfrm>
            <a:off x="615638" y="5809054"/>
            <a:ext cx="1066800"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a:solidFill>
                  <a:schemeClr val="bg1"/>
                </a:solidFill>
                <a:latin typeface="+mn-lt"/>
              </a:rPr>
              <a:t>Generators</a:t>
            </a:r>
          </a:p>
        </p:txBody>
      </p:sp>
      <p:sp>
        <p:nvSpPr>
          <p:cNvPr id="6" name="Rounded Rectangle 5"/>
          <p:cNvSpPr/>
          <p:nvPr/>
        </p:nvSpPr>
        <p:spPr bwMode="auto">
          <a:xfrm>
            <a:off x="2914813" y="5809054"/>
            <a:ext cx="1070157"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smtClean="0">
                <a:solidFill>
                  <a:schemeClr val="bg1"/>
                </a:solidFill>
                <a:latin typeface="+mn-lt"/>
              </a:rPr>
              <a:t>Sub-Stations</a:t>
            </a:r>
          </a:p>
        </p:txBody>
      </p:sp>
      <p:sp>
        <p:nvSpPr>
          <p:cNvPr id="7" name="Rounded Rectangle 6"/>
          <p:cNvSpPr/>
          <p:nvPr/>
        </p:nvSpPr>
        <p:spPr bwMode="auto">
          <a:xfrm>
            <a:off x="4066082" y="5809054"/>
            <a:ext cx="1070157"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smtClean="0">
                <a:solidFill>
                  <a:schemeClr val="bg1"/>
                </a:solidFill>
                <a:latin typeface="+mn-lt"/>
              </a:rPr>
              <a:t>Distribution System</a:t>
            </a:r>
            <a:endParaRPr lang="en-US" sz="1000" b="1" dirty="0">
              <a:solidFill>
                <a:schemeClr val="bg1"/>
              </a:solidFill>
              <a:latin typeface="+mn-lt"/>
            </a:endParaRPr>
          </a:p>
        </p:txBody>
      </p:sp>
      <p:sp>
        <p:nvSpPr>
          <p:cNvPr id="8" name="Rounded Rectangle 7"/>
          <p:cNvSpPr/>
          <p:nvPr/>
        </p:nvSpPr>
        <p:spPr bwMode="auto">
          <a:xfrm>
            <a:off x="5217347" y="5809054"/>
            <a:ext cx="1070157"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smtClean="0">
                <a:solidFill>
                  <a:schemeClr val="bg1"/>
                </a:solidFill>
                <a:latin typeface="+mn-lt"/>
              </a:rPr>
              <a:t>Smart Meters/ Smart Homes</a:t>
            </a:r>
            <a:endParaRPr lang="en-US" sz="1000" b="1" dirty="0">
              <a:solidFill>
                <a:schemeClr val="bg1"/>
              </a:solidFill>
              <a:latin typeface="+mn-lt"/>
            </a:endParaRPr>
          </a:p>
        </p:txBody>
      </p:sp>
      <p:sp>
        <p:nvSpPr>
          <p:cNvPr id="9" name="Rounded Rectangle 8"/>
          <p:cNvSpPr/>
          <p:nvPr/>
        </p:nvSpPr>
        <p:spPr bwMode="auto">
          <a:xfrm>
            <a:off x="6368611" y="5809054"/>
            <a:ext cx="1124262"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smtClean="0">
                <a:solidFill>
                  <a:schemeClr val="bg1"/>
                </a:solidFill>
                <a:latin typeface="+mn-lt"/>
              </a:rPr>
              <a:t>Distributed  Energy Sources</a:t>
            </a:r>
          </a:p>
        </p:txBody>
      </p:sp>
      <p:sp>
        <p:nvSpPr>
          <p:cNvPr id="12" name="Rounded Rectangle 11"/>
          <p:cNvSpPr/>
          <p:nvPr/>
        </p:nvSpPr>
        <p:spPr bwMode="auto">
          <a:xfrm>
            <a:off x="7573982" y="5809054"/>
            <a:ext cx="1069848" cy="36576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defRPr/>
            </a:pPr>
            <a:r>
              <a:rPr lang="en-US" sz="1000" b="1" dirty="0" smtClean="0">
                <a:solidFill>
                  <a:schemeClr val="bg1"/>
                </a:solidFill>
                <a:latin typeface="+mn-lt"/>
              </a:rPr>
              <a:t>Energy Storage</a:t>
            </a:r>
          </a:p>
        </p:txBody>
      </p:sp>
      <p:sp>
        <p:nvSpPr>
          <p:cNvPr id="13" name="TextBox 12"/>
          <p:cNvSpPr txBox="1"/>
          <p:nvPr/>
        </p:nvSpPr>
        <p:spPr>
          <a:xfrm>
            <a:off x="554637" y="5456420"/>
            <a:ext cx="8244590" cy="338554"/>
          </a:xfrm>
          <a:prstGeom prst="rect">
            <a:avLst/>
          </a:prstGeom>
          <a:noFill/>
        </p:spPr>
        <p:txBody>
          <a:bodyPr wrap="square" rtlCol="0">
            <a:spAutoFit/>
          </a:bodyPr>
          <a:lstStyle/>
          <a:p>
            <a:pPr algn="ctr"/>
            <a:r>
              <a:rPr lang="en-US" sz="1600" b="1" dirty="0" smtClean="0">
                <a:solidFill>
                  <a:schemeClr val="tx1"/>
                </a:solidFill>
                <a:latin typeface="+mn-lt"/>
              </a:rPr>
              <a:t>Power Infrastructure</a:t>
            </a:r>
            <a:endParaRPr lang="en-US" sz="1600" b="1" dirty="0">
              <a:solidFill>
                <a:schemeClr val="tx1"/>
              </a:solidFill>
              <a:latin typeface="+mn-lt"/>
            </a:endParaRPr>
          </a:p>
        </p:txBody>
      </p:sp>
      <p:sp>
        <p:nvSpPr>
          <p:cNvPr id="14" name="Rectangle 13"/>
          <p:cNvSpPr/>
          <p:nvPr/>
        </p:nvSpPr>
        <p:spPr bwMode="auto">
          <a:xfrm>
            <a:off x="542150" y="4796854"/>
            <a:ext cx="8289561" cy="42223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Communication</a:t>
            </a:r>
            <a:r>
              <a:rPr kumimoji="0" lang="en-US" sz="1600" b="1" i="0" u="none" strike="noStrike" cap="none" normalizeH="0" dirty="0" smtClean="0">
                <a:ln>
                  <a:noFill/>
                </a:ln>
                <a:solidFill>
                  <a:schemeClr val="tx1"/>
                </a:solidFill>
                <a:effectLst/>
                <a:latin typeface="+mn-lt"/>
              </a:rPr>
              <a:t> Infrastructure</a:t>
            </a:r>
            <a:endParaRPr kumimoji="0" lang="en-US" sz="1600" b="1" i="0" u="none" strike="noStrike" cap="none" normalizeH="0" baseline="0" dirty="0" smtClean="0">
              <a:ln>
                <a:noFill/>
              </a:ln>
              <a:solidFill>
                <a:schemeClr val="tx1"/>
              </a:solidFill>
              <a:effectLst/>
              <a:latin typeface="+mn-lt"/>
            </a:endParaRPr>
          </a:p>
        </p:txBody>
      </p:sp>
      <p:sp>
        <p:nvSpPr>
          <p:cNvPr id="15" name="Rectangle 14"/>
          <p:cNvSpPr/>
          <p:nvPr/>
        </p:nvSpPr>
        <p:spPr bwMode="auto">
          <a:xfrm>
            <a:off x="529658" y="2008683"/>
            <a:ext cx="8289561" cy="2508368"/>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ndParaRPr>
          </a:p>
        </p:txBody>
      </p:sp>
      <p:sp>
        <p:nvSpPr>
          <p:cNvPr id="18" name="Rounded Rectangle 17"/>
          <p:cNvSpPr/>
          <p:nvPr/>
        </p:nvSpPr>
        <p:spPr bwMode="auto">
          <a:xfrm>
            <a:off x="5234566" y="2533340"/>
            <a:ext cx="3474720" cy="91440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9" name="Rounded Rectangle 18"/>
          <p:cNvSpPr/>
          <p:nvPr/>
        </p:nvSpPr>
        <p:spPr bwMode="auto">
          <a:xfrm>
            <a:off x="5234060" y="3540179"/>
            <a:ext cx="3474720" cy="91440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29" name="Rectangle 28"/>
          <p:cNvSpPr/>
          <p:nvPr/>
        </p:nvSpPr>
        <p:spPr bwMode="auto">
          <a:xfrm>
            <a:off x="5291523" y="3756287"/>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EMS</a:t>
            </a:r>
          </a:p>
        </p:txBody>
      </p:sp>
      <p:sp>
        <p:nvSpPr>
          <p:cNvPr id="38" name="Rectangle 37"/>
          <p:cNvSpPr/>
          <p:nvPr/>
        </p:nvSpPr>
        <p:spPr bwMode="auto">
          <a:xfrm>
            <a:off x="6461082" y="3756287"/>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DMS</a:t>
            </a:r>
          </a:p>
        </p:txBody>
      </p:sp>
      <p:sp>
        <p:nvSpPr>
          <p:cNvPr id="40" name="Rectangle 39"/>
          <p:cNvSpPr/>
          <p:nvPr/>
        </p:nvSpPr>
        <p:spPr bwMode="auto">
          <a:xfrm>
            <a:off x="5294023" y="4124798"/>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SCADA</a:t>
            </a:r>
          </a:p>
        </p:txBody>
      </p:sp>
      <p:sp>
        <p:nvSpPr>
          <p:cNvPr id="48" name="Rectangle 79"/>
          <p:cNvSpPr>
            <a:spLocks noChangeArrowheads="1"/>
          </p:cNvSpPr>
          <p:nvPr/>
        </p:nvSpPr>
        <p:spPr bwMode="auto">
          <a:xfrm>
            <a:off x="5309523" y="2775381"/>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050" b="1" dirty="0" smtClean="0">
                <a:solidFill>
                  <a:schemeClr val="tx1"/>
                </a:solidFill>
                <a:latin typeface="+mn-lt"/>
              </a:rPr>
              <a:t>Planning &amp;</a:t>
            </a:r>
          </a:p>
          <a:p>
            <a:pPr algn="ctr"/>
            <a:r>
              <a:rPr lang="en-US" sz="1050" b="1" dirty="0" smtClean="0">
                <a:solidFill>
                  <a:schemeClr val="tx1"/>
                </a:solidFill>
                <a:latin typeface="+mn-lt"/>
              </a:rPr>
              <a:t>Forecasting</a:t>
            </a:r>
          </a:p>
        </p:txBody>
      </p:sp>
      <p:sp>
        <p:nvSpPr>
          <p:cNvPr id="49" name="Rectangle 80"/>
          <p:cNvSpPr>
            <a:spLocks noChangeArrowheads="1"/>
          </p:cNvSpPr>
          <p:nvPr/>
        </p:nvSpPr>
        <p:spPr bwMode="auto">
          <a:xfrm>
            <a:off x="6480236" y="2775381"/>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050" b="1" dirty="0" smtClean="0">
                <a:solidFill>
                  <a:schemeClr val="tx1"/>
                </a:solidFill>
                <a:latin typeface="+mn-lt"/>
              </a:rPr>
              <a:t>Bidding &amp;</a:t>
            </a:r>
          </a:p>
          <a:p>
            <a:pPr algn="ctr"/>
            <a:r>
              <a:rPr lang="en-US" sz="1050" b="1" dirty="0" smtClean="0">
                <a:solidFill>
                  <a:schemeClr val="tx1"/>
                </a:solidFill>
                <a:latin typeface="+mn-lt"/>
              </a:rPr>
              <a:t>Scheduling</a:t>
            </a:r>
          </a:p>
        </p:txBody>
      </p:sp>
      <p:sp>
        <p:nvSpPr>
          <p:cNvPr id="50" name="Rectangle 81"/>
          <p:cNvSpPr>
            <a:spLocks noChangeArrowheads="1"/>
          </p:cNvSpPr>
          <p:nvPr/>
        </p:nvSpPr>
        <p:spPr bwMode="auto">
          <a:xfrm>
            <a:off x="6485369" y="3129022"/>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050" b="1" dirty="0" smtClean="0">
                <a:solidFill>
                  <a:schemeClr val="tx1"/>
                </a:solidFill>
                <a:latin typeface="+mn-lt"/>
              </a:rPr>
              <a:t>Settlements</a:t>
            </a:r>
          </a:p>
        </p:txBody>
      </p:sp>
      <p:sp>
        <p:nvSpPr>
          <p:cNvPr id="51" name="Rectangle 82"/>
          <p:cNvSpPr>
            <a:spLocks noChangeArrowheads="1"/>
          </p:cNvSpPr>
          <p:nvPr/>
        </p:nvSpPr>
        <p:spPr bwMode="auto">
          <a:xfrm>
            <a:off x="7650950" y="2775381"/>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050" b="1" dirty="0" smtClean="0">
                <a:solidFill>
                  <a:schemeClr val="tx1"/>
                </a:solidFill>
                <a:latin typeface="+mn-lt"/>
              </a:rPr>
              <a:t>Trading &amp;</a:t>
            </a:r>
          </a:p>
          <a:p>
            <a:pPr algn="ctr"/>
            <a:r>
              <a:rPr lang="en-US" sz="1050" b="1" dirty="0" smtClean="0">
                <a:solidFill>
                  <a:schemeClr val="tx1"/>
                </a:solidFill>
                <a:latin typeface="+mn-lt"/>
              </a:rPr>
              <a:t>Contracts</a:t>
            </a:r>
          </a:p>
        </p:txBody>
      </p:sp>
      <p:sp>
        <p:nvSpPr>
          <p:cNvPr id="52" name="Rectangle 83"/>
          <p:cNvSpPr>
            <a:spLocks noChangeArrowheads="1"/>
          </p:cNvSpPr>
          <p:nvPr/>
        </p:nvSpPr>
        <p:spPr bwMode="auto">
          <a:xfrm>
            <a:off x="5303225" y="3129023"/>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050" b="1" dirty="0" smtClean="0">
                <a:solidFill>
                  <a:schemeClr val="tx1"/>
                </a:solidFill>
                <a:latin typeface="+mn-lt"/>
              </a:rPr>
              <a:t>Resource</a:t>
            </a:r>
          </a:p>
          <a:p>
            <a:pPr algn="ctr"/>
            <a:r>
              <a:rPr lang="en-US" sz="1050" b="1" dirty="0" smtClean="0">
                <a:solidFill>
                  <a:schemeClr val="tx1"/>
                </a:solidFill>
                <a:latin typeface="+mn-lt"/>
              </a:rPr>
              <a:t>Dispatch</a:t>
            </a:r>
          </a:p>
        </p:txBody>
      </p:sp>
      <p:sp>
        <p:nvSpPr>
          <p:cNvPr id="55" name="Rounded Rectangle 54"/>
          <p:cNvSpPr/>
          <p:nvPr/>
        </p:nvSpPr>
        <p:spPr bwMode="auto">
          <a:xfrm>
            <a:off x="604608" y="3542674"/>
            <a:ext cx="3474720" cy="91440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62" name="Rectangle 24"/>
          <p:cNvSpPr>
            <a:spLocks noChangeArrowheads="1"/>
          </p:cNvSpPr>
          <p:nvPr/>
        </p:nvSpPr>
        <p:spPr bwMode="auto">
          <a:xfrm>
            <a:off x="2998484" y="3749024"/>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r>
              <a:rPr lang="en-US" sz="1050" b="1" dirty="0" smtClean="0">
                <a:solidFill>
                  <a:schemeClr val="tx1"/>
                </a:solidFill>
                <a:latin typeface="+mn-lt"/>
              </a:rPr>
              <a:t>Asset Mgmt</a:t>
            </a:r>
          </a:p>
        </p:txBody>
      </p:sp>
      <p:sp>
        <p:nvSpPr>
          <p:cNvPr id="63" name="Rectangle 25"/>
          <p:cNvSpPr>
            <a:spLocks noChangeArrowheads="1"/>
          </p:cNvSpPr>
          <p:nvPr/>
        </p:nvSpPr>
        <p:spPr bwMode="auto">
          <a:xfrm>
            <a:off x="1829693" y="3749024"/>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lnSpc>
                <a:spcPct val="80000"/>
              </a:lnSpc>
            </a:pPr>
            <a:r>
              <a:rPr lang="en-US" sz="1050" b="1" dirty="0" smtClean="0">
                <a:solidFill>
                  <a:schemeClr val="tx1"/>
                </a:solidFill>
                <a:latin typeface="+mn-lt"/>
              </a:rPr>
              <a:t>Maintenance</a:t>
            </a:r>
          </a:p>
          <a:p>
            <a:pPr algn="ctr" defTabSz="912813" eaLnBrk="0" hangingPunct="0">
              <a:lnSpc>
                <a:spcPct val="80000"/>
              </a:lnSpc>
            </a:pPr>
            <a:r>
              <a:rPr lang="en-US" sz="1050" b="1" dirty="0" smtClean="0">
                <a:solidFill>
                  <a:schemeClr val="tx1"/>
                </a:solidFill>
                <a:latin typeface="+mn-lt"/>
              </a:rPr>
              <a:t> Mgmt</a:t>
            </a:r>
          </a:p>
        </p:txBody>
      </p:sp>
      <p:sp>
        <p:nvSpPr>
          <p:cNvPr id="64" name="Rectangle 26"/>
          <p:cNvSpPr>
            <a:spLocks noChangeArrowheads="1"/>
          </p:cNvSpPr>
          <p:nvPr/>
        </p:nvSpPr>
        <p:spPr bwMode="auto">
          <a:xfrm>
            <a:off x="660902" y="3749024"/>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lnSpc>
                <a:spcPct val="80000"/>
              </a:lnSpc>
            </a:pPr>
            <a:r>
              <a:rPr lang="en-US" sz="1050" b="1" dirty="0" smtClean="0">
                <a:solidFill>
                  <a:schemeClr val="tx1"/>
                </a:solidFill>
                <a:latin typeface="+mn-lt"/>
              </a:rPr>
              <a:t>Systems</a:t>
            </a:r>
          </a:p>
          <a:p>
            <a:pPr algn="ctr" defTabSz="912813" eaLnBrk="0" hangingPunct="0">
              <a:lnSpc>
                <a:spcPct val="80000"/>
              </a:lnSpc>
            </a:pPr>
            <a:r>
              <a:rPr lang="en-US" sz="1050" b="1" dirty="0" smtClean="0">
                <a:solidFill>
                  <a:schemeClr val="tx1"/>
                </a:solidFill>
                <a:latin typeface="+mn-lt"/>
              </a:rPr>
              <a:t>Planning</a:t>
            </a:r>
          </a:p>
        </p:txBody>
      </p:sp>
      <p:sp>
        <p:nvSpPr>
          <p:cNvPr id="75" name="Rectangle 16"/>
          <p:cNvSpPr>
            <a:spLocks noChangeArrowheads="1"/>
          </p:cNvSpPr>
          <p:nvPr/>
        </p:nvSpPr>
        <p:spPr bwMode="auto">
          <a:xfrm>
            <a:off x="7630641" y="3756287"/>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r>
              <a:rPr lang="en-US" sz="1050" b="1" dirty="0" smtClean="0">
                <a:solidFill>
                  <a:schemeClr val="tx1"/>
                </a:solidFill>
                <a:latin typeface="+mn-lt"/>
              </a:rPr>
              <a:t>OMS</a:t>
            </a:r>
          </a:p>
        </p:txBody>
      </p:sp>
      <p:sp>
        <p:nvSpPr>
          <p:cNvPr id="76" name="Rectangle 17"/>
          <p:cNvSpPr>
            <a:spLocks noChangeArrowheads="1"/>
          </p:cNvSpPr>
          <p:nvPr/>
        </p:nvSpPr>
        <p:spPr bwMode="auto">
          <a:xfrm>
            <a:off x="664830" y="4113553"/>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r>
              <a:rPr lang="en-US" sz="1050" b="1" dirty="0" smtClean="0">
                <a:solidFill>
                  <a:schemeClr val="tx1"/>
                </a:solidFill>
                <a:latin typeface="+mn-lt"/>
              </a:rPr>
              <a:t>GIS</a:t>
            </a:r>
          </a:p>
        </p:txBody>
      </p:sp>
      <p:sp>
        <p:nvSpPr>
          <p:cNvPr id="78" name="Rounded Rectangle 77"/>
          <p:cNvSpPr/>
          <p:nvPr/>
        </p:nvSpPr>
        <p:spPr bwMode="auto">
          <a:xfrm>
            <a:off x="609131" y="2533333"/>
            <a:ext cx="3474720" cy="914400"/>
          </a:xfrm>
          <a:prstGeom prst="roundRect">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81" name="Rectangle 101"/>
          <p:cNvSpPr>
            <a:spLocks noChangeArrowheads="1"/>
          </p:cNvSpPr>
          <p:nvPr/>
        </p:nvSpPr>
        <p:spPr bwMode="auto">
          <a:xfrm>
            <a:off x="1844824" y="3118750"/>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lnSpc>
                <a:spcPct val="80000"/>
              </a:lnSpc>
            </a:pPr>
            <a:r>
              <a:rPr lang="en-US" sz="1050" b="1" dirty="0" smtClean="0">
                <a:solidFill>
                  <a:schemeClr val="tx1"/>
                </a:solidFill>
                <a:latin typeface="+mn-lt"/>
              </a:rPr>
              <a:t>MDMS</a:t>
            </a:r>
          </a:p>
        </p:txBody>
      </p:sp>
      <p:sp>
        <p:nvSpPr>
          <p:cNvPr id="82" name="Rectangle 102"/>
          <p:cNvSpPr>
            <a:spLocks noChangeArrowheads="1"/>
          </p:cNvSpPr>
          <p:nvPr/>
        </p:nvSpPr>
        <p:spPr bwMode="auto">
          <a:xfrm>
            <a:off x="1840238" y="2752165"/>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lnSpc>
                <a:spcPct val="80000"/>
              </a:lnSpc>
            </a:pPr>
            <a:r>
              <a:rPr lang="en-US" sz="1050" b="1" dirty="0" smtClean="0">
                <a:solidFill>
                  <a:schemeClr val="tx1"/>
                </a:solidFill>
                <a:latin typeface="+mn-lt"/>
              </a:rPr>
              <a:t>CIS</a:t>
            </a:r>
          </a:p>
        </p:txBody>
      </p:sp>
      <p:sp>
        <p:nvSpPr>
          <p:cNvPr id="83" name="Rectangle 580"/>
          <p:cNvSpPr>
            <a:spLocks noChangeArrowheads="1"/>
          </p:cNvSpPr>
          <p:nvPr/>
        </p:nvSpPr>
        <p:spPr bwMode="auto">
          <a:xfrm>
            <a:off x="3014847" y="2752165"/>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lnSpc>
                <a:spcPct val="80000"/>
              </a:lnSpc>
            </a:pPr>
            <a:r>
              <a:rPr lang="en-US" sz="1050" b="1" dirty="0" smtClean="0">
                <a:solidFill>
                  <a:schemeClr val="tx1"/>
                </a:solidFill>
                <a:latin typeface="+mn-lt"/>
              </a:rPr>
              <a:t>Call Center</a:t>
            </a:r>
          </a:p>
        </p:txBody>
      </p:sp>
      <p:sp>
        <p:nvSpPr>
          <p:cNvPr id="84" name="Rectangle 581"/>
          <p:cNvSpPr>
            <a:spLocks noChangeArrowheads="1"/>
          </p:cNvSpPr>
          <p:nvPr/>
        </p:nvSpPr>
        <p:spPr bwMode="auto">
          <a:xfrm>
            <a:off x="665629" y="2752165"/>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lnSpc>
                <a:spcPct val="80000"/>
              </a:lnSpc>
            </a:pPr>
            <a:r>
              <a:rPr lang="en-US" sz="1050" b="1" dirty="0" smtClean="0">
                <a:solidFill>
                  <a:schemeClr val="tx1"/>
                </a:solidFill>
                <a:latin typeface="+mn-lt"/>
              </a:rPr>
              <a:t>Billing</a:t>
            </a:r>
          </a:p>
        </p:txBody>
      </p:sp>
      <p:sp>
        <p:nvSpPr>
          <p:cNvPr id="85" name="Rectangle 84"/>
          <p:cNvSpPr/>
          <p:nvPr/>
        </p:nvSpPr>
        <p:spPr bwMode="auto">
          <a:xfrm>
            <a:off x="544649" y="5279043"/>
            <a:ext cx="8289561" cy="177385"/>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mn-lt"/>
              </a:rPr>
              <a:t>Protocols, Standards and Security</a:t>
            </a:r>
          </a:p>
        </p:txBody>
      </p:sp>
      <p:sp>
        <p:nvSpPr>
          <p:cNvPr id="86" name="Rectangle 85"/>
          <p:cNvSpPr/>
          <p:nvPr/>
        </p:nvSpPr>
        <p:spPr bwMode="auto">
          <a:xfrm>
            <a:off x="532157" y="4562015"/>
            <a:ext cx="8289561" cy="177385"/>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200" dirty="0" smtClean="0">
                <a:solidFill>
                  <a:schemeClr val="bg1"/>
                </a:solidFill>
                <a:latin typeface="+mn-lt"/>
              </a:rPr>
              <a:t>Protocols, Standards and Security</a:t>
            </a:r>
          </a:p>
        </p:txBody>
      </p:sp>
      <p:sp>
        <p:nvSpPr>
          <p:cNvPr id="88" name="Rounded Rectangle 87"/>
          <p:cNvSpPr/>
          <p:nvPr/>
        </p:nvSpPr>
        <p:spPr>
          <a:xfrm>
            <a:off x="6480748" y="1536479"/>
            <a:ext cx="2286000" cy="3810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Extranet </a:t>
            </a:r>
            <a:r>
              <a:rPr lang="en-US" sz="1200" b="1" dirty="0" smtClean="0"/>
              <a:t>Portal (Market, Suppliers, Partners etc)</a:t>
            </a:r>
            <a:endParaRPr lang="en-US" sz="1200" b="1" dirty="0"/>
          </a:p>
        </p:txBody>
      </p:sp>
      <p:sp>
        <p:nvSpPr>
          <p:cNvPr id="89" name="Rounded Rectangle 88"/>
          <p:cNvSpPr/>
          <p:nvPr/>
        </p:nvSpPr>
        <p:spPr>
          <a:xfrm>
            <a:off x="3508011" y="1536479"/>
            <a:ext cx="2286000" cy="3810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Smart Customer Portal</a:t>
            </a:r>
            <a:endParaRPr lang="en-US" sz="1200" b="1" dirty="0"/>
          </a:p>
        </p:txBody>
      </p:sp>
      <p:sp>
        <p:nvSpPr>
          <p:cNvPr id="90" name="Rounded Rectangle 89"/>
          <p:cNvSpPr/>
          <p:nvPr/>
        </p:nvSpPr>
        <p:spPr>
          <a:xfrm>
            <a:off x="535274" y="1536479"/>
            <a:ext cx="2286000" cy="3810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Business Analytics Portal</a:t>
            </a:r>
            <a:endParaRPr lang="en-US" sz="1200" b="1" dirty="0"/>
          </a:p>
        </p:txBody>
      </p:sp>
      <p:pic>
        <p:nvPicPr>
          <p:cNvPr id="132" name="Picture 2" descr="C:\Program Files\Microsoft Office\MEDIA\CAGCAT10\j0292020.wmf"/>
          <p:cNvPicPr>
            <a:picLocks noChangeAspect="1" noChangeArrowheads="1"/>
          </p:cNvPicPr>
          <p:nvPr/>
        </p:nvPicPr>
        <p:blipFill>
          <a:blip r:embed="rId3" cstate="print"/>
          <a:srcRect/>
          <a:stretch>
            <a:fillRect/>
          </a:stretch>
        </p:blipFill>
        <p:spPr bwMode="auto">
          <a:xfrm>
            <a:off x="4445518" y="1137249"/>
            <a:ext cx="400050" cy="379412"/>
          </a:xfrm>
          <a:prstGeom prst="rect">
            <a:avLst/>
          </a:prstGeom>
          <a:noFill/>
          <a:ln w="9525">
            <a:noFill/>
            <a:miter lim="800000"/>
            <a:headEnd/>
            <a:tailEnd/>
          </a:ln>
        </p:spPr>
      </p:pic>
      <p:pic>
        <p:nvPicPr>
          <p:cNvPr id="133" name="Picture 2" descr="C:\Program Files\Microsoft Office\MEDIA\CAGCAT10\j0292020.wmf"/>
          <p:cNvPicPr>
            <a:picLocks noChangeAspect="1" noChangeArrowheads="1"/>
          </p:cNvPicPr>
          <p:nvPr/>
        </p:nvPicPr>
        <p:blipFill>
          <a:blip r:embed="rId3" cstate="print"/>
          <a:srcRect/>
          <a:stretch>
            <a:fillRect/>
          </a:stretch>
        </p:blipFill>
        <p:spPr bwMode="auto">
          <a:xfrm>
            <a:off x="7481025" y="1137249"/>
            <a:ext cx="400050" cy="379412"/>
          </a:xfrm>
          <a:prstGeom prst="rect">
            <a:avLst/>
          </a:prstGeom>
          <a:noFill/>
          <a:ln w="9525">
            <a:noFill/>
            <a:miter lim="800000"/>
            <a:headEnd/>
            <a:tailEnd/>
          </a:ln>
        </p:spPr>
      </p:pic>
      <p:pic>
        <p:nvPicPr>
          <p:cNvPr id="135" name="Picture 2" descr="C:\Program Files\Microsoft Office\MEDIA\CAGCAT10\j0292020.wmf"/>
          <p:cNvPicPr>
            <a:picLocks noChangeAspect="1" noChangeArrowheads="1"/>
          </p:cNvPicPr>
          <p:nvPr/>
        </p:nvPicPr>
        <p:blipFill>
          <a:blip r:embed="rId3" cstate="print"/>
          <a:srcRect/>
          <a:stretch>
            <a:fillRect/>
          </a:stretch>
        </p:blipFill>
        <p:spPr bwMode="auto">
          <a:xfrm>
            <a:off x="1410011" y="1137249"/>
            <a:ext cx="400050" cy="379412"/>
          </a:xfrm>
          <a:prstGeom prst="rect">
            <a:avLst/>
          </a:prstGeom>
          <a:noFill/>
          <a:ln w="9525">
            <a:noFill/>
            <a:miter lim="800000"/>
            <a:headEnd/>
            <a:tailEnd/>
          </a:ln>
        </p:spPr>
      </p:pic>
      <p:sp>
        <p:nvSpPr>
          <p:cNvPr id="136" name="TextBox 135"/>
          <p:cNvSpPr txBox="1"/>
          <p:nvPr/>
        </p:nvSpPr>
        <p:spPr>
          <a:xfrm>
            <a:off x="5231561" y="3492713"/>
            <a:ext cx="3474720" cy="307777"/>
          </a:xfrm>
          <a:prstGeom prst="rect">
            <a:avLst/>
          </a:prstGeom>
          <a:noFill/>
        </p:spPr>
        <p:txBody>
          <a:bodyPr wrap="square" rtlCol="0">
            <a:spAutoFit/>
          </a:bodyPr>
          <a:lstStyle/>
          <a:p>
            <a:pPr algn="ctr"/>
            <a:r>
              <a:rPr lang="en-US" sz="1400" dirty="0" smtClean="0">
                <a:solidFill>
                  <a:schemeClr val="bg1"/>
                </a:solidFill>
                <a:latin typeface="+mn-lt"/>
              </a:rPr>
              <a:t>Power Quality and Reliability </a:t>
            </a:r>
            <a:endParaRPr lang="en-US" sz="1400" dirty="0">
              <a:solidFill>
                <a:schemeClr val="bg1"/>
              </a:solidFill>
              <a:latin typeface="+mn-lt"/>
            </a:endParaRPr>
          </a:p>
        </p:txBody>
      </p:sp>
      <p:sp>
        <p:nvSpPr>
          <p:cNvPr id="74" name="Rectangle 15"/>
          <p:cNvSpPr>
            <a:spLocks noChangeArrowheads="1"/>
          </p:cNvSpPr>
          <p:nvPr/>
        </p:nvSpPr>
        <p:spPr bwMode="auto">
          <a:xfrm>
            <a:off x="3015568" y="3118750"/>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r>
              <a:rPr lang="en-US" sz="1050" b="1" dirty="0" smtClean="0">
                <a:solidFill>
                  <a:schemeClr val="tx1"/>
                </a:solidFill>
                <a:latin typeface="+mn-lt"/>
              </a:rPr>
              <a:t>AMI</a:t>
            </a:r>
          </a:p>
        </p:txBody>
      </p:sp>
      <p:sp>
        <p:nvSpPr>
          <p:cNvPr id="137" name="TextBox 136"/>
          <p:cNvSpPr txBox="1"/>
          <p:nvPr/>
        </p:nvSpPr>
        <p:spPr>
          <a:xfrm>
            <a:off x="609133" y="2490869"/>
            <a:ext cx="3474720" cy="307777"/>
          </a:xfrm>
          <a:prstGeom prst="rect">
            <a:avLst/>
          </a:prstGeom>
          <a:noFill/>
        </p:spPr>
        <p:txBody>
          <a:bodyPr wrap="square" rtlCol="0">
            <a:spAutoFit/>
          </a:bodyPr>
          <a:lstStyle/>
          <a:p>
            <a:pPr algn="ctr"/>
            <a:r>
              <a:rPr lang="en-US" sz="1400" dirty="0" smtClean="0">
                <a:solidFill>
                  <a:schemeClr val="bg1"/>
                </a:solidFill>
                <a:latin typeface="+mn-lt"/>
              </a:rPr>
              <a:t>Customer Service</a:t>
            </a:r>
            <a:endParaRPr lang="en-US" sz="1400" dirty="0">
              <a:solidFill>
                <a:schemeClr val="bg1"/>
              </a:solidFill>
              <a:latin typeface="+mn-lt"/>
            </a:endParaRPr>
          </a:p>
        </p:txBody>
      </p:sp>
      <p:sp>
        <p:nvSpPr>
          <p:cNvPr id="138" name="TextBox 137"/>
          <p:cNvSpPr txBox="1"/>
          <p:nvPr/>
        </p:nvSpPr>
        <p:spPr>
          <a:xfrm>
            <a:off x="5249555" y="2490873"/>
            <a:ext cx="3474720" cy="307777"/>
          </a:xfrm>
          <a:prstGeom prst="rect">
            <a:avLst/>
          </a:prstGeom>
          <a:noFill/>
        </p:spPr>
        <p:txBody>
          <a:bodyPr wrap="square" rtlCol="0">
            <a:spAutoFit/>
          </a:bodyPr>
          <a:lstStyle/>
          <a:p>
            <a:pPr algn="ctr"/>
            <a:r>
              <a:rPr lang="en-US" sz="1400" dirty="0" smtClean="0">
                <a:solidFill>
                  <a:schemeClr val="bg1"/>
                </a:solidFill>
                <a:latin typeface="+mn-lt"/>
              </a:rPr>
              <a:t>Power Procurement and Market Ops</a:t>
            </a:r>
            <a:endParaRPr lang="en-US" sz="1400" dirty="0">
              <a:solidFill>
                <a:schemeClr val="bg1"/>
              </a:solidFill>
              <a:latin typeface="+mn-lt"/>
            </a:endParaRPr>
          </a:p>
        </p:txBody>
      </p:sp>
      <p:sp>
        <p:nvSpPr>
          <p:cNvPr id="139" name="TextBox 138"/>
          <p:cNvSpPr txBox="1"/>
          <p:nvPr/>
        </p:nvSpPr>
        <p:spPr>
          <a:xfrm>
            <a:off x="584611" y="3480217"/>
            <a:ext cx="3474720" cy="307777"/>
          </a:xfrm>
          <a:prstGeom prst="rect">
            <a:avLst/>
          </a:prstGeom>
          <a:noFill/>
        </p:spPr>
        <p:txBody>
          <a:bodyPr wrap="square" rtlCol="0">
            <a:spAutoFit/>
          </a:bodyPr>
          <a:lstStyle/>
          <a:p>
            <a:pPr algn="ctr"/>
            <a:r>
              <a:rPr lang="en-US" sz="1400" dirty="0" smtClean="0">
                <a:solidFill>
                  <a:schemeClr val="bg1"/>
                </a:solidFill>
                <a:latin typeface="+mn-lt"/>
              </a:rPr>
              <a:t>Planning and Engineering</a:t>
            </a:r>
            <a:endParaRPr lang="en-US" sz="1400" dirty="0">
              <a:solidFill>
                <a:schemeClr val="bg1"/>
              </a:solidFill>
              <a:latin typeface="+mn-lt"/>
            </a:endParaRPr>
          </a:p>
        </p:txBody>
      </p:sp>
      <p:sp>
        <p:nvSpPr>
          <p:cNvPr id="140" name="Rectangle 17"/>
          <p:cNvSpPr>
            <a:spLocks noChangeArrowheads="1"/>
          </p:cNvSpPr>
          <p:nvPr/>
        </p:nvSpPr>
        <p:spPr bwMode="auto">
          <a:xfrm>
            <a:off x="1832682" y="4113553"/>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912813" eaLnBrk="0" hangingPunct="0"/>
            <a:r>
              <a:rPr lang="en-US" sz="1050" b="1" dirty="0" smtClean="0">
                <a:solidFill>
                  <a:schemeClr val="tx1"/>
                </a:solidFill>
                <a:latin typeface="+mn-lt"/>
              </a:rPr>
              <a:t>MWM</a:t>
            </a:r>
          </a:p>
        </p:txBody>
      </p:sp>
      <p:sp>
        <p:nvSpPr>
          <p:cNvPr id="42" name="Rectangle 41"/>
          <p:cNvSpPr/>
          <p:nvPr/>
        </p:nvSpPr>
        <p:spPr bwMode="auto">
          <a:xfrm>
            <a:off x="674081" y="3118750"/>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900" b="1" dirty="0" smtClean="0">
                <a:solidFill>
                  <a:schemeClr val="tx1"/>
                </a:solidFill>
                <a:latin typeface="+mn-lt"/>
              </a:rPr>
              <a:t>DSM/ Demand Response</a:t>
            </a:r>
          </a:p>
        </p:txBody>
      </p:sp>
      <p:sp>
        <p:nvSpPr>
          <p:cNvPr id="39" name="Rectangle 38"/>
          <p:cNvSpPr/>
          <p:nvPr/>
        </p:nvSpPr>
        <p:spPr bwMode="auto">
          <a:xfrm>
            <a:off x="3000535" y="4113553"/>
            <a:ext cx="10058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Operation</a:t>
            </a:r>
          </a:p>
          <a:p>
            <a:pPr marL="0" marR="0" indent="0" algn="ctr" defTabSz="914400" rtl="0" eaLnBrk="1" fontAlgn="base" latinLnBrk="0" hangingPunct="1">
              <a:lnSpc>
                <a:spcPct val="100000"/>
              </a:lnSpc>
              <a:spcBef>
                <a:spcPct val="0"/>
              </a:spcBef>
              <a:spcAft>
                <a:spcPct val="0"/>
              </a:spcAft>
              <a:buClrTx/>
              <a:buSzTx/>
              <a:buFontTx/>
              <a:buNone/>
              <a:tabLst/>
            </a:pPr>
            <a:r>
              <a:rPr lang="en-US" sz="1050" b="1" dirty="0" smtClean="0">
                <a:solidFill>
                  <a:schemeClr val="tx1"/>
                </a:solidFill>
                <a:latin typeface="+mn-lt"/>
              </a:rPr>
              <a:t>Planning</a:t>
            </a:r>
            <a:endParaRPr kumimoji="0" lang="en-US" sz="1050" b="1" i="0" u="none" strike="noStrike" cap="none" normalizeH="0" baseline="0" dirty="0" smtClean="0">
              <a:ln>
                <a:noFill/>
              </a:ln>
              <a:solidFill>
                <a:schemeClr val="tx1"/>
              </a:solidFill>
              <a:effectLst/>
              <a:latin typeface="+mn-lt"/>
            </a:endParaRPr>
          </a:p>
        </p:txBody>
      </p:sp>
      <p:sp>
        <p:nvSpPr>
          <p:cNvPr id="141" name="TextBox 140"/>
          <p:cNvSpPr txBox="1"/>
          <p:nvPr/>
        </p:nvSpPr>
        <p:spPr>
          <a:xfrm>
            <a:off x="509666" y="2023675"/>
            <a:ext cx="8304550" cy="338554"/>
          </a:xfrm>
          <a:prstGeom prst="rect">
            <a:avLst/>
          </a:prstGeom>
          <a:noFill/>
        </p:spPr>
        <p:txBody>
          <a:bodyPr wrap="square" rtlCol="0">
            <a:spAutoFit/>
          </a:bodyPr>
          <a:lstStyle/>
          <a:p>
            <a:pPr algn="ctr"/>
            <a:r>
              <a:rPr lang="en-US" sz="1600" b="1" dirty="0" smtClean="0">
                <a:solidFill>
                  <a:schemeClr val="tx1"/>
                </a:solidFill>
                <a:latin typeface="+mn-lt"/>
              </a:rPr>
              <a:t>Business Applications</a:t>
            </a:r>
            <a:endParaRPr lang="en-US" sz="1600" b="1" dirty="0">
              <a:solidFill>
                <a:schemeClr val="tx1"/>
              </a:solidFill>
              <a:latin typeface="+mn-lt"/>
            </a:endParaRPr>
          </a:p>
        </p:txBody>
      </p:sp>
      <p:sp>
        <p:nvSpPr>
          <p:cNvPr id="142" name="Rectangle 141"/>
          <p:cNvSpPr/>
          <p:nvPr/>
        </p:nvSpPr>
        <p:spPr bwMode="auto">
          <a:xfrm rot="16200000">
            <a:off x="3432747" y="3372786"/>
            <a:ext cx="1903750" cy="254832"/>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200" dirty="0" smtClean="0">
                <a:solidFill>
                  <a:schemeClr val="bg1"/>
                </a:solidFill>
                <a:latin typeface="+mn-lt"/>
              </a:rPr>
              <a:t>Enterprise Integration</a:t>
            </a:r>
          </a:p>
        </p:txBody>
      </p:sp>
      <p:sp>
        <p:nvSpPr>
          <p:cNvPr id="143" name="Rectangle 142"/>
          <p:cNvSpPr/>
          <p:nvPr/>
        </p:nvSpPr>
        <p:spPr bwMode="auto">
          <a:xfrm rot="16200000">
            <a:off x="3969275" y="3369665"/>
            <a:ext cx="1918741" cy="25108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a:r>
              <a:rPr lang="en-US" sz="1200" dirty="0" smtClean="0">
                <a:solidFill>
                  <a:schemeClr val="bg1"/>
                </a:solidFill>
                <a:latin typeface="+mn-lt"/>
              </a:rPr>
              <a:t>Real-Time Systems</a:t>
            </a:r>
          </a:p>
        </p:txBody>
      </p:sp>
      <p:sp>
        <p:nvSpPr>
          <p:cNvPr id="144" name="Rectangle 143"/>
          <p:cNvSpPr/>
          <p:nvPr/>
        </p:nvSpPr>
        <p:spPr bwMode="auto">
          <a:xfrm>
            <a:off x="5051684" y="3043002"/>
            <a:ext cx="182880" cy="7495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45" name="Rectangle 144"/>
          <p:cNvSpPr/>
          <p:nvPr/>
        </p:nvSpPr>
        <p:spPr bwMode="auto">
          <a:xfrm>
            <a:off x="5054184" y="4034842"/>
            <a:ext cx="182880" cy="7495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46" name="Rectangle 145"/>
          <p:cNvSpPr/>
          <p:nvPr/>
        </p:nvSpPr>
        <p:spPr bwMode="auto">
          <a:xfrm>
            <a:off x="4079823" y="3030510"/>
            <a:ext cx="182880" cy="7495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47" name="Rectangle 146"/>
          <p:cNvSpPr/>
          <p:nvPr/>
        </p:nvSpPr>
        <p:spPr bwMode="auto">
          <a:xfrm>
            <a:off x="4079824" y="4049841"/>
            <a:ext cx="182880" cy="7495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48" name="Rectangle 147"/>
          <p:cNvSpPr/>
          <p:nvPr/>
        </p:nvSpPr>
        <p:spPr bwMode="auto">
          <a:xfrm>
            <a:off x="4493028" y="3480212"/>
            <a:ext cx="365760" cy="7495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pic>
        <p:nvPicPr>
          <p:cNvPr id="1028" name="Picture 4" descr="C:\Documents and Settings\mitul_thapliyal\My Documents\My Pictures\Microsoft Clip Organizer\j0433869.png"/>
          <p:cNvPicPr>
            <a:picLocks noChangeAspect="1" noChangeArrowheads="1"/>
          </p:cNvPicPr>
          <p:nvPr/>
        </p:nvPicPr>
        <p:blipFill>
          <a:blip r:embed="rId4" cstate="print"/>
          <a:srcRect/>
          <a:stretch>
            <a:fillRect/>
          </a:stretch>
        </p:blipFill>
        <p:spPr bwMode="auto">
          <a:xfrm>
            <a:off x="4847781" y="1150256"/>
            <a:ext cx="365714" cy="365714"/>
          </a:xfrm>
          <a:prstGeom prst="rect">
            <a:avLst/>
          </a:prstGeom>
          <a:noFill/>
        </p:spPr>
      </p:pic>
    </p:spTree>
    <p:extLst>
      <p:ext uri="{BB962C8B-B14F-4D97-AF65-F5344CB8AC3E}">
        <p14:creationId xmlns:p14="http://schemas.microsoft.com/office/powerpoint/2010/main" val="23890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par>
                                <p:cTn id="8" presetID="3"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vertical)">
                                      <p:cBhvr>
                                        <p:cTn id="10" dur="500"/>
                                        <p:tgtEl>
                                          <p:spTgt spid="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vertical)">
                                      <p:cBhvr>
                                        <p:cTn id="13" dur="500"/>
                                        <p:tgtEl>
                                          <p:spTgt spid="6"/>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vertical)">
                                      <p:cBhvr>
                                        <p:cTn id="16" dur="500"/>
                                        <p:tgtEl>
                                          <p:spTgt spid="7"/>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vertical)">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box(in)">
                                      <p:cBhvr>
                                        <p:cTn id="30" dur="500"/>
                                        <p:tgtEl>
                                          <p:spTgt spid="8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box(in)">
                                      <p:cBhvr>
                                        <p:cTn id="40" dur="5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500"/>
                                        <p:tgtEl>
                                          <p:spTgt spid="15"/>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41"/>
                                        </p:tgtEl>
                                        <p:attrNameLst>
                                          <p:attrName>style.visibility</p:attrName>
                                        </p:attrNameLst>
                                      </p:cBhvr>
                                      <p:to>
                                        <p:strVal val="visible"/>
                                      </p:to>
                                    </p:set>
                                    <p:animEffect transition="in" filter="box(in)">
                                      <p:cBhvr>
                                        <p:cTn id="48" dur="500"/>
                                        <p:tgtEl>
                                          <p:spTgt spid="14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box(in)">
                                      <p:cBhvr>
                                        <p:cTn id="53" dur="500"/>
                                        <p:tgtEl>
                                          <p:spTgt spid="78"/>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box(in)">
                                      <p:cBhvr>
                                        <p:cTn id="56" dur="500"/>
                                        <p:tgtEl>
                                          <p:spTgt spid="8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box(in)">
                                      <p:cBhvr>
                                        <p:cTn id="59" dur="500"/>
                                        <p:tgtEl>
                                          <p:spTgt spid="82"/>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box(in)">
                                      <p:cBhvr>
                                        <p:cTn id="62" dur="500"/>
                                        <p:tgtEl>
                                          <p:spTgt spid="83"/>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ox(in)">
                                      <p:cBhvr>
                                        <p:cTn id="65" dur="500"/>
                                        <p:tgtEl>
                                          <p:spTgt spid="8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box(in)">
                                      <p:cBhvr>
                                        <p:cTn id="68" dur="500"/>
                                        <p:tgtEl>
                                          <p:spTgt spid="74"/>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box(in)">
                                      <p:cBhvr>
                                        <p:cTn id="71" dur="500"/>
                                        <p:tgtEl>
                                          <p:spTgt spid="137"/>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ox(in)">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ox(in)">
                                      <p:cBhvr>
                                        <p:cTn id="79" dur="500"/>
                                        <p:tgtEl>
                                          <p:spTgt spid="55"/>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box(in)">
                                      <p:cBhvr>
                                        <p:cTn id="85" dur="500"/>
                                        <p:tgtEl>
                                          <p:spTgt spid="63"/>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box(in)">
                                      <p:cBhvr>
                                        <p:cTn id="88" dur="500"/>
                                        <p:tgtEl>
                                          <p:spTgt spid="64"/>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ox(in)">
                                      <p:cBhvr>
                                        <p:cTn id="91" dur="500"/>
                                        <p:tgtEl>
                                          <p:spTgt spid="76"/>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Effect transition="in" filter="box(in)">
                                      <p:cBhvr>
                                        <p:cTn id="94" dur="500"/>
                                        <p:tgtEl>
                                          <p:spTgt spid="139"/>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box(in)">
                                      <p:cBhvr>
                                        <p:cTn id="97" dur="500"/>
                                        <p:tgtEl>
                                          <p:spTgt spid="140"/>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ox(in)">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ox(in)">
                                      <p:cBhvr>
                                        <p:cTn id="105" dur="500"/>
                                        <p:tgtEl>
                                          <p:spTgt spid="18"/>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box(in)">
                                      <p:cBhvr>
                                        <p:cTn id="108" dur="500"/>
                                        <p:tgtEl>
                                          <p:spTgt spid="48"/>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box(in)">
                                      <p:cBhvr>
                                        <p:cTn id="111" dur="500"/>
                                        <p:tgtEl>
                                          <p:spTgt spid="49"/>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box(in)">
                                      <p:cBhvr>
                                        <p:cTn id="114" dur="500"/>
                                        <p:tgtEl>
                                          <p:spTgt spid="50"/>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box(in)">
                                      <p:cBhvr>
                                        <p:cTn id="117" dur="500"/>
                                        <p:tgtEl>
                                          <p:spTgt spid="51"/>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box(in)">
                                      <p:cBhvr>
                                        <p:cTn id="120" dur="500"/>
                                        <p:tgtEl>
                                          <p:spTgt spid="52"/>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138"/>
                                        </p:tgtEl>
                                        <p:attrNameLst>
                                          <p:attrName>style.visibility</p:attrName>
                                        </p:attrNameLst>
                                      </p:cBhvr>
                                      <p:to>
                                        <p:strVal val="visible"/>
                                      </p:to>
                                    </p:set>
                                    <p:animEffect transition="in" filter="box(in)">
                                      <p:cBhvr>
                                        <p:cTn id="123" dur="500"/>
                                        <p:tgtEl>
                                          <p:spTgt spid="138"/>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box(in)">
                                      <p:cBhvr>
                                        <p:cTn id="128" dur="500"/>
                                        <p:tgtEl>
                                          <p:spTgt spid="19"/>
                                        </p:tgtEl>
                                      </p:cBhvr>
                                    </p:animEffect>
                                  </p:childTnLst>
                                </p:cTn>
                              </p:par>
                              <p:par>
                                <p:cTn id="129" presetID="4" presetClass="entr" presetSubtype="16" fill="hold" grpId="0" nodeType="with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box(in)">
                                      <p:cBhvr>
                                        <p:cTn id="131" dur="500"/>
                                        <p:tgtEl>
                                          <p:spTgt spid="29"/>
                                        </p:tgtEl>
                                      </p:cBhvr>
                                    </p:animEffect>
                                  </p:childTnLst>
                                </p:cTn>
                              </p:par>
                              <p:par>
                                <p:cTn id="132" presetID="4" presetClass="entr" presetSubtype="16" fill="hold" grpId="0"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box(in)">
                                      <p:cBhvr>
                                        <p:cTn id="134" dur="500"/>
                                        <p:tgtEl>
                                          <p:spTgt spid="38"/>
                                        </p:tgtEl>
                                      </p:cBhvr>
                                    </p:animEffect>
                                  </p:childTnLst>
                                </p:cTn>
                              </p:par>
                              <p:par>
                                <p:cTn id="135" presetID="4" presetClass="entr" presetSubtype="16"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box(in)">
                                      <p:cBhvr>
                                        <p:cTn id="137" dur="500"/>
                                        <p:tgtEl>
                                          <p:spTgt spid="40"/>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75"/>
                                        </p:tgtEl>
                                        <p:attrNameLst>
                                          <p:attrName>style.visibility</p:attrName>
                                        </p:attrNameLst>
                                      </p:cBhvr>
                                      <p:to>
                                        <p:strVal val="visible"/>
                                      </p:to>
                                    </p:set>
                                    <p:animEffect transition="in" filter="box(in)">
                                      <p:cBhvr>
                                        <p:cTn id="140" dur="500"/>
                                        <p:tgtEl>
                                          <p:spTgt spid="75"/>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136"/>
                                        </p:tgtEl>
                                        <p:attrNameLst>
                                          <p:attrName>style.visibility</p:attrName>
                                        </p:attrNameLst>
                                      </p:cBhvr>
                                      <p:to>
                                        <p:strVal val="visible"/>
                                      </p:to>
                                    </p:set>
                                    <p:animEffect transition="in" filter="box(in)">
                                      <p:cBhvr>
                                        <p:cTn id="143" dur="500"/>
                                        <p:tgtEl>
                                          <p:spTgt spid="136"/>
                                        </p:tgtEl>
                                      </p:cBhvr>
                                    </p:animEffect>
                                  </p:childTnLst>
                                </p:cTn>
                              </p:par>
                            </p:childTnLst>
                          </p:cTn>
                        </p:par>
                      </p:childTnLst>
                    </p:cTn>
                  </p:par>
                  <p:par>
                    <p:cTn id="144" fill="hold">
                      <p:stCondLst>
                        <p:cond delay="indefinite"/>
                      </p:stCondLst>
                      <p:childTnLst>
                        <p:par>
                          <p:cTn id="145" fill="hold">
                            <p:stCondLst>
                              <p:cond delay="0"/>
                            </p:stCondLst>
                            <p:childTnLst>
                              <p:par>
                                <p:cTn id="146" presetID="4" presetClass="entr" presetSubtype="16" fill="hold" grpId="0" nodeType="click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box(in)">
                                      <p:cBhvr>
                                        <p:cTn id="148" dur="500"/>
                                        <p:tgtEl>
                                          <p:spTgt spid="146"/>
                                        </p:tgtEl>
                                      </p:cBhvr>
                                    </p:animEffect>
                                  </p:childTnLst>
                                </p:cTn>
                              </p:par>
                              <p:par>
                                <p:cTn id="149" presetID="4" presetClass="entr" presetSubtype="16" fill="hold" grpId="0" nodeType="with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box(in)">
                                      <p:cBhvr>
                                        <p:cTn id="151" dur="500"/>
                                        <p:tgtEl>
                                          <p:spTgt spid="147"/>
                                        </p:tgtEl>
                                      </p:cBhvr>
                                    </p:animEffect>
                                  </p:childTnLst>
                                </p:cTn>
                              </p:par>
                              <p:par>
                                <p:cTn id="152" presetID="4" presetClass="entr" presetSubtype="16" fill="hold" grpId="0" nodeType="withEffect">
                                  <p:stCondLst>
                                    <p:cond delay="0"/>
                                  </p:stCondLst>
                                  <p:childTnLst>
                                    <p:set>
                                      <p:cBhvr>
                                        <p:cTn id="153" dur="1" fill="hold">
                                          <p:stCondLst>
                                            <p:cond delay="0"/>
                                          </p:stCondLst>
                                        </p:cTn>
                                        <p:tgtEl>
                                          <p:spTgt spid="142"/>
                                        </p:tgtEl>
                                        <p:attrNameLst>
                                          <p:attrName>style.visibility</p:attrName>
                                        </p:attrNameLst>
                                      </p:cBhvr>
                                      <p:to>
                                        <p:strVal val="visible"/>
                                      </p:to>
                                    </p:set>
                                    <p:animEffect transition="in" filter="box(in)">
                                      <p:cBhvr>
                                        <p:cTn id="154" dur="500"/>
                                        <p:tgtEl>
                                          <p:spTgt spid="142"/>
                                        </p:tgtEl>
                                      </p:cBhvr>
                                    </p:animEffect>
                                  </p:childTnLst>
                                </p:cTn>
                              </p:par>
                              <p:par>
                                <p:cTn id="155" presetID="4" presetClass="entr" presetSubtype="16" fill="hold" grpId="0" nodeType="withEffect">
                                  <p:stCondLst>
                                    <p:cond delay="0"/>
                                  </p:stCondLst>
                                  <p:childTnLst>
                                    <p:set>
                                      <p:cBhvr>
                                        <p:cTn id="156" dur="1" fill="hold">
                                          <p:stCondLst>
                                            <p:cond delay="0"/>
                                          </p:stCondLst>
                                        </p:cTn>
                                        <p:tgtEl>
                                          <p:spTgt spid="148"/>
                                        </p:tgtEl>
                                        <p:attrNameLst>
                                          <p:attrName>style.visibility</p:attrName>
                                        </p:attrNameLst>
                                      </p:cBhvr>
                                      <p:to>
                                        <p:strVal val="visible"/>
                                      </p:to>
                                    </p:set>
                                    <p:animEffect transition="in" filter="box(in)">
                                      <p:cBhvr>
                                        <p:cTn id="157" dur="500"/>
                                        <p:tgtEl>
                                          <p:spTgt spid="148"/>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143"/>
                                        </p:tgtEl>
                                        <p:attrNameLst>
                                          <p:attrName>style.visibility</p:attrName>
                                        </p:attrNameLst>
                                      </p:cBhvr>
                                      <p:to>
                                        <p:strVal val="visible"/>
                                      </p:to>
                                    </p:set>
                                    <p:animEffect transition="in" filter="box(in)">
                                      <p:cBhvr>
                                        <p:cTn id="160" dur="500"/>
                                        <p:tgtEl>
                                          <p:spTgt spid="143"/>
                                        </p:tgtEl>
                                      </p:cBhvr>
                                    </p:animEffect>
                                  </p:childTnLst>
                                </p:cTn>
                              </p:par>
                              <p:par>
                                <p:cTn id="161" presetID="4" presetClass="entr" presetSubtype="16" fill="hold" grpId="0" nodeType="withEffect">
                                  <p:stCondLst>
                                    <p:cond delay="0"/>
                                  </p:stCondLst>
                                  <p:childTnLst>
                                    <p:set>
                                      <p:cBhvr>
                                        <p:cTn id="162" dur="1" fill="hold">
                                          <p:stCondLst>
                                            <p:cond delay="0"/>
                                          </p:stCondLst>
                                        </p:cTn>
                                        <p:tgtEl>
                                          <p:spTgt spid="145"/>
                                        </p:tgtEl>
                                        <p:attrNameLst>
                                          <p:attrName>style.visibility</p:attrName>
                                        </p:attrNameLst>
                                      </p:cBhvr>
                                      <p:to>
                                        <p:strVal val="visible"/>
                                      </p:to>
                                    </p:set>
                                    <p:animEffect transition="in" filter="box(in)">
                                      <p:cBhvr>
                                        <p:cTn id="163" dur="500"/>
                                        <p:tgtEl>
                                          <p:spTgt spid="145"/>
                                        </p:tgtEl>
                                      </p:cBhvr>
                                    </p:animEffect>
                                  </p:childTnLst>
                                </p:cTn>
                              </p:par>
                              <p:par>
                                <p:cTn id="164" presetID="4" presetClass="entr" presetSubtype="16" fill="hold" grpId="0" nodeType="withEffect">
                                  <p:stCondLst>
                                    <p:cond delay="0"/>
                                  </p:stCondLst>
                                  <p:childTnLst>
                                    <p:set>
                                      <p:cBhvr>
                                        <p:cTn id="165" dur="1" fill="hold">
                                          <p:stCondLst>
                                            <p:cond delay="0"/>
                                          </p:stCondLst>
                                        </p:cTn>
                                        <p:tgtEl>
                                          <p:spTgt spid="144"/>
                                        </p:tgtEl>
                                        <p:attrNameLst>
                                          <p:attrName>style.visibility</p:attrName>
                                        </p:attrNameLst>
                                      </p:cBhvr>
                                      <p:to>
                                        <p:strVal val="visible"/>
                                      </p:to>
                                    </p:set>
                                    <p:animEffect transition="in" filter="box(in)">
                                      <p:cBhvr>
                                        <p:cTn id="166" dur="500"/>
                                        <p:tgtEl>
                                          <p:spTgt spid="144"/>
                                        </p:tgtEl>
                                      </p:cBhvr>
                                    </p:animEffect>
                                  </p:childTnLst>
                                </p:cTn>
                              </p:par>
                            </p:childTnLst>
                          </p:cTn>
                        </p:par>
                      </p:childTnLst>
                    </p:cTn>
                  </p:par>
                  <p:par>
                    <p:cTn id="167" fill="hold">
                      <p:stCondLst>
                        <p:cond delay="indefinite"/>
                      </p:stCondLst>
                      <p:childTnLst>
                        <p:par>
                          <p:cTn id="168" fill="hold">
                            <p:stCondLst>
                              <p:cond delay="0"/>
                            </p:stCondLst>
                            <p:childTnLst>
                              <p:par>
                                <p:cTn id="169" presetID="4" presetClass="entr" presetSubtype="16" fill="hold" grpId="0" nodeType="clickEffect">
                                  <p:stCondLst>
                                    <p:cond delay="0"/>
                                  </p:stCondLst>
                                  <p:childTnLst>
                                    <p:set>
                                      <p:cBhvr>
                                        <p:cTn id="170" dur="1" fill="hold">
                                          <p:stCondLst>
                                            <p:cond delay="0"/>
                                          </p:stCondLst>
                                        </p:cTn>
                                        <p:tgtEl>
                                          <p:spTgt spid="88"/>
                                        </p:tgtEl>
                                        <p:attrNameLst>
                                          <p:attrName>style.visibility</p:attrName>
                                        </p:attrNameLst>
                                      </p:cBhvr>
                                      <p:to>
                                        <p:strVal val="visible"/>
                                      </p:to>
                                    </p:set>
                                    <p:animEffect transition="in" filter="box(in)">
                                      <p:cBhvr>
                                        <p:cTn id="171" dur="500"/>
                                        <p:tgtEl>
                                          <p:spTgt spid="88"/>
                                        </p:tgtEl>
                                      </p:cBhvr>
                                    </p:animEffect>
                                  </p:childTnLst>
                                </p:cTn>
                              </p:par>
                              <p:par>
                                <p:cTn id="172" presetID="4" presetClass="entr" presetSubtype="16" fill="hold" grpId="0" nodeType="withEffect">
                                  <p:stCondLst>
                                    <p:cond delay="0"/>
                                  </p:stCondLst>
                                  <p:childTnLst>
                                    <p:set>
                                      <p:cBhvr>
                                        <p:cTn id="173" dur="1" fill="hold">
                                          <p:stCondLst>
                                            <p:cond delay="0"/>
                                          </p:stCondLst>
                                        </p:cTn>
                                        <p:tgtEl>
                                          <p:spTgt spid="89"/>
                                        </p:tgtEl>
                                        <p:attrNameLst>
                                          <p:attrName>style.visibility</p:attrName>
                                        </p:attrNameLst>
                                      </p:cBhvr>
                                      <p:to>
                                        <p:strVal val="visible"/>
                                      </p:to>
                                    </p:set>
                                    <p:animEffect transition="in" filter="box(in)">
                                      <p:cBhvr>
                                        <p:cTn id="174" dur="500"/>
                                        <p:tgtEl>
                                          <p:spTgt spid="89"/>
                                        </p:tgtEl>
                                      </p:cBhvr>
                                    </p:animEffect>
                                  </p:childTnLst>
                                </p:cTn>
                              </p:par>
                              <p:par>
                                <p:cTn id="175" presetID="4" presetClass="entr" presetSubtype="16" fill="hold" grpId="0" nodeType="with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box(in)">
                                      <p:cBhvr>
                                        <p:cTn id="177" dur="500"/>
                                        <p:tgtEl>
                                          <p:spTgt spid="90"/>
                                        </p:tgtEl>
                                      </p:cBhvr>
                                    </p:animEffect>
                                  </p:childTnLst>
                                </p:cTn>
                              </p:par>
                              <p:par>
                                <p:cTn id="178" presetID="4" presetClass="entr" presetSubtype="16" fill="hold" nodeType="withEffect">
                                  <p:stCondLst>
                                    <p:cond delay="0"/>
                                  </p:stCondLst>
                                  <p:childTnLst>
                                    <p:set>
                                      <p:cBhvr>
                                        <p:cTn id="179" dur="1" fill="hold">
                                          <p:stCondLst>
                                            <p:cond delay="0"/>
                                          </p:stCondLst>
                                        </p:cTn>
                                        <p:tgtEl>
                                          <p:spTgt spid="132"/>
                                        </p:tgtEl>
                                        <p:attrNameLst>
                                          <p:attrName>style.visibility</p:attrName>
                                        </p:attrNameLst>
                                      </p:cBhvr>
                                      <p:to>
                                        <p:strVal val="visible"/>
                                      </p:to>
                                    </p:set>
                                    <p:animEffect transition="in" filter="box(in)">
                                      <p:cBhvr>
                                        <p:cTn id="180" dur="500"/>
                                        <p:tgtEl>
                                          <p:spTgt spid="132"/>
                                        </p:tgtEl>
                                      </p:cBhvr>
                                    </p:animEffect>
                                  </p:childTnLst>
                                </p:cTn>
                              </p:par>
                              <p:par>
                                <p:cTn id="181" presetID="4" presetClass="entr" presetSubtype="16" fill="hold" nodeType="withEffect">
                                  <p:stCondLst>
                                    <p:cond delay="0"/>
                                  </p:stCondLst>
                                  <p:childTnLst>
                                    <p:set>
                                      <p:cBhvr>
                                        <p:cTn id="182" dur="1" fill="hold">
                                          <p:stCondLst>
                                            <p:cond delay="0"/>
                                          </p:stCondLst>
                                        </p:cTn>
                                        <p:tgtEl>
                                          <p:spTgt spid="133"/>
                                        </p:tgtEl>
                                        <p:attrNameLst>
                                          <p:attrName>style.visibility</p:attrName>
                                        </p:attrNameLst>
                                      </p:cBhvr>
                                      <p:to>
                                        <p:strVal val="visible"/>
                                      </p:to>
                                    </p:set>
                                    <p:animEffect transition="in" filter="box(in)">
                                      <p:cBhvr>
                                        <p:cTn id="183" dur="500"/>
                                        <p:tgtEl>
                                          <p:spTgt spid="133"/>
                                        </p:tgtEl>
                                      </p:cBhvr>
                                    </p:animEffect>
                                  </p:childTnLst>
                                </p:cTn>
                              </p:par>
                              <p:par>
                                <p:cTn id="184" presetID="4" presetClass="entr" presetSubtype="16" fill="hold" nodeType="withEffect">
                                  <p:stCondLst>
                                    <p:cond delay="0"/>
                                  </p:stCondLst>
                                  <p:childTnLst>
                                    <p:set>
                                      <p:cBhvr>
                                        <p:cTn id="185" dur="1" fill="hold">
                                          <p:stCondLst>
                                            <p:cond delay="0"/>
                                          </p:stCondLst>
                                        </p:cTn>
                                        <p:tgtEl>
                                          <p:spTgt spid="135"/>
                                        </p:tgtEl>
                                        <p:attrNameLst>
                                          <p:attrName>style.visibility</p:attrName>
                                        </p:attrNameLst>
                                      </p:cBhvr>
                                      <p:to>
                                        <p:strVal val="visible"/>
                                      </p:to>
                                    </p:set>
                                    <p:animEffect transition="in" filter="box(in)">
                                      <p:cBhvr>
                                        <p:cTn id="186" dur="500"/>
                                        <p:tgtEl>
                                          <p:spTgt spid="135"/>
                                        </p:tgtEl>
                                      </p:cBhvr>
                                    </p:animEffect>
                                  </p:childTnLst>
                                </p:cTn>
                              </p:par>
                              <p:par>
                                <p:cTn id="187" presetID="4" presetClass="entr" presetSubtype="16" fill="hold" nodeType="withEffect">
                                  <p:stCondLst>
                                    <p:cond delay="0"/>
                                  </p:stCondLst>
                                  <p:childTnLst>
                                    <p:set>
                                      <p:cBhvr>
                                        <p:cTn id="188" dur="1" fill="hold">
                                          <p:stCondLst>
                                            <p:cond delay="0"/>
                                          </p:stCondLst>
                                        </p:cTn>
                                        <p:tgtEl>
                                          <p:spTgt spid="1028"/>
                                        </p:tgtEl>
                                        <p:attrNameLst>
                                          <p:attrName>style.visibility</p:attrName>
                                        </p:attrNameLst>
                                      </p:cBhvr>
                                      <p:to>
                                        <p:strVal val="visible"/>
                                      </p:to>
                                    </p:set>
                                    <p:animEffect transition="in" filter="box(in)">
                                      <p:cBhvr>
                                        <p:cTn id="18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4" grpId="0" animBg="1"/>
      <p:bldP spid="15" grpId="0" animBg="1"/>
      <p:bldP spid="18" grpId="0" animBg="1"/>
      <p:bldP spid="19" grpId="0" animBg="1"/>
      <p:bldP spid="29" grpId="0" animBg="1"/>
      <p:bldP spid="38" grpId="0" animBg="1"/>
      <p:bldP spid="40" grpId="0" animBg="1"/>
      <p:bldP spid="48" grpId="0" animBg="1"/>
      <p:bldP spid="49" grpId="0" animBg="1"/>
      <p:bldP spid="50" grpId="0" animBg="1"/>
      <p:bldP spid="51" grpId="0" animBg="1"/>
      <p:bldP spid="52" grpId="0" animBg="1"/>
      <p:bldP spid="55" grpId="0" animBg="1"/>
      <p:bldP spid="62" grpId="0" animBg="1"/>
      <p:bldP spid="63" grpId="0" animBg="1"/>
      <p:bldP spid="64" grpId="0" animBg="1"/>
      <p:bldP spid="75" grpId="0" animBg="1"/>
      <p:bldP spid="76" grpId="0" animBg="1"/>
      <p:bldP spid="78" grpId="0" animBg="1"/>
      <p:bldP spid="81" grpId="0" animBg="1"/>
      <p:bldP spid="82" grpId="0" animBg="1"/>
      <p:bldP spid="83" grpId="0" animBg="1"/>
      <p:bldP spid="84" grpId="0" animBg="1"/>
      <p:bldP spid="85" grpId="0" animBg="1"/>
      <p:bldP spid="86" grpId="0" animBg="1"/>
      <p:bldP spid="88" grpId="0" animBg="1"/>
      <p:bldP spid="89" grpId="0" animBg="1"/>
      <p:bldP spid="90" grpId="0" animBg="1"/>
      <p:bldP spid="136" grpId="0"/>
      <p:bldP spid="74" grpId="0" animBg="1"/>
      <p:bldP spid="137" grpId="0"/>
      <p:bldP spid="138" grpId="0"/>
      <p:bldP spid="139" grpId="0"/>
      <p:bldP spid="140" grpId="0" animBg="1"/>
      <p:bldP spid="42" grpId="0" animBg="1"/>
      <p:bldP spid="39" grpId="0" animBg="1"/>
      <p:bldP spid="141" grpId="0"/>
      <p:bldP spid="142" grpId="0" animBg="1"/>
      <p:bldP spid="143" grpId="0" animBg="1"/>
      <p:bldP spid="144" grpId="0" animBg="1"/>
      <p:bldP spid="145" grpId="0" animBg="1"/>
      <p:bldP spid="146" grpId="0" animBg="1"/>
      <p:bldP spid="147" grpId="0" animBg="1"/>
      <p:bldP spid="1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R-APDRP SCADA/DMS – Overall scope</a:t>
            </a:r>
            <a:endParaRPr lang="en-US" dirty="0"/>
          </a:p>
        </p:txBody>
      </p:sp>
      <p:graphicFrame>
        <p:nvGraphicFramePr>
          <p:cNvPr id="3" name="Diagram 2"/>
          <p:cNvGraphicFramePr/>
          <p:nvPr/>
        </p:nvGraphicFramePr>
        <p:xfrm>
          <a:off x="-177800" y="1524000"/>
          <a:ext cx="6477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p Arrow 3"/>
          <p:cNvSpPr/>
          <p:nvPr/>
        </p:nvSpPr>
        <p:spPr>
          <a:xfrm>
            <a:off x="1498600" y="1981200"/>
            <a:ext cx="381000" cy="3048000"/>
          </a:xfrm>
          <a:prstGeom prst="upArrow">
            <a:avLst/>
          </a:prstGeom>
          <a:solidFill>
            <a:srgbClr val="9BBB59">
              <a:lumMod val="60000"/>
              <a:lumOff val="40000"/>
            </a:srgbClr>
          </a:solidFill>
          <a:ln w="25400" cap="flat" cmpd="sng" algn="ctr">
            <a:solidFill>
              <a:srgbClr val="9BBB59">
                <a:lumMod val="50000"/>
              </a:srgbClr>
            </a:solidFill>
            <a:prstDash val="solid"/>
          </a:ln>
          <a:effectLst/>
        </p:spPr>
        <p:txBody>
          <a:bodyPr vert="vert27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mn-cs"/>
              </a:rPr>
              <a:t>MEASURE		ANALYZE </a:t>
            </a:r>
          </a:p>
        </p:txBody>
      </p:sp>
      <p:sp>
        <p:nvSpPr>
          <p:cNvPr id="5" name="Up Arrow 4"/>
          <p:cNvSpPr/>
          <p:nvPr/>
        </p:nvSpPr>
        <p:spPr>
          <a:xfrm flipV="1">
            <a:off x="4775200" y="1981200"/>
            <a:ext cx="381000" cy="3048000"/>
          </a:xfrm>
          <a:prstGeom prst="upArrow">
            <a:avLst/>
          </a:prstGeom>
          <a:solidFill>
            <a:srgbClr val="F79646">
              <a:lumMod val="60000"/>
              <a:lumOff val="40000"/>
            </a:srgbClr>
          </a:solidFill>
          <a:ln w="25400" cap="flat" cmpd="sng" algn="ctr">
            <a:solidFill>
              <a:srgbClr val="F79646">
                <a:lumMod val="50000"/>
              </a:srgbClr>
            </a:solidFill>
            <a:prstDash val="solid"/>
          </a:ln>
          <a:effectLst/>
        </p:spPr>
        <p:txBody>
          <a:bodyPr vert="vert"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mn-cs"/>
              </a:rPr>
              <a:t>CONTROL		FEEDBACK</a:t>
            </a:r>
          </a:p>
        </p:txBody>
      </p:sp>
      <p:sp>
        <p:nvSpPr>
          <p:cNvPr id="8" name="TextBox 7"/>
          <p:cNvSpPr txBox="1"/>
          <p:nvPr/>
        </p:nvSpPr>
        <p:spPr>
          <a:xfrm>
            <a:off x="5355865" y="3975100"/>
            <a:ext cx="3457935" cy="954107"/>
          </a:xfrm>
          <a:prstGeom prst="rect">
            <a:avLst/>
          </a:prstGeom>
          <a:noFill/>
        </p:spPr>
        <p:txBody>
          <a:bodyPr wrap="square" rtlCol="0">
            <a:spAutoFit/>
          </a:bodyPr>
          <a:lstStyle/>
          <a:p>
            <a:r>
              <a:rPr lang="en-US" sz="1400" dirty="0" smtClean="0"/>
              <a:t>RTUs , Input/output racks, Transducer &amp; interposing relay panels</a:t>
            </a:r>
          </a:p>
          <a:p>
            <a:r>
              <a:rPr lang="en-US" sz="1400" dirty="0" smtClean="0"/>
              <a:t>FRTUs located at First switching stations &amp; RMUs</a:t>
            </a:r>
            <a:endParaRPr lang="en-US" sz="1400" dirty="0"/>
          </a:p>
        </p:txBody>
      </p:sp>
      <p:sp>
        <p:nvSpPr>
          <p:cNvPr id="9" name="TextBox 8"/>
          <p:cNvSpPr txBox="1"/>
          <p:nvPr/>
        </p:nvSpPr>
        <p:spPr>
          <a:xfrm>
            <a:off x="5353827" y="3124200"/>
            <a:ext cx="3586973" cy="738664"/>
          </a:xfrm>
          <a:prstGeom prst="rect">
            <a:avLst/>
          </a:prstGeom>
          <a:noFill/>
        </p:spPr>
        <p:txBody>
          <a:bodyPr wrap="square" rtlCol="0">
            <a:spAutoFit/>
          </a:bodyPr>
          <a:lstStyle/>
          <a:p>
            <a:r>
              <a:rPr lang="en-US" sz="1400" dirty="0" smtClean="0"/>
              <a:t>Media for reliable information exchange between Field and System level components (Fiber Optic / GPRS)</a:t>
            </a:r>
            <a:endParaRPr lang="en-US" sz="1400" dirty="0"/>
          </a:p>
        </p:txBody>
      </p:sp>
      <p:sp>
        <p:nvSpPr>
          <p:cNvPr id="10" name="TextBox 9"/>
          <p:cNvSpPr txBox="1"/>
          <p:nvPr/>
        </p:nvSpPr>
        <p:spPr>
          <a:xfrm>
            <a:off x="5391927" y="2476500"/>
            <a:ext cx="3383773" cy="523220"/>
          </a:xfrm>
          <a:prstGeom prst="rect">
            <a:avLst/>
          </a:prstGeom>
          <a:noFill/>
        </p:spPr>
        <p:txBody>
          <a:bodyPr wrap="square" rtlCol="0">
            <a:spAutoFit/>
          </a:bodyPr>
          <a:lstStyle/>
          <a:p>
            <a:r>
              <a:rPr lang="en-US" sz="1400" dirty="0" smtClean="0"/>
              <a:t>SCADA / DMS software, Front End processors, HMI</a:t>
            </a:r>
            <a:endParaRPr lang="en-US" sz="1400" dirty="0"/>
          </a:p>
        </p:txBody>
      </p:sp>
      <p:sp>
        <p:nvSpPr>
          <p:cNvPr id="11" name="TextBox 10"/>
          <p:cNvSpPr txBox="1"/>
          <p:nvPr/>
        </p:nvSpPr>
        <p:spPr>
          <a:xfrm>
            <a:off x="5417327" y="1625600"/>
            <a:ext cx="3218673" cy="523220"/>
          </a:xfrm>
          <a:prstGeom prst="rect">
            <a:avLst/>
          </a:prstGeom>
          <a:noFill/>
        </p:spPr>
        <p:txBody>
          <a:bodyPr wrap="square" rtlCol="0">
            <a:spAutoFit/>
          </a:bodyPr>
          <a:lstStyle/>
          <a:p>
            <a:r>
              <a:rPr lang="en-US" sz="1400" dirty="0" smtClean="0"/>
              <a:t>Integration of SCADA with</a:t>
            </a:r>
          </a:p>
          <a:p>
            <a:r>
              <a:rPr lang="en-US" sz="1400" dirty="0" smtClean="0"/>
              <a:t>existing R-APDRP business apps</a:t>
            </a:r>
            <a:endParaRPr lang="en-US" sz="1400" dirty="0"/>
          </a:p>
        </p:txBody>
      </p:sp>
      <p:sp>
        <p:nvSpPr>
          <p:cNvPr id="13" name="Rounded Rectangle 12"/>
          <p:cNvSpPr/>
          <p:nvPr/>
        </p:nvSpPr>
        <p:spPr bwMode="auto">
          <a:xfrm>
            <a:off x="596900" y="1450848"/>
            <a:ext cx="8331200" cy="3425952"/>
          </a:xfrm>
          <a:prstGeom prst="roundRect">
            <a:avLst>
              <a:gd name="adj" fmla="val 5776"/>
            </a:avLst>
          </a:prstGeom>
          <a:noFill/>
          <a:ln w="28575" cap="flat" cmpd="sng" algn="ctr">
            <a:solidFill>
              <a:schemeClr val="accent1"/>
            </a:solidFill>
            <a:prstDash val="dash"/>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Book Antiqua" pitchFamily="18" charset="0"/>
            </a:endParaRPr>
          </a:p>
        </p:txBody>
      </p:sp>
      <p:sp>
        <p:nvSpPr>
          <p:cNvPr id="14" name="Oval Callout 13"/>
          <p:cNvSpPr/>
          <p:nvPr/>
        </p:nvSpPr>
        <p:spPr bwMode="auto">
          <a:xfrm>
            <a:off x="6743700" y="5041900"/>
            <a:ext cx="2019300" cy="939800"/>
          </a:xfrm>
          <a:prstGeom prst="wedgeEllipseCallout">
            <a:avLst>
              <a:gd name="adj1" fmla="val -70519"/>
              <a:gd name="adj2" fmla="val -57770"/>
            </a:avLst>
          </a:prstGeom>
          <a:solidFill>
            <a:srgbClr val="193A80"/>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Book Antiqua" pitchFamily="18" charset="0"/>
              </a:rPr>
              <a:t>Overall scope</a:t>
            </a:r>
            <a:r>
              <a:rPr kumimoji="0" lang="en-US" sz="2000" b="0" i="0" u="none" strike="noStrike" cap="none" normalizeH="0" dirty="0" smtClean="0">
                <a:ln>
                  <a:noFill/>
                </a:ln>
                <a:solidFill>
                  <a:schemeClr val="bg1"/>
                </a:solidFill>
                <a:effectLst/>
                <a:latin typeface="Book Antiqua" pitchFamily="18" charset="0"/>
              </a:rPr>
              <a:t> of work</a:t>
            </a:r>
            <a:endParaRPr kumimoji="0" lang="en-US" sz="2000" b="0" i="0" u="none" strike="noStrike" cap="none" normalizeH="0" baseline="0" dirty="0" smtClean="0">
              <a:ln>
                <a:noFill/>
              </a:ln>
              <a:solidFill>
                <a:schemeClr val="bg1"/>
              </a:solidFill>
              <a:effectLst/>
              <a:latin typeface="Book Antiqua" pitchFamily="18" charset="0"/>
            </a:endParaRPr>
          </a:p>
        </p:txBody>
      </p:sp>
    </p:spTree>
    <p:extLst>
      <p:ext uri="{BB962C8B-B14F-4D97-AF65-F5344CB8AC3E}">
        <p14:creationId xmlns:p14="http://schemas.microsoft.com/office/powerpoint/2010/main" val="173612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CIC_27_08_11">
  <a:themeElements>
    <a:clrScheme name="INFOSYS">
      <a:dk1>
        <a:srgbClr val="002D78"/>
      </a:dk1>
      <a:lt1>
        <a:sysClr val="window" lastClr="FFFFFF"/>
      </a:lt1>
      <a:dk2>
        <a:srgbClr val="000000"/>
      </a:dk2>
      <a:lt2>
        <a:srgbClr val="FFFFFF"/>
      </a:lt2>
      <a:accent1>
        <a:srgbClr val="007DC3"/>
      </a:accent1>
      <a:accent2>
        <a:srgbClr val="2DB437"/>
      </a:accent2>
      <a:accent3>
        <a:srgbClr val="EB7323"/>
      </a:accent3>
      <a:accent4>
        <a:srgbClr val="5A5A5A"/>
      </a:accent4>
      <a:accent5>
        <a:srgbClr val="9BC8EB"/>
      </a:accent5>
      <a:accent6>
        <a:srgbClr val="FFCD69"/>
      </a:accent6>
      <a:hlink>
        <a:srgbClr val="417832"/>
      </a:hlink>
      <a:folHlink>
        <a:srgbClr val="A05019"/>
      </a:folHlink>
    </a:clrScheme>
    <a:fontScheme name="Infosys them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SYS 4x3 :: GREY">
  <a:themeElements>
    <a:clrScheme name="INFOSYS">
      <a:dk1>
        <a:srgbClr val="002D78"/>
      </a:dk1>
      <a:lt1>
        <a:sysClr val="window" lastClr="FFFFFF"/>
      </a:lt1>
      <a:dk2>
        <a:srgbClr val="000000"/>
      </a:dk2>
      <a:lt2>
        <a:srgbClr val="FFFFFF"/>
      </a:lt2>
      <a:accent1>
        <a:srgbClr val="007DC3"/>
      </a:accent1>
      <a:accent2>
        <a:srgbClr val="2DB437"/>
      </a:accent2>
      <a:accent3>
        <a:srgbClr val="EB7323"/>
      </a:accent3>
      <a:accent4>
        <a:srgbClr val="5A5A5A"/>
      </a:accent4>
      <a:accent5>
        <a:srgbClr val="9BC8EB"/>
      </a:accent5>
      <a:accent6>
        <a:srgbClr val="FFCD69"/>
      </a:accent6>
      <a:hlink>
        <a:srgbClr val="417832"/>
      </a:hlink>
      <a:folHlink>
        <a:srgbClr val="A05019"/>
      </a:folHlink>
    </a:clrScheme>
    <a:fontScheme name="Infosys them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BCIC_27_08_11</Template>
  <TotalTime>125</TotalTime>
  <Words>1779</Words>
  <Application>Microsoft Office PowerPoint</Application>
  <PresentationFormat>On-screen Show (4:3)</PresentationFormat>
  <Paragraphs>478</Paragraphs>
  <Slides>21</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BCIC_27_08_11</vt:lpstr>
      <vt:lpstr>INFOSYS 4x3 :: GREY</vt:lpstr>
      <vt:lpstr>Clip</vt:lpstr>
      <vt:lpstr>Indian grid and the way forward</vt:lpstr>
      <vt:lpstr>Smart wars? From war of currents to IT wars</vt:lpstr>
      <vt:lpstr>Technology should be looked at in totality </vt:lpstr>
      <vt:lpstr>Current state of the Indian power sector</vt:lpstr>
      <vt:lpstr>Various Smart Grid solution areas and benefits</vt:lpstr>
      <vt:lpstr>Synchrophasor System – An introduction</vt:lpstr>
      <vt:lpstr>Data generated from Synchrophasor system can be used by various applications for grid management </vt:lpstr>
      <vt:lpstr>Architecture View</vt:lpstr>
      <vt:lpstr>R-APDRP SCADA/DMS – Overall scope</vt:lpstr>
      <vt:lpstr>R-APDRP SCADA/DMS – Overall scope </vt:lpstr>
      <vt:lpstr>Beyond SCADA - Integrated data flow in the future</vt:lpstr>
      <vt:lpstr>Architecture Reference Model</vt:lpstr>
      <vt:lpstr>Micro Grids – bringing it all together…</vt:lpstr>
      <vt:lpstr>New MicroGrid Controller</vt:lpstr>
      <vt:lpstr>MicroGrid Core Functionality</vt:lpstr>
      <vt:lpstr>Industrial automation footprint spreads across engineering and business layers. </vt:lpstr>
      <vt:lpstr>OPTIPLANT</vt:lpstr>
      <vt:lpstr>Plant Management System : Layered Architecture</vt:lpstr>
      <vt:lpstr>Gradual but with end-vision in sight: Smart Grid adoption in Indian power distribution context</vt:lpstr>
      <vt:lpstr>No one-size fit-all solution ...Customization is the key to Smart Grid</vt:lpstr>
      <vt:lpstr>THANK YOU</vt:lpstr>
    </vt:vector>
  </TitlesOfParts>
  <Company>Infosys Technologies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grid and the way forward</dc:title>
  <dc:creator>C. N. Raghupathi</dc:creator>
  <cp:lastModifiedBy>C. N. Raghupathi</cp:lastModifiedBy>
  <cp:revision>14</cp:revision>
  <dcterms:created xsi:type="dcterms:W3CDTF">2011-08-23T13:47:43Z</dcterms:created>
  <dcterms:modified xsi:type="dcterms:W3CDTF">2011-08-24T01:12:25Z</dcterms:modified>
</cp:coreProperties>
</file>