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0" r:id="rId3"/>
    <p:sldId id="261" r:id="rId4"/>
    <p:sldId id="257" r:id="rId5"/>
    <p:sldId id="258" r:id="rId6"/>
    <p:sldId id="259" r:id="rId7"/>
    <p:sldId id="262" r:id="rId8"/>
    <p:sldId id="279" r:id="rId9"/>
    <p:sldId id="280" r:id="rId10"/>
    <p:sldId id="281" r:id="rId11"/>
    <p:sldId id="285" r:id="rId12"/>
    <p:sldId id="264" r:id="rId13"/>
    <p:sldId id="266" r:id="rId14"/>
    <p:sldId id="286" r:id="rId15"/>
    <p:sldId id="287" r:id="rId16"/>
    <p:sldId id="288" r:id="rId17"/>
    <p:sldId id="267" r:id="rId18"/>
    <p:sldId id="268" r:id="rId19"/>
    <p:sldId id="278" r:id="rId20"/>
    <p:sldId id="289" r:id="rId2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15374" y="0"/>
            <a:ext cx="2918831" cy="493316"/>
          </a:xfrm>
          <a:prstGeom prst="rect">
            <a:avLst/>
          </a:prstGeom>
        </p:spPr>
        <p:txBody>
          <a:bodyPr vert="horz" lIns="93177" tIns="46589" rIns="93177" bIns="46589" rtlCol="0"/>
          <a:lstStyle>
            <a:lvl1pPr algn="r">
              <a:defRPr sz="1200"/>
            </a:lvl1pPr>
          </a:lstStyle>
          <a:p>
            <a:fld id="{3105FB96-8166-420A-80E6-0FE58A9495BC}" type="datetimeFigureOut">
              <a:rPr lang="en-US" smtClean="0"/>
              <a:pPr/>
              <a:t>8/26/2011</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3177" tIns="46589" rIns="93177" bIns="46589" rtlCol="0" anchor="b"/>
          <a:lstStyle>
            <a:lvl1pPr algn="r">
              <a:defRPr sz="1200"/>
            </a:lvl1pPr>
          </a:lstStyle>
          <a:p>
            <a:fld id="{A913E147-C696-4351-A59F-08C8BE9AEA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Peak load reduction. TOD price signals has unique potential for India.</a:t>
            </a:r>
          </a:p>
          <a:p>
            <a:r>
              <a:rPr lang="en-US" b="1" dirty="0" smtClean="0"/>
              <a:t>AT&amp; C loss reduction. This is a major commercial and regulatory consideration. </a:t>
            </a:r>
            <a:r>
              <a:rPr lang="en-US" b="1" dirty="0" err="1" smtClean="0"/>
              <a:t>Discoms</a:t>
            </a:r>
            <a:endParaRPr lang="en-US" b="1" dirty="0" smtClean="0"/>
          </a:p>
          <a:p>
            <a:r>
              <a:rPr lang="en-US" dirty="0" smtClean="0"/>
              <a:t>may consider communication technology.</a:t>
            </a:r>
          </a:p>
          <a:p>
            <a:r>
              <a:rPr lang="en-US" b="1" dirty="0" smtClean="0"/>
              <a:t>Self-healing. A smart grid automatically detects and responds to routine problems and</a:t>
            </a:r>
          </a:p>
          <a:p>
            <a:r>
              <a:rPr lang="en-US" dirty="0" smtClean="0"/>
              <a:t>quickly recovers, minimizing downtime and financial loss.</a:t>
            </a:r>
          </a:p>
          <a:p>
            <a:r>
              <a:rPr lang="en-US" b="1" dirty="0" smtClean="0"/>
              <a:t>Consumer motivation. Smart grids give consumers visibility into pricing offers an</a:t>
            </a:r>
          </a:p>
          <a:p>
            <a:r>
              <a:rPr lang="en-US" dirty="0" smtClean="0"/>
              <a:t>opportunity to control usage</a:t>
            </a:r>
          </a:p>
          <a:p>
            <a:r>
              <a:rPr lang="en-US" b="1" dirty="0" smtClean="0"/>
              <a:t>Attack resistance. Smart grids have security built-in from the ground up.</a:t>
            </a:r>
          </a:p>
          <a:p>
            <a:r>
              <a:rPr lang="en-US" b="1" dirty="0" smtClean="0"/>
              <a:t>Improved power quality. A smart grid helps provide power free of sags, spikes,</a:t>
            </a:r>
          </a:p>
          <a:p>
            <a:r>
              <a:rPr lang="en-US" dirty="0" smtClean="0"/>
              <a:t>disturbances and interruptions.</a:t>
            </a:r>
          </a:p>
          <a:p>
            <a:r>
              <a:rPr lang="en-US" b="1" dirty="0" smtClean="0"/>
              <a:t>Accommodation of all generation and storage options. Enables interconnection to</a:t>
            </a:r>
          </a:p>
          <a:p>
            <a:r>
              <a:rPr lang="en-US" dirty="0" smtClean="0"/>
              <a:t>distributed sources of power and storage</a:t>
            </a:r>
          </a:p>
          <a:p>
            <a:r>
              <a:rPr lang="en-US" b="1" dirty="0" smtClean="0"/>
              <a:t>Enabled markets. Supports investment and innovation.</a:t>
            </a:r>
          </a:p>
          <a:p>
            <a:r>
              <a:rPr lang="en-US" b="1" dirty="0" smtClean="0"/>
              <a:t>Optimized assets and operating efficiently. Lowers need for construction of new</a:t>
            </a:r>
          </a:p>
          <a:p>
            <a:r>
              <a:rPr lang="en-US" dirty="0" smtClean="0"/>
              <a:t>infrastructure and enables sale of more power through existing system.</a:t>
            </a:r>
            <a:endParaRPr lang="en-US" dirty="0"/>
          </a:p>
        </p:txBody>
      </p:sp>
      <p:sp>
        <p:nvSpPr>
          <p:cNvPr id="4" name="Slide Number Placeholder 3"/>
          <p:cNvSpPr>
            <a:spLocks noGrp="1"/>
          </p:cNvSpPr>
          <p:nvPr>
            <p:ph type="sldNum" sz="quarter" idx="10"/>
          </p:nvPr>
        </p:nvSpPr>
        <p:spPr/>
        <p:txBody>
          <a:bodyPr/>
          <a:lstStyle/>
          <a:p>
            <a:fld id="{A913E147-C696-4351-A59F-08C8BE9AEA4C}"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13E147-C696-4351-A59F-08C8BE9AEA4C}"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13E147-C696-4351-A59F-08C8BE9AEA4C}"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Shift from traditional investment approval procedure 2.Provide flexibility to utility for offering to consumer different options of retail tariff.3.Innovative tariff design to flatten the load curve4.Policies to encourage integration of Distributed generation with system –RE and Captive.5.Involve societal stakeholders such as environment, health conscious to bear the partial cost for the smart grids6.Involve communication authorities for creating infrastructure to meet the communication needs of power </a:t>
            </a:r>
            <a:r>
              <a:rPr lang="en-US" dirty="0" err="1" smtClean="0"/>
              <a:t>sectorRealization</a:t>
            </a:r>
            <a:r>
              <a:rPr lang="en-US" dirty="0" smtClean="0"/>
              <a:t> </a:t>
            </a:r>
          </a:p>
        </p:txBody>
      </p:sp>
      <p:sp>
        <p:nvSpPr>
          <p:cNvPr id="4" name="Slide Number Placeholder 3"/>
          <p:cNvSpPr>
            <a:spLocks noGrp="1"/>
          </p:cNvSpPr>
          <p:nvPr>
            <p:ph type="sldNum" sz="quarter" idx="10"/>
          </p:nvPr>
        </p:nvSpPr>
        <p:spPr/>
        <p:txBody>
          <a:bodyPr/>
          <a:lstStyle/>
          <a:p>
            <a:fld id="{A913E147-C696-4351-A59F-08C8BE9AEA4C}"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13E147-C696-4351-A59F-08C8BE9AEA4C}"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ptcindia.com/index.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4400" y="2895600"/>
            <a:ext cx="7620000" cy="523220"/>
          </a:xfrm>
          <a:prstGeom prst="rect">
            <a:avLst/>
          </a:prstGeom>
        </p:spPr>
        <p:txBody>
          <a:bodyPr wrap="square">
            <a:spAutoFit/>
          </a:bodyPr>
          <a:lstStyle/>
          <a:p>
            <a:pPr algn="ctr"/>
            <a:r>
              <a:rPr lang="en-US" sz="2800" b="1" dirty="0" smtClean="0">
                <a:latin typeface="Cambria Math" pitchFamily="18" charset="0"/>
                <a:ea typeface="Cambria Math" pitchFamily="18" charset="0"/>
              </a:rPr>
              <a:t>Future of Grid in India &amp; </a:t>
            </a:r>
            <a:r>
              <a:rPr lang="en-US" sz="2800" b="1" dirty="0" err="1" smtClean="0">
                <a:latin typeface="Cambria Math" pitchFamily="18" charset="0"/>
                <a:ea typeface="Cambria Math" pitchFamily="18" charset="0"/>
              </a:rPr>
              <a:t>Renewables</a:t>
            </a:r>
            <a:r>
              <a:rPr lang="en-US" sz="2800" b="1" dirty="0" smtClean="0">
                <a:latin typeface="Cambria Math" pitchFamily="18" charset="0"/>
                <a:ea typeface="Cambria Math" pitchFamily="18" charset="0"/>
              </a:rPr>
              <a:t> Integration</a:t>
            </a:r>
            <a:endParaRPr lang="en-US" sz="2800" b="1" dirty="0">
              <a:latin typeface="Cambria Math" pitchFamily="18" charset="0"/>
              <a:ea typeface="Cambria Math" pitchFamily="18" charset="0"/>
            </a:endParaRPr>
          </a:p>
        </p:txBody>
      </p:sp>
      <p:cxnSp>
        <p:nvCxnSpPr>
          <p:cNvPr id="12" name="Straight Connector 11"/>
          <p:cNvCxnSpPr/>
          <p:nvPr/>
        </p:nvCxnSpPr>
        <p:spPr>
          <a:xfrm>
            <a:off x="1905000" y="3503612"/>
            <a:ext cx="54102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00400" y="3581400"/>
            <a:ext cx="2566600" cy="1200329"/>
          </a:xfrm>
          <a:prstGeom prst="rect">
            <a:avLst/>
          </a:prstGeom>
        </p:spPr>
        <p:txBody>
          <a:bodyPr wrap="none">
            <a:spAutoFit/>
          </a:bodyPr>
          <a:lstStyle/>
          <a:p>
            <a:pPr algn="ctr"/>
            <a:r>
              <a:rPr lang="en-US" b="1" dirty="0" smtClean="0">
                <a:latin typeface="Cambria Math" pitchFamily="18" charset="0"/>
                <a:ea typeface="Cambria Math" pitchFamily="18" charset="0"/>
              </a:rPr>
              <a:t>a PTC India presentation</a:t>
            </a:r>
          </a:p>
          <a:p>
            <a:pPr algn="ctr"/>
            <a:endParaRPr lang="en-US" b="1" dirty="0" smtClean="0">
              <a:latin typeface="Cambria Math" pitchFamily="18" charset="0"/>
              <a:ea typeface="Cambria Math" pitchFamily="18" charset="0"/>
            </a:endParaRPr>
          </a:p>
          <a:p>
            <a:pPr algn="ctr"/>
            <a:r>
              <a:rPr lang="en-US" b="1" dirty="0" smtClean="0">
                <a:latin typeface="Cambria Math" pitchFamily="18" charset="0"/>
                <a:ea typeface="Cambria Math" pitchFamily="18" charset="0"/>
              </a:rPr>
              <a:t>Sanjeev Mehra</a:t>
            </a:r>
          </a:p>
          <a:p>
            <a:pPr algn="ctr"/>
            <a:r>
              <a:rPr lang="en-US" b="1" dirty="0" smtClean="0">
                <a:latin typeface="Cambria Math" pitchFamily="18" charset="0"/>
                <a:ea typeface="Cambria Math" pitchFamily="18" charset="0"/>
              </a:rPr>
              <a:t>Executive Vice President</a:t>
            </a:r>
          </a:p>
        </p:txBody>
      </p:sp>
      <p:pic>
        <p:nvPicPr>
          <p:cNvPr id="25602" name="Picture 2" descr="http://ptcindia.com/images/logo.gif">
            <a:hlinkClick r:id="rId2"/>
          </p:cNvPr>
          <p:cNvPicPr>
            <a:picLocks noChangeAspect="1" noChangeArrowheads="1"/>
          </p:cNvPicPr>
          <p:nvPr/>
        </p:nvPicPr>
        <p:blipFill>
          <a:blip r:embed="rId3"/>
          <a:srcRect/>
          <a:stretch>
            <a:fillRect/>
          </a:stretch>
        </p:blipFill>
        <p:spPr bwMode="auto">
          <a:xfrm>
            <a:off x="2030654" y="4724400"/>
            <a:ext cx="4827346" cy="114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rt-Grid.jpg"/>
          <p:cNvPicPr>
            <a:picLocks noChangeAspect="1"/>
          </p:cNvPicPr>
          <p:nvPr/>
        </p:nvPicPr>
        <p:blipFill>
          <a:blip r:embed="rId2"/>
          <a:stretch>
            <a:fillRect/>
          </a:stretch>
        </p:blipFill>
        <p:spPr>
          <a:xfrm>
            <a:off x="7239000" y="5412332"/>
            <a:ext cx="1905000" cy="1445667"/>
          </a:xfrm>
          <a:prstGeom prst="rect">
            <a:avLst/>
          </a:prstGeom>
          <a:ln>
            <a:noFill/>
          </a:ln>
          <a:effectLst>
            <a:softEdge rad="112500"/>
          </a:effectLst>
        </p:spPr>
      </p:pic>
      <p:cxnSp>
        <p:nvCxnSpPr>
          <p:cNvPr id="5" name="Straight Connector 4"/>
          <p:cNvCxnSpPr/>
          <p:nvPr/>
        </p:nvCxnSpPr>
        <p:spPr>
          <a:xfrm>
            <a:off x="381000" y="1066800"/>
            <a:ext cx="50292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381000"/>
            <a:ext cx="5155579" cy="1446550"/>
          </a:xfrm>
          <a:prstGeom prst="rect">
            <a:avLst/>
          </a:prstGeom>
          <a:noFill/>
        </p:spPr>
        <p:txBody>
          <a:bodyPr wrap="none" rtlCol="0">
            <a:spAutoFit/>
          </a:bodyPr>
          <a:lstStyle/>
          <a:p>
            <a:r>
              <a:rPr lang="en-US" sz="4400" cap="small" dirty="0" smtClean="0">
                <a:latin typeface="Impact" pitchFamily="34" charset="0"/>
              </a:rPr>
              <a:t>Smart Grid Deliverables</a:t>
            </a:r>
          </a:p>
          <a:p>
            <a:endParaRPr lang="en-US" sz="4400" cap="small" dirty="0">
              <a:latin typeface="Impact" pitchFamily="34" charset="0"/>
            </a:endParaRPr>
          </a:p>
        </p:txBody>
      </p:sp>
      <p:sp>
        <p:nvSpPr>
          <p:cNvPr id="8" name="Content Placeholder 2"/>
          <p:cNvSpPr txBox="1">
            <a:spLocks/>
          </p:cNvSpPr>
          <p:nvPr/>
        </p:nvSpPr>
        <p:spPr>
          <a:xfrm>
            <a:off x="457200" y="14478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Improved Reliability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Lower interruptions in energy availability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Reports on utility indices (CAIDI, SAIFI,….) as needed for utility’s </a:t>
            </a: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requirements</a:t>
            </a:r>
            <a:endPar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Improved Power Quality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Real time voltage and power factor improvements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Alerts for </a:t>
            </a:r>
            <a:r>
              <a:rPr lang="en-IN" sz="1600" dirty="0" smtClean="0">
                <a:latin typeface="Cambria Math" pitchFamily="18" charset="0"/>
                <a:ea typeface="Cambria Math" pitchFamily="18" charset="0"/>
              </a:rPr>
              <a:t>various deviations</a:t>
            </a:r>
            <a:endPar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Billing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Accurate billing with shorter cycles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Real time up-to-date bill value On-demand thru SMS / web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SMS reminders (on bill generation, near due date, on overdue, on payment)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Pre paid billing for all consumers, dynamically when required.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Ready for TOU billing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KVA billing for all consumer classes possible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Payment Gateways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art-grid.jpg"/>
          <p:cNvPicPr>
            <a:picLocks noChangeAspect="1"/>
          </p:cNvPicPr>
          <p:nvPr/>
        </p:nvPicPr>
        <p:blipFill>
          <a:blip r:embed="rId2"/>
          <a:stretch>
            <a:fillRect/>
          </a:stretch>
        </p:blipFill>
        <p:spPr>
          <a:xfrm>
            <a:off x="0" y="4343400"/>
            <a:ext cx="9144000" cy="3902386"/>
          </a:xfrm>
          <a:prstGeom prst="rect">
            <a:avLst/>
          </a:prstGeom>
        </p:spPr>
      </p:pic>
      <p:sp>
        <p:nvSpPr>
          <p:cNvPr id="3" name="Rectangle 2"/>
          <p:cNvSpPr/>
          <p:nvPr/>
        </p:nvSpPr>
        <p:spPr>
          <a:xfrm>
            <a:off x="0" y="4267200"/>
            <a:ext cx="1143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381000" y="990600"/>
            <a:ext cx="40386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304800"/>
            <a:ext cx="4230197" cy="769441"/>
          </a:xfrm>
          <a:prstGeom prst="rect">
            <a:avLst/>
          </a:prstGeom>
          <a:noFill/>
        </p:spPr>
        <p:txBody>
          <a:bodyPr wrap="none" rtlCol="0">
            <a:spAutoFit/>
          </a:bodyPr>
          <a:lstStyle/>
          <a:p>
            <a:r>
              <a:rPr lang="en-US" sz="4400" cap="small" dirty="0" smtClean="0">
                <a:latin typeface="Impact" pitchFamily="34" charset="0"/>
              </a:rPr>
              <a:t>Smart Technologies</a:t>
            </a:r>
            <a:endParaRPr lang="en-US" sz="4400" cap="small" dirty="0">
              <a:latin typeface="Impact" pitchFamily="34" charset="0"/>
            </a:endParaRPr>
          </a:p>
        </p:txBody>
      </p:sp>
      <p:sp>
        <p:nvSpPr>
          <p:cNvPr id="8" name="Rectangle 7"/>
          <p:cNvSpPr/>
          <p:nvPr/>
        </p:nvSpPr>
        <p:spPr>
          <a:xfrm>
            <a:off x="8001000" y="4343400"/>
            <a:ext cx="1143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14600" y="1322725"/>
            <a:ext cx="5181600" cy="3477875"/>
          </a:xfrm>
          <a:prstGeom prst="rect">
            <a:avLst/>
          </a:prstGeom>
        </p:spPr>
        <p:txBody>
          <a:bodyPr wrap="square">
            <a:spAutoFit/>
          </a:bodyPr>
          <a:lstStyle/>
          <a:p>
            <a:r>
              <a:rPr lang="en-US" sz="2000" b="1" dirty="0" smtClean="0">
                <a:latin typeface="Cambria Math" pitchFamily="18" charset="0"/>
                <a:ea typeface="Cambria Math" pitchFamily="18" charset="0"/>
              </a:rPr>
              <a:t>Demand response   </a:t>
            </a:r>
          </a:p>
          <a:p>
            <a:r>
              <a:rPr lang="en-US" sz="2000" b="1" dirty="0" smtClean="0">
                <a:latin typeface="Cambria Math" pitchFamily="18" charset="0"/>
                <a:ea typeface="Cambria Math" pitchFamily="18" charset="0"/>
              </a:rPr>
              <a:t>Capacitor control   </a:t>
            </a:r>
          </a:p>
          <a:p>
            <a:r>
              <a:rPr lang="en-US" sz="2000" b="1" dirty="0" smtClean="0">
                <a:latin typeface="Cambria Math" pitchFamily="18" charset="0"/>
                <a:ea typeface="Cambria Math" pitchFamily="18" charset="0"/>
              </a:rPr>
              <a:t>Islanding    </a:t>
            </a:r>
          </a:p>
          <a:p>
            <a:r>
              <a:rPr lang="en-US" sz="2000" b="1" dirty="0" smtClean="0">
                <a:latin typeface="Cambria Math" pitchFamily="18" charset="0"/>
                <a:ea typeface="Cambria Math" pitchFamily="18" charset="0"/>
              </a:rPr>
              <a:t>Time-of-use tariffs   </a:t>
            </a:r>
          </a:p>
          <a:p>
            <a:r>
              <a:rPr lang="en-US" sz="2000" b="1" dirty="0" smtClean="0">
                <a:latin typeface="Cambria Math" pitchFamily="18" charset="0"/>
                <a:ea typeface="Cambria Math" pitchFamily="18" charset="0"/>
              </a:rPr>
              <a:t>Distributed, standby and off-grid generation</a:t>
            </a:r>
          </a:p>
          <a:p>
            <a:r>
              <a:rPr lang="en-US" sz="2000" b="1" dirty="0" smtClean="0">
                <a:latin typeface="Cambria Math" pitchFamily="18" charset="0"/>
                <a:ea typeface="Cambria Math" pitchFamily="18" charset="0"/>
              </a:rPr>
              <a:t>Renewable energy  </a:t>
            </a:r>
          </a:p>
          <a:p>
            <a:r>
              <a:rPr lang="en-US" sz="2000" b="1" dirty="0" smtClean="0">
                <a:latin typeface="Cambria Math" pitchFamily="18" charset="0"/>
                <a:ea typeface="Cambria Math" pitchFamily="18" charset="0"/>
              </a:rPr>
              <a:t>DSM and LM (Security )</a:t>
            </a:r>
          </a:p>
          <a:p>
            <a:r>
              <a:rPr lang="en-US" sz="2000" b="1" dirty="0" smtClean="0">
                <a:latin typeface="Cambria Math" pitchFamily="18" charset="0"/>
                <a:ea typeface="Cambria Math" pitchFamily="18" charset="0"/>
              </a:rPr>
              <a:t>Mini-SCADA    </a:t>
            </a:r>
          </a:p>
          <a:p>
            <a:r>
              <a:rPr lang="en-US" sz="2000" b="1" dirty="0" smtClean="0">
                <a:latin typeface="Cambria Math" pitchFamily="18" charset="0"/>
                <a:ea typeface="Cambria Math" pitchFamily="18" charset="0"/>
              </a:rPr>
              <a:t>Outage monitoring and evaluation</a:t>
            </a:r>
          </a:p>
          <a:p>
            <a:r>
              <a:rPr lang="en-US" sz="2000" b="1" dirty="0" smtClean="0">
                <a:latin typeface="Cambria Math" pitchFamily="18" charset="0"/>
                <a:ea typeface="Cambria Math" pitchFamily="18" charset="0"/>
              </a:rPr>
              <a:t>Remote disconnection and reconnection</a:t>
            </a:r>
          </a:p>
          <a:p>
            <a:r>
              <a:rPr lang="en-US" sz="2000" b="1" dirty="0" smtClean="0">
                <a:latin typeface="Cambria Math" pitchFamily="18" charset="0"/>
                <a:ea typeface="Cambria Math" pitchFamily="18" charset="0"/>
              </a:rPr>
              <a:t>Automated Meter Reading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biks_cube_mirror_blocks1.jpg"/>
          <p:cNvPicPr>
            <a:picLocks noChangeAspect="1"/>
          </p:cNvPicPr>
          <p:nvPr/>
        </p:nvPicPr>
        <p:blipFill>
          <a:blip r:embed="rId2"/>
          <a:stretch>
            <a:fillRect/>
          </a:stretch>
        </p:blipFill>
        <p:spPr>
          <a:xfrm>
            <a:off x="914400" y="914400"/>
            <a:ext cx="4419600" cy="2264076"/>
          </a:xfrm>
          <a:prstGeom prst="rect">
            <a:avLst/>
          </a:prstGeom>
        </p:spPr>
      </p:pic>
      <p:sp>
        <p:nvSpPr>
          <p:cNvPr id="3" name="Rectangle 2"/>
          <p:cNvSpPr/>
          <p:nvPr/>
        </p:nvSpPr>
        <p:spPr>
          <a:xfrm>
            <a:off x="2057400" y="3198812"/>
            <a:ext cx="5715000" cy="523220"/>
          </a:xfrm>
          <a:prstGeom prst="rect">
            <a:avLst/>
          </a:prstGeom>
        </p:spPr>
        <p:txBody>
          <a:bodyPr wrap="square">
            <a:spAutoFit/>
          </a:bodyPr>
          <a:lstStyle/>
          <a:p>
            <a:r>
              <a:rPr lang="en-US" sz="2800" b="1" dirty="0" smtClean="0">
                <a:latin typeface="Cambria Math" pitchFamily="18" charset="0"/>
                <a:ea typeface="Cambria Math" pitchFamily="18" charset="0"/>
              </a:rPr>
              <a:t>Everything is difficult until easy</a:t>
            </a:r>
            <a:endParaRPr lang="en-US" sz="2800" b="1" dirty="0">
              <a:latin typeface="Cambria Math" pitchFamily="18" charset="0"/>
              <a:ea typeface="Cambria Math" pitchFamily="18" charset="0"/>
            </a:endParaRPr>
          </a:p>
        </p:txBody>
      </p:sp>
      <p:cxnSp>
        <p:nvCxnSpPr>
          <p:cNvPr id="4" name="Straight Connector 3"/>
          <p:cNvCxnSpPr/>
          <p:nvPr/>
        </p:nvCxnSpPr>
        <p:spPr>
          <a:xfrm>
            <a:off x="2133600" y="3733800"/>
            <a:ext cx="47244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8200" y="3810000"/>
            <a:ext cx="2420856" cy="1077218"/>
          </a:xfrm>
          <a:prstGeom prst="rect">
            <a:avLst/>
          </a:prstGeom>
          <a:noFill/>
        </p:spPr>
        <p:txBody>
          <a:bodyPr wrap="none" rtlCol="0">
            <a:spAutoFit/>
          </a:bodyPr>
          <a:lstStyle/>
          <a:p>
            <a:r>
              <a:rPr lang="en-US" sz="4400" cap="small" dirty="0" smtClean="0">
                <a:latin typeface="Impact" pitchFamily="34" charset="0"/>
              </a:rPr>
              <a:t>Challenges</a:t>
            </a:r>
          </a:p>
          <a:p>
            <a:pPr algn="ctr"/>
            <a:r>
              <a:rPr lang="en-US" sz="2000" cap="small" dirty="0" smtClean="0">
                <a:latin typeface="Cambria Math" pitchFamily="18" charset="0"/>
                <a:ea typeface="Cambria Math" pitchFamily="18" charset="0"/>
              </a:rPr>
              <a:t>Indian Perspective</a:t>
            </a:r>
            <a:endParaRPr lang="en-US" sz="2000" cap="small"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3365024" cy="769441"/>
          </a:xfrm>
          <a:prstGeom prst="rect">
            <a:avLst/>
          </a:prstGeom>
          <a:noFill/>
        </p:spPr>
        <p:txBody>
          <a:bodyPr wrap="none" rtlCol="0">
            <a:spAutoFit/>
          </a:bodyPr>
          <a:lstStyle/>
          <a:p>
            <a:r>
              <a:rPr lang="en-US" sz="4400" cap="small" dirty="0" smtClean="0">
                <a:latin typeface="Impact" pitchFamily="34" charset="0"/>
              </a:rPr>
              <a:t>Business Model</a:t>
            </a:r>
          </a:p>
        </p:txBody>
      </p:sp>
      <p:cxnSp>
        <p:nvCxnSpPr>
          <p:cNvPr id="3" name="Straight Connector 2"/>
          <p:cNvCxnSpPr/>
          <p:nvPr/>
        </p:nvCxnSpPr>
        <p:spPr>
          <a:xfrm>
            <a:off x="304800" y="1066800"/>
            <a:ext cx="34290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Jigsaw-dollars.jpg"/>
          <p:cNvPicPr>
            <a:picLocks noChangeAspect="1"/>
          </p:cNvPicPr>
          <p:nvPr/>
        </p:nvPicPr>
        <p:blipFill>
          <a:blip r:embed="rId2"/>
          <a:stretch>
            <a:fillRect/>
          </a:stretch>
        </p:blipFill>
        <p:spPr>
          <a:xfrm>
            <a:off x="6302998" y="3429000"/>
            <a:ext cx="2841002" cy="2438400"/>
          </a:xfrm>
          <a:prstGeom prst="rect">
            <a:avLst/>
          </a:prstGeom>
          <a:ln>
            <a:noFill/>
          </a:ln>
          <a:effectLst>
            <a:softEdge rad="112500"/>
          </a:effectLst>
        </p:spPr>
      </p:pic>
      <p:sp>
        <p:nvSpPr>
          <p:cNvPr id="6" name="TextBox 5"/>
          <p:cNvSpPr txBox="1"/>
          <p:nvPr/>
        </p:nvSpPr>
        <p:spPr>
          <a:xfrm>
            <a:off x="381000" y="1066800"/>
            <a:ext cx="8077200" cy="5632311"/>
          </a:xfrm>
          <a:prstGeom prst="rect">
            <a:avLst/>
          </a:prstGeom>
          <a:noFill/>
        </p:spPr>
        <p:txBody>
          <a:bodyPr wrap="square" rtlCol="0">
            <a:spAutoFit/>
          </a:bodyPr>
          <a:lstStyle/>
          <a:p>
            <a:r>
              <a:rPr lang="en-US" sz="2000" b="1" dirty="0" smtClean="0">
                <a:latin typeface="Cambria Math" pitchFamily="18" charset="0"/>
                <a:ea typeface="Cambria Math" pitchFamily="18" charset="0"/>
              </a:rPr>
              <a:t>The business model adapted for implementation of Smart Grids will determine the execution of the projects.</a:t>
            </a:r>
          </a:p>
          <a:p>
            <a:endParaRPr lang="en-US" sz="2000" b="1" dirty="0" smtClean="0">
              <a:latin typeface="Cambria Math" pitchFamily="18" charset="0"/>
              <a:ea typeface="Cambria Math" pitchFamily="18" charset="0"/>
            </a:endParaRPr>
          </a:p>
          <a:p>
            <a:r>
              <a:rPr lang="en-US" sz="2000" b="1" dirty="0" smtClean="0">
                <a:latin typeface="Cambria Math" pitchFamily="18" charset="0"/>
                <a:ea typeface="Cambria Math" pitchFamily="18" charset="0"/>
              </a:rPr>
              <a:t>	1. Public Private Partnerships (PPP)</a:t>
            </a:r>
          </a:p>
          <a:p>
            <a:r>
              <a:rPr lang="en-US" sz="2000" b="1" dirty="0" smtClean="0">
                <a:latin typeface="Cambria Math" pitchFamily="18" charset="0"/>
                <a:ea typeface="Cambria Math" pitchFamily="18" charset="0"/>
              </a:rPr>
              <a:t>	- </a:t>
            </a:r>
            <a:r>
              <a:rPr lang="en-US" sz="2000" dirty="0" smtClean="0">
                <a:latin typeface="Cambria Math" pitchFamily="18" charset="0"/>
                <a:ea typeface="Cambria Math" pitchFamily="18" charset="0"/>
              </a:rPr>
              <a:t>Technology providers will share technology and processes </a:t>
            </a:r>
          </a:p>
          <a:p>
            <a:r>
              <a:rPr lang="en-US" sz="2000" dirty="0" smtClean="0">
                <a:latin typeface="Cambria Math" pitchFamily="18" charset="0"/>
                <a:ea typeface="Cambria Math" pitchFamily="18" charset="0"/>
              </a:rPr>
              <a:t>	- Utility will implement the project </a:t>
            </a:r>
            <a:endParaRPr lang="en-US" sz="2000" b="1" dirty="0" smtClean="0">
              <a:latin typeface="Cambria Math" pitchFamily="18" charset="0"/>
              <a:ea typeface="Cambria Math" pitchFamily="18" charset="0"/>
            </a:endParaRPr>
          </a:p>
          <a:p>
            <a:r>
              <a:rPr lang="en-US" sz="2000" b="1" dirty="0" smtClean="0">
                <a:latin typeface="Cambria Math" pitchFamily="18" charset="0"/>
                <a:ea typeface="Cambria Math" pitchFamily="18" charset="0"/>
              </a:rPr>
              <a:t>	2. Grants/Incentives (Government financing)</a:t>
            </a:r>
          </a:p>
          <a:p>
            <a:r>
              <a:rPr lang="en-US" sz="2000" dirty="0" smtClean="0">
                <a:latin typeface="Cambria Math" pitchFamily="18" charset="0"/>
                <a:ea typeface="Cambria Math" pitchFamily="18" charset="0"/>
              </a:rPr>
              <a:t>	- Provide Policy and Programmatic Leadership</a:t>
            </a:r>
          </a:p>
          <a:p>
            <a:r>
              <a:rPr lang="en-US" sz="2000" dirty="0" smtClean="0">
                <a:latin typeface="Cambria Math" pitchFamily="18" charset="0"/>
                <a:ea typeface="Cambria Math" pitchFamily="18" charset="0"/>
              </a:rPr>
              <a:t>	- Technical Support</a:t>
            </a:r>
          </a:p>
          <a:p>
            <a:r>
              <a:rPr lang="en-US" sz="2000" dirty="0" smtClean="0">
                <a:latin typeface="Cambria Math" pitchFamily="18" charset="0"/>
                <a:ea typeface="Cambria Math" pitchFamily="18" charset="0"/>
              </a:rPr>
              <a:t>	- Capacity Building </a:t>
            </a:r>
            <a:endParaRPr lang="en-US" sz="2000" b="1" dirty="0" smtClean="0">
              <a:latin typeface="Cambria Math" pitchFamily="18" charset="0"/>
              <a:ea typeface="Cambria Math" pitchFamily="18" charset="0"/>
            </a:endParaRPr>
          </a:p>
          <a:p>
            <a:r>
              <a:rPr lang="en-US" sz="2000" b="1" dirty="0" smtClean="0">
                <a:latin typeface="Cambria Math" pitchFamily="18" charset="0"/>
                <a:ea typeface="Cambria Math" pitchFamily="18" charset="0"/>
              </a:rPr>
              <a:t>	3. Utility Financing</a:t>
            </a:r>
          </a:p>
          <a:p>
            <a:r>
              <a:rPr lang="en-US" sz="2000" dirty="0" smtClean="0">
                <a:latin typeface="Cambria Math" pitchFamily="18" charset="0"/>
                <a:ea typeface="Cambria Math" pitchFamily="18" charset="0"/>
              </a:rPr>
              <a:t>	- Manage the Process</a:t>
            </a:r>
          </a:p>
          <a:p>
            <a:r>
              <a:rPr lang="en-US" sz="2000" dirty="0" smtClean="0">
                <a:latin typeface="Cambria Math" pitchFamily="18" charset="0"/>
                <a:ea typeface="Cambria Math" pitchFamily="18" charset="0"/>
              </a:rPr>
              <a:t>	- Establish Technical Group</a:t>
            </a:r>
          </a:p>
          <a:p>
            <a:r>
              <a:rPr lang="en-US" sz="2000" dirty="0" smtClean="0">
                <a:latin typeface="Cambria Math" pitchFamily="18" charset="0"/>
                <a:ea typeface="Cambria Math" pitchFamily="18" charset="0"/>
              </a:rPr>
              <a:t>	- Implement the Project</a:t>
            </a:r>
            <a:endParaRPr lang="en-US" sz="2000" b="1" dirty="0" smtClean="0">
              <a:latin typeface="Cambria Math" pitchFamily="18" charset="0"/>
              <a:ea typeface="Cambria Math" pitchFamily="18" charset="0"/>
            </a:endParaRPr>
          </a:p>
          <a:p>
            <a:r>
              <a:rPr lang="en-US" sz="2000" b="1" dirty="0" smtClean="0">
                <a:latin typeface="Cambria Math" pitchFamily="18" charset="0"/>
                <a:ea typeface="Cambria Math" pitchFamily="18" charset="0"/>
              </a:rPr>
              <a:t>	4. Energy Savings Model (ESCO)</a:t>
            </a:r>
          </a:p>
          <a:p>
            <a:r>
              <a:rPr lang="en-US" sz="2000" b="1" dirty="0" smtClean="0">
                <a:latin typeface="Cambria Math" pitchFamily="18" charset="0"/>
                <a:ea typeface="Cambria Math" pitchFamily="18" charset="0"/>
              </a:rPr>
              <a:t>	-</a:t>
            </a:r>
            <a:r>
              <a:rPr lang="en-US" sz="2000" dirty="0" smtClean="0">
                <a:latin typeface="Cambria Math" pitchFamily="18" charset="0"/>
                <a:ea typeface="Cambria Math" pitchFamily="18" charset="0"/>
              </a:rPr>
              <a:t>Implementing agency to arrange for funding</a:t>
            </a:r>
          </a:p>
          <a:p>
            <a:r>
              <a:rPr lang="en-US" sz="2000" dirty="0" smtClean="0">
                <a:latin typeface="Cambria Math" pitchFamily="18" charset="0"/>
                <a:ea typeface="Cambria Math" pitchFamily="18" charset="0"/>
              </a:rPr>
              <a:t>	- Monetization of  savings for returns</a:t>
            </a:r>
          </a:p>
          <a:p>
            <a:r>
              <a:rPr lang="en-US" sz="2000" dirty="0" smtClean="0">
                <a:latin typeface="Cambria Math" pitchFamily="18" charset="0"/>
                <a:ea typeface="Cambria Math" pitchFamily="18" charset="0"/>
              </a:rPr>
              <a:t>	- Financial / Technical Risk with implementing agency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87501"/>
            <a:ext cx="6205097" cy="1077218"/>
          </a:xfrm>
          <a:prstGeom prst="rect">
            <a:avLst/>
          </a:prstGeom>
          <a:noFill/>
        </p:spPr>
        <p:txBody>
          <a:bodyPr wrap="none" rtlCol="0">
            <a:spAutoFit/>
          </a:bodyPr>
          <a:lstStyle/>
          <a:p>
            <a:r>
              <a:rPr lang="en-US" sz="2000" cap="small" dirty="0" smtClean="0">
                <a:latin typeface="Impact" pitchFamily="34" charset="0"/>
              </a:rPr>
              <a:t>The Challenge</a:t>
            </a:r>
          </a:p>
          <a:p>
            <a:r>
              <a:rPr lang="en-US" sz="4400" cap="small" dirty="0" smtClean="0">
                <a:latin typeface="Impact" pitchFamily="34" charset="0"/>
              </a:rPr>
              <a:t>Renewable Energy Integration</a:t>
            </a:r>
          </a:p>
        </p:txBody>
      </p:sp>
      <p:cxnSp>
        <p:nvCxnSpPr>
          <p:cNvPr id="4" name="Straight Connector 3"/>
          <p:cNvCxnSpPr/>
          <p:nvPr/>
        </p:nvCxnSpPr>
        <p:spPr>
          <a:xfrm>
            <a:off x="533400" y="1488519"/>
            <a:ext cx="59436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1706701"/>
            <a:ext cx="7391400" cy="4093428"/>
          </a:xfrm>
          <a:prstGeom prst="rect">
            <a:avLst/>
          </a:prstGeom>
          <a:noFill/>
        </p:spPr>
        <p:txBody>
          <a:bodyPr wrap="square" rtlCol="0">
            <a:spAutoFit/>
          </a:bodyPr>
          <a:lstStyle/>
          <a:p>
            <a:pPr algn="just"/>
            <a:r>
              <a:rPr lang="en-US" sz="2000" dirty="0" smtClean="0">
                <a:latin typeface="Cambria Math" pitchFamily="18" charset="0"/>
                <a:ea typeface="Cambria Math" pitchFamily="18" charset="0"/>
              </a:rPr>
              <a:t>There are a number of potential challenges inherent in integrating renewable energy into the existing grid—due in large part to its </a:t>
            </a:r>
            <a:r>
              <a:rPr lang="en-US" sz="2000" dirty="0" smtClean="0">
                <a:latin typeface="Cambria Math" pitchFamily="18" charset="0"/>
                <a:ea typeface="Cambria Math" pitchFamily="18" charset="0"/>
              </a:rPr>
              <a:t>infirm </a:t>
            </a:r>
            <a:r>
              <a:rPr lang="en-US" sz="2000" dirty="0" smtClean="0">
                <a:latin typeface="Cambria Math" pitchFamily="18" charset="0"/>
                <a:ea typeface="Cambria Math" pitchFamily="18" charset="0"/>
              </a:rPr>
              <a:t>and distributed nature—that utilities will need to address in order to capitalize on the </a:t>
            </a:r>
            <a:r>
              <a:rPr lang="en-US" sz="2000" dirty="0" err="1" smtClean="0">
                <a:latin typeface="Cambria Math" pitchFamily="18" charset="0"/>
                <a:ea typeface="Cambria Math" pitchFamily="18" charset="0"/>
              </a:rPr>
              <a:t>renewables</a:t>
            </a:r>
            <a:r>
              <a:rPr lang="en-US" sz="2000" dirty="0" smtClean="0">
                <a:latin typeface="Cambria Math" pitchFamily="18" charset="0"/>
                <a:ea typeface="Cambria Math" pitchFamily="18" charset="0"/>
              </a:rPr>
              <a:t> opportunity. The lack of an effective electricity storage system means utilities must deal with unwanted supply during low-demand hours and insufficient supply during peak-demand times.</a:t>
            </a:r>
          </a:p>
          <a:p>
            <a:pPr algn="just"/>
            <a:endParaRPr lang="en-US" sz="2000" b="1" dirty="0" smtClean="0">
              <a:latin typeface="Cambria Math" pitchFamily="18" charset="0"/>
              <a:ea typeface="Cambria Math" pitchFamily="18" charset="0"/>
            </a:endParaRPr>
          </a:p>
          <a:p>
            <a:pPr algn="just"/>
            <a:r>
              <a:rPr lang="en-US" sz="2000" b="1" dirty="0" smtClean="0">
                <a:latin typeface="Cambria Math" pitchFamily="18" charset="0"/>
                <a:ea typeface="Cambria Math" pitchFamily="18" charset="0"/>
              </a:rPr>
              <a:t>Thanks to technology, alternate/renewable energy integration is one of the most important benefit Smart Grid serves.</a:t>
            </a:r>
          </a:p>
          <a:p>
            <a:pPr algn="just"/>
            <a:endParaRPr lang="en-US" sz="2000" b="1" dirty="0" smtClean="0">
              <a:latin typeface="Cambria Math" pitchFamily="18" charset="0"/>
              <a:ea typeface="Cambria Math" pitchFamily="18" charset="0"/>
            </a:endParaRPr>
          </a:p>
          <a:p>
            <a:pPr algn="just"/>
            <a:r>
              <a:rPr lang="en-US" sz="2000" b="1" dirty="0" smtClean="0">
                <a:latin typeface="Cambria Math" pitchFamily="18" charset="0"/>
                <a:ea typeface="Cambria Math" pitchFamily="18" charset="0"/>
              </a:rPr>
              <a:t>But, there are few issues one needs to consider even after renewable integration.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903" y="457200"/>
            <a:ext cx="4109202" cy="769441"/>
          </a:xfrm>
          <a:prstGeom prst="rect">
            <a:avLst/>
          </a:prstGeom>
          <a:noFill/>
        </p:spPr>
        <p:txBody>
          <a:bodyPr wrap="none" rtlCol="0">
            <a:spAutoFit/>
          </a:bodyPr>
          <a:lstStyle/>
          <a:p>
            <a:r>
              <a:rPr lang="en-US" sz="4400" cap="small" dirty="0" smtClean="0">
                <a:latin typeface="Impact" pitchFamily="34" charset="0"/>
              </a:rPr>
              <a:t>Renewable Sources</a:t>
            </a:r>
          </a:p>
        </p:txBody>
      </p:sp>
      <p:cxnSp>
        <p:nvCxnSpPr>
          <p:cNvPr id="4" name="Straight Connector 3"/>
          <p:cNvCxnSpPr/>
          <p:nvPr/>
        </p:nvCxnSpPr>
        <p:spPr>
          <a:xfrm flipV="1">
            <a:off x="348103" y="1143000"/>
            <a:ext cx="3995297" cy="744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solar-thermal.jpg"/>
          <p:cNvPicPr>
            <a:picLocks noChangeAspect="1"/>
          </p:cNvPicPr>
          <p:nvPr/>
        </p:nvPicPr>
        <p:blipFill>
          <a:blip r:embed="rId3"/>
          <a:stretch>
            <a:fillRect/>
          </a:stretch>
        </p:blipFill>
        <p:spPr>
          <a:xfrm>
            <a:off x="6629400" y="4485640"/>
            <a:ext cx="2303585" cy="1996440"/>
          </a:xfrm>
          <a:prstGeom prst="rect">
            <a:avLst/>
          </a:prstGeom>
        </p:spPr>
      </p:pic>
      <p:sp>
        <p:nvSpPr>
          <p:cNvPr id="10" name="Rectangle 9"/>
          <p:cNvSpPr/>
          <p:nvPr/>
        </p:nvSpPr>
        <p:spPr>
          <a:xfrm>
            <a:off x="228600" y="1295400"/>
            <a:ext cx="8382000" cy="3785652"/>
          </a:xfrm>
          <a:prstGeom prst="rect">
            <a:avLst/>
          </a:prstGeom>
        </p:spPr>
        <p:txBody>
          <a:bodyPr wrap="square">
            <a:spAutoFit/>
          </a:bodyPr>
          <a:lstStyle/>
          <a:p>
            <a:pPr>
              <a:buFontTx/>
              <a:buChar char="-"/>
            </a:pPr>
            <a:r>
              <a:rPr lang="en-US" sz="2000" b="1" dirty="0" smtClean="0">
                <a:latin typeface="Cambria Math" pitchFamily="18" charset="0"/>
                <a:ea typeface="Cambria Math" pitchFamily="18" charset="0"/>
                <a:sym typeface="Wingdings" pitchFamily="2" charset="2"/>
              </a:rPr>
              <a:t>Solar energy can be harnessed by installing even solar cells on rooftops.  This can as well be integrated to Smart Grids enabling a consumer to inject electricity into the grid. As a result, certain issues and regulations should revolve around such a benefit.</a:t>
            </a:r>
          </a:p>
          <a:p>
            <a:pPr>
              <a:buFontTx/>
              <a:buChar char="-"/>
            </a:pPr>
            <a:endParaRPr lang="en-US" sz="2000" b="1" dirty="0" smtClean="0">
              <a:latin typeface="Cambria Math" pitchFamily="18" charset="0"/>
              <a:ea typeface="Cambria Math" pitchFamily="18" charset="0"/>
              <a:sym typeface="Wingdings" pitchFamily="2" charset="2"/>
            </a:endParaRPr>
          </a:p>
          <a:p>
            <a:pPr lvl="1">
              <a:buFontTx/>
              <a:buChar char="-"/>
            </a:pPr>
            <a:r>
              <a:rPr lang="en-US" sz="2000" b="1" dirty="0" smtClean="0">
                <a:latin typeface="Cambria Math" pitchFamily="18" charset="0"/>
                <a:ea typeface="Cambria Math" pitchFamily="18" charset="0"/>
                <a:sym typeface="Wingdings" pitchFamily="2" charset="2"/>
              </a:rPr>
              <a:t> Whether user generation will comply to grid code</a:t>
            </a:r>
            <a:r>
              <a:rPr lang="en-US" sz="2000" b="1" dirty="0" smtClean="0">
                <a:latin typeface="Cambria Math" pitchFamily="18" charset="0"/>
                <a:ea typeface="Cambria Math" pitchFamily="18" charset="0"/>
                <a:sym typeface="Wingdings" pitchFamily="2" charset="2"/>
              </a:rPr>
              <a:t>?</a:t>
            </a:r>
          </a:p>
          <a:p>
            <a:pPr lvl="1">
              <a:buFontTx/>
              <a:buChar char="-"/>
            </a:pPr>
            <a:r>
              <a:rPr lang="en-US" sz="2000" b="1" dirty="0" smtClean="0">
                <a:latin typeface="Cambria Math" pitchFamily="18" charset="0"/>
                <a:ea typeface="Cambria Math" pitchFamily="18" charset="0"/>
                <a:sym typeface="Wingdings" pitchFamily="2" charset="2"/>
              </a:rPr>
              <a:t> Whether user generation will synchronize with existing grid?</a:t>
            </a:r>
            <a:endParaRPr lang="en-US" sz="2000" b="1" dirty="0" smtClean="0">
              <a:latin typeface="Cambria Math" pitchFamily="18" charset="0"/>
              <a:ea typeface="Cambria Math" pitchFamily="18" charset="0"/>
              <a:sym typeface="Wingdings" pitchFamily="2" charset="2"/>
            </a:endParaRPr>
          </a:p>
          <a:p>
            <a:pPr lvl="1">
              <a:buFontTx/>
              <a:buChar char="-"/>
            </a:pPr>
            <a:r>
              <a:rPr lang="en-US" sz="2000" b="1" dirty="0" smtClean="0">
                <a:latin typeface="Cambria Math" pitchFamily="18" charset="0"/>
                <a:ea typeface="Cambria Math" pitchFamily="18" charset="0"/>
                <a:sym typeface="Wingdings" pitchFamily="2" charset="2"/>
              </a:rPr>
              <a:t> Will user injected power (reverse flow) be feasible?</a:t>
            </a:r>
          </a:p>
          <a:p>
            <a:pPr lvl="1">
              <a:buFontTx/>
              <a:buChar char="-"/>
            </a:pPr>
            <a:r>
              <a:rPr lang="en-US" sz="2000" b="1" dirty="0" smtClean="0">
                <a:latin typeface="Cambria Math" pitchFamily="18" charset="0"/>
                <a:ea typeface="Cambria Math" pitchFamily="18" charset="0"/>
                <a:sym typeface="Wingdings" pitchFamily="2" charset="2"/>
              </a:rPr>
              <a:t> Can user injected power be blocked?</a:t>
            </a:r>
          </a:p>
          <a:p>
            <a:pPr lvl="1">
              <a:buFontTx/>
              <a:buChar char="-"/>
            </a:pPr>
            <a:r>
              <a:rPr lang="en-US" sz="2000" b="1" dirty="0" smtClean="0">
                <a:latin typeface="Cambria Math" pitchFamily="18" charset="0"/>
                <a:ea typeface="Cambria Math" pitchFamily="18" charset="0"/>
                <a:sym typeface="Wingdings" pitchFamily="2" charset="2"/>
              </a:rPr>
              <a:t> What tariff regulations may exist for user injected power?</a:t>
            </a:r>
          </a:p>
          <a:p>
            <a:pPr lvl="1">
              <a:buFontTx/>
              <a:buChar char="-"/>
            </a:pPr>
            <a:r>
              <a:rPr lang="en-US" sz="2000" b="1" dirty="0" smtClean="0">
                <a:latin typeface="Cambria Math" pitchFamily="18" charset="0"/>
                <a:ea typeface="Cambria Math" pitchFamily="18" charset="0"/>
                <a:sym typeface="Wingdings" pitchFamily="2" charset="2"/>
              </a:rPr>
              <a:t> Will injected power affect transmission loads?</a:t>
            </a:r>
          </a:p>
          <a:p>
            <a:pPr lvl="1">
              <a:buFontTx/>
              <a:buChar char="-"/>
            </a:pPr>
            <a:r>
              <a:rPr lang="en-US" sz="2000" b="1" dirty="0" smtClean="0">
                <a:latin typeface="Cambria Math" pitchFamily="18" charset="0"/>
                <a:ea typeface="Cambria Math" pitchFamily="18" charset="0"/>
                <a:sym typeface="Wingdings" pitchFamily="2" charset="2"/>
              </a:rPr>
              <a:t> Will solar cells installed need standardization?</a:t>
            </a:r>
          </a:p>
        </p:txBody>
      </p:sp>
      <p:sp>
        <p:nvSpPr>
          <p:cNvPr id="12" name="Rectangle 11"/>
          <p:cNvSpPr/>
          <p:nvPr/>
        </p:nvSpPr>
        <p:spPr>
          <a:xfrm>
            <a:off x="381000" y="5105400"/>
            <a:ext cx="6324600" cy="1323439"/>
          </a:xfrm>
          <a:prstGeom prst="rect">
            <a:avLst/>
          </a:prstGeom>
        </p:spPr>
        <p:txBody>
          <a:bodyPr wrap="square">
            <a:spAutoFit/>
          </a:bodyPr>
          <a:lstStyle/>
          <a:p>
            <a:r>
              <a:rPr lang="en-US" sz="2000" b="1" dirty="0" smtClean="0">
                <a:latin typeface="Cambria Math" pitchFamily="18" charset="0"/>
                <a:ea typeface="Cambria Math" pitchFamily="18" charset="0"/>
                <a:sym typeface="Wingdings" pitchFamily="2" charset="2"/>
              </a:rPr>
              <a:t>-For achieving benefits of Smart Grid efficiently, such issues should be addressed through regulations and standardizations. Systemized, standardized Smart Grids can be replicated effectively.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01567"/>
            <a:ext cx="3799438" cy="769441"/>
          </a:xfrm>
          <a:prstGeom prst="rect">
            <a:avLst/>
          </a:prstGeom>
          <a:noFill/>
        </p:spPr>
        <p:txBody>
          <a:bodyPr wrap="none" rtlCol="0">
            <a:spAutoFit/>
          </a:bodyPr>
          <a:lstStyle/>
          <a:p>
            <a:r>
              <a:rPr lang="en-US" sz="4400" cap="small" dirty="0" smtClean="0">
                <a:latin typeface="Impact" pitchFamily="34" charset="0"/>
              </a:rPr>
              <a:t>Generic Concerns</a:t>
            </a:r>
          </a:p>
        </p:txBody>
      </p:sp>
      <p:cxnSp>
        <p:nvCxnSpPr>
          <p:cNvPr id="3" name="Straight Connector 2"/>
          <p:cNvCxnSpPr/>
          <p:nvPr/>
        </p:nvCxnSpPr>
        <p:spPr>
          <a:xfrm flipV="1">
            <a:off x="914400" y="1794808"/>
            <a:ext cx="4909697" cy="297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71097" y="2099608"/>
            <a:ext cx="8382000" cy="1938992"/>
          </a:xfrm>
          <a:prstGeom prst="rect">
            <a:avLst/>
          </a:prstGeom>
        </p:spPr>
        <p:txBody>
          <a:bodyPr wrap="square">
            <a:spAutoFit/>
          </a:bodyPr>
          <a:lstStyle/>
          <a:p>
            <a:pPr>
              <a:buFontTx/>
              <a:buChar char="-"/>
            </a:pPr>
            <a:r>
              <a:rPr lang="en-US" sz="2000" b="1" dirty="0" smtClean="0">
                <a:latin typeface="Cambria Math" pitchFamily="18" charset="0"/>
                <a:ea typeface="Cambria Math" pitchFamily="18" charset="0"/>
              </a:rPr>
              <a:t>Establishment of Smart Grid Code.</a:t>
            </a:r>
          </a:p>
          <a:p>
            <a:pPr>
              <a:buFontTx/>
              <a:buChar char="-"/>
            </a:pPr>
            <a:r>
              <a:rPr lang="en-US" sz="2000" b="1" dirty="0" smtClean="0">
                <a:latin typeface="Cambria Math" pitchFamily="18" charset="0"/>
                <a:ea typeface="Cambria Math" pitchFamily="18" charset="0"/>
              </a:rPr>
              <a:t>Control and monitoring regulations, laws and by-rules</a:t>
            </a:r>
          </a:p>
          <a:p>
            <a:pPr>
              <a:buFontTx/>
              <a:buChar char="-"/>
            </a:pPr>
            <a:r>
              <a:rPr lang="en-US" sz="2000" b="1" dirty="0" smtClean="0">
                <a:latin typeface="Cambria Math" pitchFamily="18" charset="0"/>
                <a:ea typeface="Cambria Math" pitchFamily="18" charset="0"/>
              </a:rPr>
              <a:t>Risk management</a:t>
            </a:r>
          </a:p>
          <a:p>
            <a:pPr>
              <a:buFontTx/>
              <a:buChar char="-"/>
            </a:pPr>
            <a:r>
              <a:rPr lang="en-US" sz="2000" b="1" dirty="0" smtClean="0">
                <a:latin typeface="Cambria Math" pitchFamily="18" charset="0"/>
                <a:ea typeface="Cambria Math" pitchFamily="18" charset="0"/>
              </a:rPr>
              <a:t>Safeguarding and securing Smart Grid architecture</a:t>
            </a:r>
          </a:p>
          <a:p>
            <a:pPr>
              <a:buFontTx/>
              <a:buChar char="-"/>
            </a:pPr>
            <a:r>
              <a:rPr lang="en-US" sz="2000" b="1" dirty="0" smtClean="0">
                <a:latin typeface="Cambria Math" pitchFamily="18" charset="0"/>
                <a:ea typeface="Cambria Math" pitchFamily="18" charset="0"/>
              </a:rPr>
              <a:t>Reverse flow regulations</a:t>
            </a:r>
          </a:p>
          <a:p>
            <a:pPr>
              <a:buFontTx/>
              <a:buChar char="-"/>
            </a:pPr>
            <a:endParaRPr lang="en-US" sz="2000" b="1" dirty="0" smtClean="0">
              <a:latin typeface="Cambria Math" pitchFamily="18" charset="0"/>
              <a:ea typeface="Cambria Math" pitchFamily="18" charset="0"/>
            </a:endParaRPr>
          </a:p>
        </p:txBody>
      </p:sp>
      <p:pic>
        <p:nvPicPr>
          <p:cNvPr id="14" name="Picture 13" descr="smart-meter.jpg"/>
          <p:cNvPicPr>
            <a:picLocks noChangeAspect="1"/>
          </p:cNvPicPr>
          <p:nvPr/>
        </p:nvPicPr>
        <p:blipFill>
          <a:blip r:embed="rId2"/>
          <a:stretch>
            <a:fillRect/>
          </a:stretch>
        </p:blipFill>
        <p:spPr>
          <a:xfrm>
            <a:off x="4953000" y="3810000"/>
            <a:ext cx="3740728"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248" y="830759"/>
            <a:ext cx="4944752" cy="769441"/>
          </a:xfrm>
          <a:prstGeom prst="rect">
            <a:avLst/>
          </a:prstGeom>
          <a:noFill/>
        </p:spPr>
        <p:txBody>
          <a:bodyPr wrap="none" rtlCol="0">
            <a:spAutoFit/>
          </a:bodyPr>
          <a:lstStyle/>
          <a:p>
            <a:r>
              <a:rPr lang="en-US" sz="4400" cap="small" dirty="0" smtClean="0">
                <a:latin typeface="Impact" pitchFamily="34" charset="0"/>
              </a:rPr>
              <a:t>Regulatory Perspective</a:t>
            </a:r>
          </a:p>
        </p:txBody>
      </p:sp>
      <p:cxnSp>
        <p:nvCxnSpPr>
          <p:cNvPr id="3" name="Straight Connector 2"/>
          <p:cNvCxnSpPr/>
          <p:nvPr/>
        </p:nvCxnSpPr>
        <p:spPr>
          <a:xfrm>
            <a:off x="389248" y="1516559"/>
            <a:ext cx="48006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When-Was-Presidents-Day-Put-Into-Law.jpg"/>
          <p:cNvPicPr>
            <a:picLocks noChangeAspect="1"/>
          </p:cNvPicPr>
          <p:nvPr/>
        </p:nvPicPr>
        <p:blipFill>
          <a:blip r:embed="rId3">
            <a:grayscl/>
          </a:blip>
          <a:stretch>
            <a:fillRect/>
          </a:stretch>
        </p:blipFill>
        <p:spPr>
          <a:xfrm>
            <a:off x="6019307" y="4267200"/>
            <a:ext cx="2924667" cy="2342756"/>
          </a:xfrm>
          <a:prstGeom prst="rect">
            <a:avLst/>
          </a:prstGeom>
        </p:spPr>
      </p:pic>
      <p:sp>
        <p:nvSpPr>
          <p:cNvPr id="6" name="Rectangle 5"/>
          <p:cNvSpPr/>
          <p:nvPr/>
        </p:nvSpPr>
        <p:spPr>
          <a:xfrm>
            <a:off x="304800" y="1947208"/>
            <a:ext cx="8534400" cy="1938992"/>
          </a:xfrm>
          <a:prstGeom prst="rect">
            <a:avLst/>
          </a:prstGeom>
        </p:spPr>
        <p:txBody>
          <a:bodyPr wrap="square">
            <a:spAutoFit/>
          </a:bodyPr>
          <a:lstStyle/>
          <a:p>
            <a:r>
              <a:rPr lang="en-US" sz="2000" b="1" dirty="0" smtClean="0">
                <a:latin typeface="Cambria Math" pitchFamily="18" charset="0"/>
                <a:ea typeface="Cambria Math" pitchFamily="18" charset="0"/>
              </a:rPr>
              <a:t>1. Provide new business and investment regulations.</a:t>
            </a:r>
          </a:p>
          <a:p>
            <a:r>
              <a:rPr lang="en-US" sz="2000" b="1" dirty="0" smtClean="0">
                <a:latin typeface="Cambria Math" pitchFamily="18" charset="0"/>
                <a:ea typeface="Cambria Math" pitchFamily="18" charset="0"/>
              </a:rPr>
              <a:t>2. Provide flexibility to utility for offering to consumer different options of</a:t>
            </a:r>
          </a:p>
          <a:p>
            <a:r>
              <a:rPr lang="en-US" sz="2000" b="1" dirty="0" smtClean="0">
                <a:latin typeface="Cambria Math" pitchFamily="18" charset="0"/>
                <a:ea typeface="Cambria Math" pitchFamily="18" charset="0"/>
              </a:rPr>
              <a:t>     retail tariff.</a:t>
            </a:r>
          </a:p>
          <a:p>
            <a:r>
              <a:rPr lang="en-US" sz="2000" b="1" dirty="0" smtClean="0">
                <a:latin typeface="Cambria Math" pitchFamily="18" charset="0"/>
                <a:ea typeface="Cambria Math" pitchFamily="18" charset="0"/>
              </a:rPr>
              <a:t>3. Innovative tariff design to flatten the load curve</a:t>
            </a:r>
          </a:p>
          <a:p>
            <a:r>
              <a:rPr lang="en-US" sz="2000" b="1" dirty="0" smtClean="0">
                <a:latin typeface="Cambria Math" pitchFamily="18" charset="0"/>
                <a:ea typeface="Cambria Math" pitchFamily="18" charset="0"/>
              </a:rPr>
              <a:t>4. Policies to encourage generation of renewable energy and integration of  </a:t>
            </a:r>
          </a:p>
          <a:p>
            <a:r>
              <a:rPr lang="en-US" sz="2000" b="1" dirty="0" smtClean="0">
                <a:latin typeface="Cambria Math" pitchFamily="18" charset="0"/>
                <a:ea typeface="Cambria Math" pitchFamily="18" charset="0"/>
              </a:rPr>
              <a:t>     distributed renewable and captive generation with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4969181" cy="769441"/>
          </a:xfrm>
          <a:prstGeom prst="rect">
            <a:avLst/>
          </a:prstGeom>
          <a:noFill/>
        </p:spPr>
        <p:txBody>
          <a:bodyPr wrap="none" rtlCol="0">
            <a:spAutoFit/>
          </a:bodyPr>
          <a:lstStyle/>
          <a:p>
            <a:r>
              <a:rPr lang="en-US" sz="4400" cap="small" dirty="0" smtClean="0">
                <a:latin typeface="Impact" pitchFamily="34" charset="0"/>
              </a:rPr>
              <a:t>Technology Perspective</a:t>
            </a:r>
          </a:p>
        </p:txBody>
      </p:sp>
      <p:cxnSp>
        <p:nvCxnSpPr>
          <p:cNvPr id="3" name="Straight Connector 2"/>
          <p:cNvCxnSpPr/>
          <p:nvPr/>
        </p:nvCxnSpPr>
        <p:spPr>
          <a:xfrm>
            <a:off x="304800" y="1219200"/>
            <a:ext cx="48006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1000" y="1447800"/>
            <a:ext cx="7696200" cy="2862322"/>
          </a:xfrm>
          <a:prstGeom prst="rect">
            <a:avLst/>
          </a:prstGeom>
        </p:spPr>
        <p:txBody>
          <a:bodyPr wrap="square">
            <a:spAutoFit/>
          </a:bodyPr>
          <a:lstStyle/>
          <a:p>
            <a:pPr algn="just"/>
            <a:endParaRPr lang="en-US" sz="2000" b="1" dirty="0" smtClean="0">
              <a:latin typeface="Cambria Math" pitchFamily="18" charset="0"/>
              <a:ea typeface="Cambria Math" pitchFamily="18" charset="0"/>
            </a:endParaRPr>
          </a:p>
          <a:p>
            <a:pPr marL="457200" indent="-457200" algn="just">
              <a:buAutoNum type="arabicPeriod"/>
            </a:pPr>
            <a:r>
              <a:rPr lang="en-US" sz="2000" b="1" dirty="0" smtClean="0">
                <a:latin typeface="Cambria Math" pitchFamily="18" charset="0"/>
                <a:ea typeface="Cambria Math" pitchFamily="18" charset="0"/>
              </a:rPr>
              <a:t>Identification of right technology and scope </a:t>
            </a:r>
          </a:p>
          <a:p>
            <a:pPr marL="457200" indent="-457200" algn="just">
              <a:buAutoNum type="arabicPeriod"/>
            </a:pPr>
            <a:r>
              <a:rPr lang="en-US" sz="2000" b="1" dirty="0" smtClean="0">
                <a:latin typeface="Cambria Math" pitchFamily="18" charset="0"/>
                <a:ea typeface="Cambria Math" pitchFamily="18" charset="0"/>
              </a:rPr>
              <a:t>Limited availability of proven technology for Indian Environment</a:t>
            </a:r>
          </a:p>
          <a:p>
            <a:pPr marL="457200" indent="-457200" algn="just">
              <a:buAutoNum type="arabicPeriod" startAt="3"/>
            </a:pPr>
            <a:r>
              <a:rPr lang="en-US" sz="2000" b="1" dirty="0" smtClean="0">
                <a:latin typeface="Cambria Math" pitchFamily="18" charset="0"/>
                <a:ea typeface="Cambria Math" pitchFamily="18" charset="0"/>
              </a:rPr>
              <a:t>Capacity building of consumer to adopt to smart grid technology </a:t>
            </a:r>
          </a:p>
          <a:p>
            <a:pPr marL="457200" indent="-457200" algn="just">
              <a:buAutoNum type="arabicPeriod" startAt="3"/>
            </a:pPr>
            <a:r>
              <a:rPr lang="en-US" sz="2000" b="1" dirty="0" smtClean="0">
                <a:latin typeface="Cambria Math" pitchFamily="18" charset="0"/>
                <a:ea typeface="Cambria Math" pitchFamily="18" charset="0"/>
              </a:rPr>
              <a:t>Phase-wise implementation of Smart Grids</a:t>
            </a:r>
          </a:p>
          <a:p>
            <a:pPr marL="457200" indent="-457200" algn="just">
              <a:buAutoNum type="arabicPeriod" startAt="4"/>
            </a:pPr>
            <a:r>
              <a:rPr lang="en-US" sz="2000" b="1" dirty="0" smtClean="0">
                <a:latin typeface="Cambria Math" pitchFamily="18" charset="0"/>
                <a:ea typeface="Cambria Math" pitchFamily="18" charset="0"/>
              </a:rPr>
              <a:t>Increased interaction of utility beyond meters</a:t>
            </a:r>
          </a:p>
          <a:p>
            <a:pPr marL="457200" indent="-457200" algn="just">
              <a:buAutoNum type="arabicPeriod" startAt="5"/>
            </a:pPr>
            <a:r>
              <a:rPr lang="en-US" sz="2000" b="1" dirty="0" smtClean="0">
                <a:latin typeface="Cambria Math" pitchFamily="18" charset="0"/>
                <a:ea typeface="Cambria Math" pitchFamily="18" charset="0"/>
              </a:rPr>
              <a:t>Safety and privacy of consumer and data</a:t>
            </a:r>
          </a:p>
          <a:p>
            <a:pPr marL="457200" indent="-457200" algn="just">
              <a:buAutoNum type="arabicPeriod" startAt="5"/>
            </a:pPr>
            <a:r>
              <a:rPr lang="en-US" sz="2000" b="1" dirty="0" smtClean="0">
                <a:latin typeface="Cambria Math" pitchFamily="18" charset="0"/>
                <a:ea typeface="Cambria Math" pitchFamily="18" charset="0"/>
              </a:rPr>
              <a:t>Standardization of architecture and devices</a:t>
            </a:r>
          </a:p>
          <a:p>
            <a:pPr marL="457200" indent="-457200" algn="just">
              <a:buAutoNum type="arabicPeriod" startAt="5"/>
            </a:pPr>
            <a:r>
              <a:rPr lang="en-US" sz="2000" b="1" dirty="0" smtClean="0">
                <a:latin typeface="Cambria Math" pitchFamily="18" charset="0"/>
                <a:ea typeface="Cambria Math" pitchFamily="18" charset="0"/>
              </a:rPr>
              <a:t>Obsolete natures of technology</a:t>
            </a:r>
          </a:p>
        </p:txBody>
      </p:sp>
      <p:pic>
        <p:nvPicPr>
          <p:cNvPr id="6" name="Picture 5" descr="smart-grid2.jpg"/>
          <p:cNvPicPr>
            <a:picLocks noChangeAspect="1"/>
          </p:cNvPicPr>
          <p:nvPr/>
        </p:nvPicPr>
        <p:blipFill>
          <a:blip r:embed="rId3"/>
          <a:stretch>
            <a:fillRect/>
          </a:stretch>
        </p:blipFill>
        <p:spPr>
          <a:xfrm>
            <a:off x="3352800" y="3886200"/>
            <a:ext cx="5283200" cy="265055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85800" y="1364159"/>
            <a:ext cx="32004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97221" y="678359"/>
            <a:ext cx="3315331" cy="769441"/>
          </a:xfrm>
          <a:prstGeom prst="rect">
            <a:avLst/>
          </a:prstGeom>
          <a:noFill/>
        </p:spPr>
        <p:txBody>
          <a:bodyPr wrap="none" rtlCol="0">
            <a:spAutoFit/>
          </a:bodyPr>
          <a:lstStyle/>
          <a:p>
            <a:r>
              <a:rPr lang="en-US" sz="4400" cap="small" dirty="0" smtClean="0">
                <a:latin typeface="Impact" pitchFamily="34" charset="0"/>
              </a:rPr>
              <a:t>The Road Ahead</a:t>
            </a:r>
            <a:endParaRPr lang="en-US" sz="4400" cap="small" dirty="0">
              <a:latin typeface="Impact" pitchFamily="34" charset="0"/>
            </a:endParaRPr>
          </a:p>
        </p:txBody>
      </p:sp>
      <p:sp>
        <p:nvSpPr>
          <p:cNvPr id="5" name="Rectangle 4"/>
          <p:cNvSpPr/>
          <p:nvPr/>
        </p:nvSpPr>
        <p:spPr>
          <a:xfrm>
            <a:off x="609600" y="1828800"/>
            <a:ext cx="7696200" cy="3785652"/>
          </a:xfrm>
          <a:prstGeom prst="rect">
            <a:avLst/>
          </a:prstGeom>
        </p:spPr>
        <p:txBody>
          <a:bodyPr wrap="square">
            <a:spAutoFit/>
          </a:bodyPr>
          <a:lstStyle/>
          <a:p>
            <a:r>
              <a:rPr lang="en-US" sz="2000" b="1" dirty="0" smtClean="0">
                <a:latin typeface="Cambria Math" pitchFamily="18" charset="0"/>
                <a:ea typeface="Cambria Math" pitchFamily="18" charset="0"/>
              </a:rPr>
              <a:t>I. Identify opportunities for your utility</a:t>
            </a:r>
          </a:p>
          <a:p>
            <a:r>
              <a:rPr lang="en-US" sz="2000" b="1" dirty="0" smtClean="0">
                <a:latin typeface="Cambria Math" pitchFamily="18" charset="0"/>
                <a:ea typeface="Cambria Math" pitchFamily="18" charset="0"/>
              </a:rPr>
              <a:t>- Establish targets / goals for the future.</a:t>
            </a:r>
          </a:p>
          <a:p>
            <a:pPr>
              <a:buFontTx/>
              <a:buChar char="-"/>
            </a:pPr>
            <a:r>
              <a:rPr lang="en-US" sz="2000" b="1" dirty="0" smtClean="0">
                <a:latin typeface="Cambria Math" pitchFamily="18" charset="0"/>
                <a:ea typeface="Cambria Math" pitchFamily="18" charset="0"/>
              </a:rPr>
              <a:t>Assess the present condition</a:t>
            </a:r>
          </a:p>
          <a:p>
            <a:pPr>
              <a:buFontTx/>
              <a:buChar char="-"/>
            </a:pPr>
            <a:r>
              <a:rPr lang="en-US" sz="2000" b="1" dirty="0" smtClean="0">
                <a:latin typeface="Cambria Math" pitchFamily="18" charset="0"/>
                <a:ea typeface="Cambria Math" pitchFamily="18" charset="0"/>
              </a:rPr>
              <a:t>Identify what needs to be done to fill the gap</a:t>
            </a:r>
          </a:p>
          <a:p>
            <a:endParaRPr lang="en-US" sz="2000" b="1" dirty="0" smtClean="0">
              <a:latin typeface="Cambria Math" pitchFamily="18" charset="0"/>
              <a:ea typeface="Cambria Math" pitchFamily="18" charset="0"/>
            </a:endParaRPr>
          </a:p>
          <a:p>
            <a:r>
              <a:rPr lang="en-US" sz="2000" b="1" dirty="0" smtClean="0">
                <a:latin typeface="Cambria Math" pitchFamily="18" charset="0"/>
                <a:ea typeface="Cambria Math" pitchFamily="18" charset="0"/>
              </a:rPr>
              <a:t>II. Develop and record understandings</a:t>
            </a:r>
          </a:p>
          <a:p>
            <a:pPr>
              <a:buFontTx/>
              <a:buChar char="-"/>
            </a:pPr>
            <a:r>
              <a:rPr lang="en-US" sz="2000" b="1" dirty="0" smtClean="0">
                <a:latin typeface="Cambria Math" pitchFamily="18" charset="0"/>
                <a:ea typeface="Cambria Math" pitchFamily="18" charset="0"/>
              </a:rPr>
              <a:t>Is the project economically justifiable? If not, what is the compelling case to do the project?</a:t>
            </a:r>
          </a:p>
          <a:p>
            <a:pPr>
              <a:buFontTx/>
              <a:buChar char="-"/>
            </a:pPr>
            <a:r>
              <a:rPr lang="en-US" sz="2000" b="1" dirty="0" smtClean="0">
                <a:latin typeface="Cambria Math" pitchFamily="18" charset="0"/>
                <a:ea typeface="Cambria Math" pitchFamily="18" charset="0"/>
              </a:rPr>
              <a:t>Test the technology; conduct pilot projects.</a:t>
            </a:r>
          </a:p>
          <a:p>
            <a:pPr>
              <a:buFontTx/>
              <a:buChar char="-"/>
            </a:pPr>
            <a:r>
              <a:rPr lang="en-US" sz="2000" b="1" dirty="0" smtClean="0">
                <a:latin typeface="Cambria Math" pitchFamily="18" charset="0"/>
                <a:ea typeface="Cambria Math" pitchFamily="18" charset="0"/>
              </a:rPr>
              <a:t>Lessons learned before scaling up.</a:t>
            </a:r>
          </a:p>
          <a:p>
            <a:pPr>
              <a:buFontTx/>
              <a:buChar char="-"/>
            </a:pPr>
            <a:r>
              <a:rPr lang="en-US" sz="2000" b="1" dirty="0" smtClean="0">
                <a:latin typeface="Cambria Math" pitchFamily="18" charset="0"/>
                <a:ea typeface="Cambria Math" pitchFamily="18" charset="0"/>
              </a:rPr>
              <a:t>Equipment and vendor qualification</a:t>
            </a:r>
          </a:p>
          <a:p>
            <a:pPr>
              <a:buFontTx/>
              <a:buChar char="-"/>
            </a:pPr>
            <a:r>
              <a:rPr lang="en-US" sz="2000" b="1" dirty="0" smtClean="0">
                <a:latin typeface="Cambria Math" pitchFamily="18" charset="0"/>
                <a:ea typeface="Cambria Math" pitchFamily="18" charset="0"/>
              </a:rPr>
              <a:t>Expand the implementation</a:t>
            </a:r>
            <a:endParaRPr lang="en-US" sz="2000" b="1" dirty="0">
              <a:latin typeface="Cambria Math" pitchFamily="18" charset="0"/>
              <a:ea typeface="Cambria Math" pitchFamily="18" charset="0"/>
            </a:endParaRPr>
          </a:p>
        </p:txBody>
      </p:sp>
      <p:pic>
        <p:nvPicPr>
          <p:cNvPr id="6" name="Picture 5" descr="ge_smart_grid_illo.png"/>
          <p:cNvPicPr>
            <a:picLocks noChangeAspect="1"/>
          </p:cNvPicPr>
          <p:nvPr/>
        </p:nvPicPr>
        <p:blipFill>
          <a:blip r:embed="rId2"/>
          <a:stretch>
            <a:fillRect/>
          </a:stretch>
        </p:blipFill>
        <p:spPr>
          <a:xfrm>
            <a:off x="5943600" y="4343400"/>
            <a:ext cx="2880731" cy="2362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rge-powermast-26d39.jpg"/>
          <p:cNvPicPr>
            <a:picLocks noChangeAspect="1"/>
          </p:cNvPicPr>
          <p:nvPr/>
        </p:nvPicPr>
        <p:blipFill>
          <a:blip r:embed="rId2"/>
          <a:stretch>
            <a:fillRect/>
          </a:stretch>
        </p:blipFill>
        <p:spPr>
          <a:xfrm>
            <a:off x="4419600" y="-1"/>
            <a:ext cx="4724400" cy="6794643"/>
          </a:xfrm>
          <a:prstGeom prst="rect">
            <a:avLst/>
          </a:prstGeom>
          <a:ln>
            <a:noFill/>
          </a:ln>
          <a:effectLst>
            <a:softEdge rad="112500"/>
          </a:effectLst>
        </p:spPr>
      </p:pic>
      <p:sp>
        <p:nvSpPr>
          <p:cNvPr id="7" name="TextBox 6"/>
          <p:cNvSpPr txBox="1"/>
          <p:nvPr/>
        </p:nvSpPr>
        <p:spPr>
          <a:xfrm>
            <a:off x="381000" y="2057400"/>
            <a:ext cx="2087431" cy="769441"/>
          </a:xfrm>
          <a:prstGeom prst="rect">
            <a:avLst/>
          </a:prstGeom>
          <a:noFill/>
        </p:spPr>
        <p:txBody>
          <a:bodyPr wrap="none" rtlCol="0">
            <a:spAutoFit/>
          </a:bodyPr>
          <a:lstStyle/>
          <a:p>
            <a:r>
              <a:rPr lang="en-US" sz="4400" dirty="0" smtClean="0">
                <a:latin typeface="Impact" pitchFamily="34" charset="0"/>
              </a:rPr>
              <a:t>The Grid</a:t>
            </a:r>
            <a:endParaRPr lang="en-US" sz="4400" dirty="0">
              <a:latin typeface="Impact" pitchFamily="34" charset="0"/>
            </a:endParaRPr>
          </a:p>
        </p:txBody>
      </p:sp>
      <p:sp>
        <p:nvSpPr>
          <p:cNvPr id="8" name="TextBox 7"/>
          <p:cNvSpPr txBox="1"/>
          <p:nvPr/>
        </p:nvSpPr>
        <p:spPr>
          <a:xfrm>
            <a:off x="381000" y="3429000"/>
            <a:ext cx="4714239" cy="1200329"/>
          </a:xfrm>
          <a:prstGeom prst="rect">
            <a:avLst/>
          </a:prstGeom>
          <a:noFill/>
        </p:spPr>
        <p:txBody>
          <a:bodyPr wrap="none" rtlCol="0">
            <a:spAutoFit/>
          </a:bodyPr>
          <a:lstStyle/>
          <a:p>
            <a:r>
              <a:rPr lang="en-US" b="1" dirty="0" smtClean="0">
                <a:latin typeface="Cambria Math" pitchFamily="18" charset="0"/>
                <a:ea typeface="Cambria Math" pitchFamily="18" charset="0"/>
              </a:rPr>
              <a:t>- 2,93,972 </a:t>
            </a:r>
            <a:r>
              <a:rPr lang="en-US" b="1" dirty="0" err="1" smtClean="0">
                <a:latin typeface="Cambria Math" pitchFamily="18" charset="0"/>
                <a:ea typeface="Cambria Math" pitchFamily="18" charset="0"/>
              </a:rPr>
              <a:t>ckm</a:t>
            </a:r>
            <a:r>
              <a:rPr lang="en-US" b="1" dirty="0" smtClean="0">
                <a:latin typeface="Cambria Math" pitchFamily="18" charset="0"/>
                <a:ea typeface="Cambria Math" pitchFamily="18" charset="0"/>
              </a:rPr>
              <a:t> of transmission lines</a:t>
            </a:r>
          </a:p>
          <a:p>
            <a:pPr>
              <a:buFontTx/>
              <a:buChar char="-"/>
            </a:pPr>
            <a:r>
              <a:rPr lang="en-US" b="1" dirty="0" smtClean="0">
                <a:latin typeface="Cambria Math" pitchFamily="18" charset="0"/>
                <a:ea typeface="Cambria Math" pitchFamily="18" charset="0"/>
              </a:rPr>
              <a:t>11,23,906 </a:t>
            </a:r>
            <a:r>
              <a:rPr lang="en-US" b="1" dirty="0" err="1" smtClean="0">
                <a:latin typeface="Cambria Math" pitchFamily="18" charset="0"/>
                <a:ea typeface="Cambria Math" pitchFamily="18" charset="0"/>
              </a:rPr>
              <a:t>ckm</a:t>
            </a:r>
            <a:r>
              <a:rPr lang="en-US" b="1" dirty="0" smtClean="0">
                <a:latin typeface="Cambria Math" pitchFamily="18" charset="0"/>
                <a:ea typeface="Cambria Math" pitchFamily="18" charset="0"/>
              </a:rPr>
              <a:t> of distribution lines</a:t>
            </a:r>
          </a:p>
          <a:p>
            <a:pPr>
              <a:buFontTx/>
              <a:buChar char="-"/>
            </a:pPr>
            <a:r>
              <a:rPr lang="en-US" b="1" dirty="0" smtClean="0">
                <a:latin typeface="Cambria Math" pitchFamily="18" charset="0"/>
                <a:ea typeface="Cambria Math" pitchFamily="18" charset="0"/>
              </a:rPr>
              <a:t>26,25,36,597 </a:t>
            </a:r>
            <a:r>
              <a:rPr lang="en-US" b="1" dirty="0" err="1" smtClean="0">
                <a:latin typeface="Cambria Math" pitchFamily="18" charset="0"/>
                <a:ea typeface="Cambria Math" pitchFamily="18" charset="0"/>
              </a:rPr>
              <a:t>kVA</a:t>
            </a:r>
            <a:r>
              <a:rPr lang="en-US" b="1" dirty="0" smtClean="0">
                <a:latin typeface="Cambria Math" pitchFamily="18" charset="0"/>
                <a:ea typeface="Cambria Math" pitchFamily="18" charset="0"/>
              </a:rPr>
              <a:t> of distribution transformers</a:t>
            </a:r>
          </a:p>
          <a:p>
            <a:pPr>
              <a:buFontTx/>
              <a:buChar char="-"/>
            </a:pPr>
            <a:r>
              <a:rPr lang="en-US" b="1" dirty="0" smtClean="0">
                <a:latin typeface="Cambria Math" pitchFamily="18" charset="0"/>
                <a:ea typeface="Cambria Math" pitchFamily="18" charset="0"/>
              </a:rPr>
              <a:t> 4,28,000 transmission substations</a:t>
            </a:r>
            <a:endParaRPr lang="en-US" b="1" dirty="0">
              <a:latin typeface="Cambria Math" pitchFamily="18" charset="0"/>
              <a:ea typeface="Cambria Math" pitchFamily="18" charset="0"/>
            </a:endParaRPr>
          </a:p>
        </p:txBody>
      </p:sp>
      <p:sp>
        <p:nvSpPr>
          <p:cNvPr id="9" name="Rectangle 8"/>
          <p:cNvSpPr/>
          <p:nvPr/>
        </p:nvSpPr>
        <p:spPr>
          <a:xfrm>
            <a:off x="381000" y="2667000"/>
            <a:ext cx="2611612" cy="369332"/>
          </a:xfrm>
          <a:prstGeom prst="rect">
            <a:avLst/>
          </a:prstGeom>
        </p:spPr>
        <p:txBody>
          <a:bodyPr wrap="none">
            <a:spAutoFit/>
          </a:bodyPr>
          <a:lstStyle/>
          <a:p>
            <a:r>
              <a:rPr lang="en-US" b="1" dirty="0" smtClean="0">
                <a:latin typeface="Cambria Math" pitchFamily="18" charset="0"/>
                <a:ea typeface="Cambria Math" pitchFamily="18" charset="0"/>
              </a:rPr>
              <a:t>Largest Machine in India </a:t>
            </a:r>
          </a:p>
        </p:txBody>
      </p:sp>
      <p:sp>
        <p:nvSpPr>
          <p:cNvPr id="10" name="TextBox 9"/>
          <p:cNvSpPr txBox="1"/>
          <p:nvPr/>
        </p:nvSpPr>
        <p:spPr>
          <a:xfrm>
            <a:off x="381000" y="5906869"/>
            <a:ext cx="4191000" cy="646331"/>
          </a:xfrm>
          <a:prstGeom prst="rect">
            <a:avLst/>
          </a:prstGeom>
          <a:noFill/>
        </p:spPr>
        <p:txBody>
          <a:bodyPr wrap="square" rtlCol="0">
            <a:spAutoFit/>
          </a:bodyPr>
          <a:lstStyle/>
          <a:p>
            <a:r>
              <a:rPr lang="en-US" sz="1600" b="1" dirty="0" smtClean="0">
                <a:latin typeface="Cambria Math" pitchFamily="18" charset="0"/>
                <a:ea typeface="Cambria Math" pitchFamily="18" charset="0"/>
              </a:rPr>
              <a:t>Few outages are enough to bleed Indians of at least </a:t>
            </a:r>
            <a:r>
              <a:rPr lang="en-US" sz="2000" b="1" dirty="0" smtClean="0">
                <a:latin typeface="Cambria Math" pitchFamily="18" charset="0"/>
                <a:ea typeface="Cambria Math" pitchFamily="18" charset="0"/>
              </a:rPr>
              <a:t>15000 Cr/- </a:t>
            </a:r>
            <a:r>
              <a:rPr lang="en-US" sz="1600" b="1" dirty="0" smtClean="0">
                <a:latin typeface="Cambria Math" pitchFamily="18" charset="0"/>
                <a:ea typeface="Cambria Math" pitchFamily="18" charset="0"/>
              </a:rPr>
              <a:t>annually</a:t>
            </a:r>
            <a:endParaRPr lang="en-US" sz="1600" b="1"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04800" y="2743200"/>
            <a:ext cx="4267200" cy="1323439"/>
          </a:xfrm>
          <a:prstGeom prst="rect">
            <a:avLst/>
          </a:prstGeom>
          <a:noFill/>
        </p:spPr>
        <p:txBody>
          <a:bodyPr wrap="square" rtlCol="0">
            <a:spAutoFit/>
          </a:bodyPr>
          <a:lstStyle/>
          <a:p>
            <a:pPr algn="just"/>
            <a:r>
              <a:rPr lang="en-US" sz="2000" b="1" dirty="0" smtClean="0">
                <a:latin typeface="Cambria Math" pitchFamily="18" charset="0"/>
                <a:ea typeface="Cambria Math" pitchFamily="18" charset="0"/>
                <a:cs typeface="Mangal" pitchFamily="2"/>
              </a:rPr>
              <a:t>B</a:t>
            </a:r>
            <a:r>
              <a:rPr lang="en-US" sz="2000" b="1" dirty="0" smtClean="0">
                <a:latin typeface="Cambria Math" pitchFamily="18" charset="0"/>
                <a:ea typeface="Cambria Math" pitchFamily="18" charset="0"/>
                <a:cs typeface="Mangal" pitchFamily="2"/>
              </a:rPr>
              <a:t>ringing </a:t>
            </a:r>
            <a:r>
              <a:rPr lang="en-US" sz="2000" b="1" dirty="0" smtClean="0">
                <a:latin typeface="Cambria Math" pitchFamily="18" charset="0"/>
                <a:ea typeface="Cambria Math" pitchFamily="18" charset="0"/>
                <a:cs typeface="Mangal" pitchFamily="2"/>
              </a:rPr>
              <a:t>life to power since 12 years of innovation and services</a:t>
            </a:r>
          </a:p>
          <a:p>
            <a:pPr algn="just"/>
            <a:endParaRPr lang="en-US" sz="2000" b="1" dirty="0" smtClean="0">
              <a:latin typeface="Cambria Math" pitchFamily="18" charset="0"/>
              <a:ea typeface="Cambria Math" pitchFamily="18" charset="0"/>
              <a:cs typeface="Mangal" pitchFamily="2"/>
            </a:endParaRPr>
          </a:p>
          <a:p>
            <a:pPr algn="just"/>
            <a:r>
              <a:rPr lang="en-US" sz="2000" b="1" dirty="0" smtClean="0">
                <a:latin typeface="Cambria Math" pitchFamily="18" charset="0"/>
                <a:ea typeface="Cambria Math" pitchFamily="18" charset="0"/>
                <a:cs typeface="Mangal" pitchFamily="2"/>
              </a:rPr>
              <a:t>PTC India Ltd.   </a:t>
            </a:r>
          </a:p>
        </p:txBody>
      </p:sp>
      <p:sp>
        <p:nvSpPr>
          <p:cNvPr id="7" name="TextBox 6"/>
          <p:cNvSpPr txBox="1"/>
          <p:nvPr/>
        </p:nvSpPr>
        <p:spPr>
          <a:xfrm>
            <a:off x="4267200" y="5525869"/>
            <a:ext cx="1893467" cy="646331"/>
          </a:xfrm>
          <a:prstGeom prst="rect">
            <a:avLst/>
          </a:prstGeom>
          <a:noFill/>
        </p:spPr>
        <p:txBody>
          <a:bodyPr wrap="none" rtlCol="0">
            <a:spAutoFit/>
          </a:bodyPr>
          <a:lstStyle/>
          <a:p>
            <a:r>
              <a:rPr lang="en-US" sz="3600" cap="small" dirty="0" smtClean="0">
                <a:latin typeface="Impact" pitchFamily="34" charset="0"/>
              </a:rPr>
              <a:t>Thank You</a:t>
            </a:r>
          </a:p>
        </p:txBody>
      </p:sp>
      <p:cxnSp>
        <p:nvCxnSpPr>
          <p:cNvPr id="9" name="Straight Connector 8"/>
          <p:cNvCxnSpPr/>
          <p:nvPr/>
        </p:nvCxnSpPr>
        <p:spPr>
          <a:xfrm>
            <a:off x="4267200" y="6094412"/>
            <a:ext cx="48768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06731" y="2178784"/>
            <a:ext cx="6489469"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rPr>
              <a:t>·</a:t>
            </a:r>
            <a:r>
              <a:rPr kumimoji="0" lang="en-US" sz="1400" b="1"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rPr>
              <a:t>         </a:t>
            </a:r>
            <a:r>
              <a:rPr kumimoji="0" lang="en-US" sz="2000" b="1" i="0" u="none" strike="noStrike" cap="none" normalizeH="0" baseline="0" dirty="0" smtClean="0">
                <a:ln>
                  <a:noFill/>
                </a:ln>
                <a:solidFill>
                  <a:srgbClr val="000000"/>
                </a:solidFill>
                <a:effectLst/>
                <a:latin typeface="Cambria Math" pitchFamily="18" charset="0"/>
                <a:ea typeface="Cambria Math" pitchFamily="18" charset="0"/>
                <a:cs typeface="Arial" pitchFamily="34" charset="0"/>
              </a:rPr>
              <a:t>Poorly planned distribution networks</a:t>
            </a:r>
            <a:endParaRPr kumimoji="0" lang="en-US" sz="1600" b="1" i="0" u="none" strike="noStrike" cap="none" normalizeH="0" baseline="0" dirty="0" smtClean="0">
              <a:ln>
                <a:noFill/>
              </a:ln>
              <a:solidFill>
                <a:schemeClr val="tx1"/>
              </a:solidFill>
              <a:effectLst/>
              <a:latin typeface="Cambria Math" pitchFamily="18" charset="0"/>
              <a:ea typeface="Cambria Math"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rPr>
              <a:t>·</a:t>
            </a:r>
            <a:r>
              <a:rPr kumimoji="0" lang="en-US" sz="1400" b="1"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rPr>
              <a:t>         </a:t>
            </a:r>
            <a:r>
              <a:rPr kumimoji="0" lang="en-US" sz="2000" b="1" i="0" u="none" strike="noStrike" cap="none" normalizeH="0" baseline="0" dirty="0" smtClean="0">
                <a:ln>
                  <a:noFill/>
                </a:ln>
                <a:solidFill>
                  <a:srgbClr val="000000"/>
                </a:solidFill>
                <a:effectLst/>
                <a:latin typeface="Cambria Math" pitchFamily="18" charset="0"/>
                <a:ea typeface="Cambria Math" pitchFamily="18" charset="0"/>
                <a:cs typeface="Arial" pitchFamily="34" charset="0"/>
              </a:rPr>
              <a:t>Overloading of system components</a:t>
            </a:r>
            <a:endParaRPr kumimoji="0" lang="en-US" sz="1600" b="1" i="0" u="none" strike="noStrike" cap="none" normalizeH="0" baseline="0" dirty="0" smtClean="0">
              <a:ln>
                <a:noFill/>
              </a:ln>
              <a:solidFill>
                <a:schemeClr val="tx1"/>
              </a:solidFill>
              <a:effectLst/>
              <a:latin typeface="Cambria Math" pitchFamily="18" charset="0"/>
              <a:ea typeface="Cambria Math"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rPr>
              <a:t>·</a:t>
            </a:r>
            <a:r>
              <a:rPr kumimoji="0" lang="en-US" sz="1400" b="1"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rPr>
              <a:t>         </a:t>
            </a:r>
            <a:r>
              <a:rPr kumimoji="0" lang="en-US" sz="2000" b="1" i="0" u="none" strike="noStrike" cap="none" normalizeH="0" baseline="0" dirty="0" smtClean="0">
                <a:ln>
                  <a:noFill/>
                </a:ln>
                <a:solidFill>
                  <a:srgbClr val="000000"/>
                </a:solidFill>
                <a:effectLst/>
                <a:latin typeface="Cambria Math" pitchFamily="18" charset="0"/>
                <a:ea typeface="Cambria Math" pitchFamily="18" charset="0"/>
                <a:cs typeface="Arial" pitchFamily="34" charset="0"/>
              </a:rPr>
              <a:t>Lack of reactive power support and regulation services</a:t>
            </a:r>
            <a:endParaRPr kumimoji="0" lang="en-US" sz="1600" b="1" i="0" u="none" strike="noStrike" cap="none" normalizeH="0" baseline="0" dirty="0" smtClean="0">
              <a:ln>
                <a:noFill/>
              </a:ln>
              <a:solidFill>
                <a:schemeClr val="tx1"/>
              </a:solidFill>
              <a:effectLst/>
              <a:latin typeface="Cambria Math" pitchFamily="18" charset="0"/>
              <a:ea typeface="Cambria Math"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rPr>
              <a:t>·</a:t>
            </a:r>
            <a:r>
              <a:rPr kumimoji="0" lang="en-US" sz="1400" b="1"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rPr>
              <a:t>         </a:t>
            </a:r>
            <a:r>
              <a:rPr kumimoji="0" lang="en-US" sz="2000" b="1" i="0" u="none" strike="noStrike" cap="none" normalizeH="0" baseline="0" dirty="0" smtClean="0">
                <a:ln>
                  <a:noFill/>
                </a:ln>
                <a:solidFill>
                  <a:srgbClr val="000000"/>
                </a:solidFill>
                <a:effectLst/>
                <a:latin typeface="Cambria Math" pitchFamily="18" charset="0"/>
                <a:ea typeface="Cambria Math" pitchFamily="18" charset="0"/>
                <a:cs typeface="Arial" pitchFamily="34" charset="0"/>
              </a:rPr>
              <a:t>Low metering efficiency and bill collection</a:t>
            </a:r>
            <a:endParaRPr kumimoji="0" lang="en-US" sz="1600" b="1" i="0" u="none" strike="noStrike" cap="none" normalizeH="0" baseline="0" dirty="0" smtClean="0">
              <a:ln>
                <a:noFill/>
              </a:ln>
              <a:solidFill>
                <a:schemeClr val="tx1"/>
              </a:solidFill>
              <a:effectLst/>
              <a:latin typeface="Cambria Math" pitchFamily="18" charset="0"/>
              <a:ea typeface="Cambria Math"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rPr>
              <a:t>·</a:t>
            </a:r>
            <a:r>
              <a:rPr kumimoji="0" lang="en-US" sz="1400" b="1"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rPr>
              <a:t>         </a:t>
            </a:r>
            <a:r>
              <a:rPr kumimoji="0" lang="en-US" sz="2000" b="1" i="0" u="none" strike="noStrike" cap="none" normalizeH="0" baseline="0" dirty="0" smtClean="0">
                <a:ln>
                  <a:noFill/>
                </a:ln>
                <a:solidFill>
                  <a:srgbClr val="000000"/>
                </a:solidFill>
                <a:effectLst/>
                <a:latin typeface="Cambria Math" pitchFamily="18" charset="0"/>
                <a:ea typeface="Cambria Math" pitchFamily="18" charset="0"/>
                <a:cs typeface="Arial" pitchFamily="34" charset="0"/>
              </a:rPr>
              <a:t>Power theft</a:t>
            </a:r>
            <a:endParaRPr kumimoji="0" lang="en-US" sz="4400" b="1" i="0" u="none" strike="noStrike" cap="none" normalizeH="0" baseline="0" dirty="0" smtClean="0">
              <a:ln>
                <a:noFill/>
              </a:ln>
              <a:solidFill>
                <a:schemeClr val="tx1"/>
              </a:solidFill>
              <a:effectLst/>
              <a:latin typeface="Cambria Math" pitchFamily="18" charset="0"/>
              <a:ea typeface="Cambria Math" pitchFamily="18" charset="0"/>
            </a:endParaRPr>
          </a:p>
        </p:txBody>
      </p:sp>
      <p:sp>
        <p:nvSpPr>
          <p:cNvPr id="5" name="Rectangle 4"/>
          <p:cNvSpPr/>
          <p:nvPr/>
        </p:nvSpPr>
        <p:spPr>
          <a:xfrm>
            <a:off x="304800" y="533400"/>
            <a:ext cx="5715000" cy="954107"/>
          </a:xfrm>
          <a:prstGeom prst="rect">
            <a:avLst/>
          </a:prstGeom>
        </p:spPr>
        <p:txBody>
          <a:bodyPr wrap="square">
            <a:spAutoFit/>
          </a:bodyPr>
          <a:lstStyle/>
          <a:p>
            <a:r>
              <a:rPr lang="en-US" sz="2800" b="1" dirty="0" smtClean="0">
                <a:latin typeface="Cambria Math" pitchFamily="18" charset="0"/>
                <a:ea typeface="Cambria Math" pitchFamily="18" charset="0"/>
              </a:rPr>
              <a:t>The largest machine is also one of the weakest in the world</a:t>
            </a:r>
            <a:endParaRPr lang="en-US" sz="2800" b="1" dirty="0">
              <a:latin typeface="Cambria Math" pitchFamily="18" charset="0"/>
              <a:ea typeface="Cambria Math" pitchFamily="18" charset="0"/>
            </a:endParaRPr>
          </a:p>
        </p:txBody>
      </p:sp>
      <p:pic>
        <p:nvPicPr>
          <p:cNvPr id="7" name="Picture 6" descr="power-transformer-726104.jpg"/>
          <p:cNvPicPr>
            <a:picLocks noChangeAspect="1"/>
          </p:cNvPicPr>
          <p:nvPr/>
        </p:nvPicPr>
        <p:blipFill>
          <a:blip r:embed="rId2">
            <a:biLevel thresh="50000"/>
          </a:blip>
          <a:stretch>
            <a:fillRect/>
          </a:stretch>
        </p:blipFill>
        <p:spPr>
          <a:xfrm>
            <a:off x="4648200" y="3505200"/>
            <a:ext cx="4311203" cy="3352800"/>
          </a:xfrm>
          <a:prstGeom prst="rect">
            <a:avLst/>
          </a:prstGeom>
        </p:spPr>
      </p:pic>
      <p:cxnSp>
        <p:nvCxnSpPr>
          <p:cNvPr id="8" name="Straight Connector 7"/>
          <p:cNvCxnSpPr/>
          <p:nvPr/>
        </p:nvCxnSpPr>
        <p:spPr>
          <a:xfrm>
            <a:off x="381000" y="1524000"/>
            <a:ext cx="54102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5"/>
                                        </p:tgtEl>
                                        <p:attrNameLst>
                                          <p:attrName>style.visibility</p:attrName>
                                        </p:attrNameLst>
                                      </p:cBhvr>
                                      <p:to>
                                        <p:strVal val="visible"/>
                                      </p:to>
                                    </p:set>
                                    <p:animEffect transition="in" filter="fade">
                                      <p:cBhvr>
                                        <p:cTn id="18"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uggle.jpg"/>
          <p:cNvPicPr>
            <a:picLocks noChangeAspect="1"/>
          </p:cNvPicPr>
          <p:nvPr/>
        </p:nvPicPr>
        <p:blipFill>
          <a:blip r:embed="rId2">
            <a:grayscl/>
          </a:blip>
          <a:stretch>
            <a:fillRect/>
          </a:stretch>
        </p:blipFill>
        <p:spPr>
          <a:xfrm>
            <a:off x="5257800" y="1757362"/>
            <a:ext cx="3886200" cy="5100638"/>
          </a:xfrm>
          <a:prstGeom prst="rect">
            <a:avLst/>
          </a:prstGeom>
        </p:spPr>
      </p:pic>
      <p:sp>
        <p:nvSpPr>
          <p:cNvPr id="3" name="TextBox 2"/>
          <p:cNvSpPr txBox="1"/>
          <p:nvPr/>
        </p:nvSpPr>
        <p:spPr>
          <a:xfrm>
            <a:off x="1752600" y="5791200"/>
            <a:ext cx="3690434" cy="769441"/>
          </a:xfrm>
          <a:prstGeom prst="rect">
            <a:avLst/>
          </a:prstGeom>
          <a:noFill/>
        </p:spPr>
        <p:txBody>
          <a:bodyPr wrap="none" rtlCol="0">
            <a:spAutoFit/>
          </a:bodyPr>
          <a:lstStyle/>
          <a:p>
            <a:r>
              <a:rPr lang="en-US" sz="4400" dirty="0" smtClean="0">
                <a:latin typeface="Impact" pitchFamily="34" charset="0"/>
              </a:rPr>
              <a:t>Juggling Power</a:t>
            </a:r>
            <a:endParaRPr lang="en-US" sz="4400" dirty="0">
              <a:latin typeface="Impact" pitchFamily="34" charset="0"/>
            </a:endParaRPr>
          </a:p>
        </p:txBody>
      </p:sp>
      <p:sp>
        <p:nvSpPr>
          <p:cNvPr id="7" name="Rectangle 6"/>
          <p:cNvSpPr/>
          <p:nvPr/>
        </p:nvSpPr>
        <p:spPr>
          <a:xfrm>
            <a:off x="381000" y="685800"/>
            <a:ext cx="2443426" cy="523220"/>
          </a:xfrm>
          <a:prstGeom prst="rect">
            <a:avLst/>
          </a:prstGeom>
        </p:spPr>
        <p:txBody>
          <a:bodyPr wrap="none">
            <a:spAutoFit/>
          </a:bodyPr>
          <a:lstStyle/>
          <a:p>
            <a:r>
              <a:rPr lang="en-US" sz="2800" b="1" cap="small" dirty="0" smtClean="0">
                <a:latin typeface="Cambria Math" pitchFamily="18" charset="0"/>
                <a:ea typeface="Cambria Math" pitchFamily="18" charset="0"/>
              </a:rPr>
              <a:t>Power Outages</a:t>
            </a:r>
          </a:p>
        </p:txBody>
      </p:sp>
      <p:sp>
        <p:nvSpPr>
          <p:cNvPr id="8" name="Rectangle 7"/>
          <p:cNvSpPr/>
          <p:nvPr/>
        </p:nvSpPr>
        <p:spPr>
          <a:xfrm>
            <a:off x="838200" y="1219200"/>
            <a:ext cx="5450788" cy="523220"/>
          </a:xfrm>
          <a:prstGeom prst="rect">
            <a:avLst/>
          </a:prstGeom>
        </p:spPr>
        <p:txBody>
          <a:bodyPr wrap="none">
            <a:spAutoFit/>
          </a:bodyPr>
          <a:lstStyle/>
          <a:p>
            <a:r>
              <a:rPr lang="en-US" sz="2800" b="1" cap="small" dirty="0" smtClean="0">
                <a:latin typeface="Cambria Math" pitchFamily="18" charset="0"/>
                <a:ea typeface="Cambria Math" pitchFamily="18" charset="0"/>
              </a:rPr>
              <a:t>Transmission &amp; Distribution Losses</a:t>
            </a:r>
          </a:p>
        </p:txBody>
      </p:sp>
      <p:sp>
        <p:nvSpPr>
          <p:cNvPr id="9" name="Rectangle 8"/>
          <p:cNvSpPr/>
          <p:nvPr/>
        </p:nvSpPr>
        <p:spPr>
          <a:xfrm>
            <a:off x="1434316" y="1752600"/>
            <a:ext cx="4204484" cy="523220"/>
          </a:xfrm>
          <a:prstGeom prst="rect">
            <a:avLst/>
          </a:prstGeom>
        </p:spPr>
        <p:txBody>
          <a:bodyPr wrap="none">
            <a:spAutoFit/>
          </a:bodyPr>
          <a:lstStyle/>
          <a:p>
            <a:r>
              <a:rPr lang="en-US" sz="2800" b="1" cap="small" dirty="0" smtClean="0">
                <a:latin typeface="Cambria Math" pitchFamily="18" charset="0"/>
                <a:ea typeface="Cambria Math" pitchFamily="18" charset="0"/>
              </a:rPr>
              <a:t>Thefts &amp; Illegal Siphoning</a:t>
            </a:r>
          </a:p>
        </p:txBody>
      </p:sp>
      <p:sp>
        <p:nvSpPr>
          <p:cNvPr id="10" name="Rectangle 9"/>
          <p:cNvSpPr/>
          <p:nvPr/>
        </p:nvSpPr>
        <p:spPr>
          <a:xfrm>
            <a:off x="1967716" y="2296180"/>
            <a:ext cx="2735301" cy="523220"/>
          </a:xfrm>
          <a:prstGeom prst="rect">
            <a:avLst/>
          </a:prstGeom>
        </p:spPr>
        <p:txBody>
          <a:bodyPr wrap="none">
            <a:spAutoFit/>
          </a:bodyPr>
          <a:lstStyle/>
          <a:p>
            <a:r>
              <a:rPr lang="en-US" sz="2800" b="1" cap="small" dirty="0" smtClean="0">
                <a:latin typeface="Cambria Math" pitchFamily="18" charset="0"/>
                <a:ea typeface="Cambria Math" pitchFamily="18" charset="0"/>
              </a:rPr>
              <a:t>Security Threats</a:t>
            </a:r>
          </a:p>
        </p:txBody>
      </p:sp>
      <p:sp>
        <p:nvSpPr>
          <p:cNvPr id="11" name="Rectangle 10"/>
          <p:cNvSpPr/>
          <p:nvPr/>
        </p:nvSpPr>
        <p:spPr>
          <a:xfrm>
            <a:off x="1490440" y="2829580"/>
            <a:ext cx="2852960" cy="523220"/>
          </a:xfrm>
          <a:prstGeom prst="rect">
            <a:avLst/>
          </a:prstGeom>
        </p:spPr>
        <p:txBody>
          <a:bodyPr wrap="none">
            <a:spAutoFit/>
          </a:bodyPr>
          <a:lstStyle/>
          <a:p>
            <a:r>
              <a:rPr lang="en-US" sz="2800" b="1" cap="small" dirty="0" smtClean="0">
                <a:latin typeface="Cambria Math" pitchFamily="18" charset="0"/>
                <a:ea typeface="Cambria Math" pitchFamily="18" charset="0"/>
              </a:rPr>
              <a:t>Supply Shortfalls</a:t>
            </a:r>
          </a:p>
        </p:txBody>
      </p:sp>
      <p:sp>
        <p:nvSpPr>
          <p:cNvPr id="12" name="Rectangle 11"/>
          <p:cNvSpPr/>
          <p:nvPr/>
        </p:nvSpPr>
        <p:spPr>
          <a:xfrm>
            <a:off x="838200" y="3362980"/>
            <a:ext cx="3683252" cy="523220"/>
          </a:xfrm>
          <a:prstGeom prst="rect">
            <a:avLst/>
          </a:prstGeom>
        </p:spPr>
        <p:txBody>
          <a:bodyPr wrap="none">
            <a:spAutoFit/>
          </a:bodyPr>
          <a:lstStyle/>
          <a:p>
            <a:r>
              <a:rPr lang="en-US" sz="2800" b="1" cap="small" dirty="0" smtClean="0">
                <a:latin typeface="Cambria Math" pitchFamily="18" charset="0"/>
                <a:ea typeface="Cambria Math" pitchFamily="18" charset="0"/>
              </a:rPr>
              <a:t>Peak Load Management</a:t>
            </a:r>
          </a:p>
        </p:txBody>
      </p:sp>
      <p:sp>
        <p:nvSpPr>
          <p:cNvPr id="13" name="Rectangle 12"/>
          <p:cNvSpPr/>
          <p:nvPr/>
        </p:nvSpPr>
        <p:spPr>
          <a:xfrm>
            <a:off x="452051" y="3896380"/>
            <a:ext cx="4196149" cy="523220"/>
          </a:xfrm>
          <a:prstGeom prst="rect">
            <a:avLst/>
          </a:prstGeom>
        </p:spPr>
        <p:txBody>
          <a:bodyPr wrap="none">
            <a:spAutoFit/>
          </a:bodyPr>
          <a:lstStyle/>
          <a:p>
            <a:r>
              <a:rPr lang="en-US" sz="2800" b="1" cap="small" dirty="0" smtClean="0">
                <a:latin typeface="Cambria Math" pitchFamily="18" charset="0"/>
                <a:ea typeface="Cambria Math" pitchFamily="18" charset="0"/>
              </a:rPr>
              <a:t>Renewable Energy 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4953000" cy="1200329"/>
          </a:xfrm>
          <a:prstGeom prst="rect">
            <a:avLst/>
          </a:prstGeom>
        </p:spPr>
        <p:txBody>
          <a:bodyPr wrap="square">
            <a:spAutoFit/>
          </a:bodyPr>
          <a:lstStyle/>
          <a:p>
            <a:pPr algn="just"/>
            <a:r>
              <a:rPr lang="en-US" sz="2400" b="1" dirty="0" smtClean="0">
                <a:latin typeface="Cambria Math" pitchFamily="18" charset="0"/>
                <a:ea typeface="Cambria Math" pitchFamily="18" charset="0"/>
              </a:rPr>
              <a:t>If you find yourself dropping balls while juggling, either quit juggling or become a better juggler</a:t>
            </a:r>
            <a:endParaRPr lang="en-US" sz="2400" b="1" dirty="0">
              <a:latin typeface="Cambria Math" pitchFamily="18" charset="0"/>
              <a:ea typeface="Cambria Math" pitchFamily="18" charset="0"/>
            </a:endParaRPr>
          </a:p>
        </p:txBody>
      </p:sp>
      <p:cxnSp>
        <p:nvCxnSpPr>
          <p:cNvPr id="4" name="Straight Connector 3"/>
          <p:cNvCxnSpPr/>
          <p:nvPr/>
        </p:nvCxnSpPr>
        <p:spPr>
          <a:xfrm>
            <a:off x="381000" y="2590800"/>
            <a:ext cx="48768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ge_smart_grid_illo.png"/>
          <p:cNvPicPr>
            <a:picLocks noChangeAspect="1"/>
          </p:cNvPicPr>
          <p:nvPr/>
        </p:nvPicPr>
        <p:blipFill>
          <a:blip r:embed="rId2"/>
          <a:stretch>
            <a:fillRect/>
          </a:stretch>
        </p:blipFill>
        <p:spPr>
          <a:xfrm>
            <a:off x="4497659" y="3048000"/>
            <a:ext cx="4646341" cy="3810000"/>
          </a:xfrm>
          <a:prstGeom prst="rect">
            <a:avLst/>
          </a:prstGeom>
        </p:spPr>
      </p:pic>
      <p:sp>
        <p:nvSpPr>
          <p:cNvPr id="6" name="TextBox 5"/>
          <p:cNvSpPr txBox="1"/>
          <p:nvPr/>
        </p:nvSpPr>
        <p:spPr>
          <a:xfrm>
            <a:off x="2286000" y="5181600"/>
            <a:ext cx="2515432" cy="769441"/>
          </a:xfrm>
          <a:prstGeom prst="rect">
            <a:avLst/>
          </a:prstGeom>
          <a:noFill/>
        </p:spPr>
        <p:txBody>
          <a:bodyPr wrap="none" rtlCol="0">
            <a:spAutoFit/>
          </a:bodyPr>
          <a:lstStyle/>
          <a:p>
            <a:r>
              <a:rPr lang="en-US" sz="4400" cap="small" dirty="0" smtClean="0">
                <a:latin typeface="Impact" pitchFamily="34" charset="0"/>
              </a:rPr>
              <a:t>Smart Grid</a:t>
            </a:r>
            <a:endParaRPr lang="en-US" sz="4400" cap="small" dirty="0">
              <a:latin typeface="Impact" pitchFamily="34" charset="0"/>
            </a:endParaRPr>
          </a:p>
        </p:txBody>
      </p:sp>
      <p:sp>
        <p:nvSpPr>
          <p:cNvPr id="7" name="Rectangle 6"/>
          <p:cNvSpPr/>
          <p:nvPr/>
        </p:nvSpPr>
        <p:spPr>
          <a:xfrm>
            <a:off x="2819400" y="5791200"/>
            <a:ext cx="1883401" cy="369332"/>
          </a:xfrm>
          <a:prstGeom prst="rect">
            <a:avLst/>
          </a:prstGeom>
        </p:spPr>
        <p:txBody>
          <a:bodyPr wrap="none">
            <a:spAutoFit/>
          </a:bodyPr>
          <a:lstStyle/>
          <a:p>
            <a:r>
              <a:rPr lang="en-US" b="1" dirty="0" smtClean="0">
                <a:latin typeface="Cambria Math" pitchFamily="18" charset="0"/>
                <a:ea typeface="Cambria Math" pitchFamily="18" charset="0"/>
              </a:rPr>
              <a:t>Lets Juggle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rt-Grid.jpg"/>
          <p:cNvPicPr>
            <a:picLocks noChangeAspect="1"/>
          </p:cNvPicPr>
          <p:nvPr/>
        </p:nvPicPr>
        <p:blipFill>
          <a:blip r:embed="rId2"/>
          <a:stretch>
            <a:fillRect/>
          </a:stretch>
        </p:blipFill>
        <p:spPr>
          <a:xfrm>
            <a:off x="5629613" y="3810000"/>
            <a:ext cx="3514387" cy="2667000"/>
          </a:xfrm>
          <a:prstGeom prst="rect">
            <a:avLst/>
          </a:prstGeom>
          <a:ln>
            <a:noFill/>
          </a:ln>
          <a:effectLst>
            <a:softEdge rad="112500"/>
          </a:effectLst>
        </p:spPr>
      </p:pic>
      <p:cxnSp>
        <p:nvCxnSpPr>
          <p:cNvPr id="5" name="Straight Connector 4"/>
          <p:cNvCxnSpPr/>
          <p:nvPr/>
        </p:nvCxnSpPr>
        <p:spPr>
          <a:xfrm>
            <a:off x="381000" y="1066800"/>
            <a:ext cx="24384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381000"/>
            <a:ext cx="2515432" cy="769441"/>
          </a:xfrm>
          <a:prstGeom prst="rect">
            <a:avLst/>
          </a:prstGeom>
          <a:noFill/>
        </p:spPr>
        <p:txBody>
          <a:bodyPr wrap="none" rtlCol="0">
            <a:spAutoFit/>
          </a:bodyPr>
          <a:lstStyle/>
          <a:p>
            <a:r>
              <a:rPr lang="en-US" sz="4400" cap="small" dirty="0" smtClean="0">
                <a:latin typeface="Impact" pitchFamily="34" charset="0"/>
              </a:rPr>
              <a:t>Smart Grid</a:t>
            </a:r>
            <a:endParaRPr lang="en-US" sz="4400" cap="small" dirty="0">
              <a:latin typeface="Impact" pitchFamily="34" charset="0"/>
            </a:endParaRPr>
          </a:p>
        </p:txBody>
      </p:sp>
      <p:sp>
        <p:nvSpPr>
          <p:cNvPr id="8" name="Rectangle 7"/>
          <p:cNvSpPr/>
          <p:nvPr/>
        </p:nvSpPr>
        <p:spPr>
          <a:xfrm>
            <a:off x="304800" y="1371600"/>
            <a:ext cx="7924800" cy="1569660"/>
          </a:xfrm>
          <a:prstGeom prst="rect">
            <a:avLst/>
          </a:prstGeom>
        </p:spPr>
        <p:txBody>
          <a:bodyPr wrap="square">
            <a:spAutoFit/>
          </a:bodyPr>
          <a:lstStyle/>
          <a:p>
            <a:r>
              <a:rPr lang="en-US" dirty="0" smtClean="0">
                <a:latin typeface="Cambria Math" pitchFamily="18" charset="0"/>
                <a:ea typeface="Cambria Math" pitchFamily="18" charset="0"/>
              </a:rPr>
              <a:t>Smart Grid is a </a:t>
            </a:r>
            <a:r>
              <a:rPr lang="en-US" sz="2400" b="1" dirty="0" smtClean="0">
                <a:latin typeface="Cambria Math" pitchFamily="18" charset="0"/>
                <a:ea typeface="Cambria Math" pitchFamily="18" charset="0"/>
              </a:rPr>
              <a:t>                     </a:t>
            </a:r>
            <a:r>
              <a:rPr lang="en-US" dirty="0" smtClean="0">
                <a:latin typeface="Cambria Math" pitchFamily="18" charset="0"/>
                <a:ea typeface="Cambria Math" pitchFamily="18" charset="0"/>
              </a:rPr>
              <a:t>from our current centralized, unidirectional producer-controlled network to one that is less centralized and more consumer-interactive, using (</a:t>
            </a:r>
            <a:r>
              <a:rPr lang="en-US" dirty="0" err="1" smtClean="0">
                <a:latin typeface="Cambria Math" pitchFamily="18" charset="0"/>
                <a:ea typeface="Cambria Math" pitchFamily="18" charset="0"/>
              </a:rPr>
              <a:t>i</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two way digital communications</a:t>
            </a:r>
            <a:r>
              <a:rPr lang="en-US" dirty="0" smtClean="0">
                <a:latin typeface="Cambria Math" pitchFamily="18" charset="0"/>
                <a:ea typeface="Cambria Math" pitchFamily="18" charset="0"/>
              </a:rPr>
              <a:t> and (ii)</a:t>
            </a:r>
            <a:r>
              <a:rPr lang="en-US" b="1" dirty="0" smtClean="0">
                <a:latin typeface="Cambria Math" pitchFamily="18" charset="0"/>
                <a:ea typeface="Cambria Math" pitchFamily="18" charset="0"/>
              </a:rPr>
              <a:t>monitoring  </a:t>
            </a:r>
            <a:r>
              <a:rPr lang="en-US" dirty="0" smtClean="0">
                <a:latin typeface="Cambria Math" pitchFamily="18" charset="0"/>
                <a:ea typeface="Cambria Math" pitchFamily="18" charset="0"/>
              </a:rPr>
              <a:t>and (iii)</a:t>
            </a:r>
            <a:r>
              <a:rPr lang="en-US" b="1" dirty="0" smtClean="0">
                <a:latin typeface="Cambria Math" pitchFamily="18" charset="0"/>
                <a:ea typeface="Cambria Math" pitchFamily="18" charset="0"/>
              </a:rPr>
              <a:t>control systems</a:t>
            </a:r>
            <a:r>
              <a:rPr lang="en-US" dirty="0" smtClean="0">
                <a:latin typeface="Cambria Math" pitchFamily="18" charset="0"/>
                <a:ea typeface="Cambria Math" pitchFamily="18" charset="0"/>
              </a:rPr>
              <a:t>, saving energy and reducing costs making the system more reliable and transparent.</a:t>
            </a:r>
            <a:endParaRPr lang="en-US" dirty="0">
              <a:latin typeface="Cambria Math" pitchFamily="18" charset="0"/>
              <a:ea typeface="Cambria Math" pitchFamily="18" charset="0"/>
            </a:endParaRPr>
          </a:p>
        </p:txBody>
      </p:sp>
      <p:sp>
        <p:nvSpPr>
          <p:cNvPr id="9" name="Rectangle 8"/>
          <p:cNvSpPr/>
          <p:nvPr/>
        </p:nvSpPr>
        <p:spPr>
          <a:xfrm>
            <a:off x="1826010" y="1371600"/>
            <a:ext cx="1450590" cy="461665"/>
          </a:xfrm>
          <a:prstGeom prst="rect">
            <a:avLst/>
          </a:prstGeom>
        </p:spPr>
        <p:txBody>
          <a:bodyPr wrap="none">
            <a:spAutoFit/>
          </a:bodyPr>
          <a:lstStyle/>
          <a:p>
            <a:r>
              <a:rPr lang="en-US" sz="2400" b="1" dirty="0" smtClean="0">
                <a:latin typeface="Cambria Math" pitchFamily="18" charset="0"/>
                <a:ea typeface="Cambria Math" pitchFamily="18" charset="0"/>
              </a:rPr>
              <a:t>transition</a:t>
            </a:r>
            <a:endParaRPr lang="en-US" sz="2400" dirty="0"/>
          </a:p>
        </p:txBody>
      </p:sp>
      <p:sp>
        <p:nvSpPr>
          <p:cNvPr id="7" name="Rectangle 6"/>
          <p:cNvSpPr/>
          <p:nvPr/>
        </p:nvSpPr>
        <p:spPr>
          <a:xfrm>
            <a:off x="304800" y="3200400"/>
            <a:ext cx="5257800" cy="2031325"/>
          </a:xfrm>
          <a:prstGeom prst="rect">
            <a:avLst/>
          </a:prstGeom>
        </p:spPr>
        <p:txBody>
          <a:bodyPr wrap="square">
            <a:spAutoFit/>
          </a:bodyPr>
          <a:lstStyle/>
          <a:p>
            <a:pPr marL="287338" indent="-287338">
              <a:defRPr/>
            </a:pPr>
            <a:r>
              <a:rPr lang="en-IN" dirty="0" smtClean="0">
                <a:latin typeface="Cambria Math" pitchFamily="18" charset="0"/>
                <a:ea typeface="Cambria Math" pitchFamily="18" charset="0"/>
              </a:rPr>
              <a:t>Smart  Grid involves :-</a:t>
            </a:r>
          </a:p>
          <a:p>
            <a:pPr marL="287338" indent="-287338">
              <a:defRPr/>
            </a:pPr>
            <a:r>
              <a:rPr lang="en-IN" dirty="0" smtClean="0">
                <a:latin typeface="Cambria Math" pitchFamily="18" charset="0"/>
                <a:ea typeface="Cambria Math" pitchFamily="18" charset="0"/>
              </a:rPr>
              <a:t> -    connecting millions of embedded and distributed intelligent agents sensors, switches, meters, and other devices) to various devices on the electricity grid</a:t>
            </a:r>
          </a:p>
          <a:p>
            <a:pPr marL="287338" indent="-287338" algn="just">
              <a:defRPr/>
            </a:pPr>
            <a:r>
              <a:rPr lang="en-IN" dirty="0" smtClean="0">
                <a:latin typeface="Cambria Math" pitchFamily="18" charset="0"/>
                <a:ea typeface="Cambria Math" pitchFamily="18" charset="0"/>
              </a:rPr>
              <a:t>-   collecting, analyzing &amp; auditing information on a  real-time /defined-time basis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8" grpId="0"/>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1440359"/>
            <a:ext cx="38862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2421" y="754559"/>
            <a:ext cx="3874779" cy="769441"/>
          </a:xfrm>
          <a:prstGeom prst="rect">
            <a:avLst/>
          </a:prstGeom>
          <a:noFill/>
        </p:spPr>
        <p:txBody>
          <a:bodyPr wrap="none" rtlCol="0">
            <a:spAutoFit/>
          </a:bodyPr>
          <a:lstStyle/>
          <a:p>
            <a:r>
              <a:rPr lang="en-US" sz="4400" cap="small" dirty="0" smtClean="0">
                <a:latin typeface="Impact" pitchFamily="34" charset="0"/>
              </a:rPr>
              <a:t>Potential Benefits</a:t>
            </a:r>
            <a:endParaRPr lang="en-US" sz="4400" cap="small" dirty="0">
              <a:latin typeface="Impact" pitchFamily="34" charset="0"/>
            </a:endParaRPr>
          </a:p>
        </p:txBody>
      </p:sp>
      <p:sp>
        <p:nvSpPr>
          <p:cNvPr id="7" name="Oval 6"/>
          <p:cNvSpPr/>
          <p:nvPr/>
        </p:nvSpPr>
        <p:spPr>
          <a:xfrm>
            <a:off x="3591449" y="3215620"/>
            <a:ext cx="1507204" cy="1473200"/>
          </a:xfrm>
          <a:prstGeom prst="ellipse">
            <a:avLst/>
          </a:prstGeom>
          <a:gradFill>
            <a:gsLst>
              <a:gs pos="0">
                <a:srgbClr val="FF0000"/>
              </a:gs>
              <a:gs pos="100000">
                <a:schemeClr val="accent6">
                  <a:tint val="50000"/>
                  <a:shade val="100000"/>
                  <a:satMod val="350000"/>
                </a:schemeClr>
              </a:gs>
            </a:gsLst>
            <a:lin ang="16200000" scaled="0"/>
          </a:gra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Smart Grid</a:t>
            </a:r>
            <a:endParaRPr lang="en-US" dirty="0"/>
          </a:p>
        </p:txBody>
      </p:sp>
      <p:sp>
        <p:nvSpPr>
          <p:cNvPr id="9" name="Striped Right Arrow 8"/>
          <p:cNvSpPr/>
          <p:nvPr/>
        </p:nvSpPr>
        <p:spPr>
          <a:xfrm>
            <a:off x="5138994" y="3671902"/>
            <a:ext cx="703361" cy="525851"/>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Striped Right Arrow 9"/>
          <p:cNvSpPr/>
          <p:nvPr/>
        </p:nvSpPr>
        <p:spPr>
          <a:xfrm flipH="1">
            <a:off x="2878189" y="3671902"/>
            <a:ext cx="659401" cy="525851"/>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Striped Right Arrow 10"/>
          <p:cNvSpPr/>
          <p:nvPr/>
        </p:nvSpPr>
        <p:spPr>
          <a:xfrm rot="5400000" flipH="1">
            <a:off x="3994676" y="2504665"/>
            <a:ext cx="687493" cy="537989"/>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Striped Right Arrow 11"/>
          <p:cNvSpPr/>
          <p:nvPr/>
        </p:nvSpPr>
        <p:spPr>
          <a:xfrm rot="16200000" flipH="1">
            <a:off x="4028040" y="4861784"/>
            <a:ext cx="687493" cy="537991"/>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Striped Right Arrow 12"/>
          <p:cNvSpPr/>
          <p:nvPr/>
        </p:nvSpPr>
        <p:spPr>
          <a:xfrm rot="8528011" flipH="1">
            <a:off x="4842940" y="2890096"/>
            <a:ext cx="703361" cy="525851"/>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Striped Right Arrow 13"/>
          <p:cNvSpPr/>
          <p:nvPr/>
        </p:nvSpPr>
        <p:spPr>
          <a:xfrm rot="13660813" flipH="1">
            <a:off x="4776038" y="4550230"/>
            <a:ext cx="687493" cy="537989"/>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4"/>
          <p:cNvSpPr txBox="1"/>
          <p:nvPr/>
        </p:nvSpPr>
        <p:spPr>
          <a:xfrm>
            <a:off x="5181600" y="2528126"/>
            <a:ext cx="1775388" cy="338554"/>
          </a:xfrm>
          <a:prstGeom prst="rect">
            <a:avLst/>
          </a:prstGeom>
          <a:noFill/>
        </p:spPr>
        <p:txBody>
          <a:bodyPr wrap="square" rtlCol="0">
            <a:spAutoFit/>
          </a:bodyPr>
          <a:lstStyle/>
          <a:p>
            <a:pPr algn="ctr"/>
            <a:r>
              <a:rPr lang="en-US" sz="1600" b="1" dirty="0" smtClean="0"/>
              <a:t>Energy Accounting</a:t>
            </a:r>
            <a:endParaRPr lang="en-US" sz="1600" b="1" dirty="0"/>
          </a:p>
        </p:txBody>
      </p:sp>
      <p:sp>
        <p:nvSpPr>
          <p:cNvPr id="16" name="TextBox 15"/>
          <p:cNvSpPr txBox="1"/>
          <p:nvPr/>
        </p:nvSpPr>
        <p:spPr>
          <a:xfrm>
            <a:off x="3389389" y="1905000"/>
            <a:ext cx="1868411" cy="584775"/>
          </a:xfrm>
          <a:prstGeom prst="rect">
            <a:avLst/>
          </a:prstGeom>
          <a:noFill/>
        </p:spPr>
        <p:txBody>
          <a:bodyPr wrap="square" rtlCol="0">
            <a:spAutoFit/>
          </a:bodyPr>
          <a:lstStyle/>
          <a:p>
            <a:pPr algn="ctr"/>
            <a:r>
              <a:rPr lang="en-US" sz="1600" b="1" dirty="0" smtClean="0"/>
              <a:t>AT&amp;C Loss reduction</a:t>
            </a:r>
            <a:endParaRPr lang="en-US" sz="1600" b="1" dirty="0"/>
          </a:p>
        </p:txBody>
      </p:sp>
      <p:sp>
        <p:nvSpPr>
          <p:cNvPr id="17" name="TextBox 16"/>
          <p:cNvSpPr txBox="1"/>
          <p:nvPr/>
        </p:nvSpPr>
        <p:spPr>
          <a:xfrm>
            <a:off x="5704195" y="3608473"/>
            <a:ext cx="2449205" cy="584775"/>
          </a:xfrm>
          <a:prstGeom prst="rect">
            <a:avLst/>
          </a:prstGeom>
          <a:noFill/>
        </p:spPr>
        <p:txBody>
          <a:bodyPr wrap="square" rtlCol="0">
            <a:spAutoFit/>
          </a:bodyPr>
          <a:lstStyle/>
          <a:p>
            <a:pPr algn="ctr"/>
            <a:r>
              <a:rPr lang="en-US" sz="1600" b="1" dirty="0" smtClean="0"/>
              <a:t>Peak Load &amp; Demand Side  Management</a:t>
            </a:r>
            <a:endParaRPr lang="en-US" sz="1600" b="1" dirty="0"/>
          </a:p>
        </p:txBody>
      </p:sp>
      <p:sp>
        <p:nvSpPr>
          <p:cNvPr id="18" name="TextBox 17"/>
          <p:cNvSpPr txBox="1"/>
          <p:nvPr/>
        </p:nvSpPr>
        <p:spPr>
          <a:xfrm>
            <a:off x="5162396" y="5030448"/>
            <a:ext cx="1695604" cy="584775"/>
          </a:xfrm>
          <a:prstGeom prst="rect">
            <a:avLst/>
          </a:prstGeom>
          <a:noFill/>
        </p:spPr>
        <p:txBody>
          <a:bodyPr wrap="square" rtlCol="0">
            <a:spAutoFit/>
          </a:bodyPr>
          <a:lstStyle/>
          <a:p>
            <a:pPr algn="ctr"/>
            <a:r>
              <a:rPr lang="en-US" sz="1600" b="1" dirty="0" smtClean="0"/>
              <a:t>Asset Management</a:t>
            </a:r>
            <a:endParaRPr lang="en-US" sz="1600" b="1" dirty="0"/>
          </a:p>
        </p:txBody>
      </p:sp>
      <p:sp>
        <p:nvSpPr>
          <p:cNvPr id="19" name="TextBox 18"/>
          <p:cNvSpPr txBox="1"/>
          <p:nvPr/>
        </p:nvSpPr>
        <p:spPr>
          <a:xfrm>
            <a:off x="3082289" y="5476221"/>
            <a:ext cx="2543405" cy="584775"/>
          </a:xfrm>
          <a:prstGeom prst="rect">
            <a:avLst/>
          </a:prstGeom>
          <a:noFill/>
        </p:spPr>
        <p:txBody>
          <a:bodyPr wrap="square" rtlCol="0">
            <a:spAutoFit/>
          </a:bodyPr>
          <a:lstStyle/>
          <a:p>
            <a:pPr algn="ctr"/>
            <a:r>
              <a:rPr lang="en-US" sz="1600" b="1" dirty="0" smtClean="0"/>
              <a:t>Outage Management </a:t>
            </a:r>
          </a:p>
          <a:p>
            <a:pPr algn="ctr"/>
            <a:r>
              <a:rPr lang="en-US" sz="1600" b="1" dirty="0" smtClean="0"/>
              <a:t>&amp; Reliability</a:t>
            </a:r>
            <a:endParaRPr lang="en-US" sz="1600" b="1" dirty="0"/>
          </a:p>
        </p:txBody>
      </p:sp>
      <p:sp>
        <p:nvSpPr>
          <p:cNvPr id="20" name="Striped Right Arrow 19"/>
          <p:cNvSpPr/>
          <p:nvPr/>
        </p:nvSpPr>
        <p:spPr>
          <a:xfrm rot="19127954" flipH="1">
            <a:off x="3179941" y="4522769"/>
            <a:ext cx="659401" cy="525851"/>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Striped Right Arrow 20"/>
          <p:cNvSpPr/>
          <p:nvPr/>
        </p:nvSpPr>
        <p:spPr>
          <a:xfrm rot="2306693" flipH="1">
            <a:off x="3170246" y="2897651"/>
            <a:ext cx="659401" cy="525851"/>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TextBox 21"/>
          <p:cNvSpPr txBox="1"/>
          <p:nvPr/>
        </p:nvSpPr>
        <p:spPr>
          <a:xfrm>
            <a:off x="1599611" y="2541247"/>
            <a:ext cx="2057989" cy="584775"/>
          </a:xfrm>
          <a:prstGeom prst="rect">
            <a:avLst/>
          </a:prstGeom>
          <a:noFill/>
        </p:spPr>
        <p:txBody>
          <a:bodyPr wrap="square" rtlCol="0">
            <a:spAutoFit/>
          </a:bodyPr>
          <a:lstStyle/>
          <a:p>
            <a:pPr algn="ctr"/>
            <a:r>
              <a:rPr lang="en-US" sz="1600" b="1" dirty="0" smtClean="0"/>
              <a:t>Seamless Power Trading</a:t>
            </a:r>
            <a:endParaRPr lang="en-US" sz="1600" b="1" dirty="0"/>
          </a:p>
        </p:txBody>
      </p:sp>
      <p:sp>
        <p:nvSpPr>
          <p:cNvPr id="23" name="TextBox 22"/>
          <p:cNvSpPr txBox="1"/>
          <p:nvPr/>
        </p:nvSpPr>
        <p:spPr>
          <a:xfrm>
            <a:off x="972011" y="3588856"/>
            <a:ext cx="2152189" cy="584775"/>
          </a:xfrm>
          <a:prstGeom prst="rect">
            <a:avLst/>
          </a:prstGeom>
          <a:noFill/>
        </p:spPr>
        <p:txBody>
          <a:bodyPr wrap="square" rtlCol="0">
            <a:spAutoFit/>
          </a:bodyPr>
          <a:lstStyle/>
          <a:p>
            <a:pPr algn="ctr"/>
            <a:r>
              <a:rPr lang="en-US" sz="1600" b="1" dirty="0" smtClean="0"/>
              <a:t>Alternate Energy integration </a:t>
            </a:r>
            <a:endParaRPr lang="en-US" sz="1600" b="1" dirty="0"/>
          </a:p>
        </p:txBody>
      </p:sp>
      <p:sp>
        <p:nvSpPr>
          <p:cNvPr id="24" name="TextBox 23"/>
          <p:cNvSpPr txBox="1"/>
          <p:nvPr/>
        </p:nvSpPr>
        <p:spPr>
          <a:xfrm>
            <a:off x="1559386" y="4787033"/>
            <a:ext cx="1775388" cy="338554"/>
          </a:xfrm>
          <a:prstGeom prst="rect">
            <a:avLst/>
          </a:prstGeom>
          <a:noFill/>
        </p:spPr>
        <p:txBody>
          <a:bodyPr wrap="square" rtlCol="0">
            <a:spAutoFit/>
          </a:bodyPr>
          <a:lstStyle/>
          <a:p>
            <a:pPr algn="ctr"/>
            <a:r>
              <a:rPr lang="en-US" sz="1600" b="1" dirty="0" smtClean="0"/>
              <a:t>Power </a:t>
            </a:r>
            <a:r>
              <a:rPr lang="en-US" sz="1600" b="1" dirty="0" smtClean="0"/>
              <a:t>Quality</a:t>
            </a:r>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20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P spid="21" grpId="0" animBg="1"/>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rt-Grid.jpg"/>
          <p:cNvPicPr>
            <a:picLocks noChangeAspect="1"/>
          </p:cNvPicPr>
          <p:nvPr/>
        </p:nvPicPr>
        <p:blipFill>
          <a:blip r:embed="rId2"/>
          <a:stretch>
            <a:fillRect/>
          </a:stretch>
        </p:blipFill>
        <p:spPr>
          <a:xfrm>
            <a:off x="7239000" y="5412332"/>
            <a:ext cx="1905000" cy="1445667"/>
          </a:xfrm>
          <a:prstGeom prst="rect">
            <a:avLst/>
          </a:prstGeom>
          <a:ln>
            <a:noFill/>
          </a:ln>
          <a:effectLst>
            <a:softEdge rad="112500"/>
          </a:effectLst>
        </p:spPr>
      </p:pic>
      <p:cxnSp>
        <p:nvCxnSpPr>
          <p:cNvPr id="5" name="Straight Connector 4"/>
          <p:cNvCxnSpPr/>
          <p:nvPr/>
        </p:nvCxnSpPr>
        <p:spPr>
          <a:xfrm>
            <a:off x="381000" y="1066800"/>
            <a:ext cx="50292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381000"/>
            <a:ext cx="5155579" cy="1446550"/>
          </a:xfrm>
          <a:prstGeom prst="rect">
            <a:avLst/>
          </a:prstGeom>
          <a:noFill/>
        </p:spPr>
        <p:txBody>
          <a:bodyPr wrap="none" rtlCol="0">
            <a:spAutoFit/>
          </a:bodyPr>
          <a:lstStyle/>
          <a:p>
            <a:r>
              <a:rPr lang="en-US" sz="4400" cap="small" dirty="0" smtClean="0">
                <a:latin typeface="Impact" pitchFamily="34" charset="0"/>
              </a:rPr>
              <a:t>Smart Grid Deliverables</a:t>
            </a:r>
          </a:p>
          <a:p>
            <a:endParaRPr lang="en-US" sz="4400" cap="small" dirty="0">
              <a:latin typeface="Impact" pitchFamily="34" charset="0"/>
            </a:endParaRPr>
          </a:p>
        </p:txBody>
      </p:sp>
      <p:sp>
        <p:nvSpPr>
          <p:cNvPr id="12" name="Content Placeholder 2"/>
          <p:cNvSpPr txBox="1">
            <a:spLocks/>
          </p:cNvSpPr>
          <p:nvPr/>
        </p:nvSpPr>
        <p:spPr>
          <a:xfrm>
            <a:off x="457200" y="1447800"/>
            <a:ext cx="8229600" cy="45259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AT&amp;C Loss detection, alert and control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Accurate measurements using smart metering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100% 3</a:t>
            </a:r>
            <a:r>
              <a:rPr kumimoji="0" lang="en-IN" sz="1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Φ </a:t>
            </a: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&amp; 1</a:t>
            </a:r>
            <a:r>
              <a:rPr kumimoji="0" lang="en-IN" sz="1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Φ</a:t>
            </a: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consumer-wise real time monitoring for theft, tampering, leakages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Detection of major and minor losses (I</a:t>
            </a:r>
            <a:r>
              <a:rPr kumimoji="0" lang="en-IN" sz="16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2</a:t>
            </a: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 Reactive power, THD,…)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Asset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Asset mapping on GIS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Asset tracking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Preventive maintenance thru real time transformer health monitoring (Temp, Voltage, Current, Oil)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Asset theft (optional, in high theft-prone areas) real time alert and tracking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Scientific network planning </a:t>
            </a:r>
            <a:endParaRPr kumimoji="0" lang="en-IN" sz="2000" b="1"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(using smart grid data provided on Load, GIS, consumer’s consumption pattern,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for feeder realignment to lower losses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for feeder reconfiguration to deliver higher reliability using automated switchover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capacity planning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Islanding for reliability 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rt-Grid.jpg"/>
          <p:cNvPicPr>
            <a:picLocks noChangeAspect="1"/>
          </p:cNvPicPr>
          <p:nvPr/>
        </p:nvPicPr>
        <p:blipFill>
          <a:blip r:embed="rId2"/>
          <a:stretch>
            <a:fillRect/>
          </a:stretch>
        </p:blipFill>
        <p:spPr>
          <a:xfrm>
            <a:off x="7239000" y="5412332"/>
            <a:ext cx="1905000" cy="1445667"/>
          </a:xfrm>
          <a:prstGeom prst="rect">
            <a:avLst/>
          </a:prstGeom>
          <a:ln>
            <a:noFill/>
          </a:ln>
          <a:effectLst>
            <a:softEdge rad="112500"/>
          </a:effectLst>
        </p:spPr>
      </p:pic>
      <p:cxnSp>
        <p:nvCxnSpPr>
          <p:cNvPr id="5" name="Straight Connector 4"/>
          <p:cNvCxnSpPr/>
          <p:nvPr/>
        </p:nvCxnSpPr>
        <p:spPr>
          <a:xfrm>
            <a:off x="381000" y="1066800"/>
            <a:ext cx="5029200" cy="15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381000"/>
            <a:ext cx="5155579" cy="1446550"/>
          </a:xfrm>
          <a:prstGeom prst="rect">
            <a:avLst/>
          </a:prstGeom>
          <a:noFill/>
        </p:spPr>
        <p:txBody>
          <a:bodyPr wrap="none" rtlCol="0">
            <a:spAutoFit/>
          </a:bodyPr>
          <a:lstStyle/>
          <a:p>
            <a:r>
              <a:rPr lang="en-US" sz="4400" cap="small" dirty="0" smtClean="0">
                <a:latin typeface="Impact" pitchFamily="34" charset="0"/>
              </a:rPr>
              <a:t>Smart Grid Deliverables</a:t>
            </a:r>
          </a:p>
          <a:p>
            <a:endParaRPr lang="en-US" sz="4400" cap="small" dirty="0">
              <a:latin typeface="Impact" pitchFamily="34" charset="0"/>
            </a:endParaRPr>
          </a:p>
        </p:txBody>
      </p:sp>
      <p:sp>
        <p:nvSpPr>
          <p:cNvPr id="7" name="Content Placeholder 2"/>
          <p:cNvSpPr txBox="1">
            <a:spLocks/>
          </p:cNvSpPr>
          <p:nvPr/>
        </p:nvSpPr>
        <p:spPr>
          <a:xfrm>
            <a:off x="457200" y="1524000"/>
            <a:ext cx="8229600" cy="4525963"/>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Load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Load Capping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Rolling Shutdown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Curtailment by select consumer class for social, commercial, other objectives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Off-peak power drawn above “load sanctioned”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Outage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Real time event alerts to utility via SMS and email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Event location with GIS map, nature of event, prompt for action response, resolution log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Interactive web-based GUI at control offices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Increases manpower productivity and reduces time to resolution</a:t>
            </a:r>
            <a:endParaRPr kumimoji="0" lang="en-IN" sz="12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Energy Accounting &amp; Data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Real time measurement of per phase KW, </a:t>
            </a:r>
            <a:r>
              <a:rPr kumimoji="0" lang="en-IN" sz="16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rPr>
              <a:t>KWHr</a:t>
            </a: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KVA, </a:t>
            </a:r>
            <a:r>
              <a:rPr kumimoji="0" lang="en-IN" sz="16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rPr>
              <a:t>KVAh</a:t>
            </a: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V, I; hourly energy cost,  energy rate,  time and date, power factor &amp; frequency using smart metering &amp; AMI</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Daily/Weekly/Monthly/Annual </a:t>
            </a:r>
            <a:r>
              <a:rPr kumimoji="0" lang="en-IN" sz="16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rPr>
              <a:t>upto</a:t>
            </a: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-date reporting(data/charts/…) as required by utility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Load forecasting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1355</Words>
  <Application>Microsoft Office PowerPoint</Application>
  <PresentationFormat>On-screen Show (4:3)</PresentationFormat>
  <Paragraphs>204</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lavjitsingh</cp:lastModifiedBy>
  <cp:revision>152</cp:revision>
  <dcterms:created xsi:type="dcterms:W3CDTF">2006-08-16T00:00:00Z</dcterms:created>
  <dcterms:modified xsi:type="dcterms:W3CDTF">2011-08-26T12:38:10Z</dcterms:modified>
</cp:coreProperties>
</file>