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charts/style1.xml" ContentType="application/vnd.ms-office.chartstyl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6"/>
  </p:notesMasterIdLst>
  <p:sldIdLst>
    <p:sldId id="480" r:id="rId2"/>
    <p:sldId id="502" r:id="rId3"/>
    <p:sldId id="491" r:id="rId4"/>
    <p:sldId id="503" r:id="rId5"/>
    <p:sldId id="457" r:id="rId6"/>
    <p:sldId id="499" r:id="rId7"/>
    <p:sldId id="459" r:id="rId8"/>
    <p:sldId id="501" r:id="rId9"/>
    <p:sldId id="492" r:id="rId10"/>
    <p:sldId id="500" r:id="rId11"/>
    <p:sldId id="489" r:id="rId12"/>
    <p:sldId id="504" r:id="rId13"/>
    <p:sldId id="505" r:id="rId14"/>
    <p:sldId id="4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DA"/>
    <a:srgbClr val="00266A"/>
    <a:srgbClr val="6D2077"/>
    <a:srgbClr val="00338D"/>
    <a:srgbClr val="00A3A1"/>
    <a:srgbClr val="BFBFBF"/>
    <a:srgbClr val="4FA7FF"/>
    <a:srgbClr val="7DBFFF"/>
    <a:srgbClr val="FBC6D1"/>
    <a:srgbClr val="BA0C2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5854" autoAdjust="0"/>
    <p:restoredTop sz="94541"/>
  </p:normalViewPr>
  <p:slideViewPr>
    <p:cSldViewPr snapToGrid="0">
      <p:cViewPr>
        <p:scale>
          <a:sx n="108" d="100"/>
          <a:sy n="108" d="100"/>
        </p:scale>
        <p:origin x="366" y="82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'Utilization graphs'!$C$2</c:f>
              <c:strCache>
                <c:ptCount val="1"/>
                <c:pt idx="0">
                  <c:v>Charger utilization (%)</c:v>
                </c:pt>
              </c:strCache>
            </c:strRef>
          </c:tx>
          <c:spPr>
            <a:solidFill>
              <a:schemeClr val="tx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en-IN"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'Utilization graphs'!$A$3:$A$20</c:f>
              <c:numCache>
                <c:formatCode>mmm\-yy</c:formatCode>
                <c:ptCount val="18"/>
                <c:pt idx="0">
                  <c:v>43586</c:v>
                </c:pt>
                <c:pt idx="1">
                  <c:v>43617</c:v>
                </c:pt>
                <c:pt idx="2">
                  <c:v>43647</c:v>
                </c:pt>
                <c:pt idx="3">
                  <c:v>43678</c:v>
                </c:pt>
                <c:pt idx="4">
                  <c:v>43709</c:v>
                </c:pt>
                <c:pt idx="5">
                  <c:v>43739</c:v>
                </c:pt>
                <c:pt idx="6">
                  <c:v>43770</c:v>
                </c:pt>
                <c:pt idx="7">
                  <c:v>43800</c:v>
                </c:pt>
                <c:pt idx="8">
                  <c:v>43831</c:v>
                </c:pt>
                <c:pt idx="9">
                  <c:v>43862</c:v>
                </c:pt>
                <c:pt idx="10">
                  <c:v>43891</c:v>
                </c:pt>
                <c:pt idx="11">
                  <c:v>43922</c:v>
                </c:pt>
                <c:pt idx="12">
                  <c:v>43952</c:v>
                </c:pt>
                <c:pt idx="13">
                  <c:v>43983</c:v>
                </c:pt>
                <c:pt idx="14">
                  <c:v>44013</c:v>
                </c:pt>
                <c:pt idx="15">
                  <c:v>44044</c:v>
                </c:pt>
                <c:pt idx="16">
                  <c:v>44075</c:v>
                </c:pt>
                <c:pt idx="17">
                  <c:v>44105</c:v>
                </c:pt>
              </c:numCache>
            </c:numRef>
          </c:cat>
          <c:val>
            <c:numRef>
              <c:f>'Utilization graphs'!$C$3:$C$20</c:f>
              <c:numCache>
                <c:formatCode>0.0%</c:formatCode>
                <c:ptCount val="18"/>
                <c:pt idx="0">
                  <c:v>7.1000000000000008E-2</c:v>
                </c:pt>
                <c:pt idx="1">
                  <c:v>4.3900000000000008E-2</c:v>
                </c:pt>
                <c:pt idx="2">
                  <c:v>6.1700000000000012E-2</c:v>
                </c:pt>
                <c:pt idx="3">
                  <c:v>5.1000000000000011E-2</c:v>
                </c:pt>
                <c:pt idx="4">
                  <c:v>4.760000000000001E-2</c:v>
                </c:pt>
                <c:pt idx="5">
                  <c:v>0.10100000000000001</c:v>
                </c:pt>
                <c:pt idx="6">
                  <c:v>0.1</c:v>
                </c:pt>
                <c:pt idx="7">
                  <c:v>0.10600000000000001</c:v>
                </c:pt>
                <c:pt idx="8">
                  <c:v>0.10100000000000001</c:v>
                </c:pt>
                <c:pt idx="9">
                  <c:v>0.15400000000000003</c:v>
                </c:pt>
                <c:pt idx="10">
                  <c:v>0.15300000000000002</c:v>
                </c:pt>
                <c:pt idx="11">
                  <c:v>2.0000000000000005E-3</c:v>
                </c:pt>
                <c:pt idx="12">
                  <c:v>1.1000000000000003E-2</c:v>
                </c:pt>
                <c:pt idx="13">
                  <c:v>0.10100000000000001</c:v>
                </c:pt>
                <c:pt idx="14">
                  <c:v>0.20700000000000002</c:v>
                </c:pt>
                <c:pt idx="15">
                  <c:v>0.19900000000000004</c:v>
                </c:pt>
                <c:pt idx="16">
                  <c:v>0.14300000000000002</c:v>
                </c:pt>
                <c:pt idx="17">
                  <c:v>0.15400000000000003</c:v>
                </c:pt>
              </c:numCache>
            </c:numRef>
          </c:val>
          <c:extLst xmlns:c16r2="http://schemas.microsoft.com/office/drawing/2015/06/chart">
            <c:ext xmlns:c16="http://schemas.microsoft.com/office/drawing/2014/chart" uri="{C3380CC4-5D6E-409C-BE32-E72D297353CC}">
              <c16:uniqueId val="{00000000-B75C-4965-AAA8-511811CDDD13}"/>
            </c:ext>
          </c:extLst>
        </c:ser>
        <c:dLbls>
          <c:showVal val="1"/>
        </c:dLbls>
        <c:gapWidth val="219"/>
        <c:overlap val="-27"/>
        <c:axId val="111886336"/>
        <c:axId val="111871872"/>
      </c:barChart>
      <c:lineChart>
        <c:grouping val="standard"/>
        <c:ser>
          <c:idx val="1"/>
          <c:order val="1"/>
          <c:tx>
            <c:strRef>
              <c:f>'Utilization graphs'!$D$2</c:f>
              <c:strCache>
                <c:ptCount val="1"/>
                <c:pt idx="0">
                  <c:v>Energy consumption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3.3519503486487807E-2"/>
                  <c:y val="-5.9850370448779923E-2"/>
                </c:manualLayout>
              </c:layout>
              <c:showVal val="1"/>
              <c:extLst xmlns:c16r2="http://schemas.microsoft.com/office/drawing/2015/06/chart">
                <c:ext xmlns:c16="http://schemas.microsoft.com/office/drawing/2014/chart" uri="{C3380CC4-5D6E-409C-BE32-E72D297353CC}">
                  <c16:uniqueId val="{00000001-B75C-4965-AAA8-511811CDDD13}"/>
                </c:ext>
                <c:ext xmlns:c15="http://schemas.microsoft.com/office/drawing/2012/chart" uri="{CE6537A1-D6FC-4f65-9D91-7224C49458BB}">
                  <c15:layout/>
                </c:ext>
              </c:extLst>
            </c:dLbl>
            <c:dLbl>
              <c:idx val="1"/>
              <c:layout>
                <c:manualLayout>
                  <c:x val="-3.3519503486487807E-2"/>
                  <c:y val="-5.985037044878002E-2"/>
                </c:manualLayout>
              </c:layout>
              <c:showVal val="1"/>
              <c:extLst xmlns:c16r2="http://schemas.microsoft.com/office/drawing/2015/06/chart">
                <c:ext xmlns:c16="http://schemas.microsoft.com/office/drawing/2014/chart" uri="{C3380CC4-5D6E-409C-BE32-E72D297353CC}">
                  <c16:uniqueId val="{00000002-B75C-4965-AAA8-511811CDDD13}"/>
                </c:ext>
                <c:ext xmlns:c15="http://schemas.microsoft.com/office/drawing/2012/chart" uri="{CE6537A1-D6FC-4f65-9D91-7224C49458BB}">
                  <c15:layout/>
                </c:ext>
              </c:extLst>
            </c:dLbl>
            <c:dLbl>
              <c:idx val="2"/>
              <c:layout>
                <c:manualLayout>
                  <c:x val="-3.3519503486487807E-2"/>
                  <c:y val="-5.985037044878002E-2"/>
                </c:manualLayout>
              </c:layout>
              <c:showVal val="1"/>
              <c:extLst xmlns:c16r2="http://schemas.microsoft.com/office/drawing/2015/06/chart">
                <c:ext xmlns:c16="http://schemas.microsoft.com/office/drawing/2014/chart" uri="{C3380CC4-5D6E-409C-BE32-E72D297353CC}">
                  <c16:uniqueId val="{00000003-B75C-4965-AAA8-511811CDDD13}"/>
                </c:ext>
                <c:ext xmlns:c15="http://schemas.microsoft.com/office/drawing/2012/chart" uri="{CE6537A1-D6FC-4f65-9D91-7224C49458BB}">
                  <c15:layout/>
                </c:ext>
              </c:extLst>
            </c:dLbl>
            <c:dLbl>
              <c:idx val="3"/>
              <c:layout>
                <c:manualLayout>
                  <c:x val="-3.3519503486487807E-2"/>
                  <c:y val="-5.985037044878002E-2"/>
                </c:manualLayout>
              </c:layout>
              <c:showVal val="1"/>
              <c:extLst xmlns:c16r2="http://schemas.microsoft.com/office/drawing/2015/06/chart">
                <c:ext xmlns:c16="http://schemas.microsoft.com/office/drawing/2014/chart" uri="{C3380CC4-5D6E-409C-BE32-E72D297353CC}">
                  <c16:uniqueId val="{00000004-B75C-4965-AAA8-511811CDDD13}"/>
                </c:ext>
                <c:ext xmlns:c15="http://schemas.microsoft.com/office/drawing/2012/chart" uri="{CE6537A1-D6FC-4f65-9D91-7224C49458BB}">
                  <c15:layout/>
                </c:ext>
              </c:extLst>
            </c:dLbl>
            <c:dLbl>
              <c:idx val="4"/>
              <c:layout>
                <c:manualLayout>
                  <c:x val="-3.3519503486487807E-2"/>
                  <c:y val="-5.985037044878002E-2"/>
                </c:manualLayout>
              </c:layout>
              <c:showVal val="1"/>
              <c:extLst xmlns:c16r2="http://schemas.microsoft.com/office/drawing/2015/06/chart">
                <c:ext xmlns:c16="http://schemas.microsoft.com/office/drawing/2014/chart" uri="{C3380CC4-5D6E-409C-BE32-E72D297353CC}">
                  <c16:uniqueId val="{00000005-B75C-4965-AAA8-511811CDDD13}"/>
                </c:ext>
                <c:ext xmlns:c15="http://schemas.microsoft.com/office/drawing/2012/chart" uri="{CE6537A1-D6FC-4f65-9D91-7224C49458BB}">
                  <c15:layout/>
                </c:ext>
              </c:extLst>
            </c:dLbl>
            <c:dLbl>
              <c:idx val="5"/>
              <c:layout>
                <c:manualLayout>
                  <c:x val="-3.3519503486487807E-2"/>
                  <c:y val="-5.9850370448779923E-2"/>
                </c:manualLayout>
              </c:layout>
              <c:showVal val="1"/>
              <c:extLst xmlns:c16r2="http://schemas.microsoft.com/office/drawing/2015/06/chart">
                <c:ext xmlns:c16="http://schemas.microsoft.com/office/drawing/2014/chart" uri="{C3380CC4-5D6E-409C-BE32-E72D297353CC}">
                  <c16:uniqueId val="{00000006-B75C-4965-AAA8-511811CDDD13}"/>
                </c:ext>
                <c:ext xmlns:c15="http://schemas.microsoft.com/office/drawing/2012/chart" uri="{CE6537A1-D6FC-4f65-9D91-7224C49458BB}">
                  <c15:layout/>
                </c:ext>
              </c:extLst>
            </c:dLbl>
            <c:dLbl>
              <c:idx val="6"/>
              <c:layout>
                <c:manualLayout>
                  <c:x val="-3.3519503486487807E-2"/>
                  <c:y val="-5.9850370448779923E-2"/>
                </c:manualLayout>
              </c:layout>
              <c:showVal val="1"/>
              <c:extLst xmlns:c16r2="http://schemas.microsoft.com/office/drawing/2015/06/chart">
                <c:ext xmlns:c16="http://schemas.microsoft.com/office/drawing/2014/chart" uri="{C3380CC4-5D6E-409C-BE32-E72D297353CC}">
                  <c16:uniqueId val="{00000007-B75C-4965-AAA8-511811CDDD13}"/>
                </c:ext>
                <c:ext xmlns:c15="http://schemas.microsoft.com/office/drawing/2012/chart" uri="{CE6537A1-D6FC-4f65-9D91-7224C49458BB}">
                  <c15:layout/>
                </c:ext>
              </c:extLst>
            </c:dLbl>
            <c:dLbl>
              <c:idx val="7"/>
              <c:layout>
                <c:manualLayout>
                  <c:x val="-3.9804471462437492E-2"/>
                  <c:y val="8.7473618348216722E-2"/>
                </c:manualLayout>
              </c:layout>
              <c:showVal val="1"/>
              <c:extLst xmlns:c16r2="http://schemas.microsoft.com/office/drawing/2015/06/chart">
                <c:ext xmlns:c16="http://schemas.microsoft.com/office/drawing/2014/chart" uri="{C3380CC4-5D6E-409C-BE32-E72D297353CC}">
                  <c16:uniqueId val="{00000008-B75C-4965-AAA8-511811CDDD13}"/>
                </c:ext>
                <c:ext xmlns:c15="http://schemas.microsoft.com/office/drawing/2012/chart" uri="{CE6537A1-D6FC-4f65-9D91-7224C49458BB}">
                  <c15:layout/>
                </c:ext>
              </c:extLst>
            </c:dLbl>
            <c:dLbl>
              <c:idx val="8"/>
              <c:layout>
                <c:manualLayout>
                  <c:x val="-3.9804471462437395E-2"/>
                  <c:y val="0.11049299159774699"/>
                </c:manualLayout>
              </c:layout>
              <c:showVal val="1"/>
              <c:extLst xmlns:c16r2="http://schemas.microsoft.com/office/drawing/2015/06/chart">
                <c:ext xmlns:c16="http://schemas.microsoft.com/office/drawing/2014/chart" uri="{C3380CC4-5D6E-409C-BE32-E72D297353CC}">
                  <c16:uniqueId val="{00000009-B75C-4965-AAA8-511811CDDD13}"/>
                </c:ext>
                <c:ext xmlns:c15="http://schemas.microsoft.com/office/drawing/2012/chart" uri="{CE6537A1-D6FC-4f65-9D91-7224C49458BB}">
                  <c15:layout/>
                </c:ext>
              </c:extLst>
            </c:dLbl>
            <c:dLbl>
              <c:idx val="9"/>
              <c:layout>
                <c:manualLayout>
                  <c:x val="-3.7709499280203805E-2"/>
                  <c:y val="0.13811623949718405"/>
                </c:manualLayout>
              </c:layout>
              <c:showVal val="1"/>
              <c:extLst xmlns:c16r2="http://schemas.microsoft.com/office/drawing/2015/06/chart">
                <c:ext xmlns:c16="http://schemas.microsoft.com/office/drawing/2014/chart" uri="{C3380CC4-5D6E-409C-BE32-E72D297353CC}">
                  <c16:uniqueId val="{0000000A-B75C-4965-AAA8-511811CDDD13}"/>
                </c:ext>
                <c:ext xmlns:c15="http://schemas.microsoft.com/office/drawing/2012/chart" uri="{CE6537A1-D6FC-4f65-9D91-7224C49458BB}">
                  <c15:layout/>
                </c:ext>
              </c:extLst>
            </c:dLbl>
            <c:dLbl>
              <c:idx val="10"/>
              <c:layout>
                <c:manualLayout>
                  <c:x val="-4.3994415826904498E-2"/>
                  <c:y val="0.124304615547466"/>
                </c:manualLayout>
              </c:layout>
              <c:showVal val="1"/>
              <c:extLst xmlns:c16r2="http://schemas.microsoft.com/office/drawing/2015/06/chart">
                <c:ext xmlns:c16="http://schemas.microsoft.com/office/drawing/2014/chart" uri="{C3380CC4-5D6E-409C-BE32-E72D297353CC}">
                  <c16:uniqueId val="{0000000B-B75C-4965-AAA8-511811CDDD13}"/>
                </c:ext>
                <c:ext xmlns:c15="http://schemas.microsoft.com/office/drawing/2012/chart" uri="{CE6537A1-D6FC-4f65-9D91-7224C49458BB}">
                  <c15:layout/>
                </c:ext>
              </c:extLst>
            </c:dLbl>
            <c:spPr>
              <a:solidFill>
                <a:schemeClr val="accent5"/>
              </a:solidFill>
              <a:ln>
                <a:noFill/>
              </a:ln>
              <a:effectLst/>
            </c:spPr>
            <c:txPr>
              <a:bodyPr rot="0" spcFirstLastPara="1" vertOverflow="ellipsis" vert="horz" wrap="square" lIns="38100" tIns="19050" rIns="38100" bIns="19050" anchor="ctr" anchorCtr="1">
                <a:spAutoFit/>
              </a:bodyPr>
              <a:lstStyle/>
              <a:p>
                <a:pPr>
                  <a:defRPr lang="en-IN"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Val val="1"/>
            <c:extLst xmlns:c16r2="http://schemas.microsoft.com/office/drawing/2015/06/chart">
              <c:ext xmlns:c15="http://schemas.microsoft.com/office/drawing/2012/chart" uri="{CE6537A1-D6FC-4f65-9D91-7224C49458BB}">
                <c15:layout/>
                <c15:showLeaderLines val="0"/>
              </c:ext>
            </c:extLst>
          </c:dLbls>
          <c:val>
            <c:numRef>
              <c:f>'Utilization graphs'!$D$3:$D$20</c:f>
              <c:numCache>
                <c:formatCode>#,##0</c:formatCode>
                <c:ptCount val="18"/>
                <c:pt idx="0">
                  <c:v>2593</c:v>
                </c:pt>
                <c:pt idx="1">
                  <c:v>2240</c:v>
                </c:pt>
                <c:pt idx="2">
                  <c:v>2661</c:v>
                </c:pt>
                <c:pt idx="3">
                  <c:v>2864</c:v>
                </c:pt>
                <c:pt idx="4">
                  <c:v>4074</c:v>
                </c:pt>
                <c:pt idx="5">
                  <c:v>6858</c:v>
                </c:pt>
                <c:pt idx="6">
                  <c:v>9049</c:v>
                </c:pt>
                <c:pt idx="7">
                  <c:v>14240</c:v>
                </c:pt>
                <c:pt idx="8">
                  <c:v>16557</c:v>
                </c:pt>
                <c:pt idx="9">
                  <c:v>24349</c:v>
                </c:pt>
                <c:pt idx="10">
                  <c:v>20878</c:v>
                </c:pt>
                <c:pt idx="11">
                  <c:v>156</c:v>
                </c:pt>
                <c:pt idx="12">
                  <c:v>1073</c:v>
                </c:pt>
                <c:pt idx="13">
                  <c:v>21114</c:v>
                </c:pt>
                <c:pt idx="14">
                  <c:v>47933</c:v>
                </c:pt>
                <c:pt idx="15">
                  <c:v>38846</c:v>
                </c:pt>
                <c:pt idx="16">
                  <c:v>22408</c:v>
                </c:pt>
                <c:pt idx="17">
                  <c:v>25496</c:v>
                </c:pt>
              </c:numCache>
            </c:numRef>
          </c:val>
          <c:extLst xmlns:c16r2="http://schemas.microsoft.com/office/drawing/2015/06/chart">
            <c:ext xmlns:c16="http://schemas.microsoft.com/office/drawing/2014/chart" uri="{C3380CC4-5D6E-409C-BE32-E72D297353CC}">
              <c16:uniqueId val="{0000000C-B75C-4965-AAA8-511811CDDD13}"/>
            </c:ext>
          </c:extLst>
        </c:ser>
        <c:dLbls/>
        <c:marker val="1"/>
        <c:axId val="111889792"/>
        <c:axId val="111887872"/>
      </c:lineChart>
      <c:valAx>
        <c:axId val="111871872"/>
        <c:scaling>
          <c:orientation val="minMax"/>
        </c:scaling>
        <c:axPos val="r"/>
        <c:title>
          <c:tx>
            <c:rich>
              <a:bodyPr rot="-5400000" spcFirstLastPara="1" vertOverflow="ellipsis" vert="horz" wrap="square" anchor="ctr" anchorCtr="1"/>
              <a:lstStyle/>
              <a:p>
                <a:pPr>
                  <a:defRPr lang="en-IN"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Utilization (%)</a:t>
                </a:r>
              </a:p>
            </c:rich>
          </c:tx>
          <c:layout/>
          <c:spPr>
            <a:noFill/>
            <a:ln>
              <a:noFill/>
            </a:ln>
            <a:effectLst/>
          </c:spPr>
        </c:title>
        <c:numFmt formatCode="0.0%" sourceLinked="1"/>
        <c:tickLblPos val="nextTo"/>
        <c:spPr>
          <a:noFill/>
          <a:ln>
            <a:noFill/>
          </a:ln>
          <a:effectLst/>
        </c:spPr>
        <c:txPr>
          <a:bodyPr rot="-60000000" spcFirstLastPara="1" vertOverflow="ellipsis" vert="horz" wrap="square" anchor="ctr" anchorCtr="1"/>
          <a:lstStyle/>
          <a:p>
            <a:pPr>
              <a:defRPr lang="en-IN"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886336"/>
        <c:crosses val="max"/>
        <c:crossBetween val="between"/>
      </c:valAx>
      <c:dateAx>
        <c:axId val="111886336"/>
        <c:scaling>
          <c:orientation val="minMax"/>
        </c:scaling>
        <c:axPos val="b"/>
        <c:numFmt formatCode="mmm\-yy"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871872"/>
        <c:crosses val="autoZero"/>
        <c:auto val="1"/>
        <c:lblOffset val="100"/>
        <c:baseTimeUnit val="months"/>
      </c:dateAx>
      <c:valAx>
        <c:axId val="111887872"/>
        <c:scaling>
          <c:orientation val="minMax"/>
        </c:scaling>
        <c:axPos val="l"/>
        <c:title>
          <c:tx>
            <c:rich>
              <a:bodyPr rot="-5400000" spcFirstLastPara="1" vertOverflow="ellipsis" vert="horz" wrap="square" anchor="ctr" anchorCtr="1"/>
              <a:lstStyle/>
              <a:p>
                <a:pPr>
                  <a:defRPr lang="en-IN"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IN"/>
                  <a:t>Number of transactions</a:t>
                </a:r>
              </a:p>
            </c:rich>
          </c:tx>
          <c:layout/>
          <c:spPr>
            <a:noFill/>
            <a:ln>
              <a:noFill/>
            </a:ln>
            <a:effectLst/>
          </c:spPr>
        </c:title>
        <c:numFmt formatCode="#,##0" sourceLinked="1"/>
        <c:tickLblPos val="nextTo"/>
        <c:spPr>
          <a:noFill/>
          <a:ln>
            <a:noFill/>
          </a:ln>
          <a:effectLst/>
        </c:spPr>
        <c:txPr>
          <a:bodyPr rot="-60000000" spcFirstLastPara="1" vertOverflow="ellipsis" vert="horz" wrap="square" anchor="ctr" anchorCtr="1"/>
          <a:lstStyle/>
          <a:p>
            <a:pPr>
              <a:defRPr lang="en-IN"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1889792"/>
        <c:crosses val="autoZero"/>
        <c:crossBetween val="between"/>
      </c:valAx>
      <c:catAx>
        <c:axId val="111889792"/>
        <c:scaling>
          <c:orientation val="minMax"/>
        </c:scaling>
        <c:delete val="1"/>
        <c:axPos val="b"/>
        <c:tickLblPos val="nextTo"/>
        <c:crossAx val="111887872"/>
        <c:crosses val="autoZero"/>
        <c:auto val="1"/>
        <c:lblAlgn val="ctr"/>
        <c:lblOffset val="100"/>
      </c:catAx>
      <c:spPr>
        <a:noFill/>
        <a:ln>
          <a:noFill/>
        </a:ln>
        <a:effectLst/>
      </c:spPr>
    </c:plotArea>
    <c:plotVisOnly val="1"/>
    <c:dispBlanksAs val="gap"/>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19BF2D-A530-4C46-8A88-0F8F1B784C7D}" type="datetimeFigureOut">
              <a:rPr lang="en-US" smtClean="0"/>
              <a:pPr/>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021C4-5599-497D-86F3-CF662A4A2378}" type="slidenum">
              <a:rPr lang="en-US" smtClean="0"/>
              <a:pPr/>
              <a:t>‹#›</a:t>
            </a:fld>
            <a:endParaRPr lang="en-US"/>
          </a:p>
        </p:txBody>
      </p:sp>
    </p:spTree>
    <p:extLst>
      <p:ext uri="{BB962C8B-B14F-4D97-AF65-F5344CB8AC3E}">
        <p14:creationId xmlns:p14="http://schemas.microsoft.com/office/powerpoint/2010/main" xmlns="" val="213188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E458EF-F6D5-47FE-9C2B-69A2D1B48A80}" type="slidenum">
              <a:rPr lang="en-US" smtClean="0"/>
              <a:pPr/>
              <a:t>1</a:t>
            </a:fld>
            <a:endParaRPr lang="en-US"/>
          </a:p>
        </p:txBody>
      </p:sp>
    </p:spTree>
    <p:extLst>
      <p:ext uri="{BB962C8B-B14F-4D97-AF65-F5344CB8AC3E}">
        <p14:creationId xmlns:p14="http://schemas.microsoft.com/office/powerpoint/2010/main" xmlns="" val="94394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5" name="Rectangle 4"/>
          <p:cNvSpPr/>
          <p:nvPr userDrawn="1"/>
        </p:nvSpPr>
        <p:spPr>
          <a:xfrm>
            <a:off x="0" y="0"/>
            <a:ext cx="12192000" cy="965200"/>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500" dirty="0">
              <a:solidFill>
                <a:prstClr val="white"/>
              </a:solidFill>
            </a:endParaRPr>
          </a:p>
        </p:txBody>
      </p:sp>
      <p:sp>
        <p:nvSpPr>
          <p:cNvPr id="9" name="Text Placeholder 8"/>
          <p:cNvSpPr>
            <a:spLocks noGrp="1"/>
          </p:cNvSpPr>
          <p:nvPr>
            <p:ph type="body" sz="quarter" idx="10"/>
          </p:nvPr>
        </p:nvSpPr>
        <p:spPr>
          <a:xfrm>
            <a:off x="571499" y="1181100"/>
            <a:ext cx="11495583" cy="469582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725715" y="215900"/>
            <a:ext cx="11341367" cy="533400"/>
          </a:xfrm>
        </p:spPr>
        <p:txBody>
          <a:bodyPr anchor="ctr"/>
          <a:lstStyle>
            <a:lvl1pPr>
              <a:defRPr sz="4800">
                <a:solidFill>
                  <a:schemeClr val="bg1"/>
                </a:solidFill>
              </a:defRPr>
            </a:lvl1pPr>
          </a:lstStyle>
          <a:p>
            <a:r>
              <a:rPr lang="en-US" dirty="0"/>
              <a:t>Click to edit Master title style</a:t>
            </a:r>
          </a:p>
        </p:txBody>
      </p:sp>
      <p:sp>
        <p:nvSpPr>
          <p:cNvPr id="6" name="Rectangle 5"/>
          <p:cNvSpPr/>
          <p:nvPr userDrawn="1"/>
        </p:nvSpPr>
        <p:spPr>
          <a:xfrm>
            <a:off x="0" y="0"/>
            <a:ext cx="571500" cy="9652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500" dirty="0">
              <a:solidFill>
                <a:prstClr val="white"/>
              </a:solidFill>
            </a:endParaRPr>
          </a:p>
        </p:txBody>
      </p:sp>
      <p:grpSp>
        <p:nvGrpSpPr>
          <p:cNvPr id="7" name="Group 6"/>
          <p:cNvGrpSpPr/>
          <p:nvPr userDrawn="1"/>
        </p:nvGrpSpPr>
        <p:grpSpPr>
          <a:xfrm>
            <a:off x="0" y="6812281"/>
            <a:ext cx="12192000" cy="45719"/>
            <a:chOff x="0" y="2142836"/>
            <a:chExt cx="12192000" cy="1322388"/>
          </a:xfrm>
        </p:grpSpPr>
        <p:sp>
          <p:nvSpPr>
            <p:cNvPr id="8" name="Rectangle 7"/>
            <p:cNvSpPr/>
            <p:nvPr userDrawn="1"/>
          </p:nvSpPr>
          <p:spPr>
            <a:xfrm>
              <a:off x="254000" y="2142836"/>
              <a:ext cx="11938000" cy="1322388"/>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500" dirty="0">
                <a:solidFill>
                  <a:prstClr val="white"/>
                </a:solidFill>
              </a:endParaRPr>
            </a:p>
          </p:txBody>
        </p:sp>
        <p:sp>
          <p:nvSpPr>
            <p:cNvPr id="10" name="Rectangle 9"/>
            <p:cNvSpPr/>
            <p:nvPr userDrawn="1"/>
          </p:nvSpPr>
          <p:spPr>
            <a:xfrm>
              <a:off x="0" y="2142836"/>
              <a:ext cx="571500" cy="1322388"/>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endParaRPr lang="en-US" sz="1500" dirty="0">
                <a:solidFill>
                  <a:prstClr val="white"/>
                </a:solidFill>
              </a:endParaRPr>
            </a:p>
          </p:txBody>
        </p:sp>
      </p:grpSp>
      <p:sp>
        <p:nvSpPr>
          <p:cNvPr id="11" name="Slide Number Placeholder 5">
            <a:extLst>
              <a:ext uri="{FF2B5EF4-FFF2-40B4-BE49-F238E27FC236}">
                <a16:creationId xmlns:a16="http://schemas.microsoft.com/office/drawing/2014/main" xmlns="" id="{E2786EB3-293E-4123-B566-9951D9F3A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29FD9-0E43-46E5-929C-4EF19D24A9DD}" type="slidenum">
              <a:rPr lang="en-US" smtClean="0">
                <a:solidFill>
                  <a:prstClr val="black">
                    <a:tint val="75000"/>
                  </a:prstClr>
                </a:solidFill>
              </a:rPr>
              <a:pPr/>
              <a:t>‹#›</a:t>
            </a:fld>
            <a:endParaRPr lang="en-US" dirty="0">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9EA07-7843-4FDA-AD48-BBBBFAC1464A}"/>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xmlns="" id="{39BCD5A0-072F-4130-81C0-3C5CA2DCF04D}"/>
              </a:ext>
            </a:extLst>
          </p:cNvPr>
          <p:cNvSpPr>
            <a:spLocks noGrp="1"/>
          </p:cNvSpPr>
          <p:nvPr>
            <p:ph type="ftr" sz="quarter" idx="10"/>
          </p:nvPr>
        </p:nvSpPr>
        <p:spPr/>
        <p:txBody>
          <a:bodyPr/>
          <a:lstStyle/>
          <a:p>
            <a:r>
              <a:rPr lang="en-US">
                <a:solidFill>
                  <a:prstClr val="black">
                    <a:tint val="75000"/>
                  </a:prstClr>
                </a:solidFill>
              </a:rPr>
              <a:t>Regional Cooperation Platform on Modernization of Power Distribution Utilities In South Asia</a:t>
            </a:r>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xmlns="" id="{5564F036-CFB6-4E49-8D63-E0D2EF0EB518}"/>
              </a:ext>
            </a:extLst>
          </p:cNvPr>
          <p:cNvSpPr>
            <a:spLocks noGrp="1"/>
          </p:cNvSpPr>
          <p:nvPr>
            <p:ph type="sldNum" sz="quarter" idx="11"/>
          </p:nvPr>
        </p:nvSpPr>
        <p:spPr/>
        <p:txBody>
          <a:bodyPr/>
          <a:lstStyle/>
          <a:p>
            <a:fld id="{6A329FD9-0E43-46E5-929C-4EF19D24A9DD}"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8A0B646-796A-4D83-BFE6-C1AC1C963C15}"/>
              </a:ext>
            </a:extLst>
          </p:cNvPr>
          <p:cNvSpPr/>
          <p:nvPr userDrawn="1"/>
        </p:nvSpPr>
        <p:spPr>
          <a:xfrm>
            <a:off x="318655" y="623455"/>
            <a:ext cx="11360727"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896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530A4-C88A-4C98-B023-E95DA93E790C}" type="datetimeFigureOut">
              <a:rPr lang="en-GB" smtClean="0">
                <a:solidFill>
                  <a:prstClr val="black">
                    <a:tint val="75000"/>
                  </a:prstClr>
                </a:solidFill>
              </a:rPr>
              <a:pPr/>
              <a:t>14/01/2021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A7C9C-7562-4D6B-892F-F9AE5DC784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xmlns="" val="103318483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9D4AF47E-BB9B-4852-B512-DBCC11D3F62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8677" b="8252"/>
          <a:stretch/>
        </p:blipFill>
        <p:spPr>
          <a:xfrm>
            <a:off x="1" y="1144179"/>
            <a:ext cx="12191999" cy="5796576"/>
          </a:xfrm>
          <a:prstGeom prst="rect">
            <a:avLst/>
          </a:prstGeom>
        </p:spPr>
      </p:pic>
      <p:sp>
        <p:nvSpPr>
          <p:cNvPr id="13" name="TextBox 12">
            <a:extLst>
              <a:ext uri="{FF2B5EF4-FFF2-40B4-BE49-F238E27FC236}">
                <a16:creationId xmlns="" xmlns:a16="http://schemas.microsoft.com/office/drawing/2014/main" id="{AA99866F-37CA-434A-A080-CF33589522C6}"/>
              </a:ext>
            </a:extLst>
          </p:cNvPr>
          <p:cNvSpPr txBox="1"/>
          <p:nvPr/>
        </p:nvSpPr>
        <p:spPr>
          <a:xfrm>
            <a:off x="443804" y="4926307"/>
            <a:ext cx="3019425" cy="338554"/>
          </a:xfrm>
          <a:prstGeom prst="rect">
            <a:avLst/>
          </a:prstGeom>
          <a:noFill/>
        </p:spPr>
        <p:txBody>
          <a:bodyPr wrap="square" rtlCol="0">
            <a:spAutoFit/>
          </a:bodyPr>
          <a:lstStyle/>
          <a:p>
            <a:r>
              <a:rPr lang="en-US" sz="1600" b="1" dirty="0" smtClean="0">
                <a:solidFill>
                  <a:schemeClr val="bg1"/>
                </a:solidFill>
                <a:latin typeface="Arial" panose="020B0604020202020204" pitchFamily="34" charset="0"/>
                <a:cs typeface="Arial" panose="020B0604020202020204" pitchFamily="34" charset="0"/>
              </a:rPr>
              <a:t>14 January 2021</a:t>
            </a:r>
            <a:endParaRPr lang="en-US" sz="1600" b="1"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92E4F776-2AB3-4968-8FAC-9E4E8FEF2118}"/>
              </a:ext>
            </a:extLst>
          </p:cNvPr>
          <p:cNvSpPr/>
          <p:nvPr/>
        </p:nvSpPr>
        <p:spPr>
          <a:xfrm flipV="1">
            <a:off x="469131" y="4834961"/>
            <a:ext cx="2968772" cy="523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7F8FF2F6-4D5C-4F81-8525-B338C9455748}"/>
              </a:ext>
            </a:extLst>
          </p:cNvPr>
          <p:cNvSpPr/>
          <p:nvPr/>
        </p:nvSpPr>
        <p:spPr>
          <a:xfrm>
            <a:off x="469131" y="3649672"/>
            <a:ext cx="7259428" cy="1077218"/>
          </a:xfrm>
          <a:prstGeom prst="rect">
            <a:avLst/>
          </a:prstGeom>
          <a:noFill/>
          <a:ln>
            <a:noFill/>
          </a:ln>
        </p:spPr>
        <p:txBody>
          <a:bodyPr wrap="square">
            <a:spAutoFit/>
          </a:bodyPr>
          <a:lstStyle/>
          <a:p>
            <a:pPr lvl="0">
              <a:defRPr/>
            </a:pPr>
            <a:r>
              <a:rPr lang="en-IN" sz="3200" b="1" dirty="0" smtClean="0">
                <a:solidFill>
                  <a:schemeClr val="bg1"/>
                </a:solidFill>
                <a:latin typeface="Arial" charset="0"/>
                <a:ea typeface="Arial" charset="0"/>
                <a:cs typeface="Arial" charset="0"/>
              </a:rPr>
              <a:t>E-Mobility </a:t>
            </a:r>
            <a:r>
              <a:rPr lang="en-IN" sz="3200" b="1" dirty="0">
                <a:solidFill>
                  <a:schemeClr val="bg1"/>
                </a:solidFill>
                <a:latin typeface="Arial" charset="0"/>
                <a:ea typeface="Arial" charset="0"/>
                <a:cs typeface="Arial" charset="0"/>
              </a:rPr>
              <a:t>and Charging </a:t>
            </a:r>
            <a:r>
              <a:rPr lang="en-IN" sz="3200" b="1" dirty="0" smtClean="0">
                <a:solidFill>
                  <a:schemeClr val="bg1"/>
                </a:solidFill>
                <a:latin typeface="Arial" charset="0"/>
                <a:ea typeface="Arial" charset="0"/>
                <a:cs typeface="Arial" charset="0"/>
              </a:rPr>
              <a:t>Infrastructure</a:t>
            </a:r>
            <a:r>
              <a:rPr lang="en-GB" sz="3200" b="1" dirty="0" smtClean="0">
                <a:solidFill>
                  <a:schemeClr val="bg1"/>
                </a:solidFill>
                <a:latin typeface="Arial" charset="0"/>
                <a:ea typeface="Arial" charset="0"/>
                <a:cs typeface="Arial" charset="0"/>
              </a:rPr>
              <a:t> </a:t>
            </a:r>
            <a:endParaRPr lang="en-US" sz="3200" b="1" dirty="0">
              <a:solidFill>
                <a:schemeClr val="bg1"/>
              </a:solidFill>
              <a:latin typeface="Arial" charset="0"/>
              <a:ea typeface="Arial" charset="0"/>
              <a:cs typeface="Arial" charset="0"/>
            </a:endParaRPr>
          </a:p>
        </p:txBody>
      </p:sp>
      <p:pic>
        <p:nvPicPr>
          <p:cNvPr id="9" name="Picture 8" descr="C:\Users\rajeshsingla\AppData\Local\Microsoft\Windows\INetCache\Content.Word\EESL Logo.jpg">
            <a:extLst>
              <a:ext uri="{FF2B5EF4-FFF2-40B4-BE49-F238E27FC236}">
                <a16:creationId xmlns="" xmlns:a16="http://schemas.microsoft.com/office/drawing/2014/main" id="{5A7E5721-54F7-4BC3-B6DA-6B91A888F1B6}"/>
              </a:ext>
            </a:extLst>
          </p:cNvPr>
          <p:cNvPicPr/>
          <p:nvPr/>
        </p:nvPicPr>
        <p:blipFill>
          <a:blip r:embed="rId4">
            <a:extLst>
              <a:ext uri="{28A0092B-C50C-407E-A947-70E740481C1C}">
                <a14:useLocalDpi xmlns:a14="http://schemas.microsoft.com/office/drawing/2010/main" xmlns="" val="0"/>
              </a:ext>
            </a:extLst>
          </a:blip>
          <a:srcRect/>
          <a:stretch>
            <a:fillRect/>
          </a:stretch>
        </p:blipFill>
        <p:spPr bwMode="auto">
          <a:xfrm>
            <a:off x="383440" y="263844"/>
            <a:ext cx="1318596" cy="539999"/>
          </a:xfrm>
          <a:prstGeom prst="rect">
            <a:avLst/>
          </a:prstGeom>
          <a:noFill/>
          <a:ln>
            <a:noFill/>
          </a:ln>
        </p:spPr>
      </p:pic>
      <p:sp>
        <p:nvSpPr>
          <p:cNvPr id="7" name="Rectangle 6">
            <a:extLst>
              <a:ext uri="{FF2B5EF4-FFF2-40B4-BE49-F238E27FC236}">
                <a16:creationId xmlns="" xmlns:a16="http://schemas.microsoft.com/office/drawing/2014/main" id="{188D42E9-3E65-475D-A31A-A31A2F9C6FA4}"/>
              </a:ext>
            </a:extLst>
          </p:cNvPr>
          <p:cNvSpPr/>
          <p:nvPr/>
        </p:nvSpPr>
        <p:spPr>
          <a:xfrm>
            <a:off x="443803" y="5605197"/>
            <a:ext cx="6717017" cy="1077218"/>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N. </a:t>
            </a:r>
            <a:r>
              <a:rPr lang="en-US" sz="1600" dirty="0" smtClean="0">
                <a:solidFill>
                  <a:schemeClr val="bg1"/>
                </a:solidFill>
                <a:latin typeface="Arial" panose="020B0604020202020204" pitchFamily="34" charset="0"/>
                <a:cs typeface="Arial" panose="020B0604020202020204" pitchFamily="34" charset="0"/>
              </a:rPr>
              <a:t>Mohan</a:t>
            </a:r>
            <a:endParaRPr lang="en-US" sz="1600" dirty="0">
              <a:solidFill>
                <a:schemeClr val="bg1"/>
              </a:solidFill>
              <a:latin typeface="Arial" panose="020B0604020202020204" pitchFamily="34" charset="0"/>
              <a:cs typeface="Arial" panose="020B0604020202020204" pitchFamily="34" charset="0"/>
            </a:endParaRPr>
          </a:p>
          <a:p>
            <a:r>
              <a:rPr lang="en-US" sz="1600" dirty="0" smtClean="0">
                <a:solidFill>
                  <a:schemeClr val="bg1"/>
                </a:solidFill>
                <a:latin typeface="Arial" panose="020B0604020202020204" pitchFamily="34" charset="0"/>
                <a:cs typeface="Arial" panose="020B0604020202020204" pitchFamily="34" charset="0"/>
              </a:rPr>
              <a:t>Dy. General Manager, EESL</a:t>
            </a:r>
          </a:p>
          <a:p>
            <a:r>
              <a:rPr lang="en-US" sz="1600" dirty="0" smtClean="0">
                <a:solidFill>
                  <a:schemeClr val="bg1"/>
                </a:solidFill>
                <a:latin typeface="Arial" panose="020B0604020202020204" pitchFamily="34" charset="0"/>
                <a:cs typeface="Arial" panose="020B0604020202020204" pitchFamily="34" charset="0"/>
              </a:rPr>
              <a:t>(Head</a:t>
            </a:r>
            <a:r>
              <a:rPr lang="en-US" sz="1600" dirty="0">
                <a:solidFill>
                  <a:schemeClr val="bg1"/>
                </a:solidFill>
                <a:latin typeface="Arial" panose="020B0604020202020204" pitchFamily="34" charset="0"/>
                <a:cs typeface="Arial" panose="020B0604020202020204" pitchFamily="34" charset="0"/>
              </a:rPr>
              <a:t>, Electric Vehicle Charging Infrastructure</a:t>
            </a:r>
            <a:r>
              <a:rPr lang="en-US" sz="1600" dirty="0" smtClean="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a:p>
            <a:r>
              <a:rPr lang="en-US" sz="1600" dirty="0" smtClean="0">
                <a:solidFill>
                  <a:schemeClr val="bg1"/>
                </a:solidFill>
                <a:latin typeface="Arial" panose="020B0604020202020204" pitchFamily="34" charset="0"/>
                <a:cs typeface="Arial" panose="020B0604020202020204" pitchFamily="34" charset="0"/>
              </a:rPr>
              <a:t>Email </a:t>
            </a:r>
            <a:r>
              <a:rPr lang="mr-IN" sz="1600" dirty="0" smtClean="0">
                <a:solidFill>
                  <a:schemeClr val="bg1"/>
                </a:solidFill>
                <a:latin typeface="Arial" panose="020B0604020202020204" pitchFamily="34" charset="0"/>
                <a:cs typeface="Arial" panose="020B0604020202020204" pitchFamily="34" charset="0"/>
              </a:rPr>
              <a:t>–</a:t>
            </a:r>
            <a:r>
              <a:rPr lang="en-US" sz="1600" dirty="0" smtClean="0">
                <a:solidFill>
                  <a:schemeClr val="bg1"/>
                </a:solidFill>
                <a:latin typeface="Arial" panose="020B0604020202020204" pitchFamily="34" charset="0"/>
                <a:cs typeface="Arial" panose="020B0604020202020204" pitchFamily="34" charset="0"/>
              </a:rPr>
              <a:t> nmohan@eesl.co.in. </a:t>
            </a:r>
            <a:endParaRPr lang="en-US" sz="1600" dirty="0">
              <a:solidFill>
                <a:schemeClr val="bg1"/>
              </a:solidFill>
              <a:latin typeface="Arial" panose="020B0604020202020204" pitchFamily="34" charset="0"/>
              <a:cs typeface="Arial" panose="020B0604020202020204" pitchFamily="34" charset="0"/>
            </a:endParaRPr>
          </a:p>
        </p:txBody>
      </p:sp>
      <p:pic>
        <p:nvPicPr>
          <p:cNvPr id="1026" name="Picture 2" descr="https://docs.google.com/uc?export=download&amp;id=1UN8WTWAuJztgX5EkJVWjSWXBzx-xOP-3&amp;revid=0BxRY8l-Ssd8QSVJJR0J5UDcyRUpxa0VTSy95bVJMMU8zZm93PQ"/>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11235" y="122904"/>
            <a:ext cx="1426668" cy="821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49208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9821" y="228962"/>
            <a:ext cx="10616540" cy="698500"/>
          </a:xfrm>
        </p:spPr>
        <p:txBody>
          <a:bodyPr>
            <a:noAutofit/>
          </a:bodyPr>
          <a:lstStyle/>
          <a:p>
            <a:r>
              <a:rPr lang="en-IN" sz="2400" b="1" dirty="0" smtClean="0">
                <a:latin typeface="Arial" charset="0"/>
                <a:ea typeface="Arial" charset="0"/>
                <a:cs typeface="Arial" charset="0"/>
              </a:rPr>
              <a:t>Deployment of EV Chargers under DHI </a:t>
            </a:r>
            <a:r>
              <a:rPr lang="en-IN" sz="2400" b="1" dirty="0">
                <a:latin typeface="Arial" charset="0"/>
                <a:ea typeface="Arial" charset="0"/>
                <a:cs typeface="Arial" charset="0"/>
              </a:rPr>
              <a:t>- FAME India Scheme Phase II</a:t>
            </a:r>
          </a:p>
        </p:txBody>
      </p:sp>
      <p:graphicFrame>
        <p:nvGraphicFramePr>
          <p:cNvPr id="4" name="Table 3"/>
          <p:cNvGraphicFramePr>
            <a:graphicFrameLocks noGrp="1"/>
          </p:cNvGraphicFramePr>
          <p:nvPr>
            <p:extLst>
              <p:ext uri="{D42A27DB-BD31-4B8C-83A1-F6EECF244321}">
                <p14:modId xmlns:p14="http://schemas.microsoft.com/office/powerpoint/2010/main" xmlns="" val="1554493115"/>
              </p:ext>
            </p:extLst>
          </p:nvPr>
        </p:nvGraphicFramePr>
        <p:xfrm>
          <a:off x="606653" y="1096722"/>
          <a:ext cx="11427503" cy="4522470"/>
        </p:xfrm>
        <a:graphic>
          <a:graphicData uri="http://schemas.openxmlformats.org/drawingml/2006/table">
            <a:tbl>
              <a:tblPr>
                <a:tableStyleId>{F5AB1C69-6EDB-4FF4-983F-18BD219EF322}</a:tableStyleId>
              </a:tblPr>
              <a:tblGrid>
                <a:gridCol w="530079">
                  <a:extLst>
                    <a:ext uri="{9D8B030D-6E8A-4147-A177-3AD203B41FA5}">
                      <a16:colId xmlns:a16="http://schemas.microsoft.com/office/drawing/2014/main" xmlns="" val="20000"/>
                    </a:ext>
                  </a:extLst>
                </a:gridCol>
                <a:gridCol w="2268243">
                  <a:extLst>
                    <a:ext uri="{9D8B030D-6E8A-4147-A177-3AD203B41FA5}">
                      <a16:colId xmlns:a16="http://schemas.microsoft.com/office/drawing/2014/main" xmlns="" val="20001"/>
                    </a:ext>
                  </a:extLst>
                </a:gridCol>
                <a:gridCol w="1939511">
                  <a:extLst>
                    <a:ext uri="{9D8B030D-6E8A-4147-A177-3AD203B41FA5}">
                      <a16:colId xmlns:a16="http://schemas.microsoft.com/office/drawing/2014/main" xmlns="" val="20002"/>
                    </a:ext>
                  </a:extLst>
                </a:gridCol>
                <a:gridCol w="1035501">
                  <a:extLst>
                    <a:ext uri="{9D8B030D-6E8A-4147-A177-3AD203B41FA5}">
                      <a16:colId xmlns:a16="http://schemas.microsoft.com/office/drawing/2014/main" xmlns="" val="20003"/>
                    </a:ext>
                  </a:extLst>
                </a:gridCol>
                <a:gridCol w="1121793">
                  <a:extLst>
                    <a:ext uri="{9D8B030D-6E8A-4147-A177-3AD203B41FA5}">
                      <a16:colId xmlns:a16="http://schemas.microsoft.com/office/drawing/2014/main" xmlns="" val="20004"/>
                    </a:ext>
                  </a:extLst>
                </a:gridCol>
                <a:gridCol w="1738165">
                  <a:extLst>
                    <a:ext uri="{9D8B030D-6E8A-4147-A177-3AD203B41FA5}">
                      <a16:colId xmlns:a16="http://schemas.microsoft.com/office/drawing/2014/main" xmlns="" val="20005"/>
                    </a:ext>
                  </a:extLst>
                </a:gridCol>
                <a:gridCol w="1429979">
                  <a:extLst>
                    <a:ext uri="{9D8B030D-6E8A-4147-A177-3AD203B41FA5}">
                      <a16:colId xmlns:a16="http://schemas.microsoft.com/office/drawing/2014/main" xmlns="" val="20006"/>
                    </a:ext>
                  </a:extLst>
                </a:gridCol>
                <a:gridCol w="1364232">
                  <a:extLst>
                    <a:ext uri="{9D8B030D-6E8A-4147-A177-3AD203B41FA5}">
                      <a16:colId xmlns:a16="http://schemas.microsoft.com/office/drawing/2014/main" xmlns="" val="20007"/>
                    </a:ext>
                  </a:extLst>
                </a:gridCol>
              </a:tblGrid>
              <a:tr h="444898">
                <a:tc rowSpan="2">
                  <a:txBody>
                    <a:bodyPr/>
                    <a:lstStyle/>
                    <a:p>
                      <a:pPr algn="ctr" fontAlgn="ctr"/>
                      <a:r>
                        <a:rPr lang="en-IN" sz="1600" b="1" u="none" strike="noStrike" dirty="0">
                          <a:effectLst/>
                          <a:latin typeface="Arial" charset="0"/>
                          <a:ea typeface="Arial" charset="0"/>
                          <a:cs typeface="Arial" charset="0"/>
                        </a:rPr>
                        <a:t>Sr. No.</a:t>
                      </a:r>
                      <a:endParaRPr lang="en-IN" sz="1600" b="1"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ctr"/>
                      <a:r>
                        <a:rPr lang="en-IN" sz="1600" b="1" u="none" strike="noStrike" dirty="0">
                          <a:effectLst/>
                          <a:latin typeface="Arial" charset="0"/>
                          <a:ea typeface="Arial" charset="0"/>
                          <a:cs typeface="Arial" charset="0"/>
                        </a:rPr>
                        <a:t>Name of the state</a:t>
                      </a:r>
                      <a:endParaRPr lang="en-IN" sz="16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ctr"/>
                      <a:r>
                        <a:rPr lang="en-IN" sz="1600" b="1" u="none" strike="noStrike" dirty="0">
                          <a:effectLst/>
                          <a:latin typeface="Arial" charset="0"/>
                          <a:ea typeface="Arial" charset="0"/>
                          <a:cs typeface="Arial" charset="0"/>
                        </a:rPr>
                        <a:t>Name of the city</a:t>
                      </a:r>
                      <a:endParaRPr lang="en-IN" sz="16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ctr"/>
                      <a:r>
                        <a:rPr lang="en-IN" sz="1600" b="1" u="none" strike="noStrike" dirty="0">
                          <a:effectLst/>
                          <a:latin typeface="Arial" charset="0"/>
                          <a:ea typeface="Arial" charset="0"/>
                          <a:cs typeface="Arial" charset="0"/>
                        </a:rPr>
                        <a:t>No. of charging station</a:t>
                      </a:r>
                      <a:endParaRPr lang="en-IN" sz="16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a:txBody>
                    <a:bodyPr/>
                    <a:lstStyle/>
                    <a:p>
                      <a:pPr algn="ctr" fontAlgn="ctr"/>
                      <a:r>
                        <a:rPr lang="en-IN" sz="1600" b="1" u="none" strike="noStrike" dirty="0">
                          <a:effectLst/>
                          <a:latin typeface="Arial" charset="0"/>
                          <a:ea typeface="Arial" charset="0"/>
                          <a:cs typeface="Arial" charset="0"/>
                        </a:rPr>
                        <a:t>Type of EV Charging Stations </a:t>
                      </a:r>
                      <a:endParaRPr lang="en-IN" sz="16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algn="ctr" fontAlgn="ctr"/>
                      <a:r>
                        <a:rPr lang="en-IN" sz="1600" b="1" u="none" strike="noStrike" dirty="0">
                          <a:effectLst/>
                          <a:latin typeface="Arial" charset="0"/>
                          <a:ea typeface="Arial" charset="0"/>
                          <a:cs typeface="Arial" charset="0"/>
                        </a:rPr>
                        <a:t>No. of EV chargers at each charging station</a:t>
                      </a:r>
                      <a:endParaRPr lang="en-IN" sz="16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solidFill>
                      <a:srgbClr val="92D050"/>
                    </a:solidFill>
                  </a:tcPr>
                </a:tc>
                <a:tc hMerge="1">
                  <a:txBody>
                    <a:bodyPr/>
                    <a:lstStyle/>
                    <a:p>
                      <a:endParaRPr lang="en-IN"/>
                    </a:p>
                  </a:txBody>
                  <a:tcPr/>
                </a:tc>
                <a:tc rowSpan="2">
                  <a:txBody>
                    <a:bodyPr/>
                    <a:lstStyle/>
                    <a:p>
                      <a:pPr algn="ctr" fontAlgn="ctr"/>
                      <a:r>
                        <a:rPr lang="en-IN" sz="1600" b="1" u="none" strike="noStrike" dirty="0">
                          <a:effectLst/>
                          <a:latin typeface="Arial" charset="0"/>
                          <a:ea typeface="Arial" charset="0"/>
                          <a:cs typeface="Arial" charset="0"/>
                        </a:rPr>
                        <a:t>Total no. of EV chargers</a:t>
                      </a:r>
                      <a:endParaRPr lang="en-IN" sz="1600" b="1"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xmlns="" val="10000"/>
                  </a:ext>
                </a:extLst>
              </a:tr>
              <a:tr h="900893">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fontAlgn="ctr"/>
                      <a:r>
                        <a:rPr lang="en-IN" sz="1600" b="1" u="none" strike="noStrike" dirty="0">
                          <a:effectLst/>
                          <a:latin typeface="Arial" charset="0"/>
                          <a:ea typeface="Arial" charset="0"/>
                          <a:cs typeface="Arial" charset="0"/>
                        </a:rPr>
                        <a:t>DC 001 (15 KW)</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IN" sz="1600" b="1" u="none" strike="noStrike" dirty="0" smtClean="0">
                          <a:effectLst/>
                          <a:latin typeface="Arial" charset="0"/>
                          <a:ea typeface="Arial" charset="0"/>
                          <a:cs typeface="Arial" charset="0"/>
                        </a:rPr>
                        <a:t>CCS2</a:t>
                      </a:r>
                      <a:r>
                        <a:rPr lang="en-IN" sz="1600" b="1" u="none" strike="noStrike" baseline="0" dirty="0" smtClean="0">
                          <a:effectLst/>
                          <a:latin typeface="Arial" charset="0"/>
                          <a:ea typeface="Arial" charset="0"/>
                          <a:cs typeface="Arial" charset="0"/>
                        </a:rPr>
                        <a:t> + </a:t>
                      </a:r>
                      <a:r>
                        <a:rPr lang="en-IN" sz="1600" b="1" u="none" strike="noStrike" dirty="0" smtClean="0">
                          <a:effectLst/>
                          <a:latin typeface="Arial" charset="0"/>
                          <a:ea typeface="Arial" charset="0"/>
                          <a:cs typeface="Arial" charset="0"/>
                        </a:rPr>
                        <a:t>CHAdeMO+ Type 2 AC </a:t>
                      </a:r>
                      <a:r>
                        <a:rPr lang="en-IN" sz="1600" b="1" u="none" strike="noStrike" dirty="0">
                          <a:effectLst/>
                          <a:latin typeface="Arial" charset="0"/>
                          <a:ea typeface="Arial" charset="0"/>
                          <a:cs typeface="Arial" charset="0"/>
                        </a:rPr>
                        <a:t>(122 KW)</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solidFill>
                      <a:srgbClr val="92D050"/>
                    </a:solidFill>
                  </a:tcPr>
                </a:tc>
                <a:tc vMerge="1">
                  <a:txBody>
                    <a:bodyPr/>
                    <a:lstStyle/>
                    <a:p>
                      <a:endParaRPr lang="en-IN"/>
                    </a:p>
                  </a:txBody>
                  <a:tcPr/>
                </a:tc>
                <a:extLst>
                  <a:ext uri="{0D108BD9-81ED-4DB2-BD59-A6C34878D82A}">
                    <a16:rowId xmlns:a16="http://schemas.microsoft.com/office/drawing/2014/main" xmlns="" val="10001"/>
                  </a:ext>
                </a:extLst>
              </a:tr>
              <a:tr h="201950">
                <a:tc rowSpan="2">
                  <a:txBody>
                    <a:bodyPr/>
                    <a:lstStyle/>
                    <a:p>
                      <a:pPr algn="ctr" fontAlgn="ctr"/>
                      <a:r>
                        <a:rPr lang="en-IN" sz="1600" u="none" strike="noStrike" dirty="0">
                          <a:effectLst/>
                          <a:latin typeface="Arial" charset="0"/>
                          <a:ea typeface="Arial" charset="0"/>
                          <a:cs typeface="Arial" charset="0"/>
                        </a:rPr>
                        <a:t>1</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l" fontAlgn="ctr"/>
                      <a:r>
                        <a:rPr lang="en-IN" sz="1600" u="none" strike="noStrike" dirty="0">
                          <a:effectLst/>
                          <a:latin typeface="Arial" charset="0"/>
                          <a:ea typeface="Arial" charset="0"/>
                          <a:cs typeface="Arial" charset="0"/>
                        </a:rPr>
                        <a:t>Maharashtra</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ctr"/>
                      <a:r>
                        <a:rPr lang="en-IN" sz="1600" u="none" strike="noStrike" dirty="0">
                          <a:effectLst/>
                          <a:latin typeface="Arial" charset="0"/>
                          <a:ea typeface="Arial" charset="0"/>
                          <a:cs typeface="Arial" charset="0"/>
                        </a:rPr>
                        <a:t>Mumbai</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IN" sz="1600" u="none" strike="noStrike" dirty="0" smtClean="0">
                          <a:effectLst/>
                          <a:latin typeface="Arial" charset="0"/>
                          <a:ea typeface="Arial" charset="0"/>
                          <a:cs typeface="Arial" charset="0"/>
                        </a:rPr>
                        <a:t>33</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IN" sz="1600" b="0" i="0" u="none" strike="noStrike" dirty="0" smtClean="0">
                          <a:solidFill>
                            <a:schemeClr val="dk1"/>
                          </a:solidFill>
                          <a:effectLst/>
                          <a:latin typeface="Arial" charset="0"/>
                          <a:ea typeface="Arial" charset="0"/>
                          <a:cs typeface="Arial" charset="0"/>
                        </a:rPr>
                        <a:t>33</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IN" sz="1600" u="none" strike="noStrike" dirty="0" smtClean="0">
                          <a:effectLst/>
                          <a:latin typeface="Arial" charset="0"/>
                          <a:ea typeface="Arial" charset="0"/>
                          <a:cs typeface="Arial" charset="0"/>
                        </a:rPr>
                        <a:t>66</a:t>
                      </a:r>
                      <a:endParaRPr lang="en-IN" sz="1600" b="0"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IN" sz="1600" u="none" strike="noStrike" dirty="0" smtClean="0">
                          <a:effectLst/>
                          <a:latin typeface="Arial" charset="0"/>
                          <a:ea typeface="Arial" charset="0"/>
                          <a:cs typeface="Arial" charset="0"/>
                        </a:rPr>
                        <a:t>99</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2"/>
                  </a:ext>
                </a:extLst>
              </a:tr>
              <a:tr h="201950">
                <a:tc vMerge="1">
                  <a:txBody>
                    <a:bodyPr/>
                    <a:lstStyle/>
                    <a:p>
                      <a:endParaRPr lang="en-IN"/>
                    </a:p>
                  </a:txBody>
                  <a:tcPr/>
                </a:tc>
                <a:tc vMerge="1">
                  <a:txBody>
                    <a:bodyPr/>
                    <a:lstStyle/>
                    <a:p>
                      <a:endParaRPr lang="en-IN"/>
                    </a:p>
                  </a:txBody>
                  <a:tcPr/>
                </a:tc>
                <a:tc>
                  <a:txBody>
                    <a:bodyPr/>
                    <a:lstStyle/>
                    <a:p>
                      <a:pPr algn="l" fontAlgn="ctr"/>
                      <a:r>
                        <a:rPr lang="en-IN" sz="1600" u="none" strike="noStrike" dirty="0">
                          <a:effectLst/>
                          <a:latin typeface="Arial" charset="0"/>
                          <a:ea typeface="Arial" charset="0"/>
                          <a:cs typeface="Arial" charset="0"/>
                        </a:rPr>
                        <a:t>Nagpur</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38</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38</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76</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114</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201950">
                <a:tc>
                  <a:txBody>
                    <a:bodyPr/>
                    <a:lstStyle/>
                    <a:p>
                      <a:pPr algn="ctr" fontAlgn="ctr"/>
                      <a:r>
                        <a:rPr lang="en-IN" sz="1600" u="none" strike="noStrike">
                          <a:effectLst/>
                          <a:latin typeface="Arial" charset="0"/>
                          <a:ea typeface="Arial" charset="0"/>
                          <a:cs typeface="Arial" charset="0"/>
                        </a:rPr>
                        <a:t>2</a:t>
                      </a:r>
                      <a:endParaRPr lang="en-IN" sz="1600" b="0" i="0" u="none" strike="noStrike">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dirty="0">
                          <a:effectLst/>
                          <a:latin typeface="Arial" charset="0"/>
                          <a:ea typeface="Arial" charset="0"/>
                          <a:cs typeface="Arial" charset="0"/>
                        </a:rPr>
                        <a:t>Tamil Nadu</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dirty="0">
                          <a:effectLst/>
                          <a:latin typeface="Arial" charset="0"/>
                          <a:ea typeface="Arial" charset="0"/>
                          <a:cs typeface="Arial" charset="0"/>
                        </a:rPr>
                        <a:t>Chennai</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26</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Fast</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26</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52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78</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201950">
                <a:tc>
                  <a:txBody>
                    <a:bodyPr/>
                    <a:lstStyle/>
                    <a:p>
                      <a:pPr algn="ctr" fontAlgn="ctr"/>
                      <a:r>
                        <a:rPr lang="en-IN" sz="1600" u="none" strike="noStrike" dirty="0">
                          <a:effectLst/>
                          <a:latin typeface="Arial" charset="0"/>
                          <a:ea typeface="Arial" charset="0"/>
                          <a:cs typeface="Arial" charset="0"/>
                        </a:rPr>
                        <a:t>3</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a:effectLst/>
                          <a:latin typeface="Arial" charset="0"/>
                          <a:ea typeface="Arial" charset="0"/>
                          <a:cs typeface="Arial" charset="0"/>
                        </a:rPr>
                        <a:t>Telangana</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dirty="0">
                          <a:effectLst/>
                          <a:latin typeface="Arial" charset="0"/>
                          <a:ea typeface="Arial" charset="0"/>
                          <a:cs typeface="Arial" charset="0"/>
                        </a:rPr>
                        <a:t>Hyderabad</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49</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4</a:t>
                      </a:r>
                      <a:r>
                        <a:rPr lang="en-IN" sz="1600" b="0" i="0" u="none" strike="noStrike" dirty="0" smtClean="0">
                          <a:solidFill>
                            <a:srgbClr val="000000"/>
                          </a:solidFill>
                          <a:effectLst/>
                          <a:latin typeface="Arial" charset="0"/>
                          <a:ea typeface="Arial" charset="0"/>
                          <a:cs typeface="Arial" charset="0"/>
                        </a:rPr>
                        <a:t>9</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98</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147</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201950">
                <a:tc>
                  <a:txBody>
                    <a:bodyPr/>
                    <a:lstStyle/>
                    <a:p>
                      <a:pPr algn="ctr" fontAlgn="ctr"/>
                      <a:r>
                        <a:rPr lang="en-IN" sz="1600" u="none" strike="noStrike" dirty="0">
                          <a:effectLst/>
                          <a:latin typeface="Arial" charset="0"/>
                          <a:ea typeface="Arial" charset="0"/>
                          <a:cs typeface="Arial" charset="0"/>
                        </a:rPr>
                        <a:t>4</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dirty="0">
                          <a:effectLst/>
                          <a:latin typeface="Arial" charset="0"/>
                          <a:ea typeface="Arial" charset="0"/>
                          <a:cs typeface="Arial" charset="0"/>
                        </a:rPr>
                        <a:t>Gujarat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dirty="0">
                          <a:effectLst/>
                          <a:latin typeface="Arial" charset="0"/>
                          <a:ea typeface="Arial" charset="0"/>
                          <a:cs typeface="Arial" charset="0"/>
                        </a:rPr>
                        <a:t>Ahmedabad</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82</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82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164</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246</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201950">
                <a:tc>
                  <a:txBody>
                    <a:bodyPr/>
                    <a:lstStyle/>
                    <a:p>
                      <a:pPr algn="ctr" fontAlgn="ctr"/>
                      <a:r>
                        <a:rPr lang="en-IN" sz="1600" u="none" strike="noStrike" dirty="0">
                          <a:effectLst/>
                          <a:latin typeface="Arial" charset="0"/>
                          <a:ea typeface="Arial" charset="0"/>
                          <a:cs typeface="Arial" charset="0"/>
                        </a:rPr>
                        <a:t>5</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solidFill>
                      <a:schemeClr val="accent2">
                        <a:lumMod val="75000"/>
                      </a:schemeClr>
                    </a:solidFill>
                  </a:tcPr>
                </a:tc>
                <a:tc>
                  <a:txBody>
                    <a:bodyPr/>
                    <a:lstStyle/>
                    <a:p>
                      <a:pPr algn="l" fontAlgn="ctr"/>
                      <a:r>
                        <a:rPr lang="en-IN" sz="1600" u="none" strike="noStrike" dirty="0">
                          <a:effectLst/>
                          <a:latin typeface="Arial" charset="0"/>
                          <a:ea typeface="Arial" charset="0"/>
                          <a:cs typeface="Arial" charset="0"/>
                        </a:rPr>
                        <a:t>West Bengal</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l" fontAlgn="ctr"/>
                      <a:r>
                        <a:rPr lang="en-IN" sz="1600" u="none" strike="noStrike" dirty="0">
                          <a:effectLst/>
                          <a:latin typeface="Arial" charset="0"/>
                          <a:ea typeface="Arial" charset="0"/>
                          <a:cs typeface="Arial" charset="0"/>
                        </a:rPr>
                        <a:t>Kolkata</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ctr" fontAlgn="ctr"/>
                      <a:r>
                        <a:rPr lang="en-IN" sz="1600" b="0" i="0" u="none" strike="noStrike" dirty="0" smtClean="0">
                          <a:solidFill>
                            <a:schemeClr val="dk1"/>
                          </a:solidFill>
                          <a:effectLst/>
                          <a:latin typeface="Arial" charset="0"/>
                          <a:ea typeface="Arial" charset="0"/>
                          <a:cs typeface="Arial" charset="0"/>
                        </a:rPr>
                        <a:t>23</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ctr" fontAlgn="ctr"/>
                      <a:r>
                        <a:rPr lang="en-IN" sz="1600" u="none" strike="noStrike" dirty="0" smtClean="0">
                          <a:effectLst/>
                          <a:latin typeface="Arial" charset="0"/>
                          <a:ea typeface="Arial" charset="0"/>
                          <a:cs typeface="Arial" charset="0"/>
                        </a:rPr>
                        <a:t>23</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ctr" fontAlgn="ctr"/>
                      <a:r>
                        <a:rPr lang="en-IN" sz="1600" u="none" strike="noStrike" dirty="0" smtClean="0">
                          <a:effectLst/>
                          <a:latin typeface="Arial" charset="0"/>
                          <a:ea typeface="Arial" charset="0"/>
                          <a:cs typeface="Arial" charset="0"/>
                        </a:rPr>
                        <a:t>46</a:t>
                      </a:r>
                      <a:endParaRPr lang="en-IN" sz="1600" b="0" i="0" u="none" strike="noStrike" dirty="0">
                        <a:solidFill>
                          <a:srgbClr val="000000"/>
                        </a:solidFill>
                        <a:effectLst/>
                        <a:latin typeface="Arial" charset="0"/>
                        <a:ea typeface="Arial" charset="0"/>
                        <a:cs typeface="Arial" charset="0"/>
                      </a:endParaRPr>
                    </a:p>
                  </a:txBody>
                  <a:tcPr marL="9525" marR="9525" marT="9525" marB="0" anchor="ctr">
                    <a:solidFill>
                      <a:schemeClr val="accent2">
                        <a:lumMod val="75000"/>
                      </a:schemeClr>
                    </a:solidFill>
                  </a:tcPr>
                </a:tc>
                <a:tc>
                  <a:txBody>
                    <a:bodyPr/>
                    <a:lstStyle/>
                    <a:p>
                      <a:pPr algn="ctr" fontAlgn="ctr"/>
                      <a:r>
                        <a:rPr lang="en-IN" sz="1600" u="none" strike="noStrike" dirty="0" smtClean="0">
                          <a:effectLst/>
                          <a:latin typeface="Arial" charset="0"/>
                          <a:ea typeface="Arial" charset="0"/>
                          <a:cs typeface="Arial" charset="0"/>
                        </a:rPr>
                        <a:t>69</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solidFill>
                      <a:schemeClr val="accent2">
                        <a:lumMod val="75000"/>
                      </a:schemeClr>
                    </a:solidFill>
                  </a:tcPr>
                </a:tc>
                <a:extLst>
                  <a:ext uri="{0D108BD9-81ED-4DB2-BD59-A6C34878D82A}">
                    <a16:rowId xmlns:a16="http://schemas.microsoft.com/office/drawing/2014/main" xmlns="" val="10007"/>
                  </a:ext>
                </a:extLst>
              </a:tr>
              <a:tr h="201950">
                <a:tc>
                  <a:txBody>
                    <a:bodyPr/>
                    <a:lstStyle/>
                    <a:p>
                      <a:pPr algn="ctr" fontAlgn="ctr"/>
                      <a:r>
                        <a:rPr lang="en-IN" sz="1600" u="none" strike="noStrike" dirty="0">
                          <a:effectLst/>
                          <a:latin typeface="Arial" charset="0"/>
                          <a:ea typeface="Arial" charset="0"/>
                          <a:cs typeface="Arial" charset="0"/>
                        </a:rPr>
                        <a:t>6</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a:effectLst/>
                          <a:latin typeface="Arial" charset="0"/>
                          <a:ea typeface="Arial" charset="0"/>
                          <a:cs typeface="Arial" charset="0"/>
                        </a:rPr>
                        <a:t>Rajasthan</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dirty="0">
                          <a:effectLst/>
                          <a:latin typeface="Arial" charset="0"/>
                          <a:ea typeface="Arial" charset="0"/>
                          <a:cs typeface="Arial" charset="0"/>
                        </a:rPr>
                        <a:t>Jaipur</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7</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Fast</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7</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14</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21</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201950">
                <a:tc>
                  <a:txBody>
                    <a:bodyPr/>
                    <a:lstStyle/>
                    <a:p>
                      <a:pPr algn="ctr" fontAlgn="ctr"/>
                      <a:r>
                        <a:rPr lang="en-IN" sz="1600" u="none" strike="noStrike" dirty="0">
                          <a:effectLst/>
                          <a:latin typeface="Arial" charset="0"/>
                          <a:ea typeface="Arial" charset="0"/>
                          <a:cs typeface="Arial" charset="0"/>
                        </a:rPr>
                        <a:t>7</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dirty="0">
                          <a:effectLst/>
                          <a:latin typeface="Arial" charset="0"/>
                          <a:ea typeface="Arial" charset="0"/>
                          <a:cs typeface="Arial" charset="0"/>
                        </a:rPr>
                        <a:t>Chandigarh</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a:effectLst/>
                          <a:latin typeface="Arial" charset="0"/>
                          <a:ea typeface="Arial" charset="0"/>
                          <a:cs typeface="Arial" charset="0"/>
                        </a:rPr>
                        <a:t>Chandigarh</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15</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Fast</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15</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30</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45</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201950">
                <a:tc>
                  <a:txBody>
                    <a:bodyPr/>
                    <a:lstStyle/>
                    <a:p>
                      <a:pPr algn="ctr" fontAlgn="ctr"/>
                      <a:r>
                        <a:rPr lang="en-IN" sz="1600" u="none" strike="noStrike" dirty="0">
                          <a:effectLst/>
                          <a:latin typeface="Arial" charset="0"/>
                          <a:ea typeface="Arial" charset="0"/>
                          <a:cs typeface="Arial" charset="0"/>
                        </a:rPr>
                        <a:t>8</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a:effectLst/>
                          <a:latin typeface="Arial" charset="0"/>
                          <a:ea typeface="Arial" charset="0"/>
                          <a:cs typeface="Arial" charset="0"/>
                        </a:rPr>
                        <a:t>Karnataka</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a:effectLst/>
                          <a:latin typeface="Arial" charset="0"/>
                          <a:ea typeface="Arial" charset="0"/>
                          <a:cs typeface="Arial" charset="0"/>
                        </a:rPr>
                        <a:t>Bengaluru</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12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12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24</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36</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r h="201950">
                <a:tc>
                  <a:txBody>
                    <a:bodyPr/>
                    <a:lstStyle/>
                    <a:p>
                      <a:pPr algn="ctr" fontAlgn="ctr"/>
                      <a:r>
                        <a:rPr lang="en-IN" sz="1600" u="none" strike="noStrike" dirty="0">
                          <a:effectLst/>
                          <a:latin typeface="Arial" charset="0"/>
                          <a:ea typeface="Arial" charset="0"/>
                          <a:cs typeface="Arial" charset="0"/>
                        </a:rPr>
                        <a:t>9</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a:effectLst/>
                          <a:latin typeface="Arial" charset="0"/>
                          <a:ea typeface="Arial" charset="0"/>
                          <a:cs typeface="Arial" charset="0"/>
                        </a:rPr>
                        <a:t>Noida</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dirty="0">
                          <a:effectLst/>
                          <a:latin typeface="Arial" charset="0"/>
                          <a:ea typeface="Arial" charset="0"/>
                          <a:cs typeface="Arial" charset="0"/>
                        </a:rPr>
                        <a:t>Noida</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54</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Fast</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54</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a:effectLst/>
                          <a:latin typeface="Arial" charset="0"/>
                          <a:ea typeface="Arial" charset="0"/>
                          <a:cs typeface="Arial" charset="0"/>
                        </a:rPr>
                        <a:t>108</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162</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1"/>
                  </a:ext>
                </a:extLst>
              </a:tr>
              <a:tr h="201950">
                <a:tc>
                  <a:txBody>
                    <a:bodyPr/>
                    <a:lstStyle/>
                    <a:p>
                      <a:pPr algn="ctr" fontAlgn="ctr"/>
                      <a:r>
                        <a:rPr lang="en-IN" sz="1600" u="none" strike="noStrike" dirty="0">
                          <a:effectLst/>
                          <a:latin typeface="Arial" charset="0"/>
                          <a:ea typeface="Arial" charset="0"/>
                          <a:cs typeface="Arial" charset="0"/>
                        </a:rPr>
                        <a:t>10</a:t>
                      </a:r>
                      <a:endParaRPr lang="en-IN" sz="1600" b="0"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en-IN" sz="1600" u="none" strike="noStrike">
                          <a:effectLst/>
                          <a:latin typeface="Arial" charset="0"/>
                          <a:ea typeface="Arial" charset="0"/>
                          <a:cs typeface="Arial" charset="0"/>
                        </a:rPr>
                        <a:t>Delhi</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l" fontAlgn="ctr"/>
                      <a:r>
                        <a:rPr lang="en-IN" sz="1600" u="none" strike="noStrike">
                          <a:effectLst/>
                          <a:latin typeface="Arial" charset="0"/>
                          <a:ea typeface="Arial" charset="0"/>
                          <a:cs typeface="Arial" charset="0"/>
                        </a:rPr>
                        <a:t>Delhi</a:t>
                      </a:r>
                      <a:endParaRPr lang="en-IN" sz="1600" b="0" i="0" u="none" strike="noStrike">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32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a:effectLst/>
                          <a:latin typeface="Arial" charset="0"/>
                          <a:ea typeface="Arial" charset="0"/>
                          <a:cs typeface="Arial" charset="0"/>
                        </a:rPr>
                        <a:t>Fast</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b="0" i="0" u="none" strike="noStrike" dirty="0" smtClean="0">
                          <a:solidFill>
                            <a:schemeClr val="dk1"/>
                          </a:solidFill>
                          <a:effectLst/>
                          <a:latin typeface="Arial" charset="0"/>
                          <a:ea typeface="Arial" charset="0"/>
                          <a:cs typeface="Arial" charset="0"/>
                        </a:rPr>
                        <a:t>96</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32</a:t>
                      </a:r>
                      <a:endParaRPr lang="en-IN" sz="1600" b="0" i="0" u="none" strike="noStrike" dirty="0">
                        <a:solidFill>
                          <a:srgbClr val="000000"/>
                        </a:solidFill>
                        <a:effectLst/>
                        <a:latin typeface="Arial" charset="0"/>
                        <a:ea typeface="Arial" charset="0"/>
                        <a:cs typeface="Arial" charset="0"/>
                      </a:endParaRPr>
                    </a:p>
                  </a:txBody>
                  <a:tcPr marL="9525" marR="9525" marT="9525" marB="0" anchor="ctr"/>
                </a:tc>
                <a:tc>
                  <a:txBody>
                    <a:bodyPr/>
                    <a:lstStyle/>
                    <a:p>
                      <a:pPr algn="ctr" fontAlgn="ctr"/>
                      <a:r>
                        <a:rPr lang="en-IN" sz="1600" u="none" strike="noStrike" dirty="0" smtClean="0">
                          <a:effectLst/>
                          <a:latin typeface="Arial" charset="0"/>
                          <a:ea typeface="Arial" charset="0"/>
                          <a:cs typeface="Arial" charset="0"/>
                        </a:rPr>
                        <a:t>128</a:t>
                      </a:r>
                      <a:endParaRPr lang="en-IN" sz="1600" b="0"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2"/>
                  </a:ext>
                </a:extLst>
              </a:tr>
              <a:tr h="201950">
                <a:tc gridSpan="3">
                  <a:txBody>
                    <a:bodyPr/>
                    <a:lstStyle/>
                    <a:p>
                      <a:pPr algn="ctr" fontAlgn="ctr"/>
                      <a:r>
                        <a:rPr lang="en-IN" sz="1600" b="1" u="none" strike="noStrike" dirty="0">
                          <a:effectLst/>
                          <a:latin typeface="Arial" charset="0"/>
                          <a:ea typeface="Arial" charset="0"/>
                          <a:cs typeface="Arial" charset="0"/>
                        </a:rPr>
                        <a:t>Total</a:t>
                      </a:r>
                      <a:endParaRPr lang="en-IN" sz="1600" b="1" i="0" u="none" strike="noStrike" dirty="0">
                        <a:solidFill>
                          <a:srgbClr val="000000"/>
                        </a:solidFill>
                        <a:effectLst/>
                        <a:latin typeface="Arial" charset="0"/>
                        <a:ea typeface="Arial" charset="0"/>
                        <a:cs typeface="Arial"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a:txBody>
                    <a:bodyPr/>
                    <a:lstStyle/>
                    <a:p>
                      <a:pPr algn="ctr" fontAlgn="ctr"/>
                      <a:r>
                        <a:rPr lang="en-IN" sz="1600" b="1" u="none" strike="noStrike" dirty="0" smtClean="0">
                          <a:effectLst/>
                          <a:latin typeface="Arial" charset="0"/>
                          <a:ea typeface="Arial" charset="0"/>
                          <a:cs typeface="Arial" charset="0"/>
                        </a:rPr>
                        <a:t>371</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IN" sz="1600" b="1" u="none" strike="noStrike" dirty="0">
                          <a:effectLst/>
                          <a:latin typeface="Arial" charset="0"/>
                          <a:ea typeface="Arial" charset="0"/>
                          <a:cs typeface="Arial" charset="0"/>
                        </a:rPr>
                        <a:t> </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IN" sz="1600" b="1" u="none" strike="noStrike" dirty="0" smtClean="0">
                          <a:effectLst/>
                          <a:latin typeface="Arial" charset="0"/>
                          <a:ea typeface="Arial" charset="0"/>
                          <a:cs typeface="Arial" charset="0"/>
                        </a:rPr>
                        <a:t>435</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IN" sz="1600" b="1" u="none" strike="noStrike" dirty="0" smtClean="0">
                          <a:effectLst/>
                          <a:latin typeface="Arial" charset="0"/>
                          <a:ea typeface="Arial" charset="0"/>
                          <a:cs typeface="Arial" charset="0"/>
                        </a:rPr>
                        <a:t>710</a:t>
                      </a:r>
                      <a:endParaRPr lang="en-IN" sz="1600" b="1" i="0" u="none" strike="noStrike" dirty="0">
                        <a:solidFill>
                          <a:srgbClr val="000000"/>
                        </a:solidFill>
                        <a:effectLst/>
                        <a:latin typeface="Arial" charset="0"/>
                        <a:ea typeface="Arial" charset="0"/>
                        <a:cs typeface="Arial"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IN" sz="1600" b="1" u="none" strike="noStrike" dirty="0" smtClean="0">
                          <a:effectLst/>
                          <a:latin typeface="Arial" charset="0"/>
                          <a:ea typeface="Arial" charset="0"/>
                          <a:cs typeface="Arial" charset="0"/>
                        </a:rPr>
                        <a:t>1145</a:t>
                      </a:r>
                      <a:endParaRPr lang="en-IN" sz="1600" b="1" i="0" u="none" strike="noStrike" dirty="0">
                        <a:solidFill>
                          <a:srgbClr val="000000"/>
                        </a:solidFill>
                        <a:effectLst/>
                        <a:latin typeface="Arial" charset="0"/>
                        <a:ea typeface="Arial" charset="0"/>
                        <a:cs typeface="Arial"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bl>
          </a:graphicData>
        </a:graphic>
      </p:graphicFrame>
      <p:sp>
        <p:nvSpPr>
          <p:cNvPr id="5" name="Rectangle 4"/>
          <p:cNvSpPr/>
          <p:nvPr/>
        </p:nvSpPr>
        <p:spPr>
          <a:xfrm>
            <a:off x="669821" y="5788452"/>
            <a:ext cx="11364336" cy="723275"/>
          </a:xfrm>
          <a:prstGeom prst="rect">
            <a:avLst/>
          </a:prstGeom>
        </p:spPr>
        <p:txBody>
          <a:bodyPr wrap="square">
            <a:spAutoFit/>
          </a:bodyPr>
          <a:lstStyle/>
          <a:p>
            <a:pPr marL="285750" indent="-285750">
              <a:spcAft>
                <a:spcPts val="600"/>
              </a:spcAft>
              <a:buFont typeface="Wingdings" panose="05000000000000000000" pitchFamily="2" charset="2"/>
              <a:buChar char="ü"/>
              <a:defRPr/>
            </a:pPr>
            <a:r>
              <a:rPr lang="en-IN" dirty="0">
                <a:solidFill>
                  <a:srgbClr val="000000"/>
                </a:solidFill>
                <a:latin typeface="Arial" charset="0"/>
                <a:ea typeface="Arial" charset="0"/>
                <a:cs typeface="Arial" charset="0"/>
              </a:rPr>
              <a:t>EESL has been allocated a total of </a:t>
            </a:r>
            <a:r>
              <a:rPr lang="en-IN" b="1" u="sng" dirty="0" smtClean="0">
                <a:solidFill>
                  <a:srgbClr val="000000"/>
                </a:solidFill>
                <a:latin typeface="Arial" charset="0"/>
                <a:ea typeface="Arial" charset="0"/>
                <a:cs typeface="Arial" charset="0"/>
              </a:rPr>
              <a:t>1145 chargers </a:t>
            </a:r>
            <a:r>
              <a:rPr lang="en-IN" dirty="0">
                <a:solidFill>
                  <a:srgbClr val="000000"/>
                </a:solidFill>
                <a:latin typeface="Arial" charset="0"/>
                <a:ea typeface="Arial" charset="0"/>
                <a:cs typeface="Arial" charset="0"/>
              </a:rPr>
              <a:t>under the </a:t>
            </a:r>
            <a:r>
              <a:rPr lang="en-IN" dirty="0" smtClean="0">
                <a:solidFill>
                  <a:srgbClr val="000000"/>
                </a:solidFill>
                <a:latin typeface="Arial" charset="0"/>
                <a:ea typeface="Arial" charset="0"/>
                <a:cs typeface="Arial" charset="0"/>
              </a:rPr>
              <a:t>DHI</a:t>
            </a:r>
          </a:p>
          <a:p>
            <a:pPr marL="285750" indent="-285750">
              <a:spcAft>
                <a:spcPts val="600"/>
              </a:spcAft>
              <a:buFont typeface="Wingdings" panose="05000000000000000000" pitchFamily="2" charset="2"/>
              <a:buChar char="ü"/>
              <a:defRPr/>
            </a:pPr>
            <a:r>
              <a:rPr lang="en-IN" dirty="0" smtClean="0">
                <a:solidFill>
                  <a:srgbClr val="000000"/>
                </a:solidFill>
                <a:latin typeface="Arial" charset="0"/>
                <a:ea typeface="Arial" charset="0"/>
                <a:cs typeface="Arial" charset="0"/>
              </a:rPr>
              <a:t>EESL plans to complete the installation of the above chargers by June 2021</a:t>
            </a:r>
            <a:endParaRPr lang="en-IN"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xmlns="" val="7090984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46BADF-35B9-4E60-93BE-177B332C73A7}"/>
              </a:ext>
            </a:extLst>
          </p:cNvPr>
          <p:cNvSpPr>
            <a:spLocks noGrp="1"/>
          </p:cNvSpPr>
          <p:nvPr>
            <p:ph type="title"/>
          </p:nvPr>
        </p:nvSpPr>
        <p:spPr/>
        <p:txBody>
          <a:bodyPr>
            <a:normAutofit/>
          </a:bodyPr>
          <a:lstStyle/>
          <a:p>
            <a:r>
              <a:rPr lang="en-IN" sz="2400" b="1" dirty="0">
                <a:latin typeface="Arial" charset="0"/>
                <a:ea typeface="Arial" charset="0"/>
                <a:cs typeface="Arial" charset="0"/>
              </a:rPr>
              <a:t>Key outcomes of EESL Charging Business</a:t>
            </a:r>
          </a:p>
        </p:txBody>
      </p:sp>
      <p:sp>
        <p:nvSpPr>
          <p:cNvPr id="4" name="Slide Number Placeholder 3">
            <a:extLst>
              <a:ext uri="{FF2B5EF4-FFF2-40B4-BE49-F238E27FC236}">
                <a16:creationId xmlns:a16="http://schemas.microsoft.com/office/drawing/2014/main" xmlns="" id="{533F2829-4F95-46B6-96F7-3F39715382E1}"/>
              </a:ext>
            </a:extLst>
          </p:cNvPr>
          <p:cNvSpPr>
            <a:spLocks noGrp="1"/>
          </p:cNvSpPr>
          <p:nvPr>
            <p:ph type="sldNum" sz="quarter" idx="4"/>
          </p:nvPr>
        </p:nvSpPr>
        <p:spPr/>
        <p:txBody>
          <a:bodyPr/>
          <a:lstStyle/>
          <a:p>
            <a:fld id="{6A329FD9-0E43-46E5-929C-4EF19D24A9DD}" type="slidenum">
              <a:rPr lang="en-US" smtClean="0"/>
              <a:pPr/>
              <a:t>11</a:t>
            </a:fld>
            <a:endParaRPr lang="en-US"/>
          </a:p>
        </p:txBody>
      </p:sp>
      <p:sp>
        <p:nvSpPr>
          <p:cNvPr id="5" name="TextBox 4">
            <a:extLst>
              <a:ext uri="{FF2B5EF4-FFF2-40B4-BE49-F238E27FC236}">
                <a16:creationId xmlns:a16="http://schemas.microsoft.com/office/drawing/2014/main" xmlns="" id="{483B9B2A-2E59-4AD9-A211-B34AC48F590B}"/>
              </a:ext>
            </a:extLst>
          </p:cNvPr>
          <p:cNvSpPr txBox="1"/>
          <p:nvPr/>
        </p:nvSpPr>
        <p:spPr>
          <a:xfrm>
            <a:off x="7261104" y="3011654"/>
            <a:ext cx="1349496" cy="646331"/>
          </a:xfrm>
          <a:prstGeom prst="rect">
            <a:avLst/>
          </a:prstGeom>
          <a:noFill/>
        </p:spPr>
        <p:txBody>
          <a:bodyPr wrap="square" rtlCol="0">
            <a:spAutoFit/>
          </a:bodyPr>
          <a:lstStyle/>
          <a:p>
            <a:r>
              <a:rPr lang="en-IN" b="1" dirty="0">
                <a:solidFill>
                  <a:srgbClr val="C00000"/>
                </a:solidFill>
                <a:latin typeface="Arial" panose="020B0604020202020204" pitchFamily="34" charset="0"/>
                <a:cs typeface="Arial" panose="020B0604020202020204" pitchFamily="34" charset="0"/>
              </a:rPr>
              <a:t>Lockdown impact</a:t>
            </a:r>
          </a:p>
        </p:txBody>
      </p:sp>
      <p:sp>
        <p:nvSpPr>
          <p:cNvPr id="20" name="Rectangle 78">
            <a:extLst>
              <a:ext uri="{FF2B5EF4-FFF2-40B4-BE49-F238E27FC236}">
                <a16:creationId xmlns="" xmlns:a16="http://schemas.microsoft.com/office/drawing/2014/main" id="{751A3793-C97E-4FAD-8F26-E3712B2A5D23}"/>
              </a:ext>
            </a:extLst>
          </p:cNvPr>
          <p:cNvSpPr>
            <a:spLocks noChangeArrowheads="1"/>
          </p:cNvSpPr>
          <p:nvPr/>
        </p:nvSpPr>
        <p:spPr bwMode="auto">
          <a:xfrm>
            <a:off x="9802644" y="2821415"/>
            <a:ext cx="188927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F3F41"/>
                </a:solidFill>
                <a:effectLst/>
                <a:cs typeface="Arial" panose="020B0604020202020204" pitchFamily="34" charset="0"/>
              </a:rPr>
              <a:t>*Assuming mileage of 6 km/kWh</a:t>
            </a: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
        <p:nvSpPr>
          <p:cNvPr id="23" name="Rectangle 5">
            <a:extLst>
              <a:ext uri="{FF2B5EF4-FFF2-40B4-BE49-F238E27FC236}">
                <a16:creationId xmlns="" xmlns:a16="http://schemas.microsoft.com/office/drawing/2014/main" id="{5EDEDAB3-4ED5-4D8F-A8A7-0D14A7F6E177}"/>
              </a:ext>
            </a:extLst>
          </p:cNvPr>
          <p:cNvSpPr>
            <a:spLocks noChangeArrowheads="1"/>
          </p:cNvSpPr>
          <p:nvPr/>
        </p:nvSpPr>
        <p:spPr bwMode="auto">
          <a:xfrm>
            <a:off x="506808" y="1099696"/>
            <a:ext cx="2122123" cy="1752293"/>
          </a:xfrm>
          <a:prstGeom prst="rect">
            <a:avLst/>
          </a:prstGeom>
          <a:solidFill>
            <a:srgbClr val="92D050"/>
          </a:solidFill>
          <a:ln w="3175" cap="flat">
            <a:solidFill>
              <a:srgbClr val="BDDD5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Rectangle 8">
            <a:extLst>
              <a:ext uri="{FF2B5EF4-FFF2-40B4-BE49-F238E27FC236}">
                <a16:creationId xmlns="" xmlns:a16="http://schemas.microsoft.com/office/drawing/2014/main" id="{C8D70BE7-EC6D-4E20-BCED-6096F9174A73}"/>
              </a:ext>
            </a:extLst>
          </p:cNvPr>
          <p:cNvSpPr>
            <a:spLocks noChangeArrowheads="1"/>
          </p:cNvSpPr>
          <p:nvPr/>
        </p:nvSpPr>
        <p:spPr bwMode="auto">
          <a:xfrm>
            <a:off x="2668273" y="1099696"/>
            <a:ext cx="9115494" cy="1731963"/>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5" name="Rectangle 61">
            <a:extLst>
              <a:ext uri="{FF2B5EF4-FFF2-40B4-BE49-F238E27FC236}">
                <a16:creationId xmlns="" xmlns:a16="http://schemas.microsoft.com/office/drawing/2014/main" id="{5E245134-3EE1-40C0-A704-1F6A1B602FDE}"/>
              </a:ext>
            </a:extLst>
          </p:cNvPr>
          <p:cNvSpPr>
            <a:spLocks noChangeArrowheads="1"/>
          </p:cNvSpPr>
          <p:nvPr/>
        </p:nvSpPr>
        <p:spPr bwMode="auto">
          <a:xfrm>
            <a:off x="667912" y="1267550"/>
            <a:ext cx="1789067" cy="1458774"/>
          </a:xfrm>
          <a:prstGeom prst="rect">
            <a:avLst/>
          </a:prstGeom>
          <a:solidFill>
            <a:srgbClr val="005EB8"/>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 xmlns:a16="http://schemas.microsoft.com/office/drawing/2014/main" id="{B5334850-B885-4E8E-B2BB-1BC07E26F3AA}"/>
              </a:ext>
            </a:extLst>
          </p:cNvPr>
          <p:cNvGrpSpPr/>
          <p:nvPr/>
        </p:nvGrpSpPr>
        <p:grpSpPr>
          <a:xfrm>
            <a:off x="5019672" y="1399667"/>
            <a:ext cx="1976503" cy="1022810"/>
            <a:chOff x="4864856" y="3891213"/>
            <a:chExt cx="1581750" cy="563647"/>
          </a:xfrm>
        </p:grpSpPr>
        <p:sp>
          <p:nvSpPr>
            <p:cNvPr id="27" name="Rectangle 79">
              <a:extLst>
                <a:ext uri="{FF2B5EF4-FFF2-40B4-BE49-F238E27FC236}">
                  <a16:creationId xmlns="" xmlns:a16="http://schemas.microsoft.com/office/drawing/2014/main" id="{66D9B8F6-2BB4-42F4-9833-DDD4CA753F7F}"/>
                </a:ext>
              </a:extLst>
            </p:cNvPr>
            <p:cNvSpPr>
              <a:spLocks noChangeArrowheads="1"/>
            </p:cNvSpPr>
            <p:nvPr/>
          </p:nvSpPr>
          <p:spPr bwMode="auto">
            <a:xfrm>
              <a:off x="4864856" y="3891213"/>
              <a:ext cx="1581750" cy="271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smtClean="0">
                  <a:solidFill>
                    <a:srgbClr val="FEFEFE"/>
                  </a:solidFill>
                  <a:cs typeface="Arial" panose="020B0604020202020204" pitchFamily="34" charset="0"/>
                </a:rPr>
                <a:t>200+ EV Chargers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C000"/>
                  </a:solidFill>
                  <a:effectLst/>
                  <a:cs typeface="Arial" panose="020B0604020202020204" pitchFamily="34" charset="0"/>
                </a:rPr>
                <a:t>375+ Charging Points</a:t>
              </a:r>
              <a:endParaRPr kumimoji="0" lang="en-US" altLang="en-US" sz="1200" b="0" i="0" u="none" strike="noStrike" cap="none" normalizeH="0" baseline="0" dirty="0">
                <a:ln>
                  <a:noFill/>
                </a:ln>
                <a:solidFill>
                  <a:srgbClr val="FFC000"/>
                </a:solidFill>
                <a:effectLst/>
                <a:cs typeface="Arial" panose="020B0604020202020204" pitchFamily="34" charset="0"/>
              </a:endParaRPr>
            </a:p>
          </p:txBody>
        </p:sp>
        <p:sp>
          <p:nvSpPr>
            <p:cNvPr id="28" name="Rectangle 80">
              <a:extLst>
                <a:ext uri="{FF2B5EF4-FFF2-40B4-BE49-F238E27FC236}">
                  <a16:creationId xmlns="" xmlns:a16="http://schemas.microsoft.com/office/drawing/2014/main" id="{0850D33D-D9C7-4F1B-9374-B44666235CD5}"/>
                </a:ext>
              </a:extLst>
            </p:cNvPr>
            <p:cNvSpPr>
              <a:spLocks noChangeArrowheads="1"/>
            </p:cNvSpPr>
            <p:nvPr/>
          </p:nvSpPr>
          <p:spPr bwMode="auto">
            <a:xfrm>
              <a:off x="4887958" y="4252009"/>
              <a:ext cx="1077642" cy="15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FFFFFF"/>
                  </a:solidFill>
                  <a:effectLst/>
                  <a:cs typeface="Arial" panose="020B0604020202020204" pitchFamily="34" charset="0"/>
                </a:rPr>
                <a:t>PCS All India</a:t>
              </a:r>
              <a:endParaRPr kumimoji="0" lang="en-US" altLang="en-US" sz="4400" b="0" i="0" u="none" strike="noStrike" cap="none" normalizeH="0" baseline="0" dirty="0">
                <a:ln>
                  <a:noFill/>
                </a:ln>
                <a:solidFill>
                  <a:schemeClr val="tx1"/>
                </a:solidFill>
                <a:effectLst/>
                <a:cs typeface="Arial" panose="020B0604020202020204" pitchFamily="34" charset="0"/>
              </a:endParaRPr>
            </a:p>
          </p:txBody>
        </p:sp>
        <p:grpSp>
          <p:nvGrpSpPr>
            <p:cNvPr id="29" name="Group 28">
              <a:extLst>
                <a:ext uri="{FF2B5EF4-FFF2-40B4-BE49-F238E27FC236}">
                  <a16:creationId xmlns="" xmlns:a16="http://schemas.microsoft.com/office/drawing/2014/main" id="{C10F17DE-910E-4B50-9417-87CDEB2C9A08}"/>
                </a:ext>
              </a:extLst>
            </p:cNvPr>
            <p:cNvGrpSpPr/>
            <p:nvPr/>
          </p:nvGrpSpPr>
          <p:grpSpPr>
            <a:xfrm>
              <a:off x="4979266" y="4206166"/>
              <a:ext cx="1073963" cy="248694"/>
              <a:chOff x="4645854" y="2789238"/>
              <a:chExt cx="660329" cy="176213"/>
            </a:xfrm>
          </p:grpSpPr>
          <p:sp>
            <p:nvSpPr>
              <p:cNvPr id="30" name="Line 87">
                <a:extLst>
                  <a:ext uri="{FF2B5EF4-FFF2-40B4-BE49-F238E27FC236}">
                    <a16:creationId xmlns="" xmlns:a16="http://schemas.microsoft.com/office/drawing/2014/main" id="{65058A44-FC10-4C35-B91F-E7D1CF6A5C07}"/>
                  </a:ext>
                </a:extLst>
              </p:cNvPr>
              <p:cNvSpPr>
                <a:spLocks noChangeShapeType="1"/>
              </p:cNvSpPr>
              <p:nvPr/>
            </p:nvSpPr>
            <p:spPr bwMode="auto">
              <a:xfrm>
                <a:off x="4645854" y="2965451"/>
                <a:ext cx="660329"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Line 88">
                <a:extLst>
                  <a:ext uri="{FF2B5EF4-FFF2-40B4-BE49-F238E27FC236}">
                    <a16:creationId xmlns="" xmlns:a16="http://schemas.microsoft.com/office/drawing/2014/main" id="{5CDECFEE-D5F3-43C8-81A7-91A38BA0499D}"/>
                  </a:ext>
                </a:extLst>
              </p:cNvPr>
              <p:cNvSpPr>
                <a:spLocks noChangeShapeType="1"/>
              </p:cNvSpPr>
              <p:nvPr/>
            </p:nvSpPr>
            <p:spPr bwMode="auto">
              <a:xfrm>
                <a:off x="4675869" y="2789238"/>
                <a:ext cx="600299"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grpSp>
        <p:nvGrpSpPr>
          <p:cNvPr id="32" name="Group 31">
            <a:extLst>
              <a:ext uri="{FF2B5EF4-FFF2-40B4-BE49-F238E27FC236}">
                <a16:creationId xmlns="" xmlns:a16="http://schemas.microsoft.com/office/drawing/2014/main" id="{7A990F14-9DC0-482E-8594-1560946D1899}"/>
              </a:ext>
            </a:extLst>
          </p:cNvPr>
          <p:cNvGrpSpPr/>
          <p:nvPr/>
        </p:nvGrpSpPr>
        <p:grpSpPr>
          <a:xfrm>
            <a:off x="6828679" y="1384277"/>
            <a:ext cx="2611292" cy="1218616"/>
            <a:chOff x="6865456" y="3785700"/>
            <a:chExt cx="1924478" cy="671551"/>
          </a:xfrm>
        </p:grpSpPr>
        <p:sp>
          <p:nvSpPr>
            <p:cNvPr id="33" name="Rectangle 82">
              <a:extLst>
                <a:ext uri="{FF2B5EF4-FFF2-40B4-BE49-F238E27FC236}">
                  <a16:creationId xmlns="" xmlns:a16="http://schemas.microsoft.com/office/drawing/2014/main" id="{CA376764-11C2-410F-9286-CAEBA0BD4744}"/>
                </a:ext>
              </a:extLst>
            </p:cNvPr>
            <p:cNvSpPr>
              <a:spLocks noChangeArrowheads="1"/>
            </p:cNvSpPr>
            <p:nvPr/>
          </p:nvSpPr>
          <p:spPr bwMode="auto">
            <a:xfrm>
              <a:off x="6865456" y="4145195"/>
              <a:ext cx="1924478" cy="13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rgbClr val="FFFFFF"/>
                  </a:solidFill>
                  <a:cs typeface="Arial" panose="020B0604020202020204" pitchFamily="34" charset="0"/>
                </a:rPr>
                <a:t>Units of electricity consumed</a:t>
              </a:r>
            </a:p>
          </p:txBody>
        </p:sp>
        <p:grpSp>
          <p:nvGrpSpPr>
            <p:cNvPr id="34" name="Group 33">
              <a:extLst>
                <a:ext uri="{FF2B5EF4-FFF2-40B4-BE49-F238E27FC236}">
                  <a16:creationId xmlns="" xmlns:a16="http://schemas.microsoft.com/office/drawing/2014/main" id="{5E55C2EB-AF9D-4B7B-AF5E-9AB080BE35C6}"/>
                </a:ext>
              </a:extLst>
            </p:cNvPr>
            <p:cNvGrpSpPr/>
            <p:nvPr/>
          </p:nvGrpSpPr>
          <p:grpSpPr>
            <a:xfrm>
              <a:off x="6902390" y="3785700"/>
              <a:ext cx="1850609" cy="671551"/>
              <a:chOff x="6902390" y="3785700"/>
              <a:chExt cx="1850609" cy="671551"/>
            </a:xfrm>
          </p:grpSpPr>
          <p:sp>
            <p:nvSpPr>
              <p:cNvPr id="35" name="Rectangle 81">
                <a:extLst>
                  <a:ext uri="{FF2B5EF4-FFF2-40B4-BE49-F238E27FC236}">
                    <a16:creationId xmlns="" xmlns:a16="http://schemas.microsoft.com/office/drawing/2014/main" id="{E8571E96-20D8-47F0-9180-7A5EF72F6DF8}"/>
                  </a:ext>
                </a:extLst>
              </p:cNvPr>
              <p:cNvSpPr>
                <a:spLocks noChangeArrowheads="1"/>
              </p:cNvSpPr>
              <p:nvPr/>
            </p:nvSpPr>
            <p:spPr bwMode="auto">
              <a:xfrm>
                <a:off x="7378685" y="3785700"/>
                <a:ext cx="896673" cy="16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smtClean="0">
                    <a:solidFill>
                      <a:srgbClr val="FEFEFE"/>
                    </a:solidFill>
                    <a:cs typeface="Arial" panose="020B0604020202020204" pitchFamily="34" charset="0"/>
                  </a:rPr>
                  <a:t>3,17,000</a:t>
                </a:r>
                <a:r>
                  <a:rPr kumimoji="0" lang="en-US" altLang="en-US" sz="2000" b="0" i="0" u="none" strike="noStrike" cap="none" normalizeH="0" baseline="0" dirty="0" smtClean="0">
                    <a:ln>
                      <a:noFill/>
                    </a:ln>
                    <a:solidFill>
                      <a:srgbClr val="FEFEFE"/>
                    </a:solidFill>
                    <a:effectLst/>
                    <a:cs typeface="Arial" panose="020B0604020202020204" pitchFamily="34" charset="0"/>
                  </a:rPr>
                  <a:t>+ </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36" name="Rectangle 83">
                <a:extLst>
                  <a:ext uri="{FF2B5EF4-FFF2-40B4-BE49-F238E27FC236}">
                    <a16:creationId xmlns="" xmlns:a16="http://schemas.microsoft.com/office/drawing/2014/main" id="{433FAC5B-688F-49C0-B2CA-CFB6C20EFF9E}"/>
                  </a:ext>
                </a:extLst>
              </p:cNvPr>
              <p:cNvSpPr>
                <a:spLocks noChangeArrowheads="1"/>
              </p:cNvSpPr>
              <p:nvPr/>
            </p:nvSpPr>
            <p:spPr bwMode="auto">
              <a:xfrm>
                <a:off x="7422870" y="4389407"/>
                <a:ext cx="756087" cy="67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FEFEFE"/>
                    </a:solidFill>
                    <a:effectLst/>
                    <a:cs typeface="Arial" panose="020B0604020202020204" pitchFamily="34" charset="0"/>
                  </a:rPr>
                  <a:t>(May 2019 </a:t>
                </a:r>
                <a:r>
                  <a:rPr kumimoji="0" lang="en-US" altLang="en-US" sz="800" b="0" i="0" u="none" strike="noStrike" cap="none" normalizeH="0" baseline="0" dirty="0" smtClean="0">
                    <a:ln>
                      <a:noFill/>
                    </a:ln>
                    <a:solidFill>
                      <a:srgbClr val="FEFEFE"/>
                    </a:solidFill>
                    <a:effectLst/>
                    <a:cs typeface="Arial" panose="020B0604020202020204" pitchFamily="34" charset="0"/>
                  </a:rPr>
                  <a:t>-</a:t>
                </a:r>
                <a:r>
                  <a:rPr lang="en-US" altLang="en-US" sz="800" dirty="0" smtClean="0">
                    <a:solidFill>
                      <a:srgbClr val="FEFEFE"/>
                    </a:solidFill>
                    <a:cs typeface="Arial" panose="020B0604020202020204" pitchFamily="34" charset="0"/>
                  </a:rPr>
                  <a:t>Dec</a:t>
                </a:r>
                <a:r>
                  <a:rPr kumimoji="0" lang="en-US" altLang="en-US" sz="800" b="0" i="0" u="none" strike="noStrike" cap="none" normalizeH="0" dirty="0" smtClean="0">
                    <a:ln>
                      <a:noFill/>
                    </a:ln>
                    <a:solidFill>
                      <a:srgbClr val="FEFEFE"/>
                    </a:solidFill>
                    <a:effectLst/>
                    <a:cs typeface="Arial" panose="020B0604020202020204" pitchFamily="34" charset="0"/>
                  </a:rPr>
                  <a:t> </a:t>
                </a:r>
                <a:r>
                  <a:rPr kumimoji="0" lang="en-US" altLang="en-US" sz="800" b="0" i="0" u="none" strike="noStrike" cap="none" normalizeH="0" baseline="0" dirty="0">
                    <a:ln>
                      <a:noFill/>
                    </a:ln>
                    <a:solidFill>
                      <a:srgbClr val="FEFEFE"/>
                    </a:solidFill>
                    <a:effectLst/>
                    <a:cs typeface="Arial" panose="020B0604020202020204" pitchFamily="34" charset="0"/>
                  </a:rPr>
                  <a:t>2020)</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p:grpSp>
            <p:nvGrpSpPr>
              <p:cNvPr id="37" name="Group 36">
                <a:extLst>
                  <a:ext uri="{FF2B5EF4-FFF2-40B4-BE49-F238E27FC236}">
                    <a16:creationId xmlns="" xmlns:a16="http://schemas.microsoft.com/office/drawing/2014/main" id="{6FD4DAFE-3627-470D-AE06-85F3D899BD64}"/>
                  </a:ext>
                </a:extLst>
              </p:cNvPr>
              <p:cNvGrpSpPr/>
              <p:nvPr/>
            </p:nvGrpSpPr>
            <p:grpSpPr>
              <a:xfrm>
                <a:off x="6902390" y="4107106"/>
                <a:ext cx="1850609" cy="248694"/>
                <a:chOff x="6026150" y="2789238"/>
                <a:chExt cx="1193800" cy="176213"/>
              </a:xfrm>
            </p:grpSpPr>
            <p:sp>
              <p:nvSpPr>
                <p:cNvPr id="38" name="Line 89">
                  <a:extLst>
                    <a:ext uri="{FF2B5EF4-FFF2-40B4-BE49-F238E27FC236}">
                      <a16:creationId xmlns="" xmlns:a16="http://schemas.microsoft.com/office/drawing/2014/main" id="{59D5E927-EF08-454D-B644-E21ADB3695F9}"/>
                    </a:ext>
                  </a:extLst>
                </p:cNvPr>
                <p:cNvSpPr>
                  <a:spLocks noChangeShapeType="1"/>
                </p:cNvSpPr>
                <p:nvPr/>
              </p:nvSpPr>
              <p:spPr bwMode="auto">
                <a:xfrm>
                  <a:off x="6026150" y="2965451"/>
                  <a:ext cx="1193800"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39" name="Line 90">
                  <a:extLst>
                    <a:ext uri="{FF2B5EF4-FFF2-40B4-BE49-F238E27FC236}">
                      <a16:creationId xmlns="" xmlns:a16="http://schemas.microsoft.com/office/drawing/2014/main" id="{D7C068C9-E950-40AF-A829-FC06F1C9BCF6}"/>
                    </a:ext>
                  </a:extLst>
                </p:cNvPr>
                <p:cNvSpPr>
                  <a:spLocks noChangeShapeType="1"/>
                </p:cNvSpPr>
                <p:nvPr/>
              </p:nvSpPr>
              <p:spPr bwMode="auto">
                <a:xfrm>
                  <a:off x="6026150" y="2789238"/>
                  <a:ext cx="1193800"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grpSp>
      </p:grpSp>
      <p:grpSp>
        <p:nvGrpSpPr>
          <p:cNvPr id="40" name="Group 39">
            <a:extLst>
              <a:ext uri="{FF2B5EF4-FFF2-40B4-BE49-F238E27FC236}">
                <a16:creationId xmlns="" xmlns:a16="http://schemas.microsoft.com/office/drawing/2014/main" id="{D793D924-1DDE-4CFC-8AD1-2023DBA9B74D}"/>
              </a:ext>
            </a:extLst>
          </p:cNvPr>
          <p:cNvGrpSpPr/>
          <p:nvPr/>
        </p:nvGrpSpPr>
        <p:grpSpPr>
          <a:xfrm>
            <a:off x="9504578" y="1382444"/>
            <a:ext cx="2054138" cy="1218616"/>
            <a:chOff x="9624943" y="3785700"/>
            <a:chExt cx="1643878" cy="671551"/>
          </a:xfrm>
        </p:grpSpPr>
        <p:sp>
          <p:nvSpPr>
            <p:cNvPr id="41" name="Rectangle 84">
              <a:extLst>
                <a:ext uri="{FF2B5EF4-FFF2-40B4-BE49-F238E27FC236}">
                  <a16:creationId xmlns="" xmlns:a16="http://schemas.microsoft.com/office/drawing/2014/main" id="{DF561DE2-5F99-46FD-9FF9-3B6EB8D6FFFC}"/>
                </a:ext>
              </a:extLst>
            </p:cNvPr>
            <p:cNvSpPr>
              <a:spLocks noChangeArrowheads="1"/>
            </p:cNvSpPr>
            <p:nvPr/>
          </p:nvSpPr>
          <p:spPr bwMode="auto">
            <a:xfrm>
              <a:off x="9924035" y="3785700"/>
              <a:ext cx="1044237" cy="16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smtClean="0">
                  <a:solidFill>
                    <a:srgbClr val="FEFEFE"/>
                  </a:solidFill>
                  <a:cs typeface="Arial" panose="020B0604020202020204" pitchFamily="34" charset="0"/>
                </a:rPr>
                <a:t>1.9 </a:t>
              </a:r>
              <a:r>
                <a:rPr lang="en-US" altLang="en-US" sz="2000" dirty="0">
                  <a:solidFill>
                    <a:srgbClr val="FEFEFE"/>
                  </a:solidFill>
                  <a:cs typeface="Arial" panose="020B0604020202020204" pitchFamily="34" charset="0"/>
                </a:rPr>
                <a:t>million</a:t>
              </a:r>
              <a:r>
                <a:rPr kumimoji="0" lang="en-US" altLang="en-US" sz="2000" b="0" i="0" u="none" strike="noStrike" cap="none" normalizeH="0" baseline="0" dirty="0">
                  <a:ln>
                    <a:noFill/>
                  </a:ln>
                  <a:solidFill>
                    <a:srgbClr val="FEFEFE"/>
                  </a:solidFill>
                  <a:effectLst/>
                  <a:cs typeface="Arial" panose="020B0604020202020204" pitchFamily="34" charset="0"/>
                </a:rPr>
                <a:t>+</a:t>
              </a:r>
              <a:endParaRPr kumimoji="0" lang="en-US" altLang="en-US" sz="1600" b="0" i="0" u="none" strike="noStrike" cap="none" normalizeH="0" baseline="0" dirty="0">
                <a:ln>
                  <a:noFill/>
                </a:ln>
                <a:solidFill>
                  <a:schemeClr val="tx1"/>
                </a:solidFill>
                <a:effectLst/>
                <a:cs typeface="Arial" panose="020B0604020202020204" pitchFamily="34" charset="0"/>
              </a:endParaRPr>
            </a:p>
          </p:txBody>
        </p:sp>
        <p:sp>
          <p:nvSpPr>
            <p:cNvPr id="42" name="Rectangle 85">
              <a:extLst>
                <a:ext uri="{FF2B5EF4-FFF2-40B4-BE49-F238E27FC236}">
                  <a16:creationId xmlns="" xmlns:a16="http://schemas.microsoft.com/office/drawing/2014/main" id="{21C04900-9C57-43C7-BD61-73BDDF05153B}"/>
                </a:ext>
              </a:extLst>
            </p:cNvPr>
            <p:cNvSpPr>
              <a:spLocks noChangeArrowheads="1"/>
            </p:cNvSpPr>
            <p:nvPr/>
          </p:nvSpPr>
          <p:spPr bwMode="auto">
            <a:xfrm>
              <a:off x="9908087" y="4145195"/>
              <a:ext cx="1077590" cy="135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dirty="0">
                  <a:solidFill>
                    <a:srgbClr val="FFFFFF"/>
                  </a:solidFill>
                  <a:cs typeface="Arial" panose="020B0604020202020204" pitchFamily="34" charset="0"/>
                </a:rPr>
                <a:t>kms supported</a:t>
              </a:r>
            </a:p>
          </p:txBody>
        </p:sp>
        <p:sp>
          <p:nvSpPr>
            <p:cNvPr id="43" name="Rectangle 86">
              <a:extLst>
                <a:ext uri="{FF2B5EF4-FFF2-40B4-BE49-F238E27FC236}">
                  <a16:creationId xmlns="" xmlns:a16="http://schemas.microsoft.com/office/drawing/2014/main" id="{214DEF82-2E5C-4EDC-8772-C4E71C186AC2}"/>
                </a:ext>
              </a:extLst>
            </p:cNvPr>
            <p:cNvSpPr>
              <a:spLocks noChangeArrowheads="1"/>
            </p:cNvSpPr>
            <p:nvPr/>
          </p:nvSpPr>
          <p:spPr bwMode="auto">
            <a:xfrm>
              <a:off x="10010865" y="4389407"/>
              <a:ext cx="899275" cy="67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800" dirty="0">
                  <a:solidFill>
                    <a:srgbClr val="FEFEFE"/>
                  </a:solidFill>
                  <a:cs typeface="Arial" panose="020B0604020202020204" pitchFamily="34" charset="0"/>
                </a:rPr>
                <a:t>(May 2019  - </a:t>
              </a:r>
              <a:r>
                <a:rPr lang="en-US" altLang="en-US" sz="800" dirty="0" smtClean="0">
                  <a:solidFill>
                    <a:srgbClr val="FEFEFE"/>
                  </a:solidFill>
                  <a:cs typeface="Arial" panose="020B0604020202020204" pitchFamily="34" charset="0"/>
                </a:rPr>
                <a:t>Dec </a:t>
              </a:r>
              <a:r>
                <a:rPr lang="en-US" altLang="en-US" sz="800" dirty="0">
                  <a:solidFill>
                    <a:srgbClr val="FEFEFE"/>
                  </a:solidFill>
                  <a:cs typeface="Arial" panose="020B0604020202020204" pitchFamily="34" charset="0"/>
                </a:rPr>
                <a:t>2020)*</a:t>
              </a:r>
              <a:endParaRPr lang="en-US" altLang="en-US" sz="2400" dirty="0">
                <a:cs typeface="Arial" panose="020B0604020202020204" pitchFamily="34" charset="0"/>
              </a:endParaRPr>
            </a:p>
          </p:txBody>
        </p:sp>
        <p:grpSp>
          <p:nvGrpSpPr>
            <p:cNvPr id="44" name="Group 43">
              <a:extLst>
                <a:ext uri="{FF2B5EF4-FFF2-40B4-BE49-F238E27FC236}">
                  <a16:creationId xmlns="" xmlns:a16="http://schemas.microsoft.com/office/drawing/2014/main" id="{998413C6-22FB-40C8-B95D-F15107592504}"/>
                </a:ext>
              </a:extLst>
            </p:cNvPr>
            <p:cNvGrpSpPr/>
            <p:nvPr/>
          </p:nvGrpSpPr>
          <p:grpSpPr>
            <a:xfrm>
              <a:off x="9624943" y="4107106"/>
              <a:ext cx="1643878" cy="248694"/>
              <a:chOff x="7840663" y="2789238"/>
              <a:chExt cx="1193800" cy="176213"/>
            </a:xfrm>
          </p:grpSpPr>
          <p:sp>
            <p:nvSpPr>
              <p:cNvPr id="45" name="Line 91">
                <a:extLst>
                  <a:ext uri="{FF2B5EF4-FFF2-40B4-BE49-F238E27FC236}">
                    <a16:creationId xmlns="" xmlns:a16="http://schemas.microsoft.com/office/drawing/2014/main" id="{A9735E7A-4A29-447F-B149-6214EC883785}"/>
                  </a:ext>
                </a:extLst>
              </p:cNvPr>
              <p:cNvSpPr>
                <a:spLocks noChangeShapeType="1"/>
              </p:cNvSpPr>
              <p:nvPr/>
            </p:nvSpPr>
            <p:spPr bwMode="auto">
              <a:xfrm>
                <a:off x="7840663" y="2965451"/>
                <a:ext cx="1193800"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46" name="Line 92">
                <a:extLst>
                  <a:ext uri="{FF2B5EF4-FFF2-40B4-BE49-F238E27FC236}">
                    <a16:creationId xmlns="" xmlns:a16="http://schemas.microsoft.com/office/drawing/2014/main" id="{FC3144CD-D5F5-42E2-BEC5-E84A6FE3A22B}"/>
                  </a:ext>
                </a:extLst>
              </p:cNvPr>
              <p:cNvSpPr>
                <a:spLocks noChangeShapeType="1"/>
              </p:cNvSpPr>
              <p:nvPr/>
            </p:nvSpPr>
            <p:spPr bwMode="auto">
              <a:xfrm>
                <a:off x="7840663" y="2789238"/>
                <a:ext cx="1193800"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grpSp>
      <p:grpSp>
        <p:nvGrpSpPr>
          <p:cNvPr id="47" name="Group 46">
            <a:extLst>
              <a:ext uri="{FF2B5EF4-FFF2-40B4-BE49-F238E27FC236}">
                <a16:creationId xmlns="" xmlns:a16="http://schemas.microsoft.com/office/drawing/2014/main" id="{B5334850-B885-4E8E-B2BB-1BC07E26F3AA}"/>
              </a:ext>
            </a:extLst>
          </p:cNvPr>
          <p:cNvGrpSpPr/>
          <p:nvPr/>
        </p:nvGrpSpPr>
        <p:grpSpPr>
          <a:xfrm>
            <a:off x="2814622" y="1267550"/>
            <a:ext cx="2008867" cy="1184173"/>
            <a:chOff x="4845521" y="4108978"/>
            <a:chExt cx="1473742" cy="363262"/>
          </a:xfrm>
        </p:grpSpPr>
        <p:sp>
          <p:nvSpPr>
            <p:cNvPr id="48" name="Rectangle 79">
              <a:extLst>
                <a:ext uri="{FF2B5EF4-FFF2-40B4-BE49-F238E27FC236}">
                  <a16:creationId xmlns="" xmlns:a16="http://schemas.microsoft.com/office/drawing/2014/main" id="{66D9B8F6-2BB4-42F4-9833-DDD4CA753F7F}"/>
                </a:ext>
              </a:extLst>
            </p:cNvPr>
            <p:cNvSpPr>
              <a:spLocks noChangeArrowheads="1"/>
            </p:cNvSpPr>
            <p:nvPr/>
          </p:nvSpPr>
          <p:spPr bwMode="auto">
            <a:xfrm>
              <a:off x="4867077" y="4108978"/>
              <a:ext cx="1452186" cy="141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C000"/>
                  </a:solidFill>
                  <a:effectLst/>
                  <a:cs typeface="Arial" panose="020B0604020202020204" pitchFamily="34" charset="0"/>
                </a:rPr>
                <a:t>1226</a:t>
              </a:r>
              <a:r>
                <a:rPr kumimoji="0" lang="en-US" altLang="en-US" sz="1600" b="0" i="0" u="none" strike="noStrike" cap="none" normalizeH="0" dirty="0" smtClean="0">
                  <a:ln>
                    <a:noFill/>
                  </a:ln>
                  <a:solidFill>
                    <a:srgbClr val="FFC000"/>
                  </a:solidFill>
                  <a:effectLst/>
                  <a:cs typeface="Arial" panose="020B0604020202020204" pitchFamily="34" charset="0"/>
                </a:rPr>
                <a:t> </a:t>
              </a:r>
              <a:r>
                <a:rPr kumimoji="0" lang="en-US" altLang="en-US" sz="1600" b="0" i="0" u="none" strike="noStrike" cap="none" normalizeH="0" baseline="0" dirty="0" smtClean="0">
                  <a:ln>
                    <a:noFill/>
                  </a:ln>
                  <a:solidFill>
                    <a:srgbClr val="FFC000"/>
                  </a:solidFill>
                  <a:effectLst/>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dirty="0" smtClean="0">
                  <a:solidFill>
                    <a:srgbClr val="FFC000"/>
                  </a:solidFill>
                  <a:cs typeface="Arial" panose="020B0604020202020204" pitchFamily="34" charset="0"/>
                </a:rPr>
                <a:t>Captive </a:t>
              </a:r>
              <a:r>
                <a:rPr kumimoji="0" lang="en-US" altLang="en-US" sz="1400" b="0" i="0" u="none" strike="noStrike" cap="none" normalizeH="0" baseline="0" dirty="0" smtClean="0">
                  <a:ln>
                    <a:noFill/>
                  </a:ln>
                  <a:solidFill>
                    <a:srgbClr val="FFC000"/>
                  </a:solidFill>
                  <a:effectLst/>
                  <a:cs typeface="Arial" panose="020B0604020202020204" pitchFamily="34" charset="0"/>
                </a:rPr>
                <a:t>Charging Points</a:t>
              </a:r>
              <a:endParaRPr kumimoji="0" lang="en-US" altLang="en-US" sz="1100" b="0" i="0" u="none" strike="noStrike" cap="none" normalizeH="0" baseline="0" dirty="0">
                <a:ln>
                  <a:noFill/>
                </a:ln>
                <a:solidFill>
                  <a:srgbClr val="FFC000"/>
                </a:solidFill>
                <a:effectLst/>
                <a:cs typeface="Arial" panose="020B0604020202020204" pitchFamily="34" charset="0"/>
              </a:endParaRPr>
            </a:p>
          </p:txBody>
        </p:sp>
        <p:sp>
          <p:nvSpPr>
            <p:cNvPr id="49" name="Rectangle 80">
              <a:extLst>
                <a:ext uri="{FF2B5EF4-FFF2-40B4-BE49-F238E27FC236}">
                  <a16:creationId xmlns="" xmlns:a16="http://schemas.microsoft.com/office/drawing/2014/main" id="{0850D33D-D9C7-4F1B-9374-B44666235CD5}"/>
                </a:ext>
              </a:extLst>
            </p:cNvPr>
            <p:cNvSpPr>
              <a:spLocks noChangeArrowheads="1"/>
            </p:cNvSpPr>
            <p:nvPr/>
          </p:nvSpPr>
          <p:spPr bwMode="auto">
            <a:xfrm>
              <a:off x="4845521" y="4319592"/>
              <a:ext cx="1324000" cy="15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FFFFFF"/>
                  </a:solidFill>
                  <a:effectLst/>
                  <a:cs typeface="Arial" panose="020B0604020202020204" pitchFamily="34" charset="0"/>
                </a:rPr>
                <a:t>Captive All </a:t>
              </a:r>
              <a:r>
                <a:rPr kumimoji="0" lang="en-US" altLang="en-US" b="0" i="0" u="none" strike="noStrike" cap="none" normalizeH="0" baseline="0" dirty="0">
                  <a:ln>
                    <a:noFill/>
                  </a:ln>
                  <a:solidFill>
                    <a:srgbClr val="FFFFFF"/>
                  </a:solidFill>
                  <a:effectLst/>
                  <a:cs typeface="Arial" panose="020B0604020202020204" pitchFamily="34" charset="0"/>
                </a:rPr>
                <a:t>India</a:t>
              </a:r>
              <a:endParaRPr kumimoji="0" lang="en-US" altLang="en-US" sz="4400" b="0" i="0" u="none" strike="noStrike" cap="none" normalizeH="0" baseline="0" dirty="0">
                <a:ln>
                  <a:noFill/>
                </a:ln>
                <a:solidFill>
                  <a:schemeClr val="tx1"/>
                </a:solidFill>
                <a:effectLst/>
                <a:cs typeface="Arial" panose="020B0604020202020204" pitchFamily="34" charset="0"/>
              </a:endParaRPr>
            </a:p>
          </p:txBody>
        </p:sp>
        <p:grpSp>
          <p:nvGrpSpPr>
            <p:cNvPr id="50" name="Group 49">
              <a:extLst>
                <a:ext uri="{FF2B5EF4-FFF2-40B4-BE49-F238E27FC236}">
                  <a16:creationId xmlns="" xmlns:a16="http://schemas.microsoft.com/office/drawing/2014/main" id="{C10F17DE-910E-4B50-9417-87CDEB2C9A08}"/>
                </a:ext>
              </a:extLst>
            </p:cNvPr>
            <p:cNvGrpSpPr/>
            <p:nvPr/>
          </p:nvGrpSpPr>
          <p:grpSpPr>
            <a:xfrm>
              <a:off x="4979266" y="4300455"/>
              <a:ext cx="1073963" cy="154393"/>
              <a:chOff x="4645854" y="2856055"/>
              <a:chExt cx="660329" cy="109396"/>
            </a:xfrm>
          </p:grpSpPr>
          <p:sp>
            <p:nvSpPr>
              <p:cNvPr id="51" name="Line 87">
                <a:extLst>
                  <a:ext uri="{FF2B5EF4-FFF2-40B4-BE49-F238E27FC236}">
                    <a16:creationId xmlns="" xmlns:a16="http://schemas.microsoft.com/office/drawing/2014/main" id="{65058A44-FC10-4C35-B91F-E7D1CF6A5C07}"/>
                  </a:ext>
                </a:extLst>
              </p:cNvPr>
              <p:cNvSpPr>
                <a:spLocks noChangeShapeType="1"/>
              </p:cNvSpPr>
              <p:nvPr/>
            </p:nvSpPr>
            <p:spPr bwMode="auto">
              <a:xfrm>
                <a:off x="4645854" y="2965451"/>
                <a:ext cx="660329"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Line 88">
                <a:extLst>
                  <a:ext uri="{FF2B5EF4-FFF2-40B4-BE49-F238E27FC236}">
                    <a16:creationId xmlns="" xmlns:a16="http://schemas.microsoft.com/office/drawing/2014/main" id="{5CDECFEE-D5F3-43C8-81A7-91A38BA0499D}"/>
                  </a:ext>
                </a:extLst>
              </p:cNvPr>
              <p:cNvSpPr>
                <a:spLocks noChangeShapeType="1"/>
              </p:cNvSpPr>
              <p:nvPr/>
            </p:nvSpPr>
            <p:spPr bwMode="auto">
              <a:xfrm>
                <a:off x="4645854" y="2856055"/>
                <a:ext cx="600299" cy="0"/>
              </a:xfrm>
              <a:prstGeom prst="line">
                <a:avLst/>
              </a:prstGeom>
              <a:noFill/>
              <a:ln w="6350" cap="flat">
                <a:solidFill>
                  <a:srgbClr val="FFFFF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grpSp>
        <p:nvGrpSpPr>
          <p:cNvPr id="67" name="Group 66">
            <a:extLst>
              <a:ext uri="{FF2B5EF4-FFF2-40B4-BE49-F238E27FC236}">
                <a16:creationId xmlns="" xmlns:a16="http://schemas.microsoft.com/office/drawing/2014/main" id="{A74CD0AA-39D7-4E60-9323-1F9851C23B45}"/>
              </a:ext>
            </a:extLst>
          </p:cNvPr>
          <p:cNvGrpSpPr/>
          <p:nvPr/>
        </p:nvGrpSpPr>
        <p:grpSpPr>
          <a:xfrm>
            <a:off x="788054" y="1489422"/>
            <a:ext cx="1594451" cy="876905"/>
            <a:chOff x="2522247" y="3986120"/>
            <a:chExt cx="360719" cy="239732"/>
          </a:xfrm>
          <a:solidFill>
            <a:schemeClr val="bg1"/>
          </a:solidFill>
        </p:grpSpPr>
        <p:sp>
          <p:nvSpPr>
            <p:cNvPr id="68" name="Freeform 64">
              <a:extLst>
                <a:ext uri="{FF2B5EF4-FFF2-40B4-BE49-F238E27FC236}">
                  <a16:creationId xmlns="" xmlns:a16="http://schemas.microsoft.com/office/drawing/2014/main" id="{992683A3-480B-4C62-935B-206C152240EB}"/>
                </a:ext>
              </a:extLst>
            </p:cNvPr>
            <p:cNvSpPr>
              <a:spLocks noEditPoints="1"/>
            </p:cNvSpPr>
            <p:nvPr/>
          </p:nvSpPr>
          <p:spPr bwMode="auto">
            <a:xfrm>
              <a:off x="2522247" y="3986120"/>
              <a:ext cx="105303" cy="239732"/>
            </a:xfrm>
            <a:custGeom>
              <a:avLst/>
              <a:gdLst>
                <a:gd name="T0" fmla="*/ 203 w 207"/>
                <a:gd name="T1" fmla="*/ 471 h 471"/>
                <a:gd name="T2" fmla="*/ 4 w 207"/>
                <a:gd name="T3" fmla="*/ 471 h 471"/>
                <a:gd name="T4" fmla="*/ 0 w 207"/>
                <a:gd name="T5" fmla="*/ 467 h 471"/>
                <a:gd name="T6" fmla="*/ 0 w 207"/>
                <a:gd name="T7" fmla="*/ 21 h 471"/>
                <a:gd name="T8" fmla="*/ 21 w 207"/>
                <a:gd name="T9" fmla="*/ 0 h 471"/>
                <a:gd name="T10" fmla="*/ 186 w 207"/>
                <a:gd name="T11" fmla="*/ 0 h 471"/>
                <a:gd name="T12" fmla="*/ 207 w 207"/>
                <a:gd name="T13" fmla="*/ 21 h 471"/>
                <a:gd name="T14" fmla="*/ 207 w 207"/>
                <a:gd name="T15" fmla="*/ 467 h 471"/>
                <a:gd name="T16" fmla="*/ 203 w 207"/>
                <a:gd name="T17" fmla="*/ 471 h 471"/>
                <a:gd name="T18" fmla="*/ 8 w 207"/>
                <a:gd name="T19" fmla="*/ 463 h 471"/>
                <a:gd name="T20" fmla="*/ 8 w 207"/>
                <a:gd name="T21" fmla="*/ 463 h 471"/>
                <a:gd name="T22" fmla="*/ 199 w 207"/>
                <a:gd name="T23" fmla="*/ 463 h 471"/>
                <a:gd name="T24" fmla="*/ 199 w 207"/>
                <a:gd name="T25" fmla="*/ 21 h 471"/>
                <a:gd name="T26" fmla="*/ 186 w 207"/>
                <a:gd name="T27" fmla="*/ 7 h 471"/>
                <a:gd name="T28" fmla="*/ 21 w 207"/>
                <a:gd name="T29" fmla="*/ 7 h 471"/>
                <a:gd name="T30" fmla="*/ 8 w 207"/>
                <a:gd name="T31" fmla="*/ 21 h 471"/>
                <a:gd name="T32" fmla="*/ 8 w 207"/>
                <a:gd name="T33" fmla="*/ 46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471">
                  <a:moveTo>
                    <a:pt x="203" y="471"/>
                  </a:moveTo>
                  <a:lnTo>
                    <a:pt x="4" y="471"/>
                  </a:lnTo>
                  <a:cubicBezTo>
                    <a:pt x="2" y="471"/>
                    <a:pt x="0" y="469"/>
                    <a:pt x="0" y="467"/>
                  </a:cubicBezTo>
                  <a:lnTo>
                    <a:pt x="0" y="21"/>
                  </a:lnTo>
                  <a:cubicBezTo>
                    <a:pt x="0" y="9"/>
                    <a:pt x="10" y="0"/>
                    <a:pt x="21" y="0"/>
                  </a:cubicBezTo>
                  <a:lnTo>
                    <a:pt x="186" y="0"/>
                  </a:lnTo>
                  <a:cubicBezTo>
                    <a:pt x="197" y="0"/>
                    <a:pt x="207" y="9"/>
                    <a:pt x="207" y="21"/>
                  </a:cubicBezTo>
                  <a:lnTo>
                    <a:pt x="207" y="467"/>
                  </a:lnTo>
                  <a:cubicBezTo>
                    <a:pt x="207" y="469"/>
                    <a:pt x="205" y="471"/>
                    <a:pt x="203" y="471"/>
                  </a:cubicBezTo>
                  <a:close/>
                  <a:moveTo>
                    <a:pt x="8" y="463"/>
                  </a:moveTo>
                  <a:lnTo>
                    <a:pt x="8" y="463"/>
                  </a:lnTo>
                  <a:lnTo>
                    <a:pt x="199" y="463"/>
                  </a:lnTo>
                  <a:lnTo>
                    <a:pt x="199" y="21"/>
                  </a:lnTo>
                  <a:cubicBezTo>
                    <a:pt x="199" y="14"/>
                    <a:pt x="193" y="7"/>
                    <a:pt x="186" y="7"/>
                  </a:cubicBezTo>
                  <a:lnTo>
                    <a:pt x="21" y="7"/>
                  </a:lnTo>
                  <a:cubicBezTo>
                    <a:pt x="14" y="7"/>
                    <a:pt x="8" y="14"/>
                    <a:pt x="8" y="21"/>
                  </a:cubicBezTo>
                  <a:lnTo>
                    <a:pt x="8" y="4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65">
              <a:extLst>
                <a:ext uri="{FF2B5EF4-FFF2-40B4-BE49-F238E27FC236}">
                  <a16:creationId xmlns="" xmlns:a16="http://schemas.microsoft.com/office/drawing/2014/main" id="{743463A3-1D80-4AC9-AE88-FEFBA5E9DC61}"/>
                </a:ext>
              </a:extLst>
            </p:cNvPr>
            <p:cNvSpPr>
              <a:spLocks noEditPoints="1"/>
            </p:cNvSpPr>
            <p:nvPr/>
          </p:nvSpPr>
          <p:spPr bwMode="auto">
            <a:xfrm>
              <a:off x="2544652" y="3986120"/>
              <a:ext cx="82899" cy="239732"/>
            </a:xfrm>
            <a:custGeom>
              <a:avLst/>
              <a:gdLst>
                <a:gd name="T0" fmla="*/ 161 w 165"/>
                <a:gd name="T1" fmla="*/ 471 h 471"/>
                <a:gd name="T2" fmla="*/ 4 w 165"/>
                <a:gd name="T3" fmla="*/ 471 h 471"/>
                <a:gd name="T4" fmla="*/ 0 w 165"/>
                <a:gd name="T5" fmla="*/ 467 h 471"/>
                <a:gd name="T6" fmla="*/ 0 w 165"/>
                <a:gd name="T7" fmla="*/ 21 h 471"/>
                <a:gd name="T8" fmla="*/ 22 w 165"/>
                <a:gd name="T9" fmla="*/ 0 h 471"/>
                <a:gd name="T10" fmla="*/ 144 w 165"/>
                <a:gd name="T11" fmla="*/ 0 h 471"/>
                <a:gd name="T12" fmla="*/ 165 w 165"/>
                <a:gd name="T13" fmla="*/ 21 h 471"/>
                <a:gd name="T14" fmla="*/ 165 w 165"/>
                <a:gd name="T15" fmla="*/ 467 h 471"/>
                <a:gd name="T16" fmla="*/ 161 w 165"/>
                <a:gd name="T17" fmla="*/ 471 h 471"/>
                <a:gd name="T18" fmla="*/ 8 w 165"/>
                <a:gd name="T19" fmla="*/ 463 h 471"/>
                <a:gd name="T20" fmla="*/ 8 w 165"/>
                <a:gd name="T21" fmla="*/ 463 h 471"/>
                <a:gd name="T22" fmla="*/ 157 w 165"/>
                <a:gd name="T23" fmla="*/ 463 h 471"/>
                <a:gd name="T24" fmla="*/ 157 w 165"/>
                <a:gd name="T25" fmla="*/ 21 h 471"/>
                <a:gd name="T26" fmla="*/ 144 w 165"/>
                <a:gd name="T27" fmla="*/ 7 h 471"/>
                <a:gd name="T28" fmla="*/ 22 w 165"/>
                <a:gd name="T29" fmla="*/ 7 h 471"/>
                <a:gd name="T30" fmla="*/ 8 w 165"/>
                <a:gd name="T31" fmla="*/ 21 h 471"/>
                <a:gd name="T32" fmla="*/ 8 w 165"/>
                <a:gd name="T33" fmla="*/ 463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471">
                  <a:moveTo>
                    <a:pt x="161" y="471"/>
                  </a:moveTo>
                  <a:lnTo>
                    <a:pt x="4" y="471"/>
                  </a:lnTo>
                  <a:cubicBezTo>
                    <a:pt x="2" y="471"/>
                    <a:pt x="0" y="469"/>
                    <a:pt x="0" y="467"/>
                  </a:cubicBezTo>
                  <a:lnTo>
                    <a:pt x="0" y="21"/>
                  </a:lnTo>
                  <a:cubicBezTo>
                    <a:pt x="0" y="9"/>
                    <a:pt x="10" y="0"/>
                    <a:pt x="22" y="0"/>
                  </a:cubicBezTo>
                  <a:lnTo>
                    <a:pt x="144" y="0"/>
                  </a:lnTo>
                  <a:cubicBezTo>
                    <a:pt x="155" y="0"/>
                    <a:pt x="165" y="9"/>
                    <a:pt x="165" y="21"/>
                  </a:cubicBezTo>
                  <a:lnTo>
                    <a:pt x="165" y="467"/>
                  </a:lnTo>
                  <a:cubicBezTo>
                    <a:pt x="165" y="469"/>
                    <a:pt x="163" y="471"/>
                    <a:pt x="161" y="471"/>
                  </a:cubicBezTo>
                  <a:close/>
                  <a:moveTo>
                    <a:pt x="8" y="463"/>
                  </a:moveTo>
                  <a:lnTo>
                    <a:pt x="8" y="463"/>
                  </a:lnTo>
                  <a:lnTo>
                    <a:pt x="157" y="463"/>
                  </a:lnTo>
                  <a:lnTo>
                    <a:pt x="157" y="21"/>
                  </a:lnTo>
                  <a:cubicBezTo>
                    <a:pt x="157" y="14"/>
                    <a:pt x="151" y="7"/>
                    <a:pt x="144" y="7"/>
                  </a:cubicBezTo>
                  <a:lnTo>
                    <a:pt x="22" y="7"/>
                  </a:lnTo>
                  <a:cubicBezTo>
                    <a:pt x="14" y="7"/>
                    <a:pt x="8" y="14"/>
                    <a:pt x="8" y="21"/>
                  </a:cubicBezTo>
                  <a:lnTo>
                    <a:pt x="8" y="46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66">
              <a:extLst>
                <a:ext uri="{FF2B5EF4-FFF2-40B4-BE49-F238E27FC236}">
                  <a16:creationId xmlns="" xmlns:a16="http://schemas.microsoft.com/office/drawing/2014/main" id="{EDF76853-878D-4752-AEAF-8DF0D78B38FB}"/>
                </a:ext>
              </a:extLst>
            </p:cNvPr>
            <p:cNvSpPr>
              <a:spLocks noEditPoints="1"/>
            </p:cNvSpPr>
            <p:nvPr/>
          </p:nvSpPr>
          <p:spPr bwMode="auto">
            <a:xfrm>
              <a:off x="2544652" y="4039892"/>
              <a:ext cx="82899" cy="31367"/>
            </a:xfrm>
            <a:custGeom>
              <a:avLst/>
              <a:gdLst>
                <a:gd name="T0" fmla="*/ 161 w 165"/>
                <a:gd name="T1" fmla="*/ 62 h 62"/>
                <a:gd name="T2" fmla="*/ 4 w 165"/>
                <a:gd name="T3" fmla="*/ 62 h 62"/>
                <a:gd name="T4" fmla="*/ 0 w 165"/>
                <a:gd name="T5" fmla="*/ 59 h 62"/>
                <a:gd name="T6" fmla="*/ 0 w 165"/>
                <a:gd name="T7" fmla="*/ 4 h 62"/>
                <a:gd name="T8" fmla="*/ 4 w 165"/>
                <a:gd name="T9" fmla="*/ 0 h 62"/>
                <a:gd name="T10" fmla="*/ 161 w 165"/>
                <a:gd name="T11" fmla="*/ 0 h 62"/>
                <a:gd name="T12" fmla="*/ 165 w 165"/>
                <a:gd name="T13" fmla="*/ 4 h 62"/>
                <a:gd name="T14" fmla="*/ 165 w 165"/>
                <a:gd name="T15" fmla="*/ 59 h 62"/>
                <a:gd name="T16" fmla="*/ 161 w 165"/>
                <a:gd name="T17" fmla="*/ 62 h 62"/>
                <a:gd name="T18" fmla="*/ 8 w 165"/>
                <a:gd name="T19" fmla="*/ 55 h 62"/>
                <a:gd name="T20" fmla="*/ 8 w 165"/>
                <a:gd name="T21" fmla="*/ 55 h 62"/>
                <a:gd name="T22" fmla="*/ 157 w 165"/>
                <a:gd name="T23" fmla="*/ 55 h 62"/>
                <a:gd name="T24" fmla="*/ 157 w 165"/>
                <a:gd name="T25" fmla="*/ 8 h 62"/>
                <a:gd name="T26" fmla="*/ 8 w 165"/>
                <a:gd name="T27" fmla="*/ 8 h 62"/>
                <a:gd name="T28" fmla="*/ 8 w 165"/>
                <a:gd name="T29"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62">
                  <a:moveTo>
                    <a:pt x="161" y="62"/>
                  </a:moveTo>
                  <a:lnTo>
                    <a:pt x="4" y="62"/>
                  </a:lnTo>
                  <a:cubicBezTo>
                    <a:pt x="2" y="62"/>
                    <a:pt x="0" y="61"/>
                    <a:pt x="0" y="59"/>
                  </a:cubicBezTo>
                  <a:lnTo>
                    <a:pt x="0" y="4"/>
                  </a:lnTo>
                  <a:cubicBezTo>
                    <a:pt x="0" y="2"/>
                    <a:pt x="2" y="0"/>
                    <a:pt x="4" y="0"/>
                  </a:cubicBezTo>
                  <a:lnTo>
                    <a:pt x="161" y="0"/>
                  </a:lnTo>
                  <a:cubicBezTo>
                    <a:pt x="163" y="0"/>
                    <a:pt x="165" y="2"/>
                    <a:pt x="165" y="4"/>
                  </a:cubicBezTo>
                  <a:lnTo>
                    <a:pt x="165" y="59"/>
                  </a:lnTo>
                  <a:cubicBezTo>
                    <a:pt x="165" y="61"/>
                    <a:pt x="163" y="62"/>
                    <a:pt x="161" y="62"/>
                  </a:cubicBezTo>
                  <a:close/>
                  <a:moveTo>
                    <a:pt x="8" y="55"/>
                  </a:moveTo>
                  <a:lnTo>
                    <a:pt x="8" y="55"/>
                  </a:lnTo>
                  <a:lnTo>
                    <a:pt x="157" y="55"/>
                  </a:lnTo>
                  <a:lnTo>
                    <a:pt x="157" y="8"/>
                  </a:lnTo>
                  <a:lnTo>
                    <a:pt x="8" y="8"/>
                  </a:lnTo>
                  <a:lnTo>
                    <a:pt x="8"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67">
              <a:extLst>
                <a:ext uri="{FF2B5EF4-FFF2-40B4-BE49-F238E27FC236}">
                  <a16:creationId xmlns="" xmlns:a16="http://schemas.microsoft.com/office/drawing/2014/main" id="{5E518A72-D32D-4B9F-A2BC-12F2AA3D1578}"/>
                </a:ext>
              </a:extLst>
            </p:cNvPr>
            <p:cNvSpPr>
              <a:spLocks noEditPoints="1"/>
            </p:cNvSpPr>
            <p:nvPr/>
          </p:nvSpPr>
          <p:spPr bwMode="auto">
            <a:xfrm>
              <a:off x="2555855" y="3997323"/>
              <a:ext cx="64975" cy="35848"/>
            </a:xfrm>
            <a:custGeom>
              <a:avLst/>
              <a:gdLst>
                <a:gd name="T0" fmla="*/ 123 w 126"/>
                <a:gd name="T1" fmla="*/ 70 h 70"/>
                <a:gd name="T2" fmla="*/ 4 w 126"/>
                <a:gd name="T3" fmla="*/ 70 h 70"/>
                <a:gd name="T4" fmla="*/ 0 w 126"/>
                <a:gd name="T5" fmla="*/ 66 h 70"/>
                <a:gd name="T6" fmla="*/ 0 w 126"/>
                <a:gd name="T7" fmla="*/ 16 h 70"/>
                <a:gd name="T8" fmla="*/ 16 w 126"/>
                <a:gd name="T9" fmla="*/ 0 h 70"/>
                <a:gd name="T10" fmla="*/ 111 w 126"/>
                <a:gd name="T11" fmla="*/ 0 h 70"/>
                <a:gd name="T12" fmla="*/ 126 w 126"/>
                <a:gd name="T13" fmla="*/ 16 h 70"/>
                <a:gd name="T14" fmla="*/ 126 w 126"/>
                <a:gd name="T15" fmla="*/ 66 h 70"/>
                <a:gd name="T16" fmla="*/ 123 w 126"/>
                <a:gd name="T17" fmla="*/ 70 h 70"/>
                <a:gd name="T18" fmla="*/ 8 w 126"/>
                <a:gd name="T19" fmla="*/ 62 h 70"/>
                <a:gd name="T20" fmla="*/ 8 w 126"/>
                <a:gd name="T21" fmla="*/ 62 h 70"/>
                <a:gd name="T22" fmla="*/ 119 w 126"/>
                <a:gd name="T23" fmla="*/ 62 h 70"/>
                <a:gd name="T24" fmla="*/ 119 w 126"/>
                <a:gd name="T25" fmla="*/ 16 h 70"/>
                <a:gd name="T26" fmla="*/ 111 w 126"/>
                <a:gd name="T27" fmla="*/ 8 h 70"/>
                <a:gd name="T28" fmla="*/ 16 w 126"/>
                <a:gd name="T29" fmla="*/ 8 h 70"/>
                <a:gd name="T30" fmla="*/ 8 w 126"/>
                <a:gd name="T31" fmla="*/ 16 h 70"/>
                <a:gd name="T32" fmla="*/ 8 w 126"/>
                <a:gd name="T33"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70">
                  <a:moveTo>
                    <a:pt x="123" y="70"/>
                  </a:moveTo>
                  <a:lnTo>
                    <a:pt x="4" y="70"/>
                  </a:lnTo>
                  <a:cubicBezTo>
                    <a:pt x="2" y="70"/>
                    <a:pt x="0" y="68"/>
                    <a:pt x="0" y="66"/>
                  </a:cubicBezTo>
                  <a:lnTo>
                    <a:pt x="0" y="16"/>
                  </a:lnTo>
                  <a:cubicBezTo>
                    <a:pt x="0" y="7"/>
                    <a:pt x="7" y="0"/>
                    <a:pt x="16" y="0"/>
                  </a:cubicBezTo>
                  <a:lnTo>
                    <a:pt x="111" y="0"/>
                  </a:lnTo>
                  <a:cubicBezTo>
                    <a:pt x="119" y="0"/>
                    <a:pt x="126" y="7"/>
                    <a:pt x="126" y="16"/>
                  </a:cubicBezTo>
                  <a:lnTo>
                    <a:pt x="126" y="66"/>
                  </a:lnTo>
                  <a:cubicBezTo>
                    <a:pt x="126" y="68"/>
                    <a:pt x="125" y="70"/>
                    <a:pt x="123" y="70"/>
                  </a:cubicBezTo>
                  <a:close/>
                  <a:moveTo>
                    <a:pt x="8" y="62"/>
                  </a:moveTo>
                  <a:lnTo>
                    <a:pt x="8" y="62"/>
                  </a:lnTo>
                  <a:lnTo>
                    <a:pt x="119" y="62"/>
                  </a:lnTo>
                  <a:lnTo>
                    <a:pt x="119" y="16"/>
                  </a:lnTo>
                  <a:cubicBezTo>
                    <a:pt x="119" y="11"/>
                    <a:pt x="115" y="8"/>
                    <a:pt x="111" y="8"/>
                  </a:cubicBezTo>
                  <a:lnTo>
                    <a:pt x="16" y="8"/>
                  </a:lnTo>
                  <a:cubicBezTo>
                    <a:pt x="11" y="8"/>
                    <a:pt x="8" y="11"/>
                    <a:pt x="8" y="16"/>
                  </a:cubicBezTo>
                  <a:lnTo>
                    <a:pt x="8" y="6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68">
              <a:extLst>
                <a:ext uri="{FF2B5EF4-FFF2-40B4-BE49-F238E27FC236}">
                  <a16:creationId xmlns="" xmlns:a16="http://schemas.microsoft.com/office/drawing/2014/main" id="{56D79495-1DA5-43ED-92E0-C7C8B9CE249B}"/>
                </a:ext>
              </a:extLst>
            </p:cNvPr>
            <p:cNvSpPr>
              <a:spLocks noEditPoints="1"/>
            </p:cNvSpPr>
            <p:nvPr/>
          </p:nvSpPr>
          <p:spPr bwMode="auto">
            <a:xfrm>
              <a:off x="2544652" y="4198966"/>
              <a:ext cx="82899" cy="26886"/>
            </a:xfrm>
            <a:custGeom>
              <a:avLst/>
              <a:gdLst>
                <a:gd name="T0" fmla="*/ 161 w 165"/>
                <a:gd name="T1" fmla="*/ 53 h 53"/>
                <a:gd name="T2" fmla="*/ 4 w 165"/>
                <a:gd name="T3" fmla="*/ 53 h 53"/>
                <a:gd name="T4" fmla="*/ 0 w 165"/>
                <a:gd name="T5" fmla="*/ 49 h 53"/>
                <a:gd name="T6" fmla="*/ 0 w 165"/>
                <a:gd name="T7" fmla="*/ 4 h 53"/>
                <a:gd name="T8" fmla="*/ 4 w 165"/>
                <a:gd name="T9" fmla="*/ 0 h 53"/>
                <a:gd name="T10" fmla="*/ 161 w 165"/>
                <a:gd name="T11" fmla="*/ 0 h 53"/>
                <a:gd name="T12" fmla="*/ 165 w 165"/>
                <a:gd name="T13" fmla="*/ 4 h 53"/>
                <a:gd name="T14" fmla="*/ 165 w 165"/>
                <a:gd name="T15" fmla="*/ 49 h 53"/>
                <a:gd name="T16" fmla="*/ 161 w 165"/>
                <a:gd name="T17" fmla="*/ 53 h 53"/>
                <a:gd name="T18" fmla="*/ 8 w 165"/>
                <a:gd name="T19" fmla="*/ 45 h 53"/>
                <a:gd name="T20" fmla="*/ 8 w 165"/>
                <a:gd name="T21" fmla="*/ 45 h 53"/>
                <a:gd name="T22" fmla="*/ 157 w 165"/>
                <a:gd name="T23" fmla="*/ 45 h 53"/>
                <a:gd name="T24" fmla="*/ 157 w 165"/>
                <a:gd name="T25" fmla="*/ 8 h 53"/>
                <a:gd name="T26" fmla="*/ 8 w 165"/>
                <a:gd name="T27" fmla="*/ 8 h 53"/>
                <a:gd name="T28" fmla="*/ 8 w 165"/>
                <a:gd name="T29"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53">
                  <a:moveTo>
                    <a:pt x="161" y="53"/>
                  </a:moveTo>
                  <a:lnTo>
                    <a:pt x="4" y="53"/>
                  </a:lnTo>
                  <a:cubicBezTo>
                    <a:pt x="2" y="53"/>
                    <a:pt x="0" y="51"/>
                    <a:pt x="0" y="49"/>
                  </a:cubicBezTo>
                  <a:lnTo>
                    <a:pt x="0" y="4"/>
                  </a:lnTo>
                  <a:cubicBezTo>
                    <a:pt x="0" y="2"/>
                    <a:pt x="2" y="0"/>
                    <a:pt x="4" y="0"/>
                  </a:cubicBezTo>
                  <a:lnTo>
                    <a:pt x="161" y="0"/>
                  </a:lnTo>
                  <a:cubicBezTo>
                    <a:pt x="163" y="0"/>
                    <a:pt x="165" y="2"/>
                    <a:pt x="165" y="4"/>
                  </a:cubicBezTo>
                  <a:lnTo>
                    <a:pt x="165" y="49"/>
                  </a:lnTo>
                  <a:cubicBezTo>
                    <a:pt x="165" y="51"/>
                    <a:pt x="163" y="53"/>
                    <a:pt x="161" y="53"/>
                  </a:cubicBezTo>
                  <a:close/>
                  <a:moveTo>
                    <a:pt x="8" y="45"/>
                  </a:moveTo>
                  <a:lnTo>
                    <a:pt x="8" y="45"/>
                  </a:lnTo>
                  <a:lnTo>
                    <a:pt x="157" y="45"/>
                  </a:lnTo>
                  <a:lnTo>
                    <a:pt x="157" y="8"/>
                  </a:lnTo>
                  <a:lnTo>
                    <a:pt x="8" y="8"/>
                  </a:lnTo>
                  <a:lnTo>
                    <a:pt x="8" y="4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69">
              <a:extLst>
                <a:ext uri="{FF2B5EF4-FFF2-40B4-BE49-F238E27FC236}">
                  <a16:creationId xmlns="" xmlns:a16="http://schemas.microsoft.com/office/drawing/2014/main" id="{9CF92B8C-5148-4100-8A59-C27117B0F8D8}"/>
                </a:ext>
              </a:extLst>
            </p:cNvPr>
            <p:cNvSpPr>
              <a:spLocks/>
            </p:cNvSpPr>
            <p:nvPr/>
          </p:nvSpPr>
          <p:spPr bwMode="auto">
            <a:xfrm>
              <a:off x="2567057" y="4082461"/>
              <a:ext cx="44810" cy="112024"/>
            </a:xfrm>
            <a:custGeom>
              <a:avLst/>
              <a:gdLst>
                <a:gd name="T0" fmla="*/ 4 w 88"/>
                <a:gd name="T1" fmla="*/ 221 h 221"/>
                <a:gd name="T2" fmla="*/ 3 w 88"/>
                <a:gd name="T3" fmla="*/ 220 h 221"/>
                <a:gd name="T4" fmla="*/ 1 w 88"/>
                <a:gd name="T5" fmla="*/ 216 h 221"/>
                <a:gd name="T6" fmla="*/ 28 w 88"/>
                <a:gd name="T7" fmla="*/ 115 h 221"/>
                <a:gd name="T8" fmla="*/ 33 w 88"/>
                <a:gd name="T9" fmla="*/ 112 h 221"/>
                <a:gd name="T10" fmla="*/ 36 w 88"/>
                <a:gd name="T11" fmla="*/ 117 h 221"/>
                <a:gd name="T12" fmla="*/ 20 w 88"/>
                <a:gd name="T13" fmla="*/ 176 h 221"/>
                <a:gd name="T14" fmla="*/ 78 w 88"/>
                <a:gd name="T15" fmla="*/ 53 h 221"/>
                <a:gd name="T16" fmla="*/ 39 w 88"/>
                <a:gd name="T17" fmla="*/ 53 h 221"/>
                <a:gd name="T18" fmla="*/ 36 w 88"/>
                <a:gd name="T19" fmla="*/ 51 h 221"/>
                <a:gd name="T20" fmla="*/ 36 w 88"/>
                <a:gd name="T21" fmla="*/ 48 h 221"/>
                <a:gd name="T22" fmla="*/ 50 w 88"/>
                <a:gd name="T23" fmla="*/ 3 h 221"/>
                <a:gd name="T24" fmla="*/ 55 w 88"/>
                <a:gd name="T25" fmla="*/ 1 h 221"/>
                <a:gd name="T26" fmla="*/ 57 w 88"/>
                <a:gd name="T27" fmla="*/ 6 h 221"/>
                <a:gd name="T28" fmla="*/ 45 w 88"/>
                <a:gd name="T29" fmla="*/ 45 h 221"/>
                <a:gd name="T30" fmla="*/ 84 w 88"/>
                <a:gd name="T31" fmla="*/ 45 h 221"/>
                <a:gd name="T32" fmla="*/ 87 w 88"/>
                <a:gd name="T33" fmla="*/ 47 h 221"/>
                <a:gd name="T34" fmla="*/ 88 w 88"/>
                <a:gd name="T35" fmla="*/ 51 h 221"/>
                <a:gd name="T36" fmla="*/ 8 w 88"/>
                <a:gd name="T37" fmla="*/ 218 h 221"/>
                <a:gd name="T38" fmla="*/ 4 w 88"/>
                <a:gd name="T3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221">
                  <a:moveTo>
                    <a:pt x="4" y="221"/>
                  </a:moveTo>
                  <a:cubicBezTo>
                    <a:pt x="4" y="221"/>
                    <a:pt x="3" y="221"/>
                    <a:pt x="3" y="220"/>
                  </a:cubicBezTo>
                  <a:cubicBezTo>
                    <a:pt x="1" y="220"/>
                    <a:pt x="0" y="218"/>
                    <a:pt x="1" y="216"/>
                  </a:cubicBezTo>
                  <a:lnTo>
                    <a:pt x="28" y="115"/>
                  </a:lnTo>
                  <a:cubicBezTo>
                    <a:pt x="29" y="113"/>
                    <a:pt x="31" y="112"/>
                    <a:pt x="33" y="112"/>
                  </a:cubicBezTo>
                  <a:cubicBezTo>
                    <a:pt x="35" y="113"/>
                    <a:pt x="36" y="115"/>
                    <a:pt x="36" y="117"/>
                  </a:cubicBezTo>
                  <a:lnTo>
                    <a:pt x="20" y="176"/>
                  </a:lnTo>
                  <a:lnTo>
                    <a:pt x="78" y="53"/>
                  </a:lnTo>
                  <a:lnTo>
                    <a:pt x="39" y="53"/>
                  </a:lnTo>
                  <a:cubicBezTo>
                    <a:pt x="38" y="53"/>
                    <a:pt x="37" y="52"/>
                    <a:pt x="36" y="51"/>
                  </a:cubicBezTo>
                  <a:cubicBezTo>
                    <a:pt x="35" y="50"/>
                    <a:pt x="35" y="49"/>
                    <a:pt x="36" y="48"/>
                  </a:cubicBezTo>
                  <a:lnTo>
                    <a:pt x="50" y="3"/>
                  </a:lnTo>
                  <a:cubicBezTo>
                    <a:pt x="50" y="1"/>
                    <a:pt x="53" y="0"/>
                    <a:pt x="55" y="1"/>
                  </a:cubicBezTo>
                  <a:cubicBezTo>
                    <a:pt x="57" y="1"/>
                    <a:pt x="58" y="4"/>
                    <a:pt x="57" y="6"/>
                  </a:cubicBezTo>
                  <a:lnTo>
                    <a:pt x="45" y="45"/>
                  </a:lnTo>
                  <a:lnTo>
                    <a:pt x="84" y="45"/>
                  </a:lnTo>
                  <a:cubicBezTo>
                    <a:pt x="85" y="45"/>
                    <a:pt x="87" y="46"/>
                    <a:pt x="87" y="47"/>
                  </a:cubicBezTo>
                  <a:cubicBezTo>
                    <a:pt x="88" y="48"/>
                    <a:pt x="88" y="50"/>
                    <a:pt x="88" y="51"/>
                  </a:cubicBezTo>
                  <a:lnTo>
                    <a:pt x="8" y="218"/>
                  </a:lnTo>
                  <a:cubicBezTo>
                    <a:pt x="7" y="220"/>
                    <a:pt x="6" y="221"/>
                    <a:pt x="4" y="2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70">
              <a:extLst>
                <a:ext uri="{FF2B5EF4-FFF2-40B4-BE49-F238E27FC236}">
                  <a16:creationId xmlns="" xmlns:a16="http://schemas.microsoft.com/office/drawing/2014/main" id="{39281247-0F86-4F33-9AAC-52B7F0F1CA5D}"/>
                </a:ext>
              </a:extLst>
            </p:cNvPr>
            <p:cNvSpPr>
              <a:spLocks/>
            </p:cNvSpPr>
            <p:nvPr/>
          </p:nvSpPr>
          <p:spPr bwMode="auto">
            <a:xfrm>
              <a:off x="2562576" y="4082461"/>
              <a:ext cx="31367" cy="49291"/>
            </a:xfrm>
            <a:custGeom>
              <a:avLst/>
              <a:gdLst>
                <a:gd name="T0" fmla="*/ 48 w 60"/>
                <a:gd name="T1" fmla="*/ 97 h 97"/>
                <a:gd name="T2" fmla="*/ 47 w 60"/>
                <a:gd name="T3" fmla="*/ 96 h 97"/>
                <a:gd name="T4" fmla="*/ 44 w 60"/>
                <a:gd name="T5" fmla="*/ 92 h 97"/>
                <a:gd name="T6" fmla="*/ 51 w 60"/>
                <a:gd name="T7" fmla="*/ 68 h 97"/>
                <a:gd name="T8" fmla="*/ 4 w 60"/>
                <a:gd name="T9" fmla="*/ 68 h 97"/>
                <a:gd name="T10" fmla="*/ 1 w 60"/>
                <a:gd name="T11" fmla="*/ 67 h 97"/>
                <a:gd name="T12" fmla="*/ 0 w 60"/>
                <a:gd name="T13" fmla="*/ 64 h 97"/>
                <a:gd name="T14" fmla="*/ 18 w 60"/>
                <a:gd name="T15" fmla="*/ 3 h 97"/>
                <a:gd name="T16" fmla="*/ 21 w 60"/>
                <a:gd name="T17" fmla="*/ 0 h 97"/>
                <a:gd name="T18" fmla="*/ 52 w 60"/>
                <a:gd name="T19" fmla="*/ 0 h 97"/>
                <a:gd name="T20" fmla="*/ 56 w 60"/>
                <a:gd name="T21" fmla="*/ 4 h 97"/>
                <a:gd name="T22" fmla="*/ 52 w 60"/>
                <a:gd name="T23" fmla="*/ 8 h 97"/>
                <a:gd name="T24" fmla="*/ 24 w 60"/>
                <a:gd name="T25" fmla="*/ 8 h 97"/>
                <a:gd name="T26" fmla="*/ 9 w 60"/>
                <a:gd name="T27" fmla="*/ 61 h 97"/>
                <a:gd name="T28" fmla="*/ 56 w 60"/>
                <a:gd name="T29" fmla="*/ 61 h 97"/>
                <a:gd name="T30" fmla="*/ 59 w 60"/>
                <a:gd name="T31" fmla="*/ 62 h 97"/>
                <a:gd name="T32" fmla="*/ 60 w 60"/>
                <a:gd name="T33" fmla="*/ 66 h 97"/>
                <a:gd name="T34" fmla="*/ 52 w 60"/>
                <a:gd name="T35" fmla="*/ 94 h 97"/>
                <a:gd name="T36" fmla="*/ 48 w 60"/>
                <a:gd name="T3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97">
                  <a:moveTo>
                    <a:pt x="48" y="97"/>
                  </a:moveTo>
                  <a:cubicBezTo>
                    <a:pt x="48" y="97"/>
                    <a:pt x="47" y="97"/>
                    <a:pt x="47" y="96"/>
                  </a:cubicBezTo>
                  <a:cubicBezTo>
                    <a:pt x="45" y="96"/>
                    <a:pt x="44" y="94"/>
                    <a:pt x="44" y="92"/>
                  </a:cubicBezTo>
                  <a:lnTo>
                    <a:pt x="51" y="68"/>
                  </a:lnTo>
                  <a:lnTo>
                    <a:pt x="4" y="68"/>
                  </a:lnTo>
                  <a:cubicBezTo>
                    <a:pt x="3" y="68"/>
                    <a:pt x="2" y="68"/>
                    <a:pt x="1" y="67"/>
                  </a:cubicBezTo>
                  <a:cubicBezTo>
                    <a:pt x="0" y="66"/>
                    <a:pt x="0" y="65"/>
                    <a:pt x="0" y="64"/>
                  </a:cubicBezTo>
                  <a:lnTo>
                    <a:pt x="18" y="3"/>
                  </a:lnTo>
                  <a:cubicBezTo>
                    <a:pt x="18" y="2"/>
                    <a:pt x="20" y="0"/>
                    <a:pt x="21" y="0"/>
                  </a:cubicBezTo>
                  <a:lnTo>
                    <a:pt x="52" y="0"/>
                  </a:lnTo>
                  <a:cubicBezTo>
                    <a:pt x="54" y="0"/>
                    <a:pt x="56" y="2"/>
                    <a:pt x="56" y="4"/>
                  </a:cubicBezTo>
                  <a:cubicBezTo>
                    <a:pt x="56" y="7"/>
                    <a:pt x="54" y="8"/>
                    <a:pt x="52" y="8"/>
                  </a:cubicBezTo>
                  <a:lnTo>
                    <a:pt x="24" y="8"/>
                  </a:lnTo>
                  <a:lnTo>
                    <a:pt x="9" y="61"/>
                  </a:lnTo>
                  <a:lnTo>
                    <a:pt x="56" y="61"/>
                  </a:lnTo>
                  <a:cubicBezTo>
                    <a:pt x="57" y="61"/>
                    <a:pt x="58" y="61"/>
                    <a:pt x="59" y="62"/>
                  </a:cubicBezTo>
                  <a:cubicBezTo>
                    <a:pt x="60" y="63"/>
                    <a:pt x="60" y="64"/>
                    <a:pt x="60" y="66"/>
                  </a:cubicBezTo>
                  <a:lnTo>
                    <a:pt x="52" y="94"/>
                  </a:lnTo>
                  <a:cubicBezTo>
                    <a:pt x="51" y="95"/>
                    <a:pt x="50" y="97"/>
                    <a:pt x="48" y="9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71">
              <a:extLst>
                <a:ext uri="{FF2B5EF4-FFF2-40B4-BE49-F238E27FC236}">
                  <a16:creationId xmlns="" xmlns:a16="http://schemas.microsoft.com/office/drawing/2014/main" id="{CD9C44D8-399A-430B-AF3B-34E15EBED6A9}"/>
                </a:ext>
              </a:extLst>
            </p:cNvPr>
            <p:cNvSpPr>
              <a:spLocks/>
            </p:cNvSpPr>
            <p:nvPr/>
          </p:nvSpPr>
          <p:spPr bwMode="auto">
            <a:xfrm>
              <a:off x="2533451" y="4019728"/>
              <a:ext cx="4481" cy="192681"/>
            </a:xfrm>
            <a:custGeom>
              <a:avLst/>
              <a:gdLst>
                <a:gd name="T0" fmla="*/ 4 w 8"/>
                <a:gd name="T1" fmla="*/ 379 h 379"/>
                <a:gd name="T2" fmla="*/ 0 w 8"/>
                <a:gd name="T3" fmla="*/ 375 h 379"/>
                <a:gd name="T4" fmla="*/ 0 w 8"/>
                <a:gd name="T5" fmla="*/ 4 h 379"/>
                <a:gd name="T6" fmla="*/ 4 w 8"/>
                <a:gd name="T7" fmla="*/ 0 h 379"/>
                <a:gd name="T8" fmla="*/ 8 w 8"/>
                <a:gd name="T9" fmla="*/ 4 h 379"/>
                <a:gd name="T10" fmla="*/ 8 w 8"/>
                <a:gd name="T11" fmla="*/ 375 h 379"/>
                <a:gd name="T12" fmla="*/ 4 w 8"/>
                <a:gd name="T13" fmla="*/ 379 h 379"/>
              </a:gdLst>
              <a:ahLst/>
              <a:cxnLst>
                <a:cxn ang="0">
                  <a:pos x="T0" y="T1"/>
                </a:cxn>
                <a:cxn ang="0">
                  <a:pos x="T2" y="T3"/>
                </a:cxn>
                <a:cxn ang="0">
                  <a:pos x="T4" y="T5"/>
                </a:cxn>
                <a:cxn ang="0">
                  <a:pos x="T6" y="T7"/>
                </a:cxn>
                <a:cxn ang="0">
                  <a:pos x="T8" y="T9"/>
                </a:cxn>
                <a:cxn ang="0">
                  <a:pos x="T10" y="T11"/>
                </a:cxn>
                <a:cxn ang="0">
                  <a:pos x="T12" y="T13"/>
                </a:cxn>
              </a:cxnLst>
              <a:rect l="0" t="0" r="r" b="b"/>
              <a:pathLst>
                <a:path w="8" h="379">
                  <a:moveTo>
                    <a:pt x="4" y="379"/>
                  </a:moveTo>
                  <a:cubicBezTo>
                    <a:pt x="2" y="379"/>
                    <a:pt x="0" y="377"/>
                    <a:pt x="0" y="375"/>
                  </a:cubicBezTo>
                  <a:lnTo>
                    <a:pt x="0" y="4"/>
                  </a:lnTo>
                  <a:cubicBezTo>
                    <a:pt x="0" y="1"/>
                    <a:pt x="2" y="0"/>
                    <a:pt x="4" y="0"/>
                  </a:cubicBezTo>
                  <a:cubicBezTo>
                    <a:pt x="6" y="0"/>
                    <a:pt x="8" y="1"/>
                    <a:pt x="8" y="4"/>
                  </a:cubicBezTo>
                  <a:lnTo>
                    <a:pt x="8" y="375"/>
                  </a:lnTo>
                  <a:cubicBezTo>
                    <a:pt x="8" y="377"/>
                    <a:pt x="6" y="379"/>
                    <a:pt x="4" y="37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72">
              <a:extLst>
                <a:ext uri="{FF2B5EF4-FFF2-40B4-BE49-F238E27FC236}">
                  <a16:creationId xmlns="" xmlns:a16="http://schemas.microsoft.com/office/drawing/2014/main" id="{385376E4-D85F-4762-BCC7-45EC29B37656}"/>
                </a:ext>
              </a:extLst>
            </p:cNvPr>
            <p:cNvSpPr>
              <a:spLocks noEditPoints="1"/>
            </p:cNvSpPr>
            <p:nvPr/>
          </p:nvSpPr>
          <p:spPr bwMode="auto">
            <a:xfrm>
              <a:off x="2625310" y="4030930"/>
              <a:ext cx="13443" cy="49291"/>
            </a:xfrm>
            <a:custGeom>
              <a:avLst/>
              <a:gdLst>
                <a:gd name="T0" fmla="*/ 8 w 28"/>
                <a:gd name="T1" fmla="*/ 97 h 97"/>
                <a:gd name="T2" fmla="*/ 4 w 28"/>
                <a:gd name="T3" fmla="*/ 97 h 97"/>
                <a:gd name="T4" fmla="*/ 0 w 28"/>
                <a:gd name="T5" fmla="*/ 93 h 97"/>
                <a:gd name="T6" fmla="*/ 0 w 28"/>
                <a:gd name="T7" fmla="*/ 4 h 97"/>
                <a:gd name="T8" fmla="*/ 4 w 28"/>
                <a:gd name="T9" fmla="*/ 0 h 97"/>
                <a:gd name="T10" fmla="*/ 8 w 28"/>
                <a:gd name="T11" fmla="*/ 0 h 97"/>
                <a:gd name="T12" fmla="*/ 28 w 28"/>
                <a:gd name="T13" fmla="*/ 20 h 97"/>
                <a:gd name="T14" fmla="*/ 28 w 28"/>
                <a:gd name="T15" fmla="*/ 77 h 97"/>
                <a:gd name="T16" fmla="*/ 8 w 28"/>
                <a:gd name="T17" fmla="*/ 97 h 97"/>
                <a:gd name="T18" fmla="*/ 8 w 28"/>
                <a:gd name="T19" fmla="*/ 8 h 97"/>
                <a:gd name="T20" fmla="*/ 8 w 28"/>
                <a:gd name="T21" fmla="*/ 8 h 97"/>
                <a:gd name="T22" fmla="*/ 8 w 28"/>
                <a:gd name="T23" fmla="*/ 89 h 97"/>
                <a:gd name="T24" fmla="*/ 20 w 28"/>
                <a:gd name="T25" fmla="*/ 77 h 97"/>
                <a:gd name="T26" fmla="*/ 20 w 28"/>
                <a:gd name="T27" fmla="*/ 20 h 97"/>
                <a:gd name="T28" fmla="*/ 8 w 28"/>
                <a:gd name="T29"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97">
                  <a:moveTo>
                    <a:pt x="8" y="97"/>
                  </a:moveTo>
                  <a:lnTo>
                    <a:pt x="4" y="97"/>
                  </a:lnTo>
                  <a:cubicBezTo>
                    <a:pt x="2" y="97"/>
                    <a:pt x="0" y="95"/>
                    <a:pt x="0" y="93"/>
                  </a:cubicBezTo>
                  <a:lnTo>
                    <a:pt x="0" y="4"/>
                  </a:lnTo>
                  <a:cubicBezTo>
                    <a:pt x="0" y="2"/>
                    <a:pt x="2" y="0"/>
                    <a:pt x="4" y="0"/>
                  </a:cubicBezTo>
                  <a:lnTo>
                    <a:pt x="8" y="0"/>
                  </a:lnTo>
                  <a:cubicBezTo>
                    <a:pt x="19" y="0"/>
                    <a:pt x="28" y="9"/>
                    <a:pt x="28" y="20"/>
                  </a:cubicBezTo>
                  <a:lnTo>
                    <a:pt x="28" y="77"/>
                  </a:lnTo>
                  <a:cubicBezTo>
                    <a:pt x="28" y="88"/>
                    <a:pt x="19" y="97"/>
                    <a:pt x="8" y="97"/>
                  </a:cubicBezTo>
                  <a:close/>
                  <a:moveTo>
                    <a:pt x="8" y="8"/>
                  </a:moveTo>
                  <a:lnTo>
                    <a:pt x="8" y="8"/>
                  </a:lnTo>
                  <a:lnTo>
                    <a:pt x="8" y="89"/>
                  </a:lnTo>
                  <a:cubicBezTo>
                    <a:pt x="15" y="89"/>
                    <a:pt x="20" y="83"/>
                    <a:pt x="20" y="77"/>
                  </a:cubicBezTo>
                  <a:lnTo>
                    <a:pt x="20" y="20"/>
                  </a:lnTo>
                  <a:cubicBezTo>
                    <a:pt x="20" y="13"/>
                    <a:pt x="15" y="8"/>
                    <a:pt x="8"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73">
              <a:extLst>
                <a:ext uri="{FF2B5EF4-FFF2-40B4-BE49-F238E27FC236}">
                  <a16:creationId xmlns="" xmlns:a16="http://schemas.microsoft.com/office/drawing/2014/main" id="{A7781205-937B-4D9B-BFBF-4304BAD6D13D}"/>
                </a:ext>
              </a:extLst>
            </p:cNvPr>
            <p:cNvSpPr>
              <a:spLocks/>
            </p:cNvSpPr>
            <p:nvPr/>
          </p:nvSpPr>
          <p:spPr bwMode="auto">
            <a:xfrm>
              <a:off x="2609627" y="4091423"/>
              <a:ext cx="96341" cy="60494"/>
            </a:xfrm>
            <a:custGeom>
              <a:avLst/>
              <a:gdLst>
                <a:gd name="T0" fmla="*/ 185 w 189"/>
                <a:gd name="T1" fmla="*/ 118 h 118"/>
                <a:gd name="T2" fmla="*/ 118 w 189"/>
                <a:gd name="T3" fmla="*/ 118 h 118"/>
                <a:gd name="T4" fmla="*/ 80 w 189"/>
                <a:gd name="T5" fmla="*/ 81 h 118"/>
                <a:gd name="T6" fmla="*/ 80 w 189"/>
                <a:gd name="T7" fmla="*/ 37 h 118"/>
                <a:gd name="T8" fmla="*/ 71 w 189"/>
                <a:gd name="T9" fmla="*/ 16 h 118"/>
                <a:gd name="T10" fmla="*/ 50 w 189"/>
                <a:gd name="T11" fmla="*/ 8 h 118"/>
                <a:gd name="T12" fmla="*/ 4 w 189"/>
                <a:gd name="T13" fmla="*/ 8 h 118"/>
                <a:gd name="T14" fmla="*/ 0 w 189"/>
                <a:gd name="T15" fmla="*/ 5 h 118"/>
                <a:gd name="T16" fmla="*/ 4 w 189"/>
                <a:gd name="T17" fmla="*/ 1 h 118"/>
                <a:gd name="T18" fmla="*/ 50 w 189"/>
                <a:gd name="T19" fmla="*/ 0 h 118"/>
                <a:gd name="T20" fmla="*/ 77 w 189"/>
                <a:gd name="T21" fmla="*/ 11 h 118"/>
                <a:gd name="T22" fmla="*/ 88 w 189"/>
                <a:gd name="T23" fmla="*/ 37 h 118"/>
                <a:gd name="T24" fmla="*/ 88 w 189"/>
                <a:gd name="T25" fmla="*/ 81 h 118"/>
                <a:gd name="T26" fmla="*/ 118 w 189"/>
                <a:gd name="T27" fmla="*/ 110 h 118"/>
                <a:gd name="T28" fmla="*/ 185 w 189"/>
                <a:gd name="T29" fmla="*/ 110 h 118"/>
                <a:gd name="T30" fmla="*/ 189 w 189"/>
                <a:gd name="T31" fmla="*/ 114 h 118"/>
                <a:gd name="T32" fmla="*/ 185 w 189"/>
                <a:gd name="T3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18">
                  <a:moveTo>
                    <a:pt x="185" y="118"/>
                  </a:moveTo>
                  <a:lnTo>
                    <a:pt x="118" y="118"/>
                  </a:lnTo>
                  <a:cubicBezTo>
                    <a:pt x="97" y="118"/>
                    <a:pt x="80" y="101"/>
                    <a:pt x="80" y="81"/>
                  </a:cubicBezTo>
                  <a:lnTo>
                    <a:pt x="80" y="37"/>
                  </a:lnTo>
                  <a:cubicBezTo>
                    <a:pt x="80" y="29"/>
                    <a:pt x="77" y="22"/>
                    <a:pt x="71" y="16"/>
                  </a:cubicBezTo>
                  <a:cubicBezTo>
                    <a:pt x="66" y="11"/>
                    <a:pt x="58" y="8"/>
                    <a:pt x="50" y="8"/>
                  </a:cubicBezTo>
                  <a:lnTo>
                    <a:pt x="4" y="8"/>
                  </a:lnTo>
                  <a:cubicBezTo>
                    <a:pt x="2" y="8"/>
                    <a:pt x="0" y="7"/>
                    <a:pt x="0" y="5"/>
                  </a:cubicBezTo>
                  <a:cubicBezTo>
                    <a:pt x="0" y="2"/>
                    <a:pt x="2" y="1"/>
                    <a:pt x="4" y="1"/>
                  </a:cubicBezTo>
                  <a:lnTo>
                    <a:pt x="50" y="0"/>
                  </a:lnTo>
                  <a:cubicBezTo>
                    <a:pt x="60" y="0"/>
                    <a:pt x="70" y="4"/>
                    <a:pt x="77" y="11"/>
                  </a:cubicBezTo>
                  <a:cubicBezTo>
                    <a:pt x="84" y="18"/>
                    <a:pt x="88" y="27"/>
                    <a:pt x="88" y="37"/>
                  </a:cubicBezTo>
                  <a:lnTo>
                    <a:pt x="88" y="81"/>
                  </a:lnTo>
                  <a:cubicBezTo>
                    <a:pt x="88" y="97"/>
                    <a:pt x="101" y="110"/>
                    <a:pt x="118" y="110"/>
                  </a:cubicBezTo>
                  <a:lnTo>
                    <a:pt x="185" y="110"/>
                  </a:lnTo>
                  <a:cubicBezTo>
                    <a:pt x="187" y="110"/>
                    <a:pt x="189" y="112"/>
                    <a:pt x="189" y="114"/>
                  </a:cubicBezTo>
                  <a:cubicBezTo>
                    <a:pt x="189" y="116"/>
                    <a:pt x="187" y="118"/>
                    <a:pt x="185"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74">
              <a:extLst>
                <a:ext uri="{FF2B5EF4-FFF2-40B4-BE49-F238E27FC236}">
                  <a16:creationId xmlns="" xmlns:a16="http://schemas.microsoft.com/office/drawing/2014/main" id="{3A739DD5-E6FB-4474-BCFB-FD1E26EA48BC}"/>
                </a:ext>
              </a:extLst>
            </p:cNvPr>
            <p:cNvSpPr>
              <a:spLocks/>
            </p:cNvSpPr>
            <p:nvPr/>
          </p:nvSpPr>
          <p:spPr bwMode="auto">
            <a:xfrm>
              <a:off x="2564817" y="4010766"/>
              <a:ext cx="47051" cy="4481"/>
            </a:xfrm>
            <a:custGeom>
              <a:avLst/>
              <a:gdLst>
                <a:gd name="T0" fmla="*/ 88 w 92"/>
                <a:gd name="T1" fmla="*/ 8 h 8"/>
                <a:gd name="T2" fmla="*/ 4 w 92"/>
                <a:gd name="T3" fmla="*/ 8 h 8"/>
                <a:gd name="T4" fmla="*/ 0 w 92"/>
                <a:gd name="T5" fmla="*/ 4 h 8"/>
                <a:gd name="T6" fmla="*/ 4 w 92"/>
                <a:gd name="T7" fmla="*/ 0 h 8"/>
                <a:gd name="T8" fmla="*/ 88 w 92"/>
                <a:gd name="T9" fmla="*/ 0 h 8"/>
                <a:gd name="T10" fmla="*/ 92 w 92"/>
                <a:gd name="T11" fmla="*/ 4 h 8"/>
                <a:gd name="T12" fmla="*/ 88 w 9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2" h="8">
                  <a:moveTo>
                    <a:pt x="88" y="8"/>
                  </a:moveTo>
                  <a:lnTo>
                    <a:pt x="4" y="8"/>
                  </a:lnTo>
                  <a:cubicBezTo>
                    <a:pt x="2" y="8"/>
                    <a:pt x="0" y="6"/>
                    <a:pt x="0" y="4"/>
                  </a:cubicBezTo>
                  <a:cubicBezTo>
                    <a:pt x="0" y="2"/>
                    <a:pt x="2" y="0"/>
                    <a:pt x="4" y="0"/>
                  </a:cubicBezTo>
                  <a:lnTo>
                    <a:pt x="88" y="0"/>
                  </a:lnTo>
                  <a:cubicBezTo>
                    <a:pt x="90" y="0"/>
                    <a:pt x="92" y="2"/>
                    <a:pt x="92" y="4"/>
                  </a:cubicBezTo>
                  <a:cubicBezTo>
                    <a:pt x="92" y="6"/>
                    <a:pt x="90" y="8"/>
                    <a:pt x="88"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75">
              <a:extLst>
                <a:ext uri="{FF2B5EF4-FFF2-40B4-BE49-F238E27FC236}">
                  <a16:creationId xmlns="" xmlns:a16="http://schemas.microsoft.com/office/drawing/2014/main" id="{3D0251E4-137F-4ACF-90F9-AC77C0D5C453}"/>
                </a:ext>
              </a:extLst>
            </p:cNvPr>
            <p:cNvSpPr>
              <a:spLocks noEditPoints="1"/>
            </p:cNvSpPr>
            <p:nvPr/>
          </p:nvSpPr>
          <p:spPr bwMode="auto">
            <a:xfrm>
              <a:off x="2688043" y="4071258"/>
              <a:ext cx="194923" cy="154594"/>
            </a:xfrm>
            <a:custGeom>
              <a:avLst/>
              <a:gdLst>
                <a:gd name="T0" fmla="*/ 16 w 383"/>
                <a:gd name="T1" fmla="*/ 215 h 307"/>
                <a:gd name="T2" fmla="*/ 40 w 383"/>
                <a:gd name="T3" fmla="*/ 281 h 307"/>
                <a:gd name="T4" fmla="*/ 340 w 383"/>
                <a:gd name="T5" fmla="*/ 307 h 307"/>
                <a:gd name="T6" fmla="*/ 343 w 383"/>
                <a:gd name="T7" fmla="*/ 281 h 307"/>
                <a:gd name="T8" fmla="*/ 361 w 383"/>
                <a:gd name="T9" fmla="*/ 242 h 307"/>
                <a:gd name="T10" fmla="*/ 346 w 383"/>
                <a:gd name="T11" fmla="*/ 118 h 307"/>
                <a:gd name="T12" fmla="*/ 382 w 383"/>
                <a:gd name="T13" fmla="*/ 103 h 307"/>
                <a:gd name="T14" fmla="*/ 336 w 383"/>
                <a:gd name="T15" fmla="*/ 97 h 307"/>
                <a:gd name="T16" fmla="*/ 275 w 383"/>
                <a:gd name="T17" fmla="*/ 11 h 307"/>
                <a:gd name="T18" fmla="*/ 88 w 383"/>
                <a:gd name="T19" fmla="*/ 20 h 307"/>
                <a:gd name="T20" fmla="*/ 47 w 383"/>
                <a:gd name="T21" fmla="*/ 97 h 307"/>
                <a:gd name="T22" fmla="*/ 1 w 383"/>
                <a:gd name="T23" fmla="*/ 103 h 307"/>
                <a:gd name="T24" fmla="*/ 33 w 383"/>
                <a:gd name="T25" fmla="*/ 128 h 307"/>
                <a:gd name="T26" fmla="*/ 323 w 383"/>
                <a:gd name="T27" fmla="*/ 101 h 307"/>
                <a:gd name="T28" fmla="*/ 272 w 383"/>
                <a:gd name="T29" fmla="*/ 23 h 307"/>
                <a:gd name="T30" fmla="*/ 86 w 383"/>
                <a:gd name="T31" fmla="*/ 42 h 307"/>
                <a:gd name="T32" fmla="*/ 64 w 383"/>
                <a:gd name="T33" fmla="*/ 86 h 307"/>
                <a:gd name="T34" fmla="*/ 323 w 383"/>
                <a:gd name="T35" fmla="*/ 101 h 307"/>
                <a:gd name="T36" fmla="*/ 296 w 383"/>
                <a:gd name="T37" fmla="*/ 307 h 307"/>
                <a:gd name="T38" fmla="*/ 189 w 383"/>
                <a:gd name="T39" fmla="*/ 283 h 307"/>
                <a:gd name="T40" fmla="*/ 86 w 383"/>
                <a:gd name="T41" fmla="*/ 307 h 307"/>
                <a:gd name="T42" fmla="*/ 272 w 383"/>
                <a:gd name="T43" fmla="*/ 169 h 307"/>
                <a:gd name="T44" fmla="*/ 296 w 383"/>
                <a:gd name="T45" fmla="*/ 195 h 307"/>
                <a:gd name="T46" fmla="*/ 343 w 383"/>
                <a:gd name="T47" fmla="*/ 185 h 307"/>
                <a:gd name="T48" fmla="*/ 316 w 383"/>
                <a:gd name="T49" fmla="*/ 156 h 307"/>
                <a:gd name="T50" fmla="*/ 46 w 383"/>
                <a:gd name="T51" fmla="*/ 157 h 307"/>
                <a:gd name="T52" fmla="*/ 52 w 383"/>
                <a:gd name="T53" fmla="*/ 195 h 307"/>
                <a:gd name="T54" fmla="*/ 100 w 383"/>
                <a:gd name="T55" fmla="*/ 159 h 307"/>
                <a:gd name="T56" fmla="*/ 46 w 383"/>
                <a:gd name="T57" fmla="*/ 157 h 307"/>
                <a:gd name="T58" fmla="*/ 255 w 383"/>
                <a:gd name="T59" fmla="*/ 229 h 307"/>
                <a:gd name="T60" fmla="*/ 137 w 383"/>
                <a:gd name="T61" fmla="*/ 198 h 307"/>
                <a:gd name="T62" fmla="*/ 137 w 383"/>
                <a:gd name="T63" fmla="*/ 241 h 307"/>
                <a:gd name="T64" fmla="*/ 222 w 383"/>
                <a:gd name="T65" fmla="*/ 24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3" h="307">
                  <a:moveTo>
                    <a:pt x="26" y="144"/>
                  </a:moveTo>
                  <a:cubicBezTo>
                    <a:pt x="18" y="168"/>
                    <a:pt x="13" y="188"/>
                    <a:pt x="16" y="215"/>
                  </a:cubicBezTo>
                  <a:cubicBezTo>
                    <a:pt x="19" y="239"/>
                    <a:pt x="30" y="259"/>
                    <a:pt x="34" y="281"/>
                  </a:cubicBezTo>
                  <a:lnTo>
                    <a:pt x="40" y="281"/>
                  </a:lnTo>
                  <a:lnTo>
                    <a:pt x="43" y="306"/>
                  </a:lnTo>
                  <a:lnTo>
                    <a:pt x="340" y="307"/>
                  </a:lnTo>
                  <a:cubicBezTo>
                    <a:pt x="343" y="302"/>
                    <a:pt x="343" y="302"/>
                    <a:pt x="343" y="295"/>
                  </a:cubicBezTo>
                  <a:cubicBezTo>
                    <a:pt x="343" y="291"/>
                    <a:pt x="342" y="286"/>
                    <a:pt x="343" y="281"/>
                  </a:cubicBezTo>
                  <a:lnTo>
                    <a:pt x="349" y="281"/>
                  </a:lnTo>
                  <a:lnTo>
                    <a:pt x="361" y="242"/>
                  </a:lnTo>
                  <a:cubicBezTo>
                    <a:pt x="373" y="204"/>
                    <a:pt x="369" y="173"/>
                    <a:pt x="354" y="136"/>
                  </a:cubicBezTo>
                  <a:cubicBezTo>
                    <a:pt x="352" y="131"/>
                    <a:pt x="347" y="124"/>
                    <a:pt x="346" y="118"/>
                  </a:cubicBezTo>
                  <a:cubicBezTo>
                    <a:pt x="354" y="118"/>
                    <a:pt x="372" y="120"/>
                    <a:pt x="378" y="116"/>
                  </a:cubicBezTo>
                  <a:cubicBezTo>
                    <a:pt x="382" y="113"/>
                    <a:pt x="382" y="109"/>
                    <a:pt x="382" y="103"/>
                  </a:cubicBezTo>
                  <a:cubicBezTo>
                    <a:pt x="383" y="78"/>
                    <a:pt x="380" y="80"/>
                    <a:pt x="353" y="80"/>
                  </a:cubicBezTo>
                  <a:cubicBezTo>
                    <a:pt x="336" y="80"/>
                    <a:pt x="347" y="92"/>
                    <a:pt x="336" y="97"/>
                  </a:cubicBezTo>
                  <a:cubicBezTo>
                    <a:pt x="330" y="78"/>
                    <a:pt x="309" y="33"/>
                    <a:pt x="295" y="20"/>
                  </a:cubicBezTo>
                  <a:cubicBezTo>
                    <a:pt x="289" y="14"/>
                    <a:pt x="284" y="13"/>
                    <a:pt x="275" y="11"/>
                  </a:cubicBezTo>
                  <a:cubicBezTo>
                    <a:pt x="266" y="9"/>
                    <a:pt x="257" y="8"/>
                    <a:pt x="249" y="7"/>
                  </a:cubicBezTo>
                  <a:cubicBezTo>
                    <a:pt x="213" y="4"/>
                    <a:pt x="109" y="0"/>
                    <a:pt x="88" y="20"/>
                  </a:cubicBezTo>
                  <a:cubicBezTo>
                    <a:pt x="77" y="30"/>
                    <a:pt x="63" y="60"/>
                    <a:pt x="55" y="76"/>
                  </a:cubicBezTo>
                  <a:cubicBezTo>
                    <a:pt x="52" y="83"/>
                    <a:pt x="50" y="91"/>
                    <a:pt x="47" y="97"/>
                  </a:cubicBezTo>
                  <a:cubicBezTo>
                    <a:pt x="35" y="92"/>
                    <a:pt x="47" y="80"/>
                    <a:pt x="29" y="80"/>
                  </a:cubicBezTo>
                  <a:cubicBezTo>
                    <a:pt x="2" y="80"/>
                    <a:pt x="1" y="78"/>
                    <a:pt x="1" y="103"/>
                  </a:cubicBezTo>
                  <a:cubicBezTo>
                    <a:pt x="0" y="125"/>
                    <a:pt x="18" y="117"/>
                    <a:pt x="37" y="119"/>
                  </a:cubicBezTo>
                  <a:lnTo>
                    <a:pt x="33" y="128"/>
                  </a:lnTo>
                  <a:lnTo>
                    <a:pt x="26" y="144"/>
                  </a:lnTo>
                  <a:close/>
                  <a:moveTo>
                    <a:pt x="323" y="101"/>
                  </a:moveTo>
                  <a:cubicBezTo>
                    <a:pt x="325" y="94"/>
                    <a:pt x="302" y="50"/>
                    <a:pt x="297" y="42"/>
                  </a:cubicBezTo>
                  <a:cubicBezTo>
                    <a:pt x="290" y="31"/>
                    <a:pt x="288" y="26"/>
                    <a:pt x="272" y="23"/>
                  </a:cubicBezTo>
                  <a:cubicBezTo>
                    <a:pt x="230" y="14"/>
                    <a:pt x="153" y="15"/>
                    <a:pt x="110" y="23"/>
                  </a:cubicBezTo>
                  <a:cubicBezTo>
                    <a:pt x="96" y="25"/>
                    <a:pt x="94" y="29"/>
                    <a:pt x="86" y="42"/>
                  </a:cubicBezTo>
                  <a:cubicBezTo>
                    <a:pt x="83" y="47"/>
                    <a:pt x="81" y="51"/>
                    <a:pt x="78" y="56"/>
                  </a:cubicBezTo>
                  <a:lnTo>
                    <a:pt x="64" y="86"/>
                  </a:lnTo>
                  <a:cubicBezTo>
                    <a:pt x="63" y="89"/>
                    <a:pt x="57" y="100"/>
                    <a:pt x="62" y="102"/>
                  </a:cubicBezTo>
                  <a:cubicBezTo>
                    <a:pt x="63" y="102"/>
                    <a:pt x="318" y="103"/>
                    <a:pt x="323" y="101"/>
                  </a:cubicBezTo>
                  <a:close/>
                  <a:moveTo>
                    <a:pt x="86" y="307"/>
                  </a:moveTo>
                  <a:lnTo>
                    <a:pt x="296" y="307"/>
                  </a:lnTo>
                  <a:cubicBezTo>
                    <a:pt x="292" y="300"/>
                    <a:pt x="294" y="292"/>
                    <a:pt x="294" y="282"/>
                  </a:cubicBezTo>
                  <a:cubicBezTo>
                    <a:pt x="273" y="280"/>
                    <a:pt x="217" y="283"/>
                    <a:pt x="189" y="283"/>
                  </a:cubicBezTo>
                  <a:cubicBezTo>
                    <a:pt x="156" y="283"/>
                    <a:pt x="123" y="282"/>
                    <a:pt x="89" y="282"/>
                  </a:cubicBezTo>
                  <a:lnTo>
                    <a:pt x="86" y="307"/>
                  </a:lnTo>
                  <a:close/>
                  <a:moveTo>
                    <a:pt x="289" y="157"/>
                  </a:moveTo>
                  <a:cubicBezTo>
                    <a:pt x="281" y="160"/>
                    <a:pt x="276" y="163"/>
                    <a:pt x="272" y="169"/>
                  </a:cubicBezTo>
                  <a:cubicBezTo>
                    <a:pt x="269" y="175"/>
                    <a:pt x="265" y="185"/>
                    <a:pt x="271" y="191"/>
                  </a:cubicBezTo>
                  <a:cubicBezTo>
                    <a:pt x="276" y="196"/>
                    <a:pt x="288" y="195"/>
                    <a:pt x="296" y="195"/>
                  </a:cubicBezTo>
                  <a:cubicBezTo>
                    <a:pt x="305" y="194"/>
                    <a:pt x="315" y="195"/>
                    <a:pt x="325" y="195"/>
                  </a:cubicBezTo>
                  <a:cubicBezTo>
                    <a:pt x="334" y="195"/>
                    <a:pt x="342" y="194"/>
                    <a:pt x="343" y="185"/>
                  </a:cubicBezTo>
                  <a:cubicBezTo>
                    <a:pt x="344" y="179"/>
                    <a:pt x="344" y="164"/>
                    <a:pt x="341" y="160"/>
                  </a:cubicBezTo>
                  <a:cubicBezTo>
                    <a:pt x="336" y="155"/>
                    <a:pt x="325" y="156"/>
                    <a:pt x="316" y="156"/>
                  </a:cubicBezTo>
                  <a:cubicBezTo>
                    <a:pt x="307" y="156"/>
                    <a:pt x="297" y="155"/>
                    <a:pt x="289" y="157"/>
                  </a:cubicBezTo>
                  <a:close/>
                  <a:moveTo>
                    <a:pt x="46" y="157"/>
                  </a:moveTo>
                  <a:cubicBezTo>
                    <a:pt x="38" y="160"/>
                    <a:pt x="40" y="170"/>
                    <a:pt x="40" y="179"/>
                  </a:cubicBezTo>
                  <a:cubicBezTo>
                    <a:pt x="40" y="189"/>
                    <a:pt x="42" y="194"/>
                    <a:pt x="52" y="195"/>
                  </a:cubicBezTo>
                  <a:cubicBezTo>
                    <a:pt x="60" y="195"/>
                    <a:pt x="104" y="195"/>
                    <a:pt x="109" y="194"/>
                  </a:cubicBezTo>
                  <a:cubicBezTo>
                    <a:pt x="120" y="189"/>
                    <a:pt x="116" y="168"/>
                    <a:pt x="100" y="159"/>
                  </a:cubicBezTo>
                  <a:cubicBezTo>
                    <a:pt x="92" y="155"/>
                    <a:pt x="84" y="156"/>
                    <a:pt x="75" y="156"/>
                  </a:cubicBezTo>
                  <a:cubicBezTo>
                    <a:pt x="68" y="156"/>
                    <a:pt x="51" y="155"/>
                    <a:pt x="46" y="157"/>
                  </a:cubicBezTo>
                  <a:close/>
                  <a:moveTo>
                    <a:pt x="222" y="248"/>
                  </a:moveTo>
                  <a:cubicBezTo>
                    <a:pt x="237" y="248"/>
                    <a:pt x="246" y="247"/>
                    <a:pt x="255" y="229"/>
                  </a:cubicBezTo>
                  <a:cubicBezTo>
                    <a:pt x="259" y="221"/>
                    <a:pt x="266" y="199"/>
                    <a:pt x="250" y="198"/>
                  </a:cubicBezTo>
                  <a:cubicBezTo>
                    <a:pt x="213" y="198"/>
                    <a:pt x="174" y="199"/>
                    <a:pt x="137" y="198"/>
                  </a:cubicBezTo>
                  <a:cubicBezTo>
                    <a:pt x="128" y="198"/>
                    <a:pt x="124" y="199"/>
                    <a:pt x="123" y="209"/>
                  </a:cubicBezTo>
                  <a:cubicBezTo>
                    <a:pt x="122" y="220"/>
                    <a:pt x="132" y="237"/>
                    <a:pt x="137" y="241"/>
                  </a:cubicBezTo>
                  <a:cubicBezTo>
                    <a:pt x="147" y="250"/>
                    <a:pt x="160" y="248"/>
                    <a:pt x="176" y="248"/>
                  </a:cubicBezTo>
                  <a:cubicBezTo>
                    <a:pt x="191" y="248"/>
                    <a:pt x="207" y="248"/>
                    <a:pt x="222"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aphicFrame>
        <p:nvGraphicFramePr>
          <p:cNvPr id="53" name="Chart 52">
            <a:extLst>
              <a:ext uri="{FF2B5EF4-FFF2-40B4-BE49-F238E27FC236}">
                <a16:creationId xmlns:a16="http://schemas.microsoft.com/office/drawing/2014/main" xmlns="" id="{51CDC5BC-C4EB-4082-A8D1-52590C38F2E8}"/>
              </a:ext>
            </a:extLst>
          </p:cNvPr>
          <p:cNvGraphicFramePr>
            <a:graphicFrameLocks/>
          </p:cNvGraphicFramePr>
          <p:nvPr>
            <p:extLst>
              <p:ext uri="{D42A27DB-BD31-4B8C-83A1-F6EECF244321}">
                <p14:modId xmlns:p14="http://schemas.microsoft.com/office/powerpoint/2010/main" xmlns="" val="2009860760"/>
              </p:ext>
            </p:extLst>
          </p:nvPr>
        </p:nvGraphicFramePr>
        <p:xfrm>
          <a:off x="407292" y="3706408"/>
          <a:ext cx="11468033" cy="26499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7133209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smtClean="0">
                <a:latin typeface="Arial" charset="0"/>
                <a:ea typeface="Arial" charset="0"/>
                <a:cs typeface="Arial" charset="0"/>
              </a:rPr>
              <a:t>Installation of PCS</a:t>
            </a:r>
            <a:endParaRPr lang="en-US" sz="2800" b="1" dirty="0">
              <a:latin typeface="Arial" charset="0"/>
              <a:ea typeface="Arial" charset="0"/>
              <a:cs typeface="Arial"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7213" y="1054698"/>
            <a:ext cx="5093543" cy="5316104"/>
          </a:xfrm>
          <a:prstGeom prst="rect">
            <a:avLst/>
          </a:prstGeom>
        </p:spPr>
      </p:pic>
      <p:sp>
        <p:nvSpPr>
          <p:cNvPr id="2" name="Rectangle 1"/>
          <p:cNvSpPr/>
          <p:nvPr/>
        </p:nvSpPr>
        <p:spPr>
          <a:xfrm>
            <a:off x="525090" y="6370802"/>
            <a:ext cx="5157787" cy="369332"/>
          </a:xfrm>
          <a:prstGeom prst="rect">
            <a:avLst/>
          </a:prstGeom>
        </p:spPr>
        <p:txBody>
          <a:bodyPr wrap="square">
            <a:spAutoFit/>
          </a:bodyPr>
          <a:lstStyle/>
          <a:p>
            <a:r>
              <a:rPr lang="en-IN" dirty="0" smtClean="0">
                <a:solidFill>
                  <a:srgbClr val="000000"/>
                </a:solidFill>
                <a:latin typeface="Arial" charset="0"/>
                <a:ea typeface="Arial" charset="0"/>
                <a:cs typeface="Arial" charset="0"/>
              </a:rPr>
              <a:t>EV Charging Plaza at </a:t>
            </a:r>
            <a:r>
              <a:rPr lang="en-IN" smtClean="0">
                <a:solidFill>
                  <a:srgbClr val="000000"/>
                </a:solidFill>
                <a:latin typeface="Arial" charset="0"/>
                <a:ea typeface="Arial" charset="0"/>
                <a:cs typeface="Arial" charset="0"/>
              </a:rPr>
              <a:t>Rafi Marg, New Delhi</a:t>
            </a:r>
            <a:endParaRPr lang="en-US" dirty="0"/>
          </a:p>
        </p:txBody>
      </p:sp>
      <p:sp>
        <p:nvSpPr>
          <p:cNvPr id="10" name="Rectangle 9"/>
          <p:cNvSpPr/>
          <p:nvPr/>
        </p:nvSpPr>
        <p:spPr>
          <a:xfrm>
            <a:off x="5919602" y="6186136"/>
            <a:ext cx="6026975" cy="369332"/>
          </a:xfrm>
          <a:prstGeom prst="rect">
            <a:avLst/>
          </a:prstGeom>
        </p:spPr>
        <p:txBody>
          <a:bodyPr wrap="square">
            <a:spAutoFit/>
          </a:bodyPr>
          <a:lstStyle/>
          <a:p>
            <a:pPr algn="ctr"/>
            <a:r>
              <a:rPr lang="en-IN" dirty="0" smtClean="0">
                <a:solidFill>
                  <a:srgbClr val="000000"/>
                </a:solidFill>
                <a:latin typeface="Arial" charset="0"/>
                <a:ea typeface="Arial" charset="0"/>
                <a:cs typeface="Arial" charset="0"/>
              </a:rPr>
              <a:t>First EV Charging Station </a:t>
            </a:r>
            <a:r>
              <a:rPr lang="en-IN" smtClean="0">
                <a:solidFill>
                  <a:srgbClr val="000000"/>
                </a:solidFill>
                <a:latin typeface="Arial" charset="0"/>
                <a:ea typeface="Arial" charset="0"/>
                <a:cs typeface="Arial" charset="0"/>
              </a:rPr>
              <a:t>at Kolkata City with NKDA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67626" y="1066126"/>
            <a:ext cx="2899455" cy="512001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31339" y="1066126"/>
            <a:ext cx="3096656" cy="5120010"/>
          </a:xfrm>
          <a:prstGeom prst="rect">
            <a:avLst/>
          </a:prstGeom>
        </p:spPr>
      </p:pic>
    </p:spTree>
    <p:extLst>
      <p:ext uri="{BB962C8B-B14F-4D97-AF65-F5344CB8AC3E}">
        <p14:creationId xmlns:p14="http://schemas.microsoft.com/office/powerpoint/2010/main" xmlns="" val="4152395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1" dirty="0" smtClean="0">
                <a:latin typeface="Arial" charset="0"/>
                <a:ea typeface="Arial" charset="0"/>
                <a:cs typeface="Arial" charset="0"/>
              </a:rPr>
              <a:t>Policy Interventions and Support </a:t>
            </a:r>
            <a:endParaRPr lang="en-US" sz="2800" b="1" dirty="0">
              <a:latin typeface="Arial" charset="0"/>
              <a:ea typeface="Arial" charset="0"/>
              <a:cs typeface="Arial" charset="0"/>
            </a:endParaRPr>
          </a:p>
        </p:txBody>
      </p:sp>
      <p:sp>
        <p:nvSpPr>
          <p:cNvPr id="4" name="Rectangle 3"/>
          <p:cNvSpPr/>
          <p:nvPr/>
        </p:nvSpPr>
        <p:spPr>
          <a:xfrm>
            <a:off x="725715" y="1391784"/>
            <a:ext cx="10757724" cy="2554545"/>
          </a:xfrm>
          <a:prstGeom prst="rect">
            <a:avLst/>
          </a:prstGeom>
        </p:spPr>
        <p:txBody>
          <a:bodyPr wrap="square">
            <a:spAutoFit/>
          </a:bodyPr>
          <a:lstStyle/>
          <a:p>
            <a:pPr marL="285750" indent="-285750">
              <a:buFont typeface="Arial" charset="0"/>
              <a:buChar char="•"/>
            </a:pPr>
            <a:r>
              <a:rPr lang="en-GB" sz="1600" dirty="0">
                <a:latin typeface="Arial" panose="020B0604020202020204" pitchFamily="34" charset="0"/>
              </a:rPr>
              <a:t>Introducing preferential EV Charging tariff for the operations of Public Electric Vehicle Charging Stations (PCS) in the West </a:t>
            </a:r>
            <a:r>
              <a:rPr lang="en-GB" sz="1600" dirty="0" smtClean="0">
                <a:latin typeface="Arial" panose="020B0604020202020204" pitchFamily="34" charset="0"/>
              </a:rPr>
              <a:t>Bengal.</a:t>
            </a:r>
          </a:p>
          <a:p>
            <a:pPr marL="285750" indent="-285750">
              <a:buFont typeface="Arial" charset="0"/>
              <a:buChar char="•"/>
            </a:pPr>
            <a:endParaRPr lang="en-GB" sz="1600" dirty="0">
              <a:latin typeface="Arial" panose="020B0604020202020204" pitchFamily="34" charset="0"/>
            </a:endParaRPr>
          </a:p>
          <a:p>
            <a:pPr marL="285750" indent="-285750">
              <a:buFont typeface="Arial" charset="0"/>
              <a:buChar char="•"/>
            </a:pPr>
            <a:endParaRPr lang="en-GB" sz="1600" dirty="0">
              <a:latin typeface="Arial" panose="020B0604020202020204" pitchFamily="34" charset="0"/>
            </a:endParaRPr>
          </a:p>
          <a:p>
            <a:pPr marL="285750" indent="-285750">
              <a:buFont typeface="Arial" charset="0"/>
              <a:buChar char="•"/>
            </a:pPr>
            <a:r>
              <a:rPr lang="en-GB" sz="1600" dirty="0">
                <a:latin typeface="Arial" panose="020B0604020202020204" pitchFamily="34" charset="0"/>
              </a:rPr>
              <a:t>E</a:t>
            </a:r>
            <a:r>
              <a:rPr lang="en-GB" sz="1600" dirty="0" smtClean="0">
                <a:latin typeface="Arial" panose="020B0604020202020204" pitchFamily="34" charset="0"/>
              </a:rPr>
              <a:t>xempt </a:t>
            </a:r>
            <a:r>
              <a:rPr lang="en-GB" sz="1600" dirty="0">
                <a:latin typeface="Arial" panose="020B0604020202020204" pitchFamily="34" charset="0"/>
              </a:rPr>
              <a:t>fixed/demand charges for EV Charging Stations for at least a period of 5 years (2021-2025</a:t>
            </a:r>
            <a:r>
              <a:rPr lang="en-GB" sz="1600" dirty="0" smtClean="0">
                <a:latin typeface="Arial" panose="020B0604020202020204" pitchFamily="34" charset="0"/>
              </a:rPr>
              <a:t>)</a:t>
            </a:r>
          </a:p>
          <a:p>
            <a:pPr marL="285750" indent="-285750">
              <a:buFont typeface="Arial" charset="0"/>
              <a:buChar char="•"/>
            </a:pPr>
            <a:endParaRPr lang="en-GB" sz="1600" dirty="0" smtClean="0">
              <a:latin typeface="Arial" panose="020B0604020202020204" pitchFamily="34" charset="0"/>
            </a:endParaRPr>
          </a:p>
          <a:p>
            <a:pPr marL="285750" indent="-285750">
              <a:buFont typeface="Arial" charset="0"/>
              <a:buChar char="•"/>
            </a:pPr>
            <a:endParaRPr lang="en-GB" sz="1600" dirty="0">
              <a:latin typeface="Arial" panose="020B0604020202020204" pitchFamily="34" charset="0"/>
            </a:endParaRPr>
          </a:p>
          <a:p>
            <a:pPr marL="285750" indent="-285750">
              <a:buFont typeface="Arial" charset="0"/>
              <a:buChar char="•"/>
            </a:pPr>
            <a:r>
              <a:rPr lang="en-GB" sz="1600" dirty="0" smtClean="0">
                <a:latin typeface="Arial" panose="020B0604020202020204" pitchFamily="34" charset="0"/>
              </a:rPr>
              <a:t>Enabling EV Charging Infrastructure for all segments of electric 2/3/4 wheelers and buses. </a:t>
            </a:r>
            <a:endParaRPr lang="en-GB" sz="1600" dirty="0">
              <a:latin typeface="Arial" panose="020B0604020202020204" pitchFamily="34" charset="0"/>
            </a:endParaRPr>
          </a:p>
          <a:p>
            <a:pPr marL="285750" indent="-285750">
              <a:buFont typeface="Arial" charset="0"/>
              <a:buChar char="•"/>
            </a:pPr>
            <a:endParaRPr lang="en-GB" sz="1600" dirty="0">
              <a:latin typeface="Arial" panose="020B0604020202020204" pitchFamily="34" charset="0"/>
            </a:endParaRPr>
          </a:p>
          <a:p>
            <a:pPr marL="285750" indent="-285750">
              <a:buFont typeface="Arial" charset="0"/>
              <a:buChar char="•"/>
            </a:pPr>
            <a:endParaRPr lang="en-US" sz="1600" dirty="0">
              <a:latin typeface="Arial" panose="020B0604020202020204" pitchFamily="34" charset="0"/>
            </a:endParaRPr>
          </a:p>
        </p:txBody>
      </p:sp>
    </p:spTree>
    <p:extLst>
      <p:ext uri="{BB962C8B-B14F-4D97-AF65-F5344CB8AC3E}">
        <p14:creationId xmlns:p14="http://schemas.microsoft.com/office/powerpoint/2010/main" xmlns="" val="1903863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A75D4E38-C1E3-4198-9ECA-35F4EA4240B1}"/>
              </a:ext>
            </a:extLst>
          </p:cNvPr>
          <p:cNvSpPr>
            <a:spLocks noChangeArrowheads="1"/>
          </p:cNvSpPr>
          <p:nvPr/>
        </p:nvSpPr>
        <p:spPr bwMode="auto">
          <a:xfrm>
            <a:off x="4763" y="0"/>
            <a:ext cx="12182475" cy="6858000"/>
          </a:xfrm>
          <a:prstGeom prst="rect">
            <a:avLst/>
          </a:prstGeom>
          <a:solidFill>
            <a:srgbClr val="2E75B6"/>
          </a:solidFill>
          <a:ln>
            <a:noFill/>
          </a:ln>
        </p:spPr>
        <p:txBody>
          <a:bodyPr vert="horz" wrap="square" lIns="91440" tIns="45720" rIns="91440" bIns="45720" numCol="1" anchor="t" anchorCtr="0" compatLnSpc="1">
            <a:prstTxWarp prst="textNoShape">
              <a:avLst/>
            </a:prstTxWarp>
          </a:bodyPr>
          <a:lstStyle/>
          <a:p>
            <a:endParaRPr lang="en-US" u="sng" dirty="0"/>
          </a:p>
        </p:txBody>
      </p:sp>
      <p:sp>
        <p:nvSpPr>
          <p:cNvPr id="180" name="Freeform 175">
            <a:extLst>
              <a:ext uri="{FF2B5EF4-FFF2-40B4-BE49-F238E27FC236}">
                <a16:creationId xmlns="" xmlns:a16="http://schemas.microsoft.com/office/drawing/2014/main" id="{BDF281CB-5F22-4FA4-BD05-16C033394E6C}"/>
              </a:ext>
            </a:extLst>
          </p:cNvPr>
          <p:cNvSpPr>
            <a:spLocks/>
          </p:cNvSpPr>
          <p:nvPr/>
        </p:nvSpPr>
        <p:spPr bwMode="auto">
          <a:xfrm>
            <a:off x="474663" y="488950"/>
            <a:ext cx="11271250" cy="6369050"/>
          </a:xfrm>
          <a:custGeom>
            <a:avLst/>
            <a:gdLst>
              <a:gd name="T0" fmla="*/ 111 w 31330"/>
              <a:gd name="T1" fmla="*/ 17692 h 17692"/>
              <a:gd name="T2" fmla="*/ 111 w 31330"/>
              <a:gd name="T3" fmla="*/ 571 h 17692"/>
              <a:gd name="T4" fmla="*/ 565 w 31330"/>
              <a:gd name="T5" fmla="*/ 112 h 17692"/>
              <a:gd name="T6" fmla="*/ 30765 w 31330"/>
              <a:gd name="T7" fmla="*/ 112 h 17692"/>
              <a:gd name="T8" fmla="*/ 31219 w 31330"/>
              <a:gd name="T9" fmla="*/ 571 h 17692"/>
              <a:gd name="T10" fmla="*/ 31219 w 31330"/>
              <a:gd name="T11" fmla="*/ 17692 h 17692"/>
              <a:gd name="T12" fmla="*/ 31330 w 31330"/>
              <a:gd name="T13" fmla="*/ 17692 h 17692"/>
              <a:gd name="T14" fmla="*/ 31330 w 31330"/>
              <a:gd name="T15" fmla="*/ 571 h 17692"/>
              <a:gd name="T16" fmla="*/ 30765 w 31330"/>
              <a:gd name="T17" fmla="*/ 0 h 17692"/>
              <a:gd name="T18" fmla="*/ 565 w 31330"/>
              <a:gd name="T19" fmla="*/ 0 h 17692"/>
              <a:gd name="T20" fmla="*/ 0 w 31330"/>
              <a:gd name="T21" fmla="*/ 571 h 17692"/>
              <a:gd name="T22" fmla="*/ 0 w 31330"/>
              <a:gd name="T23" fmla="*/ 17692 h 17692"/>
              <a:gd name="T24" fmla="*/ 111 w 31330"/>
              <a:gd name="T25" fmla="*/ 17692 h 17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30" h="17692">
                <a:moveTo>
                  <a:pt x="111" y="17692"/>
                </a:moveTo>
                <a:lnTo>
                  <a:pt x="111" y="571"/>
                </a:lnTo>
                <a:cubicBezTo>
                  <a:pt x="111" y="318"/>
                  <a:pt x="315" y="112"/>
                  <a:pt x="565" y="112"/>
                </a:cubicBezTo>
                <a:lnTo>
                  <a:pt x="30765" y="112"/>
                </a:lnTo>
                <a:cubicBezTo>
                  <a:pt x="31016" y="112"/>
                  <a:pt x="31219" y="318"/>
                  <a:pt x="31219" y="571"/>
                </a:cubicBezTo>
                <a:lnTo>
                  <a:pt x="31219" y="17692"/>
                </a:lnTo>
                <a:lnTo>
                  <a:pt x="31330" y="17692"/>
                </a:lnTo>
                <a:lnTo>
                  <a:pt x="31330" y="571"/>
                </a:lnTo>
                <a:cubicBezTo>
                  <a:pt x="31330" y="256"/>
                  <a:pt x="31076" y="0"/>
                  <a:pt x="30765" y="0"/>
                </a:cubicBezTo>
                <a:lnTo>
                  <a:pt x="565" y="0"/>
                </a:lnTo>
                <a:cubicBezTo>
                  <a:pt x="254" y="0"/>
                  <a:pt x="0" y="256"/>
                  <a:pt x="0" y="571"/>
                </a:cubicBezTo>
                <a:lnTo>
                  <a:pt x="0" y="17692"/>
                </a:lnTo>
                <a:lnTo>
                  <a:pt x="111" y="17692"/>
                </a:lnTo>
                <a:close/>
              </a:path>
            </a:pathLst>
          </a:custGeom>
          <a:solidFill>
            <a:srgbClr val="94D231"/>
          </a:solidFill>
          <a:ln>
            <a:solidFill>
              <a:srgbClr val="94D231"/>
            </a:solidFill>
          </a:ln>
        </p:spPr>
        <p:txBody>
          <a:bodyPr vert="horz" wrap="square" lIns="91440" tIns="45720" rIns="91440" bIns="45720" numCol="1" anchor="t" anchorCtr="0" compatLnSpc="1">
            <a:prstTxWarp prst="textNoShape">
              <a:avLst/>
            </a:prstTxWarp>
          </a:bodyPr>
          <a:lstStyle/>
          <a:p>
            <a:endParaRPr lang="en-US" u="sng" dirty="0"/>
          </a:p>
        </p:txBody>
      </p:sp>
      <p:sp>
        <p:nvSpPr>
          <p:cNvPr id="207" name="Rectangle 206">
            <a:extLst>
              <a:ext uri="{FF2B5EF4-FFF2-40B4-BE49-F238E27FC236}">
                <a16:creationId xmlns="" xmlns:a16="http://schemas.microsoft.com/office/drawing/2014/main" id="{8C2C0DC9-C07D-4D2B-AEAB-C1E7628E7E6D}"/>
              </a:ext>
            </a:extLst>
          </p:cNvPr>
          <p:cNvSpPr/>
          <p:nvPr/>
        </p:nvSpPr>
        <p:spPr>
          <a:xfrm>
            <a:off x="0" y="6113315"/>
            <a:ext cx="12192000" cy="439885"/>
          </a:xfrm>
          <a:prstGeom prst="rect">
            <a:avLst/>
          </a:prstGeom>
          <a:solidFill>
            <a:sysClr val="window" lastClr="FFFFFF">
              <a:lumMod val="95000"/>
            </a:sysClr>
          </a:solidFill>
          <a:ln w="12700" cap="flat" cmpd="sng" algn="ctr">
            <a:no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Arial"/>
            </a:endParaRPr>
          </a:p>
        </p:txBody>
      </p:sp>
      <p:sp>
        <p:nvSpPr>
          <p:cNvPr id="209" name="AutoShape 3">
            <a:extLst>
              <a:ext uri="{FF2B5EF4-FFF2-40B4-BE49-F238E27FC236}">
                <a16:creationId xmlns="" xmlns:a16="http://schemas.microsoft.com/office/drawing/2014/main" id="{45D19916-D2D6-48C7-8775-15EC13977E0F}"/>
              </a:ext>
            </a:extLst>
          </p:cNvPr>
          <p:cNvSpPr>
            <a:spLocks noChangeAspect="1" noChangeArrowheads="1" noTextEdit="1"/>
          </p:cNvSpPr>
          <p:nvPr/>
        </p:nvSpPr>
        <p:spPr bwMode="auto">
          <a:xfrm>
            <a:off x="2116138" y="6139523"/>
            <a:ext cx="533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ndParaRPr>
          </a:p>
        </p:txBody>
      </p:sp>
      <p:grpSp>
        <p:nvGrpSpPr>
          <p:cNvPr id="6" name="Group 5">
            <a:extLst>
              <a:ext uri="{FF2B5EF4-FFF2-40B4-BE49-F238E27FC236}">
                <a16:creationId xmlns="" xmlns:a16="http://schemas.microsoft.com/office/drawing/2014/main" id="{81D0D300-161B-4B2B-8F9F-982D4E0FE5BB}"/>
              </a:ext>
            </a:extLst>
          </p:cNvPr>
          <p:cNvGrpSpPr/>
          <p:nvPr/>
        </p:nvGrpSpPr>
        <p:grpSpPr>
          <a:xfrm>
            <a:off x="694489" y="2094020"/>
            <a:ext cx="2906631" cy="962638"/>
            <a:chOff x="-36929" y="2237762"/>
            <a:chExt cx="2906631" cy="962638"/>
          </a:xfrm>
        </p:grpSpPr>
        <p:sp>
          <p:nvSpPr>
            <p:cNvPr id="204" name="Rectangle 203">
              <a:extLst>
                <a:ext uri="{FF2B5EF4-FFF2-40B4-BE49-F238E27FC236}">
                  <a16:creationId xmlns="" xmlns:a16="http://schemas.microsoft.com/office/drawing/2014/main" id="{0EF98EE8-24F8-4216-B055-B23EB0D86C2A}"/>
                </a:ext>
              </a:extLst>
            </p:cNvPr>
            <p:cNvSpPr/>
            <p:nvPr/>
          </p:nvSpPr>
          <p:spPr>
            <a:xfrm>
              <a:off x="-36929" y="2237762"/>
              <a:ext cx="2608097" cy="951973"/>
            </a:xfrm>
            <a:prstGeom prst="rect">
              <a:avLst/>
            </a:prstGeom>
          </p:spPr>
          <p:txBody>
            <a:bodyPr vert="horz" lIns="91440" tIns="45720" rIns="91440" bIns="45720" rtlCol="0" anchor="b">
              <a:normAutofit fontScale="85000" lnSpcReduction="10000"/>
            </a:bodyPr>
            <a:lstStyle/>
            <a:p>
              <a:pPr algn="ctr">
                <a:lnSpc>
                  <a:spcPct val="90000"/>
                </a:lnSpc>
                <a:spcBef>
                  <a:spcPct val="0"/>
                </a:spcBef>
                <a:spcAft>
                  <a:spcPts val="600"/>
                </a:spcAft>
                <a:defRPr/>
              </a:pPr>
              <a:r>
                <a:rPr lang="en-US" sz="4400" b="1" dirty="0">
                  <a:solidFill>
                    <a:prstClr val="white"/>
                  </a:solidFill>
                  <a:latin typeface="Arial"/>
                </a:rPr>
                <a:t>Thank You</a:t>
              </a:r>
            </a:p>
          </p:txBody>
        </p:sp>
        <p:cxnSp>
          <p:nvCxnSpPr>
            <p:cNvPr id="225" name="Straight Connector 224">
              <a:extLst>
                <a:ext uri="{FF2B5EF4-FFF2-40B4-BE49-F238E27FC236}">
                  <a16:creationId xmlns="" xmlns:a16="http://schemas.microsoft.com/office/drawing/2014/main" id="{206F0FBD-CB6D-4CE0-936F-A9223B3B4B10}"/>
                </a:ext>
              </a:extLst>
            </p:cNvPr>
            <p:cNvCxnSpPr>
              <a:cxnSpLocks/>
            </p:cNvCxnSpPr>
            <p:nvPr/>
          </p:nvCxnSpPr>
          <p:spPr>
            <a:xfrm>
              <a:off x="30798" y="3200400"/>
              <a:ext cx="2838904" cy="0"/>
            </a:xfrm>
            <a:prstGeom prst="line">
              <a:avLst/>
            </a:prstGeom>
            <a:noFill/>
            <a:ln w="6350" cap="flat" cmpd="sng" algn="ctr">
              <a:solidFill>
                <a:sysClr val="window" lastClr="FFFFFF"/>
              </a:solidFill>
              <a:prstDash val="solid"/>
              <a:miter lim="800000"/>
            </a:ln>
            <a:effectLst/>
          </p:spPr>
        </p:cxnSp>
      </p:grpSp>
      <p:sp>
        <p:nvSpPr>
          <p:cNvPr id="3" name="Rectangle 2">
            <a:extLst>
              <a:ext uri="{FF2B5EF4-FFF2-40B4-BE49-F238E27FC236}">
                <a16:creationId xmlns="" xmlns:a16="http://schemas.microsoft.com/office/drawing/2014/main" id="{188D42E9-3E65-475D-A31A-A31A2F9C6FA4}"/>
              </a:ext>
            </a:extLst>
          </p:cNvPr>
          <p:cNvSpPr/>
          <p:nvPr/>
        </p:nvSpPr>
        <p:spPr>
          <a:xfrm>
            <a:off x="762216" y="3168119"/>
            <a:ext cx="6304506" cy="1323439"/>
          </a:xfrm>
          <a:prstGeom prst="rect">
            <a:avLst/>
          </a:prstGeom>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N. Mohan, </a:t>
            </a:r>
          </a:p>
          <a:p>
            <a:r>
              <a:rPr lang="en-US" sz="2000" dirty="0" smtClean="0">
                <a:solidFill>
                  <a:schemeClr val="bg1"/>
                </a:solidFill>
                <a:latin typeface="Arial" panose="020B0604020202020204" pitchFamily="34" charset="0"/>
                <a:cs typeface="Arial" panose="020B0604020202020204" pitchFamily="34" charset="0"/>
              </a:rPr>
              <a:t>Dy. General Manager, EESL </a:t>
            </a:r>
          </a:p>
          <a:p>
            <a:r>
              <a:rPr lang="en-US" sz="2000" dirty="0" smtClean="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Head, Electric Vehicle Charging Infrastructure</a:t>
            </a:r>
            <a:r>
              <a:rPr lang="en-US" sz="2000" dirty="0" smtClean="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Email </a:t>
            </a:r>
            <a:r>
              <a:rPr lang="mr-IN" sz="2000" dirty="0" smtClean="0">
                <a:solidFill>
                  <a:schemeClr val="bg1"/>
                </a:solidFill>
                <a:latin typeface="Arial" panose="020B0604020202020204" pitchFamily="34" charset="0"/>
                <a:cs typeface="Arial" panose="020B0604020202020204" pitchFamily="34" charset="0"/>
              </a:rPr>
              <a:t>–</a:t>
            </a:r>
            <a:r>
              <a:rPr lang="en-US" sz="2000" dirty="0" smtClean="0">
                <a:solidFill>
                  <a:schemeClr val="bg1"/>
                </a:solidFill>
                <a:latin typeface="Arial" panose="020B0604020202020204" pitchFamily="34" charset="0"/>
                <a:cs typeface="Arial" panose="020B0604020202020204" pitchFamily="34" charset="0"/>
              </a:rPr>
              <a:t> nmohan@eesl.co.in. </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1882132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70ACF5-2B99-4B39-BAE1-04A60FE86CDE}"/>
              </a:ext>
            </a:extLst>
          </p:cNvPr>
          <p:cNvSpPr>
            <a:spLocks noGrp="1"/>
          </p:cNvSpPr>
          <p:nvPr>
            <p:ph type="title"/>
          </p:nvPr>
        </p:nvSpPr>
        <p:spPr/>
        <p:txBody>
          <a:bodyPr>
            <a:normAutofit/>
          </a:bodyPr>
          <a:lstStyle/>
          <a:p>
            <a:r>
              <a:rPr lang="en-US" sz="2400" b="1" dirty="0">
                <a:latin typeface="Arial" panose="020B0604020202020204" pitchFamily="34" charset="0"/>
                <a:cs typeface="Arial" panose="020B0604020202020204" pitchFamily="34" charset="0"/>
              </a:rPr>
              <a:t>About Energy Efficiency Services Limited</a:t>
            </a:r>
            <a:endParaRPr lang="en-GB" sz="2400"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33B79219-AD2F-464B-AC79-7B223284A1F8}"/>
              </a:ext>
            </a:extLst>
          </p:cNvPr>
          <p:cNvSpPr>
            <a:spLocks noGrp="1"/>
          </p:cNvSpPr>
          <p:nvPr>
            <p:ph type="sldNum" sz="quarter" idx="4"/>
          </p:nvPr>
        </p:nvSpPr>
        <p:spPr/>
        <p:txBody>
          <a:bodyPr/>
          <a:lstStyle/>
          <a:p>
            <a:fld id="{3F3ABA7B-40A3-471B-B4B6-1C22E6908C05}" type="slidenum">
              <a:rPr lang="en-GB" smtClean="0"/>
              <a:pPr/>
              <a:t>2</a:t>
            </a:fld>
            <a:endParaRPr lang="en-GB"/>
          </a:p>
        </p:txBody>
      </p:sp>
      <p:grpSp>
        <p:nvGrpSpPr>
          <p:cNvPr id="30" name="Group 29">
            <a:extLst>
              <a:ext uri="{FF2B5EF4-FFF2-40B4-BE49-F238E27FC236}">
                <a16:creationId xmlns:a16="http://schemas.microsoft.com/office/drawing/2014/main" xmlns="" id="{1D37D15A-4399-4ADC-B19D-1988DF239235}"/>
              </a:ext>
            </a:extLst>
          </p:cNvPr>
          <p:cNvGrpSpPr/>
          <p:nvPr/>
        </p:nvGrpSpPr>
        <p:grpSpPr>
          <a:xfrm>
            <a:off x="104790" y="1041517"/>
            <a:ext cx="12087211" cy="1086302"/>
            <a:chOff x="54784" y="1193348"/>
            <a:chExt cx="12175612" cy="1086302"/>
          </a:xfrm>
        </p:grpSpPr>
        <p:sp>
          <p:nvSpPr>
            <p:cNvPr id="31" name="Rectangle 30">
              <a:extLst>
                <a:ext uri="{FF2B5EF4-FFF2-40B4-BE49-F238E27FC236}">
                  <a16:creationId xmlns:a16="http://schemas.microsoft.com/office/drawing/2014/main" xmlns="" id="{48429089-239C-4F93-82B3-8B50EAE81F55}"/>
                </a:ext>
              </a:extLst>
            </p:cNvPr>
            <p:cNvSpPr/>
            <p:nvPr/>
          </p:nvSpPr>
          <p:spPr>
            <a:xfrm>
              <a:off x="54784" y="1246224"/>
              <a:ext cx="12067979" cy="1033426"/>
            </a:xfrm>
            <a:prstGeom prst="rect">
              <a:avLst/>
            </a:prstGeom>
            <a:noFill/>
            <a:ln w="1905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nvGrpSpPr>
            <p:cNvPr id="32" name="Group 31">
              <a:extLst>
                <a:ext uri="{FF2B5EF4-FFF2-40B4-BE49-F238E27FC236}">
                  <a16:creationId xmlns:a16="http://schemas.microsoft.com/office/drawing/2014/main" xmlns="" id="{7C8AAB6C-B7AD-4685-B967-28CCF1046C99}"/>
                </a:ext>
              </a:extLst>
            </p:cNvPr>
            <p:cNvGrpSpPr/>
            <p:nvPr/>
          </p:nvGrpSpPr>
          <p:grpSpPr>
            <a:xfrm>
              <a:off x="7714866" y="1193348"/>
              <a:ext cx="4515530" cy="847531"/>
              <a:chOff x="7679124" y="580381"/>
              <a:chExt cx="4515530" cy="847531"/>
            </a:xfrm>
          </p:grpSpPr>
          <p:pic>
            <p:nvPicPr>
              <p:cNvPr id="33" name="Picture 32">
                <a:extLst>
                  <a:ext uri="{FF2B5EF4-FFF2-40B4-BE49-F238E27FC236}">
                    <a16:creationId xmlns:a16="http://schemas.microsoft.com/office/drawing/2014/main" xmlns="" id="{ECC4F006-B48A-4352-B343-AE009963BEAA}"/>
                  </a:ext>
                </a:extLst>
              </p:cNvPr>
              <p:cNvPicPr>
                <a:picLocks noChangeAspect="1"/>
              </p:cNvPicPr>
              <p:nvPr/>
            </p:nvPicPr>
            <p:blipFill>
              <a:blip r:embed="rId2"/>
              <a:stretch>
                <a:fillRect/>
              </a:stretch>
            </p:blipFill>
            <p:spPr>
              <a:xfrm>
                <a:off x="7679124" y="621008"/>
                <a:ext cx="1192862" cy="766276"/>
              </a:xfrm>
              <a:prstGeom prst="rect">
                <a:avLst/>
              </a:prstGeom>
            </p:spPr>
          </p:pic>
          <p:pic>
            <p:nvPicPr>
              <p:cNvPr id="35" name="Picture 4" descr="Image result for Power Finance Corporation Limited logo">
                <a:extLst>
                  <a:ext uri="{FF2B5EF4-FFF2-40B4-BE49-F238E27FC236}">
                    <a16:creationId xmlns:a16="http://schemas.microsoft.com/office/drawing/2014/main" xmlns="" id="{EB5554AA-4AFE-4F1A-BFB4-79CAA617A880}"/>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374" t="2652" r="4035" b="3737"/>
              <a:stretch/>
            </p:blipFill>
            <p:spPr bwMode="auto">
              <a:xfrm>
                <a:off x="8931557" y="645487"/>
                <a:ext cx="1071880" cy="717318"/>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6" descr="Image result for Rural Electrification Corporation Limited logo">
                <a:extLst>
                  <a:ext uri="{FF2B5EF4-FFF2-40B4-BE49-F238E27FC236}">
                    <a16:creationId xmlns:a16="http://schemas.microsoft.com/office/drawing/2014/main" xmlns="" id="{3F683966-4F4C-4E62-86E6-F192EAF05DAA}"/>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443" t="6989" r="5017" b="10507"/>
              <a:stretch/>
            </p:blipFill>
            <p:spPr bwMode="auto">
              <a:xfrm>
                <a:off x="10063007" y="580381"/>
                <a:ext cx="919801" cy="84753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8" descr="Related image">
                <a:extLst>
                  <a:ext uri="{FF2B5EF4-FFF2-40B4-BE49-F238E27FC236}">
                    <a16:creationId xmlns:a16="http://schemas.microsoft.com/office/drawing/2014/main" xmlns="" id="{F4A57D6F-BA01-41D9-B9A2-F7EAE3017FE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366" t="9291" r="8950" b="4605"/>
              <a:stretch/>
            </p:blipFill>
            <p:spPr bwMode="auto">
              <a:xfrm>
                <a:off x="11042379" y="645487"/>
                <a:ext cx="1152275" cy="717318"/>
              </a:xfrm>
              <a:prstGeom prst="rect">
                <a:avLst/>
              </a:prstGeom>
              <a:noFill/>
              <a:extLst>
                <a:ext uri="{909E8E84-426E-40dd-AFC4-6F175D3DCCD1}">
                  <a14:hiddenFill xmlns:a14="http://schemas.microsoft.com/office/drawing/2010/main" xmlns="">
                    <a:solidFill>
                      <a:srgbClr val="FFFFFF"/>
                    </a:solidFill>
                  </a14:hiddenFill>
                </a:ext>
              </a:extLst>
            </p:spPr>
          </p:pic>
        </p:grpSp>
      </p:grpSp>
      <p:grpSp>
        <p:nvGrpSpPr>
          <p:cNvPr id="38" name="Group 37">
            <a:extLst>
              <a:ext uri="{FF2B5EF4-FFF2-40B4-BE49-F238E27FC236}">
                <a16:creationId xmlns:a16="http://schemas.microsoft.com/office/drawing/2014/main" xmlns="" id="{81840B4B-9DC8-4BDC-AC0C-CEF78E948A92}"/>
              </a:ext>
            </a:extLst>
          </p:cNvPr>
          <p:cNvGrpSpPr/>
          <p:nvPr/>
        </p:nvGrpSpPr>
        <p:grpSpPr>
          <a:xfrm>
            <a:off x="60980" y="2292974"/>
            <a:ext cx="12067980" cy="2354470"/>
            <a:chOff x="46506" y="1874567"/>
            <a:chExt cx="12067980" cy="2354470"/>
          </a:xfrm>
        </p:grpSpPr>
        <p:sp>
          <p:nvSpPr>
            <p:cNvPr id="39" name="Rectangle 38">
              <a:extLst>
                <a:ext uri="{FF2B5EF4-FFF2-40B4-BE49-F238E27FC236}">
                  <a16:creationId xmlns:a16="http://schemas.microsoft.com/office/drawing/2014/main" xmlns="" id="{05FCA8A5-84B7-46BE-B01E-3A802F1113A2}"/>
                </a:ext>
              </a:extLst>
            </p:cNvPr>
            <p:cNvSpPr/>
            <p:nvPr/>
          </p:nvSpPr>
          <p:spPr>
            <a:xfrm>
              <a:off x="46506" y="2509691"/>
              <a:ext cx="12067980" cy="1107027"/>
            </a:xfrm>
            <a:prstGeom prst="rect">
              <a:avLst/>
            </a:prstGeom>
            <a:noFill/>
            <a:ln w="1905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xmlns="" id="{2AFDCE94-2181-43F6-89BE-207F4F31955C}"/>
                </a:ext>
              </a:extLst>
            </p:cNvPr>
            <p:cNvSpPr/>
            <p:nvPr/>
          </p:nvSpPr>
          <p:spPr>
            <a:xfrm>
              <a:off x="1424129" y="1874567"/>
              <a:ext cx="3644036" cy="2354470"/>
            </a:xfrm>
            <a:prstGeom prst="rect">
              <a:avLst/>
            </a:prstGeom>
            <a:noFill/>
            <a:ln w="19050" cap="rnd" cmpd="sng" algn="ctr">
              <a:noFill/>
              <a:prstDash val="solid"/>
            </a:ln>
            <a:effectLst/>
          </p:spPr>
          <p:txBody>
            <a:bodyPr rtlCol="0" anchor="ctr"/>
            <a:lstStyle/>
            <a:p>
              <a:pPr lvl="0" algn="just" defTabSz="457200">
                <a:buClr>
                  <a:srgbClr val="212745"/>
                </a:buClr>
              </a:pPr>
              <a:r>
                <a:rPr lang="en-US" sz="1600" b="1" kern="0" dirty="0">
                  <a:solidFill>
                    <a:prstClr val="black"/>
                  </a:solidFill>
                  <a:latin typeface="Arial" charset="0"/>
                  <a:ea typeface="Arial" charset="0"/>
                  <a:cs typeface="Arial" charset="0"/>
                </a:rPr>
                <a:t>Interventions have created access to innovative and future-ready energy efficiency technologies for domestic consumers, including households, commercial establishments, industries &amp; public facilities</a:t>
              </a:r>
              <a:endParaRPr kumimoji="0" lang="en-GB" sz="1600" b="1" i="0" u="none" strike="noStrike" kern="0" cap="none" spc="0" normalizeH="0" baseline="0" noProof="0" dirty="0">
                <a:ln>
                  <a:noFill/>
                </a:ln>
                <a:solidFill>
                  <a:prstClr val="black"/>
                </a:solidFill>
                <a:effectLst/>
                <a:uLnTx/>
                <a:uFillTx/>
                <a:latin typeface="Arial" charset="0"/>
                <a:ea typeface="Arial" charset="0"/>
                <a:cs typeface="Arial" charset="0"/>
              </a:endParaRPr>
            </a:p>
          </p:txBody>
        </p:sp>
        <p:pic>
          <p:nvPicPr>
            <p:cNvPr id="41" name="Picture 40" descr="A close up of a logo&#10;&#10;Description generated with very high confidence">
              <a:extLst>
                <a:ext uri="{FF2B5EF4-FFF2-40B4-BE49-F238E27FC236}">
                  <a16:creationId xmlns:a16="http://schemas.microsoft.com/office/drawing/2014/main" xmlns="" id="{D48CA5EC-CB81-4F45-86F6-4BDF804117FC}"/>
                </a:ext>
              </a:extLst>
            </p:cNvPr>
            <p:cNvPicPr>
              <a:picLocks noChangeAspect="1"/>
            </p:cNvPicPr>
            <p:nvPr/>
          </p:nvPicPr>
          <p:blipFill rotWithShape="1">
            <a:blip r:embed="rId6" cstate="print">
              <a:duotone>
                <a:srgbClr val="4E67C8">
                  <a:shade val="45000"/>
                  <a:satMod val="135000"/>
                </a:srgbClr>
                <a:prstClr val="white"/>
              </a:duotone>
            </a:blip>
            <a:srcRect l="8031" t="1056" r="8256" b="15443"/>
            <a:stretch/>
          </p:blipFill>
          <p:spPr>
            <a:xfrm>
              <a:off x="134127" y="2488529"/>
              <a:ext cx="1152275" cy="1149350"/>
            </a:xfrm>
            <a:prstGeom prst="rect">
              <a:avLst/>
            </a:prstGeom>
          </p:spPr>
        </p:pic>
      </p:grpSp>
      <p:cxnSp>
        <p:nvCxnSpPr>
          <p:cNvPr id="53" name="Straight Connector 52">
            <a:extLst>
              <a:ext uri="{FF2B5EF4-FFF2-40B4-BE49-F238E27FC236}">
                <a16:creationId xmlns:a16="http://schemas.microsoft.com/office/drawing/2014/main" xmlns="" id="{65FEA851-F123-435E-A488-898C693E7B09}"/>
              </a:ext>
            </a:extLst>
          </p:cNvPr>
          <p:cNvCxnSpPr/>
          <p:nvPr/>
        </p:nvCxnSpPr>
        <p:spPr>
          <a:xfrm>
            <a:off x="280541" y="2279657"/>
            <a:ext cx="11502487" cy="0"/>
          </a:xfrm>
          <a:prstGeom prst="line">
            <a:avLst/>
          </a:prstGeom>
          <a:noFill/>
          <a:ln w="9525" cap="rnd" cmpd="sng" algn="ctr">
            <a:solidFill>
              <a:srgbClr val="4E67C8">
                <a:lumMod val="20000"/>
                <a:lumOff val="80000"/>
              </a:srgbClr>
            </a:solidFill>
            <a:prstDash val="solid"/>
          </a:ln>
          <a:effectLst/>
        </p:spPr>
      </p:cxnSp>
      <p:cxnSp>
        <p:nvCxnSpPr>
          <p:cNvPr id="54" name="Straight Connector 53">
            <a:extLst>
              <a:ext uri="{FF2B5EF4-FFF2-40B4-BE49-F238E27FC236}">
                <a16:creationId xmlns:a16="http://schemas.microsoft.com/office/drawing/2014/main" xmlns="" id="{70DC11B6-DC28-4C78-916A-437E33C9EB5F}"/>
              </a:ext>
            </a:extLst>
          </p:cNvPr>
          <p:cNvCxnSpPr/>
          <p:nvPr/>
        </p:nvCxnSpPr>
        <p:spPr>
          <a:xfrm>
            <a:off x="280541" y="4814692"/>
            <a:ext cx="11502487" cy="0"/>
          </a:xfrm>
          <a:prstGeom prst="line">
            <a:avLst/>
          </a:prstGeom>
          <a:noFill/>
          <a:ln w="9525" cap="rnd" cmpd="sng" algn="ctr">
            <a:solidFill>
              <a:srgbClr val="4E67C8">
                <a:lumMod val="20000"/>
                <a:lumOff val="80000"/>
              </a:srgbClr>
            </a:solidFill>
            <a:prstDash val="solid"/>
          </a:ln>
          <a:effectLst/>
        </p:spPr>
      </p:cxnSp>
      <p:cxnSp>
        <p:nvCxnSpPr>
          <p:cNvPr id="56" name="Straight Connector 55">
            <a:extLst>
              <a:ext uri="{FF2B5EF4-FFF2-40B4-BE49-F238E27FC236}">
                <a16:creationId xmlns:a16="http://schemas.microsoft.com/office/drawing/2014/main" xmlns="" id="{F1BB4CA4-A7AD-43EB-987D-1DD7A36F8D73}"/>
              </a:ext>
            </a:extLst>
          </p:cNvPr>
          <p:cNvCxnSpPr/>
          <p:nvPr/>
        </p:nvCxnSpPr>
        <p:spPr>
          <a:xfrm>
            <a:off x="399293" y="6062571"/>
            <a:ext cx="11502487" cy="0"/>
          </a:xfrm>
          <a:prstGeom prst="line">
            <a:avLst/>
          </a:prstGeom>
          <a:noFill/>
          <a:ln w="9525" cap="rnd" cmpd="sng" algn="ctr">
            <a:solidFill>
              <a:srgbClr val="4E67C8">
                <a:lumMod val="20000"/>
                <a:lumOff val="80000"/>
              </a:srgbClr>
            </a:solidFill>
            <a:prstDash val="solid"/>
          </a:ln>
          <a:effectLst/>
        </p:spPr>
      </p:cxnSp>
      <p:grpSp>
        <p:nvGrpSpPr>
          <p:cNvPr id="59" name="Group 58">
            <a:extLst>
              <a:ext uri="{FF2B5EF4-FFF2-40B4-BE49-F238E27FC236}">
                <a16:creationId xmlns:a16="http://schemas.microsoft.com/office/drawing/2014/main" xmlns="" id="{354324D2-2740-4DEE-8587-32D932841E10}"/>
              </a:ext>
            </a:extLst>
          </p:cNvPr>
          <p:cNvGrpSpPr/>
          <p:nvPr/>
        </p:nvGrpSpPr>
        <p:grpSpPr>
          <a:xfrm>
            <a:off x="399293" y="4981940"/>
            <a:ext cx="11502487" cy="915476"/>
            <a:chOff x="280540" y="3422346"/>
            <a:chExt cx="9174947" cy="915476"/>
          </a:xfrm>
        </p:grpSpPr>
        <p:sp>
          <p:nvSpPr>
            <p:cNvPr id="50" name="Rectangle 49">
              <a:extLst>
                <a:ext uri="{FF2B5EF4-FFF2-40B4-BE49-F238E27FC236}">
                  <a16:creationId xmlns:a16="http://schemas.microsoft.com/office/drawing/2014/main" xmlns="" id="{AF856142-498E-42D1-A39B-65663725605E}"/>
                </a:ext>
              </a:extLst>
            </p:cNvPr>
            <p:cNvSpPr/>
            <p:nvPr/>
          </p:nvSpPr>
          <p:spPr>
            <a:xfrm>
              <a:off x="1453055" y="3422346"/>
              <a:ext cx="8002432" cy="915475"/>
            </a:xfrm>
            <a:prstGeom prst="rect">
              <a:avLst/>
            </a:prstGeom>
            <a:noFill/>
            <a:ln w="19050" cap="rnd" cmpd="sng" algn="ctr">
              <a:noFill/>
              <a:prstDash val="solid"/>
            </a:ln>
            <a:effectLst/>
          </p:spPr>
          <p:txBody>
            <a:bodyPr rtlCol="0" anchor="ctr"/>
            <a:lstStyle/>
            <a:p>
              <a:pPr lvl="0" algn="just" defTabSz="457200">
                <a:buClr>
                  <a:srgbClr val="212745"/>
                </a:buClr>
              </a:pPr>
              <a:r>
                <a:rPr kumimoji="0" lang="en-US" sz="1600" b="1" i="0" u="none" strike="noStrike" kern="0" cap="none" spc="0" normalizeH="0" baseline="0" noProof="0" dirty="0">
                  <a:ln>
                    <a:noFill/>
                  </a:ln>
                  <a:solidFill>
                    <a:prstClr val="black"/>
                  </a:solidFill>
                  <a:effectLst/>
                  <a:uLnTx/>
                  <a:uFillTx/>
                  <a:latin typeface="Arial" charset="0"/>
                  <a:ea typeface="Arial" charset="0"/>
                  <a:cs typeface="Arial" charset="0"/>
                </a:rPr>
                <a:t>Growth-oriented organization founded in 2010, has become a leader in transforming markets for energy efficiency in </a:t>
              </a:r>
              <a:r>
                <a:rPr kumimoji="0" lang="en-US" sz="1600" b="1" i="1" u="none" strike="noStrike" kern="0" cap="none" spc="0" normalizeH="0" baseline="0" noProof="0" dirty="0">
                  <a:ln>
                    <a:noFill/>
                  </a:ln>
                  <a:solidFill>
                    <a:schemeClr val="accent1">
                      <a:lumMod val="75000"/>
                    </a:schemeClr>
                  </a:solidFill>
                  <a:effectLst/>
                  <a:uLnTx/>
                  <a:uFillTx/>
                  <a:latin typeface="Arial" charset="0"/>
                  <a:ea typeface="Arial" charset="0"/>
                  <a:cs typeface="Arial" charset="0"/>
                </a:rPr>
                <a:t>India</a:t>
              </a:r>
              <a:r>
                <a:rPr kumimoji="0" lang="en-US" sz="1600" b="1" i="0" u="none" strike="noStrike" kern="0" cap="none" spc="0" normalizeH="0" baseline="0" noProof="0" dirty="0">
                  <a:ln>
                    <a:noFill/>
                  </a:ln>
                  <a:solidFill>
                    <a:prstClr val="black"/>
                  </a:solidFill>
                  <a:effectLst/>
                  <a:uLnTx/>
                  <a:uFillTx/>
                  <a:latin typeface="Arial" charset="0"/>
                  <a:ea typeface="Arial" charset="0"/>
                  <a:cs typeface="Arial" charset="0"/>
                </a:rPr>
                <a:t> </a:t>
              </a:r>
              <a:r>
                <a:rPr lang="en-US" sz="1600" b="1" kern="0" dirty="0">
                  <a:solidFill>
                    <a:prstClr val="black"/>
                  </a:solidFill>
                  <a:latin typeface="Arial" charset="0"/>
                  <a:ea typeface="Arial" charset="0"/>
                  <a:cs typeface="Arial" charset="0"/>
                </a:rPr>
                <a:t>and abroad. Programs operational in </a:t>
              </a:r>
              <a:r>
                <a:rPr lang="en-US" sz="1600" b="1" i="1" kern="0" dirty="0">
                  <a:solidFill>
                    <a:schemeClr val="accent1">
                      <a:lumMod val="75000"/>
                    </a:schemeClr>
                  </a:solidFill>
                  <a:latin typeface="Arial" charset="0"/>
                  <a:ea typeface="Arial" charset="0"/>
                  <a:cs typeface="Arial" charset="0"/>
                </a:rPr>
                <a:t>UK</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Malaysia</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Thailand</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Saudi</a:t>
              </a:r>
              <a:r>
                <a:rPr lang="en-US" sz="1600" b="1" i="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Arabia</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Ireland</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Canada</a:t>
              </a:r>
              <a:r>
                <a:rPr lang="en-US" sz="1600" b="1" kern="0" dirty="0">
                  <a:solidFill>
                    <a:prstClr val="black"/>
                  </a:solidFill>
                  <a:latin typeface="Arial" charset="0"/>
                  <a:ea typeface="Arial" charset="0"/>
                  <a:cs typeface="Arial" charset="0"/>
                </a:rPr>
                <a:t>, </a:t>
              </a:r>
              <a:r>
                <a:rPr lang="en-US" sz="1600" b="1" i="1" kern="0" dirty="0">
                  <a:solidFill>
                    <a:schemeClr val="accent1">
                      <a:lumMod val="75000"/>
                    </a:schemeClr>
                  </a:solidFill>
                  <a:latin typeface="Arial" charset="0"/>
                  <a:ea typeface="Arial" charset="0"/>
                  <a:cs typeface="Arial" charset="0"/>
                </a:rPr>
                <a:t>Vietnam</a:t>
              </a:r>
              <a:r>
                <a:rPr lang="en-US" sz="1600" b="1" i="1" kern="0" dirty="0">
                  <a:solidFill>
                    <a:prstClr val="black"/>
                  </a:solidFill>
                  <a:latin typeface="Arial" charset="0"/>
                  <a:ea typeface="Arial" charset="0"/>
                  <a:cs typeface="Arial" charset="0"/>
                </a:rPr>
                <a:t> </a:t>
              </a:r>
              <a:r>
                <a:rPr lang="en-US" sz="1600" b="1" kern="0" dirty="0">
                  <a:solidFill>
                    <a:prstClr val="black"/>
                  </a:solidFill>
                  <a:latin typeface="Arial" charset="0"/>
                  <a:ea typeface="Arial" charset="0"/>
                  <a:cs typeface="Arial" charset="0"/>
                </a:rPr>
                <a:t>and </a:t>
              </a:r>
              <a:r>
                <a:rPr lang="en-US" sz="1600" b="1" i="1" kern="0" dirty="0">
                  <a:solidFill>
                    <a:schemeClr val="accent1">
                      <a:lumMod val="75000"/>
                    </a:schemeClr>
                  </a:solidFill>
                  <a:latin typeface="Arial" charset="0"/>
                  <a:ea typeface="Arial" charset="0"/>
                  <a:cs typeface="Arial" charset="0"/>
                </a:rPr>
                <a:t>Myanmar</a:t>
              </a:r>
              <a:endParaRPr kumimoji="0" lang="en-GB" sz="1600" b="1" i="1" u="none" strike="noStrike" kern="0" cap="none" spc="0" normalizeH="0" baseline="0" noProof="0" dirty="0">
                <a:ln>
                  <a:noFill/>
                </a:ln>
                <a:solidFill>
                  <a:schemeClr val="accent1">
                    <a:lumMod val="75000"/>
                  </a:schemeClr>
                </a:solidFill>
                <a:effectLst/>
                <a:uLnTx/>
                <a:uFillTx/>
                <a:latin typeface="Arial" charset="0"/>
                <a:ea typeface="Arial" charset="0"/>
                <a:cs typeface="Arial" charset="0"/>
              </a:endParaRPr>
            </a:p>
          </p:txBody>
        </p:sp>
        <p:pic>
          <p:nvPicPr>
            <p:cNvPr id="58" name="Picture 57" descr="A close up of a logo&#10;&#10;Description generated with very high confidence">
              <a:extLst>
                <a:ext uri="{FF2B5EF4-FFF2-40B4-BE49-F238E27FC236}">
                  <a16:creationId xmlns:a16="http://schemas.microsoft.com/office/drawing/2014/main" xmlns="" id="{C528C203-0E5E-4F79-9946-DA00A4C0A526}"/>
                </a:ext>
              </a:extLst>
            </p:cNvPr>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rcRect l="7419" r="7276" b="15015"/>
            <a:stretch/>
          </p:blipFill>
          <p:spPr>
            <a:xfrm>
              <a:off x="280540" y="3422347"/>
              <a:ext cx="918920" cy="915475"/>
            </a:xfrm>
            <a:prstGeom prst="rect">
              <a:avLst/>
            </a:prstGeom>
          </p:spPr>
        </p:pic>
      </p:grpSp>
      <p:pic>
        <p:nvPicPr>
          <p:cNvPr id="5" name="Picture 4"/>
          <p:cNvPicPr>
            <a:picLocks noChangeAspect="1"/>
          </p:cNvPicPr>
          <p:nvPr/>
        </p:nvPicPr>
        <p:blipFill>
          <a:blip r:embed="rId8"/>
          <a:stretch>
            <a:fillRect/>
          </a:stretch>
        </p:blipFill>
        <p:spPr>
          <a:xfrm>
            <a:off x="5220366" y="2289396"/>
            <a:ext cx="6681414" cy="2398766"/>
          </a:xfrm>
          <a:prstGeom prst="rect">
            <a:avLst/>
          </a:prstGeom>
        </p:spPr>
      </p:pic>
      <p:sp>
        <p:nvSpPr>
          <p:cNvPr id="28" name="Rectangle 27">
            <a:extLst>
              <a:ext uri="{FF2B5EF4-FFF2-40B4-BE49-F238E27FC236}">
                <a16:creationId xmlns:a16="http://schemas.microsoft.com/office/drawing/2014/main" xmlns="" id="{6D5556D1-17AB-45FC-A340-CA3A5E98DFCD}"/>
              </a:ext>
            </a:extLst>
          </p:cNvPr>
          <p:cNvSpPr/>
          <p:nvPr/>
        </p:nvSpPr>
        <p:spPr>
          <a:xfrm>
            <a:off x="2010790" y="1045805"/>
            <a:ext cx="5698466" cy="631272"/>
          </a:xfrm>
          <a:prstGeom prst="rect">
            <a:avLst/>
          </a:prstGeom>
          <a:noFill/>
          <a:ln w="19050" cap="rnd" cmpd="sng" algn="ctr">
            <a:noFill/>
            <a:prstDash val="solid"/>
          </a:ln>
          <a:effectLst/>
        </p:spPr>
        <p:txBody>
          <a:bodyPr rtlCol="0" anchor="ctr"/>
          <a:lstStyle/>
          <a:p>
            <a:pPr marL="0" marR="0" lvl="0" indent="0" algn="just" defTabSz="457200" eaLnBrk="1" fontAlgn="auto" latinLnBrk="0" hangingPunct="1">
              <a:lnSpc>
                <a:spcPct val="100000"/>
              </a:lnSpc>
              <a:spcBef>
                <a:spcPts val="0"/>
              </a:spcBef>
              <a:spcAft>
                <a:spcPts val="0"/>
              </a:spcAft>
              <a:buClr>
                <a:srgbClr val="212745"/>
              </a:buClr>
              <a:buSzTx/>
              <a:buFontTx/>
              <a:buNone/>
              <a:tabLst/>
              <a:defRPr/>
            </a:pPr>
            <a:r>
              <a:rPr lang="en-US" sz="1600" b="1" kern="0" dirty="0">
                <a:solidFill>
                  <a:prstClr val="black"/>
                </a:solidFill>
                <a:latin typeface="Arial" charset="0"/>
                <a:ea typeface="Arial" charset="0"/>
                <a:cs typeface="Arial" charset="0"/>
              </a:rPr>
              <a:t>Joint venture of </a:t>
            </a:r>
            <a:r>
              <a:rPr lang="en-US" sz="1600" b="1" kern="0" dirty="0" smtClean="0">
                <a:solidFill>
                  <a:prstClr val="black"/>
                </a:solidFill>
                <a:latin typeface="Arial" charset="0"/>
                <a:ea typeface="Arial" charset="0"/>
                <a:cs typeface="Arial" charset="0"/>
              </a:rPr>
              <a:t>four Central Public </a:t>
            </a:r>
            <a:r>
              <a:rPr lang="en-US" sz="1600" b="1" kern="0" dirty="0">
                <a:solidFill>
                  <a:prstClr val="black"/>
                </a:solidFill>
                <a:latin typeface="Arial" charset="0"/>
                <a:ea typeface="Arial" charset="0"/>
                <a:cs typeface="Arial" charset="0"/>
              </a:rPr>
              <a:t>Sector Undertakings under Ministry of Power, Government of India</a:t>
            </a:r>
            <a:endParaRPr lang="en-GB" sz="1600" b="1" kern="0" dirty="0">
              <a:solidFill>
                <a:prstClr val="black"/>
              </a:solidFill>
              <a:latin typeface="Arial" charset="0"/>
              <a:ea typeface="Arial" charset="0"/>
              <a:cs typeface="Arial" charset="0"/>
            </a:endParaRPr>
          </a:p>
        </p:txBody>
      </p:sp>
      <p:pic>
        <p:nvPicPr>
          <p:cNvPr id="29" name="Picture 28" descr="C:\Users\rajeshsingla\AppData\Local\Microsoft\Windows\INetCache\Content.Word\EESL Logo.jpg">
            <a:extLst>
              <a:ext uri="{FF2B5EF4-FFF2-40B4-BE49-F238E27FC236}">
                <a16:creationId xmlns:a16="http://schemas.microsoft.com/office/drawing/2014/main" xmlns="" id="{5A7E5721-54F7-4BC3-B6DA-6B91A888F1B6}"/>
              </a:ext>
            </a:extLst>
          </p:cNvPr>
          <p:cNvPicPr/>
          <p:nvPr/>
        </p:nvPicPr>
        <p:blipFill>
          <a:blip r:embed="rId9">
            <a:extLst>
              <a:ext uri="{28A0092B-C50C-407E-A947-70E740481C1C}">
                <a14:useLocalDpi xmlns:a14="http://schemas.microsoft.com/office/drawing/2010/main" xmlns="" val="0"/>
              </a:ext>
            </a:extLst>
          </a:blip>
          <a:srcRect/>
          <a:stretch>
            <a:fillRect/>
          </a:stretch>
        </p:blipFill>
        <p:spPr bwMode="auto">
          <a:xfrm>
            <a:off x="587976" y="1041517"/>
            <a:ext cx="1318596" cy="539999"/>
          </a:xfrm>
          <a:prstGeom prst="rect">
            <a:avLst/>
          </a:prstGeom>
          <a:noFill/>
          <a:ln>
            <a:noFill/>
          </a:ln>
        </p:spPr>
      </p:pic>
      <p:pic>
        <p:nvPicPr>
          <p:cNvPr id="24" name="Picture 2" descr="https://docs.google.com/uc?export=download&amp;id=1UN8WTWAuJztgX5EkJVWjSWXBzx-xOP-3&amp;revid=0BxRY8l-Ssd8QSVJJR0J5UDcyRUpxa0VTSy95bVJMMU8zZm93PQ"/>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87542" y="1645795"/>
            <a:ext cx="1316396" cy="58416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010790" y="1852560"/>
            <a:ext cx="8725466" cy="369332"/>
          </a:xfrm>
          <a:prstGeom prst="rect">
            <a:avLst/>
          </a:prstGeom>
        </p:spPr>
        <p:txBody>
          <a:bodyPr wrap="none">
            <a:spAutoFit/>
          </a:bodyPr>
          <a:lstStyle/>
          <a:p>
            <a:r>
              <a:rPr lang="en-US" b="1" kern="0" dirty="0" smtClean="0">
                <a:solidFill>
                  <a:prstClr val="black"/>
                </a:solidFill>
                <a:latin typeface="Arial" charset="0"/>
                <a:ea typeface="Arial" charset="0"/>
                <a:cs typeface="Arial" charset="0"/>
              </a:rPr>
              <a:t>Convergence Energy Services Limited </a:t>
            </a:r>
            <a:r>
              <a:rPr lang="mr-IN" b="1" kern="0" dirty="0" smtClean="0">
                <a:solidFill>
                  <a:prstClr val="black"/>
                </a:solidFill>
                <a:latin typeface="Arial" charset="0"/>
                <a:ea typeface="Arial" charset="0"/>
                <a:cs typeface="Arial" charset="0"/>
              </a:rPr>
              <a:t>–</a:t>
            </a:r>
            <a:r>
              <a:rPr lang="en-US" b="1" kern="0" dirty="0" smtClean="0">
                <a:solidFill>
                  <a:prstClr val="black"/>
                </a:solidFill>
                <a:latin typeface="Arial" charset="0"/>
                <a:ea typeface="Arial" charset="0"/>
                <a:cs typeface="Arial" charset="0"/>
              </a:rPr>
              <a:t> A wholly owned subsidiary of EESL</a:t>
            </a:r>
            <a:endParaRPr lang="en-US" dirty="0"/>
          </a:p>
        </p:txBody>
      </p:sp>
    </p:spTree>
    <p:extLst>
      <p:ext uri="{BB962C8B-B14F-4D97-AF65-F5344CB8AC3E}">
        <p14:creationId xmlns:p14="http://schemas.microsoft.com/office/powerpoint/2010/main" xmlns="" val="20265269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F4C80-5CFF-4876-A021-45C6C4189E39}"/>
              </a:ext>
            </a:extLst>
          </p:cNvPr>
          <p:cNvSpPr>
            <a:spLocks noGrp="1"/>
          </p:cNvSpPr>
          <p:nvPr>
            <p:ph type="title"/>
          </p:nvPr>
        </p:nvSpPr>
        <p:spPr/>
        <p:txBody>
          <a:bodyPr>
            <a:normAutofit/>
          </a:bodyPr>
          <a:lstStyle/>
          <a:p>
            <a:r>
              <a:rPr lang="en-IN" sz="2400" b="1" dirty="0" smtClean="0">
                <a:latin typeface="Arial" panose="020B0604020202020204" pitchFamily="34" charset="0"/>
                <a:cs typeface="Arial" panose="020B0604020202020204" pitchFamily="34" charset="0"/>
              </a:rPr>
              <a:t>National e-mobility </a:t>
            </a:r>
            <a:r>
              <a:rPr lang="en-IN" sz="2400" b="1" dirty="0">
                <a:latin typeface="Arial" panose="020B0604020202020204" pitchFamily="34" charset="0"/>
                <a:cs typeface="Arial" panose="020B0604020202020204" pitchFamily="34" charset="0"/>
              </a:rPr>
              <a:t>Programme of </a:t>
            </a:r>
            <a:r>
              <a:rPr lang="en-IN" sz="2400" b="1" dirty="0" smtClean="0">
                <a:latin typeface="Arial" panose="020B0604020202020204" pitchFamily="34" charset="0"/>
                <a:cs typeface="Arial" panose="020B0604020202020204" pitchFamily="34" charset="0"/>
              </a:rPr>
              <a:t>EESL</a:t>
            </a:r>
            <a:endParaRPr lang="en-IN" sz="2400" b="1" dirty="0">
              <a:latin typeface="Arial" charset="0"/>
              <a:ea typeface="Arial" charset="0"/>
              <a:cs typeface="Arial" charset="0"/>
            </a:endParaRPr>
          </a:p>
        </p:txBody>
      </p:sp>
      <p:sp>
        <p:nvSpPr>
          <p:cNvPr id="5" name="Slide Number Placeholder 4">
            <a:extLst>
              <a:ext uri="{FF2B5EF4-FFF2-40B4-BE49-F238E27FC236}">
                <a16:creationId xmlns="" xmlns:a16="http://schemas.microsoft.com/office/drawing/2014/main" id="{2AD0FB9E-D9B9-4CD7-A651-7BD595FF8AB7}"/>
              </a:ext>
            </a:extLst>
          </p:cNvPr>
          <p:cNvSpPr>
            <a:spLocks noGrp="1"/>
          </p:cNvSpPr>
          <p:nvPr>
            <p:ph type="sldNum" sz="quarter" idx="4"/>
          </p:nvPr>
        </p:nvSpPr>
        <p:spPr/>
        <p:txBody>
          <a:bodyPr/>
          <a:lstStyle/>
          <a:p>
            <a:fld id="{6A329FD9-0E43-46E5-929C-4EF19D24A9DD}" type="slidenum">
              <a:rPr lang="en-US" smtClean="0"/>
              <a:pPr/>
              <a:t>3</a:t>
            </a:fld>
            <a:endParaRPr lang="en-US"/>
          </a:p>
        </p:txBody>
      </p:sp>
      <p:sp>
        <p:nvSpPr>
          <p:cNvPr id="4" name="Rectangle 3">
            <a:extLst>
              <a:ext uri="{FF2B5EF4-FFF2-40B4-BE49-F238E27FC236}">
                <a16:creationId xmlns="" xmlns:a16="http://schemas.microsoft.com/office/drawing/2014/main" id="{626CAADC-721F-4FC3-A0DA-D9EBB431093D}"/>
              </a:ext>
            </a:extLst>
          </p:cNvPr>
          <p:cNvSpPr/>
          <p:nvPr/>
        </p:nvSpPr>
        <p:spPr>
          <a:xfrm>
            <a:off x="725716" y="1075452"/>
            <a:ext cx="1816006" cy="252111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bg1"/>
                </a:solidFill>
                <a:latin typeface="Arial" panose="020B0604020202020204" pitchFamily="34" charset="0"/>
                <a:cs typeface="Arial" panose="020B0604020202020204" pitchFamily="34" charset="0"/>
              </a:rPr>
              <a:t>National </a:t>
            </a:r>
            <a:r>
              <a:rPr lang="en-IN" b="1" dirty="0" smtClean="0">
                <a:solidFill>
                  <a:schemeClr val="bg1"/>
                </a:solidFill>
                <a:latin typeface="Arial" panose="020B0604020202020204" pitchFamily="34" charset="0"/>
                <a:cs typeface="Arial" panose="020B0604020202020204" pitchFamily="34" charset="0"/>
              </a:rPr>
              <a:t>        e-mobility </a:t>
            </a:r>
            <a:r>
              <a:rPr lang="en-IN" b="1" dirty="0">
                <a:solidFill>
                  <a:schemeClr val="bg1"/>
                </a:solidFill>
                <a:latin typeface="Arial" panose="020B0604020202020204" pitchFamily="34" charset="0"/>
                <a:cs typeface="Arial" panose="020B0604020202020204" pitchFamily="34" charset="0"/>
              </a:rPr>
              <a:t>Programme of EESL</a:t>
            </a:r>
          </a:p>
        </p:txBody>
      </p:sp>
      <p:sp>
        <p:nvSpPr>
          <p:cNvPr id="6" name="TextBox 5">
            <a:extLst>
              <a:ext uri="{FF2B5EF4-FFF2-40B4-BE49-F238E27FC236}">
                <a16:creationId xmlns="" xmlns:a16="http://schemas.microsoft.com/office/drawing/2014/main" id="{E89B0CFF-B008-45FC-85FE-732D7DEC8F48}"/>
              </a:ext>
            </a:extLst>
          </p:cNvPr>
          <p:cNvSpPr txBox="1"/>
          <p:nvPr/>
        </p:nvSpPr>
        <p:spPr>
          <a:xfrm>
            <a:off x="2541722" y="1036330"/>
            <a:ext cx="9306289" cy="2708434"/>
          </a:xfrm>
          <a:prstGeom prst="rect">
            <a:avLst/>
          </a:prstGeom>
          <a:noFill/>
        </p:spPr>
        <p:txBody>
          <a:bodyPr wrap="square" rtlCol="0">
            <a:spAutoFit/>
          </a:bodyPr>
          <a:lstStyle/>
          <a:p>
            <a:pPr marL="342900" indent="-342900" algn="just">
              <a:spcBef>
                <a:spcPts val="1200"/>
              </a:spcBef>
              <a:spcAft>
                <a:spcPts val="1200"/>
              </a:spcAft>
              <a:buFont typeface="+mj-lt"/>
              <a:buAutoNum type="arabicPeriod"/>
            </a:pPr>
            <a:r>
              <a:rPr lang="en-IN" sz="1400" dirty="0">
                <a:latin typeface="Arial" panose="020B0604020202020204" pitchFamily="34" charset="0"/>
                <a:cs typeface="Arial" panose="020B0604020202020204" pitchFamily="34" charset="0"/>
              </a:rPr>
              <a:t>Launched in March 2018 </a:t>
            </a:r>
          </a:p>
          <a:p>
            <a:pPr marL="342900" indent="-342900" algn="just">
              <a:spcBef>
                <a:spcPts val="1200"/>
              </a:spcBef>
              <a:spcAft>
                <a:spcPts val="1200"/>
              </a:spcAft>
              <a:buFont typeface="+mj-lt"/>
              <a:buAutoNum type="arabicPeriod"/>
            </a:pPr>
            <a:r>
              <a:rPr lang="en-US" sz="1400" b="1" dirty="0">
                <a:latin typeface="Arial" panose="020B0604020202020204" pitchFamily="34" charset="0"/>
                <a:cs typeface="Arial" panose="020B0604020202020204" pitchFamily="34" charset="0"/>
              </a:rPr>
              <a:t>Goal: </a:t>
            </a:r>
            <a:r>
              <a:rPr lang="en-US" sz="1400" dirty="0">
                <a:latin typeface="Arial" panose="020B0604020202020204" pitchFamily="34" charset="0"/>
                <a:cs typeface="Arial" panose="020B0604020202020204" pitchFamily="34" charset="0"/>
              </a:rPr>
              <a:t>Provide an impetus for Indian EV manufacturers, charging infrastructure companies, fleet operators, service providers, etc. to gain efficiencies of scale and drive down costs, create local manufacturing facilities, and grow technical competencies for the long-term growth of the EV industry in India</a:t>
            </a:r>
            <a:r>
              <a:rPr lang="en-IN" sz="1400" dirty="0">
                <a:latin typeface="Arial" panose="020B0604020202020204" pitchFamily="34" charset="0"/>
                <a:cs typeface="Arial" panose="020B0604020202020204" pitchFamily="34" charset="0"/>
              </a:rPr>
              <a:t> </a:t>
            </a:r>
            <a:endParaRPr lang="en-IN" sz="1400" dirty="0" smtClean="0">
              <a:latin typeface="Arial" panose="020B0604020202020204" pitchFamily="34" charset="0"/>
              <a:cs typeface="Arial" panose="020B0604020202020204" pitchFamily="34" charset="0"/>
            </a:endParaRPr>
          </a:p>
          <a:p>
            <a:pPr marL="285750" lvl="0" indent="-285750" algn="just">
              <a:buFont typeface="Arial" panose="020B0604020202020204" pitchFamily="34" charset="0"/>
              <a:buChar char="•"/>
              <a:defRPr/>
            </a:pPr>
            <a:r>
              <a:rPr lang="en-IN"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EESL has </a:t>
            </a:r>
            <a:r>
              <a:rPr lang="en-IN" sz="1400" dirty="0">
                <a:solidFill>
                  <a:srgbClr val="C00000"/>
                </a:solidFill>
                <a:latin typeface="Arial" panose="020B0604020202020204" pitchFamily="34" charset="0"/>
                <a:ea typeface="Calibri" panose="020F0502020204030204" pitchFamily="34" charset="0"/>
                <a:cs typeface="Times New Roman" panose="02020603050405020304" pitchFamily="18" charset="0"/>
              </a:rPr>
              <a:t>aggregated demand of EVs and chargers </a:t>
            </a:r>
            <a:r>
              <a:rPr lang="en-IN"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from various government departments such as the Prime Minister’s Office, Fifteenth Finance Commission, MoP, NITI </a:t>
            </a:r>
            <a:r>
              <a:rPr lang="en-IN" sz="14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Aayog</a:t>
            </a:r>
            <a:r>
              <a:rPr lang="en-IN"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UN Environment, NDMC, SDMC, GMDA, NTPC, PGCIL, PFC, among others</a:t>
            </a:r>
          </a:p>
          <a:p>
            <a:pPr marL="285750" lvl="0" indent="-285750" algn="just">
              <a:buFont typeface="Arial" panose="020B0604020202020204" pitchFamily="34" charset="0"/>
              <a:buChar char="•"/>
              <a:defRPr/>
            </a:pPr>
            <a:endParaRPr lang="en-IN" sz="140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buFont typeface="Arial" panose="020B0604020202020204" pitchFamily="34" charset="0"/>
              <a:buChar char="•"/>
              <a:defRPr/>
            </a:pPr>
            <a:r>
              <a:rPr lang="en-IN" sz="1400" dirty="0">
                <a:solidFill>
                  <a:srgbClr val="000000"/>
                </a:solidFill>
                <a:latin typeface="Arial"/>
              </a:rPr>
              <a:t>EESL </a:t>
            </a:r>
            <a:r>
              <a:rPr lang="en-GB" sz="1400" dirty="0">
                <a:solidFill>
                  <a:srgbClr val="000000"/>
                </a:solidFill>
                <a:latin typeface="Arial"/>
              </a:rPr>
              <a:t>has already </a:t>
            </a:r>
            <a:r>
              <a:rPr lang="en-GB" sz="1400" dirty="0">
                <a:solidFill>
                  <a:srgbClr val="C00000"/>
                </a:solidFill>
                <a:latin typeface="Arial"/>
              </a:rPr>
              <a:t>deployed around 1,500+ EVs and </a:t>
            </a:r>
            <a:r>
              <a:rPr lang="en-GB" sz="1400" dirty="0" smtClean="0">
                <a:solidFill>
                  <a:srgbClr val="C00000"/>
                </a:solidFill>
                <a:latin typeface="Arial"/>
              </a:rPr>
              <a:t>1225+ </a:t>
            </a:r>
            <a:r>
              <a:rPr lang="en-GB" sz="1400" dirty="0">
                <a:solidFill>
                  <a:srgbClr val="C00000"/>
                </a:solidFill>
                <a:latin typeface="Arial"/>
              </a:rPr>
              <a:t>captive </a:t>
            </a:r>
            <a:r>
              <a:rPr lang="en-GB" sz="1400" dirty="0" smtClean="0">
                <a:solidFill>
                  <a:srgbClr val="C00000"/>
                </a:solidFill>
                <a:latin typeface="Arial"/>
              </a:rPr>
              <a:t>points </a:t>
            </a:r>
            <a:r>
              <a:rPr lang="en-GB" sz="1400" dirty="0">
                <a:solidFill>
                  <a:srgbClr val="000000"/>
                </a:solidFill>
                <a:latin typeface="Arial"/>
              </a:rPr>
              <a:t>across Government offices in the </a:t>
            </a:r>
            <a:r>
              <a:rPr lang="en-GB" sz="1400" dirty="0" smtClean="0">
                <a:solidFill>
                  <a:srgbClr val="000000"/>
                </a:solidFill>
                <a:latin typeface="Arial"/>
              </a:rPr>
              <a:t>country</a:t>
            </a:r>
            <a:endParaRPr lang="en-GB" sz="1400" dirty="0">
              <a:solidFill>
                <a:srgbClr val="000000"/>
              </a:solidFill>
              <a:latin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97927" y="3801218"/>
            <a:ext cx="4010891" cy="260098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5715" y="3801218"/>
            <a:ext cx="3381599" cy="260922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99431" y="3801218"/>
            <a:ext cx="3548580" cy="2571861"/>
          </a:xfrm>
          <a:prstGeom prst="rect">
            <a:avLst/>
          </a:prstGeom>
        </p:spPr>
      </p:pic>
      <p:sp>
        <p:nvSpPr>
          <p:cNvPr id="16" name="Rectangle 15"/>
          <p:cNvSpPr/>
          <p:nvPr/>
        </p:nvSpPr>
        <p:spPr>
          <a:xfrm>
            <a:off x="725715" y="6396743"/>
            <a:ext cx="10901712" cy="461665"/>
          </a:xfrm>
          <a:prstGeom prst="rect">
            <a:avLst/>
          </a:prstGeom>
        </p:spPr>
        <p:txBody>
          <a:bodyPr wrap="square">
            <a:spAutoFit/>
          </a:bodyPr>
          <a:lstStyle/>
          <a:p>
            <a:pPr algn="ctr"/>
            <a:r>
              <a:rPr lang="en-IN" sz="1200" b="1" dirty="0" smtClean="0">
                <a:latin typeface="Arial" panose="020B0604020202020204" pitchFamily="34" charset="0"/>
                <a:cs typeface="Arial" panose="020B0604020202020204" pitchFamily="34" charset="0"/>
              </a:rPr>
              <a:t>70 Long Range EV’s deployed by EESL to Kerala Motor Vehicle Department (MVD) </a:t>
            </a:r>
            <a:r>
              <a:rPr lang="en-IN" sz="1200" b="1" dirty="0">
                <a:latin typeface="Arial" panose="020B0604020202020204" pitchFamily="34" charset="0"/>
                <a:cs typeface="Arial" panose="020B0604020202020204" pitchFamily="34" charset="0"/>
              </a:rPr>
              <a:t>through </a:t>
            </a:r>
            <a:r>
              <a:rPr lang="en-IN" sz="1200" b="1" dirty="0" smtClean="0">
                <a:latin typeface="Arial" panose="020B0604020202020204" pitchFamily="34" charset="0"/>
                <a:cs typeface="Arial" panose="020B0604020202020204" pitchFamily="34" charset="0"/>
              </a:rPr>
              <a:t>ANERT in Kerala State .</a:t>
            </a:r>
          </a:p>
          <a:p>
            <a:r>
              <a:rPr lang="en-IN" sz="1200" b="1" dirty="0" smtClean="0">
                <a:latin typeface="Arial" panose="020B0604020202020204" pitchFamily="34" charset="0"/>
                <a:cs typeface="Arial" panose="020B0604020202020204" pitchFamily="34" charset="0"/>
              </a:rPr>
              <a:t>*</a:t>
            </a:r>
            <a:r>
              <a:rPr lang="en-IN" sz="1050" dirty="0" smtClean="0">
                <a:latin typeface="Arial" panose="020B0604020202020204" pitchFamily="34" charset="0"/>
                <a:cs typeface="Arial" panose="020B0604020202020204" pitchFamily="34" charset="0"/>
              </a:rPr>
              <a:t>ANERT; Agency </a:t>
            </a:r>
            <a:r>
              <a:rPr lang="en-IN" sz="1050" dirty="0">
                <a:latin typeface="Arial" panose="020B0604020202020204" pitchFamily="34" charset="0"/>
                <a:cs typeface="Arial" panose="020B0604020202020204" pitchFamily="34" charset="0"/>
              </a:rPr>
              <a:t>for Non-conventional Energy and Rural Technology</a:t>
            </a:r>
            <a:r>
              <a:rPr lang="en-IN" sz="1050" dirty="0" smtClean="0">
                <a:latin typeface="Arial" panose="020B0604020202020204" pitchFamily="34" charset="0"/>
                <a:cs typeface="Arial" panose="020B0604020202020204" pitchFamily="34" charset="0"/>
              </a:rPr>
              <a:t> </a:t>
            </a:r>
            <a:endParaRPr lang="en-IN"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97380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F4C80-5CFF-4876-A021-45C6C4189E39}"/>
              </a:ext>
            </a:extLst>
          </p:cNvPr>
          <p:cNvSpPr>
            <a:spLocks noGrp="1"/>
          </p:cNvSpPr>
          <p:nvPr>
            <p:ph type="title"/>
          </p:nvPr>
        </p:nvSpPr>
        <p:spPr/>
        <p:txBody>
          <a:bodyPr>
            <a:normAutofit/>
          </a:bodyPr>
          <a:lstStyle/>
          <a:p>
            <a:r>
              <a:rPr lang="en-IN" sz="2400" b="1" dirty="0" smtClean="0">
                <a:latin typeface="Arial" panose="020B0604020202020204" pitchFamily="34" charset="0"/>
                <a:cs typeface="Arial" panose="020B0604020202020204" pitchFamily="34" charset="0"/>
              </a:rPr>
              <a:t>EESL’s National Electric </a:t>
            </a:r>
            <a:r>
              <a:rPr lang="en-IN" sz="2400" b="1" dirty="0">
                <a:latin typeface="Arial" panose="020B0604020202020204" pitchFamily="34" charset="0"/>
                <a:cs typeface="Arial" panose="020B0604020202020204" pitchFamily="34" charset="0"/>
              </a:rPr>
              <a:t>M</a:t>
            </a:r>
            <a:r>
              <a:rPr lang="en-IN" sz="2400" b="1" dirty="0" smtClean="0">
                <a:latin typeface="Arial" panose="020B0604020202020204" pitchFamily="34" charset="0"/>
                <a:cs typeface="Arial" panose="020B0604020202020204" pitchFamily="34" charset="0"/>
              </a:rPr>
              <a:t>obility Dashboard</a:t>
            </a:r>
            <a:endParaRPr lang="en-IN" sz="2400" b="1" dirty="0">
              <a:latin typeface="Arial" charset="0"/>
              <a:ea typeface="Arial" charset="0"/>
              <a:cs typeface="Arial" charset="0"/>
            </a:endParaRPr>
          </a:p>
        </p:txBody>
      </p:sp>
      <p:sp>
        <p:nvSpPr>
          <p:cNvPr id="5" name="Slide Number Placeholder 4">
            <a:extLst>
              <a:ext uri="{FF2B5EF4-FFF2-40B4-BE49-F238E27FC236}">
                <a16:creationId xmlns="" xmlns:a16="http://schemas.microsoft.com/office/drawing/2014/main" id="{2AD0FB9E-D9B9-4CD7-A651-7BD595FF8AB7}"/>
              </a:ext>
            </a:extLst>
          </p:cNvPr>
          <p:cNvSpPr>
            <a:spLocks noGrp="1"/>
          </p:cNvSpPr>
          <p:nvPr>
            <p:ph type="sldNum" sz="quarter" idx="4"/>
          </p:nvPr>
        </p:nvSpPr>
        <p:spPr/>
        <p:txBody>
          <a:bodyPr/>
          <a:lstStyle/>
          <a:p>
            <a:fld id="{6A329FD9-0E43-46E5-929C-4EF19D24A9DD}" type="slidenum">
              <a:rPr lang="en-US" smtClean="0"/>
              <a:pPr/>
              <a:t>4</a:t>
            </a:fld>
            <a:endParaRPr lang="en-US"/>
          </a:p>
        </p:txBody>
      </p:sp>
      <p:pic>
        <p:nvPicPr>
          <p:cNvPr id="3" name="Picture 2"/>
          <p:cNvPicPr>
            <a:picLocks noChangeAspect="1"/>
          </p:cNvPicPr>
          <p:nvPr/>
        </p:nvPicPr>
        <p:blipFill>
          <a:blip r:embed="rId2"/>
          <a:stretch>
            <a:fillRect/>
          </a:stretch>
        </p:blipFill>
        <p:spPr>
          <a:xfrm>
            <a:off x="522516" y="1482584"/>
            <a:ext cx="5664528" cy="4787587"/>
          </a:xfrm>
          <a:prstGeom prst="rect">
            <a:avLst/>
          </a:prstGeom>
        </p:spPr>
      </p:pic>
      <p:sp>
        <p:nvSpPr>
          <p:cNvPr id="7" name="Rectangle 6"/>
          <p:cNvSpPr/>
          <p:nvPr/>
        </p:nvSpPr>
        <p:spPr>
          <a:xfrm>
            <a:off x="4173873" y="1023648"/>
            <a:ext cx="3963008" cy="369332"/>
          </a:xfrm>
          <a:prstGeom prst="rect">
            <a:avLst/>
          </a:prstGeom>
        </p:spPr>
        <p:txBody>
          <a:bodyPr wrap="none">
            <a:spAutoFit/>
          </a:bodyPr>
          <a:lstStyle/>
          <a:p>
            <a:r>
              <a:rPr lang="en-US" dirty="0"/>
              <a:t>https://</a:t>
            </a:r>
            <a:r>
              <a:rPr lang="en-US" dirty="0" err="1"/>
              <a:t>ev.eeslindia.org</a:t>
            </a:r>
            <a:r>
              <a:rPr lang="en-US" dirty="0"/>
              <a:t>/</a:t>
            </a:r>
            <a:r>
              <a:rPr lang="en-US" dirty="0" err="1"/>
              <a:t>evdashboard</a:t>
            </a:r>
            <a:r>
              <a:rPr lang="en-US" dirty="0"/>
              <a:t>/#/</a:t>
            </a:r>
          </a:p>
        </p:txBody>
      </p:sp>
      <p:pic>
        <p:nvPicPr>
          <p:cNvPr id="8" name="Picture 7"/>
          <p:cNvPicPr>
            <a:picLocks noChangeAspect="1"/>
          </p:cNvPicPr>
          <p:nvPr/>
        </p:nvPicPr>
        <p:blipFill>
          <a:blip r:embed="rId3"/>
          <a:stretch>
            <a:fillRect/>
          </a:stretch>
        </p:blipFill>
        <p:spPr>
          <a:xfrm>
            <a:off x="6424550" y="1579418"/>
            <a:ext cx="5498275" cy="4690754"/>
          </a:xfrm>
          <a:prstGeom prst="rect">
            <a:avLst/>
          </a:prstGeom>
        </p:spPr>
      </p:pic>
    </p:spTree>
    <p:extLst>
      <p:ext uri="{BB962C8B-B14F-4D97-AF65-F5344CB8AC3E}">
        <p14:creationId xmlns:p14="http://schemas.microsoft.com/office/powerpoint/2010/main" xmlns="" val="6009745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 xmlns:a16="http://schemas.microsoft.com/office/drawing/2014/main" id="{1B8AEA3F-D01A-4857-AB46-AEBE44725A96}"/>
              </a:ext>
            </a:extLst>
          </p:cNvPr>
          <p:cNvSpPr/>
          <p:nvPr/>
        </p:nvSpPr>
        <p:spPr>
          <a:xfrm>
            <a:off x="4483472" y="1264640"/>
            <a:ext cx="7137028" cy="433075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 xmlns:a16="http://schemas.microsoft.com/office/drawing/2014/main" id="{ED6AF45B-E91A-441E-A214-F7C13144B8BE}"/>
              </a:ext>
            </a:extLst>
          </p:cNvPr>
          <p:cNvSpPr/>
          <p:nvPr/>
        </p:nvSpPr>
        <p:spPr>
          <a:xfrm>
            <a:off x="761076" y="1264641"/>
            <a:ext cx="3639332" cy="213457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65" name="Rectangle 64">
            <a:extLst>
              <a:ext uri="{FF2B5EF4-FFF2-40B4-BE49-F238E27FC236}">
                <a16:creationId xmlns="" xmlns:a16="http://schemas.microsoft.com/office/drawing/2014/main" id="{08C6A399-39EE-4E6A-AC94-0BC1F9F92AF7}"/>
              </a:ext>
            </a:extLst>
          </p:cNvPr>
          <p:cNvSpPr/>
          <p:nvPr/>
        </p:nvSpPr>
        <p:spPr>
          <a:xfrm>
            <a:off x="761076" y="3491197"/>
            <a:ext cx="3639332" cy="210420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3" name="Oval 2">
            <a:extLst>
              <a:ext uri="{FF2B5EF4-FFF2-40B4-BE49-F238E27FC236}">
                <a16:creationId xmlns="" xmlns:a16="http://schemas.microsoft.com/office/drawing/2014/main" id="{63FE8E7C-43D5-45C4-90CC-A43D72771155}"/>
              </a:ext>
            </a:extLst>
          </p:cNvPr>
          <p:cNvSpPr/>
          <p:nvPr/>
        </p:nvSpPr>
        <p:spPr>
          <a:xfrm>
            <a:off x="171671" y="1764281"/>
            <a:ext cx="1269884" cy="1199818"/>
          </a:xfrm>
          <a:prstGeom prst="ellipse">
            <a:avLst/>
          </a:prstGeom>
          <a:solidFill>
            <a:srgbClr val="FFD25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 xmlns:a16="http://schemas.microsoft.com/office/drawing/2014/main" id="{0DF6515E-5A93-452E-9B14-E50AFA9C3703}"/>
              </a:ext>
            </a:extLst>
          </p:cNvPr>
          <p:cNvSpPr/>
          <p:nvPr/>
        </p:nvSpPr>
        <p:spPr>
          <a:xfrm>
            <a:off x="171671" y="3882588"/>
            <a:ext cx="1269884" cy="1199818"/>
          </a:xfrm>
          <a:prstGeom prst="ellipse">
            <a:avLst/>
          </a:prstGeom>
          <a:solidFill>
            <a:srgbClr val="FFD25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 xmlns:a16="http://schemas.microsoft.com/office/drawing/2014/main" id="{2639A009-EA79-4877-ADFF-144DE205B278}"/>
              </a:ext>
            </a:extLst>
          </p:cNvPr>
          <p:cNvSpPr/>
          <p:nvPr/>
        </p:nvSpPr>
        <p:spPr>
          <a:xfrm>
            <a:off x="4860217" y="1349194"/>
            <a:ext cx="649333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0" cap="none" spc="0" normalizeH="0" baseline="0" noProof="0" dirty="0">
                <a:ln>
                  <a:noFill/>
                </a:ln>
                <a:effectLst/>
                <a:uLnTx/>
                <a:uFillTx/>
                <a:latin typeface="Arial" charset="0"/>
                <a:ea typeface="Arial" charset="0"/>
                <a:cs typeface="Arial" charset="0"/>
              </a:rPr>
              <a:t>Lack of charging infrastructure</a:t>
            </a:r>
          </a:p>
        </p:txBody>
      </p:sp>
      <p:sp>
        <p:nvSpPr>
          <p:cNvPr id="56" name="Rectangle 55">
            <a:extLst>
              <a:ext uri="{FF2B5EF4-FFF2-40B4-BE49-F238E27FC236}">
                <a16:creationId xmlns="" xmlns:a16="http://schemas.microsoft.com/office/drawing/2014/main" id="{8F86EF93-16B4-48CB-A4E3-D2BC46C349B9}"/>
              </a:ext>
            </a:extLst>
          </p:cNvPr>
          <p:cNvSpPr/>
          <p:nvPr/>
        </p:nvSpPr>
        <p:spPr>
          <a:xfrm>
            <a:off x="1548185" y="1695647"/>
            <a:ext cx="2635377" cy="13029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794"/>
              </a:spcAft>
              <a:buClrTx/>
              <a:buSzTx/>
              <a:buFontTx/>
              <a:buNone/>
              <a:tabLst/>
              <a:defRPr/>
            </a:pPr>
            <a:r>
              <a:rPr kumimoji="0" lang="en-IN" b="1" i="0" u="none" strike="noStrike" kern="0" cap="none" spc="0" normalizeH="0" baseline="0" noProof="0" dirty="0">
                <a:ln>
                  <a:noFill/>
                </a:ln>
                <a:effectLst/>
                <a:uLnTx/>
                <a:uFillTx/>
                <a:latin typeface="Arial" charset="0"/>
                <a:ea typeface="Arial" charset="0"/>
                <a:cs typeface="Arial" charset="0"/>
              </a:rPr>
              <a:t>High upfront cost</a:t>
            </a:r>
          </a:p>
          <a:p>
            <a:pPr marL="0" marR="0" lvl="0" indent="0" algn="just" defTabSz="914400" rtl="0" eaLnBrk="1" fontAlgn="auto" latinLnBrk="0" hangingPunct="1">
              <a:lnSpc>
                <a:spcPct val="100000"/>
              </a:lnSpc>
              <a:spcBef>
                <a:spcPts val="0"/>
              </a:spcBef>
              <a:spcAft>
                <a:spcPts val="794"/>
              </a:spcAft>
              <a:buClrTx/>
              <a:buSzTx/>
              <a:buFontTx/>
              <a:buNone/>
              <a:tabLst/>
              <a:defRPr/>
            </a:pPr>
            <a:r>
              <a:rPr kumimoji="0" lang="en-IN" b="0" i="0" u="none" strike="noStrike" kern="1200" cap="none" spc="0" normalizeH="0" baseline="0" noProof="0" dirty="0">
                <a:ln>
                  <a:noFill/>
                </a:ln>
                <a:effectLst/>
                <a:uLnTx/>
                <a:uFillTx/>
                <a:latin typeface="Arial" charset="0"/>
                <a:ea typeface="Arial" charset="0"/>
                <a:cs typeface="Arial" charset="0"/>
              </a:rPr>
              <a:t>FAME II expected to lower the upfront cost for </a:t>
            </a:r>
            <a:r>
              <a:rPr kumimoji="0" lang="en-IN" b="0" i="0" u="none" strike="noStrike" kern="1200" cap="none" spc="0" normalizeH="0" baseline="0" noProof="0" dirty="0" smtClean="0">
                <a:ln>
                  <a:noFill/>
                </a:ln>
                <a:effectLst/>
                <a:uLnTx/>
                <a:uFillTx/>
                <a:latin typeface="Arial" charset="0"/>
                <a:ea typeface="Arial" charset="0"/>
                <a:cs typeface="Arial" charset="0"/>
              </a:rPr>
              <a:t>EV’s and Chargers</a:t>
            </a:r>
            <a:endParaRPr kumimoji="0" lang="en-IN" b="0" i="0" u="none" strike="noStrike" kern="1200" cap="none" spc="0" normalizeH="0" baseline="0" noProof="0" dirty="0">
              <a:ln>
                <a:noFill/>
              </a:ln>
              <a:effectLst/>
              <a:uLnTx/>
              <a:uFillTx/>
              <a:latin typeface="Arial" charset="0"/>
              <a:ea typeface="Arial" charset="0"/>
              <a:cs typeface="Arial" charset="0"/>
            </a:endParaRPr>
          </a:p>
        </p:txBody>
      </p:sp>
      <p:sp>
        <p:nvSpPr>
          <p:cNvPr id="57" name="Text Placeholder 2">
            <a:extLst>
              <a:ext uri="{FF2B5EF4-FFF2-40B4-BE49-F238E27FC236}">
                <a16:creationId xmlns="" xmlns:a16="http://schemas.microsoft.com/office/drawing/2014/main" id="{532AFE09-05FA-44FF-8BF2-6FF7F9639C76}"/>
              </a:ext>
            </a:extLst>
          </p:cNvPr>
          <p:cNvSpPr txBox="1">
            <a:spLocks/>
          </p:cNvSpPr>
          <p:nvPr/>
        </p:nvSpPr>
        <p:spPr>
          <a:xfrm>
            <a:off x="1592501" y="3668798"/>
            <a:ext cx="2624021" cy="171072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2pPr>
            <a:lvl3pPr marL="288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3pPr>
            <a:lvl4pPr marL="432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4pPr>
            <a:lvl5pPr marL="720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baseline="0">
                <a:solidFill>
                  <a:schemeClr val="tx2"/>
                </a:solidFill>
                <a:latin typeface="+mn-lt"/>
                <a:ea typeface="+mn-ea"/>
                <a:cs typeface="+mn-cs"/>
              </a:defRPr>
            </a:lvl5pPr>
            <a:lvl6pPr marL="864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152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296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IN" sz="1800" b="1" i="0" u="none" strike="noStrike" kern="0" cap="none" spc="0" normalizeH="0" baseline="0" noProof="0" dirty="0">
                <a:ln>
                  <a:noFill/>
                </a:ln>
                <a:solidFill>
                  <a:schemeClr val="tx1"/>
                </a:solidFill>
                <a:effectLst/>
                <a:uLnTx/>
                <a:uFillTx/>
                <a:latin typeface="Arial" charset="0"/>
                <a:ea typeface="Arial" charset="0"/>
                <a:cs typeface="Arial" charset="0"/>
              </a:rPr>
              <a:t>Limited EV models</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IN" sz="1800" b="0" i="0" u="none" strike="noStrike" kern="1200" cap="none" spc="0" normalizeH="0" baseline="0" noProof="0" dirty="0">
                <a:ln>
                  <a:noFill/>
                </a:ln>
                <a:solidFill>
                  <a:schemeClr val="tx1"/>
                </a:solidFill>
                <a:effectLst/>
                <a:uLnTx/>
                <a:uFillTx/>
                <a:latin typeface="Arial" charset="0"/>
                <a:ea typeface="Arial" charset="0"/>
                <a:cs typeface="Arial" charset="0"/>
              </a:rPr>
              <a:t>No. of OEMs in process of launching new EV models </a:t>
            </a:r>
            <a:r>
              <a:rPr kumimoji="0" lang="en-IN" sz="1800" b="0" i="1" u="none" strike="noStrike" kern="1200" cap="none" spc="0" normalizeH="0" baseline="0" noProof="0" dirty="0">
                <a:ln>
                  <a:noFill/>
                </a:ln>
                <a:solidFill>
                  <a:schemeClr val="tx1"/>
                </a:solidFill>
                <a:effectLst/>
                <a:uLnTx/>
                <a:uFillTx/>
                <a:latin typeface="Arial" charset="0"/>
                <a:ea typeface="Arial" charset="0"/>
                <a:cs typeface="Arial" charset="0"/>
              </a:rPr>
              <a:t>(in view of the policy direction)</a:t>
            </a:r>
          </a:p>
        </p:txBody>
      </p:sp>
      <p:sp>
        <p:nvSpPr>
          <p:cNvPr id="60" name="Text Placeholder 2">
            <a:extLst>
              <a:ext uri="{FF2B5EF4-FFF2-40B4-BE49-F238E27FC236}">
                <a16:creationId xmlns="" xmlns:a16="http://schemas.microsoft.com/office/drawing/2014/main" id="{02C057F2-106A-4D33-98EF-7370103E94C1}"/>
              </a:ext>
            </a:extLst>
          </p:cNvPr>
          <p:cNvSpPr txBox="1">
            <a:spLocks/>
          </p:cNvSpPr>
          <p:nvPr/>
        </p:nvSpPr>
        <p:spPr>
          <a:xfrm>
            <a:off x="6096000" y="1990097"/>
            <a:ext cx="5257551" cy="234092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2pPr>
            <a:lvl3pPr marL="288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3pPr>
            <a:lvl4pPr marL="432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4pPr>
            <a:lvl5pPr marL="720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baseline="0">
                <a:solidFill>
                  <a:schemeClr val="tx2"/>
                </a:solidFill>
                <a:latin typeface="+mn-lt"/>
                <a:ea typeface="+mn-ea"/>
                <a:cs typeface="+mn-cs"/>
              </a:defRPr>
            </a:lvl5pPr>
            <a:lvl6pPr marL="864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152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296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794"/>
              </a:spcAft>
              <a:buClrTx/>
              <a:buSzTx/>
              <a:buFontTx/>
              <a:buNone/>
              <a:tabLst/>
              <a:defRPr/>
            </a:pPr>
            <a:r>
              <a:rPr kumimoji="0" lang="en-IN" sz="2000" b="0" i="0" u="none" strike="noStrike" kern="1200" cap="none" spc="0" normalizeH="0" baseline="0" noProof="0" dirty="0">
                <a:ln>
                  <a:noFill/>
                </a:ln>
                <a:solidFill>
                  <a:schemeClr val="tx1"/>
                </a:solidFill>
                <a:effectLst/>
                <a:uLnTx/>
                <a:uFillTx/>
                <a:latin typeface="Arial" charset="0"/>
                <a:ea typeface="Arial" charset="0"/>
                <a:cs typeface="Arial" charset="0"/>
              </a:rPr>
              <a:t>Viability of public charging infrastructure a </a:t>
            </a:r>
            <a:r>
              <a:rPr kumimoji="0" lang="en-IN" sz="2000" b="1" i="0" u="none" strike="noStrike" kern="1200" cap="none" spc="0" normalizeH="0" baseline="0" noProof="0" dirty="0">
                <a:ln>
                  <a:noFill/>
                </a:ln>
                <a:solidFill>
                  <a:schemeClr val="tx1"/>
                </a:solidFill>
                <a:effectLst/>
                <a:uLnTx/>
                <a:uFillTx/>
                <a:latin typeface="Arial" charset="0"/>
                <a:ea typeface="Arial" charset="0"/>
                <a:cs typeface="Arial" charset="0"/>
              </a:rPr>
              <a:t>key challenge – </a:t>
            </a:r>
            <a:r>
              <a:rPr kumimoji="0" lang="en-IN" sz="2000" b="0" i="0" u="none" strike="noStrike" kern="1200" cap="none" spc="0" normalizeH="0" baseline="0" noProof="0" dirty="0">
                <a:ln>
                  <a:noFill/>
                </a:ln>
                <a:solidFill>
                  <a:schemeClr val="tx1"/>
                </a:solidFill>
                <a:effectLst/>
                <a:uLnTx/>
                <a:uFillTx/>
                <a:latin typeface="Arial" charset="0"/>
                <a:ea typeface="Arial" charset="0"/>
                <a:cs typeface="Arial" charset="0"/>
              </a:rPr>
              <a:t>key variables</a:t>
            </a:r>
          </a:p>
          <a:p>
            <a:pPr marL="342900" marR="0" lvl="0" indent="-231775" algn="l" defTabSz="914400" rtl="0" eaLnBrk="1" fontAlgn="auto" latinLnBrk="0" hangingPunct="1">
              <a:lnSpc>
                <a:spcPct val="100000"/>
              </a:lnSpc>
              <a:spcBef>
                <a:spcPts val="0"/>
              </a:spcBef>
              <a:spcAft>
                <a:spcPts val="794"/>
              </a:spcAft>
              <a:buClrTx/>
              <a:buSzTx/>
              <a:buFontTx/>
              <a:buChar char="-"/>
              <a:tabLst/>
              <a:defRPr/>
            </a:pPr>
            <a:r>
              <a:rPr kumimoji="0" lang="en-IN" sz="2000" b="1" i="0" u="none" strike="noStrike" kern="1200" cap="none" spc="0" normalizeH="0" baseline="0" noProof="0" dirty="0">
                <a:ln>
                  <a:noFill/>
                </a:ln>
                <a:solidFill>
                  <a:schemeClr val="tx1"/>
                </a:solidFill>
                <a:effectLst/>
                <a:uLnTx/>
                <a:uFillTx/>
                <a:latin typeface="Arial" charset="0"/>
                <a:ea typeface="Arial" charset="0"/>
                <a:cs typeface="Arial" charset="0"/>
              </a:rPr>
              <a:t>Upfront costs*</a:t>
            </a:r>
          </a:p>
          <a:p>
            <a:pPr marL="342900" marR="0" lvl="0" indent="-231775" algn="l" defTabSz="914400" rtl="0" eaLnBrk="1" fontAlgn="auto" latinLnBrk="0" hangingPunct="1">
              <a:lnSpc>
                <a:spcPct val="100000"/>
              </a:lnSpc>
              <a:spcBef>
                <a:spcPts val="0"/>
              </a:spcBef>
              <a:spcAft>
                <a:spcPts val="794"/>
              </a:spcAft>
              <a:buClrTx/>
              <a:buSzTx/>
              <a:buFontTx/>
              <a:buChar char="-"/>
              <a:tabLst/>
              <a:defRPr/>
            </a:pPr>
            <a:r>
              <a:rPr kumimoji="0" lang="en-IN" sz="2000" b="1" i="0" u="none" strike="noStrike" kern="1200" cap="none" spc="0" normalizeH="0" baseline="0" noProof="0" dirty="0">
                <a:ln>
                  <a:noFill/>
                </a:ln>
                <a:solidFill>
                  <a:schemeClr val="tx1"/>
                </a:solidFill>
                <a:effectLst/>
                <a:uLnTx/>
                <a:uFillTx/>
                <a:latin typeface="Arial" charset="0"/>
                <a:ea typeface="Arial" charset="0"/>
                <a:cs typeface="Arial" charset="0"/>
              </a:rPr>
              <a:t>Utilization</a:t>
            </a:r>
          </a:p>
          <a:p>
            <a:pPr marL="342900" marR="0" lvl="0" indent="-231775" algn="l" defTabSz="914400" rtl="0" eaLnBrk="1" fontAlgn="auto" latinLnBrk="0" hangingPunct="1">
              <a:lnSpc>
                <a:spcPct val="100000"/>
              </a:lnSpc>
              <a:spcBef>
                <a:spcPts val="0"/>
              </a:spcBef>
              <a:spcAft>
                <a:spcPts val="794"/>
              </a:spcAft>
              <a:buClrTx/>
              <a:buSzTx/>
              <a:buFontTx/>
              <a:buChar char="-"/>
              <a:tabLst/>
              <a:defRPr/>
            </a:pPr>
            <a:r>
              <a:rPr kumimoji="0" lang="en-IN" sz="2000" b="1" i="0" u="none" strike="noStrike" kern="1200" cap="none" spc="0" normalizeH="0" baseline="0" noProof="0" dirty="0">
                <a:ln>
                  <a:noFill/>
                </a:ln>
                <a:solidFill>
                  <a:schemeClr val="tx1"/>
                </a:solidFill>
                <a:effectLst/>
                <a:uLnTx/>
                <a:uFillTx/>
                <a:latin typeface="Arial" charset="0"/>
                <a:ea typeface="Arial" charset="0"/>
                <a:cs typeface="Arial" charset="0"/>
              </a:rPr>
              <a:t>Operational cost **</a:t>
            </a:r>
          </a:p>
          <a:p>
            <a:pPr marL="342900" marR="0" lvl="0" indent="-231775" algn="l" defTabSz="914400" rtl="0" eaLnBrk="1" fontAlgn="auto" latinLnBrk="0" hangingPunct="1">
              <a:lnSpc>
                <a:spcPct val="100000"/>
              </a:lnSpc>
              <a:spcBef>
                <a:spcPts val="0"/>
              </a:spcBef>
              <a:spcAft>
                <a:spcPts val="794"/>
              </a:spcAft>
              <a:buClrTx/>
              <a:buSzTx/>
              <a:buFontTx/>
              <a:buChar char="-"/>
              <a:tabLst/>
              <a:defRPr/>
            </a:pPr>
            <a:r>
              <a:rPr kumimoji="0" lang="en-IN" sz="2000" b="1" i="0" u="none" strike="noStrike" kern="1200" cap="none" spc="0" normalizeH="0" baseline="0" noProof="0" dirty="0">
                <a:ln>
                  <a:noFill/>
                </a:ln>
                <a:solidFill>
                  <a:schemeClr val="tx1"/>
                </a:solidFill>
                <a:effectLst/>
                <a:uLnTx/>
                <a:uFillTx/>
                <a:latin typeface="Arial" charset="0"/>
                <a:ea typeface="Arial" charset="0"/>
                <a:cs typeface="Arial" charset="0"/>
              </a:rPr>
              <a:t>Provision of Land</a:t>
            </a:r>
          </a:p>
          <a:p>
            <a:pPr marL="0" marR="0" lvl="0" indent="0" algn="l" defTabSz="914400" rtl="0" eaLnBrk="1" fontAlgn="auto" latinLnBrk="0" hangingPunct="1">
              <a:lnSpc>
                <a:spcPct val="100000"/>
              </a:lnSpc>
              <a:spcBef>
                <a:spcPts val="0"/>
              </a:spcBef>
              <a:spcAft>
                <a:spcPts val="794"/>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endParaRPr>
          </a:p>
        </p:txBody>
      </p:sp>
      <p:sp>
        <p:nvSpPr>
          <p:cNvPr id="63" name="Text Placeholder 2">
            <a:extLst>
              <a:ext uri="{FF2B5EF4-FFF2-40B4-BE49-F238E27FC236}">
                <a16:creationId xmlns="" xmlns:a16="http://schemas.microsoft.com/office/drawing/2014/main" id="{744C38EE-68C8-4FE5-B396-982886BC7144}"/>
              </a:ext>
            </a:extLst>
          </p:cNvPr>
          <p:cNvSpPr txBox="1">
            <a:spLocks/>
          </p:cNvSpPr>
          <p:nvPr/>
        </p:nvSpPr>
        <p:spPr>
          <a:xfrm>
            <a:off x="485813" y="1856268"/>
            <a:ext cx="637094" cy="82959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2pPr>
            <a:lvl3pPr marL="288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3pPr>
            <a:lvl4pPr marL="432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4pPr>
            <a:lvl5pPr marL="720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baseline="0">
                <a:solidFill>
                  <a:schemeClr val="tx2"/>
                </a:solidFill>
                <a:latin typeface="+mn-lt"/>
                <a:ea typeface="+mn-ea"/>
                <a:cs typeface="+mn-cs"/>
              </a:defRPr>
            </a:lvl5pPr>
            <a:lvl6pPr marL="864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152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296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N" sz="6000" b="0" i="0" u="none" strike="noStrike" kern="1200" cap="none" spc="0" normalizeH="0" baseline="0" noProof="0" dirty="0">
                <a:ln>
                  <a:noFill/>
                </a:ln>
                <a:solidFill>
                  <a:srgbClr val="3C3C3C"/>
                </a:solidFill>
                <a:effectLst/>
                <a:uLnTx/>
                <a:uFillTx/>
                <a:latin typeface="Gill Sans MT" panose="020B0502020104020203" pitchFamily="34" charset="0"/>
                <a:ea typeface="+mn-ea"/>
                <a:cs typeface="+mn-cs"/>
              </a:rPr>
              <a:t>$</a:t>
            </a:r>
          </a:p>
        </p:txBody>
      </p:sp>
      <p:grpSp>
        <p:nvGrpSpPr>
          <p:cNvPr id="28" name="Group 27">
            <a:extLst>
              <a:ext uri="{FF2B5EF4-FFF2-40B4-BE49-F238E27FC236}">
                <a16:creationId xmlns="" xmlns:a16="http://schemas.microsoft.com/office/drawing/2014/main" id="{736815D7-D534-4AAD-9215-AE46214D1C77}"/>
              </a:ext>
            </a:extLst>
          </p:cNvPr>
          <p:cNvGrpSpPr/>
          <p:nvPr/>
        </p:nvGrpSpPr>
        <p:grpSpPr>
          <a:xfrm flipH="1">
            <a:off x="349208" y="4331021"/>
            <a:ext cx="933815" cy="352438"/>
            <a:chOff x="2428875" y="4029075"/>
            <a:chExt cx="4256088" cy="1244601"/>
          </a:xfrm>
        </p:grpSpPr>
        <p:sp>
          <p:nvSpPr>
            <p:cNvPr id="29" name="Freeform 274">
              <a:extLst>
                <a:ext uri="{FF2B5EF4-FFF2-40B4-BE49-F238E27FC236}">
                  <a16:creationId xmlns="" xmlns:a16="http://schemas.microsoft.com/office/drawing/2014/main" id="{81A82D25-0C63-4FFC-AB44-9300EC0A7664}"/>
                </a:ext>
              </a:extLst>
            </p:cNvPr>
            <p:cNvSpPr>
              <a:spLocks/>
            </p:cNvSpPr>
            <p:nvPr/>
          </p:nvSpPr>
          <p:spPr bwMode="auto">
            <a:xfrm>
              <a:off x="2428875" y="4029075"/>
              <a:ext cx="3406774" cy="1047749"/>
            </a:xfrm>
            <a:custGeom>
              <a:avLst/>
              <a:gdLst>
                <a:gd name="T0" fmla="*/ 1788 w 6642"/>
                <a:gd name="T1" fmla="*/ 737 h 2041"/>
                <a:gd name="T2" fmla="*/ 2313 w 6642"/>
                <a:gd name="T3" fmla="*/ 502 h 2041"/>
                <a:gd name="T4" fmla="*/ 3002 w 6642"/>
                <a:gd name="T5" fmla="*/ 192 h 2041"/>
                <a:gd name="T6" fmla="*/ 2947 w 6642"/>
                <a:gd name="T7" fmla="*/ 170 h 2041"/>
                <a:gd name="T8" fmla="*/ 3282 w 6642"/>
                <a:gd name="T9" fmla="*/ 87 h 2041"/>
                <a:gd name="T10" fmla="*/ 4611 w 6642"/>
                <a:gd name="T11" fmla="*/ 37 h 2041"/>
                <a:gd name="T12" fmla="*/ 5530 w 6642"/>
                <a:gd name="T13" fmla="*/ 120 h 2041"/>
                <a:gd name="T14" fmla="*/ 5775 w 6642"/>
                <a:gd name="T15" fmla="*/ 137 h 2041"/>
                <a:gd name="T16" fmla="*/ 5783 w 6642"/>
                <a:gd name="T17" fmla="*/ 162 h 2041"/>
                <a:gd name="T18" fmla="*/ 5683 w 6642"/>
                <a:gd name="T19" fmla="*/ 230 h 2041"/>
                <a:gd name="T20" fmla="*/ 6177 w 6642"/>
                <a:gd name="T21" fmla="*/ 629 h 2041"/>
                <a:gd name="T22" fmla="*/ 6355 w 6642"/>
                <a:gd name="T23" fmla="*/ 649 h 2041"/>
                <a:gd name="T24" fmla="*/ 6492 w 6642"/>
                <a:gd name="T25" fmla="*/ 794 h 2041"/>
                <a:gd name="T26" fmla="*/ 6532 w 6642"/>
                <a:gd name="T27" fmla="*/ 1102 h 2041"/>
                <a:gd name="T28" fmla="*/ 6607 w 6642"/>
                <a:gd name="T29" fmla="*/ 1216 h 2041"/>
                <a:gd name="T30" fmla="*/ 6607 w 6642"/>
                <a:gd name="T31" fmla="*/ 1491 h 2041"/>
                <a:gd name="T32" fmla="*/ 6637 w 6642"/>
                <a:gd name="T33" fmla="*/ 1594 h 2041"/>
                <a:gd name="T34" fmla="*/ 6607 w 6642"/>
                <a:gd name="T35" fmla="*/ 1609 h 2041"/>
                <a:gd name="T36" fmla="*/ 6615 w 6642"/>
                <a:gd name="T37" fmla="*/ 1669 h 2041"/>
                <a:gd name="T38" fmla="*/ 6527 w 6642"/>
                <a:gd name="T39" fmla="*/ 1726 h 2041"/>
                <a:gd name="T40" fmla="*/ 6190 w 6642"/>
                <a:gd name="T41" fmla="*/ 1876 h 2041"/>
                <a:gd name="T42" fmla="*/ 4931 w 6642"/>
                <a:gd name="T43" fmla="*/ 1941 h 2041"/>
                <a:gd name="T44" fmla="*/ 1913 w 6642"/>
                <a:gd name="T45" fmla="*/ 1941 h 2041"/>
                <a:gd name="T46" fmla="*/ 714 w 6642"/>
                <a:gd name="T47" fmla="*/ 2041 h 2041"/>
                <a:gd name="T48" fmla="*/ 100 w 6642"/>
                <a:gd name="T49" fmla="*/ 1971 h 2041"/>
                <a:gd name="T50" fmla="*/ 60 w 6642"/>
                <a:gd name="T51" fmla="*/ 1926 h 2041"/>
                <a:gd name="T52" fmla="*/ 107 w 6642"/>
                <a:gd name="T53" fmla="*/ 1918 h 2041"/>
                <a:gd name="T54" fmla="*/ 25 w 6642"/>
                <a:gd name="T55" fmla="*/ 1509 h 2041"/>
                <a:gd name="T56" fmla="*/ 82 w 6642"/>
                <a:gd name="T57" fmla="*/ 1399 h 2041"/>
                <a:gd name="T58" fmla="*/ 152 w 6642"/>
                <a:gd name="T59" fmla="*/ 1229 h 2041"/>
                <a:gd name="T60" fmla="*/ 357 w 6642"/>
                <a:gd name="T61" fmla="*/ 1057 h 2041"/>
                <a:gd name="T62" fmla="*/ 1004 w 6642"/>
                <a:gd name="T63" fmla="*/ 874 h 2041"/>
                <a:gd name="T64" fmla="*/ 1788 w 6642"/>
                <a:gd name="T65" fmla="*/ 737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42" h="2041">
                  <a:moveTo>
                    <a:pt x="1788" y="737"/>
                  </a:moveTo>
                  <a:cubicBezTo>
                    <a:pt x="1868" y="712"/>
                    <a:pt x="2183" y="572"/>
                    <a:pt x="2313" y="502"/>
                  </a:cubicBezTo>
                  <a:cubicBezTo>
                    <a:pt x="2443" y="432"/>
                    <a:pt x="3002" y="192"/>
                    <a:pt x="3002" y="192"/>
                  </a:cubicBezTo>
                  <a:lnTo>
                    <a:pt x="2947" y="170"/>
                  </a:lnTo>
                  <a:cubicBezTo>
                    <a:pt x="2947" y="170"/>
                    <a:pt x="3175" y="112"/>
                    <a:pt x="3282" y="87"/>
                  </a:cubicBezTo>
                  <a:cubicBezTo>
                    <a:pt x="3390" y="62"/>
                    <a:pt x="4174" y="0"/>
                    <a:pt x="4611" y="37"/>
                  </a:cubicBezTo>
                  <a:cubicBezTo>
                    <a:pt x="5048" y="75"/>
                    <a:pt x="5443" y="110"/>
                    <a:pt x="5530" y="120"/>
                  </a:cubicBezTo>
                  <a:cubicBezTo>
                    <a:pt x="5618" y="130"/>
                    <a:pt x="5775" y="137"/>
                    <a:pt x="5775" y="137"/>
                  </a:cubicBezTo>
                  <a:cubicBezTo>
                    <a:pt x="5775" y="137"/>
                    <a:pt x="5783" y="145"/>
                    <a:pt x="5783" y="162"/>
                  </a:cubicBezTo>
                  <a:cubicBezTo>
                    <a:pt x="5783" y="180"/>
                    <a:pt x="5683" y="230"/>
                    <a:pt x="5683" y="230"/>
                  </a:cubicBezTo>
                  <a:lnTo>
                    <a:pt x="6177" y="629"/>
                  </a:lnTo>
                  <a:cubicBezTo>
                    <a:pt x="6177" y="629"/>
                    <a:pt x="6322" y="629"/>
                    <a:pt x="6355" y="649"/>
                  </a:cubicBezTo>
                  <a:cubicBezTo>
                    <a:pt x="6387" y="669"/>
                    <a:pt x="6462" y="739"/>
                    <a:pt x="6492" y="794"/>
                  </a:cubicBezTo>
                  <a:cubicBezTo>
                    <a:pt x="6522" y="849"/>
                    <a:pt x="6532" y="1102"/>
                    <a:pt x="6532" y="1102"/>
                  </a:cubicBezTo>
                  <a:cubicBezTo>
                    <a:pt x="6532" y="1102"/>
                    <a:pt x="6602" y="1196"/>
                    <a:pt x="6607" y="1216"/>
                  </a:cubicBezTo>
                  <a:cubicBezTo>
                    <a:pt x="6612" y="1236"/>
                    <a:pt x="6607" y="1491"/>
                    <a:pt x="6607" y="1491"/>
                  </a:cubicBezTo>
                  <a:cubicBezTo>
                    <a:pt x="6607" y="1491"/>
                    <a:pt x="6642" y="1579"/>
                    <a:pt x="6637" y="1594"/>
                  </a:cubicBezTo>
                  <a:cubicBezTo>
                    <a:pt x="6632" y="1609"/>
                    <a:pt x="6607" y="1609"/>
                    <a:pt x="6607" y="1609"/>
                  </a:cubicBezTo>
                  <a:cubicBezTo>
                    <a:pt x="6607" y="1609"/>
                    <a:pt x="6630" y="1644"/>
                    <a:pt x="6615" y="1669"/>
                  </a:cubicBezTo>
                  <a:cubicBezTo>
                    <a:pt x="6600" y="1694"/>
                    <a:pt x="6527" y="1726"/>
                    <a:pt x="6527" y="1726"/>
                  </a:cubicBezTo>
                  <a:cubicBezTo>
                    <a:pt x="6527" y="1726"/>
                    <a:pt x="6315" y="1846"/>
                    <a:pt x="6190" y="1876"/>
                  </a:cubicBezTo>
                  <a:cubicBezTo>
                    <a:pt x="6065" y="1906"/>
                    <a:pt x="4931" y="1941"/>
                    <a:pt x="4931" y="1941"/>
                  </a:cubicBezTo>
                  <a:lnTo>
                    <a:pt x="1913" y="1941"/>
                  </a:lnTo>
                  <a:lnTo>
                    <a:pt x="714" y="2041"/>
                  </a:lnTo>
                  <a:lnTo>
                    <a:pt x="100" y="1971"/>
                  </a:lnTo>
                  <a:cubicBezTo>
                    <a:pt x="100" y="1971"/>
                    <a:pt x="60" y="1956"/>
                    <a:pt x="60" y="1926"/>
                  </a:cubicBezTo>
                  <a:cubicBezTo>
                    <a:pt x="60" y="1896"/>
                    <a:pt x="107" y="1918"/>
                    <a:pt x="107" y="1918"/>
                  </a:cubicBezTo>
                  <a:cubicBezTo>
                    <a:pt x="107" y="1918"/>
                    <a:pt x="0" y="1576"/>
                    <a:pt x="25" y="1509"/>
                  </a:cubicBezTo>
                  <a:cubicBezTo>
                    <a:pt x="50" y="1441"/>
                    <a:pt x="70" y="1416"/>
                    <a:pt x="82" y="1399"/>
                  </a:cubicBezTo>
                  <a:cubicBezTo>
                    <a:pt x="95" y="1381"/>
                    <a:pt x="162" y="1254"/>
                    <a:pt x="152" y="1229"/>
                  </a:cubicBezTo>
                  <a:cubicBezTo>
                    <a:pt x="142" y="1204"/>
                    <a:pt x="257" y="1102"/>
                    <a:pt x="357" y="1057"/>
                  </a:cubicBezTo>
                  <a:cubicBezTo>
                    <a:pt x="403" y="1036"/>
                    <a:pt x="689" y="942"/>
                    <a:pt x="1004" y="874"/>
                  </a:cubicBezTo>
                  <a:cubicBezTo>
                    <a:pt x="1380" y="793"/>
                    <a:pt x="1788" y="737"/>
                    <a:pt x="1788" y="737"/>
                  </a:cubicBezTo>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0" name="Freeform 275">
              <a:extLst>
                <a:ext uri="{FF2B5EF4-FFF2-40B4-BE49-F238E27FC236}">
                  <a16:creationId xmlns="" xmlns:a16="http://schemas.microsoft.com/office/drawing/2014/main" id="{3BDB6277-87EC-493E-A98D-3BF3AC25AF10}"/>
                </a:ext>
              </a:extLst>
            </p:cNvPr>
            <p:cNvSpPr>
              <a:spLocks/>
            </p:cNvSpPr>
            <p:nvPr/>
          </p:nvSpPr>
          <p:spPr bwMode="auto">
            <a:xfrm>
              <a:off x="2478088" y="4589463"/>
              <a:ext cx="346075" cy="155575"/>
            </a:xfrm>
            <a:custGeom>
              <a:avLst/>
              <a:gdLst>
                <a:gd name="T0" fmla="*/ 133 w 674"/>
                <a:gd name="T1" fmla="*/ 118 h 303"/>
                <a:gd name="T2" fmla="*/ 346 w 674"/>
                <a:gd name="T3" fmla="*/ 38 h 303"/>
                <a:gd name="T4" fmla="*/ 674 w 674"/>
                <a:gd name="T5" fmla="*/ 0 h 303"/>
                <a:gd name="T6" fmla="*/ 329 w 674"/>
                <a:gd name="T7" fmla="*/ 279 h 303"/>
                <a:gd name="T8" fmla="*/ 171 w 674"/>
                <a:gd name="T9" fmla="*/ 248 h 303"/>
                <a:gd name="T10" fmla="*/ 0 w 674"/>
                <a:gd name="T11" fmla="*/ 303 h 303"/>
                <a:gd name="T12" fmla="*/ 66 w 674"/>
                <a:gd name="T13" fmla="*/ 191 h 303"/>
                <a:gd name="T14" fmla="*/ 133 w 674"/>
                <a:gd name="T15" fmla="*/ 118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4" h="303">
                  <a:moveTo>
                    <a:pt x="133" y="118"/>
                  </a:moveTo>
                  <a:cubicBezTo>
                    <a:pt x="133" y="118"/>
                    <a:pt x="233" y="53"/>
                    <a:pt x="346" y="38"/>
                  </a:cubicBezTo>
                  <a:cubicBezTo>
                    <a:pt x="459" y="23"/>
                    <a:pt x="674" y="0"/>
                    <a:pt x="674" y="0"/>
                  </a:cubicBezTo>
                  <a:cubicBezTo>
                    <a:pt x="674" y="0"/>
                    <a:pt x="374" y="274"/>
                    <a:pt x="329" y="279"/>
                  </a:cubicBezTo>
                  <a:cubicBezTo>
                    <a:pt x="284" y="284"/>
                    <a:pt x="200" y="248"/>
                    <a:pt x="171" y="248"/>
                  </a:cubicBezTo>
                  <a:cubicBezTo>
                    <a:pt x="143" y="248"/>
                    <a:pt x="0" y="303"/>
                    <a:pt x="0" y="303"/>
                  </a:cubicBezTo>
                  <a:cubicBezTo>
                    <a:pt x="0" y="303"/>
                    <a:pt x="40" y="226"/>
                    <a:pt x="66" y="191"/>
                  </a:cubicBezTo>
                  <a:cubicBezTo>
                    <a:pt x="100" y="148"/>
                    <a:pt x="133" y="118"/>
                    <a:pt x="133" y="118"/>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1" name="Freeform 276">
              <a:extLst>
                <a:ext uri="{FF2B5EF4-FFF2-40B4-BE49-F238E27FC236}">
                  <a16:creationId xmlns="" xmlns:a16="http://schemas.microsoft.com/office/drawing/2014/main" id="{E2B91BE9-2BD1-42A3-9029-09B9491CE23E}"/>
                </a:ext>
              </a:extLst>
            </p:cNvPr>
            <p:cNvSpPr>
              <a:spLocks/>
            </p:cNvSpPr>
            <p:nvPr/>
          </p:nvSpPr>
          <p:spPr bwMode="auto">
            <a:xfrm>
              <a:off x="2498725" y="4867275"/>
              <a:ext cx="219075" cy="123825"/>
            </a:xfrm>
            <a:custGeom>
              <a:avLst/>
              <a:gdLst>
                <a:gd name="T0" fmla="*/ 0 w 428"/>
                <a:gd name="T1" fmla="*/ 15 h 241"/>
                <a:gd name="T2" fmla="*/ 428 w 428"/>
                <a:gd name="T3" fmla="*/ 0 h 241"/>
                <a:gd name="T4" fmla="*/ 411 w 428"/>
                <a:gd name="T5" fmla="*/ 134 h 241"/>
                <a:gd name="T6" fmla="*/ 406 w 428"/>
                <a:gd name="T7" fmla="*/ 241 h 241"/>
                <a:gd name="T8" fmla="*/ 110 w 428"/>
                <a:gd name="T9" fmla="*/ 210 h 241"/>
                <a:gd name="T10" fmla="*/ 45 w 428"/>
                <a:gd name="T11" fmla="*/ 118 h 241"/>
                <a:gd name="T12" fmla="*/ 0 w 428"/>
                <a:gd name="T13" fmla="*/ 15 h 241"/>
              </a:gdLst>
              <a:ahLst/>
              <a:cxnLst>
                <a:cxn ang="0">
                  <a:pos x="T0" y="T1"/>
                </a:cxn>
                <a:cxn ang="0">
                  <a:pos x="T2" y="T3"/>
                </a:cxn>
                <a:cxn ang="0">
                  <a:pos x="T4" y="T5"/>
                </a:cxn>
                <a:cxn ang="0">
                  <a:pos x="T6" y="T7"/>
                </a:cxn>
                <a:cxn ang="0">
                  <a:pos x="T8" y="T9"/>
                </a:cxn>
                <a:cxn ang="0">
                  <a:pos x="T10" y="T11"/>
                </a:cxn>
                <a:cxn ang="0">
                  <a:pos x="T12" y="T13"/>
                </a:cxn>
              </a:cxnLst>
              <a:rect l="0" t="0" r="r" b="b"/>
              <a:pathLst>
                <a:path w="428" h="241">
                  <a:moveTo>
                    <a:pt x="0" y="15"/>
                  </a:moveTo>
                  <a:lnTo>
                    <a:pt x="428" y="0"/>
                  </a:lnTo>
                  <a:cubicBezTo>
                    <a:pt x="428" y="0"/>
                    <a:pt x="414" y="84"/>
                    <a:pt x="411" y="134"/>
                  </a:cubicBezTo>
                  <a:cubicBezTo>
                    <a:pt x="407" y="184"/>
                    <a:pt x="406" y="241"/>
                    <a:pt x="406" y="241"/>
                  </a:cubicBezTo>
                  <a:lnTo>
                    <a:pt x="110" y="210"/>
                  </a:lnTo>
                  <a:cubicBezTo>
                    <a:pt x="110" y="210"/>
                    <a:pt x="67" y="159"/>
                    <a:pt x="45" y="118"/>
                  </a:cubicBezTo>
                  <a:cubicBezTo>
                    <a:pt x="22" y="77"/>
                    <a:pt x="0" y="15"/>
                    <a:pt x="0" y="15"/>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2" name="Freeform 277">
              <a:extLst>
                <a:ext uri="{FF2B5EF4-FFF2-40B4-BE49-F238E27FC236}">
                  <a16:creationId xmlns="" xmlns:a16="http://schemas.microsoft.com/office/drawing/2014/main" id="{4BE36A5A-63E7-4946-AAA0-23A2A93666BB}"/>
                </a:ext>
              </a:extLst>
            </p:cNvPr>
            <p:cNvSpPr>
              <a:spLocks/>
            </p:cNvSpPr>
            <p:nvPr/>
          </p:nvSpPr>
          <p:spPr bwMode="auto">
            <a:xfrm>
              <a:off x="2498725" y="4868863"/>
              <a:ext cx="187325" cy="87313"/>
            </a:xfrm>
            <a:custGeom>
              <a:avLst/>
              <a:gdLst>
                <a:gd name="T0" fmla="*/ 316 w 367"/>
                <a:gd name="T1" fmla="*/ 95 h 170"/>
                <a:gd name="T2" fmla="*/ 367 w 367"/>
                <a:gd name="T3" fmla="*/ 0 h 170"/>
                <a:gd name="T4" fmla="*/ 0 w 367"/>
                <a:gd name="T5" fmla="*/ 12 h 170"/>
                <a:gd name="T6" fmla="*/ 45 w 367"/>
                <a:gd name="T7" fmla="*/ 115 h 170"/>
                <a:gd name="T8" fmla="*/ 81 w 367"/>
                <a:gd name="T9" fmla="*/ 170 h 170"/>
                <a:gd name="T10" fmla="*/ 316 w 367"/>
                <a:gd name="T11" fmla="*/ 95 h 170"/>
              </a:gdLst>
              <a:ahLst/>
              <a:cxnLst>
                <a:cxn ang="0">
                  <a:pos x="T0" y="T1"/>
                </a:cxn>
                <a:cxn ang="0">
                  <a:pos x="T2" y="T3"/>
                </a:cxn>
                <a:cxn ang="0">
                  <a:pos x="T4" y="T5"/>
                </a:cxn>
                <a:cxn ang="0">
                  <a:pos x="T6" y="T7"/>
                </a:cxn>
                <a:cxn ang="0">
                  <a:pos x="T8" y="T9"/>
                </a:cxn>
                <a:cxn ang="0">
                  <a:pos x="T10" y="T11"/>
                </a:cxn>
              </a:cxnLst>
              <a:rect l="0" t="0" r="r" b="b"/>
              <a:pathLst>
                <a:path w="367" h="170">
                  <a:moveTo>
                    <a:pt x="316" y="95"/>
                  </a:moveTo>
                  <a:cubicBezTo>
                    <a:pt x="361" y="61"/>
                    <a:pt x="367" y="0"/>
                    <a:pt x="367" y="0"/>
                  </a:cubicBezTo>
                  <a:lnTo>
                    <a:pt x="0" y="12"/>
                  </a:lnTo>
                  <a:cubicBezTo>
                    <a:pt x="0" y="12"/>
                    <a:pt x="22" y="74"/>
                    <a:pt x="45" y="115"/>
                  </a:cubicBezTo>
                  <a:cubicBezTo>
                    <a:pt x="55" y="133"/>
                    <a:pt x="68" y="153"/>
                    <a:pt x="81" y="170"/>
                  </a:cubicBezTo>
                  <a:cubicBezTo>
                    <a:pt x="81" y="170"/>
                    <a:pt x="270" y="129"/>
                    <a:pt x="316" y="9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3" name="Freeform 278">
              <a:extLst>
                <a:ext uri="{FF2B5EF4-FFF2-40B4-BE49-F238E27FC236}">
                  <a16:creationId xmlns="" xmlns:a16="http://schemas.microsoft.com/office/drawing/2014/main" id="{B071343E-FBBB-40AA-A0A5-BC24FF99B383}"/>
                </a:ext>
              </a:extLst>
            </p:cNvPr>
            <p:cNvSpPr>
              <a:spLocks/>
            </p:cNvSpPr>
            <p:nvPr/>
          </p:nvSpPr>
          <p:spPr bwMode="auto">
            <a:xfrm>
              <a:off x="3413125" y="4100513"/>
              <a:ext cx="955675" cy="349250"/>
            </a:xfrm>
            <a:custGeom>
              <a:avLst/>
              <a:gdLst>
                <a:gd name="T0" fmla="*/ 0 w 1864"/>
                <a:gd name="T1" fmla="*/ 682 h 682"/>
                <a:gd name="T2" fmla="*/ 960 w 1864"/>
                <a:gd name="T3" fmla="*/ 185 h 682"/>
                <a:gd name="T4" fmla="*/ 1864 w 1864"/>
                <a:gd name="T5" fmla="*/ 0 h 682"/>
                <a:gd name="T6" fmla="*/ 1811 w 1864"/>
                <a:gd name="T7" fmla="*/ 283 h 682"/>
                <a:gd name="T8" fmla="*/ 1764 w 1864"/>
                <a:gd name="T9" fmla="*/ 575 h 682"/>
                <a:gd name="T10" fmla="*/ 0 w 1864"/>
                <a:gd name="T11" fmla="*/ 682 h 682"/>
              </a:gdLst>
              <a:ahLst/>
              <a:cxnLst>
                <a:cxn ang="0">
                  <a:pos x="T0" y="T1"/>
                </a:cxn>
                <a:cxn ang="0">
                  <a:pos x="T2" y="T3"/>
                </a:cxn>
                <a:cxn ang="0">
                  <a:pos x="T4" y="T5"/>
                </a:cxn>
                <a:cxn ang="0">
                  <a:pos x="T6" y="T7"/>
                </a:cxn>
                <a:cxn ang="0">
                  <a:pos x="T8" y="T9"/>
                </a:cxn>
                <a:cxn ang="0">
                  <a:pos x="T10" y="T11"/>
                </a:cxn>
              </a:cxnLst>
              <a:rect l="0" t="0" r="r" b="b"/>
              <a:pathLst>
                <a:path w="1864" h="682">
                  <a:moveTo>
                    <a:pt x="0" y="682"/>
                  </a:moveTo>
                  <a:cubicBezTo>
                    <a:pt x="0" y="682"/>
                    <a:pt x="572" y="328"/>
                    <a:pt x="960" y="185"/>
                  </a:cubicBezTo>
                  <a:cubicBezTo>
                    <a:pt x="1347" y="43"/>
                    <a:pt x="1864" y="0"/>
                    <a:pt x="1864" y="0"/>
                  </a:cubicBezTo>
                  <a:cubicBezTo>
                    <a:pt x="1864" y="0"/>
                    <a:pt x="1829" y="120"/>
                    <a:pt x="1811" y="283"/>
                  </a:cubicBezTo>
                  <a:cubicBezTo>
                    <a:pt x="1794" y="445"/>
                    <a:pt x="1764" y="575"/>
                    <a:pt x="1764" y="575"/>
                  </a:cubicBezTo>
                  <a:lnTo>
                    <a:pt x="0" y="6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4" name="Freeform 279">
              <a:extLst>
                <a:ext uri="{FF2B5EF4-FFF2-40B4-BE49-F238E27FC236}">
                  <a16:creationId xmlns="" xmlns:a16="http://schemas.microsoft.com/office/drawing/2014/main" id="{1065F5E7-484B-44FB-A985-DA142172F953}"/>
                </a:ext>
              </a:extLst>
            </p:cNvPr>
            <p:cNvSpPr>
              <a:spLocks/>
            </p:cNvSpPr>
            <p:nvPr/>
          </p:nvSpPr>
          <p:spPr bwMode="auto">
            <a:xfrm>
              <a:off x="3363913" y="4116388"/>
              <a:ext cx="604838" cy="285750"/>
            </a:xfrm>
            <a:custGeom>
              <a:avLst/>
              <a:gdLst>
                <a:gd name="T0" fmla="*/ 1180 w 1180"/>
                <a:gd name="T1" fmla="*/ 22 h 555"/>
                <a:gd name="T2" fmla="*/ 1125 w 1180"/>
                <a:gd name="T3" fmla="*/ 0 h 555"/>
                <a:gd name="T4" fmla="*/ 586 w 1180"/>
                <a:gd name="T5" fmla="*/ 222 h 555"/>
                <a:gd name="T6" fmla="*/ 0 w 1180"/>
                <a:gd name="T7" fmla="*/ 555 h 555"/>
                <a:gd name="T8" fmla="*/ 491 w 1180"/>
                <a:gd name="T9" fmla="*/ 332 h 555"/>
                <a:gd name="T10" fmla="*/ 1180 w 1180"/>
                <a:gd name="T11" fmla="*/ 22 h 555"/>
              </a:gdLst>
              <a:ahLst/>
              <a:cxnLst>
                <a:cxn ang="0">
                  <a:pos x="T0" y="T1"/>
                </a:cxn>
                <a:cxn ang="0">
                  <a:pos x="T2" y="T3"/>
                </a:cxn>
                <a:cxn ang="0">
                  <a:pos x="T4" y="T5"/>
                </a:cxn>
                <a:cxn ang="0">
                  <a:pos x="T6" y="T7"/>
                </a:cxn>
                <a:cxn ang="0">
                  <a:pos x="T8" y="T9"/>
                </a:cxn>
                <a:cxn ang="0">
                  <a:pos x="T10" y="T11"/>
                </a:cxn>
              </a:cxnLst>
              <a:rect l="0" t="0" r="r" b="b"/>
              <a:pathLst>
                <a:path w="1180" h="555">
                  <a:moveTo>
                    <a:pt x="1180" y="22"/>
                  </a:moveTo>
                  <a:lnTo>
                    <a:pt x="1125" y="0"/>
                  </a:lnTo>
                  <a:cubicBezTo>
                    <a:pt x="1125" y="0"/>
                    <a:pt x="768" y="142"/>
                    <a:pt x="586" y="222"/>
                  </a:cubicBezTo>
                  <a:cubicBezTo>
                    <a:pt x="421" y="294"/>
                    <a:pt x="67" y="513"/>
                    <a:pt x="0" y="555"/>
                  </a:cubicBezTo>
                  <a:cubicBezTo>
                    <a:pt x="112" y="513"/>
                    <a:pt x="375" y="394"/>
                    <a:pt x="491" y="332"/>
                  </a:cubicBezTo>
                  <a:cubicBezTo>
                    <a:pt x="621" y="262"/>
                    <a:pt x="1180" y="22"/>
                    <a:pt x="1180" y="22"/>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5" name="Freeform 280">
              <a:extLst>
                <a:ext uri="{FF2B5EF4-FFF2-40B4-BE49-F238E27FC236}">
                  <a16:creationId xmlns="" xmlns:a16="http://schemas.microsoft.com/office/drawing/2014/main" id="{6DD3B806-671D-49B4-A68D-98C830F48CBC}"/>
                </a:ext>
              </a:extLst>
            </p:cNvPr>
            <p:cNvSpPr>
              <a:spLocks/>
            </p:cNvSpPr>
            <p:nvPr/>
          </p:nvSpPr>
          <p:spPr bwMode="auto">
            <a:xfrm>
              <a:off x="4387850" y="4094163"/>
              <a:ext cx="701675" cy="295275"/>
            </a:xfrm>
            <a:custGeom>
              <a:avLst/>
              <a:gdLst>
                <a:gd name="T0" fmla="*/ 55 w 1367"/>
                <a:gd name="T1" fmla="*/ 10 h 575"/>
                <a:gd name="T2" fmla="*/ 0 w 1367"/>
                <a:gd name="T3" fmla="*/ 575 h 575"/>
                <a:gd name="T4" fmla="*/ 665 w 1367"/>
                <a:gd name="T5" fmla="*/ 537 h 575"/>
                <a:gd name="T6" fmla="*/ 1099 w 1367"/>
                <a:gd name="T7" fmla="*/ 515 h 575"/>
                <a:gd name="T8" fmla="*/ 1274 w 1367"/>
                <a:gd name="T9" fmla="*/ 455 h 575"/>
                <a:gd name="T10" fmla="*/ 1367 w 1367"/>
                <a:gd name="T11" fmla="*/ 402 h 575"/>
                <a:gd name="T12" fmla="*/ 1127 w 1367"/>
                <a:gd name="T13" fmla="*/ 58 h 575"/>
                <a:gd name="T14" fmla="*/ 565 w 1367"/>
                <a:gd name="T15" fmla="*/ 8 h 575"/>
                <a:gd name="T16" fmla="*/ 55 w 1367"/>
                <a:gd name="T17" fmla="*/ 1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7" h="575">
                  <a:moveTo>
                    <a:pt x="55" y="10"/>
                  </a:moveTo>
                  <a:lnTo>
                    <a:pt x="0" y="575"/>
                  </a:lnTo>
                  <a:cubicBezTo>
                    <a:pt x="0" y="575"/>
                    <a:pt x="492" y="545"/>
                    <a:pt x="665" y="537"/>
                  </a:cubicBezTo>
                  <a:cubicBezTo>
                    <a:pt x="837" y="530"/>
                    <a:pt x="1047" y="532"/>
                    <a:pt x="1099" y="515"/>
                  </a:cubicBezTo>
                  <a:cubicBezTo>
                    <a:pt x="1152" y="497"/>
                    <a:pt x="1227" y="480"/>
                    <a:pt x="1274" y="455"/>
                  </a:cubicBezTo>
                  <a:cubicBezTo>
                    <a:pt x="1322" y="430"/>
                    <a:pt x="1367" y="402"/>
                    <a:pt x="1367" y="402"/>
                  </a:cubicBezTo>
                  <a:lnTo>
                    <a:pt x="1127" y="58"/>
                  </a:lnTo>
                  <a:cubicBezTo>
                    <a:pt x="1127" y="58"/>
                    <a:pt x="795" y="15"/>
                    <a:pt x="565" y="8"/>
                  </a:cubicBezTo>
                  <a:cubicBezTo>
                    <a:pt x="335" y="0"/>
                    <a:pt x="55" y="10"/>
                    <a:pt x="55" y="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6" name="Freeform 281">
              <a:extLst>
                <a:ext uri="{FF2B5EF4-FFF2-40B4-BE49-F238E27FC236}">
                  <a16:creationId xmlns="" xmlns:a16="http://schemas.microsoft.com/office/drawing/2014/main" id="{B5B7A3FD-18EE-4751-90BE-BCD47605558E}"/>
                </a:ext>
              </a:extLst>
            </p:cNvPr>
            <p:cNvSpPr>
              <a:spLocks/>
            </p:cNvSpPr>
            <p:nvPr/>
          </p:nvSpPr>
          <p:spPr bwMode="auto">
            <a:xfrm>
              <a:off x="5003800" y="4130675"/>
              <a:ext cx="246063" cy="158750"/>
            </a:xfrm>
            <a:custGeom>
              <a:avLst/>
              <a:gdLst>
                <a:gd name="T0" fmla="*/ 0 w 477"/>
                <a:gd name="T1" fmla="*/ 5 h 308"/>
                <a:gd name="T2" fmla="*/ 195 w 477"/>
                <a:gd name="T3" fmla="*/ 308 h 308"/>
                <a:gd name="T4" fmla="*/ 360 w 477"/>
                <a:gd name="T5" fmla="*/ 200 h 308"/>
                <a:gd name="T6" fmla="*/ 457 w 477"/>
                <a:gd name="T7" fmla="*/ 80 h 308"/>
                <a:gd name="T8" fmla="*/ 220 w 477"/>
                <a:gd name="T9" fmla="*/ 20 h 308"/>
                <a:gd name="T10" fmla="*/ 0 w 477"/>
                <a:gd name="T11" fmla="*/ 5 h 308"/>
              </a:gdLst>
              <a:ahLst/>
              <a:cxnLst>
                <a:cxn ang="0">
                  <a:pos x="T0" y="T1"/>
                </a:cxn>
                <a:cxn ang="0">
                  <a:pos x="T2" y="T3"/>
                </a:cxn>
                <a:cxn ang="0">
                  <a:pos x="T4" y="T5"/>
                </a:cxn>
                <a:cxn ang="0">
                  <a:pos x="T6" y="T7"/>
                </a:cxn>
                <a:cxn ang="0">
                  <a:pos x="T8" y="T9"/>
                </a:cxn>
                <a:cxn ang="0">
                  <a:pos x="T10" y="T11"/>
                </a:cxn>
              </a:cxnLst>
              <a:rect l="0" t="0" r="r" b="b"/>
              <a:pathLst>
                <a:path w="477" h="308">
                  <a:moveTo>
                    <a:pt x="0" y="5"/>
                  </a:moveTo>
                  <a:lnTo>
                    <a:pt x="195" y="308"/>
                  </a:lnTo>
                  <a:cubicBezTo>
                    <a:pt x="195" y="308"/>
                    <a:pt x="277" y="268"/>
                    <a:pt x="360" y="200"/>
                  </a:cubicBezTo>
                  <a:cubicBezTo>
                    <a:pt x="442" y="133"/>
                    <a:pt x="477" y="108"/>
                    <a:pt x="457" y="80"/>
                  </a:cubicBezTo>
                  <a:cubicBezTo>
                    <a:pt x="437" y="53"/>
                    <a:pt x="337" y="40"/>
                    <a:pt x="220" y="20"/>
                  </a:cubicBezTo>
                  <a:cubicBezTo>
                    <a:pt x="102" y="0"/>
                    <a:pt x="0" y="5"/>
                    <a:pt x="0" y="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7" name="Freeform 282">
              <a:extLst>
                <a:ext uri="{FF2B5EF4-FFF2-40B4-BE49-F238E27FC236}">
                  <a16:creationId xmlns="" xmlns:a16="http://schemas.microsoft.com/office/drawing/2014/main" id="{8C40EFF2-D8C9-4D40-8350-7A0BFAB3F6BD}"/>
                </a:ext>
              </a:extLst>
            </p:cNvPr>
            <p:cNvSpPr>
              <a:spLocks/>
            </p:cNvSpPr>
            <p:nvPr/>
          </p:nvSpPr>
          <p:spPr bwMode="auto">
            <a:xfrm>
              <a:off x="5522913" y="4416425"/>
              <a:ext cx="247650" cy="127000"/>
            </a:xfrm>
            <a:custGeom>
              <a:avLst/>
              <a:gdLst>
                <a:gd name="T0" fmla="*/ 292 w 482"/>
                <a:gd name="T1" fmla="*/ 15 h 248"/>
                <a:gd name="T2" fmla="*/ 17 w 482"/>
                <a:gd name="T3" fmla="*/ 35 h 248"/>
                <a:gd name="T4" fmla="*/ 117 w 482"/>
                <a:gd name="T5" fmla="*/ 163 h 248"/>
                <a:gd name="T6" fmla="*/ 207 w 482"/>
                <a:gd name="T7" fmla="*/ 230 h 248"/>
                <a:gd name="T8" fmla="*/ 399 w 482"/>
                <a:gd name="T9" fmla="*/ 235 h 248"/>
                <a:gd name="T10" fmla="*/ 462 w 482"/>
                <a:gd name="T11" fmla="*/ 93 h 248"/>
                <a:gd name="T12" fmla="*/ 292 w 482"/>
                <a:gd name="T13" fmla="*/ 15 h 248"/>
              </a:gdLst>
              <a:ahLst/>
              <a:cxnLst>
                <a:cxn ang="0">
                  <a:pos x="T0" y="T1"/>
                </a:cxn>
                <a:cxn ang="0">
                  <a:pos x="T2" y="T3"/>
                </a:cxn>
                <a:cxn ang="0">
                  <a:pos x="T4" y="T5"/>
                </a:cxn>
                <a:cxn ang="0">
                  <a:pos x="T6" y="T7"/>
                </a:cxn>
                <a:cxn ang="0">
                  <a:pos x="T8" y="T9"/>
                </a:cxn>
                <a:cxn ang="0">
                  <a:pos x="T10" y="T11"/>
                </a:cxn>
                <a:cxn ang="0">
                  <a:pos x="T12" y="T13"/>
                </a:cxn>
              </a:cxnLst>
              <a:rect l="0" t="0" r="r" b="b"/>
              <a:pathLst>
                <a:path w="482" h="248">
                  <a:moveTo>
                    <a:pt x="292" y="15"/>
                  </a:moveTo>
                  <a:cubicBezTo>
                    <a:pt x="174" y="5"/>
                    <a:pt x="34" y="0"/>
                    <a:pt x="17" y="35"/>
                  </a:cubicBezTo>
                  <a:cubicBezTo>
                    <a:pt x="0" y="70"/>
                    <a:pt x="87" y="135"/>
                    <a:pt x="117" y="163"/>
                  </a:cubicBezTo>
                  <a:cubicBezTo>
                    <a:pt x="147" y="190"/>
                    <a:pt x="187" y="230"/>
                    <a:pt x="207" y="230"/>
                  </a:cubicBezTo>
                  <a:cubicBezTo>
                    <a:pt x="227" y="230"/>
                    <a:pt x="374" y="248"/>
                    <a:pt x="399" y="235"/>
                  </a:cubicBezTo>
                  <a:cubicBezTo>
                    <a:pt x="424" y="223"/>
                    <a:pt x="482" y="145"/>
                    <a:pt x="462" y="93"/>
                  </a:cubicBezTo>
                  <a:cubicBezTo>
                    <a:pt x="442" y="40"/>
                    <a:pt x="409" y="25"/>
                    <a:pt x="292" y="15"/>
                  </a:cubicBezTo>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8" name="Oval 283">
              <a:extLst>
                <a:ext uri="{FF2B5EF4-FFF2-40B4-BE49-F238E27FC236}">
                  <a16:creationId xmlns="" xmlns:a16="http://schemas.microsoft.com/office/drawing/2014/main" id="{1427C893-66C1-4F67-849C-DF355C902E90}"/>
                </a:ext>
              </a:extLst>
            </p:cNvPr>
            <p:cNvSpPr>
              <a:spLocks noChangeArrowheads="1"/>
            </p:cNvSpPr>
            <p:nvPr/>
          </p:nvSpPr>
          <p:spPr bwMode="auto">
            <a:xfrm>
              <a:off x="2859088" y="4735513"/>
              <a:ext cx="538163" cy="538163"/>
            </a:xfrm>
            <a:prstGeom prst="ellipse">
              <a:avLst/>
            </a:prstGeom>
            <a:solidFill>
              <a:schemeClr val="tx1">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9" name="Oval 284">
              <a:extLst>
                <a:ext uri="{FF2B5EF4-FFF2-40B4-BE49-F238E27FC236}">
                  <a16:creationId xmlns="" xmlns:a16="http://schemas.microsoft.com/office/drawing/2014/main" id="{82A279D2-A557-4A5E-BFCB-71B708A822D4}"/>
                </a:ext>
              </a:extLst>
            </p:cNvPr>
            <p:cNvSpPr>
              <a:spLocks noChangeArrowheads="1"/>
            </p:cNvSpPr>
            <p:nvPr/>
          </p:nvSpPr>
          <p:spPr bwMode="auto">
            <a:xfrm>
              <a:off x="2951163" y="4827588"/>
              <a:ext cx="354013" cy="354013"/>
            </a:xfrm>
            <a:prstGeom prst="ellipse">
              <a:avLst/>
            </a:prstGeom>
            <a:solidFill>
              <a:schemeClr val="bg1">
                <a:lumMod val="6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0" name="Oval 285">
              <a:extLst>
                <a:ext uri="{FF2B5EF4-FFF2-40B4-BE49-F238E27FC236}">
                  <a16:creationId xmlns="" xmlns:a16="http://schemas.microsoft.com/office/drawing/2014/main" id="{FF6981F8-ABFF-4677-ACC5-DC0C307FF131}"/>
                </a:ext>
              </a:extLst>
            </p:cNvPr>
            <p:cNvSpPr>
              <a:spLocks noChangeArrowheads="1"/>
            </p:cNvSpPr>
            <p:nvPr/>
          </p:nvSpPr>
          <p:spPr bwMode="auto">
            <a:xfrm>
              <a:off x="2971800" y="4848225"/>
              <a:ext cx="312738" cy="312738"/>
            </a:xfrm>
            <a:prstGeom prst="ellipse">
              <a:avLst/>
            </a:pr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1" name="Oval 286">
              <a:extLst>
                <a:ext uri="{FF2B5EF4-FFF2-40B4-BE49-F238E27FC236}">
                  <a16:creationId xmlns="" xmlns:a16="http://schemas.microsoft.com/office/drawing/2014/main" id="{3DC4977E-C2A6-4F36-AD32-51B55E607B0C}"/>
                </a:ext>
              </a:extLst>
            </p:cNvPr>
            <p:cNvSpPr>
              <a:spLocks noChangeArrowheads="1"/>
            </p:cNvSpPr>
            <p:nvPr/>
          </p:nvSpPr>
          <p:spPr bwMode="auto">
            <a:xfrm>
              <a:off x="3000375" y="4876800"/>
              <a:ext cx="257175" cy="255588"/>
            </a:xfrm>
            <a:prstGeom prst="ellipse">
              <a:avLst/>
            </a:pr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2" name="Oval 287">
              <a:extLst>
                <a:ext uri="{FF2B5EF4-FFF2-40B4-BE49-F238E27FC236}">
                  <a16:creationId xmlns="" xmlns:a16="http://schemas.microsoft.com/office/drawing/2014/main" id="{7E1DD19A-4390-42D4-9E15-9A5EFEF23AFC}"/>
                </a:ext>
              </a:extLst>
            </p:cNvPr>
            <p:cNvSpPr>
              <a:spLocks noChangeArrowheads="1"/>
            </p:cNvSpPr>
            <p:nvPr/>
          </p:nvSpPr>
          <p:spPr bwMode="auto">
            <a:xfrm>
              <a:off x="4943475" y="4735513"/>
              <a:ext cx="538163" cy="538163"/>
            </a:xfrm>
            <a:prstGeom prst="ellipse">
              <a:avLst/>
            </a:prstGeom>
            <a:solidFill>
              <a:schemeClr val="tx1">
                <a:lumMod val="75000"/>
                <a:lumOff val="2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3" name="Oval 288">
              <a:extLst>
                <a:ext uri="{FF2B5EF4-FFF2-40B4-BE49-F238E27FC236}">
                  <a16:creationId xmlns="" xmlns:a16="http://schemas.microsoft.com/office/drawing/2014/main" id="{EC8703E5-5148-434A-AE8A-63014CD06E0A}"/>
                </a:ext>
              </a:extLst>
            </p:cNvPr>
            <p:cNvSpPr>
              <a:spLocks noChangeArrowheads="1"/>
            </p:cNvSpPr>
            <p:nvPr/>
          </p:nvSpPr>
          <p:spPr bwMode="auto">
            <a:xfrm>
              <a:off x="5035550" y="4827588"/>
              <a:ext cx="352425" cy="354013"/>
            </a:xfrm>
            <a:prstGeom prst="ellipse">
              <a:avLst/>
            </a:pr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4" name="Oval 289">
              <a:extLst>
                <a:ext uri="{FF2B5EF4-FFF2-40B4-BE49-F238E27FC236}">
                  <a16:creationId xmlns="" xmlns:a16="http://schemas.microsoft.com/office/drawing/2014/main" id="{AB1B18DD-7900-41B6-92C9-F222F1F8ACCF}"/>
                </a:ext>
              </a:extLst>
            </p:cNvPr>
            <p:cNvSpPr>
              <a:spLocks noChangeArrowheads="1"/>
            </p:cNvSpPr>
            <p:nvPr/>
          </p:nvSpPr>
          <p:spPr bwMode="auto">
            <a:xfrm>
              <a:off x="5056188" y="4848225"/>
              <a:ext cx="311150" cy="312738"/>
            </a:xfrm>
            <a:prstGeom prst="ellipse">
              <a:avLst/>
            </a:prstGeom>
            <a:solidFill>
              <a:schemeClr val="bg1">
                <a:lumMod val="6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5" name="Oval 290">
              <a:extLst>
                <a:ext uri="{FF2B5EF4-FFF2-40B4-BE49-F238E27FC236}">
                  <a16:creationId xmlns="" xmlns:a16="http://schemas.microsoft.com/office/drawing/2014/main" id="{3ED4849E-633E-4300-8449-77C0EB653108}"/>
                </a:ext>
              </a:extLst>
            </p:cNvPr>
            <p:cNvSpPr>
              <a:spLocks noChangeArrowheads="1"/>
            </p:cNvSpPr>
            <p:nvPr/>
          </p:nvSpPr>
          <p:spPr bwMode="auto">
            <a:xfrm>
              <a:off x="5083175" y="4876800"/>
              <a:ext cx="257175" cy="255588"/>
            </a:xfrm>
            <a:prstGeom prst="ellipse">
              <a:avLst/>
            </a:pr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6" name="Freeform 291">
              <a:extLst>
                <a:ext uri="{FF2B5EF4-FFF2-40B4-BE49-F238E27FC236}">
                  <a16:creationId xmlns="" xmlns:a16="http://schemas.microsoft.com/office/drawing/2014/main" id="{84F87DC4-5D92-4446-80A7-567477A1ACF3}"/>
                </a:ext>
              </a:extLst>
            </p:cNvPr>
            <p:cNvSpPr>
              <a:spLocks/>
            </p:cNvSpPr>
            <p:nvPr/>
          </p:nvSpPr>
          <p:spPr bwMode="auto">
            <a:xfrm>
              <a:off x="3395663" y="4302125"/>
              <a:ext cx="1790700" cy="695325"/>
            </a:xfrm>
            <a:custGeom>
              <a:avLst/>
              <a:gdLst>
                <a:gd name="T0" fmla="*/ 3300 w 3492"/>
                <a:gd name="T1" fmla="*/ 0 h 1356"/>
                <a:gd name="T2" fmla="*/ 3290 w 3492"/>
                <a:gd name="T3" fmla="*/ 6 h 1356"/>
                <a:gd name="T4" fmla="*/ 3476 w 3492"/>
                <a:gd name="T5" fmla="*/ 268 h 1356"/>
                <a:gd name="T6" fmla="*/ 3163 w 3492"/>
                <a:gd name="T7" fmla="*/ 733 h 1356"/>
                <a:gd name="T8" fmla="*/ 2788 w 3492"/>
                <a:gd name="T9" fmla="*/ 1204 h 1356"/>
                <a:gd name="T10" fmla="*/ 2475 w 3492"/>
                <a:gd name="T11" fmla="*/ 1279 h 1356"/>
                <a:gd name="T12" fmla="*/ 1894 w 3492"/>
                <a:gd name="T13" fmla="*/ 1295 h 1356"/>
                <a:gd name="T14" fmla="*/ 1903 w 3492"/>
                <a:gd name="T15" fmla="*/ 485 h 1356"/>
                <a:gd name="T16" fmla="*/ 1945 w 3492"/>
                <a:gd name="T17" fmla="*/ 171 h 1356"/>
                <a:gd name="T18" fmla="*/ 1934 w 3492"/>
                <a:gd name="T19" fmla="*/ 172 h 1356"/>
                <a:gd name="T20" fmla="*/ 1893 w 3492"/>
                <a:gd name="T21" fmla="*/ 485 h 1356"/>
                <a:gd name="T22" fmla="*/ 1884 w 3492"/>
                <a:gd name="T23" fmla="*/ 1295 h 1356"/>
                <a:gd name="T24" fmla="*/ 188 w 3492"/>
                <a:gd name="T25" fmla="*/ 1341 h 1356"/>
                <a:gd name="T26" fmla="*/ 138 w 3492"/>
                <a:gd name="T27" fmla="*/ 465 h 1356"/>
                <a:gd name="T28" fmla="*/ 222 w 3492"/>
                <a:gd name="T29" fmla="*/ 278 h 1356"/>
                <a:gd name="T30" fmla="*/ 341 w 3492"/>
                <a:gd name="T31" fmla="*/ 270 h 1356"/>
                <a:gd name="T32" fmla="*/ 321 w 3492"/>
                <a:gd name="T33" fmla="*/ 222 h 1356"/>
                <a:gd name="T34" fmla="*/ 246 w 3492"/>
                <a:gd name="T35" fmla="*/ 163 h 1356"/>
                <a:gd name="T36" fmla="*/ 33 w 3492"/>
                <a:gd name="T37" fmla="*/ 289 h 1356"/>
                <a:gd name="T38" fmla="*/ 210 w 3492"/>
                <a:gd name="T39" fmla="*/ 278 h 1356"/>
                <a:gd name="T40" fmla="*/ 128 w 3492"/>
                <a:gd name="T41" fmla="*/ 465 h 1356"/>
                <a:gd name="T42" fmla="*/ 178 w 3492"/>
                <a:gd name="T43" fmla="*/ 1341 h 1356"/>
                <a:gd name="T44" fmla="*/ 0 w 3492"/>
                <a:gd name="T45" fmla="*/ 1346 h 1356"/>
                <a:gd name="T46" fmla="*/ 0 w 3492"/>
                <a:gd name="T47" fmla="*/ 1356 h 1356"/>
                <a:gd name="T48" fmla="*/ 2475 w 3492"/>
                <a:gd name="T49" fmla="*/ 1289 h 1356"/>
                <a:gd name="T50" fmla="*/ 2794 w 3492"/>
                <a:gd name="T51" fmla="*/ 1212 h 1356"/>
                <a:gd name="T52" fmla="*/ 3171 w 3492"/>
                <a:gd name="T53" fmla="*/ 738 h 1356"/>
                <a:gd name="T54" fmla="*/ 3485 w 3492"/>
                <a:gd name="T55" fmla="*/ 269 h 1356"/>
                <a:gd name="T56" fmla="*/ 3300 w 3492"/>
                <a:gd name="T57"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92" h="1356">
                  <a:moveTo>
                    <a:pt x="3300" y="0"/>
                  </a:moveTo>
                  <a:cubicBezTo>
                    <a:pt x="3299" y="0"/>
                    <a:pt x="3296" y="2"/>
                    <a:pt x="3290" y="6"/>
                  </a:cubicBezTo>
                  <a:cubicBezTo>
                    <a:pt x="3343" y="66"/>
                    <a:pt x="3481" y="227"/>
                    <a:pt x="3476" y="268"/>
                  </a:cubicBezTo>
                  <a:cubicBezTo>
                    <a:pt x="3473" y="291"/>
                    <a:pt x="3335" y="495"/>
                    <a:pt x="3163" y="733"/>
                  </a:cubicBezTo>
                  <a:cubicBezTo>
                    <a:pt x="2974" y="993"/>
                    <a:pt x="2827" y="1178"/>
                    <a:pt x="2788" y="1204"/>
                  </a:cubicBezTo>
                  <a:cubicBezTo>
                    <a:pt x="2701" y="1262"/>
                    <a:pt x="2477" y="1279"/>
                    <a:pt x="2475" y="1279"/>
                  </a:cubicBezTo>
                  <a:lnTo>
                    <a:pt x="1894" y="1295"/>
                  </a:lnTo>
                  <a:cubicBezTo>
                    <a:pt x="1894" y="1209"/>
                    <a:pt x="1900" y="562"/>
                    <a:pt x="1903" y="485"/>
                  </a:cubicBezTo>
                  <a:cubicBezTo>
                    <a:pt x="1907" y="408"/>
                    <a:pt x="1940" y="199"/>
                    <a:pt x="1945" y="171"/>
                  </a:cubicBezTo>
                  <a:cubicBezTo>
                    <a:pt x="1938" y="172"/>
                    <a:pt x="1935" y="172"/>
                    <a:pt x="1934" y="172"/>
                  </a:cubicBezTo>
                  <a:cubicBezTo>
                    <a:pt x="1928" y="212"/>
                    <a:pt x="1896" y="410"/>
                    <a:pt x="1893" y="485"/>
                  </a:cubicBezTo>
                  <a:cubicBezTo>
                    <a:pt x="1890" y="562"/>
                    <a:pt x="1884" y="1211"/>
                    <a:pt x="1884" y="1295"/>
                  </a:cubicBezTo>
                  <a:lnTo>
                    <a:pt x="188" y="1341"/>
                  </a:lnTo>
                  <a:cubicBezTo>
                    <a:pt x="184" y="1285"/>
                    <a:pt x="135" y="500"/>
                    <a:pt x="138" y="465"/>
                  </a:cubicBezTo>
                  <a:cubicBezTo>
                    <a:pt x="141" y="435"/>
                    <a:pt x="203" y="314"/>
                    <a:pt x="222" y="278"/>
                  </a:cubicBezTo>
                  <a:lnTo>
                    <a:pt x="341" y="270"/>
                  </a:lnTo>
                  <a:cubicBezTo>
                    <a:pt x="338" y="258"/>
                    <a:pt x="331" y="242"/>
                    <a:pt x="321" y="222"/>
                  </a:cubicBezTo>
                  <a:cubicBezTo>
                    <a:pt x="304" y="187"/>
                    <a:pt x="273" y="171"/>
                    <a:pt x="246" y="163"/>
                  </a:cubicBezTo>
                  <a:cubicBezTo>
                    <a:pt x="119" y="236"/>
                    <a:pt x="33" y="289"/>
                    <a:pt x="33" y="289"/>
                  </a:cubicBezTo>
                  <a:lnTo>
                    <a:pt x="210" y="278"/>
                  </a:lnTo>
                  <a:cubicBezTo>
                    <a:pt x="189" y="321"/>
                    <a:pt x="131" y="434"/>
                    <a:pt x="128" y="465"/>
                  </a:cubicBezTo>
                  <a:cubicBezTo>
                    <a:pt x="125" y="500"/>
                    <a:pt x="174" y="1275"/>
                    <a:pt x="178" y="1341"/>
                  </a:cubicBezTo>
                  <a:lnTo>
                    <a:pt x="0" y="1346"/>
                  </a:lnTo>
                  <a:lnTo>
                    <a:pt x="0" y="1356"/>
                  </a:lnTo>
                  <a:lnTo>
                    <a:pt x="2475" y="1289"/>
                  </a:lnTo>
                  <a:cubicBezTo>
                    <a:pt x="2484" y="1289"/>
                    <a:pt x="2704" y="1272"/>
                    <a:pt x="2794" y="1212"/>
                  </a:cubicBezTo>
                  <a:cubicBezTo>
                    <a:pt x="2842" y="1180"/>
                    <a:pt x="3020" y="946"/>
                    <a:pt x="3171" y="738"/>
                  </a:cubicBezTo>
                  <a:cubicBezTo>
                    <a:pt x="3325" y="527"/>
                    <a:pt x="3482" y="298"/>
                    <a:pt x="3485" y="269"/>
                  </a:cubicBezTo>
                  <a:cubicBezTo>
                    <a:pt x="3492" y="216"/>
                    <a:pt x="3320" y="22"/>
                    <a:pt x="3300" y="0"/>
                  </a:cubicBezTo>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7" name="Freeform 292">
              <a:extLst>
                <a:ext uri="{FF2B5EF4-FFF2-40B4-BE49-F238E27FC236}">
                  <a16:creationId xmlns="" xmlns:a16="http://schemas.microsoft.com/office/drawing/2014/main" id="{CAD19B3B-3F72-4B9B-A7DB-20DCBDD65B48}"/>
                </a:ext>
              </a:extLst>
            </p:cNvPr>
            <p:cNvSpPr>
              <a:spLocks/>
            </p:cNvSpPr>
            <p:nvPr/>
          </p:nvSpPr>
          <p:spPr bwMode="auto">
            <a:xfrm>
              <a:off x="3513138" y="4354513"/>
              <a:ext cx="150813" cy="93663"/>
            </a:xfrm>
            <a:custGeom>
              <a:avLst/>
              <a:gdLst>
                <a:gd name="T0" fmla="*/ 12 w 296"/>
                <a:gd name="T1" fmla="*/ 145 h 184"/>
                <a:gd name="T2" fmla="*/ 114 w 296"/>
                <a:gd name="T3" fmla="*/ 75 h 184"/>
                <a:gd name="T4" fmla="*/ 219 w 296"/>
                <a:gd name="T5" fmla="*/ 4 h 184"/>
                <a:gd name="T6" fmla="*/ 284 w 296"/>
                <a:gd name="T7" fmla="*/ 64 h 184"/>
                <a:gd name="T8" fmla="*/ 265 w 296"/>
                <a:gd name="T9" fmla="*/ 140 h 184"/>
                <a:gd name="T10" fmla="*/ 135 w 296"/>
                <a:gd name="T11" fmla="*/ 142 h 184"/>
                <a:gd name="T12" fmla="*/ 12 w 296"/>
                <a:gd name="T13" fmla="*/ 145 h 184"/>
              </a:gdLst>
              <a:ahLst/>
              <a:cxnLst>
                <a:cxn ang="0">
                  <a:pos x="T0" y="T1"/>
                </a:cxn>
                <a:cxn ang="0">
                  <a:pos x="T2" y="T3"/>
                </a:cxn>
                <a:cxn ang="0">
                  <a:pos x="T4" y="T5"/>
                </a:cxn>
                <a:cxn ang="0">
                  <a:pos x="T6" y="T7"/>
                </a:cxn>
                <a:cxn ang="0">
                  <a:pos x="T8" y="T9"/>
                </a:cxn>
                <a:cxn ang="0">
                  <a:pos x="T10" y="T11"/>
                </a:cxn>
                <a:cxn ang="0">
                  <a:pos x="T12" y="T13"/>
                </a:cxn>
              </a:cxnLst>
              <a:rect l="0" t="0" r="r" b="b"/>
              <a:pathLst>
                <a:path w="296" h="184">
                  <a:moveTo>
                    <a:pt x="12" y="145"/>
                  </a:moveTo>
                  <a:cubicBezTo>
                    <a:pt x="0" y="97"/>
                    <a:pt x="97" y="89"/>
                    <a:pt x="114" y="75"/>
                  </a:cubicBezTo>
                  <a:cubicBezTo>
                    <a:pt x="131" y="60"/>
                    <a:pt x="170" y="8"/>
                    <a:pt x="219" y="4"/>
                  </a:cubicBezTo>
                  <a:cubicBezTo>
                    <a:pt x="268" y="0"/>
                    <a:pt x="280" y="42"/>
                    <a:pt x="284" y="64"/>
                  </a:cubicBezTo>
                  <a:cubicBezTo>
                    <a:pt x="288" y="91"/>
                    <a:pt x="296" y="130"/>
                    <a:pt x="265" y="140"/>
                  </a:cubicBezTo>
                  <a:cubicBezTo>
                    <a:pt x="239" y="149"/>
                    <a:pt x="147" y="141"/>
                    <a:pt x="135" y="142"/>
                  </a:cubicBezTo>
                  <a:cubicBezTo>
                    <a:pt x="123" y="144"/>
                    <a:pt x="23" y="184"/>
                    <a:pt x="12" y="145"/>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8" name="Freeform 293">
              <a:extLst>
                <a:ext uri="{FF2B5EF4-FFF2-40B4-BE49-F238E27FC236}">
                  <a16:creationId xmlns="" xmlns:a16="http://schemas.microsoft.com/office/drawing/2014/main" id="{A511B855-E242-45CB-A1DB-774EDE99B417}"/>
                </a:ext>
              </a:extLst>
            </p:cNvPr>
            <p:cNvSpPr>
              <a:spLocks/>
            </p:cNvSpPr>
            <p:nvPr/>
          </p:nvSpPr>
          <p:spPr bwMode="auto">
            <a:xfrm>
              <a:off x="5343525" y="4121150"/>
              <a:ext cx="344488" cy="241300"/>
            </a:xfrm>
            <a:custGeom>
              <a:avLst/>
              <a:gdLst>
                <a:gd name="T0" fmla="*/ 0 w 672"/>
                <a:gd name="T1" fmla="*/ 52 h 471"/>
                <a:gd name="T2" fmla="*/ 494 w 672"/>
                <a:gd name="T3" fmla="*/ 451 h 471"/>
                <a:gd name="T4" fmla="*/ 672 w 672"/>
                <a:gd name="T5" fmla="*/ 471 h 471"/>
                <a:gd name="T6" fmla="*/ 290 w 672"/>
                <a:gd name="T7" fmla="*/ 167 h 471"/>
                <a:gd name="T8" fmla="*/ 87 w 672"/>
                <a:gd name="T9" fmla="*/ 0 h 471"/>
                <a:gd name="T10" fmla="*/ 0 w 672"/>
                <a:gd name="T11" fmla="*/ 52 h 471"/>
              </a:gdLst>
              <a:ahLst/>
              <a:cxnLst>
                <a:cxn ang="0">
                  <a:pos x="T0" y="T1"/>
                </a:cxn>
                <a:cxn ang="0">
                  <a:pos x="T2" y="T3"/>
                </a:cxn>
                <a:cxn ang="0">
                  <a:pos x="T4" y="T5"/>
                </a:cxn>
                <a:cxn ang="0">
                  <a:pos x="T6" y="T7"/>
                </a:cxn>
                <a:cxn ang="0">
                  <a:pos x="T8" y="T9"/>
                </a:cxn>
                <a:cxn ang="0">
                  <a:pos x="T10" y="T11"/>
                </a:cxn>
              </a:cxnLst>
              <a:rect l="0" t="0" r="r" b="b"/>
              <a:pathLst>
                <a:path w="672" h="471">
                  <a:moveTo>
                    <a:pt x="0" y="52"/>
                  </a:moveTo>
                  <a:lnTo>
                    <a:pt x="494" y="451"/>
                  </a:lnTo>
                  <a:cubicBezTo>
                    <a:pt x="494" y="451"/>
                    <a:pt x="639" y="451"/>
                    <a:pt x="672" y="471"/>
                  </a:cubicBezTo>
                  <a:cubicBezTo>
                    <a:pt x="672" y="471"/>
                    <a:pt x="429" y="272"/>
                    <a:pt x="290" y="167"/>
                  </a:cubicBezTo>
                  <a:lnTo>
                    <a:pt x="87" y="0"/>
                  </a:lnTo>
                  <a:cubicBezTo>
                    <a:pt x="61" y="21"/>
                    <a:pt x="0" y="52"/>
                    <a:pt x="0" y="5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49" name="Freeform 294">
              <a:extLst>
                <a:ext uri="{FF2B5EF4-FFF2-40B4-BE49-F238E27FC236}">
                  <a16:creationId xmlns="" xmlns:a16="http://schemas.microsoft.com/office/drawing/2014/main" id="{FF1583AA-760C-4F50-BC68-60E57CBF988E}"/>
                </a:ext>
              </a:extLst>
            </p:cNvPr>
            <p:cNvSpPr>
              <a:spLocks/>
            </p:cNvSpPr>
            <p:nvPr/>
          </p:nvSpPr>
          <p:spPr bwMode="auto">
            <a:xfrm>
              <a:off x="6192838" y="4908550"/>
              <a:ext cx="279400" cy="222250"/>
            </a:xfrm>
            <a:custGeom>
              <a:avLst/>
              <a:gdLst>
                <a:gd name="T0" fmla="*/ 505 w 543"/>
                <a:gd name="T1" fmla="*/ 295 h 433"/>
                <a:gd name="T2" fmla="*/ 328 w 543"/>
                <a:gd name="T3" fmla="*/ 295 h 433"/>
                <a:gd name="T4" fmla="*/ 328 w 543"/>
                <a:gd name="T5" fmla="*/ 137 h 433"/>
                <a:gd name="T6" fmla="*/ 505 w 543"/>
                <a:gd name="T7" fmla="*/ 137 h 433"/>
                <a:gd name="T8" fmla="*/ 543 w 543"/>
                <a:gd name="T9" fmla="*/ 100 h 433"/>
                <a:gd name="T10" fmla="*/ 505 w 543"/>
                <a:gd name="T11" fmla="*/ 63 h 433"/>
                <a:gd name="T12" fmla="*/ 328 w 543"/>
                <a:gd name="T13" fmla="*/ 63 h 433"/>
                <a:gd name="T14" fmla="*/ 328 w 543"/>
                <a:gd name="T15" fmla="*/ 0 h 433"/>
                <a:gd name="T16" fmla="*/ 182 w 543"/>
                <a:gd name="T17" fmla="*/ 0 h 433"/>
                <a:gd name="T18" fmla="*/ 0 w 543"/>
                <a:gd name="T19" fmla="*/ 181 h 433"/>
                <a:gd name="T20" fmla="*/ 0 w 543"/>
                <a:gd name="T21" fmla="*/ 251 h 433"/>
                <a:gd name="T22" fmla="*/ 182 w 543"/>
                <a:gd name="T23" fmla="*/ 433 h 433"/>
                <a:gd name="T24" fmla="*/ 328 w 543"/>
                <a:gd name="T25" fmla="*/ 433 h 433"/>
                <a:gd name="T26" fmla="*/ 328 w 543"/>
                <a:gd name="T27" fmla="*/ 370 h 433"/>
                <a:gd name="T28" fmla="*/ 505 w 543"/>
                <a:gd name="T29" fmla="*/ 370 h 433"/>
                <a:gd name="T30" fmla="*/ 543 w 543"/>
                <a:gd name="T31" fmla="*/ 333 h 433"/>
                <a:gd name="T32" fmla="*/ 505 w 543"/>
                <a:gd name="T33" fmla="*/ 29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3" h="433">
                  <a:moveTo>
                    <a:pt x="505" y="295"/>
                  </a:moveTo>
                  <a:lnTo>
                    <a:pt x="328" y="295"/>
                  </a:lnTo>
                  <a:lnTo>
                    <a:pt x="328" y="137"/>
                  </a:lnTo>
                  <a:lnTo>
                    <a:pt x="505" y="137"/>
                  </a:lnTo>
                  <a:cubicBezTo>
                    <a:pt x="526" y="137"/>
                    <a:pt x="543" y="120"/>
                    <a:pt x="543" y="100"/>
                  </a:cubicBezTo>
                  <a:cubicBezTo>
                    <a:pt x="543" y="79"/>
                    <a:pt x="526" y="63"/>
                    <a:pt x="505" y="63"/>
                  </a:cubicBezTo>
                  <a:lnTo>
                    <a:pt x="328" y="63"/>
                  </a:lnTo>
                  <a:lnTo>
                    <a:pt x="328" y="0"/>
                  </a:lnTo>
                  <a:lnTo>
                    <a:pt x="182" y="0"/>
                  </a:lnTo>
                  <a:cubicBezTo>
                    <a:pt x="81" y="0"/>
                    <a:pt x="0" y="81"/>
                    <a:pt x="0" y="181"/>
                  </a:cubicBezTo>
                  <a:lnTo>
                    <a:pt x="0" y="251"/>
                  </a:lnTo>
                  <a:cubicBezTo>
                    <a:pt x="0" y="351"/>
                    <a:pt x="81" y="433"/>
                    <a:pt x="182" y="433"/>
                  </a:cubicBezTo>
                  <a:lnTo>
                    <a:pt x="328" y="433"/>
                  </a:lnTo>
                  <a:lnTo>
                    <a:pt x="328" y="370"/>
                  </a:lnTo>
                  <a:lnTo>
                    <a:pt x="505" y="370"/>
                  </a:lnTo>
                  <a:cubicBezTo>
                    <a:pt x="526" y="370"/>
                    <a:pt x="543" y="353"/>
                    <a:pt x="543" y="333"/>
                  </a:cubicBezTo>
                  <a:cubicBezTo>
                    <a:pt x="543" y="312"/>
                    <a:pt x="526" y="295"/>
                    <a:pt x="505" y="295"/>
                  </a:cubicBez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50" name="Freeform 295">
              <a:extLst>
                <a:ext uri="{FF2B5EF4-FFF2-40B4-BE49-F238E27FC236}">
                  <a16:creationId xmlns="" xmlns:a16="http://schemas.microsoft.com/office/drawing/2014/main" id="{4CA2E837-6CDD-4B52-A07C-AA7D07053258}"/>
                </a:ext>
              </a:extLst>
            </p:cNvPr>
            <p:cNvSpPr>
              <a:spLocks/>
            </p:cNvSpPr>
            <p:nvPr/>
          </p:nvSpPr>
          <p:spPr bwMode="auto">
            <a:xfrm>
              <a:off x="5662613" y="4383088"/>
              <a:ext cx="806450" cy="671513"/>
            </a:xfrm>
            <a:custGeom>
              <a:avLst/>
              <a:gdLst>
                <a:gd name="T0" fmla="*/ 31 w 1572"/>
                <a:gd name="T1" fmla="*/ 823 h 1309"/>
                <a:gd name="T2" fmla="*/ 464 w 1572"/>
                <a:gd name="T3" fmla="*/ 528 h 1309"/>
                <a:gd name="T4" fmla="*/ 1076 w 1572"/>
                <a:gd name="T5" fmla="*/ 151 h 1309"/>
                <a:gd name="T6" fmla="*/ 1503 w 1572"/>
                <a:gd name="T7" fmla="*/ 192 h 1309"/>
                <a:gd name="T8" fmla="*/ 1183 w 1572"/>
                <a:gd name="T9" fmla="*/ 421 h 1309"/>
                <a:gd name="T10" fmla="*/ 773 w 1572"/>
                <a:gd name="T11" fmla="*/ 578 h 1309"/>
                <a:gd name="T12" fmla="*/ 474 w 1572"/>
                <a:gd name="T13" fmla="*/ 805 h 1309"/>
                <a:gd name="T14" fmla="*/ 521 w 1572"/>
                <a:gd name="T15" fmla="*/ 1149 h 1309"/>
                <a:gd name="T16" fmla="*/ 1061 w 1572"/>
                <a:gd name="T17" fmla="*/ 1271 h 1309"/>
                <a:gd name="T18" fmla="*/ 1054 w 1572"/>
                <a:gd name="T19" fmla="*/ 1244 h 1309"/>
                <a:gd name="T20" fmla="*/ 466 w 1572"/>
                <a:gd name="T21" fmla="*/ 902 h 1309"/>
                <a:gd name="T22" fmla="*/ 848 w 1572"/>
                <a:gd name="T23" fmla="*/ 576 h 1309"/>
                <a:gd name="T24" fmla="*/ 1365 w 1572"/>
                <a:gd name="T25" fmla="*/ 376 h 1309"/>
                <a:gd name="T26" fmla="*/ 1517 w 1572"/>
                <a:gd name="T27" fmla="*/ 147 h 1309"/>
                <a:gd name="T28" fmla="*/ 1251 w 1572"/>
                <a:gd name="T29" fmla="*/ 61 h 1309"/>
                <a:gd name="T30" fmla="*/ 806 w 1572"/>
                <a:gd name="T31" fmla="*/ 265 h 1309"/>
                <a:gd name="T32" fmla="*/ 337 w 1572"/>
                <a:gd name="T33" fmla="*/ 585 h 1309"/>
                <a:gd name="T34" fmla="*/ 17 w 1572"/>
                <a:gd name="T35" fmla="*/ 799 h 1309"/>
                <a:gd name="T36" fmla="*/ 31 w 1572"/>
                <a:gd name="T37" fmla="*/ 823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2" h="1309">
                  <a:moveTo>
                    <a:pt x="31" y="823"/>
                  </a:moveTo>
                  <a:cubicBezTo>
                    <a:pt x="187" y="753"/>
                    <a:pt x="325" y="626"/>
                    <a:pt x="464" y="528"/>
                  </a:cubicBezTo>
                  <a:cubicBezTo>
                    <a:pt x="659" y="390"/>
                    <a:pt x="858" y="250"/>
                    <a:pt x="1076" y="151"/>
                  </a:cubicBezTo>
                  <a:cubicBezTo>
                    <a:pt x="1187" y="100"/>
                    <a:pt x="1462" y="0"/>
                    <a:pt x="1503" y="192"/>
                  </a:cubicBezTo>
                  <a:cubicBezTo>
                    <a:pt x="1530" y="317"/>
                    <a:pt x="1260" y="392"/>
                    <a:pt x="1183" y="421"/>
                  </a:cubicBezTo>
                  <a:cubicBezTo>
                    <a:pt x="1046" y="472"/>
                    <a:pt x="906" y="518"/>
                    <a:pt x="773" y="578"/>
                  </a:cubicBezTo>
                  <a:cubicBezTo>
                    <a:pt x="660" y="630"/>
                    <a:pt x="540" y="696"/>
                    <a:pt x="474" y="805"/>
                  </a:cubicBezTo>
                  <a:cubicBezTo>
                    <a:pt x="405" y="915"/>
                    <a:pt x="436" y="1057"/>
                    <a:pt x="521" y="1149"/>
                  </a:cubicBezTo>
                  <a:cubicBezTo>
                    <a:pt x="648" y="1286"/>
                    <a:pt x="889" y="1309"/>
                    <a:pt x="1061" y="1271"/>
                  </a:cubicBezTo>
                  <a:cubicBezTo>
                    <a:pt x="1079" y="1267"/>
                    <a:pt x="1071" y="1240"/>
                    <a:pt x="1054" y="1244"/>
                  </a:cubicBezTo>
                  <a:cubicBezTo>
                    <a:pt x="829" y="1293"/>
                    <a:pt x="420" y="1209"/>
                    <a:pt x="466" y="902"/>
                  </a:cubicBezTo>
                  <a:cubicBezTo>
                    <a:pt x="493" y="728"/>
                    <a:pt x="706" y="636"/>
                    <a:pt x="848" y="576"/>
                  </a:cubicBezTo>
                  <a:cubicBezTo>
                    <a:pt x="1018" y="504"/>
                    <a:pt x="1198" y="456"/>
                    <a:pt x="1365" y="376"/>
                  </a:cubicBezTo>
                  <a:cubicBezTo>
                    <a:pt x="1453" y="334"/>
                    <a:pt x="1572" y="260"/>
                    <a:pt x="1517" y="147"/>
                  </a:cubicBezTo>
                  <a:cubicBezTo>
                    <a:pt x="1467" y="47"/>
                    <a:pt x="1346" y="42"/>
                    <a:pt x="1251" y="61"/>
                  </a:cubicBezTo>
                  <a:cubicBezTo>
                    <a:pt x="1092" y="93"/>
                    <a:pt x="943" y="182"/>
                    <a:pt x="806" y="265"/>
                  </a:cubicBezTo>
                  <a:cubicBezTo>
                    <a:pt x="645" y="364"/>
                    <a:pt x="491" y="474"/>
                    <a:pt x="337" y="585"/>
                  </a:cubicBezTo>
                  <a:cubicBezTo>
                    <a:pt x="235" y="658"/>
                    <a:pt x="132" y="747"/>
                    <a:pt x="17" y="799"/>
                  </a:cubicBezTo>
                  <a:cubicBezTo>
                    <a:pt x="0" y="806"/>
                    <a:pt x="15" y="830"/>
                    <a:pt x="31" y="823"/>
                  </a:cubicBezTo>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51" name="Freeform 296">
              <a:extLst>
                <a:ext uri="{FF2B5EF4-FFF2-40B4-BE49-F238E27FC236}">
                  <a16:creationId xmlns="" xmlns:a16="http://schemas.microsoft.com/office/drawing/2014/main" id="{89EF2DDE-0067-4C94-B431-AFB31978267A}"/>
                </a:ext>
              </a:extLst>
            </p:cNvPr>
            <p:cNvSpPr>
              <a:spLocks/>
            </p:cNvSpPr>
            <p:nvPr/>
          </p:nvSpPr>
          <p:spPr bwMode="auto">
            <a:xfrm>
              <a:off x="3884613" y="4527550"/>
              <a:ext cx="196850" cy="392113"/>
            </a:xfrm>
            <a:custGeom>
              <a:avLst/>
              <a:gdLst>
                <a:gd name="T0" fmla="*/ 43 w 124"/>
                <a:gd name="T1" fmla="*/ 0 h 247"/>
                <a:gd name="T2" fmla="*/ 124 w 124"/>
                <a:gd name="T3" fmla="*/ 0 h 247"/>
                <a:gd name="T4" fmla="*/ 93 w 124"/>
                <a:gd name="T5" fmla="*/ 63 h 247"/>
                <a:gd name="T6" fmla="*/ 114 w 124"/>
                <a:gd name="T7" fmla="*/ 63 h 247"/>
                <a:gd name="T8" fmla="*/ 70 w 124"/>
                <a:gd name="T9" fmla="*/ 147 h 247"/>
                <a:gd name="T10" fmla="*/ 96 w 124"/>
                <a:gd name="T11" fmla="*/ 147 h 247"/>
                <a:gd name="T12" fmla="*/ 0 w 124"/>
                <a:gd name="T13" fmla="*/ 247 h 247"/>
                <a:gd name="T14" fmla="*/ 31 w 124"/>
                <a:gd name="T15" fmla="*/ 149 h 247"/>
                <a:gd name="T16" fmla="*/ 6 w 124"/>
                <a:gd name="T17" fmla="*/ 149 h 247"/>
                <a:gd name="T18" fmla="*/ 37 w 124"/>
                <a:gd name="T19" fmla="*/ 68 h 247"/>
                <a:gd name="T20" fmla="*/ 16 w 124"/>
                <a:gd name="T21" fmla="*/ 68 h 247"/>
                <a:gd name="T22" fmla="*/ 43 w 124"/>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247">
                  <a:moveTo>
                    <a:pt x="43" y="0"/>
                  </a:moveTo>
                  <a:lnTo>
                    <a:pt x="124" y="0"/>
                  </a:lnTo>
                  <a:lnTo>
                    <a:pt x="93" y="63"/>
                  </a:lnTo>
                  <a:lnTo>
                    <a:pt x="114" y="63"/>
                  </a:lnTo>
                  <a:lnTo>
                    <a:pt x="70" y="147"/>
                  </a:lnTo>
                  <a:lnTo>
                    <a:pt x="96" y="147"/>
                  </a:lnTo>
                  <a:lnTo>
                    <a:pt x="0" y="247"/>
                  </a:lnTo>
                  <a:lnTo>
                    <a:pt x="31" y="149"/>
                  </a:lnTo>
                  <a:lnTo>
                    <a:pt x="6" y="149"/>
                  </a:lnTo>
                  <a:lnTo>
                    <a:pt x="37" y="68"/>
                  </a:lnTo>
                  <a:lnTo>
                    <a:pt x="16" y="68"/>
                  </a:lnTo>
                  <a:lnTo>
                    <a:pt x="4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52" name="Freeform 297">
              <a:extLst>
                <a:ext uri="{FF2B5EF4-FFF2-40B4-BE49-F238E27FC236}">
                  <a16:creationId xmlns="" xmlns:a16="http://schemas.microsoft.com/office/drawing/2014/main" id="{DE0D629F-BA6C-459D-96FB-116AB060BF7D}"/>
                </a:ext>
              </a:extLst>
            </p:cNvPr>
            <p:cNvSpPr>
              <a:spLocks/>
            </p:cNvSpPr>
            <p:nvPr/>
          </p:nvSpPr>
          <p:spPr bwMode="auto">
            <a:xfrm>
              <a:off x="6575425" y="4741863"/>
              <a:ext cx="109538" cy="217488"/>
            </a:xfrm>
            <a:custGeom>
              <a:avLst/>
              <a:gdLst>
                <a:gd name="T0" fmla="*/ 24 w 69"/>
                <a:gd name="T1" fmla="*/ 0 h 137"/>
                <a:gd name="T2" fmla="*/ 69 w 69"/>
                <a:gd name="T3" fmla="*/ 0 h 137"/>
                <a:gd name="T4" fmla="*/ 52 w 69"/>
                <a:gd name="T5" fmla="*/ 35 h 137"/>
                <a:gd name="T6" fmla="*/ 63 w 69"/>
                <a:gd name="T7" fmla="*/ 35 h 137"/>
                <a:gd name="T8" fmla="*/ 39 w 69"/>
                <a:gd name="T9" fmla="*/ 82 h 137"/>
                <a:gd name="T10" fmla="*/ 53 w 69"/>
                <a:gd name="T11" fmla="*/ 82 h 137"/>
                <a:gd name="T12" fmla="*/ 0 w 69"/>
                <a:gd name="T13" fmla="*/ 137 h 137"/>
                <a:gd name="T14" fmla="*/ 18 w 69"/>
                <a:gd name="T15" fmla="*/ 82 h 137"/>
                <a:gd name="T16" fmla="*/ 3 w 69"/>
                <a:gd name="T17" fmla="*/ 82 h 137"/>
                <a:gd name="T18" fmla="*/ 21 w 69"/>
                <a:gd name="T19" fmla="*/ 37 h 137"/>
                <a:gd name="T20" fmla="*/ 9 w 69"/>
                <a:gd name="T21" fmla="*/ 37 h 137"/>
                <a:gd name="T22" fmla="*/ 24 w 69"/>
                <a:gd name="T2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137">
                  <a:moveTo>
                    <a:pt x="24" y="0"/>
                  </a:moveTo>
                  <a:lnTo>
                    <a:pt x="69" y="0"/>
                  </a:lnTo>
                  <a:lnTo>
                    <a:pt x="52" y="35"/>
                  </a:lnTo>
                  <a:lnTo>
                    <a:pt x="63" y="35"/>
                  </a:lnTo>
                  <a:lnTo>
                    <a:pt x="39" y="82"/>
                  </a:lnTo>
                  <a:lnTo>
                    <a:pt x="53" y="82"/>
                  </a:lnTo>
                  <a:lnTo>
                    <a:pt x="0" y="137"/>
                  </a:lnTo>
                  <a:lnTo>
                    <a:pt x="18" y="82"/>
                  </a:lnTo>
                  <a:lnTo>
                    <a:pt x="3" y="82"/>
                  </a:lnTo>
                  <a:lnTo>
                    <a:pt x="21" y="37"/>
                  </a:lnTo>
                  <a:lnTo>
                    <a:pt x="9" y="37"/>
                  </a:lnTo>
                  <a:lnTo>
                    <a:pt x="24" y="0"/>
                  </a:ln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grpSp>
      <p:sp>
        <p:nvSpPr>
          <p:cNvPr id="58" name="Rectangle 57">
            <a:extLst>
              <a:ext uri="{FF2B5EF4-FFF2-40B4-BE49-F238E27FC236}">
                <a16:creationId xmlns="" xmlns:a16="http://schemas.microsoft.com/office/drawing/2014/main" id="{EF8D2041-FED0-4D38-AE0C-050B30B39A7C}"/>
              </a:ext>
            </a:extLst>
          </p:cNvPr>
          <p:cNvSpPr/>
          <p:nvPr/>
        </p:nvSpPr>
        <p:spPr>
          <a:xfrm>
            <a:off x="699258" y="277321"/>
            <a:ext cx="5851854" cy="461665"/>
          </a:xfrm>
          <a:prstGeom prst="rect">
            <a:avLst/>
          </a:prstGeom>
        </p:spPr>
        <p:txBody>
          <a:bodyPr wrap="square">
            <a:spAutoFit/>
          </a:bodyPr>
          <a:lstStyle/>
          <a:p>
            <a:pPr marL="0" marR="0" lvl="0" indent="0" algn="l" defTabSz="104013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Arial" charset="0"/>
                <a:ea typeface="Arial" charset="0"/>
                <a:cs typeface="Arial" charset="0"/>
              </a:rPr>
              <a:t>EV Ecosystem Challenges </a:t>
            </a:r>
          </a:p>
        </p:txBody>
      </p:sp>
      <p:sp>
        <p:nvSpPr>
          <p:cNvPr id="70" name="Oval 69">
            <a:extLst>
              <a:ext uri="{FF2B5EF4-FFF2-40B4-BE49-F238E27FC236}">
                <a16:creationId xmlns="" xmlns:a16="http://schemas.microsoft.com/office/drawing/2014/main" id="{3C113986-E49C-4E19-B76D-E5209917630C}"/>
              </a:ext>
            </a:extLst>
          </p:cNvPr>
          <p:cNvSpPr/>
          <p:nvPr/>
        </p:nvSpPr>
        <p:spPr>
          <a:xfrm>
            <a:off x="4576099" y="2206111"/>
            <a:ext cx="1269884" cy="1199818"/>
          </a:xfrm>
          <a:prstGeom prst="ellipse">
            <a:avLst/>
          </a:prstGeom>
          <a:solidFill>
            <a:srgbClr val="FFD25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 xmlns:a16="http://schemas.microsoft.com/office/drawing/2014/main" id="{BF37F67D-0513-4FB9-81E4-B8B30017FC99}"/>
              </a:ext>
            </a:extLst>
          </p:cNvPr>
          <p:cNvGrpSpPr/>
          <p:nvPr/>
        </p:nvGrpSpPr>
        <p:grpSpPr>
          <a:xfrm>
            <a:off x="4952573" y="2416695"/>
            <a:ext cx="593501" cy="775101"/>
            <a:chOff x="3800476" y="5026025"/>
            <a:chExt cx="542925" cy="825500"/>
          </a:xfrm>
        </p:grpSpPr>
        <p:sp>
          <p:nvSpPr>
            <p:cNvPr id="19" name="Freeform 168">
              <a:extLst>
                <a:ext uri="{FF2B5EF4-FFF2-40B4-BE49-F238E27FC236}">
                  <a16:creationId xmlns="" xmlns:a16="http://schemas.microsoft.com/office/drawing/2014/main" id="{D8F43BEE-0A92-43BA-98A2-01C1283D1799}"/>
                </a:ext>
              </a:extLst>
            </p:cNvPr>
            <p:cNvSpPr>
              <a:spLocks/>
            </p:cNvSpPr>
            <p:nvPr/>
          </p:nvSpPr>
          <p:spPr bwMode="auto">
            <a:xfrm>
              <a:off x="4222751" y="5446713"/>
              <a:ext cx="106363" cy="327025"/>
            </a:xfrm>
            <a:custGeom>
              <a:avLst/>
              <a:gdLst>
                <a:gd name="T0" fmla="*/ 92 w 140"/>
                <a:gd name="T1" fmla="*/ 429 h 429"/>
                <a:gd name="T2" fmla="*/ 65 w 140"/>
                <a:gd name="T3" fmla="*/ 419 h 429"/>
                <a:gd name="T4" fmla="*/ 47 w 140"/>
                <a:gd name="T5" fmla="*/ 271 h 429"/>
                <a:gd name="T6" fmla="*/ 48 w 140"/>
                <a:gd name="T7" fmla="*/ 195 h 429"/>
                <a:gd name="T8" fmla="*/ 33 w 140"/>
                <a:gd name="T9" fmla="*/ 63 h 429"/>
                <a:gd name="T10" fmla="*/ 1 w 140"/>
                <a:gd name="T11" fmla="*/ 48 h 429"/>
                <a:gd name="T12" fmla="*/ 0 w 140"/>
                <a:gd name="T13" fmla="*/ 40 h 429"/>
                <a:gd name="T14" fmla="*/ 1 w 140"/>
                <a:gd name="T15" fmla="*/ 31 h 429"/>
                <a:gd name="T16" fmla="*/ 48 w 140"/>
                <a:gd name="T17" fmla="*/ 55 h 429"/>
                <a:gd name="T18" fmla="*/ 65 w 140"/>
                <a:gd name="T19" fmla="*/ 195 h 429"/>
                <a:gd name="T20" fmla="*/ 64 w 140"/>
                <a:gd name="T21" fmla="*/ 271 h 429"/>
                <a:gd name="T22" fmla="*/ 77 w 140"/>
                <a:gd name="T23" fmla="*/ 407 h 429"/>
                <a:gd name="T24" fmla="*/ 92 w 140"/>
                <a:gd name="T25" fmla="*/ 412 h 429"/>
                <a:gd name="T26" fmla="*/ 96 w 140"/>
                <a:gd name="T27" fmla="*/ 410 h 429"/>
                <a:gd name="T28" fmla="*/ 121 w 140"/>
                <a:gd name="T29" fmla="*/ 65 h 429"/>
                <a:gd name="T30" fmla="*/ 121 w 140"/>
                <a:gd name="T31" fmla="*/ 0 h 429"/>
                <a:gd name="T32" fmla="*/ 138 w 140"/>
                <a:gd name="T33" fmla="*/ 0 h 429"/>
                <a:gd name="T34" fmla="*/ 138 w 140"/>
                <a:gd name="T35" fmla="*/ 65 h 429"/>
                <a:gd name="T36" fmla="*/ 108 w 140"/>
                <a:gd name="T37" fmla="*/ 422 h 429"/>
                <a:gd name="T38" fmla="*/ 92 w 140"/>
                <a:gd name="T39" fmla="*/ 429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 h="429">
                  <a:moveTo>
                    <a:pt x="92" y="429"/>
                  </a:moveTo>
                  <a:cubicBezTo>
                    <a:pt x="81" y="429"/>
                    <a:pt x="72" y="426"/>
                    <a:pt x="65" y="419"/>
                  </a:cubicBezTo>
                  <a:cubicBezTo>
                    <a:pt x="45" y="399"/>
                    <a:pt x="46" y="353"/>
                    <a:pt x="47" y="271"/>
                  </a:cubicBezTo>
                  <a:cubicBezTo>
                    <a:pt x="48" y="248"/>
                    <a:pt x="48" y="223"/>
                    <a:pt x="48" y="195"/>
                  </a:cubicBezTo>
                  <a:cubicBezTo>
                    <a:pt x="48" y="126"/>
                    <a:pt x="43" y="83"/>
                    <a:pt x="33" y="63"/>
                  </a:cubicBezTo>
                  <a:cubicBezTo>
                    <a:pt x="25" y="48"/>
                    <a:pt x="16" y="48"/>
                    <a:pt x="1" y="48"/>
                  </a:cubicBezTo>
                  <a:lnTo>
                    <a:pt x="0" y="40"/>
                  </a:lnTo>
                  <a:lnTo>
                    <a:pt x="1" y="31"/>
                  </a:lnTo>
                  <a:cubicBezTo>
                    <a:pt x="17" y="31"/>
                    <a:pt x="35" y="31"/>
                    <a:pt x="48" y="55"/>
                  </a:cubicBezTo>
                  <a:cubicBezTo>
                    <a:pt x="60" y="78"/>
                    <a:pt x="65" y="121"/>
                    <a:pt x="65" y="195"/>
                  </a:cubicBezTo>
                  <a:cubicBezTo>
                    <a:pt x="65" y="223"/>
                    <a:pt x="65" y="248"/>
                    <a:pt x="64" y="271"/>
                  </a:cubicBezTo>
                  <a:cubicBezTo>
                    <a:pt x="63" y="344"/>
                    <a:pt x="63" y="392"/>
                    <a:pt x="77" y="407"/>
                  </a:cubicBezTo>
                  <a:cubicBezTo>
                    <a:pt x="81" y="410"/>
                    <a:pt x="85" y="412"/>
                    <a:pt x="92" y="412"/>
                  </a:cubicBezTo>
                  <a:cubicBezTo>
                    <a:pt x="92" y="412"/>
                    <a:pt x="94" y="412"/>
                    <a:pt x="96" y="410"/>
                  </a:cubicBezTo>
                  <a:cubicBezTo>
                    <a:pt x="124" y="382"/>
                    <a:pt x="122" y="184"/>
                    <a:pt x="121" y="65"/>
                  </a:cubicBezTo>
                  <a:cubicBezTo>
                    <a:pt x="121" y="41"/>
                    <a:pt x="121" y="19"/>
                    <a:pt x="121" y="0"/>
                  </a:cubicBezTo>
                  <a:lnTo>
                    <a:pt x="138" y="0"/>
                  </a:lnTo>
                  <a:cubicBezTo>
                    <a:pt x="138" y="19"/>
                    <a:pt x="138" y="41"/>
                    <a:pt x="138" y="65"/>
                  </a:cubicBezTo>
                  <a:cubicBezTo>
                    <a:pt x="140" y="242"/>
                    <a:pt x="138" y="391"/>
                    <a:pt x="108" y="422"/>
                  </a:cubicBezTo>
                  <a:cubicBezTo>
                    <a:pt x="102" y="428"/>
                    <a:pt x="96" y="429"/>
                    <a:pt x="92" y="429"/>
                  </a:cubicBezTo>
                  <a:close/>
                </a:path>
              </a:pathLst>
            </a:custGeom>
            <a:solidFill>
              <a:srgbClr val="1830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0" name="Freeform 169">
              <a:extLst>
                <a:ext uri="{FF2B5EF4-FFF2-40B4-BE49-F238E27FC236}">
                  <a16:creationId xmlns="" xmlns:a16="http://schemas.microsoft.com/office/drawing/2014/main" id="{024AE119-11AD-437D-A807-DD869A5D2ADC}"/>
                </a:ext>
              </a:extLst>
            </p:cNvPr>
            <p:cNvSpPr>
              <a:spLocks/>
            </p:cNvSpPr>
            <p:nvPr/>
          </p:nvSpPr>
          <p:spPr bwMode="auto">
            <a:xfrm>
              <a:off x="4186238" y="5127625"/>
              <a:ext cx="104775" cy="106363"/>
            </a:xfrm>
            <a:custGeom>
              <a:avLst/>
              <a:gdLst>
                <a:gd name="T0" fmla="*/ 66 w 66"/>
                <a:gd name="T1" fmla="*/ 52 h 67"/>
                <a:gd name="T2" fmla="*/ 51 w 66"/>
                <a:gd name="T3" fmla="*/ 67 h 67"/>
                <a:gd name="T4" fmla="*/ 0 w 66"/>
                <a:gd name="T5" fmla="*/ 16 h 67"/>
                <a:gd name="T6" fmla="*/ 16 w 66"/>
                <a:gd name="T7" fmla="*/ 0 h 67"/>
                <a:gd name="T8" fmla="*/ 66 w 66"/>
                <a:gd name="T9" fmla="*/ 52 h 67"/>
              </a:gdLst>
              <a:ahLst/>
              <a:cxnLst>
                <a:cxn ang="0">
                  <a:pos x="T0" y="T1"/>
                </a:cxn>
                <a:cxn ang="0">
                  <a:pos x="T2" y="T3"/>
                </a:cxn>
                <a:cxn ang="0">
                  <a:pos x="T4" y="T5"/>
                </a:cxn>
                <a:cxn ang="0">
                  <a:pos x="T6" y="T7"/>
                </a:cxn>
                <a:cxn ang="0">
                  <a:pos x="T8" y="T9"/>
                </a:cxn>
              </a:cxnLst>
              <a:rect l="0" t="0" r="r" b="b"/>
              <a:pathLst>
                <a:path w="66" h="67">
                  <a:moveTo>
                    <a:pt x="66" y="52"/>
                  </a:moveTo>
                  <a:lnTo>
                    <a:pt x="51" y="67"/>
                  </a:lnTo>
                  <a:lnTo>
                    <a:pt x="0" y="16"/>
                  </a:lnTo>
                  <a:lnTo>
                    <a:pt x="16" y="0"/>
                  </a:lnTo>
                  <a:lnTo>
                    <a:pt x="66" y="52"/>
                  </a:lnTo>
                  <a:close/>
                </a:path>
              </a:pathLst>
            </a:custGeom>
            <a:solidFill>
              <a:srgbClr val="1830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1" name="Freeform 170">
              <a:extLst>
                <a:ext uri="{FF2B5EF4-FFF2-40B4-BE49-F238E27FC236}">
                  <a16:creationId xmlns="" xmlns:a16="http://schemas.microsoft.com/office/drawing/2014/main" id="{7812487E-2FED-40EF-8260-3E20A5FF61DB}"/>
                </a:ext>
              </a:extLst>
            </p:cNvPr>
            <p:cNvSpPr>
              <a:spLocks/>
            </p:cNvSpPr>
            <p:nvPr/>
          </p:nvSpPr>
          <p:spPr bwMode="auto">
            <a:xfrm>
              <a:off x="3800476" y="5026025"/>
              <a:ext cx="433388" cy="825500"/>
            </a:xfrm>
            <a:custGeom>
              <a:avLst/>
              <a:gdLst>
                <a:gd name="T0" fmla="*/ 569 w 569"/>
                <a:gd name="T1" fmla="*/ 998 h 1083"/>
                <a:gd name="T2" fmla="*/ 484 w 569"/>
                <a:gd name="T3" fmla="*/ 1083 h 1083"/>
                <a:gd name="T4" fmla="*/ 85 w 569"/>
                <a:gd name="T5" fmla="*/ 1083 h 1083"/>
                <a:gd name="T6" fmla="*/ 0 w 569"/>
                <a:gd name="T7" fmla="*/ 998 h 1083"/>
                <a:gd name="T8" fmla="*/ 0 w 569"/>
                <a:gd name="T9" fmla="*/ 85 h 1083"/>
                <a:gd name="T10" fmla="*/ 85 w 569"/>
                <a:gd name="T11" fmla="*/ 0 h 1083"/>
                <a:gd name="T12" fmla="*/ 484 w 569"/>
                <a:gd name="T13" fmla="*/ 0 h 1083"/>
                <a:gd name="T14" fmla="*/ 569 w 569"/>
                <a:gd name="T15" fmla="*/ 85 h 1083"/>
                <a:gd name="T16" fmla="*/ 569 w 569"/>
                <a:gd name="T17" fmla="*/ 998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9" h="1083">
                  <a:moveTo>
                    <a:pt x="569" y="998"/>
                  </a:moveTo>
                  <a:cubicBezTo>
                    <a:pt x="569" y="1045"/>
                    <a:pt x="531" y="1083"/>
                    <a:pt x="484" y="1083"/>
                  </a:cubicBezTo>
                  <a:lnTo>
                    <a:pt x="85" y="1083"/>
                  </a:lnTo>
                  <a:cubicBezTo>
                    <a:pt x="38" y="1083"/>
                    <a:pt x="0" y="1045"/>
                    <a:pt x="0" y="998"/>
                  </a:cubicBezTo>
                  <a:lnTo>
                    <a:pt x="0" y="85"/>
                  </a:lnTo>
                  <a:cubicBezTo>
                    <a:pt x="0" y="38"/>
                    <a:pt x="38" y="0"/>
                    <a:pt x="85" y="0"/>
                  </a:cubicBezTo>
                  <a:lnTo>
                    <a:pt x="484" y="0"/>
                  </a:lnTo>
                  <a:cubicBezTo>
                    <a:pt x="531" y="0"/>
                    <a:pt x="569" y="38"/>
                    <a:pt x="569" y="85"/>
                  </a:cubicBezTo>
                  <a:lnTo>
                    <a:pt x="569" y="998"/>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2" name="Freeform 171">
              <a:extLst>
                <a:ext uri="{FF2B5EF4-FFF2-40B4-BE49-F238E27FC236}">
                  <a16:creationId xmlns="" xmlns:a16="http://schemas.microsoft.com/office/drawing/2014/main" id="{E3D1FEC3-A2C5-4E66-9E4A-0B51DECA792D}"/>
                </a:ext>
              </a:extLst>
            </p:cNvPr>
            <p:cNvSpPr>
              <a:spLocks/>
            </p:cNvSpPr>
            <p:nvPr/>
          </p:nvSpPr>
          <p:spPr bwMode="auto">
            <a:xfrm>
              <a:off x="3852863" y="5095875"/>
              <a:ext cx="328613" cy="207963"/>
            </a:xfrm>
            <a:custGeom>
              <a:avLst/>
              <a:gdLst>
                <a:gd name="T0" fmla="*/ 431 w 431"/>
                <a:gd name="T1" fmla="*/ 222 h 273"/>
                <a:gd name="T2" fmla="*/ 380 w 431"/>
                <a:gd name="T3" fmla="*/ 273 h 273"/>
                <a:gd name="T4" fmla="*/ 51 w 431"/>
                <a:gd name="T5" fmla="*/ 273 h 273"/>
                <a:gd name="T6" fmla="*/ 0 w 431"/>
                <a:gd name="T7" fmla="*/ 222 h 273"/>
                <a:gd name="T8" fmla="*/ 0 w 431"/>
                <a:gd name="T9" fmla="*/ 51 h 273"/>
                <a:gd name="T10" fmla="*/ 51 w 431"/>
                <a:gd name="T11" fmla="*/ 0 h 273"/>
                <a:gd name="T12" fmla="*/ 380 w 431"/>
                <a:gd name="T13" fmla="*/ 0 h 273"/>
                <a:gd name="T14" fmla="*/ 431 w 431"/>
                <a:gd name="T15" fmla="*/ 51 h 273"/>
                <a:gd name="T16" fmla="*/ 431 w 431"/>
                <a:gd name="T17" fmla="*/ 22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273">
                  <a:moveTo>
                    <a:pt x="431" y="222"/>
                  </a:moveTo>
                  <a:cubicBezTo>
                    <a:pt x="431" y="250"/>
                    <a:pt x="408" y="273"/>
                    <a:pt x="380" y="273"/>
                  </a:cubicBezTo>
                  <a:lnTo>
                    <a:pt x="51" y="273"/>
                  </a:lnTo>
                  <a:cubicBezTo>
                    <a:pt x="23" y="273"/>
                    <a:pt x="0" y="250"/>
                    <a:pt x="0" y="222"/>
                  </a:cubicBezTo>
                  <a:lnTo>
                    <a:pt x="0" y="51"/>
                  </a:lnTo>
                  <a:cubicBezTo>
                    <a:pt x="0" y="23"/>
                    <a:pt x="23" y="0"/>
                    <a:pt x="51" y="0"/>
                  </a:cubicBezTo>
                  <a:lnTo>
                    <a:pt x="380" y="0"/>
                  </a:lnTo>
                  <a:cubicBezTo>
                    <a:pt x="408" y="0"/>
                    <a:pt x="431" y="23"/>
                    <a:pt x="431" y="51"/>
                  </a:cubicBezTo>
                  <a:lnTo>
                    <a:pt x="431" y="222"/>
                  </a:lnTo>
                  <a:close/>
                </a:path>
              </a:pathLst>
            </a:custGeom>
            <a:solidFill>
              <a:srgbClr val="A0DEC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3" name="Freeform 172">
              <a:extLst>
                <a:ext uri="{FF2B5EF4-FFF2-40B4-BE49-F238E27FC236}">
                  <a16:creationId xmlns="" xmlns:a16="http://schemas.microsoft.com/office/drawing/2014/main" id="{2A60A0D3-F3AD-4539-87C8-9BD91292D442}"/>
                </a:ext>
              </a:extLst>
            </p:cNvPr>
            <p:cNvSpPr>
              <a:spLocks/>
            </p:cNvSpPr>
            <p:nvPr/>
          </p:nvSpPr>
          <p:spPr bwMode="auto">
            <a:xfrm>
              <a:off x="4238626" y="5273675"/>
              <a:ext cx="104775" cy="187325"/>
            </a:xfrm>
            <a:custGeom>
              <a:avLst/>
              <a:gdLst>
                <a:gd name="T0" fmla="*/ 66 w 66"/>
                <a:gd name="T1" fmla="*/ 118 h 118"/>
                <a:gd name="T2" fmla="*/ 0 w 66"/>
                <a:gd name="T3" fmla="*/ 118 h 118"/>
                <a:gd name="T4" fmla="*/ 0 w 66"/>
                <a:gd name="T5" fmla="*/ 64 h 118"/>
                <a:gd name="T6" fmla="*/ 13 w 66"/>
                <a:gd name="T7" fmla="*/ 64 h 118"/>
                <a:gd name="T8" fmla="*/ 13 w 66"/>
                <a:gd name="T9" fmla="*/ 106 h 118"/>
                <a:gd name="T10" fmla="*/ 54 w 66"/>
                <a:gd name="T11" fmla="*/ 106 h 118"/>
                <a:gd name="T12" fmla="*/ 54 w 66"/>
                <a:gd name="T13" fmla="*/ 43 h 118"/>
                <a:gd name="T14" fmla="*/ 29 w 66"/>
                <a:gd name="T15" fmla="*/ 7 h 118"/>
                <a:gd name="T16" fmla="*/ 38 w 66"/>
                <a:gd name="T17" fmla="*/ 0 h 118"/>
                <a:gd name="T18" fmla="*/ 66 w 66"/>
                <a:gd name="T19" fmla="*/ 39 h 118"/>
                <a:gd name="T20" fmla="*/ 66 w 66"/>
                <a:gd name="T2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18">
                  <a:moveTo>
                    <a:pt x="66" y="118"/>
                  </a:moveTo>
                  <a:lnTo>
                    <a:pt x="0" y="118"/>
                  </a:lnTo>
                  <a:lnTo>
                    <a:pt x="0" y="64"/>
                  </a:lnTo>
                  <a:lnTo>
                    <a:pt x="13" y="64"/>
                  </a:lnTo>
                  <a:lnTo>
                    <a:pt x="13" y="106"/>
                  </a:lnTo>
                  <a:lnTo>
                    <a:pt x="54" y="106"/>
                  </a:lnTo>
                  <a:lnTo>
                    <a:pt x="54" y="43"/>
                  </a:lnTo>
                  <a:lnTo>
                    <a:pt x="29" y="7"/>
                  </a:lnTo>
                  <a:lnTo>
                    <a:pt x="38" y="0"/>
                  </a:lnTo>
                  <a:lnTo>
                    <a:pt x="66" y="39"/>
                  </a:lnTo>
                  <a:lnTo>
                    <a:pt x="66" y="118"/>
                  </a:lnTo>
                  <a:close/>
                </a:path>
              </a:pathLst>
            </a:custGeom>
            <a:solidFill>
              <a:srgbClr val="1830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4" name="Rectangle 173">
              <a:extLst>
                <a:ext uri="{FF2B5EF4-FFF2-40B4-BE49-F238E27FC236}">
                  <a16:creationId xmlns="" xmlns:a16="http://schemas.microsoft.com/office/drawing/2014/main" id="{89F07DBA-8926-48EC-B482-81DCCEAF8D95}"/>
                </a:ext>
              </a:extLst>
            </p:cNvPr>
            <p:cNvSpPr>
              <a:spLocks noChangeArrowheads="1"/>
            </p:cNvSpPr>
            <p:nvPr/>
          </p:nvSpPr>
          <p:spPr bwMode="auto">
            <a:xfrm>
              <a:off x="4233863" y="5378450"/>
              <a:ext cx="41275" cy="82550"/>
            </a:xfrm>
            <a:prstGeom prst="rect">
              <a:avLst/>
            </a:prstGeom>
            <a:solidFill>
              <a:srgbClr val="1830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5" name="Freeform 174">
              <a:extLst>
                <a:ext uri="{FF2B5EF4-FFF2-40B4-BE49-F238E27FC236}">
                  <a16:creationId xmlns="" xmlns:a16="http://schemas.microsoft.com/office/drawing/2014/main" id="{64A9C6E8-87D1-42EC-A225-9B4ADBE1718F}"/>
                </a:ext>
              </a:extLst>
            </p:cNvPr>
            <p:cNvSpPr>
              <a:spLocks/>
            </p:cNvSpPr>
            <p:nvPr/>
          </p:nvSpPr>
          <p:spPr bwMode="auto">
            <a:xfrm>
              <a:off x="4233863" y="5195888"/>
              <a:ext cx="71438" cy="188913"/>
            </a:xfrm>
            <a:custGeom>
              <a:avLst/>
              <a:gdLst>
                <a:gd name="T0" fmla="*/ 94 w 94"/>
                <a:gd name="T1" fmla="*/ 248 h 248"/>
                <a:gd name="T2" fmla="*/ 0 w 94"/>
                <a:gd name="T3" fmla="*/ 248 h 248"/>
                <a:gd name="T4" fmla="*/ 0 w 94"/>
                <a:gd name="T5" fmla="*/ 0 h 248"/>
                <a:gd name="T6" fmla="*/ 43 w 94"/>
                <a:gd name="T7" fmla="*/ 0 h 248"/>
                <a:gd name="T8" fmla="*/ 94 w 94"/>
                <a:gd name="T9" fmla="*/ 51 h 248"/>
                <a:gd name="T10" fmla="*/ 94 w 94"/>
                <a:gd name="T11" fmla="*/ 248 h 248"/>
              </a:gdLst>
              <a:ahLst/>
              <a:cxnLst>
                <a:cxn ang="0">
                  <a:pos x="T0" y="T1"/>
                </a:cxn>
                <a:cxn ang="0">
                  <a:pos x="T2" y="T3"/>
                </a:cxn>
                <a:cxn ang="0">
                  <a:pos x="T4" y="T5"/>
                </a:cxn>
                <a:cxn ang="0">
                  <a:pos x="T6" y="T7"/>
                </a:cxn>
                <a:cxn ang="0">
                  <a:pos x="T8" y="T9"/>
                </a:cxn>
                <a:cxn ang="0">
                  <a:pos x="T10" y="T11"/>
                </a:cxn>
              </a:cxnLst>
              <a:rect l="0" t="0" r="r" b="b"/>
              <a:pathLst>
                <a:path w="94" h="248">
                  <a:moveTo>
                    <a:pt x="94" y="248"/>
                  </a:moveTo>
                  <a:lnTo>
                    <a:pt x="0" y="248"/>
                  </a:lnTo>
                  <a:lnTo>
                    <a:pt x="0" y="0"/>
                  </a:lnTo>
                  <a:lnTo>
                    <a:pt x="43" y="0"/>
                  </a:lnTo>
                  <a:cubicBezTo>
                    <a:pt x="71" y="0"/>
                    <a:pt x="94" y="22"/>
                    <a:pt x="94" y="51"/>
                  </a:cubicBezTo>
                  <a:lnTo>
                    <a:pt x="94" y="248"/>
                  </a:lnTo>
                  <a:close/>
                </a:path>
              </a:pathLst>
            </a:custGeom>
            <a:solidFill>
              <a:srgbClr val="18303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6" name="Freeform 175">
              <a:extLst>
                <a:ext uri="{FF2B5EF4-FFF2-40B4-BE49-F238E27FC236}">
                  <a16:creationId xmlns="" xmlns:a16="http://schemas.microsoft.com/office/drawing/2014/main" id="{320B2262-52F8-493F-B9A2-0E21BF4BDC38}"/>
                </a:ext>
              </a:extLst>
            </p:cNvPr>
            <p:cNvSpPr>
              <a:spLocks noEditPoints="1"/>
            </p:cNvSpPr>
            <p:nvPr/>
          </p:nvSpPr>
          <p:spPr bwMode="auto">
            <a:xfrm>
              <a:off x="4181476" y="5133975"/>
              <a:ext cx="0" cy="130175"/>
            </a:xfrm>
            <a:custGeom>
              <a:avLst/>
              <a:gdLst>
                <a:gd name="T0" fmla="*/ 172 h 172"/>
                <a:gd name="T1" fmla="*/ 172 h 172"/>
                <a:gd name="T2" fmla="*/ 172 h 172"/>
                <a:gd name="T3" fmla="*/ 172 h 172"/>
                <a:gd name="T4" fmla="*/ 172 h 172"/>
                <a:gd name="T5" fmla="*/ 172 h 172"/>
                <a:gd name="T6" fmla="*/ 172 h 172"/>
                <a:gd name="T7" fmla="*/ 172 h 172"/>
                <a:gd name="T8" fmla="*/ 172 h 172"/>
                <a:gd name="T9" fmla="*/ 172 h 172"/>
                <a:gd name="T10" fmla="*/ 172 h 172"/>
                <a:gd name="T11" fmla="*/ 172 h 172"/>
                <a:gd name="T12" fmla="*/ 1 h 172"/>
                <a:gd name="T13" fmla="*/ 0 h 172"/>
                <a:gd name="T14" fmla="*/ 1 h 17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72">
                  <a:moveTo>
                    <a:pt x="0" y="172"/>
                  </a:moveTo>
                  <a:lnTo>
                    <a:pt x="0" y="172"/>
                  </a:lnTo>
                  <a:lnTo>
                    <a:pt x="0" y="172"/>
                  </a:lnTo>
                  <a:close/>
                  <a:moveTo>
                    <a:pt x="0" y="172"/>
                  </a:moveTo>
                  <a:lnTo>
                    <a:pt x="0" y="172"/>
                  </a:lnTo>
                  <a:lnTo>
                    <a:pt x="0" y="172"/>
                  </a:lnTo>
                  <a:close/>
                  <a:moveTo>
                    <a:pt x="0" y="172"/>
                  </a:moveTo>
                  <a:lnTo>
                    <a:pt x="0" y="172"/>
                  </a:lnTo>
                  <a:lnTo>
                    <a:pt x="0" y="172"/>
                  </a:lnTo>
                  <a:close/>
                  <a:moveTo>
                    <a:pt x="0" y="172"/>
                  </a:moveTo>
                  <a:lnTo>
                    <a:pt x="0" y="172"/>
                  </a:lnTo>
                  <a:lnTo>
                    <a:pt x="0" y="172"/>
                  </a:lnTo>
                  <a:close/>
                  <a:moveTo>
                    <a:pt x="0" y="1"/>
                  </a:moveTo>
                  <a:lnTo>
                    <a:pt x="0" y="0"/>
                  </a:lnTo>
                  <a:lnTo>
                    <a:pt x="0" y="1"/>
                  </a:lnTo>
                  <a:close/>
                </a:path>
              </a:pathLst>
            </a:custGeom>
            <a:solidFill>
              <a:srgbClr val="81AEA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7" name="Freeform 176">
              <a:extLst>
                <a:ext uri="{FF2B5EF4-FFF2-40B4-BE49-F238E27FC236}">
                  <a16:creationId xmlns="" xmlns:a16="http://schemas.microsoft.com/office/drawing/2014/main" id="{CC58FA1F-61F7-4099-B7A7-1691F7F3804D}"/>
                </a:ext>
              </a:extLst>
            </p:cNvPr>
            <p:cNvSpPr>
              <a:spLocks/>
            </p:cNvSpPr>
            <p:nvPr/>
          </p:nvSpPr>
          <p:spPr bwMode="auto">
            <a:xfrm>
              <a:off x="3971926" y="5095875"/>
              <a:ext cx="209550" cy="195263"/>
            </a:xfrm>
            <a:custGeom>
              <a:avLst/>
              <a:gdLst>
                <a:gd name="T0" fmla="*/ 258 w 274"/>
                <a:gd name="T1" fmla="*/ 258 h 258"/>
                <a:gd name="T2" fmla="*/ 0 w 274"/>
                <a:gd name="T3" fmla="*/ 0 h 258"/>
                <a:gd name="T4" fmla="*/ 223 w 274"/>
                <a:gd name="T5" fmla="*/ 0 h 258"/>
                <a:gd name="T6" fmla="*/ 274 w 274"/>
                <a:gd name="T7" fmla="*/ 50 h 258"/>
                <a:gd name="T8" fmla="*/ 274 w 274"/>
                <a:gd name="T9" fmla="*/ 51 h 258"/>
                <a:gd name="T10" fmla="*/ 274 w 274"/>
                <a:gd name="T11" fmla="*/ 51 h 258"/>
                <a:gd name="T12" fmla="*/ 274 w 274"/>
                <a:gd name="T13" fmla="*/ 222 h 258"/>
                <a:gd name="T14" fmla="*/ 274 w 274"/>
                <a:gd name="T15" fmla="*/ 222 h 258"/>
                <a:gd name="T16" fmla="*/ 274 w 274"/>
                <a:gd name="T17" fmla="*/ 222 h 258"/>
                <a:gd name="T18" fmla="*/ 274 w 274"/>
                <a:gd name="T19" fmla="*/ 222 h 258"/>
                <a:gd name="T20" fmla="*/ 274 w 274"/>
                <a:gd name="T21" fmla="*/ 222 h 258"/>
                <a:gd name="T22" fmla="*/ 274 w 274"/>
                <a:gd name="T23" fmla="*/ 222 h 258"/>
                <a:gd name="T24" fmla="*/ 274 w 274"/>
                <a:gd name="T25" fmla="*/ 222 h 258"/>
                <a:gd name="T26" fmla="*/ 274 w 274"/>
                <a:gd name="T27" fmla="*/ 222 h 258"/>
                <a:gd name="T28" fmla="*/ 274 w 274"/>
                <a:gd name="T29" fmla="*/ 222 h 258"/>
                <a:gd name="T30" fmla="*/ 274 w 274"/>
                <a:gd name="T31" fmla="*/ 222 h 258"/>
                <a:gd name="T32" fmla="*/ 258 w 274"/>
                <a:gd name="T33"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258">
                  <a:moveTo>
                    <a:pt x="258" y="258"/>
                  </a:moveTo>
                  <a:lnTo>
                    <a:pt x="0" y="0"/>
                  </a:lnTo>
                  <a:lnTo>
                    <a:pt x="223" y="0"/>
                  </a:lnTo>
                  <a:cubicBezTo>
                    <a:pt x="251" y="0"/>
                    <a:pt x="274" y="22"/>
                    <a:pt x="274" y="50"/>
                  </a:cubicBezTo>
                  <a:lnTo>
                    <a:pt x="274" y="51"/>
                  </a:lnTo>
                  <a:lnTo>
                    <a:pt x="274" y="51"/>
                  </a:lnTo>
                  <a:lnTo>
                    <a:pt x="274" y="222"/>
                  </a:lnTo>
                  <a:lnTo>
                    <a:pt x="274" y="222"/>
                  </a:lnTo>
                  <a:lnTo>
                    <a:pt x="274" y="222"/>
                  </a:lnTo>
                  <a:lnTo>
                    <a:pt x="274" y="222"/>
                  </a:lnTo>
                  <a:lnTo>
                    <a:pt x="274" y="222"/>
                  </a:lnTo>
                  <a:lnTo>
                    <a:pt x="274" y="222"/>
                  </a:lnTo>
                  <a:lnTo>
                    <a:pt x="274" y="222"/>
                  </a:lnTo>
                  <a:lnTo>
                    <a:pt x="274" y="222"/>
                  </a:lnTo>
                  <a:lnTo>
                    <a:pt x="274" y="222"/>
                  </a:lnTo>
                  <a:lnTo>
                    <a:pt x="274" y="222"/>
                  </a:lnTo>
                  <a:cubicBezTo>
                    <a:pt x="274" y="236"/>
                    <a:pt x="268" y="249"/>
                    <a:pt x="258" y="258"/>
                  </a:cubicBezTo>
                </a:path>
              </a:pathLst>
            </a:custGeom>
            <a:solidFill>
              <a:srgbClr val="D0EF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0949" tIns="60475" rIns="120949" bIns="60475" numCol="1" anchor="t" anchorCtr="0" compatLnSpc="1">
              <a:prstTxWarp prst="textNoShape">
                <a:avLst/>
              </a:prstTxWarp>
            </a:bodyPr>
            <a:lstStyle/>
            <a:p>
              <a:pPr marL="0" marR="0" lvl="0" indent="0" algn="l" defTabSz="736450" rtl="0" eaLnBrk="1" fontAlgn="auto" latinLnBrk="0" hangingPunct="1">
                <a:lnSpc>
                  <a:spcPct val="100000"/>
                </a:lnSpc>
                <a:spcBef>
                  <a:spcPts val="0"/>
                </a:spcBef>
                <a:spcAft>
                  <a:spcPts val="0"/>
                </a:spcAft>
                <a:buClrTx/>
                <a:buSzTx/>
                <a:buFontTx/>
                <a:buNone/>
                <a:tabLst/>
                <a:defRPr/>
              </a:pPr>
              <a:endParaRPr kumimoji="0" lang="en-IN" sz="291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grpSp>
      <p:sp>
        <p:nvSpPr>
          <p:cNvPr id="2" name="TextBox 1">
            <a:extLst>
              <a:ext uri="{FF2B5EF4-FFF2-40B4-BE49-F238E27FC236}">
                <a16:creationId xmlns="" xmlns:a16="http://schemas.microsoft.com/office/drawing/2014/main" id="{A9B6EBB0-ACF8-4290-BD76-35A853C253B4}"/>
              </a:ext>
            </a:extLst>
          </p:cNvPr>
          <p:cNvSpPr txBox="1"/>
          <p:nvPr/>
        </p:nvSpPr>
        <p:spPr>
          <a:xfrm>
            <a:off x="761076" y="5679318"/>
            <a:ext cx="11033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t>
            </a:r>
            <a:r>
              <a:rPr kumimoji="0" lang="en-IN" sz="12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Cost of EV Supply Equipment and related infrastructure such as canopy structure, barricading, meter and meter box, and accessories such as canopy, LED screens, CCTV 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Gateway charges, parking charges, insurance premium</a:t>
            </a:r>
            <a:endParaRPr kumimoji="0" lang="en-US" sz="12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 name="Slide Number Placeholder 3">
            <a:extLst>
              <a:ext uri="{FF2B5EF4-FFF2-40B4-BE49-F238E27FC236}">
                <a16:creationId xmlns="" xmlns:a16="http://schemas.microsoft.com/office/drawing/2014/main" id="{4BDC560D-2C4A-47A5-896D-7EE0A27CD6A2}"/>
              </a:ext>
            </a:extLst>
          </p:cNvPr>
          <p:cNvSpPr>
            <a:spLocks noGrp="1"/>
          </p:cNvSpPr>
          <p:nvPr>
            <p:ph type="sldNum" sz="quarter" idx="4"/>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29FD9-0E43-46E5-929C-4EF19D24A9D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439832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a:extLst>
              <a:ext uri="{FF2B5EF4-FFF2-40B4-BE49-F238E27FC236}">
                <a16:creationId xmlns="" xmlns:a16="http://schemas.microsoft.com/office/drawing/2014/main" id="{55DADDE1-3C2D-469D-8C5D-E3D1902DD88F}"/>
              </a:ext>
            </a:extLst>
          </p:cNvPr>
          <p:cNvSpPr>
            <a:spLocks noChangeAspect="1" noChangeArrowheads="1" noTextEdit="1"/>
          </p:cNvSpPr>
          <p:nvPr/>
        </p:nvSpPr>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
            <a:extLst>
              <a:ext uri="{FF2B5EF4-FFF2-40B4-BE49-F238E27FC236}">
                <a16:creationId xmlns="" xmlns:a16="http://schemas.microsoft.com/office/drawing/2014/main" id="{CB900B6B-5E69-4F23-A77B-AFAC8C48AF3B}"/>
              </a:ext>
            </a:extLst>
          </p:cNvPr>
          <p:cNvSpPr>
            <a:spLocks noChangeArrowheads="1"/>
          </p:cNvSpPr>
          <p:nvPr/>
        </p:nvSpPr>
        <p:spPr bwMode="auto">
          <a:xfrm>
            <a:off x="0" y="-236538"/>
            <a:ext cx="12192000" cy="6858000"/>
          </a:xfrm>
          <a:prstGeom prst="rect">
            <a:avLst/>
          </a:prstGeom>
          <a:solidFill>
            <a:srgbClr val="2E75B6"/>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Rectangle 254">
            <a:extLst>
              <a:ext uri="{FF2B5EF4-FFF2-40B4-BE49-F238E27FC236}">
                <a16:creationId xmlns="" xmlns:a16="http://schemas.microsoft.com/office/drawing/2014/main" id="{D22E2903-79F7-4417-B567-85B57D681624}"/>
              </a:ext>
            </a:extLst>
          </p:cNvPr>
          <p:cNvSpPr/>
          <p:nvPr/>
        </p:nvSpPr>
        <p:spPr>
          <a:xfrm>
            <a:off x="1325096" y="2564795"/>
            <a:ext cx="4530753" cy="1569660"/>
          </a:xfrm>
          <a:prstGeom prst="rect">
            <a:avLst/>
          </a:prstGeom>
        </p:spPr>
        <p:txBody>
          <a:bodyPr wrap="square">
            <a:spAutoFit/>
          </a:bodyPr>
          <a:lstStyle/>
          <a:p>
            <a:r>
              <a:rPr lang="en-US" sz="3200" b="1" dirty="0" smtClean="0">
                <a:solidFill>
                  <a:schemeClr val="bg1"/>
                </a:solidFill>
                <a:latin typeface="Arial" panose="020B0604020202020204" pitchFamily="34" charset="0"/>
                <a:cs typeface="Arial" panose="020B0604020202020204" pitchFamily="34" charset="0"/>
              </a:rPr>
              <a:t>To enable ecosystem </a:t>
            </a:r>
            <a:r>
              <a:rPr lang="en-US" sz="3200" b="1" dirty="0">
                <a:solidFill>
                  <a:schemeClr val="bg1"/>
                </a:solidFill>
                <a:latin typeface="Arial" panose="020B0604020202020204" pitchFamily="34" charset="0"/>
                <a:cs typeface="Arial" panose="020B0604020202020204" pitchFamily="34" charset="0"/>
              </a:rPr>
              <a:t>for charging infrastructure</a:t>
            </a:r>
          </a:p>
        </p:txBody>
      </p:sp>
      <p:grpSp>
        <p:nvGrpSpPr>
          <p:cNvPr id="256" name="Group 255">
            <a:extLst>
              <a:ext uri="{FF2B5EF4-FFF2-40B4-BE49-F238E27FC236}">
                <a16:creationId xmlns="" xmlns:a16="http://schemas.microsoft.com/office/drawing/2014/main" id="{B71F8862-8A42-4009-B20F-2CD193F33A46}"/>
              </a:ext>
            </a:extLst>
          </p:cNvPr>
          <p:cNvGrpSpPr/>
          <p:nvPr/>
        </p:nvGrpSpPr>
        <p:grpSpPr>
          <a:xfrm>
            <a:off x="0" y="746125"/>
            <a:ext cx="11613712" cy="5365750"/>
            <a:chOff x="-2956" y="913350"/>
            <a:chExt cx="11613712" cy="5365750"/>
          </a:xfrm>
        </p:grpSpPr>
        <p:grpSp>
          <p:nvGrpSpPr>
            <p:cNvPr id="257" name="Group 256">
              <a:extLst>
                <a:ext uri="{FF2B5EF4-FFF2-40B4-BE49-F238E27FC236}">
                  <a16:creationId xmlns="" xmlns:a16="http://schemas.microsoft.com/office/drawing/2014/main" id="{10F0F6E5-09AB-4419-AB2E-D99D1631C84F}"/>
                </a:ext>
              </a:extLst>
            </p:cNvPr>
            <p:cNvGrpSpPr/>
            <p:nvPr/>
          </p:nvGrpSpPr>
          <p:grpSpPr>
            <a:xfrm>
              <a:off x="6245006" y="913350"/>
              <a:ext cx="5365750" cy="5365750"/>
              <a:chOff x="6245006" y="913350"/>
              <a:chExt cx="5365750" cy="5365750"/>
            </a:xfrm>
          </p:grpSpPr>
          <p:sp>
            <p:nvSpPr>
              <p:cNvPr id="263" name="Oval 7">
                <a:extLst>
                  <a:ext uri="{FF2B5EF4-FFF2-40B4-BE49-F238E27FC236}">
                    <a16:creationId xmlns="" xmlns:a16="http://schemas.microsoft.com/office/drawing/2014/main" id="{E282F57B-038C-4B24-BFE5-03177317BC8B}"/>
                  </a:ext>
                </a:extLst>
              </p:cNvPr>
              <p:cNvSpPr>
                <a:spLocks noChangeArrowheads="1"/>
              </p:cNvSpPr>
              <p:nvPr/>
            </p:nvSpPr>
            <p:spPr bwMode="auto">
              <a:xfrm>
                <a:off x="6245006" y="913350"/>
                <a:ext cx="5365750" cy="536575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8">
                <a:extLst>
                  <a:ext uri="{FF2B5EF4-FFF2-40B4-BE49-F238E27FC236}">
                    <a16:creationId xmlns="" xmlns:a16="http://schemas.microsoft.com/office/drawing/2014/main" id="{C40BB4A8-2CAC-4E36-A484-40946FAD954F}"/>
                  </a:ext>
                </a:extLst>
              </p:cNvPr>
              <p:cNvSpPr>
                <a:spLocks/>
              </p:cNvSpPr>
              <p:nvPr/>
            </p:nvSpPr>
            <p:spPr bwMode="auto">
              <a:xfrm>
                <a:off x="9534306" y="3948650"/>
                <a:ext cx="1744663" cy="1649413"/>
              </a:xfrm>
              <a:custGeom>
                <a:avLst/>
                <a:gdLst>
                  <a:gd name="T0" fmla="*/ 0 w 1099"/>
                  <a:gd name="T1" fmla="*/ 1039 h 1039"/>
                  <a:gd name="T2" fmla="*/ 1099 w 1099"/>
                  <a:gd name="T3" fmla="*/ 406 h 1039"/>
                  <a:gd name="T4" fmla="*/ 1099 w 1099"/>
                  <a:gd name="T5" fmla="*/ 0 h 1039"/>
                  <a:gd name="T6" fmla="*/ 0 w 1099"/>
                  <a:gd name="T7" fmla="*/ 633 h 1039"/>
                  <a:gd name="T8" fmla="*/ 0 w 1099"/>
                  <a:gd name="T9" fmla="*/ 1039 h 1039"/>
                </a:gdLst>
                <a:ahLst/>
                <a:cxnLst>
                  <a:cxn ang="0">
                    <a:pos x="T0" y="T1"/>
                  </a:cxn>
                  <a:cxn ang="0">
                    <a:pos x="T2" y="T3"/>
                  </a:cxn>
                  <a:cxn ang="0">
                    <a:pos x="T4" y="T5"/>
                  </a:cxn>
                  <a:cxn ang="0">
                    <a:pos x="T6" y="T7"/>
                  </a:cxn>
                  <a:cxn ang="0">
                    <a:pos x="T8" y="T9"/>
                  </a:cxn>
                </a:cxnLst>
                <a:rect l="0" t="0" r="r" b="b"/>
                <a:pathLst>
                  <a:path w="1099" h="1039">
                    <a:moveTo>
                      <a:pt x="0" y="1039"/>
                    </a:moveTo>
                    <a:lnTo>
                      <a:pt x="1099" y="406"/>
                    </a:lnTo>
                    <a:lnTo>
                      <a:pt x="1099" y="0"/>
                    </a:lnTo>
                    <a:lnTo>
                      <a:pt x="0" y="633"/>
                    </a:lnTo>
                    <a:lnTo>
                      <a:pt x="0" y="1039"/>
                    </a:lnTo>
                    <a:close/>
                  </a:path>
                </a:pathLst>
              </a:custGeom>
              <a:solidFill>
                <a:srgbClr val="D4D1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9">
                <a:extLst>
                  <a:ext uri="{FF2B5EF4-FFF2-40B4-BE49-F238E27FC236}">
                    <a16:creationId xmlns="" xmlns:a16="http://schemas.microsoft.com/office/drawing/2014/main" id="{B884ECE1-83E0-46BE-8283-72AFEDCD4B9E}"/>
                  </a:ext>
                </a:extLst>
              </p:cNvPr>
              <p:cNvSpPr>
                <a:spLocks/>
              </p:cNvSpPr>
              <p:nvPr/>
            </p:nvSpPr>
            <p:spPr bwMode="auto">
              <a:xfrm>
                <a:off x="9534306" y="3948650"/>
                <a:ext cx="1744663" cy="1649413"/>
              </a:xfrm>
              <a:custGeom>
                <a:avLst/>
                <a:gdLst>
                  <a:gd name="T0" fmla="*/ 0 w 1099"/>
                  <a:gd name="T1" fmla="*/ 1039 h 1039"/>
                  <a:gd name="T2" fmla="*/ 1099 w 1099"/>
                  <a:gd name="T3" fmla="*/ 406 h 1039"/>
                  <a:gd name="T4" fmla="*/ 1099 w 1099"/>
                  <a:gd name="T5" fmla="*/ 0 h 1039"/>
                  <a:gd name="T6" fmla="*/ 0 w 1099"/>
                  <a:gd name="T7" fmla="*/ 633 h 1039"/>
                  <a:gd name="T8" fmla="*/ 0 w 1099"/>
                  <a:gd name="T9" fmla="*/ 1039 h 1039"/>
                </a:gdLst>
                <a:ahLst/>
                <a:cxnLst>
                  <a:cxn ang="0">
                    <a:pos x="T0" y="T1"/>
                  </a:cxn>
                  <a:cxn ang="0">
                    <a:pos x="T2" y="T3"/>
                  </a:cxn>
                  <a:cxn ang="0">
                    <a:pos x="T4" y="T5"/>
                  </a:cxn>
                  <a:cxn ang="0">
                    <a:pos x="T6" y="T7"/>
                  </a:cxn>
                  <a:cxn ang="0">
                    <a:pos x="T8" y="T9"/>
                  </a:cxn>
                </a:cxnLst>
                <a:rect l="0" t="0" r="r" b="b"/>
                <a:pathLst>
                  <a:path w="1099" h="1039">
                    <a:moveTo>
                      <a:pt x="0" y="1039"/>
                    </a:moveTo>
                    <a:lnTo>
                      <a:pt x="1099" y="406"/>
                    </a:lnTo>
                    <a:lnTo>
                      <a:pt x="1099" y="0"/>
                    </a:lnTo>
                    <a:lnTo>
                      <a:pt x="0" y="633"/>
                    </a:lnTo>
                    <a:lnTo>
                      <a:pt x="0" y="103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0">
                <a:extLst>
                  <a:ext uri="{FF2B5EF4-FFF2-40B4-BE49-F238E27FC236}">
                    <a16:creationId xmlns="" xmlns:a16="http://schemas.microsoft.com/office/drawing/2014/main" id="{7257A683-AAF2-4D55-AEC3-FA7029E27945}"/>
                  </a:ext>
                </a:extLst>
              </p:cNvPr>
              <p:cNvSpPr>
                <a:spLocks/>
              </p:cNvSpPr>
              <p:nvPr/>
            </p:nvSpPr>
            <p:spPr bwMode="auto">
              <a:xfrm>
                <a:off x="6576793" y="3288250"/>
                <a:ext cx="2957513" cy="2309813"/>
              </a:xfrm>
              <a:custGeom>
                <a:avLst/>
                <a:gdLst>
                  <a:gd name="T0" fmla="*/ 1863 w 1863"/>
                  <a:gd name="T1" fmla="*/ 1455 h 1455"/>
                  <a:gd name="T2" fmla="*/ 0 w 1863"/>
                  <a:gd name="T3" fmla="*/ 406 h 1455"/>
                  <a:gd name="T4" fmla="*/ 0 w 1863"/>
                  <a:gd name="T5" fmla="*/ 0 h 1455"/>
                  <a:gd name="T6" fmla="*/ 1863 w 1863"/>
                  <a:gd name="T7" fmla="*/ 1049 h 1455"/>
                  <a:gd name="T8" fmla="*/ 1863 w 1863"/>
                  <a:gd name="T9" fmla="*/ 1455 h 1455"/>
                </a:gdLst>
                <a:ahLst/>
                <a:cxnLst>
                  <a:cxn ang="0">
                    <a:pos x="T0" y="T1"/>
                  </a:cxn>
                  <a:cxn ang="0">
                    <a:pos x="T2" y="T3"/>
                  </a:cxn>
                  <a:cxn ang="0">
                    <a:pos x="T4" y="T5"/>
                  </a:cxn>
                  <a:cxn ang="0">
                    <a:pos x="T6" y="T7"/>
                  </a:cxn>
                  <a:cxn ang="0">
                    <a:pos x="T8" y="T9"/>
                  </a:cxn>
                </a:cxnLst>
                <a:rect l="0" t="0" r="r" b="b"/>
                <a:pathLst>
                  <a:path w="1863" h="1455">
                    <a:moveTo>
                      <a:pt x="1863" y="1455"/>
                    </a:moveTo>
                    <a:lnTo>
                      <a:pt x="0" y="406"/>
                    </a:lnTo>
                    <a:lnTo>
                      <a:pt x="0" y="0"/>
                    </a:lnTo>
                    <a:lnTo>
                      <a:pt x="1863" y="1049"/>
                    </a:lnTo>
                    <a:lnTo>
                      <a:pt x="1863" y="1455"/>
                    </a:lnTo>
                    <a:close/>
                  </a:path>
                </a:pathLst>
              </a:custGeom>
              <a:solidFill>
                <a:srgbClr val="C1BEA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11">
                <a:extLst>
                  <a:ext uri="{FF2B5EF4-FFF2-40B4-BE49-F238E27FC236}">
                    <a16:creationId xmlns="" xmlns:a16="http://schemas.microsoft.com/office/drawing/2014/main" id="{3BA392CF-5BBE-4D3E-A81B-60972D9F5170}"/>
                  </a:ext>
                </a:extLst>
              </p:cNvPr>
              <p:cNvSpPr>
                <a:spLocks/>
              </p:cNvSpPr>
              <p:nvPr/>
            </p:nvSpPr>
            <p:spPr bwMode="auto">
              <a:xfrm>
                <a:off x="6576793" y="3288250"/>
                <a:ext cx="2957513" cy="2309813"/>
              </a:xfrm>
              <a:custGeom>
                <a:avLst/>
                <a:gdLst>
                  <a:gd name="T0" fmla="*/ 1863 w 1863"/>
                  <a:gd name="T1" fmla="*/ 1455 h 1455"/>
                  <a:gd name="T2" fmla="*/ 0 w 1863"/>
                  <a:gd name="T3" fmla="*/ 406 h 1455"/>
                  <a:gd name="T4" fmla="*/ 0 w 1863"/>
                  <a:gd name="T5" fmla="*/ 0 h 1455"/>
                  <a:gd name="T6" fmla="*/ 1863 w 1863"/>
                  <a:gd name="T7" fmla="*/ 1049 h 1455"/>
                  <a:gd name="T8" fmla="*/ 1863 w 1863"/>
                  <a:gd name="T9" fmla="*/ 1455 h 1455"/>
                </a:gdLst>
                <a:ahLst/>
                <a:cxnLst>
                  <a:cxn ang="0">
                    <a:pos x="T0" y="T1"/>
                  </a:cxn>
                  <a:cxn ang="0">
                    <a:pos x="T2" y="T3"/>
                  </a:cxn>
                  <a:cxn ang="0">
                    <a:pos x="T4" y="T5"/>
                  </a:cxn>
                  <a:cxn ang="0">
                    <a:pos x="T6" y="T7"/>
                  </a:cxn>
                  <a:cxn ang="0">
                    <a:pos x="T8" y="T9"/>
                  </a:cxn>
                </a:cxnLst>
                <a:rect l="0" t="0" r="r" b="b"/>
                <a:pathLst>
                  <a:path w="1863" h="1455">
                    <a:moveTo>
                      <a:pt x="1863" y="1455"/>
                    </a:moveTo>
                    <a:lnTo>
                      <a:pt x="0" y="406"/>
                    </a:lnTo>
                    <a:lnTo>
                      <a:pt x="0" y="0"/>
                    </a:lnTo>
                    <a:lnTo>
                      <a:pt x="1863" y="1049"/>
                    </a:lnTo>
                    <a:lnTo>
                      <a:pt x="1863" y="145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12">
                <a:extLst>
                  <a:ext uri="{FF2B5EF4-FFF2-40B4-BE49-F238E27FC236}">
                    <a16:creationId xmlns="" xmlns:a16="http://schemas.microsoft.com/office/drawing/2014/main" id="{F3D6699F-85A3-4EE1-9A9E-15C3F17E5FC9}"/>
                  </a:ext>
                </a:extLst>
              </p:cNvPr>
              <p:cNvSpPr>
                <a:spLocks noEditPoints="1"/>
              </p:cNvSpPr>
              <p:nvPr/>
            </p:nvSpPr>
            <p:spPr bwMode="auto">
              <a:xfrm>
                <a:off x="6576793" y="3288250"/>
                <a:ext cx="2957513" cy="2309813"/>
              </a:xfrm>
              <a:custGeom>
                <a:avLst/>
                <a:gdLst>
                  <a:gd name="T0" fmla="*/ 85 w 863"/>
                  <a:gd name="T1" fmla="*/ 48 h 674"/>
                  <a:gd name="T2" fmla="*/ 91 w 863"/>
                  <a:gd name="T3" fmla="*/ 126 h 674"/>
                  <a:gd name="T4" fmla="*/ 158 w 863"/>
                  <a:gd name="T5" fmla="*/ 160 h 674"/>
                  <a:gd name="T6" fmla="*/ 172 w 863"/>
                  <a:gd name="T7" fmla="*/ 161 h 674"/>
                  <a:gd name="T8" fmla="*/ 251 w 863"/>
                  <a:gd name="T9" fmla="*/ 141 h 674"/>
                  <a:gd name="T10" fmla="*/ 85 w 863"/>
                  <a:gd name="T11" fmla="*/ 48 h 674"/>
                  <a:gd name="T12" fmla="*/ 412 w 863"/>
                  <a:gd name="T13" fmla="*/ 371 h 674"/>
                  <a:gd name="T14" fmla="*/ 397 w 863"/>
                  <a:gd name="T15" fmla="*/ 366 h 674"/>
                  <a:gd name="T16" fmla="*/ 256 w 863"/>
                  <a:gd name="T17" fmla="*/ 280 h 674"/>
                  <a:gd name="T18" fmla="*/ 224 w 863"/>
                  <a:gd name="T19" fmla="*/ 224 h 674"/>
                  <a:gd name="T20" fmla="*/ 224 w 863"/>
                  <a:gd name="T21" fmla="*/ 212 h 674"/>
                  <a:gd name="T22" fmla="*/ 241 w 863"/>
                  <a:gd name="T23" fmla="*/ 190 h 674"/>
                  <a:gd name="T24" fmla="*/ 256 w 863"/>
                  <a:gd name="T25" fmla="*/ 194 h 674"/>
                  <a:gd name="T26" fmla="*/ 397 w 863"/>
                  <a:gd name="T27" fmla="*/ 280 h 674"/>
                  <a:gd name="T28" fmla="*/ 429 w 863"/>
                  <a:gd name="T29" fmla="*/ 337 h 674"/>
                  <a:gd name="T30" fmla="*/ 429 w 863"/>
                  <a:gd name="T31" fmla="*/ 348 h 674"/>
                  <a:gd name="T32" fmla="*/ 412 w 863"/>
                  <a:gd name="T33" fmla="*/ 371 h 674"/>
                  <a:gd name="T34" fmla="*/ 0 w 863"/>
                  <a:gd name="T35" fmla="*/ 0 h 674"/>
                  <a:gd name="T36" fmla="*/ 0 w 863"/>
                  <a:gd name="T37" fmla="*/ 188 h 674"/>
                  <a:gd name="T38" fmla="*/ 863 w 863"/>
                  <a:gd name="T39" fmla="*/ 674 h 674"/>
                  <a:gd name="T40" fmla="*/ 863 w 863"/>
                  <a:gd name="T41" fmla="*/ 486 h 674"/>
                  <a:gd name="T42" fmla="*/ 255 w 863"/>
                  <a:gd name="T43" fmla="*/ 143 h 674"/>
                  <a:gd name="T44" fmla="*/ 172 w 863"/>
                  <a:gd name="T45" fmla="*/ 164 h 674"/>
                  <a:gd name="T46" fmla="*/ 158 w 863"/>
                  <a:gd name="T47" fmla="*/ 163 h 674"/>
                  <a:gd name="T48" fmla="*/ 88 w 863"/>
                  <a:gd name="T49" fmla="*/ 128 h 674"/>
                  <a:gd name="T50" fmla="*/ 82 w 863"/>
                  <a:gd name="T51" fmla="*/ 46 h 674"/>
                  <a:gd name="T52" fmla="*/ 0 w 863"/>
                  <a:gd name="T5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3" h="674">
                    <a:moveTo>
                      <a:pt x="85" y="48"/>
                    </a:moveTo>
                    <a:cubicBezTo>
                      <a:pt x="80" y="73"/>
                      <a:pt x="77" y="104"/>
                      <a:pt x="91" y="126"/>
                    </a:cubicBezTo>
                    <a:cubicBezTo>
                      <a:pt x="102" y="147"/>
                      <a:pt x="125" y="158"/>
                      <a:pt x="158" y="160"/>
                    </a:cubicBezTo>
                    <a:cubicBezTo>
                      <a:pt x="163" y="161"/>
                      <a:pt x="168" y="161"/>
                      <a:pt x="172" y="161"/>
                    </a:cubicBezTo>
                    <a:cubicBezTo>
                      <a:pt x="204" y="161"/>
                      <a:pt x="230" y="153"/>
                      <a:pt x="251" y="141"/>
                    </a:cubicBezTo>
                    <a:cubicBezTo>
                      <a:pt x="85" y="48"/>
                      <a:pt x="85" y="48"/>
                      <a:pt x="85" y="48"/>
                    </a:cubicBezTo>
                    <a:moveTo>
                      <a:pt x="412" y="371"/>
                    </a:moveTo>
                    <a:cubicBezTo>
                      <a:pt x="407" y="371"/>
                      <a:pt x="402" y="370"/>
                      <a:pt x="397" y="366"/>
                    </a:cubicBezTo>
                    <a:cubicBezTo>
                      <a:pt x="256" y="280"/>
                      <a:pt x="256" y="280"/>
                      <a:pt x="256" y="280"/>
                    </a:cubicBezTo>
                    <a:cubicBezTo>
                      <a:pt x="238" y="270"/>
                      <a:pt x="224" y="244"/>
                      <a:pt x="224" y="224"/>
                    </a:cubicBezTo>
                    <a:cubicBezTo>
                      <a:pt x="224" y="212"/>
                      <a:pt x="224" y="212"/>
                      <a:pt x="224" y="212"/>
                    </a:cubicBezTo>
                    <a:cubicBezTo>
                      <a:pt x="224" y="198"/>
                      <a:pt x="231" y="190"/>
                      <a:pt x="241" y="190"/>
                    </a:cubicBezTo>
                    <a:cubicBezTo>
                      <a:pt x="246" y="190"/>
                      <a:pt x="251" y="191"/>
                      <a:pt x="256" y="194"/>
                    </a:cubicBezTo>
                    <a:cubicBezTo>
                      <a:pt x="397" y="280"/>
                      <a:pt x="397" y="280"/>
                      <a:pt x="397" y="280"/>
                    </a:cubicBezTo>
                    <a:cubicBezTo>
                      <a:pt x="415" y="291"/>
                      <a:pt x="429" y="316"/>
                      <a:pt x="429" y="337"/>
                    </a:cubicBezTo>
                    <a:cubicBezTo>
                      <a:pt x="429" y="348"/>
                      <a:pt x="429" y="348"/>
                      <a:pt x="429" y="348"/>
                    </a:cubicBezTo>
                    <a:cubicBezTo>
                      <a:pt x="429" y="363"/>
                      <a:pt x="422" y="371"/>
                      <a:pt x="412" y="371"/>
                    </a:cubicBezTo>
                    <a:moveTo>
                      <a:pt x="0" y="0"/>
                    </a:moveTo>
                    <a:cubicBezTo>
                      <a:pt x="0" y="188"/>
                      <a:pt x="0" y="188"/>
                      <a:pt x="0" y="188"/>
                    </a:cubicBezTo>
                    <a:cubicBezTo>
                      <a:pt x="863" y="674"/>
                      <a:pt x="863" y="674"/>
                      <a:pt x="863" y="674"/>
                    </a:cubicBezTo>
                    <a:cubicBezTo>
                      <a:pt x="863" y="486"/>
                      <a:pt x="863" y="486"/>
                      <a:pt x="863" y="486"/>
                    </a:cubicBezTo>
                    <a:cubicBezTo>
                      <a:pt x="255" y="143"/>
                      <a:pt x="255" y="143"/>
                      <a:pt x="255" y="143"/>
                    </a:cubicBezTo>
                    <a:cubicBezTo>
                      <a:pt x="233" y="156"/>
                      <a:pt x="205" y="164"/>
                      <a:pt x="172" y="164"/>
                    </a:cubicBezTo>
                    <a:cubicBezTo>
                      <a:pt x="167" y="164"/>
                      <a:pt x="163" y="164"/>
                      <a:pt x="158" y="163"/>
                    </a:cubicBezTo>
                    <a:cubicBezTo>
                      <a:pt x="124" y="161"/>
                      <a:pt x="100" y="149"/>
                      <a:pt x="88" y="128"/>
                    </a:cubicBezTo>
                    <a:cubicBezTo>
                      <a:pt x="74" y="104"/>
                      <a:pt x="76" y="72"/>
                      <a:pt x="82" y="46"/>
                    </a:cubicBezTo>
                    <a:cubicBezTo>
                      <a:pt x="0" y="0"/>
                      <a:pt x="0" y="0"/>
                      <a:pt x="0" y="0"/>
                    </a:cubicBezTo>
                  </a:path>
                </a:pathLst>
              </a:custGeom>
              <a:solidFill>
                <a:srgbClr val="AEAB9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13">
                <a:extLst>
                  <a:ext uri="{FF2B5EF4-FFF2-40B4-BE49-F238E27FC236}">
                    <a16:creationId xmlns="" xmlns:a16="http://schemas.microsoft.com/office/drawing/2014/main" id="{4BDBDE7A-542A-487D-A895-6396F153DDC4}"/>
                  </a:ext>
                </a:extLst>
              </p:cNvPr>
              <p:cNvSpPr>
                <a:spLocks/>
              </p:cNvSpPr>
              <p:nvPr/>
            </p:nvSpPr>
            <p:spPr bwMode="auto">
              <a:xfrm>
                <a:off x="6576793" y="2280187"/>
                <a:ext cx="4702175" cy="2673350"/>
              </a:xfrm>
              <a:custGeom>
                <a:avLst/>
                <a:gdLst>
                  <a:gd name="T0" fmla="*/ 2962 w 2962"/>
                  <a:gd name="T1" fmla="*/ 1051 h 1684"/>
                  <a:gd name="T2" fmla="*/ 1099 w 2962"/>
                  <a:gd name="T3" fmla="*/ 0 h 1684"/>
                  <a:gd name="T4" fmla="*/ 0 w 2962"/>
                  <a:gd name="T5" fmla="*/ 635 h 1684"/>
                  <a:gd name="T6" fmla="*/ 1863 w 2962"/>
                  <a:gd name="T7" fmla="*/ 1684 h 1684"/>
                  <a:gd name="T8" fmla="*/ 2962 w 2962"/>
                  <a:gd name="T9" fmla="*/ 1051 h 1684"/>
                </a:gdLst>
                <a:ahLst/>
                <a:cxnLst>
                  <a:cxn ang="0">
                    <a:pos x="T0" y="T1"/>
                  </a:cxn>
                  <a:cxn ang="0">
                    <a:pos x="T2" y="T3"/>
                  </a:cxn>
                  <a:cxn ang="0">
                    <a:pos x="T4" y="T5"/>
                  </a:cxn>
                  <a:cxn ang="0">
                    <a:pos x="T6" y="T7"/>
                  </a:cxn>
                  <a:cxn ang="0">
                    <a:pos x="T8" y="T9"/>
                  </a:cxn>
                </a:cxnLst>
                <a:rect l="0" t="0" r="r" b="b"/>
                <a:pathLst>
                  <a:path w="2962" h="1684">
                    <a:moveTo>
                      <a:pt x="2962" y="1051"/>
                    </a:moveTo>
                    <a:lnTo>
                      <a:pt x="1099" y="0"/>
                    </a:lnTo>
                    <a:lnTo>
                      <a:pt x="0" y="635"/>
                    </a:lnTo>
                    <a:lnTo>
                      <a:pt x="1863" y="1684"/>
                    </a:lnTo>
                    <a:lnTo>
                      <a:pt x="2962" y="1051"/>
                    </a:lnTo>
                    <a:close/>
                  </a:path>
                </a:pathLst>
              </a:custGeom>
              <a:solidFill>
                <a:srgbClr val="E9E6D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14">
                <a:extLst>
                  <a:ext uri="{FF2B5EF4-FFF2-40B4-BE49-F238E27FC236}">
                    <a16:creationId xmlns="" xmlns:a16="http://schemas.microsoft.com/office/drawing/2014/main" id="{73116193-7548-40F8-B0F9-8C427101543D}"/>
                  </a:ext>
                </a:extLst>
              </p:cNvPr>
              <p:cNvSpPr>
                <a:spLocks/>
              </p:cNvSpPr>
              <p:nvPr/>
            </p:nvSpPr>
            <p:spPr bwMode="auto">
              <a:xfrm>
                <a:off x="6576793" y="2280187"/>
                <a:ext cx="4702175" cy="2673350"/>
              </a:xfrm>
              <a:custGeom>
                <a:avLst/>
                <a:gdLst>
                  <a:gd name="T0" fmla="*/ 2962 w 2962"/>
                  <a:gd name="T1" fmla="*/ 1051 h 1684"/>
                  <a:gd name="T2" fmla="*/ 1099 w 2962"/>
                  <a:gd name="T3" fmla="*/ 0 h 1684"/>
                  <a:gd name="T4" fmla="*/ 0 w 2962"/>
                  <a:gd name="T5" fmla="*/ 635 h 1684"/>
                  <a:gd name="T6" fmla="*/ 1863 w 2962"/>
                  <a:gd name="T7" fmla="*/ 1684 h 1684"/>
                  <a:gd name="T8" fmla="*/ 2962 w 2962"/>
                  <a:gd name="T9" fmla="*/ 1051 h 1684"/>
                </a:gdLst>
                <a:ahLst/>
                <a:cxnLst>
                  <a:cxn ang="0">
                    <a:pos x="T0" y="T1"/>
                  </a:cxn>
                  <a:cxn ang="0">
                    <a:pos x="T2" y="T3"/>
                  </a:cxn>
                  <a:cxn ang="0">
                    <a:pos x="T4" y="T5"/>
                  </a:cxn>
                  <a:cxn ang="0">
                    <a:pos x="T6" y="T7"/>
                  </a:cxn>
                  <a:cxn ang="0">
                    <a:pos x="T8" y="T9"/>
                  </a:cxn>
                </a:cxnLst>
                <a:rect l="0" t="0" r="r" b="b"/>
                <a:pathLst>
                  <a:path w="2962" h="1684">
                    <a:moveTo>
                      <a:pt x="2962" y="1051"/>
                    </a:moveTo>
                    <a:lnTo>
                      <a:pt x="1099" y="0"/>
                    </a:lnTo>
                    <a:lnTo>
                      <a:pt x="0" y="635"/>
                    </a:lnTo>
                    <a:lnTo>
                      <a:pt x="1863" y="1684"/>
                    </a:lnTo>
                    <a:lnTo>
                      <a:pt x="2962" y="105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15">
                <a:extLst>
                  <a:ext uri="{FF2B5EF4-FFF2-40B4-BE49-F238E27FC236}">
                    <a16:creationId xmlns="" xmlns:a16="http://schemas.microsoft.com/office/drawing/2014/main" id="{D8F50058-5CA6-43F4-8BF4-DCDA0AF54416}"/>
                  </a:ext>
                </a:extLst>
              </p:cNvPr>
              <p:cNvSpPr>
                <a:spLocks/>
              </p:cNvSpPr>
              <p:nvPr/>
            </p:nvSpPr>
            <p:spPr bwMode="auto">
              <a:xfrm>
                <a:off x="7083206" y="2575462"/>
                <a:ext cx="3994150" cy="2265363"/>
              </a:xfrm>
              <a:custGeom>
                <a:avLst/>
                <a:gdLst>
                  <a:gd name="T0" fmla="*/ 2516 w 2516"/>
                  <a:gd name="T1" fmla="*/ 863 h 1427"/>
                  <a:gd name="T2" fmla="*/ 976 w 2516"/>
                  <a:gd name="T3" fmla="*/ 0 h 1427"/>
                  <a:gd name="T4" fmla="*/ 0 w 2516"/>
                  <a:gd name="T5" fmla="*/ 561 h 1427"/>
                  <a:gd name="T6" fmla="*/ 1540 w 2516"/>
                  <a:gd name="T7" fmla="*/ 1427 h 1427"/>
                  <a:gd name="T8" fmla="*/ 2516 w 2516"/>
                  <a:gd name="T9" fmla="*/ 863 h 1427"/>
                </a:gdLst>
                <a:ahLst/>
                <a:cxnLst>
                  <a:cxn ang="0">
                    <a:pos x="T0" y="T1"/>
                  </a:cxn>
                  <a:cxn ang="0">
                    <a:pos x="T2" y="T3"/>
                  </a:cxn>
                  <a:cxn ang="0">
                    <a:pos x="T4" y="T5"/>
                  </a:cxn>
                  <a:cxn ang="0">
                    <a:pos x="T6" y="T7"/>
                  </a:cxn>
                  <a:cxn ang="0">
                    <a:pos x="T8" y="T9"/>
                  </a:cxn>
                </a:cxnLst>
                <a:rect l="0" t="0" r="r" b="b"/>
                <a:pathLst>
                  <a:path w="2516" h="1427">
                    <a:moveTo>
                      <a:pt x="2516" y="863"/>
                    </a:moveTo>
                    <a:lnTo>
                      <a:pt x="976" y="0"/>
                    </a:lnTo>
                    <a:lnTo>
                      <a:pt x="0" y="561"/>
                    </a:lnTo>
                    <a:lnTo>
                      <a:pt x="1540" y="1427"/>
                    </a:lnTo>
                    <a:lnTo>
                      <a:pt x="2516" y="863"/>
                    </a:lnTo>
                    <a:close/>
                  </a:path>
                </a:pathLst>
              </a:custGeom>
              <a:solidFill>
                <a:srgbClr val="5959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6">
                <a:extLst>
                  <a:ext uri="{FF2B5EF4-FFF2-40B4-BE49-F238E27FC236}">
                    <a16:creationId xmlns="" xmlns:a16="http://schemas.microsoft.com/office/drawing/2014/main" id="{D1DC7AC8-4EE7-4FB1-A970-53CD8ED503BE}"/>
                  </a:ext>
                </a:extLst>
              </p:cNvPr>
              <p:cNvSpPr>
                <a:spLocks/>
              </p:cNvSpPr>
              <p:nvPr/>
            </p:nvSpPr>
            <p:spPr bwMode="auto">
              <a:xfrm>
                <a:off x="7083206" y="2575462"/>
                <a:ext cx="3994150" cy="2265363"/>
              </a:xfrm>
              <a:custGeom>
                <a:avLst/>
                <a:gdLst>
                  <a:gd name="T0" fmla="*/ 2516 w 2516"/>
                  <a:gd name="T1" fmla="*/ 863 h 1427"/>
                  <a:gd name="T2" fmla="*/ 976 w 2516"/>
                  <a:gd name="T3" fmla="*/ 0 h 1427"/>
                  <a:gd name="T4" fmla="*/ 0 w 2516"/>
                  <a:gd name="T5" fmla="*/ 561 h 1427"/>
                  <a:gd name="T6" fmla="*/ 1540 w 2516"/>
                  <a:gd name="T7" fmla="*/ 1427 h 1427"/>
                  <a:gd name="T8" fmla="*/ 2516 w 2516"/>
                  <a:gd name="T9" fmla="*/ 863 h 1427"/>
                </a:gdLst>
                <a:ahLst/>
                <a:cxnLst>
                  <a:cxn ang="0">
                    <a:pos x="T0" y="T1"/>
                  </a:cxn>
                  <a:cxn ang="0">
                    <a:pos x="T2" y="T3"/>
                  </a:cxn>
                  <a:cxn ang="0">
                    <a:pos x="T4" y="T5"/>
                  </a:cxn>
                  <a:cxn ang="0">
                    <a:pos x="T6" y="T7"/>
                  </a:cxn>
                  <a:cxn ang="0">
                    <a:pos x="T8" y="T9"/>
                  </a:cxn>
                </a:cxnLst>
                <a:rect l="0" t="0" r="r" b="b"/>
                <a:pathLst>
                  <a:path w="2516" h="1427">
                    <a:moveTo>
                      <a:pt x="2516" y="863"/>
                    </a:moveTo>
                    <a:lnTo>
                      <a:pt x="976" y="0"/>
                    </a:lnTo>
                    <a:lnTo>
                      <a:pt x="0" y="561"/>
                    </a:lnTo>
                    <a:lnTo>
                      <a:pt x="1540" y="1427"/>
                    </a:lnTo>
                    <a:lnTo>
                      <a:pt x="2516" y="86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17">
                <a:extLst>
                  <a:ext uri="{FF2B5EF4-FFF2-40B4-BE49-F238E27FC236}">
                    <a16:creationId xmlns="" xmlns:a16="http://schemas.microsoft.com/office/drawing/2014/main" id="{52CAD41C-4BED-48C3-A879-E8B173BBBBA3}"/>
                  </a:ext>
                </a:extLst>
              </p:cNvPr>
              <p:cNvSpPr>
                <a:spLocks noEditPoints="1"/>
              </p:cNvSpPr>
              <p:nvPr/>
            </p:nvSpPr>
            <p:spPr bwMode="auto">
              <a:xfrm>
                <a:off x="7724556" y="3427950"/>
                <a:ext cx="1957388" cy="1111250"/>
              </a:xfrm>
              <a:custGeom>
                <a:avLst/>
                <a:gdLst>
                  <a:gd name="T0" fmla="*/ 147 w 571"/>
                  <a:gd name="T1" fmla="*/ 72 h 324"/>
                  <a:gd name="T2" fmla="*/ 144 w 571"/>
                  <a:gd name="T3" fmla="*/ 76 h 324"/>
                  <a:gd name="T4" fmla="*/ 144 w 571"/>
                  <a:gd name="T5" fmla="*/ 76 h 324"/>
                  <a:gd name="T6" fmla="*/ 144 w 571"/>
                  <a:gd name="T7" fmla="*/ 77 h 324"/>
                  <a:gd name="T8" fmla="*/ 120 w 571"/>
                  <a:gd name="T9" fmla="*/ 91 h 324"/>
                  <a:gd name="T10" fmla="*/ 111 w 571"/>
                  <a:gd name="T11" fmla="*/ 95 h 324"/>
                  <a:gd name="T12" fmla="*/ 109 w 571"/>
                  <a:gd name="T13" fmla="*/ 95 h 324"/>
                  <a:gd name="T14" fmla="*/ 98 w 571"/>
                  <a:gd name="T15" fmla="*/ 92 h 324"/>
                  <a:gd name="T16" fmla="*/ 479 w 571"/>
                  <a:gd name="T17" fmla="*/ 314 h 324"/>
                  <a:gd name="T18" fmla="*/ 519 w 571"/>
                  <a:gd name="T19" fmla="*/ 324 h 324"/>
                  <a:gd name="T20" fmla="*/ 557 w 571"/>
                  <a:gd name="T21" fmla="*/ 315 h 324"/>
                  <a:gd name="T22" fmla="*/ 571 w 571"/>
                  <a:gd name="T23" fmla="*/ 307 h 324"/>
                  <a:gd name="T24" fmla="*/ 511 w 571"/>
                  <a:gd name="T25" fmla="*/ 291 h 324"/>
                  <a:gd name="T26" fmla="*/ 511 w 571"/>
                  <a:gd name="T27" fmla="*/ 291 h 324"/>
                  <a:gd name="T28" fmla="*/ 511 w 571"/>
                  <a:gd name="T29" fmla="*/ 290 h 324"/>
                  <a:gd name="T30" fmla="*/ 489 w 571"/>
                  <a:gd name="T31" fmla="*/ 302 h 324"/>
                  <a:gd name="T32" fmla="*/ 480 w 571"/>
                  <a:gd name="T33" fmla="*/ 306 h 324"/>
                  <a:gd name="T34" fmla="*/ 478 w 571"/>
                  <a:gd name="T35" fmla="*/ 306 h 324"/>
                  <a:gd name="T36" fmla="*/ 434 w 571"/>
                  <a:gd name="T37" fmla="*/ 260 h 324"/>
                  <a:gd name="T38" fmla="*/ 431 w 571"/>
                  <a:gd name="T39" fmla="*/ 241 h 324"/>
                  <a:gd name="T40" fmla="*/ 426 w 571"/>
                  <a:gd name="T41" fmla="*/ 238 h 324"/>
                  <a:gd name="T42" fmla="*/ 426 w 571"/>
                  <a:gd name="T43" fmla="*/ 238 h 324"/>
                  <a:gd name="T44" fmla="*/ 147 w 571"/>
                  <a:gd name="T45" fmla="*/ 72 h 324"/>
                  <a:gd name="T46" fmla="*/ 26 w 571"/>
                  <a:gd name="T47" fmla="*/ 0 h 324"/>
                  <a:gd name="T48" fmla="*/ 22 w 571"/>
                  <a:gd name="T49" fmla="*/ 3 h 324"/>
                  <a:gd name="T50" fmla="*/ 22 w 571"/>
                  <a:gd name="T51" fmla="*/ 48 h 324"/>
                  <a:gd name="T52" fmla="*/ 92 w 571"/>
                  <a:gd name="T53" fmla="*/ 89 h 324"/>
                  <a:gd name="T54" fmla="*/ 65 w 571"/>
                  <a:gd name="T55" fmla="*/ 49 h 324"/>
                  <a:gd name="T56" fmla="*/ 62 w 571"/>
                  <a:gd name="T57" fmla="*/ 26 h 324"/>
                  <a:gd name="T58" fmla="*/ 60 w 571"/>
                  <a:gd name="T59" fmla="*/ 25 h 324"/>
                  <a:gd name="T60" fmla="*/ 60 w 571"/>
                  <a:gd name="T61" fmla="*/ 25 h 324"/>
                  <a:gd name="T62" fmla="*/ 26 w 571"/>
                  <a:gd name="T6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1" h="324">
                    <a:moveTo>
                      <a:pt x="147" y="72"/>
                    </a:moveTo>
                    <a:cubicBezTo>
                      <a:pt x="146" y="73"/>
                      <a:pt x="145" y="75"/>
                      <a:pt x="144" y="76"/>
                    </a:cubicBezTo>
                    <a:cubicBezTo>
                      <a:pt x="144" y="76"/>
                      <a:pt x="144" y="76"/>
                      <a:pt x="144" y="76"/>
                    </a:cubicBezTo>
                    <a:cubicBezTo>
                      <a:pt x="144" y="77"/>
                      <a:pt x="144" y="77"/>
                      <a:pt x="144" y="77"/>
                    </a:cubicBezTo>
                    <a:cubicBezTo>
                      <a:pt x="142" y="79"/>
                      <a:pt x="128" y="87"/>
                      <a:pt x="120" y="91"/>
                    </a:cubicBezTo>
                    <a:cubicBezTo>
                      <a:pt x="117" y="93"/>
                      <a:pt x="114" y="94"/>
                      <a:pt x="111" y="95"/>
                    </a:cubicBezTo>
                    <a:cubicBezTo>
                      <a:pt x="110" y="95"/>
                      <a:pt x="109" y="95"/>
                      <a:pt x="109" y="95"/>
                    </a:cubicBezTo>
                    <a:cubicBezTo>
                      <a:pt x="105" y="95"/>
                      <a:pt x="101" y="94"/>
                      <a:pt x="98" y="92"/>
                    </a:cubicBezTo>
                    <a:cubicBezTo>
                      <a:pt x="479" y="314"/>
                      <a:pt x="479" y="314"/>
                      <a:pt x="479" y="314"/>
                    </a:cubicBezTo>
                    <a:cubicBezTo>
                      <a:pt x="490" y="321"/>
                      <a:pt x="505" y="324"/>
                      <a:pt x="519" y="324"/>
                    </a:cubicBezTo>
                    <a:cubicBezTo>
                      <a:pt x="533" y="324"/>
                      <a:pt x="546" y="321"/>
                      <a:pt x="557" y="315"/>
                    </a:cubicBezTo>
                    <a:cubicBezTo>
                      <a:pt x="571" y="307"/>
                      <a:pt x="571" y="307"/>
                      <a:pt x="571" y="307"/>
                    </a:cubicBezTo>
                    <a:cubicBezTo>
                      <a:pt x="547" y="301"/>
                      <a:pt x="511" y="292"/>
                      <a:pt x="511" y="291"/>
                    </a:cubicBezTo>
                    <a:cubicBezTo>
                      <a:pt x="511" y="291"/>
                      <a:pt x="511" y="291"/>
                      <a:pt x="511" y="291"/>
                    </a:cubicBezTo>
                    <a:cubicBezTo>
                      <a:pt x="511" y="291"/>
                      <a:pt x="511" y="290"/>
                      <a:pt x="511" y="290"/>
                    </a:cubicBezTo>
                    <a:cubicBezTo>
                      <a:pt x="507" y="293"/>
                      <a:pt x="496" y="299"/>
                      <a:pt x="489" y="302"/>
                    </a:cubicBezTo>
                    <a:cubicBezTo>
                      <a:pt x="486" y="304"/>
                      <a:pt x="483" y="306"/>
                      <a:pt x="480" y="306"/>
                    </a:cubicBezTo>
                    <a:cubicBezTo>
                      <a:pt x="479" y="306"/>
                      <a:pt x="478" y="306"/>
                      <a:pt x="478" y="306"/>
                    </a:cubicBezTo>
                    <a:cubicBezTo>
                      <a:pt x="461" y="306"/>
                      <a:pt x="442" y="287"/>
                      <a:pt x="434" y="260"/>
                    </a:cubicBezTo>
                    <a:cubicBezTo>
                      <a:pt x="432" y="253"/>
                      <a:pt x="431" y="247"/>
                      <a:pt x="431" y="241"/>
                    </a:cubicBezTo>
                    <a:cubicBezTo>
                      <a:pt x="426" y="238"/>
                      <a:pt x="426" y="238"/>
                      <a:pt x="426" y="238"/>
                    </a:cubicBezTo>
                    <a:cubicBezTo>
                      <a:pt x="426" y="238"/>
                      <a:pt x="426" y="238"/>
                      <a:pt x="426" y="238"/>
                    </a:cubicBezTo>
                    <a:cubicBezTo>
                      <a:pt x="147" y="72"/>
                      <a:pt x="147" y="72"/>
                      <a:pt x="147" y="72"/>
                    </a:cubicBezTo>
                    <a:moveTo>
                      <a:pt x="26" y="0"/>
                    </a:moveTo>
                    <a:cubicBezTo>
                      <a:pt x="22" y="3"/>
                      <a:pt x="22" y="3"/>
                      <a:pt x="22" y="3"/>
                    </a:cubicBezTo>
                    <a:cubicBezTo>
                      <a:pt x="0" y="15"/>
                      <a:pt x="0" y="35"/>
                      <a:pt x="22" y="48"/>
                    </a:cubicBezTo>
                    <a:cubicBezTo>
                      <a:pt x="92" y="89"/>
                      <a:pt x="92" y="89"/>
                      <a:pt x="92" y="89"/>
                    </a:cubicBezTo>
                    <a:cubicBezTo>
                      <a:pt x="81" y="81"/>
                      <a:pt x="71" y="67"/>
                      <a:pt x="65" y="49"/>
                    </a:cubicBezTo>
                    <a:cubicBezTo>
                      <a:pt x="63" y="40"/>
                      <a:pt x="62" y="33"/>
                      <a:pt x="62" y="26"/>
                    </a:cubicBezTo>
                    <a:cubicBezTo>
                      <a:pt x="60" y="25"/>
                      <a:pt x="60" y="25"/>
                      <a:pt x="60" y="25"/>
                    </a:cubicBezTo>
                    <a:cubicBezTo>
                      <a:pt x="60" y="25"/>
                      <a:pt x="60" y="25"/>
                      <a:pt x="60" y="25"/>
                    </a:cubicBezTo>
                    <a:cubicBezTo>
                      <a:pt x="26" y="0"/>
                      <a:pt x="26" y="0"/>
                      <a:pt x="26" y="0"/>
                    </a:cubicBezTo>
                  </a:path>
                </a:pathLst>
              </a:custGeom>
              <a:solidFill>
                <a:srgbClr val="48494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18">
                <a:extLst>
                  <a:ext uri="{FF2B5EF4-FFF2-40B4-BE49-F238E27FC236}">
                    <a16:creationId xmlns="" xmlns:a16="http://schemas.microsoft.com/office/drawing/2014/main" id="{6ABE99C5-062B-4789-B9C1-DD1C0C125662}"/>
                  </a:ext>
                </a:extLst>
              </p:cNvPr>
              <p:cNvSpPr>
                <a:spLocks/>
              </p:cNvSpPr>
              <p:nvPr/>
            </p:nvSpPr>
            <p:spPr bwMode="auto">
              <a:xfrm>
                <a:off x="7910293" y="3283487"/>
                <a:ext cx="349250" cy="387350"/>
              </a:xfrm>
              <a:custGeom>
                <a:avLst/>
                <a:gdLst>
                  <a:gd name="T0" fmla="*/ 6 w 102"/>
                  <a:gd name="T1" fmla="*/ 67 h 113"/>
                  <a:gd name="T2" fmla="*/ 92 w 102"/>
                  <a:gd name="T3" fmla="*/ 113 h 113"/>
                  <a:gd name="T4" fmla="*/ 54 w 102"/>
                  <a:gd name="T5" fmla="*/ 35 h 113"/>
                  <a:gd name="T6" fmla="*/ 6 w 102"/>
                  <a:gd name="T7" fmla="*/ 67 h 113"/>
                </a:gdLst>
                <a:ahLst/>
                <a:cxnLst>
                  <a:cxn ang="0">
                    <a:pos x="T0" y="T1"/>
                  </a:cxn>
                  <a:cxn ang="0">
                    <a:pos x="T2" y="T3"/>
                  </a:cxn>
                  <a:cxn ang="0">
                    <a:pos x="T4" y="T5"/>
                  </a:cxn>
                  <a:cxn ang="0">
                    <a:pos x="T6" y="T7"/>
                  </a:cxn>
                </a:cxnLst>
                <a:rect l="0" t="0" r="r" b="b"/>
                <a:pathLst>
                  <a:path w="102" h="113">
                    <a:moveTo>
                      <a:pt x="6" y="67"/>
                    </a:moveTo>
                    <a:cubicBezTo>
                      <a:pt x="92" y="113"/>
                      <a:pt x="92" y="113"/>
                      <a:pt x="92" y="113"/>
                    </a:cubicBezTo>
                    <a:cubicBezTo>
                      <a:pt x="92" y="113"/>
                      <a:pt x="102" y="65"/>
                      <a:pt x="54" y="35"/>
                    </a:cubicBezTo>
                    <a:cubicBezTo>
                      <a:pt x="0" y="0"/>
                      <a:pt x="6" y="67"/>
                      <a:pt x="6" y="67"/>
                    </a:cubicBezTo>
                  </a:path>
                </a:pathLst>
              </a:custGeom>
              <a:solidFill>
                <a:srgbClr val="A173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19">
                <a:extLst>
                  <a:ext uri="{FF2B5EF4-FFF2-40B4-BE49-F238E27FC236}">
                    <a16:creationId xmlns="" xmlns:a16="http://schemas.microsoft.com/office/drawing/2014/main" id="{2F919C47-6673-472B-A767-58F2B1468FC6}"/>
                  </a:ext>
                </a:extLst>
              </p:cNvPr>
              <p:cNvSpPr>
                <a:spLocks/>
              </p:cNvSpPr>
              <p:nvPr/>
            </p:nvSpPr>
            <p:spPr bwMode="auto">
              <a:xfrm>
                <a:off x="9164418" y="3986750"/>
                <a:ext cx="349250" cy="438150"/>
              </a:xfrm>
              <a:custGeom>
                <a:avLst/>
                <a:gdLst>
                  <a:gd name="T0" fmla="*/ 6 w 102"/>
                  <a:gd name="T1" fmla="*/ 75 h 128"/>
                  <a:gd name="T2" fmla="*/ 95 w 102"/>
                  <a:gd name="T3" fmla="*/ 128 h 128"/>
                  <a:gd name="T4" fmla="*/ 55 w 102"/>
                  <a:gd name="T5" fmla="*/ 36 h 128"/>
                  <a:gd name="T6" fmla="*/ 6 w 102"/>
                  <a:gd name="T7" fmla="*/ 75 h 128"/>
                </a:gdLst>
                <a:ahLst/>
                <a:cxnLst>
                  <a:cxn ang="0">
                    <a:pos x="T0" y="T1"/>
                  </a:cxn>
                  <a:cxn ang="0">
                    <a:pos x="T2" y="T3"/>
                  </a:cxn>
                  <a:cxn ang="0">
                    <a:pos x="T4" y="T5"/>
                  </a:cxn>
                  <a:cxn ang="0">
                    <a:pos x="T6" y="T7"/>
                  </a:cxn>
                </a:cxnLst>
                <a:rect l="0" t="0" r="r" b="b"/>
                <a:pathLst>
                  <a:path w="102" h="128">
                    <a:moveTo>
                      <a:pt x="6" y="75"/>
                    </a:moveTo>
                    <a:cubicBezTo>
                      <a:pt x="95" y="128"/>
                      <a:pt x="95" y="128"/>
                      <a:pt x="95" y="128"/>
                    </a:cubicBezTo>
                    <a:cubicBezTo>
                      <a:pt x="95" y="128"/>
                      <a:pt x="102" y="67"/>
                      <a:pt x="55" y="36"/>
                    </a:cubicBezTo>
                    <a:cubicBezTo>
                      <a:pt x="0" y="0"/>
                      <a:pt x="6" y="75"/>
                      <a:pt x="6" y="75"/>
                    </a:cubicBezTo>
                  </a:path>
                </a:pathLst>
              </a:custGeom>
              <a:solidFill>
                <a:srgbClr val="A173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20">
                <a:extLst>
                  <a:ext uri="{FF2B5EF4-FFF2-40B4-BE49-F238E27FC236}">
                    <a16:creationId xmlns="" xmlns:a16="http://schemas.microsoft.com/office/drawing/2014/main" id="{3B00592B-2EE8-494B-8649-E77DB468617D}"/>
                  </a:ext>
                </a:extLst>
              </p:cNvPr>
              <p:cNvSpPr>
                <a:spLocks/>
              </p:cNvSpPr>
              <p:nvPr/>
            </p:nvSpPr>
            <p:spPr bwMode="auto">
              <a:xfrm>
                <a:off x="7984906" y="3359687"/>
                <a:ext cx="271463" cy="390525"/>
              </a:xfrm>
              <a:custGeom>
                <a:avLst/>
                <a:gdLst>
                  <a:gd name="T0" fmla="*/ 0 w 79"/>
                  <a:gd name="T1" fmla="*/ 15 h 114"/>
                  <a:gd name="T2" fmla="*/ 19 w 79"/>
                  <a:gd name="T3" fmla="*/ 5 h 114"/>
                  <a:gd name="T4" fmla="*/ 19 w 79"/>
                  <a:gd name="T5" fmla="*/ 4 h 114"/>
                  <a:gd name="T6" fmla="*/ 27 w 79"/>
                  <a:gd name="T7" fmla="*/ 2 h 114"/>
                  <a:gd name="T8" fmla="*/ 73 w 79"/>
                  <a:gd name="T9" fmla="*/ 50 h 114"/>
                  <a:gd name="T10" fmla="*/ 68 w 79"/>
                  <a:gd name="T11" fmla="*/ 96 h 114"/>
                  <a:gd name="T12" fmla="*/ 68 w 79"/>
                  <a:gd name="T13" fmla="*/ 96 h 114"/>
                  <a:gd name="T14" fmla="*/ 68 w 79"/>
                  <a:gd name="T15" fmla="*/ 97 h 114"/>
                  <a:gd name="T16" fmla="*/ 38 w 79"/>
                  <a:gd name="T17" fmla="*/ 114 h 114"/>
                  <a:gd name="T18" fmla="*/ 0 w 79"/>
                  <a:gd name="T19" fmla="*/ 1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14">
                    <a:moveTo>
                      <a:pt x="0" y="15"/>
                    </a:moveTo>
                    <a:cubicBezTo>
                      <a:pt x="19" y="5"/>
                      <a:pt x="19" y="5"/>
                      <a:pt x="19" y="5"/>
                    </a:cubicBezTo>
                    <a:cubicBezTo>
                      <a:pt x="19" y="4"/>
                      <a:pt x="19" y="4"/>
                      <a:pt x="19" y="4"/>
                    </a:cubicBezTo>
                    <a:cubicBezTo>
                      <a:pt x="22" y="3"/>
                      <a:pt x="24" y="2"/>
                      <a:pt x="27" y="2"/>
                    </a:cubicBezTo>
                    <a:cubicBezTo>
                      <a:pt x="45" y="0"/>
                      <a:pt x="65" y="22"/>
                      <a:pt x="73" y="50"/>
                    </a:cubicBezTo>
                    <a:cubicBezTo>
                      <a:pt x="79" y="70"/>
                      <a:pt x="76" y="87"/>
                      <a:pt x="68" y="96"/>
                    </a:cubicBezTo>
                    <a:cubicBezTo>
                      <a:pt x="68" y="96"/>
                      <a:pt x="68" y="96"/>
                      <a:pt x="68" y="96"/>
                    </a:cubicBezTo>
                    <a:cubicBezTo>
                      <a:pt x="68" y="97"/>
                      <a:pt x="68" y="97"/>
                      <a:pt x="68" y="97"/>
                    </a:cubicBezTo>
                    <a:cubicBezTo>
                      <a:pt x="65" y="100"/>
                      <a:pt x="38" y="114"/>
                      <a:pt x="38" y="114"/>
                    </a:cubicBezTo>
                    <a:cubicBezTo>
                      <a:pt x="0" y="15"/>
                      <a:pt x="0" y="15"/>
                      <a:pt x="0" y="15"/>
                    </a:cubicBezTo>
                  </a:path>
                </a:pathLst>
              </a:custGeom>
              <a:solidFill>
                <a:srgbClr val="2724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21">
                <a:extLst>
                  <a:ext uri="{FF2B5EF4-FFF2-40B4-BE49-F238E27FC236}">
                    <a16:creationId xmlns="" xmlns:a16="http://schemas.microsoft.com/office/drawing/2014/main" id="{FCCF05FB-1A95-4446-8715-692ACF9CED02}"/>
                  </a:ext>
                </a:extLst>
              </p:cNvPr>
              <p:cNvSpPr>
                <a:spLocks/>
              </p:cNvSpPr>
              <p:nvPr/>
            </p:nvSpPr>
            <p:spPr bwMode="auto">
              <a:xfrm>
                <a:off x="7919818" y="3400962"/>
                <a:ext cx="268288" cy="360363"/>
              </a:xfrm>
              <a:custGeom>
                <a:avLst/>
                <a:gdLst>
                  <a:gd name="T0" fmla="*/ 8 w 78"/>
                  <a:gd name="T1" fmla="*/ 57 h 105"/>
                  <a:gd name="T2" fmla="*/ 54 w 78"/>
                  <a:gd name="T3" fmla="*/ 103 h 105"/>
                  <a:gd name="T4" fmla="*/ 70 w 78"/>
                  <a:gd name="T5" fmla="*/ 50 h 105"/>
                  <a:gd name="T6" fmla="*/ 25 w 78"/>
                  <a:gd name="T7" fmla="*/ 2 h 105"/>
                  <a:gd name="T8" fmla="*/ 8 w 78"/>
                  <a:gd name="T9" fmla="*/ 57 h 105"/>
                </a:gdLst>
                <a:ahLst/>
                <a:cxnLst>
                  <a:cxn ang="0">
                    <a:pos x="T0" y="T1"/>
                  </a:cxn>
                  <a:cxn ang="0">
                    <a:pos x="T2" y="T3"/>
                  </a:cxn>
                  <a:cxn ang="0">
                    <a:pos x="T4" y="T5"/>
                  </a:cxn>
                  <a:cxn ang="0">
                    <a:pos x="T6" y="T7"/>
                  </a:cxn>
                  <a:cxn ang="0">
                    <a:pos x="T8" y="T9"/>
                  </a:cxn>
                </a:cxnLst>
                <a:rect l="0" t="0" r="r" b="b"/>
                <a:pathLst>
                  <a:path w="78" h="105">
                    <a:moveTo>
                      <a:pt x="8" y="57"/>
                    </a:moveTo>
                    <a:cubicBezTo>
                      <a:pt x="17" y="85"/>
                      <a:pt x="37" y="105"/>
                      <a:pt x="54" y="103"/>
                    </a:cubicBezTo>
                    <a:cubicBezTo>
                      <a:pt x="71" y="101"/>
                      <a:pt x="78" y="77"/>
                      <a:pt x="70" y="50"/>
                    </a:cubicBezTo>
                    <a:cubicBezTo>
                      <a:pt x="63" y="22"/>
                      <a:pt x="42" y="0"/>
                      <a:pt x="25" y="2"/>
                    </a:cubicBezTo>
                    <a:cubicBezTo>
                      <a:pt x="7" y="3"/>
                      <a:pt x="0" y="28"/>
                      <a:pt x="8" y="57"/>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22">
                <a:extLst>
                  <a:ext uri="{FF2B5EF4-FFF2-40B4-BE49-F238E27FC236}">
                    <a16:creationId xmlns="" xmlns:a16="http://schemas.microsoft.com/office/drawing/2014/main" id="{A5168DBB-3BC1-471F-91B3-92B2A1E2CD5B}"/>
                  </a:ext>
                </a:extLst>
              </p:cNvPr>
              <p:cNvSpPr>
                <a:spLocks/>
              </p:cNvSpPr>
              <p:nvPr/>
            </p:nvSpPr>
            <p:spPr bwMode="auto">
              <a:xfrm>
                <a:off x="7951568" y="3445412"/>
                <a:ext cx="201613" cy="271463"/>
              </a:xfrm>
              <a:custGeom>
                <a:avLst/>
                <a:gdLst>
                  <a:gd name="T0" fmla="*/ 7 w 59"/>
                  <a:gd name="T1" fmla="*/ 42 h 79"/>
                  <a:gd name="T2" fmla="*/ 41 w 59"/>
                  <a:gd name="T3" fmla="*/ 77 h 79"/>
                  <a:gd name="T4" fmla="*/ 53 w 59"/>
                  <a:gd name="T5" fmla="*/ 38 h 79"/>
                  <a:gd name="T6" fmla="*/ 19 w 59"/>
                  <a:gd name="T7" fmla="*/ 1 h 79"/>
                  <a:gd name="T8" fmla="*/ 7 w 59"/>
                  <a:gd name="T9" fmla="*/ 42 h 79"/>
                </a:gdLst>
                <a:ahLst/>
                <a:cxnLst>
                  <a:cxn ang="0">
                    <a:pos x="T0" y="T1"/>
                  </a:cxn>
                  <a:cxn ang="0">
                    <a:pos x="T2" y="T3"/>
                  </a:cxn>
                  <a:cxn ang="0">
                    <a:pos x="T4" y="T5"/>
                  </a:cxn>
                  <a:cxn ang="0">
                    <a:pos x="T6" y="T7"/>
                  </a:cxn>
                  <a:cxn ang="0">
                    <a:pos x="T8" y="T9"/>
                  </a:cxn>
                </a:cxnLst>
                <a:rect l="0" t="0" r="r" b="b"/>
                <a:pathLst>
                  <a:path w="59" h="79">
                    <a:moveTo>
                      <a:pt x="7" y="42"/>
                    </a:moveTo>
                    <a:cubicBezTo>
                      <a:pt x="13" y="63"/>
                      <a:pt x="29" y="79"/>
                      <a:pt x="41" y="77"/>
                    </a:cubicBezTo>
                    <a:cubicBezTo>
                      <a:pt x="54" y="75"/>
                      <a:pt x="59" y="58"/>
                      <a:pt x="53" y="38"/>
                    </a:cubicBezTo>
                    <a:cubicBezTo>
                      <a:pt x="48" y="17"/>
                      <a:pt x="32" y="0"/>
                      <a:pt x="19" y="1"/>
                    </a:cubicBezTo>
                    <a:cubicBezTo>
                      <a:pt x="6" y="3"/>
                      <a:pt x="0" y="21"/>
                      <a:pt x="7" y="42"/>
                    </a:cubicBezTo>
                  </a:path>
                </a:pathLst>
              </a:custGeom>
              <a:solidFill>
                <a:srgbClr val="6D6E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23">
                <a:extLst>
                  <a:ext uri="{FF2B5EF4-FFF2-40B4-BE49-F238E27FC236}">
                    <a16:creationId xmlns="" xmlns:a16="http://schemas.microsoft.com/office/drawing/2014/main" id="{DC66BBDC-81F1-415A-A1C1-EA8BFA039683}"/>
                  </a:ext>
                </a:extLst>
              </p:cNvPr>
              <p:cNvSpPr>
                <a:spLocks noEditPoints="1"/>
              </p:cNvSpPr>
              <p:nvPr/>
            </p:nvSpPr>
            <p:spPr bwMode="auto">
              <a:xfrm>
                <a:off x="7975381" y="3593050"/>
                <a:ext cx="109538" cy="115888"/>
              </a:xfrm>
              <a:custGeom>
                <a:avLst/>
                <a:gdLst>
                  <a:gd name="T0" fmla="*/ 32 w 32"/>
                  <a:gd name="T1" fmla="*/ 34 h 34"/>
                  <a:gd name="T2" fmla="*/ 32 w 32"/>
                  <a:gd name="T3" fmla="*/ 34 h 34"/>
                  <a:gd name="T4" fmla="*/ 32 w 32"/>
                  <a:gd name="T5" fmla="*/ 34 h 34"/>
                  <a:gd name="T6" fmla="*/ 32 w 32"/>
                  <a:gd name="T7" fmla="*/ 34 h 34"/>
                  <a:gd name="T8" fmla="*/ 0 w 32"/>
                  <a:gd name="T9" fmla="*/ 0 h 34"/>
                  <a:gd name="T10" fmla="*/ 32 w 32"/>
                  <a:gd name="T11" fmla="*/ 34 h 34"/>
                  <a:gd name="T12" fmla="*/ 0 w 32"/>
                  <a:gd name="T13" fmla="*/ 0 h 34"/>
                  <a:gd name="T14" fmla="*/ 0 w 32"/>
                  <a:gd name="T15" fmla="*/ 0 h 34"/>
                  <a:gd name="T16" fmla="*/ 0 w 32"/>
                  <a:gd name="T17" fmla="*/ 0 h 34"/>
                  <a:gd name="T18" fmla="*/ 0 w 3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4">
                    <a:moveTo>
                      <a:pt x="32" y="34"/>
                    </a:moveTo>
                    <a:cubicBezTo>
                      <a:pt x="32" y="34"/>
                      <a:pt x="32" y="34"/>
                      <a:pt x="32" y="34"/>
                    </a:cubicBezTo>
                    <a:cubicBezTo>
                      <a:pt x="32" y="34"/>
                      <a:pt x="32" y="34"/>
                      <a:pt x="32" y="34"/>
                    </a:cubicBezTo>
                    <a:cubicBezTo>
                      <a:pt x="32" y="34"/>
                      <a:pt x="32" y="34"/>
                      <a:pt x="32" y="34"/>
                    </a:cubicBezTo>
                    <a:moveTo>
                      <a:pt x="0" y="0"/>
                    </a:moveTo>
                    <a:cubicBezTo>
                      <a:pt x="6" y="20"/>
                      <a:pt x="20" y="34"/>
                      <a:pt x="32" y="34"/>
                    </a:cubicBezTo>
                    <a:cubicBezTo>
                      <a:pt x="20" y="34"/>
                      <a:pt x="6" y="20"/>
                      <a:pt x="0" y="0"/>
                    </a:cubicBezTo>
                    <a:moveTo>
                      <a:pt x="0" y="0"/>
                    </a:moveTo>
                    <a:cubicBezTo>
                      <a:pt x="0" y="0"/>
                      <a:pt x="0" y="0"/>
                      <a:pt x="0" y="0"/>
                    </a:cubicBezTo>
                    <a:cubicBezTo>
                      <a:pt x="0" y="0"/>
                      <a:pt x="0" y="0"/>
                      <a:pt x="0" y="0"/>
                    </a:cubicBezTo>
                  </a:path>
                </a:pathLst>
              </a:custGeom>
              <a:solidFill>
                <a:srgbClr val="2A28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24">
                <a:extLst>
                  <a:ext uri="{FF2B5EF4-FFF2-40B4-BE49-F238E27FC236}">
                    <a16:creationId xmlns="" xmlns:a16="http://schemas.microsoft.com/office/drawing/2014/main" id="{29529714-D873-4EB9-AEDE-16BA0A9569D2}"/>
                  </a:ext>
                </a:extLst>
              </p:cNvPr>
              <p:cNvSpPr>
                <a:spLocks/>
              </p:cNvSpPr>
              <p:nvPr/>
            </p:nvSpPr>
            <p:spPr bwMode="auto">
              <a:xfrm>
                <a:off x="7957918" y="3469225"/>
                <a:ext cx="174625" cy="239713"/>
              </a:xfrm>
              <a:custGeom>
                <a:avLst/>
                <a:gdLst>
                  <a:gd name="T0" fmla="*/ 8 w 51"/>
                  <a:gd name="T1" fmla="*/ 0 h 70"/>
                  <a:gd name="T2" fmla="*/ 5 w 51"/>
                  <a:gd name="T3" fmla="*/ 35 h 70"/>
                  <a:gd name="T4" fmla="*/ 5 w 51"/>
                  <a:gd name="T5" fmla="*/ 36 h 70"/>
                  <a:gd name="T6" fmla="*/ 5 w 51"/>
                  <a:gd name="T7" fmla="*/ 36 h 70"/>
                  <a:gd name="T8" fmla="*/ 5 w 51"/>
                  <a:gd name="T9" fmla="*/ 36 h 70"/>
                  <a:gd name="T10" fmla="*/ 37 w 51"/>
                  <a:gd name="T11" fmla="*/ 70 h 70"/>
                  <a:gd name="T12" fmla="*/ 37 w 51"/>
                  <a:gd name="T13" fmla="*/ 70 h 70"/>
                  <a:gd name="T14" fmla="*/ 37 w 51"/>
                  <a:gd name="T15" fmla="*/ 70 h 70"/>
                  <a:gd name="T16" fmla="*/ 39 w 51"/>
                  <a:gd name="T17" fmla="*/ 70 h 70"/>
                  <a:gd name="T18" fmla="*/ 51 w 51"/>
                  <a:gd name="T19" fmla="*/ 61 h 70"/>
                  <a:gd name="T20" fmla="*/ 42 w 51"/>
                  <a:gd name="T21" fmla="*/ 66 h 70"/>
                  <a:gd name="T22" fmla="*/ 40 w 51"/>
                  <a:gd name="T23" fmla="*/ 66 h 70"/>
                  <a:gd name="T24" fmla="*/ 8 w 51"/>
                  <a:gd name="T25" fmla="*/ 31 h 70"/>
                  <a:gd name="T26" fmla="*/ 8 w 51"/>
                  <a:gd name="T2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8" y="0"/>
                    </a:moveTo>
                    <a:cubicBezTo>
                      <a:pt x="2" y="7"/>
                      <a:pt x="0" y="20"/>
                      <a:pt x="5" y="35"/>
                    </a:cubicBezTo>
                    <a:cubicBezTo>
                      <a:pt x="5" y="36"/>
                      <a:pt x="5" y="36"/>
                      <a:pt x="5" y="36"/>
                    </a:cubicBezTo>
                    <a:cubicBezTo>
                      <a:pt x="5" y="36"/>
                      <a:pt x="5" y="36"/>
                      <a:pt x="5" y="36"/>
                    </a:cubicBezTo>
                    <a:cubicBezTo>
                      <a:pt x="5" y="36"/>
                      <a:pt x="5" y="36"/>
                      <a:pt x="5" y="36"/>
                    </a:cubicBezTo>
                    <a:cubicBezTo>
                      <a:pt x="11" y="56"/>
                      <a:pt x="25" y="70"/>
                      <a:pt x="37" y="70"/>
                    </a:cubicBezTo>
                    <a:cubicBezTo>
                      <a:pt x="37" y="70"/>
                      <a:pt x="37" y="70"/>
                      <a:pt x="37" y="70"/>
                    </a:cubicBezTo>
                    <a:cubicBezTo>
                      <a:pt x="37" y="70"/>
                      <a:pt x="37" y="70"/>
                      <a:pt x="37" y="70"/>
                    </a:cubicBezTo>
                    <a:cubicBezTo>
                      <a:pt x="38" y="70"/>
                      <a:pt x="39" y="70"/>
                      <a:pt x="39" y="70"/>
                    </a:cubicBezTo>
                    <a:cubicBezTo>
                      <a:pt x="44" y="69"/>
                      <a:pt x="48" y="66"/>
                      <a:pt x="51" y="61"/>
                    </a:cubicBezTo>
                    <a:cubicBezTo>
                      <a:pt x="48" y="63"/>
                      <a:pt x="46" y="65"/>
                      <a:pt x="42" y="66"/>
                    </a:cubicBezTo>
                    <a:cubicBezTo>
                      <a:pt x="41" y="66"/>
                      <a:pt x="41" y="66"/>
                      <a:pt x="40" y="66"/>
                    </a:cubicBezTo>
                    <a:cubicBezTo>
                      <a:pt x="28" y="66"/>
                      <a:pt x="14" y="51"/>
                      <a:pt x="8" y="31"/>
                    </a:cubicBezTo>
                    <a:cubicBezTo>
                      <a:pt x="4" y="19"/>
                      <a:pt x="4" y="7"/>
                      <a:pt x="8" y="0"/>
                    </a:cubicBezTo>
                  </a:path>
                </a:pathLst>
              </a:custGeom>
              <a:solidFill>
                <a:srgbClr val="5455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25">
                <a:extLst>
                  <a:ext uri="{FF2B5EF4-FFF2-40B4-BE49-F238E27FC236}">
                    <a16:creationId xmlns="" xmlns:a16="http://schemas.microsoft.com/office/drawing/2014/main" id="{D6F330A1-9D36-49C3-AE35-1D69645E50C6}"/>
                  </a:ext>
                </a:extLst>
              </p:cNvPr>
              <p:cNvSpPr>
                <a:spLocks/>
              </p:cNvSpPr>
              <p:nvPr/>
            </p:nvSpPr>
            <p:spPr bwMode="auto">
              <a:xfrm>
                <a:off x="7878543" y="3418425"/>
                <a:ext cx="333375" cy="331788"/>
              </a:xfrm>
              <a:custGeom>
                <a:avLst/>
                <a:gdLst>
                  <a:gd name="T0" fmla="*/ 0 w 210"/>
                  <a:gd name="T1" fmla="*/ 86 h 209"/>
                  <a:gd name="T2" fmla="*/ 85 w 210"/>
                  <a:gd name="T3" fmla="*/ 93 h 209"/>
                  <a:gd name="T4" fmla="*/ 13 w 210"/>
                  <a:gd name="T5" fmla="*/ 30 h 209"/>
                  <a:gd name="T6" fmla="*/ 26 w 210"/>
                  <a:gd name="T7" fmla="*/ 15 h 209"/>
                  <a:gd name="T8" fmla="*/ 95 w 210"/>
                  <a:gd name="T9" fmla="*/ 80 h 209"/>
                  <a:gd name="T10" fmla="*/ 78 w 210"/>
                  <a:gd name="T11" fmla="*/ 0 h 209"/>
                  <a:gd name="T12" fmla="*/ 97 w 210"/>
                  <a:gd name="T13" fmla="*/ 2 h 209"/>
                  <a:gd name="T14" fmla="*/ 115 w 210"/>
                  <a:gd name="T15" fmla="*/ 82 h 209"/>
                  <a:gd name="T16" fmla="*/ 158 w 210"/>
                  <a:gd name="T17" fmla="*/ 32 h 209"/>
                  <a:gd name="T18" fmla="*/ 173 w 210"/>
                  <a:gd name="T19" fmla="*/ 47 h 209"/>
                  <a:gd name="T20" fmla="*/ 132 w 210"/>
                  <a:gd name="T21" fmla="*/ 97 h 209"/>
                  <a:gd name="T22" fmla="*/ 205 w 210"/>
                  <a:gd name="T23" fmla="*/ 103 h 209"/>
                  <a:gd name="T24" fmla="*/ 210 w 210"/>
                  <a:gd name="T25" fmla="*/ 123 h 209"/>
                  <a:gd name="T26" fmla="*/ 136 w 210"/>
                  <a:gd name="T27" fmla="*/ 116 h 209"/>
                  <a:gd name="T28" fmla="*/ 201 w 210"/>
                  <a:gd name="T29" fmla="*/ 175 h 209"/>
                  <a:gd name="T30" fmla="*/ 190 w 210"/>
                  <a:gd name="T31" fmla="*/ 188 h 209"/>
                  <a:gd name="T32" fmla="*/ 126 w 210"/>
                  <a:gd name="T33" fmla="*/ 129 h 209"/>
                  <a:gd name="T34" fmla="*/ 143 w 210"/>
                  <a:gd name="T35" fmla="*/ 209 h 209"/>
                  <a:gd name="T36" fmla="*/ 123 w 210"/>
                  <a:gd name="T37" fmla="*/ 209 h 209"/>
                  <a:gd name="T38" fmla="*/ 106 w 210"/>
                  <a:gd name="T39" fmla="*/ 129 h 209"/>
                  <a:gd name="T40" fmla="*/ 63 w 210"/>
                  <a:gd name="T41" fmla="*/ 183 h 209"/>
                  <a:gd name="T42" fmla="*/ 44 w 210"/>
                  <a:gd name="T43" fmla="*/ 168 h 209"/>
                  <a:gd name="T44" fmla="*/ 89 w 210"/>
                  <a:gd name="T45" fmla="*/ 114 h 209"/>
                  <a:gd name="T46" fmla="*/ 7 w 210"/>
                  <a:gd name="T47" fmla="*/ 108 h 209"/>
                  <a:gd name="T48" fmla="*/ 0 w 210"/>
                  <a:gd name="T49" fmla="*/ 8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0" h="209">
                    <a:moveTo>
                      <a:pt x="0" y="86"/>
                    </a:moveTo>
                    <a:lnTo>
                      <a:pt x="85" y="93"/>
                    </a:lnTo>
                    <a:lnTo>
                      <a:pt x="13" y="30"/>
                    </a:lnTo>
                    <a:lnTo>
                      <a:pt x="26" y="15"/>
                    </a:lnTo>
                    <a:lnTo>
                      <a:pt x="95" y="80"/>
                    </a:lnTo>
                    <a:lnTo>
                      <a:pt x="78" y="0"/>
                    </a:lnTo>
                    <a:lnTo>
                      <a:pt x="97" y="2"/>
                    </a:lnTo>
                    <a:lnTo>
                      <a:pt x="115" y="82"/>
                    </a:lnTo>
                    <a:lnTo>
                      <a:pt x="158" y="32"/>
                    </a:lnTo>
                    <a:lnTo>
                      <a:pt x="173" y="47"/>
                    </a:lnTo>
                    <a:lnTo>
                      <a:pt x="132" y="97"/>
                    </a:lnTo>
                    <a:lnTo>
                      <a:pt x="205" y="103"/>
                    </a:lnTo>
                    <a:lnTo>
                      <a:pt x="210" y="123"/>
                    </a:lnTo>
                    <a:lnTo>
                      <a:pt x="136" y="116"/>
                    </a:lnTo>
                    <a:lnTo>
                      <a:pt x="201" y="175"/>
                    </a:lnTo>
                    <a:lnTo>
                      <a:pt x="190" y="188"/>
                    </a:lnTo>
                    <a:lnTo>
                      <a:pt x="126" y="129"/>
                    </a:lnTo>
                    <a:lnTo>
                      <a:pt x="143" y="209"/>
                    </a:lnTo>
                    <a:lnTo>
                      <a:pt x="123" y="209"/>
                    </a:lnTo>
                    <a:lnTo>
                      <a:pt x="106" y="129"/>
                    </a:lnTo>
                    <a:lnTo>
                      <a:pt x="63" y="183"/>
                    </a:lnTo>
                    <a:lnTo>
                      <a:pt x="44" y="168"/>
                    </a:lnTo>
                    <a:lnTo>
                      <a:pt x="89" y="114"/>
                    </a:lnTo>
                    <a:lnTo>
                      <a:pt x="7" y="108"/>
                    </a:lnTo>
                    <a:lnTo>
                      <a:pt x="0" y="86"/>
                    </a:lnTo>
                    <a:close/>
                  </a:path>
                </a:pathLst>
              </a:custGeom>
              <a:solidFill>
                <a:srgbClr val="BABCBE">
                  <a:alpha val="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26">
                <a:extLst>
                  <a:ext uri="{FF2B5EF4-FFF2-40B4-BE49-F238E27FC236}">
                    <a16:creationId xmlns="" xmlns:a16="http://schemas.microsoft.com/office/drawing/2014/main" id="{9FCDF9CE-9B39-456C-A515-CE3A4529C0F9}"/>
                  </a:ext>
                </a:extLst>
              </p:cNvPr>
              <p:cNvSpPr>
                <a:spLocks/>
              </p:cNvSpPr>
              <p:nvPr/>
            </p:nvSpPr>
            <p:spPr bwMode="auto">
              <a:xfrm>
                <a:off x="8026181" y="3548600"/>
                <a:ext cx="55563" cy="68263"/>
              </a:xfrm>
              <a:custGeom>
                <a:avLst/>
                <a:gdLst>
                  <a:gd name="T0" fmla="*/ 2 w 16"/>
                  <a:gd name="T1" fmla="*/ 11 h 20"/>
                  <a:gd name="T2" fmla="*/ 11 w 16"/>
                  <a:gd name="T3" fmla="*/ 20 h 20"/>
                  <a:gd name="T4" fmla="*/ 14 w 16"/>
                  <a:gd name="T5" fmla="*/ 9 h 20"/>
                  <a:gd name="T6" fmla="*/ 5 w 16"/>
                  <a:gd name="T7" fmla="*/ 0 h 20"/>
                  <a:gd name="T8" fmla="*/ 2 w 16"/>
                  <a:gd name="T9" fmla="*/ 11 h 20"/>
                </a:gdLst>
                <a:ahLst/>
                <a:cxnLst>
                  <a:cxn ang="0">
                    <a:pos x="T0" y="T1"/>
                  </a:cxn>
                  <a:cxn ang="0">
                    <a:pos x="T2" y="T3"/>
                  </a:cxn>
                  <a:cxn ang="0">
                    <a:pos x="T4" y="T5"/>
                  </a:cxn>
                  <a:cxn ang="0">
                    <a:pos x="T6" y="T7"/>
                  </a:cxn>
                  <a:cxn ang="0">
                    <a:pos x="T8" y="T9"/>
                  </a:cxn>
                </a:cxnLst>
                <a:rect l="0" t="0" r="r" b="b"/>
                <a:pathLst>
                  <a:path w="16" h="20">
                    <a:moveTo>
                      <a:pt x="2" y="11"/>
                    </a:moveTo>
                    <a:cubicBezTo>
                      <a:pt x="4" y="16"/>
                      <a:pt x="8" y="20"/>
                      <a:pt x="11" y="20"/>
                    </a:cubicBezTo>
                    <a:cubicBezTo>
                      <a:pt x="14" y="19"/>
                      <a:pt x="16" y="15"/>
                      <a:pt x="14" y="9"/>
                    </a:cubicBezTo>
                    <a:cubicBezTo>
                      <a:pt x="13" y="4"/>
                      <a:pt x="9" y="0"/>
                      <a:pt x="5" y="0"/>
                    </a:cubicBezTo>
                    <a:cubicBezTo>
                      <a:pt x="2" y="0"/>
                      <a:pt x="0" y="5"/>
                      <a:pt x="2" y="11"/>
                    </a:cubicBezTo>
                    <a:close/>
                  </a:path>
                </a:pathLst>
              </a:custGeom>
              <a:solidFill>
                <a:srgbClr val="E5E5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27">
                <a:extLst>
                  <a:ext uri="{FF2B5EF4-FFF2-40B4-BE49-F238E27FC236}">
                    <a16:creationId xmlns="" xmlns:a16="http://schemas.microsoft.com/office/drawing/2014/main" id="{0FE26859-89F4-413E-BC02-C5FF4F3B9216}"/>
                  </a:ext>
                </a:extLst>
              </p:cNvPr>
              <p:cNvSpPr>
                <a:spLocks/>
              </p:cNvSpPr>
              <p:nvPr/>
            </p:nvSpPr>
            <p:spPr bwMode="auto">
              <a:xfrm>
                <a:off x="9250143" y="4086762"/>
                <a:ext cx="269875" cy="387350"/>
              </a:xfrm>
              <a:custGeom>
                <a:avLst/>
                <a:gdLst>
                  <a:gd name="T0" fmla="*/ 0 w 79"/>
                  <a:gd name="T1" fmla="*/ 15 h 113"/>
                  <a:gd name="T2" fmla="*/ 19 w 79"/>
                  <a:gd name="T3" fmla="*/ 4 h 113"/>
                  <a:gd name="T4" fmla="*/ 19 w 79"/>
                  <a:gd name="T5" fmla="*/ 4 h 113"/>
                  <a:gd name="T6" fmla="*/ 27 w 79"/>
                  <a:gd name="T7" fmla="*/ 1 h 113"/>
                  <a:gd name="T8" fmla="*/ 73 w 79"/>
                  <a:gd name="T9" fmla="*/ 49 h 113"/>
                  <a:gd name="T10" fmla="*/ 68 w 79"/>
                  <a:gd name="T11" fmla="*/ 96 h 113"/>
                  <a:gd name="T12" fmla="*/ 68 w 79"/>
                  <a:gd name="T13" fmla="*/ 96 h 113"/>
                  <a:gd name="T14" fmla="*/ 68 w 79"/>
                  <a:gd name="T15" fmla="*/ 96 h 113"/>
                  <a:gd name="T16" fmla="*/ 38 w 79"/>
                  <a:gd name="T17" fmla="*/ 113 h 113"/>
                  <a:gd name="T18" fmla="*/ 0 w 79"/>
                  <a:gd name="T19"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13">
                    <a:moveTo>
                      <a:pt x="0" y="15"/>
                    </a:moveTo>
                    <a:cubicBezTo>
                      <a:pt x="19" y="4"/>
                      <a:pt x="19" y="4"/>
                      <a:pt x="19" y="4"/>
                    </a:cubicBezTo>
                    <a:cubicBezTo>
                      <a:pt x="19" y="4"/>
                      <a:pt x="19" y="4"/>
                      <a:pt x="19" y="4"/>
                    </a:cubicBezTo>
                    <a:cubicBezTo>
                      <a:pt x="22" y="2"/>
                      <a:pt x="24" y="1"/>
                      <a:pt x="27" y="1"/>
                    </a:cubicBezTo>
                    <a:cubicBezTo>
                      <a:pt x="45" y="0"/>
                      <a:pt x="65" y="21"/>
                      <a:pt x="73" y="49"/>
                    </a:cubicBezTo>
                    <a:cubicBezTo>
                      <a:pt x="79" y="69"/>
                      <a:pt x="76" y="87"/>
                      <a:pt x="68" y="96"/>
                    </a:cubicBezTo>
                    <a:cubicBezTo>
                      <a:pt x="68" y="96"/>
                      <a:pt x="68" y="96"/>
                      <a:pt x="68" y="96"/>
                    </a:cubicBezTo>
                    <a:cubicBezTo>
                      <a:pt x="68" y="96"/>
                      <a:pt x="68" y="96"/>
                      <a:pt x="68" y="96"/>
                    </a:cubicBezTo>
                    <a:cubicBezTo>
                      <a:pt x="65" y="99"/>
                      <a:pt x="38" y="113"/>
                      <a:pt x="38" y="113"/>
                    </a:cubicBezTo>
                    <a:cubicBezTo>
                      <a:pt x="0" y="15"/>
                      <a:pt x="0" y="15"/>
                      <a:pt x="0" y="15"/>
                    </a:cubicBezTo>
                  </a:path>
                </a:pathLst>
              </a:custGeom>
              <a:solidFill>
                <a:srgbClr val="2724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28">
                <a:extLst>
                  <a:ext uri="{FF2B5EF4-FFF2-40B4-BE49-F238E27FC236}">
                    <a16:creationId xmlns="" xmlns:a16="http://schemas.microsoft.com/office/drawing/2014/main" id="{8F985B09-BBD1-46C7-A8E7-9D79F58C723E}"/>
                  </a:ext>
                </a:extLst>
              </p:cNvPr>
              <p:cNvSpPr>
                <a:spLocks/>
              </p:cNvSpPr>
              <p:nvPr/>
            </p:nvSpPr>
            <p:spPr bwMode="auto">
              <a:xfrm>
                <a:off x="9185056" y="4128037"/>
                <a:ext cx="266700" cy="355600"/>
              </a:xfrm>
              <a:custGeom>
                <a:avLst/>
                <a:gdLst>
                  <a:gd name="T0" fmla="*/ 8 w 78"/>
                  <a:gd name="T1" fmla="*/ 56 h 104"/>
                  <a:gd name="T2" fmla="*/ 54 w 78"/>
                  <a:gd name="T3" fmla="*/ 102 h 104"/>
                  <a:gd name="T4" fmla="*/ 70 w 78"/>
                  <a:gd name="T5" fmla="*/ 50 h 104"/>
                  <a:gd name="T6" fmla="*/ 25 w 78"/>
                  <a:gd name="T7" fmla="*/ 1 h 104"/>
                  <a:gd name="T8" fmla="*/ 8 w 78"/>
                  <a:gd name="T9" fmla="*/ 56 h 104"/>
                </a:gdLst>
                <a:ahLst/>
                <a:cxnLst>
                  <a:cxn ang="0">
                    <a:pos x="T0" y="T1"/>
                  </a:cxn>
                  <a:cxn ang="0">
                    <a:pos x="T2" y="T3"/>
                  </a:cxn>
                  <a:cxn ang="0">
                    <a:pos x="T4" y="T5"/>
                  </a:cxn>
                  <a:cxn ang="0">
                    <a:pos x="T6" y="T7"/>
                  </a:cxn>
                  <a:cxn ang="0">
                    <a:pos x="T8" y="T9"/>
                  </a:cxn>
                </a:cxnLst>
                <a:rect l="0" t="0" r="r" b="b"/>
                <a:pathLst>
                  <a:path w="78" h="104">
                    <a:moveTo>
                      <a:pt x="8" y="56"/>
                    </a:moveTo>
                    <a:cubicBezTo>
                      <a:pt x="17" y="84"/>
                      <a:pt x="37" y="104"/>
                      <a:pt x="54" y="102"/>
                    </a:cubicBezTo>
                    <a:cubicBezTo>
                      <a:pt x="71" y="100"/>
                      <a:pt x="78" y="77"/>
                      <a:pt x="70" y="50"/>
                    </a:cubicBezTo>
                    <a:cubicBezTo>
                      <a:pt x="63" y="22"/>
                      <a:pt x="42" y="0"/>
                      <a:pt x="25" y="1"/>
                    </a:cubicBezTo>
                    <a:cubicBezTo>
                      <a:pt x="7" y="3"/>
                      <a:pt x="0" y="27"/>
                      <a:pt x="8" y="56"/>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29">
                <a:extLst>
                  <a:ext uri="{FF2B5EF4-FFF2-40B4-BE49-F238E27FC236}">
                    <a16:creationId xmlns="" xmlns:a16="http://schemas.microsoft.com/office/drawing/2014/main" id="{05B778BC-26D3-4782-B070-A42889861CD4}"/>
                  </a:ext>
                </a:extLst>
              </p:cNvPr>
              <p:cNvSpPr>
                <a:spLocks/>
              </p:cNvSpPr>
              <p:nvPr/>
            </p:nvSpPr>
            <p:spPr bwMode="auto">
              <a:xfrm>
                <a:off x="9215218" y="4172487"/>
                <a:ext cx="203200" cy="266700"/>
              </a:xfrm>
              <a:custGeom>
                <a:avLst/>
                <a:gdLst>
                  <a:gd name="T0" fmla="*/ 7 w 59"/>
                  <a:gd name="T1" fmla="*/ 42 h 78"/>
                  <a:gd name="T2" fmla="*/ 41 w 59"/>
                  <a:gd name="T3" fmla="*/ 77 h 78"/>
                  <a:gd name="T4" fmla="*/ 53 w 59"/>
                  <a:gd name="T5" fmla="*/ 37 h 78"/>
                  <a:gd name="T6" fmla="*/ 19 w 59"/>
                  <a:gd name="T7" fmla="*/ 1 h 78"/>
                  <a:gd name="T8" fmla="*/ 7 w 59"/>
                  <a:gd name="T9" fmla="*/ 42 h 78"/>
                </a:gdLst>
                <a:ahLst/>
                <a:cxnLst>
                  <a:cxn ang="0">
                    <a:pos x="T0" y="T1"/>
                  </a:cxn>
                  <a:cxn ang="0">
                    <a:pos x="T2" y="T3"/>
                  </a:cxn>
                  <a:cxn ang="0">
                    <a:pos x="T4" y="T5"/>
                  </a:cxn>
                  <a:cxn ang="0">
                    <a:pos x="T6" y="T7"/>
                  </a:cxn>
                  <a:cxn ang="0">
                    <a:pos x="T8" y="T9"/>
                  </a:cxn>
                </a:cxnLst>
                <a:rect l="0" t="0" r="r" b="b"/>
                <a:pathLst>
                  <a:path w="59" h="78">
                    <a:moveTo>
                      <a:pt x="7" y="42"/>
                    </a:moveTo>
                    <a:cubicBezTo>
                      <a:pt x="13" y="63"/>
                      <a:pt x="29" y="78"/>
                      <a:pt x="41" y="77"/>
                    </a:cubicBezTo>
                    <a:cubicBezTo>
                      <a:pt x="54" y="75"/>
                      <a:pt x="59" y="57"/>
                      <a:pt x="53" y="37"/>
                    </a:cubicBezTo>
                    <a:cubicBezTo>
                      <a:pt x="48" y="16"/>
                      <a:pt x="32" y="0"/>
                      <a:pt x="19" y="1"/>
                    </a:cubicBezTo>
                    <a:cubicBezTo>
                      <a:pt x="6" y="2"/>
                      <a:pt x="0" y="21"/>
                      <a:pt x="7" y="42"/>
                    </a:cubicBezTo>
                  </a:path>
                </a:pathLst>
              </a:custGeom>
              <a:solidFill>
                <a:srgbClr val="6D6E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30">
                <a:extLst>
                  <a:ext uri="{FF2B5EF4-FFF2-40B4-BE49-F238E27FC236}">
                    <a16:creationId xmlns="" xmlns:a16="http://schemas.microsoft.com/office/drawing/2014/main" id="{7DAF57BC-310A-40DF-9B59-208056445791}"/>
                  </a:ext>
                </a:extLst>
              </p:cNvPr>
              <p:cNvSpPr>
                <a:spLocks noEditPoints="1"/>
              </p:cNvSpPr>
              <p:nvPr/>
            </p:nvSpPr>
            <p:spPr bwMode="auto">
              <a:xfrm>
                <a:off x="9235856" y="4309012"/>
                <a:ext cx="112713" cy="127000"/>
              </a:xfrm>
              <a:custGeom>
                <a:avLst/>
                <a:gdLst>
                  <a:gd name="T0" fmla="*/ 33 w 33"/>
                  <a:gd name="T1" fmla="*/ 37 h 37"/>
                  <a:gd name="T2" fmla="*/ 33 w 33"/>
                  <a:gd name="T3" fmla="*/ 37 h 37"/>
                  <a:gd name="T4" fmla="*/ 33 w 33"/>
                  <a:gd name="T5" fmla="*/ 37 h 37"/>
                  <a:gd name="T6" fmla="*/ 33 w 33"/>
                  <a:gd name="T7" fmla="*/ 37 h 37"/>
                  <a:gd name="T8" fmla="*/ 1 w 33"/>
                  <a:gd name="T9" fmla="*/ 4 h 37"/>
                  <a:gd name="T10" fmla="*/ 33 w 33"/>
                  <a:gd name="T11" fmla="*/ 37 h 37"/>
                  <a:gd name="T12" fmla="*/ 1 w 33"/>
                  <a:gd name="T13" fmla="*/ 4 h 37"/>
                  <a:gd name="T14" fmla="*/ 1 w 33"/>
                  <a:gd name="T15" fmla="*/ 3 h 37"/>
                  <a:gd name="T16" fmla="*/ 1 w 33"/>
                  <a:gd name="T17" fmla="*/ 3 h 37"/>
                  <a:gd name="T18" fmla="*/ 1 w 33"/>
                  <a:gd name="T19" fmla="*/ 3 h 37"/>
                  <a:gd name="T20" fmla="*/ 1 w 33"/>
                  <a:gd name="T21" fmla="*/ 2 h 37"/>
                  <a:gd name="T22" fmla="*/ 1 w 33"/>
                  <a:gd name="T23" fmla="*/ 2 h 37"/>
                  <a:gd name="T24" fmla="*/ 1 w 33"/>
                  <a:gd name="T25" fmla="*/ 2 h 37"/>
                  <a:gd name="T26" fmla="*/ 1 w 33"/>
                  <a:gd name="T27" fmla="*/ 2 h 37"/>
                  <a:gd name="T28" fmla="*/ 1 w 33"/>
                  <a:gd name="T29" fmla="*/ 2 h 37"/>
                  <a:gd name="T30" fmla="*/ 1 w 33"/>
                  <a:gd name="T31" fmla="*/ 2 h 37"/>
                  <a:gd name="T32" fmla="*/ 1 w 33"/>
                  <a:gd name="T33" fmla="*/ 2 h 37"/>
                  <a:gd name="T34" fmla="*/ 1 w 33"/>
                  <a:gd name="T35" fmla="*/ 2 h 37"/>
                  <a:gd name="T36" fmla="*/ 1 w 33"/>
                  <a:gd name="T37" fmla="*/ 2 h 37"/>
                  <a:gd name="T38" fmla="*/ 1 w 33"/>
                  <a:gd name="T39" fmla="*/ 1 h 37"/>
                  <a:gd name="T40" fmla="*/ 1 w 33"/>
                  <a:gd name="T41" fmla="*/ 1 h 37"/>
                  <a:gd name="T42" fmla="*/ 1 w 33"/>
                  <a:gd name="T43" fmla="*/ 1 h 37"/>
                  <a:gd name="T44" fmla="*/ 1 w 33"/>
                  <a:gd name="T45" fmla="*/ 1 h 37"/>
                  <a:gd name="T46" fmla="*/ 1 w 33"/>
                  <a:gd name="T47" fmla="*/ 1 h 37"/>
                  <a:gd name="T48" fmla="*/ 1 w 33"/>
                  <a:gd name="T49" fmla="*/ 1 h 37"/>
                  <a:gd name="T50" fmla="*/ 1 w 33"/>
                  <a:gd name="T51" fmla="*/ 1 h 37"/>
                  <a:gd name="T52" fmla="*/ 1 w 33"/>
                  <a:gd name="T53" fmla="*/ 1 h 37"/>
                  <a:gd name="T54" fmla="*/ 1 w 33"/>
                  <a:gd name="T55" fmla="*/ 1 h 37"/>
                  <a:gd name="T56" fmla="*/ 1 w 33"/>
                  <a:gd name="T57" fmla="*/ 1 h 37"/>
                  <a:gd name="T58" fmla="*/ 1 w 33"/>
                  <a:gd name="T59" fmla="*/ 1 h 37"/>
                  <a:gd name="T60" fmla="*/ 1 w 33"/>
                  <a:gd name="T61" fmla="*/ 1 h 37"/>
                  <a:gd name="T62" fmla="*/ 1 w 33"/>
                  <a:gd name="T63" fmla="*/ 1 h 37"/>
                  <a:gd name="T64" fmla="*/ 1 w 33"/>
                  <a:gd name="T65" fmla="*/ 1 h 37"/>
                  <a:gd name="T66" fmla="*/ 1 w 33"/>
                  <a:gd name="T67" fmla="*/ 1 h 37"/>
                  <a:gd name="T68" fmla="*/ 1 w 33"/>
                  <a:gd name="T69" fmla="*/ 1 h 37"/>
                  <a:gd name="T70" fmla="*/ 1 w 33"/>
                  <a:gd name="T71" fmla="*/ 1 h 37"/>
                  <a:gd name="T72" fmla="*/ 1 w 33"/>
                  <a:gd name="T73" fmla="*/ 1 h 37"/>
                  <a:gd name="T74" fmla="*/ 0 w 33"/>
                  <a:gd name="T75" fmla="*/ 0 h 37"/>
                  <a:gd name="T76" fmla="*/ 0 w 33"/>
                  <a:gd name="T77" fmla="*/ 0 h 37"/>
                  <a:gd name="T78" fmla="*/ 0 w 33"/>
                  <a:gd name="T79" fmla="*/ 0 h 37"/>
                  <a:gd name="T80" fmla="*/ 0 w 33"/>
                  <a:gd name="T81" fmla="*/ 0 h 37"/>
                  <a:gd name="T82" fmla="*/ 0 w 33"/>
                  <a:gd name="T83" fmla="*/ 0 h 37"/>
                  <a:gd name="T84" fmla="*/ 0 w 33"/>
                  <a:gd name="T85" fmla="*/ 0 h 37"/>
                  <a:gd name="T86" fmla="*/ 0 w 33"/>
                  <a:gd name="T87" fmla="*/ 0 h 37"/>
                  <a:gd name="T88" fmla="*/ 0 w 33"/>
                  <a:gd name="T89" fmla="*/ 0 h 37"/>
                  <a:gd name="T90" fmla="*/ 0 w 33"/>
                  <a:gd name="T9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 h="37">
                    <a:moveTo>
                      <a:pt x="33" y="37"/>
                    </a:moveTo>
                    <a:cubicBezTo>
                      <a:pt x="33" y="37"/>
                      <a:pt x="33" y="37"/>
                      <a:pt x="33" y="37"/>
                    </a:cubicBezTo>
                    <a:cubicBezTo>
                      <a:pt x="33" y="37"/>
                      <a:pt x="33" y="37"/>
                      <a:pt x="33" y="37"/>
                    </a:cubicBezTo>
                    <a:cubicBezTo>
                      <a:pt x="33" y="37"/>
                      <a:pt x="33" y="37"/>
                      <a:pt x="33" y="37"/>
                    </a:cubicBezTo>
                    <a:moveTo>
                      <a:pt x="1" y="4"/>
                    </a:moveTo>
                    <a:cubicBezTo>
                      <a:pt x="8" y="23"/>
                      <a:pt x="21" y="37"/>
                      <a:pt x="33" y="37"/>
                    </a:cubicBezTo>
                    <a:cubicBezTo>
                      <a:pt x="21" y="37"/>
                      <a:pt x="8" y="23"/>
                      <a:pt x="1" y="4"/>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2A28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31">
                <a:extLst>
                  <a:ext uri="{FF2B5EF4-FFF2-40B4-BE49-F238E27FC236}">
                    <a16:creationId xmlns="" xmlns:a16="http://schemas.microsoft.com/office/drawing/2014/main" id="{AC4A504B-E75C-4422-B484-75A32377750E}"/>
                  </a:ext>
                </a:extLst>
              </p:cNvPr>
              <p:cNvSpPr>
                <a:spLocks/>
              </p:cNvSpPr>
              <p:nvPr/>
            </p:nvSpPr>
            <p:spPr bwMode="auto">
              <a:xfrm>
                <a:off x="9223156" y="4193125"/>
                <a:ext cx="174625" cy="242888"/>
              </a:xfrm>
              <a:custGeom>
                <a:avLst/>
                <a:gdLst>
                  <a:gd name="T0" fmla="*/ 8 w 51"/>
                  <a:gd name="T1" fmla="*/ 0 h 71"/>
                  <a:gd name="T2" fmla="*/ 4 w 51"/>
                  <a:gd name="T3" fmla="*/ 34 h 71"/>
                  <a:gd name="T4" fmla="*/ 4 w 51"/>
                  <a:gd name="T5" fmla="*/ 34 h 71"/>
                  <a:gd name="T6" fmla="*/ 4 w 51"/>
                  <a:gd name="T7" fmla="*/ 34 h 71"/>
                  <a:gd name="T8" fmla="*/ 4 w 51"/>
                  <a:gd name="T9" fmla="*/ 34 h 71"/>
                  <a:gd name="T10" fmla="*/ 4 w 51"/>
                  <a:gd name="T11" fmla="*/ 34 h 71"/>
                  <a:gd name="T12" fmla="*/ 4 w 51"/>
                  <a:gd name="T13" fmla="*/ 34 h 71"/>
                  <a:gd name="T14" fmla="*/ 5 w 51"/>
                  <a:gd name="T15" fmla="*/ 35 h 71"/>
                  <a:gd name="T16" fmla="*/ 5 w 51"/>
                  <a:gd name="T17" fmla="*/ 35 h 71"/>
                  <a:gd name="T18" fmla="*/ 5 w 51"/>
                  <a:gd name="T19" fmla="*/ 35 h 71"/>
                  <a:gd name="T20" fmla="*/ 5 w 51"/>
                  <a:gd name="T21" fmla="*/ 35 h 71"/>
                  <a:gd name="T22" fmla="*/ 5 w 51"/>
                  <a:gd name="T23" fmla="*/ 35 h 71"/>
                  <a:gd name="T24" fmla="*/ 5 w 51"/>
                  <a:gd name="T25" fmla="*/ 35 h 71"/>
                  <a:gd name="T26" fmla="*/ 5 w 51"/>
                  <a:gd name="T27" fmla="*/ 35 h 71"/>
                  <a:gd name="T28" fmla="*/ 5 w 51"/>
                  <a:gd name="T29" fmla="*/ 35 h 71"/>
                  <a:gd name="T30" fmla="*/ 5 w 51"/>
                  <a:gd name="T31" fmla="*/ 35 h 71"/>
                  <a:gd name="T32" fmla="*/ 5 w 51"/>
                  <a:gd name="T33" fmla="*/ 35 h 71"/>
                  <a:gd name="T34" fmla="*/ 5 w 51"/>
                  <a:gd name="T35" fmla="*/ 35 h 71"/>
                  <a:gd name="T36" fmla="*/ 5 w 51"/>
                  <a:gd name="T37" fmla="*/ 35 h 71"/>
                  <a:gd name="T38" fmla="*/ 5 w 51"/>
                  <a:gd name="T39" fmla="*/ 36 h 71"/>
                  <a:gd name="T40" fmla="*/ 5 w 51"/>
                  <a:gd name="T41" fmla="*/ 36 h 71"/>
                  <a:gd name="T42" fmla="*/ 5 w 51"/>
                  <a:gd name="T43" fmla="*/ 36 h 71"/>
                  <a:gd name="T44" fmla="*/ 5 w 51"/>
                  <a:gd name="T45" fmla="*/ 36 h 71"/>
                  <a:gd name="T46" fmla="*/ 5 w 51"/>
                  <a:gd name="T47" fmla="*/ 36 h 71"/>
                  <a:gd name="T48" fmla="*/ 5 w 51"/>
                  <a:gd name="T49" fmla="*/ 36 h 71"/>
                  <a:gd name="T50" fmla="*/ 5 w 51"/>
                  <a:gd name="T51" fmla="*/ 36 h 71"/>
                  <a:gd name="T52" fmla="*/ 5 w 51"/>
                  <a:gd name="T53" fmla="*/ 37 h 71"/>
                  <a:gd name="T54" fmla="*/ 5 w 51"/>
                  <a:gd name="T55" fmla="*/ 37 h 71"/>
                  <a:gd name="T56" fmla="*/ 5 w 51"/>
                  <a:gd name="T57" fmla="*/ 38 h 71"/>
                  <a:gd name="T58" fmla="*/ 37 w 51"/>
                  <a:gd name="T59" fmla="*/ 71 h 71"/>
                  <a:gd name="T60" fmla="*/ 37 w 51"/>
                  <a:gd name="T61" fmla="*/ 71 h 71"/>
                  <a:gd name="T62" fmla="*/ 37 w 51"/>
                  <a:gd name="T63" fmla="*/ 71 h 71"/>
                  <a:gd name="T64" fmla="*/ 39 w 51"/>
                  <a:gd name="T65" fmla="*/ 71 h 71"/>
                  <a:gd name="T66" fmla="*/ 51 w 51"/>
                  <a:gd name="T67" fmla="*/ 61 h 71"/>
                  <a:gd name="T68" fmla="*/ 42 w 51"/>
                  <a:gd name="T69" fmla="*/ 66 h 71"/>
                  <a:gd name="T70" fmla="*/ 40 w 51"/>
                  <a:gd name="T71" fmla="*/ 66 h 71"/>
                  <a:gd name="T72" fmla="*/ 8 w 51"/>
                  <a:gd name="T73" fmla="*/ 32 h 71"/>
                  <a:gd name="T74" fmla="*/ 8 w 51"/>
                  <a:gd name="T7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 h="71">
                    <a:moveTo>
                      <a:pt x="8" y="0"/>
                    </a:moveTo>
                    <a:cubicBezTo>
                      <a:pt x="2" y="7"/>
                      <a:pt x="0" y="20"/>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4" y="34"/>
                      <a:pt x="4" y="34"/>
                    </a:cubicBezTo>
                    <a:cubicBezTo>
                      <a:pt x="4" y="34"/>
                      <a:pt x="5" y="34"/>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5"/>
                      <a:pt x="5" y="35"/>
                      <a:pt x="5" y="35"/>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5" y="37"/>
                      <a:pt x="5" y="37"/>
                      <a:pt x="5" y="37"/>
                    </a:cubicBezTo>
                    <a:cubicBezTo>
                      <a:pt x="5" y="37"/>
                      <a:pt x="5" y="38"/>
                      <a:pt x="5" y="38"/>
                    </a:cubicBezTo>
                    <a:cubicBezTo>
                      <a:pt x="12" y="57"/>
                      <a:pt x="25" y="71"/>
                      <a:pt x="37" y="71"/>
                    </a:cubicBezTo>
                    <a:cubicBezTo>
                      <a:pt x="37" y="71"/>
                      <a:pt x="37" y="71"/>
                      <a:pt x="37" y="71"/>
                    </a:cubicBezTo>
                    <a:cubicBezTo>
                      <a:pt x="37" y="71"/>
                      <a:pt x="37" y="71"/>
                      <a:pt x="37" y="71"/>
                    </a:cubicBezTo>
                    <a:cubicBezTo>
                      <a:pt x="38" y="71"/>
                      <a:pt x="39" y="71"/>
                      <a:pt x="39" y="71"/>
                    </a:cubicBezTo>
                    <a:cubicBezTo>
                      <a:pt x="44" y="70"/>
                      <a:pt x="48" y="66"/>
                      <a:pt x="51" y="61"/>
                    </a:cubicBezTo>
                    <a:cubicBezTo>
                      <a:pt x="48" y="64"/>
                      <a:pt x="46" y="66"/>
                      <a:pt x="42" y="66"/>
                    </a:cubicBezTo>
                    <a:cubicBezTo>
                      <a:pt x="41" y="66"/>
                      <a:pt x="41" y="66"/>
                      <a:pt x="40" y="66"/>
                    </a:cubicBezTo>
                    <a:cubicBezTo>
                      <a:pt x="28" y="66"/>
                      <a:pt x="14" y="51"/>
                      <a:pt x="8" y="32"/>
                    </a:cubicBezTo>
                    <a:cubicBezTo>
                      <a:pt x="4" y="19"/>
                      <a:pt x="4" y="8"/>
                      <a:pt x="8" y="0"/>
                    </a:cubicBezTo>
                  </a:path>
                </a:pathLst>
              </a:custGeom>
              <a:solidFill>
                <a:srgbClr val="54555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33">
                <a:extLst>
                  <a:ext uri="{FF2B5EF4-FFF2-40B4-BE49-F238E27FC236}">
                    <a16:creationId xmlns="" xmlns:a16="http://schemas.microsoft.com/office/drawing/2014/main" id="{67D300A3-D3AA-4A32-B5BA-C7324090DBCE}"/>
                  </a:ext>
                </a:extLst>
              </p:cNvPr>
              <p:cNvSpPr>
                <a:spLocks/>
              </p:cNvSpPr>
              <p:nvPr/>
            </p:nvSpPr>
            <p:spPr bwMode="auto">
              <a:xfrm>
                <a:off x="9291418" y="4270912"/>
                <a:ext cx="53975" cy="73025"/>
              </a:xfrm>
              <a:custGeom>
                <a:avLst/>
                <a:gdLst>
                  <a:gd name="T0" fmla="*/ 2 w 16"/>
                  <a:gd name="T1" fmla="*/ 11 h 21"/>
                  <a:gd name="T2" fmla="*/ 11 w 16"/>
                  <a:gd name="T3" fmla="*/ 20 h 21"/>
                  <a:gd name="T4" fmla="*/ 14 w 16"/>
                  <a:gd name="T5" fmla="*/ 10 h 21"/>
                  <a:gd name="T6" fmla="*/ 5 w 16"/>
                  <a:gd name="T7" fmla="*/ 1 h 21"/>
                  <a:gd name="T8" fmla="*/ 2 w 16"/>
                  <a:gd name="T9" fmla="*/ 11 h 21"/>
                </a:gdLst>
                <a:ahLst/>
                <a:cxnLst>
                  <a:cxn ang="0">
                    <a:pos x="T0" y="T1"/>
                  </a:cxn>
                  <a:cxn ang="0">
                    <a:pos x="T2" y="T3"/>
                  </a:cxn>
                  <a:cxn ang="0">
                    <a:pos x="T4" y="T5"/>
                  </a:cxn>
                  <a:cxn ang="0">
                    <a:pos x="T6" y="T7"/>
                  </a:cxn>
                  <a:cxn ang="0">
                    <a:pos x="T8" y="T9"/>
                  </a:cxn>
                </a:cxnLst>
                <a:rect l="0" t="0" r="r" b="b"/>
                <a:pathLst>
                  <a:path w="16" h="21">
                    <a:moveTo>
                      <a:pt x="2" y="11"/>
                    </a:moveTo>
                    <a:cubicBezTo>
                      <a:pt x="4" y="17"/>
                      <a:pt x="8" y="21"/>
                      <a:pt x="11" y="20"/>
                    </a:cubicBezTo>
                    <a:cubicBezTo>
                      <a:pt x="14" y="20"/>
                      <a:pt x="16" y="15"/>
                      <a:pt x="14" y="10"/>
                    </a:cubicBezTo>
                    <a:cubicBezTo>
                      <a:pt x="13" y="4"/>
                      <a:pt x="9" y="0"/>
                      <a:pt x="5" y="1"/>
                    </a:cubicBezTo>
                    <a:cubicBezTo>
                      <a:pt x="2" y="1"/>
                      <a:pt x="0" y="6"/>
                      <a:pt x="2" y="11"/>
                    </a:cubicBezTo>
                    <a:close/>
                  </a:path>
                </a:pathLst>
              </a:custGeom>
              <a:solidFill>
                <a:srgbClr val="E5E5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34">
                <a:extLst>
                  <a:ext uri="{FF2B5EF4-FFF2-40B4-BE49-F238E27FC236}">
                    <a16:creationId xmlns="" xmlns:a16="http://schemas.microsoft.com/office/drawing/2014/main" id="{580EEBB1-0BC7-4A4F-9317-1D6CAC1176C1}"/>
                  </a:ext>
                </a:extLst>
              </p:cNvPr>
              <p:cNvSpPr>
                <a:spLocks/>
              </p:cNvSpPr>
              <p:nvPr/>
            </p:nvSpPr>
            <p:spPr bwMode="auto">
              <a:xfrm>
                <a:off x="9735918" y="3259675"/>
                <a:ext cx="73025" cy="55563"/>
              </a:xfrm>
              <a:custGeom>
                <a:avLst/>
                <a:gdLst>
                  <a:gd name="T0" fmla="*/ 5 w 21"/>
                  <a:gd name="T1" fmla="*/ 4 h 16"/>
                  <a:gd name="T2" fmla="*/ 4 w 21"/>
                  <a:gd name="T3" fmla="*/ 12 h 16"/>
                  <a:gd name="T4" fmla="*/ 14 w 21"/>
                  <a:gd name="T5" fmla="*/ 12 h 16"/>
                  <a:gd name="T6" fmla="*/ 21 w 21"/>
                  <a:gd name="T7" fmla="*/ 2 h 16"/>
                  <a:gd name="T8" fmla="*/ 15 w 21"/>
                  <a:gd name="T9" fmla="*/ 1 h 16"/>
                  <a:gd name="T10" fmla="*/ 5 w 21"/>
                  <a:gd name="T11" fmla="*/ 4 h 16"/>
                </a:gdLst>
                <a:ahLst/>
                <a:cxnLst>
                  <a:cxn ang="0">
                    <a:pos x="T0" y="T1"/>
                  </a:cxn>
                  <a:cxn ang="0">
                    <a:pos x="T2" y="T3"/>
                  </a:cxn>
                  <a:cxn ang="0">
                    <a:pos x="T4" y="T5"/>
                  </a:cxn>
                  <a:cxn ang="0">
                    <a:pos x="T6" y="T7"/>
                  </a:cxn>
                  <a:cxn ang="0">
                    <a:pos x="T8" y="T9"/>
                  </a:cxn>
                  <a:cxn ang="0">
                    <a:pos x="T10" y="T11"/>
                  </a:cxn>
                </a:cxnLst>
                <a:rect l="0" t="0" r="r" b="b"/>
                <a:pathLst>
                  <a:path w="21" h="16">
                    <a:moveTo>
                      <a:pt x="5" y="4"/>
                    </a:moveTo>
                    <a:cubicBezTo>
                      <a:pt x="5" y="4"/>
                      <a:pt x="0" y="8"/>
                      <a:pt x="4" y="12"/>
                    </a:cubicBezTo>
                    <a:cubicBezTo>
                      <a:pt x="8" y="16"/>
                      <a:pt x="12" y="15"/>
                      <a:pt x="14" y="12"/>
                    </a:cubicBezTo>
                    <a:cubicBezTo>
                      <a:pt x="16" y="9"/>
                      <a:pt x="21" y="4"/>
                      <a:pt x="21" y="2"/>
                    </a:cubicBezTo>
                    <a:cubicBezTo>
                      <a:pt x="20" y="1"/>
                      <a:pt x="17" y="0"/>
                      <a:pt x="15" y="1"/>
                    </a:cubicBezTo>
                    <a:cubicBezTo>
                      <a:pt x="14" y="2"/>
                      <a:pt x="8" y="4"/>
                      <a:pt x="5" y="4"/>
                    </a:cubicBezTo>
                  </a:path>
                </a:pathLst>
              </a:custGeom>
              <a:solidFill>
                <a:srgbClr val="A266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35">
                <a:extLst>
                  <a:ext uri="{FF2B5EF4-FFF2-40B4-BE49-F238E27FC236}">
                    <a16:creationId xmlns="" xmlns:a16="http://schemas.microsoft.com/office/drawing/2014/main" id="{524D441B-1160-4B23-AF8D-4912A667FDC5}"/>
                  </a:ext>
                </a:extLst>
              </p:cNvPr>
              <p:cNvSpPr>
                <a:spLocks/>
              </p:cNvSpPr>
              <p:nvPr/>
            </p:nvSpPr>
            <p:spPr bwMode="auto">
              <a:xfrm>
                <a:off x="9750206" y="3161250"/>
                <a:ext cx="133350" cy="153988"/>
              </a:xfrm>
              <a:custGeom>
                <a:avLst/>
                <a:gdLst>
                  <a:gd name="T0" fmla="*/ 9 w 39"/>
                  <a:gd name="T1" fmla="*/ 14 h 45"/>
                  <a:gd name="T2" fmla="*/ 2 w 39"/>
                  <a:gd name="T3" fmla="*/ 25 h 45"/>
                  <a:gd name="T4" fmla="*/ 14 w 39"/>
                  <a:gd name="T5" fmla="*/ 44 h 45"/>
                  <a:gd name="T6" fmla="*/ 26 w 39"/>
                  <a:gd name="T7" fmla="*/ 35 h 45"/>
                  <a:gd name="T8" fmla="*/ 39 w 39"/>
                  <a:gd name="T9" fmla="*/ 15 h 45"/>
                  <a:gd name="T10" fmla="*/ 35 w 39"/>
                  <a:gd name="T11" fmla="*/ 3 h 45"/>
                  <a:gd name="T12" fmla="*/ 25 w 39"/>
                  <a:gd name="T13" fmla="*/ 3 h 45"/>
                  <a:gd name="T14" fmla="*/ 9 w 39"/>
                  <a:gd name="T15" fmla="*/ 14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5">
                    <a:moveTo>
                      <a:pt x="9" y="14"/>
                    </a:moveTo>
                    <a:cubicBezTo>
                      <a:pt x="9" y="14"/>
                      <a:pt x="0" y="20"/>
                      <a:pt x="2" y="25"/>
                    </a:cubicBezTo>
                    <a:cubicBezTo>
                      <a:pt x="3" y="30"/>
                      <a:pt x="9" y="43"/>
                      <a:pt x="14" y="44"/>
                    </a:cubicBezTo>
                    <a:cubicBezTo>
                      <a:pt x="18" y="45"/>
                      <a:pt x="21" y="40"/>
                      <a:pt x="26" y="35"/>
                    </a:cubicBezTo>
                    <a:cubicBezTo>
                      <a:pt x="31" y="30"/>
                      <a:pt x="39" y="18"/>
                      <a:pt x="39" y="15"/>
                    </a:cubicBezTo>
                    <a:cubicBezTo>
                      <a:pt x="39" y="11"/>
                      <a:pt x="37" y="6"/>
                      <a:pt x="35" y="3"/>
                    </a:cubicBezTo>
                    <a:cubicBezTo>
                      <a:pt x="32" y="0"/>
                      <a:pt x="30" y="0"/>
                      <a:pt x="25" y="3"/>
                    </a:cubicBezTo>
                    <a:cubicBezTo>
                      <a:pt x="20" y="6"/>
                      <a:pt x="9" y="14"/>
                      <a:pt x="9" y="14"/>
                    </a:cubicBezTo>
                  </a:path>
                </a:pathLst>
              </a:custGeom>
              <a:solidFill>
                <a:srgbClr val="E095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36">
                <a:extLst>
                  <a:ext uri="{FF2B5EF4-FFF2-40B4-BE49-F238E27FC236}">
                    <a16:creationId xmlns="" xmlns:a16="http://schemas.microsoft.com/office/drawing/2014/main" id="{3BAF6CC7-0881-41B8-9201-B239BF802314}"/>
                  </a:ext>
                </a:extLst>
              </p:cNvPr>
              <p:cNvSpPr>
                <a:spLocks noEditPoints="1"/>
              </p:cNvSpPr>
              <p:nvPr/>
            </p:nvSpPr>
            <p:spPr bwMode="auto">
              <a:xfrm>
                <a:off x="9883556" y="3208875"/>
                <a:ext cx="0" cy="3175"/>
              </a:xfrm>
              <a:custGeom>
                <a:avLst/>
                <a:gdLst>
                  <a:gd name="T0" fmla="*/ 0 h 1"/>
                  <a:gd name="T1" fmla="*/ 1 h 1"/>
                  <a:gd name="T2" fmla="*/ 0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cubicBezTo>
                      <a:pt x="0" y="0"/>
                      <a:pt x="0" y="0"/>
                      <a:pt x="0" y="1"/>
                    </a:cubicBezTo>
                    <a:cubicBezTo>
                      <a:pt x="0" y="0"/>
                      <a:pt x="0" y="0"/>
                      <a:pt x="0" y="0"/>
                    </a:cubicBezTo>
                    <a:moveTo>
                      <a:pt x="0" y="0"/>
                    </a:moveTo>
                    <a:cubicBezTo>
                      <a:pt x="0" y="0"/>
                      <a:pt x="0" y="0"/>
                      <a:pt x="0" y="0"/>
                    </a:cubicBezTo>
                    <a:cubicBezTo>
                      <a:pt x="0" y="0"/>
                      <a:pt x="0" y="0"/>
                      <a:pt x="0" y="0"/>
                    </a:cubicBezTo>
                  </a:path>
                </a:pathLst>
              </a:custGeom>
              <a:solidFill>
                <a:srgbClr val="DEC09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37">
                <a:extLst>
                  <a:ext uri="{FF2B5EF4-FFF2-40B4-BE49-F238E27FC236}">
                    <a16:creationId xmlns="" xmlns:a16="http://schemas.microsoft.com/office/drawing/2014/main" id="{E575EFBC-2765-4590-9A87-1F483272CC29}"/>
                  </a:ext>
                </a:extLst>
              </p:cNvPr>
              <p:cNvSpPr>
                <a:spLocks/>
              </p:cNvSpPr>
              <p:nvPr/>
            </p:nvSpPr>
            <p:spPr bwMode="auto">
              <a:xfrm>
                <a:off x="9815293" y="3185062"/>
                <a:ext cx="68263" cy="109538"/>
              </a:xfrm>
              <a:custGeom>
                <a:avLst/>
                <a:gdLst>
                  <a:gd name="T0" fmla="*/ 18 w 20"/>
                  <a:gd name="T1" fmla="*/ 0 h 32"/>
                  <a:gd name="T2" fmla="*/ 7 w 20"/>
                  <a:gd name="T3" fmla="*/ 21 h 32"/>
                  <a:gd name="T4" fmla="*/ 0 w 20"/>
                  <a:gd name="T5" fmla="*/ 28 h 32"/>
                  <a:gd name="T6" fmla="*/ 4 w 20"/>
                  <a:gd name="T7" fmla="*/ 32 h 32"/>
                  <a:gd name="T8" fmla="*/ 7 w 20"/>
                  <a:gd name="T9" fmla="*/ 28 h 32"/>
                  <a:gd name="T10" fmla="*/ 20 w 20"/>
                  <a:gd name="T11" fmla="*/ 8 h 32"/>
                  <a:gd name="T12" fmla="*/ 20 w 20"/>
                  <a:gd name="T13" fmla="*/ 8 h 32"/>
                  <a:gd name="T14" fmla="*/ 20 w 20"/>
                  <a:gd name="T15" fmla="*/ 7 h 32"/>
                  <a:gd name="T16" fmla="*/ 20 w 20"/>
                  <a:gd name="T17" fmla="*/ 7 h 32"/>
                  <a:gd name="T18" fmla="*/ 20 w 20"/>
                  <a:gd name="T19" fmla="*/ 7 h 32"/>
                  <a:gd name="T20" fmla="*/ 18 w 20"/>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8" y="0"/>
                    </a:moveTo>
                    <a:cubicBezTo>
                      <a:pt x="18" y="8"/>
                      <a:pt x="12" y="14"/>
                      <a:pt x="7" y="21"/>
                    </a:cubicBezTo>
                    <a:cubicBezTo>
                      <a:pt x="5" y="24"/>
                      <a:pt x="2" y="26"/>
                      <a:pt x="0" y="28"/>
                    </a:cubicBezTo>
                    <a:cubicBezTo>
                      <a:pt x="4" y="32"/>
                      <a:pt x="4" y="32"/>
                      <a:pt x="4" y="32"/>
                    </a:cubicBezTo>
                    <a:cubicBezTo>
                      <a:pt x="5" y="31"/>
                      <a:pt x="6" y="29"/>
                      <a:pt x="7" y="28"/>
                    </a:cubicBezTo>
                    <a:cubicBezTo>
                      <a:pt x="12" y="23"/>
                      <a:pt x="20" y="11"/>
                      <a:pt x="20" y="8"/>
                    </a:cubicBezTo>
                    <a:cubicBezTo>
                      <a:pt x="20" y="8"/>
                      <a:pt x="20" y="8"/>
                      <a:pt x="20" y="8"/>
                    </a:cubicBezTo>
                    <a:cubicBezTo>
                      <a:pt x="20" y="7"/>
                      <a:pt x="20" y="7"/>
                      <a:pt x="20" y="7"/>
                    </a:cubicBezTo>
                    <a:cubicBezTo>
                      <a:pt x="20" y="7"/>
                      <a:pt x="20" y="7"/>
                      <a:pt x="20" y="7"/>
                    </a:cubicBezTo>
                    <a:cubicBezTo>
                      <a:pt x="20" y="7"/>
                      <a:pt x="20" y="7"/>
                      <a:pt x="20" y="7"/>
                    </a:cubicBezTo>
                    <a:cubicBezTo>
                      <a:pt x="20" y="5"/>
                      <a:pt x="19" y="3"/>
                      <a:pt x="18" y="0"/>
                    </a:cubicBezTo>
                  </a:path>
                </a:pathLst>
              </a:custGeom>
              <a:solidFill>
                <a:srgbClr val="D57C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38">
                <a:extLst>
                  <a:ext uri="{FF2B5EF4-FFF2-40B4-BE49-F238E27FC236}">
                    <a16:creationId xmlns="" xmlns:a16="http://schemas.microsoft.com/office/drawing/2014/main" id="{A6773FA6-42A4-4BE9-8419-24CDB504EBEC}"/>
                  </a:ext>
                </a:extLst>
              </p:cNvPr>
              <p:cNvSpPr>
                <a:spLocks/>
              </p:cNvSpPr>
              <p:nvPr/>
            </p:nvSpPr>
            <p:spPr bwMode="auto">
              <a:xfrm>
                <a:off x="7789643" y="2584987"/>
                <a:ext cx="2690813" cy="1895475"/>
              </a:xfrm>
              <a:custGeom>
                <a:avLst/>
                <a:gdLst>
                  <a:gd name="T0" fmla="*/ 10 w 785"/>
                  <a:gd name="T1" fmla="*/ 123 h 553"/>
                  <a:gd name="T2" fmla="*/ 200 w 785"/>
                  <a:gd name="T3" fmla="*/ 11 h 553"/>
                  <a:gd name="T4" fmla="*/ 229 w 785"/>
                  <a:gd name="T5" fmla="*/ 3 h 553"/>
                  <a:gd name="T6" fmla="*/ 280 w 785"/>
                  <a:gd name="T7" fmla="*/ 28 h 553"/>
                  <a:gd name="T8" fmla="*/ 327 w 785"/>
                  <a:gd name="T9" fmla="*/ 27 h 553"/>
                  <a:gd name="T10" fmla="*/ 524 w 785"/>
                  <a:gd name="T11" fmla="*/ 128 h 553"/>
                  <a:gd name="T12" fmla="*/ 612 w 785"/>
                  <a:gd name="T13" fmla="*/ 227 h 553"/>
                  <a:gd name="T14" fmla="*/ 755 w 785"/>
                  <a:gd name="T15" fmla="*/ 329 h 553"/>
                  <a:gd name="T16" fmla="*/ 774 w 785"/>
                  <a:gd name="T17" fmla="*/ 360 h 553"/>
                  <a:gd name="T18" fmla="*/ 776 w 785"/>
                  <a:gd name="T19" fmla="*/ 389 h 553"/>
                  <a:gd name="T20" fmla="*/ 783 w 785"/>
                  <a:gd name="T21" fmla="*/ 398 h 553"/>
                  <a:gd name="T22" fmla="*/ 785 w 785"/>
                  <a:gd name="T23" fmla="*/ 421 h 553"/>
                  <a:gd name="T24" fmla="*/ 573 w 785"/>
                  <a:gd name="T25" fmla="*/ 553 h 553"/>
                  <a:gd name="T26" fmla="*/ 573 w 785"/>
                  <a:gd name="T27" fmla="*/ 553 h 553"/>
                  <a:gd name="T28" fmla="*/ 496 w 785"/>
                  <a:gd name="T29" fmla="*/ 537 h 553"/>
                  <a:gd name="T30" fmla="*/ 492 w 785"/>
                  <a:gd name="T31" fmla="*/ 534 h 553"/>
                  <a:gd name="T32" fmla="*/ 490 w 785"/>
                  <a:gd name="T33" fmla="*/ 505 h 553"/>
                  <a:gd name="T34" fmla="*/ 432 w 785"/>
                  <a:gd name="T35" fmla="*/ 442 h 553"/>
                  <a:gd name="T36" fmla="*/ 407 w 785"/>
                  <a:gd name="T37" fmla="*/ 484 h 553"/>
                  <a:gd name="T38" fmla="*/ 127 w 785"/>
                  <a:gd name="T39" fmla="*/ 317 h 553"/>
                  <a:gd name="T40" fmla="*/ 124 w 785"/>
                  <a:gd name="T41" fmla="*/ 294 h 553"/>
                  <a:gd name="T42" fmla="*/ 67 w 785"/>
                  <a:gd name="T43" fmla="*/ 230 h 553"/>
                  <a:gd name="T44" fmla="*/ 41 w 785"/>
                  <a:gd name="T45" fmla="*/ 271 h 553"/>
                  <a:gd name="T46" fmla="*/ 3 w 785"/>
                  <a:gd name="T47" fmla="*/ 243 h 553"/>
                  <a:gd name="T48" fmla="*/ 1 w 785"/>
                  <a:gd name="T49" fmla="*/ 143 h 553"/>
                  <a:gd name="T50" fmla="*/ 10 w 785"/>
                  <a:gd name="T51"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5" h="553">
                    <a:moveTo>
                      <a:pt x="10" y="123"/>
                    </a:moveTo>
                    <a:cubicBezTo>
                      <a:pt x="10" y="123"/>
                      <a:pt x="188" y="17"/>
                      <a:pt x="200" y="11"/>
                    </a:cubicBezTo>
                    <a:cubicBezTo>
                      <a:pt x="212" y="4"/>
                      <a:pt x="221" y="0"/>
                      <a:pt x="229" y="3"/>
                    </a:cubicBezTo>
                    <a:cubicBezTo>
                      <a:pt x="236" y="6"/>
                      <a:pt x="280" y="28"/>
                      <a:pt x="280" y="28"/>
                    </a:cubicBezTo>
                    <a:cubicBezTo>
                      <a:pt x="327" y="27"/>
                      <a:pt x="327" y="27"/>
                      <a:pt x="327" y="27"/>
                    </a:cubicBezTo>
                    <a:cubicBezTo>
                      <a:pt x="524" y="128"/>
                      <a:pt x="524" y="128"/>
                      <a:pt x="524" y="128"/>
                    </a:cubicBezTo>
                    <a:cubicBezTo>
                      <a:pt x="612" y="227"/>
                      <a:pt x="612" y="227"/>
                      <a:pt x="612" y="227"/>
                    </a:cubicBezTo>
                    <a:cubicBezTo>
                      <a:pt x="755" y="329"/>
                      <a:pt x="755" y="329"/>
                      <a:pt x="755" y="329"/>
                    </a:cubicBezTo>
                    <a:cubicBezTo>
                      <a:pt x="755" y="329"/>
                      <a:pt x="771" y="345"/>
                      <a:pt x="774" y="360"/>
                    </a:cubicBezTo>
                    <a:cubicBezTo>
                      <a:pt x="777" y="375"/>
                      <a:pt x="776" y="389"/>
                      <a:pt x="776" y="389"/>
                    </a:cubicBezTo>
                    <a:cubicBezTo>
                      <a:pt x="783" y="398"/>
                      <a:pt x="783" y="398"/>
                      <a:pt x="783" y="398"/>
                    </a:cubicBezTo>
                    <a:cubicBezTo>
                      <a:pt x="785" y="421"/>
                      <a:pt x="785" y="421"/>
                      <a:pt x="785" y="421"/>
                    </a:cubicBezTo>
                    <a:cubicBezTo>
                      <a:pt x="785" y="421"/>
                      <a:pt x="707" y="513"/>
                      <a:pt x="573" y="553"/>
                    </a:cubicBezTo>
                    <a:cubicBezTo>
                      <a:pt x="573" y="553"/>
                      <a:pt x="573" y="553"/>
                      <a:pt x="573" y="553"/>
                    </a:cubicBezTo>
                    <a:cubicBezTo>
                      <a:pt x="542" y="551"/>
                      <a:pt x="496" y="537"/>
                      <a:pt x="496" y="537"/>
                    </a:cubicBezTo>
                    <a:cubicBezTo>
                      <a:pt x="492" y="534"/>
                      <a:pt x="492" y="534"/>
                      <a:pt x="492" y="534"/>
                    </a:cubicBezTo>
                    <a:cubicBezTo>
                      <a:pt x="493" y="526"/>
                      <a:pt x="492" y="516"/>
                      <a:pt x="490" y="505"/>
                    </a:cubicBezTo>
                    <a:cubicBezTo>
                      <a:pt x="481" y="470"/>
                      <a:pt x="455" y="442"/>
                      <a:pt x="432" y="442"/>
                    </a:cubicBezTo>
                    <a:cubicBezTo>
                      <a:pt x="415" y="442"/>
                      <a:pt x="406" y="459"/>
                      <a:pt x="407" y="484"/>
                    </a:cubicBezTo>
                    <a:cubicBezTo>
                      <a:pt x="127" y="317"/>
                      <a:pt x="127" y="317"/>
                      <a:pt x="127" y="317"/>
                    </a:cubicBezTo>
                    <a:cubicBezTo>
                      <a:pt x="127" y="310"/>
                      <a:pt x="126" y="302"/>
                      <a:pt x="124" y="294"/>
                    </a:cubicBezTo>
                    <a:cubicBezTo>
                      <a:pt x="116" y="259"/>
                      <a:pt x="89" y="230"/>
                      <a:pt x="67" y="230"/>
                    </a:cubicBezTo>
                    <a:cubicBezTo>
                      <a:pt x="51" y="230"/>
                      <a:pt x="40" y="246"/>
                      <a:pt x="41" y="271"/>
                    </a:cubicBezTo>
                    <a:cubicBezTo>
                      <a:pt x="3" y="243"/>
                      <a:pt x="3" y="243"/>
                      <a:pt x="3" y="243"/>
                    </a:cubicBezTo>
                    <a:cubicBezTo>
                      <a:pt x="3" y="243"/>
                      <a:pt x="2" y="152"/>
                      <a:pt x="1" y="143"/>
                    </a:cubicBezTo>
                    <a:cubicBezTo>
                      <a:pt x="0" y="134"/>
                      <a:pt x="10" y="123"/>
                      <a:pt x="10" y="123"/>
                    </a:cubicBezTo>
                  </a:path>
                </a:pathLst>
              </a:custGeom>
              <a:solidFill>
                <a:srgbClr val="F2D0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39">
                <a:extLst>
                  <a:ext uri="{FF2B5EF4-FFF2-40B4-BE49-F238E27FC236}">
                    <a16:creationId xmlns="" xmlns:a16="http://schemas.microsoft.com/office/drawing/2014/main" id="{6EFC285C-3EB4-4FD1-901A-AA7B261682DD}"/>
                  </a:ext>
                </a:extLst>
              </p:cNvPr>
              <p:cNvSpPr>
                <a:spLocks noEditPoints="1"/>
              </p:cNvSpPr>
              <p:nvPr/>
            </p:nvSpPr>
            <p:spPr bwMode="auto">
              <a:xfrm>
                <a:off x="7824568" y="3034250"/>
                <a:ext cx="1928813" cy="1257300"/>
              </a:xfrm>
              <a:custGeom>
                <a:avLst/>
                <a:gdLst>
                  <a:gd name="T0" fmla="*/ 221 w 563"/>
                  <a:gd name="T1" fmla="*/ 240 h 367"/>
                  <a:gd name="T2" fmla="*/ 321 w 563"/>
                  <a:gd name="T3" fmla="*/ 276 h 367"/>
                  <a:gd name="T4" fmla="*/ 224 w 563"/>
                  <a:gd name="T5" fmla="*/ 128 h 367"/>
                  <a:gd name="T6" fmla="*/ 245 w 563"/>
                  <a:gd name="T7" fmla="*/ 69 h 367"/>
                  <a:gd name="T8" fmla="*/ 316 w 563"/>
                  <a:gd name="T9" fmla="*/ 117 h 367"/>
                  <a:gd name="T10" fmla="*/ 342 w 563"/>
                  <a:gd name="T11" fmla="*/ 173 h 367"/>
                  <a:gd name="T12" fmla="*/ 324 w 563"/>
                  <a:gd name="T13" fmla="*/ 184 h 367"/>
                  <a:gd name="T14" fmla="*/ 322 w 563"/>
                  <a:gd name="T15" fmla="*/ 184 h 367"/>
                  <a:gd name="T16" fmla="*/ 322 w 563"/>
                  <a:gd name="T17" fmla="*/ 184 h 367"/>
                  <a:gd name="T18" fmla="*/ 224 w 563"/>
                  <a:gd name="T19" fmla="*/ 130 h 367"/>
                  <a:gd name="T20" fmla="*/ 109 w 563"/>
                  <a:gd name="T21" fmla="*/ 49 h 367"/>
                  <a:gd name="T22" fmla="*/ 149 w 563"/>
                  <a:gd name="T23" fmla="*/ 21 h 367"/>
                  <a:gd name="T24" fmla="*/ 162 w 563"/>
                  <a:gd name="T25" fmla="*/ 21 h 367"/>
                  <a:gd name="T26" fmla="*/ 239 w 563"/>
                  <a:gd name="T27" fmla="*/ 68 h 367"/>
                  <a:gd name="T28" fmla="*/ 227 w 563"/>
                  <a:gd name="T29" fmla="*/ 104 h 367"/>
                  <a:gd name="T30" fmla="*/ 218 w 563"/>
                  <a:gd name="T31" fmla="*/ 128 h 367"/>
                  <a:gd name="T32" fmla="*/ 109 w 563"/>
                  <a:gd name="T33" fmla="*/ 54 h 367"/>
                  <a:gd name="T34" fmla="*/ 6 w 563"/>
                  <a:gd name="T35" fmla="*/ 0 h 367"/>
                  <a:gd name="T36" fmla="*/ 5 w 563"/>
                  <a:gd name="T37" fmla="*/ 13 h 367"/>
                  <a:gd name="T38" fmla="*/ 4 w 563"/>
                  <a:gd name="T39" fmla="*/ 22 h 367"/>
                  <a:gd name="T40" fmla="*/ 4 w 563"/>
                  <a:gd name="T41" fmla="*/ 22 h 367"/>
                  <a:gd name="T42" fmla="*/ 5 w 563"/>
                  <a:gd name="T43" fmla="*/ 52 h 367"/>
                  <a:gd name="T44" fmla="*/ 22 w 563"/>
                  <a:gd name="T45" fmla="*/ 33 h 367"/>
                  <a:gd name="T46" fmla="*/ 31 w 563"/>
                  <a:gd name="T47" fmla="*/ 25 h 367"/>
                  <a:gd name="T48" fmla="*/ 44 w 563"/>
                  <a:gd name="T49" fmla="*/ 34 h 367"/>
                  <a:gd name="T50" fmla="*/ 35 w 563"/>
                  <a:gd name="T51" fmla="*/ 55 h 367"/>
                  <a:gd name="T52" fmla="*/ 7 w 563"/>
                  <a:gd name="T53" fmla="*/ 54 h 367"/>
                  <a:gd name="T54" fmla="*/ 89 w 563"/>
                  <a:gd name="T55" fmla="*/ 103 h 367"/>
                  <a:gd name="T56" fmla="*/ 218 w 563"/>
                  <a:gd name="T57" fmla="*/ 238 h 367"/>
                  <a:gd name="T58" fmla="*/ 139 w 563"/>
                  <a:gd name="T59" fmla="*/ 165 h 367"/>
                  <a:gd name="T60" fmla="*/ 136 w 563"/>
                  <a:gd name="T61" fmla="*/ 156 h 367"/>
                  <a:gd name="T62" fmla="*/ 218 w 563"/>
                  <a:gd name="T63" fmla="*/ 206 h 367"/>
                  <a:gd name="T64" fmla="*/ 221 w 563"/>
                  <a:gd name="T65" fmla="*/ 135 h 367"/>
                  <a:gd name="T66" fmla="*/ 321 w 563"/>
                  <a:gd name="T67" fmla="*/ 269 h 367"/>
                  <a:gd name="T68" fmla="*/ 313 w 563"/>
                  <a:gd name="T69" fmla="*/ 210 h 367"/>
                  <a:gd name="T70" fmla="*/ 311 w 563"/>
                  <a:gd name="T71" fmla="*/ 208 h 367"/>
                  <a:gd name="T72" fmla="*/ 312 w 563"/>
                  <a:gd name="T73" fmla="*/ 192 h 367"/>
                  <a:gd name="T74" fmla="*/ 338 w 563"/>
                  <a:gd name="T75" fmla="*/ 183 h 367"/>
                  <a:gd name="T76" fmla="*/ 343 w 563"/>
                  <a:gd name="T77" fmla="*/ 185 h 367"/>
                  <a:gd name="T78" fmla="*/ 350 w 563"/>
                  <a:gd name="T79" fmla="*/ 189 h 367"/>
                  <a:gd name="T80" fmla="*/ 357 w 563"/>
                  <a:gd name="T81" fmla="*/ 193 h 367"/>
                  <a:gd name="T82" fmla="*/ 352 w 563"/>
                  <a:gd name="T83" fmla="*/ 202 h 367"/>
                  <a:gd name="T84" fmla="*/ 352 w 563"/>
                  <a:gd name="T85" fmla="*/ 206 h 367"/>
                  <a:gd name="T86" fmla="*/ 328 w 563"/>
                  <a:gd name="T87" fmla="*/ 212 h 367"/>
                  <a:gd name="T88" fmla="*/ 324 w 563"/>
                  <a:gd name="T89" fmla="*/ 271 h 367"/>
                  <a:gd name="T90" fmla="*/ 376 w 563"/>
                  <a:gd name="T91" fmla="*/ 306 h 367"/>
                  <a:gd name="T92" fmla="*/ 372 w 563"/>
                  <a:gd name="T93" fmla="*/ 308 h 367"/>
                  <a:gd name="T94" fmla="*/ 324 w 563"/>
                  <a:gd name="T95" fmla="*/ 303 h 367"/>
                  <a:gd name="T96" fmla="*/ 373 w 563"/>
                  <a:gd name="T97" fmla="*/ 325 h 367"/>
                  <a:gd name="T98" fmla="*/ 423 w 563"/>
                  <a:gd name="T99" fmla="*/ 301 h 367"/>
                  <a:gd name="T100" fmla="*/ 522 w 563"/>
                  <a:gd name="T101" fmla="*/ 361 h 367"/>
                  <a:gd name="T102" fmla="*/ 563 w 563"/>
                  <a:gd name="T103" fmla="*/ 367 h 367"/>
                  <a:gd name="T104" fmla="*/ 513 w 563"/>
                  <a:gd name="T105" fmla="*/ 299 h 367"/>
                  <a:gd name="T106" fmla="*/ 321 w 563"/>
                  <a:gd name="T107" fmla="*/ 103 h 367"/>
                  <a:gd name="T108" fmla="*/ 69 w 563"/>
                  <a:gd name="T109" fmla="*/ 24 h 367"/>
                  <a:gd name="T110" fmla="*/ 18 w 563"/>
                  <a:gd name="T111" fmla="*/ 2 h 367"/>
                  <a:gd name="T112" fmla="*/ 6 w 563"/>
                  <a:gd name="T11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3" h="367">
                    <a:moveTo>
                      <a:pt x="221" y="215"/>
                    </a:moveTo>
                    <a:cubicBezTo>
                      <a:pt x="221" y="240"/>
                      <a:pt x="221" y="240"/>
                      <a:pt x="221" y="240"/>
                    </a:cubicBezTo>
                    <a:cubicBezTo>
                      <a:pt x="259" y="264"/>
                      <a:pt x="300" y="288"/>
                      <a:pt x="321" y="301"/>
                    </a:cubicBezTo>
                    <a:cubicBezTo>
                      <a:pt x="321" y="276"/>
                      <a:pt x="321" y="276"/>
                      <a:pt x="321" y="276"/>
                    </a:cubicBezTo>
                    <a:cubicBezTo>
                      <a:pt x="221" y="215"/>
                      <a:pt x="221" y="215"/>
                      <a:pt x="221" y="215"/>
                    </a:cubicBezTo>
                    <a:moveTo>
                      <a:pt x="224" y="128"/>
                    </a:moveTo>
                    <a:cubicBezTo>
                      <a:pt x="224" y="128"/>
                      <a:pt x="224" y="128"/>
                      <a:pt x="224" y="128"/>
                    </a:cubicBezTo>
                    <a:cubicBezTo>
                      <a:pt x="245" y="69"/>
                      <a:pt x="245" y="69"/>
                      <a:pt x="245" y="69"/>
                    </a:cubicBezTo>
                    <a:cubicBezTo>
                      <a:pt x="245" y="69"/>
                      <a:pt x="298" y="98"/>
                      <a:pt x="305" y="103"/>
                    </a:cubicBezTo>
                    <a:cubicBezTo>
                      <a:pt x="312" y="107"/>
                      <a:pt x="316" y="117"/>
                      <a:pt x="316" y="117"/>
                    </a:cubicBezTo>
                    <a:cubicBezTo>
                      <a:pt x="316" y="117"/>
                      <a:pt x="337" y="158"/>
                      <a:pt x="341" y="165"/>
                    </a:cubicBezTo>
                    <a:cubicBezTo>
                      <a:pt x="342" y="169"/>
                      <a:pt x="342" y="171"/>
                      <a:pt x="342" y="173"/>
                    </a:cubicBezTo>
                    <a:cubicBezTo>
                      <a:pt x="342" y="176"/>
                      <a:pt x="339" y="177"/>
                      <a:pt x="339" y="177"/>
                    </a:cubicBezTo>
                    <a:cubicBezTo>
                      <a:pt x="339" y="177"/>
                      <a:pt x="332" y="182"/>
                      <a:pt x="324" y="184"/>
                    </a:cubicBezTo>
                    <a:cubicBezTo>
                      <a:pt x="323" y="184"/>
                      <a:pt x="323" y="184"/>
                      <a:pt x="322" y="184"/>
                    </a:cubicBezTo>
                    <a:cubicBezTo>
                      <a:pt x="322" y="184"/>
                      <a:pt x="322" y="184"/>
                      <a:pt x="322" y="184"/>
                    </a:cubicBezTo>
                    <a:cubicBezTo>
                      <a:pt x="322" y="184"/>
                      <a:pt x="322" y="184"/>
                      <a:pt x="322" y="184"/>
                    </a:cubicBezTo>
                    <a:cubicBezTo>
                      <a:pt x="322" y="184"/>
                      <a:pt x="322" y="184"/>
                      <a:pt x="322" y="184"/>
                    </a:cubicBezTo>
                    <a:cubicBezTo>
                      <a:pt x="319" y="184"/>
                      <a:pt x="313" y="183"/>
                      <a:pt x="313" y="183"/>
                    </a:cubicBezTo>
                    <a:cubicBezTo>
                      <a:pt x="224" y="130"/>
                      <a:pt x="224" y="130"/>
                      <a:pt x="224" y="130"/>
                    </a:cubicBezTo>
                    <a:cubicBezTo>
                      <a:pt x="224" y="128"/>
                      <a:pt x="224" y="128"/>
                      <a:pt x="224" y="128"/>
                    </a:cubicBezTo>
                    <a:moveTo>
                      <a:pt x="109" y="49"/>
                    </a:moveTo>
                    <a:cubicBezTo>
                      <a:pt x="110" y="46"/>
                      <a:pt x="112" y="43"/>
                      <a:pt x="114" y="42"/>
                    </a:cubicBezTo>
                    <a:cubicBezTo>
                      <a:pt x="118" y="39"/>
                      <a:pt x="149" y="21"/>
                      <a:pt x="149" y="21"/>
                    </a:cubicBezTo>
                    <a:cubicBezTo>
                      <a:pt x="149" y="21"/>
                      <a:pt x="152" y="19"/>
                      <a:pt x="156" y="19"/>
                    </a:cubicBezTo>
                    <a:cubicBezTo>
                      <a:pt x="158" y="19"/>
                      <a:pt x="160" y="20"/>
                      <a:pt x="162" y="21"/>
                    </a:cubicBezTo>
                    <a:cubicBezTo>
                      <a:pt x="168" y="24"/>
                      <a:pt x="240" y="67"/>
                      <a:pt x="240" y="67"/>
                    </a:cubicBezTo>
                    <a:cubicBezTo>
                      <a:pt x="239" y="68"/>
                      <a:pt x="239" y="68"/>
                      <a:pt x="239" y="68"/>
                    </a:cubicBezTo>
                    <a:cubicBezTo>
                      <a:pt x="239" y="68"/>
                      <a:pt x="239" y="68"/>
                      <a:pt x="239" y="68"/>
                    </a:cubicBezTo>
                    <a:cubicBezTo>
                      <a:pt x="227" y="104"/>
                      <a:pt x="227" y="104"/>
                      <a:pt x="227" y="104"/>
                    </a:cubicBezTo>
                    <a:cubicBezTo>
                      <a:pt x="227" y="104"/>
                      <a:pt x="227" y="104"/>
                      <a:pt x="227" y="104"/>
                    </a:cubicBezTo>
                    <a:cubicBezTo>
                      <a:pt x="218" y="128"/>
                      <a:pt x="218" y="128"/>
                      <a:pt x="218" y="128"/>
                    </a:cubicBezTo>
                    <a:cubicBezTo>
                      <a:pt x="218" y="128"/>
                      <a:pt x="115" y="63"/>
                      <a:pt x="111" y="60"/>
                    </a:cubicBezTo>
                    <a:cubicBezTo>
                      <a:pt x="109" y="58"/>
                      <a:pt x="109" y="56"/>
                      <a:pt x="109" y="54"/>
                    </a:cubicBezTo>
                    <a:cubicBezTo>
                      <a:pt x="109" y="52"/>
                      <a:pt x="109" y="51"/>
                      <a:pt x="109" y="49"/>
                    </a:cubicBezTo>
                    <a:moveTo>
                      <a:pt x="6" y="0"/>
                    </a:moveTo>
                    <a:cubicBezTo>
                      <a:pt x="3" y="0"/>
                      <a:pt x="2" y="1"/>
                      <a:pt x="0" y="5"/>
                    </a:cubicBezTo>
                    <a:cubicBezTo>
                      <a:pt x="3" y="7"/>
                      <a:pt x="5" y="9"/>
                      <a:pt x="5" y="13"/>
                    </a:cubicBezTo>
                    <a:cubicBezTo>
                      <a:pt x="5" y="15"/>
                      <a:pt x="5" y="18"/>
                      <a:pt x="4" y="22"/>
                    </a:cubicBezTo>
                    <a:cubicBezTo>
                      <a:pt x="4" y="22"/>
                      <a:pt x="4" y="22"/>
                      <a:pt x="4" y="22"/>
                    </a:cubicBezTo>
                    <a:cubicBezTo>
                      <a:pt x="4" y="22"/>
                      <a:pt x="4" y="22"/>
                      <a:pt x="4" y="22"/>
                    </a:cubicBezTo>
                    <a:cubicBezTo>
                      <a:pt x="4" y="22"/>
                      <a:pt x="4" y="22"/>
                      <a:pt x="4" y="22"/>
                    </a:cubicBezTo>
                    <a:cubicBezTo>
                      <a:pt x="3" y="29"/>
                      <a:pt x="2" y="38"/>
                      <a:pt x="1" y="44"/>
                    </a:cubicBezTo>
                    <a:cubicBezTo>
                      <a:pt x="2" y="46"/>
                      <a:pt x="3" y="49"/>
                      <a:pt x="5" y="52"/>
                    </a:cubicBezTo>
                    <a:cubicBezTo>
                      <a:pt x="11" y="48"/>
                      <a:pt x="17" y="45"/>
                      <a:pt x="22" y="43"/>
                    </a:cubicBezTo>
                    <a:cubicBezTo>
                      <a:pt x="21" y="40"/>
                      <a:pt x="21" y="36"/>
                      <a:pt x="22" y="33"/>
                    </a:cubicBezTo>
                    <a:cubicBezTo>
                      <a:pt x="23" y="30"/>
                      <a:pt x="25" y="27"/>
                      <a:pt x="27" y="26"/>
                    </a:cubicBezTo>
                    <a:cubicBezTo>
                      <a:pt x="29" y="25"/>
                      <a:pt x="30" y="25"/>
                      <a:pt x="31" y="25"/>
                    </a:cubicBezTo>
                    <a:cubicBezTo>
                      <a:pt x="31" y="25"/>
                      <a:pt x="31" y="25"/>
                      <a:pt x="32" y="25"/>
                    </a:cubicBezTo>
                    <a:cubicBezTo>
                      <a:pt x="36" y="25"/>
                      <a:pt x="41" y="29"/>
                      <a:pt x="44" y="34"/>
                    </a:cubicBezTo>
                    <a:cubicBezTo>
                      <a:pt x="47" y="41"/>
                      <a:pt x="46" y="50"/>
                      <a:pt x="40" y="54"/>
                    </a:cubicBezTo>
                    <a:cubicBezTo>
                      <a:pt x="39" y="55"/>
                      <a:pt x="37" y="55"/>
                      <a:pt x="35" y="55"/>
                    </a:cubicBezTo>
                    <a:cubicBezTo>
                      <a:pt x="30" y="55"/>
                      <a:pt x="26" y="52"/>
                      <a:pt x="23" y="46"/>
                    </a:cubicBezTo>
                    <a:cubicBezTo>
                      <a:pt x="18" y="48"/>
                      <a:pt x="13" y="51"/>
                      <a:pt x="7" y="54"/>
                    </a:cubicBezTo>
                    <a:cubicBezTo>
                      <a:pt x="10" y="60"/>
                      <a:pt x="15" y="66"/>
                      <a:pt x="22" y="74"/>
                    </a:cubicBezTo>
                    <a:cubicBezTo>
                      <a:pt x="44" y="99"/>
                      <a:pt x="61" y="84"/>
                      <a:pt x="89" y="103"/>
                    </a:cubicBezTo>
                    <a:cubicBezTo>
                      <a:pt x="116" y="122"/>
                      <a:pt x="121" y="161"/>
                      <a:pt x="129" y="176"/>
                    </a:cubicBezTo>
                    <a:cubicBezTo>
                      <a:pt x="132" y="183"/>
                      <a:pt x="173" y="210"/>
                      <a:pt x="218" y="238"/>
                    </a:cubicBezTo>
                    <a:cubicBezTo>
                      <a:pt x="218" y="214"/>
                      <a:pt x="218" y="214"/>
                      <a:pt x="218" y="214"/>
                    </a:cubicBezTo>
                    <a:cubicBezTo>
                      <a:pt x="139" y="165"/>
                      <a:pt x="139" y="165"/>
                      <a:pt x="139" y="165"/>
                    </a:cubicBezTo>
                    <a:cubicBezTo>
                      <a:pt x="136" y="164"/>
                      <a:pt x="134" y="161"/>
                      <a:pt x="134" y="158"/>
                    </a:cubicBezTo>
                    <a:cubicBezTo>
                      <a:pt x="134" y="157"/>
                      <a:pt x="134" y="156"/>
                      <a:pt x="136" y="156"/>
                    </a:cubicBezTo>
                    <a:cubicBezTo>
                      <a:pt x="136" y="156"/>
                      <a:pt x="137" y="156"/>
                      <a:pt x="138" y="157"/>
                    </a:cubicBezTo>
                    <a:cubicBezTo>
                      <a:pt x="218" y="206"/>
                      <a:pt x="218" y="206"/>
                      <a:pt x="218" y="206"/>
                    </a:cubicBezTo>
                    <a:cubicBezTo>
                      <a:pt x="218" y="132"/>
                      <a:pt x="218" y="132"/>
                      <a:pt x="218" y="132"/>
                    </a:cubicBezTo>
                    <a:cubicBezTo>
                      <a:pt x="221" y="135"/>
                      <a:pt x="221" y="135"/>
                      <a:pt x="221" y="135"/>
                    </a:cubicBezTo>
                    <a:cubicBezTo>
                      <a:pt x="221" y="208"/>
                      <a:pt x="221" y="208"/>
                      <a:pt x="221" y="208"/>
                    </a:cubicBezTo>
                    <a:cubicBezTo>
                      <a:pt x="321" y="269"/>
                      <a:pt x="321" y="269"/>
                      <a:pt x="321" y="269"/>
                    </a:cubicBezTo>
                    <a:cubicBezTo>
                      <a:pt x="321" y="211"/>
                      <a:pt x="321" y="211"/>
                      <a:pt x="321" y="211"/>
                    </a:cubicBezTo>
                    <a:cubicBezTo>
                      <a:pt x="317" y="211"/>
                      <a:pt x="314" y="211"/>
                      <a:pt x="313" y="210"/>
                    </a:cubicBezTo>
                    <a:cubicBezTo>
                      <a:pt x="313" y="210"/>
                      <a:pt x="313" y="210"/>
                      <a:pt x="313" y="210"/>
                    </a:cubicBezTo>
                    <a:cubicBezTo>
                      <a:pt x="312" y="209"/>
                      <a:pt x="312" y="209"/>
                      <a:pt x="311" y="208"/>
                    </a:cubicBezTo>
                    <a:cubicBezTo>
                      <a:pt x="309" y="206"/>
                      <a:pt x="307" y="202"/>
                      <a:pt x="306" y="200"/>
                    </a:cubicBezTo>
                    <a:cubicBezTo>
                      <a:pt x="306" y="196"/>
                      <a:pt x="307" y="194"/>
                      <a:pt x="312" y="192"/>
                    </a:cubicBezTo>
                    <a:cubicBezTo>
                      <a:pt x="317" y="189"/>
                      <a:pt x="330" y="185"/>
                      <a:pt x="330" y="185"/>
                    </a:cubicBezTo>
                    <a:cubicBezTo>
                      <a:pt x="330" y="185"/>
                      <a:pt x="334" y="183"/>
                      <a:pt x="338" y="183"/>
                    </a:cubicBezTo>
                    <a:cubicBezTo>
                      <a:pt x="340" y="183"/>
                      <a:pt x="342" y="184"/>
                      <a:pt x="343" y="185"/>
                    </a:cubicBezTo>
                    <a:cubicBezTo>
                      <a:pt x="343" y="185"/>
                      <a:pt x="343" y="185"/>
                      <a:pt x="343" y="185"/>
                    </a:cubicBezTo>
                    <a:cubicBezTo>
                      <a:pt x="344" y="187"/>
                      <a:pt x="346" y="189"/>
                      <a:pt x="348" y="192"/>
                    </a:cubicBezTo>
                    <a:cubicBezTo>
                      <a:pt x="349" y="191"/>
                      <a:pt x="350" y="190"/>
                      <a:pt x="350" y="189"/>
                    </a:cubicBezTo>
                    <a:cubicBezTo>
                      <a:pt x="350" y="189"/>
                      <a:pt x="351" y="189"/>
                      <a:pt x="352" y="189"/>
                    </a:cubicBezTo>
                    <a:cubicBezTo>
                      <a:pt x="354" y="189"/>
                      <a:pt x="357" y="189"/>
                      <a:pt x="357" y="193"/>
                    </a:cubicBezTo>
                    <a:cubicBezTo>
                      <a:pt x="358" y="199"/>
                      <a:pt x="355" y="202"/>
                      <a:pt x="352" y="202"/>
                    </a:cubicBezTo>
                    <a:cubicBezTo>
                      <a:pt x="352" y="202"/>
                      <a:pt x="352" y="202"/>
                      <a:pt x="352" y="202"/>
                    </a:cubicBezTo>
                    <a:cubicBezTo>
                      <a:pt x="352" y="203"/>
                      <a:pt x="352" y="203"/>
                      <a:pt x="352" y="204"/>
                    </a:cubicBezTo>
                    <a:cubicBezTo>
                      <a:pt x="352" y="205"/>
                      <a:pt x="352" y="205"/>
                      <a:pt x="352" y="206"/>
                    </a:cubicBezTo>
                    <a:cubicBezTo>
                      <a:pt x="350" y="210"/>
                      <a:pt x="345" y="210"/>
                      <a:pt x="338" y="211"/>
                    </a:cubicBezTo>
                    <a:cubicBezTo>
                      <a:pt x="335" y="211"/>
                      <a:pt x="331" y="212"/>
                      <a:pt x="328" y="212"/>
                    </a:cubicBezTo>
                    <a:cubicBezTo>
                      <a:pt x="327" y="212"/>
                      <a:pt x="325" y="212"/>
                      <a:pt x="324" y="211"/>
                    </a:cubicBezTo>
                    <a:cubicBezTo>
                      <a:pt x="324" y="271"/>
                      <a:pt x="324" y="271"/>
                      <a:pt x="324" y="271"/>
                    </a:cubicBezTo>
                    <a:cubicBezTo>
                      <a:pt x="371" y="299"/>
                      <a:pt x="371" y="299"/>
                      <a:pt x="371" y="299"/>
                    </a:cubicBezTo>
                    <a:cubicBezTo>
                      <a:pt x="373" y="301"/>
                      <a:pt x="376" y="304"/>
                      <a:pt x="376" y="306"/>
                    </a:cubicBezTo>
                    <a:cubicBezTo>
                      <a:pt x="376" y="308"/>
                      <a:pt x="375" y="308"/>
                      <a:pt x="374" y="308"/>
                    </a:cubicBezTo>
                    <a:cubicBezTo>
                      <a:pt x="374" y="308"/>
                      <a:pt x="373" y="308"/>
                      <a:pt x="372" y="308"/>
                    </a:cubicBezTo>
                    <a:cubicBezTo>
                      <a:pt x="324" y="278"/>
                      <a:pt x="324" y="278"/>
                      <a:pt x="324" y="278"/>
                    </a:cubicBezTo>
                    <a:cubicBezTo>
                      <a:pt x="324" y="303"/>
                      <a:pt x="324" y="303"/>
                      <a:pt x="324" y="303"/>
                    </a:cubicBezTo>
                    <a:cubicBezTo>
                      <a:pt x="328" y="306"/>
                      <a:pt x="332" y="308"/>
                      <a:pt x="334" y="309"/>
                    </a:cubicBezTo>
                    <a:cubicBezTo>
                      <a:pt x="348" y="318"/>
                      <a:pt x="362" y="325"/>
                      <a:pt x="373" y="325"/>
                    </a:cubicBezTo>
                    <a:cubicBezTo>
                      <a:pt x="379" y="325"/>
                      <a:pt x="384" y="323"/>
                      <a:pt x="387" y="318"/>
                    </a:cubicBezTo>
                    <a:cubicBezTo>
                      <a:pt x="394" y="309"/>
                      <a:pt x="407" y="301"/>
                      <a:pt x="423" y="301"/>
                    </a:cubicBezTo>
                    <a:cubicBezTo>
                      <a:pt x="430" y="301"/>
                      <a:pt x="438" y="302"/>
                      <a:pt x="445" y="306"/>
                    </a:cubicBezTo>
                    <a:cubicBezTo>
                      <a:pt x="471" y="318"/>
                      <a:pt x="489" y="347"/>
                      <a:pt x="522" y="361"/>
                    </a:cubicBezTo>
                    <a:cubicBezTo>
                      <a:pt x="532" y="366"/>
                      <a:pt x="543" y="367"/>
                      <a:pt x="555" y="367"/>
                    </a:cubicBezTo>
                    <a:cubicBezTo>
                      <a:pt x="558" y="367"/>
                      <a:pt x="560" y="367"/>
                      <a:pt x="563" y="367"/>
                    </a:cubicBezTo>
                    <a:cubicBezTo>
                      <a:pt x="563" y="364"/>
                      <a:pt x="562" y="361"/>
                      <a:pt x="561" y="358"/>
                    </a:cubicBezTo>
                    <a:cubicBezTo>
                      <a:pt x="549" y="326"/>
                      <a:pt x="525" y="310"/>
                      <a:pt x="513" y="299"/>
                    </a:cubicBezTo>
                    <a:cubicBezTo>
                      <a:pt x="501" y="288"/>
                      <a:pt x="393" y="224"/>
                      <a:pt x="383" y="216"/>
                    </a:cubicBezTo>
                    <a:cubicBezTo>
                      <a:pt x="373" y="209"/>
                      <a:pt x="321" y="103"/>
                      <a:pt x="321" y="103"/>
                    </a:cubicBezTo>
                    <a:cubicBezTo>
                      <a:pt x="147" y="6"/>
                      <a:pt x="147" y="6"/>
                      <a:pt x="147" y="6"/>
                    </a:cubicBezTo>
                    <a:cubicBezTo>
                      <a:pt x="69" y="24"/>
                      <a:pt x="69" y="24"/>
                      <a:pt x="69" y="24"/>
                    </a:cubicBezTo>
                    <a:cubicBezTo>
                      <a:pt x="20" y="1"/>
                      <a:pt x="20" y="1"/>
                      <a:pt x="20" y="1"/>
                    </a:cubicBezTo>
                    <a:cubicBezTo>
                      <a:pt x="19" y="2"/>
                      <a:pt x="18" y="2"/>
                      <a:pt x="18" y="2"/>
                    </a:cubicBezTo>
                    <a:cubicBezTo>
                      <a:pt x="15" y="2"/>
                      <a:pt x="13" y="1"/>
                      <a:pt x="11" y="1"/>
                    </a:cubicBezTo>
                    <a:cubicBezTo>
                      <a:pt x="9" y="1"/>
                      <a:pt x="7" y="0"/>
                      <a:pt x="6" y="0"/>
                    </a:cubicBezTo>
                  </a:path>
                </a:pathLst>
              </a:custGeom>
              <a:solidFill>
                <a:srgbClr val="EBB91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40">
                <a:extLst>
                  <a:ext uri="{FF2B5EF4-FFF2-40B4-BE49-F238E27FC236}">
                    <a16:creationId xmlns="" xmlns:a16="http://schemas.microsoft.com/office/drawing/2014/main" id="{30460828-2C7A-4F1F-8855-D2054E7FFE7A}"/>
                  </a:ext>
                </a:extLst>
              </p:cNvPr>
              <p:cNvSpPr>
                <a:spLocks/>
              </p:cNvSpPr>
              <p:nvPr/>
            </p:nvSpPr>
            <p:spPr bwMode="auto">
              <a:xfrm>
                <a:off x="8115081" y="2697700"/>
                <a:ext cx="730250" cy="381000"/>
              </a:xfrm>
              <a:custGeom>
                <a:avLst/>
                <a:gdLst>
                  <a:gd name="T0" fmla="*/ 0 w 213"/>
                  <a:gd name="T1" fmla="*/ 111 h 111"/>
                  <a:gd name="T2" fmla="*/ 62 w 213"/>
                  <a:gd name="T3" fmla="*/ 95 h 111"/>
                  <a:gd name="T4" fmla="*/ 213 w 213"/>
                  <a:gd name="T5" fmla="*/ 0 h 111"/>
                  <a:gd name="T6" fmla="*/ 182 w 213"/>
                  <a:gd name="T7" fmla="*/ 1 h 111"/>
                  <a:gd name="T8" fmla="*/ 0 w 213"/>
                  <a:gd name="T9" fmla="*/ 111 h 111"/>
                </a:gdLst>
                <a:ahLst/>
                <a:cxnLst>
                  <a:cxn ang="0">
                    <a:pos x="T0" y="T1"/>
                  </a:cxn>
                  <a:cxn ang="0">
                    <a:pos x="T2" y="T3"/>
                  </a:cxn>
                  <a:cxn ang="0">
                    <a:pos x="T4" y="T5"/>
                  </a:cxn>
                  <a:cxn ang="0">
                    <a:pos x="T6" y="T7"/>
                  </a:cxn>
                  <a:cxn ang="0">
                    <a:pos x="T8" y="T9"/>
                  </a:cxn>
                </a:cxnLst>
                <a:rect l="0" t="0" r="r" b="b"/>
                <a:pathLst>
                  <a:path w="213" h="111">
                    <a:moveTo>
                      <a:pt x="0" y="111"/>
                    </a:moveTo>
                    <a:cubicBezTo>
                      <a:pt x="62" y="95"/>
                      <a:pt x="62" y="95"/>
                      <a:pt x="62" y="95"/>
                    </a:cubicBezTo>
                    <a:cubicBezTo>
                      <a:pt x="62" y="95"/>
                      <a:pt x="162" y="26"/>
                      <a:pt x="213" y="0"/>
                    </a:cubicBezTo>
                    <a:cubicBezTo>
                      <a:pt x="182" y="1"/>
                      <a:pt x="182" y="1"/>
                      <a:pt x="182" y="1"/>
                    </a:cubicBezTo>
                    <a:cubicBezTo>
                      <a:pt x="182" y="1"/>
                      <a:pt x="70" y="66"/>
                      <a:pt x="0" y="1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41">
                <a:extLst>
                  <a:ext uri="{FF2B5EF4-FFF2-40B4-BE49-F238E27FC236}">
                    <a16:creationId xmlns="" xmlns:a16="http://schemas.microsoft.com/office/drawing/2014/main" id="{7EC3BA68-F40D-4EB4-8EAF-BB66B4E3F8EC}"/>
                  </a:ext>
                </a:extLst>
              </p:cNvPr>
              <p:cNvSpPr>
                <a:spLocks/>
              </p:cNvSpPr>
              <p:nvPr/>
            </p:nvSpPr>
            <p:spPr bwMode="auto">
              <a:xfrm>
                <a:off x="8464331" y="3442237"/>
                <a:ext cx="58738" cy="65088"/>
              </a:xfrm>
              <a:custGeom>
                <a:avLst/>
                <a:gdLst>
                  <a:gd name="T0" fmla="*/ 0 w 37"/>
                  <a:gd name="T1" fmla="*/ 15 h 41"/>
                  <a:gd name="T2" fmla="*/ 37 w 37"/>
                  <a:gd name="T3" fmla="*/ 41 h 41"/>
                  <a:gd name="T4" fmla="*/ 37 w 37"/>
                  <a:gd name="T5" fmla="*/ 26 h 41"/>
                  <a:gd name="T6" fmla="*/ 3 w 37"/>
                  <a:gd name="T7" fmla="*/ 0 h 41"/>
                  <a:gd name="T8" fmla="*/ 0 w 37"/>
                  <a:gd name="T9" fmla="*/ 15 h 41"/>
                </a:gdLst>
                <a:ahLst/>
                <a:cxnLst>
                  <a:cxn ang="0">
                    <a:pos x="T0" y="T1"/>
                  </a:cxn>
                  <a:cxn ang="0">
                    <a:pos x="T2" y="T3"/>
                  </a:cxn>
                  <a:cxn ang="0">
                    <a:pos x="T4" y="T5"/>
                  </a:cxn>
                  <a:cxn ang="0">
                    <a:pos x="T6" y="T7"/>
                  </a:cxn>
                  <a:cxn ang="0">
                    <a:pos x="T8" y="T9"/>
                  </a:cxn>
                </a:cxnLst>
                <a:rect l="0" t="0" r="r" b="b"/>
                <a:pathLst>
                  <a:path w="37" h="41">
                    <a:moveTo>
                      <a:pt x="0" y="15"/>
                    </a:moveTo>
                    <a:lnTo>
                      <a:pt x="37" y="41"/>
                    </a:lnTo>
                    <a:lnTo>
                      <a:pt x="37" y="26"/>
                    </a:lnTo>
                    <a:lnTo>
                      <a:pt x="3" y="0"/>
                    </a:lnTo>
                    <a:lnTo>
                      <a:pt x="0" y="15"/>
                    </a:lnTo>
                    <a:close/>
                  </a:path>
                </a:pathLst>
              </a:custGeom>
              <a:solidFill>
                <a:srgbClr val="9560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42">
                <a:extLst>
                  <a:ext uri="{FF2B5EF4-FFF2-40B4-BE49-F238E27FC236}">
                    <a16:creationId xmlns="" xmlns:a16="http://schemas.microsoft.com/office/drawing/2014/main" id="{6B02C8AB-1926-4797-BA13-0EB2CFCFC755}"/>
                  </a:ext>
                </a:extLst>
              </p:cNvPr>
              <p:cNvSpPr>
                <a:spLocks/>
              </p:cNvSpPr>
              <p:nvPr/>
            </p:nvSpPr>
            <p:spPr bwMode="auto">
              <a:xfrm>
                <a:off x="8619906" y="3537487"/>
                <a:ext cx="57150" cy="65088"/>
              </a:xfrm>
              <a:custGeom>
                <a:avLst/>
                <a:gdLst>
                  <a:gd name="T0" fmla="*/ 0 w 36"/>
                  <a:gd name="T1" fmla="*/ 15 h 41"/>
                  <a:gd name="T2" fmla="*/ 36 w 36"/>
                  <a:gd name="T3" fmla="*/ 41 h 41"/>
                  <a:gd name="T4" fmla="*/ 36 w 36"/>
                  <a:gd name="T5" fmla="*/ 26 h 41"/>
                  <a:gd name="T6" fmla="*/ 0 w 36"/>
                  <a:gd name="T7" fmla="*/ 0 h 41"/>
                  <a:gd name="T8" fmla="*/ 0 w 36"/>
                  <a:gd name="T9" fmla="*/ 15 h 41"/>
                </a:gdLst>
                <a:ahLst/>
                <a:cxnLst>
                  <a:cxn ang="0">
                    <a:pos x="T0" y="T1"/>
                  </a:cxn>
                  <a:cxn ang="0">
                    <a:pos x="T2" y="T3"/>
                  </a:cxn>
                  <a:cxn ang="0">
                    <a:pos x="T4" y="T5"/>
                  </a:cxn>
                  <a:cxn ang="0">
                    <a:pos x="T6" y="T7"/>
                  </a:cxn>
                  <a:cxn ang="0">
                    <a:pos x="T8" y="T9"/>
                  </a:cxn>
                </a:cxnLst>
                <a:rect l="0" t="0" r="r" b="b"/>
                <a:pathLst>
                  <a:path w="36" h="41">
                    <a:moveTo>
                      <a:pt x="0" y="15"/>
                    </a:moveTo>
                    <a:lnTo>
                      <a:pt x="36" y="41"/>
                    </a:lnTo>
                    <a:lnTo>
                      <a:pt x="36" y="26"/>
                    </a:lnTo>
                    <a:lnTo>
                      <a:pt x="0" y="0"/>
                    </a:lnTo>
                    <a:lnTo>
                      <a:pt x="0" y="15"/>
                    </a:lnTo>
                    <a:close/>
                  </a:path>
                </a:pathLst>
              </a:custGeom>
              <a:solidFill>
                <a:srgbClr val="9560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43">
                <a:extLst>
                  <a:ext uri="{FF2B5EF4-FFF2-40B4-BE49-F238E27FC236}">
                    <a16:creationId xmlns="" xmlns:a16="http://schemas.microsoft.com/office/drawing/2014/main" id="{A0ABC245-9074-4642-AE4F-AC7E58DCAA62}"/>
                  </a:ext>
                </a:extLst>
              </p:cNvPr>
              <p:cNvSpPr>
                <a:spLocks noEditPoints="1"/>
              </p:cNvSpPr>
              <p:nvPr/>
            </p:nvSpPr>
            <p:spPr bwMode="auto">
              <a:xfrm>
                <a:off x="8283356" y="3569237"/>
                <a:ext cx="830263" cy="520700"/>
              </a:xfrm>
              <a:custGeom>
                <a:avLst/>
                <a:gdLst>
                  <a:gd name="T0" fmla="*/ 190 w 242"/>
                  <a:gd name="T1" fmla="*/ 115 h 152"/>
                  <a:gd name="T2" fmla="*/ 190 w 242"/>
                  <a:gd name="T3" fmla="*/ 122 h 152"/>
                  <a:gd name="T4" fmla="*/ 238 w 242"/>
                  <a:gd name="T5" fmla="*/ 152 h 152"/>
                  <a:gd name="T6" fmla="*/ 240 w 242"/>
                  <a:gd name="T7" fmla="*/ 152 h 152"/>
                  <a:gd name="T8" fmla="*/ 242 w 242"/>
                  <a:gd name="T9" fmla="*/ 150 h 152"/>
                  <a:gd name="T10" fmla="*/ 237 w 242"/>
                  <a:gd name="T11" fmla="*/ 143 h 152"/>
                  <a:gd name="T12" fmla="*/ 190 w 242"/>
                  <a:gd name="T13" fmla="*/ 115 h 152"/>
                  <a:gd name="T14" fmla="*/ 87 w 242"/>
                  <a:gd name="T15" fmla="*/ 52 h 152"/>
                  <a:gd name="T16" fmla="*/ 87 w 242"/>
                  <a:gd name="T17" fmla="*/ 59 h 152"/>
                  <a:gd name="T18" fmla="*/ 187 w 242"/>
                  <a:gd name="T19" fmla="*/ 120 h 152"/>
                  <a:gd name="T20" fmla="*/ 187 w 242"/>
                  <a:gd name="T21" fmla="*/ 113 h 152"/>
                  <a:gd name="T22" fmla="*/ 87 w 242"/>
                  <a:gd name="T23" fmla="*/ 52 h 152"/>
                  <a:gd name="T24" fmla="*/ 2 w 242"/>
                  <a:gd name="T25" fmla="*/ 0 h 152"/>
                  <a:gd name="T26" fmla="*/ 0 w 242"/>
                  <a:gd name="T27" fmla="*/ 2 h 152"/>
                  <a:gd name="T28" fmla="*/ 5 w 242"/>
                  <a:gd name="T29" fmla="*/ 9 h 152"/>
                  <a:gd name="T30" fmla="*/ 84 w 242"/>
                  <a:gd name="T31" fmla="*/ 58 h 152"/>
                  <a:gd name="T32" fmla="*/ 84 w 242"/>
                  <a:gd name="T33" fmla="*/ 50 h 152"/>
                  <a:gd name="T34" fmla="*/ 4 w 242"/>
                  <a:gd name="T35" fmla="*/ 1 h 152"/>
                  <a:gd name="T36" fmla="*/ 2 w 242"/>
                  <a:gd name="T3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152">
                    <a:moveTo>
                      <a:pt x="190" y="115"/>
                    </a:moveTo>
                    <a:cubicBezTo>
                      <a:pt x="190" y="122"/>
                      <a:pt x="190" y="122"/>
                      <a:pt x="190" y="122"/>
                    </a:cubicBezTo>
                    <a:cubicBezTo>
                      <a:pt x="238" y="152"/>
                      <a:pt x="238" y="152"/>
                      <a:pt x="238" y="152"/>
                    </a:cubicBezTo>
                    <a:cubicBezTo>
                      <a:pt x="239" y="152"/>
                      <a:pt x="240" y="152"/>
                      <a:pt x="240" y="152"/>
                    </a:cubicBezTo>
                    <a:cubicBezTo>
                      <a:pt x="241" y="152"/>
                      <a:pt x="242" y="152"/>
                      <a:pt x="242" y="150"/>
                    </a:cubicBezTo>
                    <a:cubicBezTo>
                      <a:pt x="242" y="148"/>
                      <a:pt x="239" y="145"/>
                      <a:pt x="237" y="143"/>
                    </a:cubicBezTo>
                    <a:cubicBezTo>
                      <a:pt x="190" y="115"/>
                      <a:pt x="190" y="115"/>
                      <a:pt x="190" y="115"/>
                    </a:cubicBezTo>
                    <a:moveTo>
                      <a:pt x="87" y="52"/>
                    </a:moveTo>
                    <a:cubicBezTo>
                      <a:pt x="87" y="59"/>
                      <a:pt x="87" y="59"/>
                      <a:pt x="87" y="59"/>
                    </a:cubicBezTo>
                    <a:cubicBezTo>
                      <a:pt x="187" y="120"/>
                      <a:pt x="187" y="120"/>
                      <a:pt x="187" y="120"/>
                    </a:cubicBezTo>
                    <a:cubicBezTo>
                      <a:pt x="187" y="113"/>
                      <a:pt x="187" y="113"/>
                      <a:pt x="187" y="113"/>
                    </a:cubicBezTo>
                    <a:cubicBezTo>
                      <a:pt x="87" y="52"/>
                      <a:pt x="87" y="52"/>
                      <a:pt x="87" y="52"/>
                    </a:cubicBezTo>
                    <a:moveTo>
                      <a:pt x="2" y="0"/>
                    </a:moveTo>
                    <a:cubicBezTo>
                      <a:pt x="0" y="0"/>
                      <a:pt x="0" y="1"/>
                      <a:pt x="0" y="2"/>
                    </a:cubicBezTo>
                    <a:cubicBezTo>
                      <a:pt x="0" y="5"/>
                      <a:pt x="2" y="8"/>
                      <a:pt x="5" y="9"/>
                    </a:cubicBezTo>
                    <a:cubicBezTo>
                      <a:pt x="84" y="58"/>
                      <a:pt x="84" y="58"/>
                      <a:pt x="84" y="58"/>
                    </a:cubicBezTo>
                    <a:cubicBezTo>
                      <a:pt x="84" y="50"/>
                      <a:pt x="84" y="50"/>
                      <a:pt x="84" y="50"/>
                    </a:cubicBezTo>
                    <a:cubicBezTo>
                      <a:pt x="4" y="1"/>
                      <a:pt x="4" y="1"/>
                      <a:pt x="4" y="1"/>
                    </a:cubicBezTo>
                    <a:cubicBezTo>
                      <a:pt x="3" y="0"/>
                      <a:pt x="2" y="0"/>
                      <a:pt x="2" y="0"/>
                    </a:cubicBezTo>
                  </a:path>
                </a:pathLst>
              </a:custGeom>
              <a:solidFill>
                <a:srgbClr val="DDA22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44">
                <a:extLst>
                  <a:ext uri="{FF2B5EF4-FFF2-40B4-BE49-F238E27FC236}">
                    <a16:creationId xmlns="" xmlns:a16="http://schemas.microsoft.com/office/drawing/2014/main" id="{2D445139-E95D-460C-A270-AF641D0D3944}"/>
                  </a:ext>
                </a:extLst>
              </p:cNvPr>
              <p:cNvSpPr>
                <a:spLocks/>
              </p:cNvSpPr>
              <p:nvPr/>
            </p:nvSpPr>
            <p:spPr bwMode="auto">
              <a:xfrm>
                <a:off x="8359556" y="3037425"/>
                <a:ext cx="606425" cy="352425"/>
              </a:xfrm>
              <a:custGeom>
                <a:avLst/>
                <a:gdLst>
                  <a:gd name="T0" fmla="*/ 1 w 177"/>
                  <a:gd name="T1" fmla="*/ 0 h 103"/>
                  <a:gd name="T2" fmla="*/ 0 w 177"/>
                  <a:gd name="T3" fmla="*/ 1 h 103"/>
                  <a:gd name="T4" fmla="*/ 2 w 177"/>
                  <a:gd name="T5" fmla="*/ 4 h 103"/>
                  <a:gd name="T6" fmla="*/ 175 w 177"/>
                  <a:gd name="T7" fmla="*/ 102 h 103"/>
                  <a:gd name="T8" fmla="*/ 176 w 177"/>
                  <a:gd name="T9" fmla="*/ 103 h 103"/>
                  <a:gd name="T10" fmla="*/ 177 w 177"/>
                  <a:gd name="T11" fmla="*/ 102 h 103"/>
                  <a:gd name="T12" fmla="*/ 175 w 177"/>
                  <a:gd name="T13" fmla="*/ 99 h 103"/>
                  <a:gd name="T14" fmla="*/ 1 w 177"/>
                  <a:gd name="T15" fmla="*/ 1 h 103"/>
                  <a:gd name="T16" fmla="*/ 1 w 177"/>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03">
                    <a:moveTo>
                      <a:pt x="1" y="0"/>
                    </a:moveTo>
                    <a:cubicBezTo>
                      <a:pt x="0" y="0"/>
                      <a:pt x="0" y="1"/>
                      <a:pt x="0" y="1"/>
                    </a:cubicBezTo>
                    <a:cubicBezTo>
                      <a:pt x="0" y="2"/>
                      <a:pt x="1" y="4"/>
                      <a:pt x="2" y="4"/>
                    </a:cubicBezTo>
                    <a:cubicBezTo>
                      <a:pt x="175" y="102"/>
                      <a:pt x="175" y="102"/>
                      <a:pt x="175" y="102"/>
                    </a:cubicBezTo>
                    <a:cubicBezTo>
                      <a:pt x="176" y="103"/>
                      <a:pt x="176" y="103"/>
                      <a:pt x="176" y="103"/>
                    </a:cubicBezTo>
                    <a:cubicBezTo>
                      <a:pt x="177" y="103"/>
                      <a:pt x="177" y="102"/>
                      <a:pt x="177" y="102"/>
                    </a:cubicBezTo>
                    <a:cubicBezTo>
                      <a:pt x="177" y="101"/>
                      <a:pt x="176" y="99"/>
                      <a:pt x="175" y="99"/>
                    </a:cubicBezTo>
                    <a:cubicBezTo>
                      <a:pt x="1" y="1"/>
                      <a:pt x="1" y="1"/>
                      <a:pt x="1" y="1"/>
                    </a:cubicBezTo>
                    <a:cubicBezTo>
                      <a:pt x="1" y="0"/>
                      <a:pt x="1" y="0"/>
                      <a:pt x="1" y="0"/>
                    </a:cubicBezTo>
                  </a:path>
                </a:pathLst>
              </a:custGeom>
              <a:solidFill>
                <a:srgbClr val="EDC1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45">
                <a:extLst>
                  <a:ext uri="{FF2B5EF4-FFF2-40B4-BE49-F238E27FC236}">
                    <a16:creationId xmlns="" xmlns:a16="http://schemas.microsoft.com/office/drawing/2014/main" id="{A68651AF-870E-454E-86D3-684DE149990A}"/>
                  </a:ext>
                </a:extLst>
              </p:cNvPr>
              <p:cNvSpPr>
                <a:spLocks/>
              </p:cNvSpPr>
              <p:nvPr/>
            </p:nvSpPr>
            <p:spPr bwMode="auto">
              <a:xfrm>
                <a:off x="8877081" y="2705637"/>
                <a:ext cx="671513" cy="346075"/>
              </a:xfrm>
              <a:custGeom>
                <a:avLst/>
                <a:gdLst>
                  <a:gd name="T0" fmla="*/ 1 w 196"/>
                  <a:gd name="T1" fmla="*/ 0 h 101"/>
                  <a:gd name="T2" fmla="*/ 0 w 196"/>
                  <a:gd name="T3" fmla="*/ 1 h 101"/>
                  <a:gd name="T4" fmla="*/ 3 w 196"/>
                  <a:gd name="T5" fmla="*/ 4 h 101"/>
                  <a:gd name="T6" fmla="*/ 194 w 196"/>
                  <a:gd name="T7" fmla="*/ 101 h 101"/>
                  <a:gd name="T8" fmla="*/ 195 w 196"/>
                  <a:gd name="T9" fmla="*/ 101 h 101"/>
                  <a:gd name="T10" fmla="*/ 196 w 196"/>
                  <a:gd name="T11" fmla="*/ 100 h 101"/>
                  <a:gd name="T12" fmla="*/ 193 w 196"/>
                  <a:gd name="T13" fmla="*/ 98 h 101"/>
                  <a:gd name="T14" fmla="*/ 2 w 196"/>
                  <a:gd name="T15" fmla="*/ 0 h 101"/>
                  <a:gd name="T16" fmla="*/ 1 w 196"/>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01">
                    <a:moveTo>
                      <a:pt x="1" y="0"/>
                    </a:moveTo>
                    <a:cubicBezTo>
                      <a:pt x="1" y="0"/>
                      <a:pt x="0" y="1"/>
                      <a:pt x="0" y="1"/>
                    </a:cubicBezTo>
                    <a:cubicBezTo>
                      <a:pt x="1" y="2"/>
                      <a:pt x="2" y="4"/>
                      <a:pt x="3" y="4"/>
                    </a:cubicBezTo>
                    <a:cubicBezTo>
                      <a:pt x="194" y="101"/>
                      <a:pt x="194" y="101"/>
                      <a:pt x="194" y="101"/>
                    </a:cubicBezTo>
                    <a:cubicBezTo>
                      <a:pt x="195" y="101"/>
                      <a:pt x="195" y="101"/>
                      <a:pt x="195" y="101"/>
                    </a:cubicBezTo>
                    <a:cubicBezTo>
                      <a:pt x="196" y="101"/>
                      <a:pt x="196" y="101"/>
                      <a:pt x="196" y="100"/>
                    </a:cubicBezTo>
                    <a:cubicBezTo>
                      <a:pt x="196" y="99"/>
                      <a:pt x="195" y="98"/>
                      <a:pt x="193" y="98"/>
                    </a:cubicBezTo>
                    <a:cubicBezTo>
                      <a:pt x="2" y="0"/>
                      <a:pt x="2" y="0"/>
                      <a:pt x="2" y="0"/>
                    </a:cubicBezTo>
                    <a:cubicBezTo>
                      <a:pt x="2" y="0"/>
                      <a:pt x="1" y="0"/>
                      <a:pt x="1" y="0"/>
                    </a:cubicBezTo>
                  </a:path>
                </a:pathLst>
              </a:custGeom>
              <a:solidFill>
                <a:srgbClr val="EDC1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46">
                <a:extLst>
                  <a:ext uri="{FF2B5EF4-FFF2-40B4-BE49-F238E27FC236}">
                    <a16:creationId xmlns="" xmlns:a16="http://schemas.microsoft.com/office/drawing/2014/main" id="{79E74805-16CF-4EFA-8B5F-BB1ADAE28021}"/>
                  </a:ext>
                </a:extLst>
              </p:cNvPr>
              <p:cNvSpPr>
                <a:spLocks noEditPoints="1"/>
              </p:cNvSpPr>
              <p:nvPr/>
            </p:nvSpPr>
            <p:spPr bwMode="auto">
              <a:xfrm>
                <a:off x="8570693" y="3486687"/>
                <a:ext cx="11113" cy="369888"/>
              </a:xfrm>
              <a:custGeom>
                <a:avLst/>
                <a:gdLst>
                  <a:gd name="T0" fmla="*/ 0 w 3"/>
                  <a:gd name="T1" fmla="*/ 82 h 108"/>
                  <a:gd name="T2" fmla="*/ 0 w 3"/>
                  <a:gd name="T3" fmla="*/ 106 h 108"/>
                  <a:gd name="T4" fmla="*/ 3 w 3"/>
                  <a:gd name="T5" fmla="*/ 108 h 108"/>
                  <a:gd name="T6" fmla="*/ 3 w 3"/>
                  <a:gd name="T7" fmla="*/ 83 h 108"/>
                  <a:gd name="T8" fmla="*/ 0 w 3"/>
                  <a:gd name="T9" fmla="*/ 82 h 108"/>
                  <a:gd name="T10" fmla="*/ 0 w 3"/>
                  <a:gd name="T11" fmla="*/ 0 h 108"/>
                  <a:gd name="T12" fmla="*/ 0 w 3"/>
                  <a:gd name="T13" fmla="*/ 74 h 108"/>
                  <a:gd name="T14" fmla="*/ 3 w 3"/>
                  <a:gd name="T15" fmla="*/ 76 h 108"/>
                  <a:gd name="T16" fmla="*/ 3 w 3"/>
                  <a:gd name="T17" fmla="*/ 3 h 108"/>
                  <a:gd name="T18" fmla="*/ 0 w 3"/>
                  <a:gd name="T1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08">
                    <a:moveTo>
                      <a:pt x="0" y="82"/>
                    </a:moveTo>
                    <a:cubicBezTo>
                      <a:pt x="0" y="106"/>
                      <a:pt x="0" y="106"/>
                      <a:pt x="0" y="106"/>
                    </a:cubicBezTo>
                    <a:cubicBezTo>
                      <a:pt x="1" y="107"/>
                      <a:pt x="2" y="107"/>
                      <a:pt x="3" y="108"/>
                    </a:cubicBezTo>
                    <a:cubicBezTo>
                      <a:pt x="3" y="83"/>
                      <a:pt x="3" y="83"/>
                      <a:pt x="3" y="83"/>
                    </a:cubicBezTo>
                    <a:cubicBezTo>
                      <a:pt x="0" y="82"/>
                      <a:pt x="0" y="82"/>
                      <a:pt x="0" y="82"/>
                    </a:cubicBezTo>
                    <a:moveTo>
                      <a:pt x="0" y="0"/>
                    </a:moveTo>
                    <a:cubicBezTo>
                      <a:pt x="0" y="74"/>
                      <a:pt x="0" y="74"/>
                      <a:pt x="0" y="74"/>
                    </a:cubicBezTo>
                    <a:cubicBezTo>
                      <a:pt x="3" y="76"/>
                      <a:pt x="3" y="76"/>
                      <a:pt x="3" y="76"/>
                    </a:cubicBezTo>
                    <a:cubicBezTo>
                      <a:pt x="3" y="3"/>
                      <a:pt x="3" y="3"/>
                      <a:pt x="3" y="3"/>
                    </a:cubicBezTo>
                    <a:cubicBezTo>
                      <a:pt x="0" y="0"/>
                      <a:pt x="0" y="0"/>
                      <a:pt x="0" y="0"/>
                    </a:cubicBezTo>
                  </a:path>
                </a:pathLst>
              </a:custGeom>
              <a:solidFill>
                <a:srgbClr val="C79D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7">
                <a:extLst>
                  <a:ext uri="{FF2B5EF4-FFF2-40B4-BE49-F238E27FC236}">
                    <a16:creationId xmlns="" xmlns:a16="http://schemas.microsoft.com/office/drawing/2014/main" id="{3C193145-D42E-4776-BF76-ED8E3DD70A7C}"/>
                  </a:ext>
                </a:extLst>
              </p:cNvPr>
              <p:cNvSpPr>
                <a:spLocks/>
              </p:cNvSpPr>
              <p:nvPr/>
            </p:nvSpPr>
            <p:spPr bwMode="auto">
              <a:xfrm>
                <a:off x="8570693" y="3740687"/>
                <a:ext cx="11113" cy="30163"/>
              </a:xfrm>
              <a:custGeom>
                <a:avLst/>
                <a:gdLst>
                  <a:gd name="T0" fmla="*/ 0 w 7"/>
                  <a:gd name="T1" fmla="*/ 0 h 19"/>
                  <a:gd name="T2" fmla="*/ 0 w 7"/>
                  <a:gd name="T3" fmla="*/ 17 h 19"/>
                  <a:gd name="T4" fmla="*/ 7 w 7"/>
                  <a:gd name="T5" fmla="*/ 19 h 19"/>
                  <a:gd name="T6" fmla="*/ 7 w 7"/>
                  <a:gd name="T7" fmla="*/ 4 h 19"/>
                  <a:gd name="T8" fmla="*/ 0 w 7"/>
                  <a:gd name="T9" fmla="*/ 0 h 19"/>
                </a:gdLst>
                <a:ahLst/>
                <a:cxnLst>
                  <a:cxn ang="0">
                    <a:pos x="T0" y="T1"/>
                  </a:cxn>
                  <a:cxn ang="0">
                    <a:pos x="T2" y="T3"/>
                  </a:cxn>
                  <a:cxn ang="0">
                    <a:pos x="T4" y="T5"/>
                  </a:cxn>
                  <a:cxn ang="0">
                    <a:pos x="T6" y="T7"/>
                  </a:cxn>
                  <a:cxn ang="0">
                    <a:pos x="T8" y="T9"/>
                  </a:cxn>
                </a:cxnLst>
                <a:rect l="0" t="0" r="r" b="b"/>
                <a:pathLst>
                  <a:path w="7" h="19">
                    <a:moveTo>
                      <a:pt x="0" y="0"/>
                    </a:moveTo>
                    <a:lnTo>
                      <a:pt x="0" y="17"/>
                    </a:lnTo>
                    <a:lnTo>
                      <a:pt x="7" y="19"/>
                    </a:lnTo>
                    <a:lnTo>
                      <a:pt x="7" y="4"/>
                    </a:lnTo>
                    <a:lnTo>
                      <a:pt x="0" y="0"/>
                    </a:lnTo>
                    <a:close/>
                  </a:path>
                </a:pathLst>
              </a:custGeom>
              <a:solidFill>
                <a:srgbClr val="BB89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48">
                <a:extLst>
                  <a:ext uri="{FF2B5EF4-FFF2-40B4-BE49-F238E27FC236}">
                    <a16:creationId xmlns="" xmlns:a16="http://schemas.microsoft.com/office/drawing/2014/main" id="{EA352229-E561-4071-A67E-6B4D6D66B96F}"/>
                  </a:ext>
                </a:extLst>
              </p:cNvPr>
              <p:cNvSpPr>
                <a:spLocks/>
              </p:cNvSpPr>
              <p:nvPr/>
            </p:nvSpPr>
            <p:spPr bwMode="auto">
              <a:xfrm>
                <a:off x="8570693" y="3740687"/>
                <a:ext cx="11113" cy="30163"/>
              </a:xfrm>
              <a:custGeom>
                <a:avLst/>
                <a:gdLst>
                  <a:gd name="T0" fmla="*/ 0 w 7"/>
                  <a:gd name="T1" fmla="*/ 0 h 19"/>
                  <a:gd name="T2" fmla="*/ 0 w 7"/>
                  <a:gd name="T3" fmla="*/ 17 h 19"/>
                  <a:gd name="T4" fmla="*/ 7 w 7"/>
                  <a:gd name="T5" fmla="*/ 19 h 19"/>
                  <a:gd name="T6" fmla="*/ 7 w 7"/>
                  <a:gd name="T7" fmla="*/ 4 h 19"/>
                  <a:gd name="T8" fmla="*/ 0 w 7"/>
                  <a:gd name="T9" fmla="*/ 0 h 19"/>
                </a:gdLst>
                <a:ahLst/>
                <a:cxnLst>
                  <a:cxn ang="0">
                    <a:pos x="T0" y="T1"/>
                  </a:cxn>
                  <a:cxn ang="0">
                    <a:pos x="T2" y="T3"/>
                  </a:cxn>
                  <a:cxn ang="0">
                    <a:pos x="T4" y="T5"/>
                  </a:cxn>
                  <a:cxn ang="0">
                    <a:pos x="T6" y="T7"/>
                  </a:cxn>
                  <a:cxn ang="0">
                    <a:pos x="T8" y="T9"/>
                  </a:cxn>
                </a:cxnLst>
                <a:rect l="0" t="0" r="r" b="b"/>
                <a:pathLst>
                  <a:path w="7" h="19">
                    <a:moveTo>
                      <a:pt x="0" y="0"/>
                    </a:moveTo>
                    <a:lnTo>
                      <a:pt x="0" y="17"/>
                    </a:lnTo>
                    <a:lnTo>
                      <a:pt x="7" y="19"/>
                    </a:lnTo>
                    <a:lnTo>
                      <a:pt x="7" y="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49">
                <a:extLst>
                  <a:ext uri="{FF2B5EF4-FFF2-40B4-BE49-F238E27FC236}">
                    <a16:creationId xmlns="" xmlns:a16="http://schemas.microsoft.com/office/drawing/2014/main" id="{6E74E30D-8E24-4A47-907A-FAE2E64F7B59}"/>
                  </a:ext>
                </a:extLst>
              </p:cNvPr>
              <p:cNvSpPr>
                <a:spLocks noEditPoints="1"/>
              </p:cNvSpPr>
              <p:nvPr/>
            </p:nvSpPr>
            <p:spPr bwMode="auto">
              <a:xfrm>
                <a:off x="8924706" y="3756562"/>
                <a:ext cx="9525" cy="315913"/>
              </a:xfrm>
              <a:custGeom>
                <a:avLst/>
                <a:gdLst>
                  <a:gd name="T0" fmla="*/ 0 w 3"/>
                  <a:gd name="T1" fmla="*/ 65 h 92"/>
                  <a:gd name="T2" fmla="*/ 0 w 3"/>
                  <a:gd name="T3" fmla="*/ 90 h 92"/>
                  <a:gd name="T4" fmla="*/ 3 w 3"/>
                  <a:gd name="T5" fmla="*/ 92 h 92"/>
                  <a:gd name="T6" fmla="*/ 3 w 3"/>
                  <a:gd name="T7" fmla="*/ 67 h 92"/>
                  <a:gd name="T8" fmla="*/ 0 w 3"/>
                  <a:gd name="T9" fmla="*/ 65 h 92"/>
                  <a:gd name="T10" fmla="*/ 0 w 3"/>
                  <a:gd name="T11" fmla="*/ 0 h 92"/>
                  <a:gd name="T12" fmla="*/ 0 w 3"/>
                  <a:gd name="T13" fmla="*/ 58 h 92"/>
                  <a:gd name="T14" fmla="*/ 3 w 3"/>
                  <a:gd name="T15" fmla="*/ 60 h 92"/>
                  <a:gd name="T16" fmla="*/ 3 w 3"/>
                  <a:gd name="T17" fmla="*/ 0 h 92"/>
                  <a:gd name="T18" fmla="*/ 0 w 3"/>
                  <a:gd name="T1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2">
                    <a:moveTo>
                      <a:pt x="0" y="65"/>
                    </a:moveTo>
                    <a:cubicBezTo>
                      <a:pt x="0" y="90"/>
                      <a:pt x="0" y="90"/>
                      <a:pt x="0" y="90"/>
                    </a:cubicBezTo>
                    <a:cubicBezTo>
                      <a:pt x="1" y="91"/>
                      <a:pt x="2" y="91"/>
                      <a:pt x="3" y="92"/>
                    </a:cubicBezTo>
                    <a:cubicBezTo>
                      <a:pt x="3" y="67"/>
                      <a:pt x="3" y="67"/>
                      <a:pt x="3" y="67"/>
                    </a:cubicBezTo>
                    <a:cubicBezTo>
                      <a:pt x="0" y="65"/>
                      <a:pt x="0" y="65"/>
                      <a:pt x="0" y="65"/>
                    </a:cubicBezTo>
                    <a:moveTo>
                      <a:pt x="0" y="0"/>
                    </a:moveTo>
                    <a:cubicBezTo>
                      <a:pt x="0" y="58"/>
                      <a:pt x="0" y="58"/>
                      <a:pt x="0" y="58"/>
                    </a:cubicBezTo>
                    <a:cubicBezTo>
                      <a:pt x="3" y="60"/>
                      <a:pt x="3" y="60"/>
                      <a:pt x="3" y="60"/>
                    </a:cubicBezTo>
                    <a:cubicBezTo>
                      <a:pt x="3" y="0"/>
                      <a:pt x="3" y="0"/>
                      <a:pt x="3" y="0"/>
                    </a:cubicBezTo>
                    <a:cubicBezTo>
                      <a:pt x="2" y="0"/>
                      <a:pt x="1" y="0"/>
                      <a:pt x="0" y="0"/>
                    </a:cubicBezTo>
                  </a:path>
                </a:pathLst>
              </a:custGeom>
              <a:solidFill>
                <a:srgbClr val="C79D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50">
                <a:extLst>
                  <a:ext uri="{FF2B5EF4-FFF2-40B4-BE49-F238E27FC236}">
                    <a16:creationId xmlns="" xmlns:a16="http://schemas.microsoft.com/office/drawing/2014/main" id="{1B3B1227-0219-4493-9A32-40A6E7D83FEE}"/>
                  </a:ext>
                </a:extLst>
              </p:cNvPr>
              <p:cNvSpPr>
                <a:spLocks/>
              </p:cNvSpPr>
              <p:nvPr/>
            </p:nvSpPr>
            <p:spPr bwMode="auto">
              <a:xfrm>
                <a:off x="8924706" y="3956587"/>
                <a:ext cx="9525" cy="30163"/>
              </a:xfrm>
              <a:custGeom>
                <a:avLst/>
                <a:gdLst>
                  <a:gd name="T0" fmla="*/ 0 w 6"/>
                  <a:gd name="T1" fmla="*/ 0 h 19"/>
                  <a:gd name="T2" fmla="*/ 0 w 6"/>
                  <a:gd name="T3" fmla="*/ 15 h 19"/>
                  <a:gd name="T4" fmla="*/ 6 w 6"/>
                  <a:gd name="T5" fmla="*/ 19 h 19"/>
                  <a:gd name="T6" fmla="*/ 6 w 6"/>
                  <a:gd name="T7" fmla="*/ 4 h 19"/>
                  <a:gd name="T8" fmla="*/ 0 w 6"/>
                  <a:gd name="T9" fmla="*/ 0 h 19"/>
                </a:gdLst>
                <a:ahLst/>
                <a:cxnLst>
                  <a:cxn ang="0">
                    <a:pos x="T0" y="T1"/>
                  </a:cxn>
                  <a:cxn ang="0">
                    <a:pos x="T2" y="T3"/>
                  </a:cxn>
                  <a:cxn ang="0">
                    <a:pos x="T4" y="T5"/>
                  </a:cxn>
                  <a:cxn ang="0">
                    <a:pos x="T6" y="T7"/>
                  </a:cxn>
                  <a:cxn ang="0">
                    <a:pos x="T8" y="T9"/>
                  </a:cxn>
                </a:cxnLst>
                <a:rect l="0" t="0" r="r" b="b"/>
                <a:pathLst>
                  <a:path w="6" h="19">
                    <a:moveTo>
                      <a:pt x="0" y="0"/>
                    </a:moveTo>
                    <a:lnTo>
                      <a:pt x="0" y="15"/>
                    </a:lnTo>
                    <a:lnTo>
                      <a:pt x="6" y="19"/>
                    </a:lnTo>
                    <a:lnTo>
                      <a:pt x="6" y="4"/>
                    </a:lnTo>
                    <a:lnTo>
                      <a:pt x="0" y="0"/>
                    </a:lnTo>
                    <a:close/>
                  </a:path>
                </a:pathLst>
              </a:custGeom>
              <a:solidFill>
                <a:srgbClr val="BB89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51">
                <a:extLst>
                  <a:ext uri="{FF2B5EF4-FFF2-40B4-BE49-F238E27FC236}">
                    <a16:creationId xmlns="" xmlns:a16="http://schemas.microsoft.com/office/drawing/2014/main" id="{A9B99569-9173-4877-95CB-8EA6450F25E1}"/>
                  </a:ext>
                </a:extLst>
              </p:cNvPr>
              <p:cNvSpPr>
                <a:spLocks/>
              </p:cNvSpPr>
              <p:nvPr/>
            </p:nvSpPr>
            <p:spPr bwMode="auto">
              <a:xfrm>
                <a:off x="8924706" y="3956587"/>
                <a:ext cx="9525" cy="30163"/>
              </a:xfrm>
              <a:custGeom>
                <a:avLst/>
                <a:gdLst>
                  <a:gd name="T0" fmla="*/ 0 w 6"/>
                  <a:gd name="T1" fmla="*/ 0 h 19"/>
                  <a:gd name="T2" fmla="*/ 0 w 6"/>
                  <a:gd name="T3" fmla="*/ 15 h 19"/>
                  <a:gd name="T4" fmla="*/ 6 w 6"/>
                  <a:gd name="T5" fmla="*/ 19 h 19"/>
                  <a:gd name="T6" fmla="*/ 6 w 6"/>
                  <a:gd name="T7" fmla="*/ 4 h 19"/>
                  <a:gd name="T8" fmla="*/ 0 w 6"/>
                  <a:gd name="T9" fmla="*/ 0 h 19"/>
                </a:gdLst>
                <a:ahLst/>
                <a:cxnLst>
                  <a:cxn ang="0">
                    <a:pos x="T0" y="T1"/>
                  </a:cxn>
                  <a:cxn ang="0">
                    <a:pos x="T2" y="T3"/>
                  </a:cxn>
                  <a:cxn ang="0">
                    <a:pos x="T4" y="T5"/>
                  </a:cxn>
                  <a:cxn ang="0">
                    <a:pos x="T6" y="T7"/>
                  </a:cxn>
                  <a:cxn ang="0">
                    <a:pos x="T8" y="T9"/>
                  </a:cxn>
                </a:cxnLst>
                <a:rect l="0" t="0" r="r" b="b"/>
                <a:pathLst>
                  <a:path w="6" h="19">
                    <a:moveTo>
                      <a:pt x="0" y="0"/>
                    </a:moveTo>
                    <a:lnTo>
                      <a:pt x="0" y="15"/>
                    </a:lnTo>
                    <a:lnTo>
                      <a:pt x="6" y="19"/>
                    </a:lnTo>
                    <a:lnTo>
                      <a:pt x="6" y="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52">
                <a:extLst>
                  <a:ext uri="{FF2B5EF4-FFF2-40B4-BE49-F238E27FC236}">
                    <a16:creationId xmlns="" xmlns:a16="http://schemas.microsoft.com/office/drawing/2014/main" id="{E9A8AA5F-05F9-4336-A01A-7CC6547BCCED}"/>
                  </a:ext>
                </a:extLst>
              </p:cNvPr>
              <p:cNvSpPr>
                <a:spLocks/>
              </p:cNvSpPr>
              <p:nvPr/>
            </p:nvSpPr>
            <p:spPr bwMode="auto">
              <a:xfrm>
                <a:off x="8986618" y="3675600"/>
                <a:ext cx="65088" cy="50800"/>
              </a:xfrm>
              <a:custGeom>
                <a:avLst/>
                <a:gdLst>
                  <a:gd name="T0" fmla="*/ 11 w 19"/>
                  <a:gd name="T1" fmla="*/ 2 h 15"/>
                  <a:gd name="T2" fmla="*/ 18 w 19"/>
                  <a:gd name="T3" fmla="*/ 6 h 15"/>
                  <a:gd name="T4" fmla="*/ 13 w 19"/>
                  <a:gd name="T5" fmla="*/ 15 h 15"/>
                  <a:gd name="T6" fmla="*/ 9 w 19"/>
                  <a:gd name="T7" fmla="*/ 15 h 15"/>
                  <a:gd name="T8" fmla="*/ 1 w 19"/>
                  <a:gd name="T9" fmla="*/ 14 h 15"/>
                  <a:gd name="T10" fmla="*/ 3 w 19"/>
                  <a:gd name="T11" fmla="*/ 9 h 15"/>
                  <a:gd name="T12" fmla="*/ 11 w 1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11" y="2"/>
                    </a:moveTo>
                    <a:cubicBezTo>
                      <a:pt x="11" y="2"/>
                      <a:pt x="18" y="0"/>
                      <a:pt x="18" y="6"/>
                    </a:cubicBezTo>
                    <a:cubicBezTo>
                      <a:pt x="19" y="12"/>
                      <a:pt x="16" y="15"/>
                      <a:pt x="13" y="15"/>
                    </a:cubicBezTo>
                    <a:cubicBezTo>
                      <a:pt x="12" y="15"/>
                      <a:pt x="10" y="15"/>
                      <a:pt x="9" y="15"/>
                    </a:cubicBezTo>
                    <a:cubicBezTo>
                      <a:pt x="6" y="15"/>
                      <a:pt x="2" y="15"/>
                      <a:pt x="1" y="14"/>
                    </a:cubicBezTo>
                    <a:cubicBezTo>
                      <a:pt x="0" y="13"/>
                      <a:pt x="1" y="10"/>
                      <a:pt x="3" y="9"/>
                    </a:cubicBezTo>
                    <a:cubicBezTo>
                      <a:pt x="4" y="8"/>
                      <a:pt x="9" y="5"/>
                      <a:pt x="11" y="2"/>
                    </a:cubicBezTo>
                  </a:path>
                </a:pathLst>
              </a:custGeom>
              <a:solidFill>
                <a:srgbClr val="A266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53">
                <a:extLst>
                  <a:ext uri="{FF2B5EF4-FFF2-40B4-BE49-F238E27FC236}">
                    <a16:creationId xmlns="" xmlns:a16="http://schemas.microsoft.com/office/drawing/2014/main" id="{9C382709-A680-47B5-A0FE-26046042E813}"/>
                  </a:ext>
                </a:extLst>
              </p:cNvPr>
              <p:cNvSpPr>
                <a:spLocks/>
              </p:cNvSpPr>
              <p:nvPr/>
            </p:nvSpPr>
            <p:spPr bwMode="auto">
              <a:xfrm>
                <a:off x="8872318" y="3654962"/>
                <a:ext cx="165100" cy="106363"/>
              </a:xfrm>
              <a:custGeom>
                <a:avLst/>
                <a:gdLst>
                  <a:gd name="T0" fmla="*/ 24 w 48"/>
                  <a:gd name="T1" fmla="*/ 4 h 31"/>
                  <a:gd name="T2" fmla="*/ 37 w 48"/>
                  <a:gd name="T3" fmla="*/ 4 h 31"/>
                  <a:gd name="T4" fmla="*/ 46 w 48"/>
                  <a:gd name="T5" fmla="*/ 25 h 31"/>
                  <a:gd name="T6" fmla="*/ 32 w 48"/>
                  <a:gd name="T7" fmla="*/ 30 h 31"/>
                  <a:gd name="T8" fmla="*/ 7 w 48"/>
                  <a:gd name="T9" fmla="*/ 29 h 31"/>
                  <a:gd name="T10" fmla="*/ 0 w 48"/>
                  <a:gd name="T11" fmla="*/ 19 h 31"/>
                  <a:gd name="T12" fmla="*/ 6 w 48"/>
                  <a:gd name="T13" fmla="*/ 11 h 31"/>
                  <a:gd name="T14" fmla="*/ 24 w 48"/>
                  <a:gd name="T15" fmla="*/ 4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1">
                    <a:moveTo>
                      <a:pt x="24" y="4"/>
                    </a:moveTo>
                    <a:cubicBezTo>
                      <a:pt x="24" y="4"/>
                      <a:pt x="34" y="0"/>
                      <a:pt x="37" y="4"/>
                    </a:cubicBezTo>
                    <a:cubicBezTo>
                      <a:pt x="41" y="8"/>
                      <a:pt x="48" y="21"/>
                      <a:pt x="46" y="25"/>
                    </a:cubicBezTo>
                    <a:cubicBezTo>
                      <a:pt x="44" y="29"/>
                      <a:pt x="39" y="29"/>
                      <a:pt x="32" y="30"/>
                    </a:cubicBezTo>
                    <a:cubicBezTo>
                      <a:pt x="24" y="31"/>
                      <a:pt x="10" y="31"/>
                      <a:pt x="7" y="29"/>
                    </a:cubicBezTo>
                    <a:cubicBezTo>
                      <a:pt x="4" y="27"/>
                      <a:pt x="1" y="22"/>
                      <a:pt x="0" y="19"/>
                    </a:cubicBezTo>
                    <a:cubicBezTo>
                      <a:pt x="0" y="15"/>
                      <a:pt x="1" y="13"/>
                      <a:pt x="6" y="11"/>
                    </a:cubicBezTo>
                    <a:cubicBezTo>
                      <a:pt x="11" y="8"/>
                      <a:pt x="24" y="4"/>
                      <a:pt x="24" y="4"/>
                    </a:cubicBezTo>
                  </a:path>
                </a:pathLst>
              </a:custGeom>
              <a:solidFill>
                <a:srgbClr val="E0952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54">
                <a:extLst>
                  <a:ext uri="{FF2B5EF4-FFF2-40B4-BE49-F238E27FC236}">
                    <a16:creationId xmlns="" xmlns:a16="http://schemas.microsoft.com/office/drawing/2014/main" id="{00D613D6-73DC-44FB-B0B6-C35EFD921DAA}"/>
                  </a:ext>
                </a:extLst>
              </p:cNvPr>
              <p:cNvSpPr>
                <a:spLocks/>
              </p:cNvSpPr>
              <p:nvPr/>
            </p:nvSpPr>
            <p:spPr bwMode="auto">
              <a:xfrm>
                <a:off x="8889781" y="3747037"/>
                <a:ext cx="7938" cy="6350"/>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1"/>
                      <a:pt x="1" y="1"/>
                      <a:pt x="2" y="2"/>
                    </a:cubicBezTo>
                    <a:cubicBezTo>
                      <a:pt x="1" y="1"/>
                      <a:pt x="1" y="1"/>
                      <a:pt x="0" y="0"/>
                    </a:cubicBezTo>
                  </a:path>
                </a:pathLst>
              </a:custGeom>
              <a:solidFill>
                <a:srgbClr val="DF9A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55">
                <a:extLst>
                  <a:ext uri="{FF2B5EF4-FFF2-40B4-BE49-F238E27FC236}">
                    <a16:creationId xmlns="" xmlns:a16="http://schemas.microsoft.com/office/drawing/2014/main" id="{44D4287B-E130-46A4-9D6F-F37C545E93DC}"/>
                  </a:ext>
                </a:extLst>
              </p:cNvPr>
              <p:cNvSpPr>
                <a:spLocks/>
              </p:cNvSpPr>
              <p:nvPr/>
            </p:nvSpPr>
            <p:spPr bwMode="auto">
              <a:xfrm>
                <a:off x="8880256" y="3664487"/>
                <a:ext cx="150813" cy="96838"/>
              </a:xfrm>
              <a:custGeom>
                <a:avLst/>
                <a:gdLst>
                  <a:gd name="T0" fmla="*/ 33 w 44"/>
                  <a:gd name="T1" fmla="*/ 0 h 28"/>
                  <a:gd name="T2" fmla="*/ 39 w 44"/>
                  <a:gd name="T3" fmla="*/ 14 h 28"/>
                  <a:gd name="T4" fmla="*/ 24 w 44"/>
                  <a:gd name="T5" fmla="*/ 23 h 28"/>
                  <a:gd name="T6" fmla="*/ 14 w 44"/>
                  <a:gd name="T7" fmla="*/ 23 h 28"/>
                  <a:gd name="T8" fmla="*/ 0 w 44"/>
                  <a:gd name="T9" fmla="*/ 20 h 28"/>
                  <a:gd name="T10" fmla="*/ 3 w 44"/>
                  <a:gd name="T11" fmla="*/ 24 h 28"/>
                  <a:gd name="T12" fmla="*/ 5 w 44"/>
                  <a:gd name="T13" fmla="*/ 26 h 28"/>
                  <a:gd name="T14" fmla="*/ 5 w 44"/>
                  <a:gd name="T15" fmla="*/ 26 h 28"/>
                  <a:gd name="T16" fmla="*/ 20 w 44"/>
                  <a:gd name="T17" fmla="*/ 28 h 28"/>
                  <a:gd name="T18" fmla="*/ 30 w 44"/>
                  <a:gd name="T19" fmla="*/ 27 h 28"/>
                  <a:gd name="T20" fmla="*/ 44 w 44"/>
                  <a:gd name="T21" fmla="*/ 22 h 28"/>
                  <a:gd name="T22" fmla="*/ 44 w 44"/>
                  <a:gd name="T23" fmla="*/ 20 h 28"/>
                  <a:gd name="T24" fmla="*/ 44 w 44"/>
                  <a:gd name="T25" fmla="*/ 18 h 28"/>
                  <a:gd name="T26" fmla="*/ 40 w 44"/>
                  <a:gd name="T27" fmla="*/ 8 h 28"/>
                  <a:gd name="T28" fmla="*/ 35 w 44"/>
                  <a:gd name="T29" fmla="*/ 1 h 28"/>
                  <a:gd name="T30" fmla="*/ 35 w 44"/>
                  <a:gd name="T31" fmla="*/ 1 h 28"/>
                  <a:gd name="T32" fmla="*/ 33 w 44"/>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 h="28">
                    <a:moveTo>
                      <a:pt x="33" y="0"/>
                    </a:moveTo>
                    <a:cubicBezTo>
                      <a:pt x="33" y="0"/>
                      <a:pt x="39" y="8"/>
                      <a:pt x="39" y="14"/>
                    </a:cubicBezTo>
                    <a:cubicBezTo>
                      <a:pt x="39" y="19"/>
                      <a:pt x="32" y="23"/>
                      <a:pt x="24" y="23"/>
                    </a:cubicBezTo>
                    <a:cubicBezTo>
                      <a:pt x="20" y="23"/>
                      <a:pt x="17" y="23"/>
                      <a:pt x="14" y="23"/>
                    </a:cubicBezTo>
                    <a:cubicBezTo>
                      <a:pt x="9" y="23"/>
                      <a:pt x="4" y="23"/>
                      <a:pt x="0" y="20"/>
                    </a:cubicBezTo>
                    <a:cubicBezTo>
                      <a:pt x="1" y="22"/>
                      <a:pt x="2" y="23"/>
                      <a:pt x="3" y="24"/>
                    </a:cubicBezTo>
                    <a:cubicBezTo>
                      <a:pt x="4" y="25"/>
                      <a:pt x="4" y="25"/>
                      <a:pt x="5" y="26"/>
                    </a:cubicBezTo>
                    <a:cubicBezTo>
                      <a:pt x="5" y="26"/>
                      <a:pt x="5" y="26"/>
                      <a:pt x="5" y="26"/>
                    </a:cubicBezTo>
                    <a:cubicBezTo>
                      <a:pt x="7" y="27"/>
                      <a:pt x="14" y="28"/>
                      <a:pt x="20" y="28"/>
                    </a:cubicBezTo>
                    <a:cubicBezTo>
                      <a:pt x="23" y="28"/>
                      <a:pt x="27" y="27"/>
                      <a:pt x="30" y="27"/>
                    </a:cubicBezTo>
                    <a:cubicBezTo>
                      <a:pt x="37" y="26"/>
                      <a:pt x="42" y="26"/>
                      <a:pt x="44" y="22"/>
                    </a:cubicBezTo>
                    <a:cubicBezTo>
                      <a:pt x="44" y="21"/>
                      <a:pt x="44" y="21"/>
                      <a:pt x="44" y="20"/>
                    </a:cubicBezTo>
                    <a:cubicBezTo>
                      <a:pt x="44" y="19"/>
                      <a:pt x="44" y="19"/>
                      <a:pt x="44" y="18"/>
                    </a:cubicBezTo>
                    <a:cubicBezTo>
                      <a:pt x="43" y="15"/>
                      <a:pt x="41" y="11"/>
                      <a:pt x="40" y="8"/>
                    </a:cubicBezTo>
                    <a:cubicBezTo>
                      <a:pt x="38" y="5"/>
                      <a:pt x="36" y="3"/>
                      <a:pt x="35" y="1"/>
                    </a:cubicBezTo>
                    <a:cubicBezTo>
                      <a:pt x="35" y="1"/>
                      <a:pt x="35" y="1"/>
                      <a:pt x="35" y="1"/>
                    </a:cubicBezTo>
                    <a:cubicBezTo>
                      <a:pt x="35" y="1"/>
                      <a:pt x="34" y="0"/>
                      <a:pt x="33" y="0"/>
                    </a:cubicBezTo>
                  </a:path>
                </a:pathLst>
              </a:custGeom>
              <a:solidFill>
                <a:srgbClr val="D57C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56">
                <a:extLst>
                  <a:ext uri="{FF2B5EF4-FFF2-40B4-BE49-F238E27FC236}">
                    <a16:creationId xmlns="" xmlns:a16="http://schemas.microsoft.com/office/drawing/2014/main" id="{7E791D65-A21E-4EDE-B8AB-BC04C22A2932}"/>
                  </a:ext>
                </a:extLst>
              </p:cNvPr>
              <p:cNvSpPr>
                <a:spLocks noEditPoints="1"/>
              </p:cNvSpPr>
              <p:nvPr/>
            </p:nvSpPr>
            <p:spPr bwMode="auto">
              <a:xfrm>
                <a:off x="10278843" y="3948650"/>
                <a:ext cx="195263" cy="185738"/>
              </a:xfrm>
              <a:custGeom>
                <a:avLst/>
                <a:gdLst>
                  <a:gd name="T0" fmla="*/ 8 w 57"/>
                  <a:gd name="T1" fmla="*/ 49 h 54"/>
                  <a:gd name="T2" fmla="*/ 0 w 57"/>
                  <a:gd name="T3" fmla="*/ 54 h 54"/>
                  <a:gd name="T4" fmla="*/ 8 w 57"/>
                  <a:gd name="T5" fmla="*/ 49 h 54"/>
                  <a:gd name="T6" fmla="*/ 57 w 57"/>
                  <a:gd name="T7" fmla="*/ 0 h 54"/>
                  <a:gd name="T8" fmla="*/ 16 w 57"/>
                  <a:gd name="T9" fmla="*/ 44 h 54"/>
                  <a:gd name="T10" fmla="*/ 16 w 57"/>
                  <a:gd name="T11" fmla="*/ 43 h 54"/>
                  <a:gd name="T12" fmla="*/ 57 w 57"/>
                  <a:gd name="T13" fmla="*/ 0 h 54"/>
                  <a:gd name="T14" fmla="*/ 57 w 57"/>
                  <a:gd name="T15" fmla="*/ 0 h 54"/>
                  <a:gd name="T16" fmla="*/ 57 w 57"/>
                  <a:gd name="T17" fmla="*/ 0 h 54"/>
                  <a:gd name="T18" fmla="*/ 57 w 57"/>
                  <a:gd name="T1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8" y="49"/>
                    </a:moveTo>
                    <a:cubicBezTo>
                      <a:pt x="6" y="51"/>
                      <a:pt x="3" y="53"/>
                      <a:pt x="0" y="54"/>
                    </a:cubicBezTo>
                    <a:cubicBezTo>
                      <a:pt x="3" y="53"/>
                      <a:pt x="6" y="51"/>
                      <a:pt x="8" y="49"/>
                    </a:cubicBezTo>
                    <a:moveTo>
                      <a:pt x="57" y="0"/>
                    </a:moveTo>
                    <a:cubicBezTo>
                      <a:pt x="16" y="44"/>
                      <a:pt x="16" y="44"/>
                      <a:pt x="16" y="44"/>
                    </a:cubicBezTo>
                    <a:cubicBezTo>
                      <a:pt x="16" y="44"/>
                      <a:pt x="16" y="44"/>
                      <a:pt x="16" y="43"/>
                    </a:cubicBezTo>
                    <a:cubicBezTo>
                      <a:pt x="23" y="36"/>
                      <a:pt x="56" y="0"/>
                      <a:pt x="57" y="0"/>
                    </a:cubicBezTo>
                    <a:moveTo>
                      <a:pt x="57" y="0"/>
                    </a:moveTo>
                    <a:cubicBezTo>
                      <a:pt x="57" y="0"/>
                      <a:pt x="57" y="0"/>
                      <a:pt x="57" y="0"/>
                    </a:cubicBezTo>
                    <a:cubicBezTo>
                      <a:pt x="57" y="0"/>
                      <a:pt x="57" y="0"/>
                      <a:pt x="57" y="0"/>
                    </a:cubicBezTo>
                  </a:path>
                </a:pathLst>
              </a:custGeom>
              <a:solidFill>
                <a:srgbClr val="E8B2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57">
                <a:extLst>
                  <a:ext uri="{FF2B5EF4-FFF2-40B4-BE49-F238E27FC236}">
                    <a16:creationId xmlns="" xmlns:a16="http://schemas.microsoft.com/office/drawing/2014/main" id="{CC653596-96CD-4A15-98CC-873893C4D57B}"/>
                  </a:ext>
                </a:extLst>
              </p:cNvPr>
              <p:cNvSpPr>
                <a:spLocks/>
              </p:cNvSpPr>
              <p:nvPr/>
            </p:nvSpPr>
            <p:spPr bwMode="auto">
              <a:xfrm>
                <a:off x="10436006" y="3794662"/>
                <a:ext cx="12700" cy="109538"/>
              </a:xfrm>
              <a:custGeom>
                <a:avLst/>
                <a:gdLst>
                  <a:gd name="T0" fmla="*/ 0 w 4"/>
                  <a:gd name="T1" fmla="*/ 0 h 32"/>
                  <a:gd name="T2" fmla="*/ 2 w 4"/>
                  <a:gd name="T3" fmla="*/ 7 h 32"/>
                  <a:gd name="T4" fmla="*/ 4 w 4"/>
                  <a:gd name="T5" fmla="*/ 32 h 32"/>
                  <a:gd name="T6" fmla="*/ 2 w 4"/>
                  <a:gd name="T7" fmla="*/ 7 h 32"/>
                  <a:gd name="T8" fmla="*/ 0 w 4"/>
                  <a:gd name="T9" fmla="*/ 0 h 32"/>
                </a:gdLst>
                <a:ahLst/>
                <a:cxnLst>
                  <a:cxn ang="0">
                    <a:pos x="T0" y="T1"/>
                  </a:cxn>
                  <a:cxn ang="0">
                    <a:pos x="T2" y="T3"/>
                  </a:cxn>
                  <a:cxn ang="0">
                    <a:pos x="T4" y="T5"/>
                  </a:cxn>
                  <a:cxn ang="0">
                    <a:pos x="T6" y="T7"/>
                  </a:cxn>
                  <a:cxn ang="0">
                    <a:pos x="T8" y="T9"/>
                  </a:cxn>
                </a:cxnLst>
                <a:rect l="0" t="0" r="r" b="b"/>
                <a:pathLst>
                  <a:path w="4" h="32">
                    <a:moveTo>
                      <a:pt x="0" y="0"/>
                    </a:moveTo>
                    <a:cubicBezTo>
                      <a:pt x="1" y="3"/>
                      <a:pt x="1" y="5"/>
                      <a:pt x="2" y="7"/>
                    </a:cubicBezTo>
                    <a:cubicBezTo>
                      <a:pt x="4" y="17"/>
                      <a:pt x="4" y="27"/>
                      <a:pt x="4" y="32"/>
                    </a:cubicBezTo>
                    <a:cubicBezTo>
                      <a:pt x="4" y="27"/>
                      <a:pt x="4" y="17"/>
                      <a:pt x="2" y="7"/>
                    </a:cubicBezTo>
                    <a:cubicBezTo>
                      <a:pt x="1" y="5"/>
                      <a:pt x="1" y="3"/>
                      <a:pt x="0" y="0"/>
                    </a:cubicBezTo>
                  </a:path>
                </a:pathLst>
              </a:custGeom>
              <a:solidFill>
                <a:srgbClr val="554C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58">
                <a:extLst>
                  <a:ext uri="{FF2B5EF4-FFF2-40B4-BE49-F238E27FC236}">
                    <a16:creationId xmlns="" xmlns:a16="http://schemas.microsoft.com/office/drawing/2014/main" id="{B93AD2AF-8B77-4B80-B9AE-F2D552FE7E8F}"/>
                  </a:ext>
                </a:extLst>
              </p:cNvPr>
              <p:cNvSpPr>
                <a:spLocks noEditPoints="1"/>
              </p:cNvSpPr>
              <p:nvPr/>
            </p:nvSpPr>
            <p:spPr bwMode="auto">
              <a:xfrm>
                <a:off x="7824568" y="2996150"/>
                <a:ext cx="2624138" cy="1347788"/>
              </a:xfrm>
              <a:custGeom>
                <a:avLst/>
                <a:gdLst>
                  <a:gd name="T0" fmla="*/ 754 w 766"/>
                  <a:gd name="T1" fmla="*/ 220 h 393"/>
                  <a:gd name="T2" fmla="*/ 761 w 766"/>
                  <a:gd name="T3" fmla="*/ 247 h 393"/>
                  <a:gd name="T4" fmla="*/ 734 w 766"/>
                  <a:gd name="T5" fmla="*/ 297 h 393"/>
                  <a:gd name="T6" fmla="*/ 621 w 766"/>
                  <a:gd name="T7" fmla="*/ 364 h 393"/>
                  <a:gd name="T8" fmla="*/ 563 w 766"/>
                  <a:gd name="T9" fmla="*/ 378 h 393"/>
                  <a:gd name="T10" fmla="*/ 566 w 766"/>
                  <a:gd name="T11" fmla="*/ 393 h 393"/>
                  <a:gd name="T12" fmla="*/ 633 w 766"/>
                  <a:gd name="T13" fmla="*/ 368 h 393"/>
                  <a:gd name="T14" fmla="*/ 723 w 766"/>
                  <a:gd name="T15" fmla="*/ 316 h 393"/>
                  <a:gd name="T16" fmla="*/ 766 w 766"/>
                  <a:gd name="T17" fmla="*/ 269 h 393"/>
                  <a:gd name="T18" fmla="*/ 766 w 766"/>
                  <a:gd name="T19" fmla="*/ 269 h 393"/>
                  <a:gd name="T20" fmla="*/ 766 w 766"/>
                  <a:gd name="T21" fmla="*/ 265 h 393"/>
                  <a:gd name="T22" fmla="*/ 764 w 766"/>
                  <a:gd name="T23" fmla="*/ 240 h 393"/>
                  <a:gd name="T24" fmla="*/ 762 w 766"/>
                  <a:gd name="T25" fmla="*/ 233 h 393"/>
                  <a:gd name="T26" fmla="*/ 754 w 766"/>
                  <a:gd name="T27" fmla="*/ 220 h 393"/>
                  <a:gd name="T28" fmla="*/ 5 w 766"/>
                  <a:gd name="T29" fmla="*/ 0 h 393"/>
                  <a:gd name="T30" fmla="*/ 0 w 766"/>
                  <a:gd name="T31" fmla="*/ 3 h 393"/>
                  <a:gd name="T32" fmla="*/ 0 w 766"/>
                  <a:gd name="T33" fmla="*/ 3 h 393"/>
                  <a:gd name="T34" fmla="*/ 20 w 766"/>
                  <a:gd name="T35" fmla="*/ 12 h 393"/>
                  <a:gd name="T36" fmla="*/ 20 w 766"/>
                  <a:gd name="T37" fmla="*/ 12 h 393"/>
                  <a:gd name="T38" fmla="*/ 5 w 766"/>
                  <a:gd name="T39"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6" h="393">
                    <a:moveTo>
                      <a:pt x="754" y="220"/>
                    </a:moveTo>
                    <a:cubicBezTo>
                      <a:pt x="755" y="221"/>
                      <a:pt x="760" y="232"/>
                      <a:pt x="761" y="247"/>
                    </a:cubicBezTo>
                    <a:cubicBezTo>
                      <a:pt x="762" y="262"/>
                      <a:pt x="755" y="276"/>
                      <a:pt x="734" y="297"/>
                    </a:cubicBezTo>
                    <a:cubicBezTo>
                      <a:pt x="713" y="317"/>
                      <a:pt x="649" y="355"/>
                      <a:pt x="621" y="364"/>
                    </a:cubicBezTo>
                    <a:cubicBezTo>
                      <a:pt x="605" y="370"/>
                      <a:pt x="584" y="377"/>
                      <a:pt x="563" y="378"/>
                    </a:cubicBezTo>
                    <a:cubicBezTo>
                      <a:pt x="565" y="383"/>
                      <a:pt x="565" y="389"/>
                      <a:pt x="566" y="393"/>
                    </a:cubicBezTo>
                    <a:cubicBezTo>
                      <a:pt x="566" y="393"/>
                      <a:pt x="613" y="376"/>
                      <a:pt x="633" y="368"/>
                    </a:cubicBezTo>
                    <a:cubicBezTo>
                      <a:pt x="654" y="359"/>
                      <a:pt x="713" y="322"/>
                      <a:pt x="723" y="316"/>
                    </a:cubicBezTo>
                    <a:cubicBezTo>
                      <a:pt x="733" y="310"/>
                      <a:pt x="766" y="269"/>
                      <a:pt x="766" y="269"/>
                    </a:cubicBezTo>
                    <a:cubicBezTo>
                      <a:pt x="766" y="269"/>
                      <a:pt x="766" y="269"/>
                      <a:pt x="766" y="269"/>
                    </a:cubicBezTo>
                    <a:cubicBezTo>
                      <a:pt x="766" y="269"/>
                      <a:pt x="766" y="267"/>
                      <a:pt x="766" y="265"/>
                    </a:cubicBezTo>
                    <a:cubicBezTo>
                      <a:pt x="766" y="260"/>
                      <a:pt x="766" y="250"/>
                      <a:pt x="764" y="240"/>
                    </a:cubicBezTo>
                    <a:cubicBezTo>
                      <a:pt x="763" y="238"/>
                      <a:pt x="763" y="236"/>
                      <a:pt x="762" y="233"/>
                    </a:cubicBezTo>
                    <a:cubicBezTo>
                      <a:pt x="760" y="228"/>
                      <a:pt x="757" y="224"/>
                      <a:pt x="754" y="220"/>
                    </a:cubicBezTo>
                    <a:moveTo>
                      <a:pt x="5" y="0"/>
                    </a:moveTo>
                    <a:cubicBezTo>
                      <a:pt x="2" y="2"/>
                      <a:pt x="0" y="3"/>
                      <a:pt x="0" y="3"/>
                    </a:cubicBezTo>
                    <a:cubicBezTo>
                      <a:pt x="0" y="3"/>
                      <a:pt x="0" y="3"/>
                      <a:pt x="0" y="3"/>
                    </a:cubicBezTo>
                    <a:cubicBezTo>
                      <a:pt x="20" y="12"/>
                      <a:pt x="20" y="12"/>
                      <a:pt x="20" y="12"/>
                    </a:cubicBezTo>
                    <a:cubicBezTo>
                      <a:pt x="20" y="12"/>
                      <a:pt x="20" y="12"/>
                      <a:pt x="20" y="12"/>
                    </a:cubicBezTo>
                    <a:cubicBezTo>
                      <a:pt x="5" y="0"/>
                      <a:pt x="5" y="0"/>
                      <a:pt x="5" y="0"/>
                    </a:cubicBezTo>
                  </a:path>
                </a:pathLst>
              </a:custGeom>
              <a:solidFill>
                <a:srgbClr val="E8B2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59">
                <a:extLst>
                  <a:ext uri="{FF2B5EF4-FFF2-40B4-BE49-F238E27FC236}">
                    <a16:creationId xmlns="" xmlns:a16="http://schemas.microsoft.com/office/drawing/2014/main" id="{1625140C-3F41-485E-BF80-1215DFC3A62F}"/>
                  </a:ext>
                </a:extLst>
              </p:cNvPr>
              <p:cNvSpPr>
                <a:spLocks noEditPoints="1"/>
              </p:cNvSpPr>
              <p:nvPr/>
            </p:nvSpPr>
            <p:spPr bwMode="auto">
              <a:xfrm>
                <a:off x="7792818" y="3007262"/>
                <a:ext cx="1971675" cy="1346200"/>
              </a:xfrm>
              <a:custGeom>
                <a:avLst/>
                <a:gdLst>
                  <a:gd name="T0" fmla="*/ 2 w 575"/>
                  <a:gd name="T1" fmla="*/ 73 h 393"/>
                  <a:gd name="T2" fmla="*/ 40 w 575"/>
                  <a:gd name="T3" fmla="*/ 148 h 393"/>
                  <a:gd name="T4" fmla="*/ 40 w 575"/>
                  <a:gd name="T5" fmla="*/ 145 h 393"/>
                  <a:gd name="T6" fmla="*/ 123 w 575"/>
                  <a:gd name="T7" fmla="*/ 171 h 393"/>
                  <a:gd name="T8" fmla="*/ 126 w 575"/>
                  <a:gd name="T9" fmla="*/ 192 h 393"/>
                  <a:gd name="T10" fmla="*/ 406 w 575"/>
                  <a:gd name="T11" fmla="*/ 361 h 393"/>
                  <a:gd name="T12" fmla="*/ 406 w 575"/>
                  <a:gd name="T13" fmla="*/ 356 h 393"/>
                  <a:gd name="T14" fmla="*/ 431 w 575"/>
                  <a:gd name="T15" fmla="*/ 319 h 393"/>
                  <a:gd name="T16" fmla="*/ 491 w 575"/>
                  <a:gd name="T17" fmla="*/ 393 h 393"/>
                  <a:gd name="T18" fmla="*/ 491 w 575"/>
                  <a:gd name="T19" fmla="*/ 382 h 393"/>
                  <a:gd name="T20" fmla="*/ 499 w 575"/>
                  <a:gd name="T21" fmla="*/ 376 h 393"/>
                  <a:gd name="T22" fmla="*/ 575 w 575"/>
                  <a:gd name="T23" fmla="*/ 390 h 393"/>
                  <a:gd name="T24" fmla="*/ 572 w 575"/>
                  <a:gd name="T25" fmla="*/ 375 h 393"/>
                  <a:gd name="T26" fmla="*/ 531 w 575"/>
                  <a:gd name="T27" fmla="*/ 369 h 393"/>
                  <a:gd name="T28" fmla="*/ 432 w 575"/>
                  <a:gd name="T29" fmla="*/ 309 h 393"/>
                  <a:gd name="T30" fmla="*/ 382 w 575"/>
                  <a:gd name="T31" fmla="*/ 333 h 393"/>
                  <a:gd name="T32" fmla="*/ 333 w 575"/>
                  <a:gd name="T33" fmla="*/ 311 h 393"/>
                  <a:gd name="T34" fmla="*/ 330 w 575"/>
                  <a:gd name="T35" fmla="*/ 312 h 393"/>
                  <a:gd name="T36" fmla="*/ 230 w 575"/>
                  <a:gd name="T37" fmla="*/ 248 h 393"/>
                  <a:gd name="T38" fmla="*/ 227 w 575"/>
                  <a:gd name="T39" fmla="*/ 253 h 393"/>
                  <a:gd name="T40" fmla="*/ 138 w 575"/>
                  <a:gd name="T41" fmla="*/ 184 h 393"/>
                  <a:gd name="T42" fmla="*/ 31 w 575"/>
                  <a:gd name="T43" fmla="*/ 82 h 393"/>
                  <a:gd name="T44" fmla="*/ 10 w 575"/>
                  <a:gd name="T45" fmla="*/ 52 h 393"/>
                  <a:gd name="T46" fmla="*/ 9 w 575"/>
                  <a:gd name="T47" fmla="*/ 56 h 393"/>
                  <a:gd name="T48" fmla="*/ 9 w 575"/>
                  <a:gd name="T49" fmla="*/ 56 h 393"/>
                  <a:gd name="T50" fmla="*/ 9 w 575"/>
                  <a:gd name="T51" fmla="*/ 56 h 393"/>
                  <a:gd name="T52" fmla="*/ 9 w 575"/>
                  <a:gd name="T53" fmla="*/ 56 h 393"/>
                  <a:gd name="T54" fmla="*/ 1 w 575"/>
                  <a:gd name="T55" fmla="*/ 56 h 393"/>
                  <a:gd name="T56" fmla="*/ 14 w 575"/>
                  <a:gd name="T57" fmla="*/ 60 h 393"/>
                  <a:gd name="T58" fmla="*/ 0 w 575"/>
                  <a:gd name="T59" fmla="*/ 20 h 393"/>
                  <a:gd name="T60" fmla="*/ 1 w 575"/>
                  <a:gd name="T61" fmla="*/ 54 h 393"/>
                  <a:gd name="T62" fmla="*/ 0 w 575"/>
                  <a:gd name="T63" fmla="*/ 20 h 393"/>
                  <a:gd name="T64" fmla="*/ 9 w 575"/>
                  <a:gd name="T65" fmla="*/ 0 h 393"/>
                  <a:gd name="T66" fmla="*/ 2 w 575"/>
                  <a:gd name="T67" fmla="*/ 10 h 393"/>
                  <a:gd name="T68" fmla="*/ 9 w 575"/>
                  <a:gd name="T69" fmla="*/ 13 h 393"/>
                  <a:gd name="T70" fmla="*/ 20 w 575"/>
                  <a:gd name="T71" fmla="*/ 9 h 393"/>
                  <a:gd name="T72" fmla="*/ 29 w 575"/>
                  <a:gd name="T73" fmla="*/ 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5" h="393">
                    <a:moveTo>
                      <a:pt x="16" y="62"/>
                    </a:moveTo>
                    <a:cubicBezTo>
                      <a:pt x="11" y="65"/>
                      <a:pt x="6" y="69"/>
                      <a:pt x="2" y="73"/>
                    </a:cubicBezTo>
                    <a:cubicBezTo>
                      <a:pt x="2" y="97"/>
                      <a:pt x="2" y="120"/>
                      <a:pt x="2" y="120"/>
                    </a:cubicBezTo>
                    <a:cubicBezTo>
                      <a:pt x="40" y="148"/>
                      <a:pt x="40" y="148"/>
                      <a:pt x="40" y="148"/>
                    </a:cubicBezTo>
                    <a:cubicBezTo>
                      <a:pt x="40" y="147"/>
                      <a:pt x="40" y="146"/>
                      <a:pt x="40" y="145"/>
                    </a:cubicBezTo>
                    <a:cubicBezTo>
                      <a:pt x="40" y="145"/>
                      <a:pt x="40" y="145"/>
                      <a:pt x="40" y="145"/>
                    </a:cubicBezTo>
                    <a:cubicBezTo>
                      <a:pt x="40" y="122"/>
                      <a:pt x="50" y="107"/>
                      <a:pt x="66" y="107"/>
                    </a:cubicBezTo>
                    <a:cubicBezTo>
                      <a:pt x="88" y="107"/>
                      <a:pt x="115" y="136"/>
                      <a:pt x="123" y="171"/>
                    </a:cubicBezTo>
                    <a:cubicBezTo>
                      <a:pt x="125" y="178"/>
                      <a:pt x="126" y="185"/>
                      <a:pt x="126" y="192"/>
                    </a:cubicBezTo>
                    <a:cubicBezTo>
                      <a:pt x="126" y="192"/>
                      <a:pt x="126" y="192"/>
                      <a:pt x="126" y="192"/>
                    </a:cubicBezTo>
                    <a:cubicBezTo>
                      <a:pt x="126" y="192"/>
                      <a:pt x="126" y="193"/>
                      <a:pt x="126" y="194"/>
                    </a:cubicBezTo>
                    <a:cubicBezTo>
                      <a:pt x="406" y="361"/>
                      <a:pt x="406" y="361"/>
                      <a:pt x="406" y="361"/>
                    </a:cubicBezTo>
                    <a:cubicBezTo>
                      <a:pt x="406" y="359"/>
                      <a:pt x="406" y="358"/>
                      <a:pt x="406" y="356"/>
                    </a:cubicBezTo>
                    <a:cubicBezTo>
                      <a:pt x="406" y="356"/>
                      <a:pt x="406" y="356"/>
                      <a:pt x="406" y="356"/>
                    </a:cubicBezTo>
                    <a:cubicBezTo>
                      <a:pt x="406" y="334"/>
                      <a:pt x="415" y="319"/>
                      <a:pt x="431" y="319"/>
                    </a:cubicBezTo>
                    <a:cubicBezTo>
                      <a:pt x="431" y="319"/>
                      <a:pt x="431" y="319"/>
                      <a:pt x="431" y="319"/>
                    </a:cubicBezTo>
                    <a:cubicBezTo>
                      <a:pt x="454" y="319"/>
                      <a:pt x="480" y="347"/>
                      <a:pt x="489" y="382"/>
                    </a:cubicBezTo>
                    <a:cubicBezTo>
                      <a:pt x="490" y="386"/>
                      <a:pt x="490" y="390"/>
                      <a:pt x="491" y="393"/>
                    </a:cubicBezTo>
                    <a:cubicBezTo>
                      <a:pt x="491" y="387"/>
                      <a:pt x="491" y="382"/>
                      <a:pt x="491" y="382"/>
                    </a:cubicBezTo>
                    <a:cubicBezTo>
                      <a:pt x="491" y="382"/>
                      <a:pt x="491" y="382"/>
                      <a:pt x="491" y="382"/>
                    </a:cubicBezTo>
                    <a:cubicBezTo>
                      <a:pt x="491" y="382"/>
                      <a:pt x="491" y="382"/>
                      <a:pt x="491" y="382"/>
                    </a:cubicBezTo>
                    <a:cubicBezTo>
                      <a:pt x="499" y="376"/>
                      <a:pt x="499" y="376"/>
                      <a:pt x="499" y="376"/>
                    </a:cubicBezTo>
                    <a:cubicBezTo>
                      <a:pt x="510" y="370"/>
                      <a:pt x="510" y="370"/>
                      <a:pt x="510" y="370"/>
                    </a:cubicBezTo>
                    <a:cubicBezTo>
                      <a:pt x="575" y="390"/>
                      <a:pt x="575" y="390"/>
                      <a:pt x="575" y="390"/>
                    </a:cubicBezTo>
                    <a:cubicBezTo>
                      <a:pt x="575" y="390"/>
                      <a:pt x="575" y="390"/>
                      <a:pt x="575" y="390"/>
                    </a:cubicBezTo>
                    <a:cubicBezTo>
                      <a:pt x="574" y="386"/>
                      <a:pt x="574" y="380"/>
                      <a:pt x="572" y="375"/>
                    </a:cubicBezTo>
                    <a:cubicBezTo>
                      <a:pt x="569" y="375"/>
                      <a:pt x="567" y="375"/>
                      <a:pt x="564" y="375"/>
                    </a:cubicBezTo>
                    <a:cubicBezTo>
                      <a:pt x="552" y="375"/>
                      <a:pt x="541" y="374"/>
                      <a:pt x="531" y="369"/>
                    </a:cubicBezTo>
                    <a:cubicBezTo>
                      <a:pt x="498" y="355"/>
                      <a:pt x="480" y="326"/>
                      <a:pt x="454" y="314"/>
                    </a:cubicBezTo>
                    <a:cubicBezTo>
                      <a:pt x="447" y="310"/>
                      <a:pt x="439" y="309"/>
                      <a:pt x="432" y="309"/>
                    </a:cubicBezTo>
                    <a:cubicBezTo>
                      <a:pt x="416" y="309"/>
                      <a:pt x="403" y="317"/>
                      <a:pt x="396" y="326"/>
                    </a:cubicBezTo>
                    <a:cubicBezTo>
                      <a:pt x="393" y="331"/>
                      <a:pt x="388" y="333"/>
                      <a:pt x="382" y="333"/>
                    </a:cubicBezTo>
                    <a:cubicBezTo>
                      <a:pt x="371" y="333"/>
                      <a:pt x="357" y="326"/>
                      <a:pt x="343" y="317"/>
                    </a:cubicBezTo>
                    <a:cubicBezTo>
                      <a:pt x="341" y="316"/>
                      <a:pt x="337" y="314"/>
                      <a:pt x="333" y="311"/>
                    </a:cubicBezTo>
                    <a:cubicBezTo>
                      <a:pt x="333" y="314"/>
                      <a:pt x="333" y="314"/>
                      <a:pt x="333" y="314"/>
                    </a:cubicBezTo>
                    <a:cubicBezTo>
                      <a:pt x="330" y="312"/>
                      <a:pt x="330" y="312"/>
                      <a:pt x="330" y="312"/>
                    </a:cubicBezTo>
                    <a:cubicBezTo>
                      <a:pt x="330" y="309"/>
                      <a:pt x="330" y="309"/>
                      <a:pt x="330" y="309"/>
                    </a:cubicBezTo>
                    <a:cubicBezTo>
                      <a:pt x="309" y="296"/>
                      <a:pt x="268" y="272"/>
                      <a:pt x="230" y="248"/>
                    </a:cubicBezTo>
                    <a:cubicBezTo>
                      <a:pt x="230" y="255"/>
                      <a:pt x="230" y="255"/>
                      <a:pt x="230" y="255"/>
                    </a:cubicBezTo>
                    <a:cubicBezTo>
                      <a:pt x="227" y="253"/>
                      <a:pt x="227" y="253"/>
                      <a:pt x="227" y="253"/>
                    </a:cubicBezTo>
                    <a:cubicBezTo>
                      <a:pt x="227" y="246"/>
                      <a:pt x="227" y="246"/>
                      <a:pt x="227" y="246"/>
                    </a:cubicBezTo>
                    <a:cubicBezTo>
                      <a:pt x="182" y="218"/>
                      <a:pt x="141" y="191"/>
                      <a:pt x="138" y="184"/>
                    </a:cubicBezTo>
                    <a:cubicBezTo>
                      <a:pt x="130" y="169"/>
                      <a:pt x="125" y="130"/>
                      <a:pt x="98" y="111"/>
                    </a:cubicBezTo>
                    <a:cubicBezTo>
                      <a:pt x="70" y="92"/>
                      <a:pt x="53" y="107"/>
                      <a:pt x="31" y="82"/>
                    </a:cubicBezTo>
                    <a:cubicBezTo>
                      <a:pt x="24" y="74"/>
                      <a:pt x="19" y="68"/>
                      <a:pt x="16" y="62"/>
                    </a:cubicBezTo>
                    <a:moveTo>
                      <a:pt x="10" y="52"/>
                    </a:moveTo>
                    <a:cubicBezTo>
                      <a:pt x="10" y="54"/>
                      <a:pt x="9" y="56"/>
                      <a:pt x="9" y="56"/>
                    </a:cubicBezTo>
                    <a:cubicBezTo>
                      <a:pt x="9" y="56"/>
                      <a:pt x="9" y="56"/>
                      <a:pt x="9" y="56"/>
                    </a:cubicBezTo>
                    <a:cubicBezTo>
                      <a:pt x="9" y="56"/>
                      <a:pt x="9" y="56"/>
                      <a:pt x="9" y="56"/>
                    </a:cubicBezTo>
                    <a:cubicBezTo>
                      <a:pt x="9" y="56"/>
                      <a:pt x="9" y="56"/>
                      <a:pt x="9" y="56"/>
                    </a:cubicBezTo>
                    <a:cubicBezTo>
                      <a:pt x="9" y="56"/>
                      <a:pt x="9" y="56"/>
                      <a:pt x="9" y="56"/>
                    </a:cubicBezTo>
                    <a:cubicBezTo>
                      <a:pt x="9" y="56"/>
                      <a:pt x="9" y="56"/>
                      <a:pt x="9" y="56"/>
                    </a:cubicBezTo>
                    <a:cubicBezTo>
                      <a:pt x="9" y="56"/>
                      <a:pt x="9" y="56"/>
                      <a:pt x="9" y="56"/>
                    </a:cubicBezTo>
                    <a:cubicBezTo>
                      <a:pt x="9" y="56"/>
                      <a:pt x="9" y="56"/>
                      <a:pt x="9" y="56"/>
                    </a:cubicBezTo>
                    <a:cubicBezTo>
                      <a:pt x="9" y="56"/>
                      <a:pt x="9" y="58"/>
                      <a:pt x="6" y="58"/>
                    </a:cubicBezTo>
                    <a:cubicBezTo>
                      <a:pt x="5" y="58"/>
                      <a:pt x="3" y="57"/>
                      <a:pt x="1" y="56"/>
                    </a:cubicBezTo>
                    <a:cubicBezTo>
                      <a:pt x="2" y="60"/>
                      <a:pt x="2" y="65"/>
                      <a:pt x="2" y="69"/>
                    </a:cubicBezTo>
                    <a:cubicBezTo>
                      <a:pt x="6" y="65"/>
                      <a:pt x="10" y="62"/>
                      <a:pt x="14" y="60"/>
                    </a:cubicBezTo>
                    <a:cubicBezTo>
                      <a:pt x="12" y="57"/>
                      <a:pt x="11" y="54"/>
                      <a:pt x="10" y="52"/>
                    </a:cubicBezTo>
                    <a:moveTo>
                      <a:pt x="0" y="20"/>
                    </a:moveTo>
                    <a:cubicBezTo>
                      <a:pt x="0" y="20"/>
                      <a:pt x="0" y="20"/>
                      <a:pt x="0" y="20"/>
                    </a:cubicBezTo>
                    <a:cubicBezTo>
                      <a:pt x="1" y="23"/>
                      <a:pt x="1" y="37"/>
                      <a:pt x="1" y="54"/>
                    </a:cubicBezTo>
                    <a:cubicBezTo>
                      <a:pt x="1" y="46"/>
                      <a:pt x="1" y="22"/>
                      <a:pt x="0" y="20"/>
                    </a:cubicBezTo>
                    <a:cubicBezTo>
                      <a:pt x="0" y="20"/>
                      <a:pt x="0" y="20"/>
                      <a:pt x="0" y="20"/>
                    </a:cubicBezTo>
                    <a:moveTo>
                      <a:pt x="9" y="0"/>
                    </a:moveTo>
                    <a:cubicBezTo>
                      <a:pt x="9" y="0"/>
                      <a:pt x="9" y="0"/>
                      <a:pt x="9" y="0"/>
                    </a:cubicBezTo>
                    <a:cubicBezTo>
                      <a:pt x="9" y="0"/>
                      <a:pt x="5" y="5"/>
                      <a:pt x="2" y="10"/>
                    </a:cubicBezTo>
                    <a:cubicBezTo>
                      <a:pt x="2" y="10"/>
                      <a:pt x="2" y="10"/>
                      <a:pt x="2" y="10"/>
                    </a:cubicBezTo>
                    <a:cubicBezTo>
                      <a:pt x="2" y="10"/>
                      <a:pt x="2" y="10"/>
                      <a:pt x="2" y="10"/>
                    </a:cubicBezTo>
                    <a:cubicBezTo>
                      <a:pt x="4" y="11"/>
                      <a:pt x="7" y="12"/>
                      <a:pt x="9" y="13"/>
                    </a:cubicBezTo>
                    <a:cubicBezTo>
                      <a:pt x="11" y="9"/>
                      <a:pt x="12" y="8"/>
                      <a:pt x="15" y="8"/>
                    </a:cubicBezTo>
                    <a:cubicBezTo>
                      <a:pt x="16" y="8"/>
                      <a:pt x="18" y="9"/>
                      <a:pt x="20" y="9"/>
                    </a:cubicBezTo>
                    <a:cubicBezTo>
                      <a:pt x="22" y="9"/>
                      <a:pt x="24" y="10"/>
                      <a:pt x="27" y="10"/>
                    </a:cubicBezTo>
                    <a:cubicBezTo>
                      <a:pt x="27" y="10"/>
                      <a:pt x="28" y="10"/>
                      <a:pt x="29" y="9"/>
                    </a:cubicBezTo>
                    <a:cubicBezTo>
                      <a:pt x="9" y="0"/>
                      <a:pt x="9" y="0"/>
                      <a:pt x="9" y="0"/>
                    </a:cubicBezTo>
                  </a:path>
                </a:pathLst>
              </a:custGeom>
              <a:solidFill>
                <a:srgbClr val="E19E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60">
                <a:extLst>
                  <a:ext uri="{FF2B5EF4-FFF2-40B4-BE49-F238E27FC236}">
                    <a16:creationId xmlns="" xmlns:a16="http://schemas.microsoft.com/office/drawing/2014/main" id="{9BBF16C1-E7E4-4C93-88A8-E8763B7CECFC}"/>
                  </a:ext>
                </a:extLst>
              </p:cNvPr>
              <p:cNvSpPr>
                <a:spLocks/>
              </p:cNvSpPr>
              <p:nvPr/>
            </p:nvSpPr>
            <p:spPr bwMode="auto">
              <a:xfrm>
                <a:off x="8570693" y="3850225"/>
                <a:ext cx="11113" cy="30163"/>
              </a:xfrm>
              <a:custGeom>
                <a:avLst/>
                <a:gdLst>
                  <a:gd name="T0" fmla="*/ 0 w 3"/>
                  <a:gd name="T1" fmla="*/ 0 h 9"/>
                  <a:gd name="T2" fmla="*/ 0 w 3"/>
                  <a:gd name="T3" fmla="*/ 7 h 9"/>
                  <a:gd name="T4" fmla="*/ 3 w 3"/>
                  <a:gd name="T5" fmla="*/ 9 h 9"/>
                  <a:gd name="T6" fmla="*/ 3 w 3"/>
                  <a:gd name="T7" fmla="*/ 2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cubicBezTo>
                      <a:pt x="0" y="7"/>
                      <a:pt x="0" y="7"/>
                      <a:pt x="0" y="7"/>
                    </a:cubicBezTo>
                    <a:cubicBezTo>
                      <a:pt x="3" y="9"/>
                      <a:pt x="3" y="9"/>
                      <a:pt x="3" y="9"/>
                    </a:cubicBezTo>
                    <a:cubicBezTo>
                      <a:pt x="3" y="2"/>
                      <a:pt x="3" y="2"/>
                      <a:pt x="3" y="2"/>
                    </a:cubicBezTo>
                    <a:cubicBezTo>
                      <a:pt x="2" y="1"/>
                      <a:pt x="1" y="1"/>
                      <a:pt x="0" y="0"/>
                    </a:cubicBezTo>
                  </a:path>
                </a:pathLst>
              </a:custGeom>
              <a:solidFill>
                <a:srgbClr val="BF860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61">
                <a:extLst>
                  <a:ext uri="{FF2B5EF4-FFF2-40B4-BE49-F238E27FC236}">
                    <a16:creationId xmlns="" xmlns:a16="http://schemas.microsoft.com/office/drawing/2014/main" id="{419CB71B-3FBF-46DA-B8DB-8C7E0191ADCD}"/>
                  </a:ext>
                </a:extLst>
              </p:cNvPr>
              <p:cNvSpPr>
                <a:spLocks/>
              </p:cNvSpPr>
              <p:nvPr/>
            </p:nvSpPr>
            <p:spPr bwMode="auto">
              <a:xfrm>
                <a:off x="9475568" y="4412200"/>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path>
                </a:pathLst>
              </a:custGeom>
              <a:solidFill>
                <a:srgbClr val="E19E0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62">
                <a:extLst>
                  <a:ext uri="{FF2B5EF4-FFF2-40B4-BE49-F238E27FC236}">
                    <a16:creationId xmlns="" xmlns:a16="http://schemas.microsoft.com/office/drawing/2014/main" id="{33852EBE-F6CC-4C75-8742-837D640DC2AB}"/>
                  </a:ext>
                </a:extLst>
              </p:cNvPr>
              <p:cNvSpPr>
                <a:spLocks/>
              </p:cNvSpPr>
              <p:nvPr/>
            </p:nvSpPr>
            <p:spPr bwMode="auto">
              <a:xfrm>
                <a:off x="8924706" y="4066125"/>
                <a:ext cx="9525" cy="17463"/>
              </a:xfrm>
              <a:custGeom>
                <a:avLst/>
                <a:gdLst>
                  <a:gd name="T0" fmla="*/ 0 w 3"/>
                  <a:gd name="T1" fmla="*/ 0 h 5"/>
                  <a:gd name="T2" fmla="*/ 0 w 3"/>
                  <a:gd name="T3" fmla="*/ 3 h 5"/>
                  <a:gd name="T4" fmla="*/ 3 w 3"/>
                  <a:gd name="T5" fmla="*/ 5 h 5"/>
                  <a:gd name="T6" fmla="*/ 3 w 3"/>
                  <a:gd name="T7" fmla="*/ 2 h 5"/>
                  <a:gd name="T8" fmla="*/ 0 w 3"/>
                  <a:gd name="T9" fmla="*/ 0 h 5"/>
                </a:gdLst>
                <a:ahLst/>
                <a:cxnLst>
                  <a:cxn ang="0">
                    <a:pos x="T0" y="T1"/>
                  </a:cxn>
                  <a:cxn ang="0">
                    <a:pos x="T2" y="T3"/>
                  </a:cxn>
                  <a:cxn ang="0">
                    <a:pos x="T4" y="T5"/>
                  </a:cxn>
                  <a:cxn ang="0">
                    <a:pos x="T6" y="T7"/>
                  </a:cxn>
                  <a:cxn ang="0">
                    <a:pos x="T8" y="T9"/>
                  </a:cxn>
                </a:cxnLst>
                <a:rect l="0" t="0" r="r" b="b"/>
                <a:pathLst>
                  <a:path w="3" h="5">
                    <a:moveTo>
                      <a:pt x="0" y="0"/>
                    </a:moveTo>
                    <a:cubicBezTo>
                      <a:pt x="0" y="3"/>
                      <a:pt x="0" y="3"/>
                      <a:pt x="0" y="3"/>
                    </a:cubicBezTo>
                    <a:cubicBezTo>
                      <a:pt x="3" y="5"/>
                      <a:pt x="3" y="5"/>
                      <a:pt x="3" y="5"/>
                    </a:cubicBezTo>
                    <a:cubicBezTo>
                      <a:pt x="3" y="2"/>
                      <a:pt x="3" y="2"/>
                      <a:pt x="3" y="2"/>
                    </a:cubicBezTo>
                    <a:cubicBezTo>
                      <a:pt x="2" y="1"/>
                      <a:pt x="1" y="1"/>
                      <a:pt x="0" y="0"/>
                    </a:cubicBezTo>
                  </a:path>
                </a:pathLst>
              </a:custGeom>
              <a:solidFill>
                <a:srgbClr val="BF860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63">
                <a:extLst>
                  <a:ext uri="{FF2B5EF4-FFF2-40B4-BE49-F238E27FC236}">
                    <a16:creationId xmlns="" xmlns:a16="http://schemas.microsoft.com/office/drawing/2014/main" id="{FC4A4594-DAF5-43D3-A76B-FF100745B6D2}"/>
                  </a:ext>
                </a:extLst>
              </p:cNvPr>
              <p:cNvSpPr>
                <a:spLocks/>
              </p:cNvSpPr>
              <p:nvPr/>
            </p:nvSpPr>
            <p:spPr bwMode="auto">
              <a:xfrm>
                <a:off x="9475568" y="4294725"/>
                <a:ext cx="288925" cy="203200"/>
              </a:xfrm>
              <a:custGeom>
                <a:avLst/>
                <a:gdLst>
                  <a:gd name="T0" fmla="*/ 0 w 84"/>
                  <a:gd name="T1" fmla="*/ 6 h 59"/>
                  <a:gd name="T2" fmla="*/ 0 w 84"/>
                  <a:gd name="T3" fmla="*/ 38 h 59"/>
                  <a:gd name="T4" fmla="*/ 81 w 84"/>
                  <a:gd name="T5" fmla="*/ 59 h 59"/>
                  <a:gd name="T6" fmla="*/ 84 w 84"/>
                  <a:gd name="T7" fmla="*/ 21 h 59"/>
                  <a:gd name="T8" fmla="*/ 8 w 84"/>
                  <a:gd name="T9" fmla="*/ 0 h 59"/>
                  <a:gd name="T10" fmla="*/ 0 w 84"/>
                  <a:gd name="T11" fmla="*/ 6 h 59"/>
                </a:gdLst>
                <a:ahLst/>
                <a:cxnLst>
                  <a:cxn ang="0">
                    <a:pos x="T0" y="T1"/>
                  </a:cxn>
                  <a:cxn ang="0">
                    <a:pos x="T2" y="T3"/>
                  </a:cxn>
                  <a:cxn ang="0">
                    <a:pos x="T4" y="T5"/>
                  </a:cxn>
                  <a:cxn ang="0">
                    <a:pos x="T6" y="T7"/>
                  </a:cxn>
                  <a:cxn ang="0">
                    <a:pos x="T8" y="T9"/>
                  </a:cxn>
                  <a:cxn ang="0">
                    <a:pos x="T10" y="T11"/>
                  </a:cxn>
                </a:cxnLst>
                <a:rect l="0" t="0" r="r" b="b"/>
                <a:pathLst>
                  <a:path w="84" h="59">
                    <a:moveTo>
                      <a:pt x="0" y="6"/>
                    </a:moveTo>
                    <a:cubicBezTo>
                      <a:pt x="0" y="38"/>
                      <a:pt x="0" y="38"/>
                      <a:pt x="0" y="38"/>
                    </a:cubicBezTo>
                    <a:cubicBezTo>
                      <a:pt x="81" y="59"/>
                      <a:pt x="81" y="59"/>
                      <a:pt x="81" y="59"/>
                    </a:cubicBezTo>
                    <a:cubicBezTo>
                      <a:pt x="81" y="59"/>
                      <a:pt x="84" y="23"/>
                      <a:pt x="84" y="21"/>
                    </a:cubicBezTo>
                    <a:cubicBezTo>
                      <a:pt x="8" y="0"/>
                      <a:pt x="8" y="0"/>
                      <a:pt x="8" y="0"/>
                    </a:cubicBezTo>
                    <a:cubicBezTo>
                      <a:pt x="0" y="6"/>
                      <a:pt x="0" y="6"/>
                      <a:pt x="0" y="6"/>
                    </a:cubicBezTo>
                  </a:path>
                </a:pathLst>
              </a:custGeom>
              <a:solidFill>
                <a:srgbClr val="CFD1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64">
                <a:extLst>
                  <a:ext uri="{FF2B5EF4-FFF2-40B4-BE49-F238E27FC236}">
                    <a16:creationId xmlns="" xmlns:a16="http://schemas.microsoft.com/office/drawing/2014/main" id="{9AC62679-AF3F-4C75-B845-24B76E0EAF89}"/>
                  </a:ext>
                </a:extLst>
              </p:cNvPr>
              <p:cNvSpPr>
                <a:spLocks/>
              </p:cNvSpPr>
              <p:nvPr/>
            </p:nvSpPr>
            <p:spPr bwMode="auto">
              <a:xfrm>
                <a:off x="9753381" y="3948650"/>
                <a:ext cx="730250" cy="549275"/>
              </a:xfrm>
              <a:custGeom>
                <a:avLst/>
                <a:gdLst>
                  <a:gd name="T0" fmla="*/ 0 w 213"/>
                  <a:gd name="T1" fmla="*/ 160 h 160"/>
                  <a:gd name="T2" fmla="*/ 82 w 213"/>
                  <a:gd name="T3" fmla="*/ 128 h 160"/>
                  <a:gd name="T4" fmla="*/ 169 w 213"/>
                  <a:gd name="T5" fmla="*/ 71 h 160"/>
                  <a:gd name="T6" fmla="*/ 213 w 213"/>
                  <a:gd name="T7" fmla="*/ 25 h 160"/>
                  <a:gd name="T8" fmla="*/ 210 w 213"/>
                  <a:gd name="T9" fmla="*/ 0 h 160"/>
                  <a:gd name="T10" fmla="*/ 169 w 213"/>
                  <a:gd name="T11" fmla="*/ 43 h 160"/>
                  <a:gd name="T12" fmla="*/ 73 w 213"/>
                  <a:gd name="T13" fmla="*/ 99 h 160"/>
                  <a:gd name="T14" fmla="*/ 3 w 213"/>
                  <a:gd name="T15" fmla="*/ 122 h 160"/>
                  <a:gd name="T16" fmla="*/ 0 w 213"/>
                  <a:gd name="T1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60">
                    <a:moveTo>
                      <a:pt x="0" y="160"/>
                    </a:moveTo>
                    <a:cubicBezTo>
                      <a:pt x="0" y="160"/>
                      <a:pt x="60" y="140"/>
                      <a:pt x="82" y="128"/>
                    </a:cubicBezTo>
                    <a:cubicBezTo>
                      <a:pt x="104" y="115"/>
                      <a:pt x="161" y="77"/>
                      <a:pt x="169" y="71"/>
                    </a:cubicBezTo>
                    <a:cubicBezTo>
                      <a:pt x="177" y="65"/>
                      <a:pt x="213" y="25"/>
                      <a:pt x="213" y="25"/>
                    </a:cubicBezTo>
                    <a:cubicBezTo>
                      <a:pt x="210" y="0"/>
                      <a:pt x="210" y="0"/>
                      <a:pt x="210" y="0"/>
                    </a:cubicBezTo>
                    <a:cubicBezTo>
                      <a:pt x="210" y="0"/>
                      <a:pt x="176" y="36"/>
                      <a:pt x="169" y="43"/>
                    </a:cubicBezTo>
                    <a:cubicBezTo>
                      <a:pt x="164" y="50"/>
                      <a:pt x="90" y="92"/>
                      <a:pt x="73" y="99"/>
                    </a:cubicBezTo>
                    <a:cubicBezTo>
                      <a:pt x="57" y="106"/>
                      <a:pt x="3" y="122"/>
                      <a:pt x="3" y="122"/>
                    </a:cubicBezTo>
                    <a:cubicBezTo>
                      <a:pt x="0" y="160"/>
                      <a:pt x="0" y="160"/>
                      <a:pt x="0" y="160"/>
                    </a:cubicBezTo>
                  </a:path>
                </a:pathLst>
              </a:custGeom>
              <a:solidFill>
                <a:srgbClr val="CFD1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65">
                <a:extLst>
                  <a:ext uri="{FF2B5EF4-FFF2-40B4-BE49-F238E27FC236}">
                    <a16:creationId xmlns="" xmlns:a16="http://schemas.microsoft.com/office/drawing/2014/main" id="{695F5FD1-C8F3-4B16-816F-AA7786DDE9A5}"/>
                  </a:ext>
                </a:extLst>
              </p:cNvPr>
              <p:cNvSpPr>
                <a:spLocks/>
              </p:cNvSpPr>
              <p:nvPr/>
            </p:nvSpPr>
            <p:spPr bwMode="auto">
              <a:xfrm>
                <a:off x="9504143" y="3918487"/>
                <a:ext cx="969963" cy="458788"/>
              </a:xfrm>
              <a:custGeom>
                <a:avLst/>
                <a:gdLst>
                  <a:gd name="T0" fmla="*/ 0 w 283"/>
                  <a:gd name="T1" fmla="*/ 110 h 134"/>
                  <a:gd name="T2" fmla="*/ 11 w 283"/>
                  <a:gd name="T3" fmla="*/ 104 h 134"/>
                  <a:gd name="T4" fmla="*/ 76 w 283"/>
                  <a:gd name="T5" fmla="*/ 124 h 134"/>
                  <a:gd name="T6" fmla="*/ 143 w 283"/>
                  <a:gd name="T7" fmla="*/ 99 h 134"/>
                  <a:gd name="T8" fmla="*/ 233 w 283"/>
                  <a:gd name="T9" fmla="*/ 47 h 134"/>
                  <a:gd name="T10" fmla="*/ 276 w 283"/>
                  <a:gd name="T11" fmla="*/ 0 h 134"/>
                  <a:gd name="T12" fmla="*/ 283 w 283"/>
                  <a:gd name="T13" fmla="*/ 9 h 134"/>
                  <a:gd name="T14" fmla="*/ 241 w 283"/>
                  <a:gd name="T15" fmla="*/ 54 h 134"/>
                  <a:gd name="T16" fmla="*/ 150 w 283"/>
                  <a:gd name="T17" fmla="*/ 108 h 134"/>
                  <a:gd name="T18" fmla="*/ 75 w 283"/>
                  <a:gd name="T19" fmla="*/ 134 h 134"/>
                  <a:gd name="T20" fmla="*/ 0 w 283"/>
                  <a:gd name="T21"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134">
                    <a:moveTo>
                      <a:pt x="0" y="110"/>
                    </a:moveTo>
                    <a:cubicBezTo>
                      <a:pt x="11" y="104"/>
                      <a:pt x="11" y="104"/>
                      <a:pt x="11" y="104"/>
                    </a:cubicBezTo>
                    <a:cubicBezTo>
                      <a:pt x="76" y="124"/>
                      <a:pt x="76" y="124"/>
                      <a:pt x="76" y="124"/>
                    </a:cubicBezTo>
                    <a:cubicBezTo>
                      <a:pt x="76" y="124"/>
                      <a:pt x="123" y="107"/>
                      <a:pt x="143" y="99"/>
                    </a:cubicBezTo>
                    <a:cubicBezTo>
                      <a:pt x="164" y="90"/>
                      <a:pt x="223" y="53"/>
                      <a:pt x="233" y="47"/>
                    </a:cubicBezTo>
                    <a:cubicBezTo>
                      <a:pt x="243" y="41"/>
                      <a:pt x="276" y="0"/>
                      <a:pt x="276" y="0"/>
                    </a:cubicBezTo>
                    <a:cubicBezTo>
                      <a:pt x="283" y="9"/>
                      <a:pt x="283" y="9"/>
                      <a:pt x="283" y="9"/>
                    </a:cubicBezTo>
                    <a:cubicBezTo>
                      <a:pt x="241" y="54"/>
                      <a:pt x="241" y="54"/>
                      <a:pt x="241" y="54"/>
                    </a:cubicBezTo>
                    <a:cubicBezTo>
                      <a:pt x="241" y="54"/>
                      <a:pt x="169" y="100"/>
                      <a:pt x="150" y="108"/>
                    </a:cubicBezTo>
                    <a:cubicBezTo>
                      <a:pt x="75" y="134"/>
                      <a:pt x="75" y="134"/>
                      <a:pt x="75" y="134"/>
                    </a:cubicBezTo>
                    <a:cubicBezTo>
                      <a:pt x="0" y="110"/>
                      <a:pt x="0" y="110"/>
                      <a:pt x="0" y="110"/>
                    </a:cubicBezTo>
                  </a:path>
                </a:pathLst>
              </a:custGeom>
              <a:solidFill>
                <a:srgbClr val="BABC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66">
                <a:extLst>
                  <a:ext uri="{FF2B5EF4-FFF2-40B4-BE49-F238E27FC236}">
                    <a16:creationId xmlns="" xmlns:a16="http://schemas.microsoft.com/office/drawing/2014/main" id="{C339570C-B403-4F46-900E-CAD6A14B91DF}"/>
                  </a:ext>
                </a:extLst>
              </p:cNvPr>
              <p:cNvSpPr>
                <a:spLocks/>
              </p:cNvSpPr>
              <p:nvPr/>
            </p:nvSpPr>
            <p:spPr bwMode="auto">
              <a:xfrm>
                <a:off x="10123268" y="4148675"/>
                <a:ext cx="171450" cy="157163"/>
              </a:xfrm>
              <a:custGeom>
                <a:avLst/>
                <a:gdLst>
                  <a:gd name="T0" fmla="*/ 0 w 108"/>
                  <a:gd name="T1" fmla="*/ 99 h 99"/>
                  <a:gd name="T2" fmla="*/ 108 w 108"/>
                  <a:gd name="T3" fmla="*/ 32 h 99"/>
                  <a:gd name="T4" fmla="*/ 106 w 108"/>
                  <a:gd name="T5" fmla="*/ 0 h 99"/>
                  <a:gd name="T6" fmla="*/ 0 w 108"/>
                  <a:gd name="T7" fmla="*/ 66 h 99"/>
                  <a:gd name="T8" fmla="*/ 0 w 108"/>
                  <a:gd name="T9" fmla="*/ 99 h 99"/>
                </a:gdLst>
                <a:ahLst/>
                <a:cxnLst>
                  <a:cxn ang="0">
                    <a:pos x="T0" y="T1"/>
                  </a:cxn>
                  <a:cxn ang="0">
                    <a:pos x="T2" y="T3"/>
                  </a:cxn>
                  <a:cxn ang="0">
                    <a:pos x="T4" y="T5"/>
                  </a:cxn>
                  <a:cxn ang="0">
                    <a:pos x="T6" y="T7"/>
                  </a:cxn>
                  <a:cxn ang="0">
                    <a:pos x="T8" y="T9"/>
                  </a:cxn>
                </a:cxnLst>
                <a:rect l="0" t="0" r="r" b="b"/>
                <a:pathLst>
                  <a:path w="108" h="99">
                    <a:moveTo>
                      <a:pt x="0" y="99"/>
                    </a:moveTo>
                    <a:lnTo>
                      <a:pt x="108" y="32"/>
                    </a:lnTo>
                    <a:lnTo>
                      <a:pt x="106" y="0"/>
                    </a:lnTo>
                    <a:lnTo>
                      <a:pt x="0" y="66"/>
                    </a:lnTo>
                    <a:lnTo>
                      <a:pt x="0" y="99"/>
                    </a:lnTo>
                    <a:close/>
                  </a:path>
                </a:pathLst>
              </a:custGeom>
              <a:solidFill>
                <a:srgbClr val="4342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67">
                <a:extLst>
                  <a:ext uri="{FF2B5EF4-FFF2-40B4-BE49-F238E27FC236}">
                    <a16:creationId xmlns="" xmlns:a16="http://schemas.microsoft.com/office/drawing/2014/main" id="{95C99A45-F647-4649-9231-24BBFC292A1D}"/>
                  </a:ext>
                </a:extLst>
              </p:cNvPr>
              <p:cNvSpPr>
                <a:spLocks/>
              </p:cNvSpPr>
              <p:nvPr/>
            </p:nvSpPr>
            <p:spPr bwMode="auto">
              <a:xfrm>
                <a:off x="9504143" y="4274087"/>
                <a:ext cx="260350" cy="103188"/>
              </a:xfrm>
              <a:custGeom>
                <a:avLst/>
                <a:gdLst>
                  <a:gd name="T0" fmla="*/ 23 w 164"/>
                  <a:gd name="T1" fmla="*/ 0 h 65"/>
                  <a:gd name="T2" fmla="*/ 0 w 164"/>
                  <a:gd name="T3" fmla="*/ 13 h 65"/>
                  <a:gd name="T4" fmla="*/ 162 w 164"/>
                  <a:gd name="T5" fmla="*/ 65 h 65"/>
                  <a:gd name="T6" fmla="*/ 164 w 164"/>
                  <a:gd name="T7" fmla="*/ 44 h 65"/>
                  <a:gd name="T8" fmla="*/ 23 w 164"/>
                  <a:gd name="T9" fmla="*/ 0 h 65"/>
                </a:gdLst>
                <a:ahLst/>
                <a:cxnLst>
                  <a:cxn ang="0">
                    <a:pos x="T0" y="T1"/>
                  </a:cxn>
                  <a:cxn ang="0">
                    <a:pos x="T2" y="T3"/>
                  </a:cxn>
                  <a:cxn ang="0">
                    <a:pos x="T4" y="T5"/>
                  </a:cxn>
                  <a:cxn ang="0">
                    <a:pos x="T6" y="T7"/>
                  </a:cxn>
                  <a:cxn ang="0">
                    <a:pos x="T8" y="T9"/>
                  </a:cxn>
                </a:cxnLst>
                <a:rect l="0" t="0" r="r" b="b"/>
                <a:pathLst>
                  <a:path w="164" h="65">
                    <a:moveTo>
                      <a:pt x="23" y="0"/>
                    </a:moveTo>
                    <a:lnTo>
                      <a:pt x="0" y="13"/>
                    </a:lnTo>
                    <a:lnTo>
                      <a:pt x="162" y="65"/>
                    </a:lnTo>
                    <a:lnTo>
                      <a:pt x="164" y="44"/>
                    </a:lnTo>
                    <a:lnTo>
                      <a:pt x="23" y="0"/>
                    </a:lnTo>
                    <a:close/>
                  </a:path>
                </a:pathLst>
              </a:custGeom>
              <a:solidFill>
                <a:srgbClr val="A6A8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68">
                <a:extLst>
                  <a:ext uri="{FF2B5EF4-FFF2-40B4-BE49-F238E27FC236}">
                    <a16:creationId xmlns="" xmlns:a16="http://schemas.microsoft.com/office/drawing/2014/main" id="{2956BC83-82AC-495C-AEFB-CA2160240DD3}"/>
                  </a:ext>
                </a:extLst>
              </p:cNvPr>
              <p:cNvSpPr>
                <a:spLocks/>
              </p:cNvSpPr>
              <p:nvPr/>
            </p:nvSpPr>
            <p:spPr bwMode="auto">
              <a:xfrm>
                <a:off x="9504143" y="4274087"/>
                <a:ext cx="260350" cy="103188"/>
              </a:xfrm>
              <a:custGeom>
                <a:avLst/>
                <a:gdLst>
                  <a:gd name="T0" fmla="*/ 23 w 164"/>
                  <a:gd name="T1" fmla="*/ 0 h 65"/>
                  <a:gd name="T2" fmla="*/ 0 w 164"/>
                  <a:gd name="T3" fmla="*/ 13 h 65"/>
                  <a:gd name="T4" fmla="*/ 162 w 164"/>
                  <a:gd name="T5" fmla="*/ 65 h 65"/>
                  <a:gd name="T6" fmla="*/ 164 w 164"/>
                  <a:gd name="T7" fmla="*/ 44 h 65"/>
                  <a:gd name="T8" fmla="*/ 23 w 164"/>
                  <a:gd name="T9" fmla="*/ 0 h 65"/>
                </a:gdLst>
                <a:ahLst/>
                <a:cxnLst>
                  <a:cxn ang="0">
                    <a:pos x="T0" y="T1"/>
                  </a:cxn>
                  <a:cxn ang="0">
                    <a:pos x="T2" y="T3"/>
                  </a:cxn>
                  <a:cxn ang="0">
                    <a:pos x="T4" y="T5"/>
                  </a:cxn>
                  <a:cxn ang="0">
                    <a:pos x="T6" y="T7"/>
                  </a:cxn>
                  <a:cxn ang="0">
                    <a:pos x="T8" y="T9"/>
                  </a:cxn>
                </a:cxnLst>
                <a:rect l="0" t="0" r="r" b="b"/>
                <a:pathLst>
                  <a:path w="164" h="65">
                    <a:moveTo>
                      <a:pt x="23" y="0"/>
                    </a:moveTo>
                    <a:lnTo>
                      <a:pt x="0" y="13"/>
                    </a:lnTo>
                    <a:lnTo>
                      <a:pt x="162" y="65"/>
                    </a:lnTo>
                    <a:lnTo>
                      <a:pt x="164" y="44"/>
                    </a:lnTo>
                    <a:lnTo>
                      <a:pt x="2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69">
                <a:extLst>
                  <a:ext uri="{FF2B5EF4-FFF2-40B4-BE49-F238E27FC236}">
                    <a16:creationId xmlns="" xmlns:a16="http://schemas.microsoft.com/office/drawing/2014/main" id="{B2E273E9-5FA8-4CDE-8928-508403301F82}"/>
                  </a:ext>
                </a:extLst>
              </p:cNvPr>
              <p:cNvSpPr>
                <a:spLocks/>
              </p:cNvSpPr>
              <p:nvPr/>
            </p:nvSpPr>
            <p:spPr bwMode="auto">
              <a:xfrm>
                <a:off x="9475568" y="4353462"/>
                <a:ext cx="0" cy="58738"/>
              </a:xfrm>
              <a:custGeom>
                <a:avLst/>
                <a:gdLst>
                  <a:gd name="T0" fmla="*/ 0 h 17"/>
                  <a:gd name="T1" fmla="*/ 17 h 17"/>
                  <a:gd name="T2" fmla="*/ 17 h 17"/>
                  <a:gd name="T3" fmla="*/ 0 h 17"/>
                  <a:gd name="T4" fmla="*/ 0 h 17"/>
                </a:gdLst>
                <a:ahLst/>
                <a:cxnLst>
                  <a:cxn ang="0">
                    <a:pos x="0" y="T0"/>
                  </a:cxn>
                  <a:cxn ang="0">
                    <a:pos x="0" y="T1"/>
                  </a:cxn>
                  <a:cxn ang="0">
                    <a:pos x="0" y="T2"/>
                  </a:cxn>
                  <a:cxn ang="0">
                    <a:pos x="0" y="T3"/>
                  </a:cxn>
                  <a:cxn ang="0">
                    <a:pos x="0" y="T4"/>
                  </a:cxn>
                </a:cxnLst>
                <a:rect l="0" t="0" r="r" b="b"/>
                <a:pathLst>
                  <a:path h="17">
                    <a:moveTo>
                      <a:pt x="0" y="0"/>
                    </a:moveTo>
                    <a:cubicBezTo>
                      <a:pt x="0" y="6"/>
                      <a:pt x="0" y="13"/>
                      <a:pt x="0" y="17"/>
                    </a:cubicBezTo>
                    <a:cubicBezTo>
                      <a:pt x="0" y="17"/>
                      <a:pt x="0" y="17"/>
                      <a:pt x="0" y="17"/>
                    </a:cubicBezTo>
                    <a:cubicBezTo>
                      <a:pt x="0" y="0"/>
                      <a:pt x="0" y="0"/>
                      <a:pt x="0" y="0"/>
                    </a:cubicBezTo>
                    <a:cubicBezTo>
                      <a:pt x="0" y="0"/>
                      <a:pt x="0" y="0"/>
                      <a:pt x="0" y="0"/>
                    </a:cubicBezTo>
                  </a:path>
                </a:pathLst>
              </a:custGeom>
              <a:solidFill>
                <a:srgbClr val="2422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70">
                <a:extLst>
                  <a:ext uri="{FF2B5EF4-FFF2-40B4-BE49-F238E27FC236}">
                    <a16:creationId xmlns="" xmlns:a16="http://schemas.microsoft.com/office/drawing/2014/main" id="{E9C3544B-B4A9-4C76-9C71-173E401A5019}"/>
                  </a:ext>
                </a:extLst>
              </p:cNvPr>
              <p:cNvSpPr>
                <a:spLocks/>
              </p:cNvSpPr>
              <p:nvPr/>
            </p:nvSpPr>
            <p:spPr bwMode="auto">
              <a:xfrm>
                <a:off x="9475568" y="4421725"/>
                <a:ext cx="0" cy="317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1"/>
                      <a:pt x="0" y="1"/>
                    </a:cubicBezTo>
                    <a:cubicBezTo>
                      <a:pt x="0" y="0"/>
                      <a:pt x="0" y="0"/>
                      <a:pt x="0" y="0"/>
                    </a:cubicBezTo>
                  </a:path>
                </a:pathLst>
              </a:custGeom>
              <a:solidFill>
                <a:srgbClr val="4244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71">
                <a:extLst>
                  <a:ext uri="{FF2B5EF4-FFF2-40B4-BE49-F238E27FC236}">
                    <a16:creationId xmlns="" xmlns:a16="http://schemas.microsoft.com/office/drawing/2014/main" id="{F14B18D2-2A36-42A5-B1CB-E8B99E10D692}"/>
                  </a:ext>
                </a:extLst>
              </p:cNvPr>
              <p:cNvSpPr>
                <a:spLocks/>
              </p:cNvSpPr>
              <p:nvPr/>
            </p:nvSpPr>
            <p:spPr bwMode="auto">
              <a:xfrm>
                <a:off x="9475568" y="4415375"/>
                <a:ext cx="0" cy="6350"/>
              </a:xfrm>
              <a:custGeom>
                <a:avLst/>
                <a:gdLst>
                  <a:gd name="T0" fmla="*/ 0 h 2"/>
                  <a:gd name="T1" fmla="*/ 2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1"/>
                      <a:pt x="0" y="2"/>
                    </a:cubicBezTo>
                    <a:cubicBezTo>
                      <a:pt x="0" y="2"/>
                      <a:pt x="0" y="2"/>
                      <a:pt x="0" y="2"/>
                    </a:cubicBezTo>
                    <a:cubicBezTo>
                      <a:pt x="0" y="0"/>
                      <a:pt x="0" y="0"/>
                      <a:pt x="0" y="0"/>
                    </a:cubicBezTo>
                    <a:cubicBezTo>
                      <a:pt x="0" y="0"/>
                      <a:pt x="0" y="0"/>
                      <a:pt x="0" y="0"/>
                    </a:cubicBezTo>
                  </a:path>
                </a:pathLst>
              </a:custGeom>
              <a:solidFill>
                <a:srgbClr val="2422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72">
                <a:extLst>
                  <a:ext uri="{FF2B5EF4-FFF2-40B4-BE49-F238E27FC236}">
                    <a16:creationId xmlns="" xmlns:a16="http://schemas.microsoft.com/office/drawing/2014/main" id="{F6C0F81B-9060-4EF1-9613-060E5299CF99}"/>
                  </a:ext>
                </a:extLst>
              </p:cNvPr>
              <p:cNvSpPr>
                <a:spLocks/>
              </p:cNvSpPr>
              <p:nvPr/>
            </p:nvSpPr>
            <p:spPr bwMode="auto">
              <a:xfrm>
                <a:off x="9475568" y="4315362"/>
                <a:ext cx="0" cy="38100"/>
              </a:xfrm>
              <a:custGeom>
                <a:avLst/>
                <a:gdLst>
                  <a:gd name="T0" fmla="*/ 0 h 11"/>
                  <a:gd name="T1" fmla="*/ 11 h 11"/>
                  <a:gd name="T2" fmla="*/ 11 h 11"/>
                  <a:gd name="T3" fmla="*/ 0 h 11"/>
                </a:gdLst>
                <a:ahLst/>
                <a:cxnLst>
                  <a:cxn ang="0">
                    <a:pos x="0" y="T0"/>
                  </a:cxn>
                  <a:cxn ang="0">
                    <a:pos x="0" y="T1"/>
                  </a:cxn>
                  <a:cxn ang="0">
                    <a:pos x="0" y="T2"/>
                  </a:cxn>
                  <a:cxn ang="0">
                    <a:pos x="0" y="T3"/>
                  </a:cxn>
                </a:cxnLst>
                <a:rect l="0" t="0" r="r" b="b"/>
                <a:pathLst>
                  <a:path h="11">
                    <a:moveTo>
                      <a:pt x="0" y="0"/>
                    </a:moveTo>
                    <a:cubicBezTo>
                      <a:pt x="0" y="0"/>
                      <a:pt x="0" y="5"/>
                      <a:pt x="0" y="11"/>
                    </a:cubicBezTo>
                    <a:cubicBezTo>
                      <a:pt x="0" y="11"/>
                      <a:pt x="0" y="11"/>
                      <a:pt x="0" y="11"/>
                    </a:cubicBezTo>
                    <a:cubicBezTo>
                      <a:pt x="0" y="0"/>
                      <a:pt x="0" y="0"/>
                      <a:pt x="0" y="0"/>
                    </a:cubicBezTo>
                  </a:path>
                </a:pathLst>
              </a:custGeom>
              <a:solidFill>
                <a:srgbClr val="D0920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73">
                <a:extLst>
                  <a:ext uri="{FF2B5EF4-FFF2-40B4-BE49-F238E27FC236}">
                    <a16:creationId xmlns="" xmlns:a16="http://schemas.microsoft.com/office/drawing/2014/main" id="{D6B71B03-237C-43F9-B106-7134D2CB6A89}"/>
                  </a:ext>
                </a:extLst>
              </p:cNvPr>
              <p:cNvSpPr>
                <a:spLocks/>
              </p:cNvSpPr>
              <p:nvPr/>
            </p:nvSpPr>
            <p:spPr bwMode="auto">
              <a:xfrm>
                <a:off x="9475568" y="4412200"/>
                <a:ext cx="0" cy="317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D0920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74">
                <a:extLst>
                  <a:ext uri="{FF2B5EF4-FFF2-40B4-BE49-F238E27FC236}">
                    <a16:creationId xmlns="" xmlns:a16="http://schemas.microsoft.com/office/drawing/2014/main" id="{30319352-21CB-4B98-ADBF-54CE8F14680A}"/>
                  </a:ext>
                </a:extLst>
              </p:cNvPr>
              <p:cNvSpPr>
                <a:spLocks/>
              </p:cNvSpPr>
              <p:nvPr/>
            </p:nvSpPr>
            <p:spPr bwMode="auto">
              <a:xfrm>
                <a:off x="9681943" y="4480462"/>
                <a:ext cx="71438" cy="17463"/>
              </a:xfrm>
              <a:custGeom>
                <a:avLst/>
                <a:gdLst>
                  <a:gd name="T0" fmla="*/ 1 w 21"/>
                  <a:gd name="T1" fmla="*/ 0 h 5"/>
                  <a:gd name="T2" fmla="*/ 0 w 21"/>
                  <a:gd name="T3" fmla="*/ 0 h 5"/>
                  <a:gd name="T4" fmla="*/ 21 w 21"/>
                  <a:gd name="T5" fmla="*/ 5 h 5"/>
                  <a:gd name="T6" fmla="*/ 1 w 21"/>
                  <a:gd name="T7" fmla="*/ 0 h 5"/>
                </a:gdLst>
                <a:ahLst/>
                <a:cxnLst>
                  <a:cxn ang="0">
                    <a:pos x="T0" y="T1"/>
                  </a:cxn>
                  <a:cxn ang="0">
                    <a:pos x="T2" y="T3"/>
                  </a:cxn>
                  <a:cxn ang="0">
                    <a:pos x="T4" y="T5"/>
                  </a:cxn>
                  <a:cxn ang="0">
                    <a:pos x="T6" y="T7"/>
                  </a:cxn>
                </a:cxnLst>
                <a:rect l="0" t="0" r="r" b="b"/>
                <a:pathLst>
                  <a:path w="21" h="5">
                    <a:moveTo>
                      <a:pt x="1" y="0"/>
                    </a:moveTo>
                    <a:cubicBezTo>
                      <a:pt x="0" y="0"/>
                      <a:pt x="0" y="0"/>
                      <a:pt x="0" y="0"/>
                    </a:cubicBezTo>
                    <a:cubicBezTo>
                      <a:pt x="12" y="3"/>
                      <a:pt x="21" y="5"/>
                      <a:pt x="21" y="5"/>
                    </a:cubicBezTo>
                    <a:cubicBezTo>
                      <a:pt x="1" y="0"/>
                      <a:pt x="1" y="0"/>
                      <a:pt x="1" y="0"/>
                    </a:cubicBezTo>
                  </a:path>
                </a:pathLst>
              </a:custGeom>
              <a:solidFill>
                <a:srgbClr val="52535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75">
                <a:extLst>
                  <a:ext uri="{FF2B5EF4-FFF2-40B4-BE49-F238E27FC236}">
                    <a16:creationId xmlns="" xmlns:a16="http://schemas.microsoft.com/office/drawing/2014/main" id="{D80A655C-F8B1-4128-8CDF-C1B0BC899D32}"/>
                  </a:ext>
                </a:extLst>
              </p:cNvPr>
              <p:cNvSpPr>
                <a:spLocks/>
              </p:cNvSpPr>
              <p:nvPr/>
            </p:nvSpPr>
            <p:spPr bwMode="auto">
              <a:xfrm>
                <a:off x="9475568" y="4424900"/>
                <a:ext cx="209550" cy="55563"/>
              </a:xfrm>
              <a:custGeom>
                <a:avLst/>
                <a:gdLst>
                  <a:gd name="T0" fmla="*/ 0 w 61"/>
                  <a:gd name="T1" fmla="*/ 0 h 16"/>
                  <a:gd name="T2" fmla="*/ 60 w 61"/>
                  <a:gd name="T3" fmla="*/ 16 h 16"/>
                  <a:gd name="T4" fmla="*/ 61 w 61"/>
                  <a:gd name="T5" fmla="*/ 16 h 16"/>
                  <a:gd name="T6" fmla="*/ 0 w 61"/>
                  <a:gd name="T7" fmla="*/ 0 h 16"/>
                </a:gdLst>
                <a:ahLst/>
                <a:cxnLst>
                  <a:cxn ang="0">
                    <a:pos x="T0" y="T1"/>
                  </a:cxn>
                  <a:cxn ang="0">
                    <a:pos x="T2" y="T3"/>
                  </a:cxn>
                  <a:cxn ang="0">
                    <a:pos x="T4" y="T5"/>
                  </a:cxn>
                  <a:cxn ang="0">
                    <a:pos x="T6" y="T7"/>
                  </a:cxn>
                </a:cxnLst>
                <a:rect l="0" t="0" r="r" b="b"/>
                <a:pathLst>
                  <a:path w="61" h="16">
                    <a:moveTo>
                      <a:pt x="0" y="0"/>
                    </a:moveTo>
                    <a:cubicBezTo>
                      <a:pt x="0" y="1"/>
                      <a:pt x="36" y="10"/>
                      <a:pt x="60" y="16"/>
                    </a:cubicBezTo>
                    <a:cubicBezTo>
                      <a:pt x="61" y="16"/>
                      <a:pt x="61" y="16"/>
                      <a:pt x="61" y="16"/>
                    </a:cubicBezTo>
                    <a:cubicBezTo>
                      <a:pt x="0" y="0"/>
                      <a:pt x="0" y="0"/>
                      <a:pt x="0" y="0"/>
                    </a:cubicBezTo>
                  </a:path>
                </a:pathLst>
              </a:custGeom>
              <a:solidFill>
                <a:srgbClr val="42444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76">
                <a:extLst>
                  <a:ext uri="{FF2B5EF4-FFF2-40B4-BE49-F238E27FC236}">
                    <a16:creationId xmlns="" xmlns:a16="http://schemas.microsoft.com/office/drawing/2014/main" id="{BFBB2A06-AD32-418E-83F7-A1F5BECC19B7}"/>
                  </a:ext>
                </a:extLst>
              </p:cNvPr>
              <p:cNvSpPr>
                <a:spLocks/>
              </p:cNvSpPr>
              <p:nvPr/>
            </p:nvSpPr>
            <p:spPr bwMode="auto">
              <a:xfrm>
                <a:off x="9475568" y="4294725"/>
                <a:ext cx="285750" cy="203200"/>
              </a:xfrm>
              <a:custGeom>
                <a:avLst/>
                <a:gdLst>
                  <a:gd name="T0" fmla="*/ 18 w 180"/>
                  <a:gd name="T1" fmla="*/ 0 h 128"/>
                  <a:gd name="T2" fmla="*/ 0 w 180"/>
                  <a:gd name="T3" fmla="*/ 13 h 128"/>
                  <a:gd name="T4" fmla="*/ 0 w 180"/>
                  <a:gd name="T5" fmla="*/ 13 h 128"/>
                  <a:gd name="T6" fmla="*/ 0 w 180"/>
                  <a:gd name="T7" fmla="*/ 37 h 128"/>
                  <a:gd name="T8" fmla="*/ 0 w 180"/>
                  <a:gd name="T9" fmla="*/ 74 h 128"/>
                  <a:gd name="T10" fmla="*/ 0 w 180"/>
                  <a:gd name="T11" fmla="*/ 76 h 128"/>
                  <a:gd name="T12" fmla="*/ 0 w 180"/>
                  <a:gd name="T13" fmla="*/ 80 h 128"/>
                  <a:gd name="T14" fmla="*/ 0 w 180"/>
                  <a:gd name="T15" fmla="*/ 82 h 128"/>
                  <a:gd name="T16" fmla="*/ 0 w 180"/>
                  <a:gd name="T17" fmla="*/ 82 h 128"/>
                  <a:gd name="T18" fmla="*/ 0 w 180"/>
                  <a:gd name="T19" fmla="*/ 82 h 128"/>
                  <a:gd name="T20" fmla="*/ 132 w 180"/>
                  <a:gd name="T21" fmla="*/ 117 h 128"/>
                  <a:gd name="T22" fmla="*/ 175 w 180"/>
                  <a:gd name="T23" fmla="*/ 128 h 128"/>
                  <a:gd name="T24" fmla="*/ 175 w 180"/>
                  <a:gd name="T25" fmla="*/ 128 h 128"/>
                  <a:gd name="T26" fmla="*/ 180 w 180"/>
                  <a:gd name="T27" fmla="*/ 52 h 128"/>
                  <a:gd name="T28" fmla="*/ 18 w 180"/>
                  <a:gd name="T2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128">
                    <a:moveTo>
                      <a:pt x="18" y="0"/>
                    </a:moveTo>
                    <a:lnTo>
                      <a:pt x="0" y="13"/>
                    </a:lnTo>
                    <a:lnTo>
                      <a:pt x="0" y="13"/>
                    </a:lnTo>
                    <a:lnTo>
                      <a:pt x="0" y="37"/>
                    </a:lnTo>
                    <a:lnTo>
                      <a:pt x="0" y="74"/>
                    </a:lnTo>
                    <a:lnTo>
                      <a:pt x="0" y="76"/>
                    </a:lnTo>
                    <a:lnTo>
                      <a:pt x="0" y="80"/>
                    </a:lnTo>
                    <a:lnTo>
                      <a:pt x="0" y="82"/>
                    </a:lnTo>
                    <a:lnTo>
                      <a:pt x="0" y="82"/>
                    </a:lnTo>
                    <a:lnTo>
                      <a:pt x="0" y="82"/>
                    </a:lnTo>
                    <a:lnTo>
                      <a:pt x="132" y="117"/>
                    </a:lnTo>
                    <a:lnTo>
                      <a:pt x="175" y="128"/>
                    </a:lnTo>
                    <a:lnTo>
                      <a:pt x="175" y="128"/>
                    </a:lnTo>
                    <a:lnTo>
                      <a:pt x="180" y="52"/>
                    </a:lnTo>
                    <a:lnTo>
                      <a:pt x="18" y="0"/>
                    </a:lnTo>
                    <a:close/>
                  </a:path>
                </a:pathLst>
              </a:custGeom>
              <a:solidFill>
                <a:srgbClr val="BFC2C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77">
                <a:extLst>
                  <a:ext uri="{FF2B5EF4-FFF2-40B4-BE49-F238E27FC236}">
                    <a16:creationId xmlns="" xmlns:a16="http://schemas.microsoft.com/office/drawing/2014/main" id="{E9372D21-D84E-428C-A661-ED77558B5670}"/>
                  </a:ext>
                </a:extLst>
              </p:cNvPr>
              <p:cNvSpPr>
                <a:spLocks/>
              </p:cNvSpPr>
              <p:nvPr/>
            </p:nvSpPr>
            <p:spPr bwMode="auto">
              <a:xfrm>
                <a:off x="9475568" y="4294725"/>
                <a:ext cx="285750" cy="203200"/>
              </a:xfrm>
              <a:custGeom>
                <a:avLst/>
                <a:gdLst>
                  <a:gd name="T0" fmla="*/ 18 w 180"/>
                  <a:gd name="T1" fmla="*/ 0 h 128"/>
                  <a:gd name="T2" fmla="*/ 0 w 180"/>
                  <a:gd name="T3" fmla="*/ 13 h 128"/>
                  <a:gd name="T4" fmla="*/ 0 w 180"/>
                  <a:gd name="T5" fmla="*/ 13 h 128"/>
                  <a:gd name="T6" fmla="*/ 0 w 180"/>
                  <a:gd name="T7" fmla="*/ 37 h 128"/>
                  <a:gd name="T8" fmla="*/ 0 w 180"/>
                  <a:gd name="T9" fmla="*/ 74 h 128"/>
                  <a:gd name="T10" fmla="*/ 0 w 180"/>
                  <a:gd name="T11" fmla="*/ 76 h 128"/>
                  <a:gd name="T12" fmla="*/ 0 w 180"/>
                  <a:gd name="T13" fmla="*/ 80 h 128"/>
                  <a:gd name="T14" fmla="*/ 0 w 180"/>
                  <a:gd name="T15" fmla="*/ 82 h 128"/>
                  <a:gd name="T16" fmla="*/ 0 w 180"/>
                  <a:gd name="T17" fmla="*/ 82 h 128"/>
                  <a:gd name="T18" fmla="*/ 0 w 180"/>
                  <a:gd name="T19" fmla="*/ 82 h 128"/>
                  <a:gd name="T20" fmla="*/ 132 w 180"/>
                  <a:gd name="T21" fmla="*/ 117 h 128"/>
                  <a:gd name="T22" fmla="*/ 175 w 180"/>
                  <a:gd name="T23" fmla="*/ 128 h 128"/>
                  <a:gd name="T24" fmla="*/ 175 w 180"/>
                  <a:gd name="T25" fmla="*/ 128 h 128"/>
                  <a:gd name="T26" fmla="*/ 180 w 180"/>
                  <a:gd name="T27" fmla="*/ 52 h 128"/>
                  <a:gd name="T28" fmla="*/ 18 w 180"/>
                  <a:gd name="T2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128">
                    <a:moveTo>
                      <a:pt x="18" y="0"/>
                    </a:moveTo>
                    <a:lnTo>
                      <a:pt x="0" y="13"/>
                    </a:lnTo>
                    <a:lnTo>
                      <a:pt x="0" y="13"/>
                    </a:lnTo>
                    <a:lnTo>
                      <a:pt x="0" y="37"/>
                    </a:lnTo>
                    <a:lnTo>
                      <a:pt x="0" y="74"/>
                    </a:lnTo>
                    <a:lnTo>
                      <a:pt x="0" y="76"/>
                    </a:lnTo>
                    <a:lnTo>
                      <a:pt x="0" y="80"/>
                    </a:lnTo>
                    <a:lnTo>
                      <a:pt x="0" y="82"/>
                    </a:lnTo>
                    <a:lnTo>
                      <a:pt x="0" y="82"/>
                    </a:lnTo>
                    <a:lnTo>
                      <a:pt x="0" y="82"/>
                    </a:lnTo>
                    <a:lnTo>
                      <a:pt x="132" y="117"/>
                    </a:lnTo>
                    <a:lnTo>
                      <a:pt x="175" y="128"/>
                    </a:lnTo>
                    <a:lnTo>
                      <a:pt x="175" y="128"/>
                    </a:lnTo>
                    <a:lnTo>
                      <a:pt x="180" y="52"/>
                    </a:lnTo>
                    <a:lnTo>
                      <a:pt x="1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78">
                <a:extLst>
                  <a:ext uri="{FF2B5EF4-FFF2-40B4-BE49-F238E27FC236}">
                    <a16:creationId xmlns="" xmlns:a16="http://schemas.microsoft.com/office/drawing/2014/main" id="{01FC81B5-22E3-4899-9CD2-45A032FD968C}"/>
                  </a:ext>
                </a:extLst>
              </p:cNvPr>
              <p:cNvSpPr>
                <a:spLocks/>
              </p:cNvSpPr>
              <p:nvPr/>
            </p:nvSpPr>
            <p:spPr bwMode="auto">
              <a:xfrm>
                <a:off x="7748368" y="3232687"/>
                <a:ext cx="212725" cy="284163"/>
              </a:xfrm>
              <a:custGeom>
                <a:avLst/>
                <a:gdLst>
                  <a:gd name="T0" fmla="*/ 62 w 62"/>
                  <a:gd name="T1" fmla="*/ 51 h 83"/>
                  <a:gd name="T2" fmla="*/ 5 w 62"/>
                  <a:gd name="T3" fmla="*/ 0 h 83"/>
                  <a:gd name="T4" fmla="*/ 2 w 62"/>
                  <a:gd name="T5" fmla="*/ 40 h 83"/>
                  <a:gd name="T6" fmla="*/ 53 w 62"/>
                  <a:gd name="T7" fmla="*/ 83 h 83"/>
                  <a:gd name="T8" fmla="*/ 62 w 62"/>
                  <a:gd name="T9" fmla="*/ 51 h 83"/>
                </a:gdLst>
                <a:ahLst/>
                <a:cxnLst>
                  <a:cxn ang="0">
                    <a:pos x="T0" y="T1"/>
                  </a:cxn>
                  <a:cxn ang="0">
                    <a:pos x="T2" y="T3"/>
                  </a:cxn>
                  <a:cxn ang="0">
                    <a:pos x="T4" y="T5"/>
                  </a:cxn>
                  <a:cxn ang="0">
                    <a:pos x="T6" y="T7"/>
                  </a:cxn>
                  <a:cxn ang="0">
                    <a:pos x="T8" y="T9"/>
                  </a:cxn>
                </a:cxnLst>
                <a:rect l="0" t="0" r="r" b="b"/>
                <a:pathLst>
                  <a:path w="62" h="83">
                    <a:moveTo>
                      <a:pt x="62" y="51"/>
                    </a:moveTo>
                    <a:cubicBezTo>
                      <a:pt x="62" y="51"/>
                      <a:pt x="12" y="9"/>
                      <a:pt x="5" y="0"/>
                    </a:cubicBezTo>
                    <a:cubicBezTo>
                      <a:pt x="5" y="0"/>
                      <a:pt x="0" y="29"/>
                      <a:pt x="2" y="40"/>
                    </a:cubicBezTo>
                    <a:cubicBezTo>
                      <a:pt x="5" y="50"/>
                      <a:pt x="53" y="83"/>
                      <a:pt x="53" y="83"/>
                    </a:cubicBezTo>
                    <a:cubicBezTo>
                      <a:pt x="53" y="83"/>
                      <a:pt x="54" y="65"/>
                      <a:pt x="62" y="51"/>
                    </a:cubicBezTo>
                    <a:close/>
                  </a:path>
                </a:pathLst>
              </a:custGeom>
              <a:solidFill>
                <a:srgbClr val="CFD1D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79">
                <a:extLst>
                  <a:ext uri="{FF2B5EF4-FFF2-40B4-BE49-F238E27FC236}">
                    <a16:creationId xmlns="" xmlns:a16="http://schemas.microsoft.com/office/drawing/2014/main" id="{4D8ECF9B-3C22-4FB8-A27C-413063A66F5F}"/>
                  </a:ext>
                </a:extLst>
              </p:cNvPr>
              <p:cNvSpPr>
                <a:spLocks/>
              </p:cNvSpPr>
              <p:nvPr/>
            </p:nvSpPr>
            <p:spPr bwMode="auto">
              <a:xfrm>
                <a:off x="7765831" y="3218400"/>
                <a:ext cx="209550" cy="188913"/>
              </a:xfrm>
              <a:custGeom>
                <a:avLst/>
                <a:gdLst>
                  <a:gd name="T0" fmla="*/ 57 w 61"/>
                  <a:gd name="T1" fmla="*/ 55 h 55"/>
                  <a:gd name="T2" fmla="*/ 61 w 61"/>
                  <a:gd name="T3" fmla="*/ 49 h 55"/>
                  <a:gd name="T4" fmla="*/ 7 w 61"/>
                  <a:gd name="T5" fmla="*/ 0 h 55"/>
                  <a:gd name="T6" fmla="*/ 0 w 61"/>
                  <a:gd name="T7" fmla="*/ 4 h 55"/>
                  <a:gd name="T8" fmla="*/ 57 w 61"/>
                  <a:gd name="T9" fmla="*/ 55 h 55"/>
                </a:gdLst>
                <a:ahLst/>
                <a:cxnLst>
                  <a:cxn ang="0">
                    <a:pos x="T0" y="T1"/>
                  </a:cxn>
                  <a:cxn ang="0">
                    <a:pos x="T2" y="T3"/>
                  </a:cxn>
                  <a:cxn ang="0">
                    <a:pos x="T4" y="T5"/>
                  </a:cxn>
                  <a:cxn ang="0">
                    <a:pos x="T6" y="T7"/>
                  </a:cxn>
                  <a:cxn ang="0">
                    <a:pos x="T8" y="T9"/>
                  </a:cxn>
                </a:cxnLst>
                <a:rect l="0" t="0" r="r" b="b"/>
                <a:pathLst>
                  <a:path w="61" h="55">
                    <a:moveTo>
                      <a:pt x="57" y="55"/>
                    </a:moveTo>
                    <a:cubicBezTo>
                      <a:pt x="61" y="49"/>
                      <a:pt x="61" y="49"/>
                      <a:pt x="61" y="49"/>
                    </a:cubicBezTo>
                    <a:cubicBezTo>
                      <a:pt x="7" y="0"/>
                      <a:pt x="7" y="0"/>
                      <a:pt x="7" y="0"/>
                    </a:cubicBezTo>
                    <a:cubicBezTo>
                      <a:pt x="0" y="4"/>
                      <a:pt x="0" y="4"/>
                      <a:pt x="0" y="4"/>
                    </a:cubicBezTo>
                    <a:cubicBezTo>
                      <a:pt x="0" y="4"/>
                      <a:pt x="38" y="43"/>
                      <a:pt x="57" y="55"/>
                    </a:cubicBezTo>
                    <a:close/>
                  </a:path>
                </a:pathLst>
              </a:custGeom>
              <a:solidFill>
                <a:srgbClr val="BABC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80">
                <a:extLst>
                  <a:ext uri="{FF2B5EF4-FFF2-40B4-BE49-F238E27FC236}">
                    <a16:creationId xmlns="" xmlns:a16="http://schemas.microsoft.com/office/drawing/2014/main" id="{8DCEF217-0A92-4835-9E30-D001475A6176}"/>
                  </a:ext>
                </a:extLst>
              </p:cNvPr>
              <p:cNvSpPr>
                <a:spLocks/>
              </p:cNvSpPr>
              <p:nvPr/>
            </p:nvSpPr>
            <p:spPr bwMode="auto">
              <a:xfrm>
                <a:off x="9185056" y="3380325"/>
                <a:ext cx="674688" cy="401638"/>
              </a:xfrm>
              <a:custGeom>
                <a:avLst/>
                <a:gdLst>
                  <a:gd name="T0" fmla="*/ 194 w 197"/>
                  <a:gd name="T1" fmla="*/ 0 h 117"/>
                  <a:gd name="T2" fmla="*/ 0 w 197"/>
                  <a:gd name="T3" fmla="*/ 114 h 117"/>
                  <a:gd name="T4" fmla="*/ 2 w 197"/>
                  <a:gd name="T5" fmla="*/ 117 h 117"/>
                  <a:gd name="T6" fmla="*/ 197 w 197"/>
                  <a:gd name="T7" fmla="*/ 3 h 117"/>
                  <a:gd name="T8" fmla="*/ 194 w 197"/>
                  <a:gd name="T9" fmla="*/ 0 h 117"/>
                </a:gdLst>
                <a:ahLst/>
                <a:cxnLst>
                  <a:cxn ang="0">
                    <a:pos x="T0" y="T1"/>
                  </a:cxn>
                  <a:cxn ang="0">
                    <a:pos x="T2" y="T3"/>
                  </a:cxn>
                  <a:cxn ang="0">
                    <a:pos x="T4" y="T5"/>
                  </a:cxn>
                  <a:cxn ang="0">
                    <a:pos x="T6" y="T7"/>
                  </a:cxn>
                  <a:cxn ang="0">
                    <a:pos x="T8" y="T9"/>
                  </a:cxn>
                </a:cxnLst>
                <a:rect l="0" t="0" r="r" b="b"/>
                <a:pathLst>
                  <a:path w="197" h="117">
                    <a:moveTo>
                      <a:pt x="194" y="0"/>
                    </a:moveTo>
                    <a:cubicBezTo>
                      <a:pt x="151" y="59"/>
                      <a:pt x="7" y="111"/>
                      <a:pt x="0" y="114"/>
                    </a:cubicBezTo>
                    <a:cubicBezTo>
                      <a:pt x="2" y="117"/>
                      <a:pt x="2" y="117"/>
                      <a:pt x="2" y="117"/>
                    </a:cubicBezTo>
                    <a:cubicBezTo>
                      <a:pt x="2" y="117"/>
                      <a:pt x="153" y="63"/>
                      <a:pt x="197" y="3"/>
                    </a:cubicBezTo>
                    <a:cubicBezTo>
                      <a:pt x="194" y="0"/>
                      <a:pt x="194" y="0"/>
                      <a:pt x="194" y="0"/>
                    </a:cubicBezTo>
                  </a:path>
                </a:pathLst>
              </a:custGeom>
              <a:solidFill>
                <a:srgbClr val="F6DE6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81">
                <a:extLst>
                  <a:ext uri="{FF2B5EF4-FFF2-40B4-BE49-F238E27FC236}">
                    <a16:creationId xmlns="" xmlns:a16="http://schemas.microsoft.com/office/drawing/2014/main" id="{A90E3D4D-D7A6-4B95-8F13-9ABF9B564876}"/>
                  </a:ext>
                </a:extLst>
              </p:cNvPr>
              <p:cNvSpPr>
                <a:spLocks/>
              </p:cNvSpPr>
              <p:nvPr/>
            </p:nvSpPr>
            <p:spPr bwMode="auto">
              <a:xfrm>
                <a:off x="8975506" y="3064412"/>
                <a:ext cx="874713" cy="706438"/>
              </a:xfrm>
              <a:custGeom>
                <a:avLst/>
                <a:gdLst>
                  <a:gd name="T0" fmla="*/ 0 w 255"/>
                  <a:gd name="T1" fmla="*/ 99 h 206"/>
                  <a:gd name="T2" fmla="*/ 61 w 255"/>
                  <a:gd name="T3" fmla="*/ 206 h 206"/>
                  <a:gd name="T4" fmla="*/ 255 w 255"/>
                  <a:gd name="T5" fmla="*/ 92 h 206"/>
                  <a:gd name="T6" fmla="*/ 179 w 255"/>
                  <a:gd name="T7" fmla="*/ 0 h 206"/>
                  <a:gd name="T8" fmla="*/ 0 w 255"/>
                  <a:gd name="T9" fmla="*/ 99 h 206"/>
                </a:gdLst>
                <a:ahLst/>
                <a:cxnLst>
                  <a:cxn ang="0">
                    <a:pos x="T0" y="T1"/>
                  </a:cxn>
                  <a:cxn ang="0">
                    <a:pos x="T2" y="T3"/>
                  </a:cxn>
                  <a:cxn ang="0">
                    <a:pos x="T4" y="T5"/>
                  </a:cxn>
                  <a:cxn ang="0">
                    <a:pos x="T6" y="T7"/>
                  </a:cxn>
                  <a:cxn ang="0">
                    <a:pos x="T8" y="T9"/>
                  </a:cxn>
                </a:cxnLst>
                <a:rect l="0" t="0" r="r" b="b"/>
                <a:pathLst>
                  <a:path w="255" h="206">
                    <a:moveTo>
                      <a:pt x="0" y="99"/>
                    </a:moveTo>
                    <a:cubicBezTo>
                      <a:pt x="61" y="206"/>
                      <a:pt x="61" y="206"/>
                      <a:pt x="61" y="206"/>
                    </a:cubicBezTo>
                    <a:cubicBezTo>
                      <a:pt x="61" y="206"/>
                      <a:pt x="212" y="152"/>
                      <a:pt x="255" y="92"/>
                    </a:cubicBezTo>
                    <a:cubicBezTo>
                      <a:pt x="179" y="0"/>
                      <a:pt x="179" y="0"/>
                      <a:pt x="179" y="0"/>
                    </a:cubicBezTo>
                    <a:cubicBezTo>
                      <a:pt x="179" y="0"/>
                      <a:pt x="82" y="84"/>
                      <a:pt x="0" y="99"/>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82">
                <a:extLst>
                  <a:ext uri="{FF2B5EF4-FFF2-40B4-BE49-F238E27FC236}">
                    <a16:creationId xmlns="" xmlns:a16="http://schemas.microsoft.com/office/drawing/2014/main" id="{F9730B75-E6A5-41FE-AFC7-F8AB19A4176A}"/>
                  </a:ext>
                </a:extLst>
              </p:cNvPr>
              <p:cNvSpPr>
                <a:spLocks noEditPoints="1"/>
              </p:cNvSpPr>
              <p:nvPr/>
            </p:nvSpPr>
            <p:spPr bwMode="auto">
              <a:xfrm>
                <a:off x="8975506" y="3321587"/>
                <a:ext cx="874713" cy="82550"/>
              </a:xfrm>
              <a:custGeom>
                <a:avLst/>
                <a:gdLst>
                  <a:gd name="T0" fmla="*/ 20 w 255"/>
                  <a:gd name="T1" fmla="*/ 19 h 24"/>
                  <a:gd name="T2" fmla="*/ 0 w 255"/>
                  <a:gd name="T3" fmla="*/ 24 h 24"/>
                  <a:gd name="T4" fmla="*/ 0 w 255"/>
                  <a:gd name="T5" fmla="*/ 24 h 24"/>
                  <a:gd name="T6" fmla="*/ 20 w 255"/>
                  <a:gd name="T7" fmla="*/ 19 h 24"/>
                  <a:gd name="T8" fmla="*/ 241 w 255"/>
                  <a:gd name="T9" fmla="*/ 0 h 24"/>
                  <a:gd name="T10" fmla="*/ 241 w 255"/>
                  <a:gd name="T11" fmla="*/ 0 h 24"/>
                  <a:gd name="T12" fmla="*/ 255 w 255"/>
                  <a:gd name="T13" fmla="*/ 17 h 24"/>
                  <a:gd name="T14" fmla="*/ 255 w 255"/>
                  <a:gd name="T15" fmla="*/ 17 h 24"/>
                  <a:gd name="T16" fmla="*/ 241 w 255"/>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24">
                    <a:moveTo>
                      <a:pt x="20" y="19"/>
                    </a:moveTo>
                    <a:cubicBezTo>
                      <a:pt x="13" y="21"/>
                      <a:pt x="6" y="23"/>
                      <a:pt x="0" y="24"/>
                    </a:cubicBezTo>
                    <a:cubicBezTo>
                      <a:pt x="0" y="24"/>
                      <a:pt x="0" y="24"/>
                      <a:pt x="0" y="24"/>
                    </a:cubicBezTo>
                    <a:cubicBezTo>
                      <a:pt x="6" y="23"/>
                      <a:pt x="13" y="21"/>
                      <a:pt x="20" y="19"/>
                    </a:cubicBezTo>
                    <a:moveTo>
                      <a:pt x="241" y="0"/>
                    </a:moveTo>
                    <a:cubicBezTo>
                      <a:pt x="241" y="0"/>
                      <a:pt x="241" y="0"/>
                      <a:pt x="241" y="0"/>
                    </a:cubicBezTo>
                    <a:cubicBezTo>
                      <a:pt x="255" y="17"/>
                      <a:pt x="255" y="17"/>
                      <a:pt x="255" y="17"/>
                    </a:cubicBezTo>
                    <a:cubicBezTo>
                      <a:pt x="255" y="17"/>
                      <a:pt x="255" y="17"/>
                      <a:pt x="255" y="17"/>
                    </a:cubicBezTo>
                    <a:cubicBezTo>
                      <a:pt x="241" y="0"/>
                      <a:pt x="241" y="0"/>
                      <a:pt x="241"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83">
                <a:extLst>
                  <a:ext uri="{FF2B5EF4-FFF2-40B4-BE49-F238E27FC236}">
                    <a16:creationId xmlns="" xmlns:a16="http://schemas.microsoft.com/office/drawing/2014/main" id="{3C05D6A4-90EC-4435-A36E-B751EC28AE93}"/>
                  </a:ext>
                </a:extLst>
              </p:cNvPr>
              <p:cNvSpPr>
                <a:spLocks/>
              </p:cNvSpPr>
              <p:nvPr/>
            </p:nvSpPr>
            <p:spPr bwMode="auto">
              <a:xfrm>
                <a:off x="8975506" y="3288250"/>
                <a:ext cx="874713" cy="482600"/>
              </a:xfrm>
              <a:custGeom>
                <a:avLst/>
                <a:gdLst>
                  <a:gd name="T0" fmla="*/ 87 w 255"/>
                  <a:gd name="T1" fmla="*/ 0 h 141"/>
                  <a:gd name="T2" fmla="*/ 20 w 255"/>
                  <a:gd name="T3" fmla="*/ 29 h 141"/>
                  <a:gd name="T4" fmla="*/ 0 w 255"/>
                  <a:gd name="T5" fmla="*/ 34 h 141"/>
                  <a:gd name="T6" fmla="*/ 61 w 255"/>
                  <a:gd name="T7" fmla="*/ 141 h 141"/>
                  <a:gd name="T8" fmla="*/ 255 w 255"/>
                  <a:gd name="T9" fmla="*/ 27 h 141"/>
                  <a:gd name="T10" fmla="*/ 241 w 255"/>
                  <a:gd name="T11" fmla="*/ 10 h 141"/>
                  <a:gd name="T12" fmla="*/ 201 w 255"/>
                  <a:gd name="T13" fmla="*/ 55 h 141"/>
                  <a:gd name="T14" fmla="*/ 99 w 255"/>
                  <a:gd name="T15" fmla="*/ 87 h 141"/>
                  <a:gd name="T16" fmla="*/ 61 w 255"/>
                  <a:gd name="T17" fmla="*/ 77 h 141"/>
                  <a:gd name="T18" fmla="*/ 87 w 255"/>
                  <a:gd name="T1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141">
                    <a:moveTo>
                      <a:pt x="87" y="0"/>
                    </a:moveTo>
                    <a:cubicBezTo>
                      <a:pt x="66" y="12"/>
                      <a:pt x="43" y="23"/>
                      <a:pt x="20" y="29"/>
                    </a:cubicBezTo>
                    <a:cubicBezTo>
                      <a:pt x="13" y="31"/>
                      <a:pt x="6" y="33"/>
                      <a:pt x="0" y="34"/>
                    </a:cubicBezTo>
                    <a:cubicBezTo>
                      <a:pt x="61" y="141"/>
                      <a:pt x="61" y="141"/>
                      <a:pt x="61" y="141"/>
                    </a:cubicBezTo>
                    <a:cubicBezTo>
                      <a:pt x="61" y="141"/>
                      <a:pt x="212" y="87"/>
                      <a:pt x="255" y="27"/>
                    </a:cubicBezTo>
                    <a:cubicBezTo>
                      <a:pt x="241" y="10"/>
                      <a:pt x="241" y="10"/>
                      <a:pt x="241" y="10"/>
                    </a:cubicBezTo>
                    <a:cubicBezTo>
                      <a:pt x="241" y="10"/>
                      <a:pt x="232" y="37"/>
                      <a:pt x="201" y="55"/>
                    </a:cubicBezTo>
                    <a:cubicBezTo>
                      <a:pt x="179" y="69"/>
                      <a:pt x="136" y="87"/>
                      <a:pt x="99" y="87"/>
                    </a:cubicBezTo>
                    <a:cubicBezTo>
                      <a:pt x="85" y="87"/>
                      <a:pt x="72" y="84"/>
                      <a:pt x="61" y="77"/>
                    </a:cubicBezTo>
                    <a:cubicBezTo>
                      <a:pt x="24" y="51"/>
                      <a:pt x="55" y="20"/>
                      <a:pt x="87" y="0"/>
                    </a:cubicBezTo>
                  </a:path>
                </a:pathLst>
              </a:custGeom>
              <a:solidFill>
                <a:srgbClr val="2524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84">
                <a:extLst>
                  <a:ext uri="{FF2B5EF4-FFF2-40B4-BE49-F238E27FC236}">
                    <a16:creationId xmlns="" xmlns:a16="http://schemas.microsoft.com/office/drawing/2014/main" id="{A68319A7-7168-4FD7-BD98-6C8155F71F97}"/>
                  </a:ext>
                </a:extLst>
              </p:cNvPr>
              <p:cNvSpPr>
                <a:spLocks/>
              </p:cNvSpPr>
              <p:nvPr/>
            </p:nvSpPr>
            <p:spPr bwMode="auto">
              <a:xfrm>
                <a:off x="8591331" y="3270787"/>
                <a:ext cx="404813" cy="355600"/>
              </a:xfrm>
              <a:custGeom>
                <a:avLst/>
                <a:gdLst>
                  <a:gd name="T0" fmla="*/ 21 w 118"/>
                  <a:gd name="T1" fmla="*/ 0 h 104"/>
                  <a:gd name="T2" fmla="*/ 0 w 118"/>
                  <a:gd name="T3" fmla="*/ 59 h 104"/>
                  <a:gd name="T4" fmla="*/ 0 w 118"/>
                  <a:gd name="T5" fmla="*/ 59 h 104"/>
                  <a:gd name="T6" fmla="*/ 21 w 118"/>
                  <a:gd name="T7" fmla="*/ 1 h 104"/>
                  <a:gd name="T8" fmla="*/ 21 w 118"/>
                  <a:gd name="T9" fmla="*/ 1 h 104"/>
                  <a:gd name="T10" fmla="*/ 81 w 118"/>
                  <a:gd name="T11" fmla="*/ 35 h 104"/>
                  <a:gd name="T12" fmla="*/ 92 w 118"/>
                  <a:gd name="T13" fmla="*/ 50 h 104"/>
                  <a:gd name="T14" fmla="*/ 106 w 118"/>
                  <a:gd name="T15" fmla="*/ 78 h 104"/>
                  <a:gd name="T16" fmla="*/ 106 w 118"/>
                  <a:gd name="T17" fmla="*/ 78 h 104"/>
                  <a:gd name="T18" fmla="*/ 116 w 118"/>
                  <a:gd name="T19" fmla="*/ 97 h 104"/>
                  <a:gd name="T20" fmla="*/ 116 w 118"/>
                  <a:gd name="T21" fmla="*/ 98 h 104"/>
                  <a:gd name="T22" fmla="*/ 116 w 118"/>
                  <a:gd name="T23" fmla="*/ 98 h 104"/>
                  <a:gd name="T24" fmla="*/ 118 w 118"/>
                  <a:gd name="T25" fmla="*/ 103 h 104"/>
                  <a:gd name="T26" fmla="*/ 118 w 118"/>
                  <a:gd name="T27" fmla="*/ 104 h 104"/>
                  <a:gd name="T28" fmla="*/ 117 w 118"/>
                  <a:gd name="T29" fmla="*/ 96 h 104"/>
                  <a:gd name="T30" fmla="*/ 92 w 118"/>
                  <a:gd name="T31" fmla="*/ 48 h 104"/>
                  <a:gd name="T32" fmla="*/ 81 w 118"/>
                  <a:gd name="T33" fmla="*/ 34 h 104"/>
                  <a:gd name="T34" fmla="*/ 21 w 118"/>
                  <a:gd name="T3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04">
                    <a:moveTo>
                      <a:pt x="21" y="0"/>
                    </a:moveTo>
                    <a:cubicBezTo>
                      <a:pt x="0" y="59"/>
                      <a:pt x="0" y="59"/>
                      <a:pt x="0" y="59"/>
                    </a:cubicBezTo>
                    <a:cubicBezTo>
                      <a:pt x="0" y="59"/>
                      <a:pt x="0" y="59"/>
                      <a:pt x="0" y="59"/>
                    </a:cubicBezTo>
                    <a:cubicBezTo>
                      <a:pt x="21" y="1"/>
                      <a:pt x="21" y="1"/>
                      <a:pt x="21" y="1"/>
                    </a:cubicBezTo>
                    <a:cubicBezTo>
                      <a:pt x="21" y="1"/>
                      <a:pt x="21" y="1"/>
                      <a:pt x="21" y="1"/>
                    </a:cubicBezTo>
                    <a:cubicBezTo>
                      <a:pt x="21" y="2"/>
                      <a:pt x="74" y="31"/>
                      <a:pt x="81" y="35"/>
                    </a:cubicBezTo>
                    <a:cubicBezTo>
                      <a:pt x="88" y="40"/>
                      <a:pt x="92" y="50"/>
                      <a:pt x="92" y="50"/>
                    </a:cubicBezTo>
                    <a:cubicBezTo>
                      <a:pt x="92" y="50"/>
                      <a:pt x="99" y="65"/>
                      <a:pt x="106" y="78"/>
                    </a:cubicBezTo>
                    <a:cubicBezTo>
                      <a:pt x="106" y="78"/>
                      <a:pt x="106" y="78"/>
                      <a:pt x="106" y="78"/>
                    </a:cubicBezTo>
                    <a:cubicBezTo>
                      <a:pt x="110" y="86"/>
                      <a:pt x="114" y="93"/>
                      <a:pt x="116" y="97"/>
                    </a:cubicBezTo>
                    <a:cubicBezTo>
                      <a:pt x="116" y="97"/>
                      <a:pt x="116" y="98"/>
                      <a:pt x="116" y="98"/>
                    </a:cubicBezTo>
                    <a:cubicBezTo>
                      <a:pt x="116" y="98"/>
                      <a:pt x="116" y="98"/>
                      <a:pt x="116" y="98"/>
                    </a:cubicBezTo>
                    <a:cubicBezTo>
                      <a:pt x="117" y="100"/>
                      <a:pt x="118" y="102"/>
                      <a:pt x="118" y="103"/>
                    </a:cubicBezTo>
                    <a:cubicBezTo>
                      <a:pt x="118" y="103"/>
                      <a:pt x="118" y="104"/>
                      <a:pt x="118" y="104"/>
                    </a:cubicBezTo>
                    <a:cubicBezTo>
                      <a:pt x="118" y="102"/>
                      <a:pt x="118" y="100"/>
                      <a:pt x="117" y="96"/>
                    </a:cubicBezTo>
                    <a:cubicBezTo>
                      <a:pt x="113" y="89"/>
                      <a:pt x="92" y="48"/>
                      <a:pt x="92" y="48"/>
                    </a:cubicBezTo>
                    <a:cubicBezTo>
                      <a:pt x="92" y="48"/>
                      <a:pt x="88" y="38"/>
                      <a:pt x="81" y="34"/>
                    </a:cubicBezTo>
                    <a:cubicBezTo>
                      <a:pt x="74" y="29"/>
                      <a:pt x="21" y="0"/>
                      <a:pt x="21" y="0"/>
                    </a:cubicBezTo>
                  </a:path>
                </a:pathLst>
              </a:custGeom>
              <a:solidFill>
                <a:srgbClr val="F1CE5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85">
                <a:extLst>
                  <a:ext uri="{FF2B5EF4-FFF2-40B4-BE49-F238E27FC236}">
                    <a16:creationId xmlns="" xmlns:a16="http://schemas.microsoft.com/office/drawing/2014/main" id="{017639A5-EA12-436A-9E64-DEECB35B9741}"/>
                  </a:ext>
                </a:extLst>
              </p:cNvPr>
              <p:cNvSpPr>
                <a:spLocks/>
              </p:cNvSpPr>
              <p:nvPr/>
            </p:nvSpPr>
            <p:spPr bwMode="auto">
              <a:xfrm>
                <a:off x="8591331" y="3273962"/>
                <a:ext cx="411163" cy="393700"/>
              </a:xfrm>
              <a:custGeom>
                <a:avLst/>
                <a:gdLst>
                  <a:gd name="T0" fmla="*/ 21 w 120"/>
                  <a:gd name="T1" fmla="*/ 0 h 115"/>
                  <a:gd name="T2" fmla="*/ 0 w 120"/>
                  <a:gd name="T3" fmla="*/ 60 h 115"/>
                  <a:gd name="T4" fmla="*/ 89 w 120"/>
                  <a:gd name="T5" fmla="*/ 113 h 115"/>
                  <a:gd name="T6" fmla="*/ 100 w 120"/>
                  <a:gd name="T7" fmla="*/ 114 h 115"/>
                  <a:gd name="T8" fmla="*/ 115 w 120"/>
                  <a:gd name="T9" fmla="*/ 107 h 115"/>
                  <a:gd name="T10" fmla="*/ 116 w 120"/>
                  <a:gd name="T11" fmla="*/ 97 h 115"/>
                  <a:gd name="T12" fmla="*/ 92 w 120"/>
                  <a:gd name="T13" fmla="*/ 49 h 115"/>
                  <a:gd name="T14" fmla="*/ 81 w 120"/>
                  <a:gd name="T15" fmla="*/ 34 h 115"/>
                  <a:gd name="T16" fmla="*/ 21 w 120"/>
                  <a:gd name="T17"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5">
                    <a:moveTo>
                      <a:pt x="21" y="0"/>
                    </a:moveTo>
                    <a:cubicBezTo>
                      <a:pt x="0" y="60"/>
                      <a:pt x="0" y="60"/>
                      <a:pt x="0" y="60"/>
                    </a:cubicBezTo>
                    <a:cubicBezTo>
                      <a:pt x="89" y="113"/>
                      <a:pt x="89" y="113"/>
                      <a:pt x="89" y="113"/>
                    </a:cubicBezTo>
                    <a:cubicBezTo>
                      <a:pt x="89" y="113"/>
                      <a:pt x="97" y="115"/>
                      <a:pt x="100" y="114"/>
                    </a:cubicBezTo>
                    <a:cubicBezTo>
                      <a:pt x="108" y="112"/>
                      <a:pt x="115" y="107"/>
                      <a:pt x="115" y="107"/>
                    </a:cubicBezTo>
                    <a:cubicBezTo>
                      <a:pt x="115" y="107"/>
                      <a:pt x="120" y="104"/>
                      <a:pt x="116" y="97"/>
                    </a:cubicBezTo>
                    <a:cubicBezTo>
                      <a:pt x="112" y="90"/>
                      <a:pt x="92" y="49"/>
                      <a:pt x="92" y="49"/>
                    </a:cubicBezTo>
                    <a:cubicBezTo>
                      <a:pt x="92" y="49"/>
                      <a:pt x="88" y="39"/>
                      <a:pt x="81" y="34"/>
                    </a:cubicBezTo>
                    <a:cubicBezTo>
                      <a:pt x="74" y="30"/>
                      <a:pt x="21" y="0"/>
                      <a:pt x="21" y="0"/>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86">
                <a:extLst>
                  <a:ext uri="{FF2B5EF4-FFF2-40B4-BE49-F238E27FC236}">
                    <a16:creationId xmlns="" xmlns:a16="http://schemas.microsoft.com/office/drawing/2014/main" id="{BE5F83A8-1EFD-4DA7-B11C-D893FDE66670}"/>
                  </a:ext>
                </a:extLst>
              </p:cNvPr>
              <p:cNvSpPr>
                <a:spLocks noEditPoints="1"/>
              </p:cNvSpPr>
              <p:nvPr/>
            </p:nvSpPr>
            <p:spPr bwMode="auto">
              <a:xfrm>
                <a:off x="8591331" y="3273962"/>
                <a:ext cx="398463" cy="328613"/>
              </a:xfrm>
              <a:custGeom>
                <a:avLst/>
                <a:gdLst>
                  <a:gd name="T0" fmla="*/ 106 w 116"/>
                  <a:gd name="T1" fmla="*/ 77 h 96"/>
                  <a:gd name="T2" fmla="*/ 106 w 116"/>
                  <a:gd name="T3" fmla="*/ 77 h 96"/>
                  <a:gd name="T4" fmla="*/ 116 w 116"/>
                  <a:gd name="T5" fmla="*/ 96 h 96"/>
                  <a:gd name="T6" fmla="*/ 106 w 116"/>
                  <a:gd name="T7" fmla="*/ 77 h 96"/>
                  <a:gd name="T8" fmla="*/ 21 w 116"/>
                  <a:gd name="T9" fmla="*/ 0 h 96"/>
                  <a:gd name="T10" fmla="*/ 0 w 116"/>
                  <a:gd name="T11" fmla="*/ 58 h 96"/>
                  <a:gd name="T12" fmla="*/ 21 w 116"/>
                  <a:gd name="T13" fmla="*/ 0 h 96"/>
                  <a:gd name="T14" fmla="*/ 21 w 116"/>
                  <a:gd name="T15" fmla="*/ 0 h 96"/>
                  <a:gd name="T16" fmla="*/ 21 w 116"/>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96">
                    <a:moveTo>
                      <a:pt x="106" y="77"/>
                    </a:moveTo>
                    <a:cubicBezTo>
                      <a:pt x="106" y="77"/>
                      <a:pt x="106" y="77"/>
                      <a:pt x="106" y="77"/>
                    </a:cubicBezTo>
                    <a:cubicBezTo>
                      <a:pt x="110" y="85"/>
                      <a:pt x="114" y="92"/>
                      <a:pt x="116" y="96"/>
                    </a:cubicBezTo>
                    <a:cubicBezTo>
                      <a:pt x="114" y="92"/>
                      <a:pt x="110" y="85"/>
                      <a:pt x="106" y="77"/>
                    </a:cubicBezTo>
                    <a:moveTo>
                      <a:pt x="21" y="0"/>
                    </a:moveTo>
                    <a:cubicBezTo>
                      <a:pt x="0" y="58"/>
                      <a:pt x="0" y="58"/>
                      <a:pt x="0" y="58"/>
                    </a:cubicBezTo>
                    <a:cubicBezTo>
                      <a:pt x="21" y="0"/>
                      <a:pt x="21" y="0"/>
                      <a:pt x="21" y="0"/>
                    </a:cubicBezTo>
                    <a:cubicBezTo>
                      <a:pt x="21" y="0"/>
                      <a:pt x="21" y="0"/>
                      <a:pt x="21" y="0"/>
                    </a:cubicBezTo>
                    <a:cubicBezTo>
                      <a:pt x="21" y="0"/>
                      <a:pt x="21" y="0"/>
                      <a:pt x="21" y="0"/>
                    </a:cubicBezTo>
                  </a:path>
                </a:pathLst>
              </a:custGeom>
              <a:solidFill>
                <a:srgbClr val="A58C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87">
                <a:extLst>
                  <a:ext uri="{FF2B5EF4-FFF2-40B4-BE49-F238E27FC236}">
                    <a16:creationId xmlns="" xmlns:a16="http://schemas.microsoft.com/office/drawing/2014/main" id="{F3BAC81D-E273-48F5-ACFE-A494403BF4EE}"/>
                  </a:ext>
                </a:extLst>
              </p:cNvPr>
              <p:cNvSpPr>
                <a:spLocks/>
              </p:cNvSpPr>
              <p:nvPr/>
            </p:nvSpPr>
            <p:spPr bwMode="auto">
              <a:xfrm>
                <a:off x="8591331" y="3273962"/>
                <a:ext cx="404813" cy="390525"/>
              </a:xfrm>
              <a:custGeom>
                <a:avLst/>
                <a:gdLst>
                  <a:gd name="T0" fmla="*/ 21 w 118"/>
                  <a:gd name="T1" fmla="*/ 0 h 114"/>
                  <a:gd name="T2" fmla="*/ 0 w 118"/>
                  <a:gd name="T3" fmla="*/ 58 h 114"/>
                  <a:gd name="T4" fmla="*/ 0 w 118"/>
                  <a:gd name="T5" fmla="*/ 60 h 114"/>
                  <a:gd name="T6" fmla="*/ 89 w 118"/>
                  <a:gd name="T7" fmla="*/ 113 h 114"/>
                  <a:gd name="T8" fmla="*/ 98 w 118"/>
                  <a:gd name="T9" fmla="*/ 114 h 114"/>
                  <a:gd name="T10" fmla="*/ 98 w 118"/>
                  <a:gd name="T11" fmla="*/ 114 h 114"/>
                  <a:gd name="T12" fmla="*/ 100 w 118"/>
                  <a:gd name="T13" fmla="*/ 114 h 114"/>
                  <a:gd name="T14" fmla="*/ 115 w 118"/>
                  <a:gd name="T15" fmla="*/ 107 h 114"/>
                  <a:gd name="T16" fmla="*/ 118 w 118"/>
                  <a:gd name="T17" fmla="*/ 102 h 114"/>
                  <a:gd name="T18" fmla="*/ 116 w 118"/>
                  <a:gd name="T19" fmla="*/ 97 h 114"/>
                  <a:gd name="T20" fmla="*/ 116 w 118"/>
                  <a:gd name="T21" fmla="*/ 97 h 114"/>
                  <a:gd name="T22" fmla="*/ 116 w 118"/>
                  <a:gd name="T23" fmla="*/ 96 h 114"/>
                  <a:gd name="T24" fmla="*/ 106 w 118"/>
                  <a:gd name="T25" fmla="*/ 77 h 114"/>
                  <a:gd name="T26" fmla="*/ 97 w 118"/>
                  <a:gd name="T27" fmla="*/ 94 h 114"/>
                  <a:gd name="T28" fmla="*/ 94 w 118"/>
                  <a:gd name="T29" fmla="*/ 95 h 114"/>
                  <a:gd name="T30" fmla="*/ 34 w 118"/>
                  <a:gd name="T31" fmla="*/ 61 h 114"/>
                  <a:gd name="T32" fmla="*/ 53 w 118"/>
                  <a:gd name="T33" fmla="*/ 18 h 114"/>
                  <a:gd name="T34" fmla="*/ 21 w 118"/>
                  <a:gd name="T35" fmla="*/ 0 h 114"/>
                  <a:gd name="T36" fmla="*/ 21 w 118"/>
                  <a:gd name="T3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114">
                    <a:moveTo>
                      <a:pt x="21" y="0"/>
                    </a:moveTo>
                    <a:cubicBezTo>
                      <a:pt x="0" y="58"/>
                      <a:pt x="0" y="58"/>
                      <a:pt x="0" y="58"/>
                    </a:cubicBezTo>
                    <a:cubicBezTo>
                      <a:pt x="0" y="60"/>
                      <a:pt x="0" y="60"/>
                      <a:pt x="0" y="60"/>
                    </a:cubicBezTo>
                    <a:cubicBezTo>
                      <a:pt x="89" y="113"/>
                      <a:pt x="89" y="113"/>
                      <a:pt x="89" y="113"/>
                    </a:cubicBezTo>
                    <a:cubicBezTo>
                      <a:pt x="89" y="113"/>
                      <a:pt x="95" y="114"/>
                      <a:pt x="98" y="114"/>
                    </a:cubicBezTo>
                    <a:cubicBezTo>
                      <a:pt x="98" y="114"/>
                      <a:pt x="98" y="114"/>
                      <a:pt x="98" y="114"/>
                    </a:cubicBezTo>
                    <a:cubicBezTo>
                      <a:pt x="99" y="114"/>
                      <a:pt x="99" y="114"/>
                      <a:pt x="100" y="114"/>
                    </a:cubicBezTo>
                    <a:cubicBezTo>
                      <a:pt x="108" y="112"/>
                      <a:pt x="115" y="107"/>
                      <a:pt x="115" y="107"/>
                    </a:cubicBezTo>
                    <a:cubicBezTo>
                      <a:pt x="115" y="107"/>
                      <a:pt x="118" y="106"/>
                      <a:pt x="118" y="102"/>
                    </a:cubicBezTo>
                    <a:cubicBezTo>
                      <a:pt x="118" y="101"/>
                      <a:pt x="117" y="99"/>
                      <a:pt x="116" y="97"/>
                    </a:cubicBezTo>
                    <a:cubicBezTo>
                      <a:pt x="116" y="97"/>
                      <a:pt x="116" y="97"/>
                      <a:pt x="116" y="97"/>
                    </a:cubicBezTo>
                    <a:cubicBezTo>
                      <a:pt x="116" y="97"/>
                      <a:pt x="116" y="96"/>
                      <a:pt x="116" y="96"/>
                    </a:cubicBezTo>
                    <a:cubicBezTo>
                      <a:pt x="114" y="92"/>
                      <a:pt x="110" y="85"/>
                      <a:pt x="106" y="77"/>
                    </a:cubicBezTo>
                    <a:cubicBezTo>
                      <a:pt x="106" y="78"/>
                      <a:pt x="107" y="90"/>
                      <a:pt x="97" y="94"/>
                    </a:cubicBezTo>
                    <a:cubicBezTo>
                      <a:pt x="96" y="94"/>
                      <a:pt x="95" y="95"/>
                      <a:pt x="94" y="95"/>
                    </a:cubicBezTo>
                    <a:cubicBezTo>
                      <a:pt x="81" y="95"/>
                      <a:pt x="45" y="75"/>
                      <a:pt x="34" y="61"/>
                    </a:cubicBezTo>
                    <a:cubicBezTo>
                      <a:pt x="21" y="45"/>
                      <a:pt x="31" y="22"/>
                      <a:pt x="53" y="18"/>
                    </a:cubicBezTo>
                    <a:cubicBezTo>
                      <a:pt x="37" y="9"/>
                      <a:pt x="21" y="1"/>
                      <a:pt x="21" y="0"/>
                    </a:cubicBezTo>
                    <a:cubicBezTo>
                      <a:pt x="21" y="0"/>
                      <a:pt x="21" y="0"/>
                      <a:pt x="21" y="0"/>
                    </a:cubicBezTo>
                  </a:path>
                </a:pathLst>
              </a:custGeom>
              <a:solidFill>
                <a:srgbClr val="2524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88">
                <a:extLst>
                  <a:ext uri="{FF2B5EF4-FFF2-40B4-BE49-F238E27FC236}">
                    <a16:creationId xmlns="" xmlns:a16="http://schemas.microsoft.com/office/drawing/2014/main" id="{5AF5C798-9328-4E67-B5CB-0093C7EFEDD5}"/>
                  </a:ext>
                </a:extLst>
              </p:cNvPr>
              <p:cNvSpPr>
                <a:spLocks/>
              </p:cNvSpPr>
              <p:nvPr/>
            </p:nvSpPr>
            <p:spPr bwMode="auto">
              <a:xfrm>
                <a:off x="8197631" y="3099337"/>
                <a:ext cx="449263" cy="168275"/>
              </a:xfrm>
              <a:custGeom>
                <a:avLst/>
                <a:gdLst>
                  <a:gd name="T0" fmla="*/ 47 w 131"/>
                  <a:gd name="T1" fmla="*/ 0 h 49"/>
                  <a:gd name="T2" fmla="*/ 40 w 131"/>
                  <a:gd name="T3" fmla="*/ 2 h 49"/>
                  <a:gd name="T4" fmla="*/ 5 w 131"/>
                  <a:gd name="T5" fmla="*/ 23 h 49"/>
                  <a:gd name="T6" fmla="*/ 0 w 131"/>
                  <a:gd name="T7" fmla="*/ 30 h 49"/>
                  <a:gd name="T8" fmla="*/ 4 w 131"/>
                  <a:gd name="T9" fmla="*/ 25 h 49"/>
                  <a:gd name="T10" fmla="*/ 40 w 131"/>
                  <a:gd name="T11" fmla="*/ 3 h 49"/>
                  <a:gd name="T12" fmla="*/ 47 w 131"/>
                  <a:gd name="T13" fmla="*/ 2 h 49"/>
                  <a:gd name="T14" fmla="*/ 52 w 131"/>
                  <a:gd name="T15" fmla="*/ 3 h 49"/>
                  <a:gd name="T16" fmla="*/ 84 w 131"/>
                  <a:gd name="T17" fmla="*/ 21 h 49"/>
                  <a:gd name="T18" fmla="*/ 83 w 131"/>
                  <a:gd name="T19" fmla="*/ 21 h 49"/>
                  <a:gd name="T20" fmla="*/ 130 w 131"/>
                  <a:gd name="T21" fmla="*/ 49 h 49"/>
                  <a:gd name="T22" fmla="*/ 131 w 131"/>
                  <a:gd name="T23" fmla="*/ 48 h 49"/>
                  <a:gd name="T24" fmla="*/ 53 w 131"/>
                  <a:gd name="T25" fmla="*/ 2 h 49"/>
                  <a:gd name="T26" fmla="*/ 47 w 131"/>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 h="49">
                    <a:moveTo>
                      <a:pt x="47" y="0"/>
                    </a:moveTo>
                    <a:cubicBezTo>
                      <a:pt x="43" y="0"/>
                      <a:pt x="40" y="2"/>
                      <a:pt x="40" y="2"/>
                    </a:cubicBezTo>
                    <a:cubicBezTo>
                      <a:pt x="40" y="2"/>
                      <a:pt x="9" y="20"/>
                      <a:pt x="5" y="23"/>
                    </a:cubicBezTo>
                    <a:cubicBezTo>
                      <a:pt x="3" y="24"/>
                      <a:pt x="1" y="27"/>
                      <a:pt x="0" y="30"/>
                    </a:cubicBezTo>
                    <a:cubicBezTo>
                      <a:pt x="1" y="28"/>
                      <a:pt x="2" y="26"/>
                      <a:pt x="4" y="25"/>
                    </a:cubicBezTo>
                    <a:cubicBezTo>
                      <a:pt x="9" y="22"/>
                      <a:pt x="40" y="3"/>
                      <a:pt x="40" y="3"/>
                    </a:cubicBezTo>
                    <a:cubicBezTo>
                      <a:pt x="40" y="3"/>
                      <a:pt x="43" y="2"/>
                      <a:pt x="47" y="2"/>
                    </a:cubicBezTo>
                    <a:cubicBezTo>
                      <a:pt x="48" y="2"/>
                      <a:pt x="50" y="2"/>
                      <a:pt x="52" y="3"/>
                    </a:cubicBezTo>
                    <a:cubicBezTo>
                      <a:pt x="55" y="4"/>
                      <a:pt x="68" y="12"/>
                      <a:pt x="84" y="21"/>
                    </a:cubicBezTo>
                    <a:cubicBezTo>
                      <a:pt x="83" y="21"/>
                      <a:pt x="83" y="21"/>
                      <a:pt x="83" y="21"/>
                    </a:cubicBezTo>
                    <a:cubicBezTo>
                      <a:pt x="104" y="34"/>
                      <a:pt x="129" y="48"/>
                      <a:pt x="130" y="49"/>
                    </a:cubicBezTo>
                    <a:cubicBezTo>
                      <a:pt x="131" y="48"/>
                      <a:pt x="131" y="48"/>
                      <a:pt x="131" y="48"/>
                    </a:cubicBezTo>
                    <a:cubicBezTo>
                      <a:pt x="131" y="48"/>
                      <a:pt x="59" y="5"/>
                      <a:pt x="53" y="2"/>
                    </a:cubicBezTo>
                    <a:cubicBezTo>
                      <a:pt x="51" y="1"/>
                      <a:pt x="49" y="0"/>
                      <a:pt x="47" y="0"/>
                    </a:cubicBezTo>
                  </a:path>
                </a:pathLst>
              </a:custGeom>
              <a:solidFill>
                <a:srgbClr val="F1CE5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89">
                <a:extLst>
                  <a:ext uri="{FF2B5EF4-FFF2-40B4-BE49-F238E27FC236}">
                    <a16:creationId xmlns="" xmlns:a16="http://schemas.microsoft.com/office/drawing/2014/main" id="{58639DD5-75CD-4F21-83C6-DC1C30998521}"/>
                  </a:ext>
                </a:extLst>
              </p:cNvPr>
              <p:cNvSpPr>
                <a:spLocks/>
              </p:cNvSpPr>
              <p:nvPr/>
            </p:nvSpPr>
            <p:spPr bwMode="auto">
              <a:xfrm>
                <a:off x="8191281" y="3099337"/>
                <a:ext cx="452438" cy="373063"/>
              </a:xfrm>
              <a:custGeom>
                <a:avLst/>
                <a:gdLst>
                  <a:gd name="T0" fmla="*/ 132 w 132"/>
                  <a:gd name="T1" fmla="*/ 49 h 109"/>
                  <a:gd name="T2" fmla="*/ 111 w 132"/>
                  <a:gd name="T3" fmla="*/ 109 h 109"/>
                  <a:gd name="T4" fmla="*/ 4 w 132"/>
                  <a:gd name="T5" fmla="*/ 41 h 109"/>
                  <a:gd name="T6" fmla="*/ 6 w 132"/>
                  <a:gd name="T7" fmla="*/ 25 h 109"/>
                  <a:gd name="T8" fmla="*/ 42 w 132"/>
                  <a:gd name="T9" fmla="*/ 3 h 109"/>
                  <a:gd name="T10" fmla="*/ 54 w 132"/>
                  <a:gd name="T11" fmla="*/ 3 h 109"/>
                  <a:gd name="T12" fmla="*/ 132 w 132"/>
                  <a:gd name="T13" fmla="*/ 49 h 109"/>
                </a:gdLst>
                <a:ahLst/>
                <a:cxnLst>
                  <a:cxn ang="0">
                    <a:pos x="T0" y="T1"/>
                  </a:cxn>
                  <a:cxn ang="0">
                    <a:pos x="T2" y="T3"/>
                  </a:cxn>
                  <a:cxn ang="0">
                    <a:pos x="T4" y="T5"/>
                  </a:cxn>
                  <a:cxn ang="0">
                    <a:pos x="T6" y="T7"/>
                  </a:cxn>
                  <a:cxn ang="0">
                    <a:pos x="T8" y="T9"/>
                  </a:cxn>
                  <a:cxn ang="0">
                    <a:pos x="T10" y="T11"/>
                  </a:cxn>
                  <a:cxn ang="0">
                    <a:pos x="T12" y="T13"/>
                  </a:cxn>
                </a:cxnLst>
                <a:rect l="0" t="0" r="r" b="b"/>
                <a:pathLst>
                  <a:path w="132" h="109">
                    <a:moveTo>
                      <a:pt x="132" y="49"/>
                    </a:moveTo>
                    <a:cubicBezTo>
                      <a:pt x="111" y="109"/>
                      <a:pt x="111" y="109"/>
                      <a:pt x="111" y="109"/>
                    </a:cubicBezTo>
                    <a:cubicBezTo>
                      <a:pt x="111" y="109"/>
                      <a:pt x="8" y="44"/>
                      <a:pt x="4" y="41"/>
                    </a:cubicBezTo>
                    <a:cubicBezTo>
                      <a:pt x="0" y="37"/>
                      <a:pt x="2" y="27"/>
                      <a:pt x="6" y="25"/>
                    </a:cubicBezTo>
                    <a:cubicBezTo>
                      <a:pt x="11" y="22"/>
                      <a:pt x="42" y="3"/>
                      <a:pt x="42" y="3"/>
                    </a:cubicBezTo>
                    <a:cubicBezTo>
                      <a:pt x="42" y="3"/>
                      <a:pt x="48" y="0"/>
                      <a:pt x="54" y="3"/>
                    </a:cubicBezTo>
                    <a:cubicBezTo>
                      <a:pt x="60" y="6"/>
                      <a:pt x="132" y="49"/>
                      <a:pt x="132" y="49"/>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90">
                <a:extLst>
                  <a:ext uri="{FF2B5EF4-FFF2-40B4-BE49-F238E27FC236}">
                    <a16:creationId xmlns="" xmlns:a16="http://schemas.microsoft.com/office/drawing/2014/main" id="{5E279A76-AB03-46E0-AD23-F68D4D5FA636}"/>
                  </a:ext>
                </a:extLst>
              </p:cNvPr>
              <p:cNvSpPr>
                <a:spLocks/>
              </p:cNvSpPr>
              <p:nvPr/>
            </p:nvSpPr>
            <p:spPr bwMode="auto">
              <a:xfrm>
                <a:off x="8570693" y="3389850"/>
                <a:ext cx="31750" cy="82550"/>
              </a:xfrm>
              <a:custGeom>
                <a:avLst/>
                <a:gdLst>
                  <a:gd name="T0" fmla="*/ 20 w 20"/>
                  <a:gd name="T1" fmla="*/ 0 h 52"/>
                  <a:gd name="T2" fmla="*/ 0 w 20"/>
                  <a:gd name="T3" fmla="*/ 52 h 52"/>
                  <a:gd name="T4" fmla="*/ 20 w 20"/>
                  <a:gd name="T5" fmla="*/ 0 h 52"/>
                  <a:gd name="T6" fmla="*/ 20 w 20"/>
                  <a:gd name="T7" fmla="*/ 0 h 52"/>
                </a:gdLst>
                <a:ahLst/>
                <a:cxnLst>
                  <a:cxn ang="0">
                    <a:pos x="T0" y="T1"/>
                  </a:cxn>
                  <a:cxn ang="0">
                    <a:pos x="T2" y="T3"/>
                  </a:cxn>
                  <a:cxn ang="0">
                    <a:pos x="T4" y="T5"/>
                  </a:cxn>
                  <a:cxn ang="0">
                    <a:pos x="T6" y="T7"/>
                  </a:cxn>
                </a:cxnLst>
                <a:rect l="0" t="0" r="r" b="b"/>
                <a:pathLst>
                  <a:path w="20" h="52">
                    <a:moveTo>
                      <a:pt x="20" y="0"/>
                    </a:moveTo>
                    <a:lnTo>
                      <a:pt x="0" y="52"/>
                    </a:lnTo>
                    <a:lnTo>
                      <a:pt x="20" y="0"/>
                    </a:lnTo>
                    <a:lnTo>
                      <a:pt x="20" y="0"/>
                    </a:lnTo>
                    <a:close/>
                  </a:path>
                </a:pathLst>
              </a:custGeom>
              <a:solidFill>
                <a:srgbClr val="A17E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91">
                <a:extLst>
                  <a:ext uri="{FF2B5EF4-FFF2-40B4-BE49-F238E27FC236}">
                    <a16:creationId xmlns="" xmlns:a16="http://schemas.microsoft.com/office/drawing/2014/main" id="{8EA2309F-D2F4-4330-BBDD-9CAE08858940}"/>
                  </a:ext>
                </a:extLst>
              </p:cNvPr>
              <p:cNvSpPr>
                <a:spLocks/>
              </p:cNvSpPr>
              <p:nvPr/>
            </p:nvSpPr>
            <p:spPr bwMode="auto">
              <a:xfrm>
                <a:off x="8570693" y="3389850"/>
                <a:ext cx="31750" cy="82550"/>
              </a:xfrm>
              <a:custGeom>
                <a:avLst/>
                <a:gdLst>
                  <a:gd name="T0" fmla="*/ 20 w 20"/>
                  <a:gd name="T1" fmla="*/ 0 h 52"/>
                  <a:gd name="T2" fmla="*/ 0 w 20"/>
                  <a:gd name="T3" fmla="*/ 52 h 52"/>
                  <a:gd name="T4" fmla="*/ 20 w 20"/>
                  <a:gd name="T5" fmla="*/ 0 h 52"/>
                  <a:gd name="T6" fmla="*/ 20 w 20"/>
                  <a:gd name="T7" fmla="*/ 0 h 52"/>
                </a:gdLst>
                <a:ahLst/>
                <a:cxnLst>
                  <a:cxn ang="0">
                    <a:pos x="T0" y="T1"/>
                  </a:cxn>
                  <a:cxn ang="0">
                    <a:pos x="T2" y="T3"/>
                  </a:cxn>
                  <a:cxn ang="0">
                    <a:pos x="T4" y="T5"/>
                  </a:cxn>
                  <a:cxn ang="0">
                    <a:pos x="T6" y="T7"/>
                  </a:cxn>
                </a:cxnLst>
                <a:rect l="0" t="0" r="r" b="b"/>
                <a:pathLst>
                  <a:path w="20" h="52">
                    <a:moveTo>
                      <a:pt x="20" y="0"/>
                    </a:moveTo>
                    <a:lnTo>
                      <a:pt x="0" y="52"/>
                    </a:lnTo>
                    <a:lnTo>
                      <a:pt x="20" y="0"/>
                    </a:lnTo>
                    <a:lnTo>
                      <a:pt x="2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92">
                <a:extLst>
                  <a:ext uri="{FF2B5EF4-FFF2-40B4-BE49-F238E27FC236}">
                    <a16:creationId xmlns="" xmlns:a16="http://schemas.microsoft.com/office/drawing/2014/main" id="{6283F57A-2B94-4874-9065-2A3FEDF86820}"/>
                  </a:ext>
                </a:extLst>
              </p:cNvPr>
              <p:cNvSpPr>
                <a:spLocks/>
              </p:cNvSpPr>
              <p:nvPr/>
            </p:nvSpPr>
            <p:spPr bwMode="auto">
              <a:xfrm>
                <a:off x="8197631" y="3105687"/>
                <a:ext cx="287338" cy="96838"/>
              </a:xfrm>
              <a:custGeom>
                <a:avLst/>
                <a:gdLst>
                  <a:gd name="T0" fmla="*/ 47 w 84"/>
                  <a:gd name="T1" fmla="*/ 0 h 28"/>
                  <a:gd name="T2" fmla="*/ 40 w 84"/>
                  <a:gd name="T3" fmla="*/ 1 h 28"/>
                  <a:gd name="T4" fmla="*/ 4 w 84"/>
                  <a:gd name="T5" fmla="*/ 23 h 28"/>
                  <a:gd name="T6" fmla="*/ 0 w 84"/>
                  <a:gd name="T7" fmla="*/ 28 h 28"/>
                  <a:gd name="T8" fmla="*/ 0 w 84"/>
                  <a:gd name="T9" fmla="*/ 28 h 28"/>
                  <a:gd name="T10" fmla="*/ 4 w 84"/>
                  <a:gd name="T11" fmla="*/ 23 h 28"/>
                  <a:gd name="T12" fmla="*/ 40 w 84"/>
                  <a:gd name="T13" fmla="*/ 1 h 28"/>
                  <a:gd name="T14" fmla="*/ 47 w 84"/>
                  <a:gd name="T15" fmla="*/ 0 h 28"/>
                  <a:gd name="T16" fmla="*/ 52 w 84"/>
                  <a:gd name="T17" fmla="*/ 1 h 28"/>
                  <a:gd name="T18" fmla="*/ 83 w 84"/>
                  <a:gd name="T19" fmla="*/ 19 h 28"/>
                  <a:gd name="T20" fmla="*/ 84 w 84"/>
                  <a:gd name="T21" fmla="*/ 19 h 28"/>
                  <a:gd name="T22" fmla="*/ 52 w 84"/>
                  <a:gd name="T23" fmla="*/ 1 h 28"/>
                  <a:gd name="T24" fmla="*/ 47 w 84"/>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28">
                    <a:moveTo>
                      <a:pt x="47" y="0"/>
                    </a:moveTo>
                    <a:cubicBezTo>
                      <a:pt x="43" y="0"/>
                      <a:pt x="40" y="1"/>
                      <a:pt x="40" y="1"/>
                    </a:cubicBezTo>
                    <a:cubicBezTo>
                      <a:pt x="40" y="1"/>
                      <a:pt x="9" y="20"/>
                      <a:pt x="4" y="23"/>
                    </a:cubicBezTo>
                    <a:cubicBezTo>
                      <a:pt x="2" y="24"/>
                      <a:pt x="1" y="26"/>
                      <a:pt x="0" y="28"/>
                    </a:cubicBezTo>
                    <a:cubicBezTo>
                      <a:pt x="0" y="28"/>
                      <a:pt x="0" y="28"/>
                      <a:pt x="0" y="28"/>
                    </a:cubicBezTo>
                    <a:cubicBezTo>
                      <a:pt x="1" y="26"/>
                      <a:pt x="2" y="24"/>
                      <a:pt x="4" y="23"/>
                    </a:cubicBezTo>
                    <a:cubicBezTo>
                      <a:pt x="9" y="20"/>
                      <a:pt x="40" y="1"/>
                      <a:pt x="40" y="1"/>
                    </a:cubicBezTo>
                    <a:cubicBezTo>
                      <a:pt x="40" y="1"/>
                      <a:pt x="43" y="0"/>
                      <a:pt x="47" y="0"/>
                    </a:cubicBezTo>
                    <a:cubicBezTo>
                      <a:pt x="48" y="0"/>
                      <a:pt x="50" y="0"/>
                      <a:pt x="52" y="1"/>
                    </a:cubicBezTo>
                    <a:cubicBezTo>
                      <a:pt x="55" y="2"/>
                      <a:pt x="68" y="10"/>
                      <a:pt x="83" y="19"/>
                    </a:cubicBezTo>
                    <a:cubicBezTo>
                      <a:pt x="83" y="19"/>
                      <a:pt x="83" y="19"/>
                      <a:pt x="84" y="19"/>
                    </a:cubicBezTo>
                    <a:cubicBezTo>
                      <a:pt x="68" y="10"/>
                      <a:pt x="55" y="2"/>
                      <a:pt x="52" y="1"/>
                    </a:cubicBezTo>
                    <a:cubicBezTo>
                      <a:pt x="50" y="0"/>
                      <a:pt x="48" y="0"/>
                      <a:pt x="47" y="0"/>
                    </a:cubicBezTo>
                  </a:path>
                </a:pathLst>
              </a:custGeom>
              <a:solidFill>
                <a:srgbClr val="A58C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93">
                <a:extLst>
                  <a:ext uri="{FF2B5EF4-FFF2-40B4-BE49-F238E27FC236}">
                    <a16:creationId xmlns="" xmlns:a16="http://schemas.microsoft.com/office/drawing/2014/main" id="{76B7C484-FAEA-4675-B1CB-F5950C4A8CD4}"/>
                  </a:ext>
                </a:extLst>
              </p:cNvPr>
              <p:cNvSpPr>
                <a:spLocks/>
              </p:cNvSpPr>
              <p:nvPr/>
            </p:nvSpPr>
            <p:spPr bwMode="auto">
              <a:xfrm>
                <a:off x="8197631" y="3105687"/>
                <a:ext cx="404813" cy="366713"/>
              </a:xfrm>
              <a:custGeom>
                <a:avLst/>
                <a:gdLst>
                  <a:gd name="T0" fmla="*/ 47 w 118"/>
                  <a:gd name="T1" fmla="*/ 0 h 107"/>
                  <a:gd name="T2" fmla="*/ 40 w 118"/>
                  <a:gd name="T3" fmla="*/ 1 h 107"/>
                  <a:gd name="T4" fmla="*/ 4 w 118"/>
                  <a:gd name="T5" fmla="*/ 23 h 107"/>
                  <a:gd name="T6" fmla="*/ 0 w 118"/>
                  <a:gd name="T7" fmla="*/ 28 h 107"/>
                  <a:gd name="T8" fmla="*/ 0 w 118"/>
                  <a:gd name="T9" fmla="*/ 33 h 107"/>
                  <a:gd name="T10" fmla="*/ 2 w 118"/>
                  <a:gd name="T11" fmla="*/ 39 h 107"/>
                  <a:gd name="T12" fmla="*/ 109 w 118"/>
                  <a:gd name="T13" fmla="*/ 107 h 107"/>
                  <a:gd name="T14" fmla="*/ 109 w 118"/>
                  <a:gd name="T15" fmla="*/ 107 h 107"/>
                  <a:gd name="T16" fmla="*/ 118 w 118"/>
                  <a:gd name="T17" fmla="*/ 83 h 107"/>
                  <a:gd name="T18" fmla="*/ 118 w 118"/>
                  <a:gd name="T19" fmla="*/ 83 h 107"/>
                  <a:gd name="T20" fmla="*/ 63 w 118"/>
                  <a:gd name="T21" fmla="*/ 64 h 107"/>
                  <a:gd name="T22" fmla="*/ 41 w 118"/>
                  <a:gd name="T23" fmla="*/ 22 h 107"/>
                  <a:gd name="T24" fmla="*/ 58 w 118"/>
                  <a:gd name="T25" fmla="*/ 11 h 107"/>
                  <a:gd name="T26" fmla="*/ 83 w 118"/>
                  <a:gd name="T27" fmla="*/ 19 h 107"/>
                  <a:gd name="T28" fmla="*/ 52 w 118"/>
                  <a:gd name="T29" fmla="*/ 1 h 107"/>
                  <a:gd name="T30" fmla="*/ 47 w 118"/>
                  <a:gd name="T3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07">
                    <a:moveTo>
                      <a:pt x="47" y="0"/>
                    </a:moveTo>
                    <a:cubicBezTo>
                      <a:pt x="43" y="0"/>
                      <a:pt x="40" y="1"/>
                      <a:pt x="40" y="1"/>
                    </a:cubicBezTo>
                    <a:cubicBezTo>
                      <a:pt x="40" y="1"/>
                      <a:pt x="9" y="20"/>
                      <a:pt x="4" y="23"/>
                    </a:cubicBezTo>
                    <a:cubicBezTo>
                      <a:pt x="2" y="24"/>
                      <a:pt x="1" y="26"/>
                      <a:pt x="0" y="28"/>
                    </a:cubicBezTo>
                    <a:cubicBezTo>
                      <a:pt x="0" y="30"/>
                      <a:pt x="0" y="31"/>
                      <a:pt x="0" y="33"/>
                    </a:cubicBezTo>
                    <a:cubicBezTo>
                      <a:pt x="0" y="35"/>
                      <a:pt x="0" y="37"/>
                      <a:pt x="2" y="39"/>
                    </a:cubicBezTo>
                    <a:cubicBezTo>
                      <a:pt x="6" y="42"/>
                      <a:pt x="109" y="107"/>
                      <a:pt x="109" y="107"/>
                    </a:cubicBezTo>
                    <a:cubicBezTo>
                      <a:pt x="109" y="107"/>
                      <a:pt x="109" y="107"/>
                      <a:pt x="109" y="107"/>
                    </a:cubicBezTo>
                    <a:cubicBezTo>
                      <a:pt x="118" y="83"/>
                      <a:pt x="118" y="83"/>
                      <a:pt x="118" y="83"/>
                    </a:cubicBezTo>
                    <a:cubicBezTo>
                      <a:pt x="118" y="83"/>
                      <a:pt x="118" y="83"/>
                      <a:pt x="118" y="83"/>
                    </a:cubicBezTo>
                    <a:cubicBezTo>
                      <a:pt x="112" y="82"/>
                      <a:pt x="86" y="83"/>
                      <a:pt x="63" y="64"/>
                    </a:cubicBezTo>
                    <a:cubicBezTo>
                      <a:pt x="39" y="45"/>
                      <a:pt x="39" y="34"/>
                      <a:pt x="41" y="22"/>
                    </a:cubicBezTo>
                    <a:cubicBezTo>
                      <a:pt x="43" y="15"/>
                      <a:pt x="49" y="11"/>
                      <a:pt x="58" y="11"/>
                    </a:cubicBezTo>
                    <a:cubicBezTo>
                      <a:pt x="65" y="11"/>
                      <a:pt x="74" y="14"/>
                      <a:pt x="83" y="19"/>
                    </a:cubicBezTo>
                    <a:cubicBezTo>
                      <a:pt x="68" y="10"/>
                      <a:pt x="55" y="2"/>
                      <a:pt x="52" y="1"/>
                    </a:cubicBezTo>
                    <a:cubicBezTo>
                      <a:pt x="50" y="0"/>
                      <a:pt x="48" y="0"/>
                      <a:pt x="47" y="0"/>
                    </a:cubicBezTo>
                  </a:path>
                </a:pathLst>
              </a:custGeom>
              <a:solidFill>
                <a:srgbClr val="2524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94">
                <a:extLst>
                  <a:ext uri="{FF2B5EF4-FFF2-40B4-BE49-F238E27FC236}">
                    <a16:creationId xmlns="" xmlns:a16="http://schemas.microsoft.com/office/drawing/2014/main" id="{0581479B-2C0D-4BFE-ADBC-69C8ABA69D45}"/>
                  </a:ext>
                </a:extLst>
              </p:cNvPr>
              <p:cNvSpPr>
                <a:spLocks noEditPoints="1"/>
              </p:cNvSpPr>
              <p:nvPr/>
            </p:nvSpPr>
            <p:spPr bwMode="auto">
              <a:xfrm>
                <a:off x="7896006" y="3119975"/>
                <a:ext cx="88900" cy="103188"/>
              </a:xfrm>
              <a:custGeom>
                <a:avLst/>
                <a:gdLst>
                  <a:gd name="T0" fmla="*/ 2 w 26"/>
                  <a:gd name="T1" fmla="*/ 21 h 30"/>
                  <a:gd name="T2" fmla="*/ 1 w 26"/>
                  <a:gd name="T3" fmla="*/ 8 h 30"/>
                  <a:gd name="T4" fmla="*/ 6 w 26"/>
                  <a:gd name="T5" fmla="*/ 1 h 30"/>
                  <a:gd name="T6" fmla="*/ 10 w 26"/>
                  <a:gd name="T7" fmla="*/ 0 h 30"/>
                  <a:gd name="T8" fmla="*/ 23 w 26"/>
                  <a:gd name="T9" fmla="*/ 9 h 30"/>
                  <a:gd name="T10" fmla="*/ 19 w 26"/>
                  <a:gd name="T11" fmla="*/ 29 h 30"/>
                  <a:gd name="T12" fmla="*/ 14 w 26"/>
                  <a:gd name="T13" fmla="*/ 30 h 30"/>
                  <a:gd name="T14" fmla="*/ 2 w 26"/>
                  <a:gd name="T15" fmla="*/ 21 h 30"/>
                  <a:gd name="T16" fmla="*/ 7 w 26"/>
                  <a:gd name="T17" fmla="*/ 2 h 30"/>
                  <a:gd name="T18" fmla="*/ 2 w 26"/>
                  <a:gd name="T19" fmla="*/ 8 h 30"/>
                  <a:gd name="T20" fmla="*/ 3 w 26"/>
                  <a:gd name="T21" fmla="*/ 20 h 30"/>
                  <a:gd name="T22" fmla="*/ 14 w 26"/>
                  <a:gd name="T23" fmla="*/ 28 h 30"/>
                  <a:gd name="T24" fmla="*/ 18 w 26"/>
                  <a:gd name="T25" fmla="*/ 27 h 30"/>
                  <a:gd name="T26" fmla="*/ 21 w 26"/>
                  <a:gd name="T27" fmla="*/ 10 h 30"/>
                  <a:gd name="T28" fmla="*/ 10 w 26"/>
                  <a:gd name="T29" fmla="*/ 2 h 30"/>
                  <a:gd name="T30" fmla="*/ 7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2" y="21"/>
                    </a:moveTo>
                    <a:cubicBezTo>
                      <a:pt x="0" y="16"/>
                      <a:pt x="0" y="11"/>
                      <a:pt x="1" y="8"/>
                    </a:cubicBezTo>
                    <a:cubicBezTo>
                      <a:pt x="2" y="5"/>
                      <a:pt x="4" y="2"/>
                      <a:pt x="6" y="1"/>
                    </a:cubicBezTo>
                    <a:cubicBezTo>
                      <a:pt x="8" y="0"/>
                      <a:pt x="9" y="0"/>
                      <a:pt x="10" y="0"/>
                    </a:cubicBezTo>
                    <a:cubicBezTo>
                      <a:pt x="15" y="0"/>
                      <a:pt x="20" y="4"/>
                      <a:pt x="23" y="9"/>
                    </a:cubicBezTo>
                    <a:cubicBezTo>
                      <a:pt x="26" y="16"/>
                      <a:pt x="25" y="25"/>
                      <a:pt x="19" y="29"/>
                    </a:cubicBezTo>
                    <a:cubicBezTo>
                      <a:pt x="18" y="30"/>
                      <a:pt x="16" y="30"/>
                      <a:pt x="14" y="30"/>
                    </a:cubicBezTo>
                    <a:cubicBezTo>
                      <a:pt x="9" y="30"/>
                      <a:pt x="4" y="26"/>
                      <a:pt x="2" y="21"/>
                    </a:cubicBezTo>
                    <a:moveTo>
                      <a:pt x="7" y="2"/>
                    </a:moveTo>
                    <a:cubicBezTo>
                      <a:pt x="5" y="3"/>
                      <a:pt x="3" y="5"/>
                      <a:pt x="2" y="8"/>
                    </a:cubicBezTo>
                    <a:cubicBezTo>
                      <a:pt x="1" y="11"/>
                      <a:pt x="1" y="16"/>
                      <a:pt x="3" y="20"/>
                    </a:cubicBezTo>
                    <a:cubicBezTo>
                      <a:pt x="5" y="25"/>
                      <a:pt x="10" y="28"/>
                      <a:pt x="14" y="28"/>
                    </a:cubicBezTo>
                    <a:cubicBezTo>
                      <a:pt x="16" y="28"/>
                      <a:pt x="17" y="28"/>
                      <a:pt x="18" y="27"/>
                    </a:cubicBezTo>
                    <a:cubicBezTo>
                      <a:pt x="23" y="24"/>
                      <a:pt x="24" y="16"/>
                      <a:pt x="21" y="10"/>
                    </a:cubicBezTo>
                    <a:cubicBezTo>
                      <a:pt x="19" y="5"/>
                      <a:pt x="14" y="1"/>
                      <a:pt x="10" y="2"/>
                    </a:cubicBezTo>
                    <a:cubicBezTo>
                      <a:pt x="9" y="2"/>
                      <a:pt x="8" y="2"/>
                      <a:pt x="7" y="2"/>
                    </a:cubicBezTo>
                  </a:path>
                </a:pathLst>
              </a:custGeom>
              <a:solidFill>
                <a:srgbClr val="F2D0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95">
                <a:extLst>
                  <a:ext uri="{FF2B5EF4-FFF2-40B4-BE49-F238E27FC236}">
                    <a16:creationId xmlns="" xmlns:a16="http://schemas.microsoft.com/office/drawing/2014/main" id="{DB7A8F0D-CBE6-420F-A2C2-FD56F4C28E9D}"/>
                  </a:ext>
                </a:extLst>
              </p:cNvPr>
              <p:cNvSpPr>
                <a:spLocks/>
              </p:cNvSpPr>
              <p:nvPr/>
            </p:nvSpPr>
            <p:spPr bwMode="auto">
              <a:xfrm>
                <a:off x="7789643" y="3040600"/>
                <a:ext cx="52388" cy="171450"/>
              </a:xfrm>
              <a:custGeom>
                <a:avLst/>
                <a:gdLst>
                  <a:gd name="T0" fmla="*/ 3 w 15"/>
                  <a:gd name="T1" fmla="*/ 0 h 50"/>
                  <a:gd name="T2" fmla="*/ 15 w 15"/>
                  <a:gd name="T3" fmla="*/ 11 h 50"/>
                  <a:gd name="T4" fmla="*/ 10 w 15"/>
                  <a:gd name="T5" fmla="*/ 46 h 50"/>
                  <a:gd name="T6" fmla="*/ 2 w 15"/>
                  <a:gd name="T7" fmla="*/ 46 h 50"/>
                  <a:gd name="T8" fmla="*/ 1 w 15"/>
                  <a:gd name="T9" fmla="*/ 10 h 50"/>
                  <a:gd name="T10" fmla="*/ 3 w 15"/>
                  <a:gd name="T11" fmla="*/ 0 h 50"/>
                </a:gdLst>
                <a:ahLst/>
                <a:cxnLst>
                  <a:cxn ang="0">
                    <a:pos x="T0" y="T1"/>
                  </a:cxn>
                  <a:cxn ang="0">
                    <a:pos x="T2" y="T3"/>
                  </a:cxn>
                  <a:cxn ang="0">
                    <a:pos x="T4" y="T5"/>
                  </a:cxn>
                  <a:cxn ang="0">
                    <a:pos x="T6" y="T7"/>
                  </a:cxn>
                  <a:cxn ang="0">
                    <a:pos x="T8" y="T9"/>
                  </a:cxn>
                  <a:cxn ang="0">
                    <a:pos x="T10" y="T11"/>
                  </a:cxn>
                </a:cxnLst>
                <a:rect l="0" t="0" r="r" b="b"/>
                <a:pathLst>
                  <a:path w="15" h="50">
                    <a:moveTo>
                      <a:pt x="3" y="0"/>
                    </a:moveTo>
                    <a:cubicBezTo>
                      <a:pt x="7" y="1"/>
                      <a:pt x="14" y="4"/>
                      <a:pt x="15" y="11"/>
                    </a:cubicBezTo>
                    <a:cubicBezTo>
                      <a:pt x="15" y="18"/>
                      <a:pt x="10" y="46"/>
                      <a:pt x="10" y="46"/>
                    </a:cubicBezTo>
                    <a:cubicBezTo>
                      <a:pt x="10" y="46"/>
                      <a:pt x="9" y="50"/>
                      <a:pt x="2" y="46"/>
                    </a:cubicBezTo>
                    <a:cubicBezTo>
                      <a:pt x="2" y="46"/>
                      <a:pt x="2" y="13"/>
                      <a:pt x="1" y="10"/>
                    </a:cubicBezTo>
                    <a:cubicBezTo>
                      <a:pt x="0" y="5"/>
                      <a:pt x="3" y="0"/>
                      <a:pt x="3" y="0"/>
                    </a:cubicBezTo>
                  </a:path>
                </a:pathLst>
              </a:custGeom>
              <a:solidFill>
                <a:srgbClr val="CA1E4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96">
                <a:extLst>
                  <a:ext uri="{FF2B5EF4-FFF2-40B4-BE49-F238E27FC236}">
                    <a16:creationId xmlns="" xmlns:a16="http://schemas.microsoft.com/office/drawing/2014/main" id="{B9E5E507-3C5E-49FF-9FF9-9E0AAD526086}"/>
                  </a:ext>
                </a:extLst>
              </p:cNvPr>
              <p:cNvSpPr>
                <a:spLocks/>
              </p:cNvSpPr>
              <p:nvPr/>
            </p:nvSpPr>
            <p:spPr bwMode="auto">
              <a:xfrm>
                <a:off x="7827743" y="3108862"/>
                <a:ext cx="9525" cy="76200"/>
              </a:xfrm>
              <a:custGeom>
                <a:avLst/>
                <a:gdLst>
                  <a:gd name="T0" fmla="*/ 3 w 3"/>
                  <a:gd name="T1" fmla="*/ 0 h 22"/>
                  <a:gd name="T2" fmla="*/ 3 w 3"/>
                  <a:gd name="T3" fmla="*/ 0 h 22"/>
                  <a:gd name="T4" fmla="*/ 0 w 3"/>
                  <a:gd name="T5" fmla="*/ 22 h 22"/>
                  <a:gd name="T6" fmla="*/ 0 w 3"/>
                  <a:gd name="T7" fmla="*/ 22 h 22"/>
                  <a:gd name="T8" fmla="*/ 3 w 3"/>
                  <a:gd name="T9" fmla="*/ 0 h 22"/>
                </a:gdLst>
                <a:ahLst/>
                <a:cxnLst>
                  <a:cxn ang="0">
                    <a:pos x="T0" y="T1"/>
                  </a:cxn>
                  <a:cxn ang="0">
                    <a:pos x="T2" y="T3"/>
                  </a:cxn>
                  <a:cxn ang="0">
                    <a:pos x="T4" y="T5"/>
                  </a:cxn>
                  <a:cxn ang="0">
                    <a:pos x="T6" y="T7"/>
                  </a:cxn>
                  <a:cxn ang="0">
                    <a:pos x="T8" y="T9"/>
                  </a:cxn>
                </a:cxnLst>
                <a:rect l="0" t="0" r="r" b="b"/>
                <a:pathLst>
                  <a:path w="3" h="22">
                    <a:moveTo>
                      <a:pt x="3" y="0"/>
                    </a:moveTo>
                    <a:cubicBezTo>
                      <a:pt x="3" y="0"/>
                      <a:pt x="3" y="0"/>
                      <a:pt x="3" y="0"/>
                    </a:cubicBezTo>
                    <a:cubicBezTo>
                      <a:pt x="2" y="7"/>
                      <a:pt x="1" y="16"/>
                      <a:pt x="0" y="22"/>
                    </a:cubicBezTo>
                    <a:cubicBezTo>
                      <a:pt x="0" y="22"/>
                      <a:pt x="0" y="22"/>
                      <a:pt x="0" y="22"/>
                    </a:cubicBezTo>
                    <a:cubicBezTo>
                      <a:pt x="1" y="16"/>
                      <a:pt x="2" y="7"/>
                      <a:pt x="3" y="0"/>
                    </a:cubicBezTo>
                  </a:path>
                </a:pathLst>
              </a:custGeom>
              <a:solidFill>
                <a:srgbClr val="A4120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97">
                <a:extLst>
                  <a:ext uri="{FF2B5EF4-FFF2-40B4-BE49-F238E27FC236}">
                    <a16:creationId xmlns="" xmlns:a16="http://schemas.microsoft.com/office/drawing/2014/main" id="{F350EC6C-0A42-41D3-A5D6-FC54C7289863}"/>
                  </a:ext>
                </a:extLst>
              </p:cNvPr>
              <p:cNvSpPr>
                <a:spLocks noEditPoints="1"/>
              </p:cNvSpPr>
              <p:nvPr/>
            </p:nvSpPr>
            <p:spPr bwMode="auto">
              <a:xfrm>
                <a:off x="7824568" y="3185062"/>
                <a:ext cx="3175" cy="14288"/>
              </a:xfrm>
              <a:custGeom>
                <a:avLst/>
                <a:gdLst>
                  <a:gd name="T0" fmla="*/ 0 w 1"/>
                  <a:gd name="T1" fmla="*/ 4 h 4"/>
                  <a:gd name="T2" fmla="*/ 0 w 1"/>
                  <a:gd name="T3" fmla="*/ 4 h 4"/>
                  <a:gd name="T4" fmla="*/ 0 w 1"/>
                  <a:gd name="T5" fmla="*/ 4 h 4"/>
                  <a:gd name="T6" fmla="*/ 0 w 1"/>
                  <a:gd name="T7" fmla="*/ 4 h 4"/>
                  <a:gd name="T8" fmla="*/ 0 w 1"/>
                  <a:gd name="T9" fmla="*/ 4 h 4"/>
                  <a:gd name="T10" fmla="*/ 0 w 1"/>
                  <a:gd name="T11" fmla="*/ 4 h 4"/>
                  <a:gd name="T12" fmla="*/ 0 w 1"/>
                  <a:gd name="T13" fmla="*/ 4 h 4"/>
                  <a:gd name="T14" fmla="*/ 0 w 1"/>
                  <a:gd name="T15" fmla="*/ 4 h 4"/>
                  <a:gd name="T16" fmla="*/ 0 w 1"/>
                  <a:gd name="T17" fmla="*/ 4 h 4"/>
                  <a:gd name="T18" fmla="*/ 1 w 1"/>
                  <a:gd name="T19" fmla="*/ 0 h 4"/>
                  <a:gd name="T20" fmla="*/ 0 w 1"/>
                  <a:gd name="T21" fmla="*/ 4 h 4"/>
                  <a:gd name="T22" fmla="*/ 1 w 1"/>
                  <a:gd name="T23" fmla="*/ 0 h 4"/>
                  <a:gd name="T24" fmla="*/ 1 w 1"/>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4">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1" y="0"/>
                    </a:moveTo>
                    <a:cubicBezTo>
                      <a:pt x="1" y="2"/>
                      <a:pt x="0" y="4"/>
                      <a:pt x="0" y="4"/>
                    </a:cubicBezTo>
                    <a:cubicBezTo>
                      <a:pt x="0" y="4"/>
                      <a:pt x="1" y="2"/>
                      <a:pt x="1" y="0"/>
                    </a:cubicBezTo>
                    <a:cubicBezTo>
                      <a:pt x="1" y="0"/>
                      <a:pt x="1" y="0"/>
                      <a:pt x="1" y="0"/>
                    </a:cubicBezTo>
                  </a:path>
                </a:pathLst>
              </a:custGeom>
              <a:solidFill>
                <a:srgbClr val="9D0F0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98">
                <a:extLst>
                  <a:ext uri="{FF2B5EF4-FFF2-40B4-BE49-F238E27FC236}">
                    <a16:creationId xmlns="" xmlns:a16="http://schemas.microsoft.com/office/drawing/2014/main" id="{2E066787-F4C2-498C-8365-DB04941BFE83}"/>
                  </a:ext>
                </a:extLst>
              </p:cNvPr>
              <p:cNvSpPr>
                <a:spLocks/>
              </p:cNvSpPr>
              <p:nvPr/>
            </p:nvSpPr>
            <p:spPr bwMode="auto">
              <a:xfrm>
                <a:off x="7792818" y="3040600"/>
                <a:ext cx="44450" cy="165100"/>
              </a:xfrm>
              <a:custGeom>
                <a:avLst/>
                <a:gdLst>
                  <a:gd name="T0" fmla="*/ 2 w 13"/>
                  <a:gd name="T1" fmla="*/ 0 h 48"/>
                  <a:gd name="T2" fmla="*/ 0 w 13"/>
                  <a:gd name="T3" fmla="*/ 8 h 48"/>
                  <a:gd name="T4" fmla="*/ 0 w 13"/>
                  <a:gd name="T5" fmla="*/ 10 h 48"/>
                  <a:gd name="T6" fmla="*/ 1 w 13"/>
                  <a:gd name="T7" fmla="*/ 46 h 48"/>
                  <a:gd name="T8" fmla="*/ 6 w 13"/>
                  <a:gd name="T9" fmla="*/ 48 h 48"/>
                  <a:gd name="T10" fmla="*/ 9 w 13"/>
                  <a:gd name="T11" fmla="*/ 46 h 48"/>
                  <a:gd name="T12" fmla="*/ 9 w 13"/>
                  <a:gd name="T13" fmla="*/ 46 h 48"/>
                  <a:gd name="T14" fmla="*/ 9 w 13"/>
                  <a:gd name="T15" fmla="*/ 46 h 48"/>
                  <a:gd name="T16" fmla="*/ 9 w 13"/>
                  <a:gd name="T17" fmla="*/ 46 h 48"/>
                  <a:gd name="T18" fmla="*/ 9 w 13"/>
                  <a:gd name="T19" fmla="*/ 46 h 48"/>
                  <a:gd name="T20" fmla="*/ 9 w 13"/>
                  <a:gd name="T21" fmla="*/ 46 h 48"/>
                  <a:gd name="T22" fmla="*/ 9 w 13"/>
                  <a:gd name="T23" fmla="*/ 46 h 48"/>
                  <a:gd name="T24" fmla="*/ 9 w 13"/>
                  <a:gd name="T25" fmla="*/ 46 h 48"/>
                  <a:gd name="T26" fmla="*/ 10 w 13"/>
                  <a:gd name="T27" fmla="*/ 42 h 48"/>
                  <a:gd name="T28" fmla="*/ 13 w 13"/>
                  <a:gd name="T29" fmla="*/ 20 h 48"/>
                  <a:gd name="T30" fmla="*/ 6 w 13"/>
                  <a:gd name="T31" fmla="*/ 37 h 48"/>
                  <a:gd name="T32" fmla="*/ 6 w 13"/>
                  <a:gd name="T33" fmla="*/ 37 h 48"/>
                  <a:gd name="T34" fmla="*/ 2 w 13"/>
                  <a:gd name="T35" fmla="*/ 16 h 48"/>
                  <a:gd name="T36" fmla="*/ 7 w 13"/>
                  <a:gd name="T37" fmla="*/ 2 h 48"/>
                  <a:gd name="T38" fmla="*/ 2 w 13"/>
                  <a:gd name="T39" fmla="*/ 0 h 48"/>
                  <a:gd name="T40" fmla="*/ 2 w 13"/>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 h="48">
                    <a:moveTo>
                      <a:pt x="2" y="0"/>
                    </a:moveTo>
                    <a:cubicBezTo>
                      <a:pt x="2" y="0"/>
                      <a:pt x="0" y="4"/>
                      <a:pt x="0" y="8"/>
                    </a:cubicBezTo>
                    <a:cubicBezTo>
                      <a:pt x="0" y="9"/>
                      <a:pt x="0" y="9"/>
                      <a:pt x="0" y="10"/>
                    </a:cubicBezTo>
                    <a:cubicBezTo>
                      <a:pt x="1" y="13"/>
                      <a:pt x="1" y="46"/>
                      <a:pt x="1" y="46"/>
                    </a:cubicBezTo>
                    <a:cubicBezTo>
                      <a:pt x="3" y="47"/>
                      <a:pt x="5" y="48"/>
                      <a:pt x="6" y="48"/>
                    </a:cubicBezTo>
                    <a:cubicBezTo>
                      <a:pt x="9" y="48"/>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6"/>
                      <a:pt x="10" y="44"/>
                      <a:pt x="10" y="42"/>
                    </a:cubicBezTo>
                    <a:cubicBezTo>
                      <a:pt x="11" y="36"/>
                      <a:pt x="12" y="27"/>
                      <a:pt x="13" y="20"/>
                    </a:cubicBezTo>
                    <a:cubicBezTo>
                      <a:pt x="13" y="20"/>
                      <a:pt x="9" y="37"/>
                      <a:pt x="6" y="37"/>
                    </a:cubicBezTo>
                    <a:cubicBezTo>
                      <a:pt x="6" y="37"/>
                      <a:pt x="6" y="37"/>
                      <a:pt x="6" y="37"/>
                    </a:cubicBezTo>
                    <a:cubicBezTo>
                      <a:pt x="3" y="37"/>
                      <a:pt x="2" y="24"/>
                      <a:pt x="2" y="16"/>
                    </a:cubicBezTo>
                    <a:cubicBezTo>
                      <a:pt x="1" y="9"/>
                      <a:pt x="2" y="2"/>
                      <a:pt x="7" y="2"/>
                    </a:cubicBezTo>
                    <a:cubicBezTo>
                      <a:pt x="5" y="1"/>
                      <a:pt x="4" y="1"/>
                      <a:pt x="2" y="0"/>
                    </a:cubicBezTo>
                    <a:cubicBezTo>
                      <a:pt x="2" y="0"/>
                      <a:pt x="2" y="0"/>
                      <a:pt x="2" y="0"/>
                    </a:cubicBezTo>
                  </a:path>
                </a:pathLst>
              </a:custGeom>
              <a:solidFill>
                <a:srgbClr val="8D031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99">
                <a:extLst>
                  <a:ext uri="{FF2B5EF4-FFF2-40B4-BE49-F238E27FC236}">
                    <a16:creationId xmlns="" xmlns:a16="http://schemas.microsoft.com/office/drawing/2014/main" id="{40F9F008-276E-4CEA-9140-F3ED2A0FF025}"/>
                  </a:ext>
                </a:extLst>
              </p:cNvPr>
              <p:cNvSpPr>
                <a:spLocks/>
              </p:cNvSpPr>
              <p:nvPr/>
            </p:nvSpPr>
            <p:spPr bwMode="auto">
              <a:xfrm>
                <a:off x="9520018" y="3572412"/>
                <a:ext cx="261938" cy="147638"/>
              </a:xfrm>
              <a:custGeom>
                <a:avLst/>
                <a:gdLst>
                  <a:gd name="T0" fmla="*/ 59 w 76"/>
                  <a:gd name="T1" fmla="*/ 0 h 43"/>
                  <a:gd name="T2" fmla="*/ 55 w 76"/>
                  <a:gd name="T3" fmla="*/ 1 h 43"/>
                  <a:gd name="T4" fmla="*/ 4 w 76"/>
                  <a:gd name="T5" fmla="*/ 31 h 43"/>
                  <a:gd name="T6" fmla="*/ 4 w 76"/>
                  <a:gd name="T7" fmla="*/ 36 h 43"/>
                  <a:gd name="T8" fmla="*/ 14 w 76"/>
                  <a:gd name="T9" fmla="*/ 42 h 43"/>
                  <a:gd name="T10" fmla="*/ 17 w 76"/>
                  <a:gd name="T11" fmla="*/ 43 h 43"/>
                  <a:gd name="T12" fmla="*/ 19 w 76"/>
                  <a:gd name="T13" fmla="*/ 42 h 43"/>
                  <a:gd name="T14" fmla="*/ 74 w 76"/>
                  <a:gd name="T15" fmla="*/ 11 h 43"/>
                  <a:gd name="T16" fmla="*/ 74 w 76"/>
                  <a:gd name="T17" fmla="*/ 7 h 43"/>
                  <a:gd name="T18" fmla="*/ 62 w 76"/>
                  <a:gd name="T19" fmla="*/ 1 h 43"/>
                  <a:gd name="T20" fmla="*/ 59 w 76"/>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43">
                    <a:moveTo>
                      <a:pt x="59" y="0"/>
                    </a:moveTo>
                    <a:cubicBezTo>
                      <a:pt x="58" y="0"/>
                      <a:pt x="57" y="1"/>
                      <a:pt x="55" y="1"/>
                    </a:cubicBezTo>
                    <a:cubicBezTo>
                      <a:pt x="52" y="3"/>
                      <a:pt x="28" y="14"/>
                      <a:pt x="4" y="31"/>
                    </a:cubicBezTo>
                    <a:cubicBezTo>
                      <a:pt x="4" y="31"/>
                      <a:pt x="0" y="33"/>
                      <a:pt x="4" y="36"/>
                    </a:cubicBezTo>
                    <a:cubicBezTo>
                      <a:pt x="4" y="36"/>
                      <a:pt x="10" y="39"/>
                      <a:pt x="14" y="42"/>
                    </a:cubicBezTo>
                    <a:cubicBezTo>
                      <a:pt x="14" y="42"/>
                      <a:pt x="15" y="43"/>
                      <a:pt x="17" y="43"/>
                    </a:cubicBezTo>
                    <a:cubicBezTo>
                      <a:pt x="18" y="43"/>
                      <a:pt x="19" y="43"/>
                      <a:pt x="19" y="42"/>
                    </a:cubicBezTo>
                    <a:cubicBezTo>
                      <a:pt x="22" y="41"/>
                      <a:pt x="71" y="12"/>
                      <a:pt x="74" y="11"/>
                    </a:cubicBezTo>
                    <a:cubicBezTo>
                      <a:pt x="76" y="10"/>
                      <a:pt x="76" y="8"/>
                      <a:pt x="74" y="7"/>
                    </a:cubicBezTo>
                    <a:cubicBezTo>
                      <a:pt x="72" y="6"/>
                      <a:pt x="72" y="5"/>
                      <a:pt x="62" y="1"/>
                    </a:cubicBezTo>
                    <a:cubicBezTo>
                      <a:pt x="61" y="1"/>
                      <a:pt x="60" y="0"/>
                      <a:pt x="59" y="0"/>
                    </a:cubicBezTo>
                  </a:path>
                </a:pathLst>
              </a:custGeom>
              <a:solidFill>
                <a:srgbClr val="9681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100">
                <a:extLst>
                  <a:ext uri="{FF2B5EF4-FFF2-40B4-BE49-F238E27FC236}">
                    <a16:creationId xmlns="" xmlns:a16="http://schemas.microsoft.com/office/drawing/2014/main" id="{34AAA3DD-B353-415F-9ACB-3411092D3546}"/>
                  </a:ext>
                </a:extLst>
              </p:cNvPr>
              <p:cNvSpPr>
                <a:spLocks/>
              </p:cNvSpPr>
              <p:nvPr/>
            </p:nvSpPr>
            <p:spPr bwMode="auto">
              <a:xfrm>
                <a:off x="9524781" y="3575587"/>
                <a:ext cx="257175" cy="147638"/>
              </a:xfrm>
              <a:custGeom>
                <a:avLst/>
                <a:gdLst>
                  <a:gd name="T0" fmla="*/ 4 w 75"/>
                  <a:gd name="T1" fmla="*/ 35 h 43"/>
                  <a:gd name="T2" fmla="*/ 13 w 75"/>
                  <a:gd name="T3" fmla="*/ 41 h 43"/>
                  <a:gd name="T4" fmla="*/ 19 w 75"/>
                  <a:gd name="T5" fmla="*/ 42 h 43"/>
                  <a:gd name="T6" fmla="*/ 73 w 75"/>
                  <a:gd name="T7" fmla="*/ 11 h 43"/>
                  <a:gd name="T8" fmla="*/ 73 w 75"/>
                  <a:gd name="T9" fmla="*/ 7 h 43"/>
                  <a:gd name="T10" fmla="*/ 62 w 75"/>
                  <a:gd name="T11" fmla="*/ 1 h 43"/>
                  <a:gd name="T12" fmla="*/ 55 w 75"/>
                  <a:gd name="T13" fmla="*/ 1 h 43"/>
                  <a:gd name="T14" fmla="*/ 4 w 75"/>
                  <a:gd name="T15" fmla="*/ 31 h 43"/>
                  <a:gd name="T16" fmla="*/ 4 w 75"/>
                  <a:gd name="T1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43">
                    <a:moveTo>
                      <a:pt x="4" y="35"/>
                    </a:moveTo>
                    <a:cubicBezTo>
                      <a:pt x="4" y="35"/>
                      <a:pt x="10" y="38"/>
                      <a:pt x="13" y="41"/>
                    </a:cubicBezTo>
                    <a:cubicBezTo>
                      <a:pt x="13" y="41"/>
                      <a:pt x="16" y="43"/>
                      <a:pt x="19" y="42"/>
                    </a:cubicBezTo>
                    <a:cubicBezTo>
                      <a:pt x="22" y="40"/>
                      <a:pt x="70" y="12"/>
                      <a:pt x="73" y="11"/>
                    </a:cubicBezTo>
                    <a:cubicBezTo>
                      <a:pt x="75" y="10"/>
                      <a:pt x="75" y="8"/>
                      <a:pt x="73" y="7"/>
                    </a:cubicBezTo>
                    <a:cubicBezTo>
                      <a:pt x="71" y="6"/>
                      <a:pt x="71" y="5"/>
                      <a:pt x="62" y="1"/>
                    </a:cubicBezTo>
                    <a:cubicBezTo>
                      <a:pt x="59" y="0"/>
                      <a:pt x="58" y="0"/>
                      <a:pt x="55" y="1"/>
                    </a:cubicBezTo>
                    <a:cubicBezTo>
                      <a:pt x="52" y="3"/>
                      <a:pt x="27" y="14"/>
                      <a:pt x="4" y="31"/>
                    </a:cubicBezTo>
                    <a:cubicBezTo>
                      <a:pt x="4" y="31"/>
                      <a:pt x="0" y="33"/>
                      <a:pt x="4" y="35"/>
                    </a:cubicBezTo>
                    <a:close/>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101">
                <a:extLst>
                  <a:ext uri="{FF2B5EF4-FFF2-40B4-BE49-F238E27FC236}">
                    <a16:creationId xmlns="" xmlns:a16="http://schemas.microsoft.com/office/drawing/2014/main" id="{D05C336B-9156-4A96-BED6-118C9587C502}"/>
                  </a:ext>
                </a:extLst>
              </p:cNvPr>
              <p:cNvSpPr>
                <a:spLocks/>
              </p:cNvSpPr>
              <p:nvPr/>
            </p:nvSpPr>
            <p:spPr bwMode="auto">
              <a:xfrm>
                <a:off x="9980393" y="3932775"/>
                <a:ext cx="280988" cy="174625"/>
              </a:xfrm>
              <a:custGeom>
                <a:avLst/>
                <a:gdLst>
                  <a:gd name="T0" fmla="*/ 1 w 82"/>
                  <a:gd name="T1" fmla="*/ 49 h 51"/>
                  <a:gd name="T2" fmla="*/ 4 w 82"/>
                  <a:gd name="T3" fmla="*/ 50 h 51"/>
                  <a:gd name="T4" fmla="*/ 80 w 82"/>
                  <a:gd name="T5" fmla="*/ 4 h 51"/>
                  <a:gd name="T6" fmla="*/ 81 w 82"/>
                  <a:gd name="T7" fmla="*/ 1 h 51"/>
                  <a:gd name="T8" fmla="*/ 78 w 82"/>
                  <a:gd name="T9" fmla="*/ 0 h 51"/>
                  <a:gd name="T10" fmla="*/ 2 w 82"/>
                  <a:gd name="T11" fmla="*/ 46 h 51"/>
                  <a:gd name="T12" fmla="*/ 1 w 82"/>
                  <a:gd name="T13" fmla="*/ 49 h 51"/>
                </a:gdLst>
                <a:ahLst/>
                <a:cxnLst>
                  <a:cxn ang="0">
                    <a:pos x="T0" y="T1"/>
                  </a:cxn>
                  <a:cxn ang="0">
                    <a:pos x="T2" y="T3"/>
                  </a:cxn>
                  <a:cxn ang="0">
                    <a:pos x="T4" y="T5"/>
                  </a:cxn>
                  <a:cxn ang="0">
                    <a:pos x="T6" y="T7"/>
                  </a:cxn>
                  <a:cxn ang="0">
                    <a:pos x="T8" y="T9"/>
                  </a:cxn>
                  <a:cxn ang="0">
                    <a:pos x="T10" y="T11"/>
                  </a:cxn>
                  <a:cxn ang="0">
                    <a:pos x="T12" y="T13"/>
                  </a:cxn>
                </a:cxnLst>
                <a:rect l="0" t="0" r="r" b="b"/>
                <a:pathLst>
                  <a:path w="82" h="51">
                    <a:moveTo>
                      <a:pt x="1" y="49"/>
                    </a:moveTo>
                    <a:cubicBezTo>
                      <a:pt x="1" y="50"/>
                      <a:pt x="2" y="51"/>
                      <a:pt x="4" y="50"/>
                    </a:cubicBezTo>
                    <a:cubicBezTo>
                      <a:pt x="80" y="4"/>
                      <a:pt x="80" y="4"/>
                      <a:pt x="80" y="4"/>
                    </a:cubicBezTo>
                    <a:cubicBezTo>
                      <a:pt x="81" y="3"/>
                      <a:pt x="82" y="2"/>
                      <a:pt x="81" y="1"/>
                    </a:cubicBezTo>
                    <a:cubicBezTo>
                      <a:pt x="81" y="0"/>
                      <a:pt x="80" y="0"/>
                      <a:pt x="78" y="0"/>
                    </a:cubicBezTo>
                    <a:cubicBezTo>
                      <a:pt x="2" y="46"/>
                      <a:pt x="2" y="46"/>
                      <a:pt x="2" y="46"/>
                    </a:cubicBezTo>
                    <a:cubicBezTo>
                      <a:pt x="1" y="47"/>
                      <a:pt x="0" y="49"/>
                      <a:pt x="1" y="49"/>
                    </a:cubicBezTo>
                    <a:close/>
                  </a:path>
                </a:pathLst>
              </a:custGeom>
              <a:solidFill>
                <a:srgbClr val="DE8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102">
                <a:extLst>
                  <a:ext uri="{FF2B5EF4-FFF2-40B4-BE49-F238E27FC236}">
                    <a16:creationId xmlns="" xmlns:a16="http://schemas.microsoft.com/office/drawing/2014/main" id="{247D5449-E6E5-40EE-A05D-F232BE0FFCC9}"/>
                  </a:ext>
                </a:extLst>
              </p:cNvPr>
              <p:cNvSpPr>
                <a:spLocks/>
              </p:cNvSpPr>
              <p:nvPr/>
            </p:nvSpPr>
            <p:spPr bwMode="auto">
              <a:xfrm>
                <a:off x="9997856" y="3962937"/>
                <a:ext cx="280988" cy="174625"/>
              </a:xfrm>
              <a:custGeom>
                <a:avLst/>
                <a:gdLst>
                  <a:gd name="T0" fmla="*/ 0 w 82"/>
                  <a:gd name="T1" fmla="*/ 50 h 51"/>
                  <a:gd name="T2" fmla="*/ 3 w 82"/>
                  <a:gd name="T3" fmla="*/ 50 h 51"/>
                  <a:gd name="T4" fmla="*/ 80 w 82"/>
                  <a:gd name="T5" fmla="*/ 4 h 51"/>
                  <a:gd name="T6" fmla="*/ 81 w 82"/>
                  <a:gd name="T7" fmla="*/ 1 h 51"/>
                  <a:gd name="T8" fmla="*/ 78 w 82"/>
                  <a:gd name="T9" fmla="*/ 1 h 51"/>
                  <a:gd name="T10" fmla="*/ 2 w 82"/>
                  <a:gd name="T11" fmla="*/ 47 h 51"/>
                  <a:gd name="T12" fmla="*/ 0 w 82"/>
                  <a:gd name="T13" fmla="*/ 50 h 51"/>
                </a:gdLst>
                <a:ahLst/>
                <a:cxnLst>
                  <a:cxn ang="0">
                    <a:pos x="T0" y="T1"/>
                  </a:cxn>
                  <a:cxn ang="0">
                    <a:pos x="T2" y="T3"/>
                  </a:cxn>
                  <a:cxn ang="0">
                    <a:pos x="T4" y="T5"/>
                  </a:cxn>
                  <a:cxn ang="0">
                    <a:pos x="T6" y="T7"/>
                  </a:cxn>
                  <a:cxn ang="0">
                    <a:pos x="T8" y="T9"/>
                  </a:cxn>
                  <a:cxn ang="0">
                    <a:pos x="T10" y="T11"/>
                  </a:cxn>
                  <a:cxn ang="0">
                    <a:pos x="T12" y="T13"/>
                  </a:cxn>
                </a:cxnLst>
                <a:rect l="0" t="0" r="r" b="b"/>
                <a:pathLst>
                  <a:path w="82" h="51">
                    <a:moveTo>
                      <a:pt x="0" y="50"/>
                    </a:moveTo>
                    <a:cubicBezTo>
                      <a:pt x="1" y="51"/>
                      <a:pt x="2" y="51"/>
                      <a:pt x="3" y="50"/>
                    </a:cubicBezTo>
                    <a:cubicBezTo>
                      <a:pt x="80" y="4"/>
                      <a:pt x="80" y="4"/>
                      <a:pt x="80" y="4"/>
                    </a:cubicBezTo>
                    <a:cubicBezTo>
                      <a:pt x="81" y="3"/>
                      <a:pt x="82" y="2"/>
                      <a:pt x="81" y="1"/>
                    </a:cubicBezTo>
                    <a:cubicBezTo>
                      <a:pt x="81" y="0"/>
                      <a:pt x="79" y="0"/>
                      <a:pt x="78" y="1"/>
                    </a:cubicBezTo>
                    <a:cubicBezTo>
                      <a:pt x="2" y="47"/>
                      <a:pt x="2" y="47"/>
                      <a:pt x="2" y="47"/>
                    </a:cubicBezTo>
                    <a:cubicBezTo>
                      <a:pt x="0" y="47"/>
                      <a:pt x="0" y="49"/>
                      <a:pt x="0" y="50"/>
                    </a:cubicBezTo>
                    <a:close/>
                  </a:path>
                </a:pathLst>
              </a:custGeom>
              <a:solidFill>
                <a:srgbClr val="DE8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103">
                <a:extLst>
                  <a:ext uri="{FF2B5EF4-FFF2-40B4-BE49-F238E27FC236}">
                    <a16:creationId xmlns="" xmlns:a16="http://schemas.microsoft.com/office/drawing/2014/main" id="{A5D46A41-92B7-4B62-B0F3-8DEE7F989A60}"/>
                  </a:ext>
                </a:extLst>
              </p:cNvPr>
              <p:cNvSpPr>
                <a:spLocks/>
              </p:cNvSpPr>
              <p:nvPr/>
            </p:nvSpPr>
            <p:spPr bwMode="auto">
              <a:xfrm>
                <a:off x="10010556" y="3997862"/>
                <a:ext cx="280988" cy="174625"/>
              </a:xfrm>
              <a:custGeom>
                <a:avLst/>
                <a:gdLst>
                  <a:gd name="T0" fmla="*/ 1 w 82"/>
                  <a:gd name="T1" fmla="*/ 49 h 51"/>
                  <a:gd name="T2" fmla="*/ 4 w 82"/>
                  <a:gd name="T3" fmla="*/ 50 h 51"/>
                  <a:gd name="T4" fmla="*/ 80 w 82"/>
                  <a:gd name="T5" fmla="*/ 4 h 51"/>
                  <a:gd name="T6" fmla="*/ 82 w 82"/>
                  <a:gd name="T7" fmla="*/ 1 h 51"/>
                  <a:gd name="T8" fmla="*/ 79 w 82"/>
                  <a:gd name="T9" fmla="*/ 0 h 51"/>
                  <a:gd name="T10" fmla="*/ 2 w 82"/>
                  <a:gd name="T11" fmla="*/ 46 h 51"/>
                  <a:gd name="T12" fmla="*/ 1 w 82"/>
                  <a:gd name="T13" fmla="*/ 49 h 51"/>
                </a:gdLst>
                <a:ahLst/>
                <a:cxnLst>
                  <a:cxn ang="0">
                    <a:pos x="T0" y="T1"/>
                  </a:cxn>
                  <a:cxn ang="0">
                    <a:pos x="T2" y="T3"/>
                  </a:cxn>
                  <a:cxn ang="0">
                    <a:pos x="T4" y="T5"/>
                  </a:cxn>
                  <a:cxn ang="0">
                    <a:pos x="T6" y="T7"/>
                  </a:cxn>
                  <a:cxn ang="0">
                    <a:pos x="T8" y="T9"/>
                  </a:cxn>
                  <a:cxn ang="0">
                    <a:pos x="T10" y="T11"/>
                  </a:cxn>
                  <a:cxn ang="0">
                    <a:pos x="T12" y="T13"/>
                  </a:cxn>
                </a:cxnLst>
                <a:rect l="0" t="0" r="r" b="b"/>
                <a:pathLst>
                  <a:path w="82" h="51">
                    <a:moveTo>
                      <a:pt x="1" y="49"/>
                    </a:moveTo>
                    <a:cubicBezTo>
                      <a:pt x="1" y="50"/>
                      <a:pt x="3" y="51"/>
                      <a:pt x="4" y="50"/>
                    </a:cubicBezTo>
                    <a:cubicBezTo>
                      <a:pt x="80" y="4"/>
                      <a:pt x="80" y="4"/>
                      <a:pt x="80" y="4"/>
                    </a:cubicBezTo>
                    <a:cubicBezTo>
                      <a:pt x="82" y="3"/>
                      <a:pt x="82" y="2"/>
                      <a:pt x="82" y="1"/>
                    </a:cubicBezTo>
                    <a:cubicBezTo>
                      <a:pt x="81" y="0"/>
                      <a:pt x="80" y="0"/>
                      <a:pt x="79" y="0"/>
                    </a:cubicBezTo>
                    <a:cubicBezTo>
                      <a:pt x="2" y="46"/>
                      <a:pt x="2" y="46"/>
                      <a:pt x="2" y="46"/>
                    </a:cubicBezTo>
                    <a:cubicBezTo>
                      <a:pt x="1" y="47"/>
                      <a:pt x="0" y="49"/>
                      <a:pt x="1" y="49"/>
                    </a:cubicBezTo>
                    <a:close/>
                  </a:path>
                </a:pathLst>
              </a:custGeom>
              <a:solidFill>
                <a:srgbClr val="DE8C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104">
                <a:extLst>
                  <a:ext uri="{FF2B5EF4-FFF2-40B4-BE49-F238E27FC236}">
                    <a16:creationId xmlns="" xmlns:a16="http://schemas.microsoft.com/office/drawing/2014/main" id="{C9FAD74E-FB57-4FDF-AD2C-0445A802B641}"/>
                  </a:ext>
                </a:extLst>
              </p:cNvPr>
              <p:cNvSpPr>
                <a:spLocks/>
              </p:cNvSpPr>
              <p:nvPr/>
            </p:nvSpPr>
            <p:spPr bwMode="auto">
              <a:xfrm>
                <a:off x="9750206" y="4107400"/>
                <a:ext cx="215900" cy="122238"/>
              </a:xfrm>
              <a:custGeom>
                <a:avLst/>
                <a:gdLst>
                  <a:gd name="T0" fmla="*/ 6 w 63"/>
                  <a:gd name="T1" fmla="*/ 32 h 36"/>
                  <a:gd name="T2" fmla="*/ 14 w 63"/>
                  <a:gd name="T3" fmla="*/ 35 h 36"/>
                  <a:gd name="T4" fmla="*/ 60 w 63"/>
                  <a:gd name="T5" fmla="*/ 19 h 36"/>
                  <a:gd name="T6" fmla="*/ 62 w 63"/>
                  <a:gd name="T7" fmla="*/ 13 h 36"/>
                  <a:gd name="T8" fmla="*/ 55 w 63"/>
                  <a:gd name="T9" fmla="*/ 3 h 36"/>
                  <a:gd name="T10" fmla="*/ 47 w 63"/>
                  <a:gd name="T11" fmla="*/ 1 h 36"/>
                  <a:gd name="T12" fmla="*/ 3 w 63"/>
                  <a:gd name="T13" fmla="*/ 19 h 36"/>
                  <a:gd name="T14" fmla="*/ 1 w 63"/>
                  <a:gd name="T15" fmla="*/ 25 h 36"/>
                  <a:gd name="T16" fmla="*/ 6 w 63"/>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6">
                    <a:moveTo>
                      <a:pt x="6" y="32"/>
                    </a:moveTo>
                    <a:cubicBezTo>
                      <a:pt x="8" y="35"/>
                      <a:pt x="11" y="36"/>
                      <a:pt x="14" y="35"/>
                    </a:cubicBezTo>
                    <a:cubicBezTo>
                      <a:pt x="60" y="19"/>
                      <a:pt x="60" y="19"/>
                      <a:pt x="60" y="19"/>
                    </a:cubicBezTo>
                    <a:cubicBezTo>
                      <a:pt x="63" y="18"/>
                      <a:pt x="63" y="15"/>
                      <a:pt x="62" y="13"/>
                    </a:cubicBezTo>
                    <a:cubicBezTo>
                      <a:pt x="55" y="3"/>
                      <a:pt x="55" y="3"/>
                      <a:pt x="55" y="3"/>
                    </a:cubicBezTo>
                    <a:cubicBezTo>
                      <a:pt x="53" y="1"/>
                      <a:pt x="50" y="0"/>
                      <a:pt x="47" y="1"/>
                    </a:cubicBezTo>
                    <a:cubicBezTo>
                      <a:pt x="3" y="19"/>
                      <a:pt x="3" y="19"/>
                      <a:pt x="3" y="19"/>
                    </a:cubicBezTo>
                    <a:cubicBezTo>
                      <a:pt x="0" y="20"/>
                      <a:pt x="0" y="23"/>
                      <a:pt x="1" y="25"/>
                    </a:cubicBezTo>
                    <a:lnTo>
                      <a:pt x="6" y="3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105">
                <a:extLst>
                  <a:ext uri="{FF2B5EF4-FFF2-40B4-BE49-F238E27FC236}">
                    <a16:creationId xmlns="" xmlns:a16="http://schemas.microsoft.com/office/drawing/2014/main" id="{CD796C6D-4DE1-4E16-AC3C-C5727A7D0657}"/>
                  </a:ext>
                </a:extLst>
              </p:cNvPr>
              <p:cNvSpPr>
                <a:spLocks/>
              </p:cNvSpPr>
              <p:nvPr/>
            </p:nvSpPr>
            <p:spPr bwMode="auto">
              <a:xfrm>
                <a:off x="9774018" y="4107400"/>
                <a:ext cx="192088" cy="122238"/>
              </a:xfrm>
              <a:custGeom>
                <a:avLst/>
                <a:gdLst>
                  <a:gd name="T0" fmla="*/ 0 w 56"/>
                  <a:gd name="T1" fmla="*/ 33 h 36"/>
                  <a:gd name="T2" fmla="*/ 47 w 56"/>
                  <a:gd name="T3" fmla="*/ 17 h 36"/>
                  <a:gd name="T4" fmla="*/ 48 w 56"/>
                  <a:gd name="T5" fmla="*/ 11 h 36"/>
                  <a:gd name="T6" fmla="*/ 41 w 56"/>
                  <a:gd name="T7" fmla="*/ 2 h 36"/>
                  <a:gd name="T8" fmla="*/ 41 w 56"/>
                  <a:gd name="T9" fmla="*/ 1 h 36"/>
                  <a:gd name="T10" fmla="*/ 48 w 56"/>
                  <a:gd name="T11" fmla="*/ 3 h 36"/>
                  <a:gd name="T12" fmla="*/ 55 w 56"/>
                  <a:gd name="T13" fmla="*/ 13 h 36"/>
                  <a:gd name="T14" fmla="*/ 53 w 56"/>
                  <a:gd name="T15" fmla="*/ 19 h 36"/>
                  <a:gd name="T16" fmla="*/ 7 w 56"/>
                  <a:gd name="T17" fmla="*/ 35 h 36"/>
                  <a:gd name="T18" fmla="*/ 0 w 56"/>
                  <a:gd name="T19"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36">
                    <a:moveTo>
                      <a:pt x="0" y="33"/>
                    </a:moveTo>
                    <a:cubicBezTo>
                      <a:pt x="47" y="17"/>
                      <a:pt x="47" y="17"/>
                      <a:pt x="47" y="17"/>
                    </a:cubicBezTo>
                    <a:cubicBezTo>
                      <a:pt x="49" y="16"/>
                      <a:pt x="50" y="14"/>
                      <a:pt x="48" y="11"/>
                    </a:cubicBezTo>
                    <a:cubicBezTo>
                      <a:pt x="41" y="2"/>
                      <a:pt x="41" y="2"/>
                      <a:pt x="41" y="2"/>
                    </a:cubicBezTo>
                    <a:cubicBezTo>
                      <a:pt x="41" y="1"/>
                      <a:pt x="41" y="1"/>
                      <a:pt x="41" y="1"/>
                    </a:cubicBezTo>
                    <a:cubicBezTo>
                      <a:pt x="43" y="0"/>
                      <a:pt x="46" y="1"/>
                      <a:pt x="48" y="3"/>
                    </a:cubicBezTo>
                    <a:cubicBezTo>
                      <a:pt x="55" y="13"/>
                      <a:pt x="55" y="13"/>
                      <a:pt x="55" y="13"/>
                    </a:cubicBezTo>
                    <a:cubicBezTo>
                      <a:pt x="56" y="15"/>
                      <a:pt x="56" y="18"/>
                      <a:pt x="53" y="19"/>
                    </a:cubicBezTo>
                    <a:cubicBezTo>
                      <a:pt x="7" y="35"/>
                      <a:pt x="7" y="35"/>
                      <a:pt x="7" y="35"/>
                    </a:cubicBezTo>
                    <a:cubicBezTo>
                      <a:pt x="4" y="36"/>
                      <a:pt x="2" y="35"/>
                      <a:pt x="0" y="33"/>
                    </a:cubicBezTo>
                    <a:close/>
                  </a:path>
                </a:pathLst>
              </a:custGeom>
              <a:solidFill>
                <a:srgbClr val="E5E5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106">
                <a:extLst>
                  <a:ext uri="{FF2B5EF4-FFF2-40B4-BE49-F238E27FC236}">
                    <a16:creationId xmlns="" xmlns:a16="http://schemas.microsoft.com/office/drawing/2014/main" id="{8C89ECFE-0AAA-4AF6-BE12-BBC7F34F3F02}"/>
                  </a:ext>
                </a:extLst>
              </p:cNvPr>
              <p:cNvSpPr>
                <a:spLocks/>
              </p:cNvSpPr>
              <p:nvPr/>
            </p:nvSpPr>
            <p:spPr bwMode="auto">
              <a:xfrm>
                <a:off x="10285193" y="3808950"/>
                <a:ext cx="136525" cy="160338"/>
              </a:xfrm>
              <a:custGeom>
                <a:avLst/>
                <a:gdLst>
                  <a:gd name="T0" fmla="*/ 39 w 40"/>
                  <a:gd name="T1" fmla="*/ 11 h 47"/>
                  <a:gd name="T2" fmla="*/ 37 w 40"/>
                  <a:gd name="T3" fmla="*/ 19 h 47"/>
                  <a:gd name="T4" fmla="*/ 11 w 40"/>
                  <a:gd name="T5" fmla="*/ 45 h 47"/>
                  <a:gd name="T6" fmla="*/ 5 w 40"/>
                  <a:gd name="T7" fmla="*/ 43 h 47"/>
                  <a:gd name="T8" fmla="*/ 1 w 40"/>
                  <a:gd name="T9" fmla="*/ 32 h 47"/>
                  <a:gd name="T10" fmla="*/ 3 w 40"/>
                  <a:gd name="T11" fmla="*/ 24 h 47"/>
                  <a:gd name="T12" fmla="*/ 29 w 40"/>
                  <a:gd name="T13" fmla="*/ 2 h 47"/>
                  <a:gd name="T14" fmla="*/ 36 w 40"/>
                  <a:gd name="T15" fmla="*/ 3 h 47"/>
                  <a:gd name="T16" fmla="*/ 39 w 40"/>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39" y="11"/>
                    </a:moveTo>
                    <a:cubicBezTo>
                      <a:pt x="40" y="14"/>
                      <a:pt x="39" y="17"/>
                      <a:pt x="37" y="19"/>
                    </a:cubicBezTo>
                    <a:cubicBezTo>
                      <a:pt x="11" y="45"/>
                      <a:pt x="11" y="45"/>
                      <a:pt x="11" y="45"/>
                    </a:cubicBezTo>
                    <a:cubicBezTo>
                      <a:pt x="9" y="47"/>
                      <a:pt x="6" y="46"/>
                      <a:pt x="5" y="43"/>
                    </a:cubicBezTo>
                    <a:cubicBezTo>
                      <a:pt x="1" y="32"/>
                      <a:pt x="1" y="32"/>
                      <a:pt x="1" y="32"/>
                    </a:cubicBezTo>
                    <a:cubicBezTo>
                      <a:pt x="0" y="30"/>
                      <a:pt x="0" y="26"/>
                      <a:pt x="3" y="24"/>
                    </a:cubicBezTo>
                    <a:cubicBezTo>
                      <a:pt x="29" y="2"/>
                      <a:pt x="29" y="2"/>
                      <a:pt x="29" y="2"/>
                    </a:cubicBezTo>
                    <a:cubicBezTo>
                      <a:pt x="32" y="0"/>
                      <a:pt x="34" y="1"/>
                      <a:pt x="36" y="3"/>
                    </a:cubicBezTo>
                    <a:lnTo>
                      <a:pt x="39" y="1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107">
                <a:extLst>
                  <a:ext uri="{FF2B5EF4-FFF2-40B4-BE49-F238E27FC236}">
                    <a16:creationId xmlns="" xmlns:a16="http://schemas.microsoft.com/office/drawing/2014/main" id="{6EC2DB3F-0F56-4E4F-A652-819C860405A8}"/>
                  </a:ext>
                </a:extLst>
              </p:cNvPr>
              <p:cNvSpPr>
                <a:spLocks/>
              </p:cNvSpPr>
              <p:nvPr/>
            </p:nvSpPr>
            <p:spPr bwMode="auto">
              <a:xfrm>
                <a:off x="10285193" y="3853400"/>
                <a:ext cx="136525" cy="115888"/>
              </a:xfrm>
              <a:custGeom>
                <a:avLst/>
                <a:gdLst>
                  <a:gd name="T0" fmla="*/ 2 w 40"/>
                  <a:gd name="T1" fmla="*/ 12 h 34"/>
                  <a:gd name="T2" fmla="*/ 2 w 40"/>
                  <a:gd name="T3" fmla="*/ 13 h 34"/>
                  <a:gd name="T4" fmla="*/ 7 w 40"/>
                  <a:gd name="T5" fmla="*/ 25 h 34"/>
                  <a:gd name="T6" fmla="*/ 13 w 40"/>
                  <a:gd name="T7" fmla="*/ 26 h 34"/>
                  <a:gd name="T8" fmla="*/ 39 w 40"/>
                  <a:gd name="T9" fmla="*/ 0 h 34"/>
                  <a:gd name="T10" fmla="*/ 39 w 40"/>
                  <a:gd name="T11" fmla="*/ 0 h 34"/>
                  <a:gd name="T12" fmla="*/ 37 w 40"/>
                  <a:gd name="T13" fmla="*/ 6 h 34"/>
                  <a:gd name="T14" fmla="*/ 11 w 40"/>
                  <a:gd name="T15" fmla="*/ 32 h 34"/>
                  <a:gd name="T16" fmla="*/ 5 w 40"/>
                  <a:gd name="T17" fmla="*/ 30 h 34"/>
                  <a:gd name="T18" fmla="*/ 1 w 40"/>
                  <a:gd name="T19" fmla="*/ 19 h 34"/>
                  <a:gd name="T20" fmla="*/ 2 w 40"/>
                  <a:gd name="T2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4">
                    <a:moveTo>
                      <a:pt x="2" y="12"/>
                    </a:moveTo>
                    <a:cubicBezTo>
                      <a:pt x="2" y="13"/>
                      <a:pt x="2" y="13"/>
                      <a:pt x="2" y="13"/>
                    </a:cubicBezTo>
                    <a:cubicBezTo>
                      <a:pt x="7" y="25"/>
                      <a:pt x="7" y="25"/>
                      <a:pt x="7" y="25"/>
                    </a:cubicBezTo>
                    <a:cubicBezTo>
                      <a:pt x="8" y="27"/>
                      <a:pt x="10" y="28"/>
                      <a:pt x="13" y="26"/>
                    </a:cubicBezTo>
                    <a:cubicBezTo>
                      <a:pt x="39" y="0"/>
                      <a:pt x="39" y="0"/>
                      <a:pt x="39" y="0"/>
                    </a:cubicBezTo>
                    <a:cubicBezTo>
                      <a:pt x="39" y="0"/>
                      <a:pt x="39" y="0"/>
                      <a:pt x="39" y="0"/>
                    </a:cubicBezTo>
                    <a:cubicBezTo>
                      <a:pt x="40" y="2"/>
                      <a:pt x="39" y="5"/>
                      <a:pt x="37" y="6"/>
                    </a:cubicBezTo>
                    <a:cubicBezTo>
                      <a:pt x="11" y="32"/>
                      <a:pt x="11" y="32"/>
                      <a:pt x="11" y="32"/>
                    </a:cubicBezTo>
                    <a:cubicBezTo>
                      <a:pt x="9" y="34"/>
                      <a:pt x="6" y="33"/>
                      <a:pt x="5" y="30"/>
                    </a:cubicBezTo>
                    <a:cubicBezTo>
                      <a:pt x="1" y="19"/>
                      <a:pt x="1" y="19"/>
                      <a:pt x="1" y="19"/>
                    </a:cubicBezTo>
                    <a:cubicBezTo>
                      <a:pt x="0" y="17"/>
                      <a:pt x="0" y="14"/>
                      <a:pt x="2" y="12"/>
                    </a:cubicBezTo>
                    <a:close/>
                  </a:path>
                </a:pathLst>
              </a:custGeom>
              <a:solidFill>
                <a:srgbClr val="E5E5E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08">
                <a:extLst>
                  <a:ext uri="{FF2B5EF4-FFF2-40B4-BE49-F238E27FC236}">
                    <a16:creationId xmlns="" xmlns:a16="http://schemas.microsoft.com/office/drawing/2014/main" id="{ECB287AC-36DA-4701-822B-997A2AFDB54F}"/>
                  </a:ext>
                </a:extLst>
              </p:cNvPr>
              <p:cNvSpPr>
                <a:spLocks/>
              </p:cNvSpPr>
              <p:nvPr/>
            </p:nvSpPr>
            <p:spPr bwMode="auto">
              <a:xfrm>
                <a:off x="9300943" y="3743862"/>
                <a:ext cx="655638" cy="346075"/>
              </a:xfrm>
              <a:custGeom>
                <a:avLst/>
                <a:gdLst>
                  <a:gd name="T0" fmla="*/ 1 w 191"/>
                  <a:gd name="T1" fmla="*/ 0 h 101"/>
                  <a:gd name="T2" fmla="*/ 0 w 191"/>
                  <a:gd name="T3" fmla="*/ 1 h 101"/>
                  <a:gd name="T4" fmla="*/ 2 w 191"/>
                  <a:gd name="T5" fmla="*/ 4 h 101"/>
                  <a:gd name="T6" fmla="*/ 189 w 191"/>
                  <a:gd name="T7" fmla="*/ 100 h 101"/>
                  <a:gd name="T8" fmla="*/ 190 w 191"/>
                  <a:gd name="T9" fmla="*/ 101 h 101"/>
                  <a:gd name="T10" fmla="*/ 191 w 191"/>
                  <a:gd name="T11" fmla="*/ 100 h 101"/>
                  <a:gd name="T12" fmla="*/ 188 w 191"/>
                  <a:gd name="T13" fmla="*/ 97 h 101"/>
                  <a:gd name="T14" fmla="*/ 2 w 191"/>
                  <a:gd name="T15" fmla="*/ 1 h 101"/>
                  <a:gd name="T16" fmla="*/ 1 w 19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1">
                    <a:moveTo>
                      <a:pt x="1" y="0"/>
                    </a:moveTo>
                    <a:cubicBezTo>
                      <a:pt x="0" y="0"/>
                      <a:pt x="0" y="1"/>
                      <a:pt x="0" y="1"/>
                    </a:cubicBezTo>
                    <a:cubicBezTo>
                      <a:pt x="0" y="2"/>
                      <a:pt x="1" y="4"/>
                      <a:pt x="2" y="4"/>
                    </a:cubicBezTo>
                    <a:cubicBezTo>
                      <a:pt x="189" y="100"/>
                      <a:pt x="189" y="100"/>
                      <a:pt x="189" y="100"/>
                    </a:cubicBezTo>
                    <a:cubicBezTo>
                      <a:pt x="189" y="101"/>
                      <a:pt x="190" y="101"/>
                      <a:pt x="190" y="101"/>
                    </a:cubicBezTo>
                    <a:cubicBezTo>
                      <a:pt x="190" y="101"/>
                      <a:pt x="191" y="100"/>
                      <a:pt x="191" y="100"/>
                    </a:cubicBezTo>
                    <a:cubicBezTo>
                      <a:pt x="190" y="99"/>
                      <a:pt x="189" y="97"/>
                      <a:pt x="188" y="97"/>
                    </a:cubicBezTo>
                    <a:cubicBezTo>
                      <a:pt x="2" y="1"/>
                      <a:pt x="2" y="1"/>
                      <a:pt x="2" y="1"/>
                    </a:cubicBezTo>
                    <a:cubicBezTo>
                      <a:pt x="1" y="1"/>
                      <a:pt x="1" y="0"/>
                      <a:pt x="1" y="0"/>
                    </a:cubicBezTo>
                  </a:path>
                </a:pathLst>
              </a:custGeom>
              <a:solidFill>
                <a:srgbClr val="EDC1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109">
                <a:extLst>
                  <a:ext uri="{FF2B5EF4-FFF2-40B4-BE49-F238E27FC236}">
                    <a16:creationId xmlns="" xmlns:a16="http://schemas.microsoft.com/office/drawing/2014/main" id="{3E9C6C31-96AD-4ED7-AEFB-0DE4BDE2C8A8}"/>
                  </a:ext>
                </a:extLst>
              </p:cNvPr>
              <p:cNvSpPr>
                <a:spLocks/>
              </p:cNvSpPr>
              <p:nvPr/>
            </p:nvSpPr>
            <p:spPr bwMode="auto">
              <a:xfrm>
                <a:off x="9842281" y="3421600"/>
                <a:ext cx="419100" cy="473075"/>
              </a:xfrm>
              <a:custGeom>
                <a:avLst/>
                <a:gdLst>
                  <a:gd name="T0" fmla="*/ 1 w 122"/>
                  <a:gd name="T1" fmla="*/ 0 h 138"/>
                  <a:gd name="T2" fmla="*/ 0 w 122"/>
                  <a:gd name="T3" fmla="*/ 1 h 138"/>
                  <a:gd name="T4" fmla="*/ 2 w 122"/>
                  <a:gd name="T5" fmla="*/ 4 h 138"/>
                  <a:gd name="T6" fmla="*/ 120 w 122"/>
                  <a:gd name="T7" fmla="*/ 137 h 138"/>
                  <a:gd name="T8" fmla="*/ 121 w 122"/>
                  <a:gd name="T9" fmla="*/ 138 h 138"/>
                  <a:gd name="T10" fmla="*/ 122 w 122"/>
                  <a:gd name="T11" fmla="*/ 137 h 138"/>
                  <a:gd name="T12" fmla="*/ 120 w 122"/>
                  <a:gd name="T13" fmla="*/ 134 h 138"/>
                  <a:gd name="T14" fmla="*/ 1 w 122"/>
                  <a:gd name="T15" fmla="*/ 1 h 138"/>
                  <a:gd name="T16" fmla="*/ 1 w 122"/>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38">
                    <a:moveTo>
                      <a:pt x="1" y="0"/>
                    </a:moveTo>
                    <a:cubicBezTo>
                      <a:pt x="0" y="0"/>
                      <a:pt x="0" y="1"/>
                      <a:pt x="0" y="1"/>
                    </a:cubicBezTo>
                    <a:cubicBezTo>
                      <a:pt x="0" y="2"/>
                      <a:pt x="1" y="4"/>
                      <a:pt x="2" y="4"/>
                    </a:cubicBezTo>
                    <a:cubicBezTo>
                      <a:pt x="120" y="137"/>
                      <a:pt x="120" y="137"/>
                      <a:pt x="120" y="137"/>
                    </a:cubicBezTo>
                    <a:cubicBezTo>
                      <a:pt x="121" y="138"/>
                      <a:pt x="121" y="138"/>
                      <a:pt x="121" y="138"/>
                    </a:cubicBezTo>
                    <a:cubicBezTo>
                      <a:pt x="122" y="138"/>
                      <a:pt x="122" y="137"/>
                      <a:pt x="122" y="137"/>
                    </a:cubicBezTo>
                    <a:cubicBezTo>
                      <a:pt x="122" y="136"/>
                      <a:pt x="121" y="134"/>
                      <a:pt x="120" y="134"/>
                    </a:cubicBezTo>
                    <a:cubicBezTo>
                      <a:pt x="1" y="1"/>
                      <a:pt x="1" y="1"/>
                      <a:pt x="1" y="1"/>
                    </a:cubicBezTo>
                    <a:cubicBezTo>
                      <a:pt x="1" y="0"/>
                      <a:pt x="1" y="0"/>
                      <a:pt x="1" y="0"/>
                    </a:cubicBezTo>
                  </a:path>
                </a:pathLst>
              </a:custGeom>
              <a:solidFill>
                <a:srgbClr val="EDC1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10">
                <a:extLst>
                  <a:ext uri="{FF2B5EF4-FFF2-40B4-BE49-F238E27FC236}">
                    <a16:creationId xmlns="" xmlns:a16="http://schemas.microsoft.com/office/drawing/2014/main" id="{7F796C7B-45CF-450D-A384-D307533839F7}"/>
                  </a:ext>
                </a:extLst>
              </p:cNvPr>
              <p:cNvSpPr>
                <a:spLocks/>
              </p:cNvSpPr>
              <p:nvPr/>
            </p:nvSpPr>
            <p:spPr bwMode="auto">
              <a:xfrm>
                <a:off x="9208868" y="3777200"/>
                <a:ext cx="668338" cy="360363"/>
              </a:xfrm>
              <a:custGeom>
                <a:avLst/>
                <a:gdLst>
                  <a:gd name="T0" fmla="*/ 23 w 195"/>
                  <a:gd name="T1" fmla="*/ 0 h 105"/>
                  <a:gd name="T2" fmla="*/ 0 w 195"/>
                  <a:gd name="T3" fmla="*/ 7 h 105"/>
                  <a:gd name="T4" fmla="*/ 111 w 195"/>
                  <a:gd name="T5" fmla="*/ 70 h 105"/>
                  <a:gd name="T6" fmla="*/ 157 w 195"/>
                  <a:gd name="T7" fmla="*/ 105 h 105"/>
                  <a:gd name="T8" fmla="*/ 195 w 195"/>
                  <a:gd name="T9" fmla="*/ 90 h 105"/>
                  <a:gd name="T10" fmla="*/ 23 w 195"/>
                  <a:gd name="T11" fmla="*/ 0 h 105"/>
                </a:gdLst>
                <a:ahLst/>
                <a:cxnLst>
                  <a:cxn ang="0">
                    <a:pos x="T0" y="T1"/>
                  </a:cxn>
                  <a:cxn ang="0">
                    <a:pos x="T2" y="T3"/>
                  </a:cxn>
                  <a:cxn ang="0">
                    <a:pos x="T4" y="T5"/>
                  </a:cxn>
                  <a:cxn ang="0">
                    <a:pos x="T6" y="T7"/>
                  </a:cxn>
                  <a:cxn ang="0">
                    <a:pos x="T8" y="T9"/>
                  </a:cxn>
                  <a:cxn ang="0">
                    <a:pos x="T10" y="T11"/>
                  </a:cxn>
                </a:cxnLst>
                <a:rect l="0" t="0" r="r" b="b"/>
                <a:pathLst>
                  <a:path w="195" h="105">
                    <a:moveTo>
                      <a:pt x="23" y="0"/>
                    </a:moveTo>
                    <a:cubicBezTo>
                      <a:pt x="0" y="7"/>
                      <a:pt x="0" y="7"/>
                      <a:pt x="0" y="7"/>
                    </a:cubicBezTo>
                    <a:cubicBezTo>
                      <a:pt x="0" y="7"/>
                      <a:pt x="91" y="54"/>
                      <a:pt x="111" y="70"/>
                    </a:cubicBezTo>
                    <a:cubicBezTo>
                      <a:pt x="131" y="86"/>
                      <a:pt x="157" y="105"/>
                      <a:pt x="157" y="105"/>
                    </a:cubicBezTo>
                    <a:cubicBezTo>
                      <a:pt x="195" y="90"/>
                      <a:pt x="195" y="90"/>
                      <a:pt x="195" y="90"/>
                    </a:cubicBezTo>
                    <a:cubicBezTo>
                      <a:pt x="23" y="0"/>
                      <a:pt x="23" y="0"/>
                      <a:pt x="23" y="0"/>
                    </a:cubicBezTo>
                  </a:path>
                </a:pathLst>
              </a:custGeom>
              <a:solidFill>
                <a:srgbClr val="EEC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111">
                <a:extLst>
                  <a:ext uri="{FF2B5EF4-FFF2-40B4-BE49-F238E27FC236}">
                    <a16:creationId xmlns="" xmlns:a16="http://schemas.microsoft.com/office/drawing/2014/main" id="{45A7BDDA-5C24-44D3-8145-0493002CA673}"/>
                  </a:ext>
                </a:extLst>
              </p:cNvPr>
              <p:cNvSpPr>
                <a:spLocks/>
              </p:cNvSpPr>
              <p:nvPr/>
            </p:nvSpPr>
            <p:spPr bwMode="auto">
              <a:xfrm>
                <a:off x="9874031" y="3394612"/>
                <a:ext cx="503238" cy="473075"/>
              </a:xfrm>
              <a:custGeom>
                <a:avLst/>
                <a:gdLst>
                  <a:gd name="T0" fmla="*/ 8 w 147"/>
                  <a:gd name="T1" fmla="*/ 0 h 138"/>
                  <a:gd name="T2" fmla="*/ 0 w 147"/>
                  <a:gd name="T3" fmla="*/ 7 h 138"/>
                  <a:gd name="T4" fmla="*/ 119 w 147"/>
                  <a:gd name="T5" fmla="*/ 138 h 138"/>
                  <a:gd name="T6" fmla="*/ 147 w 147"/>
                  <a:gd name="T7" fmla="*/ 114 h 138"/>
                  <a:gd name="T8" fmla="*/ 91 w 147"/>
                  <a:gd name="T9" fmla="*/ 68 h 138"/>
                  <a:gd name="T10" fmla="*/ 8 w 147"/>
                  <a:gd name="T11" fmla="*/ 0 h 138"/>
                </a:gdLst>
                <a:ahLst/>
                <a:cxnLst>
                  <a:cxn ang="0">
                    <a:pos x="T0" y="T1"/>
                  </a:cxn>
                  <a:cxn ang="0">
                    <a:pos x="T2" y="T3"/>
                  </a:cxn>
                  <a:cxn ang="0">
                    <a:pos x="T4" y="T5"/>
                  </a:cxn>
                  <a:cxn ang="0">
                    <a:pos x="T6" y="T7"/>
                  </a:cxn>
                  <a:cxn ang="0">
                    <a:pos x="T8" y="T9"/>
                  </a:cxn>
                  <a:cxn ang="0">
                    <a:pos x="T10" y="T11"/>
                  </a:cxn>
                </a:cxnLst>
                <a:rect l="0" t="0" r="r" b="b"/>
                <a:pathLst>
                  <a:path w="147" h="138">
                    <a:moveTo>
                      <a:pt x="8" y="0"/>
                    </a:moveTo>
                    <a:cubicBezTo>
                      <a:pt x="0" y="7"/>
                      <a:pt x="0" y="7"/>
                      <a:pt x="0" y="7"/>
                    </a:cubicBezTo>
                    <a:cubicBezTo>
                      <a:pt x="119" y="138"/>
                      <a:pt x="119" y="138"/>
                      <a:pt x="119" y="138"/>
                    </a:cubicBezTo>
                    <a:cubicBezTo>
                      <a:pt x="147" y="114"/>
                      <a:pt x="147" y="114"/>
                      <a:pt x="147" y="114"/>
                    </a:cubicBezTo>
                    <a:cubicBezTo>
                      <a:pt x="147" y="114"/>
                      <a:pt x="108" y="81"/>
                      <a:pt x="91" y="68"/>
                    </a:cubicBezTo>
                    <a:cubicBezTo>
                      <a:pt x="74" y="54"/>
                      <a:pt x="8" y="0"/>
                      <a:pt x="8" y="0"/>
                    </a:cubicBezTo>
                  </a:path>
                </a:pathLst>
              </a:custGeom>
              <a:solidFill>
                <a:srgbClr val="EEC52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112">
                <a:extLst>
                  <a:ext uri="{FF2B5EF4-FFF2-40B4-BE49-F238E27FC236}">
                    <a16:creationId xmlns="" xmlns:a16="http://schemas.microsoft.com/office/drawing/2014/main" id="{25019A14-8DF1-4A40-A0DC-49C93FE856F2}"/>
                  </a:ext>
                </a:extLst>
              </p:cNvPr>
              <p:cNvSpPr>
                <a:spLocks/>
              </p:cNvSpPr>
              <p:nvPr/>
            </p:nvSpPr>
            <p:spPr bwMode="auto">
              <a:xfrm>
                <a:off x="6778406" y="3088225"/>
                <a:ext cx="549275" cy="312738"/>
              </a:xfrm>
              <a:custGeom>
                <a:avLst/>
                <a:gdLst>
                  <a:gd name="T0" fmla="*/ 0 w 346"/>
                  <a:gd name="T1" fmla="*/ 119 h 197"/>
                  <a:gd name="T2" fmla="*/ 136 w 346"/>
                  <a:gd name="T3" fmla="*/ 197 h 197"/>
                  <a:gd name="T4" fmla="*/ 346 w 346"/>
                  <a:gd name="T5" fmla="*/ 78 h 197"/>
                  <a:gd name="T6" fmla="*/ 210 w 346"/>
                  <a:gd name="T7" fmla="*/ 0 h 197"/>
                  <a:gd name="T8" fmla="*/ 0 w 346"/>
                  <a:gd name="T9" fmla="*/ 119 h 197"/>
                </a:gdLst>
                <a:ahLst/>
                <a:cxnLst>
                  <a:cxn ang="0">
                    <a:pos x="T0" y="T1"/>
                  </a:cxn>
                  <a:cxn ang="0">
                    <a:pos x="T2" y="T3"/>
                  </a:cxn>
                  <a:cxn ang="0">
                    <a:pos x="T4" y="T5"/>
                  </a:cxn>
                  <a:cxn ang="0">
                    <a:pos x="T6" y="T7"/>
                  </a:cxn>
                  <a:cxn ang="0">
                    <a:pos x="T8" y="T9"/>
                  </a:cxn>
                </a:cxnLst>
                <a:rect l="0" t="0" r="r" b="b"/>
                <a:pathLst>
                  <a:path w="346" h="197">
                    <a:moveTo>
                      <a:pt x="0" y="119"/>
                    </a:moveTo>
                    <a:lnTo>
                      <a:pt x="136" y="197"/>
                    </a:lnTo>
                    <a:lnTo>
                      <a:pt x="346" y="78"/>
                    </a:lnTo>
                    <a:lnTo>
                      <a:pt x="210" y="0"/>
                    </a:lnTo>
                    <a:lnTo>
                      <a:pt x="0" y="119"/>
                    </a:lnTo>
                    <a:close/>
                  </a:path>
                </a:pathLst>
              </a:custGeom>
              <a:solidFill>
                <a:srgbClr val="9293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113">
                <a:extLst>
                  <a:ext uri="{FF2B5EF4-FFF2-40B4-BE49-F238E27FC236}">
                    <a16:creationId xmlns="" xmlns:a16="http://schemas.microsoft.com/office/drawing/2014/main" id="{70618068-FC90-4CED-9873-41EA1A7B49CA}"/>
                  </a:ext>
                </a:extLst>
              </p:cNvPr>
              <p:cNvSpPr>
                <a:spLocks/>
              </p:cNvSpPr>
              <p:nvPr/>
            </p:nvSpPr>
            <p:spPr bwMode="auto">
              <a:xfrm>
                <a:off x="6778406" y="3088225"/>
                <a:ext cx="549275" cy="312738"/>
              </a:xfrm>
              <a:custGeom>
                <a:avLst/>
                <a:gdLst>
                  <a:gd name="T0" fmla="*/ 0 w 346"/>
                  <a:gd name="T1" fmla="*/ 119 h 197"/>
                  <a:gd name="T2" fmla="*/ 136 w 346"/>
                  <a:gd name="T3" fmla="*/ 197 h 197"/>
                  <a:gd name="T4" fmla="*/ 346 w 346"/>
                  <a:gd name="T5" fmla="*/ 78 h 197"/>
                  <a:gd name="T6" fmla="*/ 210 w 346"/>
                  <a:gd name="T7" fmla="*/ 0 h 197"/>
                  <a:gd name="T8" fmla="*/ 0 w 346"/>
                  <a:gd name="T9" fmla="*/ 119 h 197"/>
                </a:gdLst>
                <a:ahLst/>
                <a:cxnLst>
                  <a:cxn ang="0">
                    <a:pos x="T0" y="T1"/>
                  </a:cxn>
                  <a:cxn ang="0">
                    <a:pos x="T2" y="T3"/>
                  </a:cxn>
                  <a:cxn ang="0">
                    <a:pos x="T4" y="T5"/>
                  </a:cxn>
                  <a:cxn ang="0">
                    <a:pos x="T6" y="T7"/>
                  </a:cxn>
                  <a:cxn ang="0">
                    <a:pos x="T8" y="T9"/>
                  </a:cxn>
                </a:cxnLst>
                <a:rect l="0" t="0" r="r" b="b"/>
                <a:pathLst>
                  <a:path w="346" h="197">
                    <a:moveTo>
                      <a:pt x="0" y="119"/>
                    </a:moveTo>
                    <a:lnTo>
                      <a:pt x="136" y="197"/>
                    </a:lnTo>
                    <a:lnTo>
                      <a:pt x="346" y="78"/>
                    </a:lnTo>
                    <a:lnTo>
                      <a:pt x="210" y="0"/>
                    </a:lnTo>
                    <a:lnTo>
                      <a:pt x="0" y="11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114">
                <a:extLst>
                  <a:ext uri="{FF2B5EF4-FFF2-40B4-BE49-F238E27FC236}">
                    <a16:creationId xmlns="" xmlns:a16="http://schemas.microsoft.com/office/drawing/2014/main" id="{DB854DB7-CA68-4E40-8FA6-1009352AE005}"/>
                  </a:ext>
                </a:extLst>
              </p:cNvPr>
              <p:cNvSpPr>
                <a:spLocks/>
              </p:cNvSpPr>
              <p:nvPr/>
            </p:nvSpPr>
            <p:spPr bwMode="auto">
              <a:xfrm>
                <a:off x="6994306" y="3212050"/>
                <a:ext cx="333375" cy="209550"/>
              </a:xfrm>
              <a:custGeom>
                <a:avLst/>
                <a:gdLst>
                  <a:gd name="T0" fmla="*/ 0 w 210"/>
                  <a:gd name="T1" fmla="*/ 132 h 132"/>
                  <a:gd name="T2" fmla="*/ 210 w 210"/>
                  <a:gd name="T3" fmla="*/ 15 h 132"/>
                  <a:gd name="T4" fmla="*/ 210 w 210"/>
                  <a:gd name="T5" fmla="*/ 0 h 132"/>
                  <a:gd name="T6" fmla="*/ 0 w 210"/>
                  <a:gd name="T7" fmla="*/ 119 h 132"/>
                  <a:gd name="T8" fmla="*/ 0 w 210"/>
                  <a:gd name="T9" fmla="*/ 132 h 132"/>
                </a:gdLst>
                <a:ahLst/>
                <a:cxnLst>
                  <a:cxn ang="0">
                    <a:pos x="T0" y="T1"/>
                  </a:cxn>
                  <a:cxn ang="0">
                    <a:pos x="T2" y="T3"/>
                  </a:cxn>
                  <a:cxn ang="0">
                    <a:pos x="T4" y="T5"/>
                  </a:cxn>
                  <a:cxn ang="0">
                    <a:pos x="T6" y="T7"/>
                  </a:cxn>
                  <a:cxn ang="0">
                    <a:pos x="T8" y="T9"/>
                  </a:cxn>
                </a:cxnLst>
                <a:rect l="0" t="0" r="r" b="b"/>
                <a:pathLst>
                  <a:path w="210" h="132">
                    <a:moveTo>
                      <a:pt x="0" y="132"/>
                    </a:moveTo>
                    <a:lnTo>
                      <a:pt x="210" y="15"/>
                    </a:lnTo>
                    <a:lnTo>
                      <a:pt x="210" y="0"/>
                    </a:lnTo>
                    <a:lnTo>
                      <a:pt x="0" y="119"/>
                    </a:lnTo>
                    <a:lnTo>
                      <a:pt x="0" y="132"/>
                    </a:lnTo>
                    <a:close/>
                  </a:path>
                </a:pathLst>
              </a:custGeom>
              <a:solidFill>
                <a:srgbClr val="6D6E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115">
                <a:extLst>
                  <a:ext uri="{FF2B5EF4-FFF2-40B4-BE49-F238E27FC236}">
                    <a16:creationId xmlns="" xmlns:a16="http://schemas.microsoft.com/office/drawing/2014/main" id="{89FCAF7A-07E3-43A1-A8E8-EC65D2311DFD}"/>
                  </a:ext>
                </a:extLst>
              </p:cNvPr>
              <p:cNvSpPr>
                <a:spLocks/>
              </p:cNvSpPr>
              <p:nvPr/>
            </p:nvSpPr>
            <p:spPr bwMode="auto">
              <a:xfrm>
                <a:off x="6778406" y="3277137"/>
                <a:ext cx="215900" cy="144463"/>
              </a:xfrm>
              <a:custGeom>
                <a:avLst/>
                <a:gdLst>
                  <a:gd name="T0" fmla="*/ 136 w 136"/>
                  <a:gd name="T1" fmla="*/ 91 h 91"/>
                  <a:gd name="T2" fmla="*/ 0 w 136"/>
                  <a:gd name="T3" fmla="*/ 13 h 91"/>
                  <a:gd name="T4" fmla="*/ 0 w 136"/>
                  <a:gd name="T5" fmla="*/ 0 h 91"/>
                  <a:gd name="T6" fmla="*/ 136 w 136"/>
                  <a:gd name="T7" fmla="*/ 78 h 91"/>
                  <a:gd name="T8" fmla="*/ 136 w 136"/>
                  <a:gd name="T9" fmla="*/ 91 h 91"/>
                </a:gdLst>
                <a:ahLst/>
                <a:cxnLst>
                  <a:cxn ang="0">
                    <a:pos x="T0" y="T1"/>
                  </a:cxn>
                  <a:cxn ang="0">
                    <a:pos x="T2" y="T3"/>
                  </a:cxn>
                  <a:cxn ang="0">
                    <a:pos x="T4" y="T5"/>
                  </a:cxn>
                  <a:cxn ang="0">
                    <a:pos x="T6" y="T7"/>
                  </a:cxn>
                  <a:cxn ang="0">
                    <a:pos x="T8" y="T9"/>
                  </a:cxn>
                </a:cxnLst>
                <a:rect l="0" t="0" r="r" b="b"/>
                <a:pathLst>
                  <a:path w="136" h="91">
                    <a:moveTo>
                      <a:pt x="136" y="91"/>
                    </a:moveTo>
                    <a:lnTo>
                      <a:pt x="0" y="13"/>
                    </a:lnTo>
                    <a:lnTo>
                      <a:pt x="0" y="0"/>
                    </a:lnTo>
                    <a:lnTo>
                      <a:pt x="136" y="78"/>
                    </a:lnTo>
                    <a:lnTo>
                      <a:pt x="136" y="91"/>
                    </a:lnTo>
                    <a:close/>
                  </a:path>
                </a:pathLst>
              </a:custGeom>
              <a:solidFill>
                <a:srgbClr val="4343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116">
                <a:extLst>
                  <a:ext uri="{FF2B5EF4-FFF2-40B4-BE49-F238E27FC236}">
                    <a16:creationId xmlns="" xmlns:a16="http://schemas.microsoft.com/office/drawing/2014/main" id="{93EFC834-EB32-4C68-8A7F-93FD34EC01BE}"/>
                  </a:ext>
                </a:extLst>
              </p:cNvPr>
              <p:cNvSpPr>
                <a:spLocks/>
              </p:cNvSpPr>
              <p:nvPr/>
            </p:nvSpPr>
            <p:spPr bwMode="auto">
              <a:xfrm>
                <a:off x="6994306" y="2407187"/>
                <a:ext cx="239713" cy="946150"/>
              </a:xfrm>
              <a:custGeom>
                <a:avLst/>
                <a:gdLst>
                  <a:gd name="T0" fmla="*/ 0 w 151"/>
                  <a:gd name="T1" fmla="*/ 596 h 596"/>
                  <a:gd name="T2" fmla="*/ 151 w 151"/>
                  <a:gd name="T3" fmla="*/ 511 h 596"/>
                  <a:gd name="T4" fmla="*/ 151 w 151"/>
                  <a:gd name="T5" fmla="*/ 0 h 596"/>
                  <a:gd name="T6" fmla="*/ 0 w 151"/>
                  <a:gd name="T7" fmla="*/ 84 h 596"/>
                  <a:gd name="T8" fmla="*/ 0 w 151"/>
                  <a:gd name="T9" fmla="*/ 596 h 596"/>
                </a:gdLst>
                <a:ahLst/>
                <a:cxnLst>
                  <a:cxn ang="0">
                    <a:pos x="T0" y="T1"/>
                  </a:cxn>
                  <a:cxn ang="0">
                    <a:pos x="T2" y="T3"/>
                  </a:cxn>
                  <a:cxn ang="0">
                    <a:pos x="T4" y="T5"/>
                  </a:cxn>
                  <a:cxn ang="0">
                    <a:pos x="T6" y="T7"/>
                  </a:cxn>
                  <a:cxn ang="0">
                    <a:pos x="T8" y="T9"/>
                  </a:cxn>
                </a:cxnLst>
                <a:rect l="0" t="0" r="r" b="b"/>
                <a:pathLst>
                  <a:path w="151" h="596">
                    <a:moveTo>
                      <a:pt x="0" y="596"/>
                    </a:moveTo>
                    <a:lnTo>
                      <a:pt x="151" y="511"/>
                    </a:lnTo>
                    <a:lnTo>
                      <a:pt x="151" y="0"/>
                    </a:lnTo>
                    <a:lnTo>
                      <a:pt x="0" y="84"/>
                    </a:lnTo>
                    <a:lnTo>
                      <a:pt x="0" y="596"/>
                    </a:lnTo>
                    <a:close/>
                  </a:path>
                </a:pathLst>
              </a:custGeom>
              <a:solidFill>
                <a:srgbClr val="94D2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117">
                <a:extLst>
                  <a:ext uri="{FF2B5EF4-FFF2-40B4-BE49-F238E27FC236}">
                    <a16:creationId xmlns="" xmlns:a16="http://schemas.microsoft.com/office/drawing/2014/main" id="{BC7FC34B-F62F-498F-B92F-0CF1EA7F20BA}"/>
                  </a:ext>
                </a:extLst>
              </p:cNvPr>
              <p:cNvSpPr>
                <a:spLocks/>
              </p:cNvSpPr>
              <p:nvPr/>
            </p:nvSpPr>
            <p:spPr bwMode="auto">
              <a:xfrm>
                <a:off x="6994306" y="2407187"/>
                <a:ext cx="239713" cy="946150"/>
              </a:xfrm>
              <a:custGeom>
                <a:avLst/>
                <a:gdLst>
                  <a:gd name="T0" fmla="*/ 0 w 151"/>
                  <a:gd name="T1" fmla="*/ 596 h 596"/>
                  <a:gd name="T2" fmla="*/ 151 w 151"/>
                  <a:gd name="T3" fmla="*/ 511 h 596"/>
                  <a:gd name="T4" fmla="*/ 151 w 151"/>
                  <a:gd name="T5" fmla="*/ 0 h 596"/>
                  <a:gd name="T6" fmla="*/ 0 w 151"/>
                  <a:gd name="T7" fmla="*/ 84 h 596"/>
                  <a:gd name="T8" fmla="*/ 0 w 151"/>
                  <a:gd name="T9" fmla="*/ 596 h 596"/>
                </a:gdLst>
                <a:ahLst/>
                <a:cxnLst>
                  <a:cxn ang="0">
                    <a:pos x="T0" y="T1"/>
                  </a:cxn>
                  <a:cxn ang="0">
                    <a:pos x="T2" y="T3"/>
                  </a:cxn>
                  <a:cxn ang="0">
                    <a:pos x="T4" y="T5"/>
                  </a:cxn>
                  <a:cxn ang="0">
                    <a:pos x="T6" y="T7"/>
                  </a:cxn>
                  <a:cxn ang="0">
                    <a:pos x="T8" y="T9"/>
                  </a:cxn>
                </a:cxnLst>
                <a:rect l="0" t="0" r="r" b="b"/>
                <a:pathLst>
                  <a:path w="151" h="596">
                    <a:moveTo>
                      <a:pt x="0" y="596"/>
                    </a:moveTo>
                    <a:lnTo>
                      <a:pt x="151" y="511"/>
                    </a:lnTo>
                    <a:lnTo>
                      <a:pt x="151" y="0"/>
                    </a:lnTo>
                    <a:lnTo>
                      <a:pt x="0" y="84"/>
                    </a:lnTo>
                    <a:lnTo>
                      <a:pt x="0" y="59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118">
                <a:extLst>
                  <a:ext uri="{FF2B5EF4-FFF2-40B4-BE49-F238E27FC236}">
                    <a16:creationId xmlns="" xmlns:a16="http://schemas.microsoft.com/office/drawing/2014/main" id="{B071EA27-F220-41D4-B5BC-F30F6D8BD6C4}"/>
                  </a:ext>
                </a:extLst>
              </p:cNvPr>
              <p:cNvSpPr>
                <a:spLocks/>
              </p:cNvSpPr>
              <p:nvPr/>
            </p:nvSpPr>
            <p:spPr bwMode="auto">
              <a:xfrm>
                <a:off x="6860956" y="2465925"/>
                <a:ext cx="133350" cy="887413"/>
              </a:xfrm>
              <a:custGeom>
                <a:avLst/>
                <a:gdLst>
                  <a:gd name="T0" fmla="*/ 84 w 84"/>
                  <a:gd name="T1" fmla="*/ 559 h 559"/>
                  <a:gd name="T2" fmla="*/ 0 w 84"/>
                  <a:gd name="T3" fmla="*/ 511 h 559"/>
                  <a:gd name="T4" fmla="*/ 0 w 84"/>
                  <a:gd name="T5" fmla="*/ 0 h 559"/>
                  <a:gd name="T6" fmla="*/ 84 w 84"/>
                  <a:gd name="T7" fmla="*/ 47 h 559"/>
                  <a:gd name="T8" fmla="*/ 84 w 84"/>
                  <a:gd name="T9" fmla="*/ 559 h 559"/>
                </a:gdLst>
                <a:ahLst/>
                <a:cxnLst>
                  <a:cxn ang="0">
                    <a:pos x="T0" y="T1"/>
                  </a:cxn>
                  <a:cxn ang="0">
                    <a:pos x="T2" y="T3"/>
                  </a:cxn>
                  <a:cxn ang="0">
                    <a:pos x="T4" y="T5"/>
                  </a:cxn>
                  <a:cxn ang="0">
                    <a:pos x="T6" y="T7"/>
                  </a:cxn>
                  <a:cxn ang="0">
                    <a:pos x="T8" y="T9"/>
                  </a:cxn>
                </a:cxnLst>
                <a:rect l="0" t="0" r="r" b="b"/>
                <a:pathLst>
                  <a:path w="84" h="559">
                    <a:moveTo>
                      <a:pt x="84" y="559"/>
                    </a:moveTo>
                    <a:lnTo>
                      <a:pt x="0" y="511"/>
                    </a:lnTo>
                    <a:lnTo>
                      <a:pt x="0" y="0"/>
                    </a:lnTo>
                    <a:lnTo>
                      <a:pt x="84" y="47"/>
                    </a:lnTo>
                    <a:lnTo>
                      <a:pt x="84" y="559"/>
                    </a:lnTo>
                    <a:close/>
                  </a:path>
                </a:pathLst>
              </a:custGeom>
              <a:solidFill>
                <a:srgbClr val="84C0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119">
                <a:extLst>
                  <a:ext uri="{FF2B5EF4-FFF2-40B4-BE49-F238E27FC236}">
                    <a16:creationId xmlns="" xmlns:a16="http://schemas.microsoft.com/office/drawing/2014/main" id="{D9BE43E2-B199-4B27-83DE-AA9532D7823A}"/>
                  </a:ext>
                </a:extLst>
              </p:cNvPr>
              <p:cNvSpPr>
                <a:spLocks/>
              </p:cNvSpPr>
              <p:nvPr/>
            </p:nvSpPr>
            <p:spPr bwMode="auto">
              <a:xfrm>
                <a:off x="6860956" y="2465925"/>
                <a:ext cx="133350" cy="887413"/>
              </a:xfrm>
              <a:custGeom>
                <a:avLst/>
                <a:gdLst>
                  <a:gd name="T0" fmla="*/ 84 w 84"/>
                  <a:gd name="T1" fmla="*/ 559 h 559"/>
                  <a:gd name="T2" fmla="*/ 0 w 84"/>
                  <a:gd name="T3" fmla="*/ 511 h 559"/>
                  <a:gd name="T4" fmla="*/ 0 w 84"/>
                  <a:gd name="T5" fmla="*/ 0 h 559"/>
                  <a:gd name="T6" fmla="*/ 84 w 84"/>
                  <a:gd name="T7" fmla="*/ 47 h 559"/>
                  <a:gd name="T8" fmla="*/ 84 w 84"/>
                  <a:gd name="T9" fmla="*/ 559 h 559"/>
                </a:gdLst>
                <a:ahLst/>
                <a:cxnLst>
                  <a:cxn ang="0">
                    <a:pos x="T0" y="T1"/>
                  </a:cxn>
                  <a:cxn ang="0">
                    <a:pos x="T2" y="T3"/>
                  </a:cxn>
                  <a:cxn ang="0">
                    <a:pos x="T4" y="T5"/>
                  </a:cxn>
                  <a:cxn ang="0">
                    <a:pos x="T6" y="T7"/>
                  </a:cxn>
                  <a:cxn ang="0">
                    <a:pos x="T8" y="T9"/>
                  </a:cxn>
                </a:cxnLst>
                <a:rect l="0" t="0" r="r" b="b"/>
                <a:pathLst>
                  <a:path w="84" h="559">
                    <a:moveTo>
                      <a:pt x="84" y="559"/>
                    </a:moveTo>
                    <a:lnTo>
                      <a:pt x="0" y="511"/>
                    </a:lnTo>
                    <a:lnTo>
                      <a:pt x="0" y="0"/>
                    </a:lnTo>
                    <a:lnTo>
                      <a:pt x="84" y="47"/>
                    </a:lnTo>
                    <a:lnTo>
                      <a:pt x="84" y="5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120">
                <a:extLst>
                  <a:ext uri="{FF2B5EF4-FFF2-40B4-BE49-F238E27FC236}">
                    <a16:creationId xmlns="" xmlns:a16="http://schemas.microsoft.com/office/drawing/2014/main" id="{7371694B-DBC0-4A11-B41D-1C63A49A3785}"/>
                  </a:ext>
                </a:extLst>
              </p:cNvPr>
              <p:cNvSpPr>
                <a:spLocks/>
              </p:cNvSpPr>
              <p:nvPr/>
            </p:nvSpPr>
            <p:spPr bwMode="auto">
              <a:xfrm>
                <a:off x="6860956" y="2465925"/>
                <a:ext cx="133350" cy="887413"/>
              </a:xfrm>
              <a:custGeom>
                <a:avLst/>
                <a:gdLst>
                  <a:gd name="T0" fmla="*/ 0 w 39"/>
                  <a:gd name="T1" fmla="*/ 0 h 259"/>
                  <a:gd name="T2" fmla="*/ 0 w 39"/>
                  <a:gd name="T3" fmla="*/ 237 h 259"/>
                  <a:gd name="T4" fmla="*/ 14 w 39"/>
                  <a:gd name="T5" fmla="*/ 245 h 259"/>
                  <a:gd name="T6" fmla="*/ 16 w 39"/>
                  <a:gd name="T7" fmla="*/ 240 h 259"/>
                  <a:gd name="T8" fmla="*/ 16 w 39"/>
                  <a:gd name="T9" fmla="*/ 173 h 259"/>
                  <a:gd name="T10" fmla="*/ 16 w 39"/>
                  <a:gd name="T11" fmla="*/ 171 h 259"/>
                  <a:gd name="T12" fmla="*/ 17 w 39"/>
                  <a:gd name="T13" fmla="*/ 171 h 259"/>
                  <a:gd name="T14" fmla="*/ 19 w 39"/>
                  <a:gd name="T15" fmla="*/ 172 h 259"/>
                  <a:gd name="T16" fmla="*/ 18 w 39"/>
                  <a:gd name="T17" fmla="*/ 241 h 259"/>
                  <a:gd name="T18" fmla="*/ 16 w 39"/>
                  <a:gd name="T19" fmla="*/ 246 h 259"/>
                  <a:gd name="T20" fmla="*/ 39 w 39"/>
                  <a:gd name="T21" fmla="*/ 259 h 259"/>
                  <a:gd name="T22" fmla="*/ 39 w 39"/>
                  <a:gd name="T23" fmla="*/ 22 h 259"/>
                  <a:gd name="T24" fmla="*/ 0 w 39"/>
                  <a:gd name="T25"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59">
                    <a:moveTo>
                      <a:pt x="0" y="0"/>
                    </a:moveTo>
                    <a:cubicBezTo>
                      <a:pt x="0" y="237"/>
                      <a:pt x="0" y="237"/>
                      <a:pt x="0" y="237"/>
                    </a:cubicBezTo>
                    <a:cubicBezTo>
                      <a:pt x="14" y="245"/>
                      <a:pt x="14" y="245"/>
                      <a:pt x="14" y="245"/>
                    </a:cubicBezTo>
                    <a:cubicBezTo>
                      <a:pt x="14" y="243"/>
                      <a:pt x="15" y="241"/>
                      <a:pt x="16" y="240"/>
                    </a:cubicBezTo>
                    <a:cubicBezTo>
                      <a:pt x="30" y="210"/>
                      <a:pt x="16" y="173"/>
                      <a:pt x="16" y="173"/>
                    </a:cubicBezTo>
                    <a:cubicBezTo>
                      <a:pt x="15" y="172"/>
                      <a:pt x="16" y="171"/>
                      <a:pt x="16" y="171"/>
                    </a:cubicBezTo>
                    <a:cubicBezTo>
                      <a:pt x="17" y="171"/>
                      <a:pt x="17" y="171"/>
                      <a:pt x="17" y="171"/>
                    </a:cubicBezTo>
                    <a:cubicBezTo>
                      <a:pt x="18" y="171"/>
                      <a:pt x="18" y="171"/>
                      <a:pt x="19" y="172"/>
                    </a:cubicBezTo>
                    <a:cubicBezTo>
                      <a:pt x="19" y="173"/>
                      <a:pt x="33" y="210"/>
                      <a:pt x="18" y="241"/>
                    </a:cubicBezTo>
                    <a:cubicBezTo>
                      <a:pt x="18" y="242"/>
                      <a:pt x="17" y="244"/>
                      <a:pt x="16" y="246"/>
                    </a:cubicBezTo>
                    <a:cubicBezTo>
                      <a:pt x="39" y="259"/>
                      <a:pt x="39" y="259"/>
                      <a:pt x="39" y="259"/>
                    </a:cubicBezTo>
                    <a:cubicBezTo>
                      <a:pt x="39" y="22"/>
                      <a:pt x="39" y="22"/>
                      <a:pt x="39" y="22"/>
                    </a:cubicBezTo>
                    <a:cubicBezTo>
                      <a:pt x="0" y="0"/>
                      <a:pt x="0" y="0"/>
                      <a:pt x="0" y="0"/>
                    </a:cubicBezTo>
                  </a:path>
                </a:pathLst>
              </a:custGeom>
              <a:solidFill>
                <a:srgbClr val="6EB2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121">
                <a:extLst>
                  <a:ext uri="{FF2B5EF4-FFF2-40B4-BE49-F238E27FC236}">
                    <a16:creationId xmlns="" xmlns:a16="http://schemas.microsoft.com/office/drawing/2014/main" id="{F9F9364C-DC07-4797-B40E-09EC045E8003}"/>
                  </a:ext>
                </a:extLst>
              </p:cNvPr>
              <p:cNvSpPr>
                <a:spLocks/>
              </p:cNvSpPr>
              <p:nvPr/>
            </p:nvSpPr>
            <p:spPr bwMode="auto">
              <a:xfrm>
                <a:off x="6860956" y="2330987"/>
                <a:ext cx="373063" cy="209550"/>
              </a:xfrm>
              <a:custGeom>
                <a:avLst/>
                <a:gdLst>
                  <a:gd name="T0" fmla="*/ 235 w 235"/>
                  <a:gd name="T1" fmla="*/ 48 h 132"/>
                  <a:gd name="T2" fmla="*/ 151 w 235"/>
                  <a:gd name="T3" fmla="*/ 0 h 132"/>
                  <a:gd name="T4" fmla="*/ 0 w 235"/>
                  <a:gd name="T5" fmla="*/ 85 h 132"/>
                  <a:gd name="T6" fmla="*/ 84 w 235"/>
                  <a:gd name="T7" fmla="*/ 132 h 132"/>
                  <a:gd name="T8" fmla="*/ 235 w 235"/>
                  <a:gd name="T9" fmla="*/ 48 h 132"/>
                </a:gdLst>
                <a:ahLst/>
                <a:cxnLst>
                  <a:cxn ang="0">
                    <a:pos x="T0" y="T1"/>
                  </a:cxn>
                  <a:cxn ang="0">
                    <a:pos x="T2" y="T3"/>
                  </a:cxn>
                  <a:cxn ang="0">
                    <a:pos x="T4" y="T5"/>
                  </a:cxn>
                  <a:cxn ang="0">
                    <a:pos x="T6" y="T7"/>
                  </a:cxn>
                  <a:cxn ang="0">
                    <a:pos x="T8" y="T9"/>
                  </a:cxn>
                </a:cxnLst>
                <a:rect l="0" t="0" r="r" b="b"/>
                <a:pathLst>
                  <a:path w="235" h="132">
                    <a:moveTo>
                      <a:pt x="235" y="48"/>
                    </a:moveTo>
                    <a:lnTo>
                      <a:pt x="151" y="0"/>
                    </a:lnTo>
                    <a:lnTo>
                      <a:pt x="0" y="85"/>
                    </a:lnTo>
                    <a:lnTo>
                      <a:pt x="84" y="132"/>
                    </a:lnTo>
                    <a:lnTo>
                      <a:pt x="235" y="48"/>
                    </a:lnTo>
                    <a:close/>
                  </a:path>
                </a:pathLst>
              </a:custGeom>
              <a:solidFill>
                <a:srgbClr val="B3DF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122">
                <a:extLst>
                  <a:ext uri="{FF2B5EF4-FFF2-40B4-BE49-F238E27FC236}">
                    <a16:creationId xmlns="" xmlns:a16="http://schemas.microsoft.com/office/drawing/2014/main" id="{0DFF1986-4384-4006-A7A2-B72D12DD82F8}"/>
                  </a:ext>
                </a:extLst>
              </p:cNvPr>
              <p:cNvSpPr>
                <a:spLocks/>
              </p:cNvSpPr>
              <p:nvPr/>
            </p:nvSpPr>
            <p:spPr bwMode="auto">
              <a:xfrm>
                <a:off x="6860956" y="2330987"/>
                <a:ext cx="373063" cy="209550"/>
              </a:xfrm>
              <a:custGeom>
                <a:avLst/>
                <a:gdLst>
                  <a:gd name="T0" fmla="*/ 235 w 235"/>
                  <a:gd name="T1" fmla="*/ 48 h 132"/>
                  <a:gd name="T2" fmla="*/ 151 w 235"/>
                  <a:gd name="T3" fmla="*/ 0 h 132"/>
                  <a:gd name="T4" fmla="*/ 0 w 235"/>
                  <a:gd name="T5" fmla="*/ 85 h 132"/>
                  <a:gd name="T6" fmla="*/ 84 w 235"/>
                  <a:gd name="T7" fmla="*/ 132 h 132"/>
                  <a:gd name="T8" fmla="*/ 235 w 235"/>
                  <a:gd name="T9" fmla="*/ 48 h 132"/>
                </a:gdLst>
                <a:ahLst/>
                <a:cxnLst>
                  <a:cxn ang="0">
                    <a:pos x="T0" y="T1"/>
                  </a:cxn>
                  <a:cxn ang="0">
                    <a:pos x="T2" y="T3"/>
                  </a:cxn>
                  <a:cxn ang="0">
                    <a:pos x="T4" y="T5"/>
                  </a:cxn>
                  <a:cxn ang="0">
                    <a:pos x="T6" y="T7"/>
                  </a:cxn>
                  <a:cxn ang="0">
                    <a:pos x="T8" y="T9"/>
                  </a:cxn>
                </a:cxnLst>
                <a:rect l="0" t="0" r="r" b="b"/>
                <a:pathLst>
                  <a:path w="235" h="132">
                    <a:moveTo>
                      <a:pt x="235" y="48"/>
                    </a:moveTo>
                    <a:lnTo>
                      <a:pt x="151" y="0"/>
                    </a:lnTo>
                    <a:lnTo>
                      <a:pt x="0" y="85"/>
                    </a:lnTo>
                    <a:lnTo>
                      <a:pt x="84" y="132"/>
                    </a:lnTo>
                    <a:lnTo>
                      <a:pt x="235" y="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123">
                <a:extLst>
                  <a:ext uri="{FF2B5EF4-FFF2-40B4-BE49-F238E27FC236}">
                    <a16:creationId xmlns="" xmlns:a16="http://schemas.microsoft.com/office/drawing/2014/main" id="{02733734-8F02-4998-925C-D81271698F88}"/>
                  </a:ext>
                </a:extLst>
              </p:cNvPr>
              <p:cNvSpPr>
                <a:spLocks/>
              </p:cNvSpPr>
              <p:nvPr/>
            </p:nvSpPr>
            <p:spPr bwMode="auto">
              <a:xfrm>
                <a:off x="6892706" y="2578637"/>
                <a:ext cx="74613" cy="65088"/>
              </a:xfrm>
              <a:custGeom>
                <a:avLst/>
                <a:gdLst>
                  <a:gd name="T0" fmla="*/ 0 w 47"/>
                  <a:gd name="T1" fmla="*/ 11 h 41"/>
                  <a:gd name="T2" fmla="*/ 47 w 47"/>
                  <a:gd name="T3" fmla="*/ 41 h 41"/>
                  <a:gd name="T4" fmla="*/ 47 w 47"/>
                  <a:gd name="T5" fmla="*/ 30 h 41"/>
                  <a:gd name="T6" fmla="*/ 0 w 47"/>
                  <a:gd name="T7" fmla="*/ 0 h 41"/>
                  <a:gd name="T8" fmla="*/ 0 w 47"/>
                  <a:gd name="T9" fmla="*/ 11 h 41"/>
                </a:gdLst>
                <a:ahLst/>
                <a:cxnLst>
                  <a:cxn ang="0">
                    <a:pos x="T0" y="T1"/>
                  </a:cxn>
                  <a:cxn ang="0">
                    <a:pos x="T2" y="T3"/>
                  </a:cxn>
                  <a:cxn ang="0">
                    <a:pos x="T4" y="T5"/>
                  </a:cxn>
                  <a:cxn ang="0">
                    <a:pos x="T6" y="T7"/>
                  </a:cxn>
                  <a:cxn ang="0">
                    <a:pos x="T8" y="T9"/>
                  </a:cxn>
                </a:cxnLst>
                <a:rect l="0" t="0" r="r" b="b"/>
                <a:pathLst>
                  <a:path w="47" h="41">
                    <a:moveTo>
                      <a:pt x="0" y="11"/>
                    </a:moveTo>
                    <a:lnTo>
                      <a:pt x="47" y="41"/>
                    </a:lnTo>
                    <a:lnTo>
                      <a:pt x="47" y="30"/>
                    </a:lnTo>
                    <a:lnTo>
                      <a:pt x="0" y="0"/>
                    </a:lnTo>
                    <a:lnTo>
                      <a:pt x="0" y="11"/>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124">
                <a:extLst>
                  <a:ext uri="{FF2B5EF4-FFF2-40B4-BE49-F238E27FC236}">
                    <a16:creationId xmlns="" xmlns:a16="http://schemas.microsoft.com/office/drawing/2014/main" id="{57979530-C227-48B2-97F5-7746533E75F4}"/>
                  </a:ext>
                </a:extLst>
              </p:cNvPr>
              <p:cNvSpPr>
                <a:spLocks/>
              </p:cNvSpPr>
              <p:nvPr/>
            </p:nvSpPr>
            <p:spPr bwMode="auto">
              <a:xfrm>
                <a:off x="6892706" y="2616737"/>
                <a:ext cx="74613" cy="60325"/>
              </a:xfrm>
              <a:custGeom>
                <a:avLst/>
                <a:gdLst>
                  <a:gd name="T0" fmla="*/ 0 w 47"/>
                  <a:gd name="T1" fmla="*/ 10 h 38"/>
                  <a:gd name="T2" fmla="*/ 47 w 47"/>
                  <a:gd name="T3" fmla="*/ 38 h 38"/>
                  <a:gd name="T4" fmla="*/ 47 w 47"/>
                  <a:gd name="T5" fmla="*/ 30 h 38"/>
                  <a:gd name="T6" fmla="*/ 0 w 47"/>
                  <a:gd name="T7" fmla="*/ 0 h 38"/>
                  <a:gd name="T8" fmla="*/ 0 w 47"/>
                  <a:gd name="T9" fmla="*/ 10 h 38"/>
                </a:gdLst>
                <a:ahLst/>
                <a:cxnLst>
                  <a:cxn ang="0">
                    <a:pos x="T0" y="T1"/>
                  </a:cxn>
                  <a:cxn ang="0">
                    <a:pos x="T2" y="T3"/>
                  </a:cxn>
                  <a:cxn ang="0">
                    <a:pos x="T4" y="T5"/>
                  </a:cxn>
                  <a:cxn ang="0">
                    <a:pos x="T6" y="T7"/>
                  </a:cxn>
                  <a:cxn ang="0">
                    <a:pos x="T8" y="T9"/>
                  </a:cxn>
                </a:cxnLst>
                <a:rect l="0" t="0" r="r" b="b"/>
                <a:pathLst>
                  <a:path w="47" h="38">
                    <a:moveTo>
                      <a:pt x="0" y="10"/>
                    </a:moveTo>
                    <a:lnTo>
                      <a:pt x="47" y="38"/>
                    </a:lnTo>
                    <a:lnTo>
                      <a:pt x="47" y="30"/>
                    </a:lnTo>
                    <a:lnTo>
                      <a:pt x="0" y="0"/>
                    </a:lnTo>
                    <a:lnTo>
                      <a:pt x="0" y="10"/>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125">
                <a:extLst>
                  <a:ext uri="{FF2B5EF4-FFF2-40B4-BE49-F238E27FC236}">
                    <a16:creationId xmlns="" xmlns:a16="http://schemas.microsoft.com/office/drawing/2014/main" id="{6CF3455B-12A1-4B84-AE25-A57F006A38E4}"/>
                  </a:ext>
                </a:extLst>
              </p:cNvPr>
              <p:cNvSpPr>
                <a:spLocks/>
              </p:cNvSpPr>
              <p:nvPr/>
            </p:nvSpPr>
            <p:spPr bwMode="auto">
              <a:xfrm>
                <a:off x="6892706" y="2653250"/>
                <a:ext cx="74613" cy="61913"/>
              </a:xfrm>
              <a:custGeom>
                <a:avLst/>
                <a:gdLst>
                  <a:gd name="T0" fmla="*/ 0 w 47"/>
                  <a:gd name="T1" fmla="*/ 11 h 39"/>
                  <a:gd name="T2" fmla="*/ 47 w 47"/>
                  <a:gd name="T3" fmla="*/ 39 h 39"/>
                  <a:gd name="T4" fmla="*/ 47 w 47"/>
                  <a:gd name="T5" fmla="*/ 30 h 39"/>
                  <a:gd name="T6" fmla="*/ 0 w 47"/>
                  <a:gd name="T7" fmla="*/ 0 h 39"/>
                  <a:gd name="T8" fmla="*/ 0 w 47"/>
                  <a:gd name="T9" fmla="*/ 11 h 39"/>
                </a:gdLst>
                <a:ahLst/>
                <a:cxnLst>
                  <a:cxn ang="0">
                    <a:pos x="T0" y="T1"/>
                  </a:cxn>
                  <a:cxn ang="0">
                    <a:pos x="T2" y="T3"/>
                  </a:cxn>
                  <a:cxn ang="0">
                    <a:pos x="T4" y="T5"/>
                  </a:cxn>
                  <a:cxn ang="0">
                    <a:pos x="T6" y="T7"/>
                  </a:cxn>
                  <a:cxn ang="0">
                    <a:pos x="T8" y="T9"/>
                  </a:cxn>
                </a:cxnLst>
                <a:rect l="0" t="0" r="r" b="b"/>
                <a:pathLst>
                  <a:path w="47" h="39">
                    <a:moveTo>
                      <a:pt x="0" y="11"/>
                    </a:moveTo>
                    <a:lnTo>
                      <a:pt x="47" y="39"/>
                    </a:lnTo>
                    <a:lnTo>
                      <a:pt x="47" y="30"/>
                    </a:lnTo>
                    <a:lnTo>
                      <a:pt x="0" y="0"/>
                    </a:lnTo>
                    <a:lnTo>
                      <a:pt x="0" y="11"/>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126">
                <a:extLst>
                  <a:ext uri="{FF2B5EF4-FFF2-40B4-BE49-F238E27FC236}">
                    <a16:creationId xmlns="" xmlns:a16="http://schemas.microsoft.com/office/drawing/2014/main" id="{E28AD99C-E597-47E8-B39D-C095E9CA56D4}"/>
                  </a:ext>
                </a:extLst>
              </p:cNvPr>
              <p:cNvSpPr>
                <a:spLocks/>
              </p:cNvSpPr>
              <p:nvPr/>
            </p:nvSpPr>
            <p:spPr bwMode="auto">
              <a:xfrm>
                <a:off x="6892706" y="2691350"/>
                <a:ext cx="74613" cy="61913"/>
              </a:xfrm>
              <a:custGeom>
                <a:avLst/>
                <a:gdLst>
                  <a:gd name="T0" fmla="*/ 0 w 47"/>
                  <a:gd name="T1" fmla="*/ 11 h 39"/>
                  <a:gd name="T2" fmla="*/ 47 w 47"/>
                  <a:gd name="T3" fmla="*/ 39 h 39"/>
                  <a:gd name="T4" fmla="*/ 47 w 47"/>
                  <a:gd name="T5" fmla="*/ 30 h 39"/>
                  <a:gd name="T6" fmla="*/ 0 w 47"/>
                  <a:gd name="T7" fmla="*/ 0 h 39"/>
                  <a:gd name="T8" fmla="*/ 0 w 47"/>
                  <a:gd name="T9" fmla="*/ 11 h 39"/>
                </a:gdLst>
                <a:ahLst/>
                <a:cxnLst>
                  <a:cxn ang="0">
                    <a:pos x="T0" y="T1"/>
                  </a:cxn>
                  <a:cxn ang="0">
                    <a:pos x="T2" y="T3"/>
                  </a:cxn>
                  <a:cxn ang="0">
                    <a:pos x="T4" y="T5"/>
                  </a:cxn>
                  <a:cxn ang="0">
                    <a:pos x="T6" y="T7"/>
                  </a:cxn>
                  <a:cxn ang="0">
                    <a:pos x="T8" y="T9"/>
                  </a:cxn>
                </a:cxnLst>
                <a:rect l="0" t="0" r="r" b="b"/>
                <a:pathLst>
                  <a:path w="47" h="39">
                    <a:moveTo>
                      <a:pt x="0" y="11"/>
                    </a:moveTo>
                    <a:lnTo>
                      <a:pt x="47" y="39"/>
                    </a:lnTo>
                    <a:lnTo>
                      <a:pt x="47" y="30"/>
                    </a:lnTo>
                    <a:lnTo>
                      <a:pt x="0" y="0"/>
                    </a:lnTo>
                    <a:lnTo>
                      <a:pt x="0" y="11"/>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127">
                <a:extLst>
                  <a:ext uri="{FF2B5EF4-FFF2-40B4-BE49-F238E27FC236}">
                    <a16:creationId xmlns="" xmlns:a16="http://schemas.microsoft.com/office/drawing/2014/main" id="{8DA3BE20-D74D-4687-A061-21BDDBF9A96D}"/>
                  </a:ext>
                </a:extLst>
              </p:cNvPr>
              <p:cNvSpPr>
                <a:spLocks/>
              </p:cNvSpPr>
              <p:nvPr/>
            </p:nvSpPr>
            <p:spPr bwMode="auto">
              <a:xfrm>
                <a:off x="6892706" y="2729450"/>
                <a:ext cx="74613" cy="61913"/>
              </a:xfrm>
              <a:custGeom>
                <a:avLst/>
                <a:gdLst>
                  <a:gd name="T0" fmla="*/ 0 w 47"/>
                  <a:gd name="T1" fmla="*/ 8 h 39"/>
                  <a:gd name="T2" fmla="*/ 47 w 47"/>
                  <a:gd name="T3" fmla="*/ 39 h 39"/>
                  <a:gd name="T4" fmla="*/ 47 w 47"/>
                  <a:gd name="T5" fmla="*/ 30 h 39"/>
                  <a:gd name="T6" fmla="*/ 0 w 47"/>
                  <a:gd name="T7" fmla="*/ 0 h 39"/>
                  <a:gd name="T8" fmla="*/ 0 w 47"/>
                  <a:gd name="T9" fmla="*/ 8 h 39"/>
                </a:gdLst>
                <a:ahLst/>
                <a:cxnLst>
                  <a:cxn ang="0">
                    <a:pos x="T0" y="T1"/>
                  </a:cxn>
                  <a:cxn ang="0">
                    <a:pos x="T2" y="T3"/>
                  </a:cxn>
                  <a:cxn ang="0">
                    <a:pos x="T4" y="T5"/>
                  </a:cxn>
                  <a:cxn ang="0">
                    <a:pos x="T6" y="T7"/>
                  </a:cxn>
                  <a:cxn ang="0">
                    <a:pos x="T8" y="T9"/>
                  </a:cxn>
                </a:cxnLst>
                <a:rect l="0" t="0" r="r" b="b"/>
                <a:pathLst>
                  <a:path w="47" h="39">
                    <a:moveTo>
                      <a:pt x="0" y="8"/>
                    </a:moveTo>
                    <a:lnTo>
                      <a:pt x="47" y="39"/>
                    </a:lnTo>
                    <a:lnTo>
                      <a:pt x="47" y="30"/>
                    </a:lnTo>
                    <a:lnTo>
                      <a:pt x="0" y="0"/>
                    </a:lnTo>
                    <a:lnTo>
                      <a:pt x="0" y="8"/>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128">
                <a:extLst>
                  <a:ext uri="{FF2B5EF4-FFF2-40B4-BE49-F238E27FC236}">
                    <a16:creationId xmlns="" xmlns:a16="http://schemas.microsoft.com/office/drawing/2014/main" id="{0B5F1DAE-CB3F-44F8-98D8-A7276E5086DC}"/>
                  </a:ext>
                </a:extLst>
              </p:cNvPr>
              <p:cNvSpPr>
                <a:spLocks/>
              </p:cNvSpPr>
              <p:nvPr/>
            </p:nvSpPr>
            <p:spPr bwMode="auto">
              <a:xfrm>
                <a:off x="6892706" y="2765962"/>
                <a:ext cx="74613" cy="61913"/>
              </a:xfrm>
              <a:custGeom>
                <a:avLst/>
                <a:gdLst>
                  <a:gd name="T0" fmla="*/ 0 w 47"/>
                  <a:gd name="T1" fmla="*/ 0 h 39"/>
                  <a:gd name="T2" fmla="*/ 0 w 47"/>
                  <a:gd name="T3" fmla="*/ 9 h 39"/>
                  <a:gd name="T4" fmla="*/ 47 w 47"/>
                  <a:gd name="T5" fmla="*/ 39 h 39"/>
                  <a:gd name="T6" fmla="*/ 47 w 47"/>
                  <a:gd name="T7" fmla="*/ 31 h 39"/>
                  <a:gd name="T8" fmla="*/ 0 w 47"/>
                  <a:gd name="T9" fmla="*/ 0 h 39"/>
                </a:gdLst>
                <a:ahLst/>
                <a:cxnLst>
                  <a:cxn ang="0">
                    <a:pos x="T0" y="T1"/>
                  </a:cxn>
                  <a:cxn ang="0">
                    <a:pos x="T2" y="T3"/>
                  </a:cxn>
                  <a:cxn ang="0">
                    <a:pos x="T4" y="T5"/>
                  </a:cxn>
                  <a:cxn ang="0">
                    <a:pos x="T6" y="T7"/>
                  </a:cxn>
                  <a:cxn ang="0">
                    <a:pos x="T8" y="T9"/>
                  </a:cxn>
                </a:cxnLst>
                <a:rect l="0" t="0" r="r" b="b"/>
                <a:pathLst>
                  <a:path w="47" h="39">
                    <a:moveTo>
                      <a:pt x="0" y="0"/>
                    </a:moveTo>
                    <a:lnTo>
                      <a:pt x="0" y="9"/>
                    </a:lnTo>
                    <a:lnTo>
                      <a:pt x="47" y="39"/>
                    </a:lnTo>
                    <a:lnTo>
                      <a:pt x="47" y="31"/>
                    </a:lnTo>
                    <a:lnTo>
                      <a:pt x="0" y="0"/>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129">
                <a:extLst>
                  <a:ext uri="{FF2B5EF4-FFF2-40B4-BE49-F238E27FC236}">
                    <a16:creationId xmlns="" xmlns:a16="http://schemas.microsoft.com/office/drawing/2014/main" id="{B06AD30D-ECE1-4BD5-BD31-BBCF7243C6AC}"/>
                  </a:ext>
                </a:extLst>
              </p:cNvPr>
              <p:cNvSpPr>
                <a:spLocks/>
              </p:cNvSpPr>
              <p:nvPr/>
            </p:nvSpPr>
            <p:spPr bwMode="auto">
              <a:xfrm>
                <a:off x="6892706" y="2765962"/>
                <a:ext cx="74613" cy="61913"/>
              </a:xfrm>
              <a:custGeom>
                <a:avLst/>
                <a:gdLst>
                  <a:gd name="T0" fmla="*/ 0 w 47"/>
                  <a:gd name="T1" fmla="*/ 0 h 39"/>
                  <a:gd name="T2" fmla="*/ 0 w 47"/>
                  <a:gd name="T3" fmla="*/ 9 h 39"/>
                  <a:gd name="T4" fmla="*/ 47 w 47"/>
                  <a:gd name="T5" fmla="*/ 39 h 39"/>
                  <a:gd name="T6" fmla="*/ 47 w 47"/>
                  <a:gd name="T7" fmla="*/ 31 h 39"/>
                </a:gdLst>
                <a:ahLst/>
                <a:cxnLst>
                  <a:cxn ang="0">
                    <a:pos x="T0" y="T1"/>
                  </a:cxn>
                  <a:cxn ang="0">
                    <a:pos x="T2" y="T3"/>
                  </a:cxn>
                  <a:cxn ang="0">
                    <a:pos x="T4" y="T5"/>
                  </a:cxn>
                  <a:cxn ang="0">
                    <a:pos x="T6" y="T7"/>
                  </a:cxn>
                </a:cxnLst>
                <a:rect l="0" t="0" r="r" b="b"/>
                <a:pathLst>
                  <a:path w="47" h="39">
                    <a:moveTo>
                      <a:pt x="0" y="0"/>
                    </a:moveTo>
                    <a:lnTo>
                      <a:pt x="0" y="9"/>
                    </a:lnTo>
                    <a:lnTo>
                      <a:pt x="47" y="39"/>
                    </a:lnTo>
                    <a:lnTo>
                      <a:pt x="47" y="3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130">
                <a:extLst>
                  <a:ext uri="{FF2B5EF4-FFF2-40B4-BE49-F238E27FC236}">
                    <a16:creationId xmlns="" xmlns:a16="http://schemas.microsoft.com/office/drawing/2014/main" id="{4CF6EAFB-4F32-4D1A-9B54-83CBA35513FB}"/>
                  </a:ext>
                </a:extLst>
              </p:cNvPr>
              <p:cNvSpPr>
                <a:spLocks/>
              </p:cNvSpPr>
              <p:nvPr/>
            </p:nvSpPr>
            <p:spPr bwMode="auto">
              <a:xfrm>
                <a:off x="7049868" y="3013612"/>
                <a:ext cx="133350" cy="160338"/>
              </a:xfrm>
              <a:custGeom>
                <a:avLst/>
                <a:gdLst>
                  <a:gd name="T0" fmla="*/ 84 w 84"/>
                  <a:gd name="T1" fmla="*/ 54 h 101"/>
                  <a:gd name="T2" fmla="*/ 0 w 84"/>
                  <a:gd name="T3" fmla="*/ 101 h 101"/>
                  <a:gd name="T4" fmla="*/ 0 w 84"/>
                  <a:gd name="T5" fmla="*/ 50 h 101"/>
                  <a:gd name="T6" fmla="*/ 84 w 84"/>
                  <a:gd name="T7" fmla="*/ 0 h 101"/>
                  <a:gd name="T8" fmla="*/ 84 w 84"/>
                  <a:gd name="T9" fmla="*/ 54 h 101"/>
                </a:gdLst>
                <a:ahLst/>
                <a:cxnLst>
                  <a:cxn ang="0">
                    <a:pos x="T0" y="T1"/>
                  </a:cxn>
                  <a:cxn ang="0">
                    <a:pos x="T2" y="T3"/>
                  </a:cxn>
                  <a:cxn ang="0">
                    <a:pos x="T4" y="T5"/>
                  </a:cxn>
                  <a:cxn ang="0">
                    <a:pos x="T6" y="T7"/>
                  </a:cxn>
                  <a:cxn ang="0">
                    <a:pos x="T8" y="T9"/>
                  </a:cxn>
                </a:cxnLst>
                <a:rect l="0" t="0" r="r" b="b"/>
                <a:pathLst>
                  <a:path w="84" h="101">
                    <a:moveTo>
                      <a:pt x="84" y="54"/>
                    </a:moveTo>
                    <a:lnTo>
                      <a:pt x="0" y="101"/>
                    </a:lnTo>
                    <a:lnTo>
                      <a:pt x="0" y="50"/>
                    </a:lnTo>
                    <a:lnTo>
                      <a:pt x="84" y="0"/>
                    </a:lnTo>
                    <a:lnTo>
                      <a:pt x="84" y="54"/>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131">
                <a:extLst>
                  <a:ext uri="{FF2B5EF4-FFF2-40B4-BE49-F238E27FC236}">
                    <a16:creationId xmlns="" xmlns:a16="http://schemas.microsoft.com/office/drawing/2014/main" id="{6787E660-8FB9-4165-8EF4-33F135B7B15D}"/>
                  </a:ext>
                </a:extLst>
              </p:cNvPr>
              <p:cNvSpPr>
                <a:spLocks/>
              </p:cNvSpPr>
              <p:nvPr/>
            </p:nvSpPr>
            <p:spPr bwMode="auto">
              <a:xfrm>
                <a:off x="7049868" y="3113625"/>
                <a:ext cx="133350" cy="88900"/>
              </a:xfrm>
              <a:custGeom>
                <a:avLst/>
                <a:gdLst>
                  <a:gd name="T0" fmla="*/ 84 w 84"/>
                  <a:gd name="T1" fmla="*/ 6 h 56"/>
                  <a:gd name="T2" fmla="*/ 0 w 84"/>
                  <a:gd name="T3" fmla="*/ 56 h 56"/>
                  <a:gd name="T4" fmla="*/ 0 w 84"/>
                  <a:gd name="T5" fmla="*/ 49 h 56"/>
                  <a:gd name="T6" fmla="*/ 84 w 84"/>
                  <a:gd name="T7" fmla="*/ 0 h 56"/>
                  <a:gd name="T8" fmla="*/ 84 w 84"/>
                  <a:gd name="T9" fmla="*/ 6 h 56"/>
                </a:gdLst>
                <a:ahLst/>
                <a:cxnLst>
                  <a:cxn ang="0">
                    <a:pos x="T0" y="T1"/>
                  </a:cxn>
                  <a:cxn ang="0">
                    <a:pos x="T2" y="T3"/>
                  </a:cxn>
                  <a:cxn ang="0">
                    <a:pos x="T4" y="T5"/>
                  </a:cxn>
                  <a:cxn ang="0">
                    <a:pos x="T6" y="T7"/>
                  </a:cxn>
                  <a:cxn ang="0">
                    <a:pos x="T8" y="T9"/>
                  </a:cxn>
                </a:cxnLst>
                <a:rect l="0" t="0" r="r" b="b"/>
                <a:pathLst>
                  <a:path w="84" h="56">
                    <a:moveTo>
                      <a:pt x="84" y="6"/>
                    </a:moveTo>
                    <a:lnTo>
                      <a:pt x="0" y="56"/>
                    </a:lnTo>
                    <a:lnTo>
                      <a:pt x="0" y="49"/>
                    </a:lnTo>
                    <a:lnTo>
                      <a:pt x="84" y="0"/>
                    </a:lnTo>
                    <a:lnTo>
                      <a:pt x="84" y="6"/>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132">
                <a:extLst>
                  <a:ext uri="{FF2B5EF4-FFF2-40B4-BE49-F238E27FC236}">
                    <a16:creationId xmlns="" xmlns:a16="http://schemas.microsoft.com/office/drawing/2014/main" id="{5A7423D1-1EB9-4C68-A9A0-638B5F505272}"/>
                  </a:ext>
                </a:extLst>
              </p:cNvPr>
              <p:cNvSpPr>
                <a:spLocks/>
              </p:cNvSpPr>
              <p:nvPr/>
            </p:nvSpPr>
            <p:spPr bwMode="auto">
              <a:xfrm>
                <a:off x="7049868" y="3137437"/>
                <a:ext cx="133350" cy="88900"/>
              </a:xfrm>
              <a:custGeom>
                <a:avLst/>
                <a:gdLst>
                  <a:gd name="T0" fmla="*/ 84 w 84"/>
                  <a:gd name="T1" fmla="*/ 6 h 56"/>
                  <a:gd name="T2" fmla="*/ 0 w 84"/>
                  <a:gd name="T3" fmla="*/ 56 h 56"/>
                  <a:gd name="T4" fmla="*/ 0 w 84"/>
                  <a:gd name="T5" fmla="*/ 49 h 56"/>
                  <a:gd name="T6" fmla="*/ 84 w 84"/>
                  <a:gd name="T7" fmla="*/ 0 h 56"/>
                  <a:gd name="T8" fmla="*/ 84 w 84"/>
                  <a:gd name="T9" fmla="*/ 6 h 56"/>
                </a:gdLst>
                <a:ahLst/>
                <a:cxnLst>
                  <a:cxn ang="0">
                    <a:pos x="T0" y="T1"/>
                  </a:cxn>
                  <a:cxn ang="0">
                    <a:pos x="T2" y="T3"/>
                  </a:cxn>
                  <a:cxn ang="0">
                    <a:pos x="T4" y="T5"/>
                  </a:cxn>
                  <a:cxn ang="0">
                    <a:pos x="T6" y="T7"/>
                  </a:cxn>
                  <a:cxn ang="0">
                    <a:pos x="T8" y="T9"/>
                  </a:cxn>
                </a:cxnLst>
                <a:rect l="0" t="0" r="r" b="b"/>
                <a:pathLst>
                  <a:path w="84" h="56">
                    <a:moveTo>
                      <a:pt x="84" y="6"/>
                    </a:moveTo>
                    <a:lnTo>
                      <a:pt x="0" y="56"/>
                    </a:lnTo>
                    <a:lnTo>
                      <a:pt x="0" y="49"/>
                    </a:lnTo>
                    <a:lnTo>
                      <a:pt x="84" y="0"/>
                    </a:lnTo>
                    <a:lnTo>
                      <a:pt x="84" y="6"/>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133">
                <a:extLst>
                  <a:ext uri="{FF2B5EF4-FFF2-40B4-BE49-F238E27FC236}">
                    <a16:creationId xmlns="" xmlns:a16="http://schemas.microsoft.com/office/drawing/2014/main" id="{A3CFC28E-FB68-46B7-9800-BC8E512B476F}"/>
                  </a:ext>
                </a:extLst>
              </p:cNvPr>
              <p:cNvSpPr>
                <a:spLocks noEditPoints="1"/>
              </p:cNvSpPr>
              <p:nvPr/>
            </p:nvSpPr>
            <p:spPr bwMode="auto">
              <a:xfrm>
                <a:off x="7053043" y="2608800"/>
                <a:ext cx="133350" cy="182563"/>
              </a:xfrm>
              <a:custGeom>
                <a:avLst/>
                <a:gdLst>
                  <a:gd name="T0" fmla="*/ 0 w 84"/>
                  <a:gd name="T1" fmla="*/ 65 h 115"/>
                  <a:gd name="T2" fmla="*/ 0 w 84"/>
                  <a:gd name="T3" fmla="*/ 84 h 115"/>
                  <a:gd name="T4" fmla="*/ 9 w 84"/>
                  <a:gd name="T5" fmla="*/ 78 h 115"/>
                  <a:gd name="T6" fmla="*/ 9 w 84"/>
                  <a:gd name="T7" fmla="*/ 115 h 115"/>
                  <a:gd name="T8" fmla="*/ 41 w 84"/>
                  <a:gd name="T9" fmla="*/ 112 h 115"/>
                  <a:gd name="T10" fmla="*/ 73 w 84"/>
                  <a:gd name="T11" fmla="*/ 78 h 115"/>
                  <a:gd name="T12" fmla="*/ 73 w 84"/>
                  <a:gd name="T13" fmla="*/ 39 h 115"/>
                  <a:gd name="T14" fmla="*/ 84 w 84"/>
                  <a:gd name="T15" fmla="*/ 35 h 115"/>
                  <a:gd name="T16" fmla="*/ 84 w 84"/>
                  <a:gd name="T17" fmla="*/ 15 h 115"/>
                  <a:gd name="T18" fmla="*/ 73 w 84"/>
                  <a:gd name="T19" fmla="*/ 22 h 115"/>
                  <a:gd name="T20" fmla="*/ 65 w 84"/>
                  <a:gd name="T21" fmla="*/ 26 h 115"/>
                  <a:gd name="T22" fmla="*/ 65 w 84"/>
                  <a:gd name="T23" fmla="*/ 0 h 115"/>
                  <a:gd name="T24" fmla="*/ 52 w 84"/>
                  <a:gd name="T25" fmla="*/ 9 h 115"/>
                  <a:gd name="T26" fmla="*/ 52 w 84"/>
                  <a:gd name="T27" fmla="*/ 35 h 115"/>
                  <a:gd name="T28" fmla="*/ 32 w 84"/>
                  <a:gd name="T29" fmla="*/ 46 h 115"/>
                  <a:gd name="T30" fmla="*/ 32 w 84"/>
                  <a:gd name="T31" fmla="*/ 20 h 115"/>
                  <a:gd name="T32" fmla="*/ 19 w 84"/>
                  <a:gd name="T33" fmla="*/ 26 h 115"/>
                  <a:gd name="T34" fmla="*/ 19 w 84"/>
                  <a:gd name="T35" fmla="*/ 52 h 115"/>
                  <a:gd name="T36" fmla="*/ 9 w 84"/>
                  <a:gd name="T37" fmla="*/ 58 h 115"/>
                  <a:gd name="T38" fmla="*/ 0 w 84"/>
                  <a:gd name="T39" fmla="*/ 65 h 115"/>
                  <a:gd name="T40" fmla="*/ 41 w 84"/>
                  <a:gd name="T41" fmla="*/ 102 h 115"/>
                  <a:gd name="T42" fmla="*/ 45 w 84"/>
                  <a:gd name="T43" fmla="*/ 82 h 115"/>
                  <a:gd name="T44" fmla="*/ 26 w 84"/>
                  <a:gd name="T45" fmla="*/ 76 h 115"/>
                  <a:gd name="T46" fmla="*/ 43 w 84"/>
                  <a:gd name="T47" fmla="*/ 52 h 115"/>
                  <a:gd name="T48" fmla="*/ 39 w 84"/>
                  <a:gd name="T49" fmla="*/ 71 h 115"/>
                  <a:gd name="T50" fmla="*/ 56 w 84"/>
                  <a:gd name="T51" fmla="*/ 76 h 115"/>
                  <a:gd name="T52" fmla="*/ 41 w 84"/>
                  <a:gd name="T53"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115">
                    <a:moveTo>
                      <a:pt x="0" y="65"/>
                    </a:moveTo>
                    <a:lnTo>
                      <a:pt x="0" y="84"/>
                    </a:lnTo>
                    <a:lnTo>
                      <a:pt x="9" y="78"/>
                    </a:lnTo>
                    <a:lnTo>
                      <a:pt x="9" y="115"/>
                    </a:lnTo>
                    <a:lnTo>
                      <a:pt x="41" y="112"/>
                    </a:lnTo>
                    <a:lnTo>
                      <a:pt x="73" y="78"/>
                    </a:lnTo>
                    <a:lnTo>
                      <a:pt x="73" y="39"/>
                    </a:lnTo>
                    <a:lnTo>
                      <a:pt x="84" y="35"/>
                    </a:lnTo>
                    <a:lnTo>
                      <a:pt x="84" y="15"/>
                    </a:lnTo>
                    <a:lnTo>
                      <a:pt x="73" y="22"/>
                    </a:lnTo>
                    <a:lnTo>
                      <a:pt x="65" y="26"/>
                    </a:lnTo>
                    <a:lnTo>
                      <a:pt x="65" y="0"/>
                    </a:lnTo>
                    <a:lnTo>
                      <a:pt x="52" y="9"/>
                    </a:lnTo>
                    <a:lnTo>
                      <a:pt x="52" y="35"/>
                    </a:lnTo>
                    <a:lnTo>
                      <a:pt x="32" y="46"/>
                    </a:lnTo>
                    <a:lnTo>
                      <a:pt x="32" y="20"/>
                    </a:lnTo>
                    <a:lnTo>
                      <a:pt x="19" y="26"/>
                    </a:lnTo>
                    <a:lnTo>
                      <a:pt x="19" y="52"/>
                    </a:lnTo>
                    <a:lnTo>
                      <a:pt x="9" y="58"/>
                    </a:lnTo>
                    <a:lnTo>
                      <a:pt x="0" y="65"/>
                    </a:lnTo>
                    <a:close/>
                    <a:moveTo>
                      <a:pt x="41" y="102"/>
                    </a:moveTo>
                    <a:lnTo>
                      <a:pt x="45" y="82"/>
                    </a:lnTo>
                    <a:lnTo>
                      <a:pt x="26" y="76"/>
                    </a:lnTo>
                    <a:lnTo>
                      <a:pt x="43" y="52"/>
                    </a:lnTo>
                    <a:lnTo>
                      <a:pt x="39" y="71"/>
                    </a:lnTo>
                    <a:lnTo>
                      <a:pt x="56" y="76"/>
                    </a:lnTo>
                    <a:lnTo>
                      <a:pt x="41" y="1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134">
                <a:extLst>
                  <a:ext uri="{FF2B5EF4-FFF2-40B4-BE49-F238E27FC236}">
                    <a16:creationId xmlns="" xmlns:a16="http://schemas.microsoft.com/office/drawing/2014/main" id="{3EBC5324-EB3E-4600-892E-E0BDD91FE801}"/>
                  </a:ext>
                </a:extLst>
              </p:cNvPr>
              <p:cNvSpPr>
                <a:spLocks/>
              </p:cNvSpPr>
              <p:nvPr/>
            </p:nvSpPr>
            <p:spPr bwMode="auto">
              <a:xfrm>
                <a:off x="7046693" y="2762787"/>
                <a:ext cx="77788" cy="227013"/>
              </a:xfrm>
              <a:custGeom>
                <a:avLst/>
                <a:gdLst>
                  <a:gd name="T0" fmla="*/ 2 w 23"/>
                  <a:gd name="T1" fmla="*/ 66 h 66"/>
                  <a:gd name="T2" fmla="*/ 3 w 23"/>
                  <a:gd name="T3" fmla="*/ 65 h 66"/>
                  <a:gd name="T4" fmla="*/ 23 w 23"/>
                  <a:gd name="T5" fmla="*/ 54 h 66"/>
                  <a:gd name="T6" fmla="*/ 23 w 23"/>
                  <a:gd name="T7" fmla="*/ 52 h 66"/>
                  <a:gd name="T8" fmla="*/ 23 w 23"/>
                  <a:gd name="T9" fmla="*/ 2 h 66"/>
                  <a:gd name="T10" fmla="*/ 22 w 23"/>
                  <a:gd name="T11" fmla="*/ 0 h 66"/>
                  <a:gd name="T12" fmla="*/ 20 w 23"/>
                  <a:gd name="T13" fmla="*/ 2 h 66"/>
                  <a:gd name="T14" fmla="*/ 20 w 23"/>
                  <a:gd name="T15" fmla="*/ 51 h 66"/>
                  <a:gd name="T16" fmla="*/ 1 w 23"/>
                  <a:gd name="T17" fmla="*/ 62 h 66"/>
                  <a:gd name="T18" fmla="*/ 1 w 23"/>
                  <a:gd name="T19" fmla="*/ 65 h 66"/>
                  <a:gd name="T20" fmla="*/ 2 w 23"/>
                  <a:gd name="T2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66">
                    <a:moveTo>
                      <a:pt x="2" y="66"/>
                    </a:moveTo>
                    <a:cubicBezTo>
                      <a:pt x="3" y="65"/>
                      <a:pt x="3" y="65"/>
                      <a:pt x="3" y="65"/>
                    </a:cubicBezTo>
                    <a:cubicBezTo>
                      <a:pt x="23" y="54"/>
                      <a:pt x="23" y="54"/>
                      <a:pt x="23" y="54"/>
                    </a:cubicBezTo>
                    <a:cubicBezTo>
                      <a:pt x="23" y="53"/>
                      <a:pt x="23" y="53"/>
                      <a:pt x="23" y="52"/>
                    </a:cubicBezTo>
                    <a:cubicBezTo>
                      <a:pt x="23" y="2"/>
                      <a:pt x="23" y="2"/>
                      <a:pt x="23" y="2"/>
                    </a:cubicBezTo>
                    <a:cubicBezTo>
                      <a:pt x="23" y="1"/>
                      <a:pt x="23" y="0"/>
                      <a:pt x="22" y="0"/>
                    </a:cubicBezTo>
                    <a:cubicBezTo>
                      <a:pt x="21" y="0"/>
                      <a:pt x="20" y="1"/>
                      <a:pt x="20" y="2"/>
                    </a:cubicBezTo>
                    <a:cubicBezTo>
                      <a:pt x="20" y="51"/>
                      <a:pt x="20" y="51"/>
                      <a:pt x="20" y="51"/>
                    </a:cubicBezTo>
                    <a:cubicBezTo>
                      <a:pt x="1" y="62"/>
                      <a:pt x="1" y="62"/>
                      <a:pt x="1" y="62"/>
                    </a:cubicBezTo>
                    <a:cubicBezTo>
                      <a:pt x="1" y="63"/>
                      <a:pt x="0" y="64"/>
                      <a:pt x="1" y="65"/>
                    </a:cubicBezTo>
                    <a:cubicBezTo>
                      <a:pt x="1" y="65"/>
                      <a:pt x="2" y="66"/>
                      <a:pt x="2" y="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135">
                <a:extLst>
                  <a:ext uri="{FF2B5EF4-FFF2-40B4-BE49-F238E27FC236}">
                    <a16:creationId xmlns="" xmlns:a16="http://schemas.microsoft.com/office/drawing/2014/main" id="{04DABE95-332F-46F8-A99D-1E7091C56BCD}"/>
                  </a:ext>
                </a:extLst>
              </p:cNvPr>
              <p:cNvSpPr>
                <a:spLocks/>
              </p:cNvSpPr>
              <p:nvPr/>
            </p:nvSpPr>
            <p:spPr bwMode="auto">
              <a:xfrm>
                <a:off x="7032406" y="2954875"/>
                <a:ext cx="34925" cy="52388"/>
              </a:xfrm>
              <a:custGeom>
                <a:avLst/>
                <a:gdLst>
                  <a:gd name="T0" fmla="*/ 0 w 10"/>
                  <a:gd name="T1" fmla="*/ 10 h 15"/>
                  <a:gd name="T2" fmla="*/ 5 w 10"/>
                  <a:gd name="T3" fmla="*/ 14 h 15"/>
                  <a:gd name="T4" fmla="*/ 10 w 10"/>
                  <a:gd name="T5" fmla="*/ 5 h 15"/>
                  <a:gd name="T6" fmla="*/ 5 w 10"/>
                  <a:gd name="T7" fmla="*/ 1 h 15"/>
                  <a:gd name="T8" fmla="*/ 0 w 10"/>
                  <a:gd name="T9" fmla="*/ 10 h 15"/>
                </a:gdLst>
                <a:ahLst/>
                <a:cxnLst>
                  <a:cxn ang="0">
                    <a:pos x="T0" y="T1"/>
                  </a:cxn>
                  <a:cxn ang="0">
                    <a:pos x="T2" y="T3"/>
                  </a:cxn>
                  <a:cxn ang="0">
                    <a:pos x="T4" y="T5"/>
                  </a:cxn>
                  <a:cxn ang="0">
                    <a:pos x="T6" y="T7"/>
                  </a:cxn>
                  <a:cxn ang="0">
                    <a:pos x="T8" y="T9"/>
                  </a:cxn>
                </a:cxnLst>
                <a:rect l="0" t="0" r="r" b="b"/>
                <a:pathLst>
                  <a:path w="10" h="15">
                    <a:moveTo>
                      <a:pt x="0" y="10"/>
                    </a:moveTo>
                    <a:cubicBezTo>
                      <a:pt x="0" y="13"/>
                      <a:pt x="2" y="15"/>
                      <a:pt x="5" y="14"/>
                    </a:cubicBezTo>
                    <a:cubicBezTo>
                      <a:pt x="8" y="13"/>
                      <a:pt x="10" y="9"/>
                      <a:pt x="10" y="5"/>
                    </a:cubicBezTo>
                    <a:cubicBezTo>
                      <a:pt x="10" y="2"/>
                      <a:pt x="8" y="0"/>
                      <a:pt x="5" y="1"/>
                    </a:cubicBezTo>
                    <a:cubicBezTo>
                      <a:pt x="2" y="3"/>
                      <a:pt x="0" y="6"/>
                      <a:pt x="0" y="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136">
                <a:extLst>
                  <a:ext uri="{FF2B5EF4-FFF2-40B4-BE49-F238E27FC236}">
                    <a16:creationId xmlns="" xmlns:a16="http://schemas.microsoft.com/office/drawing/2014/main" id="{34AB48D0-3257-4918-8B8D-2B7AFA0BF8A1}"/>
                  </a:ext>
                </a:extLst>
              </p:cNvPr>
              <p:cNvSpPr>
                <a:spLocks/>
              </p:cNvSpPr>
              <p:nvPr/>
            </p:nvSpPr>
            <p:spPr bwMode="auto">
              <a:xfrm>
                <a:off x="7026056" y="2315112"/>
                <a:ext cx="95250" cy="163513"/>
              </a:xfrm>
              <a:custGeom>
                <a:avLst/>
                <a:gdLst>
                  <a:gd name="T0" fmla="*/ 0 w 60"/>
                  <a:gd name="T1" fmla="*/ 103 h 103"/>
                  <a:gd name="T2" fmla="*/ 60 w 60"/>
                  <a:gd name="T3" fmla="*/ 69 h 103"/>
                  <a:gd name="T4" fmla="*/ 60 w 60"/>
                  <a:gd name="T5" fmla="*/ 0 h 103"/>
                  <a:gd name="T6" fmla="*/ 0 w 60"/>
                  <a:gd name="T7" fmla="*/ 32 h 103"/>
                  <a:gd name="T8" fmla="*/ 0 w 60"/>
                  <a:gd name="T9" fmla="*/ 103 h 103"/>
                </a:gdLst>
                <a:ahLst/>
                <a:cxnLst>
                  <a:cxn ang="0">
                    <a:pos x="T0" y="T1"/>
                  </a:cxn>
                  <a:cxn ang="0">
                    <a:pos x="T2" y="T3"/>
                  </a:cxn>
                  <a:cxn ang="0">
                    <a:pos x="T4" y="T5"/>
                  </a:cxn>
                  <a:cxn ang="0">
                    <a:pos x="T6" y="T7"/>
                  </a:cxn>
                  <a:cxn ang="0">
                    <a:pos x="T8" y="T9"/>
                  </a:cxn>
                </a:cxnLst>
                <a:rect l="0" t="0" r="r" b="b"/>
                <a:pathLst>
                  <a:path w="60" h="103">
                    <a:moveTo>
                      <a:pt x="0" y="103"/>
                    </a:moveTo>
                    <a:lnTo>
                      <a:pt x="60" y="69"/>
                    </a:lnTo>
                    <a:lnTo>
                      <a:pt x="60" y="0"/>
                    </a:lnTo>
                    <a:lnTo>
                      <a:pt x="0" y="32"/>
                    </a:lnTo>
                    <a:lnTo>
                      <a:pt x="0" y="103"/>
                    </a:lnTo>
                    <a:close/>
                  </a:path>
                </a:pathLst>
              </a:custGeom>
              <a:solidFill>
                <a:srgbClr val="9E9E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137">
                <a:extLst>
                  <a:ext uri="{FF2B5EF4-FFF2-40B4-BE49-F238E27FC236}">
                    <a16:creationId xmlns="" xmlns:a16="http://schemas.microsoft.com/office/drawing/2014/main" id="{ECCA4C0C-EE3F-44C5-BB8A-4B4C4699179F}"/>
                  </a:ext>
                </a:extLst>
              </p:cNvPr>
              <p:cNvSpPr>
                <a:spLocks/>
              </p:cNvSpPr>
              <p:nvPr/>
            </p:nvSpPr>
            <p:spPr bwMode="auto">
              <a:xfrm>
                <a:off x="7026056" y="2315112"/>
                <a:ext cx="95250" cy="163513"/>
              </a:xfrm>
              <a:custGeom>
                <a:avLst/>
                <a:gdLst>
                  <a:gd name="T0" fmla="*/ 0 w 60"/>
                  <a:gd name="T1" fmla="*/ 103 h 103"/>
                  <a:gd name="T2" fmla="*/ 60 w 60"/>
                  <a:gd name="T3" fmla="*/ 69 h 103"/>
                  <a:gd name="T4" fmla="*/ 60 w 60"/>
                  <a:gd name="T5" fmla="*/ 0 h 103"/>
                  <a:gd name="T6" fmla="*/ 0 w 60"/>
                  <a:gd name="T7" fmla="*/ 32 h 103"/>
                  <a:gd name="T8" fmla="*/ 0 w 60"/>
                  <a:gd name="T9" fmla="*/ 103 h 103"/>
                </a:gdLst>
                <a:ahLst/>
                <a:cxnLst>
                  <a:cxn ang="0">
                    <a:pos x="T0" y="T1"/>
                  </a:cxn>
                  <a:cxn ang="0">
                    <a:pos x="T2" y="T3"/>
                  </a:cxn>
                  <a:cxn ang="0">
                    <a:pos x="T4" y="T5"/>
                  </a:cxn>
                  <a:cxn ang="0">
                    <a:pos x="T6" y="T7"/>
                  </a:cxn>
                  <a:cxn ang="0">
                    <a:pos x="T8" y="T9"/>
                  </a:cxn>
                </a:cxnLst>
                <a:rect l="0" t="0" r="r" b="b"/>
                <a:pathLst>
                  <a:path w="60" h="103">
                    <a:moveTo>
                      <a:pt x="0" y="103"/>
                    </a:moveTo>
                    <a:lnTo>
                      <a:pt x="60" y="69"/>
                    </a:lnTo>
                    <a:lnTo>
                      <a:pt x="60" y="0"/>
                    </a:lnTo>
                    <a:lnTo>
                      <a:pt x="0" y="32"/>
                    </a:lnTo>
                    <a:lnTo>
                      <a:pt x="0" y="10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138">
                <a:extLst>
                  <a:ext uri="{FF2B5EF4-FFF2-40B4-BE49-F238E27FC236}">
                    <a16:creationId xmlns="" xmlns:a16="http://schemas.microsoft.com/office/drawing/2014/main" id="{9E55B595-93A0-4900-BA4E-C6F1798D36BF}"/>
                  </a:ext>
                </a:extLst>
              </p:cNvPr>
              <p:cNvSpPr>
                <a:spLocks/>
              </p:cNvSpPr>
              <p:nvPr/>
            </p:nvSpPr>
            <p:spPr bwMode="auto">
              <a:xfrm>
                <a:off x="6973668" y="2338925"/>
                <a:ext cx="52388" cy="139700"/>
              </a:xfrm>
              <a:custGeom>
                <a:avLst/>
                <a:gdLst>
                  <a:gd name="T0" fmla="*/ 33 w 33"/>
                  <a:gd name="T1" fmla="*/ 88 h 88"/>
                  <a:gd name="T2" fmla="*/ 0 w 33"/>
                  <a:gd name="T3" fmla="*/ 69 h 88"/>
                  <a:gd name="T4" fmla="*/ 0 w 33"/>
                  <a:gd name="T5" fmla="*/ 0 h 88"/>
                  <a:gd name="T6" fmla="*/ 33 w 33"/>
                  <a:gd name="T7" fmla="*/ 17 h 88"/>
                  <a:gd name="T8" fmla="*/ 33 w 33"/>
                  <a:gd name="T9" fmla="*/ 88 h 88"/>
                </a:gdLst>
                <a:ahLst/>
                <a:cxnLst>
                  <a:cxn ang="0">
                    <a:pos x="T0" y="T1"/>
                  </a:cxn>
                  <a:cxn ang="0">
                    <a:pos x="T2" y="T3"/>
                  </a:cxn>
                  <a:cxn ang="0">
                    <a:pos x="T4" y="T5"/>
                  </a:cxn>
                  <a:cxn ang="0">
                    <a:pos x="T6" y="T7"/>
                  </a:cxn>
                  <a:cxn ang="0">
                    <a:pos x="T8" y="T9"/>
                  </a:cxn>
                </a:cxnLst>
                <a:rect l="0" t="0" r="r" b="b"/>
                <a:pathLst>
                  <a:path w="33" h="88">
                    <a:moveTo>
                      <a:pt x="33" y="88"/>
                    </a:moveTo>
                    <a:lnTo>
                      <a:pt x="0" y="69"/>
                    </a:lnTo>
                    <a:lnTo>
                      <a:pt x="0" y="0"/>
                    </a:lnTo>
                    <a:lnTo>
                      <a:pt x="33" y="17"/>
                    </a:lnTo>
                    <a:lnTo>
                      <a:pt x="33" y="88"/>
                    </a:lnTo>
                    <a:close/>
                  </a:path>
                </a:pathLst>
              </a:custGeom>
              <a:solidFill>
                <a:srgbClr val="9193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139">
                <a:extLst>
                  <a:ext uri="{FF2B5EF4-FFF2-40B4-BE49-F238E27FC236}">
                    <a16:creationId xmlns="" xmlns:a16="http://schemas.microsoft.com/office/drawing/2014/main" id="{053A537B-CFB3-4E6B-80D5-C0AD409F9DE2}"/>
                  </a:ext>
                </a:extLst>
              </p:cNvPr>
              <p:cNvSpPr>
                <a:spLocks/>
              </p:cNvSpPr>
              <p:nvPr/>
            </p:nvSpPr>
            <p:spPr bwMode="auto">
              <a:xfrm>
                <a:off x="6973668" y="2338925"/>
                <a:ext cx="52388" cy="139700"/>
              </a:xfrm>
              <a:custGeom>
                <a:avLst/>
                <a:gdLst>
                  <a:gd name="T0" fmla="*/ 33 w 33"/>
                  <a:gd name="T1" fmla="*/ 88 h 88"/>
                  <a:gd name="T2" fmla="*/ 0 w 33"/>
                  <a:gd name="T3" fmla="*/ 69 h 88"/>
                  <a:gd name="T4" fmla="*/ 0 w 33"/>
                  <a:gd name="T5" fmla="*/ 0 h 88"/>
                  <a:gd name="T6" fmla="*/ 33 w 33"/>
                  <a:gd name="T7" fmla="*/ 17 h 88"/>
                  <a:gd name="T8" fmla="*/ 33 w 33"/>
                  <a:gd name="T9" fmla="*/ 88 h 88"/>
                </a:gdLst>
                <a:ahLst/>
                <a:cxnLst>
                  <a:cxn ang="0">
                    <a:pos x="T0" y="T1"/>
                  </a:cxn>
                  <a:cxn ang="0">
                    <a:pos x="T2" y="T3"/>
                  </a:cxn>
                  <a:cxn ang="0">
                    <a:pos x="T4" y="T5"/>
                  </a:cxn>
                  <a:cxn ang="0">
                    <a:pos x="T6" y="T7"/>
                  </a:cxn>
                  <a:cxn ang="0">
                    <a:pos x="T8" y="T9"/>
                  </a:cxn>
                </a:cxnLst>
                <a:rect l="0" t="0" r="r" b="b"/>
                <a:pathLst>
                  <a:path w="33" h="88">
                    <a:moveTo>
                      <a:pt x="33" y="88"/>
                    </a:moveTo>
                    <a:lnTo>
                      <a:pt x="0" y="69"/>
                    </a:lnTo>
                    <a:lnTo>
                      <a:pt x="0" y="0"/>
                    </a:lnTo>
                    <a:lnTo>
                      <a:pt x="33" y="17"/>
                    </a:lnTo>
                    <a:lnTo>
                      <a:pt x="33" y="8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140">
                <a:extLst>
                  <a:ext uri="{FF2B5EF4-FFF2-40B4-BE49-F238E27FC236}">
                    <a16:creationId xmlns="" xmlns:a16="http://schemas.microsoft.com/office/drawing/2014/main" id="{356647A9-731C-45D8-9505-4B5F4E686124}"/>
                  </a:ext>
                </a:extLst>
              </p:cNvPr>
              <p:cNvSpPr>
                <a:spLocks/>
              </p:cNvSpPr>
              <p:nvPr/>
            </p:nvSpPr>
            <p:spPr bwMode="auto">
              <a:xfrm>
                <a:off x="6973668" y="2338925"/>
                <a:ext cx="52388" cy="139700"/>
              </a:xfrm>
              <a:custGeom>
                <a:avLst/>
                <a:gdLst>
                  <a:gd name="T0" fmla="*/ 0 w 33"/>
                  <a:gd name="T1" fmla="*/ 0 h 88"/>
                  <a:gd name="T2" fmla="*/ 0 w 33"/>
                  <a:gd name="T3" fmla="*/ 69 h 88"/>
                  <a:gd name="T4" fmla="*/ 33 w 33"/>
                  <a:gd name="T5" fmla="*/ 88 h 88"/>
                  <a:gd name="T6" fmla="*/ 33 w 33"/>
                  <a:gd name="T7" fmla="*/ 17 h 88"/>
                  <a:gd name="T8" fmla="*/ 0 w 33"/>
                  <a:gd name="T9" fmla="*/ 0 h 88"/>
                </a:gdLst>
                <a:ahLst/>
                <a:cxnLst>
                  <a:cxn ang="0">
                    <a:pos x="T0" y="T1"/>
                  </a:cxn>
                  <a:cxn ang="0">
                    <a:pos x="T2" y="T3"/>
                  </a:cxn>
                  <a:cxn ang="0">
                    <a:pos x="T4" y="T5"/>
                  </a:cxn>
                  <a:cxn ang="0">
                    <a:pos x="T6" y="T7"/>
                  </a:cxn>
                  <a:cxn ang="0">
                    <a:pos x="T8" y="T9"/>
                  </a:cxn>
                </a:cxnLst>
                <a:rect l="0" t="0" r="r" b="b"/>
                <a:pathLst>
                  <a:path w="33" h="88">
                    <a:moveTo>
                      <a:pt x="0" y="0"/>
                    </a:moveTo>
                    <a:lnTo>
                      <a:pt x="0" y="69"/>
                    </a:lnTo>
                    <a:lnTo>
                      <a:pt x="33" y="88"/>
                    </a:lnTo>
                    <a:lnTo>
                      <a:pt x="33" y="17"/>
                    </a:lnTo>
                    <a:lnTo>
                      <a:pt x="0" y="0"/>
                    </a:lnTo>
                    <a:close/>
                  </a:path>
                </a:pathLst>
              </a:custGeom>
              <a:solidFill>
                <a:srgbClr val="787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141">
                <a:extLst>
                  <a:ext uri="{FF2B5EF4-FFF2-40B4-BE49-F238E27FC236}">
                    <a16:creationId xmlns="" xmlns:a16="http://schemas.microsoft.com/office/drawing/2014/main" id="{3952AE82-C7F0-4BC4-87BB-D06B21C6DC5F}"/>
                  </a:ext>
                </a:extLst>
              </p:cNvPr>
              <p:cNvSpPr>
                <a:spLocks/>
              </p:cNvSpPr>
              <p:nvPr/>
            </p:nvSpPr>
            <p:spPr bwMode="auto">
              <a:xfrm>
                <a:off x="6973668" y="2338925"/>
                <a:ext cx="52388" cy="139700"/>
              </a:xfrm>
              <a:custGeom>
                <a:avLst/>
                <a:gdLst>
                  <a:gd name="T0" fmla="*/ 0 w 33"/>
                  <a:gd name="T1" fmla="*/ 0 h 88"/>
                  <a:gd name="T2" fmla="*/ 0 w 33"/>
                  <a:gd name="T3" fmla="*/ 69 h 88"/>
                  <a:gd name="T4" fmla="*/ 33 w 33"/>
                  <a:gd name="T5" fmla="*/ 88 h 88"/>
                  <a:gd name="T6" fmla="*/ 33 w 33"/>
                  <a:gd name="T7" fmla="*/ 17 h 88"/>
                  <a:gd name="T8" fmla="*/ 0 w 33"/>
                  <a:gd name="T9" fmla="*/ 0 h 88"/>
                </a:gdLst>
                <a:ahLst/>
                <a:cxnLst>
                  <a:cxn ang="0">
                    <a:pos x="T0" y="T1"/>
                  </a:cxn>
                  <a:cxn ang="0">
                    <a:pos x="T2" y="T3"/>
                  </a:cxn>
                  <a:cxn ang="0">
                    <a:pos x="T4" y="T5"/>
                  </a:cxn>
                  <a:cxn ang="0">
                    <a:pos x="T6" y="T7"/>
                  </a:cxn>
                  <a:cxn ang="0">
                    <a:pos x="T8" y="T9"/>
                  </a:cxn>
                </a:cxnLst>
                <a:rect l="0" t="0" r="r" b="b"/>
                <a:pathLst>
                  <a:path w="33" h="88">
                    <a:moveTo>
                      <a:pt x="0" y="0"/>
                    </a:moveTo>
                    <a:lnTo>
                      <a:pt x="0" y="69"/>
                    </a:lnTo>
                    <a:lnTo>
                      <a:pt x="33" y="88"/>
                    </a:lnTo>
                    <a:lnTo>
                      <a:pt x="33" y="1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142">
                <a:extLst>
                  <a:ext uri="{FF2B5EF4-FFF2-40B4-BE49-F238E27FC236}">
                    <a16:creationId xmlns="" xmlns:a16="http://schemas.microsoft.com/office/drawing/2014/main" id="{D4A6A3A2-32F9-4412-A0EB-64DC5CC80069}"/>
                  </a:ext>
                </a:extLst>
              </p:cNvPr>
              <p:cNvSpPr>
                <a:spLocks/>
              </p:cNvSpPr>
              <p:nvPr/>
            </p:nvSpPr>
            <p:spPr bwMode="auto">
              <a:xfrm>
                <a:off x="6973668" y="2283362"/>
                <a:ext cx="147638" cy="82550"/>
              </a:xfrm>
              <a:custGeom>
                <a:avLst/>
                <a:gdLst>
                  <a:gd name="T0" fmla="*/ 93 w 93"/>
                  <a:gd name="T1" fmla="*/ 20 h 52"/>
                  <a:gd name="T2" fmla="*/ 59 w 93"/>
                  <a:gd name="T3" fmla="*/ 0 h 52"/>
                  <a:gd name="T4" fmla="*/ 0 w 93"/>
                  <a:gd name="T5" fmla="*/ 35 h 52"/>
                  <a:gd name="T6" fmla="*/ 33 w 93"/>
                  <a:gd name="T7" fmla="*/ 52 h 52"/>
                  <a:gd name="T8" fmla="*/ 93 w 93"/>
                  <a:gd name="T9" fmla="*/ 20 h 52"/>
                </a:gdLst>
                <a:ahLst/>
                <a:cxnLst>
                  <a:cxn ang="0">
                    <a:pos x="T0" y="T1"/>
                  </a:cxn>
                  <a:cxn ang="0">
                    <a:pos x="T2" y="T3"/>
                  </a:cxn>
                  <a:cxn ang="0">
                    <a:pos x="T4" y="T5"/>
                  </a:cxn>
                  <a:cxn ang="0">
                    <a:pos x="T6" y="T7"/>
                  </a:cxn>
                  <a:cxn ang="0">
                    <a:pos x="T8" y="T9"/>
                  </a:cxn>
                </a:cxnLst>
                <a:rect l="0" t="0" r="r" b="b"/>
                <a:pathLst>
                  <a:path w="93" h="52">
                    <a:moveTo>
                      <a:pt x="93" y="20"/>
                    </a:moveTo>
                    <a:lnTo>
                      <a:pt x="59" y="0"/>
                    </a:lnTo>
                    <a:lnTo>
                      <a:pt x="0" y="35"/>
                    </a:lnTo>
                    <a:lnTo>
                      <a:pt x="33" y="52"/>
                    </a:lnTo>
                    <a:lnTo>
                      <a:pt x="93" y="20"/>
                    </a:lnTo>
                    <a:close/>
                  </a:path>
                </a:pathLst>
              </a:custGeom>
              <a:solidFill>
                <a:srgbClr val="BABC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143">
                <a:extLst>
                  <a:ext uri="{FF2B5EF4-FFF2-40B4-BE49-F238E27FC236}">
                    <a16:creationId xmlns="" xmlns:a16="http://schemas.microsoft.com/office/drawing/2014/main" id="{06DEC9D6-A341-4F32-9868-B3D23B869E44}"/>
                  </a:ext>
                </a:extLst>
              </p:cNvPr>
              <p:cNvSpPr>
                <a:spLocks/>
              </p:cNvSpPr>
              <p:nvPr/>
            </p:nvSpPr>
            <p:spPr bwMode="auto">
              <a:xfrm>
                <a:off x="7053043" y="2365912"/>
                <a:ext cx="44450" cy="61913"/>
              </a:xfrm>
              <a:custGeom>
                <a:avLst/>
                <a:gdLst>
                  <a:gd name="T0" fmla="*/ 13 w 28"/>
                  <a:gd name="T1" fmla="*/ 39 h 39"/>
                  <a:gd name="T2" fmla="*/ 19 w 28"/>
                  <a:gd name="T3" fmla="*/ 19 h 39"/>
                  <a:gd name="T4" fmla="*/ 0 w 28"/>
                  <a:gd name="T5" fmla="*/ 21 h 39"/>
                  <a:gd name="T6" fmla="*/ 11 w 28"/>
                  <a:gd name="T7" fmla="*/ 0 h 39"/>
                  <a:gd name="T8" fmla="*/ 11 w 28"/>
                  <a:gd name="T9" fmla="*/ 15 h 39"/>
                  <a:gd name="T10" fmla="*/ 28 w 28"/>
                  <a:gd name="T11" fmla="*/ 13 h 39"/>
                  <a:gd name="T12" fmla="*/ 13 w 28"/>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8" h="39">
                    <a:moveTo>
                      <a:pt x="13" y="39"/>
                    </a:moveTo>
                    <a:lnTo>
                      <a:pt x="19" y="19"/>
                    </a:lnTo>
                    <a:lnTo>
                      <a:pt x="0" y="21"/>
                    </a:lnTo>
                    <a:lnTo>
                      <a:pt x="11" y="0"/>
                    </a:lnTo>
                    <a:lnTo>
                      <a:pt x="11" y="15"/>
                    </a:lnTo>
                    <a:lnTo>
                      <a:pt x="28" y="13"/>
                    </a:lnTo>
                    <a:lnTo>
                      <a:pt x="13" y="3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144">
                <a:extLst>
                  <a:ext uri="{FF2B5EF4-FFF2-40B4-BE49-F238E27FC236}">
                    <a16:creationId xmlns="" xmlns:a16="http://schemas.microsoft.com/office/drawing/2014/main" id="{15CDED4D-F58D-4903-811F-9268505FFBD6}"/>
                  </a:ext>
                </a:extLst>
              </p:cNvPr>
              <p:cNvSpPr>
                <a:spLocks/>
              </p:cNvSpPr>
              <p:nvPr/>
            </p:nvSpPr>
            <p:spPr bwMode="auto">
              <a:xfrm>
                <a:off x="6887943" y="2996150"/>
                <a:ext cx="79375" cy="106363"/>
              </a:xfrm>
              <a:custGeom>
                <a:avLst/>
                <a:gdLst>
                  <a:gd name="T0" fmla="*/ 5 w 23"/>
                  <a:gd name="T1" fmla="*/ 1 h 31"/>
                  <a:gd name="T2" fmla="*/ 1 w 23"/>
                  <a:gd name="T3" fmla="*/ 7 h 31"/>
                  <a:gd name="T4" fmla="*/ 3 w 23"/>
                  <a:gd name="T5" fmla="*/ 21 h 31"/>
                  <a:gd name="T6" fmla="*/ 14 w 23"/>
                  <a:gd name="T7" fmla="*/ 31 h 31"/>
                  <a:gd name="T8" fmla="*/ 18 w 23"/>
                  <a:gd name="T9" fmla="*/ 30 h 31"/>
                  <a:gd name="T10" fmla="*/ 20 w 23"/>
                  <a:gd name="T11" fmla="*/ 9 h 31"/>
                  <a:gd name="T12" fmla="*/ 8 w 23"/>
                  <a:gd name="T13" fmla="*/ 0 h 31"/>
                  <a:gd name="T14" fmla="*/ 5 w 23"/>
                  <a:gd name="T15" fmla="*/ 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1">
                    <a:moveTo>
                      <a:pt x="5" y="1"/>
                    </a:moveTo>
                    <a:cubicBezTo>
                      <a:pt x="3" y="2"/>
                      <a:pt x="2" y="4"/>
                      <a:pt x="1" y="7"/>
                    </a:cubicBezTo>
                    <a:cubicBezTo>
                      <a:pt x="0" y="11"/>
                      <a:pt x="0" y="17"/>
                      <a:pt x="3" y="21"/>
                    </a:cubicBezTo>
                    <a:cubicBezTo>
                      <a:pt x="5" y="27"/>
                      <a:pt x="10" y="31"/>
                      <a:pt x="14" y="31"/>
                    </a:cubicBezTo>
                    <a:cubicBezTo>
                      <a:pt x="16" y="31"/>
                      <a:pt x="17" y="31"/>
                      <a:pt x="18" y="30"/>
                    </a:cubicBezTo>
                    <a:cubicBezTo>
                      <a:pt x="23" y="26"/>
                      <a:pt x="23" y="17"/>
                      <a:pt x="20" y="9"/>
                    </a:cubicBezTo>
                    <a:cubicBezTo>
                      <a:pt x="17" y="4"/>
                      <a:pt x="12" y="0"/>
                      <a:pt x="8" y="0"/>
                    </a:cubicBezTo>
                    <a:cubicBezTo>
                      <a:pt x="7" y="0"/>
                      <a:pt x="6" y="0"/>
                      <a:pt x="5" y="1"/>
                    </a:cubicBezTo>
                    <a:close/>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145">
                <a:extLst>
                  <a:ext uri="{FF2B5EF4-FFF2-40B4-BE49-F238E27FC236}">
                    <a16:creationId xmlns="" xmlns:a16="http://schemas.microsoft.com/office/drawing/2014/main" id="{7C3F4683-3C44-42B9-8636-2EA7B5C6B4B6}"/>
                  </a:ext>
                </a:extLst>
              </p:cNvPr>
              <p:cNvSpPr>
                <a:spLocks/>
              </p:cNvSpPr>
              <p:nvPr/>
            </p:nvSpPr>
            <p:spPr bwMode="auto">
              <a:xfrm>
                <a:off x="6789518" y="3048537"/>
                <a:ext cx="1150938" cy="814388"/>
              </a:xfrm>
              <a:custGeom>
                <a:avLst/>
                <a:gdLst>
                  <a:gd name="T0" fmla="*/ 110 w 336"/>
                  <a:gd name="T1" fmla="*/ 234 h 238"/>
                  <a:gd name="T2" fmla="*/ 266 w 336"/>
                  <a:gd name="T3" fmla="*/ 109 h 238"/>
                  <a:gd name="T4" fmla="*/ 335 w 336"/>
                  <a:gd name="T5" fmla="*/ 40 h 238"/>
                  <a:gd name="T6" fmla="*/ 336 w 336"/>
                  <a:gd name="T7" fmla="*/ 38 h 238"/>
                  <a:gd name="T8" fmla="*/ 334 w 336"/>
                  <a:gd name="T9" fmla="*/ 37 h 238"/>
                  <a:gd name="T10" fmla="*/ 263 w 336"/>
                  <a:gd name="T11" fmla="*/ 108 h 238"/>
                  <a:gd name="T12" fmla="*/ 96 w 336"/>
                  <a:gd name="T13" fmla="*/ 230 h 238"/>
                  <a:gd name="T14" fmla="*/ 29 w 336"/>
                  <a:gd name="T15" fmla="*/ 196 h 238"/>
                  <a:gd name="T16" fmla="*/ 39 w 336"/>
                  <a:gd name="T17" fmla="*/ 71 h 238"/>
                  <a:gd name="T18" fmla="*/ 40 w 336"/>
                  <a:gd name="T19" fmla="*/ 2 h 238"/>
                  <a:gd name="T20" fmla="*/ 37 w 336"/>
                  <a:gd name="T21" fmla="*/ 1 h 238"/>
                  <a:gd name="T22" fmla="*/ 37 w 336"/>
                  <a:gd name="T23" fmla="*/ 3 h 238"/>
                  <a:gd name="T24" fmla="*/ 37 w 336"/>
                  <a:gd name="T25" fmla="*/ 70 h 238"/>
                  <a:gd name="T26" fmla="*/ 26 w 336"/>
                  <a:gd name="T27" fmla="*/ 198 h 238"/>
                  <a:gd name="T28" fmla="*/ 96 w 336"/>
                  <a:gd name="T29" fmla="*/ 233 h 238"/>
                  <a:gd name="T30" fmla="*/ 110 w 336"/>
                  <a:gd name="T3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6" h="238">
                    <a:moveTo>
                      <a:pt x="110" y="234"/>
                    </a:moveTo>
                    <a:cubicBezTo>
                      <a:pt x="216" y="234"/>
                      <a:pt x="261" y="151"/>
                      <a:pt x="266" y="109"/>
                    </a:cubicBezTo>
                    <a:cubicBezTo>
                      <a:pt x="272" y="69"/>
                      <a:pt x="317" y="42"/>
                      <a:pt x="335" y="40"/>
                    </a:cubicBezTo>
                    <a:cubicBezTo>
                      <a:pt x="335" y="39"/>
                      <a:pt x="336" y="39"/>
                      <a:pt x="336" y="38"/>
                    </a:cubicBezTo>
                    <a:cubicBezTo>
                      <a:pt x="336" y="37"/>
                      <a:pt x="335" y="36"/>
                      <a:pt x="334" y="37"/>
                    </a:cubicBezTo>
                    <a:cubicBezTo>
                      <a:pt x="315" y="39"/>
                      <a:pt x="269" y="66"/>
                      <a:pt x="263" y="108"/>
                    </a:cubicBezTo>
                    <a:cubicBezTo>
                      <a:pt x="258" y="152"/>
                      <a:pt x="210" y="238"/>
                      <a:pt x="96" y="230"/>
                    </a:cubicBezTo>
                    <a:cubicBezTo>
                      <a:pt x="63" y="228"/>
                      <a:pt x="40" y="217"/>
                      <a:pt x="29" y="196"/>
                    </a:cubicBezTo>
                    <a:cubicBezTo>
                      <a:pt x="3" y="152"/>
                      <a:pt x="36" y="79"/>
                      <a:pt x="39" y="71"/>
                    </a:cubicBezTo>
                    <a:cubicBezTo>
                      <a:pt x="54" y="40"/>
                      <a:pt x="40" y="3"/>
                      <a:pt x="40" y="2"/>
                    </a:cubicBezTo>
                    <a:cubicBezTo>
                      <a:pt x="39" y="1"/>
                      <a:pt x="38" y="0"/>
                      <a:pt x="37" y="1"/>
                    </a:cubicBezTo>
                    <a:cubicBezTo>
                      <a:pt x="37" y="1"/>
                      <a:pt x="36" y="2"/>
                      <a:pt x="37" y="3"/>
                    </a:cubicBezTo>
                    <a:cubicBezTo>
                      <a:pt x="37" y="3"/>
                      <a:pt x="51" y="40"/>
                      <a:pt x="37" y="70"/>
                    </a:cubicBezTo>
                    <a:cubicBezTo>
                      <a:pt x="30" y="84"/>
                      <a:pt x="0" y="153"/>
                      <a:pt x="26" y="198"/>
                    </a:cubicBezTo>
                    <a:cubicBezTo>
                      <a:pt x="38" y="219"/>
                      <a:pt x="62" y="231"/>
                      <a:pt x="96" y="233"/>
                    </a:cubicBezTo>
                    <a:cubicBezTo>
                      <a:pt x="101" y="234"/>
                      <a:pt x="105" y="234"/>
                      <a:pt x="110" y="234"/>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146">
                <a:extLst>
                  <a:ext uri="{FF2B5EF4-FFF2-40B4-BE49-F238E27FC236}">
                    <a16:creationId xmlns="" xmlns:a16="http://schemas.microsoft.com/office/drawing/2014/main" id="{B7C0D5E3-3903-4E62-9289-59D25E58BE26}"/>
                  </a:ext>
                </a:extLst>
              </p:cNvPr>
              <p:cNvSpPr>
                <a:spLocks/>
              </p:cNvSpPr>
              <p:nvPr/>
            </p:nvSpPr>
            <p:spPr bwMode="auto">
              <a:xfrm>
                <a:off x="7899181" y="3123150"/>
                <a:ext cx="79375" cy="92075"/>
              </a:xfrm>
              <a:custGeom>
                <a:avLst/>
                <a:gdLst>
                  <a:gd name="T0" fmla="*/ 6 w 23"/>
                  <a:gd name="T1" fmla="*/ 1 h 27"/>
                  <a:gd name="T2" fmla="*/ 1 w 23"/>
                  <a:gd name="T3" fmla="*/ 7 h 27"/>
                  <a:gd name="T4" fmla="*/ 2 w 23"/>
                  <a:gd name="T5" fmla="*/ 19 h 27"/>
                  <a:gd name="T6" fmla="*/ 13 w 23"/>
                  <a:gd name="T7" fmla="*/ 27 h 27"/>
                  <a:gd name="T8" fmla="*/ 17 w 23"/>
                  <a:gd name="T9" fmla="*/ 26 h 27"/>
                  <a:gd name="T10" fmla="*/ 20 w 23"/>
                  <a:gd name="T11" fmla="*/ 9 h 27"/>
                  <a:gd name="T12" fmla="*/ 9 w 23"/>
                  <a:gd name="T13" fmla="*/ 1 h 27"/>
                  <a:gd name="T14" fmla="*/ 6 w 23"/>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7">
                    <a:moveTo>
                      <a:pt x="6" y="1"/>
                    </a:moveTo>
                    <a:cubicBezTo>
                      <a:pt x="4" y="2"/>
                      <a:pt x="2" y="4"/>
                      <a:pt x="1" y="7"/>
                    </a:cubicBezTo>
                    <a:cubicBezTo>
                      <a:pt x="0" y="10"/>
                      <a:pt x="0" y="15"/>
                      <a:pt x="2" y="19"/>
                    </a:cubicBezTo>
                    <a:cubicBezTo>
                      <a:pt x="4" y="24"/>
                      <a:pt x="9" y="27"/>
                      <a:pt x="13" y="27"/>
                    </a:cubicBezTo>
                    <a:cubicBezTo>
                      <a:pt x="15" y="27"/>
                      <a:pt x="16" y="27"/>
                      <a:pt x="17" y="26"/>
                    </a:cubicBezTo>
                    <a:cubicBezTo>
                      <a:pt x="22" y="23"/>
                      <a:pt x="23" y="15"/>
                      <a:pt x="20" y="9"/>
                    </a:cubicBezTo>
                    <a:cubicBezTo>
                      <a:pt x="18" y="4"/>
                      <a:pt x="13" y="0"/>
                      <a:pt x="9" y="1"/>
                    </a:cubicBezTo>
                    <a:cubicBezTo>
                      <a:pt x="8" y="1"/>
                      <a:pt x="7" y="1"/>
                      <a:pt x="6" y="1"/>
                    </a:cubicBezTo>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147">
                <a:extLst>
                  <a:ext uri="{FF2B5EF4-FFF2-40B4-BE49-F238E27FC236}">
                    <a16:creationId xmlns="" xmlns:a16="http://schemas.microsoft.com/office/drawing/2014/main" id="{074E6949-A2A4-499D-8F88-AFABD0C4775D}"/>
                  </a:ext>
                </a:extLst>
              </p:cNvPr>
              <p:cNvSpPr>
                <a:spLocks/>
              </p:cNvSpPr>
              <p:nvPr/>
            </p:nvSpPr>
            <p:spPr bwMode="auto">
              <a:xfrm>
                <a:off x="7907118" y="3185062"/>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path>
                </a:pathLst>
              </a:custGeom>
              <a:solidFill>
                <a:srgbClr val="2524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148">
                <a:extLst>
                  <a:ext uri="{FF2B5EF4-FFF2-40B4-BE49-F238E27FC236}">
                    <a16:creationId xmlns="" xmlns:a16="http://schemas.microsoft.com/office/drawing/2014/main" id="{4532CBCF-3FBF-4ED7-B69F-E3009E4C8416}"/>
                  </a:ext>
                </a:extLst>
              </p:cNvPr>
              <p:cNvSpPr>
                <a:spLocks/>
              </p:cNvSpPr>
              <p:nvPr/>
            </p:nvSpPr>
            <p:spPr bwMode="auto">
              <a:xfrm>
                <a:off x="7961093" y="3208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149">
                <a:extLst>
                  <a:ext uri="{FF2B5EF4-FFF2-40B4-BE49-F238E27FC236}">
                    <a16:creationId xmlns="" xmlns:a16="http://schemas.microsoft.com/office/drawing/2014/main" id="{6736E058-7268-4F64-A1EF-9D4FA51F5959}"/>
                  </a:ext>
                </a:extLst>
              </p:cNvPr>
              <p:cNvSpPr>
                <a:spLocks/>
              </p:cNvSpPr>
              <p:nvPr/>
            </p:nvSpPr>
            <p:spPr bwMode="auto">
              <a:xfrm>
                <a:off x="7961093" y="3208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150">
                <a:extLst>
                  <a:ext uri="{FF2B5EF4-FFF2-40B4-BE49-F238E27FC236}">
                    <a16:creationId xmlns="" xmlns:a16="http://schemas.microsoft.com/office/drawing/2014/main" id="{68596175-C73A-4182-B62A-A9CA2856FA7D}"/>
                  </a:ext>
                </a:extLst>
              </p:cNvPr>
              <p:cNvSpPr>
                <a:spLocks/>
              </p:cNvSpPr>
              <p:nvPr/>
            </p:nvSpPr>
            <p:spPr bwMode="auto">
              <a:xfrm>
                <a:off x="7961093" y="32088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151">
                <a:extLst>
                  <a:ext uri="{FF2B5EF4-FFF2-40B4-BE49-F238E27FC236}">
                    <a16:creationId xmlns="" xmlns:a16="http://schemas.microsoft.com/office/drawing/2014/main" id="{0283C00D-21B2-496E-871A-66041110216E}"/>
                  </a:ext>
                </a:extLst>
              </p:cNvPr>
              <p:cNvSpPr>
                <a:spLocks/>
              </p:cNvSpPr>
              <p:nvPr/>
            </p:nvSpPr>
            <p:spPr bwMode="auto">
              <a:xfrm>
                <a:off x="7961093" y="3208875"/>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152">
                <a:extLst>
                  <a:ext uri="{FF2B5EF4-FFF2-40B4-BE49-F238E27FC236}">
                    <a16:creationId xmlns="" xmlns:a16="http://schemas.microsoft.com/office/drawing/2014/main" id="{8CA73155-BA64-47A3-88AE-F11E42C1C934}"/>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153">
                <a:extLst>
                  <a:ext uri="{FF2B5EF4-FFF2-40B4-BE49-F238E27FC236}">
                    <a16:creationId xmlns="" xmlns:a16="http://schemas.microsoft.com/office/drawing/2014/main" id="{B3CB4105-47E9-4438-891F-E08D6BBF4A71}"/>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154">
                <a:extLst>
                  <a:ext uri="{FF2B5EF4-FFF2-40B4-BE49-F238E27FC236}">
                    <a16:creationId xmlns="" xmlns:a16="http://schemas.microsoft.com/office/drawing/2014/main" id="{04FA24C4-981B-4306-8A87-F930CCADD7E5}"/>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155">
                <a:extLst>
                  <a:ext uri="{FF2B5EF4-FFF2-40B4-BE49-F238E27FC236}">
                    <a16:creationId xmlns="" xmlns:a16="http://schemas.microsoft.com/office/drawing/2014/main" id="{68FEA4E6-7100-4AA9-9C99-4CF56A2B2E49}"/>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156">
                <a:extLst>
                  <a:ext uri="{FF2B5EF4-FFF2-40B4-BE49-F238E27FC236}">
                    <a16:creationId xmlns="" xmlns:a16="http://schemas.microsoft.com/office/drawing/2014/main" id="{4234623F-C3A7-4F4F-9C65-4A5532456458}"/>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157">
                <a:extLst>
                  <a:ext uri="{FF2B5EF4-FFF2-40B4-BE49-F238E27FC236}">
                    <a16:creationId xmlns="" xmlns:a16="http://schemas.microsoft.com/office/drawing/2014/main" id="{6ADD0644-967A-4842-AF0D-6B54F2D39108}"/>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158">
                <a:extLst>
                  <a:ext uri="{FF2B5EF4-FFF2-40B4-BE49-F238E27FC236}">
                    <a16:creationId xmlns="" xmlns:a16="http://schemas.microsoft.com/office/drawing/2014/main" id="{7C8843F0-843E-4D52-9EC6-C46CB34A9532}"/>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159">
                <a:extLst>
                  <a:ext uri="{FF2B5EF4-FFF2-40B4-BE49-F238E27FC236}">
                    <a16:creationId xmlns="" xmlns:a16="http://schemas.microsoft.com/office/drawing/2014/main" id="{B751D786-BDAD-47AF-8512-F42B99750DCB}"/>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160">
                <a:extLst>
                  <a:ext uri="{FF2B5EF4-FFF2-40B4-BE49-F238E27FC236}">
                    <a16:creationId xmlns="" xmlns:a16="http://schemas.microsoft.com/office/drawing/2014/main" id="{28169853-0C53-421C-ABE7-49247B0CF919}"/>
                  </a:ext>
                </a:extLst>
              </p:cNvPr>
              <p:cNvSpPr>
                <a:spLocks/>
              </p:cNvSpPr>
              <p:nvPr/>
            </p:nvSpPr>
            <p:spPr bwMode="auto">
              <a:xfrm>
                <a:off x="7961093"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161">
                <a:extLst>
                  <a:ext uri="{FF2B5EF4-FFF2-40B4-BE49-F238E27FC236}">
                    <a16:creationId xmlns="" xmlns:a16="http://schemas.microsoft.com/office/drawing/2014/main" id="{36FD322F-0200-4793-BC2C-A05771A1BA97}"/>
                  </a:ext>
                </a:extLst>
              </p:cNvPr>
              <p:cNvSpPr>
                <a:spLocks/>
              </p:cNvSpPr>
              <p:nvPr/>
            </p:nvSpPr>
            <p:spPr bwMode="auto">
              <a:xfrm>
                <a:off x="7957918" y="3212050"/>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162">
                <a:extLst>
                  <a:ext uri="{FF2B5EF4-FFF2-40B4-BE49-F238E27FC236}">
                    <a16:creationId xmlns="" xmlns:a16="http://schemas.microsoft.com/office/drawing/2014/main" id="{74B2CC51-6D03-4749-A8F6-9C18B7F7A8B8}"/>
                  </a:ext>
                </a:extLst>
              </p:cNvPr>
              <p:cNvSpPr>
                <a:spLocks/>
              </p:cNvSpPr>
              <p:nvPr/>
            </p:nvSpPr>
            <p:spPr bwMode="auto">
              <a:xfrm>
                <a:off x="7957918" y="32120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A68E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163">
                <a:extLst>
                  <a:ext uri="{FF2B5EF4-FFF2-40B4-BE49-F238E27FC236}">
                    <a16:creationId xmlns="" xmlns:a16="http://schemas.microsoft.com/office/drawing/2014/main" id="{30EBC134-AA24-47DD-B8F3-C71CAF94A38D}"/>
                  </a:ext>
                </a:extLst>
              </p:cNvPr>
              <p:cNvSpPr>
                <a:spLocks/>
              </p:cNvSpPr>
              <p:nvPr/>
            </p:nvSpPr>
            <p:spPr bwMode="auto">
              <a:xfrm>
                <a:off x="7902356" y="3161250"/>
                <a:ext cx="76200" cy="53975"/>
              </a:xfrm>
              <a:custGeom>
                <a:avLst/>
                <a:gdLst>
                  <a:gd name="T0" fmla="*/ 20 w 22"/>
                  <a:gd name="T1" fmla="*/ 0 h 16"/>
                  <a:gd name="T2" fmla="*/ 16 w 22"/>
                  <a:gd name="T3" fmla="*/ 10 h 16"/>
                  <a:gd name="T4" fmla="*/ 11 w 22"/>
                  <a:gd name="T5" fmla="*/ 12 h 16"/>
                  <a:gd name="T6" fmla="*/ 0 w 22"/>
                  <a:gd name="T7" fmla="*/ 3 h 16"/>
                  <a:gd name="T8" fmla="*/ 0 w 22"/>
                  <a:gd name="T9" fmla="*/ 1 h 16"/>
                  <a:gd name="T10" fmla="*/ 1 w 22"/>
                  <a:gd name="T11" fmla="*/ 7 h 16"/>
                  <a:gd name="T12" fmla="*/ 1 w 22"/>
                  <a:gd name="T13" fmla="*/ 8 h 16"/>
                  <a:gd name="T14" fmla="*/ 1 w 22"/>
                  <a:gd name="T15" fmla="*/ 8 h 16"/>
                  <a:gd name="T16" fmla="*/ 12 w 22"/>
                  <a:gd name="T17" fmla="*/ 16 h 16"/>
                  <a:gd name="T18" fmla="*/ 16 w 22"/>
                  <a:gd name="T19" fmla="*/ 15 h 16"/>
                  <a:gd name="T20" fmla="*/ 16 w 22"/>
                  <a:gd name="T21" fmla="*/ 15 h 16"/>
                  <a:gd name="T22" fmla="*/ 16 w 22"/>
                  <a:gd name="T23" fmla="*/ 15 h 16"/>
                  <a:gd name="T24" fmla="*/ 16 w 22"/>
                  <a:gd name="T25" fmla="*/ 15 h 16"/>
                  <a:gd name="T26" fmla="*/ 16 w 22"/>
                  <a:gd name="T27" fmla="*/ 15 h 16"/>
                  <a:gd name="T28" fmla="*/ 16 w 22"/>
                  <a:gd name="T29" fmla="*/ 15 h 16"/>
                  <a:gd name="T30" fmla="*/ 16 w 22"/>
                  <a:gd name="T31" fmla="*/ 15 h 16"/>
                  <a:gd name="T32" fmla="*/ 16 w 22"/>
                  <a:gd name="T33" fmla="*/ 15 h 16"/>
                  <a:gd name="T34" fmla="*/ 17 w 22"/>
                  <a:gd name="T35" fmla="*/ 15 h 16"/>
                  <a:gd name="T36" fmla="*/ 17 w 22"/>
                  <a:gd name="T37" fmla="*/ 15 h 16"/>
                  <a:gd name="T38" fmla="*/ 17 w 22"/>
                  <a:gd name="T39" fmla="*/ 15 h 16"/>
                  <a:gd name="T40" fmla="*/ 17 w 22"/>
                  <a:gd name="T41" fmla="*/ 15 h 16"/>
                  <a:gd name="T42" fmla="*/ 17 w 22"/>
                  <a:gd name="T43" fmla="*/ 15 h 16"/>
                  <a:gd name="T44" fmla="*/ 17 w 22"/>
                  <a:gd name="T45" fmla="*/ 15 h 16"/>
                  <a:gd name="T46" fmla="*/ 17 w 22"/>
                  <a:gd name="T47" fmla="*/ 15 h 16"/>
                  <a:gd name="T48" fmla="*/ 17 w 22"/>
                  <a:gd name="T49" fmla="*/ 15 h 16"/>
                  <a:gd name="T50" fmla="*/ 17 w 22"/>
                  <a:gd name="T51" fmla="*/ 15 h 16"/>
                  <a:gd name="T52" fmla="*/ 17 w 22"/>
                  <a:gd name="T53" fmla="*/ 15 h 16"/>
                  <a:gd name="T54" fmla="*/ 17 w 22"/>
                  <a:gd name="T55" fmla="*/ 15 h 16"/>
                  <a:gd name="T56" fmla="*/ 17 w 22"/>
                  <a:gd name="T57" fmla="*/ 15 h 16"/>
                  <a:gd name="T58" fmla="*/ 17 w 22"/>
                  <a:gd name="T59" fmla="*/ 15 h 16"/>
                  <a:gd name="T60" fmla="*/ 17 w 22"/>
                  <a:gd name="T61" fmla="*/ 15 h 16"/>
                  <a:gd name="T62" fmla="*/ 17 w 22"/>
                  <a:gd name="T63" fmla="*/ 15 h 16"/>
                  <a:gd name="T64" fmla="*/ 17 w 22"/>
                  <a:gd name="T65" fmla="*/ 15 h 16"/>
                  <a:gd name="T66" fmla="*/ 17 w 22"/>
                  <a:gd name="T67" fmla="*/ 15 h 16"/>
                  <a:gd name="T68" fmla="*/ 17 w 22"/>
                  <a:gd name="T69" fmla="*/ 15 h 16"/>
                  <a:gd name="T70" fmla="*/ 17 w 22"/>
                  <a:gd name="T71" fmla="*/ 15 h 16"/>
                  <a:gd name="T72" fmla="*/ 17 w 22"/>
                  <a:gd name="T73" fmla="*/ 15 h 16"/>
                  <a:gd name="T74" fmla="*/ 17 w 22"/>
                  <a:gd name="T75" fmla="*/ 15 h 16"/>
                  <a:gd name="T76" fmla="*/ 17 w 22"/>
                  <a:gd name="T77" fmla="*/ 15 h 16"/>
                  <a:gd name="T78" fmla="*/ 17 w 22"/>
                  <a:gd name="T79" fmla="*/ 14 h 16"/>
                  <a:gd name="T80" fmla="*/ 17 w 22"/>
                  <a:gd name="T81" fmla="*/ 14 h 16"/>
                  <a:gd name="T82" fmla="*/ 17 w 22"/>
                  <a:gd name="T83" fmla="*/ 14 h 16"/>
                  <a:gd name="T84" fmla="*/ 17 w 22"/>
                  <a:gd name="T85" fmla="*/ 14 h 16"/>
                  <a:gd name="T86" fmla="*/ 17 w 22"/>
                  <a:gd name="T87" fmla="*/ 14 h 16"/>
                  <a:gd name="T88" fmla="*/ 17 w 22"/>
                  <a:gd name="T89" fmla="*/ 14 h 16"/>
                  <a:gd name="T90" fmla="*/ 17 w 22"/>
                  <a:gd name="T91" fmla="*/ 14 h 16"/>
                  <a:gd name="T92" fmla="*/ 20 w 22"/>
                  <a:gd name="T9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 h="16">
                    <a:moveTo>
                      <a:pt x="20" y="0"/>
                    </a:moveTo>
                    <a:cubicBezTo>
                      <a:pt x="20" y="5"/>
                      <a:pt x="19" y="9"/>
                      <a:pt x="16" y="10"/>
                    </a:cubicBezTo>
                    <a:cubicBezTo>
                      <a:pt x="14" y="11"/>
                      <a:pt x="13" y="12"/>
                      <a:pt x="11" y="12"/>
                    </a:cubicBezTo>
                    <a:cubicBezTo>
                      <a:pt x="7" y="12"/>
                      <a:pt x="3" y="8"/>
                      <a:pt x="0" y="3"/>
                    </a:cubicBezTo>
                    <a:cubicBezTo>
                      <a:pt x="0" y="2"/>
                      <a:pt x="0" y="2"/>
                      <a:pt x="0" y="1"/>
                    </a:cubicBezTo>
                    <a:cubicBezTo>
                      <a:pt x="0" y="3"/>
                      <a:pt x="0" y="5"/>
                      <a:pt x="1" y="7"/>
                    </a:cubicBezTo>
                    <a:cubicBezTo>
                      <a:pt x="1" y="8"/>
                      <a:pt x="1" y="8"/>
                      <a:pt x="1" y="8"/>
                    </a:cubicBezTo>
                    <a:cubicBezTo>
                      <a:pt x="1" y="8"/>
                      <a:pt x="1" y="8"/>
                      <a:pt x="1" y="8"/>
                    </a:cubicBezTo>
                    <a:cubicBezTo>
                      <a:pt x="3" y="13"/>
                      <a:pt x="8" y="16"/>
                      <a:pt x="12" y="16"/>
                    </a:cubicBezTo>
                    <a:cubicBezTo>
                      <a:pt x="14" y="16"/>
                      <a:pt x="15" y="16"/>
                      <a:pt x="16" y="15"/>
                    </a:cubicBezTo>
                    <a:cubicBezTo>
                      <a:pt x="16" y="15"/>
                      <a:pt x="16" y="15"/>
                      <a:pt x="16" y="15"/>
                    </a:cubicBezTo>
                    <a:cubicBezTo>
                      <a:pt x="16" y="15"/>
                      <a:pt x="16" y="15"/>
                      <a:pt x="16" y="15"/>
                    </a:cubicBezTo>
                    <a:cubicBezTo>
                      <a:pt x="16" y="15"/>
                      <a:pt x="16" y="15"/>
                      <a:pt x="16" y="15"/>
                    </a:cubicBezTo>
                    <a:cubicBezTo>
                      <a:pt x="16" y="15"/>
                      <a:pt x="16" y="15"/>
                      <a:pt x="16" y="15"/>
                    </a:cubicBezTo>
                    <a:cubicBezTo>
                      <a:pt x="16" y="15"/>
                      <a:pt x="16" y="15"/>
                      <a:pt x="16" y="15"/>
                    </a:cubicBezTo>
                    <a:cubicBezTo>
                      <a:pt x="16" y="15"/>
                      <a:pt x="16" y="15"/>
                      <a:pt x="16" y="15"/>
                    </a:cubicBezTo>
                    <a:cubicBezTo>
                      <a:pt x="16" y="15"/>
                      <a:pt x="16" y="15"/>
                      <a:pt x="16"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5"/>
                      <a:pt x="17" y="15"/>
                    </a:cubicBezTo>
                    <a:cubicBezTo>
                      <a:pt x="17" y="15"/>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21" y="11"/>
                      <a:pt x="22" y="6"/>
                      <a:pt x="20" y="0"/>
                    </a:cubicBezTo>
                  </a:path>
                </a:pathLst>
              </a:custGeom>
              <a:solidFill>
                <a:srgbClr val="2524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164">
                <a:extLst>
                  <a:ext uri="{FF2B5EF4-FFF2-40B4-BE49-F238E27FC236}">
                    <a16:creationId xmlns="" xmlns:a16="http://schemas.microsoft.com/office/drawing/2014/main" id="{45D1D5BC-C342-4FB7-AD85-41A449FF40FF}"/>
                  </a:ext>
                </a:extLst>
              </p:cNvPr>
              <p:cNvSpPr>
                <a:spLocks/>
              </p:cNvSpPr>
              <p:nvPr/>
            </p:nvSpPr>
            <p:spPr bwMode="auto">
              <a:xfrm>
                <a:off x="7999193" y="2386550"/>
                <a:ext cx="544513" cy="307975"/>
              </a:xfrm>
              <a:custGeom>
                <a:avLst/>
                <a:gdLst>
                  <a:gd name="T0" fmla="*/ 0 w 343"/>
                  <a:gd name="T1" fmla="*/ 116 h 194"/>
                  <a:gd name="T2" fmla="*/ 136 w 343"/>
                  <a:gd name="T3" fmla="*/ 194 h 194"/>
                  <a:gd name="T4" fmla="*/ 343 w 343"/>
                  <a:gd name="T5" fmla="*/ 78 h 194"/>
                  <a:gd name="T6" fmla="*/ 207 w 343"/>
                  <a:gd name="T7" fmla="*/ 0 h 194"/>
                  <a:gd name="T8" fmla="*/ 0 w 343"/>
                  <a:gd name="T9" fmla="*/ 116 h 194"/>
                </a:gdLst>
                <a:ahLst/>
                <a:cxnLst>
                  <a:cxn ang="0">
                    <a:pos x="T0" y="T1"/>
                  </a:cxn>
                  <a:cxn ang="0">
                    <a:pos x="T2" y="T3"/>
                  </a:cxn>
                  <a:cxn ang="0">
                    <a:pos x="T4" y="T5"/>
                  </a:cxn>
                  <a:cxn ang="0">
                    <a:pos x="T6" y="T7"/>
                  </a:cxn>
                  <a:cxn ang="0">
                    <a:pos x="T8" y="T9"/>
                  </a:cxn>
                </a:cxnLst>
                <a:rect l="0" t="0" r="r" b="b"/>
                <a:pathLst>
                  <a:path w="343" h="194">
                    <a:moveTo>
                      <a:pt x="0" y="116"/>
                    </a:moveTo>
                    <a:lnTo>
                      <a:pt x="136" y="194"/>
                    </a:lnTo>
                    <a:lnTo>
                      <a:pt x="343" y="78"/>
                    </a:lnTo>
                    <a:lnTo>
                      <a:pt x="207" y="0"/>
                    </a:lnTo>
                    <a:lnTo>
                      <a:pt x="0" y="116"/>
                    </a:lnTo>
                    <a:close/>
                  </a:path>
                </a:pathLst>
              </a:custGeom>
              <a:solidFill>
                <a:srgbClr val="92939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165">
                <a:extLst>
                  <a:ext uri="{FF2B5EF4-FFF2-40B4-BE49-F238E27FC236}">
                    <a16:creationId xmlns="" xmlns:a16="http://schemas.microsoft.com/office/drawing/2014/main" id="{6A40D3EC-9A53-49D8-8E41-2FF0DDBDE5C5}"/>
                  </a:ext>
                </a:extLst>
              </p:cNvPr>
              <p:cNvSpPr>
                <a:spLocks/>
              </p:cNvSpPr>
              <p:nvPr/>
            </p:nvSpPr>
            <p:spPr bwMode="auto">
              <a:xfrm>
                <a:off x="7999193" y="2386550"/>
                <a:ext cx="544513" cy="307975"/>
              </a:xfrm>
              <a:custGeom>
                <a:avLst/>
                <a:gdLst>
                  <a:gd name="T0" fmla="*/ 0 w 343"/>
                  <a:gd name="T1" fmla="*/ 116 h 194"/>
                  <a:gd name="T2" fmla="*/ 136 w 343"/>
                  <a:gd name="T3" fmla="*/ 194 h 194"/>
                  <a:gd name="T4" fmla="*/ 343 w 343"/>
                  <a:gd name="T5" fmla="*/ 78 h 194"/>
                  <a:gd name="T6" fmla="*/ 207 w 343"/>
                  <a:gd name="T7" fmla="*/ 0 h 194"/>
                  <a:gd name="T8" fmla="*/ 0 w 343"/>
                  <a:gd name="T9" fmla="*/ 116 h 194"/>
                </a:gdLst>
                <a:ahLst/>
                <a:cxnLst>
                  <a:cxn ang="0">
                    <a:pos x="T0" y="T1"/>
                  </a:cxn>
                  <a:cxn ang="0">
                    <a:pos x="T2" y="T3"/>
                  </a:cxn>
                  <a:cxn ang="0">
                    <a:pos x="T4" y="T5"/>
                  </a:cxn>
                  <a:cxn ang="0">
                    <a:pos x="T6" y="T7"/>
                  </a:cxn>
                  <a:cxn ang="0">
                    <a:pos x="T8" y="T9"/>
                  </a:cxn>
                </a:cxnLst>
                <a:rect l="0" t="0" r="r" b="b"/>
                <a:pathLst>
                  <a:path w="343" h="194">
                    <a:moveTo>
                      <a:pt x="0" y="116"/>
                    </a:moveTo>
                    <a:lnTo>
                      <a:pt x="136" y="194"/>
                    </a:lnTo>
                    <a:lnTo>
                      <a:pt x="343" y="78"/>
                    </a:lnTo>
                    <a:lnTo>
                      <a:pt x="207" y="0"/>
                    </a:lnTo>
                    <a:lnTo>
                      <a:pt x="0" y="11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166">
                <a:extLst>
                  <a:ext uri="{FF2B5EF4-FFF2-40B4-BE49-F238E27FC236}">
                    <a16:creationId xmlns="" xmlns:a16="http://schemas.microsoft.com/office/drawing/2014/main" id="{2D526763-2E9A-46F9-8778-C3411E81C96A}"/>
                  </a:ext>
                </a:extLst>
              </p:cNvPr>
              <p:cNvSpPr>
                <a:spLocks/>
              </p:cNvSpPr>
              <p:nvPr/>
            </p:nvSpPr>
            <p:spPr bwMode="auto">
              <a:xfrm>
                <a:off x="8215093" y="2510375"/>
                <a:ext cx="328613" cy="207963"/>
              </a:xfrm>
              <a:custGeom>
                <a:avLst/>
                <a:gdLst>
                  <a:gd name="T0" fmla="*/ 0 w 207"/>
                  <a:gd name="T1" fmla="*/ 131 h 131"/>
                  <a:gd name="T2" fmla="*/ 207 w 207"/>
                  <a:gd name="T3" fmla="*/ 13 h 131"/>
                  <a:gd name="T4" fmla="*/ 207 w 207"/>
                  <a:gd name="T5" fmla="*/ 0 h 131"/>
                  <a:gd name="T6" fmla="*/ 0 w 207"/>
                  <a:gd name="T7" fmla="*/ 116 h 131"/>
                  <a:gd name="T8" fmla="*/ 0 w 207"/>
                  <a:gd name="T9" fmla="*/ 131 h 131"/>
                </a:gdLst>
                <a:ahLst/>
                <a:cxnLst>
                  <a:cxn ang="0">
                    <a:pos x="T0" y="T1"/>
                  </a:cxn>
                  <a:cxn ang="0">
                    <a:pos x="T2" y="T3"/>
                  </a:cxn>
                  <a:cxn ang="0">
                    <a:pos x="T4" y="T5"/>
                  </a:cxn>
                  <a:cxn ang="0">
                    <a:pos x="T6" y="T7"/>
                  </a:cxn>
                  <a:cxn ang="0">
                    <a:pos x="T8" y="T9"/>
                  </a:cxn>
                </a:cxnLst>
                <a:rect l="0" t="0" r="r" b="b"/>
                <a:pathLst>
                  <a:path w="207" h="131">
                    <a:moveTo>
                      <a:pt x="0" y="131"/>
                    </a:moveTo>
                    <a:lnTo>
                      <a:pt x="207" y="13"/>
                    </a:lnTo>
                    <a:lnTo>
                      <a:pt x="207" y="0"/>
                    </a:lnTo>
                    <a:lnTo>
                      <a:pt x="0" y="116"/>
                    </a:lnTo>
                    <a:lnTo>
                      <a:pt x="0" y="131"/>
                    </a:lnTo>
                    <a:close/>
                  </a:path>
                </a:pathLst>
              </a:custGeom>
              <a:solidFill>
                <a:srgbClr val="6D6E7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167">
                <a:extLst>
                  <a:ext uri="{FF2B5EF4-FFF2-40B4-BE49-F238E27FC236}">
                    <a16:creationId xmlns="" xmlns:a16="http://schemas.microsoft.com/office/drawing/2014/main" id="{483AD87F-4742-4251-A8CD-B680145F772F}"/>
                  </a:ext>
                </a:extLst>
              </p:cNvPr>
              <p:cNvSpPr>
                <a:spLocks/>
              </p:cNvSpPr>
              <p:nvPr/>
            </p:nvSpPr>
            <p:spPr bwMode="auto">
              <a:xfrm>
                <a:off x="7999193" y="2570700"/>
                <a:ext cx="215900" cy="147638"/>
              </a:xfrm>
              <a:custGeom>
                <a:avLst/>
                <a:gdLst>
                  <a:gd name="T0" fmla="*/ 136 w 136"/>
                  <a:gd name="T1" fmla="*/ 93 h 93"/>
                  <a:gd name="T2" fmla="*/ 0 w 136"/>
                  <a:gd name="T3" fmla="*/ 13 h 93"/>
                  <a:gd name="T4" fmla="*/ 0 w 136"/>
                  <a:gd name="T5" fmla="*/ 0 h 93"/>
                  <a:gd name="T6" fmla="*/ 136 w 136"/>
                  <a:gd name="T7" fmla="*/ 78 h 93"/>
                  <a:gd name="T8" fmla="*/ 136 w 136"/>
                  <a:gd name="T9" fmla="*/ 93 h 93"/>
                </a:gdLst>
                <a:ahLst/>
                <a:cxnLst>
                  <a:cxn ang="0">
                    <a:pos x="T0" y="T1"/>
                  </a:cxn>
                  <a:cxn ang="0">
                    <a:pos x="T2" y="T3"/>
                  </a:cxn>
                  <a:cxn ang="0">
                    <a:pos x="T4" y="T5"/>
                  </a:cxn>
                  <a:cxn ang="0">
                    <a:pos x="T6" y="T7"/>
                  </a:cxn>
                  <a:cxn ang="0">
                    <a:pos x="T8" y="T9"/>
                  </a:cxn>
                </a:cxnLst>
                <a:rect l="0" t="0" r="r" b="b"/>
                <a:pathLst>
                  <a:path w="136" h="93">
                    <a:moveTo>
                      <a:pt x="136" y="93"/>
                    </a:moveTo>
                    <a:lnTo>
                      <a:pt x="0" y="13"/>
                    </a:lnTo>
                    <a:lnTo>
                      <a:pt x="0" y="0"/>
                    </a:lnTo>
                    <a:lnTo>
                      <a:pt x="136" y="78"/>
                    </a:lnTo>
                    <a:lnTo>
                      <a:pt x="136" y="93"/>
                    </a:lnTo>
                    <a:close/>
                  </a:path>
                </a:pathLst>
              </a:custGeom>
              <a:solidFill>
                <a:srgbClr val="43434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168">
                <a:extLst>
                  <a:ext uri="{FF2B5EF4-FFF2-40B4-BE49-F238E27FC236}">
                    <a16:creationId xmlns="" xmlns:a16="http://schemas.microsoft.com/office/drawing/2014/main" id="{D928EA5C-887E-4135-8AB7-B356C1E16C50}"/>
                  </a:ext>
                </a:extLst>
              </p:cNvPr>
              <p:cNvSpPr>
                <a:spLocks/>
              </p:cNvSpPr>
              <p:nvPr/>
            </p:nvSpPr>
            <p:spPr bwMode="auto">
              <a:xfrm>
                <a:off x="8215093" y="1700750"/>
                <a:ext cx="236538" cy="949325"/>
              </a:xfrm>
              <a:custGeom>
                <a:avLst/>
                <a:gdLst>
                  <a:gd name="T0" fmla="*/ 0 w 149"/>
                  <a:gd name="T1" fmla="*/ 598 h 598"/>
                  <a:gd name="T2" fmla="*/ 149 w 149"/>
                  <a:gd name="T3" fmla="*/ 512 h 598"/>
                  <a:gd name="T4" fmla="*/ 149 w 149"/>
                  <a:gd name="T5" fmla="*/ 0 h 598"/>
                  <a:gd name="T6" fmla="*/ 0 w 149"/>
                  <a:gd name="T7" fmla="*/ 86 h 598"/>
                  <a:gd name="T8" fmla="*/ 0 w 149"/>
                  <a:gd name="T9" fmla="*/ 598 h 598"/>
                </a:gdLst>
                <a:ahLst/>
                <a:cxnLst>
                  <a:cxn ang="0">
                    <a:pos x="T0" y="T1"/>
                  </a:cxn>
                  <a:cxn ang="0">
                    <a:pos x="T2" y="T3"/>
                  </a:cxn>
                  <a:cxn ang="0">
                    <a:pos x="T4" y="T5"/>
                  </a:cxn>
                  <a:cxn ang="0">
                    <a:pos x="T6" y="T7"/>
                  </a:cxn>
                  <a:cxn ang="0">
                    <a:pos x="T8" y="T9"/>
                  </a:cxn>
                </a:cxnLst>
                <a:rect l="0" t="0" r="r" b="b"/>
                <a:pathLst>
                  <a:path w="149" h="598">
                    <a:moveTo>
                      <a:pt x="0" y="598"/>
                    </a:moveTo>
                    <a:lnTo>
                      <a:pt x="149" y="512"/>
                    </a:lnTo>
                    <a:lnTo>
                      <a:pt x="149" y="0"/>
                    </a:lnTo>
                    <a:lnTo>
                      <a:pt x="0" y="86"/>
                    </a:lnTo>
                    <a:lnTo>
                      <a:pt x="0" y="598"/>
                    </a:lnTo>
                    <a:close/>
                  </a:path>
                </a:pathLst>
              </a:custGeom>
              <a:solidFill>
                <a:srgbClr val="94D2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169">
                <a:extLst>
                  <a:ext uri="{FF2B5EF4-FFF2-40B4-BE49-F238E27FC236}">
                    <a16:creationId xmlns="" xmlns:a16="http://schemas.microsoft.com/office/drawing/2014/main" id="{8E284391-6A72-4578-81A0-DA86AF3BF73D}"/>
                  </a:ext>
                </a:extLst>
              </p:cNvPr>
              <p:cNvSpPr>
                <a:spLocks/>
              </p:cNvSpPr>
              <p:nvPr/>
            </p:nvSpPr>
            <p:spPr bwMode="auto">
              <a:xfrm>
                <a:off x="8215093" y="1700750"/>
                <a:ext cx="236538" cy="949325"/>
              </a:xfrm>
              <a:custGeom>
                <a:avLst/>
                <a:gdLst>
                  <a:gd name="T0" fmla="*/ 0 w 149"/>
                  <a:gd name="T1" fmla="*/ 598 h 598"/>
                  <a:gd name="T2" fmla="*/ 149 w 149"/>
                  <a:gd name="T3" fmla="*/ 512 h 598"/>
                  <a:gd name="T4" fmla="*/ 149 w 149"/>
                  <a:gd name="T5" fmla="*/ 0 h 598"/>
                  <a:gd name="T6" fmla="*/ 0 w 149"/>
                  <a:gd name="T7" fmla="*/ 86 h 598"/>
                  <a:gd name="T8" fmla="*/ 0 w 149"/>
                  <a:gd name="T9" fmla="*/ 598 h 598"/>
                </a:gdLst>
                <a:ahLst/>
                <a:cxnLst>
                  <a:cxn ang="0">
                    <a:pos x="T0" y="T1"/>
                  </a:cxn>
                  <a:cxn ang="0">
                    <a:pos x="T2" y="T3"/>
                  </a:cxn>
                  <a:cxn ang="0">
                    <a:pos x="T4" y="T5"/>
                  </a:cxn>
                  <a:cxn ang="0">
                    <a:pos x="T6" y="T7"/>
                  </a:cxn>
                  <a:cxn ang="0">
                    <a:pos x="T8" y="T9"/>
                  </a:cxn>
                </a:cxnLst>
                <a:rect l="0" t="0" r="r" b="b"/>
                <a:pathLst>
                  <a:path w="149" h="598">
                    <a:moveTo>
                      <a:pt x="0" y="598"/>
                    </a:moveTo>
                    <a:lnTo>
                      <a:pt x="149" y="512"/>
                    </a:lnTo>
                    <a:lnTo>
                      <a:pt x="149" y="0"/>
                    </a:lnTo>
                    <a:lnTo>
                      <a:pt x="0" y="86"/>
                    </a:lnTo>
                    <a:lnTo>
                      <a:pt x="0" y="59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170">
                <a:extLst>
                  <a:ext uri="{FF2B5EF4-FFF2-40B4-BE49-F238E27FC236}">
                    <a16:creationId xmlns="" xmlns:a16="http://schemas.microsoft.com/office/drawing/2014/main" id="{5C875165-D0FD-4463-B56A-C3A41A347033}"/>
                  </a:ext>
                </a:extLst>
              </p:cNvPr>
              <p:cNvSpPr>
                <a:spLocks/>
              </p:cNvSpPr>
              <p:nvPr/>
            </p:nvSpPr>
            <p:spPr bwMode="auto">
              <a:xfrm>
                <a:off x="8081743" y="1762662"/>
                <a:ext cx="133350" cy="887413"/>
              </a:xfrm>
              <a:custGeom>
                <a:avLst/>
                <a:gdLst>
                  <a:gd name="T0" fmla="*/ 84 w 84"/>
                  <a:gd name="T1" fmla="*/ 559 h 559"/>
                  <a:gd name="T2" fmla="*/ 0 w 84"/>
                  <a:gd name="T3" fmla="*/ 509 h 559"/>
                  <a:gd name="T4" fmla="*/ 0 w 84"/>
                  <a:gd name="T5" fmla="*/ 0 h 559"/>
                  <a:gd name="T6" fmla="*/ 84 w 84"/>
                  <a:gd name="T7" fmla="*/ 47 h 559"/>
                  <a:gd name="T8" fmla="*/ 84 w 84"/>
                  <a:gd name="T9" fmla="*/ 559 h 559"/>
                </a:gdLst>
                <a:ahLst/>
                <a:cxnLst>
                  <a:cxn ang="0">
                    <a:pos x="T0" y="T1"/>
                  </a:cxn>
                  <a:cxn ang="0">
                    <a:pos x="T2" y="T3"/>
                  </a:cxn>
                  <a:cxn ang="0">
                    <a:pos x="T4" y="T5"/>
                  </a:cxn>
                  <a:cxn ang="0">
                    <a:pos x="T6" y="T7"/>
                  </a:cxn>
                  <a:cxn ang="0">
                    <a:pos x="T8" y="T9"/>
                  </a:cxn>
                </a:cxnLst>
                <a:rect l="0" t="0" r="r" b="b"/>
                <a:pathLst>
                  <a:path w="84" h="559">
                    <a:moveTo>
                      <a:pt x="84" y="559"/>
                    </a:moveTo>
                    <a:lnTo>
                      <a:pt x="0" y="509"/>
                    </a:lnTo>
                    <a:lnTo>
                      <a:pt x="0" y="0"/>
                    </a:lnTo>
                    <a:lnTo>
                      <a:pt x="84" y="47"/>
                    </a:lnTo>
                    <a:lnTo>
                      <a:pt x="84" y="559"/>
                    </a:lnTo>
                    <a:close/>
                  </a:path>
                </a:pathLst>
              </a:custGeom>
              <a:solidFill>
                <a:srgbClr val="84C0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171">
                <a:extLst>
                  <a:ext uri="{FF2B5EF4-FFF2-40B4-BE49-F238E27FC236}">
                    <a16:creationId xmlns="" xmlns:a16="http://schemas.microsoft.com/office/drawing/2014/main" id="{45854D3C-3621-488C-BE7E-F2C0A8029991}"/>
                  </a:ext>
                </a:extLst>
              </p:cNvPr>
              <p:cNvSpPr>
                <a:spLocks/>
              </p:cNvSpPr>
              <p:nvPr/>
            </p:nvSpPr>
            <p:spPr bwMode="auto">
              <a:xfrm>
                <a:off x="8081743" y="1762662"/>
                <a:ext cx="133350" cy="887413"/>
              </a:xfrm>
              <a:custGeom>
                <a:avLst/>
                <a:gdLst>
                  <a:gd name="T0" fmla="*/ 84 w 84"/>
                  <a:gd name="T1" fmla="*/ 559 h 559"/>
                  <a:gd name="T2" fmla="*/ 0 w 84"/>
                  <a:gd name="T3" fmla="*/ 509 h 559"/>
                  <a:gd name="T4" fmla="*/ 0 w 84"/>
                  <a:gd name="T5" fmla="*/ 0 h 559"/>
                  <a:gd name="T6" fmla="*/ 84 w 84"/>
                  <a:gd name="T7" fmla="*/ 47 h 559"/>
                  <a:gd name="T8" fmla="*/ 84 w 84"/>
                  <a:gd name="T9" fmla="*/ 559 h 559"/>
                </a:gdLst>
                <a:ahLst/>
                <a:cxnLst>
                  <a:cxn ang="0">
                    <a:pos x="T0" y="T1"/>
                  </a:cxn>
                  <a:cxn ang="0">
                    <a:pos x="T2" y="T3"/>
                  </a:cxn>
                  <a:cxn ang="0">
                    <a:pos x="T4" y="T5"/>
                  </a:cxn>
                  <a:cxn ang="0">
                    <a:pos x="T6" y="T7"/>
                  </a:cxn>
                  <a:cxn ang="0">
                    <a:pos x="T8" y="T9"/>
                  </a:cxn>
                </a:cxnLst>
                <a:rect l="0" t="0" r="r" b="b"/>
                <a:pathLst>
                  <a:path w="84" h="559">
                    <a:moveTo>
                      <a:pt x="84" y="559"/>
                    </a:moveTo>
                    <a:lnTo>
                      <a:pt x="0" y="509"/>
                    </a:lnTo>
                    <a:lnTo>
                      <a:pt x="0" y="0"/>
                    </a:lnTo>
                    <a:lnTo>
                      <a:pt x="84" y="47"/>
                    </a:lnTo>
                    <a:lnTo>
                      <a:pt x="84" y="55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172">
                <a:extLst>
                  <a:ext uri="{FF2B5EF4-FFF2-40B4-BE49-F238E27FC236}">
                    <a16:creationId xmlns="" xmlns:a16="http://schemas.microsoft.com/office/drawing/2014/main" id="{A9650770-D9A6-444B-A533-59EBA6E4098C}"/>
                  </a:ext>
                </a:extLst>
              </p:cNvPr>
              <p:cNvSpPr>
                <a:spLocks/>
              </p:cNvSpPr>
              <p:nvPr/>
            </p:nvSpPr>
            <p:spPr bwMode="auto">
              <a:xfrm>
                <a:off x="8081743" y="1762662"/>
                <a:ext cx="133350" cy="887413"/>
              </a:xfrm>
              <a:custGeom>
                <a:avLst/>
                <a:gdLst>
                  <a:gd name="T0" fmla="*/ 0 w 84"/>
                  <a:gd name="T1" fmla="*/ 0 h 559"/>
                  <a:gd name="T2" fmla="*/ 0 w 84"/>
                  <a:gd name="T3" fmla="*/ 509 h 559"/>
                  <a:gd name="T4" fmla="*/ 84 w 84"/>
                  <a:gd name="T5" fmla="*/ 559 h 559"/>
                  <a:gd name="T6" fmla="*/ 84 w 84"/>
                  <a:gd name="T7" fmla="*/ 47 h 559"/>
                  <a:gd name="T8" fmla="*/ 0 w 84"/>
                  <a:gd name="T9" fmla="*/ 0 h 559"/>
                </a:gdLst>
                <a:ahLst/>
                <a:cxnLst>
                  <a:cxn ang="0">
                    <a:pos x="T0" y="T1"/>
                  </a:cxn>
                  <a:cxn ang="0">
                    <a:pos x="T2" y="T3"/>
                  </a:cxn>
                  <a:cxn ang="0">
                    <a:pos x="T4" y="T5"/>
                  </a:cxn>
                  <a:cxn ang="0">
                    <a:pos x="T6" y="T7"/>
                  </a:cxn>
                  <a:cxn ang="0">
                    <a:pos x="T8" y="T9"/>
                  </a:cxn>
                </a:cxnLst>
                <a:rect l="0" t="0" r="r" b="b"/>
                <a:pathLst>
                  <a:path w="84" h="559">
                    <a:moveTo>
                      <a:pt x="0" y="0"/>
                    </a:moveTo>
                    <a:lnTo>
                      <a:pt x="0" y="509"/>
                    </a:lnTo>
                    <a:lnTo>
                      <a:pt x="84" y="559"/>
                    </a:lnTo>
                    <a:lnTo>
                      <a:pt x="84" y="47"/>
                    </a:lnTo>
                    <a:lnTo>
                      <a:pt x="0" y="0"/>
                    </a:lnTo>
                    <a:close/>
                  </a:path>
                </a:pathLst>
              </a:custGeom>
              <a:solidFill>
                <a:srgbClr val="6EB21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173">
                <a:extLst>
                  <a:ext uri="{FF2B5EF4-FFF2-40B4-BE49-F238E27FC236}">
                    <a16:creationId xmlns="" xmlns:a16="http://schemas.microsoft.com/office/drawing/2014/main" id="{776C7118-3823-4E36-8811-A45143D750D4}"/>
                  </a:ext>
                </a:extLst>
              </p:cNvPr>
              <p:cNvSpPr>
                <a:spLocks/>
              </p:cNvSpPr>
              <p:nvPr/>
            </p:nvSpPr>
            <p:spPr bwMode="auto">
              <a:xfrm>
                <a:off x="8081743" y="1762662"/>
                <a:ext cx="133350" cy="887413"/>
              </a:xfrm>
              <a:custGeom>
                <a:avLst/>
                <a:gdLst>
                  <a:gd name="T0" fmla="*/ 0 w 84"/>
                  <a:gd name="T1" fmla="*/ 0 h 559"/>
                  <a:gd name="T2" fmla="*/ 0 w 84"/>
                  <a:gd name="T3" fmla="*/ 509 h 559"/>
                  <a:gd name="T4" fmla="*/ 84 w 84"/>
                  <a:gd name="T5" fmla="*/ 559 h 559"/>
                  <a:gd name="T6" fmla="*/ 84 w 84"/>
                  <a:gd name="T7" fmla="*/ 47 h 559"/>
                  <a:gd name="T8" fmla="*/ 0 w 84"/>
                  <a:gd name="T9" fmla="*/ 0 h 559"/>
                </a:gdLst>
                <a:ahLst/>
                <a:cxnLst>
                  <a:cxn ang="0">
                    <a:pos x="T0" y="T1"/>
                  </a:cxn>
                  <a:cxn ang="0">
                    <a:pos x="T2" y="T3"/>
                  </a:cxn>
                  <a:cxn ang="0">
                    <a:pos x="T4" y="T5"/>
                  </a:cxn>
                  <a:cxn ang="0">
                    <a:pos x="T6" y="T7"/>
                  </a:cxn>
                  <a:cxn ang="0">
                    <a:pos x="T8" y="T9"/>
                  </a:cxn>
                </a:cxnLst>
                <a:rect l="0" t="0" r="r" b="b"/>
                <a:pathLst>
                  <a:path w="84" h="559">
                    <a:moveTo>
                      <a:pt x="0" y="0"/>
                    </a:moveTo>
                    <a:lnTo>
                      <a:pt x="0" y="509"/>
                    </a:lnTo>
                    <a:lnTo>
                      <a:pt x="84" y="559"/>
                    </a:lnTo>
                    <a:lnTo>
                      <a:pt x="84" y="47"/>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174">
                <a:extLst>
                  <a:ext uri="{FF2B5EF4-FFF2-40B4-BE49-F238E27FC236}">
                    <a16:creationId xmlns="" xmlns:a16="http://schemas.microsoft.com/office/drawing/2014/main" id="{A920A523-F39A-4302-9171-5DFCC6F8E3DF}"/>
                  </a:ext>
                </a:extLst>
              </p:cNvPr>
              <p:cNvSpPr>
                <a:spLocks/>
              </p:cNvSpPr>
              <p:nvPr/>
            </p:nvSpPr>
            <p:spPr bwMode="auto">
              <a:xfrm>
                <a:off x="8081743" y="1626137"/>
                <a:ext cx="369888" cy="211138"/>
              </a:xfrm>
              <a:custGeom>
                <a:avLst/>
                <a:gdLst>
                  <a:gd name="T0" fmla="*/ 233 w 233"/>
                  <a:gd name="T1" fmla="*/ 47 h 133"/>
                  <a:gd name="T2" fmla="*/ 149 w 233"/>
                  <a:gd name="T3" fmla="*/ 0 h 133"/>
                  <a:gd name="T4" fmla="*/ 0 w 233"/>
                  <a:gd name="T5" fmla="*/ 86 h 133"/>
                  <a:gd name="T6" fmla="*/ 84 w 233"/>
                  <a:gd name="T7" fmla="*/ 133 h 133"/>
                  <a:gd name="T8" fmla="*/ 233 w 233"/>
                  <a:gd name="T9" fmla="*/ 47 h 133"/>
                </a:gdLst>
                <a:ahLst/>
                <a:cxnLst>
                  <a:cxn ang="0">
                    <a:pos x="T0" y="T1"/>
                  </a:cxn>
                  <a:cxn ang="0">
                    <a:pos x="T2" y="T3"/>
                  </a:cxn>
                  <a:cxn ang="0">
                    <a:pos x="T4" y="T5"/>
                  </a:cxn>
                  <a:cxn ang="0">
                    <a:pos x="T6" y="T7"/>
                  </a:cxn>
                  <a:cxn ang="0">
                    <a:pos x="T8" y="T9"/>
                  </a:cxn>
                </a:cxnLst>
                <a:rect l="0" t="0" r="r" b="b"/>
                <a:pathLst>
                  <a:path w="233" h="133">
                    <a:moveTo>
                      <a:pt x="233" y="47"/>
                    </a:moveTo>
                    <a:lnTo>
                      <a:pt x="149" y="0"/>
                    </a:lnTo>
                    <a:lnTo>
                      <a:pt x="0" y="86"/>
                    </a:lnTo>
                    <a:lnTo>
                      <a:pt x="84" y="133"/>
                    </a:lnTo>
                    <a:lnTo>
                      <a:pt x="233" y="47"/>
                    </a:lnTo>
                    <a:close/>
                  </a:path>
                </a:pathLst>
              </a:custGeom>
              <a:solidFill>
                <a:srgbClr val="B3DF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175">
                <a:extLst>
                  <a:ext uri="{FF2B5EF4-FFF2-40B4-BE49-F238E27FC236}">
                    <a16:creationId xmlns="" xmlns:a16="http://schemas.microsoft.com/office/drawing/2014/main" id="{7D37295B-E104-4C89-A351-D9F3FD90247A}"/>
                  </a:ext>
                </a:extLst>
              </p:cNvPr>
              <p:cNvSpPr>
                <a:spLocks/>
              </p:cNvSpPr>
              <p:nvPr/>
            </p:nvSpPr>
            <p:spPr bwMode="auto">
              <a:xfrm>
                <a:off x="8081743" y="1626137"/>
                <a:ext cx="369888" cy="211138"/>
              </a:xfrm>
              <a:custGeom>
                <a:avLst/>
                <a:gdLst>
                  <a:gd name="T0" fmla="*/ 233 w 233"/>
                  <a:gd name="T1" fmla="*/ 47 h 133"/>
                  <a:gd name="T2" fmla="*/ 149 w 233"/>
                  <a:gd name="T3" fmla="*/ 0 h 133"/>
                  <a:gd name="T4" fmla="*/ 0 w 233"/>
                  <a:gd name="T5" fmla="*/ 86 h 133"/>
                  <a:gd name="T6" fmla="*/ 84 w 233"/>
                  <a:gd name="T7" fmla="*/ 133 h 133"/>
                  <a:gd name="T8" fmla="*/ 233 w 233"/>
                  <a:gd name="T9" fmla="*/ 47 h 133"/>
                </a:gdLst>
                <a:ahLst/>
                <a:cxnLst>
                  <a:cxn ang="0">
                    <a:pos x="T0" y="T1"/>
                  </a:cxn>
                  <a:cxn ang="0">
                    <a:pos x="T2" y="T3"/>
                  </a:cxn>
                  <a:cxn ang="0">
                    <a:pos x="T4" y="T5"/>
                  </a:cxn>
                  <a:cxn ang="0">
                    <a:pos x="T6" y="T7"/>
                  </a:cxn>
                  <a:cxn ang="0">
                    <a:pos x="T8" y="T9"/>
                  </a:cxn>
                </a:cxnLst>
                <a:rect l="0" t="0" r="r" b="b"/>
                <a:pathLst>
                  <a:path w="233" h="133">
                    <a:moveTo>
                      <a:pt x="233" y="47"/>
                    </a:moveTo>
                    <a:lnTo>
                      <a:pt x="149" y="0"/>
                    </a:lnTo>
                    <a:lnTo>
                      <a:pt x="0" y="86"/>
                    </a:lnTo>
                    <a:lnTo>
                      <a:pt x="84" y="133"/>
                    </a:lnTo>
                    <a:lnTo>
                      <a:pt x="233" y="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176">
                <a:extLst>
                  <a:ext uri="{FF2B5EF4-FFF2-40B4-BE49-F238E27FC236}">
                    <a16:creationId xmlns="" xmlns:a16="http://schemas.microsoft.com/office/drawing/2014/main" id="{1B717D7E-7894-4C38-8098-97C4A4E34CC5}"/>
                  </a:ext>
                </a:extLst>
              </p:cNvPr>
              <p:cNvSpPr>
                <a:spLocks/>
              </p:cNvSpPr>
              <p:nvPr/>
            </p:nvSpPr>
            <p:spPr bwMode="auto">
              <a:xfrm>
                <a:off x="8111906" y="1875375"/>
                <a:ext cx="76200" cy="61913"/>
              </a:xfrm>
              <a:custGeom>
                <a:avLst/>
                <a:gdLst>
                  <a:gd name="T0" fmla="*/ 0 w 48"/>
                  <a:gd name="T1" fmla="*/ 9 h 39"/>
                  <a:gd name="T2" fmla="*/ 48 w 48"/>
                  <a:gd name="T3" fmla="*/ 39 h 39"/>
                  <a:gd name="T4" fmla="*/ 48 w 48"/>
                  <a:gd name="T5" fmla="*/ 30 h 39"/>
                  <a:gd name="T6" fmla="*/ 0 w 48"/>
                  <a:gd name="T7" fmla="*/ 0 h 39"/>
                  <a:gd name="T8" fmla="*/ 0 w 48"/>
                  <a:gd name="T9" fmla="*/ 9 h 39"/>
                </a:gdLst>
                <a:ahLst/>
                <a:cxnLst>
                  <a:cxn ang="0">
                    <a:pos x="T0" y="T1"/>
                  </a:cxn>
                  <a:cxn ang="0">
                    <a:pos x="T2" y="T3"/>
                  </a:cxn>
                  <a:cxn ang="0">
                    <a:pos x="T4" y="T5"/>
                  </a:cxn>
                  <a:cxn ang="0">
                    <a:pos x="T6" y="T7"/>
                  </a:cxn>
                  <a:cxn ang="0">
                    <a:pos x="T8" y="T9"/>
                  </a:cxn>
                </a:cxnLst>
                <a:rect l="0" t="0" r="r" b="b"/>
                <a:pathLst>
                  <a:path w="48" h="39">
                    <a:moveTo>
                      <a:pt x="0" y="9"/>
                    </a:moveTo>
                    <a:lnTo>
                      <a:pt x="48" y="39"/>
                    </a:lnTo>
                    <a:lnTo>
                      <a:pt x="48" y="30"/>
                    </a:lnTo>
                    <a:lnTo>
                      <a:pt x="0" y="0"/>
                    </a:lnTo>
                    <a:lnTo>
                      <a:pt x="0" y="9"/>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177">
                <a:extLst>
                  <a:ext uri="{FF2B5EF4-FFF2-40B4-BE49-F238E27FC236}">
                    <a16:creationId xmlns="" xmlns:a16="http://schemas.microsoft.com/office/drawing/2014/main" id="{9C50E0ED-16CB-4730-A75D-D52D3216A02B}"/>
                  </a:ext>
                </a:extLst>
              </p:cNvPr>
              <p:cNvSpPr>
                <a:spLocks/>
              </p:cNvSpPr>
              <p:nvPr/>
            </p:nvSpPr>
            <p:spPr bwMode="auto">
              <a:xfrm>
                <a:off x="8111906" y="1913475"/>
                <a:ext cx="76200" cy="61913"/>
              </a:xfrm>
              <a:custGeom>
                <a:avLst/>
                <a:gdLst>
                  <a:gd name="T0" fmla="*/ 0 w 48"/>
                  <a:gd name="T1" fmla="*/ 9 h 39"/>
                  <a:gd name="T2" fmla="*/ 48 w 48"/>
                  <a:gd name="T3" fmla="*/ 39 h 39"/>
                  <a:gd name="T4" fmla="*/ 48 w 48"/>
                  <a:gd name="T5" fmla="*/ 30 h 39"/>
                  <a:gd name="T6" fmla="*/ 0 w 48"/>
                  <a:gd name="T7" fmla="*/ 0 h 39"/>
                  <a:gd name="T8" fmla="*/ 0 w 48"/>
                  <a:gd name="T9" fmla="*/ 9 h 39"/>
                </a:gdLst>
                <a:ahLst/>
                <a:cxnLst>
                  <a:cxn ang="0">
                    <a:pos x="T0" y="T1"/>
                  </a:cxn>
                  <a:cxn ang="0">
                    <a:pos x="T2" y="T3"/>
                  </a:cxn>
                  <a:cxn ang="0">
                    <a:pos x="T4" y="T5"/>
                  </a:cxn>
                  <a:cxn ang="0">
                    <a:pos x="T6" y="T7"/>
                  </a:cxn>
                  <a:cxn ang="0">
                    <a:pos x="T8" y="T9"/>
                  </a:cxn>
                </a:cxnLst>
                <a:rect l="0" t="0" r="r" b="b"/>
                <a:pathLst>
                  <a:path w="48" h="39">
                    <a:moveTo>
                      <a:pt x="0" y="9"/>
                    </a:moveTo>
                    <a:lnTo>
                      <a:pt x="48" y="39"/>
                    </a:lnTo>
                    <a:lnTo>
                      <a:pt x="48" y="30"/>
                    </a:lnTo>
                    <a:lnTo>
                      <a:pt x="0" y="0"/>
                    </a:lnTo>
                    <a:lnTo>
                      <a:pt x="0" y="9"/>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178">
                <a:extLst>
                  <a:ext uri="{FF2B5EF4-FFF2-40B4-BE49-F238E27FC236}">
                    <a16:creationId xmlns="" xmlns:a16="http://schemas.microsoft.com/office/drawing/2014/main" id="{B3CB1201-7DA7-4CBC-97C7-49BCEDDADB9E}"/>
                  </a:ext>
                </a:extLst>
              </p:cNvPr>
              <p:cNvSpPr>
                <a:spLocks/>
              </p:cNvSpPr>
              <p:nvPr/>
            </p:nvSpPr>
            <p:spPr bwMode="auto">
              <a:xfrm>
                <a:off x="8111906" y="1951575"/>
                <a:ext cx="76200" cy="61913"/>
              </a:xfrm>
              <a:custGeom>
                <a:avLst/>
                <a:gdLst>
                  <a:gd name="T0" fmla="*/ 0 w 48"/>
                  <a:gd name="T1" fmla="*/ 8 h 39"/>
                  <a:gd name="T2" fmla="*/ 48 w 48"/>
                  <a:gd name="T3" fmla="*/ 39 h 39"/>
                  <a:gd name="T4" fmla="*/ 48 w 48"/>
                  <a:gd name="T5" fmla="*/ 30 h 39"/>
                  <a:gd name="T6" fmla="*/ 0 w 48"/>
                  <a:gd name="T7" fmla="*/ 0 h 39"/>
                  <a:gd name="T8" fmla="*/ 0 w 48"/>
                  <a:gd name="T9" fmla="*/ 8 h 39"/>
                </a:gdLst>
                <a:ahLst/>
                <a:cxnLst>
                  <a:cxn ang="0">
                    <a:pos x="T0" y="T1"/>
                  </a:cxn>
                  <a:cxn ang="0">
                    <a:pos x="T2" y="T3"/>
                  </a:cxn>
                  <a:cxn ang="0">
                    <a:pos x="T4" y="T5"/>
                  </a:cxn>
                  <a:cxn ang="0">
                    <a:pos x="T6" y="T7"/>
                  </a:cxn>
                  <a:cxn ang="0">
                    <a:pos x="T8" y="T9"/>
                  </a:cxn>
                </a:cxnLst>
                <a:rect l="0" t="0" r="r" b="b"/>
                <a:pathLst>
                  <a:path w="48" h="39">
                    <a:moveTo>
                      <a:pt x="0" y="8"/>
                    </a:moveTo>
                    <a:lnTo>
                      <a:pt x="48" y="39"/>
                    </a:lnTo>
                    <a:lnTo>
                      <a:pt x="48" y="30"/>
                    </a:lnTo>
                    <a:lnTo>
                      <a:pt x="0" y="0"/>
                    </a:lnTo>
                    <a:lnTo>
                      <a:pt x="0" y="8"/>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179">
                <a:extLst>
                  <a:ext uri="{FF2B5EF4-FFF2-40B4-BE49-F238E27FC236}">
                    <a16:creationId xmlns="" xmlns:a16="http://schemas.microsoft.com/office/drawing/2014/main" id="{67B2644A-D7BA-4471-A16B-65C3FB8A9025}"/>
                  </a:ext>
                </a:extLst>
              </p:cNvPr>
              <p:cNvSpPr>
                <a:spLocks/>
              </p:cNvSpPr>
              <p:nvPr/>
            </p:nvSpPr>
            <p:spPr bwMode="auto">
              <a:xfrm>
                <a:off x="8111906" y="1988087"/>
                <a:ext cx="76200" cy="61913"/>
              </a:xfrm>
              <a:custGeom>
                <a:avLst/>
                <a:gdLst>
                  <a:gd name="T0" fmla="*/ 0 w 48"/>
                  <a:gd name="T1" fmla="*/ 9 h 39"/>
                  <a:gd name="T2" fmla="*/ 48 w 48"/>
                  <a:gd name="T3" fmla="*/ 39 h 39"/>
                  <a:gd name="T4" fmla="*/ 48 w 48"/>
                  <a:gd name="T5" fmla="*/ 28 h 39"/>
                  <a:gd name="T6" fmla="*/ 0 w 48"/>
                  <a:gd name="T7" fmla="*/ 0 h 39"/>
                  <a:gd name="T8" fmla="*/ 0 w 48"/>
                  <a:gd name="T9" fmla="*/ 9 h 39"/>
                </a:gdLst>
                <a:ahLst/>
                <a:cxnLst>
                  <a:cxn ang="0">
                    <a:pos x="T0" y="T1"/>
                  </a:cxn>
                  <a:cxn ang="0">
                    <a:pos x="T2" y="T3"/>
                  </a:cxn>
                  <a:cxn ang="0">
                    <a:pos x="T4" y="T5"/>
                  </a:cxn>
                  <a:cxn ang="0">
                    <a:pos x="T6" y="T7"/>
                  </a:cxn>
                  <a:cxn ang="0">
                    <a:pos x="T8" y="T9"/>
                  </a:cxn>
                </a:cxnLst>
                <a:rect l="0" t="0" r="r" b="b"/>
                <a:pathLst>
                  <a:path w="48" h="39">
                    <a:moveTo>
                      <a:pt x="0" y="9"/>
                    </a:moveTo>
                    <a:lnTo>
                      <a:pt x="48" y="39"/>
                    </a:lnTo>
                    <a:lnTo>
                      <a:pt x="48" y="28"/>
                    </a:lnTo>
                    <a:lnTo>
                      <a:pt x="0" y="0"/>
                    </a:lnTo>
                    <a:lnTo>
                      <a:pt x="0" y="9"/>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180">
                <a:extLst>
                  <a:ext uri="{FF2B5EF4-FFF2-40B4-BE49-F238E27FC236}">
                    <a16:creationId xmlns="" xmlns:a16="http://schemas.microsoft.com/office/drawing/2014/main" id="{B81D945A-CE4F-4941-A464-0867179E4BCE}"/>
                  </a:ext>
                </a:extLst>
              </p:cNvPr>
              <p:cNvSpPr>
                <a:spLocks/>
              </p:cNvSpPr>
              <p:nvPr/>
            </p:nvSpPr>
            <p:spPr bwMode="auto">
              <a:xfrm>
                <a:off x="8111906" y="2026187"/>
                <a:ext cx="76200" cy="61913"/>
              </a:xfrm>
              <a:custGeom>
                <a:avLst/>
                <a:gdLst>
                  <a:gd name="T0" fmla="*/ 0 w 48"/>
                  <a:gd name="T1" fmla="*/ 9 h 39"/>
                  <a:gd name="T2" fmla="*/ 48 w 48"/>
                  <a:gd name="T3" fmla="*/ 39 h 39"/>
                  <a:gd name="T4" fmla="*/ 48 w 48"/>
                  <a:gd name="T5" fmla="*/ 28 h 39"/>
                  <a:gd name="T6" fmla="*/ 0 w 48"/>
                  <a:gd name="T7" fmla="*/ 0 h 39"/>
                  <a:gd name="T8" fmla="*/ 0 w 48"/>
                  <a:gd name="T9" fmla="*/ 9 h 39"/>
                </a:gdLst>
                <a:ahLst/>
                <a:cxnLst>
                  <a:cxn ang="0">
                    <a:pos x="T0" y="T1"/>
                  </a:cxn>
                  <a:cxn ang="0">
                    <a:pos x="T2" y="T3"/>
                  </a:cxn>
                  <a:cxn ang="0">
                    <a:pos x="T4" y="T5"/>
                  </a:cxn>
                  <a:cxn ang="0">
                    <a:pos x="T6" y="T7"/>
                  </a:cxn>
                  <a:cxn ang="0">
                    <a:pos x="T8" y="T9"/>
                  </a:cxn>
                </a:cxnLst>
                <a:rect l="0" t="0" r="r" b="b"/>
                <a:pathLst>
                  <a:path w="48" h="39">
                    <a:moveTo>
                      <a:pt x="0" y="9"/>
                    </a:moveTo>
                    <a:lnTo>
                      <a:pt x="48" y="39"/>
                    </a:lnTo>
                    <a:lnTo>
                      <a:pt x="48" y="28"/>
                    </a:lnTo>
                    <a:lnTo>
                      <a:pt x="0" y="0"/>
                    </a:lnTo>
                    <a:lnTo>
                      <a:pt x="0" y="9"/>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181">
                <a:extLst>
                  <a:ext uri="{FF2B5EF4-FFF2-40B4-BE49-F238E27FC236}">
                    <a16:creationId xmlns="" xmlns:a16="http://schemas.microsoft.com/office/drawing/2014/main" id="{8F92B06D-01AC-4E41-86E1-ACA3E42BC06A}"/>
                  </a:ext>
                </a:extLst>
              </p:cNvPr>
              <p:cNvSpPr>
                <a:spLocks/>
              </p:cNvSpPr>
              <p:nvPr/>
            </p:nvSpPr>
            <p:spPr bwMode="auto">
              <a:xfrm>
                <a:off x="8111906" y="2064287"/>
                <a:ext cx="76200" cy="61913"/>
              </a:xfrm>
              <a:custGeom>
                <a:avLst/>
                <a:gdLst>
                  <a:gd name="T0" fmla="*/ 0 w 48"/>
                  <a:gd name="T1" fmla="*/ 0 h 39"/>
                  <a:gd name="T2" fmla="*/ 0 w 48"/>
                  <a:gd name="T3" fmla="*/ 9 h 39"/>
                  <a:gd name="T4" fmla="*/ 48 w 48"/>
                  <a:gd name="T5" fmla="*/ 39 h 39"/>
                  <a:gd name="T6" fmla="*/ 48 w 48"/>
                  <a:gd name="T7" fmla="*/ 28 h 39"/>
                  <a:gd name="T8" fmla="*/ 0 w 48"/>
                  <a:gd name="T9" fmla="*/ 0 h 39"/>
                </a:gdLst>
                <a:ahLst/>
                <a:cxnLst>
                  <a:cxn ang="0">
                    <a:pos x="T0" y="T1"/>
                  </a:cxn>
                  <a:cxn ang="0">
                    <a:pos x="T2" y="T3"/>
                  </a:cxn>
                  <a:cxn ang="0">
                    <a:pos x="T4" y="T5"/>
                  </a:cxn>
                  <a:cxn ang="0">
                    <a:pos x="T6" y="T7"/>
                  </a:cxn>
                  <a:cxn ang="0">
                    <a:pos x="T8" y="T9"/>
                  </a:cxn>
                </a:cxnLst>
                <a:rect l="0" t="0" r="r" b="b"/>
                <a:pathLst>
                  <a:path w="48" h="39">
                    <a:moveTo>
                      <a:pt x="0" y="0"/>
                    </a:moveTo>
                    <a:lnTo>
                      <a:pt x="0" y="9"/>
                    </a:lnTo>
                    <a:lnTo>
                      <a:pt x="48" y="39"/>
                    </a:lnTo>
                    <a:lnTo>
                      <a:pt x="48" y="28"/>
                    </a:lnTo>
                    <a:lnTo>
                      <a:pt x="0" y="0"/>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182">
                <a:extLst>
                  <a:ext uri="{FF2B5EF4-FFF2-40B4-BE49-F238E27FC236}">
                    <a16:creationId xmlns="" xmlns:a16="http://schemas.microsoft.com/office/drawing/2014/main" id="{E02B7174-ECAD-42C3-A858-0250BA58C5D8}"/>
                  </a:ext>
                </a:extLst>
              </p:cNvPr>
              <p:cNvSpPr>
                <a:spLocks/>
              </p:cNvSpPr>
              <p:nvPr/>
            </p:nvSpPr>
            <p:spPr bwMode="auto">
              <a:xfrm>
                <a:off x="8111906" y="2064287"/>
                <a:ext cx="76200" cy="61913"/>
              </a:xfrm>
              <a:custGeom>
                <a:avLst/>
                <a:gdLst>
                  <a:gd name="T0" fmla="*/ 0 w 48"/>
                  <a:gd name="T1" fmla="*/ 0 h 39"/>
                  <a:gd name="T2" fmla="*/ 0 w 48"/>
                  <a:gd name="T3" fmla="*/ 9 h 39"/>
                  <a:gd name="T4" fmla="*/ 48 w 48"/>
                  <a:gd name="T5" fmla="*/ 39 h 39"/>
                  <a:gd name="T6" fmla="*/ 48 w 48"/>
                  <a:gd name="T7" fmla="*/ 28 h 39"/>
                </a:gdLst>
                <a:ahLst/>
                <a:cxnLst>
                  <a:cxn ang="0">
                    <a:pos x="T0" y="T1"/>
                  </a:cxn>
                  <a:cxn ang="0">
                    <a:pos x="T2" y="T3"/>
                  </a:cxn>
                  <a:cxn ang="0">
                    <a:pos x="T4" y="T5"/>
                  </a:cxn>
                  <a:cxn ang="0">
                    <a:pos x="T6" y="T7"/>
                  </a:cxn>
                </a:cxnLst>
                <a:rect l="0" t="0" r="r" b="b"/>
                <a:pathLst>
                  <a:path w="48" h="39">
                    <a:moveTo>
                      <a:pt x="0" y="0"/>
                    </a:moveTo>
                    <a:lnTo>
                      <a:pt x="0" y="9"/>
                    </a:lnTo>
                    <a:lnTo>
                      <a:pt x="48" y="39"/>
                    </a:lnTo>
                    <a:lnTo>
                      <a:pt x="48" y="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183">
                <a:extLst>
                  <a:ext uri="{FF2B5EF4-FFF2-40B4-BE49-F238E27FC236}">
                    <a16:creationId xmlns="" xmlns:a16="http://schemas.microsoft.com/office/drawing/2014/main" id="{87703E07-7FB9-4B2D-85C8-CE55E49A1C91}"/>
                  </a:ext>
                </a:extLst>
              </p:cNvPr>
              <p:cNvSpPr>
                <a:spLocks/>
              </p:cNvSpPr>
              <p:nvPr/>
            </p:nvSpPr>
            <p:spPr bwMode="auto">
              <a:xfrm>
                <a:off x="8269068" y="2310350"/>
                <a:ext cx="134938" cy="161925"/>
              </a:xfrm>
              <a:custGeom>
                <a:avLst/>
                <a:gdLst>
                  <a:gd name="T0" fmla="*/ 85 w 85"/>
                  <a:gd name="T1" fmla="*/ 52 h 102"/>
                  <a:gd name="T2" fmla="*/ 0 w 85"/>
                  <a:gd name="T3" fmla="*/ 102 h 102"/>
                  <a:gd name="T4" fmla="*/ 0 w 85"/>
                  <a:gd name="T5" fmla="*/ 48 h 102"/>
                  <a:gd name="T6" fmla="*/ 85 w 85"/>
                  <a:gd name="T7" fmla="*/ 0 h 102"/>
                  <a:gd name="T8" fmla="*/ 85 w 85"/>
                  <a:gd name="T9" fmla="*/ 52 h 102"/>
                </a:gdLst>
                <a:ahLst/>
                <a:cxnLst>
                  <a:cxn ang="0">
                    <a:pos x="T0" y="T1"/>
                  </a:cxn>
                  <a:cxn ang="0">
                    <a:pos x="T2" y="T3"/>
                  </a:cxn>
                  <a:cxn ang="0">
                    <a:pos x="T4" y="T5"/>
                  </a:cxn>
                  <a:cxn ang="0">
                    <a:pos x="T6" y="T7"/>
                  </a:cxn>
                  <a:cxn ang="0">
                    <a:pos x="T8" y="T9"/>
                  </a:cxn>
                </a:cxnLst>
                <a:rect l="0" t="0" r="r" b="b"/>
                <a:pathLst>
                  <a:path w="85" h="102">
                    <a:moveTo>
                      <a:pt x="85" y="52"/>
                    </a:moveTo>
                    <a:lnTo>
                      <a:pt x="0" y="102"/>
                    </a:lnTo>
                    <a:lnTo>
                      <a:pt x="0" y="48"/>
                    </a:lnTo>
                    <a:lnTo>
                      <a:pt x="85" y="0"/>
                    </a:lnTo>
                    <a:lnTo>
                      <a:pt x="85" y="52"/>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184">
                <a:extLst>
                  <a:ext uri="{FF2B5EF4-FFF2-40B4-BE49-F238E27FC236}">
                    <a16:creationId xmlns="" xmlns:a16="http://schemas.microsoft.com/office/drawing/2014/main" id="{E21AC970-78DA-4DFF-9460-ABFD2C1FA7F0}"/>
                  </a:ext>
                </a:extLst>
              </p:cNvPr>
              <p:cNvSpPr>
                <a:spLocks/>
              </p:cNvSpPr>
              <p:nvPr/>
            </p:nvSpPr>
            <p:spPr bwMode="auto">
              <a:xfrm>
                <a:off x="8269068" y="2410362"/>
                <a:ext cx="134938" cy="85725"/>
              </a:xfrm>
              <a:custGeom>
                <a:avLst/>
                <a:gdLst>
                  <a:gd name="T0" fmla="*/ 85 w 85"/>
                  <a:gd name="T1" fmla="*/ 6 h 54"/>
                  <a:gd name="T2" fmla="*/ 0 w 85"/>
                  <a:gd name="T3" fmla="*/ 54 h 54"/>
                  <a:gd name="T4" fmla="*/ 0 w 85"/>
                  <a:gd name="T5" fmla="*/ 47 h 54"/>
                  <a:gd name="T6" fmla="*/ 85 w 85"/>
                  <a:gd name="T7" fmla="*/ 0 h 54"/>
                  <a:gd name="T8" fmla="*/ 85 w 85"/>
                  <a:gd name="T9" fmla="*/ 6 h 54"/>
                </a:gdLst>
                <a:ahLst/>
                <a:cxnLst>
                  <a:cxn ang="0">
                    <a:pos x="T0" y="T1"/>
                  </a:cxn>
                  <a:cxn ang="0">
                    <a:pos x="T2" y="T3"/>
                  </a:cxn>
                  <a:cxn ang="0">
                    <a:pos x="T4" y="T5"/>
                  </a:cxn>
                  <a:cxn ang="0">
                    <a:pos x="T6" y="T7"/>
                  </a:cxn>
                  <a:cxn ang="0">
                    <a:pos x="T8" y="T9"/>
                  </a:cxn>
                </a:cxnLst>
                <a:rect l="0" t="0" r="r" b="b"/>
                <a:pathLst>
                  <a:path w="85" h="54">
                    <a:moveTo>
                      <a:pt x="85" y="6"/>
                    </a:moveTo>
                    <a:lnTo>
                      <a:pt x="0" y="54"/>
                    </a:lnTo>
                    <a:lnTo>
                      <a:pt x="0" y="47"/>
                    </a:lnTo>
                    <a:lnTo>
                      <a:pt x="85" y="0"/>
                    </a:lnTo>
                    <a:lnTo>
                      <a:pt x="85" y="6"/>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185">
                <a:extLst>
                  <a:ext uri="{FF2B5EF4-FFF2-40B4-BE49-F238E27FC236}">
                    <a16:creationId xmlns="" xmlns:a16="http://schemas.microsoft.com/office/drawing/2014/main" id="{E1E29D8A-CCC0-4981-9744-EB19C2752BC8}"/>
                  </a:ext>
                </a:extLst>
              </p:cNvPr>
              <p:cNvSpPr>
                <a:spLocks/>
              </p:cNvSpPr>
              <p:nvPr/>
            </p:nvSpPr>
            <p:spPr bwMode="auto">
              <a:xfrm>
                <a:off x="8269068" y="2434175"/>
                <a:ext cx="134938" cy="85725"/>
              </a:xfrm>
              <a:custGeom>
                <a:avLst/>
                <a:gdLst>
                  <a:gd name="T0" fmla="*/ 85 w 85"/>
                  <a:gd name="T1" fmla="*/ 7 h 54"/>
                  <a:gd name="T2" fmla="*/ 0 w 85"/>
                  <a:gd name="T3" fmla="*/ 54 h 54"/>
                  <a:gd name="T4" fmla="*/ 0 w 85"/>
                  <a:gd name="T5" fmla="*/ 48 h 54"/>
                  <a:gd name="T6" fmla="*/ 85 w 85"/>
                  <a:gd name="T7" fmla="*/ 0 h 54"/>
                  <a:gd name="T8" fmla="*/ 85 w 85"/>
                  <a:gd name="T9" fmla="*/ 7 h 54"/>
                </a:gdLst>
                <a:ahLst/>
                <a:cxnLst>
                  <a:cxn ang="0">
                    <a:pos x="T0" y="T1"/>
                  </a:cxn>
                  <a:cxn ang="0">
                    <a:pos x="T2" y="T3"/>
                  </a:cxn>
                  <a:cxn ang="0">
                    <a:pos x="T4" y="T5"/>
                  </a:cxn>
                  <a:cxn ang="0">
                    <a:pos x="T6" y="T7"/>
                  </a:cxn>
                  <a:cxn ang="0">
                    <a:pos x="T8" y="T9"/>
                  </a:cxn>
                </a:cxnLst>
                <a:rect l="0" t="0" r="r" b="b"/>
                <a:pathLst>
                  <a:path w="85" h="54">
                    <a:moveTo>
                      <a:pt x="85" y="7"/>
                    </a:moveTo>
                    <a:lnTo>
                      <a:pt x="0" y="54"/>
                    </a:lnTo>
                    <a:lnTo>
                      <a:pt x="0" y="48"/>
                    </a:lnTo>
                    <a:lnTo>
                      <a:pt x="85" y="0"/>
                    </a:lnTo>
                    <a:lnTo>
                      <a:pt x="85" y="7"/>
                    </a:lnTo>
                    <a:close/>
                  </a:path>
                </a:pathLst>
              </a:custGeom>
              <a:solidFill>
                <a:srgbClr val="6393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186">
                <a:extLst>
                  <a:ext uri="{FF2B5EF4-FFF2-40B4-BE49-F238E27FC236}">
                    <a16:creationId xmlns="" xmlns:a16="http://schemas.microsoft.com/office/drawing/2014/main" id="{63FC5FDB-FD39-4E82-AF13-92D52C0DDED1}"/>
                  </a:ext>
                </a:extLst>
              </p:cNvPr>
              <p:cNvSpPr>
                <a:spLocks noEditPoints="1"/>
              </p:cNvSpPr>
              <p:nvPr/>
            </p:nvSpPr>
            <p:spPr bwMode="auto">
              <a:xfrm>
                <a:off x="8269068" y="1907125"/>
                <a:ext cx="134938" cy="180975"/>
              </a:xfrm>
              <a:custGeom>
                <a:avLst/>
                <a:gdLst>
                  <a:gd name="T0" fmla="*/ 0 w 85"/>
                  <a:gd name="T1" fmla="*/ 62 h 114"/>
                  <a:gd name="T2" fmla="*/ 0 w 85"/>
                  <a:gd name="T3" fmla="*/ 82 h 114"/>
                  <a:gd name="T4" fmla="*/ 11 w 85"/>
                  <a:gd name="T5" fmla="*/ 77 h 114"/>
                  <a:gd name="T6" fmla="*/ 11 w 85"/>
                  <a:gd name="T7" fmla="*/ 114 h 114"/>
                  <a:gd name="T8" fmla="*/ 44 w 85"/>
                  <a:gd name="T9" fmla="*/ 112 h 114"/>
                  <a:gd name="T10" fmla="*/ 76 w 85"/>
                  <a:gd name="T11" fmla="*/ 75 h 114"/>
                  <a:gd name="T12" fmla="*/ 76 w 85"/>
                  <a:gd name="T13" fmla="*/ 38 h 114"/>
                  <a:gd name="T14" fmla="*/ 85 w 85"/>
                  <a:gd name="T15" fmla="*/ 32 h 114"/>
                  <a:gd name="T16" fmla="*/ 85 w 85"/>
                  <a:gd name="T17" fmla="*/ 13 h 114"/>
                  <a:gd name="T18" fmla="*/ 76 w 85"/>
                  <a:gd name="T19" fmla="*/ 19 h 114"/>
                  <a:gd name="T20" fmla="*/ 65 w 85"/>
                  <a:gd name="T21" fmla="*/ 26 h 114"/>
                  <a:gd name="T22" fmla="*/ 65 w 85"/>
                  <a:gd name="T23" fmla="*/ 0 h 114"/>
                  <a:gd name="T24" fmla="*/ 52 w 85"/>
                  <a:gd name="T25" fmla="*/ 6 h 114"/>
                  <a:gd name="T26" fmla="*/ 52 w 85"/>
                  <a:gd name="T27" fmla="*/ 32 h 114"/>
                  <a:gd name="T28" fmla="*/ 33 w 85"/>
                  <a:gd name="T29" fmla="*/ 43 h 114"/>
                  <a:gd name="T30" fmla="*/ 33 w 85"/>
                  <a:gd name="T31" fmla="*/ 17 h 114"/>
                  <a:gd name="T32" fmla="*/ 20 w 85"/>
                  <a:gd name="T33" fmla="*/ 26 h 114"/>
                  <a:gd name="T34" fmla="*/ 20 w 85"/>
                  <a:gd name="T35" fmla="*/ 51 h 114"/>
                  <a:gd name="T36" fmla="*/ 11 w 85"/>
                  <a:gd name="T37" fmla="*/ 58 h 114"/>
                  <a:gd name="T38" fmla="*/ 0 w 85"/>
                  <a:gd name="T39" fmla="*/ 62 h 114"/>
                  <a:gd name="T40" fmla="*/ 44 w 85"/>
                  <a:gd name="T41" fmla="*/ 101 h 114"/>
                  <a:gd name="T42" fmla="*/ 46 w 85"/>
                  <a:gd name="T43" fmla="*/ 79 h 114"/>
                  <a:gd name="T44" fmla="*/ 29 w 85"/>
                  <a:gd name="T45" fmla="*/ 73 h 114"/>
                  <a:gd name="T46" fmla="*/ 44 w 85"/>
                  <a:gd name="T47" fmla="*/ 51 h 114"/>
                  <a:gd name="T48" fmla="*/ 39 w 85"/>
                  <a:gd name="T49" fmla="*/ 69 h 114"/>
                  <a:gd name="T50" fmla="*/ 57 w 85"/>
                  <a:gd name="T51" fmla="*/ 75 h 114"/>
                  <a:gd name="T52" fmla="*/ 44 w 85"/>
                  <a:gd name="T53" fmla="*/ 10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114">
                    <a:moveTo>
                      <a:pt x="0" y="62"/>
                    </a:moveTo>
                    <a:lnTo>
                      <a:pt x="0" y="82"/>
                    </a:lnTo>
                    <a:lnTo>
                      <a:pt x="11" y="77"/>
                    </a:lnTo>
                    <a:lnTo>
                      <a:pt x="11" y="114"/>
                    </a:lnTo>
                    <a:lnTo>
                      <a:pt x="44" y="112"/>
                    </a:lnTo>
                    <a:lnTo>
                      <a:pt x="76" y="75"/>
                    </a:lnTo>
                    <a:lnTo>
                      <a:pt x="76" y="38"/>
                    </a:lnTo>
                    <a:lnTo>
                      <a:pt x="85" y="32"/>
                    </a:lnTo>
                    <a:lnTo>
                      <a:pt x="85" y="13"/>
                    </a:lnTo>
                    <a:lnTo>
                      <a:pt x="76" y="19"/>
                    </a:lnTo>
                    <a:lnTo>
                      <a:pt x="65" y="26"/>
                    </a:lnTo>
                    <a:lnTo>
                      <a:pt x="65" y="0"/>
                    </a:lnTo>
                    <a:lnTo>
                      <a:pt x="52" y="6"/>
                    </a:lnTo>
                    <a:lnTo>
                      <a:pt x="52" y="32"/>
                    </a:lnTo>
                    <a:lnTo>
                      <a:pt x="33" y="43"/>
                    </a:lnTo>
                    <a:lnTo>
                      <a:pt x="33" y="17"/>
                    </a:lnTo>
                    <a:lnTo>
                      <a:pt x="20" y="26"/>
                    </a:lnTo>
                    <a:lnTo>
                      <a:pt x="20" y="51"/>
                    </a:lnTo>
                    <a:lnTo>
                      <a:pt x="11" y="58"/>
                    </a:lnTo>
                    <a:lnTo>
                      <a:pt x="0" y="62"/>
                    </a:lnTo>
                    <a:close/>
                    <a:moveTo>
                      <a:pt x="44" y="101"/>
                    </a:moveTo>
                    <a:lnTo>
                      <a:pt x="46" y="79"/>
                    </a:lnTo>
                    <a:lnTo>
                      <a:pt x="29" y="73"/>
                    </a:lnTo>
                    <a:lnTo>
                      <a:pt x="44" y="51"/>
                    </a:lnTo>
                    <a:lnTo>
                      <a:pt x="39" y="69"/>
                    </a:lnTo>
                    <a:lnTo>
                      <a:pt x="57" y="75"/>
                    </a:lnTo>
                    <a:lnTo>
                      <a:pt x="44" y="10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187">
                <a:extLst>
                  <a:ext uri="{FF2B5EF4-FFF2-40B4-BE49-F238E27FC236}">
                    <a16:creationId xmlns="" xmlns:a16="http://schemas.microsoft.com/office/drawing/2014/main" id="{7A95B020-5F1D-4AF2-AD02-E828DF39740E}"/>
                  </a:ext>
                </a:extLst>
              </p:cNvPr>
              <p:cNvSpPr>
                <a:spLocks/>
              </p:cNvSpPr>
              <p:nvPr/>
            </p:nvSpPr>
            <p:spPr bwMode="auto">
              <a:xfrm>
                <a:off x="8265893" y="2061112"/>
                <a:ext cx="79375" cy="222250"/>
              </a:xfrm>
              <a:custGeom>
                <a:avLst/>
                <a:gdLst>
                  <a:gd name="T0" fmla="*/ 2 w 23"/>
                  <a:gd name="T1" fmla="*/ 65 h 65"/>
                  <a:gd name="T2" fmla="*/ 2 w 23"/>
                  <a:gd name="T3" fmla="*/ 65 h 65"/>
                  <a:gd name="T4" fmla="*/ 22 w 23"/>
                  <a:gd name="T5" fmla="*/ 53 h 65"/>
                  <a:gd name="T6" fmla="*/ 23 w 23"/>
                  <a:gd name="T7" fmla="*/ 52 h 65"/>
                  <a:gd name="T8" fmla="*/ 23 w 23"/>
                  <a:gd name="T9" fmla="*/ 2 h 65"/>
                  <a:gd name="T10" fmla="*/ 21 w 23"/>
                  <a:gd name="T11" fmla="*/ 0 h 65"/>
                  <a:gd name="T12" fmla="*/ 20 w 23"/>
                  <a:gd name="T13" fmla="*/ 2 h 65"/>
                  <a:gd name="T14" fmla="*/ 20 w 23"/>
                  <a:gd name="T15" fmla="*/ 51 h 65"/>
                  <a:gd name="T16" fmla="*/ 1 w 23"/>
                  <a:gd name="T17" fmla="*/ 62 h 65"/>
                  <a:gd name="T18" fmla="*/ 0 w 23"/>
                  <a:gd name="T19" fmla="*/ 64 h 65"/>
                  <a:gd name="T20" fmla="*/ 2 w 23"/>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65">
                    <a:moveTo>
                      <a:pt x="2" y="65"/>
                    </a:moveTo>
                    <a:cubicBezTo>
                      <a:pt x="2" y="65"/>
                      <a:pt x="2" y="65"/>
                      <a:pt x="2" y="65"/>
                    </a:cubicBezTo>
                    <a:cubicBezTo>
                      <a:pt x="22" y="53"/>
                      <a:pt x="22" y="53"/>
                      <a:pt x="22" y="53"/>
                    </a:cubicBezTo>
                    <a:cubicBezTo>
                      <a:pt x="23" y="53"/>
                      <a:pt x="23" y="52"/>
                      <a:pt x="23" y="52"/>
                    </a:cubicBezTo>
                    <a:cubicBezTo>
                      <a:pt x="23" y="2"/>
                      <a:pt x="23" y="2"/>
                      <a:pt x="23" y="2"/>
                    </a:cubicBezTo>
                    <a:cubicBezTo>
                      <a:pt x="23" y="1"/>
                      <a:pt x="22" y="0"/>
                      <a:pt x="21" y="0"/>
                    </a:cubicBezTo>
                    <a:cubicBezTo>
                      <a:pt x="20" y="0"/>
                      <a:pt x="20" y="1"/>
                      <a:pt x="20" y="2"/>
                    </a:cubicBezTo>
                    <a:cubicBezTo>
                      <a:pt x="20" y="51"/>
                      <a:pt x="20" y="51"/>
                      <a:pt x="20" y="51"/>
                    </a:cubicBezTo>
                    <a:cubicBezTo>
                      <a:pt x="1" y="62"/>
                      <a:pt x="1" y="62"/>
                      <a:pt x="1" y="62"/>
                    </a:cubicBezTo>
                    <a:cubicBezTo>
                      <a:pt x="0" y="62"/>
                      <a:pt x="0" y="63"/>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188">
                <a:extLst>
                  <a:ext uri="{FF2B5EF4-FFF2-40B4-BE49-F238E27FC236}">
                    <a16:creationId xmlns="" xmlns:a16="http://schemas.microsoft.com/office/drawing/2014/main" id="{47C4AA58-BD24-4FA9-A15E-17728C7CF965}"/>
                  </a:ext>
                </a:extLst>
              </p:cNvPr>
              <p:cNvSpPr>
                <a:spLocks/>
              </p:cNvSpPr>
              <p:nvPr/>
            </p:nvSpPr>
            <p:spPr bwMode="auto">
              <a:xfrm>
                <a:off x="8248431" y="2253200"/>
                <a:ext cx="38100" cy="50800"/>
              </a:xfrm>
              <a:custGeom>
                <a:avLst/>
                <a:gdLst>
                  <a:gd name="T0" fmla="*/ 0 w 11"/>
                  <a:gd name="T1" fmla="*/ 9 h 15"/>
                  <a:gd name="T2" fmla="*/ 5 w 11"/>
                  <a:gd name="T3" fmla="*/ 13 h 15"/>
                  <a:gd name="T4" fmla="*/ 11 w 11"/>
                  <a:gd name="T5" fmla="*/ 5 h 15"/>
                  <a:gd name="T6" fmla="*/ 5 w 11"/>
                  <a:gd name="T7" fmla="*/ 1 h 15"/>
                  <a:gd name="T8" fmla="*/ 0 w 11"/>
                  <a:gd name="T9" fmla="*/ 9 h 15"/>
                </a:gdLst>
                <a:ahLst/>
                <a:cxnLst>
                  <a:cxn ang="0">
                    <a:pos x="T0" y="T1"/>
                  </a:cxn>
                  <a:cxn ang="0">
                    <a:pos x="T2" y="T3"/>
                  </a:cxn>
                  <a:cxn ang="0">
                    <a:pos x="T4" y="T5"/>
                  </a:cxn>
                  <a:cxn ang="0">
                    <a:pos x="T6" y="T7"/>
                  </a:cxn>
                  <a:cxn ang="0">
                    <a:pos x="T8" y="T9"/>
                  </a:cxn>
                </a:cxnLst>
                <a:rect l="0" t="0" r="r" b="b"/>
                <a:pathLst>
                  <a:path w="11" h="15">
                    <a:moveTo>
                      <a:pt x="0" y="9"/>
                    </a:moveTo>
                    <a:cubicBezTo>
                      <a:pt x="0" y="13"/>
                      <a:pt x="3" y="15"/>
                      <a:pt x="5" y="13"/>
                    </a:cubicBezTo>
                    <a:cubicBezTo>
                      <a:pt x="8" y="12"/>
                      <a:pt x="11" y="8"/>
                      <a:pt x="11" y="5"/>
                    </a:cubicBezTo>
                    <a:cubicBezTo>
                      <a:pt x="11" y="1"/>
                      <a:pt x="8" y="0"/>
                      <a:pt x="5" y="1"/>
                    </a:cubicBezTo>
                    <a:cubicBezTo>
                      <a:pt x="3" y="2"/>
                      <a:pt x="0" y="6"/>
                      <a:pt x="0"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189">
                <a:extLst>
                  <a:ext uri="{FF2B5EF4-FFF2-40B4-BE49-F238E27FC236}">
                    <a16:creationId xmlns="" xmlns:a16="http://schemas.microsoft.com/office/drawing/2014/main" id="{597F390B-C1C0-484D-9365-68D385855246}"/>
                  </a:ext>
                </a:extLst>
              </p:cNvPr>
              <p:cNvSpPr>
                <a:spLocks/>
              </p:cNvSpPr>
              <p:nvPr/>
            </p:nvSpPr>
            <p:spPr bwMode="auto">
              <a:xfrm>
                <a:off x="8245256" y="1608675"/>
                <a:ext cx="93663" cy="163513"/>
              </a:xfrm>
              <a:custGeom>
                <a:avLst/>
                <a:gdLst>
                  <a:gd name="T0" fmla="*/ 0 w 59"/>
                  <a:gd name="T1" fmla="*/ 103 h 103"/>
                  <a:gd name="T2" fmla="*/ 59 w 59"/>
                  <a:gd name="T3" fmla="*/ 69 h 103"/>
                  <a:gd name="T4" fmla="*/ 59 w 59"/>
                  <a:gd name="T5" fmla="*/ 0 h 103"/>
                  <a:gd name="T6" fmla="*/ 0 w 59"/>
                  <a:gd name="T7" fmla="*/ 34 h 103"/>
                  <a:gd name="T8" fmla="*/ 0 w 59"/>
                  <a:gd name="T9" fmla="*/ 103 h 103"/>
                </a:gdLst>
                <a:ahLst/>
                <a:cxnLst>
                  <a:cxn ang="0">
                    <a:pos x="T0" y="T1"/>
                  </a:cxn>
                  <a:cxn ang="0">
                    <a:pos x="T2" y="T3"/>
                  </a:cxn>
                  <a:cxn ang="0">
                    <a:pos x="T4" y="T5"/>
                  </a:cxn>
                  <a:cxn ang="0">
                    <a:pos x="T6" y="T7"/>
                  </a:cxn>
                  <a:cxn ang="0">
                    <a:pos x="T8" y="T9"/>
                  </a:cxn>
                </a:cxnLst>
                <a:rect l="0" t="0" r="r" b="b"/>
                <a:pathLst>
                  <a:path w="59" h="103">
                    <a:moveTo>
                      <a:pt x="0" y="103"/>
                    </a:moveTo>
                    <a:lnTo>
                      <a:pt x="59" y="69"/>
                    </a:lnTo>
                    <a:lnTo>
                      <a:pt x="59" y="0"/>
                    </a:lnTo>
                    <a:lnTo>
                      <a:pt x="0" y="34"/>
                    </a:lnTo>
                    <a:lnTo>
                      <a:pt x="0" y="103"/>
                    </a:lnTo>
                    <a:close/>
                  </a:path>
                </a:pathLst>
              </a:custGeom>
              <a:solidFill>
                <a:srgbClr val="9E9E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190">
                <a:extLst>
                  <a:ext uri="{FF2B5EF4-FFF2-40B4-BE49-F238E27FC236}">
                    <a16:creationId xmlns="" xmlns:a16="http://schemas.microsoft.com/office/drawing/2014/main" id="{B231D15E-7B46-48C1-B956-E06B4EDA32EB}"/>
                  </a:ext>
                </a:extLst>
              </p:cNvPr>
              <p:cNvSpPr>
                <a:spLocks/>
              </p:cNvSpPr>
              <p:nvPr/>
            </p:nvSpPr>
            <p:spPr bwMode="auto">
              <a:xfrm>
                <a:off x="8245256" y="1608675"/>
                <a:ext cx="93663" cy="163513"/>
              </a:xfrm>
              <a:custGeom>
                <a:avLst/>
                <a:gdLst>
                  <a:gd name="T0" fmla="*/ 0 w 59"/>
                  <a:gd name="T1" fmla="*/ 103 h 103"/>
                  <a:gd name="T2" fmla="*/ 59 w 59"/>
                  <a:gd name="T3" fmla="*/ 69 h 103"/>
                  <a:gd name="T4" fmla="*/ 59 w 59"/>
                  <a:gd name="T5" fmla="*/ 0 h 103"/>
                  <a:gd name="T6" fmla="*/ 0 w 59"/>
                  <a:gd name="T7" fmla="*/ 34 h 103"/>
                  <a:gd name="T8" fmla="*/ 0 w 59"/>
                  <a:gd name="T9" fmla="*/ 103 h 103"/>
                </a:gdLst>
                <a:ahLst/>
                <a:cxnLst>
                  <a:cxn ang="0">
                    <a:pos x="T0" y="T1"/>
                  </a:cxn>
                  <a:cxn ang="0">
                    <a:pos x="T2" y="T3"/>
                  </a:cxn>
                  <a:cxn ang="0">
                    <a:pos x="T4" y="T5"/>
                  </a:cxn>
                  <a:cxn ang="0">
                    <a:pos x="T6" y="T7"/>
                  </a:cxn>
                  <a:cxn ang="0">
                    <a:pos x="T8" y="T9"/>
                  </a:cxn>
                </a:cxnLst>
                <a:rect l="0" t="0" r="r" b="b"/>
                <a:pathLst>
                  <a:path w="59" h="103">
                    <a:moveTo>
                      <a:pt x="0" y="103"/>
                    </a:moveTo>
                    <a:lnTo>
                      <a:pt x="59" y="69"/>
                    </a:lnTo>
                    <a:lnTo>
                      <a:pt x="59" y="0"/>
                    </a:lnTo>
                    <a:lnTo>
                      <a:pt x="0" y="34"/>
                    </a:lnTo>
                    <a:lnTo>
                      <a:pt x="0" y="10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191">
                <a:extLst>
                  <a:ext uri="{FF2B5EF4-FFF2-40B4-BE49-F238E27FC236}">
                    <a16:creationId xmlns="" xmlns:a16="http://schemas.microsoft.com/office/drawing/2014/main" id="{C1D31AEE-4514-47D4-A8B6-74E10FBE53E9}"/>
                  </a:ext>
                </a:extLst>
              </p:cNvPr>
              <p:cNvSpPr>
                <a:spLocks/>
              </p:cNvSpPr>
              <p:nvPr/>
            </p:nvSpPr>
            <p:spPr bwMode="auto">
              <a:xfrm>
                <a:off x="8191281" y="1632487"/>
                <a:ext cx="53975" cy="139700"/>
              </a:xfrm>
              <a:custGeom>
                <a:avLst/>
                <a:gdLst>
                  <a:gd name="T0" fmla="*/ 34 w 34"/>
                  <a:gd name="T1" fmla="*/ 88 h 88"/>
                  <a:gd name="T2" fmla="*/ 0 w 34"/>
                  <a:gd name="T3" fmla="*/ 69 h 88"/>
                  <a:gd name="T4" fmla="*/ 0 w 34"/>
                  <a:gd name="T5" fmla="*/ 0 h 88"/>
                  <a:gd name="T6" fmla="*/ 34 w 34"/>
                  <a:gd name="T7" fmla="*/ 19 h 88"/>
                  <a:gd name="T8" fmla="*/ 34 w 34"/>
                  <a:gd name="T9" fmla="*/ 88 h 88"/>
                </a:gdLst>
                <a:ahLst/>
                <a:cxnLst>
                  <a:cxn ang="0">
                    <a:pos x="T0" y="T1"/>
                  </a:cxn>
                  <a:cxn ang="0">
                    <a:pos x="T2" y="T3"/>
                  </a:cxn>
                  <a:cxn ang="0">
                    <a:pos x="T4" y="T5"/>
                  </a:cxn>
                  <a:cxn ang="0">
                    <a:pos x="T6" y="T7"/>
                  </a:cxn>
                  <a:cxn ang="0">
                    <a:pos x="T8" y="T9"/>
                  </a:cxn>
                </a:cxnLst>
                <a:rect l="0" t="0" r="r" b="b"/>
                <a:pathLst>
                  <a:path w="34" h="88">
                    <a:moveTo>
                      <a:pt x="34" y="88"/>
                    </a:moveTo>
                    <a:lnTo>
                      <a:pt x="0" y="69"/>
                    </a:lnTo>
                    <a:lnTo>
                      <a:pt x="0" y="0"/>
                    </a:lnTo>
                    <a:lnTo>
                      <a:pt x="34" y="19"/>
                    </a:lnTo>
                    <a:lnTo>
                      <a:pt x="34" y="88"/>
                    </a:lnTo>
                    <a:close/>
                  </a:path>
                </a:pathLst>
              </a:custGeom>
              <a:solidFill>
                <a:srgbClr val="9193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192">
                <a:extLst>
                  <a:ext uri="{FF2B5EF4-FFF2-40B4-BE49-F238E27FC236}">
                    <a16:creationId xmlns="" xmlns:a16="http://schemas.microsoft.com/office/drawing/2014/main" id="{40E35D66-FEDC-44EA-8299-2F4CE321E754}"/>
                  </a:ext>
                </a:extLst>
              </p:cNvPr>
              <p:cNvSpPr>
                <a:spLocks/>
              </p:cNvSpPr>
              <p:nvPr/>
            </p:nvSpPr>
            <p:spPr bwMode="auto">
              <a:xfrm>
                <a:off x="8191281" y="1632487"/>
                <a:ext cx="53975" cy="139700"/>
              </a:xfrm>
              <a:custGeom>
                <a:avLst/>
                <a:gdLst>
                  <a:gd name="T0" fmla="*/ 34 w 34"/>
                  <a:gd name="T1" fmla="*/ 88 h 88"/>
                  <a:gd name="T2" fmla="*/ 0 w 34"/>
                  <a:gd name="T3" fmla="*/ 69 h 88"/>
                  <a:gd name="T4" fmla="*/ 0 w 34"/>
                  <a:gd name="T5" fmla="*/ 0 h 88"/>
                  <a:gd name="T6" fmla="*/ 34 w 34"/>
                  <a:gd name="T7" fmla="*/ 19 h 88"/>
                  <a:gd name="T8" fmla="*/ 34 w 34"/>
                  <a:gd name="T9" fmla="*/ 88 h 88"/>
                </a:gdLst>
                <a:ahLst/>
                <a:cxnLst>
                  <a:cxn ang="0">
                    <a:pos x="T0" y="T1"/>
                  </a:cxn>
                  <a:cxn ang="0">
                    <a:pos x="T2" y="T3"/>
                  </a:cxn>
                  <a:cxn ang="0">
                    <a:pos x="T4" y="T5"/>
                  </a:cxn>
                  <a:cxn ang="0">
                    <a:pos x="T6" y="T7"/>
                  </a:cxn>
                  <a:cxn ang="0">
                    <a:pos x="T8" y="T9"/>
                  </a:cxn>
                </a:cxnLst>
                <a:rect l="0" t="0" r="r" b="b"/>
                <a:pathLst>
                  <a:path w="34" h="88">
                    <a:moveTo>
                      <a:pt x="34" y="88"/>
                    </a:moveTo>
                    <a:lnTo>
                      <a:pt x="0" y="69"/>
                    </a:lnTo>
                    <a:lnTo>
                      <a:pt x="0" y="0"/>
                    </a:lnTo>
                    <a:lnTo>
                      <a:pt x="34" y="19"/>
                    </a:lnTo>
                    <a:lnTo>
                      <a:pt x="34" y="8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Freeform 193">
                <a:extLst>
                  <a:ext uri="{FF2B5EF4-FFF2-40B4-BE49-F238E27FC236}">
                    <a16:creationId xmlns="" xmlns:a16="http://schemas.microsoft.com/office/drawing/2014/main" id="{71A016E2-A1EC-4BF3-817A-E480BE7B9AC4}"/>
                  </a:ext>
                </a:extLst>
              </p:cNvPr>
              <p:cNvSpPr>
                <a:spLocks/>
              </p:cNvSpPr>
              <p:nvPr/>
            </p:nvSpPr>
            <p:spPr bwMode="auto">
              <a:xfrm>
                <a:off x="8191281" y="1632487"/>
                <a:ext cx="53975" cy="139700"/>
              </a:xfrm>
              <a:custGeom>
                <a:avLst/>
                <a:gdLst>
                  <a:gd name="T0" fmla="*/ 0 w 34"/>
                  <a:gd name="T1" fmla="*/ 0 h 88"/>
                  <a:gd name="T2" fmla="*/ 0 w 34"/>
                  <a:gd name="T3" fmla="*/ 69 h 88"/>
                  <a:gd name="T4" fmla="*/ 34 w 34"/>
                  <a:gd name="T5" fmla="*/ 88 h 88"/>
                  <a:gd name="T6" fmla="*/ 34 w 34"/>
                  <a:gd name="T7" fmla="*/ 19 h 88"/>
                  <a:gd name="T8" fmla="*/ 0 w 34"/>
                  <a:gd name="T9" fmla="*/ 0 h 88"/>
                </a:gdLst>
                <a:ahLst/>
                <a:cxnLst>
                  <a:cxn ang="0">
                    <a:pos x="T0" y="T1"/>
                  </a:cxn>
                  <a:cxn ang="0">
                    <a:pos x="T2" y="T3"/>
                  </a:cxn>
                  <a:cxn ang="0">
                    <a:pos x="T4" y="T5"/>
                  </a:cxn>
                  <a:cxn ang="0">
                    <a:pos x="T6" y="T7"/>
                  </a:cxn>
                  <a:cxn ang="0">
                    <a:pos x="T8" y="T9"/>
                  </a:cxn>
                </a:cxnLst>
                <a:rect l="0" t="0" r="r" b="b"/>
                <a:pathLst>
                  <a:path w="34" h="88">
                    <a:moveTo>
                      <a:pt x="0" y="0"/>
                    </a:moveTo>
                    <a:lnTo>
                      <a:pt x="0" y="69"/>
                    </a:lnTo>
                    <a:lnTo>
                      <a:pt x="34" y="88"/>
                    </a:lnTo>
                    <a:lnTo>
                      <a:pt x="34" y="19"/>
                    </a:lnTo>
                    <a:lnTo>
                      <a:pt x="0" y="0"/>
                    </a:lnTo>
                    <a:close/>
                  </a:path>
                </a:pathLst>
              </a:custGeom>
              <a:solidFill>
                <a:srgbClr val="787A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194">
                <a:extLst>
                  <a:ext uri="{FF2B5EF4-FFF2-40B4-BE49-F238E27FC236}">
                    <a16:creationId xmlns="" xmlns:a16="http://schemas.microsoft.com/office/drawing/2014/main" id="{CA923E50-0296-46F6-9DFE-9AD1F455FB6C}"/>
                  </a:ext>
                </a:extLst>
              </p:cNvPr>
              <p:cNvSpPr>
                <a:spLocks/>
              </p:cNvSpPr>
              <p:nvPr/>
            </p:nvSpPr>
            <p:spPr bwMode="auto">
              <a:xfrm>
                <a:off x="8191281" y="1632487"/>
                <a:ext cx="53975" cy="139700"/>
              </a:xfrm>
              <a:custGeom>
                <a:avLst/>
                <a:gdLst>
                  <a:gd name="T0" fmla="*/ 0 w 34"/>
                  <a:gd name="T1" fmla="*/ 0 h 88"/>
                  <a:gd name="T2" fmla="*/ 0 w 34"/>
                  <a:gd name="T3" fmla="*/ 69 h 88"/>
                  <a:gd name="T4" fmla="*/ 34 w 34"/>
                  <a:gd name="T5" fmla="*/ 88 h 88"/>
                  <a:gd name="T6" fmla="*/ 34 w 34"/>
                  <a:gd name="T7" fmla="*/ 19 h 88"/>
                  <a:gd name="T8" fmla="*/ 0 w 34"/>
                  <a:gd name="T9" fmla="*/ 0 h 88"/>
                </a:gdLst>
                <a:ahLst/>
                <a:cxnLst>
                  <a:cxn ang="0">
                    <a:pos x="T0" y="T1"/>
                  </a:cxn>
                  <a:cxn ang="0">
                    <a:pos x="T2" y="T3"/>
                  </a:cxn>
                  <a:cxn ang="0">
                    <a:pos x="T4" y="T5"/>
                  </a:cxn>
                  <a:cxn ang="0">
                    <a:pos x="T6" y="T7"/>
                  </a:cxn>
                  <a:cxn ang="0">
                    <a:pos x="T8" y="T9"/>
                  </a:cxn>
                </a:cxnLst>
                <a:rect l="0" t="0" r="r" b="b"/>
                <a:pathLst>
                  <a:path w="34" h="88">
                    <a:moveTo>
                      <a:pt x="0" y="0"/>
                    </a:moveTo>
                    <a:lnTo>
                      <a:pt x="0" y="69"/>
                    </a:lnTo>
                    <a:lnTo>
                      <a:pt x="34" y="88"/>
                    </a:lnTo>
                    <a:lnTo>
                      <a:pt x="34" y="1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195">
                <a:extLst>
                  <a:ext uri="{FF2B5EF4-FFF2-40B4-BE49-F238E27FC236}">
                    <a16:creationId xmlns="" xmlns:a16="http://schemas.microsoft.com/office/drawing/2014/main" id="{A19923A1-D61B-43FA-81F2-6B68C431AF22}"/>
                  </a:ext>
                </a:extLst>
              </p:cNvPr>
              <p:cNvSpPr>
                <a:spLocks/>
              </p:cNvSpPr>
              <p:nvPr/>
            </p:nvSpPr>
            <p:spPr bwMode="auto">
              <a:xfrm>
                <a:off x="8191281" y="1576925"/>
                <a:ext cx="147638" cy="85725"/>
              </a:xfrm>
              <a:custGeom>
                <a:avLst/>
                <a:gdLst>
                  <a:gd name="T0" fmla="*/ 93 w 93"/>
                  <a:gd name="T1" fmla="*/ 20 h 54"/>
                  <a:gd name="T2" fmla="*/ 60 w 93"/>
                  <a:gd name="T3" fmla="*/ 0 h 54"/>
                  <a:gd name="T4" fmla="*/ 0 w 93"/>
                  <a:gd name="T5" fmla="*/ 35 h 54"/>
                  <a:gd name="T6" fmla="*/ 34 w 93"/>
                  <a:gd name="T7" fmla="*/ 54 h 54"/>
                  <a:gd name="T8" fmla="*/ 93 w 93"/>
                  <a:gd name="T9" fmla="*/ 20 h 54"/>
                </a:gdLst>
                <a:ahLst/>
                <a:cxnLst>
                  <a:cxn ang="0">
                    <a:pos x="T0" y="T1"/>
                  </a:cxn>
                  <a:cxn ang="0">
                    <a:pos x="T2" y="T3"/>
                  </a:cxn>
                  <a:cxn ang="0">
                    <a:pos x="T4" y="T5"/>
                  </a:cxn>
                  <a:cxn ang="0">
                    <a:pos x="T6" y="T7"/>
                  </a:cxn>
                  <a:cxn ang="0">
                    <a:pos x="T8" y="T9"/>
                  </a:cxn>
                </a:cxnLst>
                <a:rect l="0" t="0" r="r" b="b"/>
                <a:pathLst>
                  <a:path w="93" h="54">
                    <a:moveTo>
                      <a:pt x="93" y="20"/>
                    </a:moveTo>
                    <a:lnTo>
                      <a:pt x="60" y="0"/>
                    </a:lnTo>
                    <a:lnTo>
                      <a:pt x="0" y="35"/>
                    </a:lnTo>
                    <a:lnTo>
                      <a:pt x="34" y="54"/>
                    </a:lnTo>
                    <a:lnTo>
                      <a:pt x="93" y="20"/>
                    </a:lnTo>
                    <a:close/>
                  </a:path>
                </a:pathLst>
              </a:custGeom>
              <a:solidFill>
                <a:srgbClr val="BABC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196">
                <a:extLst>
                  <a:ext uri="{FF2B5EF4-FFF2-40B4-BE49-F238E27FC236}">
                    <a16:creationId xmlns="" xmlns:a16="http://schemas.microsoft.com/office/drawing/2014/main" id="{1072C8BA-9229-48B3-992C-83B6A4FF29E2}"/>
                  </a:ext>
                </a:extLst>
              </p:cNvPr>
              <p:cNvSpPr>
                <a:spLocks/>
              </p:cNvSpPr>
              <p:nvPr/>
            </p:nvSpPr>
            <p:spPr bwMode="auto">
              <a:xfrm>
                <a:off x="8269068" y="1659475"/>
                <a:ext cx="46038" cy="65088"/>
              </a:xfrm>
              <a:custGeom>
                <a:avLst/>
                <a:gdLst>
                  <a:gd name="T0" fmla="*/ 13 w 29"/>
                  <a:gd name="T1" fmla="*/ 41 h 41"/>
                  <a:gd name="T2" fmla="*/ 20 w 29"/>
                  <a:gd name="T3" fmla="*/ 22 h 41"/>
                  <a:gd name="T4" fmla="*/ 0 w 29"/>
                  <a:gd name="T5" fmla="*/ 22 h 41"/>
                  <a:gd name="T6" fmla="*/ 13 w 29"/>
                  <a:gd name="T7" fmla="*/ 0 h 41"/>
                  <a:gd name="T8" fmla="*/ 11 w 29"/>
                  <a:gd name="T9" fmla="*/ 15 h 41"/>
                  <a:gd name="T10" fmla="*/ 29 w 29"/>
                  <a:gd name="T11" fmla="*/ 15 h 41"/>
                  <a:gd name="T12" fmla="*/ 13 w 2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9" h="41">
                    <a:moveTo>
                      <a:pt x="13" y="41"/>
                    </a:moveTo>
                    <a:lnTo>
                      <a:pt x="20" y="22"/>
                    </a:lnTo>
                    <a:lnTo>
                      <a:pt x="0" y="22"/>
                    </a:lnTo>
                    <a:lnTo>
                      <a:pt x="13" y="0"/>
                    </a:lnTo>
                    <a:lnTo>
                      <a:pt x="11" y="15"/>
                    </a:lnTo>
                    <a:lnTo>
                      <a:pt x="29" y="15"/>
                    </a:lnTo>
                    <a:lnTo>
                      <a:pt x="13" y="4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197">
                <a:extLst>
                  <a:ext uri="{FF2B5EF4-FFF2-40B4-BE49-F238E27FC236}">
                    <a16:creationId xmlns="" xmlns:a16="http://schemas.microsoft.com/office/drawing/2014/main" id="{C5012DB8-46DB-450D-B1A0-3E22A67C061E}"/>
                  </a:ext>
                </a:extLst>
              </p:cNvPr>
              <p:cNvSpPr>
                <a:spLocks/>
              </p:cNvSpPr>
              <p:nvPr/>
            </p:nvSpPr>
            <p:spPr bwMode="auto">
              <a:xfrm>
                <a:off x="8105556" y="2289712"/>
                <a:ext cx="82550" cy="109538"/>
              </a:xfrm>
              <a:custGeom>
                <a:avLst/>
                <a:gdLst>
                  <a:gd name="T0" fmla="*/ 6 w 24"/>
                  <a:gd name="T1" fmla="*/ 1 h 32"/>
                  <a:gd name="T2" fmla="*/ 1 w 24"/>
                  <a:gd name="T3" fmla="*/ 8 h 32"/>
                  <a:gd name="T4" fmla="*/ 3 w 24"/>
                  <a:gd name="T5" fmla="*/ 22 h 32"/>
                  <a:gd name="T6" fmla="*/ 15 w 24"/>
                  <a:gd name="T7" fmla="*/ 32 h 32"/>
                  <a:gd name="T8" fmla="*/ 19 w 24"/>
                  <a:gd name="T9" fmla="*/ 30 h 32"/>
                  <a:gd name="T10" fmla="*/ 20 w 24"/>
                  <a:gd name="T11" fmla="*/ 10 h 32"/>
                  <a:gd name="T12" fmla="*/ 9 w 24"/>
                  <a:gd name="T13" fmla="*/ 0 h 32"/>
                  <a:gd name="T14" fmla="*/ 6 w 24"/>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2">
                    <a:moveTo>
                      <a:pt x="6" y="1"/>
                    </a:moveTo>
                    <a:cubicBezTo>
                      <a:pt x="4" y="2"/>
                      <a:pt x="2" y="5"/>
                      <a:pt x="1" y="8"/>
                    </a:cubicBezTo>
                    <a:cubicBezTo>
                      <a:pt x="0" y="12"/>
                      <a:pt x="1" y="17"/>
                      <a:pt x="3" y="22"/>
                    </a:cubicBezTo>
                    <a:cubicBezTo>
                      <a:pt x="6" y="28"/>
                      <a:pt x="10" y="32"/>
                      <a:pt x="15" y="32"/>
                    </a:cubicBezTo>
                    <a:cubicBezTo>
                      <a:pt x="16" y="32"/>
                      <a:pt x="18" y="31"/>
                      <a:pt x="19" y="30"/>
                    </a:cubicBezTo>
                    <a:cubicBezTo>
                      <a:pt x="23" y="27"/>
                      <a:pt x="24" y="18"/>
                      <a:pt x="20" y="10"/>
                    </a:cubicBezTo>
                    <a:cubicBezTo>
                      <a:pt x="18" y="4"/>
                      <a:pt x="13" y="0"/>
                      <a:pt x="9" y="0"/>
                    </a:cubicBezTo>
                    <a:cubicBezTo>
                      <a:pt x="8" y="0"/>
                      <a:pt x="7" y="1"/>
                      <a:pt x="6" y="1"/>
                    </a:cubicBezTo>
                    <a:close/>
                  </a:path>
                </a:pathLst>
              </a:custGeom>
              <a:solidFill>
                <a:srgbClr val="3634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198">
                <a:extLst>
                  <a:ext uri="{FF2B5EF4-FFF2-40B4-BE49-F238E27FC236}">
                    <a16:creationId xmlns="" xmlns:a16="http://schemas.microsoft.com/office/drawing/2014/main" id="{9C4A4D05-4937-4452-83E9-3B7196F730D7}"/>
                  </a:ext>
                </a:extLst>
              </p:cNvPr>
              <p:cNvSpPr>
                <a:spLocks/>
              </p:cNvSpPr>
              <p:nvPr/>
            </p:nvSpPr>
            <p:spPr bwMode="auto">
              <a:xfrm>
                <a:off x="7345143" y="3939125"/>
                <a:ext cx="701675" cy="620713"/>
              </a:xfrm>
              <a:custGeom>
                <a:avLst/>
                <a:gdLst>
                  <a:gd name="T0" fmla="*/ 17 w 205"/>
                  <a:gd name="T1" fmla="*/ 0 h 181"/>
                  <a:gd name="T2" fmla="*/ 0 w 205"/>
                  <a:gd name="T3" fmla="*/ 22 h 181"/>
                  <a:gd name="T4" fmla="*/ 0 w 205"/>
                  <a:gd name="T5" fmla="*/ 34 h 181"/>
                  <a:gd name="T6" fmla="*/ 32 w 205"/>
                  <a:gd name="T7" fmla="*/ 90 h 181"/>
                  <a:gd name="T8" fmla="*/ 173 w 205"/>
                  <a:gd name="T9" fmla="*/ 176 h 181"/>
                  <a:gd name="T10" fmla="*/ 188 w 205"/>
                  <a:gd name="T11" fmla="*/ 181 h 181"/>
                  <a:gd name="T12" fmla="*/ 205 w 205"/>
                  <a:gd name="T13" fmla="*/ 158 h 181"/>
                  <a:gd name="T14" fmla="*/ 205 w 205"/>
                  <a:gd name="T15" fmla="*/ 147 h 181"/>
                  <a:gd name="T16" fmla="*/ 173 w 205"/>
                  <a:gd name="T17" fmla="*/ 90 h 181"/>
                  <a:gd name="T18" fmla="*/ 32 w 205"/>
                  <a:gd name="T19" fmla="*/ 4 h 181"/>
                  <a:gd name="T20" fmla="*/ 17 w 205"/>
                  <a:gd name="T21"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181">
                    <a:moveTo>
                      <a:pt x="17" y="0"/>
                    </a:moveTo>
                    <a:cubicBezTo>
                      <a:pt x="7" y="0"/>
                      <a:pt x="0" y="8"/>
                      <a:pt x="0" y="22"/>
                    </a:cubicBezTo>
                    <a:cubicBezTo>
                      <a:pt x="0" y="34"/>
                      <a:pt x="0" y="34"/>
                      <a:pt x="0" y="34"/>
                    </a:cubicBezTo>
                    <a:cubicBezTo>
                      <a:pt x="0" y="54"/>
                      <a:pt x="14" y="80"/>
                      <a:pt x="32" y="90"/>
                    </a:cubicBezTo>
                    <a:cubicBezTo>
                      <a:pt x="173" y="176"/>
                      <a:pt x="173" y="176"/>
                      <a:pt x="173" y="176"/>
                    </a:cubicBezTo>
                    <a:cubicBezTo>
                      <a:pt x="178" y="180"/>
                      <a:pt x="183" y="181"/>
                      <a:pt x="188" y="181"/>
                    </a:cubicBezTo>
                    <a:cubicBezTo>
                      <a:pt x="198" y="181"/>
                      <a:pt x="205" y="173"/>
                      <a:pt x="205" y="158"/>
                    </a:cubicBezTo>
                    <a:cubicBezTo>
                      <a:pt x="205" y="147"/>
                      <a:pt x="205" y="147"/>
                      <a:pt x="205" y="147"/>
                    </a:cubicBezTo>
                    <a:cubicBezTo>
                      <a:pt x="205" y="126"/>
                      <a:pt x="191" y="101"/>
                      <a:pt x="173" y="90"/>
                    </a:cubicBezTo>
                    <a:cubicBezTo>
                      <a:pt x="32" y="4"/>
                      <a:pt x="32" y="4"/>
                      <a:pt x="32" y="4"/>
                    </a:cubicBezTo>
                    <a:cubicBezTo>
                      <a:pt x="27" y="1"/>
                      <a:pt x="22" y="0"/>
                      <a:pt x="17" y="0"/>
                    </a:cubicBezTo>
                  </a:path>
                </a:pathLst>
              </a:custGeom>
              <a:solidFill>
                <a:srgbClr val="95917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199">
                <a:extLst>
                  <a:ext uri="{FF2B5EF4-FFF2-40B4-BE49-F238E27FC236}">
                    <a16:creationId xmlns="" xmlns:a16="http://schemas.microsoft.com/office/drawing/2014/main" id="{82681A59-32F3-4E33-81D5-DF90786F248B}"/>
                  </a:ext>
                </a:extLst>
              </p:cNvPr>
              <p:cNvSpPr>
                <a:spLocks/>
              </p:cNvSpPr>
              <p:nvPr/>
            </p:nvSpPr>
            <p:spPr bwMode="auto">
              <a:xfrm>
                <a:off x="7368956" y="3945475"/>
                <a:ext cx="660400" cy="585788"/>
              </a:xfrm>
              <a:custGeom>
                <a:avLst/>
                <a:gdLst>
                  <a:gd name="T0" fmla="*/ 0 w 193"/>
                  <a:gd name="T1" fmla="*/ 32 h 171"/>
                  <a:gd name="T2" fmla="*/ 26 w 193"/>
                  <a:gd name="T3" fmla="*/ 78 h 171"/>
                  <a:gd name="T4" fmla="*/ 167 w 193"/>
                  <a:gd name="T5" fmla="*/ 162 h 171"/>
                  <a:gd name="T6" fmla="*/ 193 w 193"/>
                  <a:gd name="T7" fmla="*/ 148 h 171"/>
                  <a:gd name="T8" fmla="*/ 193 w 193"/>
                  <a:gd name="T9" fmla="*/ 139 h 171"/>
                  <a:gd name="T10" fmla="*/ 167 w 193"/>
                  <a:gd name="T11" fmla="*/ 93 h 171"/>
                  <a:gd name="T12" fmla="*/ 26 w 193"/>
                  <a:gd name="T13" fmla="*/ 9 h 171"/>
                  <a:gd name="T14" fmla="*/ 0 w 193"/>
                  <a:gd name="T15" fmla="*/ 23 h 171"/>
                  <a:gd name="T16" fmla="*/ 0 w 193"/>
                  <a:gd name="T17" fmla="*/ 32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171">
                    <a:moveTo>
                      <a:pt x="0" y="32"/>
                    </a:moveTo>
                    <a:cubicBezTo>
                      <a:pt x="0" y="49"/>
                      <a:pt x="12" y="69"/>
                      <a:pt x="26" y="78"/>
                    </a:cubicBezTo>
                    <a:cubicBezTo>
                      <a:pt x="167" y="162"/>
                      <a:pt x="167" y="162"/>
                      <a:pt x="167" y="162"/>
                    </a:cubicBezTo>
                    <a:cubicBezTo>
                      <a:pt x="181" y="171"/>
                      <a:pt x="193" y="164"/>
                      <a:pt x="193" y="148"/>
                    </a:cubicBezTo>
                    <a:cubicBezTo>
                      <a:pt x="193" y="139"/>
                      <a:pt x="193" y="139"/>
                      <a:pt x="193" y="139"/>
                    </a:cubicBezTo>
                    <a:cubicBezTo>
                      <a:pt x="193" y="122"/>
                      <a:pt x="181" y="102"/>
                      <a:pt x="167" y="93"/>
                    </a:cubicBezTo>
                    <a:cubicBezTo>
                      <a:pt x="26" y="9"/>
                      <a:pt x="26" y="9"/>
                      <a:pt x="26" y="9"/>
                    </a:cubicBezTo>
                    <a:cubicBezTo>
                      <a:pt x="12" y="0"/>
                      <a:pt x="0" y="7"/>
                      <a:pt x="0" y="23"/>
                    </a:cubicBezTo>
                    <a:lnTo>
                      <a:pt x="0" y="32"/>
                    </a:lnTo>
                    <a:close/>
                  </a:path>
                </a:pathLst>
              </a:custGeom>
              <a:solidFill>
                <a:srgbClr val="94D2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200">
                <a:extLst>
                  <a:ext uri="{FF2B5EF4-FFF2-40B4-BE49-F238E27FC236}">
                    <a16:creationId xmlns="" xmlns:a16="http://schemas.microsoft.com/office/drawing/2014/main" id="{C6CDE46A-1F46-4285-8BE6-E0590DC60A24}"/>
                  </a:ext>
                </a:extLst>
              </p:cNvPr>
              <p:cNvSpPr>
                <a:spLocks/>
              </p:cNvSpPr>
              <p:nvPr/>
            </p:nvSpPr>
            <p:spPr bwMode="auto">
              <a:xfrm>
                <a:off x="7351493" y="3956587"/>
                <a:ext cx="657225" cy="585788"/>
              </a:xfrm>
              <a:custGeom>
                <a:avLst/>
                <a:gdLst>
                  <a:gd name="T0" fmla="*/ 0 w 192"/>
                  <a:gd name="T1" fmla="*/ 33 h 171"/>
                  <a:gd name="T2" fmla="*/ 26 w 192"/>
                  <a:gd name="T3" fmla="*/ 78 h 171"/>
                  <a:gd name="T4" fmla="*/ 167 w 192"/>
                  <a:gd name="T5" fmla="*/ 163 h 171"/>
                  <a:gd name="T6" fmla="*/ 192 w 192"/>
                  <a:gd name="T7" fmla="*/ 148 h 171"/>
                  <a:gd name="T8" fmla="*/ 192 w 192"/>
                  <a:gd name="T9" fmla="*/ 139 h 171"/>
                  <a:gd name="T10" fmla="*/ 167 w 192"/>
                  <a:gd name="T11" fmla="*/ 94 h 171"/>
                  <a:gd name="T12" fmla="*/ 26 w 192"/>
                  <a:gd name="T13" fmla="*/ 9 h 171"/>
                  <a:gd name="T14" fmla="*/ 0 w 192"/>
                  <a:gd name="T15" fmla="*/ 23 h 171"/>
                  <a:gd name="T16" fmla="*/ 0 w 192"/>
                  <a:gd name="T17" fmla="*/ 3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171">
                    <a:moveTo>
                      <a:pt x="0" y="33"/>
                    </a:moveTo>
                    <a:cubicBezTo>
                      <a:pt x="0" y="49"/>
                      <a:pt x="12" y="69"/>
                      <a:pt x="26" y="78"/>
                    </a:cubicBezTo>
                    <a:cubicBezTo>
                      <a:pt x="167" y="163"/>
                      <a:pt x="167" y="163"/>
                      <a:pt x="167" y="163"/>
                    </a:cubicBezTo>
                    <a:cubicBezTo>
                      <a:pt x="181" y="171"/>
                      <a:pt x="192" y="165"/>
                      <a:pt x="192" y="148"/>
                    </a:cubicBezTo>
                    <a:cubicBezTo>
                      <a:pt x="192" y="139"/>
                      <a:pt x="192" y="139"/>
                      <a:pt x="192" y="139"/>
                    </a:cubicBezTo>
                    <a:cubicBezTo>
                      <a:pt x="192" y="122"/>
                      <a:pt x="181" y="102"/>
                      <a:pt x="167" y="94"/>
                    </a:cubicBezTo>
                    <a:cubicBezTo>
                      <a:pt x="26" y="9"/>
                      <a:pt x="26" y="9"/>
                      <a:pt x="26" y="9"/>
                    </a:cubicBezTo>
                    <a:cubicBezTo>
                      <a:pt x="12" y="0"/>
                      <a:pt x="0" y="7"/>
                      <a:pt x="0" y="23"/>
                    </a:cubicBezTo>
                    <a:lnTo>
                      <a:pt x="0" y="33"/>
                    </a:lnTo>
                    <a:close/>
                  </a:path>
                </a:pathLst>
              </a:custGeom>
              <a:solidFill>
                <a:srgbClr val="6C9A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201">
                <a:extLst>
                  <a:ext uri="{FF2B5EF4-FFF2-40B4-BE49-F238E27FC236}">
                    <a16:creationId xmlns="" xmlns:a16="http://schemas.microsoft.com/office/drawing/2014/main" id="{EA7D8299-44AE-4D80-96B4-78E682A24BE3}"/>
                  </a:ext>
                </a:extLst>
              </p:cNvPr>
              <p:cNvSpPr>
                <a:spLocks/>
              </p:cNvSpPr>
              <p:nvPr/>
            </p:nvSpPr>
            <p:spPr bwMode="auto">
              <a:xfrm>
                <a:off x="7026056" y="4066125"/>
                <a:ext cx="914400" cy="654050"/>
              </a:xfrm>
              <a:custGeom>
                <a:avLst/>
                <a:gdLst>
                  <a:gd name="T0" fmla="*/ 0 w 267"/>
                  <a:gd name="T1" fmla="*/ 93 h 191"/>
                  <a:gd name="T2" fmla="*/ 26 w 267"/>
                  <a:gd name="T3" fmla="*/ 55 h 191"/>
                  <a:gd name="T4" fmla="*/ 124 w 267"/>
                  <a:gd name="T5" fmla="*/ 0 h 191"/>
                  <a:gd name="T6" fmla="*/ 267 w 267"/>
                  <a:gd name="T7" fmla="*/ 85 h 191"/>
                  <a:gd name="T8" fmla="*/ 267 w 267"/>
                  <a:gd name="T9" fmla="*/ 114 h 191"/>
                  <a:gd name="T10" fmla="*/ 169 w 267"/>
                  <a:gd name="T11" fmla="*/ 169 h 191"/>
                  <a:gd name="T12" fmla="*/ 41 w 267"/>
                  <a:gd name="T13" fmla="*/ 170 h 191"/>
                  <a:gd name="T14" fmla="*/ 26 w 267"/>
                  <a:gd name="T15" fmla="*/ 161 h 191"/>
                  <a:gd name="T16" fmla="*/ 0 w 267"/>
                  <a:gd name="T17" fmla="*/ 123 h 191"/>
                  <a:gd name="T18" fmla="*/ 0 w 267"/>
                  <a:gd name="T19" fmla="*/ 123 h 191"/>
                  <a:gd name="T20" fmla="*/ 0 w 267"/>
                  <a:gd name="T21" fmla="*/ 94 h 191"/>
                  <a:gd name="T22" fmla="*/ 0 w 267"/>
                  <a:gd name="T23" fmla="*/ 93 h 191"/>
                  <a:gd name="T24" fmla="*/ 0 w 267"/>
                  <a:gd name="T25" fmla="*/ 9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191">
                    <a:moveTo>
                      <a:pt x="0" y="93"/>
                    </a:moveTo>
                    <a:cubicBezTo>
                      <a:pt x="0" y="79"/>
                      <a:pt x="9" y="66"/>
                      <a:pt x="26" y="55"/>
                    </a:cubicBezTo>
                    <a:cubicBezTo>
                      <a:pt x="124" y="0"/>
                      <a:pt x="124" y="0"/>
                      <a:pt x="124" y="0"/>
                    </a:cubicBezTo>
                    <a:cubicBezTo>
                      <a:pt x="267" y="85"/>
                      <a:pt x="267" y="85"/>
                      <a:pt x="267" y="85"/>
                    </a:cubicBezTo>
                    <a:cubicBezTo>
                      <a:pt x="267" y="114"/>
                      <a:pt x="267" y="114"/>
                      <a:pt x="267" y="114"/>
                    </a:cubicBezTo>
                    <a:cubicBezTo>
                      <a:pt x="169" y="169"/>
                      <a:pt x="169" y="169"/>
                      <a:pt x="169" y="169"/>
                    </a:cubicBezTo>
                    <a:cubicBezTo>
                      <a:pt x="134" y="190"/>
                      <a:pt x="76" y="191"/>
                      <a:pt x="41" y="170"/>
                    </a:cubicBezTo>
                    <a:cubicBezTo>
                      <a:pt x="26" y="161"/>
                      <a:pt x="26" y="161"/>
                      <a:pt x="26" y="161"/>
                    </a:cubicBezTo>
                    <a:cubicBezTo>
                      <a:pt x="9" y="151"/>
                      <a:pt x="0" y="137"/>
                      <a:pt x="0" y="123"/>
                    </a:cubicBezTo>
                    <a:cubicBezTo>
                      <a:pt x="0" y="123"/>
                      <a:pt x="0" y="123"/>
                      <a:pt x="0" y="123"/>
                    </a:cubicBezTo>
                    <a:cubicBezTo>
                      <a:pt x="0" y="94"/>
                      <a:pt x="0" y="94"/>
                      <a:pt x="0" y="94"/>
                    </a:cubicBezTo>
                    <a:cubicBezTo>
                      <a:pt x="0" y="93"/>
                      <a:pt x="0" y="93"/>
                      <a:pt x="0" y="93"/>
                    </a:cubicBezTo>
                    <a:cubicBezTo>
                      <a:pt x="0" y="93"/>
                      <a:pt x="0" y="93"/>
                      <a:pt x="0" y="93"/>
                    </a:cubicBezTo>
                    <a:close/>
                  </a:path>
                </a:pathLst>
              </a:custGeom>
              <a:solidFill>
                <a:srgbClr val="6C9A2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202">
                <a:extLst>
                  <a:ext uri="{FF2B5EF4-FFF2-40B4-BE49-F238E27FC236}">
                    <a16:creationId xmlns="" xmlns:a16="http://schemas.microsoft.com/office/drawing/2014/main" id="{98D2294D-2473-4480-8D97-10F17EE0FBC9}"/>
                  </a:ext>
                </a:extLst>
              </p:cNvPr>
              <p:cNvSpPr>
                <a:spLocks/>
              </p:cNvSpPr>
              <p:nvPr/>
            </p:nvSpPr>
            <p:spPr bwMode="auto">
              <a:xfrm>
                <a:off x="6991131" y="4066125"/>
                <a:ext cx="949325" cy="550863"/>
              </a:xfrm>
              <a:custGeom>
                <a:avLst/>
                <a:gdLst>
                  <a:gd name="T0" fmla="*/ 277 w 277"/>
                  <a:gd name="T1" fmla="*/ 85 h 161"/>
                  <a:gd name="T2" fmla="*/ 178 w 277"/>
                  <a:gd name="T3" fmla="*/ 140 h 161"/>
                  <a:gd name="T4" fmla="*/ 50 w 277"/>
                  <a:gd name="T5" fmla="*/ 140 h 161"/>
                  <a:gd name="T6" fmla="*/ 36 w 277"/>
                  <a:gd name="T7" fmla="*/ 132 h 161"/>
                  <a:gd name="T8" fmla="*/ 35 w 277"/>
                  <a:gd name="T9" fmla="*/ 55 h 161"/>
                  <a:gd name="T10" fmla="*/ 134 w 277"/>
                  <a:gd name="T11" fmla="*/ 0 h 161"/>
                  <a:gd name="T12" fmla="*/ 277 w 277"/>
                  <a:gd name="T13" fmla="*/ 85 h 161"/>
                </a:gdLst>
                <a:ahLst/>
                <a:cxnLst>
                  <a:cxn ang="0">
                    <a:pos x="T0" y="T1"/>
                  </a:cxn>
                  <a:cxn ang="0">
                    <a:pos x="T2" y="T3"/>
                  </a:cxn>
                  <a:cxn ang="0">
                    <a:pos x="T4" y="T5"/>
                  </a:cxn>
                  <a:cxn ang="0">
                    <a:pos x="T6" y="T7"/>
                  </a:cxn>
                  <a:cxn ang="0">
                    <a:pos x="T8" y="T9"/>
                  </a:cxn>
                  <a:cxn ang="0">
                    <a:pos x="T10" y="T11"/>
                  </a:cxn>
                  <a:cxn ang="0">
                    <a:pos x="T12" y="T13"/>
                  </a:cxn>
                </a:cxnLst>
                <a:rect l="0" t="0" r="r" b="b"/>
                <a:pathLst>
                  <a:path w="277" h="161">
                    <a:moveTo>
                      <a:pt x="277" y="85"/>
                    </a:moveTo>
                    <a:cubicBezTo>
                      <a:pt x="178" y="140"/>
                      <a:pt x="178" y="140"/>
                      <a:pt x="178" y="140"/>
                    </a:cubicBezTo>
                    <a:cubicBezTo>
                      <a:pt x="143" y="161"/>
                      <a:pt x="86" y="161"/>
                      <a:pt x="50" y="140"/>
                    </a:cubicBezTo>
                    <a:cubicBezTo>
                      <a:pt x="36" y="132"/>
                      <a:pt x="36" y="132"/>
                      <a:pt x="36" y="132"/>
                    </a:cubicBezTo>
                    <a:cubicBezTo>
                      <a:pt x="0" y="111"/>
                      <a:pt x="0" y="76"/>
                      <a:pt x="35" y="55"/>
                    </a:cubicBezTo>
                    <a:cubicBezTo>
                      <a:pt x="134" y="0"/>
                      <a:pt x="134" y="0"/>
                      <a:pt x="134" y="0"/>
                    </a:cubicBezTo>
                    <a:lnTo>
                      <a:pt x="277" y="85"/>
                    </a:lnTo>
                    <a:close/>
                  </a:path>
                </a:pathLst>
              </a:custGeom>
              <a:solidFill>
                <a:srgbClr val="94D2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8" name="Freeform 203">
              <a:extLst>
                <a:ext uri="{FF2B5EF4-FFF2-40B4-BE49-F238E27FC236}">
                  <a16:creationId xmlns="" xmlns:a16="http://schemas.microsoft.com/office/drawing/2014/main" id="{D8F44E66-1815-4AAD-B7F5-4BA4C63E19AB}"/>
                </a:ext>
              </a:extLst>
            </p:cNvPr>
            <p:cNvSpPr>
              <a:spLocks/>
            </p:cNvSpPr>
            <p:nvPr/>
          </p:nvSpPr>
          <p:spPr bwMode="auto">
            <a:xfrm>
              <a:off x="5500468" y="4466175"/>
              <a:ext cx="2173288" cy="1779588"/>
            </a:xfrm>
            <a:custGeom>
              <a:avLst/>
              <a:gdLst>
                <a:gd name="T0" fmla="*/ 0 w 634"/>
                <a:gd name="T1" fmla="*/ 519 h 519"/>
                <a:gd name="T2" fmla="*/ 495 w 634"/>
                <a:gd name="T3" fmla="*/ 519 h 519"/>
                <a:gd name="T4" fmla="*/ 540 w 634"/>
                <a:gd name="T5" fmla="*/ 498 h 519"/>
                <a:gd name="T6" fmla="*/ 625 w 634"/>
                <a:gd name="T7" fmla="*/ 395 h 519"/>
                <a:gd name="T8" fmla="*/ 632 w 634"/>
                <a:gd name="T9" fmla="*/ 371 h 519"/>
                <a:gd name="T10" fmla="*/ 619 w 634"/>
                <a:gd name="T11" fmla="*/ 350 h 519"/>
                <a:gd name="T12" fmla="*/ 448 w 634"/>
                <a:gd name="T13" fmla="*/ 232 h 519"/>
                <a:gd name="T14" fmla="*/ 434 w 634"/>
                <a:gd name="T15" fmla="*/ 204 h 519"/>
                <a:gd name="T16" fmla="*/ 434 w 634"/>
                <a:gd name="T17" fmla="*/ 104 h 519"/>
                <a:gd name="T18" fmla="*/ 448 w 634"/>
                <a:gd name="T19" fmla="*/ 75 h 519"/>
                <a:gd name="T20" fmla="*/ 518 w 634"/>
                <a:gd name="T21" fmla="*/ 19 h 519"/>
                <a:gd name="T22" fmla="*/ 520 w 634"/>
                <a:gd name="T23" fmla="*/ 5 h 519"/>
                <a:gd name="T24" fmla="*/ 506 w 634"/>
                <a:gd name="T25" fmla="*/ 4 h 519"/>
                <a:gd name="T26" fmla="*/ 436 w 634"/>
                <a:gd name="T27" fmla="*/ 60 h 519"/>
                <a:gd name="T28" fmla="*/ 414 w 634"/>
                <a:gd name="T29" fmla="*/ 104 h 519"/>
                <a:gd name="T30" fmla="*/ 414 w 634"/>
                <a:gd name="T31" fmla="*/ 204 h 519"/>
                <a:gd name="T32" fmla="*/ 437 w 634"/>
                <a:gd name="T33" fmla="*/ 248 h 519"/>
                <a:gd name="T34" fmla="*/ 608 w 634"/>
                <a:gd name="T35" fmla="*/ 366 h 519"/>
                <a:gd name="T36" fmla="*/ 613 w 634"/>
                <a:gd name="T37" fmla="*/ 374 h 519"/>
                <a:gd name="T38" fmla="*/ 610 w 634"/>
                <a:gd name="T39" fmla="*/ 382 h 519"/>
                <a:gd name="T40" fmla="*/ 525 w 634"/>
                <a:gd name="T41" fmla="*/ 485 h 519"/>
                <a:gd name="T42" fmla="*/ 495 w 634"/>
                <a:gd name="T43" fmla="*/ 499 h 519"/>
                <a:gd name="T44" fmla="*/ 0 w 634"/>
                <a:gd name="T45" fmla="*/ 499 h 519"/>
                <a:gd name="T46" fmla="*/ 0 w 634"/>
                <a:gd name="T47"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4" h="519">
                  <a:moveTo>
                    <a:pt x="0" y="519"/>
                  </a:moveTo>
                  <a:cubicBezTo>
                    <a:pt x="495" y="519"/>
                    <a:pt x="495" y="519"/>
                    <a:pt x="495" y="519"/>
                  </a:cubicBezTo>
                  <a:cubicBezTo>
                    <a:pt x="511" y="519"/>
                    <a:pt x="530" y="510"/>
                    <a:pt x="540" y="498"/>
                  </a:cubicBezTo>
                  <a:cubicBezTo>
                    <a:pt x="625" y="395"/>
                    <a:pt x="625" y="395"/>
                    <a:pt x="625" y="395"/>
                  </a:cubicBezTo>
                  <a:cubicBezTo>
                    <a:pt x="631" y="388"/>
                    <a:pt x="634" y="380"/>
                    <a:pt x="632" y="371"/>
                  </a:cubicBezTo>
                  <a:cubicBezTo>
                    <a:pt x="631" y="363"/>
                    <a:pt x="627" y="355"/>
                    <a:pt x="619" y="350"/>
                  </a:cubicBezTo>
                  <a:cubicBezTo>
                    <a:pt x="448" y="232"/>
                    <a:pt x="448" y="232"/>
                    <a:pt x="448" y="232"/>
                  </a:cubicBezTo>
                  <a:cubicBezTo>
                    <a:pt x="441" y="227"/>
                    <a:pt x="434" y="214"/>
                    <a:pt x="434" y="204"/>
                  </a:cubicBezTo>
                  <a:cubicBezTo>
                    <a:pt x="434" y="104"/>
                    <a:pt x="434" y="104"/>
                    <a:pt x="434" y="104"/>
                  </a:cubicBezTo>
                  <a:cubicBezTo>
                    <a:pt x="434" y="95"/>
                    <a:pt x="441" y="81"/>
                    <a:pt x="448" y="75"/>
                  </a:cubicBezTo>
                  <a:cubicBezTo>
                    <a:pt x="518" y="19"/>
                    <a:pt x="518" y="19"/>
                    <a:pt x="518" y="19"/>
                  </a:cubicBezTo>
                  <a:cubicBezTo>
                    <a:pt x="523" y="16"/>
                    <a:pt x="523" y="10"/>
                    <a:pt x="520" y="5"/>
                  </a:cubicBezTo>
                  <a:cubicBezTo>
                    <a:pt x="516" y="1"/>
                    <a:pt x="510" y="0"/>
                    <a:pt x="506" y="4"/>
                  </a:cubicBezTo>
                  <a:cubicBezTo>
                    <a:pt x="436" y="60"/>
                    <a:pt x="436" y="60"/>
                    <a:pt x="436" y="60"/>
                  </a:cubicBezTo>
                  <a:cubicBezTo>
                    <a:pt x="423" y="69"/>
                    <a:pt x="414" y="89"/>
                    <a:pt x="414" y="104"/>
                  </a:cubicBezTo>
                  <a:cubicBezTo>
                    <a:pt x="414" y="204"/>
                    <a:pt x="414" y="204"/>
                    <a:pt x="414" y="204"/>
                  </a:cubicBezTo>
                  <a:cubicBezTo>
                    <a:pt x="414" y="220"/>
                    <a:pt x="424" y="239"/>
                    <a:pt x="437" y="248"/>
                  </a:cubicBezTo>
                  <a:cubicBezTo>
                    <a:pt x="608" y="366"/>
                    <a:pt x="608" y="366"/>
                    <a:pt x="608" y="366"/>
                  </a:cubicBezTo>
                  <a:cubicBezTo>
                    <a:pt x="611" y="368"/>
                    <a:pt x="612" y="371"/>
                    <a:pt x="613" y="374"/>
                  </a:cubicBezTo>
                  <a:cubicBezTo>
                    <a:pt x="613" y="377"/>
                    <a:pt x="612" y="380"/>
                    <a:pt x="610" y="382"/>
                  </a:cubicBezTo>
                  <a:cubicBezTo>
                    <a:pt x="525" y="485"/>
                    <a:pt x="525" y="485"/>
                    <a:pt x="525" y="485"/>
                  </a:cubicBezTo>
                  <a:cubicBezTo>
                    <a:pt x="519" y="493"/>
                    <a:pt x="505" y="499"/>
                    <a:pt x="495" y="499"/>
                  </a:cubicBezTo>
                  <a:cubicBezTo>
                    <a:pt x="0" y="499"/>
                    <a:pt x="0" y="499"/>
                    <a:pt x="0" y="499"/>
                  </a:cubicBezTo>
                  <a:lnTo>
                    <a:pt x="0" y="519"/>
                  </a:lnTo>
                  <a:close/>
                </a:path>
              </a:pathLst>
            </a:custGeom>
            <a:solidFill>
              <a:srgbClr val="94D23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261">
              <a:extLst>
                <a:ext uri="{FF2B5EF4-FFF2-40B4-BE49-F238E27FC236}">
                  <a16:creationId xmlns="" xmlns:a16="http://schemas.microsoft.com/office/drawing/2014/main" id="{F74252D9-40C3-48CB-ABCA-13D191925DF6}"/>
                </a:ext>
              </a:extLst>
            </p:cNvPr>
            <p:cNvSpPr/>
            <p:nvPr/>
          </p:nvSpPr>
          <p:spPr>
            <a:xfrm>
              <a:off x="-2956" y="6176964"/>
              <a:ext cx="5503424" cy="68800"/>
            </a:xfrm>
            <a:prstGeom prst="rect">
              <a:avLst/>
            </a:prstGeom>
            <a:solidFill>
              <a:srgbClr val="94D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0349994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latin typeface="Arial" charset="0"/>
                <a:ea typeface="Arial" charset="0"/>
                <a:cs typeface="Arial" charset="0"/>
              </a:rPr>
              <a:t>Approach for installation of Public Charging Stations</a:t>
            </a:r>
            <a:endParaRPr lang="en-IN" sz="2400" b="1" dirty="0">
              <a:latin typeface="Arial" charset="0"/>
              <a:ea typeface="Arial" charset="0"/>
              <a:cs typeface="Arial" charset="0"/>
            </a:endParaRPr>
          </a:p>
        </p:txBody>
      </p:sp>
      <p:sp>
        <p:nvSpPr>
          <p:cNvPr id="3" name="Title 1"/>
          <p:cNvSpPr txBox="1">
            <a:spLocks/>
          </p:cNvSpPr>
          <p:nvPr/>
        </p:nvSpPr>
        <p:spPr>
          <a:xfrm>
            <a:off x="725715" y="216648"/>
            <a:ext cx="10677392" cy="533400"/>
          </a:xfrm>
          <a:prstGeom prst="rect">
            <a:avLst/>
          </a:prstGeom>
        </p:spPr>
        <p:txBody>
          <a:bodyPr vert="horz" lIns="0" tIns="0" rIns="0" bIns="0" rtlCol="0" anchor="ctr" anchorCtr="0">
            <a:noAutofit/>
          </a:bodyPr>
          <a:lstStyle>
            <a:defPPr>
              <a:defRPr lang="en-US"/>
            </a:defPPr>
            <a:lvl1pPr>
              <a:lnSpc>
                <a:spcPct val="100000"/>
              </a:lnSpc>
              <a:spcBef>
                <a:spcPct val="0"/>
              </a:spcBef>
              <a:buNone/>
              <a:defRPr sz="3200">
                <a:solidFill>
                  <a:schemeClr val="bg1"/>
                </a:solidFill>
                <a:ea typeface="+mj-ea"/>
                <a:cs typeface="+mj-cs"/>
              </a:defRPr>
            </a:lvl1pPr>
          </a:lstStyle>
          <a:p>
            <a:endParaRPr lang="en-US" b="1" dirty="0"/>
          </a:p>
        </p:txBody>
      </p:sp>
      <p:cxnSp>
        <p:nvCxnSpPr>
          <p:cNvPr id="5" name="Straight Connector 4">
            <a:extLst>
              <a:ext uri="{FF2B5EF4-FFF2-40B4-BE49-F238E27FC236}">
                <a16:creationId xmlns="" xmlns:a16="http://schemas.microsoft.com/office/drawing/2014/main" id="{4F5ECDF1-D852-4ECC-BF00-0D489B6984A1}"/>
              </a:ext>
            </a:extLst>
          </p:cNvPr>
          <p:cNvCxnSpPr/>
          <p:nvPr/>
        </p:nvCxnSpPr>
        <p:spPr>
          <a:xfrm flipV="1">
            <a:off x="1220151" y="3140675"/>
            <a:ext cx="0" cy="457832"/>
          </a:xfrm>
          <a:prstGeom prst="line">
            <a:avLst/>
          </a:prstGeom>
          <a:noFill/>
          <a:ln w="12700" cap="rnd" cmpd="sng" algn="ctr">
            <a:solidFill>
              <a:srgbClr val="005EB8"/>
            </a:solidFill>
            <a:prstDash val="solid"/>
            <a:headEnd type="oval"/>
          </a:ln>
          <a:effectLst/>
        </p:spPr>
      </p:cxnSp>
      <p:cxnSp>
        <p:nvCxnSpPr>
          <p:cNvPr id="6" name="Straight Connector 5">
            <a:extLst>
              <a:ext uri="{FF2B5EF4-FFF2-40B4-BE49-F238E27FC236}">
                <a16:creationId xmlns="" xmlns:a16="http://schemas.microsoft.com/office/drawing/2014/main" id="{806DD90B-D163-4AFE-BBF6-A5A692CE25CA}"/>
              </a:ext>
            </a:extLst>
          </p:cNvPr>
          <p:cNvCxnSpPr/>
          <p:nvPr/>
        </p:nvCxnSpPr>
        <p:spPr>
          <a:xfrm flipV="1">
            <a:off x="3561960" y="3140675"/>
            <a:ext cx="0" cy="457832"/>
          </a:xfrm>
          <a:prstGeom prst="line">
            <a:avLst/>
          </a:prstGeom>
          <a:noFill/>
          <a:ln w="12700" cap="rnd" cmpd="sng" algn="ctr">
            <a:solidFill>
              <a:srgbClr val="0091DA"/>
            </a:solidFill>
            <a:prstDash val="solid"/>
            <a:headEnd type="oval"/>
          </a:ln>
          <a:effectLst/>
        </p:spPr>
      </p:cxnSp>
      <p:cxnSp>
        <p:nvCxnSpPr>
          <p:cNvPr id="7" name="Straight Connector 6">
            <a:extLst>
              <a:ext uri="{FF2B5EF4-FFF2-40B4-BE49-F238E27FC236}">
                <a16:creationId xmlns="" xmlns:a16="http://schemas.microsoft.com/office/drawing/2014/main" id="{6A5EABBD-38FD-41A3-B8B3-2FE4CD8004CB}"/>
              </a:ext>
            </a:extLst>
          </p:cNvPr>
          <p:cNvCxnSpPr/>
          <p:nvPr/>
        </p:nvCxnSpPr>
        <p:spPr>
          <a:xfrm flipV="1">
            <a:off x="5930664" y="3140675"/>
            <a:ext cx="0" cy="457832"/>
          </a:xfrm>
          <a:prstGeom prst="line">
            <a:avLst/>
          </a:prstGeom>
          <a:noFill/>
          <a:ln w="12700" cap="rnd" cmpd="sng" algn="ctr">
            <a:solidFill>
              <a:srgbClr val="6D2077"/>
            </a:solidFill>
            <a:prstDash val="solid"/>
            <a:headEnd type="oval"/>
          </a:ln>
          <a:effectLst/>
        </p:spPr>
      </p:cxnSp>
      <p:cxnSp>
        <p:nvCxnSpPr>
          <p:cNvPr id="8" name="Straight Connector 7">
            <a:extLst>
              <a:ext uri="{FF2B5EF4-FFF2-40B4-BE49-F238E27FC236}">
                <a16:creationId xmlns="" xmlns:a16="http://schemas.microsoft.com/office/drawing/2014/main" id="{E0E96BCF-AF68-4DFA-8649-9AB51B76CDC4}"/>
              </a:ext>
            </a:extLst>
          </p:cNvPr>
          <p:cNvCxnSpPr/>
          <p:nvPr/>
        </p:nvCxnSpPr>
        <p:spPr>
          <a:xfrm flipV="1">
            <a:off x="8272475" y="3140675"/>
            <a:ext cx="0" cy="457832"/>
          </a:xfrm>
          <a:prstGeom prst="line">
            <a:avLst/>
          </a:prstGeom>
          <a:noFill/>
          <a:ln w="12700" cap="rnd" cmpd="sng" algn="ctr">
            <a:solidFill>
              <a:srgbClr val="00A3A1"/>
            </a:solidFill>
            <a:prstDash val="solid"/>
            <a:headEnd type="oval"/>
          </a:ln>
          <a:effectLst/>
        </p:spPr>
      </p:cxnSp>
      <p:sp>
        <p:nvSpPr>
          <p:cNvPr id="9" name="Rectangle 8">
            <a:extLst>
              <a:ext uri="{FF2B5EF4-FFF2-40B4-BE49-F238E27FC236}">
                <a16:creationId xmlns="" xmlns:a16="http://schemas.microsoft.com/office/drawing/2014/main" id="{ADB2BDCE-A012-49FC-9FFB-9D30977BA579}"/>
              </a:ext>
            </a:extLst>
          </p:cNvPr>
          <p:cNvSpPr/>
          <p:nvPr/>
        </p:nvSpPr>
        <p:spPr>
          <a:xfrm>
            <a:off x="324587" y="2528234"/>
            <a:ext cx="11440672" cy="328539"/>
          </a:xfrm>
          <a:prstGeom prst="rect">
            <a:avLst/>
          </a:prstGeom>
          <a:solidFill>
            <a:srgbClr val="0033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0" name="Freeform 41">
            <a:extLst>
              <a:ext uri="{FF2B5EF4-FFF2-40B4-BE49-F238E27FC236}">
                <a16:creationId xmlns="" xmlns:a16="http://schemas.microsoft.com/office/drawing/2014/main" id="{7CD1A3F6-5D20-4839-B1A2-C7614C175F00}"/>
              </a:ext>
            </a:extLst>
          </p:cNvPr>
          <p:cNvSpPr>
            <a:spLocks/>
          </p:cNvSpPr>
          <p:nvPr/>
        </p:nvSpPr>
        <p:spPr bwMode="auto">
          <a:xfrm>
            <a:off x="4946690" y="3695624"/>
            <a:ext cx="2130346" cy="2242038"/>
          </a:xfrm>
          <a:custGeom>
            <a:avLst/>
            <a:gdLst>
              <a:gd name="T0" fmla="*/ 1103 w 1103"/>
              <a:gd name="T1" fmla="*/ 513 h 513"/>
              <a:gd name="T2" fmla="*/ 0 w 1103"/>
              <a:gd name="T3" fmla="*/ 513 h 513"/>
              <a:gd name="T4" fmla="*/ 0 w 1103"/>
              <a:gd name="T5" fmla="*/ 221 h 513"/>
              <a:gd name="T6" fmla="*/ 0 w 1103"/>
              <a:gd name="T7" fmla="*/ 199 h 513"/>
              <a:gd name="T8" fmla="*/ 5 w 1103"/>
              <a:gd name="T9" fmla="*/ 177 h 513"/>
              <a:gd name="T10" fmla="*/ 9 w 1103"/>
              <a:gd name="T11" fmla="*/ 157 h 513"/>
              <a:gd name="T12" fmla="*/ 18 w 1103"/>
              <a:gd name="T13" fmla="*/ 135 h 513"/>
              <a:gd name="T14" fmla="*/ 27 w 1103"/>
              <a:gd name="T15" fmla="*/ 117 h 513"/>
              <a:gd name="T16" fmla="*/ 38 w 1103"/>
              <a:gd name="T17" fmla="*/ 97 h 513"/>
              <a:gd name="T18" fmla="*/ 51 w 1103"/>
              <a:gd name="T19" fmla="*/ 80 h 513"/>
              <a:gd name="T20" fmla="*/ 65 w 1103"/>
              <a:gd name="T21" fmla="*/ 64 h 513"/>
              <a:gd name="T22" fmla="*/ 80 w 1103"/>
              <a:gd name="T23" fmla="*/ 51 h 513"/>
              <a:gd name="T24" fmla="*/ 98 w 1103"/>
              <a:gd name="T25" fmla="*/ 38 h 513"/>
              <a:gd name="T26" fmla="*/ 115 w 1103"/>
              <a:gd name="T27" fmla="*/ 27 h 513"/>
              <a:gd name="T28" fmla="*/ 135 w 1103"/>
              <a:gd name="T29" fmla="*/ 18 h 513"/>
              <a:gd name="T30" fmla="*/ 155 w 1103"/>
              <a:gd name="T31" fmla="*/ 9 h 513"/>
              <a:gd name="T32" fmla="*/ 177 w 1103"/>
              <a:gd name="T33" fmla="*/ 4 h 513"/>
              <a:gd name="T34" fmla="*/ 199 w 1103"/>
              <a:gd name="T35" fmla="*/ 0 h 513"/>
              <a:gd name="T36" fmla="*/ 221 w 1103"/>
              <a:gd name="T37" fmla="*/ 0 h 513"/>
              <a:gd name="T38" fmla="*/ 1103 w 1103"/>
              <a:gd name="T39" fmla="*/ 0 h 513"/>
              <a:gd name="T40" fmla="*/ 1103 w 1103"/>
              <a:gd name="T41" fmla="*/ 51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3" h="513">
                <a:moveTo>
                  <a:pt x="1103" y="513"/>
                </a:moveTo>
                <a:lnTo>
                  <a:pt x="0" y="513"/>
                </a:lnTo>
                <a:lnTo>
                  <a:pt x="0" y="221"/>
                </a:lnTo>
                <a:lnTo>
                  <a:pt x="0" y="199"/>
                </a:lnTo>
                <a:lnTo>
                  <a:pt x="5" y="177"/>
                </a:lnTo>
                <a:lnTo>
                  <a:pt x="9" y="157"/>
                </a:lnTo>
                <a:lnTo>
                  <a:pt x="18" y="135"/>
                </a:lnTo>
                <a:lnTo>
                  <a:pt x="27" y="117"/>
                </a:lnTo>
                <a:lnTo>
                  <a:pt x="38" y="97"/>
                </a:lnTo>
                <a:lnTo>
                  <a:pt x="51" y="80"/>
                </a:lnTo>
                <a:lnTo>
                  <a:pt x="65" y="64"/>
                </a:lnTo>
                <a:lnTo>
                  <a:pt x="80" y="51"/>
                </a:lnTo>
                <a:lnTo>
                  <a:pt x="98" y="38"/>
                </a:lnTo>
                <a:lnTo>
                  <a:pt x="115" y="27"/>
                </a:lnTo>
                <a:lnTo>
                  <a:pt x="135" y="18"/>
                </a:lnTo>
                <a:lnTo>
                  <a:pt x="155" y="9"/>
                </a:lnTo>
                <a:lnTo>
                  <a:pt x="177" y="4"/>
                </a:lnTo>
                <a:lnTo>
                  <a:pt x="199" y="0"/>
                </a:lnTo>
                <a:lnTo>
                  <a:pt x="221" y="0"/>
                </a:lnTo>
                <a:lnTo>
                  <a:pt x="1103" y="0"/>
                </a:lnTo>
                <a:lnTo>
                  <a:pt x="1103" y="513"/>
                </a:lnTo>
                <a:close/>
              </a:path>
            </a:pathLst>
          </a:custGeom>
          <a:noFill/>
          <a:ln>
            <a:noFill/>
          </a:ln>
          <a:extLst/>
        </p:spPr>
        <p:txBody>
          <a:bodyPr vert="horz" wrap="square" lIns="0" tIns="0" rIns="0" bIns="0" numCol="1" anchor="t" anchorCtr="0" compatLnSpc="1">
            <a:prstTxWarp prst="textNoShape">
              <a:avLst/>
            </a:prstTxWarp>
          </a:bodyPr>
          <a:lstStyle/>
          <a:p>
            <a:pPr marL="174625" indent="-174625">
              <a:spcBef>
                <a:spcPct val="20000"/>
              </a:spcBef>
              <a:buFont typeface="Arial" panose="020B0604020202020204" pitchFamily="34" charset="0"/>
              <a:buChar char="•"/>
            </a:pPr>
            <a:r>
              <a:rPr lang="en-US" sz="1600" dirty="0">
                <a:latin typeface="Arial" panose="020B0604020202020204" pitchFamily="34" charset="0"/>
              </a:rPr>
              <a:t>Agreement signing with the </a:t>
            </a:r>
            <a:r>
              <a:rPr lang="en-US" sz="1600" dirty="0" smtClean="0">
                <a:latin typeface="Arial" panose="020B0604020202020204" pitchFamily="34" charset="0"/>
              </a:rPr>
              <a:t>land partners</a:t>
            </a:r>
            <a:endParaRPr lang="en-US" sz="1600" dirty="0">
              <a:latin typeface="Arial" panose="020B0604020202020204" pitchFamily="34" charset="0"/>
            </a:endParaRPr>
          </a:p>
          <a:p>
            <a:pPr marL="174625" indent="-174625">
              <a:spcBef>
                <a:spcPct val="20000"/>
              </a:spcBef>
              <a:buFont typeface="Arial" panose="020B0604020202020204" pitchFamily="34" charset="0"/>
              <a:buChar char="•"/>
            </a:pPr>
            <a:r>
              <a:rPr lang="en-US" sz="1600" dirty="0">
                <a:latin typeface="Arial" panose="020B0604020202020204" pitchFamily="34" charset="0"/>
              </a:rPr>
              <a:t>Application for power connection with DISCOM</a:t>
            </a:r>
          </a:p>
          <a:p>
            <a:pPr marL="174625" indent="-174625">
              <a:spcBef>
                <a:spcPct val="20000"/>
              </a:spcBef>
              <a:buFont typeface="Arial" panose="020B0604020202020204" pitchFamily="34" charset="0"/>
              <a:buChar char="•"/>
            </a:pPr>
            <a:r>
              <a:rPr lang="en-US" sz="1600" dirty="0">
                <a:latin typeface="Arial" panose="020B0604020202020204" pitchFamily="34" charset="0"/>
              </a:rPr>
              <a:t>Procurement of charger</a:t>
            </a:r>
          </a:p>
          <a:p>
            <a:pPr marL="174625" indent="-174625">
              <a:spcBef>
                <a:spcPct val="20000"/>
              </a:spcBef>
              <a:buFont typeface="Arial" panose="020B0604020202020204" pitchFamily="34" charset="0"/>
              <a:buChar char="•"/>
            </a:pPr>
            <a:r>
              <a:rPr lang="en-US" sz="1600" dirty="0">
                <a:latin typeface="Arial" panose="020B0604020202020204" pitchFamily="34" charset="0"/>
              </a:rPr>
              <a:t>Installation of charger </a:t>
            </a:r>
          </a:p>
        </p:txBody>
      </p:sp>
      <p:sp>
        <p:nvSpPr>
          <p:cNvPr id="11" name="Freeform 334">
            <a:extLst>
              <a:ext uri="{FF2B5EF4-FFF2-40B4-BE49-F238E27FC236}">
                <a16:creationId xmlns="" xmlns:a16="http://schemas.microsoft.com/office/drawing/2014/main" id="{F6ED8B01-0675-4473-9A66-BA924F0A408C}"/>
              </a:ext>
            </a:extLst>
          </p:cNvPr>
          <p:cNvSpPr>
            <a:spLocks/>
          </p:cNvSpPr>
          <p:nvPr/>
        </p:nvSpPr>
        <p:spPr bwMode="auto">
          <a:xfrm>
            <a:off x="7539456" y="3695624"/>
            <a:ext cx="1901427" cy="1644815"/>
          </a:xfrm>
          <a:custGeom>
            <a:avLst/>
            <a:gdLst>
              <a:gd name="T0" fmla="*/ 1103 w 1103"/>
              <a:gd name="T1" fmla="*/ 513 h 513"/>
              <a:gd name="T2" fmla="*/ 0 w 1103"/>
              <a:gd name="T3" fmla="*/ 513 h 513"/>
              <a:gd name="T4" fmla="*/ 0 w 1103"/>
              <a:gd name="T5" fmla="*/ 221 h 513"/>
              <a:gd name="T6" fmla="*/ 0 w 1103"/>
              <a:gd name="T7" fmla="*/ 199 h 513"/>
              <a:gd name="T8" fmla="*/ 5 w 1103"/>
              <a:gd name="T9" fmla="*/ 177 h 513"/>
              <a:gd name="T10" fmla="*/ 9 w 1103"/>
              <a:gd name="T11" fmla="*/ 157 h 513"/>
              <a:gd name="T12" fmla="*/ 18 w 1103"/>
              <a:gd name="T13" fmla="*/ 135 h 513"/>
              <a:gd name="T14" fmla="*/ 27 w 1103"/>
              <a:gd name="T15" fmla="*/ 117 h 513"/>
              <a:gd name="T16" fmla="*/ 38 w 1103"/>
              <a:gd name="T17" fmla="*/ 97 h 513"/>
              <a:gd name="T18" fmla="*/ 51 w 1103"/>
              <a:gd name="T19" fmla="*/ 80 h 513"/>
              <a:gd name="T20" fmla="*/ 65 w 1103"/>
              <a:gd name="T21" fmla="*/ 64 h 513"/>
              <a:gd name="T22" fmla="*/ 80 w 1103"/>
              <a:gd name="T23" fmla="*/ 51 h 513"/>
              <a:gd name="T24" fmla="*/ 98 w 1103"/>
              <a:gd name="T25" fmla="*/ 38 h 513"/>
              <a:gd name="T26" fmla="*/ 115 w 1103"/>
              <a:gd name="T27" fmla="*/ 27 h 513"/>
              <a:gd name="T28" fmla="*/ 135 w 1103"/>
              <a:gd name="T29" fmla="*/ 18 h 513"/>
              <a:gd name="T30" fmla="*/ 155 w 1103"/>
              <a:gd name="T31" fmla="*/ 9 h 513"/>
              <a:gd name="T32" fmla="*/ 177 w 1103"/>
              <a:gd name="T33" fmla="*/ 4 h 513"/>
              <a:gd name="T34" fmla="*/ 199 w 1103"/>
              <a:gd name="T35" fmla="*/ 0 h 513"/>
              <a:gd name="T36" fmla="*/ 221 w 1103"/>
              <a:gd name="T37" fmla="*/ 0 h 513"/>
              <a:gd name="T38" fmla="*/ 1103 w 1103"/>
              <a:gd name="T39" fmla="*/ 0 h 513"/>
              <a:gd name="T40" fmla="*/ 1103 w 1103"/>
              <a:gd name="T41" fmla="*/ 51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3" h="513">
                <a:moveTo>
                  <a:pt x="1103" y="513"/>
                </a:moveTo>
                <a:lnTo>
                  <a:pt x="0" y="513"/>
                </a:lnTo>
                <a:lnTo>
                  <a:pt x="0" y="221"/>
                </a:lnTo>
                <a:lnTo>
                  <a:pt x="0" y="199"/>
                </a:lnTo>
                <a:lnTo>
                  <a:pt x="5" y="177"/>
                </a:lnTo>
                <a:lnTo>
                  <a:pt x="9" y="157"/>
                </a:lnTo>
                <a:lnTo>
                  <a:pt x="18" y="135"/>
                </a:lnTo>
                <a:lnTo>
                  <a:pt x="27" y="117"/>
                </a:lnTo>
                <a:lnTo>
                  <a:pt x="38" y="97"/>
                </a:lnTo>
                <a:lnTo>
                  <a:pt x="51" y="80"/>
                </a:lnTo>
                <a:lnTo>
                  <a:pt x="65" y="64"/>
                </a:lnTo>
                <a:lnTo>
                  <a:pt x="80" y="51"/>
                </a:lnTo>
                <a:lnTo>
                  <a:pt x="98" y="38"/>
                </a:lnTo>
                <a:lnTo>
                  <a:pt x="115" y="27"/>
                </a:lnTo>
                <a:lnTo>
                  <a:pt x="135" y="18"/>
                </a:lnTo>
                <a:lnTo>
                  <a:pt x="155" y="9"/>
                </a:lnTo>
                <a:lnTo>
                  <a:pt x="177" y="4"/>
                </a:lnTo>
                <a:lnTo>
                  <a:pt x="199" y="0"/>
                </a:lnTo>
                <a:lnTo>
                  <a:pt x="221" y="0"/>
                </a:lnTo>
                <a:lnTo>
                  <a:pt x="1103" y="0"/>
                </a:lnTo>
                <a:lnTo>
                  <a:pt x="1103" y="513"/>
                </a:lnTo>
                <a:close/>
              </a:path>
            </a:pathLst>
          </a:custGeom>
          <a:noFill/>
          <a:ln>
            <a:noFill/>
          </a:ln>
          <a:extLst/>
        </p:spPr>
        <p:txBody>
          <a:bodyPr vert="horz" wrap="square" lIns="0" tIns="0" rIns="0" bIns="0" numCol="1" anchor="t" anchorCtr="0" compatLnSpc="1">
            <a:prstTxWarp prst="textNoShape">
              <a:avLst/>
            </a:prstTxWarp>
          </a:bodyPr>
          <a:lstStyle/>
          <a:p>
            <a:pPr marL="174625" indent="-174625">
              <a:spcBef>
                <a:spcPct val="20000"/>
              </a:spcBef>
              <a:buFont typeface="Arial" panose="020B0604020202020204" pitchFamily="34" charset="0"/>
              <a:buChar char="•"/>
            </a:pPr>
            <a:r>
              <a:rPr lang="en-US" sz="1600" dirty="0">
                <a:latin typeface="Arial" panose="020B0604020202020204" pitchFamily="34" charset="0"/>
              </a:rPr>
              <a:t>Operation and maintenance of chargers</a:t>
            </a:r>
          </a:p>
          <a:p>
            <a:pPr marL="174625" indent="-174625">
              <a:spcBef>
                <a:spcPct val="20000"/>
              </a:spcBef>
              <a:buFont typeface="Arial" panose="020B0604020202020204" pitchFamily="34" charset="0"/>
              <a:buChar char="•"/>
            </a:pPr>
            <a:r>
              <a:rPr lang="en-US" sz="1600" dirty="0">
                <a:latin typeface="Arial" panose="020B0604020202020204" pitchFamily="34" charset="0"/>
              </a:rPr>
              <a:t>Monitoring and Evaluation</a:t>
            </a:r>
          </a:p>
          <a:p>
            <a:pPr marL="174625" indent="-174625">
              <a:spcBef>
                <a:spcPct val="20000"/>
              </a:spcBef>
              <a:buFont typeface="Arial" panose="020B0604020202020204" pitchFamily="34" charset="0"/>
              <a:buChar char="•"/>
            </a:pPr>
            <a:r>
              <a:rPr lang="en-US" sz="1600" dirty="0">
                <a:latin typeface="Arial" panose="020B0604020202020204" pitchFamily="34" charset="0"/>
              </a:rPr>
              <a:t>Customer service</a:t>
            </a:r>
          </a:p>
          <a:p>
            <a:pPr marL="285750" indent="-285750">
              <a:spcBef>
                <a:spcPct val="20000"/>
              </a:spcBef>
              <a:buFont typeface="Arial" panose="020B0604020202020204" pitchFamily="34" charset="0"/>
              <a:buChar char="•"/>
            </a:pPr>
            <a:endParaRPr lang="en-US" sz="1600" dirty="0">
              <a:latin typeface="Arial" panose="020B0604020202020204" pitchFamily="34" charset="0"/>
            </a:endParaRPr>
          </a:p>
          <a:p>
            <a:pPr marL="285750" indent="-285750">
              <a:spcBef>
                <a:spcPct val="20000"/>
              </a:spcBef>
              <a:buFont typeface="Arial" panose="020B0604020202020204" pitchFamily="34" charset="0"/>
              <a:buChar char="•"/>
            </a:pPr>
            <a:endParaRPr lang="en-US" sz="1600" dirty="0">
              <a:latin typeface="Arial" panose="020B0604020202020204" pitchFamily="34" charset="0"/>
            </a:endParaRPr>
          </a:p>
          <a:p>
            <a:pPr>
              <a:spcBef>
                <a:spcPct val="20000"/>
              </a:spcBef>
            </a:pPr>
            <a:endParaRPr lang="en-US" sz="1600" dirty="0">
              <a:latin typeface="Arial" panose="020B0604020202020204" pitchFamily="34" charset="0"/>
            </a:endParaRPr>
          </a:p>
        </p:txBody>
      </p:sp>
      <p:sp>
        <p:nvSpPr>
          <p:cNvPr id="12" name="Oval 11">
            <a:extLst>
              <a:ext uri="{FF2B5EF4-FFF2-40B4-BE49-F238E27FC236}">
                <a16:creationId xmlns="" xmlns:a16="http://schemas.microsoft.com/office/drawing/2014/main" id="{28E355E2-CC65-4517-A9AF-07F20EC5938B}"/>
              </a:ext>
            </a:extLst>
          </p:cNvPr>
          <p:cNvSpPr/>
          <p:nvPr/>
        </p:nvSpPr>
        <p:spPr>
          <a:xfrm>
            <a:off x="633398" y="2194108"/>
            <a:ext cx="1173506" cy="1037213"/>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3" name="Oval 12">
            <a:extLst>
              <a:ext uri="{FF2B5EF4-FFF2-40B4-BE49-F238E27FC236}">
                <a16:creationId xmlns="" xmlns:a16="http://schemas.microsoft.com/office/drawing/2014/main" id="{75F65DEA-D430-4317-9EE4-247FB327B9A0}"/>
              </a:ext>
            </a:extLst>
          </p:cNvPr>
          <p:cNvSpPr/>
          <p:nvPr/>
        </p:nvSpPr>
        <p:spPr>
          <a:xfrm>
            <a:off x="755638" y="2302151"/>
            <a:ext cx="929025" cy="821127"/>
          </a:xfrm>
          <a:prstGeom prst="ellipse">
            <a:avLst/>
          </a:prstGeom>
          <a:solidFill>
            <a:srgbClr val="005E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4" name="Oval 13">
            <a:extLst>
              <a:ext uri="{FF2B5EF4-FFF2-40B4-BE49-F238E27FC236}">
                <a16:creationId xmlns="" xmlns:a16="http://schemas.microsoft.com/office/drawing/2014/main" id="{652D404E-4DA8-470B-BAD2-278DB86E4F4F}"/>
              </a:ext>
            </a:extLst>
          </p:cNvPr>
          <p:cNvSpPr/>
          <p:nvPr/>
        </p:nvSpPr>
        <p:spPr>
          <a:xfrm>
            <a:off x="2975208" y="2194107"/>
            <a:ext cx="1173506" cy="1037213"/>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5" name="Oval 14">
            <a:extLst>
              <a:ext uri="{FF2B5EF4-FFF2-40B4-BE49-F238E27FC236}">
                <a16:creationId xmlns="" xmlns:a16="http://schemas.microsoft.com/office/drawing/2014/main" id="{DDB7F8B4-C326-4085-B0EC-7BAF0BF6DE8B}"/>
              </a:ext>
            </a:extLst>
          </p:cNvPr>
          <p:cNvSpPr/>
          <p:nvPr/>
        </p:nvSpPr>
        <p:spPr>
          <a:xfrm>
            <a:off x="3097448" y="2302150"/>
            <a:ext cx="929025" cy="821127"/>
          </a:xfrm>
          <a:prstGeom prst="ellipse">
            <a:avLst/>
          </a:prstGeom>
          <a:solidFill>
            <a:srgbClr val="0091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6" name="Oval 15">
            <a:extLst>
              <a:ext uri="{FF2B5EF4-FFF2-40B4-BE49-F238E27FC236}">
                <a16:creationId xmlns="" xmlns:a16="http://schemas.microsoft.com/office/drawing/2014/main" id="{B7F2FAC4-A380-4BA6-8FAC-CA1A8D3AB19A}"/>
              </a:ext>
            </a:extLst>
          </p:cNvPr>
          <p:cNvSpPr/>
          <p:nvPr/>
        </p:nvSpPr>
        <p:spPr>
          <a:xfrm>
            <a:off x="5343911" y="2194107"/>
            <a:ext cx="1173506" cy="1037213"/>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7" name="Oval 16">
            <a:extLst>
              <a:ext uri="{FF2B5EF4-FFF2-40B4-BE49-F238E27FC236}">
                <a16:creationId xmlns="" xmlns:a16="http://schemas.microsoft.com/office/drawing/2014/main" id="{E3C40B5D-06F2-4E3A-B44D-4DCBFF2187FD}"/>
              </a:ext>
            </a:extLst>
          </p:cNvPr>
          <p:cNvSpPr/>
          <p:nvPr/>
        </p:nvSpPr>
        <p:spPr>
          <a:xfrm>
            <a:off x="5466151" y="2302150"/>
            <a:ext cx="929025" cy="821127"/>
          </a:xfrm>
          <a:prstGeom prst="ellipse">
            <a:avLst/>
          </a:prstGeom>
          <a:solidFill>
            <a:srgbClr val="6D20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8" name="Oval 17">
            <a:extLst>
              <a:ext uri="{FF2B5EF4-FFF2-40B4-BE49-F238E27FC236}">
                <a16:creationId xmlns="" xmlns:a16="http://schemas.microsoft.com/office/drawing/2014/main" id="{9C73D93C-3965-4AA8-B19C-F671565200BC}"/>
              </a:ext>
            </a:extLst>
          </p:cNvPr>
          <p:cNvSpPr/>
          <p:nvPr/>
        </p:nvSpPr>
        <p:spPr>
          <a:xfrm>
            <a:off x="7685722" y="2194107"/>
            <a:ext cx="1173506" cy="1037213"/>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19" name="Oval 18">
            <a:extLst>
              <a:ext uri="{FF2B5EF4-FFF2-40B4-BE49-F238E27FC236}">
                <a16:creationId xmlns="" xmlns:a16="http://schemas.microsoft.com/office/drawing/2014/main" id="{E8698D9B-607A-40F8-A8A1-38682DD8A451}"/>
              </a:ext>
            </a:extLst>
          </p:cNvPr>
          <p:cNvSpPr/>
          <p:nvPr/>
        </p:nvSpPr>
        <p:spPr>
          <a:xfrm>
            <a:off x="7807962" y="2302150"/>
            <a:ext cx="929025" cy="821127"/>
          </a:xfrm>
          <a:prstGeom prst="ellipse">
            <a:avLst/>
          </a:prstGeom>
          <a:solidFill>
            <a:srgbClr val="00A3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20" name="Freeform 92">
            <a:extLst>
              <a:ext uri="{FF2B5EF4-FFF2-40B4-BE49-F238E27FC236}">
                <a16:creationId xmlns="" xmlns:a16="http://schemas.microsoft.com/office/drawing/2014/main" id="{599F8AAA-C2CD-4AD1-80B6-622CD269A37A}"/>
              </a:ext>
            </a:extLst>
          </p:cNvPr>
          <p:cNvSpPr>
            <a:spLocks noEditPoints="1"/>
          </p:cNvSpPr>
          <p:nvPr/>
        </p:nvSpPr>
        <p:spPr bwMode="auto">
          <a:xfrm>
            <a:off x="1045915" y="2440293"/>
            <a:ext cx="348469" cy="441310"/>
          </a:xfrm>
          <a:custGeom>
            <a:avLst/>
            <a:gdLst>
              <a:gd name="T0" fmla="*/ 694 w 803"/>
              <a:gd name="T1" fmla="*/ 132 h 1151"/>
              <a:gd name="T2" fmla="*/ 728 w 803"/>
              <a:gd name="T3" fmla="*/ 236 h 1151"/>
              <a:gd name="T4" fmla="*/ 721 w 803"/>
              <a:gd name="T5" fmla="*/ 264 h 1151"/>
              <a:gd name="T6" fmla="*/ 702 w 803"/>
              <a:gd name="T7" fmla="*/ 285 h 1151"/>
              <a:gd name="T8" fmla="*/ 675 w 803"/>
              <a:gd name="T9" fmla="*/ 294 h 1151"/>
              <a:gd name="T10" fmla="*/ 121 w 803"/>
              <a:gd name="T11" fmla="*/ 293 h 1151"/>
              <a:gd name="T12" fmla="*/ 96 w 803"/>
              <a:gd name="T13" fmla="*/ 281 h 1151"/>
              <a:gd name="T14" fmla="*/ 79 w 803"/>
              <a:gd name="T15" fmla="*/ 257 h 1151"/>
              <a:gd name="T16" fmla="*/ 75 w 803"/>
              <a:gd name="T17" fmla="*/ 229 h 1151"/>
              <a:gd name="T18" fmla="*/ 110 w 803"/>
              <a:gd name="T19" fmla="*/ 128 h 1151"/>
              <a:gd name="T20" fmla="*/ 25 w 803"/>
              <a:gd name="T21" fmla="*/ 128 h 1151"/>
              <a:gd name="T22" fmla="*/ 3 w 803"/>
              <a:gd name="T23" fmla="*/ 149 h 1151"/>
              <a:gd name="T24" fmla="*/ 1 w 803"/>
              <a:gd name="T25" fmla="*/ 1120 h 1151"/>
              <a:gd name="T26" fmla="*/ 18 w 803"/>
              <a:gd name="T27" fmla="*/ 1145 h 1151"/>
              <a:gd name="T28" fmla="*/ 763 w 803"/>
              <a:gd name="T29" fmla="*/ 1151 h 1151"/>
              <a:gd name="T30" fmla="*/ 791 w 803"/>
              <a:gd name="T31" fmla="*/ 1140 h 1151"/>
              <a:gd name="T32" fmla="*/ 803 w 803"/>
              <a:gd name="T33" fmla="*/ 1111 h 1151"/>
              <a:gd name="T34" fmla="*/ 796 w 803"/>
              <a:gd name="T35" fmla="*/ 142 h 1151"/>
              <a:gd name="T36" fmla="*/ 770 w 803"/>
              <a:gd name="T37" fmla="*/ 125 h 1151"/>
              <a:gd name="T38" fmla="*/ 564 w 803"/>
              <a:gd name="T39" fmla="*/ 554 h 1151"/>
              <a:gd name="T40" fmla="*/ 564 w 803"/>
              <a:gd name="T41" fmla="*/ 730 h 1151"/>
              <a:gd name="T42" fmla="*/ 564 w 803"/>
              <a:gd name="T43" fmla="*/ 1007 h 1151"/>
              <a:gd name="T44" fmla="*/ 564 w 803"/>
              <a:gd name="T45" fmla="*/ 1007 h 1151"/>
              <a:gd name="T46" fmla="*/ 687 w 803"/>
              <a:gd name="T47" fmla="*/ 843 h 1151"/>
              <a:gd name="T48" fmla="*/ 117 w 803"/>
              <a:gd name="T49" fmla="*/ 615 h 1151"/>
              <a:gd name="T50" fmla="*/ 117 w 803"/>
              <a:gd name="T51" fmla="*/ 441 h 1151"/>
              <a:gd name="T52" fmla="*/ 696 w 803"/>
              <a:gd name="T53" fmla="*/ 224 h 1151"/>
              <a:gd name="T54" fmla="*/ 652 w 803"/>
              <a:gd name="T55" fmla="*/ 121 h 1151"/>
              <a:gd name="T56" fmla="*/ 621 w 803"/>
              <a:gd name="T57" fmla="*/ 104 h 1151"/>
              <a:gd name="T58" fmla="*/ 510 w 803"/>
              <a:gd name="T59" fmla="*/ 102 h 1151"/>
              <a:gd name="T60" fmla="*/ 490 w 803"/>
              <a:gd name="T61" fmla="*/ 90 h 1151"/>
              <a:gd name="T62" fmla="*/ 482 w 803"/>
              <a:gd name="T63" fmla="*/ 66 h 1151"/>
              <a:gd name="T64" fmla="*/ 459 w 803"/>
              <a:gd name="T65" fmla="*/ 24 h 1151"/>
              <a:gd name="T66" fmla="*/ 425 w 803"/>
              <a:gd name="T67" fmla="*/ 3 h 1151"/>
              <a:gd name="T68" fmla="*/ 378 w 803"/>
              <a:gd name="T69" fmla="*/ 3 h 1151"/>
              <a:gd name="T70" fmla="*/ 344 w 803"/>
              <a:gd name="T71" fmla="*/ 24 h 1151"/>
              <a:gd name="T72" fmla="*/ 321 w 803"/>
              <a:gd name="T73" fmla="*/ 66 h 1151"/>
              <a:gd name="T74" fmla="*/ 314 w 803"/>
              <a:gd name="T75" fmla="*/ 90 h 1151"/>
              <a:gd name="T76" fmla="*/ 294 w 803"/>
              <a:gd name="T77" fmla="*/ 102 h 1151"/>
              <a:gd name="T78" fmla="*/ 182 w 803"/>
              <a:gd name="T79" fmla="*/ 104 h 1151"/>
              <a:gd name="T80" fmla="*/ 152 w 803"/>
              <a:gd name="T81" fmla="*/ 121 h 1151"/>
              <a:gd name="T82" fmla="*/ 107 w 803"/>
              <a:gd name="T83" fmla="*/ 224 h 1151"/>
              <a:gd name="T84" fmla="*/ 109 w 803"/>
              <a:gd name="T85" fmla="*/ 253 h 1151"/>
              <a:gd name="T86" fmla="*/ 137 w 803"/>
              <a:gd name="T87" fmla="*/ 266 h 1151"/>
              <a:gd name="T88" fmla="*/ 689 w 803"/>
              <a:gd name="T89" fmla="*/ 258 h 1151"/>
              <a:gd name="T90" fmla="*/ 698 w 803"/>
              <a:gd name="T91" fmla="*/ 232 h 1151"/>
              <a:gd name="T92" fmla="*/ 392 w 803"/>
              <a:gd name="T93" fmla="*/ 82 h 1151"/>
              <a:gd name="T94" fmla="*/ 378 w 803"/>
              <a:gd name="T95" fmla="*/ 69 h 1151"/>
              <a:gd name="T96" fmla="*/ 378 w 803"/>
              <a:gd name="T97" fmla="*/ 50 h 1151"/>
              <a:gd name="T98" fmla="*/ 392 w 803"/>
              <a:gd name="T99" fmla="*/ 36 h 1151"/>
              <a:gd name="T100" fmla="*/ 411 w 803"/>
              <a:gd name="T101" fmla="*/ 36 h 1151"/>
              <a:gd name="T102" fmla="*/ 425 w 803"/>
              <a:gd name="T103" fmla="*/ 50 h 1151"/>
              <a:gd name="T104" fmla="*/ 425 w 803"/>
              <a:gd name="T105" fmla="*/ 69 h 1151"/>
              <a:gd name="T106" fmla="*/ 411 w 803"/>
              <a:gd name="T107" fmla="*/ 82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3" h="1151">
                <a:moveTo>
                  <a:pt x="763" y="125"/>
                </a:moveTo>
                <a:lnTo>
                  <a:pt x="691" y="125"/>
                </a:lnTo>
                <a:lnTo>
                  <a:pt x="693" y="128"/>
                </a:lnTo>
                <a:lnTo>
                  <a:pt x="694" y="132"/>
                </a:lnTo>
                <a:lnTo>
                  <a:pt x="724" y="214"/>
                </a:lnTo>
                <a:lnTo>
                  <a:pt x="726" y="221"/>
                </a:lnTo>
                <a:lnTo>
                  <a:pt x="728" y="229"/>
                </a:lnTo>
                <a:lnTo>
                  <a:pt x="728" y="236"/>
                </a:lnTo>
                <a:lnTo>
                  <a:pt x="728" y="243"/>
                </a:lnTo>
                <a:lnTo>
                  <a:pt x="727" y="251"/>
                </a:lnTo>
                <a:lnTo>
                  <a:pt x="725" y="257"/>
                </a:lnTo>
                <a:lnTo>
                  <a:pt x="721" y="264"/>
                </a:lnTo>
                <a:lnTo>
                  <a:pt x="717" y="270"/>
                </a:lnTo>
                <a:lnTo>
                  <a:pt x="713" y="275"/>
                </a:lnTo>
                <a:lnTo>
                  <a:pt x="708" y="281"/>
                </a:lnTo>
                <a:lnTo>
                  <a:pt x="702" y="285"/>
                </a:lnTo>
                <a:lnTo>
                  <a:pt x="696" y="289"/>
                </a:lnTo>
                <a:lnTo>
                  <a:pt x="690" y="291"/>
                </a:lnTo>
                <a:lnTo>
                  <a:pt x="682" y="293"/>
                </a:lnTo>
                <a:lnTo>
                  <a:pt x="675" y="294"/>
                </a:lnTo>
                <a:lnTo>
                  <a:pt x="666" y="295"/>
                </a:lnTo>
                <a:lnTo>
                  <a:pt x="137" y="295"/>
                </a:lnTo>
                <a:lnTo>
                  <a:pt x="128" y="294"/>
                </a:lnTo>
                <a:lnTo>
                  <a:pt x="121" y="293"/>
                </a:lnTo>
                <a:lnTo>
                  <a:pt x="114" y="291"/>
                </a:lnTo>
                <a:lnTo>
                  <a:pt x="107" y="289"/>
                </a:lnTo>
                <a:lnTo>
                  <a:pt x="101" y="285"/>
                </a:lnTo>
                <a:lnTo>
                  <a:pt x="96" y="281"/>
                </a:lnTo>
                <a:lnTo>
                  <a:pt x="90" y="275"/>
                </a:lnTo>
                <a:lnTo>
                  <a:pt x="86" y="270"/>
                </a:lnTo>
                <a:lnTo>
                  <a:pt x="82" y="264"/>
                </a:lnTo>
                <a:lnTo>
                  <a:pt x="79" y="257"/>
                </a:lnTo>
                <a:lnTo>
                  <a:pt x="77" y="251"/>
                </a:lnTo>
                <a:lnTo>
                  <a:pt x="75" y="243"/>
                </a:lnTo>
                <a:lnTo>
                  <a:pt x="75" y="236"/>
                </a:lnTo>
                <a:lnTo>
                  <a:pt x="75" y="229"/>
                </a:lnTo>
                <a:lnTo>
                  <a:pt x="78" y="221"/>
                </a:lnTo>
                <a:lnTo>
                  <a:pt x="80" y="214"/>
                </a:lnTo>
                <a:lnTo>
                  <a:pt x="109" y="132"/>
                </a:lnTo>
                <a:lnTo>
                  <a:pt x="110" y="128"/>
                </a:lnTo>
                <a:lnTo>
                  <a:pt x="113" y="125"/>
                </a:lnTo>
                <a:lnTo>
                  <a:pt x="41" y="125"/>
                </a:lnTo>
                <a:lnTo>
                  <a:pt x="33" y="125"/>
                </a:lnTo>
                <a:lnTo>
                  <a:pt x="25" y="128"/>
                </a:lnTo>
                <a:lnTo>
                  <a:pt x="18" y="131"/>
                </a:lnTo>
                <a:lnTo>
                  <a:pt x="12" y="136"/>
                </a:lnTo>
                <a:lnTo>
                  <a:pt x="8" y="142"/>
                </a:lnTo>
                <a:lnTo>
                  <a:pt x="3" y="149"/>
                </a:lnTo>
                <a:lnTo>
                  <a:pt x="1" y="157"/>
                </a:lnTo>
                <a:lnTo>
                  <a:pt x="0" y="165"/>
                </a:lnTo>
                <a:lnTo>
                  <a:pt x="0" y="1111"/>
                </a:lnTo>
                <a:lnTo>
                  <a:pt x="1" y="1120"/>
                </a:lnTo>
                <a:lnTo>
                  <a:pt x="3" y="1127"/>
                </a:lnTo>
                <a:lnTo>
                  <a:pt x="8" y="1134"/>
                </a:lnTo>
                <a:lnTo>
                  <a:pt x="12" y="1140"/>
                </a:lnTo>
                <a:lnTo>
                  <a:pt x="18" y="1145"/>
                </a:lnTo>
                <a:lnTo>
                  <a:pt x="25" y="1148"/>
                </a:lnTo>
                <a:lnTo>
                  <a:pt x="33" y="1151"/>
                </a:lnTo>
                <a:lnTo>
                  <a:pt x="41" y="1151"/>
                </a:lnTo>
                <a:lnTo>
                  <a:pt x="763" y="1151"/>
                </a:lnTo>
                <a:lnTo>
                  <a:pt x="770" y="1151"/>
                </a:lnTo>
                <a:lnTo>
                  <a:pt x="779" y="1148"/>
                </a:lnTo>
                <a:lnTo>
                  <a:pt x="785" y="1145"/>
                </a:lnTo>
                <a:lnTo>
                  <a:pt x="791" y="1140"/>
                </a:lnTo>
                <a:lnTo>
                  <a:pt x="796" y="1134"/>
                </a:lnTo>
                <a:lnTo>
                  <a:pt x="800" y="1127"/>
                </a:lnTo>
                <a:lnTo>
                  <a:pt x="802" y="1120"/>
                </a:lnTo>
                <a:lnTo>
                  <a:pt x="803" y="1111"/>
                </a:lnTo>
                <a:lnTo>
                  <a:pt x="803" y="165"/>
                </a:lnTo>
                <a:lnTo>
                  <a:pt x="802" y="157"/>
                </a:lnTo>
                <a:lnTo>
                  <a:pt x="800" y="149"/>
                </a:lnTo>
                <a:lnTo>
                  <a:pt x="796" y="142"/>
                </a:lnTo>
                <a:lnTo>
                  <a:pt x="791" y="136"/>
                </a:lnTo>
                <a:lnTo>
                  <a:pt x="785" y="131"/>
                </a:lnTo>
                <a:lnTo>
                  <a:pt x="779" y="128"/>
                </a:lnTo>
                <a:lnTo>
                  <a:pt x="770" y="125"/>
                </a:lnTo>
                <a:lnTo>
                  <a:pt x="763" y="125"/>
                </a:lnTo>
                <a:close/>
                <a:moveTo>
                  <a:pt x="117" y="502"/>
                </a:moveTo>
                <a:lnTo>
                  <a:pt x="564" y="502"/>
                </a:lnTo>
                <a:lnTo>
                  <a:pt x="564" y="554"/>
                </a:lnTo>
                <a:lnTo>
                  <a:pt x="117" y="554"/>
                </a:lnTo>
                <a:lnTo>
                  <a:pt x="117" y="502"/>
                </a:lnTo>
                <a:close/>
                <a:moveTo>
                  <a:pt x="117" y="730"/>
                </a:moveTo>
                <a:lnTo>
                  <a:pt x="564" y="730"/>
                </a:lnTo>
                <a:lnTo>
                  <a:pt x="564" y="781"/>
                </a:lnTo>
                <a:lnTo>
                  <a:pt x="117" y="781"/>
                </a:lnTo>
                <a:lnTo>
                  <a:pt x="117" y="730"/>
                </a:lnTo>
                <a:close/>
                <a:moveTo>
                  <a:pt x="564" y="1007"/>
                </a:moveTo>
                <a:lnTo>
                  <a:pt x="117" y="1007"/>
                </a:lnTo>
                <a:lnTo>
                  <a:pt x="117" y="956"/>
                </a:lnTo>
                <a:lnTo>
                  <a:pt x="564" y="956"/>
                </a:lnTo>
                <a:lnTo>
                  <a:pt x="564" y="1007"/>
                </a:lnTo>
                <a:close/>
                <a:moveTo>
                  <a:pt x="687" y="894"/>
                </a:moveTo>
                <a:lnTo>
                  <a:pt x="117" y="894"/>
                </a:lnTo>
                <a:lnTo>
                  <a:pt x="117" y="843"/>
                </a:lnTo>
                <a:lnTo>
                  <a:pt x="687" y="843"/>
                </a:lnTo>
                <a:lnTo>
                  <a:pt x="687" y="894"/>
                </a:lnTo>
                <a:close/>
                <a:moveTo>
                  <a:pt x="687" y="667"/>
                </a:moveTo>
                <a:lnTo>
                  <a:pt x="117" y="667"/>
                </a:lnTo>
                <a:lnTo>
                  <a:pt x="117" y="615"/>
                </a:lnTo>
                <a:lnTo>
                  <a:pt x="687" y="615"/>
                </a:lnTo>
                <a:lnTo>
                  <a:pt x="687" y="667"/>
                </a:lnTo>
                <a:close/>
                <a:moveTo>
                  <a:pt x="687" y="441"/>
                </a:moveTo>
                <a:lnTo>
                  <a:pt x="117" y="441"/>
                </a:lnTo>
                <a:lnTo>
                  <a:pt x="117" y="389"/>
                </a:lnTo>
                <a:lnTo>
                  <a:pt x="687" y="389"/>
                </a:lnTo>
                <a:lnTo>
                  <a:pt x="687" y="441"/>
                </a:lnTo>
                <a:close/>
                <a:moveTo>
                  <a:pt x="696" y="224"/>
                </a:moveTo>
                <a:lnTo>
                  <a:pt x="666" y="142"/>
                </a:lnTo>
                <a:lnTo>
                  <a:pt x="663" y="134"/>
                </a:lnTo>
                <a:lnTo>
                  <a:pt x="658" y="127"/>
                </a:lnTo>
                <a:lnTo>
                  <a:pt x="652" y="121"/>
                </a:lnTo>
                <a:lnTo>
                  <a:pt x="645" y="114"/>
                </a:lnTo>
                <a:lnTo>
                  <a:pt x="637" y="110"/>
                </a:lnTo>
                <a:lnTo>
                  <a:pt x="629" y="107"/>
                </a:lnTo>
                <a:lnTo>
                  <a:pt x="621" y="104"/>
                </a:lnTo>
                <a:lnTo>
                  <a:pt x="612" y="104"/>
                </a:lnTo>
                <a:lnTo>
                  <a:pt x="522" y="104"/>
                </a:lnTo>
                <a:lnTo>
                  <a:pt x="516" y="103"/>
                </a:lnTo>
                <a:lnTo>
                  <a:pt x="510" y="102"/>
                </a:lnTo>
                <a:lnTo>
                  <a:pt x="503" y="99"/>
                </a:lnTo>
                <a:lnTo>
                  <a:pt x="498" y="97"/>
                </a:lnTo>
                <a:lnTo>
                  <a:pt x="494" y="94"/>
                </a:lnTo>
                <a:lnTo>
                  <a:pt x="490" y="90"/>
                </a:lnTo>
                <a:lnTo>
                  <a:pt x="487" y="87"/>
                </a:lnTo>
                <a:lnTo>
                  <a:pt x="486" y="82"/>
                </a:lnTo>
                <a:lnTo>
                  <a:pt x="484" y="76"/>
                </a:lnTo>
                <a:lnTo>
                  <a:pt x="482" y="66"/>
                </a:lnTo>
                <a:lnTo>
                  <a:pt x="477" y="53"/>
                </a:lnTo>
                <a:lnTo>
                  <a:pt x="469" y="38"/>
                </a:lnTo>
                <a:lnTo>
                  <a:pt x="464" y="31"/>
                </a:lnTo>
                <a:lnTo>
                  <a:pt x="459" y="24"/>
                </a:lnTo>
                <a:lnTo>
                  <a:pt x="451" y="18"/>
                </a:lnTo>
                <a:lnTo>
                  <a:pt x="444" y="11"/>
                </a:lnTo>
                <a:lnTo>
                  <a:pt x="436" y="7"/>
                </a:lnTo>
                <a:lnTo>
                  <a:pt x="425" y="3"/>
                </a:lnTo>
                <a:lnTo>
                  <a:pt x="414" y="1"/>
                </a:lnTo>
                <a:lnTo>
                  <a:pt x="402" y="0"/>
                </a:lnTo>
                <a:lnTo>
                  <a:pt x="389" y="1"/>
                </a:lnTo>
                <a:lnTo>
                  <a:pt x="378" y="3"/>
                </a:lnTo>
                <a:lnTo>
                  <a:pt x="368" y="7"/>
                </a:lnTo>
                <a:lnTo>
                  <a:pt x="359" y="11"/>
                </a:lnTo>
                <a:lnTo>
                  <a:pt x="352" y="18"/>
                </a:lnTo>
                <a:lnTo>
                  <a:pt x="344" y="24"/>
                </a:lnTo>
                <a:lnTo>
                  <a:pt x="339" y="31"/>
                </a:lnTo>
                <a:lnTo>
                  <a:pt x="334" y="38"/>
                </a:lnTo>
                <a:lnTo>
                  <a:pt x="326" y="53"/>
                </a:lnTo>
                <a:lnTo>
                  <a:pt x="321" y="66"/>
                </a:lnTo>
                <a:lnTo>
                  <a:pt x="319" y="76"/>
                </a:lnTo>
                <a:lnTo>
                  <a:pt x="317" y="82"/>
                </a:lnTo>
                <a:lnTo>
                  <a:pt x="316" y="87"/>
                </a:lnTo>
                <a:lnTo>
                  <a:pt x="314" y="90"/>
                </a:lnTo>
                <a:lnTo>
                  <a:pt x="310" y="94"/>
                </a:lnTo>
                <a:lnTo>
                  <a:pt x="305" y="97"/>
                </a:lnTo>
                <a:lnTo>
                  <a:pt x="300" y="99"/>
                </a:lnTo>
                <a:lnTo>
                  <a:pt x="294" y="102"/>
                </a:lnTo>
                <a:lnTo>
                  <a:pt x="287" y="103"/>
                </a:lnTo>
                <a:lnTo>
                  <a:pt x="281" y="104"/>
                </a:lnTo>
                <a:lnTo>
                  <a:pt x="191" y="104"/>
                </a:lnTo>
                <a:lnTo>
                  <a:pt x="182" y="104"/>
                </a:lnTo>
                <a:lnTo>
                  <a:pt x="174" y="107"/>
                </a:lnTo>
                <a:lnTo>
                  <a:pt x="167" y="110"/>
                </a:lnTo>
                <a:lnTo>
                  <a:pt x="158" y="114"/>
                </a:lnTo>
                <a:lnTo>
                  <a:pt x="152" y="121"/>
                </a:lnTo>
                <a:lnTo>
                  <a:pt x="145" y="127"/>
                </a:lnTo>
                <a:lnTo>
                  <a:pt x="140" y="134"/>
                </a:lnTo>
                <a:lnTo>
                  <a:pt x="137" y="142"/>
                </a:lnTo>
                <a:lnTo>
                  <a:pt x="107" y="224"/>
                </a:lnTo>
                <a:lnTo>
                  <a:pt x="105" y="232"/>
                </a:lnTo>
                <a:lnTo>
                  <a:pt x="105" y="239"/>
                </a:lnTo>
                <a:lnTo>
                  <a:pt x="106" y="247"/>
                </a:lnTo>
                <a:lnTo>
                  <a:pt x="109" y="253"/>
                </a:lnTo>
                <a:lnTo>
                  <a:pt x="115" y="258"/>
                </a:lnTo>
                <a:lnTo>
                  <a:pt x="121" y="263"/>
                </a:lnTo>
                <a:lnTo>
                  <a:pt x="128" y="265"/>
                </a:lnTo>
                <a:lnTo>
                  <a:pt x="137" y="266"/>
                </a:lnTo>
                <a:lnTo>
                  <a:pt x="666" y="266"/>
                </a:lnTo>
                <a:lnTo>
                  <a:pt x="675" y="265"/>
                </a:lnTo>
                <a:lnTo>
                  <a:pt x="682" y="263"/>
                </a:lnTo>
                <a:lnTo>
                  <a:pt x="689" y="258"/>
                </a:lnTo>
                <a:lnTo>
                  <a:pt x="694" y="253"/>
                </a:lnTo>
                <a:lnTo>
                  <a:pt x="697" y="247"/>
                </a:lnTo>
                <a:lnTo>
                  <a:pt x="698" y="239"/>
                </a:lnTo>
                <a:lnTo>
                  <a:pt x="698" y="232"/>
                </a:lnTo>
                <a:lnTo>
                  <a:pt x="696" y="224"/>
                </a:lnTo>
                <a:close/>
                <a:moveTo>
                  <a:pt x="402" y="85"/>
                </a:moveTo>
                <a:lnTo>
                  <a:pt x="396" y="85"/>
                </a:lnTo>
                <a:lnTo>
                  <a:pt x="392" y="82"/>
                </a:lnTo>
                <a:lnTo>
                  <a:pt x="387" y="80"/>
                </a:lnTo>
                <a:lnTo>
                  <a:pt x="384" y="77"/>
                </a:lnTo>
                <a:lnTo>
                  <a:pt x="380" y="74"/>
                </a:lnTo>
                <a:lnTo>
                  <a:pt x="378" y="69"/>
                </a:lnTo>
                <a:lnTo>
                  <a:pt x="376" y="64"/>
                </a:lnTo>
                <a:lnTo>
                  <a:pt x="376" y="59"/>
                </a:lnTo>
                <a:lnTo>
                  <a:pt x="376" y="54"/>
                </a:lnTo>
                <a:lnTo>
                  <a:pt x="378" y="50"/>
                </a:lnTo>
                <a:lnTo>
                  <a:pt x="380" y="44"/>
                </a:lnTo>
                <a:lnTo>
                  <a:pt x="384" y="41"/>
                </a:lnTo>
                <a:lnTo>
                  <a:pt x="387" y="38"/>
                </a:lnTo>
                <a:lnTo>
                  <a:pt x="392" y="36"/>
                </a:lnTo>
                <a:lnTo>
                  <a:pt x="396" y="34"/>
                </a:lnTo>
                <a:lnTo>
                  <a:pt x="402" y="34"/>
                </a:lnTo>
                <a:lnTo>
                  <a:pt x="407" y="34"/>
                </a:lnTo>
                <a:lnTo>
                  <a:pt x="411" y="36"/>
                </a:lnTo>
                <a:lnTo>
                  <a:pt x="416" y="38"/>
                </a:lnTo>
                <a:lnTo>
                  <a:pt x="420" y="41"/>
                </a:lnTo>
                <a:lnTo>
                  <a:pt x="423" y="44"/>
                </a:lnTo>
                <a:lnTo>
                  <a:pt x="425" y="50"/>
                </a:lnTo>
                <a:lnTo>
                  <a:pt x="427" y="54"/>
                </a:lnTo>
                <a:lnTo>
                  <a:pt x="427" y="59"/>
                </a:lnTo>
                <a:lnTo>
                  <a:pt x="427" y="64"/>
                </a:lnTo>
                <a:lnTo>
                  <a:pt x="425" y="69"/>
                </a:lnTo>
                <a:lnTo>
                  <a:pt x="423" y="74"/>
                </a:lnTo>
                <a:lnTo>
                  <a:pt x="420" y="77"/>
                </a:lnTo>
                <a:lnTo>
                  <a:pt x="416" y="80"/>
                </a:lnTo>
                <a:lnTo>
                  <a:pt x="411" y="82"/>
                </a:lnTo>
                <a:lnTo>
                  <a:pt x="407" y="85"/>
                </a:lnTo>
                <a:lnTo>
                  <a:pt x="402" y="8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1" name="TextBox 20">
            <a:extLst>
              <a:ext uri="{FF2B5EF4-FFF2-40B4-BE49-F238E27FC236}">
                <a16:creationId xmlns="" xmlns:a16="http://schemas.microsoft.com/office/drawing/2014/main" id="{E8FE3F45-8A9A-40A7-8BA2-1792972758F8}"/>
              </a:ext>
            </a:extLst>
          </p:cNvPr>
          <p:cNvSpPr txBox="1"/>
          <p:nvPr/>
        </p:nvSpPr>
        <p:spPr>
          <a:xfrm>
            <a:off x="621554" y="1578197"/>
            <a:ext cx="1240650" cy="367402"/>
          </a:xfrm>
          <a:prstGeom prst="rect">
            <a:avLst/>
          </a:prstGeom>
          <a:noFill/>
        </p:spPr>
        <p:txBody>
          <a:bodyPr wrap="square" lIns="54610" tIns="54610" rIns="54610" bIns="54610" rtlCol="0">
            <a:noAutofit/>
          </a:bodyPr>
          <a:lstStyle/>
          <a:p>
            <a:pPr algn="ctr">
              <a:spcAft>
                <a:spcPts val="600"/>
              </a:spcAft>
            </a:pPr>
            <a:r>
              <a:rPr lang="en-US" sz="1600" b="1" dirty="0">
                <a:solidFill>
                  <a:srgbClr val="C00000"/>
                </a:solidFill>
              </a:rPr>
              <a:t>Approach and Design</a:t>
            </a:r>
          </a:p>
        </p:txBody>
      </p:sp>
      <p:sp>
        <p:nvSpPr>
          <p:cNvPr id="22" name="TextBox 21">
            <a:extLst>
              <a:ext uri="{FF2B5EF4-FFF2-40B4-BE49-F238E27FC236}">
                <a16:creationId xmlns="" xmlns:a16="http://schemas.microsoft.com/office/drawing/2014/main" id="{EFAE8BE0-A590-458A-8F58-0DBF9EA06C95}"/>
              </a:ext>
            </a:extLst>
          </p:cNvPr>
          <p:cNvSpPr txBox="1"/>
          <p:nvPr/>
        </p:nvSpPr>
        <p:spPr>
          <a:xfrm>
            <a:off x="2763232" y="1578197"/>
            <a:ext cx="1597457" cy="367402"/>
          </a:xfrm>
          <a:prstGeom prst="rect">
            <a:avLst/>
          </a:prstGeom>
          <a:noFill/>
        </p:spPr>
        <p:txBody>
          <a:bodyPr wrap="square" lIns="54610" tIns="54610" rIns="54610" bIns="54610" rtlCol="0">
            <a:noAutofit/>
          </a:bodyPr>
          <a:lstStyle/>
          <a:p>
            <a:pPr algn="ctr">
              <a:spcAft>
                <a:spcPts val="600"/>
              </a:spcAft>
            </a:pPr>
            <a:r>
              <a:rPr lang="en-US" sz="1600" b="1" dirty="0">
                <a:solidFill>
                  <a:srgbClr val="C00000"/>
                </a:solidFill>
              </a:rPr>
              <a:t>Location Assessment</a:t>
            </a:r>
          </a:p>
        </p:txBody>
      </p:sp>
      <p:sp>
        <p:nvSpPr>
          <p:cNvPr id="23" name="TextBox 22">
            <a:extLst>
              <a:ext uri="{FF2B5EF4-FFF2-40B4-BE49-F238E27FC236}">
                <a16:creationId xmlns="" xmlns:a16="http://schemas.microsoft.com/office/drawing/2014/main" id="{1F4C9883-3719-4351-95E1-1647FB87D7E2}"/>
              </a:ext>
            </a:extLst>
          </p:cNvPr>
          <p:cNvSpPr txBox="1"/>
          <p:nvPr/>
        </p:nvSpPr>
        <p:spPr>
          <a:xfrm>
            <a:off x="5098540" y="1662880"/>
            <a:ext cx="1664247" cy="302572"/>
          </a:xfrm>
          <a:prstGeom prst="rect">
            <a:avLst/>
          </a:prstGeom>
          <a:noFill/>
        </p:spPr>
        <p:txBody>
          <a:bodyPr wrap="square" lIns="54610" tIns="54610" rIns="54610" bIns="54610" rtlCol="0">
            <a:noAutofit/>
          </a:bodyPr>
          <a:lstStyle/>
          <a:p>
            <a:pPr algn="ctr">
              <a:spcAft>
                <a:spcPts val="600"/>
              </a:spcAft>
            </a:pPr>
            <a:r>
              <a:rPr lang="en-US" sz="1600" b="1" dirty="0">
                <a:solidFill>
                  <a:srgbClr val="C00000"/>
                </a:solidFill>
              </a:rPr>
              <a:t>Implementation</a:t>
            </a:r>
          </a:p>
        </p:txBody>
      </p:sp>
      <p:sp>
        <p:nvSpPr>
          <p:cNvPr id="24" name="TextBox 23">
            <a:extLst>
              <a:ext uri="{FF2B5EF4-FFF2-40B4-BE49-F238E27FC236}">
                <a16:creationId xmlns="" xmlns:a16="http://schemas.microsoft.com/office/drawing/2014/main" id="{729C8BC3-AB9E-45C5-AC99-802CE344571A}"/>
              </a:ext>
            </a:extLst>
          </p:cNvPr>
          <p:cNvSpPr txBox="1"/>
          <p:nvPr/>
        </p:nvSpPr>
        <p:spPr>
          <a:xfrm>
            <a:off x="7701739" y="1657097"/>
            <a:ext cx="1204445" cy="367402"/>
          </a:xfrm>
          <a:prstGeom prst="rect">
            <a:avLst/>
          </a:prstGeom>
          <a:noFill/>
        </p:spPr>
        <p:txBody>
          <a:bodyPr wrap="square" lIns="54610" tIns="54610" rIns="54610" bIns="54610" rtlCol="0">
            <a:noAutofit/>
          </a:bodyPr>
          <a:lstStyle/>
          <a:p>
            <a:pPr algn="ctr">
              <a:spcAft>
                <a:spcPts val="600"/>
              </a:spcAft>
            </a:pPr>
            <a:r>
              <a:rPr lang="en-US" sz="1600" b="1" dirty="0">
                <a:solidFill>
                  <a:srgbClr val="C00000"/>
                </a:solidFill>
              </a:rPr>
              <a:t>Operation</a:t>
            </a:r>
          </a:p>
        </p:txBody>
      </p:sp>
      <p:grpSp>
        <p:nvGrpSpPr>
          <p:cNvPr id="25" name="Group 24">
            <a:extLst>
              <a:ext uri="{FF2B5EF4-FFF2-40B4-BE49-F238E27FC236}">
                <a16:creationId xmlns="" xmlns:a16="http://schemas.microsoft.com/office/drawing/2014/main" id="{A927B752-7DE3-4DEB-AB35-2FABA3F234FB}"/>
              </a:ext>
            </a:extLst>
          </p:cNvPr>
          <p:cNvGrpSpPr/>
          <p:nvPr/>
        </p:nvGrpSpPr>
        <p:grpSpPr>
          <a:xfrm>
            <a:off x="3293667" y="2402753"/>
            <a:ext cx="563840" cy="571538"/>
            <a:chOff x="3681413" y="901700"/>
            <a:chExt cx="465138" cy="471488"/>
          </a:xfrm>
          <a:solidFill>
            <a:schemeClr val="bg1"/>
          </a:solidFill>
        </p:grpSpPr>
        <p:sp>
          <p:nvSpPr>
            <p:cNvPr id="26" name="Freeform 27">
              <a:extLst>
                <a:ext uri="{FF2B5EF4-FFF2-40B4-BE49-F238E27FC236}">
                  <a16:creationId xmlns="" xmlns:a16="http://schemas.microsoft.com/office/drawing/2014/main" id="{A3CD7773-070F-463F-9EBF-779AB55029F1}"/>
                </a:ext>
              </a:extLst>
            </p:cNvPr>
            <p:cNvSpPr>
              <a:spLocks/>
            </p:cNvSpPr>
            <p:nvPr/>
          </p:nvSpPr>
          <p:spPr bwMode="auto">
            <a:xfrm>
              <a:off x="3822701" y="1117600"/>
              <a:ext cx="323850" cy="255588"/>
            </a:xfrm>
            <a:custGeom>
              <a:avLst/>
              <a:gdLst>
                <a:gd name="T0" fmla="*/ 480 w 816"/>
                <a:gd name="T1" fmla="*/ 5 h 641"/>
                <a:gd name="T2" fmla="*/ 393 w 816"/>
                <a:gd name="T3" fmla="*/ 337 h 641"/>
                <a:gd name="T4" fmla="*/ 373 w 816"/>
                <a:gd name="T5" fmla="*/ 70 h 641"/>
                <a:gd name="T6" fmla="*/ 317 w 816"/>
                <a:gd name="T7" fmla="*/ 41 h 641"/>
                <a:gd name="T8" fmla="*/ 309 w 816"/>
                <a:gd name="T9" fmla="*/ 93 h 641"/>
                <a:gd name="T10" fmla="*/ 275 w 816"/>
                <a:gd name="T11" fmla="*/ 333 h 641"/>
                <a:gd name="T12" fmla="*/ 219 w 816"/>
                <a:gd name="T13" fmla="*/ 176 h 641"/>
                <a:gd name="T14" fmla="*/ 195 w 816"/>
                <a:gd name="T15" fmla="*/ 201 h 641"/>
                <a:gd name="T16" fmla="*/ 169 w 816"/>
                <a:gd name="T17" fmla="*/ 222 h 641"/>
                <a:gd name="T18" fmla="*/ 141 w 816"/>
                <a:gd name="T19" fmla="*/ 240 h 641"/>
                <a:gd name="T20" fmla="*/ 112 w 816"/>
                <a:gd name="T21" fmla="*/ 258 h 641"/>
                <a:gd name="T22" fmla="*/ 82 w 816"/>
                <a:gd name="T23" fmla="*/ 271 h 641"/>
                <a:gd name="T24" fmla="*/ 50 w 816"/>
                <a:gd name="T25" fmla="*/ 282 h 641"/>
                <a:gd name="T26" fmla="*/ 17 w 816"/>
                <a:gd name="T27" fmla="*/ 290 h 641"/>
                <a:gd name="T28" fmla="*/ 18 w 816"/>
                <a:gd name="T29" fmla="*/ 559 h 641"/>
                <a:gd name="T30" fmla="*/ 22 w 816"/>
                <a:gd name="T31" fmla="*/ 601 h 641"/>
                <a:gd name="T32" fmla="*/ 25 w 816"/>
                <a:gd name="T33" fmla="*/ 641 h 641"/>
                <a:gd name="T34" fmla="*/ 641 w 816"/>
                <a:gd name="T35" fmla="*/ 289 h 641"/>
                <a:gd name="T36" fmla="*/ 642 w 816"/>
                <a:gd name="T37" fmla="*/ 287 h 641"/>
                <a:gd name="T38" fmla="*/ 659 w 816"/>
                <a:gd name="T39" fmla="*/ 265 h 641"/>
                <a:gd name="T40" fmla="*/ 660 w 816"/>
                <a:gd name="T41" fmla="*/ 265 h 641"/>
                <a:gd name="T42" fmla="*/ 662 w 816"/>
                <a:gd name="T43" fmla="*/ 271 h 641"/>
                <a:gd name="T44" fmla="*/ 664 w 816"/>
                <a:gd name="T45" fmla="*/ 294 h 641"/>
                <a:gd name="T46" fmla="*/ 666 w 816"/>
                <a:gd name="T47" fmla="*/ 385 h 641"/>
                <a:gd name="T48" fmla="*/ 666 w 816"/>
                <a:gd name="T49" fmla="*/ 509 h 641"/>
                <a:gd name="T50" fmla="*/ 664 w 816"/>
                <a:gd name="T51" fmla="*/ 641 h 641"/>
                <a:gd name="T52" fmla="*/ 787 w 816"/>
                <a:gd name="T53" fmla="*/ 566 h 641"/>
                <a:gd name="T54" fmla="*/ 801 w 816"/>
                <a:gd name="T55" fmla="*/ 408 h 641"/>
                <a:gd name="T56" fmla="*/ 812 w 816"/>
                <a:gd name="T57" fmla="*/ 264 h 641"/>
                <a:gd name="T58" fmla="*/ 816 w 816"/>
                <a:gd name="T59" fmla="*/ 183 h 641"/>
                <a:gd name="T60" fmla="*/ 816 w 816"/>
                <a:gd name="T61" fmla="*/ 150 h 641"/>
                <a:gd name="T62" fmla="*/ 812 w 816"/>
                <a:gd name="T63" fmla="*/ 135 h 641"/>
                <a:gd name="T64" fmla="*/ 794 w 816"/>
                <a:gd name="T65" fmla="*/ 115 h 641"/>
                <a:gd name="T66" fmla="*/ 763 w 816"/>
                <a:gd name="T67" fmla="*/ 91 h 641"/>
                <a:gd name="T68" fmla="*/ 723 w 816"/>
                <a:gd name="T69" fmla="*/ 66 h 641"/>
                <a:gd name="T70" fmla="*/ 676 w 816"/>
                <a:gd name="T71" fmla="*/ 41 h 641"/>
                <a:gd name="T72" fmla="*/ 623 w 816"/>
                <a:gd name="T73" fmla="*/ 20 h 641"/>
                <a:gd name="T74" fmla="*/ 582 w 816"/>
                <a:gd name="T75" fmla="*/ 8 h 641"/>
                <a:gd name="T76" fmla="*/ 554 w 816"/>
                <a:gd name="T77" fmla="*/ 3 h 641"/>
                <a:gd name="T78" fmla="*/ 527 w 816"/>
                <a:gd name="T79" fmla="*/ 1 h 641"/>
                <a:gd name="T80" fmla="*/ 499 w 816"/>
                <a:gd name="T81" fmla="*/ 1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6" h="641">
                  <a:moveTo>
                    <a:pt x="486" y="2"/>
                  </a:moveTo>
                  <a:lnTo>
                    <a:pt x="480" y="5"/>
                  </a:lnTo>
                  <a:lnTo>
                    <a:pt x="466" y="13"/>
                  </a:lnTo>
                  <a:lnTo>
                    <a:pt x="393" y="337"/>
                  </a:lnTo>
                  <a:lnTo>
                    <a:pt x="365" y="97"/>
                  </a:lnTo>
                  <a:lnTo>
                    <a:pt x="373" y="70"/>
                  </a:lnTo>
                  <a:lnTo>
                    <a:pt x="356" y="41"/>
                  </a:lnTo>
                  <a:lnTo>
                    <a:pt x="317" y="41"/>
                  </a:lnTo>
                  <a:lnTo>
                    <a:pt x="300" y="70"/>
                  </a:lnTo>
                  <a:lnTo>
                    <a:pt x="309" y="93"/>
                  </a:lnTo>
                  <a:lnTo>
                    <a:pt x="277" y="320"/>
                  </a:lnTo>
                  <a:lnTo>
                    <a:pt x="275" y="333"/>
                  </a:lnTo>
                  <a:lnTo>
                    <a:pt x="230" y="164"/>
                  </a:lnTo>
                  <a:lnTo>
                    <a:pt x="219" y="176"/>
                  </a:lnTo>
                  <a:lnTo>
                    <a:pt x="207" y="189"/>
                  </a:lnTo>
                  <a:lnTo>
                    <a:pt x="195" y="201"/>
                  </a:lnTo>
                  <a:lnTo>
                    <a:pt x="182" y="211"/>
                  </a:lnTo>
                  <a:lnTo>
                    <a:pt x="169" y="222"/>
                  </a:lnTo>
                  <a:lnTo>
                    <a:pt x="155" y="232"/>
                  </a:lnTo>
                  <a:lnTo>
                    <a:pt x="141" y="240"/>
                  </a:lnTo>
                  <a:lnTo>
                    <a:pt x="127" y="249"/>
                  </a:lnTo>
                  <a:lnTo>
                    <a:pt x="112" y="258"/>
                  </a:lnTo>
                  <a:lnTo>
                    <a:pt x="97" y="264"/>
                  </a:lnTo>
                  <a:lnTo>
                    <a:pt x="82" y="271"/>
                  </a:lnTo>
                  <a:lnTo>
                    <a:pt x="66" y="277"/>
                  </a:lnTo>
                  <a:lnTo>
                    <a:pt x="50" y="282"/>
                  </a:lnTo>
                  <a:lnTo>
                    <a:pt x="33" y="286"/>
                  </a:lnTo>
                  <a:lnTo>
                    <a:pt x="17" y="290"/>
                  </a:lnTo>
                  <a:lnTo>
                    <a:pt x="0" y="292"/>
                  </a:lnTo>
                  <a:lnTo>
                    <a:pt x="18" y="559"/>
                  </a:lnTo>
                  <a:lnTo>
                    <a:pt x="19" y="581"/>
                  </a:lnTo>
                  <a:lnTo>
                    <a:pt x="22" y="601"/>
                  </a:lnTo>
                  <a:lnTo>
                    <a:pt x="24" y="622"/>
                  </a:lnTo>
                  <a:lnTo>
                    <a:pt x="25" y="641"/>
                  </a:lnTo>
                  <a:lnTo>
                    <a:pt x="618" y="641"/>
                  </a:lnTo>
                  <a:lnTo>
                    <a:pt x="641" y="289"/>
                  </a:lnTo>
                  <a:lnTo>
                    <a:pt x="642" y="288"/>
                  </a:lnTo>
                  <a:lnTo>
                    <a:pt x="642" y="287"/>
                  </a:lnTo>
                  <a:lnTo>
                    <a:pt x="650" y="275"/>
                  </a:lnTo>
                  <a:lnTo>
                    <a:pt x="659" y="265"/>
                  </a:lnTo>
                  <a:lnTo>
                    <a:pt x="660" y="265"/>
                  </a:lnTo>
                  <a:lnTo>
                    <a:pt x="660" y="265"/>
                  </a:lnTo>
                  <a:lnTo>
                    <a:pt x="661" y="267"/>
                  </a:lnTo>
                  <a:lnTo>
                    <a:pt x="662" y="271"/>
                  </a:lnTo>
                  <a:lnTo>
                    <a:pt x="663" y="280"/>
                  </a:lnTo>
                  <a:lnTo>
                    <a:pt x="664" y="294"/>
                  </a:lnTo>
                  <a:lnTo>
                    <a:pt x="666" y="334"/>
                  </a:lnTo>
                  <a:lnTo>
                    <a:pt x="666" y="385"/>
                  </a:lnTo>
                  <a:lnTo>
                    <a:pt x="666" y="445"/>
                  </a:lnTo>
                  <a:lnTo>
                    <a:pt x="666" y="509"/>
                  </a:lnTo>
                  <a:lnTo>
                    <a:pt x="665" y="575"/>
                  </a:lnTo>
                  <a:lnTo>
                    <a:pt x="664" y="641"/>
                  </a:lnTo>
                  <a:lnTo>
                    <a:pt x="779" y="641"/>
                  </a:lnTo>
                  <a:lnTo>
                    <a:pt x="787" y="566"/>
                  </a:lnTo>
                  <a:lnTo>
                    <a:pt x="795" y="487"/>
                  </a:lnTo>
                  <a:lnTo>
                    <a:pt x="801" y="408"/>
                  </a:lnTo>
                  <a:lnTo>
                    <a:pt x="808" y="332"/>
                  </a:lnTo>
                  <a:lnTo>
                    <a:pt x="812" y="264"/>
                  </a:lnTo>
                  <a:lnTo>
                    <a:pt x="815" y="207"/>
                  </a:lnTo>
                  <a:lnTo>
                    <a:pt x="816" y="183"/>
                  </a:lnTo>
                  <a:lnTo>
                    <a:pt x="816" y="165"/>
                  </a:lnTo>
                  <a:lnTo>
                    <a:pt x="816" y="150"/>
                  </a:lnTo>
                  <a:lnTo>
                    <a:pt x="815" y="141"/>
                  </a:lnTo>
                  <a:lnTo>
                    <a:pt x="812" y="135"/>
                  </a:lnTo>
                  <a:lnTo>
                    <a:pt x="804" y="126"/>
                  </a:lnTo>
                  <a:lnTo>
                    <a:pt x="794" y="115"/>
                  </a:lnTo>
                  <a:lnTo>
                    <a:pt x="780" y="104"/>
                  </a:lnTo>
                  <a:lnTo>
                    <a:pt x="763" y="91"/>
                  </a:lnTo>
                  <a:lnTo>
                    <a:pt x="745" y="80"/>
                  </a:lnTo>
                  <a:lnTo>
                    <a:pt x="723" y="66"/>
                  </a:lnTo>
                  <a:lnTo>
                    <a:pt x="701" y="54"/>
                  </a:lnTo>
                  <a:lnTo>
                    <a:pt x="676" y="41"/>
                  </a:lnTo>
                  <a:lnTo>
                    <a:pt x="650" y="30"/>
                  </a:lnTo>
                  <a:lnTo>
                    <a:pt x="623" y="20"/>
                  </a:lnTo>
                  <a:lnTo>
                    <a:pt x="596" y="12"/>
                  </a:lnTo>
                  <a:lnTo>
                    <a:pt x="582" y="8"/>
                  </a:lnTo>
                  <a:lnTo>
                    <a:pt x="568" y="5"/>
                  </a:lnTo>
                  <a:lnTo>
                    <a:pt x="554" y="3"/>
                  </a:lnTo>
                  <a:lnTo>
                    <a:pt x="540" y="1"/>
                  </a:lnTo>
                  <a:lnTo>
                    <a:pt x="527" y="1"/>
                  </a:lnTo>
                  <a:lnTo>
                    <a:pt x="513" y="0"/>
                  </a:lnTo>
                  <a:lnTo>
                    <a:pt x="499" y="1"/>
                  </a:lnTo>
                  <a:lnTo>
                    <a:pt x="486" y="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7" name="Freeform 28">
              <a:extLst>
                <a:ext uri="{FF2B5EF4-FFF2-40B4-BE49-F238E27FC236}">
                  <a16:creationId xmlns="" xmlns:a16="http://schemas.microsoft.com/office/drawing/2014/main" id="{FA315126-E2F6-48CD-A89B-78FC02778879}"/>
                </a:ext>
              </a:extLst>
            </p:cNvPr>
            <p:cNvSpPr>
              <a:spLocks/>
            </p:cNvSpPr>
            <p:nvPr/>
          </p:nvSpPr>
          <p:spPr bwMode="auto">
            <a:xfrm>
              <a:off x="3775076" y="1235075"/>
              <a:ext cx="44450" cy="138113"/>
            </a:xfrm>
            <a:custGeom>
              <a:avLst/>
              <a:gdLst>
                <a:gd name="T0" fmla="*/ 103 w 114"/>
                <a:gd name="T1" fmla="*/ 0 h 347"/>
                <a:gd name="T2" fmla="*/ 99 w 114"/>
                <a:gd name="T3" fmla="*/ 0 h 347"/>
                <a:gd name="T4" fmla="*/ 96 w 114"/>
                <a:gd name="T5" fmla="*/ 2 h 347"/>
                <a:gd name="T6" fmla="*/ 96 w 114"/>
                <a:gd name="T7" fmla="*/ 10 h 347"/>
                <a:gd name="T8" fmla="*/ 94 w 114"/>
                <a:gd name="T9" fmla="*/ 19 h 347"/>
                <a:gd name="T10" fmla="*/ 0 w 114"/>
                <a:gd name="T11" fmla="*/ 347 h 347"/>
                <a:gd name="T12" fmla="*/ 114 w 114"/>
                <a:gd name="T13" fmla="*/ 347 h 347"/>
                <a:gd name="T14" fmla="*/ 112 w 114"/>
                <a:gd name="T15" fmla="*/ 299 h 347"/>
                <a:gd name="T16" fmla="*/ 110 w 114"/>
                <a:gd name="T17" fmla="*/ 248 h 347"/>
                <a:gd name="T18" fmla="*/ 108 w 114"/>
                <a:gd name="T19" fmla="*/ 198 h 347"/>
                <a:gd name="T20" fmla="*/ 106 w 114"/>
                <a:gd name="T21" fmla="*/ 150 h 347"/>
                <a:gd name="T22" fmla="*/ 105 w 114"/>
                <a:gd name="T23" fmla="*/ 104 h 347"/>
                <a:gd name="T24" fmla="*/ 104 w 114"/>
                <a:gd name="T25" fmla="*/ 63 h 347"/>
                <a:gd name="T26" fmla="*/ 103 w 114"/>
                <a:gd name="T27" fmla="*/ 29 h 347"/>
                <a:gd name="T28" fmla="*/ 103 w 114"/>
                <a:gd name="T29"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347">
                  <a:moveTo>
                    <a:pt x="103" y="0"/>
                  </a:moveTo>
                  <a:lnTo>
                    <a:pt x="99" y="0"/>
                  </a:lnTo>
                  <a:lnTo>
                    <a:pt x="96" y="2"/>
                  </a:lnTo>
                  <a:lnTo>
                    <a:pt x="96" y="10"/>
                  </a:lnTo>
                  <a:lnTo>
                    <a:pt x="94" y="19"/>
                  </a:lnTo>
                  <a:lnTo>
                    <a:pt x="0" y="347"/>
                  </a:lnTo>
                  <a:lnTo>
                    <a:pt x="114" y="347"/>
                  </a:lnTo>
                  <a:lnTo>
                    <a:pt x="112" y="299"/>
                  </a:lnTo>
                  <a:lnTo>
                    <a:pt x="110" y="248"/>
                  </a:lnTo>
                  <a:lnTo>
                    <a:pt x="108" y="198"/>
                  </a:lnTo>
                  <a:lnTo>
                    <a:pt x="106" y="150"/>
                  </a:lnTo>
                  <a:lnTo>
                    <a:pt x="105" y="104"/>
                  </a:lnTo>
                  <a:lnTo>
                    <a:pt x="104" y="63"/>
                  </a:lnTo>
                  <a:lnTo>
                    <a:pt x="103" y="29"/>
                  </a:lnTo>
                  <a:lnTo>
                    <a:pt x="103"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8" name="Freeform 29">
              <a:extLst>
                <a:ext uri="{FF2B5EF4-FFF2-40B4-BE49-F238E27FC236}">
                  <a16:creationId xmlns="" xmlns:a16="http://schemas.microsoft.com/office/drawing/2014/main" id="{E03EB34A-EE71-4A44-BD42-C117FDABE040}"/>
                </a:ext>
              </a:extLst>
            </p:cNvPr>
            <p:cNvSpPr>
              <a:spLocks/>
            </p:cNvSpPr>
            <p:nvPr/>
          </p:nvSpPr>
          <p:spPr bwMode="auto">
            <a:xfrm>
              <a:off x="3787776" y="1125538"/>
              <a:ext cx="65088" cy="26988"/>
            </a:xfrm>
            <a:custGeom>
              <a:avLst/>
              <a:gdLst>
                <a:gd name="T0" fmla="*/ 166 w 166"/>
                <a:gd name="T1" fmla="*/ 0 h 66"/>
                <a:gd name="T2" fmla="*/ 143 w 166"/>
                <a:gd name="T3" fmla="*/ 6 h 66"/>
                <a:gd name="T4" fmla="*/ 120 w 166"/>
                <a:gd name="T5" fmla="*/ 12 h 66"/>
                <a:gd name="T6" fmla="*/ 98 w 166"/>
                <a:gd name="T7" fmla="*/ 19 h 66"/>
                <a:gd name="T8" fmla="*/ 76 w 166"/>
                <a:gd name="T9" fmla="*/ 26 h 66"/>
                <a:gd name="T10" fmla="*/ 55 w 166"/>
                <a:gd name="T11" fmla="*/ 34 h 66"/>
                <a:gd name="T12" fmla="*/ 36 w 166"/>
                <a:gd name="T13" fmla="*/ 42 h 66"/>
                <a:gd name="T14" fmla="*/ 18 w 166"/>
                <a:gd name="T15" fmla="*/ 51 h 66"/>
                <a:gd name="T16" fmla="*/ 0 w 166"/>
                <a:gd name="T17" fmla="*/ 61 h 66"/>
                <a:gd name="T18" fmla="*/ 12 w 166"/>
                <a:gd name="T19" fmla="*/ 64 h 66"/>
                <a:gd name="T20" fmla="*/ 24 w 166"/>
                <a:gd name="T21" fmla="*/ 66 h 66"/>
                <a:gd name="T22" fmla="*/ 36 w 166"/>
                <a:gd name="T23" fmla="*/ 66 h 66"/>
                <a:gd name="T24" fmla="*/ 48 w 166"/>
                <a:gd name="T25" fmla="*/ 66 h 66"/>
                <a:gd name="T26" fmla="*/ 60 w 166"/>
                <a:gd name="T27" fmla="*/ 65 h 66"/>
                <a:gd name="T28" fmla="*/ 72 w 166"/>
                <a:gd name="T29" fmla="*/ 63 h 66"/>
                <a:gd name="T30" fmla="*/ 82 w 166"/>
                <a:gd name="T31" fmla="*/ 61 h 66"/>
                <a:gd name="T32" fmla="*/ 93 w 166"/>
                <a:gd name="T33" fmla="*/ 56 h 66"/>
                <a:gd name="T34" fmla="*/ 104 w 166"/>
                <a:gd name="T35" fmla="*/ 52 h 66"/>
                <a:gd name="T36" fmla="*/ 115 w 166"/>
                <a:gd name="T37" fmla="*/ 47 h 66"/>
                <a:gd name="T38" fmla="*/ 125 w 166"/>
                <a:gd name="T39" fmla="*/ 40 h 66"/>
                <a:gd name="T40" fmla="*/ 134 w 166"/>
                <a:gd name="T41" fmla="*/ 34 h 66"/>
                <a:gd name="T42" fmla="*/ 143 w 166"/>
                <a:gd name="T43" fmla="*/ 26 h 66"/>
                <a:gd name="T44" fmla="*/ 150 w 166"/>
                <a:gd name="T45" fmla="*/ 19 h 66"/>
                <a:gd name="T46" fmla="*/ 158 w 166"/>
                <a:gd name="T47" fmla="*/ 9 h 66"/>
                <a:gd name="T48" fmla="*/ 166 w 166"/>
                <a:gd name="T4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6" h="66">
                  <a:moveTo>
                    <a:pt x="166" y="0"/>
                  </a:moveTo>
                  <a:lnTo>
                    <a:pt x="143" y="6"/>
                  </a:lnTo>
                  <a:lnTo>
                    <a:pt x="120" y="12"/>
                  </a:lnTo>
                  <a:lnTo>
                    <a:pt x="98" y="19"/>
                  </a:lnTo>
                  <a:lnTo>
                    <a:pt x="76" y="26"/>
                  </a:lnTo>
                  <a:lnTo>
                    <a:pt x="55" y="34"/>
                  </a:lnTo>
                  <a:lnTo>
                    <a:pt x="36" y="42"/>
                  </a:lnTo>
                  <a:lnTo>
                    <a:pt x="18" y="51"/>
                  </a:lnTo>
                  <a:lnTo>
                    <a:pt x="0" y="61"/>
                  </a:lnTo>
                  <a:lnTo>
                    <a:pt x="12" y="64"/>
                  </a:lnTo>
                  <a:lnTo>
                    <a:pt x="24" y="66"/>
                  </a:lnTo>
                  <a:lnTo>
                    <a:pt x="36" y="66"/>
                  </a:lnTo>
                  <a:lnTo>
                    <a:pt x="48" y="66"/>
                  </a:lnTo>
                  <a:lnTo>
                    <a:pt x="60" y="65"/>
                  </a:lnTo>
                  <a:lnTo>
                    <a:pt x="72" y="63"/>
                  </a:lnTo>
                  <a:lnTo>
                    <a:pt x="82" y="61"/>
                  </a:lnTo>
                  <a:lnTo>
                    <a:pt x="93" y="56"/>
                  </a:lnTo>
                  <a:lnTo>
                    <a:pt x="104" y="52"/>
                  </a:lnTo>
                  <a:lnTo>
                    <a:pt x="115" y="47"/>
                  </a:lnTo>
                  <a:lnTo>
                    <a:pt x="125" y="40"/>
                  </a:lnTo>
                  <a:lnTo>
                    <a:pt x="134" y="34"/>
                  </a:lnTo>
                  <a:lnTo>
                    <a:pt x="143" y="26"/>
                  </a:lnTo>
                  <a:lnTo>
                    <a:pt x="150" y="19"/>
                  </a:lnTo>
                  <a:lnTo>
                    <a:pt x="158" y="9"/>
                  </a:lnTo>
                  <a:lnTo>
                    <a:pt x="16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29" name="Freeform 30">
              <a:extLst>
                <a:ext uri="{FF2B5EF4-FFF2-40B4-BE49-F238E27FC236}">
                  <a16:creationId xmlns="" xmlns:a16="http://schemas.microsoft.com/office/drawing/2014/main" id="{F112E0EE-3AF1-4AA5-9490-0C8ECB9F87F3}"/>
                </a:ext>
              </a:extLst>
            </p:cNvPr>
            <p:cNvSpPr>
              <a:spLocks/>
            </p:cNvSpPr>
            <p:nvPr/>
          </p:nvSpPr>
          <p:spPr bwMode="auto">
            <a:xfrm>
              <a:off x="3870326" y="901700"/>
              <a:ext cx="169863" cy="219075"/>
            </a:xfrm>
            <a:custGeom>
              <a:avLst/>
              <a:gdLst>
                <a:gd name="T0" fmla="*/ 242 w 429"/>
                <a:gd name="T1" fmla="*/ 548 h 552"/>
                <a:gd name="T2" fmla="*/ 285 w 429"/>
                <a:gd name="T3" fmla="*/ 528 h 552"/>
                <a:gd name="T4" fmla="*/ 328 w 429"/>
                <a:gd name="T5" fmla="*/ 494 h 552"/>
                <a:gd name="T6" fmla="*/ 364 w 429"/>
                <a:gd name="T7" fmla="*/ 445 h 552"/>
                <a:gd name="T8" fmla="*/ 390 w 429"/>
                <a:gd name="T9" fmla="*/ 384 h 552"/>
                <a:gd name="T10" fmla="*/ 402 w 429"/>
                <a:gd name="T11" fmla="*/ 346 h 552"/>
                <a:gd name="T12" fmla="*/ 408 w 429"/>
                <a:gd name="T13" fmla="*/ 357 h 552"/>
                <a:gd name="T14" fmla="*/ 413 w 429"/>
                <a:gd name="T15" fmla="*/ 359 h 552"/>
                <a:gd name="T16" fmla="*/ 418 w 429"/>
                <a:gd name="T17" fmla="*/ 353 h 552"/>
                <a:gd name="T18" fmla="*/ 425 w 429"/>
                <a:gd name="T19" fmla="*/ 328 h 552"/>
                <a:gd name="T20" fmla="*/ 429 w 429"/>
                <a:gd name="T21" fmla="*/ 289 h 552"/>
                <a:gd name="T22" fmla="*/ 425 w 429"/>
                <a:gd name="T23" fmla="*/ 249 h 552"/>
                <a:gd name="T24" fmla="*/ 418 w 429"/>
                <a:gd name="T25" fmla="*/ 223 h 552"/>
                <a:gd name="T26" fmla="*/ 413 w 429"/>
                <a:gd name="T27" fmla="*/ 218 h 552"/>
                <a:gd name="T28" fmla="*/ 406 w 429"/>
                <a:gd name="T29" fmla="*/ 222 h 552"/>
                <a:gd name="T30" fmla="*/ 406 w 429"/>
                <a:gd name="T31" fmla="*/ 177 h 552"/>
                <a:gd name="T32" fmla="*/ 391 w 429"/>
                <a:gd name="T33" fmla="*/ 169 h 552"/>
                <a:gd name="T34" fmla="*/ 366 w 429"/>
                <a:gd name="T35" fmla="*/ 170 h 552"/>
                <a:gd name="T36" fmla="*/ 337 w 429"/>
                <a:gd name="T37" fmla="*/ 163 h 552"/>
                <a:gd name="T38" fmla="*/ 269 w 429"/>
                <a:gd name="T39" fmla="*/ 133 h 552"/>
                <a:gd name="T40" fmla="*/ 269 w 429"/>
                <a:gd name="T41" fmla="*/ 132 h 552"/>
                <a:gd name="T42" fmla="*/ 298 w 429"/>
                <a:gd name="T43" fmla="*/ 143 h 552"/>
                <a:gd name="T44" fmla="*/ 324 w 429"/>
                <a:gd name="T45" fmla="*/ 148 h 552"/>
                <a:gd name="T46" fmla="*/ 346 w 429"/>
                <a:gd name="T47" fmla="*/ 146 h 552"/>
                <a:gd name="T48" fmla="*/ 366 w 429"/>
                <a:gd name="T49" fmla="*/ 140 h 552"/>
                <a:gd name="T50" fmla="*/ 395 w 429"/>
                <a:gd name="T51" fmla="*/ 118 h 552"/>
                <a:gd name="T52" fmla="*/ 413 w 429"/>
                <a:gd name="T53" fmla="*/ 94 h 552"/>
                <a:gd name="T54" fmla="*/ 417 w 429"/>
                <a:gd name="T55" fmla="*/ 73 h 552"/>
                <a:gd name="T56" fmla="*/ 368 w 429"/>
                <a:gd name="T57" fmla="*/ 37 h 552"/>
                <a:gd name="T58" fmla="*/ 315 w 429"/>
                <a:gd name="T59" fmla="*/ 14 h 552"/>
                <a:gd name="T60" fmla="*/ 276 w 429"/>
                <a:gd name="T61" fmla="*/ 5 h 552"/>
                <a:gd name="T62" fmla="*/ 232 w 429"/>
                <a:gd name="T63" fmla="*/ 0 h 552"/>
                <a:gd name="T64" fmla="*/ 182 w 429"/>
                <a:gd name="T65" fmla="*/ 4 h 552"/>
                <a:gd name="T66" fmla="*/ 128 w 429"/>
                <a:gd name="T67" fmla="*/ 17 h 552"/>
                <a:gd name="T68" fmla="*/ 69 w 429"/>
                <a:gd name="T69" fmla="*/ 42 h 552"/>
                <a:gd name="T70" fmla="*/ 18 w 429"/>
                <a:gd name="T71" fmla="*/ 78 h 552"/>
                <a:gd name="T72" fmla="*/ 13 w 429"/>
                <a:gd name="T73" fmla="*/ 88 h 552"/>
                <a:gd name="T74" fmla="*/ 40 w 429"/>
                <a:gd name="T75" fmla="*/ 93 h 552"/>
                <a:gd name="T76" fmla="*/ 22 w 429"/>
                <a:gd name="T77" fmla="*/ 118 h 552"/>
                <a:gd name="T78" fmla="*/ 15 w 429"/>
                <a:gd name="T79" fmla="*/ 156 h 552"/>
                <a:gd name="T80" fmla="*/ 60 w 429"/>
                <a:gd name="T81" fmla="*/ 204 h 552"/>
                <a:gd name="T82" fmla="*/ 116 w 429"/>
                <a:gd name="T83" fmla="*/ 263 h 552"/>
                <a:gd name="T84" fmla="*/ 159 w 429"/>
                <a:gd name="T85" fmla="*/ 332 h 552"/>
                <a:gd name="T86" fmla="*/ 183 w 429"/>
                <a:gd name="T87" fmla="*/ 409 h 552"/>
                <a:gd name="T88" fmla="*/ 191 w 429"/>
                <a:gd name="T89" fmla="*/ 491 h 552"/>
                <a:gd name="T90" fmla="*/ 187 w 429"/>
                <a:gd name="T91" fmla="*/ 532 h 552"/>
                <a:gd name="T92" fmla="*/ 200 w 429"/>
                <a:gd name="T93" fmla="*/ 55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552">
                  <a:moveTo>
                    <a:pt x="214" y="552"/>
                  </a:moveTo>
                  <a:lnTo>
                    <a:pt x="228" y="551"/>
                  </a:lnTo>
                  <a:lnTo>
                    <a:pt x="242" y="548"/>
                  </a:lnTo>
                  <a:lnTo>
                    <a:pt x="256" y="544"/>
                  </a:lnTo>
                  <a:lnTo>
                    <a:pt x="271" y="537"/>
                  </a:lnTo>
                  <a:lnTo>
                    <a:pt x="285" y="528"/>
                  </a:lnTo>
                  <a:lnTo>
                    <a:pt x="300" y="519"/>
                  </a:lnTo>
                  <a:lnTo>
                    <a:pt x="314" y="507"/>
                  </a:lnTo>
                  <a:lnTo>
                    <a:pt x="328" y="494"/>
                  </a:lnTo>
                  <a:lnTo>
                    <a:pt x="341" y="479"/>
                  </a:lnTo>
                  <a:lnTo>
                    <a:pt x="353" y="463"/>
                  </a:lnTo>
                  <a:lnTo>
                    <a:pt x="364" y="445"/>
                  </a:lnTo>
                  <a:lnTo>
                    <a:pt x="373" y="426"/>
                  </a:lnTo>
                  <a:lnTo>
                    <a:pt x="382" y="405"/>
                  </a:lnTo>
                  <a:lnTo>
                    <a:pt x="390" y="384"/>
                  </a:lnTo>
                  <a:lnTo>
                    <a:pt x="395" y="361"/>
                  </a:lnTo>
                  <a:lnTo>
                    <a:pt x="398" y="336"/>
                  </a:lnTo>
                  <a:lnTo>
                    <a:pt x="402" y="346"/>
                  </a:lnTo>
                  <a:lnTo>
                    <a:pt x="404" y="352"/>
                  </a:lnTo>
                  <a:lnTo>
                    <a:pt x="406" y="356"/>
                  </a:lnTo>
                  <a:lnTo>
                    <a:pt x="408" y="357"/>
                  </a:lnTo>
                  <a:lnTo>
                    <a:pt x="409" y="359"/>
                  </a:lnTo>
                  <a:lnTo>
                    <a:pt x="411" y="359"/>
                  </a:lnTo>
                  <a:lnTo>
                    <a:pt x="413" y="359"/>
                  </a:lnTo>
                  <a:lnTo>
                    <a:pt x="414" y="358"/>
                  </a:lnTo>
                  <a:lnTo>
                    <a:pt x="417" y="356"/>
                  </a:lnTo>
                  <a:lnTo>
                    <a:pt x="418" y="353"/>
                  </a:lnTo>
                  <a:lnTo>
                    <a:pt x="421" y="347"/>
                  </a:lnTo>
                  <a:lnTo>
                    <a:pt x="423" y="338"/>
                  </a:lnTo>
                  <a:lnTo>
                    <a:pt x="425" y="328"/>
                  </a:lnTo>
                  <a:lnTo>
                    <a:pt x="427" y="316"/>
                  </a:lnTo>
                  <a:lnTo>
                    <a:pt x="429" y="303"/>
                  </a:lnTo>
                  <a:lnTo>
                    <a:pt x="429" y="289"/>
                  </a:lnTo>
                  <a:lnTo>
                    <a:pt x="429" y="274"/>
                  </a:lnTo>
                  <a:lnTo>
                    <a:pt x="427" y="261"/>
                  </a:lnTo>
                  <a:lnTo>
                    <a:pt x="425" y="249"/>
                  </a:lnTo>
                  <a:lnTo>
                    <a:pt x="423" y="238"/>
                  </a:lnTo>
                  <a:lnTo>
                    <a:pt x="421" y="229"/>
                  </a:lnTo>
                  <a:lnTo>
                    <a:pt x="418" y="223"/>
                  </a:lnTo>
                  <a:lnTo>
                    <a:pt x="417" y="221"/>
                  </a:lnTo>
                  <a:lnTo>
                    <a:pt x="414" y="220"/>
                  </a:lnTo>
                  <a:lnTo>
                    <a:pt x="413" y="218"/>
                  </a:lnTo>
                  <a:lnTo>
                    <a:pt x="411" y="217"/>
                  </a:lnTo>
                  <a:lnTo>
                    <a:pt x="408" y="218"/>
                  </a:lnTo>
                  <a:lnTo>
                    <a:pt x="406" y="222"/>
                  </a:lnTo>
                  <a:lnTo>
                    <a:pt x="407" y="208"/>
                  </a:lnTo>
                  <a:lnTo>
                    <a:pt x="407" y="193"/>
                  </a:lnTo>
                  <a:lnTo>
                    <a:pt x="406" y="177"/>
                  </a:lnTo>
                  <a:lnTo>
                    <a:pt x="405" y="161"/>
                  </a:lnTo>
                  <a:lnTo>
                    <a:pt x="398" y="166"/>
                  </a:lnTo>
                  <a:lnTo>
                    <a:pt x="391" y="169"/>
                  </a:lnTo>
                  <a:lnTo>
                    <a:pt x="383" y="170"/>
                  </a:lnTo>
                  <a:lnTo>
                    <a:pt x="376" y="171"/>
                  </a:lnTo>
                  <a:lnTo>
                    <a:pt x="366" y="170"/>
                  </a:lnTo>
                  <a:lnTo>
                    <a:pt x="357" y="169"/>
                  </a:lnTo>
                  <a:lnTo>
                    <a:pt x="348" y="167"/>
                  </a:lnTo>
                  <a:lnTo>
                    <a:pt x="337" y="163"/>
                  </a:lnTo>
                  <a:lnTo>
                    <a:pt x="316" y="155"/>
                  </a:lnTo>
                  <a:lnTo>
                    <a:pt x="292" y="144"/>
                  </a:lnTo>
                  <a:lnTo>
                    <a:pt x="269" y="133"/>
                  </a:lnTo>
                  <a:lnTo>
                    <a:pt x="245" y="121"/>
                  </a:lnTo>
                  <a:lnTo>
                    <a:pt x="257" y="126"/>
                  </a:lnTo>
                  <a:lnTo>
                    <a:pt x="269" y="132"/>
                  </a:lnTo>
                  <a:lnTo>
                    <a:pt x="278" y="136"/>
                  </a:lnTo>
                  <a:lnTo>
                    <a:pt x="288" y="141"/>
                  </a:lnTo>
                  <a:lnTo>
                    <a:pt x="298" y="143"/>
                  </a:lnTo>
                  <a:lnTo>
                    <a:pt x="306" y="146"/>
                  </a:lnTo>
                  <a:lnTo>
                    <a:pt x="315" y="147"/>
                  </a:lnTo>
                  <a:lnTo>
                    <a:pt x="324" y="148"/>
                  </a:lnTo>
                  <a:lnTo>
                    <a:pt x="331" y="148"/>
                  </a:lnTo>
                  <a:lnTo>
                    <a:pt x="339" y="147"/>
                  </a:lnTo>
                  <a:lnTo>
                    <a:pt x="346" y="146"/>
                  </a:lnTo>
                  <a:lnTo>
                    <a:pt x="353" y="144"/>
                  </a:lnTo>
                  <a:lnTo>
                    <a:pt x="359" y="142"/>
                  </a:lnTo>
                  <a:lnTo>
                    <a:pt x="366" y="140"/>
                  </a:lnTo>
                  <a:lnTo>
                    <a:pt x="377" y="133"/>
                  </a:lnTo>
                  <a:lnTo>
                    <a:pt x="386" y="127"/>
                  </a:lnTo>
                  <a:lnTo>
                    <a:pt x="395" y="118"/>
                  </a:lnTo>
                  <a:lnTo>
                    <a:pt x="403" y="110"/>
                  </a:lnTo>
                  <a:lnTo>
                    <a:pt x="409" y="102"/>
                  </a:lnTo>
                  <a:lnTo>
                    <a:pt x="413" y="94"/>
                  </a:lnTo>
                  <a:lnTo>
                    <a:pt x="420" y="83"/>
                  </a:lnTo>
                  <a:lnTo>
                    <a:pt x="422" y="78"/>
                  </a:lnTo>
                  <a:lnTo>
                    <a:pt x="417" y="73"/>
                  </a:lnTo>
                  <a:lnTo>
                    <a:pt x="398" y="56"/>
                  </a:lnTo>
                  <a:lnTo>
                    <a:pt x="384" y="48"/>
                  </a:lnTo>
                  <a:lnTo>
                    <a:pt x="368" y="37"/>
                  </a:lnTo>
                  <a:lnTo>
                    <a:pt x="349" y="27"/>
                  </a:lnTo>
                  <a:lnTo>
                    <a:pt x="327" y="18"/>
                  </a:lnTo>
                  <a:lnTo>
                    <a:pt x="315" y="14"/>
                  </a:lnTo>
                  <a:lnTo>
                    <a:pt x="303" y="10"/>
                  </a:lnTo>
                  <a:lnTo>
                    <a:pt x="290" y="7"/>
                  </a:lnTo>
                  <a:lnTo>
                    <a:pt x="276" y="5"/>
                  </a:lnTo>
                  <a:lnTo>
                    <a:pt x="262" y="2"/>
                  </a:lnTo>
                  <a:lnTo>
                    <a:pt x="247" y="0"/>
                  </a:lnTo>
                  <a:lnTo>
                    <a:pt x="232" y="0"/>
                  </a:lnTo>
                  <a:lnTo>
                    <a:pt x="216" y="0"/>
                  </a:lnTo>
                  <a:lnTo>
                    <a:pt x="200" y="1"/>
                  </a:lnTo>
                  <a:lnTo>
                    <a:pt x="182" y="4"/>
                  </a:lnTo>
                  <a:lnTo>
                    <a:pt x="165" y="7"/>
                  </a:lnTo>
                  <a:lnTo>
                    <a:pt x="147" y="11"/>
                  </a:lnTo>
                  <a:lnTo>
                    <a:pt x="128" y="17"/>
                  </a:lnTo>
                  <a:lnTo>
                    <a:pt x="109" y="24"/>
                  </a:lnTo>
                  <a:lnTo>
                    <a:pt x="89" y="33"/>
                  </a:lnTo>
                  <a:lnTo>
                    <a:pt x="69" y="42"/>
                  </a:lnTo>
                  <a:lnTo>
                    <a:pt x="54" y="52"/>
                  </a:lnTo>
                  <a:lnTo>
                    <a:pt x="37" y="65"/>
                  </a:lnTo>
                  <a:lnTo>
                    <a:pt x="18" y="78"/>
                  </a:lnTo>
                  <a:lnTo>
                    <a:pt x="0" y="89"/>
                  </a:lnTo>
                  <a:lnTo>
                    <a:pt x="3" y="89"/>
                  </a:lnTo>
                  <a:lnTo>
                    <a:pt x="13" y="88"/>
                  </a:lnTo>
                  <a:lnTo>
                    <a:pt x="28" y="88"/>
                  </a:lnTo>
                  <a:lnTo>
                    <a:pt x="47" y="88"/>
                  </a:lnTo>
                  <a:lnTo>
                    <a:pt x="40" y="93"/>
                  </a:lnTo>
                  <a:lnTo>
                    <a:pt x="32" y="101"/>
                  </a:lnTo>
                  <a:lnTo>
                    <a:pt x="27" y="108"/>
                  </a:lnTo>
                  <a:lnTo>
                    <a:pt x="22" y="118"/>
                  </a:lnTo>
                  <a:lnTo>
                    <a:pt x="19" y="130"/>
                  </a:lnTo>
                  <a:lnTo>
                    <a:pt x="16" y="142"/>
                  </a:lnTo>
                  <a:lnTo>
                    <a:pt x="15" y="156"/>
                  </a:lnTo>
                  <a:lnTo>
                    <a:pt x="15" y="172"/>
                  </a:lnTo>
                  <a:lnTo>
                    <a:pt x="39" y="187"/>
                  </a:lnTo>
                  <a:lnTo>
                    <a:pt x="60" y="204"/>
                  </a:lnTo>
                  <a:lnTo>
                    <a:pt x="81" y="223"/>
                  </a:lnTo>
                  <a:lnTo>
                    <a:pt x="99" y="242"/>
                  </a:lnTo>
                  <a:lnTo>
                    <a:pt x="116" y="263"/>
                  </a:lnTo>
                  <a:lnTo>
                    <a:pt x="133" y="285"/>
                  </a:lnTo>
                  <a:lnTo>
                    <a:pt x="146" y="308"/>
                  </a:lnTo>
                  <a:lnTo>
                    <a:pt x="159" y="332"/>
                  </a:lnTo>
                  <a:lnTo>
                    <a:pt x="168" y="357"/>
                  </a:lnTo>
                  <a:lnTo>
                    <a:pt x="177" y="383"/>
                  </a:lnTo>
                  <a:lnTo>
                    <a:pt x="183" y="409"/>
                  </a:lnTo>
                  <a:lnTo>
                    <a:pt x="188" y="436"/>
                  </a:lnTo>
                  <a:lnTo>
                    <a:pt x="190" y="463"/>
                  </a:lnTo>
                  <a:lnTo>
                    <a:pt x="191" y="491"/>
                  </a:lnTo>
                  <a:lnTo>
                    <a:pt x="190" y="504"/>
                  </a:lnTo>
                  <a:lnTo>
                    <a:pt x="189" y="518"/>
                  </a:lnTo>
                  <a:lnTo>
                    <a:pt x="187" y="532"/>
                  </a:lnTo>
                  <a:lnTo>
                    <a:pt x="184" y="546"/>
                  </a:lnTo>
                  <a:lnTo>
                    <a:pt x="192" y="548"/>
                  </a:lnTo>
                  <a:lnTo>
                    <a:pt x="200" y="550"/>
                  </a:lnTo>
                  <a:lnTo>
                    <a:pt x="207" y="551"/>
                  </a:lnTo>
                  <a:lnTo>
                    <a:pt x="214" y="5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0" name="Freeform 31">
              <a:extLst>
                <a:ext uri="{FF2B5EF4-FFF2-40B4-BE49-F238E27FC236}">
                  <a16:creationId xmlns="" xmlns:a16="http://schemas.microsoft.com/office/drawing/2014/main" id="{81EAC7CA-E560-41CB-A54E-58809D2B3AFD}"/>
                </a:ext>
              </a:extLst>
            </p:cNvPr>
            <p:cNvSpPr>
              <a:spLocks noEditPoints="1"/>
            </p:cNvSpPr>
            <p:nvPr/>
          </p:nvSpPr>
          <p:spPr bwMode="auto">
            <a:xfrm>
              <a:off x="3681413" y="969963"/>
              <a:ext cx="244475" cy="244475"/>
            </a:xfrm>
            <a:custGeom>
              <a:avLst/>
              <a:gdLst>
                <a:gd name="T0" fmla="*/ 174 w 615"/>
                <a:gd name="T1" fmla="*/ 582 h 616"/>
                <a:gd name="T2" fmla="*/ 289 w 615"/>
                <a:gd name="T3" fmla="*/ 615 h 616"/>
                <a:gd name="T4" fmla="*/ 342 w 615"/>
                <a:gd name="T5" fmla="*/ 614 h 616"/>
                <a:gd name="T6" fmla="*/ 393 w 615"/>
                <a:gd name="T7" fmla="*/ 604 h 616"/>
                <a:gd name="T8" fmla="*/ 453 w 615"/>
                <a:gd name="T9" fmla="*/ 579 h 616"/>
                <a:gd name="T10" fmla="*/ 506 w 615"/>
                <a:gd name="T11" fmla="*/ 542 h 616"/>
                <a:gd name="T12" fmla="*/ 543 w 615"/>
                <a:gd name="T13" fmla="*/ 506 h 616"/>
                <a:gd name="T14" fmla="*/ 573 w 615"/>
                <a:gd name="T15" fmla="*/ 462 h 616"/>
                <a:gd name="T16" fmla="*/ 597 w 615"/>
                <a:gd name="T17" fmla="*/ 414 h 616"/>
                <a:gd name="T18" fmla="*/ 612 w 615"/>
                <a:gd name="T19" fmla="*/ 354 h 616"/>
                <a:gd name="T20" fmla="*/ 615 w 615"/>
                <a:gd name="T21" fmla="*/ 294 h 616"/>
                <a:gd name="T22" fmla="*/ 606 w 615"/>
                <a:gd name="T23" fmla="*/ 234 h 616"/>
                <a:gd name="T24" fmla="*/ 587 w 615"/>
                <a:gd name="T25" fmla="*/ 179 h 616"/>
                <a:gd name="T26" fmla="*/ 557 w 615"/>
                <a:gd name="T27" fmla="*/ 129 h 616"/>
                <a:gd name="T28" fmla="*/ 518 w 615"/>
                <a:gd name="T29" fmla="*/ 83 h 616"/>
                <a:gd name="T30" fmla="*/ 470 w 615"/>
                <a:gd name="T31" fmla="*/ 47 h 616"/>
                <a:gd name="T32" fmla="*/ 415 w 615"/>
                <a:gd name="T33" fmla="*/ 20 h 616"/>
                <a:gd name="T34" fmla="*/ 354 w 615"/>
                <a:gd name="T35" fmla="*/ 3 h 616"/>
                <a:gd name="T36" fmla="*/ 293 w 615"/>
                <a:gd name="T37" fmla="*/ 0 h 616"/>
                <a:gd name="T38" fmla="*/ 234 w 615"/>
                <a:gd name="T39" fmla="*/ 9 h 616"/>
                <a:gd name="T40" fmla="*/ 179 w 615"/>
                <a:gd name="T41" fmla="*/ 28 h 616"/>
                <a:gd name="T42" fmla="*/ 128 w 615"/>
                <a:gd name="T43" fmla="*/ 58 h 616"/>
                <a:gd name="T44" fmla="*/ 83 w 615"/>
                <a:gd name="T45" fmla="*/ 97 h 616"/>
                <a:gd name="T46" fmla="*/ 46 w 615"/>
                <a:gd name="T47" fmla="*/ 145 h 616"/>
                <a:gd name="T48" fmla="*/ 19 w 615"/>
                <a:gd name="T49" fmla="*/ 200 h 616"/>
                <a:gd name="T50" fmla="*/ 4 w 615"/>
                <a:gd name="T51" fmla="*/ 255 h 616"/>
                <a:gd name="T52" fmla="*/ 0 w 615"/>
                <a:gd name="T53" fmla="*/ 309 h 616"/>
                <a:gd name="T54" fmla="*/ 4 w 615"/>
                <a:gd name="T55" fmla="*/ 361 h 616"/>
                <a:gd name="T56" fmla="*/ 18 w 615"/>
                <a:gd name="T57" fmla="*/ 412 h 616"/>
                <a:gd name="T58" fmla="*/ 39 w 615"/>
                <a:gd name="T59" fmla="*/ 459 h 616"/>
                <a:gd name="T60" fmla="*/ 69 w 615"/>
                <a:gd name="T61" fmla="*/ 501 h 616"/>
                <a:gd name="T62" fmla="*/ 104 w 615"/>
                <a:gd name="T63" fmla="*/ 539 h 616"/>
                <a:gd name="T64" fmla="*/ 147 w 615"/>
                <a:gd name="T65" fmla="*/ 570 h 616"/>
                <a:gd name="T66" fmla="*/ 129 w 615"/>
                <a:gd name="T67" fmla="*/ 209 h 616"/>
                <a:gd name="T68" fmla="*/ 180 w 615"/>
                <a:gd name="T69" fmla="*/ 149 h 616"/>
                <a:gd name="T70" fmla="*/ 249 w 615"/>
                <a:gd name="T71" fmla="*/ 112 h 616"/>
                <a:gd name="T72" fmla="*/ 327 w 615"/>
                <a:gd name="T73" fmla="*/ 105 h 616"/>
                <a:gd name="T74" fmla="*/ 369 w 615"/>
                <a:gd name="T75" fmla="*/ 114 h 616"/>
                <a:gd name="T76" fmla="*/ 439 w 615"/>
                <a:gd name="T77" fmla="*/ 152 h 616"/>
                <a:gd name="T78" fmla="*/ 488 w 615"/>
                <a:gd name="T79" fmla="*/ 214 h 616"/>
                <a:gd name="T80" fmla="*/ 510 w 615"/>
                <a:gd name="T81" fmla="*/ 288 h 616"/>
                <a:gd name="T82" fmla="*/ 502 w 615"/>
                <a:gd name="T83" fmla="*/ 369 h 616"/>
                <a:gd name="T84" fmla="*/ 463 w 615"/>
                <a:gd name="T85" fmla="*/ 440 h 616"/>
                <a:gd name="T86" fmla="*/ 401 w 615"/>
                <a:gd name="T87" fmla="*/ 488 h 616"/>
                <a:gd name="T88" fmla="*/ 327 w 615"/>
                <a:gd name="T89" fmla="*/ 511 h 616"/>
                <a:gd name="T90" fmla="*/ 246 w 615"/>
                <a:gd name="T91" fmla="*/ 502 h 616"/>
                <a:gd name="T92" fmla="*/ 176 w 615"/>
                <a:gd name="T93" fmla="*/ 463 h 616"/>
                <a:gd name="T94" fmla="*/ 127 w 615"/>
                <a:gd name="T95" fmla="*/ 402 h 616"/>
                <a:gd name="T96" fmla="*/ 104 w 615"/>
                <a:gd name="T97" fmla="*/ 327 h 616"/>
                <a:gd name="T98" fmla="*/ 113 w 615"/>
                <a:gd name="T99" fmla="*/ 24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5" h="616">
                  <a:moveTo>
                    <a:pt x="158" y="577"/>
                  </a:moveTo>
                  <a:lnTo>
                    <a:pt x="160" y="578"/>
                  </a:lnTo>
                  <a:lnTo>
                    <a:pt x="161" y="578"/>
                  </a:lnTo>
                  <a:lnTo>
                    <a:pt x="174" y="582"/>
                  </a:lnTo>
                  <a:lnTo>
                    <a:pt x="205" y="592"/>
                  </a:lnTo>
                  <a:lnTo>
                    <a:pt x="242" y="604"/>
                  </a:lnTo>
                  <a:lnTo>
                    <a:pt x="276" y="614"/>
                  </a:lnTo>
                  <a:lnTo>
                    <a:pt x="289" y="615"/>
                  </a:lnTo>
                  <a:lnTo>
                    <a:pt x="303" y="616"/>
                  </a:lnTo>
                  <a:lnTo>
                    <a:pt x="316" y="616"/>
                  </a:lnTo>
                  <a:lnTo>
                    <a:pt x="329" y="615"/>
                  </a:lnTo>
                  <a:lnTo>
                    <a:pt x="342" y="614"/>
                  </a:lnTo>
                  <a:lnTo>
                    <a:pt x="355" y="611"/>
                  </a:lnTo>
                  <a:lnTo>
                    <a:pt x="368" y="609"/>
                  </a:lnTo>
                  <a:lnTo>
                    <a:pt x="381" y="607"/>
                  </a:lnTo>
                  <a:lnTo>
                    <a:pt x="393" y="604"/>
                  </a:lnTo>
                  <a:lnTo>
                    <a:pt x="406" y="600"/>
                  </a:lnTo>
                  <a:lnTo>
                    <a:pt x="417" y="595"/>
                  </a:lnTo>
                  <a:lnTo>
                    <a:pt x="429" y="590"/>
                  </a:lnTo>
                  <a:lnTo>
                    <a:pt x="453" y="579"/>
                  </a:lnTo>
                  <a:lnTo>
                    <a:pt x="475" y="566"/>
                  </a:lnTo>
                  <a:lnTo>
                    <a:pt x="485" y="558"/>
                  </a:lnTo>
                  <a:lnTo>
                    <a:pt x="496" y="551"/>
                  </a:lnTo>
                  <a:lnTo>
                    <a:pt x="506" y="542"/>
                  </a:lnTo>
                  <a:lnTo>
                    <a:pt x="516" y="535"/>
                  </a:lnTo>
                  <a:lnTo>
                    <a:pt x="525" y="525"/>
                  </a:lnTo>
                  <a:lnTo>
                    <a:pt x="534" y="515"/>
                  </a:lnTo>
                  <a:lnTo>
                    <a:pt x="543" y="506"/>
                  </a:lnTo>
                  <a:lnTo>
                    <a:pt x="551" y="496"/>
                  </a:lnTo>
                  <a:lnTo>
                    <a:pt x="559" y="485"/>
                  </a:lnTo>
                  <a:lnTo>
                    <a:pt x="566" y="474"/>
                  </a:lnTo>
                  <a:lnTo>
                    <a:pt x="573" y="462"/>
                  </a:lnTo>
                  <a:lnTo>
                    <a:pt x="579" y="450"/>
                  </a:lnTo>
                  <a:lnTo>
                    <a:pt x="586" y="439"/>
                  </a:lnTo>
                  <a:lnTo>
                    <a:pt x="591" y="427"/>
                  </a:lnTo>
                  <a:lnTo>
                    <a:pt x="597" y="414"/>
                  </a:lnTo>
                  <a:lnTo>
                    <a:pt x="601" y="401"/>
                  </a:lnTo>
                  <a:lnTo>
                    <a:pt x="605" y="386"/>
                  </a:lnTo>
                  <a:lnTo>
                    <a:pt x="609" y="371"/>
                  </a:lnTo>
                  <a:lnTo>
                    <a:pt x="612" y="354"/>
                  </a:lnTo>
                  <a:lnTo>
                    <a:pt x="614" y="339"/>
                  </a:lnTo>
                  <a:lnTo>
                    <a:pt x="615" y="324"/>
                  </a:lnTo>
                  <a:lnTo>
                    <a:pt x="615" y="309"/>
                  </a:lnTo>
                  <a:lnTo>
                    <a:pt x="615" y="294"/>
                  </a:lnTo>
                  <a:lnTo>
                    <a:pt x="614" y="279"/>
                  </a:lnTo>
                  <a:lnTo>
                    <a:pt x="612" y="264"/>
                  </a:lnTo>
                  <a:lnTo>
                    <a:pt x="610" y="250"/>
                  </a:lnTo>
                  <a:lnTo>
                    <a:pt x="606" y="234"/>
                  </a:lnTo>
                  <a:lnTo>
                    <a:pt x="602" y="220"/>
                  </a:lnTo>
                  <a:lnTo>
                    <a:pt x="598" y="206"/>
                  </a:lnTo>
                  <a:lnTo>
                    <a:pt x="592" y="192"/>
                  </a:lnTo>
                  <a:lnTo>
                    <a:pt x="587" y="179"/>
                  </a:lnTo>
                  <a:lnTo>
                    <a:pt x="580" y="165"/>
                  </a:lnTo>
                  <a:lnTo>
                    <a:pt x="573" y="152"/>
                  </a:lnTo>
                  <a:lnTo>
                    <a:pt x="565" y="141"/>
                  </a:lnTo>
                  <a:lnTo>
                    <a:pt x="557" y="129"/>
                  </a:lnTo>
                  <a:lnTo>
                    <a:pt x="548" y="117"/>
                  </a:lnTo>
                  <a:lnTo>
                    <a:pt x="538" y="105"/>
                  </a:lnTo>
                  <a:lnTo>
                    <a:pt x="529" y="94"/>
                  </a:lnTo>
                  <a:lnTo>
                    <a:pt x="518" y="83"/>
                  </a:lnTo>
                  <a:lnTo>
                    <a:pt x="507" y="74"/>
                  </a:lnTo>
                  <a:lnTo>
                    <a:pt x="495" y="64"/>
                  </a:lnTo>
                  <a:lnTo>
                    <a:pt x="483" y="55"/>
                  </a:lnTo>
                  <a:lnTo>
                    <a:pt x="470" y="47"/>
                  </a:lnTo>
                  <a:lnTo>
                    <a:pt x="457" y="39"/>
                  </a:lnTo>
                  <a:lnTo>
                    <a:pt x="443" y="31"/>
                  </a:lnTo>
                  <a:lnTo>
                    <a:pt x="429" y="25"/>
                  </a:lnTo>
                  <a:lnTo>
                    <a:pt x="415" y="20"/>
                  </a:lnTo>
                  <a:lnTo>
                    <a:pt x="400" y="14"/>
                  </a:lnTo>
                  <a:lnTo>
                    <a:pt x="385" y="10"/>
                  </a:lnTo>
                  <a:lnTo>
                    <a:pt x="370" y="7"/>
                  </a:lnTo>
                  <a:lnTo>
                    <a:pt x="354" y="3"/>
                  </a:lnTo>
                  <a:lnTo>
                    <a:pt x="339" y="1"/>
                  </a:lnTo>
                  <a:lnTo>
                    <a:pt x="323" y="0"/>
                  </a:lnTo>
                  <a:lnTo>
                    <a:pt x="308" y="0"/>
                  </a:lnTo>
                  <a:lnTo>
                    <a:pt x="293" y="0"/>
                  </a:lnTo>
                  <a:lnTo>
                    <a:pt x="278" y="1"/>
                  </a:lnTo>
                  <a:lnTo>
                    <a:pt x="264" y="3"/>
                  </a:lnTo>
                  <a:lnTo>
                    <a:pt x="249" y="6"/>
                  </a:lnTo>
                  <a:lnTo>
                    <a:pt x="234" y="9"/>
                  </a:lnTo>
                  <a:lnTo>
                    <a:pt x="220" y="13"/>
                  </a:lnTo>
                  <a:lnTo>
                    <a:pt x="206" y="17"/>
                  </a:lnTo>
                  <a:lnTo>
                    <a:pt x="192" y="23"/>
                  </a:lnTo>
                  <a:lnTo>
                    <a:pt x="179" y="28"/>
                  </a:lnTo>
                  <a:lnTo>
                    <a:pt x="166" y="35"/>
                  </a:lnTo>
                  <a:lnTo>
                    <a:pt x="153" y="42"/>
                  </a:lnTo>
                  <a:lnTo>
                    <a:pt x="140" y="50"/>
                  </a:lnTo>
                  <a:lnTo>
                    <a:pt x="128" y="58"/>
                  </a:lnTo>
                  <a:lnTo>
                    <a:pt x="116" y="67"/>
                  </a:lnTo>
                  <a:lnTo>
                    <a:pt x="104" y="77"/>
                  </a:lnTo>
                  <a:lnTo>
                    <a:pt x="93" y="87"/>
                  </a:lnTo>
                  <a:lnTo>
                    <a:pt x="83" y="97"/>
                  </a:lnTo>
                  <a:lnTo>
                    <a:pt x="73" y="108"/>
                  </a:lnTo>
                  <a:lnTo>
                    <a:pt x="63" y="120"/>
                  </a:lnTo>
                  <a:lnTo>
                    <a:pt x="55" y="132"/>
                  </a:lnTo>
                  <a:lnTo>
                    <a:pt x="46" y="145"/>
                  </a:lnTo>
                  <a:lnTo>
                    <a:pt x="38" y="158"/>
                  </a:lnTo>
                  <a:lnTo>
                    <a:pt x="31" y="172"/>
                  </a:lnTo>
                  <a:lnTo>
                    <a:pt x="24" y="186"/>
                  </a:lnTo>
                  <a:lnTo>
                    <a:pt x="19" y="200"/>
                  </a:lnTo>
                  <a:lnTo>
                    <a:pt x="14" y="215"/>
                  </a:lnTo>
                  <a:lnTo>
                    <a:pt x="10" y="228"/>
                  </a:lnTo>
                  <a:lnTo>
                    <a:pt x="7" y="242"/>
                  </a:lnTo>
                  <a:lnTo>
                    <a:pt x="4" y="255"/>
                  </a:lnTo>
                  <a:lnTo>
                    <a:pt x="2" y="269"/>
                  </a:lnTo>
                  <a:lnTo>
                    <a:pt x="1" y="282"/>
                  </a:lnTo>
                  <a:lnTo>
                    <a:pt x="0" y="295"/>
                  </a:lnTo>
                  <a:lnTo>
                    <a:pt x="0" y="309"/>
                  </a:lnTo>
                  <a:lnTo>
                    <a:pt x="0" y="322"/>
                  </a:lnTo>
                  <a:lnTo>
                    <a:pt x="1" y="335"/>
                  </a:lnTo>
                  <a:lnTo>
                    <a:pt x="2" y="348"/>
                  </a:lnTo>
                  <a:lnTo>
                    <a:pt x="4" y="361"/>
                  </a:lnTo>
                  <a:lnTo>
                    <a:pt x="7" y="374"/>
                  </a:lnTo>
                  <a:lnTo>
                    <a:pt x="10" y="387"/>
                  </a:lnTo>
                  <a:lnTo>
                    <a:pt x="14" y="399"/>
                  </a:lnTo>
                  <a:lnTo>
                    <a:pt x="18" y="412"/>
                  </a:lnTo>
                  <a:lnTo>
                    <a:pt x="22" y="423"/>
                  </a:lnTo>
                  <a:lnTo>
                    <a:pt x="28" y="435"/>
                  </a:lnTo>
                  <a:lnTo>
                    <a:pt x="33" y="447"/>
                  </a:lnTo>
                  <a:lnTo>
                    <a:pt x="39" y="459"/>
                  </a:lnTo>
                  <a:lnTo>
                    <a:pt x="46" y="470"/>
                  </a:lnTo>
                  <a:lnTo>
                    <a:pt x="52" y="481"/>
                  </a:lnTo>
                  <a:lnTo>
                    <a:pt x="60" y="492"/>
                  </a:lnTo>
                  <a:lnTo>
                    <a:pt x="69" y="501"/>
                  </a:lnTo>
                  <a:lnTo>
                    <a:pt x="76" y="511"/>
                  </a:lnTo>
                  <a:lnTo>
                    <a:pt x="85" y="521"/>
                  </a:lnTo>
                  <a:lnTo>
                    <a:pt x="95" y="530"/>
                  </a:lnTo>
                  <a:lnTo>
                    <a:pt x="104" y="539"/>
                  </a:lnTo>
                  <a:lnTo>
                    <a:pt x="114" y="548"/>
                  </a:lnTo>
                  <a:lnTo>
                    <a:pt x="125" y="555"/>
                  </a:lnTo>
                  <a:lnTo>
                    <a:pt x="136" y="563"/>
                  </a:lnTo>
                  <a:lnTo>
                    <a:pt x="147" y="570"/>
                  </a:lnTo>
                  <a:lnTo>
                    <a:pt x="158" y="577"/>
                  </a:lnTo>
                  <a:close/>
                  <a:moveTo>
                    <a:pt x="113" y="246"/>
                  </a:moveTo>
                  <a:lnTo>
                    <a:pt x="120" y="227"/>
                  </a:lnTo>
                  <a:lnTo>
                    <a:pt x="129" y="209"/>
                  </a:lnTo>
                  <a:lnTo>
                    <a:pt x="140" y="191"/>
                  </a:lnTo>
                  <a:lnTo>
                    <a:pt x="152" y="176"/>
                  </a:lnTo>
                  <a:lnTo>
                    <a:pt x="166" y="162"/>
                  </a:lnTo>
                  <a:lnTo>
                    <a:pt x="180" y="149"/>
                  </a:lnTo>
                  <a:lnTo>
                    <a:pt x="196" y="137"/>
                  </a:lnTo>
                  <a:lnTo>
                    <a:pt x="213" y="128"/>
                  </a:lnTo>
                  <a:lnTo>
                    <a:pt x="231" y="119"/>
                  </a:lnTo>
                  <a:lnTo>
                    <a:pt x="249" y="112"/>
                  </a:lnTo>
                  <a:lnTo>
                    <a:pt x="268" y="108"/>
                  </a:lnTo>
                  <a:lnTo>
                    <a:pt x="288" y="105"/>
                  </a:lnTo>
                  <a:lnTo>
                    <a:pt x="307" y="104"/>
                  </a:lnTo>
                  <a:lnTo>
                    <a:pt x="327" y="105"/>
                  </a:lnTo>
                  <a:lnTo>
                    <a:pt x="347" y="108"/>
                  </a:lnTo>
                  <a:lnTo>
                    <a:pt x="368" y="114"/>
                  </a:lnTo>
                  <a:lnTo>
                    <a:pt x="368" y="114"/>
                  </a:lnTo>
                  <a:lnTo>
                    <a:pt x="369" y="114"/>
                  </a:lnTo>
                  <a:lnTo>
                    <a:pt x="388" y="121"/>
                  </a:lnTo>
                  <a:lnTo>
                    <a:pt x="407" y="130"/>
                  </a:lnTo>
                  <a:lnTo>
                    <a:pt x="424" y="141"/>
                  </a:lnTo>
                  <a:lnTo>
                    <a:pt x="439" y="152"/>
                  </a:lnTo>
                  <a:lnTo>
                    <a:pt x="454" y="166"/>
                  </a:lnTo>
                  <a:lnTo>
                    <a:pt x="467" y="182"/>
                  </a:lnTo>
                  <a:lnTo>
                    <a:pt x="478" y="197"/>
                  </a:lnTo>
                  <a:lnTo>
                    <a:pt x="488" y="214"/>
                  </a:lnTo>
                  <a:lnTo>
                    <a:pt x="496" y="231"/>
                  </a:lnTo>
                  <a:lnTo>
                    <a:pt x="503" y="251"/>
                  </a:lnTo>
                  <a:lnTo>
                    <a:pt x="507" y="269"/>
                  </a:lnTo>
                  <a:lnTo>
                    <a:pt x="510" y="288"/>
                  </a:lnTo>
                  <a:lnTo>
                    <a:pt x="511" y="309"/>
                  </a:lnTo>
                  <a:lnTo>
                    <a:pt x="510" y="328"/>
                  </a:lnTo>
                  <a:lnTo>
                    <a:pt x="507" y="349"/>
                  </a:lnTo>
                  <a:lnTo>
                    <a:pt x="502" y="369"/>
                  </a:lnTo>
                  <a:lnTo>
                    <a:pt x="494" y="389"/>
                  </a:lnTo>
                  <a:lnTo>
                    <a:pt x="485" y="407"/>
                  </a:lnTo>
                  <a:lnTo>
                    <a:pt x="475" y="425"/>
                  </a:lnTo>
                  <a:lnTo>
                    <a:pt x="463" y="440"/>
                  </a:lnTo>
                  <a:lnTo>
                    <a:pt x="449" y="454"/>
                  </a:lnTo>
                  <a:lnTo>
                    <a:pt x="434" y="467"/>
                  </a:lnTo>
                  <a:lnTo>
                    <a:pt x="419" y="479"/>
                  </a:lnTo>
                  <a:lnTo>
                    <a:pt x="401" y="488"/>
                  </a:lnTo>
                  <a:lnTo>
                    <a:pt x="384" y="497"/>
                  </a:lnTo>
                  <a:lnTo>
                    <a:pt x="365" y="503"/>
                  </a:lnTo>
                  <a:lnTo>
                    <a:pt x="346" y="508"/>
                  </a:lnTo>
                  <a:lnTo>
                    <a:pt x="327" y="511"/>
                  </a:lnTo>
                  <a:lnTo>
                    <a:pt x="306" y="511"/>
                  </a:lnTo>
                  <a:lnTo>
                    <a:pt x="287" y="510"/>
                  </a:lnTo>
                  <a:lnTo>
                    <a:pt x="266" y="508"/>
                  </a:lnTo>
                  <a:lnTo>
                    <a:pt x="246" y="502"/>
                  </a:lnTo>
                  <a:lnTo>
                    <a:pt x="226" y="495"/>
                  </a:lnTo>
                  <a:lnTo>
                    <a:pt x="208" y="486"/>
                  </a:lnTo>
                  <a:lnTo>
                    <a:pt x="191" y="475"/>
                  </a:lnTo>
                  <a:lnTo>
                    <a:pt x="176" y="463"/>
                  </a:lnTo>
                  <a:lnTo>
                    <a:pt x="160" y="449"/>
                  </a:lnTo>
                  <a:lnTo>
                    <a:pt x="147" y="434"/>
                  </a:lnTo>
                  <a:lnTo>
                    <a:pt x="137" y="419"/>
                  </a:lnTo>
                  <a:lnTo>
                    <a:pt x="127" y="402"/>
                  </a:lnTo>
                  <a:lnTo>
                    <a:pt x="118" y="384"/>
                  </a:lnTo>
                  <a:lnTo>
                    <a:pt x="112" y="365"/>
                  </a:lnTo>
                  <a:lnTo>
                    <a:pt x="108" y="347"/>
                  </a:lnTo>
                  <a:lnTo>
                    <a:pt x="104" y="327"/>
                  </a:lnTo>
                  <a:lnTo>
                    <a:pt x="103" y="307"/>
                  </a:lnTo>
                  <a:lnTo>
                    <a:pt x="104" y="287"/>
                  </a:lnTo>
                  <a:lnTo>
                    <a:pt x="108" y="267"/>
                  </a:lnTo>
                  <a:lnTo>
                    <a:pt x="113" y="24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
          <p:nvSpPr>
            <p:cNvPr id="31" name="Freeform 32">
              <a:extLst>
                <a:ext uri="{FF2B5EF4-FFF2-40B4-BE49-F238E27FC236}">
                  <a16:creationId xmlns="" xmlns:a16="http://schemas.microsoft.com/office/drawing/2014/main" id="{E2C45B33-EE63-48B4-A6B3-CA5A66249B41}"/>
                </a:ext>
              </a:extLst>
            </p:cNvPr>
            <p:cNvSpPr>
              <a:spLocks/>
            </p:cNvSpPr>
            <p:nvPr/>
          </p:nvSpPr>
          <p:spPr bwMode="auto">
            <a:xfrm>
              <a:off x="3694113" y="1219200"/>
              <a:ext cx="98425" cy="150813"/>
            </a:xfrm>
            <a:custGeom>
              <a:avLst/>
              <a:gdLst>
                <a:gd name="T0" fmla="*/ 231 w 246"/>
                <a:gd name="T1" fmla="*/ 36 h 380"/>
                <a:gd name="T2" fmla="*/ 114 w 246"/>
                <a:gd name="T3" fmla="*/ 0 h 380"/>
                <a:gd name="T4" fmla="*/ 113 w 246"/>
                <a:gd name="T5" fmla="*/ 1 h 380"/>
                <a:gd name="T6" fmla="*/ 0 w 246"/>
                <a:gd name="T7" fmla="*/ 330 h 380"/>
                <a:gd name="T8" fmla="*/ 4 w 246"/>
                <a:gd name="T9" fmla="*/ 333 h 380"/>
                <a:gd name="T10" fmla="*/ 16 w 246"/>
                <a:gd name="T11" fmla="*/ 344 h 380"/>
                <a:gd name="T12" fmla="*/ 26 w 246"/>
                <a:gd name="T13" fmla="*/ 351 h 380"/>
                <a:gd name="T14" fmla="*/ 39 w 246"/>
                <a:gd name="T15" fmla="*/ 357 h 380"/>
                <a:gd name="T16" fmla="*/ 53 w 246"/>
                <a:gd name="T17" fmla="*/ 365 h 380"/>
                <a:gd name="T18" fmla="*/ 70 w 246"/>
                <a:gd name="T19" fmla="*/ 370 h 380"/>
                <a:gd name="T20" fmla="*/ 87 w 246"/>
                <a:gd name="T21" fmla="*/ 376 h 380"/>
                <a:gd name="T22" fmla="*/ 102 w 246"/>
                <a:gd name="T23" fmla="*/ 378 h 380"/>
                <a:gd name="T24" fmla="*/ 117 w 246"/>
                <a:gd name="T25" fmla="*/ 379 h 380"/>
                <a:gd name="T26" fmla="*/ 128 w 246"/>
                <a:gd name="T27" fmla="*/ 380 h 380"/>
                <a:gd name="T28" fmla="*/ 145 w 246"/>
                <a:gd name="T29" fmla="*/ 378 h 380"/>
                <a:gd name="T30" fmla="*/ 150 w 246"/>
                <a:gd name="T31" fmla="*/ 377 h 380"/>
                <a:gd name="T32" fmla="*/ 246 w 246"/>
                <a:gd name="T33" fmla="*/ 41 h 380"/>
                <a:gd name="T34" fmla="*/ 231 w 246"/>
                <a:gd name="T35" fmla="*/ 3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380">
                  <a:moveTo>
                    <a:pt x="231" y="36"/>
                  </a:moveTo>
                  <a:lnTo>
                    <a:pt x="114" y="0"/>
                  </a:lnTo>
                  <a:lnTo>
                    <a:pt x="113" y="1"/>
                  </a:lnTo>
                  <a:lnTo>
                    <a:pt x="0" y="330"/>
                  </a:lnTo>
                  <a:lnTo>
                    <a:pt x="4" y="333"/>
                  </a:lnTo>
                  <a:lnTo>
                    <a:pt x="16" y="344"/>
                  </a:lnTo>
                  <a:lnTo>
                    <a:pt x="26" y="351"/>
                  </a:lnTo>
                  <a:lnTo>
                    <a:pt x="39" y="357"/>
                  </a:lnTo>
                  <a:lnTo>
                    <a:pt x="53" y="365"/>
                  </a:lnTo>
                  <a:lnTo>
                    <a:pt x="70" y="370"/>
                  </a:lnTo>
                  <a:lnTo>
                    <a:pt x="87" y="376"/>
                  </a:lnTo>
                  <a:lnTo>
                    <a:pt x="102" y="378"/>
                  </a:lnTo>
                  <a:lnTo>
                    <a:pt x="117" y="379"/>
                  </a:lnTo>
                  <a:lnTo>
                    <a:pt x="128" y="380"/>
                  </a:lnTo>
                  <a:lnTo>
                    <a:pt x="145" y="378"/>
                  </a:lnTo>
                  <a:lnTo>
                    <a:pt x="150" y="377"/>
                  </a:lnTo>
                  <a:lnTo>
                    <a:pt x="246" y="41"/>
                  </a:lnTo>
                  <a:lnTo>
                    <a:pt x="231"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grpSp>
      <p:sp>
        <p:nvSpPr>
          <p:cNvPr id="32" name="Freeform 5">
            <a:extLst>
              <a:ext uri="{FF2B5EF4-FFF2-40B4-BE49-F238E27FC236}">
                <a16:creationId xmlns="" xmlns:a16="http://schemas.microsoft.com/office/drawing/2014/main" id="{5AC2551F-34D7-40E3-A1C5-5340211B36E0}"/>
              </a:ext>
            </a:extLst>
          </p:cNvPr>
          <p:cNvSpPr>
            <a:spLocks noEditPoints="1"/>
          </p:cNvSpPr>
          <p:nvPr/>
        </p:nvSpPr>
        <p:spPr bwMode="auto">
          <a:xfrm>
            <a:off x="5668029" y="2405623"/>
            <a:ext cx="525269" cy="509919"/>
          </a:xfrm>
          <a:custGeom>
            <a:avLst/>
            <a:gdLst>
              <a:gd name="T0" fmla="*/ 413 w 639"/>
              <a:gd name="T1" fmla="*/ 652 h 707"/>
              <a:gd name="T2" fmla="*/ 525 w 639"/>
              <a:gd name="T3" fmla="*/ 682 h 707"/>
              <a:gd name="T4" fmla="*/ 558 w 639"/>
              <a:gd name="T5" fmla="*/ 494 h 707"/>
              <a:gd name="T6" fmla="*/ 479 w 639"/>
              <a:gd name="T7" fmla="*/ 523 h 707"/>
              <a:gd name="T8" fmla="*/ 458 w 639"/>
              <a:gd name="T9" fmla="*/ 478 h 707"/>
              <a:gd name="T10" fmla="*/ 443 w 639"/>
              <a:gd name="T11" fmla="*/ 484 h 707"/>
              <a:gd name="T12" fmla="*/ 374 w 639"/>
              <a:gd name="T13" fmla="*/ 548 h 707"/>
              <a:gd name="T14" fmla="*/ 306 w 639"/>
              <a:gd name="T15" fmla="*/ 652 h 707"/>
              <a:gd name="T16" fmla="*/ 409 w 639"/>
              <a:gd name="T17" fmla="*/ 617 h 707"/>
              <a:gd name="T18" fmla="*/ 555 w 639"/>
              <a:gd name="T19" fmla="*/ 342 h 707"/>
              <a:gd name="T20" fmla="*/ 534 w 639"/>
              <a:gd name="T21" fmla="*/ 364 h 707"/>
              <a:gd name="T22" fmla="*/ 84 w 639"/>
              <a:gd name="T23" fmla="*/ 342 h 707"/>
              <a:gd name="T24" fmla="*/ 103 w 639"/>
              <a:gd name="T25" fmla="*/ 363 h 707"/>
              <a:gd name="T26" fmla="*/ 513 w 639"/>
              <a:gd name="T27" fmla="*/ 388 h 707"/>
              <a:gd name="T28" fmla="*/ 127 w 639"/>
              <a:gd name="T29" fmla="*/ 409 h 707"/>
              <a:gd name="T30" fmla="*/ 160 w 639"/>
              <a:gd name="T31" fmla="*/ 343 h 707"/>
              <a:gd name="T32" fmla="*/ 51 w 639"/>
              <a:gd name="T33" fmla="*/ 443 h 707"/>
              <a:gd name="T34" fmla="*/ 98 w 639"/>
              <a:gd name="T35" fmla="*/ 175 h 707"/>
              <a:gd name="T36" fmla="*/ 158 w 639"/>
              <a:gd name="T37" fmla="*/ 120 h 707"/>
              <a:gd name="T38" fmla="*/ 488 w 639"/>
              <a:gd name="T39" fmla="*/ 126 h 707"/>
              <a:gd name="T40" fmla="*/ 546 w 639"/>
              <a:gd name="T41" fmla="*/ 184 h 707"/>
              <a:gd name="T42" fmla="*/ 575 w 639"/>
              <a:gd name="T43" fmla="*/ 471 h 707"/>
              <a:gd name="T44" fmla="*/ 613 w 639"/>
              <a:gd name="T45" fmla="*/ 436 h 707"/>
              <a:gd name="T46" fmla="*/ 130 w 639"/>
              <a:gd name="T47" fmla="*/ 111 h 707"/>
              <a:gd name="T48" fmla="*/ 54 w 639"/>
              <a:gd name="T49" fmla="*/ 507 h 707"/>
              <a:gd name="T50" fmla="*/ 233 w 639"/>
              <a:gd name="T51" fmla="*/ 153 h 707"/>
              <a:gd name="T52" fmla="*/ 225 w 639"/>
              <a:gd name="T53" fmla="*/ 124 h 707"/>
              <a:gd name="T54" fmla="*/ 189 w 639"/>
              <a:gd name="T55" fmla="*/ 197 h 707"/>
              <a:gd name="T56" fmla="*/ 183 w 639"/>
              <a:gd name="T57" fmla="*/ 220 h 707"/>
              <a:gd name="T58" fmla="*/ 193 w 639"/>
              <a:gd name="T59" fmla="*/ 270 h 707"/>
              <a:gd name="T60" fmla="*/ 307 w 639"/>
              <a:gd name="T61" fmla="*/ 239 h 707"/>
              <a:gd name="T62" fmla="*/ 231 w 639"/>
              <a:gd name="T63" fmla="*/ 352 h 707"/>
              <a:gd name="T64" fmla="*/ 307 w 639"/>
              <a:gd name="T65" fmla="*/ 467 h 707"/>
              <a:gd name="T66" fmla="*/ 276 w 639"/>
              <a:gd name="T67" fmla="*/ 491 h 707"/>
              <a:gd name="T68" fmla="*/ 319 w 639"/>
              <a:gd name="T69" fmla="*/ 613 h 707"/>
              <a:gd name="T70" fmla="*/ 361 w 639"/>
              <a:gd name="T71" fmla="*/ 491 h 707"/>
              <a:gd name="T72" fmla="*/ 373 w 639"/>
              <a:gd name="T73" fmla="*/ 471 h 707"/>
              <a:gd name="T74" fmla="*/ 330 w 639"/>
              <a:gd name="T75" fmla="*/ 364 h 707"/>
              <a:gd name="T76" fmla="*/ 413 w 639"/>
              <a:gd name="T77" fmla="*/ 342 h 707"/>
              <a:gd name="T78" fmla="*/ 383 w 639"/>
              <a:gd name="T79" fmla="*/ 234 h 707"/>
              <a:gd name="T80" fmla="*/ 450 w 639"/>
              <a:gd name="T81" fmla="*/ 320 h 707"/>
              <a:gd name="T82" fmla="*/ 454 w 639"/>
              <a:gd name="T83" fmla="*/ 220 h 707"/>
              <a:gd name="T84" fmla="*/ 483 w 639"/>
              <a:gd name="T85" fmla="*/ 185 h 707"/>
              <a:gd name="T86" fmla="*/ 395 w 639"/>
              <a:gd name="T87" fmla="*/ 107 h 707"/>
              <a:gd name="T88" fmla="*/ 425 w 639"/>
              <a:gd name="T89" fmla="*/ 204 h 707"/>
              <a:gd name="T90" fmla="*/ 319 w 639"/>
              <a:gd name="T91" fmla="*/ 92 h 707"/>
              <a:gd name="T92" fmla="*/ 181 w 639"/>
              <a:gd name="T93" fmla="*/ 523 h 707"/>
              <a:gd name="T94" fmla="*/ 161 w 639"/>
              <a:gd name="T95" fmla="*/ 478 h 707"/>
              <a:gd name="T96" fmla="*/ 120 w 639"/>
              <a:gd name="T97" fmla="*/ 476 h 707"/>
              <a:gd name="T98" fmla="*/ 81 w 639"/>
              <a:gd name="T99" fmla="*/ 655 h 707"/>
              <a:gd name="T100" fmla="*/ 138 w 639"/>
              <a:gd name="T101" fmla="*/ 703 h 707"/>
              <a:gd name="T102" fmla="*/ 226 w 639"/>
              <a:gd name="T103" fmla="*/ 617 h 707"/>
              <a:gd name="T104" fmla="*/ 292 w 639"/>
              <a:gd name="T105" fmla="*/ 636 h 707"/>
              <a:gd name="T106" fmla="*/ 268 w 639"/>
              <a:gd name="T107" fmla="*/ 575 h 707"/>
              <a:gd name="T108" fmla="*/ 209 w 639"/>
              <a:gd name="T109" fmla="*/ 473 h 707"/>
              <a:gd name="T110" fmla="*/ 182 w 639"/>
              <a:gd name="T111" fmla="*/ 521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9" h="707">
                <a:moveTo>
                  <a:pt x="409" y="617"/>
                </a:moveTo>
                <a:cubicBezTo>
                  <a:pt x="411" y="619"/>
                  <a:pt x="411" y="619"/>
                  <a:pt x="412" y="624"/>
                </a:cubicBezTo>
                <a:lnTo>
                  <a:pt x="413" y="652"/>
                </a:lnTo>
                <a:cubicBezTo>
                  <a:pt x="413" y="663"/>
                  <a:pt x="412" y="676"/>
                  <a:pt x="417" y="686"/>
                </a:cubicBezTo>
                <a:cubicBezTo>
                  <a:pt x="427" y="707"/>
                  <a:pt x="447" y="704"/>
                  <a:pt x="473" y="704"/>
                </a:cubicBezTo>
                <a:cubicBezTo>
                  <a:pt x="500" y="704"/>
                  <a:pt x="517" y="704"/>
                  <a:pt x="525" y="682"/>
                </a:cubicBezTo>
                <a:cubicBezTo>
                  <a:pt x="531" y="668"/>
                  <a:pt x="522" y="677"/>
                  <a:pt x="547" y="666"/>
                </a:cubicBezTo>
                <a:cubicBezTo>
                  <a:pt x="559" y="660"/>
                  <a:pt x="557" y="652"/>
                  <a:pt x="557" y="639"/>
                </a:cubicBezTo>
                <a:cubicBezTo>
                  <a:pt x="559" y="617"/>
                  <a:pt x="564" y="509"/>
                  <a:pt x="558" y="494"/>
                </a:cubicBezTo>
                <a:cubicBezTo>
                  <a:pt x="555" y="486"/>
                  <a:pt x="543" y="485"/>
                  <a:pt x="534" y="482"/>
                </a:cubicBezTo>
                <a:cubicBezTo>
                  <a:pt x="490" y="467"/>
                  <a:pt x="498" y="469"/>
                  <a:pt x="489" y="495"/>
                </a:cubicBezTo>
                <a:cubicBezTo>
                  <a:pt x="487" y="501"/>
                  <a:pt x="482" y="519"/>
                  <a:pt x="479" y="523"/>
                </a:cubicBezTo>
                <a:cubicBezTo>
                  <a:pt x="479" y="521"/>
                  <a:pt x="474" y="494"/>
                  <a:pt x="476" y="488"/>
                </a:cubicBezTo>
                <a:cubicBezTo>
                  <a:pt x="478" y="483"/>
                  <a:pt x="480" y="482"/>
                  <a:pt x="477" y="478"/>
                </a:cubicBezTo>
                <a:cubicBezTo>
                  <a:pt x="472" y="476"/>
                  <a:pt x="463" y="476"/>
                  <a:pt x="458" y="478"/>
                </a:cubicBezTo>
                <a:cubicBezTo>
                  <a:pt x="456" y="487"/>
                  <a:pt x="462" y="486"/>
                  <a:pt x="460" y="498"/>
                </a:cubicBezTo>
                <a:cubicBezTo>
                  <a:pt x="459" y="506"/>
                  <a:pt x="457" y="515"/>
                  <a:pt x="457" y="522"/>
                </a:cubicBezTo>
                <a:cubicBezTo>
                  <a:pt x="452" y="518"/>
                  <a:pt x="445" y="490"/>
                  <a:pt x="443" y="484"/>
                </a:cubicBezTo>
                <a:cubicBezTo>
                  <a:pt x="439" y="468"/>
                  <a:pt x="441" y="469"/>
                  <a:pt x="410" y="479"/>
                </a:cubicBezTo>
                <a:cubicBezTo>
                  <a:pt x="398" y="482"/>
                  <a:pt x="393" y="483"/>
                  <a:pt x="387" y="491"/>
                </a:cubicBezTo>
                <a:cubicBezTo>
                  <a:pt x="380" y="500"/>
                  <a:pt x="376" y="535"/>
                  <a:pt x="374" y="548"/>
                </a:cubicBezTo>
                <a:cubicBezTo>
                  <a:pt x="372" y="558"/>
                  <a:pt x="371" y="568"/>
                  <a:pt x="369" y="578"/>
                </a:cubicBezTo>
                <a:cubicBezTo>
                  <a:pt x="365" y="598"/>
                  <a:pt x="366" y="592"/>
                  <a:pt x="335" y="614"/>
                </a:cubicBezTo>
                <a:cubicBezTo>
                  <a:pt x="314" y="628"/>
                  <a:pt x="299" y="632"/>
                  <a:pt x="306" y="652"/>
                </a:cubicBezTo>
                <a:cubicBezTo>
                  <a:pt x="309" y="660"/>
                  <a:pt x="315" y="670"/>
                  <a:pt x="323" y="670"/>
                </a:cubicBezTo>
                <a:cubicBezTo>
                  <a:pt x="331" y="671"/>
                  <a:pt x="360" y="652"/>
                  <a:pt x="369" y="647"/>
                </a:cubicBezTo>
                <a:cubicBezTo>
                  <a:pt x="385" y="640"/>
                  <a:pt x="404" y="628"/>
                  <a:pt x="409" y="617"/>
                </a:cubicBezTo>
                <a:close/>
                <a:moveTo>
                  <a:pt x="534" y="364"/>
                </a:moveTo>
                <a:cubicBezTo>
                  <a:pt x="552" y="363"/>
                  <a:pt x="588" y="368"/>
                  <a:pt x="579" y="348"/>
                </a:cubicBezTo>
                <a:cubicBezTo>
                  <a:pt x="575" y="340"/>
                  <a:pt x="564" y="342"/>
                  <a:pt x="555" y="342"/>
                </a:cubicBezTo>
                <a:cubicBezTo>
                  <a:pt x="544" y="342"/>
                  <a:pt x="534" y="342"/>
                  <a:pt x="523" y="342"/>
                </a:cubicBezTo>
                <a:cubicBezTo>
                  <a:pt x="525" y="345"/>
                  <a:pt x="527" y="348"/>
                  <a:pt x="529" y="352"/>
                </a:cubicBezTo>
                <a:cubicBezTo>
                  <a:pt x="531" y="356"/>
                  <a:pt x="533" y="360"/>
                  <a:pt x="534" y="364"/>
                </a:cubicBezTo>
                <a:close/>
                <a:moveTo>
                  <a:pt x="103" y="363"/>
                </a:moveTo>
                <a:cubicBezTo>
                  <a:pt x="109" y="350"/>
                  <a:pt x="113" y="345"/>
                  <a:pt x="114" y="342"/>
                </a:cubicBezTo>
                <a:cubicBezTo>
                  <a:pt x="104" y="342"/>
                  <a:pt x="94" y="342"/>
                  <a:pt x="84" y="342"/>
                </a:cubicBezTo>
                <a:cubicBezTo>
                  <a:pt x="73" y="342"/>
                  <a:pt x="62" y="340"/>
                  <a:pt x="58" y="348"/>
                </a:cubicBezTo>
                <a:cubicBezTo>
                  <a:pt x="53" y="359"/>
                  <a:pt x="62" y="364"/>
                  <a:pt x="72" y="364"/>
                </a:cubicBezTo>
                <a:cubicBezTo>
                  <a:pt x="82" y="363"/>
                  <a:pt x="94" y="364"/>
                  <a:pt x="103" y="363"/>
                </a:cubicBezTo>
                <a:close/>
                <a:moveTo>
                  <a:pt x="457" y="343"/>
                </a:moveTo>
                <a:cubicBezTo>
                  <a:pt x="424" y="350"/>
                  <a:pt x="417" y="375"/>
                  <a:pt x="426" y="410"/>
                </a:cubicBezTo>
                <a:cubicBezTo>
                  <a:pt x="445" y="490"/>
                  <a:pt x="510" y="466"/>
                  <a:pt x="513" y="388"/>
                </a:cubicBezTo>
                <a:cubicBezTo>
                  <a:pt x="514" y="350"/>
                  <a:pt x="484" y="338"/>
                  <a:pt x="457" y="343"/>
                </a:cubicBezTo>
                <a:close/>
                <a:moveTo>
                  <a:pt x="160" y="343"/>
                </a:moveTo>
                <a:cubicBezTo>
                  <a:pt x="127" y="348"/>
                  <a:pt x="119" y="374"/>
                  <a:pt x="127" y="409"/>
                </a:cubicBezTo>
                <a:cubicBezTo>
                  <a:pt x="146" y="491"/>
                  <a:pt x="211" y="465"/>
                  <a:pt x="215" y="390"/>
                </a:cubicBezTo>
                <a:cubicBezTo>
                  <a:pt x="216" y="371"/>
                  <a:pt x="212" y="361"/>
                  <a:pt x="201" y="352"/>
                </a:cubicBezTo>
                <a:cubicBezTo>
                  <a:pt x="192" y="344"/>
                  <a:pt x="175" y="341"/>
                  <a:pt x="160" y="343"/>
                </a:cubicBezTo>
                <a:close/>
                <a:moveTo>
                  <a:pt x="54" y="507"/>
                </a:moveTo>
                <a:cubicBezTo>
                  <a:pt x="55" y="490"/>
                  <a:pt x="54" y="487"/>
                  <a:pt x="63" y="476"/>
                </a:cubicBezTo>
                <a:lnTo>
                  <a:pt x="51" y="443"/>
                </a:lnTo>
                <a:cubicBezTo>
                  <a:pt x="29" y="380"/>
                  <a:pt x="31" y="309"/>
                  <a:pt x="56" y="247"/>
                </a:cubicBezTo>
                <a:cubicBezTo>
                  <a:pt x="65" y="226"/>
                  <a:pt x="77" y="204"/>
                  <a:pt x="89" y="188"/>
                </a:cubicBezTo>
                <a:cubicBezTo>
                  <a:pt x="92" y="183"/>
                  <a:pt x="95" y="180"/>
                  <a:pt x="98" y="175"/>
                </a:cubicBezTo>
                <a:lnTo>
                  <a:pt x="121" y="151"/>
                </a:lnTo>
                <a:cubicBezTo>
                  <a:pt x="124" y="147"/>
                  <a:pt x="129" y="143"/>
                  <a:pt x="133" y="140"/>
                </a:cubicBezTo>
                <a:cubicBezTo>
                  <a:pt x="141" y="133"/>
                  <a:pt x="147" y="127"/>
                  <a:pt x="158" y="120"/>
                </a:cubicBezTo>
                <a:cubicBezTo>
                  <a:pt x="167" y="114"/>
                  <a:pt x="177" y="107"/>
                  <a:pt x="187" y="102"/>
                </a:cubicBezTo>
                <a:cubicBezTo>
                  <a:pt x="232" y="80"/>
                  <a:pt x="279" y="66"/>
                  <a:pt x="338" y="70"/>
                </a:cubicBezTo>
                <a:cubicBezTo>
                  <a:pt x="397" y="75"/>
                  <a:pt x="448" y="96"/>
                  <a:pt x="488" y="126"/>
                </a:cubicBezTo>
                <a:cubicBezTo>
                  <a:pt x="508" y="141"/>
                  <a:pt x="509" y="145"/>
                  <a:pt x="525" y="159"/>
                </a:cubicBezTo>
                <a:cubicBezTo>
                  <a:pt x="527" y="161"/>
                  <a:pt x="528" y="163"/>
                  <a:pt x="530" y="165"/>
                </a:cubicBezTo>
                <a:lnTo>
                  <a:pt x="546" y="184"/>
                </a:lnTo>
                <a:cubicBezTo>
                  <a:pt x="553" y="193"/>
                  <a:pt x="558" y="202"/>
                  <a:pt x="564" y="212"/>
                </a:cubicBezTo>
                <a:cubicBezTo>
                  <a:pt x="604" y="278"/>
                  <a:pt x="611" y="363"/>
                  <a:pt x="588" y="438"/>
                </a:cubicBezTo>
                <a:cubicBezTo>
                  <a:pt x="584" y="451"/>
                  <a:pt x="580" y="460"/>
                  <a:pt x="575" y="471"/>
                </a:cubicBezTo>
                <a:cubicBezTo>
                  <a:pt x="572" y="478"/>
                  <a:pt x="578" y="478"/>
                  <a:pt x="580" y="486"/>
                </a:cubicBezTo>
                <a:cubicBezTo>
                  <a:pt x="583" y="494"/>
                  <a:pt x="582" y="499"/>
                  <a:pt x="584" y="506"/>
                </a:cubicBezTo>
                <a:cubicBezTo>
                  <a:pt x="594" y="494"/>
                  <a:pt x="608" y="455"/>
                  <a:pt x="613" y="436"/>
                </a:cubicBezTo>
                <a:cubicBezTo>
                  <a:pt x="639" y="351"/>
                  <a:pt x="622" y="261"/>
                  <a:pt x="578" y="190"/>
                </a:cubicBezTo>
                <a:cubicBezTo>
                  <a:pt x="495" y="55"/>
                  <a:pt x="307" y="0"/>
                  <a:pt x="160" y="91"/>
                </a:cubicBezTo>
                <a:cubicBezTo>
                  <a:pt x="149" y="97"/>
                  <a:pt x="139" y="104"/>
                  <a:pt x="130" y="111"/>
                </a:cubicBezTo>
                <a:cubicBezTo>
                  <a:pt x="100" y="135"/>
                  <a:pt x="79" y="158"/>
                  <a:pt x="58" y="191"/>
                </a:cubicBezTo>
                <a:cubicBezTo>
                  <a:pt x="13" y="264"/>
                  <a:pt x="0" y="349"/>
                  <a:pt x="23" y="436"/>
                </a:cubicBezTo>
                <a:cubicBezTo>
                  <a:pt x="28" y="452"/>
                  <a:pt x="45" y="499"/>
                  <a:pt x="54" y="507"/>
                </a:cubicBezTo>
                <a:close/>
                <a:moveTo>
                  <a:pt x="307" y="216"/>
                </a:moveTo>
                <a:cubicBezTo>
                  <a:pt x="276" y="216"/>
                  <a:pt x="241" y="212"/>
                  <a:pt x="212" y="204"/>
                </a:cubicBezTo>
                <a:cubicBezTo>
                  <a:pt x="214" y="192"/>
                  <a:pt x="228" y="164"/>
                  <a:pt x="233" y="153"/>
                </a:cubicBezTo>
                <a:cubicBezTo>
                  <a:pt x="238" y="144"/>
                  <a:pt x="251" y="123"/>
                  <a:pt x="251" y="117"/>
                </a:cubicBezTo>
                <a:cubicBezTo>
                  <a:pt x="250" y="112"/>
                  <a:pt x="247" y="108"/>
                  <a:pt x="243" y="107"/>
                </a:cubicBezTo>
                <a:cubicBezTo>
                  <a:pt x="231" y="104"/>
                  <a:pt x="228" y="116"/>
                  <a:pt x="225" y="124"/>
                </a:cubicBezTo>
                <a:lnTo>
                  <a:pt x="201" y="172"/>
                </a:lnTo>
                <a:cubicBezTo>
                  <a:pt x="199" y="176"/>
                  <a:pt x="197" y="180"/>
                  <a:pt x="195" y="184"/>
                </a:cubicBezTo>
                <a:cubicBezTo>
                  <a:pt x="193" y="188"/>
                  <a:pt x="191" y="194"/>
                  <a:pt x="189" y="197"/>
                </a:cubicBezTo>
                <a:cubicBezTo>
                  <a:pt x="165" y="194"/>
                  <a:pt x="126" y="162"/>
                  <a:pt x="120" y="185"/>
                </a:cubicBezTo>
                <a:cubicBezTo>
                  <a:pt x="117" y="198"/>
                  <a:pt x="132" y="200"/>
                  <a:pt x="147" y="206"/>
                </a:cubicBezTo>
                <a:cubicBezTo>
                  <a:pt x="158" y="210"/>
                  <a:pt x="173" y="215"/>
                  <a:pt x="183" y="220"/>
                </a:cubicBezTo>
                <a:cubicBezTo>
                  <a:pt x="172" y="266"/>
                  <a:pt x="169" y="266"/>
                  <a:pt x="164" y="318"/>
                </a:cubicBezTo>
                <a:lnTo>
                  <a:pt x="187" y="320"/>
                </a:lnTo>
                <a:cubicBezTo>
                  <a:pt x="189" y="302"/>
                  <a:pt x="190" y="287"/>
                  <a:pt x="193" y="270"/>
                </a:cubicBezTo>
                <a:cubicBezTo>
                  <a:pt x="196" y="254"/>
                  <a:pt x="201" y="239"/>
                  <a:pt x="204" y="225"/>
                </a:cubicBezTo>
                <a:cubicBezTo>
                  <a:pt x="220" y="227"/>
                  <a:pt x="237" y="232"/>
                  <a:pt x="254" y="234"/>
                </a:cubicBezTo>
                <a:cubicBezTo>
                  <a:pt x="271" y="236"/>
                  <a:pt x="289" y="237"/>
                  <a:pt x="307" y="239"/>
                </a:cubicBezTo>
                <a:lnTo>
                  <a:pt x="307" y="341"/>
                </a:lnTo>
                <a:lnTo>
                  <a:pt x="225" y="342"/>
                </a:lnTo>
                <a:cubicBezTo>
                  <a:pt x="226" y="345"/>
                  <a:pt x="229" y="348"/>
                  <a:pt x="231" y="352"/>
                </a:cubicBezTo>
                <a:cubicBezTo>
                  <a:pt x="233" y="356"/>
                  <a:pt x="235" y="359"/>
                  <a:pt x="236" y="364"/>
                </a:cubicBezTo>
                <a:lnTo>
                  <a:pt x="307" y="364"/>
                </a:lnTo>
                <a:lnTo>
                  <a:pt x="307" y="467"/>
                </a:lnTo>
                <a:lnTo>
                  <a:pt x="264" y="470"/>
                </a:lnTo>
                <a:cubicBezTo>
                  <a:pt x="266" y="474"/>
                  <a:pt x="265" y="472"/>
                  <a:pt x="268" y="475"/>
                </a:cubicBezTo>
                <a:cubicBezTo>
                  <a:pt x="271" y="479"/>
                  <a:pt x="274" y="485"/>
                  <a:pt x="276" y="491"/>
                </a:cubicBezTo>
                <a:lnTo>
                  <a:pt x="307" y="489"/>
                </a:lnTo>
                <a:lnTo>
                  <a:pt x="307" y="591"/>
                </a:lnTo>
                <a:cubicBezTo>
                  <a:pt x="307" y="602"/>
                  <a:pt x="306" y="614"/>
                  <a:pt x="319" y="613"/>
                </a:cubicBezTo>
                <a:cubicBezTo>
                  <a:pt x="331" y="613"/>
                  <a:pt x="330" y="601"/>
                  <a:pt x="330" y="590"/>
                </a:cubicBezTo>
                <a:cubicBezTo>
                  <a:pt x="330" y="568"/>
                  <a:pt x="328" y="502"/>
                  <a:pt x="330" y="489"/>
                </a:cubicBezTo>
                <a:lnTo>
                  <a:pt x="361" y="491"/>
                </a:lnTo>
                <a:cubicBezTo>
                  <a:pt x="364" y="482"/>
                  <a:pt x="366" y="479"/>
                  <a:pt x="371" y="473"/>
                </a:cubicBezTo>
                <a:lnTo>
                  <a:pt x="372" y="472"/>
                </a:lnTo>
                <a:cubicBezTo>
                  <a:pt x="372" y="471"/>
                  <a:pt x="372" y="471"/>
                  <a:pt x="373" y="471"/>
                </a:cubicBezTo>
                <a:cubicBezTo>
                  <a:pt x="373" y="471"/>
                  <a:pt x="373" y="470"/>
                  <a:pt x="373" y="470"/>
                </a:cubicBezTo>
                <a:lnTo>
                  <a:pt x="331" y="467"/>
                </a:lnTo>
                <a:cubicBezTo>
                  <a:pt x="329" y="462"/>
                  <a:pt x="329" y="372"/>
                  <a:pt x="330" y="364"/>
                </a:cubicBezTo>
                <a:lnTo>
                  <a:pt x="401" y="364"/>
                </a:lnTo>
                <a:cubicBezTo>
                  <a:pt x="403" y="360"/>
                  <a:pt x="404" y="355"/>
                  <a:pt x="406" y="352"/>
                </a:cubicBezTo>
                <a:cubicBezTo>
                  <a:pt x="408" y="348"/>
                  <a:pt x="411" y="345"/>
                  <a:pt x="413" y="342"/>
                </a:cubicBezTo>
                <a:lnTo>
                  <a:pt x="330" y="342"/>
                </a:lnTo>
                <a:lnTo>
                  <a:pt x="330" y="239"/>
                </a:lnTo>
                <a:cubicBezTo>
                  <a:pt x="348" y="238"/>
                  <a:pt x="366" y="236"/>
                  <a:pt x="383" y="234"/>
                </a:cubicBezTo>
                <a:cubicBezTo>
                  <a:pt x="400" y="232"/>
                  <a:pt x="418" y="227"/>
                  <a:pt x="433" y="225"/>
                </a:cubicBezTo>
                <a:cubicBezTo>
                  <a:pt x="435" y="235"/>
                  <a:pt x="441" y="254"/>
                  <a:pt x="444" y="270"/>
                </a:cubicBezTo>
                <a:cubicBezTo>
                  <a:pt x="447" y="286"/>
                  <a:pt x="449" y="303"/>
                  <a:pt x="450" y="320"/>
                </a:cubicBezTo>
                <a:lnTo>
                  <a:pt x="473" y="318"/>
                </a:lnTo>
                <a:cubicBezTo>
                  <a:pt x="471" y="301"/>
                  <a:pt x="469" y="283"/>
                  <a:pt x="466" y="266"/>
                </a:cubicBezTo>
                <a:cubicBezTo>
                  <a:pt x="462" y="250"/>
                  <a:pt x="457" y="234"/>
                  <a:pt x="454" y="220"/>
                </a:cubicBezTo>
                <a:cubicBezTo>
                  <a:pt x="466" y="215"/>
                  <a:pt x="478" y="210"/>
                  <a:pt x="490" y="206"/>
                </a:cubicBezTo>
                <a:cubicBezTo>
                  <a:pt x="499" y="202"/>
                  <a:pt x="521" y="198"/>
                  <a:pt x="517" y="184"/>
                </a:cubicBezTo>
                <a:cubicBezTo>
                  <a:pt x="512" y="169"/>
                  <a:pt x="490" y="182"/>
                  <a:pt x="483" y="185"/>
                </a:cubicBezTo>
                <a:cubicBezTo>
                  <a:pt x="476" y="187"/>
                  <a:pt x="454" y="197"/>
                  <a:pt x="447" y="197"/>
                </a:cubicBezTo>
                <a:cubicBezTo>
                  <a:pt x="443" y="184"/>
                  <a:pt x="420" y="137"/>
                  <a:pt x="413" y="124"/>
                </a:cubicBezTo>
                <a:cubicBezTo>
                  <a:pt x="409" y="117"/>
                  <a:pt x="406" y="105"/>
                  <a:pt x="395" y="107"/>
                </a:cubicBezTo>
                <a:cubicBezTo>
                  <a:pt x="390" y="108"/>
                  <a:pt x="387" y="111"/>
                  <a:pt x="386" y="116"/>
                </a:cubicBezTo>
                <a:cubicBezTo>
                  <a:pt x="386" y="123"/>
                  <a:pt x="388" y="125"/>
                  <a:pt x="391" y="129"/>
                </a:cubicBezTo>
                <a:cubicBezTo>
                  <a:pt x="401" y="147"/>
                  <a:pt x="421" y="186"/>
                  <a:pt x="425" y="204"/>
                </a:cubicBezTo>
                <a:cubicBezTo>
                  <a:pt x="404" y="206"/>
                  <a:pt x="357" y="220"/>
                  <a:pt x="330" y="216"/>
                </a:cubicBezTo>
                <a:cubicBezTo>
                  <a:pt x="329" y="188"/>
                  <a:pt x="330" y="145"/>
                  <a:pt x="330" y="115"/>
                </a:cubicBezTo>
                <a:cubicBezTo>
                  <a:pt x="330" y="104"/>
                  <a:pt x="332" y="92"/>
                  <a:pt x="319" y="92"/>
                </a:cubicBezTo>
                <a:cubicBezTo>
                  <a:pt x="306" y="92"/>
                  <a:pt x="307" y="104"/>
                  <a:pt x="307" y="114"/>
                </a:cubicBezTo>
                <a:lnTo>
                  <a:pt x="307" y="216"/>
                </a:lnTo>
                <a:close/>
                <a:moveTo>
                  <a:pt x="181" y="523"/>
                </a:moveTo>
                <a:cubicBezTo>
                  <a:pt x="180" y="515"/>
                  <a:pt x="179" y="507"/>
                  <a:pt x="178" y="499"/>
                </a:cubicBezTo>
                <a:cubicBezTo>
                  <a:pt x="175" y="483"/>
                  <a:pt x="184" y="483"/>
                  <a:pt x="179" y="478"/>
                </a:cubicBezTo>
                <a:cubicBezTo>
                  <a:pt x="175" y="476"/>
                  <a:pt x="164" y="476"/>
                  <a:pt x="161" y="478"/>
                </a:cubicBezTo>
                <a:cubicBezTo>
                  <a:pt x="155" y="483"/>
                  <a:pt x="164" y="482"/>
                  <a:pt x="162" y="499"/>
                </a:cubicBezTo>
                <a:cubicBezTo>
                  <a:pt x="160" y="511"/>
                  <a:pt x="160" y="519"/>
                  <a:pt x="157" y="523"/>
                </a:cubicBezTo>
                <a:cubicBezTo>
                  <a:pt x="140" y="468"/>
                  <a:pt x="145" y="468"/>
                  <a:pt x="120" y="476"/>
                </a:cubicBezTo>
                <a:cubicBezTo>
                  <a:pt x="93" y="485"/>
                  <a:pt x="79" y="485"/>
                  <a:pt x="78" y="502"/>
                </a:cubicBezTo>
                <a:cubicBezTo>
                  <a:pt x="76" y="545"/>
                  <a:pt x="76" y="568"/>
                  <a:pt x="79" y="612"/>
                </a:cubicBezTo>
                <a:cubicBezTo>
                  <a:pt x="79" y="623"/>
                  <a:pt x="79" y="646"/>
                  <a:pt x="81" y="655"/>
                </a:cubicBezTo>
                <a:cubicBezTo>
                  <a:pt x="84" y="669"/>
                  <a:pt x="105" y="669"/>
                  <a:pt x="109" y="674"/>
                </a:cubicBezTo>
                <a:cubicBezTo>
                  <a:pt x="113" y="682"/>
                  <a:pt x="112" y="686"/>
                  <a:pt x="119" y="693"/>
                </a:cubicBezTo>
                <a:cubicBezTo>
                  <a:pt x="124" y="698"/>
                  <a:pt x="130" y="702"/>
                  <a:pt x="138" y="703"/>
                </a:cubicBezTo>
                <a:cubicBezTo>
                  <a:pt x="146" y="705"/>
                  <a:pt x="186" y="705"/>
                  <a:pt x="195" y="704"/>
                </a:cubicBezTo>
                <a:cubicBezTo>
                  <a:pt x="211" y="702"/>
                  <a:pt x="223" y="690"/>
                  <a:pt x="224" y="673"/>
                </a:cubicBezTo>
                <a:cubicBezTo>
                  <a:pt x="225" y="655"/>
                  <a:pt x="225" y="635"/>
                  <a:pt x="226" y="617"/>
                </a:cubicBezTo>
                <a:cubicBezTo>
                  <a:pt x="252" y="642"/>
                  <a:pt x="245" y="634"/>
                  <a:pt x="278" y="653"/>
                </a:cubicBezTo>
                <a:cubicBezTo>
                  <a:pt x="285" y="656"/>
                  <a:pt x="291" y="660"/>
                  <a:pt x="298" y="663"/>
                </a:cubicBezTo>
                <a:cubicBezTo>
                  <a:pt x="294" y="655"/>
                  <a:pt x="290" y="647"/>
                  <a:pt x="292" y="636"/>
                </a:cubicBezTo>
                <a:cubicBezTo>
                  <a:pt x="295" y="623"/>
                  <a:pt x="304" y="620"/>
                  <a:pt x="307" y="617"/>
                </a:cubicBezTo>
                <a:lnTo>
                  <a:pt x="283" y="600"/>
                </a:lnTo>
                <a:cubicBezTo>
                  <a:pt x="270" y="591"/>
                  <a:pt x="272" y="594"/>
                  <a:pt x="268" y="575"/>
                </a:cubicBezTo>
                <a:cubicBezTo>
                  <a:pt x="264" y="552"/>
                  <a:pt x="260" y="529"/>
                  <a:pt x="256" y="507"/>
                </a:cubicBezTo>
                <a:cubicBezTo>
                  <a:pt x="254" y="494"/>
                  <a:pt x="250" y="487"/>
                  <a:pt x="240" y="483"/>
                </a:cubicBezTo>
                <a:cubicBezTo>
                  <a:pt x="231" y="479"/>
                  <a:pt x="219" y="476"/>
                  <a:pt x="209" y="473"/>
                </a:cubicBezTo>
                <a:cubicBezTo>
                  <a:pt x="195" y="469"/>
                  <a:pt x="197" y="476"/>
                  <a:pt x="192" y="493"/>
                </a:cubicBezTo>
                <a:cubicBezTo>
                  <a:pt x="190" y="498"/>
                  <a:pt x="189" y="503"/>
                  <a:pt x="187" y="508"/>
                </a:cubicBezTo>
                <a:lnTo>
                  <a:pt x="182" y="521"/>
                </a:lnTo>
                <a:cubicBezTo>
                  <a:pt x="181" y="524"/>
                  <a:pt x="182" y="521"/>
                  <a:pt x="181" y="5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400">
              <a:solidFill>
                <a:srgbClr val="000000"/>
              </a:solidFill>
            </a:endParaRPr>
          </a:p>
        </p:txBody>
      </p:sp>
      <p:sp>
        <p:nvSpPr>
          <p:cNvPr id="33" name="Freeform 669">
            <a:extLst>
              <a:ext uri="{FF2B5EF4-FFF2-40B4-BE49-F238E27FC236}">
                <a16:creationId xmlns="" xmlns:a16="http://schemas.microsoft.com/office/drawing/2014/main" id="{A6093B15-F62B-4FC4-A2CE-25B9E681813C}"/>
              </a:ext>
            </a:extLst>
          </p:cNvPr>
          <p:cNvSpPr>
            <a:spLocks noEditPoints="1"/>
          </p:cNvSpPr>
          <p:nvPr/>
        </p:nvSpPr>
        <p:spPr bwMode="auto">
          <a:xfrm rot="2212629" flipH="1">
            <a:off x="7991099" y="2358893"/>
            <a:ext cx="562750" cy="577730"/>
          </a:xfrm>
          <a:custGeom>
            <a:avLst/>
            <a:gdLst>
              <a:gd name="T0" fmla="*/ 884 w 1461"/>
              <a:gd name="T1" fmla="*/ 1126 h 1195"/>
              <a:gd name="T2" fmla="*/ 1395 w 1461"/>
              <a:gd name="T3" fmla="*/ 927 h 1195"/>
              <a:gd name="T4" fmla="*/ 1032 w 1461"/>
              <a:gd name="T5" fmla="*/ 1069 h 1195"/>
              <a:gd name="T6" fmla="*/ 1019 w 1461"/>
              <a:gd name="T7" fmla="*/ 1112 h 1195"/>
              <a:gd name="T8" fmla="*/ 1375 w 1461"/>
              <a:gd name="T9" fmla="*/ 993 h 1195"/>
              <a:gd name="T10" fmla="*/ 650 w 1461"/>
              <a:gd name="T11" fmla="*/ 860 h 1195"/>
              <a:gd name="T12" fmla="*/ 780 w 1461"/>
              <a:gd name="T13" fmla="*/ 1014 h 1195"/>
              <a:gd name="T14" fmla="*/ 847 w 1461"/>
              <a:gd name="T15" fmla="*/ 948 h 1195"/>
              <a:gd name="T16" fmla="*/ 479 w 1461"/>
              <a:gd name="T17" fmla="*/ 846 h 1195"/>
              <a:gd name="T18" fmla="*/ 488 w 1461"/>
              <a:gd name="T19" fmla="*/ 1065 h 1195"/>
              <a:gd name="T20" fmla="*/ 583 w 1461"/>
              <a:gd name="T21" fmla="*/ 986 h 1195"/>
              <a:gd name="T22" fmla="*/ 1254 w 1461"/>
              <a:gd name="T23" fmla="*/ 719 h 1195"/>
              <a:gd name="T24" fmla="*/ 1240 w 1461"/>
              <a:gd name="T25" fmla="*/ 898 h 1195"/>
              <a:gd name="T26" fmla="*/ 1029 w 1461"/>
              <a:gd name="T27" fmla="*/ 939 h 1195"/>
              <a:gd name="T28" fmla="*/ 872 w 1461"/>
              <a:gd name="T29" fmla="*/ 837 h 1195"/>
              <a:gd name="T30" fmla="*/ 1027 w 1461"/>
              <a:gd name="T31" fmla="*/ 991 h 1195"/>
              <a:gd name="T32" fmla="*/ 1280 w 1461"/>
              <a:gd name="T33" fmla="*/ 924 h 1195"/>
              <a:gd name="T34" fmla="*/ 1300 w 1461"/>
              <a:gd name="T35" fmla="*/ 802 h 1195"/>
              <a:gd name="T36" fmla="*/ 1338 w 1461"/>
              <a:gd name="T37" fmla="*/ 704 h 1195"/>
              <a:gd name="T38" fmla="*/ 1387 w 1461"/>
              <a:gd name="T39" fmla="*/ 867 h 1195"/>
              <a:gd name="T40" fmla="*/ 1385 w 1461"/>
              <a:gd name="T41" fmla="*/ 735 h 1195"/>
              <a:gd name="T42" fmla="*/ 57 w 1461"/>
              <a:gd name="T43" fmla="*/ 500 h 1195"/>
              <a:gd name="T44" fmla="*/ 171 w 1461"/>
              <a:gd name="T45" fmla="*/ 588 h 1195"/>
              <a:gd name="T46" fmla="*/ 884 w 1461"/>
              <a:gd name="T47" fmla="*/ 327 h 1195"/>
              <a:gd name="T48" fmla="*/ 519 w 1461"/>
              <a:gd name="T49" fmla="*/ 384 h 1195"/>
              <a:gd name="T50" fmla="*/ 721 w 1461"/>
              <a:gd name="T51" fmla="*/ 669 h 1195"/>
              <a:gd name="T52" fmla="*/ 999 w 1461"/>
              <a:gd name="T53" fmla="*/ 642 h 1195"/>
              <a:gd name="T54" fmla="*/ 1159 w 1461"/>
              <a:gd name="T55" fmla="*/ 559 h 1195"/>
              <a:gd name="T56" fmla="*/ 1034 w 1461"/>
              <a:gd name="T57" fmla="*/ 411 h 1195"/>
              <a:gd name="T58" fmla="*/ 349 w 1461"/>
              <a:gd name="T59" fmla="*/ 296 h 1195"/>
              <a:gd name="T60" fmla="*/ 270 w 1461"/>
              <a:gd name="T61" fmla="*/ 413 h 1195"/>
              <a:gd name="T62" fmla="*/ 393 w 1461"/>
              <a:gd name="T63" fmla="*/ 527 h 1195"/>
              <a:gd name="T64" fmla="*/ 462 w 1461"/>
              <a:gd name="T65" fmla="*/ 631 h 1195"/>
              <a:gd name="T66" fmla="*/ 453 w 1461"/>
              <a:gd name="T67" fmla="*/ 437 h 1195"/>
              <a:gd name="T68" fmla="*/ 365 w 1461"/>
              <a:gd name="T69" fmla="*/ 283 h 1195"/>
              <a:gd name="T70" fmla="*/ 170 w 1461"/>
              <a:gd name="T71" fmla="*/ 303 h 1195"/>
              <a:gd name="T72" fmla="*/ 330 w 1461"/>
              <a:gd name="T73" fmla="*/ 263 h 1195"/>
              <a:gd name="T74" fmla="*/ 280 w 1461"/>
              <a:gd name="T75" fmla="*/ 53 h 1195"/>
              <a:gd name="T76" fmla="*/ 355 w 1461"/>
              <a:gd name="T77" fmla="*/ 123 h 1195"/>
              <a:gd name="T78" fmla="*/ 578 w 1461"/>
              <a:gd name="T79" fmla="*/ 36 h 1195"/>
              <a:gd name="T80" fmla="*/ 474 w 1461"/>
              <a:gd name="T81" fmla="*/ 36 h 1195"/>
              <a:gd name="T82" fmla="*/ 655 w 1461"/>
              <a:gd name="T83" fmla="*/ 147 h 1195"/>
              <a:gd name="T84" fmla="*/ 835 w 1461"/>
              <a:gd name="T85" fmla="*/ 238 h 1195"/>
              <a:gd name="T86" fmla="*/ 1060 w 1461"/>
              <a:gd name="T87" fmla="*/ 406 h 1195"/>
              <a:gd name="T88" fmla="*/ 1133 w 1461"/>
              <a:gd name="T89" fmla="*/ 401 h 1195"/>
              <a:gd name="T90" fmla="*/ 1195 w 1461"/>
              <a:gd name="T91" fmla="*/ 432 h 1195"/>
              <a:gd name="T92" fmla="*/ 1188 w 1461"/>
              <a:gd name="T93" fmla="*/ 519 h 1195"/>
              <a:gd name="T94" fmla="*/ 1395 w 1461"/>
              <a:gd name="T95" fmla="*/ 699 h 1195"/>
              <a:gd name="T96" fmla="*/ 1458 w 1461"/>
              <a:gd name="T97" fmla="*/ 948 h 1195"/>
              <a:gd name="T98" fmla="*/ 1255 w 1461"/>
              <a:gd name="T99" fmla="*/ 1123 h 1195"/>
              <a:gd name="T100" fmla="*/ 797 w 1461"/>
              <a:gd name="T101" fmla="*/ 1183 h 1195"/>
              <a:gd name="T102" fmla="*/ 602 w 1461"/>
              <a:gd name="T103" fmla="*/ 1129 h 1195"/>
              <a:gd name="T104" fmla="*/ 427 w 1461"/>
              <a:gd name="T105" fmla="*/ 976 h 1195"/>
              <a:gd name="T106" fmla="*/ 203 w 1461"/>
              <a:gd name="T107" fmla="*/ 664 h 1195"/>
              <a:gd name="T108" fmla="*/ 47 w 1461"/>
              <a:gd name="T109" fmla="*/ 522 h 1195"/>
              <a:gd name="T110" fmla="*/ 24 w 1461"/>
              <a:gd name="T111" fmla="*/ 252 h 1195"/>
              <a:gd name="T112" fmla="*/ 106 w 1461"/>
              <a:gd name="T113" fmla="*/ 98 h 1195"/>
              <a:gd name="T114" fmla="*/ 0 w 1461"/>
              <a:gd name="T115" fmla="*/ 116 h 1195"/>
              <a:gd name="T116" fmla="*/ 142 w 1461"/>
              <a:gd name="T117" fmla="*/ 40 h 1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1" h="1195">
                <a:moveTo>
                  <a:pt x="828" y="1076"/>
                </a:moveTo>
                <a:lnTo>
                  <a:pt x="816" y="1081"/>
                </a:lnTo>
                <a:lnTo>
                  <a:pt x="811" y="1088"/>
                </a:lnTo>
                <a:lnTo>
                  <a:pt x="813" y="1100"/>
                </a:lnTo>
                <a:lnTo>
                  <a:pt x="818" y="1114"/>
                </a:lnTo>
                <a:lnTo>
                  <a:pt x="827" y="1123"/>
                </a:lnTo>
                <a:lnTo>
                  <a:pt x="842" y="1129"/>
                </a:lnTo>
                <a:lnTo>
                  <a:pt x="858" y="1131"/>
                </a:lnTo>
                <a:lnTo>
                  <a:pt x="873" y="1131"/>
                </a:lnTo>
                <a:lnTo>
                  <a:pt x="884" y="1126"/>
                </a:lnTo>
                <a:lnTo>
                  <a:pt x="889" y="1121"/>
                </a:lnTo>
                <a:lnTo>
                  <a:pt x="889" y="1112"/>
                </a:lnTo>
                <a:lnTo>
                  <a:pt x="884" y="1100"/>
                </a:lnTo>
                <a:lnTo>
                  <a:pt x="873" y="1090"/>
                </a:lnTo>
                <a:lnTo>
                  <a:pt x="859" y="1081"/>
                </a:lnTo>
                <a:lnTo>
                  <a:pt x="842" y="1076"/>
                </a:lnTo>
                <a:lnTo>
                  <a:pt x="828" y="1076"/>
                </a:lnTo>
                <a:close/>
                <a:moveTo>
                  <a:pt x="1406" y="915"/>
                </a:moveTo>
                <a:lnTo>
                  <a:pt x="1404" y="918"/>
                </a:lnTo>
                <a:lnTo>
                  <a:pt x="1395" y="927"/>
                </a:lnTo>
                <a:lnTo>
                  <a:pt x="1382" y="941"/>
                </a:lnTo>
                <a:lnTo>
                  <a:pt x="1361" y="958"/>
                </a:lnTo>
                <a:lnTo>
                  <a:pt x="1335" y="977"/>
                </a:lnTo>
                <a:lnTo>
                  <a:pt x="1302" y="998"/>
                </a:lnTo>
                <a:lnTo>
                  <a:pt x="1264" y="1017"/>
                </a:lnTo>
                <a:lnTo>
                  <a:pt x="1217" y="1034"/>
                </a:lnTo>
                <a:lnTo>
                  <a:pt x="1172" y="1046"/>
                </a:lnTo>
                <a:lnTo>
                  <a:pt x="1124" y="1055"/>
                </a:lnTo>
                <a:lnTo>
                  <a:pt x="1077" y="1062"/>
                </a:lnTo>
                <a:lnTo>
                  <a:pt x="1032" y="1069"/>
                </a:lnTo>
                <a:lnTo>
                  <a:pt x="991" y="1072"/>
                </a:lnTo>
                <a:lnTo>
                  <a:pt x="956" y="1074"/>
                </a:lnTo>
                <a:lnTo>
                  <a:pt x="929" y="1076"/>
                </a:lnTo>
                <a:lnTo>
                  <a:pt x="911" y="1076"/>
                </a:lnTo>
                <a:lnTo>
                  <a:pt x="904" y="1076"/>
                </a:lnTo>
                <a:lnTo>
                  <a:pt x="936" y="1116"/>
                </a:lnTo>
                <a:lnTo>
                  <a:pt x="941" y="1116"/>
                </a:lnTo>
                <a:lnTo>
                  <a:pt x="958" y="1114"/>
                </a:lnTo>
                <a:lnTo>
                  <a:pt x="984" y="1114"/>
                </a:lnTo>
                <a:lnTo>
                  <a:pt x="1019" y="1112"/>
                </a:lnTo>
                <a:lnTo>
                  <a:pt x="1057" y="1109"/>
                </a:lnTo>
                <a:lnTo>
                  <a:pt x="1100" y="1104"/>
                </a:lnTo>
                <a:lnTo>
                  <a:pt x="1145" y="1097"/>
                </a:lnTo>
                <a:lnTo>
                  <a:pt x="1190" y="1086"/>
                </a:lnTo>
                <a:lnTo>
                  <a:pt x="1233" y="1076"/>
                </a:lnTo>
                <a:lnTo>
                  <a:pt x="1269" y="1062"/>
                </a:lnTo>
                <a:lnTo>
                  <a:pt x="1302" y="1046"/>
                </a:lnTo>
                <a:lnTo>
                  <a:pt x="1331" y="1029"/>
                </a:lnTo>
                <a:lnTo>
                  <a:pt x="1356" y="1010"/>
                </a:lnTo>
                <a:lnTo>
                  <a:pt x="1375" y="993"/>
                </a:lnTo>
                <a:lnTo>
                  <a:pt x="1392" y="979"/>
                </a:lnTo>
                <a:lnTo>
                  <a:pt x="1402" y="967"/>
                </a:lnTo>
                <a:lnTo>
                  <a:pt x="1409" y="958"/>
                </a:lnTo>
                <a:lnTo>
                  <a:pt x="1413" y="955"/>
                </a:lnTo>
                <a:lnTo>
                  <a:pt x="1406" y="915"/>
                </a:lnTo>
                <a:close/>
                <a:moveTo>
                  <a:pt x="683" y="854"/>
                </a:moveTo>
                <a:lnTo>
                  <a:pt x="664" y="856"/>
                </a:lnTo>
                <a:lnTo>
                  <a:pt x="652" y="856"/>
                </a:lnTo>
                <a:lnTo>
                  <a:pt x="647" y="856"/>
                </a:lnTo>
                <a:lnTo>
                  <a:pt x="650" y="860"/>
                </a:lnTo>
                <a:lnTo>
                  <a:pt x="655" y="868"/>
                </a:lnTo>
                <a:lnTo>
                  <a:pt x="666" y="882"/>
                </a:lnTo>
                <a:lnTo>
                  <a:pt x="676" y="899"/>
                </a:lnTo>
                <a:lnTo>
                  <a:pt x="692" y="920"/>
                </a:lnTo>
                <a:lnTo>
                  <a:pt x="706" y="939"/>
                </a:lnTo>
                <a:lnTo>
                  <a:pt x="723" y="960"/>
                </a:lnTo>
                <a:lnTo>
                  <a:pt x="738" y="979"/>
                </a:lnTo>
                <a:lnTo>
                  <a:pt x="754" y="995"/>
                </a:lnTo>
                <a:lnTo>
                  <a:pt x="768" y="1007"/>
                </a:lnTo>
                <a:lnTo>
                  <a:pt x="780" y="1014"/>
                </a:lnTo>
                <a:lnTo>
                  <a:pt x="801" y="1017"/>
                </a:lnTo>
                <a:lnTo>
                  <a:pt x="823" y="1019"/>
                </a:lnTo>
                <a:lnTo>
                  <a:pt x="842" y="1017"/>
                </a:lnTo>
                <a:lnTo>
                  <a:pt x="859" y="1014"/>
                </a:lnTo>
                <a:lnTo>
                  <a:pt x="870" y="1008"/>
                </a:lnTo>
                <a:lnTo>
                  <a:pt x="872" y="1001"/>
                </a:lnTo>
                <a:lnTo>
                  <a:pt x="870" y="998"/>
                </a:lnTo>
                <a:lnTo>
                  <a:pt x="865" y="986"/>
                </a:lnTo>
                <a:lnTo>
                  <a:pt x="858" y="969"/>
                </a:lnTo>
                <a:lnTo>
                  <a:pt x="847" y="948"/>
                </a:lnTo>
                <a:lnTo>
                  <a:pt x="835" y="927"/>
                </a:lnTo>
                <a:lnTo>
                  <a:pt x="823" y="906"/>
                </a:lnTo>
                <a:lnTo>
                  <a:pt x="808" y="887"/>
                </a:lnTo>
                <a:lnTo>
                  <a:pt x="792" y="872"/>
                </a:lnTo>
                <a:lnTo>
                  <a:pt x="776" y="865"/>
                </a:lnTo>
                <a:lnTo>
                  <a:pt x="754" y="860"/>
                </a:lnTo>
                <a:lnTo>
                  <a:pt x="730" y="856"/>
                </a:lnTo>
                <a:lnTo>
                  <a:pt x="706" y="856"/>
                </a:lnTo>
                <a:lnTo>
                  <a:pt x="683" y="854"/>
                </a:lnTo>
                <a:close/>
                <a:moveTo>
                  <a:pt x="479" y="846"/>
                </a:moveTo>
                <a:lnTo>
                  <a:pt x="462" y="847"/>
                </a:lnTo>
                <a:lnTo>
                  <a:pt x="450" y="856"/>
                </a:lnTo>
                <a:lnTo>
                  <a:pt x="441" y="870"/>
                </a:lnTo>
                <a:lnTo>
                  <a:pt x="436" y="891"/>
                </a:lnTo>
                <a:lnTo>
                  <a:pt x="434" y="915"/>
                </a:lnTo>
                <a:lnTo>
                  <a:pt x="438" y="941"/>
                </a:lnTo>
                <a:lnTo>
                  <a:pt x="445" y="970"/>
                </a:lnTo>
                <a:lnTo>
                  <a:pt x="455" y="1001"/>
                </a:lnTo>
                <a:lnTo>
                  <a:pt x="470" y="1036"/>
                </a:lnTo>
                <a:lnTo>
                  <a:pt x="488" y="1065"/>
                </a:lnTo>
                <a:lnTo>
                  <a:pt x="509" y="1088"/>
                </a:lnTo>
                <a:lnTo>
                  <a:pt x="528" y="1104"/>
                </a:lnTo>
                <a:lnTo>
                  <a:pt x="548" y="1110"/>
                </a:lnTo>
                <a:lnTo>
                  <a:pt x="566" y="1109"/>
                </a:lnTo>
                <a:lnTo>
                  <a:pt x="578" y="1100"/>
                </a:lnTo>
                <a:lnTo>
                  <a:pt x="586" y="1086"/>
                </a:lnTo>
                <a:lnTo>
                  <a:pt x="591" y="1065"/>
                </a:lnTo>
                <a:lnTo>
                  <a:pt x="591" y="1041"/>
                </a:lnTo>
                <a:lnTo>
                  <a:pt x="590" y="1015"/>
                </a:lnTo>
                <a:lnTo>
                  <a:pt x="583" y="986"/>
                </a:lnTo>
                <a:lnTo>
                  <a:pt x="572" y="955"/>
                </a:lnTo>
                <a:lnTo>
                  <a:pt x="557" y="920"/>
                </a:lnTo>
                <a:lnTo>
                  <a:pt x="538" y="892"/>
                </a:lnTo>
                <a:lnTo>
                  <a:pt x="519" y="868"/>
                </a:lnTo>
                <a:lnTo>
                  <a:pt x="498" y="853"/>
                </a:lnTo>
                <a:lnTo>
                  <a:pt x="479" y="846"/>
                </a:lnTo>
                <a:close/>
                <a:moveTo>
                  <a:pt x="1242" y="687"/>
                </a:moveTo>
                <a:lnTo>
                  <a:pt x="1243" y="692"/>
                </a:lnTo>
                <a:lnTo>
                  <a:pt x="1248" y="702"/>
                </a:lnTo>
                <a:lnTo>
                  <a:pt x="1254" y="719"/>
                </a:lnTo>
                <a:lnTo>
                  <a:pt x="1261" y="742"/>
                </a:lnTo>
                <a:lnTo>
                  <a:pt x="1269" y="766"/>
                </a:lnTo>
                <a:lnTo>
                  <a:pt x="1276" y="790"/>
                </a:lnTo>
                <a:lnTo>
                  <a:pt x="1281" y="815"/>
                </a:lnTo>
                <a:lnTo>
                  <a:pt x="1285" y="835"/>
                </a:lnTo>
                <a:lnTo>
                  <a:pt x="1286" y="851"/>
                </a:lnTo>
                <a:lnTo>
                  <a:pt x="1283" y="861"/>
                </a:lnTo>
                <a:lnTo>
                  <a:pt x="1274" y="873"/>
                </a:lnTo>
                <a:lnTo>
                  <a:pt x="1259" y="886"/>
                </a:lnTo>
                <a:lnTo>
                  <a:pt x="1240" y="898"/>
                </a:lnTo>
                <a:lnTo>
                  <a:pt x="1221" y="910"/>
                </a:lnTo>
                <a:lnTo>
                  <a:pt x="1202" y="918"/>
                </a:lnTo>
                <a:lnTo>
                  <a:pt x="1184" y="925"/>
                </a:lnTo>
                <a:lnTo>
                  <a:pt x="1172" y="929"/>
                </a:lnTo>
                <a:lnTo>
                  <a:pt x="1160" y="931"/>
                </a:lnTo>
                <a:lnTo>
                  <a:pt x="1141" y="932"/>
                </a:lnTo>
                <a:lnTo>
                  <a:pt x="1115" y="934"/>
                </a:lnTo>
                <a:lnTo>
                  <a:pt x="1088" y="936"/>
                </a:lnTo>
                <a:lnTo>
                  <a:pt x="1058" y="939"/>
                </a:lnTo>
                <a:lnTo>
                  <a:pt x="1029" y="939"/>
                </a:lnTo>
                <a:lnTo>
                  <a:pt x="1005" y="939"/>
                </a:lnTo>
                <a:lnTo>
                  <a:pt x="986" y="939"/>
                </a:lnTo>
                <a:lnTo>
                  <a:pt x="975" y="936"/>
                </a:lnTo>
                <a:lnTo>
                  <a:pt x="968" y="931"/>
                </a:lnTo>
                <a:lnTo>
                  <a:pt x="956" y="922"/>
                </a:lnTo>
                <a:lnTo>
                  <a:pt x="942" y="908"/>
                </a:lnTo>
                <a:lnTo>
                  <a:pt x="925" y="892"/>
                </a:lnTo>
                <a:lnTo>
                  <a:pt x="908" y="873"/>
                </a:lnTo>
                <a:lnTo>
                  <a:pt x="889" y="856"/>
                </a:lnTo>
                <a:lnTo>
                  <a:pt x="872" y="837"/>
                </a:lnTo>
                <a:lnTo>
                  <a:pt x="854" y="820"/>
                </a:lnTo>
                <a:lnTo>
                  <a:pt x="839" y="804"/>
                </a:lnTo>
                <a:lnTo>
                  <a:pt x="828" y="792"/>
                </a:lnTo>
                <a:lnTo>
                  <a:pt x="820" y="785"/>
                </a:lnTo>
                <a:lnTo>
                  <a:pt x="818" y="782"/>
                </a:lnTo>
                <a:lnTo>
                  <a:pt x="955" y="991"/>
                </a:lnTo>
                <a:lnTo>
                  <a:pt x="960" y="991"/>
                </a:lnTo>
                <a:lnTo>
                  <a:pt x="975" y="991"/>
                </a:lnTo>
                <a:lnTo>
                  <a:pt x="999" y="991"/>
                </a:lnTo>
                <a:lnTo>
                  <a:pt x="1027" y="991"/>
                </a:lnTo>
                <a:lnTo>
                  <a:pt x="1060" y="989"/>
                </a:lnTo>
                <a:lnTo>
                  <a:pt x="1095" y="988"/>
                </a:lnTo>
                <a:lnTo>
                  <a:pt x="1127" y="986"/>
                </a:lnTo>
                <a:lnTo>
                  <a:pt x="1157" y="982"/>
                </a:lnTo>
                <a:lnTo>
                  <a:pt x="1183" y="977"/>
                </a:lnTo>
                <a:lnTo>
                  <a:pt x="1202" y="972"/>
                </a:lnTo>
                <a:lnTo>
                  <a:pt x="1221" y="963"/>
                </a:lnTo>
                <a:lnTo>
                  <a:pt x="1240" y="951"/>
                </a:lnTo>
                <a:lnTo>
                  <a:pt x="1261" y="937"/>
                </a:lnTo>
                <a:lnTo>
                  <a:pt x="1280" y="924"/>
                </a:lnTo>
                <a:lnTo>
                  <a:pt x="1299" y="910"/>
                </a:lnTo>
                <a:lnTo>
                  <a:pt x="1314" y="896"/>
                </a:lnTo>
                <a:lnTo>
                  <a:pt x="1326" y="886"/>
                </a:lnTo>
                <a:lnTo>
                  <a:pt x="1333" y="879"/>
                </a:lnTo>
                <a:lnTo>
                  <a:pt x="1337" y="875"/>
                </a:lnTo>
                <a:lnTo>
                  <a:pt x="1335" y="872"/>
                </a:lnTo>
                <a:lnTo>
                  <a:pt x="1330" y="861"/>
                </a:lnTo>
                <a:lnTo>
                  <a:pt x="1321" y="844"/>
                </a:lnTo>
                <a:lnTo>
                  <a:pt x="1311" y="825"/>
                </a:lnTo>
                <a:lnTo>
                  <a:pt x="1300" y="802"/>
                </a:lnTo>
                <a:lnTo>
                  <a:pt x="1288" y="778"/>
                </a:lnTo>
                <a:lnTo>
                  <a:pt x="1276" y="754"/>
                </a:lnTo>
                <a:lnTo>
                  <a:pt x="1264" y="732"/>
                </a:lnTo>
                <a:lnTo>
                  <a:pt x="1255" y="713"/>
                </a:lnTo>
                <a:lnTo>
                  <a:pt x="1247" y="697"/>
                </a:lnTo>
                <a:lnTo>
                  <a:pt x="1242" y="687"/>
                </a:lnTo>
                <a:close/>
                <a:moveTo>
                  <a:pt x="1352" y="681"/>
                </a:moveTo>
                <a:lnTo>
                  <a:pt x="1350" y="683"/>
                </a:lnTo>
                <a:lnTo>
                  <a:pt x="1345" y="692"/>
                </a:lnTo>
                <a:lnTo>
                  <a:pt x="1338" y="704"/>
                </a:lnTo>
                <a:lnTo>
                  <a:pt x="1331" y="719"/>
                </a:lnTo>
                <a:lnTo>
                  <a:pt x="1326" y="737"/>
                </a:lnTo>
                <a:lnTo>
                  <a:pt x="1326" y="754"/>
                </a:lnTo>
                <a:lnTo>
                  <a:pt x="1331" y="771"/>
                </a:lnTo>
                <a:lnTo>
                  <a:pt x="1340" y="789"/>
                </a:lnTo>
                <a:lnTo>
                  <a:pt x="1350" y="808"/>
                </a:lnTo>
                <a:lnTo>
                  <a:pt x="1361" y="827"/>
                </a:lnTo>
                <a:lnTo>
                  <a:pt x="1371" y="844"/>
                </a:lnTo>
                <a:lnTo>
                  <a:pt x="1380" y="858"/>
                </a:lnTo>
                <a:lnTo>
                  <a:pt x="1387" y="867"/>
                </a:lnTo>
                <a:lnTo>
                  <a:pt x="1390" y="870"/>
                </a:lnTo>
                <a:lnTo>
                  <a:pt x="1395" y="868"/>
                </a:lnTo>
                <a:lnTo>
                  <a:pt x="1402" y="861"/>
                </a:lnTo>
                <a:lnTo>
                  <a:pt x="1411" y="849"/>
                </a:lnTo>
                <a:lnTo>
                  <a:pt x="1414" y="835"/>
                </a:lnTo>
                <a:lnTo>
                  <a:pt x="1413" y="818"/>
                </a:lnTo>
                <a:lnTo>
                  <a:pt x="1407" y="801"/>
                </a:lnTo>
                <a:lnTo>
                  <a:pt x="1402" y="780"/>
                </a:lnTo>
                <a:lnTo>
                  <a:pt x="1394" y="758"/>
                </a:lnTo>
                <a:lnTo>
                  <a:pt x="1385" y="735"/>
                </a:lnTo>
                <a:lnTo>
                  <a:pt x="1376" y="714"/>
                </a:lnTo>
                <a:lnTo>
                  <a:pt x="1368" y="697"/>
                </a:lnTo>
                <a:lnTo>
                  <a:pt x="1359" y="685"/>
                </a:lnTo>
                <a:lnTo>
                  <a:pt x="1352" y="681"/>
                </a:lnTo>
                <a:close/>
                <a:moveTo>
                  <a:pt x="92" y="437"/>
                </a:moveTo>
                <a:lnTo>
                  <a:pt x="76" y="437"/>
                </a:lnTo>
                <a:lnTo>
                  <a:pt x="66" y="444"/>
                </a:lnTo>
                <a:lnTo>
                  <a:pt x="59" y="458"/>
                </a:lnTo>
                <a:lnTo>
                  <a:pt x="57" y="477"/>
                </a:lnTo>
                <a:lnTo>
                  <a:pt x="57" y="500"/>
                </a:lnTo>
                <a:lnTo>
                  <a:pt x="62" y="524"/>
                </a:lnTo>
                <a:lnTo>
                  <a:pt x="71" y="550"/>
                </a:lnTo>
                <a:lnTo>
                  <a:pt x="85" y="579"/>
                </a:lnTo>
                <a:lnTo>
                  <a:pt x="102" y="604"/>
                </a:lnTo>
                <a:lnTo>
                  <a:pt x="120" y="621"/>
                </a:lnTo>
                <a:lnTo>
                  <a:pt x="137" y="629"/>
                </a:lnTo>
                <a:lnTo>
                  <a:pt x="152" y="629"/>
                </a:lnTo>
                <a:lnTo>
                  <a:pt x="163" y="621"/>
                </a:lnTo>
                <a:lnTo>
                  <a:pt x="170" y="607"/>
                </a:lnTo>
                <a:lnTo>
                  <a:pt x="171" y="588"/>
                </a:lnTo>
                <a:lnTo>
                  <a:pt x="171" y="567"/>
                </a:lnTo>
                <a:lnTo>
                  <a:pt x="166" y="541"/>
                </a:lnTo>
                <a:lnTo>
                  <a:pt x="158" y="515"/>
                </a:lnTo>
                <a:lnTo>
                  <a:pt x="144" y="486"/>
                </a:lnTo>
                <a:lnTo>
                  <a:pt x="126" y="462"/>
                </a:lnTo>
                <a:lnTo>
                  <a:pt x="109" y="446"/>
                </a:lnTo>
                <a:lnTo>
                  <a:pt x="92" y="437"/>
                </a:lnTo>
                <a:close/>
                <a:moveTo>
                  <a:pt x="925" y="325"/>
                </a:moveTo>
                <a:lnTo>
                  <a:pt x="908" y="325"/>
                </a:lnTo>
                <a:lnTo>
                  <a:pt x="884" y="327"/>
                </a:lnTo>
                <a:lnTo>
                  <a:pt x="853" y="330"/>
                </a:lnTo>
                <a:lnTo>
                  <a:pt x="816" y="334"/>
                </a:lnTo>
                <a:lnTo>
                  <a:pt x="776" y="339"/>
                </a:lnTo>
                <a:lnTo>
                  <a:pt x="735" y="344"/>
                </a:lnTo>
                <a:lnTo>
                  <a:pt x="692" y="349"/>
                </a:lnTo>
                <a:lnTo>
                  <a:pt x="650" y="356"/>
                </a:lnTo>
                <a:lnTo>
                  <a:pt x="611" y="363"/>
                </a:lnTo>
                <a:lnTo>
                  <a:pt x="574" y="370"/>
                </a:lnTo>
                <a:lnTo>
                  <a:pt x="543" y="377"/>
                </a:lnTo>
                <a:lnTo>
                  <a:pt x="519" y="384"/>
                </a:lnTo>
                <a:lnTo>
                  <a:pt x="503" y="391"/>
                </a:lnTo>
                <a:lnTo>
                  <a:pt x="496" y="396"/>
                </a:lnTo>
                <a:lnTo>
                  <a:pt x="536" y="655"/>
                </a:lnTo>
                <a:lnTo>
                  <a:pt x="541" y="655"/>
                </a:lnTo>
                <a:lnTo>
                  <a:pt x="557" y="657"/>
                </a:lnTo>
                <a:lnTo>
                  <a:pt x="581" y="659"/>
                </a:lnTo>
                <a:lnTo>
                  <a:pt x="612" y="662"/>
                </a:lnTo>
                <a:lnTo>
                  <a:pt x="647" y="664"/>
                </a:lnTo>
                <a:lnTo>
                  <a:pt x="683" y="668"/>
                </a:lnTo>
                <a:lnTo>
                  <a:pt x="721" y="669"/>
                </a:lnTo>
                <a:lnTo>
                  <a:pt x="757" y="671"/>
                </a:lnTo>
                <a:lnTo>
                  <a:pt x="789" y="673"/>
                </a:lnTo>
                <a:lnTo>
                  <a:pt x="815" y="673"/>
                </a:lnTo>
                <a:lnTo>
                  <a:pt x="834" y="671"/>
                </a:lnTo>
                <a:lnTo>
                  <a:pt x="853" y="669"/>
                </a:lnTo>
                <a:lnTo>
                  <a:pt x="877" y="664"/>
                </a:lnTo>
                <a:lnTo>
                  <a:pt x="906" y="659"/>
                </a:lnTo>
                <a:lnTo>
                  <a:pt x="937" y="654"/>
                </a:lnTo>
                <a:lnTo>
                  <a:pt x="968" y="649"/>
                </a:lnTo>
                <a:lnTo>
                  <a:pt x="999" y="642"/>
                </a:lnTo>
                <a:lnTo>
                  <a:pt x="1027" y="636"/>
                </a:lnTo>
                <a:lnTo>
                  <a:pt x="1051" y="631"/>
                </a:lnTo>
                <a:lnTo>
                  <a:pt x="1067" y="628"/>
                </a:lnTo>
                <a:lnTo>
                  <a:pt x="1076" y="626"/>
                </a:lnTo>
                <a:lnTo>
                  <a:pt x="1084" y="623"/>
                </a:lnTo>
                <a:lnTo>
                  <a:pt x="1096" y="612"/>
                </a:lnTo>
                <a:lnTo>
                  <a:pt x="1112" y="600"/>
                </a:lnTo>
                <a:lnTo>
                  <a:pt x="1127" y="586"/>
                </a:lnTo>
                <a:lnTo>
                  <a:pt x="1145" y="571"/>
                </a:lnTo>
                <a:lnTo>
                  <a:pt x="1159" y="559"/>
                </a:lnTo>
                <a:lnTo>
                  <a:pt x="1171" y="548"/>
                </a:lnTo>
                <a:lnTo>
                  <a:pt x="1176" y="543"/>
                </a:lnTo>
                <a:lnTo>
                  <a:pt x="1174" y="538"/>
                </a:lnTo>
                <a:lnTo>
                  <a:pt x="1165" y="527"/>
                </a:lnTo>
                <a:lnTo>
                  <a:pt x="1152" y="514"/>
                </a:lnTo>
                <a:lnTo>
                  <a:pt x="1133" y="496"/>
                </a:lnTo>
                <a:lnTo>
                  <a:pt x="1110" y="477"/>
                </a:lnTo>
                <a:lnTo>
                  <a:pt x="1086" y="456"/>
                </a:lnTo>
                <a:lnTo>
                  <a:pt x="1060" y="434"/>
                </a:lnTo>
                <a:lnTo>
                  <a:pt x="1034" y="411"/>
                </a:lnTo>
                <a:lnTo>
                  <a:pt x="1010" y="391"/>
                </a:lnTo>
                <a:lnTo>
                  <a:pt x="986" y="370"/>
                </a:lnTo>
                <a:lnTo>
                  <a:pt x="965" y="353"/>
                </a:lnTo>
                <a:lnTo>
                  <a:pt x="949" y="339"/>
                </a:lnTo>
                <a:lnTo>
                  <a:pt x="937" y="330"/>
                </a:lnTo>
                <a:lnTo>
                  <a:pt x="932" y="325"/>
                </a:lnTo>
                <a:lnTo>
                  <a:pt x="925" y="325"/>
                </a:lnTo>
                <a:close/>
                <a:moveTo>
                  <a:pt x="365" y="283"/>
                </a:moveTo>
                <a:lnTo>
                  <a:pt x="360" y="287"/>
                </a:lnTo>
                <a:lnTo>
                  <a:pt x="349" y="296"/>
                </a:lnTo>
                <a:lnTo>
                  <a:pt x="337" y="309"/>
                </a:lnTo>
                <a:lnTo>
                  <a:pt x="324" y="325"/>
                </a:lnTo>
                <a:lnTo>
                  <a:pt x="308" y="342"/>
                </a:lnTo>
                <a:lnTo>
                  <a:pt x="294" y="360"/>
                </a:lnTo>
                <a:lnTo>
                  <a:pt x="280" y="377"/>
                </a:lnTo>
                <a:lnTo>
                  <a:pt x="270" y="389"/>
                </a:lnTo>
                <a:lnTo>
                  <a:pt x="263" y="399"/>
                </a:lnTo>
                <a:lnTo>
                  <a:pt x="261" y="401"/>
                </a:lnTo>
                <a:lnTo>
                  <a:pt x="263" y="405"/>
                </a:lnTo>
                <a:lnTo>
                  <a:pt x="270" y="413"/>
                </a:lnTo>
                <a:lnTo>
                  <a:pt x="280" y="427"/>
                </a:lnTo>
                <a:lnTo>
                  <a:pt x="294" y="443"/>
                </a:lnTo>
                <a:lnTo>
                  <a:pt x="308" y="460"/>
                </a:lnTo>
                <a:lnTo>
                  <a:pt x="322" y="477"/>
                </a:lnTo>
                <a:lnTo>
                  <a:pt x="336" y="493"/>
                </a:lnTo>
                <a:lnTo>
                  <a:pt x="348" y="507"/>
                </a:lnTo>
                <a:lnTo>
                  <a:pt x="356" y="517"/>
                </a:lnTo>
                <a:lnTo>
                  <a:pt x="360" y="520"/>
                </a:lnTo>
                <a:lnTo>
                  <a:pt x="377" y="520"/>
                </a:lnTo>
                <a:lnTo>
                  <a:pt x="393" y="527"/>
                </a:lnTo>
                <a:lnTo>
                  <a:pt x="407" y="538"/>
                </a:lnTo>
                <a:lnTo>
                  <a:pt x="420" y="550"/>
                </a:lnTo>
                <a:lnTo>
                  <a:pt x="427" y="564"/>
                </a:lnTo>
                <a:lnTo>
                  <a:pt x="431" y="578"/>
                </a:lnTo>
                <a:lnTo>
                  <a:pt x="432" y="593"/>
                </a:lnTo>
                <a:lnTo>
                  <a:pt x="434" y="605"/>
                </a:lnTo>
                <a:lnTo>
                  <a:pt x="441" y="616"/>
                </a:lnTo>
                <a:lnTo>
                  <a:pt x="448" y="621"/>
                </a:lnTo>
                <a:lnTo>
                  <a:pt x="455" y="626"/>
                </a:lnTo>
                <a:lnTo>
                  <a:pt x="462" y="631"/>
                </a:lnTo>
                <a:lnTo>
                  <a:pt x="467" y="631"/>
                </a:lnTo>
                <a:lnTo>
                  <a:pt x="470" y="626"/>
                </a:lnTo>
                <a:lnTo>
                  <a:pt x="470" y="616"/>
                </a:lnTo>
                <a:lnTo>
                  <a:pt x="470" y="609"/>
                </a:lnTo>
                <a:lnTo>
                  <a:pt x="469" y="593"/>
                </a:lnTo>
                <a:lnTo>
                  <a:pt x="467" y="569"/>
                </a:lnTo>
                <a:lnTo>
                  <a:pt x="464" y="540"/>
                </a:lnTo>
                <a:lnTo>
                  <a:pt x="460" y="507"/>
                </a:lnTo>
                <a:lnTo>
                  <a:pt x="457" y="472"/>
                </a:lnTo>
                <a:lnTo>
                  <a:pt x="453" y="437"/>
                </a:lnTo>
                <a:lnTo>
                  <a:pt x="450" y="405"/>
                </a:lnTo>
                <a:lnTo>
                  <a:pt x="446" y="377"/>
                </a:lnTo>
                <a:lnTo>
                  <a:pt x="443" y="356"/>
                </a:lnTo>
                <a:lnTo>
                  <a:pt x="439" y="344"/>
                </a:lnTo>
                <a:lnTo>
                  <a:pt x="431" y="332"/>
                </a:lnTo>
                <a:lnTo>
                  <a:pt x="417" y="318"/>
                </a:lnTo>
                <a:lnTo>
                  <a:pt x="401" y="304"/>
                </a:lnTo>
                <a:lnTo>
                  <a:pt x="386" y="294"/>
                </a:lnTo>
                <a:lnTo>
                  <a:pt x="372" y="287"/>
                </a:lnTo>
                <a:lnTo>
                  <a:pt x="365" y="283"/>
                </a:lnTo>
                <a:close/>
                <a:moveTo>
                  <a:pt x="272" y="238"/>
                </a:moveTo>
                <a:lnTo>
                  <a:pt x="254" y="240"/>
                </a:lnTo>
                <a:lnTo>
                  <a:pt x="234" y="245"/>
                </a:lnTo>
                <a:lnTo>
                  <a:pt x="213" y="252"/>
                </a:lnTo>
                <a:lnTo>
                  <a:pt x="192" y="263"/>
                </a:lnTo>
                <a:lnTo>
                  <a:pt x="175" y="271"/>
                </a:lnTo>
                <a:lnTo>
                  <a:pt x="163" y="280"/>
                </a:lnTo>
                <a:lnTo>
                  <a:pt x="159" y="287"/>
                </a:lnTo>
                <a:lnTo>
                  <a:pt x="161" y="292"/>
                </a:lnTo>
                <a:lnTo>
                  <a:pt x="170" y="303"/>
                </a:lnTo>
                <a:lnTo>
                  <a:pt x="180" y="315"/>
                </a:lnTo>
                <a:lnTo>
                  <a:pt x="194" y="330"/>
                </a:lnTo>
                <a:lnTo>
                  <a:pt x="208" y="346"/>
                </a:lnTo>
                <a:lnTo>
                  <a:pt x="220" y="360"/>
                </a:lnTo>
                <a:lnTo>
                  <a:pt x="232" y="372"/>
                </a:lnTo>
                <a:lnTo>
                  <a:pt x="239" y="380"/>
                </a:lnTo>
                <a:lnTo>
                  <a:pt x="242" y="384"/>
                </a:lnTo>
                <a:lnTo>
                  <a:pt x="343" y="270"/>
                </a:lnTo>
                <a:lnTo>
                  <a:pt x="339" y="268"/>
                </a:lnTo>
                <a:lnTo>
                  <a:pt x="330" y="263"/>
                </a:lnTo>
                <a:lnTo>
                  <a:pt x="318" y="256"/>
                </a:lnTo>
                <a:lnTo>
                  <a:pt x="305" y="249"/>
                </a:lnTo>
                <a:lnTo>
                  <a:pt x="287" y="242"/>
                </a:lnTo>
                <a:lnTo>
                  <a:pt x="272" y="238"/>
                </a:lnTo>
                <a:close/>
                <a:moveTo>
                  <a:pt x="439" y="34"/>
                </a:moveTo>
                <a:lnTo>
                  <a:pt x="413" y="36"/>
                </a:lnTo>
                <a:lnTo>
                  <a:pt x="382" y="40"/>
                </a:lnTo>
                <a:lnTo>
                  <a:pt x="348" y="43"/>
                </a:lnTo>
                <a:lnTo>
                  <a:pt x="313" y="48"/>
                </a:lnTo>
                <a:lnTo>
                  <a:pt x="280" y="53"/>
                </a:lnTo>
                <a:lnTo>
                  <a:pt x="249" y="59"/>
                </a:lnTo>
                <a:lnTo>
                  <a:pt x="222" y="64"/>
                </a:lnTo>
                <a:lnTo>
                  <a:pt x="199" y="65"/>
                </a:lnTo>
                <a:lnTo>
                  <a:pt x="185" y="69"/>
                </a:lnTo>
                <a:lnTo>
                  <a:pt x="180" y="69"/>
                </a:lnTo>
                <a:lnTo>
                  <a:pt x="173" y="71"/>
                </a:lnTo>
                <a:lnTo>
                  <a:pt x="190" y="154"/>
                </a:lnTo>
                <a:lnTo>
                  <a:pt x="244" y="143"/>
                </a:lnTo>
                <a:lnTo>
                  <a:pt x="299" y="133"/>
                </a:lnTo>
                <a:lnTo>
                  <a:pt x="355" y="123"/>
                </a:lnTo>
                <a:lnTo>
                  <a:pt x="405" y="116"/>
                </a:lnTo>
                <a:lnTo>
                  <a:pt x="450" y="109"/>
                </a:lnTo>
                <a:lnTo>
                  <a:pt x="439" y="34"/>
                </a:lnTo>
                <a:close/>
                <a:moveTo>
                  <a:pt x="445" y="0"/>
                </a:moveTo>
                <a:lnTo>
                  <a:pt x="481" y="3"/>
                </a:lnTo>
                <a:lnTo>
                  <a:pt x="514" y="10"/>
                </a:lnTo>
                <a:lnTo>
                  <a:pt x="543" y="19"/>
                </a:lnTo>
                <a:lnTo>
                  <a:pt x="571" y="31"/>
                </a:lnTo>
                <a:lnTo>
                  <a:pt x="574" y="33"/>
                </a:lnTo>
                <a:lnTo>
                  <a:pt x="578" y="36"/>
                </a:lnTo>
                <a:lnTo>
                  <a:pt x="578" y="40"/>
                </a:lnTo>
                <a:lnTo>
                  <a:pt x="578" y="43"/>
                </a:lnTo>
                <a:lnTo>
                  <a:pt x="576" y="45"/>
                </a:lnTo>
                <a:lnTo>
                  <a:pt x="572" y="46"/>
                </a:lnTo>
                <a:lnTo>
                  <a:pt x="569" y="48"/>
                </a:lnTo>
                <a:lnTo>
                  <a:pt x="559" y="48"/>
                </a:lnTo>
                <a:lnTo>
                  <a:pt x="541" y="46"/>
                </a:lnTo>
                <a:lnTo>
                  <a:pt x="521" y="43"/>
                </a:lnTo>
                <a:lnTo>
                  <a:pt x="496" y="40"/>
                </a:lnTo>
                <a:lnTo>
                  <a:pt x="474" y="36"/>
                </a:lnTo>
                <a:lnTo>
                  <a:pt x="481" y="107"/>
                </a:lnTo>
                <a:lnTo>
                  <a:pt x="489" y="105"/>
                </a:lnTo>
                <a:lnTo>
                  <a:pt x="496" y="105"/>
                </a:lnTo>
                <a:lnTo>
                  <a:pt x="502" y="107"/>
                </a:lnTo>
                <a:lnTo>
                  <a:pt x="521" y="109"/>
                </a:lnTo>
                <a:lnTo>
                  <a:pt x="545" y="116"/>
                </a:lnTo>
                <a:lnTo>
                  <a:pt x="571" y="123"/>
                </a:lnTo>
                <a:lnTo>
                  <a:pt x="600" y="129"/>
                </a:lnTo>
                <a:lnTo>
                  <a:pt x="628" y="138"/>
                </a:lnTo>
                <a:lnTo>
                  <a:pt x="655" y="147"/>
                </a:lnTo>
                <a:lnTo>
                  <a:pt x="681" y="155"/>
                </a:lnTo>
                <a:lnTo>
                  <a:pt x="702" y="161"/>
                </a:lnTo>
                <a:lnTo>
                  <a:pt x="718" y="166"/>
                </a:lnTo>
                <a:lnTo>
                  <a:pt x="726" y="169"/>
                </a:lnTo>
                <a:lnTo>
                  <a:pt x="733" y="173"/>
                </a:lnTo>
                <a:lnTo>
                  <a:pt x="747" y="180"/>
                </a:lnTo>
                <a:lnTo>
                  <a:pt x="764" y="192"/>
                </a:lnTo>
                <a:lnTo>
                  <a:pt x="785" y="206"/>
                </a:lnTo>
                <a:lnTo>
                  <a:pt x="809" y="221"/>
                </a:lnTo>
                <a:lnTo>
                  <a:pt x="835" y="238"/>
                </a:lnTo>
                <a:lnTo>
                  <a:pt x="859" y="254"/>
                </a:lnTo>
                <a:lnTo>
                  <a:pt x="884" y="271"/>
                </a:lnTo>
                <a:lnTo>
                  <a:pt x="906" y="287"/>
                </a:lnTo>
                <a:lnTo>
                  <a:pt x="925" y="299"/>
                </a:lnTo>
                <a:lnTo>
                  <a:pt x="941" y="309"/>
                </a:lnTo>
                <a:lnTo>
                  <a:pt x="956" y="322"/>
                </a:lnTo>
                <a:lnTo>
                  <a:pt x="979" y="337"/>
                </a:lnTo>
                <a:lnTo>
                  <a:pt x="1003" y="358"/>
                </a:lnTo>
                <a:lnTo>
                  <a:pt x="1031" y="380"/>
                </a:lnTo>
                <a:lnTo>
                  <a:pt x="1060" y="406"/>
                </a:lnTo>
                <a:lnTo>
                  <a:pt x="1091" y="432"/>
                </a:lnTo>
                <a:lnTo>
                  <a:pt x="1119" y="456"/>
                </a:lnTo>
                <a:lnTo>
                  <a:pt x="1146" y="481"/>
                </a:lnTo>
                <a:lnTo>
                  <a:pt x="1145" y="474"/>
                </a:lnTo>
                <a:lnTo>
                  <a:pt x="1145" y="467"/>
                </a:lnTo>
                <a:lnTo>
                  <a:pt x="1143" y="460"/>
                </a:lnTo>
                <a:lnTo>
                  <a:pt x="1138" y="450"/>
                </a:lnTo>
                <a:lnTo>
                  <a:pt x="1133" y="436"/>
                </a:lnTo>
                <a:lnTo>
                  <a:pt x="1129" y="418"/>
                </a:lnTo>
                <a:lnTo>
                  <a:pt x="1133" y="401"/>
                </a:lnTo>
                <a:lnTo>
                  <a:pt x="1136" y="394"/>
                </a:lnTo>
                <a:lnTo>
                  <a:pt x="1140" y="389"/>
                </a:lnTo>
                <a:lnTo>
                  <a:pt x="1145" y="386"/>
                </a:lnTo>
                <a:lnTo>
                  <a:pt x="1150" y="382"/>
                </a:lnTo>
                <a:lnTo>
                  <a:pt x="1164" y="382"/>
                </a:lnTo>
                <a:lnTo>
                  <a:pt x="1178" y="387"/>
                </a:lnTo>
                <a:lnTo>
                  <a:pt x="1190" y="399"/>
                </a:lnTo>
                <a:lnTo>
                  <a:pt x="1197" y="410"/>
                </a:lnTo>
                <a:lnTo>
                  <a:pt x="1198" y="420"/>
                </a:lnTo>
                <a:lnTo>
                  <a:pt x="1195" y="432"/>
                </a:lnTo>
                <a:lnTo>
                  <a:pt x="1188" y="444"/>
                </a:lnTo>
                <a:lnTo>
                  <a:pt x="1181" y="456"/>
                </a:lnTo>
                <a:lnTo>
                  <a:pt x="1174" y="467"/>
                </a:lnTo>
                <a:lnTo>
                  <a:pt x="1171" y="474"/>
                </a:lnTo>
                <a:lnTo>
                  <a:pt x="1169" y="479"/>
                </a:lnTo>
                <a:lnTo>
                  <a:pt x="1169" y="486"/>
                </a:lnTo>
                <a:lnTo>
                  <a:pt x="1169" y="493"/>
                </a:lnTo>
                <a:lnTo>
                  <a:pt x="1167" y="500"/>
                </a:lnTo>
                <a:lnTo>
                  <a:pt x="1178" y="510"/>
                </a:lnTo>
                <a:lnTo>
                  <a:pt x="1188" y="519"/>
                </a:lnTo>
                <a:lnTo>
                  <a:pt x="1217" y="541"/>
                </a:lnTo>
                <a:lnTo>
                  <a:pt x="1247" y="557"/>
                </a:lnTo>
                <a:lnTo>
                  <a:pt x="1274" y="567"/>
                </a:lnTo>
                <a:lnTo>
                  <a:pt x="1300" y="578"/>
                </a:lnTo>
                <a:lnTo>
                  <a:pt x="1325" y="588"/>
                </a:lnTo>
                <a:lnTo>
                  <a:pt x="1347" y="605"/>
                </a:lnTo>
                <a:lnTo>
                  <a:pt x="1359" y="619"/>
                </a:lnTo>
                <a:lnTo>
                  <a:pt x="1371" y="640"/>
                </a:lnTo>
                <a:lnTo>
                  <a:pt x="1383" y="668"/>
                </a:lnTo>
                <a:lnTo>
                  <a:pt x="1395" y="699"/>
                </a:lnTo>
                <a:lnTo>
                  <a:pt x="1406" y="733"/>
                </a:lnTo>
                <a:lnTo>
                  <a:pt x="1418" y="770"/>
                </a:lnTo>
                <a:lnTo>
                  <a:pt x="1428" y="804"/>
                </a:lnTo>
                <a:lnTo>
                  <a:pt x="1439" y="839"/>
                </a:lnTo>
                <a:lnTo>
                  <a:pt x="1446" y="868"/>
                </a:lnTo>
                <a:lnTo>
                  <a:pt x="1452" y="892"/>
                </a:lnTo>
                <a:lnTo>
                  <a:pt x="1458" y="910"/>
                </a:lnTo>
                <a:lnTo>
                  <a:pt x="1459" y="920"/>
                </a:lnTo>
                <a:lnTo>
                  <a:pt x="1461" y="932"/>
                </a:lnTo>
                <a:lnTo>
                  <a:pt x="1458" y="948"/>
                </a:lnTo>
                <a:lnTo>
                  <a:pt x="1452" y="969"/>
                </a:lnTo>
                <a:lnTo>
                  <a:pt x="1444" y="991"/>
                </a:lnTo>
                <a:lnTo>
                  <a:pt x="1432" y="1014"/>
                </a:lnTo>
                <a:lnTo>
                  <a:pt x="1418" y="1033"/>
                </a:lnTo>
                <a:lnTo>
                  <a:pt x="1402" y="1050"/>
                </a:lnTo>
                <a:lnTo>
                  <a:pt x="1385" y="1060"/>
                </a:lnTo>
                <a:lnTo>
                  <a:pt x="1361" y="1074"/>
                </a:lnTo>
                <a:lnTo>
                  <a:pt x="1331" y="1090"/>
                </a:lnTo>
                <a:lnTo>
                  <a:pt x="1295" y="1105"/>
                </a:lnTo>
                <a:lnTo>
                  <a:pt x="1255" y="1123"/>
                </a:lnTo>
                <a:lnTo>
                  <a:pt x="1214" y="1138"/>
                </a:lnTo>
                <a:lnTo>
                  <a:pt x="1169" y="1154"/>
                </a:lnTo>
                <a:lnTo>
                  <a:pt x="1122" y="1168"/>
                </a:lnTo>
                <a:lnTo>
                  <a:pt x="1077" y="1180"/>
                </a:lnTo>
                <a:lnTo>
                  <a:pt x="1032" y="1187"/>
                </a:lnTo>
                <a:lnTo>
                  <a:pt x="974" y="1193"/>
                </a:lnTo>
                <a:lnTo>
                  <a:pt x="920" y="1195"/>
                </a:lnTo>
                <a:lnTo>
                  <a:pt x="872" y="1193"/>
                </a:lnTo>
                <a:lnTo>
                  <a:pt x="830" y="1190"/>
                </a:lnTo>
                <a:lnTo>
                  <a:pt x="797" y="1183"/>
                </a:lnTo>
                <a:lnTo>
                  <a:pt x="773" y="1174"/>
                </a:lnTo>
                <a:lnTo>
                  <a:pt x="757" y="1166"/>
                </a:lnTo>
                <a:lnTo>
                  <a:pt x="738" y="1154"/>
                </a:lnTo>
                <a:lnTo>
                  <a:pt x="714" y="1140"/>
                </a:lnTo>
                <a:lnTo>
                  <a:pt x="688" y="1128"/>
                </a:lnTo>
                <a:lnTo>
                  <a:pt x="662" y="1119"/>
                </a:lnTo>
                <a:lnTo>
                  <a:pt x="640" y="1114"/>
                </a:lnTo>
                <a:lnTo>
                  <a:pt x="630" y="1116"/>
                </a:lnTo>
                <a:lnTo>
                  <a:pt x="617" y="1121"/>
                </a:lnTo>
                <a:lnTo>
                  <a:pt x="602" y="1129"/>
                </a:lnTo>
                <a:lnTo>
                  <a:pt x="588" y="1136"/>
                </a:lnTo>
                <a:lnTo>
                  <a:pt x="578" y="1140"/>
                </a:lnTo>
                <a:lnTo>
                  <a:pt x="559" y="1143"/>
                </a:lnTo>
                <a:lnTo>
                  <a:pt x="538" y="1136"/>
                </a:lnTo>
                <a:lnTo>
                  <a:pt x="517" y="1124"/>
                </a:lnTo>
                <a:lnTo>
                  <a:pt x="495" y="1104"/>
                </a:lnTo>
                <a:lnTo>
                  <a:pt x="474" y="1078"/>
                </a:lnTo>
                <a:lnTo>
                  <a:pt x="455" y="1045"/>
                </a:lnTo>
                <a:lnTo>
                  <a:pt x="438" y="1008"/>
                </a:lnTo>
                <a:lnTo>
                  <a:pt x="427" y="976"/>
                </a:lnTo>
                <a:lnTo>
                  <a:pt x="419" y="944"/>
                </a:lnTo>
                <a:lnTo>
                  <a:pt x="415" y="913"/>
                </a:lnTo>
                <a:lnTo>
                  <a:pt x="396" y="891"/>
                </a:lnTo>
                <a:lnTo>
                  <a:pt x="372" y="861"/>
                </a:lnTo>
                <a:lnTo>
                  <a:pt x="344" y="828"/>
                </a:lnTo>
                <a:lnTo>
                  <a:pt x="313" y="794"/>
                </a:lnTo>
                <a:lnTo>
                  <a:pt x="280" y="754"/>
                </a:lnTo>
                <a:lnTo>
                  <a:pt x="247" y="714"/>
                </a:lnTo>
                <a:lnTo>
                  <a:pt x="213" y="674"/>
                </a:lnTo>
                <a:lnTo>
                  <a:pt x="203" y="664"/>
                </a:lnTo>
                <a:lnTo>
                  <a:pt x="190" y="659"/>
                </a:lnTo>
                <a:lnTo>
                  <a:pt x="173" y="659"/>
                </a:lnTo>
                <a:lnTo>
                  <a:pt x="158" y="659"/>
                </a:lnTo>
                <a:lnTo>
                  <a:pt x="144" y="657"/>
                </a:lnTo>
                <a:lnTo>
                  <a:pt x="133" y="652"/>
                </a:lnTo>
                <a:lnTo>
                  <a:pt x="113" y="638"/>
                </a:lnTo>
                <a:lnTo>
                  <a:pt x="92" y="616"/>
                </a:lnTo>
                <a:lnTo>
                  <a:pt x="73" y="588"/>
                </a:lnTo>
                <a:lnTo>
                  <a:pt x="57" y="553"/>
                </a:lnTo>
                <a:lnTo>
                  <a:pt x="47" y="522"/>
                </a:lnTo>
                <a:lnTo>
                  <a:pt x="42" y="493"/>
                </a:lnTo>
                <a:lnTo>
                  <a:pt x="40" y="467"/>
                </a:lnTo>
                <a:lnTo>
                  <a:pt x="42" y="443"/>
                </a:lnTo>
                <a:lnTo>
                  <a:pt x="33" y="417"/>
                </a:lnTo>
                <a:lnTo>
                  <a:pt x="24" y="387"/>
                </a:lnTo>
                <a:lnTo>
                  <a:pt x="18" y="356"/>
                </a:lnTo>
                <a:lnTo>
                  <a:pt x="18" y="325"/>
                </a:lnTo>
                <a:lnTo>
                  <a:pt x="19" y="301"/>
                </a:lnTo>
                <a:lnTo>
                  <a:pt x="21" y="277"/>
                </a:lnTo>
                <a:lnTo>
                  <a:pt x="24" y="252"/>
                </a:lnTo>
                <a:lnTo>
                  <a:pt x="28" y="232"/>
                </a:lnTo>
                <a:lnTo>
                  <a:pt x="35" y="211"/>
                </a:lnTo>
                <a:lnTo>
                  <a:pt x="45" y="197"/>
                </a:lnTo>
                <a:lnTo>
                  <a:pt x="61" y="187"/>
                </a:lnTo>
                <a:lnTo>
                  <a:pt x="73" y="181"/>
                </a:lnTo>
                <a:lnTo>
                  <a:pt x="95" y="176"/>
                </a:lnTo>
                <a:lnTo>
                  <a:pt x="125" y="169"/>
                </a:lnTo>
                <a:lnTo>
                  <a:pt x="159" y="161"/>
                </a:lnTo>
                <a:lnTo>
                  <a:pt x="133" y="86"/>
                </a:lnTo>
                <a:lnTo>
                  <a:pt x="106" y="98"/>
                </a:lnTo>
                <a:lnTo>
                  <a:pt x="78" y="109"/>
                </a:lnTo>
                <a:lnTo>
                  <a:pt x="56" y="117"/>
                </a:lnTo>
                <a:lnTo>
                  <a:pt x="37" y="124"/>
                </a:lnTo>
                <a:lnTo>
                  <a:pt x="24" y="129"/>
                </a:lnTo>
                <a:lnTo>
                  <a:pt x="18" y="131"/>
                </a:lnTo>
                <a:lnTo>
                  <a:pt x="11" y="129"/>
                </a:lnTo>
                <a:lnTo>
                  <a:pt x="5" y="128"/>
                </a:lnTo>
                <a:lnTo>
                  <a:pt x="2" y="124"/>
                </a:lnTo>
                <a:lnTo>
                  <a:pt x="0" y="119"/>
                </a:lnTo>
                <a:lnTo>
                  <a:pt x="0" y="116"/>
                </a:lnTo>
                <a:lnTo>
                  <a:pt x="5" y="110"/>
                </a:lnTo>
                <a:lnTo>
                  <a:pt x="14" y="104"/>
                </a:lnTo>
                <a:lnTo>
                  <a:pt x="30" y="93"/>
                </a:lnTo>
                <a:lnTo>
                  <a:pt x="49" y="83"/>
                </a:lnTo>
                <a:lnTo>
                  <a:pt x="68" y="72"/>
                </a:lnTo>
                <a:lnTo>
                  <a:pt x="87" y="62"/>
                </a:lnTo>
                <a:lnTo>
                  <a:pt x="106" y="53"/>
                </a:lnTo>
                <a:lnTo>
                  <a:pt x="120" y="46"/>
                </a:lnTo>
                <a:lnTo>
                  <a:pt x="130" y="43"/>
                </a:lnTo>
                <a:lnTo>
                  <a:pt x="142" y="40"/>
                </a:lnTo>
                <a:lnTo>
                  <a:pt x="164" y="34"/>
                </a:lnTo>
                <a:lnTo>
                  <a:pt x="194" y="29"/>
                </a:lnTo>
                <a:lnTo>
                  <a:pt x="228" y="24"/>
                </a:lnTo>
                <a:lnTo>
                  <a:pt x="266" y="17"/>
                </a:lnTo>
                <a:lnTo>
                  <a:pt x="306" y="12"/>
                </a:lnTo>
                <a:lnTo>
                  <a:pt x="346" y="7"/>
                </a:lnTo>
                <a:lnTo>
                  <a:pt x="384" y="3"/>
                </a:lnTo>
                <a:lnTo>
                  <a:pt x="417" y="1"/>
                </a:lnTo>
                <a:lnTo>
                  <a:pt x="445" y="0"/>
                </a:lnTo>
                <a:close/>
              </a:path>
            </a:pathLst>
          </a:custGeom>
          <a:solidFill>
            <a:schemeClr val="bg1"/>
          </a:solidFill>
          <a:ln w="0">
            <a:noFill/>
            <a:prstDash val="solid"/>
            <a:round/>
            <a:headEnd/>
            <a:tailEnd/>
          </a:ln>
          <a:scene3d>
            <a:camera prst="isometricOffAxis1Right"/>
            <a:lightRig rig="threePt" dir="t"/>
          </a:scene3d>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cxnSp>
        <p:nvCxnSpPr>
          <p:cNvPr id="34" name="Straight Connector 33">
            <a:extLst>
              <a:ext uri="{FF2B5EF4-FFF2-40B4-BE49-F238E27FC236}">
                <a16:creationId xmlns="" xmlns:a16="http://schemas.microsoft.com/office/drawing/2014/main" id="{BA3B8EA2-0445-41A9-9242-87FD4F0D83E4}"/>
              </a:ext>
            </a:extLst>
          </p:cNvPr>
          <p:cNvCxnSpPr/>
          <p:nvPr/>
        </p:nvCxnSpPr>
        <p:spPr>
          <a:xfrm flipV="1">
            <a:off x="10779824" y="3102051"/>
            <a:ext cx="0" cy="457832"/>
          </a:xfrm>
          <a:prstGeom prst="line">
            <a:avLst/>
          </a:prstGeom>
          <a:noFill/>
          <a:ln w="12700" cap="rnd" cmpd="sng" algn="ctr">
            <a:solidFill>
              <a:schemeClr val="accent6">
                <a:lumMod val="60000"/>
                <a:lumOff val="40000"/>
              </a:schemeClr>
            </a:solidFill>
            <a:prstDash val="solid"/>
            <a:headEnd type="oval"/>
          </a:ln>
          <a:effectLst/>
        </p:spPr>
      </p:cxnSp>
      <p:sp>
        <p:nvSpPr>
          <p:cNvPr id="35" name="Freeform 39">
            <a:extLst>
              <a:ext uri="{FF2B5EF4-FFF2-40B4-BE49-F238E27FC236}">
                <a16:creationId xmlns="" xmlns:a16="http://schemas.microsoft.com/office/drawing/2014/main" id="{EB8DEA6B-F17B-45B7-9FE5-C98069F29432}"/>
              </a:ext>
            </a:extLst>
          </p:cNvPr>
          <p:cNvSpPr>
            <a:spLocks/>
          </p:cNvSpPr>
          <p:nvPr/>
        </p:nvSpPr>
        <p:spPr bwMode="auto">
          <a:xfrm>
            <a:off x="9969843" y="3695624"/>
            <a:ext cx="1822110" cy="2384542"/>
          </a:xfrm>
          <a:custGeom>
            <a:avLst/>
            <a:gdLst>
              <a:gd name="T0" fmla="*/ 1103 w 1103"/>
              <a:gd name="T1" fmla="*/ 513 h 513"/>
              <a:gd name="T2" fmla="*/ 0 w 1103"/>
              <a:gd name="T3" fmla="*/ 513 h 513"/>
              <a:gd name="T4" fmla="*/ 0 w 1103"/>
              <a:gd name="T5" fmla="*/ 221 h 513"/>
              <a:gd name="T6" fmla="*/ 0 w 1103"/>
              <a:gd name="T7" fmla="*/ 199 h 513"/>
              <a:gd name="T8" fmla="*/ 5 w 1103"/>
              <a:gd name="T9" fmla="*/ 177 h 513"/>
              <a:gd name="T10" fmla="*/ 9 w 1103"/>
              <a:gd name="T11" fmla="*/ 157 h 513"/>
              <a:gd name="T12" fmla="*/ 18 w 1103"/>
              <a:gd name="T13" fmla="*/ 135 h 513"/>
              <a:gd name="T14" fmla="*/ 27 w 1103"/>
              <a:gd name="T15" fmla="*/ 117 h 513"/>
              <a:gd name="T16" fmla="*/ 38 w 1103"/>
              <a:gd name="T17" fmla="*/ 97 h 513"/>
              <a:gd name="T18" fmla="*/ 51 w 1103"/>
              <a:gd name="T19" fmla="*/ 80 h 513"/>
              <a:gd name="T20" fmla="*/ 65 w 1103"/>
              <a:gd name="T21" fmla="*/ 64 h 513"/>
              <a:gd name="T22" fmla="*/ 80 w 1103"/>
              <a:gd name="T23" fmla="*/ 51 h 513"/>
              <a:gd name="T24" fmla="*/ 98 w 1103"/>
              <a:gd name="T25" fmla="*/ 38 h 513"/>
              <a:gd name="T26" fmla="*/ 115 w 1103"/>
              <a:gd name="T27" fmla="*/ 27 h 513"/>
              <a:gd name="T28" fmla="*/ 135 w 1103"/>
              <a:gd name="T29" fmla="*/ 18 h 513"/>
              <a:gd name="T30" fmla="*/ 155 w 1103"/>
              <a:gd name="T31" fmla="*/ 9 h 513"/>
              <a:gd name="T32" fmla="*/ 177 w 1103"/>
              <a:gd name="T33" fmla="*/ 4 h 513"/>
              <a:gd name="T34" fmla="*/ 199 w 1103"/>
              <a:gd name="T35" fmla="*/ 0 h 513"/>
              <a:gd name="T36" fmla="*/ 221 w 1103"/>
              <a:gd name="T37" fmla="*/ 0 h 513"/>
              <a:gd name="T38" fmla="*/ 1103 w 1103"/>
              <a:gd name="T39" fmla="*/ 0 h 513"/>
              <a:gd name="T40" fmla="*/ 1103 w 1103"/>
              <a:gd name="T41" fmla="*/ 51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3" h="513">
                <a:moveTo>
                  <a:pt x="1103" y="513"/>
                </a:moveTo>
                <a:lnTo>
                  <a:pt x="0" y="513"/>
                </a:lnTo>
                <a:lnTo>
                  <a:pt x="0" y="221"/>
                </a:lnTo>
                <a:lnTo>
                  <a:pt x="0" y="199"/>
                </a:lnTo>
                <a:lnTo>
                  <a:pt x="5" y="177"/>
                </a:lnTo>
                <a:lnTo>
                  <a:pt x="9" y="157"/>
                </a:lnTo>
                <a:lnTo>
                  <a:pt x="18" y="135"/>
                </a:lnTo>
                <a:lnTo>
                  <a:pt x="27" y="117"/>
                </a:lnTo>
                <a:lnTo>
                  <a:pt x="38" y="97"/>
                </a:lnTo>
                <a:lnTo>
                  <a:pt x="51" y="80"/>
                </a:lnTo>
                <a:lnTo>
                  <a:pt x="65" y="64"/>
                </a:lnTo>
                <a:lnTo>
                  <a:pt x="80" y="51"/>
                </a:lnTo>
                <a:lnTo>
                  <a:pt x="98" y="38"/>
                </a:lnTo>
                <a:lnTo>
                  <a:pt x="115" y="27"/>
                </a:lnTo>
                <a:lnTo>
                  <a:pt x="135" y="18"/>
                </a:lnTo>
                <a:lnTo>
                  <a:pt x="155" y="9"/>
                </a:lnTo>
                <a:lnTo>
                  <a:pt x="177" y="4"/>
                </a:lnTo>
                <a:lnTo>
                  <a:pt x="199" y="0"/>
                </a:lnTo>
                <a:lnTo>
                  <a:pt x="221" y="0"/>
                </a:lnTo>
                <a:lnTo>
                  <a:pt x="1103" y="0"/>
                </a:lnTo>
                <a:lnTo>
                  <a:pt x="1103" y="513"/>
                </a:lnTo>
                <a:close/>
              </a:path>
            </a:pathLst>
          </a:custGeom>
          <a:noFill/>
          <a:ln>
            <a:noFill/>
          </a:ln>
          <a:extLst/>
        </p:spPr>
        <p:txBody>
          <a:bodyPr vert="horz" wrap="square" lIns="0" tIns="0" rIns="0" bIns="0" numCol="1" anchor="t" anchorCtr="0" compatLnSpc="1">
            <a:prstTxWarp prst="textNoShape">
              <a:avLst/>
            </a:prstTxWarp>
          </a:bodyPr>
          <a:lstStyle/>
          <a:p>
            <a:pPr marL="174625" indent="-174625">
              <a:spcBef>
                <a:spcPct val="20000"/>
              </a:spcBef>
              <a:buFont typeface="Arial" panose="020B0604020202020204" pitchFamily="34" charset="0"/>
              <a:buChar char="•"/>
            </a:pPr>
            <a:r>
              <a:rPr lang="en-US" sz="1600" dirty="0">
                <a:latin typeface="Arial" panose="020B0604020202020204" pitchFamily="34" charset="0"/>
              </a:rPr>
              <a:t>Cost recovery</a:t>
            </a:r>
          </a:p>
          <a:p>
            <a:pPr marL="174625" indent="-174625">
              <a:spcBef>
                <a:spcPct val="20000"/>
              </a:spcBef>
              <a:buFont typeface="Arial" panose="020B0604020202020204" pitchFamily="34" charset="0"/>
              <a:buChar char="•"/>
            </a:pPr>
            <a:r>
              <a:rPr lang="en-US" sz="1600" dirty="0">
                <a:latin typeface="Arial" panose="020B0604020202020204" pitchFamily="34" charset="0"/>
              </a:rPr>
              <a:t>Tie ups with OEMs and fleet operators</a:t>
            </a:r>
          </a:p>
          <a:p>
            <a:pPr marL="174625" indent="-174625">
              <a:spcBef>
                <a:spcPct val="20000"/>
              </a:spcBef>
              <a:buFont typeface="Arial" panose="020B0604020202020204" pitchFamily="34" charset="0"/>
              <a:buChar char="•"/>
            </a:pPr>
            <a:r>
              <a:rPr lang="en-US" sz="1600" dirty="0">
                <a:latin typeface="Arial" panose="020B0604020202020204" pitchFamily="34" charset="0"/>
              </a:rPr>
              <a:t>Other sources of revenue</a:t>
            </a:r>
          </a:p>
          <a:p>
            <a:pPr marL="174625" indent="-174625">
              <a:spcBef>
                <a:spcPct val="20000"/>
              </a:spcBef>
              <a:buFont typeface="Arial" panose="020B0604020202020204" pitchFamily="34" charset="0"/>
              <a:buChar char="•"/>
            </a:pPr>
            <a:r>
              <a:rPr lang="en-US" sz="1600" dirty="0">
                <a:latin typeface="Arial" panose="020B0604020202020204" pitchFamily="34" charset="0"/>
              </a:rPr>
              <a:t>Innovative pricing and periodic review</a:t>
            </a:r>
          </a:p>
          <a:p>
            <a:pPr marL="285750" indent="-285750">
              <a:spcBef>
                <a:spcPct val="20000"/>
              </a:spcBef>
              <a:buFont typeface="Arial" panose="020B0604020202020204" pitchFamily="34" charset="0"/>
              <a:buChar char="•"/>
            </a:pPr>
            <a:endParaRPr lang="en-US" sz="1600" dirty="0">
              <a:latin typeface="Arial" panose="020B0604020202020204" pitchFamily="34" charset="0"/>
            </a:endParaRPr>
          </a:p>
          <a:p>
            <a:pPr>
              <a:spcBef>
                <a:spcPct val="20000"/>
              </a:spcBef>
            </a:pPr>
            <a:endParaRPr lang="en-US" sz="1600" dirty="0">
              <a:latin typeface="Arial" panose="020B0604020202020204" pitchFamily="34" charset="0"/>
            </a:endParaRPr>
          </a:p>
        </p:txBody>
      </p:sp>
      <p:sp>
        <p:nvSpPr>
          <p:cNvPr id="36" name="Oval 35">
            <a:extLst>
              <a:ext uri="{FF2B5EF4-FFF2-40B4-BE49-F238E27FC236}">
                <a16:creationId xmlns="" xmlns:a16="http://schemas.microsoft.com/office/drawing/2014/main" id="{367CCB5C-541C-457C-9795-596605770014}"/>
              </a:ext>
            </a:extLst>
          </p:cNvPr>
          <p:cNvSpPr/>
          <p:nvPr/>
        </p:nvSpPr>
        <p:spPr>
          <a:xfrm>
            <a:off x="10193071" y="2155483"/>
            <a:ext cx="1173506" cy="1037213"/>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37" name="Oval 36">
            <a:extLst>
              <a:ext uri="{FF2B5EF4-FFF2-40B4-BE49-F238E27FC236}">
                <a16:creationId xmlns="" xmlns:a16="http://schemas.microsoft.com/office/drawing/2014/main" id="{EEAD992E-9AE2-4F90-B290-E071DA01B433}"/>
              </a:ext>
            </a:extLst>
          </p:cNvPr>
          <p:cNvSpPr/>
          <p:nvPr/>
        </p:nvSpPr>
        <p:spPr>
          <a:xfrm>
            <a:off x="10315311" y="2263526"/>
            <a:ext cx="929025" cy="821127"/>
          </a:xfrm>
          <a:prstGeom prst="ellipse">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dirty="0">
              <a:latin typeface="Arial" panose="020B0604020202020204" pitchFamily="34" charset="0"/>
            </a:endParaRPr>
          </a:p>
        </p:txBody>
      </p:sp>
      <p:sp>
        <p:nvSpPr>
          <p:cNvPr id="38" name="TextBox 37">
            <a:extLst>
              <a:ext uri="{FF2B5EF4-FFF2-40B4-BE49-F238E27FC236}">
                <a16:creationId xmlns="" xmlns:a16="http://schemas.microsoft.com/office/drawing/2014/main" id="{9CED531A-B495-4617-A57A-C8CC508ED454}"/>
              </a:ext>
            </a:extLst>
          </p:cNvPr>
          <p:cNvSpPr txBox="1"/>
          <p:nvPr/>
        </p:nvSpPr>
        <p:spPr>
          <a:xfrm>
            <a:off x="9784592" y="1522633"/>
            <a:ext cx="1990460" cy="367402"/>
          </a:xfrm>
          <a:prstGeom prst="rect">
            <a:avLst/>
          </a:prstGeom>
          <a:noFill/>
        </p:spPr>
        <p:txBody>
          <a:bodyPr wrap="square" lIns="54610" tIns="54610" rIns="54610" bIns="54610" rtlCol="0">
            <a:noAutofit/>
          </a:bodyPr>
          <a:lstStyle/>
          <a:p>
            <a:pPr algn="ctr">
              <a:spcAft>
                <a:spcPts val="600"/>
              </a:spcAft>
            </a:pPr>
            <a:r>
              <a:rPr lang="en-US" sz="1600" b="1" dirty="0">
                <a:solidFill>
                  <a:srgbClr val="C00000"/>
                </a:solidFill>
              </a:rPr>
              <a:t>Sustainability of business operation</a:t>
            </a:r>
          </a:p>
        </p:txBody>
      </p:sp>
      <p:grpSp>
        <p:nvGrpSpPr>
          <p:cNvPr id="39" name="Group 38">
            <a:extLst>
              <a:ext uri="{FF2B5EF4-FFF2-40B4-BE49-F238E27FC236}">
                <a16:creationId xmlns="" xmlns:a16="http://schemas.microsoft.com/office/drawing/2014/main" id="{6B0701B9-DA02-4876-BA74-F597BE84CC33}"/>
              </a:ext>
            </a:extLst>
          </p:cNvPr>
          <p:cNvGrpSpPr/>
          <p:nvPr/>
        </p:nvGrpSpPr>
        <p:grpSpPr>
          <a:xfrm>
            <a:off x="10531339" y="2372911"/>
            <a:ext cx="496965" cy="506124"/>
            <a:chOff x="2022586" y="2786856"/>
            <a:chExt cx="344488" cy="350837"/>
          </a:xfrm>
        </p:grpSpPr>
        <p:sp>
          <p:nvSpPr>
            <p:cNvPr id="40" name="Freeform 10169">
              <a:extLst>
                <a:ext uri="{FF2B5EF4-FFF2-40B4-BE49-F238E27FC236}">
                  <a16:creationId xmlns="" xmlns:a16="http://schemas.microsoft.com/office/drawing/2014/main" id="{A108CE59-4ECA-42BD-94D2-EB84E747B11F}"/>
                </a:ext>
              </a:extLst>
            </p:cNvPr>
            <p:cNvSpPr>
              <a:spLocks noEditPoints="1"/>
            </p:cNvSpPr>
            <p:nvPr/>
          </p:nvSpPr>
          <p:spPr bwMode="auto">
            <a:xfrm>
              <a:off x="2101961" y="2883693"/>
              <a:ext cx="100013" cy="106363"/>
            </a:xfrm>
            <a:custGeom>
              <a:avLst/>
              <a:gdLst>
                <a:gd name="T0" fmla="*/ 130 w 251"/>
                <a:gd name="T1" fmla="*/ 185 h 267"/>
                <a:gd name="T2" fmla="*/ 141 w 251"/>
                <a:gd name="T3" fmla="*/ 178 h 267"/>
                <a:gd name="T4" fmla="*/ 145 w 251"/>
                <a:gd name="T5" fmla="*/ 167 h 267"/>
                <a:gd name="T6" fmla="*/ 141 w 251"/>
                <a:gd name="T7" fmla="*/ 156 h 267"/>
                <a:gd name="T8" fmla="*/ 119 w 251"/>
                <a:gd name="T9" fmla="*/ 142 h 267"/>
                <a:gd name="T10" fmla="*/ 96 w 251"/>
                <a:gd name="T11" fmla="*/ 131 h 267"/>
                <a:gd name="T12" fmla="*/ 83 w 251"/>
                <a:gd name="T13" fmla="*/ 114 h 267"/>
                <a:gd name="T14" fmla="*/ 81 w 251"/>
                <a:gd name="T15" fmla="*/ 91 h 267"/>
                <a:gd name="T16" fmla="*/ 89 w 251"/>
                <a:gd name="T17" fmla="*/ 72 h 267"/>
                <a:gd name="T18" fmla="*/ 109 w 251"/>
                <a:gd name="T19" fmla="*/ 59 h 267"/>
                <a:gd name="T20" fmla="*/ 135 w 251"/>
                <a:gd name="T21" fmla="*/ 34 h 267"/>
                <a:gd name="T22" fmla="*/ 153 w 251"/>
                <a:gd name="T23" fmla="*/ 58 h 267"/>
                <a:gd name="T24" fmla="*/ 161 w 251"/>
                <a:gd name="T25" fmla="*/ 87 h 267"/>
                <a:gd name="T26" fmla="*/ 141 w 251"/>
                <a:gd name="T27" fmla="*/ 79 h 267"/>
                <a:gd name="T28" fmla="*/ 119 w 251"/>
                <a:gd name="T29" fmla="*/ 79 h 267"/>
                <a:gd name="T30" fmla="*/ 111 w 251"/>
                <a:gd name="T31" fmla="*/ 86 h 267"/>
                <a:gd name="T32" fmla="*/ 108 w 251"/>
                <a:gd name="T33" fmla="*/ 95 h 267"/>
                <a:gd name="T34" fmla="*/ 112 w 251"/>
                <a:gd name="T35" fmla="*/ 105 h 267"/>
                <a:gd name="T36" fmla="*/ 135 w 251"/>
                <a:gd name="T37" fmla="*/ 119 h 267"/>
                <a:gd name="T38" fmla="*/ 159 w 251"/>
                <a:gd name="T39" fmla="*/ 133 h 267"/>
                <a:gd name="T40" fmla="*/ 170 w 251"/>
                <a:gd name="T41" fmla="*/ 150 h 267"/>
                <a:gd name="T42" fmla="*/ 172 w 251"/>
                <a:gd name="T43" fmla="*/ 172 h 267"/>
                <a:gd name="T44" fmla="*/ 163 w 251"/>
                <a:gd name="T45" fmla="*/ 192 h 267"/>
                <a:gd name="T46" fmla="*/ 143 w 251"/>
                <a:gd name="T47" fmla="*/ 206 h 267"/>
                <a:gd name="T48" fmla="*/ 115 w 251"/>
                <a:gd name="T49" fmla="*/ 233 h 267"/>
                <a:gd name="T50" fmla="*/ 95 w 251"/>
                <a:gd name="T51" fmla="*/ 206 h 267"/>
                <a:gd name="T52" fmla="*/ 84 w 251"/>
                <a:gd name="T53" fmla="*/ 175 h 267"/>
                <a:gd name="T54" fmla="*/ 110 w 251"/>
                <a:gd name="T55" fmla="*/ 186 h 267"/>
                <a:gd name="T56" fmla="*/ 113 w 251"/>
                <a:gd name="T57" fmla="*/ 0 h 267"/>
                <a:gd name="T58" fmla="*/ 77 w 251"/>
                <a:gd name="T59" fmla="*/ 9 h 267"/>
                <a:gd name="T60" fmla="*/ 46 w 251"/>
                <a:gd name="T61" fmla="*/ 29 h 267"/>
                <a:gd name="T62" fmla="*/ 21 w 251"/>
                <a:gd name="T63" fmla="*/ 58 h 267"/>
                <a:gd name="T64" fmla="*/ 5 w 251"/>
                <a:gd name="T65" fmla="*/ 93 h 267"/>
                <a:gd name="T66" fmla="*/ 0 w 251"/>
                <a:gd name="T67" fmla="*/ 133 h 267"/>
                <a:gd name="T68" fmla="*/ 5 w 251"/>
                <a:gd name="T69" fmla="*/ 173 h 267"/>
                <a:gd name="T70" fmla="*/ 21 w 251"/>
                <a:gd name="T71" fmla="*/ 208 h 267"/>
                <a:gd name="T72" fmla="*/ 46 w 251"/>
                <a:gd name="T73" fmla="*/ 237 h 267"/>
                <a:gd name="T74" fmla="*/ 77 w 251"/>
                <a:gd name="T75" fmla="*/ 256 h 267"/>
                <a:gd name="T76" fmla="*/ 113 w 251"/>
                <a:gd name="T77" fmla="*/ 267 h 267"/>
                <a:gd name="T78" fmla="*/ 151 w 251"/>
                <a:gd name="T79" fmla="*/ 265 h 267"/>
                <a:gd name="T80" fmla="*/ 185 w 251"/>
                <a:gd name="T81" fmla="*/ 251 h 267"/>
                <a:gd name="T82" fmla="*/ 214 w 251"/>
                <a:gd name="T83" fmla="*/ 227 h 267"/>
                <a:gd name="T84" fmla="*/ 235 w 251"/>
                <a:gd name="T85" fmla="*/ 197 h 267"/>
                <a:gd name="T86" fmla="*/ 248 w 251"/>
                <a:gd name="T87" fmla="*/ 160 h 267"/>
                <a:gd name="T88" fmla="*/ 250 w 251"/>
                <a:gd name="T89" fmla="*/ 120 h 267"/>
                <a:gd name="T90" fmla="*/ 241 w 251"/>
                <a:gd name="T91" fmla="*/ 81 h 267"/>
                <a:gd name="T92" fmla="*/ 222 w 251"/>
                <a:gd name="T93" fmla="*/ 48 h 267"/>
                <a:gd name="T94" fmla="*/ 196 w 251"/>
                <a:gd name="T95" fmla="*/ 22 h 267"/>
                <a:gd name="T96" fmla="*/ 163 w 251"/>
                <a:gd name="T97" fmla="*/ 5 h 267"/>
                <a:gd name="T98" fmla="*/ 126 w 251"/>
                <a:gd name="T9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1" h="267">
                  <a:moveTo>
                    <a:pt x="120" y="186"/>
                  </a:moveTo>
                  <a:lnTo>
                    <a:pt x="126" y="186"/>
                  </a:lnTo>
                  <a:lnTo>
                    <a:pt x="130" y="185"/>
                  </a:lnTo>
                  <a:lnTo>
                    <a:pt x="134" y="184"/>
                  </a:lnTo>
                  <a:lnTo>
                    <a:pt x="137" y="182"/>
                  </a:lnTo>
                  <a:lnTo>
                    <a:pt x="141" y="178"/>
                  </a:lnTo>
                  <a:lnTo>
                    <a:pt x="143" y="175"/>
                  </a:lnTo>
                  <a:lnTo>
                    <a:pt x="144" y="171"/>
                  </a:lnTo>
                  <a:lnTo>
                    <a:pt x="145" y="167"/>
                  </a:lnTo>
                  <a:lnTo>
                    <a:pt x="144" y="164"/>
                  </a:lnTo>
                  <a:lnTo>
                    <a:pt x="143" y="159"/>
                  </a:lnTo>
                  <a:lnTo>
                    <a:pt x="141" y="156"/>
                  </a:lnTo>
                  <a:lnTo>
                    <a:pt x="138" y="153"/>
                  </a:lnTo>
                  <a:lnTo>
                    <a:pt x="130" y="148"/>
                  </a:lnTo>
                  <a:lnTo>
                    <a:pt x="119" y="142"/>
                  </a:lnTo>
                  <a:lnTo>
                    <a:pt x="111" y="139"/>
                  </a:lnTo>
                  <a:lnTo>
                    <a:pt x="103" y="135"/>
                  </a:lnTo>
                  <a:lnTo>
                    <a:pt x="96" y="131"/>
                  </a:lnTo>
                  <a:lnTo>
                    <a:pt x="90" y="125"/>
                  </a:lnTo>
                  <a:lnTo>
                    <a:pt x="86" y="120"/>
                  </a:lnTo>
                  <a:lnTo>
                    <a:pt x="83" y="114"/>
                  </a:lnTo>
                  <a:lnTo>
                    <a:pt x="81" y="107"/>
                  </a:lnTo>
                  <a:lnTo>
                    <a:pt x="80" y="99"/>
                  </a:lnTo>
                  <a:lnTo>
                    <a:pt x="81" y="91"/>
                  </a:lnTo>
                  <a:lnTo>
                    <a:pt x="82" y="84"/>
                  </a:lnTo>
                  <a:lnTo>
                    <a:pt x="85" y="77"/>
                  </a:lnTo>
                  <a:lnTo>
                    <a:pt x="89" y="72"/>
                  </a:lnTo>
                  <a:lnTo>
                    <a:pt x="95" y="67"/>
                  </a:lnTo>
                  <a:lnTo>
                    <a:pt x="101" y="62"/>
                  </a:lnTo>
                  <a:lnTo>
                    <a:pt x="109" y="59"/>
                  </a:lnTo>
                  <a:lnTo>
                    <a:pt x="117" y="57"/>
                  </a:lnTo>
                  <a:lnTo>
                    <a:pt x="117" y="34"/>
                  </a:lnTo>
                  <a:lnTo>
                    <a:pt x="135" y="34"/>
                  </a:lnTo>
                  <a:lnTo>
                    <a:pt x="135" y="56"/>
                  </a:lnTo>
                  <a:lnTo>
                    <a:pt x="146" y="57"/>
                  </a:lnTo>
                  <a:lnTo>
                    <a:pt x="153" y="58"/>
                  </a:lnTo>
                  <a:lnTo>
                    <a:pt x="161" y="61"/>
                  </a:lnTo>
                  <a:lnTo>
                    <a:pt x="167" y="64"/>
                  </a:lnTo>
                  <a:lnTo>
                    <a:pt x="161" y="87"/>
                  </a:lnTo>
                  <a:lnTo>
                    <a:pt x="155" y="84"/>
                  </a:lnTo>
                  <a:lnTo>
                    <a:pt x="149" y="82"/>
                  </a:lnTo>
                  <a:lnTo>
                    <a:pt x="141" y="79"/>
                  </a:lnTo>
                  <a:lnTo>
                    <a:pt x="130" y="78"/>
                  </a:lnTo>
                  <a:lnTo>
                    <a:pt x="125" y="78"/>
                  </a:lnTo>
                  <a:lnTo>
                    <a:pt x="119" y="79"/>
                  </a:lnTo>
                  <a:lnTo>
                    <a:pt x="116" y="82"/>
                  </a:lnTo>
                  <a:lnTo>
                    <a:pt x="113" y="84"/>
                  </a:lnTo>
                  <a:lnTo>
                    <a:pt x="111" y="86"/>
                  </a:lnTo>
                  <a:lnTo>
                    <a:pt x="109" y="89"/>
                  </a:lnTo>
                  <a:lnTo>
                    <a:pt x="109" y="92"/>
                  </a:lnTo>
                  <a:lnTo>
                    <a:pt x="108" y="95"/>
                  </a:lnTo>
                  <a:lnTo>
                    <a:pt x="109" y="99"/>
                  </a:lnTo>
                  <a:lnTo>
                    <a:pt x="110" y="102"/>
                  </a:lnTo>
                  <a:lnTo>
                    <a:pt x="112" y="105"/>
                  </a:lnTo>
                  <a:lnTo>
                    <a:pt x="115" y="108"/>
                  </a:lnTo>
                  <a:lnTo>
                    <a:pt x="123" y="114"/>
                  </a:lnTo>
                  <a:lnTo>
                    <a:pt x="135" y="119"/>
                  </a:lnTo>
                  <a:lnTo>
                    <a:pt x="145" y="123"/>
                  </a:lnTo>
                  <a:lnTo>
                    <a:pt x="152" y="127"/>
                  </a:lnTo>
                  <a:lnTo>
                    <a:pt x="159" y="133"/>
                  </a:lnTo>
                  <a:lnTo>
                    <a:pt x="164" y="138"/>
                  </a:lnTo>
                  <a:lnTo>
                    <a:pt x="167" y="143"/>
                  </a:lnTo>
                  <a:lnTo>
                    <a:pt x="170" y="150"/>
                  </a:lnTo>
                  <a:lnTo>
                    <a:pt x="172" y="157"/>
                  </a:lnTo>
                  <a:lnTo>
                    <a:pt x="172" y="165"/>
                  </a:lnTo>
                  <a:lnTo>
                    <a:pt x="172" y="172"/>
                  </a:lnTo>
                  <a:lnTo>
                    <a:pt x="170" y="180"/>
                  </a:lnTo>
                  <a:lnTo>
                    <a:pt x="167" y="186"/>
                  </a:lnTo>
                  <a:lnTo>
                    <a:pt x="163" y="192"/>
                  </a:lnTo>
                  <a:lnTo>
                    <a:pt x="158" y="198"/>
                  </a:lnTo>
                  <a:lnTo>
                    <a:pt x="151" y="202"/>
                  </a:lnTo>
                  <a:lnTo>
                    <a:pt x="143" y="206"/>
                  </a:lnTo>
                  <a:lnTo>
                    <a:pt x="134" y="208"/>
                  </a:lnTo>
                  <a:lnTo>
                    <a:pt x="134" y="233"/>
                  </a:lnTo>
                  <a:lnTo>
                    <a:pt x="115" y="233"/>
                  </a:lnTo>
                  <a:lnTo>
                    <a:pt x="115" y="209"/>
                  </a:lnTo>
                  <a:lnTo>
                    <a:pt x="104" y="208"/>
                  </a:lnTo>
                  <a:lnTo>
                    <a:pt x="95" y="206"/>
                  </a:lnTo>
                  <a:lnTo>
                    <a:pt x="85" y="203"/>
                  </a:lnTo>
                  <a:lnTo>
                    <a:pt x="78" y="199"/>
                  </a:lnTo>
                  <a:lnTo>
                    <a:pt x="84" y="175"/>
                  </a:lnTo>
                  <a:lnTo>
                    <a:pt x="92" y="180"/>
                  </a:lnTo>
                  <a:lnTo>
                    <a:pt x="100" y="183"/>
                  </a:lnTo>
                  <a:lnTo>
                    <a:pt x="110" y="186"/>
                  </a:lnTo>
                  <a:lnTo>
                    <a:pt x="120" y="186"/>
                  </a:lnTo>
                  <a:close/>
                  <a:moveTo>
                    <a:pt x="126" y="0"/>
                  </a:moveTo>
                  <a:lnTo>
                    <a:pt x="113" y="0"/>
                  </a:lnTo>
                  <a:lnTo>
                    <a:pt x="100" y="2"/>
                  </a:lnTo>
                  <a:lnTo>
                    <a:pt x="88" y="5"/>
                  </a:lnTo>
                  <a:lnTo>
                    <a:pt x="77" y="9"/>
                  </a:lnTo>
                  <a:lnTo>
                    <a:pt x="66" y="16"/>
                  </a:lnTo>
                  <a:lnTo>
                    <a:pt x="55" y="22"/>
                  </a:lnTo>
                  <a:lnTo>
                    <a:pt x="46" y="29"/>
                  </a:lnTo>
                  <a:lnTo>
                    <a:pt x="37" y="38"/>
                  </a:lnTo>
                  <a:lnTo>
                    <a:pt x="29" y="48"/>
                  </a:lnTo>
                  <a:lnTo>
                    <a:pt x="21" y="58"/>
                  </a:lnTo>
                  <a:lnTo>
                    <a:pt x="15" y="69"/>
                  </a:lnTo>
                  <a:lnTo>
                    <a:pt x="10" y="81"/>
                  </a:lnTo>
                  <a:lnTo>
                    <a:pt x="5" y="93"/>
                  </a:lnTo>
                  <a:lnTo>
                    <a:pt x="2" y="106"/>
                  </a:lnTo>
                  <a:lnTo>
                    <a:pt x="1" y="120"/>
                  </a:lnTo>
                  <a:lnTo>
                    <a:pt x="0" y="133"/>
                  </a:lnTo>
                  <a:lnTo>
                    <a:pt x="1" y="147"/>
                  </a:lnTo>
                  <a:lnTo>
                    <a:pt x="2" y="160"/>
                  </a:lnTo>
                  <a:lnTo>
                    <a:pt x="5" y="173"/>
                  </a:lnTo>
                  <a:lnTo>
                    <a:pt x="10" y="185"/>
                  </a:lnTo>
                  <a:lnTo>
                    <a:pt x="15" y="197"/>
                  </a:lnTo>
                  <a:lnTo>
                    <a:pt x="21" y="208"/>
                  </a:lnTo>
                  <a:lnTo>
                    <a:pt x="29" y="219"/>
                  </a:lnTo>
                  <a:lnTo>
                    <a:pt x="37" y="227"/>
                  </a:lnTo>
                  <a:lnTo>
                    <a:pt x="46" y="237"/>
                  </a:lnTo>
                  <a:lnTo>
                    <a:pt x="55" y="245"/>
                  </a:lnTo>
                  <a:lnTo>
                    <a:pt x="66" y="251"/>
                  </a:lnTo>
                  <a:lnTo>
                    <a:pt x="77" y="256"/>
                  </a:lnTo>
                  <a:lnTo>
                    <a:pt x="88" y="262"/>
                  </a:lnTo>
                  <a:lnTo>
                    <a:pt x="100" y="265"/>
                  </a:lnTo>
                  <a:lnTo>
                    <a:pt x="113" y="267"/>
                  </a:lnTo>
                  <a:lnTo>
                    <a:pt x="126" y="267"/>
                  </a:lnTo>
                  <a:lnTo>
                    <a:pt x="138" y="267"/>
                  </a:lnTo>
                  <a:lnTo>
                    <a:pt x="151" y="265"/>
                  </a:lnTo>
                  <a:lnTo>
                    <a:pt x="163" y="262"/>
                  </a:lnTo>
                  <a:lnTo>
                    <a:pt x="175" y="256"/>
                  </a:lnTo>
                  <a:lnTo>
                    <a:pt x="185" y="251"/>
                  </a:lnTo>
                  <a:lnTo>
                    <a:pt x="196" y="245"/>
                  </a:lnTo>
                  <a:lnTo>
                    <a:pt x="205" y="237"/>
                  </a:lnTo>
                  <a:lnTo>
                    <a:pt x="214" y="227"/>
                  </a:lnTo>
                  <a:lnTo>
                    <a:pt x="222" y="219"/>
                  </a:lnTo>
                  <a:lnTo>
                    <a:pt x="229" y="208"/>
                  </a:lnTo>
                  <a:lnTo>
                    <a:pt x="235" y="197"/>
                  </a:lnTo>
                  <a:lnTo>
                    <a:pt x="241" y="185"/>
                  </a:lnTo>
                  <a:lnTo>
                    <a:pt x="245" y="173"/>
                  </a:lnTo>
                  <a:lnTo>
                    <a:pt x="248" y="160"/>
                  </a:lnTo>
                  <a:lnTo>
                    <a:pt x="250" y="147"/>
                  </a:lnTo>
                  <a:lnTo>
                    <a:pt x="251" y="133"/>
                  </a:lnTo>
                  <a:lnTo>
                    <a:pt x="250" y="120"/>
                  </a:lnTo>
                  <a:lnTo>
                    <a:pt x="248" y="106"/>
                  </a:lnTo>
                  <a:lnTo>
                    <a:pt x="245" y="93"/>
                  </a:lnTo>
                  <a:lnTo>
                    <a:pt x="241" y="81"/>
                  </a:lnTo>
                  <a:lnTo>
                    <a:pt x="235" y="69"/>
                  </a:lnTo>
                  <a:lnTo>
                    <a:pt x="229" y="58"/>
                  </a:lnTo>
                  <a:lnTo>
                    <a:pt x="222" y="48"/>
                  </a:lnTo>
                  <a:lnTo>
                    <a:pt x="214" y="38"/>
                  </a:lnTo>
                  <a:lnTo>
                    <a:pt x="205" y="29"/>
                  </a:lnTo>
                  <a:lnTo>
                    <a:pt x="196" y="22"/>
                  </a:lnTo>
                  <a:lnTo>
                    <a:pt x="185" y="16"/>
                  </a:lnTo>
                  <a:lnTo>
                    <a:pt x="175" y="9"/>
                  </a:lnTo>
                  <a:lnTo>
                    <a:pt x="163" y="5"/>
                  </a:lnTo>
                  <a:lnTo>
                    <a:pt x="151" y="2"/>
                  </a:lnTo>
                  <a:lnTo>
                    <a:pt x="138" y="0"/>
                  </a:lnTo>
                  <a:lnTo>
                    <a:pt x="12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1" name="Freeform 10170">
              <a:extLst>
                <a:ext uri="{FF2B5EF4-FFF2-40B4-BE49-F238E27FC236}">
                  <a16:creationId xmlns="" xmlns:a16="http://schemas.microsoft.com/office/drawing/2014/main" id="{832B55E2-9858-4ADB-B272-6B4692CB4576}"/>
                </a:ext>
              </a:extLst>
            </p:cNvPr>
            <p:cNvSpPr>
              <a:spLocks noEditPoints="1"/>
            </p:cNvSpPr>
            <p:nvPr/>
          </p:nvSpPr>
          <p:spPr bwMode="auto">
            <a:xfrm>
              <a:off x="2174986" y="2786856"/>
              <a:ext cx="100013" cy="107950"/>
            </a:xfrm>
            <a:custGeom>
              <a:avLst/>
              <a:gdLst>
                <a:gd name="T0" fmla="*/ 76 w 253"/>
                <a:gd name="T1" fmla="*/ 113 h 269"/>
                <a:gd name="T2" fmla="*/ 88 w 253"/>
                <a:gd name="T3" fmla="*/ 83 h 269"/>
                <a:gd name="T4" fmla="*/ 102 w 253"/>
                <a:gd name="T5" fmla="*/ 66 h 269"/>
                <a:gd name="T6" fmla="*/ 121 w 253"/>
                <a:gd name="T7" fmla="*/ 56 h 269"/>
                <a:gd name="T8" fmla="*/ 143 w 253"/>
                <a:gd name="T9" fmla="*/ 52 h 269"/>
                <a:gd name="T10" fmla="*/ 168 w 253"/>
                <a:gd name="T11" fmla="*/ 57 h 269"/>
                <a:gd name="T12" fmla="*/ 164 w 253"/>
                <a:gd name="T13" fmla="*/ 81 h 269"/>
                <a:gd name="T14" fmla="*/ 144 w 253"/>
                <a:gd name="T15" fmla="*/ 77 h 269"/>
                <a:gd name="T16" fmla="*/ 121 w 253"/>
                <a:gd name="T17" fmla="*/ 84 h 269"/>
                <a:gd name="T18" fmla="*/ 109 w 253"/>
                <a:gd name="T19" fmla="*/ 100 h 269"/>
                <a:gd name="T20" fmla="*/ 164 w 253"/>
                <a:gd name="T21" fmla="*/ 113 h 269"/>
                <a:gd name="T22" fmla="*/ 101 w 253"/>
                <a:gd name="T23" fmla="*/ 132 h 269"/>
                <a:gd name="T24" fmla="*/ 101 w 253"/>
                <a:gd name="T25" fmla="*/ 140 h 269"/>
                <a:gd name="T26" fmla="*/ 104 w 253"/>
                <a:gd name="T27" fmla="*/ 155 h 269"/>
                <a:gd name="T28" fmla="*/ 110 w 253"/>
                <a:gd name="T29" fmla="*/ 174 h 269"/>
                <a:gd name="T30" fmla="*/ 128 w 253"/>
                <a:gd name="T31" fmla="*/ 189 h 269"/>
                <a:gd name="T32" fmla="*/ 153 w 253"/>
                <a:gd name="T33" fmla="*/ 192 h 269"/>
                <a:gd name="T34" fmla="*/ 172 w 253"/>
                <a:gd name="T35" fmla="*/ 185 h 269"/>
                <a:gd name="T36" fmla="*/ 161 w 253"/>
                <a:gd name="T37" fmla="*/ 214 h 269"/>
                <a:gd name="T38" fmla="*/ 133 w 253"/>
                <a:gd name="T39" fmla="*/ 217 h 269"/>
                <a:gd name="T40" fmla="*/ 112 w 253"/>
                <a:gd name="T41" fmla="*/ 211 h 269"/>
                <a:gd name="T42" fmla="*/ 94 w 253"/>
                <a:gd name="T43" fmla="*/ 198 h 269"/>
                <a:gd name="T44" fmla="*/ 80 w 253"/>
                <a:gd name="T45" fmla="*/ 176 h 269"/>
                <a:gd name="T46" fmla="*/ 60 w 253"/>
                <a:gd name="T47" fmla="*/ 155 h 269"/>
                <a:gd name="T48" fmla="*/ 73 w 253"/>
                <a:gd name="T49" fmla="*/ 138 h 269"/>
                <a:gd name="T50" fmla="*/ 74 w 253"/>
                <a:gd name="T51" fmla="*/ 128 h 269"/>
                <a:gd name="T52" fmla="*/ 113 w 253"/>
                <a:gd name="T53" fmla="*/ 1 h 269"/>
                <a:gd name="T54" fmla="*/ 77 w 253"/>
                <a:gd name="T55" fmla="*/ 11 h 269"/>
                <a:gd name="T56" fmla="*/ 46 w 253"/>
                <a:gd name="T57" fmla="*/ 31 h 269"/>
                <a:gd name="T58" fmla="*/ 22 w 253"/>
                <a:gd name="T59" fmla="*/ 59 h 269"/>
                <a:gd name="T60" fmla="*/ 7 w 253"/>
                <a:gd name="T61" fmla="*/ 95 h 269"/>
                <a:gd name="T62" fmla="*/ 0 w 253"/>
                <a:gd name="T63" fmla="*/ 135 h 269"/>
                <a:gd name="T64" fmla="*/ 7 w 253"/>
                <a:gd name="T65" fmla="*/ 174 h 269"/>
                <a:gd name="T66" fmla="*/ 22 w 253"/>
                <a:gd name="T67" fmla="*/ 210 h 269"/>
                <a:gd name="T68" fmla="*/ 46 w 253"/>
                <a:gd name="T69" fmla="*/ 238 h 269"/>
                <a:gd name="T70" fmla="*/ 77 w 253"/>
                <a:gd name="T71" fmla="*/ 259 h 269"/>
                <a:gd name="T72" fmla="*/ 113 w 253"/>
                <a:gd name="T73" fmla="*/ 268 h 269"/>
                <a:gd name="T74" fmla="*/ 151 w 253"/>
                <a:gd name="T75" fmla="*/ 266 h 269"/>
                <a:gd name="T76" fmla="*/ 187 w 253"/>
                <a:gd name="T77" fmla="*/ 253 h 269"/>
                <a:gd name="T78" fmla="*/ 215 w 253"/>
                <a:gd name="T79" fmla="*/ 230 h 269"/>
                <a:gd name="T80" fmla="*/ 237 w 253"/>
                <a:gd name="T81" fmla="*/ 199 h 269"/>
                <a:gd name="T82" fmla="*/ 249 w 253"/>
                <a:gd name="T83" fmla="*/ 162 h 269"/>
                <a:gd name="T84" fmla="*/ 252 w 253"/>
                <a:gd name="T85" fmla="*/ 121 h 269"/>
                <a:gd name="T86" fmla="*/ 242 w 253"/>
                <a:gd name="T87" fmla="*/ 83 h 269"/>
                <a:gd name="T88" fmla="*/ 224 w 253"/>
                <a:gd name="T89" fmla="*/ 49 h 269"/>
                <a:gd name="T90" fmla="*/ 196 w 253"/>
                <a:gd name="T91" fmla="*/ 23 h 269"/>
                <a:gd name="T92" fmla="*/ 164 w 253"/>
                <a:gd name="T93" fmla="*/ 6 h 269"/>
                <a:gd name="T94" fmla="*/ 126 w 253"/>
                <a:gd name="T95"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69">
                  <a:moveTo>
                    <a:pt x="60" y="128"/>
                  </a:moveTo>
                  <a:lnTo>
                    <a:pt x="60" y="113"/>
                  </a:lnTo>
                  <a:lnTo>
                    <a:pt x="76" y="113"/>
                  </a:lnTo>
                  <a:lnTo>
                    <a:pt x="78" y="102"/>
                  </a:lnTo>
                  <a:lnTo>
                    <a:pt x="82" y="91"/>
                  </a:lnTo>
                  <a:lnTo>
                    <a:pt x="88" y="83"/>
                  </a:lnTo>
                  <a:lnTo>
                    <a:pt x="93" y="75"/>
                  </a:lnTo>
                  <a:lnTo>
                    <a:pt x="98" y="70"/>
                  </a:lnTo>
                  <a:lnTo>
                    <a:pt x="102" y="66"/>
                  </a:lnTo>
                  <a:lnTo>
                    <a:pt x="109" y="62"/>
                  </a:lnTo>
                  <a:lnTo>
                    <a:pt x="114" y="58"/>
                  </a:lnTo>
                  <a:lnTo>
                    <a:pt x="121" y="56"/>
                  </a:lnTo>
                  <a:lnTo>
                    <a:pt x="128" y="54"/>
                  </a:lnTo>
                  <a:lnTo>
                    <a:pt x="134" y="53"/>
                  </a:lnTo>
                  <a:lnTo>
                    <a:pt x="143" y="52"/>
                  </a:lnTo>
                  <a:lnTo>
                    <a:pt x="153" y="53"/>
                  </a:lnTo>
                  <a:lnTo>
                    <a:pt x="161" y="54"/>
                  </a:lnTo>
                  <a:lnTo>
                    <a:pt x="168" y="57"/>
                  </a:lnTo>
                  <a:lnTo>
                    <a:pt x="175" y="59"/>
                  </a:lnTo>
                  <a:lnTo>
                    <a:pt x="170" y="83"/>
                  </a:lnTo>
                  <a:lnTo>
                    <a:pt x="164" y="81"/>
                  </a:lnTo>
                  <a:lnTo>
                    <a:pt x="158" y="79"/>
                  </a:lnTo>
                  <a:lnTo>
                    <a:pt x="151" y="77"/>
                  </a:lnTo>
                  <a:lnTo>
                    <a:pt x="144" y="77"/>
                  </a:lnTo>
                  <a:lnTo>
                    <a:pt x="135" y="77"/>
                  </a:lnTo>
                  <a:lnTo>
                    <a:pt x="128" y="80"/>
                  </a:lnTo>
                  <a:lnTo>
                    <a:pt x="121" y="84"/>
                  </a:lnTo>
                  <a:lnTo>
                    <a:pt x="114" y="89"/>
                  </a:lnTo>
                  <a:lnTo>
                    <a:pt x="111" y="95"/>
                  </a:lnTo>
                  <a:lnTo>
                    <a:pt x="109" y="100"/>
                  </a:lnTo>
                  <a:lnTo>
                    <a:pt x="107" y="105"/>
                  </a:lnTo>
                  <a:lnTo>
                    <a:pt x="105" y="113"/>
                  </a:lnTo>
                  <a:lnTo>
                    <a:pt x="164" y="113"/>
                  </a:lnTo>
                  <a:lnTo>
                    <a:pt x="164" y="128"/>
                  </a:lnTo>
                  <a:lnTo>
                    <a:pt x="101" y="128"/>
                  </a:lnTo>
                  <a:lnTo>
                    <a:pt x="101" y="132"/>
                  </a:lnTo>
                  <a:lnTo>
                    <a:pt x="101" y="136"/>
                  </a:lnTo>
                  <a:lnTo>
                    <a:pt x="101" y="138"/>
                  </a:lnTo>
                  <a:lnTo>
                    <a:pt x="101" y="140"/>
                  </a:lnTo>
                  <a:lnTo>
                    <a:pt x="164" y="140"/>
                  </a:lnTo>
                  <a:lnTo>
                    <a:pt x="164" y="155"/>
                  </a:lnTo>
                  <a:lnTo>
                    <a:pt x="104" y="155"/>
                  </a:lnTo>
                  <a:lnTo>
                    <a:pt x="106" y="163"/>
                  </a:lnTo>
                  <a:lnTo>
                    <a:pt x="108" y="169"/>
                  </a:lnTo>
                  <a:lnTo>
                    <a:pt x="110" y="174"/>
                  </a:lnTo>
                  <a:lnTo>
                    <a:pt x="114" y="180"/>
                  </a:lnTo>
                  <a:lnTo>
                    <a:pt x="121" y="185"/>
                  </a:lnTo>
                  <a:lnTo>
                    <a:pt x="128" y="189"/>
                  </a:lnTo>
                  <a:lnTo>
                    <a:pt x="135" y="192"/>
                  </a:lnTo>
                  <a:lnTo>
                    <a:pt x="144" y="193"/>
                  </a:lnTo>
                  <a:lnTo>
                    <a:pt x="153" y="192"/>
                  </a:lnTo>
                  <a:lnTo>
                    <a:pt x="160" y="190"/>
                  </a:lnTo>
                  <a:lnTo>
                    <a:pt x="166" y="188"/>
                  </a:lnTo>
                  <a:lnTo>
                    <a:pt x="172" y="185"/>
                  </a:lnTo>
                  <a:lnTo>
                    <a:pt x="176" y="207"/>
                  </a:lnTo>
                  <a:lnTo>
                    <a:pt x="170" y="211"/>
                  </a:lnTo>
                  <a:lnTo>
                    <a:pt x="161" y="214"/>
                  </a:lnTo>
                  <a:lnTo>
                    <a:pt x="151" y="216"/>
                  </a:lnTo>
                  <a:lnTo>
                    <a:pt x="141" y="217"/>
                  </a:lnTo>
                  <a:lnTo>
                    <a:pt x="133" y="217"/>
                  </a:lnTo>
                  <a:lnTo>
                    <a:pt x="126" y="216"/>
                  </a:lnTo>
                  <a:lnTo>
                    <a:pt x="118" y="214"/>
                  </a:lnTo>
                  <a:lnTo>
                    <a:pt x="112" y="211"/>
                  </a:lnTo>
                  <a:lnTo>
                    <a:pt x="106" y="207"/>
                  </a:lnTo>
                  <a:lnTo>
                    <a:pt x="99" y="203"/>
                  </a:lnTo>
                  <a:lnTo>
                    <a:pt x="94" y="198"/>
                  </a:lnTo>
                  <a:lnTo>
                    <a:pt x="90" y="192"/>
                  </a:lnTo>
                  <a:lnTo>
                    <a:pt x="84" y="184"/>
                  </a:lnTo>
                  <a:lnTo>
                    <a:pt x="80" y="176"/>
                  </a:lnTo>
                  <a:lnTo>
                    <a:pt x="77" y="166"/>
                  </a:lnTo>
                  <a:lnTo>
                    <a:pt x="75" y="155"/>
                  </a:lnTo>
                  <a:lnTo>
                    <a:pt x="60" y="155"/>
                  </a:lnTo>
                  <a:lnTo>
                    <a:pt x="60" y="140"/>
                  </a:lnTo>
                  <a:lnTo>
                    <a:pt x="73" y="140"/>
                  </a:lnTo>
                  <a:lnTo>
                    <a:pt x="73" y="138"/>
                  </a:lnTo>
                  <a:lnTo>
                    <a:pt x="73" y="136"/>
                  </a:lnTo>
                  <a:lnTo>
                    <a:pt x="74" y="132"/>
                  </a:lnTo>
                  <a:lnTo>
                    <a:pt x="74" y="128"/>
                  </a:lnTo>
                  <a:lnTo>
                    <a:pt x="60" y="128"/>
                  </a:lnTo>
                  <a:close/>
                  <a:moveTo>
                    <a:pt x="126" y="0"/>
                  </a:moveTo>
                  <a:lnTo>
                    <a:pt x="113" y="1"/>
                  </a:lnTo>
                  <a:lnTo>
                    <a:pt x="101" y="3"/>
                  </a:lnTo>
                  <a:lnTo>
                    <a:pt x="89" y="6"/>
                  </a:lnTo>
                  <a:lnTo>
                    <a:pt x="77" y="11"/>
                  </a:lnTo>
                  <a:lnTo>
                    <a:pt x="66" y="17"/>
                  </a:lnTo>
                  <a:lnTo>
                    <a:pt x="56" y="23"/>
                  </a:lnTo>
                  <a:lnTo>
                    <a:pt x="46" y="31"/>
                  </a:lnTo>
                  <a:lnTo>
                    <a:pt x="38" y="39"/>
                  </a:lnTo>
                  <a:lnTo>
                    <a:pt x="29" y="49"/>
                  </a:lnTo>
                  <a:lnTo>
                    <a:pt x="22" y="59"/>
                  </a:lnTo>
                  <a:lnTo>
                    <a:pt x="16" y="70"/>
                  </a:lnTo>
                  <a:lnTo>
                    <a:pt x="11" y="83"/>
                  </a:lnTo>
                  <a:lnTo>
                    <a:pt x="7" y="95"/>
                  </a:lnTo>
                  <a:lnTo>
                    <a:pt x="3" y="107"/>
                  </a:lnTo>
                  <a:lnTo>
                    <a:pt x="1" y="121"/>
                  </a:lnTo>
                  <a:lnTo>
                    <a:pt x="0" y="135"/>
                  </a:lnTo>
                  <a:lnTo>
                    <a:pt x="1" y="149"/>
                  </a:lnTo>
                  <a:lnTo>
                    <a:pt x="3" y="162"/>
                  </a:lnTo>
                  <a:lnTo>
                    <a:pt x="7" y="174"/>
                  </a:lnTo>
                  <a:lnTo>
                    <a:pt x="11" y="187"/>
                  </a:lnTo>
                  <a:lnTo>
                    <a:pt x="16" y="199"/>
                  </a:lnTo>
                  <a:lnTo>
                    <a:pt x="22" y="210"/>
                  </a:lnTo>
                  <a:lnTo>
                    <a:pt x="29" y="220"/>
                  </a:lnTo>
                  <a:lnTo>
                    <a:pt x="38" y="230"/>
                  </a:lnTo>
                  <a:lnTo>
                    <a:pt x="46" y="238"/>
                  </a:lnTo>
                  <a:lnTo>
                    <a:pt x="56" y="246"/>
                  </a:lnTo>
                  <a:lnTo>
                    <a:pt x="66" y="253"/>
                  </a:lnTo>
                  <a:lnTo>
                    <a:pt x="77" y="259"/>
                  </a:lnTo>
                  <a:lnTo>
                    <a:pt x="89" y="263"/>
                  </a:lnTo>
                  <a:lnTo>
                    <a:pt x="101" y="266"/>
                  </a:lnTo>
                  <a:lnTo>
                    <a:pt x="113" y="268"/>
                  </a:lnTo>
                  <a:lnTo>
                    <a:pt x="126" y="269"/>
                  </a:lnTo>
                  <a:lnTo>
                    <a:pt x="140" y="268"/>
                  </a:lnTo>
                  <a:lnTo>
                    <a:pt x="151" y="266"/>
                  </a:lnTo>
                  <a:lnTo>
                    <a:pt x="164" y="263"/>
                  </a:lnTo>
                  <a:lnTo>
                    <a:pt x="175" y="259"/>
                  </a:lnTo>
                  <a:lnTo>
                    <a:pt x="187" y="253"/>
                  </a:lnTo>
                  <a:lnTo>
                    <a:pt x="196" y="246"/>
                  </a:lnTo>
                  <a:lnTo>
                    <a:pt x="207" y="238"/>
                  </a:lnTo>
                  <a:lnTo>
                    <a:pt x="215" y="230"/>
                  </a:lnTo>
                  <a:lnTo>
                    <a:pt x="224" y="220"/>
                  </a:lnTo>
                  <a:lnTo>
                    <a:pt x="230" y="210"/>
                  </a:lnTo>
                  <a:lnTo>
                    <a:pt x="237" y="199"/>
                  </a:lnTo>
                  <a:lnTo>
                    <a:pt x="242" y="187"/>
                  </a:lnTo>
                  <a:lnTo>
                    <a:pt x="246" y="174"/>
                  </a:lnTo>
                  <a:lnTo>
                    <a:pt x="249" y="162"/>
                  </a:lnTo>
                  <a:lnTo>
                    <a:pt x="252" y="149"/>
                  </a:lnTo>
                  <a:lnTo>
                    <a:pt x="253" y="135"/>
                  </a:lnTo>
                  <a:lnTo>
                    <a:pt x="252" y="121"/>
                  </a:lnTo>
                  <a:lnTo>
                    <a:pt x="249" y="107"/>
                  </a:lnTo>
                  <a:lnTo>
                    <a:pt x="246" y="95"/>
                  </a:lnTo>
                  <a:lnTo>
                    <a:pt x="242" y="83"/>
                  </a:lnTo>
                  <a:lnTo>
                    <a:pt x="237" y="70"/>
                  </a:lnTo>
                  <a:lnTo>
                    <a:pt x="230" y="59"/>
                  </a:lnTo>
                  <a:lnTo>
                    <a:pt x="224" y="49"/>
                  </a:lnTo>
                  <a:lnTo>
                    <a:pt x="215" y="39"/>
                  </a:lnTo>
                  <a:lnTo>
                    <a:pt x="207" y="31"/>
                  </a:lnTo>
                  <a:lnTo>
                    <a:pt x="196" y="23"/>
                  </a:lnTo>
                  <a:lnTo>
                    <a:pt x="187" y="17"/>
                  </a:lnTo>
                  <a:lnTo>
                    <a:pt x="175" y="11"/>
                  </a:lnTo>
                  <a:lnTo>
                    <a:pt x="164" y="6"/>
                  </a:lnTo>
                  <a:lnTo>
                    <a:pt x="151" y="3"/>
                  </a:lnTo>
                  <a:lnTo>
                    <a:pt x="140" y="1"/>
                  </a:lnTo>
                  <a:lnTo>
                    <a:pt x="12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2" name="Freeform 10171">
              <a:extLst>
                <a:ext uri="{FF2B5EF4-FFF2-40B4-BE49-F238E27FC236}">
                  <a16:creationId xmlns="" xmlns:a16="http://schemas.microsoft.com/office/drawing/2014/main" id="{1FDFD9E4-48F8-415F-BF65-05FB31C6EBC0}"/>
                </a:ext>
              </a:extLst>
            </p:cNvPr>
            <p:cNvSpPr>
              <a:spLocks noEditPoints="1"/>
            </p:cNvSpPr>
            <p:nvPr/>
          </p:nvSpPr>
          <p:spPr bwMode="auto">
            <a:xfrm>
              <a:off x="2281349" y="2826543"/>
              <a:ext cx="85725" cy="92075"/>
            </a:xfrm>
            <a:custGeom>
              <a:avLst/>
              <a:gdLst>
                <a:gd name="T0" fmla="*/ 108 w 216"/>
                <a:gd name="T1" fmla="*/ 106 h 231"/>
                <a:gd name="T2" fmla="*/ 117 w 216"/>
                <a:gd name="T3" fmla="*/ 85 h 231"/>
                <a:gd name="T4" fmla="*/ 159 w 216"/>
                <a:gd name="T5" fmla="*/ 47 h 231"/>
                <a:gd name="T6" fmla="*/ 150 w 216"/>
                <a:gd name="T7" fmla="*/ 109 h 231"/>
                <a:gd name="T8" fmla="*/ 118 w 216"/>
                <a:gd name="T9" fmla="*/ 121 h 231"/>
                <a:gd name="T10" fmla="*/ 150 w 216"/>
                <a:gd name="T11" fmla="*/ 136 h 231"/>
                <a:gd name="T12" fmla="*/ 118 w 216"/>
                <a:gd name="T13" fmla="*/ 149 h 231"/>
                <a:gd name="T14" fmla="*/ 95 w 216"/>
                <a:gd name="T15" fmla="*/ 184 h 231"/>
                <a:gd name="T16" fmla="*/ 64 w 216"/>
                <a:gd name="T17" fmla="*/ 149 h 231"/>
                <a:gd name="T18" fmla="*/ 95 w 216"/>
                <a:gd name="T19" fmla="*/ 136 h 231"/>
                <a:gd name="T20" fmla="*/ 64 w 216"/>
                <a:gd name="T21" fmla="*/ 121 h 231"/>
                <a:gd name="T22" fmla="*/ 89 w 216"/>
                <a:gd name="T23" fmla="*/ 109 h 231"/>
                <a:gd name="T24" fmla="*/ 83 w 216"/>
                <a:gd name="T25" fmla="*/ 47 h 231"/>
                <a:gd name="T26" fmla="*/ 104 w 216"/>
                <a:gd name="T27" fmla="*/ 96 h 231"/>
                <a:gd name="T28" fmla="*/ 108 w 216"/>
                <a:gd name="T29" fmla="*/ 106 h 231"/>
                <a:gd name="T30" fmla="*/ 96 w 216"/>
                <a:gd name="T31" fmla="*/ 0 h 231"/>
                <a:gd name="T32" fmla="*/ 75 w 216"/>
                <a:gd name="T33" fmla="*/ 5 h 231"/>
                <a:gd name="T34" fmla="*/ 56 w 216"/>
                <a:gd name="T35" fmla="*/ 14 h 231"/>
                <a:gd name="T36" fmla="*/ 39 w 216"/>
                <a:gd name="T37" fmla="*/ 27 h 231"/>
                <a:gd name="T38" fmla="*/ 24 w 216"/>
                <a:gd name="T39" fmla="*/ 41 h 231"/>
                <a:gd name="T40" fmla="*/ 12 w 216"/>
                <a:gd name="T41" fmla="*/ 61 h 231"/>
                <a:gd name="T42" fmla="*/ 5 w 216"/>
                <a:gd name="T43" fmla="*/ 81 h 231"/>
                <a:gd name="T44" fmla="*/ 1 w 216"/>
                <a:gd name="T45" fmla="*/ 103 h 231"/>
                <a:gd name="T46" fmla="*/ 1 w 216"/>
                <a:gd name="T47" fmla="*/ 128 h 231"/>
                <a:gd name="T48" fmla="*/ 5 w 216"/>
                <a:gd name="T49" fmla="*/ 150 h 231"/>
                <a:gd name="T50" fmla="*/ 12 w 216"/>
                <a:gd name="T51" fmla="*/ 170 h 231"/>
                <a:gd name="T52" fmla="*/ 24 w 216"/>
                <a:gd name="T53" fmla="*/ 189 h 231"/>
                <a:gd name="T54" fmla="*/ 39 w 216"/>
                <a:gd name="T55" fmla="*/ 204 h 231"/>
                <a:gd name="T56" fmla="*/ 56 w 216"/>
                <a:gd name="T57" fmla="*/ 217 h 231"/>
                <a:gd name="T58" fmla="*/ 75 w 216"/>
                <a:gd name="T59" fmla="*/ 226 h 231"/>
                <a:gd name="T60" fmla="*/ 96 w 216"/>
                <a:gd name="T61" fmla="*/ 231 h 231"/>
                <a:gd name="T62" fmla="*/ 119 w 216"/>
                <a:gd name="T63" fmla="*/ 231 h 231"/>
                <a:gd name="T64" fmla="*/ 140 w 216"/>
                <a:gd name="T65" fmla="*/ 226 h 231"/>
                <a:gd name="T66" fmla="*/ 159 w 216"/>
                <a:gd name="T67" fmla="*/ 217 h 231"/>
                <a:gd name="T68" fmla="*/ 176 w 216"/>
                <a:gd name="T69" fmla="*/ 204 h 231"/>
                <a:gd name="T70" fmla="*/ 191 w 216"/>
                <a:gd name="T71" fmla="*/ 189 h 231"/>
                <a:gd name="T72" fmla="*/ 203 w 216"/>
                <a:gd name="T73" fmla="*/ 170 h 231"/>
                <a:gd name="T74" fmla="*/ 211 w 216"/>
                <a:gd name="T75" fmla="*/ 150 h 231"/>
                <a:gd name="T76" fmla="*/ 216 w 216"/>
                <a:gd name="T77" fmla="*/ 128 h 231"/>
                <a:gd name="T78" fmla="*/ 216 w 216"/>
                <a:gd name="T79" fmla="*/ 103 h 231"/>
                <a:gd name="T80" fmla="*/ 211 w 216"/>
                <a:gd name="T81" fmla="*/ 81 h 231"/>
                <a:gd name="T82" fmla="*/ 203 w 216"/>
                <a:gd name="T83" fmla="*/ 61 h 231"/>
                <a:gd name="T84" fmla="*/ 191 w 216"/>
                <a:gd name="T85" fmla="*/ 41 h 231"/>
                <a:gd name="T86" fmla="*/ 176 w 216"/>
                <a:gd name="T87" fmla="*/ 27 h 231"/>
                <a:gd name="T88" fmla="*/ 159 w 216"/>
                <a:gd name="T89" fmla="*/ 14 h 231"/>
                <a:gd name="T90" fmla="*/ 140 w 216"/>
                <a:gd name="T91" fmla="*/ 5 h 231"/>
                <a:gd name="T92" fmla="*/ 119 w 216"/>
                <a:gd name="T9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 h="231">
                  <a:moveTo>
                    <a:pt x="108" y="106"/>
                  </a:moveTo>
                  <a:lnTo>
                    <a:pt x="108" y="106"/>
                  </a:lnTo>
                  <a:lnTo>
                    <a:pt x="111" y="96"/>
                  </a:lnTo>
                  <a:lnTo>
                    <a:pt x="117" y="85"/>
                  </a:lnTo>
                  <a:lnTo>
                    <a:pt x="134" y="47"/>
                  </a:lnTo>
                  <a:lnTo>
                    <a:pt x="159" y="47"/>
                  </a:lnTo>
                  <a:lnTo>
                    <a:pt x="125" y="109"/>
                  </a:lnTo>
                  <a:lnTo>
                    <a:pt x="150" y="109"/>
                  </a:lnTo>
                  <a:lnTo>
                    <a:pt x="150" y="121"/>
                  </a:lnTo>
                  <a:lnTo>
                    <a:pt x="118" y="121"/>
                  </a:lnTo>
                  <a:lnTo>
                    <a:pt x="118" y="136"/>
                  </a:lnTo>
                  <a:lnTo>
                    <a:pt x="150" y="136"/>
                  </a:lnTo>
                  <a:lnTo>
                    <a:pt x="150" y="149"/>
                  </a:lnTo>
                  <a:lnTo>
                    <a:pt x="118" y="149"/>
                  </a:lnTo>
                  <a:lnTo>
                    <a:pt x="118" y="184"/>
                  </a:lnTo>
                  <a:lnTo>
                    <a:pt x="95" y="184"/>
                  </a:lnTo>
                  <a:lnTo>
                    <a:pt x="95" y="149"/>
                  </a:lnTo>
                  <a:lnTo>
                    <a:pt x="64" y="149"/>
                  </a:lnTo>
                  <a:lnTo>
                    <a:pt x="64" y="136"/>
                  </a:lnTo>
                  <a:lnTo>
                    <a:pt x="95" y="136"/>
                  </a:lnTo>
                  <a:lnTo>
                    <a:pt x="95" y="121"/>
                  </a:lnTo>
                  <a:lnTo>
                    <a:pt x="64" y="121"/>
                  </a:lnTo>
                  <a:lnTo>
                    <a:pt x="64" y="109"/>
                  </a:lnTo>
                  <a:lnTo>
                    <a:pt x="89" y="109"/>
                  </a:lnTo>
                  <a:lnTo>
                    <a:pt x="57" y="47"/>
                  </a:lnTo>
                  <a:lnTo>
                    <a:pt x="83" y="47"/>
                  </a:lnTo>
                  <a:lnTo>
                    <a:pt x="100" y="85"/>
                  </a:lnTo>
                  <a:lnTo>
                    <a:pt x="104" y="96"/>
                  </a:lnTo>
                  <a:lnTo>
                    <a:pt x="108" y="106"/>
                  </a:lnTo>
                  <a:lnTo>
                    <a:pt x="108" y="106"/>
                  </a:lnTo>
                  <a:close/>
                  <a:moveTo>
                    <a:pt x="108" y="0"/>
                  </a:moveTo>
                  <a:lnTo>
                    <a:pt x="96" y="0"/>
                  </a:lnTo>
                  <a:lnTo>
                    <a:pt x="86" y="2"/>
                  </a:lnTo>
                  <a:lnTo>
                    <a:pt x="75" y="5"/>
                  </a:lnTo>
                  <a:lnTo>
                    <a:pt x="66" y="8"/>
                  </a:lnTo>
                  <a:lnTo>
                    <a:pt x="56" y="14"/>
                  </a:lnTo>
                  <a:lnTo>
                    <a:pt x="47" y="19"/>
                  </a:lnTo>
                  <a:lnTo>
                    <a:pt x="39" y="27"/>
                  </a:lnTo>
                  <a:lnTo>
                    <a:pt x="31" y="34"/>
                  </a:lnTo>
                  <a:lnTo>
                    <a:pt x="24" y="41"/>
                  </a:lnTo>
                  <a:lnTo>
                    <a:pt x="18" y="51"/>
                  </a:lnTo>
                  <a:lnTo>
                    <a:pt x="12" y="61"/>
                  </a:lnTo>
                  <a:lnTo>
                    <a:pt x="8" y="70"/>
                  </a:lnTo>
                  <a:lnTo>
                    <a:pt x="5" y="81"/>
                  </a:lnTo>
                  <a:lnTo>
                    <a:pt x="2" y="93"/>
                  </a:lnTo>
                  <a:lnTo>
                    <a:pt x="1" y="103"/>
                  </a:lnTo>
                  <a:lnTo>
                    <a:pt x="0" y="116"/>
                  </a:lnTo>
                  <a:lnTo>
                    <a:pt x="1" y="128"/>
                  </a:lnTo>
                  <a:lnTo>
                    <a:pt x="2" y="138"/>
                  </a:lnTo>
                  <a:lnTo>
                    <a:pt x="5" y="150"/>
                  </a:lnTo>
                  <a:lnTo>
                    <a:pt x="8" y="161"/>
                  </a:lnTo>
                  <a:lnTo>
                    <a:pt x="12" y="170"/>
                  </a:lnTo>
                  <a:lnTo>
                    <a:pt x="18" y="180"/>
                  </a:lnTo>
                  <a:lnTo>
                    <a:pt x="24" y="189"/>
                  </a:lnTo>
                  <a:lnTo>
                    <a:pt x="31" y="197"/>
                  </a:lnTo>
                  <a:lnTo>
                    <a:pt x="39" y="204"/>
                  </a:lnTo>
                  <a:lnTo>
                    <a:pt x="47" y="212"/>
                  </a:lnTo>
                  <a:lnTo>
                    <a:pt x="56" y="217"/>
                  </a:lnTo>
                  <a:lnTo>
                    <a:pt x="66" y="222"/>
                  </a:lnTo>
                  <a:lnTo>
                    <a:pt x="75" y="226"/>
                  </a:lnTo>
                  <a:lnTo>
                    <a:pt x="86" y="229"/>
                  </a:lnTo>
                  <a:lnTo>
                    <a:pt x="96" y="231"/>
                  </a:lnTo>
                  <a:lnTo>
                    <a:pt x="108" y="231"/>
                  </a:lnTo>
                  <a:lnTo>
                    <a:pt x="119" y="231"/>
                  </a:lnTo>
                  <a:lnTo>
                    <a:pt x="129" y="229"/>
                  </a:lnTo>
                  <a:lnTo>
                    <a:pt x="140" y="226"/>
                  </a:lnTo>
                  <a:lnTo>
                    <a:pt x="150" y="222"/>
                  </a:lnTo>
                  <a:lnTo>
                    <a:pt x="159" y="217"/>
                  </a:lnTo>
                  <a:lnTo>
                    <a:pt x="169" y="212"/>
                  </a:lnTo>
                  <a:lnTo>
                    <a:pt x="176" y="204"/>
                  </a:lnTo>
                  <a:lnTo>
                    <a:pt x="185" y="197"/>
                  </a:lnTo>
                  <a:lnTo>
                    <a:pt x="191" y="189"/>
                  </a:lnTo>
                  <a:lnTo>
                    <a:pt x="198" y="180"/>
                  </a:lnTo>
                  <a:lnTo>
                    <a:pt x="203" y="170"/>
                  </a:lnTo>
                  <a:lnTo>
                    <a:pt x="207" y="161"/>
                  </a:lnTo>
                  <a:lnTo>
                    <a:pt x="211" y="150"/>
                  </a:lnTo>
                  <a:lnTo>
                    <a:pt x="214" y="138"/>
                  </a:lnTo>
                  <a:lnTo>
                    <a:pt x="216" y="128"/>
                  </a:lnTo>
                  <a:lnTo>
                    <a:pt x="216" y="116"/>
                  </a:lnTo>
                  <a:lnTo>
                    <a:pt x="216" y="103"/>
                  </a:lnTo>
                  <a:lnTo>
                    <a:pt x="214" y="93"/>
                  </a:lnTo>
                  <a:lnTo>
                    <a:pt x="211" y="81"/>
                  </a:lnTo>
                  <a:lnTo>
                    <a:pt x="207" y="70"/>
                  </a:lnTo>
                  <a:lnTo>
                    <a:pt x="203" y="61"/>
                  </a:lnTo>
                  <a:lnTo>
                    <a:pt x="198" y="51"/>
                  </a:lnTo>
                  <a:lnTo>
                    <a:pt x="191" y="41"/>
                  </a:lnTo>
                  <a:lnTo>
                    <a:pt x="185" y="34"/>
                  </a:lnTo>
                  <a:lnTo>
                    <a:pt x="176" y="27"/>
                  </a:lnTo>
                  <a:lnTo>
                    <a:pt x="169" y="19"/>
                  </a:lnTo>
                  <a:lnTo>
                    <a:pt x="159" y="14"/>
                  </a:lnTo>
                  <a:lnTo>
                    <a:pt x="150" y="8"/>
                  </a:lnTo>
                  <a:lnTo>
                    <a:pt x="140" y="5"/>
                  </a:lnTo>
                  <a:lnTo>
                    <a:pt x="129" y="2"/>
                  </a:lnTo>
                  <a:lnTo>
                    <a:pt x="119" y="0"/>
                  </a:lnTo>
                  <a:lnTo>
                    <a:pt x="108"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3" name="Freeform 10172">
              <a:extLst>
                <a:ext uri="{FF2B5EF4-FFF2-40B4-BE49-F238E27FC236}">
                  <a16:creationId xmlns="" xmlns:a16="http://schemas.microsoft.com/office/drawing/2014/main" id="{8733F0D8-C986-4FAE-A258-12FE7712B5AE}"/>
                </a:ext>
              </a:extLst>
            </p:cNvPr>
            <p:cNvSpPr>
              <a:spLocks noEditPoints="1"/>
            </p:cNvSpPr>
            <p:nvPr/>
          </p:nvSpPr>
          <p:spPr bwMode="auto">
            <a:xfrm>
              <a:off x="2230549" y="2910681"/>
              <a:ext cx="88900" cy="95250"/>
            </a:xfrm>
            <a:custGeom>
              <a:avLst/>
              <a:gdLst>
                <a:gd name="T0" fmla="*/ 69 w 223"/>
                <a:gd name="T1" fmla="*/ 112 h 239"/>
                <a:gd name="T2" fmla="*/ 85 w 223"/>
                <a:gd name="T3" fmla="*/ 102 h 239"/>
                <a:gd name="T4" fmla="*/ 85 w 223"/>
                <a:gd name="T5" fmla="*/ 82 h 239"/>
                <a:gd name="T6" fmla="*/ 91 w 223"/>
                <a:gd name="T7" fmla="*/ 66 h 239"/>
                <a:gd name="T8" fmla="*/ 102 w 223"/>
                <a:gd name="T9" fmla="*/ 54 h 239"/>
                <a:gd name="T10" fmla="*/ 118 w 223"/>
                <a:gd name="T11" fmla="*/ 49 h 239"/>
                <a:gd name="T12" fmla="*/ 135 w 223"/>
                <a:gd name="T13" fmla="*/ 48 h 239"/>
                <a:gd name="T14" fmla="*/ 147 w 223"/>
                <a:gd name="T15" fmla="*/ 51 h 239"/>
                <a:gd name="T16" fmla="*/ 146 w 223"/>
                <a:gd name="T17" fmla="*/ 73 h 239"/>
                <a:gd name="T18" fmla="*/ 138 w 223"/>
                <a:gd name="T19" fmla="*/ 70 h 239"/>
                <a:gd name="T20" fmla="*/ 127 w 223"/>
                <a:gd name="T21" fmla="*/ 69 h 239"/>
                <a:gd name="T22" fmla="*/ 118 w 223"/>
                <a:gd name="T23" fmla="*/ 71 h 239"/>
                <a:gd name="T24" fmla="*/ 112 w 223"/>
                <a:gd name="T25" fmla="*/ 75 h 239"/>
                <a:gd name="T26" fmla="*/ 108 w 223"/>
                <a:gd name="T27" fmla="*/ 84 h 239"/>
                <a:gd name="T28" fmla="*/ 107 w 223"/>
                <a:gd name="T29" fmla="*/ 92 h 239"/>
                <a:gd name="T30" fmla="*/ 109 w 223"/>
                <a:gd name="T31" fmla="*/ 112 h 239"/>
                <a:gd name="T32" fmla="*/ 138 w 223"/>
                <a:gd name="T33" fmla="*/ 131 h 239"/>
                <a:gd name="T34" fmla="*/ 112 w 223"/>
                <a:gd name="T35" fmla="*/ 140 h 239"/>
                <a:gd name="T36" fmla="*/ 108 w 223"/>
                <a:gd name="T37" fmla="*/ 155 h 239"/>
                <a:gd name="T38" fmla="*/ 103 w 223"/>
                <a:gd name="T39" fmla="*/ 165 h 239"/>
                <a:gd name="T40" fmla="*/ 99 w 223"/>
                <a:gd name="T41" fmla="*/ 170 h 239"/>
                <a:gd name="T42" fmla="*/ 156 w 223"/>
                <a:gd name="T43" fmla="*/ 191 h 239"/>
                <a:gd name="T44" fmla="*/ 67 w 223"/>
                <a:gd name="T45" fmla="*/ 177 h 239"/>
                <a:gd name="T46" fmla="*/ 75 w 223"/>
                <a:gd name="T47" fmla="*/ 171 h 239"/>
                <a:gd name="T48" fmla="*/ 83 w 223"/>
                <a:gd name="T49" fmla="*/ 163 h 239"/>
                <a:gd name="T50" fmla="*/ 88 w 223"/>
                <a:gd name="T51" fmla="*/ 153 h 239"/>
                <a:gd name="T52" fmla="*/ 89 w 223"/>
                <a:gd name="T53" fmla="*/ 142 h 239"/>
                <a:gd name="T54" fmla="*/ 89 w 223"/>
                <a:gd name="T55" fmla="*/ 131 h 239"/>
                <a:gd name="T56" fmla="*/ 112 w 223"/>
                <a:gd name="T57" fmla="*/ 0 h 239"/>
                <a:gd name="T58" fmla="*/ 89 w 223"/>
                <a:gd name="T59" fmla="*/ 2 h 239"/>
                <a:gd name="T60" fmla="*/ 68 w 223"/>
                <a:gd name="T61" fmla="*/ 9 h 239"/>
                <a:gd name="T62" fmla="*/ 49 w 223"/>
                <a:gd name="T63" fmla="*/ 20 h 239"/>
                <a:gd name="T64" fmla="*/ 32 w 223"/>
                <a:gd name="T65" fmla="*/ 35 h 239"/>
                <a:gd name="T66" fmla="*/ 19 w 223"/>
                <a:gd name="T67" fmla="*/ 53 h 239"/>
                <a:gd name="T68" fmla="*/ 8 w 223"/>
                <a:gd name="T69" fmla="*/ 73 h 239"/>
                <a:gd name="T70" fmla="*/ 2 w 223"/>
                <a:gd name="T71" fmla="*/ 96 h 239"/>
                <a:gd name="T72" fmla="*/ 0 w 223"/>
                <a:gd name="T73" fmla="*/ 119 h 239"/>
                <a:gd name="T74" fmla="*/ 2 w 223"/>
                <a:gd name="T75" fmla="*/ 143 h 239"/>
                <a:gd name="T76" fmla="*/ 8 w 223"/>
                <a:gd name="T77" fmla="*/ 166 h 239"/>
                <a:gd name="T78" fmla="*/ 19 w 223"/>
                <a:gd name="T79" fmla="*/ 186 h 239"/>
                <a:gd name="T80" fmla="*/ 32 w 223"/>
                <a:gd name="T81" fmla="*/ 204 h 239"/>
                <a:gd name="T82" fmla="*/ 49 w 223"/>
                <a:gd name="T83" fmla="*/ 219 h 239"/>
                <a:gd name="T84" fmla="*/ 68 w 223"/>
                <a:gd name="T85" fmla="*/ 230 h 239"/>
                <a:gd name="T86" fmla="*/ 89 w 223"/>
                <a:gd name="T87" fmla="*/ 237 h 239"/>
                <a:gd name="T88" fmla="*/ 112 w 223"/>
                <a:gd name="T89" fmla="*/ 239 h 239"/>
                <a:gd name="T90" fmla="*/ 134 w 223"/>
                <a:gd name="T91" fmla="*/ 237 h 239"/>
                <a:gd name="T92" fmla="*/ 155 w 223"/>
                <a:gd name="T93" fmla="*/ 230 h 239"/>
                <a:gd name="T94" fmla="*/ 173 w 223"/>
                <a:gd name="T95" fmla="*/ 219 h 239"/>
                <a:gd name="T96" fmla="*/ 190 w 223"/>
                <a:gd name="T97" fmla="*/ 204 h 239"/>
                <a:gd name="T98" fmla="*/ 204 w 223"/>
                <a:gd name="T99" fmla="*/ 186 h 239"/>
                <a:gd name="T100" fmla="*/ 215 w 223"/>
                <a:gd name="T101" fmla="*/ 166 h 239"/>
                <a:gd name="T102" fmla="*/ 221 w 223"/>
                <a:gd name="T103" fmla="*/ 143 h 239"/>
                <a:gd name="T104" fmla="*/ 223 w 223"/>
                <a:gd name="T105" fmla="*/ 119 h 239"/>
                <a:gd name="T106" fmla="*/ 221 w 223"/>
                <a:gd name="T107" fmla="*/ 96 h 239"/>
                <a:gd name="T108" fmla="*/ 215 w 223"/>
                <a:gd name="T109" fmla="*/ 73 h 239"/>
                <a:gd name="T110" fmla="*/ 204 w 223"/>
                <a:gd name="T111" fmla="*/ 53 h 239"/>
                <a:gd name="T112" fmla="*/ 190 w 223"/>
                <a:gd name="T113" fmla="*/ 35 h 239"/>
                <a:gd name="T114" fmla="*/ 173 w 223"/>
                <a:gd name="T115" fmla="*/ 20 h 239"/>
                <a:gd name="T116" fmla="*/ 155 w 223"/>
                <a:gd name="T117" fmla="*/ 9 h 239"/>
                <a:gd name="T118" fmla="*/ 134 w 223"/>
                <a:gd name="T119" fmla="*/ 2 h 239"/>
                <a:gd name="T120" fmla="*/ 112 w 223"/>
                <a:gd name="T121"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3" h="239">
                  <a:moveTo>
                    <a:pt x="69" y="131"/>
                  </a:moveTo>
                  <a:lnTo>
                    <a:pt x="69" y="112"/>
                  </a:lnTo>
                  <a:lnTo>
                    <a:pt x="86" y="112"/>
                  </a:lnTo>
                  <a:lnTo>
                    <a:pt x="85" y="102"/>
                  </a:lnTo>
                  <a:lnTo>
                    <a:pt x="84" y="91"/>
                  </a:lnTo>
                  <a:lnTo>
                    <a:pt x="85" y="82"/>
                  </a:lnTo>
                  <a:lnTo>
                    <a:pt x="87" y="73"/>
                  </a:lnTo>
                  <a:lnTo>
                    <a:pt x="91" y="66"/>
                  </a:lnTo>
                  <a:lnTo>
                    <a:pt x="96" y="59"/>
                  </a:lnTo>
                  <a:lnTo>
                    <a:pt x="102" y="54"/>
                  </a:lnTo>
                  <a:lnTo>
                    <a:pt x="109" y="51"/>
                  </a:lnTo>
                  <a:lnTo>
                    <a:pt x="118" y="49"/>
                  </a:lnTo>
                  <a:lnTo>
                    <a:pt x="127" y="48"/>
                  </a:lnTo>
                  <a:lnTo>
                    <a:pt x="135" y="48"/>
                  </a:lnTo>
                  <a:lnTo>
                    <a:pt x="141" y="49"/>
                  </a:lnTo>
                  <a:lnTo>
                    <a:pt x="147" y="51"/>
                  </a:lnTo>
                  <a:lnTo>
                    <a:pt x="150" y="53"/>
                  </a:lnTo>
                  <a:lnTo>
                    <a:pt x="146" y="73"/>
                  </a:lnTo>
                  <a:lnTo>
                    <a:pt x="142" y="71"/>
                  </a:lnTo>
                  <a:lnTo>
                    <a:pt x="138" y="70"/>
                  </a:lnTo>
                  <a:lnTo>
                    <a:pt x="134" y="69"/>
                  </a:lnTo>
                  <a:lnTo>
                    <a:pt x="127" y="69"/>
                  </a:lnTo>
                  <a:lnTo>
                    <a:pt x="123" y="69"/>
                  </a:lnTo>
                  <a:lnTo>
                    <a:pt x="118" y="71"/>
                  </a:lnTo>
                  <a:lnTo>
                    <a:pt x="115" y="73"/>
                  </a:lnTo>
                  <a:lnTo>
                    <a:pt x="112" y="75"/>
                  </a:lnTo>
                  <a:lnTo>
                    <a:pt x="109" y="80"/>
                  </a:lnTo>
                  <a:lnTo>
                    <a:pt x="108" y="84"/>
                  </a:lnTo>
                  <a:lnTo>
                    <a:pt x="107" y="88"/>
                  </a:lnTo>
                  <a:lnTo>
                    <a:pt x="107" y="92"/>
                  </a:lnTo>
                  <a:lnTo>
                    <a:pt x="108" y="103"/>
                  </a:lnTo>
                  <a:lnTo>
                    <a:pt x="109" y="112"/>
                  </a:lnTo>
                  <a:lnTo>
                    <a:pt x="138" y="112"/>
                  </a:lnTo>
                  <a:lnTo>
                    <a:pt x="138" y="131"/>
                  </a:lnTo>
                  <a:lnTo>
                    <a:pt x="112" y="131"/>
                  </a:lnTo>
                  <a:lnTo>
                    <a:pt x="112" y="140"/>
                  </a:lnTo>
                  <a:lnTo>
                    <a:pt x="110" y="150"/>
                  </a:lnTo>
                  <a:lnTo>
                    <a:pt x="108" y="155"/>
                  </a:lnTo>
                  <a:lnTo>
                    <a:pt x="106" y="161"/>
                  </a:lnTo>
                  <a:lnTo>
                    <a:pt x="103" y="165"/>
                  </a:lnTo>
                  <a:lnTo>
                    <a:pt x="99" y="169"/>
                  </a:lnTo>
                  <a:lnTo>
                    <a:pt x="99" y="170"/>
                  </a:lnTo>
                  <a:lnTo>
                    <a:pt x="156" y="170"/>
                  </a:lnTo>
                  <a:lnTo>
                    <a:pt x="156" y="191"/>
                  </a:lnTo>
                  <a:lnTo>
                    <a:pt x="67" y="191"/>
                  </a:lnTo>
                  <a:lnTo>
                    <a:pt x="67" y="177"/>
                  </a:lnTo>
                  <a:lnTo>
                    <a:pt x="71" y="174"/>
                  </a:lnTo>
                  <a:lnTo>
                    <a:pt x="75" y="171"/>
                  </a:lnTo>
                  <a:lnTo>
                    <a:pt x="80" y="167"/>
                  </a:lnTo>
                  <a:lnTo>
                    <a:pt x="83" y="163"/>
                  </a:lnTo>
                  <a:lnTo>
                    <a:pt x="86" y="158"/>
                  </a:lnTo>
                  <a:lnTo>
                    <a:pt x="88" y="153"/>
                  </a:lnTo>
                  <a:lnTo>
                    <a:pt x="89" y="148"/>
                  </a:lnTo>
                  <a:lnTo>
                    <a:pt x="89" y="142"/>
                  </a:lnTo>
                  <a:lnTo>
                    <a:pt x="89" y="136"/>
                  </a:lnTo>
                  <a:lnTo>
                    <a:pt x="89" y="131"/>
                  </a:lnTo>
                  <a:lnTo>
                    <a:pt x="69" y="131"/>
                  </a:lnTo>
                  <a:close/>
                  <a:moveTo>
                    <a:pt x="112" y="0"/>
                  </a:moveTo>
                  <a:lnTo>
                    <a:pt x="100" y="1"/>
                  </a:lnTo>
                  <a:lnTo>
                    <a:pt x="89" y="2"/>
                  </a:lnTo>
                  <a:lnTo>
                    <a:pt x="79" y="5"/>
                  </a:lnTo>
                  <a:lnTo>
                    <a:pt x="68" y="9"/>
                  </a:lnTo>
                  <a:lnTo>
                    <a:pt x="58" y="15"/>
                  </a:lnTo>
                  <a:lnTo>
                    <a:pt x="49" y="20"/>
                  </a:lnTo>
                  <a:lnTo>
                    <a:pt x="40" y="27"/>
                  </a:lnTo>
                  <a:lnTo>
                    <a:pt x="32" y="35"/>
                  </a:lnTo>
                  <a:lnTo>
                    <a:pt x="25" y="43"/>
                  </a:lnTo>
                  <a:lnTo>
                    <a:pt x="19" y="53"/>
                  </a:lnTo>
                  <a:lnTo>
                    <a:pt x="13" y="63"/>
                  </a:lnTo>
                  <a:lnTo>
                    <a:pt x="8" y="73"/>
                  </a:lnTo>
                  <a:lnTo>
                    <a:pt x="4" y="84"/>
                  </a:lnTo>
                  <a:lnTo>
                    <a:pt x="2" y="96"/>
                  </a:lnTo>
                  <a:lnTo>
                    <a:pt x="0" y="107"/>
                  </a:lnTo>
                  <a:lnTo>
                    <a:pt x="0" y="119"/>
                  </a:lnTo>
                  <a:lnTo>
                    <a:pt x="0" y="132"/>
                  </a:lnTo>
                  <a:lnTo>
                    <a:pt x="2" y="143"/>
                  </a:lnTo>
                  <a:lnTo>
                    <a:pt x="4" y="155"/>
                  </a:lnTo>
                  <a:lnTo>
                    <a:pt x="8" y="166"/>
                  </a:lnTo>
                  <a:lnTo>
                    <a:pt x="13" y="177"/>
                  </a:lnTo>
                  <a:lnTo>
                    <a:pt x="19" y="186"/>
                  </a:lnTo>
                  <a:lnTo>
                    <a:pt x="25" y="196"/>
                  </a:lnTo>
                  <a:lnTo>
                    <a:pt x="32" y="204"/>
                  </a:lnTo>
                  <a:lnTo>
                    <a:pt x="40" y="212"/>
                  </a:lnTo>
                  <a:lnTo>
                    <a:pt x="49" y="219"/>
                  </a:lnTo>
                  <a:lnTo>
                    <a:pt x="58" y="224"/>
                  </a:lnTo>
                  <a:lnTo>
                    <a:pt x="68" y="230"/>
                  </a:lnTo>
                  <a:lnTo>
                    <a:pt x="77" y="234"/>
                  </a:lnTo>
                  <a:lnTo>
                    <a:pt x="89" y="237"/>
                  </a:lnTo>
                  <a:lnTo>
                    <a:pt x="100" y="238"/>
                  </a:lnTo>
                  <a:lnTo>
                    <a:pt x="112" y="239"/>
                  </a:lnTo>
                  <a:lnTo>
                    <a:pt x="122" y="238"/>
                  </a:lnTo>
                  <a:lnTo>
                    <a:pt x="134" y="237"/>
                  </a:lnTo>
                  <a:lnTo>
                    <a:pt x="145" y="234"/>
                  </a:lnTo>
                  <a:lnTo>
                    <a:pt x="155" y="230"/>
                  </a:lnTo>
                  <a:lnTo>
                    <a:pt x="165" y="224"/>
                  </a:lnTo>
                  <a:lnTo>
                    <a:pt x="173" y="219"/>
                  </a:lnTo>
                  <a:lnTo>
                    <a:pt x="183" y="212"/>
                  </a:lnTo>
                  <a:lnTo>
                    <a:pt x="190" y="204"/>
                  </a:lnTo>
                  <a:lnTo>
                    <a:pt x="198" y="196"/>
                  </a:lnTo>
                  <a:lnTo>
                    <a:pt x="204" y="186"/>
                  </a:lnTo>
                  <a:lnTo>
                    <a:pt x="209" y="177"/>
                  </a:lnTo>
                  <a:lnTo>
                    <a:pt x="215" y="166"/>
                  </a:lnTo>
                  <a:lnTo>
                    <a:pt x="218" y="155"/>
                  </a:lnTo>
                  <a:lnTo>
                    <a:pt x="221" y="143"/>
                  </a:lnTo>
                  <a:lnTo>
                    <a:pt x="222" y="132"/>
                  </a:lnTo>
                  <a:lnTo>
                    <a:pt x="223" y="119"/>
                  </a:lnTo>
                  <a:lnTo>
                    <a:pt x="222" y="107"/>
                  </a:lnTo>
                  <a:lnTo>
                    <a:pt x="221" y="96"/>
                  </a:lnTo>
                  <a:lnTo>
                    <a:pt x="218" y="84"/>
                  </a:lnTo>
                  <a:lnTo>
                    <a:pt x="215" y="73"/>
                  </a:lnTo>
                  <a:lnTo>
                    <a:pt x="209" y="63"/>
                  </a:lnTo>
                  <a:lnTo>
                    <a:pt x="204" y="53"/>
                  </a:lnTo>
                  <a:lnTo>
                    <a:pt x="198" y="43"/>
                  </a:lnTo>
                  <a:lnTo>
                    <a:pt x="190" y="35"/>
                  </a:lnTo>
                  <a:lnTo>
                    <a:pt x="183" y="27"/>
                  </a:lnTo>
                  <a:lnTo>
                    <a:pt x="173" y="20"/>
                  </a:lnTo>
                  <a:lnTo>
                    <a:pt x="165" y="15"/>
                  </a:lnTo>
                  <a:lnTo>
                    <a:pt x="155" y="9"/>
                  </a:lnTo>
                  <a:lnTo>
                    <a:pt x="145" y="5"/>
                  </a:lnTo>
                  <a:lnTo>
                    <a:pt x="134" y="2"/>
                  </a:lnTo>
                  <a:lnTo>
                    <a:pt x="122" y="1"/>
                  </a:lnTo>
                  <a:lnTo>
                    <a:pt x="112"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4" name="Freeform 10173">
              <a:extLst>
                <a:ext uri="{FF2B5EF4-FFF2-40B4-BE49-F238E27FC236}">
                  <a16:creationId xmlns="" xmlns:a16="http://schemas.microsoft.com/office/drawing/2014/main" id="{5C3AB990-7264-4BF5-B540-0277E8FDBCE7}"/>
                </a:ext>
              </a:extLst>
            </p:cNvPr>
            <p:cNvSpPr>
              <a:spLocks noEditPoints="1"/>
            </p:cNvSpPr>
            <p:nvPr/>
          </p:nvSpPr>
          <p:spPr bwMode="auto">
            <a:xfrm>
              <a:off x="2022586" y="2994818"/>
              <a:ext cx="338138" cy="142875"/>
            </a:xfrm>
            <a:custGeom>
              <a:avLst/>
              <a:gdLst>
                <a:gd name="T0" fmla="*/ 126 w 851"/>
                <a:gd name="T1" fmla="*/ 80 h 359"/>
                <a:gd name="T2" fmla="*/ 145 w 851"/>
                <a:gd name="T3" fmla="*/ 68 h 359"/>
                <a:gd name="T4" fmla="*/ 169 w 851"/>
                <a:gd name="T5" fmla="*/ 58 h 359"/>
                <a:gd name="T6" fmla="*/ 439 w 851"/>
                <a:gd name="T7" fmla="*/ 57 h 359"/>
                <a:gd name="T8" fmla="*/ 467 w 851"/>
                <a:gd name="T9" fmla="*/ 65 h 359"/>
                <a:gd name="T10" fmla="*/ 492 w 851"/>
                <a:gd name="T11" fmla="*/ 80 h 359"/>
                <a:gd name="T12" fmla="*/ 508 w 851"/>
                <a:gd name="T13" fmla="*/ 107 h 359"/>
                <a:gd name="T14" fmla="*/ 511 w 851"/>
                <a:gd name="T15" fmla="*/ 142 h 359"/>
                <a:gd name="T16" fmla="*/ 495 w 851"/>
                <a:gd name="T17" fmla="*/ 162 h 359"/>
                <a:gd name="T18" fmla="*/ 301 w 851"/>
                <a:gd name="T19" fmla="*/ 166 h 359"/>
                <a:gd name="T20" fmla="*/ 291 w 851"/>
                <a:gd name="T21" fmla="*/ 177 h 359"/>
                <a:gd name="T22" fmla="*/ 291 w 851"/>
                <a:gd name="T23" fmla="*/ 194 h 359"/>
                <a:gd name="T24" fmla="*/ 301 w 851"/>
                <a:gd name="T25" fmla="*/ 205 h 359"/>
                <a:gd name="T26" fmla="*/ 514 w 851"/>
                <a:gd name="T27" fmla="*/ 207 h 359"/>
                <a:gd name="T28" fmla="*/ 564 w 851"/>
                <a:gd name="T29" fmla="*/ 201 h 359"/>
                <a:gd name="T30" fmla="*/ 609 w 851"/>
                <a:gd name="T31" fmla="*/ 184 h 359"/>
                <a:gd name="T32" fmla="*/ 655 w 851"/>
                <a:gd name="T33" fmla="*/ 150 h 359"/>
                <a:gd name="T34" fmla="*/ 683 w 851"/>
                <a:gd name="T35" fmla="*/ 115 h 359"/>
                <a:gd name="T36" fmla="*/ 714 w 851"/>
                <a:gd name="T37" fmla="*/ 89 h 359"/>
                <a:gd name="T38" fmla="*/ 749 w 851"/>
                <a:gd name="T39" fmla="*/ 84 h 359"/>
                <a:gd name="T40" fmla="*/ 781 w 851"/>
                <a:gd name="T41" fmla="*/ 94 h 359"/>
                <a:gd name="T42" fmla="*/ 809 w 851"/>
                <a:gd name="T43" fmla="*/ 122 h 359"/>
                <a:gd name="T44" fmla="*/ 797 w 851"/>
                <a:gd name="T45" fmla="*/ 143 h 359"/>
                <a:gd name="T46" fmla="*/ 758 w 851"/>
                <a:gd name="T47" fmla="*/ 184 h 359"/>
                <a:gd name="T48" fmla="*/ 688 w 851"/>
                <a:gd name="T49" fmla="*/ 238 h 359"/>
                <a:gd name="T50" fmla="*/ 592 w 851"/>
                <a:gd name="T51" fmla="*/ 285 h 359"/>
                <a:gd name="T52" fmla="*/ 489 w 851"/>
                <a:gd name="T53" fmla="*/ 308 h 359"/>
                <a:gd name="T54" fmla="*/ 210 w 851"/>
                <a:gd name="T55" fmla="*/ 312 h 359"/>
                <a:gd name="T56" fmla="*/ 181 w 851"/>
                <a:gd name="T57" fmla="*/ 306 h 359"/>
                <a:gd name="T58" fmla="*/ 129 w 851"/>
                <a:gd name="T59" fmla="*/ 279 h 359"/>
                <a:gd name="T60" fmla="*/ 117 w 851"/>
                <a:gd name="T61" fmla="*/ 274 h 359"/>
                <a:gd name="T62" fmla="*/ 117 w 851"/>
                <a:gd name="T63" fmla="*/ 83 h 359"/>
                <a:gd name="T64" fmla="*/ 78 w 851"/>
                <a:gd name="T65" fmla="*/ 79 h 359"/>
                <a:gd name="T66" fmla="*/ 0 w 851"/>
                <a:gd name="T67" fmla="*/ 359 h 359"/>
                <a:gd name="T68" fmla="*/ 127 w 851"/>
                <a:gd name="T69" fmla="*/ 329 h 359"/>
                <a:gd name="T70" fmla="*/ 186 w 851"/>
                <a:gd name="T71" fmla="*/ 353 h 359"/>
                <a:gd name="T72" fmla="*/ 458 w 851"/>
                <a:gd name="T73" fmla="*/ 355 h 359"/>
                <a:gd name="T74" fmla="*/ 527 w 851"/>
                <a:gd name="T75" fmla="*/ 347 h 359"/>
                <a:gd name="T76" fmla="*/ 606 w 851"/>
                <a:gd name="T77" fmla="*/ 325 h 359"/>
                <a:gd name="T78" fmla="*/ 710 w 851"/>
                <a:gd name="T79" fmla="*/ 274 h 359"/>
                <a:gd name="T80" fmla="*/ 786 w 851"/>
                <a:gd name="T81" fmla="*/ 216 h 359"/>
                <a:gd name="T82" fmla="*/ 834 w 851"/>
                <a:gd name="T83" fmla="*/ 165 h 359"/>
                <a:gd name="T84" fmla="*/ 851 w 851"/>
                <a:gd name="T85" fmla="*/ 128 h 359"/>
                <a:gd name="T86" fmla="*/ 844 w 851"/>
                <a:gd name="T87" fmla="*/ 99 h 359"/>
                <a:gd name="T88" fmla="*/ 808 w 851"/>
                <a:gd name="T89" fmla="*/ 61 h 359"/>
                <a:gd name="T90" fmla="*/ 774 w 851"/>
                <a:gd name="T91" fmla="*/ 44 h 359"/>
                <a:gd name="T92" fmla="*/ 730 w 851"/>
                <a:gd name="T93" fmla="*/ 40 h 359"/>
                <a:gd name="T94" fmla="*/ 681 w 851"/>
                <a:gd name="T95" fmla="*/ 58 h 359"/>
                <a:gd name="T96" fmla="*/ 649 w 851"/>
                <a:gd name="T97" fmla="*/ 90 h 359"/>
                <a:gd name="T98" fmla="*/ 608 w 851"/>
                <a:gd name="T99" fmla="*/ 134 h 359"/>
                <a:gd name="T100" fmla="*/ 559 w 851"/>
                <a:gd name="T101" fmla="*/ 158 h 359"/>
                <a:gd name="T102" fmla="*/ 551 w 851"/>
                <a:gd name="T103" fmla="*/ 141 h 359"/>
                <a:gd name="T104" fmla="*/ 547 w 851"/>
                <a:gd name="T105" fmla="*/ 96 h 359"/>
                <a:gd name="T106" fmla="*/ 526 w 851"/>
                <a:gd name="T107" fmla="*/ 56 h 359"/>
                <a:gd name="T108" fmla="*/ 491 w 851"/>
                <a:gd name="T109" fmla="*/ 27 h 359"/>
                <a:gd name="T110" fmla="*/ 445 w 851"/>
                <a:gd name="T111" fmla="*/ 14 h 359"/>
                <a:gd name="T112" fmla="*/ 165 w 851"/>
                <a:gd name="T113" fmla="*/ 16 h 359"/>
                <a:gd name="T114" fmla="*/ 132 w 851"/>
                <a:gd name="T115" fmla="*/ 2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1" h="359">
                  <a:moveTo>
                    <a:pt x="117" y="83"/>
                  </a:moveTo>
                  <a:lnTo>
                    <a:pt x="120" y="83"/>
                  </a:lnTo>
                  <a:lnTo>
                    <a:pt x="123" y="82"/>
                  </a:lnTo>
                  <a:lnTo>
                    <a:pt x="126" y="80"/>
                  </a:lnTo>
                  <a:lnTo>
                    <a:pt x="129" y="78"/>
                  </a:lnTo>
                  <a:lnTo>
                    <a:pt x="133" y="75"/>
                  </a:lnTo>
                  <a:lnTo>
                    <a:pt x="138" y="71"/>
                  </a:lnTo>
                  <a:lnTo>
                    <a:pt x="145" y="68"/>
                  </a:lnTo>
                  <a:lnTo>
                    <a:pt x="150" y="65"/>
                  </a:lnTo>
                  <a:lnTo>
                    <a:pt x="156" y="62"/>
                  </a:lnTo>
                  <a:lnTo>
                    <a:pt x="163" y="60"/>
                  </a:lnTo>
                  <a:lnTo>
                    <a:pt x="169" y="58"/>
                  </a:lnTo>
                  <a:lnTo>
                    <a:pt x="176" y="58"/>
                  </a:lnTo>
                  <a:lnTo>
                    <a:pt x="182" y="57"/>
                  </a:lnTo>
                  <a:lnTo>
                    <a:pt x="431" y="57"/>
                  </a:lnTo>
                  <a:lnTo>
                    <a:pt x="439" y="57"/>
                  </a:lnTo>
                  <a:lnTo>
                    <a:pt x="446" y="58"/>
                  </a:lnTo>
                  <a:lnTo>
                    <a:pt x="453" y="60"/>
                  </a:lnTo>
                  <a:lnTo>
                    <a:pt x="461" y="61"/>
                  </a:lnTo>
                  <a:lnTo>
                    <a:pt x="467" y="65"/>
                  </a:lnTo>
                  <a:lnTo>
                    <a:pt x="475" y="68"/>
                  </a:lnTo>
                  <a:lnTo>
                    <a:pt x="481" y="72"/>
                  </a:lnTo>
                  <a:lnTo>
                    <a:pt x="486" y="76"/>
                  </a:lnTo>
                  <a:lnTo>
                    <a:pt x="492" y="80"/>
                  </a:lnTo>
                  <a:lnTo>
                    <a:pt x="497" y="87"/>
                  </a:lnTo>
                  <a:lnTo>
                    <a:pt x="501" y="92"/>
                  </a:lnTo>
                  <a:lnTo>
                    <a:pt x="505" y="100"/>
                  </a:lnTo>
                  <a:lnTo>
                    <a:pt x="508" y="107"/>
                  </a:lnTo>
                  <a:lnTo>
                    <a:pt x="510" y="115"/>
                  </a:lnTo>
                  <a:lnTo>
                    <a:pt x="511" y="123"/>
                  </a:lnTo>
                  <a:lnTo>
                    <a:pt x="511" y="133"/>
                  </a:lnTo>
                  <a:lnTo>
                    <a:pt x="511" y="142"/>
                  </a:lnTo>
                  <a:lnTo>
                    <a:pt x="509" y="150"/>
                  </a:lnTo>
                  <a:lnTo>
                    <a:pt x="506" y="155"/>
                  </a:lnTo>
                  <a:lnTo>
                    <a:pt x="502" y="159"/>
                  </a:lnTo>
                  <a:lnTo>
                    <a:pt x="495" y="162"/>
                  </a:lnTo>
                  <a:lnTo>
                    <a:pt x="492" y="164"/>
                  </a:lnTo>
                  <a:lnTo>
                    <a:pt x="309" y="164"/>
                  </a:lnTo>
                  <a:lnTo>
                    <a:pt x="306" y="165"/>
                  </a:lnTo>
                  <a:lnTo>
                    <a:pt x="301" y="166"/>
                  </a:lnTo>
                  <a:lnTo>
                    <a:pt x="298" y="168"/>
                  </a:lnTo>
                  <a:lnTo>
                    <a:pt x="295" y="170"/>
                  </a:lnTo>
                  <a:lnTo>
                    <a:pt x="293" y="173"/>
                  </a:lnTo>
                  <a:lnTo>
                    <a:pt x="291" y="177"/>
                  </a:lnTo>
                  <a:lnTo>
                    <a:pt x="290" y="182"/>
                  </a:lnTo>
                  <a:lnTo>
                    <a:pt x="288" y="186"/>
                  </a:lnTo>
                  <a:lnTo>
                    <a:pt x="290" y="190"/>
                  </a:lnTo>
                  <a:lnTo>
                    <a:pt x="291" y="194"/>
                  </a:lnTo>
                  <a:lnTo>
                    <a:pt x="293" y="198"/>
                  </a:lnTo>
                  <a:lnTo>
                    <a:pt x="295" y="201"/>
                  </a:lnTo>
                  <a:lnTo>
                    <a:pt x="298" y="204"/>
                  </a:lnTo>
                  <a:lnTo>
                    <a:pt x="301" y="205"/>
                  </a:lnTo>
                  <a:lnTo>
                    <a:pt x="306" y="207"/>
                  </a:lnTo>
                  <a:lnTo>
                    <a:pt x="309" y="207"/>
                  </a:lnTo>
                  <a:lnTo>
                    <a:pt x="504" y="207"/>
                  </a:lnTo>
                  <a:lnTo>
                    <a:pt x="514" y="207"/>
                  </a:lnTo>
                  <a:lnTo>
                    <a:pt x="528" y="207"/>
                  </a:lnTo>
                  <a:lnTo>
                    <a:pt x="545" y="205"/>
                  </a:lnTo>
                  <a:lnTo>
                    <a:pt x="555" y="203"/>
                  </a:lnTo>
                  <a:lnTo>
                    <a:pt x="564" y="201"/>
                  </a:lnTo>
                  <a:lnTo>
                    <a:pt x="575" y="198"/>
                  </a:lnTo>
                  <a:lnTo>
                    <a:pt x="585" y="194"/>
                  </a:lnTo>
                  <a:lnTo>
                    <a:pt x="597" y="189"/>
                  </a:lnTo>
                  <a:lnTo>
                    <a:pt x="609" y="184"/>
                  </a:lnTo>
                  <a:lnTo>
                    <a:pt x="621" y="177"/>
                  </a:lnTo>
                  <a:lnTo>
                    <a:pt x="631" y="169"/>
                  </a:lnTo>
                  <a:lnTo>
                    <a:pt x="643" y="160"/>
                  </a:lnTo>
                  <a:lnTo>
                    <a:pt x="655" y="150"/>
                  </a:lnTo>
                  <a:lnTo>
                    <a:pt x="665" y="138"/>
                  </a:lnTo>
                  <a:lnTo>
                    <a:pt x="676" y="125"/>
                  </a:lnTo>
                  <a:lnTo>
                    <a:pt x="676" y="124"/>
                  </a:lnTo>
                  <a:lnTo>
                    <a:pt x="683" y="115"/>
                  </a:lnTo>
                  <a:lnTo>
                    <a:pt x="691" y="106"/>
                  </a:lnTo>
                  <a:lnTo>
                    <a:pt x="698" y="99"/>
                  </a:lnTo>
                  <a:lnTo>
                    <a:pt x="706" y="93"/>
                  </a:lnTo>
                  <a:lnTo>
                    <a:pt x="714" y="89"/>
                  </a:lnTo>
                  <a:lnTo>
                    <a:pt x="723" y="86"/>
                  </a:lnTo>
                  <a:lnTo>
                    <a:pt x="731" y="84"/>
                  </a:lnTo>
                  <a:lnTo>
                    <a:pt x="741" y="83"/>
                  </a:lnTo>
                  <a:lnTo>
                    <a:pt x="749" y="84"/>
                  </a:lnTo>
                  <a:lnTo>
                    <a:pt x="757" y="85"/>
                  </a:lnTo>
                  <a:lnTo>
                    <a:pt x="764" y="87"/>
                  </a:lnTo>
                  <a:lnTo>
                    <a:pt x="771" y="89"/>
                  </a:lnTo>
                  <a:lnTo>
                    <a:pt x="781" y="94"/>
                  </a:lnTo>
                  <a:lnTo>
                    <a:pt x="789" y="100"/>
                  </a:lnTo>
                  <a:lnTo>
                    <a:pt x="801" y="111"/>
                  </a:lnTo>
                  <a:lnTo>
                    <a:pt x="807" y="118"/>
                  </a:lnTo>
                  <a:lnTo>
                    <a:pt x="809" y="122"/>
                  </a:lnTo>
                  <a:lnTo>
                    <a:pt x="810" y="123"/>
                  </a:lnTo>
                  <a:lnTo>
                    <a:pt x="808" y="128"/>
                  </a:lnTo>
                  <a:lnTo>
                    <a:pt x="803" y="136"/>
                  </a:lnTo>
                  <a:lnTo>
                    <a:pt x="797" y="143"/>
                  </a:lnTo>
                  <a:lnTo>
                    <a:pt x="792" y="149"/>
                  </a:lnTo>
                  <a:lnTo>
                    <a:pt x="782" y="159"/>
                  </a:lnTo>
                  <a:lnTo>
                    <a:pt x="771" y="172"/>
                  </a:lnTo>
                  <a:lnTo>
                    <a:pt x="758" y="184"/>
                  </a:lnTo>
                  <a:lnTo>
                    <a:pt x="743" y="198"/>
                  </a:lnTo>
                  <a:lnTo>
                    <a:pt x="726" y="210"/>
                  </a:lnTo>
                  <a:lnTo>
                    <a:pt x="708" y="224"/>
                  </a:lnTo>
                  <a:lnTo>
                    <a:pt x="688" y="238"/>
                  </a:lnTo>
                  <a:lnTo>
                    <a:pt x="666" y="251"/>
                  </a:lnTo>
                  <a:lnTo>
                    <a:pt x="643" y="263"/>
                  </a:lnTo>
                  <a:lnTo>
                    <a:pt x="618" y="274"/>
                  </a:lnTo>
                  <a:lnTo>
                    <a:pt x="592" y="285"/>
                  </a:lnTo>
                  <a:lnTo>
                    <a:pt x="564" y="293"/>
                  </a:lnTo>
                  <a:lnTo>
                    <a:pt x="534" y="301"/>
                  </a:lnTo>
                  <a:lnTo>
                    <a:pt x="505" y="307"/>
                  </a:lnTo>
                  <a:lnTo>
                    <a:pt x="489" y="308"/>
                  </a:lnTo>
                  <a:lnTo>
                    <a:pt x="473" y="310"/>
                  </a:lnTo>
                  <a:lnTo>
                    <a:pt x="456" y="312"/>
                  </a:lnTo>
                  <a:lnTo>
                    <a:pt x="439" y="312"/>
                  </a:lnTo>
                  <a:lnTo>
                    <a:pt x="210" y="312"/>
                  </a:lnTo>
                  <a:lnTo>
                    <a:pt x="202" y="312"/>
                  </a:lnTo>
                  <a:lnTo>
                    <a:pt x="195" y="310"/>
                  </a:lnTo>
                  <a:lnTo>
                    <a:pt x="187" y="308"/>
                  </a:lnTo>
                  <a:lnTo>
                    <a:pt x="181" y="306"/>
                  </a:lnTo>
                  <a:lnTo>
                    <a:pt x="167" y="301"/>
                  </a:lnTo>
                  <a:lnTo>
                    <a:pt x="154" y="296"/>
                  </a:lnTo>
                  <a:lnTo>
                    <a:pt x="136" y="284"/>
                  </a:lnTo>
                  <a:lnTo>
                    <a:pt x="129" y="279"/>
                  </a:lnTo>
                  <a:lnTo>
                    <a:pt x="126" y="277"/>
                  </a:lnTo>
                  <a:lnTo>
                    <a:pt x="123" y="275"/>
                  </a:lnTo>
                  <a:lnTo>
                    <a:pt x="120" y="275"/>
                  </a:lnTo>
                  <a:lnTo>
                    <a:pt x="117" y="274"/>
                  </a:lnTo>
                  <a:lnTo>
                    <a:pt x="116" y="274"/>
                  </a:lnTo>
                  <a:lnTo>
                    <a:pt x="116" y="83"/>
                  </a:lnTo>
                  <a:lnTo>
                    <a:pt x="116" y="83"/>
                  </a:lnTo>
                  <a:lnTo>
                    <a:pt x="117" y="83"/>
                  </a:lnTo>
                  <a:close/>
                  <a:moveTo>
                    <a:pt x="36" y="79"/>
                  </a:moveTo>
                  <a:lnTo>
                    <a:pt x="36" y="36"/>
                  </a:lnTo>
                  <a:lnTo>
                    <a:pt x="78" y="36"/>
                  </a:lnTo>
                  <a:lnTo>
                    <a:pt x="78" y="79"/>
                  </a:lnTo>
                  <a:lnTo>
                    <a:pt x="36" y="79"/>
                  </a:lnTo>
                  <a:close/>
                  <a:moveTo>
                    <a:pt x="116" y="0"/>
                  </a:moveTo>
                  <a:lnTo>
                    <a:pt x="0" y="0"/>
                  </a:lnTo>
                  <a:lnTo>
                    <a:pt x="0" y="359"/>
                  </a:lnTo>
                  <a:lnTo>
                    <a:pt x="116" y="359"/>
                  </a:lnTo>
                  <a:lnTo>
                    <a:pt x="116" y="322"/>
                  </a:lnTo>
                  <a:lnTo>
                    <a:pt x="123" y="326"/>
                  </a:lnTo>
                  <a:lnTo>
                    <a:pt x="127" y="329"/>
                  </a:lnTo>
                  <a:lnTo>
                    <a:pt x="144" y="338"/>
                  </a:lnTo>
                  <a:lnTo>
                    <a:pt x="164" y="347"/>
                  </a:lnTo>
                  <a:lnTo>
                    <a:pt x="175" y="350"/>
                  </a:lnTo>
                  <a:lnTo>
                    <a:pt x="186" y="353"/>
                  </a:lnTo>
                  <a:lnTo>
                    <a:pt x="198" y="354"/>
                  </a:lnTo>
                  <a:lnTo>
                    <a:pt x="210" y="355"/>
                  </a:lnTo>
                  <a:lnTo>
                    <a:pt x="439" y="355"/>
                  </a:lnTo>
                  <a:lnTo>
                    <a:pt x="458" y="355"/>
                  </a:lnTo>
                  <a:lnTo>
                    <a:pt x="475" y="354"/>
                  </a:lnTo>
                  <a:lnTo>
                    <a:pt x="493" y="352"/>
                  </a:lnTo>
                  <a:lnTo>
                    <a:pt x="510" y="350"/>
                  </a:lnTo>
                  <a:lnTo>
                    <a:pt x="527" y="347"/>
                  </a:lnTo>
                  <a:lnTo>
                    <a:pt x="543" y="343"/>
                  </a:lnTo>
                  <a:lnTo>
                    <a:pt x="560" y="340"/>
                  </a:lnTo>
                  <a:lnTo>
                    <a:pt x="575" y="336"/>
                  </a:lnTo>
                  <a:lnTo>
                    <a:pt x="606" y="325"/>
                  </a:lnTo>
                  <a:lnTo>
                    <a:pt x="634" y="315"/>
                  </a:lnTo>
                  <a:lnTo>
                    <a:pt x="661" y="302"/>
                  </a:lnTo>
                  <a:lnTo>
                    <a:pt x="686" y="288"/>
                  </a:lnTo>
                  <a:lnTo>
                    <a:pt x="710" y="274"/>
                  </a:lnTo>
                  <a:lnTo>
                    <a:pt x="731" y="259"/>
                  </a:lnTo>
                  <a:lnTo>
                    <a:pt x="752" y="246"/>
                  </a:lnTo>
                  <a:lnTo>
                    <a:pt x="770" y="231"/>
                  </a:lnTo>
                  <a:lnTo>
                    <a:pt x="786" y="216"/>
                  </a:lnTo>
                  <a:lnTo>
                    <a:pt x="799" y="203"/>
                  </a:lnTo>
                  <a:lnTo>
                    <a:pt x="812" y="190"/>
                  </a:lnTo>
                  <a:lnTo>
                    <a:pt x="822" y="178"/>
                  </a:lnTo>
                  <a:lnTo>
                    <a:pt x="834" y="165"/>
                  </a:lnTo>
                  <a:lnTo>
                    <a:pt x="842" y="151"/>
                  </a:lnTo>
                  <a:lnTo>
                    <a:pt x="846" y="143"/>
                  </a:lnTo>
                  <a:lnTo>
                    <a:pt x="848" y="136"/>
                  </a:lnTo>
                  <a:lnTo>
                    <a:pt x="851" y="128"/>
                  </a:lnTo>
                  <a:lnTo>
                    <a:pt x="851" y="120"/>
                  </a:lnTo>
                  <a:lnTo>
                    <a:pt x="849" y="112"/>
                  </a:lnTo>
                  <a:lnTo>
                    <a:pt x="847" y="105"/>
                  </a:lnTo>
                  <a:lnTo>
                    <a:pt x="844" y="99"/>
                  </a:lnTo>
                  <a:lnTo>
                    <a:pt x="840" y="92"/>
                  </a:lnTo>
                  <a:lnTo>
                    <a:pt x="828" y="78"/>
                  </a:lnTo>
                  <a:lnTo>
                    <a:pt x="814" y="66"/>
                  </a:lnTo>
                  <a:lnTo>
                    <a:pt x="808" y="61"/>
                  </a:lnTo>
                  <a:lnTo>
                    <a:pt x="802" y="56"/>
                  </a:lnTo>
                  <a:lnTo>
                    <a:pt x="793" y="52"/>
                  </a:lnTo>
                  <a:lnTo>
                    <a:pt x="783" y="47"/>
                  </a:lnTo>
                  <a:lnTo>
                    <a:pt x="774" y="44"/>
                  </a:lnTo>
                  <a:lnTo>
                    <a:pt x="763" y="42"/>
                  </a:lnTo>
                  <a:lnTo>
                    <a:pt x="753" y="40"/>
                  </a:lnTo>
                  <a:lnTo>
                    <a:pt x="741" y="39"/>
                  </a:lnTo>
                  <a:lnTo>
                    <a:pt x="730" y="40"/>
                  </a:lnTo>
                  <a:lnTo>
                    <a:pt x="719" y="41"/>
                  </a:lnTo>
                  <a:lnTo>
                    <a:pt x="707" y="45"/>
                  </a:lnTo>
                  <a:lnTo>
                    <a:pt x="694" y="51"/>
                  </a:lnTo>
                  <a:lnTo>
                    <a:pt x="681" y="58"/>
                  </a:lnTo>
                  <a:lnTo>
                    <a:pt x="669" y="69"/>
                  </a:lnTo>
                  <a:lnTo>
                    <a:pt x="662" y="75"/>
                  </a:lnTo>
                  <a:lnTo>
                    <a:pt x="656" y="82"/>
                  </a:lnTo>
                  <a:lnTo>
                    <a:pt x="649" y="90"/>
                  </a:lnTo>
                  <a:lnTo>
                    <a:pt x="643" y="99"/>
                  </a:lnTo>
                  <a:lnTo>
                    <a:pt x="632" y="112"/>
                  </a:lnTo>
                  <a:lnTo>
                    <a:pt x="621" y="124"/>
                  </a:lnTo>
                  <a:lnTo>
                    <a:pt x="608" y="134"/>
                  </a:lnTo>
                  <a:lnTo>
                    <a:pt x="596" y="142"/>
                  </a:lnTo>
                  <a:lnTo>
                    <a:pt x="583" y="149"/>
                  </a:lnTo>
                  <a:lnTo>
                    <a:pt x="571" y="154"/>
                  </a:lnTo>
                  <a:lnTo>
                    <a:pt x="559" y="158"/>
                  </a:lnTo>
                  <a:lnTo>
                    <a:pt x="547" y="160"/>
                  </a:lnTo>
                  <a:lnTo>
                    <a:pt x="549" y="155"/>
                  </a:lnTo>
                  <a:lnTo>
                    <a:pt x="550" y="149"/>
                  </a:lnTo>
                  <a:lnTo>
                    <a:pt x="551" y="141"/>
                  </a:lnTo>
                  <a:lnTo>
                    <a:pt x="552" y="133"/>
                  </a:lnTo>
                  <a:lnTo>
                    <a:pt x="551" y="120"/>
                  </a:lnTo>
                  <a:lnTo>
                    <a:pt x="549" y="108"/>
                  </a:lnTo>
                  <a:lnTo>
                    <a:pt x="547" y="96"/>
                  </a:lnTo>
                  <a:lnTo>
                    <a:pt x="543" y="86"/>
                  </a:lnTo>
                  <a:lnTo>
                    <a:pt x="539" y="75"/>
                  </a:lnTo>
                  <a:lnTo>
                    <a:pt x="532" y="66"/>
                  </a:lnTo>
                  <a:lnTo>
                    <a:pt x="526" y="56"/>
                  </a:lnTo>
                  <a:lnTo>
                    <a:pt x="518" y="47"/>
                  </a:lnTo>
                  <a:lnTo>
                    <a:pt x="510" y="40"/>
                  </a:lnTo>
                  <a:lnTo>
                    <a:pt x="500" y="34"/>
                  </a:lnTo>
                  <a:lnTo>
                    <a:pt x="491" y="27"/>
                  </a:lnTo>
                  <a:lnTo>
                    <a:pt x="480" y="23"/>
                  </a:lnTo>
                  <a:lnTo>
                    <a:pt x="468" y="19"/>
                  </a:lnTo>
                  <a:lnTo>
                    <a:pt x="457" y="16"/>
                  </a:lnTo>
                  <a:lnTo>
                    <a:pt x="445" y="14"/>
                  </a:lnTo>
                  <a:lnTo>
                    <a:pt x="432" y="13"/>
                  </a:lnTo>
                  <a:lnTo>
                    <a:pt x="182" y="13"/>
                  </a:lnTo>
                  <a:lnTo>
                    <a:pt x="174" y="14"/>
                  </a:lnTo>
                  <a:lnTo>
                    <a:pt x="165" y="16"/>
                  </a:lnTo>
                  <a:lnTo>
                    <a:pt x="156" y="17"/>
                  </a:lnTo>
                  <a:lnTo>
                    <a:pt x="148" y="19"/>
                  </a:lnTo>
                  <a:lnTo>
                    <a:pt x="139" y="22"/>
                  </a:lnTo>
                  <a:lnTo>
                    <a:pt x="132" y="26"/>
                  </a:lnTo>
                  <a:lnTo>
                    <a:pt x="123" y="29"/>
                  </a:lnTo>
                  <a:lnTo>
                    <a:pt x="116" y="35"/>
                  </a:lnTo>
                  <a:lnTo>
                    <a:pt x="11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45" name="Freeform 44">
            <a:extLst>
              <a:ext uri="{FF2B5EF4-FFF2-40B4-BE49-F238E27FC236}">
                <a16:creationId xmlns="" xmlns:a16="http://schemas.microsoft.com/office/drawing/2014/main" id="{00929262-9F23-45EA-8334-B558163174E1}"/>
              </a:ext>
            </a:extLst>
          </p:cNvPr>
          <p:cNvSpPr>
            <a:spLocks/>
          </p:cNvSpPr>
          <p:nvPr/>
        </p:nvSpPr>
        <p:spPr bwMode="auto">
          <a:xfrm>
            <a:off x="210241" y="3695624"/>
            <a:ext cx="2130340" cy="2242038"/>
          </a:xfrm>
          <a:custGeom>
            <a:avLst/>
            <a:gdLst>
              <a:gd name="T0" fmla="*/ 0 w 610"/>
              <a:gd name="T1" fmla="*/ 440 h 440"/>
              <a:gd name="T2" fmla="*/ 610 w 610"/>
              <a:gd name="T3" fmla="*/ 440 h 440"/>
              <a:gd name="T4" fmla="*/ 610 w 610"/>
              <a:gd name="T5" fmla="*/ 0 h 440"/>
              <a:gd name="T6" fmla="*/ 181 w 610"/>
              <a:gd name="T7" fmla="*/ 0 h 440"/>
              <a:gd name="T8" fmla="*/ 164 w 610"/>
              <a:gd name="T9" fmla="*/ 2 h 440"/>
              <a:gd name="T10" fmla="*/ 144 w 610"/>
              <a:gd name="T11" fmla="*/ 4 h 440"/>
              <a:gd name="T12" fmla="*/ 128 w 610"/>
              <a:gd name="T13" fmla="*/ 9 h 440"/>
              <a:gd name="T14" fmla="*/ 110 w 610"/>
              <a:gd name="T15" fmla="*/ 15 h 440"/>
              <a:gd name="T16" fmla="*/ 95 w 610"/>
              <a:gd name="T17" fmla="*/ 22 h 440"/>
              <a:gd name="T18" fmla="*/ 80 w 610"/>
              <a:gd name="T19" fmla="*/ 31 h 440"/>
              <a:gd name="T20" fmla="*/ 66 w 610"/>
              <a:gd name="T21" fmla="*/ 42 h 440"/>
              <a:gd name="T22" fmla="*/ 53 w 610"/>
              <a:gd name="T23" fmla="*/ 53 h 440"/>
              <a:gd name="T24" fmla="*/ 42 w 610"/>
              <a:gd name="T25" fmla="*/ 66 h 440"/>
              <a:gd name="T26" fmla="*/ 31 w 610"/>
              <a:gd name="T27" fmla="*/ 79 h 440"/>
              <a:gd name="T28" fmla="*/ 22 w 610"/>
              <a:gd name="T29" fmla="*/ 95 h 440"/>
              <a:gd name="T30" fmla="*/ 13 w 610"/>
              <a:gd name="T31" fmla="*/ 110 h 440"/>
              <a:gd name="T32" fmla="*/ 9 w 610"/>
              <a:gd name="T33" fmla="*/ 128 h 440"/>
              <a:gd name="T34" fmla="*/ 4 w 610"/>
              <a:gd name="T35" fmla="*/ 146 h 440"/>
              <a:gd name="T36" fmla="*/ 0 w 610"/>
              <a:gd name="T37" fmla="*/ 163 h 440"/>
              <a:gd name="T38" fmla="*/ 0 w 610"/>
              <a:gd name="T39" fmla="*/ 181 h 440"/>
              <a:gd name="T40" fmla="*/ 0 w 610"/>
              <a:gd name="T41" fmla="*/ 4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0" h="440">
                <a:moveTo>
                  <a:pt x="0" y="440"/>
                </a:moveTo>
                <a:lnTo>
                  <a:pt x="610" y="440"/>
                </a:lnTo>
                <a:lnTo>
                  <a:pt x="610" y="0"/>
                </a:lnTo>
                <a:lnTo>
                  <a:pt x="181" y="0"/>
                </a:lnTo>
                <a:lnTo>
                  <a:pt x="164" y="2"/>
                </a:lnTo>
                <a:lnTo>
                  <a:pt x="144" y="4"/>
                </a:lnTo>
                <a:lnTo>
                  <a:pt x="128" y="9"/>
                </a:lnTo>
                <a:lnTo>
                  <a:pt x="110" y="15"/>
                </a:lnTo>
                <a:lnTo>
                  <a:pt x="95" y="22"/>
                </a:lnTo>
                <a:lnTo>
                  <a:pt x="80" y="31"/>
                </a:lnTo>
                <a:lnTo>
                  <a:pt x="66" y="42"/>
                </a:lnTo>
                <a:lnTo>
                  <a:pt x="53" y="53"/>
                </a:lnTo>
                <a:lnTo>
                  <a:pt x="42" y="66"/>
                </a:lnTo>
                <a:lnTo>
                  <a:pt x="31" y="79"/>
                </a:lnTo>
                <a:lnTo>
                  <a:pt x="22" y="95"/>
                </a:lnTo>
                <a:lnTo>
                  <a:pt x="13" y="110"/>
                </a:lnTo>
                <a:lnTo>
                  <a:pt x="9" y="128"/>
                </a:lnTo>
                <a:lnTo>
                  <a:pt x="4" y="146"/>
                </a:lnTo>
                <a:lnTo>
                  <a:pt x="0" y="163"/>
                </a:lnTo>
                <a:lnTo>
                  <a:pt x="0" y="181"/>
                </a:lnTo>
                <a:lnTo>
                  <a:pt x="0" y="440"/>
                </a:lnTo>
                <a:close/>
              </a:path>
            </a:pathLst>
          </a:custGeom>
          <a:noFill/>
          <a:ln>
            <a:noFill/>
          </a:ln>
          <a:extLst/>
        </p:spPr>
        <p:txBody>
          <a:bodyPr vert="horz" wrap="square" lIns="0" tIns="0" rIns="0" bIns="0" numCol="1" anchor="t" anchorCtr="0" compatLnSpc="1">
            <a:prstTxWarp prst="textNoShape">
              <a:avLst/>
            </a:prstTxWarp>
          </a:bodyPr>
          <a:lstStyle/>
          <a:p>
            <a:pPr marL="174625" indent="-174625">
              <a:spcBef>
                <a:spcPct val="20000"/>
              </a:spcBef>
              <a:buFont typeface="Arial" panose="020B0604020202020204" pitchFamily="34" charset="0"/>
              <a:buChar char="•"/>
            </a:pPr>
            <a:r>
              <a:rPr lang="en-US" sz="1600" dirty="0">
                <a:latin typeface="Arial" panose="020B0604020202020204" pitchFamily="34" charset="0"/>
              </a:rPr>
              <a:t>Categorizing city into a grid of 3km x 3km</a:t>
            </a:r>
          </a:p>
          <a:p>
            <a:pPr marL="174625" indent="-174625">
              <a:spcBef>
                <a:spcPct val="20000"/>
              </a:spcBef>
              <a:buFont typeface="Arial" panose="020B0604020202020204" pitchFamily="34" charset="0"/>
              <a:buChar char="•"/>
            </a:pPr>
            <a:r>
              <a:rPr lang="en-US" sz="1600" dirty="0">
                <a:latin typeface="Arial" panose="020B0604020202020204" pitchFamily="34" charset="0"/>
              </a:rPr>
              <a:t>Secondary assessment of potential focus areas</a:t>
            </a:r>
          </a:p>
          <a:p>
            <a:pPr marL="174625" indent="-174625">
              <a:spcBef>
                <a:spcPct val="20000"/>
              </a:spcBef>
              <a:buFont typeface="Arial" panose="020B0604020202020204" pitchFamily="34" charset="0"/>
              <a:buChar char="•"/>
            </a:pPr>
            <a:r>
              <a:rPr lang="en-US" sz="1600" dirty="0">
                <a:latin typeface="Arial" panose="020B0604020202020204" pitchFamily="34" charset="0"/>
              </a:rPr>
              <a:t>Stakeholder mapping and business model blueprint</a:t>
            </a:r>
          </a:p>
          <a:p>
            <a:pPr marL="174625" indent="-174625">
              <a:spcBef>
                <a:spcPct val="20000"/>
              </a:spcBef>
              <a:buFont typeface="Arial" panose="020B0604020202020204" pitchFamily="34" charset="0"/>
              <a:buChar char="•"/>
            </a:pPr>
            <a:endParaRPr lang="en-US" sz="1600" dirty="0">
              <a:latin typeface="Arial" panose="020B0604020202020204" pitchFamily="34" charset="0"/>
            </a:endParaRPr>
          </a:p>
          <a:p>
            <a:pPr>
              <a:spcBef>
                <a:spcPct val="20000"/>
              </a:spcBef>
            </a:pPr>
            <a:endParaRPr lang="en-US" sz="1600" dirty="0">
              <a:latin typeface="Arial" panose="020B0604020202020204" pitchFamily="34" charset="0"/>
            </a:endParaRPr>
          </a:p>
          <a:p>
            <a:pPr marL="285750" indent="-285750">
              <a:spcBef>
                <a:spcPct val="20000"/>
              </a:spcBef>
              <a:buFont typeface="Arial" panose="020B0604020202020204" pitchFamily="34" charset="0"/>
              <a:buChar char="•"/>
            </a:pPr>
            <a:endParaRPr lang="en-US" sz="1600" dirty="0">
              <a:latin typeface="Arial" panose="020B0604020202020204" pitchFamily="34" charset="0"/>
            </a:endParaRPr>
          </a:p>
          <a:p>
            <a:pPr marL="285750" indent="-285750">
              <a:spcBef>
                <a:spcPct val="20000"/>
              </a:spcBef>
              <a:buFont typeface="Arial" panose="020B0604020202020204" pitchFamily="34" charset="0"/>
              <a:buChar char="•"/>
            </a:pPr>
            <a:endParaRPr lang="en-US" sz="1600" dirty="0">
              <a:latin typeface="Arial" panose="020B0604020202020204" pitchFamily="34" charset="0"/>
            </a:endParaRPr>
          </a:p>
        </p:txBody>
      </p:sp>
      <p:sp>
        <p:nvSpPr>
          <p:cNvPr id="46" name="Freeform 41">
            <a:extLst>
              <a:ext uri="{FF2B5EF4-FFF2-40B4-BE49-F238E27FC236}">
                <a16:creationId xmlns="" xmlns:a16="http://schemas.microsoft.com/office/drawing/2014/main" id="{5D3C649B-82C8-4880-BA28-744F0C45961F}"/>
              </a:ext>
            </a:extLst>
          </p:cNvPr>
          <p:cNvSpPr>
            <a:spLocks/>
          </p:cNvSpPr>
          <p:nvPr/>
        </p:nvSpPr>
        <p:spPr bwMode="auto">
          <a:xfrm>
            <a:off x="2803001" y="3715476"/>
            <a:ext cx="1681268" cy="2364689"/>
          </a:xfrm>
          <a:custGeom>
            <a:avLst/>
            <a:gdLst>
              <a:gd name="T0" fmla="*/ 1103 w 1103"/>
              <a:gd name="T1" fmla="*/ 513 h 513"/>
              <a:gd name="T2" fmla="*/ 0 w 1103"/>
              <a:gd name="T3" fmla="*/ 513 h 513"/>
              <a:gd name="T4" fmla="*/ 0 w 1103"/>
              <a:gd name="T5" fmla="*/ 221 h 513"/>
              <a:gd name="T6" fmla="*/ 0 w 1103"/>
              <a:gd name="T7" fmla="*/ 199 h 513"/>
              <a:gd name="T8" fmla="*/ 5 w 1103"/>
              <a:gd name="T9" fmla="*/ 177 h 513"/>
              <a:gd name="T10" fmla="*/ 9 w 1103"/>
              <a:gd name="T11" fmla="*/ 157 h 513"/>
              <a:gd name="T12" fmla="*/ 18 w 1103"/>
              <a:gd name="T13" fmla="*/ 135 h 513"/>
              <a:gd name="T14" fmla="*/ 27 w 1103"/>
              <a:gd name="T15" fmla="*/ 117 h 513"/>
              <a:gd name="T16" fmla="*/ 38 w 1103"/>
              <a:gd name="T17" fmla="*/ 97 h 513"/>
              <a:gd name="T18" fmla="*/ 51 w 1103"/>
              <a:gd name="T19" fmla="*/ 80 h 513"/>
              <a:gd name="T20" fmla="*/ 65 w 1103"/>
              <a:gd name="T21" fmla="*/ 64 h 513"/>
              <a:gd name="T22" fmla="*/ 80 w 1103"/>
              <a:gd name="T23" fmla="*/ 51 h 513"/>
              <a:gd name="T24" fmla="*/ 98 w 1103"/>
              <a:gd name="T25" fmla="*/ 38 h 513"/>
              <a:gd name="T26" fmla="*/ 115 w 1103"/>
              <a:gd name="T27" fmla="*/ 27 h 513"/>
              <a:gd name="T28" fmla="*/ 135 w 1103"/>
              <a:gd name="T29" fmla="*/ 18 h 513"/>
              <a:gd name="T30" fmla="*/ 155 w 1103"/>
              <a:gd name="T31" fmla="*/ 9 h 513"/>
              <a:gd name="T32" fmla="*/ 177 w 1103"/>
              <a:gd name="T33" fmla="*/ 4 h 513"/>
              <a:gd name="T34" fmla="*/ 199 w 1103"/>
              <a:gd name="T35" fmla="*/ 0 h 513"/>
              <a:gd name="T36" fmla="*/ 221 w 1103"/>
              <a:gd name="T37" fmla="*/ 0 h 513"/>
              <a:gd name="T38" fmla="*/ 1103 w 1103"/>
              <a:gd name="T39" fmla="*/ 0 h 513"/>
              <a:gd name="T40" fmla="*/ 1103 w 1103"/>
              <a:gd name="T41" fmla="*/ 51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3" h="513">
                <a:moveTo>
                  <a:pt x="1103" y="513"/>
                </a:moveTo>
                <a:lnTo>
                  <a:pt x="0" y="513"/>
                </a:lnTo>
                <a:lnTo>
                  <a:pt x="0" y="221"/>
                </a:lnTo>
                <a:lnTo>
                  <a:pt x="0" y="199"/>
                </a:lnTo>
                <a:lnTo>
                  <a:pt x="5" y="177"/>
                </a:lnTo>
                <a:lnTo>
                  <a:pt x="9" y="157"/>
                </a:lnTo>
                <a:lnTo>
                  <a:pt x="18" y="135"/>
                </a:lnTo>
                <a:lnTo>
                  <a:pt x="27" y="117"/>
                </a:lnTo>
                <a:lnTo>
                  <a:pt x="38" y="97"/>
                </a:lnTo>
                <a:lnTo>
                  <a:pt x="51" y="80"/>
                </a:lnTo>
                <a:lnTo>
                  <a:pt x="65" y="64"/>
                </a:lnTo>
                <a:lnTo>
                  <a:pt x="80" y="51"/>
                </a:lnTo>
                <a:lnTo>
                  <a:pt x="98" y="38"/>
                </a:lnTo>
                <a:lnTo>
                  <a:pt x="115" y="27"/>
                </a:lnTo>
                <a:lnTo>
                  <a:pt x="135" y="18"/>
                </a:lnTo>
                <a:lnTo>
                  <a:pt x="155" y="9"/>
                </a:lnTo>
                <a:lnTo>
                  <a:pt x="177" y="4"/>
                </a:lnTo>
                <a:lnTo>
                  <a:pt x="199" y="0"/>
                </a:lnTo>
                <a:lnTo>
                  <a:pt x="221" y="0"/>
                </a:lnTo>
                <a:lnTo>
                  <a:pt x="1103" y="0"/>
                </a:lnTo>
                <a:lnTo>
                  <a:pt x="1103" y="513"/>
                </a:lnTo>
                <a:close/>
              </a:path>
            </a:pathLst>
          </a:custGeom>
          <a:noFill/>
          <a:ln>
            <a:noFill/>
          </a:ln>
          <a:extLst/>
        </p:spPr>
        <p:txBody>
          <a:bodyPr vert="horz" wrap="square" lIns="0" tIns="0" rIns="0" bIns="0" numCol="1" anchor="t" anchorCtr="0" compatLnSpc="1">
            <a:prstTxWarp prst="textNoShape">
              <a:avLst/>
            </a:prstTxWarp>
          </a:bodyPr>
          <a:lstStyle/>
          <a:p>
            <a:pPr marL="174625" indent="-174625">
              <a:spcBef>
                <a:spcPct val="20000"/>
              </a:spcBef>
              <a:buFont typeface="Arial" panose="020B0604020202020204" pitchFamily="34" charset="0"/>
              <a:buChar char="•"/>
            </a:pPr>
            <a:r>
              <a:rPr lang="en-US" sz="1600" dirty="0">
                <a:latin typeface="Arial" panose="020B0604020202020204" pitchFamily="34" charset="0"/>
              </a:rPr>
              <a:t>List of sites for assessment</a:t>
            </a:r>
          </a:p>
          <a:p>
            <a:pPr marL="174625" indent="-174625">
              <a:spcBef>
                <a:spcPct val="20000"/>
              </a:spcBef>
              <a:buFont typeface="Arial" panose="020B0604020202020204" pitchFamily="34" charset="0"/>
              <a:buChar char="•"/>
            </a:pPr>
            <a:r>
              <a:rPr lang="en-US" sz="1600" dirty="0">
                <a:latin typeface="Arial" panose="020B0604020202020204" pitchFamily="34" charset="0"/>
              </a:rPr>
              <a:t>Formation of joint survey team</a:t>
            </a:r>
          </a:p>
          <a:p>
            <a:pPr marL="174625" indent="-174625">
              <a:spcBef>
                <a:spcPct val="20000"/>
              </a:spcBef>
              <a:buFont typeface="Arial" panose="020B0604020202020204" pitchFamily="34" charset="0"/>
              <a:buChar char="•"/>
            </a:pPr>
            <a:r>
              <a:rPr lang="en-US" sz="1600" dirty="0">
                <a:latin typeface="Arial" panose="020B0604020202020204" pitchFamily="34" charset="0"/>
              </a:rPr>
              <a:t>Site visit and assessment on pre-defined parameters</a:t>
            </a:r>
          </a:p>
        </p:txBody>
      </p:sp>
      <p:sp>
        <p:nvSpPr>
          <p:cNvPr id="47" name="Oval 46">
            <a:extLst>
              <a:ext uri="{FF2B5EF4-FFF2-40B4-BE49-F238E27FC236}">
                <a16:creationId xmlns="" xmlns:a16="http://schemas.microsoft.com/office/drawing/2014/main" id="{9C2E0DFA-171E-48AC-A4A4-A13B4C5F2CEC}"/>
              </a:ext>
            </a:extLst>
          </p:cNvPr>
          <p:cNvSpPr/>
          <p:nvPr/>
        </p:nvSpPr>
        <p:spPr>
          <a:xfrm>
            <a:off x="983733" y="1064777"/>
            <a:ext cx="524410" cy="421368"/>
          </a:xfrm>
          <a:prstGeom prst="ellipse">
            <a:avLst/>
          </a:prstGeom>
          <a:solidFill>
            <a:srgbClr val="005EB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600" b="1" dirty="0">
                <a:latin typeface="Arial" panose="020B0604020202020204" pitchFamily="34" charset="0"/>
              </a:rPr>
              <a:t>1</a:t>
            </a:r>
          </a:p>
        </p:txBody>
      </p:sp>
      <p:sp>
        <p:nvSpPr>
          <p:cNvPr id="48" name="Oval 47">
            <a:extLst>
              <a:ext uri="{FF2B5EF4-FFF2-40B4-BE49-F238E27FC236}">
                <a16:creationId xmlns="" xmlns:a16="http://schemas.microsoft.com/office/drawing/2014/main" id="{CB62BD5A-C099-4BCE-939C-690DEC4E5A67}"/>
              </a:ext>
            </a:extLst>
          </p:cNvPr>
          <p:cNvSpPr/>
          <p:nvPr/>
        </p:nvSpPr>
        <p:spPr>
          <a:xfrm>
            <a:off x="3325543" y="1064776"/>
            <a:ext cx="524410" cy="421368"/>
          </a:xfrm>
          <a:prstGeom prst="ellipse">
            <a:avLst/>
          </a:prstGeom>
          <a:solidFill>
            <a:srgbClr val="0091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600" b="1" dirty="0">
                <a:latin typeface="Arial" panose="020B0604020202020204" pitchFamily="34" charset="0"/>
              </a:rPr>
              <a:t>2</a:t>
            </a:r>
          </a:p>
        </p:txBody>
      </p:sp>
      <p:sp>
        <p:nvSpPr>
          <p:cNvPr id="49" name="Oval 48">
            <a:extLst>
              <a:ext uri="{FF2B5EF4-FFF2-40B4-BE49-F238E27FC236}">
                <a16:creationId xmlns="" xmlns:a16="http://schemas.microsoft.com/office/drawing/2014/main" id="{04CA171A-60F1-413B-9B97-77E75D4427F7}"/>
              </a:ext>
            </a:extLst>
          </p:cNvPr>
          <p:cNvSpPr/>
          <p:nvPr/>
        </p:nvSpPr>
        <p:spPr>
          <a:xfrm>
            <a:off x="5694246" y="1064776"/>
            <a:ext cx="524410" cy="421368"/>
          </a:xfrm>
          <a:prstGeom prst="ellipse">
            <a:avLst/>
          </a:prstGeom>
          <a:solidFill>
            <a:srgbClr val="6D207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600" b="1" dirty="0">
                <a:latin typeface="Arial" panose="020B0604020202020204" pitchFamily="34" charset="0"/>
              </a:rPr>
              <a:t>3</a:t>
            </a:r>
          </a:p>
        </p:txBody>
      </p:sp>
      <p:sp>
        <p:nvSpPr>
          <p:cNvPr id="50" name="Oval 49">
            <a:extLst>
              <a:ext uri="{FF2B5EF4-FFF2-40B4-BE49-F238E27FC236}">
                <a16:creationId xmlns="" xmlns:a16="http://schemas.microsoft.com/office/drawing/2014/main" id="{2AA6C3BF-F43F-48E9-957F-2D1A6667F5E0}"/>
              </a:ext>
            </a:extLst>
          </p:cNvPr>
          <p:cNvSpPr/>
          <p:nvPr/>
        </p:nvSpPr>
        <p:spPr>
          <a:xfrm>
            <a:off x="8036057" y="1064776"/>
            <a:ext cx="524410" cy="421368"/>
          </a:xfrm>
          <a:prstGeom prst="ellipse">
            <a:avLst/>
          </a:prstGeom>
          <a:solidFill>
            <a:srgbClr val="00A3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600" b="1" dirty="0">
                <a:latin typeface="Arial" panose="020B0604020202020204" pitchFamily="34" charset="0"/>
              </a:rPr>
              <a:t>4</a:t>
            </a:r>
          </a:p>
        </p:txBody>
      </p:sp>
      <p:sp>
        <p:nvSpPr>
          <p:cNvPr id="51" name="Oval 50">
            <a:extLst>
              <a:ext uri="{FF2B5EF4-FFF2-40B4-BE49-F238E27FC236}">
                <a16:creationId xmlns="" xmlns:a16="http://schemas.microsoft.com/office/drawing/2014/main" id="{8A922C7C-20EE-475E-AB17-85FED4ECBB15}"/>
              </a:ext>
            </a:extLst>
          </p:cNvPr>
          <p:cNvSpPr/>
          <p:nvPr/>
        </p:nvSpPr>
        <p:spPr>
          <a:xfrm>
            <a:off x="10535311" y="1071038"/>
            <a:ext cx="524410" cy="421368"/>
          </a:xfrm>
          <a:prstGeom prst="ellipse">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1600" b="1" dirty="0">
                <a:latin typeface="Arial" panose="020B0604020202020204" pitchFamily="34" charset="0"/>
              </a:rPr>
              <a:t>5</a:t>
            </a:r>
          </a:p>
        </p:txBody>
      </p:sp>
    </p:spTree>
    <p:extLst>
      <p:ext uri="{BB962C8B-B14F-4D97-AF65-F5344CB8AC3E}">
        <p14:creationId xmlns:p14="http://schemas.microsoft.com/office/powerpoint/2010/main" xmlns="" val="837428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D3F5E9-6CC3-4DE3-A503-F9A4C36BC88D}"/>
              </a:ext>
            </a:extLst>
          </p:cNvPr>
          <p:cNvSpPr>
            <a:spLocks noGrp="1"/>
          </p:cNvSpPr>
          <p:nvPr>
            <p:ph type="title"/>
          </p:nvPr>
        </p:nvSpPr>
        <p:spPr/>
        <p:txBody>
          <a:bodyPr>
            <a:normAutofit/>
          </a:bodyPr>
          <a:lstStyle/>
          <a:p>
            <a:r>
              <a:rPr lang="en-IN" sz="2400" b="1" dirty="0">
                <a:latin typeface="Arial" charset="0"/>
                <a:ea typeface="Arial" charset="0"/>
                <a:cs typeface="Arial" charset="0"/>
              </a:rPr>
              <a:t>Need for location assessment</a:t>
            </a:r>
          </a:p>
        </p:txBody>
      </p:sp>
      <p:sp>
        <p:nvSpPr>
          <p:cNvPr id="4" name="Slide Number Placeholder 3">
            <a:extLst>
              <a:ext uri="{FF2B5EF4-FFF2-40B4-BE49-F238E27FC236}">
                <a16:creationId xmlns="" xmlns:a16="http://schemas.microsoft.com/office/drawing/2014/main" id="{1C4248C5-1CCF-40B6-8D2F-FF01FF38E0DA}"/>
              </a:ext>
            </a:extLst>
          </p:cNvPr>
          <p:cNvSpPr>
            <a:spLocks noGrp="1"/>
          </p:cNvSpPr>
          <p:nvPr>
            <p:ph type="sldNum" sz="quarter" idx="4"/>
          </p:nvPr>
        </p:nvSpPr>
        <p:spPr/>
        <p:txBody>
          <a:bodyPr/>
          <a:lstStyle/>
          <a:p>
            <a:fld id="{6A329FD9-0E43-46E5-929C-4EF19D24A9DD}" type="slidenum">
              <a:rPr lang="en-US" smtClean="0"/>
              <a:pPr/>
              <a:t>8</a:t>
            </a:fld>
            <a:endParaRPr lang="en-US" dirty="0"/>
          </a:p>
        </p:txBody>
      </p:sp>
      <p:pic>
        <p:nvPicPr>
          <p:cNvPr id="529" name="Picture 528">
            <a:extLst>
              <a:ext uri="{FF2B5EF4-FFF2-40B4-BE49-F238E27FC236}">
                <a16:creationId xmlns="" xmlns:a16="http://schemas.microsoft.com/office/drawing/2014/main" id="{3330D27F-E898-43DC-B9DE-92E8D8F622F5}"/>
              </a:ext>
            </a:extLst>
          </p:cNvPr>
          <p:cNvPicPr>
            <a:picLocks noChangeAspect="1"/>
          </p:cNvPicPr>
          <p:nvPr/>
        </p:nvPicPr>
        <p:blipFill>
          <a:blip r:embed="rId2"/>
          <a:stretch>
            <a:fillRect/>
          </a:stretch>
        </p:blipFill>
        <p:spPr>
          <a:xfrm>
            <a:off x="161334" y="1298722"/>
            <a:ext cx="8378457" cy="3253209"/>
          </a:xfrm>
          <a:prstGeom prst="rect">
            <a:avLst/>
          </a:prstGeom>
        </p:spPr>
      </p:pic>
      <p:sp>
        <p:nvSpPr>
          <p:cNvPr id="8" name="TextBox 7">
            <a:extLst>
              <a:ext uri="{FF2B5EF4-FFF2-40B4-BE49-F238E27FC236}">
                <a16:creationId xmlns="" xmlns:a16="http://schemas.microsoft.com/office/drawing/2014/main" id="{5EE88709-D385-4E43-9393-061F9298DE40}"/>
              </a:ext>
            </a:extLst>
          </p:cNvPr>
          <p:cNvSpPr txBox="1"/>
          <p:nvPr/>
        </p:nvSpPr>
        <p:spPr>
          <a:xfrm>
            <a:off x="8698755" y="1298722"/>
            <a:ext cx="3331911" cy="2800767"/>
          </a:xfrm>
          <a:prstGeom prst="rect">
            <a:avLst/>
          </a:prstGeom>
          <a:solidFill>
            <a:schemeClr val="accent1">
              <a:lumMod val="20000"/>
              <a:lumOff val="80000"/>
              <a:alpha val="30000"/>
            </a:schemeClr>
          </a:solidFill>
        </p:spPr>
        <p:txBody>
          <a:bodyPr wrap="square" rtlCol="0">
            <a:spAutoFit/>
          </a:bodyPr>
          <a:lstStyle/>
          <a:p>
            <a:r>
              <a:rPr lang="en-US" sz="1600" b="1" dirty="0">
                <a:solidFill>
                  <a:schemeClr val="tx2"/>
                </a:solidFill>
                <a:latin typeface="Arial" panose="020B0604020202020204" pitchFamily="34" charset="0"/>
                <a:cs typeface="Arial" panose="020B0604020202020204" pitchFamily="34" charset="0"/>
              </a:rPr>
              <a:t>Utilization impacts the viability</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Ensuring high utilization of PCS is essential for viability of a PCS business</a:t>
            </a:r>
          </a:p>
          <a:p>
            <a:endParaRPr lang="en-IN"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1600" dirty="0">
                <a:latin typeface="Arial" panose="020B0604020202020204" pitchFamily="34" charset="0"/>
                <a:cs typeface="Arial" panose="020B0604020202020204" pitchFamily="34" charset="0"/>
              </a:rPr>
              <a:t>To ensure higher utilization, location assessment is required to assess the footfall / popularity of a particular location</a:t>
            </a:r>
          </a:p>
        </p:txBody>
      </p:sp>
      <p:grpSp>
        <p:nvGrpSpPr>
          <p:cNvPr id="534" name="Group 533">
            <a:extLst>
              <a:ext uri="{FF2B5EF4-FFF2-40B4-BE49-F238E27FC236}">
                <a16:creationId xmlns="" xmlns:a16="http://schemas.microsoft.com/office/drawing/2014/main" id="{C33E434E-A7B5-4261-B93A-167F98FD60D3}"/>
              </a:ext>
            </a:extLst>
          </p:cNvPr>
          <p:cNvGrpSpPr/>
          <p:nvPr/>
        </p:nvGrpSpPr>
        <p:grpSpPr>
          <a:xfrm>
            <a:off x="311396" y="4936497"/>
            <a:ext cx="11569208" cy="1231106"/>
            <a:chOff x="311396" y="4818910"/>
            <a:chExt cx="11569208" cy="1231106"/>
          </a:xfrm>
        </p:grpSpPr>
        <p:sp>
          <p:nvSpPr>
            <p:cNvPr id="532" name="Rectangle 531">
              <a:extLst>
                <a:ext uri="{FF2B5EF4-FFF2-40B4-BE49-F238E27FC236}">
                  <a16:creationId xmlns="" xmlns:a16="http://schemas.microsoft.com/office/drawing/2014/main" id="{B49D2EB2-039C-481F-94E0-34B5B48EFBAB}"/>
                </a:ext>
              </a:extLst>
            </p:cNvPr>
            <p:cNvSpPr/>
            <p:nvPr/>
          </p:nvSpPr>
          <p:spPr>
            <a:xfrm>
              <a:off x="311396" y="4818910"/>
              <a:ext cx="1573675" cy="12311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latin typeface="Arial" panose="020B0604020202020204" pitchFamily="34" charset="0"/>
                  <a:cs typeface="Arial" panose="020B0604020202020204" pitchFamily="34" charset="0"/>
                </a:rPr>
                <a:t>Optimize the costs</a:t>
              </a:r>
            </a:p>
          </p:txBody>
        </p:sp>
        <p:sp>
          <p:nvSpPr>
            <p:cNvPr id="533" name="TextBox 532">
              <a:extLst>
                <a:ext uri="{FF2B5EF4-FFF2-40B4-BE49-F238E27FC236}">
                  <a16:creationId xmlns="" xmlns:a16="http://schemas.microsoft.com/office/drawing/2014/main" id="{22C083AD-E0D6-4440-A05B-60D6A468FC2A}"/>
                </a:ext>
              </a:extLst>
            </p:cNvPr>
            <p:cNvSpPr txBox="1"/>
            <p:nvPr/>
          </p:nvSpPr>
          <p:spPr>
            <a:xfrm>
              <a:off x="1885071" y="4818910"/>
              <a:ext cx="9995533" cy="1231106"/>
            </a:xfrm>
            <a:prstGeom prst="rect">
              <a:avLst/>
            </a:prstGeom>
            <a:solidFill>
              <a:schemeClr val="accent1">
                <a:lumMod val="20000"/>
                <a:lumOff val="80000"/>
              </a:schemeClr>
            </a:solidFill>
          </p:spPr>
          <p:txBody>
            <a:bodyPr wrap="square" rtlCol="0">
              <a:spAutoFit/>
            </a:bodyPr>
            <a:lstStyle/>
            <a:p>
              <a:pPr marL="542925" indent="-342900">
                <a:spcBef>
                  <a:spcPts val="600"/>
                </a:spcBef>
                <a:buFont typeface="+mj-lt"/>
                <a:buAutoNum type="arabicPeriod"/>
              </a:pPr>
              <a:r>
                <a:rPr lang="en-IN" sz="1600" dirty="0">
                  <a:latin typeface="Arial" panose="020B0604020202020204" pitchFamily="34" charset="0"/>
                  <a:cs typeface="Arial" panose="020B0604020202020204" pitchFamily="34" charset="0"/>
                </a:rPr>
                <a:t>Another factor that impacts the business viability is costs</a:t>
              </a:r>
            </a:p>
            <a:p>
              <a:pPr marL="542925" indent="-342900">
                <a:spcBef>
                  <a:spcPts val="600"/>
                </a:spcBef>
                <a:buFont typeface="+mj-lt"/>
                <a:buAutoNum type="arabicPeriod"/>
              </a:pPr>
              <a:r>
                <a:rPr lang="en-IN" sz="1600" dirty="0">
                  <a:latin typeface="Arial" panose="020B0604020202020204" pitchFamily="34" charset="0"/>
                  <a:cs typeface="Arial" panose="020B0604020202020204" pitchFamily="34" charset="0"/>
                </a:rPr>
                <a:t>Apart from the cost of EVSE, </a:t>
              </a:r>
              <a:r>
                <a:rPr lang="en-IN" sz="1600" dirty="0" smtClean="0">
                  <a:latin typeface="Arial" panose="020B0604020202020204" pitchFamily="34" charset="0"/>
                  <a:cs typeface="Arial" panose="020B0604020202020204" pitchFamily="34" charset="0"/>
                </a:rPr>
                <a:t>grid infrastructure costs </a:t>
              </a:r>
              <a:r>
                <a:rPr lang="en-IN" sz="1600" dirty="0">
                  <a:latin typeface="Arial" panose="020B0604020202020204" pitchFamily="34" charset="0"/>
                  <a:cs typeface="Arial" panose="020B0604020202020204" pitchFamily="34" charset="0"/>
                </a:rPr>
                <a:t>form a significant part of CAPEX</a:t>
              </a:r>
            </a:p>
            <a:p>
              <a:pPr marL="542925" indent="-342900">
                <a:spcBef>
                  <a:spcPts val="600"/>
                </a:spcBef>
                <a:buFont typeface="+mj-lt"/>
                <a:buAutoNum type="arabicPeriod"/>
              </a:pPr>
              <a:r>
                <a:rPr lang="en-IN" sz="1600" dirty="0">
                  <a:latin typeface="Arial" panose="020B0604020202020204" pitchFamily="34" charset="0"/>
                  <a:cs typeface="Arial" panose="020B0604020202020204" pitchFamily="34" charset="0"/>
                </a:rPr>
                <a:t>To ensure a lower installation cost, location assessment is required to estimate the </a:t>
              </a:r>
              <a:r>
                <a:rPr lang="en-IN" sz="1600" dirty="0">
                  <a:solidFill>
                    <a:srgbClr val="C00000"/>
                  </a:solidFill>
                  <a:latin typeface="Arial" panose="020B0604020202020204" pitchFamily="34" charset="0"/>
                  <a:cs typeface="Arial" panose="020B0604020202020204" pitchFamily="34" charset="0"/>
                </a:rPr>
                <a:t>cost of civil works </a:t>
              </a:r>
              <a:r>
                <a:rPr lang="en-IN" sz="1600" dirty="0">
                  <a:latin typeface="Arial" panose="020B0604020202020204" pitchFamily="34" charset="0"/>
                  <a:cs typeface="Arial" panose="020B0604020202020204" pitchFamily="34" charset="0"/>
                </a:rPr>
                <a:t>and </a:t>
              </a:r>
              <a:r>
                <a:rPr lang="en-IN" sz="1600" dirty="0">
                  <a:solidFill>
                    <a:srgbClr val="C00000"/>
                  </a:solidFill>
                  <a:latin typeface="Arial" panose="020B0604020202020204" pitchFamily="34" charset="0"/>
                  <a:cs typeface="Arial" panose="020B0604020202020204" pitchFamily="34" charset="0"/>
                </a:rPr>
                <a:t>cost of power connection </a:t>
              </a:r>
            </a:p>
          </p:txBody>
        </p:sp>
      </p:grpSp>
    </p:spTree>
    <p:extLst>
      <p:ext uri="{BB962C8B-B14F-4D97-AF65-F5344CB8AC3E}">
        <p14:creationId xmlns:p14="http://schemas.microsoft.com/office/powerpoint/2010/main" xmlns="" val="11873212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CBC30E-2FF6-4CFC-8446-264877831E69}"/>
              </a:ext>
            </a:extLst>
          </p:cNvPr>
          <p:cNvSpPr>
            <a:spLocks noGrp="1"/>
          </p:cNvSpPr>
          <p:nvPr>
            <p:ph type="title"/>
          </p:nvPr>
        </p:nvSpPr>
        <p:spPr/>
        <p:txBody>
          <a:bodyPr>
            <a:normAutofit/>
          </a:bodyPr>
          <a:lstStyle/>
          <a:p>
            <a:r>
              <a:rPr lang="en-IN" sz="2400" b="1" dirty="0">
                <a:latin typeface="Arial" charset="0"/>
                <a:ea typeface="Arial" charset="0"/>
                <a:cs typeface="Arial" charset="0"/>
              </a:rPr>
              <a:t>Business Model Design for PCS</a:t>
            </a:r>
          </a:p>
        </p:txBody>
      </p:sp>
      <p:sp>
        <p:nvSpPr>
          <p:cNvPr id="4" name="Slide Number Placeholder 3">
            <a:extLst>
              <a:ext uri="{FF2B5EF4-FFF2-40B4-BE49-F238E27FC236}">
                <a16:creationId xmlns="" xmlns:a16="http://schemas.microsoft.com/office/drawing/2014/main" id="{28A4644F-3BFF-4474-9B65-39942ABDB611}"/>
              </a:ext>
            </a:extLst>
          </p:cNvPr>
          <p:cNvSpPr>
            <a:spLocks noGrp="1"/>
          </p:cNvSpPr>
          <p:nvPr>
            <p:ph type="sldNum" sz="quarter" idx="4"/>
          </p:nvPr>
        </p:nvSpPr>
        <p:spPr/>
        <p:txBody>
          <a:bodyPr/>
          <a:lstStyle/>
          <a:p>
            <a:fld id="{6A329FD9-0E43-46E5-929C-4EF19D24A9DD}" type="slidenum">
              <a:rPr lang="en-US" smtClean="0"/>
              <a:pPr/>
              <a:t>9</a:t>
            </a:fld>
            <a:endParaRPr lang="en-US"/>
          </a:p>
        </p:txBody>
      </p:sp>
      <p:sp>
        <p:nvSpPr>
          <p:cNvPr id="23" name="Text Placeholder 1">
            <a:extLst>
              <a:ext uri="{FF2B5EF4-FFF2-40B4-BE49-F238E27FC236}">
                <a16:creationId xmlns="" xmlns:a16="http://schemas.microsoft.com/office/drawing/2014/main" id="{E7714456-9E60-4337-9605-71D1F4DF405E}"/>
              </a:ext>
            </a:extLst>
          </p:cNvPr>
          <p:cNvSpPr txBox="1">
            <a:spLocks/>
          </p:cNvSpPr>
          <p:nvPr/>
        </p:nvSpPr>
        <p:spPr>
          <a:xfrm>
            <a:off x="623423" y="1158177"/>
            <a:ext cx="7168466" cy="5593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500" b="0" kern="1200">
                <a:solidFill>
                  <a:schemeClr val="tx2"/>
                </a:solidFill>
                <a:latin typeface="+mn-lt"/>
                <a:ea typeface="+mn-ea"/>
                <a:cs typeface="+mn-cs"/>
              </a:defRPr>
            </a:lvl2pPr>
            <a:lvl3pPr marL="288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3pPr>
            <a:lvl4pPr marL="432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a:solidFill>
                  <a:schemeClr val="tx2"/>
                </a:solidFill>
                <a:latin typeface="+mn-lt"/>
                <a:ea typeface="+mn-ea"/>
                <a:cs typeface="+mn-cs"/>
              </a:defRPr>
            </a:lvl4pPr>
            <a:lvl5pPr marL="720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b="0" kern="1200" baseline="0">
                <a:solidFill>
                  <a:schemeClr val="tx2"/>
                </a:solidFill>
                <a:latin typeface="+mn-lt"/>
                <a:ea typeface="+mn-ea"/>
                <a:cs typeface="+mn-cs"/>
              </a:defRPr>
            </a:lvl5pPr>
            <a:lvl6pPr marL="864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1152000" indent="-288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296000" indent="-144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tab pos="2695575" algn="l"/>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EESL ties-up with </a:t>
            </a:r>
            <a:r>
              <a:rPr kumimoji="0" lang="en-US" sz="180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land partners to </a:t>
            </a: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install PCS </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tab pos="2695575" algn="l"/>
              </a:tabLst>
              <a:defRPr/>
            </a:pPr>
            <a:r>
              <a:rPr kumimoji="0" lang="en-US" sz="18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EESL owns and operates PCS over their life-time (~10 years)</a:t>
            </a:r>
          </a:p>
        </p:txBody>
      </p:sp>
      <p:sp>
        <p:nvSpPr>
          <p:cNvPr id="24" name="Rectangle 23">
            <a:extLst>
              <a:ext uri="{FF2B5EF4-FFF2-40B4-BE49-F238E27FC236}">
                <a16:creationId xmlns="" xmlns:a16="http://schemas.microsoft.com/office/drawing/2014/main" id="{29346FF0-7FFE-46FE-8F70-D442B5491C5E}"/>
              </a:ext>
            </a:extLst>
          </p:cNvPr>
          <p:cNvSpPr/>
          <p:nvPr/>
        </p:nvSpPr>
        <p:spPr>
          <a:xfrm>
            <a:off x="8385476" y="2305734"/>
            <a:ext cx="3480452" cy="644412"/>
          </a:xfrm>
          <a:prstGeom prst="rect">
            <a:avLst/>
          </a:prstGeom>
          <a:solidFill>
            <a:srgbClr val="E48312">
              <a:lumMod val="20000"/>
              <a:lumOff val="80000"/>
            </a:srgbClr>
          </a:solidFill>
          <a:ln w="12700" cap="flat" cmpd="sng" algn="ctr">
            <a:no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srgbClr val="00338D"/>
                </a:solidFill>
                <a:effectLst/>
                <a:uLnTx/>
                <a:uFillTx/>
                <a:latin typeface="Arial" panose="020B0604020202020204" pitchFamily="34" charset="0"/>
                <a:cs typeface="Arial" panose="020B0604020202020204" pitchFamily="34" charset="0"/>
              </a:rPr>
              <a:t>Unique mechanism of land leasing from local municipality</a:t>
            </a:r>
          </a:p>
        </p:txBody>
      </p:sp>
      <p:sp>
        <p:nvSpPr>
          <p:cNvPr id="25" name="Rectangle 24">
            <a:extLst>
              <a:ext uri="{FF2B5EF4-FFF2-40B4-BE49-F238E27FC236}">
                <a16:creationId xmlns="" xmlns:a16="http://schemas.microsoft.com/office/drawing/2014/main" id="{A8E51A54-BAAD-49CD-8327-497909708943}"/>
              </a:ext>
            </a:extLst>
          </p:cNvPr>
          <p:cNvSpPr/>
          <p:nvPr/>
        </p:nvSpPr>
        <p:spPr>
          <a:xfrm>
            <a:off x="8402002" y="3476523"/>
            <a:ext cx="3464714" cy="596383"/>
          </a:xfrm>
          <a:prstGeom prst="rect">
            <a:avLst/>
          </a:prstGeom>
          <a:solidFill>
            <a:srgbClr val="E48312">
              <a:lumMod val="20000"/>
              <a:lumOff val="80000"/>
            </a:srgbClr>
          </a:solidFill>
          <a:ln w="12700" cap="flat" cmpd="sng" algn="ctr">
            <a:no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srgbClr val="00338D"/>
                </a:solidFill>
                <a:effectLst/>
                <a:uLnTx/>
                <a:uFillTx/>
                <a:latin typeface="Arial" panose="020B0604020202020204" pitchFamily="34" charset="0"/>
                <a:cs typeface="Arial" panose="020B0604020202020204" pitchFamily="34" charset="0"/>
              </a:rPr>
              <a:t>Demand aggregation by EESL enabling bulk procurement</a:t>
            </a:r>
          </a:p>
        </p:txBody>
      </p:sp>
      <p:sp>
        <p:nvSpPr>
          <p:cNvPr id="26" name="Rectangle 25">
            <a:extLst>
              <a:ext uri="{FF2B5EF4-FFF2-40B4-BE49-F238E27FC236}">
                <a16:creationId xmlns="" xmlns:a16="http://schemas.microsoft.com/office/drawing/2014/main" id="{B905FCE0-7DC9-447B-84E1-1CE23B45E0C1}"/>
              </a:ext>
            </a:extLst>
          </p:cNvPr>
          <p:cNvSpPr/>
          <p:nvPr/>
        </p:nvSpPr>
        <p:spPr>
          <a:xfrm>
            <a:off x="8385997" y="4641781"/>
            <a:ext cx="3490869" cy="559274"/>
          </a:xfrm>
          <a:prstGeom prst="rect">
            <a:avLst/>
          </a:prstGeom>
          <a:solidFill>
            <a:srgbClr val="E48312">
              <a:lumMod val="20000"/>
              <a:lumOff val="80000"/>
            </a:srgbClr>
          </a:solidFill>
          <a:ln w="12700" cap="flat" cmpd="sng" algn="ctr">
            <a:no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srgbClr val="00338D"/>
                </a:solidFill>
                <a:effectLst/>
                <a:uLnTx/>
                <a:uFillTx/>
                <a:latin typeface="Arial" panose="020B0604020202020204" pitchFamily="34" charset="0"/>
                <a:cs typeface="Arial" panose="020B0604020202020204" pitchFamily="34" charset="0"/>
              </a:rPr>
              <a:t>Low cost financing used by EESL</a:t>
            </a:r>
          </a:p>
        </p:txBody>
      </p:sp>
      <p:sp>
        <p:nvSpPr>
          <p:cNvPr id="27" name="Rectangle 26">
            <a:extLst>
              <a:ext uri="{FF2B5EF4-FFF2-40B4-BE49-F238E27FC236}">
                <a16:creationId xmlns="" xmlns:a16="http://schemas.microsoft.com/office/drawing/2014/main" id="{E5597DFD-2A21-4C99-8455-7D67C0988B52}"/>
              </a:ext>
            </a:extLst>
          </p:cNvPr>
          <p:cNvSpPr/>
          <p:nvPr/>
        </p:nvSpPr>
        <p:spPr>
          <a:xfrm>
            <a:off x="8412673" y="5606630"/>
            <a:ext cx="3448976" cy="637998"/>
          </a:xfrm>
          <a:prstGeom prst="rect">
            <a:avLst/>
          </a:prstGeom>
          <a:solidFill>
            <a:schemeClr val="accent4"/>
          </a:solidFill>
          <a:ln w="12700" cap="flat" cmpd="sng" algn="ctr">
            <a:no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Affordable PCS services for the end-consumers</a:t>
            </a:r>
          </a:p>
        </p:txBody>
      </p:sp>
      <p:sp>
        <p:nvSpPr>
          <p:cNvPr id="28" name="Plus 23">
            <a:extLst>
              <a:ext uri="{FF2B5EF4-FFF2-40B4-BE49-F238E27FC236}">
                <a16:creationId xmlns="" xmlns:a16="http://schemas.microsoft.com/office/drawing/2014/main" id="{7B936735-4862-4EDF-A1CD-803740BFFC76}"/>
              </a:ext>
            </a:extLst>
          </p:cNvPr>
          <p:cNvSpPr/>
          <p:nvPr/>
        </p:nvSpPr>
        <p:spPr>
          <a:xfrm>
            <a:off x="9756224" y="2963562"/>
            <a:ext cx="506085" cy="518850"/>
          </a:xfrm>
          <a:prstGeom prst="mathPlus">
            <a:avLst/>
          </a:prstGeom>
          <a:solidFill>
            <a:srgbClr val="0033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a:ln>
                <a:noFill/>
              </a:ln>
              <a:solidFill>
                <a:prstClr val="white"/>
              </a:solidFill>
              <a:effectLst/>
              <a:uLnTx/>
              <a:uFillTx/>
              <a:latin typeface="Cambria" panose="02040503050406030204" pitchFamily="18" charset="0"/>
            </a:endParaRPr>
          </a:p>
        </p:txBody>
      </p:sp>
      <p:sp>
        <p:nvSpPr>
          <p:cNvPr id="29" name="Plus 24">
            <a:extLst>
              <a:ext uri="{FF2B5EF4-FFF2-40B4-BE49-F238E27FC236}">
                <a16:creationId xmlns="" xmlns:a16="http://schemas.microsoft.com/office/drawing/2014/main" id="{3D1AAAE9-5A93-462D-8660-88B622D62E9E}"/>
              </a:ext>
            </a:extLst>
          </p:cNvPr>
          <p:cNvSpPr/>
          <p:nvPr/>
        </p:nvSpPr>
        <p:spPr>
          <a:xfrm>
            <a:off x="9756224" y="4108664"/>
            <a:ext cx="506085" cy="518850"/>
          </a:xfrm>
          <a:prstGeom prst="mathPlus">
            <a:avLst/>
          </a:prstGeom>
          <a:solidFill>
            <a:srgbClr val="0033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a:ln>
                <a:noFill/>
              </a:ln>
              <a:solidFill>
                <a:prstClr val="white"/>
              </a:solidFill>
              <a:effectLst/>
              <a:uLnTx/>
              <a:uFillTx/>
              <a:latin typeface="Cambria" panose="02040503050406030204" pitchFamily="18" charset="0"/>
            </a:endParaRPr>
          </a:p>
        </p:txBody>
      </p:sp>
      <p:sp>
        <p:nvSpPr>
          <p:cNvPr id="30" name="Equal 25">
            <a:extLst>
              <a:ext uri="{FF2B5EF4-FFF2-40B4-BE49-F238E27FC236}">
                <a16:creationId xmlns="" xmlns:a16="http://schemas.microsoft.com/office/drawing/2014/main" id="{DB0DE5D9-3332-4B61-A557-B06224C21525}"/>
              </a:ext>
            </a:extLst>
          </p:cNvPr>
          <p:cNvSpPr/>
          <p:nvPr/>
        </p:nvSpPr>
        <p:spPr>
          <a:xfrm>
            <a:off x="9757556" y="5205576"/>
            <a:ext cx="532723" cy="389699"/>
          </a:xfrm>
          <a:prstGeom prst="mathEqual">
            <a:avLst/>
          </a:prstGeom>
          <a:solidFill>
            <a:srgbClr val="0033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00" b="1" i="0" u="none" strike="noStrike" kern="0" cap="none" spc="0" normalizeH="0" baseline="0" noProof="0">
              <a:ln>
                <a:noFill/>
              </a:ln>
              <a:solidFill>
                <a:srgbClr val="000000"/>
              </a:solidFill>
              <a:effectLst/>
              <a:uLnTx/>
              <a:uFillTx/>
              <a:latin typeface="Cambria" panose="02040503050406030204" pitchFamily="18" charset="0"/>
            </a:endParaRPr>
          </a:p>
        </p:txBody>
      </p:sp>
      <p:sp>
        <p:nvSpPr>
          <p:cNvPr id="31" name="Rectangle 30">
            <a:extLst>
              <a:ext uri="{FF2B5EF4-FFF2-40B4-BE49-F238E27FC236}">
                <a16:creationId xmlns="" xmlns:a16="http://schemas.microsoft.com/office/drawing/2014/main" id="{F4B03BB7-57C0-472A-B2EF-90E3672A6222}"/>
              </a:ext>
            </a:extLst>
          </p:cNvPr>
          <p:cNvSpPr/>
          <p:nvPr/>
        </p:nvSpPr>
        <p:spPr>
          <a:xfrm>
            <a:off x="8200837" y="1765942"/>
            <a:ext cx="3841716" cy="4539791"/>
          </a:xfrm>
          <a:prstGeom prst="rect">
            <a:avLst/>
          </a:prstGeom>
          <a:noFill/>
          <a:ln w="12700" cap="flat" cmpd="sng" algn="ctr">
            <a:solidFill>
              <a:srgbClr val="C00000"/>
            </a:solidFill>
            <a:prstDash val="dash"/>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err="1">
              <a:ln>
                <a:noFill/>
              </a:ln>
              <a:solidFill>
                <a:prstClr val="white"/>
              </a:solidFill>
              <a:effectLst/>
              <a:uLnTx/>
              <a:uFillTx/>
              <a:latin typeface="Cambria" panose="02040503050406030204" pitchFamily="18" charset="0"/>
            </a:endParaRPr>
          </a:p>
        </p:txBody>
      </p:sp>
      <p:sp>
        <p:nvSpPr>
          <p:cNvPr id="32" name="Rectangle 31">
            <a:extLst>
              <a:ext uri="{FF2B5EF4-FFF2-40B4-BE49-F238E27FC236}">
                <a16:creationId xmlns="" xmlns:a16="http://schemas.microsoft.com/office/drawing/2014/main" id="{BE4AC69B-C7C2-4940-8542-A7EDDD9386A0}"/>
              </a:ext>
            </a:extLst>
          </p:cNvPr>
          <p:cNvSpPr/>
          <p:nvPr/>
        </p:nvSpPr>
        <p:spPr>
          <a:xfrm>
            <a:off x="8412673" y="1387480"/>
            <a:ext cx="3480452" cy="765291"/>
          </a:xfrm>
          <a:prstGeom prst="rect">
            <a:avLst/>
          </a:prstGeom>
          <a:solidFill>
            <a:schemeClr val="tx2"/>
          </a:solidFill>
          <a:ln w="12700" cap="flat" cmpd="sng" algn="ctr">
            <a:no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Win-win value proposition for EV users</a:t>
            </a:r>
          </a:p>
        </p:txBody>
      </p:sp>
      <p:cxnSp>
        <p:nvCxnSpPr>
          <p:cNvPr id="33" name="Elbow Connector 28">
            <a:extLst>
              <a:ext uri="{FF2B5EF4-FFF2-40B4-BE49-F238E27FC236}">
                <a16:creationId xmlns="" xmlns:a16="http://schemas.microsoft.com/office/drawing/2014/main" id="{63432130-8E99-4C2D-A9FB-14FE50A085AC}"/>
              </a:ext>
            </a:extLst>
          </p:cNvPr>
          <p:cNvCxnSpPr/>
          <p:nvPr/>
        </p:nvCxnSpPr>
        <p:spPr>
          <a:xfrm rot="16200000" flipV="1">
            <a:off x="4906250" y="4438992"/>
            <a:ext cx="1174327" cy="1145562"/>
          </a:xfrm>
          <a:prstGeom prst="bentConnector3">
            <a:avLst>
              <a:gd name="adj1" fmla="val 29437"/>
            </a:avLst>
          </a:prstGeom>
          <a:noFill/>
          <a:ln w="28575" cap="flat" cmpd="sng" algn="ctr">
            <a:solidFill>
              <a:srgbClr val="00266A"/>
            </a:solidFill>
            <a:prstDash val="solid"/>
            <a:miter lim="800000"/>
            <a:tailEnd type="triangle"/>
          </a:ln>
          <a:effectLst/>
        </p:spPr>
      </p:cxnSp>
      <p:sp>
        <p:nvSpPr>
          <p:cNvPr id="34" name="Rounded Rectangle 29">
            <a:extLst>
              <a:ext uri="{FF2B5EF4-FFF2-40B4-BE49-F238E27FC236}">
                <a16:creationId xmlns="" xmlns:a16="http://schemas.microsoft.com/office/drawing/2014/main" id="{34F5BF7C-150A-4CC6-AD73-B3875346D27E}"/>
              </a:ext>
            </a:extLst>
          </p:cNvPr>
          <p:cNvSpPr/>
          <p:nvPr/>
        </p:nvSpPr>
        <p:spPr>
          <a:xfrm>
            <a:off x="4458675" y="3974354"/>
            <a:ext cx="925944" cy="413283"/>
          </a:xfrm>
          <a:prstGeom prst="roundRect">
            <a:avLst>
              <a:gd name="adj" fmla="val 50000"/>
            </a:avLst>
          </a:prstGeom>
          <a:solidFill>
            <a:srgbClr val="0091DA">
              <a:lumMod val="20000"/>
              <a:lumOff val="80000"/>
              <a:alpha val="5000"/>
            </a:srgbClr>
          </a:solidFill>
          <a:ln w="28575" cap="flat" cmpd="sng" algn="ctr">
            <a:solidFill>
              <a:srgbClr val="00266A"/>
            </a:solidFill>
            <a:prstDash val="solid"/>
            <a:miter lim="800000"/>
          </a:ln>
          <a:effectLst/>
        </p:spPr>
        <p:txBody>
          <a:bodyPr lIns="54610" tIns="54610" rIns="54610" bIns="5461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mbria" panose="02040503050406030204" pitchFamily="18" charset="0"/>
            </a:endParaRPr>
          </a:p>
        </p:txBody>
      </p:sp>
      <p:sp>
        <p:nvSpPr>
          <p:cNvPr id="35" name="Rounded Rectangle 30">
            <a:extLst>
              <a:ext uri="{FF2B5EF4-FFF2-40B4-BE49-F238E27FC236}">
                <a16:creationId xmlns="" xmlns:a16="http://schemas.microsoft.com/office/drawing/2014/main" id="{8A62F366-AC4C-4EFA-A4D4-FA9BB25C660A}"/>
              </a:ext>
            </a:extLst>
          </p:cNvPr>
          <p:cNvSpPr/>
          <p:nvPr/>
        </p:nvSpPr>
        <p:spPr>
          <a:xfrm>
            <a:off x="5265927" y="5617412"/>
            <a:ext cx="1636660" cy="605086"/>
          </a:xfrm>
          <a:prstGeom prst="roundRect">
            <a:avLst/>
          </a:prstGeom>
          <a:solidFill>
            <a:srgbClr val="0091DA">
              <a:lumMod val="20000"/>
              <a:lumOff val="80000"/>
              <a:alpha val="5000"/>
            </a:srgbClr>
          </a:solidFill>
          <a:ln w="28575" cap="flat" cmpd="sng" algn="ctr">
            <a:solidFill>
              <a:srgbClr val="00266A"/>
            </a:solidFill>
            <a:prstDash val="solid"/>
            <a:miter lim="800000"/>
          </a:ln>
          <a:effectLst/>
        </p:spPr>
        <p:txBody>
          <a:bodyPr lIns="54610" tIns="54610" rIns="54610" bIns="5461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Land rental on energy basis</a:t>
            </a:r>
          </a:p>
        </p:txBody>
      </p:sp>
      <p:grpSp>
        <p:nvGrpSpPr>
          <p:cNvPr id="47" name="Group 46">
            <a:extLst>
              <a:ext uri="{FF2B5EF4-FFF2-40B4-BE49-F238E27FC236}">
                <a16:creationId xmlns="" xmlns:a16="http://schemas.microsoft.com/office/drawing/2014/main" id="{01A0FE2B-92A0-4CBC-9EF2-18B472DA117E}"/>
              </a:ext>
            </a:extLst>
          </p:cNvPr>
          <p:cNvGrpSpPr/>
          <p:nvPr/>
        </p:nvGrpSpPr>
        <p:grpSpPr>
          <a:xfrm>
            <a:off x="577415" y="1969692"/>
            <a:ext cx="7168467" cy="4386658"/>
            <a:chOff x="1761921" y="466974"/>
            <a:chExt cx="7794752" cy="4942863"/>
          </a:xfrm>
        </p:grpSpPr>
        <p:cxnSp>
          <p:nvCxnSpPr>
            <p:cNvPr id="48" name="Elbow Connector 2">
              <a:extLst>
                <a:ext uri="{FF2B5EF4-FFF2-40B4-BE49-F238E27FC236}">
                  <a16:creationId xmlns="" xmlns:a16="http://schemas.microsoft.com/office/drawing/2014/main" id="{5E0D6822-FFA0-4719-A265-C56C6A53D10C}"/>
                </a:ext>
              </a:extLst>
            </p:cNvPr>
            <p:cNvCxnSpPr/>
            <p:nvPr/>
          </p:nvCxnSpPr>
          <p:spPr>
            <a:xfrm rot="16200000" flipH="1">
              <a:off x="5582474" y="-799046"/>
              <a:ext cx="917495" cy="5911550"/>
            </a:xfrm>
            <a:prstGeom prst="bentConnector3">
              <a:avLst>
                <a:gd name="adj1" fmla="val -124579"/>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13">
              <a:extLst>
                <a:ext uri="{FF2B5EF4-FFF2-40B4-BE49-F238E27FC236}">
                  <a16:creationId xmlns="" xmlns:a16="http://schemas.microsoft.com/office/drawing/2014/main" id="{E093753A-2783-466F-B05D-EE486596ACA6}"/>
                </a:ext>
              </a:extLst>
            </p:cNvPr>
            <p:cNvSpPr/>
            <p:nvPr/>
          </p:nvSpPr>
          <p:spPr>
            <a:xfrm>
              <a:off x="3057031" y="2737617"/>
              <a:ext cx="1447859" cy="10210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50" name="Group 49">
              <a:extLst>
                <a:ext uri="{FF2B5EF4-FFF2-40B4-BE49-F238E27FC236}">
                  <a16:creationId xmlns="" xmlns:a16="http://schemas.microsoft.com/office/drawing/2014/main" id="{4A5768ED-49F4-40E1-81AF-9E6E4405A725}"/>
                </a:ext>
              </a:extLst>
            </p:cNvPr>
            <p:cNvGrpSpPr/>
            <p:nvPr/>
          </p:nvGrpSpPr>
          <p:grpSpPr>
            <a:xfrm>
              <a:off x="3137712" y="2815944"/>
              <a:ext cx="1246155" cy="801142"/>
              <a:chOff x="6190607" y="2656147"/>
              <a:chExt cx="5289861" cy="2529789"/>
            </a:xfrm>
          </p:grpSpPr>
          <p:sp>
            <p:nvSpPr>
              <p:cNvPr id="126" name="Rectangle 10">
                <a:extLst>
                  <a:ext uri="{FF2B5EF4-FFF2-40B4-BE49-F238E27FC236}">
                    <a16:creationId xmlns="" xmlns:a16="http://schemas.microsoft.com/office/drawing/2014/main" id="{9B7BE139-ED24-4888-A42D-200DF00E80D9}"/>
                  </a:ext>
                </a:extLst>
              </p:cNvPr>
              <p:cNvSpPr>
                <a:spLocks noChangeArrowheads="1"/>
              </p:cNvSpPr>
              <p:nvPr/>
            </p:nvSpPr>
            <p:spPr bwMode="auto">
              <a:xfrm>
                <a:off x="9128677" y="3342550"/>
                <a:ext cx="270334" cy="1347219"/>
              </a:xfrm>
              <a:prstGeom prst="rect">
                <a:avLst/>
              </a:prstGeom>
              <a:solidFill>
                <a:srgbClr val="A0C6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27" name="Rectangle 45">
                <a:extLst>
                  <a:ext uri="{FF2B5EF4-FFF2-40B4-BE49-F238E27FC236}">
                    <a16:creationId xmlns="" xmlns:a16="http://schemas.microsoft.com/office/drawing/2014/main" id="{E97DE8C7-151B-4B29-85EE-0255097B2C3C}"/>
                  </a:ext>
                </a:extLst>
              </p:cNvPr>
              <p:cNvSpPr>
                <a:spLocks noChangeArrowheads="1"/>
              </p:cNvSpPr>
              <p:nvPr/>
            </p:nvSpPr>
            <p:spPr bwMode="auto">
              <a:xfrm>
                <a:off x="8668109" y="3352562"/>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28" name="Rectangle 46">
                <a:extLst>
                  <a:ext uri="{FF2B5EF4-FFF2-40B4-BE49-F238E27FC236}">
                    <a16:creationId xmlns="" xmlns:a16="http://schemas.microsoft.com/office/drawing/2014/main" id="{8C5B0442-A928-4C8B-8445-184608FDBDC0}"/>
                  </a:ext>
                </a:extLst>
              </p:cNvPr>
              <p:cNvSpPr>
                <a:spLocks noChangeArrowheads="1"/>
              </p:cNvSpPr>
              <p:nvPr/>
            </p:nvSpPr>
            <p:spPr bwMode="auto">
              <a:xfrm>
                <a:off x="8668109" y="3430436"/>
                <a:ext cx="130161" cy="255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29" name="Rectangle 47">
                <a:extLst>
                  <a:ext uri="{FF2B5EF4-FFF2-40B4-BE49-F238E27FC236}">
                    <a16:creationId xmlns="" xmlns:a16="http://schemas.microsoft.com/office/drawing/2014/main" id="{60DD8AD2-51CE-45A3-9E8C-FA04617973E7}"/>
                  </a:ext>
                </a:extLst>
              </p:cNvPr>
              <p:cNvSpPr>
                <a:spLocks noChangeArrowheads="1"/>
              </p:cNvSpPr>
              <p:nvPr/>
            </p:nvSpPr>
            <p:spPr bwMode="auto">
              <a:xfrm>
                <a:off x="8668109" y="3509422"/>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0" name="Rectangle 48">
                <a:extLst>
                  <a:ext uri="{FF2B5EF4-FFF2-40B4-BE49-F238E27FC236}">
                    <a16:creationId xmlns="" xmlns:a16="http://schemas.microsoft.com/office/drawing/2014/main" id="{DCD84927-5C71-45F5-B865-F15A104AB7B7}"/>
                  </a:ext>
                </a:extLst>
              </p:cNvPr>
              <p:cNvSpPr>
                <a:spLocks noChangeArrowheads="1"/>
              </p:cNvSpPr>
              <p:nvPr/>
            </p:nvSpPr>
            <p:spPr bwMode="auto">
              <a:xfrm>
                <a:off x="8668109" y="3588409"/>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1" name="Rectangle 49">
                <a:extLst>
                  <a:ext uri="{FF2B5EF4-FFF2-40B4-BE49-F238E27FC236}">
                    <a16:creationId xmlns="" xmlns:a16="http://schemas.microsoft.com/office/drawing/2014/main" id="{F80DBF5F-50D4-4432-AA5A-64257E9EEB9E}"/>
                  </a:ext>
                </a:extLst>
              </p:cNvPr>
              <p:cNvSpPr>
                <a:spLocks noChangeArrowheads="1"/>
              </p:cNvSpPr>
              <p:nvPr/>
            </p:nvSpPr>
            <p:spPr bwMode="auto">
              <a:xfrm>
                <a:off x="8668109" y="3666283"/>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2" name="Rectangle 50">
                <a:extLst>
                  <a:ext uri="{FF2B5EF4-FFF2-40B4-BE49-F238E27FC236}">
                    <a16:creationId xmlns="" xmlns:a16="http://schemas.microsoft.com/office/drawing/2014/main" id="{F447D9C0-9E0D-4673-8C78-1CE416B47E12}"/>
                  </a:ext>
                </a:extLst>
              </p:cNvPr>
              <p:cNvSpPr>
                <a:spLocks noChangeArrowheads="1"/>
              </p:cNvSpPr>
              <p:nvPr/>
            </p:nvSpPr>
            <p:spPr bwMode="auto">
              <a:xfrm>
                <a:off x="8668109" y="3746381"/>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3" name="Rectangle 51">
                <a:extLst>
                  <a:ext uri="{FF2B5EF4-FFF2-40B4-BE49-F238E27FC236}">
                    <a16:creationId xmlns="" xmlns:a16="http://schemas.microsoft.com/office/drawing/2014/main" id="{A5215B6C-5F5E-4F7E-87B4-81B0981018A6}"/>
                  </a:ext>
                </a:extLst>
              </p:cNvPr>
              <p:cNvSpPr>
                <a:spLocks noChangeArrowheads="1"/>
              </p:cNvSpPr>
              <p:nvPr/>
            </p:nvSpPr>
            <p:spPr bwMode="auto">
              <a:xfrm>
                <a:off x="8668109" y="3824255"/>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4" name="Rectangle 52">
                <a:extLst>
                  <a:ext uri="{FF2B5EF4-FFF2-40B4-BE49-F238E27FC236}">
                    <a16:creationId xmlns="" xmlns:a16="http://schemas.microsoft.com/office/drawing/2014/main" id="{8E77C8F4-2BF2-40D7-9C36-172C6F786E96}"/>
                  </a:ext>
                </a:extLst>
              </p:cNvPr>
              <p:cNvSpPr>
                <a:spLocks noChangeArrowheads="1"/>
              </p:cNvSpPr>
              <p:nvPr/>
            </p:nvSpPr>
            <p:spPr bwMode="auto">
              <a:xfrm>
                <a:off x="8668109" y="3903241"/>
                <a:ext cx="130161"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5" name="Rectangle 64">
                <a:extLst>
                  <a:ext uri="{FF2B5EF4-FFF2-40B4-BE49-F238E27FC236}">
                    <a16:creationId xmlns="" xmlns:a16="http://schemas.microsoft.com/office/drawing/2014/main" id="{7C0A4172-990B-46AB-A118-078AE9CB8168}"/>
                  </a:ext>
                </a:extLst>
              </p:cNvPr>
              <p:cNvSpPr>
                <a:spLocks noChangeArrowheads="1"/>
              </p:cNvSpPr>
              <p:nvPr/>
            </p:nvSpPr>
            <p:spPr bwMode="auto">
              <a:xfrm>
                <a:off x="8870581" y="3352562"/>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6" name="Rectangle 65">
                <a:extLst>
                  <a:ext uri="{FF2B5EF4-FFF2-40B4-BE49-F238E27FC236}">
                    <a16:creationId xmlns="" xmlns:a16="http://schemas.microsoft.com/office/drawing/2014/main" id="{3EAC2444-1042-4A86-9EB0-54DF4094E1F8}"/>
                  </a:ext>
                </a:extLst>
              </p:cNvPr>
              <p:cNvSpPr>
                <a:spLocks noChangeArrowheads="1"/>
              </p:cNvSpPr>
              <p:nvPr/>
            </p:nvSpPr>
            <p:spPr bwMode="auto">
              <a:xfrm>
                <a:off x="8870581" y="3430436"/>
                <a:ext cx="131273" cy="255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7" name="Rectangle 66">
                <a:extLst>
                  <a:ext uri="{FF2B5EF4-FFF2-40B4-BE49-F238E27FC236}">
                    <a16:creationId xmlns="" xmlns:a16="http://schemas.microsoft.com/office/drawing/2014/main" id="{A932100D-7EE0-4E4E-93B3-AAEA6AA33C6D}"/>
                  </a:ext>
                </a:extLst>
              </p:cNvPr>
              <p:cNvSpPr>
                <a:spLocks noChangeArrowheads="1"/>
              </p:cNvSpPr>
              <p:nvPr/>
            </p:nvSpPr>
            <p:spPr bwMode="auto">
              <a:xfrm>
                <a:off x="8870581" y="3509422"/>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8" name="Rectangle 67">
                <a:extLst>
                  <a:ext uri="{FF2B5EF4-FFF2-40B4-BE49-F238E27FC236}">
                    <a16:creationId xmlns="" xmlns:a16="http://schemas.microsoft.com/office/drawing/2014/main" id="{B6D9DF14-18DF-4ADB-AFE3-C3F5FCA8866B}"/>
                  </a:ext>
                </a:extLst>
              </p:cNvPr>
              <p:cNvSpPr>
                <a:spLocks noChangeArrowheads="1"/>
              </p:cNvSpPr>
              <p:nvPr/>
            </p:nvSpPr>
            <p:spPr bwMode="auto">
              <a:xfrm>
                <a:off x="8870581" y="3588409"/>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39" name="Rectangle 68">
                <a:extLst>
                  <a:ext uri="{FF2B5EF4-FFF2-40B4-BE49-F238E27FC236}">
                    <a16:creationId xmlns="" xmlns:a16="http://schemas.microsoft.com/office/drawing/2014/main" id="{246B16DE-F46C-4BCF-984B-D23A30CE62C5}"/>
                  </a:ext>
                </a:extLst>
              </p:cNvPr>
              <p:cNvSpPr>
                <a:spLocks noChangeArrowheads="1"/>
              </p:cNvSpPr>
              <p:nvPr/>
            </p:nvSpPr>
            <p:spPr bwMode="auto">
              <a:xfrm>
                <a:off x="8870581" y="3666283"/>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0" name="Rectangle 69">
                <a:extLst>
                  <a:ext uri="{FF2B5EF4-FFF2-40B4-BE49-F238E27FC236}">
                    <a16:creationId xmlns="" xmlns:a16="http://schemas.microsoft.com/office/drawing/2014/main" id="{AB43DED9-86A3-4664-A976-BCE7972377A2}"/>
                  </a:ext>
                </a:extLst>
              </p:cNvPr>
              <p:cNvSpPr>
                <a:spLocks noChangeArrowheads="1"/>
              </p:cNvSpPr>
              <p:nvPr/>
            </p:nvSpPr>
            <p:spPr bwMode="auto">
              <a:xfrm>
                <a:off x="8870581" y="3746381"/>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1" name="Rectangle 70">
                <a:extLst>
                  <a:ext uri="{FF2B5EF4-FFF2-40B4-BE49-F238E27FC236}">
                    <a16:creationId xmlns="" xmlns:a16="http://schemas.microsoft.com/office/drawing/2014/main" id="{47CF9F5C-5AA1-45A8-96D6-F2409F1BFDC0}"/>
                  </a:ext>
                </a:extLst>
              </p:cNvPr>
              <p:cNvSpPr>
                <a:spLocks noChangeArrowheads="1"/>
              </p:cNvSpPr>
              <p:nvPr/>
            </p:nvSpPr>
            <p:spPr bwMode="auto">
              <a:xfrm>
                <a:off x="8870581" y="3824255"/>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2" name="Rectangle 71">
                <a:extLst>
                  <a:ext uri="{FF2B5EF4-FFF2-40B4-BE49-F238E27FC236}">
                    <a16:creationId xmlns="" xmlns:a16="http://schemas.microsoft.com/office/drawing/2014/main" id="{C0FFF84D-07F6-46E2-A1BB-969919425C2D}"/>
                  </a:ext>
                </a:extLst>
              </p:cNvPr>
              <p:cNvSpPr>
                <a:spLocks noChangeArrowheads="1"/>
              </p:cNvSpPr>
              <p:nvPr/>
            </p:nvSpPr>
            <p:spPr bwMode="auto">
              <a:xfrm>
                <a:off x="8870581" y="3903241"/>
                <a:ext cx="131273"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3" name="Rectangle 82">
                <a:extLst>
                  <a:ext uri="{FF2B5EF4-FFF2-40B4-BE49-F238E27FC236}">
                    <a16:creationId xmlns="" xmlns:a16="http://schemas.microsoft.com/office/drawing/2014/main" id="{17658560-3D01-4258-8924-4A9962AFA780}"/>
                  </a:ext>
                </a:extLst>
              </p:cNvPr>
              <p:cNvSpPr>
                <a:spLocks noChangeArrowheads="1"/>
              </p:cNvSpPr>
              <p:nvPr/>
            </p:nvSpPr>
            <p:spPr bwMode="auto">
              <a:xfrm>
                <a:off x="7273053" y="3506085"/>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4" name="Rectangle 83">
                <a:extLst>
                  <a:ext uri="{FF2B5EF4-FFF2-40B4-BE49-F238E27FC236}">
                    <a16:creationId xmlns="" xmlns:a16="http://schemas.microsoft.com/office/drawing/2014/main" id="{415D8D8A-B2C8-44EE-9E82-BFD9E2D43D6B}"/>
                  </a:ext>
                </a:extLst>
              </p:cNvPr>
              <p:cNvSpPr>
                <a:spLocks noChangeArrowheads="1"/>
              </p:cNvSpPr>
              <p:nvPr/>
            </p:nvSpPr>
            <p:spPr bwMode="auto">
              <a:xfrm>
                <a:off x="7273053" y="3553922"/>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5" name="Rectangle 84">
                <a:extLst>
                  <a:ext uri="{FF2B5EF4-FFF2-40B4-BE49-F238E27FC236}">
                    <a16:creationId xmlns="" xmlns:a16="http://schemas.microsoft.com/office/drawing/2014/main" id="{07339BC1-C95A-447B-BABC-C0695D8D9A81}"/>
                  </a:ext>
                </a:extLst>
              </p:cNvPr>
              <p:cNvSpPr>
                <a:spLocks noChangeArrowheads="1"/>
              </p:cNvSpPr>
              <p:nvPr/>
            </p:nvSpPr>
            <p:spPr bwMode="auto">
              <a:xfrm>
                <a:off x="7273053" y="3601759"/>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6" name="Rectangle 85">
                <a:extLst>
                  <a:ext uri="{FF2B5EF4-FFF2-40B4-BE49-F238E27FC236}">
                    <a16:creationId xmlns="" xmlns:a16="http://schemas.microsoft.com/office/drawing/2014/main" id="{BF8E0F59-7EEC-4777-8322-A1E2F58DEF20}"/>
                  </a:ext>
                </a:extLst>
              </p:cNvPr>
              <p:cNvSpPr>
                <a:spLocks noChangeArrowheads="1"/>
              </p:cNvSpPr>
              <p:nvPr/>
            </p:nvSpPr>
            <p:spPr bwMode="auto">
              <a:xfrm>
                <a:off x="7273053" y="3650708"/>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7" name="Rectangle 86">
                <a:extLst>
                  <a:ext uri="{FF2B5EF4-FFF2-40B4-BE49-F238E27FC236}">
                    <a16:creationId xmlns="" xmlns:a16="http://schemas.microsoft.com/office/drawing/2014/main" id="{F3C761FB-304C-47E9-ABE9-96B69CB3BFF3}"/>
                  </a:ext>
                </a:extLst>
              </p:cNvPr>
              <p:cNvSpPr>
                <a:spLocks noChangeArrowheads="1"/>
              </p:cNvSpPr>
              <p:nvPr/>
            </p:nvSpPr>
            <p:spPr bwMode="auto">
              <a:xfrm>
                <a:off x="7273053" y="3698544"/>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8" name="Rectangle 87">
                <a:extLst>
                  <a:ext uri="{FF2B5EF4-FFF2-40B4-BE49-F238E27FC236}">
                    <a16:creationId xmlns="" xmlns:a16="http://schemas.microsoft.com/office/drawing/2014/main" id="{5CA95E54-E23B-4E0A-9DD9-30E12BBDF427}"/>
                  </a:ext>
                </a:extLst>
              </p:cNvPr>
              <p:cNvSpPr>
                <a:spLocks noChangeArrowheads="1"/>
              </p:cNvSpPr>
              <p:nvPr/>
            </p:nvSpPr>
            <p:spPr bwMode="auto">
              <a:xfrm>
                <a:off x="7273053" y="3746381"/>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49" name="Rectangle 88">
                <a:extLst>
                  <a:ext uri="{FF2B5EF4-FFF2-40B4-BE49-F238E27FC236}">
                    <a16:creationId xmlns="" xmlns:a16="http://schemas.microsoft.com/office/drawing/2014/main" id="{344C349E-9D58-45A6-B6CB-682777CEA284}"/>
                  </a:ext>
                </a:extLst>
              </p:cNvPr>
              <p:cNvSpPr>
                <a:spLocks noChangeArrowheads="1"/>
              </p:cNvSpPr>
              <p:nvPr/>
            </p:nvSpPr>
            <p:spPr bwMode="auto">
              <a:xfrm>
                <a:off x="7273053" y="3794218"/>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0" name="Rectangle 89">
                <a:extLst>
                  <a:ext uri="{FF2B5EF4-FFF2-40B4-BE49-F238E27FC236}">
                    <a16:creationId xmlns="" xmlns:a16="http://schemas.microsoft.com/office/drawing/2014/main" id="{58C9F607-D479-47FE-AC5B-294DD8772309}"/>
                  </a:ext>
                </a:extLst>
              </p:cNvPr>
              <p:cNvSpPr>
                <a:spLocks noChangeArrowheads="1"/>
              </p:cNvSpPr>
              <p:nvPr/>
            </p:nvSpPr>
            <p:spPr bwMode="auto">
              <a:xfrm>
                <a:off x="7273053" y="3842055"/>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1" name="Rectangle 90">
                <a:extLst>
                  <a:ext uri="{FF2B5EF4-FFF2-40B4-BE49-F238E27FC236}">
                    <a16:creationId xmlns="" xmlns:a16="http://schemas.microsoft.com/office/drawing/2014/main" id="{8F7520AC-149E-4158-891D-A0661B321FA7}"/>
                  </a:ext>
                </a:extLst>
              </p:cNvPr>
              <p:cNvSpPr>
                <a:spLocks noChangeArrowheads="1"/>
              </p:cNvSpPr>
              <p:nvPr/>
            </p:nvSpPr>
            <p:spPr bwMode="auto">
              <a:xfrm>
                <a:off x="7273053" y="3889892"/>
                <a:ext cx="26699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2" name="Rectangle 98">
                <a:extLst>
                  <a:ext uri="{FF2B5EF4-FFF2-40B4-BE49-F238E27FC236}">
                    <a16:creationId xmlns="" xmlns:a16="http://schemas.microsoft.com/office/drawing/2014/main" id="{0DABE32F-E7B2-4B57-945A-579B298D4D7E}"/>
                  </a:ext>
                </a:extLst>
              </p:cNvPr>
              <p:cNvSpPr>
                <a:spLocks noChangeArrowheads="1"/>
              </p:cNvSpPr>
              <p:nvPr/>
            </p:nvSpPr>
            <p:spPr bwMode="auto">
              <a:xfrm>
                <a:off x="7758097" y="3414861"/>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3" name="Rectangle 99">
                <a:extLst>
                  <a:ext uri="{FF2B5EF4-FFF2-40B4-BE49-F238E27FC236}">
                    <a16:creationId xmlns="" xmlns:a16="http://schemas.microsoft.com/office/drawing/2014/main" id="{8112BA7D-459D-45AE-B14B-3A2BCA7AAC0F}"/>
                  </a:ext>
                </a:extLst>
              </p:cNvPr>
              <p:cNvSpPr>
                <a:spLocks noChangeArrowheads="1"/>
              </p:cNvSpPr>
              <p:nvPr/>
            </p:nvSpPr>
            <p:spPr bwMode="auto">
              <a:xfrm>
                <a:off x="7758097" y="3480498"/>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4" name="Rectangle 100">
                <a:extLst>
                  <a:ext uri="{FF2B5EF4-FFF2-40B4-BE49-F238E27FC236}">
                    <a16:creationId xmlns="" xmlns:a16="http://schemas.microsoft.com/office/drawing/2014/main" id="{206C6E21-0086-414C-BE42-8EBF332DE28F}"/>
                  </a:ext>
                </a:extLst>
              </p:cNvPr>
              <p:cNvSpPr>
                <a:spLocks noChangeArrowheads="1"/>
              </p:cNvSpPr>
              <p:nvPr/>
            </p:nvSpPr>
            <p:spPr bwMode="auto">
              <a:xfrm>
                <a:off x="7758097" y="3545021"/>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5" name="Rectangle 101">
                <a:extLst>
                  <a:ext uri="{FF2B5EF4-FFF2-40B4-BE49-F238E27FC236}">
                    <a16:creationId xmlns="" xmlns:a16="http://schemas.microsoft.com/office/drawing/2014/main" id="{6F80B873-C99C-4EF0-88A4-DB0A17A96499}"/>
                  </a:ext>
                </a:extLst>
              </p:cNvPr>
              <p:cNvSpPr>
                <a:spLocks noChangeArrowheads="1"/>
              </p:cNvSpPr>
              <p:nvPr/>
            </p:nvSpPr>
            <p:spPr bwMode="auto">
              <a:xfrm>
                <a:off x="7758097" y="3609546"/>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6" name="Rectangle 102">
                <a:extLst>
                  <a:ext uri="{FF2B5EF4-FFF2-40B4-BE49-F238E27FC236}">
                    <a16:creationId xmlns="" xmlns:a16="http://schemas.microsoft.com/office/drawing/2014/main" id="{4DA5ADB4-E63C-47A6-9D8A-FE52A0BF4817}"/>
                  </a:ext>
                </a:extLst>
              </p:cNvPr>
              <p:cNvSpPr>
                <a:spLocks noChangeArrowheads="1"/>
              </p:cNvSpPr>
              <p:nvPr/>
            </p:nvSpPr>
            <p:spPr bwMode="auto">
              <a:xfrm>
                <a:off x="7758097" y="3675182"/>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7" name="Rectangle 103">
                <a:extLst>
                  <a:ext uri="{FF2B5EF4-FFF2-40B4-BE49-F238E27FC236}">
                    <a16:creationId xmlns="" xmlns:a16="http://schemas.microsoft.com/office/drawing/2014/main" id="{B7DD9106-27F1-4F43-AD3A-ED697F5C62C7}"/>
                  </a:ext>
                </a:extLst>
              </p:cNvPr>
              <p:cNvSpPr>
                <a:spLocks noChangeArrowheads="1"/>
              </p:cNvSpPr>
              <p:nvPr/>
            </p:nvSpPr>
            <p:spPr bwMode="auto">
              <a:xfrm>
                <a:off x="7758097" y="3739707"/>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8" name="Rectangle 104">
                <a:extLst>
                  <a:ext uri="{FF2B5EF4-FFF2-40B4-BE49-F238E27FC236}">
                    <a16:creationId xmlns="" xmlns:a16="http://schemas.microsoft.com/office/drawing/2014/main" id="{518DAFB8-CD12-401C-A2DE-4C74A662FE7D}"/>
                  </a:ext>
                </a:extLst>
              </p:cNvPr>
              <p:cNvSpPr>
                <a:spLocks noChangeArrowheads="1"/>
              </p:cNvSpPr>
              <p:nvPr/>
            </p:nvSpPr>
            <p:spPr bwMode="auto">
              <a:xfrm>
                <a:off x="7758097" y="3805343"/>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59" name="Rectangle 105">
                <a:extLst>
                  <a:ext uri="{FF2B5EF4-FFF2-40B4-BE49-F238E27FC236}">
                    <a16:creationId xmlns="" xmlns:a16="http://schemas.microsoft.com/office/drawing/2014/main" id="{CF122A67-9908-4613-ADC0-C401D9DAE1A4}"/>
                  </a:ext>
                </a:extLst>
              </p:cNvPr>
              <p:cNvSpPr>
                <a:spLocks noChangeArrowheads="1"/>
              </p:cNvSpPr>
              <p:nvPr/>
            </p:nvSpPr>
            <p:spPr bwMode="auto">
              <a:xfrm>
                <a:off x="7758097" y="3869867"/>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0" name="Rectangle 106">
                <a:extLst>
                  <a:ext uri="{FF2B5EF4-FFF2-40B4-BE49-F238E27FC236}">
                    <a16:creationId xmlns="" xmlns:a16="http://schemas.microsoft.com/office/drawing/2014/main" id="{6196833C-2BF6-479C-BE92-3648DD36A838}"/>
                  </a:ext>
                </a:extLst>
              </p:cNvPr>
              <p:cNvSpPr>
                <a:spLocks noChangeArrowheads="1"/>
              </p:cNvSpPr>
              <p:nvPr/>
            </p:nvSpPr>
            <p:spPr bwMode="auto">
              <a:xfrm>
                <a:off x="7758097" y="3934391"/>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1" name="Rectangle 107">
                <a:extLst>
                  <a:ext uri="{FF2B5EF4-FFF2-40B4-BE49-F238E27FC236}">
                    <a16:creationId xmlns="" xmlns:a16="http://schemas.microsoft.com/office/drawing/2014/main" id="{122E1464-B7D2-479A-9C4B-1CB6CC0E93D0}"/>
                  </a:ext>
                </a:extLst>
              </p:cNvPr>
              <p:cNvSpPr>
                <a:spLocks noChangeArrowheads="1"/>
              </p:cNvSpPr>
              <p:nvPr/>
            </p:nvSpPr>
            <p:spPr bwMode="auto">
              <a:xfrm>
                <a:off x="7758097" y="4000027"/>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2" name="Rectangle 108">
                <a:extLst>
                  <a:ext uri="{FF2B5EF4-FFF2-40B4-BE49-F238E27FC236}">
                    <a16:creationId xmlns="" xmlns:a16="http://schemas.microsoft.com/office/drawing/2014/main" id="{2F815C4D-F9BC-461C-AC86-8B4D6B4E455D}"/>
                  </a:ext>
                </a:extLst>
              </p:cNvPr>
              <p:cNvSpPr>
                <a:spLocks noChangeArrowheads="1"/>
              </p:cNvSpPr>
              <p:nvPr/>
            </p:nvSpPr>
            <p:spPr bwMode="auto">
              <a:xfrm>
                <a:off x="7758097" y="4064552"/>
                <a:ext cx="209147"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3" name="Rectangle 109">
                <a:extLst>
                  <a:ext uri="{FF2B5EF4-FFF2-40B4-BE49-F238E27FC236}">
                    <a16:creationId xmlns="" xmlns:a16="http://schemas.microsoft.com/office/drawing/2014/main" id="{A1D6CD0D-C484-4675-87DF-18B4FA139C86}"/>
                  </a:ext>
                </a:extLst>
              </p:cNvPr>
              <p:cNvSpPr>
                <a:spLocks noChangeArrowheads="1"/>
              </p:cNvSpPr>
              <p:nvPr/>
            </p:nvSpPr>
            <p:spPr bwMode="auto">
              <a:xfrm>
                <a:off x="7758097" y="4129076"/>
                <a:ext cx="209147" cy="255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4" name="Rectangle 123">
                <a:extLst>
                  <a:ext uri="{FF2B5EF4-FFF2-40B4-BE49-F238E27FC236}">
                    <a16:creationId xmlns="" xmlns:a16="http://schemas.microsoft.com/office/drawing/2014/main" id="{C5569E9B-FAF3-4FCD-9033-0896D253909B}"/>
                  </a:ext>
                </a:extLst>
              </p:cNvPr>
              <p:cNvSpPr>
                <a:spLocks noChangeArrowheads="1"/>
              </p:cNvSpPr>
              <p:nvPr/>
            </p:nvSpPr>
            <p:spPr bwMode="auto">
              <a:xfrm>
                <a:off x="6729048" y="3928828"/>
                <a:ext cx="210259"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5" name="Rectangle 125">
                <a:extLst>
                  <a:ext uri="{FF2B5EF4-FFF2-40B4-BE49-F238E27FC236}">
                    <a16:creationId xmlns="" xmlns:a16="http://schemas.microsoft.com/office/drawing/2014/main" id="{09D4BA99-34A2-4A5F-80CA-443D307B97DB}"/>
                  </a:ext>
                </a:extLst>
              </p:cNvPr>
              <p:cNvSpPr>
                <a:spLocks noChangeArrowheads="1"/>
              </p:cNvSpPr>
              <p:nvPr/>
            </p:nvSpPr>
            <p:spPr bwMode="auto">
              <a:xfrm>
                <a:off x="6729048" y="4122401"/>
                <a:ext cx="210259"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6" name="Rectangle 126">
                <a:extLst>
                  <a:ext uri="{FF2B5EF4-FFF2-40B4-BE49-F238E27FC236}">
                    <a16:creationId xmlns="" xmlns:a16="http://schemas.microsoft.com/office/drawing/2014/main" id="{87051316-CC75-4D67-94FD-81E468DE8C4C}"/>
                  </a:ext>
                </a:extLst>
              </p:cNvPr>
              <p:cNvSpPr>
                <a:spLocks noChangeArrowheads="1"/>
              </p:cNvSpPr>
              <p:nvPr/>
            </p:nvSpPr>
            <p:spPr bwMode="auto">
              <a:xfrm>
                <a:off x="6729048" y="4219187"/>
                <a:ext cx="210259"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7" name="Rectangle 127">
                <a:extLst>
                  <a:ext uri="{FF2B5EF4-FFF2-40B4-BE49-F238E27FC236}">
                    <a16:creationId xmlns="" xmlns:a16="http://schemas.microsoft.com/office/drawing/2014/main" id="{E021FBB9-AB6C-4AE0-96F4-C154D6B4154D}"/>
                  </a:ext>
                </a:extLst>
              </p:cNvPr>
              <p:cNvSpPr>
                <a:spLocks noChangeArrowheads="1"/>
              </p:cNvSpPr>
              <p:nvPr/>
            </p:nvSpPr>
            <p:spPr bwMode="auto">
              <a:xfrm>
                <a:off x="6729048" y="4315973"/>
                <a:ext cx="210259"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8" name="Rectangle 128">
                <a:extLst>
                  <a:ext uri="{FF2B5EF4-FFF2-40B4-BE49-F238E27FC236}">
                    <a16:creationId xmlns="" xmlns:a16="http://schemas.microsoft.com/office/drawing/2014/main" id="{61AB5EC2-1663-49D3-8D71-6DC0F98C393C}"/>
                  </a:ext>
                </a:extLst>
              </p:cNvPr>
              <p:cNvSpPr>
                <a:spLocks noChangeArrowheads="1"/>
              </p:cNvSpPr>
              <p:nvPr/>
            </p:nvSpPr>
            <p:spPr bwMode="auto">
              <a:xfrm>
                <a:off x="6729048" y="4412759"/>
                <a:ext cx="210259" cy="244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69" name="Freeform 134">
                <a:extLst>
                  <a:ext uri="{FF2B5EF4-FFF2-40B4-BE49-F238E27FC236}">
                    <a16:creationId xmlns="" xmlns:a16="http://schemas.microsoft.com/office/drawing/2014/main" id="{910FD5F1-1373-433C-B8CF-E7E66B14907B}"/>
                  </a:ext>
                </a:extLst>
              </p:cNvPr>
              <p:cNvSpPr>
                <a:spLocks/>
              </p:cNvSpPr>
              <p:nvPr/>
            </p:nvSpPr>
            <p:spPr bwMode="auto">
              <a:xfrm>
                <a:off x="10667243" y="5126974"/>
                <a:ext cx="608529" cy="58962"/>
              </a:xfrm>
              <a:custGeom>
                <a:avLst/>
                <a:gdLst>
                  <a:gd name="T0" fmla="*/ 473 w 497"/>
                  <a:gd name="T1" fmla="*/ 48 h 48"/>
                  <a:gd name="T2" fmla="*/ 24 w 497"/>
                  <a:gd name="T3" fmla="*/ 48 h 48"/>
                  <a:gd name="T4" fmla="*/ 0 w 497"/>
                  <a:gd name="T5" fmla="*/ 24 h 48"/>
                  <a:gd name="T6" fmla="*/ 24 w 497"/>
                  <a:gd name="T7" fmla="*/ 0 h 48"/>
                  <a:gd name="T8" fmla="*/ 473 w 497"/>
                  <a:gd name="T9" fmla="*/ 0 h 48"/>
                  <a:gd name="T10" fmla="*/ 497 w 497"/>
                  <a:gd name="T11" fmla="*/ 24 h 48"/>
                  <a:gd name="T12" fmla="*/ 473 w 497"/>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97" h="48">
                    <a:moveTo>
                      <a:pt x="473" y="48"/>
                    </a:moveTo>
                    <a:cubicBezTo>
                      <a:pt x="24" y="48"/>
                      <a:pt x="24" y="48"/>
                      <a:pt x="24" y="48"/>
                    </a:cubicBezTo>
                    <a:cubicBezTo>
                      <a:pt x="11" y="48"/>
                      <a:pt x="0" y="37"/>
                      <a:pt x="0" y="24"/>
                    </a:cubicBezTo>
                    <a:cubicBezTo>
                      <a:pt x="0" y="11"/>
                      <a:pt x="11" y="0"/>
                      <a:pt x="24" y="0"/>
                    </a:cubicBezTo>
                    <a:cubicBezTo>
                      <a:pt x="473" y="0"/>
                      <a:pt x="473" y="0"/>
                      <a:pt x="473" y="0"/>
                    </a:cubicBezTo>
                    <a:cubicBezTo>
                      <a:pt x="486" y="0"/>
                      <a:pt x="497" y="11"/>
                      <a:pt x="497" y="24"/>
                    </a:cubicBezTo>
                    <a:cubicBezTo>
                      <a:pt x="497" y="37"/>
                      <a:pt x="486" y="48"/>
                      <a:pt x="473" y="48"/>
                    </a:cubicBez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0" name="Freeform 135">
                <a:extLst>
                  <a:ext uri="{FF2B5EF4-FFF2-40B4-BE49-F238E27FC236}">
                    <a16:creationId xmlns="" xmlns:a16="http://schemas.microsoft.com/office/drawing/2014/main" id="{4DDDA33E-AECB-4BFB-90A0-8AB67DD839EA}"/>
                  </a:ext>
                </a:extLst>
              </p:cNvPr>
              <p:cNvSpPr>
                <a:spLocks/>
              </p:cNvSpPr>
              <p:nvPr/>
            </p:nvSpPr>
            <p:spPr bwMode="auto">
              <a:xfrm>
                <a:off x="6360817" y="4449471"/>
                <a:ext cx="412732" cy="710878"/>
              </a:xfrm>
              <a:custGeom>
                <a:avLst/>
                <a:gdLst>
                  <a:gd name="T0" fmla="*/ 337 w 337"/>
                  <a:gd name="T1" fmla="*/ 0 h 580"/>
                  <a:gd name="T2" fmla="*/ 176 w 337"/>
                  <a:gd name="T3" fmla="*/ 0 h 580"/>
                  <a:gd name="T4" fmla="*/ 0 w 337"/>
                  <a:gd name="T5" fmla="*/ 290 h 580"/>
                  <a:gd name="T6" fmla="*/ 176 w 337"/>
                  <a:gd name="T7" fmla="*/ 580 h 580"/>
                  <a:gd name="T8" fmla="*/ 337 w 337"/>
                  <a:gd name="T9" fmla="*/ 580 h 580"/>
                  <a:gd name="T10" fmla="*/ 337 w 337"/>
                  <a:gd name="T11" fmla="*/ 0 h 580"/>
                </a:gdLst>
                <a:ahLst/>
                <a:cxnLst>
                  <a:cxn ang="0">
                    <a:pos x="T0" y="T1"/>
                  </a:cxn>
                  <a:cxn ang="0">
                    <a:pos x="T2" y="T3"/>
                  </a:cxn>
                  <a:cxn ang="0">
                    <a:pos x="T4" y="T5"/>
                  </a:cxn>
                  <a:cxn ang="0">
                    <a:pos x="T6" y="T7"/>
                  </a:cxn>
                  <a:cxn ang="0">
                    <a:pos x="T8" y="T9"/>
                  </a:cxn>
                  <a:cxn ang="0">
                    <a:pos x="T10" y="T11"/>
                  </a:cxn>
                </a:cxnLst>
                <a:rect l="0" t="0" r="r" b="b"/>
                <a:pathLst>
                  <a:path w="337" h="580">
                    <a:moveTo>
                      <a:pt x="337" y="0"/>
                    </a:moveTo>
                    <a:cubicBezTo>
                      <a:pt x="176" y="0"/>
                      <a:pt x="176" y="0"/>
                      <a:pt x="176" y="0"/>
                    </a:cubicBezTo>
                    <a:cubicBezTo>
                      <a:pt x="79" y="0"/>
                      <a:pt x="0" y="130"/>
                      <a:pt x="0" y="290"/>
                    </a:cubicBezTo>
                    <a:cubicBezTo>
                      <a:pt x="0" y="450"/>
                      <a:pt x="79" y="580"/>
                      <a:pt x="176" y="580"/>
                    </a:cubicBezTo>
                    <a:cubicBezTo>
                      <a:pt x="337" y="580"/>
                      <a:pt x="337" y="580"/>
                      <a:pt x="337" y="580"/>
                    </a:cubicBezTo>
                    <a:lnTo>
                      <a:pt x="337" y="0"/>
                    </a:ln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1" name="Oval 136">
                <a:extLst>
                  <a:ext uri="{FF2B5EF4-FFF2-40B4-BE49-F238E27FC236}">
                    <a16:creationId xmlns="" xmlns:a16="http://schemas.microsoft.com/office/drawing/2014/main" id="{7F0706DE-58B1-449F-BB4B-953FEA48ECB7}"/>
                  </a:ext>
                </a:extLst>
              </p:cNvPr>
              <p:cNvSpPr>
                <a:spLocks noChangeArrowheads="1"/>
              </p:cNvSpPr>
              <p:nvPr/>
            </p:nvSpPr>
            <p:spPr bwMode="auto">
              <a:xfrm>
                <a:off x="6551052" y="4449471"/>
                <a:ext cx="430532" cy="71087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2" name="Oval 137">
                <a:extLst>
                  <a:ext uri="{FF2B5EF4-FFF2-40B4-BE49-F238E27FC236}">
                    <a16:creationId xmlns="" xmlns:a16="http://schemas.microsoft.com/office/drawing/2014/main" id="{084A0FDF-180A-4B6C-88A5-FE3977402F60}"/>
                  </a:ext>
                </a:extLst>
              </p:cNvPr>
              <p:cNvSpPr>
                <a:spLocks noChangeArrowheads="1"/>
              </p:cNvSpPr>
              <p:nvPr/>
            </p:nvSpPr>
            <p:spPr bwMode="auto">
              <a:xfrm>
                <a:off x="6576638" y="4492859"/>
                <a:ext cx="379357" cy="624104"/>
              </a:xfrm>
              <a:prstGeom prst="ellipse">
                <a:avLst/>
              </a:prstGeom>
              <a:solidFill>
                <a:srgbClr val="1D1D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3" name="Oval 138">
                <a:extLst>
                  <a:ext uri="{FF2B5EF4-FFF2-40B4-BE49-F238E27FC236}">
                    <a16:creationId xmlns="" xmlns:a16="http://schemas.microsoft.com/office/drawing/2014/main" id="{F19D1454-C557-444B-BDD4-6DD0289924B4}"/>
                  </a:ext>
                </a:extLst>
              </p:cNvPr>
              <p:cNvSpPr>
                <a:spLocks noChangeArrowheads="1"/>
              </p:cNvSpPr>
              <p:nvPr/>
            </p:nvSpPr>
            <p:spPr bwMode="auto">
              <a:xfrm>
                <a:off x="6608900" y="4546258"/>
                <a:ext cx="315946" cy="517305"/>
              </a:xfrm>
              <a:prstGeom prst="ellipse">
                <a:avLst/>
              </a:prstGeom>
              <a:solidFill>
                <a:srgbClr val="3D3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4" name="Oval 139">
                <a:extLst>
                  <a:ext uri="{FF2B5EF4-FFF2-40B4-BE49-F238E27FC236}">
                    <a16:creationId xmlns="" xmlns:a16="http://schemas.microsoft.com/office/drawing/2014/main" id="{EB7B562C-4522-4DB1-B523-2BD33464046A}"/>
                  </a:ext>
                </a:extLst>
              </p:cNvPr>
              <p:cNvSpPr>
                <a:spLocks noChangeArrowheads="1"/>
              </p:cNvSpPr>
              <p:nvPr/>
            </p:nvSpPr>
            <p:spPr bwMode="auto">
              <a:xfrm>
                <a:off x="6628926" y="4566282"/>
                <a:ext cx="275896" cy="477256"/>
              </a:xfrm>
              <a:prstGeom prst="ellipse">
                <a:avLst/>
              </a:prstGeom>
              <a:solidFill>
                <a:srgbClr val="A0C6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5" name="Freeform 140">
                <a:extLst>
                  <a:ext uri="{FF2B5EF4-FFF2-40B4-BE49-F238E27FC236}">
                    <a16:creationId xmlns="" xmlns:a16="http://schemas.microsoft.com/office/drawing/2014/main" id="{6D8C5813-C834-400E-85EE-011CEA85110C}"/>
                  </a:ext>
                </a:extLst>
              </p:cNvPr>
              <p:cNvSpPr>
                <a:spLocks/>
              </p:cNvSpPr>
              <p:nvPr/>
            </p:nvSpPr>
            <p:spPr bwMode="auto">
              <a:xfrm>
                <a:off x="8175279" y="4449471"/>
                <a:ext cx="412732" cy="710878"/>
              </a:xfrm>
              <a:custGeom>
                <a:avLst/>
                <a:gdLst>
                  <a:gd name="T0" fmla="*/ 337 w 337"/>
                  <a:gd name="T1" fmla="*/ 0 h 580"/>
                  <a:gd name="T2" fmla="*/ 177 w 337"/>
                  <a:gd name="T3" fmla="*/ 0 h 580"/>
                  <a:gd name="T4" fmla="*/ 0 w 337"/>
                  <a:gd name="T5" fmla="*/ 290 h 580"/>
                  <a:gd name="T6" fmla="*/ 177 w 337"/>
                  <a:gd name="T7" fmla="*/ 580 h 580"/>
                  <a:gd name="T8" fmla="*/ 337 w 337"/>
                  <a:gd name="T9" fmla="*/ 580 h 580"/>
                  <a:gd name="T10" fmla="*/ 337 w 337"/>
                  <a:gd name="T11" fmla="*/ 0 h 580"/>
                </a:gdLst>
                <a:ahLst/>
                <a:cxnLst>
                  <a:cxn ang="0">
                    <a:pos x="T0" y="T1"/>
                  </a:cxn>
                  <a:cxn ang="0">
                    <a:pos x="T2" y="T3"/>
                  </a:cxn>
                  <a:cxn ang="0">
                    <a:pos x="T4" y="T5"/>
                  </a:cxn>
                  <a:cxn ang="0">
                    <a:pos x="T6" y="T7"/>
                  </a:cxn>
                  <a:cxn ang="0">
                    <a:pos x="T8" y="T9"/>
                  </a:cxn>
                  <a:cxn ang="0">
                    <a:pos x="T10" y="T11"/>
                  </a:cxn>
                </a:cxnLst>
                <a:rect l="0" t="0" r="r" b="b"/>
                <a:pathLst>
                  <a:path w="337" h="580">
                    <a:moveTo>
                      <a:pt x="337" y="0"/>
                    </a:moveTo>
                    <a:cubicBezTo>
                      <a:pt x="177" y="0"/>
                      <a:pt x="177" y="0"/>
                      <a:pt x="177" y="0"/>
                    </a:cubicBezTo>
                    <a:cubicBezTo>
                      <a:pt x="79" y="0"/>
                      <a:pt x="0" y="130"/>
                      <a:pt x="0" y="290"/>
                    </a:cubicBezTo>
                    <a:cubicBezTo>
                      <a:pt x="0" y="450"/>
                      <a:pt x="79" y="580"/>
                      <a:pt x="177" y="580"/>
                    </a:cubicBezTo>
                    <a:cubicBezTo>
                      <a:pt x="337" y="580"/>
                      <a:pt x="337" y="580"/>
                      <a:pt x="337" y="580"/>
                    </a:cubicBezTo>
                    <a:lnTo>
                      <a:pt x="337" y="0"/>
                    </a:ln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6" name="Oval 141">
                <a:extLst>
                  <a:ext uri="{FF2B5EF4-FFF2-40B4-BE49-F238E27FC236}">
                    <a16:creationId xmlns="" xmlns:a16="http://schemas.microsoft.com/office/drawing/2014/main" id="{C2A7DDFC-46C3-45C5-9196-8A77B37E77E2}"/>
                  </a:ext>
                </a:extLst>
              </p:cNvPr>
              <p:cNvSpPr>
                <a:spLocks noChangeArrowheads="1"/>
              </p:cNvSpPr>
              <p:nvPr/>
            </p:nvSpPr>
            <p:spPr bwMode="auto">
              <a:xfrm>
                <a:off x="8365514" y="4449471"/>
                <a:ext cx="432756" cy="71087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7" name="Oval 142">
                <a:extLst>
                  <a:ext uri="{FF2B5EF4-FFF2-40B4-BE49-F238E27FC236}">
                    <a16:creationId xmlns="" xmlns:a16="http://schemas.microsoft.com/office/drawing/2014/main" id="{03376D35-0BFF-4B9B-AEE9-A561D6816B9C}"/>
                  </a:ext>
                </a:extLst>
              </p:cNvPr>
              <p:cNvSpPr>
                <a:spLocks noChangeArrowheads="1"/>
              </p:cNvSpPr>
              <p:nvPr/>
            </p:nvSpPr>
            <p:spPr bwMode="auto">
              <a:xfrm>
                <a:off x="8391100" y="4492859"/>
                <a:ext cx="381582" cy="624104"/>
              </a:xfrm>
              <a:prstGeom prst="ellipse">
                <a:avLst/>
              </a:prstGeom>
              <a:solidFill>
                <a:srgbClr val="1D1D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8" name="Oval 143">
                <a:extLst>
                  <a:ext uri="{FF2B5EF4-FFF2-40B4-BE49-F238E27FC236}">
                    <a16:creationId xmlns="" xmlns:a16="http://schemas.microsoft.com/office/drawing/2014/main" id="{72D998FC-71CE-4F9A-9AA5-B5B28C22038D}"/>
                  </a:ext>
                </a:extLst>
              </p:cNvPr>
              <p:cNvSpPr>
                <a:spLocks noChangeArrowheads="1"/>
              </p:cNvSpPr>
              <p:nvPr/>
            </p:nvSpPr>
            <p:spPr bwMode="auto">
              <a:xfrm>
                <a:off x="8424474" y="4546258"/>
                <a:ext cx="314834" cy="517305"/>
              </a:xfrm>
              <a:prstGeom prst="ellipse">
                <a:avLst/>
              </a:prstGeom>
              <a:solidFill>
                <a:srgbClr val="3D3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79" name="Oval 144">
                <a:extLst>
                  <a:ext uri="{FF2B5EF4-FFF2-40B4-BE49-F238E27FC236}">
                    <a16:creationId xmlns="" xmlns:a16="http://schemas.microsoft.com/office/drawing/2014/main" id="{34CDBD10-28DA-4AAB-BF22-10C153FD2F2A}"/>
                  </a:ext>
                </a:extLst>
              </p:cNvPr>
              <p:cNvSpPr>
                <a:spLocks noChangeArrowheads="1"/>
              </p:cNvSpPr>
              <p:nvPr/>
            </p:nvSpPr>
            <p:spPr bwMode="auto">
              <a:xfrm>
                <a:off x="8443388" y="4566282"/>
                <a:ext cx="275896" cy="477256"/>
              </a:xfrm>
              <a:prstGeom prst="ellipse">
                <a:avLst/>
              </a:prstGeom>
              <a:solidFill>
                <a:srgbClr val="A0C6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0" name="Freeform 145">
                <a:extLst>
                  <a:ext uri="{FF2B5EF4-FFF2-40B4-BE49-F238E27FC236}">
                    <a16:creationId xmlns="" xmlns:a16="http://schemas.microsoft.com/office/drawing/2014/main" id="{AAC58C41-56A4-4A4E-B64A-43E0C00BD7BD}"/>
                  </a:ext>
                </a:extLst>
              </p:cNvPr>
              <p:cNvSpPr>
                <a:spLocks/>
              </p:cNvSpPr>
              <p:nvPr/>
            </p:nvSpPr>
            <p:spPr bwMode="auto">
              <a:xfrm>
                <a:off x="6512114" y="4235875"/>
                <a:ext cx="3383065" cy="728678"/>
              </a:xfrm>
              <a:custGeom>
                <a:avLst/>
                <a:gdLst>
                  <a:gd name="T0" fmla="*/ 2695 w 2760"/>
                  <a:gd name="T1" fmla="*/ 594 h 594"/>
                  <a:gd name="T2" fmla="*/ 65 w 2760"/>
                  <a:gd name="T3" fmla="*/ 594 h 594"/>
                  <a:gd name="T4" fmla="*/ 0 w 2760"/>
                  <a:gd name="T5" fmla="*/ 528 h 594"/>
                  <a:gd name="T6" fmla="*/ 0 w 2760"/>
                  <a:gd name="T7" fmla="*/ 65 h 594"/>
                  <a:gd name="T8" fmla="*/ 65 w 2760"/>
                  <a:gd name="T9" fmla="*/ 0 h 594"/>
                  <a:gd name="T10" fmla="*/ 2695 w 2760"/>
                  <a:gd name="T11" fmla="*/ 0 h 594"/>
                  <a:gd name="T12" fmla="*/ 2760 w 2760"/>
                  <a:gd name="T13" fmla="*/ 65 h 594"/>
                  <a:gd name="T14" fmla="*/ 2760 w 2760"/>
                  <a:gd name="T15" fmla="*/ 528 h 594"/>
                  <a:gd name="T16" fmla="*/ 2695 w 2760"/>
                  <a:gd name="T17"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0" h="594">
                    <a:moveTo>
                      <a:pt x="2695" y="594"/>
                    </a:moveTo>
                    <a:cubicBezTo>
                      <a:pt x="65" y="594"/>
                      <a:pt x="65" y="594"/>
                      <a:pt x="65" y="594"/>
                    </a:cubicBezTo>
                    <a:cubicBezTo>
                      <a:pt x="29" y="594"/>
                      <a:pt x="0" y="564"/>
                      <a:pt x="0" y="528"/>
                    </a:cubicBezTo>
                    <a:cubicBezTo>
                      <a:pt x="0" y="65"/>
                      <a:pt x="0" y="65"/>
                      <a:pt x="0" y="65"/>
                    </a:cubicBezTo>
                    <a:cubicBezTo>
                      <a:pt x="0" y="29"/>
                      <a:pt x="29" y="0"/>
                      <a:pt x="65" y="0"/>
                    </a:cubicBezTo>
                    <a:cubicBezTo>
                      <a:pt x="2695" y="0"/>
                      <a:pt x="2695" y="0"/>
                      <a:pt x="2695" y="0"/>
                    </a:cubicBezTo>
                    <a:cubicBezTo>
                      <a:pt x="2731" y="0"/>
                      <a:pt x="2760" y="29"/>
                      <a:pt x="2760" y="65"/>
                    </a:cubicBezTo>
                    <a:cubicBezTo>
                      <a:pt x="2760" y="528"/>
                      <a:pt x="2760" y="528"/>
                      <a:pt x="2760" y="528"/>
                    </a:cubicBezTo>
                    <a:cubicBezTo>
                      <a:pt x="2760" y="564"/>
                      <a:pt x="2731" y="594"/>
                      <a:pt x="2695" y="594"/>
                    </a:cubicBez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1" name="Freeform 146">
                <a:extLst>
                  <a:ext uri="{FF2B5EF4-FFF2-40B4-BE49-F238E27FC236}">
                    <a16:creationId xmlns="" xmlns:a16="http://schemas.microsoft.com/office/drawing/2014/main" id="{C4B13874-A7CE-4A1E-BDD0-E0F8C3981ED3}"/>
                  </a:ext>
                </a:extLst>
              </p:cNvPr>
              <p:cNvSpPr>
                <a:spLocks/>
              </p:cNvSpPr>
              <p:nvPr/>
            </p:nvSpPr>
            <p:spPr bwMode="auto">
              <a:xfrm>
                <a:off x="6190607" y="3219064"/>
                <a:ext cx="3089369" cy="1670952"/>
              </a:xfrm>
              <a:custGeom>
                <a:avLst/>
                <a:gdLst>
                  <a:gd name="T0" fmla="*/ 1020 w 2521"/>
                  <a:gd name="T1" fmla="*/ 1127 h 1363"/>
                  <a:gd name="T2" fmla="*/ 1245 w 2521"/>
                  <a:gd name="T3" fmla="*/ 798 h 1363"/>
                  <a:gd name="T4" fmla="*/ 2521 w 2521"/>
                  <a:gd name="T5" fmla="*/ 141 h 1363"/>
                  <a:gd name="T6" fmla="*/ 1066 w 2521"/>
                  <a:gd name="T7" fmla="*/ 164 h 1363"/>
                  <a:gd name="T8" fmla="*/ 426 w 2521"/>
                  <a:gd name="T9" fmla="*/ 616 h 1363"/>
                  <a:gd name="T10" fmla="*/ 161 w 2521"/>
                  <a:gd name="T11" fmla="*/ 835 h 1363"/>
                  <a:gd name="T12" fmla="*/ 13 w 2521"/>
                  <a:gd name="T13" fmla="*/ 1272 h 1363"/>
                  <a:gd name="T14" fmla="*/ 47 w 2521"/>
                  <a:gd name="T15" fmla="*/ 1359 h 1363"/>
                  <a:gd name="T16" fmla="*/ 1020 w 2521"/>
                  <a:gd name="T17" fmla="*/ 1363 h 1363"/>
                  <a:gd name="T18" fmla="*/ 1020 w 2521"/>
                  <a:gd name="T19" fmla="*/ 1127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1" h="1363">
                    <a:moveTo>
                      <a:pt x="1020" y="1127"/>
                    </a:moveTo>
                    <a:cubicBezTo>
                      <a:pt x="1245" y="798"/>
                      <a:pt x="1245" y="798"/>
                      <a:pt x="1245" y="798"/>
                    </a:cubicBezTo>
                    <a:cubicBezTo>
                      <a:pt x="2521" y="141"/>
                      <a:pt x="2521" y="141"/>
                      <a:pt x="2521" y="141"/>
                    </a:cubicBezTo>
                    <a:cubicBezTo>
                      <a:pt x="2123" y="0"/>
                      <a:pt x="1390" y="89"/>
                      <a:pt x="1066" y="164"/>
                    </a:cubicBezTo>
                    <a:cubicBezTo>
                      <a:pt x="689" y="251"/>
                      <a:pt x="426" y="616"/>
                      <a:pt x="426" y="616"/>
                    </a:cubicBezTo>
                    <a:cubicBezTo>
                      <a:pt x="309" y="685"/>
                      <a:pt x="223" y="762"/>
                      <a:pt x="161" y="835"/>
                    </a:cubicBezTo>
                    <a:cubicBezTo>
                      <a:pt x="16" y="1005"/>
                      <a:pt x="0" y="1253"/>
                      <a:pt x="13" y="1272"/>
                    </a:cubicBezTo>
                    <a:cubicBezTo>
                      <a:pt x="31" y="1300"/>
                      <a:pt x="47" y="1359"/>
                      <a:pt x="47" y="1359"/>
                    </a:cubicBezTo>
                    <a:cubicBezTo>
                      <a:pt x="1020" y="1363"/>
                      <a:pt x="1020" y="1363"/>
                      <a:pt x="1020" y="1363"/>
                    </a:cubicBezTo>
                    <a:cubicBezTo>
                      <a:pt x="1020" y="1243"/>
                      <a:pt x="1020" y="1127"/>
                      <a:pt x="1020" y="112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2" name="Freeform 147">
                <a:extLst>
                  <a:ext uri="{FF2B5EF4-FFF2-40B4-BE49-F238E27FC236}">
                    <a16:creationId xmlns="" xmlns:a16="http://schemas.microsoft.com/office/drawing/2014/main" id="{38B4D0BE-562C-4579-9D69-B41596F784C3}"/>
                  </a:ext>
                </a:extLst>
              </p:cNvPr>
              <p:cNvSpPr>
                <a:spLocks/>
              </p:cNvSpPr>
              <p:nvPr/>
            </p:nvSpPr>
            <p:spPr bwMode="auto">
              <a:xfrm>
                <a:off x="6229543" y="3219064"/>
                <a:ext cx="3089369" cy="1670952"/>
              </a:xfrm>
              <a:custGeom>
                <a:avLst/>
                <a:gdLst>
                  <a:gd name="T0" fmla="*/ 1020 w 2521"/>
                  <a:gd name="T1" fmla="*/ 1127 h 1363"/>
                  <a:gd name="T2" fmla="*/ 1245 w 2521"/>
                  <a:gd name="T3" fmla="*/ 798 h 1363"/>
                  <a:gd name="T4" fmla="*/ 2521 w 2521"/>
                  <a:gd name="T5" fmla="*/ 141 h 1363"/>
                  <a:gd name="T6" fmla="*/ 1066 w 2521"/>
                  <a:gd name="T7" fmla="*/ 164 h 1363"/>
                  <a:gd name="T8" fmla="*/ 426 w 2521"/>
                  <a:gd name="T9" fmla="*/ 616 h 1363"/>
                  <a:gd name="T10" fmla="*/ 161 w 2521"/>
                  <a:gd name="T11" fmla="*/ 835 h 1363"/>
                  <a:gd name="T12" fmla="*/ 13 w 2521"/>
                  <a:gd name="T13" fmla="*/ 1272 h 1363"/>
                  <a:gd name="T14" fmla="*/ 47 w 2521"/>
                  <a:gd name="T15" fmla="*/ 1359 h 1363"/>
                  <a:gd name="T16" fmla="*/ 1020 w 2521"/>
                  <a:gd name="T17" fmla="*/ 1363 h 1363"/>
                  <a:gd name="T18" fmla="*/ 1020 w 2521"/>
                  <a:gd name="T19" fmla="*/ 1127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1" h="1363">
                    <a:moveTo>
                      <a:pt x="1020" y="1127"/>
                    </a:moveTo>
                    <a:cubicBezTo>
                      <a:pt x="1245" y="798"/>
                      <a:pt x="1245" y="798"/>
                      <a:pt x="1245" y="798"/>
                    </a:cubicBezTo>
                    <a:cubicBezTo>
                      <a:pt x="2521" y="141"/>
                      <a:pt x="2521" y="141"/>
                      <a:pt x="2521" y="141"/>
                    </a:cubicBezTo>
                    <a:cubicBezTo>
                      <a:pt x="2123" y="0"/>
                      <a:pt x="1390" y="89"/>
                      <a:pt x="1066" y="164"/>
                    </a:cubicBezTo>
                    <a:cubicBezTo>
                      <a:pt x="689" y="251"/>
                      <a:pt x="426" y="616"/>
                      <a:pt x="426" y="616"/>
                    </a:cubicBezTo>
                    <a:cubicBezTo>
                      <a:pt x="309" y="685"/>
                      <a:pt x="223" y="762"/>
                      <a:pt x="161" y="835"/>
                    </a:cubicBezTo>
                    <a:cubicBezTo>
                      <a:pt x="16" y="1005"/>
                      <a:pt x="0" y="1253"/>
                      <a:pt x="13" y="1272"/>
                    </a:cubicBezTo>
                    <a:cubicBezTo>
                      <a:pt x="31" y="1300"/>
                      <a:pt x="47" y="1359"/>
                      <a:pt x="47" y="1359"/>
                    </a:cubicBezTo>
                    <a:cubicBezTo>
                      <a:pt x="1020" y="1363"/>
                      <a:pt x="1020" y="1363"/>
                      <a:pt x="1020" y="1363"/>
                    </a:cubicBezTo>
                    <a:cubicBezTo>
                      <a:pt x="1020" y="1243"/>
                      <a:pt x="1020" y="1127"/>
                      <a:pt x="1020" y="1127"/>
                    </a:cubicBezTo>
                    <a:close/>
                  </a:path>
                </a:pathLst>
              </a:custGeom>
              <a:solidFill>
                <a:srgbClr val="87D3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3" name="Freeform 148">
                <a:extLst>
                  <a:ext uri="{FF2B5EF4-FFF2-40B4-BE49-F238E27FC236}">
                    <a16:creationId xmlns="" xmlns:a16="http://schemas.microsoft.com/office/drawing/2014/main" id="{D3747976-626B-4417-9C24-80ED65E22667}"/>
                  </a:ext>
                </a:extLst>
              </p:cNvPr>
              <p:cNvSpPr>
                <a:spLocks/>
              </p:cNvSpPr>
              <p:nvPr/>
            </p:nvSpPr>
            <p:spPr bwMode="auto">
              <a:xfrm>
                <a:off x="7411001" y="4449471"/>
                <a:ext cx="411619" cy="710878"/>
              </a:xfrm>
              <a:custGeom>
                <a:avLst/>
                <a:gdLst>
                  <a:gd name="T0" fmla="*/ 336 w 336"/>
                  <a:gd name="T1" fmla="*/ 0 h 580"/>
                  <a:gd name="T2" fmla="*/ 176 w 336"/>
                  <a:gd name="T3" fmla="*/ 0 h 580"/>
                  <a:gd name="T4" fmla="*/ 0 w 336"/>
                  <a:gd name="T5" fmla="*/ 290 h 580"/>
                  <a:gd name="T6" fmla="*/ 176 w 336"/>
                  <a:gd name="T7" fmla="*/ 580 h 580"/>
                  <a:gd name="T8" fmla="*/ 336 w 336"/>
                  <a:gd name="T9" fmla="*/ 580 h 580"/>
                  <a:gd name="T10" fmla="*/ 336 w 336"/>
                  <a:gd name="T11" fmla="*/ 0 h 580"/>
                </a:gdLst>
                <a:ahLst/>
                <a:cxnLst>
                  <a:cxn ang="0">
                    <a:pos x="T0" y="T1"/>
                  </a:cxn>
                  <a:cxn ang="0">
                    <a:pos x="T2" y="T3"/>
                  </a:cxn>
                  <a:cxn ang="0">
                    <a:pos x="T4" y="T5"/>
                  </a:cxn>
                  <a:cxn ang="0">
                    <a:pos x="T6" y="T7"/>
                  </a:cxn>
                  <a:cxn ang="0">
                    <a:pos x="T8" y="T9"/>
                  </a:cxn>
                  <a:cxn ang="0">
                    <a:pos x="T10" y="T11"/>
                  </a:cxn>
                </a:cxnLst>
                <a:rect l="0" t="0" r="r" b="b"/>
                <a:pathLst>
                  <a:path w="336" h="580">
                    <a:moveTo>
                      <a:pt x="336" y="0"/>
                    </a:moveTo>
                    <a:cubicBezTo>
                      <a:pt x="176" y="0"/>
                      <a:pt x="176" y="0"/>
                      <a:pt x="176" y="0"/>
                    </a:cubicBezTo>
                    <a:cubicBezTo>
                      <a:pt x="78" y="0"/>
                      <a:pt x="0" y="130"/>
                      <a:pt x="0" y="290"/>
                    </a:cubicBezTo>
                    <a:cubicBezTo>
                      <a:pt x="0" y="450"/>
                      <a:pt x="78" y="580"/>
                      <a:pt x="176" y="580"/>
                    </a:cubicBezTo>
                    <a:cubicBezTo>
                      <a:pt x="336" y="580"/>
                      <a:pt x="336" y="580"/>
                      <a:pt x="336" y="580"/>
                    </a:cubicBezTo>
                    <a:lnTo>
                      <a:pt x="336" y="0"/>
                    </a:ln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4" name="Oval 149">
                <a:extLst>
                  <a:ext uri="{FF2B5EF4-FFF2-40B4-BE49-F238E27FC236}">
                    <a16:creationId xmlns="" xmlns:a16="http://schemas.microsoft.com/office/drawing/2014/main" id="{9C35C9ED-FD31-4A41-B8ED-265FFA6752C4}"/>
                  </a:ext>
                </a:extLst>
              </p:cNvPr>
              <p:cNvSpPr>
                <a:spLocks noChangeArrowheads="1"/>
              </p:cNvSpPr>
              <p:nvPr/>
            </p:nvSpPr>
            <p:spPr bwMode="auto">
              <a:xfrm>
                <a:off x="7599012" y="4449471"/>
                <a:ext cx="432756" cy="71087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5" name="Oval 150">
                <a:extLst>
                  <a:ext uri="{FF2B5EF4-FFF2-40B4-BE49-F238E27FC236}">
                    <a16:creationId xmlns="" xmlns:a16="http://schemas.microsoft.com/office/drawing/2014/main" id="{9A61E047-E9CA-4046-8744-B5F88C32074E}"/>
                  </a:ext>
                </a:extLst>
              </p:cNvPr>
              <p:cNvSpPr>
                <a:spLocks noChangeArrowheads="1"/>
              </p:cNvSpPr>
              <p:nvPr/>
            </p:nvSpPr>
            <p:spPr bwMode="auto">
              <a:xfrm>
                <a:off x="7625711" y="4492859"/>
                <a:ext cx="380470" cy="624104"/>
              </a:xfrm>
              <a:prstGeom prst="ellipse">
                <a:avLst/>
              </a:prstGeom>
              <a:solidFill>
                <a:srgbClr val="1D1D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6" name="Oval 151">
                <a:extLst>
                  <a:ext uri="{FF2B5EF4-FFF2-40B4-BE49-F238E27FC236}">
                    <a16:creationId xmlns="" xmlns:a16="http://schemas.microsoft.com/office/drawing/2014/main" id="{EDBB541F-6818-4C28-8D11-2AD043B7F0BE}"/>
                  </a:ext>
                </a:extLst>
              </p:cNvPr>
              <p:cNvSpPr>
                <a:spLocks noChangeArrowheads="1"/>
              </p:cNvSpPr>
              <p:nvPr/>
            </p:nvSpPr>
            <p:spPr bwMode="auto">
              <a:xfrm>
                <a:off x="7657973" y="4546258"/>
                <a:ext cx="314834" cy="517305"/>
              </a:xfrm>
              <a:prstGeom prst="ellipse">
                <a:avLst/>
              </a:prstGeom>
              <a:solidFill>
                <a:srgbClr val="3D3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7" name="Oval 152">
                <a:extLst>
                  <a:ext uri="{FF2B5EF4-FFF2-40B4-BE49-F238E27FC236}">
                    <a16:creationId xmlns="" xmlns:a16="http://schemas.microsoft.com/office/drawing/2014/main" id="{C5925FC5-7A69-4EA0-B06B-B62E1B81FD8D}"/>
                  </a:ext>
                </a:extLst>
              </p:cNvPr>
              <p:cNvSpPr>
                <a:spLocks noChangeArrowheads="1"/>
              </p:cNvSpPr>
              <p:nvPr/>
            </p:nvSpPr>
            <p:spPr bwMode="auto">
              <a:xfrm>
                <a:off x="7677998" y="4566282"/>
                <a:ext cx="275896" cy="477256"/>
              </a:xfrm>
              <a:prstGeom prst="ellipse">
                <a:avLst/>
              </a:prstGeom>
              <a:solidFill>
                <a:srgbClr val="A0C6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8" name="Freeform 153">
                <a:extLst>
                  <a:ext uri="{FF2B5EF4-FFF2-40B4-BE49-F238E27FC236}">
                    <a16:creationId xmlns="" xmlns:a16="http://schemas.microsoft.com/office/drawing/2014/main" id="{1D12CF2A-BDBF-49C3-ACE2-D17A92F34F5F}"/>
                  </a:ext>
                </a:extLst>
              </p:cNvPr>
              <p:cNvSpPr>
                <a:spLocks/>
              </p:cNvSpPr>
              <p:nvPr/>
            </p:nvSpPr>
            <p:spPr bwMode="auto">
              <a:xfrm>
                <a:off x="9335600" y="4449471"/>
                <a:ext cx="413844" cy="710878"/>
              </a:xfrm>
              <a:custGeom>
                <a:avLst/>
                <a:gdLst>
                  <a:gd name="T0" fmla="*/ 337 w 337"/>
                  <a:gd name="T1" fmla="*/ 0 h 580"/>
                  <a:gd name="T2" fmla="*/ 176 w 337"/>
                  <a:gd name="T3" fmla="*/ 0 h 580"/>
                  <a:gd name="T4" fmla="*/ 0 w 337"/>
                  <a:gd name="T5" fmla="*/ 290 h 580"/>
                  <a:gd name="T6" fmla="*/ 176 w 337"/>
                  <a:gd name="T7" fmla="*/ 580 h 580"/>
                  <a:gd name="T8" fmla="*/ 337 w 337"/>
                  <a:gd name="T9" fmla="*/ 580 h 580"/>
                  <a:gd name="T10" fmla="*/ 337 w 337"/>
                  <a:gd name="T11" fmla="*/ 0 h 580"/>
                </a:gdLst>
                <a:ahLst/>
                <a:cxnLst>
                  <a:cxn ang="0">
                    <a:pos x="T0" y="T1"/>
                  </a:cxn>
                  <a:cxn ang="0">
                    <a:pos x="T2" y="T3"/>
                  </a:cxn>
                  <a:cxn ang="0">
                    <a:pos x="T4" y="T5"/>
                  </a:cxn>
                  <a:cxn ang="0">
                    <a:pos x="T6" y="T7"/>
                  </a:cxn>
                  <a:cxn ang="0">
                    <a:pos x="T8" y="T9"/>
                  </a:cxn>
                  <a:cxn ang="0">
                    <a:pos x="T10" y="T11"/>
                  </a:cxn>
                </a:cxnLst>
                <a:rect l="0" t="0" r="r" b="b"/>
                <a:pathLst>
                  <a:path w="337" h="580">
                    <a:moveTo>
                      <a:pt x="337" y="0"/>
                    </a:moveTo>
                    <a:cubicBezTo>
                      <a:pt x="176" y="0"/>
                      <a:pt x="176" y="0"/>
                      <a:pt x="176" y="0"/>
                    </a:cubicBezTo>
                    <a:cubicBezTo>
                      <a:pt x="79" y="0"/>
                      <a:pt x="0" y="130"/>
                      <a:pt x="0" y="290"/>
                    </a:cubicBezTo>
                    <a:cubicBezTo>
                      <a:pt x="0" y="450"/>
                      <a:pt x="79" y="580"/>
                      <a:pt x="176" y="580"/>
                    </a:cubicBezTo>
                    <a:cubicBezTo>
                      <a:pt x="337" y="580"/>
                      <a:pt x="337" y="580"/>
                      <a:pt x="337" y="580"/>
                    </a:cubicBezTo>
                    <a:lnTo>
                      <a:pt x="337" y="0"/>
                    </a:lnTo>
                    <a:close/>
                  </a:path>
                </a:pathLst>
              </a:custGeom>
              <a:solidFill>
                <a:srgbClr val="1A1A1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89" name="Oval 154">
                <a:extLst>
                  <a:ext uri="{FF2B5EF4-FFF2-40B4-BE49-F238E27FC236}">
                    <a16:creationId xmlns="" xmlns:a16="http://schemas.microsoft.com/office/drawing/2014/main" id="{237E1421-43E1-48AB-B20A-79EDF1633E7E}"/>
                  </a:ext>
                </a:extLst>
              </p:cNvPr>
              <p:cNvSpPr>
                <a:spLocks noChangeArrowheads="1"/>
              </p:cNvSpPr>
              <p:nvPr/>
            </p:nvSpPr>
            <p:spPr bwMode="auto">
              <a:xfrm>
                <a:off x="9525834" y="4449471"/>
                <a:ext cx="431644" cy="710878"/>
              </a:xfrm>
              <a:prstGeom prst="ellipse">
                <a:avLst/>
              </a:pr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0" name="Oval 155">
                <a:extLst>
                  <a:ext uri="{FF2B5EF4-FFF2-40B4-BE49-F238E27FC236}">
                    <a16:creationId xmlns="" xmlns:a16="http://schemas.microsoft.com/office/drawing/2014/main" id="{F1027783-0E9E-46AF-8962-C4CB99C1F953}"/>
                  </a:ext>
                </a:extLst>
              </p:cNvPr>
              <p:cNvSpPr>
                <a:spLocks noChangeArrowheads="1"/>
              </p:cNvSpPr>
              <p:nvPr/>
            </p:nvSpPr>
            <p:spPr bwMode="auto">
              <a:xfrm>
                <a:off x="9551422" y="4492859"/>
                <a:ext cx="380470" cy="624104"/>
              </a:xfrm>
              <a:prstGeom prst="ellipse">
                <a:avLst/>
              </a:prstGeom>
              <a:solidFill>
                <a:srgbClr val="1D1D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1" name="Oval 156">
                <a:extLst>
                  <a:ext uri="{FF2B5EF4-FFF2-40B4-BE49-F238E27FC236}">
                    <a16:creationId xmlns="" xmlns:a16="http://schemas.microsoft.com/office/drawing/2014/main" id="{DC82CDB5-7F8F-4507-82DD-69FC34DD114A}"/>
                  </a:ext>
                </a:extLst>
              </p:cNvPr>
              <p:cNvSpPr>
                <a:spLocks noChangeArrowheads="1"/>
              </p:cNvSpPr>
              <p:nvPr/>
            </p:nvSpPr>
            <p:spPr bwMode="auto">
              <a:xfrm>
                <a:off x="9584796" y="4546258"/>
                <a:ext cx="313720" cy="517305"/>
              </a:xfrm>
              <a:prstGeom prst="ellipse">
                <a:avLst/>
              </a:prstGeom>
              <a:solidFill>
                <a:srgbClr val="3D3D4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2" name="Oval 157">
                <a:extLst>
                  <a:ext uri="{FF2B5EF4-FFF2-40B4-BE49-F238E27FC236}">
                    <a16:creationId xmlns="" xmlns:a16="http://schemas.microsoft.com/office/drawing/2014/main" id="{82E6FB8C-6092-4C22-9CD2-58CAEEAFCF62}"/>
                  </a:ext>
                </a:extLst>
              </p:cNvPr>
              <p:cNvSpPr>
                <a:spLocks noChangeArrowheads="1"/>
              </p:cNvSpPr>
              <p:nvPr/>
            </p:nvSpPr>
            <p:spPr bwMode="auto">
              <a:xfrm>
                <a:off x="9604820" y="4566282"/>
                <a:ext cx="273671" cy="477256"/>
              </a:xfrm>
              <a:prstGeom prst="ellipse">
                <a:avLst/>
              </a:prstGeom>
              <a:solidFill>
                <a:srgbClr val="A0C6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3" name="Freeform 158">
                <a:extLst>
                  <a:ext uri="{FF2B5EF4-FFF2-40B4-BE49-F238E27FC236}">
                    <a16:creationId xmlns="" xmlns:a16="http://schemas.microsoft.com/office/drawing/2014/main" id="{BBD5E2CA-AECA-457C-B08C-428059B81A42}"/>
                  </a:ext>
                </a:extLst>
              </p:cNvPr>
              <p:cNvSpPr>
                <a:spLocks/>
              </p:cNvSpPr>
              <p:nvPr/>
            </p:nvSpPr>
            <p:spPr bwMode="auto">
              <a:xfrm>
                <a:off x="7275279" y="3295825"/>
                <a:ext cx="2924721" cy="1600865"/>
              </a:xfrm>
              <a:custGeom>
                <a:avLst/>
                <a:gdLst>
                  <a:gd name="T0" fmla="*/ 2345 w 2387"/>
                  <a:gd name="T1" fmla="*/ 781 h 1306"/>
                  <a:gd name="T2" fmla="*/ 2124 w 2387"/>
                  <a:gd name="T3" fmla="*/ 358 h 1306"/>
                  <a:gd name="T4" fmla="*/ 2009 w 2387"/>
                  <a:gd name="T5" fmla="*/ 257 h 1306"/>
                  <a:gd name="T6" fmla="*/ 1072 w 2387"/>
                  <a:gd name="T7" fmla="*/ 101 h 1306"/>
                  <a:gd name="T8" fmla="*/ 432 w 2387"/>
                  <a:gd name="T9" fmla="*/ 553 h 1306"/>
                  <a:gd name="T10" fmla="*/ 129 w 2387"/>
                  <a:gd name="T11" fmla="*/ 820 h 1306"/>
                  <a:gd name="T12" fmla="*/ 18 w 2387"/>
                  <a:gd name="T13" fmla="*/ 1209 h 1306"/>
                  <a:gd name="T14" fmla="*/ 0 w 2387"/>
                  <a:gd name="T15" fmla="*/ 1306 h 1306"/>
                  <a:gd name="T16" fmla="*/ 205 w 2387"/>
                  <a:gd name="T17" fmla="*/ 1306 h 1306"/>
                  <a:gd name="T18" fmla="*/ 205 w 2387"/>
                  <a:gd name="T19" fmla="*/ 1193 h 1306"/>
                  <a:gd name="T20" fmla="*/ 437 w 2387"/>
                  <a:gd name="T21" fmla="*/ 811 h 1306"/>
                  <a:gd name="T22" fmla="*/ 442 w 2387"/>
                  <a:gd name="T23" fmla="*/ 811 h 1306"/>
                  <a:gd name="T24" fmla="*/ 674 w 2387"/>
                  <a:gd name="T25" fmla="*/ 1193 h 1306"/>
                  <a:gd name="T26" fmla="*/ 674 w 2387"/>
                  <a:gd name="T27" fmla="*/ 1306 h 1306"/>
                  <a:gd name="T28" fmla="*/ 1774 w 2387"/>
                  <a:gd name="T29" fmla="*/ 1306 h 1306"/>
                  <a:gd name="T30" fmla="*/ 1774 w 2387"/>
                  <a:gd name="T31" fmla="*/ 1225 h 1306"/>
                  <a:gd name="T32" fmla="*/ 2009 w 2387"/>
                  <a:gd name="T33" fmla="*/ 840 h 1306"/>
                  <a:gd name="T34" fmla="*/ 2013 w 2387"/>
                  <a:gd name="T35" fmla="*/ 840 h 1306"/>
                  <a:gd name="T36" fmla="*/ 2248 w 2387"/>
                  <a:gd name="T37" fmla="*/ 1225 h 1306"/>
                  <a:gd name="T38" fmla="*/ 2248 w 2387"/>
                  <a:gd name="T39" fmla="*/ 1306 h 1306"/>
                  <a:gd name="T40" fmla="*/ 2281 w 2387"/>
                  <a:gd name="T41" fmla="*/ 1306 h 1306"/>
                  <a:gd name="T42" fmla="*/ 2290 w 2387"/>
                  <a:gd name="T43" fmla="*/ 1200 h 1306"/>
                  <a:gd name="T44" fmla="*/ 2345 w 2387"/>
                  <a:gd name="T45" fmla="*/ 781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87" h="1306">
                    <a:moveTo>
                      <a:pt x="2345" y="781"/>
                    </a:moveTo>
                    <a:cubicBezTo>
                      <a:pt x="2304" y="533"/>
                      <a:pt x="2222" y="426"/>
                      <a:pt x="2124" y="358"/>
                    </a:cubicBezTo>
                    <a:cubicBezTo>
                      <a:pt x="2065" y="317"/>
                      <a:pt x="2009" y="257"/>
                      <a:pt x="2009" y="257"/>
                    </a:cubicBezTo>
                    <a:cubicBezTo>
                      <a:pt x="1757" y="0"/>
                      <a:pt x="1449" y="13"/>
                      <a:pt x="1072" y="101"/>
                    </a:cubicBezTo>
                    <a:cubicBezTo>
                      <a:pt x="694" y="188"/>
                      <a:pt x="432" y="553"/>
                      <a:pt x="432" y="553"/>
                    </a:cubicBezTo>
                    <a:cubicBezTo>
                      <a:pt x="289" y="637"/>
                      <a:pt x="193" y="733"/>
                      <a:pt x="129" y="820"/>
                    </a:cubicBezTo>
                    <a:cubicBezTo>
                      <a:pt x="19" y="970"/>
                      <a:pt x="7" y="1192"/>
                      <a:pt x="18" y="1209"/>
                    </a:cubicBezTo>
                    <a:cubicBezTo>
                      <a:pt x="37" y="1237"/>
                      <a:pt x="0" y="1306"/>
                      <a:pt x="0" y="1306"/>
                    </a:cubicBezTo>
                    <a:cubicBezTo>
                      <a:pt x="205" y="1306"/>
                      <a:pt x="205" y="1306"/>
                      <a:pt x="205" y="1306"/>
                    </a:cubicBezTo>
                    <a:cubicBezTo>
                      <a:pt x="205" y="1193"/>
                      <a:pt x="205" y="1193"/>
                      <a:pt x="205" y="1193"/>
                    </a:cubicBezTo>
                    <a:cubicBezTo>
                      <a:pt x="205" y="982"/>
                      <a:pt x="309" y="811"/>
                      <a:pt x="437" y="811"/>
                    </a:cubicBezTo>
                    <a:cubicBezTo>
                      <a:pt x="442" y="811"/>
                      <a:pt x="442" y="811"/>
                      <a:pt x="442" y="811"/>
                    </a:cubicBezTo>
                    <a:cubicBezTo>
                      <a:pt x="570" y="811"/>
                      <a:pt x="674" y="982"/>
                      <a:pt x="674" y="1193"/>
                    </a:cubicBezTo>
                    <a:cubicBezTo>
                      <a:pt x="674" y="1306"/>
                      <a:pt x="674" y="1306"/>
                      <a:pt x="674" y="1306"/>
                    </a:cubicBezTo>
                    <a:cubicBezTo>
                      <a:pt x="1774" y="1306"/>
                      <a:pt x="1774" y="1306"/>
                      <a:pt x="1774" y="1306"/>
                    </a:cubicBezTo>
                    <a:cubicBezTo>
                      <a:pt x="1774" y="1225"/>
                      <a:pt x="1774" y="1225"/>
                      <a:pt x="1774" y="1225"/>
                    </a:cubicBezTo>
                    <a:cubicBezTo>
                      <a:pt x="1774" y="1012"/>
                      <a:pt x="1879" y="840"/>
                      <a:pt x="2009" y="840"/>
                    </a:cubicBezTo>
                    <a:cubicBezTo>
                      <a:pt x="2013" y="840"/>
                      <a:pt x="2013" y="840"/>
                      <a:pt x="2013" y="840"/>
                    </a:cubicBezTo>
                    <a:cubicBezTo>
                      <a:pt x="2143" y="840"/>
                      <a:pt x="2248" y="1012"/>
                      <a:pt x="2248" y="1225"/>
                    </a:cubicBezTo>
                    <a:cubicBezTo>
                      <a:pt x="2248" y="1306"/>
                      <a:pt x="2248" y="1306"/>
                      <a:pt x="2248" y="1306"/>
                    </a:cubicBezTo>
                    <a:cubicBezTo>
                      <a:pt x="2281" y="1306"/>
                      <a:pt x="2281" y="1306"/>
                      <a:pt x="2281" y="1306"/>
                    </a:cubicBezTo>
                    <a:cubicBezTo>
                      <a:pt x="2281" y="1306"/>
                      <a:pt x="2276" y="1260"/>
                      <a:pt x="2290" y="1200"/>
                    </a:cubicBezTo>
                    <a:cubicBezTo>
                      <a:pt x="2304" y="1140"/>
                      <a:pt x="2387" y="1030"/>
                      <a:pt x="2345" y="781"/>
                    </a:cubicBezTo>
                    <a:close/>
                  </a:path>
                </a:pathLst>
              </a:custGeom>
              <a:solidFill>
                <a:srgbClr val="41B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4" name="Freeform 159">
                <a:extLst>
                  <a:ext uri="{FF2B5EF4-FFF2-40B4-BE49-F238E27FC236}">
                    <a16:creationId xmlns="" xmlns:a16="http://schemas.microsoft.com/office/drawing/2014/main" id="{6F15EDE4-EB71-467B-9C4B-D7B793763F4E}"/>
                  </a:ext>
                </a:extLst>
              </p:cNvPr>
              <p:cNvSpPr>
                <a:spLocks/>
              </p:cNvSpPr>
              <p:nvPr/>
            </p:nvSpPr>
            <p:spPr bwMode="auto">
              <a:xfrm>
                <a:off x="8074042" y="3873204"/>
                <a:ext cx="1714338" cy="265883"/>
              </a:xfrm>
              <a:custGeom>
                <a:avLst/>
                <a:gdLst>
                  <a:gd name="T0" fmla="*/ 1399 w 1399"/>
                  <a:gd name="T1" fmla="*/ 0 h 217"/>
                  <a:gd name="T2" fmla="*/ 0 w 1399"/>
                  <a:gd name="T3" fmla="*/ 193 h 217"/>
                  <a:gd name="T4" fmla="*/ 183 w 1399"/>
                  <a:gd name="T5" fmla="*/ 217 h 217"/>
                  <a:gd name="T6" fmla="*/ 1399 w 1399"/>
                  <a:gd name="T7" fmla="*/ 0 h 217"/>
                </a:gdLst>
                <a:ahLst/>
                <a:cxnLst>
                  <a:cxn ang="0">
                    <a:pos x="T0" y="T1"/>
                  </a:cxn>
                  <a:cxn ang="0">
                    <a:pos x="T2" y="T3"/>
                  </a:cxn>
                  <a:cxn ang="0">
                    <a:pos x="T4" y="T5"/>
                  </a:cxn>
                  <a:cxn ang="0">
                    <a:pos x="T6" y="T7"/>
                  </a:cxn>
                </a:cxnLst>
                <a:rect l="0" t="0" r="r" b="b"/>
                <a:pathLst>
                  <a:path w="1399" h="217">
                    <a:moveTo>
                      <a:pt x="1399" y="0"/>
                    </a:moveTo>
                    <a:cubicBezTo>
                      <a:pt x="945" y="129"/>
                      <a:pt x="473" y="195"/>
                      <a:pt x="0" y="193"/>
                    </a:cubicBezTo>
                    <a:cubicBezTo>
                      <a:pt x="58" y="215"/>
                      <a:pt x="122" y="217"/>
                      <a:pt x="183" y="217"/>
                    </a:cubicBezTo>
                    <a:cubicBezTo>
                      <a:pt x="601" y="217"/>
                      <a:pt x="1018" y="142"/>
                      <a:pt x="1399" y="0"/>
                    </a:cubicBezTo>
                    <a:close/>
                  </a:path>
                </a:pathLst>
              </a:custGeom>
              <a:solidFill>
                <a:srgbClr val="87D3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5" name="Oval 160">
                <a:extLst>
                  <a:ext uri="{FF2B5EF4-FFF2-40B4-BE49-F238E27FC236}">
                    <a16:creationId xmlns="" xmlns:a16="http://schemas.microsoft.com/office/drawing/2014/main" id="{C00E7076-A4D4-47C8-B814-6190982431B0}"/>
                  </a:ext>
                </a:extLst>
              </p:cNvPr>
              <p:cNvSpPr>
                <a:spLocks noChangeArrowheads="1"/>
              </p:cNvSpPr>
              <p:nvPr/>
            </p:nvSpPr>
            <p:spPr bwMode="auto">
              <a:xfrm>
                <a:off x="9947466" y="4161338"/>
                <a:ext cx="66749" cy="115698"/>
              </a:xfrm>
              <a:prstGeom prst="ellipse">
                <a:avLst/>
              </a:prstGeom>
              <a:solidFill>
                <a:srgbClr val="1D1D1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6" name="Freeform 161">
                <a:extLst>
                  <a:ext uri="{FF2B5EF4-FFF2-40B4-BE49-F238E27FC236}">
                    <a16:creationId xmlns="" xmlns:a16="http://schemas.microsoft.com/office/drawing/2014/main" id="{14A8892E-55C4-4DBE-BA4E-B191817C54B2}"/>
                  </a:ext>
                </a:extLst>
              </p:cNvPr>
              <p:cNvSpPr>
                <a:spLocks noEditPoints="1"/>
              </p:cNvSpPr>
              <p:nvPr/>
            </p:nvSpPr>
            <p:spPr bwMode="auto">
              <a:xfrm>
                <a:off x="8125216" y="3418198"/>
                <a:ext cx="1781087" cy="1420642"/>
              </a:xfrm>
              <a:custGeom>
                <a:avLst/>
                <a:gdLst>
                  <a:gd name="T0" fmla="*/ 954 w 1453"/>
                  <a:gd name="T1" fmla="*/ 1159 h 1159"/>
                  <a:gd name="T2" fmla="*/ 54 w 1453"/>
                  <a:gd name="T3" fmla="*/ 1159 h 1159"/>
                  <a:gd name="T4" fmla="*/ 16 w 1453"/>
                  <a:gd name="T5" fmla="*/ 1143 h 1159"/>
                  <a:gd name="T6" fmla="*/ 0 w 1453"/>
                  <a:gd name="T7" fmla="*/ 1105 h 1159"/>
                  <a:gd name="T8" fmla="*/ 2 w 1453"/>
                  <a:gd name="T9" fmla="*/ 278 h 1159"/>
                  <a:gd name="T10" fmla="*/ 3 w 1453"/>
                  <a:gd name="T11" fmla="*/ 275 h 1159"/>
                  <a:gd name="T12" fmla="*/ 393 w 1453"/>
                  <a:gd name="T13" fmla="*/ 54 h 1159"/>
                  <a:gd name="T14" fmla="*/ 829 w 1453"/>
                  <a:gd name="T15" fmla="*/ 0 h 1159"/>
                  <a:gd name="T16" fmla="*/ 1236 w 1453"/>
                  <a:gd name="T17" fmla="*/ 91 h 1159"/>
                  <a:gd name="T18" fmla="*/ 1237 w 1453"/>
                  <a:gd name="T19" fmla="*/ 91 h 1159"/>
                  <a:gd name="T20" fmla="*/ 1453 w 1453"/>
                  <a:gd name="T21" fmla="*/ 308 h 1159"/>
                  <a:gd name="T22" fmla="*/ 1453 w 1453"/>
                  <a:gd name="T23" fmla="*/ 575 h 1159"/>
                  <a:gd name="T24" fmla="*/ 1355 w 1453"/>
                  <a:gd name="T25" fmla="*/ 673 h 1159"/>
                  <a:gd name="T26" fmla="*/ 1298 w 1453"/>
                  <a:gd name="T27" fmla="*/ 673 h 1159"/>
                  <a:gd name="T28" fmla="*/ 1182 w 1453"/>
                  <a:gd name="T29" fmla="*/ 725 h 1159"/>
                  <a:gd name="T30" fmla="*/ 1046 w 1453"/>
                  <a:gd name="T31" fmla="*/ 1072 h 1159"/>
                  <a:gd name="T32" fmla="*/ 954 w 1453"/>
                  <a:gd name="T33" fmla="*/ 1159 h 1159"/>
                  <a:gd name="T34" fmla="*/ 14 w 1453"/>
                  <a:gd name="T35" fmla="*/ 280 h 1159"/>
                  <a:gd name="T36" fmla="*/ 12 w 1453"/>
                  <a:gd name="T37" fmla="*/ 1105 h 1159"/>
                  <a:gd name="T38" fmla="*/ 25 w 1453"/>
                  <a:gd name="T39" fmla="*/ 1135 h 1159"/>
                  <a:gd name="T40" fmla="*/ 54 w 1453"/>
                  <a:gd name="T41" fmla="*/ 1147 h 1159"/>
                  <a:gd name="T42" fmla="*/ 954 w 1453"/>
                  <a:gd name="T43" fmla="*/ 1147 h 1159"/>
                  <a:gd name="T44" fmla="*/ 1035 w 1453"/>
                  <a:gd name="T45" fmla="*/ 1071 h 1159"/>
                  <a:gd name="T46" fmla="*/ 1175 w 1453"/>
                  <a:gd name="T47" fmla="*/ 716 h 1159"/>
                  <a:gd name="T48" fmla="*/ 1297 w 1453"/>
                  <a:gd name="T49" fmla="*/ 661 h 1159"/>
                  <a:gd name="T50" fmla="*/ 1355 w 1453"/>
                  <a:gd name="T51" fmla="*/ 661 h 1159"/>
                  <a:gd name="T52" fmla="*/ 1441 w 1453"/>
                  <a:gd name="T53" fmla="*/ 575 h 1159"/>
                  <a:gd name="T54" fmla="*/ 1441 w 1453"/>
                  <a:gd name="T55" fmla="*/ 308 h 1159"/>
                  <a:gd name="T56" fmla="*/ 1229 w 1453"/>
                  <a:gd name="T57" fmla="*/ 101 h 1159"/>
                  <a:gd name="T58" fmla="*/ 829 w 1453"/>
                  <a:gd name="T59" fmla="*/ 12 h 1159"/>
                  <a:gd name="T60" fmla="*/ 396 w 1453"/>
                  <a:gd name="T61" fmla="*/ 66 h 1159"/>
                  <a:gd name="T62" fmla="*/ 14 w 1453"/>
                  <a:gd name="T63" fmla="*/ 280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3" h="1159">
                    <a:moveTo>
                      <a:pt x="954" y="1159"/>
                    </a:moveTo>
                    <a:cubicBezTo>
                      <a:pt x="54" y="1159"/>
                      <a:pt x="54" y="1159"/>
                      <a:pt x="54" y="1159"/>
                    </a:cubicBezTo>
                    <a:cubicBezTo>
                      <a:pt x="40" y="1159"/>
                      <a:pt x="26" y="1153"/>
                      <a:pt x="16" y="1143"/>
                    </a:cubicBezTo>
                    <a:cubicBezTo>
                      <a:pt x="6" y="1133"/>
                      <a:pt x="0" y="1119"/>
                      <a:pt x="0" y="1105"/>
                    </a:cubicBezTo>
                    <a:cubicBezTo>
                      <a:pt x="2" y="278"/>
                      <a:pt x="2" y="278"/>
                      <a:pt x="2" y="278"/>
                    </a:cubicBezTo>
                    <a:cubicBezTo>
                      <a:pt x="2" y="277"/>
                      <a:pt x="2" y="276"/>
                      <a:pt x="3" y="275"/>
                    </a:cubicBezTo>
                    <a:cubicBezTo>
                      <a:pt x="4" y="273"/>
                      <a:pt x="107" y="124"/>
                      <a:pt x="393" y="54"/>
                    </a:cubicBezTo>
                    <a:cubicBezTo>
                      <a:pt x="535" y="19"/>
                      <a:pt x="690" y="0"/>
                      <a:pt x="829" y="0"/>
                    </a:cubicBezTo>
                    <a:cubicBezTo>
                      <a:pt x="954" y="0"/>
                      <a:pt x="1126" y="16"/>
                      <a:pt x="1236" y="91"/>
                    </a:cubicBezTo>
                    <a:cubicBezTo>
                      <a:pt x="1236" y="91"/>
                      <a:pt x="1237" y="91"/>
                      <a:pt x="1237" y="91"/>
                    </a:cubicBezTo>
                    <a:cubicBezTo>
                      <a:pt x="1273" y="122"/>
                      <a:pt x="1452" y="278"/>
                      <a:pt x="1453" y="308"/>
                    </a:cubicBezTo>
                    <a:cubicBezTo>
                      <a:pt x="1453" y="575"/>
                      <a:pt x="1453" y="575"/>
                      <a:pt x="1453" y="575"/>
                    </a:cubicBezTo>
                    <a:cubicBezTo>
                      <a:pt x="1453" y="629"/>
                      <a:pt x="1409" y="673"/>
                      <a:pt x="1355" y="673"/>
                    </a:cubicBezTo>
                    <a:cubicBezTo>
                      <a:pt x="1298" y="673"/>
                      <a:pt x="1298" y="673"/>
                      <a:pt x="1298" y="673"/>
                    </a:cubicBezTo>
                    <a:cubicBezTo>
                      <a:pt x="1297" y="673"/>
                      <a:pt x="1241" y="675"/>
                      <a:pt x="1182" y="725"/>
                    </a:cubicBezTo>
                    <a:cubicBezTo>
                      <a:pt x="1127" y="772"/>
                      <a:pt x="1060" y="869"/>
                      <a:pt x="1046" y="1072"/>
                    </a:cubicBezTo>
                    <a:cubicBezTo>
                      <a:pt x="1043" y="1121"/>
                      <a:pt x="1003" y="1159"/>
                      <a:pt x="954" y="1159"/>
                    </a:cubicBezTo>
                    <a:close/>
                    <a:moveTo>
                      <a:pt x="14" y="280"/>
                    </a:moveTo>
                    <a:cubicBezTo>
                      <a:pt x="12" y="1105"/>
                      <a:pt x="12" y="1105"/>
                      <a:pt x="12" y="1105"/>
                    </a:cubicBezTo>
                    <a:cubicBezTo>
                      <a:pt x="12" y="1116"/>
                      <a:pt x="17" y="1127"/>
                      <a:pt x="25" y="1135"/>
                    </a:cubicBezTo>
                    <a:cubicBezTo>
                      <a:pt x="32" y="1142"/>
                      <a:pt x="43" y="1147"/>
                      <a:pt x="54" y="1147"/>
                    </a:cubicBezTo>
                    <a:cubicBezTo>
                      <a:pt x="954" y="1147"/>
                      <a:pt x="954" y="1147"/>
                      <a:pt x="954" y="1147"/>
                    </a:cubicBezTo>
                    <a:cubicBezTo>
                      <a:pt x="996" y="1147"/>
                      <a:pt x="1032" y="1113"/>
                      <a:pt x="1035" y="1071"/>
                    </a:cubicBezTo>
                    <a:cubicBezTo>
                      <a:pt x="1048" y="864"/>
                      <a:pt x="1118" y="763"/>
                      <a:pt x="1175" y="716"/>
                    </a:cubicBezTo>
                    <a:cubicBezTo>
                      <a:pt x="1237" y="663"/>
                      <a:pt x="1295" y="661"/>
                      <a:pt x="1297" y="661"/>
                    </a:cubicBezTo>
                    <a:cubicBezTo>
                      <a:pt x="1355" y="661"/>
                      <a:pt x="1355" y="661"/>
                      <a:pt x="1355" y="661"/>
                    </a:cubicBezTo>
                    <a:cubicBezTo>
                      <a:pt x="1403" y="661"/>
                      <a:pt x="1441" y="622"/>
                      <a:pt x="1441" y="575"/>
                    </a:cubicBezTo>
                    <a:cubicBezTo>
                      <a:pt x="1441" y="308"/>
                      <a:pt x="1441" y="308"/>
                      <a:pt x="1441" y="308"/>
                    </a:cubicBezTo>
                    <a:cubicBezTo>
                      <a:pt x="1440" y="292"/>
                      <a:pt x="1333" y="190"/>
                      <a:pt x="1229" y="101"/>
                    </a:cubicBezTo>
                    <a:cubicBezTo>
                      <a:pt x="1144" y="43"/>
                      <a:pt x="1005" y="12"/>
                      <a:pt x="829" y="12"/>
                    </a:cubicBezTo>
                    <a:cubicBezTo>
                      <a:pt x="691" y="12"/>
                      <a:pt x="537" y="31"/>
                      <a:pt x="396" y="66"/>
                    </a:cubicBezTo>
                    <a:cubicBezTo>
                      <a:pt x="130" y="131"/>
                      <a:pt x="25" y="265"/>
                      <a:pt x="14" y="280"/>
                    </a:cubicBezTo>
                    <a:close/>
                  </a:path>
                </a:pathLst>
              </a:custGeom>
              <a:solidFill>
                <a:srgbClr val="00B5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7" name="Freeform 162">
                <a:extLst>
                  <a:ext uri="{FF2B5EF4-FFF2-40B4-BE49-F238E27FC236}">
                    <a16:creationId xmlns="" xmlns:a16="http://schemas.microsoft.com/office/drawing/2014/main" id="{B422260D-FD05-4692-A8C6-D8BD082120EA}"/>
                  </a:ext>
                </a:extLst>
              </p:cNvPr>
              <p:cNvSpPr>
                <a:spLocks/>
              </p:cNvSpPr>
              <p:nvPr/>
            </p:nvSpPr>
            <p:spPr bwMode="auto">
              <a:xfrm>
                <a:off x="9980840" y="4896690"/>
                <a:ext cx="48949" cy="41162"/>
              </a:xfrm>
              <a:custGeom>
                <a:avLst/>
                <a:gdLst>
                  <a:gd name="T0" fmla="*/ 0 w 40"/>
                  <a:gd name="T1" fmla="*/ 14 h 33"/>
                  <a:gd name="T2" fmla="*/ 20 w 40"/>
                  <a:gd name="T3" fmla="*/ 33 h 33"/>
                  <a:gd name="T4" fmla="*/ 20 w 40"/>
                  <a:gd name="T5" fmla="*/ 33 h 33"/>
                  <a:gd name="T6" fmla="*/ 40 w 40"/>
                  <a:gd name="T7" fmla="*/ 14 h 33"/>
                  <a:gd name="T8" fmla="*/ 40 w 40"/>
                  <a:gd name="T9" fmla="*/ 0 h 33"/>
                  <a:gd name="T10" fmla="*/ 0 w 40"/>
                  <a:gd name="T11" fmla="*/ 0 h 33"/>
                  <a:gd name="T12" fmla="*/ 0 w 40"/>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0" y="14"/>
                    </a:moveTo>
                    <a:cubicBezTo>
                      <a:pt x="0" y="25"/>
                      <a:pt x="9" y="33"/>
                      <a:pt x="20" y="33"/>
                    </a:cubicBezTo>
                    <a:cubicBezTo>
                      <a:pt x="20" y="33"/>
                      <a:pt x="20" y="33"/>
                      <a:pt x="20" y="33"/>
                    </a:cubicBezTo>
                    <a:cubicBezTo>
                      <a:pt x="31" y="33"/>
                      <a:pt x="40" y="25"/>
                      <a:pt x="40" y="14"/>
                    </a:cubicBezTo>
                    <a:cubicBezTo>
                      <a:pt x="40" y="0"/>
                      <a:pt x="40" y="0"/>
                      <a:pt x="40" y="0"/>
                    </a:cubicBezTo>
                    <a:cubicBezTo>
                      <a:pt x="0" y="0"/>
                      <a:pt x="0" y="0"/>
                      <a:pt x="0" y="0"/>
                    </a:cubicBezTo>
                    <a:lnTo>
                      <a:pt x="0" y="14"/>
                    </a:lnTo>
                    <a:close/>
                  </a:path>
                </a:pathLst>
              </a:custGeom>
              <a:solidFill>
                <a:srgbClr val="B8DF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8" name="Freeform 163">
                <a:extLst>
                  <a:ext uri="{FF2B5EF4-FFF2-40B4-BE49-F238E27FC236}">
                    <a16:creationId xmlns="" xmlns:a16="http://schemas.microsoft.com/office/drawing/2014/main" id="{56F97F20-B40E-42D4-A29D-93B7D36CE080}"/>
                  </a:ext>
                </a:extLst>
              </p:cNvPr>
              <p:cNvSpPr>
                <a:spLocks/>
              </p:cNvSpPr>
              <p:nvPr/>
            </p:nvSpPr>
            <p:spPr bwMode="auto">
              <a:xfrm>
                <a:off x="9449072" y="4896690"/>
                <a:ext cx="48949" cy="41162"/>
              </a:xfrm>
              <a:custGeom>
                <a:avLst/>
                <a:gdLst>
                  <a:gd name="T0" fmla="*/ 0 w 40"/>
                  <a:gd name="T1" fmla="*/ 14 h 33"/>
                  <a:gd name="T2" fmla="*/ 20 w 40"/>
                  <a:gd name="T3" fmla="*/ 33 h 33"/>
                  <a:gd name="T4" fmla="*/ 20 w 40"/>
                  <a:gd name="T5" fmla="*/ 33 h 33"/>
                  <a:gd name="T6" fmla="*/ 40 w 40"/>
                  <a:gd name="T7" fmla="*/ 14 h 33"/>
                  <a:gd name="T8" fmla="*/ 40 w 40"/>
                  <a:gd name="T9" fmla="*/ 0 h 33"/>
                  <a:gd name="T10" fmla="*/ 0 w 40"/>
                  <a:gd name="T11" fmla="*/ 0 h 33"/>
                  <a:gd name="T12" fmla="*/ 0 w 40"/>
                  <a:gd name="T13" fmla="*/ 14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0" y="14"/>
                    </a:moveTo>
                    <a:cubicBezTo>
                      <a:pt x="0" y="25"/>
                      <a:pt x="9" y="33"/>
                      <a:pt x="20" y="33"/>
                    </a:cubicBezTo>
                    <a:cubicBezTo>
                      <a:pt x="20" y="33"/>
                      <a:pt x="20" y="33"/>
                      <a:pt x="20" y="33"/>
                    </a:cubicBezTo>
                    <a:cubicBezTo>
                      <a:pt x="31" y="33"/>
                      <a:pt x="40" y="25"/>
                      <a:pt x="40" y="14"/>
                    </a:cubicBezTo>
                    <a:cubicBezTo>
                      <a:pt x="40" y="0"/>
                      <a:pt x="40" y="0"/>
                      <a:pt x="40" y="0"/>
                    </a:cubicBezTo>
                    <a:cubicBezTo>
                      <a:pt x="0" y="0"/>
                      <a:pt x="0" y="0"/>
                      <a:pt x="0" y="0"/>
                    </a:cubicBezTo>
                    <a:lnTo>
                      <a:pt x="0" y="14"/>
                    </a:lnTo>
                    <a:close/>
                  </a:path>
                </a:pathLst>
              </a:custGeom>
              <a:solidFill>
                <a:srgbClr val="B8DF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199" name="Freeform 164">
                <a:extLst>
                  <a:ext uri="{FF2B5EF4-FFF2-40B4-BE49-F238E27FC236}">
                    <a16:creationId xmlns="" xmlns:a16="http://schemas.microsoft.com/office/drawing/2014/main" id="{8EB6803C-500B-4BC5-BDAD-A58D4CA9B401}"/>
                  </a:ext>
                </a:extLst>
              </p:cNvPr>
              <p:cNvSpPr>
                <a:spLocks/>
              </p:cNvSpPr>
              <p:nvPr/>
            </p:nvSpPr>
            <p:spPr bwMode="auto">
              <a:xfrm>
                <a:off x="9990853" y="3870980"/>
                <a:ext cx="181335" cy="625216"/>
              </a:xfrm>
              <a:custGeom>
                <a:avLst/>
                <a:gdLst>
                  <a:gd name="T0" fmla="*/ 33 w 148"/>
                  <a:gd name="T1" fmla="*/ 0 h 510"/>
                  <a:gd name="T2" fmla="*/ 14 w 148"/>
                  <a:gd name="T3" fmla="*/ 69 h 510"/>
                  <a:gd name="T4" fmla="*/ 56 w 148"/>
                  <a:gd name="T5" fmla="*/ 340 h 510"/>
                  <a:gd name="T6" fmla="*/ 37 w 148"/>
                  <a:gd name="T7" fmla="*/ 441 h 510"/>
                  <a:gd name="T8" fmla="*/ 143 w 148"/>
                  <a:gd name="T9" fmla="*/ 437 h 510"/>
                  <a:gd name="T10" fmla="*/ 33 w 148"/>
                  <a:gd name="T11" fmla="*/ 0 h 510"/>
                </a:gdLst>
                <a:ahLst/>
                <a:cxnLst>
                  <a:cxn ang="0">
                    <a:pos x="T0" y="T1"/>
                  </a:cxn>
                  <a:cxn ang="0">
                    <a:pos x="T2" y="T3"/>
                  </a:cxn>
                  <a:cxn ang="0">
                    <a:pos x="T4" y="T5"/>
                  </a:cxn>
                  <a:cxn ang="0">
                    <a:pos x="T6" y="T7"/>
                  </a:cxn>
                  <a:cxn ang="0">
                    <a:pos x="T8" y="T9"/>
                  </a:cxn>
                  <a:cxn ang="0">
                    <a:pos x="T10" y="T11"/>
                  </a:cxn>
                </a:cxnLst>
                <a:rect l="0" t="0" r="r" b="b"/>
                <a:pathLst>
                  <a:path w="148" h="510">
                    <a:moveTo>
                      <a:pt x="33" y="0"/>
                    </a:moveTo>
                    <a:cubicBezTo>
                      <a:pt x="33" y="0"/>
                      <a:pt x="0" y="32"/>
                      <a:pt x="14" y="69"/>
                    </a:cubicBezTo>
                    <a:cubicBezTo>
                      <a:pt x="28" y="105"/>
                      <a:pt x="74" y="239"/>
                      <a:pt x="56" y="340"/>
                    </a:cubicBezTo>
                    <a:cubicBezTo>
                      <a:pt x="37" y="441"/>
                      <a:pt x="19" y="372"/>
                      <a:pt x="37" y="441"/>
                    </a:cubicBezTo>
                    <a:cubicBezTo>
                      <a:pt x="56" y="510"/>
                      <a:pt x="138" y="487"/>
                      <a:pt x="143" y="437"/>
                    </a:cubicBezTo>
                    <a:cubicBezTo>
                      <a:pt x="148" y="386"/>
                      <a:pt x="143" y="179"/>
                      <a:pt x="33" y="0"/>
                    </a:cubicBez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0" name="Freeform 165">
                <a:extLst>
                  <a:ext uri="{FF2B5EF4-FFF2-40B4-BE49-F238E27FC236}">
                    <a16:creationId xmlns="" xmlns:a16="http://schemas.microsoft.com/office/drawing/2014/main" id="{5394A156-9406-4208-BEF5-CFAE041F3092}"/>
                  </a:ext>
                </a:extLst>
              </p:cNvPr>
              <p:cNvSpPr>
                <a:spLocks/>
              </p:cNvSpPr>
              <p:nvPr/>
            </p:nvSpPr>
            <p:spPr bwMode="auto">
              <a:xfrm>
                <a:off x="10055377" y="3915479"/>
                <a:ext cx="115698" cy="545117"/>
              </a:xfrm>
              <a:custGeom>
                <a:avLst/>
                <a:gdLst>
                  <a:gd name="T0" fmla="*/ 0 w 94"/>
                  <a:gd name="T1" fmla="*/ 0 h 445"/>
                  <a:gd name="T2" fmla="*/ 54 w 94"/>
                  <a:gd name="T3" fmla="*/ 445 h 445"/>
                  <a:gd name="T4" fmla="*/ 90 w 94"/>
                  <a:gd name="T5" fmla="*/ 401 h 445"/>
                  <a:gd name="T6" fmla="*/ 0 w 94"/>
                  <a:gd name="T7" fmla="*/ 0 h 445"/>
                </a:gdLst>
                <a:ahLst/>
                <a:cxnLst>
                  <a:cxn ang="0">
                    <a:pos x="T0" y="T1"/>
                  </a:cxn>
                  <a:cxn ang="0">
                    <a:pos x="T2" y="T3"/>
                  </a:cxn>
                  <a:cxn ang="0">
                    <a:pos x="T4" y="T5"/>
                  </a:cxn>
                  <a:cxn ang="0">
                    <a:pos x="T6" y="T7"/>
                  </a:cxn>
                </a:cxnLst>
                <a:rect l="0" t="0" r="r" b="b"/>
                <a:pathLst>
                  <a:path w="94" h="445">
                    <a:moveTo>
                      <a:pt x="0" y="0"/>
                    </a:moveTo>
                    <a:cubicBezTo>
                      <a:pt x="52" y="142"/>
                      <a:pt x="64" y="293"/>
                      <a:pt x="54" y="445"/>
                    </a:cubicBezTo>
                    <a:cubicBezTo>
                      <a:pt x="73" y="438"/>
                      <a:pt x="88" y="421"/>
                      <a:pt x="90" y="401"/>
                    </a:cubicBezTo>
                    <a:cubicBezTo>
                      <a:pt x="94" y="353"/>
                      <a:pt x="90" y="170"/>
                      <a:pt x="0" y="0"/>
                    </a:cubicBezTo>
                    <a:close/>
                  </a:path>
                </a:pathLst>
              </a:custGeom>
              <a:solidFill>
                <a:srgbClr val="3F6D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1" name="Freeform 166">
                <a:extLst>
                  <a:ext uri="{FF2B5EF4-FFF2-40B4-BE49-F238E27FC236}">
                    <a16:creationId xmlns="" xmlns:a16="http://schemas.microsoft.com/office/drawing/2014/main" id="{87DC2F9A-4AA0-4DED-8754-B99C2E8C72EE}"/>
                  </a:ext>
                </a:extLst>
              </p:cNvPr>
              <p:cNvSpPr>
                <a:spLocks/>
              </p:cNvSpPr>
              <p:nvPr/>
            </p:nvSpPr>
            <p:spPr bwMode="auto">
              <a:xfrm>
                <a:off x="6192831" y="4628581"/>
                <a:ext cx="1199258" cy="268109"/>
              </a:xfrm>
              <a:custGeom>
                <a:avLst/>
                <a:gdLst>
                  <a:gd name="T0" fmla="*/ 2 w 979"/>
                  <a:gd name="T1" fmla="*/ 43 h 219"/>
                  <a:gd name="T2" fmla="*/ 38 w 979"/>
                  <a:gd name="T3" fmla="*/ 211 h 219"/>
                  <a:gd name="T4" fmla="*/ 51 w 979"/>
                  <a:gd name="T5" fmla="*/ 219 h 219"/>
                  <a:gd name="T6" fmla="*/ 979 w 979"/>
                  <a:gd name="T7" fmla="*/ 218 h 219"/>
                  <a:gd name="T8" fmla="*/ 951 w 979"/>
                  <a:gd name="T9" fmla="*/ 49 h 219"/>
                  <a:gd name="T10" fmla="*/ 902 w 979"/>
                  <a:gd name="T11" fmla="*/ 0 h 219"/>
                  <a:gd name="T12" fmla="*/ 46 w 979"/>
                  <a:gd name="T13" fmla="*/ 0 h 219"/>
                  <a:gd name="T14" fmla="*/ 2 w 979"/>
                  <a:gd name="T15" fmla="*/ 4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9" h="219">
                    <a:moveTo>
                      <a:pt x="2" y="43"/>
                    </a:moveTo>
                    <a:cubicBezTo>
                      <a:pt x="0" y="102"/>
                      <a:pt x="13" y="161"/>
                      <a:pt x="38" y="211"/>
                    </a:cubicBezTo>
                    <a:cubicBezTo>
                      <a:pt x="43" y="214"/>
                      <a:pt x="47" y="216"/>
                      <a:pt x="51" y="219"/>
                    </a:cubicBezTo>
                    <a:cubicBezTo>
                      <a:pt x="979" y="218"/>
                      <a:pt x="979" y="218"/>
                      <a:pt x="979" y="218"/>
                    </a:cubicBezTo>
                    <a:cubicBezTo>
                      <a:pt x="958" y="164"/>
                      <a:pt x="951" y="107"/>
                      <a:pt x="951" y="49"/>
                    </a:cubicBezTo>
                    <a:cubicBezTo>
                      <a:pt x="951" y="22"/>
                      <a:pt x="929" y="0"/>
                      <a:pt x="902" y="0"/>
                    </a:cubicBezTo>
                    <a:cubicBezTo>
                      <a:pt x="46" y="0"/>
                      <a:pt x="46" y="0"/>
                      <a:pt x="46" y="0"/>
                    </a:cubicBezTo>
                    <a:cubicBezTo>
                      <a:pt x="22" y="0"/>
                      <a:pt x="2" y="19"/>
                      <a:pt x="2" y="43"/>
                    </a:cubicBezTo>
                    <a:close/>
                  </a:path>
                </a:pathLst>
              </a:custGeom>
              <a:solidFill>
                <a:srgbClr val="00B5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2" name="Freeform 167">
                <a:extLst>
                  <a:ext uri="{FF2B5EF4-FFF2-40B4-BE49-F238E27FC236}">
                    <a16:creationId xmlns="" xmlns:a16="http://schemas.microsoft.com/office/drawing/2014/main" id="{CB4D8D7B-3ECC-47CF-92C2-D96EEABD5640}"/>
                  </a:ext>
                </a:extLst>
              </p:cNvPr>
              <p:cNvSpPr>
                <a:spLocks/>
              </p:cNvSpPr>
              <p:nvPr/>
            </p:nvSpPr>
            <p:spPr bwMode="auto">
              <a:xfrm>
                <a:off x="6796911" y="3481610"/>
                <a:ext cx="1496292" cy="473918"/>
              </a:xfrm>
              <a:custGeom>
                <a:avLst/>
                <a:gdLst>
                  <a:gd name="T0" fmla="*/ 1202 w 1221"/>
                  <a:gd name="T1" fmla="*/ 0 h 387"/>
                  <a:gd name="T2" fmla="*/ 512 w 1221"/>
                  <a:gd name="T3" fmla="*/ 0 h 387"/>
                  <a:gd name="T4" fmla="*/ 415 w 1221"/>
                  <a:gd name="T5" fmla="*/ 27 h 387"/>
                  <a:gd name="T6" fmla="*/ 11 w 1221"/>
                  <a:gd name="T7" fmla="*/ 351 h 387"/>
                  <a:gd name="T8" fmla="*/ 29 w 1221"/>
                  <a:gd name="T9" fmla="*/ 387 h 387"/>
                  <a:gd name="T10" fmla="*/ 701 w 1221"/>
                  <a:gd name="T11" fmla="*/ 387 h 387"/>
                  <a:gd name="T12" fmla="*/ 869 w 1221"/>
                  <a:gd name="T13" fmla="*/ 308 h 387"/>
                  <a:gd name="T14" fmla="*/ 1208 w 1221"/>
                  <a:gd name="T15" fmla="*/ 26 h 387"/>
                  <a:gd name="T16" fmla="*/ 1202 w 1221"/>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1" h="387">
                    <a:moveTo>
                      <a:pt x="1202" y="0"/>
                    </a:moveTo>
                    <a:cubicBezTo>
                      <a:pt x="512" y="0"/>
                      <a:pt x="512" y="0"/>
                      <a:pt x="512" y="0"/>
                    </a:cubicBezTo>
                    <a:cubicBezTo>
                      <a:pt x="478" y="0"/>
                      <a:pt x="444" y="10"/>
                      <a:pt x="415" y="27"/>
                    </a:cubicBezTo>
                    <a:cubicBezTo>
                      <a:pt x="324" y="80"/>
                      <a:pt x="124" y="207"/>
                      <a:pt x="11" y="351"/>
                    </a:cubicBezTo>
                    <a:cubicBezTo>
                      <a:pt x="0" y="365"/>
                      <a:pt x="10" y="387"/>
                      <a:pt x="29" y="387"/>
                    </a:cubicBezTo>
                    <a:cubicBezTo>
                      <a:pt x="701" y="387"/>
                      <a:pt x="701" y="387"/>
                      <a:pt x="701" y="387"/>
                    </a:cubicBezTo>
                    <a:cubicBezTo>
                      <a:pt x="766" y="387"/>
                      <a:pt x="827" y="358"/>
                      <a:pt x="869" y="308"/>
                    </a:cubicBezTo>
                    <a:cubicBezTo>
                      <a:pt x="938" y="226"/>
                      <a:pt x="1060" y="99"/>
                      <a:pt x="1208" y="26"/>
                    </a:cubicBezTo>
                    <a:cubicBezTo>
                      <a:pt x="1221" y="19"/>
                      <a:pt x="1216" y="0"/>
                      <a:pt x="1202" y="0"/>
                    </a:cubicBezTo>
                    <a:close/>
                  </a:path>
                </a:pathLst>
              </a:custGeom>
              <a:solidFill>
                <a:srgbClr val="2A42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3" name="Freeform 168">
                <a:extLst>
                  <a:ext uri="{FF2B5EF4-FFF2-40B4-BE49-F238E27FC236}">
                    <a16:creationId xmlns="" xmlns:a16="http://schemas.microsoft.com/office/drawing/2014/main" id="{AE37927B-0A14-4AF0-A3A4-2771D5B8551A}"/>
                  </a:ext>
                </a:extLst>
              </p:cNvPr>
              <p:cNvSpPr>
                <a:spLocks/>
              </p:cNvSpPr>
              <p:nvPr/>
            </p:nvSpPr>
            <p:spPr bwMode="auto">
              <a:xfrm>
                <a:off x="7151793" y="3481610"/>
                <a:ext cx="1141409" cy="129049"/>
              </a:xfrm>
              <a:custGeom>
                <a:avLst/>
                <a:gdLst>
                  <a:gd name="T0" fmla="*/ 918 w 931"/>
                  <a:gd name="T1" fmla="*/ 26 h 106"/>
                  <a:gd name="T2" fmla="*/ 912 w 931"/>
                  <a:gd name="T3" fmla="*/ 0 h 106"/>
                  <a:gd name="T4" fmla="*/ 222 w 931"/>
                  <a:gd name="T5" fmla="*/ 0 h 106"/>
                  <a:gd name="T6" fmla="*/ 125 w 931"/>
                  <a:gd name="T7" fmla="*/ 27 h 106"/>
                  <a:gd name="T8" fmla="*/ 0 w 931"/>
                  <a:gd name="T9" fmla="*/ 106 h 106"/>
                  <a:gd name="T10" fmla="*/ 789 w 931"/>
                  <a:gd name="T11" fmla="*/ 106 h 106"/>
                  <a:gd name="T12" fmla="*/ 918 w 931"/>
                  <a:gd name="T13" fmla="*/ 26 h 106"/>
                </a:gdLst>
                <a:ahLst/>
                <a:cxnLst>
                  <a:cxn ang="0">
                    <a:pos x="T0" y="T1"/>
                  </a:cxn>
                  <a:cxn ang="0">
                    <a:pos x="T2" y="T3"/>
                  </a:cxn>
                  <a:cxn ang="0">
                    <a:pos x="T4" y="T5"/>
                  </a:cxn>
                  <a:cxn ang="0">
                    <a:pos x="T6" y="T7"/>
                  </a:cxn>
                  <a:cxn ang="0">
                    <a:pos x="T8" y="T9"/>
                  </a:cxn>
                  <a:cxn ang="0">
                    <a:pos x="T10" y="T11"/>
                  </a:cxn>
                  <a:cxn ang="0">
                    <a:pos x="T12" y="T13"/>
                  </a:cxn>
                </a:cxnLst>
                <a:rect l="0" t="0" r="r" b="b"/>
                <a:pathLst>
                  <a:path w="931" h="106">
                    <a:moveTo>
                      <a:pt x="918" y="26"/>
                    </a:moveTo>
                    <a:cubicBezTo>
                      <a:pt x="931" y="19"/>
                      <a:pt x="926" y="0"/>
                      <a:pt x="912" y="0"/>
                    </a:cubicBezTo>
                    <a:cubicBezTo>
                      <a:pt x="222" y="0"/>
                      <a:pt x="222" y="0"/>
                      <a:pt x="222" y="0"/>
                    </a:cubicBezTo>
                    <a:cubicBezTo>
                      <a:pt x="188" y="0"/>
                      <a:pt x="154" y="10"/>
                      <a:pt x="125" y="27"/>
                    </a:cubicBezTo>
                    <a:cubicBezTo>
                      <a:pt x="94" y="45"/>
                      <a:pt x="49" y="72"/>
                      <a:pt x="0" y="106"/>
                    </a:cubicBezTo>
                    <a:cubicBezTo>
                      <a:pt x="789" y="106"/>
                      <a:pt x="789" y="106"/>
                      <a:pt x="789" y="106"/>
                    </a:cubicBezTo>
                    <a:cubicBezTo>
                      <a:pt x="829" y="76"/>
                      <a:pt x="872" y="48"/>
                      <a:pt x="918" y="26"/>
                    </a:cubicBez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4" name="Freeform 169">
                <a:extLst>
                  <a:ext uri="{FF2B5EF4-FFF2-40B4-BE49-F238E27FC236}">
                    <a16:creationId xmlns="" xmlns:a16="http://schemas.microsoft.com/office/drawing/2014/main" id="{96EF3165-7EAE-42DB-BC75-740F2D8759B7}"/>
                  </a:ext>
                </a:extLst>
              </p:cNvPr>
              <p:cNvSpPr>
                <a:spLocks/>
              </p:cNvSpPr>
              <p:nvPr/>
            </p:nvSpPr>
            <p:spPr bwMode="auto">
              <a:xfrm>
                <a:off x="7916070" y="3384824"/>
                <a:ext cx="1945735" cy="653028"/>
              </a:xfrm>
              <a:custGeom>
                <a:avLst/>
                <a:gdLst>
                  <a:gd name="T0" fmla="*/ 79 w 1588"/>
                  <a:gd name="T1" fmla="*/ 426 h 533"/>
                  <a:gd name="T2" fmla="*/ 745 w 1588"/>
                  <a:gd name="T3" fmla="*/ 86 h 533"/>
                  <a:gd name="T4" fmla="*/ 1404 w 1588"/>
                  <a:gd name="T5" fmla="*/ 150 h 533"/>
                  <a:gd name="T6" fmla="*/ 1554 w 1588"/>
                  <a:gd name="T7" fmla="*/ 361 h 533"/>
                  <a:gd name="T8" fmla="*/ 303 w 1588"/>
                  <a:gd name="T9" fmla="*/ 527 h 533"/>
                  <a:gd name="T10" fmla="*/ 79 w 1588"/>
                  <a:gd name="T11" fmla="*/ 426 h 533"/>
                </a:gdLst>
                <a:ahLst/>
                <a:cxnLst>
                  <a:cxn ang="0">
                    <a:pos x="T0" y="T1"/>
                  </a:cxn>
                  <a:cxn ang="0">
                    <a:pos x="T2" y="T3"/>
                  </a:cxn>
                  <a:cxn ang="0">
                    <a:pos x="T4" y="T5"/>
                  </a:cxn>
                  <a:cxn ang="0">
                    <a:pos x="T6" y="T7"/>
                  </a:cxn>
                  <a:cxn ang="0">
                    <a:pos x="T8" y="T9"/>
                  </a:cxn>
                  <a:cxn ang="0">
                    <a:pos x="T10" y="T11"/>
                  </a:cxn>
                </a:cxnLst>
                <a:rect l="0" t="0" r="r" b="b"/>
                <a:pathLst>
                  <a:path w="1588" h="533">
                    <a:moveTo>
                      <a:pt x="79" y="426"/>
                    </a:moveTo>
                    <a:cubicBezTo>
                      <a:pt x="79" y="426"/>
                      <a:pt x="365" y="107"/>
                      <a:pt x="745" y="86"/>
                    </a:cubicBezTo>
                    <a:cubicBezTo>
                      <a:pt x="745" y="86"/>
                      <a:pt x="1220" y="0"/>
                      <a:pt x="1404" y="150"/>
                    </a:cubicBezTo>
                    <a:cubicBezTo>
                      <a:pt x="1588" y="300"/>
                      <a:pt x="1585" y="337"/>
                      <a:pt x="1554" y="361"/>
                    </a:cubicBezTo>
                    <a:cubicBezTo>
                      <a:pt x="1523" y="386"/>
                      <a:pt x="607" y="521"/>
                      <a:pt x="303" y="527"/>
                    </a:cubicBezTo>
                    <a:cubicBezTo>
                      <a:pt x="0" y="533"/>
                      <a:pt x="79" y="426"/>
                      <a:pt x="79" y="426"/>
                    </a:cubicBez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5" name="Freeform 170">
                <a:extLst>
                  <a:ext uri="{FF2B5EF4-FFF2-40B4-BE49-F238E27FC236}">
                    <a16:creationId xmlns="" xmlns:a16="http://schemas.microsoft.com/office/drawing/2014/main" id="{1113A6CA-73DA-4160-A181-0759439CD275}"/>
                  </a:ext>
                </a:extLst>
              </p:cNvPr>
              <p:cNvSpPr>
                <a:spLocks/>
              </p:cNvSpPr>
              <p:nvPr/>
            </p:nvSpPr>
            <p:spPr bwMode="auto">
              <a:xfrm>
                <a:off x="8054018" y="3384824"/>
                <a:ext cx="1660939" cy="497281"/>
              </a:xfrm>
              <a:custGeom>
                <a:avLst/>
                <a:gdLst>
                  <a:gd name="T0" fmla="*/ 632 w 1355"/>
                  <a:gd name="T1" fmla="*/ 86 h 406"/>
                  <a:gd name="T2" fmla="*/ 0 w 1355"/>
                  <a:gd name="T3" fmla="*/ 391 h 406"/>
                  <a:gd name="T4" fmla="*/ 403 w 1355"/>
                  <a:gd name="T5" fmla="*/ 377 h 406"/>
                  <a:gd name="T6" fmla="*/ 1355 w 1355"/>
                  <a:gd name="T7" fmla="*/ 205 h 406"/>
                  <a:gd name="T8" fmla="*/ 1291 w 1355"/>
                  <a:gd name="T9" fmla="*/ 150 h 406"/>
                  <a:gd name="T10" fmla="*/ 632 w 1355"/>
                  <a:gd name="T11" fmla="*/ 86 h 406"/>
                </a:gdLst>
                <a:ahLst/>
                <a:cxnLst>
                  <a:cxn ang="0">
                    <a:pos x="T0" y="T1"/>
                  </a:cxn>
                  <a:cxn ang="0">
                    <a:pos x="T2" y="T3"/>
                  </a:cxn>
                  <a:cxn ang="0">
                    <a:pos x="T4" y="T5"/>
                  </a:cxn>
                  <a:cxn ang="0">
                    <a:pos x="T6" y="T7"/>
                  </a:cxn>
                  <a:cxn ang="0">
                    <a:pos x="T8" y="T9"/>
                  </a:cxn>
                  <a:cxn ang="0">
                    <a:pos x="T10" y="T11"/>
                  </a:cxn>
                </a:cxnLst>
                <a:rect l="0" t="0" r="r" b="b"/>
                <a:pathLst>
                  <a:path w="1355" h="406">
                    <a:moveTo>
                      <a:pt x="632" y="86"/>
                    </a:moveTo>
                    <a:cubicBezTo>
                      <a:pt x="329" y="103"/>
                      <a:pt x="87" y="308"/>
                      <a:pt x="0" y="391"/>
                    </a:cubicBezTo>
                    <a:cubicBezTo>
                      <a:pt x="133" y="406"/>
                      <a:pt x="272" y="390"/>
                      <a:pt x="403" y="377"/>
                    </a:cubicBezTo>
                    <a:cubicBezTo>
                      <a:pt x="732" y="343"/>
                      <a:pt x="1045" y="283"/>
                      <a:pt x="1355" y="205"/>
                    </a:cubicBezTo>
                    <a:cubicBezTo>
                      <a:pt x="1337" y="188"/>
                      <a:pt x="1316" y="170"/>
                      <a:pt x="1291" y="150"/>
                    </a:cubicBezTo>
                    <a:cubicBezTo>
                      <a:pt x="1107" y="0"/>
                      <a:pt x="632" y="86"/>
                      <a:pt x="632" y="86"/>
                    </a:cubicBezTo>
                    <a:close/>
                  </a:path>
                </a:pathLst>
              </a:custGeom>
              <a:solidFill>
                <a:srgbClr val="2A42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6" name="Freeform 171">
                <a:extLst>
                  <a:ext uri="{FF2B5EF4-FFF2-40B4-BE49-F238E27FC236}">
                    <a16:creationId xmlns="" xmlns:a16="http://schemas.microsoft.com/office/drawing/2014/main" id="{5839133E-0FD9-4527-BA0C-9E52C6EAF83D}"/>
                  </a:ext>
                </a:extLst>
              </p:cNvPr>
              <p:cNvSpPr>
                <a:spLocks/>
              </p:cNvSpPr>
              <p:nvPr/>
            </p:nvSpPr>
            <p:spPr bwMode="auto">
              <a:xfrm>
                <a:off x="6229543" y="4142426"/>
                <a:ext cx="275896" cy="392707"/>
              </a:xfrm>
              <a:custGeom>
                <a:avLst/>
                <a:gdLst>
                  <a:gd name="T0" fmla="*/ 205 w 225"/>
                  <a:gd name="T1" fmla="*/ 0 h 321"/>
                  <a:gd name="T2" fmla="*/ 212 w 225"/>
                  <a:gd name="T3" fmla="*/ 80 h 321"/>
                  <a:gd name="T4" fmla="*/ 174 w 225"/>
                  <a:gd name="T5" fmla="*/ 219 h 321"/>
                  <a:gd name="T6" fmla="*/ 139 w 225"/>
                  <a:gd name="T7" fmla="*/ 293 h 321"/>
                  <a:gd name="T8" fmla="*/ 41 w 225"/>
                  <a:gd name="T9" fmla="*/ 318 h 321"/>
                  <a:gd name="T10" fmla="*/ 5 w 225"/>
                  <a:gd name="T11" fmla="*/ 268 h 321"/>
                  <a:gd name="T12" fmla="*/ 205 w 225"/>
                  <a:gd name="T13" fmla="*/ 0 h 321"/>
                </a:gdLst>
                <a:ahLst/>
                <a:cxnLst>
                  <a:cxn ang="0">
                    <a:pos x="T0" y="T1"/>
                  </a:cxn>
                  <a:cxn ang="0">
                    <a:pos x="T2" y="T3"/>
                  </a:cxn>
                  <a:cxn ang="0">
                    <a:pos x="T4" y="T5"/>
                  </a:cxn>
                  <a:cxn ang="0">
                    <a:pos x="T6" y="T7"/>
                  </a:cxn>
                  <a:cxn ang="0">
                    <a:pos x="T8" y="T9"/>
                  </a:cxn>
                  <a:cxn ang="0">
                    <a:pos x="T10" y="T11"/>
                  </a:cxn>
                  <a:cxn ang="0">
                    <a:pos x="T12" y="T13"/>
                  </a:cxn>
                </a:cxnLst>
                <a:rect l="0" t="0" r="r" b="b"/>
                <a:pathLst>
                  <a:path w="225" h="321">
                    <a:moveTo>
                      <a:pt x="205" y="0"/>
                    </a:moveTo>
                    <a:cubicBezTo>
                      <a:pt x="225" y="20"/>
                      <a:pt x="219" y="53"/>
                      <a:pt x="212" y="80"/>
                    </a:cubicBezTo>
                    <a:cubicBezTo>
                      <a:pt x="199" y="126"/>
                      <a:pt x="186" y="173"/>
                      <a:pt x="174" y="219"/>
                    </a:cubicBezTo>
                    <a:cubicBezTo>
                      <a:pt x="167" y="246"/>
                      <a:pt x="159" y="274"/>
                      <a:pt x="139" y="293"/>
                    </a:cubicBezTo>
                    <a:cubicBezTo>
                      <a:pt x="114" y="317"/>
                      <a:pt x="77" y="321"/>
                      <a:pt x="41" y="318"/>
                    </a:cubicBezTo>
                    <a:cubicBezTo>
                      <a:pt x="17" y="316"/>
                      <a:pt x="0" y="292"/>
                      <a:pt x="5" y="268"/>
                    </a:cubicBezTo>
                    <a:cubicBezTo>
                      <a:pt x="31" y="145"/>
                      <a:pt x="87" y="65"/>
                      <a:pt x="205" y="0"/>
                    </a:cubicBezTo>
                    <a:close/>
                  </a:path>
                </a:pathLst>
              </a:custGeom>
              <a:solidFill>
                <a:srgbClr val="FCE9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7" name="Freeform 172">
                <a:extLst>
                  <a:ext uri="{FF2B5EF4-FFF2-40B4-BE49-F238E27FC236}">
                    <a16:creationId xmlns="" xmlns:a16="http://schemas.microsoft.com/office/drawing/2014/main" id="{6C9B0986-53BF-4BB2-9B3A-D670E392FEA8}"/>
                  </a:ext>
                </a:extLst>
              </p:cNvPr>
              <p:cNvSpPr>
                <a:spLocks/>
              </p:cNvSpPr>
              <p:nvPr/>
            </p:nvSpPr>
            <p:spPr bwMode="auto">
              <a:xfrm>
                <a:off x="7126206" y="4111276"/>
                <a:ext cx="506181" cy="455006"/>
              </a:xfrm>
              <a:custGeom>
                <a:avLst/>
                <a:gdLst>
                  <a:gd name="T0" fmla="*/ 180 w 413"/>
                  <a:gd name="T1" fmla="*/ 356 h 371"/>
                  <a:gd name="T2" fmla="*/ 260 w 413"/>
                  <a:gd name="T3" fmla="*/ 275 h 371"/>
                  <a:gd name="T4" fmla="*/ 395 w 413"/>
                  <a:gd name="T5" fmla="*/ 68 h 371"/>
                  <a:gd name="T6" fmla="*/ 411 w 413"/>
                  <a:gd name="T7" fmla="*/ 33 h 371"/>
                  <a:gd name="T8" fmla="*/ 396 w 413"/>
                  <a:gd name="T9" fmla="*/ 0 h 371"/>
                  <a:gd name="T10" fmla="*/ 26 w 413"/>
                  <a:gd name="T11" fmla="*/ 259 h 371"/>
                  <a:gd name="T12" fmla="*/ 6 w 413"/>
                  <a:gd name="T13" fmla="*/ 318 h 371"/>
                  <a:gd name="T14" fmla="*/ 66 w 413"/>
                  <a:gd name="T15" fmla="*/ 355 h 371"/>
                  <a:gd name="T16" fmla="*/ 180 w 413"/>
                  <a:gd name="T17" fmla="*/ 35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371">
                    <a:moveTo>
                      <a:pt x="180" y="356"/>
                    </a:moveTo>
                    <a:cubicBezTo>
                      <a:pt x="216" y="342"/>
                      <a:pt x="239" y="307"/>
                      <a:pt x="260" y="275"/>
                    </a:cubicBezTo>
                    <a:cubicBezTo>
                      <a:pt x="305" y="206"/>
                      <a:pt x="350" y="137"/>
                      <a:pt x="395" y="68"/>
                    </a:cubicBezTo>
                    <a:cubicBezTo>
                      <a:pt x="402" y="58"/>
                      <a:pt x="409" y="46"/>
                      <a:pt x="411" y="33"/>
                    </a:cubicBezTo>
                    <a:cubicBezTo>
                      <a:pt x="413" y="20"/>
                      <a:pt x="408" y="5"/>
                      <a:pt x="396" y="0"/>
                    </a:cubicBezTo>
                    <a:cubicBezTo>
                      <a:pt x="250" y="45"/>
                      <a:pt x="119" y="137"/>
                      <a:pt x="26" y="259"/>
                    </a:cubicBezTo>
                    <a:cubicBezTo>
                      <a:pt x="13" y="276"/>
                      <a:pt x="0" y="297"/>
                      <a:pt x="6" y="318"/>
                    </a:cubicBezTo>
                    <a:cubicBezTo>
                      <a:pt x="14" y="341"/>
                      <a:pt x="42" y="350"/>
                      <a:pt x="66" y="355"/>
                    </a:cubicBezTo>
                    <a:cubicBezTo>
                      <a:pt x="104" y="363"/>
                      <a:pt x="144" y="371"/>
                      <a:pt x="180" y="356"/>
                    </a:cubicBezTo>
                    <a:close/>
                  </a:path>
                </a:pathLst>
              </a:custGeom>
              <a:solidFill>
                <a:srgbClr val="FCE99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8" name="Freeform 173">
                <a:extLst>
                  <a:ext uri="{FF2B5EF4-FFF2-40B4-BE49-F238E27FC236}">
                    <a16:creationId xmlns="" xmlns:a16="http://schemas.microsoft.com/office/drawing/2014/main" id="{AA8858BC-BD8D-4240-922E-4B2F0C7BC37B}"/>
                  </a:ext>
                </a:extLst>
              </p:cNvPr>
              <p:cNvSpPr>
                <a:spLocks/>
              </p:cNvSpPr>
              <p:nvPr/>
            </p:nvSpPr>
            <p:spPr bwMode="auto">
              <a:xfrm>
                <a:off x="9439061" y="4277037"/>
                <a:ext cx="600741" cy="631892"/>
              </a:xfrm>
              <a:custGeom>
                <a:avLst/>
                <a:gdLst>
                  <a:gd name="T0" fmla="*/ 247 w 490"/>
                  <a:gd name="T1" fmla="*/ 0 h 516"/>
                  <a:gd name="T2" fmla="*/ 243 w 490"/>
                  <a:gd name="T3" fmla="*/ 0 h 516"/>
                  <a:gd name="T4" fmla="*/ 0 w 490"/>
                  <a:gd name="T5" fmla="*/ 398 h 516"/>
                  <a:gd name="T6" fmla="*/ 0 w 490"/>
                  <a:gd name="T7" fmla="*/ 496 h 516"/>
                  <a:gd name="T8" fmla="*/ 21 w 490"/>
                  <a:gd name="T9" fmla="*/ 516 h 516"/>
                  <a:gd name="T10" fmla="*/ 21 w 490"/>
                  <a:gd name="T11" fmla="*/ 516 h 516"/>
                  <a:gd name="T12" fmla="*/ 41 w 490"/>
                  <a:gd name="T13" fmla="*/ 496 h 516"/>
                  <a:gd name="T14" fmla="*/ 41 w 490"/>
                  <a:gd name="T15" fmla="*/ 419 h 516"/>
                  <a:gd name="T16" fmla="*/ 243 w 490"/>
                  <a:gd name="T17" fmla="*/ 87 h 516"/>
                  <a:gd name="T18" fmla="*/ 247 w 490"/>
                  <a:gd name="T19" fmla="*/ 87 h 516"/>
                  <a:gd name="T20" fmla="*/ 449 w 490"/>
                  <a:gd name="T21" fmla="*/ 419 h 516"/>
                  <a:gd name="T22" fmla="*/ 449 w 490"/>
                  <a:gd name="T23" fmla="*/ 496 h 516"/>
                  <a:gd name="T24" fmla="*/ 469 w 490"/>
                  <a:gd name="T25" fmla="*/ 516 h 516"/>
                  <a:gd name="T26" fmla="*/ 469 w 490"/>
                  <a:gd name="T27" fmla="*/ 516 h 516"/>
                  <a:gd name="T28" fmla="*/ 490 w 490"/>
                  <a:gd name="T29" fmla="*/ 496 h 516"/>
                  <a:gd name="T30" fmla="*/ 490 w 490"/>
                  <a:gd name="T31" fmla="*/ 398 h 516"/>
                  <a:gd name="T32" fmla="*/ 247 w 490"/>
                  <a:gd name="T3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0" h="516">
                    <a:moveTo>
                      <a:pt x="247" y="0"/>
                    </a:moveTo>
                    <a:cubicBezTo>
                      <a:pt x="243" y="0"/>
                      <a:pt x="243" y="0"/>
                      <a:pt x="243" y="0"/>
                    </a:cubicBezTo>
                    <a:cubicBezTo>
                      <a:pt x="109" y="0"/>
                      <a:pt x="0" y="178"/>
                      <a:pt x="0" y="398"/>
                    </a:cubicBezTo>
                    <a:cubicBezTo>
                      <a:pt x="0" y="496"/>
                      <a:pt x="0" y="496"/>
                      <a:pt x="0" y="496"/>
                    </a:cubicBezTo>
                    <a:cubicBezTo>
                      <a:pt x="0" y="507"/>
                      <a:pt x="9" y="516"/>
                      <a:pt x="21" y="516"/>
                    </a:cubicBezTo>
                    <a:cubicBezTo>
                      <a:pt x="21" y="516"/>
                      <a:pt x="21" y="516"/>
                      <a:pt x="21" y="516"/>
                    </a:cubicBezTo>
                    <a:cubicBezTo>
                      <a:pt x="32" y="516"/>
                      <a:pt x="41" y="507"/>
                      <a:pt x="41" y="496"/>
                    </a:cubicBezTo>
                    <a:cubicBezTo>
                      <a:pt x="41" y="419"/>
                      <a:pt x="41" y="419"/>
                      <a:pt x="41" y="419"/>
                    </a:cubicBezTo>
                    <a:cubicBezTo>
                      <a:pt x="41" y="236"/>
                      <a:pt x="132" y="87"/>
                      <a:pt x="243" y="87"/>
                    </a:cubicBezTo>
                    <a:cubicBezTo>
                      <a:pt x="247" y="87"/>
                      <a:pt x="247" y="87"/>
                      <a:pt x="247" y="87"/>
                    </a:cubicBezTo>
                    <a:cubicBezTo>
                      <a:pt x="358" y="87"/>
                      <a:pt x="449" y="236"/>
                      <a:pt x="449" y="419"/>
                    </a:cubicBezTo>
                    <a:cubicBezTo>
                      <a:pt x="449" y="496"/>
                      <a:pt x="449" y="496"/>
                      <a:pt x="449" y="496"/>
                    </a:cubicBezTo>
                    <a:cubicBezTo>
                      <a:pt x="449" y="507"/>
                      <a:pt x="458" y="516"/>
                      <a:pt x="469" y="516"/>
                    </a:cubicBezTo>
                    <a:cubicBezTo>
                      <a:pt x="469" y="516"/>
                      <a:pt x="469" y="516"/>
                      <a:pt x="469" y="516"/>
                    </a:cubicBezTo>
                    <a:cubicBezTo>
                      <a:pt x="481" y="516"/>
                      <a:pt x="490" y="507"/>
                      <a:pt x="490" y="496"/>
                    </a:cubicBezTo>
                    <a:cubicBezTo>
                      <a:pt x="490" y="398"/>
                      <a:pt x="490" y="398"/>
                      <a:pt x="490" y="398"/>
                    </a:cubicBezTo>
                    <a:cubicBezTo>
                      <a:pt x="490" y="178"/>
                      <a:pt x="381" y="0"/>
                      <a:pt x="247" y="0"/>
                    </a:cubicBezTo>
                    <a:close/>
                  </a:path>
                </a:pathLst>
              </a:custGeom>
              <a:solidFill>
                <a:srgbClr val="B8DF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09" name="Freeform 174">
                <a:extLst>
                  <a:ext uri="{FF2B5EF4-FFF2-40B4-BE49-F238E27FC236}">
                    <a16:creationId xmlns="" xmlns:a16="http://schemas.microsoft.com/office/drawing/2014/main" id="{A7DA7211-219A-4160-B2E9-6FC832C4D586}"/>
                  </a:ext>
                </a:extLst>
              </p:cNvPr>
              <p:cNvSpPr>
                <a:spLocks/>
              </p:cNvSpPr>
              <p:nvPr/>
            </p:nvSpPr>
            <p:spPr bwMode="auto">
              <a:xfrm>
                <a:off x="7513350" y="4277037"/>
                <a:ext cx="599629" cy="631892"/>
              </a:xfrm>
              <a:custGeom>
                <a:avLst/>
                <a:gdLst>
                  <a:gd name="T0" fmla="*/ 247 w 489"/>
                  <a:gd name="T1" fmla="*/ 0 h 516"/>
                  <a:gd name="T2" fmla="*/ 242 w 489"/>
                  <a:gd name="T3" fmla="*/ 0 h 516"/>
                  <a:gd name="T4" fmla="*/ 0 w 489"/>
                  <a:gd name="T5" fmla="*/ 398 h 516"/>
                  <a:gd name="T6" fmla="*/ 0 w 489"/>
                  <a:gd name="T7" fmla="*/ 496 h 516"/>
                  <a:gd name="T8" fmla="*/ 20 w 489"/>
                  <a:gd name="T9" fmla="*/ 516 h 516"/>
                  <a:gd name="T10" fmla="*/ 21 w 489"/>
                  <a:gd name="T11" fmla="*/ 516 h 516"/>
                  <a:gd name="T12" fmla="*/ 41 w 489"/>
                  <a:gd name="T13" fmla="*/ 496 h 516"/>
                  <a:gd name="T14" fmla="*/ 41 w 489"/>
                  <a:gd name="T15" fmla="*/ 419 h 516"/>
                  <a:gd name="T16" fmla="*/ 243 w 489"/>
                  <a:gd name="T17" fmla="*/ 87 h 516"/>
                  <a:gd name="T18" fmla="*/ 247 w 489"/>
                  <a:gd name="T19" fmla="*/ 87 h 516"/>
                  <a:gd name="T20" fmla="*/ 448 w 489"/>
                  <a:gd name="T21" fmla="*/ 419 h 516"/>
                  <a:gd name="T22" fmla="*/ 448 w 489"/>
                  <a:gd name="T23" fmla="*/ 496 h 516"/>
                  <a:gd name="T24" fmla="*/ 469 w 489"/>
                  <a:gd name="T25" fmla="*/ 516 h 516"/>
                  <a:gd name="T26" fmla="*/ 469 w 489"/>
                  <a:gd name="T27" fmla="*/ 516 h 516"/>
                  <a:gd name="T28" fmla="*/ 489 w 489"/>
                  <a:gd name="T29" fmla="*/ 496 h 516"/>
                  <a:gd name="T30" fmla="*/ 489 w 489"/>
                  <a:gd name="T31" fmla="*/ 398 h 516"/>
                  <a:gd name="T32" fmla="*/ 247 w 489"/>
                  <a:gd name="T3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9" h="516">
                    <a:moveTo>
                      <a:pt x="247" y="0"/>
                    </a:moveTo>
                    <a:cubicBezTo>
                      <a:pt x="242" y="0"/>
                      <a:pt x="242" y="0"/>
                      <a:pt x="242" y="0"/>
                    </a:cubicBezTo>
                    <a:cubicBezTo>
                      <a:pt x="108" y="0"/>
                      <a:pt x="0" y="178"/>
                      <a:pt x="0" y="398"/>
                    </a:cubicBezTo>
                    <a:cubicBezTo>
                      <a:pt x="0" y="496"/>
                      <a:pt x="0" y="496"/>
                      <a:pt x="0" y="496"/>
                    </a:cubicBezTo>
                    <a:cubicBezTo>
                      <a:pt x="0" y="507"/>
                      <a:pt x="9" y="516"/>
                      <a:pt x="20" y="516"/>
                    </a:cubicBezTo>
                    <a:cubicBezTo>
                      <a:pt x="21" y="516"/>
                      <a:pt x="21" y="516"/>
                      <a:pt x="21" y="516"/>
                    </a:cubicBezTo>
                    <a:cubicBezTo>
                      <a:pt x="32" y="516"/>
                      <a:pt x="41" y="507"/>
                      <a:pt x="41" y="496"/>
                    </a:cubicBezTo>
                    <a:cubicBezTo>
                      <a:pt x="41" y="419"/>
                      <a:pt x="41" y="419"/>
                      <a:pt x="41" y="419"/>
                    </a:cubicBezTo>
                    <a:cubicBezTo>
                      <a:pt x="41" y="236"/>
                      <a:pt x="131" y="87"/>
                      <a:pt x="243" y="87"/>
                    </a:cubicBezTo>
                    <a:cubicBezTo>
                      <a:pt x="247" y="87"/>
                      <a:pt x="247" y="87"/>
                      <a:pt x="247" y="87"/>
                    </a:cubicBezTo>
                    <a:cubicBezTo>
                      <a:pt x="358" y="87"/>
                      <a:pt x="448" y="236"/>
                      <a:pt x="448" y="419"/>
                    </a:cubicBezTo>
                    <a:cubicBezTo>
                      <a:pt x="448" y="496"/>
                      <a:pt x="448" y="496"/>
                      <a:pt x="448" y="496"/>
                    </a:cubicBezTo>
                    <a:cubicBezTo>
                      <a:pt x="448" y="507"/>
                      <a:pt x="457" y="516"/>
                      <a:pt x="469" y="516"/>
                    </a:cubicBezTo>
                    <a:cubicBezTo>
                      <a:pt x="469" y="516"/>
                      <a:pt x="469" y="516"/>
                      <a:pt x="469" y="516"/>
                    </a:cubicBezTo>
                    <a:cubicBezTo>
                      <a:pt x="480" y="516"/>
                      <a:pt x="489" y="507"/>
                      <a:pt x="489" y="496"/>
                    </a:cubicBezTo>
                    <a:cubicBezTo>
                      <a:pt x="489" y="398"/>
                      <a:pt x="489" y="398"/>
                      <a:pt x="489" y="398"/>
                    </a:cubicBezTo>
                    <a:cubicBezTo>
                      <a:pt x="489" y="178"/>
                      <a:pt x="381" y="0"/>
                      <a:pt x="247" y="0"/>
                    </a:cubicBezTo>
                    <a:close/>
                  </a:path>
                </a:pathLst>
              </a:custGeom>
              <a:solidFill>
                <a:srgbClr val="B8DF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0" name="Freeform 175">
                <a:extLst>
                  <a:ext uri="{FF2B5EF4-FFF2-40B4-BE49-F238E27FC236}">
                    <a16:creationId xmlns="" xmlns:a16="http://schemas.microsoft.com/office/drawing/2014/main" id="{20F86D5D-9E03-4FB8-93A9-5E5F77389B9C}"/>
                  </a:ext>
                </a:extLst>
              </p:cNvPr>
              <p:cNvSpPr>
                <a:spLocks/>
              </p:cNvSpPr>
              <p:nvPr/>
            </p:nvSpPr>
            <p:spPr bwMode="auto">
              <a:xfrm>
                <a:off x="6307417" y="4180250"/>
                <a:ext cx="133498" cy="160198"/>
              </a:xfrm>
              <a:custGeom>
                <a:avLst/>
                <a:gdLst>
                  <a:gd name="T0" fmla="*/ 66 w 109"/>
                  <a:gd name="T1" fmla="*/ 89 h 131"/>
                  <a:gd name="T2" fmla="*/ 109 w 109"/>
                  <a:gd name="T3" fmla="*/ 0 h 131"/>
                  <a:gd name="T4" fmla="*/ 0 w 109"/>
                  <a:gd name="T5" fmla="*/ 116 h 131"/>
                  <a:gd name="T6" fmla="*/ 79 w 109"/>
                  <a:gd name="T7" fmla="*/ 131 h 131"/>
                  <a:gd name="T8" fmla="*/ 64 w 109"/>
                  <a:gd name="T9" fmla="*/ 113 h 131"/>
                  <a:gd name="T10" fmla="*/ 66 w 109"/>
                  <a:gd name="T11" fmla="*/ 89 h 131"/>
                </a:gdLst>
                <a:ahLst/>
                <a:cxnLst>
                  <a:cxn ang="0">
                    <a:pos x="T0" y="T1"/>
                  </a:cxn>
                  <a:cxn ang="0">
                    <a:pos x="T2" y="T3"/>
                  </a:cxn>
                  <a:cxn ang="0">
                    <a:pos x="T4" y="T5"/>
                  </a:cxn>
                  <a:cxn ang="0">
                    <a:pos x="T6" y="T7"/>
                  </a:cxn>
                  <a:cxn ang="0">
                    <a:pos x="T8" y="T9"/>
                  </a:cxn>
                  <a:cxn ang="0">
                    <a:pos x="T10" y="T11"/>
                  </a:cxn>
                </a:cxnLst>
                <a:rect l="0" t="0" r="r" b="b"/>
                <a:pathLst>
                  <a:path w="109" h="131">
                    <a:moveTo>
                      <a:pt x="66" y="89"/>
                    </a:moveTo>
                    <a:cubicBezTo>
                      <a:pt x="72" y="56"/>
                      <a:pt x="87" y="25"/>
                      <a:pt x="109" y="0"/>
                    </a:cubicBezTo>
                    <a:cubicBezTo>
                      <a:pt x="64" y="30"/>
                      <a:pt x="27" y="70"/>
                      <a:pt x="0" y="116"/>
                    </a:cubicBezTo>
                    <a:cubicBezTo>
                      <a:pt x="27" y="111"/>
                      <a:pt x="56" y="116"/>
                      <a:pt x="79" y="131"/>
                    </a:cubicBezTo>
                    <a:cubicBezTo>
                      <a:pt x="71" y="129"/>
                      <a:pt x="66" y="121"/>
                      <a:pt x="64" y="113"/>
                    </a:cubicBezTo>
                    <a:cubicBezTo>
                      <a:pt x="63" y="105"/>
                      <a:pt x="64" y="97"/>
                      <a:pt x="66" y="8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1" name="Freeform 176">
                <a:extLst>
                  <a:ext uri="{FF2B5EF4-FFF2-40B4-BE49-F238E27FC236}">
                    <a16:creationId xmlns="" xmlns:a16="http://schemas.microsoft.com/office/drawing/2014/main" id="{E91019AF-A04C-433B-8AE1-4DD1F8E5B289}"/>
                  </a:ext>
                </a:extLst>
              </p:cNvPr>
              <p:cNvSpPr>
                <a:spLocks/>
              </p:cNvSpPr>
              <p:nvPr/>
            </p:nvSpPr>
            <p:spPr bwMode="auto">
              <a:xfrm>
                <a:off x="7271941" y="4151326"/>
                <a:ext cx="292584" cy="199134"/>
              </a:xfrm>
              <a:custGeom>
                <a:avLst/>
                <a:gdLst>
                  <a:gd name="T0" fmla="*/ 126 w 238"/>
                  <a:gd name="T1" fmla="*/ 91 h 162"/>
                  <a:gd name="T2" fmla="*/ 238 w 238"/>
                  <a:gd name="T3" fmla="*/ 0 h 162"/>
                  <a:gd name="T4" fmla="*/ 0 w 238"/>
                  <a:gd name="T5" fmla="*/ 149 h 162"/>
                  <a:gd name="T6" fmla="*/ 114 w 238"/>
                  <a:gd name="T7" fmla="*/ 162 h 162"/>
                  <a:gd name="T8" fmla="*/ 107 w 238"/>
                  <a:gd name="T9" fmla="*/ 125 h 162"/>
                  <a:gd name="T10" fmla="*/ 126 w 238"/>
                  <a:gd name="T11" fmla="*/ 91 h 162"/>
                </a:gdLst>
                <a:ahLst/>
                <a:cxnLst>
                  <a:cxn ang="0">
                    <a:pos x="T0" y="T1"/>
                  </a:cxn>
                  <a:cxn ang="0">
                    <a:pos x="T2" y="T3"/>
                  </a:cxn>
                  <a:cxn ang="0">
                    <a:pos x="T4" y="T5"/>
                  </a:cxn>
                  <a:cxn ang="0">
                    <a:pos x="T6" y="T7"/>
                  </a:cxn>
                  <a:cxn ang="0">
                    <a:pos x="T8" y="T9"/>
                  </a:cxn>
                  <a:cxn ang="0">
                    <a:pos x="T10" y="T11"/>
                  </a:cxn>
                </a:cxnLst>
                <a:rect l="0" t="0" r="r" b="b"/>
                <a:pathLst>
                  <a:path w="238" h="162">
                    <a:moveTo>
                      <a:pt x="126" y="91"/>
                    </a:moveTo>
                    <a:cubicBezTo>
                      <a:pt x="156" y="53"/>
                      <a:pt x="195" y="22"/>
                      <a:pt x="238" y="0"/>
                    </a:cubicBezTo>
                    <a:cubicBezTo>
                      <a:pt x="146" y="24"/>
                      <a:pt x="62" y="77"/>
                      <a:pt x="0" y="149"/>
                    </a:cubicBezTo>
                    <a:cubicBezTo>
                      <a:pt x="38" y="144"/>
                      <a:pt x="78" y="148"/>
                      <a:pt x="114" y="162"/>
                    </a:cubicBezTo>
                    <a:cubicBezTo>
                      <a:pt x="105" y="152"/>
                      <a:pt x="103" y="138"/>
                      <a:pt x="107" y="125"/>
                    </a:cubicBezTo>
                    <a:cubicBezTo>
                      <a:pt x="110" y="112"/>
                      <a:pt x="118" y="101"/>
                      <a:pt x="126" y="9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2" name="Freeform 177">
                <a:extLst>
                  <a:ext uri="{FF2B5EF4-FFF2-40B4-BE49-F238E27FC236}">
                    <a16:creationId xmlns="" xmlns:a16="http://schemas.microsoft.com/office/drawing/2014/main" id="{B386338A-2200-4CF5-A37B-2550A2F1E21E}"/>
                  </a:ext>
                </a:extLst>
              </p:cNvPr>
              <p:cNvSpPr>
                <a:spLocks/>
              </p:cNvSpPr>
              <p:nvPr/>
            </p:nvSpPr>
            <p:spPr bwMode="auto">
              <a:xfrm>
                <a:off x="6559951" y="4012265"/>
                <a:ext cx="990111" cy="328183"/>
              </a:xfrm>
              <a:custGeom>
                <a:avLst/>
                <a:gdLst>
                  <a:gd name="T0" fmla="*/ 184 w 808"/>
                  <a:gd name="T1" fmla="*/ 0 h 268"/>
                  <a:gd name="T2" fmla="*/ 789 w 808"/>
                  <a:gd name="T3" fmla="*/ 0 h 268"/>
                  <a:gd name="T4" fmla="*/ 796 w 808"/>
                  <a:gd name="T5" fmla="*/ 26 h 268"/>
                  <a:gd name="T6" fmla="*/ 518 w 808"/>
                  <a:gd name="T7" fmla="*/ 222 h 268"/>
                  <a:gd name="T8" fmla="*/ 410 w 808"/>
                  <a:gd name="T9" fmla="*/ 268 h 268"/>
                  <a:gd name="T10" fmla="*/ 47 w 808"/>
                  <a:gd name="T11" fmla="*/ 268 h 268"/>
                  <a:gd name="T12" fmla="*/ 13 w 808"/>
                  <a:gd name="T13" fmla="*/ 212 h 268"/>
                  <a:gd name="T14" fmla="*/ 145 w 808"/>
                  <a:gd name="T15" fmla="*/ 16 h 268"/>
                  <a:gd name="T16" fmla="*/ 184 w 808"/>
                  <a:gd name="T1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268">
                    <a:moveTo>
                      <a:pt x="184" y="0"/>
                    </a:moveTo>
                    <a:cubicBezTo>
                      <a:pt x="789" y="0"/>
                      <a:pt x="789" y="0"/>
                      <a:pt x="789" y="0"/>
                    </a:cubicBezTo>
                    <a:cubicBezTo>
                      <a:pt x="804" y="0"/>
                      <a:pt x="808" y="19"/>
                      <a:pt x="796" y="26"/>
                    </a:cubicBezTo>
                    <a:cubicBezTo>
                      <a:pt x="727" y="61"/>
                      <a:pt x="606" y="131"/>
                      <a:pt x="518" y="222"/>
                    </a:cubicBezTo>
                    <a:cubicBezTo>
                      <a:pt x="490" y="252"/>
                      <a:pt x="451" y="268"/>
                      <a:pt x="410" y="268"/>
                    </a:cubicBezTo>
                    <a:cubicBezTo>
                      <a:pt x="47" y="268"/>
                      <a:pt x="47" y="268"/>
                      <a:pt x="47" y="268"/>
                    </a:cubicBezTo>
                    <a:cubicBezTo>
                      <a:pt x="19" y="268"/>
                      <a:pt x="0" y="238"/>
                      <a:pt x="13" y="212"/>
                    </a:cubicBezTo>
                    <a:cubicBezTo>
                      <a:pt x="41" y="156"/>
                      <a:pt x="90" y="70"/>
                      <a:pt x="145" y="16"/>
                    </a:cubicBezTo>
                    <a:cubicBezTo>
                      <a:pt x="156" y="6"/>
                      <a:pt x="170" y="0"/>
                      <a:pt x="184" y="0"/>
                    </a:cubicBezTo>
                    <a:close/>
                  </a:path>
                </a:pathLst>
              </a:custGeom>
              <a:solidFill>
                <a:srgbClr val="41B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3" name="Freeform 178">
                <a:extLst>
                  <a:ext uri="{FF2B5EF4-FFF2-40B4-BE49-F238E27FC236}">
                    <a16:creationId xmlns="" xmlns:a16="http://schemas.microsoft.com/office/drawing/2014/main" id="{39A4A8C5-6951-496E-BA46-F89BB72529FB}"/>
                  </a:ext>
                </a:extLst>
              </p:cNvPr>
              <p:cNvSpPr>
                <a:spLocks/>
              </p:cNvSpPr>
              <p:nvPr/>
            </p:nvSpPr>
            <p:spPr bwMode="auto">
              <a:xfrm>
                <a:off x="6246231" y="4667519"/>
                <a:ext cx="103461" cy="208035"/>
              </a:xfrm>
              <a:custGeom>
                <a:avLst/>
                <a:gdLst>
                  <a:gd name="T0" fmla="*/ 48 w 84"/>
                  <a:gd name="T1" fmla="*/ 170 h 170"/>
                  <a:gd name="T2" fmla="*/ 48 w 84"/>
                  <a:gd name="T3" fmla="*/ 170 h 170"/>
                  <a:gd name="T4" fmla="*/ 17 w 84"/>
                  <a:gd name="T5" fmla="*/ 147 h 170"/>
                  <a:gd name="T6" fmla="*/ 3 w 84"/>
                  <a:gd name="T7" fmla="*/ 19 h 170"/>
                  <a:gd name="T8" fmla="*/ 23 w 84"/>
                  <a:gd name="T9" fmla="*/ 0 h 170"/>
                  <a:gd name="T10" fmla="*/ 24 w 84"/>
                  <a:gd name="T11" fmla="*/ 0 h 170"/>
                  <a:gd name="T12" fmla="*/ 68 w 84"/>
                  <a:gd name="T13" fmla="*/ 43 h 170"/>
                  <a:gd name="T14" fmla="*/ 79 w 84"/>
                  <a:gd name="T15" fmla="*/ 131 h 170"/>
                  <a:gd name="T16" fmla="*/ 48 w 84"/>
                  <a:gd name="T1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70">
                    <a:moveTo>
                      <a:pt x="48" y="170"/>
                    </a:moveTo>
                    <a:cubicBezTo>
                      <a:pt x="48" y="170"/>
                      <a:pt x="48" y="170"/>
                      <a:pt x="48" y="170"/>
                    </a:cubicBezTo>
                    <a:cubicBezTo>
                      <a:pt x="34" y="170"/>
                      <a:pt x="21" y="160"/>
                      <a:pt x="17" y="147"/>
                    </a:cubicBezTo>
                    <a:cubicBezTo>
                      <a:pt x="5" y="104"/>
                      <a:pt x="0" y="62"/>
                      <a:pt x="3" y="19"/>
                    </a:cubicBezTo>
                    <a:cubicBezTo>
                      <a:pt x="3" y="8"/>
                      <a:pt x="13" y="0"/>
                      <a:pt x="23" y="0"/>
                    </a:cubicBezTo>
                    <a:cubicBezTo>
                      <a:pt x="24" y="0"/>
                      <a:pt x="24" y="0"/>
                      <a:pt x="24" y="0"/>
                    </a:cubicBezTo>
                    <a:cubicBezTo>
                      <a:pt x="48" y="0"/>
                      <a:pt x="67" y="19"/>
                      <a:pt x="68" y="43"/>
                    </a:cubicBezTo>
                    <a:cubicBezTo>
                      <a:pt x="68" y="73"/>
                      <a:pt x="72" y="102"/>
                      <a:pt x="79" y="131"/>
                    </a:cubicBezTo>
                    <a:cubicBezTo>
                      <a:pt x="84" y="151"/>
                      <a:pt x="69" y="170"/>
                      <a:pt x="48" y="170"/>
                    </a:cubicBez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4" name="Freeform 179">
                <a:extLst>
                  <a:ext uri="{FF2B5EF4-FFF2-40B4-BE49-F238E27FC236}">
                    <a16:creationId xmlns="" xmlns:a16="http://schemas.microsoft.com/office/drawing/2014/main" id="{42BBED00-B25B-4FD8-A365-710ADA73A0AA}"/>
                  </a:ext>
                </a:extLst>
              </p:cNvPr>
              <p:cNvSpPr>
                <a:spLocks/>
              </p:cNvSpPr>
              <p:nvPr/>
            </p:nvSpPr>
            <p:spPr bwMode="auto">
              <a:xfrm>
                <a:off x="6287393" y="4759854"/>
                <a:ext cx="48949" cy="97898"/>
              </a:xfrm>
              <a:custGeom>
                <a:avLst/>
                <a:gdLst>
                  <a:gd name="T0" fmla="*/ 23 w 40"/>
                  <a:gd name="T1" fmla="*/ 80 h 80"/>
                  <a:gd name="T2" fmla="*/ 23 w 40"/>
                  <a:gd name="T3" fmla="*/ 80 h 80"/>
                  <a:gd name="T4" fmla="*/ 8 w 40"/>
                  <a:gd name="T5" fmla="*/ 69 h 80"/>
                  <a:gd name="T6" fmla="*/ 1 w 40"/>
                  <a:gd name="T7" fmla="*/ 9 h 80"/>
                  <a:gd name="T8" fmla="*/ 11 w 40"/>
                  <a:gd name="T9" fmla="*/ 0 h 80"/>
                  <a:gd name="T10" fmla="*/ 12 w 40"/>
                  <a:gd name="T11" fmla="*/ 0 h 80"/>
                  <a:gd name="T12" fmla="*/ 32 w 40"/>
                  <a:gd name="T13" fmla="*/ 20 h 80"/>
                  <a:gd name="T14" fmla="*/ 38 w 40"/>
                  <a:gd name="T15" fmla="*/ 62 h 80"/>
                  <a:gd name="T16" fmla="*/ 23 w 4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0">
                    <a:moveTo>
                      <a:pt x="23" y="80"/>
                    </a:moveTo>
                    <a:cubicBezTo>
                      <a:pt x="23" y="80"/>
                      <a:pt x="23" y="80"/>
                      <a:pt x="23" y="80"/>
                    </a:cubicBezTo>
                    <a:cubicBezTo>
                      <a:pt x="16" y="80"/>
                      <a:pt x="10" y="76"/>
                      <a:pt x="8" y="69"/>
                    </a:cubicBezTo>
                    <a:cubicBezTo>
                      <a:pt x="3" y="49"/>
                      <a:pt x="0" y="29"/>
                      <a:pt x="1" y="9"/>
                    </a:cubicBezTo>
                    <a:cubicBezTo>
                      <a:pt x="2" y="4"/>
                      <a:pt x="6" y="0"/>
                      <a:pt x="11" y="0"/>
                    </a:cubicBezTo>
                    <a:cubicBezTo>
                      <a:pt x="12" y="0"/>
                      <a:pt x="12" y="0"/>
                      <a:pt x="12" y="0"/>
                    </a:cubicBezTo>
                    <a:cubicBezTo>
                      <a:pt x="23" y="0"/>
                      <a:pt x="32" y="9"/>
                      <a:pt x="32" y="20"/>
                    </a:cubicBezTo>
                    <a:cubicBezTo>
                      <a:pt x="32" y="34"/>
                      <a:pt x="34" y="48"/>
                      <a:pt x="38" y="62"/>
                    </a:cubicBezTo>
                    <a:cubicBezTo>
                      <a:pt x="40" y="71"/>
                      <a:pt x="33" y="80"/>
                      <a:pt x="23" y="80"/>
                    </a:cubicBez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5" name="Freeform 180">
                <a:extLst>
                  <a:ext uri="{FF2B5EF4-FFF2-40B4-BE49-F238E27FC236}">
                    <a16:creationId xmlns="" xmlns:a16="http://schemas.microsoft.com/office/drawing/2014/main" id="{DC1E7ADE-7A98-46C1-8C91-BE44BC366044}"/>
                  </a:ext>
                </a:extLst>
              </p:cNvPr>
              <p:cNvSpPr>
                <a:spLocks/>
              </p:cNvSpPr>
              <p:nvPr/>
            </p:nvSpPr>
            <p:spPr bwMode="auto">
              <a:xfrm>
                <a:off x="7178492" y="4667519"/>
                <a:ext cx="100124" cy="208035"/>
              </a:xfrm>
              <a:custGeom>
                <a:avLst/>
                <a:gdLst>
                  <a:gd name="T0" fmla="*/ 46 w 82"/>
                  <a:gd name="T1" fmla="*/ 170 h 170"/>
                  <a:gd name="T2" fmla="*/ 46 w 82"/>
                  <a:gd name="T3" fmla="*/ 170 h 170"/>
                  <a:gd name="T4" fmla="*/ 15 w 82"/>
                  <a:gd name="T5" fmla="*/ 147 h 170"/>
                  <a:gd name="T6" fmla="*/ 0 w 82"/>
                  <a:gd name="T7" fmla="*/ 41 h 170"/>
                  <a:gd name="T8" fmla="*/ 41 w 82"/>
                  <a:gd name="T9" fmla="*/ 0 h 170"/>
                  <a:gd name="T10" fmla="*/ 42 w 82"/>
                  <a:gd name="T11" fmla="*/ 0 h 170"/>
                  <a:gd name="T12" fmla="*/ 66 w 82"/>
                  <a:gd name="T13" fmla="*/ 25 h 170"/>
                  <a:gd name="T14" fmla="*/ 77 w 82"/>
                  <a:gd name="T15" fmla="*/ 131 h 170"/>
                  <a:gd name="T16" fmla="*/ 46 w 82"/>
                  <a:gd name="T1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70">
                    <a:moveTo>
                      <a:pt x="46" y="170"/>
                    </a:moveTo>
                    <a:cubicBezTo>
                      <a:pt x="46" y="170"/>
                      <a:pt x="46" y="170"/>
                      <a:pt x="46" y="170"/>
                    </a:cubicBezTo>
                    <a:cubicBezTo>
                      <a:pt x="32" y="170"/>
                      <a:pt x="19" y="160"/>
                      <a:pt x="15" y="147"/>
                    </a:cubicBezTo>
                    <a:cubicBezTo>
                      <a:pt x="5" y="112"/>
                      <a:pt x="0" y="77"/>
                      <a:pt x="0" y="41"/>
                    </a:cubicBezTo>
                    <a:cubicBezTo>
                      <a:pt x="0" y="18"/>
                      <a:pt x="19" y="0"/>
                      <a:pt x="41" y="0"/>
                    </a:cubicBezTo>
                    <a:cubicBezTo>
                      <a:pt x="42" y="0"/>
                      <a:pt x="42" y="0"/>
                      <a:pt x="42" y="0"/>
                    </a:cubicBezTo>
                    <a:cubicBezTo>
                      <a:pt x="56" y="0"/>
                      <a:pt x="67" y="12"/>
                      <a:pt x="66" y="25"/>
                    </a:cubicBezTo>
                    <a:cubicBezTo>
                      <a:pt x="64" y="61"/>
                      <a:pt x="68" y="96"/>
                      <a:pt x="77" y="131"/>
                    </a:cubicBezTo>
                    <a:cubicBezTo>
                      <a:pt x="82" y="151"/>
                      <a:pt x="67" y="170"/>
                      <a:pt x="46" y="170"/>
                    </a:cubicBez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6" name="Freeform 181">
                <a:extLst>
                  <a:ext uri="{FF2B5EF4-FFF2-40B4-BE49-F238E27FC236}">
                    <a16:creationId xmlns="" xmlns:a16="http://schemas.microsoft.com/office/drawing/2014/main" id="{D58F57CA-8932-48F0-8787-D826D0E2E822}"/>
                  </a:ext>
                </a:extLst>
              </p:cNvPr>
              <p:cNvSpPr>
                <a:spLocks/>
              </p:cNvSpPr>
              <p:nvPr/>
            </p:nvSpPr>
            <p:spPr bwMode="auto">
              <a:xfrm>
                <a:off x="7211867" y="4759854"/>
                <a:ext cx="48949" cy="97898"/>
              </a:xfrm>
              <a:custGeom>
                <a:avLst/>
                <a:gdLst>
                  <a:gd name="T0" fmla="*/ 23 w 40"/>
                  <a:gd name="T1" fmla="*/ 80 h 80"/>
                  <a:gd name="T2" fmla="*/ 22 w 40"/>
                  <a:gd name="T3" fmla="*/ 80 h 80"/>
                  <a:gd name="T4" fmla="*/ 8 w 40"/>
                  <a:gd name="T5" fmla="*/ 69 h 80"/>
                  <a:gd name="T6" fmla="*/ 1 w 40"/>
                  <a:gd name="T7" fmla="*/ 9 h 80"/>
                  <a:gd name="T8" fmla="*/ 11 w 40"/>
                  <a:gd name="T9" fmla="*/ 0 h 80"/>
                  <a:gd name="T10" fmla="*/ 11 w 40"/>
                  <a:gd name="T11" fmla="*/ 0 h 80"/>
                  <a:gd name="T12" fmla="*/ 32 w 40"/>
                  <a:gd name="T13" fmla="*/ 20 h 80"/>
                  <a:gd name="T14" fmla="*/ 37 w 40"/>
                  <a:gd name="T15" fmla="*/ 62 h 80"/>
                  <a:gd name="T16" fmla="*/ 23 w 40"/>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80">
                    <a:moveTo>
                      <a:pt x="23" y="80"/>
                    </a:moveTo>
                    <a:cubicBezTo>
                      <a:pt x="22" y="80"/>
                      <a:pt x="22" y="80"/>
                      <a:pt x="22" y="80"/>
                    </a:cubicBezTo>
                    <a:cubicBezTo>
                      <a:pt x="16" y="80"/>
                      <a:pt x="10" y="76"/>
                      <a:pt x="8" y="69"/>
                    </a:cubicBezTo>
                    <a:cubicBezTo>
                      <a:pt x="2" y="49"/>
                      <a:pt x="0" y="29"/>
                      <a:pt x="1" y="9"/>
                    </a:cubicBezTo>
                    <a:cubicBezTo>
                      <a:pt x="1" y="4"/>
                      <a:pt x="6" y="0"/>
                      <a:pt x="11" y="0"/>
                    </a:cubicBezTo>
                    <a:cubicBezTo>
                      <a:pt x="11" y="0"/>
                      <a:pt x="11" y="0"/>
                      <a:pt x="11" y="0"/>
                    </a:cubicBezTo>
                    <a:cubicBezTo>
                      <a:pt x="23" y="0"/>
                      <a:pt x="32" y="9"/>
                      <a:pt x="32" y="20"/>
                    </a:cubicBezTo>
                    <a:cubicBezTo>
                      <a:pt x="32" y="34"/>
                      <a:pt x="34" y="48"/>
                      <a:pt x="37" y="62"/>
                    </a:cubicBezTo>
                    <a:cubicBezTo>
                      <a:pt x="40" y="71"/>
                      <a:pt x="32" y="80"/>
                      <a:pt x="23" y="80"/>
                    </a:cubicBez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7" name="Freeform 182">
                <a:extLst>
                  <a:ext uri="{FF2B5EF4-FFF2-40B4-BE49-F238E27FC236}">
                    <a16:creationId xmlns="" xmlns:a16="http://schemas.microsoft.com/office/drawing/2014/main" id="{79C67AAC-3BB2-474A-B818-B8DACE2675B9}"/>
                  </a:ext>
                </a:extLst>
              </p:cNvPr>
              <p:cNvSpPr>
                <a:spLocks/>
              </p:cNvSpPr>
              <p:nvPr/>
            </p:nvSpPr>
            <p:spPr bwMode="auto">
              <a:xfrm>
                <a:off x="8091842" y="3845392"/>
                <a:ext cx="261434" cy="225835"/>
              </a:xfrm>
              <a:custGeom>
                <a:avLst/>
                <a:gdLst>
                  <a:gd name="T0" fmla="*/ 167 w 213"/>
                  <a:gd name="T1" fmla="*/ 184 h 184"/>
                  <a:gd name="T2" fmla="*/ 24 w 213"/>
                  <a:gd name="T3" fmla="*/ 184 h 184"/>
                  <a:gd name="T4" fmla="*/ 0 w 213"/>
                  <a:gd name="T5" fmla="*/ 159 h 184"/>
                  <a:gd name="T6" fmla="*/ 0 w 213"/>
                  <a:gd name="T7" fmla="*/ 107 h 184"/>
                  <a:gd name="T8" fmla="*/ 107 w 213"/>
                  <a:gd name="T9" fmla="*/ 0 h 184"/>
                  <a:gd name="T10" fmla="*/ 167 w 213"/>
                  <a:gd name="T11" fmla="*/ 0 h 184"/>
                  <a:gd name="T12" fmla="*/ 213 w 213"/>
                  <a:gd name="T13" fmla="*/ 46 h 184"/>
                  <a:gd name="T14" fmla="*/ 213 w 213"/>
                  <a:gd name="T15" fmla="*/ 138 h 184"/>
                  <a:gd name="T16" fmla="*/ 167 w 213"/>
                  <a:gd name="T1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 h="184">
                    <a:moveTo>
                      <a:pt x="167" y="184"/>
                    </a:moveTo>
                    <a:cubicBezTo>
                      <a:pt x="24" y="184"/>
                      <a:pt x="24" y="184"/>
                      <a:pt x="24" y="184"/>
                    </a:cubicBezTo>
                    <a:cubicBezTo>
                      <a:pt x="11" y="184"/>
                      <a:pt x="0" y="173"/>
                      <a:pt x="0" y="159"/>
                    </a:cubicBezTo>
                    <a:cubicBezTo>
                      <a:pt x="0" y="107"/>
                      <a:pt x="0" y="107"/>
                      <a:pt x="0" y="107"/>
                    </a:cubicBezTo>
                    <a:cubicBezTo>
                      <a:pt x="0" y="48"/>
                      <a:pt x="48" y="0"/>
                      <a:pt x="107" y="0"/>
                    </a:cubicBezTo>
                    <a:cubicBezTo>
                      <a:pt x="167" y="0"/>
                      <a:pt x="167" y="0"/>
                      <a:pt x="167" y="0"/>
                    </a:cubicBezTo>
                    <a:cubicBezTo>
                      <a:pt x="192" y="0"/>
                      <a:pt x="213" y="21"/>
                      <a:pt x="213" y="46"/>
                    </a:cubicBezTo>
                    <a:cubicBezTo>
                      <a:pt x="213" y="138"/>
                      <a:pt x="213" y="138"/>
                      <a:pt x="213" y="138"/>
                    </a:cubicBezTo>
                    <a:cubicBezTo>
                      <a:pt x="213" y="163"/>
                      <a:pt x="192" y="184"/>
                      <a:pt x="167" y="184"/>
                    </a:cubicBezTo>
                    <a:close/>
                  </a:path>
                </a:pathLst>
              </a:custGeom>
              <a:solidFill>
                <a:srgbClr val="87D3E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8" name="Freeform 183">
                <a:extLst>
                  <a:ext uri="{FF2B5EF4-FFF2-40B4-BE49-F238E27FC236}">
                    <a16:creationId xmlns="" xmlns:a16="http://schemas.microsoft.com/office/drawing/2014/main" id="{8EA08614-012B-4305-A037-0F06379B7911}"/>
                  </a:ext>
                </a:extLst>
              </p:cNvPr>
              <p:cNvSpPr>
                <a:spLocks/>
              </p:cNvSpPr>
              <p:nvPr/>
            </p:nvSpPr>
            <p:spPr bwMode="auto">
              <a:xfrm>
                <a:off x="8970705" y="3992240"/>
                <a:ext cx="14462" cy="846600"/>
              </a:xfrm>
              <a:custGeom>
                <a:avLst/>
                <a:gdLst>
                  <a:gd name="T0" fmla="*/ 6 w 12"/>
                  <a:gd name="T1" fmla="*/ 691 h 691"/>
                  <a:gd name="T2" fmla="*/ 0 w 12"/>
                  <a:gd name="T3" fmla="*/ 685 h 691"/>
                  <a:gd name="T4" fmla="*/ 0 w 12"/>
                  <a:gd name="T5" fmla="*/ 6 h 691"/>
                  <a:gd name="T6" fmla="*/ 6 w 12"/>
                  <a:gd name="T7" fmla="*/ 0 h 691"/>
                  <a:gd name="T8" fmla="*/ 12 w 12"/>
                  <a:gd name="T9" fmla="*/ 6 h 691"/>
                  <a:gd name="T10" fmla="*/ 12 w 12"/>
                  <a:gd name="T11" fmla="*/ 685 h 691"/>
                  <a:gd name="T12" fmla="*/ 6 w 12"/>
                  <a:gd name="T13" fmla="*/ 691 h 691"/>
                </a:gdLst>
                <a:ahLst/>
                <a:cxnLst>
                  <a:cxn ang="0">
                    <a:pos x="T0" y="T1"/>
                  </a:cxn>
                  <a:cxn ang="0">
                    <a:pos x="T2" y="T3"/>
                  </a:cxn>
                  <a:cxn ang="0">
                    <a:pos x="T4" y="T5"/>
                  </a:cxn>
                  <a:cxn ang="0">
                    <a:pos x="T6" y="T7"/>
                  </a:cxn>
                  <a:cxn ang="0">
                    <a:pos x="T8" y="T9"/>
                  </a:cxn>
                  <a:cxn ang="0">
                    <a:pos x="T10" y="T11"/>
                  </a:cxn>
                  <a:cxn ang="0">
                    <a:pos x="T12" y="T13"/>
                  </a:cxn>
                </a:cxnLst>
                <a:rect l="0" t="0" r="r" b="b"/>
                <a:pathLst>
                  <a:path w="12" h="691">
                    <a:moveTo>
                      <a:pt x="6" y="691"/>
                    </a:moveTo>
                    <a:cubicBezTo>
                      <a:pt x="2" y="691"/>
                      <a:pt x="0" y="688"/>
                      <a:pt x="0" y="685"/>
                    </a:cubicBezTo>
                    <a:cubicBezTo>
                      <a:pt x="0" y="6"/>
                      <a:pt x="0" y="6"/>
                      <a:pt x="0" y="6"/>
                    </a:cubicBezTo>
                    <a:cubicBezTo>
                      <a:pt x="0" y="3"/>
                      <a:pt x="2" y="0"/>
                      <a:pt x="6" y="0"/>
                    </a:cubicBezTo>
                    <a:cubicBezTo>
                      <a:pt x="9" y="0"/>
                      <a:pt x="12" y="3"/>
                      <a:pt x="12" y="6"/>
                    </a:cubicBezTo>
                    <a:cubicBezTo>
                      <a:pt x="12" y="685"/>
                      <a:pt x="12" y="685"/>
                      <a:pt x="12" y="685"/>
                    </a:cubicBezTo>
                    <a:cubicBezTo>
                      <a:pt x="12" y="688"/>
                      <a:pt x="9" y="691"/>
                      <a:pt x="6" y="691"/>
                    </a:cubicBezTo>
                    <a:close/>
                  </a:path>
                </a:pathLst>
              </a:custGeom>
              <a:solidFill>
                <a:srgbClr val="00B5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19" name="Freeform 184">
                <a:extLst>
                  <a:ext uri="{FF2B5EF4-FFF2-40B4-BE49-F238E27FC236}">
                    <a16:creationId xmlns="" xmlns:a16="http://schemas.microsoft.com/office/drawing/2014/main" id="{EC13DEC4-9EE1-4E87-8CBE-21BE37A7B7D4}"/>
                  </a:ext>
                </a:extLst>
              </p:cNvPr>
              <p:cNvSpPr>
                <a:spLocks/>
              </p:cNvSpPr>
              <p:nvPr/>
            </p:nvSpPr>
            <p:spPr bwMode="auto">
              <a:xfrm>
                <a:off x="10514832" y="5036863"/>
                <a:ext cx="965636" cy="74536"/>
              </a:xfrm>
              <a:custGeom>
                <a:avLst/>
                <a:gdLst>
                  <a:gd name="T0" fmla="*/ 758 w 788"/>
                  <a:gd name="T1" fmla="*/ 61 h 61"/>
                  <a:gd name="T2" fmla="*/ 30 w 788"/>
                  <a:gd name="T3" fmla="*/ 61 h 61"/>
                  <a:gd name="T4" fmla="*/ 0 w 788"/>
                  <a:gd name="T5" fmla="*/ 31 h 61"/>
                  <a:gd name="T6" fmla="*/ 0 w 788"/>
                  <a:gd name="T7" fmla="*/ 30 h 61"/>
                  <a:gd name="T8" fmla="*/ 30 w 788"/>
                  <a:gd name="T9" fmla="*/ 0 h 61"/>
                  <a:gd name="T10" fmla="*/ 758 w 788"/>
                  <a:gd name="T11" fmla="*/ 0 h 61"/>
                  <a:gd name="T12" fmla="*/ 788 w 788"/>
                  <a:gd name="T13" fmla="*/ 30 h 61"/>
                  <a:gd name="T14" fmla="*/ 788 w 788"/>
                  <a:gd name="T15" fmla="*/ 31 h 61"/>
                  <a:gd name="T16" fmla="*/ 758 w 78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8" h="61">
                    <a:moveTo>
                      <a:pt x="758" y="61"/>
                    </a:moveTo>
                    <a:cubicBezTo>
                      <a:pt x="30" y="61"/>
                      <a:pt x="30" y="61"/>
                      <a:pt x="30" y="61"/>
                    </a:cubicBezTo>
                    <a:cubicBezTo>
                      <a:pt x="13" y="61"/>
                      <a:pt x="0" y="48"/>
                      <a:pt x="0" y="31"/>
                    </a:cubicBezTo>
                    <a:cubicBezTo>
                      <a:pt x="0" y="30"/>
                      <a:pt x="0" y="30"/>
                      <a:pt x="0" y="30"/>
                    </a:cubicBezTo>
                    <a:cubicBezTo>
                      <a:pt x="0" y="14"/>
                      <a:pt x="13" y="0"/>
                      <a:pt x="30" y="0"/>
                    </a:cubicBezTo>
                    <a:cubicBezTo>
                      <a:pt x="758" y="0"/>
                      <a:pt x="758" y="0"/>
                      <a:pt x="758" y="0"/>
                    </a:cubicBezTo>
                    <a:cubicBezTo>
                      <a:pt x="774" y="0"/>
                      <a:pt x="788" y="14"/>
                      <a:pt x="788" y="30"/>
                    </a:cubicBezTo>
                    <a:cubicBezTo>
                      <a:pt x="788" y="31"/>
                      <a:pt x="788" y="31"/>
                      <a:pt x="788" y="31"/>
                    </a:cubicBezTo>
                    <a:cubicBezTo>
                      <a:pt x="788" y="48"/>
                      <a:pt x="774" y="61"/>
                      <a:pt x="758" y="61"/>
                    </a:cubicBezTo>
                    <a:close/>
                  </a:path>
                </a:pathLst>
              </a:custGeom>
              <a:solidFill>
                <a:srgbClr val="6A94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0" name="Freeform 185">
                <a:extLst>
                  <a:ext uri="{FF2B5EF4-FFF2-40B4-BE49-F238E27FC236}">
                    <a16:creationId xmlns="" xmlns:a16="http://schemas.microsoft.com/office/drawing/2014/main" id="{AED42C36-C8C3-4739-8758-55FB9B0BA922}"/>
                  </a:ext>
                </a:extLst>
              </p:cNvPr>
              <p:cNvSpPr>
                <a:spLocks/>
              </p:cNvSpPr>
              <p:nvPr/>
            </p:nvSpPr>
            <p:spPr bwMode="auto">
              <a:xfrm>
                <a:off x="10597157" y="2656147"/>
                <a:ext cx="811001" cy="2407416"/>
              </a:xfrm>
              <a:custGeom>
                <a:avLst/>
                <a:gdLst>
                  <a:gd name="T0" fmla="*/ 662 w 662"/>
                  <a:gd name="T1" fmla="*/ 1964 h 1964"/>
                  <a:gd name="T2" fmla="*/ 0 w 662"/>
                  <a:gd name="T3" fmla="*/ 1964 h 1964"/>
                  <a:gd name="T4" fmla="*/ 0 w 662"/>
                  <a:gd name="T5" fmla="*/ 114 h 1964"/>
                  <a:gd name="T6" fmla="*/ 114 w 662"/>
                  <a:gd name="T7" fmla="*/ 0 h 1964"/>
                  <a:gd name="T8" fmla="*/ 548 w 662"/>
                  <a:gd name="T9" fmla="*/ 0 h 1964"/>
                  <a:gd name="T10" fmla="*/ 662 w 662"/>
                  <a:gd name="T11" fmla="*/ 114 h 1964"/>
                  <a:gd name="T12" fmla="*/ 662 w 662"/>
                  <a:gd name="T13" fmla="*/ 1964 h 1964"/>
                </a:gdLst>
                <a:ahLst/>
                <a:cxnLst>
                  <a:cxn ang="0">
                    <a:pos x="T0" y="T1"/>
                  </a:cxn>
                  <a:cxn ang="0">
                    <a:pos x="T2" y="T3"/>
                  </a:cxn>
                  <a:cxn ang="0">
                    <a:pos x="T4" y="T5"/>
                  </a:cxn>
                  <a:cxn ang="0">
                    <a:pos x="T6" y="T7"/>
                  </a:cxn>
                  <a:cxn ang="0">
                    <a:pos x="T8" y="T9"/>
                  </a:cxn>
                  <a:cxn ang="0">
                    <a:pos x="T10" y="T11"/>
                  </a:cxn>
                  <a:cxn ang="0">
                    <a:pos x="T12" y="T13"/>
                  </a:cxn>
                </a:cxnLst>
                <a:rect l="0" t="0" r="r" b="b"/>
                <a:pathLst>
                  <a:path w="662" h="1964">
                    <a:moveTo>
                      <a:pt x="662" y="1964"/>
                    </a:moveTo>
                    <a:cubicBezTo>
                      <a:pt x="0" y="1964"/>
                      <a:pt x="0" y="1964"/>
                      <a:pt x="0" y="1964"/>
                    </a:cubicBezTo>
                    <a:cubicBezTo>
                      <a:pt x="0" y="114"/>
                      <a:pt x="0" y="114"/>
                      <a:pt x="0" y="114"/>
                    </a:cubicBezTo>
                    <a:cubicBezTo>
                      <a:pt x="0" y="51"/>
                      <a:pt x="51" y="0"/>
                      <a:pt x="114" y="0"/>
                    </a:cubicBezTo>
                    <a:cubicBezTo>
                      <a:pt x="548" y="0"/>
                      <a:pt x="548" y="0"/>
                      <a:pt x="548" y="0"/>
                    </a:cubicBezTo>
                    <a:cubicBezTo>
                      <a:pt x="611" y="0"/>
                      <a:pt x="662" y="51"/>
                      <a:pt x="662" y="114"/>
                    </a:cubicBezTo>
                    <a:lnTo>
                      <a:pt x="662" y="1964"/>
                    </a:ln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1" name="Freeform 186">
                <a:extLst>
                  <a:ext uri="{FF2B5EF4-FFF2-40B4-BE49-F238E27FC236}">
                    <a16:creationId xmlns="" xmlns:a16="http://schemas.microsoft.com/office/drawing/2014/main" id="{41189432-F8AE-4AB9-8453-14F50B5D70E3}"/>
                  </a:ext>
                </a:extLst>
              </p:cNvPr>
              <p:cNvSpPr>
                <a:spLocks/>
              </p:cNvSpPr>
              <p:nvPr/>
            </p:nvSpPr>
            <p:spPr bwMode="auto">
              <a:xfrm>
                <a:off x="11008776" y="2656147"/>
                <a:ext cx="399382" cy="2407416"/>
              </a:xfrm>
              <a:custGeom>
                <a:avLst/>
                <a:gdLst>
                  <a:gd name="T0" fmla="*/ 326 w 326"/>
                  <a:gd name="T1" fmla="*/ 114 h 1964"/>
                  <a:gd name="T2" fmla="*/ 212 w 326"/>
                  <a:gd name="T3" fmla="*/ 0 h 1964"/>
                  <a:gd name="T4" fmla="*/ 0 w 326"/>
                  <a:gd name="T5" fmla="*/ 0 h 1964"/>
                  <a:gd name="T6" fmla="*/ 0 w 326"/>
                  <a:gd name="T7" fmla="*/ 1964 h 1964"/>
                  <a:gd name="T8" fmla="*/ 326 w 326"/>
                  <a:gd name="T9" fmla="*/ 1964 h 1964"/>
                  <a:gd name="T10" fmla="*/ 326 w 326"/>
                  <a:gd name="T11" fmla="*/ 114 h 1964"/>
                </a:gdLst>
                <a:ahLst/>
                <a:cxnLst>
                  <a:cxn ang="0">
                    <a:pos x="T0" y="T1"/>
                  </a:cxn>
                  <a:cxn ang="0">
                    <a:pos x="T2" y="T3"/>
                  </a:cxn>
                  <a:cxn ang="0">
                    <a:pos x="T4" y="T5"/>
                  </a:cxn>
                  <a:cxn ang="0">
                    <a:pos x="T6" y="T7"/>
                  </a:cxn>
                  <a:cxn ang="0">
                    <a:pos x="T8" y="T9"/>
                  </a:cxn>
                  <a:cxn ang="0">
                    <a:pos x="T10" y="T11"/>
                  </a:cxn>
                </a:cxnLst>
                <a:rect l="0" t="0" r="r" b="b"/>
                <a:pathLst>
                  <a:path w="326" h="1964">
                    <a:moveTo>
                      <a:pt x="326" y="114"/>
                    </a:moveTo>
                    <a:cubicBezTo>
                      <a:pt x="326" y="51"/>
                      <a:pt x="275" y="0"/>
                      <a:pt x="212" y="0"/>
                    </a:cubicBezTo>
                    <a:cubicBezTo>
                      <a:pt x="0" y="0"/>
                      <a:pt x="0" y="0"/>
                      <a:pt x="0" y="0"/>
                    </a:cubicBezTo>
                    <a:cubicBezTo>
                      <a:pt x="0" y="1964"/>
                      <a:pt x="0" y="1964"/>
                      <a:pt x="0" y="1964"/>
                    </a:cubicBezTo>
                    <a:cubicBezTo>
                      <a:pt x="326" y="1964"/>
                      <a:pt x="326" y="1964"/>
                      <a:pt x="326" y="1964"/>
                    </a:cubicBezTo>
                    <a:lnTo>
                      <a:pt x="326" y="114"/>
                    </a:lnTo>
                    <a:close/>
                  </a:path>
                </a:pathLst>
              </a:custGeom>
              <a:solidFill>
                <a:srgbClr val="21346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2" name="Freeform 187">
                <a:extLst>
                  <a:ext uri="{FF2B5EF4-FFF2-40B4-BE49-F238E27FC236}">
                    <a16:creationId xmlns="" xmlns:a16="http://schemas.microsoft.com/office/drawing/2014/main" id="{8D0E30F1-3DA1-4641-8E2F-5DCB98E7A4A3}"/>
                  </a:ext>
                </a:extLst>
              </p:cNvPr>
              <p:cNvSpPr>
                <a:spLocks/>
              </p:cNvSpPr>
              <p:nvPr/>
            </p:nvSpPr>
            <p:spPr bwMode="auto">
              <a:xfrm>
                <a:off x="10597157" y="2656147"/>
                <a:ext cx="411619" cy="2407416"/>
              </a:xfrm>
              <a:custGeom>
                <a:avLst/>
                <a:gdLst>
                  <a:gd name="T0" fmla="*/ 114 w 336"/>
                  <a:gd name="T1" fmla="*/ 0 h 1964"/>
                  <a:gd name="T2" fmla="*/ 0 w 336"/>
                  <a:gd name="T3" fmla="*/ 114 h 1964"/>
                  <a:gd name="T4" fmla="*/ 0 w 336"/>
                  <a:gd name="T5" fmla="*/ 1964 h 1964"/>
                  <a:gd name="T6" fmla="*/ 336 w 336"/>
                  <a:gd name="T7" fmla="*/ 1964 h 1964"/>
                  <a:gd name="T8" fmla="*/ 336 w 336"/>
                  <a:gd name="T9" fmla="*/ 0 h 1964"/>
                  <a:gd name="T10" fmla="*/ 114 w 336"/>
                  <a:gd name="T11" fmla="*/ 0 h 1964"/>
                </a:gdLst>
                <a:ahLst/>
                <a:cxnLst>
                  <a:cxn ang="0">
                    <a:pos x="T0" y="T1"/>
                  </a:cxn>
                  <a:cxn ang="0">
                    <a:pos x="T2" y="T3"/>
                  </a:cxn>
                  <a:cxn ang="0">
                    <a:pos x="T4" y="T5"/>
                  </a:cxn>
                  <a:cxn ang="0">
                    <a:pos x="T6" y="T7"/>
                  </a:cxn>
                  <a:cxn ang="0">
                    <a:pos x="T8" y="T9"/>
                  </a:cxn>
                  <a:cxn ang="0">
                    <a:pos x="T10" y="T11"/>
                  </a:cxn>
                </a:cxnLst>
                <a:rect l="0" t="0" r="r" b="b"/>
                <a:pathLst>
                  <a:path w="336" h="1964">
                    <a:moveTo>
                      <a:pt x="114" y="0"/>
                    </a:moveTo>
                    <a:cubicBezTo>
                      <a:pt x="51" y="0"/>
                      <a:pt x="0" y="51"/>
                      <a:pt x="0" y="114"/>
                    </a:cubicBezTo>
                    <a:cubicBezTo>
                      <a:pt x="0" y="1964"/>
                      <a:pt x="0" y="1964"/>
                      <a:pt x="0" y="1964"/>
                    </a:cubicBezTo>
                    <a:cubicBezTo>
                      <a:pt x="336" y="1964"/>
                      <a:pt x="336" y="1964"/>
                      <a:pt x="336" y="1964"/>
                    </a:cubicBezTo>
                    <a:cubicBezTo>
                      <a:pt x="336" y="0"/>
                      <a:pt x="336" y="0"/>
                      <a:pt x="336" y="0"/>
                    </a:cubicBezTo>
                    <a:lnTo>
                      <a:pt x="114" y="0"/>
                    </a:lnTo>
                    <a:close/>
                  </a:path>
                </a:pathLst>
              </a:custGeom>
              <a:solidFill>
                <a:srgbClr val="2042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3" name="Oval 188">
                <a:extLst>
                  <a:ext uri="{FF2B5EF4-FFF2-40B4-BE49-F238E27FC236}">
                    <a16:creationId xmlns="" xmlns:a16="http://schemas.microsoft.com/office/drawing/2014/main" id="{1674316C-2496-444E-A5B8-64C6308F6ABE}"/>
                  </a:ext>
                </a:extLst>
              </p:cNvPr>
              <p:cNvSpPr>
                <a:spLocks noChangeArrowheads="1"/>
              </p:cNvSpPr>
              <p:nvPr/>
            </p:nvSpPr>
            <p:spPr bwMode="auto">
              <a:xfrm>
                <a:off x="10702843" y="4046752"/>
                <a:ext cx="199134" cy="199134"/>
              </a:xfrm>
              <a:prstGeom prst="ellipse">
                <a:avLst/>
              </a:prstGeom>
              <a:solidFill>
                <a:srgbClr val="41B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4" name="Rectangle 189">
                <a:extLst>
                  <a:ext uri="{FF2B5EF4-FFF2-40B4-BE49-F238E27FC236}">
                    <a16:creationId xmlns="" xmlns:a16="http://schemas.microsoft.com/office/drawing/2014/main" id="{F61D21C7-F005-4FA8-BE24-6CE446E1F797}"/>
                  </a:ext>
                </a:extLst>
              </p:cNvPr>
              <p:cNvSpPr>
                <a:spLocks noChangeArrowheads="1"/>
              </p:cNvSpPr>
              <p:nvPr/>
            </p:nvSpPr>
            <p:spPr bwMode="auto">
              <a:xfrm>
                <a:off x="10597157" y="3547247"/>
                <a:ext cx="811001" cy="45612"/>
              </a:xfrm>
              <a:prstGeom prst="rect">
                <a:avLst/>
              </a:prstGeom>
              <a:solidFill>
                <a:srgbClr val="41B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5" name="Oval 190">
                <a:extLst>
                  <a:ext uri="{FF2B5EF4-FFF2-40B4-BE49-F238E27FC236}">
                    <a16:creationId xmlns="" xmlns:a16="http://schemas.microsoft.com/office/drawing/2014/main" id="{25A27693-8B12-45A2-9B2F-460D8466A6FC}"/>
                  </a:ext>
                </a:extLst>
              </p:cNvPr>
              <p:cNvSpPr>
                <a:spLocks noChangeArrowheads="1"/>
              </p:cNvSpPr>
              <p:nvPr/>
            </p:nvSpPr>
            <p:spPr bwMode="auto">
              <a:xfrm>
                <a:off x="10740667" y="2811894"/>
                <a:ext cx="556242" cy="556242"/>
              </a:xfrm>
              <a:prstGeom prst="ellipse">
                <a:avLst/>
              </a:prstGeom>
              <a:solidFill>
                <a:srgbClr val="41B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6" name="Oval 191">
                <a:extLst>
                  <a:ext uri="{FF2B5EF4-FFF2-40B4-BE49-F238E27FC236}">
                    <a16:creationId xmlns="" xmlns:a16="http://schemas.microsoft.com/office/drawing/2014/main" id="{E041C1A6-43AF-4F55-B6FC-06515BB67E88}"/>
                  </a:ext>
                </a:extLst>
              </p:cNvPr>
              <p:cNvSpPr>
                <a:spLocks noChangeArrowheads="1"/>
              </p:cNvSpPr>
              <p:nvPr/>
            </p:nvSpPr>
            <p:spPr bwMode="auto">
              <a:xfrm>
                <a:off x="10702843" y="3735256"/>
                <a:ext cx="199134" cy="199134"/>
              </a:xfrm>
              <a:prstGeom prst="ellipse">
                <a:avLst/>
              </a:prstGeom>
              <a:solidFill>
                <a:srgbClr val="41BF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7" name="Oval 192">
                <a:extLst>
                  <a:ext uri="{FF2B5EF4-FFF2-40B4-BE49-F238E27FC236}">
                    <a16:creationId xmlns="" xmlns:a16="http://schemas.microsoft.com/office/drawing/2014/main" id="{4A36DB15-FE63-402C-ADD4-ECC8CDABAFC7}"/>
                  </a:ext>
                </a:extLst>
              </p:cNvPr>
              <p:cNvSpPr>
                <a:spLocks noChangeArrowheads="1"/>
              </p:cNvSpPr>
              <p:nvPr/>
            </p:nvSpPr>
            <p:spPr bwMode="auto">
              <a:xfrm>
                <a:off x="10741779" y="3774194"/>
                <a:ext cx="121261" cy="121261"/>
              </a:xfrm>
              <a:prstGeom prst="ellipse">
                <a:avLst/>
              </a:prstGeom>
              <a:solidFill>
                <a:srgbClr val="E0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8" name="Oval 193">
                <a:extLst>
                  <a:ext uri="{FF2B5EF4-FFF2-40B4-BE49-F238E27FC236}">
                    <a16:creationId xmlns="" xmlns:a16="http://schemas.microsoft.com/office/drawing/2014/main" id="{819DCD25-E250-4415-B450-2C8E871604B3}"/>
                  </a:ext>
                </a:extLst>
              </p:cNvPr>
              <p:cNvSpPr>
                <a:spLocks noChangeArrowheads="1"/>
              </p:cNvSpPr>
              <p:nvPr/>
            </p:nvSpPr>
            <p:spPr bwMode="auto">
              <a:xfrm>
                <a:off x="10741779" y="4085689"/>
                <a:ext cx="121261" cy="121261"/>
              </a:xfrm>
              <a:prstGeom prst="ellipse">
                <a:avLst/>
              </a:prstGeom>
              <a:solidFill>
                <a:srgbClr val="E0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29" name="Freeform 194">
                <a:extLst>
                  <a:ext uri="{FF2B5EF4-FFF2-40B4-BE49-F238E27FC236}">
                    <a16:creationId xmlns="" xmlns:a16="http://schemas.microsoft.com/office/drawing/2014/main" id="{D99B439D-DB74-4A9E-BE27-C5DDEAB4A056}"/>
                  </a:ext>
                </a:extLst>
              </p:cNvPr>
              <p:cNvSpPr>
                <a:spLocks noEditPoints="1"/>
              </p:cNvSpPr>
              <p:nvPr/>
            </p:nvSpPr>
            <p:spPr bwMode="auto">
              <a:xfrm>
                <a:off x="10930902" y="2864181"/>
                <a:ext cx="192460" cy="430532"/>
              </a:xfrm>
              <a:custGeom>
                <a:avLst/>
                <a:gdLst>
                  <a:gd name="T0" fmla="*/ 132 w 157"/>
                  <a:gd name="T1" fmla="*/ 351 h 351"/>
                  <a:gd name="T2" fmla="*/ 25 w 157"/>
                  <a:gd name="T3" fmla="*/ 351 h 351"/>
                  <a:gd name="T4" fmla="*/ 0 w 157"/>
                  <a:gd name="T5" fmla="*/ 326 h 351"/>
                  <a:gd name="T6" fmla="*/ 0 w 157"/>
                  <a:gd name="T7" fmla="*/ 46 h 351"/>
                  <a:gd name="T8" fmla="*/ 25 w 157"/>
                  <a:gd name="T9" fmla="*/ 21 h 351"/>
                  <a:gd name="T10" fmla="*/ 48 w 157"/>
                  <a:gd name="T11" fmla="*/ 21 h 351"/>
                  <a:gd name="T12" fmla="*/ 73 w 157"/>
                  <a:gd name="T13" fmla="*/ 0 h 351"/>
                  <a:gd name="T14" fmla="*/ 84 w 157"/>
                  <a:gd name="T15" fmla="*/ 0 h 351"/>
                  <a:gd name="T16" fmla="*/ 109 w 157"/>
                  <a:gd name="T17" fmla="*/ 21 h 351"/>
                  <a:gd name="T18" fmla="*/ 132 w 157"/>
                  <a:gd name="T19" fmla="*/ 21 h 351"/>
                  <a:gd name="T20" fmla="*/ 157 w 157"/>
                  <a:gd name="T21" fmla="*/ 46 h 351"/>
                  <a:gd name="T22" fmla="*/ 157 w 157"/>
                  <a:gd name="T23" fmla="*/ 326 h 351"/>
                  <a:gd name="T24" fmla="*/ 132 w 157"/>
                  <a:gd name="T25" fmla="*/ 351 h 351"/>
                  <a:gd name="T26" fmla="*/ 25 w 157"/>
                  <a:gd name="T27" fmla="*/ 38 h 351"/>
                  <a:gd name="T28" fmla="*/ 17 w 157"/>
                  <a:gd name="T29" fmla="*/ 46 h 351"/>
                  <a:gd name="T30" fmla="*/ 17 w 157"/>
                  <a:gd name="T31" fmla="*/ 326 h 351"/>
                  <a:gd name="T32" fmla="*/ 25 w 157"/>
                  <a:gd name="T33" fmla="*/ 334 h 351"/>
                  <a:gd name="T34" fmla="*/ 132 w 157"/>
                  <a:gd name="T35" fmla="*/ 334 h 351"/>
                  <a:gd name="T36" fmla="*/ 140 w 157"/>
                  <a:gd name="T37" fmla="*/ 326 h 351"/>
                  <a:gd name="T38" fmla="*/ 140 w 157"/>
                  <a:gd name="T39" fmla="*/ 46 h 351"/>
                  <a:gd name="T40" fmla="*/ 132 w 157"/>
                  <a:gd name="T41" fmla="*/ 38 h 351"/>
                  <a:gd name="T42" fmla="*/ 92 w 157"/>
                  <a:gd name="T43" fmla="*/ 38 h 351"/>
                  <a:gd name="T44" fmla="*/ 92 w 157"/>
                  <a:gd name="T45" fmla="*/ 26 h 351"/>
                  <a:gd name="T46" fmla="*/ 84 w 157"/>
                  <a:gd name="T47" fmla="*/ 18 h 351"/>
                  <a:gd name="T48" fmla="*/ 73 w 157"/>
                  <a:gd name="T49" fmla="*/ 18 h 351"/>
                  <a:gd name="T50" fmla="*/ 65 w 157"/>
                  <a:gd name="T51" fmla="*/ 26 h 351"/>
                  <a:gd name="T52" fmla="*/ 65 w 157"/>
                  <a:gd name="T53" fmla="*/ 38 h 351"/>
                  <a:gd name="T54" fmla="*/ 25 w 157"/>
                  <a:gd name="T55" fmla="*/ 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351">
                    <a:moveTo>
                      <a:pt x="132" y="351"/>
                    </a:moveTo>
                    <a:cubicBezTo>
                      <a:pt x="25" y="351"/>
                      <a:pt x="25" y="351"/>
                      <a:pt x="25" y="351"/>
                    </a:cubicBezTo>
                    <a:cubicBezTo>
                      <a:pt x="11" y="351"/>
                      <a:pt x="0" y="340"/>
                      <a:pt x="0" y="326"/>
                    </a:cubicBezTo>
                    <a:cubicBezTo>
                      <a:pt x="0" y="46"/>
                      <a:pt x="0" y="46"/>
                      <a:pt x="0" y="46"/>
                    </a:cubicBezTo>
                    <a:cubicBezTo>
                      <a:pt x="0" y="32"/>
                      <a:pt x="11" y="21"/>
                      <a:pt x="25" y="21"/>
                    </a:cubicBezTo>
                    <a:cubicBezTo>
                      <a:pt x="48" y="21"/>
                      <a:pt x="48" y="21"/>
                      <a:pt x="48" y="21"/>
                    </a:cubicBezTo>
                    <a:cubicBezTo>
                      <a:pt x="51" y="9"/>
                      <a:pt x="61" y="0"/>
                      <a:pt x="73" y="0"/>
                    </a:cubicBezTo>
                    <a:cubicBezTo>
                      <a:pt x="84" y="0"/>
                      <a:pt x="84" y="0"/>
                      <a:pt x="84" y="0"/>
                    </a:cubicBezTo>
                    <a:cubicBezTo>
                      <a:pt x="96" y="0"/>
                      <a:pt x="106" y="9"/>
                      <a:pt x="109" y="21"/>
                    </a:cubicBezTo>
                    <a:cubicBezTo>
                      <a:pt x="132" y="21"/>
                      <a:pt x="132" y="21"/>
                      <a:pt x="132" y="21"/>
                    </a:cubicBezTo>
                    <a:cubicBezTo>
                      <a:pt x="146" y="21"/>
                      <a:pt x="157" y="32"/>
                      <a:pt x="157" y="46"/>
                    </a:cubicBezTo>
                    <a:cubicBezTo>
                      <a:pt x="157" y="326"/>
                      <a:pt x="157" y="326"/>
                      <a:pt x="157" y="326"/>
                    </a:cubicBezTo>
                    <a:cubicBezTo>
                      <a:pt x="157" y="340"/>
                      <a:pt x="146" y="351"/>
                      <a:pt x="132" y="351"/>
                    </a:cubicBezTo>
                    <a:close/>
                    <a:moveTo>
                      <a:pt x="25" y="38"/>
                    </a:moveTo>
                    <a:cubicBezTo>
                      <a:pt x="21" y="38"/>
                      <a:pt x="17" y="41"/>
                      <a:pt x="17" y="46"/>
                    </a:cubicBezTo>
                    <a:cubicBezTo>
                      <a:pt x="17" y="326"/>
                      <a:pt x="17" y="326"/>
                      <a:pt x="17" y="326"/>
                    </a:cubicBezTo>
                    <a:cubicBezTo>
                      <a:pt x="17" y="331"/>
                      <a:pt x="21" y="334"/>
                      <a:pt x="25" y="334"/>
                    </a:cubicBezTo>
                    <a:cubicBezTo>
                      <a:pt x="132" y="334"/>
                      <a:pt x="132" y="334"/>
                      <a:pt x="132" y="334"/>
                    </a:cubicBezTo>
                    <a:cubicBezTo>
                      <a:pt x="137" y="334"/>
                      <a:pt x="140" y="331"/>
                      <a:pt x="140" y="326"/>
                    </a:cubicBezTo>
                    <a:cubicBezTo>
                      <a:pt x="140" y="46"/>
                      <a:pt x="140" y="46"/>
                      <a:pt x="140" y="46"/>
                    </a:cubicBezTo>
                    <a:cubicBezTo>
                      <a:pt x="140" y="41"/>
                      <a:pt x="137" y="38"/>
                      <a:pt x="132" y="38"/>
                    </a:cubicBezTo>
                    <a:cubicBezTo>
                      <a:pt x="92" y="38"/>
                      <a:pt x="92" y="38"/>
                      <a:pt x="92" y="38"/>
                    </a:cubicBezTo>
                    <a:cubicBezTo>
                      <a:pt x="92" y="26"/>
                      <a:pt x="92" y="26"/>
                      <a:pt x="92" y="26"/>
                    </a:cubicBezTo>
                    <a:cubicBezTo>
                      <a:pt x="92" y="21"/>
                      <a:pt x="89" y="18"/>
                      <a:pt x="84" y="18"/>
                    </a:cubicBezTo>
                    <a:cubicBezTo>
                      <a:pt x="73" y="18"/>
                      <a:pt x="73" y="18"/>
                      <a:pt x="73" y="18"/>
                    </a:cubicBezTo>
                    <a:cubicBezTo>
                      <a:pt x="69" y="18"/>
                      <a:pt x="65" y="21"/>
                      <a:pt x="65" y="26"/>
                    </a:cubicBezTo>
                    <a:cubicBezTo>
                      <a:pt x="65" y="38"/>
                      <a:pt x="65" y="38"/>
                      <a:pt x="65" y="38"/>
                    </a:cubicBezTo>
                    <a:lnTo>
                      <a:pt x="25"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0" name="Rectangle 195">
                <a:extLst>
                  <a:ext uri="{FF2B5EF4-FFF2-40B4-BE49-F238E27FC236}">
                    <a16:creationId xmlns="" xmlns:a16="http://schemas.microsoft.com/office/drawing/2014/main" id="{F18FE2A3-D178-488E-9EFE-91BA361B7C4B}"/>
                  </a:ext>
                </a:extLst>
              </p:cNvPr>
              <p:cNvSpPr>
                <a:spLocks noChangeArrowheads="1"/>
              </p:cNvSpPr>
              <p:nvPr/>
            </p:nvSpPr>
            <p:spPr bwMode="auto">
              <a:xfrm>
                <a:off x="10963164" y="3076666"/>
                <a:ext cx="124598" cy="255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1" name="Rectangle 196">
                <a:extLst>
                  <a:ext uri="{FF2B5EF4-FFF2-40B4-BE49-F238E27FC236}">
                    <a16:creationId xmlns="" xmlns:a16="http://schemas.microsoft.com/office/drawing/2014/main" id="{6AC94B7D-9A4F-4D0E-8571-917812A105D3}"/>
                  </a:ext>
                </a:extLst>
              </p:cNvPr>
              <p:cNvSpPr>
                <a:spLocks noChangeArrowheads="1"/>
              </p:cNvSpPr>
              <p:nvPr/>
            </p:nvSpPr>
            <p:spPr bwMode="auto">
              <a:xfrm>
                <a:off x="10963164" y="3115603"/>
                <a:ext cx="124598" cy="278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2" name="Rectangle 197">
                <a:extLst>
                  <a:ext uri="{FF2B5EF4-FFF2-40B4-BE49-F238E27FC236}">
                    <a16:creationId xmlns="" xmlns:a16="http://schemas.microsoft.com/office/drawing/2014/main" id="{699F7596-B2EC-4807-B86F-2E269642BF3A}"/>
                  </a:ext>
                </a:extLst>
              </p:cNvPr>
              <p:cNvSpPr>
                <a:spLocks noChangeArrowheads="1"/>
              </p:cNvSpPr>
              <p:nvPr/>
            </p:nvSpPr>
            <p:spPr bwMode="auto">
              <a:xfrm>
                <a:off x="10963164" y="3155652"/>
                <a:ext cx="124598" cy="266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3" name="Rectangle 198">
                <a:extLst>
                  <a:ext uri="{FF2B5EF4-FFF2-40B4-BE49-F238E27FC236}">
                    <a16:creationId xmlns="" xmlns:a16="http://schemas.microsoft.com/office/drawing/2014/main" id="{A1973BD8-8D94-4578-A00F-3A9639E29A20}"/>
                  </a:ext>
                </a:extLst>
              </p:cNvPr>
              <p:cNvSpPr>
                <a:spLocks noChangeArrowheads="1"/>
              </p:cNvSpPr>
              <p:nvPr/>
            </p:nvSpPr>
            <p:spPr bwMode="auto">
              <a:xfrm>
                <a:off x="10963164" y="3194589"/>
                <a:ext cx="124598" cy="266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4" name="Rectangle 199">
                <a:extLst>
                  <a:ext uri="{FF2B5EF4-FFF2-40B4-BE49-F238E27FC236}">
                    <a16:creationId xmlns="" xmlns:a16="http://schemas.microsoft.com/office/drawing/2014/main" id="{1228CFAB-1911-4377-961C-B6F7F6C7E821}"/>
                  </a:ext>
                </a:extLst>
              </p:cNvPr>
              <p:cNvSpPr>
                <a:spLocks noChangeArrowheads="1"/>
              </p:cNvSpPr>
              <p:nvPr/>
            </p:nvSpPr>
            <p:spPr bwMode="auto">
              <a:xfrm>
                <a:off x="10963164" y="3234639"/>
                <a:ext cx="124598" cy="255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5" name="Freeform 200">
                <a:extLst>
                  <a:ext uri="{FF2B5EF4-FFF2-40B4-BE49-F238E27FC236}">
                    <a16:creationId xmlns="" xmlns:a16="http://schemas.microsoft.com/office/drawing/2014/main" id="{D53375E2-F16F-4DC2-B4E9-B4263D882BE1}"/>
                  </a:ext>
                </a:extLst>
              </p:cNvPr>
              <p:cNvSpPr>
                <a:spLocks/>
              </p:cNvSpPr>
              <p:nvPr/>
            </p:nvSpPr>
            <p:spPr bwMode="auto">
              <a:xfrm>
                <a:off x="11117799" y="3719681"/>
                <a:ext cx="246971" cy="333746"/>
              </a:xfrm>
              <a:custGeom>
                <a:avLst/>
                <a:gdLst>
                  <a:gd name="T0" fmla="*/ 156 w 201"/>
                  <a:gd name="T1" fmla="*/ 272 h 272"/>
                  <a:gd name="T2" fmla="*/ 45 w 201"/>
                  <a:gd name="T3" fmla="*/ 272 h 272"/>
                  <a:gd name="T4" fmla="*/ 0 w 201"/>
                  <a:gd name="T5" fmla="*/ 227 h 272"/>
                  <a:gd name="T6" fmla="*/ 0 w 201"/>
                  <a:gd name="T7" fmla="*/ 45 h 272"/>
                  <a:gd name="T8" fmla="*/ 45 w 201"/>
                  <a:gd name="T9" fmla="*/ 0 h 272"/>
                  <a:gd name="T10" fmla="*/ 156 w 201"/>
                  <a:gd name="T11" fmla="*/ 0 h 272"/>
                  <a:gd name="T12" fmla="*/ 201 w 201"/>
                  <a:gd name="T13" fmla="*/ 45 h 272"/>
                  <a:gd name="T14" fmla="*/ 201 w 201"/>
                  <a:gd name="T15" fmla="*/ 227 h 272"/>
                  <a:gd name="T16" fmla="*/ 156 w 201"/>
                  <a:gd name="T17"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72">
                    <a:moveTo>
                      <a:pt x="156" y="272"/>
                    </a:moveTo>
                    <a:cubicBezTo>
                      <a:pt x="45" y="272"/>
                      <a:pt x="45" y="272"/>
                      <a:pt x="45" y="272"/>
                    </a:cubicBezTo>
                    <a:cubicBezTo>
                      <a:pt x="20" y="272"/>
                      <a:pt x="0" y="252"/>
                      <a:pt x="0" y="227"/>
                    </a:cubicBezTo>
                    <a:cubicBezTo>
                      <a:pt x="0" y="45"/>
                      <a:pt x="0" y="45"/>
                      <a:pt x="0" y="45"/>
                    </a:cubicBezTo>
                    <a:cubicBezTo>
                      <a:pt x="0" y="20"/>
                      <a:pt x="20" y="0"/>
                      <a:pt x="45" y="0"/>
                    </a:cubicBezTo>
                    <a:cubicBezTo>
                      <a:pt x="156" y="0"/>
                      <a:pt x="156" y="0"/>
                      <a:pt x="156" y="0"/>
                    </a:cubicBezTo>
                    <a:cubicBezTo>
                      <a:pt x="181" y="0"/>
                      <a:pt x="201" y="20"/>
                      <a:pt x="201" y="45"/>
                    </a:cubicBezTo>
                    <a:cubicBezTo>
                      <a:pt x="201" y="227"/>
                      <a:pt x="201" y="227"/>
                      <a:pt x="201" y="227"/>
                    </a:cubicBezTo>
                    <a:cubicBezTo>
                      <a:pt x="201" y="252"/>
                      <a:pt x="181" y="272"/>
                      <a:pt x="156" y="272"/>
                    </a:cubicBezTo>
                    <a:close/>
                  </a:path>
                </a:pathLst>
              </a:custGeom>
              <a:solidFill>
                <a:srgbClr val="2042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6" name="Freeform 201">
                <a:extLst>
                  <a:ext uri="{FF2B5EF4-FFF2-40B4-BE49-F238E27FC236}">
                    <a16:creationId xmlns="" xmlns:a16="http://schemas.microsoft.com/office/drawing/2014/main" id="{0317CF7E-0A33-4AA0-BE34-9546FADCAC8F}"/>
                  </a:ext>
                </a:extLst>
              </p:cNvPr>
              <p:cNvSpPr>
                <a:spLocks/>
              </p:cNvSpPr>
              <p:nvPr/>
            </p:nvSpPr>
            <p:spPr bwMode="auto">
              <a:xfrm>
                <a:off x="11175649" y="3750832"/>
                <a:ext cx="141286" cy="288133"/>
              </a:xfrm>
              <a:custGeom>
                <a:avLst/>
                <a:gdLst>
                  <a:gd name="T0" fmla="*/ 33 w 127"/>
                  <a:gd name="T1" fmla="*/ 0 h 259"/>
                  <a:gd name="T2" fmla="*/ 127 w 127"/>
                  <a:gd name="T3" fmla="*/ 0 h 259"/>
                  <a:gd name="T4" fmla="*/ 54 w 127"/>
                  <a:gd name="T5" fmla="*/ 116 h 259"/>
                  <a:gd name="T6" fmla="*/ 112 w 127"/>
                  <a:gd name="T7" fmla="*/ 116 h 259"/>
                  <a:gd name="T8" fmla="*/ 33 w 127"/>
                  <a:gd name="T9" fmla="*/ 259 h 259"/>
                  <a:gd name="T10" fmla="*/ 51 w 127"/>
                  <a:gd name="T11" fmla="*/ 155 h 259"/>
                  <a:gd name="T12" fmla="*/ 0 w 127"/>
                  <a:gd name="T13" fmla="*/ 155 h 259"/>
                  <a:gd name="T14" fmla="*/ 33 w 127"/>
                  <a:gd name="T15" fmla="*/ 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259">
                    <a:moveTo>
                      <a:pt x="33" y="0"/>
                    </a:moveTo>
                    <a:lnTo>
                      <a:pt x="127" y="0"/>
                    </a:lnTo>
                    <a:lnTo>
                      <a:pt x="54" y="116"/>
                    </a:lnTo>
                    <a:lnTo>
                      <a:pt x="112" y="116"/>
                    </a:lnTo>
                    <a:lnTo>
                      <a:pt x="33" y="259"/>
                    </a:lnTo>
                    <a:lnTo>
                      <a:pt x="51" y="155"/>
                    </a:lnTo>
                    <a:lnTo>
                      <a:pt x="0" y="155"/>
                    </a:lnTo>
                    <a:lnTo>
                      <a:pt x="33" y="0"/>
                    </a:lnTo>
                    <a:close/>
                  </a:path>
                </a:pathLst>
              </a:custGeom>
              <a:solidFill>
                <a:srgbClr val="FDDA2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7" name="Freeform 202">
                <a:extLst>
                  <a:ext uri="{FF2B5EF4-FFF2-40B4-BE49-F238E27FC236}">
                    <a16:creationId xmlns="" xmlns:a16="http://schemas.microsoft.com/office/drawing/2014/main" id="{B9D4883B-CCDC-4BC4-A1D6-46E14B5749CE}"/>
                  </a:ext>
                </a:extLst>
              </p:cNvPr>
              <p:cNvSpPr>
                <a:spLocks/>
              </p:cNvSpPr>
              <p:nvPr/>
            </p:nvSpPr>
            <p:spPr bwMode="auto">
              <a:xfrm>
                <a:off x="9974165" y="3805343"/>
                <a:ext cx="852163" cy="1188133"/>
              </a:xfrm>
              <a:custGeom>
                <a:avLst/>
                <a:gdLst>
                  <a:gd name="T0" fmla="*/ 306 w 695"/>
                  <a:gd name="T1" fmla="*/ 970 h 970"/>
                  <a:gd name="T2" fmla="*/ 304 w 695"/>
                  <a:gd name="T3" fmla="*/ 970 h 970"/>
                  <a:gd name="T4" fmla="*/ 198 w 695"/>
                  <a:gd name="T5" fmla="*/ 864 h 970"/>
                  <a:gd name="T6" fmla="*/ 198 w 695"/>
                  <a:gd name="T7" fmla="*/ 446 h 970"/>
                  <a:gd name="T8" fmla="*/ 106 w 695"/>
                  <a:gd name="T9" fmla="*/ 354 h 970"/>
                  <a:gd name="T10" fmla="*/ 24 w 695"/>
                  <a:gd name="T11" fmla="*/ 354 h 970"/>
                  <a:gd name="T12" fmla="*/ 0 w 695"/>
                  <a:gd name="T13" fmla="*/ 330 h 970"/>
                  <a:gd name="T14" fmla="*/ 24 w 695"/>
                  <a:gd name="T15" fmla="*/ 306 h 970"/>
                  <a:gd name="T16" fmla="*/ 106 w 695"/>
                  <a:gd name="T17" fmla="*/ 306 h 970"/>
                  <a:gd name="T18" fmla="*/ 246 w 695"/>
                  <a:gd name="T19" fmla="*/ 446 h 970"/>
                  <a:gd name="T20" fmla="*/ 246 w 695"/>
                  <a:gd name="T21" fmla="*/ 864 h 970"/>
                  <a:gd name="T22" fmla="*/ 304 w 695"/>
                  <a:gd name="T23" fmla="*/ 922 h 970"/>
                  <a:gd name="T24" fmla="*/ 306 w 695"/>
                  <a:gd name="T25" fmla="*/ 922 h 970"/>
                  <a:gd name="T26" fmla="*/ 364 w 695"/>
                  <a:gd name="T27" fmla="*/ 864 h 970"/>
                  <a:gd name="T28" fmla="*/ 364 w 695"/>
                  <a:gd name="T29" fmla="*/ 179 h 970"/>
                  <a:gd name="T30" fmla="*/ 542 w 695"/>
                  <a:gd name="T31" fmla="*/ 0 h 970"/>
                  <a:gd name="T32" fmla="*/ 671 w 695"/>
                  <a:gd name="T33" fmla="*/ 0 h 970"/>
                  <a:gd name="T34" fmla="*/ 695 w 695"/>
                  <a:gd name="T35" fmla="*/ 24 h 970"/>
                  <a:gd name="T36" fmla="*/ 671 w 695"/>
                  <a:gd name="T37" fmla="*/ 48 h 970"/>
                  <a:gd name="T38" fmla="*/ 542 w 695"/>
                  <a:gd name="T39" fmla="*/ 48 h 970"/>
                  <a:gd name="T40" fmla="*/ 412 w 695"/>
                  <a:gd name="T41" fmla="*/ 179 h 970"/>
                  <a:gd name="T42" fmla="*/ 412 w 695"/>
                  <a:gd name="T43" fmla="*/ 864 h 970"/>
                  <a:gd name="T44" fmla="*/ 306 w 695"/>
                  <a:gd name="T45" fmla="*/ 97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5" h="970">
                    <a:moveTo>
                      <a:pt x="306" y="970"/>
                    </a:moveTo>
                    <a:cubicBezTo>
                      <a:pt x="304" y="970"/>
                      <a:pt x="304" y="970"/>
                      <a:pt x="304" y="970"/>
                    </a:cubicBezTo>
                    <a:cubicBezTo>
                      <a:pt x="246" y="970"/>
                      <a:pt x="198" y="922"/>
                      <a:pt x="198" y="864"/>
                    </a:cubicBezTo>
                    <a:cubicBezTo>
                      <a:pt x="198" y="446"/>
                      <a:pt x="198" y="446"/>
                      <a:pt x="198" y="446"/>
                    </a:cubicBezTo>
                    <a:cubicBezTo>
                      <a:pt x="198" y="395"/>
                      <a:pt x="157" y="354"/>
                      <a:pt x="106" y="354"/>
                    </a:cubicBezTo>
                    <a:cubicBezTo>
                      <a:pt x="24" y="354"/>
                      <a:pt x="24" y="354"/>
                      <a:pt x="24" y="354"/>
                    </a:cubicBezTo>
                    <a:cubicBezTo>
                      <a:pt x="10" y="354"/>
                      <a:pt x="0" y="343"/>
                      <a:pt x="0" y="330"/>
                    </a:cubicBezTo>
                    <a:cubicBezTo>
                      <a:pt x="0" y="317"/>
                      <a:pt x="10" y="306"/>
                      <a:pt x="24" y="306"/>
                    </a:cubicBezTo>
                    <a:cubicBezTo>
                      <a:pt x="106" y="306"/>
                      <a:pt x="106" y="306"/>
                      <a:pt x="106" y="306"/>
                    </a:cubicBezTo>
                    <a:cubicBezTo>
                      <a:pt x="183" y="306"/>
                      <a:pt x="246" y="369"/>
                      <a:pt x="246" y="446"/>
                    </a:cubicBezTo>
                    <a:cubicBezTo>
                      <a:pt x="246" y="864"/>
                      <a:pt x="246" y="864"/>
                      <a:pt x="246" y="864"/>
                    </a:cubicBezTo>
                    <a:cubicBezTo>
                      <a:pt x="246" y="896"/>
                      <a:pt x="272" y="922"/>
                      <a:pt x="304" y="922"/>
                    </a:cubicBezTo>
                    <a:cubicBezTo>
                      <a:pt x="306" y="922"/>
                      <a:pt x="306" y="922"/>
                      <a:pt x="306" y="922"/>
                    </a:cubicBezTo>
                    <a:cubicBezTo>
                      <a:pt x="338" y="922"/>
                      <a:pt x="364" y="896"/>
                      <a:pt x="364" y="864"/>
                    </a:cubicBezTo>
                    <a:cubicBezTo>
                      <a:pt x="364" y="179"/>
                      <a:pt x="364" y="179"/>
                      <a:pt x="364" y="179"/>
                    </a:cubicBezTo>
                    <a:cubicBezTo>
                      <a:pt x="364" y="80"/>
                      <a:pt x="444" y="0"/>
                      <a:pt x="542" y="0"/>
                    </a:cubicBezTo>
                    <a:cubicBezTo>
                      <a:pt x="671" y="0"/>
                      <a:pt x="671" y="0"/>
                      <a:pt x="671" y="0"/>
                    </a:cubicBezTo>
                    <a:cubicBezTo>
                      <a:pt x="684" y="0"/>
                      <a:pt x="695" y="11"/>
                      <a:pt x="695" y="24"/>
                    </a:cubicBezTo>
                    <a:cubicBezTo>
                      <a:pt x="695" y="38"/>
                      <a:pt x="684" y="48"/>
                      <a:pt x="671" y="48"/>
                    </a:cubicBezTo>
                    <a:cubicBezTo>
                      <a:pt x="542" y="48"/>
                      <a:pt x="542" y="48"/>
                      <a:pt x="542" y="48"/>
                    </a:cubicBezTo>
                    <a:cubicBezTo>
                      <a:pt x="470" y="48"/>
                      <a:pt x="412" y="107"/>
                      <a:pt x="412" y="179"/>
                    </a:cubicBezTo>
                    <a:cubicBezTo>
                      <a:pt x="412" y="864"/>
                      <a:pt x="412" y="864"/>
                      <a:pt x="412" y="864"/>
                    </a:cubicBezTo>
                    <a:cubicBezTo>
                      <a:pt x="412" y="922"/>
                      <a:pt x="364" y="970"/>
                      <a:pt x="306" y="970"/>
                    </a:cubicBezTo>
                    <a:close/>
                  </a:path>
                </a:pathLst>
              </a:custGeom>
              <a:solidFill>
                <a:srgbClr val="FDDA2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8" name="Freeform 203">
                <a:extLst>
                  <a:ext uri="{FF2B5EF4-FFF2-40B4-BE49-F238E27FC236}">
                    <a16:creationId xmlns="" xmlns:a16="http://schemas.microsoft.com/office/drawing/2014/main" id="{2C247D5C-1662-43E3-90FD-3457E13D318E}"/>
                  </a:ext>
                </a:extLst>
              </p:cNvPr>
              <p:cNvSpPr>
                <a:spLocks/>
              </p:cNvSpPr>
              <p:nvPr/>
            </p:nvSpPr>
            <p:spPr bwMode="auto">
              <a:xfrm>
                <a:off x="7693572" y="4812141"/>
                <a:ext cx="245859" cy="205809"/>
              </a:xfrm>
              <a:custGeom>
                <a:avLst/>
                <a:gdLst>
                  <a:gd name="T0" fmla="*/ 0 w 200"/>
                  <a:gd name="T1" fmla="*/ 0 h 168"/>
                  <a:gd name="T2" fmla="*/ 100 w 200"/>
                  <a:gd name="T3" fmla="*/ 168 h 168"/>
                  <a:gd name="T4" fmla="*/ 200 w 200"/>
                  <a:gd name="T5" fmla="*/ 0 h 168"/>
                  <a:gd name="T6" fmla="*/ 0 w 200"/>
                  <a:gd name="T7" fmla="*/ 0 h 168"/>
                </a:gdLst>
                <a:ahLst/>
                <a:cxnLst>
                  <a:cxn ang="0">
                    <a:pos x="T0" y="T1"/>
                  </a:cxn>
                  <a:cxn ang="0">
                    <a:pos x="T2" y="T3"/>
                  </a:cxn>
                  <a:cxn ang="0">
                    <a:pos x="T4" y="T5"/>
                  </a:cxn>
                  <a:cxn ang="0">
                    <a:pos x="T6" y="T7"/>
                  </a:cxn>
                </a:cxnLst>
                <a:rect l="0" t="0" r="r" b="b"/>
                <a:pathLst>
                  <a:path w="200" h="168">
                    <a:moveTo>
                      <a:pt x="0" y="0"/>
                    </a:moveTo>
                    <a:cubicBezTo>
                      <a:pt x="2" y="92"/>
                      <a:pt x="47" y="168"/>
                      <a:pt x="100" y="168"/>
                    </a:cubicBezTo>
                    <a:cubicBezTo>
                      <a:pt x="153" y="168"/>
                      <a:pt x="198" y="92"/>
                      <a:pt x="200" y="0"/>
                    </a:cubicBezTo>
                    <a:lnTo>
                      <a:pt x="0" y="0"/>
                    </a:lnTo>
                    <a:close/>
                  </a:path>
                </a:pathLst>
              </a:custGeom>
              <a:solidFill>
                <a:srgbClr val="6A94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39" name="Freeform 204">
                <a:extLst>
                  <a:ext uri="{FF2B5EF4-FFF2-40B4-BE49-F238E27FC236}">
                    <a16:creationId xmlns="" xmlns:a16="http://schemas.microsoft.com/office/drawing/2014/main" id="{41309E95-0BD2-4B18-B768-379AB9470FE1}"/>
                  </a:ext>
                </a:extLst>
              </p:cNvPr>
              <p:cNvSpPr>
                <a:spLocks/>
              </p:cNvSpPr>
              <p:nvPr/>
            </p:nvSpPr>
            <p:spPr bwMode="auto">
              <a:xfrm>
                <a:off x="9620395" y="4812141"/>
                <a:ext cx="244747" cy="205809"/>
              </a:xfrm>
              <a:custGeom>
                <a:avLst/>
                <a:gdLst>
                  <a:gd name="T0" fmla="*/ 0 w 200"/>
                  <a:gd name="T1" fmla="*/ 0 h 168"/>
                  <a:gd name="T2" fmla="*/ 100 w 200"/>
                  <a:gd name="T3" fmla="*/ 168 h 168"/>
                  <a:gd name="T4" fmla="*/ 200 w 200"/>
                  <a:gd name="T5" fmla="*/ 0 h 168"/>
                  <a:gd name="T6" fmla="*/ 0 w 200"/>
                  <a:gd name="T7" fmla="*/ 0 h 168"/>
                </a:gdLst>
                <a:ahLst/>
                <a:cxnLst>
                  <a:cxn ang="0">
                    <a:pos x="T0" y="T1"/>
                  </a:cxn>
                  <a:cxn ang="0">
                    <a:pos x="T2" y="T3"/>
                  </a:cxn>
                  <a:cxn ang="0">
                    <a:pos x="T4" y="T5"/>
                  </a:cxn>
                  <a:cxn ang="0">
                    <a:pos x="T6" y="T7"/>
                  </a:cxn>
                </a:cxnLst>
                <a:rect l="0" t="0" r="r" b="b"/>
                <a:pathLst>
                  <a:path w="200" h="168">
                    <a:moveTo>
                      <a:pt x="0" y="0"/>
                    </a:moveTo>
                    <a:cubicBezTo>
                      <a:pt x="1" y="92"/>
                      <a:pt x="46" y="168"/>
                      <a:pt x="100" y="168"/>
                    </a:cubicBezTo>
                    <a:cubicBezTo>
                      <a:pt x="153" y="168"/>
                      <a:pt x="198" y="92"/>
                      <a:pt x="200" y="0"/>
                    </a:cubicBezTo>
                    <a:lnTo>
                      <a:pt x="0" y="0"/>
                    </a:lnTo>
                    <a:close/>
                  </a:path>
                </a:pathLst>
              </a:custGeom>
              <a:solidFill>
                <a:srgbClr val="6A949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40" name="Freeform 206">
                <a:extLst>
                  <a:ext uri="{FF2B5EF4-FFF2-40B4-BE49-F238E27FC236}">
                    <a16:creationId xmlns="" xmlns:a16="http://schemas.microsoft.com/office/drawing/2014/main" id="{D5D99A9D-32A4-4FAF-BBA2-A51BC81E3ED6}"/>
                  </a:ext>
                </a:extLst>
              </p:cNvPr>
              <p:cNvSpPr>
                <a:spLocks/>
              </p:cNvSpPr>
              <p:nvPr/>
            </p:nvSpPr>
            <p:spPr bwMode="auto">
              <a:xfrm>
                <a:off x="8095065" y="4356165"/>
                <a:ext cx="165760" cy="64524"/>
              </a:xfrm>
              <a:custGeom>
                <a:avLst/>
                <a:gdLst>
                  <a:gd name="T0" fmla="*/ 110 w 135"/>
                  <a:gd name="T1" fmla="*/ 53 h 53"/>
                  <a:gd name="T2" fmla="*/ 26 w 135"/>
                  <a:gd name="T3" fmla="*/ 53 h 53"/>
                  <a:gd name="T4" fmla="*/ 0 w 135"/>
                  <a:gd name="T5" fmla="*/ 27 h 53"/>
                  <a:gd name="T6" fmla="*/ 0 w 135"/>
                  <a:gd name="T7" fmla="*/ 26 h 53"/>
                  <a:gd name="T8" fmla="*/ 26 w 135"/>
                  <a:gd name="T9" fmla="*/ 0 h 53"/>
                  <a:gd name="T10" fmla="*/ 110 w 135"/>
                  <a:gd name="T11" fmla="*/ 0 h 53"/>
                  <a:gd name="T12" fmla="*/ 135 w 135"/>
                  <a:gd name="T13" fmla="*/ 26 h 53"/>
                  <a:gd name="T14" fmla="*/ 135 w 135"/>
                  <a:gd name="T15" fmla="*/ 27 h 53"/>
                  <a:gd name="T16" fmla="*/ 110 w 135"/>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53">
                    <a:moveTo>
                      <a:pt x="110" y="53"/>
                    </a:moveTo>
                    <a:cubicBezTo>
                      <a:pt x="26" y="53"/>
                      <a:pt x="26" y="53"/>
                      <a:pt x="26" y="53"/>
                    </a:cubicBezTo>
                    <a:cubicBezTo>
                      <a:pt x="11" y="53"/>
                      <a:pt x="0" y="41"/>
                      <a:pt x="0" y="27"/>
                    </a:cubicBezTo>
                    <a:cubicBezTo>
                      <a:pt x="0" y="26"/>
                      <a:pt x="0" y="26"/>
                      <a:pt x="0" y="26"/>
                    </a:cubicBezTo>
                    <a:cubicBezTo>
                      <a:pt x="0" y="12"/>
                      <a:pt x="11" y="0"/>
                      <a:pt x="26" y="0"/>
                    </a:cubicBezTo>
                    <a:cubicBezTo>
                      <a:pt x="110" y="0"/>
                      <a:pt x="110" y="0"/>
                      <a:pt x="110" y="0"/>
                    </a:cubicBezTo>
                    <a:cubicBezTo>
                      <a:pt x="124" y="0"/>
                      <a:pt x="135" y="12"/>
                      <a:pt x="135" y="26"/>
                    </a:cubicBezTo>
                    <a:cubicBezTo>
                      <a:pt x="135" y="27"/>
                      <a:pt x="135" y="27"/>
                      <a:pt x="135" y="27"/>
                    </a:cubicBezTo>
                    <a:cubicBezTo>
                      <a:pt x="135" y="41"/>
                      <a:pt x="124" y="53"/>
                      <a:pt x="110" y="53"/>
                    </a:cubicBezTo>
                    <a:close/>
                  </a:path>
                </a:pathLst>
              </a:custGeom>
              <a:solidFill>
                <a:srgbClr val="E0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sp>
            <p:nvSpPr>
              <p:cNvPr id="241" name="Freeform 207">
                <a:extLst>
                  <a:ext uri="{FF2B5EF4-FFF2-40B4-BE49-F238E27FC236}">
                    <a16:creationId xmlns="" xmlns:a16="http://schemas.microsoft.com/office/drawing/2014/main" id="{3679D734-925E-4478-9DFD-D76E3EAE39BF}"/>
                  </a:ext>
                </a:extLst>
              </p:cNvPr>
              <p:cNvSpPr>
                <a:spLocks/>
              </p:cNvSpPr>
              <p:nvPr/>
            </p:nvSpPr>
            <p:spPr bwMode="auto">
              <a:xfrm>
                <a:off x="8986165" y="4169268"/>
                <a:ext cx="166873" cy="64524"/>
              </a:xfrm>
              <a:custGeom>
                <a:avLst/>
                <a:gdLst>
                  <a:gd name="T0" fmla="*/ 110 w 136"/>
                  <a:gd name="T1" fmla="*/ 53 h 53"/>
                  <a:gd name="T2" fmla="*/ 26 w 136"/>
                  <a:gd name="T3" fmla="*/ 53 h 53"/>
                  <a:gd name="T4" fmla="*/ 0 w 136"/>
                  <a:gd name="T5" fmla="*/ 27 h 53"/>
                  <a:gd name="T6" fmla="*/ 0 w 136"/>
                  <a:gd name="T7" fmla="*/ 26 h 53"/>
                  <a:gd name="T8" fmla="*/ 26 w 136"/>
                  <a:gd name="T9" fmla="*/ 0 h 53"/>
                  <a:gd name="T10" fmla="*/ 110 w 136"/>
                  <a:gd name="T11" fmla="*/ 0 h 53"/>
                  <a:gd name="T12" fmla="*/ 136 w 136"/>
                  <a:gd name="T13" fmla="*/ 26 h 53"/>
                  <a:gd name="T14" fmla="*/ 136 w 136"/>
                  <a:gd name="T15" fmla="*/ 27 h 53"/>
                  <a:gd name="T16" fmla="*/ 110 w 136"/>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53">
                    <a:moveTo>
                      <a:pt x="110" y="53"/>
                    </a:moveTo>
                    <a:cubicBezTo>
                      <a:pt x="26" y="53"/>
                      <a:pt x="26" y="53"/>
                      <a:pt x="26" y="53"/>
                    </a:cubicBezTo>
                    <a:cubicBezTo>
                      <a:pt x="12" y="53"/>
                      <a:pt x="0" y="41"/>
                      <a:pt x="0" y="27"/>
                    </a:cubicBezTo>
                    <a:cubicBezTo>
                      <a:pt x="0" y="26"/>
                      <a:pt x="0" y="26"/>
                      <a:pt x="0" y="26"/>
                    </a:cubicBezTo>
                    <a:cubicBezTo>
                      <a:pt x="0" y="12"/>
                      <a:pt x="12" y="0"/>
                      <a:pt x="26" y="0"/>
                    </a:cubicBezTo>
                    <a:cubicBezTo>
                      <a:pt x="110" y="0"/>
                      <a:pt x="110" y="0"/>
                      <a:pt x="110" y="0"/>
                    </a:cubicBezTo>
                    <a:cubicBezTo>
                      <a:pt x="125" y="0"/>
                      <a:pt x="136" y="12"/>
                      <a:pt x="136" y="26"/>
                    </a:cubicBezTo>
                    <a:cubicBezTo>
                      <a:pt x="136" y="27"/>
                      <a:pt x="136" y="27"/>
                      <a:pt x="136" y="27"/>
                    </a:cubicBezTo>
                    <a:cubicBezTo>
                      <a:pt x="136" y="41"/>
                      <a:pt x="125" y="53"/>
                      <a:pt x="110" y="53"/>
                    </a:cubicBezTo>
                    <a:close/>
                  </a:path>
                </a:pathLst>
              </a:custGeom>
              <a:solidFill>
                <a:srgbClr val="E0F2F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cs typeface="Arial" panose="020B0604020202020204" pitchFamily="34" charset="0"/>
                </a:endParaRPr>
              </a:p>
            </p:txBody>
          </p:sp>
        </p:grpSp>
        <p:sp>
          <p:nvSpPr>
            <p:cNvPr id="51" name="Rectangle 50">
              <a:extLst>
                <a:ext uri="{FF2B5EF4-FFF2-40B4-BE49-F238E27FC236}">
                  <a16:creationId xmlns="" xmlns:a16="http://schemas.microsoft.com/office/drawing/2014/main" id="{CF72E4CE-B246-4D44-8C66-FF221ECF9EDA}"/>
                </a:ext>
              </a:extLst>
            </p:cNvPr>
            <p:cNvSpPr/>
            <p:nvPr/>
          </p:nvSpPr>
          <p:spPr>
            <a:xfrm>
              <a:off x="2929181" y="2111842"/>
              <a:ext cx="1760409" cy="461665"/>
            </a:xfrm>
            <a:prstGeom prst="rect">
              <a:avLst/>
            </a:prstGeom>
          </p:spPr>
          <p:txBody>
            <a:bodyPr wrap="square">
              <a:spAutoFit/>
            </a:bodyPr>
            <a:lstStyle/>
            <a:p>
              <a:pPr algn="ctr"/>
              <a:r>
                <a:rPr lang="en-US" sz="1200" dirty="0">
                  <a:solidFill>
                    <a:srgbClr val="C00000"/>
                  </a:solidFill>
                  <a:latin typeface="Arial" panose="020B0604020202020204" pitchFamily="34" charset="0"/>
                  <a:ea typeface="Tahoma" pitchFamily="34" charset="0"/>
                  <a:cs typeface="Arial" panose="020B0604020202020204" pitchFamily="34" charset="0"/>
                </a:rPr>
                <a:t>Procure, Install, Operate and maintain</a:t>
              </a:r>
            </a:p>
          </p:txBody>
        </p:sp>
        <p:sp>
          <p:nvSpPr>
            <p:cNvPr id="52" name="Rectangle 51">
              <a:extLst>
                <a:ext uri="{FF2B5EF4-FFF2-40B4-BE49-F238E27FC236}">
                  <a16:creationId xmlns="" xmlns:a16="http://schemas.microsoft.com/office/drawing/2014/main" id="{01C65CB3-1D40-40C0-854D-D88397E969F6}"/>
                </a:ext>
              </a:extLst>
            </p:cNvPr>
            <p:cNvSpPr/>
            <p:nvPr/>
          </p:nvSpPr>
          <p:spPr bwMode="auto">
            <a:xfrm>
              <a:off x="2780386" y="2039152"/>
              <a:ext cx="2019906" cy="2147371"/>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200">
                <a:latin typeface="Arial" panose="020B0604020202020204" pitchFamily="34" charset="0"/>
                <a:ea typeface="Tahoma" pitchFamily="34" charset="0"/>
                <a:cs typeface="Arial" panose="020B0604020202020204" pitchFamily="34" charset="0"/>
              </a:endParaRPr>
            </a:p>
          </p:txBody>
        </p:sp>
        <p:sp>
          <p:nvSpPr>
            <p:cNvPr id="53" name="Rectangle 52">
              <a:extLst>
                <a:ext uri="{FF2B5EF4-FFF2-40B4-BE49-F238E27FC236}">
                  <a16:creationId xmlns="" xmlns:a16="http://schemas.microsoft.com/office/drawing/2014/main" id="{ED89664C-C609-4BB9-B01E-A5B80E5A35FC}"/>
                </a:ext>
              </a:extLst>
            </p:cNvPr>
            <p:cNvSpPr/>
            <p:nvPr/>
          </p:nvSpPr>
          <p:spPr>
            <a:xfrm>
              <a:off x="3325629" y="3784481"/>
              <a:ext cx="837537" cy="276999"/>
            </a:xfrm>
            <a:prstGeom prst="rect">
              <a:avLst/>
            </a:prstGeom>
          </p:spPr>
          <p:txBody>
            <a:bodyPr wrap="square">
              <a:spAutoFit/>
            </a:bodyPr>
            <a:lstStyle/>
            <a:p>
              <a:pPr algn="ctr"/>
              <a:r>
                <a:rPr lang="en-US" sz="1200" b="1" dirty="0">
                  <a:solidFill>
                    <a:srgbClr val="002060"/>
                  </a:solidFill>
                  <a:latin typeface="Arial" panose="020B0604020202020204" pitchFamily="34" charset="0"/>
                  <a:ea typeface="Tahoma" pitchFamily="34" charset="0"/>
                  <a:cs typeface="Arial" panose="020B0604020202020204" pitchFamily="34" charset="0"/>
                </a:rPr>
                <a:t>EVSE</a:t>
              </a:r>
            </a:p>
          </p:txBody>
        </p:sp>
        <p:sp>
          <p:nvSpPr>
            <p:cNvPr id="54" name="Rectangle 53">
              <a:extLst>
                <a:ext uri="{FF2B5EF4-FFF2-40B4-BE49-F238E27FC236}">
                  <a16:creationId xmlns="" xmlns:a16="http://schemas.microsoft.com/office/drawing/2014/main" id="{1C532C82-FD20-47DC-87BD-4448491240F7}"/>
                </a:ext>
              </a:extLst>
            </p:cNvPr>
            <p:cNvSpPr/>
            <p:nvPr/>
          </p:nvSpPr>
          <p:spPr>
            <a:xfrm>
              <a:off x="5347523" y="1697982"/>
              <a:ext cx="2354608" cy="281846"/>
            </a:xfrm>
            <a:prstGeom prst="rect">
              <a:avLst/>
            </a:prstGeom>
            <a:solidFill>
              <a:schemeClr val="tx2">
                <a:lumMod val="20000"/>
                <a:lumOff val="80000"/>
              </a:schemeClr>
            </a:solidFill>
            <a:ln w="6350" cap="flat" cmpd="sng" algn="ctr">
              <a:solidFill>
                <a:schemeClr val="accent4">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Land</a:t>
              </a:r>
              <a:r>
                <a:rPr kumimoji="0" lang="en-US" sz="1400" b="1" i="0" u="none" strike="noStrike" kern="0" cap="none" spc="0" normalizeH="0" noProof="0" dirty="0" smtClean="0">
                  <a:ln>
                    <a:noFill/>
                  </a:ln>
                  <a:solidFill>
                    <a:srgbClr val="000000"/>
                  </a:solidFill>
                  <a:effectLst/>
                  <a:uLnTx/>
                  <a:uFillTx/>
                  <a:latin typeface="Arial" panose="020B0604020202020204" pitchFamily="34" charset="0"/>
                  <a:cs typeface="Arial" panose="020B0604020202020204" pitchFamily="34" charset="0"/>
                </a:rPr>
                <a:t> Partners</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Rectangle 54">
              <a:extLst>
                <a:ext uri="{FF2B5EF4-FFF2-40B4-BE49-F238E27FC236}">
                  <a16:creationId xmlns="" xmlns:a16="http://schemas.microsoft.com/office/drawing/2014/main" id="{3A843776-3287-43C4-8A5F-FA6032F06E42}"/>
                </a:ext>
              </a:extLst>
            </p:cNvPr>
            <p:cNvSpPr/>
            <p:nvPr/>
          </p:nvSpPr>
          <p:spPr>
            <a:xfrm>
              <a:off x="2781263" y="1765217"/>
              <a:ext cx="2037749" cy="274891"/>
            </a:xfrm>
            <a:prstGeom prst="rect">
              <a:avLst/>
            </a:prstGeom>
            <a:solidFill>
              <a:schemeClr val="tx2">
                <a:lumMod val="20000"/>
                <a:lumOff val="80000"/>
              </a:schemeClr>
            </a:solidFill>
            <a:ln w="6350" cap="flat" cmpd="sng" algn="ctr">
              <a:solidFill>
                <a:schemeClr val="accent4">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EESL</a:t>
              </a:r>
            </a:p>
          </p:txBody>
        </p:sp>
        <p:sp>
          <p:nvSpPr>
            <p:cNvPr id="56" name="Rectangle 55">
              <a:extLst>
                <a:ext uri="{FF2B5EF4-FFF2-40B4-BE49-F238E27FC236}">
                  <a16:creationId xmlns="" xmlns:a16="http://schemas.microsoft.com/office/drawing/2014/main" id="{42091CF5-3A1D-4B15-AF9B-07F1D18999D6}"/>
                </a:ext>
              </a:extLst>
            </p:cNvPr>
            <p:cNvSpPr/>
            <p:nvPr/>
          </p:nvSpPr>
          <p:spPr>
            <a:xfrm>
              <a:off x="7518924" y="2615477"/>
              <a:ext cx="2037749" cy="274891"/>
            </a:xfrm>
            <a:prstGeom prst="rect">
              <a:avLst/>
            </a:prstGeom>
            <a:solidFill>
              <a:schemeClr val="tx2">
                <a:lumMod val="20000"/>
                <a:lumOff val="80000"/>
              </a:schemeClr>
            </a:solidFill>
            <a:ln w="6350" cap="flat" cmpd="sng" algn="ctr">
              <a:solidFill>
                <a:schemeClr val="accent4">
                  <a:lumMod val="50000"/>
                </a:schemeClr>
              </a:solidFill>
              <a:prstDash val="solid"/>
            </a:ln>
            <a:effectLst/>
          </p:spPr>
          <p:txBody>
            <a:bodyPr rtlCol="0" anchor="ctr"/>
            <a:lstStyle/>
            <a:p>
              <a:pPr lvl="0" algn="ctr">
                <a:defRPr/>
              </a:pPr>
              <a:r>
                <a:rPr lang="en-US" sz="1400" b="1" kern="0" dirty="0">
                  <a:solidFill>
                    <a:srgbClr val="000000"/>
                  </a:solidFill>
                  <a:latin typeface="Arial" panose="020B0604020202020204" pitchFamily="34" charset="0"/>
                  <a:cs typeface="Arial" panose="020B0604020202020204" pitchFamily="34" charset="0"/>
                </a:rPr>
                <a:t>Power Utility</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57" name="Elbow Connector 163">
              <a:extLst>
                <a:ext uri="{FF2B5EF4-FFF2-40B4-BE49-F238E27FC236}">
                  <a16:creationId xmlns="" xmlns:a16="http://schemas.microsoft.com/office/drawing/2014/main" id="{48196FCB-BFD6-48C9-90DE-2CE3053D654C}"/>
                </a:ext>
              </a:extLst>
            </p:cNvPr>
            <p:cNvCxnSpPr/>
            <p:nvPr/>
          </p:nvCxnSpPr>
          <p:spPr>
            <a:xfrm rot="5400000">
              <a:off x="5330974" y="1453576"/>
              <a:ext cx="649725" cy="1702229"/>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 xmlns:a16="http://schemas.microsoft.com/office/drawing/2014/main" id="{4B71B01B-BC53-441A-BFAD-DEC0E3A17CC8}"/>
                </a:ext>
              </a:extLst>
            </p:cNvPr>
            <p:cNvSpPr/>
            <p:nvPr/>
          </p:nvSpPr>
          <p:spPr>
            <a:xfrm>
              <a:off x="4847646" y="2379748"/>
              <a:ext cx="1660950" cy="276999"/>
            </a:xfrm>
            <a:prstGeom prst="rect">
              <a:avLst/>
            </a:prstGeom>
          </p:spPr>
          <p:txBody>
            <a:bodyPr wrap="square">
              <a:spAutoFit/>
            </a:bodyPr>
            <a:lstStyle/>
            <a:p>
              <a:pPr algn="ctr"/>
              <a:r>
                <a:rPr lang="en-US" sz="1200" dirty="0">
                  <a:solidFill>
                    <a:srgbClr val="C00000"/>
                  </a:solidFill>
                  <a:latin typeface="Arial" panose="020B0604020202020204" pitchFamily="34" charset="0"/>
                  <a:ea typeface="Tahoma" pitchFamily="34" charset="0"/>
                  <a:cs typeface="Arial" panose="020B0604020202020204" pitchFamily="34" charset="0"/>
                </a:rPr>
                <a:t>Land / Park space</a:t>
              </a:r>
            </a:p>
          </p:txBody>
        </p:sp>
        <p:sp>
          <p:nvSpPr>
            <p:cNvPr id="59" name="Rectangle 58">
              <a:extLst>
                <a:ext uri="{FF2B5EF4-FFF2-40B4-BE49-F238E27FC236}">
                  <a16:creationId xmlns="" xmlns:a16="http://schemas.microsoft.com/office/drawing/2014/main" id="{235ACC11-2655-4ED7-A4E6-E05235AB6AE6}"/>
                </a:ext>
              </a:extLst>
            </p:cNvPr>
            <p:cNvSpPr/>
            <p:nvPr/>
          </p:nvSpPr>
          <p:spPr>
            <a:xfrm>
              <a:off x="7198699" y="3454852"/>
              <a:ext cx="1477141" cy="276999"/>
            </a:xfrm>
            <a:prstGeom prst="rect">
              <a:avLst/>
            </a:prstGeom>
          </p:spPr>
          <p:txBody>
            <a:bodyPr wrap="square">
              <a:spAutoFit/>
            </a:bodyPr>
            <a:lstStyle/>
            <a:p>
              <a:pPr algn="ctr"/>
              <a:r>
                <a:rPr lang="en-US" sz="1200" dirty="0">
                  <a:solidFill>
                    <a:srgbClr val="C00000"/>
                  </a:solidFill>
                  <a:latin typeface="Arial" panose="020B0604020202020204" pitchFamily="34" charset="0"/>
                  <a:ea typeface="Tahoma" pitchFamily="34" charset="0"/>
                  <a:cs typeface="Arial" panose="020B0604020202020204" pitchFamily="34" charset="0"/>
                </a:rPr>
                <a:t>Power connection</a:t>
              </a:r>
            </a:p>
          </p:txBody>
        </p:sp>
        <p:cxnSp>
          <p:nvCxnSpPr>
            <p:cNvPr id="60" name="Elbow Connector 171">
              <a:extLst>
                <a:ext uri="{FF2B5EF4-FFF2-40B4-BE49-F238E27FC236}">
                  <a16:creationId xmlns="" xmlns:a16="http://schemas.microsoft.com/office/drawing/2014/main" id="{DB3C6BE3-DC94-4DE1-BA9E-CD0382AD8B49}"/>
                </a:ext>
              </a:extLst>
            </p:cNvPr>
            <p:cNvCxnSpPr>
              <a:stCxn id="55" idx="0"/>
              <a:endCxn id="54" idx="0"/>
            </p:cNvCxnSpPr>
            <p:nvPr/>
          </p:nvCxnSpPr>
          <p:spPr>
            <a:xfrm rot="5400000" flipH="1" flipV="1">
              <a:off x="5128865" y="369256"/>
              <a:ext cx="67235" cy="2724689"/>
            </a:xfrm>
            <a:prstGeom prst="bentConnector3">
              <a:avLst>
                <a:gd name="adj1" fmla="val 1080004"/>
              </a:avLst>
            </a:prstGeom>
            <a:ln w="190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 xmlns:a16="http://schemas.microsoft.com/office/drawing/2014/main" id="{4FB3A247-CD40-4963-87C2-89CAE87C4BC7}"/>
                </a:ext>
              </a:extLst>
            </p:cNvPr>
            <p:cNvSpPr/>
            <p:nvPr/>
          </p:nvSpPr>
          <p:spPr>
            <a:xfrm>
              <a:off x="4504890" y="778965"/>
              <a:ext cx="1316527" cy="520202"/>
            </a:xfrm>
            <a:prstGeom prst="rect">
              <a:avLst/>
            </a:prstGeom>
            <a:solidFill>
              <a:schemeClr val="bg1"/>
            </a:solidFill>
          </p:spPr>
          <p:txBody>
            <a:bodyPr wrap="square" anchor="ctr">
              <a:spAutoFit/>
            </a:bodyPr>
            <a:lstStyle/>
            <a:p>
              <a:pPr algn="ctr"/>
              <a:r>
                <a:rPr lang="en-US" sz="1200" smtClean="0">
                  <a:solidFill>
                    <a:schemeClr val="accent1"/>
                  </a:solidFill>
                  <a:latin typeface="Arial" panose="020B0604020202020204" pitchFamily="34" charset="0"/>
                  <a:ea typeface="Tahoma" pitchFamily="34" charset="0"/>
                  <a:cs typeface="Arial" panose="020B0604020202020204" pitchFamily="34" charset="0"/>
                </a:rPr>
                <a:t>Service Agreement </a:t>
              </a:r>
              <a:endParaRPr lang="en-US" sz="1200" dirty="0">
                <a:solidFill>
                  <a:schemeClr val="accent1"/>
                </a:solidFill>
                <a:latin typeface="Arial" panose="020B0604020202020204" pitchFamily="34" charset="0"/>
                <a:ea typeface="Tahoma" pitchFamily="34" charset="0"/>
                <a:cs typeface="Arial" panose="020B0604020202020204" pitchFamily="34" charset="0"/>
              </a:endParaRPr>
            </a:p>
          </p:txBody>
        </p:sp>
        <p:grpSp>
          <p:nvGrpSpPr>
            <p:cNvPr id="62" name="Group 61">
              <a:extLst>
                <a:ext uri="{FF2B5EF4-FFF2-40B4-BE49-F238E27FC236}">
                  <a16:creationId xmlns="" xmlns:a16="http://schemas.microsoft.com/office/drawing/2014/main" id="{2A34D5E4-A0FF-4057-87B2-F0D47EC4A7B9}"/>
                </a:ext>
              </a:extLst>
            </p:cNvPr>
            <p:cNvGrpSpPr/>
            <p:nvPr/>
          </p:nvGrpSpPr>
          <p:grpSpPr>
            <a:xfrm>
              <a:off x="3276565" y="4959546"/>
              <a:ext cx="730286" cy="450291"/>
              <a:chOff x="2250037" y="4387638"/>
              <a:chExt cx="3567713" cy="1806255"/>
            </a:xfrm>
          </p:grpSpPr>
          <p:sp>
            <p:nvSpPr>
              <p:cNvPr id="83" name="Freeform 19">
                <a:extLst>
                  <a:ext uri="{FF2B5EF4-FFF2-40B4-BE49-F238E27FC236}">
                    <a16:creationId xmlns="" xmlns:a16="http://schemas.microsoft.com/office/drawing/2014/main" id="{3636D93D-1C84-4456-830A-3085E6FC5E86}"/>
                  </a:ext>
                </a:extLst>
              </p:cNvPr>
              <p:cNvSpPr>
                <a:spLocks/>
              </p:cNvSpPr>
              <p:nvPr/>
            </p:nvSpPr>
            <p:spPr bwMode="auto">
              <a:xfrm>
                <a:off x="2264293" y="6071712"/>
                <a:ext cx="401165" cy="122181"/>
              </a:xfrm>
              <a:custGeom>
                <a:avLst/>
                <a:gdLst>
                  <a:gd name="T0" fmla="*/ 295 w 317"/>
                  <a:gd name="T1" fmla="*/ 0 h 96"/>
                  <a:gd name="T2" fmla="*/ 23 w 317"/>
                  <a:gd name="T3" fmla="*/ 0 h 96"/>
                  <a:gd name="T4" fmla="*/ 0 w 317"/>
                  <a:gd name="T5" fmla="*/ 22 h 96"/>
                  <a:gd name="T6" fmla="*/ 0 w 317"/>
                  <a:gd name="T7" fmla="*/ 75 h 96"/>
                  <a:gd name="T8" fmla="*/ 23 w 317"/>
                  <a:gd name="T9" fmla="*/ 96 h 96"/>
                  <a:gd name="T10" fmla="*/ 295 w 317"/>
                  <a:gd name="T11" fmla="*/ 96 h 96"/>
                  <a:gd name="T12" fmla="*/ 317 w 317"/>
                  <a:gd name="T13" fmla="*/ 75 h 96"/>
                  <a:gd name="T14" fmla="*/ 317 w 317"/>
                  <a:gd name="T15" fmla="*/ 22 h 96"/>
                  <a:gd name="T16" fmla="*/ 295 w 31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96">
                    <a:moveTo>
                      <a:pt x="295" y="0"/>
                    </a:moveTo>
                    <a:cubicBezTo>
                      <a:pt x="23" y="0"/>
                      <a:pt x="23" y="0"/>
                      <a:pt x="23" y="0"/>
                    </a:cubicBezTo>
                    <a:cubicBezTo>
                      <a:pt x="10" y="0"/>
                      <a:pt x="0" y="10"/>
                      <a:pt x="0" y="22"/>
                    </a:cubicBezTo>
                    <a:cubicBezTo>
                      <a:pt x="0" y="75"/>
                      <a:pt x="0" y="75"/>
                      <a:pt x="0" y="75"/>
                    </a:cubicBezTo>
                    <a:cubicBezTo>
                      <a:pt x="0" y="87"/>
                      <a:pt x="10" y="96"/>
                      <a:pt x="23" y="96"/>
                    </a:cubicBezTo>
                    <a:cubicBezTo>
                      <a:pt x="295" y="96"/>
                      <a:pt x="295" y="96"/>
                      <a:pt x="295" y="96"/>
                    </a:cubicBezTo>
                    <a:cubicBezTo>
                      <a:pt x="307" y="96"/>
                      <a:pt x="317" y="87"/>
                      <a:pt x="317" y="75"/>
                    </a:cubicBezTo>
                    <a:cubicBezTo>
                      <a:pt x="317" y="22"/>
                      <a:pt x="317" y="22"/>
                      <a:pt x="317" y="22"/>
                    </a:cubicBezTo>
                    <a:cubicBezTo>
                      <a:pt x="317" y="10"/>
                      <a:pt x="307" y="0"/>
                      <a:pt x="29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23">
                <a:extLst>
                  <a:ext uri="{FF2B5EF4-FFF2-40B4-BE49-F238E27FC236}">
                    <a16:creationId xmlns="" xmlns:a16="http://schemas.microsoft.com/office/drawing/2014/main" id="{81E1B637-A410-4BA9-9CFB-E9CAFE48493D}"/>
                  </a:ext>
                </a:extLst>
              </p:cNvPr>
              <p:cNvSpPr>
                <a:spLocks/>
              </p:cNvSpPr>
              <p:nvPr/>
            </p:nvSpPr>
            <p:spPr bwMode="auto">
              <a:xfrm>
                <a:off x="5353459" y="6071712"/>
                <a:ext cx="401165" cy="122181"/>
              </a:xfrm>
              <a:custGeom>
                <a:avLst/>
                <a:gdLst>
                  <a:gd name="T0" fmla="*/ 295 w 317"/>
                  <a:gd name="T1" fmla="*/ 0 h 96"/>
                  <a:gd name="T2" fmla="*/ 23 w 317"/>
                  <a:gd name="T3" fmla="*/ 0 h 96"/>
                  <a:gd name="T4" fmla="*/ 0 w 317"/>
                  <a:gd name="T5" fmla="*/ 22 h 96"/>
                  <a:gd name="T6" fmla="*/ 0 w 317"/>
                  <a:gd name="T7" fmla="*/ 75 h 96"/>
                  <a:gd name="T8" fmla="*/ 23 w 317"/>
                  <a:gd name="T9" fmla="*/ 96 h 96"/>
                  <a:gd name="T10" fmla="*/ 295 w 317"/>
                  <a:gd name="T11" fmla="*/ 96 h 96"/>
                  <a:gd name="T12" fmla="*/ 317 w 317"/>
                  <a:gd name="T13" fmla="*/ 75 h 96"/>
                  <a:gd name="T14" fmla="*/ 317 w 317"/>
                  <a:gd name="T15" fmla="*/ 22 h 96"/>
                  <a:gd name="T16" fmla="*/ 295 w 31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7" h="96">
                    <a:moveTo>
                      <a:pt x="295" y="0"/>
                    </a:moveTo>
                    <a:cubicBezTo>
                      <a:pt x="23" y="0"/>
                      <a:pt x="23" y="0"/>
                      <a:pt x="23" y="0"/>
                    </a:cubicBezTo>
                    <a:cubicBezTo>
                      <a:pt x="10" y="0"/>
                      <a:pt x="0" y="10"/>
                      <a:pt x="0" y="22"/>
                    </a:cubicBezTo>
                    <a:cubicBezTo>
                      <a:pt x="0" y="75"/>
                      <a:pt x="0" y="75"/>
                      <a:pt x="0" y="75"/>
                    </a:cubicBezTo>
                    <a:cubicBezTo>
                      <a:pt x="0" y="87"/>
                      <a:pt x="10" y="96"/>
                      <a:pt x="23" y="96"/>
                    </a:cubicBezTo>
                    <a:cubicBezTo>
                      <a:pt x="295" y="96"/>
                      <a:pt x="295" y="96"/>
                      <a:pt x="295" y="96"/>
                    </a:cubicBezTo>
                    <a:cubicBezTo>
                      <a:pt x="307" y="96"/>
                      <a:pt x="317" y="87"/>
                      <a:pt x="317" y="75"/>
                    </a:cubicBezTo>
                    <a:cubicBezTo>
                      <a:pt x="317" y="22"/>
                      <a:pt x="317" y="22"/>
                      <a:pt x="317" y="22"/>
                    </a:cubicBezTo>
                    <a:cubicBezTo>
                      <a:pt x="317" y="10"/>
                      <a:pt x="307" y="0"/>
                      <a:pt x="29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26">
                <a:extLst>
                  <a:ext uri="{FF2B5EF4-FFF2-40B4-BE49-F238E27FC236}">
                    <a16:creationId xmlns="" xmlns:a16="http://schemas.microsoft.com/office/drawing/2014/main" id="{D80CF16D-E9C9-466A-9FBF-5B051C9E91BD}"/>
                  </a:ext>
                </a:extLst>
              </p:cNvPr>
              <p:cNvSpPr>
                <a:spLocks/>
              </p:cNvSpPr>
              <p:nvPr/>
            </p:nvSpPr>
            <p:spPr bwMode="auto">
              <a:xfrm>
                <a:off x="2250037" y="4428365"/>
                <a:ext cx="3567713" cy="1466185"/>
              </a:xfrm>
              <a:custGeom>
                <a:avLst/>
                <a:gdLst>
                  <a:gd name="T0" fmla="*/ 2820 w 2820"/>
                  <a:gd name="T1" fmla="*/ 894 h 1159"/>
                  <a:gd name="T2" fmla="*/ 2820 w 2820"/>
                  <a:gd name="T3" fmla="*/ 1101 h 1159"/>
                  <a:gd name="T4" fmla="*/ 2762 w 2820"/>
                  <a:gd name="T5" fmla="*/ 1159 h 1159"/>
                  <a:gd name="T6" fmla="*/ 201 w 2820"/>
                  <a:gd name="T7" fmla="*/ 1159 h 1159"/>
                  <a:gd name="T8" fmla="*/ 94 w 2820"/>
                  <a:gd name="T9" fmla="*/ 1108 h 1159"/>
                  <a:gd name="T10" fmla="*/ 0 w 2820"/>
                  <a:gd name="T11" fmla="*/ 1063 h 1159"/>
                  <a:gd name="T12" fmla="*/ 0 w 2820"/>
                  <a:gd name="T13" fmla="*/ 682 h 1159"/>
                  <a:gd name="T14" fmla="*/ 54 w 2820"/>
                  <a:gd name="T15" fmla="*/ 592 h 1159"/>
                  <a:gd name="T16" fmla="*/ 453 w 2820"/>
                  <a:gd name="T17" fmla="*/ 459 h 1159"/>
                  <a:gd name="T18" fmla="*/ 532 w 2820"/>
                  <a:gd name="T19" fmla="*/ 405 h 1159"/>
                  <a:gd name="T20" fmla="*/ 1324 w 2820"/>
                  <a:gd name="T21" fmla="*/ 0 h 1159"/>
                  <a:gd name="T22" fmla="*/ 2352 w 2820"/>
                  <a:gd name="T23" fmla="*/ 0 h 1159"/>
                  <a:gd name="T24" fmla="*/ 2406 w 2820"/>
                  <a:gd name="T25" fmla="*/ 80 h 1159"/>
                  <a:gd name="T26" fmla="*/ 2376 w 2820"/>
                  <a:gd name="T27" fmla="*/ 143 h 1159"/>
                  <a:gd name="T28" fmla="*/ 2713 w 2820"/>
                  <a:gd name="T29" fmla="*/ 714 h 1159"/>
                  <a:gd name="T30" fmla="*/ 2784 w 2820"/>
                  <a:gd name="T31" fmla="*/ 837 h 1159"/>
                  <a:gd name="T32" fmla="*/ 2797 w 2820"/>
                  <a:gd name="T33" fmla="*/ 847 h 1159"/>
                  <a:gd name="T34" fmla="*/ 2820 w 2820"/>
                  <a:gd name="T35" fmla="*/ 894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0" h="1159">
                    <a:moveTo>
                      <a:pt x="2820" y="894"/>
                    </a:moveTo>
                    <a:cubicBezTo>
                      <a:pt x="2820" y="1101"/>
                      <a:pt x="2820" y="1101"/>
                      <a:pt x="2820" y="1101"/>
                    </a:cubicBezTo>
                    <a:cubicBezTo>
                      <a:pt x="2820" y="1133"/>
                      <a:pt x="2794" y="1159"/>
                      <a:pt x="2762" y="1159"/>
                    </a:cubicBezTo>
                    <a:cubicBezTo>
                      <a:pt x="201" y="1159"/>
                      <a:pt x="201" y="1159"/>
                      <a:pt x="201" y="1159"/>
                    </a:cubicBezTo>
                    <a:cubicBezTo>
                      <a:pt x="94" y="1108"/>
                      <a:pt x="94" y="1108"/>
                      <a:pt x="94" y="1108"/>
                    </a:cubicBezTo>
                    <a:cubicBezTo>
                      <a:pt x="0" y="1063"/>
                      <a:pt x="0" y="1063"/>
                      <a:pt x="0" y="1063"/>
                    </a:cubicBezTo>
                    <a:cubicBezTo>
                      <a:pt x="0" y="682"/>
                      <a:pt x="0" y="682"/>
                      <a:pt x="0" y="682"/>
                    </a:cubicBezTo>
                    <a:cubicBezTo>
                      <a:pt x="0" y="645"/>
                      <a:pt x="21" y="610"/>
                      <a:pt x="54" y="592"/>
                    </a:cubicBezTo>
                    <a:cubicBezTo>
                      <a:pt x="453" y="459"/>
                      <a:pt x="453" y="459"/>
                      <a:pt x="453" y="459"/>
                    </a:cubicBezTo>
                    <a:cubicBezTo>
                      <a:pt x="484" y="448"/>
                      <a:pt x="511" y="430"/>
                      <a:pt x="532" y="405"/>
                    </a:cubicBezTo>
                    <a:cubicBezTo>
                      <a:pt x="621" y="298"/>
                      <a:pt x="908" y="0"/>
                      <a:pt x="1324" y="0"/>
                    </a:cubicBezTo>
                    <a:cubicBezTo>
                      <a:pt x="2352" y="0"/>
                      <a:pt x="2352" y="0"/>
                      <a:pt x="2352" y="0"/>
                    </a:cubicBezTo>
                    <a:cubicBezTo>
                      <a:pt x="2393" y="0"/>
                      <a:pt x="2421" y="42"/>
                      <a:pt x="2406" y="80"/>
                    </a:cubicBezTo>
                    <a:cubicBezTo>
                      <a:pt x="2376" y="143"/>
                      <a:pt x="2376" y="143"/>
                      <a:pt x="2376" y="143"/>
                    </a:cubicBezTo>
                    <a:cubicBezTo>
                      <a:pt x="2376" y="143"/>
                      <a:pt x="2673" y="299"/>
                      <a:pt x="2713" y="714"/>
                    </a:cubicBezTo>
                    <a:cubicBezTo>
                      <a:pt x="2718" y="763"/>
                      <a:pt x="2744" y="808"/>
                      <a:pt x="2784" y="837"/>
                    </a:cubicBezTo>
                    <a:cubicBezTo>
                      <a:pt x="2797" y="847"/>
                      <a:pt x="2797" y="847"/>
                      <a:pt x="2797" y="847"/>
                    </a:cubicBezTo>
                    <a:cubicBezTo>
                      <a:pt x="2811" y="858"/>
                      <a:pt x="2820" y="875"/>
                      <a:pt x="2820" y="894"/>
                    </a:cubicBezTo>
                  </a:path>
                </a:pathLst>
              </a:custGeom>
              <a:solidFill>
                <a:srgbClr val="F45B5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27">
                <a:extLst>
                  <a:ext uri="{FF2B5EF4-FFF2-40B4-BE49-F238E27FC236}">
                    <a16:creationId xmlns="" xmlns:a16="http://schemas.microsoft.com/office/drawing/2014/main" id="{BAB83B58-9D30-452A-BF3A-A01FCCB5DDE2}"/>
                  </a:ext>
                </a:extLst>
              </p:cNvPr>
              <p:cNvSpPr>
                <a:spLocks/>
              </p:cNvSpPr>
              <p:nvPr/>
            </p:nvSpPr>
            <p:spPr bwMode="auto">
              <a:xfrm>
                <a:off x="2250037" y="5729603"/>
                <a:ext cx="3567713" cy="164945"/>
              </a:xfrm>
              <a:custGeom>
                <a:avLst/>
                <a:gdLst>
                  <a:gd name="T0" fmla="*/ 0 w 2820"/>
                  <a:gd name="T1" fmla="*/ 0 h 130"/>
                  <a:gd name="T2" fmla="*/ 0 w 2820"/>
                  <a:gd name="T3" fmla="*/ 34 h 130"/>
                  <a:gd name="T4" fmla="*/ 94 w 2820"/>
                  <a:gd name="T5" fmla="*/ 79 h 130"/>
                  <a:gd name="T6" fmla="*/ 201 w 2820"/>
                  <a:gd name="T7" fmla="*/ 130 h 130"/>
                  <a:gd name="T8" fmla="*/ 2762 w 2820"/>
                  <a:gd name="T9" fmla="*/ 130 h 130"/>
                  <a:gd name="T10" fmla="*/ 2820 w 2820"/>
                  <a:gd name="T11" fmla="*/ 72 h 130"/>
                  <a:gd name="T12" fmla="*/ 2820 w 2820"/>
                  <a:gd name="T13" fmla="*/ 0 h 130"/>
                  <a:gd name="T14" fmla="*/ 0 w 2820"/>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0" h="130">
                    <a:moveTo>
                      <a:pt x="0" y="0"/>
                    </a:moveTo>
                    <a:cubicBezTo>
                      <a:pt x="0" y="34"/>
                      <a:pt x="0" y="34"/>
                      <a:pt x="0" y="34"/>
                    </a:cubicBezTo>
                    <a:cubicBezTo>
                      <a:pt x="94" y="79"/>
                      <a:pt x="94" y="79"/>
                      <a:pt x="94" y="79"/>
                    </a:cubicBezTo>
                    <a:cubicBezTo>
                      <a:pt x="201" y="130"/>
                      <a:pt x="201" y="130"/>
                      <a:pt x="201" y="130"/>
                    </a:cubicBezTo>
                    <a:cubicBezTo>
                      <a:pt x="2762" y="130"/>
                      <a:pt x="2762" y="130"/>
                      <a:pt x="2762" y="130"/>
                    </a:cubicBezTo>
                    <a:cubicBezTo>
                      <a:pt x="2794" y="130"/>
                      <a:pt x="2820" y="104"/>
                      <a:pt x="2820" y="72"/>
                    </a:cubicBezTo>
                    <a:cubicBezTo>
                      <a:pt x="2820" y="0"/>
                      <a:pt x="2820" y="0"/>
                      <a:pt x="2820" y="0"/>
                    </a:cubicBezTo>
                    <a:lnTo>
                      <a:pt x="0" y="0"/>
                    </a:lnTo>
                    <a:close/>
                  </a:path>
                </a:pathLst>
              </a:custGeom>
              <a:solidFill>
                <a:srgbClr val="CE2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28">
                <a:extLst>
                  <a:ext uri="{FF2B5EF4-FFF2-40B4-BE49-F238E27FC236}">
                    <a16:creationId xmlns="" xmlns:a16="http://schemas.microsoft.com/office/drawing/2014/main" id="{E85D15C6-C975-4C80-A240-9B795190A10A}"/>
                  </a:ext>
                </a:extLst>
              </p:cNvPr>
              <p:cNvSpPr>
                <a:spLocks/>
              </p:cNvSpPr>
              <p:nvPr/>
            </p:nvSpPr>
            <p:spPr bwMode="auto">
              <a:xfrm>
                <a:off x="4547058" y="4511855"/>
                <a:ext cx="830838" cy="535564"/>
              </a:xfrm>
              <a:custGeom>
                <a:avLst/>
                <a:gdLst>
                  <a:gd name="T0" fmla="*/ 619 w 657"/>
                  <a:gd name="T1" fmla="*/ 422 h 422"/>
                  <a:gd name="T2" fmla="*/ 30 w 657"/>
                  <a:gd name="T3" fmla="*/ 422 h 422"/>
                  <a:gd name="T4" fmla="*/ 0 w 657"/>
                  <a:gd name="T5" fmla="*/ 391 h 422"/>
                  <a:gd name="T6" fmla="*/ 0 w 657"/>
                  <a:gd name="T7" fmla="*/ 31 h 422"/>
                  <a:gd name="T8" fmla="*/ 31 w 657"/>
                  <a:gd name="T9" fmla="*/ 0 h 422"/>
                  <a:gd name="T10" fmla="*/ 165 w 657"/>
                  <a:gd name="T11" fmla="*/ 3 h 422"/>
                  <a:gd name="T12" fmla="*/ 291 w 657"/>
                  <a:gd name="T13" fmla="*/ 6 h 422"/>
                  <a:gd name="T14" fmla="*/ 334 w 657"/>
                  <a:gd name="T15" fmla="*/ 11 h 422"/>
                  <a:gd name="T16" fmla="*/ 410 w 657"/>
                  <a:gd name="T17" fmla="*/ 50 h 422"/>
                  <a:gd name="T18" fmla="*/ 436 w 657"/>
                  <a:gd name="T19" fmla="*/ 75 h 422"/>
                  <a:gd name="T20" fmla="*/ 555 w 657"/>
                  <a:gd name="T21" fmla="*/ 235 h 422"/>
                  <a:gd name="T22" fmla="*/ 645 w 657"/>
                  <a:gd name="T23" fmla="*/ 376 h 422"/>
                  <a:gd name="T24" fmla="*/ 619 w 657"/>
                  <a:gd name="T25"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7" h="422">
                    <a:moveTo>
                      <a:pt x="619" y="422"/>
                    </a:moveTo>
                    <a:cubicBezTo>
                      <a:pt x="30" y="422"/>
                      <a:pt x="30" y="422"/>
                      <a:pt x="30" y="422"/>
                    </a:cubicBezTo>
                    <a:cubicBezTo>
                      <a:pt x="13" y="422"/>
                      <a:pt x="0" y="408"/>
                      <a:pt x="0" y="391"/>
                    </a:cubicBezTo>
                    <a:cubicBezTo>
                      <a:pt x="0" y="31"/>
                      <a:pt x="0" y="31"/>
                      <a:pt x="0" y="31"/>
                    </a:cubicBezTo>
                    <a:cubicBezTo>
                      <a:pt x="0" y="14"/>
                      <a:pt x="14" y="0"/>
                      <a:pt x="31" y="0"/>
                    </a:cubicBezTo>
                    <a:cubicBezTo>
                      <a:pt x="165" y="3"/>
                      <a:pt x="165" y="3"/>
                      <a:pt x="165" y="3"/>
                    </a:cubicBezTo>
                    <a:cubicBezTo>
                      <a:pt x="291" y="6"/>
                      <a:pt x="291" y="6"/>
                      <a:pt x="291" y="6"/>
                    </a:cubicBezTo>
                    <a:cubicBezTo>
                      <a:pt x="306" y="6"/>
                      <a:pt x="320" y="8"/>
                      <a:pt x="334" y="11"/>
                    </a:cubicBezTo>
                    <a:cubicBezTo>
                      <a:pt x="362" y="18"/>
                      <a:pt x="388" y="31"/>
                      <a:pt x="410" y="50"/>
                    </a:cubicBezTo>
                    <a:cubicBezTo>
                      <a:pt x="419" y="57"/>
                      <a:pt x="428" y="66"/>
                      <a:pt x="436" y="75"/>
                    </a:cubicBezTo>
                    <a:cubicBezTo>
                      <a:pt x="467" y="114"/>
                      <a:pt x="510" y="169"/>
                      <a:pt x="555" y="235"/>
                    </a:cubicBezTo>
                    <a:cubicBezTo>
                      <a:pt x="584" y="278"/>
                      <a:pt x="615" y="325"/>
                      <a:pt x="645" y="376"/>
                    </a:cubicBezTo>
                    <a:cubicBezTo>
                      <a:pt x="657" y="396"/>
                      <a:pt x="642" y="422"/>
                      <a:pt x="619" y="422"/>
                    </a:cubicBezTo>
                  </a:path>
                </a:pathLst>
              </a:cu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29">
                <a:extLst>
                  <a:ext uri="{FF2B5EF4-FFF2-40B4-BE49-F238E27FC236}">
                    <a16:creationId xmlns="" xmlns:a16="http://schemas.microsoft.com/office/drawing/2014/main" id="{6537C256-B906-4C8D-85F3-6927F8FA7CC2}"/>
                  </a:ext>
                </a:extLst>
              </p:cNvPr>
              <p:cNvSpPr>
                <a:spLocks/>
              </p:cNvSpPr>
              <p:nvPr/>
            </p:nvSpPr>
            <p:spPr bwMode="auto">
              <a:xfrm>
                <a:off x="2368147" y="5377311"/>
                <a:ext cx="861382" cy="517237"/>
              </a:xfrm>
              <a:custGeom>
                <a:avLst/>
                <a:gdLst>
                  <a:gd name="T0" fmla="*/ 682 w 682"/>
                  <a:gd name="T1" fmla="*/ 340 h 409"/>
                  <a:gd name="T2" fmla="*/ 675 w 682"/>
                  <a:gd name="T3" fmla="*/ 409 h 409"/>
                  <a:gd name="T4" fmla="*/ 108 w 682"/>
                  <a:gd name="T5" fmla="*/ 409 h 409"/>
                  <a:gd name="T6" fmla="*/ 1 w 682"/>
                  <a:gd name="T7" fmla="*/ 358 h 409"/>
                  <a:gd name="T8" fmla="*/ 0 w 682"/>
                  <a:gd name="T9" fmla="*/ 340 h 409"/>
                  <a:gd name="T10" fmla="*/ 341 w 682"/>
                  <a:gd name="T11" fmla="*/ 0 h 409"/>
                  <a:gd name="T12" fmla="*/ 682 w 682"/>
                  <a:gd name="T13" fmla="*/ 340 h 409"/>
                </a:gdLst>
                <a:ahLst/>
                <a:cxnLst>
                  <a:cxn ang="0">
                    <a:pos x="T0" y="T1"/>
                  </a:cxn>
                  <a:cxn ang="0">
                    <a:pos x="T2" y="T3"/>
                  </a:cxn>
                  <a:cxn ang="0">
                    <a:pos x="T4" y="T5"/>
                  </a:cxn>
                  <a:cxn ang="0">
                    <a:pos x="T6" y="T7"/>
                  </a:cxn>
                  <a:cxn ang="0">
                    <a:pos x="T8" y="T9"/>
                  </a:cxn>
                  <a:cxn ang="0">
                    <a:pos x="T10" y="T11"/>
                  </a:cxn>
                  <a:cxn ang="0">
                    <a:pos x="T12" y="T13"/>
                  </a:cxn>
                </a:cxnLst>
                <a:rect l="0" t="0" r="r" b="b"/>
                <a:pathLst>
                  <a:path w="682" h="409">
                    <a:moveTo>
                      <a:pt x="682" y="340"/>
                    </a:moveTo>
                    <a:cubicBezTo>
                      <a:pt x="682" y="364"/>
                      <a:pt x="679" y="387"/>
                      <a:pt x="675" y="409"/>
                    </a:cubicBezTo>
                    <a:cubicBezTo>
                      <a:pt x="108" y="409"/>
                      <a:pt x="108" y="409"/>
                      <a:pt x="108" y="409"/>
                    </a:cubicBezTo>
                    <a:cubicBezTo>
                      <a:pt x="1" y="358"/>
                      <a:pt x="1" y="358"/>
                      <a:pt x="1" y="358"/>
                    </a:cubicBezTo>
                    <a:cubicBezTo>
                      <a:pt x="1" y="352"/>
                      <a:pt x="0" y="346"/>
                      <a:pt x="0" y="340"/>
                    </a:cubicBezTo>
                    <a:cubicBezTo>
                      <a:pt x="0" y="153"/>
                      <a:pt x="153" y="0"/>
                      <a:pt x="341" y="0"/>
                    </a:cubicBezTo>
                    <a:cubicBezTo>
                      <a:pt x="529" y="0"/>
                      <a:pt x="682" y="153"/>
                      <a:pt x="682" y="340"/>
                    </a:cubicBezTo>
                    <a:close/>
                  </a:path>
                </a:pathLst>
              </a:custGeom>
              <a:solidFill>
                <a:srgbClr val="CE2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0">
                <a:extLst>
                  <a:ext uri="{FF2B5EF4-FFF2-40B4-BE49-F238E27FC236}">
                    <a16:creationId xmlns="" xmlns:a16="http://schemas.microsoft.com/office/drawing/2014/main" id="{08A0BCCA-5BC5-4DB4-8FE3-C78C4E37B199}"/>
                  </a:ext>
                </a:extLst>
              </p:cNvPr>
              <p:cNvSpPr>
                <a:spLocks/>
              </p:cNvSpPr>
              <p:nvPr/>
            </p:nvSpPr>
            <p:spPr bwMode="auto">
              <a:xfrm>
                <a:off x="4876949" y="5377311"/>
                <a:ext cx="861382" cy="517237"/>
              </a:xfrm>
              <a:custGeom>
                <a:avLst/>
                <a:gdLst>
                  <a:gd name="T0" fmla="*/ 681 w 681"/>
                  <a:gd name="T1" fmla="*/ 340 h 409"/>
                  <a:gd name="T2" fmla="*/ 674 w 681"/>
                  <a:gd name="T3" fmla="*/ 409 h 409"/>
                  <a:gd name="T4" fmla="*/ 7 w 681"/>
                  <a:gd name="T5" fmla="*/ 409 h 409"/>
                  <a:gd name="T6" fmla="*/ 0 w 681"/>
                  <a:gd name="T7" fmla="*/ 340 h 409"/>
                  <a:gd name="T8" fmla="*/ 340 w 681"/>
                  <a:gd name="T9" fmla="*/ 0 h 409"/>
                  <a:gd name="T10" fmla="*/ 681 w 681"/>
                  <a:gd name="T11" fmla="*/ 340 h 409"/>
                </a:gdLst>
                <a:ahLst/>
                <a:cxnLst>
                  <a:cxn ang="0">
                    <a:pos x="T0" y="T1"/>
                  </a:cxn>
                  <a:cxn ang="0">
                    <a:pos x="T2" y="T3"/>
                  </a:cxn>
                  <a:cxn ang="0">
                    <a:pos x="T4" y="T5"/>
                  </a:cxn>
                  <a:cxn ang="0">
                    <a:pos x="T6" y="T7"/>
                  </a:cxn>
                  <a:cxn ang="0">
                    <a:pos x="T8" y="T9"/>
                  </a:cxn>
                  <a:cxn ang="0">
                    <a:pos x="T10" y="T11"/>
                  </a:cxn>
                </a:cxnLst>
                <a:rect l="0" t="0" r="r" b="b"/>
                <a:pathLst>
                  <a:path w="681" h="409">
                    <a:moveTo>
                      <a:pt x="681" y="340"/>
                    </a:moveTo>
                    <a:cubicBezTo>
                      <a:pt x="681" y="364"/>
                      <a:pt x="678" y="387"/>
                      <a:pt x="674" y="409"/>
                    </a:cubicBezTo>
                    <a:cubicBezTo>
                      <a:pt x="7" y="409"/>
                      <a:pt x="7" y="409"/>
                      <a:pt x="7" y="409"/>
                    </a:cubicBezTo>
                    <a:cubicBezTo>
                      <a:pt x="2" y="387"/>
                      <a:pt x="0" y="364"/>
                      <a:pt x="0" y="340"/>
                    </a:cubicBezTo>
                    <a:cubicBezTo>
                      <a:pt x="0" y="153"/>
                      <a:pt x="152" y="0"/>
                      <a:pt x="340" y="0"/>
                    </a:cubicBezTo>
                    <a:cubicBezTo>
                      <a:pt x="528" y="0"/>
                      <a:pt x="681" y="153"/>
                      <a:pt x="681" y="340"/>
                    </a:cubicBezTo>
                    <a:close/>
                  </a:path>
                </a:pathLst>
              </a:custGeom>
              <a:solidFill>
                <a:srgbClr val="CE2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Oval 31">
                <a:extLst>
                  <a:ext uri="{FF2B5EF4-FFF2-40B4-BE49-F238E27FC236}">
                    <a16:creationId xmlns="" xmlns:a16="http://schemas.microsoft.com/office/drawing/2014/main" id="{8A3A66C6-D0E9-47DA-8886-47E286EE965F}"/>
                  </a:ext>
                </a:extLst>
              </p:cNvPr>
              <p:cNvSpPr>
                <a:spLocks noChangeArrowheads="1"/>
              </p:cNvSpPr>
              <p:nvPr/>
            </p:nvSpPr>
            <p:spPr bwMode="auto">
              <a:xfrm>
                <a:off x="2439419" y="5448584"/>
                <a:ext cx="720872" cy="718836"/>
              </a:xfrm>
              <a:prstGeom prst="ellipse">
                <a:avLst/>
              </a:pr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Oval 32">
                <a:extLst>
                  <a:ext uri="{FF2B5EF4-FFF2-40B4-BE49-F238E27FC236}">
                    <a16:creationId xmlns="" xmlns:a16="http://schemas.microsoft.com/office/drawing/2014/main" id="{D9979ADA-084E-427C-A986-F883711DE369}"/>
                  </a:ext>
                </a:extLst>
              </p:cNvPr>
              <p:cNvSpPr>
                <a:spLocks noChangeArrowheads="1"/>
              </p:cNvSpPr>
              <p:nvPr/>
            </p:nvSpPr>
            <p:spPr bwMode="auto">
              <a:xfrm>
                <a:off x="2504584" y="5511712"/>
                <a:ext cx="588511" cy="590546"/>
              </a:xfrm>
              <a:prstGeom prst="ellipse">
                <a:avLst/>
              </a:prstGeom>
              <a:solidFill>
                <a:srgbClr val="3A36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3">
                <a:extLst>
                  <a:ext uri="{FF2B5EF4-FFF2-40B4-BE49-F238E27FC236}">
                    <a16:creationId xmlns="" xmlns:a16="http://schemas.microsoft.com/office/drawing/2014/main" id="{5351B144-9A07-436F-ACC4-BB4B6CDDFBBC}"/>
                  </a:ext>
                </a:extLst>
              </p:cNvPr>
              <p:cNvSpPr>
                <a:spLocks noEditPoints="1"/>
              </p:cNvSpPr>
              <p:nvPr/>
            </p:nvSpPr>
            <p:spPr bwMode="auto">
              <a:xfrm>
                <a:off x="2551420" y="5560585"/>
                <a:ext cx="494838" cy="492801"/>
              </a:xfrm>
              <a:custGeom>
                <a:avLst/>
                <a:gdLst>
                  <a:gd name="T0" fmla="*/ 195 w 390"/>
                  <a:gd name="T1" fmla="*/ 0 h 390"/>
                  <a:gd name="T2" fmla="*/ 0 w 390"/>
                  <a:gd name="T3" fmla="*/ 195 h 390"/>
                  <a:gd name="T4" fmla="*/ 195 w 390"/>
                  <a:gd name="T5" fmla="*/ 390 h 390"/>
                  <a:gd name="T6" fmla="*/ 390 w 390"/>
                  <a:gd name="T7" fmla="*/ 195 h 390"/>
                  <a:gd name="T8" fmla="*/ 195 w 390"/>
                  <a:gd name="T9" fmla="*/ 0 h 390"/>
                  <a:gd name="T10" fmla="*/ 195 w 390"/>
                  <a:gd name="T11" fmla="*/ 354 h 390"/>
                  <a:gd name="T12" fmla="*/ 36 w 390"/>
                  <a:gd name="T13" fmla="*/ 195 h 390"/>
                  <a:gd name="T14" fmla="*/ 195 w 390"/>
                  <a:gd name="T15" fmla="*/ 36 h 390"/>
                  <a:gd name="T16" fmla="*/ 354 w 390"/>
                  <a:gd name="T17" fmla="*/ 195 h 390"/>
                  <a:gd name="T18" fmla="*/ 195 w 390"/>
                  <a:gd name="T19" fmla="*/ 35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390">
                    <a:moveTo>
                      <a:pt x="195" y="0"/>
                    </a:moveTo>
                    <a:cubicBezTo>
                      <a:pt x="87" y="0"/>
                      <a:pt x="0" y="88"/>
                      <a:pt x="0" y="195"/>
                    </a:cubicBezTo>
                    <a:cubicBezTo>
                      <a:pt x="0" y="303"/>
                      <a:pt x="87" y="390"/>
                      <a:pt x="195" y="390"/>
                    </a:cubicBezTo>
                    <a:cubicBezTo>
                      <a:pt x="303" y="390"/>
                      <a:pt x="390" y="303"/>
                      <a:pt x="390" y="195"/>
                    </a:cubicBezTo>
                    <a:cubicBezTo>
                      <a:pt x="390" y="88"/>
                      <a:pt x="303" y="0"/>
                      <a:pt x="195" y="0"/>
                    </a:cubicBezTo>
                    <a:close/>
                    <a:moveTo>
                      <a:pt x="195" y="354"/>
                    </a:moveTo>
                    <a:cubicBezTo>
                      <a:pt x="107" y="354"/>
                      <a:pt x="36" y="283"/>
                      <a:pt x="36" y="195"/>
                    </a:cubicBezTo>
                    <a:cubicBezTo>
                      <a:pt x="36" y="107"/>
                      <a:pt x="107" y="36"/>
                      <a:pt x="195" y="36"/>
                    </a:cubicBezTo>
                    <a:cubicBezTo>
                      <a:pt x="283" y="36"/>
                      <a:pt x="354" y="107"/>
                      <a:pt x="354" y="195"/>
                    </a:cubicBezTo>
                    <a:cubicBezTo>
                      <a:pt x="354" y="283"/>
                      <a:pt x="283" y="354"/>
                      <a:pt x="195" y="3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Oval 34">
                <a:extLst>
                  <a:ext uri="{FF2B5EF4-FFF2-40B4-BE49-F238E27FC236}">
                    <a16:creationId xmlns="" xmlns:a16="http://schemas.microsoft.com/office/drawing/2014/main" id="{6F8E9127-8242-40C9-883A-2B10AE3A0D78}"/>
                  </a:ext>
                </a:extLst>
              </p:cNvPr>
              <p:cNvSpPr>
                <a:spLocks noChangeArrowheads="1"/>
              </p:cNvSpPr>
              <p:nvPr/>
            </p:nvSpPr>
            <p:spPr bwMode="auto">
              <a:xfrm>
                <a:off x="2738764" y="5747931"/>
                <a:ext cx="120146" cy="11810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5">
                <a:extLst>
                  <a:ext uri="{FF2B5EF4-FFF2-40B4-BE49-F238E27FC236}">
                    <a16:creationId xmlns="" xmlns:a16="http://schemas.microsoft.com/office/drawing/2014/main" id="{4FC84A5C-2C11-489A-8A9E-CECA47CD5E1E}"/>
                  </a:ext>
                </a:extLst>
              </p:cNvPr>
              <p:cNvSpPr>
                <a:spLocks/>
              </p:cNvSpPr>
              <p:nvPr/>
            </p:nvSpPr>
            <p:spPr bwMode="auto">
              <a:xfrm>
                <a:off x="2763202" y="5587056"/>
                <a:ext cx="79419" cy="185308"/>
              </a:xfrm>
              <a:custGeom>
                <a:avLst/>
                <a:gdLst>
                  <a:gd name="T0" fmla="*/ 39 w 39"/>
                  <a:gd name="T1" fmla="*/ 0 h 91"/>
                  <a:gd name="T2" fmla="*/ 0 w 39"/>
                  <a:gd name="T3" fmla="*/ 0 h 91"/>
                  <a:gd name="T4" fmla="*/ 8 w 39"/>
                  <a:gd name="T5" fmla="*/ 91 h 91"/>
                  <a:gd name="T6" fmla="*/ 31 w 39"/>
                  <a:gd name="T7" fmla="*/ 91 h 91"/>
                  <a:gd name="T8" fmla="*/ 39 w 39"/>
                  <a:gd name="T9" fmla="*/ 0 h 91"/>
                </a:gdLst>
                <a:ahLst/>
                <a:cxnLst>
                  <a:cxn ang="0">
                    <a:pos x="T0" y="T1"/>
                  </a:cxn>
                  <a:cxn ang="0">
                    <a:pos x="T2" y="T3"/>
                  </a:cxn>
                  <a:cxn ang="0">
                    <a:pos x="T4" y="T5"/>
                  </a:cxn>
                  <a:cxn ang="0">
                    <a:pos x="T6" y="T7"/>
                  </a:cxn>
                  <a:cxn ang="0">
                    <a:pos x="T8" y="T9"/>
                  </a:cxn>
                </a:cxnLst>
                <a:rect l="0" t="0" r="r" b="b"/>
                <a:pathLst>
                  <a:path w="39" h="91">
                    <a:moveTo>
                      <a:pt x="39" y="0"/>
                    </a:moveTo>
                    <a:lnTo>
                      <a:pt x="0" y="0"/>
                    </a:lnTo>
                    <a:lnTo>
                      <a:pt x="8" y="91"/>
                    </a:lnTo>
                    <a:lnTo>
                      <a:pt x="31" y="91"/>
                    </a:lnTo>
                    <a:lnTo>
                      <a:pt x="39"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6">
                <a:extLst>
                  <a:ext uri="{FF2B5EF4-FFF2-40B4-BE49-F238E27FC236}">
                    <a16:creationId xmlns="" xmlns:a16="http://schemas.microsoft.com/office/drawing/2014/main" id="{369A20B5-7B30-4480-ABF2-A71131F8F85A}"/>
                  </a:ext>
                </a:extLst>
              </p:cNvPr>
              <p:cNvSpPr>
                <a:spLocks/>
              </p:cNvSpPr>
              <p:nvPr/>
            </p:nvSpPr>
            <p:spPr bwMode="auto">
              <a:xfrm>
                <a:off x="2573819" y="5699058"/>
                <a:ext cx="197528" cy="116072"/>
              </a:xfrm>
              <a:custGeom>
                <a:avLst/>
                <a:gdLst>
                  <a:gd name="T0" fmla="*/ 12 w 97"/>
                  <a:gd name="T1" fmla="*/ 0 h 57"/>
                  <a:gd name="T2" fmla="*/ 0 w 97"/>
                  <a:gd name="T3" fmla="*/ 37 h 57"/>
                  <a:gd name="T4" fmla="*/ 89 w 97"/>
                  <a:gd name="T5" fmla="*/ 57 h 57"/>
                  <a:gd name="T6" fmla="*/ 97 w 97"/>
                  <a:gd name="T7" fmla="*/ 36 h 57"/>
                  <a:gd name="T8" fmla="*/ 12 w 97"/>
                  <a:gd name="T9" fmla="*/ 0 h 57"/>
                </a:gdLst>
                <a:ahLst/>
                <a:cxnLst>
                  <a:cxn ang="0">
                    <a:pos x="T0" y="T1"/>
                  </a:cxn>
                  <a:cxn ang="0">
                    <a:pos x="T2" y="T3"/>
                  </a:cxn>
                  <a:cxn ang="0">
                    <a:pos x="T4" y="T5"/>
                  </a:cxn>
                  <a:cxn ang="0">
                    <a:pos x="T6" y="T7"/>
                  </a:cxn>
                  <a:cxn ang="0">
                    <a:pos x="T8" y="T9"/>
                  </a:cxn>
                </a:cxnLst>
                <a:rect l="0" t="0" r="r" b="b"/>
                <a:pathLst>
                  <a:path w="97" h="57">
                    <a:moveTo>
                      <a:pt x="12" y="0"/>
                    </a:moveTo>
                    <a:lnTo>
                      <a:pt x="0" y="37"/>
                    </a:lnTo>
                    <a:lnTo>
                      <a:pt x="89" y="57"/>
                    </a:lnTo>
                    <a:lnTo>
                      <a:pt x="97" y="36"/>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7">
                <a:extLst>
                  <a:ext uri="{FF2B5EF4-FFF2-40B4-BE49-F238E27FC236}">
                    <a16:creationId xmlns="" xmlns:a16="http://schemas.microsoft.com/office/drawing/2014/main" id="{9F69D1A1-B0B3-4519-B2C3-06D502C59BD9}"/>
                  </a:ext>
                </a:extLst>
              </p:cNvPr>
              <p:cNvSpPr>
                <a:spLocks/>
              </p:cNvSpPr>
              <p:nvPr/>
            </p:nvSpPr>
            <p:spPr bwMode="auto">
              <a:xfrm>
                <a:off x="2630838" y="5825313"/>
                <a:ext cx="158837" cy="187345"/>
              </a:xfrm>
              <a:custGeom>
                <a:avLst/>
                <a:gdLst>
                  <a:gd name="T0" fmla="*/ 0 w 78"/>
                  <a:gd name="T1" fmla="*/ 69 h 92"/>
                  <a:gd name="T2" fmla="*/ 31 w 78"/>
                  <a:gd name="T3" fmla="*/ 92 h 92"/>
                  <a:gd name="T4" fmla="*/ 78 w 78"/>
                  <a:gd name="T5" fmla="*/ 13 h 92"/>
                  <a:gd name="T6" fmla="*/ 60 w 78"/>
                  <a:gd name="T7" fmla="*/ 0 h 92"/>
                  <a:gd name="T8" fmla="*/ 0 w 78"/>
                  <a:gd name="T9" fmla="*/ 69 h 92"/>
                </a:gdLst>
                <a:ahLst/>
                <a:cxnLst>
                  <a:cxn ang="0">
                    <a:pos x="T0" y="T1"/>
                  </a:cxn>
                  <a:cxn ang="0">
                    <a:pos x="T2" y="T3"/>
                  </a:cxn>
                  <a:cxn ang="0">
                    <a:pos x="T4" y="T5"/>
                  </a:cxn>
                  <a:cxn ang="0">
                    <a:pos x="T6" y="T7"/>
                  </a:cxn>
                  <a:cxn ang="0">
                    <a:pos x="T8" y="T9"/>
                  </a:cxn>
                </a:cxnLst>
                <a:rect l="0" t="0" r="r" b="b"/>
                <a:pathLst>
                  <a:path w="78" h="92">
                    <a:moveTo>
                      <a:pt x="0" y="69"/>
                    </a:moveTo>
                    <a:lnTo>
                      <a:pt x="31" y="92"/>
                    </a:lnTo>
                    <a:lnTo>
                      <a:pt x="78" y="13"/>
                    </a:lnTo>
                    <a:lnTo>
                      <a:pt x="60" y="0"/>
                    </a:lnTo>
                    <a:lnTo>
                      <a:pt x="0" y="6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8">
                <a:extLst>
                  <a:ext uri="{FF2B5EF4-FFF2-40B4-BE49-F238E27FC236}">
                    <a16:creationId xmlns="" xmlns:a16="http://schemas.microsoft.com/office/drawing/2014/main" id="{5E3A7B28-28D0-4DBB-8307-3916CB76C4E1}"/>
                  </a:ext>
                </a:extLst>
              </p:cNvPr>
              <p:cNvSpPr>
                <a:spLocks/>
              </p:cNvSpPr>
              <p:nvPr/>
            </p:nvSpPr>
            <p:spPr bwMode="auto">
              <a:xfrm>
                <a:off x="2795783" y="5829386"/>
                <a:ext cx="160874" cy="189381"/>
              </a:xfrm>
              <a:custGeom>
                <a:avLst/>
                <a:gdLst>
                  <a:gd name="T0" fmla="*/ 48 w 79"/>
                  <a:gd name="T1" fmla="*/ 93 h 93"/>
                  <a:gd name="T2" fmla="*/ 79 w 79"/>
                  <a:gd name="T3" fmla="*/ 70 h 93"/>
                  <a:gd name="T4" fmla="*/ 19 w 79"/>
                  <a:gd name="T5" fmla="*/ 0 h 93"/>
                  <a:gd name="T6" fmla="*/ 0 w 79"/>
                  <a:gd name="T7" fmla="*/ 14 h 93"/>
                  <a:gd name="T8" fmla="*/ 48 w 79"/>
                  <a:gd name="T9" fmla="*/ 93 h 93"/>
                </a:gdLst>
                <a:ahLst/>
                <a:cxnLst>
                  <a:cxn ang="0">
                    <a:pos x="T0" y="T1"/>
                  </a:cxn>
                  <a:cxn ang="0">
                    <a:pos x="T2" y="T3"/>
                  </a:cxn>
                  <a:cxn ang="0">
                    <a:pos x="T4" y="T5"/>
                  </a:cxn>
                  <a:cxn ang="0">
                    <a:pos x="T6" y="T7"/>
                  </a:cxn>
                  <a:cxn ang="0">
                    <a:pos x="T8" y="T9"/>
                  </a:cxn>
                </a:cxnLst>
                <a:rect l="0" t="0" r="r" b="b"/>
                <a:pathLst>
                  <a:path w="79" h="93">
                    <a:moveTo>
                      <a:pt x="48" y="93"/>
                    </a:moveTo>
                    <a:lnTo>
                      <a:pt x="79" y="70"/>
                    </a:lnTo>
                    <a:lnTo>
                      <a:pt x="19" y="0"/>
                    </a:lnTo>
                    <a:lnTo>
                      <a:pt x="0" y="14"/>
                    </a:lnTo>
                    <a:lnTo>
                      <a:pt x="48" y="9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9">
                <a:extLst>
                  <a:ext uri="{FF2B5EF4-FFF2-40B4-BE49-F238E27FC236}">
                    <a16:creationId xmlns="" xmlns:a16="http://schemas.microsoft.com/office/drawing/2014/main" id="{C74A5A28-A472-43C8-B5A4-6679EEB1D914}"/>
                  </a:ext>
                </a:extLst>
              </p:cNvPr>
              <p:cNvSpPr>
                <a:spLocks/>
              </p:cNvSpPr>
              <p:nvPr/>
            </p:nvSpPr>
            <p:spPr bwMode="auto">
              <a:xfrm>
                <a:off x="2828365" y="5709239"/>
                <a:ext cx="195491" cy="116072"/>
              </a:xfrm>
              <a:custGeom>
                <a:avLst/>
                <a:gdLst>
                  <a:gd name="T0" fmla="*/ 96 w 96"/>
                  <a:gd name="T1" fmla="*/ 36 h 57"/>
                  <a:gd name="T2" fmla="*/ 84 w 96"/>
                  <a:gd name="T3" fmla="*/ 0 h 57"/>
                  <a:gd name="T4" fmla="*/ 0 w 96"/>
                  <a:gd name="T5" fmla="*/ 36 h 57"/>
                  <a:gd name="T6" fmla="*/ 7 w 96"/>
                  <a:gd name="T7" fmla="*/ 57 h 57"/>
                  <a:gd name="T8" fmla="*/ 96 w 96"/>
                  <a:gd name="T9" fmla="*/ 36 h 57"/>
                </a:gdLst>
                <a:ahLst/>
                <a:cxnLst>
                  <a:cxn ang="0">
                    <a:pos x="T0" y="T1"/>
                  </a:cxn>
                  <a:cxn ang="0">
                    <a:pos x="T2" y="T3"/>
                  </a:cxn>
                  <a:cxn ang="0">
                    <a:pos x="T4" y="T5"/>
                  </a:cxn>
                  <a:cxn ang="0">
                    <a:pos x="T6" y="T7"/>
                  </a:cxn>
                  <a:cxn ang="0">
                    <a:pos x="T8" y="T9"/>
                  </a:cxn>
                </a:cxnLst>
                <a:rect l="0" t="0" r="r" b="b"/>
                <a:pathLst>
                  <a:path w="96" h="57">
                    <a:moveTo>
                      <a:pt x="96" y="36"/>
                    </a:moveTo>
                    <a:lnTo>
                      <a:pt x="84" y="0"/>
                    </a:lnTo>
                    <a:lnTo>
                      <a:pt x="0" y="36"/>
                    </a:lnTo>
                    <a:lnTo>
                      <a:pt x="7" y="57"/>
                    </a:lnTo>
                    <a:lnTo>
                      <a:pt x="96"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Oval 40">
                <a:extLst>
                  <a:ext uri="{FF2B5EF4-FFF2-40B4-BE49-F238E27FC236}">
                    <a16:creationId xmlns="" xmlns:a16="http://schemas.microsoft.com/office/drawing/2014/main" id="{2E1AA305-75AD-4CA2-8D27-A415A3BEB035}"/>
                  </a:ext>
                </a:extLst>
              </p:cNvPr>
              <p:cNvSpPr>
                <a:spLocks noChangeArrowheads="1"/>
              </p:cNvSpPr>
              <p:nvPr/>
            </p:nvSpPr>
            <p:spPr bwMode="auto">
              <a:xfrm>
                <a:off x="2765239" y="5774403"/>
                <a:ext cx="67201" cy="67199"/>
              </a:xfrm>
              <a:prstGeom prst="ellipse">
                <a:avLst/>
              </a:pr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Oval 41">
                <a:extLst>
                  <a:ext uri="{FF2B5EF4-FFF2-40B4-BE49-F238E27FC236}">
                    <a16:creationId xmlns="" xmlns:a16="http://schemas.microsoft.com/office/drawing/2014/main" id="{7BA5A278-CD0F-45AC-AA68-E4F673EC32BB}"/>
                  </a:ext>
                </a:extLst>
              </p:cNvPr>
              <p:cNvSpPr>
                <a:spLocks noChangeArrowheads="1"/>
              </p:cNvSpPr>
              <p:nvPr/>
            </p:nvSpPr>
            <p:spPr bwMode="auto">
              <a:xfrm>
                <a:off x="4946186" y="5448585"/>
                <a:ext cx="720872" cy="718836"/>
              </a:xfrm>
              <a:prstGeom prst="ellipse">
                <a:avLst/>
              </a:pr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Oval 42">
                <a:extLst>
                  <a:ext uri="{FF2B5EF4-FFF2-40B4-BE49-F238E27FC236}">
                    <a16:creationId xmlns="" xmlns:a16="http://schemas.microsoft.com/office/drawing/2014/main" id="{E5F1C708-AEEA-4AEB-8B12-BFC2BF390DEE}"/>
                  </a:ext>
                </a:extLst>
              </p:cNvPr>
              <p:cNvSpPr>
                <a:spLocks noChangeArrowheads="1"/>
              </p:cNvSpPr>
              <p:nvPr/>
            </p:nvSpPr>
            <p:spPr bwMode="auto">
              <a:xfrm>
                <a:off x="5013385" y="5511713"/>
                <a:ext cx="588511" cy="590546"/>
              </a:xfrm>
              <a:prstGeom prst="ellipse">
                <a:avLst/>
              </a:prstGeom>
              <a:solidFill>
                <a:srgbClr val="3A363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43">
                <a:extLst>
                  <a:ext uri="{FF2B5EF4-FFF2-40B4-BE49-F238E27FC236}">
                    <a16:creationId xmlns="" xmlns:a16="http://schemas.microsoft.com/office/drawing/2014/main" id="{4FF13CC3-3470-4339-8EFF-51BBB8717EEA}"/>
                  </a:ext>
                </a:extLst>
              </p:cNvPr>
              <p:cNvSpPr>
                <a:spLocks noEditPoints="1"/>
              </p:cNvSpPr>
              <p:nvPr/>
            </p:nvSpPr>
            <p:spPr bwMode="auto">
              <a:xfrm>
                <a:off x="5060222" y="5560587"/>
                <a:ext cx="492801" cy="492801"/>
              </a:xfrm>
              <a:custGeom>
                <a:avLst/>
                <a:gdLst>
                  <a:gd name="T0" fmla="*/ 195 w 390"/>
                  <a:gd name="T1" fmla="*/ 0 h 390"/>
                  <a:gd name="T2" fmla="*/ 0 w 390"/>
                  <a:gd name="T3" fmla="*/ 195 h 390"/>
                  <a:gd name="T4" fmla="*/ 195 w 390"/>
                  <a:gd name="T5" fmla="*/ 390 h 390"/>
                  <a:gd name="T6" fmla="*/ 390 w 390"/>
                  <a:gd name="T7" fmla="*/ 195 h 390"/>
                  <a:gd name="T8" fmla="*/ 195 w 390"/>
                  <a:gd name="T9" fmla="*/ 0 h 390"/>
                  <a:gd name="T10" fmla="*/ 195 w 390"/>
                  <a:gd name="T11" fmla="*/ 354 h 390"/>
                  <a:gd name="T12" fmla="*/ 36 w 390"/>
                  <a:gd name="T13" fmla="*/ 195 h 390"/>
                  <a:gd name="T14" fmla="*/ 195 w 390"/>
                  <a:gd name="T15" fmla="*/ 36 h 390"/>
                  <a:gd name="T16" fmla="*/ 354 w 390"/>
                  <a:gd name="T17" fmla="*/ 195 h 390"/>
                  <a:gd name="T18" fmla="*/ 195 w 390"/>
                  <a:gd name="T19" fmla="*/ 35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390">
                    <a:moveTo>
                      <a:pt x="195" y="0"/>
                    </a:moveTo>
                    <a:cubicBezTo>
                      <a:pt x="87" y="0"/>
                      <a:pt x="0" y="88"/>
                      <a:pt x="0" y="195"/>
                    </a:cubicBezTo>
                    <a:cubicBezTo>
                      <a:pt x="0" y="303"/>
                      <a:pt x="87" y="390"/>
                      <a:pt x="195" y="390"/>
                    </a:cubicBezTo>
                    <a:cubicBezTo>
                      <a:pt x="303" y="390"/>
                      <a:pt x="390" y="303"/>
                      <a:pt x="390" y="195"/>
                    </a:cubicBezTo>
                    <a:cubicBezTo>
                      <a:pt x="390" y="88"/>
                      <a:pt x="303" y="0"/>
                      <a:pt x="195" y="0"/>
                    </a:cubicBezTo>
                    <a:close/>
                    <a:moveTo>
                      <a:pt x="195" y="354"/>
                    </a:moveTo>
                    <a:cubicBezTo>
                      <a:pt x="107" y="354"/>
                      <a:pt x="36" y="283"/>
                      <a:pt x="36" y="195"/>
                    </a:cubicBezTo>
                    <a:cubicBezTo>
                      <a:pt x="36" y="107"/>
                      <a:pt x="107" y="36"/>
                      <a:pt x="195" y="36"/>
                    </a:cubicBezTo>
                    <a:cubicBezTo>
                      <a:pt x="283" y="36"/>
                      <a:pt x="354" y="107"/>
                      <a:pt x="354" y="195"/>
                    </a:cubicBezTo>
                    <a:cubicBezTo>
                      <a:pt x="354" y="283"/>
                      <a:pt x="283" y="354"/>
                      <a:pt x="195" y="3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Oval 44">
                <a:extLst>
                  <a:ext uri="{FF2B5EF4-FFF2-40B4-BE49-F238E27FC236}">
                    <a16:creationId xmlns="" xmlns:a16="http://schemas.microsoft.com/office/drawing/2014/main" id="{CEF3CF5A-AE38-4246-8E32-2DF7C6ABCC9B}"/>
                  </a:ext>
                </a:extLst>
              </p:cNvPr>
              <p:cNvSpPr>
                <a:spLocks noChangeArrowheads="1"/>
              </p:cNvSpPr>
              <p:nvPr/>
            </p:nvSpPr>
            <p:spPr bwMode="auto">
              <a:xfrm>
                <a:off x="5247568" y="5747932"/>
                <a:ext cx="120146" cy="11810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45">
                <a:extLst>
                  <a:ext uri="{FF2B5EF4-FFF2-40B4-BE49-F238E27FC236}">
                    <a16:creationId xmlns="" xmlns:a16="http://schemas.microsoft.com/office/drawing/2014/main" id="{3F57A076-9220-441E-86E0-C3F31FBAF1C9}"/>
                  </a:ext>
                </a:extLst>
              </p:cNvPr>
              <p:cNvSpPr>
                <a:spLocks/>
              </p:cNvSpPr>
              <p:nvPr/>
            </p:nvSpPr>
            <p:spPr bwMode="auto">
              <a:xfrm>
                <a:off x="5272004" y="5587059"/>
                <a:ext cx="77382" cy="185308"/>
              </a:xfrm>
              <a:custGeom>
                <a:avLst/>
                <a:gdLst>
                  <a:gd name="T0" fmla="*/ 38 w 38"/>
                  <a:gd name="T1" fmla="*/ 0 h 91"/>
                  <a:gd name="T2" fmla="*/ 0 w 38"/>
                  <a:gd name="T3" fmla="*/ 0 h 91"/>
                  <a:gd name="T4" fmla="*/ 7 w 38"/>
                  <a:gd name="T5" fmla="*/ 91 h 91"/>
                  <a:gd name="T6" fmla="*/ 30 w 38"/>
                  <a:gd name="T7" fmla="*/ 91 h 91"/>
                  <a:gd name="T8" fmla="*/ 38 w 38"/>
                  <a:gd name="T9" fmla="*/ 0 h 91"/>
                </a:gdLst>
                <a:ahLst/>
                <a:cxnLst>
                  <a:cxn ang="0">
                    <a:pos x="T0" y="T1"/>
                  </a:cxn>
                  <a:cxn ang="0">
                    <a:pos x="T2" y="T3"/>
                  </a:cxn>
                  <a:cxn ang="0">
                    <a:pos x="T4" y="T5"/>
                  </a:cxn>
                  <a:cxn ang="0">
                    <a:pos x="T6" y="T7"/>
                  </a:cxn>
                  <a:cxn ang="0">
                    <a:pos x="T8" y="T9"/>
                  </a:cxn>
                </a:cxnLst>
                <a:rect l="0" t="0" r="r" b="b"/>
                <a:pathLst>
                  <a:path w="38" h="91">
                    <a:moveTo>
                      <a:pt x="38" y="0"/>
                    </a:moveTo>
                    <a:lnTo>
                      <a:pt x="0" y="0"/>
                    </a:lnTo>
                    <a:lnTo>
                      <a:pt x="7" y="91"/>
                    </a:lnTo>
                    <a:lnTo>
                      <a:pt x="30" y="91"/>
                    </a:lnTo>
                    <a:lnTo>
                      <a:pt x="3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46">
                <a:extLst>
                  <a:ext uri="{FF2B5EF4-FFF2-40B4-BE49-F238E27FC236}">
                    <a16:creationId xmlns="" xmlns:a16="http://schemas.microsoft.com/office/drawing/2014/main" id="{FAFDB5DD-422B-40D1-B2A1-DDD06BA3836F}"/>
                  </a:ext>
                </a:extLst>
              </p:cNvPr>
              <p:cNvSpPr>
                <a:spLocks/>
              </p:cNvSpPr>
              <p:nvPr/>
            </p:nvSpPr>
            <p:spPr bwMode="auto">
              <a:xfrm>
                <a:off x="5082623" y="5699059"/>
                <a:ext cx="197528" cy="116072"/>
              </a:xfrm>
              <a:custGeom>
                <a:avLst/>
                <a:gdLst>
                  <a:gd name="T0" fmla="*/ 12 w 97"/>
                  <a:gd name="T1" fmla="*/ 0 h 57"/>
                  <a:gd name="T2" fmla="*/ 0 w 97"/>
                  <a:gd name="T3" fmla="*/ 37 h 57"/>
                  <a:gd name="T4" fmla="*/ 89 w 97"/>
                  <a:gd name="T5" fmla="*/ 57 h 57"/>
                  <a:gd name="T6" fmla="*/ 97 w 97"/>
                  <a:gd name="T7" fmla="*/ 36 h 57"/>
                  <a:gd name="T8" fmla="*/ 12 w 97"/>
                  <a:gd name="T9" fmla="*/ 0 h 57"/>
                </a:gdLst>
                <a:ahLst/>
                <a:cxnLst>
                  <a:cxn ang="0">
                    <a:pos x="T0" y="T1"/>
                  </a:cxn>
                  <a:cxn ang="0">
                    <a:pos x="T2" y="T3"/>
                  </a:cxn>
                  <a:cxn ang="0">
                    <a:pos x="T4" y="T5"/>
                  </a:cxn>
                  <a:cxn ang="0">
                    <a:pos x="T6" y="T7"/>
                  </a:cxn>
                  <a:cxn ang="0">
                    <a:pos x="T8" y="T9"/>
                  </a:cxn>
                </a:cxnLst>
                <a:rect l="0" t="0" r="r" b="b"/>
                <a:pathLst>
                  <a:path w="97" h="57">
                    <a:moveTo>
                      <a:pt x="12" y="0"/>
                    </a:moveTo>
                    <a:lnTo>
                      <a:pt x="0" y="37"/>
                    </a:lnTo>
                    <a:lnTo>
                      <a:pt x="89" y="57"/>
                    </a:lnTo>
                    <a:lnTo>
                      <a:pt x="97" y="36"/>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47">
                <a:extLst>
                  <a:ext uri="{FF2B5EF4-FFF2-40B4-BE49-F238E27FC236}">
                    <a16:creationId xmlns="" xmlns:a16="http://schemas.microsoft.com/office/drawing/2014/main" id="{6DF45FF3-A3AD-4B3A-A675-AA87EF2D09AF}"/>
                  </a:ext>
                </a:extLst>
              </p:cNvPr>
              <p:cNvSpPr>
                <a:spLocks/>
              </p:cNvSpPr>
              <p:nvPr/>
            </p:nvSpPr>
            <p:spPr bwMode="auto">
              <a:xfrm>
                <a:off x="5139641" y="5825314"/>
                <a:ext cx="158837" cy="187345"/>
              </a:xfrm>
              <a:custGeom>
                <a:avLst/>
                <a:gdLst>
                  <a:gd name="T0" fmla="*/ 0 w 78"/>
                  <a:gd name="T1" fmla="*/ 69 h 92"/>
                  <a:gd name="T2" fmla="*/ 31 w 78"/>
                  <a:gd name="T3" fmla="*/ 92 h 92"/>
                  <a:gd name="T4" fmla="*/ 78 w 78"/>
                  <a:gd name="T5" fmla="*/ 13 h 92"/>
                  <a:gd name="T6" fmla="*/ 60 w 78"/>
                  <a:gd name="T7" fmla="*/ 0 h 92"/>
                  <a:gd name="T8" fmla="*/ 0 w 78"/>
                  <a:gd name="T9" fmla="*/ 69 h 92"/>
                </a:gdLst>
                <a:ahLst/>
                <a:cxnLst>
                  <a:cxn ang="0">
                    <a:pos x="T0" y="T1"/>
                  </a:cxn>
                  <a:cxn ang="0">
                    <a:pos x="T2" y="T3"/>
                  </a:cxn>
                  <a:cxn ang="0">
                    <a:pos x="T4" y="T5"/>
                  </a:cxn>
                  <a:cxn ang="0">
                    <a:pos x="T6" y="T7"/>
                  </a:cxn>
                  <a:cxn ang="0">
                    <a:pos x="T8" y="T9"/>
                  </a:cxn>
                </a:cxnLst>
                <a:rect l="0" t="0" r="r" b="b"/>
                <a:pathLst>
                  <a:path w="78" h="92">
                    <a:moveTo>
                      <a:pt x="0" y="69"/>
                    </a:moveTo>
                    <a:lnTo>
                      <a:pt x="31" y="92"/>
                    </a:lnTo>
                    <a:lnTo>
                      <a:pt x="78" y="13"/>
                    </a:lnTo>
                    <a:lnTo>
                      <a:pt x="60" y="0"/>
                    </a:lnTo>
                    <a:lnTo>
                      <a:pt x="0" y="6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48">
                <a:extLst>
                  <a:ext uri="{FF2B5EF4-FFF2-40B4-BE49-F238E27FC236}">
                    <a16:creationId xmlns="" xmlns:a16="http://schemas.microsoft.com/office/drawing/2014/main" id="{4BAD99C5-9C38-49EE-B887-D1EAD748026D}"/>
                  </a:ext>
                </a:extLst>
              </p:cNvPr>
              <p:cNvSpPr>
                <a:spLocks/>
              </p:cNvSpPr>
              <p:nvPr/>
            </p:nvSpPr>
            <p:spPr bwMode="auto">
              <a:xfrm>
                <a:off x="5306623" y="5829387"/>
                <a:ext cx="158837" cy="189381"/>
              </a:xfrm>
              <a:custGeom>
                <a:avLst/>
                <a:gdLst>
                  <a:gd name="T0" fmla="*/ 47 w 78"/>
                  <a:gd name="T1" fmla="*/ 93 h 93"/>
                  <a:gd name="T2" fmla="*/ 78 w 78"/>
                  <a:gd name="T3" fmla="*/ 70 h 93"/>
                  <a:gd name="T4" fmla="*/ 18 w 78"/>
                  <a:gd name="T5" fmla="*/ 0 h 93"/>
                  <a:gd name="T6" fmla="*/ 0 w 78"/>
                  <a:gd name="T7" fmla="*/ 14 h 93"/>
                  <a:gd name="T8" fmla="*/ 47 w 78"/>
                  <a:gd name="T9" fmla="*/ 93 h 93"/>
                </a:gdLst>
                <a:ahLst/>
                <a:cxnLst>
                  <a:cxn ang="0">
                    <a:pos x="T0" y="T1"/>
                  </a:cxn>
                  <a:cxn ang="0">
                    <a:pos x="T2" y="T3"/>
                  </a:cxn>
                  <a:cxn ang="0">
                    <a:pos x="T4" y="T5"/>
                  </a:cxn>
                  <a:cxn ang="0">
                    <a:pos x="T6" y="T7"/>
                  </a:cxn>
                  <a:cxn ang="0">
                    <a:pos x="T8" y="T9"/>
                  </a:cxn>
                </a:cxnLst>
                <a:rect l="0" t="0" r="r" b="b"/>
                <a:pathLst>
                  <a:path w="78" h="93">
                    <a:moveTo>
                      <a:pt x="47" y="93"/>
                    </a:moveTo>
                    <a:lnTo>
                      <a:pt x="78" y="70"/>
                    </a:lnTo>
                    <a:lnTo>
                      <a:pt x="18" y="0"/>
                    </a:lnTo>
                    <a:lnTo>
                      <a:pt x="0" y="14"/>
                    </a:lnTo>
                    <a:lnTo>
                      <a:pt x="47" y="9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49">
                <a:extLst>
                  <a:ext uri="{FF2B5EF4-FFF2-40B4-BE49-F238E27FC236}">
                    <a16:creationId xmlns="" xmlns:a16="http://schemas.microsoft.com/office/drawing/2014/main" id="{ECD24E6A-28EC-4BBF-A99E-296C540746D3}"/>
                  </a:ext>
                </a:extLst>
              </p:cNvPr>
              <p:cNvSpPr>
                <a:spLocks/>
              </p:cNvSpPr>
              <p:nvPr/>
            </p:nvSpPr>
            <p:spPr bwMode="auto">
              <a:xfrm>
                <a:off x="5337168" y="5709240"/>
                <a:ext cx="195491" cy="116072"/>
              </a:xfrm>
              <a:custGeom>
                <a:avLst/>
                <a:gdLst>
                  <a:gd name="T0" fmla="*/ 96 w 96"/>
                  <a:gd name="T1" fmla="*/ 36 h 57"/>
                  <a:gd name="T2" fmla="*/ 84 w 96"/>
                  <a:gd name="T3" fmla="*/ 0 h 57"/>
                  <a:gd name="T4" fmla="*/ 0 w 96"/>
                  <a:gd name="T5" fmla="*/ 36 h 57"/>
                  <a:gd name="T6" fmla="*/ 6 w 96"/>
                  <a:gd name="T7" fmla="*/ 57 h 57"/>
                  <a:gd name="T8" fmla="*/ 96 w 96"/>
                  <a:gd name="T9" fmla="*/ 36 h 57"/>
                </a:gdLst>
                <a:ahLst/>
                <a:cxnLst>
                  <a:cxn ang="0">
                    <a:pos x="T0" y="T1"/>
                  </a:cxn>
                  <a:cxn ang="0">
                    <a:pos x="T2" y="T3"/>
                  </a:cxn>
                  <a:cxn ang="0">
                    <a:pos x="T4" y="T5"/>
                  </a:cxn>
                  <a:cxn ang="0">
                    <a:pos x="T6" y="T7"/>
                  </a:cxn>
                  <a:cxn ang="0">
                    <a:pos x="T8" y="T9"/>
                  </a:cxn>
                </a:cxnLst>
                <a:rect l="0" t="0" r="r" b="b"/>
                <a:pathLst>
                  <a:path w="96" h="57">
                    <a:moveTo>
                      <a:pt x="96" y="36"/>
                    </a:moveTo>
                    <a:lnTo>
                      <a:pt x="84" y="0"/>
                    </a:lnTo>
                    <a:lnTo>
                      <a:pt x="0" y="36"/>
                    </a:lnTo>
                    <a:lnTo>
                      <a:pt x="6" y="57"/>
                    </a:lnTo>
                    <a:lnTo>
                      <a:pt x="96"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Oval 50">
                <a:extLst>
                  <a:ext uri="{FF2B5EF4-FFF2-40B4-BE49-F238E27FC236}">
                    <a16:creationId xmlns="" xmlns:a16="http://schemas.microsoft.com/office/drawing/2014/main" id="{07D34C0A-75D9-4A3E-B279-E408B05609B2}"/>
                  </a:ext>
                </a:extLst>
              </p:cNvPr>
              <p:cNvSpPr>
                <a:spLocks noChangeArrowheads="1"/>
              </p:cNvSpPr>
              <p:nvPr/>
            </p:nvSpPr>
            <p:spPr bwMode="auto">
              <a:xfrm>
                <a:off x="5274041" y="5774403"/>
                <a:ext cx="67201" cy="67199"/>
              </a:xfrm>
              <a:prstGeom prst="ellipse">
                <a:avLst/>
              </a:pr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51">
                <a:extLst>
                  <a:ext uri="{FF2B5EF4-FFF2-40B4-BE49-F238E27FC236}">
                    <a16:creationId xmlns="" xmlns:a16="http://schemas.microsoft.com/office/drawing/2014/main" id="{A5ACBFC2-9A32-4787-B36A-9EE5E6147E09}"/>
                  </a:ext>
                </a:extLst>
              </p:cNvPr>
              <p:cNvSpPr>
                <a:spLocks/>
              </p:cNvSpPr>
              <p:nvPr/>
            </p:nvSpPr>
            <p:spPr bwMode="auto">
              <a:xfrm>
                <a:off x="2889456" y="4513893"/>
                <a:ext cx="834910" cy="460219"/>
              </a:xfrm>
              <a:custGeom>
                <a:avLst/>
                <a:gdLst>
                  <a:gd name="T0" fmla="*/ 27 w 661"/>
                  <a:gd name="T1" fmla="*/ 337 h 363"/>
                  <a:gd name="T2" fmla="*/ 0 w 661"/>
                  <a:gd name="T3" fmla="*/ 363 h 363"/>
                  <a:gd name="T4" fmla="*/ 119 w 661"/>
                  <a:gd name="T5" fmla="*/ 363 h 363"/>
                  <a:gd name="T6" fmla="*/ 180 w 661"/>
                  <a:gd name="T7" fmla="*/ 334 h 363"/>
                  <a:gd name="T8" fmla="*/ 656 w 661"/>
                  <a:gd name="T9" fmla="*/ 9 h 363"/>
                  <a:gd name="T10" fmla="*/ 655 w 661"/>
                  <a:gd name="T11" fmla="*/ 0 h 363"/>
                  <a:gd name="T12" fmla="*/ 480 w 661"/>
                  <a:gd name="T13" fmla="*/ 0 h 363"/>
                  <a:gd name="T14" fmla="*/ 27 w 661"/>
                  <a:gd name="T15" fmla="*/ 337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1" h="363">
                    <a:moveTo>
                      <a:pt x="27" y="337"/>
                    </a:moveTo>
                    <a:cubicBezTo>
                      <a:pt x="19" y="346"/>
                      <a:pt x="10" y="355"/>
                      <a:pt x="0" y="363"/>
                    </a:cubicBezTo>
                    <a:cubicBezTo>
                      <a:pt x="119" y="363"/>
                      <a:pt x="119" y="363"/>
                      <a:pt x="119" y="363"/>
                    </a:cubicBezTo>
                    <a:cubicBezTo>
                      <a:pt x="142" y="363"/>
                      <a:pt x="165" y="352"/>
                      <a:pt x="180" y="334"/>
                    </a:cubicBezTo>
                    <a:cubicBezTo>
                      <a:pt x="238" y="262"/>
                      <a:pt x="410" y="75"/>
                      <a:pt x="656" y="9"/>
                    </a:cubicBezTo>
                    <a:cubicBezTo>
                      <a:pt x="661" y="8"/>
                      <a:pt x="660" y="0"/>
                      <a:pt x="655" y="0"/>
                    </a:cubicBezTo>
                    <a:cubicBezTo>
                      <a:pt x="480" y="0"/>
                      <a:pt x="480" y="0"/>
                      <a:pt x="480" y="0"/>
                    </a:cubicBezTo>
                    <a:cubicBezTo>
                      <a:pt x="248" y="94"/>
                      <a:pt x="89" y="262"/>
                      <a:pt x="27" y="337"/>
                    </a:cubicBezTo>
                    <a:close/>
                  </a:path>
                </a:pathLst>
              </a:cu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52">
                <a:extLst>
                  <a:ext uri="{FF2B5EF4-FFF2-40B4-BE49-F238E27FC236}">
                    <a16:creationId xmlns="" xmlns:a16="http://schemas.microsoft.com/office/drawing/2014/main" id="{F29CBC69-C0D5-457B-A60D-600113A9BE46}"/>
                  </a:ext>
                </a:extLst>
              </p:cNvPr>
              <p:cNvSpPr>
                <a:spLocks/>
              </p:cNvSpPr>
              <p:nvPr/>
            </p:nvSpPr>
            <p:spPr bwMode="auto">
              <a:xfrm>
                <a:off x="3406693" y="4511856"/>
                <a:ext cx="975420" cy="535564"/>
              </a:xfrm>
              <a:custGeom>
                <a:avLst/>
                <a:gdLst>
                  <a:gd name="T0" fmla="*/ 771 w 771"/>
                  <a:gd name="T1" fmla="*/ 13 h 422"/>
                  <a:gd name="T2" fmla="*/ 771 w 771"/>
                  <a:gd name="T3" fmla="*/ 30 h 422"/>
                  <a:gd name="T4" fmla="*/ 530 w 771"/>
                  <a:gd name="T5" fmla="*/ 422 h 422"/>
                  <a:gd name="T6" fmla="*/ 0 w 771"/>
                  <a:gd name="T7" fmla="*/ 422 h 422"/>
                  <a:gd name="T8" fmla="*/ 227 w 771"/>
                  <a:gd name="T9" fmla="*/ 54 h 422"/>
                  <a:gd name="T10" fmla="*/ 428 w 771"/>
                  <a:gd name="T11" fmla="*/ 3 h 422"/>
                  <a:gd name="T12" fmla="*/ 488 w 771"/>
                  <a:gd name="T13" fmla="*/ 0 h 422"/>
                  <a:gd name="T14" fmla="*/ 760 w 771"/>
                  <a:gd name="T15" fmla="*/ 0 h 422"/>
                  <a:gd name="T16" fmla="*/ 771 w 771"/>
                  <a:gd name="T17" fmla="*/ 1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422">
                    <a:moveTo>
                      <a:pt x="771" y="13"/>
                    </a:moveTo>
                    <a:cubicBezTo>
                      <a:pt x="771" y="30"/>
                      <a:pt x="771" y="30"/>
                      <a:pt x="771" y="30"/>
                    </a:cubicBezTo>
                    <a:cubicBezTo>
                      <a:pt x="530" y="422"/>
                      <a:pt x="530" y="422"/>
                      <a:pt x="530" y="422"/>
                    </a:cubicBezTo>
                    <a:cubicBezTo>
                      <a:pt x="0" y="422"/>
                      <a:pt x="0" y="422"/>
                      <a:pt x="0" y="422"/>
                    </a:cubicBezTo>
                    <a:cubicBezTo>
                      <a:pt x="227" y="54"/>
                      <a:pt x="227" y="54"/>
                      <a:pt x="227" y="54"/>
                    </a:cubicBezTo>
                    <a:cubicBezTo>
                      <a:pt x="293" y="26"/>
                      <a:pt x="360" y="9"/>
                      <a:pt x="428" y="3"/>
                    </a:cubicBezTo>
                    <a:cubicBezTo>
                      <a:pt x="448" y="1"/>
                      <a:pt x="468" y="0"/>
                      <a:pt x="488" y="0"/>
                    </a:cubicBezTo>
                    <a:cubicBezTo>
                      <a:pt x="760" y="0"/>
                      <a:pt x="760" y="0"/>
                      <a:pt x="760" y="0"/>
                    </a:cubicBezTo>
                    <a:cubicBezTo>
                      <a:pt x="766" y="0"/>
                      <a:pt x="771" y="6"/>
                      <a:pt x="771" y="13"/>
                    </a:cubicBezTo>
                  </a:path>
                </a:pathLst>
              </a:cu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53">
                <a:extLst>
                  <a:ext uri="{FF2B5EF4-FFF2-40B4-BE49-F238E27FC236}">
                    <a16:creationId xmlns="" xmlns:a16="http://schemas.microsoft.com/office/drawing/2014/main" id="{5A48C4DC-3C91-4556-A17B-49BB8DA09539}"/>
                  </a:ext>
                </a:extLst>
              </p:cNvPr>
              <p:cNvSpPr>
                <a:spLocks/>
              </p:cNvSpPr>
              <p:nvPr/>
            </p:nvSpPr>
            <p:spPr bwMode="auto">
              <a:xfrm>
                <a:off x="3677530" y="5198113"/>
                <a:ext cx="281019" cy="89601"/>
              </a:xfrm>
              <a:custGeom>
                <a:avLst/>
                <a:gdLst>
                  <a:gd name="T0" fmla="*/ 186 w 221"/>
                  <a:gd name="T1" fmla="*/ 0 h 70"/>
                  <a:gd name="T2" fmla="*/ 35 w 221"/>
                  <a:gd name="T3" fmla="*/ 0 h 70"/>
                  <a:gd name="T4" fmla="*/ 0 w 221"/>
                  <a:gd name="T5" fmla="*/ 35 h 70"/>
                  <a:gd name="T6" fmla="*/ 35 w 221"/>
                  <a:gd name="T7" fmla="*/ 70 h 70"/>
                  <a:gd name="T8" fmla="*/ 186 w 221"/>
                  <a:gd name="T9" fmla="*/ 70 h 70"/>
                  <a:gd name="T10" fmla="*/ 221 w 221"/>
                  <a:gd name="T11" fmla="*/ 35 h 70"/>
                  <a:gd name="T12" fmla="*/ 186 w 221"/>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221" h="70">
                    <a:moveTo>
                      <a:pt x="186" y="0"/>
                    </a:moveTo>
                    <a:cubicBezTo>
                      <a:pt x="35" y="0"/>
                      <a:pt x="35" y="0"/>
                      <a:pt x="35" y="0"/>
                    </a:cubicBezTo>
                    <a:cubicBezTo>
                      <a:pt x="16" y="0"/>
                      <a:pt x="0" y="16"/>
                      <a:pt x="0" y="35"/>
                    </a:cubicBezTo>
                    <a:cubicBezTo>
                      <a:pt x="0" y="54"/>
                      <a:pt x="16" y="70"/>
                      <a:pt x="35" y="70"/>
                    </a:cubicBezTo>
                    <a:cubicBezTo>
                      <a:pt x="186" y="70"/>
                      <a:pt x="186" y="70"/>
                      <a:pt x="186" y="70"/>
                    </a:cubicBezTo>
                    <a:cubicBezTo>
                      <a:pt x="205" y="70"/>
                      <a:pt x="221" y="54"/>
                      <a:pt x="221" y="35"/>
                    </a:cubicBezTo>
                    <a:cubicBezTo>
                      <a:pt x="221" y="16"/>
                      <a:pt x="205" y="0"/>
                      <a:pt x="186" y="0"/>
                    </a:cubicBezTo>
                    <a:close/>
                  </a:path>
                </a:pathLst>
              </a:cu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54">
                <a:extLst>
                  <a:ext uri="{FF2B5EF4-FFF2-40B4-BE49-F238E27FC236}">
                    <a16:creationId xmlns="" xmlns:a16="http://schemas.microsoft.com/office/drawing/2014/main" id="{44086921-E175-49F0-BC77-08288BC27492}"/>
                  </a:ext>
                </a:extLst>
              </p:cNvPr>
              <p:cNvSpPr>
                <a:spLocks/>
              </p:cNvSpPr>
              <p:nvPr/>
            </p:nvSpPr>
            <p:spPr bwMode="auto">
              <a:xfrm>
                <a:off x="4547058" y="4515929"/>
                <a:ext cx="421528" cy="531491"/>
              </a:xfrm>
              <a:custGeom>
                <a:avLst/>
                <a:gdLst>
                  <a:gd name="T0" fmla="*/ 165 w 334"/>
                  <a:gd name="T1" fmla="*/ 0 h 419"/>
                  <a:gd name="T2" fmla="*/ 0 w 334"/>
                  <a:gd name="T3" fmla="*/ 264 h 419"/>
                  <a:gd name="T4" fmla="*/ 0 w 334"/>
                  <a:gd name="T5" fmla="*/ 388 h 419"/>
                  <a:gd name="T6" fmla="*/ 30 w 334"/>
                  <a:gd name="T7" fmla="*/ 419 h 419"/>
                  <a:gd name="T8" fmla="*/ 72 w 334"/>
                  <a:gd name="T9" fmla="*/ 419 h 419"/>
                  <a:gd name="T10" fmla="*/ 334 w 334"/>
                  <a:gd name="T11" fmla="*/ 8 h 419"/>
                  <a:gd name="T12" fmla="*/ 291 w 334"/>
                  <a:gd name="T13" fmla="*/ 3 h 419"/>
                  <a:gd name="T14" fmla="*/ 165 w 33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419">
                    <a:moveTo>
                      <a:pt x="165" y="0"/>
                    </a:moveTo>
                    <a:cubicBezTo>
                      <a:pt x="0" y="264"/>
                      <a:pt x="0" y="264"/>
                      <a:pt x="0" y="264"/>
                    </a:cubicBezTo>
                    <a:cubicBezTo>
                      <a:pt x="0" y="388"/>
                      <a:pt x="0" y="388"/>
                      <a:pt x="0" y="388"/>
                    </a:cubicBezTo>
                    <a:cubicBezTo>
                      <a:pt x="0" y="405"/>
                      <a:pt x="13" y="419"/>
                      <a:pt x="30" y="419"/>
                    </a:cubicBezTo>
                    <a:cubicBezTo>
                      <a:pt x="72" y="419"/>
                      <a:pt x="72" y="419"/>
                      <a:pt x="72" y="419"/>
                    </a:cubicBezTo>
                    <a:cubicBezTo>
                      <a:pt x="334" y="8"/>
                      <a:pt x="334" y="8"/>
                      <a:pt x="334" y="8"/>
                    </a:cubicBezTo>
                    <a:cubicBezTo>
                      <a:pt x="320" y="5"/>
                      <a:pt x="306" y="3"/>
                      <a:pt x="291" y="3"/>
                    </a:cubicBezTo>
                    <a:cubicBezTo>
                      <a:pt x="165" y="0"/>
                      <a:pt x="165" y="0"/>
                      <a:pt x="165" y="0"/>
                    </a:cubicBezTo>
                  </a:path>
                </a:pathLst>
              </a:custGeom>
              <a:solidFill>
                <a:srgbClr val="7E7C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55">
                <a:extLst>
                  <a:ext uri="{FF2B5EF4-FFF2-40B4-BE49-F238E27FC236}">
                    <a16:creationId xmlns="" xmlns:a16="http://schemas.microsoft.com/office/drawing/2014/main" id="{29985EF0-4E97-4DE9-8D68-9766C4C14D3A}"/>
                  </a:ext>
                </a:extLst>
              </p:cNvPr>
              <p:cNvSpPr>
                <a:spLocks/>
              </p:cNvSpPr>
              <p:nvPr/>
            </p:nvSpPr>
            <p:spPr bwMode="auto">
              <a:xfrm>
                <a:off x="4775131" y="4574983"/>
                <a:ext cx="474474" cy="472437"/>
              </a:xfrm>
              <a:custGeom>
                <a:avLst/>
                <a:gdLst>
                  <a:gd name="T0" fmla="*/ 229 w 374"/>
                  <a:gd name="T1" fmla="*/ 0 h 372"/>
                  <a:gd name="T2" fmla="*/ 0 w 374"/>
                  <a:gd name="T3" fmla="*/ 372 h 372"/>
                  <a:gd name="T4" fmla="*/ 260 w 374"/>
                  <a:gd name="T5" fmla="*/ 372 h 372"/>
                  <a:gd name="T6" fmla="*/ 374 w 374"/>
                  <a:gd name="T7" fmla="*/ 185 h 372"/>
                  <a:gd name="T8" fmla="*/ 255 w 374"/>
                  <a:gd name="T9" fmla="*/ 25 h 372"/>
                  <a:gd name="T10" fmla="*/ 229 w 374"/>
                  <a:gd name="T11" fmla="*/ 0 h 372"/>
                  <a:gd name="T12" fmla="*/ 229 w 374"/>
                  <a:gd name="T13" fmla="*/ 0 h 372"/>
                </a:gdLst>
                <a:ahLst/>
                <a:cxnLst>
                  <a:cxn ang="0">
                    <a:pos x="T0" y="T1"/>
                  </a:cxn>
                  <a:cxn ang="0">
                    <a:pos x="T2" y="T3"/>
                  </a:cxn>
                  <a:cxn ang="0">
                    <a:pos x="T4" y="T5"/>
                  </a:cxn>
                  <a:cxn ang="0">
                    <a:pos x="T6" y="T7"/>
                  </a:cxn>
                  <a:cxn ang="0">
                    <a:pos x="T8" y="T9"/>
                  </a:cxn>
                  <a:cxn ang="0">
                    <a:pos x="T10" y="T11"/>
                  </a:cxn>
                  <a:cxn ang="0">
                    <a:pos x="T12" y="T13"/>
                  </a:cxn>
                </a:cxnLst>
                <a:rect l="0" t="0" r="r" b="b"/>
                <a:pathLst>
                  <a:path w="374" h="372">
                    <a:moveTo>
                      <a:pt x="229" y="0"/>
                    </a:moveTo>
                    <a:cubicBezTo>
                      <a:pt x="0" y="372"/>
                      <a:pt x="0" y="372"/>
                      <a:pt x="0" y="372"/>
                    </a:cubicBezTo>
                    <a:cubicBezTo>
                      <a:pt x="260" y="372"/>
                      <a:pt x="260" y="372"/>
                      <a:pt x="260" y="372"/>
                    </a:cubicBezTo>
                    <a:cubicBezTo>
                      <a:pt x="374" y="185"/>
                      <a:pt x="374" y="185"/>
                      <a:pt x="374" y="185"/>
                    </a:cubicBezTo>
                    <a:cubicBezTo>
                      <a:pt x="329" y="119"/>
                      <a:pt x="286" y="64"/>
                      <a:pt x="255" y="25"/>
                    </a:cubicBezTo>
                    <a:cubicBezTo>
                      <a:pt x="247" y="16"/>
                      <a:pt x="238" y="7"/>
                      <a:pt x="229" y="0"/>
                    </a:cubicBezTo>
                    <a:cubicBezTo>
                      <a:pt x="229" y="0"/>
                      <a:pt x="229" y="0"/>
                      <a:pt x="229" y="0"/>
                    </a:cubicBezTo>
                  </a:path>
                </a:pathLst>
              </a:custGeom>
              <a:solidFill>
                <a:srgbClr val="7E7C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56">
                <a:extLst>
                  <a:ext uri="{FF2B5EF4-FFF2-40B4-BE49-F238E27FC236}">
                    <a16:creationId xmlns="" xmlns:a16="http://schemas.microsoft.com/office/drawing/2014/main" id="{4EE921F0-F375-4DCA-8795-AD362835A692}"/>
                  </a:ext>
                </a:extLst>
              </p:cNvPr>
              <p:cNvSpPr>
                <a:spLocks/>
              </p:cNvSpPr>
              <p:nvPr/>
            </p:nvSpPr>
            <p:spPr bwMode="auto">
              <a:xfrm>
                <a:off x="2250037" y="5100366"/>
                <a:ext cx="293237" cy="246400"/>
              </a:xfrm>
              <a:custGeom>
                <a:avLst/>
                <a:gdLst>
                  <a:gd name="T0" fmla="*/ 0 w 232"/>
                  <a:gd name="T1" fmla="*/ 194 h 194"/>
                  <a:gd name="T2" fmla="*/ 127 w 232"/>
                  <a:gd name="T3" fmla="*/ 194 h 194"/>
                  <a:gd name="T4" fmla="*/ 232 w 232"/>
                  <a:gd name="T5" fmla="*/ 89 h 194"/>
                  <a:gd name="T6" fmla="*/ 232 w 232"/>
                  <a:gd name="T7" fmla="*/ 0 h 194"/>
                  <a:gd name="T8" fmla="*/ 54 w 232"/>
                  <a:gd name="T9" fmla="*/ 60 h 194"/>
                  <a:gd name="T10" fmla="*/ 0 w 232"/>
                  <a:gd name="T11" fmla="*/ 150 h 194"/>
                  <a:gd name="T12" fmla="*/ 0 w 232"/>
                  <a:gd name="T13" fmla="*/ 194 h 194"/>
                </a:gdLst>
                <a:ahLst/>
                <a:cxnLst>
                  <a:cxn ang="0">
                    <a:pos x="T0" y="T1"/>
                  </a:cxn>
                  <a:cxn ang="0">
                    <a:pos x="T2" y="T3"/>
                  </a:cxn>
                  <a:cxn ang="0">
                    <a:pos x="T4" y="T5"/>
                  </a:cxn>
                  <a:cxn ang="0">
                    <a:pos x="T6" y="T7"/>
                  </a:cxn>
                  <a:cxn ang="0">
                    <a:pos x="T8" y="T9"/>
                  </a:cxn>
                  <a:cxn ang="0">
                    <a:pos x="T10" y="T11"/>
                  </a:cxn>
                  <a:cxn ang="0">
                    <a:pos x="T12" y="T13"/>
                  </a:cxn>
                </a:cxnLst>
                <a:rect l="0" t="0" r="r" b="b"/>
                <a:pathLst>
                  <a:path w="232" h="194">
                    <a:moveTo>
                      <a:pt x="0" y="194"/>
                    </a:moveTo>
                    <a:cubicBezTo>
                      <a:pt x="127" y="194"/>
                      <a:pt x="127" y="194"/>
                      <a:pt x="127" y="194"/>
                    </a:cubicBezTo>
                    <a:cubicBezTo>
                      <a:pt x="185" y="194"/>
                      <a:pt x="232" y="147"/>
                      <a:pt x="232" y="89"/>
                    </a:cubicBezTo>
                    <a:cubicBezTo>
                      <a:pt x="232" y="0"/>
                      <a:pt x="232" y="0"/>
                      <a:pt x="232" y="0"/>
                    </a:cubicBezTo>
                    <a:cubicBezTo>
                      <a:pt x="54" y="60"/>
                      <a:pt x="54" y="60"/>
                      <a:pt x="54" y="60"/>
                    </a:cubicBezTo>
                    <a:cubicBezTo>
                      <a:pt x="21" y="78"/>
                      <a:pt x="0" y="113"/>
                      <a:pt x="0" y="150"/>
                    </a:cubicBezTo>
                    <a:lnTo>
                      <a:pt x="0" y="19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57">
                <a:extLst>
                  <a:ext uri="{FF2B5EF4-FFF2-40B4-BE49-F238E27FC236}">
                    <a16:creationId xmlns="" xmlns:a16="http://schemas.microsoft.com/office/drawing/2014/main" id="{0099A6FB-8EDF-4EEC-BF35-187AA3AACA12}"/>
                  </a:ext>
                </a:extLst>
              </p:cNvPr>
              <p:cNvSpPr>
                <a:spLocks noEditPoints="1"/>
              </p:cNvSpPr>
              <p:nvPr/>
            </p:nvSpPr>
            <p:spPr bwMode="auto">
              <a:xfrm>
                <a:off x="3188803" y="4974112"/>
                <a:ext cx="1193309" cy="653673"/>
              </a:xfrm>
              <a:custGeom>
                <a:avLst/>
                <a:gdLst>
                  <a:gd name="T0" fmla="*/ 77 w 944"/>
                  <a:gd name="T1" fmla="*/ 58 h 518"/>
                  <a:gd name="T2" fmla="*/ 28 w 944"/>
                  <a:gd name="T3" fmla="*/ 14 h 518"/>
                  <a:gd name="T4" fmla="*/ 27 w 944"/>
                  <a:gd name="T5" fmla="*/ 14 h 518"/>
                  <a:gd name="T6" fmla="*/ 251 w 944"/>
                  <a:gd name="T7" fmla="*/ 518 h 518"/>
                  <a:gd name="T8" fmla="*/ 763 w 944"/>
                  <a:gd name="T9" fmla="*/ 518 h 518"/>
                  <a:gd name="T10" fmla="*/ 944 w 944"/>
                  <a:gd name="T11" fmla="*/ 58 h 518"/>
                  <a:gd name="T12" fmla="*/ 77 w 944"/>
                  <a:gd name="T13" fmla="*/ 58 h 518"/>
                  <a:gd name="T14" fmla="*/ 731 w 944"/>
                  <a:gd name="T15" fmla="*/ 472 h 518"/>
                  <a:gd name="T16" fmla="*/ 267 w 944"/>
                  <a:gd name="T17" fmla="*/ 472 h 518"/>
                  <a:gd name="T18" fmla="*/ 165 w 944"/>
                  <a:gd name="T19" fmla="*/ 358 h 518"/>
                  <a:gd name="T20" fmla="*/ 73 w 944"/>
                  <a:gd name="T21" fmla="*/ 104 h 518"/>
                  <a:gd name="T22" fmla="*/ 72 w 944"/>
                  <a:gd name="T23" fmla="*/ 25 h 518"/>
                  <a:gd name="T24" fmla="*/ 916 w 944"/>
                  <a:gd name="T25" fmla="*/ 0 h 518"/>
                  <a:gd name="T26" fmla="*/ 731 w 944"/>
                  <a:gd name="T27" fmla="*/ 47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4" h="518">
                    <a:moveTo>
                      <a:pt x="77" y="58"/>
                    </a:moveTo>
                    <a:cubicBezTo>
                      <a:pt x="51" y="58"/>
                      <a:pt x="32" y="37"/>
                      <a:pt x="28" y="14"/>
                    </a:cubicBezTo>
                    <a:cubicBezTo>
                      <a:pt x="27" y="14"/>
                      <a:pt x="27" y="14"/>
                      <a:pt x="27" y="14"/>
                    </a:cubicBezTo>
                    <a:cubicBezTo>
                      <a:pt x="0" y="337"/>
                      <a:pt x="251" y="518"/>
                      <a:pt x="251" y="518"/>
                    </a:cubicBezTo>
                    <a:cubicBezTo>
                      <a:pt x="763" y="518"/>
                      <a:pt x="763" y="518"/>
                      <a:pt x="763" y="518"/>
                    </a:cubicBezTo>
                    <a:cubicBezTo>
                      <a:pt x="944" y="58"/>
                      <a:pt x="944" y="58"/>
                      <a:pt x="944" y="58"/>
                    </a:cubicBezTo>
                    <a:cubicBezTo>
                      <a:pt x="77" y="58"/>
                      <a:pt x="77" y="58"/>
                      <a:pt x="77" y="58"/>
                    </a:cubicBezTo>
                    <a:moveTo>
                      <a:pt x="731" y="472"/>
                    </a:moveTo>
                    <a:cubicBezTo>
                      <a:pt x="267" y="472"/>
                      <a:pt x="267" y="472"/>
                      <a:pt x="267" y="472"/>
                    </a:cubicBezTo>
                    <a:cubicBezTo>
                      <a:pt x="247" y="455"/>
                      <a:pt x="205" y="417"/>
                      <a:pt x="165" y="358"/>
                    </a:cubicBezTo>
                    <a:cubicBezTo>
                      <a:pt x="111" y="279"/>
                      <a:pt x="80" y="194"/>
                      <a:pt x="73" y="104"/>
                    </a:cubicBezTo>
                    <a:cubicBezTo>
                      <a:pt x="73" y="99"/>
                      <a:pt x="71" y="25"/>
                      <a:pt x="72" y="25"/>
                    </a:cubicBezTo>
                    <a:cubicBezTo>
                      <a:pt x="916" y="0"/>
                      <a:pt x="916" y="0"/>
                      <a:pt x="916" y="0"/>
                    </a:cubicBezTo>
                    <a:cubicBezTo>
                      <a:pt x="731" y="472"/>
                      <a:pt x="731" y="472"/>
                      <a:pt x="731" y="472"/>
                    </a:cubicBezTo>
                  </a:path>
                </a:pathLst>
              </a:custGeom>
              <a:solidFill>
                <a:srgbClr val="CE29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58">
                <a:extLst>
                  <a:ext uri="{FF2B5EF4-FFF2-40B4-BE49-F238E27FC236}">
                    <a16:creationId xmlns="" xmlns:a16="http://schemas.microsoft.com/office/drawing/2014/main" id="{8333D4BD-5234-4173-92AF-2CFB3C6A59FF}"/>
                  </a:ext>
                </a:extLst>
              </p:cNvPr>
              <p:cNvSpPr>
                <a:spLocks/>
              </p:cNvSpPr>
              <p:nvPr/>
            </p:nvSpPr>
            <p:spPr bwMode="auto">
              <a:xfrm>
                <a:off x="3201020" y="4511856"/>
                <a:ext cx="1181093" cy="535564"/>
              </a:xfrm>
              <a:custGeom>
                <a:avLst/>
                <a:gdLst>
                  <a:gd name="T0" fmla="*/ 934 w 934"/>
                  <a:gd name="T1" fmla="*/ 13 h 422"/>
                  <a:gd name="T2" fmla="*/ 934 w 934"/>
                  <a:gd name="T3" fmla="*/ 422 h 422"/>
                  <a:gd name="T4" fmla="*/ 67 w 934"/>
                  <a:gd name="T5" fmla="*/ 422 h 422"/>
                  <a:gd name="T6" fmla="*/ 32 w 934"/>
                  <a:gd name="T7" fmla="*/ 326 h 422"/>
                  <a:gd name="T8" fmla="*/ 217 w 934"/>
                  <a:gd name="T9" fmla="*/ 151 h 422"/>
                  <a:gd name="T10" fmla="*/ 651 w 934"/>
                  <a:gd name="T11" fmla="*/ 0 h 422"/>
                  <a:gd name="T12" fmla="*/ 923 w 934"/>
                  <a:gd name="T13" fmla="*/ 0 h 422"/>
                  <a:gd name="T14" fmla="*/ 934 w 934"/>
                  <a:gd name="T15" fmla="*/ 13 h 4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422">
                    <a:moveTo>
                      <a:pt x="934" y="13"/>
                    </a:moveTo>
                    <a:cubicBezTo>
                      <a:pt x="934" y="422"/>
                      <a:pt x="934" y="422"/>
                      <a:pt x="934" y="422"/>
                    </a:cubicBezTo>
                    <a:cubicBezTo>
                      <a:pt x="67" y="422"/>
                      <a:pt x="67" y="422"/>
                      <a:pt x="67" y="422"/>
                    </a:cubicBezTo>
                    <a:cubicBezTo>
                      <a:pt x="22" y="422"/>
                      <a:pt x="0" y="361"/>
                      <a:pt x="32" y="326"/>
                    </a:cubicBezTo>
                    <a:cubicBezTo>
                      <a:pt x="85" y="268"/>
                      <a:pt x="156" y="196"/>
                      <a:pt x="217" y="151"/>
                    </a:cubicBezTo>
                    <a:cubicBezTo>
                      <a:pt x="356" y="51"/>
                      <a:pt x="502" y="0"/>
                      <a:pt x="651" y="0"/>
                    </a:cubicBezTo>
                    <a:cubicBezTo>
                      <a:pt x="923" y="0"/>
                      <a:pt x="923" y="0"/>
                      <a:pt x="923" y="0"/>
                    </a:cubicBezTo>
                    <a:cubicBezTo>
                      <a:pt x="929" y="0"/>
                      <a:pt x="934" y="6"/>
                      <a:pt x="934" y="13"/>
                    </a:cubicBezTo>
                  </a:path>
                </a:pathLst>
              </a:custGeom>
              <a:solidFill>
                <a:srgbClr val="5B59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Rectangle 59">
                <a:extLst>
                  <a:ext uri="{FF2B5EF4-FFF2-40B4-BE49-F238E27FC236}">
                    <a16:creationId xmlns="" xmlns:a16="http://schemas.microsoft.com/office/drawing/2014/main" id="{427B97E6-CCEB-4C1B-8DE2-84D1472ACFF5}"/>
                  </a:ext>
                </a:extLst>
              </p:cNvPr>
              <p:cNvSpPr>
                <a:spLocks noChangeArrowheads="1"/>
              </p:cNvSpPr>
              <p:nvPr/>
            </p:nvSpPr>
            <p:spPr bwMode="auto">
              <a:xfrm>
                <a:off x="3406693" y="5047421"/>
                <a:ext cx="213819" cy="2036"/>
              </a:xfrm>
              <a:prstGeom prst="rect">
                <a:avLst/>
              </a:prstGeom>
              <a:solidFill>
                <a:srgbClr val="7E7C7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60">
                <a:extLst>
                  <a:ext uri="{FF2B5EF4-FFF2-40B4-BE49-F238E27FC236}">
                    <a16:creationId xmlns="" xmlns:a16="http://schemas.microsoft.com/office/drawing/2014/main" id="{37B884B6-35B7-4AFF-A3A8-C57CD815E7CA}"/>
                  </a:ext>
                </a:extLst>
              </p:cNvPr>
              <p:cNvSpPr>
                <a:spLocks/>
              </p:cNvSpPr>
              <p:nvPr/>
            </p:nvSpPr>
            <p:spPr bwMode="auto">
              <a:xfrm>
                <a:off x="3406693" y="5047421"/>
                <a:ext cx="213819" cy="0"/>
              </a:xfrm>
              <a:custGeom>
                <a:avLst/>
                <a:gdLst>
                  <a:gd name="T0" fmla="*/ 105 w 105"/>
                  <a:gd name="T1" fmla="*/ 0 w 105"/>
                  <a:gd name="T2" fmla="*/ 0 w 105"/>
                  <a:gd name="T3" fmla="*/ 105 w 105"/>
                </a:gdLst>
                <a:ahLst/>
                <a:cxnLst>
                  <a:cxn ang="0">
                    <a:pos x="T0" y="0"/>
                  </a:cxn>
                  <a:cxn ang="0">
                    <a:pos x="T1" y="0"/>
                  </a:cxn>
                  <a:cxn ang="0">
                    <a:pos x="T2" y="0"/>
                  </a:cxn>
                  <a:cxn ang="0">
                    <a:pos x="T3" y="0"/>
                  </a:cxn>
                </a:cxnLst>
                <a:rect l="0" t="0" r="r" b="b"/>
                <a:pathLst>
                  <a:path w="105">
                    <a:moveTo>
                      <a:pt x="105" y="0"/>
                    </a:moveTo>
                    <a:lnTo>
                      <a:pt x="0" y="0"/>
                    </a:lnTo>
                    <a:lnTo>
                      <a:pt x="0" y="0"/>
                    </a:lnTo>
                    <a:lnTo>
                      <a:pt x="10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61">
                <a:extLst>
                  <a:ext uri="{FF2B5EF4-FFF2-40B4-BE49-F238E27FC236}">
                    <a16:creationId xmlns="" xmlns:a16="http://schemas.microsoft.com/office/drawing/2014/main" id="{76E3A41F-62C3-41B6-8065-DC6DA0BC625D}"/>
                  </a:ext>
                </a:extLst>
              </p:cNvPr>
              <p:cNvSpPr>
                <a:spLocks/>
              </p:cNvSpPr>
              <p:nvPr/>
            </p:nvSpPr>
            <p:spPr bwMode="auto">
              <a:xfrm>
                <a:off x="3406693" y="4515929"/>
                <a:ext cx="541673" cy="531491"/>
              </a:xfrm>
              <a:custGeom>
                <a:avLst/>
                <a:gdLst>
                  <a:gd name="T0" fmla="*/ 428 w 428"/>
                  <a:gd name="T1" fmla="*/ 0 h 419"/>
                  <a:gd name="T2" fmla="*/ 227 w 428"/>
                  <a:gd name="T3" fmla="*/ 51 h 419"/>
                  <a:gd name="T4" fmla="*/ 0 w 428"/>
                  <a:gd name="T5" fmla="*/ 419 h 419"/>
                  <a:gd name="T6" fmla="*/ 169 w 428"/>
                  <a:gd name="T7" fmla="*/ 419 h 419"/>
                  <a:gd name="T8" fmla="*/ 428 w 428"/>
                  <a:gd name="T9" fmla="*/ 0 h 419"/>
                </a:gdLst>
                <a:ahLst/>
                <a:cxnLst>
                  <a:cxn ang="0">
                    <a:pos x="T0" y="T1"/>
                  </a:cxn>
                  <a:cxn ang="0">
                    <a:pos x="T2" y="T3"/>
                  </a:cxn>
                  <a:cxn ang="0">
                    <a:pos x="T4" y="T5"/>
                  </a:cxn>
                  <a:cxn ang="0">
                    <a:pos x="T6" y="T7"/>
                  </a:cxn>
                  <a:cxn ang="0">
                    <a:pos x="T8" y="T9"/>
                  </a:cxn>
                </a:cxnLst>
                <a:rect l="0" t="0" r="r" b="b"/>
                <a:pathLst>
                  <a:path w="428" h="419">
                    <a:moveTo>
                      <a:pt x="428" y="0"/>
                    </a:moveTo>
                    <a:cubicBezTo>
                      <a:pt x="360" y="6"/>
                      <a:pt x="293" y="23"/>
                      <a:pt x="227" y="51"/>
                    </a:cubicBezTo>
                    <a:cubicBezTo>
                      <a:pt x="0" y="419"/>
                      <a:pt x="0" y="419"/>
                      <a:pt x="0" y="419"/>
                    </a:cubicBezTo>
                    <a:cubicBezTo>
                      <a:pt x="169" y="419"/>
                      <a:pt x="169" y="419"/>
                      <a:pt x="169" y="419"/>
                    </a:cubicBezTo>
                    <a:cubicBezTo>
                      <a:pt x="428" y="0"/>
                      <a:pt x="428" y="0"/>
                      <a:pt x="428" y="0"/>
                    </a:cubicBezTo>
                  </a:path>
                </a:pathLst>
              </a:custGeom>
              <a:solidFill>
                <a:srgbClr val="7E7C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Rectangle 62">
                <a:extLst>
                  <a:ext uri="{FF2B5EF4-FFF2-40B4-BE49-F238E27FC236}">
                    <a16:creationId xmlns="" xmlns:a16="http://schemas.microsoft.com/office/drawing/2014/main" id="{31C0259F-A6FE-4558-9C0F-E0E5BC6656DB}"/>
                  </a:ext>
                </a:extLst>
              </p:cNvPr>
              <p:cNvSpPr>
                <a:spLocks noChangeArrowheads="1"/>
              </p:cNvSpPr>
              <p:nvPr/>
            </p:nvSpPr>
            <p:spPr bwMode="auto">
              <a:xfrm>
                <a:off x="3748802" y="5047421"/>
                <a:ext cx="329891" cy="2036"/>
              </a:xfrm>
              <a:prstGeom prst="rect">
                <a:avLst/>
              </a:prstGeom>
              <a:solidFill>
                <a:srgbClr val="7E7C7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63">
                <a:extLst>
                  <a:ext uri="{FF2B5EF4-FFF2-40B4-BE49-F238E27FC236}">
                    <a16:creationId xmlns="" xmlns:a16="http://schemas.microsoft.com/office/drawing/2014/main" id="{E1213062-BD53-4B94-8C61-0320FA4C37B8}"/>
                  </a:ext>
                </a:extLst>
              </p:cNvPr>
              <p:cNvSpPr>
                <a:spLocks/>
              </p:cNvSpPr>
              <p:nvPr/>
            </p:nvSpPr>
            <p:spPr bwMode="auto">
              <a:xfrm>
                <a:off x="3748802" y="5047421"/>
                <a:ext cx="329891" cy="0"/>
              </a:xfrm>
              <a:custGeom>
                <a:avLst/>
                <a:gdLst>
                  <a:gd name="T0" fmla="*/ 162 w 162"/>
                  <a:gd name="T1" fmla="*/ 0 w 162"/>
                  <a:gd name="T2" fmla="*/ 0 w 162"/>
                  <a:gd name="T3" fmla="*/ 162 w 162"/>
                </a:gdLst>
                <a:ahLst/>
                <a:cxnLst>
                  <a:cxn ang="0">
                    <a:pos x="T0" y="0"/>
                  </a:cxn>
                  <a:cxn ang="0">
                    <a:pos x="T1" y="0"/>
                  </a:cxn>
                  <a:cxn ang="0">
                    <a:pos x="T2" y="0"/>
                  </a:cxn>
                  <a:cxn ang="0">
                    <a:pos x="T3" y="0"/>
                  </a:cxn>
                </a:cxnLst>
                <a:rect l="0" t="0" r="r" b="b"/>
                <a:pathLst>
                  <a:path w="162">
                    <a:moveTo>
                      <a:pt x="162" y="0"/>
                    </a:moveTo>
                    <a:lnTo>
                      <a:pt x="0" y="0"/>
                    </a:lnTo>
                    <a:lnTo>
                      <a:pt x="0" y="0"/>
                    </a:lnTo>
                    <a:lnTo>
                      <a:pt x="16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64">
                <a:extLst>
                  <a:ext uri="{FF2B5EF4-FFF2-40B4-BE49-F238E27FC236}">
                    <a16:creationId xmlns="" xmlns:a16="http://schemas.microsoft.com/office/drawing/2014/main" id="{53FEF553-FEEE-40D4-A3E7-FA51B0529748}"/>
                  </a:ext>
                </a:extLst>
              </p:cNvPr>
              <p:cNvSpPr>
                <a:spLocks/>
              </p:cNvSpPr>
              <p:nvPr/>
            </p:nvSpPr>
            <p:spPr bwMode="auto">
              <a:xfrm>
                <a:off x="3748802" y="4511856"/>
                <a:ext cx="633311" cy="535564"/>
              </a:xfrm>
              <a:custGeom>
                <a:avLst/>
                <a:gdLst>
                  <a:gd name="T0" fmla="*/ 490 w 501"/>
                  <a:gd name="T1" fmla="*/ 0 h 422"/>
                  <a:gd name="T2" fmla="*/ 260 w 501"/>
                  <a:gd name="T3" fmla="*/ 0 h 422"/>
                  <a:gd name="T4" fmla="*/ 0 w 501"/>
                  <a:gd name="T5" fmla="*/ 422 h 422"/>
                  <a:gd name="T6" fmla="*/ 260 w 501"/>
                  <a:gd name="T7" fmla="*/ 422 h 422"/>
                  <a:gd name="T8" fmla="*/ 501 w 501"/>
                  <a:gd name="T9" fmla="*/ 30 h 422"/>
                  <a:gd name="T10" fmla="*/ 501 w 501"/>
                  <a:gd name="T11" fmla="*/ 13 h 422"/>
                  <a:gd name="T12" fmla="*/ 490 w 501"/>
                  <a:gd name="T13" fmla="*/ 0 h 422"/>
                </a:gdLst>
                <a:ahLst/>
                <a:cxnLst>
                  <a:cxn ang="0">
                    <a:pos x="T0" y="T1"/>
                  </a:cxn>
                  <a:cxn ang="0">
                    <a:pos x="T2" y="T3"/>
                  </a:cxn>
                  <a:cxn ang="0">
                    <a:pos x="T4" y="T5"/>
                  </a:cxn>
                  <a:cxn ang="0">
                    <a:pos x="T6" y="T7"/>
                  </a:cxn>
                  <a:cxn ang="0">
                    <a:pos x="T8" y="T9"/>
                  </a:cxn>
                  <a:cxn ang="0">
                    <a:pos x="T10" y="T11"/>
                  </a:cxn>
                  <a:cxn ang="0">
                    <a:pos x="T12" y="T13"/>
                  </a:cxn>
                </a:cxnLst>
                <a:rect l="0" t="0" r="r" b="b"/>
                <a:pathLst>
                  <a:path w="501" h="422">
                    <a:moveTo>
                      <a:pt x="490" y="0"/>
                    </a:moveTo>
                    <a:cubicBezTo>
                      <a:pt x="260" y="0"/>
                      <a:pt x="260" y="0"/>
                      <a:pt x="260" y="0"/>
                    </a:cubicBezTo>
                    <a:cubicBezTo>
                      <a:pt x="0" y="422"/>
                      <a:pt x="0" y="422"/>
                      <a:pt x="0" y="422"/>
                    </a:cubicBezTo>
                    <a:cubicBezTo>
                      <a:pt x="260" y="422"/>
                      <a:pt x="260" y="422"/>
                      <a:pt x="260" y="422"/>
                    </a:cubicBezTo>
                    <a:cubicBezTo>
                      <a:pt x="501" y="30"/>
                      <a:pt x="501" y="30"/>
                      <a:pt x="501" y="30"/>
                    </a:cubicBezTo>
                    <a:cubicBezTo>
                      <a:pt x="501" y="13"/>
                      <a:pt x="501" y="13"/>
                      <a:pt x="501" y="13"/>
                    </a:cubicBezTo>
                    <a:cubicBezTo>
                      <a:pt x="501" y="6"/>
                      <a:pt x="496" y="0"/>
                      <a:pt x="490" y="0"/>
                    </a:cubicBezTo>
                  </a:path>
                </a:pathLst>
              </a:custGeom>
              <a:solidFill>
                <a:srgbClr val="7E7C7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65">
                <a:extLst>
                  <a:ext uri="{FF2B5EF4-FFF2-40B4-BE49-F238E27FC236}">
                    <a16:creationId xmlns="" xmlns:a16="http://schemas.microsoft.com/office/drawing/2014/main" id="{CF772FDF-7D40-4B9D-9B23-6DFCEA3A1753}"/>
                  </a:ext>
                </a:extLst>
              </p:cNvPr>
              <p:cNvSpPr>
                <a:spLocks/>
              </p:cNvSpPr>
              <p:nvPr/>
            </p:nvSpPr>
            <p:spPr bwMode="auto">
              <a:xfrm>
                <a:off x="5491932" y="5096294"/>
                <a:ext cx="191418" cy="244364"/>
              </a:xfrm>
              <a:custGeom>
                <a:avLst/>
                <a:gdLst>
                  <a:gd name="T0" fmla="*/ 150 w 151"/>
                  <a:gd name="T1" fmla="*/ 185 h 193"/>
                  <a:gd name="T2" fmla="*/ 112 w 151"/>
                  <a:gd name="T3" fmla="*/ 0 h 193"/>
                  <a:gd name="T4" fmla="*/ 0 w 151"/>
                  <a:gd name="T5" fmla="*/ 0 h 193"/>
                  <a:gd name="T6" fmla="*/ 0 w 151"/>
                  <a:gd name="T7" fmla="*/ 97 h 193"/>
                  <a:gd name="T8" fmla="*/ 96 w 151"/>
                  <a:gd name="T9" fmla="*/ 193 h 193"/>
                  <a:gd name="T10" fmla="*/ 151 w 151"/>
                  <a:gd name="T11" fmla="*/ 193 h 193"/>
                  <a:gd name="T12" fmla="*/ 150 w 151"/>
                  <a:gd name="T13" fmla="*/ 185 h 193"/>
                </a:gdLst>
                <a:ahLst/>
                <a:cxnLst>
                  <a:cxn ang="0">
                    <a:pos x="T0" y="T1"/>
                  </a:cxn>
                  <a:cxn ang="0">
                    <a:pos x="T2" y="T3"/>
                  </a:cxn>
                  <a:cxn ang="0">
                    <a:pos x="T4" y="T5"/>
                  </a:cxn>
                  <a:cxn ang="0">
                    <a:pos x="T6" y="T7"/>
                  </a:cxn>
                  <a:cxn ang="0">
                    <a:pos x="T8" y="T9"/>
                  </a:cxn>
                  <a:cxn ang="0">
                    <a:pos x="T10" y="T11"/>
                  </a:cxn>
                  <a:cxn ang="0">
                    <a:pos x="T12" y="T13"/>
                  </a:cxn>
                </a:cxnLst>
                <a:rect l="0" t="0" r="r" b="b"/>
                <a:pathLst>
                  <a:path w="151" h="193">
                    <a:moveTo>
                      <a:pt x="150" y="185"/>
                    </a:moveTo>
                    <a:cubicBezTo>
                      <a:pt x="144" y="116"/>
                      <a:pt x="130" y="55"/>
                      <a:pt x="112" y="0"/>
                    </a:cubicBezTo>
                    <a:cubicBezTo>
                      <a:pt x="0" y="0"/>
                      <a:pt x="0" y="0"/>
                      <a:pt x="0" y="0"/>
                    </a:cubicBezTo>
                    <a:cubicBezTo>
                      <a:pt x="0" y="97"/>
                      <a:pt x="0" y="97"/>
                      <a:pt x="0" y="97"/>
                    </a:cubicBezTo>
                    <a:cubicBezTo>
                      <a:pt x="0" y="150"/>
                      <a:pt x="43" y="193"/>
                      <a:pt x="96" y="193"/>
                    </a:cubicBezTo>
                    <a:cubicBezTo>
                      <a:pt x="151" y="193"/>
                      <a:pt x="151" y="193"/>
                      <a:pt x="151" y="193"/>
                    </a:cubicBezTo>
                    <a:cubicBezTo>
                      <a:pt x="151" y="190"/>
                      <a:pt x="150" y="187"/>
                      <a:pt x="150" y="185"/>
                    </a:cubicBezTo>
                    <a:close/>
                  </a:path>
                </a:pathLst>
              </a:custGeom>
              <a:solidFill>
                <a:srgbClr val="FFDD4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Rectangle 76">
                <a:extLst>
                  <a:ext uri="{FF2B5EF4-FFF2-40B4-BE49-F238E27FC236}">
                    <a16:creationId xmlns="" xmlns:a16="http://schemas.microsoft.com/office/drawing/2014/main" id="{A0750543-5BCD-4173-95BD-3087404E0459}"/>
                  </a:ext>
                </a:extLst>
              </p:cNvPr>
              <p:cNvSpPr>
                <a:spLocks noChangeArrowheads="1"/>
              </p:cNvSpPr>
              <p:nvPr/>
            </p:nvSpPr>
            <p:spPr bwMode="auto">
              <a:xfrm>
                <a:off x="3182692" y="4387638"/>
                <a:ext cx="87564" cy="8756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3" name="Freeform 85">
              <a:extLst>
                <a:ext uri="{FF2B5EF4-FFF2-40B4-BE49-F238E27FC236}">
                  <a16:creationId xmlns="" xmlns:a16="http://schemas.microsoft.com/office/drawing/2014/main" id="{D4206A12-9B15-4C48-A883-7BCC432E90A5}"/>
                </a:ext>
              </a:extLst>
            </p:cNvPr>
            <p:cNvSpPr>
              <a:spLocks/>
            </p:cNvSpPr>
            <p:nvPr/>
          </p:nvSpPr>
          <p:spPr bwMode="auto">
            <a:xfrm>
              <a:off x="2826671" y="3825808"/>
              <a:ext cx="181237" cy="181236"/>
            </a:xfrm>
            <a:custGeom>
              <a:avLst/>
              <a:gdLst>
                <a:gd name="T0" fmla="*/ 29 w 89"/>
                <a:gd name="T1" fmla="*/ 28 h 89"/>
                <a:gd name="T2" fmla="*/ 44 w 89"/>
                <a:gd name="T3" fmla="*/ 0 h 89"/>
                <a:gd name="T4" fmla="*/ 60 w 89"/>
                <a:gd name="T5" fmla="*/ 28 h 89"/>
                <a:gd name="T6" fmla="*/ 89 w 89"/>
                <a:gd name="T7" fmla="*/ 44 h 89"/>
                <a:gd name="T8" fmla="*/ 60 w 89"/>
                <a:gd name="T9" fmla="*/ 59 h 89"/>
                <a:gd name="T10" fmla="*/ 44 w 89"/>
                <a:gd name="T11" fmla="*/ 89 h 89"/>
                <a:gd name="T12" fmla="*/ 29 w 89"/>
                <a:gd name="T13" fmla="*/ 60 h 89"/>
                <a:gd name="T14" fmla="*/ 0 w 89"/>
                <a:gd name="T15" fmla="*/ 44 h 89"/>
                <a:gd name="T16" fmla="*/ 29 w 89"/>
                <a:gd name="T17"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9">
                  <a:moveTo>
                    <a:pt x="29" y="28"/>
                  </a:moveTo>
                  <a:lnTo>
                    <a:pt x="44" y="0"/>
                  </a:lnTo>
                  <a:lnTo>
                    <a:pt x="60" y="28"/>
                  </a:lnTo>
                  <a:lnTo>
                    <a:pt x="89" y="44"/>
                  </a:lnTo>
                  <a:lnTo>
                    <a:pt x="60" y="59"/>
                  </a:lnTo>
                  <a:lnTo>
                    <a:pt x="44" y="89"/>
                  </a:lnTo>
                  <a:lnTo>
                    <a:pt x="29" y="60"/>
                  </a:lnTo>
                  <a:lnTo>
                    <a:pt x="0" y="44"/>
                  </a:lnTo>
                  <a:lnTo>
                    <a:pt x="29" y="2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Rectangle 63">
              <a:extLst>
                <a:ext uri="{FF2B5EF4-FFF2-40B4-BE49-F238E27FC236}">
                  <a16:creationId xmlns="" xmlns:a16="http://schemas.microsoft.com/office/drawing/2014/main" id="{7E7B56EB-B61C-47A1-85C6-0D03EE033774}"/>
                </a:ext>
              </a:extLst>
            </p:cNvPr>
            <p:cNvSpPr/>
            <p:nvPr/>
          </p:nvSpPr>
          <p:spPr>
            <a:xfrm>
              <a:off x="3207148" y="4674111"/>
              <a:ext cx="987515" cy="242655"/>
            </a:xfrm>
            <a:prstGeom prst="rect">
              <a:avLst/>
            </a:prstGeom>
            <a:solidFill>
              <a:schemeClr val="tx2">
                <a:lumMod val="20000"/>
                <a:lumOff val="80000"/>
              </a:schemeClr>
            </a:solidFill>
            <a:ln w="6350" cap="flat" cmpd="sng" algn="ctr">
              <a:solidFill>
                <a:schemeClr val="accent4">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User</a:t>
              </a:r>
            </a:p>
          </p:txBody>
        </p:sp>
        <p:cxnSp>
          <p:nvCxnSpPr>
            <p:cNvPr id="65" name="Elbow Connector 273">
              <a:extLst>
                <a:ext uri="{FF2B5EF4-FFF2-40B4-BE49-F238E27FC236}">
                  <a16:creationId xmlns="" xmlns:a16="http://schemas.microsoft.com/office/drawing/2014/main" id="{3CFAE9D2-DB70-4F8F-B9D9-341DC6B75465}"/>
                </a:ext>
              </a:extLst>
            </p:cNvPr>
            <p:cNvCxnSpPr/>
            <p:nvPr/>
          </p:nvCxnSpPr>
          <p:spPr>
            <a:xfrm flipV="1">
              <a:off x="4831873" y="1972873"/>
              <a:ext cx="2150319" cy="1081081"/>
            </a:xfrm>
            <a:prstGeom prst="bentConnector3">
              <a:avLst>
                <a:gd name="adj1" fmla="val 100028"/>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 xmlns:a16="http://schemas.microsoft.com/office/drawing/2014/main" id="{B7F9AD07-5A5A-4801-A218-C5F6A67EF0E2}"/>
                </a:ext>
              </a:extLst>
            </p:cNvPr>
            <p:cNvSpPr/>
            <p:nvPr/>
          </p:nvSpPr>
          <p:spPr>
            <a:xfrm>
              <a:off x="4905276" y="2779827"/>
              <a:ext cx="2081621" cy="276999"/>
            </a:xfrm>
            <a:prstGeom prst="rect">
              <a:avLst/>
            </a:prstGeom>
          </p:spPr>
          <p:txBody>
            <a:bodyPr wrap="square">
              <a:spAutoFit/>
            </a:bodyPr>
            <a:lstStyle/>
            <a:p>
              <a:pPr algn="r"/>
              <a:r>
                <a:rPr lang="en-US" sz="1200" dirty="0">
                  <a:solidFill>
                    <a:schemeClr val="accent6">
                      <a:lumMod val="75000"/>
                    </a:schemeClr>
                  </a:solidFill>
                  <a:latin typeface="Arial" panose="020B0604020202020204" pitchFamily="34" charset="0"/>
                  <a:ea typeface="Tahoma" pitchFamily="34" charset="0"/>
                  <a:cs typeface="Arial" panose="020B0604020202020204" pitchFamily="34" charset="0"/>
                </a:rPr>
                <a:t>Land rental</a:t>
              </a:r>
            </a:p>
          </p:txBody>
        </p:sp>
        <p:sp>
          <p:nvSpPr>
            <p:cNvPr id="67" name="Rectangle 66">
              <a:extLst>
                <a:ext uri="{FF2B5EF4-FFF2-40B4-BE49-F238E27FC236}">
                  <a16:creationId xmlns="" xmlns:a16="http://schemas.microsoft.com/office/drawing/2014/main" id="{4F3CF189-7E09-41F3-88A2-E0E1CBC4C932}"/>
                </a:ext>
              </a:extLst>
            </p:cNvPr>
            <p:cNvSpPr/>
            <p:nvPr/>
          </p:nvSpPr>
          <p:spPr>
            <a:xfrm>
              <a:off x="8079966" y="3598209"/>
              <a:ext cx="1023554" cy="276999"/>
            </a:xfrm>
            <a:prstGeom prst="rect">
              <a:avLst/>
            </a:prstGeom>
          </p:spPr>
          <p:txBody>
            <a:bodyPr wrap="square">
              <a:spAutoFit/>
            </a:bodyPr>
            <a:lstStyle/>
            <a:p>
              <a:pPr algn="ctr"/>
              <a:endParaRPr lang="en-US" sz="1200" dirty="0">
                <a:solidFill>
                  <a:schemeClr val="accent6">
                    <a:lumMod val="75000"/>
                  </a:schemeClr>
                </a:solidFill>
                <a:latin typeface="Arial" panose="020B0604020202020204" pitchFamily="34" charset="0"/>
                <a:ea typeface="Tahoma" pitchFamily="34" charset="0"/>
                <a:cs typeface="Arial" panose="020B0604020202020204" pitchFamily="34" charset="0"/>
              </a:endParaRPr>
            </a:p>
          </p:txBody>
        </p:sp>
        <p:grpSp>
          <p:nvGrpSpPr>
            <p:cNvPr id="68" name="Group 67">
              <a:extLst>
                <a:ext uri="{FF2B5EF4-FFF2-40B4-BE49-F238E27FC236}">
                  <a16:creationId xmlns="" xmlns:a16="http://schemas.microsoft.com/office/drawing/2014/main" id="{9151D902-D1A0-4391-95BF-A05E3E6F6EA5}"/>
                </a:ext>
              </a:extLst>
            </p:cNvPr>
            <p:cNvGrpSpPr/>
            <p:nvPr/>
          </p:nvGrpSpPr>
          <p:grpSpPr>
            <a:xfrm>
              <a:off x="5689016" y="4201741"/>
              <a:ext cx="1238441" cy="625562"/>
              <a:chOff x="8057738" y="3666066"/>
              <a:chExt cx="1813202" cy="832623"/>
            </a:xfrm>
          </p:grpSpPr>
          <p:cxnSp>
            <p:nvCxnSpPr>
              <p:cNvPr id="77" name="Straight Arrow Connector 76">
                <a:extLst>
                  <a:ext uri="{FF2B5EF4-FFF2-40B4-BE49-F238E27FC236}">
                    <a16:creationId xmlns="" xmlns:a16="http://schemas.microsoft.com/office/drawing/2014/main" id="{B87C51E5-105F-414B-8287-919A0FA6A811}"/>
                  </a:ext>
                </a:extLst>
              </p:cNvPr>
              <p:cNvCxnSpPr/>
              <p:nvPr/>
            </p:nvCxnSpPr>
            <p:spPr>
              <a:xfrm>
                <a:off x="8057738" y="3733300"/>
                <a:ext cx="391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 xmlns:a16="http://schemas.microsoft.com/office/drawing/2014/main" id="{92B01359-82F4-4654-BE61-0901487CE6D3}"/>
                  </a:ext>
                </a:extLst>
              </p:cNvPr>
              <p:cNvCxnSpPr/>
              <p:nvPr/>
            </p:nvCxnSpPr>
            <p:spPr>
              <a:xfrm>
                <a:off x="8057738" y="4069095"/>
                <a:ext cx="391982"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 xmlns:a16="http://schemas.microsoft.com/office/drawing/2014/main" id="{7DA63814-B4A5-4011-BC7F-4F635B6CADF1}"/>
                  </a:ext>
                </a:extLst>
              </p:cNvPr>
              <p:cNvCxnSpPr/>
              <p:nvPr/>
            </p:nvCxnSpPr>
            <p:spPr>
              <a:xfrm>
                <a:off x="8057738" y="4418035"/>
                <a:ext cx="391982"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 xmlns:a16="http://schemas.microsoft.com/office/drawing/2014/main" id="{C04448D8-E24A-40E8-9FDB-8E6A7D16636E}"/>
                  </a:ext>
                </a:extLst>
              </p:cNvPr>
              <p:cNvSpPr/>
              <p:nvPr/>
            </p:nvSpPr>
            <p:spPr>
              <a:xfrm>
                <a:off x="8461150" y="3666066"/>
                <a:ext cx="1398355" cy="137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1"/>
                    </a:solidFill>
                    <a:latin typeface="Arial" panose="020B0604020202020204" pitchFamily="34" charset="0"/>
                    <a:cs typeface="Arial" panose="020B0604020202020204" pitchFamily="34" charset="0"/>
                  </a:rPr>
                  <a:t>Co-ordination</a:t>
                </a:r>
              </a:p>
            </p:txBody>
          </p:sp>
          <p:sp>
            <p:nvSpPr>
              <p:cNvPr id="81" name="Rectangle 80">
                <a:extLst>
                  <a:ext uri="{FF2B5EF4-FFF2-40B4-BE49-F238E27FC236}">
                    <a16:creationId xmlns="" xmlns:a16="http://schemas.microsoft.com/office/drawing/2014/main" id="{C5D44153-6132-4EDC-82AA-DD089B43DE0B}"/>
                  </a:ext>
                </a:extLst>
              </p:cNvPr>
              <p:cNvSpPr/>
              <p:nvPr/>
            </p:nvSpPr>
            <p:spPr>
              <a:xfrm>
                <a:off x="8472586" y="4007220"/>
                <a:ext cx="1398354" cy="137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C00000"/>
                    </a:solidFill>
                    <a:latin typeface="Arial" panose="020B0604020202020204" pitchFamily="34" charset="0"/>
                    <a:cs typeface="Arial" panose="020B0604020202020204" pitchFamily="34" charset="0"/>
                  </a:rPr>
                  <a:t>Delivery</a:t>
                </a:r>
              </a:p>
            </p:txBody>
          </p:sp>
          <p:sp>
            <p:nvSpPr>
              <p:cNvPr id="82" name="Rectangle 81">
                <a:extLst>
                  <a:ext uri="{FF2B5EF4-FFF2-40B4-BE49-F238E27FC236}">
                    <a16:creationId xmlns="" xmlns:a16="http://schemas.microsoft.com/office/drawing/2014/main" id="{64747487-3604-409B-AFE1-1F2CEC3D9353}"/>
                  </a:ext>
                </a:extLst>
              </p:cNvPr>
              <p:cNvSpPr/>
              <p:nvPr/>
            </p:nvSpPr>
            <p:spPr>
              <a:xfrm>
                <a:off x="8449720" y="4361317"/>
                <a:ext cx="1398354" cy="137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accent6">
                        <a:lumMod val="75000"/>
                      </a:schemeClr>
                    </a:solidFill>
                    <a:latin typeface="Arial" panose="020B0604020202020204" pitchFamily="34" charset="0"/>
                    <a:cs typeface="Arial" panose="020B0604020202020204" pitchFamily="34" charset="0"/>
                  </a:rPr>
                  <a:t>Cash flow</a:t>
                </a:r>
              </a:p>
            </p:txBody>
          </p:sp>
        </p:grpSp>
        <p:cxnSp>
          <p:nvCxnSpPr>
            <p:cNvPr id="69" name="Straight Arrow Connector 68">
              <a:extLst>
                <a:ext uri="{FF2B5EF4-FFF2-40B4-BE49-F238E27FC236}">
                  <a16:creationId xmlns="" xmlns:a16="http://schemas.microsoft.com/office/drawing/2014/main" id="{B4826DDD-8577-4252-B2B9-FBA859DA385B}"/>
                </a:ext>
              </a:extLst>
            </p:cNvPr>
            <p:cNvCxnSpPr/>
            <p:nvPr/>
          </p:nvCxnSpPr>
          <p:spPr>
            <a:xfrm flipH="1">
              <a:off x="3721348" y="4233217"/>
              <a:ext cx="0" cy="4196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 xmlns:a16="http://schemas.microsoft.com/office/drawing/2014/main" id="{ACE312B7-E6B8-4A01-94B5-80DAE97ADD62}"/>
                </a:ext>
              </a:extLst>
            </p:cNvPr>
            <p:cNvSpPr/>
            <p:nvPr/>
          </p:nvSpPr>
          <p:spPr>
            <a:xfrm>
              <a:off x="3710477" y="4206323"/>
              <a:ext cx="980404" cy="461665"/>
            </a:xfrm>
            <a:prstGeom prst="rect">
              <a:avLst/>
            </a:prstGeom>
          </p:spPr>
          <p:txBody>
            <a:bodyPr wrap="square">
              <a:spAutoFit/>
            </a:bodyPr>
            <a:lstStyle/>
            <a:p>
              <a:pPr algn="ctr"/>
              <a:r>
                <a:rPr lang="en-US" sz="1200" dirty="0">
                  <a:solidFill>
                    <a:srgbClr val="C00000"/>
                  </a:solidFill>
                  <a:latin typeface="Arial" panose="020B0604020202020204" pitchFamily="34" charset="0"/>
                  <a:ea typeface="Tahoma" pitchFamily="34" charset="0"/>
                  <a:cs typeface="Arial" panose="020B0604020202020204" pitchFamily="34" charset="0"/>
                </a:rPr>
                <a:t>Charging service</a:t>
              </a:r>
            </a:p>
          </p:txBody>
        </p:sp>
        <p:cxnSp>
          <p:nvCxnSpPr>
            <p:cNvPr id="71" name="Elbow Connector 235">
              <a:extLst>
                <a:ext uri="{FF2B5EF4-FFF2-40B4-BE49-F238E27FC236}">
                  <a16:creationId xmlns="" xmlns:a16="http://schemas.microsoft.com/office/drawing/2014/main" id="{420B7720-CEA9-418F-9CD7-584F9BD1FA81}"/>
                </a:ext>
              </a:extLst>
            </p:cNvPr>
            <p:cNvCxnSpPr>
              <a:stCxn id="64" idx="1"/>
              <a:endCxn id="55" idx="1"/>
            </p:cNvCxnSpPr>
            <p:nvPr/>
          </p:nvCxnSpPr>
          <p:spPr>
            <a:xfrm rot="10800000">
              <a:off x="2781264" y="1902663"/>
              <a:ext cx="425885" cy="2892776"/>
            </a:xfrm>
            <a:prstGeom prst="bentConnector3">
              <a:avLst>
                <a:gd name="adj1" fmla="val 327335"/>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 xmlns:a16="http://schemas.microsoft.com/office/drawing/2014/main" id="{62F7339F-3531-4114-96EA-152445F4B6B7}"/>
                </a:ext>
              </a:extLst>
            </p:cNvPr>
            <p:cNvSpPr/>
            <p:nvPr/>
          </p:nvSpPr>
          <p:spPr>
            <a:xfrm>
              <a:off x="1761921" y="4030833"/>
              <a:ext cx="850167" cy="646331"/>
            </a:xfrm>
            <a:prstGeom prst="rect">
              <a:avLst/>
            </a:prstGeom>
          </p:spPr>
          <p:txBody>
            <a:bodyPr wrap="square">
              <a:spAutoFit/>
            </a:bodyPr>
            <a:lstStyle/>
            <a:p>
              <a:pPr algn="ctr"/>
              <a:r>
                <a:rPr lang="en-US" sz="1200" dirty="0">
                  <a:solidFill>
                    <a:schemeClr val="accent6">
                      <a:lumMod val="75000"/>
                    </a:schemeClr>
                  </a:solidFill>
                  <a:latin typeface="Arial" panose="020B0604020202020204" pitchFamily="34" charset="0"/>
                  <a:ea typeface="Tahoma" pitchFamily="34" charset="0"/>
                  <a:cs typeface="Arial" panose="020B0604020202020204" pitchFamily="34" charset="0"/>
                </a:rPr>
                <a:t>EV charging tariff</a:t>
              </a:r>
            </a:p>
          </p:txBody>
        </p:sp>
        <p:sp>
          <p:nvSpPr>
            <p:cNvPr id="73" name="Rectangle 72">
              <a:extLst>
                <a:ext uri="{FF2B5EF4-FFF2-40B4-BE49-F238E27FC236}">
                  <a16:creationId xmlns="" xmlns:a16="http://schemas.microsoft.com/office/drawing/2014/main" id="{DCC71B2B-B537-42FA-B881-00DFE3952565}"/>
                </a:ext>
              </a:extLst>
            </p:cNvPr>
            <p:cNvSpPr/>
            <p:nvPr/>
          </p:nvSpPr>
          <p:spPr>
            <a:xfrm>
              <a:off x="8139429" y="466974"/>
              <a:ext cx="1197851" cy="689598"/>
            </a:xfrm>
            <a:prstGeom prst="rect">
              <a:avLst/>
            </a:prstGeom>
            <a:solidFill>
              <a:schemeClr val="bg1"/>
            </a:solidFill>
          </p:spPr>
          <p:txBody>
            <a:bodyPr wrap="square" anchor="ctr">
              <a:spAutoFit/>
            </a:bodyPr>
            <a:lstStyle/>
            <a:p>
              <a:pPr algn="ctr"/>
              <a:r>
                <a:rPr lang="en-US" sz="1200" dirty="0">
                  <a:solidFill>
                    <a:srgbClr val="C00000"/>
                  </a:solidFill>
                  <a:latin typeface="Arial" panose="020B0604020202020204" pitchFamily="34" charset="0"/>
                  <a:ea typeface="Tahoma" pitchFamily="34" charset="0"/>
                  <a:cs typeface="Arial" panose="020B0604020202020204" pitchFamily="34" charset="0"/>
                </a:rPr>
                <a:t>Load sanction Application</a:t>
              </a:r>
            </a:p>
          </p:txBody>
        </p:sp>
        <p:cxnSp>
          <p:nvCxnSpPr>
            <p:cNvPr id="74" name="Elbow Connector 238">
              <a:extLst>
                <a:ext uri="{FF2B5EF4-FFF2-40B4-BE49-F238E27FC236}">
                  <a16:creationId xmlns="" xmlns:a16="http://schemas.microsoft.com/office/drawing/2014/main" id="{C79607D7-13E0-46AE-ADEB-DB444424F62A}"/>
                </a:ext>
              </a:extLst>
            </p:cNvPr>
            <p:cNvCxnSpPr/>
            <p:nvPr/>
          </p:nvCxnSpPr>
          <p:spPr>
            <a:xfrm rot="5400000">
              <a:off x="6303028" y="1428840"/>
              <a:ext cx="839114" cy="3793645"/>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234">
              <a:extLst>
                <a:ext uri="{FF2B5EF4-FFF2-40B4-BE49-F238E27FC236}">
                  <a16:creationId xmlns="" xmlns:a16="http://schemas.microsoft.com/office/drawing/2014/main" id="{CC1F5E00-D76E-4334-95FB-A562C6FCFFDC}"/>
                </a:ext>
              </a:extLst>
            </p:cNvPr>
            <p:cNvCxnSpPr/>
            <p:nvPr/>
          </p:nvCxnSpPr>
          <p:spPr>
            <a:xfrm flipV="1">
              <a:off x="4831714" y="2872883"/>
              <a:ext cx="3159215" cy="473808"/>
            </a:xfrm>
            <a:prstGeom prst="bentConnector2">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 xmlns:a16="http://schemas.microsoft.com/office/drawing/2014/main" id="{F1BDCED7-4ECF-487A-9E42-2B103B409AD7}"/>
                </a:ext>
              </a:extLst>
            </p:cNvPr>
            <p:cNvSpPr/>
            <p:nvPr/>
          </p:nvSpPr>
          <p:spPr>
            <a:xfrm>
              <a:off x="6260514" y="3092595"/>
              <a:ext cx="1720348" cy="276999"/>
            </a:xfrm>
            <a:prstGeom prst="rect">
              <a:avLst/>
            </a:prstGeom>
          </p:spPr>
          <p:txBody>
            <a:bodyPr wrap="square">
              <a:spAutoFit/>
            </a:bodyPr>
            <a:lstStyle/>
            <a:p>
              <a:pPr algn="r"/>
              <a:r>
                <a:rPr lang="en-US" sz="1200" dirty="0">
                  <a:solidFill>
                    <a:schemeClr val="accent6">
                      <a:lumMod val="75000"/>
                    </a:schemeClr>
                  </a:solidFill>
                  <a:latin typeface="Arial" panose="020B0604020202020204" pitchFamily="34" charset="0"/>
                  <a:ea typeface="Tahoma" pitchFamily="34" charset="0"/>
                  <a:cs typeface="Arial" panose="020B0604020202020204" pitchFamily="34" charset="0"/>
                </a:rPr>
                <a:t>Power tariff</a:t>
              </a:r>
            </a:p>
          </p:txBody>
        </p:sp>
      </p:grpSp>
    </p:spTree>
    <p:extLst>
      <p:ext uri="{BB962C8B-B14F-4D97-AF65-F5344CB8AC3E}">
        <p14:creationId xmlns:p14="http://schemas.microsoft.com/office/powerpoint/2010/main" xmlns="" val="20396961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5437</TotalTime>
  <Words>1075</Words>
  <Application>Microsoft Macintosh PowerPoint</Application>
  <PresentationFormat>Custom</PresentationFormat>
  <Paragraphs>260</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Slide 1</vt:lpstr>
      <vt:lpstr>About Energy Efficiency Services Limited</vt:lpstr>
      <vt:lpstr>National e-mobility Programme of EESL</vt:lpstr>
      <vt:lpstr>EESL’s National Electric Mobility Dashboard</vt:lpstr>
      <vt:lpstr>Slide 5</vt:lpstr>
      <vt:lpstr>Slide 6</vt:lpstr>
      <vt:lpstr>Approach for installation of Public Charging Stations</vt:lpstr>
      <vt:lpstr>Need for location assessment</vt:lpstr>
      <vt:lpstr>Business Model Design for PCS</vt:lpstr>
      <vt:lpstr>Deployment of EV Chargers under DHI - FAME India Scheme Phase II</vt:lpstr>
      <vt:lpstr>Key outcomes of EESL Charging Business</vt:lpstr>
      <vt:lpstr>Installation of PCS</vt:lpstr>
      <vt:lpstr>Policy Interventions and Support </vt:lpstr>
      <vt:lpstr>Slide 14</vt:lpstr>
    </vt:vector>
  </TitlesOfParts>
  <Company>KPMG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Murali</dc:creator>
  <cp:lastModifiedBy>USER</cp:lastModifiedBy>
  <cp:revision>405</cp:revision>
  <dcterms:created xsi:type="dcterms:W3CDTF">2019-07-12T08:09:27Z</dcterms:created>
  <dcterms:modified xsi:type="dcterms:W3CDTF">2021-01-14T05:42:14Z</dcterms:modified>
</cp:coreProperties>
</file>