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12192000" cy="6858000"/>
  <p:embeddedFontLst>
    <p:embeddedFont>
      <p:font typeface="Roboto"/>
      <p:regular r:id="rId22"/>
      <p:bold r:id="rId23"/>
      <p:italic r:id="rId24"/>
      <p:boldItalic r:id="rId25"/>
    </p:embeddedFon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jOhHc0WvNivlVfYSi4JyFvJUYB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5427BD-446B-4C4D-83CB-4E78E041BEDA}">
  <a:tblStyle styleId="{D05427BD-446B-4C4D-83CB-4E78E041BE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regular.fntdata"/><Relationship Id="rId25" Type="http://schemas.openxmlformats.org/officeDocument/2006/relationships/font" Target="fonts/Roboto-boldItalic.fntdata"/><Relationship Id="rId28" Type="http://customschemas.google.com/relationships/presentationmetadata" Target="metadata"/><Relationship Id="rId27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7c7c2a6fe_0_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37c7c2a6fe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d5e7fb064_0_3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8d5e7fb064_0_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title"/>
          </p:nvPr>
        </p:nvSpPr>
        <p:spPr>
          <a:xfrm>
            <a:off x="3867150" y="1790827"/>
            <a:ext cx="44684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" type="body"/>
          </p:nvPr>
        </p:nvSpPr>
        <p:spPr>
          <a:xfrm>
            <a:off x="1710489" y="2409266"/>
            <a:ext cx="8958580" cy="3886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>
                <a:solidFill>
                  <a:srgbClr val="76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D0CEC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3867150" y="1790827"/>
            <a:ext cx="44684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D0CEC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D0CEC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ctrTitle"/>
          </p:nvPr>
        </p:nvSpPr>
        <p:spPr>
          <a:xfrm>
            <a:off x="542645" y="466342"/>
            <a:ext cx="11106709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D0CEC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3867150" y="1790827"/>
            <a:ext cx="44684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D0CEC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3295" y="5599176"/>
            <a:ext cx="1633726" cy="775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8"/>
          <p:cNvSpPr/>
          <p:nvPr/>
        </p:nvSpPr>
        <p:spPr>
          <a:xfrm>
            <a:off x="0" y="6691884"/>
            <a:ext cx="12192000" cy="166370"/>
          </a:xfrm>
          <a:custGeom>
            <a:rect b="b" l="l" r="r" t="t"/>
            <a:pathLst>
              <a:path extrusionOk="0" h="166370" w="12192000">
                <a:moveTo>
                  <a:pt x="12191999" y="166112"/>
                </a:moveTo>
                <a:lnTo>
                  <a:pt x="0" y="166112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66112"/>
                </a:lnTo>
                <a:close/>
              </a:path>
            </a:pathLst>
          </a:custGeom>
          <a:solidFill>
            <a:srgbClr val="00AE5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8"/>
          <p:cNvSpPr/>
          <p:nvPr/>
        </p:nvSpPr>
        <p:spPr>
          <a:xfrm>
            <a:off x="0" y="6586728"/>
            <a:ext cx="12192000" cy="105410"/>
          </a:xfrm>
          <a:custGeom>
            <a:rect b="b" l="l" r="r" t="t"/>
            <a:pathLst>
              <a:path extrusionOk="0" h="105409" w="12192000">
                <a:moveTo>
                  <a:pt x="12191999" y="105156"/>
                </a:moveTo>
                <a:lnTo>
                  <a:pt x="0" y="105156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05156"/>
                </a:lnTo>
                <a:close/>
              </a:path>
            </a:pathLst>
          </a:custGeom>
          <a:solidFill>
            <a:srgbClr val="04381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8"/>
          <p:cNvSpPr txBox="1"/>
          <p:nvPr>
            <p:ph type="title"/>
          </p:nvPr>
        </p:nvSpPr>
        <p:spPr>
          <a:xfrm>
            <a:off x="3867150" y="1790827"/>
            <a:ext cx="446849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" type="body"/>
          </p:nvPr>
        </p:nvSpPr>
        <p:spPr>
          <a:xfrm>
            <a:off x="1710489" y="2409266"/>
            <a:ext cx="8958580" cy="3886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100" u="none" cap="none" strike="noStrike">
                <a:solidFill>
                  <a:srgbClr val="76707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D0CEC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4.jpg"/><Relationship Id="rId5" Type="http://schemas.openxmlformats.org/officeDocument/2006/relationships/image" Target="../media/image23.jpg"/><Relationship Id="rId6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Relationship Id="rId5" Type="http://schemas.openxmlformats.org/officeDocument/2006/relationships/image" Target="../media/image30.jpg"/><Relationship Id="rId6" Type="http://schemas.openxmlformats.org/officeDocument/2006/relationships/image" Target="../media/image3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g"/><Relationship Id="rId4" Type="http://schemas.openxmlformats.org/officeDocument/2006/relationships/image" Target="../media/image14.png"/><Relationship Id="rId5" Type="http://schemas.openxmlformats.org/officeDocument/2006/relationships/hyperlink" Target="mailto:contact.greenlifeiqponics@gmail.com" TargetMode="External"/><Relationship Id="rId6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5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5.jpg"/><Relationship Id="rId6" Type="http://schemas.openxmlformats.org/officeDocument/2006/relationships/image" Target="../media/image6.jpg"/><Relationship Id="rId7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10" Type="http://schemas.openxmlformats.org/officeDocument/2006/relationships/image" Target="../media/image19.jpg"/><Relationship Id="rId9" Type="http://schemas.openxmlformats.org/officeDocument/2006/relationships/image" Target="../media/image21.png"/><Relationship Id="rId5" Type="http://schemas.openxmlformats.org/officeDocument/2006/relationships/image" Target="../media/image8.jpg"/><Relationship Id="rId6" Type="http://schemas.openxmlformats.org/officeDocument/2006/relationships/image" Target="../media/image17.jpg"/><Relationship Id="rId7" Type="http://schemas.openxmlformats.org/officeDocument/2006/relationships/image" Target="../media/image16.jpg"/><Relationship Id="rId8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Relationship Id="rId5" Type="http://schemas.openxmlformats.org/officeDocument/2006/relationships/image" Target="../media/image25.jpg"/><Relationship Id="rId6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idx="1" type="body"/>
          </p:nvPr>
        </p:nvSpPr>
        <p:spPr>
          <a:xfrm>
            <a:off x="1710500" y="3159075"/>
            <a:ext cx="9313800" cy="3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109345" lvl="0" marL="1349375" marR="1122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239A5F"/>
                </a:solidFill>
              </a:rPr>
              <a:t> </a:t>
            </a:r>
            <a:endParaRPr sz="2400">
              <a:solidFill>
                <a:srgbClr val="239A5F"/>
              </a:solidFill>
            </a:endParaRPr>
          </a:p>
          <a:p>
            <a:pPr indent="0" lvl="0" marL="1349375" marR="1122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1349375" marR="1122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1349375" marR="1122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>
                <a:solidFill>
                  <a:srgbClr val="239A5F"/>
                </a:solidFill>
              </a:rPr>
              <a:t>Powered by Data Driven Cutting-Edge Technology</a:t>
            </a:r>
            <a:endParaRPr b="1" sz="2400">
              <a:solidFill>
                <a:srgbClr val="239A5F"/>
              </a:solidFill>
            </a:endParaRPr>
          </a:p>
          <a:p>
            <a:pPr indent="0" lvl="0" marL="0" marR="1122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1349375" marR="1122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1349375" marR="1122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3672203" marR="3693159" rtl="0" algn="ctr">
              <a:lnSpc>
                <a:spcPct val="133300"/>
              </a:lnSpc>
              <a:spcBef>
                <a:spcPts val="2195"/>
              </a:spcBef>
              <a:spcAft>
                <a:spcPts val="0"/>
              </a:spcAft>
              <a:buSzPts val="1400"/>
              <a:buNone/>
            </a:pPr>
            <a:r>
              <a:rPr b="1" lang="en-US" sz="1800">
                <a:solidFill>
                  <a:srgbClr val="393737"/>
                </a:solidFill>
              </a:rPr>
              <a:t>BY  </a:t>
            </a:r>
            <a:r>
              <a:rPr b="1" lang="en-US" sz="1800">
                <a:solidFill>
                  <a:srgbClr val="000000"/>
                </a:solidFill>
              </a:rPr>
              <a:t>ARJUN DUTTA</a:t>
            </a:r>
            <a:endParaRPr b="1" sz="1800"/>
          </a:p>
        </p:txBody>
      </p:sp>
      <p:grpSp>
        <p:nvGrpSpPr>
          <p:cNvPr id="47" name="Google Shape;47;p1"/>
          <p:cNvGrpSpPr/>
          <p:nvPr/>
        </p:nvGrpSpPr>
        <p:grpSpPr>
          <a:xfrm>
            <a:off x="0" y="6586728"/>
            <a:ext cx="12192000" cy="271526"/>
            <a:chOff x="0" y="6586728"/>
            <a:chExt cx="12192000" cy="271526"/>
          </a:xfrm>
        </p:grpSpPr>
        <p:sp>
          <p:nvSpPr>
            <p:cNvPr id="48" name="Google Shape;48;p1"/>
            <p:cNvSpPr/>
            <p:nvPr/>
          </p:nvSpPr>
          <p:spPr>
            <a:xfrm>
              <a:off x="0" y="6691884"/>
              <a:ext cx="12192000" cy="166370"/>
            </a:xfrm>
            <a:custGeom>
              <a:rect b="b" l="l" r="r" t="t"/>
              <a:pathLst>
                <a:path extrusionOk="0" h="166370" w="12192000">
                  <a:moveTo>
                    <a:pt x="12191999" y="166114"/>
                  </a:moveTo>
                  <a:lnTo>
                    <a:pt x="0" y="166114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66114"/>
                  </a:lnTo>
                  <a:close/>
                </a:path>
              </a:pathLst>
            </a:custGeom>
            <a:solidFill>
              <a:srgbClr val="00AE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0" y="6586728"/>
              <a:ext cx="12192000" cy="105410"/>
            </a:xfrm>
            <a:custGeom>
              <a:rect b="b" l="l" r="r" t="t"/>
              <a:pathLst>
                <a:path extrusionOk="0" h="105409" w="12192000">
                  <a:moveTo>
                    <a:pt x="12191999" y="105156"/>
                  </a:moveTo>
                  <a:lnTo>
                    <a:pt x="0" y="105156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05156"/>
                  </a:lnTo>
                  <a:close/>
                </a:path>
              </a:pathLst>
            </a:custGeom>
            <a:solidFill>
              <a:srgbClr val="0438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7175" y="173375"/>
            <a:ext cx="4283085" cy="285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1932" y="1569719"/>
            <a:ext cx="6521195" cy="485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>
            <p:ph type="title"/>
          </p:nvPr>
        </p:nvSpPr>
        <p:spPr>
          <a:xfrm>
            <a:off x="516127" y="482853"/>
            <a:ext cx="4019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GTM</a:t>
            </a:r>
            <a:endParaRPr sz="2800"/>
          </a:p>
        </p:txBody>
      </p:sp>
      <p:sp>
        <p:nvSpPr>
          <p:cNvPr id="162" name="Google Shape;162;p9"/>
          <p:cNvSpPr txBox="1"/>
          <p:nvPr/>
        </p:nvSpPr>
        <p:spPr>
          <a:xfrm>
            <a:off x="542650" y="1569725"/>
            <a:ext cx="10224000" cy="29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Through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franchise chains.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t/>
            </a:r>
            <a:endParaRPr b="0" i="0" sz="2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1866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hybrid approach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combining ground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digital  channels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planned which will increase by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 least 10X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the following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24 months</a:t>
            </a: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accelerate our growth, we will also concentrate on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B2B channels</a:t>
            </a: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t/>
            </a:r>
            <a:endParaRPr b="0" i="0" sz="2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Next 1 year, we can activate channels with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100 retailers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2000 buyers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Kolkata.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8506459" y="459561"/>
            <a:ext cx="31095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3737"/>
                </a:solidFill>
                <a:latin typeface="Roboto"/>
                <a:ea typeface="Roboto"/>
                <a:cs typeface="Roboto"/>
                <a:sym typeface="Roboto"/>
              </a:rPr>
              <a:t>https://greenlifeiqponics.com/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95" y="5599176"/>
            <a:ext cx="1633726" cy="775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11"/>
          <p:cNvGrpSpPr/>
          <p:nvPr/>
        </p:nvGrpSpPr>
        <p:grpSpPr>
          <a:xfrm>
            <a:off x="0" y="0"/>
            <a:ext cx="12192000" cy="6858252"/>
            <a:chOff x="0" y="0"/>
            <a:chExt cx="12192000" cy="6858252"/>
          </a:xfrm>
        </p:grpSpPr>
        <p:sp>
          <p:nvSpPr>
            <p:cNvPr id="170" name="Google Shape;170;p11"/>
            <p:cNvSpPr/>
            <p:nvPr/>
          </p:nvSpPr>
          <p:spPr>
            <a:xfrm>
              <a:off x="0" y="6691882"/>
              <a:ext cx="12192000" cy="166370"/>
            </a:xfrm>
            <a:custGeom>
              <a:rect b="b" l="l" r="r" t="t"/>
              <a:pathLst>
                <a:path extrusionOk="0" h="166370" w="12192000">
                  <a:moveTo>
                    <a:pt x="12191999" y="166114"/>
                  </a:moveTo>
                  <a:lnTo>
                    <a:pt x="0" y="166114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66114"/>
                  </a:lnTo>
                  <a:close/>
                </a:path>
              </a:pathLst>
            </a:custGeom>
            <a:solidFill>
              <a:srgbClr val="00AE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0" y="6586728"/>
              <a:ext cx="12192000" cy="105410"/>
            </a:xfrm>
            <a:custGeom>
              <a:rect b="b" l="l" r="r" t="t"/>
              <a:pathLst>
                <a:path extrusionOk="0" h="105409" w="12192000">
                  <a:moveTo>
                    <a:pt x="12191999" y="105156"/>
                  </a:moveTo>
                  <a:lnTo>
                    <a:pt x="0" y="105156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05156"/>
                  </a:lnTo>
                  <a:close/>
                </a:path>
              </a:pathLst>
            </a:custGeom>
            <a:solidFill>
              <a:srgbClr val="0438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2" name="Google Shape;17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80403" y="0"/>
              <a:ext cx="5911596" cy="65867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1"/>
          <p:cNvSpPr txBox="1"/>
          <p:nvPr/>
        </p:nvSpPr>
        <p:spPr>
          <a:xfrm>
            <a:off x="219925" y="0"/>
            <a:ext cx="59184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8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CURRENT STATUS OF IQPONICS</a:t>
            </a:r>
            <a:endParaRPr b="0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8705215" y="6021343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https://greenlifeiqponics.com/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5" name="Google Shape;175;p11"/>
          <p:cNvGraphicFramePr/>
          <p:nvPr/>
        </p:nvGraphicFramePr>
        <p:xfrm>
          <a:off x="463300" y="886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{D05427BD-446B-4C4D-83CB-4E78E041BEDA}</a:tableStyleId>
              </a:tblPr>
              <a:tblGrid>
                <a:gridCol w="4478550"/>
                <a:gridCol w="1196475"/>
              </a:tblGrid>
              <a:tr h="71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IDEATION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71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PROTOTYPE MAKING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71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INDOOR / OUTDOOR SYSTEMS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71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COPYRIGHT, </a:t>
                      </a: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INDUSTRIAL DESIGN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71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 DRIVEN APPLICATION</a:t>
                      </a:r>
                      <a:endParaRPr b="1" sz="3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 SCALE INTEGRATION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6" name="Google Shape;17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8500" y="886250"/>
            <a:ext cx="799974" cy="5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8500" y="1743575"/>
            <a:ext cx="799974" cy="5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8500" y="2479125"/>
            <a:ext cx="799974" cy="5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8500" y="3347350"/>
            <a:ext cx="799974" cy="4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6">
            <a:alphaModFix/>
          </a:blip>
          <a:srcRect b="16614" l="6589" r="5659" t="6997"/>
          <a:stretch/>
        </p:blipFill>
        <p:spPr>
          <a:xfrm>
            <a:off x="5314950" y="4259175"/>
            <a:ext cx="623524" cy="4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6">
            <a:alphaModFix/>
          </a:blip>
          <a:srcRect b="16614" l="6589" r="5659" t="6997"/>
          <a:stretch/>
        </p:blipFill>
        <p:spPr>
          <a:xfrm>
            <a:off x="5314950" y="4984325"/>
            <a:ext cx="623524" cy="39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7c7c2a6fe_0_0"/>
          <p:cNvSpPr txBox="1"/>
          <p:nvPr>
            <p:ph type="title"/>
          </p:nvPr>
        </p:nvSpPr>
        <p:spPr>
          <a:xfrm>
            <a:off x="1457325" y="462925"/>
            <a:ext cx="876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WE HAVE ACHIEVED YET</a:t>
            </a:r>
            <a:endParaRPr/>
          </a:p>
        </p:txBody>
      </p:sp>
      <p:graphicFrame>
        <p:nvGraphicFramePr>
          <p:cNvPr id="187" name="Google Shape;187;g237c7c2a6fe_0_0"/>
          <p:cNvGraphicFramePr/>
          <p:nvPr/>
        </p:nvGraphicFramePr>
        <p:xfrm>
          <a:off x="952500" y="162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{D05427BD-446B-4C4D-83CB-4E78E041BEDA}</a:tableStyleId>
              </a:tblPr>
              <a:tblGrid>
                <a:gridCol w="5143500"/>
                <a:gridCol w="5143500"/>
              </a:tblGrid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Contracts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Total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31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LOI Received from Gym &amp; Restaurant Owners, Kol-India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Franchise, Kol-Assam, India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Land &amp; Waterbody in Bangladesh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 Bigha ( in process )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d5e7fb064_0_31"/>
          <p:cNvSpPr txBox="1"/>
          <p:nvPr>
            <p:ph type="title"/>
          </p:nvPr>
        </p:nvSpPr>
        <p:spPr>
          <a:xfrm>
            <a:off x="5238475" y="479850"/>
            <a:ext cx="479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TEAM</a:t>
            </a:r>
            <a:endParaRPr/>
          </a:p>
        </p:txBody>
      </p:sp>
      <p:pic>
        <p:nvPicPr>
          <p:cNvPr id="193" name="Google Shape;193;g28d5e7fb064_0_31"/>
          <p:cNvPicPr preferRelativeResize="0"/>
          <p:nvPr/>
        </p:nvPicPr>
        <p:blipFill rotWithShape="1">
          <a:blip r:embed="rId3">
            <a:alphaModFix/>
          </a:blip>
          <a:srcRect b="17570" l="7146" r="4083" t="7724"/>
          <a:stretch/>
        </p:blipFill>
        <p:spPr>
          <a:xfrm>
            <a:off x="393875" y="1399375"/>
            <a:ext cx="2609275" cy="25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8d5e7fb064_0_31"/>
          <p:cNvPicPr preferRelativeResize="0"/>
          <p:nvPr/>
        </p:nvPicPr>
        <p:blipFill rotWithShape="1">
          <a:blip r:embed="rId4">
            <a:alphaModFix/>
          </a:blip>
          <a:srcRect b="11131" l="0" r="44530" t="26955"/>
          <a:stretch/>
        </p:blipFill>
        <p:spPr>
          <a:xfrm>
            <a:off x="9287325" y="1399375"/>
            <a:ext cx="2279350" cy="256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8d5e7fb064_0_31"/>
          <p:cNvSpPr txBox="1"/>
          <p:nvPr/>
        </p:nvSpPr>
        <p:spPr>
          <a:xfrm>
            <a:off x="239925" y="4320550"/>
            <a:ext cx="116367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Zakir Hossain                                        Arjun Dutta                                            Indrajit Adhikary                                        Linkon Hossain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(Co-Founder &amp; CSO)                           ( Founder &amp; CEO )                                Technology Consultant                        (Co-Founder &amp; Operations)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Full-Stack Blockchain Developer              3+ years work exp                                       15 yrs work exp                        5 years work exp in Import/Export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15 years Work Exp-Middle East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g28d5e7fb064_0_31"/>
          <p:cNvPicPr preferRelativeResize="0"/>
          <p:nvPr/>
        </p:nvPicPr>
        <p:blipFill rotWithShape="1">
          <a:blip r:embed="rId5">
            <a:alphaModFix/>
          </a:blip>
          <a:srcRect b="14842" l="26504" r="10326" t="5608"/>
          <a:stretch/>
        </p:blipFill>
        <p:spPr>
          <a:xfrm>
            <a:off x="3429000" y="1399375"/>
            <a:ext cx="2159376" cy="25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8d5e7fb064_0_31"/>
          <p:cNvPicPr preferRelativeResize="0"/>
          <p:nvPr/>
        </p:nvPicPr>
        <p:blipFill rotWithShape="1">
          <a:blip r:embed="rId6">
            <a:alphaModFix/>
          </a:blip>
          <a:srcRect b="8" l="16305" r="7357" t="1922"/>
          <a:stretch/>
        </p:blipFill>
        <p:spPr>
          <a:xfrm>
            <a:off x="6298175" y="1399375"/>
            <a:ext cx="2279350" cy="257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7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pic>
          <p:nvPicPr>
            <p:cNvPr id="203" name="Google Shape;20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2455" y="5686044"/>
              <a:ext cx="1633726" cy="7741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17"/>
          <p:cNvSpPr txBox="1"/>
          <p:nvPr>
            <p:ph type="title"/>
          </p:nvPr>
        </p:nvSpPr>
        <p:spPr>
          <a:xfrm>
            <a:off x="709450" y="1397625"/>
            <a:ext cx="107874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0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lang="en-US" sz="10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THANK YOU!</a:t>
            </a:r>
            <a:endParaRPr sz="10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1501850" y="2935624"/>
            <a:ext cx="8804400" cy="25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“ Investment in agriculture are the best weapons  against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12115" marR="39243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hunger and poverty, and they have made life  better for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714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billions of people ”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2087245" marR="2050414" rtl="0" algn="ctr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Email : </a:t>
            </a:r>
            <a:r>
              <a:rPr b="1" i="0" lang="en-US" sz="1800" u="sng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contact.greenlifeiqponics@gmail.com </a:t>
            </a:r>
            <a:r>
              <a:rPr b="1" i="0" lang="en-US" sz="18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Contact : +91 8777765809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9000" y="254675"/>
            <a:ext cx="4456800" cy="12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type="title"/>
          </p:nvPr>
        </p:nvSpPr>
        <p:spPr>
          <a:xfrm>
            <a:off x="542663" y="393200"/>
            <a:ext cx="75738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Annexure</a:t>
            </a:r>
            <a:endParaRPr sz="3600"/>
          </a:p>
        </p:txBody>
      </p:sp>
      <p:sp>
        <p:nvSpPr>
          <p:cNvPr id="213" name="Google Shape;213;p16"/>
          <p:cNvSpPr txBox="1"/>
          <p:nvPr/>
        </p:nvSpPr>
        <p:spPr>
          <a:xfrm>
            <a:off x="8479917" y="5975013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3737"/>
                </a:solidFill>
                <a:latin typeface="Roboto"/>
                <a:ea typeface="Roboto"/>
                <a:cs typeface="Roboto"/>
                <a:sym typeface="Roboto"/>
              </a:rPr>
              <a:t>https://greenlifeiqponics.com/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587700" y="1026793"/>
            <a:ext cx="11336700" cy="46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91465" lvl="0" marL="3105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the Income accrued by Investor from </a:t>
            </a:r>
            <a:r>
              <a:rPr b="1" i="0" lang="en-US" sz="23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rPr>
              <a:t>Farming Land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Tax Free creating a social &amp; global impact.</a:t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465" lvl="0" marL="309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Investors get the beneﬁt of multiplying the proﬁts based on the investments made by breaking even in next 3 ﬁnancial years with Easy Exit Options.</a:t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465" lvl="0" marL="309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the Farms are located in </a:t>
            </a:r>
            <a:r>
              <a:rPr b="1" i="0" lang="en-US" sz="23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rPr>
              <a:t>High-Growth Corridors and well connected to heart of Kolkata covering the  areas like Rajarhat, Airport Area, Bidhannagar.</a:t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465" lvl="0" marL="31051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39A5F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rPr>
              <a:t>Every Investor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gets the opportunity to grow their own choice of plants in our farm.</a:t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465" lvl="0" marL="309880" marR="196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Every Investor gets </a:t>
            </a:r>
            <a:r>
              <a:rPr b="1" i="0" lang="en-US" sz="23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rPr>
              <a:t>a LIFETIME MEMBERSHIP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get a Discount of </a:t>
            </a:r>
            <a:r>
              <a:rPr b="1" i="0" lang="en-US" sz="23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r>
              <a:rPr b="0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Buying any IQPONICS Products.</a:t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2966076" y="466350"/>
            <a:ext cx="5058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rPr>
              <a:t>THE   PROBLEM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8893" y="2566421"/>
            <a:ext cx="1760219" cy="172516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"/>
          <p:cNvSpPr txBox="1"/>
          <p:nvPr/>
        </p:nvSpPr>
        <p:spPr>
          <a:xfrm>
            <a:off x="2832925" y="1179650"/>
            <a:ext cx="72642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009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 Farming ~ Inefficient Practices </a:t>
            </a:r>
            <a:endParaRPr b="1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801495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801495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801495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2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93737"/>
                </a:solidFill>
              </a:rPr>
              <a:t>https://greenlifeiqponics.com/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5640700" y="4436000"/>
            <a:ext cx="63957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Disrupting Factors ~ Global Warming. </a:t>
            </a:r>
            <a:endParaRPr b="1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~Food Crisis &amp; Supply-Chain</a:t>
            </a:r>
            <a:endParaRPr b="1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~Depleting Rural Workforce</a:t>
            </a:r>
            <a:endParaRPr b="1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7989" l="7140" r="0" t="9035"/>
          <a:stretch/>
        </p:blipFill>
        <p:spPr>
          <a:xfrm>
            <a:off x="3326150" y="4436000"/>
            <a:ext cx="2177950" cy="15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5">
            <a:alphaModFix/>
          </a:blip>
          <a:srcRect b="3733" l="7140" r="0" t="5431"/>
          <a:stretch/>
        </p:blipFill>
        <p:spPr>
          <a:xfrm>
            <a:off x="493225" y="848550"/>
            <a:ext cx="2177951" cy="172514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4598650" y="3239050"/>
            <a:ext cx="72642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Insufficient supply of exotic veggies at affordable rates.</a:t>
            </a:r>
            <a:endParaRPr b="1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>
            <p:ph type="title"/>
          </p:nvPr>
        </p:nvSpPr>
        <p:spPr>
          <a:xfrm>
            <a:off x="542645" y="582293"/>
            <a:ext cx="7740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GREENLIFE  IQPONICS AGRITECH	FUNNEL</a:t>
            </a:r>
            <a:endParaRPr sz="2800"/>
          </a:p>
        </p:txBody>
      </p:sp>
      <p:pic>
        <p:nvPicPr>
          <p:cNvPr id="68" name="Google Shape;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475" y="1277100"/>
            <a:ext cx="8617499" cy="43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https://greenlifeiqponics.com/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5"/>
          <p:cNvGrpSpPr/>
          <p:nvPr/>
        </p:nvGrpSpPr>
        <p:grpSpPr>
          <a:xfrm>
            <a:off x="0" y="152400"/>
            <a:ext cx="12192000" cy="6858252"/>
            <a:chOff x="0" y="0"/>
            <a:chExt cx="12192000" cy="6858252"/>
          </a:xfrm>
        </p:grpSpPr>
        <p:pic>
          <p:nvPicPr>
            <p:cNvPr id="75" name="Google Shape;7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91999" cy="6720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3295" y="5599176"/>
              <a:ext cx="1633726" cy="7757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5"/>
            <p:cNvSpPr/>
            <p:nvPr/>
          </p:nvSpPr>
          <p:spPr>
            <a:xfrm>
              <a:off x="0" y="6691882"/>
              <a:ext cx="12192000" cy="166370"/>
            </a:xfrm>
            <a:custGeom>
              <a:rect b="b" l="l" r="r" t="t"/>
              <a:pathLst>
                <a:path extrusionOk="0" h="166370" w="12192000">
                  <a:moveTo>
                    <a:pt x="12191999" y="166114"/>
                  </a:moveTo>
                  <a:lnTo>
                    <a:pt x="0" y="166114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66114"/>
                  </a:lnTo>
                  <a:close/>
                </a:path>
              </a:pathLst>
            </a:custGeom>
            <a:solidFill>
              <a:srgbClr val="00AE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0" y="6586728"/>
              <a:ext cx="12192000" cy="105410"/>
            </a:xfrm>
            <a:custGeom>
              <a:rect b="b" l="l" r="r" t="t"/>
              <a:pathLst>
                <a:path extrusionOk="0" h="105409" w="12192000">
                  <a:moveTo>
                    <a:pt x="12191999" y="105156"/>
                  </a:moveTo>
                  <a:lnTo>
                    <a:pt x="0" y="105156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05156"/>
                  </a:lnTo>
                  <a:close/>
                </a:path>
              </a:pathLst>
            </a:custGeom>
            <a:solidFill>
              <a:srgbClr val="0438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542650" y="641702"/>
            <a:ext cx="3082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solidFill>
                  <a:srgbClr val="FFFF00"/>
                </a:solidFill>
              </a:rPr>
              <a:t>WHO ARE	 WE?</a:t>
            </a:r>
            <a:endParaRPr sz="3200"/>
          </a:p>
        </p:txBody>
      </p:sp>
      <p:sp>
        <p:nvSpPr>
          <p:cNvPr id="80" name="Google Shape;80;p5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https://greenlifeiqponics.com/</a:t>
            </a:r>
            <a:endParaRPr/>
          </a:p>
        </p:txBody>
      </p:sp>
      <p:sp>
        <p:nvSpPr>
          <p:cNvPr id="81" name="Google Shape;81;p5"/>
          <p:cNvSpPr txBox="1"/>
          <p:nvPr/>
        </p:nvSpPr>
        <p:spPr>
          <a:xfrm>
            <a:off x="542650" y="1320175"/>
            <a:ext cx="11445300" cy="4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are the passionate Next Generation Farmers. </a:t>
            </a:r>
            <a:endParaRPr b="0" i="0" sz="2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primary goal is to p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rovid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healthy  organic food at an economical rate &amp; developing a healthy living across the country.. </a:t>
            </a:r>
            <a:endParaRPr b="0" i="0" sz="2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Visualization with the help of cutting edge technology IIoT &amp; Cloud.</a:t>
            </a:r>
            <a:endParaRPr b="0" i="0" sz="2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AI-driven ‘Smart Aquaponics’ can determine optimum growth of plant and fishes.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Insights are generated from data obtained by sensors in the hardware. 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1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95" y="5692140"/>
            <a:ext cx="1647443" cy="78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2"/>
          <p:cNvGrpSpPr/>
          <p:nvPr/>
        </p:nvGrpSpPr>
        <p:grpSpPr>
          <a:xfrm>
            <a:off x="0" y="6586728"/>
            <a:ext cx="12192000" cy="271526"/>
            <a:chOff x="0" y="6586728"/>
            <a:chExt cx="12192000" cy="271526"/>
          </a:xfrm>
        </p:grpSpPr>
        <p:sp>
          <p:nvSpPr>
            <p:cNvPr id="88" name="Google Shape;88;p12"/>
            <p:cNvSpPr/>
            <p:nvPr/>
          </p:nvSpPr>
          <p:spPr>
            <a:xfrm>
              <a:off x="0" y="6691884"/>
              <a:ext cx="12192000" cy="166370"/>
            </a:xfrm>
            <a:custGeom>
              <a:rect b="b" l="l" r="r" t="t"/>
              <a:pathLst>
                <a:path extrusionOk="0" h="166370" w="12192000">
                  <a:moveTo>
                    <a:pt x="12191999" y="166112"/>
                  </a:moveTo>
                  <a:lnTo>
                    <a:pt x="0" y="166112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66112"/>
                  </a:lnTo>
                  <a:close/>
                </a:path>
              </a:pathLst>
            </a:custGeom>
            <a:solidFill>
              <a:srgbClr val="00AE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0" y="6586728"/>
              <a:ext cx="12192000" cy="105410"/>
            </a:xfrm>
            <a:custGeom>
              <a:rect b="b" l="l" r="r" t="t"/>
              <a:pathLst>
                <a:path extrusionOk="0" h="105409" w="12192000">
                  <a:moveTo>
                    <a:pt x="12191999" y="105156"/>
                  </a:moveTo>
                  <a:lnTo>
                    <a:pt x="0" y="105156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05156"/>
                  </a:lnTo>
                  <a:close/>
                </a:path>
              </a:pathLst>
            </a:custGeom>
            <a:solidFill>
              <a:srgbClr val="0438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2"/>
          <p:cNvSpPr txBox="1"/>
          <p:nvPr>
            <p:ph type="title"/>
          </p:nvPr>
        </p:nvSpPr>
        <p:spPr>
          <a:xfrm>
            <a:off x="582269" y="376808"/>
            <a:ext cx="383857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TESTED INDOOR SETUP</a:t>
            </a:r>
            <a:endParaRPr sz="2800"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375" y="1097275"/>
            <a:ext cx="3221726" cy="14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5">
            <a:alphaModFix/>
          </a:blip>
          <a:srcRect b="0" l="-6381" r="3765" t="0"/>
          <a:stretch/>
        </p:blipFill>
        <p:spPr>
          <a:xfrm>
            <a:off x="7859275" y="1097275"/>
            <a:ext cx="3473576" cy="39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850" y="2948950"/>
            <a:ext cx="3200400" cy="21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 rotWithShape="1">
          <a:blip r:embed="rId7">
            <a:alphaModFix/>
          </a:blip>
          <a:srcRect b="9151" l="10100" r="1065" t="1911"/>
          <a:stretch/>
        </p:blipFill>
        <p:spPr>
          <a:xfrm>
            <a:off x="4420850" y="1097275"/>
            <a:ext cx="3200399" cy="39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8479917" y="6010980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3737"/>
                </a:solidFill>
                <a:latin typeface="Roboto"/>
                <a:ea typeface="Roboto"/>
                <a:cs typeface="Roboto"/>
                <a:sym typeface="Roboto"/>
              </a:rPr>
              <a:t>https://greenlifeiqponics.com/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600075" y="5194925"/>
            <a:ext cx="107328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Data Collection                                                     Hydroponic Setup                                             Aquaponic Setup</a:t>
            </a:r>
            <a:endParaRPr b="1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648725" y="159950"/>
            <a:ext cx="10488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TESTED OUTDOOR	AQUAPONICS WORK</a:t>
            </a:r>
            <a:endParaRPr sz="2800"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8198" l="0" r="13897" t="12042"/>
          <a:stretch/>
        </p:blipFill>
        <p:spPr>
          <a:xfrm>
            <a:off x="6414625" y="702350"/>
            <a:ext cx="1889975" cy="212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 b="10817" l="0" r="0" t="0"/>
          <a:stretch/>
        </p:blipFill>
        <p:spPr>
          <a:xfrm>
            <a:off x="346075" y="702350"/>
            <a:ext cx="2088250" cy="21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7888" y="702350"/>
            <a:ext cx="2088250" cy="21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6">
            <a:alphaModFix/>
          </a:blip>
          <a:srcRect b="7572" l="9599" r="7645" t="5281"/>
          <a:stretch/>
        </p:blipFill>
        <p:spPr>
          <a:xfrm>
            <a:off x="9217063" y="702350"/>
            <a:ext cx="2088250" cy="21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8700896" y="5960710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3737"/>
                </a:solidFill>
                <a:latin typeface="Roboto"/>
                <a:ea typeface="Roboto"/>
                <a:cs typeface="Roboto"/>
                <a:sym typeface="Roboto"/>
              </a:rPr>
              <a:t>https://greenlifeiqponics.com/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7">
            <a:alphaModFix/>
          </a:blip>
          <a:srcRect b="22964" l="0" r="0" t="8547"/>
          <a:stretch/>
        </p:blipFill>
        <p:spPr>
          <a:xfrm>
            <a:off x="9257175" y="3441488"/>
            <a:ext cx="2004874" cy="190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8">
            <a:alphaModFix/>
          </a:blip>
          <a:srcRect b="27237" l="0" r="0" t="4150"/>
          <a:stretch/>
        </p:blipFill>
        <p:spPr>
          <a:xfrm>
            <a:off x="6346050" y="3552450"/>
            <a:ext cx="2004874" cy="17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9">
            <a:alphaModFix/>
          </a:blip>
          <a:srcRect b="11205" l="30493" r="29414" t="0"/>
          <a:stretch/>
        </p:blipFill>
        <p:spPr>
          <a:xfrm>
            <a:off x="3495376" y="3552450"/>
            <a:ext cx="2088249" cy="17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10">
            <a:alphaModFix/>
          </a:blip>
          <a:srcRect b="9295" l="9603" r="11023" t="4146"/>
          <a:stretch/>
        </p:blipFill>
        <p:spPr>
          <a:xfrm>
            <a:off x="375600" y="3552450"/>
            <a:ext cx="2004850" cy="17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2639225" y="1759475"/>
            <a:ext cx="591300" cy="44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5673500" y="1759475"/>
            <a:ext cx="591300" cy="44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8454425" y="1759475"/>
            <a:ext cx="591300" cy="44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8451275" y="4502350"/>
            <a:ext cx="591300" cy="579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5654363" y="4428675"/>
            <a:ext cx="591300" cy="579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2551600" y="4502350"/>
            <a:ext cx="789600" cy="579900"/>
          </a:xfrm>
          <a:prstGeom prst="leftRightArrowCallout">
            <a:avLst>
              <a:gd fmla="val 25000" name="adj1"/>
              <a:gd fmla="val 25000" name="adj2"/>
              <a:gd fmla="val 25000" name="adj3"/>
              <a:gd fmla="val 48123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11476650" y="2375575"/>
            <a:ext cx="591300" cy="2126700"/>
          </a:xfrm>
          <a:prstGeom prst="curvedLeftArrow">
            <a:avLst>
              <a:gd fmla="val 25000" name="adj1"/>
              <a:gd fmla="val 40561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419875" y="3259050"/>
            <a:ext cx="107169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359900" y="2939150"/>
            <a:ext cx="111168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STEP 1                                                    STEP  2                                                      STEP  3                                                       STEP 4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959725" y="5418425"/>
            <a:ext cx="101772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STEP  7                                                                                       STEP  6                                                     STEP  5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2299325" y="5938275"/>
            <a:ext cx="44187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Cucumber &amp;  Fishes Harvested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2460" r="9626" t="12518"/>
          <a:stretch/>
        </p:blipFill>
        <p:spPr>
          <a:xfrm>
            <a:off x="9531850" y="4478700"/>
            <a:ext cx="2331101" cy="15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295" y="5599176"/>
            <a:ext cx="1633726" cy="775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8"/>
          <p:cNvGrpSpPr/>
          <p:nvPr/>
        </p:nvGrpSpPr>
        <p:grpSpPr>
          <a:xfrm>
            <a:off x="0" y="6586728"/>
            <a:ext cx="12192000" cy="271526"/>
            <a:chOff x="0" y="6586728"/>
            <a:chExt cx="12192000" cy="271526"/>
          </a:xfrm>
        </p:grpSpPr>
        <p:sp>
          <p:nvSpPr>
            <p:cNvPr id="129" name="Google Shape;129;p8"/>
            <p:cNvSpPr/>
            <p:nvPr/>
          </p:nvSpPr>
          <p:spPr>
            <a:xfrm>
              <a:off x="0" y="6691884"/>
              <a:ext cx="12192000" cy="166370"/>
            </a:xfrm>
            <a:custGeom>
              <a:rect b="b" l="l" r="r" t="t"/>
              <a:pathLst>
                <a:path extrusionOk="0" h="166370" w="12192000">
                  <a:moveTo>
                    <a:pt x="12191999" y="166114"/>
                  </a:moveTo>
                  <a:lnTo>
                    <a:pt x="0" y="166114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66114"/>
                  </a:lnTo>
                  <a:close/>
                </a:path>
              </a:pathLst>
            </a:custGeom>
            <a:solidFill>
              <a:srgbClr val="00AE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0" y="6586728"/>
              <a:ext cx="12192000" cy="105410"/>
            </a:xfrm>
            <a:custGeom>
              <a:rect b="b" l="l" r="r" t="t"/>
              <a:pathLst>
                <a:path extrusionOk="0" h="105409" w="12192000">
                  <a:moveTo>
                    <a:pt x="12191999" y="105156"/>
                  </a:moveTo>
                  <a:lnTo>
                    <a:pt x="0" y="105156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05156"/>
                  </a:lnTo>
                  <a:close/>
                </a:path>
              </a:pathLst>
            </a:custGeom>
            <a:solidFill>
              <a:srgbClr val="0438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8"/>
          <p:cNvSpPr txBox="1"/>
          <p:nvPr>
            <p:ph type="title"/>
          </p:nvPr>
        </p:nvSpPr>
        <p:spPr>
          <a:xfrm>
            <a:off x="542645" y="532765"/>
            <a:ext cx="8989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UNIQUENESS  WE ARE	GOING TO BRING  IN THE	MARKET</a:t>
            </a:r>
            <a:endParaRPr sz="2400"/>
          </a:p>
        </p:txBody>
      </p:sp>
      <p:sp>
        <p:nvSpPr>
          <p:cNvPr id="132" name="Google Shape;132;p8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https://greenlifeiqponics.com/</a:t>
            </a:r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7275" y="452300"/>
            <a:ext cx="2430449" cy="15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6">
            <a:alphaModFix/>
          </a:blip>
          <a:srcRect b="10676" l="7658" r="6194" t="6616"/>
          <a:stretch/>
        </p:blipFill>
        <p:spPr>
          <a:xfrm>
            <a:off x="9317275" y="2127750"/>
            <a:ext cx="2430449" cy="20368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5" name="Google Shape;135;p8"/>
          <p:cNvGraphicFramePr/>
          <p:nvPr/>
        </p:nvGraphicFramePr>
        <p:xfrm>
          <a:off x="952500" y="110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{D05427BD-446B-4C4D-83CB-4E78E041BEDA}</a:tableStyleId>
              </a:tblPr>
              <a:tblGrid>
                <a:gridCol w="8167625"/>
              </a:tblGrid>
              <a:tr h="43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Monitors growth through (IIoT) for shortest possible growth cycle.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940375">
                <a:tc>
                  <a:txBody>
                    <a:bodyPr/>
                    <a:lstStyle/>
                    <a:p>
                      <a:pPr indent="0" lvl="0" marL="0" marR="816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Deliver curated fresh production as per diet requirement of the customer &amp; demand based through franchises.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68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Nature assisted scalable models &amp; restoring uncultivated/waste  land.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686625">
                <a:tc>
                  <a:txBody>
                    <a:bodyPr/>
                    <a:lstStyle/>
                    <a:p>
                      <a:pPr indent="0" lvl="0" marL="0" marR="4038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Providing weekly nutrition at doorstep across Kolkata.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56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/>
                        <a:t>AI driven ‘ Smart Aquaponics ‘ can determine optimum growth of veggies/fishes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56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Implementation of Solar for electricity consumption of sensor setups.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43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Social Impact &amp; Tax-benefits for the Franchise Owners and Investors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0" y="1522"/>
            <a:ext cx="12192000" cy="6856730"/>
            <a:chOff x="0" y="1522"/>
            <a:chExt cx="12192000" cy="6856730"/>
          </a:xfrm>
        </p:grpSpPr>
        <p:pic>
          <p:nvPicPr>
            <p:cNvPr id="141" name="Google Shape;14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522"/>
              <a:ext cx="12191999" cy="6854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3295" y="5599176"/>
              <a:ext cx="1633726" cy="7757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4"/>
            <p:cNvSpPr/>
            <p:nvPr/>
          </p:nvSpPr>
          <p:spPr>
            <a:xfrm>
              <a:off x="0" y="6691882"/>
              <a:ext cx="12192000" cy="166370"/>
            </a:xfrm>
            <a:custGeom>
              <a:rect b="b" l="l" r="r" t="t"/>
              <a:pathLst>
                <a:path extrusionOk="0" h="166370" w="12192000">
                  <a:moveTo>
                    <a:pt x="12191999" y="166114"/>
                  </a:moveTo>
                  <a:lnTo>
                    <a:pt x="0" y="166114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66114"/>
                  </a:lnTo>
                  <a:close/>
                </a:path>
              </a:pathLst>
            </a:custGeom>
            <a:solidFill>
              <a:srgbClr val="00AE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0" y="6586728"/>
              <a:ext cx="12192000" cy="105410"/>
            </a:xfrm>
            <a:custGeom>
              <a:rect b="b" l="l" r="r" t="t"/>
              <a:pathLst>
                <a:path extrusionOk="0" h="105409" w="12192000">
                  <a:moveTo>
                    <a:pt x="12191999" y="105156"/>
                  </a:moveTo>
                  <a:lnTo>
                    <a:pt x="0" y="105156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105156"/>
                  </a:lnTo>
                  <a:close/>
                </a:path>
              </a:pathLst>
            </a:custGeom>
            <a:solidFill>
              <a:srgbClr val="0438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8753347" y="5983808"/>
            <a:ext cx="31095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93737"/>
                </a:solidFill>
                <a:latin typeface="Roboto"/>
                <a:ea typeface="Roboto"/>
                <a:cs typeface="Roboto"/>
                <a:sym typeface="Roboto"/>
              </a:rPr>
              <a:t>https://greenlifeiqponics.com/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4770501" y="5997828"/>
            <a:ext cx="249237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93737"/>
                </a:solidFill>
                <a:latin typeface="Roboto"/>
                <a:ea typeface="Roboto"/>
                <a:cs typeface="Roboto"/>
                <a:sym typeface="Roboto"/>
              </a:rPr>
              <a:t>Source : Google Scholar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/>
          <p:nvPr/>
        </p:nvSpPr>
        <p:spPr>
          <a:xfrm>
            <a:off x="542645" y="466342"/>
            <a:ext cx="45834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39A5F"/>
                </a:solidFill>
                <a:latin typeface="Roboto"/>
                <a:ea typeface="Roboto"/>
                <a:cs typeface="Roboto"/>
                <a:sym typeface="Roboto"/>
              </a:rPr>
              <a:t>KEY	INDUSTRY	HIGHLIGHTS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542645" y="1115822"/>
            <a:ext cx="104559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According to FiBL survey 2021 India holds a unique position among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187  countries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practicing organic agriculture. India is home to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30% of total organic  producers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the world having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2.30 million. 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 2022, places India in</a:t>
            </a: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6th position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Agricultural land</a:t>
            </a: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1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1st Pos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.for production as per 2021 data.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7520" y="2734055"/>
            <a:ext cx="5454395" cy="307390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"/>
          <p:cNvSpPr txBox="1"/>
          <p:nvPr>
            <p:ph idx="11" type="ftr"/>
          </p:nvPr>
        </p:nvSpPr>
        <p:spPr>
          <a:xfrm>
            <a:off x="8753347" y="6007321"/>
            <a:ext cx="3109595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93737"/>
                </a:solidFill>
              </a:rPr>
              <a:t>https://greenlifeiqponics.com/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0" y="0"/>
            <a:ext cx="11976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(Source: </a:t>
            </a:r>
            <a:r>
              <a:rPr b="1" i="0" lang="en-US" sz="10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NATIONAL CENTRE FOR ORGANIC AND NATURAL FARMING</a:t>
            </a:r>
            <a:r>
              <a:rPr b="0" i="0" lang="en-US" sz="10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2023-07-20T16:19:42Z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