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6" r:id="rId9"/>
    <p:sldId id="262" r:id="rId10"/>
    <p:sldId id="268" r:id="rId11"/>
    <p:sldId id="269" r:id="rId12"/>
    <p:sldId id="263" r:id="rId13"/>
    <p:sldId id="265" r:id="rId14"/>
    <p:sldId id="270"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5463-CA96-3270-4010-718BCA0CBD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2A9FD3-B54F-AF8C-4A3C-42EA68BC3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EADA91-7E7C-8CA7-1C41-EE6FF2F3F903}"/>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5" name="Footer Placeholder 4">
            <a:extLst>
              <a:ext uri="{FF2B5EF4-FFF2-40B4-BE49-F238E27FC236}">
                <a16:creationId xmlns:a16="http://schemas.microsoft.com/office/drawing/2014/main" id="{0D9608D9-B1A3-D5C8-B355-0C46089B8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34AC4-DD59-27D1-5A75-BBB437F91D8C}"/>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397093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7E96-6E39-0BB8-048E-4C1453404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7543CB-0438-688D-C6EE-F73C34307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8BFF6-FDF3-91D0-1E84-00B4B5B52E31}"/>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5" name="Footer Placeholder 4">
            <a:extLst>
              <a:ext uri="{FF2B5EF4-FFF2-40B4-BE49-F238E27FC236}">
                <a16:creationId xmlns:a16="http://schemas.microsoft.com/office/drawing/2014/main" id="{3CA6E1C8-F9B5-ED15-2556-D92B23D6D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2B5FD-A232-80D6-FEB6-0BB17AC6F1A2}"/>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12945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E2632-E3F4-89C9-1E48-E1CA814581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44112A-523E-B29E-CF7D-41D269A5E0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4739C-900A-775D-7B36-8028FA207073}"/>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5" name="Footer Placeholder 4">
            <a:extLst>
              <a:ext uri="{FF2B5EF4-FFF2-40B4-BE49-F238E27FC236}">
                <a16:creationId xmlns:a16="http://schemas.microsoft.com/office/drawing/2014/main" id="{16662196-1C20-5ED9-A762-D67718230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81129-EDA0-F73F-F38B-A65ACD7DEF4C}"/>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264700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985C-B8E2-5C48-35E1-C23B6D30D8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722ED-7CCF-8B9B-2E0C-957510C2B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38774-CFB6-87FA-6403-ABA2C91DF1CD}"/>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5" name="Footer Placeholder 4">
            <a:extLst>
              <a:ext uri="{FF2B5EF4-FFF2-40B4-BE49-F238E27FC236}">
                <a16:creationId xmlns:a16="http://schemas.microsoft.com/office/drawing/2014/main" id="{A92A8885-BCD6-A745-2479-047BE890A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3234B-6372-4483-5F42-D9C425313732}"/>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362565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C0B7-E07D-B860-D0FD-AC2613C728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52FE73-C9A2-E251-D596-645551B2C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21F16-2BA6-C4DE-651B-7C8249792A79}"/>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5" name="Footer Placeholder 4">
            <a:extLst>
              <a:ext uri="{FF2B5EF4-FFF2-40B4-BE49-F238E27FC236}">
                <a16:creationId xmlns:a16="http://schemas.microsoft.com/office/drawing/2014/main" id="{2145B59B-BB72-0106-06F1-5397DCAF8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B2E23-4276-629D-3667-7CF4DE80ECCB}"/>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5090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6C9B-B2B6-3339-6787-65004F0FF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FF939-4D66-977A-779E-82ACCDEDD7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8EBAB-2896-0259-140B-B530AB7701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B1893-B55C-F097-BF66-436DC3E2CB18}"/>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6" name="Footer Placeholder 5">
            <a:extLst>
              <a:ext uri="{FF2B5EF4-FFF2-40B4-BE49-F238E27FC236}">
                <a16:creationId xmlns:a16="http://schemas.microsoft.com/office/drawing/2014/main" id="{AA9C5A99-774A-1952-497F-52CB91ADC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24E51-14BD-086F-AB24-8AC2FE7BCF91}"/>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53124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C56F-A5BA-DC7E-4331-9A0C633CEA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76ACFF-0596-25B4-AC48-66F066265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9F7120-0ED3-5026-BAEB-45962AD225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15ECF-590A-C6A6-D3D2-E3452A9B7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1AAE1C-067F-5D6C-86E2-84F729FE43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F86D06-15E1-0D58-696D-1DA6A55BAE8A}"/>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8" name="Footer Placeholder 7">
            <a:extLst>
              <a:ext uri="{FF2B5EF4-FFF2-40B4-BE49-F238E27FC236}">
                <a16:creationId xmlns:a16="http://schemas.microsoft.com/office/drawing/2014/main" id="{DC5DB4AC-C38F-ADD1-CD88-CE8B1999B2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219842-98DE-0FC0-CAC2-E813BF3A627D}"/>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283059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1F93-A0D5-ADB5-8376-35ED3D9AD0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3D88A-6DB3-99D1-1F47-0FF99BE912D8}"/>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4" name="Footer Placeholder 3">
            <a:extLst>
              <a:ext uri="{FF2B5EF4-FFF2-40B4-BE49-F238E27FC236}">
                <a16:creationId xmlns:a16="http://schemas.microsoft.com/office/drawing/2014/main" id="{1D1F170B-6C9C-CA94-CF33-2C9F07F593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5BE636-21B4-C4AA-4F99-8C47AAD97DA1}"/>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114653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50C3D-9FB2-1EC9-5AEB-311055D9FB0D}"/>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3" name="Footer Placeholder 2">
            <a:extLst>
              <a:ext uri="{FF2B5EF4-FFF2-40B4-BE49-F238E27FC236}">
                <a16:creationId xmlns:a16="http://schemas.microsoft.com/office/drawing/2014/main" id="{BA7D8A46-561E-C613-0001-A0CCFDFDB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AE8BF6-E325-8380-06C7-B9A35D9DA781}"/>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1757070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A8F3-F8BC-8448-773A-6D0B1B597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EB37E0-2DD9-895F-6AC3-6AF107889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3D2D8-364A-4791-6D54-CE4DE4DF5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A5579-A204-76C9-0418-4B719D710B8E}"/>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6" name="Footer Placeholder 5">
            <a:extLst>
              <a:ext uri="{FF2B5EF4-FFF2-40B4-BE49-F238E27FC236}">
                <a16:creationId xmlns:a16="http://schemas.microsoft.com/office/drawing/2014/main" id="{331860A6-E7C2-4BCA-5F3F-F661C0B2B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58E3B-23D8-5448-B8DB-000B021A27BA}"/>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210002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75F9-07D6-4BD9-2409-93A1888CC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E917DF-2489-02FB-9BF6-565FCF619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099408-4FAC-B3DA-3767-A1BCD3488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8FD80E-396C-ADCC-8918-AAA842F6001D}"/>
              </a:ext>
            </a:extLst>
          </p:cNvPr>
          <p:cNvSpPr>
            <a:spLocks noGrp="1"/>
          </p:cNvSpPr>
          <p:nvPr>
            <p:ph type="dt" sz="half" idx="10"/>
          </p:nvPr>
        </p:nvSpPr>
        <p:spPr/>
        <p:txBody>
          <a:bodyPr/>
          <a:lstStyle/>
          <a:p>
            <a:fld id="{89AEBD5E-3847-4F06-89CF-9874D794F8E9}" type="datetimeFigureOut">
              <a:rPr lang="en-US" smtClean="0"/>
              <a:t>8/22/2023</a:t>
            </a:fld>
            <a:endParaRPr lang="en-US"/>
          </a:p>
        </p:txBody>
      </p:sp>
      <p:sp>
        <p:nvSpPr>
          <p:cNvPr id="6" name="Footer Placeholder 5">
            <a:extLst>
              <a:ext uri="{FF2B5EF4-FFF2-40B4-BE49-F238E27FC236}">
                <a16:creationId xmlns:a16="http://schemas.microsoft.com/office/drawing/2014/main" id="{C29BA7A4-F4AA-22B4-F685-92D72894F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E607F-FE0B-BF5B-8F91-D2F52997F0A1}"/>
              </a:ext>
            </a:extLst>
          </p:cNvPr>
          <p:cNvSpPr>
            <a:spLocks noGrp="1"/>
          </p:cNvSpPr>
          <p:nvPr>
            <p:ph type="sldNum" sz="quarter" idx="12"/>
          </p:nvPr>
        </p:nvSpPr>
        <p:spPr/>
        <p:txBody>
          <a:bodyPr/>
          <a:lstStyle/>
          <a:p>
            <a:fld id="{15FFA73B-EE5B-4E25-B3F7-E9371EA273C7}" type="slidenum">
              <a:rPr lang="en-US" smtClean="0"/>
              <a:t>‹#›</a:t>
            </a:fld>
            <a:endParaRPr lang="en-US"/>
          </a:p>
        </p:txBody>
      </p:sp>
    </p:spTree>
    <p:extLst>
      <p:ext uri="{BB962C8B-B14F-4D97-AF65-F5344CB8AC3E}">
        <p14:creationId xmlns:p14="http://schemas.microsoft.com/office/powerpoint/2010/main" val="363153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8EBBC-428D-4DE7-A0D2-A6342D979B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9B335A-D04D-0F70-B809-18E3BF97F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6E61A-019A-D702-772A-0D39FB8E3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EBD5E-3847-4F06-89CF-9874D794F8E9}" type="datetimeFigureOut">
              <a:rPr lang="en-US" smtClean="0"/>
              <a:t>8/22/2023</a:t>
            </a:fld>
            <a:endParaRPr lang="en-US"/>
          </a:p>
        </p:txBody>
      </p:sp>
      <p:sp>
        <p:nvSpPr>
          <p:cNvPr id="5" name="Footer Placeholder 4">
            <a:extLst>
              <a:ext uri="{FF2B5EF4-FFF2-40B4-BE49-F238E27FC236}">
                <a16:creationId xmlns:a16="http://schemas.microsoft.com/office/drawing/2014/main" id="{C5E57A4D-2A09-E26F-F59A-AAFBF394C8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DDD49F-F535-1327-C5D8-15F9F4E39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FA73B-EE5B-4E25-B3F7-E9371EA273C7}" type="slidenum">
              <a:rPr lang="en-US" smtClean="0"/>
              <a:t>‹#›</a:t>
            </a:fld>
            <a:endParaRPr lang="en-US"/>
          </a:p>
        </p:txBody>
      </p:sp>
    </p:spTree>
    <p:extLst>
      <p:ext uri="{BB962C8B-B14F-4D97-AF65-F5344CB8AC3E}">
        <p14:creationId xmlns:p14="http://schemas.microsoft.com/office/powerpoint/2010/main" val="312917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1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1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5" Type="http://schemas.openxmlformats.org/officeDocument/2006/relationships/image" Target="../media/image12.png" /><Relationship Id="rId4" Type="http://schemas.openxmlformats.org/officeDocument/2006/relationships/image" Target="../media/image11.jpeg" /></Relationships>
</file>

<file path=ppt/slides/_rels/slide1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5" Type="http://schemas.openxmlformats.org/officeDocument/2006/relationships/image" Target="../media/image14.png" /><Relationship Id="rId4" Type="http://schemas.openxmlformats.org/officeDocument/2006/relationships/image" Target="../media/image13.jpeg" /></Relationships>
</file>

<file path=ppt/slides/_rels/slide1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5.jpeg"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1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5" Type="http://schemas.openxmlformats.org/officeDocument/2006/relationships/image" Target="../media/image17.jpeg" /><Relationship Id="rId4" Type="http://schemas.openxmlformats.org/officeDocument/2006/relationships/image" Target="../media/image16.jpeg"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4" Type="http://schemas.openxmlformats.org/officeDocument/2006/relationships/image" Target="../media/image4.emf"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 Id="rId4" Type="http://schemas.openxmlformats.org/officeDocument/2006/relationships/image" Target="../media/image8.png" /></Relationships>
</file>

<file path=ppt/slides/_rels/slide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5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ind turbines and solar panels on an island&#10;&#10;Description automatically generated">
            <a:extLst>
              <a:ext uri="{FF2B5EF4-FFF2-40B4-BE49-F238E27FC236}">
                <a16:creationId xmlns:a16="http://schemas.microsoft.com/office/drawing/2014/main" id="{0FBE3552-A4ED-3F79-A459-CC8E58635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7012" y="1654161"/>
            <a:ext cx="11237976" cy="2809494"/>
          </a:xfrm>
          <a:prstGeom prst="rect">
            <a:avLst/>
          </a:prstGeom>
          <a:noFill/>
        </p:spPr>
      </p:pic>
      <p:pic>
        <p:nvPicPr>
          <p:cNvPr id="6" name="object 11">
            <a:extLst>
              <a:ext uri="{FF2B5EF4-FFF2-40B4-BE49-F238E27FC236}">
                <a16:creationId xmlns:a16="http://schemas.microsoft.com/office/drawing/2014/main" id="{9FB8F226-AE17-406A-301F-8BDC01AAE714}"/>
              </a:ext>
            </a:extLst>
          </p:cNvPr>
          <p:cNvPicPr/>
          <p:nvPr/>
        </p:nvPicPr>
        <p:blipFill>
          <a:blip r:embed="rId3" cstate="print"/>
          <a:stretch>
            <a:fillRect/>
          </a:stretch>
        </p:blipFill>
        <p:spPr>
          <a:xfrm>
            <a:off x="10319681" y="480059"/>
            <a:ext cx="1248213" cy="771691"/>
          </a:xfrm>
          <a:prstGeom prst="rect">
            <a:avLst/>
          </a:prstGeom>
        </p:spPr>
      </p:pic>
      <p:sp>
        <p:nvSpPr>
          <p:cNvPr id="8" name="TextBox 7">
            <a:extLst>
              <a:ext uri="{FF2B5EF4-FFF2-40B4-BE49-F238E27FC236}">
                <a16:creationId xmlns:a16="http://schemas.microsoft.com/office/drawing/2014/main" id="{1FCECBA3-A352-E694-FB65-459238F14511}"/>
              </a:ext>
            </a:extLst>
          </p:cNvPr>
          <p:cNvSpPr txBox="1"/>
          <p:nvPr/>
        </p:nvSpPr>
        <p:spPr>
          <a:xfrm>
            <a:off x="477013" y="4528216"/>
            <a:ext cx="11237974" cy="830997"/>
          </a:xfrm>
          <a:prstGeom prst="rect">
            <a:avLst/>
          </a:prstGeom>
          <a:noFill/>
        </p:spPr>
        <p:txBody>
          <a:bodyPr wrap="square" anchor="ctr">
            <a:spAutoFit/>
          </a:bodyPr>
          <a:lstStyle/>
          <a:p>
            <a:pPr algn="ctr"/>
            <a:r>
              <a:rPr lang="en-US" sz="2400" b="1" dirty="0">
                <a:latin typeface="Arial" panose="020B0604020202020204" pitchFamily="34" charset="0"/>
                <a:cs typeface="Arial" panose="020B0604020202020204" pitchFamily="34" charset="0"/>
              </a:rPr>
              <a:t>ENERGY EFFICIENCY AND RENEWABLE RESOURCES – NEW SOURCES AND INTEGRATION</a:t>
            </a:r>
          </a:p>
        </p:txBody>
      </p:sp>
      <p:sp>
        <p:nvSpPr>
          <p:cNvPr id="14" name="TextBox 13">
            <a:extLst>
              <a:ext uri="{FF2B5EF4-FFF2-40B4-BE49-F238E27FC236}">
                <a16:creationId xmlns:a16="http://schemas.microsoft.com/office/drawing/2014/main" id="{A506A130-85B3-73F6-9D2B-37FA3CB30486}"/>
              </a:ext>
            </a:extLst>
          </p:cNvPr>
          <p:cNvSpPr txBox="1"/>
          <p:nvPr/>
        </p:nvSpPr>
        <p:spPr>
          <a:xfrm>
            <a:off x="7075503" y="5776320"/>
            <a:ext cx="4630608" cy="584775"/>
          </a:xfrm>
          <a:prstGeom prst="rect">
            <a:avLst/>
          </a:prstGeom>
          <a:noFill/>
        </p:spPr>
        <p:txBody>
          <a:bodyPr wrap="square" anchor="ctr">
            <a:spAutoFit/>
          </a:bodyPr>
          <a:lstStyle/>
          <a:p>
            <a:pPr algn="ctr"/>
            <a:r>
              <a:rPr lang="en-US" sz="1600" dirty="0">
                <a:latin typeface="Arial" panose="020B0604020202020204" pitchFamily="34" charset="0"/>
                <a:cs typeface="Arial" panose="020B0604020202020204" pitchFamily="34" charset="0"/>
              </a:rPr>
              <a:t>Sri Sourav Daspatnaik</a:t>
            </a:r>
          </a:p>
          <a:p>
            <a:r>
              <a:rPr lang="en-US" sz="1600" dirty="0">
                <a:latin typeface="Arial" panose="020B0604020202020204" pitchFamily="34" charset="0"/>
                <a:cs typeface="Arial" panose="020B0604020202020204" pitchFamily="34" charset="0"/>
              </a:rPr>
              <a:t>Managing Director – Swach Environment Pvt Ltd.</a:t>
            </a:r>
          </a:p>
        </p:txBody>
      </p:sp>
      <p:pic>
        <p:nvPicPr>
          <p:cNvPr id="15" name="Picture 2" descr="Bengal Chamber Logo">
            <a:extLst>
              <a:ext uri="{FF2B5EF4-FFF2-40B4-BE49-F238E27FC236}">
                <a16:creationId xmlns:a16="http://schemas.microsoft.com/office/drawing/2014/main" id="{9CFDF448-16F8-404D-8EDC-F87E0CFD3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11" y="480059"/>
            <a:ext cx="1731798" cy="69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60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1C4DA5-6936-0E73-F69A-455A69F50A09}"/>
              </a:ext>
            </a:extLst>
          </p:cNvPr>
          <p:cNvPicPr>
            <a:picLocks noChangeAspect="1"/>
          </p:cNvPicPr>
          <p:nvPr/>
        </p:nvPicPr>
        <p:blipFill>
          <a:blip r:embed="rId4"/>
          <a:stretch>
            <a:fillRect/>
          </a:stretch>
        </p:blipFill>
        <p:spPr>
          <a:xfrm>
            <a:off x="-1" y="1519822"/>
            <a:ext cx="10737753" cy="4951999"/>
          </a:xfrm>
          <a:prstGeom prst="rect">
            <a:avLst/>
          </a:prstGeom>
        </p:spPr>
      </p:pic>
      <p:sp>
        <p:nvSpPr>
          <p:cNvPr id="7" name="TextBox 6">
            <a:extLst>
              <a:ext uri="{FF2B5EF4-FFF2-40B4-BE49-F238E27FC236}">
                <a16:creationId xmlns:a16="http://schemas.microsoft.com/office/drawing/2014/main" id="{606F3BE2-44EE-4082-0097-985AD2D584E0}"/>
              </a:ext>
            </a:extLst>
          </p:cNvPr>
          <p:cNvSpPr txBox="1"/>
          <p:nvPr/>
        </p:nvSpPr>
        <p:spPr>
          <a:xfrm>
            <a:off x="0" y="1090621"/>
            <a:ext cx="6549501"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ENERGY CONSUMPTION – WATER TREATMENT PLANTS</a:t>
            </a:r>
          </a:p>
        </p:txBody>
      </p:sp>
      <p:sp>
        <p:nvSpPr>
          <p:cNvPr id="9" name="TextBox 8">
            <a:extLst>
              <a:ext uri="{FF2B5EF4-FFF2-40B4-BE49-F238E27FC236}">
                <a16:creationId xmlns:a16="http://schemas.microsoft.com/office/drawing/2014/main" id="{7C612BB0-5B8C-C3D9-0B33-02B79936ACE5}"/>
              </a:ext>
            </a:extLst>
          </p:cNvPr>
          <p:cNvSpPr txBox="1"/>
          <p:nvPr/>
        </p:nvSpPr>
        <p:spPr>
          <a:xfrm>
            <a:off x="7750206" y="5103674"/>
            <a:ext cx="4441794" cy="1754326"/>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Pumping is typically ~ 90% of water system energy use</a:t>
            </a:r>
          </a:p>
          <a:p>
            <a:r>
              <a:rPr lang="en-US" b="1" dirty="0">
                <a:latin typeface="Arial" panose="020B0604020202020204" pitchFamily="34" charset="0"/>
                <a:cs typeface="Arial" panose="020B0604020202020204" pitchFamily="34" charset="0"/>
              </a:rPr>
              <a:t>Ways to save energy cost: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Operational Optimization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Chemical Energy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Operational and Capital Improvements</a:t>
            </a:r>
          </a:p>
        </p:txBody>
      </p:sp>
    </p:spTree>
    <p:extLst>
      <p:ext uri="{BB962C8B-B14F-4D97-AF65-F5344CB8AC3E}">
        <p14:creationId xmlns:p14="http://schemas.microsoft.com/office/powerpoint/2010/main" val="268509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6F3BE2-44EE-4082-0097-985AD2D584E0}"/>
              </a:ext>
            </a:extLst>
          </p:cNvPr>
          <p:cNvSpPr txBox="1"/>
          <p:nvPr/>
        </p:nvSpPr>
        <p:spPr>
          <a:xfrm>
            <a:off x="323979" y="1018196"/>
            <a:ext cx="7526046"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ENERGY CONSUMPTION – SEWAGE WATER TREATMENT PLANTS</a:t>
            </a:r>
          </a:p>
        </p:txBody>
      </p:sp>
      <p:pic>
        <p:nvPicPr>
          <p:cNvPr id="6" name="Picture 5">
            <a:extLst>
              <a:ext uri="{FF2B5EF4-FFF2-40B4-BE49-F238E27FC236}">
                <a16:creationId xmlns:a16="http://schemas.microsoft.com/office/drawing/2014/main" id="{5B164215-BCAB-07FC-C29F-48399938902F}"/>
              </a:ext>
            </a:extLst>
          </p:cNvPr>
          <p:cNvPicPr>
            <a:picLocks noChangeAspect="1"/>
          </p:cNvPicPr>
          <p:nvPr/>
        </p:nvPicPr>
        <p:blipFill>
          <a:blip r:embed="rId4"/>
          <a:stretch>
            <a:fillRect/>
          </a:stretch>
        </p:blipFill>
        <p:spPr>
          <a:xfrm>
            <a:off x="323979" y="1387528"/>
            <a:ext cx="6991221" cy="5470472"/>
          </a:xfrm>
          <a:prstGeom prst="rect">
            <a:avLst/>
          </a:prstGeom>
        </p:spPr>
      </p:pic>
      <p:sp>
        <p:nvSpPr>
          <p:cNvPr id="9" name="TextBox 8">
            <a:extLst>
              <a:ext uri="{FF2B5EF4-FFF2-40B4-BE49-F238E27FC236}">
                <a16:creationId xmlns:a16="http://schemas.microsoft.com/office/drawing/2014/main" id="{CE5BBF35-6F48-C9EB-673C-E7CB8D03B070}"/>
              </a:ext>
            </a:extLst>
          </p:cNvPr>
          <p:cNvSpPr txBox="1"/>
          <p:nvPr/>
        </p:nvSpPr>
        <p:spPr>
          <a:xfrm>
            <a:off x="6991221" y="2338353"/>
            <a:ext cx="5112002" cy="2031325"/>
          </a:xfrm>
          <a:prstGeom prst="rect">
            <a:avLst/>
          </a:prstGeom>
          <a:noFill/>
        </p:spPr>
        <p:txBody>
          <a:bodyPr wrap="square">
            <a:spAutoFit/>
          </a:bodyPr>
          <a:lstStyle/>
          <a:p>
            <a:pPr marL="285750" indent="-285750">
              <a:buFont typeface="Arial" panose="020B0604020202020204" pitchFamily="34" charset="0"/>
              <a:buChar char="•"/>
            </a:pPr>
            <a:r>
              <a:rPr lang="en-US" dirty="0"/>
              <a:t>The power consumption of an STP in India can range between 0.5 to 1.5 kilowatt-hours per cubic meter of wastewater treated.</a:t>
            </a:r>
          </a:p>
          <a:p>
            <a:pPr marL="285750" indent="-285750">
              <a:buFont typeface="Arial" panose="020B0604020202020204" pitchFamily="34" charset="0"/>
              <a:buChar char="•"/>
            </a:pPr>
            <a:r>
              <a:rPr lang="en-US" dirty="0"/>
              <a:t>The cost of electricity in India is around 7 to 10 INR per unit (kilowatt-hour). The power cost for treating 1 cubic meter of wastewater can range from Rs. 3.5 to Rs. 15.</a:t>
            </a:r>
          </a:p>
        </p:txBody>
      </p:sp>
    </p:spTree>
    <p:extLst>
      <p:ext uri="{BB962C8B-B14F-4D97-AF65-F5344CB8AC3E}">
        <p14:creationId xmlns:p14="http://schemas.microsoft.com/office/powerpoint/2010/main" val="354609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You pay Rs 8.5/unit for water but NMC gives OCW Rs 16/unit">
            <a:extLst>
              <a:ext uri="{FF2B5EF4-FFF2-40B4-BE49-F238E27FC236}">
                <a16:creationId xmlns:a16="http://schemas.microsoft.com/office/drawing/2014/main" id="{5EAD9BAE-5158-1AF4-DC9D-F635D4E3A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 y="991017"/>
            <a:ext cx="4752235" cy="573832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8E11CF5-8899-D863-E21A-7AC9F35E0AFA}"/>
              </a:ext>
            </a:extLst>
          </p:cNvPr>
          <p:cNvGrpSpPr/>
          <p:nvPr/>
        </p:nvGrpSpPr>
        <p:grpSpPr>
          <a:xfrm>
            <a:off x="6583141" y="991017"/>
            <a:ext cx="4785360" cy="5738324"/>
            <a:chOff x="5633231" y="991017"/>
            <a:chExt cx="4785360" cy="5738324"/>
          </a:xfrm>
        </p:grpSpPr>
        <p:pic>
          <p:nvPicPr>
            <p:cNvPr id="2" name="Picture 1">
              <a:extLst>
                <a:ext uri="{FF2B5EF4-FFF2-40B4-BE49-F238E27FC236}">
                  <a16:creationId xmlns:a16="http://schemas.microsoft.com/office/drawing/2014/main" id="{625A7B76-DC5B-3EFE-E51F-E9904F615B91}"/>
                </a:ext>
              </a:extLst>
            </p:cNvPr>
            <p:cNvPicPr>
              <a:picLocks noChangeAspect="1"/>
            </p:cNvPicPr>
            <p:nvPr/>
          </p:nvPicPr>
          <p:blipFill>
            <a:blip r:embed="rId5"/>
            <a:stretch>
              <a:fillRect/>
            </a:stretch>
          </p:blipFill>
          <p:spPr>
            <a:xfrm>
              <a:off x="5633231" y="991017"/>
              <a:ext cx="4785360" cy="5347639"/>
            </a:xfrm>
            <a:prstGeom prst="rect">
              <a:avLst/>
            </a:prstGeom>
          </p:spPr>
        </p:pic>
        <p:sp>
          <p:nvSpPr>
            <p:cNvPr id="6" name="TextBox 5">
              <a:extLst>
                <a:ext uri="{FF2B5EF4-FFF2-40B4-BE49-F238E27FC236}">
                  <a16:creationId xmlns:a16="http://schemas.microsoft.com/office/drawing/2014/main" id="{B3D71DAF-5C45-BCE2-07E7-999D3D8F445A}"/>
                </a:ext>
              </a:extLst>
            </p:cNvPr>
            <p:cNvSpPr txBox="1"/>
            <p:nvPr/>
          </p:nvSpPr>
          <p:spPr>
            <a:xfrm>
              <a:off x="5633231" y="6360009"/>
              <a:ext cx="4785360" cy="369332"/>
            </a:xfrm>
            <a:prstGeom prst="rect">
              <a:avLst/>
            </a:prstGeom>
            <a:noFill/>
          </p:spPr>
          <p:txBody>
            <a:bodyPr wrap="square" anchor="ctr">
              <a:spAutoFit/>
            </a:bodyPr>
            <a:lstStyle/>
            <a:p>
              <a:pPr algn="ctr"/>
              <a:r>
                <a:rPr lang="en-US" b="1" dirty="0">
                  <a:latin typeface="Arial" panose="020B0604020202020204" pitchFamily="34" charset="0"/>
                  <a:cs typeface="Arial" panose="020B0604020202020204" pitchFamily="34" charset="0"/>
                </a:rPr>
                <a:t>Hyderabad Metropolitan Water Board</a:t>
              </a:r>
              <a:endParaRPr lang="en-US" b="1" dirty="0"/>
            </a:p>
          </p:txBody>
        </p:sp>
      </p:grpSp>
    </p:spTree>
    <p:extLst>
      <p:ext uri="{BB962C8B-B14F-4D97-AF65-F5344CB8AC3E}">
        <p14:creationId xmlns:p14="http://schemas.microsoft.com/office/powerpoint/2010/main" val="52499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onsumers paying through their nose for water in Chandigarh - Hindustan  Times">
            <a:extLst>
              <a:ext uri="{FF2B5EF4-FFF2-40B4-BE49-F238E27FC236}">
                <a16:creationId xmlns:a16="http://schemas.microsoft.com/office/drawing/2014/main" id="{3F2C0EEA-7AE2-9EC0-FA14-F7042C5F1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76" y="1112922"/>
            <a:ext cx="5637689" cy="49594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B72CA2B-3390-6FD4-DD74-3257C4E83B28}"/>
              </a:ext>
            </a:extLst>
          </p:cNvPr>
          <p:cNvGrpSpPr/>
          <p:nvPr/>
        </p:nvGrpSpPr>
        <p:grpSpPr>
          <a:xfrm>
            <a:off x="6068824" y="1112922"/>
            <a:ext cx="5945806" cy="5001488"/>
            <a:chOff x="6068824" y="1112922"/>
            <a:chExt cx="5945806" cy="5001488"/>
          </a:xfrm>
        </p:grpSpPr>
        <p:pic>
          <p:nvPicPr>
            <p:cNvPr id="3" name="Picture 2">
              <a:extLst>
                <a:ext uri="{FF2B5EF4-FFF2-40B4-BE49-F238E27FC236}">
                  <a16:creationId xmlns:a16="http://schemas.microsoft.com/office/drawing/2014/main" id="{AD3754DF-7906-DE90-74BE-1DC9C831AC7F}"/>
                </a:ext>
              </a:extLst>
            </p:cNvPr>
            <p:cNvPicPr>
              <a:picLocks noChangeAspect="1"/>
            </p:cNvPicPr>
            <p:nvPr/>
          </p:nvPicPr>
          <p:blipFill>
            <a:blip r:embed="rId5"/>
            <a:stretch>
              <a:fillRect/>
            </a:stretch>
          </p:blipFill>
          <p:spPr>
            <a:xfrm>
              <a:off x="6068824" y="1112922"/>
              <a:ext cx="5945806" cy="4684196"/>
            </a:xfrm>
            <a:prstGeom prst="rect">
              <a:avLst/>
            </a:prstGeom>
          </p:spPr>
        </p:pic>
        <p:sp>
          <p:nvSpPr>
            <p:cNvPr id="5" name="TextBox 4">
              <a:extLst>
                <a:ext uri="{FF2B5EF4-FFF2-40B4-BE49-F238E27FC236}">
                  <a16:creationId xmlns:a16="http://schemas.microsoft.com/office/drawing/2014/main" id="{9F7F81B4-EAA9-146F-F0BA-22C2B7763F5D}"/>
                </a:ext>
              </a:extLst>
            </p:cNvPr>
            <p:cNvSpPr txBox="1"/>
            <p:nvPr/>
          </p:nvSpPr>
          <p:spPr>
            <a:xfrm>
              <a:off x="6068825" y="5745078"/>
              <a:ext cx="5945805" cy="369332"/>
            </a:xfrm>
            <a:prstGeom prst="rect">
              <a:avLst/>
            </a:prstGeom>
            <a:noFill/>
          </p:spPr>
          <p:txBody>
            <a:bodyPr wrap="square" anchor="ctr">
              <a:spAutoFit/>
            </a:bodyPr>
            <a:lstStyle/>
            <a:p>
              <a:pPr algn="ctr"/>
              <a:r>
                <a:rPr lang="en-US" b="1" dirty="0">
                  <a:latin typeface="Arial" panose="020B0604020202020204" pitchFamily="34" charset="0"/>
                  <a:cs typeface="Arial" panose="020B0604020202020204" pitchFamily="34" charset="0"/>
                </a:rPr>
                <a:t>Bangalore Water Supply &amp; Sewerage Board</a:t>
              </a:r>
              <a:endParaRPr lang="en-US" b="1" dirty="0"/>
            </a:p>
          </p:txBody>
        </p:sp>
      </p:grpSp>
    </p:spTree>
    <p:extLst>
      <p:ext uri="{BB962C8B-B14F-4D97-AF65-F5344CB8AC3E}">
        <p14:creationId xmlns:p14="http://schemas.microsoft.com/office/powerpoint/2010/main" val="400845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ergy consumption in wastewater treatment plant, importance of water treatment in energy conservation, how to improve wastewater treatment plant">
            <a:extLst>
              <a:ext uri="{FF2B5EF4-FFF2-40B4-BE49-F238E27FC236}">
                <a16:creationId xmlns:a16="http://schemas.microsoft.com/office/drawing/2014/main" id="{EEB27437-8B2D-F51C-AE79-532631D4F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7" y="1396479"/>
            <a:ext cx="8089761" cy="4929859"/>
          </a:xfrm>
          <a:prstGeom prst="rect">
            <a:avLst/>
          </a:prstGeom>
          <a:noFill/>
          <a:extLst>
            <a:ext uri="{909E8E84-426E-40DD-AFC4-6F175D3DCCD1}">
              <a14:hiddenFill xmlns:a14="http://schemas.microsoft.com/office/drawing/2010/main">
                <a:solidFill>
                  <a:srgbClr val="FFFFFF"/>
                </a:solidFill>
              </a14:hiddenFill>
            </a:ext>
          </a:extLst>
        </p:spPr>
      </p:pic>
      <p:pic>
        <p:nvPicPr>
          <p:cNvPr id="4" name="object 11">
            <a:extLst>
              <a:ext uri="{FF2B5EF4-FFF2-40B4-BE49-F238E27FC236}">
                <a16:creationId xmlns:a16="http://schemas.microsoft.com/office/drawing/2014/main" id="{CD801E18-3D24-3DDE-9E66-59B093654037}"/>
              </a:ext>
            </a:extLst>
          </p:cNvPr>
          <p:cNvPicPr/>
          <p:nvPr/>
        </p:nvPicPr>
        <p:blipFill>
          <a:blip r:embed="rId3"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6F3BE2-44EE-4082-0097-985AD2D584E0}"/>
              </a:ext>
            </a:extLst>
          </p:cNvPr>
          <p:cNvSpPr txBox="1"/>
          <p:nvPr/>
        </p:nvSpPr>
        <p:spPr>
          <a:xfrm>
            <a:off x="323979" y="1018196"/>
            <a:ext cx="6795912"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A ROAD TO ENERGY NEUTRAL WATER TREATMENT</a:t>
            </a:r>
          </a:p>
        </p:txBody>
      </p:sp>
      <p:sp>
        <p:nvSpPr>
          <p:cNvPr id="9" name="TextBox 8">
            <a:extLst>
              <a:ext uri="{FF2B5EF4-FFF2-40B4-BE49-F238E27FC236}">
                <a16:creationId xmlns:a16="http://schemas.microsoft.com/office/drawing/2014/main" id="{CE5BBF35-6F48-C9EB-673C-E7CB8D03B070}"/>
              </a:ext>
            </a:extLst>
          </p:cNvPr>
          <p:cNvSpPr txBox="1"/>
          <p:nvPr/>
        </p:nvSpPr>
        <p:spPr>
          <a:xfrm>
            <a:off x="8178539" y="3643371"/>
            <a:ext cx="4013462" cy="2031325"/>
          </a:xfrm>
          <a:prstGeom prst="rect">
            <a:avLst/>
          </a:prstGeom>
          <a:noFill/>
        </p:spPr>
        <p:txBody>
          <a:bodyPr wrap="square">
            <a:spAutoFit/>
          </a:bodyPr>
          <a:lstStyle/>
          <a:p>
            <a:pPr marL="285750" indent="-285750">
              <a:buFont typeface="Arial" panose="020B0604020202020204" pitchFamily="34" charset="0"/>
              <a:buChar char="•"/>
            </a:pPr>
            <a:r>
              <a:rPr lang="en-US" dirty="0"/>
              <a:t>Energy conservation, on-site power generation, and renewables.</a:t>
            </a:r>
          </a:p>
          <a:p>
            <a:pPr marL="285750" indent="-285750">
              <a:buFont typeface="Arial" panose="020B0604020202020204" pitchFamily="34" charset="0"/>
              <a:buChar char="•"/>
            </a:pPr>
            <a:r>
              <a:rPr lang="en-US" dirty="0"/>
              <a:t>Production of renewable energy, regenerate nutrients (such as phosphorus and nitrogen), and recover resources that may reduce dependence on fossil fuels.</a:t>
            </a:r>
          </a:p>
        </p:txBody>
      </p:sp>
    </p:spTree>
    <p:extLst>
      <p:ext uri="{BB962C8B-B14F-4D97-AF65-F5344CB8AC3E}">
        <p14:creationId xmlns:p14="http://schemas.microsoft.com/office/powerpoint/2010/main" val="93428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E8DCA07-DCA6-727D-5FA8-9CC8502E2B9F}"/>
              </a:ext>
            </a:extLst>
          </p:cNvPr>
          <p:cNvGrpSpPr/>
          <p:nvPr/>
        </p:nvGrpSpPr>
        <p:grpSpPr>
          <a:xfrm>
            <a:off x="483326" y="1240970"/>
            <a:ext cx="11363262" cy="4978604"/>
            <a:chOff x="483326" y="1240970"/>
            <a:chExt cx="11363262" cy="4978604"/>
          </a:xfrm>
        </p:grpSpPr>
        <p:grpSp>
          <p:nvGrpSpPr>
            <p:cNvPr id="6" name="Group 5">
              <a:extLst>
                <a:ext uri="{FF2B5EF4-FFF2-40B4-BE49-F238E27FC236}">
                  <a16:creationId xmlns:a16="http://schemas.microsoft.com/office/drawing/2014/main" id="{A0FEEA71-1CD9-23A0-956C-627F26C42C0F}"/>
                </a:ext>
              </a:extLst>
            </p:cNvPr>
            <p:cNvGrpSpPr/>
            <p:nvPr/>
          </p:nvGrpSpPr>
          <p:grpSpPr>
            <a:xfrm>
              <a:off x="483326" y="1240970"/>
              <a:ext cx="11363262" cy="4978604"/>
              <a:chOff x="402041" y="784598"/>
              <a:chExt cx="8261965" cy="3044631"/>
            </a:xfrm>
          </p:grpSpPr>
          <p:sp>
            <p:nvSpPr>
              <p:cNvPr id="7" name="object 3">
                <a:extLst>
                  <a:ext uri="{FF2B5EF4-FFF2-40B4-BE49-F238E27FC236}">
                    <a16:creationId xmlns:a16="http://schemas.microsoft.com/office/drawing/2014/main" id="{9176FFFF-B322-F84C-0CE9-5AAC23982680}"/>
                  </a:ext>
                </a:extLst>
              </p:cNvPr>
              <p:cNvSpPr txBox="1"/>
              <p:nvPr/>
            </p:nvSpPr>
            <p:spPr>
              <a:xfrm>
                <a:off x="468526" y="784598"/>
                <a:ext cx="8195480" cy="2848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endParaRPr lang="en-IN" sz="1500" b="1" dirty="0">
                  <a:solidFill>
                    <a:sysClr val="windowText" lastClr="000000"/>
                  </a:solidFill>
                  <a:latin typeface="Bookman Old Style" panose="02050604050505020204" pitchFamily="18" charset="0"/>
                  <a:ea typeface="Book Antiqua"/>
                  <a:cs typeface="Arial" pitchFamily="34" charset="0"/>
                </a:endParaRPr>
              </a:p>
              <a:p>
                <a:r>
                  <a:rPr lang="en-IN" sz="1500" b="1" dirty="0">
                    <a:solidFill>
                      <a:sysClr val="windowText" lastClr="000000"/>
                    </a:solidFill>
                    <a:latin typeface="Bookman Old Style" panose="02050604050505020204" pitchFamily="18" charset="0"/>
                    <a:ea typeface="Book Antiqua"/>
                    <a:cs typeface="Arial" pitchFamily="34" charset="0"/>
                  </a:rPr>
                  <a:t>For further details, please contact:</a:t>
                </a:r>
              </a:p>
              <a:p>
                <a:endParaRPr lang="en-IN" sz="1500" b="1" dirty="0">
                  <a:solidFill>
                    <a:sysClr val="windowText" lastClr="000000"/>
                  </a:solidFill>
                  <a:latin typeface="Bookman Old Style" panose="02050604050505020204" pitchFamily="18" charset="0"/>
                  <a:ea typeface="Book Antiqua"/>
                  <a:cs typeface="Arial" pitchFamily="34" charset="0"/>
                </a:endParaRPr>
              </a:p>
              <a:p>
                <a:r>
                  <a:rPr lang="en-IN" sz="1500" b="1" dirty="0">
                    <a:solidFill>
                      <a:sysClr val="windowText" lastClr="000000"/>
                    </a:solidFill>
                    <a:latin typeface="Bookman Old Style" panose="02050604050505020204" pitchFamily="18" charset="0"/>
                    <a:ea typeface="Book Antiqua"/>
                    <a:cs typeface="Arial" pitchFamily="34" charset="0"/>
                  </a:rPr>
                  <a:t>Mr. Sourav Daspatnaik</a:t>
                </a:r>
              </a:p>
              <a:p>
                <a:r>
                  <a:rPr lang="en-IN" sz="1500" b="1" dirty="0">
                    <a:solidFill>
                      <a:sysClr val="windowText" lastClr="000000"/>
                    </a:solidFill>
                    <a:latin typeface="Bookman Old Style" panose="02050604050505020204" pitchFamily="18" charset="0"/>
                    <a:ea typeface="Book Antiqua"/>
                    <a:cs typeface="Arial" pitchFamily="34" charset="0"/>
                  </a:rPr>
                  <a:t>Managing Director – Swach Environment Private Limited</a:t>
                </a:r>
              </a:p>
              <a:p>
                <a:r>
                  <a:rPr lang="en-IN" sz="1500" b="1" dirty="0">
                    <a:solidFill>
                      <a:sysClr val="windowText" lastClr="000000"/>
                    </a:solidFill>
                    <a:latin typeface="Bookman Old Style" panose="02050604050505020204" pitchFamily="18" charset="0"/>
                    <a:ea typeface="Book Antiqua"/>
                    <a:cs typeface="Arial" pitchFamily="34" charset="0"/>
                  </a:rPr>
                  <a:t>Director – Haldia Water Services Private Limited</a:t>
                </a:r>
              </a:p>
              <a:p>
                <a:r>
                  <a:rPr lang="en-IN" sz="1500" b="1" dirty="0">
                    <a:solidFill>
                      <a:sysClr val="windowText" lastClr="000000"/>
                    </a:solidFill>
                    <a:latin typeface="Bookman Old Style" panose="02050604050505020204" pitchFamily="18" charset="0"/>
                    <a:ea typeface="Book Antiqua"/>
                    <a:cs typeface="Arial" pitchFamily="34" charset="0"/>
                  </a:rPr>
                  <a:t>Director – Nangloi Water Services Private Limited</a:t>
                </a:r>
              </a:p>
              <a:p>
                <a:endParaRPr lang="en-IN" sz="1500" b="1" dirty="0">
                  <a:solidFill>
                    <a:sysClr val="windowText" lastClr="000000"/>
                  </a:solidFill>
                  <a:latin typeface="Bookman Old Style" panose="02050604050505020204" pitchFamily="18" charset="0"/>
                  <a:ea typeface="Book Antiqua"/>
                  <a:cs typeface="Arial" pitchFamily="34" charset="0"/>
                </a:endParaRPr>
              </a:p>
              <a:p>
                <a:pPr marR="1318894" indent="12700">
                  <a:lnSpc>
                    <a:spcPct val="109000"/>
                  </a:lnSpc>
                  <a:defRPr sz="2000">
                    <a:latin typeface="Book Antiqua"/>
                    <a:ea typeface="Book Antiqua"/>
                    <a:cs typeface="Book Antiqua"/>
                    <a:sym typeface="Book Antiqua"/>
                  </a:defRPr>
                </a:pPr>
                <a:r>
                  <a:rPr lang="en-IN" sz="1500" u="sng" dirty="0">
                    <a:solidFill>
                      <a:sysClr val="windowText" lastClr="000000"/>
                    </a:solidFill>
                    <a:latin typeface="Bookman Old Style" panose="02050604050505020204" pitchFamily="18" charset="0"/>
                    <a:cs typeface="Arial" pitchFamily="34" charset="0"/>
                  </a:rPr>
                  <a:t>Mobile:</a:t>
                </a:r>
                <a:r>
                  <a:rPr lang="en-IN" sz="1500" dirty="0">
                    <a:solidFill>
                      <a:sysClr val="windowText" lastClr="000000"/>
                    </a:solidFill>
                    <a:latin typeface="Bookman Old Style" panose="02050604050505020204" pitchFamily="18" charset="0"/>
                    <a:cs typeface="Arial" pitchFamily="34" charset="0"/>
                  </a:rPr>
                  <a:t> </a:t>
                </a:r>
                <a:r>
                  <a:rPr lang="en-IN" sz="1500" dirty="0">
                    <a:solidFill>
                      <a:sysClr val="windowText" lastClr="000000"/>
                    </a:solidFill>
                    <a:uFill>
                      <a:solidFill>
                        <a:srgbClr val="0563C1"/>
                      </a:solidFill>
                    </a:uFill>
                    <a:latin typeface="Bookman Old Style" panose="02050604050505020204" pitchFamily="18" charset="0"/>
                    <a:cs typeface="Arial" pitchFamily="34" charset="0"/>
                  </a:rPr>
                  <a:t>+91 90071 42318;  </a:t>
                </a:r>
                <a:r>
                  <a:rPr lang="en-IN" sz="1500" u="sng" dirty="0">
                    <a:solidFill>
                      <a:sysClr val="windowText" lastClr="000000"/>
                    </a:solidFill>
                    <a:latin typeface="Bookman Old Style" panose="02050604050505020204" pitchFamily="18" charset="0"/>
                    <a:cs typeface="Arial" pitchFamily="34" charset="0"/>
                  </a:rPr>
                  <a:t>Email:</a:t>
                </a:r>
                <a:r>
                  <a:rPr lang="en-IN" sz="1500" dirty="0">
                    <a:solidFill>
                      <a:sysClr val="windowText" lastClr="000000"/>
                    </a:solidFill>
                    <a:latin typeface="Bookman Old Style" panose="02050604050505020204" pitchFamily="18" charset="0"/>
                    <a:cs typeface="Arial" pitchFamily="34" charset="0"/>
                  </a:rPr>
                  <a:t> </a:t>
                </a:r>
                <a:r>
                  <a:rPr lang="en-IN" sz="1500" dirty="0">
                    <a:solidFill>
                      <a:sysClr val="windowText" lastClr="000000"/>
                    </a:solidFill>
                    <a:uFill>
                      <a:solidFill>
                        <a:srgbClr val="0563C1"/>
                      </a:solidFill>
                    </a:uFill>
                    <a:latin typeface="Bookman Old Style" panose="02050604050505020204" pitchFamily="18" charset="0"/>
                    <a:cs typeface="Arial" pitchFamily="34" charset="0"/>
                  </a:rPr>
                  <a:t>sourav.daspatnaik@swachenv.com; </a:t>
                </a:r>
              </a:p>
              <a:p>
                <a:pPr marR="1318894" indent="12700">
                  <a:lnSpc>
                    <a:spcPct val="109000"/>
                  </a:lnSpc>
                  <a:defRPr sz="2000">
                    <a:latin typeface="Book Antiqua"/>
                    <a:ea typeface="Book Antiqua"/>
                    <a:cs typeface="Book Antiqua"/>
                    <a:sym typeface="Book Antiqua"/>
                  </a:defRPr>
                </a:pPr>
                <a:r>
                  <a:rPr lang="en-IN" sz="1500" u="sng" dirty="0">
                    <a:solidFill>
                      <a:sysClr val="windowText" lastClr="000000"/>
                    </a:solidFill>
                    <a:latin typeface="Bookman Old Style" panose="02050604050505020204" pitchFamily="18" charset="0"/>
                    <a:cs typeface="Arial" pitchFamily="34" charset="0"/>
                  </a:rPr>
                  <a:t>Website:</a:t>
                </a:r>
                <a:r>
                  <a:rPr lang="en-IN" sz="1500" dirty="0">
                    <a:solidFill>
                      <a:sysClr val="windowText" lastClr="000000"/>
                    </a:solidFill>
                    <a:latin typeface="Bookman Old Style" panose="02050604050505020204" pitchFamily="18" charset="0"/>
                    <a:cs typeface="Arial" pitchFamily="34" charset="0"/>
                  </a:rPr>
                  <a:t> www.swachenv.com</a:t>
                </a:r>
                <a:endParaRPr lang="en-IN" sz="1500" b="1" dirty="0">
                  <a:solidFill>
                    <a:sysClr val="windowText" lastClr="000000"/>
                  </a:solidFill>
                  <a:latin typeface="Bookman Old Style" panose="02050604050505020204" pitchFamily="18" charset="0"/>
                  <a:ea typeface="Book Antiqua"/>
                  <a:cs typeface="Arial" pitchFamily="34" charset="0"/>
                </a:endParaRPr>
              </a:p>
              <a:p>
                <a:endParaRPr lang="en-IN" sz="1500" dirty="0">
                  <a:solidFill>
                    <a:sysClr val="windowText" lastClr="000000"/>
                  </a:solidFill>
                  <a:latin typeface="Bookman Old Style" panose="02050604050505020204" pitchFamily="18" charset="0"/>
                  <a:ea typeface="Book Antiqua"/>
                  <a:cs typeface="Arial" pitchFamily="34" charset="0"/>
                </a:endParaRPr>
              </a:p>
              <a:p>
                <a:pPr lvl="3"/>
                <a:r>
                  <a:rPr lang="en-IN" sz="1500" dirty="0">
                    <a:solidFill>
                      <a:sysClr val="windowText" lastClr="000000"/>
                    </a:solidFill>
                    <a:latin typeface="Bookman Old Style" panose="02050604050505020204" pitchFamily="18" charset="0"/>
                    <a:ea typeface="Book Antiqua"/>
                    <a:cs typeface="Arial" pitchFamily="34" charset="0"/>
                  </a:rPr>
                  <a:t>	</a:t>
                </a:r>
              </a:p>
              <a:p>
                <a:pPr lvl="3"/>
                <a:endParaRPr lang="en-IN" sz="1500" u="sng" dirty="0">
                  <a:solidFill>
                    <a:sysClr val="windowText" lastClr="000000"/>
                  </a:solidFill>
                  <a:latin typeface="Bookman Old Style" panose="02050604050505020204" pitchFamily="18" charset="0"/>
                  <a:ea typeface="Book Antiqua"/>
                  <a:cs typeface="Arial" pitchFamily="34" charset="0"/>
                </a:endParaRPr>
              </a:p>
              <a:p>
                <a:pPr lvl="3"/>
                <a:r>
                  <a:rPr lang="en-IN" sz="1500" u="sng" dirty="0">
                    <a:solidFill>
                      <a:sysClr val="windowText" lastClr="000000"/>
                    </a:solidFill>
                    <a:latin typeface="Bookman Old Style" panose="02050604050505020204" pitchFamily="18" charset="0"/>
                    <a:ea typeface="Book Antiqua"/>
                    <a:cs typeface="Arial" pitchFamily="34" charset="0"/>
                  </a:rPr>
                  <a:t> </a:t>
                </a:r>
                <a:r>
                  <a:rPr lang="en-IN" sz="1500" dirty="0">
                    <a:solidFill>
                      <a:sysClr val="windowText" lastClr="000000"/>
                    </a:solidFill>
                    <a:latin typeface="Bookman Old Style" panose="02050604050505020204" pitchFamily="18" charset="0"/>
                    <a:ea typeface="Book Antiqua"/>
                    <a:cs typeface="Arial" pitchFamily="34" charset="0"/>
                  </a:rPr>
                  <a:t>       </a:t>
                </a:r>
                <a:r>
                  <a:rPr lang="en-IN" sz="1500" u="sng" dirty="0">
                    <a:solidFill>
                      <a:sysClr val="windowText" lastClr="000000"/>
                    </a:solidFill>
                    <a:latin typeface="Bookman Old Style" panose="02050604050505020204" pitchFamily="18" charset="0"/>
                    <a:ea typeface="Book Antiqua"/>
                    <a:cs typeface="Arial" pitchFamily="34" charset="0"/>
                  </a:rPr>
                  <a:t>Registered Office:</a:t>
                </a:r>
              </a:p>
              <a:p>
                <a:pPr lvl="3"/>
                <a:r>
                  <a:rPr lang="en-IN" sz="1500" dirty="0">
                    <a:solidFill>
                      <a:sysClr val="windowText" lastClr="000000"/>
                    </a:solidFill>
                    <a:latin typeface="Bookman Old Style" panose="02050604050505020204" pitchFamily="18" charset="0"/>
                    <a:ea typeface="Book Antiqua"/>
                    <a:cs typeface="Arial" pitchFamily="34" charset="0"/>
                  </a:rPr>
                  <a:t>	Unit No. 130A 18th Floor </a:t>
                </a:r>
              </a:p>
              <a:p>
                <a:pPr lvl="3"/>
                <a:r>
                  <a:rPr lang="en-IN" sz="1500" dirty="0">
                    <a:solidFill>
                      <a:sysClr val="windowText" lastClr="000000"/>
                    </a:solidFill>
                    <a:latin typeface="Bookman Old Style" panose="02050604050505020204" pitchFamily="18" charset="0"/>
                    <a:ea typeface="Book Antiqua"/>
                    <a:cs typeface="Arial" pitchFamily="34" charset="0"/>
                  </a:rPr>
                  <a:t>	Infinity Business Center</a:t>
                </a:r>
              </a:p>
              <a:p>
                <a:pPr lvl="3"/>
                <a:r>
                  <a:rPr lang="en-IN" sz="1500" dirty="0">
                    <a:solidFill>
                      <a:sysClr val="windowText" lastClr="000000"/>
                    </a:solidFill>
                    <a:latin typeface="Bookman Old Style" panose="02050604050505020204" pitchFamily="18" charset="0"/>
                    <a:ea typeface="Book Antiqua"/>
                    <a:cs typeface="Arial" pitchFamily="34" charset="0"/>
                  </a:rPr>
                  <a:t>	Infinity Benchmark Building </a:t>
                </a:r>
              </a:p>
              <a:p>
                <a:pPr lvl="3"/>
                <a:r>
                  <a:rPr lang="en-IN" sz="1500" dirty="0">
                    <a:solidFill>
                      <a:sysClr val="windowText" lastClr="000000"/>
                    </a:solidFill>
                    <a:latin typeface="Bookman Old Style" panose="02050604050505020204" pitchFamily="18" charset="0"/>
                    <a:ea typeface="Book Antiqua"/>
                    <a:cs typeface="Arial" pitchFamily="34" charset="0"/>
                  </a:rPr>
                  <a:t>	Salt Lake Electronics Complex </a:t>
                </a:r>
              </a:p>
              <a:p>
                <a:pPr lvl="3"/>
                <a:r>
                  <a:rPr lang="en-IN" sz="1500" dirty="0">
                    <a:solidFill>
                      <a:sysClr val="windowText" lastClr="000000"/>
                    </a:solidFill>
                    <a:latin typeface="Bookman Old Style" panose="02050604050505020204" pitchFamily="18" charset="0"/>
                    <a:ea typeface="Book Antiqua"/>
                    <a:cs typeface="Arial" pitchFamily="34" charset="0"/>
                  </a:rPr>
                  <a:t>	Plot G1, Block - GP, Sector – V Salt Lake</a:t>
                </a:r>
              </a:p>
              <a:p>
                <a:pPr lvl="3"/>
                <a:r>
                  <a:rPr lang="en-IN" sz="1500" dirty="0">
                    <a:solidFill>
                      <a:sysClr val="windowText" lastClr="000000"/>
                    </a:solidFill>
                    <a:latin typeface="Bookman Old Style" panose="02050604050505020204" pitchFamily="18" charset="0"/>
                    <a:ea typeface="Book Antiqua"/>
                    <a:cs typeface="Arial" pitchFamily="34" charset="0"/>
                  </a:rPr>
                  <a:t>	Kolkata-700091, West Bengal</a:t>
                </a:r>
              </a:p>
            </p:txBody>
          </p:sp>
          <p:pic>
            <p:nvPicPr>
              <p:cNvPr id="9" name="Picture 4" descr="Infinity Benchmark, Sector V, Kolkata | IT Workstation, Sec … | Flickr">
                <a:extLst>
                  <a:ext uri="{FF2B5EF4-FFF2-40B4-BE49-F238E27FC236}">
                    <a16:creationId xmlns:a16="http://schemas.microsoft.com/office/drawing/2014/main" id="{70B7B9C9-56AB-D33B-8119-762C994857F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2041" y="2437353"/>
                <a:ext cx="1309341" cy="139187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626 Namaste Greeting Illustrations &amp;amp; Clip Art - iStock">
              <a:extLst>
                <a:ext uri="{FF2B5EF4-FFF2-40B4-BE49-F238E27FC236}">
                  <a16:creationId xmlns:a16="http://schemas.microsoft.com/office/drawing/2014/main" id="{91CB5A33-DA83-E415-DD92-B1C4A94A54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7402" y="1240970"/>
              <a:ext cx="2668516" cy="26685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042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D78A31D-9726-8877-5125-E57177A6AF67}"/>
              </a:ext>
            </a:extLst>
          </p:cNvPr>
          <p:cNvPicPr>
            <a:picLocks noChangeAspect="1"/>
          </p:cNvPicPr>
          <p:nvPr/>
        </p:nvPicPr>
        <p:blipFill>
          <a:blip r:embed="rId4"/>
          <a:stretch>
            <a:fillRect/>
          </a:stretch>
        </p:blipFill>
        <p:spPr>
          <a:xfrm>
            <a:off x="2439832" y="699472"/>
            <a:ext cx="8099489" cy="5972097"/>
          </a:xfrm>
          <a:prstGeom prst="rect">
            <a:avLst/>
          </a:prstGeom>
        </p:spPr>
      </p:pic>
    </p:spTree>
    <p:extLst>
      <p:ext uri="{BB962C8B-B14F-4D97-AF65-F5344CB8AC3E}">
        <p14:creationId xmlns:p14="http://schemas.microsoft.com/office/powerpoint/2010/main" val="133910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ater gfx">
            <a:extLst>
              <a:ext uri="{FF2B5EF4-FFF2-40B4-BE49-F238E27FC236}">
                <a16:creationId xmlns:a16="http://schemas.microsoft.com/office/drawing/2014/main" id="{D3801E6E-81C1-2954-3458-EB62A8607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444" y="15002"/>
            <a:ext cx="6533966" cy="682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676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D8A077-B051-C6E8-B10E-1688D4E1E602}"/>
              </a:ext>
            </a:extLst>
          </p:cNvPr>
          <p:cNvSpPr txBox="1"/>
          <p:nvPr/>
        </p:nvSpPr>
        <p:spPr>
          <a:xfrm>
            <a:off x="449802" y="1442921"/>
            <a:ext cx="11292396" cy="4487062"/>
          </a:xfrm>
          <a:prstGeom prst="rect">
            <a:avLst/>
          </a:prstGeom>
          <a:noFill/>
        </p:spPr>
        <p:txBody>
          <a:bodyPr wrap="square">
            <a:spAutoFit/>
          </a:bodyPr>
          <a:lstStyle/>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Accelerated urbanization and the expansion of municipal water supply and sanitation systems contribute to rising water demand.</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Water for irrigation and food production constitutes one of the greatest pressures on freshwater resources, with agriculture accounting for over 70 per cent of global freshwater withdrawals and up to 90 per cent in some fast -growing economies.</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Reduced freshwater supplies economic development comes with increasing water demand, technologies such as desalination and water re-use are often recognized as solutions with a great potential in reducing the gap between availability and demand.</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Reclaimed water reuse is currently implemented in many countries. However, its potential is yet to be exploited in many areas.</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Proportion of water reuse in total wastewater generation is still small.</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Overall, reusing water requires physical and chemical treatment processes, pipelines, waste disposal mechanisms, and other systems. The level of treatment will depend on the water quality needed for the proposed use.</a:t>
            </a:r>
          </a:p>
        </p:txBody>
      </p:sp>
    </p:spTree>
    <p:extLst>
      <p:ext uri="{BB962C8B-B14F-4D97-AF65-F5344CB8AC3E}">
        <p14:creationId xmlns:p14="http://schemas.microsoft.com/office/powerpoint/2010/main" val="419502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15B8B24-B59D-1212-5D3B-0FED747BF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67" y="1010159"/>
            <a:ext cx="11365900" cy="560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2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B9C6A35-9C08-ABD8-5646-2F3D08643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0540" y="953857"/>
            <a:ext cx="7802292" cy="586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9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46870C-22C5-DCB2-6181-6320AF98A46E}"/>
              </a:ext>
            </a:extLst>
          </p:cNvPr>
          <p:cNvPicPr>
            <a:picLocks noChangeAspect="1"/>
          </p:cNvPicPr>
          <p:nvPr/>
        </p:nvPicPr>
        <p:blipFill>
          <a:blip r:embed="rId4"/>
          <a:stretch>
            <a:fillRect/>
          </a:stretch>
        </p:blipFill>
        <p:spPr>
          <a:xfrm>
            <a:off x="1659338" y="885903"/>
            <a:ext cx="8873324" cy="5915549"/>
          </a:xfrm>
          <a:prstGeom prst="rect">
            <a:avLst/>
          </a:prstGeom>
        </p:spPr>
      </p:pic>
    </p:spTree>
    <p:extLst>
      <p:ext uri="{BB962C8B-B14F-4D97-AF65-F5344CB8AC3E}">
        <p14:creationId xmlns:p14="http://schemas.microsoft.com/office/powerpoint/2010/main" val="153527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84F51F-801C-DFCD-C7D4-912B16B2119E}"/>
              </a:ext>
            </a:extLst>
          </p:cNvPr>
          <p:cNvSpPr txBox="1"/>
          <p:nvPr/>
        </p:nvSpPr>
        <p:spPr>
          <a:xfrm>
            <a:off x="220092" y="1142545"/>
            <a:ext cx="11751816" cy="4487062"/>
          </a:xfrm>
          <a:prstGeom prst="rect">
            <a:avLst/>
          </a:prstGeom>
          <a:noFill/>
        </p:spPr>
        <p:txBody>
          <a:bodyPr wrap="square">
            <a:spAutoFit/>
          </a:bodyPr>
          <a:lstStyle/>
          <a:p>
            <a:pPr>
              <a:lnSpc>
                <a:spcPct val="114000"/>
              </a:lnSpc>
            </a:pPr>
            <a:r>
              <a:rPr lang="en-US" b="1" dirty="0">
                <a:latin typeface="Arial" panose="020B0604020202020204" pitchFamily="34" charset="0"/>
                <a:cs typeface="Arial" panose="020B0604020202020204" pitchFamily="34" charset="0"/>
              </a:rPr>
              <a:t>THE TRANSITION TO A CIRCULAR ECONOMY</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A business model that enables the economy to grow, while minimizing the amount of virgin resources that are extracted.</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The important principle is to confront abstractors with a cost associated with their water use, which is large enough to figure in their calculations, and which is a factor in their decisions.</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Requirement for policy and regulations to enable circular economy, to help economies break away from a polluting economic trajectory (linear) and move to a ‘clean’ one.</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Many industries are still mismanaging water and waste, while others have become showcases of a circular economy with promising advances in good water stewardship.</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Some industries have demonstrated the ability to recycle and reuse water to achieve zero net water consumption, while others are striving to demonstrate a zero-pollution record.</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Water is often free, although increasingly abstraction charges signal the scarcity value of water.</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The charge rates can be different between surface and ground water users, but often apply to both since these two resources are inter-dependent and should be managed in a unified way.</a:t>
            </a:r>
          </a:p>
        </p:txBody>
      </p:sp>
    </p:spTree>
    <p:extLst>
      <p:ext uri="{BB962C8B-B14F-4D97-AF65-F5344CB8AC3E}">
        <p14:creationId xmlns:p14="http://schemas.microsoft.com/office/powerpoint/2010/main" val="291713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1">
            <a:extLst>
              <a:ext uri="{FF2B5EF4-FFF2-40B4-BE49-F238E27FC236}">
                <a16:creationId xmlns:a16="http://schemas.microsoft.com/office/drawing/2014/main" id="{CD801E18-3D24-3DDE-9E66-59B093654037}"/>
              </a:ext>
            </a:extLst>
          </p:cNvPr>
          <p:cNvPicPr/>
          <p:nvPr/>
        </p:nvPicPr>
        <p:blipFill>
          <a:blip r:embed="rId2" cstate="print"/>
          <a:stretch>
            <a:fillRect/>
          </a:stretch>
        </p:blipFill>
        <p:spPr>
          <a:xfrm>
            <a:off x="10768613" y="0"/>
            <a:ext cx="1334610" cy="887767"/>
          </a:xfrm>
          <a:prstGeom prst="rect">
            <a:avLst/>
          </a:prstGeom>
        </p:spPr>
      </p:pic>
      <p:pic>
        <p:nvPicPr>
          <p:cNvPr id="1026" name="Picture 2" descr="Bengal Chamber Logo">
            <a:extLst>
              <a:ext uri="{FF2B5EF4-FFF2-40B4-BE49-F238E27FC236}">
                <a16:creationId xmlns:a16="http://schemas.microsoft.com/office/drawing/2014/main" id="{A8D4F101-E557-2B78-2DED-5762798EE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10540" cy="8859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84F51F-801C-DFCD-C7D4-912B16B2119E}"/>
              </a:ext>
            </a:extLst>
          </p:cNvPr>
          <p:cNvSpPr txBox="1"/>
          <p:nvPr/>
        </p:nvSpPr>
        <p:spPr>
          <a:xfrm>
            <a:off x="220092" y="1142545"/>
            <a:ext cx="11751816" cy="3855479"/>
          </a:xfrm>
          <a:prstGeom prst="rect">
            <a:avLst/>
          </a:prstGeom>
          <a:noFill/>
        </p:spPr>
        <p:txBody>
          <a:bodyPr wrap="square">
            <a:spAutoFit/>
          </a:bodyPr>
          <a:lstStyle/>
          <a:p>
            <a:pPr>
              <a:lnSpc>
                <a:spcPct val="114000"/>
              </a:lnSpc>
            </a:pPr>
            <a:r>
              <a:rPr lang="en-US" b="1" dirty="0">
                <a:latin typeface="Arial" panose="020B0604020202020204" pitchFamily="34" charset="0"/>
                <a:cs typeface="Arial" panose="020B0604020202020204" pitchFamily="34" charset="0"/>
              </a:rPr>
              <a:t>THE TRANSITION TO A CIRCULAR ECONOMY</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Reclaimed water is used for non-potable or potable uses, there are several factors that affect the costs of a water reuse program.</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Location of a reclaimed water source (i.e., the wastewater treatment facility), treatment infrastructure, plant influent water quality, customer use requirements, transmission and pumping, timing and storage needs, energy requirements, concentrate disposal, permitting, and financing costs.</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The potential promotion of water reuse from a circular economy perspective could also pose some significant risks regarding water quality and human health.</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Concerns and unknowns about the impact of the quality of the recycled water depending on its use.</a:t>
            </a:r>
          </a:p>
          <a:p>
            <a:pPr marL="285750" indent="-285750">
              <a:lnSpc>
                <a:spcPct val="114000"/>
              </a:lnSpc>
              <a:buFont typeface="Arial" panose="020B0604020202020204" pitchFamily="34" charset="0"/>
              <a:buChar char="•"/>
            </a:pPr>
            <a:r>
              <a:rPr lang="en-US" dirty="0">
                <a:latin typeface="Arial" panose="020B0604020202020204" pitchFamily="34" charset="0"/>
                <a:cs typeface="Arial" panose="020B0604020202020204" pitchFamily="34" charset="0"/>
              </a:rPr>
              <a:t>Water quality issues can create real or perceived problems in agriculture including nutrient and sodium concentrations, heavy metals and the presence of contaminants such as human and animal pathogens, pharmaceuticals and endocrine disruptors when irrigating with reused water.</a:t>
            </a:r>
          </a:p>
        </p:txBody>
      </p:sp>
    </p:spTree>
    <p:extLst>
      <p:ext uri="{BB962C8B-B14F-4D97-AF65-F5344CB8AC3E}">
        <p14:creationId xmlns:p14="http://schemas.microsoft.com/office/powerpoint/2010/main" val="462177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796</Words>
  <Application>Microsoft Office PowerPoint</Application>
  <PresentationFormat>Widescreen</PresentationFormat>
  <Paragraphs>57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avijit banerjee/swachenv</dc:creator>
  <cp:lastModifiedBy>919007142318</cp:lastModifiedBy>
  <cp:revision>5</cp:revision>
  <dcterms:created xsi:type="dcterms:W3CDTF">2023-08-21T09:19:02Z</dcterms:created>
  <dcterms:modified xsi:type="dcterms:W3CDTF">2023-08-22T10:24:09Z</dcterms:modified>
</cp:coreProperties>
</file>