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6" r:id="rId1"/>
  </p:sldMasterIdLst>
  <p:notesMasterIdLst>
    <p:notesMasterId r:id="rId27"/>
  </p:notesMasterIdLst>
  <p:handoutMasterIdLst>
    <p:handoutMasterId r:id="rId28"/>
  </p:handoutMasterIdLst>
  <p:sldIdLst>
    <p:sldId id="1290" r:id="rId2"/>
    <p:sldId id="1356" r:id="rId3"/>
    <p:sldId id="1358" r:id="rId4"/>
    <p:sldId id="1360" r:id="rId5"/>
    <p:sldId id="1391" r:id="rId6"/>
    <p:sldId id="1396" r:id="rId7"/>
    <p:sldId id="1366" r:id="rId8"/>
    <p:sldId id="1392" r:id="rId9"/>
    <p:sldId id="1393" r:id="rId10"/>
    <p:sldId id="1397" r:id="rId11"/>
    <p:sldId id="1401" r:id="rId12"/>
    <p:sldId id="1367" r:id="rId13"/>
    <p:sldId id="1382" r:id="rId14"/>
    <p:sldId id="1398" r:id="rId15"/>
    <p:sldId id="1387" r:id="rId16"/>
    <p:sldId id="1388" r:id="rId17"/>
    <p:sldId id="1402" r:id="rId18"/>
    <p:sldId id="1375" r:id="rId19"/>
    <p:sldId id="1403" r:id="rId20"/>
    <p:sldId id="1399" r:id="rId21"/>
    <p:sldId id="1384" r:id="rId22"/>
    <p:sldId id="1385" r:id="rId23"/>
    <p:sldId id="1386" r:id="rId24"/>
    <p:sldId id="1378" r:id="rId25"/>
    <p:sldId id="1400" r:id="rId26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11" userDrawn="1">
          <p15:clr>
            <a:srgbClr val="A4A3A4"/>
          </p15:clr>
        </p15:guide>
        <p15:guide id="2" pos="2228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hik Saha" initials="A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339966"/>
    <a:srgbClr val="006600"/>
    <a:srgbClr val="33CC33"/>
    <a:srgbClr val="00CC66"/>
    <a:srgbClr val="45D7DB"/>
    <a:srgbClr val="A1BCEA"/>
    <a:srgbClr val="0000CC"/>
    <a:srgbClr val="1B10B0"/>
    <a:srgbClr val="3C7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343" autoAdjust="0"/>
  </p:normalViewPr>
  <p:slideViewPr>
    <p:cSldViewPr>
      <p:cViewPr varScale="1">
        <p:scale>
          <a:sx n="69" d="100"/>
          <a:sy n="69" d="100"/>
        </p:scale>
        <p:origin x="138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022"/>
    </p:cViewPr>
  </p:sorterViewPr>
  <p:notesViewPr>
    <p:cSldViewPr>
      <p:cViewPr varScale="1">
        <p:scale>
          <a:sx n="85" d="100"/>
          <a:sy n="85" d="100"/>
        </p:scale>
        <p:origin x="-3150" y="-90"/>
      </p:cViewPr>
      <p:guideLst>
        <p:guide orient="horz" pos="2711"/>
        <p:guide pos="2228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72.20.79.205\Shared%20hal%20users\Environment\GMI%20&amp;%20EMI%20New\Trend%20on%20GM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un.mondal\Desktop\Energy%20track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un.mondal\Desktop\New%20Microsoft%20Excel%20Workshee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1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400" dirty="0" smtClean="0">
                <a:latin typeface="Avenir Next Condensed Medium"/>
              </a:rPr>
              <a:t>CO2e</a:t>
            </a:r>
            <a:r>
              <a:rPr lang="en-US" sz="1400" baseline="0" dirty="0" smtClean="0">
                <a:latin typeface="Avenir Next Condensed Medium"/>
              </a:rPr>
              <a:t> ton</a:t>
            </a:r>
            <a:r>
              <a:rPr lang="en-US" sz="1400" dirty="0" smtClean="0">
                <a:latin typeface="Avenir Next Condensed Medium"/>
              </a:rPr>
              <a:t>/MT</a:t>
            </a:r>
            <a:r>
              <a:rPr lang="en-US" sz="1400" baseline="0" dirty="0" smtClean="0">
                <a:latin typeface="Avenir Next Condensed Medium"/>
              </a:rPr>
              <a:t> of production Vs Year</a:t>
            </a:r>
            <a:r>
              <a:rPr lang="en-US" sz="1400" dirty="0" smtClean="0">
                <a:latin typeface="Avenir Next Condensed Medium"/>
              </a:rPr>
              <a:t> </a:t>
            </a:r>
            <a:endParaRPr lang="en-US" sz="1400" dirty="0">
              <a:latin typeface="Avenir Next Condensed Medium"/>
            </a:endParaRPr>
          </a:p>
        </c:rich>
      </c:tx>
      <c:layout>
        <c:manualLayout>
          <c:xMode val="edge"/>
          <c:yMode val="edge"/>
          <c:x val="0.13195378528816393"/>
          <c:y val="2.3991823888677936E-2"/>
        </c:manualLayout>
      </c:layout>
      <c:overlay val="0"/>
      <c:spPr>
        <a:solidFill>
          <a:srgbClr val="92D05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Sheet1!$C$21</c:f>
              <c:strCache>
                <c:ptCount val="1"/>
                <c:pt idx="0">
                  <c:v>MT CO2/MT of production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F95-494A-B115-2C288923568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F95-494A-B115-2C288923568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EF95-494A-B115-2C2889235687}"/>
              </c:ext>
            </c:extLst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0.025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F95-494A-B115-2C28892356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venir Next Condensed Medium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Sheet1!$B$22:$B$24</c:f>
              <c:strCache>
                <c:ptCount val="3"/>
                <c:pt idx="0">
                  <c:v>FY 19-20</c:v>
                </c:pt>
                <c:pt idx="1">
                  <c:v>FY20-21</c:v>
                </c:pt>
                <c:pt idx="2">
                  <c:v>FY 21-22</c:v>
                </c:pt>
              </c:strCache>
            </c:strRef>
          </c:cat>
          <c:val>
            <c:numRef>
              <c:f>Sheet1!$C$22:$C$24</c:f>
              <c:numCache>
                <c:formatCode>General</c:formatCode>
                <c:ptCount val="3"/>
                <c:pt idx="0">
                  <c:v>3.5999999999999997E-2</c:v>
                </c:pt>
                <c:pt idx="1">
                  <c:v>3.2000000000000001E-2</c:v>
                </c:pt>
                <c:pt idx="2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F95-494A-B115-2C2889235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555108400"/>
        <c:axId val="555117968"/>
      </c:barChart>
      <c:catAx>
        <c:axId val="55510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Avenir Next Condensed Medium"/>
                <a:ea typeface="+mn-ea"/>
                <a:cs typeface="+mn-cs"/>
              </a:defRPr>
            </a:pPr>
            <a:endParaRPr lang="en-US"/>
          </a:p>
        </c:txPr>
        <c:crossAx val="555117968"/>
        <c:crosses val="autoZero"/>
        <c:auto val="1"/>
        <c:lblAlgn val="ctr"/>
        <c:lblOffset val="100"/>
        <c:noMultiLvlLbl val="0"/>
      </c:catAx>
      <c:valAx>
        <c:axId val="555117968"/>
        <c:scaling>
          <c:orientation val="minMax"/>
          <c:min val="1.0000000000000002E-2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venir Next Condensed Medium"/>
                <a:ea typeface="+mn-ea"/>
                <a:cs typeface="+mn-cs"/>
              </a:defRPr>
            </a:pPr>
            <a:endParaRPr lang="en-US"/>
          </a:p>
        </c:txPr>
        <c:crossAx val="555108400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Avenir Next Condensed Medium"/>
                <a:ea typeface="+mj-ea"/>
                <a:cs typeface="+mj-cs"/>
              </a:defRPr>
            </a:pPr>
            <a:r>
              <a:rPr lang="en-IN" sz="1400">
                <a:latin typeface="Avenir Next Condensed Medium"/>
              </a:rPr>
              <a:t>Specfic  Energy</a:t>
            </a:r>
          </a:p>
          <a:p>
            <a:pPr>
              <a:defRPr sz="1400">
                <a:latin typeface="Avenir Next Condensed Medium"/>
              </a:defRPr>
            </a:pPr>
            <a:r>
              <a:rPr lang="en-IN" sz="1400">
                <a:latin typeface="Avenir Next Condensed Medium"/>
              </a:rPr>
              <a:t>GJ</a:t>
            </a:r>
            <a:r>
              <a:rPr lang="en-IN" sz="1400" baseline="0">
                <a:latin typeface="Avenir Next Condensed Medium"/>
              </a:rPr>
              <a:t> /MT of production Vs year</a:t>
            </a:r>
            <a:endParaRPr lang="en-IN" sz="1400">
              <a:latin typeface="Avenir Next Condensed Medium"/>
            </a:endParaRPr>
          </a:p>
        </c:rich>
      </c:tx>
      <c:layout/>
      <c:overlay val="0"/>
      <c:spPr>
        <a:solidFill>
          <a:srgbClr val="92D05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Avenir Next Condensed Medium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8463755454291939E-2"/>
          <c:y val="0.17364431437869396"/>
          <c:w val="0.9085061163829441"/>
          <c:h val="0.717507743472858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456341047976576E-17"/>
                  <c:y val="1.0674855392132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56E-4A4A-8E05-72194F2D3B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venir Next Condensed Medium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Sheet1!$A$4:$A$6</c:f>
              <c:strCache>
                <c:ptCount val="3"/>
                <c:pt idx="0">
                  <c:v>FY  19-20</c:v>
                </c:pt>
                <c:pt idx="1">
                  <c:v>FY 20-21</c:v>
                </c:pt>
                <c:pt idx="2">
                  <c:v>FY 21-22</c:v>
                </c:pt>
              </c:strCache>
            </c:strRef>
          </c:cat>
          <c:val>
            <c:numRef>
              <c:f>Sheet1!$B$4:$B$6</c:f>
              <c:numCache>
                <c:formatCode>0.00</c:formatCode>
                <c:ptCount val="3"/>
                <c:pt idx="0" formatCode="General">
                  <c:v>0.47</c:v>
                </c:pt>
                <c:pt idx="1">
                  <c:v>0.42099999999999999</c:v>
                </c:pt>
                <c:pt idx="2" formatCode="General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6E-4A4A-8E05-72194F2D3B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431739008"/>
        <c:axId val="1431739424"/>
      </c:barChart>
      <c:catAx>
        <c:axId val="1431739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Avenir Next Condensed Medium"/>
                <a:ea typeface="+mn-ea"/>
                <a:cs typeface="+mn-cs"/>
              </a:defRPr>
            </a:pPr>
            <a:endParaRPr lang="en-US"/>
          </a:p>
        </c:txPr>
        <c:crossAx val="1431739424"/>
        <c:crosses val="autoZero"/>
        <c:auto val="1"/>
        <c:lblAlgn val="ctr"/>
        <c:lblOffset val="100"/>
        <c:noMultiLvlLbl val="0"/>
      </c:catAx>
      <c:valAx>
        <c:axId val="1431739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venir Next Condensed Medium"/>
                <a:ea typeface="+mn-ea"/>
                <a:cs typeface="+mn-cs"/>
              </a:defRPr>
            </a:pPr>
            <a:endParaRPr lang="en-US"/>
          </a:p>
        </c:txPr>
        <c:crossAx val="1431739008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none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Avenir Next Condensed Medium"/>
                <a:ea typeface="+mj-ea"/>
                <a:cs typeface="+mj-cs"/>
              </a:defRPr>
            </a:pPr>
            <a:r>
              <a:rPr lang="en-IN" sz="1600" dirty="0">
                <a:latin typeface="Avenir Next Condensed Medium"/>
              </a:rPr>
              <a:t>Water Intensity ( KL/MT of production)</a:t>
            </a:r>
          </a:p>
        </c:rich>
      </c:tx>
      <c:layout>
        <c:manualLayout>
          <c:xMode val="edge"/>
          <c:yMode val="edge"/>
          <c:x val="0.10605175431397565"/>
          <c:y val="2.8538299746525969E-2"/>
        </c:manualLayout>
      </c:layout>
      <c:overlay val="0"/>
      <c:spPr>
        <a:solidFill>
          <a:srgbClr val="92D05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Avenir Next Condensed Medium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36F7-4DE1-AE48-12B852F910D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6F7-4DE1-AE48-12B852F910D2}"/>
              </c:ext>
            </c:extLst>
          </c:dPt>
          <c:dLbls>
            <c:dLbl>
              <c:idx val="2"/>
              <c:layout>
                <c:manualLayout>
                  <c:x val="-2.6264117419722674E-3"/>
                  <c:y val="-1.329203144755843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1.02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6F7-4DE1-AE48-12B852F910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venir Next Condensed Medium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Sheet1!$A$1:$A$3</c:f>
              <c:strCache>
                <c:ptCount val="3"/>
                <c:pt idx="0">
                  <c:v>FY 19-20</c:v>
                </c:pt>
                <c:pt idx="1">
                  <c:v>FY20-21</c:v>
                </c:pt>
                <c:pt idx="2">
                  <c:v>FY 21-22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0.94</c:v>
                </c:pt>
                <c:pt idx="1">
                  <c:v>0.86199999999999999</c:v>
                </c:pt>
                <c:pt idx="2">
                  <c:v>1.03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F7-4DE1-AE48-12B852F91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1382107135"/>
        <c:axId val="1382109215"/>
      </c:barChart>
      <c:catAx>
        <c:axId val="1382107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2109215"/>
        <c:crosses val="autoZero"/>
        <c:auto val="1"/>
        <c:lblAlgn val="ctr"/>
        <c:lblOffset val="100"/>
        <c:noMultiLvlLbl val="0"/>
      </c:catAx>
      <c:valAx>
        <c:axId val="1382109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Avenir Next Condensed Medium"/>
                <a:ea typeface="+mn-ea"/>
                <a:cs typeface="+mn-cs"/>
              </a:defRPr>
            </a:pPr>
            <a:endParaRPr lang="en-US"/>
          </a:p>
        </c:txPr>
        <c:crossAx val="1382107135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bg1">
          <a:lumMod val="6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Supply water Conductivity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'[Yrly Water quality.xlsx]Sheet1'!$D$2</c:f>
              <c:strCache>
                <c:ptCount val="1"/>
                <c:pt idx="0">
                  <c:v>DT -1  water Conductivity(MHOS/CM)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'[Yrly Water quality.xlsx]Sheet1'!$C$3:$C$14</c:f>
              <c:strCache>
                <c:ptCount val="12"/>
                <c:pt idx="0">
                  <c:v>Dec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</c:v>
                </c:pt>
                <c:pt idx="5">
                  <c:v>May</c:v>
                </c:pt>
                <c:pt idx="6">
                  <c:v>Jun</c:v>
                </c:pt>
                <c:pt idx="7">
                  <c:v>Jul</c:v>
                </c:pt>
                <c:pt idx="8">
                  <c:v>Aug</c:v>
                </c:pt>
                <c:pt idx="9">
                  <c:v>Sep</c:v>
                </c:pt>
                <c:pt idx="10">
                  <c:v>Oct</c:v>
                </c:pt>
                <c:pt idx="11">
                  <c:v>Nov</c:v>
                </c:pt>
              </c:strCache>
            </c:strRef>
          </c:cat>
          <c:val>
            <c:numRef>
              <c:f>'[Yrly Water quality.xlsx]Sheet1'!$D$3:$D$14</c:f>
              <c:numCache>
                <c:formatCode>General</c:formatCode>
                <c:ptCount val="12"/>
                <c:pt idx="0">
                  <c:v>1515</c:v>
                </c:pt>
                <c:pt idx="1">
                  <c:v>1411</c:v>
                </c:pt>
                <c:pt idx="2">
                  <c:v>1373</c:v>
                </c:pt>
                <c:pt idx="3">
                  <c:v>1456</c:v>
                </c:pt>
                <c:pt idx="4">
                  <c:v>1437</c:v>
                </c:pt>
                <c:pt idx="5">
                  <c:v>1409</c:v>
                </c:pt>
                <c:pt idx="6">
                  <c:v>1437</c:v>
                </c:pt>
                <c:pt idx="7">
                  <c:v>1318</c:v>
                </c:pt>
                <c:pt idx="8">
                  <c:v>1325</c:v>
                </c:pt>
                <c:pt idx="9">
                  <c:v>1378</c:v>
                </c:pt>
                <c:pt idx="10">
                  <c:v>1408</c:v>
                </c:pt>
                <c:pt idx="11">
                  <c:v>1376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89A-41BC-A0D4-ED86CDD521A1}"/>
            </c:ext>
          </c:extLst>
        </c:ser>
        <c:ser>
          <c:idx val="1"/>
          <c:order val="1"/>
          <c:tx>
            <c:strRef>
              <c:f>'[Yrly Water quality.xlsx]Sheet1'!$E$2</c:f>
              <c:strCache>
                <c:ptCount val="1"/>
                <c:pt idx="0">
                  <c:v>DT -2  water Conductivity(MHOS/CM)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'[Yrly Water quality.xlsx]Sheet1'!$C$3:$C$14</c:f>
              <c:strCache>
                <c:ptCount val="12"/>
                <c:pt idx="0">
                  <c:v>Dec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</c:v>
                </c:pt>
                <c:pt idx="5">
                  <c:v>May</c:v>
                </c:pt>
                <c:pt idx="6">
                  <c:v>Jun</c:v>
                </c:pt>
                <c:pt idx="7">
                  <c:v>Jul</c:v>
                </c:pt>
                <c:pt idx="8">
                  <c:v>Aug</c:v>
                </c:pt>
                <c:pt idx="9">
                  <c:v>Sep</c:v>
                </c:pt>
                <c:pt idx="10">
                  <c:v>Oct</c:v>
                </c:pt>
                <c:pt idx="11">
                  <c:v>Nov</c:v>
                </c:pt>
              </c:strCache>
            </c:strRef>
          </c:cat>
          <c:val>
            <c:numRef>
              <c:f>'[Yrly Water quality.xlsx]Sheet1'!$E$3:$E$14</c:f>
              <c:numCache>
                <c:formatCode>General</c:formatCode>
                <c:ptCount val="12"/>
                <c:pt idx="0">
                  <c:v>2072</c:v>
                </c:pt>
                <c:pt idx="1">
                  <c:v>2022</c:v>
                </c:pt>
                <c:pt idx="2">
                  <c:v>1888</c:v>
                </c:pt>
                <c:pt idx="3">
                  <c:v>1920</c:v>
                </c:pt>
                <c:pt idx="4">
                  <c:v>2029</c:v>
                </c:pt>
                <c:pt idx="5">
                  <c:v>1988</c:v>
                </c:pt>
                <c:pt idx="6">
                  <c:v>1968</c:v>
                </c:pt>
                <c:pt idx="7">
                  <c:v>1919</c:v>
                </c:pt>
                <c:pt idx="8">
                  <c:v>1935</c:v>
                </c:pt>
                <c:pt idx="9">
                  <c:v>1948</c:v>
                </c:pt>
                <c:pt idx="10">
                  <c:v>2026</c:v>
                </c:pt>
                <c:pt idx="11">
                  <c:v>2038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89A-41BC-A0D4-ED86CDD521A1}"/>
            </c:ext>
          </c:extLst>
        </c:ser>
        <c:ser>
          <c:idx val="2"/>
          <c:order val="2"/>
          <c:tx>
            <c:strRef>
              <c:f>'[Yrly Water quality.xlsx]Sheet1'!$F$2</c:f>
              <c:strCache>
                <c:ptCount val="1"/>
                <c:pt idx="0">
                  <c:v>PHE water Conductivity(MHOS/CM)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'[Yrly Water quality.xlsx]Sheet1'!$C$3:$C$14</c:f>
              <c:strCache>
                <c:ptCount val="12"/>
                <c:pt idx="0">
                  <c:v>Dec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</c:v>
                </c:pt>
                <c:pt idx="5">
                  <c:v>May</c:v>
                </c:pt>
                <c:pt idx="6">
                  <c:v>Jun</c:v>
                </c:pt>
                <c:pt idx="7">
                  <c:v>Jul</c:v>
                </c:pt>
                <c:pt idx="8">
                  <c:v>Aug</c:v>
                </c:pt>
                <c:pt idx="9">
                  <c:v>Sep</c:v>
                </c:pt>
                <c:pt idx="10">
                  <c:v>Oct</c:v>
                </c:pt>
                <c:pt idx="11">
                  <c:v>Nov</c:v>
                </c:pt>
              </c:strCache>
            </c:strRef>
          </c:cat>
          <c:val>
            <c:numRef>
              <c:f>'[Yrly Water quality.xlsx]Sheet1'!$F$3:$F$14</c:f>
              <c:numCache>
                <c:formatCode>General</c:formatCode>
                <c:ptCount val="12"/>
                <c:pt idx="0">
                  <c:v>567</c:v>
                </c:pt>
                <c:pt idx="1">
                  <c:v>476</c:v>
                </c:pt>
                <c:pt idx="2">
                  <c:v>846</c:v>
                </c:pt>
                <c:pt idx="3">
                  <c:v>2964</c:v>
                </c:pt>
                <c:pt idx="4">
                  <c:v>4653</c:v>
                </c:pt>
                <c:pt idx="5">
                  <c:v>4232</c:v>
                </c:pt>
                <c:pt idx="6">
                  <c:v>1449</c:v>
                </c:pt>
                <c:pt idx="7">
                  <c:v>318</c:v>
                </c:pt>
                <c:pt idx="8">
                  <c:v>270</c:v>
                </c:pt>
                <c:pt idx="9">
                  <c:v>350</c:v>
                </c:pt>
                <c:pt idx="10">
                  <c:v>265</c:v>
                </c:pt>
                <c:pt idx="11">
                  <c:v>452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89A-41BC-A0D4-ED86CDD521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0949423"/>
        <c:axId val="1430952751"/>
      </c:lineChart>
      <c:catAx>
        <c:axId val="1430949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952751"/>
        <c:crosses val="autoZero"/>
        <c:auto val="1"/>
        <c:lblAlgn val="ctr"/>
        <c:lblOffset val="100"/>
        <c:noMultiLvlLbl val="0"/>
      </c:catAx>
      <c:valAx>
        <c:axId val="1430952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0949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EFAC9"/>
    </a:solidFill>
    <a:ln>
      <a:solidFill>
        <a:sysClr val="windowText" lastClr="000000"/>
      </a:solidFill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Supply water Chloride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'[Yrly Water quality.xlsx]Sheet1'!$G$2</c:f>
              <c:strCache>
                <c:ptCount val="1"/>
                <c:pt idx="0">
                  <c:v>DT -1 water Chloride (ppm)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'[Yrly Water quality.xlsx]Sheet1'!$C$3:$C$14</c:f>
              <c:strCache>
                <c:ptCount val="12"/>
                <c:pt idx="0">
                  <c:v>Dec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</c:v>
                </c:pt>
                <c:pt idx="5">
                  <c:v>May</c:v>
                </c:pt>
                <c:pt idx="6">
                  <c:v>Jun</c:v>
                </c:pt>
                <c:pt idx="7">
                  <c:v>Jul</c:v>
                </c:pt>
                <c:pt idx="8">
                  <c:v>Aug</c:v>
                </c:pt>
                <c:pt idx="9">
                  <c:v>Sep</c:v>
                </c:pt>
                <c:pt idx="10">
                  <c:v>Oct</c:v>
                </c:pt>
                <c:pt idx="11">
                  <c:v>Nov</c:v>
                </c:pt>
              </c:strCache>
            </c:strRef>
          </c:cat>
          <c:val>
            <c:numRef>
              <c:f>'[Yrly Water quality.xlsx]Sheet1'!$G$3:$G$14</c:f>
              <c:numCache>
                <c:formatCode>General</c:formatCode>
                <c:ptCount val="12"/>
                <c:pt idx="0">
                  <c:v>291</c:v>
                </c:pt>
                <c:pt idx="1">
                  <c:v>271</c:v>
                </c:pt>
                <c:pt idx="2">
                  <c:v>294</c:v>
                </c:pt>
                <c:pt idx="3">
                  <c:v>306</c:v>
                </c:pt>
                <c:pt idx="4">
                  <c:v>299</c:v>
                </c:pt>
                <c:pt idx="5">
                  <c:v>292</c:v>
                </c:pt>
                <c:pt idx="6">
                  <c:v>303</c:v>
                </c:pt>
                <c:pt idx="7">
                  <c:v>271</c:v>
                </c:pt>
                <c:pt idx="8">
                  <c:v>272</c:v>
                </c:pt>
                <c:pt idx="9">
                  <c:v>285</c:v>
                </c:pt>
                <c:pt idx="10">
                  <c:v>282</c:v>
                </c:pt>
                <c:pt idx="11">
                  <c:v>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C8-49C0-A591-FF14C23D9B7E}"/>
            </c:ext>
          </c:extLst>
        </c:ser>
        <c:ser>
          <c:idx val="1"/>
          <c:order val="1"/>
          <c:tx>
            <c:strRef>
              <c:f>'[Yrly Water quality.xlsx]Sheet1'!$H$2</c:f>
              <c:strCache>
                <c:ptCount val="1"/>
                <c:pt idx="0">
                  <c:v>DT -2 water Chloride (ppm)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'[Yrly Water quality.xlsx]Sheet1'!$C$3:$C$14</c:f>
              <c:strCache>
                <c:ptCount val="12"/>
                <c:pt idx="0">
                  <c:v>Dec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</c:v>
                </c:pt>
                <c:pt idx="5">
                  <c:v>May</c:v>
                </c:pt>
                <c:pt idx="6">
                  <c:v>Jun</c:v>
                </c:pt>
                <c:pt idx="7">
                  <c:v>Jul</c:v>
                </c:pt>
                <c:pt idx="8">
                  <c:v>Aug</c:v>
                </c:pt>
                <c:pt idx="9">
                  <c:v>Sep</c:v>
                </c:pt>
                <c:pt idx="10">
                  <c:v>Oct</c:v>
                </c:pt>
                <c:pt idx="11">
                  <c:v>Nov</c:v>
                </c:pt>
              </c:strCache>
            </c:strRef>
          </c:cat>
          <c:val>
            <c:numRef>
              <c:f>'[Yrly Water quality.xlsx]Sheet1'!$H$3:$H$14</c:f>
              <c:numCache>
                <c:formatCode>General</c:formatCode>
                <c:ptCount val="12"/>
                <c:pt idx="0">
                  <c:v>474</c:v>
                </c:pt>
                <c:pt idx="1">
                  <c:v>465</c:v>
                </c:pt>
                <c:pt idx="2">
                  <c:v>452</c:v>
                </c:pt>
                <c:pt idx="3">
                  <c:v>511</c:v>
                </c:pt>
                <c:pt idx="4">
                  <c:v>496</c:v>
                </c:pt>
                <c:pt idx="5">
                  <c:v>489</c:v>
                </c:pt>
                <c:pt idx="6">
                  <c:v>481</c:v>
                </c:pt>
                <c:pt idx="7">
                  <c:v>466</c:v>
                </c:pt>
                <c:pt idx="8">
                  <c:v>479</c:v>
                </c:pt>
                <c:pt idx="9">
                  <c:v>484</c:v>
                </c:pt>
                <c:pt idx="10">
                  <c:v>488</c:v>
                </c:pt>
                <c:pt idx="11">
                  <c:v>472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C8-49C0-A591-FF14C23D9B7E}"/>
            </c:ext>
          </c:extLst>
        </c:ser>
        <c:ser>
          <c:idx val="2"/>
          <c:order val="2"/>
          <c:tx>
            <c:strRef>
              <c:f>'[Yrly Water quality.xlsx]Sheet1'!$I$2</c:f>
              <c:strCache>
                <c:ptCount val="1"/>
                <c:pt idx="0">
                  <c:v>PHE water Chloride (ppm)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'[Yrly Water quality.xlsx]Sheet1'!$C$3:$C$14</c:f>
              <c:strCache>
                <c:ptCount val="12"/>
                <c:pt idx="0">
                  <c:v>Dec</c:v>
                </c:pt>
                <c:pt idx="1">
                  <c:v>Jan</c:v>
                </c:pt>
                <c:pt idx="2">
                  <c:v>Feb</c:v>
                </c:pt>
                <c:pt idx="3">
                  <c:v>Mar</c:v>
                </c:pt>
                <c:pt idx="4">
                  <c:v>Apr</c:v>
                </c:pt>
                <c:pt idx="5">
                  <c:v>May</c:v>
                </c:pt>
                <c:pt idx="6">
                  <c:v>Jun</c:v>
                </c:pt>
                <c:pt idx="7">
                  <c:v>Jul</c:v>
                </c:pt>
                <c:pt idx="8">
                  <c:v>Aug</c:v>
                </c:pt>
                <c:pt idx="9">
                  <c:v>Sep</c:v>
                </c:pt>
                <c:pt idx="10">
                  <c:v>Oct</c:v>
                </c:pt>
                <c:pt idx="11">
                  <c:v>Nov</c:v>
                </c:pt>
              </c:strCache>
            </c:strRef>
          </c:cat>
          <c:val>
            <c:numRef>
              <c:f>'[Yrly Water quality.xlsx]Sheet1'!$I$3:$I$14</c:f>
              <c:numCache>
                <c:formatCode>General</c:formatCode>
                <c:ptCount val="12"/>
                <c:pt idx="0">
                  <c:v>121</c:v>
                </c:pt>
                <c:pt idx="1">
                  <c:v>120</c:v>
                </c:pt>
                <c:pt idx="2">
                  <c:v>210</c:v>
                </c:pt>
                <c:pt idx="3">
                  <c:v>929</c:v>
                </c:pt>
                <c:pt idx="4">
                  <c:v>1488</c:v>
                </c:pt>
                <c:pt idx="5">
                  <c:v>1365</c:v>
                </c:pt>
                <c:pt idx="6">
                  <c:v>394</c:v>
                </c:pt>
                <c:pt idx="7">
                  <c:v>46</c:v>
                </c:pt>
                <c:pt idx="8">
                  <c:v>34</c:v>
                </c:pt>
                <c:pt idx="9">
                  <c:v>53</c:v>
                </c:pt>
                <c:pt idx="10">
                  <c:v>37</c:v>
                </c:pt>
                <c:pt idx="11">
                  <c:v>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C8-49C0-A591-FF14C23D9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6899103"/>
        <c:axId val="1436894111"/>
      </c:lineChart>
      <c:catAx>
        <c:axId val="143689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6894111"/>
        <c:crosses val="autoZero"/>
        <c:auto val="1"/>
        <c:lblAlgn val="ctr"/>
        <c:lblOffset val="100"/>
        <c:noMultiLvlLbl val="0"/>
      </c:catAx>
      <c:valAx>
        <c:axId val="1436894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6899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809EC2">
        <a:lumMod val="20000"/>
        <a:lumOff val="80000"/>
      </a:srgbClr>
    </a:solidFill>
    <a:ln>
      <a:solidFill>
        <a:sysClr val="windowText" lastClr="000000"/>
      </a:solidFill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59575E-1AD7-4639-9411-50B4858DE38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120A4FB-7B5F-41E2-BC09-1B3A71498681}">
      <dgm:prSet phldrT="[Text]"/>
      <dgm:spPr>
        <a:solidFill>
          <a:srgbClr val="33CC33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Avenir Next Condensed Medium"/>
            </a:rPr>
            <a:t>Going beyond Regulatory Compliance</a:t>
          </a:r>
          <a:endParaRPr lang="en-US" dirty="0"/>
        </a:p>
      </dgm:t>
    </dgm:pt>
    <dgm:pt modelId="{D4083778-9095-4215-9369-BB9DC484B26B}" type="parTrans" cxnId="{B2E899CF-3BBA-40BD-A46B-7999A208FB93}">
      <dgm:prSet/>
      <dgm:spPr/>
      <dgm:t>
        <a:bodyPr/>
        <a:lstStyle/>
        <a:p>
          <a:endParaRPr lang="en-US"/>
        </a:p>
      </dgm:t>
    </dgm:pt>
    <dgm:pt modelId="{4D3CB28B-CA95-42C6-B4D7-85A0F58083E6}" type="sibTrans" cxnId="{B2E899CF-3BBA-40BD-A46B-7999A208FB93}">
      <dgm:prSet/>
      <dgm:spPr/>
      <dgm:t>
        <a:bodyPr/>
        <a:lstStyle/>
        <a:p>
          <a:endParaRPr lang="en-US"/>
        </a:p>
      </dgm:t>
    </dgm:pt>
    <dgm:pt modelId="{0D989EF5-CD28-4FED-8FCD-21AB09A3A7EC}">
      <dgm:prSet phldrT="[Text]"/>
      <dgm:spPr>
        <a:solidFill>
          <a:srgbClr val="33CC33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Avenir Next Condensed Medium"/>
            </a:rPr>
            <a:t>Improving Energy Efficiency in fertilizer complex</a:t>
          </a:r>
          <a:endParaRPr lang="en-US" dirty="0"/>
        </a:p>
      </dgm:t>
    </dgm:pt>
    <dgm:pt modelId="{91DAD4DE-C27D-49C1-BE78-7FBACBE90943}" type="parTrans" cxnId="{5354BEC8-9CB6-4771-BB17-196835D6BBD5}">
      <dgm:prSet/>
      <dgm:spPr/>
      <dgm:t>
        <a:bodyPr/>
        <a:lstStyle/>
        <a:p>
          <a:endParaRPr lang="en-US"/>
        </a:p>
      </dgm:t>
    </dgm:pt>
    <dgm:pt modelId="{0A286194-6115-4ED5-8DF2-C9790CC05D58}" type="sibTrans" cxnId="{5354BEC8-9CB6-4771-BB17-196835D6BBD5}">
      <dgm:prSet/>
      <dgm:spPr/>
      <dgm:t>
        <a:bodyPr/>
        <a:lstStyle/>
        <a:p>
          <a:endParaRPr lang="en-US"/>
        </a:p>
      </dgm:t>
    </dgm:pt>
    <dgm:pt modelId="{9268A223-BA8E-443A-9339-B82DFAB217EB}">
      <dgm:prSet phldrT="[Text]"/>
      <dgm:spPr>
        <a:solidFill>
          <a:srgbClr val="006600"/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Avenir Next Condensed Medium"/>
            </a:rPr>
            <a:t>Reduction in GHG Emission</a:t>
          </a:r>
          <a:endParaRPr lang="en-US" dirty="0">
            <a:solidFill>
              <a:schemeClr val="bg1"/>
            </a:solidFill>
          </a:endParaRPr>
        </a:p>
      </dgm:t>
    </dgm:pt>
    <dgm:pt modelId="{6495A3AC-9DEC-4CFD-A4AC-51E8D842015B}" type="parTrans" cxnId="{7DD1BDBC-CFE5-4711-9F3F-432DE22AB46E}">
      <dgm:prSet/>
      <dgm:spPr/>
      <dgm:t>
        <a:bodyPr/>
        <a:lstStyle/>
        <a:p>
          <a:endParaRPr lang="en-US"/>
        </a:p>
      </dgm:t>
    </dgm:pt>
    <dgm:pt modelId="{9F444A22-46DD-4035-853E-6732A34AEE5D}" type="sibTrans" cxnId="{7DD1BDBC-CFE5-4711-9F3F-432DE22AB46E}">
      <dgm:prSet/>
      <dgm:spPr/>
      <dgm:t>
        <a:bodyPr/>
        <a:lstStyle/>
        <a:p>
          <a:endParaRPr lang="en-US"/>
        </a:p>
      </dgm:t>
    </dgm:pt>
    <dgm:pt modelId="{CEBAFBC7-0259-4F85-952E-42CE71A4318E}">
      <dgm:prSet/>
      <dgm:spPr>
        <a:solidFill>
          <a:srgbClr val="339966"/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</a:rPr>
            <a:t>Improving raw materials recovery efficiency</a:t>
          </a:r>
          <a:endParaRPr lang="en-US" dirty="0">
            <a:solidFill>
              <a:schemeClr val="tx1"/>
            </a:solidFill>
          </a:endParaRPr>
        </a:p>
      </dgm:t>
    </dgm:pt>
    <dgm:pt modelId="{39D640A3-1281-4F2E-B4F4-4FB38CB2D508}" type="parTrans" cxnId="{826959C2-64C9-4617-A734-6B816D3FF6DC}">
      <dgm:prSet/>
      <dgm:spPr/>
      <dgm:t>
        <a:bodyPr/>
        <a:lstStyle/>
        <a:p>
          <a:endParaRPr lang="en-US"/>
        </a:p>
      </dgm:t>
    </dgm:pt>
    <dgm:pt modelId="{244D330C-8BA0-4330-896C-196D2C37A46A}" type="sibTrans" cxnId="{826959C2-64C9-4617-A734-6B816D3FF6DC}">
      <dgm:prSet/>
      <dgm:spPr/>
      <dgm:t>
        <a:bodyPr/>
        <a:lstStyle/>
        <a:p>
          <a:endParaRPr lang="en-US"/>
        </a:p>
      </dgm:t>
    </dgm:pt>
    <dgm:pt modelId="{1A5BF765-0B7C-4481-BDF3-03787458B251}">
      <dgm:prSet/>
      <dgm:spPr>
        <a:solidFill>
          <a:srgbClr val="006600"/>
        </a:solidFill>
      </dgm:spPr>
      <dgm:t>
        <a:bodyPr/>
        <a:lstStyle/>
        <a:p>
          <a:r>
            <a:rPr lang="en-US" dirty="0" smtClean="0">
              <a:solidFill>
                <a:schemeClr val="bg1"/>
              </a:solidFill>
              <a:latin typeface="Avenir Next Condensed Medium"/>
            </a:rPr>
            <a:t>Reduction in Raw water Consumption</a:t>
          </a:r>
          <a:endParaRPr lang="en-US" dirty="0">
            <a:solidFill>
              <a:schemeClr val="bg1"/>
            </a:solidFill>
            <a:latin typeface="Avenir Next Condensed Medium"/>
          </a:endParaRPr>
        </a:p>
      </dgm:t>
    </dgm:pt>
    <dgm:pt modelId="{AD788C1F-F963-47CE-9806-563D00437AC1}" type="parTrans" cxnId="{BB2E3F54-226D-4E38-A84E-52DE39751723}">
      <dgm:prSet/>
      <dgm:spPr/>
      <dgm:t>
        <a:bodyPr/>
        <a:lstStyle/>
        <a:p>
          <a:endParaRPr lang="en-US"/>
        </a:p>
      </dgm:t>
    </dgm:pt>
    <dgm:pt modelId="{CB9DDD49-9FC0-47F9-9DCC-31C901A4F889}" type="sibTrans" cxnId="{BB2E3F54-226D-4E38-A84E-52DE39751723}">
      <dgm:prSet/>
      <dgm:spPr/>
      <dgm:t>
        <a:bodyPr/>
        <a:lstStyle/>
        <a:p>
          <a:endParaRPr lang="en-US"/>
        </a:p>
      </dgm:t>
    </dgm:pt>
    <dgm:pt modelId="{2DC8D5B3-1F60-4198-84BD-AECF26150E7A}" type="pres">
      <dgm:prSet presAssocID="{2B59575E-1AD7-4639-9411-50B4858DE38E}" presName="compositeShape" presStyleCnt="0">
        <dgm:presLayoutVars>
          <dgm:chMax val="7"/>
          <dgm:dir/>
          <dgm:resizeHandles val="exact"/>
        </dgm:presLayoutVars>
      </dgm:prSet>
      <dgm:spPr/>
    </dgm:pt>
    <dgm:pt modelId="{BD52C13E-F95F-4495-B974-BC0C25350A9C}" type="pres">
      <dgm:prSet presAssocID="{2B59575E-1AD7-4639-9411-50B4858DE38E}" presName="wedge1" presStyleLbl="node1" presStyleIdx="0" presStyleCnt="5" custLinFactNeighborX="355" custLinFactNeighborY="2155"/>
      <dgm:spPr/>
      <dgm:t>
        <a:bodyPr/>
        <a:lstStyle/>
        <a:p>
          <a:endParaRPr lang="en-US"/>
        </a:p>
      </dgm:t>
    </dgm:pt>
    <dgm:pt modelId="{904FAE80-F192-4782-866E-F4417F73C4F9}" type="pres">
      <dgm:prSet presAssocID="{2B59575E-1AD7-4639-9411-50B4858DE38E}" presName="dummy1a" presStyleCnt="0"/>
      <dgm:spPr/>
    </dgm:pt>
    <dgm:pt modelId="{72037725-D1E4-4C04-ADD4-BAEFC148F382}" type="pres">
      <dgm:prSet presAssocID="{2B59575E-1AD7-4639-9411-50B4858DE38E}" presName="dummy1b" presStyleCnt="0"/>
      <dgm:spPr/>
    </dgm:pt>
    <dgm:pt modelId="{E3F9BCA3-18C6-48CB-892E-99E9E34599B1}" type="pres">
      <dgm:prSet presAssocID="{2B59575E-1AD7-4639-9411-50B4858DE38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33E3C-019B-4B87-A34A-9CBB7C2E5DED}" type="pres">
      <dgm:prSet presAssocID="{2B59575E-1AD7-4639-9411-50B4858DE38E}" presName="wedge2" presStyleLbl="node1" presStyleIdx="1" presStyleCnt="5" custLinFactNeighborX="-243" custLinFactNeighborY="-512"/>
      <dgm:spPr/>
      <dgm:t>
        <a:bodyPr/>
        <a:lstStyle/>
        <a:p>
          <a:endParaRPr lang="en-US"/>
        </a:p>
      </dgm:t>
    </dgm:pt>
    <dgm:pt modelId="{8D2EE303-BA27-445E-A0B6-67FA64CF68C7}" type="pres">
      <dgm:prSet presAssocID="{2B59575E-1AD7-4639-9411-50B4858DE38E}" presName="dummy2a" presStyleCnt="0"/>
      <dgm:spPr/>
    </dgm:pt>
    <dgm:pt modelId="{0C674D5E-E688-4CB6-9C4D-FA0F57C19802}" type="pres">
      <dgm:prSet presAssocID="{2B59575E-1AD7-4639-9411-50B4858DE38E}" presName="dummy2b" presStyleCnt="0"/>
      <dgm:spPr/>
    </dgm:pt>
    <dgm:pt modelId="{03235ED2-02B5-46ED-A250-965CD56EC073}" type="pres">
      <dgm:prSet presAssocID="{2B59575E-1AD7-4639-9411-50B4858DE38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F99D78-0743-4325-9947-820C3B6E73CA}" type="pres">
      <dgm:prSet presAssocID="{2B59575E-1AD7-4639-9411-50B4858DE38E}" presName="wedge3" presStyleLbl="node1" presStyleIdx="2" presStyleCnt="5" custLinFactNeighborY="-2155"/>
      <dgm:spPr/>
      <dgm:t>
        <a:bodyPr/>
        <a:lstStyle/>
        <a:p>
          <a:endParaRPr lang="en-US"/>
        </a:p>
      </dgm:t>
    </dgm:pt>
    <dgm:pt modelId="{0207AE16-595C-406E-8F6D-F8083AF41201}" type="pres">
      <dgm:prSet presAssocID="{2B59575E-1AD7-4639-9411-50B4858DE38E}" presName="dummy3a" presStyleCnt="0"/>
      <dgm:spPr/>
    </dgm:pt>
    <dgm:pt modelId="{AAF542C8-2095-4353-8AB5-7427DF49A8DD}" type="pres">
      <dgm:prSet presAssocID="{2B59575E-1AD7-4639-9411-50B4858DE38E}" presName="dummy3b" presStyleCnt="0"/>
      <dgm:spPr/>
    </dgm:pt>
    <dgm:pt modelId="{0F652CE4-3700-449E-8520-1233EB9376C8}" type="pres">
      <dgm:prSet presAssocID="{2B59575E-1AD7-4639-9411-50B4858DE38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77BDED-F2BB-4101-90AF-601C9A6A778C}" type="pres">
      <dgm:prSet presAssocID="{2B59575E-1AD7-4639-9411-50B4858DE38E}" presName="wedge4" presStyleLbl="node1" presStyleIdx="3" presStyleCnt="5"/>
      <dgm:spPr/>
      <dgm:t>
        <a:bodyPr/>
        <a:lstStyle/>
        <a:p>
          <a:endParaRPr lang="en-US"/>
        </a:p>
      </dgm:t>
    </dgm:pt>
    <dgm:pt modelId="{554CE452-04D8-4372-A677-586E628230A0}" type="pres">
      <dgm:prSet presAssocID="{2B59575E-1AD7-4639-9411-50B4858DE38E}" presName="dummy4a" presStyleCnt="0"/>
      <dgm:spPr/>
    </dgm:pt>
    <dgm:pt modelId="{45409BFD-4A14-476C-A9CB-A387E19FF1D0}" type="pres">
      <dgm:prSet presAssocID="{2B59575E-1AD7-4639-9411-50B4858DE38E}" presName="dummy4b" presStyleCnt="0"/>
      <dgm:spPr/>
    </dgm:pt>
    <dgm:pt modelId="{C315795B-DF36-49B3-ABE1-CA93BC3BCBFB}" type="pres">
      <dgm:prSet presAssocID="{2B59575E-1AD7-4639-9411-50B4858DE38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998A27-E8B4-4701-834E-746BC8D8EB51}" type="pres">
      <dgm:prSet presAssocID="{2B59575E-1AD7-4639-9411-50B4858DE38E}" presName="wedge5" presStyleLbl="node1" presStyleIdx="4" presStyleCnt="5"/>
      <dgm:spPr/>
      <dgm:t>
        <a:bodyPr/>
        <a:lstStyle/>
        <a:p>
          <a:endParaRPr lang="en-US"/>
        </a:p>
      </dgm:t>
    </dgm:pt>
    <dgm:pt modelId="{2F4FCC47-F6CF-40EB-8B13-C7FFDF0F1CDC}" type="pres">
      <dgm:prSet presAssocID="{2B59575E-1AD7-4639-9411-50B4858DE38E}" presName="dummy5a" presStyleCnt="0"/>
      <dgm:spPr/>
    </dgm:pt>
    <dgm:pt modelId="{6CE27E6E-67DC-4FBB-B8FE-8DAF12D7569A}" type="pres">
      <dgm:prSet presAssocID="{2B59575E-1AD7-4639-9411-50B4858DE38E}" presName="dummy5b" presStyleCnt="0"/>
      <dgm:spPr/>
    </dgm:pt>
    <dgm:pt modelId="{6E8907F5-1B43-4954-A1BF-5660CC97C16F}" type="pres">
      <dgm:prSet presAssocID="{2B59575E-1AD7-4639-9411-50B4858DE38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4910C-63A0-4EF9-A1DC-51F7221B52DB}" type="pres">
      <dgm:prSet presAssocID="{4D3CB28B-CA95-42C6-B4D7-85A0F58083E6}" presName="arrowWedge1" presStyleLbl="fgSibTrans2D1" presStyleIdx="0" presStyleCnt="5" custLinFactNeighborX="4" custLinFactNeighborY="0"/>
      <dgm:spPr>
        <a:solidFill>
          <a:srgbClr val="339966"/>
        </a:solidFill>
      </dgm:spPr>
    </dgm:pt>
    <dgm:pt modelId="{25A6B25E-2590-4837-BA01-D297FE647125}" type="pres">
      <dgm:prSet presAssocID="{0A286194-6115-4ED5-8DF2-C9790CC05D58}" presName="arrowWedge2" presStyleLbl="fgSibTrans2D1" presStyleIdx="1" presStyleCnt="5" custLinFactNeighborX="-237" custLinFactNeighborY="-164"/>
      <dgm:spPr>
        <a:solidFill>
          <a:srgbClr val="339966"/>
        </a:solidFill>
      </dgm:spPr>
    </dgm:pt>
    <dgm:pt modelId="{E99CC0FB-F946-4415-8E44-4388DF9CF5BE}" type="pres">
      <dgm:prSet presAssocID="{244D330C-8BA0-4330-896C-196D2C37A46A}" presName="arrowWedge3" presStyleLbl="fgSibTrans2D1" presStyleIdx="2" presStyleCnt="5" custLinFactNeighborY="-3"/>
      <dgm:spPr>
        <a:solidFill>
          <a:srgbClr val="00B050"/>
        </a:solidFill>
      </dgm:spPr>
    </dgm:pt>
    <dgm:pt modelId="{A0788ABB-D743-45E3-B04D-7357782C6976}" type="pres">
      <dgm:prSet presAssocID="{CB9DDD49-9FC0-47F9-9DCC-31C901A4F889}" presName="arrowWedge4" presStyleLbl="fgSibTrans2D1" presStyleIdx="3" presStyleCnt="5" custLinFactNeighborX="357" custLinFactNeighborY="-455"/>
      <dgm:spPr>
        <a:gradFill flip="none" rotWithShape="0">
          <a:gsLst>
            <a:gs pos="0">
              <a:srgbClr val="99FF99">
                <a:shade val="30000"/>
                <a:satMod val="115000"/>
              </a:srgbClr>
            </a:gs>
            <a:gs pos="50000">
              <a:srgbClr val="99FF99">
                <a:shade val="67500"/>
                <a:satMod val="115000"/>
              </a:srgbClr>
            </a:gs>
            <a:gs pos="100000">
              <a:srgbClr val="99FF99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EA961516-9C5C-4538-95B9-F927EA8C7A70}" type="pres">
      <dgm:prSet presAssocID="{9F444A22-46DD-4035-853E-6732A34AEE5D}" presName="arrowWedge5" presStyleLbl="fgSibTrans2D1" presStyleIdx="4" presStyleCnt="5"/>
      <dgm:spPr>
        <a:gradFill flip="none" rotWithShape="0">
          <a:gsLst>
            <a:gs pos="0">
              <a:srgbClr val="99FF99">
                <a:shade val="30000"/>
                <a:satMod val="115000"/>
              </a:srgbClr>
            </a:gs>
            <a:gs pos="50000">
              <a:srgbClr val="99FF99">
                <a:shade val="67500"/>
                <a:satMod val="115000"/>
              </a:srgbClr>
            </a:gs>
            <a:gs pos="100000">
              <a:srgbClr val="99FF99">
                <a:shade val="100000"/>
                <a:satMod val="115000"/>
              </a:srgbClr>
            </a:gs>
          </a:gsLst>
          <a:lin ang="2700000" scaled="1"/>
          <a:tileRect/>
        </a:gradFill>
      </dgm:spPr>
    </dgm:pt>
  </dgm:ptLst>
  <dgm:cxnLst>
    <dgm:cxn modelId="{FE0A68DF-11A3-4C16-9DD6-3A4B81E63C05}" type="presOf" srcId="{9268A223-BA8E-443A-9339-B82DFAB217EB}" destId="{73998A27-E8B4-4701-834E-746BC8D8EB51}" srcOrd="0" destOrd="0" presId="urn:microsoft.com/office/officeart/2005/8/layout/cycle8"/>
    <dgm:cxn modelId="{579C4E93-69C8-4840-9081-90A8774B45AC}" type="presOf" srcId="{9268A223-BA8E-443A-9339-B82DFAB217EB}" destId="{6E8907F5-1B43-4954-A1BF-5660CC97C16F}" srcOrd="1" destOrd="0" presId="urn:microsoft.com/office/officeart/2005/8/layout/cycle8"/>
    <dgm:cxn modelId="{B2E899CF-3BBA-40BD-A46B-7999A208FB93}" srcId="{2B59575E-1AD7-4639-9411-50B4858DE38E}" destId="{6120A4FB-7B5F-41E2-BC09-1B3A71498681}" srcOrd="0" destOrd="0" parTransId="{D4083778-9095-4215-9369-BB9DC484B26B}" sibTransId="{4D3CB28B-CA95-42C6-B4D7-85A0F58083E6}"/>
    <dgm:cxn modelId="{5354BEC8-9CB6-4771-BB17-196835D6BBD5}" srcId="{2B59575E-1AD7-4639-9411-50B4858DE38E}" destId="{0D989EF5-CD28-4FED-8FCD-21AB09A3A7EC}" srcOrd="1" destOrd="0" parTransId="{91DAD4DE-C27D-49C1-BE78-7FBACBE90943}" sibTransId="{0A286194-6115-4ED5-8DF2-C9790CC05D58}"/>
    <dgm:cxn modelId="{42D6C1C7-D45E-4F94-B60F-A4BDFCEAFA46}" type="presOf" srcId="{6120A4FB-7B5F-41E2-BC09-1B3A71498681}" destId="{E3F9BCA3-18C6-48CB-892E-99E9E34599B1}" srcOrd="1" destOrd="0" presId="urn:microsoft.com/office/officeart/2005/8/layout/cycle8"/>
    <dgm:cxn modelId="{A81A78A1-5C1C-4A7C-B5DA-10806B3E0CDD}" type="presOf" srcId="{0D989EF5-CD28-4FED-8FCD-21AB09A3A7EC}" destId="{90833E3C-019B-4B87-A34A-9CBB7C2E5DED}" srcOrd="0" destOrd="0" presId="urn:microsoft.com/office/officeart/2005/8/layout/cycle8"/>
    <dgm:cxn modelId="{948EDAFA-7EE3-4801-A84F-0F67281BB28D}" type="presOf" srcId="{6120A4FB-7B5F-41E2-BC09-1B3A71498681}" destId="{BD52C13E-F95F-4495-B974-BC0C25350A9C}" srcOrd="0" destOrd="0" presId="urn:microsoft.com/office/officeart/2005/8/layout/cycle8"/>
    <dgm:cxn modelId="{BB2E3F54-226D-4E38-A84E-52DE39751723}" srcId="{2B59575E-1AD7-4639-9411-50B4858DE38E}" destId="{1A5BF765-0B7C-4481-BDF3-03787458B251}" srcOrd="3" destOrd="0" parTransId="{AD788C1F-F963-47CE-9806-563D00437AC1}" sibTransId="{CB9DDD49-9FC0-47F9-9DCC-31C901A4F889}"/>
    <dgm:cxn modelId="{EB765EF7-7869-49D4-A399-B893074704B1}" type="presOf" srcId="{CEBAFBC7-0259-4F85-952E-42CE71A4318E}" destId="{9BF99D78-0743-4325-9947-820C3B6E73CA}" srcOrd="0" destOrd="0" presId="urn:microsoft.com/office/officeart/2005/8/layout/cycle8"/>
    <dgm:cxn modelId="{7DD1BDBC-CFE5-4711-9F3F-432DE22AB46E}" srcId="{2B59575E-1AD7-4639-9411-50B4858DE38E}" destId="{9268A223-BA8E-443A-9339-B82DFAB217EB}" srcOrd="4" destOrd="0" parTransId="{6495A3AC-9DEC-4CFD-A4AC-51E8D842015B}" sibTransId="{9F444A22-46DD-4035-853E-6732A34AEE5D}"/>
    <dgm:cxn modelId="{56CA835B-34DF-49F5-9D17-37D95D9D8509}" type="presOf" srcId="{0D989EF5-CD28-4FED-8FCD-21AB09A3A7EC}" destId="{03235ED2-02B5-46ED-A250-965CD56EC073}" srcOrd="1" destOrd="0" presId="urn:microsoft.com/office/officeart/2005/8/layout/cycle8"/>
    <dgm:cxn modelId="{EDCF03F9-9E24-4F08-8170-F2951EE68DC3}" type="presOf" srcId="{1A5BF765-0B7C-4481-BDF3-03787458B251}" destId="{C315795B-DF36-49B3-ABE1-CA93BC3BCBFB}" srcOrd="1" destOrd="0" presId="urn:microsoft.com/office/officeart/2005/8/layout/cycle8"/>
    <dgm:cxn modelId="{C115C4FD-8273-4312-90D4-A268AEB6E69E}" type="presOf" srcId="{CEBAFBC7-0259-4F85-952E-42CE71A4318E}" destId="{0F652CE4-3700-449E-8520-1233EB9376C8}" srcOrd="1" destOrd="0" presId="urn:microsoft.com/office/officeart/2005/8/layout/cycle8"/>
    <dgm:cxn modelId="{826959C2-64C9-4617-A734-6B816D3FF6DC}" srcId="{2B59575E-1AD7-4639-9411-50B4858DE38E}" destId="{CEBAFBC7-0259-4F85-952E-42CE71A4318E}" srcOrd="2" destOrd="0" parTransId="{39D640A3-1281-4F2E-B4F4-4FB38CB2D508}" sibTransId="{244D330C-8BA0-4330-896C-196D2C37A46A}"/>
    <dgm:cxn modelId="{0F51E857-9060-4D2C-B8E0-0B20B1269AF3}" type="presOf" srcId="{1A5BF765-0B7C-4481-BDF3-03787458B251}" destId="{2B77BDED-F2BB-4101-90AF-601C9A6A778C}" srcOrd="0" destOrd="0" presId="urn:microsoft.com/office/officeart/2005/8/layout/cycle8"/>
    <dgm:cxn modelId="{423069F4-4E78-4402-AE47-52BED7631D20}" type="presOf" srcId="{2B59575E-1AD7-4639-9411-50B4858DE38E}" destId="{2DC8D5B3-1F60-4198-84BD-AECF26150E7A}" srcOrd="0" destOrd="0" presId="urn:microsoft.com/office/officeart/2005/8/layout/cycle8"/>
    <dgm:cxn modelId="{95CBD042-CE28-47E6-A6BE-7B9348B14E6A}" type="presParOf" srcId="{2DC8D5B3-1F60-4198-84BD-AECF26150E7A}" destId="{BD52C13E-F95F-4495-B974-BC0C25350A9C}" srcOrd="0" destOrd="0" presId="urn:microsoft.com/office/officeart/2005/8/layout/cycle8"/>
    <dgm:cxn modelId="{7260EBC1-26F9-49D4-85C9-87F6ED565CBD}" type="presParOf" srcId="{2DC8D5B3-1F60-4198-84BD-AECF26150E7A}" destId="{904FAE80-F192-4782-866E-F4417F73C4F9}" srcOrd="1" destOrd="0" presId="urn:microsoft.com/office/officeart/2005/8/layout/cycle8"/>
    <dgm:cxn modelId="{515C4C91-B855-414F-B85E-AB33679480F7}" type="presParOf" srcId="{2DC8D5B3-1F60-4198-84BD-AECF26150E7A}" destId="{72037725-D1E4-4C04-ADD4-BAEFC148F382}" srcOrd="2" destOrd="0" presId="urn:microsoft.com/office/officeart/2005/8/layout/cycle8"/>
    <dgm:cxn modelId="{46372D6F-FB40-4669-96D0-3D86A056773A}" type="presParOf" srcId="{2DC8D5B3-1F60-4198-84BD-AECF26150E7A}" destId="{E3F9BCA3-18C6-48CB-892E-99E9E34599B1}" srcOrd="3" destOrd="0" presId="urn:microsoft.com/office/officeart/2005/8/layout/cycle8"/>
    <dgm:cxn modelId="{08C38FF3-F4BB-4CC0-95D6-E339F65C1A0E}" type="presParOf" srcId="{2DC8D5B3-1F60-4198-84BD-AECF26150E7A}" destId="{90833E3C-019B-4B87-A34A-9CBB7C2E5DED}" srcOrd="4" destOrd="0" presId="urn:microsoft.com/office/officeart/2005/8/layout/cycle8"/>
    <dgm:cxn modelId="{F97D84EB-56FB-4A70-AC8F-9A321DC037F5}" type="presParOf" srcId="{2DC8D5B3-1F60-4198-84BD-AECF26150E7A}" destId="{8D2EE303-BA27-445E-A0B6-67FA64CF68C7}" srcOrd="5" destOrd="0" presId="urn:microsoft.com/office/officeart/2005/8/layout/cycle8"/>
    <dgm:cxn modelId="{0A292619-582E-4160-9BB3-1414C3671635}" type="presParOf" srcId="{2DC8D5B3-1F60-4198-84BD-AECF26150E7A}" destId="{0C674D5E-E688-4CB6-9C4D-FA0F57C19802}" srcOrd="6" destOrd="0" presId="urn:microsoft.com/office/officeart/2005/8/layout/cycle8"/>
    <dgm:cxn modelId="{4D859487-090D-489A-BA17-A96A7A2BA500}" type="presParOf" srcId="{2DC8D5B3-1F60-4198-84BD-AECF26150E7A}" destId="{03235ED2-02B5-46ED-A250-965CD56EC073}" srcOrd="7" destOrd="0" presId="urn:microsoft.com/office/officeart/2005/8/layout/cycle8"/>
    <dgm:cxn modelId="{D999A494-B0AE-43D6-9ED6-DF8175449666}" type="presParOf" srcId="{2DC8D5B3-1F60-4198-84BD-AECF26150E7A}" destId="{9BF99D78-0743-4325-9947-820C3B6E73CA}" srcOrd="8" destOrd="0" presId="urn:microsoft.com/office/officeart/2005/8/layout/cycle8"/>
    <dgm:cxn modelId="{556EE00B-9181-4D8B-AD9D-421B3FA8D66B}" type="presParOf" srcId="{2DC8D5B3-1F60-4198-84BD-AECF26150E7A}" destId="{0207AE16-595C-406E-8F6D-F8083AF41201}" srcOrd="9" destOrd="0" presId="urn:microsoft.com/office/officeart/2005/8/layout/cycle8"/>
    <dgm:cxn modelId="{A17FA006-CE34-4BD8-9342-99BDC0EC1059}" type="presParOf" srcId="{2DC8D5B3-1F60-4198-84BD-AECF26150E7A}" destId="{AAF542C8-2095-4353-8AB5-7427DF49A8DD}" srcOrd="10" destOrd="0" presId="urn:microsoft.com/office/officeart/2005/8/layout/cycle8"/>
    <dgm:cxn modelId="{C1643E9D-D5E8-4F9B-AC2B-553117030373}" type="presParOf" srcId="{2DC8D5B3-1F60-4198-84BD-AECF26150E7A}" destId="{0F652CE4-3700-449E-8520-1233EB9376C8}" srcOrd="11" destOrd="0" presId="urn:microsoft.com/office/officeart/2005/8/layout/cycle8"/>
    <dgm:cxn modelId="{A935BF49-6254-41CB-8942-C4F258D08298}" type="presParOf" srcId="{2DC8D5B3-1F60-4198-84BD-AECF26150E7A}" destId="{2B77BDED-F2BB-4101-90AF-601C9A6A778C}" srcOrd="12" destOrd="0" presId="urn:microsoft.com/office/officeart/2005/8/layout/cycle8"/>
    <dgm:cxn modelId="{D1D1EAFA-B07D-4025-B197-69DB8BCF8AA2}" type="presParOf" srcId="{2DC8D5B3-1F60-4198-84BD-AECF26150E7A}" destId="{554CE452-04D8-4372-A677-586E628230A0}" srcOrd="13" destOrd="0" presId="urn:microsoft.com/office/officeart/2005/8/layout/cycle8"/>
    <dgm:cxn modelId="{7D336723-C21B-4964-BD5B-75139E72D39F}" type="presParOf" srcId="{2DC8D5B3-1F60-4198-84BD-AECF26150E7A}" destId="{45409BFD-4A14-476C-A9CB-A387E19FF1D0}" srcOrd="14" destOrd="0" presId="urn:microsoft.com/office/officeart/2005/8/layout/cycle8"/>
    <dgm:cxn modelId="{426FA1E6-3E14-4DFB-AD4E-1044E1E57F59}" type="presParOf" srcId="{2DC8D5B3-1F60-4198-84BD-AECF26150E7A}" destId="{C315795B-DF36-49B3-ABE1-CA93BC3BCBFB}" srcOrd="15" destOrd="0" presId="urn:microsoft.com/office/officeart/2005/8/layout/cycle8"/>
    <dgm:cxn modelId="{75A5269E-6717-48B2-969F-55631EE0524C}" type="presParOf" srcId="{2DC8D5B3-1F60-4198-84BD-AECF26150E7A}" destId="{73998A27-E8B4-4701-834E-746BC8D8EB51}" srcOrd="16" destOrd="0" presId="urn:microsoft.com/office/officeart/2005/8/layout/cycle8"/>
    <dgm:cxn modelId="{590F7F61-64ED-44A8-9487-F0BD2C5EFB49}" type="presParOf" srcId="{2DC8D5B3-1F60-4198-84BD-AECF26150E7A}" destId="{2F4FCC47-F6CF-40EB-8B13-C7FFDF0F1CDC}" srcOrd="17" destOrd="0" presId="urn:microsoft.com/office/officeart/2005/8/layout/cycle8"/>
    <dgm:cxn modelId="{DF0F0EBB-45B1-4E87-86CC-E7796EE7594F}" type="presParOf" srcId="{2DC8D5B3-1F60-4198-84BD-AECF26150E7A}" destId="{6CE27E6E-67DC-4FBB-B8FE-8DAF12D7569A}" srcOrd="18" destOrd="0" presId="urn:microsoft.com/office/officeart/2005/8/layout/cycle8"/>
    <dgm:cxn modelId="{CC6BF8BD-F38B-41CF-9A34-A52D258B542C}" type="presParOf" srcId="{2DC8D5B3-1F60-4198-84BD-AECF26150E7A}" destId="{6E8907F5-1B43-4954-A1BF-5660CC97C16F}" srcOrd="19" destOrd="0" presId="urn:microsoft.com/office/officeart/2005/8/layout/cycle8"/>
    <dgm:cxn modelId="{70133B30-0369-4B1C-B7FA-2ECD00CFAA2C}" type="presParOf" srcId="{2DC8D5B3-1F60-4198-84BD-AECF26150E7A}" destId="{97A4910C-63A0-4EF9-A1DC-51F7221B52DB}" srcOrd="20" destOrd="0" presId="urn:microsoft.com/office/officeart/2005/8/layout/cycle8"/>
    <dgm:cxn modelId="{2190E35C-7E95-4250-9557-8E9683E36780}" type="presParOf" srcId="{2DC8D5B3-1F60-4198-84BD-AECF26150E7A}" destId="{25A6B25E-2590-4837-BA01-D297FE647125}" srcOrd="21" destOrd="0" presId="urn:microsoft.com/office/officeart/2005/8/layout/cycle8"/>
    <dgm:cxn modelId="{562348E4-3B83-4AA8-83EF-A65211486379}" type="presParOf" srcId="{2DC8D5B3-1F60-4198-84BD-AECF26150E7A}" destId="{E99CC0FB-F946-4415-8E44-4388DF9CF5BE}" srcOrd="22" destOrd="0" presId="urn:microsoft.com/office/officeart/2005/8/layout/cycle8"/>
    <dgm:cxn modelId="{A8917419-4600-4E73-959F-04BDC075CF4F}" type="presParOf" srcId="{2DC8D5B3-1F60-4198-84BD-AECF26150E7A}" destId="{A0788ABB-D743-45E3-B04D-7357782C6976}" srcOrd="23" destOrd="0" presId="urn:microsoft.com/office/officeart/2005/8/layout/cycle8"/>
    <dgm:cxn modelId="{6869B8B1-3B2F-4E13-8228-19C9E49E2219}" type="presParOf" srcId="{2DC8D5B3-1F60-4198-84BD-AECF26150E7A}" destId="{EA961516-9C5C-4538-95B9-F927EA8C7A70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120E63-8AFC-4FA4-B2EE-EFFF1F21BBBB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032C6A3-48F5-4D66-A70A-6EF274A150C3}">
      <dgm:prSet phldrT="[Text]" custT="1"/>
      <dgm:spPr>
        <a:ln w="3175">
          <a:solidFill>
            <a:srgbClr val="15601A"/>
          </a:solidFill>
        </a:ln>
      </dgm:spPr>
      <dgm:t>
        <a:bodyPr/>
        <a:lstStyle/>
        <a:p>
          <a:pPr algn="l"/>
          <a:r>
            <a:rPr lang="en-US" sz="1400" b="1" dirty="0" smtClean="0">
              <a:solidFill>
                <a:schemeClr val="accent5"/>
              </a:solidFill>
              <a:latin typeface="Avenir Next Condensed Medium"/>
            </a:rPr>
            <a:t>Water Footprint</a:t>
          </a:r>
        </a:p>
        <a:p>
          <a:pPr algn="l"/>
          <a:r>
            <a:rPr lang="en-US" sz="1400" i="1" dirty="0" smtClean="0">
              <a:latin typeface="Avenir Next Condensed Medium"/>
            </a:rPr>
            <a:t>Element</a:t>
          </a:r>
          <a:r>
            <a:rPr lang="en-US" sz="1400" dirty="0" smtClean="0">
              <a:latin typeface="Avenir Next Condensed Medium"/>
            </a:rPr>
            <a:t> – Fresh water Consumption     </a:t>
          </a:r>
          <a:r>
            <a:rPr lang="en-US" sz="1400" i="1" dirty="0" smtClean="0">
              <a:latin typeface="Avenir Next Condensed Medium"/>
            </a:rPr>
            <a:t>Measure</a:t>
          </a:r>
          <a:r>
            <a:rPr lang="en-US" sz="1400" dirty="0" smtClean="0">
              <a:latin typeface="Avenir Next Condensed Medium"/>
            </a:rPr>
            <a:t>- KL/MT of Products</a:t>
          </a:r>
        </a:p>
        <a:p>
          <a:pPr algn="l"/>
          <a:r>
            <a:rPr lang="en-US" sz="1400" i="1" dirty="0" smtClean="0">
              <a:latin typeface="Avenir Next Condensed Medium"/>
            </a:rPr>
            <a:t>Element</a:t>
          </a:r>
          <a:r>
            <a:rPr lang="en-US" sz="1400" dirty="0" smtClean="0">
              <a:latin typeface="Avenir Next Condensed Medium"/>
            </a:rPr>
            <a:t> – Recycle of waste water </a:t>
          </a:r>
          <a:r>
            <a:rPr lang="en-US" sz="1400" i="1" dirty="0" smtClean="0">
              <a:latin typeface="Avenir Next Condensed Medium"/>
            </a:rPr>
            <a:t>Measure</a:t>
          </a:r>
          <a:r>
            <a:rPr lang="en-US" sz="1400" dirty="0" smtClean="0">
              <a:latin typeface="Avenir Next Condensed Medium"/>
            </a:rPr>
            <a:t>- KL/ MT of products</a:t>
          </a:r>
        </a:p>
        <a:p>
          <a:pPr algn="l"/>
          <a:r>
            <a:rPr lang="en-US" sz="1400" i="1" dirty="0" smtClean="0">
              <a:latin typeface="Avenir Next Condensed Medium"/>
            </a:rPr>
            <a:t>Element</a:t>
          </a:r>
          <a:r>
            <a:rPr lang="en-US" sz="1400" dirty="0" smtClean="0">
              <a:latin typeface="Avenir Next Condensed Medium"/>
            </a:rPr>
            <a:t>-</a:t>
          </a:r>
          <a:r>
            <a:rPr lang="en-IN" sz="1400" baseline="0" dirty="0" smtClean="0">
              <a:latin typeface="Avenir Next Condensed Medium"/>
            </a:rPr>
            <a:t>Treated effluent discharge         </a:t>
          </a:r>
          <a:r>
            <a:rPr lang="en-IN" sz="1400" i="1" baseline="0" dirty="0" smtClean="0">
              <a:latin typeface="Avenir Next Condensed Medium"/>
            </a:rPr>
            <a:t>M</a:t>
          </a:r>
          <a:r>
            <a:rPr lang="en-US" sz="1400" i="1" dirty="0" err="1" smtClean="0">
              <a:latin typeface="Avenir Next Condensed Medium"/>
            </a:rPr>
            <a:t>easure</a:t>
          </a:r>
          <a:r>
            <a:rPr lang="en-US" sz="1400" i="1" dirty="0" smtClean="0">
              <a:latin typeface="Avenir Next Condensed Medium"/>
            </a:rPr>
            <a:t>- </a:t>
          </a:r>
          <a:r>
            <a:rPr lang="en-US" sz="1400" dirty="0" smtClean="0">
              <a:latin typeface="Avenir Next Condensed Medium"/>
            </a:rPr>
            <a:t>KL/MT of products    </a:t>
          </a:r>
          <a:endParaRPr lang="en-US" sz="1400" b="1" dirty="0">
            <a:latin typeface="Avenir Next Condensed Medium"/>
          </a:endParaRPr>
        </a:p>
      </dgm:t>
    </dgm:pt>
    <dgm:pt modelId="{A91E11E3-56EA-4E5E-A5B8-8CCF6D8286F3}" type="sibTrans" cxnId="{6898BC38-4A75-40C8-B251-8F1913D311DB}">
      <dgm:prSet/>
      <dgm:spPr/>
      <dgm:t>
        <a:bodyPr/>
        <a:lstStyle/>
        <a:p>
          <a:endParaRPr lang="en-US" sz="1200">
            <a:latin typeface="Avenir Next Condensed Medium"/>
          </a:endParaRPr>
        </a:p>
      </dgm:t>
    </dgm:pt>
    <dgm:pt modelId="{A28CD4F1-E8E7-4F74-B0E9-2C6859E295FC}" type="parTrans" cxnId="{6898BC38-4A75-40C8-B251-8F1913D311DB}">
      <dgm:prSet/>
      <dgm:spPr/>
      <dgm:t>
        <a:bodyPr/>
        <a:lstStyle/>
        <a:p>
          <a:endParaRPr lang="en-US" sz="1200">
            <a:latin typeface="Avenir Next Condensed Medium"/>
          </a:endParaRPr>
        </a:p>
      </dgm:t>
    </dgm:pt>
    <dgm:pt modelId="{BCACDD1F-0508-4F0A-8215-0AF8F0869141}">
      <dgm:prSet phldrT="[Text]" custT="1"/>
      <dgm:spPr>
        <a:ln w="3175">
          <a:solidFill>
            <a:srgbClr val="15601A"/>
          </a:solidFill>
        </a:ln>
      </dgm:spPr>
      <dgm:t>
        <a:bodyPr/>
        <a:lstStyle/>
        <a:p>
          <a:pPr algn="l"/>
          <a:r>
            <a:rPr lang="en-US" sz="1400" b="1" dirty="0" smtClean="0">
              <a:solidFill>
                <a:schemeClr val="accent5"/>
              </a:solidFill>
              <a:latin typeface="Avenir Next Condensed Medium"/>
            </a:rPr>
            <a:t>Carbon footprint</a:t>
          </a:r>
        </a:p>
        <a:p>
          <a:pPr algn="l"/>
          <a:r>
            <a:rPr lang="en-US" sz="1400" dirty="0" smtClean="0">
              <a:latin typeface="Avenir Next Condensed Medium"/>
            </a:rPr>
            <a:t> </a:t>
          </a:r>
          <a:r>
            <a:rPr lang="en-US" sz="1400" i="1" dirty="0" smtClean="0">
              <a:latin typeface="Avenir Next Condensed Medium"/>
            </a:rPr>
            <a:t>Element</a:t>
          </a:r>
          <a:r>
            <a:rPr lang="en-US" sz="1400" dirty="0" smtClean="0">
              <a:latin typeface="Avenir Next Condensed Medium"/>
            </a:rPr>
            <a:t> -GHG emissions                   </a:t>
          </a:r>
          <a:r>
            <a:rPr lang="en-US" sz="1400" i="1" dirty="0" smtClean="0">
              <a:latin typeface="Avenir Next Condensed Medium"/>
            </a:rPr>
            <a:t>Measure</a:t>
          </a:r>
          <a:r>
            <a:rPr lang="en-US" sz="1400" dirty="0" smtClean="0">
              <a:latin typeface="Avenir Next Condensed Medium"/>
            </a:rPr>
            <a:t>-  CO2 e Ton /MT of products</a:t>
          </a:r>
          <a:endParaRPr lang="en-US" sz="1400" b="1" dirty="0">
            <a:latin typeface="Avenir Next Condensed Medium"/>
          </a:endParaRPr>
        </a:p>
      </dgm:t>
    </dgm:pt>
    <dgm:pt modelId="{A13AE5CD-D23E-42EB-AF6E-7BDA9E35BA13}" type="sibTrans" cxnId="{584A5FF5-5853-4BD5-BD69-3B602EAE10FE}">
      <dgm:prSet/>
      <dgm:spPr/>
      <dgm:t>
        <a:bodyPr/>
        <a:lstStyle/>
        <a:p>
          <a:endParaRPr lang="en-US" sz="1200">
            <a:latin typeface="Avenir Next Condensed Medium"/>
          </a:endParaRPr>
        </a:p>
      </dgm:t>
    </dgm:pt>
    <dgm:pt modelId="{7C70A300-0A4C-4BBA-BB44-F5EEF6B94940}" type="parTrans" cxnId="{584A5FF5-5853-4BD5-BD69-3B602EAE10FE}">
      <dgm:prSet/>
      <dgm:spPr/>
      <dgm:t>
        <a:bodyPr/>
        <a:lstStyle/>
        <a:p>
          <a:endParaRPr lang="en-US" sz="1200">
            <a:latin typeface="Avenir Next Condensed Medium"/>
          </a:endParaRPr>
        </a:p>
      </dgm:t>
    </dgm:pt>
    <dgm:pt modelId="{863615FE-2D9B-40FD-B2C4-309232A17874}">
      <dgm:prSet custT="1"/>
      <dgm:spPr>
        <a:ln w="3175">
          <a:solidFill>
            <a:srgbClr val="15601A"/>
          </a:solidFill>
        </a:ln>
      </dgm:spPr>
      <dgm:t>
        <a:bodyPr/>
        <a:lstStyle/>
        <a:p>
          <a:pPr algn="l"/>
          <a:r>
            <a:rPr lang="en-US" sz="1400" b="1" dirty="0" smtClean="0">
              <a:solidFill>
                <a:schemeClr val="accent5"/>
              </a:solidFill>
              <a:latin typeface="Avenir Next Condensed Medium"/>
            </a:rPr>
            <a:t>Land foot print</a:t>
          </a:r>
        </a:p>
        <a:p>
          <a:pPr algn="l"/>
          <a:r>
            <a:rPr lang="en-US" sz="1400" i="1" dirty="0" smtClean="0">
              <a:latin typeface="Avenir Next Condensed Medium"/>
            </a:rPr>
            <a:t>Element</a:t>
          </a:r>
          <a:r>
            <a:rPr lang="en-US" sz="1400" dirty="0" smtClean="0">
              <a:latin typeface="Avenir Next Condensed Medium"/>
            </a:rPr>
            <a:t>- Solid Waste Disposal</a:t>
          </a:r>
        </a:p>
        <a:p>
          <a:pPr algn="l"/>
          <a:r>
            <a:rPr lang="en-US" sz="1400" i="1" dirty="0" smtClean="0">
              <a:latin typeface="Avenir Next Condensed Medium"/>
            </a:rPr>
            <a:t>Measure</a:t>
          </a:r>
          <a:r>
            <a:rPr lang="en-US" sz="1400" dirty="0" smtClean="0">
              <a:latin typeface="Avenir Next Condensed Medium"/>
            </a:rPr>
            <a:t>- MT of solid waste dry basis/MT of products</a:t>
          </a:r>
        </a:p>
        <a:p>
          <a:pPr algn="l"/>
          <a:r>
            <a:rPr lang="en-US" sz="1400" i="1" dirty="0" smtClean="0">
              <a:latin typeface="Avenir Next Condensed Medium"/>
            </a:rPr>
            <a:t>Element</a:t>
          </a:r>
          <a:r>
            <a:rPr lang="en-US" sz="1400" dirty="0" smtClean="0">
              <a:latin typeface="Avenir Next Condensed Medium"/>
            </a:rPr>
            <a:t> – Green Cover                     </a:t>
          </a:r>
          <a:r>
            <a:rPr lang="en-US" sz="1400" i="1" dirty="0" smtClean="0">
              <a:latin typeface="Avenir Next Condensed Medium"/>
            </a:rPr>
            <a:t>Measure</a:t>
          </a:r>
          <a:r>
            <a:rPr lang="en-US" sz="1400" dirty="0" smtClean="0">
              <a:latin typeface="Avenir Next Condensed Medium"/>
            </a:rPr>
            <a:t> – No of trees planted inside and outside plant area</a:t>
          </a:r>
        </a:p>
        <a:p>
          <a:pPr algn="l"/>
          <a:endParaRPr lang="en-US" sz="1400" dirty="0">
            <a:latin typeface="Avenir Next Condensed Medium"/>
          </a:endParaRPr>
        </a:p>
      </dgm:t>
    </dgm:pt>
    <dgm:pt modelId="{ED562196-3F45-41ED-ACE4-84FE16E43EC5}" type="parTrans" cxnId="{8D75514E-9EA4-42E7-9BF2-E2B9C304D367}">
      <dgm:prSet/>
      <dgm:spPr/>
      <dgm:t>
        <a:bodyPr/>
        <a:lstStyle/>
        <a:p>
          <a:endParaRPr lang="en-US" sz="1200">
            <a:latin typeface="Avenir Next Condensed Medium"/>
          </a:endParaRPr>
        </a:p>
      </dgm:t>
    </dgm:pt>
    <dgm:pt modelId="{CBD6CF74-C2E3-495E-B5CD-2A8F79ADB2BF}" type="sibTrans" cxnId="{8D75514E-9EA4-42E7-9BF2-E2B9C304D367}">
      <dgm:prSet/>
      <dgm:spPr/>
      <dgm:t>
        <a:bodyPr/>
        <a:lstStyle/>
        <a:p>
          <a:endParaRPr lang="en-US" sz="1200">
            <a:latin typeface="Avenir Next Condensed Medium"/>
          </a:endParaRPr>
        </a:p>
      </dgm:t>
    </dgm:pt>
    <dgm:pt modelId="{56A9FB39-FD00-4F68-B06A-F8725C8AE5BF}">
      <dgm:prSet custT="1"/>
      <dgm:spPr>
        <a:ln w="3175">
          <a:solidFill>
            <a:srgbClr val="15601A"/>
          </a:solidFill>
        </a:ln>
      </dgm:spPr>
      <dgm:t>
        <a:bodyPr/>
        <a:lstStyle/>
        <a:p>
          <a:pPr algn="l"/>
          <a:endParaRPr lang="en-US" sz="1400" dirty="0">
            <a:latin typeface="Avenir Next Condensed Medium"/>
          </a:endParaRPr>
        </a:p>
      </dgm:t>
    </dgm:pt>
    <dgm:pt modelId="{C69161CC-8C6D-41F9-888C-F3DF3EAA8B3B}" type="parTrans" cxnId="{19AB770F-67AF-4D87-9C7C-0AF55C5236D5}">
      <dgm:prSet/>
      <dgm:spPr/>
      <dgm:t>
        <a:bodyPr/>
        <a:lstStyle/>
        <a:p>
          <a:endParaRPr lang="en-US"/>
        </a:p>
      </dgm:t>
    </dgm:pt>
    <dgm:pt modelId="{2C32B7BC-B742-42FF-B163-8FC7C6A498A0}" type="sibTrans" cxnId="{19AB770F-67AF-4D87-9C7C-0AF55C5236D5}">
      <dgm:prSet/>
      <dgm:spPr/>
      <dgm:t>
        <a:bodyPr/>
        <a:lstStyle/>
        <a:p>
          <a:endParaRPr lang="en-US"/>
        </a:p>
      </dgm:t>
    </dgm:pt>
    <dgm:pt modelId="{E61E076E-E6EA-4EB0-A74C-3FF92B5E6939}">
      <dgm:prSet custT="1"/>
      <dgm:spPr>
        <a:ln w="3175">
          <a:solidFill>
            <a:srgbClr val="15601A"/>
          </a:solidFill>
        </a:ln>
      </dgm:spPr>
      <dgm:t>
        <a:bodyPr/>
        <a:lstStyle/>
        <a:p>
          <a:pPr algn="l"/>
          <a:endParaRPr lang="en-US" sz="1400" dirty="0">
            <a:latin typeface="Avenir Next Condensed Medium"/>
          </a:endParaRPr>
        </a:p>
      </dgm:t>
    </dgm:pt>
    <dgm:pt modelId="{72106E94-51FB-4D15-B74C-9F05F36A74DF}" type="parTrans" cxnId="{A944246B-B5FB-4463-843C-31CEA321E2C4}">
      <dgm:prSet/>
      <dgm:spPr/>
      <dgm:t>
        <a:bodyPr/>
        <a:lstStyle/>
        <a:p>
          <a:endParaRPr lang="en-US"/>
        </a:p>
      </dgm:t>
    </dgm:pt>
    <dgm:pt modelId="{60B0970B-CA42-492A-B3B7-6DB50DBA1E4B}" type="sibTrans" cxnId="{A944246B-B5FB-4463-843C-31CEA321E2C4}">
      <dgm:prSet/>
      <dgm:spPr/>
      <dgm:t>
        <a:bodyPr/>
        <a:lstStyle/>
        <a:p>
          <a:endParaRPr lang="en-US"/>
        </a:p>
      </dgm:t>
    </dgm:pt>
    <dgm:pt modelId="{0CC21843-3C98-4466-8839-CB93B396197D}" type="pres">
      <dgm:prSet presAssocID="{A2120E63-8AFC-4FA4-B2EE-EFFF1F21BBB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28A53BEE-FA48-4495-9ED9-FEE4C77B7333}" type="pres">
      <dgm:prSet presAssocID="{A2120E63-8AFC-4FA4-B2EE-EFFF1F21BBBB}" presName="pyramid" presStyleLbl="node1" presStyleIdx="0" presStyleCnt="1" custLinFactNeighborX="-9088" custLinFactNeighborY="-4545"/>
      <dgm:spPr>
        <a:solidFill>
          <a:srgbClr val="179B43"/>
        </a:solidFill>
      </dgm:spPr>
    </dgm:pt>
    <dgm:pt modelId="{6A3BFF9B-8635-4F34-AFE9-BB49AE1DCB68}" type="pres">
      <dgm:prSet presAssocID="{A2120E63-8AFC-4FA4-B2EE-EFFF1F21BBBB}" presName="theList" presStyleCnt="0"/>
      <dgm:spPr/>
    </dgm:pt>
    <dgm:pt modelId="{6473A8D0-3E3E-4F4B-B424-3E04A2469B21}" type="pres">
      <dgm:prSet presAssocID="{BCACDD1F-0508-4F0A-8215-0AF8F0869141}" presName="aNode" presStyleLbl="fgAcc1" presStyleIdx="0" presStyleCnt="3" custScaleX="109581" custScaleY="1010249" custLinFactY="-99498" custLinFactNeighborX="4795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B3F164-35A1-4FA3-88BD-ACA11AE4E52E}" type="pres">
      <dgm:prSet presAssocID="{BCACDD1F-0508-4F0A-8215-0AF8F0869141}" presName="aSpace" presStyleCnt="0"/>
      <dgm:spPr/>
    </dgm:pt>
    <dgm:pt modelId="{CEF271B3-A76A-4272-A879-C333239E7E38}" type="pres">
      <dgm:prSet presAssocID="{3032C6A3-48F5-4D66-A70A-6EF274A150C3}" presName="aNode" presStyleLbl="fgAcc1" presStyleIdx="1" presStyleCnt="3" custScaleX="111108" custScaleY="2000000" custLinFactY="46799" custLinFactNeighborX="750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2A6A40-AB8F-4DE3-B966-5F46B43B8882}" type="pres">
      <dgm:prSet presAssocID="{3032C6A3-48F5-4D66-A70A-6EF274A150C3}" presName="aSpace" presStyleCnt="0"/>
      <dgm:spPr/>
    </dgm:pt>
    <dgm:pt modelId="{9DC8BB50-EAA2-44F0-BDBF-263169C9F802}" type="pres">
      <dgm:prSet presAssocID="{863615FE-2D9B-40FD-B2C4-309232A17874}" presName="aNode" presStyleLbl="fgAcc1" presStyleIdx="2" presStyleCnt="3" custScaleX="114472" custScaleY="2000000" custLinFactY="216126" custLinFactNeighborX="10737" custLinFactNeighborY="3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25E1A-B006-443C-B103-8E452DCE8892}" type="pres">
      <dgm:prSet presAssocID="{863615FE-2D9B-40FD-B2C4-309232A17874}" presName="aSpace" presStyleCnt="0"/>
      <dgm:spPr/>
    </dgm:pt>
  </dgm:ptLst>
  <dgm:cxnLst>
    <dgm:cxn modelId="{18402F82-64F6-4BEA-8459-244952D34544}" type="presOf" srcId="{A2120E63-8AFC-4FA4-B2EE-EFFF1F21BBBB}" destId="{0CC21843-3C98-4466-8839-CB93B396197D}" srcOrd="0" destOrd="0" presId="urn:microsoft.com/office/officeart/2005/8/layout/pyramid2"/>
    <dgm:cxn modelId="{52ADB655-492C-455F-A3AA-7768C2A474E6}" type="presOf" srcId="{BCACDD1F-0508-4F0A-8215-0AF8F0869141}" destId="{6473A8D0-3E3E-4F4B-B424-3E04A2469B21}" srcOrd="0" destOrd="0" presId="urn:microsoft.com/office/officeart/2005/8/layout/pyramid2"/>
    <dgm:cxn modelId="{6898BC38-4A75-40C8-B251-8F1913D311DB}" srcId="{A2120E63-8AFC-4FA4-B2EE-EFFF1F21BBBB}" destId="{3032C6A3-48F5-4D66-A70A-6EF274A150C3}" srcOrd="1" destOrd="0" parTransId="{A28CD4F1-E8E7-4F74-B0E9-2C6859E295FC}" sibTransId="{A91E11E3-56EA-4E5E-A5B8-8CCF6D8286F3}"/>
    <dgm:cxn modelId="{246835E7-6AA7-45F9-BE2F-87794A8734BA}" type="presOf" srcId="{E61E076E-E6EA-4EB0-A74C-3FF92B5E6939}" destId="{9DC8BB50-EAA2-44F0-BDBF-263169C9F802}" srcOrd="0" destOrd="1" presId="urn:microsoft.com/office/officeart/2005/8/layout/pyramid2"/>
    <dgm:cxn modelId="{8A62521B-EC91-44D2-BFEB-1E772DF1E6C9}" type="presOf" srcId="{3032C6A3-48F5-4D66-A70A-6EF274A150C3}" destId="{CEF271B3-A76A-4272-A879-C333239E7E38}" srcOrd="0" destOrd="0" presId="urn:microsoft.com/office/officeart/2005/8/layout/pyramid2"/>
    <dgm:cxn modelId="{584A5FF5-5853-4BD5-BD69-3B602EAE10FE}" srcId="{A2120E63-8AFC-4FA4-B2EE-EFFF1F21BBBB}" destId="{BCACDD1F-0508-4F0A-8215-0AF8F0869141}" srcOrd="0" destOrd="0" parTransId="{7C70A300-0A4C-4BBA-BB44-F5EEF6B94940}" sibTransId="{A13AE5CD-D23E-42EB-AF6E-7BDA9E35BA13}"/>
    <dgm:cxn modelId="{6A621295-3D93-4E16-B3B9-F0129CC21D4D}" type="presOf" srcId="{863615FE-2D9B-40FD-B2C4-309232A17874}" destId="{9DC8BB50-EAA2-44F0-BDBF-263169C9F802}" srcOrd="0" destOrd="0" presId="urn:microsoft.com/office/officeart/2005/8/layout/pyramid2"/>
    <dgm:cxn modelId="{A944246B-B5FB-4463-843C-31CEA321E2C4}" srcId="{863615FE-2D9B-40FD-B2C4-309232A17874}" destId="{E61E076E-E6EA-4EB0-A74C-3FF92B5E6939}" srcOrd="0" destOrd="0" parTransId="{72106E94-51FB-4D15-B74C-9F05F36A74DF}" sibTransId="{60B0970B-CA42-492A-B3B7-6DB50DBA1E4B}"/>
    <dgm:cxn modelId="{19AB770F-67AF-4D87-9C7C-0AF55C5236D5}" srcId="{863615FE-2D9B-40FD-B2C4-309232A17874}" destId="{56A9FB39-FD00-4F68-B06A-F8725C8AE5BF}" srcOrd="1" destOrd="0" parTransId="{C69161CC-8C6D-41F9-888C-F3DF3EAA8B3B}" sibTransId="{2C32B7BC-B742-42FF-B163-8FC7C6A498A0}"/>
    <dgm:cxn modelId="{9F249824-C73E-42B6-8FBE-DC3D1FAE54A9}" type="presOf" srcId="{56A9FB39-FD00-4F68-B06A-F8725C8AE5BF}" destId="{9DC8BB50-EAA2-44F0-BDBF-263169C9F802}" srcOrd="0" destOrd="2" presId="urn:microsoft.com/office/officeart/2005/8/layout/pyramid2"/>
    <dgm:cxn modelId="{8D75514E-9EA4-42E7-9BF2-E2B9C304D367}" srcId="{A2120E63-8AFC-4FA4-B2EE-EFFF1F21BBBB}" destId="{863615FE-2D9B-40FD-B2C4-309232A17874}" srcOrd="2" destOrd="0" parTransId="{ED562196-3F45-41ED-ACE4-84FE16E43EC5}" sibTransId="{CBD6CF74-C2E3-495E-B5CD-2A8F79ADB2BF}"/>
    <dgm:cxn modelId="{D753C745-1444-4E20-8721-389B9A4D887E}" type="presParOf" srcId="{0CC21843-3C98-4466-8839-CB93B396197D}" destId="{28A53BEE-FA48-4495-9ED9-FEE4C77B7333}" srcOrd="0" destOrd="0" presId="urn:microsoft.com/office/officeart/2005/8/layout/pyramid2"/>
    <dgm:cxn modelId="{4628EF6E-394C-40FB-9753-3398C7D0309D}" type="presParOf" srcId="{0CC21843-3C98-4466-8839-CB93B396197D}" destId="{6A3BFF9B-8635-4F34-AFE9-BB49AE1DCB68}" srcOrd="1" destOrd="0" presId="urn:microsoft.com/office/officeart/2005/8/layout/pyramid2"/>
    <dgm:cxn modelId="{92C61708-AA5A-4521-AAA4-94B9D648ADCC}" type="presParOf" srcId="{6A3BFF9B-8635-4F34-AFE9-BB49AE1DCB68}" destId="{6473A8D0-3E3E-4F4B-B424-3E04A2469B21}" srcOrd="0" destOrd="0" presId="urn:microsoft.com/office/officeart/2005/8/layout/pyramid2"/>
    <dgm:cxn modelId="{5A73751A-3FF6-4612-A0D5-3376DC0C1BA4}" type="presParOf" srcId="{6A3BFF9B-8635-4F34-AFE9-BB49AE1DCB68}" destId="{EDB3F164-35A1-4FA3-88BD-ACA11AE4E52E}" srcOrd="1" destOrd="0" presId="urn:microsoft.com/office/officeart/2005/8/layout/pyramid2"/>
    <dgm:cxn modelId="{5971FF8A-1F0C-41ED-85EB-69C82E70D088}" type="presParOf" srcId="{6A3BFF9B-8635-4F34-AFE9-BB49AE1DCB68}" destId="{CEF271B3-A76A-4272-A879-C333239E7E38}" srcOrd="2" destOrd="0" presId="urn:microsoft.com/office/officeart/2005/8/layout/pyramid2"/>
    <dgm:cxn modelId="{E5655EEA-201C-4257-98F9-0FFB97288882}" type="presParOf" srcId="{6A3BFF9B-8635-4F34-AFE9-BB49AE1DCB68}" destId="{BA2A6A40-AB8F-4DE3-B966-5F46B43B8882}" srcOrd="3" destOrd="0" presId="urn:microsoft.com/office/officeart/2005/8/layout/pyramid2"/>
    <dgm:cxn modelId="{3480A624-7DFA-4AC1-9E9B-08AC4767F825}" type="presParOf" srcId="{6A3BFF9B-8635-4F34-AFE9-BB49AE1DCB68}" destId="{9DC8BB50-EAA2-44F0-BDBF-263169C9F802}" srcOrd="4" destOrd="0" presId="urn:microsoft.com/office/officeart/2005/8/layout/pyramid2"/>
    <dgm:cxn modelId="{435139B2-6149-4DE0-BB6D-9AE9902CBF70}" type="presParOf" srcId="{6A3BFF9B-8635-4F34-AFE9-BB49AE1DCB68}" destId="{93225E1A-B006-443C-B103-8E452DCE8892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52C13E-F95F-4495-B974-BC0C25350A9C}">
      <dsp:nvSpPr>
        <dsp:cNvPr id="0" name=""/>
        <dsp:cNvSpPr/>
      </dsp:nvSpPr>
      <dsp:spPr>
        <a:xfrm>
          <a:off x="2251237" y="435620"/>
          <a:ext cx="4573905" cy="4573905"/>
        </a:xfrm>
        <a:prstGeom prst="pie">
          <a:avLst>
            <a:gd name="adj1" fmla="val 16200000"/>
            <a:gd name="adj2" fmla="val 20520000"/>
          </a:avLst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  <a:latin typeface="Avenir Next Condensed Medium"/>
            </a:rPr>
            <a:t>Going beyond Regulatory Compliance</a:t>
          </a:r>
          <a:endParaRPr lang="en-US" sz="1500" kern="1200" dirty="0"/>
        </a:p>
      </dsp:txBody>
      <dsp:txXfrm>
        <a:off x="4637291" y="1204472"/>
        <a:ext cx="1470183" cy="980122"/>
      </dsp:txXfrm>
    </dsp:sp>
    <dsp:sp modelId="{90833E3C-019B-4B87-A34A-9CBB7C2E5DED}">
      <dsp:nvSpPr>
        <dsp:cNvPr id="0" name=""/>
        <dsp:cNvSpPr/>
      </dsp:nvSpPr>
      <dsp:spPr>
        <a:xfrm>
          <a:off x="2263090" y="435605"/>
          <a:ext cx="4573905" cy="4573905"/>
        </a:xfrm>
        <a:prstGeom prst="pie">
          <a:avLst>
            <a:gd name="adj1" fmla="val 20520000"/>
            <a:gd name="adj2" fmla="val 3240000"/>
          </a:avLst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  <a:latin typeface="Avenir Next Condensed Medium"/>
            </a:rPr>
            <a:t>Improving Energy Efficiency in fertilizer complex</a:t>
          </a:r>
          <a:endParaRPr lang="en-US" sz="1500" kern="1200" dirty="0"/>
        </a:p>
      </dsp:txBody>
      <dsp:txXfrm>
        <a:off x="5208902" y="2525444"/>
        <a:ext cx="1361281" cy="1089025"/>
      </dsp:txXfrm>
    </dsp:sp>
    <dsp:sp modelId="{9BF99D78-0743-4325-9947-820C3B6E73CA}">
      <dsp:nvSpPr>
        <dsp:cNvPr id="0" name=""/>
        <dsp:cNvSpPr/>
      </dsp:nvSpPr>
      <dsp:spPr>
        <a:xfrm>
          <a:off x="2170747" y="435599"/>
          <a:ext cx="4573905" cy="4573905"/>
        </a:xfrm>
        <a:prstGeom prst="pie">
          <a:avLst>
            <a:gd name="adj1" fmla="val 3240000"/>
            <a:gd name="adj2" fmla="val 7560000"/>
          </a:avLst>
        </a:prstGeom>
        <a:solidFill>
          <a:srgbClr val="33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tx1"/>
              </a:solidFill>
            </a:rPr>
            <a:t>Improving raw materials recovery efficiency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3804285" y="3648222"/>
        <a:ext cx="1306830" cy="1197927"/>
      </dsp:txXfrm>
    </dsp:sp>
    <dsp:sp modelId="{2B77BDED-F2BB-4101-90AF-601C9A6A778C}">
      <dsp:nvSpPr>
        <dsp:cNvPr id="0" name=""/>
        <dsp:cNvSpPr/>
      </dsp:nvSpPr>
      <dsp:spPr>
        <a:xfrm>
          <a:off x="2067290" y="459024"/>
          <a:ext cx="4573905" cy="4573905"/>
        </a:xfrm>
        <a:prstGeom prst="pie">
          <a:avLst>
            <a:gd name="adj1" fmla="val 7560000"/>
            <a:gd name="adj2" fmla="val 11880000"/>
          </a:avLst>
        </a:prstGeom>
        <a:solidFill>
          <a:srgbClr val="00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  <a:latin typeface="Avenir Next Condensed Medium"/>
            </a:rPr>
            <a:t>Reduction in Raw water Consumption</a:t>
          </a:r>
          <a:endParaRPr lang="en-US" sz="1500" kern="1200" dirty="0">
            <a:solidFill>
              <a:schemeClr val="bg1"/>
            </a:solidFill>
            <a:latin typeface="Avenir Next Condensed Medium"/>
          </a:endParaRPr>
        </a:p>
      </dsp:txBody>
      <dsp:txXfrm>
        <a:off x="2334101" y="2548863"/>
        <a:ext cx="1361281" cy="1089025"/>
      </dsp:txXfrm>
    </dsp:sp>
    <dsp:sp modelId="{73998A27-E8B4-4701-834E-746BC8D8EB51}">
      <dsp:nvSpPr>
        <dsp:cNvPr id="0" name=""/>
        <dsp:cNvSpPr/>
      </dsp:nvSpPr>
      <dsp:spPr>
        <a:xfrm>
          <a:off x="2106495" y="337053"/>
          <a:ext cx="4573905" cy="4573905"/>
        </a:xfrm>
        <a:prstGeom prst="pie">
          <a:avLst>
            <a:gd name="adj1" fmla="val 11880000"/>
            <a:gd name="adj2" fmla="val 16200000"/>
          </a:avLst>
        </a:prstGeom>
        <a:solidFill>
          <a:srgbClr val="006600"/>
        </a:solidFill>
        <a:ln w="25400" cap="flat" cmpd="sng" algn="ctr">
          <a:solidFill>
            <a:schemeClr val="bg1">
              <a:lumMod val="9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>
              <a:solidFill>
                <a:schemeClr val="bg1"/>
              </a:solidFill>
              <a:latin typeface="Avenir Next Condensed Medium"/>
            </a:rPr>
            <a:t>Reduction in GHG Emission</a:t>
          </a:r>
          <a:endParaRPr lang="en-US" sz="1500" kern="1200" dirty="0">
            <a:solidFill>
              <a:schemeClr val="bg1"/>
            </a:solidFill>
          </a:endParaRPr>
        </a:p>
      </dsp:txBody>
      <dsp:txXfrm>
        <a:off x="2824162" y="1105904"/>
        <a:ext cx="1470183" cy="980122"/>
      </dsp:txXfrm>
    </dsp:sp>
    <dsp:sp modelId="{97A4910C-63A0-4EF9-A1DC-51F7221B52DB}">
      <dsp:nvSpPr>
        <dsp:cNvPr id="0" name=""/>
        <dsp:cNvSpPr/>
      </dsp:nvSpPr>
      <dsp:spPr>
        <a:xfrm>
          <a:off x="1968081" y="152474"/>
          <a:ext cx="5140198" cy="5140198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rgbClr val="3399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6B25E-2590-4837-BA01-D297FE647125}">
      <dsp:nvSpPr>
        <dsp:cNvPr id="0" name=""/>
        <dsp:cNvSpPr/>
      </dsp:nvSpPr>
      <dsp:spPr>
        <a:xfrm>
          <a:off x="1968077" y="143989"/>
          <a:ext cx="5140198" cy="5140198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rgbClr val="33996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CC0FB-F946-4415-8E44-4388DF9CF5BE}">
      <dsp:nvSpPr>
        <dsp:cNvPr id="0" name=""/>
        <dsp:cNvSpPr/>
      </dsp:nvSpPr>
      <dsp:spPr>
        <a:xfrm>
          <a:off x="1887600" y="152487"/>
          <a:ext cx="5140198" cy="5140198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88ABB-D743-45E3-B04D-7357782C6976}">
      <dsp:nvSpPr>
        <dsp:cNvPr id="0" name=""/>
        <dsp:cNvSpPr/>
      </dsp:nvSpPr>
      <dsp:spPr>
        <a:xfrm>
          <a:off x="1802178" y="152449"/>
          <a:ext cx="5140198" cy="5140198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flip="none" rotWithShape="0">
          <a:gsLst>
            <a:gs pos="0">
              <a:srgbClr val="99FF99">
                <a:shade val="30000"/>
                <a:satMod val="115000"/>
              </a:srgbClr>
            </a:gs>
            <a:gs pos="50000">
              <a:srgbClr val="99FF99">
                <a:shade val="67500"/>
                <a:satMod val="115000"/>
              </a:srgbClr>
            </a:gs>
            <a:gs pos="100000">
              <a:srgbClr val="99FF99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961516-9C5C-4538-95B9-F927EA8C7A70}">
      <dsp:nvSpPr>
        <dsp:cNvPr id="0" name=""/>
        <dsp:cNvSpPr/>
      </dsp:nvSpPr>
      <dsp:spPr>
        <a:xfrm>
          <a:off x="1823563" y="53906"/>
          <a:ext cx="5140198" cy="5140198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flip="none" rotWithShape="0">
          <a:gsLst>
            <a:gs pos="0">
              <a:srgbClr val="99FF99">
                <a:shade val="30000"/>
                <a:satMod val="115000"/>
              </a:srgbClr>
            </a:gs>
            <a:gs pos="50000">
              <a:srgbClr val="99FF99">
                <a:shade val="67500"/>
                <a:satMod val="115000"/>
              </a:srgbClr>
            </a:gs>
            <a:gs pos="100000">
              <a:srgbClr val="99FF99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53BEE-FA48-4495-9ED9-FEE4C77B7333}">
      <dsp:nvSpPr>
        <dsp:cNvPr id="0" name=""/>
        <dsp:cNvSpPr/>
      </dsp:nvSpPr>
      <dsp:spPr>
        <a:xfrm>
          <a:off x="609584" y="0"/>
          <a:ext cx="5029199" cy="5029199"/>
        </a:xfrm>
        <a:prstGeom prst="triangle">
          <a:avLst/>
        </a:prstGeom>
        <a:solidFill>
          <a:srgbClr val="179B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73A8D0-3E3E-4F4B-B424-3E04A2469B21}">
      <dsp:nvSpPr>
        <dsp:cNvPr id="0" name=""/>
        <dsp:cNvSpPr/>
      </dsp:nvSpPr>
      <dsp:spPr>
        <a:xfrm>
          <a:off x="3581385" y="414170"/>
          <a:ext cx="3582180" cy="8050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15601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5"/>
              </a:solidFill>
              <a:latin typeface="Avenir Next Condensed Medium"/>
            </a:rPr>
            <a:t>Carbon footprint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Avenir Next Condensed Medium"/>
            </a:rPr>
            <a:t> </a:t>
          </a:r>
          <a:r>
            <a:rPr lang="en-US" sz="1400" i="1" kern="1200" dirty="0" smtClean="0">
              <a:latin typeface="Avenir Next Condensed Medium"/>
            </a:rPr>
            <a:t>Element</a:t>
          </a:r>
          <a:r>
            <a:rPr lang="en-US" sz="1400" kern="1200" dirty="0" smtClean="0">
              <a:latin typeface="Avenir Next Condensed Medium"/>
            </a:rPr>
            <a:t> -GHG emissions                   </a:t>
          </a:r>
          <a:r>
            <a:rPr lang="en-US" sz="1400" i="1" kern="1200" dirty="0" smtClean="0">
              <a:latin typeface="Avenir Next Condensed Medium"/>
            </a:rPr>
            <a:t>Measure</a:t>
          </a:r>
          <a:r>
            <a:rPr lang="en-US" sz="1400" kern="1200" dirty="0" smtClean="0">
              <a:latin typeface="Avenir Next Condensed Medium"/>
            </a:rPr>
            <a:t>-  CO2 e Ton /MT of products</a:t>
          </a:r>
          <a:endParaRPr lang="en-US" sz="1400" b="1" kern="1200" dirty="0">
            <a:latin typeface="Avenir Next Condensed Medium"/>
          </a:endParaRPr>
        </a:p>
      </dsp:txBody>
      <dsp:txXfrm>
        <a:off x="3620683" y="453468"/>
        <a:ext cx="3503584" cy="726434"/>
      </dsp:txXfrm>
    </dsp:sp>
    <dsp:sp modelId="{CEF271B3-A76A-4272-A879-C333239E7E38}">
      <dsp:nvSpPr>
        <dsp:cNvPr id="0" name=""/>
        <dsp:cNvSpPr/>
      </dsp:nvSpPr>
      <dsp:spPr>
        <a:xfrm>
          <a:off x="3645016" y="1365661"/>
          <a:ext cx="3632098" cy="15937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15601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5"/>
              </a:solidFill>
              <a:latin typeface="Avenir Next Condensed Medium"/>
            </a:rPr>
            <a:t>Water Footprint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>
              <a:latin typeface="Avenir Next Condensed Medium"/>
            </a:rPr>
            <a:t>Element</a:t>
          </a:r>
          <a:r>
            <a:rPr lang="en-US" sz="1400" kern="1200" dirty="0" smtClean="0">
              <a:latin typeface="Avenir Next Condensed Medium"/>
            </a:rPr>
            <a:t> – Fresh water Consumption     </a:t>
          </a:r>
          <a:r>
            <a:rPr lang="en-US" sz="1400" i="1" kern="1200" dirty="0" smtClean="0">
              <a:latin typeface="Avenir Next Condensed Medium"/>
            </a:rPr>
            <a:t>Measure</a:t>
          </a:r>
          <a:r>
            <a:rPr lang="en-US" sz="1400" kern="1200" dirty="0" smtClean="0">
              <a:latin typeface="Avenir Next Condensed Medium"/>
            </a:rPr>
            <a:t>- KL/MT of Products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>
              <a:latin typeface="Avenir Next Condensed Medium"/>
            </a:rPr>
            <a:t>Element</a:t>
          </a:r>
          <a:r>
            <a:rPr lang="en-US" sz="1400" kern="1200" dirty="0" smtClean="0">
              <a:latin typeface="Avenir Next Condensed Medium"/>
            </a:rPr>
            <a:t> – Recycle of waste water </a:t>
          </a:r>
          <a:r>
            <a:rPr lang="en-US" sz="1400" i="1" kern="1200" dirty="0" smtClean="0">
              <a:latin typeface="Avenir Next Condensed Medium"/>
            </a:rPr>
            <a:t>Measure</a:t>
          </a:r>
          <a:r>
            <a:rPr lang="en-US" sz="1400" kern="1200" dirty="0" smtClean="0">
              <a:latin typeface="Avenir Next Condensed Medium"/>
            </a:rPr>
            <a:t>- KL/ MT of products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>
              <a:latin typeface="Avenir Next Condensed Medium"/>
            </a:rPr>
            <a:t>Element</a:t>
          </a:r>
          <a:r>
            <a:rPr lang="en-US" sz="1400" kern="1200" dirty="0" smtClean="0">
              <a:latin typeface="Avenir Next Condensed Medium"/>
            </a:rPr>
            <a:t>-</a:t>
          </a:r>
          <a:r>
            <a:rPr lang="en-IN" sz="1400" kern="1200" baseline="0" dirty="0" smtClean="0">
              <a:latin typeface="Avenir Next Condensed Medium"/>
            </a:rPr>
            <a:t>Treated effluent discharge         </a:t>
          </a:r>
          <a:r>
            <a:rPr lang="en-IN" sz="1400" i="1" kern="1200" baseline="0" dirty="0" smtClean="0">
              <a:latin typeface="Avenir Next Condensed Medium"/>
            </a:rPr>
            <a:t>M</a:t>
          </a:r>
          <a:r>
            <a:rPr lang="en-US" sz="1400" i="1" kern="1200" dirty="0" err="1" smtClean="0">
              <a:latin typeface="Avenir Next Condensed Medium"/>
            </a:rPr>
            <a:t>easure</a:t>
          </a:r>
          <a:r>
            <a:rPr lang="en-US" sz="1400" i="1" kern="1200" dirty="0" smtClean="0">
              <a:latin typeface="Avenir Next Condensed Medium"/>
            </a:rPr>
            <a:t>- </a:t>
          </a:r>
          <a:r>
            <a:rPr lang="en-US" sz="1400" kern="1200" dirty="0" smtClean="0">
              <a:latin typeface="Avenir Next Condensed Medium"/>
            </a:rPr>
            <a:t>KL/MT of products    </a:t>
          </a:r>
          <a:endParaRPr lang="en-US" sz="1400" b="1" kern="1200" dirty="0">
            <a:latin typeface="Avenir Next Condensed Medium"/>
          </a:endParaRPr>
        </a:p>
      </dsp:txBody>
      <dsp:txXfrm>
        <a:off x="3722815" y="1443460"/>
        <a:ext cx="3476500" cy="1438127"/>
      </dsp:txXfrm>
    </dsp:sp>
    <dsp:sp modelId="{9DC8BB50-EAA2-44F0-BDBF-263169C9F802}">
      <dsp:nvSpPr>
        <dsp:cNvPr id="0" name=""/>
        <dsp:cNvSpPr/>
      </dsp:nvSpPr>
      <dsp:spPr>
        <a:xfrm>
          <a:off x="3695685" y="3124200"/>
          <a:ext cx="3742066" cy="15937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175" cap="flat" cmpd="sng" algn="ctr">
          <a:solidFill>
            <a:srgbClr val="15601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5"/>
              </a:solidFill>
              <a:latin typeface="Avenir Next Condensed Medium"/>
            </a:rPr>
            <a:t>Land foot print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>
              <a:latin typeface="Avenir Next Condensed Medium"/>
            </a:rPr>
            <a:t>Element</a:t>
          </a:r>
          <a:r>
            <a:rPr lang="en-US" sz="1400" kern="1200" dirty="0" smtClean="0">
              <a:latin typeface="Avenir Next Condensed Medium"/>
            </a:rPr>
            <a:t>- Solid Waste Disposal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>
              <a:latin typeface="Avenir Next Condensed Medium"/>
            </a:rPr>
            <a:t>Measure</a:t>
          </a:r>
          <a:r>
            <a:rPr lang="en-US" sz="1400" kern="1200" dirty="0" smtClean="0">
              <a:latin typeface="Avenir Next Condensed Medium"/>
            </a:rPr>
            <a:t>- MT of solid waste dry basis/MT of products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i="1" kern="1200" dirty="0" smtClean="0">
              <a:latin typeface="Avenir Next Condensed Medium"/>
            </a:rPr>
            <a:t>Element</a:t>
          </a:r>
          <a:r>
            <a:rPr lang="en-US" sz="1400" kern="1200" dirty="0" smtClean="0">
              <a:latin typeface="Avenir Next Condensed Medium"/>
            </a:rPr>
            <a:t> – Green Cover                     </a:t>
          </a:r>
          <a:r>
            <a:rPr lang="en-US" sz="1400" i="1" kern="1200" dirty="0" smtClean="0">
              <a:latin typeface="Avenir Next Condensed Medium"/>
            </a:rPr>
            <a:t>Measure</a:t>
          </a:r>
          <a:r>
            <a:rPr lang="en-US" sz="1400" kern="1200" dirty="0" smtClean="0">
              <a:latin typeface="Avenir Next Condensed Medium"/>
            </a:rPr>
            <a:t> – No of trees planted inside and outside plant area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latin typeface="Avenir Next Condensed Medium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latin typeface="Avenir Next Condensed Medium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400" kern="1200" dirty="0">
            <a:latin typeface="Avenir Next Condensed Medium"/>
          </a:endParaRPr>
        </a:p>
      </dsp:txBody>
      <dsp:txXfrm>
        <a:off x="3773484" y="3201999"/>
        <a:ext cx="3586468" cy="1438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778AE89-67BB-A948-A586-48B5467D37F7}" type="datetime1">
              <a:rPr lang="en-US"/>
              <a:pPr>
                <a:defRPr/>
              </a:pPr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ECE5EE2E-631A-F34C-B103-5DB275DB5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25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482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73DE2EE-DC0E-3544-AAF7-58FBC71CEECA}" type="datetime1">
              <a:rPr lang="en-US"/>
              <a:pPr>
                <a:defRPr/>
              </a:pPr>
              <a:t>11/29/2021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C9FF62B-5849-7240-BF9D-DEAC49099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5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9FF62B-5849-7240-BF9D-DEAC49099ED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547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9FF62B-5849-7240-BF9D-DEAC49099ED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86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158750"/>
            <a:ext cx="49530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981200"/>
            <a:ext cx="7772400" cy="1470025"/>
          </a:xfrm>
        </p:spPr>
        <p:txBody>
          <a:bodyPr>
            <a:noAutofit/>
          </a:bodyPr>
          <a:lstStyle>
            <a:lvl1pPr algn="l">
              <a:defRPr sz="4000" b="1" i="0" baseline="0">
                <a:solidFill>
                  <a:srgbClr val="3333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657600"/>
            <a:ext cx="6400800" cy="1371600"/>
          </a:xfrm>
        </p:spPr>
        <p:txBody>
          <a:bodyPr/>
          <a:lstStyle>
            <a:lvl1pPr marL="0" indent="0" algn="l">
              <a:buNone/>
              <a:defRPr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41FCE97D-0E3F-B44F-891E-9F47E667CF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5143885"/>
            <a:ext cx="3963988" cy="170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3B30254-7B41-764E-B541-D9423C7192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638800"/>
            <a:ext cx="1447800" cy="109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7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6406698"/>
            <a:ext cx="1981200" cy="45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438400" y="64008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B767-A3E2-4A4D-B86F-67FEFF9F1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>
            <a:lvl1pPr>
              <a:defRPr>
                <a:latin typeface="Avenir Next Condensed Medium"/>
                <a:cs typeface="Avenir Next Condensed Medium"/>
              </a:defRPr>
            </a:lvl1pPr>
            <a:lvl2pPr>
              <a:defRPr>
                <a:latin typeface="Avenir Next Condensed Medium"/>
                <a:cs typeface="Avenir Next Condensed Medium"/>
              </a:defRPr>
            </a:lvl2pPr>
            <a:lvl3pPr>
              <a:defRPr>
                <a:latin typeface="Avenir Next Condensed Medium"/>
                <a:cs typeface="Avenir Next Condensed Medium"/>
              </a:defRPr>
            </a:lvl3pPr>
            <a:lvl4pPr>
              <a:defRPr>
                <a:latin typeface="Avenir Next Condensed Medium"/>
                <a:cs typeface="Avenir Next Condensed Medium"/>
              </a:defRPr>
            </a:lvl4pPr>
            <a:lvl5pPr>
              <a:defRPr>
                <a:latin typeface="Avenir Next Condensed Medium"/>
                <a:cs typeface="Avenir Next Condensed Medium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04800" y="990600"/>
            <a:ext cx="8382000" cy="0"/>
          </a:xfrm>
          <a:prstGeom prst="line">
            <a:avLst/>
          </a:prstGeom>
          <a:ln w="38100">
            <a:solidFill>
              <a:srgbClr val="3838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>
            <a:lvl1pPr algn="l">
              <a:defRPr sz="3200" b="0" i="0" baseline="0">
                <a:solidFill>
                  <a:srgbClr val="3838A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186381-A95C-4741-8796-842E6BC3AA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75" y="381000"/>
            <a:ext cx="492053" cy="4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79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04800" y="990600"/>
            <a:ext cx="8382000" cy="0"/>
          </a:xfrm>
          <a:prstGeom prst="line">
            <a:avLst/>
          </a:prstGeom>
          <a:ln w="38100">
            <a:solidFill>
              <a:srgbClr val="3838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>
            <a:lvl1pPr algn="l">
              <a:defRPr sz="3200" b="0" i="0" baseline="0">
                <a:solidFill>
                  <a:srgbClr val="3838A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5036E54-5236-7D44-8B2B-5B006B28F9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6406698"/>
            <a:ext cx="1981200" cy="45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92C84105-C2FC-0341-9853-EF31A5F6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438400" y="64008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B767-A3E2-4A4D-B86F-67FEFF9F1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43281C7E-7C23-4444-81E7-645704E93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75" y="381000"/>
            <a:ext cx="492053" cy="4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6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304800" y="990600"/>
            <a:ext cx="8382000" cy="0"/>
          </a:xfrm>
          <a:prstGeom prst="line">
            <a:avLst/>
          </a:prstGeom>
          <a:ln w="38100">
            <a:solidFill>
              <a:srgbClr val="3838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>
            <a:lvl1pPr algn="l">
              <a:defRPr sz="3200" b="0" i="0" baseline="0">
                <a:solidFill>
                  <a:srgbClr val="3838A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1C9B141-82FB-174C-A6A4-706FC034C8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6406698"/>
            <a:ext cx="1981200" cy="45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172CDF6-5FB9-B840-9D80-3F2AD98BF82E}"/>
              </a:ext>
            </a:extLst>
          </p:cNvPr>
          <p:cNvSpPr txBox="1">
            <a:spLocks/>
          </p:cNvSpPr>
          <p:nvPr userDrawn="1"/>
        </p:nvSpPr>
        <p:spPr>
          <a:xfrm>
            <a:off x="2438400" y="64008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venir Next Condensed Medium"/>
                <a:ea typeface="ヒラギノ角ゴ ProN W3" charset="0"/>
                <a:cs typeface="Avenir Next Condensed Medium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4D6430E6-0FF2-AE48-ACDA-4F12FF8F53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75" y="381000"/>
            <a:ext cx="492053" cy="4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3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304800" y="990600"/>
            <a:ext cx="8382000" cy="0"/>
          </a:xfrm>
          <a:prstGeom prst="line">
            <a:avLst/>
          </a:prstGeom>
          <a:ln w="38100">
            <a:solidFill>
              <a:srgbClr val="3838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>
            <a:normAutofit/>
          </a:bodyPr>
          <a:lstStyle>
            <a:lvl1pPr algn="l">
              <a:defRPr sz="3200" b="0" i="0" baseline="0">
                <a:solidFill>
                  <a:srgbClr val="3838A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66D90651-5E27-7842-A074-B4F98C4563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6406698"/>
            <a:ext cx="1981200" cy="45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FF8734E-512F-5549-966B-B6AA320DD4C5}"/>
              </a:ext>
            </a:extLst>
          </p:cNvPr>
          <p:cNvSpPr txBox="1">
            <a:spLocks/>
          </p:cNvSpPr>
          <p:nvPr userDrawn="1"/>
        </p:nvSpPr>
        <p:spPr>
          <a:xfrm>
            <a:off x="2438400" y="64008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venir Next Condensed Medium"/>
                <a:ea typeface="ヒラギノ角ゴ ProN W3" charset="0"/>
                <a:cs typeface="Avenir Next Condensed Medium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50FD128A-D1D3-CE48-A537-6C47436E03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75" y="381000"/>
            <a:ext cx="492053" cy="4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3333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04800" y="990600"/>
            <a:ext cx="8382000" cy="0"/>
          </a:xfrm>
          <a:prstGeom prst="line">
            <a:avLst/>
          </a:prstGeom>
          <a:ln w="38100">
            <a:solidFill>
              <a:srgbClr val="3838A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 bwMode="auto">
          <a:xfrm>
            <a:off x="3810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 kern="1200" baseline="0">
                <a:solidFill>
                  <a:srgbClr val="3838AA"/>
                </a:solidFill>
                <a:latin typeface="Avenir Next Condensed Medium"/>
                <a:ea typeface="+mj-ea"/>
                <a:cs typeface="Avenir Next Condensed Medium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" charset="0"/>
                <a:ea typeface="ヒラギノ角ゴ ProN W3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" charset="0"/>
                <a:ea typeface="ヒラギノ角ゴ ProN W3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" charset="0"/>
                <a:ea typeface="ヒラギノ角ゴ ProN W3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ill Sans" charset="0"/>
                <a:ea typeface="ヒラギノ角ゴ ProN W3" charset="-128"/>
              </a:defRPr>
            </a:lvl9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C29BA64-3D33-1840-A96B-59D0E32D083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6406698"/>
            <a:ext cx="1981200" cy="451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1AAC8F20-CF4D-BB41-8169-F8187F67383A}"/>
              </a:ext>
            </a:extLst>
          </p:cNvPr>
          <p:cNvSpPr txBox="1">
            <a:spLocks/>
          </p:cNvSpPr>
          <p:nvPr userDrawn="1"/>
        </p:nvSpPr>
        <p:spPr>
          <a:xfrm>
            <a:off x="2438400" y="64008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venir Next Condensed Medium"/>
                <a:ea typeface="ヒラギノ角ゴ ProN W3" charset="0"/>
                <a:cs typeface="Avenir Next Condensed Medium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7E7C60F6-A7BD-D643-ADF3-834B7D860E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775" y="381000"/>
            <a:ext cx="492053" cy="4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5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990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b="1" i="0">
                <a:solidFill>
                  <a:srgbClr val="33339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100" y="192087"/>
            <a:ext cx="250190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362200" y="64008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B767-A3E2-4A4D-B86F-67FEFF9F1C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730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Avenir Next Condensed Medium"/>
                <a:ea typeface="ヒラギノ角ゴ ProN W3" charset="0"/>
                <a:cs typeface="Avenir Next Condensed Medium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venir Next Condensed Medium"/>
                <a:ea typeface="+mn-ea"/>
                <a:cs typeface="Avenir Next Condensed Medium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venir Next Condensed Medium"/>
                <a:ea typeface="ヒラギノ角ゴ ProN W3" charset="0"/>
                <a:cs typeface="Avenir Next Condensed Medium"/>
              </a:defRPr>
            </a:lvl1pPr>
          </a:lstStyle>
          <a:p>
            <a:pPr>
              <a:defRPr/>
            </a:pPr>
            <a:fld id="{0978183D-C78C-644E-B201-A0904A022C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0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venir Next Condensed Medium"/>
          <a:ea typeface="+mj-ea"/>
          <a:cs typeface="Avenir Next Condensed Medium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-128"/>
          <a:cs typeface="ヒラギノ角ゴ ProN W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ill Sans" charset="0"/>
          <a:ea typeface="ヒラギノ角ゴ ProN W3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venir Next Condensed Medium"/>
          <a:ea typeface="+mn-ea"/>
          <a:cs typeface="Avenir Next Condensed Medium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venir Next Condensed Medium"/>
          <a:ea typeface="+mn-ea"/>
          <a:cs typeface="Avenir Next Condensed Medium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venir Next Condensed Medium"/>
          <a:ea typeface="+mn-ea"/>
          <a:cs typeface="Avenir Next Condensed Medium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venir Next Condensed Medium"/>
          <a:ea typeface="+mn-ea"/>
          <a:cs typeface="Avenir Next Condensed Medium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venir Next Condensed Medium"/>
          <a:ea typeface="+mn-ea"/>
          <a:cs typeface="Avenir Next Condensed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1219200"/>
            <a:ext cx="7772400" cy="1470025"/>
          </a:xfrm>
        </p:spPr>
        <p:txBody>
          <a:bodyPr/>
          <a:lstStyle/>
          <a:p>
            <a:r>
              <a:rPr lang="en-US" dirty="0" smtClean="0"/>
              <a:t>Sustainable Journey – Indorama </a:t>
            </a:r>
            <a:r>
              <a:rPr lang="en-US" dirty="0" smtClean="0"/>
              <a:t>India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11450"/>
            <a:ext cx="4468091" cy="27100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0" y="5943600"/>
            <a:ext cx="2133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venir Next Condensed Medium"/>
              </a:rPr>
              <a:t>30.11.2021</a:t>
            </a:r>
            <a:endParaRPr lang="en-IN" sz="2600" b="1" dirty="0">
              <a:latin typeface="Avenir Next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7776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442556" y="6464465"/>
            <a:ext cx="2133600" cy="365125"/>
          </a:xfrm>
        </p:spPr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128" y="252893"/>
            <a:ext cx="7924800" cy="533400"/>
          </a:xfrm>
        </p:spPr>
        <p:txBody>
          <a:bodyPr>
            <a:noAutofit/>
          </a:bodyPr>
          <a:lstStyle/>
          <a:p>
            <a:r>
              <a:rPr lang="en-US" b="1" dirty="0"/>
              <a:t>Water </a:t>
            </a:r>
            <a:r>
              <a:rPr lang="en-US" b="1" dirty="0" smtClean="0"/>
              <a:t>Foot print</a:t>
            </a:r>
            <a:endParaRPr lang="en-IN" b="1" dirty="0"/>
          </a:p>
        </p:txBody>
      </p:sp>
      <p:sp>
        <p:nvSpPr>
          <p:cNvPr id="6" name="Down Arrow 5"/>
          <p:cNvSpPr/>
          <p:nvPr/>
        </p:nvSpPr>
        <p:spPr>
          <a:xfrm>
            <a:off x="130357" y="1572586"/>
            <a:ext cx="3048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-79193" y="2685106"/>
            <a:ext cx="723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1782BF">
                    <a:lumMod val="75000"/>
                  </a:srgbClr>
                </a:solidFill>
                <a:latin typeface="Avenir Next Condensed Medium"/>
              </a:rPr>
              <a:t>Good</a:t>
            </a:r>
            <a:endParaRPr lang="en-IN" sz="1400" b="1" dirty="0">
              <a:solidFill>
                <a:srgbClr val="1782BF">
                  <a:lumMod val="75000"/>
                </a:srgbClr>
              </a:solidFill>
              <a:latin typeface="Avenir Next Condensed Medium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026864"/>
              </p:ext>
            </p:extLst>
          </p:nvPr>
        </p:nvGraphicFramePr>
        <p:xfrm>
          <a:off x="435157" y="3840480"/>
          <a:ext cx="8525964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0902">
                  <a:extLst>
                    <a:ext uri="{9D8B030D-6E8A-4147-A177-3AD203B41FA5}">
                      <a16:colId xmlns:a16="http://schemas.microsoft.com/office/drawing/2014/main" val="4247178234"/>
                    </a:ext>
                  </a:extLst>
                </a:gridCol>
                <a:gridCol w="1682613">
                  <a:extLst>
                    <a:ext uri="{9D8B030D-6E8A-4147-A177-3AD203B41FA5}">
                      <a16:colId xmlns:a16="http://schemas.microsoft.com/office/drawing/2014/main" val="2342180010"/>
                    </a:ext>
                  </a:extLst>
                </a:gridCol>
                <a:gridCol w="1615464">
                  <a:extLst>
                    <a:ext uri="{9D8B030D-6E8A-4147-A177-3AD203B41FA5}">
                      <a16:colId xmlns:a16="http://schemas.microsoft.com/office/drawing/2014/main" val="1096286453"/>
                    </a:ext>
                  </a:extLst>
                </a:gridCol>
                <a:gridCol w="3566985">
                  <a:extLst>
                    <a:ext uri="{9D8B030D-6E8A-4147-A177-3AD203B41FA5}">
                      <a16:colId xmlns:a16="http://schemas.microsoft.com/office/drawing/2014/main" val="4273458494"/>
                    </a:ext>
                  </a:extLst>
                </a:gridCol>
              </a:tblGrid>
              <a:tr h="272266">
                <a:tc rowSpan="2">
                  <a:txBody>
                    <a:bodyPr/>
                    <a:lstStyle/>
                    <a:p>
                      <a:endParaRPr lang="en-US" sz="1400" dirty="0" smtClean="0">
                        <a:latin typeface="Avenir Next Condensed Medium"/>
                      </a:endParaRPr>
                    </a:p>
                    <a:p>
                      <a:r>
                        <a:rPr lang="en-US" sz="1400" dirty="0" smtClean="0">
                          <a:latin typeface="Avenir Next Condensed Medium"/>
                        </a:rPr>
                        <a:t>Year</a:t>
                      </a:r>
                      <a:endParaRPr lang="en-IN" sz="1400" dirty="0" smtClean="0">
                        <a:latin typeface="Avenir Next Condensed Medium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sz="1400" dirty="0" smtClean="0">
                        <a:latin typeface="Avenir Next Condensed Medium"/>
                      </a:endParaRPr>
                    </a:p>
                    <a:p>
                      <a:r>
                        <a:rPr lang="en-US" sz="1400" dirty="0" smtClean="0">
                          <a:latin typeface="Avenir Next Condensed Medium"/>
                        </a:rPr>
                        <a:t>Total water withdrawal (KL)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venir Next Condensed Medium"/>
                        </a:rPr>
                        <a:t>Source</a:t>
                      </a:r>
                      <a:r>
                        <a:rPr lang="en-US" sz="1400" baseline="0" dirty="0" smtClean="0">
                          <a:latin typeface="Avenir Next Condensed Medium"/>
                        </a:rPr>
                        <a:t> of water%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685376"/>
                  </a:ext>
                </a:extLst>
              </a:tr>
              <a:tr h="381172">
                <a:tc vMerge="1">
                  <a:txBody>
                    <a:bodyPr/>
                    <a:lstStyle/>
                    <a:p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venir Next Condensed Medium"/>
                        </a:rPr>
                        <a:t>Deep tube well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latin typeface="Avenir Next Condensed Medium"/>
                        </a:rPr>
                        <a:t> </a:t>
                      </a:r>
                      <a:r>
                        <a:rPr lang="en-IN" sz="1400" baseline="0" dirty="0" smtClean="0">
                          <a:latin typeface="Avenir Next Condensed Medium"/>
                        </a:rPr>
                        <a:t> </a:t>
                      </a:r>
                      <a:r>
                        <a:rPr lang="en-IN" sz="1400" baseline="0" dirty="0" smtClean="0">
                          <a:latin typeface="Avenir Next Condensed Medium"/>
                        </a:rPr>
                        <a:t>PHE water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352349"/>
                  </a:ext>
                </a:extLst>
              </a:tr>
              <a:tr h="2722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Next Condensed Medium"/>
                        </a:rPr>
                        <a:t> FY19-20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Next Condensed Medium"/>
                        </a:rPr>
                        <a:t>819381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venir Next Condensed Medium"/>
                        </a:rPr>
                        <a:t>26 %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venir Next Condensed Medium"/>
                        </a:rPr>
                        <a:t>66%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137434"/>
                  </a:ext>
                </a:extLst>
              </a:tr>
              <a:tr h="2722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Next Condensed Medium"/>
                        </a:rPr>
                        <a:t>FY 20-21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Next Condensed Medium"/>
                        </a:rPr>
                        <a:t>834982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venir Next Condensed Medium"/>
                        </a:rPr>
                        <a:t>17%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venir Next Condensed Medium"/>
                        </a:rPr>
                        <a:t>75%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9887599"/>
                  </a:ext>
                </a:extLst>
              </a:tr>
              <a:tr h="27226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Next Condensed Medium"/>
                        </a:rPr>
                        <a:t>FY 21-22 (till date)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Next Condensed Medium"/>
                        </a:rPr>
                        <a:t>535295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Next Condensed Medium"/>
                        </a:rPr>
                        <a:t>           31%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venir Next Condensed Medium"/>
                        </a:rPr>
                        <a:t>                               69%</a:t>
                      </a:r>
                      <a:endParaRPr lang="en-IN" sz="1400" dirty="0">
                        <a:latin typeface="Avenir Next Condensed Medium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3585203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389436" y="5490517"/>
            <a:ext cx="8525964" cy="8002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6257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venir Next Condensed Medium"/>
              </a:rPr>
              <a:t>Key Challenges :-</a:t>
            </a:r>
            <a:r>
              <a:rPr lang="en-US" sz="1400" dirty="0" smtClean="0">
                <a:latin typeface="Avenir Next Condensed Medium"/>
              </a:rPr>
              <a:t> </a:t>
            </a:r>
            <a:endParaRPr lang="en-US" sz="1400" dirty="0">
              <a:latin typeface="Avenir Next Condensed Medium"/>
            </a:endParaRPr>
          </a:p>
          <a:p>
            <a:r>
              <a:rPr lang="en-US" sz="1400" dirty="0" smtClean="0">
                <a:latin typeface="Avenir Next Condensed Medium"/>
              </a:rPr>
              <a:t> - </a:t>
            </a:r>
            <a:r>
              <a:rPr lang="en-US" sz="1600" dirty="0" smtClean="0">
                <a:latin typeface="Avenir Next Condensed Medium"/>
              </a:rPr>
              <a:t>During summer season poor </a:t>
            </a:r>
            <a:r>
              <a:rPr lang="en-US" sz="1600" dirty="0" smtClean="0">
                <a:latin typeface="Avenir Next Condensed Medium"/>
              </a:rPr>
              <a:t> PHE water </a:t>
            </a:r>
            <a:r>
              <a:rPr lang="en-US" sz="1600" dirty="0" smtClean="0">
                <a:latin typeface="Avenir Next Condensed Medium"/>
              </a:rPr>
              <a:t>quality (more than1500 ppm </a:t>
            </a:r>
            <a:r>
              <a:rPr lang="en-US" sz="1600" dirty="0" err="1" smtClean="0">
                <a:latin typeface="Avenir Next Condensed Medium"/>
              </a:rPr>
              <a:t>Choride</a:t>
            </a:r>
            <a:r>
              <a:rPr lang="en-US" sz="1600" dirty="0" smtClean="0">
                <a:latin typeface="Avenir Next Condensed Medium"/>
              </a:rPr>
              <a:t>)</a:t>
            </a:r>
            <a:endParaRPr lang="en-US" sz="1600" dirty="0" smtClean="0">
              <a:latin typeface="Avenir Next Condensed Medium"/>
            </a:endParaRPr>
          </a:p>
          <a:p>
            <a:r>
              <a:rPr lang="en-US" sz="1600" dirty="0" smtClean="0">
                <a:latin typeface="Avenir Next Condensed Medium"/>
              </a:rPr>
              <a:t> -  Interrupted supply of water</a:t>
            </a:r>
            <a:endParaRPr lang="en-IN" sz="1600" dirty="0">
              <a:latin typeface="Avenir Next Condensed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0" y="1105307"/>
            <a:ext cx="3733800" cy="2677656"/>
          </a:xfrm>
          <a:prstGeom prst="rect">
            <a:avLst/>
          </a:prstGeom>
          <a:solidFill>
            <a:srgbClr val="99FF99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latin typeface="Avenir Next Condensed Medium"/>
              </a:rPr>
              <a:t> Water intensity high in 21 -22 .</a:t>
            </a:r>
          </a:p>
          <a:p>
            <a:r>
              <a:rPr lang="en-US" sz="1400" dirty="0" smtClean="0">
                <a:latin typeface="Avenir Next Condensed Medium"/>
              </a:rPr>
              <a:t>Higher </a:t>
            </a:r>
            <a:r>
              <a:rPr lang="en-US" sz="1400" dirty="0">
                <a:latin typeface="Avenir Next Condensed Medium"/>
              </a:rPr>
              <a:t>production of sulphuric acid and less production of </a:t>
            </a:r>
            <a:r>
              <a:rPr lang="en-US" sz="1400" dirty="0" smtClean="0">
                <a:latin typeface="Avenir Next Condensed Medium"/>
              </a:rPr>
              <a:t>fertilizer.</a:t>
            </a:r>
            <a:endParaRPr lang="en-US" sz="1400" dirty="0">
              <a:latin typeface="Avenir Next Condensed Medium"/>
            </a:endParaRPr>
          </a:p>
          <a:p>
            <a:endParaRPr lang="en-US" sz="1400" dirty="0">
              <a:latin typeface="Avenir Next Condensed Medium"/>
            </a:endParaRPr>
          </a:p>
          <a:p>
            <a:r>
              <a:rPr lang="en-US" sz="1400" dirty="0" smtClean="0">
                <a:solidFill>
                  <a:srgbClr val="C00000"/>
                </a:solidFill>
                <a:latin typeface="Avenir Next Condensed Medium"/>
              </a:rPr>
              <a:t>To </a:t>
            </a:r>
            <a:r>
              <a:rPr lang="en-US" sz="1400" dirty="0">
                <a:solidFill>
                  <a:srgbClr val="C00000"/>
                </a:solidFill>
                <a:latin typeface="Avenir Next Condensed Medium"/>
              </a:rPr>
              <a:t>improve the water intensity and reduce the effluent discharge, installation of effluent recycling plant of 40m3/</a:t>
            </a:r>
            <a:r>
              <a:rPr lang="en-US" sz="1400" dirty="0" err="1">
                <a:solidFill>
                  <a:srgbClr val="C00000"/>
                </a:solidFill>
                <a:latin typeface="Avenir Next Condensed Medium"/>
              </a:rPr>
              <a:t>Hr</a:t>
            </a:r>
            <a:r>
              <a:rPr lang="en-US" sz="1400" dirty="0">
                <a:solidFill>
                  <a:srgbClr val="C00000"/>
                </a:solidFill>
                <a:latin typeface="Avenir Next Condensed Medium"/>
              </a:rPr>
              <a:t> - project taken in Capex 21-22, which is under execution</a:t>
            </a:r>
            <a:r>
              <a:rPr lang="en-US" sz="1400" dirty="0" smtClean="0">
                <a:solidFill>
                  <a:srgbClr val="C00000"/>
                </a:solidFill>
                <a:latin typeface="Avenir Next Condensed Medium"/>
              </a:rPr>
              <a:t>.</a:t>
            </a:r>
          </a:p>
          <a:p>
            <a:endParaRPr lang="en-US" sz="1400" dirty="0" smtClean="0">
              <a:solidFill>
                <a:srgbClr val="C00000"/>
              </a:solidFill>
              <a:latin typeface="Avenir Next Condensed Medium"/>
            </a:endParaRPr>
          </a:p>
          <a:p>
            <a:r>
              <a:rPr lang="en-US" sz="1400" b="1" dirty="0" smtClean="0">
                <a:solidFill>
                  <a:srgbClr val="C00000"/>
                </a:solidFill>
                <a:latin typeface="Avenir Next Condensed Medium"/>
              </a:rPr>
              <a:t>Target for water intensity after installation of effluent recycling plant: 0.70 KL/MT of production</a:t>
            </a:r>
            <a:endParaRPr lang="en-IN" sz="1400" b="1" dirty="0">
              <a:solidFill>
                <a:srgbClr val="C00000"/>
              </a:solidFill>
              <a:latin typeface="Avenir Next Condensed Medium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9049630"/>
              </p:ext>
            </p:extLst>
          </p:nvPr>
        </p:nvGraphicFramePr>
        <p:xfrm>
          <a:off x="469793" y="1105307"/>
          <a:ext cx="4106363" cy="2670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786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42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Challenges : Water quality and Interruptions in </a:t>
            </a:r>
            <a:r>
              <a:rPr lang="en-US" sz="2600" b="1" dirty="0" smtClean="0"/>
              <a:t>supply PHE water</a:t>
            </a:r>
            <a:endParaRPr lang="en-IN" sz="2600" b="1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249935"/>
              </p:ext>
            </p:extLst>
          </p:nvPr>
        </p:nvGraphicFramePr>
        <p:xfrm>
          <a:off x="224231" y="1299315"/>
          <a:ext cx="4942129" cy="2510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410760"/>
              </p:ext>
            </p:extLst>
          </p:nvPr>
        </p:nvGraphicFramePr>
        <p:xfrm>
          <a:off x="224231" y="3980043"/>
          <a:ext cx="4942129" cy="2420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10200" y="1299315"/>
            <a:ext cx="3183461" cy="3416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PHE water quality poor from March – June 21 . Deep tube well water required for plant operations during that period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/>
              <a:t>PHE supply interruption in last 6 months is ~4 hrs daily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87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rmAutofit/>
          </a:bodyPr>
          <a:lstStyle/>
          <a:p>
            <a:r>
              <a:rPr lang="en-IN" b="1" dirty="0"/>
              <a:t>Rain Water Harvesting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3" y="1119065"/>
            <a:ext cx="4088627" cy="2620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16" y="3886200"/>
            <a:ext cx="4153762" cy="2584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3728074"/>
            <a:ext cx="279322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Rain water storage pond – Fertilizer section</a:t>
            </a:r>
            <a:endParaRPr lang="en-IN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92428" y="5883639"/>
            <a:ext cx="2220865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Rain water storage pond near Administration building</a:t>
            </a:r>
            <a:endParaRPr lang="en-IN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84260"/>
            <a:ext cx="4088627" cy="25733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19600" y="438421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IN" sz="1400" dirty="0">
                <a:latin typeface="Avenir Next Condensed Medium"/>
              </a:rPr>
              <a:t>Rain water collection through valley gutter from roof </a:t>
            </a:r>
            <a:r>
              <a:rPr lang="en-IN" sz="1400" dirty="0" smtClean="0">
                <a:latin typeface="Avenir Next Condensed Medium"/>
              </a:rPr>
              <a:t>top</a:t>
            </a:r>
            <a:endParaRPr lang="en-IN" sz="1400" dirty="0">
              <a:latin typeface="Avenir Next Condensed Medium"/>
            </a:endParaRPr>
          </a:p>
          <a:p>
            <a:pPr>
              <a:lnSpc>
                <a:spcPct val="150000"/>
              </a:lnSpc>
            </a:pPr>
            <a:r>
              <a:rPr lang="en-IN" sz="1400" dirty="0" smtClean="0">
                <a:latin typeface="Avenir Next Condensed Medium"/>
              </a:rPr>
              <a:t>Rainwater </a:t>
            </a:r>
            <a:r>
              <a:rPr lang="en-IN" sz="1400" dirty="0">
                <a:latin typeface="Avenir Next Condensed Medium"/>
              </a:rPr>
              <a:t>utilised in  </a:t>
            </a:r>
            <a:r>
              <a:rPr lang="en-IN" sz="1400" dirty="0" smtClean="0">
                <a:latin typeface="Avenir Next Condensed Medium"/>
              </a:rPr>
              <a:t>SSP and DAP </a:t>
            </a:r>
            <a:r>
              <a:rPr lang="en-IN" sz="1400" dirty="0">
                <a:latin typeface="Avenir Next Condensed Medium"/>
              </a:rPr>
              <a:t>process from existing  rain water storage </a:t>
            </a:r>
            <a:r>
              <a:rPr lang="en-IN" sz="1400" dirty="0" smtClean="0">
                <a:latin typeface="Avenir Next Condensed Medium"/>
              </a:rPr>
              <a:t>pond ( Total 3 nos  , Total capacity -7000 </a:t>
            </a:r>
            <a:r>
              <a:rPr lang="en-IN" sz="1400" dirty="0">
                <a:latin typeface="Avenir Next Condensed Medium"/>
              </a:rPr>
              <a:t>m3 ) . </a:t>
            </a:r>
            <a:r>
              <a:rPr lang="en-IN" sz="1400" dirty="0" smtClean="0">
                <a:latin typeface="Avenir Next Condensed Medium"/>
              </a:rPr>
              <a:t> </a:t>
            </a:r>
            <a:endParaRPr lang="en-IN" sz="1400" dirty="0">
              <a:latin typeface="Avenir Next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1731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Waste to Wealth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5211" y="4070296"/>
            <a:ext cx="8717881" cy="122682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1400" dirty="0">
                <a:solidFill>
                  <a:schemeClr val="tx1"/>
                </a:solidFill>
                <a:latin typeface="Avenir Next Condensed Medium"/>
              </a:rPr>
              <a:t> </a:t>
            </a:r>
            <a:r>
              <a:rPr lang="en-US" sz="1400" b="1" dirty="0" smtClean="0">
                <a:solidFill>
                  <a:srgbClr val="C00000"/>
                </a:solidFill>
                <a:latin typeface="Avenir Next Condensed Medium"/>
              </a:rPr>
              <a:t>SO2 scrbbing using ammonia : </a:t>
            </a:r>
          </a:p>
          <a:p>
            <a:pPr lvl="0"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Avenir Next Condensed Medium"/>
              </a:rPr>
              <a:t>For </a:t>
            </a:r>
            <a:r>
              <a:rPr lang="en-US" sz="1400" dirty="0">
                <a:solidFill>
                  <a:schemeClr val="tx1"/>
                </a:solidFill>
                <a:latin typeface="Avenir Next Condensed Medium"/>
              </a:rPr>
              <a:t>adoption of cleaner technology, in sulphuric acid plant, ammonia is used for scrubbing of SO2, which generates ammonium sulphate . The ammonium sulphate solution generated is recycled as supplemental feed to the DAP/NPK </a:t>
            </a:r>
            <a:r>
              <a:rPr lang="en-US" sz="1400" dirty="0" smtClean="0">
                <a:solidFill>
                  <a:schemeClr val="tx1"/>
                </a:solidFill>
                <a:latin typeface="Avenir Next Condensed Medium"/>
              </a:rPr>
              <a:t>process.There </a:t>
            </a:r>
            <a:r>
              <a:rPr lang="en-US" sz="1400" dirty="0">
                <a:solidFill>
                  <a:schemeClr val="tx1"/>
                </a:solidFill>
                <a:latin typeface="Avenir Next Condensed Medium"/>
              </a:rPr>
              <a:t>is no generation of waste in this scrubbing </a:t>
            </a:r>
            <a:r>
              <a:rPr lang="en-US" sz="1400" dirty="0" smtClean="0">
                <a:solidFill>
                  <a:schemeClr val="tx1"/>
                </a:solidFill>
                <a:latin typeface="Avenir Next Condensed Medium"/>
              </a:rPr>
              <a:t>process.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3059" y="1219200"/>
            <a:ext cx="8717881" cy="13715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b="1" dirty="0">
                <a:solidFill>
                  <a:srgbClr val="C00000"/>
                </a:solidFill>
                <a:latin typeface="Avenir Next Condensed Medium"/>
              </a:rPr>
              <a:t>ETP sludge in </a:t>
            </a:r>
            <a:r>
              <a:rPr lang="en-IN" sz="1400" b="1" dirty="0" smtClean="0">
                <a:solidFill>
                  <a:srgbClr val="C00000"/>
                </a:solidFill>
                <a:latin typeface="Avenir Next Condensed Medium"/>
              </a:rPr>
              <a:t> DAP/NPK product :</a:t>
            </a:r>
          </a:p>
          <a:p>
            <a:endParaRPr lang="en-IN" sz="1400" b="1" dirty="0">
              <a:solidFill>
                <a:schemeClr val="tx1"/>
              </a:solidFill>
              <a:latin typeface="Avenir Next Condensed Medium"/>
            </a:endParaRPr>
          </a:p>
          <a:p>
            <a:r>
              <a:rPr lang="en-IN" sz="1400" dirty="0" smtClean="0">
                <a:solidFill>
                  <a:schemeClr val="tx1"/>
                </a:solidFill>
                <a:latin typeface="Avenir Next Condensed Medium"/>
                <a:cs typeface="Arial" panose="020B0604020202020204" pitchFamily="34" charset="0"/>
              </a:rPr>
              <a:t>Proposed  </a:t>
            </a:r>
            <a:r>
              <a:rPr lang="en-IN" sz="1400" dirty="0">
                <a:solidFill>
                  <a:schemeClr val="tx1"/>
                </a:solidFill>
                <a:latin typeface="Avenir Next Condensed Medium"/>
                <a:cs typeface="Arial" panose="020B0604020202020204" pitchFamily="34" charset="0"/>
              </a:rPr>
              <a:t>to CPCB </a:t>
            </a:r>
            <a:r>
              <a:rPr lang="en-IN" sz="1400" dirty="0" smtClean="0">
                <a:solidFill>
                  <a:schemeClr val="tx1"/>
                </a:solidFill>
                <a:latin typeface="Avenir Next Condensed Medium"/>
                <a:cs typeface="Arial" panose="020B0604020202020204" pitchFamily="34" charset="0"/>
              </a:rPr>
              <a:t>for </a:t>
            </a:r>
            <a:r>
              <a:rPr lang="en-IN" sz="1400" dirty="0">
                <a:solidFill>
                  <a:schemeClr val="tx1"/>
                </a:solidFill>
                <a:latin typeface="Avenir Next Condensed Medium"/>
                <a:cs typeface="Arial" panose="020B0604020202020204" pitchFamily="34" charset="0"/>
              </a:rPr>
              <a:t>grant of permission to add ETP sludge in DAP/NPK process as a filler in substitute of clay filler .</a:t>
            </a:r>
            <a:r>
              <a:rPr lang="en-IN" sz="1400" dirty="0" smtClean="0">
                <a:solidFill>
                  <a:schemeClr val="tx1"/>
                </a:solidFill>
                <a:latin typeface="Avenir Next Condensed Medium"/>
                <a:cs typeface="Arial" panose="020B0604020202020204" pitchFamily="34" charset="0"/>
              </a:rPr>
              <a:t>Trial run conducted in presence of CPCB &amp; WBPCB. Report </a:t>
            </a:r>
            <a:r>
              <a:rPr lang="en-IN" sz="1400" dirty="0">
                <a:solidFill>
                  <a:schemeClr val="tx1"/>
                </a:solidFill>
                <a:latin typeface="Avenir Next Condensed Medium"/>
                <a:cs typeface="Arial" panose="020B0604020202020204" pitchFamily="34" charset="0"/>
              </a:rPr>
              <a:t>submitted to CPCB. Waiting for their </a:t>
            </a:r>
            <a:r>
              <a:rPr lang="en-IN" sz="1400" dirty="0" smtClean="0">
                <a:solidFill>
                  <a:schemeClr val="tx1"/>
                </a:solidFill>
                <a:latin typeface="Avenir Next Condensed Medium"/>
                <a:cs typeface="Arial" panose="020B0604020202020204" pitchFamily="34" charset="0"/>
              </a:rPr>
              <a:t>recommendation to develop SOP. </a:t>
            </a:r>
            <a:r>
              <a:rPr lang="en-IN" sz="1400" b="1" dirty="0">
                <a:solidFill>
                  <a:schemeClr val="tx1"/>
                </a:solidFill>
                <a:latin typeface="Avenir Next Condensed Medium"/>
                <a:cs typeface="Arial" panose="020B0604020202020204" pitchFamily="34" charset="0"/>
              </a:rPr>
              <a:t>This will provide the opportunity to all phosphatic fertiliser industry use the ETP sludge in DAP/NPK process </a:t>
            </a:r>
            <a:endParaRPr lang="en-IN" sz="1400" dirty="0">
              <a:solidFill>
                <a:schemeClr val="tx1"/>
              </a:solidFill>
              <a:latin typeface="Avenir Next Condensed Medium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5460" y="2819400"/>
            <a:ext cx="8755480" cy="9994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400" dirty="0" smtClean="0">
                <a:solidFill>
                  <a:schemeClr val="tx1"/>
                </a:solidFill>
                <a:latin typeface="Avenir Next Condensed Medium"/>
              </a:rPr>
              <a:t>  </a:t>
            </a:r>
            <a:r>
              <a:rPr lang="en-IN" sz="1400" b="1" dirty="0">
                <a:solidFill>
                  <a:srgbClr val="C00000"/>
                </a:solidFill>
                <a:latin typeface="Avenir Next Condensed Medium"/>
              </a:rPr>
              <a:t>Sulphur Sludge in SSP product </a:t>
            </a:r>
            <a:r>
              <a:rPr lang="en-IN" sz="1400" b="1" dirty="0" smtClean="0">
                <a:solidFill>
                  <a:srgbClr val="C00000"/>
                </a:solidFill>
                <a:latin typeface="Avenir Next Condensed Medium"/>
              </a:rPr>
              <a:t>:</a:t>
            </a:r>
          </a:p>
          <a:p>
            <a:endParaRPr lang="en-IN" sz="1400" b="1" dirty="0" smtClean="0">
              <a:solidFill>
                <a:schemeClr val="tx1"/>
              </a:solidFill>
              <a:latin typeface="Avenir Next Condensed Medium"/>
            </a:endParaRPr>
          </a:p>
          <a:p>
            <a:r>
              <a:rPr lang="en-IN" sz="1400" dirty="0" smtClean="0">
                <a:solidFill>
                  <a:schemeClr val="tx1"/>
                </a:solidFill>
                <a:latin typeface="Avenir Next Condensed Medium"/>
              </a:rPr>
              <a:t>Sulphur sludge is generated from filtration of molten sulphur. Sulphur sludge is a hazardous waste . Proposal submitted to CPCB for utilisation of sludge in SSP as a filler ..</a:t>
            </a:r>
            <a:endParaRPr lang="en-IN" sz="1400" dirty="0">
              <a:solidFill>
                <a:schemeClr val="tx1"/>
              </a:solidFill>
              <a:latin typeface="Avenir Next Condensed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170" y="5556573"/>
            <a:ext cx="8525964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26257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Next Condensed Medium"/>
              </a:rPr>
              <a:t>Challanges – Single vendor , Waste Management Agency for disposal of Industrial hazardous waste</a:t>
            </a:r>
            <a:endParaRPr lang="en-IN" sz="1600" dirty="0">
              <a:latin typeface="Avenir Next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757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6225" y="0"/>
            <a:ext cx="8229600" cy="1143000"/>
          </a:xfrm>
        </p:spPr>
        <p:txBody>
          <a:bodyPr>
            <a:normAutofit/>
          </a:bodyPr>
          <a:lstStyle/>
          <a:p>
            <a:r>
              <a:rPr lang="en-IN" sz="2800" b="1" dirty="0"/>
              <a:t>SO2 Scrubbing using NH3 in Sulphuric acid plant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55295"/>
            <a:ext cx="4240305" cy="34771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5562600" y="1143000"/>
            <a:ext cx="3352800" cy="50475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dirty="0" smtClean="0">
                <a:latin typeface="Avenir Next Condensed"/>
              </a:rPr>
              <a:t> Project “Scrubbing of SO2 gas in  Sulphuric acid plant using NH3 instead of Soda solution” has been successfully commissioned in  Aug 2020.  </a:t>
            </a:r>
            <a:endParaRPr lang="en-IN" sz="1600" dirty="0">
              <a:latin typeface="Avenir Next Condensed"/>
            </a:endParaRPr>
          </a:p>
          <a:p>
            <a:endParaRPr lang="en-IN" sz="1600" dirty="0">
              <a:latin typeface="Avenir Next Condensed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dirty="0" smtClean="0">
                <a:latin typeface="Avenir Next Condensed"/>
              </a:rPr>
              <a:t>We are the only fertiliser industry who implemented this technology.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dirty="0">
              <a:latin typeface="Avenir Next Condensed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b="1" dirty="0" smtClean="0">
                <a:latin typeface="Avenir Next Condensed"/>
              </a:rPr>
              <a:t>Benefits: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dirty="0" smtClean="0">
              <a:latin typeface="Avenir Next Condensed"/>
            </a:endParaRPr>
          </a:p>
          <a:p>
            <a:r>
              <a:rPr lang="en-IN" sz="1600" dirty="0" smtClean="0">
                <a:latin typeface="Avenir Next Condensed"/>
              </a:rPr>
              <a:t>No waste disposal. Use of soda solution generates sodium sulphide  which needs disposal whereas use of NH3 generates ammonium sulphate which is consumed in DAP plant.</a:t>
            </a:r>
          </a:p>
          <a:p>
            <a:endParaRPr lang="en-IN" sz="1600" dirty="0">
              <a:latin typeface="Avenir Next Condensed"/>
            </a:endParaRPr>
          </a:p>
          <a:p>
            <a:endParaRPr lang="en-IN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518986"/>
            <a:ext cx="20764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>
            <a:noAutofit/>
          </a:bodyPr>
          <a:lstStyle/>
          <a:p>
            <a:r>
              <a:rPr lang="en-IN" sz="2600" b="1" dirty="0"/>
              <a:t>Carbon foot print reduction by installation of</a:t>
            </a:r>
            <a:br>
              <a:rPr lang="en-IN" sz="2600" b="1" dirty="0"/>
            </a:br>
            <a:r>
              <a:rPr lang="en-IN" sz="2600" b="1" dirty="0"/>
              <a:t>steam turbo Generator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1" y="1130963"/>
            <a:ext cx="3424989" cy="2899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130963"/>
            <a:ext cx="3587803" cy="28217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185924"/>
            <a:ext cx="3429000" cy="24309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038600" y="4197950"/>
            <a:ext cx="4572000" cy="18158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IN" sz="1600" dirty="0">
                <a:latin typeface="Avenir Next Condensed Medium"/>
              </a:rPr>
              <a:t>Installation and commissioning of 8.3 MW Steam turbo generator completed to utilise vent steam (13-14 Ton/Hr) in the month of Nov 20. Due to  Additional  captive power generation minus some equipment motor driven added in STG project , shall reduce the carbon emission of approx. 24000 MT of Co2 /Annum. </a:t>
            </a:r>
          </a:p>
        </p:txBody>
      </p:sp>
    </p:spTree>
    <p:extLst>
      <p:ext uri="{BB962C8B-B14F-4D97-AF65-F5344CB8AC3E}">
        <p14:creationId xmlns:p14="http://schemas.microsoft.com/office/powerpoint/2010/main" val="253667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E9101-E33A-7A4A-B094-BE1D3DC8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2900" y="228600"/>
            <a:ext cx="7315200" cy="674132"/>
          </a:xfrm>
        </p:spPr>
        <p:txBody>
          <a:bodyPr>
            <a:noAutofit/>
          </a:bodyPr>
          <a:lstStyle/>
          <a:p>
            <a:r>
              <a:rPr lang="en-US" sz="2600" b="1" dirty="0"/>
              <a:t>Use of carbon neutral fuel and replacement of Fossil fuel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1" y="4736618"/>
            <a:ext cx="2438399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1600" dirty="0" smtClean="0">
                <a:latin typeface="Avenir Next Condensed"/>
              </a:rPr>
              <a:t>Furnace Outside</a:t>
            </a:r>
            <a:endParaRPr lang="en-IN" sz="1600" dirty="0">
              <a:latin typeface="Avenir Next Condense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43400" y="4657129"/>
            <a:ext cx="3861765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600" dirty="0" smtClean="0">
                <a:latin typeface="Avenir Next Condensed"/>
              </a:rPr>
              <a:t>Furnace inside with normal briquette firing</a:t>
            </a:r>
            <a:endParaRPr lang="en-IN" sz="1600" dirty="0">
              <a:latin typeface="Avenir Next Condensed"/>
            </a:endParaRPr>
          </a:p>
        </p:txBody>
      </p:sp>
      <p:pic>
        <p:nvPicPr>
          <p:cNvPr id="10" name="Picture 2" descr="Imag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143001"/>
            <a:ext cx="3238499" cy="34506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1" y="1143001"/>
            <a:ext cx="3276599" cy="3538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832" y="6380202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158417" y="5421214"/>
            <a:ext cx="852236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IN" sz="1600" dirty="0">
                <a:latin typeface="Avenir Next Condensed Medium"/>
              </a:rPr>
              <a:t>New </a:t>
            </a:r>
            <a:r>
              <a:rPr lang="en-IN" sz="1600" dirty="0" smtClean="0">
                <a:latin typeface="Avenir Next Condensed Medium"/>
              </a:rPr>
              <a:t> biomass Hot </a:t>
            </a:r>
            <a:r>
              <a:rPr lang="en-IN" sz="1600" dirty="0">
                <a:latin typeface="Avenir Next Condensed Medium"/>
              </a:rPr>
              <a:t>air generator installation in DAP2 plant  commissioned </a:t>
            </a:r>
            <a:r>
              <a:rPr lang="en-IN" sz="1600" dirty="0" smtClean="0">
                <a:latin typeface="Avenir Next Condensed Medium"/>
              </a:rPr>
              <a:t>in 2020 Dec. </a:t>
            </a:r>
            <a:r>
              <a:rPr lang="en-IN" sz="1600" dirty="0">
                <a:latin typeface="Avenir Next Condensed Medium"/>
              </a:rPr>
              <a:t>This will eliminate the usage of Furnace oil in plant (5-6 MT/day) . </a:t>
            </a:r>
          </a:p>
        </p:txBody>
      </p:sp>
    </p:spTree>
    <p:extLst>
      <p:ext uri="{BB962C8B-B14F-4D97-AF65-F5344CB8AC3E}">
        <p14:creationId xmlns:p14="http://schemas.microsoft.com/office/powerpoint/2010/main" val="112269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2222" y="231561"/>
            <a:ext cx="8229600" cy="762000"/>
          </a:xfrm>
        </p:spPr>
        <p:txBody>
          <a:bodyPr anchor="b">
            <a:noAutofit/>
          </a:bodyPr>
          <a:lstStyle/>
          <a:p>
            <a:r>
              <a:rPr lang="en-IN" b="1" dirty="0"/>
              <a:t>Air Pollution Control devices &amp; Online analysers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638767"/>
              </p:ext>
            </p:extLst>
          </p:nvPr>
        </p:nvGraphicFramePr>
        <p:xfrm>
          <a:off x="152401" y="1066800"/>
          <a:ext cx="6400799" cy="2440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1296">
                  <a:extLst>
                    <a:ext uri="{9D8B030D-6E8A-4147-A177-3AD203B41FA5}">
                      <a16:colId xmlns:a16="http://schemas.microsoft.com/office/drawing/2014/main" val="174520288"/>
                    </a:ext>
                  </a:extLst>
                </a:gridCol>
                <a:gridCol w="1131303">
                  <a:extLst>
                    <a:ext uri="{9D8B030D-6E8A-4147-A177-3AD203B41FA5}">
                      <a16:colId xmlns:a16="http://schemas.microsoft.com/office/drawing/2014/main" val="302286469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409057183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343304960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089375663"/>
                    </a:ext>
                  </a:extLst>
                </a:gridCol>
              </a:tblGrid>
              <a:tr h="357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Stack No.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Stack </a:t>
                      </a:r>
                      <a:r>
                        <a:rPr lang="en-US" sz="1200" dirty="0" smtClean="0">
                          <a:effectLst/>
                          <a:latin typeface="Avenir Next Condensed"/>
                        </a:rPr>
                        <a:t>Attached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Avenir Next Condensed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venir Next Condensed"/>
                        </a:rPr>
                        <a:t>Stack Height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Avenir Next Condensed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venir Next Condensed"/>
                        </a:rPr>
                        <a:t>Air Pollution Control Device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dirty="0" smtClean="0">
                          <a:effectLst/>
                          <a:latin typeface="Avenir Next Condense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</a:t>
                      </a:r>
                      <a:r>
                        <a:rPr lang="en-IN" sz="1200" baseline="0" dirty="0" smtClean="0">
                          <a:effectLst/>
                          <a:latin typeface="Avenir Next Condensed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analyser parameter details</a:t>
                      </a:r>
                      <a:endParaRPr lang="en-IN" sz="1200" dirty="0" smtClean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/>
                </a:tc>
                <a:extLst>
                  <a:ext uri="{0D108BD9-81ED-4DB2-BD59-A6C34878D82A}">
                    <a16:rowId xmlns:a16="http://schemas.microsoft.com/office/drawing/2014/main" val="4263308973"/>
                  </a:ext>
                </a:extLst>
              </a:tr>
              <a:tr h="337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S-3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DAP/NPK -I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Next Condensed"/>
                        </a:rPr>
                        <a:t>42 m</a:t>
                      </a:r>
                      <a:endParaRPr lang="en-IN" sz="120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Multistage </a:t>
                      </a:r>
                      <a:endParaRPr lang="en-IN" sz="1200" dirty="0">
                        <a:effectLst/>
                        <a:latin typeface="Avenir Next Condensed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venir Next Condensed"/>
                        </a:rPr>
                        <a:t>Scrubbers &amp; Cyclone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HF, NH3 &amp; PM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extLst>
                  <a:ext uri="{0D108BD9-81ED-4DB2-BD59-A6C34878D82A}">
                    <a16:rowId xmlns:a16="http://schemas.microsoft.com/office/drawing/2014/main" val="4060052572"/>
                  </a:ext>
                </a:extLst>
              </a:tr>
              <a:tr h="337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Next Condensed"/>
                        </a:rPr>
                        <a:t>S-4</a:t>
                      </a:r>
                      <a:endParaRPr lang="en-IN" sz="120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DAP/NPK-II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42 m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 Multistage </a:t>
                      </a:r>
                      <a:r>
                        <a:rPr lang="en-US" sz="1200" dirty="0" smtClean="0">
                          <a:effectLst/>
                          <a:latin typeface="Avenir Next Condensed"/>
                        </a:rPr>
                        <a:t>scrubbers &amp; Cyclone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HF, NH3 &amp; PM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extLst>
                  <a:ext uri="{0D108BD9-81ED-4DB2-BD59-A6C34878D82A}">
                    <a16:rowId xmlns:a16="http://schemas.microsoft.com/office/drawing/2014/main" val="3726997318"/>
                  </a:ext>
                </a:extLst>
              </a:tr>
              <a:tr h="161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Next Condensed"/>
                        </a:rPr>
                        <a:t>S-5</a:t>
                      </a:r>
                      <a:endParaRPr lang="en-IN" sz="120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SSP ball Mill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30 m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Next Condensed"/>
                        </a:rPr>
                        <a:t>Bag filter and Cyclone</a:t>
                      </a:r>
                      <a:endParaRPr lang="en-IN" sz="120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venir Next Condensed"/>
                        </a:rPr>
                        <a:t>PM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extLst>
                  <a:ext uri="{0D108BD9-81ED-4DB2-BD59-A6C34878D82A}">
                    <a16:rowId xmlns:a16="http://schemas.microsoft.com/office/drawing/2014/main" val="3455792843"/>
                  </a:ext>
                </a:extLst>
              </a:tr>
              <a:tr h="337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Next Condensed"/>
                        </a:rPr>
                        <a:t>S-6</a:t>
                      </a:r>
                      <a:endParaRPr lang="en-IN" sz="120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SSP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40 m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Four stage Fluoride Scrubber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HF &amp; PM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extLst>
                  <a:ext uri="{0D108BD9-81ED-4DB2-BD59-A6C34878D82A}">
                    <a16:rowId xmlns:a16="http://schemas.microsoft.com/office/drawing/2014/main" val="792587558"/>
                  </a:ext>
                </a:extLst>
              </a:tr>
              <a:tr h="161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Next Condensed"/>
                        </a:rPr>
                        <a:t>S-7</a:t>
                      </a:r>
                      <a:endParaRPr lang="en-IN" sz="120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Next Condensed"/>
                        </a:rPr>
                        <a:t>SAP-I</a:t>
                      </a:r>
                      <a:endParaRPr lang="en-IN" sz="120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40 m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Alkali Scrubber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venir Next Condensed"/>
                        </a:rPr>
                        <a:t>SO2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extLst>
                  <a:ext uri="{0D108BD9-81ED-4DB2-BD59-A6C34878D82A}">
                    <a16:rowId xmlns:a16="http://schemas.microsoft.com/office/drawing/2014/main" val="4073564321"/>
                  </a:ext>
                </a:extLst>
              </a:tr>
              <a:tr h="1612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Next Condensed"/>
                        </a:rPr>
                        <a:t>S-8</a:t>
                      </a:r>
                      <a:endParaRPr lang="en-IN" sz="120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Next Condensed"/>
                        </a:rPr>
                        <a:t>SAP-II</a:t>
                      </a:r>
                      <a:endParaRPr lang="en-IN" sz="120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venir Next Condensed"/>
                        </a:rPr>
                        <a:t>40 m</a:t>
                      </a:r>
                      <a:endParaRPr lang="en-IN" sz="120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venir Next Condensed"/>
                        </a:rPr>
                        <a:t>Alkali Scrubber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Avenir Next Condensed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Avenir Next Condensed"/>
                        </a:rPr>
                        <a:t>SO2</a:t>
                      </a:r>
                      <a:endParaRPr lang="en-IN" sz="1200" dirty="0">
                        <a:effectLst/>
                        <a:latin typeface="Avenir Next Condense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196" marR="67196" marT="0" marB="0" anchor="ctr"/>
                </a:tc>
                <a:extLst>
                  <a:ext uri="{0D108BD9-81ED-4DB2-BD59-A6C34878D82A}">
                    <a16:rowId xmlns:a16="http://schemas.microsoft.com/office/drawing/2014/main" val="241147387"/>
                  </a:ext>
                </a:extLst>
              </a:tr>
            </a:tbl>
          </a:graphicData>
        </a:graphic>
      </p:graphicFrame>
      <p:pic>
        <p:nvPicPr>
          <p:cNvPr id="7" name="Picture 7" descr="C:\Users\hpb41715\Desktop\New folder (2)\IMG-20170811-WA00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527" y="1081249"/>
            <a:ext cx="1596473" cy="15969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74" y="3088887"/>
            <a:ext cx="1646027" cy="1536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9" descr="C:\Users\hpb41715\Desktop\New folder (2)\IMG-20170811-WA0008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935" y="4840893"/>
            <a:ext cx="1683565" cy="16175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1821"/>
          <a:stretch/>
        </p:blipFill>
        <p:spPr>
          <a:xfrm>
            <a:off x="2971800" y="3810302"/>
            <a:ext cx="2470445" cy="264809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1" y="4389340"/>
            <a:ext cx="2616866" cy="13755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86299" y="3625381"/>
            <a:ext cx="2827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 smtClean="0"/>
              <a:t>BOD, COD, TSS, Fluoride analyser</a:t>
            </a:r>
            <a:endParaRPr lang="en-IN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674393" y="3578916"/>
            <a:ext cx="2438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 smtClean="0"/>
              <a:t>Online display board – Safety &amp; Environment</a:t>
            </a:r>
            <a:endParaRPr lang="en-IN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963798" y="5792773"/>
            <a:ext cx="856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 smtClean="0"/>
              <a:t>PM Analyser</a:t>
            </a:r>
            <a:endParaRPr lang="en-IN" sz="11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963798" y="4105124"/>
            <a:ext cx="856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 smtClean="0"/>
              <a:t>SO2 analyser</a:t>
            </a:r>
            <a:endParaRPr lang="en-IN" sz="1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063325" y="2680156"/>
            <a:ext cx="856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1" dirty="0" smtClean="0"/>
              <a:t>NH3, HF analyser</a:t>
            </a:r>
            <a:endParaRPr lang="en-IN" sz="1100" b="1" dirty="0"/>
          </a:p>
        </p:txBody>
      </p:sp>
    </p:spTree>
    <p:extLst>
      <p:ext uri="{BB962C8B-B14F-4D97-AF65-F5344CB8AC3E}">
        <p14:creationId xmlns:p14="http://schemas.microsoft.com/office/powerpoint/2010/main" val="281219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4904" y="249742"/>
            <a:ext cx="8229600" cy="571508"/>
          </a:xfrm>
        </p:spPr>
        <p:txBody>
          <a:bodyPr>
            <a:normAutofit fontScale="90000"/>
          </a:bodyPr>
          <a:lstStyle/>
          <a:p>
            <a:r>
              <a:rPr lang="en-IN" sz="2800" dirty="0" smtClean="0"/>
              <a:t/>
            </a:r>
            <a:br>
              <a:rPr lang="en-IN" sz="2800" dirty="0" smtClean="0"/>
            </a:br>
            <a:r>
              <a:rPr lang="en-IN" sz="3100" b="1" dirty="0"/>
              <a:t>Environment Day celebration at factory</a:t>
            </a:r>
            <a:br>
              <a:rPr lang="en-IN" sz="3100" b="1" dirty="0"/>
            </a:br>
            <a:endParaRPr lang="en-IN" sz="31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90" y="1066800"/>
            <a:ext cx="3204410" cy="26018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705" y="1066800"/>
            <a:ext cx="3617495" cy="26018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90" y="3797883"/>
            <a:ext cx="3204410" cy="26791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9705" y="3822118"/>
            <a:ext cx="3565892" cy="25786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358940" y="1057864"/>
            <a:ext cx="2765259" cy="4182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 smtClean="0"/>
              <a:t> </a:t>
            </a:r>
            <a:r>
              <a:rPr lang="en-IN" sz="1400" b="1" dirty="0" smtClean="0">
                <a:latin typeface="Avenir Next Condensed Medium"/>
              </a:rPr>
              <a:t>Env day theme at Display board</a:t>
            </a:r>
            <a:endParaRPr lang="en-IN" sz="1400" b="1" dirty="0">
              <a:latin typeface="Avenir Next Condensed Mediu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59704" y="1057864"/>
            <a:ext cx="3617495" cy="41829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 smtClean="0"/>
              <a:t> </a:t>
            </a:r>
            <a:r>
              <a:rPr lang="en-IN" sz="1400" b="1" dirty="0">
                <a:latin typeface="Avenir Next Condensed Medium"/>
              </a:rPr>
              <a:t>P</a:t>
            </a:r>
            <a:r>
              <a:rPr lang="en-IN" sz="1400" b="1" dirty="0" smtClean="0">
                <a:latin typeface="Avenir Next Condensed Medium"/>
              </a:rPr>
              <a:t>ledge for zero harm and eco-friendly workplace</a:t>
            </a:r>
            <a:endParaRPr lang="en-IN" sz="1400" b="1" dirty="0">
              <a:latin typeface="Avenir Next Condensed Medium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45468" y="3785307"/>
            <a:ext cx="2286001" cy="55809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 smtClean="0"/>
              <a:t> </a:t>
            </a:r>
            <a:r>
              <a:rPr lang="en-IN" sz="1400" b="1" dirty="0" smtClean="0">
                <a:latin typeface="Avenir Next Condensed Medium"/>
              </a:rPr>
              <a:t>Tree plantation programme</a:t>
            </a:r>
            <a:endParaRPr lang="en-IN" sz="1400" b="1" dirty="0">
              <a:latin typeface="Avenir Next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6016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/>
              <a:t>Environment Day celebration at township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03" y="3880815"/>
            <a:ext cx="2602444" cy="25981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03" y="1195137"/>
            <a:ext cx="2517683" cy="247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147" y="1123328"/>
            <a:ext cx="2370596" cy="2544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763" y="3880814"/>
            <a:ext cx="4005012" cy="25981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1504" y="1195136"/>
            <a:ext cx="3767539" cy="24722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6697" y="3886549"/>
            <a:ext cx="2122346" cy="259241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27370" y="1066028"/>
            <a:ext cx="2335030" cy="6103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 smtClean="0">
                <a:latin typeface="Avenir Next Condensed Medium"/>
              </a:rPr>
              <a:t> </a:t>
            </a:r>
            <a:r>
              <a:rPr lang="en-IN" sz="1400" dirty="0" smtClean="0">
                <a:latin typeface="Avenir Next Condensed Medium"/>
              </a:rPr>
              <a:t>Tree plantation programme</a:t>
            </a:r>
            <a:endParaRPr lang="en-IN" sz="1400" dirty="0">
              <a:latin typeface="Avenir Next Condensed Medium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8014" y="3880813"/>
            <a:ext cx="3200400" cy="5290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dirty="0" smtClean="0"/>
              <a:t> </a:t>
            </a:r>
            <a:r>
              <a:rPr lang="en-IN" sz="1400" dirty="0" smtClean="0">
                <a:latin typeface="Avenir Next Condensed Medium"/>
              </a:rPr>
              <a:t>Saplings plantation at medicinal Garden</a:t>
            </a:r>
            <a:endParaRPr lang="en-IN" sz="1400" dirty="0">
              <a:latin typeface="Avenir Next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2886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8906" y="867"/>
            <a:ext cx="72390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ASIA’S LEADING CHEMICAL HOLDING COMPANY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686180" y="6045452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1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788406" y="1729072"/>
            <a:ext cx="1473994" cy="921160"/>
          </a:xfrm>
          <a:prstGeom prst="rect">
            <a:avLst/>
          </a:prstGeom>
          <a:solidFill>
            <a:srgbClr val="003399"/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Indorama Corporation </a:t>
            </a:r>
          </a:p>
          <a:p>
            <a:pPr algn="ctr">
              <a:defRPr/>
            </a:pPr>
            <a:r>
              <a:rPr lang="en-US" sz="13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(IRC)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Singapore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H="1">
            <a:off x="623227" y="3314119"/>
            <a:ext cx="7682573" cy="0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12" descr="Mr SPL Jkt Nov 07 PP size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1729072"/>
            <a:ext cx="678657" cy="92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2373820" y="4936370"/>
            <a:ext cx="1280576" cy="702430"/>
          </a:xfrm>
          <a:prstGeom prst="rect">
            <a:avLst/>
          </a:prstGeom>
          <a:solidFill>
            <a:srgbClr val="15601A"/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Indorama Eleme Fertilizers &amp;  Chemicals</a:t>
            </a:r>
          </a:p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(Nigeria)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363811" y="3581400"/>
            <a:ext cx="1290584" cy="503059"/>
          </a:xfrm>
          <a:prstGeom prst="rect">
            <a:avLst/>
          </a:prstGeom>
          <a:solidFill>
            <a:srgbClr val="15601A"/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Industries Chimiques Du Senegal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06511" y="3922900"/>
            <a:ext cx="365806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3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78%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B0EB93-6B42-3C44-83BD-BB9818BA50F1}"/>
              </a:ext>
            </a:extLst>
          </p:cNvPr>
          <p:cNvSpPr txBox="1"/>
          <p:nvPr/>
        </p:nvSpPr>
        <p:spPr>
          <a:xfrm>
            <a:off x="2306511" y="4546946"/>
            <a:ext cx="420308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3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100%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2209799" y="3326973"/>
            <a:ext cx="49052" cy="2396122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326078" y="5268968"/>
            <a:ext cx="365806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3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76%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184A4519-C821-9D41-8241-12486F68096C}"/>
              </a:ext>
            </a:extLst>
          </p:cNvPr>
          <p:cNvCxnSpPr/>
          <p:nvPr/>
        </p:nvCxnSpPr>
        <p:spPr>
          <a:xfrm flipV="1">
            <a:off x="2211410" y="3886200"/>
            <a:ext cx="159431" cy="4951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84A4519-C821-9D41-8241-12486F68096C}"/>
              </a:ext>
            </a:extLst>
          </p:cNvPr>
          <p:cNvCxnSpPr/>
          <p:nvPr/>
        </p:nvCxnSpPr>
        <p:spPr>
          <a:xfrm flipV="1">
            <a:off x="2211410" y="4490849"/>
            <a:ext cx="159431" cy="4951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/>
          <p:cNvSpPr>
            <a:spLocks noChangeArrowheads="1"/>
          </p:cNvSpPr>
          <p:nvPr/>
        </p:nvSpPr>
        <p:spPr bwMode="auto">
          <a:xfrm>
            <a:off x="801789" y="3582836"/>
            <a:ext cx="1283139" cy="50305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YTY Group</a:t>
            </a:r>
          </a:p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(Multi Location)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44490" y="3924336"/>
            <a:ext cx="420308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3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100%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623227" y="3326973"/>
            <a:ext cx="1" cy="553797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84A4519-C821-9D41-8241-12486F68096C}"/>
              </a:ext>
            </a:extLst>
          </p:cNvPr>
          <p:cNvCxnSpPr/>
          <p:nvPr/>
        </p:nvCxnSpPr>
        <p:spPr>
          <a:xfrm flipV="1">
            <a:off x="623227" y="3887637"/>
            <a:ext cx="185593" cy="3514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3895829" y="3441922"/>
            <a:ext cx="1276057" cy="64253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Indorama Eleme Petrochemicals Ltd.</a:t>
            </a:r>
          </a:p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(Nigeria)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3848222" y="3886200"/>
            <a:ext cx="365806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3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65%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84A4519-C821-9D41-8241-12486F68096C}"/>
              </a:ext>
            </a:extLst>
          </p:cNvPr>
          <p:cNvCxnSpPr/>
          <p:nvPr/>
        </p:nvCxnSpPr>
        <p:spPr>
          <a:xfrm flipV="1">
            <a:off x="3734787" y="3922900"/>
            <a:ext cx="159431" cy="4951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>
            <a:spLocks noChangeArrowheads="1"/>
          </p:cNvSpPr>
          <p:nvPr/>
        </p:nvSpPr>
        <p:spPr bwMode="auto">
          <a:xfrm>
            <a:off x="5492825" y="3581400"/>
            <a:ext cx="1284630" cy="558932"/>
          </a:xfrm>
          <a:prstGeom prst="rect">
            <a:avLst/>
          </a:prstGeom>
          <a:solidFill>
            <a:srgbClr val="C00000"/>
          </a:solidFill>
          <a:ln w="38100">
            <a:solidFill>
              <a:srgbClr val="FFFF00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Indorama Synthetics</a:t>
            </a:r>
          </a:p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(Multi Location)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5448715" y="3886200"/>
            <a:ext cx="365806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3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59%</a:t>
            </a:r>
          </a:p>
        </p:txBody>
      </p:sp>
      <p:sp>
        <p:nvSpPr>
          <p:cNvPr id="91" name="Rectangle 9">
            <a:extLst>
              <a:ext uri="{FF2B5EF4-FFF2-40B4-BE49-F238E27FC236}">
                <a16:creationId xmlns:a16="http://schemas.microsoft.com/office/drawing/2014/main" id="{CAF0D77E-8C9C-B34B-981C-629671E15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9856" y="4206194"/>
            <a:ext cx="1281942" cy="558184"/>
          </a:xfrm>
          <a:prstGeom prst="rect">
            <a:avLst/>
          </a:prstGeom>
          <a:solidFill>
            <a:srgbClr val="C00000"/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Indorama Industries Ltd.</a:t>
            </a:r>
          </a:p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(India)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4B0EB93-6B42-3C44-83BD-BB9818BA50F1}"/>
              </a:ext>
            </a:extLst>
          </p:cNvPr>
          <p:cNvSpPr txBox="1"/>
          <p:nvPr/>
        </p:nvSpPr>
        <p:spPr>
          <a:xfrm>
            <a:off x="5435526" y="4546946"/>
            <a:ext cx="420308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3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100%</a:t>
            </a:r>
          </a:p>
        </p:txBody>
      </p:sp>
      <p:cxnSp>
        <p:nvCxnSpPr>
          <p:cNvPr id="93" name="Straight Connector 92"/>
          <p:cNvCxnSpPr/>
          <p:nvPr/>
        </p:nvCxnSpPr>
        <p:spPr>
          <a:xfrm>
            <a:off x="5338814" y="3326973"/>
            <a:ext cx="1611" cy="1163876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84A4519-C821-9D41-8241-12486F68096C}"/>
              </a:ext>
            </a:extLst>
          </p:cNvPr>
          <p:cNvCxnSpPr/>
          <p:nvPr/>
        </p:nvCxnSpPr>
        <p:spPr>
          <a:xfrm flipV="1">
            <a:off x="5340425" y="3886200"/>
            <a:ext cx="159431" cy="4951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184A4519-C821-9D41-8241-12486F68096C}"/>
              </a:ext>
            </a:extLst>
          </p:cNvPr>
          <p:cNvCxnSpPr/>
          <p:nvPr/>
        </p:nvCxnSpPr>
        <p:spPr>
          <a:xfrm flipV="1">
            <a:off x="5340425" y="4490849"/>
            <a:ext cx="159431" cy="4951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7032406" y="3581400"/>
            <a:ext cx="1386954" cy="503059"/>
          </a:xfrm>
          <a:prstGeom prst="rect">
            <a:avLst/>
          </a:prstGeom>
          <a:solidFill>
            <a:srgbClr val="262572"/>
          </a:solidFill>
          <a:ln w="38100" cmpd="sng">
            <a:solidFill>
              <a:srgbClr val="FFFF00"/>
            </a:solidFill>
            <a:prstDash val="solid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Indorama Ventures PCL</a:t>
            </a:r>
          </a:p>
          <a:p>
            <a:pPr algn="ctr">
              <a:defRPr/>
            </a:pPr>
            <a:r>
              <a:rPr lang="en-US" sz="9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(Multi Location)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994269" y="3897230"/>
            <a:ext cx="365806" cy="21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13" b="1" dirty="0">
                <a:solidFill>
                  <a:schemeClr val="bg1"/>
                </a:solidFill>
                <a:latin typeface="Avenir Next Condensed" charset="0"/>
                <a:ea typeface="Avenir Next Condensed" charset="0"/>
                <a:cs typeface="Avenir Next Condensed" charset="0"/>
              </a:rPr>
              <a:t>32%</a:t>
            </a:r>
          </a:p>
        </p:txBody>
      </p:sp>
      <p:cxnSp>
        <p:nvCxnSpPr>
          <p:cNvPr id="100" name="Straight Connector 99"/>
          <p:cNvCxnSpPr/>
          <p:nvPr/>
        </p:nvCxnSpPr>
        <p:spPr>
          <a:xfrm flipH="1">
            <a:off x="6877342" y="3326973"/>
            <a:ext cx="1053" cy="579329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84A4519-C821-9D41-8241-12486F68096C}"/>
              </a:ext>
            </a:extLst>
          </p:cNvPr>
          <p:cNvCxnSpPr/>
          <p:nvPr/>
        </p:nvCxnSpPr>
        <p:spPr>
          <a:xfrm flipV="1">
            <a:off x="6880006" y="3886200"/>
            <a:ext cx="159431" cy="4951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967440" y="2819400"/>
            <a:ext cx="93756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975" b="1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2060"/>
                </a:solidFill>
              </a:rPr>
              <a:t>Synthetic Gloves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557927" y="2943943"/>
            <a:ext cx="866775" cy="24237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975" b="1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Fertilizers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4086225" y="2940652"/>
            <a:ext cx="866775" cy="24237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975" b="1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Olefins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697465" y="2958026"/>
            <a:ext cx="866775" cy="24237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975" b="1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2060"/>
                </a:solidFill>
              </a:rPr>
              <a:t>Textiles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210425" y="2958026"/>
            <a:ext cx="866775" cy="24237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accent1"/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>
              <a:defRPr sz="975" b="1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2060"/>
                </a:solidFill>
              </a:rPr>
              <a:t>Polyester</a:t>
            </a:r>
          </a:p>
        </p:txBody>
      </p:sp>
      <p:cxnSp>
        <p:nvCxnSpPr>
          <p:cNvPr id="115" name="Straight Connector 114"/>
          <p:cNvCxnSpPr/>
          <p:nvPr/>
        </p:nvCxnSpPr>
        <p:spPr>
          <a:xfrm flipH="1">
            <a:off x="3746288" y="2667000"/>
            <a:ext cx="2039" cy="1260623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>
            <a:spLocks noChangeArrowheads="1"/>
          </p:cNvSpPr>
          <p:nvPr/>
        </p:nvSpPr>
        <p:spPr bwMode="auto">
          <a:xfrm>
            <a:off x="811535" y="5943600"/>
            <a:ext cx="1273393" cy="274459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solid"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b="1">
                <a:solidFill>
                  <a:schemeClr val="tx1"/>
                </a:solidFill>
                <a:latin typeface="Avenir Next Condensed Medium"/>
                <a:ea typeface="Gill Sans"/>
                <a:cs typeface="Avenir Next Condensed Medium"/>
              </a:rPr>
              <a:t>Public Company</a:t>
            </a:r>
            <a:endParaRPr lang="en-US" sz="900" b="1" dirty="0">
              <a:solidFill>
                <a:schemeClr val="tx1"/>
              </a:solidFill>
              <a:latin typeface="Avenir Next Condensed Medium"/>
              <a:ea typeface="Gill Sans"/>
              <a:cs typeface="Avenir Next Condensed Medium"/>
            </a:endParaRPr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CAF0D77E-8C9C-B34B-981C-629671E15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592" y="4279947"/>
            <a:ext cx="1265803" cy="600488"/>
          </a:xfrm>
          <a:prstGeom prst="rect">
            <a:avLst/>
          </a:prstGeom>
          <a:solidFill>
            <a:srgbClr val="15601A"/>
          </a:solidFill>
          <a:ln>
            <a:noFill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900" b="1" dirty="0" smtClean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Indorama India Pvt Ltd (India</a:t>
            </a:r>
            <a:r>
              <a:rPr lang="en-US" sz="900" b="1" dirty="0">
                <a:solidFill>
                  <a:srgbClr val="FFFFFF"/>
                </a:solidFill>
                <a:latin typeface="Avenir Next Condensed Medium"/>
                <a:ea typeface="Gill Sans"/>
                <a:cs typeface="Avenir Next Condensed Medium"/>
              </a:rPr>
              <a:t>)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84A4519-C821-9D41-8241-12486F68096C}"/>
              </a:ext>
            </a:extLst>
          </p:cNvPr>
          <p:cNvCxnSpPr/>
          <p:nvPr/>
        </p:nvCxnSpPr>
        <p:spPr>
          <a:xfrm flipV="1">
            <a:off x="2231401" y="5208158"/>
            <a:ext cx="159431" cy="4951"/>
          </a:xfrm>
          <a:prstGeom prst="line">
            <a:avLst/>
          </a:prstGeom>
          <a:ln w="12700">
            <a:solidFill>
              <a:srgbClr val="003399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953000" y="5208158"/>
            <a:ext cx="3466360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Indorama Corporation global foot print : 87 sites , 33 countries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08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 anchor="b">
            <a:normAutofit/>
          </a:bodyPr>
          <a:lstStyle/>
          <a:p>
            <a:r>
              <a:rPr lang="en-IN" sz="2800" b="1" dirty="0"/>
              <a:t>Green Belt Picture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13" y="1235385"/>
            <a:ext cx="2861922" cy="269767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1235386"/>
            <a:ext cx="2670645" cy="269767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 descr="A picture containing tree, outdoor, sky, road&#10;&#10;Description automatically generated">
            <a:extLst>
              <a:ext uri="{FF2B5EF4-FFF2-40B4-BE49-F238E27FC236}">
                <a16:creationId xmlns:a16="http://schemas.microsoft.com/office/drawing/2014/main" id="{F03FBB23-B8A9-4B97-A960-4D96AB94D5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51" y="4202026"/>
            <a:ext cx="2675249" cy="21987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8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A75E4413-71F5-4F57-A31D-35FCEA9C87E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235385"/>
            <a:ext cx="2979763" cy="26976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tree, outdoor, grass, sky&#10;&#10;Description automatically generated">
            <a:extLst>
              <a:ext uri="{FF2B5EF4-FFF2-40B4-BE49-F238E27FC236}">
                <a16:creationId xmlns:a16="http://schemas.microsoft.com/office/drawing/2014/main" id="{EAC8287B-AD9F-4F50-97E6-9CEB7949D2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202026"/>
            <a:ext cx="2979763" cy="219877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10" descr="A grassy area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088C3EB7-B4B7-4051-AC71-E3EBA6E9E6E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13" y="4196841"/>
            <a:ext cx="2861922" cy="22039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308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/>
              <a:t>CSR Activities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7423" y="3009785"/>
            <a:ext cx="4533178" cy="55399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IN" sz="1600" b="1" dirty="0" smtClean="0">
                <a:latin typeface="Avenir Next Condensed"/>
              </a:rPr>
              <a:t> </a:t>
            </a:r>
            <a:r>
              <a:rPr lang="en-IN" sz="1400" b="1" dirty="0" smtClean="0">
                <a:latin typeface="Avenir Next Condensed"/>
              </a:rPr>
              <a:t>Eye Camp </a:t>
            </a:r>
            <a:r>
              <a:rPr lang="en-IN" sz="1400" b="1" dirty="0">
                <a:latin typeface="Avenir Next Condensed"/>
              </a:rPr>
              <a:t>through Vivekananda </a:t>
            </a:r>
            <a:r>
              <a:rPr lang="en-IN" sz="1400" b="1" dirty="0" smtClean="0">
                <a:latin typeface="Avenir Next Condensed"/>
              </a:rPr>
              <a:t>Mission</a:t>
            </a:r>
          </a:p>
          <a:p>
            <a:pPr lvl="0"/>
            <a:r>
              <a:rPr lang="en-IN" sz="1400" b="1" dirty="0" smtClean="0">
                <a:latin typeface="Avenir Next Condensed"/>
              </a:rPr>
              <a:t> </a:t>
            </a:r>
            <a:r>
              <a:rPr lang="en-IN" sz="1400" b="1" dirty="0" err="1">
                <a:latin typeface="Avenir Next Condensed"/>
              </a:rPr>
              <a:t>Asram</a:t>
            </a:r>
            <a:r>
              <a:rPr lang="en-IN" sz="1400" b="1" dirty="0">
                <a:latin typeface="Avenir Next Condensed"/>
              </a:rPr>
              <a:t> Netra </a:t>
            </a:r>
            <a:r>
              <a:rPr lang="en-IN" sz="1400" b="1" dirty="0" err="1">
                <a:latin typeface="Avenir Next Condensed"/>
              </a:rPr>
              <a:t>Niramay</a:t>
            </a:r>
            <a:r>
              <a:rPr lang="en-IN" sz="1400" b="1" dirty="0">
                <a:latin typeface="Avenir Next Condensed"/>
              </a:rPr>
              <a:t> Niketan</a:t>
            </a:r>
            <a:endParaRPr lang="en-IN" sz="1400" dirty="0">
              <a:latin typeface="Avenir Next Condense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22" y="3626183"/>
            <a:ext cx="3390178" cy="195139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28" y="3089335"/>
            <a:ext cx="2237874" cy="1715289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28" y="4949802"/>
            <a:ext cx="2188528" cy="181612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6255" y="5639973"/>
            <a:ext cx="3807273" cy="95410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IN" sz="1400" b="1" dirty="0">
                <a:latin typeface="Avenir Next Condensed"/>
                <a:ea typeface="Calibri" panose="020F0502020204030204" pitchFamily="34" charset="0"/>
                <a:cs typeface="Times New Roman" panose="02020603050405020304" pitchFamily="18" charset="0"/>
              </a:rPr>
              <a:t>Enhancing employment opportunities for </a:t>
            </a:r>
            <a:endParaRPr lang="en-IN" sz="1400" b="1" dirty="0" smtClean="0">
              <a:latin typeface="Avenir Next Condense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N" sz="1400" b="1" dirty="0" smtClean="0">
                <a:latin typeface="Avenir Next Condensed"/>
                <a:ea typeface="Calibri" panose="020F0502020204030204" pitchFamily="34" charset="0"/>
                <a:cs typeface="Times New Roman" panose="02020603050405020304" pitchFamily="18" charset="0"/>
              </a:rPr>
              <a:t>underserved </a:t>
            </a:r>
            <a:r>
              <a:rPr lang="en-IN" sz="1400" b="1" dirty="0">
                <a:latin typeface="Avenir Next Condensed"/>
                <a:ea typeface="Calibri" panose="020F0502020204030204" pitchFamily="34" charset="0"/>
                <a:cs typeface="Times New Roman" panose="02020603050405020304" pitchFamily="18" charset="0"/>
              </a:rPr>
              <a:t>women in Kolkata through Hope Kolkata </a:t>
            </a:r>
            <a:r>
              <a:rPr lang="en-IN" sz="1400" b="1" dirty="0" smtClean="0">
                <a:latin typeface="Avenir Next Condensed"/>
                <a:ea typeface="Calibri" panose="020F0502020204030204" pitchFamily="34" charset="0"/>
                <a:cs typeface="Times New Roman" panose="02020603050405020304" pitchFamily="18" charset="0"/>
              </a:rPr>
              <a:t>Foundation ( Beauty Unit and Tailoring Unit)</a:t>
            </a:r>
            <a:endParaRPr lang="en-IN" sz="1400" dirty="0">
              <a:latin typeface="Avenir Next Condensed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131620"/>
            <a:ext cx="2772779" cy="18485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8887" y="1149495"/>
            <a:ext cx="2952750" cy="18514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6496" y="1086530"/>
            <a:ext cx="2844858" cy="2169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Avenir Next Condensed Medium"/>
              </a:rPr>
              <a:t>This year </a:t>
            </a:r>
            <a:r>
              <a:rPr lang="en-US" sz="1500" dirty="0" smtClean="0">
                <a:latin typeface="Avenir Next Condensed Medium"/>
              </a:rPr>
              <a:t>organised </a:t>
            </a:r>
            <a:r>
              <a:rPr lang="en-US" sz="1500" dirty="0">
                <a:latin typeface="Avenir Next Condensed Medium"/>
              </a:rPr>
              <a:t>two eye screening camps </a:t>
            </a:r>
            <a:r>
              <a:rPr lang="en-US" sz="1500" dirty="0" smtClean="0">
                <a:latin typeface="Avenir Next Condensed Medium"/>
              </a:rPr>
              <a:t>. Total 1126 nos people treated , 420 nos got </a:t>
            </a:r>
            <a:r>
              <a:rPr lang="en-US" sz="1500" dirty="0">
                <a:latin typeface="Avenir Next Condensed Medium"/>
              </a:rPr>
              <a:t>free spectacle, 94 </a:t>
            </a:r>
            <a:r>
              <a:rPr lang="en-US" sz="1500" dirty="0" smtClean="0">
                <a:latin typeface="Avenir Next Condensed Medium"/>
              </a:rPr>
              <a:t>nos received free </a:t>
            </a:r>
            <a:r>
              <a:rPr lang="en-US" sz="1500" dirty="0">
                <a:latin typeface="Avenir Next Condensed Medium"/>
              </a:rPr>
              <a:t>medicine</a:t>
            </a:r>
            <a:r>
              <a:rPr lang="en-US" sz="1500" dirty="0" smtClean="0">
                <a:latin typeface="Avenir Next Condensed Medium"/>
              </a:rPr>
              <a:t>.</a:t>
            </a:r>
          </a:p>
          <a:p>
            <a:endParaRPr lang="en-US" sz="1500" dirty="0">
              <a:latin typeface="Avenir Next Condensed Medium"/>
            </a:endParaRPr>
          </a:p>
          <a:p>
            <a:r>
              <a:rPr lang="en-US" sz="1500" dirty="0" smtClean="0">
                <a:latin typeface="Avenir Next Condensed Medium"/>
              </a:rPr>
              <a:t>Sponsored </a:t>
            </a:r>
            <a:r>
              <a:rPr lang="en-US" sz="1500" dirty="0">
                <a:latin typeface="Avenir Next Condensed Medium"/>
              </a:rPr>
              <a:t>140 people from marginalised community free cataract surgery</a:t>
            </a:r>
            <a:r>
              <a:rPr lang="en-US" sz="1500" dirty="0" smtClean="0">
                <a:latin typeface="Avenir Next Condensed Medium"/>
              </a:rPr>
              <a:t>.</a:t>
            </a:r>
            <a:endParaRPr lang="en-US" sz="1500" dirty="0">
              <a:latin typeface="Avenir Next Condensed Medium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2093" y="3615585"/>
            <a:ext cx="2864416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500" dirty="0">
                <a:latin typeface="Avenir Next Condensed Medium"/>
              </a:rPr>
              <a:t>40 underprivileged youth and women, aged 18-35 years from marginalized communities of South Kolkata, </a:t>
            </a:r>
            <a:r>
              <a:rPr lang="en-IN" sz="1500" dirty="0" smtClean="0">
                <a:latin typeface="Avenir Next Condensed Medium"/>
              </a:rPr>
              <a:t>successfully </a:t>
            </a:r>
            <a:r>
              <a:rPr lang="en-IN" sz="1500" dirty="0">
                <a:latin typeface="Avenir Next Condensed Medium"/>
              </a:rPr>
              <a:t>completed the beautician and tailoring </a:t>
            </a:r>
            <a:r>
              <a:rPr lang="en-IN" sz="1500" dirty="0" smtClean="0">
                <a:latin typeface="Avenir Next Condensed Medium"/>
              </a:rPr>
              <a:t>training .</a:t>
            </a:r>
            <a:endParaRPr lang="en-IN" sz="1500" dirty="0">
              <a:latin typeface="Avenir Next Condensed Medium"/>
            </a:endParaRPr>
          </a:p>
          <a:p>
            <a:endParaRPr lang="en-IN" sz="1500" dirty="0" smtClean="0">
              <a:latin typeface="Avenir Next Condensed Medium"/>
            </a:endParaRPr>
          </a:p>
          <a:p>
            <a:r>
              <a:rPr lang="en-IN" sz="1500" dirty="0" smtClean="0">
                <a:latin typeface="Avenir Next Condensed Medium"/>
              </a:rPr>
              <a:t>To </a:t>
            </a:r>
            <a:r>
              <a:rPr lang="en-IN" sz="1500" dirty="0">
                <a:latin typeface="Avenir Next Condensed Medium"/>
              </a:rPr>
              <a:t>promote women empowerment </a:t>
            </a:r>
            <a:r>
              <a:rPr lang="en-IN" sz="1500" dirty="0" smtClean="0">
                <a:latin typeface="Avenir Next Condensed Medium"/>
              </a:rPr>
              <a:t>tailoring training</a:t>
            </a:r>
            <a:r>
              <a:rPr lang="en-IN" sz="1500" dirty="0">
                <a:latin typeface="Avenir Next Condensed Medium"/>
              </a:rPr>
              <a:t> </a:t>
            </a:r>
            <a:r>
              <a:rPr lang="en-IN" sz="1500" dirty="0" smtClean="0">
                <a:latin typeface="Avenir Next Condensed Medium"/>
              </a:rPr>
              <a:t>provided . </a:t>
            </a:r>
            <a:r>
              <a:rPr lang="en-IN" sz="1500" dirty="0">
                <a:latin typeface="Avenir Next Condensed Medium"/>
              </a:rPr>
              <a:t>As a part of the kit the tailoring trainees </a:t>
            </a:r>
            <a:r>
              <a:rPr lang="en-IN" sz="1500" dirty="0" smtClean="0">
                <a:latin typeface="Avenir Next Condensed Medium"/>
              </a:rPr>
              <a:t>received </a:t>
            </a:r>
            <a:r>
              <a:rPr lang="en-IN" sz="1500" dirty="0">
                <a:latin typeface="Avenir Next Condensed Medium"/>
              </a:rPr>
              <a:t>tailoring machine. </a:t>
            </a:r>
            <a:endParaRPr lang="en-US" sz="1500" dirty="0">
              <a:latin typeface="Avenir Next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713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b="1" dirty="0"/>
              <a:t>Relief Food  packet </a:t>
            </a:r>
            <a:r>
              <a:rPr lang="en-IN" sz="2800" b="1" dirty="0" smtClean="0"/>
              <a:t>distribution during Covid</a:t>
            </a:r>
            <a:endParaRPr lang="en-IN" sz="2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03" y="1233055"/>
            <a:ext cx="2815594" cy="242672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53" y="3960223"/>
            <a:ext cx="2642160" cy="2059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203" y="3942201"/>
            <a:ext cx="2815594" cy="20775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53" y="1219200"/>
            <a:ext cx="2642160" cy="24405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70845" y="1132344"/>
            <a:ext cx="2438400" cy="47705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Avenir Next Condensed Medium"/>
              </a:rPr>
              <a:t>Ration &amp; Hygiene Kit Donation Drive was undertaken at villages nearby Haldia plant by Indorama India Private Limited (IIPL) in collaboration with Mukul Madhav Foundation and Indorama Charitable Trust to aid 8850 </a:t>
            </a:r>
            <a:r>
              <a:rPr lang="en-IN" sz="1600" dirty="0" smtClean="0">
                <a:latin typeface="Avenir Next Condensed Medium"/>
              </a:rPr>
              <a:t> </a:t>
            </a:r>
            <a:r>
              <a:rPr lang="en-IN" sz="1600" dirty="0" err="1" smtClean="0">
                <a:latin typeface="Avenir Next Condensed Medium"/>
              </a:rPr>
              <a:t>nos</a:t>
            </a:r>
            <a:r>
              <a:rPr lang="en-IN" sz="1600" dirty="0" smtClean="0">
                <a:latin typeface="Avenir Next Condensed Medium"/>
              </a:rPr>
              <a:t> marginalized </a:t>
            </a:r>
            <a:r>
              <a:rPr lang="en-IN" sz="1600" dirty="0">
                <a:latin typeface="Avenir Next Condensed Medium"/>
              </a:rPr>
              <a:t>families during </a:t>
            </a:r>
            <a:r>
              <a:rPr lang="en-IN" sz="1600" dirty="0" smtClean="0">
                <a:latin typeface="Avenir Next Condensed Medium"/>
              </a:rPr>
              <a:t>Covid-19 </a:t>
            </a:r>
            <a:r>
              <a:rPr lang="en-IN" sz="1600" dirty="0">
                <a:latin typeface="Avenir Next Condensed Medium"/>
              </a:rPr>
              <a:t>pandemic</a:t>
            </a:r>
            <a:r>
              <a:rPr lang="en-IN" sz="1600" dirty="0" smtClean="0">
                <a:latin typeface="Avenir Next Condensed Medium"/>
              </a:rPr>
              <a:t>.</a:t>
            </a:r>
          </a:p>
          <a:p>
            <a:endParaRPr lang="en-IN" sz="1600" dirty="0">
              <a:latin typeface="Avenir Next Condensed Medium"/>
            </a:endParaRPr>
          </a:p>
          <a:p>
            <a:r>
              <a:rPr lang="en-IN" sz="1600" dirty="0" smtClean="0">
                <a:latin typeface="Avenir Next Condensed Medium"/>
              </a:rPr>
              <a:t> </a:t>
            </a:r>
            <a:r>
              <a:rPr lang="en-US" sz="1600" dirty="0">
                <a:latin typeface="Avenir Next Condensed Medium"/>
              </a:rPr>
              <a:t>R</a:t>
            </a:r>
            <a:r>
              <a:rPr lang="en-US" sz="1600" dirty="0" smtClean="0">
                <a:latin typeface="Avenir Next Condensed Medium"/>
              </a:rPr>
              <a:t>elief </a:t>
            </a:r>
            <a:r>
              <a:rPr lang="en-US" sz="1600" dirty="0">
                <a:latin typeface="Avenir Next Condensed Medium"/>
              </a:rPr>
              <a:t>material includes rice, pulses, mustard oil, wheat flour, salt, sugar, soap, tea and sanitary napkin</a:t>
            </a:r>
            <a:endParaRPr lang="en-IN" sz="1600" dirty="0">
              <a:latin typeface="Avenir Next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8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2575471" y="6548000"/>
            <a:ext cx="2133600" cy="365125"/>
          </a:xfrm>
        </p:spPr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Title 9"/>
          <p:cNvSpPr>
            <a:spLocks noGrp="1"/>
          </p:cNvSpPr>
          <p:nvPr>
            <p:ph type="title"/>
          </p:nvPr>
        </p:nvSpPr>
        <p:spPr>
          <a:xfrm>
            <a:off x="173182" y="163159"/>
            <a:ext cx="7543800" cy="743527"/>
          </a:xfrm>
        </p:spPr>
        <p:txBody>
          <a:bodyPr>
            <a:normAutofit fontScale="90000"/>
          </a:bodyPr>
          <a:lstStyle/>
          <a:p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Assistance to Local Administration during Covid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66799"/>
            <a:ext cx="2873830" cy="2854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01" y="1132116"/>
            <a:ext cx="2398000" cy="27895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2621" y="3883334"/>
            <a:ext cx="2554689" cy="830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Avenir Next Condensed Medium"/>
              </a:rPr>
              <a:t>Sodium hypochlorite handover to local police station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3182" y="4017824"/>
            <a:ext cx="2402289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Avenir Next Condensed Medium"/>
              </a:rPr>
              <a:t>Hand gloves distribution to local police station </a:t>
            </a:r>
          </a:p>
        </p:txBody>
      </p:sp>
      <p:pic>
        <p:nvPicPr>
          <p:cNvPr id="12" name="Picture 1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07" y="1158740"/>
            <a:ext cx="2201194" cy="27245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73701" y="3991056"/>
            <a:ext cx="2402289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IN" sz="1600" dirty="0">
                <a:latin typeface="Avenir Next Condensed Medium"/>
              </a:rPr>
              <a:t>Kent sanitizer distribution to Railway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82" y="4749799"/>
            <a:ext cx="3166346" cy="17627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4749799"/>
            <a:ext cx="2921808" cy="176273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99607" y="4683554"/>
            <a:ext cx="2057400" cy="156966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Next Condensed Medium"/>
              </a:rPr>
              <a:t>233 LPM Oxygen generator unit installation job under progress at Digha Sub divisional Hospital</a:t>
            </a:r>
            <a:endParaRPr lang="en-IN" sz="1600" dirty="0">
              <a:latin typeface="Avenir Next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6290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16" y="237375"/>
            <a:ext cx="8229600" cy="685800"/>
          </a:xfrm>
        </p:spPr>
        <p:txBody>
          <a:bodyPr/>
          <a:lstStyle/>
          <a:p>
            <a:pPr lvl="0"/>
            <a:r>
              <a:rPr lang="en-IN" b="1" dirty="0" smtClean="0"/>
              <a:t> Future Plan</a:t>
            </a:r>
            <a:endParaRPr lang="en-IN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295400"/>
            <a:ext cx="838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venir Next Condensed Medium"/>
                <a:cs typeface="Avenir Next Condensed Medium"/>
              </a:rPr>
              <a:t> Installation of 40 </a:t>
            </a:r>
            <a:r>
              <a:rPr lang="en-US" dirty="0">
                <a:latin typeface="Avenir Next Condensed Medium"/>
                <a:cs typeface="Avenir Next Condensed Medium"/>
              </a:rPr>
              <a:t>m3/</a:t>
            </a:r>
            <a:r>
              <a:rPr lang="en-US" dirty="0" err="1">
                <a:latin typeface="Avenir Next Condensed Medium"/>
                <a:cs typeface="Avenir Next Condensed Medium"/>
              </a:rPr>
              <a:t>Hr</a:t>
            </a:r>
            <a:r>
              <a:rPr lang="en-US" dirty="0">
                <a:latin typeface="Avenir Next Condensed Medium"/>
                <a:cs typeface="Avenir Next Condensed Medium"/>
              </a:rPr>
              <a:t> Effluent recycling </a:t>
            </a:r>
            <a:r>
              <a:rPr lang="en-US" dirty="0" smtClean="0">
                <a:latin typeface="Avenir Next Condensed Medium"/>
                <a:cs typeface="Avenir Next Condensed Medium"/>
              </a:rPr>
              <a:t>plant </a:t>
            </a:r>
            <a:r>
              <a:rPr lang="en-US" dirty="0" smtClean="0">
                <a:latin typeface="Avenir Next Condensed Medium"/>
                <a:cs typeface="Avenir Next Condensed Medium"/>
              </a:rPr>
              <a:t>in </a:t>
            </a:r>
            <a:r>
              <a:rPr lang="en-US" dirty="0" smtClean="0">
                <a:latin typeface="Avenir Next Condensed Medium"/>
                <a:cs typeface="Avenir Next Condensed Medium"/>
              </a:rPr>
              <a:t>FY 21-22.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venir Next Condensed Medium"/>
              <a:cs typeface="Avenir Next Condensed Medium"/>
            </a:endParaRPr>
          </a:p>
          <a:p>
            <a:endParaRPr lang="en-US" dirty="0">
              <a:latin typeface="Avenir Next Condensed Medium"/>
              <a:cs typeface="Avenir Next Condensed Medium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venir Next Condensed Medium"/>
                <a:cs typeface="Avenir Next Condensed Medium"/>
              </a:rPr>
              <a:t>Installation of bio gas plant in factory to generate cooking gas from food </a:t>
            </a:r>
            <a:r>
              <a:rPr lang="en-US" dirty="0" smtClean="0">
                <a:latin typeface="Avenir Next Condensed Medium"/>
                <a:cs typeface="Avenir Next Condensed Medium"/>
              </a:rPr>
              <a:t>waste in </a:t>
            </a:r>
            <a:r>
              <a:rPr lang="en-US" dirty="0" smtClean="0">
                <a:latin typeface="Avenir Next Condensed Medium"/>
                <a:cs typeface="Avenir Next Condensed Medium"/>
              </a:rPr>
              <a:t>FY 21-22.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>
              <a:latin typeface="Avenir Next Condensed Medium"/>
              <a:cs typeface="Avenir Next Condensed Medium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venir Next Condensed Medium"/>
                <a:cs typeface="Avenir Next Condensed Medium"/>
              </a:rPr>
              <a:t>Implementation of EPR (Extended Producer Responsibility) as per Plastic Waste Management rule 2016 &amp; as amended.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Avenir Next Condensed Medium"/>
              <a:cs typeface="Avenir Next Condensed Medium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>
              <a:latin typeface="Avenir Next Condensed Medium"/>
              <a:cs typeface="Avenir Next Condensed Medium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4837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B8A1BF-3630-4556-B2FB-30B4B45D44F7}"/>
              </a:ext>
            </a:extLst>
          </p:cNvPr>
          <p:cNvSpPr/>
          <p:nvPr/>
        </p:nvSpPr>
        <p:spPr>
          <a:xfrm>
            <a:off x="2133600" y="2743200"/>
            <a:ext cx="4496973" cy="144014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946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286000" y="6492875"/>
            <a:ext cx="2133600" cy="365125"/>
          </a:xfrm>
        </p:spPr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742" y="76200"/>
            <a:ext cx="7012858" cy="8382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Indorama India– </a:t>
            </a:r>
            <a:r>
              <a:rPr lang="en-US" sz="2800" b="1" dirty="0"/>
              <a:t>Phosphatic Fertilizers Plant  </a:t>
            </a:r>
            <a:r>
              <a:rPr lang="en-US" sz="2800" b="1" dirty="0" smtClean="0"/>
              <a:t>at Haldia</a:t>
            </a:r>
            <a:endParaRPr lang="en-US" sz="2800" b="1" dirty="0"/>
          </a:p>
        </p:txBody>
      </p:sp>
      <p:sp>
        <p:nvSpPr>
          <p:cNvPr id="19" name="TextBox 18"/>
          <p:cNvSpPr txBox="1"/>
          <p:nvPr>
            <p:custDataLst>
              <p:tags r:id="rId1"/>
            </p:custDataLst>
          </p:nvPr>
        </p:nvSpPr>
        <p:spPr bwMode="gray">
          <a:xfrm>
            <a:off x="1600200" y="1108148"/>
            <a:ext cx="5181599" cy="443190"/>
          </a:xfrm>
          <a:prstGeom prst="rect">
            <a:avLst/>
          </a:prstGeom>
          <a:solidFill>
            <a:srgbClr val="000090"/>
          </a:solidFill>
          <a:ln w="9525" cmpd="sng">
            <a:noFill/>
            <a:prstDash val="solid"/>
            <a:miter lim="800000"/>
            <a:headEnd/>
            <a:tailEnd/>
          </a:ln>
          <a:effectLst>
            <a:outerShdw dist="64007" dir="5400000" rotWithShape="0">
              <a:schemeClr val="bg1"/>
            </a:outerShdw>
          </a:effectLst>
        </p:spPr>
        <p:txBody>
          <a:bodyPr wrap="square" lIns="45716" tIns="36572" rIns="91429" bIns="36572" anchor="b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FFFFFF"/>
                </a:solidFill>
                <a:latin typeface="Avenir Next Condensed Medium"/>
                <a:cs typeface="Avenir Next Condensed Medium"/>
              </a:defRPr>
            </a:lvl1pPr>
          </a:lstStyle>
          <a:p>
            <a:r>
              <a:rPr lang="en-GB" sz="2400" dirty="0">
                <a:latin typeface="Arial" pitchFamily="34" charset="0"/>
                <a:cs typeface="Arial" pitchFamily="34" charset="0"/>
              </a:rPr>
              <a:t>O v e r v i e w</a:t>
            </a:r>
          </a:p>
        </p:txBody>
      </p:sp>
      <p:sp>
        <p:nvSpPr>
          <p:cNvPr id="20" name="Content Placeholder 15"/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73742" y="1551338"/>
            <a:ext cx="5715000" cy="5135543"/>
          </a:xfrm>
          <a:prstGeom prst="rect">
            <a:avLst/>
          </a:prstGeom>
          <a:noFill/>
          <a:ln>
            <a:noFill/>
          </a:ln>
        </p:spPr>
        <p:txBody>
          <a:bodyPr wrap="square" lIns="91405" tIns="45703" rIns="91405" bIns="45703" anchor="t" anchorCtr="0">
            <a:noAutofit/>
          </a:bodyPr>
          <a:lstStyle/>
          <a:p>
            <a:pPr marL="287338" lvl="1" indent="-285750" algn="just" defTabSz="1018797" eaLnBrk="1" hangingPunct="1">
              <a:lnSpc>
                <a:spcPct val="110000"/>
              </a:lnSpc>
              <a:spcBef>
                <a:spcPts val="300"/>
              </a:spcBef>
              <a:buClr>
                <a:srgbClr val="2D3290"/>
              </a:buClr>
              <a:buSzPct val="92000"/>
              <a:buFont typeface="Wingdings" pitchFamily="2" charset="2"/>
              <a:buChar char="Ø"/>
            </a:pP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Indorama acquired Tata Chemical’s Phosphatic Fertilizers Business on 1</a:t>
            </a:r>
            <a:r>
              <a:rPr lang="en-ZA" sz="2000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June 2018.</a:t>
            </a:r>
          </a:p>
          <a:p>
            <a:pPr marL="287338" lvl="1" indent="-285750" algn="just" defTabSz="1018797" eaLnBrk="1" hangingPunct="1">
              <a:lnSpc>
                <a:spcPct val="110000"/>
              </a:lnSpc>
              <a:spcBef>
                <a:spcPts val="300"/>
              </a:spcBef>
              <a:buClr>
                <a:srgbClr val="2D3290"/>
              </a:buClr>
              <a:buSzPct val="92000"/>
              <a:buFont typeface="Wingdings" pitchFamily="2" charset="2"/>
              <a:buChar char="Ø"/>
            </a:pP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Haldia plant is one of the largest DAP/NPK Plant in </a:t>
            </a:r>
            <a:r>
              <a:rPr lang="en-ZA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Eastern India</a:t>
            </a: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87338" lvl="1" indent="-285750" algn="just" defTabSz="1018797" eaLnBrk="1" hangingPunct="1">
              <a:lnSpc>
                <a:spcPct val="110000"/>
              </a:lnSpc>
              <a:spcBef>
                <a:spcPts val="300"/>
              </a:spcBef>
              <a:buClr>
                <a:srgbClr val="2D3290"/>
              </a:buClr>
              <a:buSzPct val="92000"/>
              <a:buFont typeface="Wingdings" pitchFamily="2" charset="2"/>
              <a:buChar char="Ø"/>
            </a:pP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Production capacities of Haldia Plant is as </a:t>
            </a:r>
            <a:r>
              <a:rPr lang="en-ZA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below:</a:t>
            </a:r>
          </a:p>
          <a:p>
            <a:pPr marL="434918" lvl="2" indent="-285750" algn="just" defTabSz="1018797">
              <a:lnSpc>
                <a:spcPct val="110000"/>
              </a:lnSpc>
              <a:spcBef>
                <a:spcPts val="300"/>
              </a:spcBef>
              <a:buClr>
                <a:srgbClr val="969696"/>
              </a:buClr>
              <a:buSzPct val="92000"/>
              <a:buFont typeface="Wingdings" pitchFamily="2" charset="2"/>
              <a:buChar char="v"/>
            </a:pP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DAP – 594,000 TPA or </a:t>
            </a:r>
            <a:r>
              <a:rPr lang="en-ZA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NPK -1.0 </a:t>
            </a: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million </a:t>
            </a:r>
            <a:r>
              <a:rPr lang="en-ZA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TPA</a:t>
            </a:r>
          </a:p>
          <a:p>
            <a:pPr marL="434918" lvl="2" indent="-285750" algn="just" defTabSz="1018797" eaLnBrk="1" hangingPunct="1">
              <a:lnSpc>
                <a:spcPct val="110000"/>
              </a:lnSpc>
              <a:spcBef>
                <a:spcPts val="300"/>
              </a:spcBef>
              <a:buClr>
                <a:srgbClr val="969696"/>
              </a:buClr>
              <a:buSzPct val="92000"/>
              <a:buFont typeface="Wingdings" pitchFamily="2" charset="2"/>
              <a:buChar char="v"/>
            </a:pPr>
            <a:r>
              <a:rPr lang="en-ZA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Sulphuric </a:t>
            </a: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acid – 247,500 TPA</a:t>
            </a:r>
          </a:p>
          <a:p>
            <a:pPr marL="434918" lvl="2" indent="-285750" algn="just" defTabSz="1018797" eaLnBrk="1" hangingPunct="1">
              <a:lnSpc>
                <a:spcPct val="110000"/>
              </a:lnSpc>
              <a:spcBef>
                <a:spcPts val="300"/>
              </a:spcBef>
              <a:buClr>
                <a:srgbClr val="969696"/>
              </a:buClr>
              <a:buSzPct val="92000"/>
              <a:buFont typeface="Wingdings" pitchFamily="2" charset="2"/>
              <a:buChar char="v"/>
            </a:pPr>
            <a:r>
              <a:rPr lang="en-ZA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SSP </a:t>
            </a: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198,000 TPA</a:t>
            </a:r>
          </a:p>
          <a:p>
            <a:pPr marL="287338" lvl="1" indent="-285750" algn="just" defTabSz="1018797" eaLnBrk="1" hangingPunct="1">
              <a:lnSpc>
                <a:spcPct val="110000"/>
              </a:lnSpc>
              <a:spcBef>
                <a:spcPts val="300"/>
              </a:spcBef>
              <a:buClr>
                <a:srgbClr val="2D3290"/>
              </a:buClr>
              <a:buSzPct val="92000"/>
              <a:buFont typeface="Wingdings" pitchFamily="2" charset="2"/>
              <a:buChar char="Ø"/>
            </a:pP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PARAS Brand is one of the preferred brand in India by farmers.</a:t>
            </a:r>
          </a:p>
          <a:p>
            <a:pPr marL="287338" lvl="1" indent="-285750" algn="just" defTabSz="1018797" eaLnBrk="1" hangingPunct="1">
              <a:lnSpc>
                <a:spcPct val="110000"/>
              </a:lnSpc>
              <a:spcBef>
                <a:spcPts val="300"/>
              </a:spcBef>
              <a:buClr>
                <a:srgbClr val="2D3290"/>
              </a:buClr>
              <a:buSzPct val="92000"/>
              <a:buFont typeface="Wingdings" pitchFamily="2" charset="2"/>
              <a:buChar char="Ø"/>
            </a:pPr>
            <a:r>
              <a:rPr lang="en-ZA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ZA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mport </a:t>
            </a:r>
            <a:r>
              <a:rPr lang="en-ZA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sale additional  0.5 million TPA DAP/NPK/Potash </a:t>
            </a:r>
            <a:r>
              <a:rPr lang="en-ZA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India</a:t>
            </a:r>
            <a:endParaRPr lang="en-ZA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4070" y="1551338"/>
            <a:ext cx="2971800" cy="22927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259917"/>
            <a:ext cx="2971800" cy="208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8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0" y="64008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3505195" y="1610068"/>
            <a:ext cx="3200405" cy="2353328"/>
          </a:xfrm>
          <a:prstGeom prst="rightArrowCallout">
            <a:avLst>
              <a:gd name="adj1" fmla="val 25000"/>
              <a:gd name="adj2" fmla="val 25000"/>
              <a:gd name="adj3" fmla="val 20270"/>
              <a:gd name="adj4" fmla="val 85164"/>
            </a:avLst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Sulphuric Acid </a:t>
            </a:r>
            <a:r>
              <a:rPr lang="en-US" sz="20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II</a:t>
            </a: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SSP</a:t>
            </a:r>
            <a:endParaRPr lang="en-US" sz="20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 / NPK I &amp; II</a:t>
            </a:r>
            <a:endParaRPr lang="en-US" sz="20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defRPr/>
            </a:pPr>
            <a:endParaRPr lang="en-US" sz="20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304800" y="1398268"/>
            <a:ext cx="3200396" cy="2894331"/>
          </a:xfrm>
          <a:prstGeom prst="rightArrowCallout">
            <a:avLst>
              <a:gd name="adj1" fmla="val 25000"/>
              <a:gd name="adj2" fmla="val 25000"/>
              <a:gd name="adj3" fmla="val 18018"/>
              <a:gd name="adj4" fmla="val 83096"/>
            </a:avLst>
          </a:prstGeom>
          <a:solidFill>
            <a:schemeClr val="accent3">
              <a:lumMod val="40000"/>
              <a:lumOff val="6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Sulphur </a:t>
            </a: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Rock Phosphate  </a:t>
            </a:r>
            <a:endParaRPr lang="en-US" sz="20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Phosphoric acid </a:t>
            </a: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Ammonia </a:t>
            </a: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</a:t>
            </a: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endParaRPr lang="en-US" sz="2000" b="1" i="1" dirty="0" smtClean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endParaRPr lang="en-US" sz="20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28600" y="990600"/>
            <a:ext cx="837405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937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937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937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937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937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493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493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493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493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622152"/>
              </a:buClr>
              <a:buSzPct val="90000"/>
              <a:buFont typeface="Monotype Sorts"/>
              <a:buNone/>
            </a:pPr>
            <a:r>
              <a:rPr lang="en-US" alt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MATERIALS     MFG </a:t>
            </a:r>
            <a:r>
              <a:rPr lang="en-US" alt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		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PRODUCTS</a:t>
            </a:r>
            <a:endParaRPr lang="en-US" altLang="en-U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705600" y="1752533"/>
            <a:ext cx="2328323" cy="22108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/>
          <a:lstStyle/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Sulphuric Acid    </a:t>
            </a: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SSP</a:t>
            </a:r>
            <a:endParaRPr lang="en-US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r>
              <a:rPr lang="en-US" sz="20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 / NPK</a:t>
            </a:r>
            <a:endParaRPr lang="en-US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493713">
              <a:lnSpc>
                <a:spcPct val="190000"/>
              </a:lnSpc>
              <a:buClr>
                <a:srgbClr val="000000"/>
              </a:buClr>
              <a:buSzPct val="50000"/>
              <a:buFont typeface="Wingdings" pitchFamily="2" charset="2"/>
              <a:buChar char="q"/>
              <a:defRPr/>
            </a:pPr>
            <a:endParaRPr lang="en-US" sz="2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3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81000" y="285180"/>
            <a:ext cx="8229600" cy="51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457200">
              <a:lnSpc>
                <a:spcPct val="85000"/>
              </a:lnSpc>
              <a:buClr>
                <a:srgbClr val="000000"/>
              </a:buClr>
              <a:buSzPct val="100000"/>
              <a:defRPr/>
            </a:pPr>
            <a:r>
              <a:rPr lang="en-US" altLang="en-US" sz="3200" b="1" dirty="0">
                <a:solidFill>
                  <a:srgbClr val="3838AA"/>
                </a:solidFill>
                <a:latin typeface="Avenir Next Condensed Medium"/>
              </a:rPr>
              <a:t>Indorama India - Product Portfolio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64" y="4648199"/>
            <a:ext cx="2667000" cy="1752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3242" y="4635001"/>
            <a:ext cx="283464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360" y="4635001"/>
            <a:ext cx="25146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3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301"/>
            <a:ext cx="8763000" cy="1143000"/>
          </a:xfrm>
        </p:spPr>
        <p:txBody>
          <a:bodyPr>
            <a:normAutofit/>
          </a:bodyPr>
          <a:lstStyle/>
          <a:p>
            <a:r>
              <a:rPr lang="en-IN" sz="2800" b="1" dirty="0" smtClean="0"/>
              <a:t> Certification &amp; Awards </a:t>
            </a:r>
            <a:r>
              <a:rPr lang="en-IN" sz="2800" b="1" dirty="0"/>
              <a:t>-  Safety &amp; Environment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690" y="5138568"/>
            <a:ext cx="3359662" cy="1661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r>
              <a:rPr lang="en-IN" sz="1400" dirty="0" smtClean="0">
                <a:latin typeface="Avenir Next Condensed Medium"/>
              </a:rPr>
              <a:t>Environment Protection Award for DAP/NPK without Captive acid  in 18-19  , 19-20  and SSP (Single Super Phosphate) category in 18-19, 19-20 &amp; 20-21 from FAI ( Fertiliser association of India)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57" y="1092379"/>
            <a:ext cx="1370763" cy="1804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73" y="1120088"/>
            <a:ext cx="1315331" cy="1769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8986" y="2940158"/>
            <a:ext cx="4038814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400" dirty="0">
                <a:latin typeface="Avenir Next Condensed Medium"/>
              </a:rPr>
              <a:t>5 Star rating in BSC Five star audit by British safety Council for Health and safety Management System and “Sword of Honour” for </a:t>
            </a:r>
            <a:r>
              <a:rPr lang="en-IN" sz="1400" dirty="0" smtClean="0">
                <a:latin typeface="Avenir Next Condensed Medium"/>
              </a:rPr>
              <a:t>outstanding commitment </a:t>
            </a:r>
            <a:r>
              <a:rPr lang="en-IN" sz="1400" dirty="0">
                <a:latin typeface="Avenir Next Condensed Medium"/>
              </a:rPr>
              <a:t>towards Health and Safety </a:t>
            </a:r>
            <a:r>
              <a:rPr lang="en-IN" sz="1400" dirty="0" smtClean="0">
                <a:latin typeface="Avenir Next Condensed Medium"/>
              </a:rPr>
              <a:t> in 2020-21.</a:t>
            </a:r>
            <a:endParaRPr lang="en-IN" sz="1400" dirty="0">
              <a:latin typeface="Avenir Next Condensed Medium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" y="1184156"/>
            <a:ext cx="4076367" cy="23777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3666402"/>
            <a:ext cx="2392508" cy="1438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40" y="4160336"/>
            <a:ext cx="2888180" cy="18349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690922" y="6038419"/>
            <a:ext cx="291967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Next Condensed Medium"/>
              </a:rPr>
              <a:t>Certificate of appreciation in SHE from CII in 2020-21</a:t>
            </a:r>
            <a:endParaRPr lang="en-IN" sz="1400" dirty="0">
              <a:latin typeface="Avenir Next Condensed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9114" y="5105400"/>
            <a:ext cx="1508686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Next Condensed Medium"/>
              </a:rPr>
              <a:t>Golden peacock award for occupational health and safety in 20-21</a:t>
            </a:r>
            <a:endParaRPr lang="en-IN" sz="1400" dirty="0">
              <a:latin typeface="Avenir Next Condensed Mediu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3181" y="1163375"/>
            <a:ext cx="4076367" cy="1893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venir Next Condensed Medium"/>
              </a:rPr>
              <a:t>FAI Annual Seminar 18-19</a:t>
            </a:r>
            <a:endParaRPr lang="en-IN" sz="1600" b="1" dirty="0">
              <a:latin typeface="Avenir Next Condensed Medium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764" y="3051224"/>
            <a:ext cx="1712052" cy="193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7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145" y="41275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dirty="0"/>
              <a:t>Reducing Environment foot print from Fertiliser Production</a:t>
            </a:r>
            <a:endParaRPr lang="en-IN" sz="24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3364891"/>
              </p:ext>
            </p:extLst>
          </p:nvPr>
        </p:nvGraphicFramePr>
        <p:xfrm>
          <a:off x="0" y="1143000"/>
          <a:ext cx="8915400" cy="5445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4300" y="3399790"/>
            <a:ext cx="1142999" cy="115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90FAC1-238A-D145-96C9-BA9A849E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"/>
            <a:ext cx="7391400" cy="76200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Green Manufacturing – Haldia Operations Approach</a:t>
            </a:r>
            <a:endParaRPr lang="en-US" sz="28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E9101-E33A-7A4A-B094-BE1D3DC8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90359970"/>
              </p:ext>
            </p:extLst>
          </p:nvPr>
        </p:nvGraphicFramePr>
        <p:xfrm>
          <a:off x="495300" y="1143000"/>
          <a:ext cx="8153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86050" y="3810000"/>
            <a:ext cx="163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 smtClean="0">
                <a:solidFill>
                  <a:schemeClr val="bg1">
                    <a:lumMod val="95000"/>
                  </a:schemeClr>
                </a:solidFill>
                <a:latin typeface="Avenir Next Condensed Medium"/>
              </a:rPr>
              <a:t>Green </a:t>
            </a:r>
          </a:p>
          <a:p>
            <a:r>
              <a:rPr lang="en-IN" dirty="0" smtClean="0">
                <a:solidFill>
                  <a:schemeClr val="bg1">
                    <a:lumMod val="95000"/>
                  </a:schemeClr>
                </a:solidFill>
                <a:latin typeface="Avenir Next Condensed Medium"/>
              </a:rPr>
              <a:t>Manufacturing</a:t>
            </a:r>
            <a:endParaRPr lang="en-IN" dirty="0">
              <a:solidFill>
                <a:schemeClr val="bg1">
                  <a:lumMod val="95000"/>
                </a:schemeClr>
              </a:solidFill>
              <a:latin typeface="Avenir Next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7412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90FAC1-238A-D145-96C9-BA9A849EA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16" y="112764"/>
            <a:ext cx="5631291" cy="830997"/>
          </a:xfrm>
        </p:spPr>
        <p:txBody>
          <a:bodyPr/>
          <a:lstStyle/>
          <a:p>
            <a:r>
              <a:rPr lang="en-US" dirty="0" smtClean="0"/>
              <a:t>  </a:t>
            </a:r>
            <a:r>
              <a:rPr lang="en-US" b="1" dirty="0" smtClean="0"/>
              <a:t>Carbon </a:t>
            </a:r>
            <a:r>
              <a:rPr lang="en-US" b="1" dirty="0"/>
              <a:t>foot print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E9101-E33A-7A4A-B094-BE1D3DC8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063472"/>
              </p:ext>
            </p:extLst>
          </p:nvPr>
        </p:nvGraphicFramePr>
        <p:xfrm>
          <a:off x="839233" y="1156832"/>
          <a:ext cx="5331934" cy="352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Down Arrow 2"/>
          <p:cNvSpPr/>
          <p:nvPr/>
        </p:nvSpPr>
        <p:spPr>
          <a:xfrm>
            <a:off x="365216" y="1930002"/>
            <a:ext cx="288471" cy="15614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131716" y="3712941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262572"/>
                </a:solidFill>
                <a:latin typeface="Avenir Next Condensed Medium"/>
              </a:rPr>
              <a:t>Good</a:t>
            </a:r>
            <a:endParaRPr lang="en-IN" sz="1200" b="1" dirty="0">
              <a:solidFill>
                <a:srgbClr val="262572"/>
              </a:solidFill>
              <a:latin typeface="Avenir Next Condensed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716" y="4974804"/>
            <a:ext cx="8305800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262572"/>
            </a:solidFill>
          </a:ln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Avenir Next Condensed Medium"/>
              </a:rPr>
              <a:t> Increase in capacity of Captive </a:t>
            </a:r>
            <a:r>
              <a:rPr lang="en-IN" sz="1400" dirty="0">
                <a:latin typeface="Avenir Next Condensed Medium"/>
              </a:rPr>
              <a:t>power generation from waste heat has reduced grid power requirement </a:t>
            </a:r>
            <a:r>
              <a:rPr lang="en-IN" sz="1400" dirty="0" smtClean="0">
                <a:latin typeface="Avenir Next Condensed Medium"/>
              </a:rPr>
              <a:t> </a:t>
            </a:r>
            <a:r>
              <a:rPr lang="en-IN" sz="1400" dirty="0">
                <a:latin typeface="Avenir Next Condensed Medium"/>
              </a:rPr>
              <a:t>resulting into reduction of carbon </a:t>
            </a:r>
            <a:r>
              <a:rPr lang="en-IN" sz="1400" dirty="0" smtClean="0">
                <a:latin typeface="Avenir Next Condensed Medium"/>
              </a:rPr>
              <a:t>footprint.</a:t>
            </a:r>
          </a:p>
          <a:p>
            <a:endParaRPr lang="en-US" sz="1400" dirty="0">
              <a:latin typeface="Avenir Next Condensed Medium"/>
            </a:endParaRPr>
          </a:p>
          <a:p>
            <a:r>
              <a:rPr lang="en-US" sz="1400" dirty="0" smtClean="0">
                <a:latin typeface="Avenir Next Condensed Medium"/>
              </a:rPr>
              <a:t>Currently Scope 1 and Scope 2 emission is considered .</a:t>
            </a:r>
            <a:endParaRPr lang="en-IN" sz="1400" dirty="0" smtClean="0">
              <a:latin typeface="Avenir Next Condensed Medium"/>
            </a:endParaRPr>
          </a:p>
          <a:p>
            <a:endParaRPr lang="en-IN" sz="1400" dirty="0" smtClean="0">
              <a:latin typeface="Avenir Next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5881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B1B767-A3E2-4A4D-B86F-67FEFF9F1C4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0093" y="164013"/>
            <a:ext cx="8229600" cy="685800"/>
          </a:xfrm>
        </p:spPr>
        <p:txBody>
          <a:bodyPr anchor="b">
            <a:normAutofit/>
          </a:bodyPr>
          <a:lstStyle/>
          <a:p>
            <a:r>
              <a:rPr lang="en-IN" b="1" dirty="0"/>
              <a:t>Energy Conservation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9800" y="1130567"/>
            <a:ext cx="2895600" cy="501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IN" sz="1400" b="1" dirty="0">
                <a:latin typeface="Avenir Next Condensed Medium"/>
              </a:rPr>
              <a:t>Conservation </a:t>
            </a:r>
            <a:r>
              <a:rPr lang="en-IN" sz="1400" b="1" dirty="0" smtClean="0">
                <a:latin typeface="Avenir Next Condensed Medium"/>
              </a:rPr>
              <a:t>measure update :</a:t>
            </a:r>
            <a:endParaRPr lang="en-IN" sz="1400" b="1" dirty="0">
              <a:latin typeface="Avenir Next Condensed Medium"/>
            </a:endParaRPr>
          </a:p>
          <a:p>
            <a:endParaRPr lang="en-IN" sz="1400" dirty="0">
              <a:latin typeface="Avenir Next Condensed Medium"/>
            </a:endParaRPr>
          </a:p>
          <a:p>
            <a:r>
              <a:rPr lang="en-IN" sz="1400" dirty="0">
                <a:latin typeface="Avenir Next Condensed Medium"/>
              </a:rPr>
              <a:t>Certification of ISO 50001 (energy management system) Standard from Beureveritas in 2018</a:t>
            </a:r>
          </a:p>
          <a:p>
            <a:endParaRPr lang="en-IN" sz="1400" dirty="0">
              <a:latin typeface="Avenir Next Condensed Medium"/>
            </a:endParaRPr>
          </a:p>
          <a:p>
            <a:r>
              <a:rPr lang="en-IN" sz="1400" dirty="0">
                <a:latin typeface="Avenir Next Condensed Medium"/>
              </a:rPr>
              <a:t>Installation and commissioning of 8.3 MW Steam turbo generator completed to utilise vent steam (13-14 Ton/Hr) in the month of Nov 20. This has increased captive power generation from 1.8 MW to 5.4 MW at current sulphuric acid plant capacity  </a:t>
            </a:r>
          </a:p>
          <a:p>
            <a:endParaRPr lang="en-IN" sz="1400" dirty="0">
              <a:latin typeface="Avenir Next Condensed Medium"/>
            </a:endParaRPr>
          </a:p>
          <a:p>
            <a:endParaRPr lang="en-IN" sz="1400" dirty="0">
              <a:latin typeface="Avenir Next Condensed Medium"/>
            </a:endParaRPr>
          </a:p>
          <a:p>
            <a:r>
              <a:rPr lang="en-IN" sz="1400" dirty="0">
                <a:latin typeface="Avenir Next Condensed Medium"/>
              </a:rPr>
              <a:t>Replacement of all conventional lights replaced by LED ( 90% Completion) </a:t>
            </a:r>
          </a:p>
          <a:p>
            <a:endParaRPr lang="en-IN" sz="1400" dirty="0">
              <a:latin typeface="Avenir Next Condensed Medium"/>
            </a:endParaRPr>
          </a:p>
          <a:p>
            <a:r>
              <a:rPr lang="en-IN" sz="1400" dirty="0">
                <a:latin typeface="Avenir Next Condensed Medium"/>
              </a:rPr>
              <a:t>Procurement of high energy efficient motors (IE3 types)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1605" y="4980454"/>
            <a:ext cx="5250995" cy="11695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26257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latin typeface="Avenir Next Condensed Medium"/>
              </a:defRPr>
            </a:lvl1pPr>
          </a:lstStyle>
          <a:p>
            <a:r>
              <a:rPr lang="en-IN" dirty="0"/>
              <a:t>Energy consumption due to electricity, fuels used for all purposes </a:t>
            </a:r>
            <a:r>
              <a:rPr lang="en-IN" dirty="0" smtClean="0"/>
              <a:t>all </a:t>
            </a:r>
            <a:r>
              <a:rPr lang="en-IN" dirty="0"/>
              <a:t>are considered .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Use of Renewable </a:t>
            </a:r>
            <a:r>
              <a:rPr lang="en-US" b="1" dirty="0" smtClean="0">
                <a:solidFill>
                  <a:srgbClr val="C00000"/>
                </a:solidFill>
              </a:rPr>
              <a:t>energy (  </a:t>
            </a:r>
            <a:r>
              <a:rPr lang="en-US" b="1" dirty="0">
                <a:solidFill>
                  <a:srgbClr val="C00000"/>
                </a:solidFill>
              </a:rPr>
              <a:t>as biomass in DAP 2 </a:t>
            </a:r>
            <a:r>
              <a:rPr lang="en-US" b="1" dirty="0" smtClean="0">
                <a:solidFill>
                  <a:srgbClr val="C00000"/>
                </a:solidFill>
              </a:rPr>
              <a:t>HAG) till Oct 21 : 18.80 % of total energy used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176622" y="2178694"/>
            <a:ext cx="280578" cy="8709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IN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00392"/>
            <a:ext cx="609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IN" sz="1000" b="1" dirty="0">
                <a:solidFill>
                  <a:srgbClr val="1782BF">
                    <a:lumMod val="75000"/>
                  </a:srgbClr>
                </a:solidFill>
                <a:latin typeface="Arial" charset="0"/>
                <a:ea typeface="ＭＳ Ｐゴシック" charset="0"/>
              </a:rPr>
              <a:t>Good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7381892"/>
              </p:ext>
            </p:extLst>
          </p:nvPr>
        </p:nvGraphicFramePr>
        <p:xfrm>
          <a:off x="599536" y="1130566"/>
          <a:ext cx="4963064" cy="3569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4699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OBJECT_NAME" val="jpmObject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TEXT_SIZE" val="10"/>
</p:tagLst>
</file>

<file path=ppt/theme/theme1.xml><?xml version="1.0" encoding="utf-8"?>
<a:theme xmlns:a="http://schemas.openxmlformats.org/drawingml/2006/main" name="1_Office Theme">
  <a:themeElements>
    <a:clrScheme name="Custom 7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121873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Custom 1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58107</TotalTime>
  <Words>1711</Words>
  <Application>Microsoft Office PowerPoint</Application>
  <PresentationFormat>On-screen Show (4:3)</PresentationFormat>
  <Paragraphs>282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ＭＳ Ｐゴシック</vt:lpstr>
      <vt:lpstr>Arial</vt:lpstr>
      <vt:lpstr>Avenir Next Condensed</vt:lpstr>
      <vt:lpstr>Avenir Next Condensed Medium</vt:lpstr>
      <vt:lpstr>Calibri</vt:lpstr>
      <vt:lpstr>Century Gothic</vt:lpstr>
      <vt:lpstr>Gill Sans</vt:lpstr>
      <vt:lpstr>Monotype Sorts</vt:lpstr>
      <vt:lpstr>Times New Roman</vt:lpstr>
      <vt:lpstr>Wingdings</vt:lpstr>
      <vt:lpstr>ヒラギノ角ゴ ProN W3</vt:lpstr>
      <vt:lpstr>1_Office Theme</vt:lpstr>
      <vt:lpstr>Sustainable Journey – Indorama India</vt:lpstr>
      <vt:lpstr>ASIA’S LEADING CHEMICAL HOLDING COMPANY</vt:lpstr>
      <vt:lpstr>Indorama India– Phosphatic Fertilizers Plant  at Haldia</vt:lpstr>
      <vt:lpstr>Indorama India - Product Portfolio</vt:lpstr>
      <vt:lpstr> Certification &amp; Awards -  Safety &amp; Environment</vt:lpstr>
      <vt:lpstr>Reducing Environment foot print from Fertiliser Production</vt:lpstr>
      <vt:lpstr>Green Manufacturing – Haldia Operations Approach</vt:lpstr>
      <vt:lpstr>  Carbon foot print</vt:lpstr>
      <vt:lpstr>Energy Conservation</vt:lpstr>
      <vt:lpstr>Water Foot print</vt:lpstr>
      <vt:lpstr>Challenges : Water quality and Interruptions in supply PHE water</vt:lpstr>
      <vt:lpstr>Rain Water Harvesting</vt:lpstr>
      <vt:lpstr>Waste to Wealth</vt:lpstr>
      <vt:lpstr>SO2 Scrubbing using NH3 in Sulphuric acid plant</vt:lpstr>
      <vt:lpstr>Carbon foot print reduction by installation of steam turbo Generator</vt:lpstr>
      <vt:lpstr>Use of carbon neutral fuel and replacement of Fossil fuel</vt:lpstr>
      <vt:lpstr>Air Pollution Control devices &amp; Online analysers</vt:lpstr>
      <vt:lpstr> Environment Day celebration at factory </vt:lpstr>
      <vt:lpstr>Environment Day celebration at township</vt:lpstr>
      <vt:lpstr>Green Belt Picture</vt:lpstr>
      <vt:lpstr>CSR Activities</vt:lpstr>
      <vt:lpstr>Relief Food  packet distribution during Covid</vt:lpstr>
      <vt:lpstr>Assistance to Local Administration during Covid</vt:lpstr>
      <vt:lpstr> Future Plan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Amit</dc:creator>
  <cp:lastModifiedBy>Arun Kumar Mondal</cp:lastModifiedBy>
  <cp:revision>2024</cp:revision>
  <cp:lastPrinted>2021-11-29T10:30:39Z</cp:lastPrinted>
  <dcterms:created xsi:type="dcterms:W3CDTF">2010-09-13T07:44:42Z</dcterms:created>
  <dcterms:modified xsi:type="dcterms:W3CDTF">2021-11-29T15:40:48Z</dcterms:modified>
</cp:coreProperties>
</file>