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7" r:id="rId1"/>
    <p:sldMasterId id="2147483649" r:id="rId2"/>
    <p:sldMasterId id="2147483653" r:id="rId3"/>
    <p:sldMasterId id="2147483779" r:id="rId4"/>
    <p:sldMasterId id="2147483791" r:id="rId5"/>
    <p:sldMasterId id="2147483803" r:id="rId6"/>
  </p:sldMasterIdLst>
  <p:notesMasterIdLst>
    <p:notesMasterId r:id="rId39"/>
  </p:notesMasterIdLst>
  <p:handoutMasterIdLst>
    <p:handoutMasterId r:id="rId40"/>
  </p:handoutMasterIdLst>
  <p:sldIdLst>
    <p:sldId id="256" r:id="rId7"/>
    <p:sldId id="296" r:id="rId8"/>
    <p:sldId id="297" r:id="rId9"/>
    <p:sldId id="329" r:id="rId10"/>
    <p:sldId id="274" r:id="rId11"/>
    <p:sldId id="288" r:id="rId12"/>
    <p:sldId id="330" r:id="rId13"/>
    <p:sldId id="331" r:id="rId14"/>
    <p:sldId id="355" r:id="rId15"/>
    <p:sldId id="357" r:id="rId16"/>
    <p:sldId id="304" r:id="rId17"/>
    <p:sldId id="332" r:id="rId18"/>
    <p:sldId id="342" r:id="rId19"/>
    <p:sldId id="343" r:id="rId20"/>
    <p:sldId id="345" r:id="rId21"/>
    <p:sldId id="358" r:id="rId22"/>
    <p:sldId id="346" r:id="rId23"/>
    <p:sldId id="347" r:id="rId24"/>
    <p:sldId id="348" r:id="rId25"/>
    <p:sldId id="350" r:id="rId26"/>
    <p:sldId id="351" r:id="rId27"/>
    <p:sldId id="352" r:id="rId28"/>
    <p:sldId id="353" r:id="rId29"/>
    <p:sldId id="354" r:id="rId30"/>
    <p:sldId id="335" r:id="rId31"/>
    <p:sldId id="336" r:id="rId32"/>
    <p:sldId id="337" r:id="rId33"/>
    <p:sldId id="338" r:id="rId34"/>
    <p:sldId id="359" r:id="rId35"/>
    <p:sldId id="360" r:id="rId36"/>
    <p:sldId id="340" r:id="rId37"/>
    <p:sldId id="312" r:id="rId38"/>
  </p:sldIdLst>
  <p:sldSz cx="9144000" cy="6858000" type="screen4x3"/>
  <p:notesSz cx="6761163" cy="9942513"/>
  <p:defaultTextStyle>
    <a:defPPr>
      <a:defRPr lang="en-GB"/>
    </a:defPPr>
    <a:lvl1pPr algn="l" defTabSz="457148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Trebuchet MS" pitchFamily="34" charset="0"/>
        <a:ea typeface="MS PGothic" pitchFamily="34" charset="-128"/>
        <a:cs typeface="Arial" pitchFamily="34" charset="0"/>
      </a:defRPr>
    </a:lvl1pPr>
    <a:lvl2pPr marL="742865" indent="-285717" algn="l" defTabSz="457148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Trebuchet MS" pitchFamily="34" charset="0"/>
        <a:ea typeface="MS PGothic" pitchFamily="34" charset="-128"/>
        <a:cs typeface="Arial" pitchFamily="34" charset="0"/>
      </a:defRPr>
    </a:lvl2pPr>
    <a:lvl3pPr marL="1142870" indent="-228574" algn="l" defTabSz="457148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Trebuchet MS" pitchFamily="34" charset="0"/>
        <a:ea typeface="MS PGothic" pitchFamily="34" charset="-128"/>
        <a:cs typeface="Arial" pitchFamily="34" charset="0"/>
      </a:defRPr>
    </a:lvl3pPr>
    <a:lvl4pPr marL="1600018" indent="-228574" algn="l" defTabSz="457148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Trebuchet MS" pitchFamily="34" charset="0"/>
        <a:ea typeface="MS PGothic" pitchFamily="34" charset="-128"/>
        <a:cs typeface="Arial" pitchFamily="34" charset="0"/>
      </a:defRPr>
    </a:lvl4pPr>
    <a:lvl5pPr marL="2057166" indent="-228574" algn="l" defTabSz="457148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Trebuchet MS" pitchFamily="34" charset="0"/>
        <a:ea typeface="MS PGothic" pitchFamily="34" charset="-128"/>
        <a:cs typeface="Arial" pitchFamily="34" charset="0"/>
      </a:defRPr>
    </a:lvl5pPr>
    <a:lvl6pPr marL="2285740" algn="l" defTabSz="914296" rtl="0" eaLnBrk="1" latinLnBrk="0" hangingPunct="1">
      <a:defRPr sz="1400" kern="1200">
        <a:solidFill>
          <a:schemeClr val="bg1"/>
        </a:solidFill>
        <a:latin typeface="Trebuchet MS" pitchFamily="34" charset="0"/>
        <a:ea typeface="MS PGothic" pitchFamily="34" charset="-128"/>
        <a:cs typeface="Arial" pitchFamily="34" charset="0"/>
      </a:defRPr>
    </a:lvl6pPr>
    <a:lvl7pPr marL="2742888" algn="l" defTabSz="914296" rtl="0" eaLnBrk="1" latinLnBrk="0" hangingPunct="1">
      <a:defRPr sz="1400" kern="1200">
        <a:solidFill>
          <a:schemeClr val="bg1"/>
        </a:solidFill>
        <a:latin typeface="Trebuchet MS" pitchFamily="34" charset="0"/>
        <a:ea typeface="MS PGothic" pitchFamily="34" charset="-128"/>
        <a:cs typeface="Arial" pitchFamily="34" charset="0"/>
      </a:defRPr>
    </a:lvl7pPr>
    <a:lvl8pPr marL="3200036" algn="l" defTabSz="914296" rtl="0" eaLnBrk="1" latinLnBrk="0" hangingPunct="1">
      <a:defRPr sz="1400" kern="1200">
        <a:solidFill>
          <a:schemeClr val="bg1"/>
        </a:solidFill>
        <a:latin typeface="Trebuchet MS" pitchFamily="34" charset="0"/>
        <a:ea typeface="MS PGothic" pitchFamily="34" charset="-128"/>
        <a:cs typeface="Arial" pitchFamily="34" charset="0"/>
      </a:defRPr>
    </a:lvl8pPr>
    <a:lvl9pPr marL="3657184" algn="l" defTabSz="914296" rtl="0" eaLnBrk="1" latinLnBrk="0" hangingPunct="1">
      <a:defRPr sz="1400" kern="1200">
        <a:solidFill>
          <a:schemeClr val="bg1"/>
        </a:solidFill>
        <a:latin typeface="Trebuchet MS" pitchFamily="34" charset="0"/>
        <a:ea typeface="MS PGothic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6699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34" y="-102"/>
      </p:cViewPr>
      <p:guideLst>
        <p:guide orient="horz" pos="4175"/>
        <p:guide pos="149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ACTIONCENTRE\A%20E%20E%20E%20(India)\=ALL%20M&amp;V%20Programs\Analysis%20of%20CMVPs\2011%20Results\2011%20Analysis%20of%2055%20CMVP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ACTIONCENTRE\A%20E%20E%20E%20(India)\=ALL%20M&amp;V%20Programs\Analysis%20of%20CMVPs\2011%20Results\2011%20Analysis%20of%2055%20CMVP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/>
              <a:t>CMVPs Certified </a:t>
            </a:r>
            <a:r>
              <a:rPr lang="en-US" sz="1800" dirty="0"/>
              <a:t>by</a:t>
            </a:r>
            <a:r>
              <a:rPr lang="en-US" sz="1800" baseline="0" dirty="0"/>
              <a:t> EVO-AEE (USA)</a:t>
            </a:r>
            <a:endParaRPr lang="en-US" sz="1800" dirty="0"/>
          </a:p>
        </c:rich>
      </c:tx>
      <c:layout>
        <c:manualLayout>
          <c:xMode val="edge"/>
          <c:yMode val="edge"/>
          <c:x val="0.18638984323201771"/>
          <c:y val="0"/>
        </c:manualLayout>
      </c:layout>
    </c:title>
    <c:plotArea>
      <c:layout>
        <c:manualLayout>
          <c:layoutTarget val="inner"/>
          <c:xMode val="edge"/>
          <c:yMode val="edge"/>
          <c:x val="0.21504621943134047"/>
          <c:y val="0.15247173430244373"/>
          <c:w val="0.68389021309706166"/>
          <c:h val="0.78746012517665565"/>
        </c:manualLayout>
      </c:layout>
      <c:pieChart>
        <c:varyColors val="1"/>
        <c:ser>
          <c:idx val="0"/>
          <c:order val="0"/>
          <c:dPt>
            <c:idx val="2"/>
            <c:explosion val="12"/>
          </c:dPt>
          <c:dPt>
            <c:idx val="5"/>
            <c:explosion val="17"/>
          </c:dPt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65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  <c:showLeaderLines val="1"/>
          </c:dLbls>
          <c:cat>
            <c:strRef>
              <c:f>'EVO Global'!$C$58:$C$68</c:f>
              <c:strCache>
                <c:ptCount val="11"/>
                <c:pt idx="0">
                  <c:v>USA</c:v>
                </c:pt>
                <c:pt idx="1">
                  <c:v>Canada</c:v>
                </c:pt>
                <c:pt idx="2">
                  <c:v>China</c:v>
                </c:pt>
                <c:pt idx="3">
                  <c:v>South Africa</c:v>
                </c:pt>
                <c:pt idx="4">
                  <c:v>Spain</c:v>
                </c:pt>
                <c:pt idx="5">
                  <c:v>INDIA</c:v>
                </c:pt>
                <c:pt idx="6">
                  <c:v>Taiwan (28), Hong Kong </c:v>
                </c:pt>
                <c:pt idx="7">
                  <c:v>France</c:v>
                </c:pt>
                <c:pt idx="8">
                  <c:v>Belgium (11), Swiss, UK</c:v>
                </c:pt>
                <c:pt idx="9">
                  <c:v>Portugal</c:v>
                </c:pt>
                <c:pt idx="10">
                  <c:v>Others</c:v>
                </c:pt>
              </c:strCache>
            </c:strRef>
          </c:cat>
          <c:val>
            <c:numRef>
              <c:f>'EVO Global'!$D$58:$D$68</c:f>
              <c:numCache>
                <c:formatCode>General</c:formatCode>
                <c:ptCount val="11"/>
                <c:pt idx="0">
                  <c:v>406</c:v>
                </c:pt>
                <c:pt idx="1">
                  <c:v>275</c:v>
                </c:pt>
                <c:pt idx="2">
                  <c:v>93</c:v>
                </c:pt>
                <c:pt idx="3">
                  <c:v>73</c:v>
                </c:pt>
                <c:pt idx="4">
                  <c:v>57</c:v>
                </c:pt>
                <c:pt idx="5">
                  <c:v>55</c:v>
                </c:pt>
                <c:pt idx="6">
                  <c:v>39</c:v>
                </c:pt>
                <c:pt idx="7">
                  <c:v>19</c:v>
                </c:pt>
                <c:pt idx="8">
                  <c:v>21</c:v>
                </c:pt>
                <c:pt idx="9">
                  <c:v>16</c:v>
                </c:pt>
                <c:pt idx="10">
                  <c:v>11</c:v>
                </c:pt>
              </c:numCache>
            </c:numRef>
          </c:val>
        </c:ser>
        <c:firstSliceAng val="0"/>
      </c:pieChart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IN" dirty="0" smtClean="0"/>
              <a:t>Distribution </a:t>
            </a:r>
            <a:r>
              <a:rPr lang="en-IN" dirty="0"/>
              <a:t>of </a:t>
            </a:r>
            <a:r>
              <a:rPr lang="en-IN" dirty="0" smtClean="0"/>
              <a:t>65 CMVPs</a:t>
            </a:r>
            <a:endParaRPr lang="en-IN" dirty="0"/>
          </a:p>
        </c:rich>
      </c:tx>
      <c:layout>
        <c:manualLayout>
          <c:xMode val="edge"/>
          <c:yMode val="edge"/>
          <c:x val="0.19348245157148888"/>
          <c:y val="2.730384030943501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0273950131233794E-2"/>
          <c:y val="0.21071963625848444"/>
          <c:w val="0.44029176040494933"/>
          <c:h val="0.68252865161926879"/>
        </c:manualLayout>
      </c:layout>
      <c:pieChart>
        <c:varyColors val="1"/>
        <c:ser>
          <c:idx val="0"/>
          <c:order val="0"/>
          <c:dLbls>
            <c:spPr>
              <a:noFill/>
              <a:ln w="25400">
                <a:noFill/>
              </a:ln>
            </c:spPr>
            <c:showVal val="1"/>
            <c:showLeaderLines val="1"/>
          </c:dLbls>
          <c:cat>
            <c:strRef>
              <c:f>'India 33 Sectors'!$B$15:$B$21</c:f>
              <c:strCache>
                <c:ptCount val="7"/>
                <c:pt idx="0">
                  <c:v>B E E &amp; Utilities</c:v>
                </c:pt>
                <c:pt idx="1">
                  <c:v>Energy Managemt Solutions</c:v>
                </c:pt>
                <c:pt idx="2">
                  <c:v>IT Enabled Solutions</c:v>
                </c:pt>
                <c:pt idx="3">
                  <c:v>Investment &amp; Risk Management, CDM</c:v>
                </c:pt>
                <c:pt idx="4">
                  <c:v>Energy Service Consultants</c:v>
                </c:pt>
                <c:pt idx="5">
                  <c:v>Building Services </c:v>
                </c:pt>
                <c:pt idx="6">
                  <c:v>Associations/ NGOs</c:v>
                </c:pt>
              </c:strCache>
            </c:strRef>
          </c:cat>
          <c:val>
            <c:numRef>
              <c:f>'India 33 Sectors'!$D$15:$D$21</c:f>
              <c:numCache>
                <c:formatCode>General</c:formatCode>
                <c:ptCount val="7"/>
                <c:pt idx="0">
                  <c:v>4</c:v>
                </c:pt>
                <c:pt idx="1">
                  <c:v>15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6</c:v>
                </c:pt>
                <c:pt idx="6">
                  <c:v>3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3902557740393575"/>
          <c:y val="0.22360287482508232"/>
          <c:w val="0.45299325585283962"/>
          <c:h val="0.66367859618327985"/>
        </c:manualLayout>
      </c:layout>
    </c:legend>
    <c:plotVisOnly val="1"/>
    <c:dispBlanksAs val="zero"/>
  </c:chart>
  <c:txPr>
    <a:bodyPr/>
    <a:lstStyle/>
    <a:p>
      <a:pPr>
        <a:defRPr sz="1100">
          <a:latin typeface="Arial Black" pitchFamily="34" charset="0"/>
        </a:defRPr>
      </a:pPr>
      <a:endParaRPr lang="en-U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0638" y="0"/>
            <a:ext cx="29289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418345E2-C131-4573-852B-6CBB60483E03}" type="datetimeFigureOut">
              <a:rPr lang="en-US"/>
              <a:pPr>
                <a:defRPr/>
              </a:pPr>
              <a:t>8/26/2011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0638" y="9442450"/>
            <a:ext cx="292893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57B806A4-E2B7-425E-807C-1A5C273DE8D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0" y="0"/>
            <a:ext cx="67611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Trebuchet MS" pitchFamily="32" charset="0"/>
              <a:ea typeface="+mn-ea"/>
              <a:cs typeface="Arial" charset="0"/>
            </a:endParaRPr>
          </a:p>
        </p:txBody>
      </p:sp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0" y="0"/>
            <a:ext cx="67611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Trebuchet MS" pitchFamily="32" charset="0"/>
              <a:ea typeface="+mn-ea"/>
              <a:cs typeface="Arial" charset="0"/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0" y="0"/>
            <a:ext cx="67611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Trebuchet MS" pitchFamily="32" charset="0"/>
              <a:ea typeface="+mn-ea"/>
              <a:cs typeface="Arial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Trebuchet MS" pitchFamily="32" charset="0"/>
              <a:ea typeface="+mn-ea"/>
              <a:cs typeface="Arial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Trebuchet MS" pitchFamily="32" charset="0"/>
              <a:ea typeface="+mn-ea"/>
              <a:cs typeface="Arial" charset="0"/>
            </a:endParaRPr>
          </a:p>
        </p:txBody>
      </p:sp>
      <p:sp>
        <p:nvSpPr>
          <p:cNvPr id="30727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0113" y="747713"/>
            <a:ext cx="4960937" cy="37211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76275" y="4722813"/>
            <a:ext cx="5405438" cy="446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080" tIns="45720" rIns="9108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9272588"/>
            <a:ext cx="2927350" cy="66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080" tIns="45720" rIns="9108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Arial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r>
              <a:rPr lang="en-US"/>
              <a:t>© Confidential 1996-2008 Copyright Conzerv Systems Pvt Ltd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29050" y="9445625"/>
            <a:ext cx="2927350" cy="487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080" tIns="45720" rIns="9108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000000"/>
                </a:solidFill>
                <a:latin typeface="Arial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E78D2F37-EE08-4F97-B8F8-B71680778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14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865" indent="-285717" algn="l" defTabSz="45714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870" indent="-228574" algn="l" defTabSz="45714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018" indent="-228574" algn="l" defTabSz="45714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166" indent="-228574" algn="l" defTabSz="45714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MS PGothic" pitchFamily="34" charset="-128"/>
                <a:cs typeface="Lucida Sans Unicode" pitchFamily="34" charset="0"/>
              </a:rPr>
              <a:t>© Confidential 1996-2008 Copyright Conzerv Systems Pvt Ltd</a:t>
            </a:r>
          </a:p>
        </p:txBody>
      </p:sp>
      <p:sp>
        <p:nvSpPr>
          <p:cNvPr id="31747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829E258-16D7-46B8-A15A-0C3B9AD1BA9C}" type="slidenum">
              <a:rPr lang="en-US" smtClean="0">
                <a:latin typeface="Arial" pitchFamily="34" charset="0"/>
                <a:ea typeface="MS PGothic" pitchFamily="34" charset="-128"/>
                <a:cs typeface="Lucida Sans Unicode" pitchFamily="34" charset="0"/>
              </a:rPr>
              <a:pPr/>
              <a:t>1</a:t>
            </a:fld>
            <a:endParaRPr lang="en-US" smtClean="0">
              <a:latin typeface="Arial" pitchFamily="34" charset="0"/>
              <a:ea typeface="MS PGothic" pitchFamily="34" charset="-128"/>
              <a:cs typeface="Lucida Sans Unicode" pitchFamily="34" charset="0"/>
            </a:endParaRPr>
          </a:p>
        </p:txBody>
      </p:sp>
      <p:sp>
        <p:nvSpPr>
          <p:cNvPr id="3174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7713"/>
            <a:ext cx="4970462" cy="3727450"/>
          </a:xfrm>
          <a:solidFill>
            <a:srgbClr val="FFFFFF"/>
          </a:solidFill>
          <a:ln/>
        </p:spPr>
      </p:sp>
      <p:sp>
        <p:nvSpPr>
          <p:cNvPr id="317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6275" y="4722813"/>
            <a:ext cx="5405438" cy="44704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31750" name="Text Box 3"/>
          <p:cNvSpPr txBox="1">
            <a:spLocks noChangeArrowheads="1"/>
          </p:cNvSpPr>
          <p:nvPr/>
        </p:nvSpPr>
        <p:spPr bwMode="auto">
          <a:xfrm>
            <a:off x="0" y="9445625"/>
            <a:ext cx="293052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0" rIns="91080" anchor="b"/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© Confidential 1996-2008 Copyright Conzerv Systems Pvt Ltd</a:t>
            </a:r>
          </a:p>
        </p:txBody>
      </p:sp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3829050" y="9445625"/>
            <a:ext cx="293052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0" rIns="91080" anchor="b"/>
          <a:lstStyle/>
          <a:p>
            <a:pPr algn="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A6458D5-BCE3-48A3-8694-8DFF63701F6A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D5FF-3354-4808-9F19-A37CCFF9AEB0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MS PGothic" pitchFamily="34" charset="-128"/>
                <a:cs typeface="Lucida Sans Unicode" pitchFamily="34" charset="0"/>
              </a:rPr>
              <a:t>© Confidential 1996-2008 Copyright Conzerv Systems Pvt Ltd</a:t>
            </a:r>
          </a:p>
        </p:txBody>
      </p:sp>
      <p:sp>
        <p:nvSpPr>
          <p:cNvPr id="35843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ECBA27D-F474-430F-B159-670F9B46353C}" type="slidenum">
              <a:rPr lang="en-US" smtClean="0">
                <a:latin typeface="Arial" pitchFamily="34" charset="0"/>
                <a:ea typeface="MS PGothic" pitchFamily="34" charset="-128"/>
                <a:cs typeface="Lucida Sans Unicode" pitchFamily="34" charset="0"/>
              </a:rPr>
              <a:pPr/>
              <a:t>11</a:t>
            </a:fld>
            <a:endParaRPr lang="en-US" smtClean="0">
              <a:latin typeface="Arial" pitchFamily="34" charset="0"/>
              <a:ea typeface="MS PGothic" pitchFamily="34" charset="-128"/>
              <a:cs typeface="Lucida Sans Unicode" pitchFamily="34" charset="0"/>
            </a:endParaRPr>
          </a:p>
        </p:txBody>
      </p:sp>
      <p:sp>
        <p:nvSpPr>
          <p:cNvPr id="35844" name="Text Box 1"/>
          <p:cNvSpPr txBox="1">
            <a:spLocks noChangeArrowheads="1"/>
          </p:cNvSpPr>
          <p:nvPr/>
        </p:nvSpPr>
        <p:spPr bwMode="auto">
          <a:xfrm>
            <a:off x="3829050" y="9445625"/>
            <a:ext cx="293052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0" rIns="91080" anchor="b"/>
          <a:lstStyle/>
          <a:p>
            <a:pPr algn="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6F61B8B-227A-4967-AE52-86755DE3E762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11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58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54063"/>
            <a:ext cx="4970463" cy="3727450"/>
          </a:xfrm>
          <a:solidFill>
            <a:srgbClr val="FFFFFF"/>
          </a:solidFill>
          <a:ln/>
        </p:spPr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4722813"/>
            <a:ext cx="5405438" cy="44704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509A8-3276-4767-8CB1-9094FB4CE8C6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D5FF-3354-4808-9F19-A37CCFF9AEB0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D5FF-3354-4808-9F19-A37CCFF9AEB0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D5FF-3354-4808-9F19-A37CCFF9AEB0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509A8-3276-4767-8CB1-9094FB4CE8C6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D5FF-3354-4808-9F19-A37CCFF9AEB0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D5FF-3354-4808-9F19-A37CCFF9AEB0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D5FF-3354-4808-9F19-A37CCFF9AEB0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MS PGothic" pitchFamily="34" charset="-128"/>
                <a:cs typeface="Lucida Sans Unicode" pitchFamily="34" charset="0"/>
              </a:rPr>
              <a:t>© Confidential 1996-2008 Copyright Conzerv Systems Pvt Ltd</a:t>
            </a:r>
          </a:p>
        </p:txBody>
      </p:sp>
      <p:sp>
        <p:nvSpPr>
          <p:cNvPr id="32771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D3937E4-E4BB-4A1D-9387-F223BF5056C0}" type="slidenum">
              <a:rPr lang="en-US" smtClean="0">
                <a:latin typeface="Arial" pitchFamily="34" charset="0"/>
                <a:ea typeface="MS PGothic" pitchFamily="34" charset="-128"/>
                <a:cs typeface="Lucida Sans Unicode" pitchFamily="34" charset="0"/>
              </a:rPr>
              <a:pPr/>
              <a:t>2</a:t>
            </a:fld>
            <a:endParaRPr lang="en-US" smtClean="0">
              <a:latin typeface="Arial" pitchFamily="34" charset="0"/>
              <a:ea typeface="MS PGothic" pitchFamily="34" charset="-128"/>
              <a:cs typeface="Lucida Sans Unicode" pitchFamily="34" charset="0"/>
            </a:endParaRPr>
          </a:p>
        </p:txBody>
      </p:sp>
      <p:sp>
        <p:nvSpPr>
          <p:cNvPr id="327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7713"/>
            <a:ext cx="4968875" cy="3725862"/>
          </a:xfrm>
          <a:solidFill>
            <a:srgbClr val="FFFFFF"/>
          </a:solidFill>
          <a:ln/>
        </p:spPr>
      </p:sp>
      <p:sp>
        <p:nvSpPr>
          <p:cNvPr id="327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6275" y="4722813"/>
            <a:ext cx="5405438" cy="44704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D5FF-3354-4808-9F19-A37CCFF9AEB0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D5FF-3354-4808-9F19-A37CCFF9AEB0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D5FF-3354-4808-9F19-A37CCFF9AEB0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D5FF-3354-4808-9F19-A37CCFF9AEB0}" type="slidenum">
              <a:rPr lang="en-IN" smtClean="0"/>
              <a:pPr/>
              <a:t>23</a:t>
            </a:fld>
            <a:endParaRPr lang="en-I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D5FF-3354-4808-9F19-A37CCFF9AEB0}" type="slidenum">
              <a:rPr lang="en-IN" smtClean="0"/>
              <a:pPr/>
              <a:t>24</a:t>
            </a:fld>
            <a:endParaRPr lang="en-I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MS PGothic" pitchFamily="34" charset="-128"/>
                <a:cs typeface="Lucida Sans Unicode" pitchFamily="34" charset="0"/>
              </a:rPr>
              <a:t>© Confidential 1996-2008 Copyright Conzerv Systems Pvt Ltd</a:t>
            </a:r>
          </a:p>
        </p:txBody>
      </p:sp>
      <p:sp>
        <p:nvSpPr>
          <p:cNvPr id="43011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8DCEDBA-0058-4093-AC70-814EE40D74C4}" type="slidenum">
              <a:rPr lang="en-US" smtClean="0">
                <a:latin typeface="Arial" pitchFamily="34" charset="0"/>
                <a:ea typeface="MS PGothic" pitchFamily="34" charset="-128"/>
                <a:cs typeface="Lucida Sans Unicode" pitchFamily="34" charset="0"/>
              </a:rPr>
              <a:pPr/>
              <a:t>25</a:t>
            </a:fld>
            <a:endParaRPr lang="en-US" smtClean="0">
              <a:latin typeface="Arial" pitchFamily="34" charset="0"/>
              <a:ea typeface="MS PGothic" pitchFamily="34" charset="-128"/>
              <a:cs typeface="Lucida Sans Unicode" pitchFamily="34" charset="0"/>
            </a:endParaRPr>
          </a:p>
        </p:txBody>
      </p:sp>
      <p:sp>
        <p:nvSpPr>
          <p:cNvPr id="4301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7713"/>
            <a:ext cx="4970462" cy="3727450"/>
          </a:xfrm>
          <a:solidFill>
            <a:srgbClr val="FFFFFF"/>
          </a:solidFill>
          <a:ln/>
        </p:spPr>
      </p:sp>
      <p:sp>
        <p:nvSpPr>
          <p:cNvPr id="430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6275" y="4722813"/>
            <a:ext cx="5405438" cy="44704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3014" name="Text Box 3"/>
          <p:cNvSpPr txBox="1">
            <a:spLocks noChangeArrowheads="1"/>
          </p:cNvSpPr>
          <p:nvPr/>
        </p:nvSpPr>
        <p:spPr bwMode="auto">
          <a:xfrm>
            <a:off x="0" y="9445625"/>
            <a:ext cx="293052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0" rIns="91080" anchor="b"/>
          <a:lstStyle/>
          <a:p>
            <a: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© Confidential 1996-2008 Copyright Conzerv Systems Pvt Ltd</a:t>
            </a:r>
          </a:p>
        </p:txBody>
      </p:sp>
      <p:sp>
        <p:nvSpPr>
          <p:cNvPr id="43015" name="Text Box 4"/>
          <p:cNvSpPr txBox="1">
            <a:spLocks noChangeArrowheads="1"/>
          </p:cNvSpPr>
          <p:nvPr/>
        </p:nvSpPr>
        <p:spPr bwMode="auto">
          <a:xfrm>
            <a:off x="3829050" y="9445625"/>
            <a:ext cx="293052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0" rIns="91080" anchor="b"/>
          <a:lstStyle/>
          <a:p>
            <a:pPr algn="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6CBA98D-A47D-4E88-9A05-FE63F5812680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25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827464" y="9445626"/>
            <a:ext cx="2911475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D13FBE4-F0E5-4B5E-B471-BBF5687D5B6F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26</a:t>
            </a:fld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827463" y="9445626"/>
            <a:ext cx="2922587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356F833-91C6-48E4-B911-C8DF1A99AC0B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26</a:t>
            </a:fld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095375" y="714376"/>
            <a:ext cx="4176713" cy="3557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IN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/>
          </p:nvPr>
        </p:nvSpPr>
        <p:spPr>
          <a:xfrm>
            <a:off x="676276" y="4719638"/>
            <a:ext cx="5383213" cy="44751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0" y="9015413"/>
            <a:ext cx="2757488" cy="4746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640" tIns="45000" rIns="89640" bIns="45000" anchor="b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© Confidential 1996-2008 Copyright Conzerv Systems Pvt Ltd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3605213" y="9015413"/>
            <a:ext cx="2755900" cy="4746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640" tIns="45000" rIns="89640" bIns="450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19A8830-A205-491B-A2BF-9F4A4B22DCF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26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827464" y="9445626"/>
            <a:ext cx="2911475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D13FBE4-F0E5-4B5E-B471-BBF5687D5B6F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27</a:t>
            </a:fld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827463" y="9445626"/>
            <a:ext cx="2922587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356F833-91C6-48E4-B911-C8DF1A99AC0B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27</a:t>
            </a:fld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095375" y="714376"/>
            <a:ext cx="4176713" cy="3557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IN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/>
          </p:nvPr>
        </p:nvSpPr>
        <p:spPr>
          <a:xfrm>
            <a:off x="676276" y="4719638"/>
            <a:ext cx="5383213" cy="44751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0" y="9015413"/>
            <a:ext cx="2757488" cy="4746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640" tIns="45000" rIns="89640" bIns="45000" anchor="b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© Confidential 1996-2008 Copyright Conzerv Systems Pvt Ltd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3605213" y="9015413"/>
            <a:ext cx="2755900" cy="4746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640" tIns="45000" rIns="89640" bIns="450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19A8830-A205-491B-A2BF-9F4A4B22DCF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27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827464" y="9445626"/>
            <a:ext cx="2911475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D13FBE4-F0E5-4B5E-B471-BBF5687D5B6F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28</a:t>
            </a:fld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827463" y="9445626"/>
            <a:ext cx="2922587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356F833-91C6-48E4-B911-C8DF1A99AC0B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28</a:t>
            </a:fld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095375" y="714376"/>
            <a:ext cx="4176713" cy="3557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IN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/>
          </p:nvPr>
        </p:nvSpPr>
        <p:spPr>
          <a:xfrm>
            <a:off x="676276" y="4719638"/>
            <a:ext cx="5383213" cy="44751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0" y="9015413"/>
            <a:ext cx="2757488" cy="4746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640" tIns="45000" rIns="89640" bIns="45000" anchor="b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© Confidential 1996-2008 Copyright Conzerv Systems Pvt Ltd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3605213" y="9015413"/>
            <a:ext cx="2755900" cy="4746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640" tIns="45000" rIns="89640" bIns="450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19A8830-A205-491B-A2BF-9F4A4B22DCF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28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827463" y="9445625"/>
            <a:ext cx="2911475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3889C1A-8E5A-4067-A9EA-53709788FB1E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29</a:t>
            </a:fld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827463" y="9445625"/>
            <a:ext cx="2922587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0F818FC-749D-4E01-9F58-070C16079A4F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29</a:t>
            </a:fld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095375" y="714375"/>
            <a:ext cx="4176713" cy="3557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IN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/>
          </p:nvPr>
        </p:nvSpPr>
        <p:spPr>
          <a:xfrm>
            <a:off x="676275" y="4719638"/>
            <a:ext cx="5383213" cy="44751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0" y="9015413"/>
            <a:ext cx="2757488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640" tIns="45000" rIns="89640" bIns="45000" anchor="b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© Confidential 1996-2008 Copyright Conzerv Systems Pvt Ltd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605213" y="9015413"/>
            <a:ext cx="2755900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640" tIns="45000" rIns="89640" bIns="450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DC5B827-AF17-436D-9CA7-05FCDEBB62A1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29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MS PGothic" pitchFamily="34" charset="-128"/>
                <a:cs typeface="Lucida Sans Unicode" pitchFamily="34" charset="0"/>
              </a:rPr>
              <a:t>© Confidential 1996-2008 Copyright Conzerv Systems Pvt Ltd</a:t>
            </a:r>
          </a:p>
        </p:txBody>
      </p:sp>
      <p:sp>
        <p:nvSpPr>
          <p:cNvPr id="33795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60FE362-1D87-4D61-8232-8E29FC99C0BB}" type="slidenum">
              <a:rPr lang="en-US" smtClean="0">
                <a:latin typeface="Arial" pitchFamily="34" charset="0"/>
                <a:ea typeface="MS PGothic" pitchFamily="34" charset="-128"/>
                <a:cs typeface="Lucida Sans Unicode" pitchFamily="34" charset="0"/>
              </a:rPr>
              <a:pPr/>
              <a:t>3</a:t>
            </a:fld>
            <a:endParaRPr lang="en-US" smtClean="0">
              <a:latin typeface="Arial" pitchFamily="34" charset="0"/>
              <a:ea typeface="MS PGothic" pitchFamily="34" charset="-128"/>
              <a:cs typeface="Lucida Sans Unicode" pitchFamily="34" charset="0"/>
            </a:endParaRPr>
          </a:p>
        </p:txBody>
      </p:sp>
      <p:sp>
        <p:nvSpPr>
          <p:cNvPr id="337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7713"/>
            <a:ext cx="4968875" cy="3725862"/>
          </a:xfrm>
          <a:solidFill>
            <a:srgbClr val="FFFFFF"/>
          </a:solidFill>
          <a:ln/>
        </p:spPr>
      </p:sp>
      <p:sp>
        <p:nvSpPr>
          <p:cNvPr id="337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6275" y="4722813"/>
            <a:ext cx="5405438" cy="44704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Confidential 1996-2008 Copyright Conzerv Systems Pvt Ltd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E78D2F37-EE08-4F97-B8F8-B71680778C4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ea typeface="MS PGothic" pitchFamily="34" charset="-128"/>
                <a:cs typeface="Lucida Sans Unicode" pitchFamily="34" charset="0"/>
              </a:rPr>
              <a:t>© Confidential 1996-2008 Copyright Conzerv Systems Pvt Ltd</a:t>
            </a:r>
          </a:p>
        </p:txBody>
      </p:sp>
      <p:sp>
        <p:nvSpPr>
          <p:cNvPr id="52227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E12474F-F9F2-440D-91DF-5CBC194A8314}" type="slidenum">
              <a:rPr lang="en-US" smtClean="0">
                <a:latin typeface="Arial" pitchFamily="34" charset="0"/>
                <a:ea typeface="MS PGothic" pitchFamily="34" charset="-128"/>
                <a:cs typeface="Lucida Sans Unicode" pitchFamily="34" charset="0"/>
              </a:rPr>
              <a:pPr/>
              <a:t>31</a:t>
            </a:fld>
            <a:endParaRPr lang="en-US" smtClean="0">
              <a:latin typeface="Arial" pitchFamily="34" charset="0"/>
              <a:ea typeface="MS PGothic" pitchFamily="34" charset="-128"/>
              <a:cs typeface="Lucida Sans Unicode" pitchFamily="34" charset="0"/>
            </a:endParaRPr>
          </a:p>
        </p:txBody>
      </p:sp>
      <p:sp>
        <p:nvSpPr>
          <p:cNvPr id="52228" name="Text Box 1"/>
          <p:cNvSpPr txBox="1">
            <a:spLocks noChangeArrowheads="1"/>
          </p:cNvSpPr>
          <p:nvPr/>
        </p:nvSpPr>
        <p:spPr bwMode="auto">
          <a:xfrm>
            <a:off x="3829050" y="9445625"/>
            <a:ext cx="293052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0" rIns="91080" anchor="b"/>
          <a:lstStyle/>
          <a:p>
            <a:pPr algn="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483DD7C-1468-46CD-8E29-A4078049D1EE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31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22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54063"/>
            <a:ext cx="4970463" cy="3727450"/>
          </a:xfrm>
          <a:solidFill>
            <a:srgbClr val="FFFFFF"/>
          </a:solidFill>
          <a:ln/>
        </p:spPr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4722813"/>
            <a:ext cx="5405438" cy="44704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prstClr val="black"/>
                </a:solidFill>
              </a:rPr>
              <a:t>© Confidential 1996-2008 Copyright Conzerv Systems Pvt Ltd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62C79B-01B5-4136-AEE9-772B1B607DA5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0113" y="747713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6117" y="4719244"/>
            <a:ext cx="5408930" cy="447931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0" y="9441935"/>
            <a:ext cx="2929837" cy="4988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378" tIns="43188" rIns="86378" bIns="43188" anchor="b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07988" algn="l"/>
                <a:tab pos="817563" algn="l"/>
                <a:tab pos="1225550" algn="l"/>
                <a:tab pos="1635125" algn="l"/>
                <a:tab pos="2046288" algn="l"/>
                <a:tab pos="2454275" algn="l"/>
                <a:tab pos="2863850" algn="l"/>
                <a:tab pos="3271838" algn="l"/>
                <a:tab pos="3683000" algn="l"/>
                <a:tab pos="4092575" algn="l"/>
                <a:tab pos="4500563" algn="l"/>
                <a:tab pos="4910138" algn="l"/>
                <a:tab pos="5319713" algn="l"/>
                <a:tab pos="5729288" algn="l"/>
                <a:tab pos="6138863" algn="l"/>
                <a:tab pos="6546850" algn="l"/>
                <a:tab pos="6956425" algn="l"/>
                <a:tab pos="7367588" algn="l"/>
                <a:tab pos="7775575" algn="l"/>
                <a:tab pos="8185150" algn="l"/>
              </a:tabLst>
            </a:pPr>
            <a:r>
              <a:rPr lang="en-US" sz="1100">
                <a:solidFill>
                  <a:srgbClr val="000000"/>
                </a:solidFill>
              </a:rPr>
              <a:t>© Confidential 1996-2008 Copyright Conzerv Systems Pvt Ltd</a:t>
            </a: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3829761" y="9445389"/>
            <a:ext cx="2929837" cy="4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378" tIns="43188" rIns="86378" bIns="43188" anchor="b"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07988" algn="l"/>
                <a:tab pos="817563" algn="l"/>
                <a:tab pos="1225550" algn="l"/>
                <a:tab pos="1635125" algn="l"/>
                <a:tab pos="2046288" algn="l"/>
                <a:tab pos="2454275" algn="l"/>
                <a:tab pos="2863850" algn="l"/>
                <a:tab pos="3271838" algn="l"/>
                <a:tab pos="3683000" algn="l"/>
                <a:tab pos="4092575" algn="l"/>
                <a:tab pos="4500563" algn="l"/>
                <a:tab pos="4910138" algn="l"/>
                <a:tab pos="5319713" algn="l"/>
                <a:tab pos="5729288" algn="l"/>
                <a:tab pos="6138863" algn="l"/>
                <a:tab pos="6546850" algn="l"/>
                <a:tab pos="6956425" algn="l"/>
                <a:tab pos="7367588" algn="l"/>
                <a:tab pos="7775575" algn="l"/>
                <a:tab pos="8185150" algn="l"/>
              </a:tabLst>
            </a:pPr>
            <a:fld id="{88BFEC45-D004-4F00-8047-B785E348AE2A}" type="slidenum">
              <a:rPr lang="en-US" sz="1100">
                <a:solidFill>
                  <a:srgbClr val="000000"/>
                </a:solidFill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07988" algn="l"/>
                  <a:tab pos="817563" algn="l"/>
                  <a:tab pos="1225550" algn="l"/>
                  <a:tab pos="1635125" algn="l"/>
                  <a:tab pos="2046288" algn="l"/>
                  <a:tab pos="2454275" algn="l"/>
                  <a:tab pos="2863850" algn="l"/>
                  <a:tab pos="3271838" algn="l"/>
                  <a:tab pos="3683000" algn="l"/>
                  <a:tab pos="4092575" algn="l"/>
                  <a:tab pos="4500563" algn="l"/>
                  <a:tab pos="4910138" algn="l"/>
                  <a:tab pos="5319713" algn="l"/>
                  <a:tab pos="5729288" algn="l"/>
                  <a:tab pos="6138863" algn="l"/>
                  <a:tab pos="6546850" algn="l"/>
                  <a:tab pos="6956425" algn="l"/>
                  <a:tab pos="7367588" algn="l"/>
                  <a:tab pos="7775575" algn="l"/>
                  <a:tab pos="8185150" algn="l"/>
                </a:tabLst>
              </a:pPr>
              <a:t>32</a:t>
            </a:fld>
            <a:endParaRPr lang="en-US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prstClr val="black"/>
                </a:solidFill>
              </a:rPr>
              <a:t>© Confidential 1996-2008 Copyright Conzerv Systems Pvt Ltd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62C79B-01B5-4136-AEE9-772B1B607DA5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0113" y="747713"/>
            <a:ext cx="4960937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6117" y="4719244"/>
            <a:ext cx="5408930" cy="447931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0" y="9441935"/>
            <a:ext cx="2929837" cy="4988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378" tIns="43188" rIns="86378" bIns="43188" anchor="b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07988" algn="l"/>
                <a:tab pos="817563" algn="l"/>
                <a:tab pos="1225550" algn="l"/>
                <a:tab pos="1635125" algn="l"/>
                <a:tab pos="2046288" algn="l"/>
                <a:tab pos="2454275" algn="l"/>
                <a:tab pos="2863850" algn="l"/>
                <a:tab pos="3271838" algn="l"/>
                <a:tab pos="3683000" algn="l"/>
                <a:tab pos="4092575" algn="l"/>
                <a:tab pos="4500563" algn="l"/>
                <a:tab pos="4910138" algn="l"/>
                <a:tab pos="5319713" algn="l"/>
                <a:tab pos="5729288" algn="l"/>
                <a:tab pos="6138863" algn="l"/>
                <a:tab pos="6546850" algn="l"/>
                <a:tab pos="6956425" algn="l"/>
                <a:tab pos="7367588" algn="l"/>
                <a:tab pos="7775575" algn="l"/>
                <a:tab pos="8185150" algn="l"/>
              </a:tabLst>
            </a:pPr>
            <a:r>
              <a:rPr lang="en-US" sz="1100">
                <a:solidFill>
                  <a:srgbClr val="000000"/>
                </a:solidFill>
              </a:rPr>
              <a:t>© Confidential 1996-2008 Copyright Conzerv Systems Pvt Ltd</a:t>
            </a: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3829761" y="9445389"/>
            <a:ext cx="2929837" cy="4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378" tIns="43188" rIns="86378" bIns="43188" anchor="b"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07988" algn="l"/>
                <a:tab pos="817563" algn="l"/>
                <a:tab pos="1225550" algn="l"/>
                <a:tab pos="1635125" algn="l"/>
                <a:tab pos="2046288" algn="l"/>
                <a:tab pos="2454275" algn="l"/>
                <a:tab pos="2863850" algn="l"/>
                <a:tab pos="3271838" algn="l"/>
                <a:tab pos="3683000" algn="l"/>
                <a:tab pos="4092575" algn="l"/>
                <a:tab pos="4500563" algn="l"/>
                <a:tab pos="4910138" algn="l"/>
                <a:tab pos="5319713" algn="l"/>
                <a:tab pos="5729288" algn="l"/>
                <a:tab pos="6138863" algn="l"/>
                <a:tab pos="6546850" algn="l"/>
                <a:tab pos="6956425" algn="l"/>
                <a:tab pos="7367588" algn="l"/>
                <a:tab pos="7775575" algn="l"/>
                <a:tab pos="8185150" algn="l"/>
              </a:tabLst>
            </a:pPr>
            <a:fld id="{88BFEC45-D004-4F00-8047-B785E348AE2A}" type="slidenum">
              <a:rPr lang="en-US" sz="1100">
                <a:solidFill>
                  <a:srgbClr val="000000"/>
                </a:solidFill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07988" algn="l"/>
                  <a:tab pos="817563" algn="l"/>
                  <a:tab pos="1225550" algn="l"/>
                  <a:tab pos="1635125" algn="l"/>
                  <a:tab pos="2046288" algn="l"/>
                  <a:tab pos="2454275" algn="l"/>
                  <a:tab pos="2863850" algn="l"/>
                  <a:tab pos="3271838" algn="l"/>
                  <a:tab pos="3683000" algn="l"/>
                  <a:tab pos="4092575" algn="l"/>
                  <a:tab pos="4500563" algn="l"/>
                  <a:tab pos="4910138" algn="l"/>
                  <a:tab pos="5319713" algn="l"/>
                  <a:tab pos="5729288" algn="l"/>
                  <a:tab pos="6138863" algn="l"/>
                  <a:tab pos="6546850" algn="l"/>
                  <a:tab pos="6956425" algn="l"/>
                  <a:tab pos="7367588" algn="l"/>
                  <a:tab pos="7775575" algn="l"/>
                  <a:tab pos="8185150" algn="l"/>
                </a:tabLst>
              </a:pPr>
              <a:t>4</a:t>
            </a:fld>
            <a:endParaRPr lang="en-US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47713"/>
            <a:ext cx="4960937" cy="372110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36868" name="Footer Placeholder 3"/>
          <p:cNvSpPr txBox="1">
            <a:spLocks noGrp="1"/>
          </p:cNvSpPr>
          <p:nvPr/>
        </p:nvSpPr>
        <p:spPr bwMode="auto">
          <a:xfrm>
            <a:off x="0" y="9445625"/>
            <a:ext cx="29305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1" tIns="48325" rIns="96651" bIns="48325" anchor="b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300">
                <a:latin typeface="Arial" pitchFamily="34" charset="0"/>
              </a:rPr>
              <a:t>© Confidential 1996-2008 Copyright Conzerv Systems Pvt Ltd</a:t>
            </a:r>
          </a:p>
        </p:txBody>
      </p:sp>
      <p:sp>
        <p:nvSpPr>
          <p:cNvPr id="36869" name="Slide Number Placeholder 4"/>
          <p:cNvSpPr txBox="1">
            <a:spLocks noGrp="1"/>
          </p:cNvSpPr>
          <p:nvPr/>
        </p:nvSpPr>
        <p:spPr bwMode="auto">
          <a:xfrm>
            <a:off x="3829050" y="9445625"/>
            <a:ext cx="29305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1" tIns="48325" rIns="96651" bIns="48325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B98C5A49-D919-4206-B43E-075177971F89}" type="slidenum">
              <a:rPr lang="en-US" sz="1300">
                <a:latin typeface="Arial" pitchFamily="34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5</a:t>
            </a:fld>
            <a:endParaRPr lang="en-US" sz="13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47713"/>
            <a:ext cx="4960937" cy="3721100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Arial" charset="0"/>
              </a:rPr>
              <a:t>© Confidential 1996-2008 Copyright Conzerv Systems Pvt Ltd</a:t>
            </a: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89C36C8-49AF-45B9-9CF7-4E5DEBB0640D}" type="slidenum">
              <a:rPr lang="en-US" smtClean="0">
                <a:cs typeface="Arial" charset="0"/>
              </a:rPr>
              <a:pPr>
                <a:defRPr/>
              </a:pPr>
              <a:t>6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0113" y="747713"/>
            <a:ext cx="4960937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5DA15-12B9-4A29-BCBB-A95210E799AB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47713"/>
            <a:ext cx="4960937" cy="3721100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0964" name="Footer Placeholder 3"/>
          <p:cNvSpPr txBox="1">
            <a:spLocks noGrp="1"/>
          </p:cNvSpPr>
          <p:nvPr/>
        </p:nvSpPr>
        <p:spPr bwMode="auto">
          <a:xfrm>
            <a:off x="0" y="9445625"/>
            <a:ext cx="29305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1" tIns="48325" rIns="96651" bIns="48325" anchor="b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300">
                <a:latin typeface="Arial" pitchFamily="34" charset="0"/>
              </a:rPr>
              <a:t>© Confidential 1996-2008 Copyright Conzerv Systems Pvt Ltd</a:t>
            </a:r>
          </a:p>
        </p:txBody>
      </p:sp>
      <p:sp>
        <p:nvSpPr>
          <p:cNvPr id="40965" name="Slide Number Placeholder 4"/>
          <p:cNvSpPr txBox="1">
            <a:spLocks noGrp="1"/>
          </p:cNvSpPr>
          <p:nvPr/>
        </p:nvSpPr>
        <p:spPr bwMode="auto">
          <a:xfrm>
            <a:off x="3829050" y="9445625"/>
            <a:ext cx="29305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1" tIns="48325" rIns="96651" bIns="48325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E3C4A3DC-22C0-455F-8084-04549EA6DF02}" type="slidenum">
              <a:rPr lang="en-US" sz="1300">
                <a:latin typeface="Arial" pitchFamily="34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8</a:t>
            </a:fld>
            <a:endParaRPr lang="en-US" sz="13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827463" y="9445625"/>
            <a:ext cx="2911475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3889C1A-8E5A-4067-A9EA-53709788FB1E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827463" y="9445625"/>
            <a:ext cx="2922587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0F818FC-749D-4E01-9F58-070C16079A4F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095375" y="714375"/>
            <a:ext cx="4176713" cy="3557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IN">
              <a:solidFill>
                <a:prstClr val="white"/>
              </a:solidFill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/>
          </p:nvPr>
        </p:nvSpPr>
        <p:spPr>
          <a:xfrm>
            <a:off x="676275" y="4719638"/>
            <a:ext cx="5383213" cy="447516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0" y="9015413"/>
            <a:ext cx="2757488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640" tIns="45000" rIns="89640" bIns="45000" anchor="b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© Confidential 1996-2008 Copyright Conzerv Systems Pvt Ltd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605213" y="9015413"/>
            <a:ext cx="2755900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640" tIns="45000" rIns="89640" bIns="450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DC5B827-AF17-436D-9CA7-05FCDEBB62A1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55AB-25C0-4113-9661-CEB986F5F864}" type="datetimeFigureOut">
              <a:rPr lang="en-IN" smtClean="0"/>
              <a:pPr/>
              <a:t>26-08-2011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2892-3A58-4A5F-AEA0-9145E891B4D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55AB-25C0-4113-9661-CEB986F5F864}" type="datetimeFigureOut">
              <a:rPr lang="en-IN" smtClean="0"/>
              <a:pPr/>
              <a:t>26-08-2011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2892-3A58-4A5F-AEA0-9145E891B4D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55AB-25C0-4113-9661-CEB986F5F864}" type="datetimeFigureOut">
              <a:rPr lang="en-IN" smtClean="0"/>
              <a:pPr/>
              <a:t>26-08-2011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2892-3A58-4A5F-AEA0-9145E891B4D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8" indent="0" algn="ctr">
              <a:buNone/>
              <a:defRPr/>
            </a:lvl2pPr>
            <a:lvl3pPr marL="914296" indent="0" algn="ctr">
              <a:buNone/>
              <a:defRPr/>
            </a:lvl3pPr>
            <a:lvl4pPr marL="1371444" indent="0" algn="ctr">
              <a:buNone/>
              <a:defRPr/>
            </a:lvl4pPr>
            <a:lvl5pPr marL="1828592" indent="0" algn="ctr">
              <a:buNone/>
              <a:defRPr/>
            </a:lvl5pPr>
            <a:lvl6pPr marL="2285740" indent="0" algn="ctr">
              <a:buNone/>
              <a:defRPr/>
            </a:lvl6pPr>
            <a:lvl7pPr marL="2742888" indent="0" algn="ctr">
              <a:buNone/>
              <a:defRPr/>
            </a:lvl7pPr>
            <a:lvl8pPr marL="3200036" indent="0" algn="ctr">
              <a:buNone/>
              <a:defRPr/>
            </a:lvl8pPr>
            <a:lvl9pPr marL="365718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8" indent="0">
              <a:buNone/>
              <a:defRPr sz="1800"/>
            </a:lvl2pPr>
            <a:lvl3pPr marL="914296" indent="0">
              <a:buNone/>
              <a:defRPr sz="1600"/>
            </a:lvl3pPr>
            <a:lvl4pPr marL="1371444" indent="0">
              <a:buNone/>
              <a:defRPr sz="1400"/>
            </a:lvl4pPr>
            <a:lvl5pPr marL="1828592" indent="0">
              <a:buNone/>
              <a:defRPr sz="1400"/>
            </a:lvl5pPr>
            <a:lvl6pPr marL="2285740" indent="0">
              <a:buNone/>
              <a:defRPr sz="1400"/>
            </a:lvl6pPr>
            <a:lvl7pPr marL="2742888" indent="0">
              <a:buNone/>
              <a:defRPr sz="1400"/>
            </a:lvl7pPr>
            <a:lvl8pPr marL="3200036" indent="0">
              <a:buNone/>
              <a:defRPr sz="1400"/>
            </a:lvl8pPr>
            <a:lvl9pPr marL="365718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 advClick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1644651"/>
            <a:ext cx="394335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515" y="1644651"/>
            <a:ext cx="394335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3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55AB-25C0-4113-9661-CEB986F5F864}" type="datetimeFigureOut">
              <a:rPr lang="en-IN" smtClean="0"/>
              <a:pPr/>
              <a:t>26-08-2011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2892-3A58-4A5F-AEA0-9145E891B4D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 advClick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 advClick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92" y="271467"/>
            <a:ext cx="2009775" cy="5756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9" y="271467"/>
            <a:ext cx="5876925" cy="5756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5" y="271467"/>
            <a:ext cx="8039100" cy="1138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8" indent="0" algn="ctr">
              <a:buNone/>
              <a:defRPr/>
            </a:lvl2pPr>
            <a:lvl3pPr marL="914296" indent="0" algn="ctr">
              <a:buNone/>
              <a:defRPr/>
            </a:lvl3pPr>
            <a:lvl4pPr marL="1371444" indent="0" algn="ctr">
              <a:buNone/>
              <a:defRPr/>
            </a:lvl4pPr>
            <a:lvl5pPr marL="1828592" indent="0" algn="ctr">
              <a:buNone/>
              <a:defRPr/>
            </a:lvl5pPr>
            <a:lvl6pPr marL="2285740" indent="0" algn="ctr">
              <a:buNone/>
              <a:defRPr/>
            </a:lvl6pPr>
            <a:lvl7pPr marL="2742888" indent="0" algn="ctr">
              <a:buNone/>
              <a:defRPr/>
            </a:lvl7pPr>
            <a:lvl8pPr marL="3200036" indent="0" algn="ctr">
              <a:buNone/>
              <a:defRPr/>
            </a:lvl8pPr>
            <a:lvl9pPr marL="365718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84D11-F8CA-437B-9AF6-DED9406B3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421F-8D37-476E-BCE5-0ED24457A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8" indent="0">
              <a:buNone/>
              <a:defRPr sz="1800"/>
            </a:lvl2pPr>
            <a:lvl3pPr marL="914296" indent="0">
              <a:buNone/>
              <a:defRPr sz="1600"/>
            </a:lvl3pPr>
            <a:lvl4pPr marL="1371444" indent="0">
              <a:buNone/>
              <a:defRPr sz="1400"/>
            </a:lvl4pPr>
            <a:lvl5pPr marL="1828592" indent="0">
              <a:buNone/>
              <a:defRPr sz="1400"/>
            </a:lvl5pPr>
            <a:lvl6pPr marL="2285740" indent="0">
              <a:buNone/>
              <a:defRPr sz="1400"/>
            </a:lvl6pPr>
            <a:lvl7pPr marL="2742888" indent="0">
              <a:buNone/>
              <a:defRPr sz="1400"/>
            </a:lvl7pPr>
            <a:lvl8pPr marL="3200036" indent="0">
              <a:buNone/>
              <a:defRPr sz="1400"/>
            </a:lvl8pPr>
            <a:lvl9pPr marL="365718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F076C-8E59-4412-BCB0-612B71DAB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1644651"/>
            <a:ext cx="394335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515" y="1644651"/>
            <a:ext cx="394335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AB9E6-CA6E-4612-B4AB-5AF042B8D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3A376-9270-4ABC-BC4D-9D0A6F8D0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55AB-25C0-4113-9661-CEB986F5F864}" type="datetimeFigureOut">
              <a:rPr lang="en-IN" smtClean="0"/>
              <a:pPr/>
              <a:t>26-08-2011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2892-3A58-4A5F-AEA0-9145E891B4D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 advClick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3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BB321-6B90-4871-82FC-A168E8A77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55EC3-6331-4379-AF3A-4A781D6A8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C99D2-F976-4824-9963-5197DDA47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92" y="271467"/>
            <a:ext cx="2009775" cy="5756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9" y="271467"/>
            <a:ext cx="5876925" cy="5756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8CD24-E3E4-49D6-95CD-B7BEE8064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F9F9-5DE8-4DC2-85CF-2AD37F899011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/>
              <a:t>26-08-2011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BB6C-6772-4F75-89B3-379953776D46}" type="slidenum">
              <a:rPr lang="en-I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F9F9-5DE8-4DC2-85CF-2AD37F899011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/>
              <a:t>26-08-2011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BB6C-6772-4F75-89B3-379953776D46}" type="slidenum">
              <a:rPr lang="en-I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F9F9-5DE8-4DC2-85CF-2AD37F899011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/>
              <a:t>26-08-2011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BB6C-6772-4F75-89B3-379953776D46}" type="slidenum">
              <a:rPr lang="en-I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F9F9-5DE8-4DC2-85CF-2AD37F899011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/>
              <a:t>26-08-2011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BB6C-6772-4F75-89B3-379953776D46}" type="slidenum">
              <a:rPr lang="en-I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F9F9-5DE8-4DC2-85CF-2AD37F899011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/>
              <a:t>26-08-2011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BB6C-6772-4F75-89B3-379953776D46}" type="slidenum">
              <a:rPr lang="en-I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55AB-25C0-4113-9661-CEB986F5F864}" type="datetimeFigureOut">
              <a:rPr lang="en-IN" smtClean="0"/>
              <a:pPr/>
              <a:t>26-08-2011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2892-3A58-4A5F-AEA0-9145E891B4D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 advClick="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F9F9-5DE8-4DC2-85CF-2AD37F899011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/>
              <a:t>26-08-2011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BB6C-6772-4F75-89B3-379953776D46}" type="slidenum">
              <a:rPr lang="en-I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F9F9-5DE8-4DC2-85CF-2AD37F899011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/>
              <a:t>26-08-2011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BB6C-6772-4F75-89B3-379953776D46}" type="slidenum">
              <a:rPr lang="en-I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F9F9-5DE8-4DC2-85CF-2AD37F899011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/>
              <a:t>26-08-2011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BB6C-6772-4F75-89B3-379953776D46}" type="slidenum">
              <a:rPr lang="en-I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F9F9-5DE8-4DC2-85CF-2AD37F899011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/>
              <a:t>26-08-2011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BB6C-6772-4F75-89B3-379953776D46}" type="slidenum">
              <a:rPr lang="en-I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F9F9-5DE8-4DC2-85CF-2AD37F899011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/>
              <a:t>26-08-2011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BB6C-6772-4F75-89B3-379953776D46}" type="slidenum">
              <a:rPr lang="en-I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F9F9-5DE8-4DC2-85CF-2AD37F899011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26-08-2011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BB6C-6772-4F75-89B3-379953776D46}" type="slidenum">
              <a:rPr lang="en-I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8" indent="0" algn="ctr">
              <a:buNone/>
              <a:defRPr/>
            </a:lvl2pPr>
            <a:lvl3pPr marL="914296" indent="0" algn="ctr">
              <a:buNone/>
              <a:defRPr/>
            </a:lvl3pPr>
            <a:lvl4pPr marL="1371444" indent="0" algn="ctr">
              <a:buNone/>
              <a:defRPr/>
            </a:lvl4pPr>
            <a:lvl5pPr marL="1828592" indent="0" algn="ctr">
              <a:buNone/>
              <a:defRPr/>
            </a:lvl5pPr>
            <a:lvl6pPr marL="2285740" indent="0" algn="ctr">
              <a:buNone/>
              <a:defRPr/>
            </a:lvl6pPr>
            <a:lvl7pPr marL="2742888" indent="0" algn="ctr">
              <a:buNone/>
              <a:defRPr/>
            </a:lvl7pPr>
            <a:lvl8pPr marL="3200036" indent="0" algn="ctr">
              <a:buNone/>
              <a:defRPr/>
            </a:lvl8pPr>
            <a:lvl9pPr marL="365718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xfrm>
            <a:off x="6556381" y="6245228"/>
            <a:ext cx="2124075" cy="46672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84D11-F8CA-437B-9AF6-DED9406B3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xfrm>
            <a:off x="6556381" y="6245228"/>
            <a:ext cx="2124075" cy="46672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1421F-8D37-476E-BCE5-0ED24457A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8" indent="0">
              <a:buNone/>
              <a:defRPr sz="1800"/>
            </a:lvl2pPr>
            <a:lvl3pPr marL="914296" indent="0">
              <a:buNone/>
              <a:defRPr sz="1600"/>
            </a:lvl3pPr>
            <a:lvl4pPr marL="1371444" indent="0">
              <a:buNone/>
              <a:defRPr sz="1400"/>
            </a:lvl4pPr>
            <a:lvl5pPr marL="1828592" indent="0">
              <a:buNone/>
              <a:defRPr sz="1400"/>
            </a:lvl5pPr>
            <a:lvl6pPr marL="2285740" indent="0">
              <a:buNone/>
              <a:defRPr sz="1400"/>
            </a:lvl6pPr>
            <a:lvl7pPr marL="2742888" indent="0">
              <a:buNone/>
              <a:defRPr sz="1400"/>
            </a:lvl7pPr>
            <a:lvl8pPr marL="3200036" indent="0">
              <a:buNone/>
              <a:defRPr sz="1400"/>
            </a:lvl8pPr>
            <a:lvl9pPr marL="365718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xfrm>
            <a:off x="6556381" y="6245228"/>
            <a:ext cx="2124075" cy="46672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F076C-8E59-4412-BCB0-612B71DAB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1644651"/>
            <a:ext cx="394335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515" y="1644651"/>
            <a:ext cx="394335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xfrm>
            <a:off x="6556381" y="6245228"/>
            <a:ext cx="2124075" cy="46672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AB9E6-CA6E-4612-B4AB-5AF042B8D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55AB-25C0-4113-9661-CEB986F5F864}" type="datetimeFigureOut">
              <a:rPr lang="en-IN" smtClean="0"/>
              <a:pPr/>
              <a:t>26-08-2011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2892-3A58-4A5F-AEA0-9145E891B4D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 advClick="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xfrm>
            <a:off x="6556381" y="6245228"/>
            <a:ext cx="2124075" cy="46672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3A376-9270-4ABC-BC4D-9D0A6F8D0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xfrm>
            <a:off x="6556381" y="6245228"/>
            <a:ext cx="2124075" cy="46672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0AC62-AF2D-4DDF-8DDB-468ECFF3E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3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xfrm>
            <a:off x="6556381" y="6245228"/>
            <a:ext cx="2124075" cy="46672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BB321-6B90-4871-82FC-A168E8A77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xfrm>
            <a:off x="6556381" y="6245228"/>
            <a:ext cx="2124075" cy="46672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55EC3-6331-4379-AF3A-4A781D6A8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xfrm>
            <a:off x="6556381" y="6245228"/>
            <a:ext cx="2124075" cy="46672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C99D2-F976-4824-9963-5197DDA47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92" y="271467"/>
            <a:ext cx="2009775" cy="5756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9" y="271467"/>
            <a:ext cx="5876925" cy="5756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xfrm>
            <a:off x="6556381" y="6245228"/>
            <a:ext cx="2124075" cy="46672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8CD24-E3E4-49D6-95CD-B7BEE8064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F9F9-5DE8-4DC2-85CF-2AD37F899011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/>
              <a:t>26-08-2011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BB6C-6772-4F75-89B3-379953776D46}" type="slidenum">
              <a:rPr lang="en-I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F9F9-5DE8-4DC2-85CF-2AD37F899011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/>
              <a:t>26-08-2011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BB6C-6772-4F75-89B3-379953776D46}" type="slidenum">
              <a:rPr lang="en-I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F9F9-5DE8-4DC2-85CF-2AD37F899011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/>
              <a:t>26-08-2011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BB6C-6772-4F75-89B3-379953776D46}" type="slidenum">
              <a:rPr lang="en-I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55AB-25C0-4113-9661-CEB986F5F864}" type="datetimeFigureOut">
              <a:rPr lang="en-IN" smtClean="0"/>
              <a:pPr/>
              <a:t>26-08-2011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2892-3A58-4A5F-AEA0-9145E891B4D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 advClick="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F9F9-5DE8-4DC2-85CF-2AD37F899011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/>
              <a:t>26-08-2011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BB6C-6772-4F75-89B3-379953776D46}" type="slidenum">
              <a:rPr lang="en-I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F9F9-5DE8-4DC2-85CF-2AD37F899011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/>
              <a:t>26-08-2011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BB6C-6772-4F75-89B3-379953776D46}" type="slidenum">
              <a:rPr lang="en-I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F9F9-5DE8-4DC2-85CF-2AD37F899011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/>
              <a:t>26-08-2011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BB6C-6772-4F75-89B3-379953776D46}" type="slidenum">
              <a:rPr lang="en-I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F9F9-5DE8-4DC2-85CF-2AD37F899011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/>
              <a:t>26-08-2011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BB6C-6772-4F75-89B3-379953776D46}" type="slidenum">
              <a:rPr lang="en-I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F9F9-5DE8-4DC2-85CF-2AD37F899011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/>
              <a:t>26-08-2011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BB6C-6772-4F75-89B3-379953776D46}" type="slidenum">
              <a:rPr lang="en-I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F9F9-5DE8-4DC2-85CF-2AD37F899011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/>
              <a:t>26-08-2011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BB6C-6772-4F75-89B3-379953776D46}" type="slidenum">
              <a:rPr lang="en-I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F9F9-5DE8-4DC2-85CF-2AD37F899011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/>
              <a:t>26-08-2011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BB6C-6772-4F75-89B3-379953776D46}" type="slidenum">
              <a:rPr lang="en-I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F9F9-5DE8-4DC2-85CF-2AD37F899011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/>
              <a:t>26-08-2011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BB6C-6772-4F75-89B3-379953776D46}" type="slidenum">
              <a:rPr lang="en-I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55AB-25C0-4113-9661-CEB986F5F864}" type="datetimeFigureOut">
              <a:rPr lang="en-IN" smtClean="0"/>
              <a:pPr/>
              <a:t>26-08-2011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2892-3A58-4A5F-AEA0-9145E891B4D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55AB-25C0-4113-9661-CEB986F5F864}" type="datetimeFigureOut">
              <a:rPr lang="en-IN" smtClean="0"/>
              <a:pPr/>
              <a:t>26-08-2011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2892-3A58-4A5F-AEA0-9145E891B4D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55AB-25C0-4113-9661-CEB986F5F864}" type="datetimeFigureOut">
              <a:rPr lang="en-IN" smtClean="0"/>
              <a:pPr/>
              <a:t>26-08-2011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2892-3A58-4A5F-AEA0-9145E891B4D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055AB-25C0-4113-9661-CEB986F5F864}" type="datetimeFigureOut">
              <a:rPr lang="en-IN" smtClean="0"/>
              <a:pPr/>
              <a:t>26-08-2011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F2892-3A58-4A5F-AEA0-9145E891B4D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 spd="slow" advClick="0">
    <p:fade/>
  </p:transition>
  <p:txStyles>
    <p:titleStyle>
      <a:lvl1pPr algn="ctr" defTabSz="91429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5" indent="-285717" algn="l" defTabSz="91429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91429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38188" y="1720854"/>
            <a:ext cx="8024812" cy="46039"/>
          </a:xfrm>
          <a:prstGeom prst="rect">
            <a:avLst/>
          </a:prstGeom>
          <a:gradFill rotWithShape="0">
            <a:gsLst>
              <a:gs pos="0">
                <a:srgbClr val="7DBA00"/>
              </a:gs>
              <a:gs pos="100000">
                <a:srgbClr val="7DBA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Trebuchet MS" pitchFamily="32" charset="0"/>
              <a:ea typeface="+mn-ea"/>
              <a:cs typeface="Arial" charset="0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0" y="6019803"/>
            <a:ext cx="1981200" cy="803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39765" y="271467"/>
            <a:ext cx="8039100" cy="113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45715" tIns="18358" rIns="45715" bIns="183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5" y="1644651"/>
            <a:ext cx="8039100" cy="438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89990" tIns="46794" rIns="89990" bIns="46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ransition spd="slow" advClick="0">
    <p:fade/>
  </p:transition>
  <p:hf sldNum="0" hdr="0" ftr="0"/>
  <p:txStyles>
    <p:titleStyle>
      <a:lvl1pPr algn="l" defTabSz="45714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7DBA00"/>
          </a:solidFill>
          <a:latin typeface="+mj-lt"/>
          <a:ea typeface="+mj-ea"/>
          <a:cs typeface="+mj-cs"/>
        </a:defRPr>
      </a:lvl1pPr>
      <a:lvl2pPr algn="l" defTabSz="45714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7DBA00"/>
          </a:solidFill>
          <a:latin typeface="Calibri (Body)" charset="0"/>
          <a:ea typeface="MS PGothic" pitchFamily="32" charset="0"/>
          <a:cs typeface="MS PGothic" pitchFamily="32" charset="0"/>
        </a:defRPr>
      </a:lvl2pPr>
      <a:lvl3pPr algn="l" defTabSz="45714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7DBA00"/>
          </a:solidFill>
          <a:latin typeface="Calibri (Body)" charset="0"/>
          <a:ea typeface="MS PGothic" pitchFamily="32" charset="0"/>
          <a:cs typeface="MS PGothic" pitchFamily="32" charset="0"/>
        </a:defRPr>
      </a:lvl3pPr>
      <a:lvl4pPr algn="l" defTabSz="45714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7DBA00"/>
          </a:solidFill>
          <a:latin typeface="Calibri (Body)" charset="0"/>
          <a:ea typeface="MS PGothic" pitchFamily="32" charset="0"/>
          <a:cs typeface="MS PGothic" pitchFamily="32" charset="0"/>
        </a:defRPr>
      </a:lvl4pPr>
      <a:lvl5pPr algn="l" defTabSz="45714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7DBA00"/>
          </a:solidFill>
          <a:latin typeface="Calibri (Body)" charset="0"/>
          <a:ea typeface="MS PGothic" pitchFamily="32" charset="0"/>
          <a:cs typeface="MS PGothic" pitchFamily="32" charset="0"/>
        </a:defRPr>
      </a:lvl5pPr>
      <a:lvl6pPr marL="2514314" indent="-228574" algn="l" defTabSz="45714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DBA00"/>
          </a:solidFill>
          <a:latin typeface="Calibri (Body)" charset="0"/>
          <a:ea typeface="MS PGothic" pitchFamily="32" charset="0"/>
          <a:cs typeface="MS PGothic" pitchFamily="32" charset="0"/>
        </a:defRPr>
      </a:lvl6pPr>
      <a:lvl7pPr marL="2971462" indent="-228574" algn="l" defTabSz="45714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DBA00"/>
          </a:solidFill>
          <a:latin typeface="Calibri (Body)" charset="0"/>
          <a:ea typeface="MS PGothic" pitchFamily="32" charset="0"/>
          <a:cs typeface="MS PGothic" pitchFamily="32" charset="0"/>
        </a:defRPr>
      </a:lvl7pPr>
      <a:lvl8pPr marL="3428610" indent="-228574" algn="l" defTabSz="45714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DBA00"/>
          </a:solidFill>
          <a:latin typeface="Calibri (Body)" charset="0"/>
          <a:ea typeface="MS PGothic" pitchFamily="32" charset="0"/>
          <a:cs typeface="MS PGothic" pitchFamily="32" charset="0"/>
        </a:defRPr>
      </a:lvl8pPr>
      <a:lvl9pPr marL="3885758" indent="-228574" algn="l" defTabSz="45714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DBA00"/>
          </a:solidFill>
          <a:latin typeface="Calibri (Body)" charset="0"/>
          <a:ea typeface="MS PGothic" pitchFamily="32" charset="0"/>
          <a:cs typeface="MS PGothic" pitchFamily="32" charset="0"/>
        </a:defRPr>
      </a:lvl9pPr>
    </p:titleStyle>
    <p:bodyStyle>
      <a:lvl1pPr marL="342861" indent="-342861" algn="l" defTabSz="457148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865" indent="-285717" algn="l" defTabSz="457148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2870" indent="-228574" algn="l" defTabSz="457148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018" indent="-228574" algn="l" defTabSz="457148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166" indent="-228574" algn="l" defTabSz="457148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314" indent="-228574" algn="l" defTabSz="457148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62" indent="-228574" algn="l" defTabSz="457148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610" indent="-228574" algn="l" defTabSz="457148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58" indent="-228574" algn="l" defTabSz="457148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85806" y="1371607"/>
            <a:ext cx="8226425" cy="42863"/>
          </a:xfrm>
          <a:prstGeom prst="rect">
            <a:avLst/>
          </a:prstGeom>
          <a:gradFill rotWithShape="0">
            <a:gsLst>
              <a:gs pos="0">
                <a:srgbClr val="7DBA00"/>
              </a:gs>
              <a:gs pos="100000">
                <a:srgbClr val="7DBA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Trebuchet MS" pitchFamily="32" charset="0"/>
              <a:ea typeface="+mn-ea"/>
              <a:cs typeface="Arial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09600" y="6475414"/>
            <a:ext cx="838200" cy="2330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0" tIns="46794" rIns="89990" bIns="46794">
            <a:spAutoFit/>
          </a:bodyPr>
          <a:lstStyle/>
          <a:p>
            <a:pP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Calibri (Body)" charset="0"/>
                <a:ea typeface="+mn-ea"/>
                <a:cs typeface="Arial" charset="0"/>
              </a:rPr>
              <a:t>26 Aug’11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295400" y="6489702"/>
            <a:ext cx="3505200" cy="217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0" tIns="46794" rIns="89990" bIns="46794">
            <a:spAutoFit/>
          </a:bodyPr>
          <a:lstStyle/>
          <a:p>
            <a:pP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  <a:defRPr/>
            </a:pPr>
            <a:r>
              <a:rPr lang="en-US" sz="800" dirty="0">
                <a:solidFill>
                  <a:srgbClr val="000000"/>
                </a:solidFill>
                <a:latin typeface="Calibri (Body)" charset="0"/>
                <a:ea typeface="+mn-ea"/>
                <a:cs typeface="Arial" charset="0"/>
              </a:rPr>
              <a:t>©  </a:t>
            </a:r>
            <a:r>
              <a:rPr lang="en-US" sz="800" dirty="0" smtClean="0">
                <a:solidFill>
                  <a:srgbClr val="000000"/>
                </a:solidFill>
                <a:latin typeface="Calibri (Body)" charset="0"/>
                <a:ea typeface="+mn-ea"/>
                <a:cs typeface="Arial" charset="0"/>
              </a:rPr>
              <a:t>2011 </a:t>
            </a:r>
            <a:r>
              <a:rPr lang="en-US" sz="800" dirty="0">
                <a:solidFill>
                  <a:srgbClr val="000000"/>
                </a:solidFill>
                <a:latin typeface="Calibri (Body)" charset="0"/>
                <a:ea typeface="+mn-ea"/>
                <a:cs typeface="Arial" charset="0"/>
              </a:rPr>
              <a:t>Copyright Alliance for an Energy Efficient Economy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00" y="6019803"/>
            <a:ext cx="1981200" cy="803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39765" y="271467"/>
            <a:ext cx="8039100" cy="113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45715" tIns="18358" rIns="45715" bIns="183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5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5" y="1644651"/>
            <a:ext cx="8039100" cy="438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89990" tIns="46794" rIns="89990" bIns="46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57201" y="6246817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Trebuchet MS" pitchFamily="32" charset="0"/>
              <a:ea typeface="+mn-ea"/>
              <a:cs typeface="Arial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127375" y="6246817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Trebuchet MS" pitchFamily="32" charset="0"/>
              <a:ea typeface="+mn-ea"/>
              <a:cs typeface="Arial" charset="0"/>
            </a:endParaRP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6381" y="6245228"/>
            <a:ext cx="2124075" cy="4667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723818" algn="l"/>
                <a:tab pos="1447636" algn="l"/>
              </a:tabLst>
              <a:defRPr sz="2400">
                <a:solidFill>
                  <a:srgbClr val="000000"/>
                </a:solidFill>
                <a:latin typeface="+mn-lt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37D3114F-933C-4924-BE29-4CF39CB1B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6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 spd="slow" advClick="0">
    <p:fade/>
  </p:transition>
  <p:hf sldNum="0" hdr="0" ftr="0"/>
  <p:txStyles>
    <p:titleStyle>
      <a:lvl1pPr algn="l" defTabSz="45714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7DBA00"/>
          </a:solidFill>
          <a:latin typeface="+mj-lt"/>
          <a:ea typeface="+mj-ea"/>
          <a:cs typeface="+mj-cs"/>
        </a:defRPr>
      </a:lvl1pPr>
      <a:lvl2pPr algn="l" defTabSz="45714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7DBA00"/>
          </a:solidFill>
          <a:latin typeface="Calibri (Body)" charset="0"/>
          <a:ea typeface="MS PGothic" pitchFamily="32" charset="0"/>
          <a:cs typeface="MS PGothic" pitchFamily="32" charset="0"/>
        </a:defRPr>
      </a:lvl2pPr>
      <a:lvl3pPr algn="l" defTabSz="45714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7DBA00"/>
          </a:solidFill>
          <a:latin typeface="Calibri (Body)" charset="0"/>
          <a:ea typeface="MS PGothic" pitchFamily="32" charset="0"/>
          <a:cs typeface="MS PGothic" pitchFamily="32" charset="0"/>
        </a:defRPr>
      </a:lvl3pPr>
      <a:lvl4pPr algn="l" defTabSz="45714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7DBA00"/>
          </a:solidFill>
          <a:latin typeface="Calibri (Body)" charset="0"/>
          <a:ea typeface="MS PGothic" pitchFamily="32" charset="0"/>
          <a:cs typeface="MS PGothic" pitchFamily="32" charset="0"/>
        </a:defRPr>
      </a:lvl4pPr>
      <a:lvl5pPr algn="l" defTabSz="45714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7DBA00"/>
          </a:solidFill>
          <a:latin typeface="Calibri (Body)" charset="0"/>
          <a:ea typeface="MS PGothic" pitchFamily="32" charset="0"/>
          <a:cs typeface="MS PGothic" pitchFamily="32" charset="0"/>
        </a:defRPr>
      </a:lvl5pPr>
      <a:lvl6pPr marL="2514314" indent="-228574" algn="l" defTabSz="45714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DBA00"/>
          </a:solidFill>
          <a:latin typeface="Calibri (Body)" charset="0"/>
          <a:ea typeface="MS PGothic" pitchFamily="32" charset="0"/>
          <a:cs typeface="MS PGothic" pitchFamily="32" charset="0"/>
        </a:defRPr>
      </a:lvl6pPr>
      <a:lvl7pPr marL="2971462" indent="-228574" algn="l" defTabSz="45714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DBA00"/>
          </a:solidFill>
          <a:latin typeface="Calibri (Body)" charset="0"/>
          <a:ea typeface="MS PGothic" pitchFamily="32" charset="0"/>
          <a:cs typeface="MS PGothic" pitchFamily="32" charset="0"/>
        </a:defRPr>
      </a:lvl7pPr>
      <a:lvl8pPr marL="3428610" indent="-228574" algn="l" defTabSz="45714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DBA00"/>
          </a:solidFill>
          <a:latin typeface="Calibri (Body)" charset="0"/>
          <a:ea typeface="MS PGothic" pitchFamily="32" charset="0"/>
          <a:cs typeface="MS PGothic" pitchFamily="32" charset="0"/>
        </a:defRPr>
      </a:lvl8pPr>
      <a:lvl9pPr marL="3885758" indent="-228574" algn="l" defTabSz="45714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DBA00"/>
          </a:solidFill>
          <a:latin typeface="Calibri (Body)" charset="0"/>
          <a:ea typeface="MS PGothic" pitchFamily="32" charset="0"/>
          <a:cs typeface="MS PGothic" pitchFamily="32" charset="0"/>
        </a:defRPr>
      </a:lvl9pPr>
    </p:titleStyle>
    <p:bodyStyle>
      <a:lvl1pPr marL="342861" indent="-342861" algn="l" defTabSz="457148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865" indent="-285717" algn="l" defTabSz="457148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2870" indent="-228574" algn="l" defTabSz="457148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018" indent="-228574" algn="l" defTabSz="457148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166" indent="-228574" algn="l" defTabSz="457148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314" indent="-228574" algn="l" defTabSz="457148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62" indent="-228574" algn="l" defTabSz="457148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610" indent="-228574" algn="l" defTabSz="457148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58" indent="-228574" algn="l" defTabSz="457148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3629F9F9-5DE8-4DC2-85CF-2AD37F899011}" type="datetimeFigureOut">
              <a:rPr lang="en-IN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26-08-2011</a:t>
            </a:fld>
            <a:endParaRPr lang="en-IN" dirty="0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IN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1AFFBB6C-6772-4F75-89B3-379953776D46}" type="slidenum">
              <a:rPr lang="en-IN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N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85806" y="1371607"/>
            <a:ext cx="8226425" cy="42863"/>
          </a:xfrm>
          <a:prstGeom prst="rect">
            <a:avLst/>
          </a:prstGeom>
          <a:gradFill rotWithShape="0">
            <a:gsLst>
              <a:gs pos="0">
                <a:srgbClr val="7DBA00"/>
              </a:gs>
              <a:gs pos="100000">
                <a:srgbClr val="7DBA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srgbClr val="FFFFFF"/>
              </a:solidFill>
              <a:latin typeface="Trebuchet MS" pitchFamily="32" charset="0"/>
              <a:ea typeface="MS PGothic"/>
              <a:cs typeface="Arial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09600" y="6475414"/>
            <a:ext cx="838200" cy="2330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0" tIns="46794" rIns="89990" bIns="46794">
            <a:spAutoFit/>
          </a:bodyPr>
          <a:lstStyle/>
          <a:p>
            <a:pP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Calibri (Body)" charset="0"/>
                <a:ea typeface="MS PGothic"/>
                <a:cs typeface="Arial" charset="0"/>
              </a:rPr>
              <a:t>26 Aug’11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295400" y="6489702"/>
            <a:ext cx="3505200" cy="217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0" tIns="46794" rIns="89990" bIns="46794">
            <a:spAutoFit/>
          </a:bodyPr>
          <a:lstStyle/>
          <a:p>
            <a:pP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  <a:defRPr/>
            </a:pPr>
            <a:r>
              <a:rPr lang="en-US" sz="800" dirty="0">
                <a:solidFill>
                  <a:srgbClr val="000000"/>
                </a:solidFill>
                <a:latin typeface="Calibri (Body)" charset="0"/>
                <a:ea typeface="MS PGothic"/>
                <a:cs typeface="Arial" charset="0"/>
              </a:rPr>
              <a:t>©  </a:t>
            </a:r>
            <a:r>
              <a:rPr lang="en-US" sz="800" dirty="0" smtClean="0">
                <a:solidFill>
                  <a:srgbClr val="000000"/>
                </a:solidFill>
                <a:latin typeface="Calibri (Body)" charset="0"/>
                <a:ea typeface="MS PGothic"/>
                <a:cs typeface="Arial" charset="0"/>
              </a:rPr>
              <a:t>2011 </a:t>
            </a:r>
            <a:r>
              <a:rPr lang="en-US" sz="800" dirty="0">
                <a:solidFill>
                  <a:srgbClr val="000000"/>
                </a:solidFill>
                <a:latin typeface="Calibri (Body)" charset="0"/>
                <a:ea typeface="MS PGothic"/>
                <a:cs typeface="Arial" charset="0"/>
              </a:rPr>
              <a:t>Copyright Alliance for an Energy Efficient Economy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00" y="6019803"/>
            <a:ext cx="1981200" cy="803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39765" y="271467"/>
            <a:ext cx="8039100" cy="113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45715" tIns="18358" rIns="45715" bIns="183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5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5" y="1644651"/>
            <a:ext cx="8039100" cy="438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89990" tIns="46794" rIns="89990" bIns="46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57201" y="6246817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srgbClr val="FFFFFF"/>
              </a:solidFill>
              <a:latin typeface="Trebuchet MS" pitchFamily="32" charset="0"/>
              <a:ea typeface="MS PGothic"/>
              <a:cs typeface="Arial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127375" y="6246817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srgbClr val="FFFFFF"/>
              </a:solidFill>
              <a:latin typeface="Trebuchet MS" pitchFamily="32" charset="0"/>
              <a:ea typeface="MS PGothic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 spd="slow" advClick="0">
    <p:fade/>
  </p:transition>
  <p:hf sldNum="0" hdr="0" ftr="0"/>
  <p:txStyles>
    <p:titleStyle>
      <a:lvl1pPr algn="l" defTabSz="45714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7DBA00"/>
          </a:solidFill>
          <a:latin typeface="+mj-lt"/>
          <a:ea typeface="+mj-ea"/>
          <a:cs typeface="+mj-cs"/>
        </a:defRPr>
      </a:lvl1pPr>
      <a:lvl2pPr algn="l" defTabSz="45714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7DBA00"/>
          </a:solidFill>
          <a:latin typeface="Calibri (Body)" charset="0"/>
          <a:ea typeface="MS PGothic" pitchFamily="32" charset="0"/>
          <a:cs typeface="MS PGothic" pitchFamily="32" charset="0"/>
        </a:defRPr>
      </a:lvl2pPr>
      <a:lvl3pPr algn="l" defTabSz="45714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7DBA00"/>
          </a:solidFill>
          <a:latin typeface="Calibri (Body)" charset="0"/>
          <a:ea typeface="MS PGothic" pitchFamily="32" charset="0"/>
          <a:cs typeface="MS PGothic" pitchFamily="32" charset="0"/>
        </a:defRPr>
      </a:lvl3pPr>
      <a:lvl4pPr algn="l" defTabSz="45714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7DBA00"/>
          </a:solidFill>
          <a:latin typeface="Calibri (Body)" charset="0"/>
          <a:ea typeface="MS PGothic" pitchFamily="32" charset="0"/>
          <a:cs typeface="MS PGothic" pitchFamily="32" charset="0"/>
        </a:defRPr>
      </a:lvl4pPr>
      <a:lvl5pPr algn="l" defTabSz="45714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7DBA00"/>
          </a:solidFill>
          <a:latin typeface="Calibri (Body)" charset="0"/>
          <a:ea typeface="MS PGothic" pitchFamily="32" charset="0"/>
          <a:cs typeface="MS PGothic" pitchFamily="32" charset="0"/>
        </a:defRPr>
      </a:lvl5pPr>
      <a:lvl6pPr marL="2514314" indent="-228574" algn="l" defTabSz="45714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DBA00"/>
          </a:solidFill>
          <a:latin typeface="Calibri (Body)" charset="0"/>
          <a:ea typeface="MS PGothic" pitchFamily="32" charset="0"/>
          <a:cs typeface="MS PGothic" pitchFamily="32" charset="0"/>
        </a:defRPr>
      </a:lvl6pPr>
      <a:lvl7pPr marL="2971462" indent="-228574" algn="l" defTabSz="45714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DBA00"/>
          </a:solidFill>
          <a:latin typeface="Calibri (Body)" charset="0"/>
          <a:ea typeface="MS PGothic" pitchFamily="32" charset="0"/>
          <a:cs typeface="MS PGothic" pitchFamily="32" charset="0"/>
        </a:defRPr>
      </a:lvl7pPr>
      <a:lvl8pPr marL="3428610" indent="-228574" algn="l" defTabSz="45714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DBA00"/>
          </a:solidFill>
          <a:latin typeface="Calibri (Body)" charset="0"/>
          <a:ea typeface="MS PGothic" pitchFamily="32" charset="0"/>
          <a:cs typeface="MS PGothic" pitchFamily="32" charset="0"/>
        </a:defRPr>
      </a:lvl8pPr>
      <a:lvl9pPr marL="3885758" indent="-228574" algn="l" defTabSz="45714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7DBA00"/>
          </a:solidFill>
          <a:latin typeface="Calibri (Body)" charset="0"/>
          <a:ea typeface="MS PGothic" pitchFamily="32" charset="0"/>
          <a:cs typeface="MS PGothic" pitchFamily="32" charset="0"/>
        </a:defRPr>
      </a:lvl9pPr>
    </p:titleStyle>
    <p:bodyStyle>
      <a:lvl1pPr marL="342861" indent="-342861" algn="l" defTabSz="457148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865" indent="-285717" algn="l" defTabSz="457148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2870" indent="-228574" algn="l" defTabSz="457148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018" indent="-228574" algn="l" defTabSz="457148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166" indent="-228574" algn="l" defTabSz="457148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314" indent="-228574" algn="l" defTabSz="457148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62" indent="-228574" algn="l" defTabSz="457148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610" indent="-228574" algn="l" defTabSz="457148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58" indent="-228574" algn="l" defTabSz="457148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3629F9F9-5DE8-4DC2-85CF-2AD37F899011}" type="datetimeFigureOut">
              <a:rPr lang="en-IN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26-08-2011</a:t>
            </a:fld>
            <a:endParaRPr lang="en-IN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IN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1AFFBB6C-6772-4F75-89B3-379953776D46}" type="slidenum">
              <a:rPr lang="en-IN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IN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43.jpe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oleObject" Target="../embeddings/oleObject2.bin"/><Relationship Id="rId26" Type="http://schemas.openxmlformats.org/officeDocument/2006/relationships/image" Target="../media/image23.jpeg"/><Relationship Id="rId39" Type="http://schemas.openxmlformats.org/officeDocument/2006/relationships/image" Target="../media/image36.png"/><Relationship Id="rId3" Type="http://schemas.openxmlformats.org/officeDocument/2006/relationships/notesSlide" Target="../notesSlides/notesSlide32.xml"/><Relationship Id="rId21" Type="http://schemas.openxmlformats.org/officeDocument/2006/relationships/hyperlink" Target="http://www.johnsoncontrols.com/publish/us/en.html" TargetMode="External"/><Relationship Id="rId34" Type="http://schemas.openxmlformats.org/officeDocument/2006/relationships/image" Target="../media/image31.png"/><Relationship Id="rId42" Type="http://schemas.openxmlformats.org/officeDocument/2006/relationships/image" Target="../media/image39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5" Type="http://schemas.openxmlformats.org/officeDocument/2006/relationships/hyperlink" Target="http://www.marcsignage.com/node/8" TargetMode="External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29" Type="http://schemas.openxmlformats.org/officeDocument/2006/relationships/image" Target="../media/image26.jpeg"/><Relationship Id="rId41" Type="http://schemas.openxmlformats.org/officeDocument/2006/relationships/image" Target="../media/image38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2.jpe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1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31" Type="http://schemas.openxmlformats.org/officeDocument/2006/relationships/image" Target="../media/image28.png"/><Relationship Id="rId44" Type="http://schemas.openxmlformats.org/officeDocument/2006/relationships/image" Target="../media/image4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0.png"/><Relationship Id="rId27" Type="http://schemas.openxmlformats.org/officeDocument/2006/relationships/image" Target="../media/image24.jpeg"/><Relationship Id="rId30" Type="http://schemas.openxmlformats.org/officeDocument/2006/relationships/image" Target="../media/image27.jpeg"/><Relationship Id="rId35" Type="http://schemas.openxmlformats.org/officeDocument/2006/relationships/image" Target="../media/image32.png"/><Relationship Id="rId43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oleObject" Target="../embeddings/oleObject1.bin"/><Relationship Id="rId26" Type="http://schemas.openxmlformats.org/officeDocument/2006/relationships/image" Target="../media/image23.jpeg"/><Relationship Id="rId39" Type="http://schemas.openxmlformats.org/officeDocument/2006/relationships/image" Target="../media/image36.png"/><Relationship Id="rId3" Type="http://schemas.openxmlformats.org/officeDocument/2006/relationships/notesSlide" Target="../notesSlides/notesSlide4.xml"/><Relationship Id="rId21" Type="http://schemas.openxmlformats.org/officeDocument/2006/relationships/hyperlink" Target="http://www.johnsoncontrols.com/publish/us/en.html" TargetMode="External"/><Relationship Id="rId34" Type="http://schemas.openxmlformats.org/officeDocument/2006/relationships/image" Target="../media/image31.png"/><Relationship Id="rId42" Type="http://schemas.openxmlformats.org/officeDocument/2006/relationships/image" Target="../media/image39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5" Type="http://schemas.openxmlformats.org/officeDocument/2006/relationships/hyperlink" Target="http://www.marcsignage.com/node/8" TargetMode="External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2" Type="http://schemas.openxmlformats.org/officeDocument/2006/relationships/slideLayout" Target="../slideLayouts/slideLayout63.xml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29" Type="http://schemas.openxmlformats.org/officeDocument/2006/relationships/image" Target="../media/image26.jpeg"/><Relationship Id="rId41" Type="http://schemas.openxmlformats.org/officeDocument/2006/relationships/image" Target="../media/image38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2.jpe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1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31" Type="http://schemas.openxmlformats.org/officeDocument/2006/relationships/image" Target="../media/image28.png"/><Relationship Id="rId44" Type="http://schemas.openxmlformats.org/officeDocument/2006/relationships/image" Target="../media/image4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0.png"/><Relationship Id="rId27" Type="http://schemas.openxmlformats.org/officeDocument/2006/relationships/image" Target="../media/image24.jpeg"/><Relationship Id="rId30" Type="http://schemas.openxmlformats.org/officeDocument/2006/relationships/image" Target="../media/image27.jpeg"/><Relationship Id="rId35" Type="http://schemas.openxmlformats.org/officeDocument/2006/relationships/image" Target="../media/image32.png"/><Relationship Id="rId43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image" Target="../media/image43.jpeg"/><Relationship Id="rId10" Type="http://schemas.openxmlformats.org/officeDocument/2006/relationships/image" Target="../media/image11.png"/><Relationship Id="rId4" Type="http://schemas.openxmlformats.org/officeDocument/2006/relationships/image" Target="../media/image31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304800" y="6488116"/>
            <a:ext cx="300038" cy="21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228600" y="6096000"/>
            <a:ext cx="22098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0" tIns="46794" rIns="89990" bIns="46794"/>
          <a:lstStyle/>
          <a:p>
            <a:pPr>
              <a:spcBef>
                <a:spcPts val="300"/>
              </a:spcBef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200" b="1" dirty="0">
                <a:solidFill>
                  <a:srgbClr val="669900"/>
                </a:solidFill>
                <a:latin typeface="Arial Black" pitchFamily="34" charset="0"/>
              </a:rPr>
              <a:t>T: +9111-43027344</a:t>
            </a:r>
          </a:p>
          <a:p>
            <a:pPr>
              <a:spcBef>
                <a:spcPts val="300"/>
              </a:spcBef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200" b="1" dirty="0">
                <a:solidFill>
                  <a:srgbClr val="669900"/>
                </a:solidFill>
                <a:latin typeface="Arial Black" pitchFamily="34" charset="0"/>
              </a:rPr>
              <a:t>E: info @ </a:t>
            </a:r>
            <a:r>
              <a:rPr lang="en-US" sz="1200" b="1" dirty="0" err="1">
                <a:solidFill>
                  <a:srgbClr val="669900"/>
                </a:solidFill>
                <a:latin typeface="Arial Black" pitchFamily="34" charset="0"/>
              </a:rPr>
              <a:t>aeee.in</a:t>
            </a:r>
            <a:r>
              <a:rPr lang="en-US" sz="1200" b="1" dirty="0">
                <a:solidFill>
                  <a:srgbClr val="669900"/>
                </a:solidFill>
                <a:latin typeface="Arial Black" pitchFamily="34" charset="0"/>
              </a:rPr>
              <a:t>              	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505200" y="6096000"/>
            <a:ext cx="20574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0" tIns="46794" rIns="89990" bIns="46794"/>
          <a:lstStyle/>
          <a:p>
            <a:pPr>
              <a:spcBef>
                <a:spcPts val="450"/>
              </a:spcBef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200" b="1" dirty="0">
                <a:solidFill>
                  <a:srgbClr val="669900"/>
                </a:solidFill>
                <a:latin typeface="Arial Black" pitchFamily="34" charset="0"/>
              </a:rPr>
              <a:t>  </a:t>
            </a:r>
            <a:r>
              <a:rPr lang="en-US" sz="1800" b="1" dirty="0">
                <a:solidFill>
                  <a:srgbClr val="669900"/>
                </a:solidFill>
                <a:latin typeface="Arial Black" pitchFamily="34" charset="0"/>
              </a:rPr>
              <a:t>www.aeee.in </a:t>
            </a:r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810000"/>
            <a:ext cx="7467600" cy="2133600"/>
          </a:xfrm>
        </p:spPr>
        <p:txBody>
          <a:bodyPr/>
          <a:lstStyle/>
          <a:p>
            <a:pPr algn="ctr" eaLnBrk="1" hangingPunct="1">
              <a:buClrTx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3200" b="1" i="1" dirty="0" smtClean="0">
                <a:solidFill>
                  <a:srgbClr val="669900"/>
                </a:solidFill>
                <a:latin typeface="Bookman Old Style" pitchFamily="18" charset="0"/>
                <a:cs typeface="Times New Roman" pitchFamily="18" charset="0"/>
              </a:rPr>
              <a:t>Energy Efficiency Movement India </a:t>
            </a:r>
            <a:r>
              <a:rPr lang="en-US" sz="2400" b="1" i="1" dirty="0" smtClean="0">
                <a:solidFill>
                  <a:srgbClr val="669900"/>
                </a:solidFill>
                <a:latin typeface="Bookman Old Style" pitchFamily="18" charset="0"/>
                <a:cs typeface="Times New Roman" pitchFamily="18" charset="0"/>
              </a:rPr>
              <a:t>– Challenges &amp; Opportunities for ESCOs</a:t>
            </a:r>
            <a:r>
              <a:rPr lang="en-US" sz="4800" b="1" i="1" dirty="0" smtClean="0">
                <a:solidFill>
                  <a:srgbClr val="669900"/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en-US" sz="4800" b="1" i="1" dirty="0" smtClean="0">
                <a:solidFill>
                  <a:srgbClr val="66990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26 August 2011 </a:t>
            </a:r>
            <a:endParaRPr lang="en-US" sz="2400" b="1" i="1" dirty="0" smtClean="0">
              <a:solidFill>
                <a:srgbClr val="666666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457200" y="152400"/>
            <a:ext cx="82296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45715" tIns="18358" rIns="45715" bIns="18358" anchor="b"/>
          <a:lstStyle/>
          <a:p>
            <a:pPr algn="ctr"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endParaRPr lang="en-IN" sz="2000" b="1" i="1" dirty="0" smtClean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  <a:p>
            <a:pPr algn="ctr"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endParaRPr lang="en-IN" sz="2000" b="1" i="1" dirty="0" smtClean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  <a:p>
            <a:pPr algn="ctr"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endParaRPr lang="en-IN" sz="2000" b="1" i="1" dirty="0" smtClean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  <a:p>
            <a:pPr algn="ctr"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endParaRPr lang="en-IN" sz="2000" b="1" i="1" dirty="0" smtClean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  <a:p>
            <a:pPr algn="ctr"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endParaRPr lang="en-IN" sz="2000" b="1" i="1" dirty="0" smtClean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  <a:p>
            <a:pPr algn="ctr"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endParaRPr lang="en-IN" sz="2000" b="1" i="1" dirty="0" smtClean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  <a:p>
            <a:pPr algn="ctr"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endParaRPr lang="en-IN" sz="2000" b="1" i="1" dirty="0" smtClean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  <a:p>
            <a:pPr algn="ctr"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endParaRPr lang="en-IN" sz="2000" b="1" i="1" dirty="0" smtClean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  <a:p>
            <a:pPr algn="ctr"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endParaRPr lang="en-IN" sz="2000" b="1" i="1" dirty="0" smtClean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  <a:p>
            <a:pPr algn="ctr"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IN" sz="1600" b="1" dirty="0" smtClean="0">
                <a:solidFill>
                  <a:srgbClr val="669900"/>
                </a:solidFill>
                <a:cs typeface="Times New Roman" pitchFamily="18" charset="0"/>
              </a:rPr>
              <a:t>ENVIRONMENT &amp; ENERGY CONCLAVE 2011</a:t>
            </a:r>
          </a:p>
          <a:p>
            <a:pPr algn="ctr"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IN" sz="2000" b="1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  </a:t>
            </a:r>
            <a:r>
              <a:rPr lang="en-IN" sz="2000" b="1" i="1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Sustainable </a:t>
            </a:r>
            <a:r>
              <a:rPr lang="en-IN" sz="2000" b="1" i="1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Development </a:t>
            </a:r>
            <a:r>
              <a:rPr lang="en-IN" sz="2000" b="1" i="1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 - Driving </a:t>
            </a:r>
            <a:r>
              <a:rPr lang="en-IN" sz="2000" b="1" i="1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Technology Advances </a:t>
            </a:r>
          </a:p>
          <a:p>
            <a:pPr algn="ctr"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IN" sz="2000" b="1" i="1" dirty="0" smtClean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in Future Energy</a:t>
            </a:r>
          </a:p>
          <a:p>
            <a:pPr algn="ctr"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endParaRPr lang="en-IN" sz="1200" b="1" i="1" dirty="0" smtClean="0">
              <a:solidFill>
                <a:schemeClr val="bg1">
                  <a:lumMod val="65000"/>
                </a:schemeClr>
              </a:solidFill>
              <a:cs typeface="Times New Roman" pitchFamily="18" charset="0"/>
            </a:endParaRPr>
          </a:p>
          <a:p>
            <a:pPr algn="ctr"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2000" b="1" i="1" dirty="0" smtClean="0">
                <a:solidFill>
                  <a:schemeClr val="tx1"/>
                </a:solidFill>
                <a:cs typeface="Times New Roman" pitchFamily="18" charset="0"/>
              </a:rPr>
              <a:t>The Bengal Chamber</a:t>
            </a:r>
            <a:endParaRPr lang="en-US" sz="2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7" name="Picture 6" descr="Logo1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905000"/>
            <a:ext cx="5029200" cy="2038025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5" y="457200"/>
            <a:ext cx="8039100" cy="800104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Arial Black" pitchFamily="34" charset="0"/>
              </a:rPr>
              <a:t>Current Policy Scenario</a:t>
            </a:r>
            <a:endParaRPr lang="en-GB" sz="4400" b="1" dirty="0"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833403" cy="443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D16E73-F249-43C9-9E0A-62B2C4334DE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2027793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304800"/>
            <a:ext cx="8381999" cy="9429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45715" tIns="32037" rIns="45715" bIns="18358" anchor="b"/>
          <a:lstStyle/>
          <a:p>
            <a:pP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3200" b="1" dirty="0" smtClean="0">
                <a:solidFill>
                  <a:srgbClr val="7DBA00"/>
                </a:solidFill>
                <a:latin typeface="Arial Black" pitchFamily="34" charset="0"/>
              </a:rPr>
              <a:t>AEEE </a:t>
            </a:r>
            <a:r>
              <a:rPr lang="en-US" sz="3200" b="1" dirty="0" smtClean="0">
                <a:solidFill>
                  <a:srgbClr val="7DBA00"/>
                </a:solidFill>
                <a:latin typeface="Arial Black" pitchFamily="34" charset="0"/>
              </a:rPr>
              <a:t>Integrates </a:t>
            </a:r>
            <a:r>
              <a:rPr lang="en-US" sz="3200" b="1" dirty="0" smtClean="0">
                <a:solidFill>
                  <a:srgbClr val="7DBA00"/>
                </a:solidFill>
                <a:latin typeface="Arial Black" pitchFamily="34" charset="0"/>
              </a:rPr>
              <a:t>EE </a:t>
            </a:r>
            <a:r>
              <a:rPr lang="en-US" sz="3200" b="1" dirty="0">
                <a:solidFill>
                  <a:srgbClr val="7DBA00"/>
                </a:solidFill>
                <a:latin typeface="Arial Black" pitchFamily="34" charset="0"/>
              </a:rPr>
              <a:t>in all Sectors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114800" y="2995613"/>
            <a:ext cx="5029200" cy="264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30" tIns="19078" rIns="91430" bIns="45715"/>
          <a:lstStyle/>
          <a:p>
            <a:pPr marL="388894" indent="-290480" algn="ctr">
              <a:spcBef>
                <a:spcPts val="550"/>
              </a:spcBef>
              <a:buClr>
                <a:srgbClr val="7DBA00"/>
              </a:buClr>
              <a:buSzPct val="100000"/>
              <a:tabLst>
                <a:tab pos="388894" algn="l"/>
                <a:tab pos="846042" algn="l"/>
                <a:tab pos="1303189" algn="l"/>
                <a:tab pos="1760338" algn="l"/>
                <a:tab pos="2217486" algn="l"/>
                <a:tab pos="2674634" algn="l"/>
                <a:tab pos="3131782" algn="l"/>
                <a:tab pos="3588930" algn="l"/>
                <a:tab pos="4046078" algn="l"/>
                <a:tab pos="4503226" algn="l"/>
                <a:tab pos="4960374" algn="l"/>
                <a:tab pos="5417521" algn="l"/>
                <a:tab pos="5874670" algn="l"/>
                <a:tab pos="6331818" algn="l"/>
                <a:tab pos="6788966" algn="l"/>
                <a:tab pos="7246113" algn="l"/>
                <a:tab pos="7703262" algn="l"/>
                <a:tab pos="8160410" algn="l"/>
                <a:tab pos="8617558" algn="l"/>
                <a:tab pos="9074705" algn="l"/>
                <a:tab pos="9531854" algn="l"/>
              </a:tabLst>
            </a:pPr>
            <a:r>
              <a:rPr lang="en-US" sz="1800" b="1" dirty="0" smtClean="0">
                <a:solidFill>
                  <a:srgbClr val="000000"/>
                </a:solidFill>
                <a:latin typeface="Calibri (Body)"/>
              </a:rPr>
              <a:t>AEEE’s Support</a:t>
            </a:r>
            <a:endParaRPr lang="en-US" sz="1800" b="1" dirty="0">
              <a:solidFill>
                <a:srgbClr val="000000"/>
              </a:solidFill>
              <a:latin typeface="Calibri (Body)"/>
            </a:endParaRPr>
          </a:p>
          <a:p>
            <a:pPr marL="388894" indent="-290480">
              <a:spcBef>
                <a:spcPts val="550"/>
              </a:spcBef>
              <a:buClr>
                <a:srgbClr val="7DBA00"/>
              </a:buClr>
              <a:buSzPct val="100000"/>
              <a:buFont typeface="Wingdings" pitchFamily="2" charset="2"/>
              <a:buChar char=""/>
              <a:tabLst>
                <a:tab pos="388894" algn="l"/>
                <a:tab pos="846042" algn="l"/>
                <a:tab pos="1303189" algn="l"/>
                <a:tab pos="1760338" algn="l"/>
                <a:tab pos="2217486" algn="l"/>
                <a:tab pos="2674634" algn="l"/>
                <a:tab pos="3131782" algn="l"/>
                <a:tab pos="3588930" algn="l"/>
                <a:tab pos="4046078" algn="l"/>
                <a:tab pos="4503226" algn="l"/>
                <a:tab pos="4960374" algn="l"/>
                <a:tab pos="5417521" algn="l"/>
                <a:tab pos="5874670" algn="l"/>
                <a:tab pos="6331818" algn="l"/>
                <a:tab pos="6788966" algn="l"/>
                <a:tab pos="7246113" algn="l"/>
                <a:tab pos="7703262" algn="l"/>
                <a:tab pos="8160410" algn="l"/>
                <a:tab pos="8617558" algn="l"/>
                <a:tab pos="9074705" algn="l"/>
                <a:tab pos="9531854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Calibri (Body)"/>
              </a:rPr>
              <a:t>Interface  on EE </a:t>
            </a:r>
            <a:r>
              <a:rPr lang="en-US" sz="1800" dirty="0">
                <a:solidFill>
                  <a:srgbClr val="000000"/>
                </a:solidFill>
                <a:latin typeface="Calibri (Body)"/>
              </a:rPr>
              <a:t>Policies &amp; Regulations</a:t>
            </a:r>
          </a:p>
          <a:p>
            <a:pPr marL="388894" indent="-290480">
              <a:spcBef>
                <a:spcPts val="550"/>
              </a:spcBef>
              <a:buClr>
                <a:srgbClr val="7DBA00"/>
              </a:buClr>
              <a:buSzPct val="100000"/>
              <a:buFont typeface="Wingdings" pitchFamily="2" charset="2"/>
              <a:buChar char=""/>
              <a:tabLst>
                <a:tab pos="388894" algn="l"/>
                <a:tab pos="846042" algn="l"/>
                <a:tab pos="1303189" algn="l"/>
                <a:tab pos="1760338" algn="l"/>
                <a:tab pos="2217486" algn="l"/>
                <a:tab pos="2674634" algn="l"/>
                <a:tab pos="3131782" algn="l"/>
                <a:tab pos="3588930" algn="l"/>
                <a:tab pos="4046078" algn="l"/>
                <a:tab pos="4503226" algn="l"/>
                <a:tab pos="4960374" algn="l"/>
                <a:tab pos="5417521" algn="l"/>
                <a:tab pos="5874670" algn="l"/>
                <a:tab pos="6331818" algn="l"/>
                <a:tab pos="6788966" algn="l"/>
                <a:tab pos="7246113" algn="l"/>
                <a:tab pos="7703262" algn="l"/>
                <a:tab pos="8160410" algn="l"/>
                <a:tab pos="8617558" algn="l"/>
                <a:tab pos="9074705" algn="l"/>
                <a:tab pos="9531854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Calibri (Body)"/>
              </a:rPr>
              <a:t>Participate  &amp; partner in </a:t>
            </a:r>
            <a:r>
              <a:rPr lang="en-US" sz="1800" dirty="0">
                <a:solidFill>
                  <a:srgbClr val="000000"/>
                </a:solidFill>
                <a:latin typeface="Calibri (Body)"/>
              </a:rPr>
              <a:t>EE implementation</a:t>
            </a:r>
          </a:p>
          <a:p>
            <a:pPr marL="388894" indent="-290480">
              <a:spcBef>
                <a:spcPts val="550"/>
              </a:spcBef>
              <a:buClr>
                <a:srgbClr val="7DBA00"/>
              </a:buClr>
              <a:buSzPct val="100000"/>
              <a:buFont typeface="Wingdings" pitchFamily="2" charset="2"/>
              <a:buChar char=""/>
              <a:tabLst>
                <a:tab pos="388894" algn="l"/>
                <a:tab pos="846042" algn="l"/>
                <a:tab pos="1303189" algn="l"/>
                <a:tab pos="1760338" algn="l"/>
                <a:tab pos="2217486" algn="l"/>
                <a:tab pos="2674634" algn="l"/>
                <a:tab pos="3131782" algn="l"/>
                <a:tab pos="3588930" algn="l"/>
                <a:tab pos="4046078" algn="l"/>
                <a:tab pos="4503226" algn="l"/>
                <a:tab pos="4960374" algn="l"/>
                <a:tab pos="5417521" algn="l"/>
                <a:tab pos="5874670" algn="l"/>
                <a:tab pos="6331818" algn="l"/>
                <a:tab pos="6788966" algn="l"/>
                <a:tab pos="7246113" algn="l"/>
                <a:tab pos="7703262" algn="l"/>
                <a:tab pos="8160410" algn="l"/>
                <a:tab pos="8617558" algn="l"/>
                <a:tab pos="9074705" algn="l"/>
                <a:tab pos="9531854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Calibri (Body)"/>
              </a:rPr>
              <a:t>Identify Grants </a:t>
            </a:r>
            <a:r>
              <a:rPr lang="en-US" sz="1800" dirty="0">
                <a:solidFill>
                  <a:srgbClr val="000000"/>
                </a:solidFill>
                <a:latin typeface="Calibri (Body)"/>
              </a:rPr>
              <a:t>&amp; Funding </a:t>
            </a:r>
            <a:r>
              <a:rPr lang="en-US" sz="1800" dirty="0" smtClean="0">
                <a:solidFill>
                  <a:srgbClr val="000000"/>
                </a:solidFill>
                <a:latin typeface="Calibri (Body)"/>
              </a:rPr>
              <a:t>supports </a:t>
            </a:r>
            <a:endParaRPr lang="en-US" sz="1800" dirty="0">
              <a:solidFill>
                <a:srgbClr val="000000"/>
              </a:solidFill>
              <a:latin typeface="Calibri (Body)"/>
            </a:endParaRPr>
          </a:p>
          <a:p>
            <a:pPr marL="388894" indent="-290480">
              <a:spcBef>
                <a:spcPts val="550"/>
              </a:spcBef>
              <a:buClr>
                <a:srgbClr val="7DBA00"/>
              </a:buClr>
              <a:buSzPct val="100000"/>
              <a:buFont typeface="Wingdings" pitchFamily="2" charset="2"/>
              <a:buChar char=""/>
              <a:tabLst>
                <a:tab pos="388894" algn="l"/>
                <a:tab pos="846042" algn="l"/>
                <a:tab pos="1303189" algn="l"/>
                <a:tab pos="1760338" algn="l"/>
                <a:tab pos="2217486" algn="l"/>
                <a:tab pos="2674634" algn="l"/>
                <a:tab pos="3131782" algn="l"/>
                <a:tab pos="3588930" algn="l"/>
                <a:tab pos="4046078" algn="l"/>
                <a:tab pos="4503226" algn="l"/>
                <a:tab pos="4960374" algn="l"/>
                <a:tab pos="5417521" algn="l"/>
                <a:tab pos="5874670" algn="l"/>
                <a:tab pos="6331818" algn="l"/>
                <a:tab pos="6788966" algn="l"/>
                <a:tab pos="7246113" algn="l"/>
                <a:tab pos="7703262" algn="l"/>
                <a:tab pos="8160410" algn="l"/>
                <a:tab pos="8617558" algn="l"/>
                <a:tab pos="9074705" algn="l"/>
                <a:tab pos="9531854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Calibri (Body)"/>
              </a:rPr>
              <a:t>Access &amp; dialogue with EE </a:t>
            </a:r>
            <a:r>
              <a:rPr lang="en-US" sz="1800" dirty="0">
                <a:solidFill>
                  <a:srgbClr val="000000"/>
                </a:solidFill>
                <a:latin typeface="Calibri (Body)"/>
              </a:rPr>
              <a:t>financing </a:t>
            </a:r>
            <a:r>
              <a:rPr lang="en-US" sz="1800" dirty="0" smtClean="0">
                <a:solidFill>
                  <a:srgbClr val="000000"/>
                </a:solidFill>
                <a:latin typeface="Calibri (Body)"/>
              </a:rPr>
              <a:t>community (Banks </a:t>
            </a:r>
            <a:r>
              <a:rPr lang="en-US" sz="1800" dirty="0">
                <a:solidFill>
                  <a:srgbClr val="000000"/>
                </a:solidFill>
                <a:latin typeface="Calibri (Body)"/>
              </a:rPr>
              <a:t>&amp; </a:t>
            </a:r>
            <a:r>
              <a:rPr lang="en-US" sz="1800" dirty="0" smtClean="0">
                <a:solidFill>
                  <a:srgbClr val="000000"/>
                </a:solidFill>
                <a:latin typeface="Calibri (Body)"/>
              </a:rPr>
              <a:t>FIs) </a:t>
            </a:r>
            <a:endParaRPr lang="en-US" sz="1800" dirty="0">
              <a:solidFill>
                <a:srgbClr val="000000"/>
              </a:solidFill>
              <a:latin typeface="Calibri (Body)"/>
            </a:endParaRPr>
          </a:p>
          <a:p>
            <a:pPr marL="388894" indent="-290480">
              <a:spcBef>
                <a:spcPts val="550"/>
              </a:spcBef>
              <a:buClr>
                <a:srgbClr val="7DBA00"/>
              </a:buClr>
              <a:buSzPct val="100000"/>
              <a:buFont typeface="Wingdings" pitchFamily="2" charset="2"/>
              <a:buChar char=""/>
              <a:tabLst>
                <a:tab pos="388894" algn="l"/>
                <a:tab pos="846042" algn="l"/>
                <a:tab pos="1303189" algn="l"/>
                <a:tab pos="1760338" algn="l"/>
                <a:tab pos="2217486" algn="l"/>
                <a:tab pos="2674634" algn="l"/>
                <a:tab pos="3131782" algn="l"/>
                <a:tab pos="3588930" algn="l"/>
                <a:tab pos="4046078" algn="l"/>
                <a:tab pos="4503226" algn="l"/>
                <a:tab pos="4960374" algn="l"/>
                <a:tab pos="5417521" algn="l"/>
                <a:tab pos="5874670" algn="l"/>
                <a:tab pos="6331818" algn="l"/>
                <a:tab pos="6788966" algn="l"/>
                <a:tab pos="7246113" algn="l"/>
                <a:tab pos="7703262" algn="l"/>
                <a:tab pos="8160410" algn="l"/>
                <a:tab pos="8617558" algn="l"/>
                <a:tab pos="9074705" algn="l"/>
                <a:tab pos="9531854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Calibri (Body)"/>
              </a:rPr>
              <a:t>Interface between Start-ups &amp; VC / Donors</a:t>
            </a:r>
            <a:endParaRPr lang="en-US" sz="1800" dirty="0">
              <a:solidFill>
                <a:srgbClr val="000000"/>
              </a:solidFill>
              <a:latin typeface="Calibri (Body)"/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381000" y="1447802"/>
            <a:ext cx="8421688" cy="1116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711" tIns="56873" rIns="81711" bIns="40676"/>
          <a:lstStyle/>
          <a:p>
            <a:pP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“</a:t>
            </a:r>
            <a:r>
              <a:rPr lang="en-US" sz="1800" b="1" dirty="0">
                <a:solidFill>
                  <a:srgbClr val="000000"/>
                </a:solidFill>
              </a:rPr>
              <a:t>Mainstreaming energy efficiency in investment operations by systematically integrating energy efficiency operations within the core energy practice by replicating the </a:t>
            </a:r>
            <a:r>
              <a:rPr lang="en-US" sz="1800" b="1" i="1" dirty="0">
                <a:solidFill>
                  <a:srgbClr val="000000"/>
                </a:solidFill>
              </a:rPr>
              <a:t>business-as-usual</a:t>
            </a:r>
            <a:r>
              <a:rPr lang="en-US" sz="1800" b="1" dirty="0">
                <a:solidFill>
                  <a:srgbClr val="000000"/>
                </a:solidFill>
              </a:rPr>
              <a:t> and proven energy sector project designs and instruments</a:t>
            </a:r>
            <a:r>
              <a:rPr lang="en-US" sz="1800" dirty="0">
                <a:solidFill>
                  <a:srgbClr val="000000"/>
                </a:solidFill>
              </a:rPr>
              <a:t>”     - WB EE Action Plan for Sustainable Development (2007)</a:t>
            </a:r>
            <a:r>
              <a:rPr lang="en-US" sz="1800" b="1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04800" y="6488116"/>
            <a:ext cx="300038" cy="21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b" anchorCtr="1"/>
          <a:lstStyle/>
          <a:p>
            <a:pP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fld id="{1B6786A1-FD47-46BE-B42C-B96E69C82DA5}" type="slidenum">
              <a:rPr lang="en-US">
                <a:solidFill>
                  <a:srgbClr val="000000"/>
                </a:solidFill>
                <a:latin typeface="Calibri (Body)"/>
              </a:rPr>
              <a:pPr>
                <a:buSzPct val="100000"/>
                <a:tabLst>
                  <a:tab pos="0" algn="l"/>
                  <a:tab pos="457148" algn="l"/>
                  <a:tab pos="914296" algn="l"/>
                  <a:tab pos="1371444" algn="l"/>
                  <a:tab pos="1828592" algn="l"/>
                  <a:tab pos="2285740" algn="l"/>
                  <a:tab pos="2742888" algn="l"/>
                  <a:tab pos="3200036" algn="l"/>
                  <a:tab pos="3657184" algn="l"/>
                  <a:tab pos="4114332" algn="l"/>
                  <a:tab pos="4571480" algn="l"/>
                  <a:tab pos="5028628" algn="l"/>
                  <a:tab pos="5485776" algn="l"/>
                  <a:tab pos="5942924" algn="l"/>
                  <a:tab pos="6400072" algn="l"/>
                  <a:tab pos="6857220" algn="l"/>
                  <a:tab pos="7314368" algn="l"/>
                  <a:tab pos="7771516" algn="l"/>
                  <a:tab pos="8228664" algn="l"/>
                  <a:tab pos="8685812" algn="l"/>
                  <a:tab pos="9142960" algn="l"/>
                </a:tabLst>
              </a:pPr>
              <a:t>11</a:t>
            </a:fld>
            <a:endParaRPr lang="en-US" dirty="0">
              <a:solidFill>
                <a:srgbClr val="000000"/>
              </a:solidFill>
              <a:latin typeface="Calibri (Body)"/>
            </a:endParaRPr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2654303"/>
            <a:ext cx="3581400" cy="3171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754063" y="5029200"/>
            <a:ext cx="2971800" cy="7408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9990" tIns="46794" rIns="89990" bIns="46794">
            <a:spAutoFit/>
          </a:bodyPr>
          <a:lstStyle/>
          <a:p>
            <a:pPr algn="ctr"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b="1" u="sng" dirty="0" smtClean="0">
                <a:solidFill>
                  <a:srgbClr val="000000"/>
                </a:solidFill>
              </a:rPr>
              <a:t>END USERS</a:t>
            </a:r>
          </a:p>
          <a:p>
            <a:pPr algn="ctr"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b="1" dirty="0" smtClean="0">
                <a:solidFill>
                  <a:srgbClr val="000000"/>
                </a:solidFill>
              </a:rPr>
              <a:t>Industry, Buildings, Commercial Residential Sectors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1295400" y="4321175"/>
            <a:ext cx="1979613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711" tIns="51834" rIns="81711" bIns="40676"/>
          <a:lstStyle/>
          <a:p>
            <a:pPr algn="ctr"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600" b="1" dirty="0" smtClean="0">
                <a:solidFill>
                  <a:srgbClr val="000000"/>
                </a:solidFill>
              </a:rPr>
              <a:t>ESCOs </a:t>
            </a:r>
            <a:r>
              <a:rPr lang="en-US" sz="1300" b="1" dirty="0" smtClean="0">
                <a:solidFill>
                  <a:srgbClr val="000000"/>
                </a:solidFill>
              </a:rPr>
              <a:t>&amp; Consultants </a:t>
            </a: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1573219" y="3754439"/>
            <a:ext cx="1271587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711" tIns="51834" rIns="81711" bIns="40676"/>
          <a:lstStyle/>
          <a:p>
            <a:pP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300" b="1" dirty="0">
                <a:solidFill>
                  <a:srgbClr val="000000"/>
                </a:solidFill>
              </a:rPr>
              <a:t>EE Equipment </a:t>
            </a:r>
          </a:p>
          <a:p>
            <a:pP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300" b="1" dirty="0">
                <a:solidFill>
                  <a:srgbClr val="000000"/>
                </a:solidFill>
              </a:rPr>
              <a:t>Mfrs &amp; Vendors</a:t>
            </a:r>
          </a:p>
        </p:txBody>
      </p:sp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1739902" y="3313115"/>
            <a:ext cx="952500" cy="496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711" tIns="51834" rIns="81711" bIns="40676"/>
          <a:lstStyle/>
          <a:p>
            <a:pPr algn="ctr"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300" b="1" dirty="0" smtClean="0">
                <a:solidFill>
                  <a:srgbClr val="000000"/>
                </a:solidFill>
              </a:rPr>
              <a:t>Startups in </a:t>
            </a:r>
          </a:p>
          <a:p>
            <a:pPr algn="ctr"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300" b="1" dirty="0" err="1" smtClean="0">
                <a:solidFill>
                  <a:srgbClr val="000000"/>
                </a:solidFill>
              </a:rPr>
              <a:t>CleanTech</a:t>
            </a:r>
            <a:r>
              <a:rPr lang="en-US" sz="1300" b="1" dirty="0" smtClean="0">
                <a:solidFill>
                  <a:srgbClr val="000000"/>
                </a:solidFill>
              </a:rPr>
              <a:t> &amp; Carbon Management</a:t>
            </a:r>
          </a:p>
          <a:p>
            <a:pPr algn="ctr"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12299" name="Text Box 10"/>
          <p:cNvSpPr txBox="1">
            <a:spLocks noChangeArrowheads="1"/>
          </p:cNvSpPr>
          <p:nvPr/>
        </p:nvSpPr>
        <p:spPr bwMode="auto">
          <a:xfrm>
            <a:off x="1600200" y="2787652"/>
            <a:ext cx="114300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711" tIns="51834" rIns="81711" bIns="40676"/>
          <a:lstStyle/>
          <a:p>
            <a:pPr algn="ctr"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300" b="1" dirty="0">
                <a:solidFill>
                  <a:srgbClr val="000000"/>
                </a:solidFill>
              </a:rPr>
              <a:t>  R&amp;D</a:t>
            </a:r>
          </a:p>
          <a:p>
            <a:pPr algn="ctr"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300" b="1" dirty="0">
                <a:solidFill>
                  <a:srgbClr val="000000"/>
                </a:solidFill>
              </a:rPr>
              <a:t>Innovations</a:t>
            </a:r>
          </a:p>
        </p:txBody>
      </p:sp>
      <p:sp>
        <p:nvSpPr>
          <p:cNvPr id="12300" name="Text Box 11"/>
          <p:cNvSpPr txBox="1">
            <a:spLocks noChangeArrowheads="1"/>
          </p:cNvSpPr>
          <p:nvPr/>
        </p:nvSpPr>
        <p:spPr bwMode="auto">
          <a:xfrm>
            <a:off x="635002" y="5853118"/>
            <a:ext cx="3175000" cy="70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0" tIns="44995" rIns="89990" bIns="44995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2000" b="1" dirty="0">
                <a:solidFill>
                  <a:srgbClr val="669900"/>
                </a:solidFill>
              </a:rPr>
              <a:t>Key Stakeholder for </a:t>
            </a:r>
            <a:r>
              <a:rPr lang="en-US" sz="2000" b="1" dirty="0" smtClean="0">
                <a:solidFill>
                  <a:srgbClr val="669900"/>
                </a:solidFill>
              </a:rPr>
              <a:t>Clean Energy </a:t>
            </a:r>
            <a:r>
              <a:rPr lang="en-US" sz="2000" b="1" dirty="0">
                <a:solidFill>
                  <a:srgbClr val="669900"/>
                </a:solidFill>
              </a:rPr>
              <a:t>Integration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52600"/>
            <a:ext cx="8534400" cy="3810000"/>
          </a:xfrm>
        </p:spPr>
        <p:txBody>
          <a:bodyPr>
            <a:noAutofit/>
          </a:bodyPr>
          <a:lstStyle/>
          <a:p>
            <a:pPr marL="358734" indent="-358734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2000" b="1" dirty="0" smtClean="0"/>
              <a:t>USAID ECO-1 &amp; 2 Projects helped create the first ESCOs in India</a:t>
            </a:r>
          </a:p>
          <a:p>
            <a:pPr marL="358734" indent="-358734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2000" b="1" dirty="0" smtClean="0"/>
              <a:t>ESCO </a:t>
            </a:r>
            <a:r>
              <a:rPr lang="en-US" sz="2000" b="1" dirty="0" smtClean="0"/>
              <a:t>implementation through Performance Contracting</a:t>
            </a:r>
          </a:p>
          <a:p>
            <a:pPr marL="358734" indent="-358734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2000" b="1" dirty="0" smtClean="0"/>
              <a:t>BEE has accredited 89 ESCOs, evolving an EE Financing platform</a:t>
            </a:r>
          </a:p>
          <a:p>
            <a:pPr marL="358734" indent="-358734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2000" b="1" dirty="0" smtClean="0"/>
              <a:t>Capacity building of ESCOs to address diverse EE demands (Building, Municipal EE, Agri. EE, SMEs, Designate Consumers) </a:t>
            </a:r>
          </a:p>
          <a:p>
            <a:pPr marL="358734" indent="-358734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2000" b="1" dirty="0" smtClean="0"/>
              <a:t>The </a:t>
            </a:r>
            <a:r>
              <a:rPr lang="en-US" sz="2000" b="1" dirty="0"/>
              <a:t>Energy Efficiency Services </a:t>
            </a:r>
            <a:r>
              <a:rPr lang="en-US" sz="2000" b="1" dirty="0" smtClean="0"/>
              <a:t>Limited (EESL</a:t>
            </a:r>
            <a:r>
              <a:rPr lang="en-US" sz="2000" b="1" dirty="0"/>
              <a:t>) was </a:t>
            </a:r>
            <a:r>
              <a:rPr lang="en-US" sz="2000" b="1" dirty="0" smtClean="0"/>
              <a:t>formed by INR 1.9 billion in </a:t>
            </a:r>
            <a:r>
              <a:rPr lang="en-US" sz="2000" b="1" dirty="0"/>
              <a:t>2010 by the </a:t>
            </a:r>
            <a:r>
              <a:rPr lang="en-US" sz="2000" b="1" dirty="0" smtClean="0"/>
              <a:t>Government </a:t>
            </a:r>
          </a:p>
          <a:p>
            <a:pPr marL="358734" indent="-358734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2000" b="1" dirty="0" smtClean="0"/>
              <a:t>EESL to </a:t>
            </a:r>
            <a:r>
              <a:rPr lang="en-US" sz="2000" b="1" dirty="0"/>
              <a:t>serve as </a:t>
            </a:r>
            <a:r>
              <a:rPr lang="en-US" sz="2000" b="1" i="1" dirty="0"/>
              <a:t>a super ESCO </a:t>
            </a:r>
            <a:r>
              <a:rPr lang="en-US" sz="2000" b="1" dirty="0"/>
              <a:t>for the public sector (including municipalities, government buildings, etc</a:t>
            </a:r>
            <a:r>
              <a:rPr lang="en-US" sz="2000" b="1" dirty="0" smtClean="0"/>
              <a:t>.)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/>
          </a:p>
          <a:p>
            <a:endParaRPr lang="en-GB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Energy Service Companies (ESCOs) to Scale Up Energy Efficiency in India</a:t>
            </a:r>
            <a:endParaRPr lang="en-GB" sz="3200" dirty="0">
              <a:latin typeface="Arial Black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6488116"/>
            <a:ext cx="300038" cy="21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b" anchorCtr="1"/>
          <a:lstStyle/>
          <a:p>
            <a:pP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fld id="{D9CA46B0-2ADF-4F37-B6DD-D772013DAC25}" type="slidenum">
              <a:rPr lang="en-US">
                <a:solidFill>
                  <a:srgbClr val="000000"/>
                </a:solidFill>
                <a:latin typeface="Calibri (Body)"/>
              </a:rPr>
              <a:pPr>
                <a:buSzPct val="100000"/>
                <a:tabLst>
                  <a:tab pos="0" algn="l"/>
                  <a:tab pos="457148" algn="l"/>
                  <a:tab pos="914296" algn="l"/>
                  <a:tab pos="1371444" algn="l"/>
                  <a:tab pos="1828592" algn="l"/>
                  <a:tab pos="2285740" algn="l"/>
                  <a:tab pos="2742888" algn="l"/>
                  <a:tab pos="3200036" algn="l"/>
                  <a:tab pos="3657184" algn="l"/>
                  <a:tab pos="4114332" algn="l"/>
                  <a:tab pos="4571480" algn="l"/>
                  <a:tab pos="5028628" algn="l"/>
                  <a:tab pos="5485776" algn="l"/>
                  <a:tab pos="5942924" algn="l"/>
                  <a:tab pos="6400072" algn="l"/>
                  <a:tab pos="6857220" algn="l"/>
                  <a:tab pos="7314368" algn="l"/>
                  <a:tab pos="7771516" algn="l"/>
                  <a:tab pos="8228664" algn="l"/>
                  <a:tab pos="8685812" algn="l"/>
                  <a:tab pos="9142960" algn="l"/>
                </a:tabLst>
              </a:pPr>
              <a:t>12</a:t>
            </a:fld>
            <a:endParaRPr lang="en-US" dirty="0">
              <a:solidFill>
                <a:srgbClr val="000000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86535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457200"/>
            <a:ext cx="8039100" cy="800104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latin typeface="Arial Black" pitchFamily="34" charset="0"/>
              </a:rPr>
              <a:t/>
            </a:r>
            <a:br>
              <a:rPr lang="en-GB" sz="4000" b="1" dirty="0" smtClean="0">
                <a:latin typeface="Arial Black" pitchFamily="34" charset="0"/>
              </a:rPr>
            </a:br>
            <a:r>
              <a:rPr lang="en-GB" sz="4000" b="1" dirty="0" smtClean="0">
                <a:latin typeface="Arial Black" pitchFamily="34" charset="0"/>
              </a:rPr>
              <a:t>Why ESCOs</a:t>
            </a:r>
            <a:endParaRPr lang="en-GB" sz="40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383088"/>
          </a:xfrm>
        </p:spPr>
        <p:txBody>
          <a:bodyPr>
            <a:normAutofit/>
          </a:bodyPr>
          <a:lstStyle/>
          <a:p>
            <a:pPr marL="358734" indent="-358734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GB" sz="2400" b="1" dirty="0" smtClean="0"/>
              <a:t>ESCOs </a:t>
            </a:r>
            <a:r>
              <a:rPr lang="en-GB" sz="2400" b="1" dirty="0"/>
              <a:t>could open up </a:t>
            </a:r>
            <a:r>
              <a:rPr lang="en-GB" sz="2400" b="1" dirty="0" smtClean="0"/>
              <a:t>huge </a:t>
            </a:r>
            <a:r>
              <a:rPr lang="en-GB" sz="2400" b="1" dirty="0"/>
              <a:t>market for clean energy technologies </a:t>
            </a:r>
            <a:r>
              <a:rPr lang="en-GB" sz="2400" b="1" dirty="0" smtClean="0"/>
              <a:t>&amp; business solutions</a:t>
            </a:r>
            <a:r>
              <a:rPr lang="en-GB" sz="2400" b="1" dirty="0"/>
              <a:t>, that could reduce GHG </a:t>
            </a:r>
            <a:r>
              <a:rPr lang="en-GB" sz="2400" b="1" dirty="0" smtClean="0"/>
              <a:t>emissions - creating energy savings</a:t>
            </a:r>
          </a:p>
          <a:p>
            <a:pPr marL="358734" indent="-358734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GB" sz="2400" b="1" dirty="0" smtClean="0"/>
              <a:t>Nearly </a:t>
            </a:r>
            <a:r>
              <a:rPr lang="en-GB" sz="2400" b="1" dirty="0"/>
              <a:t>80% of the India’s industrial establishments are Small &amp; Medium Enterprises, which may need to replace outdated equipment </a:t>
            </a:r>
            <a:r>
              <a:rPr lang="en-GB" sz="2400" b="1" dirty="0" smtClean="0"/>
              <a:t>&amp; </a:t>
            </a:r>
            <a:r>
              <a:rPr lang="en-GB" sz="2400" b="1" dirty="0"/>
              <a:t>improve </a:t>
            </a:r>
            <a:r>
              <a:rPr lang="en-GB" sz="2400" b="1" dirty="0" smtClean="0"/>
              <a:t>efficiencies</a:t>
            </a:r>
          </a:p>
          <a:p>
            <a:pPr marL="358734" indent="-358734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GB" sz="2400" b="1" dirty="0" smtClean="0"/>
              <a:t>ESCO </a:t>
            </a:r>
            <a:r>
              <a:rPr lang="en-GB" sz="2400" b="1" dirty="0"/>
              <a:t>business should be an attractive solution, as successful implementation of energy savings with short </a:t>
            </a:r>
            <a:r>
              <a:rPr lang="en-GB" sz="2400" b="1" dirty="0" smtClean="0"/>
              <a:t>payback </a:t>
            </a:r>
            <a:r>
              <a:rPr lang="en-GB" sz="2400" b="1" dirty="0"/>
              <a:t>(about 2 to 3 </a:t>
            </a:r>
            <a:r>
              <a:rPr lang="en-GB" sz="2400" b="1" dirty="0" smtClean="0"/>
              <a:t>years), </a:t>
            </a:r>
            <a:r>
              <a:rPr lang="en-GB" sz="2400" b="1" dirty="0"/>
              <a:t>with minimal investment from the </a:t>
            </a:r>
            <a:r>
              <a:rPr lang="en-GB" sz="2400" b="1" dirty="0" smtClean="0"/>
              <a:t>clients</a:t>
            </a:r>
            <a:endParaRPr lang="en-GB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D16E73-F249-43C9-9E0A-62B2C4334DE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6488116"/>
            <a:ext cx="300038" cy="21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b" anchorCtr="1"/>
          <a:lstStyle/>
          <a:p>
            <a:pP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fld id="{D9CA46B0-2ADF-4F37-B6DD-D772013DAC25}" type="slidenum">
              <a:rPr lang="en-US">
                <a:solidFill>
                  <a:srgbClr val="000000"/>
                </a:solidFill>
                <a:latin typeface="Calibri (Body)"/>
              </a:rPr>
              <a:pPr>
                <a:buSzPct val="100000"/>
                <a:tabLst>
                  <a:tab pos="0" algn="l"/>
                  <a:tab pos="457148" algn="l"/>
                  <a:tab pos="914296" algn="l"/>
                  <a:tab pos="1371444" algn="l"/>
                  <a:tab pos="1828592" algn="l"/>
                  <a:tab pos="2285740" algn="l"/>
                  <a:tab pos="2742888" algn="l"/>
                  <a:tab pos="3200036" algn="l"/>
                  <a:tab pos="3657184" algn="l"/>
                  <a:tab pos="4114332" algn="l"/>
                  <a:tab pos="4571480" algn="l"/>
                  <a:tab pos="5028628" algn="l"/>
                  <a:tab pos="5485776" algn="l"/>
                  <a:tab pos="5942924" algn="l"/>
                  <a:tab pos="6400072" algn="l"/>
                  <a:tab pos="6857220" algn="l"/>
                  <a:tab pos="7314368" algn="l"/>
                  <a:tab pos="7771516" algn="l"/>
                  <a:tab pos="8228664" algn="l"/>
                  <a:tab pos="8685812" algn="l"/>
                  <a:tab pos="9142960" algn="l"/>
                </a:tabLst>
              </a:pPr>
              <a:t>13</a:t>
            </a:fld>
            <a:endParaRPr lang="en-US" dirty="0">
              <a:solidFill>
                <a:srgbClr val="000000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62001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28600"/>
            <a:ext cx="6743700" cy="1138237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Arial Black" pitchFamily="34" charset="0"/>
              </a:rPr>
              <a:t/>
            </a:r>
            <a:br>
              <a:rPr lang="en-GB" b="1" dirty="0" smtClean="0">
                <a:latin typeface="Arial Black" pitchFamily="34" charset="0"/>
              </a:rPr>
            </a:br>
            <a:r>
              <a:rPr lang="en-GB" b="1" dirty="0" smtClean="0">
                <a:latin typeface="Arial Black" pitchFamily="34" charset="0"/>
              </a:rPr>
              <a:t>Accreditation of ESCOs 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4651"/>
            <a:ext cx="8275635" cy="4383088"/>
          </a:xfrm>
        </p:spPr>
        <p:txBody>
          <a:bodyPr>
            <a:normAutofit fontScale="92500" lnSpcReduction="20000"/>
          </a:bodyPr>
          <a:lstStyle/>
          <a:p>
            <a:pPr marL="358734" indent="-358734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GB" sz="2600" b="1" dirty="0" smtClean="0"/>
              <a:t>In 2008 the Bureau of Energy Efficiency (BEE) initiated an accreditation system for ESCOs, around 34 ESCOs were accredited</a:t>
            </a:r>
          </a:p>
          <a:p>
            <a:pPr marL="358734" indent="-358734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GB" sz="2600" b="1" dirty="0" smtClean="0"/>
              <a:t>By 2010, the number of BEE accredited ESCOs more than doubled to 89, as opportunities arose in Agri. DSM and Municipal DSM projects (Street lighting upgrades)</a:t>
            </a:r>
          </a:p>
          <a:p>
            <a:pPr marL="358734" indent="-358734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GB" sz="2600" b="1" dirty="0" smtClean="0"/>
              <a:t>ESCO market potential in India is estimated at around $ 10 billion in 2008 by ADB</a:t>
            </a:r>
          </a:p>
          <a:p>
            <a:pPr marL="358734" indent="-358734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2600" b="1" dirty="0" smtClean="0"/>
              <a:t>The </a:t>
            </a:r>
            <a:r>
              <a:rPr lang="en-US" sz="2600" b="1" dirty="0"/>
              <a:t>Ministry of Power </a:t>
            </a:r>
            <a:r>
              <a:rPr lang="en-US" sz="2600" b="1" dirty="0" smtClean="0"/>
              <a:t>estimates energy </a:t>
            </a:r>
            <a:r>
              <a:rPr lang="en-US" sz="2600" b="1" dirty="0"/>
              <a:t>savings </a:t>
            </a:r>
            <a:r>
              <a:rPr lang="en-US" sz="2600" b="1" dirty="0" smtClean="0"/>
              <a:t>potential </a:t>
            </a:r>
            <a:r>
              <a:rPr lang="en-US" sz="2600" b="1" dirty="0"/>
              <a:t>in </a:t>
            </a:r>
            <a:r>
              <a:rPr lang="en-US" sz="2600" b="1" dirty="0" smtClean="0"/>
              <a:t>Municipalities alone amounting </a:t>
            </a:r>
            <a:r>
              <a:rPr lang="en-US" sz="2600" b="1" dirty="0"/>
              <a:t>to 3.7 billion </a:t>
            </a:r>
            <a:r>
              <a:rPr lang="en-US" sz="2600" b="1" dirty="0" smtClean="0"/>
              <a:t>kWh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D16E73-F249-43C9-9E0A-62B2C4334DEA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6488116"/>
            <a:ext cx="300038" cy="21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b" anchorCtr="1"/>
          <a:lstStyle/>
          <a:p>
            <a:pP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fld id="{D9CA46B0-2ADF-4F37-B6DD-D772013DAC25}" type="slidenum">
              <a:rPr lang="en-US">
                <a:solidFill>
                  <a:srgbClr val="000000"/>
                </a:solidFill>
                <a:latin typeface="Calibri (Body)"/>
              </a:rPr>
              <a:pPr>
                <a:buSzPct val="100000"/>
                <a:tabLst>
                  <a:tab pos="0" algn="l"/>
                  <a:tab pos="457148" algn="l"/>
                  <a:tab pos="914296" algn="l"/>
                  <a:tab pos="1371444" algn="l"/>
                  <a:tab pos="1828592" algn="l"/>
                  <a:tab pos="2285740" algn="l"/>
                  <a:tab pos="2742888" algn="l"/>
                  <a:tab pos="3200036" algn="l"/>
                  <a:tab pos="3657184" algn="l"/>
                  <a:tab pos="4114332" algn="l"/>
                  <a:tab pos="4571480" algn="l"/>
                  <a:tab pos="5028628" algn="l"/>
                  <a:tab pos="5485776" algn="l"/>
                  <a:tab pos="5942924" algn="l"/>
                  <a:tab pos="6400072" algn="l"/>
                  <a:tab pos="6857220" algn="l"/>
                  <a:tab pos="7314368" algn="l"/>
                  <a:tab pos="7771516" algn="l"/>
                  <a:tab pos="8228664" algn="l"/>
                  <a:tab pos="8685812" algn="l"/>
                  <a:tab pos="9142960" algn="l"/>
                </a:tabLst>
              </a:pPr>
              <a:t>14</a:t>
            </a:fld>
            <a:endParaRPr lang="en-US" dirty="0">
              <a:solidFill>
                <a:srgbClr val="000000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15216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52400"/>
            <a:ext cx="8039100" cy="1138237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ESCO Opportunities </a:t>
            </a:r>
            <a:endParaRPr lang="en-GB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8153400" cy="4191000"/>
          </a:xfrm>
        </p:spPr>
        <p:txBody>
          <a:bodyPr>
            <a:normAutofit fontScale="92500" lnSpcReduction="10000"/>
          </a:bodyPr>
          <a:lstStyle/>
          <a:p>
            <a:pPr marL="358734" indent="-358734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b="1" dirty="0" smtClean="0"/>
              <a:t>Buildings </a:t>
            </a:r>
            <a:r>
              <a:rPr lang="en-US" b="1" dirty="0" smtClean="0"/>
              <a:t>are the prime target of ESCO markets </a:t>
            </a:r>
          </a:p>
          <a:p>
            <a:pPr marL="358734" indent="-358734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b="1" dirty="0" smtClean="0"/>
              <a:t>Other </a:t>
            </a:r>
            <a:r>
              <a:rPr lang="en-US" b="1" dirty="0" smtClean="0"/>
              <a:t>Target Sectors: </a:t>
            </a:r>
          </a:p>
          <a:p>
            <a:pPr marL="758738" lvl="1" indent="-358734"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b="1" dirty="0" smtClean="0"/>
              <a:t>Municipal sector, Agriculture Sector, </a:t>
            </a:r>
            <a:r>
              <a:rPr lang="en-US" b="1" dirty="0"/>
              <a:t>SMEs, </a:t>
            </a:r>
            <a:r>
              <a:rPr lang="en-US" b="1" dirty="0" smtClean="0"/>
              <a:t>Designated Consumers (NMEEE) </a:t>
            </a:r>
          </a:p>
          <a:p>
            <a:pPr marL="758738" lvl="1" indent="-358734"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b="1" dirty="0" smtClean="0"/>
              <a:t>In 2011-12 </a:t>
            </a:r>
            <a:r>
              <a:rPr lang="en-US" b="1" dirty="0"/>
              <a:t>India will have 20 million pumps; replacing 45-50% by EE pumps will give 62.1 billion units savings annually </a:t>
            </a:r>
            <a:endParaRPr lang="en-US" b="1" dirty="0" smtClean="0"/>
          </a:p>
          <a:p>
            <a:pPr marL="758738" lvl="1" indent="-358734"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b="1" dirty="0" smtClean="0"/>
              <a:t>Industrial Sector (large private sector), pursuing </a:t>
            </a:r>
            <a:r>
              <a:rPr lang="en-US" b="1" dirty="0" smtClean="0"/>
              <a:t>energy efficiency through </a:t>
            </a:r>
            <a:r>
              <a:rPr lang="en-US" b="1" dirty="0" smtClean="0"/>
              <a:t>ESCO &amp; non-ESCO route could be leverage to provide examples &amp; expertise </a:t>
            </a:r>
            <a:endParaRPr lang="en-US" b="1" dirty="0"/>
          </a:p>
          <a:p>
            <a:endParaRPr lang="en-US" sz="3200" b="1" dirty="0" smtClean="0"/>
          </a:p>
          <a:p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D16E73-F249-43C9-9E0A-62B2C4334DEA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6488116"/>
            <a:ext cx="300038" cy="21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b" anchorCtr="1"/>
          <a:lstStyle/>
          <a:p>
            <a:pP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fld id="{D9CA46B0-2ADF-4F37-B6DD-D772013DAC25}" type="slidenum">
              <a:rPr lang="en-US">
                <a:solidFill>
                  <a:srgbClr val="000000"/>
                </a:solidFill>
                <a:latin typeface="Calibri (Body)"/>
              </a:rPr>
              <a:pPr>
                <a:buSzPct val="100000"/>
                <a:tabLst>
                  <a:tab pos="0" algn="l"/>
                  <a:tab pos="457148" algn="l"/>
                  <a:tab pos="914296" algn="l"/>
                  <a:tab pos="1371444" algn="l"/>
                  <a:tab pos="1828592" algn="l"/>
                  <a:tab pos="2285740" algn="l"/>
                  <a:tab pos="2742888" algn="l"/>
                  <a:tab pos="3200036" algn="l"/>
                  <a:tab pos="3657184" algn="l"/>
                  <a:tab pos="4114332" algn="l"/>
                  <a:tab pos="4571480" algn="l"/>
                  <a:tab pos="5028628" algn="l"/>
                  <a:tab pos="5485776" algn="l"/>
                  <a:tab pos="5942924" algn="l"/>
                  <a:tab pos="6400072" algn="l"/>
                  <a:tab pos="6857220" algn="l"/>
                  <a:tab pos="7314368" algn="l"/>
                  <a:tab pos="7771516" algn="l"/>
                  <a:tab pos="8228664" algn="l"/>
                  <a:tab pos="8685812" algn="l"/>
                  <a:tab pos="9142960" algn="l"/>
                </a:tabLst>
              </a:pPr>
              <a:t>15</a:t>
            </a:fld>
            <a:endParaRPr lang="en-US" dirty="0">
              <a:solidFill>
                <a:srgbClr val="000000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24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92161"/>
          </a:xfrm>
        </p:spPr>
        <p:txBody>
          <a:bodyPr/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Energy Efficiency in Buildings</a:t>
            </a:r>
            <a:endParaRPr lang="en-GB" sz="3200" dirty="0">
              <a:latin typeface="Arial Black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118305"/>
          </a:xfrm>
        </p:spPr>
        <p:txBody>
          <a:bodyPr>
            <a:noAutofit/>
          </a:bodyPr>
          <a:lstStyle/>
          <a:p>
            <a:pPr marL="358734" indent="-358734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2000" b="1" dirty="0" smtClean="0"/>
              <a:t>By 2011, 1000 </a:t>
            </a:r>
            <a:r>
              <a:rPr lang="en-US" sz="2000" b="1" dirty="0"/>
              <a:t>registered green building </a:t>
            </a:r>
            <a:r>
              <a:rPr lang="en-US" sz="2000" b="1" dirty="0" smtClean="0"/>
              <a:t>projects</a:t>
            </a:r>
          </a:p>
          <a:p>
            <a:pPr marL="358734" indent="-358734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2000" b="1" dirty="0" smtClean="0"/>
              <a:t>India has the </a:t>
            </a:r>
            <a:r>
              <a:rPr lang="en-US" sz="2000" b="1" dirty="0"/>
              <a:t>third largest green building footprint in the </a:t>
            </a:r>
            <a:r>
              <a:rPr lang="en-US" sz="2000" b="1" dirty="0" smtClean="0"/>
              <a:t>world (56 </a:t>
            </a:r>
            <a:r>
              <a:rPr lang="en-US" sz="2000" b="1" dirty="0"/>
              <a:t>million </a:t>
            </a:r>
            <a:r>
              <a:rPr lang="en-US" sz="2000" b="1" dirty="0" smtClean="0"/>
              <a:t>sq m)</a:t>
            </a:r>
          </a:p>
          <a:p>
            <a:pPr marL="358734" indent="-358734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2000" b="1" dirty="0" smtClean="0"/>
              <a:t>LEED India, GRIHA, Star Rating of Buildings</a:t>
            </a:r>
          </a:p>
          <a:p>
            <a:pPr marL="358734" indent="-358734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2000" b="1" dirty="0" smtClean="0"/>
              <a:t>Surge </a:t>
            </a:r>
            <a:r>
              <a:rPr lang="en-US" sz="2000" b="1" dirty="0"/>
              <a:t>in demand for Building Management Solutions</a:t>
            </a:r>
          </a:p>
          <a:p>
            <a:endParaRPr lang="en-US" sz="1800" b="1" dirty="0" smtClean="0"/>
          </a:p>
          <a:p>
            <a:pPr marL="109728" indent="0">
              <a:buNone/>
            </a:pPr>
            <a:endParaRPr lang="en-US" sz="1800" b="1" dirty="0" smtClean="0"/>
          </a:p>
          <a:p>
            <a:pPr marL="109728" indent="0">
              <a:buNone/>
            </a:pPr>
            <a:endParaRPr lang="en-GB" sz="18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128" y="2314575"/>
            <a:ext cx="447675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6488116"/>
            <a:ext cx="300038" cy="21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b" anchorCtr="1"/>
          <a:lstStyle/>
          <a:p>
            <a:pP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fld id="{D9CA46B0-2ADF-4F37-B6DD-D772013DAC25}" type="slidenum">
              <a:rPr lang="en-US">
                <a:solidFill>
                  <a:srgbClr val="000000"/>
                </a:solidFill>
                <a:latin typeface="Calibri (Body)"/>
              </a:rPr>
              <a:pPr>
                <a:buSzPct val="100000"/>
                <a:tabLst>
                  <a:tab pos="0" algn="l"/>
                  <a:tab pos="457148" algn="l"/>
                  <a:tab pos="914296" algn="l"/>
                  <a:tab pos="1371444" algn="l"/>
                  <a:tab pos="1828592" algn="l"/>
                  <a:tab pos="2285740" algn="l"/>
                  <a:tab pos="2742888" algn="l"/>
                  <a:tab pos="3200036" algn="l"/>
                  <a:tab pos="3657184" algn="l"/>
                  <a:tab pos="4114332" algn="l"/>
                  <a:tab pos="4571480" algn="l"/>
                  <a:tab pos="5028628" algn="l"/>
                  <a:tab pos="5485776" algn="l"/>
                  <a:tab pos="5942924" algn="l"/>
                  <a:tab pos="6400072" algn="l"/>
                  <a:tab pos="6857220" algn="l"/>
                  <a:tab pos="7314368" algn="l"/>
                  <a:tab pos="7771516" algn="l"/>
                  <a:tab pos="8228664" algn="l"/>
                  <a:tab pos="8685812" algn="l"/>
                  <a:tab pos="9142960" algn="l"/>
                </a:tabLst>
              </a:pPr>
              <a:t>16</a:t>
            </a:fld>
            <a:endParaRPr lang="en-US" dirty="0">
              <a:solidFill>
                <a:srgbClr val="000000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605214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5" y="152400"/>
            <a:ext cx="8039100" cy="1138237"/>
          </a:xfrm>
        </p:spPr>
        <p:txBody>
          <a:bodyPr/>
          <a:lstStyle/>
          <a:p>
            <a:r>
              <a:rPr lang="en-US" sz="3200" b="1" dirty="0" smtClean="0">
                <a:latin typeface="Arial Black" pitchFamily="34" charset="0"/>
              </a:rPr>
              <a:t>ESCO Opportunities: Public Sector</a:t>
            </a:r>
            <a:endParaRPr lang="en-GB" sz="3200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383088"/>
          </a:xfrm>
        </p:spPr>
        <p:txBody>
          <a:bodyPr>
            <a:normAutofit fontScale="92500"/>
          </a:bodyPr>
          <a:lstStyle/>
          <a:p>
            <a:pPr marL="358734" indent="-358734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None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2600" b="1" dirty="0" smtClean="0"/>
              <a:t>Examples of Public Sector Programs via ESCO partnership </a:t>
            </a:r>
          </a:p>
          <a:p>
            <a:pPr marL="358734" indent="-358734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2200" b="1" dirty="0" smtClean="0"/>
              <a:t>Gujarat Urban Development Company (GUDC) to replace street lighting and water pumping systems in 150 municipalities </a:t>
            </a:r>
          </a:p>
          <a:p>
            <a:pPr marL="758738" lvl="1" indent="-358734">
              <a:spcAft>
                <a:spcPts val="600"/>
              </a:spcAft>
              <a:buClr>
                <a:srgbClr val="7DBA00"/>
              </a:buClr>
              <a:buNone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900" dirty="0" smtClean="0"/>
              <a:t>(Program mandates </a:t>
            </a:r>
            <a:r>
              <a:rPr lang="en-US" sz="1900" dirty="0"/>
              <a:t>energy savings of 20% for both </a:t>
            </a:r>
            <a:r>
              <a:rPr lang="en-US" sz="1900" dirty="0" smtClean="0"/>
              <a:t>projects)</a:t>
            </a:r>
          </a:p>
          <a:p>
            <a:pPr marL="358734" indent="-358734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2200" b="1" dirty="0" smtClean="0"/>
              <a:t>Tamil Nadu municipal </a:t>
            </a:r>
            <a:r>
              <a:rPr lang="en-US" sz="2200" b="1" dirty="0"/>
              <a:t>EE </a:t>
            </a:r>
            <a:r>
              <a:rPr lang="en-US" sz="2200" b="1" dirty="0" smtClean="0"/>
              <a:t>program </a:t>
            </a:r>
            <a:r>
              <a:rPr lang="en-US" sz="2200" b="1" dirty="0"/>
              <a:t>across 29 cities </a:t>
            </a:r>
            <a:r>
              <a:rPr lang="en-US" sz="2200" b="1" dirty="0" smtClean="0"/>
              <a:t> </a:t>
            </a:r>
          </a:p>
          <a:p>
            <a:pPr marL="358734" indent="-358734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2200" b="1" dirty="0" smtClean="0"/>
              <a:t>BEE Municipal </a:t>
            </a:r>
            <a:r>
              <a:rPr lang="en-US" sz="2200" b="1" dirty="0"/>
              <a:t>DSM </a:t>
            </a:r>
            <a:r>
              <a:rPr lang="en-US" sz="2200" b="1" dirty="0" smtClean="0"/>
              <a:t>program targets </a:t>
            </a:r>
            <a:r>
              <a:rPr lang="en-US" sz="2200" b="1" dirty="0"/>
              <a:t>175 municipalities in the country by conducting energy audits for which Detailed Project Reports (DPRs) are </a:t>
            </a:r>
            <a:r>
              <a:rPr lang="en-US" sz="2200" b="1" dirty="0" smtClean="0"/>
              <a:t>prepared</a:t>
            </a:r>
          </a:p>
          <a:p>
            <a:pPr marL="358734" indent="-358734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None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800" dirty="0" smtClean="0"/>
              <a:t>		(The </a:t>
            </a:r>
            <a:r>
              <a:rPr lang="en-US" sz="1800" dirty="0"/>
              <a:t>DPRs indicate an investment of around </a:t>
            </a:r>
            <a:r>
              <a:rPr lang="en-US" sz="1800" dirty="0" smtClean="0"/>
              <a:t>Rs </a:t>
            </a:r>
            <a:r>
              <a:rPr lang="en-US" sz="1800" dirty="0"/>
              <a:t>3 to 5 </a:t>
            </a:r>
            <a:r>
              <a:rPr lang="en-US" sz="1800" dirty="0" err="1"/>
              <a:t>crore</a:t>
            </a:r>
            <a:r>
              <a:rPr lang="en-US" sz="1800" dirty="0"/>
              <a:t> is required with a simple pay-back period ranging from 2 to 3 </a:t>
            </a:r>
            <a:r>
              <a:rPr lang="en-US" sz="1800" dirty="0" smtClean="0"/>
              <a:t>years)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D16E73-F249-43C9-9E0A-62B2C4334DEA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6488116"/>
            <a:ext cx="300038" cy="21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b" anchorCtr="1"/>
          <a:lstStyle/>
          <a:p>
            <a:pP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fld id="{D9CA46B0-2ADF-4F37-B6DD-D772013DAC25}" type="slidenum">
              <a:rPr lang="en-US">
                <a:solidFill>
                  <a:srgbClr val="000000"/>
                </a:solidFill>
                <a:latin typeface="Calibri (Body)"/>
              </a:rPr>
              <a:pPr>
                <a:buSzPct val="100000"/>
                <a:tabLst>
                  <a:tab pos="0" algn="l"/>
                  <a:tab pos="457148" algn="l"/>
                  <a:tab pos="914296" algn="l"/>
                  <a:tab pos="1371444" algn="l"/>
                  <a:tab pos="1828592" algn="l"/>
                  <a:tab pos="2285740" algn="l"/>
                  <a:tab pos="2742888" algn="l"/>
                  <a:tab pos="3200036" algn="l"/>
                  <a:tab pos="3657184" algn="l"/>
                  <a:tab pos="4114332" algn="l"/>
                  <a:tab pos="4571480" algn="l"/>
                  <a:tab pos="5028628" algn="l"/>
                  <a:tab pos="5485776" algn="l"/>
                  <a:tab pos="5942924" algn="l"/>
                  <a:tab pos="6400072" algn="l"/>
                  <a:tab pos="6857220" algn="l"/>
                  <a:tab pos="7314368" algn="l"/>
                  <a:tab pos="7771516" algn="l"/>
                  <a:tab pos="8228664" algn="l"/>
                  <a:tab pos="8685812" algn="l"/>
                  <a:tab pos="9142960" algn="l"/>
                </a:tabLst>
              </a:pPr>
              <a:t>17</a:t>
            </a:fld>
            <a:endParaRPr lang="en-US" dirty="0">
              <a:solidFill>
                <a:srgbClr val="000000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61451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 Black" pitchFamily="34" charset="0"/>
              </a:rPr>
              <a:t>ESCOs in Agriculture DSM</a:t>
            </a:r>
            <a:endParaRPr lang="en-GB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8229600" cy="3505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b="1" dirty="0" smtClean="0"/>
              <a:t>Agriculture consumes 23% of power at national level and in many states it accounts for 40% of </a:t>
            </a:r>
            <a:r>
              <a:rPr lang="en-US" sz="2600" b="1" dirty="0" smtClean="0"/>
              <a:t>power</a:t>
            </a:r>
          </a:p>
          <a:p>
            <a:pPr marL="0" indent="0">
              <a:buNone/>
            </a:pPr>
            <a:endParaRPr lang="en-US" sz="2600" b="1" dirty="0" smtClean="0"/>
          </a:p>
          <a:p>
            <a:pPr marL="358734" indent="-358734">
              <a:spcAft>
                <a:spcPts val="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GB" sz="2300" b="1" dirty="0" smtClean="0"/>
              <a:t>USAID’s </a:t>
            </a:r>
            <a:r>
              <a:rPr lang="en-GB" sz="2300" b="1" dirty="0" smtClean="0"/>
              <a:t>Water Energy Nexus (WENEXA) project involved  </a:t>
            </a:r>
            <a:r>
              <a:rPr lang="en-US" sz="2300" b="1" dirty="0" smtClean="0"/>
              <a:t>Bangalore Electricity </a:t>
            </a:r>
            <a:r>
              <a:rPr lang="en-US" sz="2300" b="1" dirty="0"/>
              <a:t>Supply Company (BESCOM</a:t>
            </a:r>
            <a:r>
              <a:rPr lang="en-US" sz="2300" b="1" dirty="0" smtClean="0"/>
              <a:t>) and the ESCO - </a:t>
            </a:r>
            <a:r>
              <a:rPr lang="en-GB" sz="2300" b="1" dirty="0" err="1" smtClean="0"/>
              <a:t>Enzen</a:t>
            </a:r>
            <a:r>
              <a:rPr lang="en-GB" sz="2300" b="1" dirty="0" smtClean="0"/>
              <a:t> </a:t>
            </a:r>
            <a:r>
              <a:rPr lang="en-GB" sz="2300" b="1" dirty="0"/>
              <a:t>Global Solutions, </a:t>
            </a:r>
            <a:r>
              <a:rPr lang="en-GB" sz="2300" b="1" dirty="0" smtClean="0"/>
              <a:t>Bangalore </a:t>
            </a:r>
          </a:p>
          <a:p>
            <a:pPr marL="358734" indent="-358734">
              <a:spcAft>
                <a:spcPts val="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2300" b="1" dirty="0" smtClean="0"/>
              <a:t>BESCOM </a:t>
            </a:r>
            <a:r>
              <a:rPr lang="en-US" sz="2300" b="1" dirty="0"/>
              <a:t>provided </a:t>
            </a:r>
            <a:r>
              <a:rPr lang="en-US" sz="2300" b="1" dirty="0" smtClean="0"/>
              <a:t>the </a:t>
            </a:r>
            <a:r>
              <a:rPr lang="en-US" sz="2300" b="1" dirty="0"/>
              <a:t>preconditions for the </a:t>
            </a:r>
            <a:r>
              <a:rPr lang="en-US" sz="2300" b="1" dirty="0" smtClean="0"/>
              <a:t>project: </a:t>
            </a:r>
          </a:p>
          <a:p>
            <a:pPr marL="758738" lvl="1" indent="-358734">
              <a:spcAft>
                <a:spcPts val="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700" dirty="0" smtClean="0"/>
              <a:t>One </a:t>
            </a:r>
            <a:r>
              <a:rPr lang="en-US" sz="1700" dirty="0"/>
              <a:t>Distribution Transformer for each </a:t>
            </a:r>
            <a:r>
              <a:rPr lang="en-US" sz="1700" dirty="0" smtClean="0"/>
              <a:t>pump, </a:t>
            </a:r>
            <a:r>
              <a:rPr lang="en-GB" sz="1700" dirty="0" smtClean="0"/>
              <a:t>Meters </a:t>
            </a:r>
            <a:r>
              <a:rPr lang="en-GB" sz="1700" dirty="0"/>
              <a:t>on all Distribution </a:t>
            </a:r>
            <a:r>
              <a:rPr lang="en-GB" sz="1700" dirty="0" smtClean="0"/>
              <a:t>transformer, </a:t>
            </a:r>
            <a:r>
              <a:rPr lang="en-US" sz="1700" dirty="0" smtClean="0"/>
              <a:t>NGO </a:t>
            </a:r>
            <a:r>
              <a:rPr lang="en-US" sz="1700" dirty="0"/>
              <a:t>working and educating farmers for four </a:t>
            </a:r>
            <a:r>
              <a:rPr lang="en-US" sz="1700" dirty="0" smtClean="0"/>
              <a:t>years, Detailed </a:t>
            </a:r>
            <a:r>
              <a:rPr lang="en-US" sz="1700" dirty="0"/>
              <a:t>data available on pumps and pump efficiency, Farmers get a new branded energy efficient pump-set free with a 18 month </a:t>
            </a:r>
            <a:r>
              <a:rPr lang="en-US" sz="1700" dirty="0" smtClean="0"/>
              <a:t>warranty</a:t>
            </a:r>
          </a:p>
          <a:p>
            <a:pPr marL="358734" indent="-358734">
              <a:spcAft>
                <a:spcPts val="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2300" b="1" dirty="0" smtClean="0"/>
              <a:t>ESCO </a:t>
            </a:r>
            <a:r>
              <a:rPr lang="en-US" sz="2300" b="1" dirty="0" smtClean="0"/>
              <a:t>implements </a:t>
            </a:r>
            <a:r>
              <a:rPr lang="en-US" sz="2300" b="1" dirty="0"/>
              <a:t>the </a:t>
            </a:r>
            <a:r>
              <a:rPr lang="en-US" sz="2300" b="1" dirty="0" smtClean="0"/>
              <a:t>pump-set </a:t>
            </a:r>
            <a:r>
              <a:rPr lang="en-US" sz="2300" b="1" dirty="0"/>
              <a:t>replacement as a part of the Ag DSM </a:t>
            </a:r>
            <a:r>
              <a:rPr lang="en-US" sz="2300" b="1" dirty="0" smtClean="0"/>
              <a:t>program and </a:t>
            </a:r>
            <a:r>
              <a:rPr lang="en-US" sz="2300" b="1" dirty="0"/>
              <a:t>finances the investment required </a:t>
            </a:r>
            <a:endParaRPr lang="en-US" sz="2300" b="1" dirty="0" smtClean="0"/>
          </a:p>
          <a:p>
            <a:pPr marL="758738" lvl="1" indent="-358734">
              <a:spcAft>
                <a:spcPts val="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700" dirty="0" smtClean="0"/>
              <a:t>Provides </a:t>
            </a:r>
            <a:r>
              <a:rPr lang="en-US" sz="1700" dirty="0"/>
              <a:t>ongoing O&amp;M support to farmers and establishes a site office </a:t>
            </a:r>
            <a:r>
              <a:rPr lang="en-US" sz="1700" dirty="0" smtClean="0"/>
              <a:t> </a:t>
            </a:r>
            <a:endParaRPr lang="en-US" sz="1700" dirty="0" smtClean="0"/>
          </a:p>
          <a:p>
            <a:pPr marL="758738" lvl="1" indent="-358734">
              <a:spcAft>
                <a:spcPts val="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700" dirty="0" smtClean="0"/>
              <a:t>ESCO </a:t>
            </a:r>
            <a:r>
              <a:rPr lang="en-US" sz="1700" dirty="0"/>
              <a:t>recoups investments through sharing of the energy served</a:t>
            </a:r>
          </a:p>
          <a:p>
            <a:endParaRPr lang="en-GB" sz="1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84" r="3922"/>
          <a:stretch/>
        </p:blipFill>
        <p:spPr bwMode="auto">
          <a:xfrm>
            <a:off x="1219200" y="4800600"/>
            <a:ext cx="5486400" cy="164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D16E73-F249-43C9-9E0A-62B2C4334DEA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6488116"/>
            <a:ext cx="300038" cy="21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b" anchorCtr="1"/>
          <a:lstStyle/>
          <a:p>
            <a:pP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fld id="{D9CA46B0-2ADF-4F37-B6DD-D772013DAC25}" type="slidenum">
              <a:rPr lang="en-US">
                <a:solidFill>
                  <a:srgbClr val="000000"/>
                </a:solidFill>
                <a:latin typeface="Calibri (Body)"/>
              </a:rPr>
              <a:pPr>
                <a:buSzPct val="100000"/>
                <a:tabLst>
                  <a:tab pos="0" algn="l"/>
                  <a:tab pos="457148" algn="l"/>
                  <a:tab pos="914296" algn="l"/>
                  <a:tab pos="1371444" algn="l"/>
                  <a:tab pos="1828592" algn="l"/>
                  <a:tab pos="2285740" algn="l"/>
                  <a:tab pos="2742888" algn="l"/>
                  <a:tab pos="3200036" algn="l"/>
                  <a:tab pos="3657184" algn="l"/>
                  <a:tab pos="4114332" algn="l"/>
                  <a:tab pos="4571480" algn="l"/>
                  <a:tab pos="5028628" algn="l"/>
                  <a:tab pos="5485776" algn="l"/>
                  <a:tab pos="5942924" algn="l"/>
                  <a:tab pos="6400072" algn="l"/>
                  <a:tab pos="6857220" algn="l"/>
                  <a:tab pos="7314368" algn="l"/>
                  <a:tab pos="7771516" algn="l"/>
                  <a:tab pos="8228664" algn="l"/>
                  <a:tab pos="8685812" algn="l"/>
                  <a:tab pos="9142960" algn="l"/>
                </a:tabLst>
              </a:pPr>
              <a:t>18</a:t>
            </a:fld>
            <a:endParaRPr lang="en-US" dirty="0">
              <a:solidFill>
                <a:srgbClr val="000000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168609"/>
      </p:ext>
    </p:extLst>
  </p:cSld>
  <p:clrMapOvr>
    <a:masterClrMapping/>
  </p:clrMapOvr>
  <p:transition spd="slow" advClick="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State of ESCO </a:t>
            </a:r>
            <a:r>
              <a:rPr lang="en-US" b="1" dirty="0" smtClean="0">
                <a:latin typeface="Arial Black" pitchFamily="34" charset="0"/>
              </a:rPr>
              <a:t>Market </a:t>
            </a:r>
            <a:r>
              <a:rPr lang="en-US" b="1" dirty="0" smtClean="0">
                <a:latin typeface="Arial Black" pitchFamily="34" charset="0"/>
              </a:rPr>
              <a:t>in India</a:t>
            </a:r>
            <a:endParaRPr lang="en-GB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0265" cy="4383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smtClean="0"/>
              <a:t>Despite the emergence of various energy </a:t>
            </a:r>
            <a:r>
              <a:rPr lang="en-GB" sz="1800" dirty="0"/>
              <a:t>service providers and equipment manufacturers, and </a:t>
            </a:r>
            <a:r>
              <a:rPr lang="en-GB" sz="1800" dirty="0" smtClean="0"/>
              <a:t>Government initiatives towards </a:t>
            </a:r>
            <a:r>
              <a:rPr lang="en-GB" sz="1800" dirty="0"/>
              <a:t>the ESCO </a:t>
            </a:r>
            <a:r>
              <a:rPr lang="en-GB" sz="1800" dirty="0" smtClean="0"/>
              <a:t>market, ESCOs business model not taken root in India </a:t>
            </a:r>
            <a:endParaRPr lang="en-GB" sz="1800" dirty="0"/>
          </a:p>
          <a:p>
            <a:pPr lvl="0">
              <a:buNone/>
            </a:pPr>
            <a:r>
              <a:rPr lang="en-US" sz="1800" b="1" dirty="0" smtClean="0"/>
              <a:t>Larger presence of vendor ESCOs</a:t>
            </a:r>
            <a:endParaRPr lang="en-US" sz="1800" b="1" dirty="0"/>
          </a:p>
          <a:p>
            <a:pPr marL="758738" lvl="1" indent="-358734">
              <a:spcAft>
                <a:spcPts val="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800" dirty="0" smtClean="0"/>
              <a:t>Vendor </a:t>
            </a:r>
            <a:r>
              <a:rPr lang="en-US" sz="1800" dirty="0"/>
              <a:t>ESCOs are advantageously placed as </a:t>
            </a:r>
            <a:r>
              <a:rPr lang="en-US" sz="1800" dirty="0" smtClean="0"/>
              <a:t>t product-driven;</a:t>
            </a:r>
          </a:p>
          <a:p>
            <a:pPr marL="758738" lvl="1" indent="-358734">
              <a:spcAft>
                <a:spcPts val="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800" dirty="0" smtClean="0"/>
              <a:t>Smaller </a:t>
            </a:r>
            <a:r>
              <a:rPr lang="en-US" sz="1800" dirty="0"/>
              <a:t>ESCOs have to look for investments, </a:t>
            </a:r>
            <a:r>
              <a:rPr lang="en-US" sz="1800" dirty="0" smtClean="0"/>
              <a:t>need collaterals</a:t>
            </a:r>
            <a:r>
              <a:rPr lang="en-US" sz="1800" dirty="0"/>
              <a:t>. 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 b="1" dirty="0" smtClean="0"/>
              <a:t>Absence </a:t>
            </a:r>
            <a:r>
              <a:rPr lang="en-GB" sz="1800" b="1" dirty="0"/>
              <a:t>of a framework of law to support ESCO practice</a:t>
            </a:r>
            <a:r>
              <a:rPr lang="en-GB" sz="1800" b="1" dirty="0" smtClean="0"/>
              <a:t>.</a:t>
            </a:r>
          </a:p>
          <a:p>
            <a:pPr marL="758738" lvl="1" indent="-358734">
              <a:spcAft>
                <a:spcPts val="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GB" sz="1800" dirty="0" smtClean="0"/>
              <a:t>Investors </a:t>
            </a:r>
            <a:r>
              <a:rPr lang="en-GB" sz="1800" dirty="0"/>
              <a:t>face a huge risk, and loss of revenue, in the event of disputes between client and the ESCO.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 b="1" dirty="0"/>
              <a:t>Difficulties in accessing finance for investing in ESCO </a:t>
            </a:r>
            <a:r>
              <a:rPr lang="en-GB" sz="1800" b="1" dirty="0" smtClean="0"/>
              <a:t>projects</a:t>
            </a:r>
          </a:p>
          <a:p>
            <a:pPr marL="758738" lvl="1" indent="-358734">
              <a:spcAft>
                <a:spcPts val="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GB" sz="1800" dirty="0" smtClean="0"/>
              <a:t>Banks</a:t>
            </a:r>
            <a:r>
              <a:rPr lang="en-GB" sz="1800" dirty="0"/>
              <a:t>, financial institutions  insist on lending against collaterals. 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 b="1" dirty="0" smtClean="0"/>
              <a:t>No standards for identification </a:t>
            </a:r>
            <a:r>
              <a:rPr lang="en-GB" sz="1800" b="1" dirty="0"/>
              <a:t>and quantification of energy savings, before, during and after the </a:t>
            </a:r>
            <a:r>
              <a:rPr lang="en-GB" sz="1800" b="1" dirty="0" smtClean="0"/>
              <a:t>project </a:t>
            </a:r>
          </a:p>
          <a:p>
            <a:pPr marL="758738" lvl="1" indent="-358734">
              <a:spcAft>
                <a:spcPts val="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GB" sz="1800" dirty="0" smtClean="0"/>
              <a:t>Lack </a:t>
            </a:r>
            <a:r>
              <a:rPr lang="en-GB" sz="1800" dirty="0"/>
              <a:t>of widely accepted </a:t>
            </a:r>
            <a:r>
              <a:rPr lang="en-GB" sz="1800" dirty="0" smtClean="0"/>
              <a:t>M&amp;V protocol</a:t>
            </a:r>
          </a:p>
          <a:p>
            <a:pPr marL="758738" lvl="1" indent="-358734">
              <a:spcAft>
                <a:spcPts val="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GB" sz="1800" dirty="0" smtClean="0"/>
              <a:t>High transaction costs to conclude ESCO contracts </a:t>
            </a:r>
            <a:endParaRPr lang="en-GB" sz="1800" dirty="0"/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D16E73-F249-43C9-9E0A-62B2C4334DEA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6488116"/>
            <a:ext cx="300038" cy="21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b" anchorCtr="1"/>
          <a:lstStyle/>
          <a:p>
            <a:pP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fld id="{D9CA46B0-2ADF-4F37-B6DD-D772013DAC25}" type="slidenum">
              <a:rPr lang="en-US">
                <a:solidFill>
                  <a:srgbClr val="000000"/>
                </a:solidFill>
                <a:latin typeface="Calibri (Body)"/>
              </a:rPr>
              <a:pPr>
                <a:buSzPct val="100000"/>
                <a:tabLst>
                  <a:tab pos="0" algn="l"/>
                  <a:tab pos="457148" algn="l"/>
                  <a:tab pos="914296" algn="l"/>
                  <a:tab pos="1371444" algn="l"/>
                  <a:tab pos="1828592" algn="l"/>
                  <a:tab pos="2285740" algn="l"/>
                  <a:tab pos="2742888" algn="l"/>
                  <a:tab pos="3200036" algn="l"/>
                  <a:tab pos="3657184" algn="l"/>
                  <a:tab pos="4114332" algn="l"/>
                  <a:tab pos="4571480" algn="l"/>
                  <a:tab pos="5028628" algn="l"/>
                  <a:tab pos="5485776" algn="l"/>
                  <a:tab pos="5942924" algn="l"/>
                  <a:tab pos="6400072" algn="l"/>
                  <a:tab pos="6857220" algn="l"/>
                  <a:tab pos="7314368" algn="l"/>
                  <a:tab pos="7771516" algn="l"/>
                  <a:tab pos="8228664" algn="l"/>
                  <a:tab pos="8685812" algn="l"/>
                  <a:tab pos="9142960" algn="l"/>
                </a:tabLst>
              </a:pPr>
              <a:t>19</a:t>
            </a:fld>
            <a:endParaRPr lang="en-US" dirty="0">
              <a:solidFill>
                <a:srgbClr val="000000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564560"/>
      </p:ext>
    </p:extLst>
  </p:cSld>
  <p:clrMapOvr>
    <a:masterClrMapping/>
  </p:clrMapOvr>
  <p:transition spd="slow"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39768" y="76200"/>
            <a:ext cx="8042275" cy="1255712"/>
          </a:xfrm>
        </p:spPr>
        <p:txBody>
          <a:bodyPr/>
          <a:lstStyle/>
          <a:p>
            <a:pPr algn="ctr">
              <a:buClrTx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IN" b="1" dirty="0" smtClean="0">
                <a:latin typeface="Arial Black" pitchFamily="34" charset="0"/>
              </a:rPr>
              <a:t>Alliance for an </a:t>
            </a:r>
            <a:br>
              <a:rPr lang="en-IN" b="1" dirty="0" smtClean="0">
                <a:latin typeface="Arial Black" pitchFamily="34" charset="0"/>
              </a:rPr>
            </a:br>
            <a:r>
              <a:rPr lang="en-IN" b="1" dirty="0" smtClean="0">
                <a:latin typeface="Arial Black" pitchFamily="34" charset="0"/>
              </a:rPr>
              <a:t>Energy Efficient Economy</a:t>
            </a: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858838" y="1800231"/>
            <a:ext cx="8077200" cy="24951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9990" tIns="46794" rIns="89990" bIns="46794">
            <a:spAutoFit/>
          </a:bodyPr>
          <a:lstStyle/>
          <a:p>
            <a:pP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IN" sz="2600" b="1" dirty="0">
                <a:solidFill>
                  <a:srgbClr val="000000"/>
                </a:solidFill>
              </a:rPr>
              <a:t>AEEE is a</a:t>
            </a:r>
            <a:r>
              <a:rPr lang="en-IN" sz="2600" b="1" dirty="0">
                <a:solidFill>
                  <a:srgbClr val="669900"/>
                </a:solidFill>
              </a:rPr>
              <a:t> member-driven </a:t>
            </a:r>
            <a:r>
              <a:rPr lang="en-IN" sz="2600" b="1" dirty="0">
                <a:solidFill>
                  <a:srgbClr val="000000"/>
                </a:solidFill>
              </a:rPr>
              <a:t>industry association  providing a common platform for energy efficiency stakeholders </a:t>
            </a:r>
            <a:r>
              <a:rPr lang="en-IN" sz="2600" b="1" dirty="0">
                <a:solidFill>
                  <a:srgbClr val="669900"/>
                </a:solidFill>
              </a:rPr>
              <a:t>to collaborate </a:t>
            </a:r>
            <a:r>
              <a:rPr lang="en-IN" sz="2600" b="1" dirty="0" smtClean="0">
                <a:solidFill>
                  <a:srgbClr val="000000"/>
                </a:solidFill>
              </a:rPr>
              <a:t>with </a:t>
            </a:r>
            <a:r>
              <a:rPr lang="en-IN" sz="2600" b="1" dirty="0">
                <a:solidFill>
                  <a:srgbClr val="000000"/>
                </a:solidFill>
              </a:rPr>
              <a:t>the Bureau of Energy Efficiency for implementing the Energy Conservation Act, and National Mission on Enhanced Energy Efficiency (NMEEE</a:t>
            </a:r>
            <a:r>
              <a:rPr lang="en-IN" sz="2600" b="1" dirty="0" smtClean="0">
                <a:solidFill>
                  <a:srgbClr val="000000"/>
                </a:solidFill>
              </a:rPr>
              <a:t>)</a:t>
            </a:r>
            <a:endParaRPr lang="en-IN" sz="2600" b="1" dirty="0">
              <a:solidFill>
                <a:srgbClr val="000000"/>
              </a:solidFill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1284288" y="4895852"/>
            <a:ext cx="6640512" cy="8953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45715" tIns="18358" rIns="45715" bIns="18358" anchor="b"/>
          <a:lstStyle/>
          <a:p>
            <a:pPr algn="ctr"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IN" sz="2400" b="1" dirty="0" smtClean="0">
                <a:solidFill>
                  <a:schemeClr val="tx1"/>
                </a:solidFill>
                <a:latin typeface="Arial Black" pitchFamily="34" charset="0"/>
              </a:rPr>
              <a:t>Vision</a:t>
            </a:r>
            <a:endParaRPr lang="en-IN" sz="36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IN" sz="3600" b="1" dirty="0" smtClean="0">
                <a:solidFill>
                  <a:srgbClr val="7DBA00"/>
                </a:solidFill>
                <a:latin typeface="Arial Black" pitchFamily="34" charset="0"/>
              </a:rPr>
              <a:t>An </a:t>
            </a:r>
            <a:r>
              <a:rPr lang="en-IN" sz="3600" b="1" dirty="0">
                <a:solidFill>
                  <a:srgbClr val="7DBA00"/>
                </a:solidFill>
                <a:latin typeface="Arial Black" pitchFamily="34" charset="0"/>
              </a:rPr>
              <a:t>Energy Efficient India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04800" y="6488116"/>
            <a:ext cx="300038" cy="21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b" anchorCtr="1"/>
          <a:lstStyle/>
          <a:p>
            <a:pP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fld id="{9F83970D-9895-4510-BD47-8FF7B237348E}" type="slidenum">
              <a:rPr lang="en-US">
                <a:solidFill>
                  <a:srgbClr val="000000"/>
                </a:solidFill>
                <a:latin typeface="Calibri (Body)"/>
              </a:rPr>
              <a:pPr>
                <a:buSzPct val="100000"/>
                <a:tabLst>
                  <a:tab pos="0" algn="l"/>
                  <a:tab pos="457148" algn="l"/>
                  <a:tab pos="914296" algn="l"/>
                  <a:tab pos="1371444" algn="l"/>
                  <a:tab pos="1828592" algn="l"/>
                  <a:tab pos="2285740" algn="l"/>
                  <a:tab pos="2742888" algn="l"/>
                  <a:tab pos="3200036" algn="l"/>
                  <a:tab pos="3657184" algn="l"/>
                  <a:tab pos="4114332" algn="l"/>
                  <a:tab pos="4571480" algn="l"/>
                  <a:tab pos="5028628" algn="l"/>
                  <a:tab pos="5485776" algn="l"/>
                  <a:tab pos="5942924" algn="l"/>
                  <a:tab pos="6400072" algn="l"/>
                  <a:tab pos="6857220" algn="l"/>
                  <a:tab pos="7314368" algn="l"/>
                  <a:tab pos="7771516" algn="l"/>
                  <a:tab pos="8228664" algn="l"/>
                  <a:tab pos="8685812" algn="l"/>
                  <a:tab pos="9142960" algn="l"/>
                </a:tabLst>
              </a:pPr>
              <a:t>2</a:t>
            </a:fld>
            <a:endParaRPr lang="en-US" dirty="0">
              <a:solidFill>
                <a:srgbClr val="000000"/>
              </a:solidFill>
              <a:latin typeface="Calibri (Body)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5" y="152400"/>
            <a:ext cx="8297865" cy="113823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 Black" pitchFamily="34" charset="0"/>
              </a:rPr>
              <a:t>Initiatives to </a:t>
            </a:r>
            <a:r>
              <a:rPr lang="en-US" sz="3200" b="1" dirty="0" smtClean="0">
                <a:latin typeface="Arial Black" pitchFamily="34" charset="0"/>
              </a:rPr>
              <a:t>Strengthen </a:t>
            </a:r>
            <a:r>
              <a:rPr lang="en-US" sz="3200" b="1" dirty="0" smtClean="0">
                <a:latin typeface="Arial Black" pitchFamily="34" charset="0"/>
              </a:rPr>
              <a:t>ESCOs</a:t>
            </a:r>
            <a:endParaRPr lang="en-GB" sz="3200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5720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b="1" dirty="0" smtClean="0"/>
              <a:t>Energy </a:t>
            </a:r>
            <a:r>
              <a:rPr lang="en-US" sz="1800" b="1" dirty="0"/>
              <a:t>Efficiency Services Limited (EESL) </a:t>
            </a:r>
            <a:r>
              <a:rPr lang="en-US" sz="1800" b="1" dirty="0" smtClean="0"/>
              <a:t>- set </a:t>
            </a:r>
            <a:r>
              <a:rPr lang="en-US" sz="1800" b="1" dirty="0"/>
              <a:t>up by BEE and the Ministry of Power in </a:t>
            </a:r>
            <a:r>
              <a:rPr lang="en-US" sz="1800" b="1" dirty="0" smtClean="0"/>
              <a:t>2010</a:t>
            </a:r>
          </a:p>
          <a:p>
            <a:pPr marL="758738" lvl="1" indent="-358734">
              <a:spcAft>
                <a:spcPts val="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400" dirty="0" smtClean="0"/>
              <a:t>EESL </a:t>
            </a:r>
            <a:r>
              <a:rPr lang="en-US" sz="1400" dirty="0" smtClean="0"/>
              <a:t>is a joint </a:t>
            </a:r>
            <a:r>
              <a:rPr lang="en-US" sz="1400" dirty="0"/>
              <a:t>venture of </a:t>
            </a:r>
            <a:r>
              <a:rPr lang="en-US" sz="1400" dirty="0" smtClean="0"/>
              <a:t> 4 </a:t>
            </a:r>
            <a:r>
              <a:rPr lang="en-US" sz="1400" dirty="0"/>
              <a:t>public sector undertakings, </a:t>
            </a:r>
            <a:r>
              <a:rPr lang="en-US" sz="1400" dirty="0" smtClean="0"/>
              <a:t>NTPC, </a:t>
            </a:r>
            <a:r>
              <a:rPr lang="en-US" sz="1400" dirty="0"/>
              <a:t>PFC, REC and POWERGRID with a share capital of </a:t>
            </a:r>
            <a:r>
              <a:rPr lang="en-US" sz="1400" dirty="0" smtClean="0"/>
              <a:t>Rs </a:t>
            </a:r>
            <a:r>
              <a:rPr lang="en-US" sz="1400" dirty="0"/>
              <a:t>190.00 </a:t>
            </a:r>
            <a:r>
              <a:rPr lang="en-US" sz="1400" dirty="0" err="1" smtClean="0"/>
              <a:t>crore</a:t>
            </a:r>
            <a:endParaRPr lang="en-US" sz="1400" dirty="0" smtClean="0"/>
          </a:p>
          <a:p>
            <a:pPr marL="758738" lvl="1" indent="-358734">
              <a:spcAft>
                <a:spcPts val="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400" dirty="0" smtClean="0"/>
              <a:t>EESL </a:t>
            </a:r>
            <a:r>
              <a:rPr lang="en-US" sz="1400" dirty="0"/>
              <a:t>aims to play a larger role as a '</a:t>
            </a:r>
            <a:r>
              <a:rPr lang="en-US" sz="1400" b="1" dirty="0"/>
              <a:t>Super ESCO'</a:t>
            </a:r>
            <a:r>
              <a:rPr lang="en-US" sz="1400" dirty="0"/>
              <a:t> </a:t>
            </a:r>
            <a:endParaRPr lang="en-US" sz="1400" dirty="0" smtClean="0"/>
          </a:p>
          <a:p>
            <a:pPr marL="358734" indent="-358734">
              <a:spcAft>
                <a:spcPts val="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800" b="1" dirty="0" smtClean="0"/>
              <a:t>BEE </a:t>
            </a:r>
            <a:r>
              <a:rPr lang="en-US" sz="1800" b="1" dirty="0"/>
              <a:t>is launching two funds as part of NMEEE – the Partial Risk Guarantee (PRG) fund and </a:t>
            </a:r>
            <a:r>
              <a:rPr lang="en-US" sz="1800" b="1" dirty="0" smtClean="0"/>
              <a:t>the </a:t>
            </a:r>
            <a:r>
              <a:rPr lang="en-US" sz="1800" b="1" dirty="0" smtClean="0"/>
              <a:t>Venture </a:t>
            </a:r>
            <a:r>
              <a:rPr lang="en-US" sz="1800" b="1" dirty="0"/>
              <a:t>Capital </a:t>
            </a:r>
            <a:r>
              <a:rPr lang="en-US" sz="1800" b="1" dirty="0" smtClean="0"/>
              <a:t>(</a:t>
            </a:r>
            <a:r>
              <a:rPr lang="en-US" sz="1800" b="1" dirty="0" smtClean="0"/>
              <a:t>VC) fund</a:t>
            </a:r>
            <a:r>
              <a:rPr lang="en-US" sz="1800" b="1" dirty="0" smtClean="0"/>
              <a:t>:</a:t>
            </a:r>
            <a:endParaRPr lang="en-GB" sz="1800" b="1" dirty="0" smtClean="0"/>
          </a:p>
          <a:p>
            <a:pPr marL="358734" indent="-358734">
              <a:spcAft>
                <a:spcPts val="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600" b="1" dirty="0" smtClean="0"/>
              <a:t>The </a:t>
            </a:r>
            <a:r>
              <a:rPr lang="en-US" sz="1600" b="1" dirty="0"/>
              <a:t>PRG Fund will address </a:t>
            </a:r>
            <a:r>
              <a:rPr lang="en-US" sz="1600" b="1" dirty="0" smtClean="0"/>
              <a:t>debt </a:t>
            </a:r>
            <a:r>
              <a:rPr lang="en-US" sz="1600" b="1" dirty="0"/>
              <a:t>part of </a:t>
            </a:r>
            <a:r>
              <a:rPr lang="en-US" sz="1600" b="1" dirty="0" smtClean="0"/>
              <a:t>EE </a:t>
            </a:r>
            <a:r>
              <a:rPr lang="en-US" sz="1600" b="1" dirty="0" smtClean="0"/>
              <a:t>investment</a:t>
            </a:r>
            <a:r>
              <a:rPr lang="en-US" sz="1600" b="1" dirty="0" smtClean="0"/>
              <a:t> </a:t>
            </a:r>
          </a:p>
          <a:p>
            <a:pPr marL="758738" lvl="1" indent="-358734">
              <a:spcAft>
                <a:spcPts val="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400" dirty="0" smtClean="0"/>
              <a:t>If </a:t>
            </a:r>
            <a:r>
              <a:rPr lang="en-US" sz="1400" dirty="0" smtClean="0"/>
              <a:t>an FI </a:t>
            </a:r>
            <a:r>
              <a:rPr lang="en-US" sz="1400" dirty="0"/>
              <a:t>is not comfortable the PRG will do a back-to-back arrangement i.e., up to 50% of </a:t>
            </a:r>
            <a:r>
              <a:rPr lang="en-US" sz="1400" dirty="0" smtClean="0"/>
              <a:t> </a:t>
            </a:r>
            <a:r>
              <a:rPr lang="en-US" sz="1400" dirty="0"/>
              <a:t>non-repayment is met by the PRG </a:t>
            </a:r>
            <a:r>
              <a:rPr lang="en-US" sz="1400" dirty="0" smtClean="0"/>
              <a:t>Fund – to enhance </a:t>
            </a:r>
            <a:r>
              <a:rPr lang="en-US" sz="1400" dirty="0"/>
              <a:t>the comfort of the FIs to invest in </a:t>
            </a:r>
            <a:r>
              <a:rPr lang="en-US" sz="1400" dirty="0" smtClean="0"/>
              <a:t>EE</a:t>
            </a:r>
          </a:p>
          <a:p>
            <a:pPr marL="358734" indent="-358734">
              <a:spcAft>
                <a:spcPts val="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600" b="1" dirty="0" smtClean="0"/>
              <a:t>The Venture Capital (</a:t>
            </a:r>
            <a:r>
              <a:rPr lang="en-US" sz="1600" b="1" dirty="0" smtClean="0"/>
              <a:t>VC) fund aims to increase borrowing </a:t>
            </a:r>
            <a:r>
              <a:rPr lang="en-US" sz="1600" b="1" dirty="0"/>
              <a:t>capacity </a:t>
            </a:r>
            <a:r>
              <a:rPr lang="en-US" sz="1600" b="1" dirty="0" smtClean="0"/>
              <a:t>and reduce risk by </a:t>
            </a:r>
            <a:r>
              <a:rPr lang="en-US" sz="1600" b="1" dirty="0"/>
              <a:t>enhancing </a:t>
            </a:r>
            <a:r>
              <a:rPr lang="en-US" sz="1600" b="1" dirty="0" smtClean="0"/>
              <a:t>E</a:t>
            </a:r>
            <a:r>
              <a:rPr lang="en-US" sz="1600" b="1" dirty="0" smtClean="0"/>
              <a:t>quity </a:t>
            </a:r>
          </a:p>
          <a:p>
            <a:pPr marL="758738" lvl="1" indent="-358734">
              <a:spcAft>
                <a:spcPts val="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400" dirty="0" smtClean="0"/>
              <a:t>Aimed at</a:t>
            </a:r>
            <a:r>
              <a:rPr lang="en-US" sz="1400" dirty="0" smtClean="0"/>
              <a:t> manufacturers of </a:t>
            </a:r>
            <a:r>
              <a:rPr lang="en-US" sz="1400" dirty="0"/>
              <a:t>EE </a:t>
            </a:r>
            <a:r>
              <a:rPr lang="en-US" sz="1400" dirty="0" smtClean="0"/>
              <a:t>equipment, </a:t>
            </a:r>
            <a:r>
              <a:rPr lang="en-US" sz="1400" dirty="0" smtClean="0"/>
              <a:t> and EE Service providers </a:t>
            </a:r>
            <a:r>
              <a:rPr lang="en-US" sz="1400" dirty="0"/>
              <a:t>such as </a:t>
            </a:r>
            <a:r>
              <a:rPr lang="en-US" sz="1400" dirty="0" smtClean="0"/>
              <a:t>ESCOs</a:t>
            </a:r>
          </a:p>
          <a:p>
            <a:pPr marL="758738" lvl="1" indent="-358734">
              <a:spcAft>
                <a:spcPts val="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400" dirty="0" smtClean="0"/>
              <a:t>BEE </a:t>
            </a:r>
            <a:r>
              <a:rPr lang="en-US" sz="1400" dirty="0" smtClean="0"/>
              <a:t>expects that </a:t>
            </a:r>
            <a:r>
              <a:rPr lang="en-US" sz="1400" dirty="0"/>
              <a:t>such financial instruments can be replicated and attract private investments </a:t>
            </a:r>
            <a:r>
              <a:rPr lang="en-US" sz="1400" dirty="0" smtClean="0"/>
              <a:t>into </a:t>
            </a:r>
            <a:r>
              <a:rPr lang="en-US" sz="1400" dirty="0"/>
              <a:t>the ESCO </a:t>
            </a:r>
            <a:r>
              <a:rPr lang="en-US" sz="1400" dirty="0" smtClean="0"/>
              <a:t>industry</a:t>
            </a:r>
            <a:endParaRPr lang="en-US" sz="1400" dirty="0"/>
          </a:p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D16E73-F249-43C9-9E0A-62B2C4334DEA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6488116"/>
            <a:ext cx="300038" cy="21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b" anchorCtr="1"/>
          <a:lstStyle/>
          <a:p>
            <a:pP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fld id="{D9CA46B0-2ADF-4F37-B6DD-D772013DAC25}" type="slidenum">
              <a:rPr lang="en-US">
                <a:solidFill>
                  <a:srgbClr val="000000"/>
                </a:solidFill>
                <a:latin typeface="Calibri (Body)"/>
              </a:rPr>
              <a:pPr>
                <a:buSzPct val="100000"/>
                <a:tabLst>
                  <a:tab pos="0" algn="l"/>
                  <a:tab pos="457148" algn="l"/>
                  <a:tab pos="914296" algn="l"/>
                  <a:tab pos="1371444" algn="l"/>
                  <a:tab pos="1828592" algn="l"/>
                  <a:tab pos="2285740" algn="l"/>
                  <a:tab pos="2742888" algn="l"/>
                  <a:tab pos="3200036" algn="l"/>
                  <a:tab pos="3657184" algn="l"/>
                  <a:tab pos="4114332" algn="l"/>
                  <a:tab pos="4571480" algn="l"/>
                  <a:tab pos="5028628" algn="l"/>
                  <a:tab pos="5485776" algn="l"/>
                  <a:tab pos="5942924" algn="l"/>
                  <a:tab pos="6400072" algn="l"/>
                  <a:tab pos="6857220" algn="l"/>
                  <a:tab pos="7314368" algn="l"/>
                  <a:tab pos="7771516" algn="l"/>
                  <a:tab pos="8228664" algn="l"/>
                  <a:tab pos="8685812" algn="l"/>
                  <a:tab pos="9142960" algn="l"/>
                </a:tabLst>
              </a:pPr>
              <a:t>20</a:t>
            </a:fld>
            <a:endParaRPr lang="en-US" dirty="0">
              <a:solidFill>
                <a:srgbClr val="000000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074436"/>
      </p:ext>
    </p:extLst>
  </p:cSld>
  <p:clrMapOvr>
    <a:masterClrMapping/>
  </p:clrMapOvr>
  <p:transition spd="slow" advClick="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5" y="228600"/>
            <a:ext cx="8039100" cy="1138237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Lessons </a:t>
            </a:r>
            <a:r>
              <a:rPr lang="en-US" b="1" dirty="0" smtClean="0">
                <a:latin typeface="Arial Black" pitchFamily="34" charset="0"/>
              </a:rPr>
              <a:t>from forerunners: USA</a:t>
            </a:r>
            <a:endParaRPr lang="en-GB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58734" indent="-358734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GB" sz="3400" b="1" dirty="0" smtClean="0"/>
              <a:t>US in early stages, </a:t>
            </a:r>
            <a:r>
              <a:rPr lang="en-GB" sz="3400" b="1" dirty="0"/>
              <a:t>20% ESCOs were law-firms selling </a:t>
            </a:r>
            <a:r>
              <a:rPr lang="en-GB" sz="3400" b="1" dirty="0" smtClean="0"/>
              <a:t>contracts. However , this muddled </a:t>
            </a:r>
            <a:r>
              <a:rPr lang="en-GB" sz="3400" b="1" dirty="0"/>
              <a:t>up the </a:t>
            </a:r>
            <a:r>
              <a:rPr lang="en-GB" sz="3400" b="1" dirty="0" smtClean="0"/>
              <a:t>ESCO model </a:t>
            </a:r>
          </a:p>
          <a:p>
            <a:pPr marL="358734" indent="-358734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GB" sz="3400" b="1" dirty="0" smtClean="0"/>
              <a:t>Subsequently </a:t>
            </a:r>
            <a:r>
              <a:rPr lang="en-GB" sz="3400" b="1" dirty="0"/>
              <a:t>the states invested in resources to create conducive environment for ESCOs </a:t>
            </a:r>
            <a:r>
              <a:rPr lang="en-GB" sz="3400" b="1" dirty="0" smtClean="0"/>
              <a:t> </a:t>
            </a:r>
          </a:p>
          <a:p>
            <a:pPr marL="358734" indent="-358734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GB" sz="3400" b="1" dirty="0" smtClean="0"/>
              <a:t>Regulators </a:t>
            </a:r>
            <a:r>
              <a:rPr lang="en-GB" sz="3400" b="1" dirty="0"/>
              <a:t>mandated DSM and benefits had to be calculated and reported to allow Annual Revenue Requirement (ARR) for the </a:t>
            </a:r>
            <a:r>
              <a:rPr lang="en-GB" sz="3400" b="1" dirty="0" smtClean="0"/>
              <a:t>utilities’ EE expenditure </a:t>
            </a:r>
          </a:p>
          <a:p>
            <a:pPr marL="358734" indent="-358734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GB" sz="3400" b="1" dirty="0" smtClean="0"/>
              <a:t>This gave rise to utility-driven ESCOs.</a:t>
            </a:r>
          </a:p>
          <a:p>
            <a:pPr marL="358734" indent="-358734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GB" sz="3400" b="1" dirty="0" smtClean="0"/>
              <a:t>Today USA </a:t>
            </a:r>
            <a:r>
              <a:rPr lang="en-GB" sz="3400" b="1" dirty="0"/>
              <a:t>has two types of markets for ESCOs: </a:t>
            </a:r>
            <a:endParaRPr lang="en-GB" sz="3400" b="1" dirty="0" smtClean="0"/>
          </a:p>
          <a:p>
            <a:pPr lvl="1"/>
            <a:r>
              <a:rPr lang="en-GB" b="1" dirty="0" smtClean="0"/>
              <a:t>the </a:t>
            </a:r>
            <a:r>
              <a:rPr lang="en-GB" b="1" dirty="0"/>
              <a:t>Utility driven DSM </a:t>
            </a:r>
            <a:r>
              <a:rPr lang="en-GB" b="1" dirty="0" smtClean="0"/>
              <a:t>and</a:t>
            </a:r>
          </a:p>
          <a:p>
            <a:pPr lvl="1"/>
            <a:r>
              <a:rPr lang="en-GB" b="1" dirty="0" smtClean="0"/>
              <a:t> </a:t>
            </a:r>
            <a:r>
              <a:rPr lang="en-GB" b="1" dirty="0"/>
              <a:t>the Super ESCO (the public facility market for federal, state and municipalities)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D16E73-F249-43C9-9E0A-62B2C4334DEA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6488116"/>
            <a:ext cx="300038" cy="21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b" anchorCtr="1"/>
          <a:lstStyle/>
          <a:p>
            <a:pP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fld id="{D9CA46B0-2ADF-4F37-B6DD-D772013DAC25}" type="slidenum">
              <a:rPr lang="en-US">
                <a:solidFill>
                  <a:srgbClr val="000000"/>
                </a:solidFill>
                <a:latin typeface="Calibri (Body)"/>
              </a:rPr>
              <a:pPr>
                <a:buSzPct val="100000"/>
                <a:tabLst>
                  <a:tab pos="0" algn="l"/>
                  <a:tab pos="457148" algn="l"/>
                  <a:tab pos="914296" algn="l"/>
                  <a:tab pos="1371444" algn="l"/>
                  <a:tab pos="1828592" algn="l"/>
                  <a:tab pos="2285740" algn="l"/>
                  <a:tab pos="2742888" algn="l"/>
                  <a:tab pos="3200036" algn="l"/>
                  <a:tab pos="3657184" algn="l"/>
                  <a:tab pos="4114332" algn="l"/>
                  <a:tab pos="4571480" algn="l"/>
                  <a:tab pos="5028628" algn="l"/>
                  <a:tab pos="5485776" algn="l"/>
                  <a:tab pos="5942924" algn="l"/>
                  <a:tab pos="6400072" algn="l"/>
                  <a:tab pos="6857220" algn="l"/>
                  <a:tab pos="7314368" algn="l"/>
                  <a:tab pos="7771516" algn="l"/>
                  <a:tab pos="8228664" algn="l"/>
                  <a:tab pos="8685812" algn="l"/>
                  <a:tab pos="9142960" algn="l"/>
                </a:tabLst>
              </a:pPr>
              <a:t>21</a:t>
            </a:fld>
            <a:endParaRPr lang="en-US" dirty="0">
              <a:solidFill>
                <a:srgbClr val="000000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228177"/>
      </p:ext>
    </p:extLst>
  </p:cSld>
  <p:clrMapOvr>
    <a:masterClrMapping/>
  </p:clrMapOvr>
  <p:transition spd="slow" advClick="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Lessons from China</a:t>
            </a:r>
            <a:endParaRPr lang="en-GB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65" y="1447800"/>
            <a:ext cx="8039100" cy="438308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b="1" dirty="0"/>
              <a:t>In 2001, </a:t>
            </a:r>
            <a:r>
              <a:rPr lang="en-GB" sz="1800" b="1" dirty="0" err="1"/>
              <a:t>Chinaʼs</a:t>
            </a:r>
            <a:r>
              <a:rPr lang="en-GB" sz="1800" b="1" dirty="0"/>
              <a:t> State Economic and Trade Commission (SETC) established an Energy Management Company (EMC) to support ESCOs in the country which later converted into a legal entity – </a:t>
            </a:r>
            <a:r>
              <a:rPr lang="en-GB" sz="1800" b="1" dirty="0" smtClean="0"/>
              <a:t>an </a:t>
            </a:r>
            <a:r>
              <a:rPr lang="en-GB" sz="1800" b="1" dirty="0"/>
              <a:t>Association </a:t>
            </a:r>
            <a:r>
              <a:rPr lang="en-GB" sz="1800" b="1" dirty="0" smtClean="0"/>
              <a:t>today known </a:t>
            </a:r>
            <a:r>
              <a:rPr lang="en-GB" sz="1800" b="1" dirty="0"/>
              <a:t>as </a:t>
            </a:r>
            <a:r>
              <a:rPr lang="en-GB" sz="1800" b="1" dirty="0" smtClean="0"/>
              <a:t>EMCA</a:t>
            </a:r>
            <a:endParaRPr lang="en-GB" sz="1800" dirty="0" smtClean="0"/>
          </a:p>
          <a:p>
            <a:pPr marL="358734" indent="-35873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GB" sz="1600" b="1" dirty="0" smtClean="0"/>
              <a:t>Over </a:t>
            </a:r>
            <a:r>
              <a:rPr lang="en-GB" sz="1600" b="1" dirty="0" smtClean="0"/>
              <a:t>900 registered ESCOs in, with more than half registered at EMCA </a:t>
            </a:r>
            <a:r>
              <a:rPr lang="en-GB" sz="1600" b="1" dirty="0" err="1" smtClean="0"/>
              <a:t>EMCA</a:t>
            </a:r>
            <a:r>
              <a:rPr lang="en-GB" sz="1600" b="1" dirty="0" smtClean="0"/>
              <a:t> </a:t>
            </a:r>
            <a:r>
              <a:rPr lang="en-GB" sz="1600" b="1" dirty="0" smtClean="0"/>
              <a:t>EPC </a:t>
            </a:r>
            <a:r>
              <a:rPr lang="en-GB" sz="1600" b="1" dirty="0"/>
              <a:t>concept, researches key problems and promoting solutions, and assists its members to expand </a:t>
            </a:r>
            <a:r>
              <a:rPr lang="en-GB" sz="1600" b="1" dirty="0" smtClean="0"/>
              <a:t>business</a:t>
            </a:r>
          </a:p>
          <a:p>
            <a:pPr marL="358734" indent="-35873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GB" sz="1600" b="1" dirty="0" err="1" smtClean="0"/>
              <a:t>EMCAʼs</a:t>
            </a:r>
            <a:r>
              <a:rPr lang="en-GB" sz="1600" b="1" dirty="0" smtClean="0"/>
              <a:t> </a:t>
            </a:r>
            <a:r>
              <a:rPr lang="en-GB" sz="1600" b="1" dirty="0"/>
              <a:t>membership increased to 560 members by the end of 2010, of which 428 have implemented energy performance contracting </a:t>
            </a:r>
            <a:r>
              <a:rPr lang="en-GB" sz="1600" b="1" dirty="0" smtClean="0"/>
              <a:t>projects</a:t>
            </a:r>
            <a:endParaRPr lang="en-GB" sz="1600" b="1" dirty="0" smtClean="0"/>
          </a:p>
          <a:p>
            <a:pPr marL="358734" indent="-35873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GB" sz="1600" b="1" dirty="0" smtClean="0"/>
              <a:t>About </a:t>
            </a:r>
            <a:r>
              <a:rPr lang="en-GB" sz="1600" b="1" dirty="0"/>
              <a:t>half of EMCA’s ESCOs have capital less than USD </a:t>
            </a:r>
            <a:r>
              <a:rPr lang="en-GB" sz="1600" b="1" dirty="0" smtClean="0"/>
              <a:t>730,00, </a:t>
            </a:r>
            <a:r>
              <a:rPr lang="en-GB" sz="1600" b="1" dirty="0"/>
              <a:t>while 18 of them had a registered capital of USD 14.6 million </a:t>
            </a:r>
            <a:r>
              <a:rPr lang="en-GB" sz="1600" b="1" dirty="0" smtClean="0"/>
              <a:t> </a:t>
            </a:r>
            <a:endParaRPr lang="en-GB" sz="1600" b="1" dirty="0" smtClean="0"/>
          </a:p>
          <a:p>
            <a:pPr marL="358734" indent="-35873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GB" sz="1600" b="1" dirty="0" smtClean="0"/>
              <a:t>Industrial </a:t>
            </a:r>
            <a:r>
              <a:rPr lang="en-GB" sz="1600" b="1" dirty="0"/>
              <a:t>enterprises are the dominant clients for EPC projects, followed by the building sector dominated by commercial clients  </a:t>
            </a:r>
            <a:endParaRPr lang="en-GB" sz="1600" b="1" dirty="0" smtClean="0"/>
          </a:p>
          <a:p>
            <a:pPr marL="358734" indent="-358734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GB" sz="1600" b="1" dirty="0" smtClean="0"/>
              <a:t>EPC </a:t>
            </a:r>
            <a:r>
              <a:rPr lang="en-GB" sz="1600" b="1" dirty="0"/>
              <a:t>Projects by Sector in 2007-09: Industry-50%, Buildings 49%, other 1%</a:t>
            </a:r>
          </a:p>
          <a:p>
            <a:pPr marL="0" indent="0">
              <a:buNone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D16E73-F249-43C9-9E0A-62B2C4334DEA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6488116"/>
            <a:ext cx="300038" cy="21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b" anchorCtr="1"/>
          <a:lstStyle/>
          <a:p>
            <a:pP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fld id="{D9CA46B0-2ADF-4F37-B6DD-D772013DAC25}" type="slidenum">
              <a:rPr lang="en-US">
                <a:solidFill>
                  <a:srgbClr val="000000"/>
                </a:solidFill>
                <a:latin typeface="Calibri (Body)"/>
              </a:rPr>
              <a:pPr>
                <a:buSzPct val="100000"/>
                <a:tabLst>
                  <a:tab pos="0" algn="l"/>
                  <a:tab pos="457148" algn="l"/>
                  <a:tab pos="914296" algn="l"/>
                  <a:tab pos="1371444" algn="l"/>
                  <a:tab pos="1828592" algn="l"/>
                  <a:tab pos="2285740" algn="l"/>
                  <a:tab pos="2742888" algn="l"/>
                  <a:tab pos="3200036" algn="l"/>
                  <a:tab pos="3657184" algn="l"/>
                  <a:tab pos="4114332" algn="l"/>
                  <a:tab pos="4571480" algn="l"/>
                  <a:tab pos="5028628" algn="l"/>
                  <a:tab pos="5485776" algn="l"/>
                  <a:tab pos="5942924" algn="l"/>
                  <a:tab pos="6400072" algn="l"/>
                  <a:tab pos="6857220" algn="l"/>
                  <a:tab pos="7314368" algn="l"/>
                  <a:tab pos="7771516" algn="l"/>
                  <a:tab pos="8228664" algn="l"/>
                  <a:tab pos="8685812" algn="l"/>
                  <a:tab pos="9142960" algn="l"/>
                </a:tabLst>
              </a:pPr>
              <a:t>22</a:t>
            </a:fld>
            <a:endParaRPr lang="en-US" dirty="0">
              <a:solidFill>
                <a:srgbClr val="000000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1126"/>
      </p:ext>
    </p:extLst>
  </p:cSld>
  <p:clrMapOvr>
    <a:masterClrMapping/>
  </p:clrMapOvr>
  <p:transition spd="slow" advClick="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5" y="533400"/>
            <a:ext cx="8039100" cy="72390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 Black" pitchFamily="34" charset="0"/>
              </a:rPr>
              <a:t>China: Policy support for ESCOs</a:t>
            </a:r>
            <a:endParaRPr lang="en-GB" sz="3200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97865" cy="4383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/>
              <a:t>In April 2010, China’s State Council issued a major national government policy support and favourable </a:t>
            </a:r>
            <a:r>
              <a:rPr lang="en-GB" sz="1800" b="1" dirty="0" smtClean="0"/>
              <a:t>taxation:  </a:t>
            </a:r>
            <a:endParaRPr lang="en-GB" sz="1800" b="1" dirty="0"/>
          </a:p>
          <a:p>
            <a:pPr marL="358734" indent="-358734">
              <a:spcAft>
                <a:spcPts val="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GB" sz="1800" b="1" dirty="0" smtClean="0"/>
              <a:t>US$ </a:t>
            </a:r>
            <a:r>
              <a:rPr lang="en-GB" sz="1800" b="1" dirty="0"/>
              <a:t>36 </a:t>
            </a:r>
            <a:r>
              <a:rPr lang="en-GB" sz="1800" b="1" dirty="0" smtClean="0"/>
              <a:t>/ tonne coal equivalent (</a:t>
            </a:r>
            <a:r>
              <a:rPr lang="en-GB" sz="1800" b="1" dirty="0" err="1" smtClean="0"/>
              <a:t>tce</a:t>
            </a:r>
            <a:r>
              <a:rPr lang="en-GB" sz="1800" b="1" dirty="0" smtClean="0"/>
              <a:t>) of annual energy savings capacity created by qualified EPC </a:t>
            </a:r>
            <a:r>
              <a:rPr lang="en-GB" sz="1800" b="1" dirty="0" smtClean="0"/>
              <a:t>investments.  Additional </a:t>
            </a:r>
            <a:r>
              <a:rPr lang="en-GB" sz="1800" b="1" dirty="0"/>
              <a:t>award from local governments </a:t>
            </a:r>
            <a:r>
              <a:rPr lang="en-GB" sz="1800" b="1" dirty="0" smtClean="0"/>
              <a:t>at </a:t>
            </a:r>
            <a:r>
              <a:rPr lang="en-GB" sz="1800" b="1" dirty="0"/>
              <a:t>USD 9 per </a:t>
            </a:r>
            <a:r>
              <a:rPr lang="en-GB" sz="1800" b="1" dirty="0" err="1"/>
              <a:t>tce</a:t>
            </a:r>
            <a:r>
              <a:rPr lang="en-GB" sz="1800" b="1" dirty="0"/>
              <a:t> </a:t>
            </a:r>
            <a:endParaRPr lang="en-GB" sz="1800" b="1" dirty="0" smtClean="0"/>
          </a:p>
          <a:p>
            <a:pPr marL="358734" indent="-358734">
              <a:spcAft>
                <a:spcPts val="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GB" sz="1800" b="1" dirty="0" smtClean="0"/>
              <a:t>Annual </a:t>
            </a:r>
            <a:r>
              <a:rPr lang="en-GB" sz="1800" b="1" dirty="0"/>
              <a:t>energy savings capacity generated per project must be under 10,000 </a:t>
            </a:r>
            <a:r>
              <a:rPr lang="en-GB" sz="1800" b="1" dirty="0" err="1"/>
              <a:t>tce</a:t>
            </a:r>
            <a:r>
              <a:rPr lang="en-GB" sz="1800" b="1" dirty="0"/>
              <a:t>, energy savings capacity generated per project must also be at least 100 </a:t>
            </a:r>
            <a:r>
              <a:rPr lang="en-GB" sz="1800" b="1" dirty="0" err="1"/>
              <a:t>tce</a:t>
            </a:r>
            <a:r>
              <a:rPr lang="en-GB" sz="1800" b="1" dirty="0"/>
              <a:t>/yr and min 500 </a:t>
            </a:r>
            <a:r>
              <a:rPr lang="en-GB" sz="1800" b="1" dirty="0" err="1"/>
              <a:t>tce</a:t>
            </a:r>
            <a:r>
              <a:rPr lang="en-GB" sz="1800" b="1" dirty="0"/>
              <a:t>/yr for </a:t>
            </a:r>
            <a:r>
              <a:rPr lang="en-GB" sz="1800" b="1" dirty="0" smtClean="0"/>
              <a:t>industries \EPC </a:t>
            </a:r>
            <a:r>
              <a:rPr lang="en-GB" sz="1800" b="1" dirty="0"/>
              <a:t>business that pay turnover tax, including </a:t>
            </a:r>
            <a:r>
              <a:rPr lang="en-GB" sz="1800" b="1" dirty="0" smtClean="0"/>
              <a:t>equipment </a:t>
            </a:r>
            <a:r>
              <a:rPr lang="en-GB" sz="1800" b="1" dirty="0"/>
              <a:t>sales that  pay value-added tax are temporarily exempted from tax </a:t>
            </a:r>
            <a:endParaRPr lang="en-GB" sz="1800" b="1" dirty="0" smtClean="0"/>
          </a:p>
          <a:p>
            <a:pPr marL="358734" indent="-358734">
              <a:spcAft>
                <a:spcPts val="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GB" sz="1800" b="1" dirty="0" smtClean="0"/>
              <a:t>First </a:t>
            </a:r>
            <a:r>
              <a:rPr lang="en-GB" sz="1800" b="1" dirty="0"/>
              <a:t>3 years of income from EPC project is now exempt from corporate income tax, and income tax is applicable to only 50% of project income during the fourth through sixth years </a:t>
            </a:r>
            <a:endParaRPr lang="en-GB" sz="1800" b="1" dirty="0" smtClean="0"/>
          </a:p>
          <a:p>
            <a:pPr marL="358734" indent="-358734">
              <a:spcAft>
                <a:spcPts val="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GB" sz="1800" b="1" dirty="0" smtClean="0"/>
              <a:t>To </a:t>
            </a:r>
            <a:r>
              <a:rPr lang="en-GB" sz="1800" b="1" dirty="0"/>
              <a:t>improve focus on  public sector entities like central government, provincial and municipal government, university, hospital and schools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D16E73-F249-43C9-9E0A-62B2C4334DEA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6488116"/>
            <a:ext cx="300038" cy="21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b" anchorCtr="1"/>
          <a:lstStyle/>
          <a:p>
            <a:pP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fld id="{D9CA46B0-2ADF-4F37-B6DD-D772013DAC25}" type="slidenum">
              <a:rPr lang="en-US">
                <a:solidFill>
                  <a:srgbClr val="000000"/>
                </a:solidFill>
                <a:latin typeface="Calibri (Body)"/>
              </a:rPr>
              <a:pPr>
                <a:buSzPct val="100000"/>
                <a:tabLst>
                  <a:tab pos="0" algn="l"/>
                  <a:tab pos="457148" algn="l"/>
                  <a:tab pos="914296" algn="l"/>
                  <a:tab pos="1371444" algn="l"/>
                  <a:tab pos="1828592" algn="l"/>
                  <a:tab pos="2285740" algn="l"/>
                  <a:tab pos="2742888" algn="l"/>
                  <a:tab pos="3200036" algn="l"/>
                  <a:tab pos="3657184" algn="l"/>
                  <a:tab pos="4114332" algn="l"/>
                  <a:tab pos="4571480" algn="l"/>
                  <a:tab pos="5028628" algn="l"/>
                  <a:tab pos="5485776" algn="l"/>
                  <a:tab pos="5942924" algn="l"/>
                  <a:tab pos="6400072" algn="l"/>
                  <a:tab pos="6857220" algn="l"/>
                  <a:tab pos="7314368" algn="l"/>
                  <a:tab pos="7771516" algn="l"/>
                  <a:tab pos="8228664" algn="l"/>
                  <a:tab pos="8685812" algn="l"/>
                  <a:tab pos="9142960" algn="l"/>
                </a:tabLst>
              </a:pPr>
              <a:t>23</a:t>
            </a:fld>
            <a:endParaRPr lang="en-US" dirty="0">
              <a:solidFill>
                <a:srgbClr val="000000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484378"/>
      </p:ext>
    </p:extLst>
  </p:cSld>
  <p:clrMapOvr>
    <a:masterClrMapping/>
  </p:clrMapOvr>
  <p:transition spd="slow" advClick="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5" y="571496"/>
            <a:ext cx="8039100" cy="72390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 Black" pitchFamily="34" charset="0"/>
              </a:rPr>
              <a:t>AEEE</a:t>
            </a:r>
            <a:r>
              <a:rPr lang="en-US" sz="2800" b="1" dirty="0" smtClean="0">
                <a:latin typeface="Arial Black" pitchFamily="34" charset="0"/>
              </a:rPr>
              <a:t>: </a:t>
            </a:r>
            <a:r>
              <a:rPr lang="en-US" sz="3200" b="1" dirty="0" smtClean="0">
                <a:latin typeface="Arial Black" pitchFamily="34" charset="0"/>
              </a:rPr>
              <a:t>Activities to Support ESCOs</a:t>
            </a:r>
            <a:endParaRPr lang="en-GB" sz="3200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AEEE </a:t>
            </a:r>
            <a:r>
              <a:rPr lang="en-US" sz="2800" dirty="0"/>
              <a:t>has created a platform for policy and advocacy and market transformation and </a:t>
            </a:r>
            <a:r>
              <a:rPr lang="en-US" sz="2800" dirty="0" smtClean="0"/>
              <a:t>collaborations</a:t>
            </a:r>
          </a:p>
          <a:p>
            <a:pPr marL="358734" indent="-358734">
              <a:spcAft>
                <a:spcPts val="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2000" b="1" dirty="0" smtClean="0"/>
              <a:t>AEEE </a:t>
            </a:r>
            <a:r>
              <a:rPr lang="en-US" sz="2000" b="1" dirty="0" smtClean="0"/>
              <a:t>is committed to working with BEE, the industry and financial community to mitigate the barriers to ESCO </a:t>
            </a:r>
            <a:r>
              <a:rPr lang="en-US" sz="2000" b="1" dirty="0" smtClean="0"/>
              <a:t>development </a:t>
            </a:r>
          </a:p>
          <a:p>
            <a:pPr marL="358734" indent="-358734">
              <a:spcAft>
                <a:spcPts val="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2000" b="1" dirty="0" smtClean="0"/>
              <a:t>Identified </a:t>
            </a:r>
            <a:r>
              <a:rPr lang="en-US" sz="2000" b="1" dirty="0" smtClean="0"/>
              <a:t>and supports the need for </a:t>
            </a:r>
            <a:r>
              <a:rPr lang="en-US" sz="2000" b="1" dirty="0"/>
              <a:t>effective Measurement and Verification (M&amp;V) of to assess savings and avoid </a:t>
            </a:r>
            <a:r>
              <a:rPr lang="en-US" sz="2000" b="1" dirty="0" smtClean="0"/>
              <a:t>disputes</a:t>
            </a:r>
          </a:p>
          <a:p>
            <a:pPr marL="358734" indent="-358734">
              <a:spcAft>
                <a:spcPts val="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2000" b="1" dirty="0" smtClean="0"/>
              <a:t>AEEE </a:t>
            </a:r>
            <a:r>
              <a:rPr lang="en-US" sz="2000" b="1" dirty="0"/>
              <a:t>is an Affiliate of the Efficiency Valuation Organization (EVO), the </a:t>
            </a:r>
            <a:r>
              <a:rPr lang="en-US" sz="2000" b="1" dirty="0" smtClean="0"/>
              <a:t>international </a:t>
            </a:r>
            <a:r>
              <a:rPr lang="en-US" sz="2000" b="1" dirty="0"/>
              <a:t>non-governmental organization that developed the </a:t>
            </a:r>
            <a:r>
              <a:rPr lang="en-US" sz="2000" b="1" dirty="0" smtClean="0"/>
              <a:t>IPMVP  </a:t>
            </a:r>
          </a:p>
          <a:p>
            <a:pPr marL="358734" indent="-358734">
              <a:spcAft>
                <a:spcPts val="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2000" b="1" dirty="0" smtClean="0"/>
              <a:t>AEEE’s M&amp;V capacity building </a:t>
            </a:r>
            <a:r>
              <a:rPr lang="en-US" sz="2000" b="1" dirty="0" err="1" smtClean="0"/>
              <a:t>programmes</a:t>
            </a:r>
            <a:r>
              <a:rPr lang="en-US" sz="2000" b="1" dirty="0" smtClean="0"/>
              <a:t> are attended by energy professionals in industries, municipalities, ESCOs, energy consultants, auditors, equipment manufacturers, vendors and facility managers</a:t>
            </a:r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D16E73-F249-43C9-9E0A-62B2C4334DEA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6488116"/>
            <a:ext cx="300038" cy="21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b" anchorCtr="1"/>
          <a:lstStyle/>
          <a:p>
            <a:pP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fld id="{D9CA46B0-2ADF-4F37-B6DD-D772013DAC25}" type="slidenum">
              <a:rPr lang="en-US">
                <a:solidFill>
                  <a:srgbClr val="000000"/>
                </a:solidFill>
                <a:latin typeface="Calibri (Body)"/>
              </a:rPr>
              <a:pPr>
                <a:buSzPct val="100000"/>
                <a:tabLst>
                  <a:tab pos="0" algn="l"/>
                  <a:tab pos="457148" algn="l"/>
                  <a:tab pos="914296" algn="l"/>
                  <a:tab pos="1371444" algn="l"/>
                  <a:tab pos="1828592" algn="l"/>
                  <a:tab pos="2285740" algn="l"/>
                  <a:tab pos="2742888" algn="l"/>
                  <a:tab pos="3200036" algn="l"/>
                  <a:tab pos="3657184" algn="l"/>
                  <a:tab pos="4114332" algn="l"/>
                  <a:tab pos="4571480" algn="l"/>
                  <a:tab pos="5028628" algn="l"/>
                  <a:tab pos="5485776" algn="l"/>
                  <a:tab pos="5942924" algn="l"/>
                  <a:tab pos="6400072" algn="l"/>
                  <a:tab pos="6857220" algn="l"/>
                  <a:tab pos="7314368" algn="l"/>
                  <a:tab pos="7771516" algn="l"/>
                  <a:tab pos="8228664" algn="l"/>
                  <a:tab pos="8685812" algn="l"/>
                  <a:tab pos="9142960" algn="l"/>
                </a:tabLst>
              </a:pPr>
              <a:t>24</a:t>
            </a:fld>
            <a:endParaRPr lang="en-US" dirty="0">
              <a:solidFill>
                <a:srgbClr val="000000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752259"/>
      </p:ext>
    </p:extLst>
  </p:cSld>
  <p:clrMapOvr>
    <a:masterClrMapping/>
  </p:clrMapOvr>
  <p:transition spd="slow" advClick="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609606" y="152402"/>
            <a:ext cx="8043863" cy="1174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45715" tIns="18358" rIns="45715" bIns="18358" anchor="b"/>
          <a:lstStyle/>
          <a:p>
            <a:pPr algn="ctr"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3200" b="1" dirty="0">
                <a:solidFill>
                  <a:srgbClr val="7DBA00"/>
                </a:solidFill>
                <a:latin typeface="Arial Black" pitchFamily="34" charset="0"/>
              </a:rPr>
              <a:t>AEEE Concept of EE Expertise</a:t>
            </a:r>
          </a:p>
          <a:p>
            <a:pPr algn="ctr"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3200" b="1" dirty="0">
                <a:solidFill>
                  <a:srgbClr val="7DBA00"/>
                </a:solidFill>
                <a:latin typeface="Arial Black" pitchFamily="34" charset="0"/>
              </a:rPr>
              <a:t>Implementation &amp; Financing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274335" y="1463675"/>
            <a:ext cx="8601075" cy="4376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30" tIns="45715" rIns="91430" bIns="45715"/>
          <a:lstStyle/>
          <a:p>
            <a:pPr marL="342861" indent="-338099" algn="ctr">
              <a:lnSpc>
                <a:spcPct val="90000"/>
              </a:lnSpc>
              <a:spcBef>
                <a:spcPts val="600"/>
              </a:spcBef>
              <a:buSzPct val="100000"/>
              <a:tabLst>
                <a:tab pos="342861" algn="l"/>
                <a:tab pos="800009" algn="l"/>
                <a:tab pos="1257157" algn="l"/>
                <a:tab pos="1714305" algn="l"/>
                <a:tab pos="2171453" algn="l"/>
                <a:tab pos="2628601" algn="l"/>
                <a:tab pos="3085749" algn="l"/>
                <a:tab pos="3542897" algn="l"/>
                <a:tab pos="4000045" algn="l"/>
                <a:tab pos="4457193" algn="l"/>
                <a:tab pos="4914341" algn="l"/>
                <a:tab pos="5371489" algn="l"/>
                <a:tab pos="5828637" algn="l"/>
                <a:tab pos="6285785" algn="l"/>
                <a:tab pos="6742933" algn="l"/>
                <a:tab pos="7200081" algn="l"/>
                <a:tab pos="7657229" algn="l"/>
                <a:tab pos="8114377" algn="l"/>
                <a:tab pos="8571525" algn="l"/>
                <a:tab pos="9028673" algn="l"/>
                <a:tab pos="9485821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Energy Efficiency: “From Boiler Room to Board Room” </a:t>
            </a:r>
          </a:p>
          <a:p>
            <a:pPr marL="342861" indent="-338099" algn="ctr">
              <a:lnSpc>
                <a:spcPct val="90000"/>
              </a:lnSpc>
              <a:spcBef>
                <a:spcPts val="550"/>
              </a:spcBef>
              <a:buSzPct val="100000"/>
              <a:tabLst>
                <a:tab pos="342861" algn="l"/>
                <a:tab pos="800009" algn="l"/>
                <a:tab pos="1257157" algn="l"/>
                <a:tab pos="1714305" algn="l"/>
                <a:tab pos="2171453" algn="l"/>
                <a:tab pos="2628601" algn="l"/>
                <a:tab pos="3085749" algn="l"/>
                <a:tab pos="3542897" algn="l"/>
                <a:tab pos="4000045" algn="l"/>
                <a:tab pos="4457193" algn="l"/>
                <a:tab pos="4914341" algn="l"/>
                <a:tab pos="5371489" algn="l"/>
                <a:tab pos="5828637" algn="l"/>
                <a:tab pos="6285785" algn="l"/>
                <a:tab pos="6742933" algn="l"/>
                <a:tab pos="7200081" algn="l"/>
                <a:tab pos="7657229" algn="l"/>
                <a:tab pos="8114377" algn="l"/>
                <a:tab pos="8571525" algn="l"/>
                <a:tab pos="9028673" algn="l"/>
                <a:tab pos="9485821" algn="l"/>
              </a:tabLst>
            </a:pPr>
            <a:r>
              <a:rPr lang="en-US" sz="2200" b="1" dirty="0">
                <a:solidFill>
                  <a:srgbClr val="669900"/>
                </a:solidFill>
              </a:rPr>
              <a:t>(Enhance the pool of Energy Auditors &amp; M&amp;V professionals</a:t>
            </a:r>
            <a:r>
              <a:rPr lang="en-US" sz="2200" b="1" dirty="0" smtClean="0">
                <a:solidFill>
                  <a:srgbClr val="669900"/>
                </a:solidFill>
              </a:rPr>
              <a:t>)</a:t>
            </a:r>
          </a:p>
          <a:p>
            <a:pPr marL="342861" indent="-338099" algn="ctr">
              <a:lnSpc>
                <a:spcPct val="90000"/>
              </a:lnSpc>
              <a:spcBef>
                <a:spcPts val="550"/>
              </a:spcBef>
              <a:buSzPct val="100000"/>
              <a:tabLst>
                <a:tab pos="342861" algn="l"/>
                <a:tab pos="800009" algn="l"/>
                <a:tab pos="1257157" algn="l"/>
                <a:tab pos="1714305" algn="l"/>
                <a:tab pos="2171453" algn="l"/>
                <a:tab pos="2628601" algn="l"/>
                <a:tab pos="3085749" algn="l"/>
                <a:tab pos="3542897" algn="l"/>
                <a:tab pos="4000045" algn="l"/>
                <a:tab pos="4457193" algn="l"/>
                <a:tab pos="4914341" algn="l"/>
                <a:tab pos="5371489" algn="l"/>
                <a:tab pos="5828637" algn="l"/>
                <a:tab pos="6285785" algn="l"/>
                <a:tab pos="6742933" algn="l"/>
                <a:tab pos="7200081" algn="l"/>
                <a:tab pos="7657229" algn="l"/>
                <a:tab pos="8114377" algn="l"/>
                <a:tab pos="8571525" algn="l"/>
                <a:tab pos="9028673" algn="l"/>
                <a:tab pos="9485821" algn="l"/>
              </a:tabLst>
            </a:pPr>
            <a:endParaRPr lang="en-US" sz="1200" b="1" dirty="0">
              <a:solidFill>
                <a:srgbClr val="669900"/>
              </a:solidFill>
            </a:endParaRPr>
          </a:p>
          <a:p>
            <a:pPr marL="342861" indent="-338099">
              <a:lnSpc>
                <a:spcPct val="90000"/>
              </a:lnSpc>
              <a:spcBef>
                <a:spcPts val="500"/>
              </a:spcBef>
              <a:buSzPct val="100000"/>
              <a:tabLst>
                <a:tab pos="342861" algn="l"/>
                <a:tab pos="800009" algn="l"/>
                <a:tab pos="1257157" algn="l"/>
                <a:tab pos="1714305" algn="l"/>
                <a:tab pos="2171453" algn="l"/>
                <a:tab pos="2628601" algn="l"/>
                <a:tab pos="3085749" algn="l"/>
                <a:tab pos="3542897" algn="l"/>
                <a:tab pos="4000045" algn="l"/>
                <a:tab pos="4457193" algn="l"/>
                <a:tab pos="4914341" algn="l"/>
                <a:tab pos="5371489" algn="l"/>
                <a:tab pos="5828637" algn="l"/>
                <a:tab pos="6285785" algn="l"/>
                <a:tab pos="6742933" algn="l"/>
                <a:tab pos="7200081" algn="l"/>
                <a:tab pos="7657229" algn="l"/>
                <a:tab pos="8114377" algn="l"/>
                <a:tab pos="8571525" algn="l"/>
                <a:tab pos="9028673" algn="l"/>
                <a:tab pos="9485821" algn="l"/>
              </a:tabLst>
            </a:pPr>
            <a:r>
              <a:rPr lang="en-US" sz="2200" b="1" dirty="0" smtClean="0">
                <a:solidFill>
                  <a:srgbClr val="669900"/>
                </a:solidFill>
              </a:rPr>
              <a:t>     </a:t>
            </a:r>
            <a:r>
              <a:rPr lang="en-US" sz="2400" b="1" dirty="0">
                <a:solidFill>
                  <a:srgbClr val="669900"/>
                </a:solidFill>
              </a:rPr>
              <a:t>Level 1 </a:t>
            </a:r>
            <a:r>
              <a:rPr lang="en-US" sz="2000" dirty="0">
                <a:solidFill>
                  <a:srgbClr val="000000"/>
                </a:solidFill>
              </a:rPr>
              <a:t>- Energy Audit – Certified Energy Auditors / Managers </a:t>
            </a:r>
          </a:p>
          <a:p>
            <a:pPr marL="738104" lvl="1" indent="-280956">
              <a:lnSpc>
                <a:spcPct val="90000"/>
              </a:lnSpc>
              <a:spcBef>
                <a:spcPts val="500"/>
              </a:spcBef>
              <a:buClr>
                <a:srgbClr val="BAD405"/>
              </a:buClr>
              <a:buSzPct val="75000"/>
              <a:buFont typeface="Wingdings" pitchFamily="2" charset="2"/>
              <a:buChar char=""/>
              <a:tabLst>
                <a:tab pos="342861" algn="l"/>
                <a:tab pos="800009" algn="l"/>
                <a:tab pos="1257157" algn="l"/>
                <a:tab pos="1714305" algn="l"/>
                <a:tab pos="2171453" algn="l"/>
                <a:tab pos="2628601" algn="l"/>
                <a:tab pos="3085749" algn="l"/>
                <a:tab pos="3542897" algn="l"/>
                <a:tab pos="4000045" algn="l"/>
                <a:tab pos="4457193" algn="l"/>
                <a:tab pos="4914341" algn="l"/>
                <a:tab pos="5371489" algn="l"/>
                <a:tab pos="5828637" algn="l"/>
                <a:tab pos="6285785" algn="l"/>
                <a:tab pos="6742933" algn="l"/>
                <a:tab pos="7200081" algn="l"/>
                <a:tab pos="7657229" algn="l"/>
                <a:tab pos="8114377" algn="l"/>
                <a:tab pos="8571525" algn="l"/>
                <a:tab pos="9028673" algn="l"/>
                <a:tab pos="9485821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Identifies opportunities, does not achieve Energy Efficiency </a:t>
            </a:r>
            <a:r>
              <a:rPr lang="en-US" sz="2000" i="1" dirty="0">
                <a:solidFill>
                  <a:srgbClr val="000000"/>
                </a:solidFill>
              </a:rPr>
              <a:t>per se </a:t>
            </a:r>
          </a:p>
          <a:p>
            <a:pPr marL="342861" indent="-338099">
              <a:lnSpc>
                <a:spcPct val="90000"/>
              </a:lnSpc>
              <a:spcBef>
                <a:spcPts val="500"/>
              </a:spcBef>
              <a:buSzPct val="100000"/>
              <a:tabLst>
                <a:tab pos="342861" algn="l"/>
                <a:tab pos="800009" algn="l"/>
                <a:tab pos="1257157" algn="l"/>
                <a:tab pos="1714305" algn="l"/>
                <a:tab pos="2171453" algn="l"/>
                <a:tab pos="2628601" algn="l"/>
                <a:tab pos="3085749" algn="l"/>
                <a:tab pos="3542897" algn="l"/>
                <a:tab pos="4000045" algn="l"/>
                <a:tab pos="4457193" algn="l"/>
                <a:tab pos="4914341" algn="l"/>
                <a:tab pos="5371489" algn="l"/>
                <a:tab pos="5828637" algn="l"/>
                <a:tab pos="6285785" algn="l"/>
                <a:tab pos="6742933" algn="l"/>
                <a:tab pos="7200081" algn="l"/>
                <a:tab pos="7657229" algn="l"/>
                <a:tab pos="8114377" algn="l"/>
                <a:tab pos="8571525" algn="l"/>
                <a:tab pos="9028673" algn="l"/>
                <a:tab pos="9485821" algn="l"/>
              </a:tabLst>
            </a:pPr>
            <a:r>
              <a:rPr lang="en-US" sz="2400" b="1" dirty="0">
                <a:solidFill>
                  <a:srgbClr val="669900"/>
                </a:solidFill>
              </a:rPr>
              <a:t>    Level 2 </a:t>
            </a:r>
            <a:r>
              <a:rPr lang="en-US" sz="2000" dirty="0">
                <a:solidFill>
                  <a:srgbClr val="000000"/>
                </a:solidFill>
              </a:rPr>
              <a:t>- Investment Grade Audits &amp; develops projects/ DPRs that can attract Banks/ Institutional funding</a:t>
            </a:r>
          </a:p>
          <a:p>
            <a:pPr marL="342861" indent="-338099">
              <a:lnSpc>
                <a:spcPct val="90000"/>
              </a:lnSpc>
              <a:spcBef>
                <a:spcPts val="500"/>
              </a:spcBef>
              <a:buSzPct val="100000"/>
              <a:tabLst>
                <a:tab pos="342861" algn="l"/>
                <a:tab pos="800009" algn="l"/>
                <a:tab pos="1257157" algn="l"/>
                <a:tab pos="1714305" algn="l"/>
                <a:tab pos="2171453" algn="l"/>
                <a:tab pos="2628601" algn="l"/>
                <a:tab pos="3085749" algn="l"/>
                <a:tab pos="3542897" algn="l"/>
                <a:tab pos="4000045" algn="l"/>
                <a:tab pos="4457193" algn="l"/>
                <a:tab pos="4914341" algn="l"/>
                <a:tab pos="5371489" algn="l"/>
                <a:tab pos="5828637" algn="l"/>
                <a:tab pos="6285785" algn="l"/>
                <a:tab pos="6742933" algn="l"/>
                <a:tab pos="7200081" algn="l"/>
                <a:tab pos="7657229" algn="l"/>
                <a:tab pos="8114377" algn="l"/>
                <a:tab pos="8571525" algn="l"/>
                <a:tab pos="9028673" algn="l"/>
                <a:tab pos="9485821" algn="l"/>
              </a:tabLst>
            </a:pPr>
            <a:r>
              <a:rPr lang="en-US" sz="2400" b="1" dirty="0">
                <a:solidFill>
                  <a:srgbClr val="669900"/>
                </a:solidFill>
              </a:rPr>
              <a:t>    Level 3 </a:t>
            </a:r>
            <a:r>
              <a:rPr lang="en-US" sz="2000" dirty="0">
                <a:solidFill>
                  <a:srgbClr val="000000"/>
                </a:solidFill>
              </a:rPr>
              <a:t>– Certified M&amp;V Professional (CMVP) – </a:t>
            </a:r>
            <a:r>
              <a:rPr lang="en-US" sz="2000" b="1" dirty="0">
                <a:solidFill>
                  <a:srgbClr val="669900"/>
                </a:solidFill>
              </a:rPr>
              <a:t>India has </a:t>
            </a:r>
            <a:r>
              <a:rPr lang="en-US" sz="2000" b="1" dirty="0" smtClean="0">
                <a:solidFill>
                  <a:srgbClr val="669900"/>
                </a:solidFill>
              </a:rPr>
              <a:t>6</a:t>
            </a:r>
            <a:r>
              <a:rPr lang="en-US" sz="2000" b="1" dirty="0" smtClean="0">
                <a:solidFill>
                  <a:srgbClr val="669900"/>
                </a:solidFill>
              </a:rPr>
              <a:t>5 </a:t>
            </a:r>
            <a:r>
              <a:rPr lang="en-US" sz="2000" b="1" dirty="0">
                <a:solidFill>
                  <a:srgbClr val="669900"/>
                </a:solidFill>
              </a:rPr>
              <a:t>now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endParaRPr lang="en-US" sz="2000" dirty="0">
              <a:solidFill>
                <a:srgbClr val="000000"/>
              </a:solidFill>
            </a:endParaRPr>
          </a:p>
          <a:p>
            <a:pPr marL="738104" lvl="1" indent="-280956">
              <a:lnSpc>
                <a:spcPct val="90000"/>
              </a:lnSpc>
              <a:spcBef>
                <a:spcPts val="500"/>
              </a:spcBef>
              <a:buClr>
                <a:srgbClr val="BAD405"/>
              </a:buClr>
              <a:buSzPct val="75000"/>
              <a:buFont typeface="Wingdings" pitchFamily="2" charset="2"/>
              <a:buChar char=""/>
              <a:tabLst>
                <a:tab pos="342861" algn="l"/>
                <a:tab pos="800009" algn="l"/>
                <a:tab pos="1257157" algn="l"/>
                <a:tab pos="1714305" algn="l"/>
                <a:tab pos="2171453" algn="l"/>
                <a:tab pos="2628601" algn="l"/>
                <a:tab pos="3085749" algn="l"/>
                <a:tab pos="3542897" algn="l"/>
                <a:tab pos="4000045" algn="l"/>
                <a:tab pos="4457193" algn="l"/>
                <a:tab pos="4914341" algn="l"/>
                <a:tab pos="5371489" algn="l"/>
                <a:tab pos="5828637" algn="l"/>
                <a:tab pos="6285785" algn="l"/>
                <a:tab pos="6742933" algn="l"/>
                <a:tab pos="7200081" algn="l"/>
                <a:tab pos="7657229" algn="l"/>
                <a:tab pos="8114377" algn="l"/>
                <a:tab pos="8571525" algn="l"/>
                <a:tab pos="9028673" algn="l"/>
                <a:tab pos="9485821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Equipped to use </a:t>
            </a:r>
            <a:r>
              <a:rPr lang="en-US" sz="2000" dirty="0">
                <a:solidFill>
                  <a:srgbClr val="000000"/>
                </a:solidFill>
              </a:rPr>
              <a:t>reliable, International M&amp;V protocols to COMPUTE energy savings </a:t>
            </a:r>
          </a:p>
          <a:p>
            <a:pPr marL="738104" lvl="1" indent="-280956">
              <a:lnSpc>
                <a:spcPct val="90000"/>
              </a:lnSpc>
              <a:spcBef>
                <a:spcPts val="500"/>
              </a:spcBef>
              <a:buClr>
                <a:srgbClr val="BAD405"/>
              </a:buClr>
              <a:buSzPct val="75000"/>
              <a:buFont typeface="Wingdings" pitchFamily="2" charset="2"/>
              <a:buChar char=""/>
              <a:tabLst>
                <a:tab pos="342861" algn="l"/>
                <a:tab pos="800009" algn="l"/>
                <a:tab pos="1257157" algn="l"/>
                <a:tab pos="1714305" algn="l"/>
                <a:tab pos="2171453" algn="l"/>
                <a:tab pos="2628601" algn="l"/>
                <a:tab pos="3085749" algn="l"/>
                <a:tab pos="3542897" algn="l"/>
                <a:tab pos="4000045" algn="l"/>
                <a:tab pos="4457193" algn="l"/>
                <a:tab pos="4914341" algn="l"/>
                <a:tab pos="5371489" algn="l"/>
                <a:tab pos="5828637" algn="l"/>
                <a:tab pos="6285785" algn="l"/>
                <a:tab pos="6742933" algn="l"/>
                <a:tab pos="7200081" algn="l"/>
                <a:tab pos="7657229" algn="l"/>
                <a:tab pos="8114377" algn="l"/>
                <a:tab pos="8571525" algn="l"/>
                <a:tab pos="9028673" algn="l"/>
                <a:tab pos="9485821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Expertise in EE Financing to ensure/ keep track of </a:t>
            </a:r>
            <a:r>
              <a:rPr lang="en-US" sz="2000" dirty="0" smtClean="0">
                <a:solidFill>
                  <a:srgbClr val="000000"/>
                </a:solidFill>
              </a:rPr>
              <a:t>payback, strengthen ESCO business model by validating savings</a:t>
            </a:r>
            <a:endParaRPr lang="en-US" sz="2000" i="1" dirty="0">
              <a:solidFill>
                <a:srgbClr val="000000"/>
              </a:solidFill>
            </a:endParaRPr>
          </a:p>
          <a:p>
            <a:pPr marL="342861" indent="-338099">
              <a:lnSpc>
                <a:spcPct val="90000"/>
              </a:lnSpc>
              <a:spcBef>
                <a:spcPts val="500"/>
              </a:spcBef>
              <a:buSzPct val="100000"/>
              <a:tabLst>
                <a:tab pos="342861" algn="l"/>
                <a:tab pos="800009" algn="l"/>
                <a:tab pos="1257157" algn="l"/>
                <a:tab pos="1714305" algn="l"/>
                <a:tab pos="2171453" algn="l"/>
                <a:tab pos="2628601" algn="l"/>
                <a:tab pos="3085749" algn="l"/>
                <a:tab pos="3542897" algn="l"/>
                <a:tab pos="4000045" algn="l"/>
                <a:tab pos="4457193" algn="l"/>
                <a:tab pos="4914341" algn="l"/>
                <a:tab pos="5371489" algn="l"/>
                <a:tab pos="5828637" algn="l"/>
                <a:tab pos="6285785" algn="l"/>
                <a:tab pos="6742933" algn="l"/>
                <a:tab pos="7200081" algn="l"/>
                <a:tab pos="7657229" algn="l"/>
                <a:tab pos="8114377" algn="l"/>
                <a:tab pos="8571525" algn="l"/>
                <a:tab pos="9028673" algn="l"/>
                <a:tab pos="9485821" algn="l"/>
              </a:tabLst>
            </a:pPr>
            <a:r>
              <a:rPr lang="en-US" sz="2400" b="1" dirty="0">
                <a:solidFill>
                  <a:srgbClr val="669900"/>
                </a:solidFill>
              </a:rPr>
              <a:t>    Level 4 </a:t>
            </a:r>
            <a:r>
              <a:rPr lang="en-US" sz="2000" dirty="0" smtClean="0">
                <a:solidFill>
                  <a:srgbClr val="000000"/>
                </a:solidFill>
              </a:rPr>
              <a:t>– Carbon </a:t>
            </a:r>
            <a:r>
              <a:rPr lang="en-US" sz="2000" dirty="0">
                <a:solidFill>
                  <a:srgbClr val="000000"/>
                </a:solidFill>
              </a:rPr>
              <a:t>Reduction </a:t>
            </a:r>
            <a:r>
              <a:rPr lang="en-US" sz="2000" dirty="0" smtClean="0">
                <a:solidFill>
                  <a:srgbClr val="000000"/>
                </a:solidFill>
              </a:rPr>
              <a:t>Manager,   </a:t>
            </a:r>
            <a:r>
              <a:rPr lang="en-US" sz="2000" b="1" dirty="0" smtClean="0">
                <a:solidFill>
                  <a:srgbClr val="000000"/>
                </a:solidFill>
              </a:rPr>
              <a:t>E.M.V. </a:t>
            </a:r>
            <a:r>
              <a:rPr lang="en-US" sz="2000" dirty="0" smtClean="0">
                <a:solidFill>
                  <a:srgbClr val="000000"/>
                </a:solidFill>
              </a:rPr>
              <a:t>Expertise for DSM </a:t>
            </a:r>
            <a:r>
              <a:rPr lang="en-US" sz="2000" dirty="0" err="1" smtClean="0">
                <a:solidFill>
                  <a:srgbClr val="000000"/>
                </a:solidFill>
              </a:rPr>
              <a:t>programme</a:t>
            </a:r>
            <a:r>
              <a:rPr lang="en-US" sz="2000" dirty="0" smtClean="0">
                <a:solidFill>
                  <a:srgbClr val="000000"/>
                </a:solidFill>
              </a:rPr>
              <a:t> evaluation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184150" y="6400801"/>
            <a:ext cx="425450" cy="30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0" tIns="46794" rIns="89990" bIns="46794">
            <a:spAutoFit/>
          </a:bodyPr>
          <a:lstStyle/>
          <a:p>
            <a:pP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fld id="{0AE02390-519F-470C-B985-60C964F7E6D4}" type="slidenum">
              <a:rPr lang="en-US">
                <a:solidFill>
                  <a:srgbClr val="000000"/>
                </a:solidFill>
                <a:latin typeface="Calibri (Body)"/>
              </a:rPr>
              <a:pPr>
                <a:buSzPct val="100000"/>
                <a:tabLst>
                  <a:tab pos="0" algn="l"/>
                  <a:tab pos="457148" algn="l"/>
                  <a:tab pos="914296" algn="l"/>
                  <a:tab pos="1371444" algn="l"/>
                  <a:tab pos="1828592" algn="l"/>
                  <a:tab pos="2285740" algn="l"/>
                  <a:tab pos="2742888" algn="l"/>
                  <a:tab pos="3200036" algn="l"/>
                  <a:tab pos="3657184" algn="l"/>
                  <a:tab pos="4114332" algn="l"/>
                  <a:tab pos="4571480" algn="l"/>
                  <a:tab pos="5028628" algn="l"/>
                  <a:tab pos="5485776" algn="l"/>
                  <a:tab pos="5942924" algn="l"/>
                  <a:tab pos="6400072" algn="l"/>
                  <a:tab pos="6857220" algn="l"/>
                  <a:tab pos="7314368" algn="l"/>
                  <a:tab pos="7771516" algn="l"/>
                  <a:tab pos="8228664" algn="l"/>
                  <a:tab pos="8685812" algn="l"/>
                  <a:tab pos="9142960" algn="l"/>
                </a:tabLst>
              </a:pPr>
              <a:t>25</a:t>
            </a:fld>
            <a:endParaRPr lang="en-US" dirty="0">
              <a:solidFill>
                <a:srgbClr val="000000"/>
              </a:solidFill>
              <a:latin typeface="Calibri (Body)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457200" y="152400"/>
            <a:ext cx="82296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45720" tIns="18360" rIns="45720" bIns="18360" anchor="b"/>
          <a:lstStyle/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 smtClean="0">
                <a:solidFill>
                  <a:srgbClr val="7DBA00"/>
                </a:solidFill>
                <a:latin typeface="Arial Black" pitchFamily="34" charset="0"/>
              </a:rPr>
              <a:t>M&amp;V Training &amp; CMVP Certification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2362200"/>
            <a:ext cx="86868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34" indent="-358734" hangingPunct="0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SzPct val="100000"/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2000" b="1" dirty="0" smtClean="0">
                <a:solidFill>
                  <a:srgbClr val="000000"/>
                </a:solidFill>
              </a:rPr>
              <a:t>First M&amp;V Seminar Delhi 2005, PCRA hosted for EVO</a:t>
            </a:r>
          </a:p>
          <a:p>
            <a:pPr marL="358734" indent="-358734" hangingPunct="0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SzPct val="100000"/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2000" b="1" dirty="0" smtClean="0">
                <a:solidFill>
                  <a:srgbClr val="000000"/>
                </a:solidFill>
              </a:rPr>
              <a:t>M&amp;V Fundamentals  trainings in Delhi-Apr’08, Mumbai-May’09 and Bangalore Nov’09 &amp; M&amp;V </a:t>
            </a:r>
            <a:r>
              <a:rPr lang="en-US" sz="2000" b="1" dirty="0" err="1" smtClean="0">
                <a:solidFill>
                  <a:srgbClr val="000000"/>
                </a:solidFill>
              </a:rPr>
              <a:t>Familiarisation</a:t>
            </a:r>
            <a:r>
              <a:rPr lang="en-US" sz="2000" b="1" dirty="0" smtClean="0">
                <a:solidFill>
                  <a:srgbClr val="000000"/>
                </a:solidFill>
              </a:rPr>
              <a:t> Workshops in Delhi &amp; Chennai - Mar’11 and Pune April ‘11</a:t>
            </a:r>
          </a:p>
          <a:p>
            <a:pPr marL="358734" indent="-358734" hangingPunct="0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SzPct val="100000"/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2000" b="1" dirty="0" smtClean="0">
                <a:solidFill>
                  <a:srgbClr val="000000"/>
                </a:solidFill>
              </a:rPr>
              <a:t>CMVP Certification Training &amp; Exams in Delhi  Nov 2009, July 2010, Bangalore March 2011, July 2011</a:t>
            </a:r>
          </a:p>
          <a:p>
            <a:pPr marL="358734" indent="-358734" hangingPunct="0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SzPct val="100000"/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2000" b="1" dirty="0" smtClean="0">
                <a:solidFill>
                  <a:srgbClr val="000000"/>
                </a:solidFill>
              </a:rPr>
              <a:t>EVO has Certified 5 Indian Trainers as CMVP Trainers</a:t>
            </a:r>
          </a:p>
          <a:p>
            <a:pPr marL="358734" indent="-358734" hangingPunct="0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SzPct val="100000"/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2000" b="1" dirty="0" smtClean="0">
                <a:solidFill>
                  <a:srgbClr val="000000"/>
                </a:solidFill>
              </a:rPr>
              <a:t>AEEE invited under USAID/ SARI/Energy to train &amp; certify CMVPs in South Asian countries (excluding India)</a:t>
            </a:r>
          </a:p>
          <a:p>
            <a:pPr marL="143983" indent="-287967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SzPct val="100000"/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2000" b="1" dirty="0" smtClean="0">
                <a:solidFill>
                  <a:srgbClr val="000000"/>
                </a:solidFill>
              </a:rPr>
              <a:t>AEEE to conduct M&amp;V Training in Manila, October 2011</a:t>
            </a:r>
            <a:endParaRPr lang="en-US" sz="2000" b="1" dirty="0" smtClean="0">
              <a:solidFill>
                <a:srgbClr val="C00000"/>
              </a:solidFill>
            </a:endParaRPr>
          </a:p>
        </p:txBody>
      </p:sp>
      <p:pic>
        <p:nvPicPr>
          <p:cNvPr id="5" name="Picture 1" descr="USA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2819400" cy="457200"/>
          </a:xfrm>
          <a:prstGeom prst="rect">
            <a:avLst/>
          </a:prstGeom>
          <a:noFill/>
        </p:spPr>
      </p:pic>
      <p:pic>
        <p:nvPicPr>
          <p:cNvPr id="7" name="Picture 6" descr="ECO-III logo (L)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14800" y="1447800"/>
            <a:ext cx="685800" cy="685800"/>
          </a:xfrm>
          <a:prstGeom prst="rect">
            <a:avLst/>
          </a:prstGeom>
        </p:spPr>
      </p:pic>
      <p:pic>
        <p:nvPicPr>
          <p:cNvPr id="8" name="Picture 1" descr="evo_long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2160" y="1447800"/>
            <a:ext cx="207364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800" y="6488116"/>
            <a:ext cx="300038" cy="21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b" anchorCtr="1"/>
          <a:lstStyle/>
          <a:p>
            <a:pP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fld id="{D9CA46B0-2ADF-4F37-B6DD-D772013DAC25}" type="slidenum">
              <a:rPr lang="en-US">
                <a:solidFill>
                  <a:srgbClr val="000000"/>
                </a:solidFill>
                <a:latin typeface="Calibri (Body)"/>
              </a:rPr>
              <a:pPr>
                <a:buSzPct val="100000"/>
                <a:tabLst>
                  <a:tab pos="0" algn="l"/>
                  <a:tab pos="457148" algn="l"/>
                  <a:tab pos="914296" algn="l"/>
                  <a:tab pos="1371444" algn="l"/>
                  <a:tab pos="1828592" algn="l"/>
                  <a:tab pos="2285740" algn="l"/>
                  <a:tab pos="2742888" algn="l"/>
                  <a:tab pos="3200036" algn="l"/>
                  <a:tab pos="3657184" algn="l"/>
                  <a:tab pos="4114332" algn="l"/>
                  <a:tab pos="4571480" algn="l"/>
                  <a:tab pos="5028628" algn="l"/>
                  <a:tab pos="5485776" algn="l"/>
                  <a:tab pos="5942924" algn="l"/>
                  <a:tab pos="6400072" algn="l"/>
                  <a:tab pos="6857220" algn="l"/>
                  <a:tab pos="7314368" algn="l"/>
                  <a:tab pos="7771516" algn="l"/>
                  <a:tab pos="8228664" algn="l"/>
                  <a:tab pos="8685812" algn="l"/>
                  <a:tab pos="9142960" algn="l"/>
                </a:tabLst>
              </a:pPr>
              <a:t>26</a:t>
            </a:fld>
            <a:endParaRPr lang="en-US" dirty="0">
              <a:solidFill>
                <a:srgbClr val="000000"/>
              </a:solidFill>
              <a:latin typeface="Calibri (Body)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8229600" cy="1065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45720" tIns="18360" rIns="45720" bIns="18360" anchor="b"/>
          <a:lstStyle/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 smtClean="0">
                <a:solidFill>
                  <a:srgbClr val="7DBA00"/>
                </a:solidFill>
                <a:latin typeface="Arial Black" pitchFamily="34" charset="0"/>
              </a:rPr>
              <a:t>India has 65 CMVPs</a:t>
            </a:r>
          </a:p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7DBA00"/>
                </a:solidFill>
                <a:latin typeface="Arial Black" pitchFamily="34" charset="0"/>
              </a:rPr>
              <a:t>Out of 1065 worldwide</a:t>
            </a:r>
            <a:endParaRPr lang="en-US" sz="4400" dirty="0">
              <a:solidFill>
                <a:srgbClr val="7DBA00"/>
              </a:solidFill>
              <a:latin typeface="Arial Black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1905000"/>
          <a:ext cx="3276600" cy="4038594"/>
        </p:xfrm>
        <a:graphic>
          <a:graphicData uri="http://schemas.openxmlformats.org/drawingml/2006/table">
            <a:tbl>
              <a:tblPr/>
              <a:tblGrid>
                <a:gridCol w="2272215"/>
                <a:gridCol w="1004385"/>
              </a:tblGrid>
              <a:tr h="2884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latin typeface="Arial"/>
                        </a:rPr>
                        <a:t>Global Distribution of CMVPs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847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latin typeface="Arial"/>
                        </a:rPr>
                        <a:t>Country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latin typeface="Arial"/>
                        </a:rPr>
                        <a:t>No-s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471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USA</a:t>
                      </a:r>
                    </a:p>
                  </a:txBody>
                  <a:tcPr marL="11430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latin typeface="Calibri"/>
                        </a:rPr>
                        <a:t>406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8471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Canada</a:t>
                      </a:r>
                    </a:p>
                  </a:txBody>
                  <a:tcPr marL="11430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latin typeface="Calibri"/>
                        </a:rPr>
                        <a:t>275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71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China</a:t>
                      </a:r>
                    </a:p>
                  </a:txBody>
                  <a:tcPr marL="11430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latin typeface="Calibri"/>
                        </a:rPr>
                        <a:t>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71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South Africa</a:t>
                      </a:r>
                    </a:p>
                  </a:txBody>
                  <a:tcPr marL="11430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latin typeface="Calibri"/>
                        </a:rPr>
                        <a:t>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71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Spain</a:t>
                      </a:r>
                    </a:p>
                  </a:txBody>
                  <a:tcPr marL="11430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latin typeface="Calibri"/>
                        </a:rPr>
                        <a:t>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71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INDIA</a:t>
                      </a:r>
                    </a:p>
                  </a:txBody>
                  <a:tcPr marL="11430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latin typeface="Calibri"/>
                        </a:rPr>
                        <a:t>6</a:t>
                      </a:r>
                      <a:r>
                        <a:rPr lang="en-IN" sz="1800" b="1" i="0" u="none" strike="noStrike" dirty="0" smtClean="0">
                          <a:latin typeface="Calibri"/>
                        </a:rPr>
                        <a:t>5</a:t>
                      </a:r>
                      <a:endParaRPr lang="en-IN" sz="1800" b="1" i="0" u="none" strike="noStrike" dirty="0"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71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Taiwan </a:t>
                      </a:r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(28)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Hong Kong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11430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71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France</a:t>
                      </a:r>
                    </a:p>
                  </a:txBody>
                  <a:tcPr marL="11430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71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Belgium </a:t>
                      </a:r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(11)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Swiss, UK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430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71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Portugal</a:t>
                      </a:r>
                    </a:p>
                  </a:txBody>
                  <a:tcPr marL="11430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71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Others</a:t>
                      </a:r>
                    </a:p>
                  </a:txBody>
                  <a:tcPr marL="11430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471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11430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 smtClean="0">
                          <a:latin typeface="Calibri"/>
                        </a:rPr>
                        <a:t>1075</a:t>
                      </a:r>
                      <a:endParaRPr lang="en-IN" sz="1800" b="1" i="0" u="none" strike="noStrike" dirty="0"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267200" y="1905000"/>
          <a:ext cx="4562475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6488116"/>
            <a:ext cx="300038" cy="21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b" anchorCtr="1"/>
          <a:lstStyle/>
          <a:p>
            <a:pP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fld id="{D9CA46B0-2ADF-4F37-B6DD-D772013DAC25}" type="slidenum">
              <a:rPr lang="en-US">
                <a:solidFill>
                  <a:srgbClr val="000000"/>
                </a:solidFill>
                <a:latin typeface="Calibri (Body)"/>
              </a:rPr>
              <a:pPr>
                <a:buSzPct val="100000"/>
                <a:tabLst>
                  <a:tab pos="0" algn="l"/>
                  <a:tab pos="457148" algn="l"/>
                  <a:tab pos="914296" algn="l"/>
                  <a:tab pos="1371444" algn="l"/>
                  <a:tab pos="1828592" algn="l"/>
                  <a:tab pos="2285740" algn="l"/>
                  <a:tab pos="2742888" algn="l"/>
                  <a:tab pos="3200036" algn="l"/>
                  <a:tab pos="3657184" algn="l"/>
                  <a:tab pos="4114332" algn="l"/>
                  <a:tab pos="4571480" algn="l"/>
                  <a:tab pos="5028628" algn="l"/>
                  <a:tab pos="5485776" algn="l"/>
                  <a:tab pos="5942924" algn="l"/>
                  <a:tab pos="6400072" algn="l"/>
                  <a:tab pos="6857220" algn="l"/>
                  <a:tab pos="7314368" algn="l"/>
                  <a:tab pos="7771516" algn="l"/>
                  <a:tab pos="8228664" algn="l"/>
                  <a:tab pos="8685812" algn="l"/>
                  <a:tab pos="9142960" algn="l"/>
                </a:tabLst>
              </a:pPr>
              <a:t>27</a:t>
            </a:fld>
            <a:endParaRPr lang="en-US" dirty="0">
              <a:solidFill>
                <a:srgbClr val="000000"/>
              </a:solidFill>
              <a:latin typeface="Calibri (Body)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8229600" cy="760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45720" tIns="18360" rIns="45720" bIns="18360" anchor="b"/>
          <a:lstStyle/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dirty="0" smtClean="0">
                <a:solidFill>
                  <a:srgbClr val="7DBA00"/>
                </a:solidFill>
                <a:latin typeface="Arial Black" pitchFamily="34" charset="0"/>
              </a:rPr>
              <a:t>Company-wise Distribution of 65 CMVPs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1524000"/>
          <a:ext cx="4648199" cy="4464625"/>
        </p:xfrm>
        <a:graphic>
          <a:graphicData uri="http://schemas.openxmlformats.org/drawingml/2006/table">
            <a:tbl>
              <a:tblPr/>
              <a:tblGrid>
                <a:gridCol w="1752599"/>
                <a:gridCol w="2288249"/>
                <a:gridCol w="607351"/>
              </a:tblGrid>
              <a:tr h="26476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 dirty="0">
                          <a:latin typeface="Arial"/>
                        </a:rPr>
                        <a:t>Sectors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>
                          <a:latin typeface="Arial"/>
                        </a:rPr>
                        <a:t>Companies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400" b="1" i="0" u="none" strike="noStrike">
                          <a:latin typeface="Arial"/>
                        </a:rPr>
                        <a:t>No-s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19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b="1" i="0" u="none" strike="noStrike" dirty="0">
                          <a:latin typeface="Arial"/>
                        </a:rPr>
                        <a:t>B E </a:t>
                      </a:r>
                      <a:r>
                        <a:rPr lang="en-IN" sz="1600" b="1" i="0" u="none" strike="noStrike" dirty="0" err="1">
                          <a:latin typeface="Arial"/>
                        </a:rPr>
                        <a:t>E</a:t>
                      </a:r>
                      <a:r>
                        <a:rPr lang="en-IN" sz="1600" b="1" i="0" u="none" strike="noStrike" dirty="0">
                          <a:latin typeface="Arial"/>
                        </a:rPr>
                        <a:t> </a:t>
                      </a:r>
                      <a:r>
                        <a:rPr lang="en-IN" sz="1400" b="1" i="0" u="none" strike="noStrike" dirty="0">
                          <a:latin typeface="Arial"/>
                        </a:rPr>
                        <a:t>&amp; Utilities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1" i="0" u="none" strike="noStrike" dirty="0">
                          <a:latin typeface="Arial Narrow"/>
                        </a:rPr>
                        <a:t>BEE, Tata Power, Reliance Infra, MSEDCL (1 each)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19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1" i="0" u="none" strike="noStrike">
                          <a:latin typeface="Arial"/>
                        </a:rPr>
                        <a:t>Energy Managemt Solutions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1" i="0" u="none" strike="noStrike" dirty="0">
                          <a:latin typeface="Arial Narrow"/>
                        </a:rPr>
                        <a:t>Schneider-Electric(9), Johnson Controls(2), Honeywell(4)          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19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1" i="0" u="none" strike="noStrike" dirty="0">
                          <a:latin typeface="Arial"/>
                        </a:rPr>
                        <a:t>IT Enabled Solutions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1" i="0" u="none" strike="noStrike" dirty="0">
                          <a:latin typeface="Arial Narrow"/>
                        </a:rPr>
                        <a:t>Cisco Systems(3),Infosys(2),  </a:t>
                      </a:r>
                      <a:r>
                        <a:rPr lang="en-IN" sz="1400" b="1" i="0" u="none" strike="noStrike" dirty="0" smtClean="0">
                          <a:latin typeface="Arial Narrow"/>
                        </a:rPr>
                        <a:t>          Wipro </a:t>
                      </a:r>
                      <a:r>
                        <a:rPr lang="en-IN" sz="1400" b="1" i="0" u="none" strike="noStrike" dirty="0">
                          <a:latin typeface="Arial Narrow"/>
                        </a:rPr>
                        <a:t>Eco Energy(2), Intel(2)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279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1" i="0" u="none" strike="noStrike" dirty="0">
                          <a:latin typeface="Arial"/>
                        </a:rPr>
                        <a:t>Investment &amp; Risk Management, CDM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i="0" u="none" strike="noStrike" dirty="0" err="1">
                          <a:latin typeface="Arial Narrow"/>
                        </a:rPr>
                        <a:t>Aditya</a:t>
                      </a:r>
                      <a:r>
                        <a:rPr lang="en-IN" sz="1400" b="1" i="0" u="none" strike="noStrike" dirty="0">
                          <a:latin typeface="Arial Narrow"/>
                        </a:rPr>
                        <a:t> Birla </a:t>
                      </a:r>
                      <a:r>
                        <a:rPr lang="en-IN" sz="1400" b="1" i="0" u="none" strike="noStrike" dirty="0" err="1">
                          <a:latin typeface="Arial Narrow"/>
                        </a:rPr>
                        <a:t>Mngt</a:t>
                      </a:r>
                      <a:r>
                        <a:rPr lang="en-IN" sz="1400" b="1" i="0" u="none" strike="noStrike" dirty="0">
                          <a:latin typeface="Arial Narrow"/>
                        </a:rPr>
                        <a:t> Services (2)  </a:t>
                      </a:r>
                      <a:r>
                        <a:rPr lang="en-IN" sz="1400" b="1" i="0" u="none" strike="noStrike" dirty="0" smtClean="0">
                          <a:latin typeface="Arial Narrow"/>
                        </a:rPr>
                        <a:t> \PWC(2</a:t>
                      </a:r>
                      <a:r>
                        <a:rPr lang="en-IN" sz="1400" b="1" i="0" u="none" strike="noStrike" dirty="0">
                          <a:latin typeface="Arial Narrow"/>
                        </a:rPr>
                        <a:t>), </a:t>
                      </a:r>
                      <a:r>
                        <a:rPr lang="en-IN" sz="1400" b="1" i="0" u="none" strike="noStrike" dirty="0" err="1">
                          <a:latin typeface="Arial Narrow"/>
                        </a:rPr>
                        <a:t>Darashaw</a:t>
                      </a:r>
                      <a:r>
                        <a:rPr lang="en-IN" sz="1400" b="1" i="0" u="none" strike="noStrike" dirty="0">
                          <a:latin typeface="Arial Narrow"/>
                        </a:rPr>
                        <a:t> &amp;Co(4), Morgan Stanley Capital Intl(1)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149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1" i="0" u="none" strike="noStrike">
                          <a:latin typeface="Arial"/>
                        </a:rPr>
                        <a:t>Energy Service Consultants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1" i="0" u="none" strike="noStrike" dirty="0" err="1">
                          <a:latin typeface="Arial Narrow"/>
                        </a:rPr>
                        <a:t>SeeTech</a:t>
                      </a:r>
                      <a:r>
                        <a:rPr lang="en-IN" sz="1400" b="1" i="0" u="none" strike="noStrike" dirty="0">
                          <a:latin typeface="Arial Narrow"/>
                        </a:rPr>
                        <a:t>, </a:t>
                      </a:r>
                      <a:r>
                        <a:rPr lang="en-IN" sz="1400" b="1" i="0" u="none" strike="noStrike" dirty="0" err="1">
                          <a:latin typeface="Arial Narrow"/>
                        </a:rPr>
                        <a:t>AlienEnrgy</a:t>
                      </a:r>
                      <a:r>
                        <a:rPr lang="en-IN" sz="1400" b="1" i="0" u="none" strike="noStrike" dirty="0">
                          <a:latin typeface="Arial Narrow"/>
                        </a:rPr>
                        <a:t>, Invensys, </a:t>
                      </a:r>
                      <a:r>
                        <a:rPr lang="en-IN" sz="1400" b="1" i="0" u="none" strike="noStrike" dirty="0" err="1">
                          <a:latin typeface="Arial Narrow"/>
                        </a:rPr>
                        <a:t>Custmsd</a:t>
                      </a:r>
                      <a:r>
                        <a:rPr lang="en-IN" sz="1400" b="1" i="0" u="none" strike="noStrike" dirty="0">
                          <a:latin typeface="Arial Narrow"/>
                        </a:rPr>
                        <a:t> Energy </a:t>
                      </a:r>
                      <a:r>
                        <a:rPr lang="en-IN" sz="1400" b="1" i="0" u="none" strike="noStrike" dirty="0" err="1">
                          <a:latin typeface="Arial Narrow"/>
                        </a:rPr>
                        <a:t>Solutns</a:t>
                      </a:r>
                      <a:r>
                        <a:rPr lang="en-IN" sz="1400" b="1" i="0" u="none" strike="noStrike" dirty="0">
                          <a:latin typeface="Arial Narrow"/>
                        </a:rPr>
                        <a:t>, SGS India, KLG, UVKA (1 each)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301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1" i="0" u="none" strike="noStrike">
                          <a:latin typeface="Arial"/>
                        </a:rPr>
                        <a:t>Building Services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1" i="0" u="none" strike="noStrike" dirty="0" err="1">
                          <a:latin typeface="Arial Narrow"/>
                        </a:rPr>
                        <a:t>Paharpur</a:t>
                      </a:r>
                      <a:r>
                        <a:rPr lang="en-IN" sz="1400" b="1" i="0" u="none" strike="noStrike" dirty="0">
                          <a:latin typeface="Arial Narrow"/>
                        </a:rPr>
                        <a:t> </a:t>
                      </a:r>
                      <a:r>
                        <a:rPr lang="en-IN" sz="1400" b="1" i="0" u="none" strike="noStrike" dirty="0" err="1">
                          <a:latin typeface="Arial Narrow"/>
                        </a:rPr>
                        <a:t>BusnsCentre</a:t>
                      </a:r>
                      <a:r>
                        <a:rPr lang="en-IN" sz="1400" b="1" i="0" u="none" strike="noStrike" dirty="0">
                          <a:latin typeface="Arial Narrow"/>
                        </a:rPr>
                        <a:t>, </a:t>
                      </a:r>
                      <a:r>
                        <a:rPr lang="en-IN" sz="1400" b="1" i="0" u="none" strike="noStrike" dirty="0" err="1" smtClean="0">
                          <a:latin typeface="Arial Narrow"/>
                        </a:rPr>
                        <a:t>BlueStar</a:t>
                      </a:r>
                      <a:r>
                        <a:rPr lang="en-IN" sz="1400" b="1" i="0" u="none" strike="noStrike" dirty="0" smtClean="0">
                          <a:latin typeface="Arial Narrow"/>
                        </a:rPr>
                        <a:t>, </a:t>
                      </a:r>
                      <a:r>
                        <a:rPr lang="en-IN" sz="1400" b="1" i="0" u="none" strike="noStrike" dirty="0" err="1" smtClean="0">
                          <a:latin typeface="Arial Narrow"/>
                        </a:rPr>
                        <a:t>GreenTree</a:t>
                      </a:r>
                      <a:r>
                        <a:rPr lang="en-IN" sz="1400" b="1" i="0" u="none" strike="noStrike" dirty="0">
                          <a:latin typeface="Arial Narrow"/>
                        </a:rPr>
                        <a:t>, Spectral/M&amp;V </a:t>
                      </a:r>
                      <a:r>
                        <a:rPr lang="en-IN" sz="1400" b="1" i="0" u="none" strike="noStrike" dirty="0" err="1">
                          <a:latin typeface="Arial Narrow"/>
                        </a:rPr>
                        <a:t>Svs</a:t>
                      </a:r>
                      <a:r>
                        <a:rPr lang="en-IN" sz="1400" b="1" i="0" u="none" strike="noStrike" dirty="0">
                          <a:latin typeface="Arial Narrow"/>
                        </a:rPr>
                        <a:t>      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6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1" i="0" u="none" strike="noStrike" dirty="0">
                          <a:latin typeface="Arial"/>
                        </a:rPr>
                        <a:t>Associations/ NGOs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1" i="0" u="none" strike="noStrike" dirty="0">
                          <a:latin typeface="Arial Narrow"/>
                        </a:rPr>
                        <a:t>IRG, ASE &amp; AEEE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4981576" y="2057400"/>
          <a:ext cx="4162424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6488116"/>
            <a:ext cx="300038" cy="21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b" anchorCtr="1"/>
          <a:lstStyle/>
          <a:p>
            <a:pP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fld id="{D9CA46B0-2ADF-4F37-B6DD-D772013DAC25}" type="slidenum">
              <a:rPr lang="en-US">
                <a:solidFill>
                  <a:srgbClr val="000000"/>
                </a:solidFill>
                <a:latin typeface="Calibri (Body)"/>
              </a:rPr>
              <a:pPr>
                <a:buSzPct val="100000"/>
                <a:tabLst>
                  <a:tab pos="0" algn="l"/>
                  <a:tab pos="457148" algn="l"/>
                  <a:tab pos="914296" algn="l"/>
                  <a:tab pos="1371444" algn="l"/>
                  <a:tab pos="1828592" algn="l"/>
                  <a:tab pos="2285740" algn="l"/>
                  <a:tab pos="2742888" algn="l"/>
                  <a:tab pos="3200036" algn="l"/>
                  <a:tab pos="3657184" algn="l"/>
                  <a:tab pos="4114332" algn="l"/>
                  <a:tab pos="4571480" algn="l"/>
                  <a:tab pos="5028628" algn="l"/>
                  <a:tab pos="5485776" algn="l"/>
                  <a:tab pos="5942924" algn="l"/>
                  <a:tab pos="6400072" algn="l"/>
                  <a:tab pos="6857220" algn="l"/>
                  <a:tab pos="7314368" algn="l"/>
                  <a:tab pos="7771516" algn="l"/>
                  <a:tab pos="8228664" algn="l"/>
                  <a:tab pos="8685812" algn="l"/>
                  <a:tab pos="9142960" algn="l"/>
                </a:tabLst>
              </a:pPr>
              <a:t>28</a:t>
            </a:fld>
            <a:endParaRPr lang="en-US" dirty="0">
              <a:solidFill>
                <a:srgbClr val="000000"/>
              </a:solidFill>
              <a:latin typeface="Calibri (Body)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639763" y="500067"/>
            <a:ext cx="8043862" cy="7953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45715" tIns="18358" rIns="45715" bIns="18358" anchor="b"/>
          <a:lstStyle/>
          <a:p>
            <a:pPr hangingPunct="0">
              <a:buClr>
                <a:srgbClr val="000000"/>
              </a:buCl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3200" b="1" dirty="0" smtClean="0">
                <a:solidFill>
                  <a:srgbClr val="7DBA00"/>
                </a:solidFill>
                <a:latin typeface="Arial Black" pitchFamily="34" charset="0"/>
              </a:rPr>
              <a:t>AEEE Activities Reflect India’s Clean Energy &amp; EE Priorities</a:t>
            </a:r>
            <a:endParaRPr lang="en-US" sz="3200" b="1" dirty="0">
              <a:solidFill>
                <a:srgbClr val="7DBA00"/>
              </a:solidFill>
              <a:latin typeface="Arial Black" pitchFamily="34" charset="0"/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579438" y="1600200"/>
            <a:ext cx="8335962" cy="464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0" tIns="46794" rIns="89990" bIns="46794"/>
          <a:lstStyle/>
          <a:p>
            <a:pPr marL="358734" indent="-358734" hangingPunct="0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SzPct val="100000"/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Support  the  implementation of PAT Scheme</a:t>
            </a:r>
          </a:p>
          <a:p>
            <a:pPr marL="358734" indent="-358734" hangingPunct="0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SzPct val="100000"/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M&amp;V Training &amp; CMVP Certification – to strengthen EE project implementation</a:t>
            </a:r>
          </a:p>
          <a:p>
            <a:pPr marL="358734" indent="-358734" hangingPunct="0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SzPct val="100000"/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Energy Efficiency in Rotating Equipments  (motors, pumps, fans). Launched 21 April 2011, National Workshop on 5 Aug. 2011</a:t>
            </a:r>
          </a:p>
          <a:p>
            <a:pPr marL="358734" indent="-358734" hangingPunct="0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SzPct val="100000"/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Partnering 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with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Forum of Regulators, Utilities &amp; </a:t>
            </a:r>
            <a:r>
              <a:rPr lang="en-US" sz="2000" b="1" dirty="0" err="1" smtClean="0">
                <a:solidFill>
                  <a:srgbClr val="000000"/>
                </a:solidFill>
                <a:latin typeface="+mn-lt"/>
              </a:rPr>
              <a:t>DisComs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to support DSM &amp; EE </a:t>
            </a:r>
            <a:r>
              <a:rPr lang="en-US" sz="2000" b="1" dirty="0" err="1">
                <a:solidFill>
                  <a:srgbClr val="000000"/>
                </a:solidFill>
                <a:latin typeface="+mn-lt"/>
              </a:rPr>
              <a:t>programmes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 </a:t>
            </a:r>
            <a:endParaRPr lang="en-US" sz="2000" b="1" dirty="0" smtClean="0">
              <a:solidFill>
                <a:srgbClr val="000000"/>
              </a:solidFill>
              <a:latin typeface="+mn-lt"/>
            </a:endParaRPr>
          </a:p>
          <a:p>
            <a:pPr marL="358734" indent="-358734" hangingPunct="0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SzPct val="100000"/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DSM </a:t>
            </a:r>
            <a:r>
              <a:rPr lang="en-US" sz="2000" b="1" dirty="0" err="1" smtClean="0">
                <a:solidFill>
                  <a:srgbClr val="000000"/>
                </a:solidFill>
                <a:latin typeface="+mn-lt"/>
              </a:rPr>
              <a:t>programme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+mn-lt"/>
              </a:rPr>
              <a:t>parterns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 – North 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Delhi Power Ltd and </a:t>
            </a:r>
            <a:r>
              <a:rPr lang="en-US" sz="2000" b="1" dirty="0" err="1">
                <a:solidFill>
                  <a:srgbClr val="000000"/>
                </a:solidFill>
                <a:latin typeface="+mn-lt"/>
              </a:rPr>
              <a:t>BESCom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Bangalore (as members)  and MERC, MSCDCL, Tata Power, Reliance Infra</a:t>
            </a:r>
            <a:endParaRPr lang="en-US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3027" y="6473831"/>
            <a:ext cx="383418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C9D6A91-DD96-46A3-A6B3-8A55CD877D44}" type="slidenum">
              <a:rPr lang="en-US">
                <a:latin typeface="Calibri (Body)"/>
              </a:rPr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29</a:t>
            </a:fld>
            <a:endParaRPr lang="en-IN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304800" y="6488116"/>
            <a:ext cx="300038" cy="21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b" anchorCtr="1"/>
          <a:lstStyle/>
          <a:p>
            <a:pP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fld id="{D9CA46B0-2ADF-4F37-B6DD-D772013DAC25}" type="slidenum">
              <a:rPr lang="en-US">
                <a:solidFill>
                  <a:srgbClr val="000000"/>
                </a:solidFill>
                <a:latin typeface="Calibri (Body)"/>
              </a:rPr>
              <a:pPr>
                <a:buSzPct val="100000"/>
                <a:tabLst>
                  <a:tab pos="0" algn="l"/>
                  <a:tab pos="457148" algn="l"/>
                  <a:tab pos="914296" algn="l"/>
                  <a:tab pos="1371444" algn="l"/>
                  <a:tab pos="1828592" algn="l"/>
                  <a:tab pos="2285740" algn="l"/>
                  <a:tab pos="2742888" algn="l"/>
                  <a:tab pos="3200036" algn="l"/>
                  <a:tab pos="3657184" algn="l"/>
                  <a:tab pos="4114332" algn="l"/>
                  <a:tab pos="4571480" algn="l"/>
                  <a:tab pos="5028628" algn="l"/>
                  <a:tab pos="5485776" algn="l"/>
                  <a:tab pos="5942924" algn="l"/>
                  <a:tab pos="6400072" algn="l"/>
                  <a:tab pos="6857220" algn="l"/>
                  <a:tab pos="7314368" algn="l"/>
                  <a:tab pos="7771516" algn="l"/>
                  <a:tab pos="8228664" algn="l"/>
                  <a:tab pos="8685812" algn="l"/>
                  <a:tab pos="9142960" algn="l"/>
                </a:tabLst>
              </a:pPr>
              <a:t>29</a:t>
            </a:fld>
            <a:endParaRPr lang="en-US" dirty="0">
              <a:solidFill>
                <a:srgbClr val="000000"/>
              </a:solidFill>
              <a:latin typeface="Calibri (Body)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39768" y="323857"/>
            <a:ext cx="8042275" cy="1089025"/>
          </a:xfrm>
        </p:spPr>
        <p:txBody>
          <a:bodyPr/>
          <a:lstStyle/>
          <a:p>
            <a:pPr algn="ctr">
              <a:buClrTx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4000" b="1" dirty="0" smtClean="0">
                <a:latin typeface="Arial Black" pitchFamily="34" charset="0"/>
              </a:rPr>
              <a:t>AEEE Mission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6" y="1752600"/>
            <a:ext cx="8042275" cy="4295776"/>
          </a:xfrm>
        </p:spPr>
        <p:txBody>
          <a:bodyPr/>
          <a:lstStyle/>
          <a:p>
            <a:pPr indent="-341275">
              <a:buClrTx/>
              <a:buNone/>
              <a:tabLst>
                <a:tab pos="342861" algn="l"/>
                <a:tab pos="455561" algn="l"/>
                <a:tab pos="912709" algn="l"/>
                <a:tab pos="1369857" algn="l"/>
                <a:tab pos="1827005" algn="l"/>
                <a:tab pos="2284153" algn="l"/>
                <a:tab pos="2741302" algn="l"/>
                <a:tab pos="3198449" algn="l"/>
                <a:tab pos="3655597" algn="l"/>
                <a:tab pos="4112745" algn="l"/>
                <a:tab pos="4569894" algn="l"/>
                <a:tab pos="5027041" algn="l"/>
                <a:tab pos="5484189" algn="l"/>
                <a:tab pos="5941337" algn="l"/>
                <a:tab pos="6398485" algn="l"/>
                <a:tab pos="6855633" algn="l"/>
                <a:tab pos="7312781" algn="l"/>
                <a:tab pos="7769929" algn="l"/>
                <a:tab pos="8227077" algn="l"/>
                <a:tab pos="8684225" algn="l"/>
                <a:tab pos="9141373" algn="l"/>
              </a:tabLst>
            </a:pPr>
            <a:r>
              <a:rPr lang="en-IN" sz="3200" b="1" dirty="0" smtClean="0">
                <a:latin typeface="Trebuchet MS" pitchFamily="34" charset="0"/>
              </a:rPr>
              <a:t>   AEEE addresses barriers to EE implementation through </a:t>
            </a:r>
            <a:r>
              <a:rPr lang="en-IN" sz="3200" b="1" dirty="0" smtClean="0">
                <a:solidFill>
                  <a:srgbClr val="669900"/>
                </a:solidFill>
                <a:latin typeface="Trebuchet MS" pitchFamily="34" charset="0"/>
              </a:rPr>
              <a:t>policy research</a:t>
            </a:r>
            <a:r>
              <a:rPr lang="en-IN" sz="3200" b="1" dirty="0" smtClean="0">
                <a:latin typeface="Trebuchet MS" pitchFamily="34" charset="0"/>
              </a:rPr>
              <a:t>; facilitating </a:t>
            </a:r>
            <a:r>
              <a:rPr lang="en-IN" sz="3200" b="1" dirty="0" smtClean="0">
                <a:solidFill>
                  <a:srgbClr val="669900"/>
                </a:solidFill>
                <a:latin typeface="Trebuchet MS" pitchFamily="34" charset="0"/>
              </a:rPr>
              <a:t>market transformation</a:t>
            </a:r>
            <a:r>
              <a:rPr lang="en-IN" sz="3200" b="1" dirty="0" smtClean="0">
                <a:latin typeface="Trebuchet MS" pitchFamily="34" charset="0"/>
              </a:rPr>
              <a:t>; fostering </a:t>
            </a:r>
            <a:r>
              <a:rPr lang="en-IN" sz="3200" b="1" dirty="0" smtClean="0">
                <a:solidFill>
                  <a:srgbClr val="669900"/>
                </a:solidFill>
                <a:latin typeface="Trebuchet MS" pitchFamily="34" charset="0"/>
              </a:rPr>
              <a:t>technology innovations</a:t>
            </a:r>
            <a:r>
              <a:rPr lang="en-IN" sz="3200" b="1" dirty="0" smtClean="0">
                <a:latin typeface="Trebuchet MS" pitchFamily="34" charset="0"/>
              </a:rPr>
              <a:t>; </a:t>
            </a:r>
            <a:r>
              <a:rPr lang="en-IN" sz="3200" b="1" dirty="0" smtClean="0">
                <a:solidFill>
                  <a:srgbClr val="669900"/>
                </a:solidFill>
                <a:latin typeface="Trebuchet MS" pitchFamily="34" charset="0"/>
              </a:rPr>
              <a:t>capacity building </a:t>
            </a:r>
            <a:r>
              <a:rPr lang="en-IN" sz="3200" b="1" dirty="0" smtClean="0">
                <a:latin typeface="Trebuchet MS" pitchFamily="34" charset="0"/>
              </a:rPr>
              <a:t>of energy professionals and </a:t>
            </a:r>
            <a:r>
              <a:rPr lang="en-IN" sz="3200" b="1" dirty="0" smtClean="0">
                <a:solidFill>
                  <a:srgbClr val="669900"/>
                </a:solidFill>
                <a:latin typeface="Trebuchet MS" pitchFamily="34" charset="0"/>
              </a:rPr>
              <a:t>stimulating </a:t>
            </a:r>
            <a:r>
              <a:rPr lang="en-IN" sz="3200" b="1" dirty="0" smtClean="0">
                <a:latin typeface="Trebuchet MS" pitchFamily="34" charset="0"/>
              </a:rPr>
              <a:t>financial </a:t>
            </a:r>
            <a:r>
              <a:rPr lang="en-IN" sz="3200" b="1" dirty="0" smtClean="0">
                <a:solidFill>
                  <a:srgbClr val="669900"/>
                </a:solidFill>
                <a:latin typeface="Trebuchet MS" pitchFamily="34" charset="0"/>
              </a:rPr>
              <a:t>investments 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304800" y="6488116"/>
            <a:ext cx="300038" cy="21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b" anchorCtr="1"/>
          <a:lstStyle/>
          <a:p>
            <a:pP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fld id="{BCB5AEA1-3DBD-4F5C-94F3-5CABF957F201}" type="slidenum">
              <a:rPr lang="en-US">
                <a:solidFill>
                  <a:srgbClr val="000000"/>
                </a:solidFill>
                <a:latin typeface="Calibri (Body)"/>
              </a:rPr>
              <a:pPr>
                <a:buSzPct val="100000"/>
                <a:tabLst>
                  <a:tab pos="0" algn="l"/>
                  <a:tab pos="457148" algn="l"/>
                  <a:tab pos="914296" algn="l"/>
                  <a:tab pos="1371444" algn="l"/>
                  <a:tab pos="1828592" algn="l"/>
                  <a:tab pos="2285740" algn="l"/>
                  <a:tab pos="2742888" algn="l"/>
                  <a:tab pos="3200036" algn="l"/>
                  <a:tab pos="3657184" algn="l"/>
                  <a:tab pos="4114332" algn="l"/>
                  <a:tab pos="4571480" algn="l"/>
                  <a:tab pos="5028628" algn="l"/>
                  <a:tab pos="5485776" algn="l"/>
                  <a:tab pos="5942924" algn="l"/>
                  <a:tab pos="6400072" algn="l"/>
                  <a:tab pos="6857220" algn="l"/>
                  <a:tab pos="7314368" algn="l"/>
                  <a:tab pos="7771516" algn="l"/>
                  <a:tab pos="8228664" algn="l"/>
                  <a:tab pos="8685812" algn="l"/>
                  <a:tab pos="9142960" algn="l"/>
                </a:tabLst>
              </a:pPr>
              <a:t>3</a:t>
            </a:fld>
            <a:endParaRPr lang="en-US" dirty="0">
              <a:solidFill>
                <a:srgbClr val="000000"/>
              </a:solidFill>
              <a:latin typeface="Calibri (Body)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04236" cy="990600"/>
          </a:xfrm>
        </p:spPr>
        <p:txBody>
          <a:bodyPr/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Energy Efficiency Milestones in India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b="1" dirty="0" smtClean="0">
                <a:latin typeface="Arial Narrow" pitchFamily="34" charset="0"/>
              </a:rPr>
              <a:t>History &amp; Overview</a:t>
            </a:r>
            <a:endParaRPr lang="en-IN" sz="3200" b="1" dirty="0">
              <a:latin typeface="Arial Narrow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524000"/>
            <a:ext cx="4953000" cy="4495800"/>
          </a:xfrm>
        </p:spPr>
        <p:txBody>
          <a:bodyPr/>
          <a:lstStyle/>
          <a:p>
            <a:pPr>
              <a:buNone/>
            </a:pPr>
            <a:r>
              <a:rPr lang="en-IN" sz="1200" b="1" dirty="0" smtClean="0"/>
              <a:t>Chapter I: History of Energy Efficiency in India    </a:t>
            </a:r>
          </a:p>
          <a:p>
            <a:pPr>
              <a:buNone/>
            </a:pPr>
            <a:r>
              <a:rPr lang="en-IN" sz="1200" b="1" dirty="0" smtClean="0"/>
              <a:t>	1947 – 1970: Post Independence Surge in Energy Demand    </a:t>
            </a:r>
            <a:br>
              <a:rPr lang="en-IN" sz="1200" b="1" dirty="0" smtClean="0"/>
            </a:br>
            <a:r>
              <a:rPr lang="en-IN" sz="1200" b="1" dirty="0" smtClean="0"/>
              <a:t>The 1970s: Energy Conservation to Address Energy Access Crisis    </a:t>
            </a:r>
            <a:br>
              <a:rPr lang="en-IN" sz="1200" b="1" dirty="0" smtClean="0"/>
            </a:br>
            <a:r>
              <a:rPr lang="en-IN" sz="1200" b="1" dirty="0" smtClean="0"/>
              <a:t>The 1980s: Energy Productivity &amp; Energy Management    </a:t>
            </a:r>
            <a:br>
              <a:rPr lang="en-IN" sz="1200" b="1" dirty="0" smtClean="0"/>
            </a:br>
            <a:r>
              <a:rPr lang="en-IN" sz="1200" b="1" dirty="0" smtClean="0"/>
              <a:t>The 1990s: Energy Demands of Unregulated Economy    </a:t>
            </a:r>
          </a:p>
          <a:p>
            <a:pPr>
              <a:buNone/>
            </a:pPr>
            <a:r>
              <a:rPr lang="en-IN" sz="1200" b="1" dirty="0" smtClean="0"/>
              <a:t>Ch II: EE for Sustaining Economic Growth    </a:t>
            </a:r>
          </a:p>
          <a:p>
            <a:pPr>
              <a:buNone/>
            </a:pPr>
            <a:r>
              <a:rPr lang="en-IN" sz="1200" b="1" dirty="0" smtClean="0"/>
              <a:t>	a.    The Energy Conservation Act 2001    </a:t>
            </a:r>
            <a:br>
              <a:rPr lang="en-IN" sz="1200" b="1" dirty="0" smtClean="0"/>
            </a:br>
            <a:r>
              <a:rPr lang="en-IN" sz="1200" b="1" dirty="0" smtClean="0"/>
              <a:t>b.    The Electricity Act 2003    </a:t>
            </a:r>
            <a:br>
              <a:rPr lang="en-IN" sz="1200" b="1" dirty="0" smtClean="0"/>
            </a:br>
            <a:r>
              <a:rPr lang="en-IN" sz="1200" b="1" dirty="0" smtClean="0"/>
              <a:t>c.    National Mission for Enhanced Energy Efficiency    </a:t>
            </a:r>
            <a:br>
              <a:rPr lang="en-IN" sz="1200" b="1" dirty="0" smtClean="0"/>
            </a:br>
            <a:r>
              <a:rPr lang="en-IN" sz="1200" b="1" dirty="0" smtClean="0"/>
              <a:t>d.    The Bureau of Energy Efficiency    </a:t>
            </a:r>
            <a:br>
              <a:rPr lang="en-IN" sz="1200" b="1" dirty="0" smtClean="0"/>
            </a:br>
            <a:r>
              <a:rPr lang="en-IN" sz="1200" b="1" dirty="0" smtClean="0"/>
              <a:t>e.    Barriers to Energy Efficiency    </a:t>
            </a:r>
          </a:p>
          <a:p>
            <a:pPr>
              <a:buNone/>
            </a:pPr>
            <a:r>
              <a:rPr lang="en-IN" sz="1200" b="1" dirty="0" smtClean="0"/>
              <a:t>Ch IV: Energy Efficiency in Industries </a:t>
            </a:r>
          </a:p>
          <a:p>
            <a:pPr>
              <a:buNone/>
            </a:pPr>
            <a:r>
              <a:rPr lang="en-IN" sz="1200" b="1" dirty="0" smtClean="0"/>
              <a:t>Ch V: Energy Efficiency in Micro Small and Medium Enterprises</a:t>
            </a:r>
          </a:p>
          <a:p>
            <a:pPr>
              <a:buNone/>
            </a:pPr>
            <a:r>
              <a:rPr lang="en-IN" sz="1200" b="1" dirty="0" smtClean="0"/>
              <a:t> Ch VI: Energy Efficiency in Agriculture</a:t>
            </a:r>
          </a:p>
          <a:p>
            <a:pPr>
              <a:buNone/>
            </a:pPr>
            <a:r>
              <a:rPr lang="en-IN" sz="1200" b="1" dirty="0" smtClean="0"/>
              <a:t>Ch VII: Municipal Energy Efficiency</a:t>
            </a:r>
          </a:p>
          <a:p>
            <a:pPr>
              <a:buNone/>
            </a:pPr>
            <a:r>
              <a:rPr lang="en-IN" sz="1200" b="1" dirty="0" smtClean="0"/>
              <a:t>Ch VIII: Market Transformation towards EE in India</a:t>
            </a:r>
          </a:p>
          <a:p>
            <a:pPr>
              <a:buNone/>
            </a:pPr>
            <a:r>
              <a:rPr lang="en-IN" sz="1200" b="1" dirty="0" smtClean="0"/>
              <a:t>Ch IX: The Way Forward </a:t>
            </a:r>
          </a:p>
          <a:p>
            <a:pPr>
              <a:buNone/>
            </a:pPr>
            <a:endParaRPr lang="en-IN" b="1" dirty="0"/>
          </a:p>
        </p:txBody>
      </p:sp>
      <p:pic>
        <p:nvPicPr>
          <p:cNvPr id="858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344152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6488116"/>
            <a:ext cx="300038" cy="21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b" anchorCtr="1"/>
          <a:lstStyle/>
          <a:p>
            <a:pP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fld id="{D9CA46B0-2ADF-4F37-B6DD-D772013DAC25}" type="slidenum">
              <a:rPr lang="en-US">
                <a:solidFill>
                  <a:srgbClr val="000000"/>
                </a:solidFill>
                <a:latin typeface="Calibri (Body)"/>
              </a:rPr>
              <a:pPr>
                <a:buSzPct val="100000"/>
                <a:tabLst>
                  <a:tab pos="0" algn="l"/>
                  <a:tab pos="457148" algn="l"/>
                  <a:tab pos="914296" algn="l"/>
                  <a:tab pos="1371444" algn="l"/>
                  <a:tab pos="1828592" algn="l"/>
                  <a:tab pos="2285740" algn="l"/>
                  <a:tab pos="2742888" algn="l"/>
                  <a:tab pos="3200036" algn="l"/>
                  <a:tab pos="3657184" algn="l"/>
                  <a:tab pos="4114332" algn="l"/>
                  <a:tab pos="4571480" algn="l"/>
                  <a:tab pos="5028628" algn="l"/>
                  <a:tab pos="5485776" algn="l"/>
                  <a:tab pos="5942924" algn="l"/>
                  <a:tab pos="6400072" algn="l"/>
                  <a:tab pos="6857220" algn="l"/>
                  <a:tab pos="7314368" algn="l"/>
                  <a:tab pos="7771516" algn="l"/>
                  <a:tab pos="8228664" algn="l"/>
                  <a:tab pos="8685812" algn="l"/>
                  <a:tab pos="9142960" algn="l"/>
                </a:tabLst>
              </a:pPr>
              <a:t>30</a:t>
            </a:fld>
            <a:endParaRPr lang="en-US" dirty="0">
              <a:solidFill>
                <a:srgbClr val="000000"/>
              </a:solidFill>
              <a:latin typeface="Calibri (Body)"/>
            </a:endParaRPr>
          </a:p>
        </p:txBody>
      </p:sp>
    </p:spTree>
  </p:cSld>
  <p:clrMapOvr>
    <a:masterClrMapping/>
  </p:clrMapOvr>
  <p:transition spd="slow" advClick="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57200" y="384180"/>
            <a:ext cx="8229600" cy="8350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45715" tIns="18358" rIns="45715" bIns="18358" anchor="b"/>
          <a:lstStyle/>
          <a:p>
            <a:pPr algn="ctr"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4000" b="1" dirty="0">
                <a:solidFill>
                  <a:srgbClr val="7DBA00"/>
                </a:solidFill>
                <a:latin typeface="Arial Black" pitchFamily="34" charset="0"/>
              </a:rPr>
              <a:t>Information &amp; Resources 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381000" y="1447800"/>
            <a:ext cx="8610600" cy="495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30" tIns="0" rIns="91430" bIns="45715"/>
          <a:lstStyle/>
          <a:p>
            <a:pPr marL="284130" indent="-282543" algn="ctr">
              <a:spcBef>
                <a:spcPts val="600"/>
              </a:spcBef>
              <a:spcAft>
                <a:spcPts val="600"/>
              </a:spcAft>
              <a:buSzPct val="100000"/>
              <a:tabLst>
                <a:tab pos="284130" algn="l"/>
                <a:tab pos="741279" algn="l"/>
                <a:tab pos="1198427" algn="l"/>
                <a:tab pos="1655575" algn="l"/>
                <a:tab pos="2112722" algn="l"/>
                <a:tab pos="2569870" algn="l"/>
                <a:tab pos="3027019" algn="l"/>
                <a:tab pos="3484167" algn="l"/>
                <a:tab pos="3941315" algn="l"/>
                <a:tab pos="4398462" algn="l"/>
                <a:tab pos="4855611" algn="l"/>
                <a:tab pos="5312759" algn="l"/>
                <a:tab pos="5769907" algn="l"/>
                <a:tab pos="6227054" algn="l"/>
                <a:tab pos="6684203" algn="l"/>
                <a:tab pos="7141351" algn="l"/>
                <a:tab pos="7598499" algn="l"/>
                <a:tab pos="8055646" algn="l"/>
                <a:tab pos="8512795" algn="l"/>
                <a:tab pos="8969943" algn="l"/>
                <a:tab pos="9427091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Integrate Resources and Reports on Energy Efficiency </a:t>
            </a:r>
          </a:p>
          <a:p>
            <a:pPr marL="284130" indent="-282543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SzPct val="100000"/>
              <a:buFont typeface="Wingdings" pitchFamily="2" charset="2"/>
              <a:buChar char=""/>
              <a:tabLst>
                <a:tab pos="284130" algn="l"/>
                <a:tab pos="741279" algn="l"/>
                <a:tab pos="1198427" algn="l"/>
                <a:tab pos="1655575" algn="l"/>
                <a:tab pos="2112722" algn="l"/>
                <a:tab pos="2569870" algn="l"/>
                <a:tab pos="3027019" algn="l"/>
                <a:tab pos="3484167" algn="l"/>
                <a:tab pos="3941315" algn="l"/>
                <a:tab pos="4398462" algn="l"/>
                <a:tab pos="4855611" algn="l"/>
                <a:tab pos="5312759" algn="l"/>
                <a:tab pos="5769907" algn="l"/>
                <a:tab pos="6227054" algn="l"/>
                <a:tab pos="6684203" algn="l"/>
                <a:tab pos="7141351" algn="l"/>
                <a:tab pos="7598499" algn="l"/>
                <a:tab pos="8055646" algn="l"/>
                <a:tab pos="8512795" algn="l"/>
                <a:tab pos="8969943" algn="l"/>
                <a:tab pos="9427091" algn="l"/>
              </a:tabLst>
            </a:pPr>
            <a:r>
              <a:rPr lang="en-US" sz="2200" dirty="0" smtClean="0">
                <a:solidFill>
                  <a:srgbClr val="000000"/>
                </a:solidFill>
              </a:rPr>
              <a:t>Status Report on Energy Efficiency in India – in print</a:t>
            </a:r>
          </a:p>
          <a:p>
            <a:pPr marL="284130" indent="-282543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SzPct val="100000"/>
              <a:buFont typeface="Wingdings" pitchFamily="2" charset="2"/>
              <a:buChar char=""/>
              <a:tabLst>
                <a:tab pos="284130" algn="l"/>
                <a:tab pos="741279" algn="l"/>
                <a:tab pos="1198427" algn="l"/>
                <a:tab pos="1655575" algn="l"/>
                <a:tab pos="2112722" algn="l"/>
                <a:tab pos="2569870" algn="l"/>
                <a:tab pos="3027019" algn="l"/>
                <a:tab pos="3484167" algn="l"/>
                <a:tab pos="3941315" algn="l"/>
                <a:tab pos="4398462" algn="l"/>
                <a:tab pos="4855611" algn="l"/>
                <a:tab pos="5312759" algn="l"/>
                <a:tab pos="5769907" algn="l"/>
                <a:tab pos="6227054" algn="l"/>
                <a:tab pos="6684203" algn="l"/>
                <a:tab pos="7141351" algn="l"/>
                <a:tab pos="7598499" algn="l"/>
                <a:tab pos="8055646" algn="l"/>
                <a:tab pos="8512795" algn="l"/>
                <a:tab pos="8969943" algn="l"/>
                <a:tab pos="9427091" algn="l"/>
              </a:tabLst>
            </a:pPr>
            <a:r>
              <a:rPr lang="en-US" sz="2200" dirty="0" smtClean="0">
                <a:solidFill>
                  <a:srgbClr val="000000"/>
                </a:solidFill>
              </a:rPr>
              <a:t>USAID </a:t>
            </a:r>
            <a:r>
              <a:rPr lang="en-US" sz="2200" dirty="0">
                <a:solidFill>
                  <a:srgbClr val="000000"/>
                </a:solidFill>
              </a:rPr>
              <a:t>ECO-III project reports and </a:t>
            </a:r>
            <a:r>
              <a:rPr lang="en-US" sz="2200" dirty="0" smtClean="0">
                <a:solidFill>
                  <a:srgbClr val="000000"/>
                </a:solidFill>
              </a:rPr>
              <a:t>documents: </a:t>
            </a:r>
            <a:r>
              <a:rPr lang="en-US" sz="2200" dirty="0">
                <a:solidFill>
                  <a:srgbClr val="000000"/>
                </a:solidFill>
              </a:rPr>
              <a:t>Projects, Workshops, Surveys and Benchmarking of various sectors</a:t>
            </a:r>
          </a:p>
          <a:p>
            <a:pPr marL="284130" indent="-282543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SzPct val="100000"/>
              <a:buFont typeface="Wingdings" pitchFamily="2" charset="2"/>
              <a:buChar char=""/>
              <a:tabLst>
                <a:tab pos="284130" algn="l"/>
                <a:tab pos="741279" algn="l"/>
                <a:tab pos="1198427" algn="l"/>
                <a:tab pos="1655575" algn="l"/>
                <a:tab pos="2112722" algn="l"/>
                <a:tab pos="2569870" algn="l"/>
                <a:tab pos="3027019" algn="l"/>
                <a:tab pos="3484167" algn="l"/>
                <a:tab pos="3941315" algn="l"/>
                <a:tab pos="4398462" algn="l"/>
                <a:tab pos="4855611" algn="l"/>
                <a:tab pos="5312759" algn="l"/>
                <a:tab pos="5769907" algn="l"/>
                <a:tab pos="6227054" algn="l"/>
                <a:tab pos="6684203" algn="l"/>
                <a:tab pos="7141351" algn="l"/>
                <a:tab pos="7598499" algn="l"/>
                <a:tab pos="8055646" algn="l"/>
                <a:tab pos="8512795" algn="l"/>
                <a:tab pos="8969943" algn="l"/>
                <a:tab pos="9427091" algn="l"/>
              </a:tabLst>
            </a:pPr>
            <a:r>
              <a:rPr lang="en-US" sz="2200" dirty="0" smtClean="0">
                <a:solidFill>
                  <a:srgbClr val="000000"/>
                </a:solidFill>
              </a:rPr>
              <a:t>Fortnightly AEEE Webinars – knowledge sharing platforms on policies, technologies, regulatory measures, markets and international EE developments</a:t>
            </a:r>
          </a:p>
          <a:p>
            <a:pPr marL="284130" indent="-282543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SzPct val="100000"/>
              <a:buFont typeface="Wingdings" pitchFamily="2" charset="2"/>
              <a:buChar char=""/>
              <a:tabLst>
                <a:tab pos="284130" algn="l"/>
                <a:tab pos="741279" algn="l"/>
                <a:tab pos="1198427" algn="l"/>
                <a:tab pos="1655575" algn="l"/>
                <a:tab pos="2112722" algn="l"/>
                <a:tab pos="2569870" algn="l"/>
                <a:tab pos="3027019" algn="l"/>
                <a:tab pos="3484167" algn="l"/>
                <a:tab pos="3941315" algn="l"/>
                <a:tab pos="4398462" algn="l"/>
                <a:tab pos="4855611" algn="l"/>
                <a:tab pos="5312759" algn="l"/>
                <a:tab pos="5769907" algn="l"/>
                <a:tab pos="6227054" algn="l"/>
                <a:tab pos="6684203" algn="l"/>
                <a:tab pos="7141351" algn="l"/>
                <a:tab pos="7598499" algn="l"/>
                <a:tab pos="8055646" algn="l"/>
                <a:tab pos="8512795" algn="l"/>
                <a:tab pos="8969943" algn="l"/>
                <a:tab pos="9427091" algn="l"/>
              </a:tabLst>
            </a:pPr>
            <a:r>
              <a:rPr lang="en-US" sz="2200" dirty="0" smtClean="0">
                <a:solidFill>
                  <a:srgbClr val="000000"/>
                </a:solidFill>
              </a:rPr>
              <a:t>Technology updates </a:t>
            </a:r>
            <a:r>
              <a:rPr lang="en-US" sz="2200" dirty="0">
                <a:solidFill>
                  <a:srgbClr val="000000"/>
                </a:solidFill>
              </a:rPr>
              <a:t>and reports </a:t>
            </a:r>
            <a:r>
              <a:rPr lang="en-US" sz="2200" dirty="0" smtClean="0">
                <a:solidFill>
                  <a:srgbClr val="000000"/>
                </a:solidFill>
              </a:rPr>
              <a:t>on Low Carbon Technologies</a:t>
            </a:r>
            <a:endParaRPr lang="en-US" sz="2200" dirty="0">
              <a:solidFill>
                <a:srgbClr val="000000"/>
              </a:solidFill>
            </a:endParaRPr>
          </a:p>
          <a:p>
            <a:pPr marL="284130" indent="-282543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SzPct val="100000"/>
              <a:buFont typeface="Wingdings" pitchFamily="2" charset="2"/>
              <a:buChar char=""/>
              <a:tabLst>
                <a:tab pos="284130" algn="l"/>
                <a:tab pos="741279" algn="l"/>
                <a:tab pos="1198427" algn="l"/>
                <a:tab pos="1655575" algn="l"/>
                <a:tab pos="2112722" algn="l"/>
                <a:tab pos="2569870" algn="l"/>
                <a:tab pos="3027019" algn="l"/>
                <a:tab pos="3484167" algn="l"/>
                <a:tab pos="3941315" algn="l"/>
                <a:tab pos="4398462" algn="l"/>
                <a:tab pos="4855611" algn="l"/>
                <a:tab pos="5312759" algn="l"/>
                <a:tab pos="5769907" algn="l"/>
                <a:tab pos="6227054" algn="l"/>
                <a:tab pos="6684203" algn="l"/>
                <a:tab pos="7141351" algn="l"/>
                <a:tab pos="7598499" algn="l"/>
                <a:tab pos="8055646" algn="l"/>
                <a:tab pos="8512795" algn="l"/>
                <a:tab pos="8969943" algn="l"/>
                <a:tab pos="9427091" algn="l"/>
              </a:tabLst>
            </a:pPr>
            <a:r>
              <a:rPr lang="en-US" sz="2200" dirty="0" smtClean="0">
                <a:solidFill>
                  <a:srgbClr val="000000"/>
                </a:solidFill>
              </a:rPr>
              <a:t>A dynamic Website for updates </a:t>
            </a:r>
            <a:r>
              <a:rPr lang="en-US" sz="2200" dirty="0">
                <a:solidFill>
                  <a:srgbClr val="000000"/>
                </a:solidFill>
              </a:rPr>
              <a:t>with resources </a:t>
            </a:r>
            <a:r>
              <a:rPr lang="en-US" sz="2200" dirty="0" smtClean="0">
                <a:solidFill>
                  <a:srgbClr val="000000"/>
                </a:solidFill>
              </a:rPr>
              <a:t>for Members and non-members and Newsletters</a:t>
            </a:r>
          </a:p>
          <a:p>
            <a:pPr marL="284130" indent="-282543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SzPct val="100000"/>
              <a:buFont typeface="Wingdings" pitchFamily="2" charset="2"/>
              <a:buChar char=""/>
              <a:tabLst>
                <a:tab pos="284130" algn="l"/>
                <a:tab pos="741279" algn="l"/>
                <a:tab pos="1198427" algn="l"/>
                <a:tab pos="1655575" algn="l"/>
                <a:tab pos="2112722" algn="l"/>
                <a:tab pos="2569870" algn="l"/>
                <a:tab pos="3027019" algn="l"/>
                <a:tab pos="3484167" algn="l"/>
                <a:tab pos="3941315" algn="l"/>
                <a:tab pos="4398462" algn="l"/>
                <a:tab pos="4855611" algn="l"/>
                <a:tab pos="5312759" algn="l"/>
                <a:tab pos="5769907" algn="l"/>
                <a:tab pos="6227054" algn="l"/>
                <a:tab pos="6684203" algn="l"/>
                <a:tab pos="7141351" algn="l"/>
                <a:tab pos="7598499" algn="l"/>
                <a:tab pos="8055646" algn="l"/>
                <a:tab pos="8512795" algn="l"/>
                <a:tab pos="8969943" algn="l"/>
                <a:tab pos="9427091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Workshops &amp; Reports on  EE in Hospitals, Waste Heat Recovery and  Energy Efficiency in </a:t>
            </a:r>
            <a:r>
              <a:rPr lang="en-US" sz="2000" dirty="0" smtClean="0">
                <a:solidFill>
                  <a:srgbClr val="000000"/>
                </a:solidFill>
              </a:rPr>
              <a:t>Rotating Equipment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284130" indent="-282543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SzPct val="100000"/>
              <a:buFont typeface="Wingdings" pitchFamily="2" charset="2"/>
              <a:buChar char=""/>
              <a:tabLst>
                <a:tab pos="284130" algn="l"/>
                <a:tab pos="741279" algn="l"/>
                <a:tab pos="1198427" algn="l"/>
                <a:tab pos="1655575" algn="l"/>
                <a:tab pos="2112722" algn="l"/>
                <a:tab pos="2569870" algn="l"/>
                <a:tab pos="3027019" algn="l"/>
                <a:tab pos="3484167" algn="l"/>
                <a:tab pos="3941315" algn="l"/>
                <a:tab pos="4398462" algn="l"/>
                <a:tab pos="4855611" algn="l"/>
                <a:tab pos="5312759" algn="l"/>
                <a:tab pos="5769907" algn="l"/>
                <a:tab pos="6227054" algn="l"/>
                <a:tab pos="6684203" algn="l"/>
                <a:tab pos="7141351" algn="l"/>
                <a:tab pos="7598499" algn="l"/>
                <a:tab pos="8055646" algn="l"/>
                <a:tab pos="8512795" algn="l"/>
                <a:tab pos="8969943" algn="l"/>
                <a:tab pos="9427091" algn="l"/>
              </a:tabLst>
            </a:pPr>
            <a:endParaRPr lang="en-US" sz="2200" dirty="0" smtClean="0">
              <a:solidFill>
                <a:srgbClr val="000000"/>
              </a:solidFill>
            </a:endParaRPr>
          </a:p>
          <a:p>
            <a:pPr marL="284130" indent="-282543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SzPct val="100000"/>
              <a:buFont typeface="Wingdings" pitchFamily="2" charset="2"/>
              <a:buChar char=""/>
              <a:tabLst>
                <a:tab pos="284130" algn="l"/>
                <a:tab pos="741279" algn="l"/>
                <a:tab pos="1198427" algn="l"/>
                <a:tab pos="1655575" algn="l"/>
                <a:tab pos="2112722" algn="l"/>
                <a:tab pos="2569870" algn="l"/>
                <a:tab pos="3027019" algn="l"/>
                <a:tab pos="3484167" algn="l"/>
                <a:tab pos="3941315" algn="l"/>
                <a:tab pos="4398462" algn="l"/>
                <a:tab pos="4855611" algn="l"/>
                <a:tab pos="5312759" algn="l"/>
                <a:tab pos="5769907" algn="l"/>
                <a:tab pos="6227054" algn="l"/>
                <a:tab pos="6684203" algn="l"/>
                <a:tab pos="7141351" algn="l"/>
                <a:tab pos="7598499" algn="l"/>
                <a:tab pos="8055646" algn="l"/>
                <a:tab pos="8512795" algn="l"/>
                <a:tab pos="8969943" algn="l"/>
                <a:tab pos="9427091" algn="l"/>
              </a:tabLst>
            </a:pP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304800" y="6488116"/>
            <a:ext cx="300038" cy="21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b" anchorCtr="1"/>
          <a:lstStyle/>
          <a:p>
            <a:pP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fld id="{77C4D58C-AEC0-467D-A6C0-DB45AD42F0DA}" type="slidenum">
              <a:rPr lang="en-US">
                <a:solidFill>
                  <a:srgbClr val="000000"/>
                </a:solidFill>
                <a:latin typeface="Calibri (Body)"/>
              </a:rPr>
              <a:pPr>
                <a:buSzPct val="100000"/>
                <a:tabLst>
                  <a:tab pos="0" algn="l"/>
                  <a:tab pos="457148" algn="l"/>
                  <a:tab pos="914296" algn="l"/>
                  <a:tab pos="1371444" algn="l"/>
                  <a:tab pos="1828592" algn="l"/>
                  <a:tab pos="2285740" algn="l"/>
                  <a:tab pos="2742888" algn="l"/>
                  <a:tab pos="3200036" algn="l"/>
                  <a:tab pos="3657184" algn="l"/>
                  <a:tab pos="4114332" algn="l"/>
                  <a:tab pos="4571480" algn="l"/>
                  <a:tab pos="5028628" algn="l"/>
                  <a:tab pos="5485776" algn="l"/>
                  <a:tab pos="5942924" algn="l"/>
                  <a:tab pos="6400072" algn="l"/>
                  <a:tab pos="6857220" algn="l"/>
                  <a:tab pos="7314368" algn="l"/>
                  <a:tab pos="7771516" algn="l"/>
                  <a:tab pos="8228664" algn="l"/>
                  <a:tab pos="8685812" algn="l"/>
                  <a:tab pos="9142960" algn="l"/>
                </a:tabLst>
              </a:pPr>
              <a:t>31</a:t>
            </a:fld>
            <a:endParaRPr lang="en-US" dirty="0">
              <a:solidFill>
                <a:srgbClr val="000000"/>
              </a:solidFill>
              <a:latin typeface="Calibri (Body)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52400" y="6478592"/>
            <a:ext cx="452438" cy="22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b" anchorCtr="1"/>
          <a:lstStyle/>
          <a:p>
            <a:pPr defTabSz="91429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14291" algn="l"/>
                <a:tab pos="828580" algn="l"/>
                <a:tab pos="1242871" algn="l"/>
                <a:tab pos="1657162" algn="l"/>
                <a:tab pos="2073040" algn="l"/>
                <a:tab pos="2487330" algn="l"/>
                <a:tab pos="2901620" algn="l"/>
                <a:tab pos="3315911" algn="l"/>
                <a:tab pos="3731789" algn="l"/>
                <a:tab pos="4146078" algn="l"/>
                <a:tab pos="4560369" algn="l"/>
                <a:tab pos="4974659" algn="l"/>
                <a:tab pos="5390537" algn="l"/>
                <a:tab pos="5804828" algn="l"/>
                <a:tab pos="6219118" algn="l"/>
                <a:tab pos="6633408" algn="l"/>
                <a:tab pos="7049286" algn="l"/>
                <a:tab pos="7463576" algn="l"/>
                <a:tab pos="7877867" algn="l"/>
                <a:tab pos="8292157" algn="l"/>
              </a:tabLst>
            </a:pPr>
            <a:fld id="{F04AF735-5834-4C31-A247-7E0EA600528E}" type="slidenum">
              <a:rPr lang="en-US">
                <a:solidFill>
                  <a:srgbClr val="FFFFFF"/>
                </a:solidFill>
                <a:latin typeface="Calibri (Body)"/>
              </a:rPr>
              <a:pPr defTabSz="914296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tabLst>
                  <a:tab pos="0" algn="l"/>
                  <a:tab pos="414291" algn="l"/>
                  <a:tab pos="828580" algn="l"/>
                  <a:tab pos="1242871" algn="l"/>
                  <a:tab pos="1657162" algn="l"/>
                  <a:tab pos="2073040" algn="l"/>
                  <a:tab pos="2487330" algn="l"/>
                  <a:tab pos="2901620" algn="l"/>
                  <a:tab pos="3315911" algn="l"/>
                  <a:tab pos="3731789" algn="l"/>
                  <a:tab pos="4146078" algn="l"/>
                  <a:tab pos="4560369" algn="l"/>
                  <a:tab pos="4974659" algn="l"/>
                  <a:tab pos="5390537" algn="l"/>
                  <a:tab pos="5804828" algn="l"/>
                  <a:tab pos="6219118" algn="l"/>
                  <a:tab pos="6633408" algn="l"/>
                  <a:tab pos="7049286" algn="l"/>
                  <a:tab pos="7463576" algn="l"/>
                  <a:tab pos="7877867" algn="l"/>
                  <a:tab pos="8292157" algn="l"/>
                </a:tabLst>
              </a:pPr>
              <a:t>32</a:t>
            </a:fld>
            <a:endParaRPr lang="en-US" dirty="0">
              <a:solidFill>
                <a:srgbClr val="FFFFFF"/>
              </a:solidFill>
              <a:latin typeface="Calibri (Body)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04800" y="6488117"/>
            <a:ext cx="300038" cy="211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35" tIns="41468" rIns="82935" bIns="41468" anchor="ctr"/>
          <a:lstStyle/>
          <a:p>
            <a:pPr defTabSz="91429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en-IN" sz="1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19202"/>
            <a:ext cx="1447800" cy="542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1219206"/>
            <a:ext cx="1752600" cy="4959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4343403"/>
            <a:ext cx="685800" cy="1205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6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40109" y="2667000"/>
            <a:ext cx="810646" cy="4571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7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2" y="3060703"/>
            <a:ext cx="1581150" cy="67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8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6405" y="4135438"/>
            <a:ext cx="1863725" cy="741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9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09800" y="4528741"/>
            <a:ext cx="990600" cy="5004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60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72181" y="2286005"/>
            <a:ext cx="504825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61" name="Picture 1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24400" y="3962405"/>
            <a:ext cx="762000" cy="375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62" name="Picture 2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93782" y="5091118"/>
            <a:ext cx="56441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63" name="Text Box 21"/>
          <p:cNvSpPr txBox="1">
            <a:spLocks noChangeArrowheads="1"/>
          </p:cNvSpPr>
          <p:nvPr/>
        </p:nvSpPr>
        <p:spPr bwMode="auto">
          <a:xfrm>
            <a:off x="7467600" y="5638803"/>
            <a:ext cx="1295400" cy="185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914296" fontAlgn="auto">
              <a:lnSpc>
                <a:spcPct val="102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ct val="100000"/>
              <a:tabLst>
                <a:tab pos="0" algn="l"/>
                <a:tab pos="414291" algn="l"/>
                <a:tab pos="828580" algn="l"/>
                <a:tab pos="1242871" algn="l"/>
                <a:tab pos="1657162" algn="l"/>
                <a:tab pos="2073040" algn="l"/>
                <a:tab pos="2487330" algn="l"/>
                <a:tab pos="2901620" algn="l"/>
                <a:tab pos="3315911" algn="l"/>
                <a:tab pos="3731789" algn="l"/>
                <a:tab pos="4146078" algn="l"/>
                <a:tab pos="4560369" algn="l"/>
                <a:tab pos="4974659" algn="l"/>
                <a:tab pos="5390537" algn="l"/>
                <a:tab pos="5804828" algn="l"/>
                <a:tab pos="6219118" algn="l"/>
                <a:tab pos="6633408" algn="l"/>
                <a:tab pos="7049286" algn="l"/>
                <a:tab pos="7463576" algn="l"/>
                <a:tab pos="7877867" algn="l"/>
                <a:tab pos="8292157" algn="l"/>
              </a:tabLst>
            </a:pPr>
            <a:r>
              <a:rPr lang="en-US" sz="1100" b="1" i="1" dirty="0">
                <a:solidFill>
                  <a:srgbClr val="000000"/>
                </a:solidFill>
                <a:latin typeface="Calibri"/>
              </a:rPr>
              <a:t>Alternative </a:t>
            </a:r>
            <a:r>
              <a:rPr lang="en-US" sz="1100" b="1" dirty="0">
                <a:solidFill>
                  <a:srgbClr val="000000"/>
                </a:solidFill>
                <a:latin typeface="Calibri"/>
              </a:rPr>
              <a:t>Futures</a:t>
            </a:r>
          </a:p>
        </p:txBody>
      </p:sp>
      <p:pic>
        <p:nvPicPr>
          <p:cNvPr id="2064" name="Picture 2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77200" y="4284667"/>
            <a:ext cx="685800" cy="592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65" name="Text Box 25"/>
          <p:cNvSpPr txBox="1">
            <a:spLocks noChangeArrowheads="1"/>
          </p:cNvSpPr>
          <p:nvPr/>
        </p:nvSpPr>
        <p:spPr bwMode="auto">
          <a:xfrm>
            <a:off x="1828800" y="3124200"/>
            <a:ext cx="1293813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914296" fontAlgn="auto">
              <a:lnSpc>
                <a:spcPct val="102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ct val="100000"/>
              <a:tabLst>
                <a:tab pos="0" algn="l"/>
                <a:tab pos="414291" algn="l"/>
                <a:tab pos="828580" algn="l"/>
                <a:tab pos="1242871" algn="l"/>
                <a:tab pos="1657162" algn="l"/>
                <a:tab pos="2073040" algn="l"/>
                <a:tab pos="2487330" algn="l"/>
                <a:tab pos="2901620" algn="l"/>
                <a:tab pos="3315911" algn="l"/>
                <a:tab pos="3731789" algn="l"/>
                <a:tab pos="4146078" algn="l"/>
                <a:tab pos="4560369" algn="l"/>
                <a:tab pos="4974659" algn="l"/>
                <a:tab pos="5390537" algn="l"/>
                <a:tab pos="5804828" algn="l"/>
                <a:tab pos="6219118" algn="l"/>
                <a:tab pos="6633408" algn="l"/>
                <a:tab pos="7049286" algn="l"/>
                <a:tab pos="7463576" algn="l"/>
                <a:tab pos="7877867" algn="l"/>
                <a:tab pos="8292157" algn="l"/>
              </a:tabLst>
            </a:pPr>
            <a:r>
              <a:rPr lang="en-US" sz="1100" b="1" dirty="0">
                <a:solidFill>
                  <a:srgbClr val="33CC66"/>
                </a:solidFill>
                <a:latin typeface="Calibri"/>
              </a:rPr>
              <a:t>SEE-Tech</a:t>
            </a:r>
          </a:p>
        </p:txBody>
      </p:sp>
      <p:pic>
        <p:nvPicPr>
          <p:cNvPr id="2068" name="Picture 2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35688" y="4384942"/>
            <a:ext cx="1103312" cy="4156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69" name="Picture 2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4283" y="5173668"/>
            <a:ext cx="598723" cy="693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70" name="Picture 32" descr="logo ndpl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7200" y="4110038"/>
            <a:ext cx="83820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1" name="Rectangle 38"/>
          <p:cNvSpPr>
            <a:spLocks noChangeArrowheads="1"/>
          </p:cNvSpPr>
          <p:nvPr/>
        </p:nvSpPr>
        <p:spPr bwMode="auto">
          <a:xfrm>
            <a:off x="2" y="-184661"/>
            <a:ext cx="18471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>
            <a:spAutoFit/>
          </a:bodyPr>
          <a:lstStyle/>
          <a:p>
            <a:pPr defTabSz="91429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en-IN" sz="18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072" name="Object 37"/>
          <p:cNvGraphicFramePr>
            <a:graphicFrameLocks noChangeAspect="1"/>
          </p:cNvGraphicFramePr>
          <p:nvPr/>
        </p:nvGraphicFramePr>
        <p:xfrm>
          <a:off x="5562600" y="4724402"/>
          <a:ext cx="762000" cy="787400"/>
        </p:xfrm>
        <a:graphic>
          <a:graphicData uri="http://schemas.openxmlformats.org/presentationml/2006/ole">
            <p:oleObj spid="_x0000_s626690" r:id="rId18" imgW="5051880" imgH="5252760" progId="">
              <p:embed/>
            </p:oleObj>
          </a:graphicData>
        </a:graphic>
      </p:graphicFrame>
      <p:pic>
        <p:nvPicPr>
          <p:cNvPr id="2073" name="Picture 3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572000" y="5029200"/>
            <a:ext cx="7620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4" name="Text Box 20"/>
          <p:cNvSpPr txBox="1">
            <a:spLocks noChangeArrowheads="1"/>
          </p:cNvSpPr>
          <p:nvPr/>
        </p:nvSpPr>
        <p:spPr bwMode="auto">
          <a:xfrm>
            <a:off x="5486406" y="5562605"/>
            <a:ext cx="936625" cy="2857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914296" fontAlgn="auto">
              <a:lnSpc>
                <a:spcPct val="102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b="1" dirty="0">
                <a:solidFill>
                  <a:srgbClr val="FF6600"/>
                </a:solidFill>
                <a:latin typeface="Arial" pitchFamily="34" charset="0"/>
              </a:rPr>
              <a:t>CMAI</a:t>
            </a:r>
          </a:p>
        </p:txBody>
      </p:sp>
      <p:sp>
        <p:nvSpPr>
          <p:cNvPr id="2075" name="Text Box 20"/>
          <p:cNvSpPr txBox="1">
            <a:spLocks noChangeArrowheads="1"/>
          </p:cNvSpPr>
          <p:nvPr/>
        </p:nvSpPr>
        <p:spPr bwMode="auto">
          <a:xfrm>
            <a:off x="4344988" y="5562605"/>
            <a:ext cx="1293812" cy="2857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914296" fontAlgn="auto">
              <a:lnSpc>
                <a:spcPct val="102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Cosmos Ignite</a:t>
            </a: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4625981" y="4419605"/>
            <a:ext cx="936625" cy="2857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defTabSz="914296" fontAlgn="auto">
              <a:lnSpc>
                <a:spcPct val="102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  <a:defRPr/>
            </a:pPr>
            <a:r>
              <a:rPr lang="en-US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itchFamily="34" charset="0"/>
              </a:rPr>
              <a:t>BEBLEC</a:t>
            </a:r>
          </a:p>
        </p:txBody>
      </p:sp>
      <p:pic>
        <p:nvPicPr>
          <p:cNvPr id="2077" name="Picture 3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5806" y="2429107"/>
            <a:ext cx="890587" cy="46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" name="Picture 36" descr="Johnson Controls, Inc.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800600" y="990602"/>
            <a:ext cx="1600200" cy="74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" name="Picture 38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895600" y="2209800"/>
            <a:ext cx="1336675" cy="76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0" name="Picture 3" descr="SEEM LETTER HEAD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620000" y="6210058"/>
            <a:ext cx="914400" cy="41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1" name="Picture 40" descr="mlogo.jpg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270979" y="5397504"/>
            <a:ext cx="100562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4" name="Picture 42" descr="C:\Users\Reshmi\Pictures\Members\AEEE Member Logos Sept 2010\GreenTree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553200" y="5092704"/>
            <a:ext cx="914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5" name="Picture 43" descr="C:\Users\Reshmi\Pictures\Members\AEEE Member Logos Sept 2010\Paharpur-Business-Center-Logo1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260600" y="3498850"/>
            <a:ext cx="1016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6" name="Picture 44" descr="C:\Users\Reshmi\Pictures\Members\AEEE Member Logos Sept 2010\IPS Invensys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04800" y="3449636"/>
            <a:ext cx="1339850" cy="58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7" name="Picture 45" descr="C:\Users\Reshmi\Pictures\Members\AEEE Member Logos Sept 2010\sunmoksha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447800" y="5105400"/>
            <a:ext cx="1143000" cy="32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" name="Picture 48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749931" y="3108328"/>
            <a:ext cx="17938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0" name="Picture 49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743831" y="3124202"/>
            <a:ext cx="117157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1" name="Picture 52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1447806" y="5486407"/>
            <a:ext cx="574299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43" descr="ECO-III logo (L).png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8005572" y="2133600"/>
            <a:ext cx="757428" cy="762000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457202" y="6248406"/>
            <a:ext cx="2037845" cy="307766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defTabSz="914296" fontAlgn="auto">
              <a:spcBef>
                <a:spcPts val="0"/>
              </a:spcBef>
              <a:spcAft>
                <a:spcPts val="0"/>
              </a:spcAft>
            </a:pPr>
            <a:r>
              <a:rPr lang="en-IN" b="1" dirty="0" smtClean="0">
                <a:solidFill>
                  <a:srgbClr val="7DBA00"/>
                </a:solidFill>
                <a:latin typeface="Calibri"/>
              </a:rPr>
              <a:t>Specific Project Partners:</a:t>
            </a:r>
            <a:endParaRPr lang="en-IN" dirty="0">
              <a:solidFill>
                <a:srgbClr val="7DBA00"/>
              </a:solidFill>
              <a:latin typeface="Calibri"/>
            </a:endParaRPr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060700" y="6248404"/>
            <a:ext cx="9779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/>
          <p:cNvPicPr/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4648200" y="6248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3" descr="Thermax Limited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324600" y="6172204"/>
            <a:ext cx="609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917581" y="6019807"/>
            <a:ext cx="7235825" cy="45719"/>
          </a:xfrm>
          <a:prstGeom prst="rect">
            <a:avLst/>
          </a:prstGeom>
          <a:gradFill rotWithShape="0">
            <a:gsLst>
              <a:gs pos="0">
                <a:srgbClr val="7DBA00"/>
              </a:gs>
              <a:gs pos="100000">
                <a:srgbClr val="7DBA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defTabSz="91429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sz="1800" dirty="0">
              <a:solidFill>
                <a:prstClr val="black"/>
              </a:solidFill>
              <a:latin typeface="Trebuchet MS" pitchFamily="32" charset="0"/>
              <a:cs typeface="Arial" charset="0"/>
            </a:endParaRPr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914406" y="2011687"/>
            <a:ext cx="7235825" cy="45719"/>
          </a:xfrm>
          <a:prstGeom prst="rect">
            <a:avLst/>
          </a:prstGeom>
          <a:gradFill rotWithShape="0">
            <a:gsLst>
              <a:gs pos="0">
                <a:srgbClr val="7DBA00"/>
              </a:gs>
              <a:gs pos="100000">
                <a:srgbClr val="7DBA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defTabSz="91429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sz="1800" dirty="0">
              <a:solidFill>
                <a:prstClr val="black"/>
              </a:solidFill>
              <a:latin typeface="Trebuchet MS" pitchFamily="32" charset="0"/>
              <a:cs typeface="Arial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581401" y="1676400"/>
            <a:ext cx="2159930" cy="307766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defTabSz="914296" fontAlgn="auto">
              <a:spcBef>
                <a:spcPts val="0"/>
              </a:spcBef>
              <a:spcAft>
                <a:spcPts val="0"/>
              </a:spcAft>
            </a:pPr>
            <a:r>
              <a:rPr lang="en-IN" b="1" dirty="0" smtClean="0">
                <a:solidFill>
                  <a:srgbClr val="7DBA00"/>
                </a:solidFill>
                <a:latin typeface="Calibri"/>
              </a:rPr>
              <a:t>Large Corporate Members </a:t>
            </a:r>
            <a:endParaRPr lang="en-IN" dirty="0">
              <a:solidFill>
                <a:srgbClr val="7DBA00"/>
              </a:solidFill>
              <a:latin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191006" y="1981206"/>
            <a:ext cx="937481" cy="307766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defTabSz="914296" fontAlgn="auto">
              <a:spcBef>
                <a:spcPts val="0"/>
              </a:spcBef>
              <a:spcAft>
                <a:spcPts val="0"/>
              </a:spcAft>
            </a:pPr>
            <a:r>
              <a:rPr lang="en-IN" b="1" dirty="0" smtClean="0">
                <a:solidFill>
                  <a:srgbClr val="7DBA00"/>
                </a:solidFill>
                <a:latin typeface="Calibri"/>
              </a:rPr>
              <a:t>Members </a:t>
            </a:r>
            <a:endParaRPr lang="en-IN" dirty="0">
              <a:solidFill>
                <a:srgbClr val="7DBA00"/>
              </a:solidFill>
              <a:latin typeface="Calibri"/>
            </a:endParaRPr>
          </a:p>
        </p:txBody>
      </p:sp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6858000" y="2133600"/>
            <a:ext cx="838200" cy="72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6096006" y="3818508"/>
            <a:ext cx="1030407" cy="29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7370451" y="3886202"/>
            <a:ext cx="859155" cy="39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7010400" y="1094896"/>
            <a:ext cx="1828800" cy="67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104775" y="2743200"/>
            <a:ext cx="1571625" cy="43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1371606" y="76200"/>
            <a:ext cx="6351587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0" tIns="136811" rIns="81630" bIns="40815"/>
          <a:lstStyle/>
          <a:p>
            <a:pPr algn="ctr" fontAlgn="auto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14679" algn="l"/>
                <a:tab pos="829358" algn="l"/>
                <a:tab pos="1244036" algn="l"/>
                <a:tab pos="1658715" algn="l"/>
                <a:tab pos="2073395" algn="l"/>
                <a:tab pos="2488074" algn="l"/>
                <a:tab pos="2902753" algn="l"/>
                <a:tab pos="3317431" algn="l"/>
                <a:tab pos="3732110" algn="l"/>
                <a:tab pos="4146789" algn="l"/>
                <a:tab pos="4561468" algn="l"/>
                <a:tab pos="4976147" algn="l"/>
                <a:tab pos="5390827" algn="l"/>
                <a:tab pos="5805506" algn="l"/>
                <a:tab pos="6220185" algn="l"/>
                <a:tab pos="6634864" algn="l"/>
                <a:tab pos="7049542" algn="l"/>
                <a:tab pos="7464221" algn="l"/>
                <a:tab pos="7878900" algn="l"/>
                <a:tab pos="8293579" algn="l"/>
              </a:tabLst>
              <a:defRPr/>
            </a:pPr>
            <a:r>
              <a:rPr lang="en-US" sz="4800" b="1" dirty="0" smtClean="0">
                <a:solidFill>
                  <a:srgbClr val="7DBA00"/>
                </a:solidFill>
                <a:latin typeface="Arial Black" pitchFamily="34" charset="0"/>
                <a:cs typeface="+mn-cs"/>
              </a:rPr>
              <a:t>Thank you</a:t>
            </a:r>
            <a:endParaRPr lang="en-US" sz="4800" b="1" dirty="0">
              <a:solidFill>
                <a:srgbClr val="7DBA00"/>
              </a:solidFill>
              <a:latin typeface="Arial Black" pitchFamily="34" charset="0"/>
              <a:cs typeface="+mn-cs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228600" y="2133600"/>
            <a:ext cx="1752600" cy="38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2057400" y="2133600"/>
            <a:ext cx="37635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52400" y="6478592"/>
            <a:ext cx="452438" cy="22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b" anchorCtr="1"/>
          <a:lstStyle/>
          <a:p>
            <a:pPr defTabSz="91429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14291" algn="l"/>
                <a:tab pos="828580" algn="l"/>
                <a:tab pos="1242871" algn="l"/>
                <a:tab pos="1657162" algn="l"/>
                <a:tab pos="2073040" algn="l"/>
                <a:tab pos="2487330" algn="l"/>
                <a:tab pos="2901620" algn="l"/>
                <a:tab pos="3315911" algn="l"/>
                <a:tab pos="3731789" algn="l"/>
                <a:tab pos="4146078" algn="l"/>
                <a:tab pos="4560369" algn="l"/>
                <a:tab pos="4974659" algn="l"/>
                <a:tab pos="5390537" algn="l"/>
                <a:tab pos="5804828" algn="l"/>
                <a:tab pos="6219118" algn="l"/>
                <a:tab pos="6633408" algn="l"/>
                <a:tab pos="7049286" algn="l"/>
                <a:tab pos="7463576" algn="l"/>
                <a:tab pos="7877867" algn="l"/>
                <a:tab pos="8292157" algn="l"/>
              </a:tabLst>
            </a:pPr>
            <a:fld id="{F04AF735-5834-4C31-A247-7E0EA600528E}" type="slidenum">
              <a:rPr lang="en-US">
                <a:solidFill>
                  <a:srgbClr val="FFFFFF"/>
                </a:solidFill>
                <a:latin typeface="Calibri (Body)"/>
              </a:rPr>
              <a:pPr defTabSz="914296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tabLst>
                  <a:tab pos="0" algn="l"/>
                  <a:tab pos="414291" algn="l"/>
                  <a:tab pos="828580" algn="l"/>
                  <a:tab pos="1242871" algn="l"/>
                  <a:tab pos="1657162" algn="l"/>
                  <a:tab pos="2073040" algn="l"/>
                  <a:tab pos="2487330" algn="l"/>
                  <a:tab pos="2901620" algn="l"/>
                  <a:tab pos="3315911" algn="l"/>
                  <a:tab pos="3731789" algn="l"/>
                  <a:tab pos="4146078" algn="l"/>
                  <a:tab pos="4560369" algn="l"/>
                  <a:tab pos="4974659" algn="l"/>
                  <a:tab pos="5390537" algn="l"/>
                  <a:tab pos="5804828" algn="l"/>
                  <a:tab pos="6219118" algn="l"/>
                  <a:tab pos="6633408" algn="l"/>
                  <a:tab pos="7049286" algn="l"/>
                  <a:tab pos="7463576" algn="l"/>
                  <a:tab pos="7877867" algn="l"/>
                  <a:tab pos="8292157" algn="l"/>
                </a:tabLst>
              </a:pPr>
              <a:t>4</a:t>
            </a:fld>
            <a:endParaRPr lang="en-US" dirty="0">
              <a:solidFill>
                <a:srgbClr val="FFFFFF"/>
              </a:solidFill>
              <a:latin typeface="Calibri (Body)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04800" y="6488117"/>
            <a:ext cx="300038" cy="211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35" tIns="41468" rIns="82935" bIns="41468" anchor="ctr"/>
          <a:lstStyle/>
          <a:p>
            <a:pPr defTabSz="91429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en-IN" sz="1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19202"/>
            <a:ext cx="1447800" cy="542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1219206"/>
            <a:ext cx="1752600" cy="4959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4343403"/>
            <a:ext cx="685800" cy="1205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6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40109" y="2667000"/>
            <a:ext cx="810646" cy="4571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7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2" y="3060703"/>
            <a:ext cx="1581150" cy="67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8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6405" y="4135438"/>
            <a:ext cx="1863725" cy="741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9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09800" y="4528741"/>
            <a:ext cx="990600" cy="5004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60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72181" y="2286005"/>
            <a:ext cx="504825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61" name="Picture 1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24400" y="3962405"/>
            <a:ext cx="762000" cy="375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62" name="Picture 2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93782" y="5091118"/>
            <a:ext cx="56441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63" name="Text Box 21"/>
          <p:cNvSpPr txBox="1">
            <a:spLocks noChangeArrowheads="1"/>
          </p:cNvSpPr>
          <p:nvPr/>
        </p:nvSpPr>
        <p:spPr bwMode="auto">
          <a:xfrm>
            <a:off x="7467600" y="5638803"/>
            <a:ext cx="1295400" cy="185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914296" fontAlgn="auto">
              <a:lnSpc>
                <a:spcPct val="102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ct val="100000"/>
              <a:tabLst>
                <a:tab pos="0" algn="l"/>
                <a:tab pos="414291" algn="l"/>
                <a:tab pos="828580" algn="l"/>
                <a:tab pos="1242871" algn="l"/>
                <a:tab pos="1657162" algn="l"/>
                <a:tab pos="2073040" algn="l"/>
                <a:tab pos="2487330" algn="l"/>
                <a:tab pos="2901620" algn="l"/>
                <a:tab pos="3315911" algn="l"/>
                <a:tab pos="3731789" algn="l"/>
                <a:tab pos="4146078" algn="l"/>
                <a:tab pos="4560369" algn="l"/>
                <a:tab pos="4974659" algn="l"/>
                <a:tab pos="5390537" algn="l"/>
                <a:tab pos="5804828" algn="l"/>
                <a:tab pos="6219118" algn="l"/>
                <a:tab pos="6633408" algn="l"/>
                <a:tab pos="7049286" algn="l"/>
                <a:tab pos="7463576" algn="l"/>
                <a:tab pos="7877867" algn="l"/>
                <a:tab pos="8292157" algn="l"/>
              </a:tabLst>
            </a:pPr>
            <a:r>
              <a:rPr lang="en-US" sz="1100" b="1" i="1" dirty="0">
                <a:solidFill>
                  <a:srgbClr val="000000"/>
                </a:solidFill>
                <a:latin typeface="Calibri"/>
              </a:rPr>
              <a:t>Alternative </a:t>
            </a:r>
            <a:r>
              <a:rPr lang="en-US" sz="1100" b="1" dirty="0">
                <a:solidFill>
                  <a:srgbClr val="000000"/>
                </a:solidFill>
                <a:latin typeface="Calibri"/>
              </a:rPr>
              <a:t>Futures</a:t>
            </a:r>
          </a:p>
        </p:txBody>
      </p:sp>
      <p:pic>
        <p:nvPicPr>
          <p:cNvPr id="2064" name="Picture 2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77200" y="4284667"/>
            <a:ext cx="685800" cy="592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65" name="Text Box 25"/>
          <p:cNvSpPr txBox="1">
            <a:spLocks noChangeArrowheads="1"/>
          </p:cNvSpPr>
          <p:nvPr/>
        </p:nvSpPr>
        <p:spPr bwMode="auto">
          <a:xfrm>
            <a:off x="1828800" y="3124200"/>
            <a:ext cx="1293813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914296" fontAlgn="auto">
              <a:lnSpc>
                <a:spcPct val="102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ct val="100000"/>
              <a:tabLst>
                <a:tab pos="0" algn="l"/>
                <a:tab pos="414291" algn="l"/>
                <a:tab pos="828580" algn="l"/>
                <a:tab pos="1242871" algn="l"/>
                <a:tab pos="1657162" algn="l"/>
                <a:tab pos="2073040" algn="l"/>
                <a:tab pos="2487330" algn="l"/>
                <a:tab pos="2901620" algn="l"/>
                <a:tab pos="3315911" algn="l"/>
                <a:tab pos="3731789" algn="l"/>
                <a:tab pos="4146078" algn="l"/>
                <a:tab pos="4560369" algn="l"/>
                <a:tab pos="4974659" algn="l"/>
                <a:tab pos="5390537" algn="l"/>
                <a:tab pos="5804828" algn="l"/>
                <a:tab pos="6219118" algn="l"/>
                <a:tab pos="6633408" algn="l"/>
                <a:tab pos="7049286" algn="l"/>
                <a:tab pos="7463576" algn="l"/>
                <a:tab pos="7877867" algn="l"/>
                <a:tab pos="8292157" algn="l"/>
              </a:tabLst>
            </a:pPr>
            <a:r>
              <a:rPr lang="en-US" sz="1100" b="1" dirty="0">
                <a:solidFill>
                  <a:srgbClr val="33CC66"/>
                </a:solidFill>
                <a:latin typeface="Calibri"/>
              </a:rPr>
              <a:t>SEE-Tech</a:t>
            </a:r>
          </a:p>
        </p:txBody>
      </p:sp>
      <p:pic>
        <p:nvPicPr>
          <p:cNvPr id="2068" name="Picture 2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35688" y="4384942"/>
            <a:ext cx="1103312" cy="4156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69" name="Picture 2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4283" y="5173668"/>
            <a:ext cx="598723" cy="693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70" name="Picture 32" descr="logo ndpl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7200" y="4110038"/>
            <a:ext cx="83820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1" name="Rectangle 38"/>
          <p:cNvSpPr>
            <a:spLocks noChangeArrowheads="1"/>
          </p:cNvSpPr>
          <p:nvPr/>
        </p:nvSpPr>
        <p:spPr bwMode="auto">
          <a:xfrm>
            <a:off x="2" y="-184661"/>
            <a:ext cx="18471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>
            <a:spAutoFit/>
          </a:bodyPr>
          <a:lstStyle/>
          <a:p>
            <a:pPr defTabSz="91429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en-IN" sz="18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072" name="Object 37"/>
          <p:cNvGraphicFramePr>
            <a:graphicFrameLocks noChangeAspect="1"/>
          </p:cNvGraphicFramePr>
          <p:nvPr/>
        </p:nvGraphicFramePr>
        <p:xfrm>
          <a:off x="5562600" y="4724402"/>
          <a:ext cx="762000" cy="787400"/>
        </p:xfrm>
        <a:graphic>
          <a:graphicData uri="http://schemas.openxmlformats.org/presentationml/2006/ole">
            <p:oleObj spid="_x0000_s720898" r:id="rId18" imgW="5051880" imgH="5252760" progId="">
              <p:embed/>
            </p:oleObj>
          </a:graphicData>
        </a:graphic>
      </p:graphicFrame>
      <p:pic>
        <p:nvPicPr>
          <p:cNvPr id="2073" name="Picture 3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572000" y="5029200"/>
            <a:ext cx="7620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4" name="Text Box 20"/>
          <p:cNvSpPr txBox="1">
            <a:spLocks noChangeArrowheads="1"/>
          </p:cNvSpPr>
          <p:nvPr/>
        </p:nvSpPr>
        <p:spPr bwMode="auto">
          <a:xfrm>
            <a:off x="5486406" y="5562605"/>
            <a:ext cx="936625" cy="2857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914296" fontAlgn="auto">
              <a:lnSpc>
                <a:spcPct val="102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b="1" dirty="0">
                <a:solidFill>
                  <a:srgbClr val="FF6600"/>
                </a:solidFill>
                <a:latin typeface="Arial" pitchFamily="34" charset="0"/>
              </a:rPr>
              <a:t>CMAI</a:t>
            </a:r>
          </a:p>
        </p:txBody>
      </p:sp>
      <p:sp>
        <p:nvSpPr>
          <p:cNvPr id="2075" name="Text Box 20"/>
          <p:cNvSpPr txBox="1">
            <a:spLocks noChangeArrowheads="1"/>
          </p:cNvSpPr>
          <p:nvPr/>
        </p:nvSpPr>
        <p:spPr bwMode="auto">
          <a:xfrm>
            <a:off x="4344988" y="5562605"/>
            <a:ext cx="1293812" cy="2857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914296" fontAlgn="auto">
              <a:lnSpc>
                <a:spcPct val="102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Cosmos Ignite</a:t>
            </a: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4625981" y="4419605"/>
            <a:ext cx="936625" cy="2857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defTabSz="914296" fontAlgn="auto">
              <a:lnSpc>
                <a:spcPct val="102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  <a:defRPr/>
            </a:pPr>
            <a:r>
              <a:rPr lang="en-US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itchFamily="34" charset="0"/>
              </a:rPr>
              <a:t>BEBLEC</a:t>
            </a:r>
          </a:p>
        </p:txBody>
      </p:sp>
      <p:pic>
        <p:nvPicPr>
          <p:cNvPr id="2077" name="Picture 3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5806" y="2429107"/>
            <a:ext cx="890587" cy="46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" name="Picture 36" descr="Johnson Controls, Inc.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800600" y="990602"/>
            <a:ext cx="1600200" cy="74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" name="Picture 38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895600" y="2209800"/>
            <a:ext cx="1336675" cy="76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0" name="Picture 3" descr="SEEM LETTER HEAD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620000" y="6210058"/>
            <a:ext cx="914400" cy="41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1" name="Picture 40" descr="mlogo.jpg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270979" y="5397504"/>
            <a:ext cx="100562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4" name="Picture 42" descr="C:\Users\Reshmi\Pictures\Members\AEEE Member Logos Sept 2010\GreenTree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553200" y="5092704"/>
            <a:ext cx="914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5" name="Picture 43" descr="C:\Users\Reshmi\Pictures\Members\AEEE Member Logos Sept 2010\Paharpur-Business-Center-Logo1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260600" y="3498850"/>
            <a:ext cx="1016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6" name="Picture 44" descr="C:\Users\Reshmi\Pictures\Members\AEEE Member Logos Sept 2010\IPS Invensys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04800" y="3449636"/>
            <a:ext cx="1339850" cy="58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7" name="Picture 45" descr="C:\Users\Reshmi\Pictures\Members\AEEE Member Logos Sept 2010\sunmoksha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447800" y="5105400"/>
            <a:ext cx="1143000" cy="32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" name="Picture 48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749931" y="3108328"/>
            <a:ext cx="17938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0" name="Picture 49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743831" y="3124202"/>
            <a:ext cx="117157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1" name="Picture 52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1447806" y="5486407"/>
            <a:ext cx="574299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43" descr="ECO-III logo (L).png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8005572" y="2133600"/>
            <a:ext cx="757428" cy="762000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457202" y="6248406"/>
            <a:ext cx="2037845" cy="307766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defTabSz="914296" fontAlgn="auto">
              <a:spcBef>
                <a:spcPts val="0"/>
              </a:spcBef>
              <a:spcAft>
                <a:spcPts val="0"/>
              </a:spcAft>
            </a:pPr>
            <a:r>
              <a:rPr lang="en-IN" b="1" dirty="0" smtClean="0">
                <a:solidFill>
                  <a:srgbClr val="7DBA00"/>
                </a:solidFill>
                <a:latin typeface="Calibri"/>
              </a:rPr>
              <a:t>Specific Project Partners:</a:t>
            </a:r>
            <a:endParaRPr lang="en-IN" dirty="0">
              <a:solidFill>
                <a:srgbClr val="7DBA00"/>
              </a:solidFill>
              <a:latin typeface="Calibri"/>
            </a:endParaRPr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060700" y="6248404"/>
            <a:ext cx="9779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/>
          <p:cNvPicPr/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4648200" y="6248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3" descr="Thermax Limited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324600" y="6172204"/>
            <a:ext cx="609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917581" y="6019807"/>
            <a:ext cx="7235825" cy="45719"/>
          </a:xfrm>
          <a:prstGeom prst="rect">
            <a:avLst/>
          </a:prstGeom>
          <a:gradFill rotWithShape="0">
            <a:gsLst>
              <a:gs pos="0">
                <a:srgbClr val="7DBA00"/>
              </a:gs>
              <a:gs pos="100000">
                <a:srgbClr val="7DBA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defTabSz="91429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sz="1800" dirty="0">
              <a:solidFill>
                <a:prstClr val="black"/>
              </a:solidFill>
              <a:latin typeface="Trebuchet MS" pitchFamily="32" charset="0"/>
              <a:cs typeface="Arial" charset="0"/>
            </a:endParaRPr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914406" y="2011687"/>
            <a:ext cx="7235825" cy="45719"/>
          </a:xfrm>
          <a:prstGeom prst="rect">
            <a:avLst/>
          </a:prstGeom>
          <a:gradFill rotWithShape="0">
            <a:gsLst>
              <a:gs pos="0">
                <a:srgbClr val="7DBA00"/>
              </a:gs>
              <a:gs pos="100000">
                <a:srgbClr val="7DBA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defTabSz="914296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sz="1800" dirty="0">
              <a:solidFill>
                <a:prstClr val="black"/>
              </a:solidFill>
              <a:latin typeface="Trebuchet MS" pitchFamily="32" charset="0"/>
              <a:cs typeface="Arial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581401" y="1676400"/>
            <a:ext cx="2159930" cy="307766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defTabSz="914296" fontAlgn="auto">
              <a:spcBef>
                <a:spcPts val="0"/>
              </a:spcBef>
              <a:spcAft>
                <a:spcPts val="0"/>
              </a:spcAft>
            </a:pPr>
            <a:r>
              <a:rPr lang="en-IN" b="1" dirty="0" smtClean="0">
                <a:solidFill>
                  <a:srgbClr val="7DBA00"/>
                </a:solidFill>
                <a:latin typeface="Calibri"/>
              </a:rPr>
              <a:t>Large Corporate Members </a:t>
            </a:r>
            <a:endParaRPr lang="en-IN" dirty="0">
              <a:solidFill>
                <a:srgbClr val="7DBA00"/>
              </a:solidFill>
              <a:latin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191006" y="1981206"/>
            <a:ext cx="937481" cy="307766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pPr defTabSz="914296" fontAlgn="auto">
              <a:spcBef>
                <a:spcPts val="0"/>
              </a:spcBef>
              <a:spcAft>
                <a:spcPts val="0"/>
              </a:spcAft>
            </a:pPr>
            <a:r>
              <a:rPr lang="en-IN" b="1" dirty="0" smtClean="0">
                <a:solidFill>
                  <a:srgbClr val="7DBA00"/>
                </a:solidFill>
                <a:latin typeface="Calibri"/>
              </a:rPr>
              <a:t>Members </a:t>
            </a:r>
            <a:endParaRPr lang="en-IN" dirty="0">
              <a:solidFill>
                <a:srgbClr val="7DBA00"/>
              </a:solidFill>
              <a:latin typeface="Calibri"/>
            </a:endParaRPr>
          </a:p>
        </p:txBody>
      </p:sp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6858000" y="2133600"/>
            <a:ext cx="838200" cy="72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6096006" y="3818508"/>
            <a:ext cx="1030407" cy="29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7370451" y="3886202"/>
            <a:ext cx="859155" cy="39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7010400" y="1094896"/>
            <a:ext cx="1828800" cy="67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104775" y="2743200"/>
            <a:ext cx="1571625" cy="43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1371606" y="76200"/>
            <a:ext cx="6351587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0" tIns="136811" rIns="81630" bIns="40815"/>
          <a:lstStyle/>
          <a:p>
            <a:pPr algn="ctr" fontAlgn="auto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14679" algn="l"/>
                <a:tab pos="829358" algn="l"/>
                <a:tab pos="1244036" algn="l"/>
                <a:tab pos="1658715" algn="l"/>
                <a:tab pos="2073395" algn="l"/>
                <a:tab pos="2488074" algn="l"/>
                <a:tab pos="2902753" algn="l"/>
                <a:tab pos="3317431" algn="l"/>
                <a:tab pos="3732110" algn="l"/>
                <a:tab pos="4146789" algn="l"/>
                <a:tab pos="4561468" algn="l"/>
                <a:tab pos="4976147" algn="l"/>
                <a:tab pos="5390827" algn="l"/>
                <a:tab pos="5805506" algn="l"/>
                <a:tab pos="6220185" algn="l"/>
                <a:tab pos="6634864" algn="l"/>
                <a:tab pos="7049542" algn="l"/>
                <a:tab pos="7464221" algn="l"/>
                <a:tab pos="7878900" algn="l"/>
                <a:tab pos="8293579" algn="l"/>
              </a:tabLst>
              <a:defRPr/>
            </a:pPr>
            <a:r>
              <a:rPr lang="en-US" sz="4800" b="1" dirty="0" smtClean="0">
                <a:solidFill>
                  <a:srgbClr val="7DBA00"/>
                </a:solidFill>
                <a:latin typeface="Arial Black" pitchFamily="34" charset="0"/>
              </a:rPr>
              <a:t>AEEE Members</a:t>
            </a:r>
            <a:endParaRPr lang="en-US" sz="4800" b="1" dirty="0">
              <a:solidFill>
                <a:srgbClr val="7DBA00"/>
              </a:solidFill>
              <a:latin typeface="Arial Black" pitchFamily="34" charset="0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228600" y="2133600"/>
            <a:ext cx="1752600" cy="38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2057400" y="2133600"/>
            <a:ext cx="37635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9763" y="425453"/>
            <a:ext cx="8043862" cy="869950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  <a:cs typeface="AngsanaUPC" pitchFamily="18" charset="-34"/>
              </a:rPr>
              <a:t>AEEE Membership base</a:t>
            </a:r>
          </a:p>
        </p:txBody>
      </p:sp>
      <p:sp>
        <p:nvSpPr>
          <p:cNvPr id="13315" name="Content Placeholder 5"/>
          <p:cNvSpPr>
            <a:spLocks noGrp="1"/>
          </p:cNvSpPr>
          <p:nvPr>
            <p:ph sz="half" idx="4294967295"/>
          </p:nvPr>
        </p:nvSpPr>
        <p:spPr>
          <a:xfrm>
            <a:off x="304800" y="1371600"/>
            <a:ext cx="8534400" cy="5029200"/>
          </a:xfrm>
        </p:spPr>
        <p:txBody>
          <a:bodyPr/>
          <a:lstStyle/>
          <a:p>
            <a:pPr marL="323813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1800" b="1" dirty="0" smtClean="0">
                <a:solidFill>
                  <a:srgbClr val="669900"/>
                </a:solidFill>
                <a:latin typeface="Trebuchet MS" pitchFamily="34" charset="0"/>
              </a:rPr>
              <a:t>Leading equipment manufacturers &amp; integrated EE solution providers Contributed to the Corpus Fund of AEEE</a:t>
            </a:r>
          </a:p>
          <a:p>
            <a:pPr marL="143983" indent="-287967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800" dirty="0" smtClean="0">
                <a:latin typeface="Arial Black" pitchFamily="34" charset="0"/>
              </a:rPr>
              <a:t>Schneider Electric (India) Ltd</a:t>
            </a:r>
          </a:p>
          <a:p>
            <a:pPr marL="143983" indent="-287967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800" dirty="0" err="1" smtClean="0">
                <a:latin typeface="Arial Black" pitchFamily="34" charset="0"/>
              </a:rPr>
              <a:t>Thermax</a:t>
            </a:r>
            <a:r>
              <a:rPr lang="en-US" sz="1800" dirty="0" smtClean="0">
                <a:latin typeface="Arial Black" pitchFamily="34" charset="0"/>
              </a:rPr>
              <a:t> Limited</a:t>
            </a:r>
          </a:p>
          <a:p>
            <a:pPr marL="143983" indent="-287967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800" dirty="0" err="1" smtClean="0">
                <a:latin typeface="Arial Black" pitchFamily="34" charset="0"/>
              </a:rPr>
              <a:t>Conzerv</a:t>
            </a:r>
            <a:r>
              <a:rPr lang="en-US" sz="1800" dirty="0" smtClean="0">
                <a:latin typeface="Arial Black" pitchFamily="34" charset="0"/>
              </a:rPr>
              <a:t> Systems Pvt Ltd  </a:t>
            </a:r>
            <a:r>
              <a:rPr lang="en-US" sz="1800" dirty="0" smtClean="0">
                <a:latin typeface="Arial Narrow" pitchFamily="34" charset="0"/>
              </a:rPr>
              <a:t>(Now acquired by Schneider Electric)</a:t>
            </a:r>
          </a:p>
          <a:p>
            <a:pPr marL="143983" indent="-287967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800" dirty="0" err="1" smtClean="0">
                <a:latin typeface="Arial Black" pitchFamily="34" charset="0"/>
              </a:rPr>
              <a:t>Grundfos</a:t>
            </a:r>
            <a:r>
              <a:rPr lang="en-US" sz="1800" dirty="0" smtClean="0">
                <a:latin typeface="Arial Black" pitchFamily="34" charset="0"/>
              </a:rPr>
              <a:t> Pumps India Pvt Ltd </a:t>
            </a:r>
          </a:p>
          <a:p>
            <a:pPr marL="323813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1800" dirty="0" smtClean="0">
                <a:solidFill>
                  <a:srgbClr val="669900"/>
                </a:solidFill>
                <a:latin typeface="Trebuchet MS" pitchFamily="34" charset="0"/>
              </a:rPr>
              <a:t>Present Large Corporate Members include</a:t>
            </a:r>
          </a:p>
          <a:p>
            <a:pPr marL="143983" indent="-287967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2000" dirty="0" smtClean="0">
                <a:latin typeface="Arial Black" pitchFamily="34" charset="0"/>
              </a:rPr>
              <a:t>Johnson Controls India</a:t>
            </a:r>
          </a:p>
          <a:p>
            <a:pPr marL="143983" indent="-287967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2000" dirty="0" smtClean="0">
                <a:latin typeface="Arial Black" pitchFamily="34" charset="0"/>
              </a:rPr>
              <a:t>SKF India Limited</a:t>
            </a:r>
          </a:p>
          <a:p>
            <a:pPr marL="323813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1800" dirty="0" smtClean="0">
                <a:solidFill>
                  <a:srgbClr val="669900"/>
                </a:solidFill>
                <a:latin typeface="Trebuchet MS" pitchFamily="34" charset="0"/>
              </a:rPr>
              <a:t>Specific Projects or Training Partners</a:t>
            </a:r>
            <a:endParaRPr lang="en-US" sz="1800" dirty="0" smtClean="0">
              <a:latin typeface="Arial Black" pitchFamily="34" charset="0"/>
            </a:endParaRPr>
          </a:p>
          <a:p>
            <a:pPr marL="143983" indent="-287967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Arial Black" pitchFamily="34" charset="0"/>
              </a:rPr>
              <a:t>Honeywell &amp; CISCO, Infosys, Wipro, Tata </a:t>
            </a:r>
            <a:r>
              <a:rPr lang="en-US" sz="1600" dirty="0" err="1" smtClean="0">
                <a:solidFill>
                  <a:schemeClr val="tx1"/>
                </a:solidFill>
                <a:latin typeface="Arial Black" pitchFamily="34" charset="0"/>
              </a:rPr>
              <a:t>Pwr</a:t>
            </a:r>
            <a:r>
              <a:rPr lang="en-US" sz="1600" dirty="0" smtClean="0">
                <a:solidFill>
                  <a:schemeClr val="tx1"/>
                </a:solidFill>
                <a:latin typeface="Arial Black" pitchFamily="34" charset="0"/>
              </a:rPr>
              <a:t>, Reliance Infra/ REMI   </a:t>
            </a:r>
            <a:r>
              <a:rPr lang="en-US" sz="1600" b="1" dirty="0" smtClean="0">
                <a:solidFill>
                  <a:srgbClr val="669900"/>
                </a:solidFill>
                <a:latin typeface="Trebuchet MS" pitchFamily="34" charset="0"/>
              </a:rPr>
              <a:t>(M&amp;V Training/ CMVP Certification)</a:t>
            </a:r>
          </a:p>
          <a:p>
            <a:pPr marL="143983" indent="-287967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600" dirty="0" smtClean="0">
                <a:solidFill>
                  <a:schemeClr val="tx1"/>
                </a:solidFill>
                <a:latin typeface="Arial Black" pitchFamily="34" charset="0"/>
              </a:rPr>
              <a:t>Forbes Marshall, FL </a:t>
            </a:r>
            <a:r>
              <a:rPr lang="en-US" sz="1600" dirty="0" err="1" smtClean="0">
                <a:solidFill>
                  <a:schemeClr val="tx1"/>
                </a:solidFill>
                <a:latin typeface="Arial Black" pitchFamily="34" charset="0"/>
              </a:rPr>
              <a:t>Smidth</a:t>
            </a:r>
            <a:r>
              <a:rPr lang="en-US" sz="1600" dirty="0" smtClean="0">
                <a:solidFill>
                  <a:schemeClr val="tx1"/>
                </a:solidFill>
                <a:latin typeface="Arial Black" pitchFamily="34" charset="0"/>
              </a:rPr>
              <a:t>, Bharat </a:t>
            </a:r>
            <a:r>
              <a:rPr lang="en-US" sz="1600" dirty="0" err="1" smtClean="0">
                <a:solidFill>
                  <a:schemeClr val="tx1"/>
                </a:solidFill>
                <a:latin typeface="Arial Black" pitchFamily="34" charset="0"/>
              </a:rPr>
              <a:t>Bijlee</a:t>
            </a:r>
            <a:r>
              <a:rPr lang="en-US" sz="16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 Black" pitchFamily="34" charset="0"/>
              </a:rPr>
              <a:t>– </a:t>
            </a:r>
            <a:r>
              <a:rPr lang="en-US" sz="1600" dirty="0" smtClean="0">
                <a:solidFill>
                  <a:srgbClr val="669900"/>
                </a:solidFill>
                <a:latin typeface="Trebuchet MS" pitchFamily="34" charset="0"/>
              </a:rPr>
              <a:t>Event Partners</a:t>
            </a:r>
            <a:endParaRPr lang="en-US" sz="16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lvl="1">
              <a:spcBef>
                <a:spcPts val="400"/>
              </a:spcBef>
              <a:spcAft>
                <a:spcPts val="400"/>
              </a:spcAft>
              <a:buNone/>
            </a:pPr>
            <a:endParaRPr lang="en-US" sz="1400" dirty="0" smtClean="0">
              <a:latin typeface="Trebuchet MS" pitchFamily="34" charset="0"/>
            </a:endParaRPr>
          </a:p>
          <a:p>
            <a:pPr lvl="1">
              <a:spcBef>
                <a:spcPts val="400"/>
              </a:spcBef>
              <a:spcAft>
                <a:spcPts val="400"/>
              </a:spcAft>
              <a:buNone/>
            </a:pPr>
            <a:endParaRPr lang="en-US" sz="1400" dirty="0" smtClean="0">
              <a:latin typeface="Trebuchet MS" pitchFamily="34" charset="0"/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73028" y="6473831"/>
            <a:ext cx="284032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0EE31EFF-C297-431E-876B-D95ED147C487}" type="slidenum">
              <a:rPr lang="en-US">
                <a:latin typeface="Calibri (Body)"/>
              </a:rPr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5</a:t>
            </a:fld>
            <a:endParaRPr lang="en-IN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04800" y="6488116"/>
            <a:ext cx="300038" cy="21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b" anchorCtr="1"/>
          <a:lstStyle/>
          <a:p>
            <a:pP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fld id="{3CEAD3E6-0EE6-4FFB-8227-3E835EE3CAC1}" type="slidenum">
              <a:rPr lang="en-US">
                <a:solidFill>
                  <a:srgbClr val="000000"/>
                </a:solidFill>
                <a:latin typeface="Calibri (Body)"/>
              </a:rPr>
              <a:pPr>
                <a:buSzPct val="100000"/>
                <a:tabLst>
                  <a:tab pos="0" algn="l"/>
                  <a:tab pos="457148" algn="l"/>
                  <a:tab pos="914296" algn="l"/>
                  <a:tab pos="1371444" algn="l"/>
                  <a:tab pos="1828592" algn="l"/>
                  <a:tab pos="2285740" algn="l"/>
                  <a:tab pos="2742888" algn="l"/>
                  <a:tab pos="3200036" algn="l"/>
                  <a:tab pos="3657184" algn="l"/>
                  <a:tab pos="4114332" algn="l"/>
                  <a:tab pos="4571480" algn="l"/>
                  <a:tab pos="5028628" algn="l"/>
                  <a:tab pos="5485776" algn="l"/>
                  <a:tab pos="5942924" algn="l"/>
                  <a:tab pos="6400072" algn="l"/>
                  <a:tab pos="6857220" algn="l"/>
                  <a:tab pos="7314368" algn="l"/>
                  <a:tab pos="7771516" algn="l"/>
                  <a:tab pos="8228664" algn="l"/>
                  <a:tab pos="8685812" algn="l"/>
                  <a:tab pos="9142960" algn="l"/>
                </a:tabLst>
              </a:pPr>
              <a:t>5</a:t>
            </a:fld>
            <a:endParaRPr lang="en-US" dirty="0">
              <a:solidFill>
                <a:srgbClr val="000000"/>
              </a:solidFill>
              <a:latin typeface="Calibri (Body)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39763" y="273053"/>
            <a:ext cx="8043862" cy="869950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AEEE 40 Members </a:t>
            </a:r>
            <a:r>
              <a:rPr lang="en-US" sz="2800" b="1" dirty="0" smtClean="0">
                <a:latin typeface="Arial Black" pitchFamily="34" charset="0"/>
              </a:rPr>
              <a:t>– August 2011</a:t>
            </a:r>
            <a:endParaRPr lang="en-US" b="1" dirty="0" smtClean="0">
              <a:latin typeface="Arial Black" pitchFamily="34" charset="0"/>
            </a:endParaRPr>
          </a:p>
        </p:txBody>
      </p:sp>
      <p:sp>
        <p:nvSpPr>
          <p:cNvPr id="14339" name="Content Placeholder 5"/>
          <p:cNvSpPr>
            <a:spLocks noGrp="1"/>
          </p:cNvSpPr>
          <p:nvPr>
            <p:ph sz="half" idx="2"/>
          </p:nvPr>
        </p:nvSpPr>
        <p:spPr>
          <a:xfrm>
            <a:off x="609600" y="3016250"/>
            <a:ext cx="3657600" cy="3308350"/>
          </a:xfrm>
        </p:spPr>
        <p:txBody>
          <a:bodyPr/>
          <a:lstStyle/>
          <a:p>
            <a:pPr marL="323813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 err="1" smtClean="0">
                <a:solidFill>
                  <a:schemeClr val="accent4"/>
                </a:solidFill>
                <a:latin typeface="Trebuchet MS" pitchFamily="34" charset="0"/>
              </a:rPr>
              <a:t>Dalkia</a:t>
            </a:r>
            <a:r>
              <a:rPr lang="en-US" sz="1600" dirty="0" smtClean="0">
                <a:solidFill>
                  <a:schemeClr val="accent4"/>
                </a:solidFill>
                <a:latin typeface="Trebuchet MS" pitchFamily="34" charset="0"/>
              </a:rPr>
              <a:t> Energy Services Limited</a:t>
            </a:r>
          </a:p>
          <a:p>
            <a:pPr marL="323813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accent4"/>
                </a:solidFill>
                <a:latin typeface="Trebuchet MS" pitchFamily="34" charset="0"/>
              </a:rPr>
              <a:t>SEE-Tech Energy Solutions </a:t>
            </a:r>
          </a:p>
          <a:p>
            <a:pPr marL="323813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 smtClean="0">
                <a:latin typeface="Trebuchet MS" pitchFamily="34" charset="0"/>
              </a:rPr>
              <a:t>A.T.E. Enterprises </a:t>
            </a:r>
            <a:r>
              <a:rPr lang="en-US" sz="1600" dirty="0" err="1" smtClean="0">
                <a:latin typeface="Trebuchet MS" pitchFamily="34" charset="0"/>
              </a:rPr>
              <a:t>Pvt</a:t>
            </a:r>
            <a:r>
              <a:rPr lang="en-US" sz="1600" dirty="0" smtClean="0">
                <a:latin typeface="Trebuchet MS" pitchFamily="34" charset="0"/>
              </a:rPr>
              <a:t> Ltd</a:t>
            </a:r>
          </a:p>
          <a:p>
            <a:pPr marL="323813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 smtClean="0">
                <a:latin typeface="Trebuchet MS" pitchFamily="34" charset="0"/>
              </a:rPr>
              <a:t>CEPT University</a:t>
            </a:r>
          </a:p>
          <a:p>
            <a:pPr marL="323813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 smtClean="0">
                <a:latin typeface="Trebuchet MS" pitchFamily="34" charset="0"/>
              </a:rPr>
              <a:t>Alien Energy </a:t>
            </a:r>
            <a:r>
              <a:rPr lang="en-US" sz="1600" dirty="0" err="1" smtClean="0">
                <a:latin typeface="Trebuchet MS" pitchFamily="34" charset="0"/>
              </a:rPr>
              <a:t>Pvt</a:t>
            </a:r>
            <a:r>
              <a:rPr lang="en-US" sz="1600" dirty="0" smtClean="0">
                <a:latin typeface="Trebuchet MS" pitchFamily="34" charset="0"/>
              </a:rPr>
              <a:t> Ltd</a:t>
            </a:r>
          </a:p>
          <a:p>
            <a:pPr marL="323813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 err="1" smtClean="0">
                <a:latin typeface="Trebuchet MS" pitchFamily="34" charset="0"/>
              </a:rPr>
              <a:t>Beblec</a:t>
            </a:r>
            <a:r>
              <a:rPr lang="en-US" sz="1600" dirty="0" smtClean="0">
                <a:latin typeface="Trebuchet MS" pitchFamily="34" charset="0"/>
              </a:rPr>
              <a:t> (India) </a:t>
            </a:r>
            <a:r>
              <a:rPr lang="en-US" sz="1600" dirty="0" err="1" smtClean="0">
                <a:latin typeface="Trebuchet MS" pitchFamily="34" charset="0"/>
              </a:rPr>
              <a:t>Pvt</a:t>
            </a:r>
            <a:r>
              <a:rPr lang="en-US" sz="1600" dirty="0" smtClean="0">
                <a:latin typeface="Trebuchet MS" pitchFamily="34" charset="0"/>
              </a:rPr>
              <a:t> Ltd</a:t>
            </a:r>
          </a:p>
          <a:p>
            <a:pPr marL="323813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 smtClean="0">
                <a:latin typeface="Trebuchet MS" pitchFamily="34" charset="0"/>
              </a:rPr>
              <a:t>Invensys India </a:t>
            </a:r>
            <a:r>
              <a:rPr lang="en-US" sz="1600" dirty="0" err="1" smtClean="0">
                <a:latin typeface="Trebuchet MS" pitchFamily="34" charset="0"/>
              </a:rPr>
              <a:t>Pvt</a:t>
            </a:r>
            <a:r>
              <a:rPr lang="en-US" sz="1600" dirty="0" smtClean="0">
                <a:latin typeface="Trebuchet MS" pitchFamily="34" charset="0"/>
              </a:rPr>
              <a:t> Ltd</a:t>
            </a:r>
            <a:endParaRPr lang="en-US" sz="1600" dirty="0" smtClean="0">
              <a:solidFill>
                <a:srgbClr val="3333CC"/>
              </a:solidFill>
              <a:latin typeface="Trebuchet MS" pitchFamily="34" charset="0"/>
            </a:endParaRPr>
          </a:p>
          <a:p>
            <a:pPr marL="323813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 smtClean="0">
                <a:latin typeface="Trebuchet MS" pitchFamily="34" charset="0"/>
              </a:rPr>
              <a:t>IRG Systems South Asia</a:t>
            </a:r>
            <a:endParaRPr lang="en-US" sz="1600" i="1" dirty="0" smtClean="0">
              <a:solidFill>
                <a:srgbClr val="3333CC"/>
              </a:solidFill>
              <a:latin typeface="Calibri" pitchFamily="34" charset="0"/>
            </a:endParaRPr>
          </a:p>
          <a:p>
            <a:pPr marL="323813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 smtClean="0">
                <a:latin typeface="Trebuchet MS" pitchFamily="34" charset="0"/>
              </a:rPr>
              <a:t>KLG </a:t>
            </a:r>
            <a:r>
              <a:rPr lang="en-US" sz="1600" dirty="0" err="1" smtClean="0">
                <a:latin typeface="Trebuchet MS" pitchFamily="34" charset="0"/>
              </a:rPr>
              <a:t>Systel</a:t>
            </a:r>
            <a:r>
              <a:rPr lang="en-US" sz="1600" dirty="0" smtClean="0">
                <a:latin typeface="Trebuchet MS" pitchFamily="34" charset="0"/>
              </a:rPr>
              <a:t> Ltd</a:t>
            </a:r>
          </a:p>
          <a:p>
            <a:pPr marL="323813">
              <a:spcBef>
                <a:spcPts val="600"/>
              </a:spcBef>
              <a:spcAft>
                <a:spcPts val="600"/>
              </a:spcAft>
              <a:buNone/>
            </a:pPr>
            <a:endParaRPr lang="en-US" sz="1200" i="1" dirty="0" smtClean="0">
              <a:solidFill>
                <a:srgbClr val="3333CC"/>
              </a:solidFill>
              <a:latin typeface="Calibri" pitchFamily="34" charset="0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73028" y="6473831"/>
            <a:ext cx="284032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4FA86940-2B73-4A13-AC84-493EC9F84A8C}" type="slidenum">
              <a:rPr lang="en-US">
                <a:latin typeface="Calibri (Body)"/>
              </a:rPr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6</a:t>
            </a:fld>
            <a:endParaRPr lang="en-IN"/>
          </a:p>
        </p:txBody>
      </p:sp>
      <p:sp>
        <p:nvSpPr>
          <p:cNvPr id="5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3048002"/>
            <a:ext cx="3962400" cy="3460750"/>
          </a:xfrm>
        </p:spPr>
        <p:txBody>
          <a:bodyPr/>
          <a:lstStyle/>
          <a:p>
            <a:pPr marL="323813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1600" dirty="0" smtClean="0">
                <a:solidFill>
                  <a:schemeClr val="accent4"/>
                </a:solidFill>
                <a:latin typeface="Trebuchet MS" pitchFamily="34" charset="0"/>
              </a:rPr>
              <a:t>Wipro Eco Energy </a:t>
            </a:r>
          </a:p>
          <a:p>
            <a:pPr marL="323813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1600" dirty="0" err="1" smtClean="0">
                <a:solidFill>
                  <a:schemeClr val="accent4"/>
                </a:solidFill>
                <a:latin typeface="Trebuchet MS" pitchFamily="34" charset="0"/>
              </a:rPr>
              <a:t>Customised</a:t>
            </a:r>
            <a:r>
              <a:rPr lang="en-US" sz="1600" dirty="0" smtClean="0">
                <a:solidFill>
                  <a:schemeClr val="accent4"/>
                </a:solidFill>
                <a:latin typeface="Trebuchet MS" pitchFamily="34" charset="0"/>
              </a:rPr>
              <a:t> Energy Solutions</a:t>
            </a:r>
          </a:p>
          <a:p>
            <a:pPr marL="323813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1600" dirty="0" err="1" smtClean="0">
                <a:solidFill>
                  <a:schemeClr val="accent4"/>
                </a:solidFill>
                <a:latin typeface="Trebuchet MS" pitchFamily="34" charset="0"/>
              </a:rPr>
              <a:t>Paharpur</a:t>
            </a:r>
            <a:r>
              <a:rPr lang="en-US" sz="1600" dirty="0" smtClean="0">
                <a:solidFill>
                  <a:schemeClr val="accent4"/>
                </a:solidFill>
                <a:latin typeface="Trebuchet MS" pitchFamily="34" charset="0"/>
              </a:rPr>
              <a:t> Business Centre</a:t>
            </a:r>
            <a:endParaRPr lang="en-US" sz="1600" i="1" dirty="0" smtClean="0">
              <a:solidFill>
                <a:schemeClr val="accent4"/>
              </a:solidFill>
              <a:latin typeface="Calibri" pitchFamily="34" charset="0"/>
            </a:endParaRPr>
          </a:p>
          <a:p>
            <a:pPr marL="323813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1600" dirty="0" smtClean="0">
                <a:solidFill>
                  <a:schemeClr val="accent4"/>
                </a:solidFill>
                <a:latin typeface="Trebuchet MS" pitchFamily="34" charset="0"/>
              </a:rPr>
              <a:t>Spectral Services Consults </a:t>
            </a:r>
            <a:r>
              <a:rPr lang="en-US" sz="1600" dirty="0" err="1" smtClean="0">
                <a:solidFill>
                  <a:schemeClr val="accent4"/>
                </a:solidFill>
                <a:latin typeface="Trebuchet MS" pitchFamily="34" charset="0"/>
              </a:rPr>
              <a:t>Pvt</a:t>
            </a:r>
            <a:r>
              <a:rPr lang="en-US" sz="1600" dirty="0" smtClean="0">
                <a:solidFill>
                  <a:schemeClr val="accent4"/>
                </a:solidFill>
                <a:latin typeface="Trebuchet MS" pitchFamily="34" charset="0"/>
              </a:rPr>
              <a:t> Ltd</a:t>
            </a:r>
          </a:p>
          <a:p>
            <a:pPr marL="323813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1600" dirty="0" err="1" smtClean="0">
                <a:solidFill>
                  <a:schemeClr val="accent4"/>
                </a:solidFill>
                <a:latin typeface="Trebuchet MS" pitchFamily="34" charset="0"/>
              </a:rPr>
              <a:t>Ecofirst</a:t>
            </a:r>
            <a:r>
              <a:rPr lang="en-US" sz="1600" dirty="0" smtClean="0">
                <a:solidFill>
                  <a:schemeClr val="accent4"/>
                </a:solidFill>
                <a:latin typeface="Trebuchet MS" pitchFamily="34" charset="0"/>
              </a:rPr>
              <a:t> Advisory Services</a:t>
            </a:r>
          </a:p>
          <a:p>
            <a:pPr marL="323813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1600" dirty="0" smtClean="0">
                <a:solidFill>
                  <a:schemeClr val="accent4"/>
                </a:solidFill>
                <a:latin typeface="Trebuchet MS" pitchFamily="34" charset="0"/>
              </a:rPr>
              <a:t>Marc Eco Lighting </a:t>
            </a:r>
            <a:r>
              <a:rPr lang="en-US" sz="1600" dirty="0" err="1" smtClean="0">
                <a:solidFill>
                  <a:schemeClr val="accent4"/>
                </a:solidFill>
                <a:latin typeface="Trebuchet MS" pitchFamily="34" charset="0"/>
              </a:rPr>
              <a:t>Pvt</a:t>
            </a:r>
            <a:r>
              <a:rPr lang="en-US" sz="1600" dirty="0" smtClean="0">
                <a:solidFill>
                  <a:schemeClr val="accent4"/>
                </a:solidFill>
                <a:latin typeface="Trebuchet MS" pitchFamily="34" charset="0"/>
              </a:rPr>
              <a:t>  Ltd</a:t>
            </a:r>
            <a:endParaRPr lang="en-US" sz="1600" i="1" dirty="0" smtClean="0">
              <a:solidFill>
                <a:schemeClr val="accent4"/>
              </a:solidFill>
              <a:latin typeface="Trebuchet MS" pitchFamily="34" charset="0"/>
            </a:endParaRPr>
          </a:p>
          <a:p>
            <a:pPr marL="323813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1600" dirty="0" smtClean="0">
                <a:solidFill>
                  <a:schemeClr val="accent4"/>
                </a:solidFill>
                <a:latin typeface="Trebuchet MS" pitchFamily="34" charset="0"/>
              </a:rPr>
              <a:t>Tide Technocrats </a:t>
            </a:r>
            <a:r>
              <a:rPr lang="en-US" sz="1600" dirty="0" err="1" smtClean="0">
                <a:solidFill>
                  <a:schemeClr val="accent4"/>
                </a:solidFill>
                <a:latin typeface="Trebuchet MS" pitchFamily="34" charset="0"/>
              </a:rPr>
              <a:t>Pvt</a:t>
            </a:r>
            <a:r>
              <a:rPr lang="en-US" sz="1600" dirty="0" smtClean="0">
                <a:solidFill>
                  <a:schemeClr val="accent4"/>
                </a:solidFill>
                <a:latin typeface="Trebuchet MS" pitchFamily="34" charset="0"/>
              </a:rPr>
              <a:t> Ltd</a:t>
            </a:r>
          </a:p>
          <a:p>
            <a:pPr marL="323813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1600" dirty="0" smtClean="0">
                <a:solidFill>
                  <a:schemeClr val="accent4"/>
                </a:solidFill>
                <a:latin typeface="Trebuchet MS" pitchFamily="34" charset="0"/>
              </a:rPr>
              <a:t>Data Matrix Infotech Pvt Ltd </a:t>
            </a:r>
          </a:p>
          <a:p>
            <a:pPr marL="323813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1600" dirty="0" smtClean="0">
                <a:solidFill>
                  <a:schemeClr val="accent4"/>
                </a:solidFill>
                <a:latin typeface="Trebuchet MS" pitchFamily="34" charset="0"/>
              </a:rPr>
              <a:t>Aqua MW</a:t>
            </a:r>
          </a:p>
          <a:p>
            <a:pPr marL="323813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sz="1200" i="1" dirty="0" smtClean="0">
              <a:solidFill>
                <a:srgbClr val="3333CC"/>
              </a:solidFill>
              <a:latin typeface="Calibri" pitchFamily="34" charset="0"/>
            </a:endParaRPr>
          </a:p>
        </p:txBody>
      </p:sp>
      <p:sp>
        <p:nvSpPr>
          <p:cNvPr id="14342" name="Content Placeholder 5"/>
          <p:cNvSpPr>
            <a:spLocks noGrp="1"/>
          </p:cNvSpPr>
          <p:nvPr>
            <p:ph sz="half" idx="2"/>
          </p:nvPr>
        </p:nvSpPr>
        <p:spPr>
          <a:xfrm>
            <a:off x="2362200" y="2590800"/>
            <a:ext cx="4267200" cy="381000"/>
          </a:xfrm>
        </p:spPr>
        <p:txBody>
          <a:bodyPr/>
          <a:lstStyle/>
          <a:p>
            <a:pPr marL="323813" lvl="1" indent="-342861" algn="ctr">
              <a:spcAft>
                <a:spcPts val="600"/>
              </a:spcAft>
              <a:buNone/>
            </a:pPr>
            <a:r>
              <a:rPr lang="en-US" b="1" dirty="0" smtClean="0">
                <a:solidFill>
                  <a:srgbClr val="3333CC"/>
                </a:solidFill>
                <a:latin typeface="Trebuchet MS" pitchFamily="34" charset="0"/>
              </a:rPr>
              <a:t>EE Companies &amp; Consultants</a:t>
            </a:r>
            <a:endParaRPr lang="en-US" b="1" dirty="0" smtClean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304800" y="6488116"/>
            <a:ext cx="300038" cy="21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b" anchorCtr="1"/>
          <a:lstStyle/>
          <a:p>
            <a:pP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fld id="{C1D410EA-45AC-4D83-BF9C-98A585B511A9}" type="slidenum">
              <a:rPr lang="en-US">
                <a:solidFill>
                  <a:srgbClr val="000000"/>
                </a:solidFill>
                <a:latin typeface="Calibri (Body)"/>
              </a:rPr>
              <a:pPr>
                <a:buSzPct val="100000"/>
                <a:tabLst>
                  <a:tab pos="0" algn="l"/>
                  <a:tab pos="457148" algn="l"/>
                  <a:tab pos="914296" algn="l"/>
                  <a:tab pos="1371444" algn="l"/>
                  <a:tab pos="1828592" algn="l"/>
                  <a:tab pos="2285740" algn="l"/>
                  <a:tab pos="2742888" algn="l"/>
                  <a:tab pos="3200036" algn="l"/>
                  <a:tab pos="3657184" algn="l"/>
                  <a:tab pos="4114332" algn="l"/>
                  <a:tab pos="4571480" algn="l"/>
                  <a:tab pos="5028628" algn="l"/>
                  <a:tab pos="5485776" algn="l"/>
                  <a:tab pos="5942924" algn="l"/>
                  <a:tab pos="6400072" algn="l"/>
                  <a:tab pos="6857220" algn="l"/>
                  <a:tab pos="7314368" algn="l"/>
                  <a:tab pos="7771516" algn="l"/>
                  <a:tab pos="8228664" algn="l"/>
                  <a:tab pos="8685812" algn="l"/>
                  <a:tab pos="9142960" algn="l"/>
                </a:tabLst>
              </a:pPr>
              <a:t>6</a:t>
            </a:fld>
            <a:endParaRPr lang="en-US" dirty="0">
              <a:solidFill>
                <a:srgbClr val="000000"/>
              </a:solidFill>
              <a:latin typeface="Calibri (Body)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371601"/>
            <a:ext cx="7010400" cy="1169541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marL="323813" lvl="1" indent="-342861"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rgbClr val="3333CC"/>
                </a:solidFill>
              </a:rPr>
              <a:t>Utilities and </a:t>
            </a:r>
            <a:r>
              <a:rPr lang="en-US" sz="2000" b="1" dirty="0" err="1" smtClean="0">
                <a:solidFill>
                  <a:srgbClr val="3333CC"/>
                </a:solidFill>
              </a:rPr>
              <a:t>DisComs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723818" lvl="2" indent="-342861"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chemeClr val="accent4"/>
                </a:solidFill>
              </a:rPr>
              <a:t>North  Delhi Power Ltd, New Delhi  </a:t>
            </a:r>
          </a:p>
          <a:p>
            <a:pPr marL="723818" lvl="2" indent="-342861"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chemeClr val="accent4"/>
                </a:solidFill>
              </a:rPr>
              <a:t>Bangalore Electricity Supply Co (BESCOM), Bangalore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USA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3657600" cy="593124"/>
          </a:xfrm>
          <a:prstGeom prst="rect">
            <a:avLst/>
          </a:prstGeom>
          <a:noFill/>
        </p:spPr>
      </p:pic>
      <p:pic>
        <p:nvPicPr>
          <p:cNvPr id="7" name="Picture 6" descr="ECO-III logo (L)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8200" y="1524000"/>
            <a:ext cx="762000" cy="762000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954219" y="304800"/>
            <a:ext cx="5208587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0" tIns="136811" rIns="81630" bIns="40815"/>
          <a:lstStyle/>
          <a:p>
            <a:pPr algn="ctr" fontAlgn="auto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14679" algn="l"/>
                <a:tab pos="829358" algn="l"/>
                <a:tab pos="1244036" algn="l"/>
                <a:tab pos="1658715" algn="l"/>
                <a:tab pos="2073395" algn="l"/>
                <a:tab pos="2488074" algn="l"/>
                <a:tab pos="2902753" algn="l"/>
                <a:tab pos="3317431" algn="l"/>
                <a:tab pos="3732110" algn="l"/>
                <a:tab pos="4146789" algn="l"/>
                <a:tab pos="4561468" algn="l"/>
                <a:tab pos="4976147" algn="l"/>
                <a:tab pos="5390827" algn="l"/>
                <a:tab pos="5805506" algn="l"/>
                <a:tab pos="6220185" algn="l"/>
                <a:tab pos="6634864" algn="l"/>
                <a:tab pos="7049542" algn="l"/>
                <a:tab pos="7464221" algn="l"/>
                <a:tab pos="7878900" algn="l"/>
                <a:tab pos="8293579" algn="l"/>
              </a:tabLst>
              <a:defRPr/>
            </a:pPr>
            <a:r>
              <a:rPr lang="en-US" sz="4000" b="1" dirty="0" smtClean="0">
                <a:solidFill>
                  <a:srgbClr val="7DBA00"/>
                </a:solidFill>
                <a:latin typeface="Arial Black" pitchFamily="34" charset="0"/>
                <a:cs typeface="+mn-cs"/>
              </a:rPr>
              <a:t>Our Partners</a:t>
            </a:r>
            <a:endParaRPr lang="en-US" sz="4000" b="1" dirty="0">
              <a:solidFill>
                <a:srgbClr val="7DBA00"/>
              </a:solidFill>
              <a:latin typeface="Arial Black" pitchFamily="34" charset="0"/>
              <a:cs typeface="+mn-cs"/>
            </a:endParaRPr>
          </a:p>
        </p:txBody>
      </p:sp>
      <p:pic>
        <p:nvPicPr>
          <p:cNvPr id="9" name="Picture 1" descr="evo_long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753758"/>
            <a:ext cx="2667000" cy="98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2767012"/>
            <a:ext cx="14478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4623" y="5029200"/>
            <a:ext cx="270918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1748" y="1485115"/>
            <a:ext cx="921652" cy="80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6" y="5105400"/>
            <a:ext cx="2705099" cy="72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1524000"/>
            <a:ext cx="694812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22593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99987" y="4038600"/>
            <a:ext cx="1700613" cy="71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259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53000" y="4138862"/>
            <a:ext cx="1066800" cy="58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04800" y="6488116"/>
            <a:ext cx="300038" cy="21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b" anchorCtr="1"/>
          <a:lstStyle/>
          <a:p>
            <a:pP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fld id="{D9CA46B0-2ADF-4F37-B6DD-D772013DAC25}" type="slidenum">
              <a:rPr lang="en-US">
                <a:solidFill>
                  <a:srgbClr val="000000"/>
                </a:solidFill>
                <a:latin typeface="Calibri (Body)"/>
              </a:rPr>
              <a:pPr>
                <a:buSzPct val="100000"/>
                <a:tabLst>
                  <a:tab pos="0" algn="l"/>
                  <a:tab pos="457148" algn="l"/>
                  <a:tab pos="914296" algn="l"/>
                  <a:tab pos="1371444" algn="l"/>
                  <a:tab pos="1828592" algn="l"/>
                  <a:tab pos="2285740" algn="l"/>
                  <a:tab pos="2742888" algn="l"/>
                  <a:tab pos="3200036" algn="l"/>
                  <a:tab pos="3657184" algn="l"/>
                  <a:tab pos="4114332" algn="l"/>
                  <a:tab pos="4571480" algn="l"/>
                  <a:tab pos="5028628" algn="l"/>
                  <a:tab pos="5485776" algn="l"/>
                  <a:tab pos="5942924" algn="l"/>
                  <a:tab pos="6400072" algn="l"/>
                  <a:tab pos="6857220" algn="l"/>
                  <a:tab pos="7314368" algn="l"/>
                  <a:tab pos="7771516" algn="l"/>
                  <a:tab pos="8228664" algn="l"/>
                  <a:tab pos="8685812" algn="l"/>
                  <a:tab pos="9142960" algn="l"/>
                </a:tabLst>
              </a:pPr>
              <a:t>7</a:t>
            </a:fld>
            <a:endParaRPr lang="en-US" dirty="0">
              <a:solidFill>
                <a:srgbClr val="000000"/>
              </a:solidFill>
              <a:latin typeface="Calibri (Body)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21" name="Picture 1"/>
          <p:cNvPicPr>
            <a:picLocks noChangeAspect="1" noChangeArrowheads="1"/>
          </p:cNvPicPr>
          <p:nvPr/>
        </p:nvPicPr>
        <p:blipFill>
          <a:blip r:embed="rId3" cstate="print">
            <a:lum bright="53000" contrast="3000"/>
          </a:blip>
          <a:srcRect/>
          <a:stretch>
            <a:fillRect/>
          </a:stretch>
        </p:blipFill>
        <p:spPr bwMode="auto">
          <a:xfrm>
            <a:off x="381000" y="1676400"/>
            <a:ext cx="801727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639763" y="273053"/>
            <a:ext cx="8043862" cy="946150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Partnerships &amp; Alliances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609602" y="1447800"/>
            <a:ext cx="8534398" cy="4648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 smtClean="0">
                <a:latin typeface="Trebuchet MS" pitchFamily="34" charset="0"/>
              </a:rPr>
              <a:t>USAID ECO-III Project Team &amp; Partners 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 smtClean="0">
              <a:latin typeface="Trebuchet MS" pitchFamily="34" charset="0"/>
            </a:endParaRPr>
          </a:p>
          <a:p>
            <a:pPr lvl="3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latin typeface="Trebuchet MS" pitchFamily="34" charset="0"/>
              </a:rPr>
              <a:t>International Resources Group (</a:t>
            </a:r>
            <a:r>
              <a:rPr lang="en-US" sz="1600" i="1" dirty="0" smtClean="0">
                <a:latin typeface="Trebuchet MS" pitchFamily="34" charset="0"/>
              </a:rPr>
              <a:t>AEEE Policy Framework)</a:t>
            </a:r>
            <a:endParaRPr lang="en-US" sz="1600" dirty="0" smtClean="0">
              <a:latin typeface="Trebuchet MS" pitchFamily="34" charset="0"/>
            </a:endParaRPr>
          </a:p>
          <a:p>
            <a:pPr lvl="3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latin typeface="Trebuchet MS" pitchFamily="34" charset="0"/>
              </a:rPr>
              <a:t>Alliance to Save Energy – Charter, Vision &amp; Mission 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800" dirty="0" smtClean="0">
                <a:latin typeface="Trebuchet MS" pitchFamily="34" charset="0"/>
              </a:rPr>
              <a:t>Affiliate of Efficiency Valuation Organization – M&amp;V Training, CMVP Certification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800" dirty="0" smtClean="0">
                <a:latin typeface="Trebuchet MS" pitchFamily="34" charset="0"/>
              </a:rPr>
              <a:t>Lawrence Berkeley National Laboratory (LBNL)  - (1)Capacity Building for Implementation of DSM </a:t>
            </a:r>
            <a:r>
              <a:rPr lang="en-US" sz="1800" dirty="0" err="1" smtClean="0">
                <a:latin typeface="Trebuchet MS" pitchFamily="34" charset="0"/>
              </a:rPr>
              <a:t>Programmes</a:t>
            </a:r>
            <a:r>
              <a:rPr lang="en-US" sz="1800" dirty="0" smtClean="0">
                <a:latin typeface="Trebuchet MS" pitchFamily="34" charset="0"/>
              </a:rPr>
              <a:t>.  (2) Data Centers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800" dirty="0" smtClean="0">
                <a:latin typeface="Trebuchet MS" pitchFamily="34" charset="0"/>
              </a:rPr>
              <a:t>Institute of Sustainable Communities in partnership with ORNL in capacity building of Energy Auditors in India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800" dirty="0" smtClean="0">
                <a:latin typeface="Trebuchet MS" pitchFamily="34" charset="0"/>
              </a:rPr>
              <a:t>Climate Work-SSEF support for Report on State of Energy Efficiency in India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800" dirty="0" smtClean="0">
                <a:latin typeface="Trebuchet MS" pitchFamily="34" charset="0"/>
              </a:rPr>
              <a:t>ASSIST Asia – working with AEEE to take M&amp;V Capacity Building to Philippines</a:t>
            </a: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152400" y="6400805"/>
            <a:ext cx="45243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 anchorCtr="1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45C548C-CD93-4E59-A6B8-0A9AB8A16B8B}" type="slidenum">
              <a:rPr lang="en-US">
                <a:latin typeface="Calibri (Body)"/>
              </a:rPr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8</a:t>
            </a:fld>
            <a:endParaRPr lang="en-US">
              <a:latin typeface="Calibri (Body)"/>
            </a:endParaRP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04800" y="6488116"/>
            <a:ext cx="300038" cy="21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b" anchorCtr="1"/>
          <a:lstStyle/>
          <a:p>
            <a:pP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fld id="{226E96CF-92C8-47D7-99BC-2955C8E04582}" type="slidenum">
              <a:rPr lang="en-US">
                <a:solidFill>
                  <a:srgbClr val="000000"/>
                </a:solidFill>
                <a:latin typeface="Calibri (Body)"/>
              </a:rPr>
              <a:pPr>
                <a:buSzPct val="100000"/>
                <a:tabLst>
                  <a:tab pos="0" algn="l"/>
                  <a:tab pos="457148" algn="l"/>
                  <a:tab pos="914296" algn="l"/>
                  <a:tab pos="1371444" algn="l"/>
                  <a:tab pos="1828592" algn="l"/>
                  <a:tab pos="2285740" algn="l"/>
                  <a:tab pos="2742888" algn="l"/>
                  <a:tab pos="3200036" algn="l"/>
                  <a:tab pos="3657184" algn="l"/>
                  <a:tab pos="4114332" algn="l"/>
                  <a:tab pos="4571480" algn="l"/>
                  <a:tab pos="5028628" algn="l"/>
                  <a:tab pos="5485776" algn="l"/>
                  <a:tab pos="5942924" algn="l"/>
                  <a:tab pos="6400072" algn="l"/>
                  <a:tab pos="6857220" algn="l"/>
                  <a:tab pos="7314368" algn="l"/>
                  <a:tab pos="7771516" algn="l"/>
                  <a:tab pos="8228664" algn="l"/>
                  <a:tab pos="8685812" algn="l"/>
                  <a:tab pos="9142960" algn="l"/>
                </a:tabLst>
              </a:pPr>
              <a:t>8</a:t>
            </a:fld>
            <a:endParaRPr lang="en-US" dirty="0">
              <a:solidFill>
                <a:srgbClr val="000000"/>
              </a:solidFill>
              <a:latin typeface="Calibri (Body)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639763" y="271467"/>
            <a:ext cx="8043862" cy="1065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45715" tIns="18358" rIns="45715" bIns="18358" anchor="b"/>
          <a:lstStyle/>
          <a:p>
            <a:pPr hangingPunct="0">
              <a:buClr>
                <a:srgbClr val="000000"/>
              </a:buCl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4400" b="1" dirty="0" smtClean="0">
                <a:solidFill>
                  <a:srgbClr val="7DBA00"/>
                </a:solidFill>
                <a:latin typeface="Arial Black" pitchFamily="34" charset="0"/>
              </a:rPr>
              <a:t>Current Energy Scenario</a:t>
            </a:r>
            <a:endParaRPr lang="en-US" sz="4400" b="1" dirty="0">
              <a:solidFill>
                <a:srgbClr val="7DBA00"/>
              </a:solidFill>
              <a:latin typeface="Arial Black" pitchFamily="34" charset="0"/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579438" y="1447800"/>
            <a:ext cx="8335962" cy="464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0" tIns="46794" rIns="89990" bIns="46794"/>
          <a:lstStyle/>
          <a:p>
            <a:pPr marL="358734" indent="-358734" hangingPunct="0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SzPct val="100000"/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800" b="1" dirty="0" smtClean="0">
                <a:solidFill>
                  <a:srgbClr val="000000"/>
                </a:solidFill>
                <a:latin typeface="Calibri (Body)"/>
              </a:rPr>
              <a:t>India’s Economic Growth – around 7-8 % annual in recent years</a:t>
            </a:r>
          </a:p>
          <a:p>
            <a:pPr marL="358734" indent="-358734" hangingPunct="0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SzPct val="100000"/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800" b="1" dirty="0" smtClean="0">
                <a:solidFill>
                  <a:srgbClr val="000000"/>
                </a:solidFill>
                <a:latin typeface="Calibri (Body)"/>
              </a:rPr>
              <a:t>Need to meet economic and environmental goals – through </a:t>
            </a:r>
            <a:r>
              <a:rPr lang="en-US" sz="1800" b="1" dirty="0" smtClean="0">
                <a:solidFill>
                  <a:srgbClr val="000000"/>
                </a:solidFill>
                <a:latin typeface="Calibri (Body)"/>
              </a:rPr>
              <a:t>Clean Energy and </a:t>
            </a:r>
            <a:r>
              <a:rPr lang="en-US" sz="1800" b="1" dirty="0" smtClean="0">
                <a:solidFill>
                  <a:srgbClr val="000000"/>
                </a:solidFill>
                <a:latin typeface="Calibri (Body)"/>
              </a:rPr>
              <a:t>Energy Efficiency </a:t>
            </a:r>
          </a:p>
          <a:p>
            <a:pPr marL="358734" indent="-358734" hangingPunct="0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SzPct val="100000"/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800" b="1" dirty="0" smtClean="0">
                <a:solidFill>
                  <a:srgbClr val="000000"/>
                </a:solidFill>
                <a:latin typeface="Calibri (Body)"/>
              </a:rPr>
              <a:t>Quality &amp; Access are key challenges</a:t>
            </a:r>
          </a:p>
          <a:p>
            <a:pPr marL="358734" indent="-358734" hangingPunct="0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SzPct val="100000"/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800" b="1" dirty="0" smtClean="0">
                <a:solidFill>
                  <a:srgbClr val="000000"/>
                </a:solidFill>
                <a:latin typeface="Calibri (Body)"/>
              </a:rPr>
              <a:t>Demand supply gap as reported by CEA for 2009-10 was 84 </a:t>
            </a:r>
            <a:r>
              <a:rPr lang="en-US" sz="1800" b="1" dirty="0" err="1" smtClean="0">
                <a:solidFill>
                  <a:srgbClr val="000000"/>
                </a:solidFill>
                <a:latin typeface="Calibri (Body)"/>
              </a:rPr>
              <a:t>TWh</a:t>
            </a:r>
            <a:r>
              <a:rPr lang="en-US" sz="1800" b="1" dirty="0" smtClean="0">
                <a:solidFill>
                  <a:srgbClr val="000000"/>
                </a:solidFill>
                <a:latin typeface="Calibri (Body)"/>
              </a:rPr>
              <a:t> 10% of total requirement</a:t>
            </a:r>
          </a:p>
          <a:p>
            <a:pPr marL="358734" indent="-358734" hangingPunct="0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SzPct val="100000"/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800" b="1" dirty="0" smtClean="0">
                <a:solidFill>
                  <a:srgbClr val="000000"/>
                </a:solidFill>
                <a:latin typeface="Calibri (Body)"/>
              </a:rPr>
              <a:t>Peak demand deficit was more that 15 GW – a shortage of 12.7%</a:t>
            </a:r>
          </a:p>
          <a:p>
            <a:pPr marL="358734" indent="-358734" hangingPunct="0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SzPct val="100000"/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800" b="1" dirty="0" smtClean="0">
                <a:solidFill>
                  <a:srgbClr val="000000"/>
                </a:solidFill>
                <a:latin typeface="Calibri (Body)"/>
              </a:rPr>
              <a:t>To meet  the anticipated demand in 2017, we need to double the current capacity to 300 GW</a:t>
            </a:r>
          </a:p>
          <a:p>
            <a:pPr marL="358734" indent="-358734" hangingPunct="0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SzPct val="100000"/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800" b="1" dirty="0" smtClean="0">
                <a:solidFill>
                  <a:srgbClr val="000000"/>
                </a:solidFill>
                <a:latin typeface="Calibri (Body)"/>
              </a:rPr>
              <a:t>Oil demand for Transportation  by 2015 would be 40% higher than that of 2007 and 150% higher for 2030</a:t>
            </a:r>
          </a:p>
          <a:p>
            <a:pPr marL="358734" indent="-358734" hangingPunct="0">
              <a:spcBef>
                <a:spcPts val="600"/>
              </a:spcBef>
              <a:spcAft>
                <a:spcPts val="600"/>
              </a:spcAft>
              <a:buClr>
                <a:srgbClr val="7DBA00"/>
              </a:buClr>
              <a:buSzPct val="100000"/>
              <a:buFont typeface="Wingdings" pitchFamily="2" charset="2"/>
              <a:buChar char="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r>
              <a:rPr lang="en-US" sz="1800" b="1" dirty="0" smtClean="0">
                <a:solidFill>
                  <a:srgbClr val="000000"/>
                </a:solidFill>
                <a:latin typeface="Calibri (Body)"/>
              </a:rPr>
              <a:t>Need to broaden Energy Mix, and extend present energy supplies through improved Efficiency</a:t>
            </a:r>
            <a:endParaRPr lang="en-US" sz="1800" b="1" dirty="0">
              <a:solidFill>
                <a:srgbClr val="000000"/>
              </a:solidFill>
              <a:latin typeface="Calibri (Body)"/>
            </a:endParaRPr>
          </a:p>
          <a:p>
            <a:pPr marL="358734" indent="-358734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endParaRPr lang="en-US" sz="1800" b="1" dirty="0">
              <a:solidFill>
                <a:srgbClr val="000000"/>
              </a:solidFill>
              <a:latin typeface="Calibri (Body)"/>
            </a:endParaRPr>
          </a:p>
          <a:p>
            <a:pPr marL="358734" indent="-358734" hangingPunct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endParaRPr lang="en-US" sz="2000" b="1" dirty="0">
              <a:solidFill>
                <a:srgbClr val="000000"/>
              </a:solidFill>
              <a:latin typeface="Calibri (Body)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3027" y="6473831"/>
            <a:ext cx="383418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C9D6A91-DD96-46A3-A6B3-8A55CD877D44}" type="slidenum">
              <a:rPr lang="en-US">
                <a:solidFill>
                  <a:srgbClr val="FFFFFF"/>
                </a:solidFill>
                <a:latin typeface="Calibri (Body)"/>
              </a:rPr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9</a:t>
            </a:fld>
            <a:endParaRPr lang="en-IN">
              <a:solidFill>
                <a:srgbClr val="FFFFFF"/>
              </a:solidFill>
            </a:endParaRP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304800" y="6488116"/>
            <a:ext cx="300038" cy="21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b" anchorCtr="1"/>
          <a:lstStyle/>
          <a:p>
            <a:pPr>
              <a:buSzPct val="100000"/>
              <a:tabLst>
                <a:tab pos="0" algn="l"/>
                <a:tab pos="457148" algn="l"/>
                <a:tab pos="914296" algn="l"/>
                <a:tab pos="1371444" algn="l"/>
                <a:tab pos="1828592" algn="l"/>
                <a:tab pos="2285740" algn="l"/>
                <a:tab pos="2742888" algn="l"/>
                <a:tab pos="3200036" algn="l"/>
                <a:tab pos="3657184" algn="l"/>
                <a:tab pos="4114332" algn="l"/>
                <a:tab pos="4571480" algn="l"/>
                <a:tab pos="5028628" algn="l"/>
                <a:tab pos="5485776" algn="l"/>
                <a:tab pos="5942924" algn="l"/>
                <a:tab pos="6400072" algn="l"/>
                <a:tab pos="6857220" algn="l"/>
                <a:tab pos="7314368" algn="l"/>
                <a:tab pos="7771516" algn="l"/>
                <a:tab pos="8228664" algn="l"/>
                <a:tab pos="8685812" algn="l"/>
                <a:tab pos="9142960" algn="l"/>
              </a:tabLst>
            </a:pPr>
            <a:fld id="{D9CA46B0-2ADF-4F37-B6DD-D772013DAC25}" type="slidenum">
              <a:rPr lang="en-US">
                <a:solidFill>
                  <a:srgbClr val="000000"/>
                </a:solidFill>
                <a:latin typeface="Calibri (Body)"/>
              </a:rPr>
              <a:pPr>
                <a:buSzPct val="100000"/>
                <a:tabLst>
                  <a:tab pos="0" algn="l"/>
                  <a:tab pos="457148" algn="l"/>
                  <a:tab pos="914296" algn="l"/>
                  <a:tab pos="1371444" algn="l"/>
                  <a:tab pos="1828592" algn="l"/>
                  <a:tab pos="2285740" algn="l"/>
                  <a:tab pos="2742888" algn="l"/>
                  <a:tab pos="3200036" algn="l"/>
                  <a:tab pos="3657184" algn="l"/>
                  <a:tab pos="4114332" algn="l"/>
                  <a:tab pos="4571480" algn="l"/>
                  <a:tab pos="5028628" algn="l"/>
                  <a:tab pos="5485776" algn="l"/>
                  <a:tab pos="5942924" algn="l"/>
                  <a:tab pos="6400072" algn="l"/>
                  <a:tab pos="6857220" algn="l"/>
                  <a:tab pos="7314368" algn="l"/>
                  <a:tab pos="7771516" algn="l"/>
                  <a:tab pos="8228664" algn="l"/>
                  <a:tab pos="8685812" algn="l"/>
                  <a:tab pos="9142960" algn="l"/>
                </a:tabLst>
              </a:pPr>
              <a:t>9</a:t>
            </a:fld>
            <a:endParaRPr lang="en-US" dirty="0">
              <a:solidFill>
                <a:srgbClr val="000000"/>
              </a:solidFill>
              <a:latin typeface="Calibri (Body)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 (Body)"/>
        <a:ea typeface="MS PGothic"/>
        <a:cs typeface="MS PGothic"/>
      </a:majorFont>
      <a:minorFont>
        <a:latin typeface="Calibri (Body)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2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 (Body)"/>
        <a:ea typeface="MS PGothic"/>
        <a:cs typeface="MS PGothic"/>
      </a:majorFont>
      <a:minorFont>
        <a:latin typeface="Calibri (Body)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2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 (Body)"/>
        <a:ea typeface="MS PGothic"/>
        <a:cs typeface="MS PGothic"/>
      </a:majorFont>
      <a:minorFont>
        <a:latin typeface="Calibri (Body)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2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31471</TotalTime>
  <Words>3007</Words>
  <Application>Microsoft Office PowerPoint</Application>
  <PresentationFormat>On-screen Show (4:3)</PresentationFormat>
  <Paragraphs>427</Paragraphs>
  <Slides>32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Custom Design</vt:lpstr>
      <vt:lpstr>1_Office Theme</vt:lpstr>
      <vt:lpstr>5_Office Theme</vt:lpstr>
      <vt:lpstr>Office Theme</vt:lpstr>
      <vt:lpstr>6_Office Theme</vt:lpstr>
      <vt:lpstr>2_Office Theme</vt:lpstr>
      <vt:lpstr>Energy Efficiency Movement India – Challenges &amp; Opportunities for ESCOs  26 August 2011 </vt:lpstr>
      <vt:lpstr>Alliance for an  Energy Efficient Economy</vt:lpstr>
      <vt:lpstr>AEEE Mission</vt:lpstr>
      <vt:lpstr>Slide 4</vt:lpstr>
      <vt:lpstr>AEEE Membership base</vt:lpstr>
      <vt:lpstr>AEEE 40 Members – August 2011</vt:lpstr>
      <vt:lpstr>Slide 7</vt:lpstr>
      <vt:lpstr>Partnerships &amp; Alliances</vt:lpstr>
      <vt:lpstr>Slide 9</vt:lpstr>
      <vt:lpstr>Current Policy Scenario</vt:lpstr>
      <vt:lpstr>Slide 11</vt:lpstr>
      <vt:lpstr>Energy Service Companies (ESCOs) to Scale Up Energy Efficiency in India</vt:lpstr>
      <vt:lpstr> Why ESCOs</vt:lpstr>
      <vt:lpstr> Accreditation of ESCOs </vt:lpstr>
      <vt:lpstr>ESCO Opportunities </vt:lpstr>
      <vt:lpstr>Energy Efficiency in Buildings</vt:lpstr>
      <vt:lpstr>ESCO Opportunities: Public Sector</vt:lpstr>
      <vt:lpstr>ESCOs in Agriculture DSM</vt:lpstr>
      <vt:lpstr>State of ESCO Market in India</vt:lpstr>
      <vt:lpstr>Initiatives to Strengthen ESCOs</vt:lpstr>
      <vt:lpstr>Lessons from forerunners: USA</vt:lpstr>
      <vt:lpstr>Lessons from China</vt:lpstr>
      <vt:lpstr>China: Policy support for ESCOs</vt:lpstr>
      <vt:lpstr>AEEE: Activities to Support ESCOs</vt:lpstr>
      <vt:lpstr>Slide 25</vt:lpstr>
      <vt:lpstr>Slide 26</vt:lpstr>
      <vt:lpstr>Slide 27</vt:lpstr>
      <vt:lpstr>Slide 28</vt:lpstr>
      <vt:lpstr>Slide 29</vt:lpstr>
      <vt:lpstr>Energy Efficiency Milestones in India History &amp; Overview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AEEE Template</dc:title>
  <dc:creator>Conzerv</dc:creator>
  <cp:lastModifiedBy>Koshy-AEEE</cp:lastModifiedBy>
  <cp:revision>955</cp:revision>
  <cp:lastPrinted>1601-01-01T00:00:00Z</cp:lastPrinted>
  <dcterms:created xsi:type="dcterms:W3CDTF">2008-11-08T07:16:28Z</dcterms:created>
  <dcterms:modified xsi:type="dcterms:W3CDTF">2011-08-26T05:33:18Z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