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5D2F"/>
    <a:srgbClr val="93C83D"/>
    <a:srgbClr val="6D952B"/>
    <a:srgbClr val="68A42C"/>
    <a:srgbClr val="3A8226"/>
    <a:srgbClr val="76A22E"/>
    <a:srgbClr val="C3EB9F"/>
    <a:srgbClr val="DAEA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2862" autoAdjust="0"/>
  </p:normalViewPr>
  <p:slideViewPr>
    <p:cSldViewPr>
      <p:cViewPr varScale="1">
        <p:scale>
          <a:sx n="61" d="100"/>
          <a:sy n="61" d="100"/>
        </p:scale>
        <p:origin x="-75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latin typeface="Futura Medium"/>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EAF8D8-CC11-4A63-A7CA-F2A63C1B1568}" type="datetimeFigureOut">
              <a:rPr lang="en-US" smtClean="0">
                <a:latin typeface="Futura Medium"/>
              </a:rPr>
              <a:pPr/>
              <a:t>8/27/2011</a:t>
            </a:fld>
            <a:endParaRPr lang="en-US">
              <a:latin typeface="Futura Medium"/>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latin typeface="Futura Medium"/>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latin typeface="Futura Medium"/>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8E14DC-DEFF-4877-ACB5-C216A69BE79D}" type="slidenum">
              <a:rPr lang="en-US" smtClean="0">
                <a:latin typeface="Futura Medium"/>
              </a:rPr>
              <a:pPr/>
              <a:t>‹#›</a:t>
            </a:fld>
            <a:endParaRPr lang="en-US">
              <a:latin typeface="Futura Medium"/>
            </a:endParaRPr>
          </a:p>
        </p:txBody>
      </p:sp>
    </p:spTree>
    <p:extLst>
      <p:ext uri="{BB962C8B-B14F-4D97-AF65-F5344CB8AC3E}">
        <p14:creationId xmlns:p14="http://schemas.microsoft.com/office/powerpoint/2010/main" xmlns="" val="2102870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RAIN</a:t>
            </a:r>
            <a:r>
              <a:rPr lang="en-US" baseline="0" dirty="0" smtClean="0"/>
              <a:t>: Good morning, Kolkata. I’m really glad (a little disappointed) it’s sunny (or not today) as we discuss the future of Solar Power.</a:t>
            </a:r>
          </a:p>
          <a:p>
            <a:r>
              <a:rPr lang="en-US" b="1" baseline="0" dirty="0" smtClean="0"/>
              <a:t>DEFINE</a:t>
            </a:r>
            <a:r>
              <a:rPr lang="en-US" baseline="0" dirty="0" smtClean="0"/>
              <a:t>: Thank you for being here. My topic, as you can see.. I’ll briefly describe distributed solar (vs. centralized/utility scale, off-grid, lanterns, street lighting). 100KW-500KW. Captive. Commercial. In this session, we will</a:t>
            </a:r>
          </a:p>
          <a:p>
            <a:pPr marL="228600" indent="-228600">
              <a:buFont typeface="+mj-lt"/>
              <a:buAutoNum type="arabicPeriod"/>
            </a:pPr>
            <a:r>
              <a:rPr lang="en-US" baseline="0" dirty="0" smtClean="0"/>
              <a:t>Global perspective solar industry leaders see </a:t>
            </a:r>
            <a:r>
              <a:rPr lang="en-US" b="1" baseline="0" dirty="0" err="1" smtClean="0"/>
              <a:t>Distr</a:t>
            </a:r>
            <a:r>
              <a:rPr lang="en-US" b="1" baseline="0" dirty="0" smtClean="0"/>
              <a:t> Sol solar as biggest opportunity</a:t>
            </a:r>
            <a:r>
              <a:rPr lang="en-US" baseline="0" dirty="0" smtClean="0"/>
              <a:t>.</a:t>
            </a:r>
          </a:p>
          <a:p>
            <a:pPr marL="228600" indent="-228600">
              <a:buFont typeface="+mj-lt"/>
              <a:buAutoNum type="arabicPeriod"/>
            </a:pPr>
            <a:r>
              <a:rPr lang="en-US" b="1" baseline="0" dirty="0" smtClean="0"/>
              <a:t>India’s goals for </a:t>
            </a:r>
            <a:r>
              <a:rPr lang="en-US" b="1" baseline="0" dirty="0" err="1" smtClean="0"/>
              <a:t>Distr</a:t>
            </a:r>
            <a:r>
              <a:rPr lang="en-US" b="1" baseline="0" dirty="0" smtClean="0"/>
              <a:t> Sol should be higher. </a:t>
            </a:r>
            <a:r>
              <a:rPr lang="en-US" baseline="0" dirty="0" smtClean="0"/>
              <a:t>Much, much higher.</a:t>
            </a:r>
          </a:p>
          <a:p>
            <a:pPr marL="228600" indent="-228600">
              <a:buFont typeface="+mj-lt"/>
              <a:buAutoNum type="arabicPeriod"/>
            </a:pPr>
            <a:r>
              <a:rPr lang="en-US" b="1" baseline="0" dirty="0" smtClean="0"/>
              <a:t>Benefits</a:t>
            </a:r>
            <a:r>
              <a:rPr lang="en-US" baseline="0" dirty="0" smtClean="0"/>
              <a:t>, many already know, of </a:t>
            </a:r>
            <a:r>
              <a:rPr lang="en-US" baseline="0" dirty="0" err="1" smtClean="0"/>
              <a:t>Distr</a:t>
            </a:r>
            <a:r>
              <a:rPr lang="en-US" baseline="0" dirty="0" smtClean="0"/>
              <a:t> Sol solar and it’s a </a:t>
            </a:r>
            <a:r>
              <a:rPr lang="en-US" b="1" baseline="0" dirty="0" smtClean="0"/>
              <a:t>reality in India</a:t>
            </a:r>
            <a:r>
              <a:rPr lang="en-US" baseline="0" dirty="0" smtClean="0"/>
              <a:t>. Today.</a:t>
            </a:r>
          </a:p>
          <a:p>
            <a:pPr marL="228600" indent="-228600">
              <a:buFont typeface="+mj-lt"/>
              <a:buAutoNum type="arabicPeriod"/>
            </a:pPr>
            <a:r>
              <a:rPr lang="en-US" baseline="0" dirty="0" smtClean="0"/>
              <a:t>Serra Power’s belief </a:t>
            </a:r>
            <a:r>
              <a:rPr lang="en-US" b="1" baseline="0" dirty="0" smtClean="0"/>
              <a:t>India is a natural fit </a:t>
            </a:r>
            <a:r>
              <a:rPr lang="en-US" baseline="0" dirty="0" smtClean="0"/>
              <a:t>for </a:t>
            </a:r>
            <a:r>
              <a:rPr lang="en-US" baseline="0" dirty="0" err="1" smtClean="0"/>
              <a:t>Distr</a:t>
            </a:r>
            <a:r>
              <a:rPr lang="en-US" baseline="0" dirty="0" smtClean="0"/>
              <a:t> Sol and </a:t>
            </a:r>
            <a:r>
              <a:rPr lang="en-US" b="1" baseline="0" dirty="0" smtClean="0"/>
              <a:t>emerge as a global leader</a:t>
            </a:r>
            <a:r>
              <a:rPr lang="en-US" baseline="0" dirty="0" smtClean="0"/>
              <a:t>. Acting on that belief, like to partner with all of you to make it happen.</a:t>
            </a:r>
            <a:endParaRPr lang="en-US" dirty="0"/>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1</a:t>
            </a:fld>
            <a:endParaRPr lang="en-US">
              <a:latin typeface="Futura Medium"/>
            </a:endParaRPr>
          </a:p>
        </p:txBody>
      </p:sp>
    </p:spTree>
    <p:extLst>
      <p:ext uri="{BB962C8B-B14F-4D97-AF65-F5344CB8AC3E}">
        <p14:creationId xmlns:p14="http://schemas.microsoft.com/office/powerpoint/2010/main" xmlns="" val="3249318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summarize, today,</a:t>
            </a:r>
          </a:p>
          <a:p>
            <a:r>
              <a:rPr lang="en-US" baseline="0" dirty="0" smtClean="0"/>
              <a:t>	We have taken a global perspective on how solar industry leaders see distributed solar view as the next, biggest opportunity.</a:t>
            </a:r>
          </a:p>
          <a:p>
            <a:r>
              <a:rPr lang="en-US" baseline="0" dirty="0" smtClean="0"/>
              <a:t>	Then we saw, given that perspective, why India should set her goals for distribute solar higher. Much, much higher.</a:t>
            </a:r>
          </a:p>
          <a:p>
            <a:r>
              <a:rPr lang="en-US" baseline="0" dirty="0" smtClean="0"/>
              <a:t>	We revisited the benefits of distributed solar, which many of you already know, and more importantly how it’s a reality in India. Today.</a:t>
            </a:r>
          </a:p>
          <a:p>
            <a:r>
              <a:rPr lang="en-US" baseline="0" dirty="0" smtClean="0"/>
              <a:t>	Lastly, thank you all for the opportunity to share our belief at Serra Power Solutions why India is the most natural fit for distributed solar. We believe that India can and will emerge as a global leader in distributed solar. We are acting on that belief today. That is why I’m honored to be here and invite you all to partner with all of you to make it happen.</a:t>
            </a:r>
          </a:p>
          <a:p>
            <a:endParaRPr lang="en-US" baseline="0" dirty="0" smtClean="0"/>
          </a:p>
          <a:p>
            <a:r>
              <a:rPr lang="en-US" baseline="0" dirty="0" smtClean="0"/>
              <a:t>Thank you Bengal Chamber of Commerce.</a:t>
            </a:r>
            <a:endParaRPr lang="en-US" dirty="0" smtClean="0"/>
          </a:p>
          <a:p>
            <a:endParaRPr lang="en-US" dirty="0"/>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10</a:t>
            </a:fld>
            <a:endParaRPr lang="en-US">
              <a:latin typeface="Futura Medium"/>
            </a:endParaRPr>
          </a:p>
        </p:txBody>
      </p:sp>
    </p:spTree>
    <p:extLst>
      <p:ext uri="{BB962C8B-B14F-4D97-AF65-F5344CB8AC3E}">
        <p14:creationId xmlns:p14="http://schemas.microsoft.com/office/powerpoint/2010/main" xmlns="" val="652080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 J</a:t>
            </a:r>
            <a:r>
              <a:rPr lang="en-US" baseline="0" dirty="0" smtClean="0"/>
              <a:t>ust </a:t>
            </a:r>
            <a:r>
              <a:rPr lang="en-US" b="1" baseline="0" dirty="0" smtClean="0"/>
              <a:t>in from Silicon Valley</a:t>
            </a:r>
            <a:r>
              <a:rPr lang="en-US" baseline="0" dirty="0" smtClean="0"/>
              <a:t>; Share the </a:t>
            </a:r>
            <a:r>
              <a:rPr lang="en-US" b="1" baseline="0" dirty="0" smtClean="0"/>
              <a:t>challenge Governor of California </a:t>
            </a:r>
            <a:r>
              <a:rPr lang="en-US" baseline="0" dirty="0" smtClean="0"/>
              <a:t>set for CA’s solar industry.</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baseline="0" dirty="0" smtClean="0"/>
              <a:t>--SLIDE LOOK—</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baseline="0" dirty="0" smtClean="0"/>
              <a:t>1GW installed capacity. 33% RPS renewable portfolio mandate. 20% already met.</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baseline="0" dirty="0" smtClean="0"/>
              <a:t>California &gt;</a:t>
            </a:r>
            <a:r>
              <a:rPr lang="en-US" b="1" baseline="0" dirty="0" smtClean="0"/>
              <a:t>5 GW (10% demand) of centralized solar projects </a:t>
            </a:r>
            <a:r>
              <a:rPr lang="en-US" baseline="0" dirty="0" smtClean="0"/>
              <a:t>in the pipeline. </a:t>
            </a:r>
            <a:r>
              <a:rPr lang="en-US" b="1" baseline="0" dirty="0" smtClean="0"/>
              <a:t>2/3 or US’s 17GW PIPELINE.</a:t>
            </a:r>
          </a:p>
          <a:p>
            <a:pPr marL="0" indent="0">
              <a:buFont typeface="+mj-lt"/>
              <a:buNone/>
            </a:pPr>
            <a:endParaRPr lang="en-US" baseline="0" dirty="0" smtClean="0"/>
          </a:p>
          <a:p>
            <a:pPr marL="228600" indent="-228600">
              <a:buFont typeface="+mj-lt"/>
              <a:buAutoNum type="arabicPeriod"/>
            </a:pPr>
            <a:r>
              <a:rPr lang="en-US" baseline="0" dirty="0" smtClean="0"/>
              <a:t>. Why </a:t>
            </a:r>
            <a:r>
              <a:rPr lang="en-US" b="1" baseline="0" dirty="0" err="1" smtClean="0"/>
              <a:t>Distr</a:t>
            </a:r>
            <a:r>
              <a:rPr lang="en-US" b="1" baseline="0" dirty="0" smtClean="0"/>
              <a:t> Sol is harder? </a:t>
            </a:r>
            <a:r>
              <a:rPr lang="en-US" baseline="0" dirty="0" smtClean="0"/>
              <a:t>Diverse challenges. Adoption requires </a:t>
            </a:r>
            <a:r>
              <a:rPr lang="en-US" b="1" baseline="0" dirty="0" smtClean="0"/>
              <a:t>market acceptance of </a:t>
            </a:r>
            <a:r>
              <a:rPr lang="en-US" b="1" baseline="0" dirty="0" err="1" smtClean="0"/>
              <a:t>Solar’s</a:t>
            </a:r>
            <a:r>
              <a:rPr lang="en-US" b="1" baseline="0" dirty="0" smtClean="0"/>
              <a:t> true value</a:t>
            </a:r>
            <a:r>
              <a:rPr lang="en-US" baseline="0" dirty="0" smtClean="0"/>
              <a:t>; not just a top-down policy mandate. That is the beauty of it!</a:t>
            </a:r>
          </a:p>
          <a:p>
            <a:pPr marL="228600" indent="-228600">
              <a:buFont typeface="+mj-lt"/>
              <a:buAutoNum type="arabicPeriod"/>
            </a:pPr>
            <a:r>
              <a:rPr lang="en-US" baseline="0" dirty="0" smtClean="0"/>
              <a:t>. </a:t>
            </a:r>
            <a:r>
              <a:rPr lang="en-US" b="1" baseline="0" dirty="0" smtClean="0"/>
              <a:t>Global leadership =&gt; Faster innovation</a:t>
            </a:r>
            <a:r>
              <a:rPr lang="en-US" baseline="0" dirty="0" smtClean="0"/>
              <a:t>. Most important innovation at this stage of industry is business-model innovation.</a:t>
            </a:r>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2</a:t>
            </a:fld>
            <a:endParaRPr lang="en-US">
              <a:latin typeface="Futura Medium"/>
            </a:endParaRPr>
          </a:p>
        </p:txBody>
      </p:sp>
    </p:spTree>
    <p:extLst>
      <p:ext uri="{BB962C8B-B14F-4D97-AF65-F5344CB8AC3E}">
        <p14:creationId xmlns:p14="http://schemas.microsoft.com/office/powerpoint/2010/main" xmlns="" val="163559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a:t>
            </a:r>
            <a:r>
              <a:rPr lang="en-US" b="1" dirty="0" smtClean="0"/>
              <a:t>compare</a:t>
            </a:r>
            <a:r>
              <a:rPr lang="en-US" b="1" baseline="0" dirty="0" smtClean="0"/>
              <a:t> power needs &amp;distributed solar targets </a:t>
            </a:r>
            <a:r>
              <a:rPr lang="en-US" baseline="0" dirty="0" smtClean="0"/>
              <a:t>of the state of California and India.</a:t>
            </a:r>
          </a:p>
          <a:p>
            <a:r>
              <a:rPr lang="en-US" baseline="0" dirty="0" smtClean="0"/>
              <a:t>Despite the obvious differences, one a state, another country with 40 times population size, I </a:t>
            </a:r>
            <a:r>
              <a:rPr lang="en-US" b="1" baseline="0" dirty="0" smtClean="0"/>
              <a:t>still think it’s an interesting comparison </a:t>
            </a:r>
            <a:r>
              <a:rPr lang="en-US" baseline="0" dirty="0" smtClean="0"/>
              <a:t>from the energy use perspective.</a:t>
            </a:r>
          </a:p>
          <a:p>
            <a:r>
              <a:rPr lang="en-US" baseline="0" dirty="0" smtClean="0"/>
              <a:t>--SLIDE LOOK--</a:t>
            </a:r>
          </a:p>
          <a:p>
            <a:endParaRPr lang="en-US" baseline="0" dirty="0" smtClean="0"/>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3</a:t>
            </a:fld>
            <a:endParaRPr lang="en-US">
              <a:latin typeface="Futura Medium"/>
            </a:endParaRPr>
          </a:p>
        </p:txBody>
      </p:sp>
    </p:spTree>
    <p:extLst>
      <p:ext uri="{BB962C8B-B14F-4D97-AF65-F5344CB8AC3E}">
        <p14:creationId xmlns:p14="http://schemas.microsoft.com/office/powerpoint/2010/main" xmlns="" val="1370916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Talk about grid inefficiency and its</a:t>
            </a:r>
            <a:r>
              <a:rPr lang="en-US" sz="1200" baseline="0" dirty="0" smtClean="0"/>
              <a:t> impact on centralized projects</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4</a:t>
            </a:fld>
            <a:endParaRPr lang="en-US">
              <a:latin typeface="Futura Medium"/>
            </a:endParaRPr>
          </a:p>
        </p:txBody>
      </p:sp>
    </p:spTree>
    <p:extLst>
      <p:ext uri="{BB962C8B-B14F-4D97-AF65-F5344CB8AC3E}">
        <p14:creationId xmlns:p14="http://schemas.microsoft.com/office/powerpoint/2010/main" xmlns="" val="1139478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Show of hands</a:t>
            </a:r>
            <a:r>
              <a:rPr lang="en-US" baseline="0" dirty="0" smtClean="0"/>
              <a:t> for executives, business owners: whose premises have diesel </a:t>
            </a:r>
            <a:r>
              <a:rPr lang="en-US" baseline="0" dirty="0" err="1" smtClean="0"/>
              <a:t>gensets</a:t>
            </a:r>
            <a:r>
              <a:rPr lang="en-US" baseline="0" dirty="0" smtClean="0"/>
              <a:t> for power failures?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Business owners have evolved to beat friction: resourceful, prefer more control on their real estate and power needs unlike in developed economies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Show of hands (if response earlier), on annual price rises in diesel in next few years? 10% -- higher or lower?</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800" dirty="0" smtClean="0"/>
              <a:t>The cost of “lost opportunity” far exceeds costs of power generation;</a:t>
            </a:r>
            <a:r>
              <a:rPr lang="en-US" sz="1800" baseline="0" dirty="0" smtClean="0"/>
              <a:t> </a:t>
            </a:r>
            <a:r>
              <a:rPr lang="en-US" sz="1800" dirty="0" smtClean="0"/>
              <a:t>Enables entrepreneurs to access untapped resources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5</a:t>
            </a:fld>
            <a:endParaRPr lang="en-US">
              <a:latin typeface="Futura Medium"/>
            </a:endParaRPr>
          </a:p>
        </p:txBody>
      </p:sp>
    </p:spTree>
    <p:extLst>
      <p:ext uri="{BB962C8B-B14F-4D97-AF65-F5344CB8AC3E}">
        <p14:creationId xmlns:p14="http://schemas.microsoft.com/office/powerpoint/2010/main" xmlns="" val="1706574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6</a:t>
            </a:fld>
            <a:endParaRPr lang="en-US">
              <a:latin typeface="Futura Medium"/>
            </a:endParaRPr>
          </a:p>
        </p:txBody>
      </p:sp>
    </p:spTree>
    <p:extLst>
      <p:ext uri="{BB962C8B-B14F-4D97-AF65-F5344CB8AC3E}">
        <p14:creationId xmlns:p14="http://schemas.microsoft.com/office/powerpoint/2010/main" xmlns="" val="2017169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a:t>
            </a:r>
            <a:r>
              <a:rPr lang="en-US" baseline="0" dirty="0" smtClean="0"/>
              <a:t>f I may, I wish to challenge this august audience</a:t>
            </a:r>
            <a:r>
              <a:rPr lang="en-US" dirty="0" smtClean="0"/>
              <a:t> to set higher goals for ourselves</a:t>
            </a:r>
          </a:p>
          <a:p>
            <a:r>
              <a:rPr lang="en-US" dirty="0" smtClean="0"/>
              <a:t>. We are continuously</a:t>
            </a:r>
            <a:r>
              <a:rPr lang="en-US" baseline="0" dirty="0" smtClean="0"/>
              <a:t> seeking clarity on policies and incentives – I’ll be grateful for pointers, suggestions and comments</a:t>
            </a:r>
          </a:p>
          <a:p>
            <a:r>
              <a:rPr lang="en-US" baseline="0" dirty="0" smtClean="0"/>
              <a:t>.</a:t>
            </a:r>
          </a:p>
          <a:p>
            <a:r>
              <a:rPr lang="en-US" baseline="0" dirty="0" smtClean="0"/>
              <a:t>. I’m partial to the silicon valley model of continuously seeking business-model innovations. It seems they come from attracting talent that seeks opportunities and removing constraints on funding</a:t>
            </a:r>
            <a:endParaRPr lang="en-US" dirty="0"/>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7</a:t>
            </a:fld>
            <a:endParaRPr lang="en-US">
              <a:latin typeface="Futura Medium"/>
            </a:endParaRPr>
          </a:p>
        </p:txBody>
      </p:sp>
    </p:spTree>
    <p:extLst>
      <p:ext uri="{BB962C8B-B14F-4D97-AF65-F5344CB8AC3E}">
        <p14:creationId xmlns:p14="http://schemas.microsoft.com/office/powerpoint/2010/main" xmlns="" val="2073312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Blanket</a:t>
            </a:r>
            <a:r>
              <a:rPr lang="en-US" baseline="0" dirty="0" smtClean="0"/>
              <a:t> Feed-in-Tariffs focus solely on the production side, helping make a technology viable.</a:t>
            </a:r>
          </a:p>
          <a:p>
            <a:r>
              <a:rPr lang="en-US" baseline="0" dirty="0" smtClean="0"/>
              <a:t>. Nascent Indian solar industry will not move the global market </a:t>
            </a:r>
          </a:p>
          <a:p>
            <a:r>
              <a:rPr lang="en-US" baseline="0" dirty="0" smtClean="0"/>
              <a:t>. Further distorting “unintended consequences” in the form of transmission tariff that </a:t>
            </a:r>
            <a:r>
              <a:rPr lang="en-US" baseline="0" dirty="0" err="1" smtClean="0"/>
              <a:t>Mr</a:t>
            </a:r>
            <a:r>
              <a:rPr lang="en-US" baseline="0" dirty="0" smtClean="0"/>
              <a:t> De mentioned.</a:t>
            </a:r>
          </a:p>
          <a:p>
            <a:r>
              <a:rPr lang="en-US" baseline="0" dirty="0" smtClean="0"/>
              <a:t>. We are doing away with entire discipline of comparative economics</a:t>
            </a:r>
          </a:p>
          <a:p>
            <a:r>
              <a:rPr lang="en-US" baseline="0" dirty="0" smtClean="0"/>
              <a:t>. They entirely miss the point on pricing driven by market conditions.</a:t>
            </a:r>
          </a:p>
          <a:p>
            <a:r>
              <a:rPr lang="en-US" baseline="0" dirty="0" smtClean="0"/>
              <a:t>. </a:t>
            </a:r>
            <a:r>
              <a:rPr lang="en-US" baseline="0" dirty="0" err="1" smtClean="0"/>
              <a:t>FiT</a:t>
            </a:r>
            <a:r>
              <a:rPr lang="en-US" baseline="0" dirty="0" smtClean="0"/>
              <a:t> is an artificial crutch. Industry comes to a standstill if it disappears.</a:t>
            </a:r>
          </a:p>
          <a:p>
            <a:r>
              <a:rPr lang="en-US" baseline="0" dirty="0" smtClean="0"/>
              <a:t>. This is more important when consumers of power pay for the power directly and also to make the technology self-sustainable in the long run. The long run here is on India’s side.</a:t>
            </a:r>
            <a:endParaRPr lang="en-US" dirty="0" smtClean="0"/>
          </a:p>
          <a:p>
            <a:r>
              <a:rPr lang="en-US" smtClean="0"/>
              <a:t>.03ind360</a:t>
            </a:r>
            <a:endParaRPr lang="en-US"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 </a:t>
            </a:r>
            <a:r>
              <a:rPr lang="en-US" sz="1600" dirty="0" smtClean="0"/>
              <a:t>Few months ago, solar veterans didn’t foresee per-watt price  of crystalline solar will quickly close the gap with thin film</a:t>
            </a:r>
          </a:p>
          <a:p>
            <a:endParaRPr lang="en-US" dirty="0"/>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8</a:t>
            </a:fld>
            <a:endParaRPr lang="en-US">
              <a:latin typeface="Futura Medium"/>
            </a:endParaRPr>
          </a:p>
        </p:txBody>
      </p:sp>
    </p:spTree>
    <p:extLst>
      <p:ext uri="{BB962C8B-B14F-4D97-AF65-F5344CB8AC3E}">
        <p14:creationId xmlns:p14="http://schemas.microsoft.com/office/powerpoint/2010/main" xmlns="" val="3047830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Talk about the markets and vertical segments we are serving</a:t>
            </a:r>
          </a:p>
        </p:txBody>
      </p:sp>
      <p:sp>
        <p:nvSpPr>
          <p:cNvPr id="4" name="Slide Number Placeholder 3"/>
          <p:cNvSpPr>
            <a:spLocks noGrp="1"/>
          </p:cNvSpPr>
          <p:nvPr>
            <p:ph type="sldNum" sz="quarter" idx="10"/>
          </p:nvPr>
        </p:nvSpPr>
        <p:spPr/>
        <p:txBody>
          <a:bodyPr/>
          <a:lstStyle/>
          <a:p>
            <a:fld id="{478E14DC-DEFF-4877-ACB5-C216A69BE79D}" type="slidenum">
              <a:rPr lang="en-US" smtClean="0">
                <a:latin typeface="Futura Medium"/>
              </a:rPr>
              <a:pPr/>
              <a:t>9</a:t>
            </a:fld>
            <a:endParaRPr lang="en-US">
              <a:latin typeface="Futura Medium"/>
            </a:endParaRPr>
          </a:p>
        </p:txBody>
      </p:sp>
    </p:spTree>
    <p:extLst>
      <p:ext uri="{BB962C8B-B14F-4D97-AF65-F5344CB8AC3E}">
        <p14:creationId xmlns:p14="http://schemas.microsoft.com/office/powerpoint/2010/main" xmlns="" val="652080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5" name="Rectangle 4"/>
          <p:cNvSpPr>
            <a:spLocks noChangeArrowheads="1"/>
          </p:cNvSpPr>
          <p:nvPr/>
        </p:nvSpPr>
        <p:spPr bwMode="auto">
          <a:xfrm flipH="1">
            <a:off x="468313" y="1307018"/>
            <a:ext cx="7020000" cy="5086350"/>
          </a:xfrm>
          <a:prstGeom prst="rect">
            <a:avLst/>
          </a:prstGeom>
          <a:solidFill>
            <a:srgbClr val="3A8226"/>
          </a:solidFill>
          <a:ln w="9525">
            <a:noFill/>
            <a:miter lim="800000"/>
            <a:headEnd/>
            <a:tailEnd/>
          </a:ln>
          <a:effectLst/>
        </p:spPr>
        <p:txBody>
          <a:bodyPr wrap="none" anchor="ctr"/>
          <a:lstStyle/>
          <a:p>
            <a:r>
              <a:rPr lang="en-GB" smtClean="0"/>
              <a:t> </a:t>
            </a:r>
            <a:endParaRPr lang="en-GB" dirty="0"/>
          </a:p>
        </p:txBody>
      </p:sp>
      <p:sp>
        <p:nvSpPr>
          <p:cNvPr id="16" name="Rectangle 4"/>
          <p:cNvSpPr>
            <a:spLocks noChangeArrowheads="1"/>
          </p:cNvSpPr>
          <p:nvPr/>
        </p:nvSpPr>
        <p:spPr bwMode="auto">
          <a:xfrm flipH="1">
            <a:off x="1548071" y="226142"/>
            <a:ext cx="7129203" cy="5040000"/>
          </a:xfrm>
          <a:prstGeom prst="rect">
            <a:avLst/>
          </a:prstGeom>
          <a:solidFill>
            <a:srgbClr val="C3EB9F"/>
          </a:solidFill>
          <a:ln w="9525">
            <a:noFill/>
            <a:miter lim="800000"/>
            <a:headEnd/>
            <a:tailEnd/>
          </a:ln>
          <a:effectLst/>
        </p:spPr>
        <p:txBody>
          <a:bodyPr wrap="none" anchor="ctr"/>
          <a:lstStyle/>
          <a:p>
            <a:endParaRPr lang="en-GB"/>
          </a:p>
        </p:txBody>
      </p:sp>
      <p:sp>
        <p:nvSpPr>
          <p:cNvPr id="17" name="Rectangle 4"/>
          <p:cNvSpPr>
            <a:spLocks noChangeArrowheads="1"/>
          </p:cNvSpPr>
          <p:nvPr/>
        </p:nvSpPr>
        <p:spPr bwMode="auto">
          <a:xfrm flipH="1">
            <a:off x="1548072" y="1307018"/>
            <a:ext cx="5942197" cy="3960000"/>
          </a:xfrm>
          <a:prstGeom prst="rect">
            <a:avLst/>
          </a:prstGeom>
          <a:solidFill>
            <a:srgbClr val="93C83D"/>
          </a:solidFill>
          <a:ln w="9525">
            <a:noFill/>
            <a:miter lim="800000"/>
            <a:headEnd/>
            <a:tailEnd/>
          </a:ln>
          <a:effectLst/>
        </p:spPr>
        <p:txBody>
          <a:bodyPr wrap="none" anchor="ctr"/>
          <a:lstStyle/>
          <a:p>
            <a:endParaRPr lang="en-GB"/>
          </a:p>
        </p:txBody>
      </p:sp>
      <p:sp>
        <p:nvSpPr>
          <p:cNvPr id="28" name="Rectangle 2"/>
          <p:cNvSpPr>
            <a:spLocks noGrp="1" noChangeArrowheads="1"/>
          </p:cNvSpPr>
          <p:nvPr>
            <p:ph type="ctrTitle"/>
          </p:nvPr>
        </p:nvSpPr>
        <p:spPr>
          <a:xfrm>
            <a:off x="1697782" y="1400847"/>
            <a:ext cx="5694536" cy="1206000"/>
          </a:xfrm>
          <a:noFill/>
        </p:spPr>
        <p:txBody>
          <a:bodyPr lIns="0" tIns="0" rIns="0"/>
          <a:lstStyle>
            <a:lvl1pPr>
              <a:defRPr kern="1200" cap="all" spc="0" baseline="0">
                <a:solidFill>
                  <a:schemeClr val="tx1">
                    <a:lumMod val="50000"/>
                  </a:schemeClr>
                </a:solidFill>
                <a:latin typeface="+mj-lt"/>
                <a:cs typeface="Arial" pitchFamily="34" charset="0"/>
              </a:defRPr>
            </a:lvl1pPr>
          </a:lstStyle>
          <a:p>
            <a:r>
              <a:rPr lang="en-US" dirty="0" smtClean="0"/>
              <a:t>Click to edit Master title style</a:t>
            </a:r>
            <a:endParaRPr lang="en-GB" dirty="0"/>
          </a:p>
        </p:txBody>
      </p:sp>
      <p:sp>
        <p:nvSpPr>
          <p:cNvPr id="29" name="Rectangle 3"/>
          <p:cNvSpPr>
            <a:spLocks noGrp="1" noChangeArrowheads="1"/>
          </p:cNvSpPr>
          <p:nvPr>
            <p:ph type="subTitle" idx="1"/>
          </p:nvPr>
        </p:nvSpPr>
        <p:spPr>
          <a:xfrm>
            <a:off x="1697782" y="2851200"/>
            <a:ext cx="2700000" cy="1620000"/>
          </a:xfrm>
        </p:spPr>
        <p:txBody>
          <a:bodyPr/>
          <a:lstStyle>
            <a:lvl1pPr marL="0" indent="0">
              <a:spcBef>
                <a:spcPct val="0"/>
              </a:spcBef>
              <a:buFont typeface="Wingdings" pitchFamily="2" charset="2"/>
              <a:buNone/>
              <a:defRPr sz="1600" baseline="0">
                <a:solidFill>
                  <a:schemeClr val="tx1">
                    <a:lumMod val="50000"/>
                  </a:schemeClr>
                </a:solidFill>
                <a:latin typeface="+mn-lt"/>
                <a:cs typeface="Arial" pitchFamily="34" charset="0"/>
              </a:defRPr>
            </a:lvl1pPr>
          </a:lstStyle>
          <a:p>
            <a:r>
              <a:rPr lang="en-US" dirty="0" smtClean="0"/>
              <a:t>Click to edit Master subtitle style</a:t>
            </a:r>
            <a:endParaRPr lang="en-GB" dirty="0"/>
          </a:p>
        </p:txBody>
      </p:sp>
      <p:sp>
        <p:nvSpPr>
          <p:cNvPr id="32" name="Text Placeholder 31"/>
          <p:cNvSpPr>
            <a:spLocks noGrp="1"/>
          </p:cNvSpPr>
          <p:nvPr>
            <p:ph type="body" sz="quarter" idx="10" hasCustomPrompt="1"/>
          </p:nvPr>
        </p:nvSpPr>
        <p:spPr>
          <a:xfrm>
            <a:off x="1578064" y="5402511"/>
            <a:ext cx="5857896" cy="196455"/>
          </a:xfrm>
        </p:spPr>
        <p:txBody>
          <a:bodyPr anchor="t" anchorCtr="0"/>
          <a:lstStyle>
            <a:lvl1pPr>
              <a:buNone/>
              <a:defRPr sz="1200">
                <a:solidFill>
                  <a:schemeClr val="bg1"/>
                </a:solidFill>
                <a:latin typeface="+mn-lt"/>
              </a:defRPr>
            </a:lvl1pPr>
          </a:lstStyle>
          <a:p>
            <a:pPr lvl="0"/>
            <a:r>
              <a:rPr lang="en-GB" dirty="0" smtClean="0"/>
              <a:t>Click to insert Author’s Name</a:t>
            </a:r>
            <a:endParaRPr lang="en-GB" dirty="0"/>
          </a:p>
        </p:txBody>
      </p:sp>
      <p:sp>
        <p:nvSpPr>
          <p:cNvPr id="33" name="Text Placeholder 31"/>
          <p:cNvSpPr>
            <a:spLocks noGrp="1"/>
          </p:cNvSpPr>
          <p:nvPr>
            <p:ph type="body" sz="quarter" idx="11" hasCustomPrompt="1"/>
          </p:nvPr>
        </p:nvSpPr>
        <p:spPr>
          <a:xfrm>
            <a:off x="1578064" y="5627540"/>
            <a:ext cx="5857896" cy="196455"/>
          </a:xfrm>
        </p:spPr>
        <p:txBody>
          <a:bodyPr anchor="t" anchorCtr="0"/>
          <a:lstStyle>
            <a:lvl1pPr>
              <a:buNone/>
              <a:defRPr sz="1200">
                <a:solidFill>
                  <a:schemeClr val="bg1"/>
                </a:solidFill>
                <a:latin typeface="+mn-lt"/>
              </a:defRPr>
            </a:lvl1pPr>
          </a:lstStyle>
          <a:p>
            <a:pPr lvl="0"/>
            <a:r>
              <a:rPr lang="en-GB" dirty="0" smtClean="0"/>
              <a:t>Click to insert Role in Organisation</a:t>
            </a:r>
            <a:endParaRPr lang="en-GB" dirty="0"/>
          </a:p>
        </p:txBody>
      </p:sp>
      <p:sp>
        <p:nvSpPr>
          <p:cNvPr id="24" name="Text Box 11" descr="Text Box 11"/>
          <p:cNvSpPr txBox="1">
            <a:spLocks noChangeArrowheads="1"/>
          </p:cNvSpPr>
          <p:nvPr/>
        </p:nvSpPr>
        <p:spPr bwMode="auto">
          <a:xfrm>
            <a:off x="468000"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25"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26" name="Rectangle 4" descr="Rectangle 4"/>
          <p:cNvSpPr>
            <a:spLocks noGrp="1" noChangeArrowheads="1"/>
          </p:cNvSpPr>
          <p:nvPr>
            <p:ph type="dt" sz="half" idx="2"/>
          </p:nvPr>
        </p:nvSpPr>
        <p:spPr bwMode="auto">
          <a:xfrm>
            <a:off x="7120799"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endParaRPr lang="en-GB" dirty="0"/>
          </a:p>
        </p:txBody>
      </p:sp>
      <p:sp>
        <p:nvSpPr>
          <p:cNvPr id="27" name="Rectangle 5"/>
          <p:cNvSpPr>
            <a:spLocks noGrp="1" noChangeArrowheads="1"/>
          </p:cNvSpPr>
          <p:nvPr>
            <p:ph type="ftr" sz="quarter" idx="3"/>
          </p:nvPr>
        </p:nvSpPr>
        <p:spPr bwMode="auto">
          <a:xfrm>
            <a:off x="3164400"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GB" dirty="0"/>
          </a:p>
        </p:txBody>
      </p:sp>
    </p:spTree>
  </p:cSld>
  <p:clrMapOvr>
    <a:masterClrMapping/>
  </p:clrMapOvr>
  <p:transition/>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7" name="Rectangle 4"/>
          <p:cNvSpPr>
            <a:spLocks noChangeArrowheads="1"/>
          </p:cNvSpPr>
          <p:nvPr/>
        </p:nvSpPr>
        <p:spPr bwMode="auto">
          <a:xfrm>
            <a:off x="0" y="228599"/>
            <a:ext cx="8675688" cy="516467"/>
          </a:xfrm>
          <a:prstGeom prst="rect">
            <a:avLst/>
          </a:prstGeom>
          <a:solidFill>
            <a:srgbClr val="93C83D"/>
          </a:solidFill>
          <a:ln w="9525" algn="ctr">
            <a:noFill/>
            <a:miter lim="800000"/>
            <a:headEnd/>
            <a:tailEnd/>
          </a:ln>
        </p:spPr>
        <p:txBody>
          <a:bodyPr vert="horz" wrap="square" lIns="928800" tIns="133200" rIns="36000" bIns="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kern="1200" cap="none" normalizeH="0" baseline="0" dirty="0" smtClean="0">
              <a:ln>
                <a:noFill/>
              </a:ln>
              <a:solidFill>
                <a:schemeClr val="tx2"/>
              </a:solidFill>
              <a:effectLst/>
              <a:latin typeface="Futura Medium" pitchFamily="18" charset="0"/>
              <a:ea typeface="+mn-ea"/>
              <a:cs typeface="+mn-cs"/>
            </a:endParaRPr>
          </a:p>
        </p:txBody>
      </p:sp>
      <p:sp>
        <p:nvSpPr>
          <p:cNvPr id="34" name="Rectangle 2"/>
          <p:cNvSpPr>
            <a:spLocks noGrp="1" noChangeArrowheads="1"/>
          </p:cNvSpPr>
          <p:nvPr>
            <p:ph type="title"/>
          </p:nvPr>
        </p:nvSpPr>
        <p:spPr bwMode="auto">
          <a:xfrm>
            <a:off x="900112" y="295200"/>
            <a:ext cx="7700400" cy="419156"/>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sz="2400" b="1" kern="1200" cap="all" baseline="0" noProof="0" dirty="0" smtClean="0">
                <a:solidFill>
                  <a:schemeClr val="tx1">
                    <a:lumMod val="50000"/>
                  </a:schemeClr>
                </a:solidFill>
                <a:latin typeface="+mj-lt"/>
                <a:ea typeface="+mj-ea"/>
                <a:cs typeface="+mj-cs"/>
              </a:defRPr>
            </a:lvl1pPr>
          </a:lstStyle>
          <a:p>
            <a:pPr lvl="0" algn="l" defTabSz="914400" rtl="0" eaLnBrk="1" latinLnBrk="0" hangingPunct="1">
              <a:spcBef>
                <a:spcPct val="0"/>
              </a:spcBef>
              <a:buNone/>
            </a:pPr>
            <a:r>
              <a:rPr lang="en-US" smtClean="0"/>
              <a:t>Click to edit Master title style</a:t>
            </a:r>
            <a:endParaRPr lang="en-US" dirty="0" smtClean="0"/>
          </a:p>
        </p:txBody>
      </p:sp>
      <p:sp>
        <p:nvSpPr>
          <p:cNvPr id="8"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9"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2"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15"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 2 Line Heading">
    <p:spTree>
      <p:nvGrpSpPr>
        <p:cNvPr id="1" name=""/>
        <p:cNvGrpSpPr/>
        <p:nvPr/>
      </p:nvGrpSpPr>
      <p:grpSpPr>
        <a:xfrm>
          <a:off x="0" y="0"/>
          <a:ext cx="0" cy="0"/>
          <a:chOff x="0" y="0"/>
          <a:chExt cx="0" cy="0"/>
        </a:xfrm>
      </p:grpSpPr>
      <p:sp>
        <p:nvSpPr>
          <p:cNvPr id="9" name="Rectangle 4"/>
          <p:cNvSpPr>
            <a:spLocks noChangeArrowheads="1"/>
          </p:cNvSpPr>
          <p:nvPr/>
        </p:nvSpPr>
        <p:spPr bwMode="auto">
          <a:xfrm>
            <a:off x="0" y="228600"/>
            <a:ext cx="8675688" cy="893763"/>
          </a:xfrm>
          <a:prstGeom prst="rect">
            <a:avLst/>
          </a:prstGeom>
          <a:solidFill>
            <a:srgbClr val="93C83D"/>
          </a:solidFill>
          <a:ln w="9525" algn="ctr">
            <a:noFill/>
            <a:miter lim="800000"/>
            <a:headEnd/>
            <a:tailEnd/>
          </a:ln>
        </p:spPr>
        <p:txBody>
          <a:bodyPr vert="horz" wrap="square" lIns="928800" tIns="133200" rIns="36000" bIns="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kern="1200" cap="none" normalizeH="0" baseline="0" dirty="0" smtClean="0">
              <a:ln>
                <a:noFill/>
              </a:ln>
              <a:solidFill>
                <a:schemeClr val="tx2"/>
              </a:solidFill>
              <a:effectLst/>
              <a:latin typeface="Futura Medium" pitchFamily="18" charset="0"/>
              <a:ea typeface="+mn-ea"/>
              <a:cs typeface="+mn-cs"/>
            </a:endParaRPr>
          </a:p>
        </p:txBody>
      </p:sp>
      <p:sp>
        <p:nvSpPr>
          <p:cNvPr id="34" name="Rectangle 2"/>
          <p:cNvSpPr>
            <a:spLocks noGrp="1" noChangeArrowheads="1"/>
          </p:cNvSpPr>
          <p:nvPr>
            <p:ph type="title"/>
          </p:nvPr>
        </p:nvSpPr>
        <p:spPr bwMode="auto">
          <a:xfrm>
            <a:off x="900112" y="295200"/>
            <a:ext cx="7700400"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sz="2400" b="1" kern="1200" cap="all" baseline="0" noProof="0" dirty="0" smtClean="0">
                <a:solidFill>
                  <a:schemeClr val="tx1">
                    <a:lumMod val="50000"/>
                  </a:schemeClr>
                </a:solidFill>
                <a:latin typeface="+mj-lt"/>
                <a:ea typeface="+mj-ea"/>
                <a:cs typeface="+mj-cs"/>
              </a:defRPr>
            </a:lvl1pPr>
          </a:lstStyle>
          <a:p>
            <a:pPr lvl="0" algn="l" defTabSz="914400" rtl="0" eaLnBrk="1" latinLnBrk="0" hangingPunct="1">
              <a:spcBef>
                <a:spcPct val="0"/>
              </a:spcBef>
              <a:buNone/>
            </a:pPr>
            <a:r>
              <a:rPr lang="en-US" dirty="0" smtClean="0"/>
              <a:t>Click to edit Master title style</a:t>
            </a:r>
          </a:p>
        </p:txBody>
      </p:sp>
      <p:sp>
        <p:nvSpPr>
          <p:cNvPr id="11"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2"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3"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15"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amp;A">
    <p:spTree>
      <p:nvGrpSpPr>
        <p:cNvPr id="1" name=""/>
        <p:cNvGrpSpPr/>
        <p:nvPr/>
      </p:nvGrpSpPr>
      <p:grpSpPr>
        <a:xfrm>
          <a:off x="0" y="0"/>
          <a:ext cx="0" cy="0"/>
          <a:chOff x="0" y="0"/>
          <a:chExt cx="0" cy="0"/>
        </a:xfrm>
      </p:grpSpPr>
      <p:sp>
        <p:nvSpPr>
          <p:cNvPr id="12" name="Rectangle 4"/>
          <p:cNvSpPr>
            <a:spLocks noChangeArrowheads="1"/>
          </p:cNvSpPr>
          <p:nvPr userDrawn="1"/>
        </p:nvSpPr>
        <p:spPr bwMode="auto">
          <a:xfrm flipH="1">
            <a:off x="900000" y="1367999"/>
            <a:ext cx="6661152" cy="4914000"/>
          </a:xfrm>
          <a:prstGeom prst="rect">
            <a:avLst/>
          </a:prstGeom>
          <a:solidFill>
            <a:srgbClr val="3A8226"/>
          </a:solidFill>
          <a:ln w="9525">
            <a:noFill/>
            <a:miter lim="800000"/>
            <a:headEnd/>
            <a:tailEnd/>
          </a:ln>
          <a:effectLst/>
        </p:spPr>
        <p:txBody>
          <a:bodyPr wrap="none" anchor="ctr"/>
          <a:lstStyle/>
          <a:p>
            <a:pPr marL="0" algn="l" defTabSz="914400" rtl="0" eaLnBrk="1" latinLnBrk="0" hangingPunct="1"/>
            <a:endParaRPr lang="en-MY" sz="1800" kern="1200">
              <a:solidFill>
                <a:schemeClr val="tx1"/>
              </a:solidFill>
              <a:latin typeface="+mn-lt"/>
              <a:ea typeface="+mn-ea"/>
              <a:cs typeface="+mn-cs"/>
            </a:endParaRPr>
          </a:p>
        </p:txBody>
      </p:sp>
      <p:sp>
        <p:nvSpPr>
          <p:cNvPr id="16" name="Rectangle 4"/>
          <p:cNvSpPr>
            <a:spLocks noChangeArrowheads="1"/>
          </p:cNvSpPr>
          <p:nvPr userDrawn="1"/>
        </p:nvSpPr>
        <p:spPr bwMode="auto">
          <a:xfrm flipH="1">
            <a:off x="1620000" y="648000"/>
            <a:ext cx="6660000" cy="4914000"/>
          </a:xfrm>
          <a:prstGeom prst="rect">
            <a:avLst/>
          </a:prstGeom>
          <a:solidFill>
            <a:srgbClr val="C3EB9F"/>
          </a:solidFill>
          <a:ln w="9525">
            <a:noFill/>
            <a:miter lim="800000"/>
            <a:headEnd/>
            <a:tailEnd/>
          </a:ln>
          <a:effectLst/>
        </p:spPr>
        <p:txBody>
          <a:bodyPr wrap="none" anchor="ctr"/>
          <a:lstStyle/>
          <a:p>
            <a:pPr marL="0" algn="l" defTabSz="914400" rtl="0" eaLnBrk="1" latinLnBrk="0" hangingPunct="1"/>
            <a:endParaRPr lang="en-MY" sz="1800" kern="1200">
              <a:solidFill>
                <a:schemeClr val="tx1"/>
              </a:solidFill>
              <a:latin typeface="+mn-lt"/>
              <a:ea typeface="+mn-ea"/>
              <a:cs typeface="+mn-cs"/>
            </a:endParaRPr>
          </a:p>
        </p:txBody>
      </p:sp>
      <p:sp>
        <p:nvSpPr>
          <p:cNvPr id="18" name="Rectangle 4"/>
          <p:cNvSpPr>
            <a:spLocks noChangeArrowheads="1"/>
          </p:cNvSpPr>
          <p:nvPr userDrawn="1"/>
        </p:nvSpPr>
        <p:spPr bwMode="auto">
          <a:xfrm flipH="1">
            <a:off x="1620000" y="1367999"/>
            <a:ext cx="5940000" cy="4194000"/>
          </a:xfrm>
          <a:prstGeom prst="rect">
            <a:avLst/>
          </a:prstGeom>
          <a:solidFill>
            <a:srgbClr val="93C83D"/>
          </a:solidFill>
          <a:ln w="9525">
            <a:noFill/>
            <a:miter lim="800000"/>
            <a:headEnd/>
            <a:tailEnd/>
          </a:ln>
          <a:effectLst/>
        </p:spPr>
        <p:txBody>
          <a:bodyPr wrap="none" anchor="ctr"/>
          <a:lstStyle/>
          <a:p>
            <a:pPr marL="0" algn="l" defTabSz="914400" rtl="0" eaLnBrk="1" latinLnBrk="0" hangingPunct="1"/>
            <a:endParaRPr lang="en-MY" sz="1800" kern="1200">
              <a:solidFill>
                <a:schemeClr val="tx1"/>
              </a:solidFill>
              <a:latin typeface="+mn-lt"/>
              <a:ea typeface="+mn-ea"/>
              <a:cs typeface="+mn-cs"/>
            </a:endParaRPr>
          </a:p>
        </p:txBody>
      </p:sp>
      <p:sp>
        <p:nvSpPr>
          <p:cNvPr id="34" name="Text Placeholder 13"/>
          <p:cNvSpPr>
            <a:spLocks noGrp="1"/>
          </p:cNvSpPr>
          <p:nvPr>
            <p:ph type="body" sz="quarter" idx="13" hasCustomPrompt="1"/>
          </p:nvPr>
        </p:nvSpPr>
        <p:spPr>
          <a:xfrm>
            <a:off x="1782070" y="1415008"/>
            <a:ext cx="2243127" cy="964626"/>
          </a:xfrm>
          <a:prstGeom prst="rect">
            <a:avLst/>
          </a:prstGeom>
        </p:spPr>
        <p:txBody>
          <a:bodyPr lIns="0" tIns="0" rIns="0" bIns="0"/>
          <a:lstStyle>
            <a:lvl1pPr>
              <a:buNone/>
              <a:defRPr sz="6000">
                <a:solidFill>
                  <a:schemeClr val="tx1">
                    <a:lumMod val="50000"/>
                  </a:schemeClr>
                </a:solidFill>
                <a:latin typeface="Futura Light" pitchFamily="2" charset="0"/>
              </a:defRPr>
            </a:lvl1pPr>
          </a:lstStyle>
          <a:p>
            <a:pPr lvl="0"/>
            <a:r>
              <a:rPr lang="en-GB" dirty="0" smtClean="0"/>
              <a:t>Q &amp; A</a:t>
            </a:r>
            <a:endParaRPr lang="en-GB" dirty="0"/>
          </a:p>
        </p:txBody>
      </p:sp>
      <p:sp>
        <p:nvSpPr>
          <p:cNvPr id="10"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4"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17"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0"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12"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4"/>
          <p:cNvSpPr>
            <a:spLocks noChangeArrowheads="1"/>
          </p:cNvSpPr>
          <p:nvPr/>
        </p:nvSpPr>
        <p:spPr bwMode="auto">
          <a:xfrm>
            <a:off x="0" y="228599"/>
            <a:ext cx="8675688" cy="516467"/>
          </a:xfrm>
          <a:prstGeom prst="rect">
            <a:avLst/>
          </a:prstGeom>
          <a:solidFill>
            <a:srgbClr val="93C83D"/>
          </a:solidFill>
          <a:ln w="9525" algn="ctr">
            <a:noFill/>
            <a:miter lim="800000"/>
            <a:headEnd/>
            <a:tailEnd/>
          </a:ln>
        </p:spPr>
        <p:txBody>
          <a:bodyPr vert="horz" wrap="square" lIns="928800" tIns="133200" rIns="36000" bIns="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cap="none" normalizeH="0" baseline="0" dirty="0" smtClean="0">
              <a:ln>
                <a:noFill/>
              </a:ln>
              <a:solidFill>
                <a:schemeClr val="tx2"/>
              </a:solidFill>
              <a:effectLst/>
              <a:latin typeface="Futura Medium" pitchFamily="18" charset="0"/>
            </a:endParaRPr>
          </a:p>
        </p:txBody>
      </p:sp>
      <p:sp>
        <p:nvSpPr>
          <p:cNvPr id="34" name="Rectangle 2"/>
          <p:cNvSpPr>
            <a:spLocks noGrp="1" noChangeArrowheads="1"/>
          </p:cNvSpPr>
          <p:nvPr>
            <p:ph type="title"/>
          </p:nvPr>
        </p:nvSpPr>
        <p:spPr bwMode="auto">
          <a:xfrm>
            <a:off x="900112" y="295200"/>
            <a:ext cx="7700400" cy="419156"/>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tx1">
                    <a:lumMod val="50000"/>
                  </a:schemeClr>
                </a:solidFill>
              </a:defRPr>
            </a:lvl1pPr>
          </a:lstStyle>
          <a:p>
            <a:pPr lvl="0"/>
            <a:r>
              <a:rPr lang="en-US" noProof="0" dirty="0" smtClean="0"/>
              <a:t>Click to edit Master title style</a:t>
            </a:r>
            <a:endParaRPr lang="en-GB" noProof="0" dirty="0" smtClean="0"/>
          </a:p>
        </p:txBody>
      </p:sp>
      <p:sp>
        <p:nvSpPr>
          <p:cNvPr id="10" name="Content Placeholder 9"/>
          <p:cNvSpPr>
            <a:spLocks noGrp="1"/>
          </p:cNvSpPr>
          <p:nvPr>
            <p:ph sz="quarter" idx="11"/>
          </p:nvPr>
        </p:nvSpPr>
        <p:spPr>
          <a:xfrm>
            <a:off x="906511" y="1312201"/>
            <a:ext cx="7770763" cy="5071137"/>
          </a:xfrm>
        </p:spPr>
        <p:txBody>
          <a:bodyPr/>
          <a:lstStyle>
            <a:lvl1pPr marL="274320" indent="-274320" defTabSz="268288">
              <a:lnSpc>
                <a:spcPct val="120000"/>
              </a:lnSpc>
              <a:spcBef>
                <a:spcPts val="0"/>
              </a:spcBef>
              <a:buClr>
                <a:srgbClr val="195D2F"/>
              </a:buClr>
              <a:buFont typeface="Wingdings" pitchFamily="2" charset="2"/>
              <a:buChar char=""/>
              <a:defRPr lang="en-US" sz="2000" b="0" kern="1200" baseline="0" dirty="0" smtClean="0">
                <a:solidFill>
                  <a:schemeClr val="tx1"/>
                </a:solidFill>
                <a:latin typeface="+mn-lt"/>
                <a:ea typeface="+mn-ea"/>
                <a:cs typeface="+mn-cs"/>
              </a:defRPr>
            </a:lvl1pPr>
            <a:lvl2pPr marL="271463" indent="-271463" defTabSz="268288">
              <a:lnSpc>
                <a:spcPct val="120000"/>
              </a:lnSpc>
              <a:spcBef>
                <a:spcPts val="0"/>
              </a:spcBef>
              <a:buClr>
                <a:srgbClr val="195D2F"/>
              </a:buClr>
              <a:defRPr lang="en-US" sz="2000" b="0" kern="1200" baseline="0" dirty="0" smtClean="0">
                <a:solidFill>
                  <a:schemeClr val="tx1"/>
                </a:solidFill>
                <a:latin typeface="+mn-lt"/>
                <a:ea typeface="+mn-ea"/>
                <a:cs typeface="+mn-cs"/>
              </a:defRPr>
            </a:lvl2pPr>
            <a:lvl3pPr marL="450850" indent="-180975" defTabSz="268288">
              <a:lnSpc>
                <a:spcPct val="120000"/>
              </a:lnSpc>
              <a:spcBef>
                <a:spcPts val="0"/>
              </a:spcBef>
              <a:buClr>
                <a:srgbClr val="6D952B"/>
              </a:buClr>
              <a:buSzPct val="75000"/>
              <a:buFont typeface="Wingdings" pitchFamily="2" charset="2"/>
              <a:buChar char=""/>
              <a:defRPr sz="2000"/>
            </a:lvl3pPr>
            <a:lvl4pPr defTabSz="268288">
              <a:lnSpc>
                <a:spcPct val="120000"/>
              </a:lnSpc>
              <a:spcBef>
                <a:spcPts val="0"/>
              </a:spcBef>
              <a:buClr>
                <a:srgbClr val="93C83D"/>
              </a:buClr>
              <a:buSzPct val="75000"/>
              <a:buFont typeface="Wingdings" pitchFamily="2" charset="2"/>
              <a:buChar char=""/>
              <a:defRPr sz="1600"/>
            </a:lvl4pPr>
            <a:lvl5pPr defTabSz="268288">
              <a:lnSpc>
                <a:spcPct val="120000"/>
              </a:lnSpc>
              <a:spcBef>
                <a:spcPts val="0"/>
              </a:spcBef>
              <a:buClr>
                <a:schemeClr val="tx1"/>
              </a:buClr>
              <a:buSzPct val="75000"/>
              <a:buFont typeface="Wingdings" pitchFamily="2" charset="2"/>
              <a:buChar char=""/>
              <a:defRPr sz="1400"/>
            </a:lvl5pPr>
            <a:lvl6pPr defTabSz="268288">
              <a:lnSpc>
                <a:spcPct val="120000"/>
              </a:lnSpc>
              <a:buClr>
                <a:schemeClr val="tx1"/>
              </a:buClr>
              <a:buSzPct val="75000"/>
              <a:buFont typeface="Wingdings" pitchFamily="2" charset="2"/>
              <a:buChar char=""/>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9"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16"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
        <p:nvSpPr>
          <p:cNvPr id="13" name="Rectangle 6" descr="Rectangle 6"/>
          <p:cNvSpPr txBox="1">
            <a:spLocks noChangeArrowheads="1"/>
          </p:cNvSpPr>
          <p:nvPr userDrawn="1"/>
        </p:nvSpPr>
        <p:spPr bwMode="auto">
          <a:xfrm>
            <a:off x="8419324" y="647700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32BAE6A-B452-4007-8177-56DD051636F9}" type="slidenum">
              <a:rPr kumimoji="0" lang="en-GB" sz="800" b="0" i="0" u="none" strike="noStrike" kern="1200" cap="none" spc="0" normalizeH="0" baseline="0" noProof="0" smtClean="0">
                <a:ln>
                  <a:noFill/>
                </a:ln>
                <a:solidFill>
                  <a:schemeClr val="tx1"/>
                </a:solidFill>
                <a:effectLst/>
                <a:uLnTx/>
                <a:uFillTx/>
                <a:latin typeface="+mn-lt"/>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800" b="0" i="0" u="none" strike="noStrike" kern="1200" cap="none" spc="0" normalizeH="0" baseline="0" noProof="0" dirty="0">
              <a:ln>
                <a:noFill/>
              </a:ln>
              <a:solidFill>
                <a:schemeClr val="tx1"/>
              </a:solidFill>
              <a:effectLst/>
              <a:uLnTx/>
              <a:uFillTx/>
              <a:latin typeface="+mn-lt"/>
              <a:ea typeface="+mn-ea"/>
              <a:cs typeface="Arial" pitchFamily="34"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 2 Line Heading">
    <p:spTree>
      <p:nvGrpSpPr>
        <p:cNvPr id="1" name=""/>
        <p:cNvGrpSpPr/>
        <p:nvPr/>
      </p:nvGrpSpPr>
      <p:grpSpPr>
        <a:xfrm>
          <a:off x="0" y="0"/>
          <a:ext cx="0" cy="0"/>
          <a:chOff x="0" y="0"/>
          <a:chExt cx="0" cy="0"/>
        </a:xfrm>
      </p:grpSpPr>
      <p:sp>
        <p:nvSpPr>
          <p:cNvPr id="10" name="Rectangle 4"/>
          <p:cNvSpPr>
            <a:spLocks noChangeArrowheads="1"/>
          </p:cNvSpPr>
          <p:nvPr/>
        </p:nvSpPr>
        <p:spPr bwMode="auto">
          <a:xfrm>
            <a:off x="0" y="228600"/>
            <a:ext cx="8675688" cy="893763"/>
          </a:xfrm>
          <a:prstGeom prst="rect">
            <a:avLst/>
          </a:prstGeom>
          <a:solidFill>
            <a:srgbClr val="93C83D"/>
          </a:solidFill>
          <a:ln w="9525" algn="ctr">
            <a:noFill/>
            <a:miter lim="800000"/>
            <a:headEnd/>
            <a:tailEnd/>
          </a:ln>
        </p:spPr>
        <p:txBody>
          <a:bodyPr vert="horz" wrap="square" lIns="928800" tIns="133200" rIns="36000" bIns="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kern="1200" cap="none" normalizeH="0" baseline="0" dirty="0" smtClean="0">
              <a:ln>
                <a:noFill/>
              </a:ln>
              <a:solidFill>
                <a:schemeClr val="tx2"/>
              </a:solidFill>
              <a:effectLst/>
              <a:latin typeface="Futura Medium" pitchFamily="18" charset="0"/>
              <a:ea typeface="+mn-ea"/>
              <a:cs typeface="+mn-cs"/>
            </a:endParaRPr>
          </a:p>
        </p:txBody>
      </p:sp>
      <p:sp>
        <p:nvSpPr>
          <p:cNvPr id="34" name="Rectangle 2"/>
          <p:cNvSpPr>
            <a:spLocks noGrp="1" noChangeArrowheads="1"/>
          </p:cNvSpPr>
          <p:nvPr>
            <p:ph type="title"/>
          </p:nvPr>
        </p:nvSpPr>
        <p:spPr bwMode="auto">
          <a:xfrm>
            <a:off x="900112" y="295200"/>
            <a:ext cx="7700400"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tx1">
                    <a:lumMod val="50000"/>
                  </a:schemeClr>
                </a:solidFill>
              </a:defRPr>
            </a:lvl1pPr>
          </a:lstStyle>
          <a:p>
            <a:pPr lvl="0"/>
            <a:r>
              <a:rPr lang="en-US" noProof="0" dirty="0" smtClean="0"/>
              <a:t>Click to edit Master title style</a:t>
            </a:r>
            <a:endParaRPr lang="en-GB" noProof="0" dirty="0" smtClean="0"/>
          </a:p>
        </p:txBody>
      </p:sp>
      <p:sp>
        <p:nvSpPr>
          <p:cNvPr id="11" name="Content Placeholder 9"/>
          <p:cNvSpPr>
            <a:spLocks noGrp="1"/>
          </p:cNvSpPr>
          <p:nvPr>
            <p:ph sz="quarter" idx="11"/>
          </p:nvPr>
        </p:nvSpPr>
        <p:spPr>
          <a:xfrm>
            <a:off x="906512" y="1312202"/>
            <a:ext cx="7766050" cy="5071136"/>
          </a:xfrm>
        </p:spPr>
        <p:txBody>
          <a:bodyPr/>
          <a:lstStyle>
            <a:lvl1pPr marL="0" indent="0" defTabSz="268288">
              <a:lnSpc>
                <a:spcPct val="120000"/>
              </a:lnSpc>
              <a:spcBef>
                <a:spcPts val="0"/>
              </a:spcBef>
              <a:defRPr/>
            </a:lvl1pPr>
            <a:lvl2pPr marL="271463" indent="-271463" defTabSz="268288">
              <a:lnSpc>
                <a:spcPct val="120000"/>
              </a:lnSpc>
              <a:spcBef>
                <a:spcPts val="0"/>
              </a:spcBef>
              <a:defRPr/>
            </a:lvl2pPr>
            <a:lvl3pPr marL="450850" indent="-180975" defTabSz="268288">
              <a:lnSpc>
                <a:spcPct val="120000"/>
              </a:lnSpc>
              <a:spcBef>
                <a:spcPts val="0"/>
              </a:spcBef>
              <a:buClr>
                <a:schemeClr val="tx1"/>
              </a:buClr>
              <a:buSzPct val="75000"/>
              <a:buFont typeface="Wingdings" pitchFamily="2" charset="2"/>
              <a:buChar char=""/>
              <a:defRPr sz="2000"/>
            </a:lvl3pPr>
            <a:lvl4pPr defTabSz="268288">
              <a:lnSpc>
                <a:spcPct val="120000"/>
              </a:lnSpc>
              <a:spcBef>
                <a:spcPts val="0"/>
              </a:spcBef>
              <a:buClr>
                <a:schemeClr val="tx1"/>
              </a:buClr>
              <a:buSzPct val="75000"/>
              <a:buFont typeface="Wingdings" pitchFamily="2" charset="2"/>
              <a:buChar char=""/>
              <a:defRPr sz="1600"/>
            </a:lvl4pPr>
            <a:lvl5pPr defTabSz="268288">
              <a:lnSpc>
                <a:spcPct val="120000"/>
              </a:lnSpc>
              <a:spcBef>
                <a:spcPts val="0"/>
              </a:spcBef>
              <a:buClr>
                <a:schemeClr val="tx1"/>
              </a:buClr>
              <a:buSzPct val="75000"/>
              <a:buFont typeface="Wingdings" pitchFamily="2" charset="2"/>
              <a:buChar char=""/>
              <a:defRPr sz="1400"/>
            </a:lvl5pPr>
            <a:lvl6pPr defTabSz="268288">
              <a:lnSpc>
                <a:spcPct val="120000"/>
              </a:lnSpc>
              <a:buClr>
                <a:schemeClr val="tx1"/>
              </a:buClr>
              <a:buSzPct val="75000"/>
              <a:buFont typeface="Wingdings" pitchFamily="2" charset="2"/>
              <a:buChar char=""/>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9"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2"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3"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dirty="0" smtClean="0"/>
              <a:t>Month 2010</a:t>
            </a:r>
            <a:endParaRPr lang="en-GB" dirty="0"/>
          </a:p>
        </p:txBody>
      </p:sp>
      <p:sp>
        <p:nvSpPr>
          <p:cNvPr id="14"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
        <p:nvSpPr>
          <p:cNvPr id="15" name="Rectangle 6" descr="Rectangle 6"/>
          <p:cNvSpPr txBox="1">
            <a:spLocks noChangeArrowheads="1"/>
          </p:cNvSpPr>
          <p:nvPr userDrawn="1"/>
        </p:nvSpPr>
        <p:spPr bwMode="auto">
          <a:xfrm>
            <a:off x="8558999" y="66227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32BAE6A-B452-4007-8177-56DD051636F9}" type="slidenum">
              <a:rPr kumimoji="0" lang="en-GB" sz="800" b="0" i="0" u="none" strike="noStrike" kern="1200" cap="none" spc="0" normalizeH="0" baseline="0" noProof="0" smtClean="0">
                <a:ln>
                  <a:noFill/>
                </a:ln>
                <a:solidFill>
                  <a:schemeClr val="tx1"/>
                </a:solidFill>
                <a:effectLst/>
                <a:uLnTx/>
                <a:uFillTx/>
                <a:latin typeface="+mn-lt"/>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800" b="0" i="0" u="none" strike="noStrike" kern="1200" cap="none" spc="0" normalizeH="0" baseline="0" noProof="0" dirty="0">
              <a:ln>
                <a:noFill/>
              </a:ln>
              <a:solidFill>
                <a:schemeClr val="tx1"/>
              </a:solidFill>
              <a:effectLst/>
              <a:uLnTx/>
              <a:uFillTx/>
              <a:latin typeface="+mn-lt"/>
              <a:ea typeface="+mn-ea"/>
              <a:cs typeface="Arial" pitchFamily="34"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 High Content">
    <p:spTree>
      <p:nvGrpSpPr>
        <p:cNvPr id="1" name=""/>
        <p:cNvGrpSpPr/>
        <p:nvPr/>
      </p:nvGrpSpPr>
      <p:grpSpPr>
        <a:xfrm>
          <a:off x="0" y="0"/>
          <a:ext cx="0" cy="0"/>
          <a:chOff x="0" y="0"/>
          <a:chExt cx="0" cy="0"/>
        </a:xfrm>
      </p:grpSpPr>
      <p:sp>
        <p:nvSpPr>
          <p:cNvPr id="10" name="Rectangle 4"/>
          <p:cNvSpPr>
            <a:spLocks noChangeArrowheads="1"/>
          </p:cNvSpPr>
          <p:nvPr/>
        </p:nvSpPr>
        <p:spPr bwMode="auto">
          <a:xfrm>
            <a:off x="0" y="228600"/>
            <a:ext cx="8675688" cy="893763"/>
          </a:xfrm>
          <a:prstGeom prst="rect">
            <a:avLst/>
          </a:prstGeom>
          <a:solidFill>
            <a:srgbClr val="93C83D"/>
          </a:solidFill>
          <a:ln w="9525" algn="ctr">
            <a:noFill/>
            <a:miter lim="800000"/>
            <a:headEnd/>
            <a:tailEnd/>
          </a:ln>
        </p:spPr>
        <p:txBody>
          <a:bodyPr vert="horz" wrap="square" lIns="928800" tIns="133200" rIns="36000" bIns="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kern="1200" cap="none" normalizeH="0" baseline="0" dirty="0" smtClean="0">
              <a:ln>
                <a:noFill/>
              </a:ln>
              <a:solidFill>
                <a:schemeClr val="tx2"/>
              </a:solidFill>
              <a:effectLst/>
              <a:latin typeface="Futura Medium" pitchFamily="18" charset="0"/>
              <a:ea typeface="+mn-ea"/>
              <a:cs typeface="+mn-cs"/>
            </a:endParaRPr>
          </a:p>
        </p:txBody>
      </p:sp>
      <p:sp>
        <p:nvSpPr>
          <p:cNvPr id="34" name="Rectangle 2"/>
          <p:cNvSpPr>
            <a:spLocks noGrp="1" noChangeArrowheads="1"/>
          </p:cNvSpPr>
          <p:nvPr>
            <p:ph type="title"/>
          </p:nvPr>
        </p:nvSpPr>
        <p:spPr bwMode="auto">
          <a:xfrm>
            <a:off x="900112" y="295200"/>
            <a:ext cx="7700400"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sz="2400" b="1" kern="1200" cap="all" baseline="0" noProof="0" dirty="0" smtClean="0">
                <a:solidFill>
                  <a:schemeClr val="tx1">
                    <a:lumMod val="50000"/>
                  </a:schemeClr>
                </a:solidFill>
                <a:latin typeface="+mj-lt"/>
                <a:ea typeface="+mj-ea"/>
                <a:cs typeface="+mj-cs"/>
              </a:defRPr>
            </a:lvl1pPr>
          </a:lstStyle>
          <a:p>
            <a:pPr lvl="0" algn="l" defTabSz="914400" rtl="0" eaLnBrk="1" latinLnBrk="0" hangingPunct="1">
              <a:spcBef>
                <a:spcPct val="0"/>
              </a:spcBef>
              <a:buNone/>
            </a:pPr>
            <a:r>
              <a:rPr lang="en-US" noProof="0" dirty="0" smtClean="0"/>
              <a:t>Click to edit Master title style</a:t>
            </a:r>
            <a:endParaRPr lang="en-GB" noProof="0" dirty="0" smtClean="0"/>
          </a:p>
        </p:txBody>
      </p:sp>
      <p:sp>
        <p:nvSpPr>
          <p:cNvPr id="11" name="Content Placeholder 9"/>
          <p:cNvSpPr>
            <a:spLocks noGrp="1"/>
          </p:cNvSpPr>
          <p:nvPr>
            <p:ph sz="quarter" idx="11"/>
          </p:nvPr>
        </p:nvSpPr>
        <p:spPr>
          <a:xfrm>
            <a:off x="906512" y="1312202"/>
            <a:ext cx="7766050" cy="5071136"/>
          </a:xfrm>
        </p:spPr>
        <p:txBody>
          <a:bodyPr/>
          <a:lstStyle>
            <a:lvl1pPr marL="0" indent="0" defTabSz="268288">
              <a:lnSpc>
                <a:spcPct val="120000"/>
              </a:lnSpc>
              <a:spcBef>
                <a:spcPts val="0"/>
              </a:spcBef>
              <a:defRPr sz="1600"/>
            </a:lvl1pPr>
            <a:lvl2pPr marL="271463" indent="-271463" defTabSz="268288">
              <a:lnSpc>
                <a:spcPct val="120000"/>
              </a:lnSpc>
              <a:spcBef>
                <a:spcPts val="0"/>
              </a:spcBef>
              <a:defRPr sz="1600"/>
            </a:lvl2pPr>
            <a:lvl3pPr marL="450850" indent="-180975" defTabSz="268288">
              <a:lnSpc>
                <a:spcPct val="120000"/>
              </a:lnSpc>
              <a:spcBef>
                <a:spcPts val="0"/>
              </a:spcBef>
              <a:buClr>
                <a:schemeClr val="tx1"/>
              </a:buClr>
              <a:buSzPct val="75000"/>
              <a:buFont typeface="Wingdings" pitchFamily="2" charset="2"/>
              <a:buChar char=""/>
              <a:defRPr sz="1600"/>
            </a:lvl3pPr>
            <a:lvl4pPr defTabSz="268288">
              <a:lnSpc>
                <a:spcPct val="120000"/>
              </a:lnSpc>
              <a:spcBef>
                <a:spcPts val="0"/>
              </a:spcBef>
              <a:buClr>
                <a:schemeClr val="tx1"/>
              </a:buClr>
              <a:buSzPct val="75000"/>
              <a:buFont typeface="Wingdings" pitchFamily="2" charset="2"/>
              <a:buChar char=""/>
              <a:defRPr sz="1400"/>
            </a:lvl4pPr>
            <a:lvl5pPr defTabSz="268288">
              <a:lnSpc>
                <a:spcPct val="120000"/>
              </a:lnSpc>
              <a:spcBef>
                <a:spcPts val="0"/>
              </a:spcBef>
              <a:buClr>
                <a:schemeClr val="tx1"/>
              </a:buClr>
              <a:buSzPct val="75000"/>
              <a:buFont typeface="Wingdings" pitchFamily="2" charset="2"/>
              <a:buChar char=""/>
              <a:defRPr sz="1400"/>
            </a:lvl5pPr>
            <a:lvl6pPr defTabSz="268288">
              <a:lnSpc>
                <a:spcPct val="120000"/>
              </a:lnSpc>
              <a:buClr>
                <a:schemeClr val="tx1"/>
              </a:buClr>
              <a:buSzPct val="75000"/>
              <a:buFont typeface="Wingdings" pitchFamily="2" charset="2"/>
              <a:buChar char=""/>
              <a:defRPr sz="12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9"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2"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3"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18"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4"/>
          <p:cNvSpPr>
            <a:spLocks noChangeArrowheads="1"/>
          </p:cNvSpPr>
          <p:nvPr/>
        </p:nvSpPr>
        <p:spPr bwMode="auto">
          <a:xfrm>
            <a:off x="0" y="228599"/>
            <a:ext cx="8675688" cy="516467"/>
          </a:xfrm>
          <a:prstGeom prst="rect">
            <a:avLst/>
          </a:prstGeom>
          <a:solidFill>
            <a:srgbClr val="93C83D"/>
          </a:solidFill>
          <a:ln w="9525" algn="ctr">
            <a:noFill/>
            <a:miter lim="800000"/>
            <a:headEnd/>
            <a:tailEnd/>
          </a:ln>
        </p:spPr>
        <p:txBody>
          <a:bodyPr vert="horz" wrap="square" lIns="928800" tIns="133200" rIns="36000" bIns="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kern="1200" cap="none" normalizeH="0" baseline="0" dirty="0" smtClean="0">
              <a:ln>
                <a:noFill/>
              </a:ln>
              <a:solidFill>
                <a:schemeClr val="tx2"/>
              </a:solidFill>
              <a:effectLst/>
              <a:latin typeface="Futura Medium" pitchFamily="18" charset="0"/>
              <a:ea typeface="+mn-ea"/>
              <a:cs typeface="+mn-cs"/>
            </a:endParaRPr>
          </a:p>
        </p:txBody>
      </p:sp>
      <p:sp>
        <p:nvSpPr>
          <p:cNvPr id="34" name="Rectangle 2"/>
          <p:cNvSpPr>
            <a:spLocks noGrp="1" noChangeArrowheads="1"/>
          </p:cNvSpPr>
          <p:nvPr>
            <p:ph type="title"/>
          </p:nvPr>
        </p:nvSpPr>
        <p:spPr bwMode="auto">
          <a:xfrm>
            <a:off x="900112" y="295200"/>
            <a:ext cx="7700400" cy="419156"/>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sz="2400" b="1" kern="1200" cap="all" baseline="0" noProof="0" dirty="0" smtClean="0">
                <a:solidFill>
                  <a:schemeClr val="tx1">
                    <a:lumMod val="50000"/>
                  </a:schemeClr>
                </a:solidFill>
                <a:latin typeface="+mj-lt"/>
                <a:ea typeface="+mj-ea"/>
                <a:cs typeface="+mj-cs"/>
              </a:defRPr>
            </a:lvl1pPr>
          </a:lstStyle>
          <a:p>
            <a:pPr lvl="0" algn="l" defTabSz="914400" rtl="0" eaLnBrk="1" latinLnBrk="0" hangingPunct="1">
              <a:spcBef>
                <a:spcPct val="0"/>
              </a:spcBef>
              <a:buNone/>
            </a:pPr>
            <a:r>
              <a:rPr lang="en-US" dirty="0" smtClean="0"/>
              <a:t>Click to edit Master title style</a:t>
            </a:r>
          </a:p>
        </p:txBody>
      </p:sp>
      <p:sp>
        <p:nvSpPr>
          <p:cNvPr id="10" name="Content Placeholder 14"/>
          <p:cNvSpPr>
            <a:spLocks noGrp="1"/>
          </p:cNvSpPr>
          <p:nvPr>
            <p:ph sz="quarter" idx="13"/>
          </p:nvPr>
        </p:nvSpPr>
        <p:spPr>
          <a:xfrm>
            <a:off x="4945062" y="1310400"/>
            <a:ext cx="3732213" cy="5072400"/>
          </a:xfrm>
        </p:spPr>
        <p:txBody>
          <a:bodyPr/>
          <a:lstStyle>
            <a:lvl1pPr marL="0" indent="0">
              <a:spcAft>
                <a:spcPts val="600"/>
              </a:spcAft>
              <a:buClr>
                <a:schemeClr val="accent2"/>
              </a:buClr>
              <a:buSzPct val="85000"/>
              <a:buFont typeface="Wingdings" pitchFamily="2" charset="2"/>
              <a:buNone/>
              <a:defRPr/>
            </a:lvl1pPr>
            <a:lvl2pPr marL="269875" indent="-269875">
              <a:spcAft>
                <a:spcPts val="600"/>
              </a:spcAft>
              <a:buClr>
                <a:srgbClr val="195D2F"/>
              </a:buClr>
              <a:buSzPct val="85000"/>
              <a:buFont typeface="Wingdings" pitchFamily="2" charset="2"/>
              <a:buChar char="n"/>
              <a:defRPr sz="2000"/>
            </a:lvl2pPr>
            <a:lvl3pPr marL="454025" indent="-184150">
              <a:spcBef>
                <a:spcPts val="0"/>
              </a:spcBef>
              <a:spcAft>
                <a:spcPts val="600"/>
              </a:spcAft>
              <a:buClr>
                <a:schemeClr val="tx1"/>
              </a:buClr>
              <a:buFont typeface="Wingdings" pitchFamily="2" charset="2"/>
              <a:buChar char=""/>
              <a:defRPr sz="2000"/>
            </a:lvl3pPr>
            <a:lvl4pPr marL="635000" indent="-174625">
              <a:spcBef>
                <a:spcPts val="0"/>
              </a:spcBef>
              <a:spcAft>
                <a:spcPts val="600"/>
              </a:spcAft>
              <a:buClr>
                <a:schemeClr val="tx1"/>
              </a:buClr>
              <a:buFont typeface="Wingdings" pitchFamily="2" charset="2"/>
              <a:buChar char=""/>
              <a:defRPr sz="1600"/>
            </a:lvl4pPr>
            <a:lvl5pPr marL="811213" indent="-169863">
              <a:spcBef>
                <a:spcPts val="0"/>
              </a:spcBef>
              <a:spcAft>
                <a:spcPts val="600"/>
              </a:spcAft>
              <a:buClr>
                <a:schemeClr val="tx1"/>
              </a:buClr>
              <a:buFont typeface="Wingdings" pitchFamily="2" charset="2"/>
              <a:buChar char=""/>
              <a:defRPr sz="1400"/>
            </a:lvl5pPr>
            <a:lvl6pPr marL="992188" indent="-180975">
              <a:spcBef>
                <a:spcPts val="0"/>
              </a:spcBef>
              <a:spcAft>
                <a:spcPts val="600"/>
              </a:spcAft>
              <a:buClr>
                <a:schemeClr val="tx1"/>
              </a:buClr>
              <a:buFont typeface="Wingdings" pitchFamily="2" charset="2"/>
              <a:buChar char="n"/>
              <a:defRPr sz="12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2" name="Text Placeholder 43"/>
          <p:cNvSpPr>
            <a:spLocks noGrp="1"/>
          </p:cNvSpPr>
          <p:nvPr>
            <p:ph type="body" sz="quarter" idx="11"/>
          </p:nvPr>
        </p:nvSpPr>
        <p:spPr>
          <a:xfrm>
            <a:off x="900592" y="1310400"/>
            <a:ext cx="3738563" cy="5073312"/>
          </a:xfrm>
        </p:spPr>
        <p:txBody>
          <a:bodyPr/>
          <a:lstStyle>
            <a:lvl1pPr marL="0" indent="0">
              <a:spcAft>
                <a:spcPts val="600"/>
              </a:spcAft>
              <a:buClr>
                <a:schemeClr val="accent2"/>
              </a:buClr>
              <a:buSzPct val="85000"/>
              <a:buFont typeface="Wingdings" pitchFamily="2" charset="2"/>
              <a:buNone/>
              <a:defRPr/>
            </a:lvl1pPr>
            <a:lvl2pPr marL="276225" indent="-276225">
              <a:spcAft>
                <a:spcPts val="600"/>
              </a:spcAft>
              <a:buClr>
                <a:srgbClr val="195D2F"/>
              </a:buClr>
              <a:buSzPct val="85000"/>
              <a:buFont typeface="Wingdings" pitchFamily="2" charset="2"/>
              <a:buChar char="n"/>
              <a:defRPr sz="2000"/>
            </a:lvl2pPr>
            <a:lvl3pPr marL="447675" indent="-171450">
              <a:spcAft>
                <a:spcPts val="600"/>
              </a:spcAft>
              <a:buClr>
                <a:schemeClr val="tx1"/>
              </a:buClr>
              <a:buFont typeface="Wingdings" pitchFamily="2" charset="2"/>
              <a:buChar char=""/>
              <a:defRPr sz="2000"/>
            </a:lvl3pPr>
            <a:lvl4pPr marL="635000" indent="-180975">
              <a:spcBef>
                <a:spcPts val="0"/>
              </a:spcBef>
              <a:spcAft>
                <a:spcPts val="600"/>
              </a:spcAft>
              <a:buClr>
                <a:schemeClr val="tx1"/>
              </a:buClr>
              <a:buFont typeface="Wingdings" pitchFamily="2" charset="2"/>
              <a:buChar char=""/>
              <a:defRPr sz="1600"/>
            </a:lvl4pPr>
            <a:lvl5pPr marL="811213" indent="-169863">
              <a:spcBef>
                <a:spcPts val="0"/>
              </a:spcBef>
              <a:spcAft>
                <a:spcPts val="600"/>
              </a:spcAft>
              <a:buClr>
                <a:schemeClr val="tx1"/>
              </a:buClr>
              <a:buFont typeface="Wingdings" pitchFamily="2" charset="2"/>
              <a:buChar char=""/>
              <a:defRPr sz="1400"/>
            </a:lvl5pPr>
            <a:lvl6pPr marL="992188" indent="-180975">
              <a:spcBef>
                <a:spcPts val="0"/>
              </a:spcBef>
              <a:spcAft>
                <a:spcPts val="600"/>
              </a:spcAft>
              <a:buClr>
                <a:schemeClr val="tx1"/>
              </a:buClr>
              <a:buFont typeface="Wingdings" pitchFamily="2" charset="2"/>
              <a:buChar char=""/>
              <a:defRPr sz="12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3"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4"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19"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 2 Line Heading">
    <p:spTree>
      <p:nvGrpSpPr>
        <p:cNvPr id="1" name=""/>
        <p:cNvGrpSpPr/>
        <p:nvPr/>
      </p:nvGrpSpPr>
      <p:grpSpPr>
        <a:xfrm>
          <a:off x="0" y="0"/>
          <a:ext cx="0" cy="0"/>
          <a:chOff x="0" y="0"/>
          <a:chExt cx="0" cy="0"/>
        </a:xfrm>
      </p:grpSpPr>
      <p:sp>
        <p:nvSpPr>
          <p:cNvPr id="14" name="Rectangle 4"/>
          <p:cNvSpPr>
            <a:spLocks noChangeArrowheads="1"/>
          </p:cNvSpPr>
          <p:nvPr/>
        </p:nvSpPr>
        <p:spPr bwMode="auto">
          <a:xfrm>
            <a:off x="0" y="228600"/>
            <a:ext cx="8675688" cy="893763"/>
          </a:xfrm>
          <a:prstGeom prst="rect">
            <a:avLst/>
          </a:prstGeom>
          <a:solidFill>
            <a:srgbClr val="93C83D"/>
          </a:solidFill>
          <a:ln w="9525" algn="ctr">
            <a:noFill/>
            <a:miter lim="800000"/>
            <a:headEnd/>
            <a:tailEnd/>
          </a:ln>
        </p:spPr>
        <p:txBody>
          <a:bodyPr vert="horz" wrap="square" lIns="928800" tIns="133200" rIns="36000" bIns="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kern="1200" cap="none" normalizeH="0" baseline="0" dirty="0" smtClean="0">
              <a:ln>
                <a:noFill/>
              </a:ln>
              <a:solidFill>
                <a:schemeClr val="tx2"/>
              </a:solidFill>
              <a:effectLst/>
              <a:latin typeface="Futura Medium" pitchFamily="18" charset="0"/>
              <a:ea typeface="+mn-ea"/>
              <a:cs typeface="+mn-cs"/>
            </a:endParaRPr>
          </a:p>
        </p:txBody>
      </p:sp>
      <p:sp>
        <p:nvSpPr>
          <p:cNvPr id="34" name="Rectangle 2"/>
          <p:cNvSpPr>
            <a:spLocks noGrp="1" noChangeArrowheads="1"/>
          </p:cNvSpPr>
          <p:nvPr>
            <p:ph type="title"/>
          </p:nvPr>
        </p:nvSpPr>
        <p:spPr bwMode="auto">
          <a:xfrm>
            <a:off x="900112" y="295200"/>
            <a:ext cx="7700400"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sz="2400" b="1" kern="1200" cap="all" baseline="0" noProof="0" dirty="0" smtClean="0">
                <a:solidFill>
                  <a:schemeClr val="tx1">
                    <a:lumMod val="50000"/>
                  </a:schemeClr>
                </a:solidFill>
                <a:latin typeface="+mj-lt"/>
                <a:ea typeface="+mj-ea"/>
                <a:cs typeface="+mj-cs"/>
              </a:defRPr>
            </a:lvl1pPr>
          </a:lstStyle>
          <a:p>
            <a:pPr lvl="0" algn="l" defTabSz="914400" rtl="0" eaLnBrk="1" latinLnBrk="0" hangingPunct="1">
              <a:spcBef>
                <a:spcPct val="0"/>
              </a:spcBef>
              <a:buNone/>
            </a:pPr>
            <a:r>
              <a:rPr lang="en-US" dirty="0" smtClean="0"/>
              <a:t>Click to edit Master title style</a:t>
            </a:r>
          </a:p>
        </p:txBody>
      </p:sp>
      <p:sp>
        <p:nvSpPr>
          <p:cNvPr id="10" name="Content Placeholder 14"/>
          <p:cNvSpPr>
            <a:spLocks noGrp="1"/>
          </p:cNvSpPr>
          <p:nvPr>
            <p:ph sz="quarter" idx="13"/>
          </p:nvPr>
        </p:nvSpPr>
        <p:spPr>
          <a:xfrm>
            <a:off x="4945062" y="1310400"/>
            <a:ext cx="3732213" cy="5072400"/>
          </a:xfrm>
        </p:spPr>
        <p:txBody>
          <a:bodyPr/>
          <a:lstStyle>
            <a:lvl1pPr marL="0" indent="0">
              <a:spcAft>
                <a:spcPts val="600"/>
              </a:spcAft>
              <a:buClr>
                <a:schemeClr val="accent2"/>
              </a:buClr>
              <a:buSzPct val="85000"/>
              <a:buFont typeface="Wingdings" pitchFamily="2" charset="2"/>
              <a:buNone/>
              <a:defRPr/>
            </a:lvl1pPr>
            <a:lvl2pPr marL="269875" indent="-269875">
              <a:spcBef>
                <a:spcPts val="0"/>
              </a:spcBef>
              <a:spcAft>
                <a:spcPts val="600"/>
              </a:spcAft>
              <a:buClr>
                <a:srgbClr val="195D2F"/>
              </a:buClr>
              <a:buSzPct val="85000"/>
              <a:buFont typeface="Wingdings" pitchFamily="2" charset="2"/>
              <a:buChar char="n"/>
              <a:defRPr sz="2000"/>
            </a:lvl2pPr>
            <a:lvl3pPr marL="454025" indent="-184150">
              <a:spcBef>
                <a:spcPts val="0"/>
              </a:spcBef>
              <a:spcAft>
                <a:spcPts val="600"/>
              </a:spcAft>
              <a:buClr>
                <a:schemeClr val="tx1"/>
              </a:buClr>
              <a:buFont typeface="Wingdings" pitchFamily="2" charset="2"/>
              <a:buChar char="n"/>
              <a:defRPr sz="2000"/>
            </a:lvl3pPr>
            <a:lvl4pPr marL="635000" indent="-180975">
              <a:spcBef>
                <a:spcPts val="0"/>
              </a:spcBef>
              <a:spcAft>
                <a:spcPts val="600"/>
              </a:spcAft>
              <a:buClr>
                <a:schemeClr val="tx1"/>
              </a:buClr>
              <a:buFont typeface="Wingdings" pitchFamily="2" charset="2"/>
              <a:buChar char="n"/>
              <a:defRPr sz="1600"/>
            </a:lvl4pPr>
            <a:lvl5pPr marL="811213" indent="-169863">
              <a:spcBef>
                <a:spcPts val="0"/>
              </a:spcBef>
              <a:spcAft>
                <a:spcPts val="600"/>
              </a:spcAft>
              <a:buClr>
                <a:schemeClr val="tx1"/>
              </a:buClr>
              <a:buFont typeface="Wingdings" pitchFamily="2" charset="2"/>
              <a:buChar char="n"/>
              <a:defRPr sz="1400"/>
            </a:lvl5pPr>
            <a:lvl6pPr marL="996950" indent="-185738">
              <a:spcBef>
                <a:spcPts val="0"/>
              </a:spcBef>
              <a:spcAft>
                <a:spcPts val="600"/>
              </a:spcAft>
              <a:buClr>
                <a:schemeClr val="tx1"/>
              </a:buClr>
              <a:buFont typeface="Wingdings" pitchFamily="2" charset="2"/>
              <a:buChar char="n"/>
              <a:tabLst/>
              <a:defRPr sz="12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2" name="Text Placeholder 43"/>
          <p:cNvSpPr>
            <a:spLocks noGrp="1"/>
          </p:cNvSpPr>
          <p:nvPr>
            <p:ph type="body" sz="quarter" idx="11"/>
          </p:nvPr>
        </p:nvSpPr>
        <p:spPr>
          <a:xfrm>
            <a:off x="900592" y="1310400"/>
            <a:ext cx="3738563" cy="5073312"/>
          </a:xfrm>
        </p:spPr>
        <p:txBody>
          <a:bodyPr/>
          <a:lstStyle>
            <a:lvl1pPr marL="0" indent="0">
              <a:spcAft>
                <a:spcPts val="600"/>
              </a:spcAft>
              <a:buClr>
                <a:schemeClr val="accent2"/>
              </a:buClr>
              <a:buSzPct val="85000"/>
              <a:buFont typeface="Wingdings" pitchFamily="2" charset="2"/>
              <a:buNone/>
              <a:defRPr/>
            </a:lvl1pPr>
            <a:lvl2pPr marL="276225" indent="-276225">
              <a:spcAft>
                <a:spcPts val="600"/>
              </a:spcAft>
              <a:buClr>
                <a:srgbClr val="195D2F"/>
              </a:buClr>
              <a:buSzPct val="85000"/>
              <a:buFont typeface="Wingdings" pitchFamily="2" charset="2"/>
              <a:buChar char="n"/>
              <a:defRPr sz="2000"/>
            </a:lvl2pPr>
            <a:lvl3pPr marL="449263" indent="-173038">
              <a:spcAft>
                <a:spcPts val="600"/>
              </a:spcAft>
              <a:buClr>
                <a:schemeClr val="tx1"/>
              </a:buClr>
              <a:buFont typeface="Wingdings" pitchFamily="2" charset="2"/>
              <a:buChar char="n"/>
              <a:defRPr sz="2000"/>
            </a:lvl3pPr>
            <a:lvl4pPr marL="635000" indent="-180975">
              <a:spcAft>
                <a:spcPts val="600"/>
              </a:spcAft>
              <a:buClr>
                <a:schemeClr val="tx1"/>
              </a:buClr>
              <a:buFont typeface="Wingdings" pitchFamily="2" charset="2"/>
              <a:buChar char="n"/>
              <a:defRPr sz="1600"/>
            </a:lvl4pPr>
            <a:lvl5pPr marL="811213" indent="-169863">
              <a:spcBef>
                <a:spcPts val="0"/>
              </a:spcBef>
              <a:spcAft>
                <a:spcPts val="600"/>
              </a:spcAft>
              <a:buClr>
                <a:schemeClr val="tx1"/>
              </a:buClr>
              <a:buFont typeface="Wingdings" pitchFamily="2" charset="2"/>
              <a:buChar char="n"/>
              <a:defRPr sz="1400"/>
            </a:lvl5pPr>
            <a:lvl6pPr marL="992188" indent="-180975">
              <a:spcBef>
                <a:spcPts val="0"/>
              </a:spcBef>
              <a:spcAft>
                <a:spcPts val="600"/>
              </a:spcAft>
              <a:buClr>
                <a:schemeClr val="tx1"/>
              </a:buClr>
              <a:buFont typeface="Wingdings" pitchFamily="2" charset="2"/>
              <a:buChar char="n"/>
              <a:defRPr sz="12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1"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3"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19"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 High Content">
    <p:spTree>
      <p:nvGrpSpPr>
        <p:cNvPr id="1" name=""/>
        <p:cNvGrpSpPr/>
        <p:nvPr/>
      </p:nvGrpSpPr>
      <p:grpSpPr>
        <a:xfrm>
          <a:off x="0" y="0"/>
          <a:ext cx="0" cy="0"/>
          <a:chOff x="0" y="0"/>
          <a:chExt cx="0" cy="0"/>
        </a:xfrm>
      </p:grpSpPr>
      <p:sp>
        <p:nvSpPr>
          <p:cNvPr id="14" name="Rectangle 4"/>
          <p:cNvSpPr>
            <a:spLocks noChangeArrowheads="1"/>
          </p:cNvSpPr>
          <p:nvPr/>
        </p:nvSpPr>
        <p:spPr bwMode="auto">
          <a:xfrm>
            <a:off x="0" y="228600"/>
            <a:ext cx="8675688" cy="893763"/>
          </a:xfrm>
          <a:prstGeom prst="rect">
            <a:avLst/>
          </a:prstGeom>
          <a:solidFill>
            <a:srgbClr val="93C83D"/>
          </a:solidFill>
          <a:ln w="9525" algn="ctr">
            <a:noFill/>
            <a:miter lim="800000"/>
            <a:headEnd/>
            <a:tailEnd/>
          </a:ln>
        </p:spPr>
        <p:txBody>
          <a:bodyPr vert="horz" wrap="square" lIns="928800" tIns="133200" rIns="36000" bIns="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kern="1200" cap="none" normalizeH="0" baseline="0" dirty="0" smtClean="0">
              <a:ln>
                <a:noFill/>
              </a:ln>
              <a:solidFill>
                <a:schemeClr val="tx2"/>
              </a:solidFill>
              <a:effectLst/>
              <a:latin typeface="Futura Medium" pitchFamily="18" charset="0"/>
              <a:ea typeface="+mn-ea"/>
              <a:cs typeface="+mn-cs"/>
            </a:endParaRPr>
          </a:p>
        </p:txBody>
      </p:sp>
      <p:sp>
        <p:nvSpPr>
          <p:cNvPr id="34" name="Rectangle 2"/>
          <p:cNvSpPr>
            <a:spLocks noGrp="1" noChangeArrowheads="1"/>
          </p:cNvSpPr>
          <p:nvPr>
            <p:ph type="title"/>
          </p:nvPr>
        </p:nvSpPr>
        <p:spPr bwMode="auto">
          <a:xfrm>
            <a:off x="900112" y="295200"/>
            <a:ext cx="7700400"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sz="2400" b="1" kern="1200" cap="all" baseline="0" noProof="0" dirty="0" smtClean="0">
                <a:solidFill>
                  <a:schemeClr val="tx1">
                    <a:lumMod val="50000"/>
                  </a:schemeClr>
                </a:solidFill>
                <a:latin typeface="+mj-lt"/>
                <a:ea typeface="+mj-ea"/>
                <a:cs typeface="+mj-cs"/>
              </a:defRPr>
            </a:lvl1pPr>
          </a:lstStyle>
          <a:p>
            <a:pPr lvl="0" algn="l" defTabSz="914400" rtl="0" eaLnBrk="1" latinLnBrk="0" hangingPunct="1">
              <a:spcBef>
                <a:spcPct val="0"/>
              </a:spcBef>
              <a:buNone/>
            </a:pPr>
            <a:r>
              <a:rPr lang="en-US" dirty="0" smtClean="0"/>
              <a:t>Click to edit Master title style</a:t>
            </a:r>
          </a:p>
        </p:txBody>
      </p:sp>
      <p:sp>
        <p:nvSpPr>
          <p:cNvPr id="10" name="Content Placeholder 14"/>
          <p:cNvSpPr>
            <a:spLocks noGrp="1"/>
          </p:cNvSpPr>
          <p:nvPr>
            <p:ph sz="quarter" idx="13"/>
          </p:nvPr>
        </p:nvSpPr>
        <p:spPr>
          <a:xfrm>
            <a:off x="4945062" y="1310400"/>
            <a:ext cx="3732213" cy="5072400"/>
          </a:xfrm>
        </p:spPr>
        <p:txBody>
          <a:bodyPr/>
          <a:lstStyle>
            <a:lvl1pPr marL="0" indent="0">
              <a:lnSpc>
                <a:spcPct val="120000"/>
              </a:lnSpc>
              <a:spcAft>
                <a:spcPts val="600"/>
              </a:spcAft>
              <a:buClr>
                <a:schemeClr val="accent2"/>
              </a:buClr>
              <a:buSzPct val="85000"/>
              <a:buFont typeface="Wingdings" pitchFamily="2" charset="2"/>
              <a:buNone/>
              <a:defRPr sz="1600"/>
            </a:lvl1pPr>
            <a:lvl2pPr marL="269875" indent="-269875">
              <a:lnSpc>
                <a:spcPct val="120000"/>
              </a:lnSpc>
              <a:spcBef>
                <a:spcPts val="0"/>
              </a:spcBef>
              <a:spcAft>
                <a:spcPts val="600"/>
              </a:spcAft>
              <a:buClr>
                <a:srgbClr val="195D2F"/>
              </a:buClr>
              <a:buSzPct val="85000"/>
              <a:buFont typeface="Wingdings" pitchFamily="2" charset="2"/>
              <a:buChar char="n"/>
              <a:defRPr sz="1600"/>
            </a:lvl2pPr>
            <a:lvl3pPr marL="454025" indent="-184150">
              <a:lnSpc>
                <a:spcPct val="120000"/>
              </a:lnSpc>
              <a:spcBef>
                <a:spcPts val="0"/>
              </a:spcBef>
              <a:spcAft>
                <a:spcPts val="600"/>
              </a:spcAft>
              <a:buClr>
                <a:schemeClr val="tx1"/>
              </a:buClr>
              <a:buFont typeface="Wingdings" pitchFamily="2" charset="2"/>
              <a:buChar char="n"/>
              <a:defRPr sz="1600"/>
            </a:lvl3pPr>
            <a:lvl4pPr marL="635000" indent="-180975">
              <a:lnSpc>
                <a:spcPct val="120000"/>
              </a:lnSpc>
              <a:spcBef>
                <a:spcPts val="0"/>
              </a:spcBef>
              <a:spcAft>
                <a:spcPts val="600"/>
              </a:spcAft>
              <a:buClr>
                <a:schemeClr val="tx1"/>
              </a:buClr>
              <a:buFont typeface="Wingdings" pitchFamily="2" charset="2"/>
              <a:buChar char="n"/>
              <a:defRPr sz="1400"/>
            </a:lvl4pPr>
            <a:lvl5pPr marL="811213" indent="-169863">
              <a:lnSpc>
                <a:spcPct val="120000"/>
              </a:lnSpc>
              <a:spcBef>
                <a:spcPts val="0"/>
              </a:spcBef>
              <a:spcAft>
                <a:spcPts val="600"/>
              </a:spcAft>
              <a:buClr>
                <a:schemeClr val="tx1"/>
              </a:buClr>
              <a:buFont typeface="Wingdings" pitchFamily="2" charset="2"/>
              <a:buChar char="n"/>
              <a:defRPr sz="1200"/>
            </a:lvl5pPr>
            <a:lvl6pPr marL="992188" indent="-180975">
              <a:lnSpc>
                <a:spcPct val="120000"/>
              </a:lnSpc>
              <a:spcBef>
                <a:spcPts val="0"/>
              </a:spcBef>
              <a:spcAft>
                <a:spcPts val="600"/>
              </a:spcAft>
              <a:buClr>
                <a:schemeClr val="tx1"/>
              </a:buClr>
              <a:buFont typeface="Wingdings" pitchFamily="2" charset="2"/>
              <a:buChar char="n"/>
              <a:defRPr sz="12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Text Placeholder 43"/>
          <p:cNvSpPr>
            <a:spLocks noGrp="1"/>
          </p:cNvSpPr>
          <p:nvPr>
            <p:ph type="body" sz="quarter" idx="11"/>
          </p:nvPr>
        </p:nvSpPr>
        <p:spPr>
          <a:xfrm>
            <a:off x="900592" y="1310400"/>
            <a:ext cx="3738563" cy="5073312"/>
          </a:xfrm>
        </p:spPr>
        <p:txBody>
          <a:bodyPr/>
          <a:lstStyle>
            <a:lvl1pPr marL="0" indent="0">
              <a:lnSpc>
                <a:spcPct val="120000"/>
              </a:lnSpc>
              <a:spcAft>
                <a:spcPts val="600"/>
              </a:spcAft>
              <a:buClr>
                <a:schemeClr val="accent2"/>
              </a:buClr>
              <a:buSzPct val="85000"/>
              <a:buFont typeface="Wingdings" pitchFamily="2" charset="2"/>
              <a:buNone/>
              <a:defRPr sz="1600"/>
            </a:lvl1pPr>
            <a:lvl2pPr marL="276225" indent="-276225">
              <a:lnSpc>
                <a:spcPct val="120000"/>
              </a:lnSpc>
              <a:spcAft>
                <a:spcPts val="600"/>
              </a:spcAft>
              <a:buClr>
                <a:srgbClr val="195D2F"/>
              </a:buClr>
              <a:buSzPct val="85000"/>
              <a:buFont typeface="Wingdings" pitchFamily="2" charset="2"/>
              <a:buChar char="n"/>
              <a:defRPr sz="1600"/>
            </a:lvl2pPr>
            <a:lvl3pPr marL="447675" indent="-171450">
              <a:lnSpc>
                <a:spcPct val="120000"/>
              </a:lnSpc>
              <a:spcAft>
                <a:spcPts val="600"/>
              </a:spcAft>
              <a:buClr>
                <a:schemeClr val="tx1"/>
              </a:buClr>
              <a:buFont typeface="Wingdings" pitchFamily="2" charset="2"/>
              <a:buChar char=""/>
              <a:defRPr sz="1600"/>
            </a:lvl3pPr>
            <a:lvl4pPr marL="635000" indent="-174625">
              <a:lnSpc>
                <a:spcPct val="120000"/>
              </a:lnSpc>
              <a:spcAft>
                <a:spcPts val="600"/>
              </a:spcAft>
              <a:buClr>
                <a:schemeClr val="tx1"/>
              </a:buClr>
              <a:buFont typeface="Wingdings" pitchFamily="2" charset="2"/>
              <a:buChar char="n"/>
              <a:defRPr sz="1400"/>
            </a:lvl4pPr>
            <a:lvl5pPr marL="811213" indent="-169863">
              <a:lnSpc>
                <a:spcPct val="120000"/>
              </a:lnSpc>
              <a:spcBef>
                <a:spcPts val="0"/>
              </a:spcBef>
              <a:spcAft>
                <a:spcPts val="600"/>
              </a:spcAft>
              <a:buClr>
                <a:schemeClr val="tx1"/>
              </a:buClr>
              <a:buFont typeface="Wingdings" pitchFamily="2" charset="2"/>
              <a:buChar char="n"/>
              <a:defRPr sz="1200"/>
            </a:lvl5pPr>
            <a:lvl6pPr marL="992188" indent="-180975">
              <a:lnSpc>
                <a:spcPct val="120000"/>
              </a:lnSpc>
              <a:spcBef>
                <a:spcPts val="0"/>
              </a:spcBef>
              <a:spcAft>
                <a:spcPts val="600"/>
              </a:spcAft>
              <a:buClr>
                <a:schemeClr val="tx1"/>
              </a:buClr>
              <a:buFont typeface="Wingdings" pitchFamily="2" charset="2"/>
              <a:buChar char="n"/>
              <a:defRPr sz="12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1"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3"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19"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Graphs">
    <p:spTree>
      <p:nvGrpSpPr>
        <p:cNvPr id="1" name=""/>
        <p:cNvGrpSpPr/>
        <p:nvPr/>
      </p:nvGrpSpPr>
      <p:grpSpPr>
        <a:xfrm>
          <a:off x="0" y="0"/>
          <a:ext cx="0" cy="0"/>
          <a:chOff x="0" y="0"/>
          <a:chExt cx="0" cy="0"/>
        </a:xfrm>
      </p:grpSpPr>
      <p:sp>
        <p:nvSpPr>
          <p:cNvPr id="67" name="Content Placeholder 51"/>
          <p:cNvSpPr>
            <a:spLocks noGrp="1"/>
          </p:cNvSpPr>
          <p:nvPr>
            <p:ph sz="quarter" idx="29" hasCustomPrompt="1"/>
          </p:nvPr>
        </p:nvSpPr>
        <p:spPr>
          <a:xfrm>
            <a:off x="904072" y="6267688"/>
            <a:ext cx="3747304" cy="99509"/>
          </a:xfrm>
        </p:spPr>
        <p:txBody>
          <a:bodyPr wrap="square">
            <a:noAutofit/>
          </a:bodyPr>
          <a:lstStyle>
            <a:lvl1pPr>
              <a:defRPr sz="700">
                <a:solidFill>
                  <a:schemeClr val="tx1"/>
                </a:solidFill>
                <a:latin typeface="+mn-lt"/>
              </a:defRPr>
            </a:lvl1pPr>
          </a:lstStyle>
          <a:p>
            <a:pPr lvl="0"/>
            <a:r>
              <a:rPr lang="en-US" dirty="0" smtClean="0"/>
              <a:t>CLICK TO EDIT SOURCE</a:t>
            </a:r>
            <a:endParaRPr lang="nl-NL" dirty="0"/>
          </a:p>
        </p:txBody>
      </p:sp>
      <p:sp>
        <p:nvSpPr>
          <p:cNvPr id="31" name="Rectangle 4"/>
          <p:cNvSpPr>
            <a:spLocks noChangeArrowheads="1"/>
          </p:cNvSpPr>
          <p:nvPr/>
        </p:nvSpPr>
        <p:spPr bwMode="auto">
          <a:xfrm>
            <a:off x="0" y="228599"/>
            <a:ext cx="8675688" cy="516467"/>
          </a:xfrm>
          <a:prstGeom prst="rect">
            <a:avLst/>
          </a:prstGeom>
          <a:solidFill>
            <a:srgbClr val="93C83D"/>
          </a:solidFill>
          <a:ln w="9525" algn="ctr">
            <a:noFill/>
            <a:miter lim="800000"/>
            <a:headEnd/>
            <a:tailEnd/>
          </a:ln>
        </p:spPr>
        <p:txBody>
          <a:bodyPr vert="horz" wrap="square" lIns="928800" tIns="133200" rIns="36000" bIns="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kern="1200" cap="none" normalizeH="0" baseline="0" dirty="0" smtClean="0">
              <a:ln>
                <a:noFill/>
              </a:ln>
              <a:solidFill>
                <a:schemeClr val="tx2"/>
              </a:solidFill>
              <a:effectLst/>
              <a:latin typeface="Futura Medium" pitchFamily="18" charset="0"/>
              <a:ea typeface="+mn-ea"/>
              <a:cs typeface="+mn-cs"/>
            </a:endParaRPr>
          </a:p>
        </p:txBody>
      </p:sp>
      <p:sp>
        <p:nvSpPr>
          <p:cNvPr id="32" name="Rectangle 2"/>
          <p:cNvSpPr>
            <a:spLocks noGrp="1" noChangeArrowheads="1"/>
          </p:cNvSpPr>
          <p:nvPr>
            <p:ph type="title"/>
          </p:nvPr>
        </p:nvSpPr>
        <p:spPr bwMode="auto">
          <a:xfrm>
            <a:off x="900112" y="295200"/>
            <a:ext cx="7700400" cy="419156"/>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sz="2400" b="1" kern="1200" cap="all" baseline="0" noProof="0" dirty="0" smtClean="0">
                <a:solidFill>
                  <a:schemeClr val="tx1">
                    <a:lumMod val="50000"/>
                  </a:schemeClr>
                </a:solidFill>
                <a:latin typeface="+mj-lt"/>
                <a:ea typeface="+mj-ea"/>
                <a:cs typeface="+mj-cs"/>
              </a:defRPr>
            </a:lvl1pPr>
          </a:lstStyle>
          <a:p>
            <a:pPr lvl="0" algn="l" defTabSz="914400" rtl="0" eaLnBrk="1" latinLnBrk="0" hangingPunct="1">
              <a:spcBef>
                <a:spcPct val="0"/>
              </a:spcBef>
              <a:buNone/>
            </a:pPr>
            <a:r>
              <a:rPr lang="en-US" noProof="0" dirty="0" smtClean="0"/>
              <a:t>Click to edit Master title style</a:t>
            </a:r>
            <a:endParaRPr lang="en-GB" noProof="0" dirty="0" smtClean="0"/>
          </a:p>
        </p:txBody>
      </p:sp>
      <p:sp>
        <p:nvSpPr>
          <p:cNvPr id="39" name="Content Placeholder 51"/>
          <p:cNvSpPr>
            <a:spLocks noGrp="1"/>
          </p:cNvSpPr>
          <p:nvPr>
            <p:ph sz="quarter" idx="45" hasCustomPrompt="1"/>
          </p:nvPr>
        </p:nvSpPr>
        <p:spPr>
          <a:xfrm>
            <a:off x="911225" y="4179607"/>
            <a:ext cx="3697200"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smtClean="0"/>
              <a:t>Click to edit Unit of measure</a:t>
            </a:r>
            <a:endParaRPr lang="nl-NL" dirty="0"/>
          </a:p>
        </p:txBody>
      </p:sp>
      <p:sp>
        <p:nvSpPr>
          <p:cNvPr id="40" name="Content Placeholder 51"/>
          <p:cNvSpPr>
            <a:spLocks noGrp="1"/>
          </p:cNvSpPr>
          <p:nvPr>
            <p:ph sz="quarter" idx="46" hasCustomPrompt="1"/>
          </p:nvPr>
        </p:nvSpPr>
        <p:spPr>
          <a:xfrm>
            <a:off x="911225" y="3844644"/>
            <a:ext cx="3697200" cy="219740"/>
          </a:xfrm>
        </p:spPr>
        <p:txBody>
          <a:bodyPr vert="horz" wrap="square" lIns="0" tIns="0" rIns="0" bIns="0" rtlCol="0">
            <a:spAutoFit/>
          </a:bodyPr>
          <a:lstStyle>
            <a:lvl1pPr>
              <a:defRPr lang="nl-NL" sz="1200" kern="1200"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smtClean="0"/>
              <a:t>CHART TITLE APPEARS HERE</a:t>
            </a:r>
            <a:endParaRPr lang="nl-NL" dirty="0"/>
          </a:p>
        </p:txBody>
      </p:sp>
      <p:cxnSp>
        <p:nvCxnSpPr>
          <p:cNvPr id="41" name="Straight Connector 40"/>
          <p:cNvCxnSpPr/>
          <p:nvPr/>
        </p:nvCxnSpPr>
        <p:spPr>
          <a:xfrm flipV="1">
            <a:off x="911225" y="4122457"/>
            <a:ext cx="3697200" cy="794"/>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42" name="Chart Placeholder 16"/>
          <p:cNvSpPr>
            <a:spLocks noGrp="1"/>
          </p:cNvSpPr>
          <p:nvPr>
            <p:ph type="chart" sz="quarter" idx="47"/>
          </p:nvPr>
        </p:nvSpPr>
        <p:spPr>
          <a:xfrm>
            <a:off x="911225" y="4436262"/>
            <a:ext cx="3697200" cy="1703279"/>
          </a:xfrm>
        </p:spPr>
        <p:txBody>
          <a:bodyPr>
            <a:normAutofit/>
          </a:bodyPr>
          <a:lstStyle>
            <a:lvl1pPr>
              <a:defRPr sz="1200">
                <a:solidFill>
                  <a:schemeClr val="tx1"/>
                </a:solidFill>
                <a:latin typeface="+mn-lt"/>
              </a:defRPr>
            </a:lvl1pPr>
          </a:lstStyle>
          <a:p>
            <a:r>
              <a:rPr lang="en-US" smtClean="0"/>
              <a:t>Click icon to add chart</a:t>
            </a:r>
            <a:endParaRPr lang="nl-NL" dirty="0"/>
          </a:p>
        </p:txBody>
      </p:sp>
      <p:cxnSp>
        <p:nvCxnSpPr>
          <p:cNvPr id="43" name="Straight Connector 42"/>
          <p:cNvCxnSpPr/>
          <p:nvPr/>
        </p:nvCxnSpPr>
        <p:spPr>
          <a:xfrm>
            <a:off x="904071" y="5944860"/>
            <a:ext cx="3697200" cy="1588"/>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99" name="Content Placeholder 51"/>
          <p:cNvSpPr>
            <a:spLocks noGrp="1"/>
          </p:cNvSpPr>
          <p:nvPr>
            <p:ph sz="quarter" idx="54" hasCustomPrompt="1"/>
          </p:nvPr>
        </p:nvSpPr>
        <p:spPr>
          <a:xfrm>
            <a:off x="911225" y="1654176"/>
            <a:ext cx="3697200"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smtClean="0"/>
              <a:t>Click to edit Unit of measure</a:t>
            </a:r>
            <a:endParaRPr lang="nl-NL" dirty="0"/>
          </a:p>
        </p:txBody>
      </p:sp>
      <p:sp>
        <p:nvSpPr>
          <p:cNvPr id="100" name="Content Placeholder 51"/>
          <p:cNvSpPr>
            <a:spLocks noGrp="1"/>
          </p:cNvSpPr>
          <p:nvPr>
            <p:ph sz="quarter" idx="55" hasCustomPrompt="1"/>
          </p:nvPr>
        </p:nvSpPr>
        <p:spPr>
          <a:xfrm>
            <a:off x="911225" y="1319213"/>
            <a:ext cx="3697200" cy="219740"/>
          </a:xfrm>
        </p:spPr>
        <p:txBody>
          <a:bodyPr vert="horz" wrap="square" lIns="0" tIns="0" rIns="0" bIns="0" rtlCol="0">
            <a:spAutoFit/>
          </a:bodyPr>
          <a:lstStyle>
            <a:lvl1pPr>
              <a:defRPr lang="nl-NL" sz="1200" kern="1200"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smtClean="0"/>
              <a:t>CHART TITLE APPEARS HERE</a:t>
            </a:r>
            <a:endParaRPr lang="nl-NL" dirty="0"/>
          </a:p>
        </p:txBody>
      </p:sp>
      <p:cxnSp>
        <p:nvCxnSpPr>
          <p:cNvPr id="101" name="Straight Connector 100"/>
          <p:cNvCxnSpPr/>
          <p:nvPr/>
        </p:nvCxnSpPr>
        <p:spPr>
          <a:xfrm flipV="1">
            <a:off x="911225" y="1597026"/>
            <a:ext cx="3697200" cy="794"/>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02" name="Chart Placeholder 16"/>
          <p:cNvSpPr>
            <a:spLocks noGrp="1"/>
          </p:cNvSpPr>
          <p:nvPr>
            <p:ph type="chart" sz="quarter" idx="56"/>
          </p:nvPr>
        </p:nvSpPr>
        <p:spPr>
          <a:xfrm>
            <a:off x="911225" y="1910831"/>
            <a:ext cx="3697200" cy="1703279"/>
          </a:xfrm>
        </p:spPr>
        <p:txBody>
          <a:bodyPr>
            <a:normAutofit/>
          </a:bodyPr>
          <a:lstStyle>
            <a:lvl1pPr>
              <a:defRPr sz="1200">
                <a:solidFill>
                  <a:schemeClr val="tx1"/>
                </a:solidFill>
                <a:latin typeface="+mn-lt"/>
              </a:defRPr>
            </a:lvl1pPr>
          </a:lstStyle>
          <a:p>
            <a:r>
              <a:rPr lang="en-US" smtClean="0"/>
              <a:t>Click icon to add chart</a:t>
            </a:r>
            <a:endParaRPr lang="nl-NL" dirty="0"/>
          </a:p>
        </p:txBody>
      </p:sp>
      <p:cxnSp>
        <p:nvCxnSpPr>
          <p:cNvPr id="103" name="Straight Connector 102"/>
          <p:cNvCxnSpPr/>
          <p:nvPr/>
        </p:nvCxnSpPr>
        <p:spPr>
          <a:xfrm>
            <a:off x="904071" y="3419429"/>
            <a:ext cx="3697200" cy="1588"/>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4" name="Content Placeholder 51"/>
          <p:cNvSpPr>
            <a:spLocks noGrp="1"/>
          </p:cNvSpPr>
          <p:nvPr>
            <p:ph sz="quarter" idx="57" hasCustomPrompt="1"/>
          </p:nvPr>
        </p:nvSpPr>
        <p:spPr>
          <a:xfrm>
            <a:off x="4965700" y="4179607"/>
            <a:ext cx="3697200"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smtClean="0"/>
              <a:t>Click to edit Unit of measure</a:t>
            </a:r>
            <a:endParaRPr lang="nl-NL" dirty="0"/>
          </a:p>
        </p:txBody>
      </p:sp>
      <p:sp>
        <p:nvSpPr>
          <p:cNvPr id="105" name="Content Placeholder 51"/>
          <p:cNvSpPr>
            <a:spLocks noGrp="1"/>
          </p:cNvSpPr>
          <p:nvPr>
            <p:ph sz="quarter" idx="58" hasCustomPrompt="1"/>
          </p:nvPr>
        </p:nvSpPr>
        <p:spPr>
          <a:xfrm>
            <a:off x="4965700" y="3844644"/>
            <a:ext cx="3697200" cy="219740"/>
          </a:xfrm>
        </p:spPr>
        <p:txBody>
          <a:bodyPr vert="horz" wrap="square" lIns="0" tIns="0" rIns="0" bIns="0" rtlCol="0">
            <a:spAutoFit/>
          </a:bodyPr>
          <a:lstStyle>
            <a:lvl1pPr>
              <a:defRPr lang="nl-NL" sz="1200" kern="1200"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smtClean="0"/>
              <a:t>CHART TITLE APPEARS HERE</a:t>
            </a:r>
            <a:endParaRPr lang="nl-NL" dirty="0"/>
          </a:p>
        </p:txBody>
      </p:sp>
      <p:cxnSp>
        <p:nvCxnSpPr>
          <p:cNvPr id="106" name="Straight Connector 105"/>
          <p:cNvCxnSpPr/>
          <p:nvPr/>
        </p:nvCxnSpPr>
        <p:spPr>
          <a:xfrm flipV="1">
            <a:off x="4965700" y="4122457"/>
            <a:ext cx="3697200" cy="794"/>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07" name="Chart Placeholder 16"/>
          <p:cNvSpPr>
            <a:spLocks noGrp="1"/>
          </p:cNvSpPr>
          <p:nvPr>
            <p:ph type="chart" sz="quarter" idx="59"/>
          </p:nvPr>
        </p:nvSpPr>
        <p:spPr>
          <a:xfrm>
            <a:off x="4965700" y="4436262"/>
            <a:ext cx="3697200" cy="1703279"/>
          </a:xfrm>
        </p:spPr>
        <p:txBody>
          <a:bodyPr>
            <a:normAutofit/>
          </a:bodyPr>
          <a:lstStyle>
            <a:lvl1pPr>
              <a:defRPr sz="1200">
                <a:solidFill>
                  <a:schemeClr val="tx1"/>
                </a:solidFill>
                <a:latin typeface="+mn-lt"/>
              </a:defRPr>
            </a:lvl1pPr>
          </a:lstStyle>
          <a:p>
            <a:r>
              <a:rPr lang="en-US" smtClean="0"/>
              <a:t>Click icon to add chart</a:t>
            </a:r>
            <a:endParaRPr lang="nl-NL" dirty="0"/>
          </a:p>
        </p:txBody>
      </p:sp>
      <p:cxnSp>
        <p:nvCxnSpPr>
          <p:cNvPr id="108" name="Straight Connector 107"/>
          <p:cNvCxnSpPr/>
          <p:nvPr/>
        </p:nvCxnSpPr>
        <p:spPr>
          <a:xfrm>
            <a:off x="4958546" y="5944860"/>
            <a:ext cx="3697200" cy="1588"/>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Content Placeholder 51"/>
          <p:cNvSpPr>
            <a:spLocks noGrp="1"/>
          </p:cNvSpPr>
          <p:nvPr>
            <p:ph sz="quarter" idx="60" hasCustomPrompt="1"/>
          </p:nvPr>
        </p:nvSpPr>
        <p:spPr>
          <a:xfrm>
            <a:off x="4965700" y="1654176"/>
            <a:ext cx="3697200"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smtClean="0"/>
              <a:t>Click to edit Unit of measure</a:t>
            </a:r>
            <a:endParaRPr lang="nl-NL" dirty="0"/>
          </a:p>
        </p:txBody>
      </p:sp>
      <p:sp>
        <p:nvSpPr>
          <p:cNvPr id="110" name="Content Placeholder 51"/>
          <p:cNvSpPr>
            <a:spLocks noGrp="1"/>
          </p:cNvSpPr>
          <p:nvPr>
            <p:ph sz="quarter" idx="61" hasCustomPrompt="1"/>
          </p:nvPr>
        </p:nvSpPr>
        <p:spPr>
          <a:xfrm>
            <a:off x="4965700" y="1319213"/>
            <a:ext cx="3697200" cy="219740"/>
          </a:xfrm>
        </p:spPr>
        <p:txBody>
          <a:bodyPr vert="horz" wrap="square" lIns="0" tIns="0" rIns="0" bIns="0" rtlCol="0">
            <a:spAutoFit/>
          </a:bodyPr>
          <a:lstStyle>
            <a:lvl1pPr>
              <a:defRPr lang="nl-NL" sz="1200" kern="1200"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smtClean="0"/>
              <a:t>CHART TITLE APPEARS HERE</a:t>
            </a:r>
            <a:endParaRPr lang="nl-NL" dirty="0"/>
          </a:p>
        </p:txBody>
      </p:sp>
      <p:cxnSp>
        <p:nvCxnSpPr>
          <p:cNvPr id="111" name="Straight Connector 110"/>
          <p:cNvCxnSpPr/>
          <p:nvPr/>
        </p:nvCxnSpPr>
        <p:spPr>
          <a:xfrm flipV="1">
            <a:off x="4965700" y="1597026"/>
            <a:ext cx="3697200" cy="794"/>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12" name="Chart Placeholder 16"/>
          <p:cNvSpPr>
            <a:spLocks noGrp="1"/>
          </p:cNvSpPr>
          <p:nvPr>
            <p:ph type="chart" sz="quarter" idx="62"/>
          </p:nvPr>
        </p:nvSpPr>
        <p:spPr>
          <a:xfrm>
            <a:off x="4965700" y="1910831"/>
            <a:ext cx="3697200" cy="1703279"/>
          </a:xfrm>
        </p:spPr>
        <p:txBody>
          <a:bodyPr>
            <a:normAutofit/>
          </a:bodyPr>
          <a:lstStyle>
            <a:lvl1pPr>
              <a:defRPr sz="1200">
                <a:solidFill>
                  <a:schemeClr val="tx1"/>
                </a:solidFill>
                <a:latin typeface="+mn-lt"/>
              </a:defRPr>
            </a:lvl1pPr>
          </a:lstStyle>
          <a:p>
            <a:r>
              <a:rPr lang="en-US" smtClean="0"/>
              <a:t>Click icon to add chart</a:t>
            </a:r>
            <a:endParaRPr lang="nl-NL" dirty="0"/>
          </a:p>
        </p:txBody>
      </p:sp>
      <p:cxnSp>
        <p:nvCxnSpPr>
          <p:cNvPr id="113" name="Straight Connector 112"/>
          <p:cNvCxnSpPr/>
          <p:nvPr/>
        </p:nvCxnSpPr>
        <p:spPr>
          <a:xfrm>
            <a:off x="4958546" y="3419429"/>
            <a:ext cx="3697200" cy="1588"/>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3"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34"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3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37"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15" name="Rectangle 4"/>
          <p:cNvSpPr>
            <a:spLocks noChangeArrowheads="1"/>
          </p:cNvSpPr>
          <p:nvPr userDrawn="1"/>
        </p:nvSpPr>
        <p:spPr bwMode="auto">
          <a:xfrm flipH="1">
            <a:off x="900000" y="1367999"/>
            <a:ext cx="6661152" cy="4914000"/>
          </a:xfrm>
          <a:prstGeom prst="rect">
            <a:avLst/>
          </a:prstGeom>
          <a:solidFill>
            <a:srgbClr val="3A8226"/>
          </a:solidFill>
          <a:ln w="9525">
            <a:noFill/>
            <a:miter lim="800000"/>
            <a:headEnd/>
            <a:tailEnd/>
          </a:ln>
          <a:effectLst/>
        </p:spPr>
        <p:txBody>
          <a:bodyPr wrap="none" anchor="ctr"/>
          <a:lstStyle/>
          <a:p>
            <a:pPr marL="0" algn="l" defTabSz="914400" rtl="0" eaLnBrk="1" latinLnBrk="0" hangingPunct="1"/>
            <a:endParaRPr lang="en-GB" sz="1800" kern="1200" noProof="0">
              <a:solidFill>
                <a:schemeClr val="tx1"/>
              </a:solidFill>
              <a:latin typeface="+mn-lt"/>
              <a:ea typeface="+mn-ea"/>
              <a:cs typeface="+mn-cs"/>
            </a:endParaRPr>
          </a:p>
        </p:txBody>
      </p:sp>
      <p:sp>
        <p:nvSpPr>
          <p:cNvPr id="21" name="Rectangle 4"/>
          <p:cNvSpPr>
            <a:spLocks noChangeArrowheads="1"/>
          </p:cNvSpPr>
          <p:nvPr userDrawn="1"/>
        </p:nvSpPr>
        <p:spPr bwMode="auto">
          <a:xfrm flipH="1">
            <a:off x="1620000" y="648000"/>
            <a:ext cx="6660000" cy="4914000"/>
          </a:xfrm>
          <a:prstGeom prst="rect">
            <a:avLst/>
          </a:prstGeom>
          <a:solidFill>
            <a:srgbClr val="C3EB9F"/>
          </a:solidFill>
          <a:ln w="9525">
            <a:noFill/>
            <a:miter lim="800000"/>
            <a:headEnd/>
            <a:tailEnd/>
          </a:ln>
          <a:effectLst/>
        </p:spPr>
        <p:txBody>
          <a:bodyPr wrap="none" anchor="ctr"/>
          <a:lstStyle/>
          <a:p>
            <a:pPr marL="0" algn="l" defTabSz="914400" rtl="0" eaLnBrk="1" latinLnBrk="0" hangingPunct="1"/>
            <a:endParaRPr lang="en-GB" sz="1800" kern="1200" noProof="0">
              <a:solidFill>
                <a:schemeClr val="tx1"/>
              </a:solidFill>
              <a:latin typeface="+mn-lt"/>
              <a:ea typeface="+mn-ea"/>
              <a:cs typeface="+mn-cs"/>
            </a:endParaRPr>
          </a:p>
        </p:txBody>
      </p:sp>
      <p:sp>
        <p:nvSpPr>
          <p:cNvPr id="22" name="Rectangle 4"/>
          <p:cNvSpPr>
            <a:spLocks noChangeArrowheads="1"/>
          </p:cNvSpPr>
          <p:nvPr userDrawn="1"/>
        </p:nvSpPr>
        <p:spPr bwMode="auto">
          <a:xfrm flipH="1">
            <a:off x="1620000" y="1367999"/>
            <a:ext cx="5940000" cy="4194000"/>
          </a:xfrm>
          <a:prstGeom prst="rect">
            <a:avLst/>
          </a:prstGeom>
          <a:solidFill>
            <a:srgbClr val="93C83D"/>
          </a:solidFill>
          <a:ln w="9525">
            <a:noFill/>
            <a:miter lim="800000"/>
            <a:headEnd/>
            <a:tailEnd/>
          </a:ln>
          <a:effectLst/>
        </p:spPr>
        <p:txBody>
          <a:bodyPr wrap="none" anchor="ctr"/>
          <a:lstStyle/>
          <a:p>
            <a:pPr marL="0" algn="l" defTabSz="914400" rtl="0" eaLnBrk="1" latinLnBrk="0" hangingPunct="1"/>
            <a:endParaRPr lang="en-GB" sz="1800" kern="1200" noProof="0">
              <a:solidFill>
                <a:schemeClr val="tx1"/>
              </a:solidFill>
              <a:latin typeface="+mn-lt"/>
              <a:ea typeface="+mn-ea"/>
              <a:cs typeface="+mn-cs"/>
            </a:endParaRPr>
          </a:p>
        </p:txBody>
      </p:sp>
      <p:sp>
        <p:nvSpPr>
          <p:cNvPr id="18" name="Title 1"/>
          <p:cNvSpPr>
            <a:spLocks noGrp="1"/>
          </p:cNvSpPr>
          <p:nvPr>
            <p:ph type="title"/>
          </p:nvPr>
        </p:nvSpPr>
        <p:spPr>
          <a:xfrm>
            <a:off x="1782070" y="3198783"/>
            <a:ext cx="5603468" cy="1362075"/>
          </a:xfrm>
          <a:prstGeom prst="rect">
            <a:avLst/>
          </a:prstGeom>
        </p:spPr>
        <p:txBody>
          <a:bodyPr lIns="0" tIns="0" rIns="0" bIns="0"/>
          <a:lstStyle>
            <a:lvl1pPr algn="l">
              <a:defRPr sz="1600" b="0" cap="none" baseline="0">
                <a:solidFill>
                  <a:schemeClr val="tx1">
                    <a:lumMod val="50000"/>
                  </a:schemeClr>
                </a:solidFill>
                <a:latin typeface="+mn-lt"/>
              </a:defRPr>
            </a:lvl1pPr>
          </a:lstStyle>
          <a:p>
            <a:r>
              <a:rPr lang="en-US" dirty="0" smtClean="0"/>
              <a:t>Click to edit Master title style</a:t>
            </a:r>
            <a:endParaRPr lang="en-MY" dirty="0"/>
          </a:p>
        </p:txBody>
      </p:sp>
      <p:sp>
        <p:nvSpPr>
          <p:cNvPr id="25" name="Text Placeholder 2"/>
          <p:cNvSpPr>
            <a:spLocks noGrp="1"/>
          </p:cNvSpPr>
          <p:nvPr>
            <p:ph type="body" idx="1"/>
          </p:nvPr>
        </p:nvSpPr>
        <p:spPr>
          <a:xfrm>
            <a:off x="1782070" y="2379407"/>
            <a:ext cx="5603468"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marL="0" indent="0">
              <a:buNone/>
              <a:defRPr lang="en-US" sz="2400" b="1" kern="1200" cap="all" baseline="0" noProof="0" dirty="0" smtClean="0">
                <a:solidFill>
                  <a:schemeClr val="tx1">
                    <a:lumMod val="50000"/>
                  </a:schemeClr>
                </a:solidFill>
                <a:latin typeface="+mj-lt"/>
                <a:ea typeface="+mj-ea"/>
                <a:cs typeface="+mj-cs"/>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lgn="l" defTabSz="914400" rtl="0" eaLnBrk="1" latinLnBrk="0" hangingPunct="1">
              <a:spcBef>
                <a:spcPct val="0"/>
              </a:spcBef>
              <a:buNone/>
            </a:pPr>
            <a:r>
              <a:rPr lang="en-US" dirty="0" smtClean="0"/>
              <a:t>Click to edit Master text styles</a:t>
            </a:r>
          </a:p>
        </p:txBody>
      </p:sp>
      <p:sp>
        <p:nvSpPr>
          <p:cNvPr id="34" name="Text Placeholder 13"/>
          <p:cNvSpPr>
            <a:spLocks noGrp="1"/>
          </p:cNvSpPr>
          <p:nvPr>
            <p:ph type="body" sz="quarter" idx="13" hasCustomPrompt="1"/>
          </p:nvPr>
        </p:nvSpPr>
        <p:spPr>
          <a:xfrm>
            <a:off x="1782070" y="1415008"/>
            <a:ext cx="2243127" cy="964626"/>
          </a:xfrm>
          <a:prstGeom prst="rect">
            <a:avLst/>
          </a:prstGeom>
        </p:spPr>
        <p:txBody>
          <a:bodyPr lIns="0" tIns="0" rIns="0" bIns="0"/>
          <a:lstStyle>
            <a:lvl1pPr>
              <a:buNone/>
              <a:defRPr sz="6000">
                <a:solidFill>
                  <a:schemeClr val="tx1">
                    <a:lumMod val="50000"/>
                  </a:schemeClr>
                </a:solidFill>
                <a:latin typeface="Futura Light" pitchFamily="2" charset="0"/>
              </a:defRPr>
            </a:lvl1pPr>
          </a:lstStyle>
          <a:p>
            <a:pPr lvl="0"/>
            <a:r>
              <a:rPr lang="en-GB" dirty="0" smtClean="0"/>
              <a:t>0.0</a:t>
            </a:r>
            <a:endParaRPr lang="en-GB" dirty="0"/>
          </a:p>
        </p:txBody>
      </p:sp>
      <p:sp>
        <p:nvSpPr>
          <p:cNvPr id="12" name="Text Box 11" descr="Text Box 11"/>
          <p:cNvSpPr txBox="1">
            <a:spLocks noChangeArrowheads="1"/>
          </p:cNvSpPr>
          <p:nvPr/>
        </p:nvSpPr>
        <p:spPr bwMode="auto">
          <a:xfrm>
            <a:off x="911225" y="6470359"/>
            <a:ext cx="2520000" cy="324000"/>
          </a:xfrm>
          <a:prstGeom prst="rect">
            <a:avLst/>
          </a:prstGeom>
          <a:noFill/>
          <a:ln w="9525" algn="ctr">
            <a:noFill/>
            <a:miter lim="800000"/>
            <a:headEnd/>
            <a:tailEnd/>
          </a:ln>
          <a:effectLst/>
        </p:spPr>
        <p:txBody>
          <a:bodyPr wrap="none" lIns="0" tIns="0" rIns="0" anchor="t" anchorCtr="0">
            <a:noAutofit/>
          </a:bodyPr>
          <a:lstStyle/>
          <a:p>
            <a:pPr>
              <a:defRPr/>
            </a:pPr>
            <a:r>
              <a:rPr lang="en-GB" sz="800" dirty="0" smtClean="0">
                <a:solidFill>
                  <a:schemeClr val="tx1"/>
                </a:solidFill>
                <a:latin typeface="+mn-lt"/>
                <a:cs typeface="Arial" pitchFamily="34" charset="0"/>
              </a:rPr>
              <a:t>Copyright of Serra Power Solutions, Inc.</a:t>
            </a:r>
            <a:endParaRPr lang="en-GB" sz="800" dirty="0">
              <a:solidFill>
                <a:schemeClr val="tx1"/>
              </a:solidFill>
              <a:latin typeface="+mn-lt"/>
              <a:cs typeface="Arial" pitchFamily="34" charset="0"/>
            </a:endParaRPr>
          </a:p>
        </p:txBody>
      </p:sp>
      <p:sp>
        <p:nvSpPr>
          <p:cNvPr id="16"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7"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smtClean="0"/>
              <a:t>Month 2010</a:t>
            </a:r>
            <a:endParaRPr lang="en-GB" dirty="0"/>
          </a:p>
        </p:txBody>
      </p:sp>
      <p:sp>
        <p:nvSpPr>
          <p:cNvPr id="20"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a:defRPr/>
            </a:pPr>
            <a:r>
              <a:rPr lang="en-GB" dirty="0" smtClean="0"/>
              <a:t>Footer </a:t>
            </a:r>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3"/>
          <p:cNvSpPr>
            <a:spLocks noGrp="1" noChangeArrowheads="1"/>
          </p:cNvSpPr>
          <p:nvPr>
            <p:ph type="body" idx="1"/>
          </p:nvPr>
        </p:nvSpPr>
        <p:spPr bwMode="auto">
          <a:xfrm>
            <a:off x="909704" y="1310400"/>
            <a:ext cx="7747176" cy="50713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Xx</a:t>
            </a:r>
          </a:p>
          <a:p>
            <a:pPr lvl="5"/>
            <a:r>
              <a:rPr lang="en-GB" dirty="0" smtClean="0"/>
              <a:t>xx</a:t>
            </a:r>
          </a:p>
        </p:txBody>
      </p:sp>
      <p:sp>
        <p:nvSpPr>
          <p:cNvPr id="16" name="Rectangle 2"/>
          <p:cNvSpPr>
            <a:spLocks noGrp="1" noChangeArrowheads="1"/>
          </p:cNvSpPr>
          <p:nvPr>
            <p:ph type="title"/>
          </p:nvPr>
        </p:nvSpPr>
        <p:spPr bwMode="auto">
          <a:xfrm>
            <a:off x="900112" y="295253"/>
            <a:ext cx="7700963" cy="419103"/>
          </a:xfrm>
          <a:prstGeom prst="rect">
            <a:avLst/>
          </a:prstGeom>
          <a:solidFill>
            <a:srgbClr val="93C83D"/>
          </a:solidFill>
          <a:ln w="9525" algn="ctr">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title style</a:t>
            </a:r>
            <a:endParaRPr lang="en-GB" dirty="0"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fade/>
  </p:transition>
  <p:txStyles>
    <p:titleStyle>
      <a:lvl1pPr algn="l" defTabSz="914400" rtl="0" eaLnBrk="1" latinLnBrk="0" hangingPunct="1">
        <a:spcBef>
          <a:spcPct val="0"/>
        </a:spcBef>
        <a:buNone/>
        <a:defRPr sz="2400" b="1" kern="1200" cap="none" baseline="0">
          <a:solidFill>
            <a:schemeClr val="tx1">
              <a:lumMod val="50000"/>
            </a:schemeClr>
          </a:solidFill>
          <a:latin typeface="+mj-lt"/>
          <a:ea typeface="+mj-ea"/>
          <a:cs typeface="+mj-cs"/>
        </a:defRPr>
      </a:lvl1pPr>
    </p:titleStyle>
    <p:bodyStyle>
      <a:lvl1pPr marL="0" indent="0" algn="l" defTabSz="268288" rtl="0" eaLnBrk="1" latinLnBrk="0" hangingPunct="1">
        <a:lnSpc>
          <a:spcPct val="120000"/>
        </a:lnSpc>
        <a:spcBef>
          <a:spcPts val="0"/>
        </a:spcBef>
        <a:spcAft>
          <a:spcPts val="600"/>
        </a:spcAft>
        <a:buClr>
          <a:schemeClr val="accent2"/>
        </a:buClr>
        <a:buSzPct val="85000"/>
        <a:buFont typeface="Wingdings" pitchFamily="2" charset="2"/>
        <a:buNone/>
        <a:defRPr sz="2000" kern="1200" baseline="0">
          <a:solidFill>
            <a:schemeClr val="tx1"/>
          </a:solidFill>
          <a:latin typeface="+mn-lt"/>
          <a:ea typeface="+mn-ea"/>
          <a:cs typeface="+mn-cs"/>
        </a:defRPr>
      </a:lvl1pPr>
      <a:lvl2pPr marL="269875" indent="-269875" algn="l" defTabSz="268288" rtl="0" eaLnBrk="1" latinLnBrk="0" hangingPunct="1">
        <a:lnSpc>
          <a:spcPct val="120000"/>
        </a:lnSpc>
        <a:spcBef>
          <a:spcPts val="0"/>
        </a:spcBef>
        <a:spcAft>
          <a:spcPts val="600"/>
        </a:spcAft>
        <a:buClr>
          <a:srgbClr val="195D2F"/>
        </a:buClr>
        <a:buSzPct val="85000"/>
        <a:buFont typeface="Wingdings" pitchFamily="2" charset="2"/>
        <a:buChar char="n"/>
        <a:defRPr sz="2000" b="0" kern="1200">
          <a:solidFill>
            <a:schemeClr val="tx1"/>
          </a:solidFill>
          <a:latin typeface="+mn-lt"/>
          <a:ea typeface="+mn-ea"/>
          <a:cs typeface="+mn-cs"/>
        </a:defRPr>
      </a:lvl2pPr>
      <a:lvl3pPr marL="454025" indent="-184150" algn="l" defTabSz="268288" rtl="0" eaLnBrk="1" latinLnBrk="0" hangingPunct="1">
        <a:lnSpc>
          <a:spcPct val="120000"/>
        </a:lnSpc>
        <a:spcBef>
          <a:spcPts val="0"/>
        </a:spcBef>
        <a:spcAft>
          <a:spcPts val="600"/>
        </a:spcAft>
        <a:buClr>
          <a:srgbClr val="93C83D"/>
        </a:buClr>
        <a:buSzPct val="75000"/>
        <a:buFont typeface="Wingdings" pitchFamily="2" charset="2"/>
        <a:buChar char=""/>
        <a:defRPr sz="2000" b="0" kern="1200">
          <a:solidFill>
            <a:schemeClr val="tx1"/>
          </a:solidFill>
          <a:latin typeface="+mn-lt"/>
          <a:ea typeface="+mn-ea"/>
          <a:cs typeface="+mn-cs"/>
        </a:defRPr>
      </a:lvl3pPr>
      <a:lvl4pPr marL="631825" indent="-177800" algn="l" defTabSz="268288" rtl="0" eaLnBrk="1" latinLnBrk="0" hangingPunct="1">
        <a:lnSpc>
          <a:spcPct val="120000"/>
        </a:lnSpc>
        <a:spcBef>
          <a:spcPts val="0"/>
        </a:spcBef>
        <a:spcAft>
          <a:spcPts val="600"/>
        </a:spcAft>
        <a:buClr>
          <a:srgbClr val="93C83D"/>
        </a:buClr>
        <a:buSzPct val="75000"/>
        <a:buFont typeface="Wingdings" pitchFamily="2" charset="2"/>
        <a:buChar char=""/>
        <a:defRPr sz="1600" b="0" kern="1200" baseline="0">
          <a:solidFill>
            <a:schemeClr val="tx1"/>
          </a:solidFill>
          <a:latin typeface="+mn-lt"/>
          <a:ea typeface="+mn-ea"/>
          <a:cs typeface="+mn-cs"/>
        </a:defRPr>
      </a:lvl4pPr>
      <a:lvl5pPr marL="811213" indent="-173038" algn="l" defTabSz="268288" rtl="0" eaLnBrk="1" latinLnBrk="0" hangingPunct="1">
        <a:lnSpc>
          <a:spcPct val="120000"/>
        </a:lnSpc>
        <a:spcBef>
          <a:spcPts val="0"/>
        </a:spcBef>
        <a:spcAft>
          <a:spcPts val="600"/>
        </a:spcAft>
        <a:buClr>
          <a:schemeClr val="tx1"/>
        </a:buClr>
        <a:buSzPct val="75000"/>
        <a:buFont typeface="Wingdings" pitchFamily="2" charset="2"/>
        <a:buChar char=""/>
        <a:defRPr sz="1400" kern="1200">
          <a:solidFill>
            <a:schemeClr val="tx1"/>
          </a:solidFill>
          <a:latin typeface="+mn-lt"/>
          <a:ea typeface="+mn-ea"/>
          <a:cs typeface="+mn-cs"/>
        </a:defRPr>
      </a:lvl5pPr>
      <a:lvl6pPr marL="989013" indent="-177800" algn="l" defTabSz="268288" rtl="0" eaLnBrk="1" latinLnBrk="0" hangingPunct="1">
        <a:lnSpc>
          <a:spcPct val="120000"/>
        </a:lnSpc>
        <a:spcBef>
          <a:spcPts val="0"/>
        </a:spcBef>
        <a:spcAft>
          <a:spcPts val="600"/>
        </a:spcAft>
        <a:buClr>
          <a:schemeClr val="tx1"/>
        </a:buClr>
        <a:buSzPct val="75000"/>
        <a:buFont typeface="Wingdings" pitchFamily="2" charset="2"/>
        <a:buChar char=""/>
        <a:defRPr sz="12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errapower.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sanjay@serrapower.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a:xfrm>
            <a:off x="1684127" y="1400847"/>
            <a:ext cx="5694536" cy="1206000"/>
          </a:xfrm>
        </p:spPr>
        <p:txBody>
          <a:bodyPr/>
          <a:lstStyle/>
          <a:p>
            <a:r>
              <a:rPr lang="en-US" sz="2000" dirty="0"/>
              <a:t>Opportunities for India to Lead in Distributed Solar Energy Generation</a:t>
            </a:r>
            <a:endParaRPr lang="en-US" sz="2000" dirty="0">
              <a:solidFill>
                <a:schemeClr val="tx1"/>
              </a:solidFill>
            </a:endParaRPr>
          </a:p>
        </p:txBody>
      </p:sp>
      <p:sp>
        <p:nvSpPr>
          <p:cNvPr id="24" name="Subtitle 23"/>
          <p:cNvSpPr>
            <a:spLocks noGrp="1"/>
          </p:cNvSpPr>
          <p:nvPr>
            <p:ph type="subTitle" idx="1"/>
          </p:nvPr>
        </p:nvSpPr>
        <p:spPr>
          <a:xfrm>
            <a:off x="1676400" y="2209800"/>
            <a:ext cx="3712418" cy="457200"/>
          </a:xfrm>
        </p:spPr>
        <p:txBody>
          <a:bodyPr/>
          <a:lstStyle/>
          <a:p>
            <a:pPr>
              <a:lnSpc>
                <a:spcPct val="113000"/>
              </a:lnSpc>
              <a:spcAft>
                <a:spcPts val="60"/>
              </a:spcAft>
            </a:pPr>
            <a:r>
              <a:rPr lang="en-US" sz="1400" dirty="0"/>
              <a:t>2011 Environment and Energy Conclave</a:t>
            </a:r>
          </a:p>
          <a:p>
            <a:pPr>
              <a:lnSpc>
                <a:spcPct val="113000"/>
              </a:lnSpc>
              <a:spcAft>
                <a:spcPts val="60"/>
              </a:spcAft>
            </a:pPr>
            <a:r>
              <a:rPr lang="en-US" sz="1400" dirty="0"/>
              <a:t>Bengal Chamber of Commerce, Kolkata</a:t>
            </a:r>
          </a:p>
        </p:txBody>
      </p:sp>
      <p:sp>
        <p:nvSpPr>
          <p:cNvPr id="25" name="Text Placeholder 24"/>
          <p:cNvSpPr>
            <a:spLocks noGrp="1"/>
          </p:cNvSpPr>
          <p:nvPr>
            <p:ph type="body" sz="quarter" idx="10"/>
          </p:nvPr>
        </p:nvSpPr>
        <p:spPr>
          <a:xfrm>
            <a:off x="1646339" y="5402511"/>
            <a:ext cx="2460536" cy="236289"/>
          </a:xfrm>
        </p:spPr>
        <p:txBody>
          <a:bodyPr/>
          <a:lstStyle/>
          <a:p>
            <a:r>
              <a:rPr lang="en-US" sz="1400" dirty="0" smtClean="0"/>
              <a:t>Sanjay Dani</a:t>
            </a:r>
            <a:endParaRPr lang="en-US" sz="1400" dirty="0"/>
          </a:p>
        </p:txBody>
      </p:sp>
      <p:sp>
        <p:nvSpPr>
          <p:cNvPr id="26" name="Text Placeholder 25"/>
          <p:cNvSpPr>
            <a:spLocks noGrp="1"/>
          </p:cNvSpPr>
          <p:nvPr>
            <p:ph type="body" sz="quarter" idx="11"/>
          </p:nvPr>
        </p:nvSpPr>
        <p:spPr>
          <a:xfrm>
            <a:off x="1646339" y="5627540"/>
            <a:ext cx="2460536" cy="239860"/>
          </a:xfrm>
        </p:spPr>
        <p:txBody>
          <a:bodyPr/>
          <a:lstStyle/>
          <a:p>
            <a:r>
              <a:rPr lang="en-US" dirty="0" smtClean="0"/>
              <a:t>CEO, </a:t>
            </a:r>
            <a:r>
              <a:rPr lang="en-US" sz="1400" dirty="0" smtClean="0"/>
              <a:t>Serra</a:t>
            </a:r>
            <a:r>
              <a:rPr lang="en-US" dirty="0" smtClean="0"/>
              <a:t> Power Solutions, Inc.</a:t>
            </a:r>
            <a:endParaRPr lang="en-US" dirty="0"/>
          </a:p>
        </p:txBody>
      </p:sp>
      <p:sp>
        <p:nvSpPr>
          <p:cNvPr id="10" name="Slide Number Placeholder 9"/>
          <p:cNvSpPr>
            <a:spLocks noGrp="1"/>
          </p:cNvSpPr>
          <p:nvPr>
            <p:ph type="sldNum" sz="quarter" idx="4"/>
          </p:nvPr>
        </p:nvSpPr>
        <p:spPr/>
        <p:txBody>
          <a:bodyPr/>
          <a:lstStyle/>
          <a:p>
            <a:fld id="{D32BAE6A-B452-4007-8177-56DD051636F9}" type="slidenum">
              <a:rPr lang="en-GB" smtClean="0"/>
              <a:pPr/>
              <a:t>1</a:t>
            </a:fld>
            <a:endParaRPr lang="en-GB" dirty="0"/>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4093220" y="3012765"/>
            <a:ext cx="3393908" cy="2258607"/>
          </a:xfrm>
          <a:prstGeom prst="rect">
            <a:avLst/>
          </a:prstGeom>
          <a:noFill/>
        </p:spPr>
      </p:pic>
      <p:sp>
        <p:nvSpPr>
          <p:cNvPr id="8" name="Text Placeholder 25"/>
          <p:cNvSpPr txBox="1">
            <a:spLocks/>
          </p:cNvSpPr>
          <p:nvPr/>
        </p:nvSpPr>
        <p:spPr bwMode="auto">
          <a:xfrm>
            <a:off x="1637787" y="5833393"/>
            <a:ext cx="2469088" cy="262607"/>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marL="0" marR="0" lvl="0" indent="0" algn="l" defTabSz="268288" rtl="0" eaLnBrk="1" fontAlgn="auto" latinLnBrk="0" hangingPunct="1">
              <a:lnSpc>
                <a:spcPct val="120000"/>
              </a:lnSpc>
              <a:spcBef>
                <a:spcPts val="0"/>
              </a:spcBef>
              <a:spcAft>
                <a:spcPts val="600"/>
              </a:spcAft>
              <a:buClr>
                <a:schemeClr val="accent2"/>
              </a:buClr>
              <a:buSzPct val="85000"/>
              <a:buFont typeface="Wingdings" pitchFamily="2" charset="2"/>
              <a:buNone/>
              <a:tabLst/>
              <a:defRPr/>
            </a:pPr>
            <a:r>
              <a:rPr kumimoji="0" lang="en-US" sz="1400" b="0" i="0" u="none" strike="noStrike" kern="1200" cap="none" spc="0" normalizeH="0" baseline="0" noProof="0" dirty="0" smtClean="0">
                <a:ln>
                  <a:noFill/>
                </a:ln>
                <a:solidFill>
                  <a:schemeClr val="bg1"/>
                </a:solidFill>
                <a:effectLst/>
                <a:uLnTx/>
                <a:uFillTx/>
                <a:latin typeface="+mn-lt"/>
                <a:ea typeface="+mn-ea"/>
                <a:cs typeface="+mn-cs"/>
              </a:rPr>
              <a:t>sanjay</a:t>
            </a:r>
            <a:r>
              <a:rPr kumimoji="0" lang="en-US" sz="1200" b="0" i="0" u="none" strike="noStrike" kern="1200" cap="none" spc="0" normalizeH="0" baseline="0" noProof="0" dirty="0" smtClean="0">
                <a:ln>
                  <a:noFill/>
                </a:ln>
                <a:solidFill>
                  <a:schemeClr val="bg1"/>
                </a:solidFill>
                <a:effectLst/>
                <a:uLnTx/>
                <a:uFillTx/>
                <a:latin typeface="+mn-lt"/>
                <a:ea typeface="+mn-ea"/>
                <a:cs typeface="+mn-cs"/>
              </a:rPr>
              <a:t>@serrapower.com</a:t>
            </a:r>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3" name="TextBox 2"/>
          <p:cNvSpPr txBox="1"/>
          <p:nvPr/>
        </p:nvSpPr>
        <p:spPr>
          <a:xfrm>
            <a:off x="719667" y="3697111"/>
            <a:ext cx="914400" cy="914400"/>
          </a:xfrm>
          <a:prstGeom prst="rect">
            <a:avLst/>
          </a:prstGeom>
          <a:noFill/>
        </p:spPr>
        <p:txBody>
          <a:bodyPr wrap="none" lIns="0" tIns="0" rIns="0" bIns="0" rtlCol="0">
            <a:noAutofit/>
          </a:bodyPr>
          <a:lstStyle/>
          <a:p>
            <a:pPr marL="177800" indent="-177800">
              <a:lnSpc>
                <a:spcPct val="113000"/>
              </a:lnSpc>
              <a:spcAft>
                <a:spcPts val="60"/>
              </a:spcAft>
              <a:buFont typeface="Wingdings"/>
              <a:buChar char="n"/>
            </a:pPr>
            <a:endParaRPr lang="en-US" sz="1600" dirty="0" smtClean="0"/>
          </a:p>
        </p:txBody>
      </p:sp>
      <p:sp>
        <p:nvSpPr>
          <p:cNvPr id="4" name="TextBox 3"/>
          <p:cNvSpPr txBox="1"/>
          <p:nvPr/>
        </p:nvSpPr>
        <p:spPr>
          <a:xfrm>
            <a:off x="987778" y="5334000"/>
            <a:ext cx="914400" cy="914400"/>
          </a:xfrm>
          <a:prstGeom prst="rect">
            <a:avLst/>
          </a:prstGeom>
          <a:noFill/>
        </p:spPr>
        <p:txBody>
          <a:bodyPr wrap="none" lIns="0" tIns="0" rIns="0" bIns="0" rtlCol="0">
            <a:noAutofit/>
          </a:bodyPr>
          <a:lstStyle/>
          <a:p>
            <a:pPr marL="177800" indent="-177800">
              <a:lnSpc>
                <a:spcPct val="113000"/>
              </a:lnSpc>
              <a:spcAft>
                <a:spcPts val="60"/>
              </a:spcAft>
              <a:buFont typeface="Wingdings"/>
              <a:buChar char="n"/>
            </a:pPr>
            <a:endParaRPr lang="en-US" sz="1600" dirty="0" smtClean="0"/>
          </a:p>
        </p:txBody>
      </p:sp>
      <p:sp>
        <p:nvSpPr>
          <p:cNvPr id="5" name="TextBox 4"/>
          <p:cNvSpPr txBox="1"/>
          <p:nvPr/>
        </p:nvSpPr>
        <p:spPr>
          <a:xfrm>
            <a:off x="8593667" y="296333"/>
            <a:ext cx="914400" cy="914400"/>
          </a:xfrm>
          <a:prstGeom prst="rect">
            <a:avLst/>
          </a:prstGeom>
          <a:noFill/>
        </p:spPr>
        <p:txBody>
          <a:bodyPr wrap="none" lIns="0" tIns="0" rIns="0" bIns="0" rtlCol="0">
            <a:noAutofit/>
          </a:bodyPr>
          <a:lstStyle/>
          <a:p>
            <a:pPr marL="177800" indent="-177800">
              <a:lnSpc>
                <a:spcPct val="113000"/>
              </a:lnSpc>
              <a:spcAft>
                <a:spcPts val="60"/>
              </a:spcAft>
              <a:buFont typeface="Wingdings"/>
              <a:buChar char="n"/>
            </a:pPr>
            <a:endParaRPr lang="en-US"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1"/>
          </p:nvPr>
        </p:nvSpPr>
        <p:spPr/>
        <p:txBody>
          <a:bodyPr/>
          <a:lstStyle/>
          <a:p>
            <a:pPr marL="228600" indent="-228600">
              <a:buFont typeface="+mj-lt"/>
              <a:buAutoNum type="arabicPeriod"/>
            </a:pPr>
            <a:endParaRPr lang="en-US" sz="1600" dirty="0"/>
          </a:p>
          <a:p>
            <a:r>
              <a:rPr lang="en-US" sz="1600" dirty="0"/>
              <a:t>A</a:t>
            </a:r>
            <a:r>
              <a:rPr lang="en-US" sz="1600" dirty="0" smtClean="0"/>
              <a:t> </a:t>
            </a:r>
            <a:r>
              <a:rPr lang="en-US" sz="1600" dirty="0"/>
              <a:t>global perspective </a:t>
            </a:r>
            <a:r>
              <a:rPr lang="en-US" sz="1600" dirty="0" smtClean="0"/>
              <a:t>on why </a:t>
            </a:r>
            <a:r>
              <a:rPr lang="en-US" sz="1600" dirty="0"/>
              <a:t>solar industry leaders see </a:t>
            </a:r>
            <a:r>
              <a:rPr lang="en-US" sz="1600" dirty="0" smtClean="0"/>
              <a:t>Distributed Solar as the next biggest opportunity in solar power.</a:t>
            </a:r>
            <a:endParaRPr lang="en-US" sz="1600" dirty="0"/>
          </a:p>
          <a:p>
            <a:r>
              <a:rPr lang="en-US" sz="1600" dirty="0" smtClean="0"/>
              <a:t>India’s Distributed Solar target for 2020 can be higher</a:t>
            </a:r>
            <a:r>
              <a:rPr lang="en-US" sz="1600" dirty="0"/>
              <a:t>. Much, much </a:t>
            </a:r>
            <a:r>
              <a:rPr lang="en-US" sz="1600" dirty="0" smtClean="0"/>
              <a:t>higher.</a:t>
            </a:r>
          </a:p>
          <a:p>
            <a:r>
              <a:rPr lang="en-US" sz="1600" dirty="0" smtClean="0"/>
              <a:t>Distributed Solar offers many benefits. And it’s </a:t>
            </a:r>
            <a:r>
              <a:rPr lang="en-US" sz="1600" dirty="0"/>
              <a:t>a reality in India. </a:t>
            </a:r>
            <a:r>
              <a:rPr lang="en-US" sz="1600" dirty="0" smtClean="0"/>
              <a:t>Today.</a:t>
            </a:r>
          </a:p>
          <a:p>
            <a:r>
              <a:rPr lang="en-US" sz="1600" dirty="0" smtClean="0"/>
              <a:t>Serra Power shares the </a:t>
            </a:r>
            <a:r>
              <a:rPr lang="en-US" sz="1600" dirty="0"/>
              <a:t>belief </a:t>
            </a:r>
            <a:r>
              <a:rPr lang="en-US" sz="1600" dirty="0" smtClean="0"/>
              <a:t>that India is naturally suited for accelerated adoption of Distributed Solar </a:t>
            </a:r>
            <a:r>
              <a:rPr lang="en-US" sz="1600" dirty="0"/>
              <a:t>and </a:t>
            </a:r>
            <a:r>
              <a:rPr lang="en-US" sz="1600" dirty="0" smtClean="0"/>
              <a:t>can, very well, emerge as </a:t>
            </a:r>
            <a:r>
              <a:rPr lang="en-US" sz="1600" dirty="0"/>
              <a:t>a global leader</a:t>
            </a:r>
            <a:r>
              <a:rPr lang="en-US" sz="1600" dirty="0" smtClean="0"/>
              <a:t>.</a:t>
            </a:r>
          </a:p>
          <a:p>
            <a:pPr marL="0" indent="0">
              <a:buNone/>
            </a:pPr>
            <a:endParaRPr lang="en-US" sz="1600" dirty="0" smtClean="0"/>
          </a:p>
          <a:p>
            <a:r>
              <a:rPr lang="en-US" sz="1600" dirty="0" smtClean="0"/>
              <a:t>We </a:t>
            </a:r>
            <a:r>
              <a:rPr lang="en-US" sz="1600" dirty="0"/>
              <a:t>are</a:t>
            </a:r>
            <a:r>
              <a:rPr lang="en-US" sz="1600" dirty="0" smtClean="0"/>
              <a:t> excited about opportunities </a:t>
            </a:r>
            <a:r>
              <a:rPr lang="en-US" sz="1600" dirty="0"/>
              <a:t>in West </a:t>
            </a:r>
            <a:r>
              <a:rPr lang="en-US" sz="1600" dirty="0" smtClean="0"/>
              <a:t>Bengal</a:t>
            </a:r>
          </a:p>
          <a:p>
            <a:pPr lvl="2"/>
            <a:r>
              <a:rPr lang="en-US" sz="1600" dirty="0" smtClean="0"/>
              <a:t>Please visit </a:t>
            </a:r>
            <a:r>
              <a:rPr lang="en-US" sz="1600" dirty="0" smtClean="0">
                <a:hlinkClick r:id="rId3"/>
              </a:rPr>
              <a:t>serrapower.com</a:t>
            </a:r>
            <a:r>
              <a:rPr lang="en-US" sz="1600" dirty="0"/>
              <a:t>.</a:t>
            </a:r>
            <a:r>
              <a:rPr lang="en-US" sz="1600" dirty="0" smtClean="0"/>
              <a:t> Contact </a:t>
            </a:r>
            <a:r>
              <a:rPr lang="en-US" sz="1600" dirty="0">
                <a:hlinkClick r:id="rId4"/>
              </a:rPr>
              <a:t>sanjay@serrapower.com</a:t>
            </a:r>
            <a:r>
              <a:rPr lang="en-US" sz="1600" dirty="0"/>
              <a:t> </a:t>
            </a:r>
            <a:endParaRPr lang="en-US" sz="1600" dirty="0" smtClean="0"/>
          </a:p>
          <a:p>
            <a:pPr lvl="2"/>
            <a:r>
              <a:rPr lang="en-US" sz="1600" b="1" dirty="0" smtClean="0">
                <a:solidFill>
                  <a:srgbClr val="68A42C"/>
                </a:solidFill>
              </a:rPr>
              <a:t>THANK YOU </a:t>
            </a:r>
            <a:r>
              <a:rPr lang="en-US" sz="1600" dirty="0"/>
              <a:t>Bengal Chamber of Commerce, Sponsors and Delegates</a:t>
            </a:r>
            <a:r>
              <a:rPr lang="en-US" sz="1600" dirty="0" smtClean="0"/>
              <a:t>!</a:t>
            </a:r>
            <a:endParaRPr lang="en-US" sz="1600" dirty="0"/>
          </a:p>
        </p:txBody>
      </p:sp>
      <p:sp>
        <p:nvSpPr>
          <p:cNvPr id="4" name="Rectangle 3"/>
          <p:cNvSpPr/>
          <p:nvPr/>
        </p:nvSpPr>
        <p:spPr>
          <a:xfrm>
            <a:off x="914400" y="5562600"/>
            <a:ext cx="7772400" cy="762000"/>
          </a:xfrm>
          <a:prstGeom prst="rect">
            <a:avLst/>
          </a:prstGeom>
          <a:solidFill>
            <a:srgbClr val="93C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smtClean="0">
                <a:solidFill>
                  <a:schemeClr val="tx1">
                    <a:lumMod val="50000"/>
                  </a:schemeClr>
                </a:solidFill>
              </a:rPr>
              <a:t>Let’s build India’s Distributed Solar industry together!</a:t>
            </a:r>
            <a:endParaRPr lang="en-US" sz="2000" dirty="0"/>
          </a:p>
        </p:txBody>
      </p:sp>
    </p:spTree>
    <p:extLst>
      <p:ext uri="{BB962C8B-B14F-4D97-AF65-F5344CB8AC3E}">
        <p14:creationId xmlns:p14="http://schemas.microsoft.com/office/powerpoint/2010/main" xmlns="" val="262144864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global perspective</a:t>
            </a:r>
            <a:endParaRPr lang="en-US" dirty="0"/>
          </a:p>
        </p:txBody>
      </p:sp>
      <p:sp>
        <p:nvSpPr>
          <p:cNvPr id="7" name="Content Placeholder 6"/>
          <p:cNvSpPr>
            <a:spLocks noGrp="1"/>
          </p:cNvSpPr>
          <p:nvPr>
            <p:ph sz="quarter" idx="11"/>
          </p:nvPr>
        </p:nvSpPr>
        <p:spPr/>
        <p:txBody>
          <a:bodyPr/>
          <a:lstStyle/>
          <a:p>
            <a:r>
              <a:rPr lang="en-US" sz="1800" i="1" dirty="0" smtClean="0"/>
              <a:t>Centralized</a:t>
            </a:r>
            <a:r>
              <a:rPr lang="en-US" sz="1800" dirty="0" smtClean="0"/>
              <a:t> </a:t>
            </a:r>
            <a:r>
              <a:rPr lang="en-US" sz="1800" dirty="0"/>
              <a:t>Solar Power plans will soon place </a:t>
            </a:r>
            <a:r>
              <a:rPr lang="en-US" sz="1800" dirty="0" smtClean="0"/>
              <a:t>California </a:t>
            </a:r>
            <a:r>
              <a:rPr lang="en-US" sz="1800" dirty="0"/>
              <a:t>among world leaders in installed </a:t>
            </a:r>
            <a:r>
              <a:rPr lang="en-US" sz="1800" dirty="0" smtClean="0"/>
              <a:t>capacity</a:t>
            </a:r>
          </a:p>
          <a:p>
            <a:pPr marL="0" indent="0">
              <a:buNone/>
            </a:pPr>
            <a:endParaRPr lang="en-US" sz="1800" dirty="0" smtClean="0"/>
          </a:p>
          <a:p>
            <a:r>
              <a:rPr lang="en-US" sz="1800" dirty="0"/>
              <a:t>Not resting on these laurels, Governor Brown has challenged California’s solar industry to “</a:t>
            </a:r>
            <a:r>
              <a:rPr lang="en-US" sz="1800" b="1" dirty="0"/>
              <a:t>Install 12GW of </a:t>
            </a:r>
            <a:r>
              <a:rPr lang="en-US" sz="1800" b="1" i="1" dirty="0"/>
              <a:t>Distributed</a:t>
            </a:r>
            <a:r>
              <a:rPr lang="en-US" sz="1800" b="1" dirty="0"/>
              <a:t> Solar by 2020</a:t>
            </a:r>
            <a:r>
              <a:rPr lang="en-US" sz="1800" dirty="0" smtClean="0"/>
              <a:t>”</a:t>
            </a:r>
          </a:p>
          <a:p>
            <a:pPr lvl="2"/>
            <a:r>
              <a:rPr lang="en-US" sz="1800" dirty="0" smtClean="0"/>
              <a:t>“harder to become the leader in </a:t>
            </a:r>
            <a:r>
              <a:rPr lang="en-US" sz="1800" i="1" dirty="0" smtClean="0"/>
              <a:t>distributed</a:t>
            </a:r>
            <a:r>
              <a:rPr lang="en-US" sz="1800" dirty="0" smtClean="0"/>
              <a:t> solar power”</a:t>
            </a:r>
          </a:p>
          <a:p>
            <a:pPr lvl="2"/>
            <a:r>
              <a:rPr lang="en-US" sz="1800" dirty="0" smtClean="0"/>
              <a:t>“</a:t>
            </a:r>
            <a:r>
              <a:rPr lang="en-US" sz="1800" i="1" dirty="0" smtClean="0"/>
              <a:t>Distributed</a:t>
            </a:r>
            <a:r>
              <a:rPr lang="en-US" sz="1800" dirty="0" smtClean="0"/>
              <a:t> Solar is resilient &amp; secure </a:t>
            </a:r>
            <a:r>
              <a:rPr lang="en-US" sz="1800" i="1" dirty="0" smtClean="0"/>
              <a:t>because</a:t>
            </a:r>
            <a:r>
              <a:rPr lang="en-US" sz="1800" dirty="0" smtClean="0"/>
              <a:t> it is </a:t>
            </a:r>
            <a:r>
              <a:rPr lang="en-US" sz="1800" i="1" dirty="0" smtClean="0"/>
              <a:t>distributed</a:t>
            </a:r>
            <a:r>
              <a:rPr lang="en-US" sz="1800" dirty="0" smtClean="0"/>
              <a:t>”</a:t>
            </a:r>
          </a:p>
          <a:p>
            <a:pPr lvl="2"/>
            <a:r>
              <a:rPr lang="en-US" sz="1800" dirty="0" smtClean="0"/>
              <a:t>“</a:t>
            </a:r>
            <a:r>
              <a:rPr lang="en-US" sz="1800" i="1" dirty="0" smtClean="0"/>
              <a:t>Distributed</a:t>
            </a:r>
            <a:r>
              <a:rPr lang="en-US" sz="1800" dirty="0" smtClean="0"/>
              <a:t> Solar is a great breakthrough technology for energy security and to keep California among the world’s leading innovators.”</a:t>
            </a:r>
            <a:endParaRPr lang="en-US" sz="1800" dirty="0"/>
          </a:p>
        </p:txBody>
      </p:sp>
      <p:sp>
        <p:nvSpPr>
          <p:cNvPr id="4" name="Rectangle 3"/>
          <p:cNvSpPr/>
          <p:nvPr/>
        </p:nvSpPr>
        <p:spPr>
          <a:xfrm>
            <a:off x="914400" y="5562600"/>
            <a:ext cx="7772400" cy="762000"/>
          </a:xfrm>
          <a:prstGeom prst="rect">
            <a:avLst/>
          </a:prstGeom>
          <a:solidFill>
            <a:srgbClr val="93C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900" i="1" dirty="0" smtClean="0">
                <a:solidFill>
                  <a:schemeClr val="tx1">
                    <a:lumMod val="50000"/>
                  </a:schemeClr>
                </a:solidFill>
              </a:rPr>
              <a:t>Centralized</a:t>
            </a:r>
            <a:r>
              <a:rPr lang="en-US" sz="1900" dirty="0" smtClean="0">
                <a:solidFill>
                  <a:schemeClr val="tx1">
                    <a:lumMod val="50000"/>
                  </a:schemeClr>
                </a:solidFill>
              </a:rPr>
              <a:t> Solar leaders see </a:t>
            </a:r>
            <a:r>
              <a:rPr lang="en-US" sz="1900" i="1" dirty="0" smtClean="0">
                <a:solidFill>
                  <a:schemeClr val="tx1">
                    <a:lumMod val="50000"/>
                  </a:schemeClr>
                </a:solidFill>
              </a:rPr>
              <a:t>Distributed</a:t>
            </a:r>
            <a:r>
              <a:rPr lang="en-US" sz="1900" dirty="0" smtClean="0">
                <a:solidFill>
                  <a:schemeClr val="tx1">
                    <a:lumMod val="50000"/>
                  </a:schemeClr>
                </a:solidFill>
              </a:rPr>
              <a:t> Solar as next </a:t>
            </a:r>
            <a:r>
              <a:rPr lang="en-US" sz="1900" dirty="0">
                <a:solidFill>
                  <a:schemeClr val="tx1">
                    <a:lumMod val="50000"/>
                  </a:schemeClr>
                </a:solidFill>
              </a:rPr>
              <a:t>c</a:t>
            </a:r>
            <a:r>
              <a:rPr lang="en-US" sz="1900" dirty="0" smtClean="0">
                <a:solidFill>
                  <a:schemeClr val="tx1">
                    <a:lumMod val="50000"/>
                  </a:schemeClr>
                </a:solidFill>
              </a:rPr>
              <a:t>hallenge</a:t>
            </a:r>
            <a:endParaRPr lang="en-US" sz="19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a:t>
            </a:r>
            <a:r>
              <a:rPr lang="en-US" dirty="0" smtClean="0"/>
              <a:t>perspective			       </a:t>
            </a:r>
            <a:r>
              <a:rPr lang="en-US" sz="1800" b="0" cap="none" dirty="0" smtClean="0"/>
              <a:t>a </a:t>
            </a:r>
            <a:r>
              <a:rPr lang="en-US" sz="1800" b="0" cap="none" dirty="0" smtClean="0"/>
              <a:t>comparison</a:t>
            </a:r>
            <a:r>
              <a:rPr lang="en-US" sz="1600" cap="none" dirty="0" smtClean="0"/>
              <a:t>…</a:t>
            </a:r>
            <a:r>
              <a:rPr lang="en-US" dirty="0" smtClean="0"/>
              <a:t> </a:t>
            </a:r>
            <a:r>
              <a:rPr lang="en-US" dirty="0" smtClean="0"/>
              <a:t>			</a:t>
            </a:r>
            <a:endParaRPr lang="en-US" dirty="0"/>
          </a:p>
        </p:txBody>
      </p:sp>
      <p:graphicFrame>
        <p:nvGraphicFramePr>
          <p:cNvPr id="4" name="Content Placeholder 5"/>
          <p:cNvGraphicFramePr>
            <a:graphicFrameLocks/>
          </p:cNvGraphicFramePr>
          <p:nvPr>
            <p:extLst>
              <p:ext uri="{D42A27DB-BD31-4B8C-83A1-F6EECF244321}">
                <p14:modId xmlns:p14="http://schemas.microsoft.com/office/powerpoint/2010/main" xmlns="" val="969457206"/>
              </p:ext>
            </p:extLst>
          </p:nvPr>
        </p:nvGraphicFramePr>
        <p:xfrm>
          <a:off x="914399" y="1371598"/>
          <a:ext cx="7735086" cy="3550922"/>
        </p:xfrm>
        <a:graphic>
          <a:graphicData uri="http://schemas.openxmlformats.org/drawingml/2006/table">
            <a:tbl>
              <a:tblPr firstRow="1" bandRow="1">
                <a:tableStyleId>{5A111915-BE36-4E01-A7E5-04B1672EAD32}</a:tableStyleId>
              </a:tblPr>
              <a:tblGrid>
                <a:gridCol w="3505201"/>
                <a:gridCol w="2133600"/>
                <a:gridCol w="2096285"/>
              </a:tblGrid>
              <a:tr h="358350">
                <a:tc>
                  <a:txBody>
                    <a:bodyPr/>
                    <a:lstStyle/>
                    <a:p>
                      <a:r>
                        <a:rPr lang="en-US" sz="1600" dirty="0" smtClean="0"/>
                        <a:t>2010</a:t>
                      </a:r>
                      <a:endParaRPr lang="en-US" sz="1600" dirty="0">
                        <a:solidFill>
                          <a:schemeClr val="bg1"/>
                        </a:solidFill>
                      </a:endParaRPr>
                    </a:p>
                  </a:txBody>
                  <a:tcPr anchor="ctr">
                    <a:solidFill>
                      <a:srgbClr val="195D2F"/>
                    </a:solidFill>
                  </a:tcPr>
                </a:tc>
                <a:tc>
                  <a:txBody>
                    <a:bodyPr/>
                    <a:lstStyle/>
                    <a:p>
                      <a:pPr algn="ctr"/>
                      <a:r>
                        <a:rPr lang="en-US" sz="1600" dirty="0" smtClean="0"/>
                        <a:t>CALIFORNIA</a:t>
                      </a:r>
                      <a:endParaRPr lang="en-US" sz="1600" dirty="0">
                        <a:solidFill>
                          <a:schemeClr val="bg1"/>
                        </a:solidFill>
                      </a:endParaRPr>
                    </a:p>
                  </a:txBody>
                  <a:tcPr anchor="ctr">
                    <a:solidFill>
                      <a:srgbClr val="195D2F"/>
                    </a:solidFill>
                  </a:tcPr>
                </a:tc>
                <a:tc>
                  <a:txBody>
                    <a:bodyPr/>
                    <a:lstStyle/>
                    <a:p>
                      <a:pPr algn="ctr"/>
                      <a:r>
                        <a:rPr lang="en-US" sz="1600" dirty="0" smtClean="0"/>
                        <a:t>INDIA</a:t>
                      </a:r>
                      <a:endParaRPr lang="en-US" sz="1600" dirty="0">
                        <a:solidFill>
                          <a:schemeClr val="bg1"/>
                        </a:solidFill>
                      </a:endParaRPr>
                    </a:p>
                  </a:txBody>
                  <a:tcPr anchor="ctr">
                    <a:solidFill>
                      <a:srgbClr val="195D2F"/>
                    </a:solidFill>
                  </a:tcPr>
                </a:tc>
              </a:tr>
              <a:tr h="618968">
                <a:tc>
                  <a:txBody>
                    <a:bodyPr/>
                    <a:lstStyle/>
                    <a:p>
                      <a:r>
                        <a:rPr lang="en-US" sz="1600" dirty="0" smtClean="0"/>
                        <a:t>Peak Power Demand</a:t>
                      </a:r>
                      <a:endParaRPr lang="en-US" sz="1600" dirty="0"/>
                    </a:p>
                  </a:txBody>
                  <a:tcPr anchor="ctr">
                    <a:lnR w="12700" cap="flat" cmpd="sng" algn="ctr">
                      <a:solidFill>
                        <a:srgbClr val="3A8226"/>
                      </a:solidFill>
                      <a:prstDash val="solid"/>
                      <a:round/>
                      <a:headEnd type="none" w="med" len="med"/>
                      <a:tailEnd type="none" w="med" len="med"/>
                    </a:lnR>
                  </a:tcPr>
                </a:tc>
                <a:tc>
                  <a:txBody>
                    <a:bodyPr/>
                    <a:lstStyle/>
                    <a:p>
                      <a:pPr algn="l"/>
                      <a:r>
                        <a:rPr lang="en-US" sz="1600" dirty="0" smtClean="0"/>
                        <a:t>50,000 MW                            </a:t>
                      </a:r>
                      <a:endParaRPr lang="en-US" sz="1600" dirty="0"/>
                    </a:p>
                  </a:txBody>
                  <a:tcPr anchor="ctr">
                    <a:lnL w="12700" cap="flat" cmpd="sng" algn="ctr">
                      <a:solidFill>
                        <a:srgbClr val="3A8226"/>
                      </a:solidFill>
                      <a:prstDash val="solid"/>
                      <a:round/>
                      <a:headEnd type="none" w="med" len="med"/>
                      <a:tailEnd type="none" w="med" len="med"/>
                    </a:lnL>
                    <a:lnR w="12700" cap="flat" cmpd="sng" algn="ctr">
                      <a:solidFill>
                        <a:srgbClr val="3A8226"/>
                      </a:solidFill>
                      <a:prstDash val="solid"/>
                      <a:round/>
                      <a:headEnd type="none" w="med" len="med"/>
                      <a:tailEnd type="none" w="med" len="med"/>
                    </a:lnR>
                  </a:tcPr>
                </a:tc>
                <a:tc>
                  <a:txBody>
                    <a:bodyPr/>
                    <a:lstStyle/>
                    <a:p>
                      <a:pPr algn="l"/>
                      <a:r>
                        <a:rPr lang="en-US" sz="1600" dirty="0" smtClean="0"/>
                        <a:t>125,000 MW</a:t>
                      </a:r>
                      <a:endParaRPr lang="en-US" sz="1600" baseline="0" dirty="0" smtClean="0"/>
                    </a:p>
                  </a:txBody>
                  <a:tcPr anchor="ctr">
                    <a:lnL w="12700" cap="flat" cmpd="sng" algn="ctr">
                      <a:solidFill>
                        <a:srgbClr val="3A8226"/>
                      </a:solidFill>
                      <a:prstDash val="solid"/>
                      <a:round/>
                      <a:headEnd type="none" w="med" len="med"/>
                      <a:tailEnd type="none" w="med" len="med"/>
                    </a:lnL>
                  </a:tcPr>
                </a:tc>
              </a:tr>
              <a:tr h="618968">
                <a:tc>
                  <a:txBody>
                    <a:bodyPr/>
                    <a:lstStyle/>
                    <a:p>
                      <a:r>
                        <a:rPr lang="en-US" sz="1600" dirty="0" smtClean="0"/>
                        <a:t>Peak Power Met</a:t>
                      </a:r>
                      <a:endParaRPr lang="en-US" sz="1600" dirty="0"/>
                    </a:p>
                  </a:txBody>
                  <a:tcPr anchor="ctr">
                    <a:lnR w="12700" cap="flat" cmpd="sng" algn="ctr">
                      <a:solidFill>
                        <a:srgbClr val="3A8226"/>
                      </a:solidFill>
                      <a:prstDash val="solid"/>
                      <a:round/>
                      <a:headEnd type="none" w="med" len="med"/>
                      <a:tailEnd type="none" w="med" len="med"/>
                    </a:ln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50,000</a:t>
                      </a:r>
                      <a:r>
                        <a:rPr lang="en-US" sz="1600" baseline="0" dirty="0" smtClean="0"/>
                        <a:t> M</a:t>
                      </a:r>
                      <a:r>
                        <a:rPr lang="en-US" sz="1600" dirty="0" smtClean="0"/>
                        <a:t>W      </a:t>
                      </a:r>
                      <a:r>
                        <a:rPr lang="en-US" sz="1600" baseline="0" dirty="0" smtClean="0"/>
                        <a:t>     </a:t>
                      </a:r>
                      <a:endParaRPr lang="en-US" sz="1600" dirty="0"/>
                    </a:p>
                  </a:txBody>
                  <a:tcPr anchor="ctr">
                    <a:lnL w="12700" cap="flat" cmpd="sng" algn="ctr">
                      <a:solidFill>
                        <a:srgbClr val="3A8226"/>
                      </a:solidFill>
                      <a:prstDash val="solid"/>
                      <a:round/>
                      <a:headEnd type="none" w="med" len="med"/>
                      <a:tailEnd type="none" w="med" len="med"/>
                    </a:lnL>
                    <a:lnR w="12700" cap="flat" cmpd="sng" algn="ctr">
                      <a:solidFill>
                        <a:srgbClr val="3A8226"/>
                      </a:solidFill>
                      <a:prstDash val="solid"/>
                      <a:round/>
                      <a:headEnd type="none" w="med" len="med"/>
                      <a:tailEnd type="none" w="med" len="med"/>
                    </a:lnR>
                  </a:tcPr>
                </a:tc>
                <a:tc>
                  <a:txBody>
                    <a:bodyPr/>
                    <a:lstStyle/>
                    <a:p>
                      <a:pPr algn="l"/>
                      <a:r>
                        <a:rPr lang="en-US" sz="1600" dirty="0" smtClean="0"/>
                        <a:t>112,000</a:t>
                      </a:r>
                      <a:r>
                        <a:rPr lang="en-US" sz="1600" baseline="0" dirty="0" smtClean="0"/>
                        <a:t> M</a:t>
                      </a:r>
                      <a:r>
                        <a:rPr lang="en-US" sz="1600" dirty="0" smtClean="0"/>
                        <a:t>W</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u="sng" dirty="0" smtClean="0">
                          <a:uFill>
                            <a:solidFill>
                              <a:schemeClr val="accent2"/>
                            </a:solidFill>
                          </a:uFill>
                        </a:rPr>
                        <a:t>10% </a:t>
                      </a:r>
                      <a:r>
                        <a:rPr lang="en-US" sz="1600" u="sng" baseline="0" dirty="0" smtClean="0">
                          <a:uFill>
                            <a:solidFill>
                              <a:schemeClr val="accent2"/>
                            </a:solidFill>
                          </a:uFill>
                        </a:rPr>
                        <a:t>Short</a:t>
                      </a:r>
                      <a:r>
                        <a:rPr lang="en-US" sz="1600" dirty="0" smtClean="0"/>
                        <a:t>  </a:t>
                      </a:r>
                      <a:endParaRPr lang="en-US" sz="1600" dirty="0" smtClean="0">
                        <a:solidFill>
                          <a:srgbClr val="000000"/>
                        </a:solidFill>
                      </a:endParaRPr>
                    </a:p>
                  </a:txBody>
                  <a:tcPr anchor="ctr">
                    <a:lnL w="12700" cap="flat" cmpd="sng" algn="ctr">
                      <a:solidFill>
                        <a:srgbClr val="3A8226"/>
                      </a:solidFill>
                      <a:prstDash val="solid"/>
                      <a:round/>
                      <a:headEnd type="none" w="med" len="med"/>
                      <a:tailEnd type="none" w="med" len="med"/>
                    </a:lnL>
                  </a:tcPr>
                </a:tc>
              </a:tr>
              <a:tr h="35835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Grid Losses</a:t>
                      </a:r>
                    </a:p>
                  </a:txBody>
                  <a:tcPr anchor="ctr">
                    <a:lnR w="12700" cap="flat" cmpd="sng" algn="ctr">
                      <a:solidFill>
                        <a:srgbClr val="3A8226"/>
                      </a:solidFill>
                      <a:prstDash val="solid"/>
                      <a:round/>
                      <a:headEnd type="none" w="med" len="med"/>
                      <a:tailEnd type="none" w="med" len="med"/>
                    </a:lnR>
                  </a:tcPr>
                </a:tc>
                <a:tc>
                  <a:txBody>
                    <a:bodyPr/>
                    <a:lstStyle/>
                    <a:p>
                      <a:pPr algn="l"/>
                      <a:r>
                        <a:rPr lang="en-US" sz="1600" dirty="0" smtClean="0"/>
                        <a:t>7%</a:t>
                      </a:r>
                      <a:endParaRPr lang="en-US" sz="1600" dirty="0"/>
                    </a:p>
                  </a:txBody>
                  <a:tcPr anchor="ctr">
                    <a:lnL w="12700" cap="flat" cmpd="sng" algn="ctr">
                      <a:solidFill>
                        <a:srgbClr val="3A8226"/>
                      </a:solidFill>
                      <a:prstDash val="solid"/>
                      <a:round/>
                      <a:headEnd type="none" w="med" len="med"/>
                      <a:tailEnd type="none" w="med" len="med"/>
                    </a:lnL>
                    <a:lnR w="12700" cap="flat" cmpd="sng" algn="ctr">
                      <a:solidFill>
                        <a:srgbClr val="3A8226"/>
                      </a:solidFill>
                      <a:prstDash val="solid"/>
                      <a:round/>
                      <a:headEnd type="none" w="med" len="med"/>
                      <a:tailEnd type="none" w="med" len="med"/>
                    </a:lnR>
                  </a:tcPr>
                </a:tc>
                <a:tc>
                  <a:txBody>
                    <a:bodyPr/>
                    <a:lstStyle/>
                    <a:p>
                      <a:pPr algn="l"/>
                      <a:r>
                        <a:rPr lang="en-US" sz="1600" u="sng" dirty="0" smtClean="0">
                          <a:uFill>
                            <a:solidFill>
                              <a:schemeClr val="accent2"/>
                            </a:solidFill>
                          </a:uFill>
                        </a:rPr>
                        <a:t>30% or more</a:t>
                      </a:r>
                      <a:endParaRPr lang="en-US" sz="1600" u="sng" dirty="0">
                        <a:solidFill>
                          <a:srgbClr val="FF0000"/>
                        </a:solidFill>
                        <a:uFill>
                          <a:solidFill>
                            <a:schemeClr val="accent2"/>
                          </a:solidFill>
                        </a:uFill>
                      </a:endParaRPr>
                    </a:p>
                  </a:txBody>
                  <a:tcPr anchor="ctr">
                    <a:lnL w="12700" cap="flat" cmpd="sng" algn="ctr">
                      <a:solidFill>
                        <a:srgbClr val="3A8226"/>
                      </a:solidFill>
                      <a:prstDash val="solid"/>
                      <a:round/>
                      <a:headEnd type="none" w="med" len="med"/>
                      <a:tailEnd type="none" w="med" len="med"/>
                    </a:lnL>
                  </a:tcPr>
                </a:tc>
              </a:tr>
              <a:tr h="618968">
                <a:tc>
                  <a:txBody>
                    <a:bodyPr/>
                    <a:lstStyle/>
                    <a:p>
                      <a:r>
                        <a:rPr lang="en-US" sz="1600" dirty="0" smtClean="0"/>
                        <a:t>GDP</a:t>
                      </a:r>
                      <a:endParaRPr lang="en-US" sz="1600" dirty="0"/>
                    </a:p>
                  </a:txBody>
                  <a:tcPr anchor="ctr">
                    <a:lnR w="12700" cap="flat" cmpd="sng" algn="ctr">
                      <a:solidFill>
                        <a:srgbClr val="3A8226"/>
                      </a:solidFill>
                      <a:prstDash val="solid"/>
                      <a:round/>
                      <a:headEnd type="none" w="med" len="med"/>
                      <a:tailEnd type="none" w="med" len="med"/>
                    </a:lnR>
                  </a:tcPr>
                </a:tc>
                <a:tc>
                  <a:txBody>
                    <a:bodyPr/>
                    <a:lstStyle/>
                    <a:p>
                      <a:pPr algn="l"/>
                      <a:r>
                        <a:rPr lang="en-US" sz="1600" dirty="0" smtClean="0"/>
                        <a:t>$1.9 Trillion</a:t>
                      </a:r>
                      <a:endParaRPr lang="en-US" sz="1600" dirty="0"/>
                    </a:p>
                  </a:txBody>
                  <a:tcPr anchor="ctr">
                    <a:lnL w="12700" cap="flat" cmpd="sng" algn="ctr">
                      <a:solidFill>
                        <a:srgbClr val="3A8226"/>
                      </a:solidFill>
                      <a:prstDash val="solid"/>
                      <a:round/>
                      <a:headEnd type="none" w="med" len="med"/>
                      <a:tailEnd type="none" w="med" len="med"/>
                    </a:lnL>
                    <a:lnR w="12700" cap="flat" cmpd="sng" algn="ctr">
                      <a:solidFill>
                        <a:srgbClr val="3A8226"/>
                      </a:solidFill>
                      <a:prstDash val="solid"/>
                      <a:round/>
                      <a:headEnd type="none" w="med" len="med"/>
                      <a:tailEnd type="none" w="med" len="med"/>
                    </a:lnR>
                  </a:tcPr>
                </a:tc>
                <a:tc>
                  <a:txBody>
                    <a:bodyPr/>
                    <a:lstStyle/>
                    <a:p>
                      <a:pPr algn="l"/>
                      <a:r>
                        <a:rPr lang="en-US" sz="1600" dirty="0" smtClean="0"/>
                        <a:t>$1.53 Trillion</a:t>
                      </a:r>
                      <a:r>
                        <a:rPr lang="en-US" sz="1600" baseline="0" dirty="0" smtClean="0"/>
                        <a:t> </a:t>
                      </a:r>
                    </a:p>
                    <a:p>
                      <a:pPr algn="l"/>
                      <a:r>
                        <a:rPr lang="en-US" sz="1600" dirty="0" smtClean="0"/>
                        <a:t>$4.06 Trillion</a:t>
                      </a:r>
                      <a:r>
                        <a:rPr lang="en-US" sz="1600" baseline="0" dirty="0" smtClean="0"/>
                        <a:t> @ </a:t>
                      </a:r>
                      <a:r>
                        <a:rPr lang="en-US" sz="1600" dirty="0" smtClean="0"/>
                        <a:t>PPP</a:t>
                      </a:r>
                      <a:endParaRPr lang="en-US" sz="1600" dirty="0"/>
                    </a:p>
                  </a:txBody>
                  <a:tcPr anchor="ctr">
                    <a:lnL w="12700" cap="flat" cmpd="sng" algn="ctr">
                      <a:solidFill>
                        <a:srgbClr val="3A8226"/>
                      </a:solidFill>
                      <a:prstDash val="solid"/>
                      <a:round/>
                      <a:headEnd type="none" w="med" len="med"/>
                      <a:tailEnd type="none" w="med" len="med"/>
                    </a:lnL>
                  </a:tcPr>
                </a:tc>
              </a:tr>
              <a:tr h="35835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GDP Growth</a:t>
                      </a:r>
                    </a:p>
                  </a:txBody>
                  <a:tcPr anchor="ctr">
                    <a:lnR w="12700" cap="flat" cmpd="sng" algn="ctr">
                      <a:solidFill>
                        <a:srgbClr val="3A8226"/>
                      </a:solidFill>
                      <a:prstDash val="solid"/>
                      <a:round/>
                      <a:headEnd type="none" w="med" len="med"/>
                      <a:tailEnd type="none" w="med" len="med"/>
                    </a:lnR>
                  </a:tcPr>
                </a:tc>
                <a:tc>
                  <a:txBody>
                    <a:bodyPr/>
                    <a:lstStyle/>
                    <a:p>
                      <a:pPr algn="l"/>
                      <a:r>
                        <a:rPr lang="en-US" sz="1600" dirty="0" smtClean="0"/>
                        <a:t>1.8%</a:t>
                      </a:r>
                      <a:endParaRPr lang="en-US" sz="1600" dirty="0"/>
                    </a:p>
                  </a:txBody>
                  <a:tcPr anchor="ctr">
                    <a:lnL w="12700" cap="flat" cmpd="sng" algn="ctr">
                      <a:solidFill>
                        <a:srgbClr val="3A8226"/>
                      </a:solidFill>
                      <a:prstDash val="solid"/>
                      <a:round/>
                      <a:headEnd type="none" w="med" len="med"/>
                      <a:tailEnd type="none" w="med" len="med"/>
                    </a:lnL>
                    <a:lnR w="12700" cap="flat" cmpd="sng" algn="ctr">
                      <a:solidFill>
                        <a:srgbClr val="3A8226"/>
                      </a:solidFill>
                      <a:prstDash val="solid"/>
                      <a:round/>
                      <a:headEnd type="none" w="med" len="med"/>
                      <a:tailEnd type="none" w="med" len="med"/>
                    </a:lnR>
                  </a:tcPr>
                </a:tc>
                <a:tc>
                  <a:txBody>
                    <a:bodyPr/>
                    <a:lstStyle/>
                    <a:p>
                      <a:pPr algn="l"/>
                      <a:r>
                        <a:rPr lang="en-US" sz="1600" dirty="0" smtClean="0"/>
                        <a:t>8.5%</a:t>
                      </a:r>
                      <a:endParaRPr lang="en-US" sz="1600" dirty="0">
                        <a:solidFill>
                          <a:schemeClr val="tx1"/>
                        </a:solidFill>
                      </a:endParaRPr>
                    </a:p>
                  </a:txBody>
                  <a:tcPr anchor="ctr">
                    <a:lnL w="12700" cap="flat" cmpd="sng" algn="ctr">
                      <a:solidFill>
                        <a:srgbClr val="3A8226"/>
                      </a:solidFill>
                      <a:prstDash val="solid"/>
                      <a:round/>
                      <a:headEnd type="none" w="med" len="med"/>
                      <a:tailEnd type="none" w="med" len="med"/>
                    </a:lnL>
                  </a:tcPr>
                </a:tc>
              </a:tr>
              <a:tr h="6189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2020 Distributed Solar Target</a:t>
                      </a:r>
                      <a:endParaRPr lang="en-US" sz="1600" b="1" dirty="0" smtClean="0">
                        <a:solidFill>
                          <a:schemeClr val="bg1"/>
                        </a:solidFill>
                      </a:endParaRPr>
                    </a:p>
                  </a:txBody>
                  <a:tcPr anchor="ctr">
                    <a:lnR w="12700" cap="flat" cmpd="sng" algn="ctr">
                      <a:solidFill>
                        <a:srgbClr val="3A8226"/>
                      </a:solidFill>
                      <a:prstDash val="solid"/>
                      <a:round/>
                      <a:headEnd type="none" w="med" len="med"/>
                      <a:tailEnd type="none" w="med" len="med"/>
                    </a:lnR>
                  </a:tcPr>
                </a:tc>
                <a:tc>
                  <a:txBody>
                    <a:bodyPr/>
                    <a:lstStyle/>
                    <a:p>
                      <a:pPr algn="l"/>
                      <a:r>
                        <a:rPr lang="en-US" sz="1600" dirty="0" smtClean="0"/>
                        <a:t>12,000</a:t>
                      </a:r>
                      <a:r>
                        <a:rPr lang="en-US" sz="1600" baseline="0" dirty="0" smtClean="0"/>
                        <a:t> MW</a:t>
                      </a:r>
                      <a:endParaRPr lang="en-US" sz="1600" b="1" dirty="0">
                        <a:solidFill>
                          <a:schemeClr val="bg1"/>
                        </a:solidFill>
                      </a:endParaRPr>
                    </a:p>
                  </a:txBody>
                  <a:tcPr anchor="ctr">
                    <a:lnL w="12700" cap="flat" cmpd="sng" algn="ctr">
                      <a:solidFill>
                        <a:srgbClr val="3A8226"/>
                      </a:solidFill>
                      <a:prstDash val="solid"/>
                      <a:round/>
                      <a:headEnd type="none" w="med" len="med"/>
                      <a:tailEnd type="none" w="med" len="med"/>
                    </a:lnL>
                    <a:lnR w="12700" cap="flat" cmpd="sng" algn="ctr">
                      <a:solidFill>
                        <a:srgbClr val="3A8226"/>
                      </a:solidFill>
                      <a:prstDash val="solid"/>
                      <a:round/>
                      <a:headEnd type="none" w="med" len="med"/>
                      <a:tailEnd type="none" w="med" len="med"/>
                    </a:lnR>
                  </a:tcPr>
                </a:tc>
                <a:tc>
                  <a:txBody>
                    <a:bodyPr/>
                    <a:lstStyle/>
                    <a:p>
                      <a:pPr algn="l"/>
                      <a:r>
                        <a:rPr lang="en-US" sz="1600" dirty="0" smtClean="0">
                          <a:solidFill>
                            <a:srgbClr val="FF0000"/>
                          </a:solidFill>
                        </a:rPr>
                        <a:t>2,000</a:t>
                      </a:r>
                      <a:r>
                        <a:rPr lang="en-US" sz="1600" baseline="0" dirty="0" smtClean="0">
                          <a:solidFill>
                            <a:srgbClr val="FF0000"/>
                          </a:solidFill>
                        </a:rPr>
                        <a:t> M</a:t>
                      </a:r>
                      <a:r>
                        <a:rPr lang="en-US" sz="1600" dirty="0" smtClean="0">
                          <a:solidFill>
                            <a:srgbClr val="FF0000"/>
                          </a:solidFill>
                        </a:rPr>
                        <a:t>W</a:t>
                      </a:r>
                      <a:endParaRPr lang="en-US" sz="1600" b="1" dirty="0">
                        <a:solidFill>
                          <a:srgbClr val="FF0000"/>
                        </a:solidFill>
                      </a:endParaRPr>
                    </a:p>
                  </a:txBody>
                  <a:tcPr anchor="ctr">
                    <a:lnL w="12700" cap="flat" cmpd="sng" algn="ctr">
                      <a:solidFill>
                        <a:srgbClr val="3A8226"/>
                      </a:solidFill>
                      <a:prstDash val="solid"/>
                      <a:round/>
                      <a:headEnd type="none" w="med" len="med"/>
                      <a:tailEnd type="none" w="med" len="med"/>
                    </a:lnL>
                  </a:tcPr>
                </a:tc>
              </a:tr>
            </a:tbl>
          </a:graphicData>
        </a:graphic>
      </p:graphicFrame>
      <p:sp>
        <p:nvSpPr>
          <p:cNvPr id="5" name="Oval Callout 4"/>
          <p:cNvSpPr/>
          <p:nvPr/>
        </p:nvSpPr>
        <p:spPr>
          <a:xfrm>
            <a:off x="6553200" y="4267200"/>
            <a:ext cx="1219200" cy="762000"/>
          </a:xfrm>
          <a:prstGeom prst="wedgeEllipseCallou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477000" y="5181600"/>
            <a:ext cx="1676400" cy="304800"/>
          </a:xfrm>
          <a:prstGeom prst="rect">
            <a:avLst/>
          </a:prstGeom>
          <a:noFill/>
        </p:spPr>
        <p:txBody>
          <a:bodyPr wrap="none" lIns="0" tIns="0" rIns="0" bIns="0" rtlCol="0">
            <a:noAutofit/>
          </a:bodyPr>
          <a:lstStyle/>
          <a:p>
            <a:pPr marL="177800" indent="-177800" algn="ctr">
              <a:lnSpc>
                <a:spcPct val="113000"/>
              </a:lnSpc>
              <a:spcAft>
                <a:spcPts val="60"/>
              </a:spcAft>
            </a:pPr>
            <a:r>
              <a:rPr lang="en-US" sz="1600" b="1" dirty="0" smtClean="0">
                <a:solidFill>
                  <a:srgbClr val="FF0000"/>
                </a:solidFill>
              </a:rPr>
              <a:t>UNDERSTATED!!</a:t>
            </a:r>
          </a:p>
        </p:txBody>
      </p:sp>
      <p:sp>
        <p:nvSpPr>
          <p:cNvPr id="8" name="Rectangle 7"/>
          <p:cNvSpPr/>
          <p:nvPr/>
        </p:nvSpPr>
        <p:spPr>
          <a:xfrm>
            <a:off x="914400" y="5562600"/>
            <a:ext cx="7772400" cy="762000"/>
          </a:xfrm>
          <a:prstGeom prst="rect">
            <a:avLst/>
          </a:prstGeom>
          <a:solidFill>
            <a:srgbClr val="93C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smtClean="0">
                <a:solidFill>
                  <a:schemeClr val="tx1">
                    <a:lumMod val="50000"/>
                  </a:schemeClr>
                </a:solidFill>
              </a:rPr>
              <a:t>India’s </a:t>
            </a:r>
            <a:r>
              <a:rPr lang="en-US" sz="2000" dirty="0">
                <a:solidFill>
                  <a:schemeClr val="tx1">
                    <a:lumMod val="50000"/>
                  </a:schemeClr>
                </a:solidFill>
              </a:rPr>
              <a:t>Distributed Solar O</a:t>
            </a:r>
            <a:r>
              <a:rPr lang="en-US" sz="2000" dirty="0" smtClean="0">
                <a:solidFill>
                  <a:schemeClr val="tx1">
                    <a:lumMod val="50000"/>
                  </a:schemeClr>
                </a:solidFill>
              </a:rPr>
              <a:t>pportunity is Substantially Understated</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aim higher in Distributed Solar?</a:t>
            </a:r>
            <a:endParaRPr lang="en-US" dirty="0"/>
          </a:p>
        </p:txBody>
      </p:sp>
      <p:sp>
        <p:nvSpPr>
          <p:cNvPr id="3" name="Content Placeholder 2"/>
          <p:cNvSpPr>
            <a:spLocks noGrp="1"/>
          </p:cNvSpPr>
          <p:nvPr>
            <p:ph sz="quarter" idx="11"/>
          </p:nvPr>
        </p:nvSpPr>
        <p:spPr>
          <a:xfrm>
            <a:off x="906511" y="1295400"/>
            <a:ext cx="7770763" cy="5071137"/>
          </a:xfrm>
        </p:spPr>
        <p:txBody>
          <a:bodyPr/>
          <a:lstStyle/>
          <a:p>
            <a:r>
              <a:rPr lang="en-US" sz="1800" dirty="0" smtClean="0"/>
              <a:t>India’s steep </a:t>
            </a:r>
            <a:r>
              <a:rPr lang="en-US" sz="1800" dirty="0"/>
              <a:t>growth </a:t>
            </a:r>
            <a:r>
              <a:rPr lang="en-US" sz="1800" dirty="0" smtClean="0"/>
              <a:t>rate, large population and its growing aspirations means accelerating per</a:t>
            </a:r>
            <a:r>
              <a:rPr lang="en-US" sz="1800" dirty="0"/>
              <a:t>-capita power </a:t>
            </a:r>
            <a:r>
              <a:rPr lang="en-US" sz="1800" dirty="0" smtClean="0"/>
              <a:t>usage</a:t>
            </a:r>
          </a:p>
          <a:p>
            <a:r>
              <a:rPr lang="en-US" sz="1800" dirty="0" smtClean="0"/>
              <a:t>India </a:t>
            </a:r>
            <a:r>
              <a:rPr lang="en-US" sz="1800" dirty="0"/>
              <a:t>needs all the power it can </a:t>
            </a:r>
            <a:r>
              <a:rPr lang="en-US" sz="1800" dirty="0" smtClean="0"/>
              <a:t>produce, now!</a:t>
            </a:r>
          </a:p>
          <a:p>
            <a:pPr lvl="2"/>
            <a:r>
              <a:rPr lang="en-US" sz="1800" dirty="0"/>
              <a:t>India Inc. lost Rs. 43,000 C</a:t>
            </a:r>
            <a:r>
              <a:rPr lang="en-US" sz="1800" dirty="0" smtClean="0"/>
              <a:t>rores in 2009 to </a:t>
            </a:r>
            <a:r>
              <a:rPr lang="en-US" sz="1800" dirty="0"/>
              <a:t>power </a:t>
            </a:r>
            <a:r>
              <a:rPr lang="en-US" sz="1800" dirty="0" smtClean="0"/>
              <a:t>outages</a:t>
            </a:r>
          </a:p>
          <a:p>
            <a:pPr lvl="2"/>
            <a:r>
              <a:rPr lang="en-US" sz="1800" dirty="0" smtClean="0"/>
              <a:t>Peak shortage as high as 30% in some regions</a:t>
            </a:r>
          </a:p>
          <a:p>
            <a:r>
              <a:rPr lang="en-US" sz="1800" dirty="0" smtClean="0"/>
              <a:t>Centralized </a:t>
            </a:r>
            <a:r>
              <a:rPr lang="en-US" sz="1800" dirty="0"/>
              <a:t>Solar takes too </a:t>
            </a:r>
            <a:r>
              <a:rPr lang="en-US" sz="1800" dirty="0" smtClean="0"/>
              <a:t>long, witness JNNSM </a:t>
            </a:r>
            <a:r>
              <a:rPr lang="en-US" sz="1800" dirty="0"/>
              <a:t>Phase </a:t>
            </a:r>
            <a:r>
              <a:rPr lang="en-US" sz="1800" dirty="0" smtClean="0"/>
              <a:t>I closures</a:t>
            </a:r>
          </a:p>
          <a:p>
            <a:r>
              <a:rPr lang="en-US" sz="1800" dirty="0" smtClean="0"/>
              <a:t>No </a:t>
            </a:r>
            <a:r>
              <a:rPr lang="en-US" sz="1800" dirty="0"/>
              <a:t>“Economies of Scale” in Solar Power Generation: Good!</a:t>
            </a:r>
          </a:p>
          <a:p>
            <a:pPr lvl="2"/>
            <a:r>
              <a:rPr lang="en-US" sz="1800" dirty="0"/>
              <a:t>PV Solar installation costs scale linearly from MW to KW</a:t>
            </a:r>
          </a:p>
          <a:p>
            <a:pPr lvl="2"/>
            <a:r>
              <a:rPr lang="en-US" sz="1800" dirty="0"/>
              <a:t>Distributed Solar makes unstable grids more </a:t>
            </a:r>
            <a:r>
              <a:rPr lang="en-US" sz="1800" dirty="0" smtClean="0"/>
              <a:t>resilient</a:t>
            </a:r>
            <a:endParaRPr lang="en-US" sz="1800" dirty="0"/>
          </a:p>
          <a:p>
            <a:r>
              <a:rPr lang="en-US" sz="1800" dirty="0" smtClean="0"/>
              <a:t>Distributed </a:t>
            </a:r>
            <a:r>
              <a:rPr lang="en-US" sz="1800" dirty="0"/>
              <a:t>Solar </a:t>
            </a:r>
            <a:r>
              <a:rPr lang="en-US" sz="1800" dirty="0" smtClean="0"/>
              <a:t>strengthens JNNSM objectives</a:t>
            </a:r>
            <a:r>
              <a:rPr lang="en-US" sz="1800" dirty="0"/>
              <a:t> </a:t>
            </a:r>
            <a:r>
              <a:rPr lang="en-US" sz="1800" dirty="0" smtClean="0"/>
              <a:t>by providing an impetus for broadening of the solar industry</a:t>
            </a:r>
          </a:p>
          <a:p>
            <a:endParaRPr lang="en-US" sz="1800" dirty="0" smtClean="0"/>
          </a:p>
        </p:txBody>
      </p:sp>
      <p:sp>
        <p:nvSpPr>
          <p:cNvPr id="4" name="Rectangle 3"/>
          <p:cNvSpPr/>
          <p:nvPr/>
        </p:nvSpPr>
        <p:spPr>
          <a:xfrm>
            <a:off x="914400" y="5562600"/>
            <a:ext cx="7772400" cy="762000"/>
          </a:xfrm>
          <a:prstGeom prst="rect">
            <a:avLst/>
          </a:prstGeom>
          <a:solidFill>
            <a:srgbClr val="93C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smtClean="0">
                <a:solidFill>
                  <a:schemeClr val="tx1">
                    <a:lumMod val="50000"/>
                  </a:schemeClr>
                </a:solidFill>
              </a:rPr>
              <a:t>India’s 2020 Potential Far Exceeds California’s at 12,000 MW</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solar: Natural fit for India</a:t>
            </a:r>
            <a:endParaRPr lang="en-US" dirty="0"/>
          </a:p>
        </p:txBody>
      </p:sp>
      <p:sp>
        <p:nvSpPr>
          <p:cNvPr id="3" name="Content Placeholder 2"/>
          <p:cNvSpPr>
            <a:spLocks noGrp="1"/>
          </p:cNvSpPr>
          <p:nvPr>
            <p:ph sz="quarter" idx="11"/>
          </p:nvPr>
        </p:nvSpPr>
        <p:spPr/>
        <p:txBody>
          <a:bodyPr/>
          <a:lstStyle/>
          <a:p>
            <a:endParaRPr lang="en-US" sz="1800" dirty="0" smtClean="0"/>
          </a:p>
          <a:p>
            <a:r>
              <a:rPr lang="en-US" sz="1800" dirty="0" smtClean="0"/>
              <a:t>Indian </a:t>
            </a:r>
            <a:r>
              <a:rPr lang="en-US" sz="1800" dirty="0"/>
              <a:t>businesses are highly entrepreneurial and prefer control</a:t>
            </a:r>
          </a:p>
          <a:p>
            <a:pPr lvl="2"/>
            <a:r>
              <a:rPr lang="en-US" sz="1800" dirty="0" smtClean="0"/>
              <a:t>Accustomed </a:t>
            </a:r>
            <a:r>
              <a:rPr lang="en-US" sz="1800" dirty="0"/>
              <a:t>to owning on-site diesel </a:t>
            </a:r>
            <a:r>
              <a:rPr lang="en-US" sz="1800" dirty="0" smtClean="0"/>
              <a:t>generators &amp; real estate</a:t>
            </a:r>
            <a:endParaRPr lang="en-US" sz="1800" dirty="0"/>
          </a:p>
          <a:p>
            <a:pPr lvl="2"/>
            <a:r>
              <a:rPr lang="en-US" sz="1800" dirty="0"/>
              <a:t>Willing to invest in project equity and share </a:t>
            </a:r>
            <a:r>
              <a:rPr lang="en-US" sz="1800" dirty="0" smtClean="0"/>
              <a:t>technology risks</a:t>
            </a:r>
          </a:p>
          <a:p>
            <a:r>
              <a:rPr lang="en-US" sz="1800" dirty="0" smtClean="0"/>
              <a:t>Diesel price has quadrupled over 12 years.. and…..?</a:t>
            </a:r>
          </a:p>
          <a:p>
            <a:endParaRPr lang="en-US" sz="1800" dirty="0" smtClean="0"/>
          </a:p>
          <a:p>
            <a:r>
              <a:rPr lang="en-US" sz="1800" dirty="0" smtClean="0"/>
              <a:t>India </a:t>
            </a:r>
            <a:r>
              <a:rPr lang="en-US" sz="1800" dirty="0"/>
              <a:t>is not </a:t>
            </a:r>
            <a:r>
              <a:rPr lang="en-US" sz="1800" dirty="0" smtClean="0"/>
              <a:t>China! </a:t>
            </a:r>
            <a:r>
              <a:rPr lang="en-US" sz="1800" dirty="0"/>
              <a:t>Mega projects don</a:t>
            </a:r>
            <a:r>
              <a:rPr lang="fr-FR" sz="1800" dirty="0"/>
              <a:t>’</a:t>
            </a:r>
            <a:r>
              <a:rPr lang="en-US" sz="1800" dirty="0"/>
              <a:t>t </a:t>
            </a:r>
            <a:r>
              <a:rPr lang="en-US" sz="1800" i="1" dirty="0"/>
              <a:t>happen</a:t>
            </a:r>
            <a:r>
              <a:rPr lang="en-US" sz="1800" dirty="0"/>
              <a:t> </a:t>
            </a:r>
            <a:r>
              <a:rPr lang="en-US" sz="1800" i="1" dirty="0" smtClean="0"/>
              <a:t>overnight</a:t>
            </a:r>
          </a:p>
          <a:p>
            <a:pPr marL="0" indent="0">
              <a:buNone/>
            </a:pPr>
            <a:endParaRPr lang="en-US" sz="1800" i="1" dirty="0"/>
          </a:p>
          <a:p>
            <a:r>
              <a:rPr lang="en-US" sz="1800" dirty="0"/>
              <a:t>Tremendous creativity, resourcefulness and innovation “at the edges</a:t>
            </a:r>
            <a:r>
              <a:rPr lang="en-US" sz="1800" dirty="0" smtClean="0"/>
              <a:t>”</a:t>
            </a:r>
          </a:p>
          <a:p>
            <a:r>
              <a:rPr lang="en-US" sz="1800" dirty="0" smtClean="0"/>
              <a:t>Distributed Solar empowers businesses and heals inefficient grid</a:t>
            </a:r>
          </a:p>
          <a:p>
            <a:pPr marL="0" indent="0">
              <a:buNone/>
            </a:pPr>
            <a:endParaRPr lang="en-US" sz="1600" dirty="0"/>
          </a:p>
        </p:txBody>
      </p:sp>
      <p:sp>
        <p:nvSpPr>
          <p:cNvPr id="4" name="Rectangle 3"/>
          <p:cNvSpPr/>
          <p:nvPr/>
        </p:nvSpPr>
        <p:spPr>
          <a:xfrm>
            <a:off x="914400" y="5562600"/>
            <a:ext cx="7772400" cy="762000"/>
          </a:xfrm>
          <a:prstGeom prst="rect">
            <a:avLst/>
          </a:prstGeom>
          <a:solidFill>
            <a:srgbClr val="93C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smtClean="0">
                <a:solidFill>
                  <a:schemeClr val="tx1">
                    <a:lumMod val="50000"/>
                  </a:schemeClr>
                </a:solidFill>
              </a:rPr>
              <a:t>India is naturally suited for deploying Distributed Solar rapidly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IMAGINE, what if ?!</a:t>
            </a:r>
            <a:endParaRPr lang="en-US" dirty="0"/>
          </a:p>
        </p:txBody>
      </p:sp>
      <p:sp>
        <p:nvSpPr>
          <p:cNvPr id="3" name="Content Placeholder 2"/>
          <p:cNvSpPr>
            <a:spLocks noGrp="1"/>
          </p:cNvSpPr>
          <p:nvPr>
            <p:ph sz="quarter" idx="11"/>
          </p:nvPr>
        </p:nvSpPr>
        <p:spPr/>
        <p:txBody>
          <a:bodyPr/>
          <a:lstStyle/>
          <a:p>
            <a:r>
              <a:rPr lang="en-US" sz="1600" dirty="0" smtClean="0"/>
              <a:t>35% of </a:t>
            </a:r>
            <a:r>
              <a:rPr lang="en-US" sz="1600" dirty="0"/>
              <a:t>y</a:t>
            </a:r>
            <a:r>
              <a:rPr lang="en-US" sz="1600" dirty="0" smtClean="0"/>
              <a:t>our energy was generated on-site</a:t>
            </a:r>
          </a:p>
          <a:p>
            <a:pPr lvl="2"/>
            <a:r>
              <a:rPr lang="en-US" sz="1600" dirty="0" smtClean="0"/>
              <a:t>Reliable as sunshine. Zero fuel cost. No bills for 20+ years</a:t>
            </a:r>
          </a:p>
          <a:p>
            <a:pPr lvl="2"/>
            <a:r>
              <a:rPr lang="en-US" sz="1600" dirty="0" smtClean="0"/>
              <a:t>Payoff </a:t>
            </a:r>
            <a:r>
              <a:rPr lang="en-US" sz="1600" dirty="0"/>
              <a:t>from Renewable Energy </a:t>
            </a:r>
            <a:r>
              <a:rPr lang="en-US" sz="1600" dirty="0" smtClean="0"/>
              <a:t>Certificates (REC), </a:t>
            </a:r>
            <a:r>
              <a:rPr lang="en-US" sz="1600" dirty="0"/>
              <a:t>Ministry of New and Renewable </a:t>
            </a:r>
            <a:r>
              <a:rPr lang="en-US" sz="1600" dirty="0" smtClean="0"/>
              <a:t>Energy (MNRE) </a:t>
            </a:r>
            <a:r>
              <a:rPr lang="en-US" sz="1600" dirty="0"/>
              <a:t>investment credit and </a:t>
            </a:r>
            <a:r>
              <a:rPr lang="en-US" sz="1600" dirty="0" smtClean="0"/>
              <a:t>depreciation</a:t>
            </a:r>
          </a:p>
          <a:p>
            <a:pPr lvl="1"/>
            <a:r>
              <a:rPr lang="en-US" sz="1600" dirty="0" smtClean="0"/>
              <a:t>Diesel </a:t>
            </a:r>
            <a:r>
              <a:rPr lang="en-US" sz="1600" dirty="0"/>
              <a:t>and electric bill savings exceed annual payments from year </a:t>
            </a:r>
            <a:r>
              <a:rPr lang="en-US" sz="1600" dirty="0" smtClean="0"/>
              <a:t>one</a:t>
            </a:r>
          </a:p>
          <a:p>
            <a:pPr lvl="1"/>
            <a:r>
              <a:rPr lang="en-US" sz="1600" dirty="0"/>
              <a:t>The “most important part of the energy value chain” </a:t>
            </a:r>
            <a:r>
              <a:rPr lang="en-US" sz="1600" dirty="0" smtClean="0"/>
              <a:t>(Secretary MK De</a:t>
            </a:r>
            <a:r>
              <a:rPr lang="en-US" sz="1600" dirty="0"/>
              <a:t>), the consumer who pays for the power, validates </a:t>
            </a:r>
            <a:r>
              <a:rPr lang="en-US" sz="1600" dirty="0" smtClean="0"/>
              <a:t>energy price.</a:t>
            </a:r>
          </a:p>
          <a:p>
            <a:pPr lvl="1"/>
            <a:r>
              <a:rPr lang="en-US" sz="1600" dirty="0" smtClean="0"/>
              <a:t>Locally installed </a:t>
            </a:r>
            <a:r>
              <a:rPr lang="en-US" sz="1600" dirty="0"/>
              <a:t>&amp; </a:t>
            </a:r>
            <a:r>
              <a:rPr lang="en-US" sz="1600" dirty="0" smtClean="0"/>
              <a:t>maintained using best</a:t>
            </a:r>
            <a:r>
              <a:rPr lang="en-US" sz="1600" dirty="0"/>
              <a:t>-of-breed solar </a:t>
            </a:r>
            <a:r>
              <a:rPr lang="en-US" sz="1600" dirty="0" smtClean="0"/>
              <a:t>technologies from Silicon </a:t>
            </a:r>
            <a:r>
              <a:rPr lang="en-US" sz="1600" dirty="0"/>
              <a:t>Valley, Germany and </a:t>
            </a:r>
            <a:r>
              <a:rPr lang="en-US" sz="1600" dirty="0" smtClean="0"/>
              <a:t>China</a:t>
            </a:r>
            <a:endParaRPr lang="en-US" sz="1600" dirty="0"/>
          </a:p>
          <a:p>
            <a:pPr lvl="2"/>
            <a:r>
              <a:rPr lang="en-US" sz="1600" dirty="0"/>
              <a:t>Modest equity participation from you or a “tax investor”</a:t>
            </a:r>
          </a:p>
          <a:p>
            <a:pPr lvl="2"/>
            <a:r>
              <a:rPr lang="en-US" sz="1600" dirty="0"/>
              <a:t>Rest financed by global, reputed, infrastructure-focused </a:t>
            </a:r>
            <a:r>
              <a:rPr lang="en-US" sz="1600" dirty="0" smtClean="0"/>
              <a:t>capita</a:t>
            </a:r>
          </a:p>
          <a:p>
            <a:pPr lvl="2"/>
            <a:r>
              <a:rPr lang="en-US" sz="1600" dirty="0"/>
              <a:t>Decision to Installation takes 3-4 months</a:t>
            </a:r>
          </a:p>
          <a:p>
            <a:pPr lvl="2"/>
            <a:endParaRPr lang="en-US" sz="1800" dirty="0" smtClean="0"/>
          </a:p>
          <a:p>
            <a:pPr marL="0" indent="0">
              <a:buNone/>
            </a:pPr>
            <a:endParaRPr lang="en-US" sz="1400" dirty="0"/>
          </a:p>
        </p:txBody>
      </p:sp>
      <p:sp>
        <p:nvSpPr>
          <p:cNvPr id="4" name="Rectangle 3"/>
          <p:cNvSpPr/>
          <p:nvPr/>
        </p:nvSpPr>
        <p:spPr>
          <a:xfrm>
            <a:off x="914400" y="5562600"/>
            <a:ext cx="7772400" cy="762000"/>
          </a:xfrm>
          <a:prstGeom prst="rect">
            <a:avLst/>
          </a:prstGeom>
          <a:solidFill>
            <a:srgbClr val="93C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smtClean="0">
                <a:solidFill>
                  <a:schemeClr val="tx1">
                    <a:lumMod val="50000"/>
                  </a:schemeClr>
                </a:solidFill>
              </a:rPr>
              <a:t>Businesses enjoy reduced energy costs and increased reliability. On-site Distributed </a:t>
            </a:r>
            <a:r>
              <a:rPr lang="en-US" sz="2000" dirty="0">
                <a:solidFill>
                  <a:schemeClr val="tx1">
                    <a:lumMod val="50000"/>
                  </a:schemeClr>
                </a:solidFill>
              </a:rPr>
              <a:t>Solar i</a:t>
            </a:r>
            <a:r>
              <a:rPr lang="en-US" sz="2000" dirty="0" smtClean="0">
                <a:solidFill>
                  <a:schemeClr val="tx1">
                    <a:lumMod val="50000"/>
                  </a:schemeClr>
                </a:solidFill>
              </a:rPr>
              <a:t>s now a reality in India.</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India’s time to lead</a:t>
            </a:r>
            <a:endParaRPr lang="en-US" dirty="0"/>
          </a:p>
        </p:txBody>
      </p:sp>
      <p:sp>
        <p:nvSpPr>
          <p:cNvPr id="3" name="Content Placeholder 2"/>
          <p:cNvSpPr>
            <a:spLocks noGrp="1"/>
          </p:cNvSpPr>
          <p:nvPr>
            <p:ph sz="quarter" idx="11"/>
          </p:nvPr>
        </p:nvSpPr>
        <p:spPr/>
        <p:txBody>
          <a:bodyPr/>
          <a:lstStyle/>
          <a:p>
            <a:r>
              <a:rPr lang="en-US" sz="1800" dirty="0" smtClean="0"/>
              <a:t>Unmet needs call for ambitious goals</a:t>
            </a:r>
          </a:p>
          <a:p>
            <a:r>
              <a:rPr lang="en-US" sz="1800" dirty="0" smtClean="0"/>
              <a:t>More clarity on policies for Distributed Solar will help:</a:t>
            </a:r>
          </a:p>
          <a:p>
            <a:pPr lvl="2"/>
            <a:r>
              <a:rPr lang="en-US" sz="1800" dirty="0" smtClean="0"/>
              <a:t>Do MNRE </a:t>
            </a:r>
            <a:r>
              <a:rPr lang="en-US" sz="1800" dirty="0"/>
              <a:t>financing </a:t>
            </a:r>
            <a:r>
              <a:rPr lang="en-US" sz="1800" dirty="0" smtClean="0"/>
              <a:t>incentives for off</a:t>
            </a:r>
            <a:r>
              <a:rPr lang="en-US" sz="1800" dirty="0"/>
              <a:t>-grid, residential-scale </a:t>
            </a:r>
            <a:r>
              <a:rPr lang="en-US" sz="1800" dirty="0" smtClean="0"/>
              <a:t>solar extend to </a:t>
            </a:r>
            <a:r>
              <a:rPr lang="en-US" sz="1800" i="1" dirty="0" smtClean="0"/>
              <a:t>Distributed Solar</a:t>
            </a:r>
            <a:r>
              <a:rPr lang="en-US" sz="1800" dirty="0" smtClean="0"/>
              <a:t> at </a:t>
            </a:r>
            <a:r>
              <a:rPr lang="en-US" sz="1800" dirty="0"/>
              <a:t>c</a:t>
            </a:r>
            <a:r>
              <a:rPr lang="en-US" sz="1800" dirty="0" smtClean="0"/>
              <a:t>ommercial scale?</a:t>
            </a:r>
          </a:p>
          <a:p>
            <a:pPr lvl="2"/>
            <a:r>
              <a:rPr lang="en-US" sz="1800" dirty="0" smtClean="0"/>
              <a:t>Can MNRE</a:t>
            </a:r>
            <a:r>
              <a:rPr lang="en-US" sz="1800" dirty="0"/>
              <a:t>, REC and NABARD-loan incentives </a:t>
            </a:r>
            <a:r>
              <a:rPr lang="en-US" sz="1800" dirty="0" smtClean="0"/>
              <a:t>be streamlined?</a:t>
            </a:r>
          </a:p>
          <a:p>
            <a:pPr lvl="2"/>
            <a:r>
              <a:rPr lang="en-US" sz="1800" dirty="0" smtClean="0"/>
              <a:t>Do Domestic </a:t>
            </a:r>
            <a:r>
              <a:rPr lang="en-US" sz="1800" dirty="0"/>
              <a:t>Content </a:t>
            </a:r>
            <a:r>
              <a:rPr lang="en-US" sz="1800" dirty="0" smtClean="0"/>
              <a:t>requirements apply? Why impose them?</a:t>
            </a:r>
          </a:p>
          <a:p>
            <a:r>
              <a:rPr lang="en-US" sz="1800" dirty="0" smtClean="0"/>
              <a:t>Free flow of foreign financing of Solar Projects will attract global talent and allow business model innovation – key to India’s future leadership</a:t>
            </a:r>
          </a:p>
          <a:p>
            <a:pPr marL="274320" lvl="2" indent="-274320">
              <a:buClr>
                <a:srgbClr val="195D2F"/>
              </a:buClr>
              <a:buSzPct val="85000"/>
            </a:pPr>
            <a:r>
              <a:rPr lang="en-US" sz="1800" dirty="0" smtClean="0"/>
              <a:t>Let </a:t>
            </a:r>
            <a:r>
              <a:rPr lang="en-US" sz="1800" dirty="0"/>
              <a:t>a Thousand Flowers Bloom!</a:t>
            </a:r>
          </a:p>
          <a:p>
            <a:pPr lvl="2"/>
            <a:r>
              <a:rPr lang="en-US" sz="1800" dirty="0" smtClean="0"/>
              <a:t>Allow the ecosystem </a:t>
            </a:r>
            <a:r>
              <a:rPr lang="en-US" sz="1800" dirty="0"/>
              <a:t>of developers, financiers, engineering, construction and supply chain to </a:t>
            </a:r>
            <a:r>
              <a:rPr lang="en-US" sz="1800" dirty="0" smtClean="0"/>
              <a:t>form, grow and create jobs locally</a:t>
            </a:r>
          </a:p>
        </p:txBody>
      </p:sp>
      <p:sp>
        <p:nvSpPr>
          <p:cNvPr id="4" name="Rectangle 3"/>
          <p:cNvSpPr/>
          <p:nvPr/>
        </p:nvSpPr>
        <p:spPr>
          <a:xfrm>
            <a:off x="914400" y="5562600"/>
            <a:ext cx="7772400" cy="762000"/>
          </a:xfrm>
          <a:prstGeom prst="rect">
            <a:avLst/>
          </a:prstGeom>
          <a:solidFill>
            <a:srgbClr val="93C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smtClean="0">
                <a:solidFill>
                  <a:schemeClr val="tx1">
                    <a:lumMod val="50000"/>
                  </a:schemeClr>
                </a:solidFill>
              </a:rPr>
              <a:t>Distributed Solar taps into India’s entrepreneurial resourcefulness</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policy Wish list: please “Do NOT”…</a:t>
            </a:r>
            <a:endParaRPr lang="en-US" dirty="0"/>
          </a:p>
        </p:txBody>
      </p:sp>
      <p:sp>
        <p:nvSpPr>
          <p:cNvPr id="3" name="Content Placeholder 2"/>
          <p:cNvSpPr>
            <a:spLocks noGrp="1"/>
          </p:cNvSpPr>
          <p:nvPr>
            <p:ph sz="quarter" idx="11"/>
          </p:nvPr>
        </p:nvSpPr>
        <p:spPr/>
        <p:txBody>
          <a:bodyPr/>
          <a:lstStyle/>
          <a:p>
            <a:r>
              <a:rPr lang="en-US" sz="1600" dirty="0" smtClean="0"/>
              <a:t>…Set </a:t>
            </a:r>
            <a:r>
              <a:rPr lang="en-US" sz="1600" dirty="0"/>
              <a:t>a </a:t>
            </a:r>
            <a:r>
              <a:rPr lang="en-US" sz="1600" dirty="0" smtClean="0"/>
              <a:t>blanket, national </a:t>
            </a:r>
            <a:r>
              <a:rPr lang="en-US" sz="1600" i="1" dirty="0" smtClean="0"/>
              <a:t>“Feed</a:t>
            </a:r>
            <a:r>
              <a:rPr lang="en-US" sz="1600" i="1" dirty="0"/>
              <a:t>-in </a:t>
            </a:r>
            <a:r>
              <a:rPr lang="en-US" sz="1600" i="1" dirty="0" smtClean="0"/>
              <a:t>Tariff</a:t>
            </a:r>
            <a:r>
              <a:rPr lang="en-US" sz="1600" dirty="0" smtClean="0"/>
              <a:t>”. India 2011 is NOT Germany 2001!</a:t>
            </a:r>
          </a:p>
          <a:p>
            <a:pPr lvl="2"/>
            <a:r>
              <a:rPr lang="en-US" sz="1600" dirty="0" smtClean="0"/>
              <a:t>Let </a:t>
            </a:r>
            <a:r>
              <a:rPr lang="en-US" sz="1600" dirty="0"/>
              <a:t>markets </a:t>
            </a:r>
            <a:r>
              <a:rPr lang="en-US" sz="1600" dirty="0" smtClean="0"/>
              <a:t>discover energy price by seeking </a:t>
            </a:r>
            <a:r>
              <a:rPr lang="en-US" sz="1600" dirty="0"/>
              <a:t>efficiencies </a:t>
            </a:r>
            <a:r>
              <a:rPr lang="en-US" sz="1600" dirty="0" smtClean="0"/>
              <a:t>in varying grid </a:t>
            </a:r>
            <a:r>
              <a:rPr lang="en-US" sz="1600" dirty="0"/>
              <a:t>losses, generation costs, </a:t>
            </a:r>
            <a:r>
              <a:rPr lang="en-US" sz="1600" dirty="0" smtClean="0"/>
              <a:t>electricity tariffs, </a:t>
            </a:r>
            <a:r>
              <a:rPr lang="en-US" sz="1600" dirty="0"/>
              <a:t>sources of financing and reliability </a:t>
            </a:r>
            <a:r>
              <a:rPr lang="en-US" sz="1600" dirty="0" smtClean="0"/>
              <a:t>premiums</a:t>
            </a:r>
          </a:p>
          <a:p>
            <a:r>
              <a:rPr lang="en-US" sz="1600" dirty="0" smtClean="0"/>
              <a:t>…Treat Distributed Solar as a step-sister of Centralized by imposing artificial caps</a:t>
            </a:r>
          </a:p>
          <a:p>
            <a:r>
              <a:rPr lang="en-US" sz="1600" dirty="0" smtClean="0"/>
              <a:t>…Dictate </a:t>
            </a:r>
            <a:r>
              <a:rPr lang="en-US" sz="1600" i="1" dirty="0" smtClean="0"/>
              <a:t>Domestic Content. </a:t>
            </a:r>
            <a:r>
              <a:rPr lang="en-US" sz="1600" dirty="0"/>
              <a:t>O</a:t>
            </a:r>
            <a:r>
              <a:rPr lang="en-US" sz="1600" dirty="0" smtClean="0"/>
              <a:t>r even origin of funding</a:t>
            </a:r>
            <a:endParaRPr lang="en-US" sz="1600" i="1" dirty="0" smtClean="0"/>
          </a:p>
          <a:p>
            <a:pPr lvl="2"/>
            <a:r>
              <a:rPr lang="en-US" sz="1600" dirty="0" smtClean="0"/>
              <a:t>Let markets decide to stock up on global surplus of PV Solar capacity or use spot pricing or manufacture locally based on global supply-demand trends</a:t>
            </a:r>
          </a:p>
          <a:p>
            <a:pPr lvl="2"/>
            <a:r>
              <a:rPr lang="en-US" sz="1600" dirty="0" smtClean="0"/>
              <a:t>Insularity will encourage inefficiencies and dampen the opportunity</a:t>
            </a:r>
          </a:p>
          <a:p>
            <a:pPr lvl="2"/>
            <a:r>
              <a:rPr lang="en-US" sz="1600" dirty="0" smtClean="0"/>
              <a:t>Let reputed, global capital find worthy projects; allow free in and outflow</a:t>
            </a:r>
          </a:p>
          <a:p>
            <a:r>
              <a:rPr lang="en-US" sz="1600" dirty="0" smtClean="0"/>
              <a:t>…Dictate technology choices, such as 50</a:t>
            </a:r>
            <a:r>
              <a:rPr lang="en-US" sz="1600" dirty="0"/>
              <a:t>% PV </a:t>
            </a:r>
            <a:r>
              <a:rPr lang="en-US" sz="1600" dirty="0" smtClean="0"/>
              <a:t>vs. </a:t>
            </a:r>
            <a:r>
              <a:rPr lang="en-US" sz="1600" dirty="0"/>
              <a:t>50% t</a:t>
            </a:r>
            <a:r>
              <a:rPr lang="en-US" sz="1600" dirty="0" smtClean="0"/>
              <a:t>hermal. </a:t>
            </a:r>
          </a:p>
        </p:txBody>
      </p:sp>
      <p:sp>
        <p:nvSpPr>
          <p:cNvPr id="4" name="Rectangle 3"/>
          <p:cNvSpPr/>
          <p:nvPr/>
        </p:nvSpPr>
        <p:spPr>
          <a:xfrm>
            <a:off x="914400" y="5562600"/>
            <a:ext cx="7772400" cy="762000"/>
          </a:xfrm>
          <a:prstGeom prst="rect">
            <a:avLst/>
          </a:prstGeom>
          <a:solidFill>
            <a:srgbClr val="93C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900" dirty="0" smtClean="0">
                <a:solidFill>
                  <a:schemeClr val="tx1">
                    <a:lumMod val="50000"/>
                  </a:schemeClr>
                </a:solidFill>
              </a:rPr>
              <a:t>Let the Indian Solar Industry emerge as a global leader based on its Core Competencies</a:t>
            </a:r>
            <a:endParaRPr lang="en-US" sz="1900" dirty="0"/>
          </a:p>
        </p:txBody>
      </p:sp>
      <p:sp>
        <p:nvSpPr>
          <p:cNvPr id="5" name="TextBox 4"/>
          <p:cNvSpPr txBox="1"/>
          <p:nvPr/>
        </p:nvSpPr>
        <p:spPr>
          <a:xfrm>
            <a:off x="10050377" y="4096366"/>
            <a:ext cx="914400" cy="914400"/>
          </a:xfrm>
          <a:prstGeom prst="rect">
            <a:avLst/>
          </a:prstGeom>
          <a:noFill/>
        </p:spPr>
        <p:txBody>
          <a:bodyPr wrap="none" lIns="0" tIns="0" rIns="0" bIns="0" rtlCol="0">
            <a:noAutofit/>
          </a:bodyPr>
          <a:lstStyle/>
          <a:p>
            <a:pPr marL="177800" indent="-177800">
              <a:lnSpc>
                <a:spcPct val="113000"/>
              </a:lnSpc>
              <a:spcAft>
                <a:spcPts val="60"/>
              </a:spcAft>
              <a:buFont typeface="Wingdings"/>
              <a:buChar char="n"/>
            </a:pPr>
            <a:endParaRPr lang="en-US" sz="16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Serra POWER SOLUTIONS</a:t>
            </a:r>
            <a:endParaRPr lang="en-US" dirty="0"/>
          </a:p>
        </p:txBody>
      </p:sp>
      <p:sp>
        <p:nvSpPr>
          <p:cNvPr id="3" name="Content Placeholder 2"/>
          <p:cNvSpPr>
            <a:spLocks noGrp="1"/>
          </p:cNvSpPr>
          <p:nvPr>
            <p:ph sz="quarter" idx="11"/>
          </p:nvPr>
        </p:nvSpPr>
        <p:spPr/>
        <p:txBody>
          <a:bodyPr/>
          <a:lstStyle/>
          <a:p>
            <a:endParaRPr lang="en-US" sz="1600" dirty="0" smtClean="0"/>
          </a:p>
          <a:p>
            <a:r>
              <a:rPr lang="en-US" sz="1600" dirty="0" smtClean="0"/>
              <a:t>Founded </a:t>
            </a:r>
            <a:r>
              <a:rPr lang="en-US" sz="1600" dirty="0"/>
              <a:t>by IIT, Stanford Business </a:t>
            </a:r>
            <a:r>
              <a:rPr lang="en-US" sz="1600" dirty="0" smtClean="0"/>
              <a:t>alumni </a:t>
            </a:r>
            <a:r>
              <a:rPr lang="en-US" sz="1600" dirty="0"/>
              <a:t>with the </a:t>
            </a:r>
            <a:r>
              <a:rPr lang="en-US" sz="1600" dirty="0" smtClean="0"/>
              <a:t>mission to “Address </a:t>
            </a:r>
            <a:r>
              <a:rPr lang="en-US" sz="1600" dirty="0"/>
              <a:t>Energy Pain-Points with On-site, Clean Energy </a:t>
            </a:r>
            <a:r>
              <a:rPr lang="en-US" sz="1600" dirty="0" smtClean="0"/>
              <a:t>Solutions”</a:t>
            </a:r>
          </a:p>
          <a:p>
            <a:pPr lvl="2"/>
            <a:r>
              <a:rPr lang="en-US" sz="1600" dirty="0" smtClean="0"/>
              <a:t>50 years management experience </a:t>
            </a:r>
            <a:r>
              <a:rPr lang="en-US" sz="1600" dirty="0"/>
              <a:t>in India, US, Germany and twenty </a:t>
            </a:r>
            <a:r>
              <a:rPr lang="en-US" sz="1600" dirty="0" smtClean="0"/>
              <a:t>countries</a:t>
            </a:r>
          </a:p>
          <a:p>
            <a:pPr lvl="2"/>
            <a:r>
              <a:rPr lang="en-US" sz="1600" dirty="0" smtClean="0"/>
              <a:t>Power </a:t>
            </a:r>
            <a:r>
              <a:rPr lang="en-US" sz="1600" dirty="0"/>
              <a:t>Plants, </a:t>
            </a:r>
            <a:r>
              <a:rPr lang="en-US" sz="1600" dirty="0" smtClean="0"/>
              <a:t>Systems, Internet </a:t>
            </a:r>
            <a:r>
              <a:rPr lang="en-US" sz="1600" dirty="0"/>
              <a:t>Infrastructure, </a:t>
            </a:r>
            <a:r>
              <a:rPr lang="en-US" sz="1600" dirty="0" smtClean="0"/>
              <a:t>and Environment background</a:t>
            </a:r>
          </a:p>
          <a:p>
            <a:pPr lvl="2"/>
            <a:r>
              <a:rPr lang="en-US" sz="1600" dirty="0" smtClean="0"/>
              <a:t>Robust on-the-ground presence in India backed by Silicon Valley roots</a:t>
            </a:r>
          </a:p>
          <a:p>
            <a:r>
              <a:rPr lang="en-US" sz="1600" dirty="0" smtClean="0"/>
              <a:t>Commissioning </a:t>
            </a:r>
            <a:r>
              <a:rPr lang="en-US" sz="1600" dirty="0"/>
              <a:t>p</a:t>
            </a:r>
            <a:r>
              <a:rPr lang="en-US" sz="1600" dirty="0" smtClean="0"/>
              <a:t>rojects across the nation for various Hospitals, Cold</a:t>
            </a:r>
            <a:r>
              <a:rPr lang="en-US" sz="1600" dirty="0"/>
              <a:t>-Storage </a:t>
            </a:r>
            <a:r>
              <a:rPr lang="en-US" sz="1600" dirty="0" smtClean="0"/>
              <a:t>Facilities, Schools and Industrial Zones</a:t>
            </a:r>
            <a:endParaRPr lang="en-US" sz="1600" dirty="0"/>
          </a:p>
        </p:txBody>
      </p:sp>
      <p:sp>
        <p:nvSpPr>
          <p:cNvPr id="4" name="Rectangle 3"/>
          <p:cNvSpPr/>
          <p:nvPr/>
        </p:nvSpPr>
        <p:spPr>
          <a:xfrm>
            <a:off x="914400" y="5562600"/>
            <a:ext cx="7772400" cy="762000"/>
          </a:xfrm>
          <a:prstGeom prst="rect">
            <a:avLst/>
          </a:prstGeom>
          <a:solidFill>
            <a:srgbClr val="93C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smtClean="0">
                <a:solidFill>
                  <a:schemeClr val="tx1">
                    <a:lumMod val="50000"/>
                  </a:schemeClr>
                </a:solidFill>
              </a:rPr>
              <a:t>Serra Power is here to partner with you.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Shell layouts with footer">
  <a:themeElements>
    <a:clrScheme name="Shell - Colours">
      <a:dk1>
        <a:srgbClr val="595959"/>
      </a:dk1>
      <a:lt1>
        <a:srgbClr val="FFFFFF"/>
      </a:lt1>
      <a:dk2>
        <a:srgbClr val="999999"/>
      </a:dk2>
      <a:lt2>
        <a:srgbClr val="CCCCCC"/>
      </a:lt2>
      <a:accent1>
        <a:srgbClr val="F7D117"/>
      </a:accent1>
      <a:accent2>
        <a:srgbClr val="D42E12"/>
      </a:accent2>
      <a:accent3>
        <a:srgbClr val="003882"/>
      </a:accent3>
      <a:accent4>
        <a:srgbClr val="611759"/>
      </a:accent4>
      <a:accent5>
        <a:srgbClr val="00824A"/>
      </a:accent5>
      <a:accent6>
        <a:srgbClr val="DE8703"/>
      </a:accent6>
      <a:hlink>
        <a:srgbClr val="000000"/>
      </a:hlink>
      <a:folHlink>
        <a:srgbClr val="000000"/>
      </a:folHlink>
    </a:clrScheme>
    <a:fontScheme name="Shell - Fonts">
      <a:majorFont>
        <a:latin typeface="Futura Medium"/>
        <a:ea typeface=""/>
        <a:cs typeface=""/>
      </a:majorFont>
      <a:minorFont>
        <a:latin typeface="Futura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177800" indent="-177800">
          <a:lnSpc>
            <a:spcPct val="113000"/>
          </a:lnSpc>
          <a:spcAft>
            <a:spcPts val="60"/>
          </a:spcAft>
          <a:buFont typeface="Wingdings"/>
          <a:buChar char="n"/>
          <a:defRPr sz="16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1743</TotalTime>
  <Words>1666</Words>
  <Application>Microsoft Macintosh PowerPoint</Application>
  <PresentationFormat>On-screen Show (4:3)</PresentationFormat>
  <Paragraphs>167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Shell layouts with footer</vt:lpstr>
      <vt:lpstr>Opportunities for India to Lead in Distributed Solar Energy Generation</vt:lpstr>
      <vt:lpstr>global perspective</vt:lpstr>
      <vt:lpstr>global perspective          a comparison…    </vt:lpstr>
      <vt:lpstr>Why aim higher in Distributed Solar?</vt:lpstr>
      <vt:lpstr>Distributed solar: Natural fit for India</vt:lpstr>
      <vt:lpstr>IMAGINE, what if ?!</vt:lpstr>
      <vt:lpstr>India’s time to lead</vt:lpstr>
      <vt:lpstr>A policy Wish list: please “Do NOT”…</vt:lpstr>
      <vt:lpstr>About Serra POWER SOLUTIONS</vt:lpstr>
      <vt:lpstr>summary</vt:lpstr>
    </vt:vector>
  </TitlesOfParts>
  <Company>Shell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Vikalp Agarwal</dc:creator>
  <cp:lastModifiedBy>uni</cp:lastModifiedBy>
  <cp:revision>162</cp:revision>
  <dcterms:created xsi:type="dcterms:W3CDTF">2011-08-22T10:46:16Z</dcterms:created>
  <dcterms:modified xsi:type="dcterms:W3CDTF">2011-08-27T04:22:14Z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4</vt:i4>
  </property>
  <property fmtid="{D5CDD505-2E9C-101B-9397-08002B2CF9AE}" pid="4" name="TB4 template version">
    <vt:r8>4</vt:r8>
  </property>
  <property fmtid="{D5CDD505-2E9C-101B-9397-08002B2CF9AE}" pid="5" name="TB4 template type">
    <vt:lpwstr>onscreen</vt:lpwstr>
  </property>
</Properties>
</file>