
<file path=[Content_Types].xml><?xml version="1.0" encoding="utf-8"?>
<Types xmlns="http://schemas.openxmlformats.org/package/2006/content-types">
  <Default Extension="vml" ContentType="application/vnd.openxmlformats-officedocument.vmlDrawing"/>
  <Default Extension="xls" ContentType="application/vnd.ms-excel"/>
  <Default Extension="jpeg" ContentType="image/jpeg"/>
  <Default Extension="fntdata" ContentType="application/x-fontdata"/>
  <Default Extension="rels" ContentType="application/vnd.openxmlformats-package.relationships+xml"/>
  <Default Extension="png" ContentType="image/png"/>
  <Default Extension="font" ContentType="application/x-fontdata"/>
  <Default Extension="xml" ContentType="application/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heme/theme3.xml" ContentType="application/vnd.openxmlformats-officedocument.them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7.xml" ContentType="application/vnd.openxmlformats-officedocument.presentationml.slide+xml"/>
  <Override PartName="/docProps/core.xml" ContentType="application/vnd.openxmlformats-package.core-properties+xml"/>
  <Override PartName="/ppt/slideLayouts/slideLayout1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saveSubsetFonts="1" embedTrueTypeFonts="1" showSpecialPlsOnTitleSld="0">
  <p:sldMasterIdLst>
    <p:sldMasterId r:id="rId1" id="2147483649"/>
  </p:sldMasterIdLst>
  <p:notesMasterIdLst>
    <p:notesMasterId r:id="rId13"/>
  </p:notesMasterIdLst>
  <p:handoutMasterIdLst>
    <p:handoutMasterId r:id="rId14"/>
  </p:handoutMasterIdLst>
  <p:sldIdLst>
    <p:sldId r:id="rId2" id="256"/>
    <p:sldId r:id="rId10" id="371"/>
    <p:sldId r:id="rId20" id="385"/>
    <p:sldId r:id="rId11" id="374"/>
    <p:sldId r:id="rId12" id="372"/>
    <p:sldId r:id="rId3" id="384"/>
    <p:sldId r:id="rId4" id="373"/>
    <p:sldId r:id="rId6" id="376"/>
    <p:sldId r:id="rId5" id="375"/>
    <p:sldId r:id="rId7" id="377"/>
    <p:sldId r:id="rId9" id="379"/>
    <p:sldId r:id="rId8" id="378"/>
  </p:sldIdLst>
  <p:sldSz cx="9144000" cy="6858000" type="screen4x3"/>
  <p:notesSz cx="6881813" cy="9296400"/>
  <p:embeddedFontLst>
    <p:embeddedFont>
      <p:font typeface="WPS Special 1"/>
      <p:regular r:id="rId19"/>
    </p:embeddedFont>
  </p:embeddedFontLst>
  <p:defaultTextStyle>
    <a:defPPr>
      <a:defRPr lang="en-US"/>
    </a:defPPr>
    <a:lvl1pPr algn="l" fontAlgn="base" eaLnBrk="0" hangingPunct="0" rtl="false">
      <a:spcBef>
        <a:spcPct val="0"/>
      </a:spcBef>
      <a:spcAft>
        <a:spcPct val="0"/>
      </a:spcAft>
      <a:defRPr kern="1200">
        <a:solidFill>
          <a:schemeClr val="tx1"/>
        </a:solidFill>
        <a:latin charset="0" typeface="Arial"/>
        <a:ea typeface="+mn-ea"/>
        <a:cs typeface="+mn-cs"/>
      </a:defRPr>
    </a:lvl1pPr>
    <a:lvl2pPr algn="l" fontAlgn="base" marL="457200" eaLnBrk="0" hangingPunct="0" rtl="false">
      <a:spcBef>
        <a:spcPct val="0"/>
      </a:spcBef>
      <a:spcAft>
        <a:spcPct val="0"/>
      </a:spcAft>
      <a:defRPr kern="1200">
        <a:solidFill>
          <a:schemeClr val="tx1"/>
        </a:solidFill>
        <a:latin charset="0" typeface="Arial"/>
        <a:ea typeface="+mn-ea"/>
        <a:cs typeface="+mn-cs"/>
      </a:defRPr>
    </a:lvl2pPr>
    <a:lvl3pPr algn="l" fontAlgn="base" marL="914400" eaLnBrk="0" hangingPunct="0" rtl="false">
      <a:spcBef>
        <a:spcPct val="0"/>
      </a:spcBef>
      <a:spcAft>
        <a:spcPct val="0"/>
      </a:spcAft>
      <a:defRPr kern="1200">
        <a:solidFill>
          <a:schemeClr val="tx1"/>
        </a:solidFill>
        <a:latin charset="0" typeface="Arial"/>
        <a:ea typeface="+mn-ea"/>
        <a:cs typeface="+mn-cs"/>
      </a:defRPr>
    </a:lvl3pPr>
    <a:lvl4pPr algn="l" fontAlgn="base" marL="1371600" eaLnBrk="0" hangingPunct="0" rtl="false">
      <a:spcBef>
        <a:spcPct val="0"/>
      </a:spcBef>
      <a:spcAft>
        <a:spcPct val="0"/>
      </a:spcAft>
      <a:defRPr kern="1200">
        <a:solidFill>
          <a:schemeClr val="tx1"/>
        </a:solidFill>
        <a:latin charset="0" typeface="Arial"/>
        <a:ea typeface="+mn-ea"/>
        <a:cs typeface="+mn-cs"/>
      </a:defRPr>
    </a:lvl4pPr>
    <a:lvl5pPr algn="l" fontAlgn="base" marL="1828800" eaLnBrk="0" hangingPunct="0" rtl="false">
      <a:spcBef>
        <a:spcPct val="0"/>
      </a:spcBef>
      <a:spcAft>
        <a:spcPct val="0"/>
      </a:spcAft>
      <a:defRPr kern="1200">
        <a:solidFill>
          <a:schemeClr val="tx1"/>
        </a:solidFill>
        <a:latin charset="0" typeface="Arial"/>
        <a:ea typeface="+mn-ea"/>
        <a:cs typeface="+mn-cs"/>
      </a:defRPr>
    </a:lvl5pPr>
    <a:lvl6pPr algn="l" marL="2286000" defTabSz="914400" eaLnBrk="1" latinLnBrk="0" hangingPunct="1" rtl="false">
      <a:defRPr kern="1200">
        <a:solidFill>
          <a:schemeClr val="tx1"/>
        </a:solidFill>
        <a:latin charset="0" typeface="Arial"/>
        <a:ea typeface="+mn-ea"/>
        <a:cs typeface="+mn-cs"/>
      </a:defRPr>
    </a:lvl6pPr>
    <a:lvl7pPr algn="l" marL="2743200" defTabSz="914400" eaLnBrk="1" latinLnBrk="0" hangingPunct="1" rtl="false">
      <a:defRPr kern="1200">
        <a:solidFill>
          <a:schemeClr val="tx1"/>
        </a:solidFill>
        <a:latin charset="0" typeface="Arial"/>
        <a:ea typeface="+mn-ea"/>
        <a:cs typeface="+mn-cs"/>
      </a:defRPr>
    </a:lvl7pPr>
    <a:lvl8pPr algn="l" marL="3200400" defTabSz="914400" eaLnBrk="1" latinLnBrk="0" hangingPunct="1" rtl="false">
      <a:defRPr kern="1200">
        <a:solidFill>
          <a:schemeClr val="tx1"/>
        </a:solidFill>
        <a:latin charset="0" typeface="Arial"/>
        <a:ea typeface="+mn-ea"/>
        <a:cs typeface="+mn-cs"/>
      </a:defRPr>
    </a:lvl8pPr>
    <a:lvl9pPr algn="l" marL="3657600" defTabSz="914400" eaLnBrk="1" latinLnBrk="0" hangingPunct="1" rtl="false">
      <a:defRPr kern="1200">
        <a:solidFill>
          <a:schemeClr val="tx1"/>
        </a:solidFill>
        <a:latin charset="0"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FF"/>
    <a:srgbClr val="FFFFEB"/>
    <a:srgbClr val="FFFF00"/>
    <a:srgbClr val="00B4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94" autoAdjust="0"/>
  </p:normalViewPr>
  <p:slideViewPr>
    <p:cSldViewPr>
      <p:cViewPr varScale="1">
        <p:scale>
          <a:sx n="80" d="100"/>
          <a:sy n="80" d="100"/>
        </p:scale>
        <p:origin x="8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94"/>
    </p:cViewPr>
  </p:sorterViewPr>
  <p:notesViewPr>
    <p:cSldViewPr>
      <p:cViewPr varScale="1">
        <p:scale>
          <a:sx n="78" d="100"/>
          <a:sy n="78" d="100"/>
        </p:scale>
        <p:origin x="2010" y="90"/>
      </p:cViewPr>
      <p:guideLst/>
    </p:cSldViewPr>
  </p:notesViewPr>
  <p:gridSpacing cx="76200" cy="76200"/>
</p:viewPr>
</file>

<file path=ppt/_rels/presentation.xml.rels><?xml version="1.0" encoding="UTF-8" standalone="yes" ?><Relationships xmlns="http://schemas.openxmlformats.org/package/2006/relationships"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17" Type="http://schemas.openxmlformats.org/officeDocument/2006/relationships/theme" Target="theme/them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15" Type="http://schemas.openxmlformats.org/officeDocument/2006/relationships/presProps" Target="presProps.xml" /><Relationship Id="rId14" Type="http://schemas.openxmlformats.org/officeDocument/2006/relationships/handoutMaster" Target="handoutMasters/handoutMaster1.xml" /><Relationship Id="rId19" Type="http://schemas.openxmlformats.org/officeDocument/2006/relationships/font" Target="fonts/WPS_Specail_1.fntdata" /><Relationship Id="rId2" Type="http://schemas.openxmlformats.org/officeDocument/2006/relationships/slide" Target="slides/slide1.xml" /><Relationship Id="rId12" Type="http://schemas.openxmlformats.org/officeDocument/2006/relationships/slide" Target="slides/slide11.xml" /><Relationship Id="rId4" Type="http://schemas.openxmlformats.org/officeDocument/2006/relationships/slide" Target="slides/slide3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3" Type="http://schemas.openxmlformats.org/officeDocument/2006/relationships/slide" Target="slides/slide2.xml" /><Relationship Id="rId9" Type="http://schemas.openxmlformats.org/officeDocument/2006/relationships/slide" Target="slides/slide8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8" Type="http://schemas.openxmlformats.org/officeDocument/2006/relationships/slide" Target="slides/slide7.xml" /><Relationship Id="rId7" Type="http://schemas.openxmlformats.org/officeDocument/2006/relationships/slide" Target="slides/slide6.xml" /><Relationship Id="rId20" Type="http://schemas.openxmlformats.org/officeDocument/2006/relationships/slide" Target="slides/slide12.xml" 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8829675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D59903E-F633-4860-8E67-0ED308D48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116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414838"/>
            <a:ext cx="5507037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8829675"/>
            <a:ext cx="29813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CC592FA-46D5-46B1-B9BF-BEDF2577CC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4442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FFFF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mtClean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524000"/>
            <a:ext cx="9144000" cy="76200"/>
          </a:xfrm>
          <a:prstGeom prst="rect">
            <a:avLst/>
          </a:prstGeom>
          <a:solidFill>
            <a:srgbClr val="00B46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mtClean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FFFF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mtClean="0"/>
          </a:p>
        </p:txBody>
      </p:sp>
      <p:pic>
        <p:nvPicPr>
          <p:cNvPr id="7" name="Picture 100" descr="be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556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889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7315200" y="6477000"/>
            <a:ext cx="1600200" cy="2746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200" smtClean="0"/>
          </a:p>
        </p:txBody>
      </p:sp>
      <p:sp>
        <p:nvSpPr>
          <p:cNvPr id="10" name="Text Box 10"/>
          <p:cNvSpPr txBox="1">
            <a:spLocks noChangeArrowheads="1"/>
          </p:cNvSpPr>
          <p:nvPr userDrawn="1"/>
        </p:nvSpPr>
        <p:spPr bwMode="auto">
          <a:xfrm>
            <a:off x="7467600" y="6477000"/>
            <a:ext cx="1524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1200" dirty="0"/>
              <a:t>Slide </a:t>
            </a:r>
            <a:fld id="{EC416A42-01BF-4176-95FA-09F2B183E4E5}" type="slidenum">
              <a:rPr lang="en-US" altLang="en-US" sz="1200"/>
              <a:pPr eaLnBrk="1" hangingPunct="1">
                <a:spcBef>
                  <a:spcPct val="50000"/>
                </a:spcBef>
              </a:pPr>
              <a:t>‹#›</a:t>
            </a:fld>
            <a:r>
              <a:rPr lang="en-US" altLang="en-US" sz="1200" dirty="0"/>
              <a:t> of </a:t>
            </a:r>
            <a:r>
              <a:rPr lang="en-US" altLang="en-US" sz="1200" dirty="0" smtClean="0"/>
              <a:t>11</a:t>
            </a:r>
            <a:endParaRPr lang="en-US" altLang="en-US" sz="1200" dirty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74638"/>
            <a:ext cx="1962150" cy="6126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5734050" cy="6126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FFFF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mtClean="0"/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0" y="1524000"/>
            <a:ext cx="9144000" cy="76200"/>
          </a:xfrm>
          <a:prstGeom prst="rect">
            <a:avLst/>
          </a:prstGeom>
          <a:solidFill>
            <a:srgbClr val="00B46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mtClean="0"/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FFFF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mtClean="0"/>
          </a:p>
        </p:txBody>
      </p:sp>
      <p:sp>
        <p:nvSpPr>
          <p:cNvPr id="7" name="Text Box 10"/>
          <p:cNvSpPr txBox="1">
            <a:spLocks noChangeArrowheads="1"/>
          </p:cNvSpPr>
          <p:nvPr userDrawn="1"/>
        </p:nvSpPr>
        <p:spPr bwMode="auto">
          <a:xfrm>
            <a:off x="7345363" y="6400800"/>
            <a:ext cx="17986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000" b="1"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000" b="1">
                <a:latin typeface="Verdana" pitchFamily="34" charset="0"/>
              </a:rPr>
              <a:t> Page </a:t>
            </a:r>
            <a:fld id="{88021CA1-3B02-4F63-ADF7-846142450E25}" type="slidenum">
              <a:rPr lang="en-US" altLang="en-US" sz="1000" b="1">
                <a:latin typeface="Verdana" pitchFamily="34" charset="0"/>
              </a:rPr>
              <a:pPr eaLnBrk="1" hangingPunct="1">
                <a:spcBef>
                  <a:spcPct val="50000"/>
                </a:spcBef>
                <a:buFontTx/>
                <a:buChar char="•"/>
              </a:pPr>
              <a:t>‹#›</a:t>
            </a:fld>
            <a:r>
              <a:rPr lang="en-US" altLang="en-US" sz="1000" b="1">
                <a:latin typeface="Verdana" pitchFamily="34" charset="0"/>
              </a:rPr>
              <a:t>  of  14</a:t>
            </a:r>
          </a:p>
        </p:txBody>
      </p:sp>
      <p:pic>
        <p:nvPicPr>
          <p:cNvPr id="8" name="Picture 100" descr="be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556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889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IN" noProof="0" smtClean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B605841D-26A2-4452-A077-370503ED57B9}" type="datetime1">
              <a:rPr lang="en-US"/>
              <a:pPr>
                <a:defRPr/>
              </a:pPr>
              <a:t>8/29/2014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Slide &lt;#&gt; of 10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0F75EF3-8FD7-45A9-9710-7046B4D9CAE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FFFF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mtClean="0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524000"/>
            <a:ext cx="9144000" cy="76200"/>
          </a:xfrm>
          <a:prstGeom prst="rect">
            <a:avLst/>
          </a:prstGeom>
          <a:solidFill>
            <a:srgbClr val="00B46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mtClean="0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FFFF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mtClean="0"/>
          </a:p>
        </p:txBody>
      </p:sp>
      <p:sp>
        <p:nvSpPr>
          <p:cNvPr id="8" name="Text Box 10"/>
          <p:cNvSpPr txBox="1">
            <a:spLocks noChangeArrowheads="1"/>
          </p:cNvSpPr>
          <p:nvPr userDrawn="1"/>
        </p:nvSpPr>
        <p:spPr bwMode="auto">
          <a:xfrm>
            <a:off x="7345363" y="6400800"/>
            <a:ext cx="17986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000" b="1"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000" b="1">
                <a:latin typeface="Verdana" pitchFamily="34" charset="0"/>
              </a:rPr>
              <a:t> Page </a:t>
            </a:r>
            <a:fld id="{625EFA78-85C3-4826-AC7D-08FD39D9B400}" type="slidenum">
              <a:rPr lang="en-US" altLang="en-US" sz="1000" b="1">
                <a:latin typeface="Verdana" pitchFamily="34" charset="0"/>
              </a:rPr>
              <a:pPr eaLnBrk="1" hangingPunct="1">
                <a:spcBef>
                  <a:spcPct val="50000"/>
                </a:spcBef>
                <a:buFontTx/>
                <a:buChar char="•"/>
              </a:pPr>
              <a:t>‹#›</a:t>
            </a:fld>
            <a:r>
              <a:rPr lang="en-US" altLang="en-US" sz="1000" b="1">
                <a:latin typeface="Verdana" pitchFamily="34" charset="0"/>
              </a:rPr>
              <a:t>  of  14</a:t>
            </a:r>
          </a:p>
        </p:txBody>
      </p:sp>
      <p:pic>
        <p:nvPicPr>
          <p:cNvPr id="9" name="Picture 100" descr="be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556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889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9360B0FD-ADFD-4A8A-81A4-1E941856BF5E}" type="datetime1">
              <a:rPr lang="en-US"/>
              <a:pPr>
                <a:defRPr/>
              </a:pPr>
              <a:t>8/29/2014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Slide &lt;#&gt; of 10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E8C6896-AC52-445C-B0C2-40DB6F4F31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905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1905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FFFF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mtClean="0"/>
          </a:p>
        </p:txBody>
      </p:sp>
      <p:sp>
        <p:nvSpPr>
          <p:cNvPr id="1027" name="Rectangle 9"/>
          <p:cNvSpPr>
            <a:spLocks noChangeArrowheads="1"/>
          </p:cNvSpPr>
          <p:nvPr userDrawn="1"/>
        </p:nvSpPr>
        <p:spPr bwMode="auto">
          <a:xfrm>
            <a:off x="0" y="1524000"/>
            <a:ext cx="9144000" cy="76200"/>
          </a:xfrm>
          <a:prstGeom prst="rect">
            <a:avLst/>
          </a:prstGeom>
          <a:solidFill>
            <a:srgbClr val="00B46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mtClean="0"/>
          </a:p>
        </p:txBody>
      </p:sp>
      <p:sp>
        <p:nvSpPr>
          <p:cNvPr id="1028" name="Rectangle 8"/>
          <p:cNvSpPr>
            <a:spLocks noChangeArrowheads="1"/>
          </p:cNvSpPr>
          <p:nvPr userDrawn="1"/>
        </p:nvSpPr>
        <p:spPr bwMode="auto">
          <a:xfrm>
            <a:off x="0" y="1600200"/>
            <a:ext cx="9144000" cy="5257800"/>
          </a:xfrm>
          <a:prstGeom prst="rect">
            <a:avLst/>
          </a:prstGeom>
          <a:solidFill>
            <a:srgbClr val="FFFF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4638"/>
            <a:ext cx="7543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05000"/>
            <a:ext cx="7543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Top level</a:t>
            </a:r>
          </a:p>
          <a:p>
            <a:pPr lvl="1"/>
            <a:r>
              <a:rPr lang="en-US" altLang="en-US" smtClean="0"/>
              <a:t> Second level</a:t>
            </a:r>
          </a:p>
          <a:p>
            <a:pPr lvl="2"/>
            <a:r>
              <a:rPr lang="en-US" altLang="en-US" smtClean="0"/>
              <a:t>Third level </a:t>
            </a:r>
          </a:p>
        </p:txBody>
      </p:sp>
      <p:sp>
        <p:nvSpPr>
          <p:cNvPr id="1031" name="Text Box 10"/>
          <p:cNvSpPr txBox="1">
            <a:spLocks noChangeArrowheads="1"/>
          </p:cNvSpPr>
          <p:nvPr userDrawn="1"/>
        </p:nvSpPr>
        <p:spPr bwMode="auto">
          <a:xfrm>
            <a:off x="7345363" y="6400800"/>
            <a:ext cx="179863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sz="1000" b="1" dirty="0">
              <a:latin typeface="Verdana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1000" b="1" dirty="0">
                <a:latin typeface="Verdana" pitchFamily="34" charset="0"/>
              </a:rPr>
              <a:t> Page </a:t>
            </a:r>
            <a:fld id="{3162ED80-3DE9-4A88-A238-0CF23DE78C3D}" type="slidenum">
              <a:rPr lang="en-US" altLang="en-US" sz="1000" b="1">
                <a:latin typeface="Verdana" pitchFamily="34" charset="0"/>
              </a:rPr>
              <a:pPr eaLnBrk="1" hangingPunct="1">
                <a:spcBef>
                  <a:spcPct val="50000"/>
                </a:spcBef>
                <a:buFontTx/>
                <a:buChar char="•"/>
              </a:pPr>
              <a:t>‹#›</a:t>
            </a:fld>
            <a:r>
              <a:rPr lang="en-US" altLang="en-US" sz="1000" b="1" dirty="0">
                <a:latin typeface="Verdana" pitchFamily="34" charset="0"/>
              </a:rPr>
              <a:t>  of  </a:t>
            </a:r>
            <a:r>
              <a:rPr lang="en-US" altLang="en-US" sz="1000" b="1" dirty="0" smtClean="0">
                <a:latin typeface="Verdana" pitchFamily="34" charset="0"/>
              </a:rPr>
              <a:t>11</a:t>
            </a:r>
            <a:endParaRPr lang="en-US" altLang="en-US" sz="1000" b="1" dirty="0">
              <a:latin typeface="Verdana" pitchFamily="34" charset="0"/>
            </a:endParaRPr>
          </a:p>
        </p:txBody>
      </p:sp>
      <p:pic>
        <p:nvPicPr>
          <p:cNvPr id="1032" name="Picture 100" descr="be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8556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8"/>
          <p:cNvSpPr>
            <a:spLocks noChangeShapeType="1"/>
          </p:cNvSpPr>
          <p:nvPr userDrawn="1"/>
        </p:nvSpPr>
        <p:spPr bwMode="auto">
          <a:xfrm>
            <a:off x="0" y="1447800"/>
            <a:ext cx="9144000" cy="0"/>
          </a:xfrm>
          <a:prstGeom prst="line">
            <a:avLst/>
          </a:prstGeom>
          <a:noFill/>
          <a:ln w="8890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  <p:sldLayoutId id="2147484141" r:id="rId12"/>
    <p:sldLayoutId id="2147484142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-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oleObject" Target="../embeddings/Microsoft_Excel_97-2003_Worksheet5.xls"/><Relationship Id="rId4" Type="http://schemas.openxmlformats.org/officeDocument/2006/relationships/image" Target="../media/image7.png"/></Relationships>
</file>

<file path=ppt/slides/_rels/slide8.xml.rels><?xml version="1.0" encoding="UTF-8" standalone="yes" ?><Relationships xmlns="http://schemas.openxmlformats.org/package/2006/relationships"><Relationship Id="rId3" Type="http://schemas.openxmlformats.org/officeDocument/2006/relationships/oleObject" Target="../embeddings/Microsoft_Excel_97-2003_Worksheet6.xls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4.vml" /><Relationship Id="rId6" Type="http://schemas.openxmlformats.org/officeDocument/2006/relationships/image" Target="../media/image10.png" /><Relationship Id="rId5" Type="http://schemas.openxmlformats.org/officeDocument/2006/relationships/oleObject" Target="../embeddings/Microsoft_Excel_97-2003_Worksheet7.xls" /><Relationship Id="rId4" Type="http://schemas.openxmlformats.org/officeDocument/2006/relationships/image" Target="../media/image9.png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228600" y="2592388"/>
            <a:ext cx="8686800" cy="14478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IN" altLang="en-US"/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228600" y="2811145"/>
            <a:ext cx="86868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 sz="2800" dirty="0" smtClean="0">
                <a:solidFill>
                  <a:srgbClr val="FFFF00"/>
                </a:solidFill>
                <a:ea typeface="SimSun" pitchFamily="2" charset="-122"/>
              </a:rPr>
              <a:t>Moving Towards Sustainable Power: Nudging Users and Suppliers with Policies, Technologies &amp; Tariffs</a:t>
            </a:r>
            <a:endParaRPr lang="en-US" altLang="zh-CN" sz="2800" dirty="0">
              <a:solidFill>
                <a:srgbClr val="FFFF00"/>
              </a:solidFill>
              <a:ea typeface="SimSun" pitchFamily="2" charset="-122"/>
            </a:endParaRPr>
          </a:p>
          <a:p>
            <a:pPr algn="ctr" eaLnBrk="1" hangingPunct="1"/>
            <a:endParaRPr lang="en-US" altLang="en-US" sz="2200" i="1" dirty="0">
              <a:solidFill>
                <a:schemeClr val="bg1"/>
              </a:solidFill>
            </a:endParaRP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2590800" y="5029200"/>
            <a:ext cx="3581400" cy="9906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IN" altLang="en-US">
                <a:solidFill>
                  <a:srgbClr val="FFFF00"/>
                </a:solidFill>
              </a:rPr>
              <a:t>Ajay Mathur</a:t>
            </a:r>
          </a:p>
          <a:p>
            <a:pPr algn="ctr" eaLnBrk="1" hangingPunct="1"/>
            <a:r>
              <a:rPr lang="en-IN" altLang="en-US" sz="1400" i="1">
                <a:solidFill>
                  <a:srgbClr val="FFFF00"/>
                </a:solidFill>
              </a:rPr>
              <a:t>Bureau of Energy Efficiency</a:t>
            </a:r>
            <a:br>
              <a:rPr lang="en-IN" altLang="en-US" sz="1400" i="1">
                <a:solidFill>
                  <a:srgbClr val="FFFF00"/>
                </a:solidFill>
              </a:rPr>
            </a:br>
            <a:r>
              <a:rPr lang="en-IN" altLang="en-US" sz="1400" i="1">
                <a:solidFill>
                  <a:srgbClr val="FFFF00"/>
                </a:solidFill>
              </a:rPr>
              <a:t>Government of India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772400" cy="1020762"/>
          </a:xfrm>
        </p:spPr>
        <p:txBody>
          <a:bodyPr/>
          <a:lstStyle/>
          <a:p>
            <a:pPr algn="ctr"/>
            <a:r>
              <a:rPr lang="en-US" altLang="en-US" smtClean="0">
                <a:latin typeface="Calibri" pitchFamily="34" charset="0"/>
              </a:rPr>
              <a:t>Future Energy Supply estimates- Baseline Inclusive Growth (BIG) &amp; Low Carbon Inclusive Growth (LCIG) Scenario</a:t>
            </a:r>
          </a:p>
        </p:txBody>
      </p:sp>
      <p:pic>
        <p:nvPicPr>
          <p:cNvPr id="4" name="Chart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" y="1828800"/>
            <a:ext cx="4578350" cy="2822575"/>
          </a:xfrm>
          <a:prstGeom prst="rect">
            <a:avLst/>
          </a:prstGeom>
          <a:noFill/>
        </p:spPr>
      </p:pic>
      <p:pic>
        <p:nvPicPr>
          <p:cNvPr id="5" name="Chart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828800"/>
            <a:ext cx="4327525" cy="2822575"/>
          </a:xfrm>
          <a:prstGeom prst="rect">
            <a:avLst/>
          </a:prstGeom>
          <a:noFill/>
        </p:spPr>
      </p:pic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838200" y="4800600"/>
            <a:ext cx="76962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n-IN" altLang="en-US">
                <a:latin typeface="Calibri" pitchFamily="34" charset="0"/>
              </a:rPr>
              <a:t>The Low Carbon Growth Committee developed projections based on demand side growth estimates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IN" altLang="en-US">
                <a:latin typeface="Calibri" pitchFamily="34" charset="0"/>
              </a:rPr>
              <a:t>The </a:t>
            </a:r>
            <a:r>
              <a:rPr lang="en-GB" altLang="en-US">
                <a:latin typeface="Calibri" pitchFamily="34" charset="0"/>
              </a:rPr>
              <a:t>total energy requirement rises from 407 mtoe in 2007 to 1,146 mtoe in the BIG scenario and 1,108 mtoe in the LCIG scenario in 2029.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GB" altLang="en-US">
                <a:latin typeface="Calibri" pitchFamily="34" charset="0"/>
              </a:rPr>
              <a:t>While the difference in total energy requirement is moderate, the energy mix changes significantly</a:t>
            </a:r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Key </a:t>
            </a:r>
            <a:r>
              <a:rPr lang="en-US" altLang="en-US" dirty="0" smtClean="0"/>
              <a:t>nudges</a:t>
            </a:r>
            <a:endParaRPr lang="en-US" alt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8848" y="1459406"/>
            <a:ext cx="8226552" cy="4734493"/>
          </a:xfrm>
        </p:spPr>
        <p:txBody>
          <a:bodyPr/>
          <a:lstStyle/>
          <a:p>
            <a:pPr indent="0" marL="0">
              <a:buNone/>
            </a:pPr>
            <a:r>
              <a:rPr/>
              <a:t/>
            </a:r>
            <a:endParaRPr/>
          </a:p>
          <a:p>
            <a:r>
              <a:rPr lang="en-US" altLang="en-US" sz="2400" dirty="0" smtClean="0">
                <a:latin charset="0" typeface="Calibri" pitchFamily="34"/>
              </a:rPr>
              <a:t>Public Investment – infrastructure for access (</a:t>
            </a:r>
            <a:r>
              <a:rPr lang="en-US" altLang="en-US" sz="2400" dirty="0" smtClean="0" err="1">
                <a:latin charset="0" typeface="Calibri" pitchFamily="34"/>
              </a:rPr>
              <a:t>Grameen</a:t>
            </a:r>
            <a:r>
              <a:rPr lang="en-US" altLang="en-US" sz="2400" dirty="0" smtClean="0">
                <a:latin charset="0" typeface="Calibri" pitchFamily="34"/>
              </a:rPr>
              <a:t> </a:t>
            </a:r>
            <a:r>
              <a:rPr lang="en-US" altLang="en-US" sz="2400" dirty="0" smtClean="0" err="1">
                <a:latin charset="0" typeface="Calibri" pitchFamily="34"/>
              </a:rPr>
              <a:t>Vidyutikaran</a:t>
            </a:r>
            <a:r>
              <a:rPr lang="en-US" altLang="en-US" sz="2400" dirty="0" smtClean="0">
                <a:latin charset="0" typeface="Calibri" pitchFamily="34"/>
              </a:rPr>
              <a:t> </a:t>
            </a:r>
            <a:r>
              <a:rPr lang="en-US" altLang="en-US" sz="2400" dirty="0" smtClean="0" err="1">
                <a:latin charset="0" typeface="Calibri" pitchFamily="34"/>
              </a:rPr>
              <a:t>Yojana</a:t>
            </a:r>
            <a:r>
              <a:rPr lang="en-US" altLang="en-US" sz="2400" dirty="0" smtClean="0">
                <a:latin charset="0" typeface="Calibri" pitchFamily="34"/>
              </a:rPr>
              <a:t>)</a:t>
            </a:r>
          </a:p>
          <a:p>
            <a:r>
              <a:rPr lang="en-US" altLang="en-US" sz="2400" dirty="0" smtClean="0">
                <a:latin charset="0" typeface="Calibri" pitchFamily="34"/>
              </a:rPr>
              <a:t> Regulations &amp; standards (new power plant requirements,</a:t>
            </a:r>
            <a:r>
              <a:rPr lang="en-US" altLang="en-US" sz="2400" dirty="0" smtClean="0">
                <a:latin charset="0" typeface="Calibri" pitchFamily="34"/>
              </a:rPr>
              <a:t> appliance standards, energy conservation building code,</a:t>
            </a:r>
            <a:r>
              <a:rPr lang="en-US" altLang="en-US" sz="2400" dirty="0" smtClean="0">
                <a:latin charset="0" typeface="Calibri" pitchFamily="34"/>
              </a:rPr>
              <a:t> industry PAT requirements, renewable purchase obligations)</a:t>
            </a:r>
            <a:r>
              <a:rPr lang="en-US" altLang="en-US" sz="2400" dirty="0" smtClean="0">
                <a:latin charset="0" typeface="Calibri" pitchFamily="34"/>
              </a:rPr>
              <a:t>       </a:t>
            </a:r>
          </a:p>
          <a:p>
            <a:r>
              <a:rPr lang="en-US" altLang="en-US" sz="2400" dirty="0" smtClean="0">
                <a:latin charset="0" typeface="Calibri" pitchFamily="34"/>
              </a:rPr>
              <a:t> Taxes (accelerated depreciation, import duty reduction)  </a:t>
            </a:r>
            <a:r>
              <a:rPr lang="en-US" altLang="en-US" sz="2400" dirty="0" smtClean="0">
                <a:latin charset="0" typeface="Calibri" pitchFamily="34"/>
              </a:rPr>
              <a:t>                          </a:t>
            </a:r>
          </a:p>
          <a:p>
            <a:r>
              <a:rPr lang="en-US" altLang="en-US" sz="2400" dirty="0" smtClean="0">
                <a:latin charset="0" typeface="Calibri" pitchFamily="34"/>
              </a:rPr>
              <a:t> Financial incentives (feed-in tariffs, lower-interest loans) </a:t>
            </a:r>
            <a:r>
              <a:rPr lang="en-US" altLang="en-US" sz="2400" dirty="0" smtClean="0">
                <a:latin charset="0" typeface="Calibri" pitchFamily="34"/>
              </a:rPr>
              <a:t>                          </a:t>
            </a:r>
          </a:p>
          <a:p>
            <a:r>
              <a:rPr lang="en-US" altLang="en-US" sz="2400" dirty="0" smtClean="0">
                <a:latin charset="0" typeface="Calibri" pitchFamily="34"/>
              </a:rPr>
              <a:t> Rationalized tariff structure (progressive tariffs which meet costs)</a:t>
            </a:r>
          </a:p>
          <a:p>
            <a:r>
              <a:rPr lang="en-US" altLang="en-US" sz="2400" dirty="0" smtClean="0">
                <a:latin charset="0" typeface="Calibri" pitchFamily="34"/>
              </a:rPr>
              <a:t>Innovation  - Technology development, deployment &amp; price reduction, Innovative</a:t>
            </a:r>
            <a:r>
              <a:rPr lang="en-US" altLang="en-US" sz="2400" dirty="0" smtClean="0">
                <a:latin charset="0" typeface="Calibri" pitchFamily="34"/>
              </a:rPr>
              <a:t> business models based on performance guarantees</a:t>
            </a:r>
          </a:p>
          <a:p>
            <a:endParaRPr lang="en-US" altLang="en-US" sz="1500" dirty="0" smtClean="0">
              <a:latin charset="0" typeface="Calibri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264" y="272503"/>
            <a:ext cx="5888736" cy="1022897"/>
          </a:xfrm>
        </p:spPr>
        <p:txBody>
          <a:bodyPr/>
          <a:lstStyle/>
          <a:p>
            <a:r>
              <a:rPr/>
              <a:t>Directions of change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848" y="2422251"/>
            <a:ext cx="8226552" cy="4207149"/>
          </a:xfrm>
        </p:spPr>
        <p:txBody>
          <a:bodyPr/>
          <a:lstStyle/>
          <a:p>
            <a:r>
              <a:rPr lang="en-US" altLang="en-US" sz="2400" dirty="0" smtClean="0">
                <a:latin charset="0" typeface="Calibri" pitchFamily="34"/>
              </a:rPr>
              <a:t>Universal </a:t>
            </a:r>
            <a:r>
              <a:rPr lang="en-US" altLang="en-US" sz="2400" dirty="0" smtClean="0">
                <a:latin charset="0" typeface="Calibri" pitchFamily="34"/>
              </a:rPr>
              <a:t>access </a:t>
            </a:r>
            <a:r>
              <a:rPr lang="en-US" altLang="en-US" sz="2400" dirty="0" smtClean="0">
                <a:latin charset="0" typeface="Calibri" pitchFamily="34"/>
              </a:rPr>
              <a:t>to </a:t>
            </a:r>
            <a:r>
              <a:rPr lang="en-US" altLang="en-US" sz="2400" dirty="0" smtClean="0">
                <a:latin charset="0" typeface="Calibri" pitchFamily="34"/>
              </a:rPr>
              <a:t>electricity</a:t>
            </a:r>
          </a:p>
          <a:p>
            <a:r>
              <a:rPr lang="en-US" altLang="en-US" sz="2400" dirty="0" smtClean="0">
                <a:latin charset="0" typeface="Calibri" pitchFamily="34"/>
              </a:rPr>
              <a:t>Enhanced </a:t>
            </a:r>
            <a:r>
              <a:rPr lang="en-US" altLang="en-US" sz="2400" dirty="0" smtClean="0">
                <a:latin charset="0" typeface="Calibri" pitchFamily="34"/>
              </a:rPr>
              <a:t>efficiency </a:t>
            </a:r>
            <a:r>
              <a:rPr lang="en-US" altLang="en-US" sz="2400" dirty="0" smtClean="0">
                <a:latin charset="0" typeface="Calibri" pitchFamily="34"/>
              </a:rPr>
              <a:t>in energy generation, supply and end use</a:t>
            </a:r>
          </a:p>
          <a:p>
            <a:r>
              <a:rPr lang="en-US" altLang="en-US" sz="2400" dirty="0" smtClean="0">
                <a:latin charset="0" typeface="Calibri" pitchFamily="34"/>
              </a:rPr>
              <a:t>Increased share of renewables</a:t>
            </a:r>
          </a:p>
          <a:p>
            <a:r>
              <a:rPr/>
              <a:t/>
            </a:r>
            <a:endParaRPr lang="en-US" altLang="en-US" sz="1500" dirty="0" smtClean="0">
              <a:latin charset="0" typeface="Calibri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169988" y="304800"/>
            <a:ext cx="7543800" cy="1020763"/>
          </a:xfrm>
        </p:spPr>
        <p:txBody>
          <a:bodyPr/>
          <a:lstStyle/>
          <a:p>
            <a:r>
              <a:rPr lang="en-IN" altLang="en-US" smtClean="0"/>
              <a:t>Outline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772400" cy="2667000"/>
          </a:xfrm>
        </p:spPr>
        <p:txBody>
          <a:bodyPr/>
          <a:lstStyle/>
          <a:p>
            <a:r>
              <a:rPr lang="en-IN" altLang="en-US" dirty="0" smtClean="0"/>
              <a:t>Key </a:t>
            </a:r>
            <a:r>
              <a:rPr lang="en-IN" altLang="en-US" dirty="0" smtClean="0"/>
              <a:t>sustainability issues </a:t>
            </a:r>
            <a:r>
              <a:rPr lang="en-IN" altLang="en-US" dirty="0" smtClean="0"/>
              <a:t>in the Indian </a:t>
            </a:r>
            <a:r>
              <a:rPr lang="en-IN" altLang="en-US" dirty="0" smtClean="0"/>
              <a:t>electricity </a:t>
            </a:r>
            <a:r>
              <a:rPr lang="en-IN" altLang="en-US" dirty="0" smtClean="0"/>
              <a:t>sector</a:t>
            </a:r>
          </a:p>
          <a:p>
            <a:endParaRPr lang="en-IN" altLang="en-US" dirty="0" smtClean="0"/>
          </a:p>
          <a:p>
            <a:r>
              <a:rPr lang="en-IN" altLang="en-US" dirty="0" smtClean="0"/>
              <a:t>Challenges in moving towards sustainability</a:t>
            </a:r>
            <a:endParaRPr lang="en-IN" altLang="en-US" dirty="0" smtClean="0"/>
          </a:p>
          <a:p>
            <a:endParaRPr lang="en-IN" altLang="en-US" dirty="0" smtClean="0"/>
          </a:p>
          <a:p>
            <a:r>
              <a:rPr lang="en-IN" altLang="en-US" dirty="0" smtClean="0"/>
              <a:t>Tools to </a:t>
            </a:r>
            <a:r>
              <a:rPr lang="en-IN" altLang="en-US" dirty="0" smtClean="0"/>
              <a:t>enable sustainability</a:t>
            </a:r>
            <a:endParaRPr lang="en-I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315200" cy="1143000"/>
          </a:xfrm>
        </p:spPr>
        <p:txBody>
          <a:bodyPr/>
          <a:lstStyle/>
          <a:p>
            <a:r>
              <a:rPr lang="en-US" altLang="en-US" smtClean="0"/>
              <a:t>Energy demand in India will increase by a factor of 1.5 to 2.5 by 2030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48400" y="1768475"/>
            <a:ext cx="2895600" cy="4632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000" dirty="0">
                <a:latin typeface="+mn-lt"/>
                <a:cs typeface="Arial" charset="0"/>
              </a:rPr>
              <a:t> </a:t>
            </a:r>
            <a:r>
              <a:rPr lang="en-US" dirty="0">
                <a:latin typeface="Calibri" pitchFamily="34" charset="0"/>
                <a:cs typeface="Arial" charset="0"/>
              </a:rPr>
              <a:t>Energy supply in India</a:t>
            </a:r>
            <a:br>
              <a:rPr lang="en-US" dirty="0">
                <a:latin typeface="Calibri" pitchFamily="34" charset="0"/>
                <a:cs typeface="Arial" charset="0"/>
              </a:rPr>
            </a:br>
            <a:r>
              <a:rPr lang="en-US" dirty="0">
                <a:latin typeface="Calibri" pitchFamily="34" charset="0"/>
                <a:cs typeface="Arial" charset="0"/>
              </a:rPr>
              <a:t>      was 819 million toe, </a:t>
            </a:r>
            <a:br>
              <a:rPr lang="en-US" dirty="0">
                <a:latin typeface="Calibri" pitchFamily="34" charset="0"/>
                <a:cs typeface="Arial" charset="0"/>
              </a:rPr>
            </a:br>
            <a:r>
              <a:rPr lang="en-US" dirty="0">
                <a:latin typeface="Calibri" pitchFamily="34" charset="0"/>
                <a:cs typeface="Arial" charset="0"/>
              </a:rPr>
              <a:t>      and consumption was</a:t>
            </a:r>
            <a:br>
              <a:rPr lang="en-US" dirty="0">
                <a:latin typeface="Calibri" pitchFamily="34" charset="0"/>
                <a:cs typeface="Arial" charset="0"/>
              </a:rPr>
            </a:br>
            <a:r>
              <a:rPr lang="en-US" dirty="0">
                <a:latin typeface="Calibri" pitchFamily="34" charset="0"/>
                <a:cs typeface="Arial" charset="0"/>
              </a:rPr>
              <a:t>      about 493 million toe</a:t>
            </a:r>
            <a:br>
              <a:rPr lang="en-US" dirty="0">
                <a:latin typeface="Calibri" pitchFamily="34" charset="0"/>
                <a:cs typeface="Arial" charset="0"/>
              </a:rPr>
            </a:br>
            <a:r>
              <a:rPr lang="en-US" dirty="0">
                <a:latin typeface="Calibri" pitchFamily="34" charset="0"/>
                <a:cs typeface="Arial" charset="0"/>
              </a:rPr>
              <a:t>      in 2011</a:t>
            </a:r>
          </a:p>
          <a:p>
            <a:pPr lvl="1">
              <a:buSzPct val="150000"/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Arial" charset="0"/>
              </a:rPr>
              <a:t>  Per capita supply </a:t>
            </a:r>
            <a:br>
              <a:rPr lang="en-US" dirty="0">
                <a:latin typeface="Calibri" pitchFamily="34" charset="0"/>
                <a:cs typeface="Arial" charset="0"/>
              </a:rPr>
            </a:br>
            <a:r>
              <a:rPr lang="en-US" dirty="0">
                <a:latin typeface="Calibri" pitchFamily="34" charset="0"/>
                <a:cs typeface="Arial" charset="0"/>
              </a:rPr>
              <a:t>    was about 0.6 toe</a:t>
            </a:r>
          </a:p>
          <a:p>
            <a:pPr lvl="1">
              <a:buSzPct val="150000"/>
              <a:buFont typeface="Arial" pitchFamily="34" charset="0"/>
              <a:buChar char="•"/>
              <a:defRPr/>
            </a:pPr>
            <a:r>
              <a:rPr lang="en-US" dirty="0">
                <a:latin typeface="Calibri" pitchFamily="34" charset="0"/>
                <a:cs typeface="Arial" charset="0"/>
              </a:rPr>
              <a:t>  Per capita  con-  </a:t>
            </a:r>
            <a:br>
              <a:rPr lang="en-US" dirty="0">
                <a:latin typeface="Calibri" pitchFamily="34" charset="0"/>
                <a:cs typeface="Arial" charset="0"/>
              </a:rPr>
            </a:br>
            <a:r>
              <a:rPr lang="en-US" dirty="0">
                <a:latin typeface="Calibri" pitchFamily="34" charset="0"/>
                <a:cs typeface="Arial" charset="0"/>
              </a:rPr>
              <a:t>    </a:t>
            </a:r>
            <a:r>
              <a:rPr lang="en-US" dirty="0" err="1">
                <a:latin typeface="Calibri" pitchFamily="34" charset="0"/>
                <a:cs typeface="Arial" charset="0"/>
              </a:rPr>
              <a:t>sumption</a:t>
            </a:r>
            <a:r>
              <a:rPr lang="en-US" dirty="0">
                <a:latin typeface="Calibri" pitchFamily="34" charset="0"/>
                <a:cs typeface="Arial" charset="0"/>
              </a:rPr>
              <a:t> was 0.4 toe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dirty="0">
                <a:latin typeface="Calibri" pitchFamily="34" charset="0"/>
                <a:cs typeface="Arial" charset="0"/>
              </a:rPr>
              <a:t>  Supply is estimated</a:t>
            </a:r>
            <a:br>
              <a:rPr lang="en-US" dirty="0">
                <a:latin typeface="Calibri" pitchFamily="34" charset="0"/>
                <a:cs typeface="Arial" charset="0"/>
              </a:rPr>
            </a:br>
            <a:r>
              <a:rPr lang="en-US" dirty="0">
                <a:latin typeface="Calibri" pitchFamily="34" charset="0"/>
                <a:cs typeface="Arial" charset="0"/>
              </a:rPr>
              <a:t>     to grow to 1146 million</a:t>
            </a:r>
            <a:br>
              <a:rPr lang="en-US" dirty="0">
                <a:latin typeface="Calibri" pitchFamily="34" charset="0"/>
                <a:cs typeface="Arial" charset="0"/>
              </a:rPr>
            </a:br>
            <a:r>
              <a:rPr lang="en-US" dirty="0">
                <a:latin typeface="Calibri" pitchFamily="34" charset="0"/>
                <a:cs typeface="Arial" charset="0"/>
              </a:rPr>
              <a:t>     toe (Low Carbon Growth </a:t>
            </a:r>
            <a:br>
              <a:rPr lang="en-US" dirty="0">
                <a:latin typeface="Calibri" pitchFamily="34" charset="0"/>
                <a:cs typeface="Arial" charset="0"/>
              </a:rPr>
            </a:br>
            <a:r>
              <a:rPr lang="en-US" dirty="0">
                <a:latin typeface="Calibri" pitchFamily="34" charset="0"/>
                <a:cs typeface="Arial" charset="0"/>
              </a:rPr>
              <a:t>     Report), 1200 million toe</a:t>
            </a:r>
            <a:br>
              <a:rPr lang="en-US" dirty="0">
                <a:latin typeface="Calibri" pitchFamily="34" charset="0"/>
                <a:cs typeface="Arial" charset="0"/>
              </a:rPr>
            </a:br>
            <a:r>
              <a:rPr lang="en-US" dirty="0">
                <a:latin typeface="Calibri" pitchFamily="34" charset="0"/>
                <a:cs typeface="Arial" charset="0"/>
              </a:rPr>
              <a:t>     (IEA) or 1700 million toe</a:t>
            </a:r>
            <a:br>
              <a:rPr lang="en-US" dirty="0">
                <a:latin typeface="Calibri" pitchFamily="34" charset="0"/>
                <a:cs typeface="Arial" charset="0"/>
              </a:rPr>
            </a:br>
            <a:r>
              <a:rPr lang="en-US" dirty="0">
                <a:latin typeface="Calibri" pitchFamily="34" charset="0"/>
                <a:cs typeface="Arial" charset="0"/>
              </a:rPr>
              <a:t>     (India Integrated Energy </a:t>
            </a:r>
            <a:br>
              <a:rPr lang="en-US" dirty="0">
                <a:latin typeface="Calibri" pitchFamily="34" charset="0"/>
                <a:cs typeface="Arial" charset="0"/>
              </a:rPr>
            </a:br>
            <a:r>
              <a:rPr lang="en-US" dirty="0">
                <a:latin typeface="Calibri" pitchFamily="34" charset="0"/>
                <a:cs typeface="Arial" charset="0"/>
              </a:rPr>
              <a:t>     Policy) by 2030</a:t>
            </a:r>
          </a:p>
        </p:txBody>
      </p:sp>
      <p:pic>
        <p:nvPicPr>
          <p:cNvPr id="9220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" y="1752600"/>
            <a:ext cx="6248400" cy="42148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>
                <a:latin typeface="Calibri" pitchFamily="34" charset="0"/>
              </a:rPr>
              <a:t>Energy Consumption in India is very low compared </a:t>
            </a:r>
            <a:br>
              <a:rPr lang="en-US" altLang="en-US" smtClean="0">
                <a:latin typeface="Calibri" pitchFamily="34" charset="0"/>
              </a:rPr>
            </a:br>
            <a:r>
              <a:rPr lang="en-US" altLang="en-US" smtClean="0">
                <a:latin typeface="Calibri" pitchFamily="34" charset="0"/>
              </a:rPr>
              <a:t>to other countries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219700" y="3176588"/>
            <a:ext cx="911225" cy="1587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130925" y="3165475"/>
            <a:ext cx="1143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India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838200" y="4267200"/>
            <a:ext cx="914400" cy="952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752600" y="4013200"/>
            <a:ext cx="1143000" cy="476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India</a:t>
            </a:r>
          </a:p>
        </p:txBody>
      </p:sp>
      <p:sp>
        <p:nvSpPr>
          <p:cNvPr id="10247" name="TextBox 21"/>
          <p:cNvSpPr txBox="1">
            <a:spLocks noChangeArrowheads="1"/>
          </p:cNvSpPr>
          <p:nvPr/>
        </p:nvSpPr>
        <p:spPr bwMode="auto">
          <a:xfrm>
            <a:off x="5335588" y="1676400"/>
            <a:ext cx="2733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>
                <a:latin typeface="Calibri" pitchFamily="34" charset="0"/>
              </a:rPr>
              <a:t>Energy Consumption Per Capita Vs </a:t>
            </a:r>
          </a:p>
          <a:p>
            <a:r>
              <a:rPr lang="en-US" altLang="en-US" sz="1400">
                <a:latin typeface="Calibri" pitchFamily="34" charset="0"/>
              </a:rPr>
              <a:t>Human  development  Index (HDI)</a:t>
            </a:r>
          </a:p>
        </p:txBody>
      </p:sp>
      <p:sp>
        <p:nvSpPr>
          <p:cNvPr id="10248" name="TextBox 22"/>
          <p:cNvSpPr txBox="1">
            <a:spLocks noChangeArrowheads="1"/>
          </p:cNvSpPr>
          <p:nvPr/>
        </p:nvSpPr>
        <p:spPr bwMode="auto">
          <a:xfrm>
            <a:off x="985838" y="1784350"/>
            <a:ext cx="3308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>
                <a:latin typeface="Calibri" pitchFamily="34" charset="0"/>
              </a:rPr>
              <a:t>Energy Consumption per capita, toe/capita</a:t>
            </a:r>
          </a:p>
        </p:txBody>
      </p:sp>
      <p:sp>
        <p:nvSpPr>
          <p:cNvPr id="10249" name="TextBox 24"/>
          <p:cNvSpPr txBox="1">
            <a:spLocks noChangeArrowheads="1"/>
          </p:cNvSpPr>
          <p:nvPr/>
        </p:nvSpPr>
        <p:spPr bwMode="auto">
          <a:xfrm>
            <a:off x="76200" y="4648200"/>
            <a:ext cx="9067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71438"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en-US">
                <a:latin typeface="Calibri" pitchFamily="34" charset="0"/>
                <a:cs typeface="Arial" charset="0"/>
              </a:rPr>
              <a:t>Compared to other countries, per capita consumption in India is very low  </a:t>
            </a:r>
          </a:p>
          <a:p>
            <a:pPr indent="71438"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en-US">
                <a:latin typeface="Calibri" pitchFamily="34" charset="0"/>
                <a:cs typeface="Arial" charset="0"/>
              </a:rPr>
              <a:t> A minimum energy consumption of 2.3 toe/year/cap is needed today to achieve HDI of 0.9</a:t>
            </a:r>
          </a:p>
          <a:p>
            <a:pPr indent="71438"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en-US">
                <a:latin typeface="Calibri" pitchFamily="34" charset="0"/>
                <a:cs typeface="Arial" charset="0"/>
              </a:rPr>
              <a:t> Countries which “develop” later achieve transition at lower levels </a:t>
            </a:r>
          </a:p>
          <a:p>
            <a:pPr indent="71438"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en-US">
                <a:latin typeface="Calibri" pitchFamily="34" charset="0"/>
                <a:cs typeface="Arial" charset="0"/>
              </a:rPr>
              <a:t> Probable that transition may occur at 1.5 toe per capita in the future </a:t>
            </a:r>
            <a:endParaRPr lang="en-US" altLang="en-US"/>
          </a:p>
        </p:txBody>
      </p:sp>
      <p:sp>
        <p:nvSpPr>
          <p:cNvPr id="26" name="Rectangle 25"/>
          <p:cNvSpPr/>
          <p:nvPr/>
        </p:nvSpPr>
        <p:spPr>
          <a:xfrm>
            <a:off x="985838" y="6172200"/>
            <a:ext cx="7315200" cy="446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Calibri" pitchFamily="34" charset="0"/>
              </a:rPr>
              <a:t>Key issue: Energy Supply is low and needs to be enhanced </a:t>
            </a:r>
          </a:p>
        </p:txBody>
      </p:sp>
      <p:graphicFrame>
        <p:nvGraphicFramePr>
          <p:cNvPr id="10251" name="Chart 14"/>
          <p:cNvGraphicFramePr>
            <a:graphicFrameLocks/>
          </p:cNvGraphicFramePr>
          <p:nvPr/>
        </p:nvGraphicFramePr>
        <p:xfrm>
          <a:off x="379413" y="2019300"/>
          <a:ext cx="4368800" cy="261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r:id="rId3" imgW="4371211" imgH="2615411" progId="Excel.Sheet.8">
                  <p:embed/>
                </p:oleObj>
              </mc:Choice>
              <mc:Fallback>
                <p:oleObj r:id="rId3" imgW="4371211" imgH="2615411" progId="Excel.Sheet.8">
                  <p:embed/>
                  <p:pic>
                    <p:nvPicPr>
                      <p:cNvPr id="0" name="Chart 1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3" y="2019300"/>
                        <a:ext cx="4368800" cy="2614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Chart 12"/>
          <p:cNvGraphicFramePr>
            <a:graphicFrameLocks/>
          </p:cNvGraphicFramePr>
          <p:nvPr/>
        </p:nvGraphicFramePr>
        <p:xfrm>
          <a:off x="4521200" y="2041525"/>
          <a:ext cx="4368800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r:id="rId5" imgW="4365114" imgH="2438611" progId="Excel.Sheet.8">
                  <p:embed/>
                </p:oleObj>
              </mc:Choice>
              <mc:Fallback>
                <p:oleObj r:id="rId5" imgW="4365114" imgH="2438611" progId="Excel.Sheet.8">
                  <p:embed/>
                  <p:pic>
                    <p:nvPicPr>
                      <p:cNvPr id="0" name="Chart 1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2041525"/>
                        <a:ext cx="4368800" cy="244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3" name="TextBox 22"/>
          <p:cNvSpPr txBox="1">
            <a:spLocks noChangeArrowheads="1"/>
          </p:cNvSpPr>
          <p:nvPr/>
        </p:nvSpPr>
        <p:spPr bwMode="auto">
          <a:xfrm>
            <a:off x="5176838" y="4362450"/>
            <a:ext cx="33067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400">
                <a:latin typeface="Calibri" pitchFamily="34" charset="0"/>
              </a:rPr>
              <a:t>Energy Consumption per capita, toe/capita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>
                <a:latin typeface="Calibri" pitchFamily="34" charset="0"/>
              </a:rPr>
              <a:t>India is increasingly dependent on energy imports</a:t>
            </a:r>
          </a:p>
        </p:txBody>
      </p:sp>
      <p:pic>
        <p:nvPicPr>
          <p:cNvPr id="5" name="Chart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9825" y="1524000"/>
            <a:ext cx="6632575" cy="297497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944563" y="6096000"/>
            <a:ext cx="7315200" cy="446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Calibri" pitchFamily="34" charset="0"/>
              </a:rPr>
              <a:t>Key issue: More imports will be needed in future</a:t>
            </a:r>
          </a:p>
        </p:txBody>
      </p:sp>
      <p:sp>
        <p:nvSpPr>
          <p:cNvPr id="11269" name="TextBox 6"/>
          <p:cNvSpPr txBox="1">
            <a:spLocks noChangeArrowheads="1"/>
          </p:cNvSpPr>
          <p:nvPr/>
        </p:nvSpPr>
        <p:spPr bwMode="auto">
          <a:xfrm>
            <a:off x="381000" y="4572000"/>
            <a:ext cx="8382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n-US" altLang="en-US">
                <a:latin typeface="Calibri" pitchFamily="34" charset="0"/>
              </a:rPr>
              <a:t>External energy dependence is increasing, and is expected to continue to increase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altLang="en-US">
                <a:latin typeface="Calibri" pitchFamily="34" charset="0"/>
              </a:rPr>
              <a:t>Currently, 70% of petroleum requirements are based on imports; expected to increase to &gt;80% by 2027.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altLang="en-US">
                <a:latin typeface="Calibri" pitchFamily="34" charset="0"/>
              </a:rPr>
              <a:t>Coal is also now being imported; currently import dependence is 10% and is expected to increase to 30% by 2027.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>
                <a:latin typeface="Calibri" pitchFamily="34" charset="0"/>
              </a:rPr>
              <a:t>Energy losses between supply and </a:t>
            </a:r>
            <a:br>
              <a:rPr lang="en-US" altLang="en-US" smtClean="0">
                <a:latin typeface="Calibri" pitchFamily="34" charset="0"/>
              </a:rPr>
            </a:br>
            <a:r>
              <a:rPr lang="en-US" altLang="en-US" smtClean="0">
                <a:latin typeface="Calibri" pitchFamily="34" charset="0"/>
              </a:rPr>
              <a:t>consumption are very high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6019800"/>
            <a:ext cx="7315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Calibri" pitchFamily="34" charset="0"/>
              </a:rPr>
              <a:t>Key issue: High conversion losses, especially in coal based generation and electricity T&amp;D , need to be reduced</a:t>
            </a:r>
          </a:p>
        </p:txBody>
      </p:sp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647700" y="4648200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n-US" altLang="en-US">
                <a:latin typeface="Calibri" pitchFamily="34" charset="0"/>
              </a:rPr>
              <a:t>The high share of coal based electricity generation implies that 65% of coal input is lost during coal to electricity  conversion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altLang="en-US">
                <a:latin typeface="Calibri" pitchFamily="34" charset="0"/>
              </a:rPr>
              <a:t>India’s T&amp;D losses are amongst the highest in the world, averaging 25% of total electricity generation</a:t>
            </a:r>
          </a:p>
        </p:txBody>
      </p:sp>
      <p:graphicFrame>
        <p:nvGraphicFramePr>
          <p:cNvPr id="12293" name="Chart 4"/>
          <p:cNvGraphicFramePr>
            <a:graphicFrameLocks/>
          </p:cNvGraphicFramePr>
          <p:nvPr/>
        </p:nvGraphicFramePr>
        <p:xfrm>
          <a:off x="1435100" y="1616075"/>
          <a:ext cx="6464300" cy="308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r:id="rId3" imgW="6468417" imgH="3084843" progId="Excel.Sheet.8">
                  <p:embed/>
                </p:oleObj>
              </mc:Choice>
              <mc:Fallback>
                <p:oleObj r:id="rId3" imgW="6468417" imgH="3084843" progId="Excel.Sheet.8">
                  <p:embed/>
                  <p:pic>
                    <p:nvPicPr>
                      <p:cNvPr id="0" name="Char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1616075"/>
                        <a:ext cx="6464300" cy="308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>
                <a:latin typeface="Calibri" pitchFamily="34" charset="0"/>
              </a:rPr>
              <a:t>CO2 emission growth needs to be minimized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6172200"/>
            <a:ext cx="8001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  <a:latin typeface="Calibri" pitchFamily="34" charset="0"/>
              </a:rPr>
              <a:t>Key issue: Enhancing energy supply while minimizing increase in CO2 emissions </a:t>
            </a:r>
          </a:p>
        </p:txBody>
      </p:sp>
      <p:graphicFrame>
        <p:nvGraphicFramePr>
          <p:cNvPr id="13316" name="Chart 4"/>
          <p:cNvGraphicFramePr>
            <a:graphicFrameLocks/>
          </p:cNvGraphicFramePr>
          <p:nvPr/>
        </p:nvGraphicFramePr>
        <p:xfrm>
          <a:off x="330200" y="1625600"/>
          <a:ext cx="4216400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r:id="rId3" imgW="4218798" imgH="2462997" progId="Excel.Sheet.8">
                  <p:embed/>
                </p:oleObj>
              </mc:Choice>
              <mc:Fallback>
                <p:oleObj r:id="rId3" imgW="4218798" imgH="2462997" progId="Excel.Sheet.8">
                  <p:embed/>
                  <p:pic>
                    <p:nvPicPr>
                      <p:cNvPr id="0" name="Char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1625600"/>
                        <a:ext cx="4216400" cy="279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Chart 5"/>
          <p:cNvGraphicFramePr>
            <a:graphicFrameLocks/>
          </p:cNvGraphicFramePr>
          <p:nvPr/>
        </p:nvGraphicFramePr>
        <p:xfrm>
          <a:off x="4368800" y="1625600"/>
          <a:ext cx="467360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r:id="rId5" imgW="4669941" imgH="2231329" progId="Excel.Sheet.8">
                  <p:embed/>
                </p:oleObj>
              </mc:Choice>
              <mc:Fallback>
                <p:oleObj r:id="rId5" imgW="4669941" imgH="2231329" progId="Excel.Sheet.8">
                  <p:embed/>
                  <p:pic>
                    <p:nvPicPr>
                      <p:cNvPr id="0" name="Char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1625600"/>
                        <a:ext cx="4673600" cy="256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TextBox 1"/>
          <p:cNvSpPr txBox="1">
            <a:spLocks noChangeArrowheads="1"/>
          </p:cNvSpPr>
          <p:nvPr/>
        </p:nvSpPr>
        <p:spPr bwMode="auto">
          <a:xfrm>
            <a:off x="330200" y="4648200"/>
            <a:ext cx="8585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n-US" altLang="en-US">
                <a:latin typeface="Calibri" pitchFamily="34" charset="0"/>
              </a:rPr>
              <a:t>Global climate change mitigation requirements suggests that global CO2  emissions should be less than 3 tCO2/capita in the 2030-50 timeframe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altLang="en-US">
                <a:latin typeface="Calibri" pitchFamily="34" charset="0"/>
              </a:rPr>
              <a:t>India’s per capita CO2 emissions should attempt to be less-than-double by 2030, though energy consumption needs to increase by more than 4 times in that period.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>
                <a:latin charset="0" typeface="Calibri" pitchFamily="34"/>
              </a:rPr>
              <a:t> Energy prices are already very high compared to incomes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6248400"/>
            <a:ext cx="7315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b="1">
                <a:solidFill>
                  <a:schemeClr val="tx1"/>
                </a:solidFill>
                <a:latin charset="0" typeface="Calibri" pitchFamily="34"/>
              </a:rPr>
              <a:t>Key issue: Supply of electricity at affordable cost  </a:t>
            </a:r>
          </a:p>
        </p:txBody>
      </p:sp>
      <p:graphicFrame>
        <p:nvGraphicFramePr>
          <p:cNvPr id="14340" name="Chart 7"/>
          <p:cNvGraphicFramePr>
            <a:graphicFrameLocks/>
          </p:cNvGraphicFramePr>
          <p:nvPr/>
        </p:nvGraphicFramePr>
        <p:xfrm>
          <a:off x="177800" y="1473200"/>
          <a:ext cx="4089400" cy="3098800"/>
        </p:xfrm>
        <a:graphic>
          <a:graphicData uri="http://schemas.openxmlformats.org/presentationml/2006/ole">
            <mc:AlternateContent>
              <mc:Choice Requires="v">
                <p:oleObj spid="_x0000_s14363" r:id="rId3" imgW="4371211" imgH="2615411" progId="Excel.Sheet.8">
                  <p:embed/>
                </p:oleObj>
              </mc:Choice>
              <mc:Fallback>
                <p:oleObj r:id="rId3" imgW="4371211" imgH="2615411" progId="Excel.Sheet.8">
                  <p:embed/>
                  <p:pic>
                    <p:nvPicPr>
                      <p:cNvPr id="0" name="Chart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1473200"/>
                        <a:ext cx="4089400" cy="309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Box 1"/>
          <p:cNvSpPr txBox="1">
            <a:spLocks noChangeArrowheads="1"/>
          </p:cNvSpPr>
          <p:nvPr/>
        </p:nvSpPr>
        <p:spPr bwMode="auto">
          <a:xfrm>
            <a:off x="542925" y="4572000"/>
            <a:ext cx="84486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285750" algn="just" marL="285750">
              <a:buFont charset="2" pitchFamily="2" typeface="Wingdings"/>
              <a:buChar char="Ø"/>
            </a:pPr>
            <a:r>
              <a:rPr lang="en-US" altLang="en-US">
                <a:latin charset="0" typeface="Calibri" pitchFamily="34"/>
              </a:rPr>
              <a:t>Electricity (and Petrol) prices in India are quite high compared to people’s incomes  - there is limited willingness and ability to pay more</a:t>
            </a:r>
          </a:p>
          <a:p>
            <a:pPr indent="-285750" algn="just" marL="285750">
              <a:buFont charset="2" pitchFamily="2" typeface="Wingdings"/>
              <a:buChar char="Ø"/>
            </a:pPr>
            <a:r>
              <a:rPr lang="en-US" altLang="en-US">
                <a:latin charset="0" typeface="Calibri" pitchFamily="34"/>
              </a:rPr>
              <a:t>Energy prices for industry and commercial buildings are comparatively much higher (in absolute terms ) than other countries in the world</a:t>
            </a:r>
          </a:p>
        </p:txBody>
      </p:sp>
      <p:graphicFrame>
        <p:nvGraphicFramePr>
          <p:cNvPr id="14342" name="Chart 8"/>
          <p:cNvGraphicFramePr>
            <a:graphicFrameLocks/>
          </p:cNvGraphicFramePr>
          <p:nvPr/>
        </p:nvGraphicFramePr>
        <p:xfrm>
          <a:off x="4275138" y="1549400"/>
          <a:ext cx="4673600" cy="3073400"/>
        </p:xfrm>
        <a:graphic>
          <a:graphicData uri="http://schemas.openxmlformats.org/presentationml/2006/ole">
            <mc:AlternateContent>
              <mc:Choice Requires="v">
                <p:oleObj spid="_x0000_s14364" r:id="rId5" imgW="4676037" imgH="3072650" progId="Excel.Sheet.8">
                  <p:embed/>
                </p:oleObj>
              </mc:Choice>
              <mc:Fallback>
                <p:oleObj r:id="rId5" imgW="4676037" imgH="3072650" progId="Excel.Sheet.8">
                  <p:embed/>
                  <p:pic>
                    <p:nvPicPr>
                      <p:cNvPr id="0" name="Chart 8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5138" y="1549400"/>
                        <a:ext cx="4673600" cy="307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Box 4"/>
          <p:cNvSpPr txBox="1">
            <a:spLocks noChangeArrowheads="1"/>
          </p:cNvSpPr>
          <p:nvPr/>
        </p:nvSpPr>
        <p:spPr bwMode="auto">
          <a:xfrm rot="-5400000">
            <a:off x="3021806" y="2921794"/>
            <a:ext cx="24479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100">
                <a:latin charset="0" typeface="Calibri" pitchFamily="34"/>
              </a:rPr>
              <a:t>Price of 1 million Kwh / per capita GDP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Sustainable Electricity </a:t>
            </a:r>
            <a:r>
              <a:rPr lang="en-US" altLang="en-US" dirty="0" smtClean="0"/>
              <a:t>Future - Key Challenges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/>
          <a:lstStyle/>
          <a:p>
            <a:pPr algn="just"/>
            <a:endParaRPr lang="en-US" altLang="en-US" sz="1800" b="1" dirty="0" smtClean="0">
              <a:latin typeface="Calibri" pitchFamily="34" charset="0"/>
            </a:endParaRPr>
          </a:p>
          <a:p>
            <a:pPr algn="just"/>
            <a:r>
              <a:rPr lang="en-US" altLang="en-US" sz="2400" b="1" dirty="0" smtClean="0">
                <a:latin typeface="Calibri" pitchFamily="34" charset="0"/>
              </a:rPr>
              <a:t>Enhanced access &amp; energy services: </a:t>
            </a:r>
            <a:r>
              <a:rPr lang="en-US" altLang="en-US" sz="2400" dirty="0" smtClean="0">
                <a:latin typeface="Calibri" pitchFamily="34" charset="0"/>
              </a:rPr>
              <a:t>Energy consumption needs to be enhanced so as to provide more energy services </a:t>
            </a:r>
          </a:p>
          <a:p>
            <a:pPr algn="just"/>
            <a:r>
              <a:rPr lang="en-US" altLang="en-US" sz="2400" b="1" dirty="0" smtClean="0">
                <a:latin typeface="Calibri" pitchFamily="34" charset="0"/>
              </a:rPr>
              <a:t>Enhanced supply: </a:t>
            </a:r>
            <a:r>
              <a:rPr lang="en-US" altLang="en-US" sz="2400" dirty="0" smtClean="0">
                <a:latin typeface="Calibri" pitchFamily="34" charset="0"/>
              </a:rPr>
              <a:t>Greater availability of energy is essential to enable increased energy services </a:t>
            </a:r>
          </a:p>
          <a:p>
            <a:pPr algn="just"/>
            <a:r>
              <a:rPr lang="en-US" altLang="en-US" sz="2400" b="1" dirty="0" smtClean="0">
                <a:latin typeface="Calibri" pitchFamily="34" charset="0"/>
              </a:rPr>
              <a:t>Manage imports: </a:t>
            </a:r>
            <a:r>
              <a:rPr lang="en-US" altLang="en-US" sz="2400" dirty="0" smtClean="0">
                <a:latin typeface="Calibri" pitchFamily="34" charset="0"/>
              </a:rPr>
              <a:t>Increasing imports enhance energy prices and increase vulnerability to disruption in supply</a:t>
            </a:r>
          </a:p>
          <a:p>
            <a:pPr algn="just"/>
            <a:r>
              <a:rPr lang="en-US" altLang="en-US" sz="2400" b="1" dirty="0" smtClean="0">
                <a:latin typeface="Calibri" pitchFamily="34" charset="0"/>
              </a:rPr>
              <a:t>Reduce emissions intensity: </a:t>
            </a:r>
            <a:r>
              <a:rPr lang="en-US" altLang="en-US" sz="2400" dirty="0" smtClean="0">
                <a:latin typeface="Calibri" pitchFamily="34" charset="0"/>
              </a:rPr>
              <a:t>Decrease the carbon intensity of energy consumption</a:t>
            </a:r>
          </a:p>
          <a:p>
            <a:pPr algn="just"/>
            <a:r>
              <a:rPr lang="en-US" altLang="en-US" sz="2400" b="1" dirty="0" smtClean="0">
                <a:latin typeface="Calibri" pitchFamily="34" charset="0"/>
              </a:rPr>
              <a:t>Reduce losses: </a:t>
            </a:r>
            <a:r>
              <a:rPr lang="en-US" altLang="en-US" sz="2400" dirty="0" smtClean="0">
                <a:latin typeface="Calibri" pitchFamily="34" charset="0"/>
              </a:rPr>
              <a:t>Increase coal-to-electricity conversion efficiency, and decrease T&amp;D losses</a:t>
            </a:r>
          </a:p>
          <a:p>
            <a:pPr algn="just"/>
            <a:r>
              <a:rPr lang="en-US" altLang="en-US" sz="2400" b="1" dirty="0" smtClean="0">
                <a:latin typeface="Calibri" pitchFamily="34" charset="0"/>
              </a:rPr>
              <a:t>Affordability: </a:t>
            </a:r>
            <a:r>
              <a:rPr lang="en-US" altLang="en-US" sz="2400" dirty="0" smtClean="0">
                <a:latin typeface="Calibri" pitchFamily="34" charset="0"/>
              </a:rPr>
              <a:t>Ensures that consumers are able and willing to pay energy prices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4369</TotalTime>
  <Words>635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SimSun</vt:lpstr>
      <vt:lpstr>Arial</vt:lpstr>
      <vt:lpstr>Calibri</vt:lpstr>
      <vt:lpstr>Verdana</vt:lpstr>
      <vt:lpstr>Wingdings</vt:lpstr>
      <vt:lpstr>1_Default Design</vt:lpstr>
      <vt:lpstr>Microsoft Excel 97-2003 Worksheet</vt:lpstr>
      <vt:lpstr>PowerPoint Presentation</vt:lpstr>
      <vt:lpstr>Outline</vt:lpstr>
      <vt:lpstr>Energy demand in India will increase by a factor of 1.5 to 2.5 by 2030</vt:lpstr>
      <vt:lpstr>Energy Consumption in India is very low compared  to other countries</vt:lpstr>
      <vt:lpstr>India is increasingly dependent on energy imports</vt:lpstr>
      <vt:lpstr>Energy losses between supply and  consumption are very high</vt:lpstr>
      <vt:lpstr>CO2 emission growth needs to be minimized</vt:lpstr>
      <vt:lpstr> Energy prices are already very high compared to incomes</vt:lpstr>
      <vt:lpstr>Sustainable Electricity Future - Key Challenges </vt:lpstr>
      <vt:lpstr>Future Energy Supply estimates- Baseline Inclusive Growth (BIG) &amp; Low Carbon Inclusive Growth (LCIG) Scenario</vt:lpstr>
      <vt:lpstr>Key public policy issues &amp; nudges</vt:lpstr>
    </vt:vector>
  </TitlesOfParts>
  <Company>Bureau Of Energy Efficiency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DR.Ajay Mathur</dc:creator>
  <cp:lastModifiedBy>amathur</cp:lastModifiedBy>
  <cp:revision>251</cp:revision>
  <cp:lastPrinted>2014-05-21T04:39:38Z</cp:lastPrinted>
  <dcterms:created xsi:type="dcterms:W3CDTF">2009-08-24T15:28:21Z</dcterms:created>
  <dcterms:modified xsi:type="dcterms:W3CDTF">2014-08-29T17:50:54Z</dcterms:modified>
</cp:coreProperties>
</file>