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0" r:id="rId2"/>
    <p:sldId id="271" r:id="rId3"/>
    <p:sldId id="261" r:id="rId4"/>
    <p:sldId id="262" r:id="rId5"/>
    <p:sldId id="263" r:id="rId6"/>
    <p:sldId id="272" r:id="rId7"/>
    <p:sldId id="273" r:id="rId8"/>
    <p:sldId id="258" r:id="rId9"/>
    <p:sldId id="259" r:id="rId10"/>
    <p:sldId id="256" r:id="rId11"/>
    <p:sldId id="257" r:id="rId12"/>
    <p:sldId id="260" r:id="rId13"/>
    <p:sldId id="274" r:id="rId14"/>
    <p:sldId id="275" r:id="rId15"/>
    <p:sldId id="276" r:id="rId16"/>
    <p:sldId id="264" r:id="rId17"/>
    <p:sldId id="277" r:id="rId18"/>
    <p:sldId id="265" r:id="rId19"/>
    <p:sldId id="266" r:id="rId20"/>
    <p:sldId id="267" r:id="rId21"/>
    <p:sldId id="268" r:id="rId22"/>
  </p:sldIdLst>
  <p:sldSz cx="9144000" cy="6858000" type="screen4x3"/>
  <p:notesSz cx="6877050" cy="9656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19" autoAdjust="0"/>
    <p:restoredTop sz="94648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6FBF2-7361-4D5F-942A-3B03D023D065}" type="datetimeFigureOut">
              <a:rPr lang="en-US" smtClean="0"/>
              <a:t>8/27/2014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725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19A95-DCB9-4760-A5ED-4E53EB879C8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FB0C080D-9049-459A-8ED1-752CD14D2C5A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457AF705-655D-4EF1-920A-E87A766A3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09D29C-4758-4D0F-AFD4-A8DE31079370}" type="slidenum">
              <a:rPr lang="en-US"/>
              <a:pPr/>
              <a:t>16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CB31AB-35D6-453A-928E-1C974ECE933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940" y="4586963"/>
            <a:ext cx="5043170" cy="434554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DAD2BC-2440-41A8-A0DB-66D65A37956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940" y="4586963"/>
            <a:ext cx="5043170" cy="434554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55EEA-F3D9-44D0-B394-2C69D18DD46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914DA-F227-4FA1-98BB-74B267E6355D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DEA50-419B-4511-B429-6E9BE774ED1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58142-409E-47B0-AA12-3D69790E3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000125"/>
          </a:xfrm>
        </p:spPr>
        <p:txBody>
          <a:bodyPr>
            <a:normAutofit fontScale="90000"/>
          </a:bodyPr>
          <a:lstStyle/>
          <a:p>
            <a:r>
              <a:rPr lang="en-US" sz="3200" b="1" smtClean="0"/>
              <a:t>Environment  Management  </a:t>
            </a:r>
            <a:br>
              <a:rPr lang="en-US" sz="3200" b="1" smtClean="0"/>
            </a:br>
            <a:r>
              <a:rPr lang="en-US" sz="3200" b="1" smtClean="0"/>
              <a:t>seen as Opportunity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5072063"/>
          </a:xfrm>
        </p:spPr>
        <p:txBody>
          <a:bodyPr/>
          <a:lstStyle/>
          <a:p>
            <a:pPr algn="just"/>
            <a:r>
              <a:rPr lang="en-US" sz="2800" dirty="0" smtClean="0">
                <a:latin typeface="Arial" charset="0"/>
                <a:cs typeface="Arial" charset="0"/>
              </a:rPr>
              <a:t>Principal business of industry projected rightly or </a:t>
            </a:r>
            <a:r>
              <a:rPr lang="en-US" sz="2800" dirty="0" smtClean="0">
                <a:latin typeface="Arial" charset="0"/>
                <a:cs typeface="Arial" charset="0"/>
              </a:rPr>
              <a:t>wrongly, </a:t>
            </a:r>
            <a:r>
              <a:rPr lang="en-US" sz="2800" dirty="0" smtClean="0">
                <a:latin typeface="Arial" charset="0"/>
                <a:cs typeface="Arial" charset="0"/>
              </a:rPr>
              <a:t>as production/</a:t>
            </a:r>
            <a:r>
              <a:rPr lang="en-US" sz="2800" dirty="0" err="1" smtClean="0">
                <a:latin typeface="Arial" charset="0"/>
                <a:cs typeface="Arial" charset="0"/>
              </a:rPr>
              <a:t>mktg</a:t>
            </a:r>
            <a:r>
              <a:rPr lang="en-US" sz="2800" dirty="0" smtClean="0">
                <a:latin typeface="Arial" charset="0"/>
                <a:cs typeface="Arial" charset="0"/>
              </a:rPr>
              <a:t> not sustainability nor Energy efficiency&gt;Underlying reason why market forces alone will not achieve S on a global basis, “price signals” notwithstanding.</a:t>
            </a:r>
          </a:p>
          <a:p>
            <a:pPr algn="just"/>
            <a:r>
              <a:rPr lang="en-US" sz="2800" dirty="0" smtClean="0">
                <a:latin typeface="Arial" charset="0"/>
                <a:cs typeface="Arial" charset="0"/>
              </a:rPr>
              <a:t>It will initiate attempt to secure energy at lowest possible price but only price will not build awareness within the corporate culture of the potential saving, benefits on all fronts.</a:t>
            </a:r>
          </a:p>
          <a:p>
            <a:pPr algn="just"/>
            <a:r>
              <a:rPr lang="en-US" sz="2800" dirty="0" smtClean="0">
                <a:latin typeface="Arial" charset="0"/>
                <a:cs typeface="Arial" charset="0"/>
              </a:rPr>
              <a:t>Tectonic shifts occurring in economy, geo-politics </a:t>
            </a:r>
            <a:r>
              <a:rPr lang="en-US" sz="2800" dirty="0" err="1" smtClean="0">
                <a:latin typeface="Arial" charset="0"/>
                <a:cs typeface="Arial" charset="0"/>
              </a:rPr>
              <a:t>indl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behaviour</a:t>
            </a:r>
            <a:r>
              <a:rPr lang="en-US" sz="2800" dirty="0" smtClean="0">
                <a:latin typeface="Arial" charset="0"/>
                <a:cs typeface="Arial" charset="0"/>
              </a:rPr>
              <a:t>, technology, emission </a:t>
            </a:r>
            <a:r>
              <a:rPr lang="en-US" sz="2800" dirty="0" err="1" smtClean="0">
                <a:latin typeface="Arial" charset="0"/>
                <a:cs typeface="Arial" charset="0"/>
              </a:rPr>
              <a:t>reguln</a:t>
            </a:r>
            <a:r>
              <a:rPr lang="en-US" sz="2800" dirty="0" smtClean="0">
                <a:latin typeface="Arial" charset="0"/>
                <a:cs typeface="Arial" charset="0"/>
              </a:rPr>
              <a:t> etc&gt;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Green Project for the largest bank in India :</a:t>
            </a:r>
          </a:p>
          <a:p>
            <a:r>
              <a:rPr lang="en-US" sz="2800" dirty="0" err="1" smtClean="0"/>
              <a:t>Eco&amp;power</a:t>
            </a:r>
            <a:r>
              <a:rPr lang="en-US" sz="2800" dirty="0" smtClean="0"/>
              <a:t> friendly 10,000 new ATM’s&gt;power  cost &amp; C-credit !!! +right example to emulate</a:t>
            </a:r>
          </a:p>
          <a:p>
            <a:r>
              <a:rPr lang="en-US" sz="2800" dirty="0" smtClean="0"/>
              <a:t>Green channel counter&gt;paperless, no deposit slip, no withdrawal form, no </a:t>
            </a:r>
            <a:r>
              <a:rPr lang="en-US" sz="2800" dirty="0" err="1" smtClean="0"/>
              <a:t>cheques,no</a:t>
            </a:r>
            <a:r>
              <a:rPr lang="en-US" sz="2800" dirty="0" smtClean="0"/>
              <a:t> paper transactions.+ Wind energy, 15 MW spread</a:t>
            </a:r>
          </a:p>
          <a:p>
            <a:r>
              <a:rPr lang="en-US" sz="2800" dirty="0" smtClean="0"/>
              <a:t>Largest hotel chain&gt;&gt;organic bed linen, E/E bus, rooms, bio-gas plant, all green-tech</a:t>
            </a:r>
          </a:p>
          <a:p>
            <a:r>
              <a:rPr lang="en-US" sz="2800" dirty="0" smtClean="0"/>
              <a:t>Large paint maker&gt;Removal of all heavy metals (Hg, Cr, As, </a:t>
            </a:r>
            <a:r>
              <a:rPr lang="en-US" sz="2800" dirty="0" err="1" smtClean="0"/>
              <a:t>Sb</a:t>
            </a:r>
            <a:r>
              <a:rPr lang="en-US" sz="2800" dirty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Pb</a:t>
            </a:r>
            <a:r>
              <a:rPr lang="en-US" sz="2800" dirty="0" smtClean="0"/>
              <a:t>).</a:t>
            </a:r>
          </a:p>
          <a:p>
            <a:r>
              <a:rPr lang="en-US" sz="2800" dirty="0" smtClean="0"/>
              <a:t>Largest oil Co.&gt;fuel compliance,Rs.120 </a:t>
            </a:r>
            <a:r>
              <a:rPr lang="en-US" sz="2800" dirty="0" err="1" smtClean="0"/>
              <a:t>bn</a:t>
            </a:r>
            <a:r>
              <a:rPr lang="en-US" sz="2800" dirty="0" smtClean="0"/>
              <a:t> investment </a:t>
            </a:r>
            <a:br>
              <a:rPr lang="en-US" sz="2800" dirty="0" smtClean="0"/>
            </a:b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/>
              <a:t>i</a:t>
            </a:r>
            <a:r>
              <a:rPr lang="en-US" sz="2800" dirty="0" smtClean="0"/>
              <a:t>n green fuel projects</a:t>
            </a:r>
          </a:p>
          <a:p>
            <a:r>
              <a:rPr lang="en-US" sz="2800" dirty="0" smtClean="0"/>
              <a:t>Q improvement, petrol/diesel, all impurities green projects, R&amp;D centre&gt; formulation of eco-friendly bio-degradable lube formulation</a:t>
            </a:r>
          </a:p>
          <a:p>
            <a:r>
              <a:rPr lang="en-US" sz="2800" dirty="0" smtClean="0"/>
              <a:t>CNG,LPG, ethanol blended petrol, bio-diesel, H2…</a:t>
            </a:r>
          </a:p>
          <a:p>
            <a:r>
              <a:rPr lang="en-US" sz="2800" dirty="0" smtClean="0"/>
              <a:t>First green stadium in Delhi.</a:t>
            </a:r>
          </a:p>
          <a:p>
            <a:r>
              <a:rPr lang="en-US" sz="2800" dirty="0" smtClean="0"/>
              <a:t>Large IT Cos&gt;desktop, laptop, servers, very little toxic </a:t>
            </a:r>
            <a:r>
              <a:rPr lang="en-US" sz="2800" dirty="0" err="1" smtClean="0"/>
              <a:t>matl</a:t>
            </a:r>
            <a:r>
              <a:rPr lang="en-US" sz="2800" dirty="0" smtClean="0"/>
              <a:t>, low power</a:t>
            </a:r>
          </a:p>
          <a:p>
            <a:r>
              <a:rPr lang="en-US" sz="2800" dirty="0" smtClean="0"/>
              <a:t>E-rickshaw for CW games, green city in </a:t>
            </a:r>
            <a:r>
              <a:rPr lang="en-US" sz="2800" dirty="0" err="1" smtClean="0"/>
              <a:t>Agartala</a:t>
            </a:r>
            <a:r>
              <a:rPr lang="en-US" sz="2800" dirty="0" smtClean="0"/>
              <a:t>, auto co. making green show-room, factory buildings</a:t>
            </a:r>
          </a:p>
          <a:p>
            <a:r>
              <a:rPr lang="en-US" sz="2800" dirty="0" smtClean="0"/>
              <a:t>Green sewage plants, solids by microbe, low water, under-serviced, low water environment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Large Auto Company :</a:t>
            </a:r>
          </a:p>
          <a:p>
            <a:r>
              <a:rPr lang="en-US" sz="2800" dirty="0" smtClean="0"/>
              <a:t>Making pioneering effort in control technology/ </a:t>
            </a:r>
            <a:r>
              <a:rPr lang="en-US" sz="2800" dirty="0" err="1" smtClean="0"/>
              <a:t>emi</a:t>
            </a:r>
            <a:r>
              <a:rPr lang="en-US" sz="2800" dirty="0" smtClean="0"/>
              <a:t>- </a:t>
            </a:r>
            <a:r>
              <a:rPr lang="en-US" sz="2800" dirty="0" err="1" smtClean="0"/>
              <a:t>ssion</a:t>
            </a:r>
            <a:r>
              <a:rPr lang="en-US" sz="2800" dirty="0" smtClean="0"/>
              <a:t> control lab, fuel </a:t>
            </a:r>
            <a:r>
              <a:rPr lang="en-US" sz="2800" dirty="0" err="1" smtClean="0"/>
              <a:t>effy</a:t>
            </a:r>
            <a:r>
              <a:rPr lang="en-US" sz="2800" dirty="0" smtClean="0"/>
              <a:t> in 4/6 cylinder vehicles, alternative fuel like CNG, Bio-fuel etc.,</a:t>
            </a:r>
          </a:p>
          <a:p>
            <a:r>
              <a:rPr lang="en-US" sz="2800" dirty="0" smtClean="0"/>
              <a:t>Treated water lakes, planted trees attracting new species of birds.</a:t>
            </a:r>
          </a:p>
          <a:p>
            <a:r>
              <a:rPr lang="en-US" sz="2800" dirty="0" smtClean="0"/>
              <a:t>Wood being gradually withdrawn as a packing medium, whole supply chain informed.</a:t>
            </a:r>
          </a:p>
          <a:p>
            <a:r>
              <a:rPr lang="en-US" sz="2800" dirty="0" smtClean="0"/>
              <a:t>Reducing, avoiding use of hazardous/toxic material like extended life lubricants, fluids, Ozone friendly refrigerants etc.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25"/>
          </a:xfrm>
        </p:spPr>
        <p:txBody>
          <a:bodyPr>
            <a:normAutofit fontScale="90000"/>
          </a:bodyPr>
          <a:lstStyle/>
          <a:p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>
            <a:normAutofit lnSpcReduction="10000"/>
          </a:bodyPr>
          <a:lstStyle/>
          <a:p>
            <a:r>
              <a:rPr lang="en-US" sz="2800" smtClean="0">
                <a:latin typeface="Arial" charset="0"/>
                <a:cs typeface="Arial" charset="0"/>
              </a:rPr>
              <a:t>Cement industry matl balance is negative with 1.45 ton of raw material for 1 ton of cement produced.324 mtpa cap, globally 2</a:t>
            </a:r>
            <a:r>
              <a:rPr lang="en-US" sz="2800" baseline="30000" smtClean="0">
                <a:latin typeface="Arial" charset="0"/>
                <a:cs typeface="Arial" charset="0"/>
              </a:rPr>
              <a:t>nd</a:t>
            </a:r>
            <a:r>
              <a:rPr lang="en-US" sz="2800" smtClean="0">
                <a:latin typeface="Arial" charset="0"/>
                <a:cs typeface="Arial" charset="0"/>
              </a:rPr>
              <a:t> largest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Today one of the world’s most energy-efficient cement producers, good blending using wastes.  But it has been indicted for bad mining practice. The mining of this resource is leading to huge environmental problems.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P&amp;P industry challenge double fibre requirement by 2020, today half from recovered paper, half of that imported. Tree planting between rice fields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Textile&gt;&gt;largest industry polluter, saving of water</a:t>
            </a:r>
          </a:p>
          <a:p>
            <a:endParaRPr lang="en-US" sz="2800" smtClean="0">
              <a:latin typeface="Arial" charset="0"/>
              <a:cs typeface="Arial" charset="0"/>
            </a:endParaRPr>
          </a:p>
          <a:p>
            <a:endParaRPr lang="en-US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25"/>
          </a:xfrm>
        </p:spPr>
        <p:txBody>
          <a:bodyPr>
            <a:normAutofit fontScale="90000"/>
          </a:bodyPr>
          <a:lstStyle/>
          <a:p>
            <a:endParaRPr 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800" smtClean="0">
                <a:latin typeface="Arial" charset="0"/>
                <a:cs typeface="Arial" charset="0"/>
              </a:rPr>
              <a:t>energy &amp; chemicals. Even growth of this industry affected by limited freshwater availability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In water starved Delhi NCR, 85 projects, ROI 765%, payback 11 days, water consmpn down by 6.6%, 84.5 tons/yr, electricity by 3.4%, fuel by 4%, chem by 14%, 35 mills cost redn by ~2%&gt;&gt; millions. Treatment, reuse, heating cycles etc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Steel 6.6 Gcal/ton, ^50%, water 3.5m cube/ton, land 200ha/ton</a:t>
            </a:r>
          </a:p>
          <a:p>
            <a:r>
              <a:rPr lang="en-US" sz="2800" smtClean="0">
                <a:latin typeface="Arial" charset="0"/>
                <a:cs typeface="Arial" charset="0"/>
              </a:rPr>
              <a:t>Auto, logistics cost quite high, being brought 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25"/>
          </a:xfrm>
        </p:spPr>
        <p:txBody>
          <a:bodyPr>
            <a:normAutofit fontScale="90000"/>
          </a:bodyPr>
          <a:lstStyle/>
          <a:p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500063" y="714375"/>
            <a:ext cx="8229600" cy="4857750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latin typeface="Arial" charset="0"/>
                <a:cs typeface="Arial" charset="0"/>
              </a:rPr>
              <a:t>Steel&gt;6.6 </a:t>
            </a:r>
            <a:r>
              <a:rPr lang="en-US" sz="2800" dirty="0" err="1" smtClean="0">
                <a:latin typeface="Arial" charset="0"/>
                <a:cs typeface="Arial" charset="0"/>
              </a:rPr>
              <a:t>Gcal</a:t>
            </a:r>
            <a:r>
              <a:rPr lang="en-US" sz="2800" dirty="0" smtClean="0">
                <a:latin typeface="Arial" charset="0"/>
                <a:cs typeface="Arial" charset="0"/>
              </a:rPr>
              <a:t>/ton, Resource conservation, </a:t>
            </a:r>
            <a:r>
              <a:rPr lang="en-US" sz="2800" dirty="0" err="1" smtClean="0">
                <a:latin typeface="Arial" charset="0"/>
                <a:cs typeface="Arial" charset="0"/>
              </a:rPr>
              <a:t>effy</a:t>
            </a:r>
            <a:r>
              <a:rPr lang="en-US" sz="2800" dirty="0" smtClean="0">
                <a:latin typeface="Arial" charset="0"/>
                <a:cs typeface="Arial" charset="0"/>
              </a:rPr>
              <a:t> major focus</a:t>
            </a:r>
          </a:p>
          <a:p>
            <a:r>
              <a:rPr lang="en-US" sz="2800" dirty="0" smtClean="0">
                <a:latin typeface="Arial" charset="0"/>
                <a:cs typeface="Arial" charset="0"/>
              </a:rPr>
              <a:t>Only </a:t>
            </a:r>
            <a:r>
              <a:rPr lang="en-US" sz="2800" dirty="0" smtClean="0">
                <a:latin typeface="Arial" charset="0"/>
                <a:cs typeface="Arial" charset="0"/>
              </a:rPr>
              <a:t>process water 3.5 </a:t>
            </a:r>
            <a:r>
              <a:rPr lang="en-US" sz="2800" dirty="0" smtClean="0">
                <a:latin typeface="Arial" charset="0"/>
                <a:cs typeface="Arial" charset="0"/>
              </a:rPr>
              <a:t>M³/ton, a few  </a:t>
            </a:r>
            <a:r>
              <a:rPr lang="en-US" sz="2800" dirty="0" smtClean="0">
                <a:latin typeface="Arial" charset="0"/>
                <a:cs typeface="Arial" charset="0"/>
              </a:rPr>
              <a:t>times more than global practice. Land required 1200 ha per MT, global bench mark slightly higher than </a:t>
            </a:r>
            <a:r>
              <a:rPr lang="en-US" sz="2800" dirty="0" smtClean="0">
                <a:latin typeface="Arial" charset="0"/>
                <a:cs typeface="Arial" charset="0"/>
              </a:rPr>
              <a:t>200. </a:t>
            </a:r>
            <a:r>
              <a:rPr lang="en-US" sz="2800" dirty="0" smtClean="0">
                <a:latin typeface="Arial" charset="0"/>
                <a:cs typeface="Arial" charset="0"/>
              </a:rPr>
              <a:t>Up to 300 MT no more land should be required.</a:t>
            </a:r>
          </a:p>
          <a:p>
            <a:r>
              <a:rPr lang="en-US" sz="2800" dirty="0" smtClean="0">
                <a:latin typeface="Arial" charset="0"/>
                <a:cs typeface="Arial" charset="0"/>
              </a:rPr>
              <a:t>In Auto industry which is six largest in the world, huge cost difference in logistic.  In India 14% , global base 10 – 11%. In India 2% tied up in inventory.</a:t>
            </a:r>
          </a:p>
          <a:p>
            <a:r>
              <a:rPr lang="en-US" sz="2800" dirty="0" smtClean="0">
                <a:latin typeface="Arial" charset="0"/>
                <a:cs typeface="Arial" charset="0"/>
              </a:rPr>
              <a:t>Supply chain concepts improved radically but sill much more could be done.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800" b="1" i="1"/>
              <a:t>“IF YOU WANT THINGS TO</a:t>
            </a:r>
          </a:p>
          <a:p>
            <a:pPr>
              <a:buFontTx/>
              <a:buNone/>
            </a:pPr>
            <a:r>
              <a:rPr lang="en-US" sz="4800" b="1" i="1"/>
              <a:t>        STAY  AS  THEY  ARE,</a:t>
            </a:r>
          </a:p>
          <a:p>
            <a:pPr>
              <a:buFontTx/>
              <a:buNone/>
            </a:pPr>
            <a:r>
              <a:rPr lang="en-US" sz="5400" b="1" i="1"/>
              <a:t>THINGS WILL HAVE TO                                   CHANGE”</a:t>
            </a:r>
          </a:p>
          <a:p>
            <a:pPr>
              <a:buFontTx/>
              <a:buNone/>
            </a:pPr>
            <a:r>
              <a:rPr lang="en-US" sz="5400" b="1" i="1"/>
              <a:t>                      </a:t>
            </a:r>
            <a:r>
              <a:rPr lang="en-US" sz="2800" b="1" i="1"/>
              <a:t>==Lampedusa==</a:t>
            </a:r>
            <a:endParaRPr lang="en-US" sz="5400" b="1" i="1"/>
          </a:p>
        </p:txBody>
      </p:sp>
    </p:spTree>
  </p:cSld>
  <p:clrMapOvr>
    <a:masterClrMapping/>
  </p:clrMapOvr>
  <p:transition>
    <p:pull dir="rd"/>
    <p:sndAc>
      <p:stSnd>
        <p:snd r:embed="rId3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xit" presetSubtype="32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2" grpId="1"/>
      <p:bldP spid="20482" grpId="2"/>
      <p:bldP spid="20483" grpId="0" build="p"/>
      <p:bldP spid="20483" grpId="1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1563" y="0"/>
            <a:ext cx="4973782" cy="689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5293" y="3733801"/>
            <a:ext cx="4218709" cy="315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84618" y="304478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The fundamentals for </a:t>
            </a:r>
          </a:p>
          <a:p>
            <a:pPr algn="ctr"/>
            <a:r>
              <a:rPr lang="en-US" b="1" dirty="0" smtClean="0"/>
              <a:t>sustainable innovation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60818" y="1600200"/>
            <a:ext cx="35814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 smtClean="0"/>
              <a:t>Emerging </a:t>
            </a:r>
            <a:r>
              <a:rPr lang="en-US" sz="1500" smtClean="0"/>
              <a:t>need to shift </a:t>
            </a:r>
            <a:r>
              <a:rPr lang="en-US" sz="1500" dirty="0" smtClean="0"/>
              <a:t>from the model where sustainability is seen as trade-off amongst ‘society’, ‘environment’ and ‘economy’ or ‘people-planet-profit’ to an ‘interdependent existence’ model of sustainability.  </a:t>
            </a:r>
          </a:p>
          <a:p>
            <a:pPr algn="just"/>
            <a:endParaRPr lang="en-US" sz="1400" dirty="0"/>
          </a:p>
          <a:p>
            <a:pPr algn="just"/>
            <a:endParaRPr lang="en-US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1564"/>
            <a:ext cx="4973782" cy="689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0836"/>
            <a:ext cx="4973782" cy="689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840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8B7BF"/>
                </a:solidFill>
              </a:rPr>
              <a:t>Modern Science &amp; Technology</a:t>
            </a:r>
          </a:p>
        </p:txBody>
      </p:sp>
      <p:sp>
        <p:nvSpPr>
          <p:cNvPr id="9728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Has given mankind enormous power &amp;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access to still more power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BUT HAS BEEN ACCUSED OF IT BEING</a:t>
            </a:r>
          </a:p>
          <a:p>
            <a:pPr eaLnBrk="1" hangingPunct="1"/>
            <a:r>
              <a:rPr lang="en-US" smtClean="0"/>
              <a:t>Misdirected</a:t>
            </a:r>
          </a:p>
          <a:p>
            <a:pPr eaLnBrk="1" hangingPunct="1"/>
            <a:r>
              <a:rPr lang="en-US" smtClean="0"/>
              <a:t>Unequitably Distributed   and</a:t>
            </a:r>
          </a:p>
          <a:p>
            <a:pPr eaLnBrk="1" hangingPunct="1"/>
            <a:r>
              <a:rPr lang="en-US" smtClean="0"/>
              <a:t>Undermining Societal Confidence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055688" y="381000"/>
            <a:ext cx="7599362" cy="572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/>
              <a:t>“SOCIAL, INDUSTRIAL &amp; ECONOMIC PROGRESS - TECHNOLOGY DRIVEN?”</a:t>
            </a:r>
            <a:endParaRPr lang="en-US"/>
          </a:p>
          <a:p>
            <a:endParaRPr lang="en-US" sz="1000"/>
          </a:p>
          <a:p>
            <a:pPr>
              <a:buFont typeface="Monotype Sorts" pitchFamily="2" charset="2"/>
              <a:buChar char="â"/>
            </a:pPr>
            <a:r>
              <a:rPr lang="en-US" sz="2400"/>
              <a:t>	Welfare of society</a:t>
            </a:r>
          </a:p>
          <a:p>
            <a:pPr>
              <a:buFont typeface="Monotype Sorts" pitchFamily="2" charset="2"/>
              <a:buChar char="â"/>
            </a:pPr>
            <a:r>
              <a:rPr lang="en-US" sz="2400"/>
              <a:t> 	Widely dispersed economic growth</a:t>
            </a:r>
          </a:p>
          <a:p>
            <a:pPr>
              <a:buFont typeface="Monotype Sorts" pitchFamily="2" charset="2"/>
              <a:buChar char="â"/>
            </a:pPr>
            <a:r>
              <a:rPr lang="en-US" sz="2400"/>
              <a:t> 	Quality of life</a:t>
            </a:r>
          </a:p>
          <a:p>
            <a:pPr>
              <a:buFont typeface="Monotype Sorts" pitchFamily="2" charset="2"/>
              <a:buNone/>
            </a:pPr>
            <a:endParaRPr lang="en-US" sz="1600"/>
          </a:p>
          <a:p>
            <a:pPr algn="ctr">
              <a:buFont typeface="Monotype Sorts" pitchFamily="2" charset="2"/>
              <a:buNone/>
            </a:pPr>
            <a:r>
              <a:rPr lang="en-US" sz="2400"/>
              <a:t>NOT NECESSARILY GUARANTEED </a:t>
            </a:r>
          </a:p>
          <a:p>
            <a:pPr algn="ctr">
              <a:buFont typeface="Monotype Sorts" pitchFamily="2" charset="2"/>
              <a:buNone/>
            </a:pPr>
            <a:endParaRPr lang="en-US" sz="1400"/>
          </a:p>
          <a:p>
            <a:pPr algn="ctr">
              <a:buFont typeface="Monotype Sorts" pitchFamily="2" charset="2"/>
              <a:buNone/>
            </a:pPr>
            <a:r>
              <a:rPr lang="en-US" sz="2000"/>
              <a:t>By</a:t>
            </a:r>
          </a:p>
          <a:p>
            <a:pPr algn="ctr">
              <a:buFont typeface="Monotype Sorts" pitchFamily="2" charset="2"/>
              <a:buNone/>
            </a:pPr>
            <a:endParaRPr lang="en-US" sz="1400"/>
          </a:p>
          <a:p>
            <a:pPr algn="ctr">
              <a:buFont typeface="Monotype Sorts" pitchFamily="2" charset="2"/>
              <a:buNone/>
            </a:pPr>
            <a:r>
              <a:rPr lang="en-US" sz="2000"/>
              <a:t>More (and more) Scientific and technological work </a:t>
            </a:r>
          </a:p>
          <a:p>
            <a:pPr algn="ctr">
              <a:buFont typeface="Monotype Sorts" pitchFamily="2" charset="2"/>
              <a:buNone/>
            </a:pPr>
            <a:r>
              <a:rPr lang="en-US" sz="2000"/>
              <a:t>unless specifically directed towards the same </a:t>
            </a:r>
          </a:p>
          <a:p>
            <a:pPr algn="ctr">
              <a:buFont typeface="Monotype Sorts" pitchFamily="2" charset="2"/>
              <a:buNone/>
            </a:pPr>
            <a:r>
              <a:rPr lang="en-US" sz="2000"/>
              <a:t>spread required in fruits of such development </a:t>
            </a:r>
          </a:p>
          <a:p>
            <a:pPr algn="ctr">
              <a:buFont typeface="Monotype Sorts" pitchFamily="2" charset="2"/>
              <a:buNone/>
            </a:pPr>
            <a:endParaRPr lang="en-US" sz="1200"/>
          </a:p>
          <a:p>
            <a:pPr algn="ctr">
              <a:buFont typeface="Monotype Sorts" pitchFamily="2" charset="2"/>
              <a:buNone/>
            </a:pPr>
            <a:r>
              <a:rPr lang="en-US" sz="2000"/>
              <a:t>Use of technical development - </a:t>
            </a:r>
          </a:p>
          <a:p>
            <a:pPr algn="ctr">
              <a:buFont typeface="Monotype Sorts" pitchFamily="2" charset="2"/>
              <a:buNone/>
            </a:pPr>
            <a:r>
              <a:rPr lang="en-US" sz="2000"/>
              <a:t>mostly carried out by Industry</a:t>
            </a:r>
          </a:p>
          <a:p>
            <a:pPr algn="ctr">
              <a:buFont typeface="Monotype Sorts" pitchFamily="2" charset="2"/>
              <a:buNone/>
            </a:pPr>
            <a:r>
              <a:rPr lang="en-US" sz="2000"/>
              <a:t>vis-à-vis</a:t>
            </a:r>
          </a:p>
          <a:p>
            <a:pPr algn="ctr">
              <a:buFont typeface="Monotype Sorts" pitchFamily="2" charset="2"/>
              <a:buNone/>
            </a:pPr>
            <a:r>
              <a:rPr lang="en-US" sz="2000"/>
              <a:t>Welfare, satisfaction, happiness of the society</a:t>
            </a:r>
            <a:endParaRPr lang="en-US" sz="280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62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sz="280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n-US" sz="2800" smtClean="0">
                <a:latin typeface="Arial" charset="0"/>
                <a:cs typeface="Arial" charset="0"/>
              </a:rPr>
              <a:t>poses significant threats, opportunities </a:t>
            </a:r>
          </a:p>
          <a:p>
            <a:pPr algn="just" eaLnBrk="1" hangingPunct="1"/>
            <a:r>
              <a:rPr lang="en-US" sz="2800" smtClean="0">
                <a:latin typeface="Arial" charset="0"/>
                <a:cs typeface="Arial" charset="0"/>
              </a:rPr>
              <a:t>One paradigm shift&gt;&gt;key words, energy effy, conservation changed to Resource effy, produc- tivity, words familiar to industry&gt;&gt;</a:t>
            </a:r>
          </a:p>
          <a:p>
            <a:pPr algn="just" eaLnBrk="1" hangingPunct="1"/>
            <a:r>
              <a:rPr lang="en-US" sz="2800" smtClean="0">
                <a:latin typeface="Arial" charset="0"/>
                <a:cs typeface="Arial" charset="0"/>
              </a:rPr>
              <a:t>This is protection of life of orgn, yours &amp; earth’s !</a:t>
            </a:r>
          </a:p>
          <a:p>
            <a:pPr algn="just" eaLnBrk="1" hangingPunct="1"/>
            <a:r>
              <a:rPr lang="en-US" sz="2800" smtClean="0">
                <a:latin typeface="Arial" charset="0"/>
                <a:cs typeface="Arial" charset="0"/>
              </a:rPr>
              <a:t>Energy is invisible, raw matl is not, product is on hand, seen by all, how many see the electric bill</a:t>
            </a:r>
          </a:p>
          <a:p>
            <a:pPr algn="just" eaLnBrk="1" hangingPunct="1"/>
            <a:r>
              <a:rPr lang="en-US" sz="2800" smtClean="0">
                <a:latin typeface="Arial" charset="0"/>
                <a:cs typeface="Arial" charset="0"/>
              </a:rPr>
              <a:t>Cost of profit&gt;imp issue for industry, handling PCB, contaminated oil etc, double benefit but may need changes in processes.</a:t>
            </a:r>
          </a:p>
          <a:p>
            <a:pPr algn="just" eaLnBrk="1" hangingPunct="1"/>
            <a:r>
              <a:rPr lang="en-US" sz="2800" smtClean="0">
                <a:latin typeface="Arial" charset="0"/>
                <a:cs typeface="Arial" charset="0"/>
              </a:rPr>
              <a:t>Importance of KPI’s in the industry</a:t>
            </a:r>
          </a:p>
          <a:p>
            <a:pPr algn="just" eaLnBrk="1" hangingPunct="1"/>
            <a:endParaRPr lang="en-US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rgbClr val="08B7BF"/>
              </a:solidFill>
            </a:endParaRPr>
          </a:p>
        </p:txBody>
      </p:sp>
      <p:sp>
        <p:nvSpPr>
          <p:cNvPr id="7680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smtClean="0"/>
              <a:t>“A  new  lifestyle, new methods of production,  new patterns of consumption……….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smtClean="0"/>
              <a:t>A lifestyle designed for sustainable performance”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smtClean="0"/>
              <a:t>                          </a:t>
            </a:r>
            <a:r>
              <a:rPr lang="en-US" sz="2800" smtClean="0"/>
              <a:t>==E F Schumaker==</a:t>
            </a:r>
            <a:endParaRPr lang="en-US" sz="3600" smtClean="0"/>
          </a:p>
        </p:txBody>
      </p:sp>
    </p:spTree>
  </p:cSld>
  <p:clrMapOvr>
    <a:masterClrMapping/>
  </p:clrMapOvr>
  <p:transition>
    <p:cover dir="d"/>
    <p:sndAc>
      <p:stSnd>
        <p:snd r:embed="rId3" name="voltag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rgbClr val="08B7BF"/>
              </a:solidFill>
            </a:endParaRPr>
          </a:p>
        </p:txBody>
      </p:sp>
      <p:sp>
        <p:nvSpPr>
          <p:cNvPr id="9728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“KNOWLEDGE  WILL GIVE  US  A WAY</a:t>
            </a:r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TO  LIVE  OUR  LIFE</a:t>
            </a:r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IT  IS  WISDOM  WHICH  WILL  BRING  TO   US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THE  QUALITY  OF  LIFE”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BT sustainable development index (BTSDI) is an assessment of business performance in India, a survey of senior opinion leaders to measure </a:t>
            </a:r>
            <a:r>
              <a:rPr lang="en-US" sz="2800" u="sng" dirty="0" smtClean="0"/>
              <a:t>performance of business &amp; progression towards SD over time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 last one reveals&gt; </a:t>
            </a:r>
            <a:r>
              <a:rPr lang="en-US" sz="2800" dirty="0" err="1" smtClean="0"/>
              <a:t>corp</a:t>
            </a:r>
            <a:r>
              <a:rPr lang="en-US" sz="2800" dirty="0" smtClean="0"/>
              <a:t> </a:t>
            </a:r>
            <a:r>
              <a:rPr lang="en-US" sz="2800" dirty="0" err="1" smtClean="0"/>
              <a:t>perf</a:t>
            </a:r>
            <a:r>
              <a:rPr lang="en-US" sz="2800" dirty="0" smtClean="0"/>
              <a:t> in India—strongest on ensuring long term econ growth(73%), but other critical ones are health-care(also 73%), climate change(71%). Water resource mgmt &gt;&gt;urgent attn.</a:t>
            </a:r>
          </a:p>
          <a:p>
            <a:r>
              <a:rPr lang="en-US" sz="2800" dirty="0" smtClean="0"/>
              <a:t>The jury is still out whether the Indian Industry is truly committed or just “green-washing”(!) but more +</a:t>
            </a:r>
            <a:r>
              <a:rPr lang="en-US" sz="2800" dirty="0" err="1" smtClean="0"/>
              <a:t>ve</a:t>
            </a:r>
            <a:r>
              <a:rPr lang="en-US" sz="2800" dirty="0" smtClean="0"/>
              <a:t> steps towards SD forthcoming. The overall </a:t>
            </a:r>
            <a:r>
              <a:rPr lang="en-US" sz="2800" dirty="0" err="1" smtClean="0"/>
              <a:t>perf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of the Corporate sector needs to be more/better developed.</a:t>
            </a:r>
          </a:p>
          <a:p>
            <a:r>
              <a:rPr lang="en-US" sz="2800" dirty="0" smtClean="0"/>
              <a:t>71%  of India’s opinion leaders surveyed points to lack of political will, 55% lack of awareness for SD</a:t>
            </a:r>
          </a:p>
          <a:p>
            <a:pPr>
              <a:buNone/>
            </a:pPr>
            <a:r>
              <a:rPr lang="en-US" sz="2800" dirty="0" smtClean="0"/>
              <a:t>  Note—study reflects perception, not actual performance</a:t>
            </a:r>
          </a:p>
          <a:p>
            <a:r>
              <a:rPr lang="en-US" sz="2800" dirty="0" smtClean="0"/>
              <a:t>Lower marks than previous year but also remarks on increased CSR, increased sustainability(for Cos) with heightened sense of urgency. Same in various other countries, gap </a:t>
            </a:r>
            <a:r>
              <a:rPr lang="en-US" sz="2800" dirty="0" err="1" smtClean="0"/>
              <a:t>betn</a:t>
            </a:r>
            <a:r>
              <a:rPr lang="en-US" sz="2800" dirty="0" smtClean="0"/>
              <a:t> expectation &amp; perceived </a:t>
            </a:r>
            <a:r>
              <a:rPr lang="en-US" sz="2800" dirty="0" err="1" smtClean="0"/>
              <a:t>perf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Overall </a:t>
            </a:r>
            <a:r>
              <a:rPr lang="en-US" sz="2800" dirty="0" err="1" smtClean="0"/>
              <a:t>genl</a:t>
            </a:r>
            <a:r>
              <a:rPr lang="en-US" sz="2800" dirty="0" smtClean="0"/>
              <a:t> perception&lt;&lt; both </a:t>
            </a:r>
            <a:r>
              <a:rPr lang="en-US" sz="2800" dirty="0" err="1" smtClean="0"/>
              <a:t>govt</a:t>
            </a:r>
            <a:r>
              <a:rPr lang="en-US" sz="2800" dirty="0" smtClean="0"/>
              <a:t> &amp; Industry are taking more actions towards SD &amp; anticipate more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activities in this arena, CSR &amp; CSS within the </a:t>
            </a:r>
            <a:r>
              <a:rPr lang="en-US" sz="2800" dirty="0" err="1" smtClean="0"/>
              <a:t>organisations</a:t>
            </a:r>
            <a:r>
              <a:rPr lang="en-US" sz="2800" dirty="0" smtClean="0"/>
              <a:t> in the next 1/2 years </a:t>
            </a:r>
          </a:p>
          <a:p>
            <a:r>
              <a:rPr lang="en-US" sz="2800" dirty="0" smtClean="0"/>
              <a:t>However, negative views on progress of SD in India still persist about past and present but anticipations are better for the near and distant future</a:t>
            </a:r>
          </a:p>
          <a:p>
            <a:r>
              <a:rPr lang="en-US" sz="2800" dirty="0" smtClean="0"/>
              <a:t>4 Steps for the Industry :</a:t>
            </a:r>
          </a:p>
          <a:p>
            <a:r>
              <a:rPr lang="en-US" sz="2800" dirty="0" smtClean="0"/>
              <a:t>Lead publicly, Empower employees to be your champions, Expand stakeholder collaboration for strengthening, Make the business case to the investors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186737" cy="439737"/>
          </a:xfrm>
        </p:spPr>
        <p:txBody>
          <a:bodyPr>
            <a:normAutofit fontScale="90000"/>
          </a:bodyPr>
          <a:lstStyle/>
          <a:p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28625" y="857250"/>
            <a:ext cx="8258175" cy="5268913"/>
          </a:xfrm>
        </p:spPr>
        <p:txBody>
          <a:bodyPr/>
          <a:lstStyle/>
          <a:p>
            <a:r>
              <a:rPr lang="en-US" smtClean="0"/>
              <a:t>Industry investor community not normally concerned with saving the world but have fiduciary responsibility for ROI. This is now endangered.</a:t>
            </a:r>
          </a:p>
          <a:p>
            <a:r>
              <a:rPr lang="en-US" smtClean="0"/>
              <a:t>WEF survey&gt;&gt;700 industry leaders identify water, energy, CC as top global business risks not just envmtl concern&gt;&gt;risk “hotspots”, specially in stressed areas</a:t>
            </a:r>
          </a:p>
          <a:p>
            <a:r>
              <a:rPr lang="en-US" smtClean="0"/>
              <a:t>Also Cos now operate in a global fish-bowl, all flaws on global display, thanks to advanced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186737" cy="439737"/>
          </a:xfrm>
        </p:spPr>
        <p:txBody>
          <a:bodyPr>
            <a:normAutofit fontScale="90000"/>
          </a:bodyPr>
          <a:lstStyle/>
          <a:p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28625" y="857250"/>
            <a:ext cx="8258175" cy="52689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Technologies, proliferation of social media, more enquiring minds and so on.</a:t>
            </a:r>
          </a:p>
          <a:p>
            <a:r>
              <a:rPr lang="en-US" smtClean="0"/>
              <a:t>Enlightened investors may not be many today but the nos are increasing.</a:t>
            </a:r>
          </a:p>
          <a:p>
            <a:r>
              <a:rPr lang="en-US" smtClean="0"/>
              <a:t>Change from doing good issue to a must do consideration&gt;&gt;Change assuredly happening but with a slower pace </a:t>
            </a:r>
          </a:p>
          <a:p>
            <a:r>
              <a:rPr lang="en-US" smtClean="0"/>
              <a:t>Nelson Mandela&gt;&gt;”It is always impossible until it is done”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Indian Industry&gt;&gt;exciting stage for sustainability, opportunities in water/wastewater, treatment, re-use, RE to bridge the peak load gap, also to provide in remote areas, Land-based solar, Rooftop solar, huge no. of accessories like inverters etc.</a:t>
            </a:r>
          </a:p>
          <a:p>
            <a:r>
              <a:rPr lang="en-US" sz="2800" dirty="0" smtClean="0"/>
              <a:t>Ballard power system in Vancouver supplying </a:t>
            </a:r>
            <a:r>
              <a:rPr lang="en-US" sz="2800" dirty="0" err="1" smtClean="0"/>
              <a:t>metha</a:t>
            </a:r>
            <a:r>
              <a:rPr lang="en-US" sz="2800" dirty="0" smtClean="0"/>
              <a:t>- </a:t>
            </a:r>
            <a:r>
              <a:rPr lang="en-US" sz="2800" dirty="0" err="1" smtClean="0"/>
              <a:t>nol</a:t>
            </a:r>
            <a:r>
              <a:rPr lang="en-US" sz="2800" dirty="0" smtClean="0"/>
              <a:t> fuel cells to Idea cellular, India, in </a:t>
            </a:r>
            <a:r>
              <a:rPr lang="en-US" sz="2800" dirty="0" err="1" smtClean="0"/>
              <a:t>combn</a:t>
            </a:r>
            <a:r>
              <a:rPr lang="en-US" sz="2800" dirty="0" smtClean="0"/>
              <a:t> with solar energy at 5 </a:t>
            </a:r>
            <a:r>
              <a:rPr lang="en-US" sz="2800" dirty="0" err="1" smtClean="0"/>
              <a:t>celluar</a:t>
            </a:r>
            <a:r>
              <a:rPr lang="en-US" sz="2800" dirty="0" smtClean="0"/>
              <a:t> base station towers, Another 30 in the offing.</a:t>
            </a:r>
          </a:p>
          <a:p>
            <a:r>
              <a:rPr lang="en-US" sz="2800" dirty="0" smtClean="0"/>
              <a:t>500,000 wireless base station towers in the country will replace diesel generator, </a:t>
            </a:r>
            <a:r>
              <a:rPr lang="en-US" sz="2800" dirty="0" err="1" smtClean="0"/>
              <a:t>Pb</a:t>
            </a:r>
            <a:r>
              <a:rPr lang="en-US" sz="2800" dirty="0" smtClean="0"/>
              <a:t>-acid cells. Mandate&gt; 50% rural, 30% urban towers to be powered by clean energy by 2015. Supply chain needed for smaller,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/>
              <a:t>q</a:t>
            </a:r>
            <a:r>
              <a:rPr lang="en-US" sz="2800" dirty="0" smtClean="0"/>
              <a:t>uieter, more efficient, low emissions back-up supply system.</a:t>
            </a:r>
          </a:p>
          <a:p>
            <a:r>
              <a:rPr lang="en-US" sz="2800" dirty="0" smtClean="0"/>
              <a:t>Reducing or totally removing Polychlorinated </a:t>
            </a:r>
            <a:r>
              <a:rPr lang="en-US" sz="2800" dirty="0" err="1" smtClean="0"/>
              <a:t>biphenyle</a:t>
            </a:r>
            <a:r>
              <a:rPr lang="en-US" sz="2800" dirty="0" smtClean="0"/>
              <a:t>, contaminated oil will add to profit as huge cost of disposal would be avoided—re-examine production process, reduce even raw </a:t>
            </a:r>
            <a:r>
              <a:rPr lang="en-US" sz="2800" dirty="0" err="1" smtClean="0"/>
              <a:t>matl</a:t>
            </a:r>
            <a:r>
              <a:rPr lang="en-US" sz="2800" dirty="0" smtClean="0"/>
              <a:t> </a:t>
            </a:r>
            <a:r>
              <a:rPr lang="en-US" sz="2800" dirty="0" err="1" smtClean="0"/>
              <a:t>requirment</a:t>
            </a:r>
            <a:r>
              <a:rPr lang="en-US" sz="2800" dirty="0" smtClean="0"/>
              <a:t>, double savings</a:t>
            </a:r>
          </a:p>
          <a:p>
            <a:r>
              <a:rPr lang="en-US" sz="2800" dirty="0" smtClean="0"/>
              <a:t>Purchase of waste-water for re-use---one Co’s waste is another one’s raw material </a:t>
            </a:r>
          </a:p>
          <a:p>
            <a:r>
              <a:rPr lang="en-US" sz="2800" dirty="0" smtClean="0"/>
              <a:t>Soft issues&gt;&gt;&gt;On line monitoring systems for EE particularly, data collection &amp; confidentiality.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1464</Words>
  <Application>Microsoft Office PowerPoint</Application>
  <PresentationFormat>On-screen Show (4:3)</PresentationFormat>
  <Paragraphs>114</Paragraphs>
  <Slides>21</Slides>
  <Notes>5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Environment  Management   seen as Opportunity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Modern Science &amp; Technology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ALOKE MOOKHERJEA</dc:creator>
  <cp:lastModifiedBy>aloke</cp:lastModifiedBy>
  <cp:revision>39</cp:revision>
  <dcterms:created xsi:type="dcterms:W3CDTF">2014-08-26T09:35:09Z</dcterms:created>
  <dcterms:modified xsi:type="dcterms:W3CDTF">2014-08-27T17:47:39Z</dcterms:modified>
</cp:coreProperties>
</file>