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5"/>
  </p:sldMasterIdLst>
  <p:notesMasterIdLst>
    <p:notesMasterId r:id="rId17"/>
  </p:notesMasterIdLst>
  <p:handoutMasterIdLst>
    <p:handoutMasterId r:id="rId18"/>
  </p:handoutMasterIdLst>
  <p:sldIdLst>
    <p:sldId id="406" r:id="rId6"/>
    <p:sldId id="399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" initials="C" lastIdx="23" clrIdx="0"/>
  <p:cmAuthor id="1" name="Carl Wakeman" initials="C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42"/>
    <a:srgbClr val="000000"/>
    <a:srgbClr val="BED600"/>
    <a:srgbClr val="008DD6"/>
    <a:srgbClr val="AD9B51"/>
    <a:srgbClr val="00FFFF"/>
    <a:srgbClr val="FFFFFF"/>
    <a:srgbClr val="CCE4DF"/>
    <a:srgbClr val="666F74"/>
    <a:srgbClr val="B1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688" autoAdjust="0"/>
    <p:restoredTop sz="83368" autoAdjust="0"/>
  </p:normalViewPr>
  <p:slideViewPr>
    <p:cSldViewPr snapToGrid="0" snapToObjects="1" showGuides="1">
      <p:cViewPr>
        <p:scale>
          <a:sx n="66" d="100"/>
          <a:sy n="66" d="100"/>
        </p:scale>
        <p:origin x="-1188" y="642"/>
      </p:cViewPr>
      <p:guideLst>
        <p:guide orient="horz" pos="147"/>
        <p:guide orient="horz" pos="2361"/>
        <p:guide orient="horz" pos="102"/>
        <p:guide orient="horz" pos="2409"/>
        <p:guide orient="horz" pos="4199"/>
        <p:guide orient="horz" pos="666"/>
        <p:guide orient="horz" pos="3682"/>
        <p:guide orient="horz" pos="3433"/>
        <p:guide orient="horz" pos="1635"/>
        <p:guide pos="2869"/>
        <p:guide pos="5614"/>
        <p:guide pos="148"/>
        <p:guide pos="102"/>
        <p:guide pos="5665"/>
        <p:guide pos="386"/>
        <p:guide pos="3454"/>
        <p:guide pos="2309"/>
        <p:guide pos="705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372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BED6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End of 7th Plan</c:v>
                </c:pt>
                <c:pt idx="1">
                  <c:v>End of 8th Plan</c:v>
                </c:pt>
                <c:pt idx="2">
                  <c:v>End of 9th Plan</c:v>
                </c:pt>
                <c:pt idx="3">
                  <c:v>End of 10th Plan</c:v>
                </c:pt>
                <c:pt idx="4">
                  <c:v>End of 11th Plan</c:v>
                </c:pt>
                <c:pt idx="5">
                  <c:v>End of 1st Year of 12th Plan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18307</c:v>
                </c:pt>
                <c:pt idx="1">
                  <c:v>21658</c:v>
                </c:pt>
                <c:pt idx="2">
                  <c:v>26269</c:v>
                </c:pt>
                <c:pt idx="3">
                  <c:v>34654</c:v>
                </c:pt>
                <c:pt idx="4">
                  <c:v>38990</c:v>
                </c:pt>
                <c:pt idx="5">
                  <c:v>39491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008DD6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End of 7th Plan</c:v>
                </c:pt>
                <c:pt idx="1">
                  <c:v>End of 8th Plan</c:v>
                </c:pt>
                <c:pt idx="2">
                  <c:v>End of 9th Plan</c:v>
                </c:pt>
                <c:pt idx="3">
                  <c:v>End of 10th Plan</c:v>
                </c:pt>
                <c:pt idx="4">
                  <c:v>End of 11th Plan</c:v>
                </c:pt>
                <c:pt idx="5">
                  <c:v>End of 1st Year of 12th Plan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41236</c:v>
                </c:pt>
                <c:pt idx="1">
                  <c:v>54154</c:v>
                </c:pt>
                <c:pt idx="2">
                  <c:v>62131</c:v>
                </c:pt>
                <c:pt idx="3">
                  <c:v>71121</c:v>
                </c:pt>
                <c:pt idx="4">
                  <c:v>112022</c:v>
                </c:pt>
                <c:pt idx="5">
                  <c:v>130221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End of 7th Plan</c:v>
                </c:pt>
                <c:pt idx="1">
                  <c:v>End of 8th Plan</c:v>
                </c:pt>
                <c:pt idx="2">
                  <c:v>End of 9th Plan</c:v>
                </c:pt>
                <c:pt idx="3">
                  <c:v>End of 10th Plan</c:v>
                </c:pt>
                <c:pt idx="4">
                  <c:v>End of 11th Plan</c:v>
                </c:pt>
                <c:pt idx="5">
                  <c:v>End of 1st Year of 12th Plan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2343</c:v>
                </c:pt>
                <c:pt idx="1">
                  <c:v>6562</c:v>
                </c:pt>
                <c:pt idx="2">
                  <c:v>11163</c:v>
                </c:pt>
                <c:pt idx="3">
                  <c:v>13692</c:v>
                </c:pt>
                <c:pt idx="4">
                  <c:v>18381</c:v>
                </c:pt>
                <c:pt idx="5">
                  <c:v>20110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End of 7th Plan</c:v>
                </c:pt>
                <c:pt idx="1">
                  <c:v>End of 8th Plan</c:v>
                </c:pt>
                <c:pt idx="2">
                  <c:v>End of 9th Plan</c:v>
                </c:pt>
                <c:pt idx="3">
                  <c:v>End of 10th Plan</c:v>
                </c:pt>
                <c:pt idx="4">
                  <c:v>End of 11th Plan</c:v>
                </c:pt>
                <c:pt idx="5">
                  <c:v>End of 1st Year of 12th Plan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1565</c:v>
                </c:pt>
                <c:pt idx="1">
                  <c:v>2225</c:v>
                </c:pt>
                <c:pt idx="2">
                  <c:v>2720</c:v>
                </c:pt>
                <c:pt idx="3">
                  <c:v>3900</c:v>
                </c:pt>
                <c:pt idx="4">
                  <c:v>4780</c:v>
                </c:pt>
                <c:pt idx="5">
                  <c:v>4780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Renewable</c:v>
                </c:pt>
              </c:strCache>
            </c:strRef>
          </c:tx>
          <c:spPr>
            <a:solidFill>
              <a:srgbClr val="AD9B51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End of 7th Plan</c:v>
                </c:pt>
                <c:pt idx="1">
                  <c:v>End of 8th Plan</c:v>
                </c:pt>
                <c:pt idx="2">
                  <c:v>End of 9th Plan</c:v>
                </c:pt>
                <c:pt idx="3">
                  <c:v>End of 10th Plan</c:v>
                </c:pt>
                <c:pt idx="4">
                  <c:v>End of 11th Plan</c:v>
                </c:pt>
                <c:pt idx="5">
                  <c:v>End of 1st Year of 12th Plan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0</c:v>
                </c:pt>
                <c:pt idx="1">
                  <c:v>902</c:v>
                </c:pt>
                <c:pt idx="2">
                  <c:v>1628</c:v>
                </c:pt>
                <c:pt idx="3">
                  <c:v>7760</c:v>
                </c:pt>
                <c:pt idx="4">
                  <c:v>24504</c:v>
                </c:pt>
                <c:pt idx="5">
                  <c:v>27542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229120"/>
        <c:axId val="38230656"/>
      </c:barChart>
      <c:catAx>
        <c:axId val="38229120"/>
        <c:scaling>
          <c:orientation val="minMax"/>
        </c:scaling>
        <c:delete val="0"/>
        <c:axPos val="b"/>
        <c:majorTickMark val="out"/>
        <c:minorTickMark val="none"/>
        <c:tickLblPos val="nextTo"/>
        <c:crossAx val="38230656"/>
        <c:crosses val="autoZero"/>
        <c:auto val="1"/>
        <c:lblAlgn val="ctr"/>
        <c:lblOffset val="100"/>
        <c:noMultiLvlLbl val="0"/>
      </c:catAx>
      <c:valAx>
        <c:axId val="38230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MW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8229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Book Antiqua" panose="0204060205030503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Share by Fuel Source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00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rgbClr val="008DD6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AD9B51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Coal</c:v>
                </c:pt>
                <c:pt idx="1">
                  <c:v>Gas</c:v>
                </c:pt>
                <c:pt idx="2">
                  <c:v>Oil</c:v>
                </c:pt>
                <c:pt idx="3">
                  <c:v>Hydro (Renewable)</c:v>
                </c:pt>
                <c:pt idx="4">
                  <c:v>Nuclear</c:v>
                </c:pt>
                <c:pt idx="5">
                  <c:v>RES (MNRE)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58.75</c:v>
                </c:pt>
                <c:pt idx="1">
                  <c:v>8.91</c:v>
                </c:pt>
                <c:pt idx="2">
                  <c:v>0.52</c:v>
                </c:pt>
                <c:pt idx="3">
                  <c:v>17.39</c:v>
                </c:pt>
                <c:pt idx="4">
                  <c:v>2.08</c:v>
                </c:pt>
                <c:pt idx="5">
                  <c:v>12.32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Book Antiqua" panose="0204060205030503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India</c:v>
                </c:pt>
                <c:pt idx="1">
                  <c:v>China</c:v>
                </c:pt>
                <c:pt idx="2">
                  <c:v>Russian Federation</c:v>
                </c:pt>
                <c:pt idx="3">
                  <c:v>Brazil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66.400000000000006</c:v>
                </c:pt>
                <c:pt idx="1">
                  <c:v>77.59</c:v>
                </c:pt>
                <c:pt idx="2">
                  <c:v>16.03</c:v>
                </c:pt>
                <c:pt idx="3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India</c:v>
                </c:pt>
                <c:pt idx="1">
                  <c:v>China</c:v>
                </c:pt>
                <c:pt idx="2">
                  <c:v>Russian Federation</c:v>
                </c:pt>
                <c:pt idx="3">
                  <c:v>Brazil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0.28999999999999998</c:v>
                </c:pt>
                <c:pt idx="1">
                  <c:v>0.32</c:v>
                </c:pt>
                <c:pt idx="2">
                  <c:v>0.9</c:v>
                </c:pt>
                <c:pt idx="3">
                  <c:v>3.12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India</c:v>
                </c:pt>
                <c:pt idx="1">
                  <c:v>China</c:v>
                </c:pt>
                <c:pt idx="2">
                  <c:v>Russian Federation</c:v>
                </c:pt>
                <c:pt idx="3">
                  <c:v>Brazil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10.11</c:v>
                </c:pt>
                <c:pt idx="1">
                  <c:v>1.65</c:v>
                </c:pt>
                <c:pt idx="2">
                  <c:v>50.24</c:v>
                </c:pt>
                <c:pt idx="3">
                  <c:v>7.08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Nuclear </c:v>
                </c:pt>
              </c:strCache>
            </c:strRef>
          </c:tx>
          <c:spPr>
            <a:solidFill>
              <a:srgbClr val="008DD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India</c:v>
                </c:pt>
                <c:pt idx="1">
                  <c:v>China</c:v>
                </c:pt>
                <c:pt idx="2">
                  <c:v>Russian Federation</c:v>
                </c:pt>
                <c:pt idx="3">
                  <c:v>Brazil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3.5</c:v>
                </c:pt>
                <c:pt idx="1">
                  <c:v>1.77</c:v>
                </c:pt>
                <c:pt idx="2">
                  <c:v>16.45</c:v>
                </c:pt>
                <c:pt idx="3">
                  <c:v>2.82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AD9B5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India</c:v>
                </c:pt>
                <c:pt idx="1">
                  <c:v>China</c:v>
                </c:pt>
                <c:pt idx="2">
                  <c:v>Russian Federation</c:v>
                </c:pt>
                <c:pt idx="3">
                  <c:v>Brazil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14.15</c:v>
                </c:pt>
                <c:pt idx="1">
                  <c:v>17.3</c:v>
                </c:pt>
                <c:pt idx="2">
                  <c:v>16.07</c:v>
                </c:pt>
                <c:pt idx="3">
                  <c:v>78.25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India</c:v>
                </c:pt>
                <c:pt idx="1">
                  <c:v>China</c:v>
                </c:pt>
                <c:pt idx="2">
                  <c:v>Russian Federation</c:v>
                </c:pt>
                <c:pt idx="3">
                  <c:v>Brazil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5.55</c:v>
                </c:pt>
                <c:pt idx="1">
                  <c:v>1.37</c:v>
                </c:pt>
                <c:pt idx="2">
                  <c:v>0.32</c:v>
                </c:pt>
                <c:pt idx="3">
                  <c:v>6.53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324672"/>
        <c:axId val="119326208"/>
      </c:barChart>
      <c:catAx>
        <c:axId val="119324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19326208"/>
        <c:crosses val="autoZero"/>
        <c:auto val="1"/>
        <c:lblAlgn val="ctr"/>
        <c:lblOffset val="100"/>
        <c:noMultiLvlLbl val="0"/>
      </c:catAx>
      <c:valAx>
        <c:axId val="11932620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324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Book Antiqua" panose="020406020503050303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Capacity in MW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DD6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chemeClr val="tx2"/>
              </a:solidFill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Wind</c:v>
                </c:pt>
                <c:pt idx="1">
                  <c:v>Solar</c:v>
                </c:pt>
                <c:pt idx="2">
                  <c:v>Bio-Power and Bagasse Cogeneration</c:v>
                </c:pt>
                <c:pt idx="3">
                  <c:v>Small Hydropower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20149.5</c:v>
                </c:pt>
                <c:pt idx="1">
                  <c:v>2180</c:v>
                </c:pt>
                <c:pt idx="2">
                  <c:v>3797.48</c:v>
                </c:pt>
                <c:pt idx="3">
                  <c:v>3763.15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9854857030605577"/>
          <c:y val="6.0503982542967509E-2"/>
          <c:w val="0.28412649114973021"/>
          <c:h val="0.79431424066094325"/>
        </c:manualLayout>
      </c:layout>
      <c:overlay val="0"/>
      <c:txPr>
        <a:bodyPr/>
        <a:lstStyle/>
        <a:p>
          <a:pPr>
            <a:defRPr>
              <a:solidFill>
                <a:srgbClr val="00164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Book Antiqua" panose="02040602050305030304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Energy Requirement (MW)</c:v>
                </c:pt>
              </c:strCache>
            </c:strRef>
          </c:tx>
          <c:spPr>
            <a:solidFill>
              <a:srgbClr val="BED6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10th Plan End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690587</c:v>
                </c:pt>
                <c:pt idx="1">
                  <c:v>739343</c:v>
                </c:pt>
                <c:pt idx="2">
                  <c:v>777039</c:v>
                </c:pt>
                <c:pt idx="3">
                  <c:v>830594</c:v>
                </c:pt>
                <c:pt idx="4">
                  <c:v>862125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Energy Availability (MW)</c:v>
                </c:pt>
              </c:strCache>
            </c:strRef>
          </c:tx>
          <c:spPr>
            <a:solidFill>
              <a:srgbClr val="00164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10th Plan End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624495</c:v>
                </c:pt>
                <c:pt idx="1">
                  <c:v>666007</c:v>
                </c:pt>
                <c:pt idx="2">
                  <c:v>691038</c:v>
                </c:pt>
                <c:pt idx="3">
                  <c:v>746644</c:v>
                </c:pt>
                <c:pt idx="4">
                  <c:v>789013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858816"/>
        <c:axId val="173125632"/>
      </c:barChart>
      <c:catAx>
        <c:axId val="133858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73125632"/>
        <c:crosses val="autoZero"/>
        <c:auto val="1"/>
        <c:lblAlgn val="ctr"/>
        <c:lblOffset val="100"/>
        <c:noMultiLvlLbl val="0"/>
      </c:catAx>
      <c:valAx>
        <c:axId val="173125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MW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38588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164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>
          <a:latin typeface="Book Antiqua" panose="02040602050305030304" pitchFamily="18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6E83F-9A4A-4D93-8B6D-4B8112BE3F6C}" type="datetimeFigureOut">
              <a:rPr lang="en-GB" smtClean="0">
                <a:latin typeface="Arial" pitchFamily="34" charset="0"/>
              </a:rPr>
              <a:pPr/>
              <a:t>30/08/2014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1AA20-D3B9-4627-89F6-10F08E267625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29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7BF77A4-95C4-49A7-B18D-D234C078783D}" type="datetimeFigureOut">
              <a:rPr lang="en-US" smtClean="0"/>
              <a:pPr/>
              <a:t>8/30/2014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7F40DFA-B482-4AD0-A536-856EB395CE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0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5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baseline="0" dirty="0" smtClean="0"/>
              <a:t>EIA, 2014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From 441 </a:t>
            </a:r>
            <a:r>
              <a:rPr lang="en-US" baseline="0" dirty="0" err="1" smtClean="0"/>
              <a:t>KwH</a:t>
            </a:r>
            <a:r>
              <a:rPr lang="en-US" baseline="0" dirty="0" smtClean="0"/>
              <a:t> to 673 </a:t>
            </a:r>
            <a:r>
              <a:rPr lang="en-US" baseline="0" dirty="0" err="1" smtClean="0"/>
              <a:t>KwH</a:t>
            </a:r>
            <a:r>
              <a:rPr lang="en-US" baseline="0" dirty="0" smtClean="0"/>
              <a:t> (IEA, 2013)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No Ref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No Ref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Integrated Energy Policy, 2006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2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 wise distribution of installed capacity – Points: (1) Coal is</a:t>
            </a:r>
            <a:r>
              <a:rPr lang="en-US" baseline="0" dirty="0" smtClean="0"/>
              <a:t> the largest, and growing rapidly; (2) Hydro has also grown but at a slower rate. Almost stagnant between 11</a:t>
            </a:r>
            <a:r>
              <a:rPr lang="en-US" baseline="30000" dirty="0" smtClean="0"/>
              <a:t>th</a:t>
            </a:r>
            <a:r>
              <a:rPr lang="en-US" baseline="0" dirty="0" smtClean="0"/>
              <a:t> and 12</a:t>
            </a:r>
            <a:r>
              <a:rPr lang="en-US" baseline="30000" dirty="0" smtClean="0"/>
              <a:t>th</a:t>
            </a:r>
            <a:r>
              <a:rPr lang="en-US" baseline="0" dirty="0" smtClean="0"/>
              <a:t> plan; (3) Renewables growing from 10</a:t>
            </a:r>
            <a:r>
              <a:rPr lang="en-US" baseline="30000" dirty="0" smtClean="0"/>
              <a:t>th</a:t>
            </a:r>
            <a:r>
              <a:rPr lang="en-US" baseline="0" dirty="0" smtClean="0"/>
              <a:t> Plan Period.</a:t>
            </a:r>
          </a:p>
          <a:p>
            <a:r>
              <a:rPr lang="en-US" baseline="0" dirty="0" smtClean="0"/>
              <a:t>Source: Ministry of Power, 2014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90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Takeaways: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Coal is overwhelmingly large as a source of power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Followed by Hydro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Other renewables catching up</a:t>
            </a:r>
          </a:p>
          <a:p>
            <a:pPr marL="0" indent="0">
              <a:buNone/>
            </a:pPr>
            <a:r>
              <a:rPr lang="en-US" baseline="0" dirty="0" smtClean="0"/>
              <a:t>Each country’s primary fuel source dependent on availability of the source in-country.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90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Takeaways: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Wind – largest source of renewables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Bio-gas &amp; small hydro equally split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Solar, lowest but growing.</a:t>
            </a:r>
          </a:p>
          <a:p>
            <a:pPr marL="0" indent="0">
              <a:buNone/>
            </a:pPr>
            <a:r>
              <a:rPr lang="en-US" baseline="0" dirty="0" smtClean="0"/>
              <a:t>Average energy deficit (supply minus demand) is 9.84% and peak energy deficit (13.3%); Planning Commission, 2012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90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Higher comparative</a:t>
            </a:r>
            <a:r>
              <a:rPr lang="en-US" baseline="0" dirty="0" smtClean="0"/>
              <a:t> availability</a:t>
            </a:r>
          </a:p>
          <a:p>
            <a:r>
              <a:rPr lang="en-US" baseline="0" dirty="0" smtClean="0"/>
              <a:t>Reliability of production</a:t>
            </a:r>
          </a:p>
          <a:p>
            <a:r>
              <a:rPr lang="en-US" baseline="0" dirty="0" smtClean="0"/>
              <a:t>Lower capital costs</a:t>
            </a:r>
          </a:p>
          <a:p>
            <a:r>
              <a:rPr lang="en-US" baseline="0" dirty="0" smtClean="0"/>
              <a:t>More assured</a:t>
            </a:r>
          </a:p>
          <a:p>
            <a:r>
              <a:rPr lang="en-US" baseline="0" dirty="0" smtClean="0"/>
              <a:t>Wind and solar dependent on overall climatic conditions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6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ERM\Presentation template\Graphics\Covers and dividers\Butterfly hatching.jpg"/>
          <p:cNvPicPr>
            <a:picLocks noChangeAspect="1" noChangeArrowheads="1"/>
          </p:cNvPicPr>
          <p:nvPr userDrawn="1"/>
        </p:nvPicPr>
        <p:blipFill>
          <a:blip r:embed="rId2"/>
          <a:srcRect t="13210" b="36759"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10" name="Freeform 9"/>
          <p:cNvSpPr>
            <a:spLocks/>
          </p:cNvSpPr>
          <p:nvPr userDrawn="1"/>
        </p:nvSpPr>
        <p:spPr bwMode="auto">
          <a:xfrm>
            <a:off x="0" y="2489536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Cover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34950" y="5043025"/>
            <a:ext cx="1706561" cy="743635"/>
          </a:xfrm>
          <a:solidFill>
            <a:schemeClr val="tx1"/>
          </a:solidFill>
        </p:spPr>
        <p:txBody>
          <a:bodyPr lIns="36000" tIns="36000" rIns="36000" bIns="36000"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GB" dirty="0" smtClean="0"/>
              <a:t>Client logo area </a:t>
            </a:r>
            <a:br>
              <a:rPr lang="en-GB" dirty="0" smtClean="0"/>
            </a:br>
            <a:r>
              <a:rPr lang="en-GB" dirty="0" smtClean="0"/>
              <a:t>(delete this box)</a:t>
            </a:r>
          </a:p>
        </p:txBody>
      </p:sp>
      <p:sp>
        <p:nvSpPr>
          <p:cNvPr id="15" name="Snip Single Corner Rectangle 14"/>
          <p:cNvSpPr/>
          <p:nvPr userDrawn="1"/>
        </p:nvSpPr>
        <p:spPr>
          <a:xfrm>
            <a:off x="9229296" y="57651"/>
            <a:ext cx="1816886" cy="1772342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Generic Front Cover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This is the generic slide front cover, but you can also make a selection from the Minerva Slide Front Cover Library or customise your own front cover by using the Custom Cover Slide from the Slide Bank or Basic Slide set.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D.Blu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L.Blue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Green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 Case_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665538" y="1057275"/>
            <a:ext cx="5246687" cy="4787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 NOT USE_Title_Used with manual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“Insert” then choose</a:t>
            </a:r>
            <a:r>
              <a:rPr lang="en-GB" baseline="0" dirty="0" smtClean="0"/>
              <a:t> “</a:t>
            </a:r>
            <a:r>
              <a:rPr lang="en-GB" dirty="0" smtClean="0"/>
              <a:t>Picture” – select your picture.</a:t>
            </a:r>
            <a:br>
              <a:rPr lang="en-GB" dirty="0" smtClean="0"/>
            </a:br>
            <a:r>
              <a:rPr lang="en-GB" dirty="0" smtClean="0"/>
              <a:t>Right click your picture and “Send to back”.</a:t>
            </a: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Cover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6" name="Snip Single Corner Rectangle 15"/>
          <p:cNvSpPr/>
          <p:nvPr userDrawn="1"/>
        </p:nvSpPr>
        <p:spPr>
          <a:xfrm>
            <a:off x="9229296" y="57651"/>
            <a:ext cx="1816886" cy="86901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Divider custom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Use this if you with to change the colour</a:t>
            </a:r>
            <a:r>
              <a:rPr lang="en-GB" sz="900" b="0" baseline="0" dirty="0" smtClean="0">
                <a:solidFill>
                  <a:schemeClr val="tx1"/>
                </a:solidFill>
              </a:rPr>
              <a:t> of the lines</a:t>
            </a:r>
            <a:endParaRPr lang="en-GB" sz="9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8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1057275"/>
            <a:ext cx="8299450" cy="478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nip Single Corner Rectangle 4"/>
          <p:cNvSpPr/>
          <p:nvPr userDrawn="1"/>
        </p:nvSpPr>
        <p:spPr>
          <a:xfrm>
            <a:off x="9229296" y="57651"/>
            <a:ext cx="1816886" cy="11701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Body text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This slide forms the base of the majority of slides – a text box with bullets are included ready for you to type into.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1057275"/>
            <a:ext cx="8299450" cy="4787900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nip Single Corner Rectangle 5"/>
          <p:cNvSpPr/>
          <p:nvPr userDrawn="1"/>
        </p:nvSpPr>
        <p:spPr>
          <a:xfrm>
            <a:off x="9229296" y="57651"/>
            <a:ext cx="1816886" cy="11701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Contents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Formatting for contents slide – this slide has slightly different spacing between lines to emphasise topics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Snip Single Corner Rectangle 3"/>
          <p:cNvSpPr/>
          <p:nvPr userDrawn="1"/>
        </p:nvSpPr>
        <p:spPr>
          <a:xfrm>
            <a:off x="9229296" y="57651"/>
            <a:ext cx="1816886" cy="1044661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Graphics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Plain slide without a text box – used for inserting graphics e.g. pies, bars or images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31450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5482325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33200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984075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234950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231450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5482325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733200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1984075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234950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7231450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5482325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3733200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1984075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234950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7231450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5482325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3733200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1984075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234950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nip Single Corner Rectangle 23"/>
          <p:cNvSpPr/>
          <p:nvPr userDrawn="1"/>
        </p:nvSpPr>
        <p:spPr>
          <a:xfrm>
            <a:off x="9229296" y="57651"/>
            <a:ext cx="1816886" cy="1019569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Logo grid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Use the grid to neatly present client logos or award logos in a formalised pattern.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eft_body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nip Single Corner Rectangle 5"/>
          <p:cNvSpPr/>
          <p:nvPr userDrawn="1"/>
        </p:nvSpPr>
        <p:spPr>
          <a:xfrm>
            <a:off x="9229296" y="57651"/>
            <a:ext cx="1934004" cy="11701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Blank </a:t>
            </a:r>
            <a:r>
              <a:rPr lang="en-GB" sz="1050" b="1" dirty="0" err="1" smtClean="0">
                <a:solidFill>
                  <a:schemeClr val="accent1"/>
                </a:solidFill>
              </a:rPr>
              <a:t>left_body</a:t>
            </a:r>
            <a:r>
              <a:rPr lang="en-GB" sz="1050" b="1" dirty="0" smtClean="0">
                <a:solidFill>
                  <a:schemeClr val="accent1"/>
                </a:solidFill>
              </a:rPr>
              <a:t> text right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Blank on left and bullets on right. Can be used to insert a chart/diagram on the left and bullet points on the right.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483225" y="1057275"/>
            <a:ext cx="3429000" cy="478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_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775" y="1057275"/>
            <a:ext cx="3941763" cy="478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483225" y="1057275"/>
            <a:ext cx="3429000" cy="47879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6" name="Snip Single Corner Rectangle 5"/>
          <p:cNvSpPr/>
          <p:nvPr userDrawn="1"/>
        </p:nvSpPr>
        <p:spPr>
          <a:xfrm>
            <a:off x="9229296" y="57651"/>
            <a:ext cx="1816886" cy="1019569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Body </a:t>
            </a:r>
            <a:r>
              <a:rPr lang="en-GB" sz="1050" b="1" dirty="0" err="1" smtClean="0">
                <a:solidFill>
                  <a:schemeClr val="accent1"/>
                </a:solidFill>
              </a:rPr>
              <a:t>text_vertical</a:t>
            </a:r>
            <a:r>
              <a:rPr lang="en-GB" sz="1050" b="1" dirty="0" smtClean="0">
                <a:solidFill>
                  <a:schemeClr val="accent1"/>
                </a:solidFill>
              </a:rPr>
              <a:t> image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Use this slide to insert text on the left and a portrait image on the right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liv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.Blu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55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950" y="6137174"/>
            <a:ext cx="1061878" cy="37807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fld id="{64A0697F-D92A-44AE-9631-4DF4FB2C44EF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34950" y="727368"/>
            <a:ext cx="86772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612775" y="1057275"/>
            <a:ext cx="8308975" cy="47879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21" name="Picture 31" descr="GLogoLG28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493920" y="6105914"/>
            <a:ext cx="427830" cy="56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95" r:id="rId3"/>
    <p:sldLayoutId id="2147483687" r:id="rId4"/>
    <p:sldLayoutId id="2147483689" r:id="rId5"/>
    <p:sldLayoutId id="2147483678" r:id="rId6"/>
    <p:sldLayoutId id="2147483676" r:id="rId7"/>
    <p:sldLayoutId id="2147483683" r:id="rId8"/>
    <p:sldLayoutId id="2147483691" r:id="rId9"/>
    <p:sldLayoutId id="2147483692" r:id="rId10"/>
    <p:sldLayoutId id="2147483693" r:id="rId11"/>
    <p:sldLayoutId id="2147483694" r:id="rId12"/>
    <p:sldLayoutId id="2147483690" r:id="rId13"/>
    <p:sldLayoutId id="2147483682" r:id="rId14"/>
    <p:sldLayoutId id="214748369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None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■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26193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■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23913" indent="-28733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■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77913" indent="-25241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■"/>
        <a:defRPr lang="en-GB" sz="16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181549"/>
            <a:ext cx="2850311" cy="2095561"/>
          </a:xfrm>
          <a:prstGeom prst="rect">
            <a:avLst/>
          </a:prstGeom>
        </p:spPr>
      </p:pic>
      <p:pic>
        <p:nvPicPr>
          <p:cNvPr id="27" name="Picture 26" descr="Picture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6" y="2410312"/>
            <a:ext cx="2870182" cy="216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office%20window_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2997" y="4669440"/>
            <a:ext cx="2979250" cy="1561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Skyscraper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4680127"/>
            <a:ext cx="2850312" cy="215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Cooling towers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10312"/>
            <a:ext cx="2850312" cy="216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Skyscraper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996" y="2420888"/>
            <a:ext cx="2979251" cy="215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Fish - shoal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996" y="171333"/>
            <a:ext cx="2979251" cy="210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ooling tower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81549"/>
            <a:ext cx="2870182" cy="20955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950" y="350236"/>
            <a:ext cx="8673069" cy="956489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Sustainable Power – Unpacking the Buzz Word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6" name="Picture 31" descr="GLogoLG28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14"/>
          <p:cNvSpPr>
            <a:spLocks/>
          </p:cNvSpPr>
          <p:nvPr/>
        </p:nvSpPr>
        <p:spPr bwMode="auto">
          <a:xfrm>
            <a:off x="-120030" y="1345757"/>
            <a:ext cx="9367478" cy="3764552"/>
          </a:xfrm>
          <a:custGeom>
            <a:avLst/>
            <a:gdLst>
              <a:gd name="T0" fmla="*/ 0 w 4438"/>
              <a:gd name="T1" fmla="*/ 0 h 3000"/>
              <a:gd name="T2" fmla="*/ 2525 w 4438"/>
              <a:gd name="T3" fmla="*/ 2991 h 3000"/>
              <a:gd name="T4" fmla="*/ 4298 w 4438"/>
              <a:gd name="T5" fmla="*/ 1531 h 3000"/>
              <a:gd name="T6" fmla="*/ 4438 w 4438"/>
              <a:gd name="T7" fmla="*/ 28 h 3000"/>
              <a:gd name="T8" fmla="*/ 0 w 4438"/>
              <a:gd name="T9" fmla="*/ 0 h 3000"/>
              <a:gd name="connsiteX0" fmla="*/ 10000 w 10081"/>
              <a:gd name="connsiteY0" fmla="*/ 93 h 10000"/>
              <a:gd name="connsiteX1" fmla="*/ 0 w 10081"/>
              <a:gd name="connsiteY1" fmla="*/ 0 h 10000"/>
              <a:gd name="connsiteX2" fmla="*/ 5689 w 10081"/>
              <a:gd name="connsiteY2" fmla="*/ 9970 h 10000"/>
              <a:gd name="connsiteX3" fmla="*/ 9685 w 10081"/>
              <a:gd name="connsiteY3" fmla="*/ 5103 h 10000"/>
              <a:gd name="connsiteX4" fmla="*/ 10081 w 10081"/>
              <a:gd name="connsiteY4" fmla="*/ 212 h 10000"/>
              <a:gd name="connsiteX0" fmla="*/ 10000 w 10000"/>
              <a:gd name="connsiteY0" fmla="*/ 93 h 10000"/>
              <a:gd name="connsiteX1" fmla="*/ 0 w 10000"/>
              <a:gd name="connsiteY1" fmla="*/ 0 h 10000"/>
              <a:gd name="connsiteX2" fmla="*/ 5689 w 10000"/>
              <a:gd name="connsiteY2" fmla="*/ 9970 h 10000"/>
              <a:gd name="connsiteX3" fmla="*/ 9685 w 10000"/>
              <a:gd name="connsiteY3" fmla="*/ 5103 h 10000"/>
              <a:gd name="connsiteX0" fmla="*/ 0 w 9685"/>
              <a:gd name="connsiteY0" fmla="*/ 0 h 10000"/>
              <a:gd name="connsiteX1" fmla="*/ 5689 w 9685"/>
              <a:gd name="connsiteY1" fmla="*/ 9970 h 10000"/>
              <a:gd name="connsiteX2" fmla="*/ 9685 w 9685"/>
              <a:gd name="connsiteY2" fmla="*/ 5103 h 10000"/>
              <a:gd name="connsiteX0" fmla="*/ 0 w 8926"/>
              <a:gd name="connsiteY0" fmla="*/ 77 h 4867"/>
              <a:gd name="connsiteX1" fmla="*/ 4800 w 8926"/>
              <a:gd name="connsiteY1" fmla="*/ 4867 h 4867"/>
              <a:gd name="connsiteX2" fmla="*/ 8926 w 8926"/>
              <a:gd name="connsiteY2" fmla="*/ 0 h 4867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9457"/>
              <a:gd name="connsiteY0" fmla="*/ 0 h 9842"/>
              <a:gd name="connsiteX1" fmla="*/ 5378 w 9457"/>
              <a:gd name="connsiteY1" fmla="*/ 9842 h 9842"/>
              <a:gd name="connsiteX2" fmla="*/ 9456 w 9457"/>
              <a:gd name="connsiteY2" fmla="*/ 4127 h 9842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9999"/>
              <a:gd name="connsiteY0" fmla="*/ 0 h 10000"/>
              <a:gd name="connsiteX1" fmla="*/ 5687 w 9999"/>
              <a:gd name="connsiteY1" fmla="*/ 10000 h 10000"/>
              <a:gd name="connsiteX2" fmla="*/ 9999 w 9999"/>
              <a:gd name="connsiteY2" fmla="*/ 4193 h 10000"/>
              <a:gd name="connsiteX0" fmla="*/ 0 w 10000"/>
              <a:gd name="connsiteY0" fmla="*/ 0 h 10000"/>
              <a:gd name="connsiteX1" fmla="*/ 5688 w 10000"/>
              <a:gd name="connsiteY1" fmla="*/ 10000 h 10000"/>
              <a:gd name="connsiteX2" fmla="*/ 10000 w 10000"/>
              <a:gd name="connsiteY2" fmla="*/ 4193 h 10000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96"/>
              <a:gd name="connsiteY0" fmla="*/ 0 h 10242"/>
              <a:gd name="connsiteX1" fmla="*/ 5743 w 10096"/>
              <a:gd name="connsiteY1" fmla="*/ 10242 h 10242"/>
              <a:gd name="connsiteX2" fmla="*/ 10096 w 10096"/>
              <a:gd name="connsiteY2" fmla="*/ 4193 h 1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" h="10242">
                <a:moveTo>
                  <a:pt x="0" y="0"/>
                </a:moveTo>
                <a:cubicBezTo>
                  <a:pt x="150" y="930"/>
                  <a:pt x="1860" y="9903"/>
                  <a:pt x="5743" y="10242"/>
                </a:cubicBezTo>
                <a:cubicBezTo>
                  <a:pt x="9262" y="10098"/>
                  <a:pt x="10096" y="4193"/>
                  <a:pt x="10096" y="4193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139516" y="2225139"/>
            <a:ext cx="9393459" cy="3739022"/>
          </a:xfrm>
          <a:custGeom>
            <a:avLst/>
            <a:gdLst>
              <a:gd name="T0" fmla="*/ 0 w 4438"/>
              <a:gd name="T1" fmla="*/ 0 h 3000"/>
              <a:gd name="T2" fmla="*/ 2525 w 4438"/>
              <a:gd name="T3" fmla="*/ 2991 h 3000"/>
              <a:gd name="T4" fmla="*/ 4298 w 4438"/>
              <a:gd name="T5" fmla="*/ 1531 h 3000"/>
              <a:gd name="T6" fmla="*/ 4438 w 4438"/>
              <a:gd name="T7" fmla="*/ 28 h 3000"/>
              <a:gd name="T8" fmla="*/ 0 w 4438"/>
              <a:gd name="T9" fmla="*/ 0 h 3000"/>
              <a:gd name="connsiteX0" fmla="*/ 10000 w 10081"/>
              <a:gd name="connsiteY0" fmla="*/ 93 h 10000"/>
              <a:gd name="connsiteX1" fmla="*/ 0 w 10081"/>
              <a:gd name="connsiteY1" fmla="*/ 0 h 10000"/>
              <a:gd name="connsiteX2" fmla="*/ 5689 w 10081"/>
              <a:gd name="connsiteY2" fmla="*/ 9970 h 10000"/>
              <a:gd name="connsiteX3" fmla="*/ 9685 w 10081"/>
              <a:gd name="connsiteY3" fmla="*/ 5103 h 10000"/>
              <a:gd name="connsiteX4" fmla="*/ 10081 w 10081"/>
              <a:gd name="connsiteY4" fmla="*/ 212 h 10000"/>
              <a:gd name="connsiteX0" fmla="*/ 10000 w 10000"/>
              <a:gd name="connsiteY0" fmla="*/ 93 h 10000"/>
              <a:gd name="connsiteX1" fmla="*/ 0 w 10000"/>
              <a:gd name="connsiteY1" fmla="*/ 0 h 10000"/>
              <a:gd name="connsiteX2" fmla="*/ 5689 w 10000"/>
              <a:gd name="connsiteY2" fmla="*/ 9970 h 10000"/>
              <a:gd name="connsiteX3" fmla="*/ 9685 w 10000"/>
              <a:gd name="connsiteY3" fmla="*/ 5103 h 10000"/>
              <a:gd name="connsiteX0" fmla="*/ 0 w 9685"/>
              <a:gd name="connsiteY0" fmla="*/ 0 h 10000"/>
              <a:gd name="connsiteX1" fmla="*/ 5689 w 9685"/>
              <a:gd name="connsiteY1" fmla="*/ 9970 h 10000"/>
              <a:gd name="connsiteX2" fmla="*/ 9685 w 9685"/>
              <a:gd name="connsiteY2" fmla="*/ 5103 h 10000"/>
              <a:gd name="connsiteX0" fmla="*/ 0 w 8926"/>
              <a:gd name="connsiteY0" fmla="*/ 77 h 4867"/>
              <a:gd name="connsiteX1" fmla="*/ 4800 w 8926"/>
              <a:gd name="connsiteY1" fmla="*/ 4867 h 4867"/>
              <a:gd name="connsiteX2" fmla="*/ 8926 w 8926"/>
              <a:gd name="connsiteY2" fmla="*/ 0 h 4867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9457"/>
              <a:gd name="connsiteY0" fmla="*/ 0 h 9842"/>
              <a:gd name="connsiteX1" fmla="*/ 5378 w 9457"/>
              <a:gd name="connsiteY1" fmla="*/ 9842 h 9842"/>
              <a:gd name="connsiteX2" fmla="*/ 9456 w 9457"/>
              <a:gd name="connsiteY2" fmla="*/ 4127 h 9842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9999"/>
              <a:gd name="connsiteY0" fmla="*/ 0 h 10000"/>
              <a:gd name="connsiteX1" fmla="*/ 5687 w 9999"/>
              <a:gd name="connsiteY1" fmla="*/ 10000 h 10000"/>
              <a:gd name="connsiteX2" fmla="*/ 9999 w 9999"/>
              <a:gd name="connsiteY2" fmla="*/ 4193 h 10000"/>
              <a:gd name="connsiteX0" fmla="*/ 0 w 10000"/>
              <a:gd name="connsiteY0" fmla="*/ 0 h 10000"/>
              <a:gd name="connsiteX1" fmla="*/ 5688 w 10000"/>
              <a:gd name="connsiteY1" fmla="*/ 10000 h 10000"/>
              <a:gd name="connsiteX2" fmla="*/ 10000 w 10000"/>
              <a:gd name="connsiteY2" fmla="*/ 4193 h 10000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385"/>
              <a:gd name="connsiteX1" fmla="*/ 5743 w 10055"/>
              <a:gd name="connsiteY1" fmla="*/ 10385 h 10385"/>
              <a:gd name="connsiteX2" fmla="*/ 10055 w 10055"/>
              <a:gd name="connsiteY2" fmla="*/ 4578 h 10385"/>
              <a:gd name="connsiteX0" fmla="*/ 0 w 10082"/>
              <a:gd name="connsiteY0" fmla="*/ 0 h 10385"/>
              <a:gd name="connsiteX1" fmla="*/ 5743 w 10082"/>
              <a:gd name="connsiteY1" fmla="*/ 10385 h 10385"/>
              <a:gd name="connsiteX2" fmla="*/ 10082 w 10082"/>
              <a:gd name="connsiteY2" fmla="*/ 4524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24"/>
              <a:gd name="connsiteY0" fmla="*/ 0 h 10528"/>
              <a:gd name="connsiteX1" fmla="*/ 5771 w 10124"/>
              <a:gd name="connsiteY1" fmla="*/ 10528 h 10528"/>
              <a:gd name="connsiteX2" fmla="*/ 10124 w 10124"/>
              <a:gd name="connsiteY2" fmla="*/ 4578 h 1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4" h="10528">
                <a:moveTo>
                  <a:pt x="0" y="0"/>
                </a:moveTo>
                <a:cubicBezTo>
                  <a:pt x="129" y="644"/>
                  <a:pt x="1949" y="10403"/>
                  <a:pt x="5771" y="10528"/>
                </a:cubicBezTo>
                <a:cubicBezTo>
                  <a:pt x="9125" y="10456"/>
                  <a:pt x="10124" y="4578"/>
                  <a:pt x="10124" y="4578"/>
                </a:cubicBezTo>
              </a:path>
            </a:pathLst>
          </a:custGeom>
          <a:noFill/>
          <a:ln w="1143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950" y="1338323"/>
            <a:ext cx="8673068" cy="661680"/>
          </a:xfrm>
        </p:spPr>
        <p:txBody>
          <a:bodyPr>
            <a:noAutofit/>
          </a:bodyPr>
          <a:lstStyle/>
          <a:p>
            <a:r>
              <a:rPr lang="en-GB" sz="2400" b="1" i="1" dirty="0" smtClean="0">
                <a:solidFill>
                  <a:srgbClr val="FFFF00"/>
                </a:solidFill>
              </a:rPr>
              <a:t>Bengal Chamber of Commerce &amp; Industry</a:t>
            </a:r>
          </a:p>
          <a:p>
            <a:r>
              <a:rPr lang="en-GB" sz="2400" b="1" i="1" dirty="0" smtClean="0">
                <a:solidFill>
                  <a:srgbClr val="FFFF00"/>
                </a:solidFill>
              </a:rPr>
              <a:t>August 30, 2014</a:t>
            </a:r>
            <a:endParaRPr lang="en-GB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Power in the Indian Context </a:t>
            </a:r>
            <a:r>
              <a:rPr lang="en-US" dirty="0" smtClean="0"/>
              <a:t>– Way Forward contd.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7009" y="1202415"/>
            <a:ext cx="8429620" cy="47879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Social, Environmental, Health &amp; Safety Issues</a:t>
            </a:r>
          </a:p>
          <a:p>
            <a:pPr marL="6096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Compulsory EIAs and SIAs; preferably </a:t>
            </a:r>
            <a:r>
              <a:rPr lang="en-US" i="1" dirty="0" smtClean="0"/>
              <a:t>Cumulative Impact Assessment</a:t>
            </a:r>
            <a:r>
              <a:rPr lang="en-US" dirty="0" smtClean="0"/>
              <a:t> (CIAs) for all power development projects – draft separate guidelines if required for renewables</a:t>
            </a:r>
          </a:p>
          <a:p>
            <a:pPr marL="6096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Create and enforce guidelines for phasing out and disposal of out dated equipment</a:t>
            </a:r>
          </a:p>
          <a:p>
            <a:pPr marL="6096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Link community interventions and investments to mitigate project impacts (via CSR)</a:t>
            </a:r>
          </a:p>
          <a:p>
            <a:pPr marL="6096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Creation of a nation wide database of large power projects, identified impacts and mitigation of the same</a:t>
            </a:r>
          </a:p>
        </p:txBody>
      </p:sp>
    </p:spTree>
    <p:extLst>
      <p:ext uri="{BB962C8B-B14F-4D97-AF65-F5344CB8AC3E}">
        <p14:creationId xmlns:p14="http://schemas.microsoft.com/office/powerpoint/2010/main" val="39139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Thank You</a:t>
            </a:r>
            <a:endParaRPr lang="en-IN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India’s Growth &amp; Energy Needs – Some Perspectives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4950" y="1057275"/>
            <a:ext cx="8677275" cy="528546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rot="20391885">
            <a:off x="1849017" y="1294468"/>
            <a:ext cx="1688141" cy="1792780"/>
          </a:xfrm>
          <a:custGeom>
            <a:avLst/>
            <a:gdLst>
              <a:gd name="T0" fmla="*/ 2147483647 w 1173"/>
              <a:gd name="T1" fmla="*/ 2147483647 h 1252"/>
              <a:gd name="T2" fmla="*/ 2147483647 w 1173"/>
              <a:gd name="T3" fmla="*/ 2147483647 h 1252"/>
              <a:gd name="T4" fmla="*/ 2147483647 w 1173"/>
              <a:gd name="T5" fmla="*/ 2147483647 h 1252"/>
              <a:gd name="T6" fmla="*/ 2147483647 w 1173"/>
              <a:gd name="T7" fmla="*/ 2147483647 h 1252"/>
              <a:gd name="T8" fmla="*/ 2147483647 w 1173"/>
              <a:gd name="T9" fmla="*/ 2147483647 h 1252"/>
              <a:gd name="T10" fmla="*/ 2147483647 w 1173"/>
              <a:gd name="T11" fmla="*/ 2147483647 h 1252"/>
              <a:gd name="T12" fmla="*/ 2147483647 w 1173"/>
              <a:gd name="T13" fmla="*/ 2147483647 h 1252"/>
              <a:gd name="T14" fmla="*/ 2147483647 w 1173"/>
              <a:gd name="T15" fmla="*/ 2147483647 h 1252"/>
              <a:gd name="T16" fmla="*/ 2147483647 w 1173"/>
              <a:gd name="T17" fmla="*/ 2147483647 h 1252"/>
              <a:gd name="T18" fmla="*/ 2147483647 w 1173"/>
              <a:gd name="T19" fmla="*/ 2147483647 h 1252"/>
              <a:gd name="T20" fmla="*/ 2147483647 w 1173"/>
              <a:gd name="T21" fmla="*/ 2147483647 h 1252"/>
              <a:gd name="T22" fmla="*/ 2147483647 w 1173"/>
              <a:gd name="T23" fmla="*/ 2147483647 h 1252"/>
              <a:gd name="T24" fmla="*/ 2147483647 w 1173"/>
              <a:gd name="T25" fmla="*/ 2147483647 h 1252"/>
              <a:gd name="T26" fmla="*/ 2147483647 w 1173"/>
              <a:gd name="T27" fmla="*/ 2147483647 h 1252"/>
              <a:gd name="T28" fmla="*/ 2147483647 w 1173"/>
              <a:gd name="T29" fmla="*/ 2147483647 h 1252"/>
              <a:gd name="T30" fmla="*/ 2147483647 w 1173"/>
              <a:gd name="T31" fmla="*/ 2147483647 h 1252"/>
              <a:gd name="T32" fmla="*/ 2147483647 w 1173"/>
              <a:gd name="T33" fmla="*/ 2147483647 h 1252"/>
              <a:gd name="T34" fmla="*/ 2147483647 w 1173"/>
              <a:gd name="T35" fmla="*/ 2147483647 h 1252"/>
              <a:gd name="T36" fmla="*/ 2147483647 w 1173"/>
              <a:gd name="T37" fmla="*/ 2147483647 h 1252"/>
              <a:gd name="T38" fmla="*/ 2147483647 w 1173"/>
              <a:gd name="T39" fmla="*/ 2147483647 h 1252"/>
              <a:gd name="T40" fmla="*/ 2147483647 w 1173"/>
              <a:gd name="T41" fmla="*/ 2147483647 h 1252"/>
              <a:gd name="T42" fmla="*/ 2147483647 w 1173"/>
              <a:gd name="T43" fmla="*/ 2147483647 h 1252"/>
              <a:gd name="T44" fmla="*/ 2147483647 w 1173"/>
              <a:gd name="T45" fmla="*/ 2147483647 h 1252"/>
              <a:gd name="T46" fmla="*/ 2147483647 w 1173"/>
              <a:gd name="T47" fmla="*/ 2147483647 h 1252"/>
              <a:gd name="T48" fmla="*/ 2147483647 w 1173"/>
              <a:gd name="T49" fmla="*/ 2147483647 h 1252"/>
              <a:gd name="T50" fmla="*/ 2147483647 w 1173"/>
              <a:gd name="T51" fmla="*/ 2147483647 h 1252"/>
              <a:gd name="T52" fmla="*/ 2147483647 w 1173"/>
              <a:gd name="T53" fmla="*/ 2147483647 h 1252"/>
              <a:gd name="T54" fmla="*/ 2147483647 w 1173"/>
              <a:gd name="T55" fmla="*/ 2147483647 h 1252"/>
              <a:gd name="T56" fmla="*/ 2147483647 w 1173"/>
              <a:gd name="T57" fmla="*/ 2147483647 h 1252"/>
              <a:gd name="T58" fmla="*/ 2147483647 w 1173"/>
              <a:gd name="T59" fmla="*/ 2147483647 h 1252"/>
              <a:gd name="T60" fmla="*/ 2147483647 w 1173"/>
              <a:gd name="T61" fmla="*/ 2147483647 h 1252"/>
              <a:gd name="T62" fmla="*/ 2147483647 w 1173"/>
              <a:gd name="T63" fmla="*/ 0 h 1252"/>
              <a:gd name="T64" fmla="*/ 2147483647 w 1173"/>
              <a:gd name="T65" fmla="*/ 2147483647 h 1252"/>
              <a:gd name="T66" fmla="*/ 2147483647 w 1173"/>
              <a:gd name="T67" fmla="*/ 2147483647 h 1252"/>
              <a:gd name="T68" fmla="*/ 2147483647 w 1173"/>
              <a:gd name="T69" fmla="*/ 2147483647 h 1252"/>
              <a:gd name="T70" fmla="*/ 2147483647 w 1173"/>
              <a:gd name="T71" fmla="*/ 2147483647 h 1252"/>
              <a:gd name="T72" fmla="*/ 2147483647 w 1173"/>
              <a:gd name="T73" fmla="*/ 2147483647 h 1252"/>
              <a:gd name="T74" fmla="*/ 2147483647 w 1173"/>
              <a:gd name="T75" fmla="*/ 2147483647 h 1252"/>
              <a:gd name="T76" fmla="*/ 2147483647 w 1173"/>
              <a:gd name="T77" fmla="*/ 2147483647 h 1252"/>
              <a:gd name="T78" fmla="*/ 2147483647 w 1173"/>
              <a:gd name="T79" fmla="*/ 2147483647 h 1252"/>
              <a:gd name="T80" fmla="*/ 2147483647 w 1173"/>
              <a:gd name="T81" fmla="*/ 2147483647 h 1252"/>
              <a:gd name="T82" fmla="*/ 2147483647 w 1173"/>
              <a:gd name="T83" fmla="*/ 2147483647 h 1252"/>
              <a:gd name="T84" fmla="*/ 2147483647 w 1173"/>
              <a:gd name="T85" fmla="*/ 2147483647 h 1252"/>
              <a:gd name="T86" fmla="*/ 2147483647 w 1173"/>
              <a:gd name="T87" fmla="*/ 2147483647 h 1252"/>
              <a:gd name="T88" fmla="*/ 2147483647 w 1173"/>
              <a:gd name="T89" fmla="*/ 2147483647 h 1252"/>
              <a:gd name="T90" fmla="*/ 2147483647 w 1173"/>
              <a:gd name="T91" fmla="*/ 2147483647 h 1252"/>
              <a:gd name="T92" fmla="*/ 2147483647 w 1173"/>
              <a:gd name="T93" fmla="*/ 2147483647 h 1252"/>
              <a:gd name="T94" fmla="*/ 2147483647 w 1173"/>
              <a:gd name="T95" fmla="*/ 2147483647 h 1252"/>
              <a:gd name="T96" fmla="*/ 2147483647 w 1173"/>
              <a:gd name="T97" fmla="*/ 2147483647 h 1252"/>
              <a:gd name="T98" fmla="*/ 2147483647 w 1173"/>
              <a:gd name="T99" fmla="*/ 2147483647 h 1252"/>
              <a:gd name="T100" fmla="*/ 2147483647 w 1173"/>
              <a:gd name="T101" fmla="*/ 2147483647 h 125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73"/>
              <a:gd name="T154" fmla="*/ 0 h 1252"/>
              <a:gd name="T155" fmla="*/ 1173 w 1173"/>
              <a:gd name="T156" fmla="*/ 1252 h 125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73" h="1252">
                <a:moveTo>
                  <a:pt x="46" y="1020"/>
                </a:moveTo>
                <a:lnTo>
                  <a:pt x="61" y="1014"/>
                </a:lnTo>
                <a:lnTo>
                  <a:pt x="81" y="1009"/>
                </a:lnTo>
                <a:lnTo>
                  <a:pt x="97" y="1012"/>
                </a:lnTo>
                <a:lnTo>
                  <a:pt x="114" y="1016"/>
                </a:lnTo>
                <a:lnTo>
                  <a:pt x="130" y="1022"/>
                </a:lnTo>
                <a:lnTo>
                  <a:pt x="147" y="1027"/>
                </a:lnTo>
                <a:lnTo>
                  <a:pt x="167" y="1033"/>
                </a:lnTo>
                <a:lnTo>
                  <a:pt x="182" y="1036"/>
                </a:lnTo>
                <a:lnTo>
                  <a:pt x="201" y="1038"/>
                </a:lnTo>
                <a:lnTo>
                  <a:pt x="220" y="1036"/>
                </a:lnTo>
                <a:lnTo>
                  <a:pt x="236" y="1031"/>
                </a:lnTo>
                <a:lnTo>
                  <a:pt x="254" y="1023"/>
                </a:lnTo>
                <a:lnTo>
                  <a:pt x="271" y="1014"/>
                </a:lnTo>
                <a:lnTo>
                  <a:pt x="287" y="1003"/>
                </a:lnTo>
                <a:lnTo>
                  <a:pt x="305" y="992"/>
                </a:lnTo>
                <a:lnTo>
                  <a:pt x="321" y="981"/>
                </a:lnTo>
                <a:lnTo>
                  <a:pt x="340" y="972"/>
                </a:lnTo>
                <a:lnTo>
                  <a:pt x="356" y="966"/>
                </a:lnTo>
                <a:lnTo>
                  <a:pt x="375" y="964"/>
                </a:lnTo>
                <a:lnTo>
                  <a:pt x="392" y="968"/>
                </a:lnTo>
                <a:lnTo>
                  <a:pt x="408" y="975"/>
                </a:lnTo>
                <a:lnTo>
                  <a:pt x="424" y="990"/>
                </a:lnTo>
                <a:lnTo>
                  <a:pt x="434" y="1003"/>
                </a:lnTo>
                <a:lnTo>
                  <a:pt x="439" y="1027"/>
                </a:lnTo>
                <a:lnTo>
                  <a:pt x="436" y="1053"/>
                </a:lnTo>
                <a:lnTo>
                  <a:pt x="431" y="1083"/>
                </a:lnTo>
                <a:lnTo>
                  <a:pt x="424" y="1114"/>
                </a:lnTo>
                <a:lnTo>
                  <a:pt x="418" y="1140"/>
                </a:lnTo>
                <a:lnTo>
                  <a:pt x="419" y="1166"/>
                </a:lnTo>
                <a:lnTo>
                  <a:pt x="426" y="1192"/>
                </a:lnTo>
                <a:lnTo>
                  <a:pt x="439" y="1212"/>
                </a:lnTo>
                <a:lnTo>
                  <a:pt x="451" y="1225"/>
                </a:lnTo>
                <a:lnTo>
                  <a:pt x="468" y="1233"/>
                </a:lnTo>
                <a:lnTo>
                  <a:pt x="488" y="1240"/>
                </a:lnTo>
                <a:lnTo>
                  <a:pt x="514" y="1246"/>
                </a:lnTo>
                <a:lnTo>
                  <a:pt x="536" y="1249"/>
                </a:lnTo>
                <a:lnTo>
                  <a:pt x="563" y="1251"/>
                </a:lnTo>
                <a:lnTo>
                  <a:pt x="588" y="1247"/>
                </a:lnTo>
                <a:lnTo>
                  <a:pt x="610" y="1242"/>
                </a:lnTo>
                <a:lnTo>
                  <a:pt x="633" y="1233"/>
                </a:lnTo>
                <a:lnTo>
                  <a:pt x="654" y="1221"/>
                </a:lnTo>
                <a:lnTo>
                  <a:pt x="670" y="1209"/>
                </a:lnTo>
                <a:lnTo>
                  <a:pt x="686" y="1194"/>
                </a:lnTo>
                <a:lnTo>
                  <a:pt x="698" y="1177"/>
                </a:lnTo>
                <a:lnTo>
                  <a:pt x="709" y="1157"/>
                </a:lnTo>
                <a:lnTo>
                  <a:pt x="716" y="1131"/>
                </a:lnTo>
                <a:lnTo>
                  <a:pt x="717" y="1090"/>
                </a:lnTo>
                <a:lnTo>
                  <a:pt x="717" y="1059"/>
                </a:lnTo>
                <a:lnTo>
                  <a:pt x="720" y="1031"/>
                </a:lnTo>
                <a:lnTo>
                  <a:pt x="728" y="1011"/>
                </a:lnTo>
                <a:lnTo>
                  <a:pt x="739" y="992"/>
                </a:lnTo>
                <a:lnTo>
                  <a:pt x="751" y="975"/>
                </a:lnTo>
                <a:lnTo>
                  <a:pt x="767" y="961"/>
                </a:lnTo>
                <a:lnTo>
                  <a:pt x="783" y="949"/>
                </a:lnTo>
                <a:lnTo>
                  <a:pt x="805" y="940"/>
                </a:lnTo>
                <a:lnTo>
                  <a:pt x="826" y="937"/>
                </a:lnTo>
                <a:lnTo>
                  <a:pt x="848" y="933"/>
                </a:lnTo>
                <a:lnTo>
                  <a:pt x="872" y="931"/>
                </a:lnTo>
                <a:lnTo>
                  <a:pt x="896" y="929"/>
                </a:lnTo>
                <a:lnTo>
                  <a:pt x="923" y="931"/>
                </a:lnTo>
                <a:lnTo>
                  <a:pt x="944" y="933"/>
                </a:lnTo>
                <a:lnTo>
                  <a:pt x="963" y="937"/>
                </a:lnTo>
                <a:lnTo>
                  <a:pt x="983" y="940"/>
                </a:lnTo>
                <a:lnTo>
                  <a:pt x="1001" y="944"/>
                </a:lnTo>
                <a:lnTo>
                  <a:pt x="1021" y="946"/>
                </a:lnTo>
                <a:lnTo>
                  <a:pt x="1172" y="951"/>
                </a:lnTo>
                <a:lnTo>
                  <a:pt x="1021" y="74"/>
                </a:lnTo>
                <a:lnTo>
                  <a:pt x="1000" y="58"/>
                </a:lnTo>
                <a:lnTo>
                  <a:pt x="985" y="45"/>
                </a:lnTo>
                <a:lnTo>
                  <a:pt x="968" y="34"/>
                </a:lnTo>
                <a:lnTo>
                  <a:pt x="947" y="23"/>
                </a:lnTo>
                <a:lnTo>
                  <a:pt x="925" y="15"/>
                </a:lnTo>
                <a:lnTo>
                  <a:pt x="901" y="10"/>
                </a:lnTo>
                <a:lnTo>
                  <a:pt x="873" y="4"/>
                </a:lnTo>
                <a:lnTo>
                  <a:pt x="847" y="2"/>
                </a:lnTo>
                <a:lnTo>
                  <a:pt x="821" y="0"/>
                </a:lnTo>
                <a:lnTo>
                  <a:pt x="792" y="0"/>
                </a:lnTo>
                <a:lnTo>
                  <a:pt x="757" y="0"/>
                </a:lnTo>
                <a:lnTo>
                  <a:pt x="730" y="4"/>
                </a:lnTo>
                <a:lnTo>
                  <a:pt x="703" y="8"/>
                </a:lnTo>
                <a:lnTo>
                  <a:pt x="680" y="11"/>
                </a:lnTo>
                <a:lnTo>
                  <a:pt x="658" y="19"/>
                </a:lnTo>
                <a:lnTo>
                  <a:pt x="641" y="26"/>
                </a:lnTo>
                <a:lnTo>
                  <a:pt x="626" y="35"/>
                </a:lnTo>
                <a:lnTo>
                  <a:pt x="613" y="47"/>
                </a:lnTo>
                <a:lnTo>
                  <a:pt x="605" y="58"/>
                </a:lnTo>
                <a:lnTo>
                  <a:pt x="600" y="74"/>
                </a:lnTo>
                <a:lnTo>
                  <a:pt x="600" y="91"/>
                </a:lnTo>
                <a:lnTo>
                  <a:pt x="606" y="108"/>
                </a:lnTo>
                <a:lnTo>
                  <a:pt x="613" y="122"/>
                </a:lnTo>
                <a:lnTo>
                  <a:pt x="618" y="137"/>
                </a:lnTo>
                <a:lnTo>
                  <a:pt x="618" y="159"/>
                </a:lnTo>
                <a:lnTo>
                  <a:pt x="611" y="178"/>
                </a:lnTo>
                <a:lnTo>
                  <a:pt x="601" y="196"/>
                </a:lnTo>
                <a:lnTo>
                  <a:pt x="586" y="215"/>
                </a:lnTo>
                <a:lnTo>
                  <a:pt x="572" y="232"/>
                </a:lnTo>
                <a:lnTo>
                  <a:pt x="557" y="243"/>
                </a:lnTo>
                <a:lnTo>
                  <a:pt x="542" y="252"/>
                </a:lnTo>
                <a:lnTo>
                  <a:pt x="526" y="263"/>
                </a:lnTo>
                <a:lnTo>
                  <a:pt x="509" y="270"/>
                </a:lnTo>
                <a:lnTo>
                  <a:pt x="492" y="276"/>
                </a:lnTo>
                <a:lnTo>
                  <a:pt x="474" y="280"/>
                </a:lnTo>
                <a:lnTo>
                  <a:pt x="458" y="283"/>
                </a:lnTo>
                <a:lnTo>
                  <a:pt x="439" y="283"/>
                </a:lnTo>
                <a:lnTo>
                  <a:pt x="422" y="280"/>
                </a:lnTo>
                <a:lnTo>
                  <a:pt x="406" y="276"/>
                </a:lnTo>
                <a:lnTo>
                  <a:pt x="391" y="269"/>
                </a:lnTo>
                <a:lnTo>
                  <a:pt x="375" y="259"/>
                </a:lnTo>
                <a:lnTo>
                  <a:pt x="361" y="248"/>
                </a:lnTo>
                <a:lnTo>
                  <a:pt x="353" y="235"/>
                </a:lnTo>
                <a:lnTo>
                  <a:pt x="349" y="222"/>
                </a:lnTo>
                <a:lnTo>
                  <a:pt x="348" y="209"/>
                </a:lnTo>
                <a:lnTo>
                  <a:pt x="349" y="191"/>
                </a:lnTo>
                <a:lnTo>
                  <a:pt x="353" y="172"/>
                </a:lnTo>
                <a:lnTo>
                  <a:pt x="361" y="150"/>
                </a:lnTo>
                <a:lnTo>
                  <a:pt x="372" y="130"/>
                </a:lnTo>
                <a:lnTo>
                  <a:pt x="381" y="113"/>
                </a:lnTo>
                <a:lnTo>
                  <a:pt x="387" y="100"/>
                </a:lnTo>
                <a:lnTo>
                  <a:pt x="392" y="80"/>
                </a:lnTo>
                <a:lnTo>
                  <a:pt x="396" y="60"/>
                </a:lnTo>
                <a:lnTo>
                  <a:pt x="392" y="43"/>
                </a:lnTo>
                <a:lnTo>
                  <a:pt x="385" y="28"/>
                </a:lnTo>
                <a:lnTo>
                  <a:pt x="371" y="15"/>
                </a:lnTo>
                <a:lnTo>
                  <a:pt x="356" y="10"/>
                </a:lnTo>
                <a:lnTo>
                  <a:pt x="342" y="4"/>
                </a:lnTo>
                <a:lnTo>
                  <a:pt x="321" y="0"/>
                </a:lnTo>
                <a:lnTo>
                  <a:pt x="279" y="0"/>
                </a:lnTo>
                <a:lnTo>
                  <a:pt x="248" y="4"/>
                </a:lnTo>
                <a:lnTo>
                  <a:pt x="220" y="10"/>
                </a:lnTo>
                <a:lnTo>
                  <a:pt x="183" y="17"/>
                </a:lnTo>
                <a:lnTo>
                  <a:pt x="150" y="26"/>
                </a:lnTo>
                <a:lnTo>
                  <a:pt x="113" y="35"/>
                </a:lnTo>
                <a:lnTo>
                  <a:pt x="88" y="43"/>
                </a:lnTo>
                <a:lnTo>
                  <a:pt x="67" y="50"/>
                </a:lnTo>
                <a:lnTo>
                  <a:pt x="56" y="58"/>
                </a:lnTo>
                <a:lnTo>
                  <a:pt x="60" y="74"/>
                </a:lnTo>
                <a:lnTo>
                  <a:pt x="65" y="102"/>
                </a:lnTo>
                <a:lnTo>
                  <a:pt x="67" y="128"/>
                </a:lnTo>
                <a:lnTo>
                  <a:pt x="68" y="148"/>
                </a:lnTo>
                <a:lnTo>
                  <a:pt x="66" y="172"/>
                </a:lnTo>
                <a:lnTo>
                  <a:pt x="62" y="193"/>
                </a:lnTo>
                <a:lnTo>
                  <a:pt x="57" y="215"/>
                </a:lnTo>
                <a:lnTo>
                  <a:pt x="52" y="233"/>
                </a:lnTo>
                <a:lnTo>
                  <a:pt x="46" y="261"/>
                </a:lnTo>
                <a:lnTo>
                  <a:pt x="39" y="289"/>
                </a:lnTo>
                <a:lnTo>
                  <a:pt x="32" y="317"/>
                </a:lnTo>
                <a:lnTo>
                  <a:pt x="22" y="344"/>
                </a:lnTo>
                <a:lnTo>
                  <a:pt x="16" y="370"/>
                </a:lnTo>
                <a:lnTo>
                  <a:pt x="11" y="394"/>
                </a:lnTo>
                <a:lnTo>
                  <a:pt x="6" y="418"/>
                </a:lnTo>
                <a:lnTo>
                  <a:pt x="1" y="450"/>
                </a:lnTo>
                <a:lnTo>
                  <a:pt x="0" y="478"/>
                </a:lnTo>
                <a:lnTo>
                  <a:pt x="2" y="502"/>
                </a:lnTo>
                <a:lnTo>
                  <a:pt x="7" y="526"/>
                </a:lnTo>
                <a:lnTo>
                  <a:pt x="16" y="542"/>
                </a:lnTo>
                <a:lnTo>
                  <a:pt x="27" y="557"/>
                </a:lnTo>
                <a:lnTo>
                  <a:pt x="41" y="565"/>
                </a:lnTo>
                <a:lnTo>
                  <a:pt x="57" y="565"/>
                </a:lnTo>
                <a:lnTo>
                  <a:pt x="78" y="559"/>
                </a:lnTo>
                <a:lnTo>
                  <a:pt x="97" y="546"/>
                </a:lnTo>
                <a:lnTo>
                  <a:pt x="113" y="531"/>
                </a:lnTo>
                <a:lnTo>
                  <a:pt x="125" y="507"/>
                </a:lnTo>
                <a:lnTo>
                  <a:pt x="134" y="480"/>
                </a:lnTo>
                <a:lnTo>
                  <a:pt x="136" y="452"/>
                </a:lnTo>
                <a:lnTo>
                  <a:pt x="142" y="430"/>
                </a:lnTo>
                <a:lnTo>
                  <a:pt x="152" y="409"/>
                </a:lnTo>
                <a:lnTo>
                  <a:pt x="164" y="393"/>
                </a:lnTo>
                <a:lnTo>
                  <a:pt x="179" y="380"/>
                </a:lnTo>
                <a:lnTo>
                  <a:pt x="195" y="372"/>
                </a:lnTo>
                <a:lnTo>
                  <a:pt x="209" y="370"/>
                </a:lnTo>
                <a:lnTo>
                  <a:pt x="225" y="370"/>
                </a:lnTo>
                <a:lnTo>
                  <a:pt x="243" y="376"/>
                </a:lnTo>
                <a:lnTo>
                  <a:pt x="258" y="383"/>
                </a:lnTo>
                <a:lnTo>
                  <a:pt x="271" y="394"/>
                </a:lnTo>
                <a:lnTo>
                  <a:pt x="285" y="413"/>
                </a:lnTo>
                <a:lnTo>
                  <a:pt x="295" y="431"/>
                </a:lnTo>
                <a:lnTo>
                  <a:pt x="303" y="459"/>
                </a:lnTo>
                <a:lnTo>
                  <a:pt x="306" y="485"/>
                </a:lnTo>
                <a:lnTo>
                  <a:pt x="305" y="509"/>
                </a:lnTo>
                <a:lnTo>
                  <a:pt x="300" y="537"/>
                </a:lnTo>
                <a:lnTo>
                  <a:pt x="292" y="565"/>
                </a:lnTo>
                <a:lnTo>
                  <a:pt x="282" y="589"/>
                </a:lnTo>
                <a:lnTo>
                  <a:pt x="269" y="615"/>
                </a:lnTo>
                <a:lnTo>
                  <a:pt x="257" y="635"/>
                </a:lnTo>
                <a:lnTo>
                  <a:pt x="241" y="657"/>
                </a:lnTo>
                <a:lnTo>
                  <a:pt x="227" y="674"/>
                </a:lnTo>
                <a:lnTo>
                  <a:pt x="212" y="689"/>
                </a:lnTo>
                <a:lnTo>
                  <a:pt x="199" y="696"/>
                </a:lnTo>
                <a:lnTo>
                  <a:pt x="179" y="703"/>
                </a:lnTo>
                <a:lnTo>
                  <a:pt x="164" y="707"/>
                </a:lnTo>
                <a:lnTo>
                  <a:pt x="147" y="713"/>
                </a:lnTo>
                <a:lnTo>
                  <a:pt x="132" y="720"/>
                </a:lnTo>
                <a:lnTo>
                  <a:pt x="114" y="733"/>
                </a:lnTo>
                <a:lnTo>
                  <a:pt x="98" y="748"/>
                </a:lnTo>
                <a:lnTo>
                  <a:pt x="86" y="764"/>
                </a:lnTo>
                <a:lnTo>
                  <a:pt x="72" y="785"/>
                </a:lnTo>
                <a:lnTo>
                  <a:pt x="62" y="803"/>
                </a:lnTo>
                <a:lnTo>
                  <a:pt x="51" y="829"/>
                </a:lnTo>
                <a:lnTo>
                  <a:pt x="45" y="851"/>
                </a:lnTo>
                <a:lnTo>
                  <a:pt x="39" y="879"/>
                </a:lnTo>
                <a:lnTo>
                  <a:pt x="36" y="905"/>
                </a:lnTo>
                <a:lnTo>
                  <a:pt x="36" y="927"/>
                </a:lnTo>
                <a:lnTo>
                  <a:pt x="39" y="955"/>
                </a:lnTo>
                <a:lnTo>
                  <a:pt x="43" y="988"/>
                </a:lnTo>
                <a:lnTo>
                  <a:pt x="46" y="1020"/>
                </a:lnTo>
              </a:path>
            </a:pathLst>
          </a:custGeom>
          <a:solidFill>
            <a:srgbClr val="92D05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3</a:t>
            </a:r>
            <a:r>
              <a:rPr lang="en-US" sz="1400" baseline="30000" dirty="0" smtClean="0">
                <a:solidFill>
                  <a:srgbClr val="000000"/>
                </a:solidFill>
              </a:rPr>
              <a:t>rd</a:t>
            </a:r>
            <a:r>
              <a:rPr lang="en-US" sz="1400" dirty="0" smtClean="0">
                <a:solidFill>
                  <a:srgbClr val="000000"/>
                </a:solidFill>
              </a:rPr>
              <a:t> Largest Economy in terms of PPP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1447661">
            <a:off x="3844932" y="1274403"/>
            <a:ext cx="1690386" cy="1536273"/>
          </a:xfrm>
          <a:custGeom>
            <a:avLst/>
            <a:gdLst>
              <a:gd name="T0" fmla="*/ 2147483647 w 1312"/>
              <a:gd name="T1" fmla="*/ 2147483647 h 963"/>
              <a:gd name="T2" fmla="*/ 2147483647 w 1312"/>
              <a:gd name="T3" fmla="*/ 2147483647 h 963"/>
              <a:gd name="T4" fmla="*/ 2147483647 w 1312"/>
              <a:gd name="T5" fmla="*/ 2147483647 h 963"/>
              <a:gd name="T6" fmla="*/ 2147483647 w 1312"/>
              <a:gd name="T7" fmla="*/ 2147483647 h 963"/>
              <a:gd name="T8" fmla="*/ 2147483647 w 1312"/>
              <a:gd name="T9" fmla="*/ 2147483647 h 963"/>
              <a:gd name="T10" fmla="*/ 2147483647 w 1312"/>
              <a:gd name="T11" fmla="*/ 2147483647 h 963"/>
              <a:gd name="T12" fmla="*/ 2147483647 w 1312"/>
              <a:gd name="T13" fmla="*/ 0 h 963"/>
              <a:gd name="T14" fmla="*/ 2147483647 w 1312"/>
              <a:gd name="T15" fmla="*/ 2147483647 h 963"/>
              <a:gd name="T16" fmla="*/ 2147483647 w 1312"/>
              <a:gd name="T17" fmla="*/ 2147483647 h 963"/>
              <a:gd name="T18" fmla="*/ 2147483647 w 1312"/>
              <a:gd name="T19" fmla="*/ 2147483647 h 963"/>
              <a:gd name="T20" fmla="*/ 2147483647 w 1312"/>
              <a:gd name="T21" fmla="*/ 2147483647 h 963"/>
              <a:gd name="T22" fmla="*/ 2147483647 w 1312"/>
              <a:gd name="T23" fmla="*/ 2147483647 h 963"/>
              <a:gd name="T24" fmla="*/ 2147483647 w 1312"/>
              <a:gd name="T25" fmla="*/ 2147483647 h 963"/>
              <a:gd name="T26" fmla="*/ 2147483647 w 1312"/>
              <a:gd name="T27" fmla="*/ 2147483647 h 963"/>
              <a:gd name="T28" fmla="*/ 2147483647 w 1312"/>
              <a:gd name="T29" fmla="*/ 2147483647 h 963"/>
              <a:gd name="T30" fmla="*/ 2147483647 w 1312"/>
              <a:gd name="T31" fmla="*/ 2147483647 h 963"/>
              <a:gd name="T32" fmla="*/ 2147483647 w 1312"/>
              <a:gd name="T33" fmla="*/ 2147483647 h 963"/>
              <a:gd name="T34" fmla="*/ 2147483647 w 1312"/>
              <a:gd name="T35" fmla="*/ 2147483647 h 963"/>
              <a:gd name="T36" fmla="*/ 2147483647 w 1312"/>
              <a:gd name="T37" fmla="*/ 2147483647 h 963"/>
              <a:gd name="T38" fmla="*/ 2147483647 w 1312"/>
              <a:gd name="T39" fmla="*/ 2147483647 h 963"/>
              <a:gd name="T40" fmla="*/ 2147483647 w 1312"/>
              <a:gd name="T41" fmla="*/ 2147483647 h 963"/>
              <a:gd name="T42" fmla="*/ 2147483647 w 1312"/>
              <a:gd name="T43" fmla="*/ 2147483647 h 963"/>
              <a:gd name="T44" fmla="*/ 2147483647 w 1312"/>
              <a:gd name="T45" fmla="*/ 2147483647 h 963"/>
              <a:gd name="T46" fmla="*/ 2147483647 w 1312"/>
              <a:gd name="T47" fmla="*/ 2147483647 h 963"/>
              <a:gd name="T48" fmla="*/ 2147483647 w 1312"/>
              <a:gd name="T49" fmla="*/ 2147483647 h 963"/>
              <a:gd name="T50" fmla="*/ 2147483647 w 1312"/>
              <a:gd name="T51" fmla="*/ 2147483647 h 963"/>
              <a:gd name="T52" fmla="*/ 2147483647 w 1312"/>
              <a:gd name="T53" fmla="*/ 2147483647 h 963"/>
              <a:gd name="T54" fmla="*/ 2147483647 w 1312"/>
              <a:gd name="T55" fmla="*/ 2147483647 h 963"/>
              <a:gd name="T56" fmla="*/ 2147483647 w 1312"/>
              <a:gd name="T57" fmla="*/ 2147483647 h 963"/>
              <a:gd name="T58" fmla="*/ 2147483647 w 1312"/>
              <a:gd name="T59" fmla="*/ 2147483647 h 963"/>
              <a:gd name="T60" fmla="*/ 2147483647 w 1312"/>
              <a:gd name="T61" fmla="*/ 2147483647 h 963"/>
              <a:gd name="T62" fmla="*/ 2147483647 w 1312"/>
              <a:gd name="T63" fmla="*/ 2147483647 h 963"/>
              <a:gd name="T64" fmla="*/ 2147483647 w 1312"/>
              <a:gd name="T65" fmla="*/ 2147483647 h 963"/>
              <a:gd name="T66" fmla="*/ 2147483647 w 1312"/>
              <a:gd name="T67" fmla="*/ 2147483647 h 963"/>
              <a:gd name="T68" fmla="*/ 2147483647 w 1312"/>
              <a:gd name="T69" fmla="*/ 2147483647 h 963"/>
              <a:gd name="T70" fmla="*/ 2147483647 w 1312"/>
              <a:gd name="T71" fmla="*/ 2147483647 h 963"/>
              <a:gd name="T72" fmla="*/ 2147483647 w 1312"/>
              <a:gd name="T73" fmla="*/ 2147483647 h 963"/>
              <a:gd name="T74" fmla="*/ 2147483647 w 1312"/>
              <a:gd name="T75" fmla="*/ 2147483647 h 963"/>
              <a:gd name="T76" fmla="*/ 2147483647 w 1312"/>
              <a:gd name="T77" fmla="*/ 2147483647 h 963"/>
              <a:gd name="T78" fmla="*/ 2147483647 w 1312"/>
              <a:gd name="T79" fmla="*/ 2147483647 h 963"/>
              <a:gd name="T80" fmla="*/ 2147483647 w 1312"/>
              <a:gd name="T81" fmla="*/ 2147483647 h 963"/>
              <a:gd name="T82" fmla="*/ 2147483647 w 1312"/>
              <a:gd name="T83" fmla="*/ 2147483647 h 963"/>
              <a:gd name="T84" fmla="*/ 2147483647 w 1312"/>
              <a:gd name="T85" fmla="*/ 2147483647 h 963"/>
              <a:gd name="T86" fmla="*/ 2147483647 w 1312"/>
              <a:gd name="T87" fmla="*/ 2147483647 h 963"/>
              <a:gd name="T88" fmla="*/ 2147483647 w 1312"/>
              <a:gd name="T89" fmla="*/ 2147483647 h 963"/>
              <a:gd name="T90" fmla="*/ 2147483647 w 1312"/>
              <a:gd name="T91" fmla="*/ 2147483647 h 963"/>
              <a:gd name="T92" fmla="*/ 2147483647 w 1312"/>
              <a:gd name="T93" fmla="*/ 2147483647 h 963"/>
              <a:gd name="T94" fmla="*/ 2147483647 w 1312"/>
              <a:gd name="T95" fmla="*/ 2147483647 h 963"/>
              <a:gd name="T96" fmla="*/ 2147483647 w 1312"/>
              <a:gd name="T97" fmla="*/ 2147483647 h 963"/>
              <a:gd name="T98" fmla="*/ 2147483647 w 1312"/>
              <a:gd name="T99" fmla="*/ 2147483647 h 963"/>
              <a:gd name="T100" fmla="*/ 2147483647 w 1312"/>
              <a:gd name="T101" fmla="*/ 2147483647 h 963"/>
              <a:gd name="T102" fmla="*/ 2147483647 w 1312"/>
              <a:gd name="T103" fmla="*/ 2147483647 h 963"/>
              <a:gd name="T104" fmla="*/ 2147483647 w 1312"/>
              <a:gd name="T105" fmla="*/ 2147483647 h 963"/>
              <a:gd name="T106" fmla="*/ 2147483647 w 1312"/>
              <a:gd name="T107" fmla="*/ 2147483647 h 963"/>
              <a:gd name="T108" fmla="*/ 2147483647 w 1312"/>
              <a:gd name="T109" fmla="*/ 2147483647 h 963"/>
              <a:gd name="T110" fmla="*/ 2147483647 w 1312"/>
              <a:gd name="T111" fmla="*/ 2147483647 h 963"/>
              <a:gd name="T112" fmla="*/ 2147483647 w 1312"/>
              <a:gd name="T113" fmla="*/ 2147483647 h 963"/>
              <a:gd name="T114" fmla="*/ 2147483647 w 1312"/>
              <a:gd name="T115" fmla="*/ 2147483647 h 963"/>
              <a:gd name="T116" fmla="*/ 2147483647 w 1312"/>
              <a:gd name="T117" fmla="*/ 2147483647 h 963"/>
              <a:gd name="T118" fmla="*/ 0 w 1312"/>
              <a:gd name="T119" fmla="*/ 2147483647 h 9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12"/>
              <a:gd name="T181" fmla="*/ 0 h 963"/>
              <a:gd name="T182" fmla="*/ 1312 w 1312"/>
              <a:gd name="T183" fmla="*/ 963 h 9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12" h="963">
                <a:moveTo>
                  <a:pt x="0" y="960"/>
                </a:moveTo>
                <a:lnTo>
                  <a:pt x="118" y="124"/>
                </a:lnTo>
                <a:lnTo>
                  <a:pt x="136" y="122"/>
                </a:lnTo>
                <a:lnTo>
                  <a:pt x="157" y="119"/>
                </a:lnTo>
                <a:lnTo>
                  <a:pt x="195" y="107"/>
                </a:lnTo>
                <a:lnTo>
                  <a:pt x="224" y="98"/>
                </a:lnTo>
                <a:lnTo>
                  <a:pt x="259" y="87"/>
                </a:lnTo>
                <a:lnTo>
                  <a:pt x="300" y="72"/>
                </a:lnTo>
                <a:lnTo>
                  <a:pt x="338" y="56"/>
                </a:lnTo>
                <a:lnTo>
                  <a:pt x="372" y="37"/>
                </a:lnTo>
                <a:lnTo>
                  <a:pt x="412" y="17"/>
                </a:lnTo>
                <a:lnTo>
                  <a:pt x="438" y="8"/>
                </a:lnTo>
                <a:lnTo>
                  <a:pt x="460" y="2"/>
                </a:lnTo>
                <a:lnTo>
                  <a:pt x="479" y="0"/>
                </a:lnTo>
                <a:lnTo>
                  <a:pt x="498" y="0"/>
                </a:lnTo>
                <a:lnTo>
                  <a:pt x="525" y="6"/>
                </a:lnTo>
                <a:lnTo>
                  <a:pt x="543" y="11"/>
                </a:lnTo>
                <a:lnTo>
                  <a:pt x="563" y="21"/>
                </a:lnTo>
                <a:lnTo>
                  <a:pt x="577" y="32"/>
                </a:lnTo>
                <a:lnTo>
                  <a:pt x="586" y="45"/>
                </a:lnTo>
                <a:lnTo>
                  <a:pt x="594" y="65"/>
                </a:lnTo>
                <a:lnTo>
                  <a:pt x="596" y="80"/>
                </a:lnTo>
                <a:lnTo>
                  <a:pt x="595" y="100"/>
                </a:lnTo>
                <a:lnTo>
                  <a:pt x="590" y="120"/>
                </a:lnTo>
                <a:lnTo>
                  <a:pt x="578" y="146"/>
                </a:lnTo>
                <a:lnTo>
                  <a:pt x="566" y="178"/>
                </a:lnTo>
                <a:lnTo>
                  <a:pt x="558" y="206"/>
                </a:lnTo>
                <a:lnTo>
                  <a:pt x="554" y="226"/>
                </a:lnTo>
                <a:lnTo>
                  <a:pt x="553" y="248"/>
                </a:lnTo>
                <a:lnTo>
                  <a:pt x="554" y="265"/>
                </a:lnTo>
                <a:lnTo>
                  <a:pt x="561" y="287"/>
                </a:lnTo>
                <a:lnTo>
                  <a:pt x="572" y="309"/>
                </a:lnTo>
                <a:lnTo>
                  <a:pt x="586" y="330"/>
                </a:lnTo>
                <a:lnTo>
                  <a:pt x="601" y="342"/>
                </a:lnTo>
                <a:lnTo>
                  <a:pt x="620" y="352"/>
                </a:lnTo>
                <a:lnTo>
                  <a:pt x="641" y="359"/>
                </a:lnTo>
                <a:lnTo>
                  <a:pt x="657" y="363"/>
                </a:lnTo>
                <a:lnTo>
                  <a:pt x="675" y="359"/>
                </a:lnTo>
                <a:lnTo>
                  <a:pt x="693" y="354"/>
                </a:lnTo>
                <a:lnTo>
                  <a:pt x="711" y="344"/>
                </a:lnTo>
                <a:lnTo>
                  <a:pt x="729" y="331"/>
                </a:lnTo>
                <a:lnTo>
                  <a:pt x="749" y="313"/>
                </a:lnTo>
                <a:lnTo>
                  <a:pt x="765" y="296"/>
                </a:lnTo>
                <a:lnTo>
                  <a:pt x="778" y="280"/>
                </a:lnTo>
                <a:lnTo>
                  <a:pt x="789" y="259"/>
                </a:lnTo>
                <a:lnTo>
                  <a:pt x="798" y="235"/>
                </a:lnTo>
                <a:lnTo>
                  <a:pt x="803" y="209"/>
                </a:lnTo>
                <a:lnTo>
                  <a:pt x="805" y="178"/>
                </a:lnTo>
                <a:lnTo>
                  <a:pt x="812" y="152"/>
                </a:lnTo>
                <a:lnTo>
                  <a:pt x="817" y="141"/>
                </a:lnTo>
                <a:lnTo>
                  <a:pt x="828" y="128"/>
                </a:lnTo>
                <a:lnTo>
                  <a:pt x="846" y="115"/>
                </a:lnTo>
                <a:lnTo>
                  <a:pt x="871" y="102"/>
                </a:lnTo>
                <a:lnTo>
                  <a:pt x="898" y="91"/>
                </a:lnTo>
                <a:lnTo>
                  <a:pt x="921" y="80"/>
                </a:lnTo>
                <a:lnTo>
                  <a:pt x="946" y="70"/>
                </a:lnTo>
                <a:lnTo>
                  <a:pt x="981" y="61"/>
                </a:lnTo>
                <a:lnTo>
                  <a:pt x="1032" y="48"/>
                </a:lnTo>
                <a:lnTo>
                  <a:pt x="1087" y="41"/>
                </a:lnTo>
                <a:lnTo>
                  <a:pt x="1147" y="41"/>
                </a:lnTo>
                <a:lnTo>
                  <a:pt x="1207" y="41"/>
                </a:lnTo>
                <a:lnTo>
                  <a:pt x="1261" y="50"/>
                </a:lnTo>
                <a:lnTo>
                  <a:pt x="1263" y="74"/>
                </a:lnTo>
                <a:lnTo>
                  <a:pt x="1267" y="104"/>
                </a:lnTo>
                <a:lnTo>
                  <a:pt x="1274" y="144"/>
                </a:lnTo>
                <a:lnTo>
                  <a:pt x="1285" y="191"/>
                </a:lnTo>
                <a:lnTo>
                  <a:pt x="1296" y="237"/>
                </a:lnTo>
                <a:lnTo>
                  <a:pt x="1304" y="270"/>
                </a:lnTo>
                <a:lnTo>
                  <a:pt x="1309" y="302"/>
                </a:lnTo>
                <a:lnTo>
                  <a:pt x="1311" y="330"/>
                </a:lnTo>
                <a:lnTo>
                  <a:pt x="1310" y="350"/>
                </a:lnTo>
                <a:lnTo>
                  <a:pt x="1305" y="372"/>
                </a:lnTo>
                <a:lnTo>
                  <a:pt x="1298" y="391"/>
                </a:lnTo>
                <a:lnTo>
                  <a:pt x="1291" y="402"/>
                </a:lnTo>
                <a:lnTo>
                  <a:pt x="1283" y="413"/>
                </a:lnTo>
                <a:lnTo>
                  <a:pt x="1271" y="422"/>
                </a:lnTo>
                <a:lnTo>
                  <a:pt x="1255" y="424"/>
                </a:lnTo>
                <a:lnTo>
                  <a:pt x="1239" y="418"/>
                </a:lnTo>
                <a:lnTo>
                  <a:pt x="1224" y="411"/>
                </a:lnTo>
                <a:lnTo>
                  <a:pt x="1207" y="398"/>
                </a:lnTo>
                <a:lnTo>
                  <a:pt x="1193" y="385"/>
                </a:lnTo>
                <a:lnTo>
                  <a:pt x="1181" y="378"/>
                </a:lnTo>
                <a:lnTo>
                  <a:pt x="1166" y="370"/>
                </a:lnTo>
                <a:lnTo>
                  <a:pt x="1150" y="367"/>
                </a:lnTo>
                <a:lnTo>
                  <a:pt x="1138" y="368"/>
                </a:lnTo>
                <a:lnTo>
                  <a:pt x="1124" y="378"/>
                </a:lnTo>
                <a:lnTo>
                  <a:pt x="1113" y="392"/>
                </a:lnTo>
                <a:lnTo>
                  <a:pt x="1104" y="413"/>
                </a:lnTo>
                <a:lnTo>
                  <a:pt x="1097" y="437"/>
                </a:lnTo>
                <a:lnTo>
                  <a:pt x="1093" y="455"/>
                </a:lnTo>
                <a:lnTo>
                  <a:pt x="1091" y="474"/>
                </a:lnTo>
                <a:lnTo>
                  <a:pt x="1090" y="500"/>
                </a:lnTo>
                <a:lnTo>
                  <a:pt x="1092" y="529"/>
                </a:lnTo>
                <a:lnTo>
                  <a:pt x="1098" y="559"/>
                </a:lnTo>
                <a:lnTo>
                  <a:pt x="1108" y="585"/>
                </a:lnTo>
                <a:lnTo>
                  <a:pt x="1119" y="609"/>
                </a:lnTo>
                <a:lnTo>
                  <a:pt x="1125" y="622"/>
                </a:lnTo>
                <a:lnTo>
                  <a:pt x="1139" y="640"/>
                </a:lnTo>
                <a:lnTo>
                  <a:pt x="1154" y="659"/>
                </a:lnTo>
                <a:lnTo>
                  <a:pt x="1172" y="672"/>
                </a:lnTo>
                <a:lnTo>
                  <a:pt x="1193" y="681"/>
                </a:lnTo>
                <a:lnTo>
                  <a:pt x="1211" y="685"/>
                </a:lnTo>
                <a:lnTo>
                  <a:pt x="1234" y="687"/>
                </a:lnTo>
                <a:lnTo>
                  <a:pt x="1256" y="683"/>
                </a:lnTo>
                <a:lnTo>
                  <a:pt x="1274" y="681"/>
                </a:lnTo>
                <a:lnTo>
                  <a:pt x="1291" y="679"/>
                </a:lnTo>
                <a:lnTo>
                  <a:pt x="1301" y="687"/>
                </a:lnTo>
                <a:lnTo>
                  <a:pt x="1305" y="700"/>
                </a:lnTo>
                <a:lnTo>
                  <a:pt x="1306" y="713"/>
                </a:lnTo>
                <a:lnTo>
                  <a:pt x="1305" y="725"/>
                </a:lnTo>
                <a:lnTo>
                  <a:pt x="1300" y="751"/>
                </a:lnTo>
                <a:lnTo>
                  <a:pt x="1294" y="774"/>
                </a:lnTo>
                <a:lnTo>
                  <a:pt x="1286" y="801"/>
                </a:lnTo>
                <a:lnTo>
                  <a:pt x="1275" y="833"/>
                </a:lnTo>
                <a:lnTo>
                  <a:pt x="1263" y="864"/>
                </a:lnTo>
                <a:lnTo>
                  <a:pt x="1251" y="892"/>
                </a:lnTo>
                <a:lnTo>
                  <a:pt x="1236" y="925"/>
                </a:lnTo>
                <a:lnTo>
                  <a:pt x="1224" y="947"/>
                </a:lnTo>
                <a:lnTo>
                  <a:pt x="1210" y="962"/>
                </a:lnTo>
                <a:lnTo>
                  <a:pt x="0" y="960"/>
                </a:lnTo>
              </a:path>
            </a:pathLst>
          </a:custGeom>
          <a:solidFill>
            <a:srgbClr val="92D05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tIns="91440" bIns="91440" anchor="ctr"/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Primary Energy consumption doubled from 1990 to 2012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rot="1094854">
            <a:off x="1451661" y="2941638"/>
            <a:ext cx="1768475" cy="1793875"/>
          </a:xfrm>
          <a:custGeom>
            <a:avLst/>
            <a:gdLst>
              <a:gd name="T0" fmla="*/ 2147483647 w 1401"/>
              <a:gd name="T1" fmla="*/ 2147483647 h 1333"/>
              <a:gd name="T2" fmla="*/ 2147483647 w 1401"/>
              <a:gd name="T3" fmla="*/ 2147483647 h 1333"/>
              <a:gd name="T4" fmla="*/ 2147483647 w 1401"/>
              <a:gd name="T5" fmla="*/ 2147483647 h 1333"/>
              <a:gd name="T6" fmla="*/ 2147483647 w 1401"/>
              <a:gd name="T7" fmla="*/ 2147483647 h 1333"/>
              <a:gd name="T8" fmla="*/ 2147483647 w 1401"/>
              <a:gd name="T9" fmla="*/ 2147483647 h 1333"/>
              <a:gd name="T10" fmla="*/ 2147483647 w 1401"/>
              <a:gd name="T11" fmla="*/ 2147483647 h 1333"/>
              <a:gd name="T12" fmla="*/ 2147483647 w 1401"/>
              <a:gd name="T13" fmla="*/ 2147483647 h 1333"/>
              <a:gd name="T14" fmla="*/ 2147483647 w 1401"/>
              <a:gd name="T15" fmla="*/ 2147483647 h 1333"/>
              <a:gd name="T16" fmla="*/ 2147483647 w 1401"/>
              <a:gd name="T17" fmla="*/ 2147483647 h 1333"/>
              <a:gd name="T18" fmla="*/ 2147483647 w 1401"/>
              <a:gd name="T19" fmla="*/ 2147483647 h 1333"/>
              <a:gd name="T20" fmla="*/ 2147483647 w 1401"/>
              <a:gd name="T21" fmla="*/ 2147483647 h 1333"/>
              <a:gd name="T22" fmla="*/ 2147483647 w 1401"/>
              <a:gd name="T23" fmla="*/ 2147483647 h 1333"/>
              <a:gd name="T24" fmla="*/ 2147483647 w 1401"/>
              <a:gd name="T25" fmla="*/ 2147483647 h 1333"/>
              <a:gd name="T26" fmla="*/ 2147483647 w 1401"/>
              <a:gd name="T27" fmla="*/ 2147483647 h 1333"/>
              <a:gd name="T28" fmla="*/ 2147483647 w 1401"/>
              <a:gd name="T29" fmla="*/ 2147483647 h 1333"/>
              <a:gd name="T30" fmla="*/ 2147483647 w 1401"/>
              <a:gd name="T31" fmla="*/ 2147483647 h 1333"/>
              <a:gd name="T32" fmla="*/ 2147483647 w 1401"/>
              <a:gd name="T33" fmla="*/ 2147483647 h 1333"/>
              <a:gd name="T34" fmla="*/ 2147483647 w 1401"/>
              <a:gd name="T35" fmla="*/ 2147483647 h 1333"/>
              <a:gd name="T36" fmla="*/ 2147483647 w 1401"/>
              <a:gd name="T37" fmla="*/ 2147483647 h 1333"/>
              <a:gd name="T38" fmla="*/ 2147483647 w 1401"/>
              <a:gd name="T39" fmla="*/ 2147483647 h 1333"/>
              <a:gd name="T40" fmla="*/ 2147483647 w 1401"/>
              <a:gd name="T41" fmla="*/ 2147483647 h 1333"/>
              <a:gd name="T42" fmla="*/ 2147483647 w 1401"/>
              <a:gd name="T43" fmla="*/ 2147483647 h 1333"/>
              <a:gd name="T44" fmla="*/ 2147483647 w 1401"/>
              <a:gd name="T45" fmla="*/ 2147483647 h 1333"/>
              <a:gd name="T46" fmla="*/ 2147483647 w 1401"/>
              <a:gd name="T47" fmla="*/ 2147483647 h 1333"/>
              <a:gd name="T48" fmla="*/ 2147483647 w 1401"/>
              <a:gd name="T49" fmla="*/ 2147483647 h 1333"/>
              <a:gd name="T50" fmla="*/ 2147483647 w 1401"/>
              <a:gd name="T51" fmla="*/ 2147483647 h 1333"/>
              <a:gd name="T52" fmla="*/ 2147483647 w 1401"/>
              <a:gd name="T53" fmla="*/ 2147483647 h 1333"/>
              <a:gd name="T54" fmla="*/ 2147483647 w 1401"/>
              <a:gd name="T55" fmla="*/ 2147483647 h 1333"/>
              <a:gd name="T56" fmla="*/ 2147483647 w 1401"/>
              <a:gd name="T57" fmla="*/ 2147483647 h 1333"/>
              <a:gd name="T58" fmla="*/ 2147483647 w 1401"/>
              <a:gd name="T59" fmla="*/ 2147483647 h 1333"/>
              <a:gd name="T60" fmla="*/ 2147483647 w 1401"/>
              <a:gd name="T61" fmla="*/ 2147483647 h 1333"/>
              <a:gd name="T62" fmla="*/ 2147483647 w 1401"/>
              <a:gd name="T63" fmla="*/ 2147483647 h 1333"/>
              <a:gd name="T64" fmla="*/ 2147483647 w 1401"/>
              <a:gd name="T65" fmla="*/ 2147483647 h 1333"/>
              <a:gd name="T66" fmla="*/ 2147483647 w 1401"/>
              <a:gd name="T67" fmla="*/ 2147483647 h 1333"/>
              <a:gd name="T68" fmla="*/ 2147483647 w 1401"/>
              <a:gd name="T69" fmla="*/ 2147483647 h 1333"/>
              <a:gd name="T70" fmla="*/ 2147483647 w 1401"/>
              <a:gd name="T71" fmla="*/ 2147483647 h 1333"/>
              <a:gd name="T72" fmla="*/ 2147483647 w 1401"/>
              <a:gd name="T73" fmla="*/ 2147483647 h 1333"/>
              <a:gd name="T74" fmla="*/ 2147483647 w 1401"/>
              <a:gd name="T75" fmla="*/ 2147483647 h 1333"/>
              <a:gd name="T76" fmla="*/ 2147483647 w 1401"/>
              <a:gd name="T77" fmla="*/ 2147483647 h 1333"/>
              <a:gd name="T78" fmla="*/ 2147483647 w 1401"/>
              <a:gd name="T79" fmla="*/ 2147483647 h 1333"/>
              <a:gd name="T80" fmla="*/ 2147483647 w 1401"/>
              <a:gd name="T81" fmla="*/ 2147483647 h 1333"/>
              <a:gd name="T82" fmla="*/ 2147483647 w 1401"/>
              <a:gd name="T83" fmla="*/ 2147483647 h 1333"/>
              <a:gd name="T84" fmla="*/ 2147483647 w 1401"/>
              <a:gd name="T85" fmla="*/ 2147483647 h 1333"/>
              <a:gd name="T86" fmla="*/ 2147483647 w 1401"/>
              <a:gd name="T87" fmla="*/ 2147483647 h 1333"/>
              <a:gd name="T88" fmla="*/ 2147483647 w 1401"/>
              <a:gd name="T89" fmla="*/ 2147483647 h 1333"/>
              <a:gd name="T90" fmla="*/ 2147483647 w 1401"/>
              <a:gd name="T91" fmla="*/ 0 h 1333"/>
              <a:gd name="T92" fmla="*/ 2147483647 w 1401"/>
              <a:gd name="T93" fmla="*/ 2147483647 h 1333"/>
              <a:gd name="T94" fmla="*/ 2147483647 w 1401"/>
              <a:gd name="T95" fmla="*/ 2147483647 h 1333"/>
              <a:gd name="T96" fmla="*/ 2147483647 w 1401"/>
              <a:gd name="T97" fmla="*/ 2147483647 h 1333"/>
              <a:gd name="T98" fmla="*/ 2147483647 w 1401"/>
              <a:gd name="T99" fmla="*/ 2147483647 h 1333"/>
              <a:gd name="T100" fmla="*/ 2147483647 w 1401"/>
              <a:gd name="T101" fmla="*/ 2147483647 h 1333"/>
              <a:gd name="T102" fmla="*/ 2147483647 w 1401"/>
              <a:gd name="T103" fmla="*/ 2147483647 h 133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01"/>
              <a:gd name="T157" fmla="*/ 0 h 1333"/>
              <a:gd name="T158" fmla="*/ 1401 w 1401"/>
              <a:gd name="T159" fmla="*/ 1333 h 133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01" h="1333">
                <a:moveTo>
                  <a:pt x="1151" y="264"/>
                </a:moveTo>
                <a:lnTo>
                  <a:pt x="1156" y="298"/>
                </a:lnTo>
                <a:lnTo>
                  <a:pt x="1160" y="324"/>
                </a:lnTo>
                <a:lnTo>
                  <a:pt x="1161" y="344"/>
                </a:lnTo>
                <a:lnTo>
                  <a:pt x="1158" y="366"/>
                </a:lnTo>
                <a:lnTo>
                  <a:pt x="1151" y="398"/>
                </a:lnTo>
                <a:lnTo>
                  <a:pt x="1144" y="429"/>
                </a:lnTo>
                <a:lnTo>
                  <a:pt x="1137" y="459"/>
                </a:lnTo>
                <a:lnTo>
                  <a:pt x="1129" y="487"/>
                </a:lnTo>
                <a:lnTo>
                  <a:pt x="1119" y="522"/>
                </a:lnTo>
                <a:lnTo>
                  <a:pt x="1111" y="549"/>
                </a:lnTo>
                <a:lnTo>
                  <a:pt x="1105" y="575"/>
                </a:lnTo>
                <a:lnTo>
                  <a:pt x="1098" y="609"/>
                </a:lnTo>
                <a:lnTo>
                  <a:pt x="1092" y="636"/>
                </a:lnTo>
                <a:lnTo>
                  <a:pt x="1091" y="664"/>
                </a:lnTo>
                <a:lnTo>
                  <a:pt x="1095" y="694"/>
                </a:lnTo>
                <a:lnTo>
                  <a:pt x="1101" y="720"/>
                </a:lnTo>
                <a:lnTo>
                  <a:pt x="1113" y="742"/>
                </a:lnTo>
                <a:lnTo>
                  <a:pt x="1126" y="755"/>
                </a:lnTo>
                <a:lnTo>
                  <a:pt x="1144" y="757"/>
                </a:lnTo>
                <a:lnTo>
                  <a:pt x="1165" y="755"/>
                </a:lnTo>
                <a:lnTo>
                  <a:pt x="1180" y="746"/>
                </a:lnTo>
                <a:lnTo>
                  <a:pt x="1197" y="734"/>
                </a:lnTo>
                <a:lnTo>
                  <a:pt x="1210" y="718"/>
                </a:lnTo>
                <a:lnTo>
                  <a:pt x="1221" y="696"/>
                </a:lnTo>
                <a:lnTo>
                  <a:pt x="1228" y="670"/>
                </a:lnTo>
                <a:lnTo>
                  <a:pt x="1230" y="642"/>
                </a:lnTo>
                <a:lnTo>
                  <a:pt x="1239" y="616"/>
                </a:lnTo>
                <a:lnTo>
                  <a:pt x="1250" y="594"/>
                </a:lnTo>
                <a:lnTo>
                  <a:pt x="1266" y="577"/>
                </a:lnTo>
                <a:lnTo>
                  <a:pt x="1282" y="566"/>
                </a:lnTo>
                <a:lnTo>
                  <a:pt x="1299" y="562"/>
                </a:lnTo>
                <a:lnTo>
                  <a:pt x="1313" y="561"/>
                </a:lnTo>
                <a:lnTo>
                  <a:pt x="1330" y="564"/>
                </a:lnTo>
                <a:lnTo>
                  <a:pt x="1347" y="573"/>
                </a:lnTo>
                <a:lnTo>
                  <a:pt x="1363" y="583"/>
                </a:lnTo>
                <a:lnTo>
                  <a:pt x="1374" y="601"/>
                </a:lnTo>
                <a:lnTo>
                  <a:pt x="1384" y="620"/>
                </a:lnTo>
                <a:lnTo>
                  <a:pt x="1394" y="636"/>
                </a:lnTo>
                <a:lnTo>
                  <a:pt x="1399" y="660"/>
                </a:lnTo>
                <a:lnTo>
                  <a:pt x="1400" y="683"/>
                </a:lnTo>
                <a:lnTo>
                  <a:pt x="1397" y="707"/>
                </a:lnTo>
                <a:lnTo>
                  <a:pt x="1392" y="727"/>
                </a:lnTo>
                <a:lnTo>
                  <a:pt x="1389" y="744"/>
                </a:lnTo>
                <a:lnTo>
                  <a:pt x="1383" y="766"/>
                </a:lnTo>
                <a:lnTo>
                  <a:pt x="1369" y="794"/>
                </a:lnTo>
                <a:lnTo>
                  <a:pt x="1357" y="816"/>
                </a:lnTo>
                <a:lnTo>
                  <a:pt x="1342" y="838"/>
                </a:lnTo>
                <a:lnTo>
                  <a:pt x="1326" y="858"/>
                </a:lnTo>
                <a:lnTo>
                  <a:pt x="1309" y="877"/>
                </a:lnTo>
                <a:lnTo>
                  <a:pt x="1294" y="886"/>
                </a:lnTo>
                <a:lnTo>
                  <a:pt x="1278" y="892"/>
                </a:lnTo>
                <a:lnTo>
                  <a:pt x="1257" y="897"/>
                </a:lnTo>
                <a:lnTo>
                  <a:pt x="1242" y="903"/>
                </a:lnTo>
                <a:lnTo>
                  <a:pt x="1224" y="912"/>
                </a:lnTo>
                <a:lnTo>
                  <a:pt x="1208" y="923"/>
                </a:lnTo>
                <a:lnTo>
                  <a:pt x="1193" y="936"/>
                </a:lnTo>
                <a:lnTo>
                  <a:pt x="1182" y="953"/>
                </a:lnTo>
                <a:lnTo>
                  <a:pt x="1170" y="968"/>
                </a:lnTo>
                <a:lnTo>
                  <a:pt x="1159" y="986"/>
                </a:lnTo>
                <a:lnTo>
                  <a:pt x="1148" y="1010"/>
                </a:lnTo>
                <a:lnTo>
                  <a:pt x="1139" y="1036"/>
                </a:lnTo>
                <a:lnTo>
                  <a:pt x="1133" y="1066"/>
                </a:lnTo>
                <a:lnTo>
                  <a:pt x="1129" y="1095"/>
                </a:lnTo>
                <a:lnTo>
                  <a:pt x="1129" y="1121"/>
                </a:lnTo>
                <a:lnTo>
                  <a:pt x="1133" y="1151"/>
                </a:lnTo>
                <a:lnTo>
                  <a:pt x="1137" y="1177"/>
                </a:lnTo>
                <a:lnTo>
                  <a:pt x="1139" y="1204"/>
                </a:lnTo>
                <a:lnTo>
                  <a:pt x="1130" y="1199"/>
                </a:lnTo>
                <a:lnTo>
                  <a:pt x="1117" y="1190"/>
                </a:lnTo>
                <a:lnTo>
                  <a:pt x="1103" y="1182"/>
                </a:lnTo>
                <a:lnTo>
                  <a:pt x="1089" y="1178"/>
                </a:lnTo>
                <a:lnTo>
                  <a:pt x="1073" y="1175"/>
                </a:lnTo>
                <a:lnTo>
                  <a:pt x="1054" y="1177"/>
                </a:lnTo>
                <a:lnTo>
                  <a:pt x="1033" y="1182"/>
                </a:lnTo>
                <a:lnTo>
                  <a:pt x="1015" y="1188"/>
                </a:lnTo>
                <a:lnTo>
                  <a:pt x="990" y="1197"/>
                </a:lnTo>
                <a:lnTo>
                  <a:pt x="964" y="1208"/>
                </a:lnTo>
                <a:lnTo>
                  <a:pt x="941" y="1219"/>
                </a:lnTo>
                <a:lnTo>
                  <a:pt x="918" y="1232"/>
                </a:lnTo>
                <a:lnTo>
                  <a:pt x="898" y="1245"/>
                </a:lnTo>
                <a:lnTo>
                  <a:pt x="877" y="1260"/>
                </a:lnTo>
                <a:lnTo>
                  <a:pt x="854" y="1273"/>
                </a:lnTo>
                <a:lnTo>
                  <a:pt x="831" y="1284"/>
                </a:lnTo>
                <a:lnTo>
                  <a:pt x="803" y="1299"/>
                </a:lnTo>
                <a:lnTo>
                  <a:pt x="775" y="1314"/>
                </a:lnTo>
                <a:lnTo>
                  <a:pt x="754" y="1323"/>
                </a:lnTo>
                <a:lnTo>
                  <a:pt x="727" y="1328"/>
                </a:lnTo>
                <a:lnTo>
                  <a:pt x="704" y="1332"/>
                </a:lnTo>
                <a:lnTo>
                  <a:pt x="675" y="1328"/>
                </a:lnTo>
                <a:lnTo>
                  <a:pt x="654" y="1323"/>
                </a:lnTo>
                <a:lnTo>
                  <a:pt x="635" y="1314"/>
                </a:lnTo>
                <a:lnTo>
                  <a:pt x="621" y="1301"/>
                </a:lnTo>
                <a:lnTo>
                  <a:pt x="611" y="1282"/>
                </a:lnTo>
                <a:lnTo>
                  <a:pt x="605" y="1256"/>
                </a:lnTo>
                <a:lnTo>
                  <a:pt x="605" y="1234"/>
                </a:lnTo>
                <a:lnTo>
                  <a:pt x="610" y="1214"/>
                </a:lnTo>
                <a:lnTo>
                  <a:pt x="617" y="1193"/>
                </a:lnTo>
                <a:lnTo>
                  <a:pt x="628" y="1173"/>
                </a:lnTo>
                <a:lnTo>
                  <a:pt x="643" y="1153"/>
                </a:lnTo>
                <a:lnTo>
                  <a:pt x="662" y="1132"/>
                </a:lnTo>
                <a:lnTo>
                  <a:pt x="681" y="1119"/>
                </a:lnTo>
                <a:lnTo>
                  <a:pt x="705" y="1108"/>
                </a:lnTo>
                <a:lnTo>
                  <a:pt x="723" y="1101"/>
                </a:lnTo>
                <a:lnTo>
                  <a:pt x="742" y="1092"/>
                </a:lnTo>
                <a:lnTo>
                  <a:pt x="763" y="1080"/>
                </a:lnTo>
                <a:lnTo>
                  <a:pt x="782" y="1066"/>
                </a:lnTo>
                <a:lnTo>
                  <a:pt x="798" y="1051"/>
                </a:lnTo>
                <a:lnTo>
                  <a:pt x="809" y="1036"/>
                </a:lnTo>
                <a:lnTo>
                  <a:pt x="813" y="1019"/>
                </a:lnTo>
                <a:lnTo>
                  <a:pt x="811" y="1001"/>
                </a:lnTo>
                <a:lnTo>
                  <a:pt x="802" y="982"/>
                </a:lnTo>
                <a:lnTo>
                  <a:pt x="788" y="968"/>
                </a:lnTo>
                <a:lnTo>
                  <a:pt x="777" y="958"/>
                </a:lnTo>
                <a:lnTo>
                  <a:pt x="765" y="953"/>
                </a:lnTo>
                <a:lnTo>
                  <a:pt x="745" y="949"/>
                </a:lnTo>
                <a:lnTo>
                  <a:pt x="722" y="949"/>
                </a:lnTo>
                <a:lnTo>
                  <a:pt x="699" y="951"/>
                </a:lnTo>
                <a:lnTo>
                  <a:pt x="676" y="955"/>
                </a:lnTo>
                <a:lnTo>
                  <a:pt x="656" y="960"/>
                </a:lnTo>
                <a:lnTo>
                  <a:pt x="637" y="968"/>
                </a:lnTo>
                <a:lnTo>
                  <a:pt x="617" y="977"/>
                </a:lnTo>
                <a:lnTo>
                  <a:pt x="594" y="990"/>
                </a:lnTo>
                <a:lnTo>
                  <a:pt x="573" y="1005"/>
                </a:lnTo>
                <a:lnTo>
                  <a:pt x="555" y="1018"/>
                </a:lnTo>
                <a:lnTo>
                  <a:pt x="530" y="1038"/>
                </a:lnTo>
                <a:lnTo>
                  <a:pt x="507" y="1060"/>
                </a:lnTo>
                <a:lnTo>
                  <a:pt x="485" y="1080"/>
                </a:lnTo>
                <a:lnTo>
                  <a:pt x="464" y="1101"/>
                </a:lnTo>
                <a:lnTo>
                  <a:pt x="439" y="1121"/>
                </a:lnTo>
                <a:lnTo>
                  <a:pt x="416" y="1138"/>
                </a:lnTo>
                <a:lnTo>
                  <a:pt x="390" y="1153"/>
                </a:lnTo>
                <a:lnTo>
                  <a:pt x="362" y="1166"/>
                </a:lnTo>
                <a:lnTo>
                  <a:pt x="334" y="1175"/>
                </a:lnTo>
                <a:lnTo>
                  <a:pt x="302" y="1182"/>
                </a:lnTo>
                <a:lnTo>
                  <a:pt x="277" y="1188"/>
                </a:lnTo>
                <a:lnTo>
                  <a:pt x="240" y="1193"/>
                </a:lnTo>
                <a:lnTo>
                  <a:pt x="213" y="1197"/>
                </a:lnTo>
                <a:lnTo>
                  <a:pt x="186" y="1195"/>
                </a:lnTo>
                <a:lnTo>
                  <a:pt x="168" y="1195"/>
                </a:lnTo>
                <a:lnTo>
                  <a:pt x="175" y="1175"/>
                </a:lnTo>
                <a:lnTo>
                  <a:pt x="186" y="1151"/>
                </a:lnTo>
                <a:lnTo>
                  <a:pt x="200" y="1129"/>
                </a:lnTo>
                <a:lnTo>
                  <a:pt x="215" y="1104"/>
                </a:lnTo>
                <a:lnTo>
                  <a:pt x="234" y="1075"/>
                </a:lnTo>
                <a:lnTo>
                  <a:pt x="248" y="1053"/>
                </a:lnTo>
                <a:lnTo>
                  <a:pt x="261" y="1030"/>
                </a:lnTo>
                <a:lnTo>
                  <a:pt x="272" y="1003"/>
                </a:lnTo>
                <a:lnTo>
                  <a:pt x="279" y="975"/>
                </a:lnTo>
                <a:lnTo>
                  <a:pt x="284" y="945"/>
                </a:lnTo>
                <a:lnTo>
                  <a:pt x="288" y="918"/>
                </a:lnTo>
                <a:lnTo>
                  <a:pt x="285" y="886"/>
                </a:lnTo>
                <a:lnTo>
                  <a:pt x="280" y="866"/>
                </a:lnTo>
                <a:lnTo>
                  <a:pt x="270" y="847"/>
                </a:lnTo>
                <a:lnTo>
                  <a:pt x="262" y="836"/>
                </a:lnTo>
                <a:lnTo>
                  <a:pt x="251" y="827"/>
                </a:lnTo>
                <a:lnTo>
                  <a:pt x="238" y="823"/>
                </a:lnTo>
                <a:lnTo>
                  <a:pt x="225" y="821"/>
                </a:lnTo>
                <a:lnTo>
                  <a:pt x="211" y="827"/>
                </a:lnTo>
                <a:lnTo>
                  <a:pt x="198" y="840"/>
                </a:lnTo>
                <a:lnTo>
                  <a:pt x="187" y="857"/>
                </a:lnTo>
                <a:lnTo>
                  <a:pt x="176" y="877"/>
                </a:lnTo>
                <a:lnTo>
                  <a:pt x="166" y="899"/>
                </a:lnTo>
                <a:lnTo>
                  <a:pt x="156" y="918"/>
                </a:lnTo>
                <a:lnTo>
                  <a:pt x="145" y="936"/>
                </a:lnTo>
                <a:lnTo>
                  <a:pt x="133" y="955"/>
                </a:lnTo>
                <a:lnTo>
                  <a:pt x="117" y="968"/>
                </a:lnTo>
                <a:lnTo>
                  <a:pt x="101" y="973"/>
                </a:lnTo>
                <a:lnTo>
                  <a:pt x="83" y="977"/>
                </a:lnTo>
                <a:lnTo>
                  <a:pt x="66" y="973"/>
                </a:lnTo>
                <a:lnTo>
                  <a:pt x="49" y="966"/>
                </a:lnTo>
                <a:lnTo>
                  <a:pt x="33" y="951"/>
                </a:lnTo>
                <a:lnTo>
                  <a:pt x="21" y="936"/>
                </a:lnTo>
                <a:lnTo>
                  <a:pt x="11" y="914"/>
                </a:lnTo>
                <a:lnTo>
                  <a:pt x="5" y="888"/>
                </a:lnTo>
                <a:lnTo>
                  <a:pt x="1" y="864"/>
                </a:lnTo>
                <a:lnTo>
                  <a:pt x="0" y="838"/>
                </a:lnTo>
                <a:lnTo>
                  <a:pt x="2" y="816"/>
                </a:lnTo>
                <a:lnTo>
                  <a:pt x="8" y="795"/>
                </a:lnTo>
                <a:lnTo>
                  <a:pt x="19" y="771"/>
                </a:lnTo>
                <a:lnTo>
                  <a:pt x="34" y="751"/>
                </a:lnTo>
                <a:lnTo>
                  <a:pt x="51" y="734"/>
                </a:lnTo>
                <a:lnTo>
                  <a:pt x="66" y="723"/>
                </a:lnTo>
                <a:lnTo>
                  <a:pt x="86" y="709"/>
                </a:lnTo>
                <a:lnTo>
                  <a:pt x="103" y="694"/>
                </a:lnTo>
                <a:lnTo>
                  <a:pt x="120" y="675"/>
                </a:lnTo>
                <a:lnTo>
                  <a:pt x="136" y="653"/>
                </a:lnTo>
                <a:lnTo>
                  <a:pt x="149" y="629"/>
                </a:lnTo>
                <a:lnTo>
                  <a:pt x="155" y="598"/>
                </a:lnTo>
                <a:lnTo>
                  <a:pt x="157" y="568"/>
                </a:lnTo>
                <a:lnTo>
                  <a:pt x="156" y="538"/>
                </a:lnTo>
                <a:lnTo>
                  <a:pt x="152" y="507"/>
                </a:lnTo>
                <a:lnTo>
                  <a:pt x="145" y="475"/>
                </a:lnTo>
                <a:lnTo>
                  <a:pt x="134" y="438"/>
                </a:lnTo>
                <a:lnTo>
                  <a:pt x="124" y="405"/>
                </a:lnTo>
                <a:lnTo>
                  <a:pt x="113" y="370"/>
                </a:lnTo>
                <a:lnTo>
                  <a:pt x="108" y="331"/>
                </a:lnTo>
                <a:lnTo>
                  <a:pt x="108" y="303"/>
                </a:lnTo>
                <a:lnTo>
                  <a:pt x="111" y="272"/>
                </a:lnTo>
                <a:lnTo>
                  <a:pt x="112" y="250"/>
                </a:lnTo>
                <a:lnTo>
                  <a:pt x="127" y="253"/>
                </a:lnTo>
                <a:lnTo>
                  <a:pt x="147" y="257"/>
                </a:lnTo>
                <a:lnTo>
                  <a:pt x="170" y="261"/>
                </a:lnTo>
                <a:lnTo>
                  <a:pt x="194" y="266"/>
                </a:lnTo>
                <a:lnTo>
                  <a:pt x="219" y="270"/>
                </a:lnTo>
                <a:lnTo>
                  <a:pt x="246" y="276"/>
                </a:lnTo>
                <a:lnTo>
                  <a:pt x="274" y="279"/>
                </a:lnTo>
                <a:lnTo>
                  <a:pt x="305" y="281"/>
                </a:lnTo>
                <a:lnTo>
                  <a:pt x="365" y="281"/>
                </a:lnTo>
                <a:lnTo>
                  <a:pt x="387" y="279"/>
                </a:lnTo>
                <a:lnTo>
                  <a:pt x="408" y="277"/>
                </a:lnTo>
                <a:lnTo>
                  <a:pt x="432" y="272"/>
                </a:lnTo>
                <a:lnTo>
                  <a:pt x="451" y="263"/>
                </a:lnTo>
                <a:lnTo>
                  <a:pt x="466" y="252"/>
                </a:lnTo>
                <a:lnTo>
                  <a:pt x="478" y="239"/>
                </a:lnTo>
                <a:lnTo>
                  <a:pt x="487" y="226"/>
                </a:lnTo>
                <a:lnTo>
                  <a:pt x="491" y="211"/>
                </a:lnTo>
                <a:lnTo>
                  <a:pt x="491" y="189"/>
                </a:lnTo>
                <a:lnTo>
                  <a:pt x="487" y="163"/>
                </a:lnTo>
                <a:lnTo>
                  <a:pt x="481" y="137"/>
                </a:lnTo>
                <a:lnTo>
                  <a:pt x="475" y="113"/>
                </a:lnTo>
                <a:lnTo>
                  <a:pt x="475" y="91"/>
                </a:lnTo>
                <a:lnTo>
                  <a:pt x="482" y="68"/>
                </a:lnTo>
                <a:lnTo>
                  <a:pt x="493" y="50"/>
                </a:lnTo>
                <a:lnTo>
                  <a:pt x="509" y="35"/>
                </a:lnTo>
                <a:lnTo>
                  <a:pt x="528" y="24"/>
                </a:lnTo>
                <a:lnTo>
                  <a:pt x="549" y="15"/>
                </a:lnTo>
                <a:lnTo>
                  <a:pt x="569" y="9"/>
                </a:lnTo>
                <a:lnTo>
                  <a:pt x="595" y="4"/>
                </a:lnTo>
                <a:lnTo>
                  <a:pt x="616" y="0"/>
                </a:lnTo>
                <a:lnTo>
                  <a:pt x="640" y="0"/>
                </a:lnTo>
                <a:lnTo>
                  <a:pt x="659" y="2"/>
                </a:lnTo>
                <a:lnTo>
                  <a:pt x="680" y="9"/>
                </a:lnTo>
                <a:lnTo>
                  <a:pt x="700" y="18"/>
                </a:lnTo>
                <a:lnTo>
                  <a:pt x="718" y="31"/>
                </a:lnTo>
                <a:lnTo>
                  <a:pt x="733" y="46"/>
                </a:lnTo>
                <a:lnTo>
                  <a:pt x="747" y="65"/>
                </a:lnTo>
                <a:lnTo>
                  <a:pt x="753" y="85"/>
                </a:lnTo>
                <a:lnTo>
                  <a:pt x="755" y="104"/>
                </a:lnTo>
                <a:lnTo>
                  <a:pt x="752" y="126"/>
                </a:lnTo>
                <a:lnTo>
                  <a:pt x="745" y="144"/>
                </a:lnTo>
                <a:lnTo>
                  <a:pt x="734" y="174"/>
                </a:lnTo>
                <a:lnTo>
                  <a:pt x="727" y="198"/>
                </a:lnTo>
                <a:lnTo>
                  <a:pt x="721" y="224"/>
                </a:lnTo>
                <a:lnTo>
                  <a:pt x="721" y="246"/>
                </a:lnTo>
                <a:lnTo>
                  <a:pt x="727" y="268"/>
                </a:lnTo>
                <a:lnTo>
                  <a:pt x="739" y="285"/>
                </a:lnTo>
                <a:lnTo>
                  <a:pt x="750" y="294"/>
                </a:lnTo>
                <a:lnTo>
                  <a:pt x="768" y="303"/>
                </a:lnTo>
                <a:lnTo>
                  <a:pt x="788" y="311"/>
                </a:lnTo>
                <a:lnTo>
                  <a:pt x="808" y="314"/>
                </a:lnTo>
                <a:lnTo>
                  <a:pt x="834" y="318"/>
                </a:lnTo>
                <a:lnTo>
                  <a:pt x="862" y="318"/>
                </a:lnTo>
                <a:lnTo>
                  <a:pt x="886" y="313"/>
                </a:lnTo>
                <a:lnTo>
                  <a:pt x="920" y="309"/>
                </a:lnTo>
                <a:lnTo>
                  <a:pt x="955" y="301"/>
                </a:lnTo>
                <a:lnTo>
                  <a:pt x="985" y="294"/>
                </a:lnTo>
                <a:lnTo>
                  <a:pt x="1015" y="287"/>
                </a:lnTo>
                <a:lnTo>
                  <a:pt x="1049" y="276"/>
                </a:lnTo>
                <a:lnTo>
                  <a:pt x="1090" y="263"/>
                </a:lnTo>
                <a:lnTo>
                  <a:pt x="1148" y="246"/>
                </a:lnTo>
                <a:lnTo>
                  <a:pt x="1151" y="264"/>
                </a:lnTo>
              </a:path>
            </a:pathLst>
          </a:custGeom>
          <a:solidFill>
            <a:srgbClr val="92D05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tIns="91440" bIns="91440" anchor="ctr"/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Centre for energy demand shifting from OCED to Asia (India &amp; China)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rot="20591020">
            <a:off x="3487966" y="3224662"/>
            <a:ext cx="1973263" cy="1338262"/>
          </a:xfrm>
          <a:custGeom>
            <a:avLst/>
            <a:gdLst>
              <a:gd name="T0" fmla="*/ 2147483647 w 1537"/>
              <a:gd name="T1" fmla="*/ 2147483647 h 984"/>
              <a:gd name="T2" fmla="*/ 2147483647 w 1537"/>
              <a:gd name="T3" fmla="*/ 2147483647 h 984"/>
              <a:gd name="T4" fmla="*/ 2147483647 w 1537"/>
              <a:gd name="T5" fmla="*/ 2147483647 h 984"/>
              <a:gd name="T6" fmla="*/ 2147483647 w 1537"/>
              <a:gd name="T7" fmla="*/ 2147483647 h 984"/>
              <a:gd name="T8" fmla="*/ 2147483647 w 1537"/>
              <a:gd name="T9" fmla="*/ 2147483647 h 984"/>
              <a:gd name="T10" fmla="*/ 2147483647 w 1537"/>
              <a:gd name="T11" fmla="*/ 2147483647 h 984"/>
              <a:gd name="T12" fmla="*/ 2147483647 w 1537"/>
              <a:gd name="T13" fmla="*/ 2147483647 h 984"/>
              <a:gd name="T14" fmla="*/ 2147483647 w 1537"/>
              <a:gd name="T15" fmla="*/ 2147483647 h 984"/>
              <a:gd name="T16" fmla="*/ 2147483647 w 1537"/>
              <a:gd name="T17" fmla="*/ 2147483647 h 984"/>
              <a:gd name="T18" fmla="*/ 2147483647 w 1537"/>
              <a:gd name="T19" fmla="*/ 2147483647 h 984"/>
              <a:gd name="T20" fmla="*/ 2147483647 w 1537"/>
              <a:gd name="T21" fmla="*/ 2147483647 h 984"/>
              <a:gd name="T22" fmla="*/ 2147483647 w 1537"/>
              <a:gd name="T23" fmla="*/ 2147483647 h 984"/>
              <a:gd name="T24" fmla="*/ 2147483647 w 1537"/>
              <a:gd name="T25" fmla="*/ 2147483647 h 984"/>
              <a:gd name="T26" fmla="*/ 2147483647 w 1537"/>
              <a:gd name="T27" fmla="*/ 2147483647 h 984"/>
              <a:gd name="T28" fmla="*/ 2147483647 w 1537"/>
              <a:gd name="T29" fmla="*/ 2147483647 h 984"/>
              <a:gd name="T30" fmla="*/ 2147483647 w 1537"/>
              <a:gd name="T31" fmla="*/ 2147483647 h 984"/>
              <a:gd name="T32" fmla="*/ 2147483647 w 1537"/>
              <a:gd name="T33" fmla="*/ 2147483647 h 984"/>
              <a:gd name="T34" fmla="*/ 2147483647 w 1537"/>
              <a:gd name="T35" fmla="*/ 2147483647 h 984"/>
              <a:gd name="T36" fmla="*/ 2147483647 w 1537"/>
              <a:gd name="T37" fmla="*/ 2147483647 h 984"/>
              <a:gd name="T38" fmla="*/ 2147483647 w 1537"/>
              <a:gd name="T39" fmla="*/ 0 h 984"/>
              <a:gd name="T40" fmla="*/ 2147483647 w 1537"/>
              <a:gd name="T41" fmla="*/ 2147483647 h 984"/>
              <a:gd name="T42" fmla="*/ 2147483647 w 1537"/>
              <a:gd name="T43" fmla="*/ 2147483647 h 984"/>
              <a:gd name="T44" fmla="*/ 2147483647 w 1537"/>
              <a:gd name="T45" fmla="*/ 2147483647 h 984"/>
              <a:gd name="T46" fmla="*/ 2147483647 w 1537"/>
              <a:gd name="T47" fmla="*/ 2147483647 h 984"/>
              <a:gd name="T48" fmla="*/ 2147483647 w 1537"/>
              <a:gd name="T49" fmla="*/ 2147483647 h 984"/>
              <a:gd name="T50" fmla="*/ 2147483647 w 1537"/>
              <a:gd name="T51" fmla="*/ 2147483647 h 984"/>
              <a:gd name="T52" fmla="*/ 2147483647 w 1537"/>
              <a:gd name="T53" fmla="*/ 2147483647 h 984"/>
              <a:gd name="T54" fmla="*/ 2147483647 w 1537"/>
              <a:gd name="T55" fmla="*/ 2147483647 h 984"/>
              <a:gd name="T56" fmla="*/ 2147483647 w 1537"/>
              <a:gd name="T57" fmla="*/ 2147483647 h 984"/>
              <a:gd name="T58" fmla="*/ 2147483647 w 1537"/>
              <a:gd name="T59" fmla="*/ 2147483647 h 984"/>
              <a:gd name="T60" fmla="*/ 2147483647 w 1537"/>
              <a:gd name="T61" fmla="*/ 2147483647 h 984"/>
              <a:gd name="T62" fmla="*/ 2147483647 w 1537"/>
              <a:gd name="T63" fmla="*/ 2147483647 h 984"/>
              <a:gd name="T64" fmla="*/ 2147483647 w 1537"/>
              <a:gd name="T65" fmla="*/ 2147483647 h 984"/>
              <a:gd name="T66" fmla="*/ 2147483647 w 1537"/>
              <a:gd name="T67" fmla="*/ 2147483647 h 984"/>
              <a:gd name="T68" fmla="*/ 2147483647 w 1537"/>
              <a:gd name="T69" fmla="*/ 2147483647 h 984"/>
              <a:gd name="T70" fmla="*/ 2147483647 w 1537"/>
              <a:gd name="T71" fmla="*/ 2147483647 h 984"/>
              <a:gd name="T72" fmla="*/ 2147483647 w 1537"/>
              <a:gd name="T73" fmla="*/ 2147483647 h 984"/>
              <a:gd name="T74" fmla="*/ 2147483647 w 1537"/>
              <a:gd name="T75" fmla="*/ 2147483647 h 984"/>
              <a:gd name="T76" fmla="*/ 2147483647 w 1537"/>
              <a:gd name="T77" fmla="*/ 2147483647 h 984"/>
              <a:gd name="T78" fmla="*/ 2147483647 w 1537"/>
              <a:gd name="T79" fmla="*/ 2147483647 h 984"/>
              <a:gd name="T80" fmla="*/ 2147483647 w 1537"/>
              <a:gd name="T81" fmla="*/ 2147483647 h 984"/>
              <a:gd name="T82" fmla="*/ 2147483647 w 1537"/>
              <a:gd name="T83" fmla="*/ 2147483647 h 984"/>
              <a:gd name="T84" fmla="*/ 2147483647 w 1537"/>
              <a:gd name="T85" fmla="*/ 2147483647 h 9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37"/>
              <a:gd name="T130" fmla="*/ 0 h 984"/>
              <a:gd name="T131" fmla="*/ 1537 w 1537"/>
              <a:gd name="T132" fmla="*/ 984 h 98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37" h="984">
                <a:moveTo>
                  <a:pt x="233" y="91"/>
                </a:moveTo>
                <a:lnTo>
                  <a:pt x="248" y="85"/>
                </a:lnTo>
                <a:lnTo>
                  <a:pt x="268" y="80"/>
                </a:lnTo>
                <a:lnTo>
                  <a:pt x="285" y="82"/>
                </a:lnTo>
                <a:lnTo>
                  <a:pt x="301" y="87"/>
                </a:lnTo>
                <a:lnTo>
                  <a:pt x="317" y="93"/>
                </a:lnTo>
                <a:lnTo>
                  <a:pt x="334" y="98"/>
                </a:lnTo>
                <a:lnTo>
                  <a:pt x="354" y="104"/>
                </a:lnTo>
                <a:lnTo>
                  <a:pt x="369" y="107"/>
                </a:lnTo>
                <a:lnTo>
                  <a:pt x="388" y="109"/>
                </a:lnTo>
                <a:lnTo>
                  <a:pt x="407" y="107"/>
                </a:lnTo>
                <a:lnTo>
                  <a:pt x="423" y="102"/>
                </a:lnTo>
                <a:lnTo>
                  <a:pt x="441" y="94"/>
                </a:lnTo>
                <a:lnTo>
                  <a:pt x="458" y="85"/>
                </a:lnTo>
                <a:lnTo>
                  <a:pt x="474" y="74"/>
                </a:lnTo>
                <a:lnTo>
                  <a:pt x="492" y="63"/>
                </a:lnTo>
                <a:lnTo>
                  <a:pt x="508" y="52"/>
                </a:lnTo>
                <a:lnTo>
                  <a:pt x="527" y="43"/>
                </a:lnTo>
                <a:lnTo>
                  <a:pt x="543" y="37"/>
                </a:lnTo>
                <a:lnTo>
                  <a:pt x="562" y="35"/>
                </a:lnTo>
                <a:lnTo>
                  <a:pt x="579" y="39"/>
                </a:lnTo>
                <a:lnTo>
                  <a:pt x="595" y="46"/>
                </a:lnTo>
                <a:lnTo>
                  <a:pt x="611" y="61"/>
                </a:lnTo>
                <a:lnTo>
                  <a:pt x="621" y="74"/>
                </a:lnTo>
                <a:lnTo>
                  <a:pt x="626" y="98"/>
                </a:lnTo>
                <a:lnTo>
                  <a:pt x="623" y="124"/>
                </a:lnTo>
                <a:lnTo>
                  <a:pt x="618" y="154"/>
                </a:lnTo>
                <a:lnTo>
                  <a:pt x="611" y="185"/>
                </a:lnTo>
                <a:lnTo>
                  <a:pt x="605" y="211"/>
                </a:lnTo>
                <a:lnTo>
                  <a:pt x="606" y="237"/>
                </a:lnTo>
                <a:lnTo>
                  <a:pt x="613" y="263"/>
                </a:lnTo>
                <a:lnTo>
                  <a:pt x="626" y="283"/>
                </a:lnTo>
                <a:lnTo>
                  <a:pt x="638" y="296"/>
                </a:lnTo>
                <a:lnTo>
                  <a:pt x="655" y="304"/>
                </a:lnTo>
                <a:lnTo>
                  <a:pt x="675" y="311"/>
                </a:lnTo>
                <a:lnTo>
                  <a:pt x="701" y="317"/>
                </a:lnTo>
                <a:lnTo>
                  <a:pt x="723" y="320"/>
                </a:lnTo>
                <a:lnTo>
                  <a:pt x="750" y="322"/>
                </a:lnTo>
                <a:lnTo>
                  <a:pt x="775" y="318"/>
                </a:lnTo>
                <a:lnTo>
                  <a:pt x="797" y="313"/>
                </a:lnTo>
                <a:lnTo>
                  <a:pt x="820" y="304"/>
                </a:lnTo>
                <a:lnTo>
                  <a:pt x="841" y="292"/>
                </a:lnTo>
                <a:lnTo>
                  <a:pt x="857" y="280"/>
                </a:lnTo>
                <a:lnTo>
                  <a:pt x="873" y="265"/>
                </a:lnTo>
                <a:lnTo>
                  <a:pt x="885" y="248"/>
                </a:lnTo>
                <a:lnTo>
                  <a:pt x="896" y="228"/>
                </a:lnTo>
                <a:lnTo>
                  <a:pt x="903" y="202"/>
                </a:lnTo>
                <a:lnTo>
                  <a:pt x="904" y="161"/>
                </a:lnTo>
                <a:lnTo>
                  <a:pt x="904" y="130"/>
                </a:lnTo>
                <a:lnTo>
                  <a:pt x="907" y="102"/>
                </a:lnTo>
                <a:lnTo>
                  <a:pt x="915" y="82"/>
                </a:lnTo>
                <a:lnTo>
                  <a:pt x="926" y="63"/>
                </a:lnTo>
                <a:lnTo>
                  <a:pt x="938" y="46"/>
                </a:lnTo>
                <a:lnTo>
                  <a:pt x="954" y="32"/>
                </a:lnTo>
                <a:lnTo>
                  <a:pt x="970" y="20"/>
                </a:lnTo>
                <a:lnTo>
                  <a:pt x="992" y="11"/>
                </a:lnTo>
                <a:lnTo>
                  <a:pt x="1013" y="8"/>
                </a:lnTo>
                <a:lnTo>
                  <a:pt x="1035" y="4"/>
                </a:lnTo>
                <a:lnTo>
                  <a:pt x="1059" y="2"/>
                </a:lnTo>
                <a:lnTo>
                  <a:pt x="1083" y="0"/>
                </a:lnTo>
                <a:lnTo>
                  <a:pt x="1110" y="2"/>
                </a:lnTo>
                <a:lnTo>
                  <a:pt x="1131" y="4"/>
                </a:lnTo>
                <a:lnTo>
                  <a:pt x="1150" y="8"/>
                </a:lnTo>
                <a:lnTo>
                  <a:pt x="1170" y="11"/>
                </a:lnTo>
                <a:lnTo>
                  <a:pt x="1188" y="15"/>
                </a:lnTo>
                <a:lnTo>
                  <a:pt x="1208" y="17"/>
                </a:lnTo>
                <a:lnTo>
                  <a:pt x="1359" y="22"/>
                </a:lnTo>
                <a:lnTo>
                  <a:pt x="1536" y="983"/>
                </a:lnTo>
                <a:lnTo>
                  <a:pt x="211" y="981"/>
                </a:lnTo>
                <a:lnTo>
                  <a:pt x="212" y="955"/>
                </a:lnTo>
                <a:lnTo>
                  <a:pt x="216" y="933"/>
                </a:lnTo>
                <a:lnTo>
                  <a:pt x="221" y="910"/>
                </a:lnTo>
                <a:lnTo>
                  <a:pt x="226" y="894"/>
                </a:lnTo>
                <a:lnTo>
                  <a:pt x="233" y="875"/>
                </a:lnTo>
                <a:lnTo>
                  <a:pt x="243" y="855"/>
                </a:lnTo>
                <a:lnTo>
                  <a:pt x="254" y="836"/>
                </a:lnTo>
                <a:lnTo>
                  <a:pt x="264" y="822"/>
                </a:lnTo>
                <a:lnTo>
                  <a:pt x="276" y="803"/>
                </a:lnTo>
                <a:lnTo>
                  <a:pt x="286" y="788"/>
                </a:lnTo>
                <a:lnTo>
                  <a:pt x="294" y="770"/>
                </a:lnTo>
                <a:lnTo>
                  <a:pt x="300" y="751"/>
                </a:lnTo>
                <a:lnTo>
                  <a:pt x="303" y="724"/>
                </a:lnTo>
                <a:lnTo>
                  <a:pt x="302" y="698"/>
                </a:lnTo>
                <a:lnTo>
                  <a:pt x="298" y="681"/>
                </a:lnTo>
                <a:lnTo>
                  <a:pt x="292" y="664"/>
                </a:lnTo>
                <a:lnTo>
                  <a:pt x="284" y="650"/>
                </a:lnTo>
                <a:lnTo>
                  <a:pt x="273" y="637"/>
                </a:lnTo>
                <a:lnTo>
                  <a:pt x="260" y="629"/>
                </a:lnTo>
                <a:lnTo>
                  <a:pt x="244" y="624"/>
                </a:lnTo>
                <a:lnTo>
                  <a:pt x="227" y="622"/>
                </a:lnTo>
                <a:lnTo>
                  <a:pt x="209" y="624"/>
                </a:lnTo>
                <a:lnTo>
                  <a:pt x="191" y="627"/>
                </a:lnTo>
                <a:lnTo>
                  <a:pt x="174" y="633"/>
                </a:lnTo>
                <a:lnTo>
                  <a:pt x="152" y="642"/>
                </a:lnTo>
                <a:lnTo>
                  <a:pt x="134" y="650"/>
                </a:lnTo>
                <a:lnTo>
                  <a:pt x="114" y="655"/>
                </a:lnTo>
                <a:lnTo>
                  <a:pt x="91" y="659"/>
                </a:lnTo>
                <a:lnTo>
                  <a:pt x="72" y="659"/>
                </a:lnTo>
                <a:lnTo>
                  <a:pt x="55" y="653"/>
                </a:lnTo>
                <a:lnTo>
                  <a:pt x="38" y="646"/>
                </a:lnTo>
                <a:lnTo>
                  <a:pt x="24" y="635"/>
                </a:lnTo>
                <a:lnTo>
                  <a:pt x="12" y="620"/>
                </a:lnTo>
                <a:lnTo>
                  <a:pt x="3" y="598"/>
                </a:lnTo>
                <a:lnTo>
                  <a:pt x="0" y="574"/>
                </a:lnTo>
                <a:lnTo>
                  <a:pt x="2" y="550"/>
                </a:lnTo>
                <a:lnTo>
                  <a:pt x="8" y="526"/>
                </a:lnTo>
                <a:lnTo>
                  <a:pt x="14" y="507"/>
                </a:lnTo>
                <a:lnTo>
                  <a:pt x="25" y="489"/>
                </a:lnTo>
                <a:lnTo>
                  <a:pt x="38" y="472"/>
                </a:lnTo>
                <a:lnTo>
                  <a:pt x="50" y="461"/>
                </a:lnTo>
                <a:lnTo>
                  <a:pt x="66" y="448"/>
                </a:lnTo>
                <a:lnTo>
                  <a:pt x="81" y="440"/>
                </a:lnTo>
                <a:lnTo>
                  <a:pt x="97" y="435"/>
                </a:lnTo>
                <a:lnTo>
                  <a:pt x="114" y="429"/>
                </a:lnTo>
                <a:lnTo>
                  <a:pt x="135" y="424"/>
                </a:lnTo>
                <a:lnTo>
                  <a:pt x="157" y="420"/>
                </a:lnTo>
                <a:lnTo>
                  <a:pt x="175" y="415"/>
                </a:lnTo>
                <a:lnTo>
                  <a:pt x="194" y="403"/>
                </a:lnTo>
                <a:lnTo>
                  <a:pt x="206" y="391"/>
                </a:lnTo>
                <a:lnTo>
                  <a:pt x="217" y="374"/>
                </a:lnTo>
                <a:lnTo>
                  <a:pt x="226" y="355"/>
                </a:lnTo>
                <a:lnTo>
                  <a:pt x="231" y="337"/>
                </a:lnTo>
                <a:lnTo>
                  <a:pt x="235" y="313"/>
                </a:lnTo>
                <a:lnTo>
                  <a:pt x="236" y="281"/>
                </a:lnTo>
                <a:lnTo>
                  <a:pt x="235" y="254"/>
                </a:lnTo>
                <a:lnTo>
                  <a:pt x="233" y="224"/>
                </a:lnTo>
                <a:lnTo>
                  <a:pt x="232" y="193"/>
                </a:lnTo>
                <a:lnTo>
                  <a:pt x="231" y="156"/>
                </a:lnTo>
                <a:lnTo>
                  <a:pt x="230" y="124"/>
                </a:lnTo>
                <a:lnTo>
                  <a:pt x="231" y="104"/>
                </a:lnTo>
                <a:lnTo>
                  <a:pt x="233" y="91"/>
                </a:lnTo>
              </a:path>
            </a:pathLst>
          </a:custGeom>
          <a:solidFill>
            <a:srgbClr val="92D05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tIns="91440" bIns="91440" anchor="ctr"/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For 9% GDP growth, energy supply needs to grow 4 – 5 times and generation capacity; 6-7 times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 rot="20557163">
            <a:off x="4683919" y="4614863"/>
            <a:ext cx="1709737" cy="1587500"/>
          </a:xfrm>
          <a:custGeom>
            <a:avLst/>
            <a:gdLst>
              <a:gd name="T0" fmla="*/ 2147483647 w 1286"/>
              <a:gd name="T1" fmla="*/ 2147483647 h 1133"/>
              <a:gd name="T2" fmla="*/ 2147483647 w 1286"/>
              <a:gd name="T3" fmla="*/ 2147483647 h 1133"/>
              <a:gd name="T4" fmla="*/ 2147483647 w 1286"/>
              <a:gd name="T5" fmla="*/ 2147483647 h 1133"/>
              <a:gd name="T6" fmla="*/ 2147483647 w 1286"/>
              <a:gd name="T7" fmla="*/ 2147483647 h 1133"/>
              <a:gd name="T8" fmla="*/ 2147483647 w 1286"/>
              <a:gd name="T9" fmla="*/ 2147483647 h 1133"/>
              <a:gd name="T10" fmla="*/ 2147483647 w 1286"/>
              <a:gd name="T11" fmla="*/ 2147483647 h 1133"/>
              <a:gd name="T12" fmla="*/ 2147483647 w 1286"/>
              <a:gd name="T13" fmla="*/ 2147483647 h 1133"/>
              <a:gd name="T14" fmla="*/ 2147483647 w 1286"/>
              <a:gd name="T15" fmla="*/ 2147483647 h 1133"/>
              <a:gd name="T16" fmla="*/ 2147483647 w 1286"/>
              <a:gd name="T17" fmla="*/ 2147483647 h 1133"/>
              <a:gd name="T18" fmla="*/ 2147483647 w 1286"/>
              <a:gd name="T19" fmla="*/ 2147483647 h 1133"/>
              <a:gd name="T20" fmla="*/ 2147483647 w 1286"/>
              <a:gd name="T21" fmla="*/ 2147483647 h 1133"/>
              <a:gd name="T22" fmla="*/ 2147483647 w 1286"/>
              <a:gd name="T23" fmla="*/ 2147483647 h 1133"/>
              <a:gd name="T24" fmla="*/ 2147483647 w 1286"/>
              <a:gd name="T25" fmla="*/ 2147483647 h 1133"/>
              <a:gd name="T26" fmla="*/ 2147483647 w 1286"/>
              <a:gd name="T27" fmla="*/ 2147483647 h 1133"/>
              <a:gd name="T28" fmla="*/ 2147483647 w 1286"/>
              <a:gd name="T29" fmla="*/ 2147483647 h 1133"/>
              <a:gd name="T30" fmla="*/ 2147483647 w 1286"/>
              <a:gd name="T31" fmla="*/ 2147483647 h 1133"/>
              <a:gd name="T32" fmla="*/ 2147483647 w 1286"/>
              <a:gd name="T33" fmla="*/ 2147483647 h 1133"/>
              <a:gd name="T34" fmla="*/ 2147483647 w 1286"/>
              <a:gd name="T35" fmla="*/ 2147483647 h 1133"/>
              <a:gd name="T36" fmla="*/ 2147483647 w 1286"/>
              <a:gd name="T37" fmla="*/ 2147483647 h 1133"/>
              <a:gd name="T38" fmla="*/ 2147483647 w 1286"/>
              <a:gd name="T39" fmla="*/ 2147483647 h 1133"/>
              <a:gd name="T40" fmla="*/ 2147483647 w 1286"/>
              <a:gd name="T41" fmla="*/ 2147483647 h 1133"/>
              <a:gd name="T42" fmla="*/ 2147483647 w 1286"/>
              <a:gd name="T43" fmla="*/ 2147483647 h 1133"/>
              <a:gd name="T44" fmla="*/ 2147483647 w 1286"/>
              <a:gd name="T45" fmla="*/ 2147483647 h 1133"/>
              <a:gd name="T46" fmla="*/ 2147483647 w 1286"/>
              <a:gd name="T47" fmla="*/ 2147483647 h 1133"/>
              <a:gd name="T48" fmla="*/ 2147483647 w 1286"/>
              <a:gd name="T49" fmla="*/ 2147483647 h 1133"/>
              <a:gd name="T50" fmla="*/ 2147483647 w 1286"/>
              <a:gd name="T51" fmla="*/ 2147483647 h 1133"/>
              <a:gd name="T52" fmla="*/ 2147483647 w 1286"/>
              <a:gd name="T53" fmla="*/ 2147483647 h 1133"/>
              <a:gd name="T54" fmla="*/ 2147483647 w 1286"/>
              <a:gd name="T55" fmla="*/ 2147483647 h 1133"/>
              <a:gd name="T56" fmla="*/ 2147483647 w 1286"/>
              <a:gd name="T57" fmla="*/ 2147483647 h 1133"/>
              <a:gd name="T58" fmla="*/ 2147483647 w 1286"/>
              <a:gd name="T59" fmla="*/ 2147483647 h 1133"/>
              <a:gd name="T60" fmla="*/ 2147483647 w 1286"/>
              <a:gd name="T61" fmla="*/ 2147483647 h 1133"/>
              <a:gd name="T62" fmla="*/ 2147483647 w 1286"/>
              <a:gd name="T63" fmla="*/ 2147483647 h 1133"/>
              <a:gd name="T64" fmla="*/ 2147483647 w 1286"/>
              <a:gd name="T65" fmla="*/ 2147483647 h 1133"/>
              <a:gd name="T66" fmla="*/ 2147483647 w 1286"/>
              <a:gd name="T67" fmla="*/ 2147483647 h 1133"/>
              <a:gd name="T68" fmla="*/ 2147483647 w 1286"/>
              <a:gd name="T69" fmla="*/ 2147483647 h 1133"/>
              <a:gd name="T70" fmla="*/ 2147483647 w 1286"/>
              <a:gd name="T71" fmla="*/ 2147483647 h 1133"/>
              <a:gd name="T72" fmla="*/ 2147483647 w 1286"/>
              <a:gd name="T73" fmla="*/ 2147483647 h 1133"/>
              <a:gd name="T74" fmla="*/ 2147483647 w 1286"/>
              <a:gd name="T75" fmla="*/ 2147483647 h 1133"/>
              <a:gd name="T76" fmla="*/ 2147483647 w 1286"/>
              <a:gd name="T77" fmla="*/ 2147483647 h 1133"/>
              <a:gd name="T78" fmla="*/ 2147483647 w 1286"/>
              <a:gd name="T79" fmla="*/ 2147483647 h 1133"/>
              <a:gd name="T80" fmla="*/ 2147483647 w 1286"/>
              <a:gd name="T81" fmla="*/ 2147483647 h 1133"/>
              <a:gd name="T82" fmla="*/ 2147483647 w 1286"/>
              <a:gd name="T83" fmla="*/ 2147483647 h 1133"/>
              <a:gd name="T84" fmla="*/ 2147483647 w 1286"/>
              <a:gd name="T85" fmla="*/ 2147483647 h 1133"/>
              <a:gd name="T86" fmla="*/ 2147483647 w 1286"/>
              <a:gd name="T87" fmla="*/ 2147483647 h 1133"/>
              <a:gd name="T88" fmla="*/ 2147483647 w 1286"/>
              <a:gd name="T89" fmla="*/ 2147483647 h 1133"/>
              <a:gd name="T90" fmla="*/ 2147483647 w 1286"/>
              <a:gd name="T91" fmla="*/ 2147483647 h 1133"/>
              <a:gd name="T92" fmla="*/ 2147483647 w 1286"/>
              <a:gd name="T93" fmla="*/ 2147483647 h 1133"/>
              <a:gd name="T94" fmla="*/ 2147483647 w 1286"/>
              <a:gd name="T95" fmla="*/ 2147483647 h 11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86"/>
              <a:gd name="T145" fmla="*/ 0 h 1133"/>
              <a:gd name="T146" fmla="*/ 1286 w 1286"/>
              <a:gd name="T147" fmla="*/ 1133 h 113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86" h="1133">
                <a:moveTo>
                  <a:pt x="1194" y="240"/>
                </a:moveTo>
                <a:lnTo>
                  <a:pt x="1183" y="233"/>
                </a:lnTo>
                <a:lnTo>
                  <a:pt x="1163" y="225"/>
                </a:lnTo>
                <a:lnTo>
                  <a:pt x="1143" y="222"/>
                </a:lnTo>
                <a:lnTo>
                  <a:pt x="1123" y="225"/>
                </a:lnTo>
                <a:lnTo>
                  <a:pt x="1096" y="231"/>
                </a:lnTo>
                <a:lnTo>
                  <a:pt x="1077" y="235"/>
                </a:lnTo>
                <a:lnTo>
                  <a:pt x="1052" y="243"/>
                </a:lnTo>
                <a:lnTo>
                  <a:pt x="1029" y="252"/>
                </a:lnTo>
                <a:lnTo>
                  <a:pt x="1000" y="265"/>
                </a:lnTo>
                <a:lnTo>
                  <a:pt x="974" y="278"/>
                </a:lnTo>
                <a:lnTo>
                  <a:pt x="949" y="295"/>
                </a:lnTo>
                <a:lnTo>
                  <a:pt x="925" y="309"/>
                </a:lnTo>
                <a:lnTo>
                  <a:pt x="894" y="325"/>
                </a:lnTo>
                <a:lnTo>
                  <a:pt x="865" y="338"/>
                </a:lnTo>
                <a:lnTo>
                  <a:pt x="833" y="352"/>
                </a:lnTo>
                <a:lnTo>
                  <a:pt x="801" y="365"/>
                </a:lnTo>
                <a:lnTo>
                  <a:pt x="780" y="372"/>
                </a:lnTo>
                <a:lnTo>
                  <a:pt x="757" y="376"/>
                </a:lnTo>
                <a:lnTo>
                  <a:pt x="733" y="376"/>
                </a:lnTo>
                <a:lnTo>
                  <a:pt x="707" y="371"/>
                </a:lnTo>
                <a:lnTo>
                  <a:pt x="690" y="365"/>
                </a:lnTo>
                <a:lnTo>
                  <a:pt x="676" y="356"/>
                </a:lnTo>
                <a:lnTo>
                  <a:pt x="662" y="346"/>
                </a:lnTo>
                <a:lnTo>
                  <a:pt x="654" y="334"/>
                </a:lnTo>
                <a:lnTo>
                  <a:pt x="648" y="320"/>
                </a:lnTo>
                <a:lnTo>
                  <a:pt x="643" y="303"/>
                </a:lnTo>
                <a:lnTo>
                  <a:pt x="643" y="287"/>
                </a:lnTo>
                <a:lnTo>
                  <a:pt x="647" y="267"/>
                </a:lnTo>
                <a:lnTo>
                  <a:pt x="654" y="247"/>
                </a:lnTo>
                <a:lnTo>
                  <a:pt x="662" y="231"/>
                </a:lnTo>
                <a:lnTo>
                  <a:pt x="674" y="211"/>
                </a:lnTo>
                <a:lnTo>
                  <a:pt x="685" y="200"/>
                </a:lnTo>
                <a:lnTo>
                  <a:pt x="701" y="184"/>
                </a:lnTo>
                <a:lnTo>
                  <a:pt x="724" y="167"/>
                </a:lnTo>
                <a:lnTo>
                  <a:pt x="746" y="156"/>
                </a:lnTo>
                <a:lnTo>
                  <a:pt x="768" y="149"/>
                </a:lnTo>
                <a:lnTo>
                  <a:pt x="787" y="140"/>
                </a:lnTo>
                <a:lnTo>
                  <a:pt x="809" y="129"/>
                </a:lnTo>
                <a:lnTo>
                  <a:pt x="828" y="116"/>
                </a:lnTo>
                <a:lnTo>
                  <a:pt x="845" y="102"/>
                </a:lnTo>
                <a:lnTo>
                  <a:pt x="858" y="87"/>
                </a:lnTo>
                <a:lnTo>
                  <a:pt x="863" y="69"/>
                </a:lnTo>
                <a:lnTo>
                  <a:pt x="860" y="49"/>
                </a:lnTo>
                <a:lnTo>
                  <a:pt x="852" y="31"/>
                </a:lnTo>
                <a:lnTo>
                  <a:pt x="842" y="19"/>
                </a:lnTo>
                <a:lnTo>
                  <a:pt x="829" y="9"/>
                </a:lnTo>
                <a:lnTo>
                  <a:pt x="814" y="2"/>
                </a:lnTo>
                <a:lnTo>
                  <a:pt x="792" y="0"/>
                </a:lnTo>
                <a:lnTo>
                  <a:pt x="772" y="0"/>
                </a:lnTo>
                <a:lnTo>
                  <a:pt x="742" y="2"/>
                </a:lnTo>
                <a:lnTo>
                  <a:pt x="712" y="6"/>
                </a:lnTo>
                <a:lnTo>
                  <a:pt x="693" y="13"/>
                </a:lnTo>
                <a:lnTo>
                  <a:pt x="664" y="24"/>
                </a:lnTo>
                <a:lnTo>
                  <a:pt x="633" y="38"/>
                </a:lnTo>
                <a:lnTo>
                  <a:pt x="613" y="53"/>
                </a:lnTo>
                <a:lnTo>
                  <a:pt x="588" y="71"/>
                </a:lnTo>
                <a:lnTo>
                  <a:pt x="565" y="87"/>
                </a:lnTo>
                <a:lnTo>
                  <a:pt x="540" y="109"/>
                </a:lnTo>
                <a:lnTo>
                  <a:pt x="503" y="140"/>
                </a:lnTo>
                <a:lnTo>
                  <a:pt x="479" y="162"/>
                </a:lnTo>
                <a:lnTo>
                  <a:pt x="457" y="180"/>
                </a:lnTo>
                <a:lnTo>
                  <a:pt x="425" y="196"/>
                </a:lnTo>
                <a:lnTo>
                  <a:pt x="395" y="209"/>
                </a:lnTo>
                <a:lnTo>
                  <a:pt x="365" y="220"/>
                </a:lnTo>
                <a:lnTo>
                  <a:pt x="334" y="227"/>
                </a:lnTo>
                <a:lnTo>
                  <a:pt x="303" y="235"/>
                </a:lnTo>
                <a:lnTo>
                  <a:pt x="278" y="238"/>
                </a:lnTo>
                <a:lnTo>
                  <a:pt x="251" y="242"/>
                </a:lnTo>
                <a:lnTo>
                  <a:pt x="225" y="242"/>
                </a:lnTo>
                <a:lnTo>
                  <a:pt x="198" y="243"/>
                </a:lnTo>
                <a:lnTo>
                  <a:pt x="178" y="242"/>
                </a:lnTo>
                <a:lnTo>
                  <a:pt x="180" y="271"/>
                </a:lnTo>
                <a:lnTo>
                  <a:pt x="186" y="309"/>
                </a:lnTo>
                <a:lnTo>
                  <a:pt x="195" y="347"/>
                </a:lnTo>
                <a:lnTo>
                  <a:pt x="207" y="393"/>
                </a:lnTo>
                <a:lnTo>
                  <a:pt x="215" y="429"/>
                </a:lnTo>
                <a:lnTo>
                  <a:pt x="227" y="459"/>
                </a:lnTo>
                <a:lnTo>
                  <a:pt x="234" y="489"/>
                </a:lnTo>
                <a:lnTo>
                  <a:pt x="235" y="517"/>
                </a:lnTo>
                <a:lnTo>
                  <a:pt x="234" y="543"/>
                </a:lnTo>
                <a:lnTo>
                  <a:pt x="227" y="564"/>
                </a:lnTo>
                <a:lnTo>
                  <a:pt x="219" y="579"/>
                </a:lnTo>
                <a:lnTo>
                  <a:pt x="212" y="596"/>
                </a:lnTo>
                <a:lnTo>
                  <a:pt x="200" y="607"/>
                </a:lnTo>
                <a:lnTo>
                  <a:pt x="190" y="613"/>
                </a:lnTo>
                <a:lnTo>
                  <a:pt x="179" y="616"/>
                </a:lnTo>
                <a:lnTo>
                  <a:pt x="163" y="614"/>
                </a:lnTo>
                <a:lnTo>
                  <a:pt x="151" y="609"/>
                </a:lnTo>
                <a:lnTo>
                  <a:pt x="138" y="603"/>
                </a:lnTo>
                <a:lnTo>
                  <a:pt x="127" y="594"/>
                </a:lnTo>
                <a:lnTo>
                  <a:pt x="111" y="583"/>
                </a:lnTo>
                <a:lnTo>
                  <a:pt x="100" y="574"/>
                </a:lnTo>
                <a:lnTo>
                  <a:pt x="88" y="566"/>
                </a:lnTo>
                <a:lnTo>
                  <a:pt x="74" y="560"/>
                </a:lnTo>
                <a:lnTo>
                  <a:pt x="50" y="560"/>
                </a:lnTo>
                <a:lnTo>
                  <a:pt x="37" y="566"/>
                </a:lnTo>
                <a:lnTo>
                  <a:pt x="25" y="577"/>
                </a:lnTo>
                <a:lnTo>
                  <a:pt x="17" y="596"/>
                </a:lnTo>
                <a:lnTo>
                  <a:pt x="10" y="616"/>
                </a:lnTo>
                <a:lnTo>
                  <a:pt x="4" y="636"/>
                </a:lnTo>
                <a:lnTo>
                  <a:pt x="0" y="658"/>
                </a:lnTo>
                <a:lnTo>
                  <a:pt x="0" y="683"/>
                </a:lnTo>
                <a:lnTo>
                  <a:pt x="3" y="705"/>
                </a:lnTo>
                <a:lnTo>
                  <a:pt x="6" y="730"/>
                </a:lnTo>
                <a:lnTo>
                  <a:pt x="16" y="754"/>
                </a:lnTo>
                <a:lnTo>
                  <a:pt x="25" y="780"/>
                </a:lnTo>
                <a:lnTo>
                  <a:pt x="38" y="805"/>
                </a:lnTo>
                <a:lnTo>
                  <a:pt x="53" y="819"/>
                </a:lnTo>
                <a:lnTo>
                  <a:pt x="71" y="836"/>
                </a:lnTo>
                <a:lnTo>
                  <a:pt x="88" y="846"/>
                </a:lnTo>
                <a:lnTo>
                  <a:pt x="107" y="852"/>
                </a:lnTo>
                <a:lnTo>
                  <a:pt x="124" y="857"/>
                </a:lnTo>
                <a:lnTo>
                  <a:pt x="150" y="857"/>
                </a:lnTo>
                <a:lnTo>
                  <a:pt x="172" y="854"/>
                </a:lnTo>
                <a:lnTo>
                  <a:pt x="196" y="852"/>
                </a:lnTo>
                <a:lnTo>
                  <a:pt x="214" y="852"/>
                </a:lnTo>
                <a:lnTo>
                  <a:pt x="226" y="863"/>
                </a:lnTo>
                <a:lnTo>
                  <a:pt x="230" y="881"/>
                </a:lnTo>
                <a:lnTo>
                  <a:pt x="230" y="901"/>
                </a:lnTo>
                <a:lnTo>
                  <a:pt x="224" y="929"/>
                </a:lnTo>
                <a:lnTo>
                  <a:pt x="217" y="955"/>
                </a:lnTo>
                <a:lnTo>
                  <a:pt x="209" y="979"/>
                </a:lnTo>
                <a:lnTo>
                  <a:pt x="198" y="1010"/>
                </a:lnTo>
                <a:lnTo>
                  <a:pt x="186" y="1038"/>
                </a:lnTo>
                <a:lnTo>
                  <a:pt x="175" y="1062"/>
                </a:lnTo>
                <a:lnTo>
                  <a:pt x="161" y="1090"/>
                </a:lnTo>
                <a:lnTo>
                  <a:pt x="150" y="1110"/>
                </a:lnTo>
                <a:lnTo>
                  <a:pt x="128" y="1132"/>
                </a:lnTo>
                <a:lnTo>
                  <a:pt x="1188" y="1130"/>
                </a:lnTo>
                <a:lnTo>
                  <a:pt x="1189" y="1106"/>
                </a:lnTo>
                <a:lnTo>
                  <a:pt x="1193" y="1085"/>
                </a:lnTo>
                <a:lnTo>
                  <a:pt x="1198" y="1062"/>
                </a:lnTo>
                <a:lnTo>
                  <a:pt x="1203" y="1047"/>
                </a:lnTo>
                <a:lnTo>
                  <a:pt x="1211" y="1028"/>
                </a:lnTo>
                <a:lnTo>
                  <a:pt x="1221" y="1008"/>
                </a:lnTo>
                <a:lnTo>
                  <a:pt x="1233" y="990"/>
                </a:lnTo>
                <a:lnTo>
                  <a:pt x="1244" y="976"/>
                </a:lnTo>
                <a:lnTo>
                  <a:pt x="1256" y="957"/>
                </a:lnTo>
                <a:lnTo>
                  <a:pt x="1267" y="943"/>
                </a:lnTo>
                <a:lnTo>
                  <a:pt x="1275" y="925"/>
                </a:lnTo>
                <a:lnTo>
                  <a:pt x="1282" y="906"/>
                </a:lnTo>
                <a:lnTo>
                  <a:pt x="1285" y="880"/>
                </a:lnTo>
                <a:lnTo>
                  <a:pt x="1284" y="854"/>
                </a:lnTo>
                <a:lnTo>
                  <a:pt x="1280" y="837"/>
                </a:lnTo>
                <a:lnTo>
                  <a:pt x="1273" y="821"/>
                </a:lnTo>
                <a:lnTo>
                  <a:pt x="1265" y="807"/>
                </a:lnTo>
                <a:lnTo>
                  <a:pt x="1253" y="794"/>
                </a:lnTo>
                <a:lnTo>
                  <a:pt x="1239" y="786"/>
                </a:lnTo>
                <a:lnTo>
                  <a:pt x="1222" y="782"/>
                </a:lnTo>
                <a:lnTo>
                  <a:pt x="1204" y="780"/>
                </a:lnTo>
                <a:lnTo>
                  <a:pt x="1185" y="782"/>
                </a:lnTo>
                <a:lnTo>
                  <a:pt x="1166" y="784"/>
                </a:lnTo>
                <a:lnTo>
                  <a:pt x="1148" y="790"/>
                </a:lnTo>
                <a:lnTo>
                  <a:pt x="1125" y="799"/>
                </a:lnTo>
                <a:lnTo>
                  <a:pt x="1106" y="807"/>
                </a:lnTo>
                <a:lnTo>
                  <a:pt x="1085" y="812"/>
                </a:lnTo>
                <a:lnTo>
                  <a:pt x="1060" y="816"/>
                </a:lnTo>
                <a:lnTo>
                  <a:pt x="1040" y="816"/>
                </a:lnTo>
                <a:lnTo>
                  <a:pt x="1022" y="810"/>
                </a:lnTo>
                <a:lnTo>
                  <a:pt x="1004" y="803"/>
                </a:lnTo>
                <a:lnTo>
                  <a:pt x="989" y="792"/>
                </a:lnTo>
                <a:lnTo>
                  <a:pt x="977" y="778"/>
                </a:lnTo>
                <a:lnTo>
                  <a:pt x="967" y="756"/>
                </a:lnTo>
                <a:lnTo>
                  <a:pt x="964" y="732"/>
                </a:lnTo>
                <a:lnTo>
                  <a:pt x="966" y="709"/>
                </a:lnTo>
                <a:lnTo>
                  <a:pt x="972" y="685"/>
                </a:lnTo>
                <a:lnTo>
                  <a:pt x="979" y="667"/>
                </a:lnTo>
                <a:lnTo>
                  <a:pt x="990" y="649"/>
                </a:lnTo>
                <a:lnTo>
                  <a:pt x="1004" y="632"/>
                </a:lnTo>
                <a:lnTo>
                  <a:pt x="1017" y="621"/>
                </a:lnTo>
                <a:lnTo>
                  <a:pt x="1034" y="609"/>
                </a:lnTo>
                <a:lnTo>
                  <a:pt x="1050" y="601"/>
                </a:lnTo>
                <a:lnTo>
                  <a:pt x="1067" y="596"/>
                </a:lnTo>
                <a:lnTo>
                  <a:pt x="1085" y="590"/>
                </a:lnTo>
                <a:lnTo>
                  <a:pt x="1107" y="585"/>
                </a:lnTo>
                <a:lnTo>
                  <a:pt x="1130" y="581"/>
                </a:lnTo>
                <a:lnTo>
                  <a:pt x="1149" y="576"/>
                </a:lnTo>
                <a:lnTo>
                  <a:pt x="1170" y="565"/>
                </a:lnTo>
                <a:lnTo>
                  <a:pt x="1182" y="553"/>
                </a:lnTo>
                <a:lnTo>
                  <a:pt x="1194" y="536"/>
                </a:lnTo>
                <a:lnTo>
                  <a:pt x="1203" y="517"/>
                </a:lnTo>
                <a:lnTo>
                  <a:pt x="1209" y="500"/>
                </a:lnTo>
                <a:lnTo>
                  <a:pt x="1213" y="476"/>
                </a:lnTo>
                <a:lnTo>
                  <a:pt x="1214" y="445"/>
                </a:lnTo>
                <a:lnTo>
                  <a:pt x="1211" y="421"/>
                </a:lnTo>
                <a:lnTo>
                  <a:pt x="1210" y="393"/>
                </a:lnTo>
                <a:lnTo>
                  <a:pt x="1209" y="358"/>
                </a:lnTo>
                <a:lnTo>
                  <a:pt x="1208" y="316"/>
                </a:lnTo>
                <a:lnTo>
                  <a:pt x="1208" y="276"/>
                </a:lnTo>
                <a:lnTo>
                  <a:pt x="1209" y="252"/>
                </a:lnTo>
                <a:lnTo>
                  <a:pt x="1194" y="240"/>
                </a:lnTo>
              </a:path>
            </a:pathLst>
          </a:custGeom>
          <a:solidFill>
            <a:srgbClr val="92D05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tIns="91440" bIns="91440" anchor="ctr"/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Ensuring sustainability in energy supply &amp; use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rot="1052615">
            <a:off x="2154254" y="4843463"/>
            <a:ext cx="1639888" cy="1277937"/>
          </a:xfrm>
          <a:custGeom>
            <a:avLst/>
            <a:gdLst>
              <a:gd name="T0" fmla="*/ 2147483647 w 1466"/>
              <a:gd name="T1" fmla="*/ 0 h 980"/>
              <a:gd name="T2" fmla="*/ 2147483647 w 1466"/>
              <a:gd name="T3" fmla="*/ 2147483647 h 980"/>
              <a:gd name="T4" fmla="*/ 2147483647 w 1466"/>
              <a:gd name="T5" fmla="*/ 2147483647 h 980"/>
              <a:gd name="T6" fmla="*/ 2147483647 w 1466"/>
              <a:gd name="T7" fmla="*/ 2147483647 h 980"/>
              <a:gd name="T8" fmla="*/ 2147483647 w 1466"/>
              <a:gd name="T9" fmla="*/ 2147483647 h 980"/>
              <a:gd name="T10" fmla="*/ 2147483647 w 1466"/>
              <a:gd name="T11" fmla="*/ 2147483647 h 980"/>
              <a:gd name="T12" fmla="*/ 2147483647 w 1466"/>
              <a:gd name="T13" fmla="*/ 2147483647 h 980"/>
              <a:gd name="T14" fmla="*/ 2147483647 w 1466"/>
              <a:gd name="T15" fmla="*/ 2147483647 h 980"/>
              <a:gd name="T16" fmla="*/ 2147483647 w 1466"/>
              <a:gd name="T17" fmla="*/ 2147483647 h 980"/>
              <a:gd name="T18" fmla="*/ 2147483647 w 1466"/>
              <a:gd name="T19" fmla="*/ 2147483647 h 980"/>
              <a:gd name="T20" fmla="*/ 2147483647 w 1466"/>
              <a:gd name="T21" fmla="*/ 2147483647 h 980"/>
              <a:gd name="T22" fmla="*/ 2147483647 w 1466"/>
              <a:gd name="T23" fmla="*/ 2147483647 h 980"/>
              <a:gd name="T24" fmla="*/ 2147483647 w 1466"/>
              <a:gd name="T25" fmla="*/ 2147483647 h 980"/>
              <a:gd name="T26" fmla="*/ 2147483647 w 1466"/>
              <a:gd name="T27" fmla="*/ 2147483647 h 980"/>
              <a:gd name="T28" fmla="*/ 2147483647 w 1466"/>
              <a:gd name="T29" fmla="*/ 2147483647 h 980"/>
              <a:gd name="T30" fmla="*/ 2147483647 w 1466"/>
              <a:gd name="T31" fmla="*/ 2147483647 h 980"/>
              <a:gd name="T32" fmla="*/ 2147483647 w 1466"/>
              <a:gd name="T33" fmla="*/ 2147483647 h 980"/>
              <a:gd name="T34" fmla="*/ 2147483647 w 1466"/>
              <a:gd name="T35" fmla="*/ 2147483647 h 980"/>
              <a:gd name="T36" fmla="*/ 2147483647 w 1466"/>
              <a:gd name="T37" fmla="*/ 2147483647 h 980"/>
              <a:gd name="T38" fmla="*/ 2147483647 w 1466"/>
              <a:gd name="T39" fmla="*/ 2147483647 h 980"/>
              <a:gd name="T40" fmla="*/ 2147483647 w 1466"/>
              <a:gd name="T41" fmla="*/ 2147483647 h 980"/>
              <a:gd name="T42" fmla="*/ 2147483647 w 1466"/>
              <a:gd name="T43" fmla="*/ 2147483647 h 980"/>
              <a:gd name="T44" fmla="*/ 2147483647 w 1466"/>
              <a:gd name="T45" fmla="*/ 2147483647 h 980"/>
              <a:gd name="T46" fmla="*/ 2147483647 w 1466"/>
              <a:gd name="T47" fmla="*/ 2147483647 h 980"/>
              <a:gd name="T48" fmla="*/ 2147483647 w 1466"/>
              <a:gd name="T49" fmla="*/ 2147483647 h 980"/>
              <a:gd name="T50" fmla="*/ 2147483647 w 1466"/>
              <a:gd name="T51" fmla="*/ 2147483647 h 980"/>
              <a:gd name="T52" fmla="*/ 2147483647 w 1466"/>
              <a:gd name="T53" fmla="*/ 2147483647 h 980"/>
              <a:gd name="T54" fmla="*/ 2147483647 w 1466"/>
              <a:gd name="T55" fmla="*/ 2147483647 h 980"/>
              <a:gd name="T56" fmla="*/ 2147483647 w 1466"/>
              <a:gd name="T57" fmla="*/ 2147483647 h 980"/>
              <a:gd name="T58" fmla="*/ 2147483647 w 1466"/>
              <a:gd name="T59" fmla="*/ 2147483647 h 980"/>
              <a:gd name="T60" fmla="*/ 2147483647 w 1466"/>
              <a:gd name="T61" fmla="*/ 2147483647 h 980"/>
              <a:gd name="T62" fmla="*/ 2147483647 w 1466"/>
              <a:gd name="T63" fmla="*/ 2147483647 h 980"/>
              <a:gd name="T64" fmla="*/ 2147483647 w 1466"/>
              <a:gd name="T65" fmla="*/ 2147483647 h 980"/>
              <a:gd name="T66" fmla="*/ 2147483647 w 1466"/>
              <a:gd name="T67" fmla="*/ 2147483647 h 980"/>
              <a:gd name="T68" fmla="*/ 2147483647 w 1466"/>
              <a:gd name="T69" fmla="*/ 2147483647 h 980"/>
              <a:gd name="T70" fmla="*/ 2147483647 w 1466"/>
              <a:gd name="T71" fmla="*/ 2147483647 h 980"/>
              <a:gd name="T72" fmla="*/ 2147483647 w 1466"/>
              <a:gd name="T73" fmla="*/ 2147483647 h 980"/>
              <a:gd name="T74" fmla="*/ 2147483647 w 1466"/>
              <a:gd name="T75" fmla="*/ 2147483647 h 980"/>
              <a:gd name="T76" fmla="*/ 2147483647 w 1466"/>
              <a:gd name="T77" fmla="*/ 2147483647 h 980"/>
              <a:gd name="T78" fmla="*/ 2147483647 w 1466"/>
              <a:gd name="T79" fmla="*/ 2147483647 h 980"/>
              <a:gd name="T80" fmla="*/ 2147483647 w 1466"/>
              <a:gd name="T81" fmla="*/ 2147483647 h 980"/>
              <a:gd name="T82" fmla="*/ 2147483647 w 1466"/>
              <a:gd name="T83" fmla="*/ 2147483647 h 980"/>
              <a:gd name="T84" fmla="*/ 2147483647 w 1466"/>
              <a:gd name="T85" fmla="*/ 2147483647 h 980"/>
              <a:gd name="T86" fmla="*/ 2147483647 w 1466"/>
              <a:gd name="T87" fmla="*/ 2147483647 h 980"/>
              <a:gd name="T88" fmla="*/ 2147483647 w 1466"/>
              <a:gd name="T89" fmla="*/ 2147483647 h 980"/>
              <a:gd name="T90" fmla="*/ 2147483647 w 1466"/>
              <a:gd name="T91" fmla="*/ 2147483647 h 980"/>
              <a:gd name="T92" fmla="*/ 2147483647 w 1466"/>
              <a:gd name="T93" fmla="*/ 2147483647 h 980"/>
              <a:gd name="T94" fmla="*/ 2147483647 w 1466"/>
              <a:gd name="T95" fmla="*/ 2147483647 h 980"/>
              <a:gd name="T96" fmla="*/ 2147483647 w 1466"/>
              <a:gd name="T97" fmla="*/ 2147483647 h 980"/>
              <a:gd name="T98" fmla="*/ 2147483647 w 1466"/>
              <a:gd name="T99" fmla="*/ 2147483647 h 980"/>
              <a:gd name="T100" fmla="*/ 2147483647 w 1466"/>
              <a:gd name="T101" fmla="*/ 2147483647 h 980"/>
              <a:gd name="T102" fmla="*/ 2147483647 w 1466"/>
              <a:gd name="T103" fmla="*/ 2147483647 h 980"/>
              <a:gd name="T104" fmla="*/ 2147483647 w 1466"/>
              <a:gd name="T105" fmla="*/ 2147483647 h 980"/>
              <a:gd name="T106" fmla="*/ 2147483647 w 1466"/>
              <a:gd name="T107" fmla="*/ 2147483647 h 980"/>
              <a:gd name="T108" fmla="*/ 2147483647 w 1466"/>
              <a:gd name="T109" fmla="*/ 2147483647 h 980"/>
              <a:gd name="T110" fmla="*/ 2147483647 w 1466"/>
              <a:gd name="T111" fmla="*/ 2147483647 h 980"/>
              <a:gd name="T112" fmla="*/ 2147483647 w 1466"/>
              <a:gd name="T113" fmla="*/ 2147483647 h 980"/>
              <a:gd name="T114" fmla="*/ 2147483647 w 1466"/>
              <a:gd name="T115" fmla="*/ 2147483647 h 980"/>
              <a:gd name="T116" fmla="*/ 2147483647 w 1466"/>
              <a:gd name="T117" fmla="*/ 2147483647 h 980"/>
              <a:gd name="T118" fmla="*/ 2147483647 w 1466"/>
              <a:gd name="T119" fmla="*/ 2147483647 h 980"/>
              <a:gd name="T120" fmla="*/ 2147483647 w 1466"/>
              <a:gd name="T121" fmla="*/ 2147483647 h 9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466"/>
              <a:gd name="T184" fmla="*/ 0 h 980"/>
              <a:gd name="T185" fmla="*/ 1466 w 1466"/>
              <a:gd name="T186" fmla="*/ 980 h 98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466" h="980">
                <a:moveTo>
                  <a:pt x="1228" y="26"/>
                </a:moveTo>
                <a:lnTo>
                  <a:pt x="1240" y="0"/>
                </a:lnTo>
                <a:lnTo>
                  <a:pt x="260" y="0"/>
                </a:lnTo>
                <a:lnTo>
                  <a:pt x="252" y="15"/>
                </a:lnTo>
                <a:lnTo>
                  <a:pt x="249" y="37"/>
                </a:lnTo>
                <a:lnTo>
                  <a:pt x="249" y="61"/>
                </a:lnTo>
                <a:lnTo>
                  <a:pt x="252" y="82"/>
                </a:lnTo>
                <a:lnTo>
                  <a:pt x="261" y="104"/>
                </a:lnTo>
                <a:lnTo>
                  <a:pt x="270" y="124"/>
                </a:lnTo>
                <a:lnTo>
                  <a:pt x="277" y="141"/>
                </a:lnTo>
                <a:lnTo>
                  <a:pt x="286" y="159"/>
                </a:lnTo>
                <a:lnTo>
                  <a:pt x="292" y="178"/>
                </a:lnTo>
                <a:lnTo>
                  <a:pt x="299" y="200"/>
                </a:lnTo>
                <a:lnTo>
                  <a:pt x="303" y="220"/>
                </a:lnTo>
                <a:lnTo>
                  <a:pt x="305" y="242"/>
                </a:lnTo>
                <a:lnTo>
                  <a:pt x="305" y="261"/>
                </a:lnTo>
                <a:lnTo>
                  <a:pt x="304" y="281"/>
                </a:lnTo>
                <a:lnTo>
                  <a:pt x="302" y="294"/>
                </a:lnTo>
                <a:lnTo>
                  <a:pt x="298" y="315"/>
                </a:lnTo>
                <a:lnTo>
                  <a:pt x="293" y="331"/>
                </a:lnTo>
                <a:lnTo>
                  <a:pt x="286" y="344"/>
                </a:lnTo>
                <a:lnTo>
                  <a:pt x="277" y="357"/>
                </a:lnTo>
                <a:lnTo>
                  <a:pt x="266" y="366"/>
                </a:lnTo>
                <a:lnTo>
                  <a:pt x="247" y="372"/>
                </a:lnTo>
                <a:lnTo>
                  <a:pt x="233" y="370"/>
                </a:lnTo>
                <a:lnTo>
                  <a:pt x="218" y="363"/>
                </a:lnTo>
                <a:lnTo>
                  <a:pt x="201" y="352"/>
                </a:lnTo>
                <a:lnTo>
                  <a:pt x="182" y="339"/>
                </a:lnTo>
                <a:lnTo>
                  <a:pt x="170" y="326"/>
                </a:lnTo>
                <a:lnTo>
                  <a:pt x="156" y="313"/>
                </a:lnTo>
                <a:lnTo>
                  <a:pt x="144" y="302"/>
                </a:lnTo>
                <a:lnTo>
                  <a:pt x="133" y="291"/>
                </a:lnTo>
                <a:lnTo>
                  <a:pt x="121" y="281"/>
                </a:lnTo>
                <a:lnTo>
                  <a:pt x="107" y="276"/>
                </a:lnTo>
                <a:lnTo>
                  <a:pt x="92" y="274"/>
                </a:lnTo>
                <a:lnTo>
                  <a:pt x="79" y="278"/>
                </a:lnTo>
                <a:lnTo>
                  <a:pt x="64" y="285"/>
                </a:lnTo>
                <a:lnTo>
                  <a:pt x="53" y="296"/>
                </a:lnTo>
                <a:lnTo>
                  <a:pt x="41" y="309"/>
                </a:lnTo>
                <a:lnTo>
                  <a:pt x="28" y="328"/>
                </a:lnTo>
                <a:lnTo>
                  <a:pt x="19" y="348"/>
                </a:lnTo>
                <a:lnTo>
                  <a:pt x="9" y="376"/>
                </a:lnTo>
                <a:lnTo>
                  <a:pt x="4" y="400"/>
                </a:lnTo>
                <a:lnTo>
                  <a:pt x="0" y="424"/>
                </a:lnTo>
                <a:lnTo>
                  <a:pt x="1" y="452"/>
                </a:lnTo>
                <a:lnTo>
                  <a:pt x="3" y="476"/>
                </a:lnTo>
                <a:lnTo>
                  <a:pt x="8" y="503"/>
                </a:lnTo>
                <a:lnTo>
                  <a:pt x="14" y="526"/>
                </a:lnTo>
                <a:lnTo>
                  <a:pt x="22" y="550"/>
                </a:lnTo>
                <a:lnTo>
                  <a:pt x="32" y="568"/>
                </a:lnTo>
                <a:lnTo>
                  <a:pt x="44" y="585"/>
                </a:lnTo>
                <a:lnTo>
                  <a:pt x="58" y="601"/>
                </a:lnTo>
                <a:lnTo>
                  <a:pt x="78" y="616"/>
                </a:lnTo>
                <a:lnTo>
                  <a:pt x="97" y="627"/>
                </a:lnTo>
                <a:lnTo>
                  <a:pt x="119" y="635"/>
                </a:lnTo>
                <a:lnTo>
                  <a:pt x="144" y="638"/>
                </a:lnTo>
                <a:lnTo>
                  <a:pt x="174" y="637"/>
                </a:lnTo>
                <a:lnTo>
                  <a:pt x="195" y="635"/>
                </a:lnTo>
                <a:lnTo>
                  <a:pt x="215" y="633"/>
                </a:lnTo>
                <a:lnTo>
                  <a:pt x="235" y="638"/>
                </a:lnTo>
                <a:lnTo>
                  <a:pt x="249" y="650"/>
                </a:lnTo>
                <a:lnTo>
                  <a:pt x="261" y="670"/>
                </a:lnTo>
                <a:lnTo>
                  <a:pt x="268" y="694"/>
                </a:lnTo>
                <a:lnTo>
                  <a:pt x="270" y="718"/>
                </a:lnTo>
                <a:lnTo>
                  <a:pt x="268" y="740"/>
                </a:lnTo>
                <a:lnTo>
                  <a:pt x="263" y="764"/>
                </a:lnTo>
                <a:lnTo>
                  <a:pt x="255" y="794"/>
                </a:lnTo>
                <a:lnTo>
                  <a:pt x="247" y="818"/>
                </a:lnTo>
                <a:lnTo>
                  <a:pt x="238" y="846"/>
                </a:lnTo>
                <a:lnTo>
                  <a:pt x="228" y="873"/>
                </a:lnTo>
                <a:lnTo>
                  <a:pt x="214" y="910"/>
                </a:lnTo>
                <a:lnTo>
                  <a:pt x="229" y="914"/>
                </a:lnTo>
                <a:lnTo>
                  <a:pt x="250" y="918"/>
                </a:lnTo>
                <a:lnTo>
                  <a:pt x="272" y="921"/>
                </a:lnTo>
                <a:lnTo>
                  <a:pt x="297" y="927"/>
                </a:lnTo>
                <a:lnTo>
                  <a:pt x="321" y="931"/>
                </a:lnTo>
                <a:lnTo>
                  <a:pt x="348" y="936"/>
                </a:lnTo>
                <a:lnTo>
                  <a:pt x="377" y="940"/>
                </a:lnTo>
                <a:lnTo>
                  <a:pt x="407" y="942"/>
                </a:lnTo>
                <a:lnTo>
                  <a:pt x="468" y="942"/>
                </a:lnTo>
                <a:lnTo>
                  <a:pt x="490" y="940"/>
                </a:lnTo>
                <a:lnTo>
                  <a:pt x="511" y="938"/>
                </a:lnTo>
                <a:lnTo>
                  <a:pt x="534" y="933"/>
                </a:lnTo>
                <a:lnTo>
                  <a:pt x="554" y="923"/>
                </a:lnTo>
                <a:lnTo>
                  <a:pt x="569" y="912"/>
                </a:lnTo>
                <a:lnTo>
                  <a:pt x="581" y="899"/>
                </a:lnTo>
                <a:lnTo>
                  <a:pt x="589" y="886"/>
                </a:lnTo>
                <a:lnTo>
                  <a:pt x="593" y="872"/>
                </a:lnTo>
                <a:lnTo>
                  <a:pt x="593" y="849"/>
                </a:lnTo>
                <a:lnTo>
                  <a:pt x="589" y="823"/>
                </a:lnTo>
                <a:lnTo>
                  <a:pt x="583" y="798"/>
                </a:lnTo>
                <a:lnTo>
                  <a:pt x="577" y="773"/>
                </a:lnTo>
                <a:lnTo>
                  <a:pt x="577" y="751"/>
                </a:lnTo>
                <a:lnTo>
                  <a:pt x="585" y="729"/>
                </a:lnTo>
                <a:lnTo>
                  <a:pt x="596" y="711"/>
                </a:lnTo>
                <a:lnTo>
                  <a:pt x="612" y="696"/>
                </a:lnTo>
                <a:lnTo>
                  <a:pt x="630" y="685"/>
                </a:lnTo>
                <a:lnTo>
                  <a:pt x="651" y="675"/>
                </a:lnTo>
                <a:lnTo>
                  <a:pt x="672" y="670"/>
                </a:lnTo>
                <a:lnTo>
                  <a:pt x="698" y="664"/>
                </a:lnTo>
                <a:lnTo>
                  <a:pt x="719" y="661"/>
                </a:lnTo>
                <a:lnTo>
                  <a:pt x="742" y="661"/>
                </a:lnTo>
                <a:lnTo>
                  <a:pt x="762" y="662"/>
                </a:lnTo>
                <a:lnTo>
                  <a:pt x="783" y="670"/>
                </a:lnTo>
                <a:lnTo>
                  <a:pt x="802" y="679"/>
                </a:lnTo>
                <a:lnTo>
                  <a:pt x="821" y="692"/>
                </a:lnTo>
                <a:lnTo>
                  <a:pt x="836" y="707"/>
                </a:lnTo>
                <a:lnTo>
                  <a:pt x="849" y="725"/>
                </a:lnTo>
                <a:lnTo>
                  <a:pt x="855" y="746"/>
                </a:lnTo>
                <a:lnTo>
                  <a:pt x="858" y="764"/>
                </a:lnTo>
                <a:lnTo>
                  <a:pt x="854" y="786"/>
                </a:lnTo>
                <a:lnTo>
                  <a:pt x="848" y="805"/>
                </a:lnTo>
                <a:lnTo>
                  <a:pt x="837" y="835"/>
                </a:lnTo>
                <a:lnTo>
                  <a:pt x="829" y="859"/>
                </a:lnTo>
                <a:lnTo>
                  <a:pt x="823" y="884"/>
                </a:lnTo>
                <a:lnTo>
                  <a:pt x="823" y="907"/>
                </a:lnTo>
                <a:lnTo>
                  <a:pt x="829" y="929"/>
                </a:lnTo>
                <a:lnTo>
                  <a:pt x="842" y="946"/>
                </a:lnTo>
                <a:lnTo>
                  <a:pt x="853" y="955"/>
                </a:lnTo>
                <a:lnTo>
                  <a:pt x="870" y="964"/>
                </a:lnTo>
                <a:lnTo>
                  <a:pt x="891" y="971"/>
                </a:lnTo>
                <a:lnTo>
                  <a:pt x="911" y="975"/>
                </a:lnTo>
                <a:lnTo>
                  <a:pt x="936" y="979"/>
                </a:lnTo>
                <a:lnTo>
                  <a:pt x="965" y="979"/>
                </a:lnTo>
                <a:lnTo>
                  <a:pt x="988" y="973"/>
                </a:lnTo>
                <a:lnTo>
                  <a:pt x="1023" y="970"/>
                </a:lnTo>
                <a:lnTo>
                  <a:pt x="1057" y="962"/>
                </a:lnTo>
                <a:lnTo>
                  <a:pt x="1088" y="955"/>
                </a:lnTo>
                <a:lnTo>
                  <a:pt x="1117" y="947"/>
                </a:lnTo>
                <a:lnTo>
                  <a:pt x="1152" y="936"/>
                </a:lnTo>
                <a:lnTo>
                  <a:pt x="1192" y="923"/>
                </a:lnTo>
                <a:lnTo>
                  <a:pt x="1250" y="907"/>
                </a:lnTo>
                <a:lnTo>
                  <a:pt x="1243" y="886"/>
                </a:lnTo>
                <a:lnTo>
                  <a:pt x="1235" y="864"/>
                </a:lnTo>
                <a:lnTo>
                  <a:pt x="1228" y="840"/>
                </a:lnTo>
                <a:lnTo>
                  <a:pt x="1222" y="816"/>
                </a:lnTo>
                <a:lnTo>
                  <a:pt x="1217" y="786"/>
                </a:lnTo>
                <a:lnTo>
                  <a:pt x="1213" y="753"/>
                </a:lnTo>
                <a:lnTo>
                  <a:pt x="1214" y="720"/>
                </a:lnTo>
                <a:lnTo>
                  <a:pt x="1218" y="688"/>
                </a:lnTo>
                <a:lnTo>
                  <a:pt x="1227" y="655"/>
                </a:lnTo>
                <a:lnTo>
                  <a:pt x="1239" y="622"/>
                </a:lnTo>
                <a:lnTo>
                  <a:pt x="1253" y="592"/>
                </a:lnTo>
                <a:lnTo>
                  <a:pt x="1270" y="568"/>
                </a:lnTo>
                <a:lnTo>
                  <a:pt x="1288" y="550"/>
                </a:lnTo>
                <a:lnTo>
                  <a:pt x="1308" y="535"/>
                </a:lnTo>
                <a:lnTo>
                  <a:pt x="1328" y="520"/>
                </a:lnTo>
                <a:lnTo>
                  <a:pt x="1347" y="509"/>
                </a:lnTo>
                <a:lnTo>
                  <a:pt x="1367" y="496"/>
                </a:lnTo>
                <a:lnTo>
                  <a:pt x="1392" y="477"/>
                </a:lnTo>
                <a:lnTo>
                  <a:pt x="1408" y="466"/>
                </a:lnTo>
                <a:lnTo>
                  <a:pt x="1422" y="450"/>
                </a:lnTo>
                <a:lnTo>
                  <a:pt x="1436" y="431"/>
                </a:lnTo>
                <a:lnTo>
                  <a:pt x="1448" y="411"/>
                </a:lnTo>
                <a:lnTo>
                  <a:pt x="1457" y="387"/>
                </a:lnTo>
                <a:lnTo>
                  <a:pt x="1463" y="361"/>
                </a:lnTo>
                <a:lnTo>
                  <a:pt x="1465" y="331"/>
                </a:lnTo>
                <a:lnTo>
                  <a:pt x="1462" y="304"/>
                </a:lnTo>
                <a:lnTo>
                  <a:pt x="1453" y="274"/>
                </a:lnTo>
                <a:lnTo>
                  <a:pt x="1441" y="252"/>
                </a:lnTo>
                <a:lnTo>
                  <a:pt x="1425" y="233"/>
                </a:lnTo>
                <a:lnTo>
                  <a:pt x="1406" y="224"/>
                </a:lnTo>
                <a:lnTo>
                  <a:pt x="1389" y="224"/>
                </a:lnTo>
                <a:lnTo>
                  <a:pt x="1372" y="233"/>
                </a:lnTo>
                <a:lnTo>
                  <a:pt x="1355" y="252"/>
                </a:lnTo>
                <a:lnTo>
                  <a:pt x="1342" y="272"/>
                </a:lnTo>
                <a:lnTo>
                  <a:pt x="1329" y="294"/>
                </a:lnTo>
                <a:lnTo>
                  <a:pt x="1317" y="315"/>
                </a:lnTo>
                <a:lnTo>
                  <a:pt x="1303" y="328"/>
                </a:lnTo>
                <a:lnTo>
                  <a:pt x="1286" y="333"/>
                </a:lnTo>
                <a:lnTo>
                  <a:pt x="1264" y="333"/>
                </a:lnTo>
                <a:lnTo>
                  <a:pt x="1245" y="328"/>
                </a:lnTo>
                <a:lnTo>
                  <a:pt x="1232" y="311"/>
                </a:lnTo>
                <a:lnTo>
                  <a:pt x="1219" y="294"/>
                </a:lnTo>
                <a:lnTo>
                  <a:pt x="1210" y="274"/>
                </a:lnTo>
                <a:lnTo>
                  <a:pt x="1202" y="248"/>
                </a:lnTo>
                <a:lnTo>
                  <a:pt x="1198" y="222"/>
                </a:lnTo>
                <a:lnTo>
                  <a:pt x="1197" y="194"/>
                </a:lnTo>
                <a:lnTo>
                  <a:pt x="1198" y="165"/>
                </a:lnTo>
                <a:lnTo>
                  <a:pt x="1202" y="137"/>
                </a:lnTo>
                <a:lnTo>
                  <a:pt x="1208" y="100"/>
                </a:lnTo>
                <a:lnTo>
                  <a:pt x="1216" y="69"/>
                </a:lnTo>
                <a:lnTo>
                  <a:pt x="1221" y="48"/>
                </a:lnTo>
                <a:lnTo>
                  <a:pt x="1228" y="26"/>
                </a:lnTo>
              </a:path>
            </a:pathLst>
          </a:custGeom>
          <a:solidFill>
            <a:srgbClr val="92D05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tIns="91440" bIns="91440" anchor="ctr"/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Addressing </a:t>
            </a:r>
            <a:r>
              <a:rPr lang="en-US" sz="1400" dirty="0" err="1" smtClean="0">
                <a:solidFill>
                  <a:srgbClr val="000000"/>
                </a:solidFill>
              </a:rPr>
              <a:t>soc.</a:t>
            </a:r>
            <a:r>
              <a:rPr lang="en-US" sz="1400" dirty="0" smtClean="0">
                <a:solidFill>
                  <a:srgbClr val="000000"/>
                </a:solidFill>
              </a:rPr>
              <a:t> Dev.; H,S &amp; E needs of the people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rot="1230091">
            <a:off x="5901187" y="3169554"/>
            <a:ext cx="1495425" cy="1682750"/>
          </a:xfrm>
          <a:custGeom>
            <a:avLst/>
            <a:gdLst>
              <a:gd name="T0" fmla="*/ 2147483647 w 1032"/>
              <a:gd name="T1" fmla="*/ 0 h 1182"/>
              <a:gd name="T2" fmla="*/ 2147483647 w 1032"/>
              <a:gd name="T3" fmla="*/ 2147483647 h 1182"/>
              <a:gd name="T4" fmla="*/ 2147483647 w 1032"/>
              <a:gd name="T5" fmla="*/ 2147483647 h 1182"/>
              <a:gd name="T6" fmla="*/ 2147483647 w 1032"/>
              <a:gd name="T7" fmla="*/ 2147483647 h 1182"/>
              <a:gd name="T8" fmla="*/ 2147483647 w 1032"/>
              <a:gd name="T9" fmla="*/ 2147483647 h 1182"/>
              <a:gd name="T10" fmla="*/ 2147483647 w 1032"/>
              <a:gd name="T11" fmla="*/ 2147483647 h 1182"/>
              <a:gd name="T12" fmla="*/ 2147483647 w 1032"/>
              <a:gd name="T13" fmla="*/ 2147483647 h 1182"/>
              <a:gd name="T14" fmla="*/ 2147483647 w 1032"/>
              <a:gd name="T15" fmla="*/ 2147483647 h 1182"/>
              <a:gd name="T16" fmla="*/ 2147483647 w 1032"/>
              <a:gd name="T17" fmla="*/ 2147483647 h 1182"/>
              <a:gd name="T18" fmla="*/ 2147483647 w 1032"/>
              <a:gd name="T19" fmla="*/ 2147483647 h 1182"/>
              <a:gd name="T20" fmla="*/ 2147483647 w 1032"/>
              <a:gd name="T21" fmla="*/ 2147483647 h 1182"/>
              <a:gd name="T22" fmla="*/ 2147483647 w 1032"/>
              <a:gd name="T23" fmla="*/ 2147483647 h 1182"/>
              <a:gd name="T24" fmla="*/ 2147483647 w 1032"/>
              <a:gd name="T25" fmla="*/ 2147483647 h 1182"/>
              <a:gd name="T26" fmla="*/ 2147483647 w 1032"/>
              <a:gd name="T27" fmla="*/ 2147483647 h 1182"/>
              <a:gd name="T28" fmla="*/ 2147483647 w 1032"/>
              <a:gd name="T29" fmla="*/ 2147483647 h 1182"/>
              <a:gd name="T30" fmla="*/ 2147483647 w 1032"/>
              <a:gd name="T31" fmla="*/ 2147483647 h 1182"/>
              <a:gd name="T32" fmla="*/ 2147483647 w 1032"/>
              <a:gd name="T33" fmla="*/ 2147483647 h 1182"/>
              <a:gd name="T34" fmla="*/ 2147483647 w 1032"/>
              <a:gd name="T35" fmla="*/ 2147483647 h 1182"/>
              <a:gd name="T36" fmla="*/ 2147483647 w 1032"/>
              <a:gd name="T37" fmla="*/ 2147483647 h 1182"/>
              <a:gd name="T38" fmla="*/ 2147483647 w 1032"/>
              <a:gd name="T39" fmla="*/ 2147483647 h 1182"/>
              <a:gd name="T40" fmla="*/ 2147483647 w 1032"/>
              <a:gd name="T41" fmla="*/ 2147483647 h 1182"/>
              <a:gd name="T42" fmla="*/ 2147483647 w 1032"/>
              <a:gd name="T43" fmla="*/ 2147483647 h 1182"/>
              <a:gd name="T44" fmla="*/ 2147483647 w 1032"/>
              <a:gd name="T45" fmla="*/ 2147483647 h 1182"/>
              <a:gd name="T46" fmla="*/ 2147483647 w 1032"/>
              <a:gd name="T47" fmla="*/ 2147483647 h 1182"/>
              <a:gd name="T48" fmla="*/ 2147483647 w 1032"/>
              <a:gd name="T49" fmla="*/ 2147483647 h 1182"/>
              <a:gd name="T50" fmla="*/ 2147483647 w 1032"/>
              <a:gd name="T51" fmla="*/ 2147483647 h 1182"/>
              <a:gd name="T52" fmla="*/ 2147483647 w 1032"/>
              <a:gd name="T53" fmla="*/ 2147483647 h 1182"/>
              <a:gd name="T54" fmla="*/ 2147483647 w 1032"/>
              <a:gd name="T55" fmla="*/ 2147483647 h 1182"/>
              <a:gd name="T56" fmla="*/ 2147483647 w 1032"/>
              <a:gd name="T57" fmla="*/ 2147483647 h 1182"/>
              <a:gd name="T58" fmla="*/ 2147483647 w 1032"/>
              <a:gd name="T59" fmla="*/ 2147483647 h 1182"/>
              <a:gd name="T60" fmla="*/ 2147483647 w 1032"/>
              <a:gd name="T61" fmla="*/ 2147483647 h 1182"/>
              <a:gd name="T62" fmla="*/ 2147483647 w 1032"/>
              <a:gd name="T63" fmla="*/ 2147483647 h 1182"/>
              <a:gd name="T64" fmla="*/ 2147483647 w 1032"/>
              <a:gd name="T65" fmla="*/ 2147483647 h 1182"/>
              <a:gd name="T66" fmla="*/ 2147483647 w 1032"/>
              <a:gd name="T67" fmla="*/ 2147483647 h 1182"/>
              <a:gd name="T68" fmla="*/ 2147483647 w 1032"/>
              <a:gd name="T69" fmla="*/ 2147483647 h 1182"/>
              <a:gd name="T70" fmla="*/ 2147483647 w 1032"/>
              <a:gd name="T71" fmla="*/ 2147483647 h 1182"/>
              <a:gd name="T72" fmla="*/ 2147483647 w 1032"/>
              <a:gd name="T73" fmla="*/ 2147483647 h 1182"/>
              <a:gd name="T74" fmla="*/ 2147483647 w 1032"/>
              <a:gd name="T75" fmla="*/ 2147483647 h 1182"/>
              <a:gd name="T76" fmla="*/ 2147483647 w 1032"/>
              <a:gd name="T77" fmla="*/ 2147483647 h 1182"/>
              <a:gd name="T78" fmla="*/ 2147483647 w 1032"/>
              <a:gd name="T79" fmla="*/ 2147483647 h 1182"/>
              <a:gd name="T80" fmla="*/ 2147483647 w 1032"/>
              <a:gd name="T81" fmla="*/ 2147483647 h 1182"/>
              <a:gd name="T82" fmla="*/ 2147483647 w 1032"/>
              <a:gd name="T83" fmla="*/ 2147483647 h 1182"/>
              <a:gd name="T84" fmla="*/ 0 w 1032"/>
              <a:gd name="T85" fmla="*/ 2147483647 h 118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32"/>
              <a:gd name="T130" fmla="*/ 0 h 1182"/>
              <a:gd name="T131" fmla="*/ 1032 w 1032"/>
              <a:gd name="T132" fmla="*/ 1182 h 118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32" h="1182">
                <a:moveTo>
                  <a:pt x="0" y="970"/>
                </a:moveTo>
                <a:lnTo>
                  <a:pt x="137" y="0"/>
                </a:lnTo>
                <a:lnTo>
                  <a:pt x="986" y="0"/>
                </a:lnTo>
                <a:lnTo>
                  <a:pt x="978" y="15"/>
                </a:lnTo>
                <a:lnTo>
                  <a:pt x="975" y="37"/>
                </a:lnTo>
                <a:lnTo>
                  <a:pt x="975" y="61"/>
                </a:lnTo>
                <a:lnTo>
                  <a:pt x="978" y="82"/>
                </a:lnTo>
                <a:lnTo>
                  <a:pt x="987" y="104"/>
                </a:lnTo>
                <a:lnTo>
                  <a:pt x="996" y="124"/>
                </a:lnTo>
                <a:lnTo>
                  <a:pt x="1003" y="141"/>
                </a:lnTo>
                <a:lnTo>
                  <a:pt x="1012" y="159"/>
                </a:lnTo>
                <a:lnTo>
                  <a:pt x="1018" y="178"/>
                </a:lnTo>
                <a:lnTo>
                  <a:pt x="1025" y="200"/>
                </a:lnTo>
                <a:lnTo>
                  <a:pt x="1029" y="220"/>
                </a:lnTo>
                <a:lnTo>
                  <a:pt x="1031" y="242"/>
                </a:lnTo>
                <a:lnTo>
                  <a:pt x="1031" y="261"/>
                </a:lnTo>
                <a:lnTo>
                  <a:pt x="1030" y="281"/>
                </a:lnTo>
                <a:lnTo>
                  <a:pt x="1028" y="294"/>
                </a:lnTo>
                <a:lnTo>
                  <a:pt x="1024" y="315"/>
                </a:lnTo>
                <a:lnTo>
                  <a:pt x="1019" y="331"/>
                </a:lnTo>
                <a:lnTo>
                  <a:pt x="1012" y="344"/>
                </a:lnTo>
                <a:lnTo>
                  <a:pt x="1003" y="357"/>
                </a:lnTo>
                <a:lnTo>
                  <a:pt x="992" y="366"/>
                </a:lnTo>
                <a:lnTo>
                  <a:pt x="973" y="372"/>
                </a:lnTo>
                <a:lnTo>
                  <a:pt x="959" y="370"/>
                </a:lnTo>
                <a:lnTo>
                  <a:pt x="944" y="363"/>
                </a:lnTo>
                <a:lnTo>
                  <a:pt x="927" y="352"/>
                </a:lnTo>
                <a:lnTo>
                  <a:pt x="908" y="339"/>
                </a:lnTo>
                <a:lnTo>
                  <a:pt x="896" y="326"/>
                </a:lnTo>
                <a:lnTo>
                  <a:pt x="882" y="313"/>
                </a:lnTo>
                <a:lnTo>
                  <a:pt x="870" y="302"/>
                </a:lnTo>
                <a:lnTo>
                  <a:pt x="859" y="291"/>
                </a:lnTo>
                <a:lnTo>
                  <a:pt x="847" y="281"/>
                </a:lnTo>
                <a:lnTo>
                  <a:pt x="833" y="276"/>
                </a:lnTo>
                <a:lnTo>
                  <a:pt x="818" y="274"/>
                </a:lnTo>
                <a:lnTo>
                  <a:pt x="805" y="278"/>
                </a:lnTo>
                <a:lnTo>
                  <a:pt x="790" y="285"/>
                </a:lnTo>
                <a:lnTo>
                  <a:pt x="779" y="296"/>
                </a:lnTo>
                <a:lnTo>
                  <a:pt x="767" y="309"/>
                </a:lnTo>
                <a:lnTo>
                  <a:pt x="754" y="328"/>
                </a:lnTo>
                <a:lnTo>
                  <a:pt x="745" y="348"/>
                </a:lnTo>
                <a:lnTo>
                  <a:pt x="735" y="376"/>
                </a:lnTo>
                <a:lnTo>
                  <a:pt x="730" y="400"/>
                </a:lnTo>
                <a:lnTo>
                  <a:pt x="726" y="424"/>
                </a:lnTo>
                <a:lnTo>
                  <a:pt x="727" y="452"/>
                </a:lnTo>
                <a:lnTo>
                  <a:pt x="729" y="476"/>
                </a:lnTo>
                <a:lnTo>
                  <a:pt x="734" y="503"/>
                </a:lnTo>
                <a:lnTo>
                  <a:pt x="740" y="526"/>
                </a:lnTo>
                <a:lnTo>
                  <a:pt x="748" y="550"/>
                </a:lnTo>
                <a:lnTo>
                  <a:pt x="758" y="568"/>
                </a:lnTo>
                <a:lnTo>
                  <a:pt x="770" y="585"/>
                </a:lnTo>
                <a:lnTo>
                  <a:pt x="784" y="601"/>
                </a:lnTo>
                <a:lnTo>
                  <a:pt x="804" y="616"/>
                </a:lnTo>
                <a:lnTo>
                  <a:pt x="823" y="627"/>
                </a:lnTo>
                <a:lnTo>
                  <a:pt x="845" y="635"/>
                </a:lnTo>
                <a:lnTo>
                  <a:pt x="870" y="638"/>
                </a:lnTo>
                <a:lnTo>
                  <a:pt x="900" y="637"/>
                </a:lnTo>
                <a:lnTo>
                  <a:pt x="921" y="635"/>
                </a:lnTo>
                <a:lnTo>
                  <a:pt x="941" y="633"/>
                </a:lnTo>
                <a:lnTo>
                  <a:pt x="961" y="638"/>
                </a:lnTo>
                <a:lnTo>
                  <a:pt x="975" y="650"/>
                </a:lnTo>
                <a:lnTo>
                  <a:pt x="987" y="670"/>
                </a:lnTo>
                <a:lnTo>
                  <a:pt x="994" y="694"/>
                </a:lnTo>
                <a:lnTo>
                  <a:pt x="996" y="718"/>
                </a:lnTo>
                <a:lnTo>
                  <a:pt x="994" y="740"/>
                </a:lnTo>
                <a:lnTo>
                  <a:pt x="989" y="764"/>
                </a:lnTo>
                <a:lnTo>
                  <a:pt x="981" y="794"/>
                </a:lnTo>
                <a:lnTo>
                  <a:pt x="973" y="818"/>
                </a:lnTo>
                <a:lnTo>
                  <a:pt x="964" y="846"/>
                </a:lnTo>
                <a:lnTo>
                  <a:pt x="954" y="873"/>
                </a:lnTo>
                <a:lnTo>
                  <a:pt x="943" y="903"/>
                </a:lnTo>
                <a:lnTo>
                  <a:pt x="868" y="903"/>
                </a:lnTo>
                <a:lnTo>
                  <a:pt x="839" y="899"/>
                </a:lnTo>
                <a:lnTo>
                  <a:pt x="811" y="896"/>
                </a:lnTo>
                <a:lnTo>
                  <a:pt x="778" y="892"/>
                </a:lnTo>
                <a:lnTo>
                  <a:pt x="743" y="886"/>
                </a:lnTo>
                <a:lnTo>
                  <a:pt x="703" y="881"/>
                </a:lnTo>
                <a:lnTo>
                  <a:pt x="671" y="877"/>
                </a:lnTo>
                <a:lnTo>
                  <a:pt x="647" y="879"/>
                </a:lnTo>
                <a:lnTo>
                  <a:pt x="625" y="884"/>
                </a:lnTo>
                <a:lnTo>
                  <a:pt x="611" y="892"/>
                </a:lnTo>
                <a:lnTo>
                  <a:pt x="599" y="903"/>
                </a:lnTo>
                <a:lnTo>
                  <a:pt x="591" y="918"/>
                </a:lnTo>
                <a:lnTo>
                  <a:pt x="587" y="934"/>
                </a:lnTo>
                <a:lnTo>
                  <a:pt x="590" y="951"/>
                </a:lnTo>
                <a:lnTo>
                  <a:pt x="595" y="970"/>
                </a:lnTo>
                <a:lnTo>
                  <a:pt x="603" y="992"/>
                </a:lnTo>
                <a:lnTo>
                  <a:pt x="611" y="1012"/>
                </a:lnTo>
                <a:lnTo>
                  <a:pt x="615" y="1034"/>
                </a:lnTo>
                <a:lnTo>
                  <a:pt x="615" y="1057"/>
                </a:lnTo>
                <a:lnTo>
                  <a:pt x="612" y="1079"/>
                </a:lnTo>
                <a:lnTo>
                  <a:pt x="602" y="1099"/>
                </a:lnTo>
                <a:lnTo>
                  <a:pt x="592" y="1118"/>
                </a:lnTo>
                <a:lnTo>
                  <a:pt x="579" y="1134"/>
                </a:lnTo>
                <a:lnTo>
                  <a:pt x="563" y="1149"/>
                </a:lnTo>
                <a:lnTo>
                  <a:pt x="545" y="1160"/>
                </a:lnTo>
                <a:lnTo>
                  <a:pt x="527" y="1168"/>
                </a:lnTo>
                <a:lnTo>
                  <a:pt x="510" y="1173"/>
                </a:lnTo>
                <a:lnTo>
                  <a:pt x="491" y="1177"/>
                </a:lnTo>
                <a:lnTo>
                  <a:pt x="474" y="1181"/>
                </a:lnTo>
                <a:lnTo>
                  <a:pt x="458" y="1181"/>
                </a:lnTo>
                <a:lnTo>
                  <a:pt x="442" y="1177"/>
                </a:lnTo>
                <a:lnTo>
                  <a:pt x="427" y="1173"/>
                </a:lnTo>
                <a:lnTo>
                  <a:pt x="414" y="1168"/>
                </a:lnTo>
                <a:lnTo>
                  <a:pt x="403" y="1162"/>
                </a:lnTo>
                <a:lnTo>
                  <a:pt x="390" y="1151"/>
                </a:lnTo>
                <a:lnTo>
                  <a:pt x="380" y="1140"/>
                </a:lnTo>
                <a:lnTo>
                  <a:pt x="372" y="1123"/>
                </a:lnTo>
                <a:lnTo>
                  <a:pt x="361" y="1105"/>
                </a:lnTo>
                <a:lnTo>
                  <a:pt x="352" y="1086"/>
                </a:lnTo>
                <a:lnTo>
                  <a:pt x="344" y="1070"/>
                </a:lnTo>
                <a:lnTo>
                  <a:pt x="334" y="1047"/>
                </a:lnTo>
                <a:lnTo>
                  <a:pt x="324" y="1027"/>
                </a:lnTo>
                <a:lnTo>
                  <a:pt x="312" y="1007"/>
                </a:lnTo>
                <a:lnTo>
                  <a:pt x="298" y="986"/>
                </a:lnTo>
                <a:lnTo>
                  <a:pt x="284" y="971"/>
                </a:lnTo>
                <a:lnTo>
                  <a:pt x="270" y="958"/>
                </a:lnTo>
                <a:lnTo>
                  <a:pt x="254" y="949"/>
                </a:lnTo>
                <a:lnTo>
                  <a:pt x="236" y="942"/>
                </a:lnTo>
                <a:lnTo>
                  <a:pt x="214" y="936"/>
                </a:lnTo>
                <a:lnTo>
                  <a:pt x="190" y="934"/>
                </a:lnTo>
                <a:lnTo>
                  <a:pt x="169" y="933"/>
                </a:lnTo>
                <a:lnTo>
                  <a:pt x="149" y="933"/>
                </a:lnTo>
                <a:lnTo>
                  <a:pt x="126" y="934"/>
                </a:lnTo>
                <a:lnTo>
                  <a:pt x="105" y="940"/>
                </a:lnTo>
                <a:lnTo>
                  <a:pt x="83" y="946"/>
                </a:lnTo>
                <a:lnTo>
                  <a:pt x="58" y="953"/>
                </a:lnTo>
                <a:lnTo>
                  <a:pt x="33" y="960"/>
                </a:lnTo>
                <a:lnTo>
                  <a:pt x="0" y="970"/>
                </a:lnTo>
              </a:path>
            </a:pathLst>
          </a:custGeom>
          <a:solidFill>
            <a:srgbClr val="92D05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tIns="91440" bIns="91440" anchor="ctr"/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Critical need to promote </a:t>
            </a:r>
            <a:r>
              <a:rPr lang="en-US" sz="1400" b="1" i="1" dirty="0" smtClean="0">
                <a:solidFill>
                  <a:srgbClr val="000000"/>
                </a:solidFill>
              </a:rPr>
              <a:t>energy security</a:t>
            </a:r>
            <a:endParaRPr lang="en-US" sz="1400" b="1" i="1" dirty="0">
              <a:solidFill>
                <a:srgbClr val="000000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695950" y="1382713"/>
            <a:ext cx="1395413" cy="1560512"/>
          </a:xfrm>
          <a:custGeom>
            <a:avLst/>
            <a:gdLst>
              <a:gd name="T0" fmla="*/ 2147483647 w 1019"/>
              <a:gd name="T1" fmla="*/ 0 h 1133"/>
              <a:gd name="T2" fmla="*/ 2147483647 w 1019"/>
              <a:gd name="T3" fmla="*/ 2147483647 h 1133"/>
              <a:gd name="T4" fmla="*/ 2147483647 w 1019"/>
              <a:gd name="T5" fmla="*/ 2147483647 h 1133"/>
              <a:gd name="T6" fmla="*/ 2147483647 w 1019"/>
              <a:gd name="T7" fmla="*/ 2147483647 h 1133"/>
              <a:gd name="T8" fmla="*/ 2147483647 w 1019"/>
              <a:gd name="T9" fmla="*/ 2147483647 h 1133"/>
              <a:gd name="T10" fmla="*/ 2147483647 w 1019"/>
              <a:gd name="T11" fmla="*/ 2147483647 h 1133"/>
              <a:gd name="T12" fmla="*/ 2147483647 w 1019"/>
              <a:gd name="T13" fmla="*/ 2147483647 h 1133"/>
              <a:gd name="T14" fmla="*/ 2147483647 w 1019"/>
              <a:gd name="T15" fmla="*/ 2147483647 h 1133"/>
              <a:gd name="T16" fmla="*/ 2147483647 w 1019"/>
              <a:gd name="T17" fmla="*/ 2147483647 h 1133"/>
              <a:gd name="T18" fmla="*/ 2147483647 w 1019"/>
              <a:gd name="T19" fmla="*/ 2147483647 h 1133"/>
              <a:gd name="T20" fmla="*/ 2147483647 w 1019"/>
              <a:gd name="T21" fmla="*/ 2147483647 h 1133"/>
              <a:gd name="T22" fmla="*/ 2147483647 w 1019"/>
              <a:gd name="T23" fmla="*/ 2147483647 h 1133"/>
              <a:gd name="T24" fmla="*/ 2147483647 w 1019"/>
              <a:gd name="T25" fmla="*/ 2147483647 h 1133"/>
              <a:gd name="T26" fmla="*/ 2147483647 w 1019"/>
              <a:gd name="T27" fmla="*/ 2147483647 h 1133"/>
              <a:gd name="T28" fmla="*/ 2147483647 w 1019"/>
              <a:gd name="T29" fmla="*/ 2147483647 h 1133"/>
              <a:gd name="T30" fmla="*/ 2147483647 w 1019"/>
              <a:gd name="T31" fmla="*/ 2147483647 h 1133"/>
              <a:gd name="T32" fmla="*/ 2147483647 w 1019"/>
              <a:gd name="T33" fmla="*/ 2147483647 h 1133"/>
              <a:gd name="T34" fmla="*/ 2147483647 w 1019"/>
              <a:gd name="T35" fmla="*/ 2147483647 h 1133"/>
              <a:gd name="T36" fmla="*/ 2147483647 w 1019"/>
              <a:gd name="T37" fmla="*/ 2147483647 h 1133"/>
              <a:gd name="T38" fmla="*/ 2147483647 w 1019"/>
              <a:gd name="T39" fmla="*/ 2147483647 h 1133"/>
              <a:gd name="T40" fmla="*/ 2147483647 w 1019"/>
              <a:gd name="T41" fmla="*/ 2147483647 h 1133"/>
              <a:gd name="T42" fmla="*/ 2147483647 w 1019"/>
              <a:gd name="T43" fmla="*/ 2147483647 h 1133"/>
              <a:gd name="T44" fmla="*/ 2147483647 w 1019"/>
              <a:gd name="T45" fmla="*/ 2147483647 h 1133"/>
              <a:gd name="T46" fmla="*/ 2147483647 w 1019"/>
              <a:gd name="T47" fmla="*/ 2147483647 h 1133"/>
              <a:gd name="T48" fmla="*/ 2147483647 w 1019"/>
              <a:gd name="T49" fmla="*/ 2147483647 h 1133"/>
              <a:gd name="T50" fmla="*/ 2147483647 w 1019"/>
              <a:gd name="T51" fmla="*/ 2147483647 h 1133"/>
              <a:gd name="T52" fmla="*/ 2147483647 w 1019"/>
              <a:gd name="T53" fmla="*/ 2147483647 h 1133"/>
              <a:gd name="T54" fmla="*/ 2147483647 w 1019"/>
              <a:gd name="T55" fmla="*/ 2147483647 h 1133"/>
              <a:gd name="T56" fmla="*/ 2147483647 w 1019"/>
              <a:gd name="T57" fmla="*/ 2147483647 h 1133"/>
              <a:gd name="T58" fmla="*/ 2147483647 w 1019"/>
              <a:gd name="T59" fmla="*/ 2147483647 h 1133"/>
              <a:gd name="T60" fmla="*/ 2147483647 w 1019"/>
              <a:gd name="T61" fmla="*/ 2147483647 h 1133"/>
              <a:gd name="T62" fmla="*/ 2147483647 w 1019"/>
              <a:gd name="T63" fmla="*/ 2147483647 h 1133"/>
              <a:gd name="T64" fmla="*/ 2147483647 w 1019"/>
              <a:gd name="T65" fmla="*/ 2147483647 h 1133"/>
              <a:gd name="T66" fmla="*/ 2147483647 w 1019"/>
              <a:gd name="T67" fmla="*/ 2147483647 h 1133"/>
              <a:gd name="T68" fmla="*/ 2147483647 w 1019"/>
              <a:gd name="T69" fmla="*/ 2147483647 h 1133"/>
              <a:gd name="T70" fmla="*/ 2147483647 w 1019"/>
              <a:gd name="T71" fmla="*/ 2147483647 h 1133"/>
              <a:gd name="T72" fmla="*/ 2147483647 w 1019"/>
              <a:gd name="T73" fmla="*/ 2147483647 h 1133"/>
              <a:gd name="T74" fmla="*/ 2147483647 w 1019"/>
              <a:gd name="T75" fmla="*/ 2147483647 h 1133"/>
              <a:gd name="T76" fmla="*/ 2147483647 w 1019"/>
              <a:gd name="T77" fmla="*/ 2147483647 h 1133"/>
              <a:gd name="T78" fmla="*/ 2147483647 w 1019"/>
              <a:gd name="T79" fmla="*/ 2147483647 h 1133"/>
              <a:gd name="T80" fmla="*/ 2147483647 w 1019"/>
              <a:gd name="T81" fmla="*/ 2147483647 h 1133"/>
              <a:gd name="T82" fmla="*/ 2147483647 w 1019"/>
              <a:gd name="T83" fmla="*/ 2147483647 h 1133"/>
              <a:gd name="T84" fmla="*/ 2147483647 w 1019"/>
              <a:gd name="T85" fmla="*/ 2147483647 h 1133"/>
              <a:gd name="T86" fmla="*/ 2147483647 w 1019"/>
              <a:gd name="T87" fmla="*/ 2147483647 h 1133"/>
              <a:gd name="T88" fmla="*/ 2147483647 w 1019"/>
              <a:gd name="T89" fmla="*/ 2147483647 h 1133"/>
              <a:gd name="T90" fmla="*/ 2147483647 w 1019"/>
              <a:gd name="T91" fmla="*/ 2147483647 h 1133"/>
              <a:gd name="T92" fmla="*/ 2147483647 w 1019"/>
              <a:gd name="T93" fmla="*/ 2147483647 h 1133"/>
              <a:gd name="T94" fmla="*/ 2147483647 w 1019"/>
              <a:gd name="T95" fmla="*/ 2147483647 h 1133"/>
              <a:gd name="T96" fmla="*/ 2147483647 w 1019"/>
              <a:gd name="T97" fmla="*/ 2147483647 h 1133"/>
              <a:gd name="T98" fmla="*/ 2147483647 w 1019"/>
              <a:gd name="T99" fmla="*/ 2147483647 h 1133"/>
              <a:gd name="T100" fmla="*/ 2147483647 w 1019"/>
              <a:gd name="T101" fmla="*/ 2147483647 h 1133"/>
              <a:gd name="T102" fmla="*/ 2147483647 w 1019"/>
              <a:gd name="T103" fmla="*/ 2147483647 h 1133"/>
              <a:gd name="T104" fmla="*/ 2147483647 w 1019"/>
              <a:gd name="T105" fmla="*/ 2147483647 h 1133"/>
              <a:gd name="T106" fmla="*/ 2147483647 w 1019"/>
              <a:gd name="T107" fmla="*/ 2147483647 h 1133"/>
              <a:gd name="T108" fmla="*/ 2147483647 w 1019"/>
              <a:gd name="T109" fmla="*/ 2147483647 h 1133"/>
              <a:gd name="T110" fmla="*/ 2147483647 w 1019"/>
              <a:gd name="T111" fmla="*/ 2147483647 h 1133"/>
              <a:gd name="T112" fmla="*/ 2147483647 w 1019"/>
              <a:gd name="T113" fmla="*/ 2147483647 h 1133"/>
              <a:gd name="T114" fmla="*/ 2147483647 w 1019"/>
              <a:gd name="T115" fmla="*/ 2147483647 h 1133"/>
              <a:gd name="T116" fmla="*/ 0 w 1019"/>
              <a:gd name="T117" fmla="*/ 2147483647 h 1133"/>
              <a:gd name="T118" fmla="*/ 2147483647 w 1019"/>
              <a:gd name="T119" fmla="*/ 2147483647 h 1133"/>
              <a:gd name="T120" fmla="*/ 2147483647 w 1019"/>
              <a:gd name="T121" fmla="*/ 2147483647 h 1133"/>
              <a:gd name="T122" fmla="*/ 2147483647 w 1019"/>
              <a:gd name="T123" fmla="*/ 2147483647 h 11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19"/>
              <a:gd name="T187" fmla="*/ 0 h 1133"/>
              <a:gd name="T188" fmla="*/ 1019 w 1019"/>
              <a:gd name="T189" fmla="*/ 1133 h 113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19" h="1133">
                <a:moveTo>
                  <a:pt x="31" y="26"/>
                </a:moveTo>
                <a:lnTo>
                  <a:pt x="43" y="0"/>
                </a:lnTo>
                <a:lnTo>
                  <a:pt x="849" y="0"/>
                </a:lnTo>
                <a:lnTo>
                  <a:pt x="1018" y="923"/>
                </a:lnTo>
                <a:lnTo>
                  <a:pt x="997" y="907"/>
                </a:lnTo>
                <a:lnTo>
                  <a:pt x="982" y="894"/>
                </a:lnTo>
                <a:lnTo>
                  <a:pt x="965" y="883"/>
                </a:lnTo>
                <a:lnTo>
                  <a:pt x="944" y="872"/>
                </a:lnTo>
                <a:lnTo>
                  <a:pt x="922" y="864"/>
                </a:lnTo>
                <a:lnTo>
                  <a:pt x="898" y="859"/>
                </a:lnTo>
                <a:lnTo>
                  <a:pt x="870" y="853"/>
                </a:lnTo>
                <a:lnTo>
                  <a:pt x="844" y="851"/>
                </a:lnTo>
                <a:lnTo>
                  <a:pt x="818" y="849"/>
                </a:lnTo>
                <a:lnTo>
                  <a:pt x="789" y="849"/>
                </a:lnTo>
                <a:lnTo>
                  <a:pt x="754" y="849"/>
                </a:lnTo>
                <a:lnTo>
                  <a:pt x="727" y="853"/>
                </a:lnTo>
                <a:lnTo>
                  <a:pt x="700" y="857"/>
                </a:lnTo>
                <a:lnTo>
                  <a:pt x="677" y="860"/>
                </a:lnTo>
                <a:lnTo>
                  <a:pt x="655" y="868"/>
                </a:lnTo>
                <a:lnTo>
                  <a:pt x="638" y="875"/>
                </a:lnTo>
                <a:lnTo>
                  <a:pt x="623" y="884"/>
                </a:lnTo>
                <a:lnTo>
                  <a:pt x="610" y="896"/>
                </a:lnTo>
                <a:lnTo>
                  <a:pt x="602" y="907"/>
                </a:lnTo>
                <a:lnTo>
                  <a:pt x="597" y="923"/>
                </a:lnTo>
                <a:lnTo>
                  <a:pt x="597" y="940"/>
                </a:lnTo>
                <a:lnTo>
                  <a:pt x="603" y="957"/>
                </a:lnTo>
                <a:lnTo>
                  <a:pt x="610" y="971"/>
                </a:lnTo>
                <a:lnTo>
                  <a:pt x="615" y="986"/>
                </a:lnTo>
                <a:lnTo>
                  <a:pt x="615" y="1008"/>
                </a:lnTo>
                <a:lnTo>
                  <a:pt x="608" y="1027"/>
                </a:lnTo>
                <a:lnTo>
                  <a:pt x="598" y="1045"/>
                </a:lnTo>
                <a:lnTo>
                  <a:pt x="583" y="1064"/>
                </a:lnTo>
                <a:lnTo>
                  <a:pt x="569" y="1081"/>
                </a:lnTo>
                <a:lnTo>
                  <a:pt x="554" y="1092"/>
                </a:lnTo>
                <a:lnTo>
                  <a:pt x="539" y="1101"/>
                </a:lnTo>
                <a:lnTo>
                  <a:pt x="523" y="1112"/>
                </a:lnTo>
                <a:lnTo>
                  <a:pt x="506" y="1119"/>
                </a:lnTo>
                <a:lnTo>
                  <a:pt x="489" y="1125"/>
                </a:lnTo>
                <a:lnTo>
                  <a:pt x="471" y="1129"/>
                </a:lnTo>
                <a:lnTo>
                  <a:pt x="455" y="1132"/>
                </a:lnTo>
                <a:lnTo>
                  <a:pt x="436" y="1132"/>
                </a:lnTo>
                <a:lnTo>
                  <a:pt x="419" y="1129"/>
                </a:lnTo>
                <a:lnTo>
                  <a:pt x="403" y="1125"/>
                </a:lnTo>
                <a:lnTo>
                  <a:pt x="388" y="1118"/>
                </a:lnTo>
                <a:lnTo>
                  <a:pt x="372" y="1108"/>
                </a:lnTo>
                <a:lnTo>
                  <a:pt x="358" y="1097"/>
                </a:lnTo>
                <a:lnTo>
                  <a:pt x="350" y="1084"/>
                </a:lnTo>
                <a:lnTo>
                  <a:pt x="346" y="1071"/>
                </a:lnTo>
                <a:lnTo>
                  <a:pt x="345" y="1058"/>
                </a:lnTo>
                <a:lnTo>
                  <a:pt x="346" y="1040"/>
                </a:lnTo>
                <a:lnTo>
                  <a:pt x="350" y="1021"/>
                </a:lnTo>
                <a:lnTo>
                  <a:pt x="358" y="999"/>
                </a:lnTo>
                <a:lnTo>
                  <a:pt x="369" y="979"/>
                </a:lnTo>
                <a:lnTo>
                  <a:pt x="378" y="962"/>
                </a:lnTo>
                <a:lnTo>
                  <a:pt x="384" y="949"/>
                </a:lnTo>
                <a:lnTo>
                  <a:pt x="389" y="929"/>
                </a:lnTo>
                <a:lnTo>
                  <a:pt x="393" y="909"/>
                </a:lnTo>
                <a:lnTo>
                  <a:pt x="389" y="892"/>
                </a:lnTo>
                <a:lnTo>
                  <a:pt x="382" y="877"/>
                </a:lnTo>
                <a:lnTo>
                  <a:pt x="368" y="864"/>
                </a:lnTo>
                <a:lnTo>
                  <a:pt x="353" y="859"/>
                </a:lnTo>
                <a:lnTo>
                  <a:pt x="339" y="853"/>
                </a:lnTo>
                <a:lnTo>
                  <a:pt x="318" y="849"/>
                </a:lnTo>
                <a:lnTo>
                  <a:pt x="276" y="849"/>
                </a:lnTo>
                <a:lnTo>
                  <a:pt x="245" y="853"/>
                </a:lnTo>
                <a:lnTo>
                  <a:pt x="217" y="859"/>
                </a:lnTo>
                <a:lnTo>
                  <a:pt x="180" y="866"/>
                </a:lnTo>
                <a:lnTo>
                  <a:pt x="147" y="875"/>
                </a:lnTo>
                <a:lnTo>
                  <a:pt x="110" y="884"/>
                </a:lnTo>
                <a:lnTo>
                  <a:pt x="83" y="892"/>
                </a:lnTo>
                <a:lnTo>
                  <a:pt x="64" y="897"/>
                </a:lnTo>
                <a:lnTo>
                  <a:pt x="53" y="907"/>
                </a:lnTo>
                <a:lnTo>
                  <a:pt x="46" y="886"/>
                </a:lnTo>
                <a:lnTo>
                  <a:pt x="38" y="864"/>
                </a:lnTo>
                <a:lnTo>
                  <a:pt x="31" y="840"/>
                </a:lnTo>
                <a:lnTo>
                  <a:pt x="25" y="816"/>
                </a:lnTo>
                <a:lnTo>
                  <a:pt x="20" y="786"/>
                </a:lnTo>
                <a:lnTo>
                  <a:pt x="16" y="753"/>
                </a:lnTo>
                <a:lnTo>
                  <a:pt x="17" y="720"/>
                </a:lnTo>
                <a:lnTo>
                  <a:pt x="21" y="688"/>
                </a:lnTo>
                <a:lnTo>
                  <a:pt x="30" y="655"/>
                </a:lnTo>
                <a:lnTo>
                  <a:pt x="42" y="622"/>
                </a:lnTo>
                <a:lnTo>
                  <a:pt x="56" y="592"/>
                </a:lnTo>
                <a:lnTo>
                  <a:pt x="73" y="568"/>
                </a:lnTo>
                <a:lnTo>
                  <a:pt x="91" y="550"/>
                </a:lnTo>
                <a:lnTo>
                  <a:pt x="111" y="535"/>
                </a:lnTo>
                <a:lnTo>
                  <a:pt x="131" y="520"/>
                </a:lnTo>
                <a:lnTo>
                  <a:pt x="150" y="509"/>
                </a:lnTo>
                <a:lnTo>
                  <a:pt x="170" y="496"/>
                </a:lnTo>
                <a:lnTo>
                  <a:pt x="195" y="477"/>
                </a:lnTo>
                <a:lnTo>
                  <a:pt x="211" y="466"/>
                </a:lnTo>
                <a:lnTo>
                  <a:pt x="225" y="450"/>
                </a:lnTo>
                <a:lnTo>
                  <a:pt x="239" y="431"/>
                </a:lnTo>
                <a:lnTo>
                  <a:pt x="251" y="411"/>
                </a:lnTo>
                <a:lnTo>
                  <a:pt x="260" y="387"/>
                </a:lnTo>
                <a:lnTo>
                  <a:pt x="266" y="361"/>
                </a:lnTo>
                <a:lnTo>
                  <a:pt x="268" y="331"/>
                </a:lnTo>
                <a:lnTo>
                  <a:pt x="265" y="304"/>
                </a:lnTo>
                <a:lnTo>
                  <a:pt x="256" y="274"/>
                </a:lnTo>
                <a:lnTo>
                  <a:pt x="244" y="252"/>
                </a:lnTo>
                <a:lnTo>
                  <a:pt x="228" y="233"/>
                </a:lnTo>
                <a:lnTo>
                  <a:pt x="209" y="224"/>
                </a:lnTo>
                <a:lnTo>
                  <a:pt x="192" y="224"/>
                </a:lnTo>
                <a:lnTo>
                  <a:pt x="175" y="233"/>
                </a:lnTo>
                <a:lnTo>
                  <a:pt x="158" y="252"/>
                </a:lnTo>
                <a:lnTo>
                  <a:pt x="145" y="272"/>
                </a:lnTo>
                <a:lnTo>
                  <a:pt x="132" y="294"/>
                </a:lnTo>
                <a:lnTo>
                  <a:pt x="120" y="315"/>
                </a:lnTo>
                <a:lnTo>
                  <a:pt x="106" y="328"/>
                </a:lnTo>
                <a:lnTo>
                  <a:pt x="89" y="333"/>
                </a:lnTo>
                <a:lnTo>
                  <a:pt x="67" y="333"/>
                </a:lnTo>
                <a:lnTo>
                  <a:pt x="48" y="328"/>
                </a:lnTo>
                <a:lnTo>
                  <a:pt x="35" y="311"/>
                </a:lnTo>
                <a:lnTo>
                  <a:pt x="22" y="294"/>
                </a:lnTo>
                <a:lnTo>
                  <a:pt x="13" y="274"/>
                </a:lnTo>
                <a:lnTo>
                  <a:pt x="5" y="248"/>
                </a:lnTo>
                <a:lnTo>
                  <a:pt x="1" y="222"/>
                </a:lnTo>
                <a:lnTo>
                  <a:pt x="0" y="194"/>
                </a:lnTo>
                <a:lnTo>
                  <a:pt x="1" y="165"/>
                </a:lnTo>
                <a:lnTo>
                  <a:pt x="5" y="137"/>
                </a:lnTo>
                <a:lnTo>
                  <a:pt x="11" y="100"/>
                </a:lnTo>
                <a:lnTo>
                  <a:pt x="19" y="69"/>
                </a:lnTo>
                <a:lnTo>
                  <a:pt x="24" y="48"/>
                </a:lnTo>
                <a:lnTo>
                  <a:pt x="31" y="26"/>
                </a:lnTo>
              </a:path>
            </a:pathLst>
          </a:custGeom>
          <a:solidFill>
            <a:srgbClr val="92D05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tIns="91440" bIns="91440" anchor="ctr"/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4</a:t>
            </a:r>
            <a:r>
              <a:rPr lang="en-US" sz="1400" baseline="30000" dirty="0" smtClean="0">
                <a:solidFill>
                  <a:srgbClr val="000000"/>
                </a:solidFill>
              </a:rPr>
              <a:t>th</a:t>
            </a:r>
            <a:r>
              <a:rPr lang="en-US" sz="1400" dirty="0" smtClean="0">
                <a:solidFill>
                  <a:srgbClr val="000000"/>
                </a:solidFill>
              </a:rPr>
              <a:t> largest energy consumer in the world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India’s Power Sector – An Overview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Installed capacity stands at 2,28,721.73 MW in 2013 (Central Electricity Authority) - </a:t>
            </a:r>
            <a:r>
              <a:rPr lang="en-US" sz="2000" b="1" i="1" dirty="0" smtClean="0">
                <a:sym typeface="Wingdings" panose="05000000000000000000" pitchFamily="2" charset="2"/>
              </a:rPr>
              <a:t>77 times</a:t>
            </a:r>
            <a:r>
              <a:rPr lang="en-US" sz="2000" dirty="0" smtClean="0">
                <a:sym typeface="Wingdings" panose="05000000000000000000" pitchFamily="2" charset="2"/>
              </a:rPr>
              <a:t> growth from 1</a:t>
            </a:r>
            <a:r>
              <a:rPr lang="en-US" sz="2000" baseline="30000" dirty="0" smtClean="0">
                <a:sym typeface="Wingdings" panose="05000000000000000000" pitchFamily="2" charset="2"/>
              </a:rPr>
              <a:t>st</a:t>
            </a:r>
            <a:r>
              <a:rPr lang="en-US" sz="2000" dirty="0" smtClean="0">
                <a:sym typeface="Wingdings" panose="05000000000000000000" pitchFamily="2" charset="2"/>
              </a:rPr>
              <a:t> Five Year Plan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Contribution in Installed capacity – State sector 40%; Private Sector 32%; Central 28% (Ministry of Power, 2013)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40029938"/>
              </p:ext>
            </p:extLst>
          </p:nvPr>
        </p:nvGraphicFramePr>
        <p:xfrm>
          <a:off x="612776" y="2699657"/>
          <a:ext cx="7631338" cy="361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85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India’s Power Sector – An Overview contd.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6" name="Chart 5" title="India - Power Generation by Fuel Source"/>
          <p:cNvGraphicFramePr/>
          <p:nvPr>
            <p:extLst>
              <p:ext uri="{D42A27DB-BD31-4B8C-83A1-F6EECF244321}">
                <p14:modId xmlns:p14="http://schemas.microsoft.com/office/powerpoint/2010/main" val="521974382"/>
              </p:ext>
            </p:extLst>
          </p:nvPr>
        </p:nvGraphicFramePr>
        <p:xfrm>
          <a:off x="418873" y="1524000"/>
          <a:ext cx="4574041" cy="2569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4850883"/>
              </p:ext>
            </p:extLst>
          </p:nvPr>
        </p:nvGraphicFramePr>
        <p:xfrm>
          <a:off x="3549740" y="3854677"/>
          <a:ext cx="486029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418873" y="1030514"/>
            <a:ext cx="365964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India: Power </a:t>
            </a:r>
            <a:r>
              <a:rPr lang="en-US" sz="1400" dirty="0">
                <a:solidFill>
                  <a:srgbClr val="000000"/>
                </a:solidFill>
                <a:sym typeface="Wingdings" panose="05000000000000000000" pitchFamily="2" charset="2"/>
              </a:rPr>
              <a:t>Generation by Fuel Source</a:t>
            </a:r>
          </a:p>
          <a:p>
            <a:pPr algn="ctr"/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50389" y="3390217"/>
            <a:ext cx="365964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BRICS: Power </a:t>
            </a:r>
            <a:r>
              <a:rPr lang="en-US" sz="1400" dirty="0">
                <a:solidFill>
                  <a:srgbClr val="000000"/>
                </a:solidFill>
                <a:sym typeface="Wingdings" panose="05000000000000000000" pitchFamily="2" charset="2"/>
              </a:rPr>
              <a:t>Generation by Fuel Source</a:t>
            </a:r>
          </a:p>
          <a:p>
            <a:pPr algn="ctr"/>
            <a:endParaRPr lang="en-I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India’s Power Sector – An Overview contd.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425269" y="928914"/>
            <a:ext cx="365964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Distribution of Installed Capacity (Renewables)</a:t>
            </a:r>
            <a:endParaRPr lang="en-US" sz="1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algn="ctr"/>
            <a:endParaRPr lang="en-IN" dirty="0">
              <a:solidFill>
                <a:srgbClr val="000000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93549201"/>
              </p:ext>
            </p:extLst>
          </p:nvPr>
        </p:nvGraphicFramePr>
        <p:xfrm>
          <a:off x="4425269" y="1233714"/>
          <a:ext cx="4398284" cy="269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153637175"/>
              </p:ext>
            </p:extLst>
          </p:nvPr>
        </p:nvGraphicFramePr>
        <p:xfrm>
          <a:off x="0" y="3048000"/>
          <a:ext cx="5159148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339498" y="2619826"/>
            <a:ext cx="365964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Average Energy Deficit</a:t>
            </a:r>
            <a:endParaRPr lang="en-US" sz="1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algn="ctr"/>
            <a:endParaRPr lang="en-I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346318"/>
              </p:ext>
            </p:extLst>
          </p:nvPr>
        </p:nvGraphicFramePr>
        <p:xfrm>
          <a:off x="641800" y="3590366"/>
          <a:ext cx="7776486" cy="292024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96081"/>
                <a:gridCol w="1296081"/>
                <a:gridCol w="1296081"/>
                <a:gridCol w="1296081"/>
                <a:gridCol w="1296081"/>
                <a:gridCol w="1296081"/>
              </a:tblGrid>
              <a:tr h="152400"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1642"/>
                          </a:solidFill>
                          <a:effectLst/>
                        </a:rPr>
                        <a:t>Source</a:t>
                      </a:r>
                      <a:endParaRPr lang="en-IN" sz="1050" dirty="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Capital Cost*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</a:endParaRPr>
                    </a:p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(million/MW)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Gestation Period (Years)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Availability (Maximum capacity factor)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Cost of Generation (INR/Kwh)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Land Area (sq. m/MW)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</a:tr>
              <a:tr h="152400"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Coal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INR 50/MW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</a:endParaRPr>
                    </a:p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USD 1/MW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5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1642"/>
                          </a:solidFill>
                          <a:effectLst/>
                        </a:rPr>
                        <a:t>92%</a:t>
                      </a:r>
                      <a:endParaRPr lang="en-IN" sz="1050" dirty="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INR 3/kWh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1642"/>
                          </a:solidFill>
                          <a:effectLst/>
                        </a:rPr>
                        <a:t>2000</a:t>
                      </a:r>
                      <a:endParaRPr lang="en-IN" sz="1050" dirty="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</a:tr>
              <a:tr h="152400"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Gas 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INR 40/MW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</a:endParaRPr>
                    </a:p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USD 0.8/MW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3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95%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INR 3.5-4/kWh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NA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</a:tr>
              <a:tr h="152400"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Nuclear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INR 70/MW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</a:endParaRPr>
                    </a:p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USD 1.4/MW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7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80%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INR 4/kWh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1200-4700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</a:tr>
              <a:tr h="152400"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Hydro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INR 60/MW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</a:endParaRPr>
                    </a:p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USD 1.2/MW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6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50-60%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INR 2.5-3.5/kWh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222,000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</a:tr>
              <a:tr h="152400"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Solar PV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INR 120/MW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</a:endParaRPr>
                    </a:p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USD 2.4/MW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1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25%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INR 10/kWh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12,000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</a:tr>
              <a:tr h="152400"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Solar Thermal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INR 150/MW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</a:endParaRPr>
                    </a:p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USD 3/MW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2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26%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INR 15/kWh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20,000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</a:tr>
              <a:tr h="152400"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Wind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INR 60/MW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</a:endParaRPr>
                    </a:p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USD 1.2/MW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1-2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30%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1642"/>
                          </a:solidFill>
                          <a:effectLst/>
                        </a:rPr>
                        <a:t>INR 4-6/kWh</a:t>
                      </a:r>
                      <a:endParaRPr lang="en-IN" sz="105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1642"/>
                          </a:solidFill>
                          <a:effectLst/>
                        </a:rPr>
                        <a:t>100</a:t>
                      </a:r>
                      <a:endParaRPr lang="en-IN" sz="1050" dirty="0">
                        <a:solidFill>
                          <a:srgbClr val="001642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Power in the Indian Context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International focus equates </a:t>
            </a:r>
            <a:r>
              <a:rPr lang="en-US" i="1" dirty="0" smtClean="0"/>
              <a:t>sustainable power</a:t>
            </a:r>
            <a:r>
              <a:rPr lang="en-US" dirty="0" smtClean="0"/>
              <a:t> with </a:t>
            </a:r>
            <a:r>
              <a:rPr lang="en-US" i="1" dirty="0" smtClean="0"/>
              <a:t>renewable energy</a:t>
            </a:r>
          </a:p>
          <a:p>
            <a:pPr marL="6096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Drivers – (</a:t>
            </a:r>
            <a:r>
              <a:rPr lang="en-US" dirty="0" err="1" smtClean="0"/>
              <a:t>i</a:t>
            </a:r>
            <a:r>
              <a:rPr lang="en-US" dirty="0" smtClean="0"/>
              <a:t>) reduce dependency on conventional hydrocarbons; (ii) promote “cleaner” fuel based energy sources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 the Indian context, such a simplistic view may not be the best option. Why?</a:t>
            </a:r>
          </a:p>
          <a:p>
            <a:pPr marL="342900" indent="-342900">
              <a:buFont typeface="Arial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52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Power in the Indian Context contd.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Therefore, in the Indian context, to be more than merely a buzz word </a:t>
            </a:r>
            <a:r>
              <a:rPr lang="en-US" i="1" dirty="0" smtClean="0"/>
              <a:t>sustainable power</a:t>
            </a:r>
            <a:r>
              <a:rPr lang="en-US" dirty="0" smtClean="0"/>
              <a:t> will perforce have to:</a:t>
            </a:r>
          </a:p>
          <a:p>
            <a:pPr marL="609600" lvl="1" indent="-342900">
              <a:buFont typeface="Arial" pitchFamily="34" charset="0"/>
              <a:buChar char="•"/>
            </a:pPr>
            <a:r>
              <a:rPr lang="en-US" dirty="0" smtClean="0"/>
              <a:t>Be consciously de-linked from the preoccupation with the type of fuel source</a:t>
            </a:r>
          </a:p>
          <a:p>
            <a:pPr marL="609600" lvl="1" indent="-342900">
              <a:buFont typeface="Arial" pitchFamily="34" charset="0"/>
              <a:buChar char="•"/>
            </a:pPr>
            <a:r>
              <a:rPr lang="en-US" dirty="0" smtClean="0"/>
              <a:t>Encompass a </a:t>
            </a:r>
            <a:r>
              <a:rPr lang="en-US" i="1" dirty="0" smtClean="0"/>
              <a:t>judicious mix of conventional sources and renewables</a:t>
            </a:r>
          </a:p>
          <a:p>
            <a:pPr marL="609600" lvl="1" indent="-342900">
              <a:buFont typeface="Arial" pitchFamily="34" charset="0"/>
              <a:buChar char="•"/>
            </a:pPr>
            <a:r>
              <a:rPr lang="en-US" dirty="0" smtClean="0"/>
              <a:t>Understand and address the </a:t>
            </a:r>
            <a:r>
              <a:rPr lang="en-US" i="1" dirty="0" smtClean="0"/>
              <a:t>major challenges </a:t>
            </a:r>
            <a:r>
              <a:rPr lang="en-US" dirty="0" smtClean="0"/>
              <a:t>linked to each source</a:t>
            </a:r>
          </a:p>
          <a:p>
            <a:pPr marL="609600" lvl="1" indent="-342900">
              <a:buFont typeface="Arial" pitchFamily="34" charset="0"/>
              <a:buChar char="•"/>
            </a:pPr>
            <a:r>
              <a:rPr lang="en-US" dirty="0" smtClean="0"/>
              <a:t>Lead to the meeting of India’s energy security needs</a:t>
            </a:r>
            <a:r>
              <a:rPr lang="en-US" i="1" dirty="0" smtClean="0"/>
              <a:t> 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39511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Power in the Indian Context </a:t>
            </a:r>
            <a:r>
              <a:rPr lang="en-US" dirty="0" smtClean="0"/>
              <a:t>- Challenges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7009" y="1202415"/>
            <a:ext cx="8429620" cy="47879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Land acquisition, resettlement and rehabilitation – the ‘curse of resources’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Social, environmental, health and safety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Regulatory impediments and weak governance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Infrastructure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Financial health of state power utilities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305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Power in the Indian Context </a:t>
            </a:r>
            <a:r>
              <a:rPr lang="en-US" dirty="0" smtClean="0"/>
              <a:t>– Way Forward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7009" y="1202415"/>
            <a:ext cx="8429620" cy="47879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Land acquisition, resettlement and rehabilitation</a:t>
            </a:r>
          </a:p>
          <a:p>
            <a:pPr marL="6096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Free, prior, informed consent</a:t>
            </a:r>
          </a:p>
          <a:p>
            <a:pPr marL="6096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Market valuation and payment of compensation as per LA Act </a:t>
            </a:r>
            <a:r>
              <a:rPr lang="en-US" i="1" u="sng" dirty="0" smtClean="0"/>
              <a:t>at the minimum</a:t>
            </a:r>
          </a:p>
          <a:p>
            <a:pPr marL="6096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Respect for customary rights, communal lands, religious and cultural heritage; especially of tribal and vulnerable communities</a:t>
            </a:r>
          </a:p>
          <a:p>
            <a:pPr marL="6096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Innovative mechanisms to include impacted stakeholders as partners in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Addressing regulatory hurdles and governance issues</a:t>
            </a:r>
          </a:p>
          <a:p>
            <a:pPr marL="609600" lvl="1" indent="-342900">
              <a:buFont typeface="Courier New" panose="02070309020205020404" pitchFamily="49" charset="0"/>
              <a:buChar char="o"/>
            </a:pPr>
            <a:r>
              <a:rPr lang="en-US" sz="2100" dirty="0"/>
              <a:t>Streamline regulatory processes and ensure time bound clearances</a:t>
            </a:r>
          </a:p>
          <a:p>
            <a:pPr marL="609600" lvl="1" indent="-342900">
              <a:buFont typeface="Courier New" panose="02070309020205020404" pitchFamily="49" charset="0"/>
              <a:buChar char="o"/>
            </a:pPr>
            <a:r>
              <a:rPr lang="en-US" sz="2100" dirty="0"/>
              <a:t>Automatic approvals in case of failure by state to provide verdict on time</a:t>
            </a:r>
          </a:p>
          <a:p>
            <a:pPr marL="609600" lvl="1" indent="-342900">
              <a:buFont typeface="Courier New" panose="02070309020205020404" pitchFamily="49" charset="0"/>
              <a:buChar char="o"/>
            </a:pPr>
            <a:r>
              <a:rPr lang="en-US" sz="2100" dirty="0"/>
              <a:t>Transparency &amp; fairness in decision making and availability of information</a:t>
            </a:r>
            <a:endParaRPr lang="en-IN" sz="2100" dirty="0"/>
          </a:p>
        </p:txBody>
      </p:sp>
    </p:spTree>
    <p:extLst>
      <p:ext uri="{BB962C8B-B14F-4D97-AF65-F5344CB8AC3E}">
        <p14:creationId xmlns:p14="http://schemas.microsoft.com/office/powerpoint/2010/main" val="18416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M template v17">
  <a:themeElements>
    <a:clrScheme name="ERM_1">
      <a:dk1>
        <a:srgbClr val="666F74"/>
      </a:dk1>
      <a:lt1>
        <a:sysClr val="window" lastClr="FFFFFF"/>
      </a:lt1>
      <a:dk2>
        <a:srgbClr val="003362"/>
      </a:dk2>
      <a:lt2>
        <a:srgbClr val="FFFFFF"/>
      </a:lt2>
      <a:accent1>
        <a:srgbClr val="007A5F"/>
      </a:accent1>
      <a:accent2>
        <a:srgbClr val="B1A800"/>
      </a:accent2>
      <a:accent3>
        <a:srgbClr val="D28700"/>
      </a:accent3>
      <a:accent4>
        <a:srgbClr val="C40043"/>
      </a:accent4>
      <a:accent5>
        <a:srgbClr val="008DD6"/>
      </a:accent5>
      <a:accent6>
        <a:srgbClr val="6A83B2"/>
      </a:accent6>
      <a:hlink>
        <a:srgbClr val="666F74"/>
      </a:hlink>
      <a:folHlink>
        <a:srgbClr val="666F74"/>
      </a:folHlink>
    </a:clrScheme>
    <a:fontScheme name="ERM_1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943747B3B78A4684347FD16D44B3A1" ma:contentTypeVersion="4" ma:contentTypeDescription="Create a new document." ma:contentTypeScope="" ma:versionID="ac87cc252ceb284501ef24afc8b33b9e">
  <xsd:schema xmlns:xsd="http://www.w3.org/2001/XMLSchema" xmlns:xs="http://www.w3.org/2001/XMLSchema" xmlns:p="http://schemas.microsoft.com/office/2006/metadata/properties" xmlns:ns2="91325bb5-a14c-4664-8b7e-1622ed53eec7" targetNamespace="http://schemas.microsoft.com/office/2006/metadata/properties" ma:root="true" ma:fieldsID="ffe218a44c2a30e4b21299098c5642fd" ns2:_="">
    <xsd:import namespace="91325bb5-a14c-4664-8b7e-1622ed53eec7"/>
    <xsd:element name="properties">
      <xsd:complexType>
        <xsd:sequence>
          <xsd:element name="documentManagement">
            <xsd:complexType>
              <xsd:all>
                <xsd:element ref="ns2:Softwa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25bb5-a14c-4664-8b7e-1622ed53eec7" elementFormDefault="qualified">
    <xsd:import namespace="http://schemas.microsoft.com/office/2006/documentManagement/types"/>
    <xsd:import namespace="http://schemas.microsoft.com/office/infopath/2007/PartnerControls"/>
    <xsd:element name="Software" ma:index="8" nillable="true" ma:displayName="Software" ma:default="PowerPoint 2010" ma:format="Dropdown" ma:internalName="Software">
      <xsd:simpleType>
        <xsd:restriction base="dms:Choice">
          <xsd:enumeration value="PowerPoint 2010"/>
          <xsd:enumeration value="PowerPoint 2003/2007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Software xmlns="91325bb5-a14c-4664-8b7e-1622ed53eec7">PowerPoint 2010</Software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D02D73-81C4-4AE5-8032-2F55844FA4B0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4F44CAED-D664-49CC-8243-CBB8BD8319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325bb5-a14c-4664-8b7e-1622ed53e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469B0D-AC35-4314-8C03-252554A2F4F5}">
  <ds:schemaRefs>
    <ds:schemaRef ds:uri="http://schemas.microsoft.com/office/2006/metadata/properties"/>
    <ds:schemaRef ds:uri="91325bb5-a14c-4664-8b7e-1622ed53eec7"/>
  </ds:schemaRefs>
</ds:datastoreItem>
</file>

<file path=customXml/itemProps4.xml><?xml version="1.0" encoding="utf-8"?>
<ds:datastoreItem xmlns:ds="http://schemas.openxmlformats.org/officeDocument/2006/customXml" ds:itemID="{81C9960D-3BE5-4EAD-A701-DC2D50DEBC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ERM template v17</Template>
  <TotalTime>2493</TotalTime>
  <Words>875</Words>
  <Application>Microsoft Office PowerPoint</Application>
  <PresentationFormat>On-screen Show (4:3)</PresentationFormat>
  <Paragraphs>162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ERM template v17</vt:lpstr>
      <vt:lpstr>Sustainable Power – Unpacking the Buzz Word</vt:lpstr>
      <vt:lpstr>India’s Growth &amp; Energy Needs – Some Perspectives</vt:lpstr>
      <vt:lpstr>India’s Power Sector – An Overview</vt:lpstr>
      <vt:lpstr>India’s Power Sector – An Overview contd.</vt:lpstr>
      <vt:lpstr>India’s Power Sector – An Overview contd.</vt:lpstr>
      <vt:lpstr>Sustainable Power in the Indian Context</vt:lpstr>
      <vt:lpstr>Sustainable Power in the Indian Context contd.</vt:lpstr>
      <vt:lpstr>Sustainable Power in the Indian Context - Challenges</vt:lpstr>
      <vt:lpstr>Sustainable Power in the Indian Context – Way Forward</vt:lpstr>
      <vt:lpstr>Sustainable Power in the Indian Context – Way Forward contd.</vt:lpstr>
      <vt:lpstr>PowerPoint Presentation</vt:lpstr>
    </vt:vector>
  </TitlesOfParts>
  <Company>ERM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title</dc:title>
  <dc:creator>Sarah Bailey</dc:creator>
  <cp:lastModifiedBy>Anindo Chatterjee</cp:lastModifiedBy>
  <cp:revision>114</cp:revision>
  <dcterms:created xsi:type="dcterms:W3CDTF">2012-04-02T09:45:53Z</dcterms:created>
  <dcterms:modified xsi:type="dcterms:W3CDTF">2014-08-30T04:34:50Z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0x01010025943747B3B78A4684347FD16D44B3A1</vt:lpwstr>
  </property>
  <property fmtid="{D5CDD505-2E9C-101B-9397-08002B2CF9AE}" pid="3" name="_TemplateID">
    <vt:lpwstr>TC103382681033</vt:lpwstr>
  </property>
</Properties>
</file>