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42" r:id="rId1"/>
  </p:sldMasterIdLst>
  <p:notesMasterIdLst>
    <p:notesMasterId r:id="rId14"/>
  </p:notesMasterIdLst>
  <p:handoutMasterIdLst>
    <p:handoutMasterId r:id="rId15"/>
  </p:handoutMasterIdLst>
  <p:sldIdLst>
    <p:sldId id="409" r:id="rId2"/>
    <p:sldId id="694" r:id="rId3"/>
    <p:sldId id="698" r:id="rId4"/>
    <p:sldId id="699" r:id="rId5"/>
    <p:sldId id="700" r:id="rId6"/>
    <p:sldId id="701" r:id="rId7"/>
    <p:sldId id="696" r:id="rId8"/>
    <p:sldId id="693" r:id="rId9"/>
    <p:sldId id="702" r:id="rId10"/>
    <p:sldId id="675" r:id="rId11"/>
    <p:sldId id="703" r:id="rId12"/>
    <p:sldId id="704" r:id="rId13"/>
  </p:sldIdLst>
  <p:sldSz cx="9144000" cy="6858000" type="screen4x3"/>
  <p:notesSz cx="7077075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67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jiv Rao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FF"/>
    <a:srgbClr val="003366"/>
    <a:srgbClr val="000066"/>
    <a:srgbClr val="292D55"/>
    <a:srgbClr val="466D90"/>
    <a:srgbClr val="E4E4E4"/>
    <a:srgbClr val="476F93"/>
    <a:srgbClr val="4A739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22" autoAdjust="0"/>
    <p:restoredTop sz="85029" autoAdjust="0"/>
  </p:normalViewPr>
  <p:slideViewPr>
    <p:cSldViewPr>
      <p:cViewPr varScale="1">
        <p:scale>
          <a:sx n="73" d="100"/>
          <a:sy n="73" d="100"/>
        </p:scale>
        <p:origin x="-1614" y="-102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66" d="100"/>
          <a:sy n="66" d="100"/>
        </p:scale>
        <p:origin x="-2868" y="-54"/>
      </p:cViewPr>
      <p:guideLst>
        <p:guide orient="horz" pos="2967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Times New Roman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r>
              <a:rPr lang="en-US"/>
              <a:t>MAS 6v04 - S04 - Case: Active Coatings, Inc. (A)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Times New Roman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fld id="{B8D0392E-C9FA-403F-A049-5AE4CAF307B0}" type="datetime1">
              <a:rPr lang="en-US"/>
              <a:pPr>
                <a:defRPr/>
              </a:pPr>
              <a:t>8/30/2014</a:t>
            </a:fld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7150"/>
            <a:ext cx="30670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latin typeface="Times New Roman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r>
              <a:rPr lang="en-US"/>
              <a:t>(c) 2003 Joseph C. Picken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947150"/>
            <a:ext cx="30670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Times New Roman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fld id="{7A7F11E9-F2FB-4029-B288-694FA3219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48817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r>
              <a:rPr lang="en-US"/>
              <a:t>MAS 6v04 - S04 - Case: Active Coatings, Inc. (A)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025" y="0"/>
            <a:ext cx="30670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fld id="{7A76C5CB-4109-4CDF-B16E-AC76B82DD21C}" type="datetime1">
              <a:rPr lang="en-US"/>
              <a:pPr>
                <a:defRPr/>
              </a:pPr>
              <a:t>8/30/2014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6438"/>
            <a:ext cx="4708525" cy="3532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475163"/>
            <a:ext cx="5191125" cy="423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47150"/>
            <a:ext cx="30670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r>
              <a:rPr lang="en-US"/>
              <a:t>(c) 2003 Joseph C. Picken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025" y="8947150"/>
            <a:ext cx="306705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fld id="{03286AF1-572C-46EB-89B9-02190AAA9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832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pitchFamily="-48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pitchFamily="-48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pitchFamily="-48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pitchFamily="-48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pitchFamily="-48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r>
              <a:rPr lang="en-US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Slide time:  approximately 30 seconds</a:t>
            </a:r>
            <a:endParaRPr lang="en-US" b="1" smtClean="0">
              <a:solidFill>
                <a:srgbClr val="CC0000"/>
              </a:solidFill>
            </a:endParaRPr>
          </a:p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624118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742085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A50B-A0D4-4D70-9C09-ACE900A4E99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6528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8A50B-A0D4-4D70-9C09-ACE900A4E99A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6109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/>
            </a:pPr>
            <a:endParaRPr lang="en-US" b="1" dirty="0" smtClean="0">
              <a:solidFill>
                <a:srgbClr val="CC0000"/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734184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6291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684835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5943600" y="114300"/>
            <a:ext cx="3175000" cy="876300"/>
            <a:chOff x="5943600" y="114500"/>
            <a:chExt cx="3175348" cy="876100"/>
          </a:xfrm>
        </p:grpSpPr>
        <p:sp useBgFill="1">
          <p:nvSpPr>
            <p:cNvPr id="5" name="Text Box 3"/>
            <p:cNvSpPr txBox="1">
              <a:spLocks noChangeArrowheads="1"/>
            </p:cNvSpPr>
            <p:nvPr userDrawn="1"/>
          </p:nvSpPr>
          <p:spPr bwMode="auto">
            <a:xfrm>
              <a:off x="5943600" y="441450"/>
              <a:ext cx="3175348" cy="54915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Aft>
                  <a:spcPts val="1000"/>
                </a:spcAft>
                <a:defRPr/>
              </a:pPr>
              <a:r>
                <a:rPr lang="en-US" sz="1000" dirty="0">
                  <a:solidFill>
                    <a:srgbClr val="D3433A"/>
                  </a:solidFill>
                  <a:latin typeface="Verdana" pitchFamily="34" charset="0"/>
                  <a:ea typeface="Arial" pitchFamily="-48" charset="0"/>
                </a:rPr>
                <a:t>                     HARVEST GROUP</a:t>
              </a:r>
              <a:r>
                <a:rPr lang="en-US" sz="1000" dirty="0">
                  <a:latin typeface="Verdana" pitchFamily="34" charset="0"/>
                  <a:ea typeface="Arial" pitchFamily="-48" charset="0"/>
                </a:rPr>
                <a:t>                          </a:t>
              </a:r>
              <a:endParaRPr lang="en-US" sz="1000" dirty="0">
                <a:ea typeface="Arial" pitchFamily="-48" charset="0"/>
              </a:endParaRPr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15406" y="114500"/>
              <a:ext cx="610804" cy="30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B0A70-A9B8-4CE8-9D2B-F70798698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38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DF00D-21E1-4490-9B1D-D0176099C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F8FB0-3D97-4B88-82F8-9F94C7E913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0" y="792163"/>
            <a:ext cx="9144000" cy="427037"/>
          </a:xfrm>
          <a:prstGeom prst="rect">
            <a:avLst/>
          </a:prstGeom>
        </p:spPr>
        <p:txBody>
          <a:bodyPr/>
          <a:lstStyle>
            <a:lvl1pPr algn="ctr">
              <a:buNone/>
              <a:defRPr sz="20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57061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0" y="792163"/>
            <a:ext cx="9144000" cy="427037"/>
          </a:xfrm>
          <a:prstGeom prst="rect">
            <a:avLst/>
          </a:prstGeom>
        </p:spPr>
        <p:txBody>
          <a:bodyPr/>
          <a:lstStyle>
            <a:lvl1pPr algn="ctr">
              <a:buNone/>
              <a:defRPr sz="20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1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8229600" cy="44497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Clr>
                <a:srgbClr val="4AAA42"/>
              </a:buClr>
              <a:defRPr sz="2400" b="1">
                <a:solidFill>
                  <a:srgbClr val="01499A"/>
                </a:solidFill>
              </a:defRPr>
            </a:lvl1pPr>
            <a:lvl2pPr marL="649224">
              <a:buClr>
                <a:srgbClr val="4AAA42"/>
              </a:buClr>
              <a:defRPr sz="2000">
                <a:solidFill>
                  <a:schemeClr val="tx1"/>
                </a:solidFill>
              </a:defRPr>
            </a:lvl2pPr>
            <a:lvl3pPr marL="960120">
              <a:buClr>
                <a:srgbClr val="4AAA42"/>
              </a:buClr>
              <a:defRPr sz="1800">
                <a:solidFill>
                  <a:schemeClr val="tx1"/>
                </a:solidFill>
              </a:defRPr>
            </a:lvl3pPr>
            <a:lvl4pPr marL="1325880">
              <a:buClr>
                <a:srgbClr val="4AAA42"/>
              </a:buClr>
              <a:defRPr sz="1600">
                <a:solidFill>
                  <a:schemeClr val="tx1"/>
                </a:solidFill>
              </a:defRPr>
            </a:lvl4pPr>
            <a:lvl5pPr marL="1691640">
              <a:buClr>
                <a:srgbClr val="4AAA42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8458200" y="6416675"/>
            <a:ext cx="5334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DD14145-ED0F-44EB-8E3F-5BB605531A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0445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11"/>
          <p:cNvSpPr>
            <a:spLocks noGrp="1"/>
          </p:cNvSpPr>
          <p:nvPr>
            <p:ph sz="quarter" idx="10"/>
          </p:nvPr>
        </p:nvSpPr>
        <p:spPr>
          <a:xfrm>
            <a:off x="457200" y="1066800"/>
            <a:ext cx="8229600" cy="4830763"/>
          </a:xfrm>
          <a:prstGeom prst="rect">
            <a:avLst/>
          </a:prstGeom>
        </p:spPr>
        <p:txBody>
          <a:bodyPr vert="horz">
            <a:normAutofit/>
          </a:bodyPr>
          <a:lstStyle>
            <a:lvl1pPr>
              <a:buClr>
                <a:srgbClr val="4AAA42"/>
              </a:buClr>
              <a:defRPr sz="2400" b="1">
                <a:solidFill>
                  <a:srgbClr val="01499A"/>
                </a:solidFill>
              </a:defRPr>
            </a:lvl1pPr>
            <a:lvl2pPr marL="649224">
              <a:buClr>
                <a:srgbClr val="4AAA42"/>
              </a:buClr>
              <a:defRPr sz="2000">
                <a:solidFill>
                  <a:schemeClr val="tx1"/>
                </a:solidFill>
              </a:defRPr>
            </a:lvl2pPr>
            <a:lvl3pPr marL="960120">
              <a:buClr>
                <a:srgbClr val="4AAA42"/>
              </a:buClr>
              <a:defRPr sz="1800">
                <a:solidFill>
                  <a:schemeClr val="tx1"/>
                </a:solidFill>
              </a:defRPr>
            </a:lvl3pPr>
            <a:lvl4pPr marL="1325880">
              <a:buClr>
                <a:srgbClr val="4AAA42"/>
              </a:buClr>
              <a:defRPr sz="1600">
                <a:solidFill>
                  <a:schemeClr val="tx1"/>
                </a:solidFill>
              </a:defRPr>
            </a:lvl4pPr>
            <a:lvl5pPr marL="1691640">
              <a:buClr>
                <a:srgbClr val="4AAA42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416675"/>
            <a:ext cx="5334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DD14145-ED0F-44EB-8E3F-5BB605531A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458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 userDrawn="1"/>
        </p:nvGrpSpPr>
        <p:grpSpPr bwMode="auto">
          <a:xfrm>
            <a:off x="5943600" y="114300"/>
            <a:ext cx="3175000" cy="876300"/>
            <a:chOff x="5943600" y="114500"/>
            <a:chExt cx="3175348" cy="876100"/>
          </a:xfrm>
        </p:grpSpPr>
        <p:sp useBgFill="1">
          <p:nvSpPr>
            <p:cNvPr id="5" name="Text Box 3"/>
            <p:cNvSpPr txBox="1">
              <a:spLocks noChangeArrowheads="1"/>
            </p:cNvSpPr>
            <p:nvPr userDrawn="1"/>
          </p:nvSpPr>
          <p:spPr bwMode="auto">
            <a:xfrm>
              <a:off x="5943600" y="441450"/>
              <a:ext cx="3175348" cy="54915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Aft>
                  <a:spcPts val="1000"/>
                </a:spcAft>
                <a:defRPr/>
              </a:pPr>
              <a:r>
                <a:rPr lang="en-US" sz="1000" dirty="0">
                  <a:solidFill>
                    <a:srgbClr val="D3433A"/>
                  </a:solidFill>
                  <a:latin typeface="Verdana" pitchFamily="34" charset="0"/>
                  <a:ea typeface="Arial" pitchFamily="-48" charset="0"/>
                </a:rPr>
                <a:t>                     HARVEST GROUP</a:t>
              </a:r>
              <a:r>
                <a:rPr lang="en-US" sz="1000" dirty="0">
                  <a:latin typeface="Verdana" pitchFamily="34" charset="0"/>
                  <a:ea typeface="Arial" pitchFamily="-48" charset="0"/>
                </a:rPr>
                <a:t>                          </a:t>
              </a:r>
              <a:endParaRPr lang="en-US" sz="1000" dirty="0">
                <a:ea typeface="Arial" pitchFamily="-48" charset="0"/>
              </a:endParaRPr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15406" y="114500"/>
              <a:ext cx="610804" cy="30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38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20A67-9B28-4581-A097-CC220ED82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A75F0-86A5-47A2-89BF-8A2C077E5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060B0-2485-4988-B432-457BB3DD5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8B571-FC34-4DB5-A4BB-633917481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38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B0985-4680-478C-8A94-59E7E7C61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38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A805C-E98A-4DBE-B073-3B24547E0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38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727D9-4FC6-4907-A6C9-6B8D4AFD5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38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B0763-FD9B-4FF7-A1EA-6D7FB51EB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itchFamily="-48" charset="0"/>
                <a:ea typeface="Arial" pitchFamily="-48" charset="0"/>
                <a:cs typeface="Arial" pitchFamily="-48" charset="0"/>
              </a:defRPr>
            </a:lvl1pPr>
          </a:lstStyle>
          <a:p>
            <a:pPr>
              <a:defRPr/>
            </a:pPr>
            <a:fld id="{F6EFB6F4-D3C2-4AD8-B17E-8D9510B1CB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6"/>
          <p:cNvGrpSpPr>
            <a:grpSpLocks/>
          </p:cNvGrpSpPr>
          <p:nvPr userDrawn="1"/>
        </p:nvGrpSpPr>
        <p:grpSpPr bwMode="auto">
          <a:xfrm>
            <a:off x="5943600" y="114300"/>
            <a:ext cx="3175000" cy="876300"/>
            <a:chOff x="5943600" y="114500"/>
            <a:chExt cx="3175348" cy="876100"/>
          </a:xfrm>
        </p:grpSpPr>
        <p:sp useBgFill="1">
          <p:nvSpPr>
            <p:cNvPr id="8" name="Text Box 3"/>
            <p:cNvSpPr txBox="1">
              <a:spLocks noChangeArrowheads="1"/>
            </p:cNvSpPr>
            <p:nvPr userDrawn="1"/>
          </p:nvSpPr>
          <p:spPr bwMode="auto">
            <a:xfrm>
              <a:off x="5943600" y="441450"/>
              <a:ext cx="3175348" cy="549150"/>
            </a:xfrm>
            <a:prstGeom prst="rect">
              <a:avLst/>
            </a:prstGeom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>
                <a:spcAft>
                  <a:spcPts val="1000"/>
                </a:spcAft>
                <a:defRPr/>
              </a:pPr>
              <a:r>
                <a:rPr lang="en-US" sz="1000" dirty="0">
                  <a:solidFill>
                    <a:srgbClr val="D3433A"/>
                  </a:solidFill>
                  <a:latin typeface="Verdana" pitchFamily="34" charset="0"/>
                  <a:ea typeface="Arial" pitchFamily="-48" charset="0"/>
                </a:rPr>
                <a:t>                     HARVEST GROUP</a:t>
              </a:r>
              <a:r>
                <a:rPr lang="en-US" sz="1000" dirty="0">
                  <a:latin typeface="Verdana" pitchFamily="34" charset="0"/>
                  <a:ea typeface="Arial" pitchFamily="-48" charset="0"/>
                </a:rPr>
                <a:t>                          </a:t>
              </a:r>
              <a:endParaRPr lang="en-US" sz="1000" dirty="0">
                <a:ea typeface="Arial" pitchFamily="-48" charset="0"/>
              </a:endParaRPr>
            </a:p>
          </p:txBody>
        </p:sp>
        <p:pic>
          <p:nvPicPr>
            <p:cNvPr id="1033" name="Picture 2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8115406" y="114500"/>
              <a:ext cx="610804" cy="30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3" r:id="rId3"/>
    <p:sldLayoutId id="2147483852" r:id="rId4"/>
    <p:sldLayoutId id="2147483851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50" r:id="rId11"/>
    <p:sldLayoutId id="2147483861" r:id="rId12"/>
    <p:sldLayoutId id="2147483862" r:id="rId13"/>
    <p:sldLayoutId id="2147483863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20.png"/><Relationship Id="rId7" Type="http://schemas.openxmlformats.org/officeDocument/2006/relationships/image" Target="../media/image2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2.jpeg"/><Relationship Id="rId5" Type="http://schemas.openxmlformats.org/officeDocument/2006/relationships/image" Target="../media/image21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7" Type="http://schemas.openxmlformats.org/officeDocument/2006/relationships/image" Target="../media/image19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8.png"/><Relationship Id="rId5" Type="http://schemas.openxmlformats.org/officeDocument/2006/relationships/image" Target="../media/image27.emf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2209800"/>
            <a:ext cx="8153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Smart Grid</a:t>
            </a:r>
          </a:p>
          <a:p>
            <a:pPr marL="469900" indent="-469900" algn="ctr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endParaRPr lang="en-US" sz="28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  <a:p>
            <a:pPr marL="469900" indent="-469900" algn="ctr">
              <a:spcBef>
                <a:spcPct val="20000"/>
              </a:spcBef>
              <a:buClr>
                <a:schemeClr val="folHlink"/>
              </a:buCl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Harvest Power Technologies </a:t>
            </a:r>
          </a:p>
          <a:p>
            <a:pPr marL="469900" indent="-469900" algn="ctr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  <a:p>
            <a:pPr marL="469900" indent="-469900" algn="ctr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endParaRPr lang="en-US" sz="28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  <a:p>
            <a:pPr marL="469900" indent="-469900" algn="ctr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30</a:t>
            </a:r>
            <a:r>
              <a:rPr lang="en-US" sz="20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th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charset="0"/>
              </a:rPr>
              <a:t> Aug 2014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  <a:p>
            <a:pPr marL="469900" indent="-469900" algn="r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endParaRPr lang="en-US" sz="1600" u="sng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  <a:p>
            <a:pPr marL="469900" indent="-469900" algn="r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None/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400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Arial" pitchFamily="-48" charset="0"/>
              </a:rPr>
              <a:t>The Smart Grid</a:t>
            </a:r>
          </a:p>
          <a:p>
            <a:pPr>
              <a:defRPr/>
            </a:pPr>
            <a:endParaRPr lang="en-US" sz="2400" u="sng" dirty="0"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Arial" pitchFamily="-4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1219200"/>
            <a:ext cx="876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1" name="Slide Number Placeholder 14"/>
          <p:cNvSpPr txBox="1">
            <a:spLocks noGrp="1"/>
          </p:cNvSpPr>
          <p:nvPr/>
        </p:nvSpPr>
        <p:spPr bwMode="auto">
          <a:xfrm>
            <a:off x="37338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fld id="{C3E96E01-AB7F-49E3-A31C-2C3CE2934D87}" type="slidenum">
              <a:rPr lang="en-US" sz="1200" b="1"/>
              <a:pPr algn="ctr" eaLnBrk="0" hangingPunct="0"/>
              <a:t>10</a:t>
            </a:fld>
            <a:endParaRPr lang="en-US" sz="1200" b="1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0"/>
            <a:ext cx="8156575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4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Arial" pitchFamily="-48" charset="0"/>
                <a:cs typeface="Arial" pitchFamily="34" charset="0"/>
              </a:rPr>
              <a:t>Case Study in West Bengal </a:t>
            </a:r>
            <a:endParaRPr lang="en-IN" sz="3400" dirty="0">
              <a:effectLst>
                <a:outerShdw blurRad="38100" dist="38100" dir="2700000" algn="tl">
                  <a:srgbClr val="C0C0C0"/>
                </a:outerShdw>
              </a:effectLst>
              <a:ea typeface="Arial" pitchFamily="-48" charset="0"/>
              <a:cs typeface="Arial" pitchFamily="34" charset="0"/>
            </a:endParaRPr>
          </a:p>
        </p:txBody>
      </p:sp>
      <p:sp>
        <p:nvSpPr>
          <p:cNvPr id="5" name="Content Placeholder 10"/>
          <p:cNvSpPr txBox="1">
            <a:spLocks/>
          </p:cNvSpPr>
          <p:nvPr/>
        </p:nvSpPr>
        <p:spPr>
          <a:xfrm>
            <a:off x="457200" y="1245590"/>
            <a:ext cx="8229600" cy="41646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kumimoji="0" lang="en-US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AT&amp;C losses could reduce from </a:t>
            </a:r>
            <a:r>
              <a:rPr lang="en-US" dirty="0">
                <a:latin typeface="+mn-lt"/>
                <a:cs typeface="+mn-cs"/>
              </a:rPr>
              <a:t>20.2% to 8.7% </a:t>
            </a:r>
            <a:r>
              <a:rPr lang="en-IN" dirty="0">
                <a:latin typeface="+mn-lt"/>
                <a:cs typeface="+mn-cs"/>
              </a:rPr>
              <a:t>saving Rs. 350 </a:t>
            </a:r>
            <a:r>
              <a:rPr lang="en-IN" dirty="0" err="1" smtClean="0">
                <a:latin typeface="+mn-lt"/>
                <a:cs typeface="+mn-cs"/>
              </a:rPr>
              <a:t>Crores</a:t>
            </a:r>
            <a:r>
              <a:rPr lang="en-IN" dirty="0" smtClean="0">
                <a:latin typeface="+mn-lt"/>
                <a:cs typeface="+mn-cs"/>
              </a:rPr>
              <a:t> </a:t>
            </a:r>
            <a:r>
              <a:rPr lang="en-IN" dirty="0">
                <a:latin typeface="+mn-lt"/>
                <a:cs typeface="+mn-cs"/>
              </a:rPr>
              <a:t>in 15 </a:t>
            </a:r>
            <a:r>
              <a:rPr lang="en-IN" dirty="0" smtClean="0">
                <a:latin typeface="+mn-lt"/>
                <a:cs typeface="+mn-cs"/>
              </a:rPr>
              <a:t>years over a 55K customer base consuming 140MU annually</a:t>
            </a:r>
          </a:p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IN" dirty="0">
              <a:latin typeface="+mn-lt"/>
              <a:cs typeface="+mn-cs"/>
            </a:endParaRPr>
          </a:p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IN" dirty="0" smtClean="0">
                <a:latin typeface="+mn-lt"/>
                <a:cs typeface="+mn-cs"/>
              </a:rPr>
              <a:t>Additionally, other savings accrued total to Rs. 300 </a:t>
            </a:r>
            <a:r>
              <a:rPr lang="en-IN" dirty="0" err="1" smtClean="0">
                <a:latin typeface="+mn-lt"/>
                <a:cs typeface="+mn-cs"/>
              </a:rPr>
              <a:t>Crores</a:t>
            </a:r>
            <a:r>
              <a:rPr lang="en-IN" dirty="0" smtClean="0">
                <a:latin typeface="+mn-lt"/>
                <a:cs typeface="+mn-cs"/>
              </a:rPr>
              <a:t> over same period</a:t>
            </a:r>
          </a:p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IN" dirty="0">
              <a:latin typeface="+mn-lt"/>
              <a:cs typeface="+mn-cs"/>
            </a:endParaRPr>
          </a:p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IN" dirty="0" smtClean="0">
                <a:latin typeface="+mn-lt"/>
                <a:cs typeface="+mn-cs"/>
              </a:rPr>
              <a:t>Scaled to a million customers, savings potential go more than Rs.11,800 </a:t>
            </a:r>
            <a:r>
              <a:rPr lang="en-IN" dirty="0" smtClean="0"/>
              <a:t>Crores </a:t>
            </a:r>
            <a:r>
              <a:rPr lang="en-IN" dirty="0" smtClean="0">
                <a:latin typeface="+mn-lt"/>
                <a:cs typeface="+mn-cs"/>
              </a:rPr>
              <a:t>in the same period led by better load management.</a:t>
            </a:r>
          </a:p>
          <a:p>
            <a:pPr marL="342900" indent="-342900" defTabSz="457200" fontAlgn="auto">
              <a:spcBef>
                <a:spcPct val="2000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IN" dirty="0" smtClean="0">
              <a:latin typeface="+mn-lt"/>
              <a:cs typeface="+mn-cs"/>
            </a:endParaRPr>
          </a:p>
          <a:p>
            <a:pPr marL="342900" indent="-342900" algn="ctr" defTabSz="4572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IN" sz="2400" dirty="0" smtClean="0">
                <a:latin typeface="+mn-lt"/>
                <a:cs typeface="+mn-cs"/>
              </a:rPr>
              <a:t>Hence making the distribution more efficient thereby lowering  the cost of electricity to all consumers  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28600" y="1219200"/>
            <a:ext cx="876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20A67-9B28-4581-A097-CC220ED82F1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Harvest Power Technologies</a:t>
            </a:r>
            <a:endParaRPr lang="en-IN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pPr lvl="2" algn="just" eaLnBrk="1" hangingPunct="1">
              <a:spcBef>
                <a:spcPct val="0"/>
              </a:spcBef>
              <a:buFontTx/>
              <a:buNone/>
            </a:pPr>
            <a:endParaRPr lang="en-US" sz="1800" dirty="0" smtClean="0"/>
          </a:p>
          <a:p>
            <a:pPr algn="just" eaLnBrk="1" hangingPunct="1">
              <a:spcBef>
                <a:spcPct val="0"/>
              </a:spcBef>
            </a:pPr>
            <a:r>
              <a:rPr lang="en-US" sz="2800" dirty="0" smtClean="0"/>
              <a:t>Harvest Power builds and implements Smart Grids</a:t>
            </a:r>
          </a:p>
          <a:p>
            <a:pPr algn="just" eaLnBrk="1" hangingPunct="1"/>
            <a:endParaRPr lang="en-IN" sz="1800" dirty="0" smtClean="0"/>
          </a:p>
          <a:p>
            <a:pPr algn="just" eaLnBrk="1" hangingPunct="1">
              <a:spcBef>
                <a:spcPct val="0"/>
              </a:spcBef>
            </a:pPr>
            <a:r>
              <a:rPr lang="en-US" sz="2800" dirty="0" smtClean="0"/>
              <a:t>Harvest Power provides</a:t>
            </a:r>
          </a:p>
          <a:p>
            <a:pPr lvl="1" algn="just" eaLnBrk="1" hangingPunct="1">
              <a:spcBef>
                <a:spcPct val="0"/>
              </a:spcBef>
            </a:pPr>
            <a:r>
              <a:rPr lang="en-US" sz="2000" dirty="0" smtClean="0"/>
              <a:t>Customized communications solution optimized for Indian grid and topography </a:t>
            </a:r>
          </a:p>
          <a:p>
            <a:pPr lvl="1" algn="just" eaLnBrk="1" hangingPunct="1">
              <a:spcBef>
                <a:spcPct val="0"/>
              </a:spcBef>
            </a:pPr>
            <a:r>
              <a:rPr lang="en-US" sz="2000" dirty="0" smtClean="0"/>
              <a:t>Unique metering solution designed for India</a:t>
            </a:r>
          </a:p>
          <a:p>
            <a:pPr lvl="1" algn="just" eaLnBrk="1" hangingPunct="1">
              <a:spcBef>
                <a:spcPct val="0"/>
              </a:spcBef>
            </a:pPr>
            <a:r>
              <a:rPr lang="en-US" sz="2000" dirty="0" smtClean="0"/>
              <a:t>Proven analytics and control solutions</a:t>
            </a:r>
            <a:endParaRPr lang="en-IN" sz="2000" dirty="0" smtClean="0"/>
          </a:p>
          <a:p>
            <a:pPr algn="just" eaLnBrk="1" hangingPunct="1"/>
            <a:endParaRPr lang="en-IN" sz="2400" dirty="0" smtClean="0"/>
          </a:p>
          <a:p>
            <a:pPr algn="just" eaLnBrk="1" hangingPunct="1">
              <a:spcBef>
                <a:spcPct val="0"/>
              </a:spcBef>
            </a:pPr>
            <a:r>
              <a:rPr lang="en-IN" sz="2800" dirty="0" smtClean="0"/>
              <a:t>Global Partnerships that assure</a:t>
            </a:r>
          </a:p>
          <a:p>
            <a:pPr lvl="1" algn="just" eaLnBrk="1" hangingPunct="1">
              <a:spcBef>
                <a:spcPct val="0"/>
              </a:spcBef>
            </a:pPr>
            <a:r>
              <a:rPr lang="en-US" sz="2000" dirty="0" smtClean="0"/>
              <a:t>Open architecture</a:t>
            </a:r>
          </a:p>
          <a:p>
            <a:pPr lvl="1" algn="just" eaLnBrk="1" hangingPunct="1">
              <a:spcBef>
                <a:spcPct val="0"/>
              </a:spcBef>
            </a:pPr>
            <a:r>
              <a:rPr lang="en-US" sz="2000" dirty="0" smtClean="0"/>
              <a:t>Standards-based technologies</a:t>
            </a:r>
          </a:p>
          <a:p>
            <a:pPr lvl="1" algn="just" eaLnBrk="1" hangingPunct="1">
              <a:spcBef>
                <a:spcPct val="0"/>
              </a:spcBef>
            </a:pPr>
            <a:r>
              <a:rPr lang="en-US" sz="2000" dirty="0" smtClean="0"/>
              <a:t>Success in large scale implementations </a:t>
            </a:r>
            <a:endParaRPr lang="en-IN" sz="2000" dirty="0" smtClean="0"/>
          </a:p>
          <a:p>
            <a:pPr lvl="1" algn="just" eaLnBrk="1" hangingPunct="1">
              <a:spcBef>
                <a:spcPct val="0"/>
              </a:spcBef>
              <a:buFont typeface="Arial" pitchFamily="34" charset="0"/>
              <a:buNone/>
            </a:pPr>
            <a:endParaRPr lang="en-IN" sz="2000" dirty="0" smtClean="0"/>
          </a:p>
          <a:p>
            <a:pPr lvl="1" algn="just" eaLnBrk="1" hangingPunct="1">
              <a:spcBef>
                <a:spcPct val="0"/>
              </a:spcBef>
              <a:buFont typeface="Arial" pitchFamily="34" charset="0"/>
              <a:buNone/>
            </a:pPr>
            <a:endParaRPr lang="en-IN" sz="1800" dirty="0" smtClean="0"/>
          </a:p>
          <a:p>
            <a:pPr algn="just" eaLnBrk="1" hangingPunct="1">
              <a:spcBef>
                <a:spcPct val="0"/>
              </a:spcBef>
            </a:pPr>
            <a:endParaRPr lang="en-IN" sz="2400" dirty="0" smtClean="0"/>
          </a:p>
          <a:p>
            <a:pPr algn="just" eaLnBrk="1" hangingPunct="1">
              <a:spcBef>
                <a:spcPct val="0"/>
              </a:spcBef>
              <a:buFont typeface="Arial" pitchFamily="34" charset="0"/>
              <a:buNone/>
            </a:pPr>
            <a:endParaRPr lang="en-IN" sz="2400" dirty="0" smtClean="0"/>
          </a:p>
          <a:p>
            <a:pPr algn="just" eaLnBrk="1" hangingPunct="1">
              <a:spcBef>
                <a:spcPct val="0"/>
              </a:spcBef>
            </a:pPr>
            <a:endParaRPr lang="en-IN" sz="160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1219200"/>
            <a:ext cx="876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4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fld id="{D73C9718-8A52-47D6-B55A-F95DC5AD1A89}" type="slidenum">
              <a:rPr lang="en-US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ctr"/>
              <a:t>2</a:t>
            </a:fld>
            <a:endParaRPr lang="en-US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Line Callout 2 114"/>
          <p:cNvSpPr/>
          <p:nvPr/>
        </p:nvSpPr>
        <p:spPr>
          <a:xfrm>
            <a:off x="6245291" y="2563289"/>
            <a:ext cx="1784414" cy="78115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55898"/>
              <a:gd name="adj6" fmla="val -5738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6" name="Picture 2" descr="http://www.psdgraphics.com/wp-content/uploads/2009/03/blank-world-map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2"/>
          <a:stretch/>
        </p:blipFill>
        <p:spPr bwMode="auto">
          <a:xfrm>
            <a:off x="114889" y="1462626"/>
            <a:ext cx="8969456" cy="4938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0"/>
            <a:ext cx="8229600" cy="571500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Providing Value to 200+ Customers Globally</a:t>
            </a:r>
            <a:endParaRPr lang="en-US" sz="3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pic>
        <p:nvPicPr>
          <p:cNvPr id="2054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776" y="4605356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459297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0932" y="2708613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40676" y="2610868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2990" y="2972968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3377" y="2673520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Line Callout 2 36"/>
          <p:cNvSpPr/>
          <p:nvPr/>
        </p:nvSpPr>
        <p:spPr>
          <a:xfrm flipH="1">
            <a:off x="152400" y="2298850"/>
            <a:ext cx="680662" cy="520549"/>
          </a:xfrm>
          <a:prstGeom prst="borderCallout2">
            <a:avLst>
              <a:gd name="adj1" fmla="val 54376"/>
              <a:gd name="adj2" fmla="val -2210"/>
              <a:gd name="adj3" fmla="val 49287"/>
              <a:gd name="adj4" fmla="val -6870"/>
              <a:gd name="adj5" fmla="val 142471"/>
              <a:gd name="adj6" fmla="val -11318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8" name="Picture 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2619" y="2343231"/>
            <a:ext cx="433181" cy="476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6842" y="3527375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8937" y="3164850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9889" y="2774783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70521" y="5066671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24905" y="5011608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38746" y="5129701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3577" y="3296875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3977" y="4780838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45476" y="2562643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33074" y="2696250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8177" y="2642845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7969" y="3067725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8842" y="3830753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4260" y="3916839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5366" y="3870452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1376" y="3907924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16056" y="4215783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3737" y="4311231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7042" y="4160770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0334" y="3846241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6632" y="2324775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34660" y="2215814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16180" y="2941864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7689" y="3014320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58523" y="2895954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5970" y="2663861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9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457322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0832" y="2829943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6660" y="2941864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64322" y="2982343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4661" y="2972968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576" y="2945068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01337" y="3201418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6916" y="3035336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966785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99617" y="2786464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881185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Line Callout 2 26"/>
          <p:cNvSpPr/>
          <p:nvPr/>
        </p:nvSpPr>
        <p:spPr>
          <a:xfrm>
            <a:off x="3107054" y="1401366"/>
            <a:ext cx="779145" cy="35123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00107"/>
              <a:gd name="adj6" fmla="val -5561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5" name="Picture 13" descr="hydro4x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62178" y="1454320"/>
            <a:ext cx="576331" cy="282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Line Callout 2 32"/>
          <p:cNvSpPr/>
          <p:nvPr/>
        </p:nvSpPr>
        <p:spPr>
          <a:xfrm>
            <a:off x="3115075" y="2187268"/>
            <a:ext cx="999493" cy="271468"/>
          </a:xfrm>
          <a:prstGeom prst="borderCallout2">
            <a:avLst>
              <a:gd name="adj1" fmla="val 26395"/>
              <a:gd name="adj2" fmla="val -1772"/>
              <a:gd name="adj3" fmla="val 25727"/>
              <a:gd name="adj4" fmla="val -12189"/>
              <a:gd name="adj5" fmla="val 136243"/>
              <a:gd name="adj6" fmla="val -108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6" name="Picture 4" descr="https://energyeastjobs.com/Images/HeaderLogoIberdrolaSmall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57734" y="2214067"/>
            <a:ext cx="957066" cy="380694"/>
          </a:xfrm>
          <a:prstGeom prst="rect">
            <a:avLst/>
          </a:prstGeom>
          <a:noFill/>
        </p:spPr>
      </p:pic>
      <p:sp>
        <p:nvSpPr>
          <p:cNvPr id="39" name="Line Callout 2 38"/>
          <p:cNvSpPr/>
          <p:nvPr/>
        </p:nvSpPr>
        <p:spPr>
          <a:xfrm>
            <a:off x="5082297" y="1490306"/>
            <a:ext cx="888537" cy="189253"/>
          </a:xfrm>
          <a:prstGeom prst="borderCallout2">
            <a:avLst>
              <a:gd name="adj1" fmla="val 66252"/>
              <a:gd name="adj2" fmla="val -1649"/>
              <a:gd name="adj3" fmla="val 76431"/>
              <a:gd name="adj4" fmla="val -18152"/>
              <a:gd name="adj5" fmla="val 151632"/>
              <a:gd name="adj6" fmla="val -3030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2" descr="http://www.londonbettertogether.org.uk/uploaded/British%20Ga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105400" y="1371600"/>
            <a:ext cx="802317" cy="280143"/>
          </a:xfrm>
          <a:prstGeom prst="rect">
            <a:avLst/>
          </a:prstGeom>
          <a:noFill/>
        </p:spPr>
      </p:pic>
      <p:pic>
        <p:nvPicPr>
          <p:cNvPr id="91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71023" y="3251258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01456" y="3308409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7" name="Line Callout 2 106"/>
          <p:cNvSpPr/>
          <p:nvPr/>
        </p:nvSpPr>
        <p:spPr>
          <a:xfrm flipH="1">
            <a:off x="137062" y="3916538"/>
            <a:ext cx="751356" cy="41694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1663"/>
              <a:gd name="adj6" fmla="val -13158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2530" name="Picture 2" descr="http://www.trilliantinc.com/library-files/images/DME.jpg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199566" y="3941146"/>
            <a:ext cx="674891" cy="402254"/>
          </a:xfrm>
          <a:prstGeom prst="rect">
            <a:avLst/>
          </a:prstGeom>
          <a:noFill/>
        </p:spPr>
      </p:pic>
      <p:sp>
        <p:nvSpPr>
          <p:cNvPr id="108" name="Line Callout 2 107"/>
          <p:cNvSpPr/>
          <p:nvPr/>
        </p:nvSpPr>
        <p:spPr>
          <a:xfrm flipH="1">
            <a:off x="601286" y="4992600"/>
            <a:ext cx="1002199" cy="29986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2744"/>
              <a:gd name="adj6" fmla="val -8418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2532" name="Picture 4" descr="http://new.riostore.com.ec/upload/productos/electricaDeGuayaquil.jpg"/>
          <p:cNvPicPr>
            <a:picLocks noChangeAspect="1" noChangeArrowheads="1"/>
          </p:cNvPicPr>
          <p:nvPr/>
        </p:nvPicPr>
        <p:blipFill>
          <a:blip r:embed="rId10" cstate="print"/>
          <a:srcRect r="260" b="846"/>
          <a:stretch>
            <a:fillRect/>
          </a:stretch>
        </p:blipFill>
        <p:spPr bwMode="auto">
          <a:xfrm>
            <a:off x="649289" y="4977989"/>
            <a:ext cx="915962" cy="279811"/>
          </a:xfrm>
          <a:prstGeom prst="rect">
            <a:avLst/>
          </a:prstGeom>
          <a:noFill/>
        </p:spPr>
      </p:pic>
      <p:pic>
        <p:nvPicPr>
          <p:cNvPr id="103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66711" y="4102577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Line Callout 2 111"/>
          <p:cNvSpPr/>
          <p:nvPr/>
        </p:nvSpPr>
        <p:spPr>
          <a:xfrm flipH="1">
            <a:off x="5937188" y="5223557"/>
            <a:ext cx="997011" cy="415243"/>
          </a:xfrm>
          <a:prstGeom prst="borderCallout2">
            <a:avLst>
              <a:gd name="adj1" fmla="val -7466"/>
              <a:gd name="adj2" fmla="val 54446"/>
              <a:gd name="adj3" fmla="val -10116"/>
              <a:gd name="adj4" fmla="val 57430"/>
              <a:gd name="adj5" fmla="val -46390"/>
              <a:gd name="adj6" fmla="val -2335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9800" y="5261830"/>
            <a:ext cx="894642" cy="376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" name="Line Callout 2 103"/>
          <p:cNvSpPr/>
          <p:nvPr/>
        </p:nvSpPr>
        <p:spPr>
          <a:xfrm>
            <a:off x="1061940" y="1341670"/>
            <a:ext cx="888994" cy="366922"/>
          </a:xfrm>
          <a:prstGeom prst="borderCallout2">
            <a:avLst>
              <a:gd name="adj1" fmla="val 103571"/>
              <a:gd name="adj2" fmla="val 35138"/>
              <a:gd name="adj3" fmla="val 99716"/>
              <a:gd name="adj4" fmla="val 33014"/>
              <a:gd name="adj5" fmla="val 357437"/>
              <a:gd name="adj6" fmla="val 12031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9178" y="1295400"/>
            <a:ext cx="796989" cy="397573"/>
          </a:xfrm>
          <a:prstGeom prst="rect">
            <a:avLst/>
          </a:prstGeom>
          <a:noFill/>
          <a:ln>
            <a:noFill/>
          </a:ln>
          <a:effectLst>
            <a:outerShdw dist="50800" sx="1000" sy="1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" name="Line Callout 2 104"/>
          <p:cNvSpPr/>
          <p:nvPr/>
        </p:nvSpPr>
        <p:spPr>
          <a:xfrm flipH="1">
            <a:off x="3023769" y="3202011"/>
            <a:ext cx="938631" cy="455589"/>
          </a:xfrm>
          <a:prstGeom prst="borderCallout2">
            <a:avLst>
              <a:gd name="adj1" fmla="val 57436"/>
              <a:gd name="adj2" fmla="val 100836"/>
              <a:gd name="adj3" fmla="val 68518"/>
              <a:gd name="adj4" fmla="val 114973"/>
              <a:gd name="adj5" fmla="val 78322"/>
              <a:gd name="adj6" fmla="val 12703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86226" y="3242906"/>
            <a:ext cx="805519" cy="34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3" name="Line Callout 2 112"/>
          <p:cNvSpPr/>
          <p:nvPr/>
        </p:nvSpPr>
        <p:spPr>
          <a:xfrm flipH="1">
            <a:off x="35463" y="3273038"/>
            <a:ext cx="991420" cy="319514"/>
          </a:xfrm>
          <a:prstGeom prst="borderCallout2">
            <a:avLst>
              <a:gd name="adj1" fmla="val 94018"/>
              <a:gd name="adj2" fmla="val -1836"/>
              <a:gd name="adj3" fmla="val 78522"/>
              <a:gd name="adj4" fmla="val -21307"/>
              <a:gd name="adj5" fmla="val 67468"/>
              <a:gd name="adj6" fmla="val -3299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4" name="Picture 113" descr="https://encrypted-tbn3.google.com/images?q=tbn:ANd9GcThH7AisLkYbGTSx5L59UEynxls3h0a7sFtAbw8jMFPepkb9Bdh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707" y="3313929"/>
            <a:ext cx="927206" cy="246741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Line Callout 2 117"/>
          <p:cNvSpPr/>
          <p:nvPr/>
        </p:nvSpPr>
        <p:spPr>
          <a:xfrm>
            <a:off x="5181600" y="2336832"/>
            <a:ext cx="914400" cy="330168"/>
          </a:xfrm>
          <a:prstGeom prst="borderCallout2">
            <a:avLst>
              <a:gd name="adj1" fmla="val 43527"/>
              <a:gd name="adj2" fmla="val 793"/>
              <a:gd name="adj3" fmla="val 43811"/>
              <a:gd name="adj4" fmla="val -6317"/>
              <a:gd name="adj5" fmla="val 113721"/>
              <a:gd name="adj6" fmla="val -3170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9" name="Picture 5" descr="Npower logo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335684"/>
            <a:ext cx="853906" cy="33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Line Callout 2 120"/>
          <p:cNvSpPr/>
          <p:nvPr/>
        </p:nvSpPr>
        <p:spPr>
          <a:xfrm>
            <a:off x="7772401" y="3700106"/>
            <a:ext cx="722092" cy="416939"/>
          </a:xfrm>
          <a:prstGeom prst="borderCallout2">
            <a:avLst>
              <a:gd name="adj1" fmla="val 44197"/>
              <a:gd name="adj2" fmla="val -4510"/>
              <a:gd name="adj3" fmla="val 49287"/>
              <a:gd name="adj4" fmla="val -3924"/>
              <a:gd name="adj5" fmla="val 78173"/>
              <a:gd name="adj6" fmla="val -3766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2" name="Picture 7" descr="https://encrypted-tbn2.gstatic.com/images?q=tbn:ANd9GcRCo82sj4rF1UVu4xeDO6w2hsKevkY92-T_-wmqrhFK2-QjnvFtL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679286"/>
            <a:ext cx="435513" cy="43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14585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2300" y="3353818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5777" y="2825920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Line Callout 2 116"/>
          <p:cNvSpPr/>
          <p:nvPr/>
        </p:nvSpPr>
        <p:spPr>
          <a:xfrm flipH="1">
            <a:off x="5853023" y="4405060"/>
            <a:ext cx="652553" cy="324503"/>
          </a:xfrm>
          <a:prstGeom prst="borderCallout2">
            <a:avLst>
              <a:gd name="adj1" fmla="val -7466"/>
              <a:gd name="adj2" fmla="val 54446"/>
              <a:gd name="adj3" fmla="val -10116"/>
              <a:gd name="adj4" fmla="val 57430"/>
              <a:gd name="adj5" fmla="val -43246"/>
              <a:gd name="adj6" fmla="val -3467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420181"/>
            <a:ext cx="430901" cy="380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5" name="Picture 6" descr="http://openmbta.org/images/map/PinDown1.png?1306943843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071594"/>
            <a:ext cx="3048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7150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8458200" y="6416675"/>
            <a:ext cx="533400" cy="365125"/>
          </a:xfrm>
        </p:spPr>
        <p:txBody>
          <a:bodyPr/>
          <a:lstStyle/>
          <a:p>
            <a:pPr>
              <a:defRPr/>
            </a:pPr>
            <a:fld id="{9DD14145-ED0F-44EB-8E3F-5BB605531A2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228600" y="1219200"/>
            <a:ext cx="876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5112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7110484" y="0"/>
            <a:ext cx="2033515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Large Scale : Customer 1</a:t>
            </a:r>
            <a:endParaRPr lang="en-US" sz="3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457200" y="1447800"/>
            <a:ext cx="4649821" cy="44497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b="1" dirty="0" smtClean="0"/>
              <a:t>Technology</a:t>
            </a:r>
            <a:endParaRPr lang="en-US" dirty="0" smtClean="0"/>
          </a:p>
          <a:p>
            <a:pPr marL="556578" lvl="3" indent="0">
              <a:buNone/>
            </a:pPr>
            <a:r>
              <a:rPr lang="en-US" dirty="0" smtClean="0"/>
              <a:t>Large scale wireless mesh AMI </a:t>
            </a:r>
          </a:p>
          <a:p>
            <a:r>
              <a:rPr lang="en-US" b="1" dirty="0" smtClean="0"/>
              <a:t>100% standards support</a:t>
            </a:r>
            <a:endParaRPr lang="en-US" dirty="0" smtClean="0"/>
          </a:p>
          <a:p>
            <a:pPr marL="556578" lvl="3" indent="0">
              <a:buNone/>
            </a:pPr>
            <a:r>
              <a:rPr lang="en-US" dirty="0" smtClean="0"/>
              <a:t>Driven by adoption of open standards</a:t>
            </a:r>
          </a:p>
          <a:p>
            <a:r>
              <a:rPr lang="en-US" b="1" dirty="0" smtClean="0"/>
              <a:t>Tough environment</a:t>
            </a:r>
            <a:endParaRPr lang="en-US" dirty="0" smtClean="0"/>
          </a:p>
          <a:p>
            <a:pPr marL="556578" lvl="3" indent="0">
              <a:buNone/>
            </a:pPr>
            <a:r>
              <a:rPr lang="en-US" dirty="0" smtClean="0"/>
              <a:t>Very rural territory </a:t>
            </a:r>
          </a:p>
          <a:p>
            <a:pPr marL="556578" lvl="3" indent="0">
              <a:buNone/>
            </a:pPr>
            <a:r>
              <a:rPr lang="en-US" dirty="0" smtClean="0"/>
              <a:t>1.2M customers over 906</a:t>
            </a:r>
            <a:r>
              <a:rPr lang="en-US" dirty="0"/>
              <a:t>K</a:t>
            </a:r>
            <a:r>
              <a:rPr lang="en-US" dirty="0" smtClean="0"/>
              <a:t> km</a:t>
            </a:r>
            <a:r>
              <a:rPr lang="en-US" baseline="30000" dirty="0" smtClean="0"/>
              <a:t>2</a:t>
            </a:r>
          </a:p>
          <a:p>
            <a:pPr marL="556578" lvl="3" indent="0">
              <a:buNone/>
            </a:pPr>
            <a:r>
              <a:rPr lang="en-US" dirty="0" smtClean="0"/>
              <a:t>196K km of distribution lines</a:t>
            </a:r>
          </a:p>
          <a:p>
            <a:r>
              <a:rPr lang="en-US" b="1" dirty="0" smtClean="0"/>
              <a:t>Broad vision</a:t>
            </a:r>
            <a:endParaRPr lang="en-US" dirty="0" smtClean="0"/>
          </a:p>
          <a:p>
            <a:pPr marL="556578" lvl="3" indent="0">
              <a:buNone/>
            </a:pPr>
            <a:r>
              <a:rPr lang="en-US" dirty="0" smtClean="0"/>
              <a:t>Corporate and government commitment to AMI/Smart Grid</a:t>
            </a:r>
          </a:p>
          <a:p>
            <a:pPr marL="556578" lvl="3" indent="0">
              <a:buNone/>
            </a:pPr>
            <a:r>
              <a:rPr lang="en-US" dirty="0"/>
              <a:t>T</a:t>
            </a:r>
            <a:r>
              <a:rPr lang="en-US" dirty="0" smtClean="0"/>
              <a:t>ime-of-use billing</a:t>
            </a:r>
          </a:p>
          <a:p>
            <a:pPr marL="556578" lvl="3" indent="0">
              <a:buNone/>
            </a:pPr>
            <a:r>
              <a:rPr lang="en-US" dirty="0"/>
              <a:t>C</a:t>
            </a:r>
            <a:r>
              <a:rPr lang="en-US" dirty="0" smtClean="0"/>
              <a:t>onsumer engagement</a:t>
            </a:r>
          </a:p>
          <a:p>
            <a:pPr marL="556578" lvl="3" indent="0">
              <a:buNone/>
            </a:pPr>
            <a:r>
              <a:rPr lang="en-US" dirty="0"/>
              <a:t>F</a:t>
            </a:r>
            <a:r>
              <a:rPr lang="en-US" dirty="0" smtClean="0"/>
              <a:t>ull Smart Grid functionality</a:t>
            </a:r>
          </a:p>
          <a:p>
            <a:pPr lvl="1"/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01423" y="1163954"/>
            <a:ext cx="3539542" cy="2499741"/>
          </a:xfrm>
          <a:prstGeom prst="rect">
            <a:avLst/>
          </a:prstGeom>
          <a:effectLst>
            <a:outerShdw blurRad="292100" dist="139700" dir="2700000" algn="ctr" rotWithShape="0">
              <a:srgbClr val="000000">
                <a:alpha val="65000"/>
              </a:srgbClr>
            </a:outerShdw>
          </a:effectLst>
        </p:spPr>
      </p:pic>
      <p:pic>
        <p:nvPicPr>
          <p:cNvPr id="13" name="Picture 10" descr="http://indiancountrytodaymedianetwork.com/wp-content/uploads/2011/05/LO-RES-CAN-PHOTO-Rentech-Ontario-Forest-100841864-615x4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01423" y="3823943"/>
            <a:ext cx="3535613" cy="2345578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150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9DD14145-ED0F-44EB-8E3F-5BB605531A2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4235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7697116" y="2887618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7158702" y="3112404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3711383" y="3097144"/>
            <a:ext cx="3892257" cy="368465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Solution</a:t>
            </a:r>
          </a:p>
          <a:p>
            <a:pPr lvl="1"/>
            <a:r>
              <a:rPr lang="en-US" dirty="0"/>
              <a:t>AMI</a:t>
            </a:r>
          </a:p>
          <a:p>
            <a:pPr lvl="1"/>
            <a:r>
              <a:rPr lang="en-US" dirty="0" smtClean="0"/>
              <a:t>2.4GHz </a:t>
            </a:r>
            <a:r>
              <a:rPr lang="en-US" dirty="0"/>
              <a:t>NAN, Cellular, and Drive-by, under </a:t>
            </a:r>
            <a:r>
              <a:rPr lang="en-US" dirty="0" smtClean="0"/>
              <a:t>Enterprise </a:t>
            </a:r>
            <a:r>
              <a:rPr lang="en-US" dirty="0"/>
              <a:t>Platform</a:t>
            </a:r>
          </a:p>
          <a:p>
            <a:pPr lvl="1"/>
            <a:r>
              <a:rPr lang="en-US" dirty="0"/>
              <a:t>2.4GHz NAN enabling  TOU, Remote Disconnect, Power Quality</a:t>
            </a:r>
          </a:p>
          <a:p>
            <a:pPr lvl="1"/>
            <a:r>
              <a:rPr lang="en-US" dirty="0"/>
              <a:t>AMI to enable 330MW or renewable energy (</a:t>
            </a:r>
            <a:r>
              <a:rPr lang="en-US" dirty="0" smtClean="0"/>
              <a:t>includes </a:t>
            </a:r>
            <a:r>
              <a:rPr lang="en-US" dirty="0"/>
              <a:t>net metering)</a:t>
            </a:r>
          </a:p>
          <a:p>
            <a:pPr lvl="1"/>
            <a:r>
              <a:rPr lang="en-US" dirty="0"/>
              <a:t>2 meter brands provided </a:t>
            </a:r>
            <a:r>
              <a:rPr lang="en-US" dirty="0" smtClean="0"/>
              <a:t>with </a:t>
            </a:r>
            <a:r>
              <a:rPr lang="en-US" dirty="0"/>
              <a:t>embedded agent</a:t>
            </a:r>
          </a:p>
          <a:p>
            <a:pPr lvl="1"/>
            <a:r>
              <a:rPr lang="en-US" dirty="0"/>
              <a:t>WAN: Public Cellular</a:t>
            </a:r>
          </a:p>
          <a:p>
            <a:pPr lvl="1"/>
            <a:r>
              <a:rPr lang="en-US" dirty="0"/>
              <a:t>HAN</a:t>
            </a:r>
          </a:p>
          <a:p>
            <a:pPr lvl="1"/>
            <a:r>
              <a:rPr lang="en-US" dirty="0"/>
              <a:t>In Home Displays  and PCT’s via ZigBee</a:t>
            </a:r>
          </a:p>
          <a:p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01252" y="3484642"/>
            <a:ext cx="1233454" cy="28157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/>
              <a:buNone/>
            </a:pPr>
            <a:r>
              <a:rPr lang="en-US" sz="1400" b="1" dirty="0">
                <a:solidFill>
                  <a:schemeClr val="accent1"/>
                </a:solidFill>
                <a:cs typeface="Arial"/>
              </a:rPr>
              <a:t>Cellular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400300" y="942975"/>
            <a:ext cx="4224235" cy="1428749"/>
          </a:xfrm>
          <a:prstGeom prst="roundRect">
            <a:avLst>
              <a:gd name="adj" fmla="val 5129"/>
            </a:avLst>
          </a:prstGeom>
          <a:noFill/>
          <a:ln w="57150">
            <a:solidFill>
              <a:srgbClr val="FF990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476500" y="1019178"/>
            <a:ext cx="3829050" cy="333372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Enterprise Software (NOC)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476500" y="1851144"/>
            <a:ext cx="1933575" cy="428625"/>
          </a:xfrm>
          <a:prstGeom prst="roundRect">
            <a:avLst>
              <a:gd name="adj" fmla="val 512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Communications Device Management System (CDMS)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410075" y="1851144"/>
            <a:ext cx="1981200" cy="428625"/>
          </a:xfrm>
          <a:prstGeom prst="roundRect">
            <a:avLst>
              <a:gd name="adj" fmla="val 512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Network Element Management System (NEMS)</a:t>
            </a:r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2928638" y="4772827"/>
            <a:ext cx="228600" cy="152399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54" idx="2"/>
          </p:cNvCxnSpPr>
          <p:nvPr/>
        </p:nvCxnSpPr>
        <p:spPr>
          <a:xfrm flipH="1" flipV="1">
            <a:off x="3294002" y="4798256"/>
            <a:ext cx="320438" cy="279370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3117791" y="5361183"/>
            <a:ext cx="445418" cy="277617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2776238" y="5230027"/>
            <a:ext cx="76200" cy="304799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83"/>
          <p:cNvGrpSpPr/>
          <p:nvPr/>
        </p:nvGrpSpPr>
        <p:grpSpPr>
          <a:xfrm>
            <a:off x="2611446" y="3190798"/>
            <a:ext cx="912637" cy="1032161"/>
            <a:chOff x="5878687" y="4014667"/>
            <a:chExt cx="912637" cy="1032161"/>
          </a:xfrm>
        </p:grpSpPr>
        <p:pic>
          <p:nvPicPr>
            <p:cNvPr id="85" name="Picture 4" descr="T:\Marketing\Graphics\Equipment Pictures\Photoshoot_061509\MeshGate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 bwMode="auto">
            <a:xfrm>
              <a:off x="5878687" y="4014667"/>
              <a:ext cx="912637" cy="1032161"/>
            </a:xfrm>
            <a:prstGeom prst="rect">
              <a:avLst/>
            </a:prstGeom>
            <a:noFill/>
          </p:spPr>
        </p:pic>
        <p:pic>
          <p:nvPicPr>
            <p:cNvPr id="86" name="Picture 6" descr="TRILLIANT_LOGO_Blue.png"/>
            <p:cNvPicPr>
              <a:picLocks noChangeAspect="1"/>
            </p:cNvPicPr>
            <p:nvPr/>
          </p:nvPicPr>
          <p:blipFill>
            <a:blip r:embed="rId5" cstate="print"/>
            <a:srcRect r="79562" b="-5517"/>
            <a:stretch>
              <a:fillRect/>
            </a:stretch>
          </p:blipFill>
          <p:spPr bwMode="auto">
            <a:xfrm>
              <a:off x="6129336" y="4298668"/>
              <a:ext cx="352425" cy="320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88" name="Straight Connector 87"/>
          <p:cNvCxnSpPr/>
          <p:nvPr/>
        </p:nvCxnSpPr>
        <p:spPr>
          <a:xfrm flipH="1" flipV="1">
            <a:off x="3281584" y="3973794"/>
            <a:ext cx="77192" cy="382426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" name="Cloud"/>
          <p:cNvSpPr>
            <a:spLocks noChangeAspect="1" noEditPoints="1" noChangeArrowheads="1"/>
          </p:cNvSpPr>
          <p:nvPr/>
        </p:nvSpPr>
        <p:spPr bwMode="auto">
          <a:xfrm>
            <a:off x="1572923" y="2509505"/>
            <a:ext cx="2231343" cy="695348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8 w 21600"/>
              <a:gd name="T13" fmla="*/ 3256 h 21600"/>
              <a:gd name="T14" fmla="*/ 17092 w 21600"/>
              <a:gd name="T15" fmla="*/ 1733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85130" tIns="42566" rIns="85130" bIns="42566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 smtClean="0">
                <a:solidFill>
                  <a:srgbClr val="EEECE1">
                    <a:lumMod val="10000"/>
                  </a:srgbClr>
                </a:solidFill>
                <a:latin typeface="Arial" charset="0"/>
                <a:ea typeface="Arial" charset="0"/>
                <a:cs typeface="Times New Roman" charset="0"/>
              </a:rPr>
              <a:t>2G/3G/4G Cellular Network</a:t>
            </a:r>
            <a:endParaRPr lang="en-US" b="1" dirty="0">
              <a:solidFill>
                <a:srgbClr val="EEECE1">
                  <a:lumMod val="10000"/>
                </a:srgbClr>
              </a:solidFill>
              <a:latin typeface="Arial" charset="0"/>
              <a:ea typeface="Arial" charset="0"/>
              <a:cs typeface="Times New Roman" charset="0"/>
            </a:endParaRPr>
          </a:p>
        </p:txBody>
      </p:sp>
      <p:cxnSp>
        <p:nvCxnSpPr>
          <p:cNvPr id="185" name="Straight Connector 184"/>
          <p:cNvCxnSpPr/>
          <p:nvPr/>
        </p:nvCxnSpPr>
        <p:spPr>
          <a:xfrm flipH="1" flipV="1">
            <a:off x="2991027" y="3161944"/>
            <a:ext cx="17229" cy="276602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flipV="1">
            <a:off x="1550928" y="3059906"/>
            <a:ext cx="159543" cy="107158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1051920" y="2821781"/>
            <a:ext cx="508533" cy="74777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V="1">
            <a:off x="2818030" y="2394560"/>
            <a:ext cx="4762" cy="147637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7" name="Cloud"/>
          <p:cNvSpPr>
            <a:spLocks noChangeAspect="1" noEditPoints="1" noChangeArrowheads="1"/>
          </p:cNvSpPr>
          <p:nvPr/>
        </p:nvSpPr>
        <p:spPr bwMode="auto">
          <a:xfrm>
            <a:off x="6161652" y="2363088"/>
            <a:ext cx="1587524" cy="695348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8 w 21600"/>
              <a:gd name="T13" fmla="*/ 3256 h 21600"/>
              <a:gd name="T14" fmla="*/ 17092 w 21600"/>
              <a:gd name="T15" fmla="*/ 1733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85130" tIns="42566" rIns="85130" bIns="42566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 smtClean="0">
                <a:solidFill>
                  <a:srgbClr val="EEECE1">
                    <a:lumMod val="10000"/>
                  </a:srgbClr>
                </a:solidFill>
                <a:latin typeface="Arial" charset="0"/>
                <a:ea typeface="Arial" charset="0"/>
                <a:cs typeface="Times New Roman" charset="0"/>
              </a:rPr>
              <a:t>Drive By Metering</a:t>
            </a:r>
            <a:endParaRPr lang="en-US" b="1" dirty="0">
              <a:solidFill>
                <a:srgbClr val="EEECE1">
                  <a:lumMod val="10000"/>
                </a:srgbClr>
              </a:solidFill>
              <a:latin typeface="Arial" charset="0"/>
              <a:ea typeface="Arial" charset="0"/>
              <a:cs typeface="Times New Roman" charset="0"/>
            </a:endParaRPr>
          </a:p>
        </p:txBody>
      </p:sp>
      <p:cxnSp>
        <p:nvCxnSpPr>
          <p:cNvPr id="228" name="Straight Connector 227"/>
          <p:cNvCxnSpPr/>
          <p:nvPr/>
        </p:nvCxnSpPr>
        <p:spPr>
          <a:xfrm flipH="1" flipV="1">
            <a:off x="6286180" y="2400302"/>
            <a:ext cx="55245" cy="171448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H="1" flipV="1">
            <a:off x="6867954" y="2866090"/>
            <a:ext cx="381109" cy="293052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H="1" flipV="1">
            <a:off x="7250520" y="2768739"/>
            <a:ext cx="498656" cy="190701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flipV="1">
            <a:off x="2734654" y="3955278"/>
            <a:ext cx="280587" cy="856004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Rounded Rectangle 103"/>
          <p:cNvSpPr/>
          <p:nvPr/>
        </p:nvSpPr>
        <p:spPr>
          <a:xfrm>
            <a:off x="2476500" y="1386986"/>
            <a:ext cx="1933575" cy="428625"/>
          </a:xfrm>
          <a:prstGeom prst="roundRect">
            <a:avLst>
              <a:gd name="adj" fmla="val 512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Metering Management System (MMS)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4410075" y="1386986"/>
            <a:ext cx="1981200" cy="428625"/>
          </a:xfrm>
          <a:prstGeom prst="roundRect">
            <a:avLst>
              <a:gd name="adj" fmla="val 512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Consumer Engagement Management System (CEMS)</a:t>
            </a:r>
          </a:p>
        </p:txBody>
      </p:sp>
      <p:sp>
        <p:nvSpPr>
          <p:cNvPr id="136" name="Left-Right Arrow 135"/>
          <p:cNvSpPr/>
          <p:nvPr/>
        </p:nvSpPr>
        <p:spPr>
          <a:xfrm>
            <a:off x="2006932" y="1217073"/>
            <a:ext cx="352425" cy="1905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37" name="Rounded Rectangle 136"/>
          <p:cNvSpPr/>
          <p:nvPr/>
        </p:nvSpPr>
        <p:spPr>
          <a:xfrm>
            <a:off x="226923" y="985586"/>
            <a:ext cx="1780009" cy="1144377"/>
          </a:xfrm>
          <a:prstGeom prst="roundRect">
            <a:avLst>
              <a:gd name="adj" fmla="val 5129"/>
            </a:avLst>
          </a:prstGeom>
          <a:noFill/>
          <a:ln w="12700">
            <a:solidFill>
              <a:schemeClr val="accent4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38" name="Rounded Rectangle 137"/>
          <p:cNvSpPr/>
          <p:nvPr/>
        </p:nvSpPr>
        <p:spPr>
          <a:xfrm>
            <a:off x="298361" y="1197785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CIS</a:t>
            </a:r>
          </a:p>
        </p:txBody>
      </p:sp>
      <p:sp>
        <p:nvSpPr>
          <p:cNvPr id="139" name="Rounded Rectangle 138"/>
          <p:cNvSpPr/>
          <p:nvPr/>
        </p:nvSpPr>
        <p:spPr>
          <a:xfrm>
            <a:off x="298361" y="1512110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MDMS</a:t>
            </a:r>
          </a:p>
        </p:txBody>
      </p:sp>
      <p:sp>
        <p:nvSpPr>
          <p:cNvPr id="140" name="Rounded Rectangle 139"/>
          <p:cNvSpPr/>
          <p:nvPr/>
        </p:nvSpPr>
        <p:spPr>
          <a:xfrm>
            <a:off x="298361" y="1826435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GIS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08794" y="944642"/>
            <a:ext cx="1676698" cy="253371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/>
              <a:buNone/>
            </a:pPr>
            <a:r>
              <a:rPr lang="en-US" sz="1100" b="1" dirty="0" smtClean="0">
                <a:solidFill>
                  <a:srgbClr val="000000"/>
                </a:solidFill>
                <a:latin typeface="Arial"/>
                <a:cs typeface="Arial"/>
              </a:rPr>
              <a:t>Legacy Utility Applications</a:t>
            </a:r>
          </a:p>
        </p:txBody>
      </p:sp>
      <p:sp>
        <p:nvSpPr>
          <p:cNvPr id="149" name="Rounded Rectangle 148"/>
          <p:cNvSpPr/>
          <p:nvPr/>
        </p:nvSpPr>
        <p:spPr>
          <a:xfrm>
            <a:off x="1187362" y="1202966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SCADA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1187362" y="1517291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1187362" y="1831616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OMS/DMS</a:t>
            </a:r>
          </a:p>
        </p:txBody>
      </p:sp>
      <p:pic>
        <p:nvPicPr>
          <p:cNvPr id="154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3024795" y="4385629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5" name="Picture 6" descr="TRILLIANT_LOGO_Blue.png"/>
          <p:cNvPicPr>
            <a:picLocks noChangeAspect="1"/>
          </p:cNvPicPr>
          <p:nvPr/>
        </p:nvPicPr>
        <p:blipFill>
          <a:blip r:embed="rId5" cstate="print"/>
          <a:srcRect r="79562" b="-5517"/>
          <a:stretch>
            <a:fillRect/>
          </a:stretch>
        </p:blipFill>
        <p:spPr bwMode="auto">
          <a:xfrm>
            <a:off x="3265482" y="4323631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2350845" y="4833912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" name="Picture 6" descr="TRILLIANT_LOGO_Blue.png"/>
          <p:cNvPicPr>
            <a:picLocks noChangeAspect="1"/>
          </p:cNvPicPr>
          <p:nvPr/>
        </p:nvPicPr>
        <p:blipFill>
          <a:blip r:embed="rId5" cstate="print"/>
          <a:srcRect r="79562" b="-5517"/>
          <a:stretch>
            <a:fillRect/>
          </a:stretch>
        </p:blipFill>
        <p:spPr bwMode="auto">
          <a:xfrm>
            <a:off x="2588970" y="4811282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8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3423084" y="5062855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6" descr="TRILLIANT_LOGO_Blue.png"/>
          <p:cNvPicPr>
            <a:picLocks noChangeAspect="1"/>
          </p:cNvPicPr>
          <p:nvPr/>
        </p:nvPicPr>
        <p:blipFill>
          <a:blip r:embed="rId5" cstate="print"/>
          <a:srcRect r="79562" b="-5517"/>
          <a:stretch>
            <a:fillRect/>
          </a:stretch>
        </p:blipFill>
        <p:spPr bwMode="auto">
          <a:xfrm>
            <a:off x="3661209" y="5040225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2703452" y="5500951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6" descr="TRILLIANT_LOGO_Blue.png"/>
          <p:cNvPicPr>
            <a:picLocks noChangeAspect="1"/>
          </p:cNvPicPr>
          <p:nvPr/>
        </p:nvPicPr>
        <p:blipFill>
          <a:blip r:embed="rId5" cstate="print"/>
          <a:srcRect r="79562" b="-5517"/>
          <a:stretch>
            <a:fillRect/>
          </a:stretch>
        </p:blipFill>
        <p:spPr bwMode="auto">
          <a:xfrm>
            <a:off x="2941577" y="5478321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" name="Picture 6" descr="TRILLIANT_LOGO_Blue.png"/>
          <p:cNvPicPr>
            <a:picLocks noChangeAspect="1"/>
          </p:cNvPicPr>
          <p:nvPr/>
        </p:nvPicPr>
        <p:blipFill>
          <a:blip r:embed="rId5" cstate="print"/>
          <a:srcRect r="79562" b="-5517"/>
          <a:stretch>
            <a:fillRect/>
          </a:stretch>
        </p:blipFill>
        <p:spPr bwMode="auto">
          <a:xfrm>
            <a:off x="7306776" y="3009826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5" name="Picture 6" descr="TRILLIANT_LOGO_Blue.png"/>
          <p:cNvPicPr>
            <a:picLocks noChangeAspect="1"/>
          </p:cNvPicPr>
          <p:nvPr/>
        </p:nvPicPr>
        <p:blipFill>
          <a:blip r:embed="rId5" cstate="print"/>
          <a:srcRect r="79562" b="-5517"/>
          <a:stretch>
            <a:fillRect/>
          </a:stretch>
        </p:blipFill>
        <p:spPr bwMode="auto">
          <a:xfrm>
            <a:off x="7851028" y="2753536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7" name="TextBox 166"/>
          <p:cNvSpPr txBox="1"/>
          <p:nvPr/>
        </p:nvSpPr>
        <p:spPr>
          <a:xfrm>
            <a:off x="2184481" y="6009829"/>
            <a:ext cx="1934494" cy="28157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/>
              <a:buNone/>
            </a:pPr>
            <a:r>
              <a:rPr lang="en-US" sz="1400" b="1" dirty="0" smtClean="0">
                <a:solidFill>
                  <a:schemeClr val="accent1"/>
                </a:solidFill>
                <a:cs typeface="Arial"/>
              </a:rPr>
              <a:t>2.4GHz RF Mesh with Cellular Backhaul</a:t>
            </a:r>
          </a:p>
        </p:txBody>
      </p:sp>
      <p:pic>
        <p:nvPicPr>
          <p:cNvPr id="169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523815" y="2717463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0" name="Picture 6" descr="TRILLIANT_LOGO_Blue.png"/>
          <p:cNvPicPr>
            <a:picLocks noChangeAspect="1"/>
          </p:cNvPicPr>
          <p:nvPr/>
        </p:nvPicPr>
        <p:blipFill>
          <a:blip r:embed="rId5" cstate="print"/>
          <a:srcRect r="79562" b="-5517"/>
          <a:stretch>
            <a:fillRect/>
          </a:stretch>
        </p:blipFill>
        <p:spPr bwMode="auto">
          <a:xfrm>
            <a:off x="764502" y="2655465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1065499" y="3159142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" name="Picture 6" descr="TRILLIANT_LOGO_Blue.png"/>
          <p:cNvPicPr>
            <a:picLocks noChangeAspect="1"/>
          </p:cNvPicPr>
          <p:nvPr/>
        </p:nvPicPr>
        <p:blipFill>
          <a:blip r:embed="rId5" cstate="print"/>
          <a:srcRect r="79562" b="-5517"/>
          <a:stretch>
            <a:fillRect/>
          </a:stretch>
        </p:blipFill>
        <p:spPr bwMode="auto">
          <a:xfrm>
            <a:off x="1306186" y="3097144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5" name="Straight Connector 174"/>
          <p:cNvCxnSpPr/>
          <p:nvPr/>
        </p:nvCxnSpPr>
        <p:spPr>
          <a:xfrm flipV="1">
            <a:off x="2171188" y="5185559"/>
            <a:ext cx="228600" cy="152399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6" name="Picture 2" descr="solar panels price germany hous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7450" y="4036995"/>
            <a:ext cx="949912" cy="632641"/>
          </a:xfrm>
          <a:prstGeom prst="rect">
            <a:avLst/>
          </a:prstGeom>
          <a:noFill/>
        </p:spPr>
      </p:pic>
      <p:pic>
        <p:nvPicPr>
          <p:cNvPr id="179" name="Picture 4" descr="http://www.cedmagazine.com/sites/cedmagazine.com/files/legacyimages/CTI422_Home_Security_White_X1A-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855769" y="5366887"/>
            <a:ext cx="544532" cy="378752"/>
          </a:xfrm>
          <a:prstGeom prst="rect">
            <a:avLst/>
          </a:prstGeom>
          <a:noFill/>
        </p:spPr>
      </p:pic>
      <p:cxnSp>
        <p:nvCxnSpPr>
          <p:cNvPr id="181" name="Straight Connector 180"/>
          <p:cNvCxnSpPr>
            <a:endCxn id="156" idx="1"/>
          </p:cNvCxnSpPr>
          <p:nvPr/>
        </p:nvCxnSpPr>
        <p:spPr>
          <a:xfrm>
            <a:off x="1455358" y="4905576"/>
            <a:ext cx="895487" cy="134650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2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1092285" y="4147001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3" name="Picture 6" descr="TRILLIANT_LOGO_Blue.png"/>
          <p:cNvPicPr>
            <a:picLocks noChangeAspect="1"/>
          </p:cNvPicPr>
          <p:nvPr/>
        </p:nvPicPr>
        <p:blipFill>
          <a:blip r:embed="rId5" cstate="print"/>
          <a:srcRect r="79562" b="-5517"/>
          <a:stretch>
            <a:fillRect/>
          </a:stretch>
        </p:blipFill>
        <p:spPr bwMode="auto">
          <a:xfrm>
            <a:off x="1332972" y="4085003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6" name="Straight Connector 185"/>
          <p:cNvCxnSpPr>
            <a:stCxn id="183" idx="0"/>
            <a:endCxn id="86" idx="1"/>
          </p:cNvCxnSpPr>
          <p:nvPr/>
        </p:nvCxnSpPr>
        <p:spPr>
          <a:xfrm flipV="1">
            <a:off x="1509185" y="3635278"/>
            <a:ext cx="1352910" cy="449725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8" name="Rectangle 187"/>
          <p:cNvSpPr/>
          <p:nvPr/>
        </p:nvSpPr>
        <p:spPr>
          <a:xfrm>
            <a:off x="7110484" y="0"/>
            <a:ext cx="2033515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91" name="Picture 26" descr="Mercadante%20-%20Wind%20Turb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7450" y="4846831"/>
            <a:ext cx="892143" cy="669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1092285" y="4926599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" name="Picture 6" descr="TRILLIANT_LOGO_Blue.png"/>
          <p:cNvPicPr>
            <a:picLocks noChangeAspect="1"/>
          </p:cNvPicPr>
          <p:nvPr/>
        </p:nvPicPr>
        <p:blipFill>
          <a:blip r:embed="rId5" cstate="print"/>
          <a:srcRect r="79562" b="-5517"/>
          <a:stretch>
            <a:fillRect/>
          </a:stretch>
        </p:blipFill>
        <p:spPr bwMode="auto">
          <a:xfrm>
            <a:off x="1332972" y="4864601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10"/>
          <p:cNvSpPr>
            <a:spLocks noGrp="1"/>
          </p:cNvSpPr>
          <p:nvPr>
            <p:ph type="ftr" sz="quarter" idx="4294967295"/>
          </p:nvPr>
        </p:nvSpPr>
        <p:spPr>
          <a:xfrm>
            <a:off x="57150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D14145-ED0F-44EB-8E3F-5BB605531A2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609600" y="228600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pPr lvl="0" eaLnBrk="0" hangingPunct="0">
              <a:defRPr/>
            </a:pPr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</a:rPr>
              <a:t>Large Scale : Customer 1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….contd.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819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Picture 16" descr="http://www.cooperpower.com/images/featured/distribution_sm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047836" y="4243671"/>
            <a:ext cx="605637" cy="537503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71763" y="2279770"/>
            <a:ext cx="5212178" cy="243220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Solution</a:t>
            </a:r>
          </a:p>
          <a:p>
            <a:pPr lvl="1"/>
            <a:r>
              <a:rPr lang="en-US" dirty="0"/>
              <a:t>End-to-end private RF Mesh network across 100% of service territory</a:t>
            </a:r>
          </a:p>
          <a:p>
            <a:pPr lvl="1"/>
            <a:r>
              <a:rPr lang="en-US" dirty="0"/>
              <a:t>2.4GHz NAN enabling  TOU, DSM, PQ, Net Metering</a:t>
            </a:r>
          </a:p>
          <a:p>
            <a:pPr lvl="1"/>
            <a:r>
              <a:rPr lang="en-US" dirty="0" smtClean="0"/>
              <a:t>5.8GHz </a:t>
            </a:r>
            <a:r>
              <a:rPr lang="en-US" dirty="0"/>
              <a:t>broadband WAN for low cost AMI backhaul and DA (multiple end devices and protocols).</a:t>
            </a:r>
          </a:p>
          <a:p>
            <a:pPr lvl="1"/>
            <a:r>
              <a:rPr lang="en-US" dirty="0"/>
              <a:t>2.4GHz NAN links up to 35Km</a:t>
            </a:r>
          </a:p>
          <a:p>
            <a:pPr lvl="1"/>
            <a:r>
              <a:rPr lang="en-US" dirty="0"/>
              <a:t>Up to 130K meters/gateway</a:t>
            </a:r>
          </a:p>
          <a:p>
            <a:endParaRPr lang="en-US" dirty="0"/>
          </a:p>
        </p:txBody>
      </p:sp>
      <p:grpSp>
        <p:nvGrpSpPr>
          <p:cNvPr id="4" name="Group 108"/>
          <p:cNvGrpSpPr/>
          <p:nvPr/>
        </p:nvGrpSpPr>
        <p:grpSpPr>
          <a:xfrm>
            <a:off x="6661880" y="3266623"/>
            <a:ext cx="537580" cy="1000784"/>
            <a:chOff x="5022047" y="4209391"/>
            <a:chExt cx="537580" cy="1000784"/>
          </a:xfrm>
        </p:grpSpPr>
        <p:pic>
          <p:nvPicPr>
            <p:cNvPr id="61" name="Picture 3" descr="T:\Marketing\Graphics\SkyPilot\SkyPilot_Extender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138" b="4"/>
            <a:stretch/>
          </p:blipFill>
          <p:spPr bwMode="auto">
            <a:xfrm>
              <a:off x="5022047" y="4209391"/>
              <a:ext cx="537580" cy="10007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6" descr="TRILLIANT_LOGO_Blue.png"/>
            <p:cNvPicPr>
              <a:picLocks noChangeAspect="1"/>
            </p:cNvPicPr>
            <p:nvPr/>
          </p:nvPicPr>
          <p:blipFill>
            <a:blip r:embed="rId4" cstate="print"/>
            <a:srcRect r="79562" b="-5517"/>
            <a:stretch>
              <a:fillRect/>
            </a:stretch>
          </p:blipFill>
          <p:spPr bwMode="auto">
            <a:xfrm>
              <a:off x="5110161" y="4327243"/>
              <a:ext cx="352425" cy="320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9" name="TextBox 68"/>
          <p:cNvSpPr txBox="1"/>
          <p:nvPr/>
        </p:nvSpPr>
        <p:spPr>
          <a:xfrm>
            <a:off x="6739934" y="5848114"/>
            <a:ext cx="1586810" cy="53427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/>
              <a:buNone/>
            </a:pPr>
            <a:r>
              <a:rPr lang="en-US" sz="1400" b="1" dirty="0">
                <a:solidFill>
                  <a:schemeClr val="accent1"/>
                </a:solidFill>
                <a:cs typeface="Arial"/>
              </a:rPr>
              <a:t>End-to-end</a:t>
            </a:r>
            <a:r>
              <a:rPr lang="en-US" sz="105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1" dirty="0">
                <a:solidFill>
                  <a:schemeClr val="accent1"/>
                </a:solidFill>
                <a:cs typeface="Arial"/>
              </a:rPr>
              <a:t>Private</a:t>
            </a:r>
            <a:r>
              <a:rPr lang="en-US" sz="105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1" dirty="0">
                <a:solidFill>
                  <a:schemeClr val="accent1"/>
                </a:solidFill>
                <a:cs typeface="Arial"/>
              </a:rPr>
              <a:t>RF</a:t>
            </a:r>
            <a:r>
              <a:rPr lang="en-US" sz="105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1" dirty="0" smtClean="0">
                <a:solidFill>
                  <a:schemeClr val="accent1"/>
                </a:solidFill>
                <a:cs typeface="Arial"/>
              </a:rPr>
              <a:t>Mesh</a:t>
            </a:r>
            <a:r>
              <a:rPr lang="en-US" sz="105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b="1" dirty="0">
                <a:solidFill>
                  <a:schemeClr val="accent1"/>
                </a:solidFill>
                <a:cs typeface="Arial"/>
              </a:rPr>
              <a:t>Network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400301" y="942975"/>
            <a:ext cx="3990974" cy="1428749"/>
          </a:xfrm>
          <a:prstGeom prst="roundRect">
            <a:avLst>
              <a:gd name="adj" fmla="val 5129"/>
            </a:avLst>
          </a:prstGeom>
          <a:noFill/>
          <a:ln w="57150">
            <a:solidFill>
              <a:srgbClr val="FF9900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476500" y="1019178"/>
            <a:ext cx="3829050" cy="333372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accent1"/>
                </a:solidFill>
              </a:rPr>
              <a:t>Enterprise Software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476500" y="1851144"/>
            <a:ext cx="1885949" cy="428625"/>
          </a:xfrm>
          <a:prstGeom prst="roundRect">
            <a:avLst>
              <a:gd name="adj" fmla="val 512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Communications Device Management System (CDMS)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410075" y="1851144"/>
            <a:ext cx="1885949" cy="428625"/>
          </a:xfrm>
          <a:prstGeom prst="roundRect">
            <a:avLst>
              <a:gd name="adj" fmla="val 512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Network Element Management System (NEMS)</a:t>
            </a:r>
          </a:p>
        </p:txBody>
      </p:sp>
      <p:cxnSp>
        <p:nvCxnSpPr>
          <p:cNvPr id="101" name="Straight Connector 100"/>
          <p:cNvCxnSpPr>
            <a:stCxn id="147" idx="1"/>
          </p:cNvCxnSpPr>
          <p:nvPr/>
        </p:nvCxnSpPr>
        <p:spPr>
          <a:xfrm flipH="1">
            <a:off x="6821623" y="5589529"/>
            <a:ext cx="193797" cy="299479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H="1" flipV="1">
            <a:off x="6300984" y="5590474"/>
            <a:ext cx="200599" cy="229954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171" idx="2"/>
          </p:cNvCxnSpPr>
          <p:nvPr/>
        </p:nvCxnSpPr>
        <p:spPr>
          <a:xfrm flipV="1">
            <a:off x="6441353" y="5218181"/>
            <a:ext cx="500326" cy="103037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H="1" flipV="1">
            <a:off x="7203353" y="5245016"/>
            <a:ext cx="76200" cy="160020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09"/>
          <p:cNvGrpSpPr/>
          <p:nvPr/>
        </p:nvGrpSpPr>
        <p:grpSpPr>
          <a:xfrm>
            <a:off x="6122130" y="3768273"/>
            <a:ext cx="537580" cy="1000784"/>
            <a:chOff x="5022047" y="4209391"/>
            <a:chExt cx="537580" cy="1000784"/>
          </a:xfrm>
        </p:grpSpPr>
        <p:pic>
          <p:nvPicPr>
            <p:cNvPr id="111" name="Picture 3" descr="T:\Marketing\Graphics\SkyPilot\SkyPilot_Extender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138" b="4"/>
            <a:stretch/>
          </p:blipFill>
          <p:spPr bwMode="auto">
            <a:xfrm>
              <a:off x="5022047" y="4209391"/>
              <a:ext cx="537580" cy="10007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" name="Picture 6" descr="TRILLIANT_LOGO_Blue.png"/>
            <p:cNvPicPr>
              <a:picLocks noChangeAspect="1"/>
            </p:cNvPicPr>
            <p:nvPr/>
          </p:nvPicPr>
          <p:blipFill>
            <a:blip r:embed="rId4" cstate="print"/>
            <a:srcRect r="79562" b="-5517"/>
            <a:stretch>
              <a:fillRect/>
            </a:stretch>
          </p:blipFill>
          <p:spPr bwMode="auto">
            <a:xfrm>
              <a:off x="5110161" y="4327243"/>
              <a:ext cx="352425" cy="320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127"/>
          <p:cNvGrpSpPr/>
          <p:nvPr/>
        </p:nvGrpSpPr>
        <p:grpSpPr>
          <a:xfrm>
            <a:off x="7163530" y="3800023"/>
            <a:ext cx="537580" cy="1000784"/>
            <a:chOff x="5594010" y="3800023"/>
            <a:chExt cx="537580" cy="1000784"/>
          </a:xfrm>
        </p:grpSpPr>
        <p:pic>
          <p:nvPicPr>
            <p:cNvPr id="114" name="Picture 3" descr="T:\Marketing\Graphics\SkyPilot\SkyPilot_Extender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138" b="4"/>
            <a:stretch/>
          </p:blipFill>
          <p:spPr bwMode="auto">
            <a:xfrm>
              <a:off x="5594010" y="3800023"/>
              <a:ext cx="537580" cy="10007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5" name="Picture 6" descr="TRILLIANT_LOGO_Blue.png"/>
            <p:cNvPicPr>
              <a:picLocks noChangeAspect="1"/>
            </p:cNvPicPr>
            <p:nvPr/>
          </p:nvPicPr>
          <p:blipFill>
            <a:blip r:embed="rId4" cstate="print"/>
            <a:srcRect r="79562" b="-5517"/>
            <a:stretch>
              <a:fillRect/>
            </a:stretch>
          </p:blipFill>
          <p:spPr bwMode="auto">
            <a:xfrm>
              <a:off x="5682124" y="3917875"/>
              <a:ext cx="352425" cy="3209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16" name="Straight Connector 115"/>
          <p:cNvCxnSpPr/>
          <p:nvPr/>
        </p:nvCxnSpPr>
        <p:spPr>
          <a:xfrm flipH="1">
            <a:off x="6269707" y="4626182"/>
            <a:ext cx="40617" cy="586752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7288831" y="4619832"/>
            <a:ext cx="12093" cy="784073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6637348" y="4467432"/>
            <a:ext cx="614298" cy="79375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6576958" y="4089608"/>
            <a:ext cx="152400" cy="228599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H="1" flipV="1">
            <a:off x="7059623" y="4124532"/>
            <a:ext cx="171386" cy="193676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7637034" y="4631820"/>
            <a:ext cx="300345" cy="840649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 flipH="1" flipV="1">
            <a:off x="6472248" y="4613483"/>
            <a:ext cx="293115" cy="283256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 flipH="1" flipV="1">
            <a:off x="7493865" y="5673642"/>
            <a:ext cx="242888" cy="36194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6964981" y="4087412"/>
            <a:ext cx="51112" cy="754518"/>
          </a:xfrm>
          <a:prstGeom prst="line">
            <a:avLst/>
          </a:prstGeom>
          <a:ln w="12700"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0" name="Cloud"/>
          <p:cNvSpPr>
            <a:spLocks noChangeAspect="1" noEditPoints="1" noChangeArrowheads="1"/>
          </p:cNvSpPr>
          <p:nvPr/>
        </p:nvSpPr>
        <p:spPr bwMode="auto">
          <a:xfrm>
            <a:off x="5417762" y="2462859"/>
            <a:ext cx="1541129" cy="650626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8 w 21600"/>
              <a:gd name="T13" fmla="*/ 3256 h 21600"/>
              <a:gd name="T14" fmla="*/ 17092 w 21600"/>
              <a:gd name="T15" fmla="*/ 1733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85130" tIns="42566" rIns="85130" bIns="42566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 smtClean="0">
                <a:solidFill>
                  <a:srgbClr val="EEECE1">
                    <a:lumMod val="10000"/>
                  </a:srgbClr>
                </a:solidFill>
                <a:latin typeface="Arial" charset="0"/>
                <a:ea typeface="Arial" charset="0"/>
                <a:cs typeface="Times New Roman" charset="0"/>
              </a:rPr>
              <a:t>Core Network</a:t>
            </a:r>
            <a:endParaRPr lang="en-US" b="1" dirty="0">
              <a:solidFill>
                <a:srgbClr val="EEECE1">
                  <a:lumMod val="10000"/>
                </a:srgbClr>
              </a:solidFill>
              <a:latin typeface="Arial" charset="0"/>
              <a:ea typeface="Arial" charset="0"/>
              <a:cs typeface="Times New Roman" charset="0"/>
            </a:endParaRPr>
          </a:p>
        </p:txBody>
      </p:sp>
      <p:cxnSp>
        <p:nvCxnSpPr>
          <p:cNvPr id="201" name="Straight Connector 200"/>
          <p:cNvCxnSpPr/>
          <p:nvPr/>
        </p:nvCxnSpPr>
        <p:spPr>
          <a:xfrm flipH="1" flipV="1">
            <a:off x="6580472" y="3123488"/>
            <a:ext cx="184001" cy="237501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flipH="1" flipV="1">
            <a:off x="5638888" y="2362202"/>
            <a:ext cx="529494" cy="116983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Rounded Rectangle 103"/>
          <p:cNvSpPr/>
          <p:nvPr/>
        </p:nvSpPr>
        <p:spPr>
          <a:xfrm>
            <a:off x="2476500" y="1386986"/>
            <a:ext cx="1885949" cy="428625"/>
          </a:xfrm>
          <a:prstGeom prst="roundRect">
            <a:avLst>
              <a:gd name="adj" fmla="val 512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Metering Management System (MMS)</a:t>
            </a:r>
          </a:p>
        </p:txBody>
      </p:sp>
      <p:sp>
        <p:nvSpPr>
          <p:cNvPr id="109" name="Rounded Rectangle 108"/>
          <p:cNvSpPr/>
          <p:nvPr/>
        </p:nvSpPr>
        <p:spPr>
          <a:xfrm>
            <a:off x="4410075" y="1386986"/>
            <a:ext cx="1885949" cy="428625"/>
          </a:xfrm>
          <a:prstGeom prst="roundRect">
            <a:avLst>
              <a:gd name="adj" fmla="val 5129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Consumer Engagement Management System (CEMS)</a:t>
            </a:r>
          </a:p>
        </p:txBody>
      </p:sp>
      <p:pic>
        <p:nvPicPr>
          <p:cNvPr id="120" name="Picture 27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91991" y="4184121"/>
            <a:ext cx="2921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2" name="Straight Connector 121"/>
          <p:cNvCxnSpPr/>
          <p:nvPr/>
        </p:nvCxnSpPr>
        <p:spPr>
          <a:xfrm flipH="1" flipV="1">
            <a:off x="8033035" y="4424987"/>
            <a:ext cx="80160" cy="4138"/>
          </a:xfrm>
          <a:prstGeom prst="line">
            <a:avLst/>
          </a:prstGeom>
          <a:ln w="12700">
            <a:solidFill>
              <a:schemeClr val="tx1">
                <a:lumMod val="75000"/>
              </a:schemeClr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 flipV="1">
            <a:off x="7621599" y="4353133"/>
            <a:ext cx="246592" cy="9582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6" name="Picture 6" descr="TRILLIANT_LOGO_Blue.png"/>
          <p:cNvPicPr>
            <a:picLocks noChangeAspect="1"/>
          </p:cNvPicPr>
          <p:nvPr/>
        </p:nvPicPr>
        <p:blipFill>
          <a:blip r:embed="rId4" cstate="print"/>
          <a:srcRect r="79562" b="-5517"/>
          <a:stretch>
            <a:fillRect/>
          </a:stretch>
        </p:blipFill>
        <p:spPr bwMode="auto">
          <a:xfrm>
            <a:off x="7776578" y="4129541"/>
            <a:ext cx="278409" cy="253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" name="TextBox 137"/>
          <p:cNvSpPr txBox="1"/>
          <p:nvPr/>
        </p:nvSpPr>
        <p:spPr>
          <a:xfrm>
            <a:off x="5449264" y="3312554"/>
            <a:ext cx="1345917" cy="16328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Font typeface="Arial"/>
              <a:buNone/>
            </a:pPr>
            <a:r>
              <a:rPr lang="en-US" sz="1200" b="1" dirty="0" smtClean="0">
                <a:cs typeface="Arial"/>
              </a:rPr>
              <a:t>5GHZ WAN</a:t>
            </a:r>
          </a:p>
        </p:txBody>
      </p:sp>
      <p:sp>
        <p:nvSpPr>
          <p:cNvPr id="202" name="Left-Right Arrow 201"/>
          <p:cNvSpPr/>
          <p:nvPr/>
        </p:nvSpPr>
        <p:spPr>
          <a:xfrm>
            <a:off x="2006932" y="1217073"/>
            <a:ext cx="352425" cy="190500"/>
          </a:xfrm>
          <a:prstGeom prst="leftRight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03" name="Rounded Rectangle 202"/>
          <p:cNvSpPr/>
          <p:nvPr/>
        </p:nvSpPr>
        <p:spPr>
          <a:xfrm>
            <a:off x="226923" y="985586"/>
            <a:ext cx="1780009" cy="1144377"/>
          </a:xfrm>
          <a:prstGeom prst="roundRect">
            <a:avLst>
              <a:gd name="adj" fmla="val 5129"/>
            </a:avLst>
          </a:prstGeom>
          <a:noFill/>
          <a:ln w="12700">
            <a:solidFill>
              <a:schemeClr val="accent4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05" name="Rounded Rectangle 204"/>
          <p:cNvSpPr/>
          <p:nvPr/>
        </p:nvSpPr>
        <p:spPr>
          <a:xfrm>
            <a:off x="298361" y="1197785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CIS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298361" y="1512110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MDMS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298361" y="1826435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GIS</a:t>
            </a:r>
          </a:p>
        </p:txBody>
      </p:sp>
      <p:sp>
        <p:nvSpPr>
          <p:cNvPr id="212" name="TextBox 211"/>
          <p:cNvSpPr txBox="1"/>
          <p:nvPr/>
        </p:nvSpPr>
        <p:spPr>
          <a:xfrm>
            <a:off x="208794" y="944642"/>
            <a:ext cx="1676698" cy="253371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/>
              <a:buNone/>
            </a:pPr>
            <a:r>
              <a:rPr lang="en-US" sz="1100" b="1" dirty="0" smtClean="0">
                <a:solidFill>
                  <a:srgbClr val="000000"/>
                </a:solidFill>
                <a:latin typeface="Arial"/>
                <a:cs typeface="Arial"/>
              </a:rPr>
              <a:t>Legacy Utility Applications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1187362" y="1202966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SCADA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1187362" y="1517291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1187362" y="1831616"/>
            <a:ext cx="665345" cy="257403"/>
          </a:xfrm>
          <a:prstGeom prst="roundRect">
            <a:avLst>
              <a:gd name="adj" fmla="val 5129"/>
            </a:avLst>
          </a:prstGeom>
          <a:noFill/>
          <a:ln w="1905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smtClean="0">
                <a:solidFill>
                  <a:srgbClr val="000000"/>
                </a:solidFill>
              </a:rPr>
              <a:t>OMS/DMS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6843252" y="0"/>
            <a:ext cx="2300747" cy="990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83144" y="4766994"/>
            <a:ext cx="3601275" cy="2048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82591" y="4826138"/>
            <a:ext cx="1254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35km link (2.4GHz)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5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7696295" y="5465903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6" name="Picture 6" descr="TRILLIANT_LOGO_Blue.png"/>
          <p:cNvPicPr>
            <a:picLocks noChangeAspect="1"/>
          </p:cNvPicPr>
          <p:nvPr/>
        </p:nvPicPr>
        <p:blipFill>
          <a:blip r:embed="rId4" cstate="print"/>
          <a:srcRect r="79562" b="-5517"/>
          <a:stretch>
            <a:fillRect/>
          </a:stretch>
        </p:blipFill>
        <p:spPr bwMode="auto">
          <a:xfrm>
            <a:off x="7936982" y="5403905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7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7015420" y="5383215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9" name="Picture 6" descr="TRILLIANT_LOGO_Blue.png"/>
          <p:cNvPicPr>
            <a:picLocks noChangeAspect="1"/>
          </p:cNvPicPr>
          <p:nvPr/>
        </p:nvPicPr>
        <p:blipFill>
          <a:blip r:embed="rId4" cstate="print"/>
          <a:srcRect r="79562" b="-5517"/>
          <a:stretch>
            <a:fillRect/>
          </a:stretch>
        </p:blipFill>
        <p:spPr bwMode="auto">
          <a:xfrm>
            <a:off x="7256107" y="5321217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1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6672472" y="4805554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" name="Picture 6" descr="TRILLIANT_LOGO_Blue.png"/>
          <p:cNvPicPr>
            <a:picLocks noChangeAspect="1"/>
          </p:cNvPicPr>
          <p:nvPr/>
        </p:nvPicPr>
        <p:blipFill>
          <a:blip r:embed="rId4" cstate="print"/>
          <a:srcRect r="79562" b="-5517"/>
          <a:stretch>
            <a:fillRect/>
          </a:stretch>
        </p:blipFill>
        <p:spPr bwMode="auto">
          <a:xfrm>
            <a:off x="6871639" y="4763091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2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5969556" y="5238089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3" name="Picture 6" descr="TRILLIANT_LOGO_Blue.png"/>
          <p:cNvPicPr>
            <a:picLocks noChangeAspect="1"/>
          </p:cNvPicPr>
          <p:nvPr/>
        </p:nvPicPr>
        <p:blipFill>
          <a:blip r:embed="rId4" cstate="print"/>
          <a:srcRect r="79562" b="-5517"/>
          <a:stretch>
            <a:fillRect/>
          </a:stretch>
        </p:blipFill>
        <p:spPr bwMode="auto">
          <a:xfrm>
            <a:off x="6210243" y="5176091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7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1"/>
          <a:stretch/>
        </p:blipFill>
        <p:spPr bwMode="auto">
          <a:xfrm>
            <a:off x="6389672" y="5729835"/>
            <a:ext cx="538414" cy="412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8" name="Picture 6" descr="TRILLIANT_LOGO_Blue.png"/>
          <p:cNvPicPr>
            <a:picLocks noChangeAspect="1"/>
          </p:cNvPicPr>
          <p:nvPr/>
        </p:nvPicPr>
        <p:blipFill>
          <a:blip r:embed="rId4" cstate="print"/>
          <a:srcRect r="79562" b="-5517"/>
          <a:stretch>
            <a:fillRect/>
          </a:stretch>
        </p:blipFill>
        <p:spPr bwMode="auto">
          <a:xfrm>
            <a:off x="6630359" y="5667837"/>
            <a:ext cx="352425" cy="32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5715000" y="6416675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DD14145-ED0F-44EB-8E3F-5BB605531A2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8" name="Title 1"/>
          <p:cNvSpPr txBox="1">
            <a:spLocks/>
          </p:cNvSpPr>
          <p:nvPr/>
        </p:nvSpPr>
        <p:spPr bwMode="auto">
          <a:xfrm>
            <a:off x="457200" y="228600"/>
            <a:ext cx="8229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lvl="0" eaLnBrk="0" hangingPunct="0">
              <a:defRPr/>
            </a:pPr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</a:rPr>
              <a:t>Large Scale : Customer 2</a:t>
            </a:r>
            <a:endParaRPr lang="en-US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434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Indian Power Industry Challenges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371600"/>
            <a:ext cx="8610600" cy="47244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US" sz="1800" dirty="0" smtClean="0"/>
              <a:t>India is the world’s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largest producer of electricity after US and China, but still has a Supply – Demand gap of 53,475MU</a:t>
            </a:r>
            <a:r>
              <a:rPr lang="en-US" sz="1800" baseline="30000" dirty="0" smtClean="0"/>
              <a:t>(1)</a:t>
            </a:r>
          </a:p>
          <a:p>
            <a:pPr algn="just" eaLnBrk="1" hangingPunct="1">
              <a:lnSpc>
                <a:spcPct val="80000"/>
              </a:lnSpc>
            </a:pPr>
            <a:endParaRPr lang="en-US" sz="18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sz="1800" dirty="0" smtClean="0"/>
              <a:t>Demand is  surging</a:t>
            </a:r>
            <a:r>
              <a:rPr lang="en-US" sz="1800" baseline="30000" dirty="0" smtClean="0"/>
              <a:t>(2)</a:t>
            </a: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800" dirty="0" smtClean="0"/>
              <a:t>	2016-17:    139.2 GW  (</a:t>
            </a:r>
            <a:r>
              <a:rPr lang="en-US" sz="1800" i="1" dirty="0" smtClean="0"/>
              <a:t>with Peak Demand estimated at 218 GW</a:t>
            </a:r>
            <a:r>
              <a:rPr lang="en-US" sz="1800" dirty="0" smtClean="0"/>
              <a:t>)</a:t>
            </a:r>
          </a:p>
          <a:p>
            <a:pPr lvl="1" algn="just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1800" dirty="0" smtClean="0"/>
              <a:t>	2021-22:    191.5 </a:t>
            </a:r>
            <a:r>
              <a:rPr lang="en-US" sz="1800" dirty="0"/>
              <a:t>GW  (</a:t>
            </a:r>
            <a:r>
              <a:rPr lang="en-US" sz="1800" i="1" dirty="0"/>
              <a:t>with Peak Demand estimated at </a:t>
            </a:r>
            <a:r>
              <a:rPr lang="en-US" sz="1800" i="1" dirty="0" smtClean="0"/>
              <a:t>298 </a:t>
            </a:r>
            <a:r>
              <a:rPr lang="en-US" sz="1800" i="1" dirty="0"/>
              <a:t>GW</a:t>
            </a:r>
            <a:r>
              <a:rPr lang="en-US" sz="1800" dirty="0" smtClean="0"/>
              <a:t>)</a:t>
            </a:r>
          </a:p>
          <a:p>
            <a:pPr algn="just" eaLnBrk="1" hangingPunct="1">
              <a:lnSpc>
                <a:spcPct val="80000"/>
              </a:lnSpc>
            </a:pPr>
            <a:endParaRPr lang="en-US" sz="18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sz="1800" dirty="0" smtClean="0"/>
              <a:t>To meet 300GW of peak demand, installed capacity must be 400GW accounting for Plant availability, infra maintenance, spinning reserve and losses</a:t>
            </a:r>
            <a:r>
              <a:rPr lang="en-US" sz="1800" baseline="30000" dirty="0" smtClean="0"/>
              <a:t>(2).</a:t>
            </a:r>
            <a:r>
              <a:rPr lang="en-US" sz="1800" dirty="0" smtClean="0"/>
              <a:t> Even if average T&amp;D loss of 32% remains same, India needs to add 135GW of power just to meet peak demand by 2017. </a:t>
            </a:r>
          </a:p>
          <a:p>
            <a:pPr algn="just" eaLnBrk="1" hangingPunct="1">
              <a:lnSpc>
                <a:spcPct val="80000"/>
              </a:lnSpc>
            </a:pPr>
            <a:endParaRPr lang="en-US" sz="1800" dirty="0"/>
          </a:p>
          <a:p>
            <a:pPr algn="just" eaLnBrk="1" hangingPunct="1">
              <a:lnSpc>
                <a:spcPct val="80000"/>
              </a:lnSpc>
            </a:pPr>
            <a:r>
              <a:rPr lang="en-US" sz="1800" dirty="0" smtClean="0"/>
              <a:t>India </a:t>
            </a:r>
            <a:r>
              <a:rPr lang="en-US" sz="1800" dirty="0" smtClean="0"/>
              <a:t>experiences 5.1% base load deficit</a:t>
            </a:r>
            <a:r>
              <a:rPr lang="en-US" sz="1800" baseline="30000" dirty="0" smtClean="0"/>
              <a:t>(1)</a:t>
            </a:r>
            <a:r>
              <a:rPr lang="en-US" sz="1800" dirty="0" smtClean="0"/>
              <a:t>; unofficial estimates far higher</a:t>
            </a:r>
          </a:p>
          <a:p>
            <a:pPr algn="just" eaLnBrk="1" hangingPunct="1">
              <a:lnSpc>
                <a:spcPct val="80000"/>
              </a:lnSpc>
            </a:pP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India’s intended GDP growth forecast of 7%-8% at risk; shortage of power will reduce </a:t>
            </a:r>
            <a:r>
              <a:rPr lang="en-US" sz="1800" dirty="0" smtClean="0"/>
              <a:t>GDP growth by </a:t>
            </a:r>
            <a:r>
              <a:rPr lang="en-US" sz="1800" dirty="0" smtClean="0"/>
              <a:t>1.5%</a:t>
            </a:r>
          </a:p>
          <a:p>
            <a:pPr algn="just" eaLnBrk="1" hangingPunct="1">
              <a:lnSpc>
                <a:spcPct val="80000"/>
              </a:lnSpc>
            </a:pPr>
            <a:endParaRPr lang="en-US" sz="1500" dirty="0" smtClean="0"/>
          </a:p>
        </p:txBody>
      </p:sp>
      <p:sp>
        <p:nvSpPr>
          <p:cNvPr id="29699" name="Text Box 7"/>
          <p:cNvSpPr txBox="1">
            <a:spLocks noChangeArrowheads="1"/>
          </p:cNvSpPr>
          <p:nvPr/>
        </p:nvSpPr>
        <p:spPr bwMode="auto">
          <a:xfrm>
            <a:off x="1981200" y="6297613"/>
            <a:ext cx="4953000" cy="40798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300" b="1">
              <a:solidFill>
                <a:srgbClr val="CC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1219200"/>
            <a:ext cx="876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6172200"/>
            <a:ext cx="3200400" cy="430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28600" indent="-228600" eaLnBrk="0" hangingPunct="0">
              <a:buFontTx/>
              <a:buAutoNum type="arabicParenBoth"/>
              <a:defRPr/>
            </a:pPr>
            <a:r>
              <a:rPr lang="en-IN" sz="1100" dirty="0" smtClean="0">
                <a:latin typeface="+mn-lt"/>
                <a:ea typeface="Arial" pitchFamily="-48" charset="0"/>
                <a:cs typeface="Arial" pitchFamily="-48" charset="0"/>
              </a:rPr>
              <a:t>CEA Report, May 2014</a:t>
            </a:r>
            <a:endParaRPr lang="en-IN" sz="1100" dirty="0">
              <a:latin typeface="+mn-lt"/>
              <a:ea typeface="Arial" pitchFamily="-48" charset="0"/>
              <a:cs typeface="Arial" pitchFamily="-48" charset="0"/>
            </a:endParaRPr>
          </a:p>
          <a:p>
            <a:pPr marL="228600" indent="-228600" eaLnBrk="0" hangingPunct="0">
              <a:buFontTx/>
              <a:buAutoNum type="arabicParenBoth"/>
              <a:defRPr/>
            </a:pPr>
            <a:r>
              <a:rPr lang="en-IN" sz="1100" dirty="0" smtClean="0">
                <a:latin typeface="+mn-lt"/>
                <a:ea typeface="Arial" pitchFamily="-48" charset="0"/>
                <a:cs typeface="Arial" pitchFamily="-48" charset="0"/>
              </a:rPr>
              <a:t>17</a:t>
            </a:r>
            <a:r>
              <a:rPr lang="en-IN" sz="1100" baseline="30000" dirty="0" smtClean="0">
                <a:latin typeface="+mn-lt"/>
                <a:ea typeface="Arial" pitchFamily="-48" charset="0"/>
                <a:cs typeface="Arial" pitchFamily="-48" charset="0"/>
              </a:rPr>
              <a:t>th</a:t>
            </a:r>
            <a:r>
              <a:rPr lang="en-IN" sz="1100" dirty="0" smtClean="0">
                <a:latin typeface="+mn-lt"/>
                <a:ea typeface="Arial" pitchFamily="-48" charset="0"/>
                <a:cs typeface="Arial" pitchFamily="-48" charset="0"/>
              </a:rPr>
              <a:t> Electric Power Survey of </a:t>
            </a:r>
            <a:r>
              <a:rPr lang="en-IN" sz="1100" dirty="0" smtClean="0">
                <a:latin typeface="+mn-lt"/>
                <a:ea typeface="Arial" pitchFamily="-48" charset="0"/>
                <a:cs typeface="Arial" pitchFamily="-48" charset="0"/>
              </a:rPr>
              <a:t>India</a:t>
            </a:r>
            <a:endParaRPr lang="en-IN" sz="1100" dirty="0">
              <a:latin typeface="+mn-lt"/>
              <a:ea typeface="Arial" pitchFamily="-48" charset="0"/>
              <a:cs typeface="Arial" pitchFamily="-48" charset="0"/>
            </a:endParaRPr>
          </a:p>
        </p:txBody>
      </p:sp>
      <p:sp>
        <p:nvSpPr>
          <p:cNvPr id="29702" name="Slide Number Placeholder 7"/>
          <p:cNvSpPr>
            <a:spLocks noGrp="1"/>
          </p:cNvSpPr>
          <p:nvPr>
            <p:ph type="sldNum" sz="quarter" idx="12"/>
          </p:nvPr>
        </p:nvSpPr>
        <p:spPr bwMode="auto">
          <a:xfrm>
            <a:off x="3733800" y="6356350"/>
            <a:ext cx="2133600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fld id="{C6F90481-B7B2-4A31-AEA3-FCD401D1AD68}" type="slidenum">
              <a:rPr lang="en-US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ctr"/>
              <a:t>7</a:t>
            </a:fld>
            <a:endParaRPr lang="en-US" b="1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15"/>
          <p:cNvSpPr>
            <a:spLocks noChangeArrowheads="1"/>
          </p:cNvSpPr>
          <p:nvPr/>
        </p:nvSpPr>
        <p:spPr bwMode="auto">
          <a:xfrm>
            <a:off x="88900" y="914400"/>
            <a:ext cx="8890000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US" b="1" dirty="0"/>
          </a:p>
        </p:txBody>
      </p:sp>
      <p:sp>
        <p:nvSpPr>
          <p:cNvPr id="22532" name="Oval 9"/>
          <p:cNvSpPr>
            <a:spLocks noChangeArrowheads="1"/>
          </p:cNvSpPr>
          <p:nvPr/>
        </p:nvSpPr>
        <p:spPr bwMode="auto">
          <a:xfrm>
            <a:off x="7010400" y="3683000"/>
            <a:ext cx="2133600" cy="901700"/>
          </a:xfrm>
          <a:prstGeom prst="ellipse">
            <a:avLst/>
          </a:prstGeom>
          <a:solidFill>
            <a:srgbClr val="292D55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1600" b="1" dirty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>
                <a:solidFill>
                  <a:schemeClr val="bg1"/>
                </a:solidFill>
              </a:rPr>
              <a:t>“SMART CITIES</a:t>
            </a:r>
            <a:r>
              <a:rPr lang="en-US" sz="1600" b="1" dirty="0" smtClean="0">
                <a:solidFill>
                  <a:schemeClr val="bg1"/>
                </a:solidFill>
              </a:rPr>
              <a:t>”</a:t>
            </a:r>
            <a:endParaRPr lang="en-US" sz="1600" b="1" dirty="0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246" name="Title 1"/>
          <p:cNvSpPr>
            <a:spLocks noGrp="1"/>
          </p:cNvSpPr>
          <p:nvPr>
            <p:ph type="title"/>
          </p:nvPr>
        </p:nvSpPr>
        <p:spPr>
          <a:xfrm>
            <a:off x="685800" y="384175"/>
            <a:ext cx="8001000" cy="1216025"/>
          </a:xfrm>
        </p:spPr>
        <p:txBody>
          <a:bodyPr/>
          <a:lstStyle/>
          <a:p>
            <a:pPr>
              <a:defRPr/>
            </a:pPr>
            <a:r>
              <a:rPr lang="en-US" sz="3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Smart-Grid Evolution</a:t>
            </a:r>
          </a:p>
        </p:txBody>
      </p:sp>
      <p:sp>
        <p:nvSpPr>
          <p:cNvPr id="19461" name="Rectangle 3"/>
          <p:cNvSpPr txBox="1">
            <a:spLocks noChangeArrowheads="1"/>
          </p:cNvSpPr>
          <p:nvPr/>
        </p:nvSpPr>
        <p:spPr bwMode="auto">
          <a:xfrm>
            <a:off x="152400" y="4800600"/>
            <a:ext cx="248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400" b="1" dirty="0" smtClean="0">
                <a:cs typeface="Arial" pitchFamily="34" charset="0"/>
              </a:rPr>
              <a:t>AMR </a:t>
            </a:r>
            <a:r>
              <a:rPr lang="en-US" sz="1400" b="1" dirty="0">
                <a:cs typeface="Arial" pitchFamily="34" charset="0"/>
              </a:rPr>
              <a:t>for high value </a:t>
            </a:r>
            <a:r>
              <a:rPr lang="en-US" sz="1400" b="1" dirty="0" smtClean="0">
                <a:cs typeface="Arial" pitchFamily="34" charset="0"/>
              </a:rPr>
              <a:t>meters</a:t>
            </a:r>
            <a:endParaRPr lang="en-US" sz="1400" b="1" dirty="0">
              <a:cs typeface="Arial" pitchFamily="34" charset="0"/>
            </a:endParaRP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100" dirty="0">
                <a:cs typeface="Arial" pitchFamily="34" charset="0"/>
              </a:rPr>
              <a:t>High value, C&amp;I, </a:t>
            </a:r>
            <a:r>
              <a:rPr lang="en-US" sz="1100" dirty="0" smtClean="0">
                <a:cs typeface="Arial" pitchFamily="34" charset="0"/>
              </a:rPr>
              <a:t>domesticonly</a:t>
            </a:r>
            <a:endParaRPr lang="en-US" sz="1100" dirty="0">
              <a:cs typeface="Arial" pitchFamily="34" charset="0"/>
            </a:endParaRPr>
          </a:p>
          <a:p>
            <a:pPr marL="1428750" lvl="2" indent="-514350">
              <a:lnSpc>
                <a:spcPct val="90000"/>
              </a:lnSpc>
              <a:spcBef>
                <a:spcPct val="20000"/>
              </a:spcBef>
              <a:defRPr/>
            </a:pPr>
            <a:endParaRPr lang="en-US" sz="1100" dirty="0">
              <a:cs typeface="Arial" pitchFamily="34" charset="0"/>
            </a:endParaRPr>
          </a:p>
          <a:p>
            <a:pPr marL="514350" indent="-514350">
              <a:lnSpc>
                <a:spcPct val="90000"/>
              </a:lnSpc>
              <a:spcBef>
                <a:spcPct val="20000"/>
              </a:spcBef>
              <a:defRPr/>
            </a:pPr>
            <a:endParaRPr lang="en-US" sz="1100" dirty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defRPr/>
            </a:pPr>
            <a:endParaRPr lang="en-US" sz="1400" dirty="0">
              <a:cs typeface="Arial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defRPr/>
            </a:pPr>
            <a:endParaRPr lang="en-US" sz="1400" dirty="0">
              <a:cs typeface="Arial" pitchFamily="34" charset="0"/>
            </a:endParaRPr>
          </a:p>
        </p:txBody>
      </p:sp>
      <p:sp>
        <p:nvSpPr>
          <p:cNvPr id="22535" name="Oval 5"/>
          <p:cNvSpPr>
            <a:spLocks noChangeArrowheads="1"/>
          </p:cNvSpPr>
          <p:nvPr/>
        </p:nvSpPr>
        <p:spPr bwMode="auto">
          <a:xfrm>
            <a:off x="0" y="3683000"/>
            <a:ext cx="2120900" cy="901700"/>
          </a:xfrm>
          <a:prstGeom prst="ellipse">
            <a:avLst/>
          </a:prstGeom>
          <a:solidFill>
            <a:srgbClr val="FFC00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600" b="1" dirty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/>
              <a:t>AMR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1600" dirty="0"/>
          </a:p>
        </p:txBody>
      </p:sp>
      <p:sp>
        <p:nvSpPr>
          <p:cNvPr id="16392" name="Oval 7"/>
          <p:cNvSpPr>
            <a:spLocks noChangeArrowheads="1"/>
          </p:cNvSpPr>
          <p:nvPr/>
        </p:nvSpPr>
        <p:spPr bwMode="auto">
          <a:xfrm>
            <a:off x="1841500" y="3657600"/>
            <a:ext cx="2962275" cy="914400"/>
          </a:xfrm>
          <a:prstGeom prst="ellipse">
            <a:avLst/>
          </a:prstGeom>
          <a:solidFill>
            <a:schemeClr val="bg2">
              <a:lumMod val="95000"/>
            </a:schemeClr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b="1" dirty="0">
                <a:cs typeface="Arial" pitchFamily="34" charset="0"/>
              </a:rPr>
              <a:t>AMI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1600" dirty="0">
                <a:cs typeface="Arial" pitchFamily="34" charset="0"/>
              </a:rPr>
              <a:t>(Energy Audits, </a:t>
            </a:r>
            <a:r>
              <a:rPr lang="en-US" sz="1600" dirty="0" smtClean="0">
                <a:cs typeface="Arial" pitchFamily="34" charset="0"/>
              </a:rPr>
              <a:t>AMR)</a:t>
            </a:r>
            <a:endParaRPr lang="en-US" sz="1600" dirty="0">
              <a:cs typeface="Arial" pitchFamily="34" charset="0"/>
            </a:endParaRPr>
          </a:p>
        </p:txBody>
      </p:sp>
      <p:sp>
        <p:nvSpPr>
          <p:cNvPr id="22537" name="Oval 8"/>
          <p:cNvSpPr>
            <a:spLocks noChangeArrowheads="1"/>
          </p:cNvSpPr>
          <p:nvPr/>
        </p:nvSpPr>
        <p:spPr bwMode="auto">
          <a:xfrm>
            <a:off x="4432300" y="3683000"/>
            <a:ext cx="2657475" cy="914400"/>
          </a:xfrm>
          <a:prstGeom prst="ellipse">
            <a:avLst/>
          </a:prstGeom>
          <a:solidFill>
            <a:srgbClr val="92D050"/>
          </a:solidFill>
          <a:ln w="9525" algn="ctr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600" b="1" dirty="0"/>
              <a:t>SMART-GRID </a:t>
            </a:r>
          </a:p>
        </p:txBody>
      </p:sp>
      <p:cxnSp>
        <p:nvCxnSpPr>
          <p:cNvPr id="22538" name="Straight Connector 17"/>
          <p:cNvCxnSpPr>
            <a:cxnSpLocks noChangeShapeType="1"/>
          </p:cNvCxnSpPr>
          <p:nvPr/>
        </p:nvCxnSpPr>
        <p:spPr bwMode="auto">
          <a:xfrm flipV="1">
            <a:off x="2044700" y="3479800"/>
            <a:ext cx="2032000" cy="38100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3098800" y="4827588"/>
            <a:ext cx="2209800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spcBef>
                <a:spcPct val="20000"/>
              </a:spcBef>
            </a:pPr>
            <a:r>
              <a:rPr lang="en-US" sz="1400" b="1" dirty="0" smtClean="0"/>
              <a:t>AMI </a:t>
            </a:r>
            <a:r>
              <a:rPr lang="en-US" sz="1400" b="1" dirty="0"/>
              <a:t>Infrastructure    </a:t>
            </a:r>
          </a:p>
          <a:p>
            <a:pPr>
              <a:spcBef>
                <a:spcPct val="20000"/>
              </a:spcBef>
            </a:pPr>
            <a:r>
              <a:rPr lang="en-US" sz="1100" dirty="0"/>
              <a:t>Advanced Metering Infrastructure </a:t>
            </a:r>
            <a:r>
              <a:rPr lang="en-US" sz="1100" dirty="0" smtClean="0"/>
              <a:t> solutions </a:t>
            </a:r>
            <a:r>
              <a:rPr lang="en-US" sz="1100" dirty="0"/>
              <a:t>using Intelligent </a:t>
            </a:r>
            <a:r>
              <a:rPr lang="en-US" sz="1100" dirty="0" smtClean="0"/>
              <a:t>Smart Meter Agents </a:t>
            </a:r>
            <a:r>
              <a:rPr lang="en-US" sz="1100" dirty="0"/>
              <a:t>and centralized </a:t>
            </a:r>
            <a:r>
              <a:rPr lang="en-US" sz="1100" dirty="0" smtClean="0"/>
              <a:t>software</a:t>
            </a:r>
            <a:r>
              <a:rPr lang="en-US" sz="1100" dirty="0"/>
              <a:t>“low hanging fruits” (energy </a:t>
            </a:r>
            <a:r>
              <a:rPr lang="en-US" sz="1100" dirty="0" smtClean="0"/>
              <a:t>auditing</a:t>
            </a:r>
            <a:r>
              <a:rPr lang="en-US" sz="1100" dirty="0"/>
              <a:t>, AMR)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5842000" y="4835525"/>
            <a:ext cx="3200400" cy="963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1400" b="1" dirty="0" smtClean="0"/>
              <a:t>Smart Grid </a:t>
            </a:r>
            <a:r>
              <a:rPr lang="en-US" sz="1400" b="1" dirty="0"/>
              <a:t>Solution to “Smart City”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100" dirty="0" smtClean="0"/>
              <a:t>Smart Grid </a:t>
            </a:r>
            <a:r>
              <a:rPr lang="en-US" sz="1100" dirty="0"/>
              <a:t>communications over MV lines at Sub-Stations &amp; Feeders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100" dirty="0"/>
              <a:t>Seamless upgrade of centralized Smart Grid management software</a:t>
            </a:r>
          </a:p>
        </p:txBody>
      </p:sp>
      <p:sp>
        <p:nvSpPr>
          <p:cNvPr id="14" name="Striped Right Arrow 13"/>
          <p:cNvSpPr/>
          <p:nvPr/>
        </p:nvSpPr>
        <p:spPr>
          <a:xfrm>
            <a:off x="1828800" y="3249612"/>
            <a:ext cx="533400" cy="407988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Striped Right Arrow 14"/>
          <p:cNvSpPr/>
          <p:nvPr/>
        </p:nvSpPr>
        <p:spPr>
          <a:xfrm>
            <a:off x="4419600" y="3249612"/>
            <a:ext cx="609600" cy="407988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Striped Right Arrow 16"/>
          <p:cNvSpPr/>
          <p:nvPr/>
        </p:nvSpPr>
        <p:spPr>
          <a:xfrm>
            <a:off x="6781800" y="3249612"/>
            <a:ext cx="609600" cy="407988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9600" y="1905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…from an inefficient, uncontrolled &amp; overloaded Grid of yesterday to a controlled, self-healing, adaptive and intelligent 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century network!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28600" y="1219200"/>
            <a:ext cx="876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</a:t>
            </a:r>
            <a:r>
              <a:rPr dirty="0" smtClean="0"/>
              <a:t>Smart Grid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631790" y="3378200"/>
            <a:ext cx="1413003" cy="1473200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Smart Grid</a:t>
            </a:r>
            <a:endParaRPr lang="en-US" dirty="0"/>
          </a:p>
        </p:txBody>
      </p:sp>
      <p:sp>
        <p:nvSpPr>
          <p:cNvPr id="8" name="Striped Right Arrow 7"/>
          <p:cNvSpPr/>
          <p:nvPr/>
        </p:nvSpPr>
        <p:spPr>
          <a:xfrm>
            <a:off x="5138994" y="3834482"/>
            <a:ext cx="659401" cy="525851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Striped Right Arrow 8"/>
          <p:cNvSpPr/>
          <p:nvPr/>
        </p:nvSpPr>
        <p:spPr>
          <a:xfrm flipH="1">
            <a:off x="2878189" y="3834482"/>
            <a:ext cx="659401" cy="525851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Striped Right Arrow 9"/>
          <p:cNvSpPr/>
          <p:nvPr/>
        </p:nvSpPr>
        <p:spPr>
          <a:xfrm rot="5400000" flipH="1">
            <a:off x="3977864" y="2684058"/>
            <a:ext cx="687493" cy="504364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Striped Right Arrow 10"/>
          <p:cNvSpPr/>
          <p:nvPr/>
        </p:nvSpPr>
        <p:spPr>
          <a:xfrm rot="16200000" flipH="1">
            <a:off x="4011227" y="5041177"/>
            <a:ext cx="687493" cy="504364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Striped Right Arrow 11"/>
          <p:cNvSpPr/>
          <p:nvPr/>
        </p:nvSpPr>
        <p:spPr>
          <a:xfrm rot="8528011" flipH="1">
            <a:off x="4847568" y="3066169"/>
            <a:ext cx="659401" cy="525851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Striped Right Arrow 12"/>
          <p:cNvSpPr/>
          <p:nvPr/>
        </p:nvSpPr>
        <p:spPr>
          <a:xfrm rot="13660813" flipH="1">
            <a:off x="4763607" y="4740942"/>
            <a:ext cx="687493" cy="504364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81600" y="2690706"/>
            <a:ext cx="1775388" cy="674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Energy Accounting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389389" y="2067580"/>
            <a:ext cx="1868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AT&amp;C Loss reduction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704195" y="3771053"/>
            <a:ext cx="2449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Peak Load &amp; Demand Side  Management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50593" y="5060947"/>
            <a:ext cx="1695604" cy="674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Asset Management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082289" y="5638801"/>
            <a:ext cx="2543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Outage Management </a:t>
            </a:r>
          </a:p>
          <a:p>
            <a:pPr algn="ctr"/>
            <a:r>
              <a:rPr lang="en-US" sz="1400" b="1" dirty="0" smtClean="0"/>
              <a:t>&amp; Reliability</a:t>
            </a:r>
            <a:endParaRPr lang="en-US" sz="1400" b="1" dirty="0"/>
          </a:p>
        </p:txBody>
      </p:sp>
      <p:sp>
        <p:nvSpPr>
          <p:cNvPr id="20" name="Striped Right Arrow 19"/>
          <p:cNvSpPr/>
          <p:nvPr/>
        </p:nvSpPr>
        <p:spPr>
          <a:xfrm rot="19127954" flipH="1">
            <a:off x="3179941" y="4685349"/>
            <a:ext cx="659401" cy="525851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Striped Right Arrow 20"/>
          <p:cNvSpPr/>
          <p:nvPr/>
        </p:nvSpPr>
        <p:spPr>
          <a:xfrm rot="2306693" flipH="1">
            <a:off x="3170246" y="3060231"/>
            <a:ext cx="659401" cy="525851"/>
          </a:xfrm>
          <a:prstGeom prst="strip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599611" y="2703827"/>
            <a:ext cx="2057989" cy="674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Seamless Power Trading</a:t>
            </a:r>
            <a:endParaRPr lang="en-US" sz="1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972011" y="3751436"/>
            <a:ext cx="2152189" cy="674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Alternate Energy integration </a:t>
            </a:r>
            <a:endParaRPr lang="en-US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1559386" y="4949613"/>
            <a:ext cx="1775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Power Quality</a:t>
            </a:r>
          </a:p>
          <a:p>
            <a:pPr algn="ctr"/>
            <a:r>
              <a:rPr lang="en-US" sz="1400" b="1" dirty="0" smtClean="0"/>
              <a:t>&amp; QoS</a:t>
            </a:r>
            <a:endParaRPr lang="en-US" sz="14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28600" y="1219200"/>
            <a:ext cx="876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6" grpId="0"/>
      <p:bldP spid="17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17675</TotalTime>
  <Words>623</Words>
  <Application>Microsoft Office PowerPoint</Application>
  <PresentationFormat>On-screen Show (4:3)</PresentationFormat>
  <Paragraphs>157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Harvest Power Technologies</vt:lpstr>
      <vt:lpstr>Providing Value to 200+ Customers Globally</vt:lpstr>
      <vt:lpstr>Large Scale : Customer 1</vt:lpstr>
      <vt:lpstr>The Solution</vt:lpstr>
      <vt:lpstr>Slide 6</vt:lpstr>
      <vt:lpstr>Indian Power Industry Challenges</vt:lpstr>
      <vt:lpstr>Smart-Grid Evolution</vt:lpstr>
      <vt:lpstr>Benefits of Smart Grid</vt:lpstr>
      <vt:lpstr>Slide 10</vt:lpstr>
      <vt:lpstr>Case Study in West Bengal </vt:lpstr>
      <vt:lpstr>Thank You</vt:lpstr>
    </vt:vector>
  </TitlesOfParts>
  <Company>University of Texas at Dallas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investor presentations</dc:title>
  <dc:creator>Robert Robb</dc:creator>
  <cp:lastModifiedBy>Abhay Dev Singh</cp:lastModifiedBy>
  <cp:revision>1357</cp:revision>
  <cp:lastPrinted>1999-08-26T21:03:05Z</cp:lastPrinted>
  <dcterms:created xsi:type="dcterms:W3CDTF">2010-10-06T16:30:36Z</dcterms:created>
  <dcterms:modified xsi:type="dcterms:W3CDTF">2014-08-30T05:14:03Z</dcterms:modified>
</cp:coreProperties>
</file>