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08" r:id="rId2"/>
    <p:sldId id="409" r:id="rId3"/>
    <p:sldId id="410" r:id="rId4"/>
    <p:sldId id="426" r:id="rId5"/>
    <p:sldId id="425" r:id="rId6"/>
    <p:sldId id="422" r:id="rId7"/>
    <p:sldId id="416" r:id="rId8"/>
    <p:sldId id="415" r:id="rId9"/>
    <p:sldId id="417" r:id="rId10"/>
    <p:sldId id="419" r:id="rId11"/>
    <p:sldId id="420" r:id="rId12"/>
    <p:sldId id="423" r:id="rId13"/>
    <p:sldId id="421" r:id="rId14"/>
    <p:sldId id="418" r:id="rId15"/>
    <p:sldId id="424" r:id="rId16"/>
  </p:sldIdLst>
  <p:sldSz cx="9144000" cy="6858000" type="screen4x3"/>
  <p:notesSz cx="6669088" cy="98679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D8B"/>
    <a:srgbClr val="5B8F22"/>
    <a:srgbClr val="0066A1"/>
    <a:srgbClr val="7D0063"/>
    <a:srgbClr val="CD202C"/>
    <a:srgbClr val="5E172D"/>
    <a:srgbClr val="B3C8E6"/>
    <a:srgbClr val="7BA4D9"/>
    <a:srgbClr val="5B172D"/>
    <a:srgbClr val="B6B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1" autoAdjust="0"/>
    <p:restoredTop sz="96835" autoAdjust="0"/>
  </p:normalViewPr>
  <p:slideViewPr>
    <p:cSldViewPr>
      <p:cViewPr>
        <p:scale>
          <a:sx n="80" d="100"/>
          <a:sy n="80" d="100"/>
        </p:scale>
        <p:origin x="-1356" y="-72"/>
      </p:cViewPr>
      <p:guideLst>
        <p:guide orient="horz" pos="4128"/>
        <p:guide orient="horz" pos="2161"/>
        <p:guide orient="horz" pos="501"/>
        <p:guide pos="5487"/>
        <p:guide pos="2881"/>
        <p:guide pos="50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100" d="100"/>
          <a:sy n="100" d="100"/>
        </p:scale>
        <p:origin x="-2652" y="72"/>
      </p:cViewPr>
      <p:guideLst>
        <p:guide orient="horz" pos="310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Kolom1</c:v>
                </c:pt>
              </c:strCache>
            </c:strRef>
          </c:tx>
          <c:dPt>
            <c:idx val="0"/>
            <c:bubble3D val="0"/>
            <c:spPr>
              <a:solidFill>
                <a:srgbClr val="00A7BC"/>
              </a:solidFill>
              <a:ln>
                <a:noFill/>
              </a:ln>
            </c:spPr>
          </c:dPt>
          <c:dPt>
            <c:idx val="1"/>
            <c:bubble3D val="0"/>
            <c:spPr>
              <a:solidFill>
                <a:srgbClr val="0B5CD7"/>
              </a:solidFill>
            </c:spPr>
          </c:dPt>
          <c:dPt>
            <c:idx val="2"/>
            <c:bubble3D val="0"/>
            <c:spPr>
              <a:solidFill>
                <a:srgbClr val="F58F08"/>
              </a:solidFill>
            </c:spPr>
          </c:dPt>
          <c:dLbls>
            <c:dLbl>
              <c:idx val="0"/>
              <c:layout/>
              <c:tx>
                <c:rich>
                  <a:bodyPr/>
                  <a:lstStyle/>
                  <a:p>
                    <a:r>
                      <a:rPr lang="en-US" dirty="0">
                        <a:solidFill>
                          <a:schemeClr val="bg1"/>
                        </a:solidFill>
                        <a:latin typeface="Arial" pitchFamily="34" charset="0"/>
                        <a:cs typeface="Arial" pitchFamily="34" charset="0"/>
                      </a:rPr>
                      <a:t>18%</a:t>
                    </a:r>
                  </a:p>
                </c:rich>
              </c:tx>
              <c:showLegendKey val="0"/>
              <c:showVal val="1"/>
              <c:showCatName val="0"/>
              <c:showSerName val="0"/>
              <c:showPercent val="0"/>
              <c:showBubbleSize val="0"/>
            </c:dLbl>
            <c:dLbl>
              <c:idx val="1"/>
              <c:layout/>
              <c:tx>
                <c:rich>
                  <a:bodyPr/>
                  <a:lstStyle/>
                  <a:p>
                    <a:r>
                      <a:rPr lang="en-US" dirty="0">
                        <a:solidFill>
                          <a:schemeClr val="bg1"/>
                        </a:solidFill>
                        <a:latin typeface="Arial" pitchFamily="34" charset="0"/>
                        <a:cs typeface="Arial" pitchFamily="34" charset="0"/>
                      </a:rPr>
                      <a:t>82%</a:t>
                    </a:r>
                  </a:p>
                </c:rich>
              </c:tx>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2"/>
                <c:pt idx="0">
                  <c:v>LED lighting</c:v>
                </c:pt>
                <c:pt idx="1">
                  <c:v>Traditional lighting</c:v>
                </c:pt>
              </c:strCache>
            </c:strRef>
          </c:cat>
          <c:val>
            <c:numRef>
              <c:f>Sheet1!$B$2:$B$5</c:f>
              <c:numCache>
                <c:formatCode>0%</c:formatCode>
                <c:ptCount val="4"/>
                <c:pt idx="0">
                  <c:v>0.18000000000000013</c:v>
                </c:pt>
                <c:pt idx="1">
                  <c:v>0.82000000000000151</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Kolom1</c:v>
                </c:pt>
              </c:strCache>
            </c:strRef>
          </c:tx>
          <c:dPt>
            <c:idx val="0"/>
            <c:bubble3D val="0"/>
            <c:spPr>
              <a:solidFill>
                <a:srgbClr val="00A7BC"/>
              </a:solidFill>
              <a:ln>
                <a:noFill/>
              </a:ln>
            </c:spPr>
          </c:dPt>
          <c:dPt>
            <c:idx val="1"/>
            <c:bubble3D val="0"/>
            <c:spPr>
              <a:solidFill>
                <a:srgbClr val="0B5CD7"/>
              </a:solidFill>
            </c:spPr>
          </c:dPt>
          <c:dPt>
            <c:idx val="2"/>
            <c:bubble3D val="0"/>
            <c:spPr>
              <a:solidFill>
                <a:srgbClr val="F58F08"/>
              </a:solidFill>
            </c:spPr>
          </c:dPt>
          <c:dLbls>
            <c:dLbl>
              <c:idx val="0"/>
              <c:layout/>
              <c:tx>
                <c:rich>
                  <a:bodyPr/>
                  <a:lstStyle/>
                  <a:p>
                    <a:r>
                      <a:rPr lang="en-US" dirty="0">
                        <a:solidFill>
                          <a:schemeClr val="bg1"/>
                        </a:solidFill>
                        <a:latin typeface="Arial" pitchFamily="34" charset="0"/>
                        <a:cs typeface="Arial" pitchFamily="34" charset="0"/>
                      </a:rPr>
                      <a:t>50%</a:t>
                    </a:r>
                  </a:p>
                </c:rich>
              </c:tx>
              <c:showLegendKey val="0"/>
              <c:showVal val="1"/>
              <c:showCatName val="0"/>
              <c:showSerName val="0"/>
              <c:showPercent val="0"/>
              <c:showBubbleSize val="0"/>
            </c:dLbl>
            <c:dLbl>
              <c:idx val="1"/>
              <c:layout/>
              <c:tx>
                <c:rich>
                  <a:bodyPr/>
                  <a:lstStyle/>
                  <a:p>
                    <a:r>
                      <a:rPr lang="en-US" dirty="0">
                        <a:solidFill>
                          <a:schemeClr val="bg1"/>
                        </a:solidFill>
                        <a:latin typeface="Arial" pitchFamily="34" charset="0"/>
                        <a:cs typeface="Arial" pitchFamily="34" charset="0"/>
                      </a:rPr>
                      <a:t>50%</a:t>
                    </a:r>
                  </a:p>
                </c:rich>
              </c:tx>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2"/>
                <c:pt idx="0">
                  <c:v>LED lighting</c:v>
                </c:pt>
                <c:pt idx="1">
                  <c:v>Traditional lighting</c:v>
                </c:pt>
              </c:strCache>
            </c:strRef>
          </c:cat>
          <c:val>
            <c:numRef>
              <c:f>Sheet1!$B$2:$B$5</c:f>
              <c:numCache>
                <c:formatCode>0%</c:formatCode>
                <c:ptCount val="4"/>
                <c:pt idx="0">
                  <c:v>0.5</c:v>
                </c:pt>
                <c:pt idx="1">
                  <c:v>0.5</c:v>
                </c:pt>
              </c:numCache>
            </c:numRef>
          </c:val>
        </c:ser>
        <c:dLbls>
          <c:showLegendKey val="0"/>
          <c:showVal val="0"/>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0.39252</cdr:x>
      <cdr:y>0.42</cdr:y>
    </cdr:from>
    <cdr:to>
      <cdr:x>0.60748</cdr:x>
      <cdr:y>0.57</cdr:y>
    </cdr:to>
    <cdr:sp macro="" textlink="">
      <cdr:nvSpPr>
        <cdr:cNvPr id="2" name="Tekstvak 1"/>
        <cdr:cNvSpPr txBox="1"/>
      </cdr:nvSpPr>
      <cdr:spPr>
        <a:xfrm xmlns:a="http://schemas.openxmlformats.org/drawingml/2006/main">
          <a:off x="1613010" y="1613009"/>
          <a:ext cx="883315" cy="576075"/>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pPr algn="ctr"/>
          <a:r>
            <a:rPr lang="nl-NL" sz="1800" b="1" dirty="0" smtClean="0">
              <a:solidFill>
                <a:schemeClr val="bg2">
                  <a:lumMod val="50000"/>
                </a:schemeClr>
              </a:solidFill>
              <a:latin typeface="Arial" pitchFamily="34" charset="0"/>
              <a:cs typeface="Arial" pitchFamily="34" charset="0"/>
            </a:rPr>
            <a:t>2011</a:t>
          </a:r>
          <a:endParaRPr lang="en-GB" sz="1800" b="1" dirty="0">
            <a:solidFill>
              <a:schemeClr val="bg2">
                <a:lumMod val="50000"/>
              </a:schemeClr>
            </a:solidFill>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0.39252</cdr:x>
      <cdr:y>0.42</cdr:y>
    </cdr:from>
    <cdr:to>
      <cdr:x>0.60748</cdr:x>
      <cdr:y>0.57</cdr:y>
    </cdr:to>
    <cdr:sp macro="" textlink="">
      <cdr:nvSpPr>
        <cdr:cNvPr id="2" name="Tekstvak 1"/>
        <cdr:cNvSpPr txBox="1"/>
      </cdr:nvSpPr>
      <cdr:spPr>
        <a:xfrm xmlns:a="http://schemas.openxmlformats.org/drawingml/2006/main">
          <a:off x="1613010" y="1613009"/>
          <a:ext cx="883315" cy="576075"/>
        </a:xfrm>
        <a:prstGeom xmlns:a="http://schemas.openxmlformats.org/drawingml/2006/main" prst="rect">
          <a:avLst/>
        </a:prstGeom>
      </cdr:spPr>
      <cdr:txBody>
        <a:bodyPr xmlns:a="http://schemas.openxmlformats.org/drawingml/2006/main" vertOverflow="clip" wrap="square" rtlCol="0" anchor="ctr" anchorCtr="0"/>
        <a:lstStyle xmlns:a="http://schemas.openxmlformats.org/drawingml/2006/main"/>
        <a:p xmlns:a="http://schemas.openxmlformats.org/drawingml/2006/main">
          <a:pPr algn="ctr"/>
          <a:r>
            <a:rPr lang="nl-NL" sz="1800" b="1" dirty="0" smtClean="0">
              <a:solidFill>
                <a:schemeClr val="bg2">
                  <a:lumMod val="50000"/>
                </a:schemeClr>
              </a:solidFill>
              <a:latin typeface="Arial" pitchFamily="34" charset="0"/>
              <a:cs typeface="Arial" pitchFamily="34" charset="0"/>
            </a:rPr>
            <a:t>2015</a:t>
          </a:r>
          <a:endParaRPr lang="en-GB" sz="1800" b="1" dirty="0">
            <a:solidFill>
              <a:schemeClr val="bg2">
                <a:lumMod val="50000"/>
              </a:schemeClr>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93395"/>
          </a:xfrm>
          <a:prstGeom prst="rect">
            <a:avLst/>
          </a:prstGeom>
        </p:spPr>
        <p:txBody>
          <a:bodyPr vert="horz" lIns="91093" tIns="45546" rIns="91093" bIns="45546" rtlCol="0"/>
          <a:lstStyle>
            <a:lvl1pPr algn="l">
              <a:defRPr sz="1200"/>
            </a:lvl1pPr>
          </a:lstStyle>
          <a:p>
            <a:endParaRPr lang="en-US"/>
          </a:p>
        </p:txBody>
      </p:sp>
      <p:sp>
        <p:nvSpPr>
          <p:cNvPr id="3" name="Date Placeholder 2"/>
          <p:cNvSpPr>
            <a:spLocks noGrp="1"/>
          </p:cNvSpPr>
          <p:nvPr>
            <p:ph type="dt" idx="1"/>
          </p:nvPr>
        </p:nvSpPr>
        <p:spPr>
          <a:xfrm>
            <a:off x="3777607" y="1"/>
            <a:ext cx="2889938" cy="493395"/>
          </a:xfrm>
          <a:prstGeom prst="rect">
            <a:avLst/>
          </a:prstGeom>
        </p:spPr>
        <p:txBody>
          <a:bodyPr vert="horz" lIns="91093" tIns="45546" rIns="91093" bIns="45546" rtlCol="0"/>
          <a:lstStyle>
            <a:lvl1pPr algn="r">
              <a:defRPr sz="1200"/>
            </a:lvl1pPr>
          </a:lstStyle>
          <a:p>
            <a:fld id="{2FA1D292-E9A4-5846-A917-2EB4F9DE2076}" type="datetimeFigureOut">
              <a:rPr lang="en-US" smtClean="0"/>
              <a:t>8/30/2014</a:t>
            </a:fld>
            <a:endParaRPr lang="en-US"/>
          </a:p>
        </p:txBody>
      </p:sp>
      <p:sp>
        <p:nvSpPr>
          <p:cNvPr id="4" name="Slide Image Placeholder 3"/>
          <p:cNvSpPr>
            <a:spLocks noGrp="1" noRot="1" noChangeAspect="1"/>
          </p:cNvSpPr>
          <p:nvPr>
            <p:ph type="sldImg" idx="2"/>
          </p:nvPr>
        </p:nvSpPr>
        <p:spPr>
          <a:xfrm>
            <a:off x="869950" y="741363"/>
            <a:ext cx="4929188" cy="3698875"/>
          </a:xfrm>
          <a:prstGeom prst="rect">
            <a:avLst/>
          </a:prstGeom>
          <a:noFill/>
          <a:ln w="12700">
            <a:solidFill>
              <a:prstClr val="black"/>
            </a:solidFill>
          </a:ln>
        </p:spPr>
        <p:txBody>
          <a:bodyPr vert="horz" lIns="91093" tIns="45546" rIns="91093" bIns="45546" rtlCol="0" anchor="ctr"/>
          <a:lstStyle/>
          <a:p>
            <a:endParaRPr lang="en-US"/>
          </a:p>
        </p:txBody>
      </p:sp>
      <p:sp>
        <p:nvSpPr>
          <p:cNvPr id="5" name="Notes Placeholder 4"/>
          <p:cNvSpPr>
            <a:spLocks noGrp="1"/>
          </p:cNvSpPr>
          <p:nvPr>
            <p:ph type="body" sz="quarter" idx="3"/>
          </p:nvPr>
        </p:nvSpPr>
        <p:spPr>
          <a:xfrm>
            <a:off x="666909" y="4687253"/>
            <a:ext cx="5335270" cy="4440555"/>
          </a:xfrm>
          <a:prstGeom prst="rect">
            <a:avLst/>
          </a:prstGeom>
        </p:spPr>
        <p:txBody>
          <a:bodyPr vert="horz" lIns="91093" tIns="45546" rIns="91093" bIns="45546" rtlCol="0"/>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a:p>
        </p:txBody>
      </p:sp>
      <p:sp>
        <p:nvSpPr>
          <p:cNvPr id="6" name="Footer Placeholder 5"/>
          <p:cNvSpPr>
            <a:spLocks noGrp="1"/>
          </p:cNvSpPr>
          <p:nvPr>
            <p:ph type="ftr" sz="quarter" idx="4"/>
          </p:nvPr>
        </p:nvSpPr>
        <p:spPr>
          <a:xfrm>
            <a:off x="1" y="9372793"/>
            <a:ext cx="2889938" cy="493395"/>
          </a:xfrm>
          <a:prstGeom prst="rect">
            <a:avLst/>
          </a:prstGeom>
        </p:spPr>
        <p:txBody>
          <a:bodyPr vert="horz" lIns="91093" tIns="45546" rIns="91093" bIns="45546"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372793"/>
            <a:ext cx="2889938" cy="493395"/>
          </a:xfrm>
          <a:prstGeom prst="rect">
            <a:avLst/>
          </a:prstGeom>
        </p:spPr>
        <p:txBody>
          <a:bodyPr vert="horz" lIns="91093" tIns="45546" rIns="91093" bIns="45546" rtlCol="0" anchor="b"/>
          <a:lstStyle>
            <a:lvl1pPr algn="r">
              <a:defRPr sz="1200"/>
            </a:lvl1pPr>
          </a:lstStyle>
          <a:p>
            <a:fld id="{2765D9D4-0AA8-E64E-BB26-11A74078894D}" type="slidenum">
              <a:rPr lang="en-US" smtClean="0"/>
              <a:t>‹#›</a:t>
            </a:fld>
            <a:endParaRPr lang="en-US"/>
          </a:p>
        </p:txBody>
      </p:sp>
    </p:spTree>
    <p:extLst>
      <p:ext uri="{BB962C8B-B14F-4D97-AF65-F5344CB8AC3E}">
        <p14:creationId xmlns:p14="http://schemas.microsoft.com/office/powerpoint/2010/main" val="16068338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65D9D4-0AA8-E64E-BB26-11A74078894D}" type="slidenum">
              <a:rPr lang="en-US" smtClean="0"/>
              <a:t>1</a:t>
            </a:fld>
            <a:endParaRPr lang="en-US"/>
          </a:p>
        </p:txBody>
      </p:sp>
    </p:spTree>
    <p:extLst>
      <p:ext uri="{BB962C8B-B14F-4D97-AF65-F5344CB8AC3E}">
        <p14:creationId xmlns:p14="http://schemas.microsoft.com/office/powerpoint/2010/main" val="207395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B8460B-A7AE-4327-890E-EE62A71F071D}" type="slidenum">
              <a:rPr lang="en-US" smtClean="0"/>
              <a:t>4</a:t>
            </a:fld>
            <a:endParaRPr lang="en-US"/>
          </a:p>
        </p:txBody>
      </p:sp>
    </p:spTree>
    <p:extLst>
      <p:ext uri="{BB962C8B-B14F-4D97-AF65-F5344CB8AC3E}">
        <p14:creationId xmlns:p14="http://schemas.microsoft.com/office/powerpoint/2010/main" val="3971133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68363" y="738188"/>
            <a:ext cx="4933950" cy="3700462"/>
          </a:xfrm>
          <a:ln/>
        </p:spPr>
      </p:sp>
      <p:sp>
        <p:nvSpPr>
          <p:cNvPr id="47107" name="Rectangle 3"/>
          <p:cNvSpPr>
            <a:spLocks noGrp="1" noChangeArrowheads="1"/>
          </p:cNvSpPr>
          <p:nvPr>
            <p:ph type="body" idx="1"/>
          </p:nvPr>
        </p:nvSpPr>
        <p:spPr>
          <a:xfrm>
            <a:off x="665366" y="4685541"/>
            <a:ext cx="5338358" cy="4443982"/>
          </a:xfrm>
          <a:noFill/>
          <a:ln/>
        </p:spPr>
        <p:txBody>
          <a:bodyPr lIns="89720" tIns="44859" rIns="89720" bIns="44859"/>
          <a:lstStyle/>
          <a:p>
            <a:endParaRPr lang="en-US" sz="9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871538" y="741363"/>
            <a:ext cx="4927600" cy="3697287"/>
          </a:xfrm>
          <a:noFill/>
          <a:ln>
            <a:solidFill>
              <a:srgbClr val="000000"/>
            </a:solidFill>
            <a:miter lim="800000"/>
            <a:headEnd/>
            <a:tailEnd/>
          </a:ln>
        </p:spPr>
      </p:sp>
      <p:sp>
        <p:nvSpPr>
          <p:cNvPr id="69635" name="Rectangle 3"/>
          <p:cNvSpPr>
            <a:spLocks noGrp="1" noChangeArrowheads="1"/>
          </p:cNvSpPr>
          <p:nvPr>
            <p:ph type="body" idx="1"/>
          </p:nvPr>
        </p:nvSpPr>
        <p:spPr>
          <a:xfrm>
            <a:off x="549969" y="4924161"/>
            <a:ext cx="5456263" cy="3925623"/>
          </a:xfrm>
          <a:noFill/>
          <a:ln/>
        </p:spPr>
        <p:txBody>
          <a:bodyPr lIns="93169" tIns="46585" rIns="93169" bIns="46585"/>
          <a:lstStyle/>
          <a:p>
            <a:r>
              <a:rPr lang="en-US" sz="1000" b="1" i="1" dirty="0" smtClean="0"/>
              <a:t>Slide intent: </a:t>
            </a:r>
          </a:p>
          <a:p>
            <a:r>
              <a:rPr lang="en-US" sz="1000" i="1" dirty="0" smtClean="0"/>
              <a:t>Expose the magnitude of LED lighting on the market. Set Philips up as an expert in understanding the nature of, and potential for, the impact on the market. </a:t>
            </a:r>
            <a:endParaRPr lang="en-US" sz="1000" dirty="0" smtClean="0"/>
          </a:p>
          <a:p>
            <a:endParaRPr lang="en-US" sz="1000" dirty="0" smtClean="0"/>
          </a:p>
          <a:p>
            <a:r>
              <a:rPr lang="en-US" sz="1000" b="1" i="1" dirty="0" smtClean="0"/>
              <a:t>Speaker notes:</a:t>
            </a:r>
            <a:r>
              <a:rPr lang="en-US" sz="1000" i="1" dirty="0" smtClean="0"/>
              <a:t> </a:t>
            </a:r>
          </a:p>
          <a:p>
            <a:r>
              <a:rPr lang="en-US" sz="1000" dirty="0" smtClean="0"/>
              <a:t>LED lighting innovations will fundamentally change the dynamics of our business. It is as simple as that. We conservatively expect 50% LED penetration in the market by as early as 2015. This has tremendous implications for us! </a:t>
            </a:r>
          </a:p>
          <a:p>
            <a:endParaRPr lang="en-US" sz="1000" dirty="0" smtClean="0"/>
          </a:p>
          <a:p>
            <a:r>
              <a:rPr lang="en-US" sz="1000" dirty="0" smtClean="0"/>
              <a:t>New ideas for the future are critical, but meaningful innovations that address the systems we already have in place today will also offer excellent value in the near term. For example, ways of quickly renovating the current installed base and providing new solutions are critical to address the needs of people today.</a:t>
            </a:r>
          </a:p>
          <a:p>
            <a:endParaRPr lang="en-US" sz="1000" dirty="0" smtClean="0"/>
          </a:p>
          <a:p>
            <a:r>
              <a:rPr lang="en-US" sz="1000" dirty="0" smtClean="0"/>
              <a:t>Already, customers are becoming increasingly aware of the benefits LED solutions have to offer in terms of energy savings and sustainability. And, related to this, governments all over the world are driving for sustainable energy solutions; examples include the phase-out of incandescent lamps and stimulus packages for energy-efficient solutions.</a:t>
            </a:r>
          </a:p>
          <a:p>
            <a:endParaRPr lang="fr-FR" sz="1000" i="1" dirty="0" smtClean="0"/>
          </a:p>
          <a:p>
            <a:r>
              <a:rPr lang="fr-FR" sz="1000" b="1" i="1" dirty="0" err="1" smtClean="0"/>
              <a:t>llustrated</a:t>
            </a:r>
            <a:r>
              <a:rPr lang="fr-FR" sz="1000" b="1" i="1" dirty="0" smtClean="0"/>
              <a:t>: </a:t>
            </a:r>
            <a:r>
              <a:rPr lang="fr-FR" sz="1000" i="1" dirty="0" smtClean="0"/>
              <a:t>Oliveira Bridge, Sao Paulo, </a:t>
            </a:r>
            <a:r>
              <a:rPr lang="fr-FR" sz="1000" i="1" dirty="0" err="1" smtClean="0"/>
              <a:t>Brazil</a:t>
            </a:r>
            <a:r>
              <a:rPr lang="fr-FR" sz="1000" i="1" dirty="0" smtClean="0"/>
              <a:t>, </a:t>
            </a:r>
            <a:r>
              <a:rPr lang="fr-FR" sz="1000" i="1" dirty="0" err="1" smtClean="0"/>
              <a:t>Luminous</a:t>
            </a:r>
            <a:r>
              <a:rPr lang="fr-FR" sz="1000" i="1" dirty="0" smtClean="0"/>
              <a:t> 3 magazine</a:t>
            </a:r>
            <a:r>
              <a:rPr lang="fr-FR" sz="1000" dirty="0" smtClean="0"/>
              <a:t> </a:t>
            </a:r>
            <a:endParaRPr lang="en-US" sz="1000" dirty="0" smtClean="0"/>
          </a:p>
          <a:p>
            <a:endParaRPr lang="en-US" sz="11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70000"/>
              </a:lnSpc>
              <a:spcBef>
                <a:spcPct val="0"/>
              </a:spcBef>
            </a:pPr>
            <a:r>
              <a:rPr lang="en-US" altLang="en-US" sz="600" b="1" smtClean="0"/>
              <a:t>STRATEGY 1: LAMP UPGRADE</a:t>
            </a:r>
          </a:p>
          <a:p>
            <a:pPr eaLnBrk="1" hangingPunct="1">
              <a:lnSpc>
                <a:spcPct val="70000"/>
              </a:lnSpc>
              <a:spcBef>
                <a:spcPct val="0"/>
              </a:spcBef>
            </a:pPr>
            <a:r>
              <a:rPr lang="en-US" altLang="en-US" sz="600" smtClean="0"/>
              <a:t>The easiest way to save energy is to upgrade your light</a:t>
            </a:r>
          </a:p>
          <a:p>
            <a:pPr eaLnBrk="1" hangingPunct="1">
              <a:lnSpc>
                <a:spcPct val="70000"/>
              </a:lnSpc>
              <a:spcBef>
                <a:spcPct val="0"/>
              </a:spcBef>
            </a:pPr>
            <a:r>
              <a:rPr lang="en-US" altLang="en-US" sz="600" smtClean="0"/>
              <a:t>source. Switch from using a conventional light source to</a:t>
            </a:r>
          </a:p>
          <a:p>
            <a:pPr eaLnBrk="1" hangingPunct="1">
              <a:lnSpc>
                <a:spcPct val="70000"/>
              </a:lnSpc>
              <a:spcBef>
                <a:spcPct val="0"/>
              </a:spcBef>
            </a:pPr>
            <a:r>
              <a:rPr lang="en-US" altLang="en-US" sz="600" smtClean="0"/>
              <a:t>LED technology. Even if initial cost is a factor, the 10 - 35%</a:t>
            </a:r>
          </a:p>
          <a:p>
            <a:pPr eaLnBrk="1" hangingPunct="1">
              <a:lnSpc>
                <a:spcPct val="70000"/>
              </a:lnSpc>
              <a:spcBef>
                <a:spcPct val="0"/>
              </a:spcBef>
            </a:pPr>
            <a:r>
              <a:rPr lang="en-US" altLang="en-US" sz="600" smtClean="0"/>
              <a:t>energy savings are justified in the long run. Philips LED retrofit</a:t>
            </a:r>
          </a:p>
          <a:p>
            <a:pPr eaLnBrk="1" hangingPunct="1">
              <a:lnSpc>
                <a:spcPct val="70000"/>
              </a:lnSpc>
              <a:spcBef>
                <a:spcPct val="0"/>
              </a:spcBef>
            </a:pPr>
            <a:r>
              <a:rPr lang="en-US" altLang="en-US" sz="600" smtClean="0"/>
              <a:t>solutions allow you to save up to 80% on energy.</a:t>
            </a:r>
          </a:p>
          <a:p>
            <a:pPr eaLnBrk="1" hangingPunct="1">
              <a:lnSpc>
                <a:spcPct val="70000"/>
              </a:lnSpc>
              <a:spcBef>
                <a:spcPct val="0"/>
              </a:spcBef>
            </a:pPr>
            <a:endParaRPr lang="en-US" altLang="en-US" sz="600" smtClean="0"/>
          </a:p>
          <a:p>
            <a:pPr eaLnBrk="1" hangingPunct="1">
              <a:lnSpc>
                <a:spcPct val="70000"/>
              </a:lnSpc>
              <a:spcBef>
                <a:spcPct val="0"/>
              </a:spcBef>
            </a:pPr>
            <a:r>
              <a:rPr lang="en-US" altLang="en-US" sz="600" b="1" smtClean="0"/>
              <a:t>STRATEGY 2: LUMINAIRE UPGRADE</a:t>
            </a:r>
          </a:p>
          <a:p>
            <a:pPr eaLnBrk="1" hangingPunct="1">
              <a:lnSpc>
                <a:spcPct val="70000"/>
              </a:lnSpc>
              <a:spcBef>
                <a:spcPct val="0"/>
              </a:spcBef>
            </a:pPr>
            <a:r>
              <a:rPr lang="en-US" altLang="en-US" sz="600" smtClean="0"/>
              <a:t>To achieve significant energy savings, upgrade to LED</a:t>
            </a:r>
          </a:p>
          <a:p>
            <a:pPr eaLnBrk="1" hangingPunct="1">
              <a:lnSpc>
                <a:spcPct val="70000"/>
              </a:lnSpc>
              <a:spcBef>
                <a:spcPct val="0"/>
              </a:spcBef>
            </a:pPr>
            <a:r>
              <a:rPr lang="en-US" altLang="en-US" sz="600" smtClean="0"/>
              <a:t>technology and retrofit Philips luminaires in your facility.</a:t>
            </a:r>
          </a:p>
          <a:p>
            <a:pPr eaLnBrk="1" hangingPunct="1">
              <a:lnSpc>
                <a:spcPct val="70000"/>
              </a:lnSpc>
              <a:spcBef>
                <a:spcPct val="0"/>
              </a:spcBef>
            </a:pPr>
            <a:r>
              <a:rPr lang="en-US" altLang="en-US" sz="600" smtClean="0"/>
              <a:t>Philips LED products are RoHS compliant, and offer a</a:t>
            </a:r>
          </a:p>
          <a:p>
            <a:pPr eaLnBrk="1" hangingPunct="1">
              <a:lnSpc>
                <a:spcPct val="70000"/>
              </a:lnSpc>
              <a:spcBef>
                <a:spcPct val="0"/>
              </a:spcBef>
            </a:pPr>
            <a:r>
              <a:rPr lang="en-US" altLang="en-US" sz="600" smtClean="0"/>
              <a:t>maintenance-free lifetime of up to 50,000 hours. Philips</a:t>
            </a:r>
          </a:p>
          <a:p>
            <a:pPr eaLnBrk="1" hangingPunct="1">
              <a:lnSpc>
                <a:spcPct val="70000"/>
              </a:lnSpc>
              <a:spcBef>
                <a:spcPct val="0"/>
              </a:spcBef>
            </a:pPr>
            <a:r>
              <a:rPr lang="en-US" altLang="en-US" sz="600" smtClean="0"/>
              <a:t>recessed luminaires saves you an additional 10 - 20% on top of</a:t>
            </a:r>
          </a:p>
          <a:p>
            <a:pPr eaLnBrk="1" hangingPunct="1">
              <a:lnSpc>
                <a:spcPct val="70000"/>
              </a:lnSpc>
              <a:spcBef>
                <a:spcPct val="0"/>
              </a:spcBef>
            </a:pPr>
            <a:r>
              <a:rPr lang="en-US" altLang="en-US" sz="600" smtClean="0"/>
              <a:t>the lamp upgrade without compromising on the quality of light.</a:t>
            </a:r>
          </a:p>
          <a:p>
            <a:pPr eaLnBrk="1" hangingPunct="1">
              <a:lnSpc>
                <a:spcPct val="70000"/>
              </a:lnSpc>
              <a:spcBef>
                <a:spcPct val="0"/>
              </a:spcBef>
            </a:pPr>
            <a:r>
              <a:rPr lang="en-US" altLang="en-US" sz="600" smtClean="0"/>
              <a:t>And with digital technology, savings from LED office luminaires</a:t>
            </a:r>
          </a:p>
          <a:p>
            <a:pPr eaLnBrk="1" hangingPunct="1">
              <a:lnSpc>
                <a:spcPct val="70000"/>
              </a:lnSpc>
              <a:spcBef>
                <a:spcPct val="0"/>
              </a:spcBef>
            </a:pPr>
            <a:r>
              <a:rPr lang="en-US" altLang="en-US" sz="600" smtClean="0"/>
              <a:t>can be further enhanced when complemented with the latest</a:t>
            </a:r>
          </a:p>
          <a:p>
            <a:pPr eaLnBrk="1" hangingPunct="1">
              <a:lnSpc>
                <a:spcPct val="70000"/>
              </a:lnSpc>
              <a:spcBef>
                <a:spcPct val="0"/>
              </a:spcBef>
            </a:pPr>
            <a:r>
              <a:rPr lang="en-US" altLang="en-US" sz="600" smtClean="0"/>
              <a:t>lighting controls.</a:t>
            </a:r>
          </a:p>
          <a:p>
            <a:pPr eaLnBrk="1" hangingPunct="1">
              <a:lnSpc>
                <a:spcPct val="70000"/>
              </a:lnSpc>
              <a:spcBef>
                <a:spcPct val="0"/>
              </a:spcBef>
            </a:pPr>
            <a:endParaRPr lang="en-US" altLang="en-US" sz="600" smtClean="0"/>
          </a:p>
          <a:p>
            <a:pPr eaLnBrk="1" hangingPunct="1">
              <a:lnSpc>
                <a:spcPct val="70000"/>
              </a:lnSpc>
              <a:spcBef>
                <a:spcPct val="0"/>
              </a:spcBef>
            </a:pPr>
            <a:endParaRPr lang="en-US" altLang="en-US" sz="600" smtClean="0"/>
          </a:p>
          <a:p>
            <a:pPr eaLnBrk="1" hangingPunct="1">
              <a:lnSpc>
                <a:spcPct val="70000"/>
              </a:lnSpc>
              <a:spcBef>
                <a:spcPct val="0"/>
              </a:spcBef>
            </a:pPr>
            <a:r>
              <a:rPr lang="en-US" altLang="en-US" sz="600" b="1" smtClean="0"/>
              <a:t>STRATEGY 3: LIGHTING CONTROL PLUS</a:t>
            </a:r>
          </a:p>
          <a:p>
            <a:pPr eaLnBrk="1" hangingPunct="1">
              <a:lnSpc>
                <a:spcPct val="70000"/>
              </a:lnSpc>
              <a:spcBef>
                <a:spcPct val="0"/>
              </a:spcBef>
            </a:pPr>
            <a:r>
              <a:rPr lang="en-US" altLang="en-US" sz="600" smtClean="0"/>
              <a:t>Cutting down on usage is the best way to save energy. This</a:t>
            </a:r>
          </a:p>
          <a:p>
            <a:pPr eaLnBrk="1" hangingPunct="1">
              <a:lnSpc>
                <a:spcPct val="70000"/>
              </a:lnSpc>
              <a:spcBef>
                <a:spcPct val="0"/>
              </a:spcBef>
            </a:pPr>
            <a:r>
              <a:rPr lang="en-US" altLang="en-US" sz="600" smtClean="0"/>
              <a:t>can now be achieved by using lighting controls that will make</a:t>
            </a:r>
          </a:p>
          <a:p>
            <a:pPr eaLnBrk="1" hangingPunct="1">
              <a:lnSpc>
                <a:spcPct val="70000"/>
              </a:lnSpc>
              <a:spcBef>
                <a:spcPct val="0"/>
              </a:spcBef>
            </a:pPr>
            <a:r>
              <a:rPr lang="en-US" altLang="en-US" sz="600" smtClean="0"/>
              <a:t>‘lighting energy waste’ a thing of the past. Philips offers a</a:t>
            </a:r>
          </a:p>
          <a:p>
            <a:pPr eaLnBrk="1" hangingPunct="1">
              <a:lnSpc>
                <a:spcPct val="70000"/>
              </a:lnSpc>
              <a:spcBef>
                <a:spcPct val="0"/>
              </a:spcBef>
            </a:pPr>
            <a:r>
              <a:rPr lang="en-US" altLang="en-US" sz="600" smtClean="0"/>
              <a:t>comprehensive range of lighting control solutions that will make</a:t>
            </a:r>
          </a:p>
          <a:p>
            <a:pPr eaLnBrk="1" hangingPunct="1">
              <a:lnSpc>
                <a:spcPct val="70000"/>
              </a:lnSpc>
              <a:spcBef>
                <a:spcPct val="0"/>
              </a:spcBef>
            </a:pPr>
            <a:r>
              <a:rPr lang="en-US" altLang="en-US" sz="600" smtClean="0"/>
              <a:t>a significant impact on your energy savings: Philips occupancy</a:t>
            </a:r>
          </a:p>
          <a:p>
            <a:pPr eaLnBrk="1" hangingPunct="1">
              <a:lnSpc>
                <a:spcPct val="70000"/>
              </a:lnSpc>
              <a:spcBef>
                <a:spcPct val="0"/>
              </a:spcBef>
            </a:pPr>
            <a:r>
              <a:rPr lang="en-US" altLang="en-US" sz="600" smtClean="0"/>
              <a:t>sensor which automatically switch lights on and off depending</a:t>
            </a:r>
          </a:p>
          <a:p>
            <a:pPr eaLnBrk="1" hangingPunct="1">
              <a:lnSpc>
                <a:spcPct val="70000"/>
              </a:lnSpc>
              <a:spcBef>
                <a:spcPct val="0"/>
              </a:spcBef>
            </a:pPr>
            <a:r>
              <a:rPr lang="en-US" altLang="en-US" sz="600" smtClean="0"/>
              <a:t>on the occupancy rate of the work area; and Philips Daylight</a:t>
            </a:r>
          </a:p>
          <a:p>
            <a:pPr eaLnBrk="1" hangingPunct="1">
              <a:lnSpc>
                <a:spcPct val="70000"/>
              </a:lnSpc>
              <a:spcBef>
                <a:spcPct val="0"/>
              </a:spcBef>
            </a:pPr>
            <a:r>
              <a:rPr lang="en-US" altLang="en-US" sz="600" smtClean="0"/>
              <a:t>which maximizes light from the sun as it adjusts lighting levels to</a:t>
            </a:r>
          </a:p>
          <a:p>
            <a:pPr eaLnBrk="1" hangingPunct="1">
              <a:lnSpc>
                <a:spcPct val="70000"/>
              </a:lnSpc>
              <a:spcBef>
                <a:spcPct val="0"/>
              </a:spcBef>
            </a:pPr>
            <a:r>
              <a:rPr lang="en-US" altLang="en-US" sz="600" smtClean="0"/>
              <a:t>give off just the right amount of light.</a:t>
            </a:r>
          </a:p>
          <a:p>
            <a:pPr eaLnBrk="1" hangingPunct="1">
              <a:lnSpc>
                <a:spcPct val="70000"/>
              </a:lnSpc>
              <a:spcBef>
                <a:spcPct val="0"/>
              </a:spcBef>
            </a:pPr>
            <a:r>
              <a:rPr lang="en-US" altLang="en-US" sz="600" smtClean="0"/>
              <a:t>Other lighting control solutions include; time-clock controls</a:t>
            </a:r>
          </a:p>
          <a:p>
            <a:pPr eaLnBrk="1" hangingPunct="1">
              <a:lnSpc>
                <a:spcPct val="70000"/>
              </a:lnSpc>
              <a:spcBef>
                <a:spcPct val="0"/>
              </a:spcBef>
            </a:pPr>
            <a:r>
              <a:rPr lang="en-US" altLang="en-US" sz="600" smtClean="0"/>
              <a:t>and auto-dimming with Philips Occuswitch Dali. These lighting</a:t>
            </a:r>
          </a:p>
          <a:p>
            <a:pPr eaLnBrk="1" hangingPunct="1">
              <a:lnSpc>
                <a:spcPct val="70000"/>
              </a:lnSpc>
              <a:spcBef>
                <a:spcPct val="0"/>
              </a:spcBef>
            </a:pPr>
            <a:r>
              <a:rPr lang="en-US" altLang="en-US" sz="600" smtClean="0"/>
              <a:t>solutions can also be integrated into other building systems to</a:t>
            </a:r>
          </a:p>
          <a:p>
            <a:pPr eaLnBrk="1" hangingPunct="1">
              <a:lnSpc>
                <a:spcPct val="70000"/>
              </a:lnSpc>
              <a:spcBef>
                <a:spcPct val="0"/>
              </a:spcBef>
            </a:pPr>
            <a:r>
              <a:rPr lang="en-US" altLang="en-US" sz="600" smtClean="0"/>
              <a:t>enhance the overall performance of your facility.</a:t>
            </a:r>
          </a:p>
          <a:p>
            <a:pPr eaLnBrk="1" hangingPunct="1">
              <a:lnSpc>
                <a:spcPct val="70000"/>
              </a:lnSpc>
              <a:spcBef>
                <a:spcPct val="0"/>
              </a:spcBef>
            </a:pPr>
            <a:endParaRPr lang="en-US" altLang="en-US" sz="600" smtClean="0"/>
          </a:p>
          <a:p>
            <a:pPr eaLnBrk="1" hangingPunct="1">
              <a:lnSpc>
                <a:spcPct val="70000"/>
              </a:lnSpc>
              <a:spcBef>
                <a:spcPct val="0"/>
              </a:spcBef>
            </a:pPr>
            <a:r>
              <a:rPr lang="en-US" altLang="en-US" sz="600" b="1" smtClean="0"/>
              <a:t>STRATEGY 4: AMBIENT SETTING PLUS</a:t>
            </a:r>
          </a:p>
          <a:p>
            <a:pPr eaLnBrk="1" hangingPunct="1">
              <a:lnSpc>
                <a:spcPct val="70000"/>
              </a:lnSpc>
              <a:spcBef>
                <a:spcPct val="0"/>
              </a:spcBef>
            </a:pPr>
            <a:r>
              <a:rPr lang="en-US" altLang="en-US" sz="600" smtClean="0"/>
              <a:t>Integrate special controls into the workspace to maximize</a:t>
            </a:r>
          </a:p>
          <a:p>
            <a:pPr eaLnBrk="1" hangingPunct="1">
              <a:lnSpc>
                <a:spcPct val="70000"/>
              </a:lnSpc>
              <a:spcBef>
                <a:spcPct val="0"/>
              </a:spcBef>
            </a:pPr>
            <a:r>
              <a:rPr lang="en-US" altLang="en-US" sz="600" smtClean="0"/>
              <a:t>comfort while minimizing energy use. From mood or scene</a:t>
            </a:r>
          </a:p>
          <a:p>
            <a:pPr eaLnBrk="1" hangingPunct="1">
              <a:lnSpc>
                <a:spcPct val="70000"/>
              </a:lnSpc>
              <a:spcBef>
                <a:spcPct val="0"/>
              </a:spcBef>
            </a:pPr>
            <a:r>
              <a:rPr lang="en-US" altLang="en-US" sz="600" smtClean="0"/>
              <a:t>setting to personalized controls that provide the staff with the</a:t>
            </a:r>
          </a:p>
          <a:p>
            <a:pPr eaLnBrk="1" hangingPunct="1">
              <a:lnSpc>
                <a:spcPct val="70000"/>
              </a:lnSpc>
              <a:spcBef>
                <a:spcPct val="0"/>
              </a:spcBef>
            </a:pPr>
            <a:r>
              <a:rPr lang="en-US" altLang="en-US" sz="600" smtClean="0"/>
              <a:t>flexibility to adjust his work area lighting, Philips provides the</a:t>
            </a:r>
          </a:p>
          <a:p>
            <a:pPr eaLnBrk="1" hangingPunct="1">
              <a:lnSpc>
                <a:spcPct val="70000"/>
              </a:lnSpc>
              <a:spcBef>
                <a:spcPct val="0"/>
              </a:spcBef>
            </a:pPr>
            <a:r>
              <a:rPr lang="en-US" altLang="en-US" sz="600" smtClean="0"/>
              <a:t>perfect lighting control solutions that will help create a more</a:t>
            </a:r>
          </a:p>
          <a:p>
            <a:pPr eaLnBrk="1" hangingPunct="1">
              <a:lnSpc>
                <a:spcPct val="70000"/>
              </a:lnSpc>
              <a:spcBef>
                <a:spcPct val="0"/>
              </a:spcBef>
            </a:pPr>
            <a:r>
              <a:rPr lang="en-US" altLang="en-US" sz="600" smtClean="0"/>
              <a:t>pleasant work environment conducive for productivity.</a:t>
            </a:r>
          </a:p>
          <a:p>
            <a:pPr eaLnBrk="1" hangingPunct="1">
              <a:lnSpc>
                <a:spcPct val="80000"/>
              </a:lnSpc>
              <a:spcBef>
                <a:spcPct val="0"/>
              </a:spcBef>
            </a:pPr>
            <a:endParaRPr lang="en-US" altLang="en-US" sz="600" smtClean="0"/>
          </a:p>
        </p:txBody>
      </p:sp>
      <p:sp>
        <p:nvSpPr>
          <p:cNvPr id="190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fld id="{4D239855-BCCC-45E8-BCDE-F6F1D8C4FC08}" type="slidenum">
              <a:rPr lang="en-US" altLang="en-US">
                <a:latin typeface="Calibri" pitchFamily="34" charset="0"/>
              </a:rPr>
              <a:pPr eaLnBrk="1" hangingPunct="1"/>
              <a:t>7</a:t>
            </a:fld>
            <a:endParaRPr lang="en-US" altLang="en-US">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17048B5-9E68-4BDA-A369-0D664E6A4062}" type="slidenum">
              <a:rPr lang="zh-CN" altLang="en-US" smtClean="0"/>
              <a:pPr/>
              <a:t>8</a:t>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623888" y="555625"/>
            <a:ext cx="5422900" cy="4068763"/>
          </a:xfrm>
          <a:ln/>
        </p:spPr>
      </p:sp>
      <p:sp>
        <p:nvSpPr>
          <p:cNvPr id="21507" name="Rectangle 3"/>
          <p:cNvSpPr>
            <a:spLocks noGrp="1" noChangeArrowheads="1"/>
          </p:cNvSpPr>
          <p:nvPr>
            <p:ph type="body" idx="1"/>
          </p:nvPr>
        </p:nvSpPr>
        <p:spPr>
          <a:xfrm>
            <a:off x="889631" y="4687054"/>
            <a:ext cx="4889826" cy="4440952"/>
          </a:xfrm>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871538" y="741363"/>
            <a:ext cx="4929187" cy="3698875"/>
          </a:xfrm>
          <a:ln/>
        </p:spPr>
      </p:sp>
      <p:sp>
        <p:nvSpPr>
          <p:cNvPr id="25603" name="Rectangle 3"/>
          <p:cNvSpPr>
            <a:spLocks noGrp="1" noChangeArrowheads="1"/>
          </p:cNvSpPr>
          <p:nvPr>
            <p:ph type="body" idx="1"/>
          </p:nvPr>
        </p:nvSpPr>
        <p:spPr>
          <a:noFill/>
          <a:ln/>
        </p:spPr>
        <p:txBody>
          <a:bodyPr/>
          <a:lstStyle/>
          <a:p>
            <a:r>
              <a:rPr lang="en-US" smtClean="0">
                <a:latin typeface="Arial" pitchFamily="34" charset="0"/>
              </a:rPr>
              <a:t>So my invitation to you is – join the team today! </a:t>
            </a:r>
          </a:p>
          <a:p>
            <a:r>
              <a:rPr lang="en-US" smtClean="0">
                <a:latin typeface="Arial" pitchFamily="34" charset="0"/>
              </a:rPr>
              <a:t>Lighting can play a big role in energy efficiency. We have the technologies. We have the expertise and the commercial solutions. The legislation is in place. So what we are waiting for? </a:t>
            </a:r>
          </a:p>
          <a:p>
            <a:r>
              <a:rPr lang="en-US" smtClean="0">
                <a:latin typeface="Arial" pitchFamily="34" charset="0"/>
              </a:rPr>
              <a:t>Let’s get the teamwork going. There are massive opportunities in our cities and non-residential buildings. So let’s make the switch together, now.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68363" y="738188"/>
            <a:ext cx="4933950" cy="3700462"/>
          </a:xfrm>
          <a:ln/>
        </p:spPr>
      </p:sp>
      <p:sp>
        <p:nvSpPr>
          <p:cNvPr id="47107" name="Rectangle 3"/>
          <p:cNvSpPr>
            <a:spLocks noGrp="1" noChangeArrowheads="1"/>
          </p:cNvSpPr>
          <p:nvPr>
            <p:ph type="body" idx="1"/>
          </p:nvPr>
        </p:nvSpPr>
        <p:spPr>
          <a:xfrm>
            <a:off x="665366" y="4685541"/>
            <a:ext cx="5338358" cy="4443982"/>
          </a:xfrm>
          <a:noFill/>
          <a:ln/>
        </p:spPr>
        <p:txBody>
          <a:bodyPr lIns="89720" tIns="44859" rIns="89720" bIns="44859"/>
          <a:lstStyle/>
          <a:p>
            <a:endParaRPr lang="en-US" sz="9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image 1">
    <p:spTree>
      <p:nvGrpSpPr>
        <p:cNvPr id="1" name=""/>
        <p:cNvGrpSpPr/>
        <p:nvPr/>
      </p:nvGrpSpPr>
      <p:grpSpPr>
        <a:xfrm>
          <a:off x="0" y="0"/>
          <a:ext cx="0" cy="0"/>
          <a:chOff x="0" y="0"/>
          <a:chExt cx="0" cy="0"/>
        </a:xfrm>
      </p:grpSpPr>
      <p:sp>
        <p:nvSpPr>
          <p:cNvPr id="9" name="Rectangle 8"/>
          <p:cNvSpPr/>
          <p:nvPr userDrawn="1">
            <p:custDataLst>
              <p:tags r:id="rId1"/>
            </p:custDataLst>
          </p:nvPr>
        </p:nvSpPr>
        <p:spPr bwMode="auto">
          <a:xfrm>
            <a:off x="233680" y="233680"/>
            <a:ext cx="8684843" cy="5636316"/>
          </a:xfrm>
          <a:custGeom>
            <a:avLst/>
            <a:gdLst>
              <a:gd name="connsiteX0" fmla="*/ 0 w 8684821"/>
              <a:gd name="connsiteY0" fmla="*/ 0 h 5636316"/>
              <a:gd name="connsiteX1" fmla="*/ 8684821 w 8684821"/>
              <a:gd name="connsiteY1" fmla="*/ 0 h 5636316"/>
              <a:gd name="connsiteX2" fmla="*/ 8684821 w 8684821"/>
              <a:gd name="connsiteY2" fmla="*/ 5636316 h 5636316"/>
              <a:gd name="connsiteX3" fmla="*/ 0 w 8684821"/>
              <a:gd name="connsiteY3" fmla="*/ 5636316 h 5636316"/>
              <a:gd name="connsiteX4" fmla="*/ 0 w 8684821"/>
              <a:gd name="connsiteY4" fmla="*/ 0 h 5636316"/>
              <a:gd name="connsiteX0" fmla="*/ 8684821 w 8684821"/>
              <a:gd name="connsiteY0" fmla="*/ 0 h 5636316"/>
              <a:gd name="connsiteX1" fmla="*/ 8684821 w 8684821"/>
              <a:gd name="connsiteY1" fmla="*/ 5636316 h 5636316"/>
              <a:gd name="connsiteX2" fmla="*/ 0 w 8684821"/>
              <a:gd name="connsiteY2" fmla="*/ 5636316 h 5636316"/>
              <a:gd name="connsiteX3" fmla="*/ 0 w 8684821"/>
              <a:gd name="connsiteY3" fmla="*/ 0 h 5636316"/>
              <a:gd name="connsiteX0" fmla="*/ 8684821 w 8684821"/>
              <a:gd name="connsiteY0" fmla="*/ 5636316 h 5636316"/>
              <a:gd name="connsiteX1" fmla="*/ 0 w 8684821"/>
              <a:gd name="connsiteY1" fmla="*/ 5636316 h 5636316"/>
              <a:gd name="connsiteX2" fmla="*/ 0 w 8684821"/>
              <a:gd name="connsiteY2" fmla="*/ 0 h 5636316"/>
              <a:gd name="connsiteX0" fmla="*/ 0 w 0"/>
              <a:gd name="connsiteY0" fmla="*/ 5636316 h 5636316"/>
              <a:gd name="connsiteX1" fmla="*/ 0 w 0"/>
              <a:gd name="connsiteY1" fmla="*/ 0 h 5636316"/>
              <a:gd name="connsiteX0" fmla="*/ 0 w 8684821"/>
              <a:gd name="connsiteY0" fmla="*/ 5636316 h 5636316"/>
              <a:gd name="connsiteX1" fmla="*/ 0 w 8684821"/>
              <a:gd name="connsiteY1" fmla="*/ 0 h 5636316"/>
              <a:gd name="connsiteX2" fmla="*/ 8684821 w 8684821"/>
              <a:gd name="connsiteY2" fmla="*/ 0 h 5636316"/>
              <a:gd name="connsiteX0" fmla="*/ 0 w 8684821"/>
              <a:gd name="connsiteY0" fmla="*/ 5636316 h 5636316"/>
              <a:gd name="connsiteX1" fmla="*/ 0 w 8684821"/>
              <a:gd name="connsiteY1" fmla="*/ 0 h 5636316"/>
              <a:gd name="connsiteX2" fmla="*/ 8684821 w 8684821"/>
              <a:gd name="connsiteY2" fmla="*/ 0 h 5636316"/>
              <a:gd name="connsiteX3" fmla="*/ 8684821 w 8684821"/>
              <a:gd name="connsiteY3" fmla="*/ 4412595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0" fmla="*/ 0 w 8684843"/>
              <a:gd name="connsiteY0" fmla="*/ 5636316 h 5636316"/>
              <a:gd name="connsiteX1" fmla="*/ 0 w 8684843"/>
              <a:gd name="connsiteY1" fmla="*/ 0 h 5636316"/>
              <a:gd name="connsiteX2" fmla="*/ 8684821 w 8684843"/>
              <a:gd name="connsiteY2" fmla="*/ 0 h 5636316"/>
              <a:gd name="connsiteX3" fmla="*/ 8684821 w 8684843"/>
              <a:gd name="connsiteY3" fmla="*/ 4412595 h 5636316"/>
              <a:gd name="connsiteX4" fmla="*/ 7086785 w 8684843"/>
              <a:gd name="connsiteY4" fmla="*/ 5636316 h 5636316"/>
              <a:gd name="connsiteX5" fmla="*/ 0 w 8684843"/>
              <a:gd name="connsiteY5" fmla="*/ 5636316 h 5636316"/>
              <a:gd name="connsiteX6" fmla="*/ 0 w 8684843"/>
              <a:gd name="connsiteY6" fmla="*/ 0 h 563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4843" h="5636316">
                <a:moveTo>
                  <a:pt x="0" y="5636316"/>
                </a:moveTo>
                <a:lnTo>
                  <a:pt x="0" y="0"/>
                </a:lnTo>
                <a:lnTo>
                  <a:pt x="8684821" y="0"/>
                </a:lnTo>
                <a:lnTo>
                  <a:pt x="8684821" y="4412595"/>
                </a:lnTo>
                <a:cubicBezTo>
                  <a:pt x="8684821" y="4412595"/>
                  <a:pt x="8710016" y="5571530"/>
                  <a:pt x="7086785" y="5636316"/>
                </a:cubicBezTo>
                <a:lnTo>
                  <a:pt x="0" y="5636316"/>
                </a:lnTo>
                <a:lnTo>
                  <a:pt x="0" y="0"/>
                </a:lnTo>
                <a:close/>
              </a:path>
            </a:pathLst>
          </a:custGeom>
          <a:blipFill dpi="0" rotWithShape="1">
            <a:blip r:embed="rId4">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a:endParaRPr>
          </a:p>
        </p:txBody>
      </p:sp>
      <p:sp>
        <p:nvSpPr>
          <p:cNvPr id="17"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bg1"/>
                </a:solidFill>
              </a:defRPr>
            </a:lvl1pPr>
            <a:lvl2pPr>
              <a:defRPr sz="4800"/>
            </a:lvl2pPr>
            <a:lvl3pPr>
              <a:defRPr sz="4800"/>
            </a:lvl3pPr>
            <a:lvl4pPr>
              <a:defRPr sz="4800"/>
            </a:lvl4pPr>
            <a:lvl5pPr>
              <a:defRPr sz="4800"/>
            </a:lvl5pPr>
          </a:lstStyle>
          <a:p>
            <a:pPr lvl="0"/>
            <a:r>
              <a:rPr lang="de-DE" dirty="0" smtClean="0"/>
              <a:t>Click to </a:t>
            </a:r>
            <a:r>
              <a:rPr lang="de-DE" dirty="0" err="1" smtClean="0"/>
              <a:t>add</a:t>
            </a:r>
            <a:r>
              <a:rPr lang="de-DE" dirty="0" smtClean="0"/>
              <a:t> title</a:t>
            </a:r>
          </a:p>
        </p:txBody>
      </p:sp>
      <p:pic>
        <p:nvPicPr>
          <p:cNvPr id="8" name="Picture 7"/>
          <p:cNvPicPr>
            <a:picLocks/>
          </p:cNvPicPr>
          <p:nvPr userDrawn="1">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7110095" y="6329934"/>
            <a:ext cx="1601978" cy="294640"/>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2" name="Rectangle 1"/>
          <p:cNvSpPr/>
          <p:nvPr userDrawn="1"/>
        </p:nvSpPr>
        <p:spPr>
          <a:xfrm>
            <a:off x="107504" y="6237312"/>
            <a:ext cx="576064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quarter" idx="11" hasCustomPrompt="1"/>
          </p:nvPr>
        </p:nvSpPr>
        <p:spPr>
          <a:xfrm>
            <a:off x="828000" y="4608000"/>
            <a:ext cx="4320000" cy="252000"/>
          </a:xfrm>
          <a:prstGeom prst="rect">
            <a:avLst/>
          </a:prstGeom>
        </p:spPr>
        <p:txBody>
          <a:bodyPr lIns="0" tIns="0" rIns="0" bIns="0"/>
          <a:lstStyle>
            <a:lvl1pPr marL="0" indent="0">
              <a:spcBef>
                <a:spcPts val="0"/>
              </a:spcBef>
              <a:buFontTx/>
              <a:buNone/>
              <a:defRPr sz="1800" b="1">
                <a:solidFill>
                  <a:schemeClr val="bg1"/>
                </a:solidFill>
              </a:defRPr>
            </a:lvl1pPr>
          </a:lstStyle>
          <a:p>
            <a:pPr lvl="0"/>
            <a:r>
              <a:rPr lang="de-DE" dirty="0" smtClean="0"/>
              <a:t>_</a:t>
            </a:r>
            <a:r>
              <a:rPr lang="de-DE" dirty="0" err="1" smtClean="0"/>
              <a:t>Author</a:t>
            </a:r>
            <a:endParaRPr lang="de-DE" dirty="0"/>
          </a:p>
        </p:txBody>
      </p:sp>
      <p:sp>
        <p:nvSpPr>
          <p:cNvPr id="16" name="Text Placeholder 3"/>
          <p:cNvSpPr>
            <a:spLocks noGrp="1"/>
          </p:cNvSpPr>
          <p:nvPr>
            <p:ph type="body" sz="quarter" idx="12" hasCustomPrompt="1"/>
          </p:nvPr>
        </p:nvSpPr>
        <p:spPr>
          <a:xfrm>
            <a:off x="828000" y="4878000"/>
            <a:ext cx="4320000" cy="252000"/>
          </a:xfrm>
          <a:prstGeom prst="rect">
            <a:avLst/>
          </a:prstGeom>
        </p:spPr>
        <p:txBody>
          <a:bodyPr lIns="0" tIns="0" rIns="0" bIns="0"/>
          <a:lstStyle>
            <a:lvl1pPr marL="0" indent="0">
              <a:spcBef>
                <a:spcPts val="0"/>
              </a:spcBef>
              <a:buFontTx/>
              <a:buNone/>
              <a:defRPr sz="1600" b="0">
                <a:solidFill>
                  <a:schemeClr val="bg1"/>
                </a:solidFill>
              </a:defRPr>
            </a:lvl1pPr>
          </a:lstStyle>
          <a:p>
            <a:pPr lvl="0"/>
            <a:r>
              <a:rPr lang="de-DE" dirty="0" smtClean="0"/>
              <a:t>_Sector</a:t>
            </a:r>
            <a:endParaRPr lang="de-DE" dirty="0"/>
          </a:p>
        </p:txBody>
      </p:sp>
      <p:sp>
        <p:nvSpPr>
          <p:cNvPr id="18" name="Text Placeholder 3"/>
          <p:cNvSpPr>
            <a:spLocks noGrp="1"/>
          </p:cNvSpPr>
          <p:nvPr>
            <p:ph type="body" sz="quarter" idx="13" hasCustomPrompt="1"/>
          </p:nvPr>
        </p:nvSpPr>
        <p:spPr>
          <a:xfrm>
            <a:off x="828000" y="5148000"/>
            <a:ext cx="4320000" cy="2520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de-DE" dirty="0" smtClean="0"/>
              <a:t>_</a:t>
            </a:r>
            <a:r>
              <a:rPr lang="en-US" sz="1600" dirty="0" smtClean="0">
                <a:solidFill>
                  <a:srgbClr val="FFFFFF"/>
                </a:solidFill>
                <a:latin typeface="+mn-lt"/>
              </a:rPr>
              <a:t>November 01, 2013</a:t>
            </a:r>
          </a:p>
          <a:p>
            <a:pPr lvl="0"/>
            <a:endParaRPr lang="de-DE" dirty="0"/>
          </a:p>
        </p:txBody>
      </p:sp>
    </p:spTree>
    <p:extLst>
      <p:ext uri="{BB962C8B-B14F-4D97-AF65-F5344CB8AC3E}">
        <p14:creationId xmlns:p14="http://schemas.microsoft.com/office/powerpoint/2010/main" val="5042919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288" y="565150"/>
            <a:ext cx="8353425" cy="776288"/>
          </a:xfrm>
          <a:prstGeom prst="rect">
            <a:avLst/>
          </a:prstGeom>
        </p:spPr>
        <p:txBody>
          <a:bodyPr/>
          <a:lstStyle/>
          <a:p>
            <a:r>
              <a:rPr lang="en-US" noProof="0" dirty="0" smtClean="0"/>
              <a:t>Main title in 28pt – subtitle in 20pt italic blue</a:t>
            </a:r>
            <a:endParaRPr lang="en-US" dirty="0"/>
          </a:p>
        </p:txBody>
      </p:sp>
    </p:spTree>
    <p:extLst>
      <p:ext uri="{BB962C8B-B14F-4D97-AF65-F5344CB8AC3E}">
        <p14:creationId xmlns:p14="http://schemas.microsoft.com/office/powerpoint/2010/main" val="424575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ndard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828000" y="828000"/>
            <a:ext cx="7488000" cy="512768"/>
          </a:xfrm>
          <a:prstGeom prst="rect">
            <a:avLst/>
          </a:prstGeom>
        </p:spPr>
        <p:txBody>
          <a:bodyPr lIns="0" tIns="0" rIns="0" bIns="0"/>
          <a:lstStyle>
            <a:lvl1pPr marL="0" indent="0" algn="l">
              <a:spcBef>
                <a:spcPts val="0"/>
              </a:spcBef>
              <a:buFontTx/>
              <a:buNone/>
              <a:defRPr baseline="0">
                <a:solidFill>
                  <a:schemeClr val="tx1"/>
                </a:solidFill>
              </a:defRPr>
            </a:lvl1pPr>
          </a:lstStyle>
          <a:p>
            <a:pPr lvl="0"/>
            <a:r>
              <a:rPr lang="de-DE" dirty="0" smtClean="0"/>
              <a:t>Click to add title</a:t>
            </a:r>
            <a:endParaRPr lang="de-DE" dirty="0"/>
          </a:p>
        </p:txBody>
      </p:sp>
      <p:pic>
        <p:nvPicPr>
          <p:cNvPr id="11" name="Picture 10"/>
          <p:cNvPicPr>
            <a:picLocks/>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4" name="Textplatzhalter 3"/>
          <p:cNvSpPr>
            <a:spLocks noGrp="1"/>
          </p:cNvSpPr>
          <p:nvPr>
            <p:ph type="body" sz="quarter" idx="12" hasCustomPrompt="1"/>
          </p:nvPr>
        </p:nvSpPr>
        <p:spPr>
          <a:xfrm>
            <a:off x="828000" y="1368000"/>
            <a:ext cx="7488000" cy="374400"/>
          </a:xfrm>
          <a:prstGeom prst="rect">
            <a:avLst/>
          </a:prstGeom>
        </p:spPr>
        <p:txBody>
          <a:bodyPr lIns="0" tIns="0" rIns="0" bIns="0"/>
          <a:lstStyle>
            <a:lvl1pPr marL="0" indent="0">
              <a:spcBef>
                <a:spcPts val="0"/>
              </a:spcBef>
              <a:buFontTx/>
              <a:buNone/>
              <a:defRPr sz="2200"/>
            </a:lvl1p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subtitle</a:t>
            </a:r>
            <a:endParaRPr lang="de-DE" dirty="0"/>
          </a:p>
        </p:txBody>
      </p:sp>
      <p:sp>
        <p:nvSpPr>
          <p:cNvPr id="5" name="Textplatzhalter 4"/>
          <p:cNvSpPr>
            <a:spLocks noGrp="1"/>
          </p:cNvSpPr>
          <p:nvPr>
            <p:ph type="body" sz="quarter" idx="13"/>
          </p:nvPr>
        </p:nvSpPr>
        <p:spPr>
          <a:xfrm>
            <a:off x="828673" y="2124000"/>
            <a:ext cx="7488000" cy="3960000"/>
          </a:xfrm>
          <a:prstGeom prst="rect">
            <a:avLst/>
          </a:prstGeom>
        </p:spPr>
        <p:txBody>
          <a:bodyPr lIns="0" tIns="0" rIns="0" bIns="0" spcCol="432000"/>
          <a:lstStyle>
            <a:lvl1pPr marL="216000" indent="-216000">
              <a:spcBef>
                <a:spcPts val="0"/>
              </a:spcBef>
              <a:defRPr sz="1800"/>
            </a:lvl1pPr>
            <a:lvl2pPr marL="432000" indent="-216000">
              <a:spcBef>
                <a:spcPts val="0"/>
              </a:spcBef>
              <a:defRPr sz="1800"/>
            </a:lvl2pPr>
            <a:lvl3pPr marL="648000" indent="-216000">
              <a:spcBef>
                <a:spcPts val="0"/>
              </a:spcBef>
              <a:buFont typeface="Wingdings" panose="05000000000000000000" pitchFamily="2" charset="2"/>
              <a:buChar char="§"/>
              <a:defRPr sz="1800"/>
            </a:lvl3pPr>
            <a:lvl4pPr marL="864000" indent="-216000">
              <a:spcBef>
                <a:spcPts val="0"/>
              </a:spcBef>
              <a:buFont typeface="Arial" panose="020B0604020202020204" pitchFamily="34" charset="0"/>
              <a:buChar char="•"/>
              <a:defRPr sz="1800"/>
            </a:lvl4pPr>
            <a:lvl5pPr marL="1080000" indent="-228600">
              <a:spcBef>
                <a:spcPts val="0"/>
              </a:spcBef>
              <a:buFont typeface="Calibri" panose="020F0502020204030204" pitchFamily="34" charset="0"/>
              <a:buChar char="─"/>
              <a:defRPr sz="1800"/>
            </a:lvl5pPr>
            <a:lvl6pPr marL="1296000" indent="-228600">
              <a:spcBef>
                <a:spcPts val="0"/>
              </a:spcBef>
              <a:buFont typeface="Calibri" panose="020F0502020204030204" pitchFamily="34" charset="0"/>
              <a:buChar char="─"/>
              <a:defRPr sz="1800"/>
            </a:lvl6pPr>
            <a:lvl7pPr marL="1512000" indent="-216000">
              <a:spcBef>
                <a:spcPts val="0"/>
              </a:spcBef>
              <a:buFont typeface="Calibri" panose="020F0502020204030204" pitchFamily="34" charset="0"/>
              <a:buChar char="─"/>
              <a:defRPr sz="1800"/>
            </a:lvl7pPr>
            <a:lvl8pPr marL="1728000" indent="-216000">
              <a:spcBef>
                <a:spcPts val="0"/>
              </a:spcBef>
              <a:buFont typeface="Calibri" panose="020F0502020204030204" pitchFamily="34" charset="0"/>
              <a:buChar char="─"/>
              <a:defRPr sz="1800"/>
            </a:lvl8pPr>
            <a:lvl9pPr marL="1944000" indent="-216000">
              <a:spcBef>
                <a:spcPts val="0"/>
              </a:spcBef>
              <a:buFont typeface="Calibri" panose="020F0502020204030204" pitchFamily="34" charset="0"/>
              <a:buChar char="─"/>
              <a:defRPr sz="1800"/>
            </a:lvl9p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en-US" dirty="0"/>
          </a:p>
        </p:txBody>
      </p:sp>
    </p:spTree>
    <p:extLst>
      <p:ext uri="{BB962C8B-B14F-4D97-AF65-F5344CB8AC3E}">
        <p14:creationId xmlns:p14="http://schemas.microsoft.com/office/powerpoint/2010/main" val="8330854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828674" y="2052000"/>
            <a:ext cx="7488000" cy="1620000"/>
          </a:xfrm>
          <a:prstGeom prst="rect">
            <a:avLst/>
          </a:prstGeom>
        </p:spPr>
        <p:txBody>
          <a:bodyPr lIns="0" tIns="0" rIns="0" bIns="0"/>
          <a:lstStyle>
            <a:lvl1pPr marL="0" indent="0" algn="l">
              <a:spcBef>
                <a:spcPts val="0"/>
              </a:spcBef>
              <a:buFontTx/>
              <a:buNone/>
              <a:defRPr sz="4800">
                <a:solidFill>
                  <a:schemeClr val="tx1"/>
                </a:solidFill>
              </a:defRPr>
            </a:lvl1pPr>
            <a:lvl2pPr>
              <a:defRPr sz="4800"/>
            </a:lvl2pPr>
            <a:lvl3pPr>
              <a:defRPr sz="4800"/>
            </a:lvl3pPr>
            <a:lvl4pPr>
              <a:defRPr sz="4800"/>
            </a:lvl4pPr>
            <a:lvl5pPr>
              <a:defRPr sz="4800"/>
            </a:lvl5pPr>
          </a:lstStyle>
          <a:p>
            <a:pPr lvl="0"/>
            <a:r>
              <a:rPr lang="de-DE" dirty="0" smtClean="0"/>
              <a:t>Click </a:t>
            </a:r>
            <a:r>
              <a:rPr lang="de-DE" dirty="0" err="1" smtClean="0"/>
              <a:t>to</a:t>
            </a:r>
            <a:r>
              <a:rPr lang="de-DE" dirty="0" smtClean="0"/>
              <a:t> </a:t>
            </a:r>
            <a:r>
              <a:rPr lang="de-DE" dirty="0" err="1" smtClean="0"/>
              <a:t>add</a:t>
            </a:r>
            <a:r>
              <a:rPr lang="de-DE" dirty="0" smtClean="0"/>
              <a:t> title</a:t>
            </a:r>
            <a:endParaRPr lang="de-DE" dirty="0"/>
          </a:p>
        </p:txBody>
      </p:sp>
      <p:sp>
        <p:nvSpPr>
          <p:cNvPr id="6" name="Text Placeholder 5"/>
          <p:cNvSpPr>
            <a:spLocks noGrp="1"/>
          </p:cNvSpPr>
          <p:nvPr>
            <p:ph type="body" sz="quarter" idx="11" hasCustomPrompt="1"/>
          </p:nvPr>
        </p:nvSpPr>
        <p:spPr>
          <a:xfrm>
            <a:off x="828675" y="1368000"/>
            <a:ext cx="7488238" cy="404816"/>
          </a:xfrm>
          <a:prstGeom prst="rect">
            <a:avLst/>
          </a:prstGeom>
        </p:spPr>
        <p:txBody>
          <a:bodyPr lIns="0" tIns="0" rIns="0" bIns="0"/>
          <a:lstStyle>
            <a:lvl1pPr marL="0" indent="0">
              <a:spcBef>
                <a:spcPts val="0"/>
              </a:spcBef>
              <a:buFontTx/>
              <a:buNone/>
              <a:defRPr sz="2000">
                <a:solidFill>
                  <a:schemeClr val="tx1"/>
                </a:solidFill>
              </a:defRPr>
            </a:lvl1pPr>
          </a:lstStyle>
          <a:p>
            <a:pPr lvl="0"/>
            <a:r>
              <a:rPr lang="de-DE" dirty="0" smtClean="0"/>
              <a:t>Click to </a:t>
            </a:r>
            <a:r>
              <a:rPr lang="de-DE" dirty="0" err="1" smtClean="0"/>
              <a:t>add</a:t>
            </a:r>
            <a:r>
              <a:rPr lang="de-DE" dirty="0" smtClean="0"/>
              <a:t> </a:t>
            </a:r>
            <a:r>
              <a:rPr lang="de-DE" dirty="0" err="1" smtClean="0"/>
              <a:t>section</a:t>
            </a:r>
            <a:r>
              <a:rPr lang="de-DE" dirty="0" smtClean="0"/>
              <a:t> </a:t>
            </a:r>
            <a:r>
              <a:rPr lang="de-DE" dirty="0" err="1" smtClean="0"/>
              <a:t>number</a:t>
            </a:r>
            <a:endParaRPr lang="de-DE" dirty="0"/>
          </a:p>
        </p:txBody>
      </p:sp>
      <p:pic>
        <p:nvPicPr>
          <p:cNvPr id="8" name="Picture 7"/>
          <p:cNvPicPr>
            <a:picLocks/>
          </p:cNvPicPr>
          <p:nvPr userDrawn="1">
            <p:custDataLst>
              <p:tags r:id="rId1"/>
            </p:custDataLst>
          </p:nvPr>
        </p:nvPicPr>
        <p:blipFill>
          <a:blip r:embed="rId3" cstate="screen">
            <a:extLst>
              <a:ext uri="{28A0092B-C50C-407E-A947-70E740481C1C}">
                <a14:useLocalDpi xmlns:a14="http://schemas.microsoft.com/office/drawing/2010/main"/>
              </a:ext>
            </a:extLst>
          </a:blip>
          <a:stretch>
            <a:fillRect/>
          </a:stretch>
        </p:blipFill>
        <p:spPr>
          <a:xfrm>
            <a:off x="7632065" y="6425946"/>
            <a:ext cx="1080008" cy="198628"/>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Tree>
    <p:extLst>
      <p:ext uri="{BB962C8B-B14F-4D97-AF65-F5344CB8AC3E}">
        <p14:creationId xmlns:p14="http://schemas.microsoft.com/office/powerpoint/2010/main" val="21623132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0" name="Freeform 9"/>
          <p:cNvSpPr/>
          <p:nvPr userDrawn="1">
            <p:custDataLst>
              <p:tags r:id="rId1"/>
            </p:custDataLst>
          </p:nvPr>
        </p:nvSpPr>
        <p:spPr bwMode="auto">
          <a:xfrm>
            <a:off x="0" y="0"/>
            <a:ext cx="9144001" cy="6858001"/>
          </a:xfrm>
          <a:custGeom>
            <a:avLst/>
            <a:gdLst/>
            <a:ahLst/>
            <a:cxnLst/>
            <a:rect l="0" t="0" r="0" b="0"/>
            <a:pathLst>
              <a:path w="9144001" h="6858001">
                <a:moveTo>
                  <a:pt x="0" y="0"/>
                </a:moveTo>
                <a:lnTo>
                  <a:pt x="9144000" y="0"/>
                </a:lnTo>
                <a:lnTo>
                  <a:pt x="9144000" y="6858000"/>
                </a:lnTo>
                <a:lnTo>
                  <a:pt x="9144000" y="6858000"/>
                </a:lnTo>
                <a:lnTo>
                  <a:pt x="0" y="6858000"/>
                </a:lnTo>
                <a:close/>
              </a:path>
            </a:pathLst>
          </a:custGeom>
          <a:gradFill flip="none" rotWithShape="1">
            <a:gsLst>
              <a:gs pos="0">
                <a:srgbClr val="003478"/>
              </a:gs>
              <a:gs pos="100000">
                <a:srgbClr val="0089C4"/>
              </a:gs>
            </a:gsLst>
            <a:lin ang="2100000" scaled="1"/>
            <a:tileRect/>
          </a:gra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Calibri"/>
            </a:endParaRPr>
          </a:p>
        </p:txBody>
      </p:sp>
      <p:pic>
        <p:nvPicPr>
          <p:cNvPr id="5" name="Picture 4"/>
          <p:cNvPicPr>
            <a:picLocks/>
          </p:cNvPicPr>
          <p:nvPr userDrawn="1">
            <p:custDataLst>
              <p:tags r:id="rId2"/>
            </p:custDataLst>
          </p:nvPr>
        </p:nvPicPr>
        <p:blipFill>
          <a:blip r:embed="rId4" cstate="screen">
            <a:extLst>
              <a:ext uri="{28A0092B-C50C-407E-A947-70E740481C1C}">
                <a14:useLocalDpi xmlns:a14="http://schemas.microsoft.com/office/drawing/2010/main"/>
              </a:ext>
            </a:extLst>
          </a:blip>
          <a:stretch>
            <a:fillRect/>
          </a:stretch>
        </p:blipFill>
        <p:spPr>
          <a:xfrm>
            <a:off x="3950462" y="2628011"/>
            <a:ext cx="1243076" cy="1601991"/>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7" name="Text Placeholder 6"/>
          <p:cNvSpPr>
            <a:spLocks noGrp="1"/>
          </p:cNvSpPr>
          <p:nvPr>
            <p:ph type="body" sz="quarter" idx="10" hasCustomPrompt="1"/>
          </p:nvPr>
        </p:nvSpPr>
        <p:spPr>
          <a:xfrm>
            <a:off x="0" y="4716000"/>
            <a:ext cx="9144000" cy="666000"/>
          </a:xfrm>
          <a:prstGeom prst="rect">
            <a:avLst/>
          </a:prstGeom>
        </p:spPr>
        <p:txBody>
          <a:bodyPr lIns="0" tIns="0" rIns="0" bIns="0"/>
          <a:lstStyle>
            <a:lvl1pPr marL="0" indent="0" algn="ctr">
              <a:spcBef>
                <a:spcPts val="0"/>
              </a:spcBef>
              <a:buFontTx/>
              <a:buNone/>
              <a:defRPr sz="4800">
                <a:solidFill>
                  <a:schemeClr val="bg1"/>
                </a:solidFill>
              </a:defRPr>
            </a:lvl1pPr>
          </a:lstStyle>
          <a:p>
            <a:pPr lvl="0"/>
            <a:r>
              <a:rPr lang="de-DE" dirty="0" smtClean="0"/>
              <a:t>Thank you</a:t>
            </a:r>
            <a:endParaRPr lang="de-DE" dirty="0"/>
          </a:p>
        </p:txBody>
      </p:sp>
    </p:spTree>
    <p:extLst>
      <p:ext uri="{BB962C8B-B14F-4D97-AF65-F5344CB8AC3E}">
        <p14:creationId xmlns:p14="http://schemas.microsoft.com/office/powerpoint/2010/main" val="22882260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nl-NL"/>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nl-NL" smtClean="0"/>
              <a:t>Luc van der Poel, LiAS June 2011</a:t>
            </a:r>
            <a:endParaRPr lang="nl-NL"/>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AC90D8A-7AA6-4F5F-B208-78F53DB0DDDB}" type="slidenum">
              <a:rPr lang="en-US" smtClean="0"/>
              <a:t>‹#›</a:t>
            </a:fld>
            <a:endParaRPr lang="en-US"/>
          </a:p>
        </p:txBody>
      </p:sp>
    </p:spTree>
    <p:extLst>
      <p:ext uri="{BB962C8B-B14F-4D97-AF65-F5344CB8AC3E}">
        <p14:creationId xmlns:p14="http://schemas.microsoft.com/office/powerpoint/2010/main" val="3136718549"/>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326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pic>
        <p:nvPicPr>
          <p:cNvPr id="4" name="Picture 2" descr="SHLBG2C_CO"/>
          <p:cNvPicPr>
            <a:picLocks noChangeArrowheads="1"/>
          </p:cNvPicPr>
          <p:nvPr>
            <p:custDataLst>
              <p:tags r:id="rId1"/>
            </p:custDataLst>
          </p:nvPr>
        </p:nvPicPr>
        <p:blipFill>
          <a:blip r:embed="rId4" cstate="print"/>
          <a:srcRect/>
          <a:stretch>
            <a:fillRect/>
          </a:stretch>
        </p:blipFill>
        <p:spPr bwMode="auto">
          <a:xfrm>
            <a:off x="0" y="0"/>
            <a:ext cx="9144000" cy="457200"/>
          </a:xfrm>
          <a:prstGeom prst="rect">
            <a:avLst/>
          </a:prstGeom>
          <a:noFill/>
          <a:ln w="0">
            <a:noFill/>
            <a:miter lim="800000"/>
            <a:headEnd/>
            <a:tailEnd/>
          </a:ln>
        </p:spPr>
      </p:pic>
      <p:pic>
        <p:nvPicPr>
          <p:cNvPr id="5" name="Picture 3" descr="PHSMTR2_CO"/>
          <p:cNvPicPr>
            <a:picLocks noChangeArrowheads="1"/>
          </p:cNvPicPr>
          <p:nvPr>
            <p:custDataLst>
              <p:tags r:id="rId2"/>
            </p:custDataLst>
          </p:nvPr>
        </p:nvPicPr>
        <p:blipFill>
          <a:blip r:embed="rId5" cstate="print"/>
          <a:srcRect/>
          <a:stretch>
            <a:fillRect/>
          </a:stretch>
        </p:blipFill>
        <p:spPr bwMode="auto">
          <a:xfrm>
            <a:off x="247650" y="130175"/>
            <a:ext cx="990600" cy="196850"/>
          </a:xfrm>
          <a:prstGeom prst="rect">
            <a:avLst/>
          </a:prstGeom>
          <a:noFill/>
          <a:ln w="0">
            <a:noFill/>
            <a:miter lim="800000"/>
            <a:headEnd/>
            <a:tailEnd/>
          </a:ln>
        </p:spPr>
      </p:pic>
      <p:sp>
        <p:nvSpPr>
          <p:cNvPr id="2" name="タイトル 1"/>
          <p:cNvSpPr>
            <a:spLocks noGrp="1"/>
          </p:cNvSpPr>
          <p:nvPr>
            <p:ph type="title"/>
          </p:nvPr>
        </p:nvSpPr>
        <p:spPr>
          <a:xfrm>
            <a:off x="392113" y="565150"/>
            <a:ext cx="8359775" cy="9144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92113" y="1714500"/>
            <a:ext cx="8359775" cy="480377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スライド番号プレースホルダ 3"/>
          <p:cNvSpPr>
            <a:spLocks noGrp="1"/>
          </p:cNvSpPr>
          <p:nvPr>
            <p:ph type="sldNum" sz="quarter" idx="10"/>
          </p:nvPr>
        </p:nvSpPr>
        <p:spPr>
          <a:xfrm>
            <a:off x="8578850" y="6578600"/>
            <a:ext cx="317500" cy="152400"/>
          </a:xfrm>
          <a:prstGeom prst="rect">
            <a:avLst/>
          </a:prstGeom>
        </p:spPr>
        <p:txBody>
          <a:bodyPr/>
          <a:lstStyle>
            <a:lvl1pPr>
              <a:defRPr/>
            </a:lvl1pPr>
          </a:lstStyle>
          <a:p>
            <a:pPr>
              <a:defRPr/>
            </a:pPr>
            <a:fld id="{530125CC-9BEA-4045-AFBE-66DDAF0050D7}" type="slidenum">
              <a:rPr altLang="ja-JP"/>
              <a:pPr>
                <a:defRPr/>
              </a:pPr>
              <a:t>‹#›</a:t>
            </a:fld>
            <a:endParaRPr lang="en-US" altLang="en-US"/>
          </a:p>
        </p:txBody>
      </p:sp>
      <p:sp>
        <p:nvSpPr>
          <p:cNvPr id="7" name="日付プレースホルダ 4"/>
          <p:cNvSpPr>
            <a:spLocks noGrp="1"/>
          </p:cNvSpPr>
          <p:nvPr>
            <p:ph type="dt" sz="half" idx="11"/>
          </p:nvPr>
        </p:nvSpPr>
        <p:spPr>
          <a:xfrm>
            <a:off x="800100" y="5715000"/>
            <a:ext cx="7543800" cy="304800"/>
          </a:xfrm>
          <a:prstGeom prst="rect">
            <a:avLst/>
          </a:prstGeom>
        </p:spPr>
        <p:txBody>
          <a:bodyPr/>
          <a:lstStyle>
            <a:lvl1pPr>
              <a:defRPr/>
            </a:lvl1pPr>
          </a:lstStyle>
          <a:p>
            <a:pPr>
              <a:defRPr/>
            </a:pPr>
            <a:endParaRPr lang="en-US" altLang="ja-JP"/>
          </a:p>
        </p:txBody>
      </p:sp>
    </p:spTree>
    <p:extLst>
      <p:ext uri="{BB962C8B-B14F-4D97-AF65-F5344CB8AC3E}">
        <p14:creationId xmlns:p14="http://schemas.microsoft.com/office/powerpoint/2010/main" val="225798498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126048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92113" y="565150"/>
            <a:ext cx="8359775" cy="914400"/>
          </a:xfrm>
          <a:prstGeom prst="rect">
            <a:avLst/>
          </a:prstGeom>
          <a:noFill/>
          <a:ln>
            <a:noFill/>
          </a:ln>
          <a:effectLst/>
          <a:extLst>
            <a:ext uri="{AF507438-7753-43E0-B8FC-AC1667EBCBE1}">
              <a14:hiddenEffects xmlns:a14="http://schemas.microsoft.com/office/drawing/2010/main">
                <a:effectLst>
                  <a:outerShdw blurRad="63500" rotWithShape="0">
                    <a:scrgbClr r="0" g="0" b="0"/>
                  </a:outerShdw>
                </a:effectLst>
              </a14:hiddenEffects>
            </a:ext>
          </a:extLst>
        </p:spPr>
        <p:txBody>
          <a:bodyPr vert="horz" wrap="square" lIns="0" tIns="0" rIns="0" bIns="0" numCol="1" anchor="t" anchorCtr="0" compatLnSpc="1">
            <a:prstTxWarp prst="textNoShape">
              <a:avLst/>
            </a:prstTxWarp>
          </a:bodyPr>
          <a:lstStyle>
            <a:lvl1pPr>
              <a:defRPr lang="en-US" sz="2800">
                <a:solidFill>
                  <a:schemeClr val="tx1"/>
                </a:solidFill>
              </a:defRPr>
            </a:lvl1pPr>
          </a:lstStyle>
          <a:p>
            <a:pPr lvl="0"/>
            <a:r>
              <a:rPr lang="en-US" smtClean="0"/>
              <a:t>Click to edit Master title style</a:t>
            </a:r>
            <a:endParaRPr lang="en-US"/>
          </a:p>
        </p:txBody>
      </p:sp>
      <p:sp>
        <p:nvSpPr>
          <p:cNvPr id="3" name="Text Placeholder 2"/>
          <p:cNvSpPr>
            <a:spLocks noGrp="1"/>
          </p:cNvSpPr>
          <p:nvPr>
            <p:ph type="body" idx="1"/>
          </p:nvPr>
        </p:nvSpPr>
        <p:spPr>
          <a:xfrm>
            <a:off x="392113" y="1714500"/>
            <a:ext cx="8359775" cy="48037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1"/>
          </p:nvPr>
        </p:nvSpPr>
        <p:spPr>
          <a:xfrm>
            <a:off x="800100" y="5715000"/>
            <a:ext cx="7543800" cy="304800"/>
          </a:xfrm>
          <a:prstGeom prst="rect">
            <a:avLst/>
          </a:prstGeom>
        </p:spPr>
        <p:txBody>
          <a:bodyPr/>
          <a:lstStyle/>
          <a:p>
            <a:fld id="{22AB7A6F-5689-4013-9CA4-4239129613A5}" type="datetime1">
              <a:rPr lang="en-US" smtClean="0"/>
              <a:pPr/>
              <a:t>8/30/2014</a:t>
            </a:fld>
            <a:endParaRPr lang="en-US" dirty="0"/>
          </a:p>
        </p:txBody>
      </p:sp>
    </p:spTree>
    <p:extLst>
      <p:ext uri="{BB962C8B-B14F-4D97-AF65-F5344CB8AC3E}">
        <p14:creationId xmlns:p14="http://schemas.microsoft.com/office/powerpoint/2010/main" val="1215467583"/>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3657" r:id="rId1"/>
    <p:sldLayoutId id="2147483651" r:id="rId2"/>
    <p:sldLayoutId id="2147483689" r:id="rId3"/>
    <p:sldLayoutId id="2147483653" r:id="rId4"/>
    <p:sldLayoutId id="2147483690" r:id="rId5"/>
    <p:sldLayoutId id="2147483692" r:id="rId6"/>
    <p:sldLayoutId id="2147483693" r:id="rId7"/>
    <p:sldLayoutId id="2147483694" r:id="rId8"/>
    <p:sldLayoutId id="2147483695" r:id="rId9"/>
    <p:sldLayoutId id="2147483696"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2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tags" Target="../tags/tag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hyperlink" Target="../../../6.%20MarCom/Movies/Lighting/Lighting_Showcase.ex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27.xml"/><Relationship Id="rId7" Type="http://schemas.openxmlformats.org/officeDocument/2006/relationships/image" Target="../media/image28.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5.xml"/><Relationship Id="rId11" Type="http://schemas.openxmlformats.org/officeDocument/2006/relationships/image" Target="../media/image32.jpg"/><Relationship Id="rId5" Type="http://schemas.openxmlformats.org/officeDocument/2006/relationships/tags" Target="../tags/tag29.xml"/><Relationship Id="rId10" Type="http://schemas.openxmlformats.org/officeDocument/2006/relationships/image" Target="../media/image31.jpeg"/><Relationship Id="rId4" Type="http://schemas.openxmlformats.org/officeDocument/2006/relationships/tags" Target="../tags/tag28.xml"/><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33.jpeg"/><Relationship Id="rId5" Type="http://schemas.openxmlformats.org/officeDocument/2006/relationships/slideLayout" Target="../slideLayouts/slideLayout9.xml"/><Relationship Id="rId4" Type="http://schemas.openxmlformats.org/officeDocument/2006/relationships/tags" Target="../tags/tag3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15.jpe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chart" Target="../charts/char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chart" Target="../charts/chart1.xml"/><Relationship Id="rId5" Type="http://schemas.openxmlformats.org/officeDocument/2006/relationships/tags" Target="../tags/tag16.xml"/><Relationship Id="rId10" Type="http://schemas.openxmlformats.org/officeDocument/2006/relationships/notesSlide" Target="../notesSlides/notesSlide4.xml"/><Relationship Id="rId4" Type="http://schemas.openxmlformats.org/officeDocument/2006/relationships/tags" Target="../tags/tag15.xml"/><Relationship Id="rId9"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828674" y="2052000"/>
            <a:ext cx="7488000" cy="656920"/>
          </a:xfrm>
        </p:spPr>
        <p:txBody>
          <a:bodyPr/>
          <a:lstStyle/>
          <a:p>
            <a:r>
              <a:rPr lang="en-US" dirty="0" smtClean="0"/>
              <a:t>Energy Efficiency and Lighting </a:t>
            </a:r>
          </a:p>
          <a:p>
            <a:endParaRPr lang="en-US" dirty="0"/>
          </a:p>
          <a:p>
            <a:endParaRPr lang="en-US" dirty="0"/>
          </a:p>
        </p:txBody>
      </p:sp>
      <p:sp>
        <p:nvSpPr>
          <p:cNvPr id="4" name="Textplatzhalter 3"/>
          <p:cNvSpPr>
            <a:spLocks noGrp="1"/>
          </p:cNvSpPr>
          <p:nvPr>
            <p:ph type="body" sz="quarter" idx="12"/>
          </p:nvPr>
        </p:nvSpPr>
        <p:spPr/>
        <p:txBody>
          <a:bodyPr/>
          <a:lstStyle/>
          <a:p>
            <a:r>
              <a:rPr lang="en-US" dirty="0" smtClean="0"/>
              <a:t>Philips Lighting</a:t>
            </a:r>
            <a:endParaRPr lang="en-US" dirty="0"/>
          </a:p>
        </p:txBody>
      </p:sp>
      <p:sp>
        <p:nvSpPr>
          <p:cNvPr id="5" name="Textplatzhalter 4"/>
          <p:cNvSpPr>
            <a:spLocks noGrp="1"/>
          </p:cNvSpPr>
          <p:nvPr>
            <p:ph type="body" sz="quarter" idx="13"/>
          </p:nvPr>
        </p:nvSpPr>
        <p:spPr/>
        <p:txBody>
          <a:bodyPr/>
          <a:lstStyle/>
          <a:p>
            <a:r>
              <a:rPr lang="en-US" dirty="0" smtClean="0"/>
              <a:t>30</a:t>
            </a:r>
            <a:r>
              <a:rPr lang="en-US" baseline="30000" dirty="0" smtClean="0"/>
              <a:t>th</a:t>
            </a:r>
            <a:r>
              <a:rPr lang="en-US" dirty="0" smtClean="0"/>
              <a:t> Aug </a:t>
            </a:r>
            <a:r>
              <a:rPr lang="en-US" dirty="0" smtClean="0"/>
              <a:t>2014</a:t>
            </a:r>
            <a:endParaRPr lang="en-US" dirty="0"/>
          </a:p>
        </p:txBody>
      </p:sp>
      <p:pic>
        <p:nvPicPr>
          <p:cNvPr id="6" name="Picture 5"/>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828002" y="6400800"/>
            <a:ext cx="1728000" cy="270871"/>
          </a:xfrm>
          <a:prstGeom prst="rect">
            <a:avLst/>
          </a:prstGeom>
          <a:ln w="0">
            <a:noFill/>
          </a:ln>
          <a:effectLst/>
          <a:extLst>
            <a:ext uri="{91240B29-F687-4F45-9708-019B960494DF}">
              <a14:hiddenLine xmlns:a14="http://schemas.microsoft.com/office/drawing/2010/main" w="0">
                <a:solidFill>
                  <a:schemeClr val="tx1"/>
                </a:solidFill>
              </a14:hiddenLine>
            </a:ext>
            <a:ext uri="{AF507438-7753-43E0-B8FC-AC1667EBCBE1}">
              <a14:hiddenEffects xmlns:a14="http://schemas.microsoft.com/office/drawing/2010/main">
                <a:effectLst>
                  <a:outerShdw blurRad="63500" rotWithShape="0">
                    <a:scrgbClr r="0" g="0" b="0"/>
                  </a:outerShdw>
                </a:effectLst>
              </a14:hiddenEffects>
            </a:ext>
            <a:ext uri="{53640926-AAD7-44D8-BBD7-CCE9431645EC}">
              <a14:shadowObscured xmlns:a14="http://schemas.microsoft.com/office/drawing/2010/main"/>
            </a:ext>
          </a:extLst>
        </p:spPr>
      </p:pic>
      <p:sp>
        <p:nvSpPr>
          <p:cNvPr id="7" name="Textplatzhalter 3"/>
          <p:cNvSpPr>
            <a:spLocks noGrp="1"/>
          </p:cNvSpPr>
          <p:nvPr>
            <p:ph type="body" sz="quarter" idx="12"/>
          </p:nvPr>
        </p:nvSpPr>
        <p:spPr>
          <a:xfrm>
            <a:off x="828064" y="4077072"/>
            <a:ext cx="5328112" cy="1008112"/>
          </a:xfrm>
        </p:spPr>
        <p:txBody>
          <a:bodyPr/>
          <a:lstStyle/>
          <a:p>
            <a:r>
              <a:rPr lang="en-US" sz="1800" dirty="0" smtClean="0"/>
              <a:t>Lalit Puri</a:t>
            </a:r>
          </a:p>
          <a:p>
            <a:r>
              <a:rPr lang="en-US" sz="1800" dirty="0" smtClean="0"/>
              <a:t>Vice President &amp; Business Head </a:t>
            </a:r>
          </a:p>
          <a:p>
            <a:r>
              <a:rPr lang="en-US" sz="1800" dirty="0" smtClean="0"/>
              <a:t>Professional Lighting Solutions</a:t>
            </a:r>
            <a:endParaRPr lang="en-US" sz="1800" dirty="0"/>
          </a:p>
        </p:txBody>
      </p:sp>
      <p:sp>
        <p:nvSpPr>
          <p:cNvPr id="9" name="Text Placeholder 2"/>
          <p:cNvSpPr>
            <a:spLocks noGrp="1"/>
          </p:cNvSpPr>
          <p:nvPr>
            <p:ph type="body" sz="quarter" idx="11"/>
          </p:nvPr>
        </p:nvSpPr>
        <p:spPr>
          <a:xfrm>
            <a:off x="843971" y="2780928"/>
            <a:ext cx="3960440" cy="936104"/>
          </a:xfrm>
        </p:spPr>
        <p:txBody>
          <a:bodyPr/>
          <a:lstStyle/>
          <a:p>
            <a:r>
              <a:rPr lang="en-US" dirty="0"/>
              <a:t>Making the world </a:t>
            </a:r>
            <a:r>
              <a:rPr lang="en-US" dirty="0" smtClean="0"/>
              <a:t>healthier </a:t>
            </a:r>
            <a:br>
              <a:rPr lang="en-US" dirty="0" smtClean="0"/>
            </a:br>
            <a:r>
              <a:rPr lang="en-US" dirty="0" smtClean="0"/>
              <a:t>and </a:t>
            </a:r>
            <a:r>
              <a:rPr lang="en-US" dirty="0"/>
              <a:t>more </a:t>
            </a:r>
            <a:r>
              <a:rPr lang="en-US" dirty="0" smtClean="0"/>
              <a:t>sustainable </a:t>
            </a:r>
            <a:br>
              <a:rPr lang="en-US" dirty="0" smtClean="0"/>
            </a:br>
            <a:r>
              <a:rPr lang="en-US" dirty="0" smtClean="0"/>
              <a:t>through </a:t>
            </a:r>
            <a:r>
              <a:rPr lang="en-US" dirty="0"/>
              <a:t>innovation</a:t>
            </a:r>
          </a:p>
          <a:p>
            <a:endParaRPr lang="en-US" dirty="0"/>
          </a:p>
        </p:txBody>
      </p:sp>
    </p:spTree>
    <p:extLst>
      <p:ext uri="{BB962C8B-B14F-4D97-AF65-F5344CB8AC3E}">
        <p14:creationId xmlns:p14="http://schemas.microsoft.com/office/powerpoint/2010/main" val="648700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5"/>
          <p:cNvSpPr>
            <a:spLocks noGrp="1" noChangeArrowheads="1"/>
          </p:cNvSpPr>
          <p:nvPr>
            <p:ph type="body" idx="4294967295"/>
            <p:custDataLst>
              <p:tags r:id="rId2"/>
            </p:custDataLst>
          </p:nvPr>
        </p:nvSpPr>
        <p:spPr>
          <a:xfrm>
            <a:off x="468313" y="1889125"/>
            <a:ext cx="8359775" cy="4321175"/>
          </a:xfrm>
          <a:prstGeom prst="rect">
            <a:avLst/>
          </a:prstGeom>
        </p:spPr>
        <p:txBody>
          <a:bodyPr lIns="91440" tIns="91440" rIns="91440" bIns="91440"/>
          <a:lstStyle/>
          <a:p>
            <a:pPr>
              <a:buFontTx/>
              <a:buNone/>
            </a:pPr>
            <a:r>
              <a:rPr lang="en-US" sz="1800" b="1" dirty="0" smtClean="0">
                <a:solidFill>
                  <a:srgbClr val="0070C0"/>
                </a:solidFill>
                <a:latin typeface="Arial" pitchFamily="34" charset="0"/>
              </a:rPr>
              <a:t>Including a payment solution in the customer offering</a:t>
            </a:r>
          </a:p>
          <a:p>
            <a:pPr>
              <a:buFontTx/>
              <a:buNone/>
            </a:pPr>
            <a:r>
              <a:rPr lang="en-US" sz="1800" b="1" dirty="0" smtClean="0">
                <a:solidFill>
                  <a:srgbClr val="0070C0"/>
                </a:solidFill>
                <a:latin typeface="Arial" pitchFamily="34" charset="0"/>
              </a:rPr>
              <a:t>enables the customer to spread the investment costs in time</a:t>
            </a:r>
          </a:p>
          <a:p>
            <a:endParaRPr lang="en-US" sz="1800" dirty="0" smtClean="0">
              <a:latin typeface="Arial" pitchFamily="34" charset="0"/>
            </a:endParaRPr>
          </a:p>
          <a:p>
            <a:pPr>
              <a:buFontTx/>
              <a:buNone/>
            </a:pPr>
            <a:r>
              <a:rPr lang="en-US" dirty="0" smtClean="0">
                <a:latin typeface="Arial" pitchFamily="34" charset="0"/>
              </a:rPr>
              <a:t>Eventually, it boils down to the following 2 propositions:</a:t>
            </a:r>
          </a:p>
          <a:p>
            <a:endParaRPr lang="en-US" sz="2400" dirty="0" smtClean="0">
              <a:latin typeface="Arial" pitchFamily="34" charset="0"/>
              <a:sym typeface="Wingdings" pitchFamily="2" charset="2"/>
            </a:endParaRPr>
          </a:p>
          <a:p>
            <a:pPr>
              <a:buFontTx/>
              <a:buChar char="-"/>
            </a:pPr>
            <a:r>
              <a:rPr lang="en-US" sz="2400" dirty="0" smtClean="0">
                <a:solidFill>
                  <a:srgbClr val="0B5ED7"/>
                </a:solidFill>
                <a:latin typeface="Arial" pitchFamily="34" charset="0"/>
                <a:sym typeface="Wingdings" pitchFamily="2" charset="2"/>
              </a:rPr>
              <a:t>New lighting without additional costs</a:t>
            </a:r>
          </a:p>
          <a:p>
            <a:pPr>
              <a:buFontTx/>
              <a:buNone/>
            </a:pPr>
            <a:r>
              <a:rPr lang="en-US" sz="1800" dirty="0" smtClean="0">
                <a:latin typeface="Arial" pitchFamily="34" charset="0"/>
                <a:sym typeface="Wingdings" pitchFamily="2" charset="2"/>
              </a:rPr>
              <a:t>	monthly energy savings are equal or in excess of the monthly project payments</a:t>
            </a:r>
          </a:p>
          <a:p>
            <a:endParaRPr lang="en-US" sz="1800" dirty="0" smtClean="0">
              <a:latin typeface="Arial" pitchFamily="34" charset="0"/>
              <a:sym typeface="Wingdings" pitchFamily="2" charset="2"/>
            </a:endParaRPr>
          </a:p>
          <a:p>
            <a:pPr>
              <a:lnSpc>
                <a:spcPct val="85000"/>
              </a:lnSpc>
              <a:buFontTx/>
              <a:buChar char="-"/>
            </a:pPr>
            <a:r>
              <a:rPr lang="en-US" sz="2400" dirty="0" smtClean="0">
                <a:solidFill>
                  <a:srgbClr val="0B5ED7"/>
                </a:solidFill>
                <a:latin typeface="Arial" pitchFamily="34" charset="0"/>
                <a:sym typeface="Wingdings" pitchFamily="2" charset="2"/>
              </a:rPr>
              <a:t>Buy now and pay in installments</a:t>
            </a:r>
          </a:p>
          <a:p>
            <a:pPr>
              <a:lnSpc>
                <a:spcPct val="85000"/>
              </a:lnSpc>
              <a:buFontTx/>
              <a:buNone/>
            </a:pPr>
            <a:r>
              <a:rPr lang="en-US" sz="1800" dirty="0" smtClean="0">
                <a:latin typeface="Arial" pitchFamily="34" charset="0"/>
                <a:sym typeface="Wingdings" pitchFamily="2" charset="2"/>
              </a:rPr>
              <a:t>	spreading the payment over a number of years</a:t>
            </a:r>
            <a:endParaRPr lang="en-US" sz="1400" i="1" dirty="0" smtClean="0">
              <a:latin typeface="Arial" pitchFamily="34" charset="0"/>
            </a:endParaRPr>
          </a:p>
          <a:p>
            <a:pPr>
              <a:lnSpc>
                <a:spcPct val="85000"/>
              </a:lnSpc>
            </a:pPr>
            <a:endParaRPr lang="en-US" sz="1400" i="1" dirty="0" smtClean="0">
              <a:latin typeface="Arial" pitchFamily="34" charset="0"/>
            </a:endParaRPr>
          </a:p>
        </p:txBody>
      </p:sp>
      <p:sp>
        <p:nvSpPr>
          <p:cNvPr id="6" name="Rectangle 2"/>
          <p:cNvSpPr txBox="1">
            <a:spLocks noChangeArrowheads="1"/>
          </p:cNvSpPr>
          <p:nvPr>
            <p:custDataLst>
              <p:tags r:id="rId3"/>
            </p:custDataLst>
          </p:nvPr>
        </p:nvSpPr>
        <p:spPr bwMode="auto">
          <a:xfrm>
            <a:off x="555625" y="457200"/>
            <a:ext cx="8359775" cy="914400"/>
          </a:xfrm>
          <a:prstGeom prst="rect">
            <a:avLst/>
          </a:prstGeom>
          <a:noFill/>
          <a:ln w="0">
            <a:noFill/>
            <a:miter lim="800000"/>
            <a:headEnd/>
            <a:tailEnd/>
          </a:ln>
          <a:effectLst/>
        </p:spPr>
        <p:txBody>
          <a:bodyPr lIns="0" tIns="0" rIns="0" bIns="0"/>
          <a:lstStyle/>
          <a:p>
            <a:pPr eaLnBrk="0" hangingPunct="0">
              <a:defRPr/>
            </a:pPr>
            <a:r>
              <a:rPr lang="en-US" sz="3000" kern="0" dirty="0">
                <a:ea typeface="+mj-ea"/>
                <a:cs typeface="Arial" pitchFamily="34" charset="0"/>
              </a:rPr>
              <a:t>Available Financing Solutions</a:t>
            </a:r>
          </a:p>
          <a:p>
            <a:pPr eaLnBrk="0" hangingPunct="0">
              <a:defRPr/>
            </a:pPr>
            <a:r>
              <a:rPr lang="en-US" sz="2400" kern="0" dirty="0">
                <a:solidFill>
                  <a:srgbClr val="0B5ED7"/>
                </a:solidFill>
                <a:ea typeface="+mj-ea"/>
                <a:cs typeface="Arial" pitchFamily="34" charset="0"/>
              </a:rPr>
              <a:t>Basic </a:t>
            </a:r>
            <a:r>
              <a:rPr lang="en-US" sz="2400" kern="0" dirty="0">
                <a:solidFill>
                  <a:srgbClr val="0B67D7"/>
                </a:solidFill>
                <a:ea typeface="+mj-ea"/>
                <a:cs typeface="Arial" pitchFamily="34" charset="0"/>
              </a:rPr>
              <a:t>propositions</a:t>
            </a:r>
            <a:endParaRPr lang="en-US" sz="2400" dirty="0">
              <a:solidFill>
                <a:srgbClr val="0B67D7"/>
              </a:solidFill>
              <a:cs typeface="Arial" pitchFamily="34" charset="0"/>
            </a:endParaRPr>
          </a:p>
        </p:txBody>
      </p:sp>
      <p:pic>
        <p:nvPicPr>
          <p:cNvPr id="11268" name="Picture 2"/>
          <p:cNvPicPr>
            <a:picLocks noChangeAspect="1" noChangeArrowheads="1"/>
          </p:cNvPicPr>
          <p:nvPr>
            <p:custDataLst>
              <p:tags r:id="rId4"/>
            </p:custDataLst>
          </p:nvPr>
        </p:nvPicPr>
        <p:blipFill>
          <a:blip r:embed="rId7" cstate="print"/>
          <a:srcRect/>
          <a:stretch>
            <a:fillRect/>
          </a:stretch>
        </p:blipFill>
        <p:spPr bwMode="auto">
          <a:xfrm>
            <a:off x="6986588" y="123825"/>
            <a:ext cx="2022475" cy="202406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9431761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392113" y="1524000"/>
            <a:ext cx="6557962" cy="4851400"/>
          </a:xfrm>
          <a:prstGeom prst="rect">
            <a:avLst/>
          </a:prstGeom>
        </p:spPr>
        <p:txBody>
          <a:bodyPr/>
          <a:lstStyle/>
          <a:p>
            <a:pPr marL="342900" indent="-342900"/>
            <a:endParaRPr lang="en-US" sz="1800" dirty="0" smtClean="0">
              <a:latin typeface="Arial" pitchFamily="34" charset="0"/>
            </a:endParaRPr>
          </a:p>
          <a:p>
            <a:pPr marL="342900" indent="-342900"/>
            <a:r>
              <a:rPr lang="en-US" sz="1800" dirty="0" smtClean="0">
                <a:latin typeface="Arial" pitchFamily="34" charset="0"/>
              </a:rPr>
              <a:t>Lighting retrofitting existing Cities &amp; Buildings:</a:t>
            </a:r>
          </a:p>
          <a:p>
            <a:pPr marL="342900" indent="-342900"/>
            <a:endParaRPr lang="en-US" sz="1800" dirty="0" smtClean="0">
              <a:latin typeface="Arial" pitchFamily="34" charset="0"/>
            </a:endParaRPr>
          </a:p>
          <a:p>
            <a:pPr marL="800100" lvl="1" indent="-342900"/>
            <a:r>
              <a:rPr lang="en-US" sz="1800" dirty="0" smtClean="0">
                <a:latin typeface="Arial" pitchFamily="34" charset="0"/>
              </a:rPr>
              <a:t>Lower lifecycle cost (</a:t>
            </a:r>
            <a:r>
              <a:rPr lang="en-US" sz="1800" dirty="0" err="1" smtClean="0">
                <a:latin typeface="Arial" pitchFamily="34" charset="0"/>
              </a:rPr>
              <a:t>CapEx</a:t>
            </a:r>
            <a:r>
              <a:rPr lang="en-US" sz="1800" dirty="0" smtClean="0">
                <a:latin typeface="Arial" pitchFamily="34" charset="0"/>
              </a:rPr>
              <a:t>/</a:t>
            </a:r>
            <a:r>
              <a:rPr lang="en-US" sz="1800" dirty="0" err="1" smtClean="0">
                <a:latin typeface="Arial" pitchFamily="34" charset="0"/>
              </a:rPr>
              <a:t>Opex</a:t>
            </a:r>
            <a:r>
              <a:rPr lang="en-US" sz="1800" dirty="0" smtClean="0">
                <a:latin typeface="Arial" pitchFamily="34" charset="0"/>
              </a:rPr>
              <a:t>)</a:t>
            </a:r>
          </a:p>
          <a:p>
            <a:pPr marL="800100" lvl="1" indent="-342900"/>
            <a:r>
              <a:rPr lang="en-US" sz="1800" dirty="0" smtClean="0">
                <a:latin typeface="Arial" pitchFamily="34" charset="0"/>
              </a:rPr>
              <a:t>Latest innovative solutions</a:t>
            </a:r>
          </a:p>
          <a:p>
            <a:pPr marL="800100" lvl="1" indent="-342900"/>
            <a:r>
              <a:rPr lang="en-US" sz="1800" dirty="0" smtClean="0">
                <a:latin typeface="Arial" pitchFamily="34" charset="0"/>
              </a:rPr>
              <a:t>Productivity improvements</a:t>
            </a:r>
          </a:p>
          <a:p>
            <a:pPr marL="800100" lvl="1" indent="-342900"/>
            <a:r>
              <a:rPr lang="en-US" sz="1800" dirty="0" smtClean="0">
                <a:latin typeface="Arial" pitchFamily="34" charset="0"/>
              </a:rPr>
              <a:t>Value increase (buildings)</a:t>
            </a:r>
          </a:p>
          <a:p>
            <a:pPr marL="342900" indent="-342900"/>
            <a:endParaRPr lang="en-US" sz="1800" dirty="0" smtClean="0">
              <a:latin typeface="Arial" pitchFamily="34" charset="0"/>
            </a:endParaRPr>
          </a:p>
          <a:p>
            <a:pPr marL="342900" indent="-342900"/>
            <a:endParaRPr lang="en-US" sz="1800" dirty="0" smtClean="0">
              <a:latin typeface="Arial" pitchFamily="34" charset="0"/>
            </a:endParaRPr>
          </a:p>
          <a:p>
            <a:pPr marL="342900" indent="-342900"/>
            <a:r>
              <a:rPr lang="en-US" sz="1800" dirty="0" smtClean="0">
                <a:latin typeface="Arial" pitchFamily="34" charset="0"/>
              </a:rPr>
              <a:t>The Philips retrofitting toolbox:</a:t>
            </a:r>
          </a:p>
          <a:p>
            <a:pPr marL="342900" indent="-342900"/>
            <a:endParaRPr lang="en-US" sz="1800" dirty="0" smtClean="0">
              <a:latin typeface="Arial" pitchFamily="34" charset="0"/>
            </a:endParaRPr>
          </a:p>
          <a:p>
            <a:pPr marL="800100" lvl="1" indent="-342900"/>
            <a:r>
              <a:rPr lang="en-US" sz="1800" dirty="0" smtClean="0">
                <a:latin typeface="Arial" pitchFamily="34" charset="0"/>
              </a:rPr>
              <a:t>Energy benchmark</a:t>
            </a:r>
          </a:p>
          <a:p>
            <a:pPr marL="800100" lvl="1" indent="-342900"/>
            <a:r>
              <a:rPr lang="en-US" sz="1800" dirty="0" smtClean="0">
                <a:latin typeface="Arial" pitchFamily="34" charset="0"/>
              </a:rPr>
              <a:t>Lighting design proposal</a:t>
            </a:r>
          </a:p>
          <a:p>
            <a:pPr marL="800100" lvl="1" indent="-342900"/>
            <a:r>
              <a:rPr lang="en-US" sz="1800" dirty="0" smtClean="0">
                <a:latin typeface="Arial" pitchFamily="34" charset="0"/>
              </a:rPr>
              <a:t>Financing Mechanisms</a:t>
            </a:r>
            <a:br>
              <a:rPr lang="en-US" sz="1800" dirty="0" smtClean="0">
                <a:latin typeface="Arial" pitchFamily="34" charset="0"/>
              </a:rPr>
            </a:br>
            <a:endParaRPr lang="en-US" sz="1800" dirty="0" smtClean="0">
              <a:solidFill>
                <a:schemeClr val="tx1"/>
              </a:solidFill>
              <a:latin typeface="Arial" pitchFamily="34" charset="0"/>
            </a:endParaRPr>
          </a:p>
        </p:txBody>
      </p:sp>
      <p:sp>
        <p:nvSpPr>
          <p:cNvPr id="14339" name="Rectangle 4"/>
          <p:cNvSpPr>
            <a:spLocks noGrp="1" noChangeArrowheads="1"/>
          </p:cNvSpPr>
          <p:nvPr>
            <p:ph type="title" idx="4294967295"/>
          </p:nvPr>
        </p:nvSpPr>
        <p:spPr>
          <a:xfrm>
            <a:off x="-252536" y="404664"/>
            <a:ext cx="8359775" cy="914400"/>
          </a:xfrm>
          <a:prstGeom prst="rect">
            <a:avLst/>
          </a:prstGeom>
          <a:noFill/>
        </p:spPr>
        <p:txBody>
          <a:bodyPr/>
          <a:lstStyle/>
          <a:p>
            <a:r>
              <a:rPr lang="en-US" dirty="0" smtClean="0">
                <a:latin typeface="Arial" pitchFamily="34" charset="0"/>
              </a:rPr>
              <a:t>Financing – No need to wait</a:t>
            </a:r>
            <a:br>
              <a:rPr lang="en-US" dirty="0" smtClean="0">
                <a:latin typeface="Arial" pitchFamily="34" charset="0"/>
              </a:rPr>
            </a:br>
            <a:endParaRPr lang="en-US" dirty="0" smtClean="0">
              <a:latin typeface="Arial" pitchFamily="34" charset="0"/>
            </a:endParaRPr>
          </a:p>
        </p:txBody>
      </p:sp>
      <p:pic>
        <p:nvPicPr>
          <p:cNvPr id="14340" name="Picture 2">
            <a:hlinkClick r:id="rId4" action="ppaction://hlinkfile"/>
          </p:cNvPr>
          <p:cNvPicPr>
            <a:picLocks noChangeAspect="1" noChangeArrowheads="1"/>
          </p:cNvPicPr>
          <p:nvPr/>
        </p:nvPicPr>
        <p:blipFill>
          <a:blip r:embed="rId5" cstate="print"/>
          <a:srcRect r="-52"/>
          <a:stretch>
            <a:fillRect/>
          </a:stretch>
        </p:blipFill>
        <p:spPr bwMode="auto">
          <a:xfrm>
            <a:off x="7799388" y="3633788"/>
            <a:ext cx="1344612" cy="2749550"/>
          </a:xfrm>
          <a:prstGeom prst="rect">
            <a:avLst/>
          </a:prstGeom>
          <a:noFill/>
          <a:ln w="9525">
            <a:noFill/>
            <a:miter lim="800000"/>
            <a:headEnd/>
            <a:tailEnd/>
          </a:ln>
        </p:spPr>
      </p:pic>
      <p:pic>
        <p:nvPicPr>
          <p:cNvPr id="14341" name="Picture 13" descr="dv532019.jpg"/>
          <p:cNvPicPr>
            <a:picLocks noChangeAspect="1"/>
          </p:cNvPicPr>
          <p:nvPr>
            <p:custDataLst>
              <p:tags r:id="rId1"/>
            </p:custDataLst>
          </p:nvPr>
        </p:nvPicPr>
        <p:blipFill>
          <a:blip r:embed="rId6" cstate="print"/>
          <a:srcRect r="-317"/>
          <a:stretch>
            <a:fillRect/>
          </a:stretch>
        </p:blipFill>
        <p:spPr bwMode="auto">
          <a:xfrm>
            <a:off x="7799388" y="1124744"/>
            <a:ext cx="1344612" cy="2751138"/>
          </a:xfrm>
          <a:prstGeom prst="rect">
            <a:avLst/>
          </a:prstGeom>
          <a:noFill/>
          <a:ln w="9525">
            <a:noFill/>
            <a:miter lim="800000"/>
            <a:headEnd/>
            <a:tailEnd/>
          </a:ln>
        </p:spPr>
      </p:pic>
      <p:sp>
        <p:nvSpPr>
          <p:cNvPr id="14342" name="Line Callout 1 (Border and Accent Bar) 6"/>
          <p:cNvSpPr>
            <a:spLocks/>
          </p:cNvSpPr>
          <p:nvPr/>
        </p:nvSpPr>
        <p:spPr bwMode="auto">
          <a:xfrm>
            <a:off x="5168900" y="2633663"/>
            <a:ext cx="2292350" cy="3133725"/>
          </a:xfrm>
          <a:prstGeom prst="accentBorderCallout1">
            <a:avLst>
              <a:gd name="adj1" fmla="val 18750"/>
              <a:gd name="adj2" fmla="val -8333"/>
              <a:gd name="adj3" fmla="val 23782"/>
              <a:gd name="adj4" fmla="val -53227"/>
            </a:avLst>
          </a:prstGeom>
          <a:solidFill>
            <a:schemeClr val="accent1"/>
          </a:solidFill>
          <a:ln w="9525" algn="ctr">
            <a:solidFill>
              <a:schemeClr val="tx1"/>
            </a:solidFill>
            <a:round/>
            <a:headEnd/>
            <a:tailEnd/>
          </a:ln>
        </p:spPr>
        <p:txBody>
          <a:bodyPr/>
          <a:lstStyle/>
          <a:p>
            <a:pPr algn="ctr">
              <a:lnSpc>
                <a:spcPct val="150000"/>
              </a:lnSpc>
            </a:pPr>
            <a:r>
              <a:rPr lang="en-US" dirty="0"/>
              <a:t>From lowest initial cost focus, to performance based decisions, adding value to your </a:t>
            </a:r>
            <a:r>
              <a:rPr lang="en-US" dirty="0" smtClean="0"/>
              <a:t>project</a:t>
            </a:r>
            <a:endParaRPr lang="en-US" dirty="0"/>
          </a:p>
        </p:txBody>
      </p:sp>
    </p:spTree>
    <p:extLst>
      <p:ext uri="{BB962C8B-B14F-4D97-AF65-F5344CB8AC3E}">
        <p14:creationId xmlns:p14="http://schemas.microsoft.com/office/powerpoint/2010/main" val="253078165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7BB8DB5-5571-4609-8991-349425D6ECC7}" type="slidenum">
              <a:rPr lang="en-US" altLang="ja-JP" smtClean="0"/>
              <a:pPr>
                <a:defRPr/>
              </a:pPr>
              <a:t>12</a:t>
            </a:fld>
            <a:endParaRPr lang="en-US" altLang="en-US"/>
          </a:p>
        </p:txBody>
      </p:sp>
      <p:sp>
        <p:nvSpPr>
          <p:cNvPr id="3" name="Rectangular Callout 6"/>
          <p:cNvSpPr>
            <a:spLocks noChangeArrowheads="1"/>
          </p:cNvSpPr>
          <p:nvPr/>
        </p:nvSpPr>
        <p:spPr bwMode="auto">
          <a:xfrm>
            <a:off x="1933575" y="3552827"/>
            <a:ext cx="914400" cy="612775"/>
          </a:xfrm>
          <a:prstGeom prst="wedgeRectCallout">
            <a:avLst>
              <a:gd name="adj1" fmla="val -20833"/>
              <a:gd name="adj2" fmla="val 62500"/>
            </a:avLst>
          </a:prstGeom>
          <a:noFill/>
          <a:ln w="9525">
            <a:noFill/>
            <a:miter lim="800000"/>
            <a:headEnd/>
            <a:tailEnd/>
          </a:ln>
        </p:spPr>
        <p:txBody>
          <a:bodyPr lIns="0" tIns="0" rIns="0" bIns="0"/>
          <a:lstStyle/>
          <a:p>
            <a:pPr defTabSz="457200" fontAlgn="auto">
              <a:spcBef>
                <a:spcPts val="0"/>
              </a:spcBef>
              <a:spcAft>
                <a:spcPts val="0"/>
              </a:spcAft>
            </a:pPr>
            <a:endParaRPr lang="en-US" sz="3000">
              <a:solidFill>
                <a:srgbClr val="C0504D"/>
              </a:solidFill>
              <a:latin typeface="Calibri"/>
            </a:endParaRPr>
          </a:p>
        </p:txBody>
      </p:sp>
      <p:sp>
        <p:nvSpPr>
          <p:cNvPr id="4" name="TextBox 7"/>
          <p:cNvSpPr txBox="1">
            <a:spLocks noChangeArrowheads="1"/>
          </p:cNvSpPr>
          <p:nvPr/>
        </p:nvSpPr>
        <p:spPr bwMode="auto">
          <a:xfrm>
            <a:off x="13980" y="5730112"/>
            <a:ext cx="792162" cy="215444"/>
          </a:xfrm>
          <a:prstGeom prst="rect">
            <a:avLst/>
          </a:prstGeom>
          <a:noFill/>
          <a:ln w="9525">
            <a:noFill/>
            <a:miter lim="800000"/>
            <a:headEnd/>
            <a:tailEnd/>
          </a:ln>
        </p:spPr>
        <p:txBody>
          <a:bodyPr>
            <a:spAutoFit/>
          </a:bodyPr>
          <a:lstStyle/>
          <a:p>
            <a:pPr defTabSz="457200" fontAlgn="auto">
              <a:spcBef>
                <a:spcPts val="0"/>
              </a:spcBef>
              <a:spcAft>
                <a:spcPts val="0"/>
              </a:spcAft>
            </a:pPr>
            <a:r>
              <a:rPr lang="en-US" sz="800">
                <a:solidFill>
                  <a:prstClr val="white"/>
                </a:solidFill>
                <a:latin typeface="Calibri"/>
              </a:rPr>
              <a:t>Confidential</a:t>
            </a:r>
          </a:p>
        </p:txBody>
      </p:sp>
      <p:pic>
        <p:nvPicPr>
          <p:cNvPr id="5" name="Picture 2" descr="C:\Documents and Settings\nly05855.CODE1\Desktop\Livable cities white paper\images\CF009999_listening.jpg"/>
          <p:cNvPicPr>
            <a:picLocks noChangeAspect="1" noChangeArrowheads="1"/>
          </p:cNvPicPr>
          <p:nvPr>
            <p:custDataLst>
              <p:tags r:id="rId1"/>
            </p:custDataLst>
          </p:nvPr>
        </p:nvPicPr>
        <p:blipFill>
          <a:blip r:embed="rId7" cstate="print"/>
          <a:srcRect l="41409" t="21957" r="17319" b="37514"/>
          <a:stretch>
            <a:fillRect/>
          </a:stretch>
        </p:blipFill>
        <p:spPr bwMode="auto">
          <a:xfrm>
            <a:off x="5363115" y="3188743"/>
            <a:ext cx="3660114" cy="2852936"/>
          </a:xfrm>
          <a:prstGeom prst="rect">
            <a:avLst/>
          </a:prstGeom>
          <a:noFill/>
          <a:ln w="9525">
            <a:noFill/>
            <a:miter lim="800000"/>
            <a:headEnd/>
            <a:tailEnd/>
          </a:ln>
        </p:spPr>
      </p:pic>
      <p:pic>
        <p:nvPicPr>
          <p:cNvPr id="6" name="Picture 8" descr="R:\EUxxxxxx-External Market\Workshop at Lighting Leadership Summit\Images\01_Introduction images\crowded streets\96188484.jpg"/>
          <p:cNvPicPr>
            <a:picLocks noChangeAspect="1" noChangeArrowheads="1"/>
          </p:cNvPicPr>
          <p:nvPr>
            <p:custDataLst>
              <p:tags r:id="rId2"/>
            </p:custDataLst>
          </p:nvPr>
        </p:nvPicPr>
        <p:blipFill>
          <a:blip r:embed="rId8" cstate="print"/>
          <a:srcRect t="22987" b="16750"/>
          <a:stretch>
            <a:fillRect/>
          </a:stretch>
        </p:blipFill>
        <p:spPr bwMode="auto">
          <a:xfrm>
            <a:off x="3856945" y="4736536"/>
            <a:ext cx="1440160" cy="1305145"/>
          </a:xfrm>
          <a:prstGeom prst="rect">
            <a:avLst/>
          </a:prstGeom>
          <a:noFill/>
          <a:ln w="9525">
            <a:noFill/>
            <a:miter lim="800000"/>
            <a:headEnd/>
            <a:tailEnd/>
          </a:ln>
        </p:spPr>
      </p:pic>
      <p:pic>
        <p:nvPicPr>
          <p:cNvPr id="8" name="Picture 25" descr="C:\Documents and Settings\nly05855.CODE1\Desktop\Lighting various\Photography proposal for Lighting\outdoor\outdoor 06.jpg"/>
          <p:cNvPicPr>
            <a:picLocks noChangeAspect="1" noChangeArrowheads="1"/>
          </p:cNvPicPr>
          <p:nvPr>
            <p:custDataLst>
              <p:tags r:id="rId3"/>
            </p:custDataLst>
          </p:nvPr>
        </p:nvPicPr>
        <p:blipFill>
          <a:blip r:embed="rId9" cstate="print"/>
          <a:srcRect l="37115" r="12921" b="22784"/>
          <a:stretch>
            <a:fillRect/>
          </a:stretch>
        </p:blipFill>
        <p:spPr bwMode="auto">
          <a:xfrm>
            <a:off x="3856945" y="3188745"/>
            <a:ext cx="1440160" cy="1459945"/>
          </a:xfrm>
          <a:prstGeom prst="rect">
            <a:avLst/>
          </a:prstGeom>
          <a:noFill/>
        </p:spPr>
      </p:pic>
      <p:pic>
        <p:nvPicPr>
          <p:cNvPr id="9" name="Picture 14"/>
          <p:cNvPicPr>
            <a:picLocks noChangeArrowheads="1"/>
          </p:cNvPicPr>
          <p:nvPr>
            <p:custDataLst>
              <p:tags r:id="rId4"/>
            </p:custDataLst>
          </p:nvPr>
        </p:nvPicPr>
        <p:blipFill>
          <a:blip r:embed="rId10" cstate="print"/>
          <a:srcRect/>
          <a:stretch>
            <a:fillRect/>
          </a:stretch>
        </p:blipFill>
        <p:spPr bwMode="auto">
          <a:xfrm>
            <a:off x="94481" y="3188743"/>
            <a:ext cx="1839094" cy="2852936"/>
          </a:xfrm>
          <a:prstGeom prst="rect">
            <a:avLst/>
          </a:prstGeom>
          <a:noFill/>
          <a:ln w="9525">
            <a:noFill/>
            <a:miter lim="800000"/>
            <a:headEnd/>
            <a:tailEnd/>
          </a:ln>
        </p:spPr>
      </p:pic>
      <p:sp>
        <p:nvSpPr>
          <p:cNvPr id="10" name="Title 1"/>
          <p:cNvSpPr txBox="1">
            <a:spLocks/>
          </p:cNvSpPr>
          <p:nvPr>
            <p:custDataLst>
              <p:tags r:id="rId5"/>
            </p:custDataLst>
          </p:nvPr>
        </p:nvSpPr>
        <p:spPr>
          <a:xfrm>
            <a:off x="374403" y="565151"/>
            <a:ext cx="8359775" cy="914400"/>
          </a:xfrm>
          <a:prstGeom prst="rect">
            <a:avLst/>
          </a:prstGeom>
          <a:ln w="0"/>
          <a:effectLst/>
        </p:spPr>
        <p:txBody>
          <a:bodyPr wrap="square" lIns="0" tIns="0" rIns="0" bIns="0" anchor="t">
            <a:normAutofit fontScale="97500"/>
          </a:bodyPr>
          <a:lstStyle>
            <a:lvl1pPr algn="l" defTabSz="457200" rtl="0" eaLnBrk="1" latinLnBrk="0" hangingPunct="1">
              <a:spcBef>
                <a:spcPct val="0"/>
              </a:spcBef>
              <a:buNone/>
              <a:defRPr sz="3200" kern="1200">
                <a:solidFill>
                  <a:schemeClr val="tx1"/>
                </a:solidFill>
                <a:latin typeface="Arial"/>
                <a:ea typeface="+mj-ea"/>
                <a:cs typeface="+mj-cs"/>
              </a:defRPr>
            </a:lvl1pPr>
          </a:lstStyle>
          <a:p>
            <a:pPr fontAlgn="auto">
              <a:spcBef>
                <a:spcPts val="0"/>
              </a:spcBef>
              <a:spcAft>
                <a:spcPts val="0"/>
              </a:spcAft>
            </a:pPr>
            <a:r>
              <a:rPr lang="en-US" sz="3100" dirty="0" smtClean="0">
                <a:solidFill>
                  <a:prstClr val="black"/>
                </a:solidFill>
              </a:rPr>
              <a:t>Next steps: Need to Accelerate!</a:t>
            </a:r>
            <a:r>
              <a:rPr lang="en-GB" dirty="0" smtClean="0">
                <a:solidFill>
                  <a:prstClr val="black"/>
                </a:solidFill>
              </a:rPr>
              <a:t/>
            </a:r>
            <a:br>
              <a:rPr lang="en-GB" dirty="0" smtClean="0">
                <a:solidFill>
                  <a:prstClr val="black"/>
                </a:solidFill>
              </a:rPr>
            </a:br>
            <a:endParaRPr lang="en-US" sz="1800" dirty="0">
              <a:solidFill>
                <a:srgbClr val="0070C0"/>
              </a:solidFill>
            </a:endParaRPr>
          </a:p>
        </p:txBody>
      </p:sp>
      <p:sp>
        <p:nvSpPr>
          <p:cNvPr id="11" name="Content Placeholder 2"/>
          <p:cNvSpPr txBox="1">
            <a:spLocks/>
          </p:cNvSpPr>
          <p:nvPr/>
        </p:nvSpPr>
        <p:spPr>
          <a:xfrm>
            <a:off x="374403" y="1479553"/>
            <a:ext cx="7148617" cy="1416049"/>
          </a:xfrm>
          <a:prstGeom prst="rect">
            <a:avLst/>
          </a:prstGeom>
        </p:spPr>
        <p:txBody>
          <a:bodyPr vert="horz" lIns="0" tIns="0" rIns="91440" bIns="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Arial"/>
                <a:ea typeface="+mn-ea"/>
                <a:cs typeface="+mn-cs"/>
              </a:defRPr>
            </a:lvl1pPr>
            <a:lvl2pPr marL="711200" indent="-342900" algn="l" defTabSz="457200" rtl="0" eaLnBrk="1" latinLnBrk="0" hangingPunct="1">
              <a:spcBef>
                <a:spcPct val="20000"/>
              </a:spcBef>
              <a:buFont typeface="Symbol" charset="2"/>
              <a:buChar char="-"/>
              <a:defRPr sz="2000" kern="1200">
                <a:solidFill>
                  <a:schemeClr val="tx1"/>
                </a:solidFill>
                <a:latin typeface="Arial"/>
                <a:ea typeface="+mn-ea"/>
                <a:cs typeface="+mn-cs"/>
              </a:defRPr>
            </a:lvl2pPr>
            <a:lvl3pPr marL="3175" indent="0" algn="l" defTabSz="457200" rtl="0" eaLnBrk="1" latinLnBrk="0" hangingPunct="1">
              <a:spcBef>
                <a:spcPct val="20000"/>
              </a:spcBef>
              <a:buFont typeface="Arial"/>
              <a:buNone/>
              <a:tabLst/>
              <a:defRPr sz="2000" kern="1200">
                <a:solidFill>
                  <a:schemeClr val="tx1"/>
                </a:solidFill>
                <a:latin typeface="Arial"/>
                <a:ea typeface="+mn-ea"/>
                <a:cs typeface="+mn-cs"/>
              </a:defRPr>
            </a:lvl3pPr>
            <a:lvl4pPr marL="3175" indent="0" algn="l" defTabSz="457200" rtl="0" eaLnBrk="1" latinLnBrk="0" hangingPunct="1">
              <a:spcBef>
                <a:spcPct val="20000"/>
              </a:spcBef>
              <a:buFont typeface="Arial"/>
              <a:buNone/>
              <a:defRPr sz="2000" kern="1200">
                <a:solidFill>
                  <a:schemeClr val="tx1"/>
                </a:solidFill>
                <a:latin typeface="Arial"/>
                <a:ea typeface="+mn-ea"/>
                <a:cs typeface="+mn-cs"/>
              </a:defRPr>
            </a:lvl4pPr>
            <a:lvl5pPr marL="0" indent="0" algn="l" defTabSz="457200" rtl="0" eaLnBrk="1" latinLnBrk="0" hangingPunct="1">
              <a:spcBef>
                <a:spcPct val="20000"/>
              </a:spcBef>
              <a:buFont typeface="Arial"/>
              <a:buNone/>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dirty="0" smtClean="0">
                <a:solidFill>
                  <a:prstClr val="black"/>
                </a:solidFill>
              </a:rPr>
              <a:t>Technology exists: no need to delay adoption</a:t>
            </a:r>
          </a:p>
          <a:p>
            <a:pPr fontAlgn="auto">
              <a:spcAft>
                <a:spcPts val="0"/>
              </a:spcAft>
            </a:pPr>
            <a:r>
              <a:rPr lang="en-US" dirty="0" smtClean="0">
                <a:solidFill>
                  <a:prstClr val="black"/>
                </a:solidFill>
              </a:rPr>
              <a:t>Policy frameworks: renovation &amp; </a:t>
            </a:r>
            <a:r>
              <a:rPr lang="en-US" dirty="0">
                <a:solidFill>
                  <a:prstClr val="black"/>
                </a:solidFill>
              </a:rPr>
              <a:t>g</a:t>
            </a:r>
            <a:r>
              <a:rPr lang="en-US" dirty="0" smtClean="0">
                <a:solidFill>
                  <a:prstClr val="black"/>
                </a:solidFill>
              </a:rPr>
              <a:t>reen </a:t>
            </a:r>
            <a:r>
              <a:rPr lang="en-US" dirty="0">
                <a:solidFill>
                  <a:prstClr val="black"/>
                </a:solidFill>
              </a:rPr>
              <a:t>p</a:t>
            </a:r>
            <a:r>
              <a:rPr lang="en-US" dirty="0" smtClean="0">
                <a:solidFill>
                  <a:prstClr val="black"/>
                </a:solidFill>
              </a:rPr>
              <a:t>ublic </a:t>
            </a:r>
            <a:r>
              <a:rPr lang="en-US" dirty="0">
                <a:solidFill>
                  <a:prstClr val="black"/>
                </a:solidFill>
              </a:rPr>
              <a:t>p</a:t>
            </a:r>
            <a:r>
              <a:rPr lang="en-US" dirty="0" smtClean="0">
                <a:solidFill>
                  <a:prstClr val="black"/>
                </a:solidFill>
              </a:rPr>
              <a:t>rocurement</a:t>
            </a:r>
          </a:p>
          <a:p>
            <a:pPr fontAlgn="auto">
              <a:spcAft>
                <a:spcPts val="0"/>
              </a:spcAft>
            </a:pPr>
            <a:r>
              <a:rPr lang="en-US" dirty="0" smtClean="0">
                <a:solidFill>
                  <a:prstClr val="black"/>
                </a:solidFill>
              </a:rPr>
              <a:t>Unleash Public-Private Financing Mechanisms</a:t>
            </a:r>
          </a:p>
          <a:p>
            <a:pPr fontAlgn="auto">
              <a:spcAft>
                <a:spcPts val="0"/>
              </a:spcAft>
            </a:pPr>
            <a:r>
              <a:rPr lang="en-US" dirty="0" smtClean="0">
                <a:solidFill>
                  <a:prstClr val="black"/>
                </a:solidFill>
              </a:rPr>
              <a:t>Communicate tangible benefits: voting &amp; buying </a:t>
            </a:r>
            <a:r>
              <a:rPr lang="en-US" dirty="0" err="1" smtClean="0">
                <a:solidFill>
                  <a:prstClr val="black"/>
                </a:solidFill>
              </a:rPr>
              <a:t>behaviour</a:t>
            </a:r>
            <a:endParaRPr lang="en-US" dirty="0">
              <a:solidFill>
                <a:prstClr val="black"/>
              </a:solidFill>
            </a:endParaRPr>
          </a:p>
        </p:txBody>
      </p:sp>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5987" y="3188742"/>
            <a:ext cx="1576328" cy="2852937"/>
          </a:xfrm>
          <a:prstGeom prst="rect">
            <a:avLst/>
          </a:prstGeom>
        </p:spPr>
      </p:pic>
    </p:spTree>
    <p:extLst>
      <p:ext uri="{BB962C8B-B14F-4D97-AF65-F5344CB8AC3E}">
        <p14:creationId xmlns:p14="http://schemas.microsoft.com/office/powerpoint/2010/main" val="1531265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custDataLst>
              <p:tags r:id="rId2"/>
            </p:custDataLst>
          </p:nvPr>
        </p:nvSpPr>
        <p:spPr bwMode="auto">
          <a:xfrm>
            <a:off x="381000" y="1509078"/>
            <a:ext cx="8343900" cy="4062651"/>
          </a:xfrm>
          <a:prstGeom prst="rect">
            <a:avLst/>
          </a:prstGeom>
          <a:noFill/>
          <a:ln w="0">
            <a:noFill/>
            <a:miter lim="800000"/>
            <a:headEnd/>
            <a:tailEnd/>
          </a:ln>
        </p:spPr>
        <p:txBody>
          <a:bodyPr lIns="0" tIns="0" rIns="0" bIns="0">
            <a:spAutoFit/>
          </a:bodyPr>
          <a:lstStyle/>
          <a:p>
            <a:pPr>
              <a:defRPr/>
            </a:pPr>
            <a:r>
              <a:rPr lang="en-US" sz="4400" dirty="0" smtClean="0">
                <a:solidFill>
                  <a:srgbClr val="0B5ED7"/>
                </a:solidFill>
                <a:latin typeface="Arial" charset="0"/>
              </a:rPr>
              <a:t>We will create more </a:t>
            </a:r>
            <a:r>
              <a:rPr lang="en-US" sz="4400" dirty="0" smtClean="0">
                <a:solidFill>
                  <a:schemeClr val="tx1"/>
                </a:solidFill>
                <a:latin typeface="Arial" charset="0"/>
              </a:rPr>
              <a:t>momentum</a:t>
            </a:r>
            <a:r>
              <a:rPr lang="en-US" sz="4400" dirty="0" smtClean="0">
                <a:solidFill>
                  <a:srgbClr val="0B5ED7"/>
                </a:solidFill>
                <a:latin typeface="Arial" charset="0"/>
              </a:rPr>
              <a:t> for sustainable development by focusing on </a:t>
            </a:r>
            <a:r>
              <a:rPr lang="en-US" sz="4400" dirty="0" smtClean="0">
                <a:solidFill>
                  <a:schemeClr val="tx1"/>
                </a:solidFill>
                <a:latin typeface="Arial" charset="0"/>
              </a:rPr>
              <a:t>communication</a:t>
            </a:r>
            <a:r>
              <a:rPr lang="en-US" sz="4400" dirty="0" smtClean="0">
                <a:solidFill>
                  <a:srgbClr val="0B5ED7"/>
                </a:solidFill>
                <a:latin typeface="Arial" charset="0"/>
              </a:rPr>
              <a:t> of tangible </a:t>
            </a:r>
            <a:r>
              <a:rPr lang="en-US" sz="4400" dirty="0" smtClean="0">
                <a:solidFill>
                  <a:schemeClr val="tx1"/>
                </a:solidFill>
                <a:latin typeface="Arial" charset="0"/>
              </a:rPr>
              <a:t>social benefits </a:t>
            </a:r>
            <a:r>
              <a:rPr lang="en-US" sz="4400" dirty="0" smtClean="0">
                <a:solidFill>
                  <a:srgbClr val="0B5ED7"/>
                </a:solidFill>
                <a:latin typeface="Arial" charset="0"/>
              </a:rPr>
              <a:t>beyond economic and ecological gains alone</a:t>
            </a:r>
            <a:endParaRPr lang="en-US" sz="4400" dirty="0">
              <a:solidFill>
                <a:srgbClr val="0B5ED7"/>
              </a:solidFill>
              <a:latin typeface="Arial" charset="0"/>
            </a:endParaRPr>
          </a:p>
        </p:txBody>
      </p:sp>
    </p:spTree>
    <p:custDataLst>
      <p:tags r:id="rId1"/>
    </p:custDataLst>
    <p:extLst>
      <p:ext uri="{BB962C8B-B14F-4D97-AF65-F5344CB8AC3E}">
        <p14:creationId xmlns:p14="http://schemas.microsoft.com/office/powerpoint/2010/main" val="4147778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32705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2112" y="565150"/>
            <a:ext cx="8359775" cy="914400"/>
          </a:xfrm>
          <a:ln w="0"/>
          <a:effectLst/>
        </p:spPr>
        <p:txBody>
          <a:bodyPr wrap="square" lIns="0" tIns="0" rIns="0" bIns="0" anchor="t"/>
          <a:lstStyle/>
          <a:p>
            <a:pPr>
              <a:spcBef>
                <a:spcPts val="0"/>
              </a:spcBef>
              <a:spcAft>
                <a:spcPts val="0"/>
              </a:spcAft>
            </a:pPr>
            <a:r>
              <a:rPr lang="en-US" sz="3000" dirty="0" smtClean="0">
                <a:solidFill>
                  <a:srgbClr val="000000"/>
                </a:solidFill>
              </a:rPr>
              <a:t>Public benefits of LED City Lighting confirmed in The Climate Group’s report</a:t>
            </a:r>
            <a:endParaRPr lang="en-US" sz="3000" dirty="0">
              <a:solidFill>
                <a:srgbClr val="000000"/>
              </a:solidFill>
            </a:endParaRPr>
          </a:p>
        </p:txBody>
      </p:sp>
      <p:sp>
        <p:nvSpPr>
          <p:cNvPr id="3" name="Text Placeholder 2"/>
          <p:cNvSpPr>
            <a:spLocks noGrp="1"/>
          </p:cNvSpPr>
          <p:nvPr>
            <p:ph type="body" idx="1"/>
            <p:custDataLst>
              <p:tags r:id="rId3"/>
            </p:custDataLst>
          </p:nvPr>
        </p:nvSpPr>
        <p:spPr>
          <a:xfrm>
            <a:off x="392112" y="2060848"/>
            <a:ext cx="4035872" cy="4381500"/>
          </a:xfrm>
          <a:ln w="0"/>
          <a:effectLst/>
        </p:spPr>
        <p:txBody>
          <a:bodyPr wrap="square" lIns="0" tIns="0" rIns="0" bIns="0">
            <a:normAutofit/>
          </a:bodyPr>
          <a:lstStyle/>
          <a:p>
            <a:pPr marL="0" indent="0">
              <a:buNone/>
            </a:pPr>
            <a:r>
              <a:rPr lang="en-US" sz="2800" dirty="0" smtClean="0">
                <a:solidFill>
                  <a:srgbClr val="AC0098"/>
                </a:solidFill>
              </a:rPr>
              <a:t>City dwellers prefer LED lights, and around 90% based in 3 major cities over the world, would support a full rollout of LEDs across city street lights and 70-80% felt safer with LEDs.</a:t>
            </a:r>
          </a:p>
          <a:p>
            <a:pPr marL="0" indent="0" algn="r">
              <a:buNone/>
            </a:pPr>
            <a:endParaRPr lang="en-US" sz="2400" dirty="0" smtClean="0"/>
          </a:p>
          <a:p>
            <a:pPr marL="0" indent="0" algn="r">
              <a:buNone/>
            </a:pPr>
            <a:r>
              <a:rPr lang="en-US" sz="1600" dirty="0" smtClean="0"/>
              <a:t>Source: </a:t>
            </a:r>
          </a:p>
          <a:p>
            <a:pPr marL="0" indent="0" algn="r">
              <a:buNone/>
            </a:pPr>
            <a:r>
              <a:rPr lang="en-US" sz="1600" dirty="0" smtClean="0"/>
              <a:t>The Climate Group, LED report 2012</a:t>
            </a:r>
            <a:endParaRPr lang="en-US" sz="1600" dirty="0"/>
          </a:p>
        </p:txBody>
      </p:sp>
      <p:pic>
        <p:nvPicPr>
          <p:cNvPr id="4" name="Afbeelding 5" descr="10_China_walking people.jpg"/>
          <p:cNvPicPr>
            <a:picLocks noChangeAspect="1"/>
          </p:cNvPicPr>
          <p:nvPr>
            <p:custDataLst>
              <p:tags r:id="rId4"/>
            </p:custDataLst>
          </p:nvPr>
        </p:nvPicPr>
        <p:blipFill>
          <a:blip r:embed="rId6" cstate="print"/>
          <a:srcRect r="50000"/>
          <a:stretch>
            <a:fillRect/>
          </a:stretch>
        </p:blipFill>
        <p:spPr>
          <a:xfrm>
            <a:off x="4572000" y="2000240"/>
            <a:ext cx="4572000" cy="4857760"/>
          </a:xfrm>
          <a:prstGeom prst="rect">
            <a:avLst/>
          </a:prstGeom>
        </p:spPr>
      </p:pic>
    </p:spTree>
    <p:custDataLst>
      <p:tags r:id="rId1"/>
    </p:custDataLst>
    <p:extLst>
      <p:ext uri="{BB962C8B-B14F-4D97-AF65-F5344CB8AC3E}">
        <p14:creationId xmlns:p14="http://schemas.microsoft.com/office/powerpoint/2010/main" val="196895954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a:grpSpLocks/>
          </p:cNvGrpSpPr>
          <p:nvPr/>
        </p:nvGrpSpPr>
        <p:grpSpPr bwMode="auto">
          <a:xfrm>
            <a:off x="0" y="1196429"/>
            <a:ext cx="4495800" cy="2430462"/>
            <a:chOff x="0" y="1916113"/>
            <a:chExt cx="9144000" cy="4941887"/>
          </a:xfrm>
        </p:grpSpPr>
        <p:sp>
          <p:nvSpPr>
            <p:cNvPr id="6" name="Rectangle 3"/>
            <p:cNvSpPr>
              <a:spLocks noChangeArrowheads="1"/>
            </p:cNvSpPr>
            <p:nvPr/>
          </p:nvSpPr>
          <p:spPr bwMode="auto">
            <a:xfrm>
              <a:off x="0" y="1916113"/>
              <a:ext cx="9144000" cy="4941887"/>
            </a:xfrm>
            <a:prstGeom prst="rect">
              <a:avLst/>
            </a:prstGeom>
            <a:solidFill>
              <a:schemeClr val="tx1"/>
            </a:solidFill>
            <a:ln w="3175" algn="ctr">
              <a:solidFill>
                <a:schemeClr val="tx1"/>
              </a:solidFill>
              <a:miter lim="800000"/>
              <a:headEnd/>
              <a:tailEnd/>
            </a:ln>
          </p:spPr>
          <p:txBody>
            <a:bodyPr wrap="none" anchor="ct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algn="ctr"/>
              <a:endParaRPr lang="en-GB" altLang="en-US"/>
            </a:p>
          </p:txBody>
        </p:sp>
        <p:pic>
          <p:nvPicPr>
            <p:cNvPr id="7" name="Picture 4" descr="earth_seen_fr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238" y="1916113"/>
              <a:ext cx="4938712"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5"/>
          <p:cNvSpPr>
            <a:spLocks noChangeArrowheads="1"/>
          </p:cNvSpPr>
          <p:nvPr/>
        </p:nvSpPr>
        <p:spPr bwMode="auto">
          <a:xfrm>
            <a:off x="381000" y="44624"/>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000000"/>
                </a:solidFill>
                <a:latin typeface="Arial" pitchFamily="34" charset="0"/>
              </a:defRPr>
            </a:lvl1pPr>
            <a:lvl2pPr marL="742950" indent="-285750" eaLnBrk="0" hangingPunct="0">
              <a:defRPr sz="2000">
                <a:solidFill>
                  <a:srgbClr val="000000"/>
                </a:solidFill>
                <a:latin typeface="Arial" pitchFamily="34" charset="0"/>
              </a:defRPr>
            </a:lvl2pPr>
            <a:lvl3pPr marL="1143000" indent="-228600" eaLnBrk="0" hangingPunct="0">
              <a:defRPr sz="2000">
                <a:solidFill>
                  <a:srgbClr val="000000"/>
                </a:solidFill>
                <a:latin typeface="Arial" pitchFamily="34" charset="0"/>
              </a:defRPr>
            </a:lvl3pPr>
            <a:lvl4pPr marL="1600200" indent="-228600" eaLnBrk="0" hangingPunct="0">
              <a:defRPr sz="2000">
                <a:solidFill>
                  <a:srgbClr val="000000"/>
                </a:solidFill>
                <a:latin typeface="Arial" pitchFamily="34" charset="0"/>
              </a:defRPr>
            </a:lvl4pPr>
            <a:lvl5pPr marL="2057400" indent="-228600" eaLnBrk="0" hangingPunct="0">
              <a:defRPr sz="2000">
                <a:solidFill>
                  <a:srgbClr val="000000"/>
                </a:solidFill>
                <a:latin typeface="Arial" pitchFamily="34" charset="0"/>
              </a:defRPr>
            </a:lvl5pPr>
            <a:lvl6pPr marL="2514600" indent="-228600" eaLnBrk="0" fontAlgn="base" hangingPunct="0">
              <a:spcBef>
                <a:spcPct val="0"/>
              </a:spcBef>
              <a:spcAft>
                <a:spcPct val="0"/>
              </a:spcAft>
              <a:defRPr sz="2000">
                <a:solidFill>
                  <a:srgbClr val="000000"/>
                </a:solidFill>
                <a:latin typeface="Arial" pitchFamily="34" charset="0"/>
              </a:defRPr>
            </a:lvl6pPr>
            <a:lvl7pPr marL="2971800" indent="-228600" eaLnBrk="0" fontAlgn="base" hangingPunct="0">
              <a:spcBef>
                <a:spcPct val="0"/>
              </a:spcBef>
              <a:spcAft>
                <a:spcPct val="0"/>
              </a:spcAft>
              <a:defRPr sz="2000">
                <a:solidFill>
                  <a:srgbClr val="000000"/>
                </a:solidFill>
                <a:latin typeface="Arial" pitchFamily="34" charset="0"/>
              </a:defRPr>
            </a:lvl7pPr>
            <a:lvl8pPr marL="3429000" indent="-228600" eaLnBrk="0" fontAlgn="base" hangingPunct="0">
              <a:spcBef>
                <a:spcPct val="0"/>
              </a:spcBef>
              <a:spcAft>
                <a:spcPct val="0"/>
              </a:spcAft>
              <a:defRPr sz="2000">
                <a:solidFill>
                  <a:srgbClr val="000000"/>
                </a:solidFill>
                <a:latin typeface="Arial" pitchFamily="34" charset="0"/>
              </a:defRPr>
            </a:lvl8pPr>
            <a:lvl9pPr marL="3886200" indent="-228600" eaLnBrk="0" fontAlgn="base" hangingPunct="0">
              <a:spcBef>
                <a:spcPct val="0"/>
              </a:spcBef>
              <a:spcAft>
                <a:spcPct val="0"/>
              </a:spcAft>
              <a:defRPr sz="2000">
                <a:solidFill>
                  <a:srgbClr val="000000"/>
                </a:solidFill>
                <a:latin typeface="Arial" pitchFamily="34" charset="0"/>
              </a:defRPr>
            </a:lvl9pPr>
          </a:lstStyle>
          <a:p>
            <a:pPr eaLnBrk="1" hangingPunct="1"/>
            <a:r>
              <a:rPr lang="en-US" altLang="en-US"/>
              <a:t>We are living in a time where </a:t>
            </a:r>
            <a:r>
              <a:rPr lang="en-US" altLang="en-US" b="1"/>
              <a:t>Energy and Climate Challenges</a:t>
            </a:r>
            <a:r>
              <a:rPr lang="en-US" altLang="en-US"/>
              <a:t> are increasingly capturing the world’s attention.</a:t>
            </a:r>
          </a:p>
        </p:txBody>
      </p:sp>
      <p:pic>
        <p:nvPicPr>
          <p:cNvPr id="9" name="Picture 3" descr="7486633_74b2e42788"/>
          <p:cNvPicPr>
            <a:picLocks noChangeAspect="1" noChangeArrowheads="1"/>
          </p:cNvPicPr>
          <p:nvPr/>
        </p:nvPicPr>
        <p:blipFill>
          <a:blip r:embed="rId3">
            <a:extLst>
              <a:ext uri="{28A0092B-C50C-407E-A947-70E740481C1C}">
                <a14:useLocalDpi xmlns:a14="http://schemas.microsoft.com/office/drawing/2010/main" val="0"/>
              </a:ext>
            </a:extLst>
          </a:blip>
          <a:srcRect t="19057"/>
          <a:stretch>
            <a:fillRect/>
          </a:stretch>
        </p:blipFill>
        <p:spPr bwMode="auto">
          <a:xfrm>
            <a:off x="4537075" y="1185144"/>
            <a:ext cx="460692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p:cNvGrpSpPr>
          <p:nvPr/>
        </p:nvGrpSpPr>
        <p:grpSpPr bwMode="auto">
          <a:xfrm>
            <a:off x="0" y="3693566"/>
            <a:ext cx="9144000" cy="2471738"/>
            <a:chOff x="0" y="4412974"/>
            <a:chExt cx="9144000" cy="2472014"/>
          </a:xfrm>
        </p:grpSpPr>
        <p:pic>
          <p:nvPicPr>
            <p:cNvPr id="11" name="Picture 3" descr="mumbai"/>
            <p:cNvPicPr>
              <a:picLocks noChangeAspect="1" noChangeArrowheads="1"/>
            </p:cNvPicPr>
            <p:nvPr/>
          </p:nvPicPr>
          <p:blipFill>
            <a:blip r:embed="rId4">
              <a:lum contrast="30000"/>
              <a:extLst>
                <a:ext uri="{28A0092B-C50C-407E-A947-70E740481C1C}">
                  <a14:useLocalDpi xmlns:a14="http://schemas.microsoft.com/office/drawing/2010/main" val="0"/>
                </a:ext>
              </a:extLst>
            </a:blip>
            <a:srcRect t="16156"/>
            <a:stretch>
              <a:fillRect/>
            </a:stretch>
          </p:blipFill>
          <p:spPr bwMode="auto">
            <a:xfrm>
              <a:off x="0" y="4420925"/>
              <a:ext cx="4492487" cy="246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untitled.bmp"/>
            <p:cNvPicPr>
              <a:picLocks noChangeAspect="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4540195" y="4412974"/>
              <a:ext cx="4603805" cy="244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05722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05" y="116632"/>
            <a:ext cx="8677275" cy="610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2449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73356" y="1921044"/>
            <a:ext cx="238699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lIns="0" tIns="0" rIns="0" bIns="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Aft>
                <a:spcPts val="400"/>
              </a:spcAft>
            </a:pPr>
            <a:r>
              <a:rPr sz="1800" b="1" dirty="0">
                <a:solidFill>
                  <a:srgbClr val="000000"/>
                </a:solidFill>
                <a:cs typeface="Arial" pitchFamily="34" charset="0"/>
              </a:rPr>
              <a:t>more light</a:t>
            </a:r>
            <a:endParaRPr sz="1800" dirty="0">
              <a:solidFill>
                <a:srgbClr val="000000"/>
              </a:solidFill>
              <a:cs typeface="Arial" pitchFamily="34" charset="0"/>
            </a:endParaRPr>
          </a:p>
        </p:txBody>
      </p:sp>
      <p:sp>
        <p:nvSpPr>
          <p:cNvPr id="4" name="Rectangle 3"/>
          <p:cNvSpPr>
            <a:spLocks noChangeArrowheads="1"/>
          </p:cNvSpPr>
          <p:nvPr/>
        </p:nvSpPr>
        <p:spPr bwMode="auto">
          <a:xfrm>
            <a:off x="2808012" y="1920270"/>
            <a:ext cx="34265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lIns="0" tIns="0" rIns="0" bIns="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Aft>
                <a:spcPts val="400"/>
              </a:spcAft>
            </a:pPr>
            <a:r>
              <a:rPr sz="1800" b="1" dirty="0">
                <a:solidFill>
                  <a:srgbClr val="000000"/>
                </a:solidFill>
                <a:cs typeface="Arial" pitchFamily="34" charset="0"/>
              </a:rPr>
              <a:t>more </a:t>
            </a:r>
            <a:r>
              <a:rPr sz="1800" b="1" dirty="0" smtClean="0">
                <a:solidFill>
                  <a:srgbClr val="000000"/>
                </a:solidFill>
                <a:cs typeface="Arial" pitchFamily="34" charset="0"/>
              </a:rPr>
              <a:t>energy-efficient light</a:t>
            </a:r>
            <a:endParaRPr sz="1800" dirty="0">
              <a:solidFill>
                <a:srgbClr val="000000"/>
              </a:solidFill>
              <a:cs typeface="Arial" pitchFamily="34" charset="0"/>
            </a:endParaRPr>
          </a:p>
        </p:txBody>
      </p:sp>
      <p:sp>
        <p:nvSpPr>
          <p:cNvPr id="5" name="Rectangle 4"/>
          <p:cNvSpPr>
            <a:spLocks noChangeArrowheads="1"/>
          </p:cNvSpPr>
          <p:nvPr/>
        </p:nvSpPr>
        <p:spPr bwMode="auto">
          <a:xfrm>
            <a:off x="6306542" y="1921044"/>
            <a:ext cx="261997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lIns="0" tIns="0" rIns="0" bIns="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Aft>
                <a:spcPts val="400"/>
              </a:spcAft>
            </a:pPr>
            <a:r>
              <a:rPr sz="1800" b="1" dirty="0">
                <a:solidFill>
                  <a:srgbClr val="000000"/>
                </a:solidFill>
                <a:cs typeface="Arial" pitchFamily="34" charset="0"/>
              </a:rPr>
              <a:t>digital light</a:t>
            </a:r>
          </a:p>
        </p:txBody>
      </p:sp>
      <p:sp>
        <p:nvSpPr>
          <p:cNvPr id="6" name="TextBox 25"/>
          <p:cNvSpPr txBox="1">
            <a:spLocks noChangeArrowheads="1"/>
          </p:cNvSpPr>
          <p:nvPr/>
        </p:nvSpPr>
        <p:spPr bwMode="auto">
          <a:xfrm>
            <a:off x="185739" y="5338142"/>
            <a:ext cx="849706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lnSpc>
                <a:spcPct val="80000"/>
              </a:lnSpc>
            </a:pPr>
            <a:r>
              <a:rPr b="1" dirty="0">
                <a:solidFill>
                  <a:srgbClr val="0B5ED7"/>
                </a:solidFill>
                <a:cs typeface="+mn-cs"/>
              </a:rPr>
              <a:t>	</a:t>
            </a:r>
            <a:r>
              <a:rPr sz="2800" b="1" dirty="0" smtClean="0">
                <a:solidFill>
                  <a:srgbClr val="0B5ED7"/>
                </a:solidFill>
                <a:cs typeface="+mn-cs"/>
              </a:rPr>
              <a:t>…and </a:t>
            </a:r>
            <a:r>
              <a:rPr lang="en-US" sz="2800" b="1" dirty="0" smtClean="0">
                <a:solidFill>
                  <a:srgbClr val="0B5ED7"/>
                </a:solidFill>
              </a:rPr>
              <a:t>Philips Lighting is </a:t>
            </a:r>
            <a:r>
              <a:rPr sz="2800" b="1" dirty="0" smtClean="0">
                <a:solidFill>
                  <a:srgbClr val="0B5ED7"/>
                </a:solidFill>
                <a:cs typeface="+mn-cs"/>
              </a:rPr>
              <a:t>changing the game</a:t>
            </a:r>
            <a:endParaRPr b="1" dirty="0">
              <a:solidFill>
                <a:srgbClr val="0B5ED7"/>
              </a:solidFill>
              <a:cs typeface="+mn-cs"/>
            </a:endParaRPr>
          </a:p>
        </p:txBody>
      </p:sp>
      <p:sp>
        <p:nvSpPr>
          <p:cNvPr id="7" name="Rectangle 6"/>
          <p:cNvSpPr>
            <a:spLocks noChangeArrowheads="1"/>
          </p:cNvSpPr>
          <p:nvPr/>
        </p:nvSpPr>
        <p:spPr bwMode="auto">
          <a:xfrm>
            <a:off x="381000" y="1069008"/>
            <a:ext cx="48355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lIns="0" tIns="0" rIns="0" bIns="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Aft>
                <a:spcPts val="400"/>
              </a:spcAft>
            </a:pPr>
            <a:r>
              <a:rPr sz="2800" b="1" dirty="0">
                <a:solidFill>
                  <a:srgbClr val="0B5ED7"/>
                </a:solidFill>
                <a:cs typeface="Arial" pitchFamily="34" charset="0"/>
              </a:rPr>
              <a:t>The world needs….</a:t>
            </a: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9900" y="2431083"/>
            <a:ext cx="3068638"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rrowheads="1"/>
          </p:cNvPicPr>
          <p:nvPr/>
        </p:nvPicPr>
        <p:blipFill>
          <a:blip r:embed="rId4" cstate="print">
            <a:extLst>
              <a:ext uri="{28A0092B-C50C-407E-A947-70E740481C1C}">
                <a14:useLocalDpi xmlns:a14="http://schemas.microsoft.com/office/drawing/2010/main" val="0"/>
              </a:ext>
            </a:extLst>
          </a:blip>
          <a:srcRect l="2454" t="1440" r="865" b="1878"/>
          <a:stretch>
            <a:fillRect/>
          </a:stretch>
        </p:blipFill>
        <p:spPr bwMode="auto">
          <a:xfrm>
            <a:off x="6115050" y="2429495"/>
            <a:ext cx="3035300"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PPP03_Partnering_to_drive_change_main.jpg"/>
          <p:cNvPicPr>
            <a:picLocks noChangeAspect="1"/>
          </p:cNvPicPr>
          <p:nvPr/>
        </p:nvPicPr>
        <p:blipFill rotWithShape="1">
          <a:blip r:embed="rId5" cstate="print">
            <a:extLst>
              <a:ext uri="{28A0092B-C50C-407E-A947-70E740481C1C}">
                <a14:useLocalDpi xmlns:a14="http://schemas.microsoft.com/office/drawing/2010/main" val="0"/>
              </a:ext>
            </a:extLst>
          </a:blip>
          <a:srcRect r="9295"/>
          <a:stretch/>
        </p:blipFill>
        <p:spPr>
          <a:xfrm>
            <a:off x="-6350" y="2429495"/>
            <a:ext cx="2998439" cy="2487613"/>
          </a:xfrm>
          <a:prstGeom prst="rect">
            <a:avLst/>
          </a:prstGeom>
          <a:effectLst/>
        </p:spPr>
      </p:pic>
    </p:spTree>
    <p:extLst>
      <p:ext uri="{BB962C8B-B14F-4D97-AF65-F5344CB8AC3E}">
        <p14:creationId xmlns:p14="http://schemas.microsoft.com/office/powerpoint/2010/main" val="2457807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custDataLst>
              <p:tags r:id="rId2"/>
            </p:custDataLst>
          </p:nvPr>
        </p:nvSpPr>
        <p:spPr bwMode="auto">
          <a:xfrm>
            <a:off x="381000" y="1874838"/>
            <a:ext cx="8343900" cy="3077766"/>
          </a:xfrm>
          <a:prstGeom prst="rect">
            <a:avLst/>
          </a:prstGeom>
          <a:noFill/>
          <a:ln w="0">
            <a:noFill/>
            <a:miter lim="800000"/>
            <a:headEnd/>
            <a:tailEnd/>
          </a:ln>
        </p:spPr>
        <p:txBody>
          <a:bodyPr lIns="0" tIns="0" rIns="0" bIns="0">
            <a:spAutoFit/>
          </a:bodyPr>
          <a:lstStyle/>
          <a:p>
            <a:pPr>
              <a:defRPr/>
            </a:pPr>
            <a:r>
              <a:rPr lang="en-US" sz="4000" dirty="0" smtClean="0">
                <a:solidFill>
                  <a:schemeClr val="tx1"/>
                </a:solidFill>
                <a:latin typeface="Arial" charset="0"/>
              </a:rPr>
              <a:t>Technology</a:t>
            </a:r>
            <a:r>
              <a:rPr lang="en-US" sz="4000" dirty="0" smtClean="0">
                <a:solidFill>
                  <a:srgbClr val="0B5ED7"/>
                </a:solidFill>
                <a:latin typeface="Arial" charset="0"/>
              </a:rPr>
              <a:t> is advancing at an unprecedented pace and the </a:t>
            </a:r>
            <a:r>
              <a:rPr lang="en-US" sz="4000" dirty="0" smtClean="0">
                <a:solidFill>
                  <a:schemeClr val="tx1"/>
                </a:solidFill>
                <a:latin typeface="Arial" charset="0"/>
              </a:rPr>
              <a:t>LED Revolution </a:t>
            </a:r>
            <a:r>
              <a:rPr lang="en-US" sz="4000" dirty="0" smtClean="0">
                <a:solidFill>
                  <a:srgbClr val="0B5ED7"/>
                </a:solidFill>
                <a:latin typeface="Arial" charset="0"/>
              </a:rPr>
              <a:t>provides </a:t>
            </a:r>
            <a:r>
              <a:rPr lang="en-US" sz="4000" dirty="0" smtClean="0">
                <a:solidFill>
                  <a:schemeClr val="tx1"/>
                </a:solidFill>
                <a:latin typeface="Arial" charset="0"/>
              </a:rPr>
              <a:t>triple win </a:t>
            </a:r>
            <a:r>
              <a:rPr lang="en-US" sz="4000" dirty="0" smtClean="0">
                <a:solidFill>
                  <a:srgbClr val="0B5ED7"/>
                </a:solidFill>
                <a:latin typeface="Arial" charset="0"/>
              </a:rPr>
              <a:t>solutions for consumers, environment and economy</a:t>
            </a:r>
            <a:endParaRPr lang="en-US" sz="4000" dirty="0">
              <a:solidFill>
                <a:srgbClr val="0B5ED7"/>
              </a:solidFill>
              <a:latin typeface="Arial" charset="0"/>
            </a:endParaRPr>
          </a:p>
        </p:txBody>
      </p:sp>
    </p:spTree>
    <p:custDataLst>
      <p:tags r:id="rId1"/>
    </p:custDataLst>
    <p:extLst>
      <p:ext uri="{BB962C8B-B14F-4D97-AF65-F5344CB8AC3E}">
        <p14:creationId xmlns:p14="http://schemas.microsoft.com/office/powerpoint/2010/main" val="3475883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7"/>
          <p:cNvGraphicFramePr/>
          <p:nvPr>
            <p:custDataLst>
              <p:tags r:id="rId2"/>
            </p:custDataLst>
          </p:nvPr>
        </p:nvGraphicFramePr>
        <p:xfrm>
          <a:off x="0" y="1086295"/>
          <a:ext cx="3380342" cy="311019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8" name="Chart 17"/>
          <p:cNvGraphicFramePr/>
          <p:nvPr/>
        </p:nvGraphicFramePr>
        <p:xfrm>
          <a:off x="2036967" y="2584090"/>
          <a:ext cx="4044746" cy="3725048"/>
        </p:xfrm>
        <a:graphic>
          <a:graphicData uri="http://schemas.openxmlformats.org/drawingml/2006/chart">
            <c:chart xmlns:c="http://schemas.openxmlformats.org/drawingml/2006/chart" xmlns:r="http://schemas.openxmlformats.org/officeDocument/2006/relationships" r:id="rId12"/>
          </a:graphicData>
        </a:graphic>
      </p:graphicFrame>
      <p:sp>
        <p:nvSpPr>
          <p:cNvPr id="31751" name="Rectangle 12"/>
          <p:cNvSpPr>
            <a:spLocks noChangeArrowheads="1"/>
          </p:cNvSpPr>
          <p:nvPr>
            <p:custDataLst>
              <p:tags r:id="rId3"/>
            </p:custDataLst>
          </p:nvPr>
        </p:nvSpPr>
        <p:spPr bwMode="auto">
          <a:xfrm>
            <a:off x="385763" y="555625"/>
            <a:ext cx="5435600" cy="914400"/>
          </a:xfrm>
          <a:prstGeom prst="rect">
            <a:avLst/>
          </a:prstGeom>
          <a:noFill/>
          <a:ln w="0">
            <a:noFill/>
            <a:miter lim="800000"/>
            <a:headEnd/>
            <a:tailEnd/>
          </a:ln>
        </p:spPr>
        <p:txBody>
          <a:bodyPr lIns="0" tIns="0" rIns="0" bIns="0"/>
          <a:lstStyle/>
          <a:p>
            <a:pPr eaLnBrk="0" hangingPunct="0">
              <a:defRPr/>
            </a:pPr>
            <a:r>
              <a:rPr lang="en-US" sz="3000" b="0" dirty="0">
                <a:solidFill>
                  <a:schemeClr val="bg2">
                    <a:lumMod val="50000"/>
                  </a:schemeClr>
                </a:solidFill>
                <a:latin typeface="Arial" pitchFamily="34" charset="0"/>
                <a:cs typeface="Arial" pitchFamily="34" charset="0"/>
              </a:rPr>
              <a:t>The LED </a:t>
            </a:r>
            <a:r>
              <a:rPr lang="en-US" sz="3000" b="0" dirty="0" smtClean="0">
                <a:solidFill>
                  <a:schemeClr val="bg2">
                    <a:lumMod val="50000"/>
                  </a:schemeClr>
                </a:solidFill>
                <a:latin typeface="Arial" pitchFamily="34" charset="0"/>
                <a:cs typeface="Arial" pitchFamily="34" charset="0"/>
              </a:rPr>
              <a:t>Lighting revolution</a:t>
            </a:r>
            <a:endParaRPr lang="en-US" sz="3000" b="0" dirty="0">
              <a:solidFill>
                <a:schemeClr val="bg2">
                  <a:lumMod val="50000"/>
                </a:schemeClr>
              </a:solidFill>
              <a:latin typeface="Arial" pitchFamily="34" charset="0"/>
              <a:cs typeface="Arial" pitchFamily="34" charset="0"/>
            </a:endParaRPr>
          </a:p>
        </p:txBody>
      </p:sp>
      <p:sp>
        <p:nvSpPr>
          <p:cNvPr id="31759" name="Text Box 19"/>
          <p:cNvSpPr txBox="1">
            <a:spLocks noChangeArrowheads="1"/>
          </p:cNvSpPr>
          <p:nvPr>
            <p:custDataLst>
              <p:tags r:id="rId4"/>
            </p:custDataLst>
          </p:nvPr>
        </p:nvSpPr>
        <p:spPr bwMode="auto">
          <a:xfrm>
            <a:off x="277813" y="6540655"/>
            <a:ext cx="4692220" cy="202846"/>
          </a:xfrm>
          <a:prstGeom prst="rect">
            <a:avLst/>
          </a:prstGeom>
          <a:noFill/>
          <a:ln w="9525">
            <a:noFill/>
            <a:miter lim="800000"/>
            <a:headEnd/>
            <a:tailEnd/>
          </a:ln>
        </p:spPr>
        <p:txBody>
          <a:bodyPr tIns="0" bIns="0"/>
          <a:lstStyle/>
          <a:p>
            <a:pPr marL="161925" indent="-161925"/>
            <a:r>
              <a:rPr lang="en-US" sz="900" b="0" dirty="0" smtClean="0">
                <a:solidFill>
                  <a:schemeClr val="bg2">
                    <a:lumMod val="50000"/>
                  </a:schemeClr>
                </a:solidFill>
                <a:latin typeface="Arial" pitchFamily="34" charset="0"/>
                <a:cs typeface="Arial" pitchFamily="34" charset="0"/>
              </a:rPr>
              <a:t>*</a:t>
            </a:r>
            <a:r>
              <a:rPr lang="en-US" sz="900" dirty="0" smtClean="0">
                <a:solidFill>
                  <a:srgbClr val="000000"/>
                </a:solidFill>
                <a:latin typeface="Arial" pitchFamily="34" charset="0"/>
                <a:cs typeface="Arial" pitchFamily="34" charset="0"/>
              </a:rPr>
              <a:t>Source: Philips Lighting global market study 2009, updated for 2010</a:t>
            </a:r>
          </a:p>
        </p:txBody>
      </p:sp>
      <p:grpSp>
        <p:nvGrpSpPr>
          <p:cNvPr id="15" name="Groep 14"/>
          <p:cNvGrpSpPr/>
          <p:nvPr/>
        </p:nvGrpSpPr>
        <p:grpSpPr>
          <a:xfrm>
            <a:off x="385763" y="5499100"/>
            <a:ext cx="4989512" cy="558800"/>
            <a:chOff x="385763" y="5499100"/>
            <a:chExt cx="4989512" cy="558800"/>
          </a:xfrm>
        </p:grpSpPr>
        <p:sp>
          <p:nvSpPr>
            <p:cNvPr id="30722" name="Rectangle 14"/>
            <p:cNvSpPr>
              <a:spLocks noChangeArrowheads="1"/>
            </p:cNvSpPr>
            <p:nvPr/>
          </p:nvSpPr>
          <p:spPr bwMode="auto">
            <a:xfrm>
              <a:off x="385763" y="5873750"/>
              <a:ext cx="176212" cy="184150"/>
            </a:xfrm>
            <a:prstGeom prst="rect">
              <a:avLst/>
            </a:prstGeom>
            <a:solidFill>
              <a:srgbClr val="00A7BC"/>
            </a:solidFill>
            <a:ln w="9525" algn="ctr">
              <a:noFill/>
              <a:round/>
              <a:headEnd/>
              <a:tailEnd/>
            </a:ln>
          </p:spPr>
          <p:txBody>
            <a:bodyPr/>
            <a:lstStyle/>
            <a:p>
              <a:endParaRPr lang="en-US" b="0">
                <a:solidFill>
                  <a:srgbClr val="000000"/>
                </a:solidFill>
              </a:endParaRPr>
            </a:p>
          </p:txBody>
        </p:sp>
        <p:sp>
          <p:nvSpPr>
            <p:cNvPr id="30723" name="Rectangle 12"/>
            <p:cNvSpPr>
              <a:spLocks noChangeArrowheads="1"/>
            </p:cNvSpPr>
            <p:nvPr/>
          </p:nvSpPr>
          <p:spPr bwMode="auto">
            <a:xfrm>
              <a:off x="385763" y="5503863"/>
              <a:ext cx="176212" cy="184150"/>
            </a:xfrm>
            <a:prstGeom prst="rect">
              <a:avLst/>
            </a:prstGeom>
            <a:solidFill>
              <a:srgbClr val="0B5ED7"/>
            </a:solidFill>
            <a:ln w="9525" algn="ctr">
              <a:noFill/>
              <a:round/>
              <a:headEnd/>
              <a:tailEnd/>
            </a:ln>
          </p:spPr>
          <p:txBody>
            <a:bodyPr/>
            <a:lstStyle/>
            <a:p>
              <a:endParaRPr lang="en-US" b="0">
                <a:solidFill>
                  <a:srgbClr val="000000"/>
                </a:solidFill>
              </a:endParaRPr>
            </a:p>
          </p:txBody>
        </p:sp>
        <p:sp>
          <p:nvSpPr>
            <p:cNvPr id="20" name="Text Box 44"/>
            <p:cNvSpPr txBox="1">
              <a:spLocks noChangeArrowheads="1"/>
            </p:cNvSpPr>
            <p:nvPr>
              <p:custDataLst>
                <p:tags r:id="rId8"/>
              </p:custDataLst>
            </p:nvPr>
          </p:nvSpPr>
          <p:spPr bwMode="auto">
            <a:xfrm>
              <a:off x="690563" y="5499100"/>
              <a:ext cx="4684712" cy="554038"/>
            </a:xfrm>
            <a:prstGeom prst="rect">
              <a:avLst/>
            </a:prstGeom>
            <a:noFill/>
            <a:ln w="9525">
              <a:noFill/>
              <a:miter lim="800000"/>
              <a:headEnd/>
              <a:tailEnd/>
            </a:ln>
          </p:spPr>
          <p:txBody>
            <a:bodyPr lIns="0" tIns="0" rIns="0" bIns="0">
              <a:spAutoFit/>
            </a:bodyPr>
            <a:lstStyle/>
            <a:p>
              <a:pPr>
                <a:defRPr/>
              </a:pPr>
              <a:r>
                <a:rPr lang="en-US" sz="1200" dirty="0">
                  <a:solidFill>
                    <a:schemeClr val="bg2">
                      <a:lumMod val="50000"/>
                    </a:schemeClr>
                  </a:solidFill>
                  <a:latin typeface="Arial" pitchFamily="34" charset="0"/>
                  <a:cs typeface="Arial" pitchFamily="34" charset="0"/>
                </a:rPr>
                <a:t>Traditional lighting</a:t>
              </a:r>
            </a:p>
            <a:p>
              <a:pPr>
                <a:defRPr/>
              </a:pPr>
              <a:endParaRPr lang="en-US" sz="1200" dirty="0">
                <a:solidFill>
                  <a:schemeClr val="bg2">
                    <a:lumMod val="50000"/>
                  </a:schemeClr>
                </a:solidFill>
                <a:latin typeface="Arial" pitchFamily="34" charset="0"/>
                <a:cs typeface="Arial" pitchFamily="34" charset="0"/>
              </a:endParaRPr>
            </a:p>
            <a:p>
              <a:pPr>
                <a:defRPr/>
              </a:pPr>
              <a:r>
                <a:rPr lang="en-US" sz="1200" dirty="0">
                  <a:solidFill>
                    <a:schemeClr val="bg2">
                      <a:lumMod val="50000"/>
                    </a:schemeClr>
                  </a:solidFill>
                  <a:latin typeface="Arial" pitchFamily="34" charset="0"/>
                  <a:cs typeface="Arial" pitchFamily="34" charset="0"/>
                </a:rPr>
                <a:t>LED lighting</a:t>
              </a:r>
            </a:p>
          </p:txBody>
        </p:sp>
      </p:grpSp>
      <p:pic>
        <p:nvPicPr>
          <p:cNvPr id="13" name="Picture 20" descr="17_bridge.jpg"/>
          <p:cNvPicPr>
            <a:picLocks noChangeAspect="1"/>
          </p:cNvPicPr>
          <p:nvPr>
            <p:custDataLst>
              <p:tags r:id="rId5"/>
            </p:custDataLst>
          </p:nvPr>
        </p:nvPicPr>
        <p:blipFill>
          <a:blip r:embed="rId13" cstate="email"/>
          <a:srcRect/>
          <a:stretch>
            <a:fillRect/>
          </a:stretch>
        </p:blipFill>
        <p:spPr bwMode="auto">
          <a:xfrm>
            <a:off x="6081713" y="0"/>
            <a:ext cx="3062287" cy="6858000"/>
          </a:xfrm>
          <a:prstGeom prst="rect">
            <a:avLst/>
          </a:prstGeom>
          <a:noFill/>
          <a:ln w="9525">
            <a:noFill/>
            <a:miter lim="800000"/>
            <a:headEnd/>
            <a:tailEnd/>
          </a:ln>
        </p:spPr>
      </p:pic>
      <p:sp>
        <p:nvSpPr>
          <p:cNvPr id="30732" name="Rectangle 5"/>
          <p:cNvSpPr>
            <a:spLocks noChangeArrowheads="1"/>
          </p:cNvSpPr>
          <p:nvPr>
            <p:custDataLst>
              <p:tags r:id="rId6"/>
            </p:custDataLst>
          </p:nvPr>
        </p:nvSpPr>
        <p:spPr bwMode="auto">
          <a:xfrm>
            <a:off x="6492250" y="6516000"/>
            <a:ext cx="2405062" cy="261610"/>
          </a:xfrm>
          <a:prstGeom prst="rect">
            <a:avLst/>
          </a:prstGeom>
          <a:noFill/>
          <a:ln w="9525">
            <a:noFill/>
            <a:miter lim="800000"/>
            <a:headEnd/>
            <a:tailEnd/>
          </a:ln>
        </p:spPr>
        <p:txBody>
          <a:bodyPr wrap="square">
            <a:spAutoFit/>
          </a:bodyPr>
          <a:lstStyle/>
          <a:p>
            <a:r>
              <a:rPr lang="fr-FR" sz="1100" dirty="0">
                <a:solidFill>
                  <a:schemeClr val="bg1"/>
                </a:solidFill>
              </a:rPr>
              <a:t>Oliveira Bridge, Sao Paulo, </a:t>
            </a:r>
            <a:r>
              <a:rPr lang="fr-FR" sz="1100" dirty="0" err="1">
                <a:solidFill>
                  <a:schemeClr val="bg1"/>
                </a:solidFill>
              </a:rPr>
              <a:t>Brazil</a:t>
            </a:r>
            <a:endParaRPr lang="en-US" sz="1100" dirty="0">
              <a:solidFill>
                <a:schemeClr val="bg1"/>
              </a:solidFill>
            </a:endParaRPr>
          </a:p>
        </p:txBody>
      </p:sp>
      <p:sp>
        <p:nvSpPr>
          <p:cNvPr id="14" name="Slide Number Placeholder 3"/>
          <p:cNvSpPr txBox="1">
            <a:spLocks noGrp="1"/>
          </p:cNvSpPr>
          <p:nvPr>
            <p:custDataLst>
              <p:tags r:id="rId7"/>
            </p:custDataLst>
          </p:nvPr>
        </p:nvSpPr>
        <p:spPr bwMode="auto">
          <a:xfrm>
            <a:off x="8578800" y="6577200"/>
            <a:ext cx="317500" cy="152400"/>
          </a:xfrm>
          <a:prstGeom prst="rect">
            <a:avLst/>
          </a:prstGeom>
          <a:noFill/>
          <a:ln w="0">
            <a:noFill/>
            <a:miter lim="800000"/>
            <a:headEnd/>
            <a:tailEnd/>
          </a:ln>
        </p:spPr>
        <p:txBody>
          <a:bodyPr lIns="0" tIns="0" rIns="0" bIns="0"/>
          <a:lstStyle/>
          <a:p>
            <a:pPr algn="r"/>
            <a:fld id="{12E67BE5-1296-41C7-8A13-6572D1F4D3C0}" type="slidenum">
              <a:rPr sz="1000" b="0" noProof="1">
                <a:solidFill>
                  <a:schemeClr val="bg1"/>
                </a:solidFill>
              </a:rPr>
              <a:pPr algn="r"/>
              <a:t>6</a:t>
            </a:fld>
            <a:endParaRPr lang="en-US" sz="1000" b="0" noProof="1">
              <a:solidFill>
                <a:schemeClr val="bg1"/>
              </a:solidFill>
            </a:endParaRPr>
          </a:p>
        </p:txBody>
      </p:sp>
    </p:spTree>
    <p:custDataLst>
      <p:tags r:id="rId1"/>
    </p:custDataLst>
    <p:extLst>
      <p:ext uri="{BB962C8B-B14F-4D97-AF65-F5344CB8AC3E}">
        <p14:creationId xmlns:p14="http://schemas.microsoft.com/office/powerpoint/2010/main" val="100958066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9" descr="C:\Documents and Settings\Renee.Laricchia\Desktop\Lamp Upgrade.JPG"/>
          <p:cNvPicPr>
            <a:picLocks noChangeAspect="1" noChangeArrowheads="1"/>
          </p:cNvPicPr>
          <p:nvPr/>
        </p:nvPicPr>
        <p:blipFill>
          <a:blip r:embed="rId3">
            <a:extLst>
              <a:ext uri="{28A0092B-C50C-407E-A947-70E740481C1C}">
                <a14:useLocalDpi xmlns:a14="http://schemas.microsoft.com/office/drawing/2010/main" val="0"/>
              </a:ext>
            </a:extLst>
          </a:blip>
          <a:srcRect l="13066" t="7719" r="58725" b="15617"/>
          <a:stretch>
            <a:fillRect/>
          </a:stretch>
        </p:blipFill>
        <p:spPr bwMode="auto">
          <a:xfrm>
            <a:off x="550863" y="1641475"/>
            <a:ext cx="9017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10" descr="C:\Documents and Settings\Renee.Laricchia\Desktop\Luminaire Upgrade.JPG"/>
          <p:cNvPicPr>
            <a:picLocks noChangeAspect="1" noChangeArrowheads="1"/>
          </p:cNvPicPr>
          <p:nvPr/>
        </p:nvPicPr>
        <p:blipFill>
          <a:blip r:embed="rId4">
            <a:extLst>
              <a:ext uri="{28A0092B-C50C-407E-A947-70E740481C1C}">
                <a14:useLocalDpi xmlns:a14="http://schemas.microsoft.com/office/drawing/2010/main" val="0"/>
              </a:ext>
            </a:extLst>
          </a:blip>
          <a:srcRect l="7613" t="14539" r="57462" b="25641"/>
          <a:stretch>
            <a:fillRect/>
          </a:stretch>
        </p:blipFill>
        <p:spPr bwMode="auto">
          <a:xfrm>
            <a:off x="2732088" y="2024063"/>
            <a:ext cx="957262"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11" descr="C:\Documents and Settings\Renee.Laricchia\Desktop\Lighting Control Plus.JPG"/>
          <p:cNvPicPr>
            <a:picLocks noChangeAspect="1" noChangeArrowheads="1"/>
          </p:cNvPicPr>
          <p:nvPr/>
        </p:nvPicPr>
        <p:blipFill>
          <a:blip r:embed="rId5">
            <a:extLst>
              <a:ext uri="{28A0092B-C50C-407E-A947-70E740481C1C}">
                <a14:useLocalDpi xmlns:a14="http://schemas.microsoft.com/office/drawing/2010/main" val="0"/>
              </a:ext>
            </a:extLst>
          </a:blip>
          <a:srcRect l="9480" t="8817" r="56712" b="24915"/>
          <a:stretch>
            <a:fillRect/>
          </a:stretch>
        </p:blipFill>
        <p:spPr bwMode="auto">
          <a:xfrm>
            <a:off x="4775200" y="1889125"/>
            <a:ext cx="10556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12" descr="C:\Documents and Settings\Renee.Laricchia\Desktop\Ambient Setting Plus.JPG"/>
          <p:cNvPicPr>
            <a:picLocks noChangeAspect="1" noChangeArrowheads="1"/>
          </p:cNvPicPr>
          <p:nvPr/>
        </p:nvPicPr>
        <p:blipFill>
          <a:blip r:embed="rId6">
            <a:extLst>
              <a:ext uri="{28A0092B-C50C-407E-A947-70E740481C1C}">
                <a14:useLocalDpi xmlns:a14="http://schemas.microsoft.com/office/drawing/2010/main" val="0"/>
              </a:ext>
            </a:extLst>
          </a:blip>
          <a:srcRect l="9740" t="12645" r="53326" b="29547"/>
          <a:stretch>
            <a:fillRect/>
          </a:stretch>
        </p:blipFill>
        <p:spPr bwMode="auto">
          <a:xfrm>
            <a:off x="6805613" y="1949450"/>
            <a:ext cx="120015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Box 13"/>
          <p:cNvSpPr txBox="1">
            <a:spLocks noChangeArrowheads="1"/>
          </p:cNvSpPr>
          <p:nvPr/>
        </p:nvSpPr>
        <p:spPr bwMode="auto">
          <a:xfrm>
            <a:off x="304800" y="3300413"/>
            <a:ext cx="190976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r>
              <a:rPr lang="en-US" altLang="en-US" sz="1400" b="1">
                <a:latin typeface="Gill Sans" charset="0"/>
              </a:rPr>
              <a:t>Strategy 1:</a:t>
            </a:r>
          </a:p>
          <a:p>
            <a:pPr eaLnBrk="1" hangingPunct="1"/>
            <a:r>
              <a:rPr lang="en-US" altLang="en-US" sz="1400" b="1">
                <a:latin typeface="Gill Sans" charset="0"/>
              </a:rPr>
              <a:t>Lamp Upgrade</a:t>
            </a:r>
          </a:p>
          <a:p>
            <a:pPr eaLnBrk="1" hangingPunct="1"/>
            <a:endParaRPr lang="en-US" altLang="en-US" sz="1400" b="1">
              <a:latin typeface="Gill Sans" charset="0"/>
            </a:endParaRPr>
          </a:p>
          <a:p>
            <a:pPr eaLnBrk="1" hangingPunct="1"/>
            <a:r>
              <a:rPr lang="en-US" altLang="en-US" sz="1400">
                <a:latin typeface="Gill Sans Light" charset="0"/>
              </a:rPr>
              <a:t>The easiest way to save energy is to upgrade your light source. Switch from using a conventional light source to LED technology. Philips LED retrofit solutions allow you to save up to 80% on energy.</a:t>
            </a:r>
          </a:p>
        </p:txBody>
      </p:sp>
      <p:sp>
        <p:nvSpPr>
          <p:cNvPr id="59399" name="TextBox 14"/>
          <p:cNvSpPr txBox="1">
            <a:spLocks noChangeArrowheads="1"/>
          </p:cNvSpPr>
          <p:nvPr/>
        </p:nvSpPr>
        <p:spPr bwMode="auto">
          <a:xfrm>
            <a:off x="2530475" y="3300413"/>
            <a:ext cx="19113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r>
              <a:rPr lang="en-US" altLang="en-US" sz="1400" b="1">
                <a:latin typeface="Gill Sans" charset="0"/>
              </a:rPr>
              <a:t>Strategy 2:</a:t>
            </a:r>
          </a:p>
          <a:p>
            <a:pPr eaLnBrk="1" hangingPunct="1"/>
            <a:r>
              <a:rPr lang="en-US" altLang="en-US" sz="1400" b="1">
                <a:latin typeface="Gill Sans" charset="0"/>
              </a:rPr>
              <a:t>Luminaire Upgrade</a:t>
            </a:r>
          </a:p>
          <a:p>
            <a:pPr eaLnBrk="1" hangingPunct="1"/>
            <a:endParaRPr lang="en-US" altLang="en-US" sz="1400">
              <a:latin typeface="Gill Sans Light" charset="0"/>
            </a:endParaRPr>
          </a:p>
          <a:p>
            <a:pPr eaLnBrk="1" hangingPunct="1"/>
            <a:r>
              <a:rPr lang="en-US" altLang="en-US" sz="1400">
                <a:latin typeface="Gill Sans Light" charset="0"/>
              </a:rPr>
              <a:t>To achieve significant energy savings, upgrade to LED technology and retrofit Philips luminaires in your facility. Philips LED products are RoHS compliant and offer a maintenance-free lifetime of up to 50,000 hours.</a:t>
            </a:r>
          </a:p>
        </p:txBody>
      </p:sp>
      <p:sp>
        <p:nvSpPr>
          <p:cNvPr id="59400" name="TextBox 15"/>
          <p:cNvSpPr txBox="1">
            <a:spLocks noChangeArrowheads="1"/>
          </p:cNvSpPr>
          <p:nvPr/>
        </p:nvSpPr>
        <p:spPr bwMode="auto">
          <a:xfrm>
            <a:off x="4719638" y="3300413"/>
            <a:ext cx="1952625" cy="280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r>
              <a:rPr lang="en-US" altLang="en-US" sz="1400" b="1">
                <a:latin typeface="Gill Sans" charset="0"/>
              </a:rPr>
              <a:t>Strategy 3:</a:t>
            </a:r>
          </a:p>
          <a:p>
            <a:pPr eaLnBrk="1" hangingPunct="1"/>
            <a:r>
              <a:rPr lang="en-US" altLang="en-US" sz="1400" b="1">
                <a:latin typeface="Gill Sans" charset="0"/>
              </a:rPr>
              <a:t>Lighting Control Plus</a:t>
            </a:r>
          </a:p>
          <a:p>
            <a:pPr eaLnBrk="1" hangingPunct="1"/>
            <a:endParaRPr lang="en-US" altLang="en-US" sz="1400">
              <a:latin typeface="Gill Sans Light" charset="0"/>
            </a:endParaRPr>
          </a:p>
          <a:p>
            <a:pPr eaLnBrk="1" hangingPunct="1"/>
            <a:r>
              <a:rPr lang="en-US" altLang="en-US" sz="1400">
                <a:latin typeface="Gill Sans Light" charset="0"/>
              </a:rPr>
              <a:t>Cutting down on usage is the best way to save energy. This can now be achieved by using lighting controls  that enables auto on and off switches depending on area occupancy or even sunlight.  </a:t>
            </a:r>
          </a:p>
        </p:txBody>
      </p:sp>
      <p:sp>
        <p:nvSpPr>
          <p:cNvPr id="59401" name="TextBox 16"/>
          <p:cNvSpPr txBox="1">
            <a:spLocks noChangeArrowheads="1"/>
          </p:cNvSpPr>
          <p:nvPr/>
        </p:nvSpPr>
        <p:spPr bwMode="auto">
          <a:xfrm>
            <a:off x="6818313" y="3300413"/>
            <a:ext cx="21161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r>
              <a:rPr lang="en-US" altLang="en-US" sz="1400" b="1">
                <a:latin typeface="Gill Sans" charset="0"/>
              </a:rPr>
              <a:t>Strategy 4:</a:t>
            </a:r>
          </a:p>
          <a:p>
            <a:pPr eaLnBrk="1" hangingPunct="1"/>
            <a:r>
              <a:rPr lang="en-US" altLang="en-US" sz="1400" b="1">
                <a:latin typeface="Gill Sans" charset="0"/>
              </a:rPr>
              <a:t>Ambient Setting Plus</a:t>
            </a:r>
          </a:p>
          <a:p>
            <a:pPr eaLnBrk="1" hangingPunct="1"/>
            <a:endParaRPr lang="en-US" altLang="en-US" sz="1400">
              <a:latin typeface="Gill Sans Light" charset="0"/>
            </a:endParaRPr>
          </a:p>
          <a:p>
            <a:pPr eaLnBrk="1" hangingPunct="1"/>
            <a:r>
              <a:rPr lang="en-US" altLang="en-US" sz="1400">
                <a:latin typeface="Gill Sans Light" charset="0"/>
              </a:rPr>
              <a:t>Integrate special controls into the workspace to maximize comfort while minimizing energy use. From mood or scene setting to personalized controls that help create a more pleasant environment conducive for productivity.</a:t>
            </a:r>
          </a:p>
        </p:txBody>
      </p:sp>
      <p:sp>
        <p:nvSpPr>
          <p:cNvPr id="59402" name="TextBox 17"/>
          <p:cNvSpPr txBox="1">
            <a:spLocks noChangeArrowheads="1"/>
          </p:cNvSpPr>
          <p:nvPr/>
        </p:nvSpPr>
        <p:spPr bwMode="auto">
          <a:xfrm>
            <a:off x="304800" y="188640"/>
            <a:ext cx="85156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eaLnBrk="1" hangingPunct="1"/>
            <a:r>
              <a:rPr lang="en-US" altLang="en-US" sz="3200" b="1" dirty="0">
                <a:latin typeface="Gill Sans Light" charset="0"/>
              </a:rPr>
              <a:t>Creating Greener </a:t>
            </a:r>
            <a:r>
              <a:rPr lang="en-US" altLang="en-US" sz="3200" b="1" dirty="0" smtClean="0">
                <a:latin typeface="Gill Sans Light" charset="0"/>
              </a:rPr>
              <a:t>Possibilities</a:t>
            </a:r>
            <a:endParaRPr lang="en-US" altLang="en-US" sz="2400" b="1" dirty="0">
              <a:latin typeface="Gill Sans Light" charset="0"/>
            </a:endParaRPr>
          </a:p>
        </p:txBody>
      </p:sp>
    </p:spTree>
    <p:extLst>
      <p:ext uri="{BB962C8B-B14F-4D97-AF65-F5344CB8AC3E}">
        <p14:creationId xmlns:p14="http://schemas.microsoft.com/office/powerpoint/2010/main" val="28612876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3" cstate="print"/>
          <a:srcRect l="24374" t="27499" r="27187" b="19510"/>
          <a:stretch/>
        </p:blipFill>
        <p:spPr bwMode="auto">
          <a:xfrm>
            <a:off x="304800" y="1124744"/>
            <a:ext cx="8547099" cy="5624509"/>
          </a:xfrm>
          <a:prstGeom prst="rect">
            <a:avLst/>
          </a:prstGeom>
          <a:noFill/>
          <a:ln w="9525">
            <a:solidFill>
              <a:schemeClr val="tx1"/>
            </a:solidFill>
            <a:miter lim="800000"/>
            <a:headEnd/>
            <a:tailEnd/>
          </a:ln>
        </p:spPr>
      </p:pic>
      <p:sp>
        <p:nvSpPr>
          <p:cNvPr id="3" name="Text Placeholder 2"/>
          <p:cNvSpPr>
            <a:spLocks noGrp="1"/>
          </p:cNvSpPr>
          <p:nvPr>
            <p:ph type="body" sz="quarter" idx="11"/>
          </p:nvPr>
        </p:nvSpPr>
        <p:spPr>
          <a:xfrm>
            <a:off x="395536" y="260648"/>
            <a:ext cx="7488238" cy="404816"/>
          </a:xfrm>
        </p:spPr>
        <p:txBody>
          <a:bodyPr/>
          <a:lstStyle/>
          <a:p>
            <a:r>
              <a:rPr lang="en-US" sz="3200" b="1" dirty="0" smtClean="0"/>
              <a:t>Potential Lighting energy reduction</a:t>
            </a:r>
            <a:endParaRPr lang="en-US" sz="3200" b="1" dirty="0"/>
          </a:p>
        </p:txBody>
      </p:sp>
    </p:spTree>
    <p:extLst>
      <p:ext uri="{BB962C8B-B14F-4D97-AF65-F5344CB8AC3E}">
        <p14:creationId xmlns:p14="http://schemas.microsoft.com/office/powerpoint/2010/main" val="207557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95536" y="107920"/>
            <a:ext cx="7488000" cy="512768"/>
          </a:xfrm>
        </p:spPr>
        <p:txBody>
          <a:bodyPr/>
          <a:lstStyle/>
          <a:p>
            <a:r>
              <a:rPr lang="en-US" b="1" dirty="0" smtClean="0"/>
              <a:t>Some examples  </a:t>
            </a:r>
            <a:endParaRPr lang="en-US" b="1"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1" y="3803993"/>
            <a:ext cx="4594095" cy="3053416"/>
          </a:xfrm>
          <a:prstGeom prst="rect">
            <a:avLst/>
          </a:prstGeom>
        </p:spPr>
      </p:pic>
      <p:pic>
        <p:nvPicPr>
          <p:cNvPr id="14" name="Picture 2_" descr="C:\Users\ing00635\Desktop\_MG_8595 copy.jpg"/>
          <p:cNvPicPr>
            <a:picLocks noChangeAspect="1" noChangeArrowheads="1"/>
          </p:cNvPicPr>
          <p:nvPr/>
        </p:nvPicPr>
        <p:blipFill>
          <a:blip r:embed="rId3" cstate="print"/>
          <a:srcRect/>
          <a:stretch>
            <a:fillRect/>
          </a:stretch>
        </p:blipFill>
        <p:spPr bwMode="auto">
          <a:xfrm>
            <a:off x="-36512" y="692696"/>
            <a:ext cx="4594095" cy="3096344"/>
          </a:xfrm>
          <a:prstGeom prst="rect">
            <a:avLst/>
          </a:prstGeom>
          <a:noFill/>
        </p:spPr>
      </p:pic>
      <p:pic>
        <p:nvPicPr>
          <p:cNvPr id="3074" name="Picture 2" descr="http://www.lighting.philips.com/pwc_li/main/shared/assets/images/project/Audi_Germany/Audi-img-1-hi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6417" y="690703"/>
            <a:ext cx="4594095" cy="30983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6416" y="3803993"/>
            <a:ext cx="4567075" cy="3053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4836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CLASSNAME" val="CustFormImg001RoundSingleCornerRectangle"/>
</p:tagLst>
</file>

<file path=ppt/tags/tag10.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BLANK"/>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11.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2.xml><?xml version="1.0" encoding="utf-8"?>
<p:tagLst xmlns:a="http://schemas.openxmlformats.org/drawingml/2006/main" xmlns:r="http://schemas.openxmlformats.org/officeDocument/2006/relationships" xmlns:p="http://schemas.openxmlformats.org/presentationml/2006/main">
  <p:tag name="ML_1" val="PHI"/>
  <p:tag name="FIELDS.INITIALIZED" val="1"/>
  <p:tag name="RECTANGLE 2_SHAPECLASSPROTECTIONTYPE" val="0"/>
  <p:tag name="SHAPESETGROUPCLASSNAME" val="ShapeSetGroup2"/>
  <p:tag name="SHAPESETCLASSNAME" val="TITLEONLY"/>
  <p:tag name="COLORSETGROUPCLASSNAME" val="ColorSetGroupLight"/>
  <p:tag name="COLORSETCLASSNAME" val="ColorSet1"/>
  <p:tag name="FONTSETGROUPCLASSNAME" val="FontSetGroup2"/>
  <p:tag name="STYLESETGROUPCLASSNAME" val="StyleSetGroup1"/>
  <p:tag name="MAPNAME" val="Map1"/>
  <p:tag name="CFG.LAYOUT" val="Default"/>
  <p:tag name="MLI" val="1"/>
  <p:tag name="RECTANGLE 13_SHAPECLASSPROTECTIONTYPE" val="0"/>
</p:tagLst>
</file>

<file path=ppt/tags/tag13.xml><?xml version="1.0" encoding="utf-8"?>
<p:tagLst xmlns:a="http://schemas.openxmlformats.org/drawingml/2006/main" xmlns:r="http://schemas.openxmlformats.org/officeDocument/2006/relationships" xmlns:p="http://schemas.openxmlformats.org/presentationml/2006/main">
  <p:tag name="COLORSETCLASSNAME" val="ColorSet1"/>
  <p:tag name="COLORS" val="Scheme2;Scheme1;Scheme1;Scheme1;-1;-2"/>
</p:tagLst>
</file>

<file path=ppt/tags/tag14.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ONLY"/>
  <p:tag name="COLORSETGROUPCLASSNAME" val="ColorSetGroupLight"/>
  <p:tag name="FONTSETGROUPCLASSNAME" val="FontSetGroup2"/>
  <p:tag name="SHAPECLASSNAME" val="TitleOnSlide"/>
  <p:tag name="SHAPECLASSPROTECTIONTYPE" val="0"/>
  <p:tag name="COLORS" val="-2;-2;-2;-2;-3;-2"/>
</p:tagLst>
</file>

<file path=ppt/tags/tag15.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1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17.xml><?xml version="1.0" encoding="utf-8"?>
<p:tagLst xmlns:a="http://schemas.openxmlformats.org/drawingml/2006/main" xmlns:r="http://schemas.openxmlformats.org/officeDocument/2006/relationships" xmlns:p="http://schemas.openxmlformats.org/presentationml/2006/main">
  <p:tag name="COLORSETCLASSNAME" val="ColorSet1"/>
  <p:tag name="COLORS" val="-2;-2;-2;-2;Scheme1;-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Jg2InWDJE6h7xWhGvTh1A"/>
</p:tagLst>
</file>

<file path=ppt/tags/tag19.xml><?xml version="1.0" encoding="utf-8"?>
<p:tagLst xmlns:a="http://schemas.openxmlformats.org/drawingml/2006/main" xmlns:r="http://schemas.openxmlformats.org/officeDocument/2006/relationships" xmlns:p="http://schemas.openxmlformats.org/presentationml/2006/main">
  <p:tag name="COLORSETCLASSNAME" val="ColorSet1"/>
  <p:tag name="COLORS" val="-2;-2;-2;-2;SlideTextFontColor;-2"/>
</p:tagLst>
</file>

<file path=ppt/tags/tag2.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IMAGETEXT01"/>
  <p:tag name="COLORSETGROUPCLASSNAME" val="ColorSetGroupLight"/>
  <p:tag name="FONTSETGROUPCLASSNAME" val="FontSetGroup1"/>
  <p:tag name="SHAPECLASSNAME" val="PhilipsLogoTitle"/>
  <p:tag name="SHAPECLASSFILE" val="PHGMCWORDMARK2008$C.emf"/>
  <p:tag name="SHAPECLASSPROTECTIONTYPE" val="31"/>
</p:tagLst>
</file>

<file path=ppt/tags/tag20.xml><?xml version="1.0" encoding="utf-8"?>
<p:tagLst xmlns:a="http://schemas.openxmlformats.org/drawingml/2006/main" xmlns:r="http://schemas.openxmlformats.org/officeDocument/2006/relationships" xmlns:p="http://schemas.openxmlformats.org/presentationml/2006/main">
  <p:tag name="ML_1" val="PHI"/>
  <p:tag name="FIELDS.INITIALIZED" val="1"/>
  <p:tag name="RECTANGLE 3_SHAPECLASSPROTECTIONTYPE" val="0"/>
  <p:tag name="RECTANGLE 2_SHAPECLASSPROTECTIONTYPE" val="0"/>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RECTANGLE 4_SHAPECLASSPROTECTIONTYPE" val="0"/>
</p:tagLst>
</file>

<file path=ppt/tags/tag21.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3;-2"/>
</p:tagLst>
</file>

<file path=ppt/tags/tag22.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COLORSETGROUPCLASSNAME" val="ColorSetGroupLight"/>
  <p:tag name="FONTSETGROUPCLASSNAME" val="FontSetGroup2"/>
  <p:tag name="SHAPECLASSNAME" val="TitleOnSlide"/>
  <p:tag name="SHAPECLASSPROTECTIONTYPE" val="0"/>
  <p:tag name="SHAPESETCLASSNAME" val="TITLETEXT"/>
  <p:tag name="COLORS" val="-2;-2;-2;-2;-3;-2"/>
</p:tagLst>
</file>

<file path=ppt/tags/tag23.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4.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6.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7.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8.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29.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TEXT"/>
  <p:tag name="COLORSETGROUPCLASSNAME" val="ColorSetGroupLight"/>
  <p:tag name="FONTSETGROUPCLASSNAME" val="FontSetGroup2"/>
  <p:tag name="SHAPECLASSNAME" val="TitleOnSlide"/>
  <p:tag name="SHAPECLASSPROTECTIONTYPE" val="0"/>
  <p:tag name="COLORS" val="-2;-2;-2;-2;-3;-2"/>
</p:tagLst>
</file>

<file path=ppt/tags/tag3.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30.xml><?xml version="1.0" encoding="utf-8"?>
<p:tagLst xmlns:a="http://schemas.openxmlformats.org/drawingml/2006/main" xmlns:r="http://schemas.openxmlformats.org/officeDocument/2006/relationships" xmlns:p="http://schemas.openxmlformats.org/presentationml/2006/main">
  <p:tag name="ML_1" val="PHI"/>
  <p:tag name="FIELDS.INITIALIZED" val="1"/>
  <p:tag name="SHAPESETGROUPCLASSNAME" val="ShapeSetGroup2"/>
  <p:tag name="SHAPESETCLASSNAME" val="TITLEBLANK"/>
  <p:tag name="COLORSETGROUPCLASSNAME" val="ColorSetGroupLight"/>
  <p:tag name="COLORSETCLASSNAME" val="ColorSet1"/>
  <p:tag name="FONTSETGROUPCLASSNAME" val="FontSetGroup2"/>
  <p:tag name="STYLESETGROUPCLASSNAME" val="StyleSetGroup1"/>
  <p:tag name="MAPNAME" val="Map1"/>
  <p:tag name="CFG.LAYOUT" val="Default"/>
  <p:tag name="MLI" val="1"/>
</p:tagLst>
</file>

<file path=ppt/tags/tag31.xml><?xml version="1.0" encoding="utf-8"?>
<p:tagLst xmlns:a="http://schemas.openxmlformats.org/drawingml/2006/main" xmlns:r="http://schemas.openxmlformats.org/officeDocument/2006/relationships" xmlns:p="http://schemas.openxmlformats.org/presentationml/2006/main">
  <p:tag name="COLORSETCLASSNAME" val="ColorSet1"/>
  <p:tag name="COLORS" val="-2;-2;-2;-2;-3;-2"/>
</p:tagLst>
</file>

<file path=ppt/tags/tag32.xml><?xml version="1.0" encoding="utf-8"?>
<p:tagLst xmlns:a="http://schemas.openxmlformats.org/drawingml/2006/main" xmlns:r="http://schemas.openxmlformats.org/officeDocument/2006/relationships" xmlns:p="http://schemas.openxmlformats.org/presentationml/2006/main">
  <p:tag name="FIELDS.INITIALIZED" val="1"/>
  <p:tag name="ML_1" val="Phi"/>
  <p:tag name="SHAPESETGROUPCLASSNAME" val="ShapeSetGroup2"/>
  <p:tag name="SHAPESETCLASSNAME" val="TITLETEXT"/>
  <p:tag name="COLORSETGROUPCLASSNAME" val="ColorSetGroupLight"/>
  <p:tag name="COLORSETCLASSNAME" val="ColorSet1"/>
  <p:tag name="FONTSETGROUPCLASSNAME" val="FontSetGroup2"/>
  <p:tag name="STYLESETGROUPCLASSNAME" val="StyleSetGroup1"/>
  <p:tag name="MAPNAME" val="Map1"/>
  <p:tag name="CFG.LAYOUT" val="Default"/>
  <p:tag name="MLI" val="1"/>
  <p:tag name="TEXT PLACEHOLDER 2_SHAPECLASSPROTECTIONTYPE" val="0"/>
  <p:tag name="TITLE 1_SHAPECLASSPROTECTIONTYPE" val="0"/>
</p:tagLst>
</file>

<file path=ppt/tags/tag33.xml><?xml version="1.0" encoding="utf-8"?>
<p:tagLst xmlns:a="http://schemas.openxmlformats.org/drawingml/2006/main" xmlns:r="http://schemas.openxmlformats.org/officeDocument/2006/relationships" xmlns:p="http://schemas.openxmlformats.org/presentationml/2006/main">
  <p:tag name="FONT" val="SlideTitleFont"/>
  <p:tag name="FONTSETCLASSNAME" val="FontSet1"/>
  <p:tag name="COLORSETCLASSNAME" val="ColorSet1"/>
  <p:tag name="MLI" val="1"/>
  <p:tag name="SHAPESETGROUPCLASSNAME" val="ShapeSetGroup2"/>
  <p:tag name="SHAPESETCLASSNAME" val="TITLETEXT"/>
  <p:tag name="COLORSETGROUPCLASSNAME" val="ColorSetGroupLight"/>
  <p:tag name="FONTSETGROUPCLASSNAME" val="FontSetGroup2"/>
  <p:tag name="SHAPECLASSNAME" val="TitleOnSlide"/>
  <p:tag name="SHAPECLASSPROTECTIONTYPE" val="0"/>
  <p:tag name="COLORS" val="-2;-2;-2;-2;SlideTextFontColor;-2"/>
</p:tagLst>
</file>

<file path=ppt/tags/tag34.xml><?xml version="1.0" encoding="utf-8"?>
<p:tagLst xmlns:a="http://schemas.openxmlformats.org/drawingml/2006/main" xmlns:r="http://schemas.openxmlformats.org/officeDocument/2006/relationships" xmlns:p="http://schemas.openxmlformats.org/presentationml/2006/main">
  <p:tag name="COLORSETCLASSNAME" val="ColorSet1"/>
  <p:tag name="MLI" val="1"/>
  <p:tag name="SHAPESETGROUPCLASSNAME" val="ShapeSetGroup2"/>
  <p:tag name="SHAPESETCLASSNAME" val="TITLETEXT"/>
  <p:tag name="COLORSETGROUPCLASSNAME" val="ColorSetGroupLight"/>
  <p:tag name="FONTSETGROUPCLASSNAME" val="FontSetGroup2"/>
  <p:tag name="SHAPECLASSNAME" val="LargeTextBox"/>
  <p:tag name="SHAPECLASSPROTECTIONTYPE" val="0"/>
  <p:tag name="COLORS" val="-2;-2;-2;-2;-3;-2"/>
</p:tagLst>
</file>

<file path=ppt/tags/tag35.xml><?xml version="1.0" encoding="utf-8"?>
<p:tagLst xmlns:a="http://schemas.openxmlformats.org/drawingml/2006/main" xmlns:r="http://schemas.openxmlformats.org/officeDocument/2006/relationships" xmlns:p="http://schemas.openxmlformats.org/presentationml/2006/main">
  <p:tag name="COLORSETCLASSNAME" val="ColorSet1"/>
  <p:tag name="COLORS" val="-2;-2;-2;-2;-1;-2"/>
</p:tagLst>
</file>

<file path=ppt/tags/tag4.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FORMCOLORTEXT01"/>
  <p:tag name="COLORSETGROUPCLASSNAME" val="ColorSetGroupLight"/>
  <p:tag name="FONTSETGROUPCLASSNAME" val="FontSetGroup1"/>
  <p:tag name="SHAPECLASSNAME" val="PhilipsLogoSlide"/>
  <p:tag name="SHAPECLASSFILE" val="PHGMCWORDMARK2008$C.emf"/>
  <p:tag name="SHAPECLASSPROTECTIONTYPE" val="31"/>
</p:tagLst>
</file>

<file path=ppt/tags/tag5.xml><?xml version="1.0" encoding="utf-8"?>
<p:tagLst xmlns:a="http://schemas.openxmlformats.org/drawingml/2006/main" xmlns:r="http://schemas.openxmlformats.org/officeDocument/2006/relationships" xmlns:p="http://schemas.openxmlformats.org/presentationml/2006/main">
  <p:tag name="SHAPECLASSNAME" val="CustFormEnd001Rectangle"/>
</p:tagLst>
</file>

<file path=ppt/tags/tag6.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ENDESLIDE01"/>
  <p:tag name="COLORSETGROUPCLASSNAME" val="ColorSetGroupLight"/>
  <p:tag name="FONTSETGROUPCLASSNAME" val="FontSetGroup1"/>
  <p:tag name="SHAPECLASSNAME" val="PhilipsShieldWihte"/>
  <p:tag name="SHAPECLASSFILE" val="PHSHIELDWIHTE2013$C.emf"/>
  <p:tag name="SHAPECLASSPROTECTIONTYPE" val="31"/>
</p:tagLst>
</file>

<file path=ppt/tags/tag7.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Topliner"/>
  <p:tag name="SHAPECLASSFILE" val="SHLBG2C$C.gif"/>
  <p:tag name="SHAPECLASSPROTECTIONTYPE" val="31"/>
</p:tagLst>
</file>

<file path=ppt/tags/tag8.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Slide"/>
  <p:tag name="COLORSETGROUPCLASSNAME" val="ColorSetGroupLight"/>
  <p:tag name="FONTSETGROUPCLASSNAME" val="FontSetGroup2"/>
  <p:tag name="SHAPECLASSNAME" val="PhilipsLogo"/>
  <p:tag name="SHAPECLASSFILE" val="PHSMTR2$C.gif"/>
  <p:tag name="SHAPECLASSPROTECTIONTYPE" val="31"/>
</p:tagLst>
</file>

<file path=ppt/tags/tag9.xml><?xml version="1.0" encoding="utf-8"?>
<p:tagLst xmlns:a="http://schemas.openxmlformats.org/drawingml/2006/main" xmlns:r="http://schemas.openxmlformats.org/officeDocument/2006/relationships" xmlns:p="http://schemas.openxmlformats.org/presentationml/2006/main">
  <p:tag name="COLORS" val="-2;-2;-2;-2;-2;-2"/>
  <p:tag name="COLORSETCLASSNAME" val="ColorSet1"/>
  <p:tag name="MLI" val="1"/>
  <p:tag name="SHAPESETGROUPCLASSNAME" val="ShapeSetGroup2"/>
  <p:tag name="SHAPESETCLASSNAME" val="TITLE"/>
  <p:tag name="COLORSETGROUPCLASSNAME" val="ColorSetGroupLight"/>
  <p:tag name="FONTSETGROUPCLASSNAME" val="FontSetGroup1"/>
  <p:tag name="SHAPECLASSNAME" val="InnovationYou"/>
  <p:tag name="SHAPECLASSFILE" val="PHINNOVATION$C.emf"/>
  <p:tag name="SHAPECLASSPROTECTIONTYPE" val="31"/>
</p:tagLst>
</file>

<file path=ppt/theme/theme1.xml><?xml version="1.0" encoding="utf-8"?>
<a:theme xmlns:a="http://schemas.openxmlformats.org/drawingml/2006/main" name="philips_presentation_template_nov13">
  <a:themeElements>
    <a:clrScheme name="PhCST">
      <a:dk1>
        <a:srgbClr val="000000"/>
      </a:dk1>
      <a:lt1>
        <a:srgbClr val="FFFFFF"/>
      </a:lt1>
      <a:dk2>
        <a:srgbClr val="000000"/>
      </a:dk2>
      <a:lt2>
        <a:srgbClr val="CCCEDB"/>
      </a:lt2>
      <a:accent1>
        <a:srgbClr val="0089C4"/>
      </a:accent1>
      <a:accent2>
        <a:srgbClr val="1E9D8B"/>
      </a:accent2>
      <a:accent3>
        <a:srgbClr val="5B8F22"/>
      </a:accent3>
      <a:accent4>
        <a:srgbClr val="E98300"/>
      </a:accent4>
      <a:accent5>
        <a:srgbClr val="CD202C"/>
      </a:accent5>
      <a:accent6>
        <a:srgbClr val="7D0063"/>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sz="1200" dirty="0"/>
        </a:defPPr>
      </a:lstStyle>
    </a:txDef>
  </a:objectDefaults>
  <a:extraClrSchemeLst/>
  <a:extLst>
    <a:ext uri="{05A4C25C-085E-4340-85A3-A5531E510DB2}">
      <thm15:themeFamily xmlns:thm15="http://schemas.microsoft.com/office/thememl/2012/main" xmlns="" name="philips_presentation_template_nov13.pptx" id="{6219C8AF-650B-4FE9-973F-1669F7AB164A}" vid="{0FEA75D1-DAF6-4EC9-A456-BB5B59A25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philips_presentation_template_nov13.potx</Template>
  <TotalTime>4631</TotalTime>
  <Words>1139</Words>
  <Application>Microsoft Office PowerPoint</Application>
  <PresentationFormat>On-screen Show (4:3)</PresentationFormat>
  <Paragraphs>146</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philips_presentation_template_nov13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Financing – No need to wait </vt:lpstr>
      <vt:lpstr>PowerPoint Presentation</vt:lpstr>
      <vt:lpstr>PowerPoint Presentation</vt:lpstr>
      <vt:lpstr>PowerPoint Presentation</vt:lpstr>
      <vt:lpstr>Public benefits of LED City Lighting confirmed in The Climate Group’s report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PhCST - StaticTemplate</dc:title>
  <dc:creator>s.a.x - Service GmbH</dc:creator>
  <dc:description>Version 6.4 - 1.0</dc:description>
  <cp:lastModifiedBy>Puri, Lalit</cp:lastModifiedBy>
  <cp:revision>596</cp:revision>
  <cp:lastPrinted>2014-04-07T09:56:45Z</cp:lastPrinted>
  <dcterms:created xsi:type="dcterms:W3CDTF">2013-10-18T15:09:50Z</dcterms:created>
  <dcterms:modified xsi:type="dcterms:W3CDTF">2014-08-30T04:43:15Z</dcterms:modified>
</cp:coreProperties>
</file>