
<file path=[Content_Types].xml><?xml version="1.0" encoding="utf-8"?>
<Types xmlns="http://schemas.openxmlformats.org/package/2006/content-types">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350" r:id="rId4"/>
    <p:sldId id="348" r:id="rId5"/>
    <p:sldId id="349" r:id="rId6"/>
    <p:sldId id="259" r:id="rId7"/>
    <p:sldId id="260" r:id="rId8"/>
    <p:sldId id="261" r:id="rId9"/>
    <p:sldId id="263" r:id="rId10"/>
    <p:sldId id="264" r:id="rId11"/>
    <p:sldId id="265" r:id="rId12"/>
    <p:sldId id="267" r:id="rId13"/>
    <p:sldId id="268" r:id="rId14"/>
    <p:sldId id="342" r:id="rId15"/>
    <p:sldId id="343" r:id="rId16"/>
    <p:sldId id="344"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9" r:id="rId33"/>
    <p:sldId id="351" r:id="rId34"/>
    <p:sldId id="290" r:id="rId35"/>
    <p:sldId id="291" r:id="rId36"/>
    <p:sldId id="340" r:id="rId37"/>
    <p:sldId id="321" r:id="rId38"/>
    <p:sldId id="323" r:id="rId39"/>
    <p:sldId id="324" r:id="rId40"/>
    <p:sldId id="325" r:id="rId41"/>
    <p:sldId id="326" r:id="rId42"/>
    <p:sldId id="327" r:id="rId43"/>
    <p:sldId id="293" r:id="rId44"/>
    <p:sldId id="295" r:id="rId45"/>
    <p:sldId id="296" r:id="rId46"/>
    <p:sldId id="297" r:id="rId47"/>
    <p:sldId id="298" r:id="rId48"/>
    <p:sldId id="302" r:id="rId49"/>
    <p:sldId id="346" r:id="rId50"/>
    <p:sldId id="34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26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eha.pahuja\Desktop\GHG%20intens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eha.pahuja\Desktop\GHG%20intens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Emissions per Capita (2011</a:t>
            </a:r>
            <a:r>
              <a:rPr lang="en-US" sz="1400" dirty="0" smtClean="0"/>
              <a:t>) of G20 Countries</a:t>
            </a:r>
            <a:endParaRPr lang="en-US" sz="1400" dirty="0"/>
          </a:p>
        </c:rich>
      </c:tx>
      <c:layout/>
      <c:overlay val="0"/>
    </c:title>
    <c:autoTitleDeleted val="0"/>
    <c:plotArea>
      <c:layout/>
      <c:barChart>
        <c:barDir val="col"/>
        <c:grouping val="clustered"/>
        <c:varyColors val="0"/>
        <c:ser>
          <c:idx val="0"/>
          <c:order val="0"/>
          <c:tx>
            <c:strRef>
              <c:f>'emissions per capita current'!$B$1</c:f>
              <c:strCache>
                <c:ptCount val="1"/>
                <c:pt idx="0">
                  <c:v>Emissions per Capita (2011)</c:v>
                </c:pt>
              </c:strCache>
            </c:strRef>
          </c:tx>
          <c:invertIfNegative val="0"/>
          <c:dPt>
            <c:idx val="0"/>
            <c:invertIfNegative val="0"/>
            <c:bubble3D val="0"/>
            <c:spPr>
              <a:solidFill>
                <a:srgbClr val="92D050"/>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6"/>
            <c:invertIfNegative val="0"/>
            <c:bubble3D val="0"/>
          </c:dPt>
          <c:dPt>
            <c:idx val="7"/>
            <c:invertIfNegative val="0"/>
            <c:bubble3D val="0"/>
            <c:spPr>
              <a:solidFill>
                <a:srgbClr val="92D050"/>
              </a:solidFill>
            </c:spPr>
          </c:dPt>
          <c:dPt>
            <c:idx val="9"/>
            <c:invertIfNegative val="0"/>
            <c:bubble3D val="0"/>
          </c:dPt>
          <c:dPt>
            <c:idx val="10"/>
            <c:invertIfNegative val="0"/>
            <c:bubble3D val="0"/>
            <c:spPr>
              <a:solidFill>
                <a:srgbClr val="92D050"/>
              </a:solidFill>
            </c:spPr>
          </c:dPt>
          <c:dPt>
            <c:idx val="13"/>
            <c:invertIfNegative val="0"/>
            <c:bubble3D val="0"/>
            <c:spPr>
              <a:solidFill>
                <a:srgbClr val="92D050"/>
              </a:solidFill>
            </c:spPr>
          </c:dPt>
          <c:dPt>
            <c:idx val="14"/>
            <c:invertIfNegative val="0"/>
            <c:bubble3D val="0"/>
            <c:spPr>
              <a:solidFill>
                <a:srgbClr val="92D050"/>
              </a:solidFill>
            </c:spPr>
          </c:dPt>
          <c:dPt>
            <c:idx val="15"/>
            <c:invertIfNegative val="0"/>
            <c:bubble3D val="0"/>
          </c:dPt>
          <c:dPt>
            <c:idx val="16"/>
            <c:invertIfNegative val="0"/>
            <c:bubble3D val="0"/>
            <c:spPr>
              <a:solidFill>
                <a:srgbClr val="92D050"/>
              </a:solidFill>
            </c:spPr>
          </c:dPt>
          <c:cat>
            <c:strRef>
              <c:f>'emissions per capita current'!$A$2:$A$20</c:f>
              <c:strCache>
                <c:ptCount val="19"/>
                <c:pt idx="0">
                  <c:v>Argentina</c:v>
                </c:pt>
                <c:pt idx="1">
                  <c:v> India</c:v>
                </c:pt>
                <c:pt idx="2">
                  <c:v> Indonesia</c:v>
                </c:pt>
                <c:pt idx="3">
                  <c:v> Brazil</c:v>
                </c:pt>
                <c:pt idx="4">
                  <c:v> Mexico</c:v>
                </c:pt>
                <c:pt idx="5">
                  <c:v> Turkey</c:v>
                </c:pt>
                <c:pt idx="6">
                  <c:v> France</c:v>
                </c:pt>
                <c:pt idx="7">
                  <c:v> China</c:v>
                </c:pt>
                <c:pt idx="8">
                  <c:v> Italy</c:v>
                </c:pt>
                <c:pt idx="9">
                  <c:v> United Kingdom</c:v>
                </c:pt>
                <c:pt idx="10">
                  <c:v> South Africa</c:v>
                </c:pt>
                <c:pt idx="11">
                  <c:v> Germany</c:v>
                </c:pt>
                <c:pt idx="12">
                  <c:v> Japan</c:v>
                </c:pt>
                <c:pt idx="13">
                  <c:v> Russia</c:v>
                </c:pt>
                <c:pt idx="14">
                  <c:v> South Korea</c:v>
                </c:pt>
                <c:pt idx="15">
                  <c:v> Canada</c:v>
                </c:pt>
                <c:pt idx="16">
                  <c:v> Saudi Arabia</c:v>
                </c:pt>
                <c:pt idx="17">
                  <c:v> United States</c:v>
                </c:pt>
                <c:pt idx="18">
                  <c:v> Australia</c:v>
                </c:pt>
              </c:strCache>
            </c:strRef>
          </c:cat>
          <c:val>
            <c:numRef>
              <c:f>'emissions per capita current'!$B$2:$B$20</c:f>
              <c:numCache>
                <c:formatCode>General</c:formatCode>
                <c:ptCount val="19"/>
                <c:pt idx="0">
                  <c:v>0</c:v>
                </c:pt>
                <c:pt idx="1">
                  <c:v>1.5304162143491562</c:v>
                </c:pt>
                <c:pt idx="2">
                  <c:v>1.8552016262860935</c:v>
                </c:pt>
                <c:pt idx="3">
                  <c:v>2.3035497452957689</c:v>
                </c:pt>
                <c:pt idx="4">
                  <c:v>3.9597155947441216</c:v>
                </c:pt>
                <c:pt idx="5">
                  <c:v>4.2911359026369169</c:v>
                </c:pt>
                <c:pt idx="6">
                  <c:v>5.1936230993702956</c:v>
                </c:pt>
                <c:pt idx="7">
                  <c:v>6.7325679965424232</c:v>
                </c:pt>
                <c:pt idx="8">
                  <c:v>6.7585968379446646</c:v>
                </c:pt>
                <c:pt idx="9">
                  <c:v>7.1398963978323238</c:v>
                </c:pt>
                <c:pt idx="10">
                  <c:v>7.4176555687673398</c:v>
                </c:pt>
                <c:pt idx="11">
                  <c:v>9.3663524089019319</c:v>
                </c:pt>
                <c:pt idx="12">
                  <c:v>9.4782148165532352</c:v>
                </c:pt>
                <c:pt idx="13">
                  <c:v>11.976448656966983</c:v>
                </c:pt>
                <c:pt idx="14">
                  <c:v>12.288153877059059</c:v>
                </c:pt>
                <c:pt idx="15">
                  <c:v>15.627668213457078</c:v>
                </c:pt>
                <c:pt idx="16">
                  <c:v>16.962572233967585</c:v>
                </c:pt>
                <c:pt idx="17">
                  <c:v>17.090934816049224</c:v>
                </c:pt>
                <c:pt idx="18">
                  <c:v>17.651603690685413</c:v>
                </c:pt>
              </c:numCache>
            </c:numRef>
          </c:val>
        </c:ser>
        <c:dLbls>
          <c:showLegendKey val="0"/>
          <c:showVal val="0"/>
          <c:showCatName val="0"/>
          <c:showSerName val="0"/>
          <c:showPercent val="0"/>
          <c:showBubbleSize val="0"/>
        </c:dLbls>
        <c:gapWidth val="150"/>
        <c:axId val="255387232"/>
        <c:axId val="255389192"/>
      </c:barChart>
      <c:catAx>
        <c:axId val="255387232"/>
        <c:scaling>
          <c:orientation val="minMax"/>
        </c:scaling>
        <c:delete val="0"/>
        <c:axPos val="b"/>
        <c:numFmt formatCode="General" sourceLinked="0"/>
        <c:majorTickMark val="out"/>
        <c:minorTickMark val="none"/>
        <c:tickLblPos val="nextTo"/>
        <c:txPr>
          <a:bodyPr/>
          <a:lstStyle/>
          <a:p>
            <a:pPr>
              <a:defRPr sz="1000"/>
            </a:pPr>
            <a:endParaRPr lang="en-US"/>
          </a:p>
        </c:txPr>
        <c:crossAx val="255389192"/>
        <c:crosses val="autoZero"/>
        <c:auto val="1"/>
        <c:lblAlgn val="ctr"/>
        <c:lblOffset val="100"/>
        <c:noMultiLvlLbl val="0"/>
      </c:catAx>
      <c:valAx>
        <c:axId val="25538919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5387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dirty="0"/>
              <a:t>Emissions </a:t>
            </a:r>
            <a:r>
              <a:rPr lang="en-US" dirty="0" smtClean="0"/>
              <a:t>Intensity (2011)</a:t>
            </a:r>
            <a:r>
              <a:rPr lang="en-US" baseline="0" dirty="0" smtClean="0"/>
              <a:t> of G20 Countries</a:t>
            </a:r>
            <a:endParaRPr lang="en-US" dirty="0"/>
          </a:p>
        </c:rich>
      </c:tx>
      <c:layout/>
      <c:overlay val="0"/>
    </c:title>
    <c:autoTitleDeleted val="0"/>
    <c:plotArea>
      <c:layout/>
      <c:barChart>
        <c:barDir val="col"/>
        <c:grouping val="clustered"/>
        <c:varyColors val="0"/>
        <c:ser>
          <c:idx val="0"/>
          <c:order val="0"/>
          <c:tx>
            <c:strRef>
              <c:f>'G20-argentina chart'!$B$1</c:f>
              <c:strCache>
                <c:ptCount val="1"/>
                <c:pt idx="0">
                  <c:v>Emissions Intensity</c:v>
                </c:pt>
              </c:strCache>
            </c:strRef>
          </c:tx>
          <c:invertIfNegative val="0"/>
          <c:dPt>
            <c:idx val="1"/>
            <c:invertIfNegative val="0"/>
            <c:bubble3D val="0"/>
          </c:dPt>
          <c:dPt>
            <c:idx val="2"/>
            <c:invertIfNegative val="0"/>
            <c:bubble3D val="0"/>
            <c:spPr>
              <a:solidFill>
                <a:srgbClr val="FFC000"/>
              </a:solidFill>
            </c:spPr>
          </c:dPt>
          <c:dPt>
            <c:idx val="5"/>
            <c:invertIfNegative val="0"/>
            <c:bubble3D val="0"/>
            <c:spPr>
              <a:solidFill>
                <a:srgbClr val="FFC000"/>
              </a:solidFill>
            </c:spPr>
          </c:dPt>
          <c:dPt>
            <c:idx val="7"/>
            <c:invertIfNegative val="0"/>
            <c:bubble3D val="0"/>
          </c:dPt>
          <c:dPt>
            <c:idx val="8"/>
            <c:invertIfNegative val="0"/>
            <c:bubble3D val="0"/>
            <c:spPr>
              <a:solidFill>
                <a:srgbClr val="FFC000"/>
              </a:solidFill>
            </c:spPr>
          </c:dPt>
          <c:dPt>
            <c:idx val="9"/>
            <c:invertIfNegative val="0"/>
            <c:bubble3D val="0"/>
          </c:dPt>
          <c:dPt>
            <c:idx val="10"/>
            <c:invertIfNegative val="0"/>
            <c:bubble3D val="0"/>
            <c:spPr>
              <a:solidFill>
                <a:srgbClr val="FFC000"/>
              </a:solidFill>
            </c:spPr>
          </c:dPt>
          <c:dPt>
            <c:idx val="11"/>
            <c:invertIfNegative val="0"/>
            <c:bubble3D val="0"/>
          </c:dPt>
          <c:dPt>
            <c:idx val="12"/>
            <c:invertIfNegative val="0"/>
            <c:bubble3D val="0"/>
            <c:spPr>
              <a:solidFill>
                <a:srgbClr val="FFC000"/>
              </a:solidFill>
            </c:spPr>
          </c:dPt>
          <c:dPt>
            <c:idx val="14"/>
            <c:invertIfNegative val="0"/>
            <c:bubble3D val="0"/>
          </c:dPt>
          <c:dPt>
            <c:idx val="15"/>
            <c:invertIfNegative val="0"/>
            <c:bubble3D val="0"/>
            <c:spPr>
              <a:solidFill>
                <a:srgbClr val="FFC000"/>
              </a:solidFill>
            </c:spPr>
          </c:dPt>
          <c:dPt>
            <c:idx val="16"/>
            <c:invertIfNegative val="0"/>
            <c:bubble3D val="0"/>
          </c:dPt>
          <c:dPt>
            <c:idx val="17"/>
            <c:invertIfNegative val="0"/>
            <c:bubble3D val="0"/>
            <c:spPr>
              <a:solidFill>
                <a:srgbClr val="FFC000"/>
              </a:solidFill>
            </c:spPr>
          </c:dPt>
          <c:dPt>
            <c:idx val="18"/>
            <c:invertIfNegative val="0"/>
            <c:bubble3D val="0"/>
            <c:spPr>
              <a:solidFill>
                <a:srgbClr val="FFC000"/>
              </a:solidFill>
            </c:spPr>
          </c:dPt>
          <c:cat>
            <c:strRef>
              <c:f>'G20-argentina chart'!$A$2:$A$20</c:f>
              <c:strCache>
                <c:ptCount val="19"/>
                <c:pt idx="0">
                  <c:v>Argentina</c:v>
                </c:pt>
                <c:pt idx="1">
                  <c:v> France</c:v>
                </c:pt>
                <c:pt idx="2">
                  <c:v> Brazil</c:v>
                </c:pt>
                <c:pt idx="3">
                  <c:v> Italy</c:v>
                </c:pt>
                <c:pt idx="4">
                  <c:v> United Kingdom</c:v>
                </c:pt>
                <c:pt idx="5">
                  <c:v> Indonesia</c:v>
                </c:pt>
                <c:pt idx="6">
                  <c:v> Germany</c:v>
                </c:pt>
                <c:pt idx="7">
                  <c:v> Turkey</c:v>
                </c:pt>
                <c:pt idx="8">
                  <c:v> Mexico</c:v>
                </c:pt>
                <c:pt idx="9">
                  <c:v> Japan</c:v>
                </c:pt>
                <c:pt idx="10">
                  <c:v> India</c:v>
                </c:pt>
                <c:pt idx="11">
                  <c:v> United States</c:v>
                </c:pt>
                <c:pt idx="12">
                  <c:v> Saudi Arabia</c:v>
                </c:pt>
                <c:pt idx="13">
                  <c:v> Canada</c:v>
                </c:pt>
                <c:pt idx="14">
                  <c:v> Australia</c:v>
                </c:pt>
                <c:pt idx="15">
                  <c:v> South Korea</c:v>
                </c:pt>
                <c:pt idx="16">
                  <c:v> Russia</c:v>
                </c:pt>
                <c:pt idx="17">
                  <c:v> South Africa</c:v>
                </c:pt>
                <c:pt idx="18">
                  <c:v> China</c:v>
                </c:pt>
              </c:strCache>
            </c:strRef>
          </c:cat>
          <c:val>
            <c:numRef>
              <c:f>'G20-argentina chart'!$B$2:$B$20</c:f>
              <c:numCache>
                <c:formatCode>General</c:formatCode>
                <c:ptCount val="19"/>
                <c:pt idx="0">
                  <c:v>0</c:v>
                </c:pt>
                <c:pt idx="1">
                  <c:v>0.14270627954085077</c:v>
                </c:pt>
                <c:pt idx="2">
                  <c:v>0.15735429464190603</c:v>
                </c:pt>
                <c:pt idx="3">
                  <c:v>0.19953420528030341</c:v>
                </c:pt>
                <c:pt idx="4">
                  <c:v>0.203487371672572</c:v>
                </c:pt>
                <c:pt idx="5">
                  <c:v>0.21727700306107575</c:v>
                </c:pt>
                <c:pt idx="6">
                  <c:v>0.22850759225560099</c:v>
                </c:pt>
                <c:pt idx="7">
                  <c:v>0.24133356148756557</c:v>
                </c:pt>
                <c:pt idx="8">
                  <c:v>0.24177129737147685</c:v>
                </c:pt>
                <c:pt idx="9">
                  <c:v>0.27663368190328325</c:v>
                </c:pt>
                <c:pt idx="10">
                  <c:v>0.32321752496743378</c:v>
                </c:pt>
                <c:pt idx="11">
                  <c:v>0.34331942602582755</c:v>
                </c:pt>
                <c:pt idx="12">
                  <c:v>0.35223370161703371</c:v>
                </c:pt>
                <c:pt idx="13">
                  <c:v>0.3804843948594831</c:v>
                </c:pt>
                <c:pt idx="14">
                  <c:v>0.42024110878661086</c:v>
                </c:pt>
                <c:pt idx="15">
                  <c:v>0.42323690583269907</c:v>
                </c:pt>
                <c:pt idx="16">
                  <c:v>0.53223696726662317</c:v>
                </c:pt>
                <c:pt idx="17">
                  <c:v>0.61249369988545244</c:v>
                </c:pt>
                <c:pt idx="18">
                  <c:v>0.66946047318074386</c:v>
                </c:pt>
              </c:numCache>
            </c:numRef>
          </c:val>
        </c:ser>
        <c:dLbls>
          <c:showLegendKey val="0"/>
          <c:showVal val="0"/>
          <c:showCatName val="0"/>
          <c:showSerName val="0"/>
          <c:showPercent val="0"/>
          <c:showBubbleSize val="0"/>
        </c:dLbls>
        <c:gapWidth val="150"/>
        <c:axId val="255389976"/>
        <c:axId val="253596008"/>
      </c:barChart>
      <c:catAx>
        <c:axId val="255389976"/>
        <c:scaling>
          <c:orientation val="minMax"/>
        </c:scaling>
        <c:delete val="0"/>
        <c:axPos val="b"/>
        <c:numFmt formatCode="General" sourceLinked="0"/>
        <c:majorTickMark val="out"/>
        <c:minorTickMark val="none"/>
        <c:tickLblPos val="nextTo"/>
        <c:txPr>
          <a:bodyPr/>
          <a:lstStyle/>
          <a:p>
            <a:pPr>
              <a:defRPr sz="1000"/>
            </a:pPr>
            <a:endParaRPr lang="en-US"/>
          </a:p>
        </c:txPr>
        <c:crossAx val="253596008"/>
        <c:crosses val="autoZero"/>
        <c:auto val="1"/>
        <c:lblAlgn val="ctr"/>
        <c:lblOffset val="100"/>
        <c:noMultiLvlLbl val="0"/>
      </c:catAx>
      <c:valAx>
        <c:axId val="25359600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5389976"/>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F890-C0E5-4F59-AC4E-2075652B8265}" type="datetimeFigureOut">
              <a:rPr lang="en-US" smtClean="0"/>
              <a:t>8/29/2014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61495-02DD-47EF-B633-157B3E3FA56B}" type="slidenum">
              <a:rPr lang="en-US" smtClean="0"/>
              <a:t>‹#›</a:t>
            </a:fld>
            <a:endParaRPr lang="en-US"/>
          </a:p>
        </p:txBody>
      </p:sp>
    </p:spTree>
    <p:extLst>
      <p:ext uri="{BB962C8B-B14F-4D97-AF65-F5344CB8AC3E}">
        <p14:creationId xmlns:p14="http://schemas.microsoft.com/office/powerpoint/2010/main" val="181578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g num"/>
          <p:cNvSpPr>
            <a:spLocks noGrp="1" noChangeArrowheads="1"/>
          </p:cNvSpPr>
          <p:nvPr>
            <p:ph type="sldNum" sz="quarter" idx="5"/>
          </p:nvPr>
        </p:nvSpPr>
        <p:spPr>
          <a:noFill/>
        </p:spPr>
        <p:txBody>
          <a:bodyPr/>
          <a:lstStyle/>
          <a:p>
            <a:fld id="{F587A16C-D527-4A67-AE5E-88D2CC1E70DA}" type="slidenum">
              <a:rPr lang="en-US" smtClean="0">
                <a:latin typeface="Arial" charset="0"/>
                <a:cs typeface="Arial" charset="0"/>
              </a:rPr>
              <a:pPr/>
              <a:t>50</a:t>
            </a:fld>
            <a:endParaRPr lang="en-US" smtClean="0">
              <a:latin typeface="Arial" charset="0"/>
              <a:cs typeface="Arial" charset="0"/>
            </a:endParaRPr>
          </a:p>
        </p:txBody>
      </p:sp>
      <p:sp>
        <p:nvSpPr>
          <p:cNvPr id="57347" name="Slide Image Placeholder 1"/>
          <p:cNvSpPr>
            <a:spLocks noGrp="1" noRot="1" noChangeAspect="1" noTextEdit="1"/>
          </p:cNvSpPr>
          <p:nvPr>
            <p:ph type="sldImg"/>
          </p:nvPr>
        </p:nvSpPr>
        <p:spPr>
          <a:xfrm>
            <a:off x="1143000" y="685800"/>
            <a:ext cx="4572000" cy="3429000"/>
          </a:xfrm>
        </p:spPr>
      </p:sp>
      <p:sp>
        <p:nvSpPr>
          <p:cNvPr id="57348" name="Notes Placeholder 2"/>
          <p:cNvSpPr>
            <a:spLocks noGrp="1"/>
          </p:cNvSpPr>
          <p:nvPr>
            <p:ph type="body" idx="1"/>
          </p:nvPr>
        </p:nvSpPr>
        <p:spPr>
          <a:xfrm>
            <a:off x="685480" y="4343144"/>
            <a:ext cx="5487041" cy="4115019"/>
          </a:xfrm>
          <a:noFill/>
          <a:ln/>
        </p:spPr>
        <p:txBody>
          <a:bodyPr lIns="91440" tIns="45720" rIns="91440" bIns="45720"/>
          <a:lstStyle/>
          <a:p>
            <a:pPr eaLnBrk="1" hangingPunct="1"/>
            <a:endParaRPr lang="en-IN" smtClean="0">
              <a:latin typeface="Arial" charset="0"/>
            </a:endParaRPr>
          </a:p>
        </p:txBody>
      </p:sp>
      <p:sp>
        <p:nvSpPr>
          <p:cNvPr id="57349"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a:fld id="{977E522E-F4D7-474E-9DCB-44ED98E255B3}" type="slidenum">
              <a:rPr lang="en-US" sz="1200">
                <a:latin typeface="Arial" charset="0"/>
              </a:rPr>
              <a:pPr algn="r"/>
              <a:t>50</a:t>
            </a:fld>
            <a:endParaRPr lang="en-US" sz="1200">
              <a:latin typeface="Arial" charset="0"/>
            </a:endParaRPr>
          </a:p>
        </p:txBody>
      </p:sp>
    </p:spTree>
    <p:extLst>
      <p:ext uri="{BB962C8B-B14F-4D97-AF65-F5344CB8AC3E}">
        <p14:creationId xmlns:p14="http://schemas.microsoft.com/office/powerpoint/2010/main" val="283818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17761-D967-4BA7-B2C5-EBFD299162DE}"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11001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17761-D967-4BA7-B2C5-EBFD299162DE}"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288211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17761-D967-4BA7-B2C5-EBFD299162DE}"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129174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17761-D967-4BA7-B2C5-EBFD299162DE}"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29679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17761-D967-4BA7-B2C5-EBFD299162DE}"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313035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17761-D967-4BA7-B2C5-EBFD299162DE}"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71683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17761-D967-4BA7-B2C5-EBFD299162DE}"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155457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17761-D967-4BA7-B2C5-EBFD299162DE}"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38065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17761-D967-4BA7-B2C5-EBFD299162DE}"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38686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17761-D967-4BA7-B2C5-EBFD299162DE}"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265989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17761-D967-4BA7-B2C5-EBFD299162DE}"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275C8-B8AA-4CE1-B4A5-6BC4540CB735}" type="slidenum">
              <a:rPr lang="en-US" smtClean="0"/>
              <a:t>‹#›</a:t>
            </a:fld>
            <a:endParaRPr lang="en-US"/>
          </a:p>
        </p:txBody>
      </p:sp>
    </p:spTree>
    <p:extLst>
      <p:ext uri="{BB962C8B-B14F-4D97-AF65-F5344CB8AC3E}">
        <p14:creationId xmlns:p14="http://schemas.microsoft.com/office/powerpoint/2010/main" val="173205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17761-D967-4BA7-B2C5-EBFD299162DE}" type="datetimeFigureOut">
              <a:rPr lang="en-US" smtClean="0"/>
              <a:t>8/29/2014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275C8-B8AA-4CE1-B4A5-6BC4540CB735}" type="slidenum">
              <a:rPr lang="en-US" smtClean="0"/>
              <a:t>‹#›</a:t>
            </a:fld>
            <a:endParaRPr lang="en-US"/>
          </a:p>
        </p:txBody>
      </p:sp>
    </p:spTree>
    <p:extLst>
      <p:ext uri="{BB962C8B-B14F-4D97-AF65-F5344CB8AC3E}">
        <p14:creationId xmlns:p14="http://schemas.microsoft.com/office/powerpoint/2010/main" val="977780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unfccc.in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reenhouserights.org/" TargetMode="External"/><Relationship Id="rId2" Type="http://schemas.openxmlformats.org/officeDocument/2006/relationships/hyperlink" Target="http://www.webarchive.nationalarchives.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Equity in Environmental Sustainability and Climate Change</a:t>
            </a:r>
            <a:endParaRPr lang="en-US" dirty="0"/>
          </a:p>
        </p:txBody>
      </p:sp>
      <p:sp>
        <p:nvSpPr>
          <p:cNvPr id="3" name="Subtitle 2"/>
          <p:cNvSpPr>
            <a:spLocks noGrp="1"/>
          </p:cNvSpPr>
          <p:nvPr>
            <p:ph type="subTitle" idx="1"/>
          </p:nvPr>
        </p:nvSpPr>
        <p:spPr/>
        <p:txBody>
          <a:bodyPr/>
          <a:lstStyle/>
          <a:p>
            <a:r>
              <a:rPr lang="en-US" dirty="0" smtClean="0"/>
              <a:t>Prodipto Ghosh, </a:t>
            </a:r>
            <a:r>
              <a:rPr lang="en-US" dirty="0" err="1" smtClean="0"/>
              <a:t>Ph.D</a:t>
            </a:r>
            <a:endParaRPr lang="en-US" dirty="0" smtClean="0"/>
          </a:p>
          <a:p>
            <a:r>
              <a:rPr lang="en-US" dirty="0" smtClean="0"/>
              <a:t>August 2014</a:t>
            </a:r>
            <a:endParaRPr lang="en-US" dirty="0"/>
          </a:p>
        </p:txBody>
      </p:sp>
    </p:spTree>
    <p:extLst>
      <p:ext uri="{BB962C8B-B14F-4D97-AF65-F5344CB8AC3E}">
        <p14:creationId xmlns:p14="http://schemas.microsoft.com/office/powerpoint/2010/main" val="104118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Social Discount Rate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000000"/>
                </a:solidFill>
                <a:latin typeface="Arial" pitchFamily="34" charset="0"/>
                <a:cs typeface="Arial" pitchFamily="34" charset="0"/>
              </a:rPr>
              <a:t>The effects of GHGs emitted today will be felt for a very long time. That makes some form of evaluation or aggregation across generations unavoidable. The ethical decisions on, and approaches to, this issue have major consequences for the assessment of policy.</a:t>
            </a:r>
          </a:p>
          <a:p>
            <a:r>
              <a:rPr lang="en-US" sz="2400" dirty="0" smtClean="0">
                <a:solidFill>
                  <a:srgbClr val="000000"/>
                </a:solidFill>
                <a:latin typeface="EEKMBJ+Arial"/>
              </a:rPr>
              <a:t>Typically, in project and policy appraisal, an increment in future consumption is held to be worth less than an increment in present consumption, for two reasons. </a:t>
            </a:r>
          </a:p>
        </p:txBody>
      </p:sp>
      <p:sp>
        <p:nvSpPr>
          <p:cNvPr id="4" name="Slide Number Placeholder 3"/>
          <p:cNvSpPr>
            <a:spLocks noGrp="1"/>
          </p:cNvSpPr>
          <p:nvPr>
            <p:ph type="sldNum" sz="quarter" idx="12"/>
          </p:nvPr>
        </p:nvSpPr>
        <p:spPr/>
        <p:txBody>
          <a:bodyPr/>
          <a:lstStyle/>
          <a:p>
            <a:fld id="{5BF1CC1E-91EA-4F43-B0F7-6982ACFD88F6}" type="slidenum">
              <a:rPr lang="en-US" smtClean="0"/>
              <a:pPr/>
              <a:t>10</a:t>
            </a:fld>
            <a:endParaRPr lang="en-US"/>
          </a:p>
        </p:txBody>
      </p:sp>
    </p:spTree>
    <p:extLst>
      <p:ext uri="{BB962C8B-B14F-4D97-AF65-F5344CB8AC3E}">
        <p14:creationId xmlns:p14="http://schemas.microsoft.com/office/powerpoint/2010/main" val="355191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Discount Rate…</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latin typeface="Arial" pitchFamily="34" charset="0"/>
                <a:cs typeface="Arial" pitchFamily="34" charset="0"/>
              </a:rPr>
              <a:t>Assessing impacts over a very long time period raises the problem that future generations are not represented in current decision-making. </a:t>
            </a:r>
          </a:p>
          <a:p>
            <a:r>
              <a:rPr lang="en-US" b="1" dirty="0" smtClean="0">
                <a:solidFill>
                  <a:srgbClr val="000000"/>
                </a:solidFill>
                <a:latin typeface="Arial" pitchFamily="34" charset="0"/>
                <a:cs typeface="Arial" pitchFamily="34" charset="0"/>
              </a:rPr>
              <a:t>Stern’s </a:t>
            </a:r>
            <a:r>
              <a:rPr lang="en-US" b="1" dirty="0" smtClean="0">
                <a:solidFill>
                  <a:srgbClr val="000000"/>
                </a:solidFill>
                <a:latin typeface="Arial" pitchFamily="34" charset="0"/>
                <a:cs typeface="Arial" pitchFamily="34" charset="0"/>
              </a:rPr>
              <a:t>Approach</a:t>
            </a:r>
            <a:r>
              <a:rPr lang="en-US" dirty="0" smtClean="0">
                <a:solidFill>
                  <a:srgbClr val="000000"/>
                </a:solidFill>
                <a:latin typeface="Arial" pitchFamily="34" charset="0"/>
                <a:cs typeface="Arial" pitchFamily="34" charset="0"/>
              </a:rPr>
              <a:t>: </a:t>
            </a:r>
            <a:r>
              <a:rPr lang="en-US" i="1" dirty="0" smtClean="0">
                <a:solidFill>
                  <a:srgbClr val="000000"/>
                </a:solidFill>
                <a:latin typeface="Arial" pitchFamily="34" charset="0"/>
                <a:cs typeface="Arial" pitchFamily="34" charset="0"/>
              </a:rPr>
              <a:t>If a future generation will be present</a:t>
            </a:r>
            <a:r>
              <a:rPr lang="en-US" dirty="0" smtClean="0">
                <a:solidFill>
                  <a:srgbClr val="000000"/>
                </a:solidFill>
                <a:latin typeface="Arial" pitchFamily="34" charset="0"/>
                <a:cs typeface="Arial" pitchFamily="34" charset="0"/>
              </a:rPr>
              <a:t>, we suppose that it has the same claim on our ethical attention as the current one.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11</a:t>
            </a:fld>
            <a:endParaRPr lang="en-US"/>
          </a:p>
        </p:txBody>
      </p:sp>
    </p:spTree>
    <p:extLst>
      <p:ext uri="{BB962C8B-B14F-4D97-AF65-F5344CB8AC3E}">
        <p14:creationId xmlns:p14="http://schemas.microsoft.com/office/powerpoint/2010/main" val="33808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Social Discount Rate…</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latin typeface="EEKMBJ+Arial"/>
              </a:rPr>
              <a:t>Combining these considerations with the assumption of </a:t>
            </a:r>
            <a:r>
              <a:rPr lang="en-US" dirty="0" err="1" smtClean="0">
                <a:solidFill>
                  <a:srgbClr val="000000"/>
                </a:solidFill>
                <a:latin typeface="EEKMBJ+Arial"/>
              </a:rPr>
              <a:t>isoelastic</a:t>
            </a:r>
            <a:r>
              <a:rPr lang="en-US" dirty="0" smtClean="0">
                <a:solidFill>
                  <a:srgbClr val="000000"/>
                </a:solidFill>
                <a:latin typeface="EEKMBJ+Arial"/>
              </a:rPr>
              <a:t>  (constant elasticity of utility </a:t>
            </a:r>
            <a:r>
              <a:rPr lang="en-US" dirty="0" err="1" smtClean="0">
                <a:solidFill>
                  <a:srgbClr val="000000"/>
                </a:solidFill>
                <a:latin typeface="EEKMBJ+Arial"/>
              </a:rPr>
              <a:t>wrt</a:t>
            </a:r>
            <a:r>
              <a:rPr lang="en-US" dirty="0" smtClean="0">
                <a:solidFill>
                  <a:srgbClr val="000000"/>
                </a:solidFill>
                <a:latin typeface="EEKMBJ+Arial"/>
              </a:rPr>
              <a:t> consumption) utility functions, Stern arrives at a very low inter-generational discount rate, which drives his conclusion that the present value of future climate change impacts is very high in relation to future GDP (</a:t>
            </a:r>
            <a:r>
              <a:rPr lang="en-US" dirty="0" err="1" smtClean="0">
                <a:solidFill>
                  <a:srgbClr val="000000"/>
                </a:solidFill>
                <a:latin typeface="EEKMBJ+Arial"/>
              </a:rPr>
              <a:t>upto</a:t>
            </a:r>
            <a:r>
              <a:rPr lang="en-US" dirty="0" smtClean="0">
                <a:solidFill>
                  <a:srgbClr val="000000"/>
                </a:solidFill>
                <a:latin typeface="EEKMBJ+Arial"/>
              </a:rPr>
              <a:t> 20% of GDP). </a:t>
            </a:r>
          </a:p>
          <a:p>
            <a:r>
              <a:rPr lang="en-US" i="1" dirty="0" smtClean="0">
                <a:solidFill>
                  <a:srgbClr val="000000"/>
                </a:solidFill>
                <a:latin typeface="Arial" pitchFamily="34" charset="0"/>
                <a:cs typeface="Arial" pitchFamily="34" charset="0"/>
              </a:rPr>
              <a:t>Formal mathematical treatment of these concepts is given in The Stern Review, Part I, Technical Appendix</a:t>
            </a:r>
            <a:r>
              <a:rPr lang="en-US" dirty="0" smtClean="0">
                <a:solidFill>
                  <a:srgbClr val="000000"/>
                </a:solidFill>
                <a:latin typeface="EEKMBJ+Arial"/>
              </a:rPr>
              <a:t>.</a:t>
            </a:r>
          </a:p>
          <a:p>
            <a:r>
              <a:rPr lang="en-US" dirty="0" smtClean="0">
                <a:solidFill>
                  <a:srgbClr val="000000"/>
                </a:solidFill>
                <a:latin typeface="EEKMBJ+Arial"/>
              </a:rPr>
              <a:t>The Stern approach has been criticized by several scholars, in particular, </a:t>
            </a:r>
            <a:r>
              <a:rPr lang="en-US" dirty="0" err="1" smtClean="0">
                <a:solidFill>
                  <a:srgbClr val="000000"/>
                </a:solidFill>
                <a:latin typeface="EEKMBJ+Arial"/>
              </a:rPr>
              <a:t>Nordhaus</a:t>
            </a:r>
            <a:r>
              <a:rPr lang="en-US" dirty="0" smtClean="0">
                <a:solidFill>
                  <a:srgbClr val="000000"/>
                </a:solidFill>
                <a:latin typeface="EEKMBJ+Arial"/>
              </a:rPr>
              <a:t>, 2007. </a:t>
            </a:r>
            <a:endParaRPr lang="en-US" dirty="0" smtClean="0"/>
          </a:p>
          <a:p>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12</a:t>
            </a:fld>
            <a:endParaRPr lang="en-US"/>
          </a:p>
        </p:txBody>
      </p:sp>
    </p:spTree>
    <p:extLst>
      <p:ext uri="{BB962C8B-B14F-4D97-AF65-F5344CB8AC3E}">
        <p14:creationId xmlns:p14="http://schemas.microsoft.com/office/powerpoint/2010/main" val="41915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76872"/>
            <a:ext cx="9144000" cy="1512168"/>
          </a:xfrm>
        </p:spPr>
        <p:txBody>
          <a:bodyPr>
            <a:normAutofit fontScale="90000"/>
          </a:bodyPr>
          <a:lstStyle/>
          <a:p>
            <a:r>
              <a:rPr lang="en-US" dirty="0" smtClean="0"/>
              <a:t/>
            </a:r>
            <a:br>
              <a:rPr lang="en-US" dirty="0" smtClean="0"/>
            </a:br>
            <a:r>
              <a:rPr lang="en-US" sz="4900" dirty="0" smtClean="0">
                <a:latin typeface="Arial" pitchFamily="34" charset="0"/>
                <a:cs typeface="Arial" pitchFamily="34" charset="0"/>
              </a:rPr>
              <a:t>Historical responsibility </a:t>
            </a:r>
            <a:br>
              <a:rPr lang="en-US" sz="4900" dirty="0" smtClean="0">
                <a:latin typeface="Arial" pitchFamily="34" charset="0"/>
                <a:cs typeface="Arial" pitchFamily="34" charset="0"/>
              </a:rPr>
            </a:br>
            <a:r>
              <a:rPr lang="en-US" sz="4900" dirty="0" smtClean="0">
                <a:latin typeface="Arial" pitchFamily="34" charset="0"/>
                <a:cs typeface="Arial" pitchFamily="34" charset="0"/>
              </a:rPr>
              <a:t>for climate change</a:t>
            </a:r>
            <a:br>
              <a:rPr lang="en-US" sz="4900" dirty="0" smtClean="0">
                <a:latin typeface="Arial" pitchFamily="34" charset="0"/>
                <a:cs typeface="Arial" pitchFamily="34" charset="0"/>
              </a:rPr>
            </a:br>
            <a:r>
              <a:rPr lang="en-US" sz="2200" dirty="0" smtClean="0">
                <a:latin typeface="Arial" pitchFamily="34" charset="0"/>
                <a:cs typeface="Arial" pitchFamily="34" charset="0"/>
              </a:rPr>
              <a:t>Source: Country presentations at the AWG-LCA Workshop, Bonn: June 2009: </a:t>
            </a:r>
            <a:r>
              <a:rPr lang="en-US" sz="2200" dirty="0" smtClean="0">
                <a:latin typeface="Arial" pitchFamily="34" charset="0"/>
                <a:cs typeface="Arial" pitchFamily="34" charset="0"/>
                <a:hlinkClick r:id="rId2"/>
              </a:rPr>
              <a:t>www.unfccc.int</a:t>
            </a:r>
            <a:r>
              <a:rPr lang="en-US" sz="2200" dirty="0" smtClean="0">
                <a:latin typeface="Arial" pitchFamily="34" charset="0"/>
                <a:cs typeface="Arial" pitchFamily="34" charset="0"/>
              </a:rPr>
              <a:t> and TERI studies</a:t>
            </a:r>
            <a:r>
              <a:rPr lang="en-US" sz="2200" dirty="0" smtClean="0"/>
              <a:t/>
            </a:r>
            <a:br>
              <a:rPr lang="en-US" sz="2200" dirty="0" smtClean="0"/>
            </a:br>
            <a:endParaRPr lang="en-US" sz="2200" dirty="0"/>
          </a:p>
        </p:txBody>
      </p:sp>
      <p:sp>
        <p:nvSpPr>
          <p:cNvPr id="3" name="Slide Number Placeholder 2"/>
          <p:cNvSpPr>
            <a:spLocks noGrp="1"/>
          </p:cNvSpPr>
          <p:nvPr>
            <p:ph type="sldNum" sz="quarter" idx="12"/>
          </p:nvPr>
        </p:nvSpPr>
        <p:spPr/>
        <p:txBody>
          <a:bodyPr/>
          <a:lstStyle/>
          <a:p>
            <a:fld id="{5BF1CC1E-91EA-4F43-B0F7-6982ACFD88F6}" type="slidenum">
              <a:rPr lang="en-US" smtClean="0"/>
              <a:pPr/>
              <a:t>13</a:t>
            </a:fld>
            <a:endParaRPr lang="en-US"/>
          </a:p>
        </p:txBody>
      </p:sp>
    </p:spTree>
    <p:extLst>
      <p:ext uri="{BB962C8B-B14F-4D97-AF65-F5344CB8AC3E}">
        <p14:creationId xmlns:p14="http://schemas.microsoft.com/office/powerpoint/2010/main" val="230271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responsibility for climate change – G 20 members (1850-2011)</a:t>
            </a:r>
            <a:endParaRPr lang="en-US" dirty="0"/>
          </a:p>
        </p:txBody>
      </p:sp>
      <p:pic>
        <p:nvPicPr>
          <p:cNvPr id="6" name="Content Placeholder 5"/>
          <p:cNvPicPr>
            <a:picLocks noGrp="1" noChangeAspect="1"/>
          </p:cNvPicPr>
          <p:nvPr>
            <p:ph idx="1"/>
          </p:nvPr>
        </p:nvPicPr>
        <p:blipFill>
          <a:blip r:embed="rId2"/>
          <a:stretch>
            <a:fillRect/>
          </a:stretch>
        </p:blipFill>
        <p:spPr>
          <a:xfrm>
            <a:off x="827584" y="2060848"/>
            <a:ext cx="7344815" cy="3888432"/>
          </a:xfrm>
          <a:prstGeom prst="rect">
            <a:avLst/>
          </a:prstGeom>
        </p:spPr>
      </p:pic>
      <p:sp>
        <p:nvSpPr>
          <p:cNvPr id="8" name="TextBox 7"/>
          <p:cNvSpPr txBox="1"/>
          <p:nvPr/>
        </p:nvSpPr>
        <p:spPr>
          <a:xfrm>
            <a:off x="457200" y="6093296"/>
            <a:ext cx="7931224" cy="646331"/>
          </a:xfrm>
          <a:prstGeom prst="rect">
            <a:avLst/>
          </a:prstGeom>
          <a:noFill/>
        </p:spPr>
        <p:txBody>
          <a:bodyPr wrap="square" rtlCol="0">
            <a:spAutoFit/>
          </a:bodyPr>
          <a:lstStyle/>
          <a:p>
            <a:r>
              <a:rPr lang="en-US" dirty="0" smtClean="0"/>
              <a:t>Source: TERI analysis based on World Bank PPP and population data and WRI-CAIT GHG emissions data</a:t>
            </a:r>
            <a:endParaRPr lang="en-US" dirty="0"/>
          </a:p>
        </p:txBody>
      </p:sp>
    </p:spTree>
    <p:extLst>
      <p:ext uri="{BB962C8B-B14F-4D97-AF65-F5344CB8AC3E}">
        <p14:creationId xmlns:p14="http://schemas.microsoft.com/office/powerpoint/2010/main" val="361547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42363" y="908720"/>
            <a:ext cx="8378109" cy="4724409"/>
            <a:chOff x="442363" y="908720"/>
            <a:chExt cx="8378109" cy="4724409"/>
          </a:xfrm>
        </p:grpSpPr>
        <p:graphicFrame>
          <p:nvGraphicFramePr>
            <p:cNvPr id="2" name="Chart 1"/>
            <p:cNvGraphicFramePr>
              <a:graphicFrameLocks/>
            </p:cNvGraphicFramePr>
            <p:nvPr>
              <p:extLst/>
            </p:nvPr>
          </p:nvGraphicFramePr>
          <p:xfrm>
            <a:off x="611560" y="908720"/>
            <a:ext cx="820891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5-Point Star 2"/>
            <p:cNvSpPr/>
            <p:nvPr/>
          </p:nvSpPr>
          <p:spPr>
            <a:xfrm>
              <a:off x="1115616" y="4149080"/>
              <a:ext cx="57150" cy="45719"/>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6721118" y="5014091"/>
              <a:ext cx="216024" cy="143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6720923" y="5230115"/>
              <a:ext cx="216024" cy="1431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6895931" y="4961835"/>
              <a:ext cx="1759485" cy="246221"/>
            </a:xfrm>
            <a:prstGeom prst="rect">
              <a:avLst/>
            </a:prstGeom>
            <a:noFill/>
          </p:spPr>
          <p:txBody>
            <a:bodyPr wrap="square" rtlCol="0">
              <a:spAutoFit/>
            </a:bodyPr>
            <a:lstStyle/>
            <a:p>
              <a:r>
                <a:rPr lang="en-US" sz="1000" dirty="0" smtClean="0"/>
                <a:t>Developed Countries</a:t>
              </a:r>
              <a:endParaRPr lang="en-IN" sz="1000" dirty="0"/>
            </a:p>
          </p:txBody>
        </p:sp>
        <p:sp>
          <p:nvSpPr>
            <p:cNvPr id="7" name="TextBox 6"/>
            <p:cNvSpPr txBox="1"/>
            <p:nvPr/>
          </p:nvSpPr>
          <p:spPr>
            <a:xfrm>
              <a:off x="6895926" y="5183510"/>
              <a:ext cx="1759485" cy="246221"/>
            </a:xfrm>
            <a:prstGeom prst="rect">
              <a:avLst/>
            </a:prstGeom>
            <a:noFill/>
          </p:spPr>
          <p:txBody>
            <a:bodyPr wrap="square" rtlCol="0">
              <a:spAutoFit/>
            </a:bodyPr>
            <a:lstStyle/>
            <a:p>
              <a:r>
                <a:rPr lang="en-US" sz="1000" dirty="0" smtClean="0"/>
                <a:t>Developing Countries</a:t>
              </a:r>
              <a:endParaRPr lang="en-IN" sz="1000" dirty="0"/>
            </a:p>
          </p:txBody>
        </p:sp>
        <p:sp>
          <p:nvSpPr>
            <p:cNvPr id="8" name="5-Point Star 7"/>
            <p:cNvSpPr/>
            <p:nvPr/>
          </p:nvSpPr>
          <p:spPr>
            <a:xfrm>
              <a:off x="6789301" y="5484699"/>
              <a:ext cx="57150" cy="45719"/>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6844963" y="5373462"/>
              <a:ext cx="1759485" cy="246221"/>
            </a:xfrm>
            <a:prstGeom prst="rect">
              <a:avLst/>
            </a:prstGeom>
            <a:noFill/>
          </p:spPr>
          <p:txBody>
            <a:bodyPr wrap="square" rtlCol="0">
              <a:spAutoFit/>
            </a:bodyPr>
            <a:lstStyle/>
            <a:p>
              <a:r>
                <a:rPr lang="en-US" sz="1000" dirty="0" smtClean="0"/>
                <a:t>  Missing Data</a:t>
              </a:r>
              <a:endParaRPr lang="en-IN" sz="1000" dirty="0"/>
            </a:p>
          </p:txBody>
        </p:sp>
        <p:sp>
          <p:nvSpPr>
            <p:cNvPr id="10" name="TextBox 9"/>
            <p:cNvSpPr txBox="1"/>
            <p:nvPr/>
          </p:nvSpPr>
          <p:spPr>
            <a:xfrm>
              <a:off x="860759" y="4848299"/>
              <a:ext cx="5874852" cy="784830"/>
            </a:xfrm>
            <a:prstGeom prst="rect">
              <a:avLst/>
            </a:prstGeom>
            <a:noFill/>
          </p:spPr>
          <p:txBody>
            <a:bodyPr wrap="square" rtlCol="0">
              <a:spAutoFit/>
            </a:bodyPr>
            <a:lstStyle/>
            <a:p>
              <a:r>
                <a:rPr lang="en-IN" sz="900" dirty="0" smtClean="0"/>
                <a:t>Data source:</a:t>
              </a:r>
            </a:p>
            <a:p>
              <a:r>
                <a:rPr lang="en-IN" sz="900" dirty="0" smtClean="0"/>
                <a:t>Total CO</a:t>
              </a:r>
              <a:r>
                <a:rPr lang="en-IN" sz="900" baseline="-30000" dirty="0" smtClean="0"/>
                <a:t>2</a:t>
              </a:r>
              <a:r>
                <a:rPr lang="en-IN" sz="900" dirty="0" smtClean="0"/>
                <a:t> Excluding Land-Use Change and Forestry (MtCO</a:t>
              </a:r>
              <a:r>
                <a:rPr lang="en-IN" sz="900" baseline="-30000" dirty="0" smtClean="0"/>
                <a:t>2</a:t>
              </a:r>
              <a:r>
                <a:rPr lang="en-IN" sz="900" dirty="0"/>
                <a:t>)</a:t>
              </a:r>
              <a:r>
                <a:rPr lang="en-IN" sz="900" dirty="0" smtClean="0"/>
                <a:t>, </a:t>
              </a:r>
              <a:r>
                <a:rPr lang="en-IN" sz="900" dirty="0" smtClean="0">
                  <a:effectLst/>
                </a:rPr>
                <a:t>WRI, CAIT 2.0. 2014. Climate Analysis Indicators Tool: WRI’s Climate Data Explorer. Washington, DC: World Resources Institute</a:t>
              </a:r>
            </a:p>
            <a:p>
              <a:r>
                <a:rPr lang="en-IN" sz="900" dirty="0" smtClean="0"/>
                <a:t>Population (Millions), World Bank,  2013, Measuring the Real Size of the World Economy: The Framework, Methodology, and Results of the International Comparison Program. Washington, DC: World Bank,</a:t>
              </a:r>
              <a:endParaRPr lang="en-IN" sz="900" dirty="0"/>
            </a:p>
          </p:txBody>
        </p:sp>
        <p:sp>
          <p:nvSpPr>
            <p:cNvPr id="11" name="TextBox 10"/>
            <p:cNvSpPr txBox="1"/>
            <p:nvPr/>
          </p:nvSpPr>
          <p:spPr>
            <a:xfrm>
              <a:off x="442363" y="1628800"/>
              <a:ext cx="338554" cy="1943061"/>
            </a:xfrm>
            <a:prstGeom prst="rect">
              <a:avLst/>
            </a:prstGeom>
            <a:noFill/>
          </p:spPr>
          <p:txBody>
            <a:bodyPr vert="vert270" wrap="square" rtlCol="0">
              <a:spAutoFit/>
            </a:bodyPr>
            <a:lstStyle/>
            <a:p>
              <a:r>
                <a:rPr lang="en-IN" sz="1000" b="1" dirty="0" smtClean="0"/>
                <a:t>MtCO</a:t>
              </a:r>
              <a:r>
                <a:rPr lang="en-IN" sz="900" baseline="-30000" dirty="0"/>
                <a:t>2</a:t>
              </a:r>
              <a:r>
                <a:rPr lang="en-IN" sz="1000" b="1" dirty="0" smtClean="0"/>
                <a:t> per  capita</a:t>
              </a:r>
              <a:endParaRPr lang="en-IN" sz="1000" b="1" dirty="0"/>
            </a:p>
          </p:txBody>
        </p:sp>
      </p:grpSp>
      <p:sp>
        <p:nvSpPr>
          <p:cNvPr id="13" name="TextBox 12"/>
          <p:cNvSpPr txBox="1"/>
          <p:nvPr/>
        </p:nvSpPr>
        <p:spPr>
          <a:xfrm>
            <a:off x="860759" y="188640"/>
            <a:ext cx="7383649" cy="461665"/>
          </a:xfrm>
          <a:prstGeom prst="rect">
            <a:avLst/>
          </a:prstGeom>
          <a:noFill/>
        </p:spPr>
        <p:txBody>
          <a:bodyPr wrap="square" rtlCol="0">
            <a:spAutoFit/>
          </a:bodyPr>
          <a:lstStyle/>
          <a:p>
            <a:pPr algn="ctr"/>
            <a:r>
              <a:rPr lang="en-US" sz="2400" dirty="0" smtClean="0"/>
              <a:t>GHG Emissions per capita –G 20 members</a:t>
            </a:r>
            <a:endParaRPr lang="en-US" sz="2400" dirty="0"/>
          </a:p>
        </p:txBody>
      </p:sp>
      <p:sp>
        <p:nvSpPr>
          <p:cNvPr id="15" name="TextBox 14"/>
          <p:cNvSpPr txBox="1"/>
          <p:nvPr/>
        </p:nvSpPr>
        <p:spPr>
          <a:xfrm>
            <a:off x="457200" y="6093296"/>
            <a:ext cx="7931224" cy="646331"/>
          </a:xfrm>
          <a:prstGeom prst="rect">
            <a:avLst/>
          </a:prstGeom>
          <a:noFill/>
        </p:spPr>
        <p:txBody>
          <a:bodyPr wrap="square" rtlCol="0">
            <a:spAutoFit/>
          </a:bodyPr>
          <a:lstStyle/>
          <a:p>
            <a:r>
              <a:rPr lang="en-US" dirty="0" smtClean="0"/>
              <a:t>Source: TERI analysis based on World Bank PPP and population data and WRI-CAIT GHG emissions data</a:t>
            </a:r>
            <a:endParaRPr lang="en-US" dirty="0"/>
          </a:p>
        </p:txBody>
      </p:sp>
    </p:spTree>
    <p:extLst>
      <p:ext uri="{BB962C8B-B14F-4D97-AF65-F5344CB8AC3E}">
        <p14:creationId xmlns:p14="http://schemas.microsoft.com/office/powerpoint/2010/main" val="331024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2363" y="692696"/>
            <a:ext cx="8213053" cy="4940433"/>
            <a:chOff x="442363" y="692696"/>
            <a:chExt cx="8213053" cy="4940433"/>
          </a:xfrm>
        </p:grpSpPr>
        <p:sp>
          <p:nvSpPr>
            <p:cNvPr id="3" name="TextBox 2"/>
            <p:cNvSpPr txBox="1"/>
            <p:nvPr/>
          </p:nvSpPr>
          <p:spPr>
            <a:xfrm>
              <a:off x="442363" y="1196752"/>
              <a:ext cx="338554" cy="2375109"/>
            </a:xfrm>
            <a:prstGeom prst="rect">
              <a:avLst/>
            </a:prstGeom>
            <a:noFill/>
          </p:spPr>
          <p:txBody>
            <a:bodyPr vert="vert270" wrap="square" rtlCol="0">
              <a:spAutoFit/>
            </a:bodyPr>
            <a:lstStyle/>
            <a:p>
              <a:r>
                <a:rPr lang="en-IN" sz="1000" b="1" dirty="0" smtClean="0"/>
                <a:t>MtCO</a:t>
              </a:r>
              <a:r>
                <a:rPr lang="en-IN" sz="1000" b="1" baseline="-30000" dirty="0" smtClean="0"/>
                <a:t>2 </a:t>
              </a:r>
              <a:r>
                <a:rPr lang="en-IN" sz="1000" b="1" dirty="0" smtClean="0"/>
                <a:t>/billion US $</a:t>
              </a:r>
              <a:endParaRPr lang="en-IN" sz="1000" b="1" dirty="0"/>
            </a:p>
          </p:txBody>
        </p:sp>
        <p:graphicFrame>
          <p:nvGraphicFramePr>
            <p:cNvPr id="4" name="Chart 3"/>
            <p:cNvGraphicFramePr>
              <a:graphicFrameLocks/>
            </p:cNvGraphicFramePr>
            <p:nvPr>
              <p:extLst/>
            </p:nvPr>
          </p:nvGraphicFramePr>
          <p:xfrm>
            <a:off x="683568" y="692696"/>
            <a:ext cx="792088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5-Point Star 4"/>
            <p:cNvSpPr/>
            <p:nvPr/>
          </p:nvSpPr>
          <p:spPr>
            <a:xfrm>
              <a:off x="1115616" y="4149080"/>
              <a:ext cx="57150" cy="45719"/>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721118" y="5014091"/>
              <a:ext cx="216024" cy="143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720923" y="5230115"/>
              <a:ext cx="216024" cy="143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895931" y="4961835"/>
              <a:ext cx="1759485" cy="246221"/>
            </a:xfrm>
            <a:prstGeom prst="rect">
              <a:avLst/>
            </a:prstGeom>
            <a:noFill/>
          </p:spPr>
          <p:txBody>
            <a:bodyPr wrap="square" rtlCol="0">
              <a:spAutoFit/>
            </a:bodyPr>
            <a:lstStyle/>
            <a:p>
              <a:r>
                <a:rPr lang="en-US" sz="1000" dirty="0" smtClean="0"/>
                <a:t>Developed Countries</a:t>
              </a:r>
              <a:endParaRPr lang="en-IN" sz="1000" dirty="0"/>
            </a:p>
          </p:txBody>
        </p:sp>
        <p:sp>
          <p:nvSpPr>
            <p:cNvPr id="9" name="TextBox 8"/>
            <p:cNvSpPr txBox="1"/>
            <p:nvPr/>
          </p:nvSpPr>
          <p:spPr>
            <a:xfrm>
              <a:off x="6895926" y="5183510"/>
              <a:ext cx="1759485" cy="246221"/>
            </a:xfrm>
            <a:prstGeom prst="rect">
              <a:avLst/>
            </a:prstGeom>
            <a:noFill/>
          </p:spPr>
          <p:txBody>
            <a:bodyPr wrap="square" rtlCol="0">
              <a:spAutoFit/>
            </a:bodyPr>
            <a:lstStyle/>
            <a:p>
              <a:r>
                <a:rPr lang="en-US" sz="1000" dirty="0" smtClean="0"/>
                <a:t>Developing Countries</a:t>
              </a:r>
              <a:endParaRPr lang="en-IN" sz="1000" dirty="0"/>
            </a:p>
          </p:txBody>
        </p:sp>
        <p:sp>
          <p:nvSpPr>
            <p:cNvPr id="10" name="TextBox 9"/>
            <p:cNvSpPr txBox="1"/>
            <p:nvPr/>
          </p:nvSpPr>
          <p:spPr>
            <a:xfrm>
              <a:off x="860759" y="4848299"/>
              <a:ext cx="5874852" cy="784830"/>
            </a:xfrm>
            <a:prstGeom prst="rect">
              <a:avLst/>
            </a:prstGeom>
            <a:noFill/>
          </p:spPr>
          <p:txBody>
            <a:bodyPr wrap="square" rtlCol="0">
              <a:spAutoFit/>
            </a:bodyPr>
            <a:lstStyle/>
            <a:p>
              <a:r>
                <a:rPr lang="en-IN" sz="900" dirty="0" smtClean="0"/>
                <a:t>Data source:</a:t>
              </a:r>
            </a:p>
            <a:p>
              <a:r>
                <a:rPr lang="en-IN" sz="900" dirty="0" smtClean="0"/>
                <a:t>Total CO</a:t>
              </a:r>
              <a:r>
                <a:rPr lang="en-IN" sz="900" baseline="-30000" dirty="0" smtClean="0"/>
                <a:t>2</a:t>
              </a:r>
              <a:r>
                <a:rPr lang="en-IN" sz="900" dirty="0" smtClean="0"/>
                <a:t> Excluding Land-Use Change and Forestry (MtCO</a:t>
              </a:r>
              <a:r>
                <a:rPr lang="en-IN" sz="900" baseline="-30000" dirty="0" smtClean="0"/>
                <a:t>2</a:t>
              </a:r>
              <a:r>
                <a:rPr lang="en-IN" sz="900" dirty="0"/>
                <a:t>)</a:t>
              </a:r>
              <a:r>
                <a:rPr lang="en-IN" sz="900" dirty="0" smtClean="0"/>
                <a:t>, </a:t>
              </a:r>
              <a:r>
                <a:rPr lang="en-IN" sz="900" dirty="0" smtClean="0">
                  <a:effectLst/>
                </a:rPr>
                <a:t>WRI, CAIT 2.0. 2014. Climate Analysis Indicators Tool: WRI’s Climate Data Explorer. Washington, DC: World Resources Institute</a:t>
              </a:r>
            </a:p>
            <a:p>
              <a:r>
                <a:rPr lang="en-IN" sz="900" dirty="0" smtClean="0"/>
                <a:t>GDP on PPP (billion US $), World Bank,  2013, Measuring the Real Size of the World Economy: The Framework, Methodology, and Results of the International Comparison Program. Washington, DC: World Bank,</a:t>
              </a:r>
              <a:endParaRPr lang="en-IN" sz="900" dirty="0"/>
            </a:p>
          </p:txBody>
        </p:sp>
        <p:sp>
          <p:nvSpPr>
            <p:cNvPr id="11" name="5-Point Star 10"/>
            <p:cNvSpPr/>
            <p:nvPr/>
          </p:nvSpPr>
          <p:spPr>
            <a:xfrm>
              <a:off x="6789301" y="5484699"/>
              <a:ext cx="57150" cy="45719"/>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6844963" y="5373462"/>
              <a:ext cx="1759485" cy="246221"/>
            </a:xfrm>
            <a:prstGeom prst="rect">
              <a:avLst/>
            </a:prstGeom>
            <a:noFill/>
          </p:spPr>
          <p:txBody>
            <a:bodyPr wrap="square" rtlCol="0">
              <a:spAutoFit/>
            </a:bodyPr>
            <a:lstStyle/>
            <a:p>
              <a:r>
                <a:rPr lang="en-US" sz="1000" dirty="0" smtClean="0"/>
                <a:t>  Missing Data</a:t>
              </a:r>
              <a:endParaRPr lang="en-IN" sz="1000" dirty="0"/>
            </a:p>
          </p:txBody>
        </p:sp>
      </p:grpSp>
      <p:sp>
        <p:nvSpPr>
          <p:cNvPr id="13" name="TextBox 12"/>
          <p:cNvSpPr txBox="1"/>
          <p:nvPr/>
        </p:nvSpPr>
        <p:spPr>
          <a:xfrm>
            <a:off x="457200" y="6093296"/>
            <a:ext cx="7931224" cy="646331"/>
          </a:xfrm>
          <a:prstGeom prst="rect">
            <a:avLst/>
          </a:prstGeom>
          <a:noFill/>
        </p:spPr>
        <p:txBody>
          <a:bodyPr wrap="square" rtlCol="0">
            <a:spAutoFit/>
          </a:bodyPr>
          <a:lstStyle/>
          <a:p>
            <a:r>
              <a:rPr lang="en-US" dirty="0" smtClean="0"/>
              <a:t>Source: TERI analysis based on World Bank PPP and population data and WRI-CAIT GHG emissions data</a:t>
            </a:r>
            <a:endParaRPr lang="en-US" dirty="0"/>
          </a:p>
        </p:txBody>
      </p:sp>
    </p:spTree>
    <p:extLst>
      <p:ext uri="{BB962C8B-B14F-4D97-AF65-F5344CB8AC3E}">
        <p14:creationId xmlns:p14="http://schemas.microsoft.com/office/powerpoint/2010/main" val="201787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UNFCC </a:t>
            </a:r>
            <a:r>
              <a:rPr lang="en-US" dirty="0" smtClean="0"/>
              <a:t>Provisions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UNFCCC affirms that the largest share of historical and current emissions are due to developed countries.</a:t>
            </a:r>
          </a:p>
          <a:p>
            <a:r>
              <a:rPr lang="en-US" dirty="0" smtClean="0"/>
              <a:t>It also lays down the fundamental principle underlying the global climate change regime: all countries are expected to contribute to protection of the global environment, on the basis of “</a:t>
            </a:r>
            <a:r>
              <a:rPr lang="en-US" i="1" dirty="0" smtClean="0"/>
              <a:t>common but differentiated responsibility and respective capability</a:t>
            </a:r>
            <a:r>
              <a:rPr lang="en-US" dirty="0" smtClean="0"/>
              <a:t>”</a:t>
            </a:r>
          </a:p>
          <a:p>
            <a:r>
              <a:rPr lang="en-US" dirty="0" smtClean="0"/>
              <a:t>The debate on equity in the climate change negotiations are essentially about an agreed detailing of the CBDR principle.</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17</a:t>
            </a:fld>
            <a:endParaRPr lang="en-US"/>
          </a:p>
        </p:txBody>
      </p:sp>
    </p:spTree>
    <p:extLst>
      <p:ext uri="{BB962C8B-B14F-4D97-AF65-F5344CB8AC3E}">
        <p14:creationId xmlns:p14="http://schemas.microsoft.com/office/powerpoint/2010/main" val="380544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0"/>
            <a:ext cx="8136904" cy="6093296"/>
          </a:xfrm>
          <a:prstGeom prst="rect">
            <a:avLst/>
          </a:prstGeom>
          <a:noFill/>
          <a:ln w="9525">
            <a:noFill/>
            <a:miter lim="800000"/>
            <a:headEnd/>
            <a:tailEnd/>
          </a:ln>
        </p:spPr>
      </p:pic>
      <p:sp>
        <p:nvSpPr>
          <p:cNvPr id="3" name="TextBox 2"/>
          <p:cNvSpPr txBox="1"/>
          <p:nvPr/>
        </p:nvSpPr>
        <p:spPr>
          <a:xfrm>
            <a:off x="251520" y="6093296"/>
            <a:ext cx="8892480" cy="646331"/>
          </a:xfrm>
          <a:prstGeom prst="rect">
            <a:avLst/>
          </a:prstGeom>
          <a:noFill/>
        </p:spPr>
        <p:txBody>
          <a:bodyPr wrap="square" rtlCol="0">
            <a:spAutoFit/>
          </a:bodyPr>
          <a:lstStyle/>
          <a:p>
            <a:r>
              <a:rPr lang="en-US" dirty="0" smtClean="0"/>
              <a:t>Source: </a:t>
            </a:r>
            <a:r>
              <a:rPr lang="en-US" dirty="0" err="1" smtClean="0"/>
              <a:t>Laila</a:t>
            </a:r>
            <a:r>
              <a:rPr lang="en-US" dirty="0" smtClean="0"/>
              <a:t> </a:t>
            </a:r>
            <a:r>
              <a:rPr lang="en-US" dirty="0" err="1" smtClean="0"/>
              <a:t>Gohar</a:t>
            </a:r>
            <a:r>
              <a:rPr lang="en-US" dirty="0" smtClean="0"/>
              <a:t> , UK Met Office,  Hadley Centre: Presentation at the AWG-LCA workshop on Historical Responsibility, UNFCCC, Bonn, June 2009.</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18</a:t>
            </a:fld>
            <a:endParaRPr lang="en-US"/>
          </a:p>
        </p:txBody>
      </p:sp>
    </p:spTree>
    <p:extLst>
      <p:ext uri="{BB962C8B-B14F-4D97-AF65-F5344CB8AC3E}">
        <p14:creationId xmlns:p14="http://schemas.microsoft.com/office/powerpoint/2010/main" val="108236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North-South divide on elements of calculation choices</a:t>
            </a:r>
            <a:r>
              <a:rPr lang="en-US" dirty="0" smtClean="0"/>
              <a:t>:</a:t>
            </a:r>
            <a:endParaRPr lang="en-US" dirty="0"/>
          </a:p>
        </p:txBody>
      </p:sp>
      <p:sp>
        <p:nvSpPr>
          <p:cNvPr id="5" name="Content Placeholder 4"/>
          <p:cNvSpPr>
            <a:spLocks noGrp="1"/>
          </p:cNvSpPr>
          <p:nvPr>
            <p:ph idx="1"/>
          </p:nvPr>
        </p:nvSpPr>
        <p:spPr/>
        <p:txBody>
          <a:bodyPr>
            <a:normAutofit lnSpcReduction="10000"/>
          </a:bodyPr>
          <a:lstStyle/>
          <a:p>
            <a:r>
              <a:rPr lang="en-US" b="1" dirty="0" smtClean="0"/>
              <a:t>Cumulative emissions or temperature change</a:t>
            </a:r>
            <a:r>
              <a:rPr lang="en-US" dirty="0" smtClean="0"/>
              <a:t>:</a:t>
            </a:r>
          </a:p>
          <a:p>
            <a:r>
              <a:rPr lang="en-US" b="1" dirty="0" smtClean="0"/>
              <a:t>North</a:t>
            </a:r>
            <a:r>
              <a:rPr lang="en-US" dirty="0" smtClean="0"/>
              <a:t>: Temperature change is what drives climate change, not emissions </a:t>
            </a:r>
            <a:r>
              <a:rPr lang="en-US" i="1" dirty="0" smtClean="0"/>
              <a:t>per-se</a:t>
            </a:r>
            <a:r>
              <a:rPr lang="en-US" dirty="0" smtClean="0"/>
              <a:t>. </a:t>
            </a:r>
          </a:p>
          <a:p>
            <a:r>
              <a:rPr lang="en-US" b="1" dirty="0" smtClean="0"/>
              <a:t>South</a:t>
            </a:r>
            <a:r>
              <a:rPr lang="en-US" dirty="0" smtClean="0"/>
              <a:t>: </a:t>
            </a:r>
          </a:p>
          <a:p>
            <a:pPr>
              <a:buFont typeface="Wingdings" pitchFamily="2" charset="2"/>
              <a:buChar char="Ø"/>
            </a:pPr>
            <a:r>
              <a:rPr lang="en-US" dirty="0" smtClean="0"/>
              <a:t>Scientific uncertainty of linkage between GHG concentrations and temperature change.</a:t>
            </a:r>
          </a:p>
          <a:p>
            <a:pPr>
              <a:buFont typeface="Wingdings" pitchFamily="2" charset="2"/>
              <a:buChar char="Ø"/>
            </a:pPr>
            <a:r>
              <a:rPr lang="en-US" dirty="0" smtClean="0"/>
              <a:t>Earlier emissions count for less than later emissions, and this distinction is </a:t>
            </a:r>
            <a:r>
              <a:rPr lang="en-US" dirty="0" err="1" smtClean="0"/>
              <a:t>inequitious</a:t>
            </a:r>
            <a:r>
              <a:rPr lang="en-US" dirty="0" smtClean="0"/>
              <a:t>.</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19</a:t>
            </a:fld>
            <a:endParaRPr lang="en-US"/>
          </a:p>
        </p:txBody>
      </p:sp>
    </p:spTree>
    <p:extLst>
      <p:ext uri="{BB962C8B-B14F-4D97-AF65-F5344CB8AC3E}">
        <p14:creationId xmlns:p14="http://schemas.microsoft.com/office/powerpoint/2010/main" val="343023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Inter-generational equity: </a:t>
            </a:r>
            <a:endParaRPr lang="en-US" dirty="0" smtClean="0"/>
          </a:p>
          <a:p>
            <a:pPr>
              <a:buFont typeface="Wingdings" pitchFamily="2" charset="2"/>
              <a:buChar char="Ø"/>
            </a:pPr>
            <a:r>
              <a:rPr lang="en-US" dirty="0" smtClean="0"/>
              <a:t>Costs of GHG mitigation for India</a:t>
            </a:r>
            <a:endParaRPr lang="en-US" dirty="0" smtClean="0"/>
          </a:p>
          <a:p>
            <a:pPr>
              <a:buFont typeface="Wingdings" pitchFamily="2" charset="2"/>
              <a:buChar char="Ø"/>
            </a:pPr>
            <a:r>
              <a:rPr lang="en-US" dirty="0" smtClean="0"/>
              <a:t>Social Discount Rates in the inter-generational context</a:t>
            </a:r>
          </a:p>
          <a:p>
            <a:r>
              <a:rPr lang="en-US" dirty="0" smtClean="0"/>
              <a:t>Historical responsibility for climate change</a:t>
            </a:r>
          </a:p>
          <a:p>
            <a:r>
              <a:rPr lang="en-US" dirty="0" smtClean="0"/>
              <a:t>Intra-generational equity:</a:t>
            </a:r>
          </a:p>
          <a:p>
            <a:pPr>
              <a:buFont typeface="Wingdings" pitchFamily="2" charset="2"/>
              <a:buChar char="Ø"/>
            </a:pPr>
            <a:r>
              <a:rPr lang="en-US" dirty="0" smtClean="0"/>
              <a:t>“Contraction and convergence”: Aubrey Meyer</a:t>
            </a:r>
          </a:p>
          <a:p>
            <a:pPr>
              <a:buFont typeface="Wingdings" pitchFamily="2" charset="2"/>
              <a:buChar char="Ø"/>
            </a:pPr>
            <a:r>
              <a:rPr lang="en-US" dirty="0" smtClean="0"/>
              <a:t>Presentation to UNFCCC on behalf of India</a:t>
            </a:r>
          </a:p>
          <a:p>
            <a:pPr>
              <a:buFont typeface="Wingdings" pitchFamily="2" charset="2"/>
              <a:buChar char="Ø"/>
            </a:pPr>
            <a:r>
              <a:rPr lang="en-US" dirty="0" smtClean="0"/>
              <a:t>“Greenhouse Development Rights”: Stockholm Environment Institute  </a:t>
            </a:r>
          </a:p>
          <a:p>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2</a:t>
            </a:fld>
            <a:endParaRPr lang="en-US"/>
          </a:p>
        </p:txBody>
      </p:sp>
    </p:spTree>
    <p:extLst>
      <p:ext uri="{BB962C8B-B14F-4D97-AF65-F5344CB8AC3E}">
        <p14:creationId xmlns:p14="http://schemas.microsoft.com/office/powerpoint/2010/main" val="370571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Calculation choices…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Start date</a:t>
            </a:r>
            <a:r>
              <a:rPr lang="en-US" dirty="0" smtClean="0"/>
              <a:t>:</a:t>
            </a:r>
          </a:p>
          <a:p>
            <a:pPr>
              <a:buFont typeface="Wingdings" pitchFamily="2" charset="2"/>
              <a:buChar char="Ø"/>
            </a:pPr>
            <a:r>
              <a:rPr lang="en-US" b="1" dirty="0" smtClean="0"/>
              <a:t>North</a:t>
            </a:r>
            <a:r>
              <a:rPr lang="en-US" dirty="0" smtClean="0"/>
              <a:t>: Countries were innocent of knowledge that GHG emissions would cause climate change, till recently, and so they cannot be held to account for cumulative emissions prior to (say) 1990. </a:t>
            </a:r>
          </a:p>
          <a:p>
            <a:pPr>
              <a:buFont typeface="Wingdings" pitchFamily="2" charset="2"/>
              <a:buChar char="Ø"/>
            </a:pPr>
            <a:r>
              <a:rPr lang="en-US" b="1" dirty="0" smtClean="0"/>
              <a:t>South</a:t>
            </a:r>
            <a:r>
              <a:rPr lang="en-US" dirty="0" smtClean="0"/>
              <a:t>:  Scientific knowledge of climate change was available in 19</a:t>
            </a:r>
            <a:r>
              <a:rPr lang="en-US" baseline="30000" dirty="0" smtClean="0"/>
              <a:t>th</a:t>
            </a:r>
            <a:r>
              <a:rPr lang="en-US" dirty="0" smtClean="0"/>
              <a:t> century (Arrhenius). In any event prior knowledge of likely harm from an action, or intent to cause harm (</a:t>
            </a:r>
            <a:r>
              <a:rPr lang="en-US" i="1" dirty="0" err="1" smtClean="0"/>
              <a:t>mens-rea</a:t>
            </a:r>
            <a:r>
              <a:rPr lang="en-US" dirty="0" smtClean="0"/>
              <a:t>)  is relevant in the arena of criminal liability, and we are not in that arena but in that of determination of historical responsibility. Civil liability laws typically consider the consequences of harmful actions and not the intent behind them.</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20</a:t>
            </a:fld>
            <a:endParaRPr lang="en-US"/>
          </a:p>
        </p:txBody>
      </p:sp>
    </p:spTree>
    <p:extLst>
      <p:ext uri="{BB962C8B-B14F-4D97-AF65-F5344CB8AC3E}">
        <p14:creationId xmlns:p14="http://schemas.microsoft.com/office/powerpoint/2010/main" val="359223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Calculation choices…</a:t>
            </a:r>
            <a:endParaRPr lang="en-US" dirty="0"/>
          </a:p>
        </p:txBody>
      </p:sp>
      <p:sp>
        <p:nvSpPr>
          <p:cNvPr id="3" name="Content Placeholder 2"/>
          <p:cNvSpPr>
            <a:spLocks noGrp="1"/>
          </p:cNvSpPr>
          <p:nvPr>
            <p:ph idx="1"/>
          </p:nvPr>
        </p:nvSpPr>
        <p:spPr/>
        <p:txBody>
          <a:bodyPr>
            <a:normAutofit fontScale="92500"/>
          </a:bodyPr>
          <a:lstStyle/>
          <a:p>
            <a:r>
              <a:rPr lang="en-US" b="1" dirty="0" smtClean="0"/>
              <a:t>Sectors  and gases</a:t>
            </a:r>
            <a:r>
              <a:rPr lang="en-US" dirty="0" smtClean="0"/>
              <a:t>:</a:t>
            </a:r>
          </a:p>
          <a:p>
            <a:pPr>
              <a:buFont typeface="Wingdings" pitchFamily="2" charset="2"/>
              <a:buChar char="Ø"/>
            </a:pPr>
            <a:r>
              <a:rPr lang="en-US" b="1" dirty="0" smtClean="0"/>
              <a:t>North</a:t>
            </a:r>
            <a:r>
              <a:rPr lang="en-US" dirty="0" smtClean="0"/>
              <a:t>: Count gases and sectors depending upon reliability of data.</a:t>
            </a:r>
          </a:p>
          <a:p>
            <a:pPr>
              <a:buFont typeface="Wingdings" pitchFamily="2" charset="2"/>
              <a:buChar char="Ø"/>
            </a:pPr>
            <a:r>
              <a:rPr lang="en-US" b="1" dirty="0" smtClean="0"/>
              <a:t>South</a:t>
            </a:r>
            <a:r>
              <a:rPr lang="en-US" dirty="0" smtClean="0"/>
              <a:t>: This would leave out CO2 from deforestation for </a:t>
            </a:r>
            <a:r>
              <a:rPr lang="en-US" i="1" dirty="0" smtClean="0"/>
              <a:t>earlier</a:t>
            </a:r>
            <a:r>
              <a:rPr lang="en-US" dirty="0" smtClean="0"/>
              <a:t> periods (when major deforestation occurred in the North) but include it for </a:t>
            </a:r>
            <a:r>
              <a:rPr lang="en-US" i="1" dirty="0" smtClean="0"/>
              <a:t>later</a:t>
            </a:r>
            <a:r>
              <a:rPr lang="en-US" dirty="0" smtClean="0"/>
              <a:t> periods (when it is happening primarily in the South). This creates an </a:t>
            </a:r>
            <a:r>
              <a:rPr lang="en-US" i="1" dirty="0" smtClean="0"/>
              <a:t>ad-hoc</a:t>
            </a:r>
            <a:r>
              <a:rPr lang="en-US" dirty="0" smtClean="0"/>
              <a:t> asymmetry between North and South.</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21</a:t>
            </a:fld>
            <a:endParaRPr lang="en-US"/>
          </a:p>
        </p:txBody>
      </p:sp>
    </p:spTree>
    <p:extLst>
      <p:ext uri="{BB962C8B-B14F-4D97-AF65-F5344CB8AC3E}">
        <p14:creationId xmlns:p14="http://schemas.microsoft.com/office/powerpoint/2010/main" val="323221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908720"/>
            <a:ext cx="8424936" cy="5184576"/>
          </a:xfrm>
          <a:prstGeom prst="rect">
            <a:avLst/>
          </a:prstGeom>
          <a:noFill/>
          <a:ln w="9525">
            <a:noFill/>
            <a:miter lim="800000"/>
            <a:headEnd/>
            <a:tailEnd/>
          </a:ln>
        </p:spPr>
      </p:pic>
      <p:sp>
        <p:nvSpPr>
          <p:cNvPr id="5" name="TextBox 4"/>
          <p:cNvSpPr txBox="1"/>
          <p:nvPr/>
        </p:nvSpPr>
        <p:spPr>
          <a:xfrm>
            <a:off x="683568" y="5949280"/>
            <a:ext cx="7704856" cy="923330"/>
          </a:xfrm>
          <a:prstGeom prst="rect">
            <a:avLst/>
          </a:prstGeom>
          <a:noFill/>
        </p:spPr>
        <p:txBody>
          <a:bodyPr wrap="square" rtlCol="0">
            <a:spAutoFit/>
          </a:bodyPr>
          <a:lstStyle/>
          <a:p>
            <a:r>
              <a:rPr lang="en-US" dirty="0" smtClean="0"/>
              <a:t>Source: </a:t>
            </a:r>
            <a:r>
              <a:rPr lang="en-US" dirty="0" err="1" smtClean="0"/>
              <a:t>Laila</a:t>
            </a:r>
            <a:r>
              <a:rPr lang="en-US" dirty="0" smtClean="0"/>
              <a:t> </a:t>
            </a:r>
            <a:r>
              <a:rPr lang="en-US" dirty="0" err="1" smtClean="0"/>
              <a:t>Gohar</a:t>
            </a:r>
            <a:r>
              <a:rPr lang="en-US" dirty="0" smtClean="0"/>
              <a:t> , UK Met Office,  Hadley Centre: Presentation at the AWG-LCA workshop on Historical Responsibility, UNFCCC, Bonn, June 2009</a:t>
            </a:r>
          </a:p>
          <a:p>
            <a:endParaRPr lang="en-US" dirty="0"/>
          </a:p>
        </p:txBody>
      </p:sp>
      <p:sp>
        <p:nvSpPr>
          <p:cNvPr id="6" name="TextBox 5"/>
          <p:cNvSpPr txBox="1"/>
          <p:nvPr/>
        </p:nvSpPr>
        <p:spPr>
          <a:xfrm>
            <a:off x="683568" y="332656"/>
            <a:ext cx="7704856" cy="830997"/>
          </a:xfrm>
          <a:prstGeom prst="rect">
            <a:avLst/>
          </a:prstGeom>
          <a:noFill/>
        </p:spPr>
        <p:txBody>
          <a:bodyPr wrap="square" rtlCol="0">
            <a:spAutoFit/>
          </a:bodyPr>
          <a:lstStyle/>
          <a:p>
            <a:r>
              <a:rPr lang="en-US" sz="2400" b="1" dirty="0" smtClean="0"/>
              <a:t>Example 1: Contributions by regions to temperature increase since 1890</a:t>
            </a:r>
            <a:endParaRPr lang="en-US" sz="2400" b="1" dirty="0"/>
          </a:p>
        </p:txBody>
      </p:sp>
      <p:sp>
        <p:nvSpPr>
          <p:cNvPr id="7" name="Slide Number Placeholder 6"/>
          <p:cNvSpPr>
            <a:spLocks noGrp="1"/>
          </p:cNvSpPr>
          <p:nvPr>
            <p:ph type="sldNum" sz="quarter" idx="12"/>
          </p:nvPr>
        </p:nvSpPr>
        <p:spPr/>
        <p:txBody>
          <a:bodyPr/>
          <a:lstStyle/>
          <a:p>
            <a:fld id="{5BF1CC1E-91EA-4F43-B0F7-6982ACFD88F6}" type="slidenum">
              <a:rPr lang="en-US" smtClean="0"/>
              <a:pPr/>
              <a:t>22</a:t>
            </a:fld>
            <a:endParaRPr lang="en-US"/>
          </a:p>
        </p:txBody>
      </p:sp>
    </p:spTree>
    <p:extLst>
      <p:ext uri="{BB962C8B-B14F-4D97-AF65-F5344CB8AC3E}">
        <p14:creationId xmlns:p14="http://schemas.microsoft.com/office/powerpoint/2010/main" val="32903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52736"/>
            <a:ext cx="9144000" cy="4824535"/>
          </a:xfrm>
          <a:prstGeom prst="rect">
            <a:avLst/>
          </a:prstGeom>
          <a:noFill/>
          <a:ln w="9525">
            <a:noFill/>
            <a:miter lim="800000"/>
            <a:headEnd/>
            <a:tailEnd/>
          </a:ln>
        </p:spPr>
      </p:pic>
      <p:sp>
        <p:nvSpPr>
          <p:cNvPr id="3" name="TextBox 2"/>
          <p:cNvSpPr txBox="1"/>
          <p:nvPr/>
        </p:nvSpPr>
        <p:spPr>
          <a:xfrm>
            <a:off x="395536" y="404664"/>
            <a:ext cx="8280920" cy="461665"/>
          </a:xfrm>
          <a:prstGeom prst="rect">
            <a:avLst/>
          </a:prstGeom>
          <a:noFill/>
        </p:spPr>
        <p:txBody>
          <a:bodyPr wrap="square" rtlCol="0">
            <a:spAutoFit/>
          </a:bodyPr>
          <a:lstStyle/>
          <a:p>
            <a:r>
              <a:rPr lang="en-US" sz="2400" b="1" dirty="0" smtClean="0"/>
              <a:t>Example 2: Contributions  by country for different start dates</a:t>
            </a:r>
            <a:endParaRPr lang="en-US" sz="2400" b="1" dirty="0"/>
          </a:p>
        </p:txBody>
      </p:sp>
      <p:sp>
        <p:nvSpPr>
          <p:cNvPr id="4" name="TextBox 3"/>
          <p:cNvSpPr txBox="1"/>
          <p:nvPr/>
        </p:nvSpPr>
        <p:spPr>
          <a:xfrm>
            <a:off x="323528" y="5877272"/>
            <a:ext cx="8568952" cy="923330"/>
          </a:xfrm>
          <a:prstGeom prst="rect">
            <a:avLst/>
          </a:prstGeom>
          <a:noFill/>
        </p:spPr>
        <p:txBody>
          <a:bodyPr wrap="square" rtlCol="0">
            <a:spAutoFit/>
          </a:bodyPr>
          <a:lstStyle/>
          <a:p>
            <a:r>
              <a:rPr lang="en-US" dirty="0" smtClean="0"/>
              <a:t>Source: </a:t>
            </a:r>
            <a:r>
              <a:rPr lang="en-US" dirty="0" err="1" smtClean="0"/>
              <a:t>Laila</a:t>
            </a:r>
            <a:r>
              <a:rPr lang="en-US" dirty="0" smtClean="0"/>
              <a:t> </a:t>
            </a:r>
            <a:r>
              <a:rPr lang="en-US" dirty="0" err="1" smtClean="0"/>
              <a:t>Gohar</a:t>
            </a:r>
            <a:r>
              <a:rPr lang="en-US" dirty="0" smtClean="0"/>
              <a:t> , UK Met Office,  Hadley Centre: Presentation at the AWG-LCA workshop on Historical Responsibility, UNFCCC, Bonn, June 2009</a:t>
            </a:r>
          </a:p>
          <a:p>
            <a:endParaRPr lang="en-US" dirty="0"/>
          </a:p>
        </p:txBody>
      </p:sp>
      <p:sp>
        <p:nvSpPr>
          <p:cNvPr id="5" name="Slide Number Placeholder 4"/>
          <p:cNvSpPr>
            <a:spLocks noGrp="1"/>
          </p:cNvSpPr>
          <p:nvPr>
            <p:ph type="sldNum" sz="quarter" idx="12"/>
          </p:nvPr>
        </p:nvSpPr>
        <p:spPr/>
        <p:txBody>
          <a:bodyPr/>
          <a:lstStyle/>
          <a:p>
            <a:fld id="{5BF1CC1E-91EA-4F43-B0F7-6982ACFD88F6}" type="slidenum">
              <a:rPr lang="en-US" smtClean="0"/>
              <a:pPr/>
              <a:t>23</a:t>
            </a:fld>
            <a:endParaRPr lang="en-US"/>
          </a:p>
        </p:txBody>
      </p:sp>
    </p:spTree>
    <p:extLst>
      <p:ext uri="{BB962C8B-B14F-4D97-AF65-F5344CB8AC3E}">
        <p14:creationId xmlns:p14="http://schemas.microsoft.com/office/powerpoint/2010/main" val="1655504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 China</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340768"/>
            <a:ext cx="7200800" cy="4896544"/>
          </a:xfrm>
          <a:prstGeom prst="rect">
            <a:avLst/>
          </a:prstGeom>
          <a:noFill/>
          <a:ln w="9525">
            <a:noFill/>
            <a:miter lim="800000"/>
            <a:headEnd/>
            <a:tailEnd/>
          </a:ln>
        </p:spPr>
      </p:pic>
      <p:sp>
        <p:nvSpPr>
          <p:cNvPr id="6" name="TextBox 5"/>
          <p:cNvSpPr txBox="1"/>
          <p:nvPr/>
        </p:nvSpPr>
        <p:spPr>
          <a:xfrm>
            <a:off x="395536" y="6237312"/>
            <a:ext cx="8064896" cy="369332"/>
          </a:xfrm>
          <a:prstGeom prst="rect">
            <a:avLst/>
          </a:prstGeom>
          <a:noFill/>
        </p:spPr>
        <p:txBody>
          <a:bodyPr wrap="square" rtlCol="0">
            <a:spAutoFit/>
          </a:bodyPr>
          <a:lstStyle/>
          <a:p>
            <a:r>
              <a:rPr lang="en-US" dirty="0" smtClean="0"/>
              <a:t>Source: Presentation by China at the AWG-LCA  workshop, Bonn, June 2009 </a:t>
            </a:r>
            <a:endParaRPr lang="en-US" dirty="0"/>
          </a:p>
        </p:txBody>
      </p:sp>
      <p:sp>
        <p:nvSpPr>
          <p:cNvPr id="5" name="Slide Number Placeholder 4"/>
          <p:cNvSpPr>
            <a:spLocks noGrp="1"/>
          </p:cNvSpPr>
          <p:nvPr>
            <p:ph type="sldNum" sz="quarter" idx="12"/>
          </p:nvPr>
        </p:nvSpPr>
        <p:spPr/>
        <p:txBody>
          <a:bodyPr/>
          <a:lstStyle/>
          <a:p>
            <a:fld id="{5BF1CC1E-91EA-4F43-B0F7-6982ACFD88F6}" type="slidenum">
              <a:rPr lang="en-US" smtClean="0"/>
              <a:pPr/>
              <a:t>24</a:t>
            </a:fld>
            <a:endParaRPr lang="en-US"/>
          </a:p>
        </p:txBody>
      </p:sp>
    </p:spTree>
    <p:extLst>
      <p:ext uri="{BB962C8B-B14F-4D97-AF65-F5344CB8AC3E}">
        <p14:creationId xmlns:p14="http://schemas.microsoft.com/office/powerpoint/2010/main" val="336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China…</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11560" y="1124744"/>
            <a:ext cx="7920880" cy="504056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BF1CC1E-91EA-4F43-B0F7-6982ACFD88F6}" type="slidenum">
              <a:rPr lang="en-US" smtClean="0"/>
              <a:pPr/>
              <a:t>25</a:t>
            </a:fld>
            <a:endParaRPr lang="en-US"/>
          </a:p>
        </p:txBody>
      </p:sp>
    </p:spTree>
    <p:extLst>
      <p:ext uri="{BB962C8B-B14F-4D97-AF65-F5344CB8AC3E}">
        <p14:creationId xmlns:p14="http://schemas.microsoft.com/office/powerpoint/2010/main" val="242038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1484784"/>
            <a:ext cx="7992888" cy="537321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F1CC1E-91EA-4F43-B0F7-6982ACFD88F6}" type="slidenum">
              <a:rPr lang="en-US" smtClean="0"/>
              <a:pPr/>
              <a:t>26</a:t>
            </a:fld>
            <a:endParaRPr lang="en-US"/>
          </a:p>
        </p:txBody>
      </p:sp>
    </p:spTree>
    <p:extLst>
      <p:ext uri="{BB962C8B-B14F-4D97-AF65-F5344CB8AC3E}">
        <p14:creationId xmlns:p14="http://schemas.microsoft.com/office/powerpoint/2010/main" val="1384631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Brazil’s Approach</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3568" y="1340768"/>
            <a:ext cx="7848871" cy="4608512"/>
          </a:xfrm>
          <a:prstGeom prst="rect">
            <a:avLst/>
          </a:prstGeom>
          <a:noFill/>
          <a:ln w="9525">
            <a:noFill/>
            <a:miter lim="800000"/>
            <a:headEnd/>
            <a:tailEnd/>
          </a:ln>
        </p:spPr>
      </p:pic>
      <p:sp>
        <p:nvSpPr>
          <p:cNvPr id="5" name="TextBox 4"/>
          <p:cNvSpPr txBox="1"/>
          <p:nvPr/>
        </p:nvSpPr>
        <p:spPr>
          <a:xfrm>
            <a:off x="611560" y="6093296"/>
            <a:ext cx="7848872" cy="369332"/>
          </a:xfrm>
          <a:prstGeom prst="rect">
            <a:avLst/>
          </a:prstGeom>
          <a:noFill/>
        </p:spPr>
        <p:txBody>
          <a:bodyPr wrap="square" rtlCol="0">
            <a:spAutoFit/>
          </a:bodyPr>
          <a:lstStyle/>
          <a:p>
            <a:r>
              <a:rPr lang="en-US" dirty="0" smtClean="0"/>
              <a:t>Source: Presentation by Brazil at the AWG-LCA  workshop, Bonn, June 2009 </a:t>
            </a:r>
          </a:p>
        </p:txBody>
      </p:sp>
      <p:sp>
        <p:nvSpPr>
          <p:cNvPr id="6" name="Slide Number Placeholder 5"/>
          <p:cNvSpPr>
            <a:spLocks noGrp="1"/>
          </p:cNvSpPr>
          <p:nvPr>
            <p:ph type="sldNum" sz="quarter" idx="12"/>
          </p:nvPr>
        </p:nvSpPr>
        <p:spPr/>
        <p:txBody>
          <a:bodyPr/>
          <a:lstStyle/>
          <a:p>
            <a:fld id="{5BF1CC1E-91EA-4F43-B0F7-6982ACFD88F6}" type="slidenum">
              <a:rPr lang="en-US" smtClean="0"/>
              <a:pPr/>
              <a:t>27</a:t>
            </a:fld>
            <a:endParaRPr lang="en-US"/>
          </a:p>
        </p:txBody>
      </p:sp>
    </p:spTree>
    <p:extLst>
      <p:ext uri="{BB962C8B-B14F-4D97-AF65-F5344CB8AC3E}">
        <p14:creationId xmlns:p14="http://schemas.microsoft.com/office/powerpoint/2010/main" val="2393073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5536" y="1196751"/>
            <a:ext cx="8424936" cy="532859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F1CC1E-91EA-4F43-B0F7-6982ACFD88F6}" type="slidenum">
              <a:rPr lang="en-US" smtClean="0"/>
              <a:pPr/>
              <a:t>28</a:t>
            </a:fld>
            <a:endParaRPr lang="en-US"/>
          </a:p>
        </p:txBody>
      </p:sp>
    </p:spTree>
    <p:extLst>
      <p:ext uri="{BB962C8B-B14F-4D97-AF65-F5344CB8AC3E}">
        <p14:creationId xmlns:p14="http://schemas.microsoft.com/office/powerpoint/2010/main" val="427207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Brazil…</a:t>
            </a:r>
            <a:endParaRPr lang="en-US" dirty="0"/>
          </a:p>
        </p:txBody>
      </p:sp>
      <p:pic>
        <p:nvPicPr>
          <p:cNvPr id="7170" name="Picture 2"/>
          <p:cNvPicPr>
            <a:picLocks noGrp="1" noChangeAspect="1" noChangeArrowheads="1"/>
          </p:cNvPicPr>
          <p:nvPr>
            <p:ph idx="4294967295"/>
          </p:nvPr>
        </p:nvPicPr>
        <p:blipFill>
          <a:blip r:embed="rId2" cstate="print"/>
          <a:srcRect/>
          <a:stretch>
            <a:fillRect/>
          </a:stretch>
        </p:blipFill>
        <p:spPr bwMode="auto">
          <a:xfrm>
            <a:off x="1727200" y="1125538"/>
            <a:ext cx="7416800" cy="53990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F1CC1E-91EA-4F43-B0F7-6982ACFD88F6}" type="slidenum">
              <a:rPr lang="en-US" smtClean="0"/>
              <a:pPr/>
              <a:t>29</a:t>
            </a:fld>
            <a:endParaRPr lang="en-US"/>
          </a:p>
        </p:txBody>
      </p:sp>
    </p:spTree>
    <p:extLst>
      <p:ext uri="{BB962C8B-B14F-4D97-AF65-F5344CB8AC3E}">
        <p14:creationId xmlns:p14="http://schemas.microsoft.com/office/powerpoint/2010/main" val="201934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590800"/>
            <a:ext cx="7620000" cy="1323439"/>
          </a:xfrm>
          <a:prstGeom prst="rect">
            <a:avLst/>
          </a:prstGeom>
          <a:noFill/>
        </p:spPr>
        <p:txBody>
          <a:bodyPr wrap="square" rtlCol="0">
            <a:spAutoFit/>
          </a:bodyPr>
          <a:lstStyle/>
          <a:p>
            <a:pPr algn="ctr"/>
            <a:r>
              <a:rPr lang="en-US" sz="3200" b="1" dirty="0"/>
              <a:t>Costs of GHG Mitigation for India</a:t>
            </a:r>
          </a:p>
          <a:p>
            <a:pPr algn="ctr"/>
            <a:r>
              <a:rPr lang="en-US" sz="2400" dirty="0" smtClean="0"/>
              <a:t>Results of energy-economic modeling studies carried out by TERI and NCAER</a:t>
            </a:r>
            <a:endParaRPr lang="en-US" sz="2400" dirty="0"/>
          </a:p>
        </p:txBody>
      </p:sp>
    </p:spTree>
    <p:extLst>
      <p:ext uri="{BB962C8B-B14F-4D97-AF65-F5344CB8AC3E}">
        <p14:creationId xmlns:p14="http://schemas.microsoft.com/office/powerpoint/2010/main" val="168874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276872"/>
            <a:ext cx="8064896" cy="769441"/>
          </a:xfrm>
          <a:prstGeom prst="rect">
            <a:avLst/>
          </a:prstGeom>
          <a:noFill/>
        </p:spPr>
        <p:txBody>
          <a:bodyPr wrap="square" rtlCol="0">
            <a:spAutoFit/>
          </a:bodyPr>
          <a:lstStyle/>
          <a:p>
            <a:pPr algn="ctr"/>
            <a:r>
              <a:rPr lang="en-US" sz="4400" dirty="0" smtClean="0">
                <a:latin typeface="Arial" pitchFamily="34" charset="0"/>
                <a:cs typeface="Arial" pitchFamily="34" charset="0"/>
              </a:rPr>
              <a:t>Intra-generational Equity</a:t>
            </a:r>
            <a:endParaRPr lang="en-US" sz="4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BF1CC1E-91EA-4F43-B0F7-6982ACFD88F6}" type="slidenum">
              <a:rPr lang="en-US" smtClean="0"/>
              <a:pPr/>
              <a:t>30</a:t>
            </a:fld>
            <a:endParaRPr lang="en-US"/>
          </a:p>
        </p:txBody>
      </p:sp>
    </p:spTree>
    <p:extLst>
      <p:ext uri="{BB962C8B-B14F-4D97-AF65-F5344CB8AC3E}">
        <p14:creationId xmlns:p14="http://schemas.microsoft.com/office/powerpoint/2010/main" val="2700879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Contraction and Convergence</a:t>
            </a:r>
            <a:br>
              <a:rPr lang="en-US" dirty="0" smtClean="0"/>
            </a:br>
            <a:r>
              <a:rPr lang="en-US" sz="2200" dirty="0" smtClean="0"/>
              <a:t>Source: Contraction and Convergence, Aubrey Meyer</a:t>
            </a:r>
            <a:endParaRPr lang="en-US" sz="2200" dirty="0"/>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Aubrey Meyer’s methodology is </a:t>
            </a:r>
            <a:r>
              <a:rPr lang="en-US" altLang="ko-KR" dirty="0">
                <a:latin typeface="Arial" pitchFamily="34" charset="0"/>
                <a:cs typeface="Arial" pitchFamily="34" charset="0"/>
              </a:rPr>
              <a:t>based on equal per-capita entitlements to carbon space. “</a:t>
            </a:r>
            <a:r>
              <a:rPr lang="en-US" altLang="ko-KR" i="1" dirty="0">
                <a:latin typeface="Arial" pitchFamily="34" charset="0"/>
                <a:cs typeface="Arial" pitchFamily="34" charset="0"/>
              </a:rPr>
              <a:t>Since the world</a:t>
            </a:r>
            <a:r>
              <a:rPr lang="ko-KR" altLang="en-US" i="1" dirty="0">
                <a:latin typeface="Arial" pitchFamily="34" charset="0"/>
                <a:cs typeface="Arial" pitchFamily="34" charset="0"/>
              </a:rPr>
              <a:t>’</a:t>
            </a:r>
            <a:r>
              <a:rPr lang="en-US" altLang="ko-KR" i="1" dirty="0">
                <a:latin typeface="Arial" pitchFamily="34" charset="0"/>
                <a:cs typeface="Arial" pitchFamily="34" charset="0"/>
              </a:rPr>
              <a:t>s atmosphere belongs equally to everyone if it belongs to anyone at all, the only basis on which such an agreement seems possible is that there must –</a:t>
            </a:r>
            <a:r>
              <a:rPr lang="ko-KR" altLang="en-US" i="1" dirty="0">
                <a:latin typeface="Arial" pitchFamily="34" charset="0"/>
                <a:cs typeface="Arial" pitchFamily="34" charset="0"/>
              </a:rPr>
              <a:t> </a:t>
            </a:r>
            <a:r>
              <a:rPr lang="en-US" altLang="ko-KR" i="1" dirty="0">
                <a:latin typeface="Arial" pitchFamily="34" charset="0"/>
                <a:cs typeface="Arial" pitchFamily="34" charset="0"/>
              </a:rPr>
              <a:t>eventually at least –</a:t>
            </a:r>
            <a:r>
              <a:rPr lang="ko-KR" altLang="en-US" i="1" dirty="0">
                <a:latin typeface="Arial" pitchFamily="34" charset="0"/>
                <a:cs typeface="Arial" pitchFamily="34" charset="0"/>
              </a:rPr>
              <a:t> </a:t>
            </a:r>
            <a:r>
              <a:rPr lang="en-US" altLang="ko-KR" i="1" dirty="0">
                <a:latin typeface="Arial" pitchFamily="34" charset="0"/>
                <a:cs typeface="Arial" pitchFamily="34" charset="0"/>
              </a:rPr>
              <a:t>be an equal allocation to everyone in the world</a:t>
            </a:r>
            <a:r>
              <a:rPr lang="en-US" altLang="ko-KR" dirty="0">
                <a:latin typeface="Arial" pitchFamily="34" charset="0"/>
                <a:cs typeface="Arial" pitchFamily="34" charset="0"/>
              </a:rPr>
              <a:t>.”</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31</a:t>
            </a:fld>
            <a:endParaRPr lang="en-US"/>
          </a:p>
        </p:txBody>
      </p:sp>
    </p:spTree>
    <p:extLst>
      <p:ext uri="{BB962C8B-B14F-4D97-AF65-F5344CB8AC3E}">
        <p14:creationId xmlns:p14="http://schemas.microsoft.com/office/powerpoint/2010/main" val="4017325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ractionAndConvergence"/>
          <p:cNvPicPr>
            <a:picLocks noChangeAspect="1" noChangeArrowheads="1"/>
          </p:cNvPicPr>
          <p:nvPr/>
        </p:nvPicPr>
        <p:blipFill>
          <a:blip r:embed="rId2" cstate="print"/>
          <a:srcRect/>
          <a:stretch>
            <a:fillRect/>
          </a:stretch>
        </p:blipFill>
        <p:spPr bwMode="auto">
          <a:xfrm>
            <a:off x="0" y="0"/>
            <a:ext cx="9172518" cy="623731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BF1CC1E-91EA-4F43-B0F7-6982ACFD88F6}" type="slidenum">
              <a:rPr lang="en-US" smtClean="0"/>
              <a:pPr/>
              <a:t>32</a:t>
            </a:fld>
            <a:endParaRPr lang="en-US"/>
          </a:p>
        </p:txBody>
      </p:sp>
    </p:spTree>
    <p:extLst>
      <p:ext uri="{BB962C8B-B14F-4D97-AF65-F5344CB8AC3E}">
        <p14:creationId xmlns:p14="http://schemas.microsoft.com/office/powerpoint/2010/main" val="3590772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country critiques of “Contraction and Convergence”:</a:t>
            </a:r>
            <a:endParaRPr lang="en-US" dirty="0"/>
          </a:p>
        </p:txBody>
      </p:sp>
      <p:sp>
        <p:nvSpPr>
          <p:cNvPr id="3" name="Content Placeholder 2"/>
          <p:cNvSpPr>
            <a:spLocks noGrp="1"/>
          </p:cNvSpPr>
          <p:nvPr>
            <p:ph idx="1"/>
          </p:nvPr>
        </p:nvSpPr>
        <p:spPr/>
        <p:txBody>
          <a:bodyPr>
            <a:normAutofit lnSpcReduction="10000"/>
          </a:bodyPr>
          <a:lstStyle/>
          <a:p>
            <a:r>
              <a:rPr lang="en-US" dirty="0" smtClean="0"/>
              <a:t>Aubrey Meyer’s formulation does not take </a:t>
            </a:r>
            <a:r>
              <a:rPr lang="en-US" i="1" dirty="0" smtClean="0"/>
              <a:t>historical responsibility </a:t>
            </a:r>
            <a:r>
              <a:rPr lang="en-US" dirty="0" smtClean="0"/>
              <a:t>into account – the remaining carbon space is proposed to be divided, </a:t>
            </a:r>
            <a:r>
              <a:rPr lang="en-US" i="1" dirty="0" smtClean="0"/>
              <a:t>but responsibility for the accumulated emissions which have reduced the available carbon space is forgiven. </a:t>
            </a:r>
            <a:r>
              <a:rPr lang="en-US" dirty="0" smtClean="0"/>
              <a:t>This imposes an unfair burden on those countries which have had historically low emissions, but whose current emissions are relatively high (e.g. South Africa).</a:t>
            </a:r>
          </a:p>
          <a:p>
            <a:pPr>
              <a:buNone/>
            </a:pP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33</a:t>
            </a:fld>
            <a:endParaRPr lang="en-US"/>
          </a:p>
        </p:txBody>
      </p:sp>
    </p:spTree>
    <p:extLst>
      <p:ext uri="{BB962C8B-B14F-4D97-AF65-F5344CB8AC3E}">
        <p14:creationId xmlns:p14="http://schemas.microsoft.com/office/powerpoint/2010/main" val="3756566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Stern’s critique of equal per-capita:</a:t>
            </a:r>
            <a:br>
              <a:rPr lang="en-US" dirty="0" smtClean="0"/>
            </a:br>
            <a:r>
              <a:rPr lang="en-US" sz="2200" dirty="0" smtClean="0"/>
              <a:t>Source: Stern Review</a:t>
            </a:r>
            <a:endParaRPr lang="en-US" sz="2200"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latin typeface="Arial" pitchFamily="34" charset="0"/>
                <a:cs typeface="Arial" pitchFamily="34" charset="0"/>
              </a:rPr>
              <a:t>One is that the right of equal entitlements to the atmosphere for all humans, while it might seem natural to some, is essentially </a:t>
            </a:r>
            <a:r>
              <a:rPr lang="en-US" i="1" dirty="0" smtClean="0">
                <a:solidFill>
                  <a:srgbClr val="000000"/>
                </a:solidFill>
                <a:latin typeface="Arial" pitchFamily="34" charset="0"/>
                <a:cs typeface="Arial" pitchFamily="34" charset="0"/>
              </a:rPr>
              <a:t>asserted</a:t>
            </a:r>
            <a:r>
              <a:rPr lang="en-US" dirty="0" smtClean="0">
                <a:solidFill>
                  <a:srgbClr val="000000"/>
                </a:solidFill>
                <a:latin typeface="Arial" pitchFamily="34" charset="0"/>
                <a:cs typeface="Arial" pitchFamily="34" charset="0"/>
              </a:rPr>
              <a:t>. It is not clear why a common humanity in a shared world automatically implies that there are </a:t>
            </a:r>
            <a:r>
              <a:rPr lang="en-US" i="1" dirty="0" smtClean="0">
                <a:solidFill>
                  <a:srgbClr val="000000"/>
                </a:solidFill>
                <a:latin typeface="Arial" pitchFamily="34" charset="0"/>
                <a:cs typeface="Arial" pitchFamily="34" charset="0"/>
              </a:rPr>
              <a:t>equal rights </a:t>
            </a:r>
            <a:r>
              <a:rPr lang="en-US" dirty="0" smtClean="0">
                <a:solidFill>
                  <a:srgbClr val="000000"/>
                </a:solidFill>
                <a:latin typeface="Arial" pitchFamily="34" charset="0"/>
                <a:cs typeface="Arial" pitchFamily="34" charset="0"/>
              </a:rPr>
              <a:t>to emit GHGs.</a:t>
            </a:r>
          </a:p>
          <a:p>
            <a:r>
              <a:rPr lang="en-US" dirty="0" smtClean="0">
                <a:solidFill>
                  <a:srgbClr val="000000"/>
                </a:solidFill>
                <a:latin typeface="Arial" pitchFamily="34" charset="0"/>
                <a:cs typeface="Arial" pitchFamily="34" charset="0"/>
              </a:rPr>
              <a:t>Equality of rights, for example to basic education and health, or to common treatment in voting, can be related to notions of capabilities, empowerment, or the ability to participate in a society. </a:t>
            </a:r>
          </a:p>
          <a:p>
            <a:r>
              <a:rPr lang="en-US" dirty="0" smtClean="0">
                <a:solidFill>
                  <a:srgbClr val="000000"/>
                </a:solidFill>
                <a:latin typeface="Arial" pitchFamily="34" charset="0"/>
                <a:cs typeface="Arial" pitchFamily="34" charset="0"/>
              </a:rPr>
              <a:t>How does the ‘right to emit’ stand in relation to these rights? Rights are of great importance in ethics but </a:t>
            </a:r>
            <a:r>
              <a:rPr lang="en-US" i="1" dirty="0" smtClean="0">
                <a:solidFill>
                  <a:srgbClr val="000000"/>
                </a:solidFill>
                <a:latin typeface="Arial" pitchFamily="34" charset="0"/>
                <a:cs typeface="Arial" pitchFamily="34" charset="0"/>
              </a:rPr>
              <a:t>they should be argued rather than merely asserted. </a:t>
            </a:r>
          </a:p>
          <a:p>
            <a:r>
              <a:rPr lang="en-US" dirty="0" smtClean="0">
                <a:solidFill>
                  <a:srgbClr val="000000"/>
                </a:solidFill>
                <a:latin typeface="Arial" pitchFamily="34" charset="0"/>
                <a:cs typeface="Arial" pitchFamily="34" charset="0"/>
              </a:rPr>
              <a:t>More </a:t>
            </a:r>
            <a:r>
              <a:rPr lang="en-US" i="1" dirty="0" smtClean="0">
                <a:solidFill>
                  <a:srgbClr val="000000"/>
                </a:solidFill>
                <a:latin typeface="Arial" pitchFamily="34" charset="0"/>
                <a:cs typeface="Arial" pitchFamily="34" charset="0"/>
              </a:rPr>
              <a:t>pragmatically</a:t>
            </a:r>
            <a:r>
              <a:rPr lang="en-US" dirty="0" smtClean="0">
                <a:solidFill>
                  <a:srgbClr val="000000"/>
                </a:solidFill>
                <a:latin typeface="Arial" pitchFamily="34" charset="0"/>
                <a:cs typeface="Arial" pitchFamily="34" charset="0"/>
              </a:rPr>
              <a:t>, action on climate change requires international agreement and this is not a proposition likely to gain the approval necessary for it to be widely adopted. </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34</a:t>
            </a:fld>
            <a:endParaRPr lang="en-US"/>
          </a:p>
        </p:txBody>
      </p:sp>
    </p:spTree>
    <p:extLst>
      <p:ext uri="{BB962C8B-B14F-4D97-AF65-F5344CB8AC3E}">
        <p14:creationId xmlns:p14="http://schemas.microsoft.com/office/powerpoint/2010/main" val="1696554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country critique of Stern’s critique of equal per capita</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It is not true </a:t>
            </a:r>
            <a:r>
              <a:rPr lang="en-US" dirty="0" smtClean="0"/>
              <a:t>that formal </a:t>
            </a:r>
            <a:r>
              <a:rPr lang="en-US" dirty="0" err="1" smtClean="0"/>
              <a:t>defence</a:t>
            </a:r>
            <a:r>
              <a:rPr lang="en-US" dirty="0" smtClean="0"/>
              <a:t> of equal per capita does not exist in the published literature, Stern’s research has neglected such literature (e.g. </a:t>
            </a:r>
            <a:r>
              <a:rPr lang="en-US" dirty="0" err="1" smtClean="0"/>
              <a:t>Ghosh</a:t>
            </a:r>
            <a:r>
              <a:rPr lang="en-US" dirty="0" smtClean="0"/>
              <a:t>, 1993).</a:t>
            </a:r>
          </a:p>
          <a:p>
            <a:r>
              <a:rPr lang="en-US" dirty="0" smtClean="0"/>
              <a:t>Stern himself has simply </a:t>
            </a:r>
            <a:r>
              <a:rPr lang="en-US" i="1" dirty="0" smtClean="0"/>
              <a:t>asserted</a:t>
            </a:r>
            <a:r>
              <a:rPr lang="en-US" dirty="0" smtClean="0"/>
              <a:t> (not argued) welfare maximization as the appropriate ethical norm for inter-generational equity.</a:t>
            </a:r>
          </a:p>
          <a:p>
            <a:r>
              <a:rPr lang="en-US" dirty="0" smtClean="0"/>
              <a:t>An application of Stern’s principles to </a:t>
            </a:r>
            <a:r>
              <a:rPr lang="en-US" i="1" dirty="0" smtClean="0"/>
              <a:t>intra-</a:t>
            </a:r>
            <a:r>
              <a:rPr lang="en-US" dirty="0" smtClean="0"/>
              <a:t>generational equity would result in in </a:t>
            </a:r>
            <a:r>
              <a:rPr lang="en-US" i="1" dirty="0" smtClean="0"/>
              <a:t>less than equal per-capita allocations to the North </a:t>
            </a:r>
            <a:r>
              <a:rPr lang="en-US" dirty="0" smtClean="0"/>
              <a:t>as compared to the South. Since we are in the space of assigning endowments of GHG emissions rights (in both inter- and intra-generational contexts), there is no valid reason for not treating inter- and intra-generational equity  through identical principles. </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35</a:t>
            </a:fld>
            <a:endParaRPr lang="en-US"/>
          </a:p>
        </p:txBody>
      </p:sp>
    </p:spTree>
    <p:extLst>
      <p:ext uri="{BB962C8B-B14F-4D97-AF65-F5344CB8AC3E}">
        <p14:creationId xmlns:p14="http://schemas.microsoft.com/office/powerpoint/2010/main" val="315582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752600"/>
            <a:ext cx="7772400" cy="1815882"/>
          </a:xfrm>
          <a:prstGeom prst="rect">
            <a:avLst/>
          </a:prstGeom>
          <a:noFill/>
        </p:spPr>
        <p:txBody>
          <a:bodyPr wrap="square" rtlCol="0">
            <a:spAutoFit/>
          </a:bodyPr>
          <a:lstStyle/>
          <a:p>
            <a:pPr algn="ctr"/>
            <a:r>
              <a:rPr lang="en-US" sz="4400" dirty="0" smtClean="0"/>
              <a:t>Presentation on behalf of India to the UNFCCC</a:t>
            </a:r>
          </a:p>
          <a:p>
            <a:pPr algn="ctr"/>
            <a:r>
              <a:rPr lang="en-US" sz="2400" dirty="0" smtClean="0"/>
              <a:t>(Prodipto Ghosh, June </a:t>
            </a:r>
            <a:r>
              <a:rPr lang="en-US" sz="2400" dirty="0" smtClean="0"/>
              <a:t>2012)</a:t>
            </a:r>
            <a:endParaRPr lang="en-US" sz="2400" dirty="0"/>
          </a:p>
        </p:txBody>
      </p:sp>
    </p:spTree>
    <p:extLst>
      <p:ext uri="{BB962C8B-B14F-4D97-AF65-F5344CB8AC3E}">
        <p14:creationId xmlns:p14="http://schemas.microsoft.com/office/powerpoint/2010/main" val="491082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The Terrain of Equity in Climate Change</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62500" lnSpcReduction="20000"/>
          </a:bodyPr>
          <a:lstStyle/>
          <a:p>
            <a:pPr>
              <a:buNone/>
            </a:pPr>
            <a:endParaRPr lang="en-US" dirty="0" smtClean="0">
              <a:latin typeface="Arial" pitchFamily="34" charset="0"/>
              <a:cs typeface="Arial" pitchFamily="34" charset="0"/>
            </a:endParaRPr>
          </a:p>
          <a:p>
            <a:pPr>
              <a:buFont typeface="Wingdings" pitchFamily="2" charset="2"/>
              <a:buChar char="Ø"/>
            </a:pPr>
            <a:r>
              <a:rPr lang="en-US" sz="3400" dirty="0" smtClean="0">
                <a:latin typeface="Arial" pitchFamily="34" charset="0"/>
                <a:cs typeface="Arial" pitchFamily="34" charset="0"/>
              </a:rPr>
              <a:t>Securing the interest (and involvement of) future generations </a:t>
            </a:r>
          </a:p>
          <a:p>
            <a:pPr>
              <a:buFont typeface="Wingdings" pitchFamily="2" charset="2"/>
              <a:buChar char="Ø"/>
            </a:pPr>
            <a:r>
              <a:rPr lang="en-US" sz="3400" dirty="0" smtClean="0">
                <a:latin typeface="Arial" pitchFamily="34" charset="0"/>
                <a:cs typeface="Arial" pitchFamily="34" charset="0"/>
              </a:rPr>
              <a:t>Obligations of  Parties in </a:t>
            </a:r>
            <a:r>
              <a:rPr lang="en-US" sz="3400" dirty="0">
                <a:latin typeface="Arial" pitchFamily="34" charset="0"/>
                <a:cs typeface="Arial" pitchFamily="34" charset="0"/>
              </a:rPr>
              <a:t>relation to GHG </a:t>
            </a:r>
            <a:r>
              <a:rPr lang="en-US" sz="3400" dirty="0" smtClean="0">
                <a:latin typeface="Arial" pitchFamily="34" charset="0"/>
                <a:cs typeface="Arial" pitchFamily="34" charset="0"/>
              </a:rPr>
              <a:t>mitigation,</a:t>
            </a:r>
          </a:p>
          <a:p>
            <a:pPr>
              <a:buFont typeface="Wingdings" pitchFamily="2" charset="2"/>
              <a:buChar char="Ø"/>
            </a:pPr>
            <a:r>
              <a:rPr lang="en-US" sz="3400" dirty="0" smtClean="0">
                <a:latin typeface="Arial" pitchFamily="34" charset="0"/>
                <a:cs typeface="Arial" pitchFamily="34" charset="0"/>
              </a:rPr>
              <a:t>Obligations of Parties in relation to Adaptation </a:t>
            </a:r>
            <a:r>
              <a:rPr lang="en-US" sz="3400" dirty="0">
                <a:latin typeface="Arial" pitchFamily="34" charset="0"/>
                <a:cs typeface="Arial" pitchFamily="34" charset="0"/>
              </a:rPr>
              <a:t>to </a:t>
            </a:r>
            <a:r>
              <a:rPr lang="en-US" sz="3400" dirty="0" smtClean="0">
                <a:latin typeface="Arial" pitchFamily="34" charset="0"/>
                <a:cs typeface="Arial" pitchFamily="34" charset="0"/>
              </a:rPr>
              <a:t> </a:t>
            </a:r>
            <a:r>
              <a:rPr lang="en-US" sz="3400" dirty="0">
                <a:latin typeface="Arial" pitchFamily="34" charset="0"/>
                <a:cs typeface="Arial" pitchFamily="34" charset="0"/>
              </a:rPr>
              <a:t>impacts of climate </a:t>
            </a:r>
            <a:r>
              <a:rPr lang="en-US" sz="3400" dirty="0" smtClean="0">
                <a:latin typeface="Arial" pitchFamily="34" charset="0"/>
                <a:cs typeface="Arial" pitchFamily="34" charset="0"/>
              </a:rPr>
              <a:t>change</a:t>
            </a:r>
          </a:p>
          <a:p>
            <a:pPr>
              <a:buFont typeface="Wingdings" pitchFamily="2" charset="2"/>
              <a:buChar char="Ø"/>
            </a:pPr>
            <a:r>
              <a:rPr lang="en-US" sz="3400" dirty="0" smtClean="0">
                <a:latin typeface="Arial" pitchFamily="34" charset="0"/>
                <a:cs typeface="Arial" pitchFamily="34" charset="0"/>
              </a:rPr>
              <a:t>Obligations of Parties </a:t>
            </a:r>
            <a:r>
              <a:rPr lang="en-US" sz="3400" dirty="0" err="1" smtClean="0">
                <a:latin typeface="Arial" pitchFamily="34" charset="0"/>
                <a:cs typeface="Arial" pitchFamily="34" charset="0"/>
              </a:rPr>
              <a:t>wrt</a:t>
            </a:r>
            <a:r>
              <a:rPr lang="en-US" sz="3400" dirty="0" smtClean="0">
                <a:latin typeface="Arial" pitchFamily="34" charset="0"/>
                <a:cs typeface="Arial" pitchFamily="34" charset="0"/>
              </a:rPr>
              <a:t> loss of livelihoods owing to GHG mitigation actions by others </a:t>
            </a:r>
          </a:p>
          <a:p>
            <a:pPr>
              <a:buFont typeface="Wingdings" pitchFamily="2" charset="2"/>
              <a:buChar char="Ø"/>
            </a:pPr>
            <a:r>
              <a:rPr lang="en-US" sz="3400" dirty="0" smtClean="0">
                <a:latin typeface="Arial" pitchFamily="34" charset="0"/>
                <a:cs typeface="Arial" pitchFamily="34" charset="0"/>
              </a:rPr>
              <a:t>Obligations and entitlements of Parties </a:t>
            </a:r>
            <a:r>
              <a:rPr lang="en-US" sz="3400" dirty="0" err="1" smtClean="0">
                <a:latin typeface="Arial" pitchFamily="34" charset="0"/>
                <a:cs typeface="Arial" pitchFamily="34" charset="0"/>
              </a:rPr>
              <a:t>wrt</a:t>
            </a:r>
            <a:r>
              <a:rPr lang="en-US" sz="3400" dirty="0" smtClean="0">
                <a:latin typeface="Arial" pitchFamily="34" charset="0"/>
                <a:cs typeface="Arial" pitchFamily="34" charset="0"/>
              </a:rPr>
              <a:t> transfer </a:t>
            </a:r>
            <a:r>
              <a:rPr lang="en-US" sz="3400" dirty="0">
                <a:latin typeface="Arial" pitchFamily="34" charset="0"/>
                <a:cs typeface="Arial" pitchFamily="34" charset="0"/>
              </a:rPr>
              <a:t>of finances and </a:t>
            </a:r>
            <a:r>
              <a:rPr lang="en-US" sz="3400" dirty="0" smtClean="0">
                <a:latin typeface="Arial" pitchFamily="34" charset="0"/>
                <a:cs typeface="Arial" pitchFamily="34" charset="0"/>
              </a:rPr>
              <a:t>technology</a:t>
            </a:r>
          </a:p>
          <a:p>
            <a:r>
              <a:rPr lang="en-US" sz="3400" dirty="0" smtClean="0">
                <a:latin typeface="Arial" pitchFamily="34" charset="0"/>
                <a:cs typeface="Arial" pitchFamily="34" charset="0"/>
              </a:rPr>
              <a:t>Climate change obligations need </a:t>
            </a:r>
            <a:r>
              <a:rPr lang="en-US" sz="3400" dirty="0">
                <a:latin typeface="Arial" pitchFamily="34" charset="0"/>
                <a:cs typeface="Arial" pitchFamily="34" charset="0"/>
              </a:rPr>
              <a:t>to be realized on the basis of equity, if the arrangements are to have wide political acceptability, and hence sustainability in practice. </a:t>
            </a:r>
          </a:p>
        </p:txBody>
      </p:sp>
      <p:sp>
        <p:nvSpPr>
          <p:cNvPr id="4" name="Slide Number Placeholder 3"/>
          <p:cNvSpPr>
            <a:spLocks noGrp="1"/>
          </p:cNvSpPr>
          <p:nvPr>
            <p:ph type="sldNum" sz="quarter" idx="12"/>
          </p:nvPr>
        </p:nvSpPr>
        <p:spPr/>
        <p:txBody>
          <a:bodyPr/>
          <a:lstStyle/>
          <a:p>
            <a:fld id="{F79DB419-A571-4788-9E73-3FCFDF9020BB}" type="slidenum">
              <a:rPr lang="en-US" smtClean="0"/>
              <a:pPr/>
              <a:t>37</a:t>
            </a:fld>
            <a:endParaRPr lang="en-US"/>
          </a:p>
        </p:txBody>
      </p:sp>
    </p:spTree>
    <p:extLst>
      <p:ext uri="{BB962C8B-B14F-4D97-AF65-F5344CB8AC3E}">
        <p14:creationId xmlns:p14="http://schemas.microsoft.com/office/powerpoint/2010/main" val="4267452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The imperative of formal justification of proposed equity principles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dirty="0">
                <a:latin typeface="Arial" pitchFamily="34" charset="0"/>
                <a:cs typeface="Arial" pitchFamily="34" charset="0"/>
              </a:rPr>
              <a:t>In “</a:t>
            </a:r>
            <a:r>
              <a:rPr lang="en-US" i="1" dirty="0">
                <a:latin typeface="Arial" pitchFamily="34" charset="0"/>
                <a:cs typeface="Arial" pitchFamily="34" charset="0"/>
              </a:rPr>
              <a:t>The Economics of Climate Change</a:t>
            </a:r>
            <a:r>
              <a:rPr lang="en-US" dirty="0">
                <a:latin typeface="Arial" pitchFamily="34" charset="0"/>
                <a:cs typeface="Arial" pitchFamily="34" charset="0"/>
              </a:rPr>
              <a:t>”,</a:t>
            </a:r>
            <a:r>
              <a:rPr lang="en-US" i="1" dirty="0">
                <a:latin typeface="Arial" pitchFamily="34" charset="0"/>
                <a:cs typeface="Arial" pitchFamily="34" charset="0"/>
              </a:rPr>
              <a:t> </a:t>
            </a:r>
            <a:r>
              <a:rPr lang="en-US" dirty="0">
                <a:latin typeface="Arial" pitchFamily="34" charset="0"/>
                <a:cs typeface="Arial" pitchFamily="34" charset="0"/>
              </a:rPr>
              <a:t>Nick Stern asserted that advocates of equity norms, </a:t>
            </a:r>
            <a:r>
              <a:rPr lang="en-US" dirty="0" smtClean="0">
                <a:latin typeface="Arial" pitchFamily="34" charset="0"/>
                <a:cs typeface="Arial" pitchFamily="34" charset="0"/>
              </a:rPr>
              <a:t>must </a:t>
            </a:r>
            <a:r>
              <a:rPr lang="en-US" dirty="0">
                <a:latin typeface="Arial" pitchFamily="34" charset="0"/>
                <a:cs typeface="Arial" pitchFamily="34" charset="0"/>
              </a:rPr>
              <a:t>do more than simply assert the norm – they must provide </a:t>
            </a:r>
            <a:r>
              <a:rPr lang="en-US" i="1" dirty="0" smtClean="0">
                <a:latin typeface="Arial" pitchFamily="34" charset="0"/>
                <a:cs typeface="Arial" pitchFamily="34" charset="0"/>
              </a:rPr>
              <a:t>justification.</a:t>
            </a:r>
          </a:p>
          <a:p>
            <a:r>
              <a:rPr lang="en-US" i="1" dirty="0" smtClean="0">
                <a:latin typeface="Arial" pitchFamily="34" charset="0"/>
                <a:cs typeface="Arial" pitchFamily="34" charset="0"/>
              </a:rPr>
              <a:t>We accept this prescription and subject our proposed equity norm to a test of validation  paralleling the scientific method. The referenced paper provides the full discussion.</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79DB419-A571-4788-9E73-3FCFDF9020BB}" type="slidenum">
              <a:rPr lang="en-US" smtClean="0"/>
              <a:pPr/>
              <a:t>38</a:t>
            </a:fld>
            <a:endParaRPr lang="en-US"/>
          </a:p>
        </p:txBody>
      </p:sp>
    </p:spTree>
    <p:extLst>
      <p:ext uri="{BB962C8B-B14F-4D97-AF65-F5344CB8AC3E}">
        <p14:creationId xmlns:p14="http://schemas.microsoft.com/office/powerpoint/2010/main" val="3890912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equity norm</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smtClean="0">
                <a:latin typeface="Arial" pitchFamily="34" charset="0"/>
                <a:cs typeface="Arial" pitchFamily="34" charset="0"/>
              </a:rPr>
              <a:t>Proposition 1</a:t>
            </a:r>
            <a:r>
              <a:rPr lang="en-US" i="1" dirty="0" smtClean="0">
                <a:latin typeface="Arial" pitchFamily="34" charset="0"/>
                <a:cs typeface="Arial" pitchFamily="34" charset="0"/>
              </a:rPr>
              <a:t>: All humans should cooperate in securing the Ultimate Objective in respect of the global climate (furnished in Art 2 of the UNFCCC), the terms of such cooperation being as follows: </a:t>
            </a:r>
            <a:endParaRPr lang="en-US" dirty="0" smtClean="0">
              <a:latin typeface="Arial" pitchFamily="34" charset="0"/>
              <a:cs typeface="Arial" pitchFamily="34" charset="0"/>
            </a:endParaRPr>
          </a:p>
          <a:p>
            <a:r>
              <a:rPr lang="en-US" b="1" i="1" dirty="0" smtClean="0">
                <a:latin typeface="Arial" pitchFamily="34" charset="0"/>
                <a:cs typeface="Arial" pitchFamily="34" charset="0"/>
              </a:rPr>
              <a:t>Proposition 2</a:t>
            </a:r>
            <a:r>
              <a:rPr lang="en-US" i="1" dirty="0" smtClean="0">
                <a:latin typeface="Arial" pitchFamily="34" charset="0"/>
                <a:cs typeface="Arial" pitchFamily="34" charset="0"/>
              </a:rPr>
              <a:t>: In respect of persons of low capability, in order to </a:t>
            </a:r>
            <a:r>
              <a:rPr lang="en-US" dirty="0" smtClean="0">
                <a:latin typeface="Arial" pitchFamily="34" charset="0"/>
                <a:cs typeface="Arial" pitchFamily="34" charset="0"/>
              </a:rPr>
              <a:t>remedy</a:t>
            </a:r>
            <a:r>
              <a:rPr lang="en-US" i="1" dirty="0" smtClean="0">
                <a:latin typeface="Arial" pitchFamily="34" charset="0"/>
                <a:cs typeface="Arial" pitchFamily="34" charset="0"/>
              </a:rPr>
              <a:t> the </a:t>
            </a:r>
            <a:r>
              <a:rPr lang="en-US" i="1" u="sng" dirty="0" smtClean="0">
                <a:latin typeface="Arial" pitchFamily="34" charset="0"/>
                <a:cs typeface="Arial" pitchFamily="34" charset="0"/>
              </a:rPr>
              <a:t>residual</a:t>
            </a:r>
            <a:r>
              <a:rPr lang="en-US" i="1" dirty="0" smtClean="0">
                <a:latin typeface="Arial" pitchFamily="34" charset="0"/>
                <a:cs typeface="Arial" pitchFamily="34" charset="0"/>
              </a:rPr>
              <a:t> damage of climate change impacts (i.e. when the Ultimate Objective is met), persons of high capability should provide resources and technology </a:t>
            </a:r>
            <a:r>
              <a:rPr lang="en-US" i="1" u="sng" dirty="0" smtClean="0">
                <a:latin typeface="Arial" pitchFamily="34" charset="0"/>
                <a:cs typeface="Arial" pitchFamily="34" charset="0"/>
              </a:rPr>
              <a:t>in proportion to their respective capabilities.</a:t>
            </a:r>
            <a:endParaRPr lang="en-US" u="sng" dirty="0" smtClean="0">
              <a:latin typeface="Arial" pitchFamily="34" charset="0"/>
              <a:cs typeface="Arial" pitchFamily="34" charset="0"/>
            </a:endParaRPr>
          </a:p>
          <a:p>
            <a:r>
              <a:rPr lang="en-US" sz="2600" dirty="0" smtClean="0">
                <a:latin typeface="Arial" pitchFamily="34" charset="0"/>
                <a:cs typeface="Arial" pitchFamily="34" charset="0"/>
              </a:rPr>
              <a:t>Note: The “residual damage” may be within or external to a given country. The point is that the obligation of a country to remedy the damage depends only upon its respective capability. Thus, a poor country, with little capability, but high climate damage would be entitled to transfer of resources from others with high capability.</a:t>
            </a:r>
          </a:p>
          <a:p>
            <a:endParaRPr lang="en-US" dirty="0"/>
          </a:p>
        </p:txBody>
      </p:sp>
      <p:sp>
        <p:nvSpPr>
          <p:cNvPr id="4" name="Slide Number Placeholder 3"/>
          <p:cNvSpPr>
            <a:spLocks noGrp="1"/>
          </p:cNvSpPr>
          <p:nvPr>
            <p:ph type="sldNum" sz="quarter" idx="12"/>
          </p:nvPr>
        </p:nvSpPr>
        <p:spPr/>
        <p:txBody>
          <a:bodyPr/>
          <a:lstStyle/>
          <a:p>
            <a:fld id="{F79DB419-A571-4788-9E73-3FCFDF9020BB}" type="slidenum">
              <a:rPr lang="en-US" smtClean="0"/>
              <a:pPr/>
              <a:t>39</a:t>
            </a:fld>
            <a:endParaRPr lang="en-US"/>
          </a:p>
        </p:txBody>
      </p:sp>
    </p:spTree>
    <p:extLst>
      <p:ext uri="{BB962C8B-B14F-4D97-AF65-F5344CB8AC3E}">
        <p14:creationId xmlns:p14="http://schemas.microsoft.com/office/powerpoint/2010/main" val="384375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825F2B-45B1-4E30-B82C-470ECDF7BDF0}" type="slidenum">
              <a:rPr lang="en-US"/>
              <a:pPr/>
              <a:t>4</a:t>
            </a:fld>
            <a:endParaRPr lang="en-US"/>
          </a:p>
        </p:txBody>
      </p:sp>
      <p:sp>
        <p:nvSpPr>
          <p:cNvPr id="10242" name="Rectangle 2"/>
          <p:cNvSpPr>
            <a:spLocks noGrp="1" noChangeArrowheads="1"/>
          </p:cNvSpPr>
          <p:nvPr>
            <p:ph type="title"/>
          </p:nvPr>
        </p:nvSpPr>
        <p:spPr>
          <a:xfrm>
            <a:off x="1141413" y="233363"/>
            <a:ext cx="6750050" cy="1227137"/>
          </a:xfrm>
        </p:spPr>
        <p:txBody>
          <a:bodyPr>
            <a:noAutofit/>
          </a:bodyPr>
          <a:lstStyle/>
          <a:p>
            <a:r>
              <a:rPr lang="en-US" sz="2400" dirty="0"/>
              <a:t>Undiscounted Incremental Energy System Cost for CO2 reductions from Illustrative Scenario (2011-31) </a:t>
            </a:r>
          </a:p>
        </p:txBody>
      </p:sp>
      <p:sp>
        <p:nvSpPr>
          <p:cNvPr id="10244" name="Text Box 4"/>
          <p:cNvSpPr txBox="1">
            <a:spLocks noChangeArrowheads="1"/>
          </p:cNvSpPr>
          <p:nvPr/>
        </p:nvSpPr>
        <p:spPr bwMode="auto">
          <a:xfrm>
            <a:off x="1371600" y="5486400"/>
            <a:ext cx="5943600" cy="1311275"/>
          </a:xfrm>
          <a:prstGeom prst="rect">
            <a:avLst/>
          </a:prstGeom>
          <a:noFill/>
          <a:ln w="9525">
            <a:noFill/>
            <a:miter lim="800000"/>
            <a:headEnd/>
            <a:tailEnd/>
          </a:ln>
          <a:effectLst/>
        </p:spPr>
        <p:txBody>
          <a:bodyPr>
            <a:spAutoFit/>
          </a:bodyPr>
          <a:lstStyle/>
          <a:p>
            <a:pPr>
              <a:spcBef>
                <a:spcPct val="50000"/>
              </a:spcBef>
            </a:pPr>
            <a:r>
              <a:rPr lang="en-US" sz="2000"/>
              <a:t>10% reduction: ~ US$ 240 Billion</a:t>
            </a:r>
          </a:p>
          <a:p>
            <a:pPr>
              <a:spcBef>
                <a:spcPct val="50000"/>
              </a:spcBef>
            </a:pPr>
            <a:r>
              <a:rPr lang="en-US" sz="2000"/>
              <a:t>20% reduction: ~ US$ 499 Billion</a:t>
            </a:r>
          </a:p>
          <a:p>
            <a:pPr>
              <a:spcBef>
                <a:spcPct val="50000"/>
              </a:spcBef>
            </a:pPr>
            <a:r>
              <a:rPr lang="en-US" sz="2000"/>
              <a:t>30% reduction: ~ US$ 1062 Billion</a:t>
            </a:r>
          </a:p>
        </p:txBody>
      </p:sp>
      <p:pic>
        <p:nvPicPr>
          <p:cNvPr id="10245" name="Picture 5"/>
          <p:cNvPicPr>
            <a:picLocks noChangeAspect="1" noChangeArrowheads="1"/>
          </p:cNvPicPr>
          <p:nvPr/>
        </p:nvPicPr>
        <p:blipFill>
          <a:blip r:embed="rId2" cstate="print"/>
          <a:srcRect/>
          <a:stretch>
            <a:fillRect/>
          </a:stretch>
        </p:blipFill>
        <p:spPr bwMode="auto">
          <a:xfrm>
            <a:off x="1219200" y="1447800"/>
            <a:ext cx="6934200" cy="4014788"/>
          </a:xfrm>
          <a:prstGeom prst="rect">
            <a:avLst/>
          </a:prstGeom>
          <a:noFill/>
          <a:ln w="9525">
            <a:noFill/>
            <a:miter lim="800000"/>
            <a:headEnd/>
            <a:tailEnd/>
          </a:ln>
          <a:effectLst/>
        </p:spPr>
      </p:pic>
    </p:spTree>
    <p:extLst>
      <p:ext uri="{BB962C8B-B14F-4D97-AF65-F5344CB8AC3E}">
        <p14:creationId xmlns:p14="http://schemas.microsoft.com/office/powerpoint/2010/main" val="1005835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norm…</a:t>
            </a:r>
            <a:endParaRPr lang="en-US" dirty="0"/>
          </a:p>
        </p:txBody>
      </p:sp>
      <p:sp>
        <p:nvSpPr>
          <p:cNvPr id="3" name="Content Placeholder 2"/>
          <p:cNvSpPr>
            <a:spLocks noGrp="1"/>
          </p:cNvSpPr>
          <p:nvPr>
            <p:ph idx="1"/>
          </p:nvPr>
        </p:nvSpPr>
        <p:spPr/>
        <p:txBody>
          <a:bodyPr>
            <a:noAutofit/>
          </a:bodyPr>
          <a:lstStyle/>
          <a:p>
            <a:r>
              <a:rPr lang="en-US" sz="2400" b="1" i="1" dirty="0" smtClean="0">
                <a:latin typeface="Arial" pitchFamily="34" charset="0"/>
                <a:cs typeface="Arial" pitchFamily="34" charset="0"/>
              </a:rPr>
              <a:t>Proposition 3</a:t>
            </a:r>
            <a:r>
              <a:rPr lang="en-US" sz="2400" i="1" dirty="0" smtClean="0">
                <a:latin typeface="Arial" pitchFamily="34" charset="0"/>
                <a:cs typeface="Arial" pitchFamily="34" charset="0"/>
              </a:rPr>
              <a:t>: In respect of persons of low capability, in order to enable such persons to remain within their assigned entitlements to the global environmental resources while continuing to develop unfettered, persons of high capability should provide resources and technology </a:t>
            </a:r>
            <a:r>
              <a:rPr lang="en-US" sz="2400" i="1" u="sng" dirty="0" smtClean="0">
                <a:latin typeface="Arial" pitchFamily="34" charset="0"/>
                <a:cs typeface="Arial" pitchFamily="34" charset="0"/>
              </a:rPr>
              <a:t>in proportion to their respective capabilities</a:t>
            </a:r>
            <a:r>
              <a:rPr lang="en-US" sz="2400" i="1" dirty="0" smtClean="0">
                <a:latin typeface="Arial" pitchFamily="34" charset="0"/>
                <a:cs typeface="Arial" pitchFamily="34" charset="0"/>
              </a:rPr>
              <a:t>.</a:t>
            </a:r>
            <a:endParaRPr lang="en-US" sz="2400" dirty="0" smtClean="0">
              <a:latin typeface="Arial" pitchFamily="34" charset="0"/>
              <a:cs typeface="Arial" pitchFamily="34" charset="0"/>
            </a:endParaRPr>
          </a:p>
          <a:p>
            <a:r>
              <a:rPr lang="en-US" sz="2400" b="1" i="1" dirty="0" smtClean="0">
                <a:latin typeface="Arial" pitchFamily="34" charset="0"/>
                <a:cs typeface="Arial" pitchFamily="34" charset="0"/>
              </a:rPr>
              <a:t>Proposition 4</a:t>
            </a:r>
            <a:r>
              <a:rPr lang="en-US" sz="2400" i="1" dirty="0" smtClean="0">
                <a:latin typeface="Arial" pitchFamily="34" charset="0"/>
                <a:cs typeface="Arial" pitchFamily="34" charset="0"/>
              </a:rPr>
              <a:t>: In respect of harm to persons of low capability </a:t>
            </a:r>
            <a:r>
              <a:rPr lang="en-US" sz="2400" i="1" u="sng" dirty="0" smtClean="0">
                <a:latin typeface="Arial" pitchFamily="34" charset="0"/>
                <a:cs typeface="Arial" pitchFamily="34" charset="0"/>
              </a:rPr>
              <a:t>beyond residual damage</a:t>
            </a:r>
            <a:r>
              <a:rPr lang="en-US" sz="2400" i="1" dirty="0" smtClean="0">
                <a:latin typeface="Arial" pitchFamily="34" charset="0"/>
                <a:cs typeface="Arial" pitchFamily="34" charset="0"/>
              </a:rPr>
              <a:t> i.e. when the Ultimate Objective is not met, persons who have exceeded their respective shares of the global environmental resource and have high capability must remedy such excess harm </a:t>
            </a:r>
            <a:r>
              <a:rPr lang="en-US" sz="2400" i="1" u="sng" dirty="0" smtClean="0">
                <a:latin typeface="Arial" pitchFamily="34" charset="0"/>
                <a:cs typeface="Arial" pitchFamily="34" charset="0"/>
              </a:rPr>
              <a:t>in proportion to the extent to which they have exceeded their respective entitlements</a:t>
            </a:r>
            <a:r>
              <a:rPr lang="en-US" sz="2400" i="1"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79DB419-A571-4788-9E73-3FCFDF9020BB}" type="slidenum">
              <a:rPr lang="en-US" smtClean="0"/>
              <a:pPr/>
              <a:t>40</a:t>
            </a:fld>
            <a:endParaRPr lang="en-US"/>
          </a:p>
        </p:txBody>
      </p:sp>
    </p:spTree>
    <p:extLst>
      <p:ext uri="{BB962C8B-B14F-4D97-AF65-F5344CB8AC3E}">
        <p14:creationId xmlns:p14="http://schemas.microsoft.com/office/powerpoint/2010/main" val="1837655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norm…</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latin typeface="Arial" pitchFamily="34" charset="0"/>
                <a:cs typeface="Arial" pitchFamily="34" charset="0"/>
              </a:rPr>
              <a:t>Proposition 5: </a:t>
            </a:r>
            <a:r>
              <a:rPr lang="en-US" i="1" dirty="0" smtClean="0">
                <a:latin typeface="Arial" pitchFamily="34" charset="0"/>
                <a:cs typeface="Arial" pitchFamily="34" charset="0"/>
              </a:rPr>
              <a:t>In respect of those with low capability whose livelihoods are adversely affected by the actions of others to mitigate GHG emissions, assistance towards alternative livelihoods must be provided by those with high capability </a:t>
            </a:r>
            <a:r>
              <a:rPr lang="en-US" i="1" u="sng" dirty="0" smtClean="0">
                <a:latin typeface="Arial" pitchFamily="34" charset="0"/>
                <a:cs typeface="Arial" pitchFamily="34" charset="0"/>
              </a:rPr>
              <a:t>in proportion to their respective capabilities</a:t>
            </a: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r>
              <a:rPr lang="en-US" b="1" i="1" dirty="0" smtClean="0">
                <a:latin typeface="Arial" pitchFamily="34" charset="0"/>
                <a:cs typeface="Arial" pitchFamily="34" charset="0"/>
              </a:rPr>
              <a:t>Proposition 6: </a:t>
            </a:r>
            <a:r>
              <a:rPr lang="en-US" i="1" dirty="0" smtClean="0">
                <a:latin typeface="Arial" pitchFamily="34" charset="0"/>
                <a:cs typeface="Arial" pitchFamily="34" charset="0"/>
              </a:rPr>
              <a:t> All human beings have equal entitlements to global environmental resources. Each person is the legatee of her parents, and carries their </a:t>
            </a:r>
            <a:r>
              <a:rPr lang="en-US" i="1" dirty="0" err="1" smtClean="0">
                <a:latin typeface="Arial" pitchFamily="34" charset="0"/>
                <a:cs typeface="Arial" pitchFamily="34" charset="0"/>
              </a:rPr>
              <a:t>undischarged</a:t>
            </a:r>
            <a:r>
              <a:rPr lang="en-US" i="1" dirty="0" smtClean="0">
                <a:latin typeface="Arial" pitchFamily="34" charset="0"/>
                <a:cs typeface="Arial" pitchFamily="34" charset="0"/>
              </a:rPr>
              <a:t> obligations as well as their unused entitlements. They may exchange these entitlements/obligations by mutual, prior, informed consent. These entitlements/obligations, </a:t>
            </a:r>
            <a:r>
              <a:rPr lang="en-US" i="1" u="sng" dirty="0" smtClean="0">
                <a:latin typeface="Arial" pitchFamily="34" charset="0"/>
                <a:cs typeface="Arial" pitchFamily="34" charset="0"/>
              </a:rPr>
              <a:t>in the aggregate</a:t>
            </a:r>
            <a:r>
              <a:rPr lang="en-US" i="1" dirty="0" smtClean="0">
                <a:latin typeface="Arial" pitchFamily="34" charset="0"/>
                <a:cs typeface="Arial" pitchFamily="34" charset="0"/>
              </a:rPr>
              <a:t> are limited by the Ultimate Objective of the Climate Change Convention.</a:t>
            </a:r>
            <a:endParaRPr lang="en-US" dirty="0" smtClean="0">
              <a:latin typeface="Arial" pitchFamily="34" charset="0"/>
              <a:cs typeface="Arial" pitchFamily="34" charset="0"/>
            </a:endParaRPr>
          </a:p>
          <a:p>
            <a:r>
              <a:rPr lang="en-US" dirty="0" smtClean="0">
                <a:latin typeface="Arial" pitchFamily="34" charset="0"/>
                <a:cs typeface="Arial" pitchFamily="34" charset="0"/>
              </a:rPr>
              <a:t>The context, of course, is global society comprised of sovereign states, in turn comprised of, and representing human beings. </a:t>
            </a:r>
            <a:r>
              <a:rPr lang="en-US" i="1" dirty="0" smtClean="0">
                <a:latin typeface="Arial" pitchFamily="34" charset="0"/>
                <a:cs typeface="Arial" pitchFamily="34" charset="0"/>
              </a:rPr>
              <a:t>Thus the actual locus of the Propositions will be sovereign states, rather than individuals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79DB419-A571-4788-9E73-3FCFDF9020BB}" type="slidenum">
              <a:rPr lang="en-US" smtClean="0"/>
              <a:pPr/>
              <a:t>41</a:t>
            </a:fld>
            <a:endParaRPr lang="en-US"/>
          </a:p>
        </p:txBody>
      </p:sp>
    </p:spTree>
    <p:extLst>
      <p:ext uri="{BB962C8B-B14F-4D97-AF65-F5344CB8AC3E}">
        <p14:creationId xmlns:p14="http://schemas.microsoft.com/office/powerpoint/2010/main" val="170659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Test of invalidation</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The methodology derives from Karl Popper’s (1968) critical rationalist philosophy of science which holds that the growth of scientific knowledge occurs through deliberate attempts to </a:t>
            </a:r>
            <a:r>
              <a:rPr lang="en-US" i="1" dirty="0" smtClean="0"/>
              <a:t>falsify</a:t>
            </a:r>
            <a:r>
              <a:rPr lang="en-US" dirty="0" smtClean="0"/>
              <a:t>, rather than </a:t>
            </a:r>
            <a:r>
              <a:rPr lang="en-US" i="1" dirty="0" smtClean="0"/>
              <a:t>confirm</a:t>
            </a:r>
            <a:r>
              <a:rPr lang="en-US" dirty="0" smtClean="0"/>
              <a:t>, proposed hypotheses.</a:t>
            </a:r>
            <a:endParaRPr lang="en-IN" dirty="0" smtClean="0"/>
          </a:p>
          <a:p>
            <a:r>
              <a:rPr lang="en-US" dirty="0" smtClean="0"/>
              <a:t>A “ hypothesis”  proceeds to the status of a “theory” after surviving repeated tests of falsification</a:t>
            </a:r>
            <a:r>
              <a:rPr lang="en-US" dirty="0" smtClean="0"/>
              <a:t>.</a:t>
            </a:r>
          </a:p>
          <a:p>
            <a:r>
              <a:rPr lang="en-US" dirty="0" smtClean="0"/>
              <a:t>Details of the methodology are provided in referenced paper</a:t>
            </a:r>
            <a:endParaRPr lang="en-IN" dirty="0"/>
          </a:p>
        </p:txBody>
      </p:sp>
      <p:sp>
        <p:nvSpPr>
          <p:cNvPr id="4" name="Slide Number Placeholder 3"/>
          <p:cNvSpPr>
            <a:spLocks noGrp="1"/>
          </p:cNvSpPr>
          <p:nvPr>
            <p:ph type="sldNum" sz="quarter" idx="12"/>
          </p:nvPr>
        </p:nvSpPr>
        <p:spPr/>
        <p:txBody>
          <a:bodyPr/>
          <a:lstStyle/>
          <a:p>
            <a:fld id="{F79DB419-A571-4788-9E73-3FCFDF9020BB}" type="slidenum">
              <a:rPr lang="en-US" smtClean="0"/>
              <a:pPr/>
              <a:t>42</a:t>
            </a:fld>
            <a:endParaRPr lang="en-US"/>
          </a:p>
        </p:txBody>
      </p:sp>
    </p:spTree>
    <p:extLst>
      <p:ext uri="{BB962C8B-B14F-4D97-AF65-F5344CB8AC3E}">
        <p14:creationId xmlns:p14="http://schemas.microsoft.com/office/powerpoint/2010/main" val="117573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Greenhouse Development Rights</a:t>
            </a:r>
            <a:br>
              <a:rPr lang="en-US" dirty="0" smtClean="0"/>
            </a:br>
            <a:r>
              <a:rPr lang="en-US" sz="2200" dirty="0" smtClean="0"/>
              <a:t>Source: Greenhouse Development Rights, Stockholm Environment Institute, 2008 </a:t>
            </a:r>
            <a:endParaRPr lang="en-US" sz="2200" dirty="0"/>
          </a:p>
        </p:txBody>
      </p:sp>
      <p:sp>
        <p:nvSpPr>
          <p:cNvPr id="3" name="Content Placeholder 2"/>
          <p:cNvSpPr>
            <a:spLocks noGrp="1"/>
          </p:cNvSpPr>
          <p:nvPr>
            <p:ph idx="1"/>
          </p:nvPr>
        </p:nvSpPr>
        <p:spPr/>
        <p:txBody>
          <a:bodyPr>
            <a:normAutofit fontScale="85000" lnSpcReduction="20000"/>
          </a:bodyPr>
          <a:lstStyle/>
          <a:p>
            <a:r>
              <a:rPr lang="en-US" dirty="0" smtClean="0"/>
              <a:t>An approach to intra-generational equity formulated by </a:t>
            </a:r>
            <a:r>
              <a:rPr lang="en-US" dirty="0" err="1" smtClean="0"/>
              <a:t>EcoEquity</a:t>
            </a:r>
            <a:r>
              <a:rPr lang="en-US" dirty="0" smtClean="0"/>
              <a:t> and the Stockholm Environmental Institute (SEI).</a:t>
            </a:r>
          </a:p>
          <a:p>
            <a:r>
              <a:rPr lang="en-US" sz="3000" dirty="0" smtClean="0"/>
              <a:t>Overall perspective:</a:t>
            </a:r>
          </a:p>
          <a:p>
            <a:r>
              <a:rPr lang="en-US" sz="3000" i="1" dirty="0" smtClean="0">
                <a:latin typeface="Utopia-Italic"/>
              </a:rPr>
              <a:t>“An emergency climate stabilization program is needed, that such a program is only possible if the international effort-sharing impasse is decisively broken, and that this impasse arises from a severe, but nevertheless surmountable, conflict between the climate crisis and the development crisis</a:t>
            </a:r>
            <a:r>
              <a:rPr lang="en-US" sz="3000" i="1" dirty="0" smtClean="0">
                <a:latin typeface="Utopia-Italic"/>
              </a:rPr>
              <a:t>.”</a:t>
            </a:r>
          </a:p>
          <a:p>
            <a:r>
              <a:rPr lang="en-US" sz="2800" i="1" dirty="0">
                <a:latin typeface="Utopia-Italic"/>
              </a:rPr>
              <a:t>Addresses the concern in the North that the “rich” in the South should also share the burden of GHG mitigation.</a:t>
            </a:r>
            <a:endParaRPr lang="en-US" sz="2800" dirty="0"/>
          </a:p>
          <a:p>
            <a:endParaRPr lang="en-US" sz="3000"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43</a:t>
            </a:fld>
            <a:endParaRPr lang="en-US"/>
          </a:p>
        </p:txBody>
      </p:sp>
    </p:spTree>
    <p:extLst>
      <p:ext uri="{BB962C8B-B14F-4D97-AF65-F5344CB8AC3E}">
        <p14:creationId xmlns:p14="http://schemas.microsoft.com/office/powerpoint/2010/main" val="827555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GDR: Emissions Pathways:</a:t>
            </a:r>
            <a:br>
              <a:rPr lang="en-US" dirty="0" smtClean="0"/>
            </a:b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980728"/>
            <a:ext cx="8748463" cy="4363591"/>
          </a:xfrm>
          <a:prstGeom prst="rect">
            <a:avLst/>
          </a:prstGeom>
          <a:noFill/>
          <a:ln w="9525">
            <a:noFill/>
            <a:miter lim="800000"/>
            <a:headEnd/>
            <a:tailEnd/>
          </a:ln>
        </p:spPr>
      </p:pic>
      <p:sp>
        <p:nvSpPr>
          <p:cNvPr id="5" name="TextBox 4"/>
          <p:cNvSpPr txBox="1"/>
          <p:nvPr/>
        </p:nvSpPr>
        <p:spPr>
          <a:xfrm>
            <a:off x="395536" y="5301208"/>
            <a:ext cx="8424936" cy="1477328"/>
          </a:xfrm>
          <a:prstGeom prst="rect">
            <a:avLst/>
          </a:prstGeom>
          <a:noFill/>
        </p:spPr>
        <p:txBody>
          <a:bodyPr wrap="square" rtlCol="0">
            <a:spAutoFit/>
          </a:bodyPr>
          <a:lstStyle/>
          <a:p>
            <a:r>
              <a:rPr lang="en-US" dirty="0" smtClean="0">
                <a:latin typeface="BellGothicBT-Black"/>
              </a:rPr>
              <a:t>The South’s Dilemma. The red line shows the 2°C Emergency Pathway, in which global CO</a:t>
            </a:r>
            <a:r>
              <a:rPr lang="en-US" sz="800" dirty="0" smtClean="0">
                <a:latin typeface="BellGothicBT-Black"/>
              </a:rPr>
              <a:t>2 </a:t>
            </a:r>
            <a:r>
              <a:rPr lang="en-US" dirty="0" smtClean="0">
                <a:latin typeface="BellGothicBT-Black"/>
              </a:rPr>
              <a:t>emissions peak in 2013 and fall to 80 percent below 1990 levels in 2050. The blue line shows Annex I emissions declining to 90 percent below 1990 levels in 2050. The green line shows, by subtraction, the emissions space that would remain for the developing countries.</a:t>
            </a:r>
            <a:endParaRPr lang="en-US" dirty="0"/>
          </a:p>
        </p:txBody>
      </p:sp>
      <p:sp>
        <p:nvSpPr>
          <p:cNvPr id="6" name="Slide Number Placeholder 5"/>
          <p:cNvSpPr>
            <a:spLocks noGrp="1"/>
          </p:cNvSpPr>
          <p:nvPr>
            <p:ph type="sldNum" sz="quarter" idx="12"/>
          </p:nvPr>
        </p:nvSpPr>
        <p:spPr/>
        <p:txBody>
          <a:bodyPr/>
          <a:lstStyle/>
          <a:p>
            <a:fld id="{5BF1CC1E-91EA-4F43-B0F7-6982ACFD88F6}" type="slidenum">
              <a:rPr lang="en-US" smtClean="0"/>
              <a:pPr/>
              <a:t>44</a:t>
            </a:fld>
            <a:endParaRPr lang="en-US"/>
          </a:p>
        </p:txBody>
      </p:sp>
    </p:spTree>
    <p:extLst>
      <p:ext uri="{BB962C8B-B14F-4D97-AF65-F5344CB8AC3E}">
        <p14:creationId xmlns:p14="http://schemas.microsoft.com/office/powerpoint/2010/main" val="2443098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GDR: “Development Threshold”</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Development Threshold</a:t>
            </a:r>
            <a:r>
              <a:rPr lang="en-US" sz="2800" dirty="0" smtClean="0"/>
              <a:t>: </a:t>
            </a:r>
            <a:r>
              <a:rPr lang="en-US" sz="2800" dirty="0" smtClean="0">
                <a:latin typeface="Utopia-Regular"/>
              </a:rPr>
              <a:t>a level of welfare below which people are not expected to share the costs of the climate transition.</a:t>
            </a:r>
          </a:p>
          <a:p>
            <a:pPr>
              <a:buFont typeface="Wingdings" pitchFamily="2" charset="2"/>
              <a:buChar char="Ø"/>
            </a:pPr>
            <a:r>
              <a:rPr lang="en-US" sz="2800" dirty="0" smtClean="0">
                <a:latin typeface="Utopia-Regular"/>
              </a:rPr>
              <a:t>Threshold set at $ 20 per day per capita consumption, i.e. 25% above $ 20 per day (or $ 7,500 per capita per year PPP) – a level at which malnutrition, high infant mortality, low educational attainment, high relative food expenditures – begin to disappear.</a:t>
            </a:r>
          </a:p>
          <a:p>
            <a:pPr>
              <a:buFont typeface="Wingdings" pitchFamily="2" charset="2"/>
              <a:buChar char="Ø"/>
            </a:pPr>
            <a:r>
              <a:rPr lang="en-US" sz="2800" dirty="0" smtClean="0">
                <a:latin typeface="Utopia-Regular"/>
              </a:rPr>
              <a:t>Authors accept that setting the level of threshold could be debated.</a:t>
            </a:r>
          </a:p>
          <a:p>
            <a:pPr>
              <a:buFont typeface="Wingdings" pitchFamily="2" charset="2"/>
              <a:buChar char="Ø"/>
            </a:pPr>
            <a:endParaRPr lang="en-US" sz="2800"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45</a:t>
            </a:fld>
            <a:endParaRPr lang="en-US"/>
          </a:p>
        </p:txBody>
      </p:sp>
    </p:spTree>
    <p:extLst>
      <p:ext uri="{BB962C8B-B14F-4D97-AF65-F5344CB8AC3E}">
        <p14:creationId xmlns:p14="http://schemas.microsoft.com/office/powerpoint/2010/main" val="3723014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404664"/>
            <a:ext cx="8892480" cy="4824535"/>
          </a:xfrm>
          <a:prstGeom prst="rect">
            <a:avLst/>
          </a:prstGeom>
          <a:noFill/>
          <a:ln w="9525">
            <a:noFill/>
            <a:miter lim="800000"/>
            <a:headEnd/>
            <a:tailEnd/>
          </a:ln>
        </p:spPr>
      </p:pic>
      <p:sp>
        <p:nvSpPr>
          <p:cNvPr id="5" name="TextBox 4"/>
          <p:cNvSpPr txBox="1"/>
          <p:nvPr/>
        </p:nvSpPr>
        <p:spPr>
          <a:xfrm>
            <a:off x="251520" y="5157192"/>
            <a:ext cx="8892480" cy="1477328"/>
          </a:xfrm>
          <a:prstGeom prst="rect">
            <a:avLst/>
          </a:prstGeom>
          <a:noFill/>
        </p:spPr>
        <p:txBody>
          <a:bodyPr wrap="square" rtlCol="0">
            <a:spAutoFit/>
          </a:bodyPr>
          <a:lstStyle/>
          <a:p>
            <a:r>
              <a:rPr lang="en-US" dirty="0" smtClean="0">
                <a:latin typeface="BellGothicBT-Black"/>
              </a:rPr>
              <a:t>Capacity: Income above the development threshold. These curves approximate income distributions within India, China, and the United States. Thus, the green areas represent national incomes above the ($20 per person per day, PPP) development threshold .Chart widths are scaled to population, so these capacity areas are correctly sized in relation to each other. Based on projected 2010 data.</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46</a:t>
            </a:fld>
            <a:endParaRPr lang="en-US"/>
          </a:p>
        </p:txBody>
      </p:sp>
    </p:spTree>
    <p:extLst>
      <p:ext uri="{BB962C8B-B14F-4D97-AF65-F5344CB8AC3E}">
        <p14:creationId xmlns:p14="http://schemas.microsoft.com/office/powerpoint/2010/main" val="654523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Capability (“capacity”) and Responsibility</a:t>
            </a:r>
            <a:endParaRPr lang="en-US" dirty="0"/>
          </a:p>
        </p:txBody>
      </p:sp>
      <p:sp>
        <p:nvSpPr>
          <p:cNvPr id="3" name="Content Placeholder 2"/>
          <p:cNvSpPr>
            <a:spLocks noGrp="1"/>
          </p:cNvSpPr>
          <p:nvPr>
            <p:ph idx="1"/>
          </p:nvPr>
        </p:nvSpPr>
        <p:spPr/>
        <p:txBody>
          <a:bodyPr>
            <a:normAutofit fontScale="85000" lnSpcReduction="20000"/>
          </a:bodyPr>
          <a:lstStyle/>
          <a:p>
            <a:r>
              <a:rPr lang="en-US" sz="2800" b="1" dirty="0" smtClean="0">
                <a:latin typeface="Arial" pitchFamily="34" charset="0"/>
                <a:cs typeface="Arial" pitchFamily="34" charset="0"/>
              </a:rPr>
              <a:t>Capability (capacity)</a:t>
            </a:r>
            <a:r>
              <a:rPr lang="en-US" sz="2800" dirty="0" smtClean="0">
                <a:latin typeface="Arial" pitchFamily="34" charset="0"/>
                <a:cs typeface="Arial" pitchFamily="34" charset="0"/>
              </a:rPr>
              <a:t>: A nation’s aggregate capacity is defined as the sum of all individual incomes, excluding income below the threshold. </a:t>
            </a:r>
          </a:p>
          <a:p>
            <a:r>
              <a:rPr lang="en-US" sz="2800" b="1" dirty="0" smtClean="0">
                <a:latin typeface="Arial" pitchFamily="34" charset="0"/>
                <a:cs typeface="Arial" pitchFamily="34" charset="0"/>
              </a:rPr>
              <a:t>Responsibility</a:t>
            </a:r>
            <a:r>
              <a:rPr lang="en-US" sz="2800" dirty="0" smtClean="0">
                <a:latin typeface="Arial" pitchFamily="34" charset="0"/>
                <a:cs typeface="Arial" pitchFamily="34" charset="0"/>
              </a:rPr>
              <a:t>: is contribution to the climate problem, defined as cumulative emissions </a:t>
            </a:r>
            <a:r>
              <a:rPr lang="en-US" sz="2800" i="1" dirty="0" smtClean="0">
                <a:latin typeface="Arial" pitchFamily="34" charset="0"/>
                <a:cs typeface="Arial" pitchFamily="34" charset="0"/>
              </a:rPr>
              <a:t>since 1990, excluding emissions that correspond to consumption below the development threshold.</a:t>
            </a:r>
          </a:p>
          <a:p>
            <a:r>
              <a:rPr lang="en-US" sz="2800" dirty="0" smtClean="0">
                <a:latin typeface="Utopia-Regular"/>
              </a:rPr>
              <a:t>These measures of capacity and responsibility can then be combined into a single indicator of obligation, in a “Responsibility Capacity Index” (RCI). This calculation is done for all Parties to the UNFCCC, based on country-specific income, income distribution, and emissions data.</a:t>
            </a:r>
          </a:p>
          <a:p>
            <a:r>
              <a:rPr lang="en-US" sz="2800" i="1" dirty="0" smtClean="0">
                <a:latin typeface="Arial" pitchFamily="34" charset="0"/>
                <a:cs typeface="Arial" pitchFamily="34" charset="0"/>
              </a:rPr>
              <a:t>Authors concede that the start date of 1990 could also be debated</a:t>
            </a:r>
            <a:r>
              <a:rPr lang="en-US" sz="2800" dirty="0" smtClean="0">
                <a:latin typeface="Arial" pitchFamily="34" charset="0"/>
                <a:cs typeface="Arial" pitchFamily="34" charset="0"/>
              </a:rPr>
              <a:t>.</a:t>
            </a:r>
          </a:p>
          <a:p>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47</a:t>
            </a:fld>
            <a:endParaRPr lang="en-US"/>
          </a:p>
        </p:txBody>
      </p:sp>
    </p:spTree>
    <p:extLst>
      <p:ext uri="{BB962C8B-B14F-4D97-AF65-F5344CB8AC3E}">
        <p14:creationId xmlns:p14="http://schemas.microsoft.com/office/powerpoint/2010/main" val="2389161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Critiques of GDR:</a:t>
            </a:r>
            <a:endParaRPr lang="en-US" dirty="0"/>
          </a:p>
        </p:txBody>
      </p:sp>
      <p:sp>
        <p:nvSpPr>
          <p:cNvPr id="3" name="Content Placeholder 2"/>
          <p:cNvSpPr>
            <a:spLocks noGrp="1"/>
          </p:cNvSpPr>
          <p:nvPr>
            <p:ph idx="1"/>
          </p:nvPr>
        </p:nvSpPr>
        <p:spPr/>
        <p:txBody>
          <a:bodyPr>
            <a:normAutofit lnSpcReduction="10000"/>
          </a:bodyPr>
          <a:lstStyle/>
          <a:p>
            <a:r>
              <a:rPr lang="en-US" dirty="0" smtClean="0"/>
              <a:t>Relies on internal income distributions of countries for determination of “capability”. This is difficult to justify as it penalizes more equitable societies at the cost of the less equitable (e.g. Japan </a:t>
            </a:r>
            <a:r>
              <a:rPr lang="en-US" dirty="0" err="1" smtClean="0"/>
              <a:t>vs</a:t>
            </a:r>
            <a:r>
              <a:rPr lang="en-US" dirty="0" smtClean="0"/>
              <a:t> US)</a:t>
            </a:r>
          </a:p>
          <a:p>
            <a:r>
              <a:rPr lang="en-US" dirty="0" smtClean="0"/>
              <a:t>Does not address historical responsibility</a:t>
            </a:r>
          </a:p>
          <a:p>
            <a:r>
              <a:rPr lang="en-US" dirty="0" smtClean="0"/>
              <a:t>Empirically problematic: internal distributions of income (esp. developing countries), purchasing power parity (not wholly objective) </a:t>
            </a:r>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48</a:t>
            </a:fld>
            <a:endParaRPr lang="en-US"/>
          </a:p>
        </p:txBody>
      </p:sp>
    </p:spTree>
    <p:extLst>
      <p:ext uri="{BB962C8B-B14F-4D97-AF65-F5344CB8AC3E}">
        <p14:creationId xmlns:p14="http://schemas.microsoft.com/office/powerpoint/2010/main" val="257704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i="1" dirty="0" smtClean="0"/>
              <a:t>The Economics of Climate Change</a:t>
            </a:r>
            <a:r>
              <a:rPr lang="en-US" dirty="0" smtClean="0"/>
              <a:t>: Stern Review, 2006, Government of the United Kingdom:</a:t>
            </a:r>
          </a:p>
          <a:p>
            <a:pPr>
              <a:buNone/>
            </a:pPr>
            <a:r>
              <a:rPr lang="en-US" dirty="0" smtClean="0">
                <a:solidFill>
                  <a:schemeClr val="tx2"/>
                </a:solidFill>
              </a:rPr>
              <a:t>	</a:t>
            </a:r>
            <a:r>
              <a:rPr lang="en-US" dirty="0" smtClean="0">
                <a:solidFill>
                  <a:schemeClr val="tx2"/>
                </a:solidFill>
                <a:hlinkClick r:id="rId2"/>
              </a:rPr>
              <a:t>http://www.webarchive.nationalarchives.gov.uk</a:t>
            </a:r>
            <a:endParaRPr lang="en-US" dirty="0" smtClean="0">
              <a:solidFill>
                <a:schemeClr val="tx2"/>
              </a:solidFill>
            </a:endParaRPr>
          </a:p>
          <a:p>
            <a:r>
              <a:rPr lang="en-US" dirty="0" smtClean="0">
                <a:cs typeface="Arial" pitchFamily="34" charset="0"/>
              </a:rPr>
              <a:t>Country presentations at the AWG-LCA Workshop, Bonn: June 2009:  http://www.unfccc.int</a:t>
            </a:r>
            <a:endParaRPr lang="en-US" dirty="0" smtClean="0"/>
          </a:p>
          <a:p>
            <a:r>
              <a:rPr lang="en-US" dirty="0" smtClean="0"/>
              <a:t>“</a:t>
            </a:r>
            <a:r>
              <a:rPr lang="en-US" i="1" dirty="0" smtClean="0"/>
              <a:t>Contraction and Convergence</a:t>
            </a:r>
            <a:r>
              <a:rPr lang="en-US" dirty="0" smtClean="0"/>
              <a:t>”: Aubrey Meyer: Green Books, 2001:  ISBN 13: 9781870098946</a:t>
            </a:r>
          </a:p>
          <a:p>
            <a:r>
              <a:rPr lang="en-US" dirty="0" smtClean="0"/>
              <a:t>“</a:t>
            </a:r>
            <a:r>
              <a:rPr lang="en-US" i="1" dirty="0" smtClean="0"/>
              <a:t>Greenhouse Development Rights</a:t>
            </a:r>
            <a:r>
              <a:rPr lang="en-US" dirty="0" smtClean="0"/>
              <a:t>”: Stockholm Environment Institute, 2008: </a:t>
            </a:r>
            <a:r>
              <a:rPr lang="en-US" dirty="0" smtClean="0">
                <a:hlinkClick r:id="rId3"/>
              </a:rPr>
              <a:t>http://www.GreenHouseRights.org</a:t>
            </a:r>
            <a:endParaRPr lang="en-US" dirty="0" smtClean="0"/>
          </a:p>
          <a:p>
            <a:r>
              <a:rPr lang="en-US" dirty="0" smtClean="0"/>
              <a:t>“</a:t>
            </a:r>
            <a:r>
              <a:rPr lang="en-US" i="1" dirty="0" smtClean="0"/>
              <a:t>Equity in Climate Change – A suggested approach</a:t>
            </a:r>
            <a:r>
              <a:rPr lang="en-US" dirty="0" smtClean="0"/>
              <a:t>”: Prodipto Ghosh, Economic and Political Weekly, Vol. XLVIII, No. 12, March 2013</a:t>
            </a:r>
          </a:p>
          <a:p>
            <a:r>
              <a:rPr lang="en-US" b="1" dirty="0" smtClean="0"/>
              <a:t>Other Readings</a:t>
            </a:r>
            <a:r>
              <a:rPr lang="en-US" dirty="0" smtClean="0"/>
              <a:t>:</a:t>
            </a:r>
          </a:p>
          <a:p>
            <a:pPr>
              <a:buFont typeface="Wingdings" pitchFamily="2" charset="2"/>
              <a:buChar char="Ø"/>
            </a:pPr>
            <a:r>
              <a:rPr lang="en-US" i="1" dirty="0" smtClean="0"/>
              <a:t>Comment on the Stern Review</a:t>
            </a:r>
            <a:r>
              <a:rPr lang="en-US" dirty="0" smtClean="0"/>
              <a:t>: William </a:t>
            </a:r>
            <a:r>
              <a:rPr lang="en-US" dirty="0" err="1" smtClean="0"/>
              <a:t>Nordhaus</a:t>
            </a:r>
            <a:r>
              <a:rPr lang="en-US" dirty="0" smtClean="0"/>
              <a:t>, May 2007 (</a:t>
            </a:r>
            <a:r>
              <a:rPr lang="en-US" dirty="0" err="1" smtClean="0"/>
              <a:t>pdf</a:t>
            </a:r>
            <a:r>
              <a:rPr lang="en-US" dirty="0" smtClean="0"/>
              <a:t> copy sent by email). </a:t>
            </a:r>
          </a:p>
          <a:p>
            <a:pPr>
              <a:buFont typeface="Wingdings" pitchFamily="2" charset="2"/>
              <a:buChar char="Ø"/>
            </a:pPr>
            <a:r>
              <a:rPr lang="en-US" i="1" dirty="0" smtClean="0"/>
              <a:t>Structuring the equity Issue in Climate Change</a:t>
            </a:r>
            <a:r>
              <a:rPr lang="en-US" dirty="0" smtClean="0"/>
              <a:t>: </a:t>
            </a:r>
            <a:r>
              <a:rPr lang="en-US" dirty="0" err="1" smtClean="0"/>
              <a:t>Prodipto</a:t>
            </a:r>
            <a:r>
              <a:rPr lang="en-US" dirty="0" smtClean="0"/>
              <a:t> </a:t>
            </a:r>
            <a:r>
              <a:rPr lang="en-US" dirty="0" err="1" smtClean="0"/>
              <a:t>Ghosh</a:t>
            </a:r>
            <a:r>
              <a:rPr lang="en-US" dirty="0" smtClean="0"/>
              <a:t>, in </a:t>
            </a:r>
            <a:r>
              <a:rPr lang="en-US" i="1" dirty="0" smtClean="0"/>
              <a:t>Climate Change, An Indian Perspective:</a:t>
            </a:r>
            <a:r>
              <a:rPr lang="en-US" dirty="0" smtClean="0"/>
              <a:t> Amrita </a:t>
            </a:r>
            <a:r>
              <a:rPr lang="en-US" dirty="0" err="1" smtClean="0"/>
              <a:t>Achanta</a:t>
            </a:r>
            <a:r>
              <a:rPr lang="en-US" dirty="0" smtClean="0"/>
              <a:t> (Ed), Tata Energy Research Institute,  1993. (Scan copy on request).</a:t>
            </a:r>
          </a:p>
          <a:p>
            <a:endParaRPr lang="en-US" dirty="0"/>
          </a:p>
        </p:txBody>
      </p:sp>
      <p:sp>
        <p:nvSpPr>
          <p:cNvPr id="4" name="Slide Number Placeholder 3"/>
          <p:cNvSpPr>
            <a:spLocks noGrp="1"/>
          </p:cNvSpPr>
          <p:nvPr>
            <p:ph type="sldNum" sz="quarter" idx="12"/>
          </p:nvPr>
        </p:nvSpPr>
        <p:spPr/>
        <p:txBody>
          <a:bodyPr/>
          <a:lstStyle/>
          <a:p>
            <a:fld id="{5BF1CC1E-91EA-4F43-B0F7-6982ACFD88F6}" type="slidenum">
              <a:rPr lang="en-US" smtClean="0"/>
              <a:pPr/>
              <a:t>49</a:t>
            </a:fld>
            <a:endParaRPr lang="en-US"/>
          </a:p>
        </p:txBody>
      </p:sp>
    </p:spTree>
    <p:extLst>
      <p:ext uri="{BB962C8B-B14F-4D97-AF65-F5344CB8AC3E}">
        <p14:creationId xmlns:p14="http://schemas.microsoft.com/office/powerpoint/2010/main" val="158986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Grp="1" noChangeAspect="1"/>
          </p:cNvGraphicFramePr>
          <p:nvPr>
            <p:ph idx="4294967295"/>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9" name="Chart" r:id="rId3" imgW="4238549" imgH="2505151" progId="Excel.Sheet.8">
                  <p:embed/>
                </p:oleObj>
              </mc:Choice>
              <mc:Fallback>
                <p:oleObj name="Chart" r:id="rId3" imgW="4238549" imgH="250515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9" name="Text Box 3"/>
          <p:cNvSpPr txBox="1">
            <a:spLocks noChangeArrowheads="1"/>
          </p:cNvSpPr>
          <p:nvPr/>
        </p:nvSpPr>
        <p:spPr bwMode="auto">
          <a:xfrm>
            <a:off x="1981200" y="4419600"/>
            <a:ext cx="5562600" cy="779463"/>
          </a:xfrm>
          <a:prstGeom prst="rect">
            <a:avLst/>
          </a:prstGeom>
          <a:noFill/>
          <a:ln w="9525">
            <a:noFill/>
            <a:miter lim="800000"/>
            <a:headEnd/>
            <a:tailEnd/>
          </a:ln>
          <a:effectLst/>
        </p:spPr>
        <p:txBody>
          <a:bodyPr>
            <a:spAutoFit/>
          </a:bodyPr>
          <a:lstStyle/>
          <a:p>
            <a:pPr>
              <a:spcBef>
                <a:spcPct val="50000"/>
              </a:spcBef>
            </a:pPr>
            <a:r>
              <a:rPr lang="en-US" b="1"/>
              <a:t>Undiscounted Cummulative GDP Loss </a:t>
            </a:r>
          </a:p>
          <a:p>
            <a:pPr>
              <a:spcBef>
                <a:spcPct val="50000"/>
              </a:spcBef>
            </a:pPr>
            <a:r>
              <a:rPr lang="en-US" b="1"/>
              <a:t>US $ billion (constant 2005) </a:t>
            </a:r>
          </a:p>
        </p:txBody>
      </p:sp>
    </p:spTree>
    <p:extLst>
      <p:ext uri="{BB962C8B-B14F-4D97-AF65-F5344CB8AC3E}">
        <p14:creationId xmlns:p14="http://schemas.microsoft.com/office/powerpoint/2010/main" val="2035348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p:spPr>
        <p:txBody>
          <a:bodyPr/>
          <a:lstStyle/>
          <a:p>
            <a:pPr defTabSz="913526"/>
            <a:fld id="{E3ACCF48-5B33-4DE3-80D4-F81838D4557A}" type="slidenum">
              <a:rPr lang="en-US"/>
              <a:pPr defTabSz="913526"/>
              <a:t>50</a:t>
            </a:fld>
            <a:endParaRPr lang="en-US" dirty="0"/>
          </a:p>
        </p:txBody>
      </p:sp>
      <p:pic>
        <p:nvPicPr>
          <p:cNvPr id="29699" name="Picture 5" descr="ish"/>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extLst>
      <p:ext uri="{BB962C8B-B14F-4D97-AF65-F5344CB8AC3E}">
        <p14:creationId xmlns:p14="http://schemas.microsoft.com/office/powerpoint/2010/main" val="2652463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132856"/>
            <a:ext cx="7776864" cy="954107"/>
          </a:xfrm>
          <a:prstGeom prst="rect">
            <a:avLst/>
          </a:prstGeom>
          <a:noFill/>
        </p:spPr>
        <p:txBody>
          <a:bodyPr wrap="square" rtlCol="0">
            <a:spAutoFit/>
          </a:bodyPr>
          <a:lstStyle/>
          <a:p>
            <a:pPr algn="ctr"/>
            <a:r>
              <a:rPr lang="en-US" sz="3600" b="1" dirty="0" smtClean="0">
                <a:latin typeface="Arial" pitchFamily="34" charset="0"/>
                <a:cs typeface="Arial" pitchFamily="34" charset="0"/>
              </a:rPr>
              <a:t>Inter-generational Equity</a:t>
            </a:r>
          </a:p>
          <a:p>
            <a:pPr algn="ctr"/>
            <a:r>
              <a:rPr lang="en-US" sz="2000" dirty="0" smtClean="0">
                <a:latin typeface="Arial" pitchFamily="34" charset="0"/>
                <a:cs typeface="Arial" pitchFamily="34" charset="0"/>
              </a:rPr>
              <a:t>Source: Stern review</a:t>
            </a:r>
          </a:p>
        </p:txBody>
      </p:sp>
      <p:sp>
        <p:nvSpPr>
          <p:cNvPr id="3" name="Slide Number Placeholder 2"/>
          <p:cNvSpPr>
            <a:spLocks noGrp="1"/>
          </p:cNvSpPr>
          <p:nvPr>
            <p:ph type="sldNum" sz="quarter" idx="12"/>
          </p:nvPr>
        </p:nvSpPr>
        <p:spPr/>
        <p:txBody>
          <a:bodyPr/>
          <a:lstStyle/>
          <a:p>
            <a:fld id="{5BF1CC1E-91EA-4F43-B0F7-6982ACFD88F6}" type="slidenum">
              <a:rPr lang="en-US" smtClean="0"/>
              <a:pPr/>
              <a:t>6</a:t>
            </a:fld>
            <a:endParaRPr lang="en-US"/>
          </a:p>
        </p:txBody>
      </p:sp>
    </p:spTree>
    <p:extLst>
      <p:ext uri="{BB962C8B-B14F-4D97-AF65-F5344CB8AC3E}">
        <p14:creationId xmlns:p14="http://schemas.microsoft.com/office/powerpoint/2010/main" val="427424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 equity</a:t>
            </a:r>
            <a:endParaRPr lang="en-US" dirty="0"/>
          </a:p>
        </p:txBody>
      </p:sp>
      <p:sp>
        <p:nvSpPr>
          <p:cNvPr id="3" name="Content Placeholder 2"/>
          <p:cNvSpPr>
            <a:spLocks noGrp="1"/>
          </p:cNvSpPr>
          <p:nvPr>
            <p:ph idx="1"/>
          </p:nvPr>
        </p:nvSpPr>
        <p:spPr/>
        <p:txBody>
          <a:bodyPr>
            <a:noAutofit/>
          </a:bodyPr>
          <a:lstStyle/>
          <a:p>
            <a:r>
              <a:rPr lang="en-US" sz="2800" i="1" dirty="0" smtClean="0">
                <a:solidFill>
                  <a:srgbClr val="000000"/>
                </a:solidFill>
                <a:latin typeface="Arial" pitchFamily="34" charset="0"/>
                <a:cs typeface="Arial" pitchFamily="34" charset="0"/>
              </a:rPr>
              <a:t>Impacts of sustainability/climate change on future generations and other nations raise very firmly questions of rights. Protection from harm done by others lies at the heart of many philosophical approaches to liberty, freedom and justice.</a:t>
            </a:r>
          </a:p>
          <a:p>
            <a:pPr>
              <a:buFont typeface="Wingdings" pitchFamily="2" charset="2"/>
              <a:buChar char="Ø"/>
            </a:pPr>
            <a:r>
              <a:rPr lang="en-US" sz="2800" dirty="0" smtClean="0">
                <a:solidFill>
                  <a:srgbClr val="000000"/>
                </a:solidFill>
                <a:latin typeface="Arial" pitchFamily="34" charset="0"/>
                <a:cs typeface="Arial" pitchFamily="34" charset="0"/>
              </a:rPr>
              <a:t>Protection from harm is also expressed in many legal structures round the world in terms of legal responsibility for damage to the property or well-being of others. </a:t>
            </a:r>
          </a:p>
        </p:txBody>
      </p:sp>
      <p:sp>
        <p:nvSpPr>
          <p:cNvPr id="4" name="Slide Number Placeholder 3"/>
          <p:cNvSpPr>
            <a:spLocks noGrp="1"/>
          </p:cNvSpPr>
          <p:nvPr>
            <p:ph type="sldNum" sz="quarter" idx="12"/>
          </p:nvPr>
        </p:nvSpPr>
        <p:spPr/>
        <p:txBody>
          <a:bodyPr/>
          <a:lstStyle/>
          <a:p>
            <a:fld id="{5BF1CC1E-91EA-4F43-B0F7-6982ACFD88F6}" type="slidenum">
              <a:rPr lang="en-US" smtClean="0"/>
              <a:pPr/>
              <a:t>7</a:t>
            </a:fld>
            <a:endParaRPr lang="en-US"/>
          </a:p>
        </p:txBody>
      </p:sp>
    </p:spTree>
    <p:extLst>
      <p:ext uri="{BB962C8B-B14F-4D97-AF65-F5344CB8AC3E}">
        <p14:creationId xmlns:p14="http://schemas.microsoft.com/office/powerpoint/2010/main" val="407053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 equity…</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solidFill>
                  <a:srgbClr val="000000"/>
                </a:solidFill>
                <a:latin typeface="Arial" pitchFamily="34" charset="0"/>
                <a:cs typeface="Arial" pitchFamily="34" charset="0"/>
              </a:rPr>
              <a:t>Many would argue that future generations have the right to enjoy a world whose climate has not been transformed in a way that makes human life much more difficult.</a:t>
            </a:r>
          </a:p>
          <a:p>
            <a:r>
              <a:rPr lang="en-US" sz="2600" i="1" dirty="0" smtClean="0">
                <a:solidFill>
                  <a:srgbClr val="000000"/>
                </a:solidFill>
                <a:latin typeface="Arial" pitchFamily="34" charset="0"/>
                <a:cs typeface="Arial" pitchFamily="34" charset="0"/>
              </a:rPr>
              <a:t>A concept related to the idea of the rights of future generations is that of sustainable development: future generations should have a right to a standard of living no lower than the current one</a:t>
            </a:r>
            <a:r>
              <a:rPr lang="en-US" sz="2600" dirty="0" smtClean="0">
                <a:solidFill>
                  <a:srgbClr val="000000"/>
                </a:solidFill>
                <a:latin typeface="Arial" pitchFamily="34" charset="0"/>
                <a:cs typeface="Arial" pitchFamily="34" charset="0"/>
              </a:rPr>
              <a:t>.</a:t>
            </a:r>
          </a:p>
          <a:p>
            <a:r>
              <a:rPr lang="en-US" sz="2800" dirty="0">
                <a:solidFill>
                  <a:srgbClr val="000000"/>
                </a:solidFill>
                <a:latin typeface="Arial" pitchFamily="34" charset="0"/>
                <a:cs typeface="Arial" pitchFamily="34" charset="0"/>
              </a:rPr>
              <a:t>This principle need not imply that the whole natural environment and endowment of resources should be preserved by this generation for the next generation in a form exactly as received from the previous generation. </a:t>
            </a:r>
            <a:r>
              <a:rPr lang="en-US" sz="2600" dirty="0" smtClean="0">
                <a:solidFill>
                  <a:srgbClr val="000000"/>
                </a:solidFill>
                <a:latin typeface="Arial" pitchFamily="34" charset="0"/>
                <a:cs typeface="Arial" pitchFamily="34" charset="0"/>
              </a:rPr>
              <a:t> </a:t>
            </a:r>
            <a:endParaRPr lang="en-US" sz="2600" dirty="0" smtClean="0">
              <a:solidFill>
                <a:srgbClr val="000000"/>
              </a:solidFill>
              <a:latin typeface="Arial" pitchFamily="34" charset="0"/>
              <a:cs typeface="Arial" pitchFamily="34" charset="0"/>
            </a:endParaRPr>
          </a:p>
          <a:p>
            <a:endParaRPr lang="en-US" dirty="0" smtClean="0">
              <a:solidFill>
                <a:srgbClr val="000000"/>
              </a:solidFill>
              <a:latin typeface="Arial" pitchFamily="34" charset="0"/>
              <a:cs typeface="Arial" pitchFamily="34" charset="0"/>
            </a:endParaRPr>
          </a:p>
          <a:p>
            <a:endParaRPr lang="en-US" dirty="0" smtClean="0">
              <a:solidFill>
                <a:srgbClr val="000000"/>
              </a:solidFill>
              <a:latin typeface="Arial" pitchFamily="34" charset="0"/>
              <a:cs typeface="Arial" pitchFamily="34" charset="0"/>
            </a:endParaRPr>
          </a:p>
          <a:p>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8</a:t>
            </a:fld>
            <a:endParaRPr lang="en-US"/>
          </a:p>
        </p:txBody>
      </p:sp>
    </p:spTree>
    <p:extLst>
      <p:ext uri="{BB962C8B-B14F-4D97-AF65-F5344CB8AC3E}">
        <p14:creationId xmlns:p14="http://schemas.microsoft.com/office/powerpoint/2010/main" val="254677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 equity…</a:t>
            </a:r>
            <a:endParaRPr lang="en-US" dirty="0"/>
          </a:p>
        </p:txBody>
      </p:sp>
      <p:sp>
        <p:nvSpPr>
          <p:cNvPr id="3" name="Content Placeholder 2"/>
          <p:cNvSpPr>
            <a:spLocks noGrp="1"/>
          </p:cNvSpPr>
          <p:nvPr>
            <p:ph idx="1"/>
          </p:nvPr>
        </p:nvSpPr>
        <p:spPr/>
        <p:txBody>
          <a:bodyPr>
            <a:noAutofit/>
          </a:bodyPr>
          <a:lstStyle/>
          <a:p>
            <a:r>
              <a:rPr lang="en-US" sz="2800" dirty="0" smtClean="0">
                <a:solidFill>
                  <a:srgbClr val="000000"/>
                </a:solidFill>
                <a:latin typeface="Arial" pitchFamily="34" charset="0"/>
                <a:cs typeface="Arial" pitchFamily="34" charset="0"/>
              </a:rPr>
              <a:t>On the other hand, it seems quite clear that, at a basic level, the global environmental and ecological system, which provides us with </a:t>
            </a:r>
            <a:r>
              <a:rPr lang="en-US" sz="2800" i="1" dirty="0" smtClean="0">
                <a:solidFill>
                  <a:srgbClr val="000000"/>
                </a:solidFill>
                <a:latin typeface="Arial" pitchFamily="34" charset="0"/>
                <a:cs typeface="Arial" pitchFamily="34" charset="0"/>
              </a:rPr>
              <a:t>life support functions such as stable and tolerable climatic conditions, cannot be substituted. </a:t>
            </a:r>
          </a:p>
          <a:p>
            <a:pPr>
              <a:buFont typeface="Wingdings" pitchFamily="2" charset="2"/>
              <a:buChar char="Ø"/>
            </a:pPr>
            <a:r>
              <a:rPr lang="en-US" sz="2800" dirty="0" smtClean="0">
                <a:solidFill>
                  <a:srgbClr val="000000"/>
                </a:solidFill>
                <a:latin typeface="Arial" pitchFamily="34" charset="0"/>
                <a:cs typeface="Arial" pitchFamily="34" charset="0"/>
              </a:rPr>
              <a:t>In </a:t>
            </a:r>
            <a:r>
              <a:rPr lang="en-US" sz="2800" dirty="0" smtClean="0">
                <a:solidFill>
                  <a:srgbClr val="000000"/>
                </a:solidFill>
                <a:latin typeface="Arial" pitchFamily="34" charset="0"/>
                <a:cs typeface="Arial" pitchFamily="34" charset="0"/>
              </a:rPr>
              <a:t>this approach each generation has the responsibility of stewardship. Some would see the climate in this way, since it shapes so much of all the natural environment and is not straightforwardly substitutable with other capital. </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BF1CC1E-91EA-4F43-B0F7-6982ACFD88F6}" type="slidenum">
              <a:rPr lang="en-US" smtClean="0"/>
              <a:pPr/>
              <a:t>9</a:t>
            </a:fld>
            <a:endParaRPr lang="en-US"/>
          </a:p>
        </p:txBody>
      </p:sp>
    </p:spTree>
    <p:extLst>
      <p:ext uri="{BB962C8B-B14F-4D97-AF65-F5344CB8AC3E}">
        <p14:creationId xmlns:p14="http://schemas.microsoft.com/office/powerpoint/2010/main" val="49153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3015</Words>
  <Application>Microsoft Office PowerPoint</Application>
  <PresentationFormat>On-screen Show (4:3)</PresentationFormat>
  <Paragraphs>214</Paragraphs>
  <Slides>50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맑은 고딕</vt:lpstr>
      <vt:lpstr>Arial</vt:lpstr>
      <vt:lpstr>BellGothicBT-Black</vt:lpstr>
      <vt:lpstr>Calibri</vt:lpstr>
      <vt:lpstr>EEKMBJ+Arial</vt:lpstr>
      <vt:lpstr>Utopia-Italic</vt:lpstr>
      <vt:lpstr>Utopia-Regular</vt:lpstr>
      <vt:lpstr>Wingdings</vt:lpstr>
      <vt:lpstr>Office Theme</vt:lpstr>
      <vt:lpstr>Chart</vt:lpstr>
      <vt:lpstr>Equity in Environmental Sustainability and Climate Change</vt:lpstr>
      <vt:lpstr>Coverage</vt:lpstr>
      <vt:lpstr>PowerPoint Presentation</vt:lpstr>
      <vt:lpstr>Undiscounted Incremental Energy System Cost for CO2 reductions from Illustrative Scenario (2011-31) </vt:lpstr>
      <vt:lpstr>PowerPoint Presentation</vt:lpstr>
      <vt:lpstr>PowerPoint Presentation</vt:lpstr>
      <vt:lpstr>Inter-generational equity</vt:lpstr>
      <vt:lpstr>Inter-generational equity…</vt:lpstr>
      <vt:lpstr>Inter-generational equity…</vt:lpstr>
      <vt:lpstr>The Social Discount Rate</vt:lpstr>
      <vt:lpstr>Social Discount Rate…</vt:lpstr>
      <vt:lpstr>Social Discount Rate…</vt:lpstr>
      <vt:lpstr> Historical responsibility  for climate change Source: Country presentations at the AWG-LCA Workshop, Bonn: June 2009: www.unfccc.int and TERI studies </vt:lpstr>
      <vt:lpstr>Historical responsibility for climate change – G 20 members (1850-2011)</vt:lpstr>
      <vt:lpstr>PowerPoint Presentation</vt:lpstr>
      <vt:lpstr>PowerPoint Presentation</vt:lpstr>
      <vt:lpstr>UNFCC Provisions</vt:lpstr>
      <vt:lpstr>PowerPoint Presentation</vt:lpstr>
      <vt:lpstr>North-South divide on elements of calculation choices:</vt:lpstr>
      <vt:lpstr>Calculation choices…</vt:lpstr>
      <vt:lpstr>Calculation choices…</vt:lpstr>
      <vt:lpstr>PowerPoint Presentation</vt:lpstr>
      <vt:lpstr>PowerPoint Presentation</vt:lpstr>
      <vt:lpstr>Two Approaches: China</vt:lpstr>
      <vt:lpstr>China…</vt:lpstr>
      <vt:lpstr>China…</vt:lpstr>
      <vt:lpstr>Brazil’s Approach</vt:lpstr>
      <vt:lpstr>Brazil…</vt:lpstr>
      <vt:lpstr>Brazil…</vt:lpstr>
      <vt:lpstr>PowerPoint Presentation</vt:lpstr>
      <vt:lpstr>Contraction and Convergence Source: Contraction and Convergence, Aubrey Meyer</vt:lpstr>
      <vt:lpstr>PowerPoint Presentation</vt:lpstr>
      <vt:lpstr>Developing country critiques of “Contraction and Convergence”:</vt:lpstr>
      <vt:lpstr>Stern’s critique of equal per-capita: Source: Stern Review</vt:lpstr>
      <vt:lpstr>Developing country critique of Stern’s critique of equal per capita</vt:lpstr>
      <vt:lpstr>PowerPoint Presentation</vt:lpstr>
      <vt:lpstr>The Terrain of Equity in Climate Change</vt:lpstr>
      <vt:lpstr>The imperative of formal justification of proposed equity principles</vt:lpstr>
      <vt:lpstr>Proposed equity norm</vt:lpstr>
      <vt:lpstr>Equity norm…</vt:lpstr>
      <vt:lpstr>Equity norm…</vt:lpstr>
      <vt:lpstr>Methodology: Test of invalidation</vt:lpstr>
      <vt:lpstr>Greenhouse Development Rights Source: Greenhouse Development Rights, Stockholm Environment Institute, 2008 </vt:lpstr>
      <vt:lpstr>GDR: Emissions Pathways: </vt:lpstr>
      <vt:lpstr>GDR: “Development Threshold”</vt:lpstr>
      <vt:lpstr>PowerPoint Presentation</vt:lpstr>
      <vt:lpstr>Capability (“capacity”) and Responsibility</vt:lpstr>
      <vt:lpstr>Critiques of GDR:</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Prodipto Ghosh</dc:creator>
  <cp:lastModifiedBy>Prodipto Ghosh</cp:lastModifiedBy>
  <cp:revision>13</cp:revision>
  <dcterms:created xsi:type="dcterms:W3CDTF">2013-06-13T09:32:25Z</dcterms:created>
  <dcterms:modified xsi:type="dcterms:W3CDTF">2014-08-29T04:18:37Z</dcterms:modified>
</cp:coreProperties>
</file>