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626" r:id="rId5"/>
    <p:sldId id="1077" r:id="rId6"/>
    <p:sldId id="1080" r:id="rId7"/>
    <p:sldId id="1079" r:id="rId8"/>
    <p:sldId id="276" r:id="rId9"/>
    <p:sldId id="1078" r:id="rId10"/>
    <p:sldId id="282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7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31" userDrawn="1">
          <p15:clr>
            <a:srgbClr val="A4A3A4"/>
          </p15:clr>
        </p15:guide>
        <p15:guide id="4" pos="5496" userDrawn="1">
          <p15:clr>
            <a:srgbClr val="A4A3A4"/>
          </p15:clr>
        </p15:guide>
        <p15:guide id="5" orient="horz" pos="252" userDrawn="1">
          <p15:clr>
            <a:srgbClr val="A4A3A4"/>
          </p15:clr>
        </p15:guide>
        <p15:guide id="6" pos="32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9999"/>
    <a:srgbClr val="5CC9BE"/>
    <a:srgbClr val="159E54"/>
    <a:srgbClr val="1B1A5B"/>
    <a:srgbClr val="FE376B"/>
    <a:srgbClr val="61C9BE"/>
    <a:srgbClr val="9450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249" autoAdjust="0"/>
  </p:normalViewPr>
  <p:slideViewPr>
    <p:cSldViewPr snapToGrid="0">
      <p:cViewPr varScale="1">
        <p:scale>
          <a:sx n="95" d="100"/>
          <a:sy n="95" d="100"/>
        </p:scale>
        <p:origin x="-666" y="-90"/>
      </p:cViewPr>
      <p:guideLst>
        <p:guide orient="horz" pos="1779"/>
        <p:guide orient="horz" pos="252"/>
        <p:guide pos="2880"/>
        <p:guide pos="431"/>
        <p:guide pos="5496"/>
        <p:guide pos="32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84AE089-BF32-5C45-9AF6-C4D164B77E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A0F8B0-DBA9-2C4B-8D76-BA3BDEAD92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89B20C-5E78-174C-9E5F-48B5062780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F3D77-0AB0-B947-9A68-11F1477ECF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E597566B-6342-2E4E-B0B0-39EA883A6D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EA60-41EA-9545-B7C9-500103A53A9E}" type="datetimeFigureOut">
              <a:rPr lang="en-US" smtClean="0"/>
              <a:pPr/>
              <a:t>1/14/2021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4486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8A801-90B0-0941-BB3D-1D79C2E4C4EF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681CC-C11B-3645-8C41-4F5A9A85C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43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34353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6E1D-93DD-E24E-BC4B-97766F49EF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87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70696-8836-4AA1-969C-9AFE6F84FC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58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81CC-C11B-3645-8C41-4F5A9A85CA9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453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81CC-C11B-3645-8C41-4F5A9A85CA9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26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81CC-C11B-3645-8C41-4F5A9A85CA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86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70696-8836-4AA1-969C-9AFE6F84FC0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67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6E1D-93DD-E24E-BC4B-97766F49EF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65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name_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35B77373-A5B1-0E47-9073-2DCA30DC8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5430" y="266567"/>
            <a:ext cx="1582913" cy="639941"/>
          </a:xfrm>
          <a:prstGeom prst="rect">
            <a:avLst/>
          </a:prstGeom>
        </p:spPr>
      </p:pic>
      <p:sp>
        <p:nvSpPr>
          <p:cNvPr id="8" name="Picture Placeholder 22">
            <a:extLst>
              <a:ext uri="{FF2B5EF4-FFF2-40B4-BE49-F238E27FC236}">
                <a16:creationId xmlns:a16="http://schemas.microsoft.com/office/drawing/2014/main" xmlns="" id="{D5E6BB9C-B32A-5448-B923-861F4555CC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397478" y="177721"/>
            <a:ext cx="5279832" cy="5279836"/>
          </a:xfrm>
          <a:prstGeom prst="ellipse">
            <a:avLst/>
          </a:prstGeom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xmlns="" id="{D0FCF56C-CD5E-6945-8F3B-6ECCC78666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3497" y="-68168"/>
            <a:ext cx="5279832" cy="5279836"/>
          </a:xfrm>
          <a:prstGeom prst="ellipse">
            <a:avLst/>
          </a:prstGeom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9437" y="2400429"/>
            <a:ext cx="3041066" cy="142192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200" b="1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436" y="4092661"/>
            <a:ext cx="3041067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>
                <a:solidFill>
                  <a:srgbClr val="999999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7291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xmlns="" id="{3ECE9745-6B9B-014D-9C2E-5C09E29717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-8781"/>
            <a:ext cx="4572000" cy="47331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92FD335-7FC2-6745-BB69-338F3627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068"/>
            <a:ext cx="3598835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86043FC-D5FD-F947-BA63-4E408FB0D166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DF8DECB7-3A11-7243-A9D0-68764676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C0A58F98-9BA5-384E-8542-AC2174D64E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94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0BCA71A-FBC0-334C-A375-45EE949D69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5330" y="0"/>
            <a:ext cx="9365693" cy="47243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EB1F4B-6074-1140-B199-5904578BA540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CB2ACCC-6679-454E-B0B7-CA70F7389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8C2BE4A9-9028-EE4D-92A0-C7F544983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0725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2C5DA2A-A601-9D41-AAE1-F6E48461B063}"/>
              </a:ext>
            </a:extLst>
          </p:cNvPr>
          <p:cNvSpPr/>
          <p:nvPr userDrawn="1"/>
        </p:nvSpPr>
        <p:spPr>
          <a:xfrm>
            <a:off x="409537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8E4408F2-9EC8-0C4A-92E5-27A1DE9D7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066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443A31D-EFC3-2C45-8F14-4D16F0D238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929" y="2785380"/>
            <a:ext cx="3598835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0C341DEE-2A44-C44B-A77E-D64E5ED13030}"/>
              </a:ext>
            </a:extLst>
          </p:cNvPr>
          <p:cNvSpPr/>
          <p:nvPr userDrawn="1"/>
        </p:nvSpPr>
        <p:spPr>
          <a:xfrm>
            <a:off x="4762876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64E5E420-77C2-354B-BA1E-F407FC0468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155489" y="2785379"/>
            <a:ext cx="3598835" cy="1833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Calibri" panose="020F050202020403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B3F73B-85AE-E440-947A-6F13F3D499BC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18AFC37-E6C0-C742-85C3-EFE0B2C8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29" y="2698582"/>
            <a:ext cx="513137" cy="3722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0A362D3-E5BE-5342-AE16-62C9D128DFEF}"/>
              </a:ext>
            </a:extLst>
          </p:cNvPr>
          <p:cNvSpPr txBox="1">
            <a:spLocks/>
          </p:cNvSpPr>
          <p:nvPr userDrawn="1"/>
        </p:nvSpPr>
        <p:spPr>
          <a:xfrm>
            <a:off x="4658202" y="2698582"/>
            <a:ext cx="513137" cy="3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FD23DF-3581-1B40-8FE1-A30079181EF5}"/>
              </a:ext>
            </a:extLst>
          </p:cNvPr>
          <p:cNvSpPr/>
          <p:nvPr userDrawn="1"/>
        </p:nvSpPr>
        <p:spPr>
          <a:xfrm>
            <a:off x="0" y="2066192"/>
            <a:ext cx="9144000" cy="439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A5B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ECC05948-20EB-3349-88B5-0C944A9D7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87" y="2106359"/>
            <a:ext cx="5181600" cy="30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BD1F85F7-8A8D-404F-855F-0B1D85E72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B19A9CED-7F7E-AF4F-A25A-669D19374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04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8E4408F2-9EC8-0C4A-92E5-27A1DE9D7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066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443A31D-EFC3-2C45-8F14-4D16F0D238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929" y="2785380"/>
            <a:ext cx="3598835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64E5E420-77C2-354B-BA1E-F407FC04682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916515" y="2785379"/>
            <a:ext cx="3598835" cy="18330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B3F73B-85AE-E440-947A-6F13F3D499BC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E0CD458-EBD0-5D48-9DE6-7D9E8CA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FD23DF-3581-1B40-8FE1-A30079181EF5}"/>
              </a:ext>
            </a:extLst>
          </p:cNvPr>
          <p:cNvSpPr/>
          <p:nvPr userDrawn="1"/>
        </p:nvSpPr>
        <p:spPr>
          <a:xfrm>
            <a:off x="0" y="2066192"/>
            <a:ext cx="9144000" cy="439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A5B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ECC05948-20EB-3349-88B5-0C944A9D7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87" y="2106359"/>
            <a:ext cx="5181600" cy="30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506FD67D-A5A7-5A4A-B865-F824344FB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755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8E4408F2-9EC8-0C4A-92E5-27A1DE9D7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066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B3F73B-85AE-E440-947A-6F13F3D499BC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E0CD458-EBD0-5D48-9DE6-7D9E8CA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FD23DF-3581-1B40-8FE1-A30079181EF5}"/>
              </a:ext>
            </a:extLst>
          </p:cNvPr>
          <p:cNvSpPr/>
          <p:nvPr userDrawn="1"/>
        </p:nvSpPr>
        <p:spPr>
          <a:xfrm>
            <a:off x="0" y="2066192"/>
            <a:ext cx="9144000" cy="439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A5B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ECC05948-20EB-3349-88B5-0C944A9D77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87" y="2106359"/>
            <a:ext cx="5181600" cy="30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16C2127-1EB0-3E47-9767-F6F061FC0F74}"/>
              </a:ext>
            </a:extLst>
          </p:cNvPr>
          <p:cNvSpPr/>
          <p:nvPr userDrawn="1"/>
        </p:nvSpPr>
        <p:spPr>
          <a:xfrm>
            <a:off x="603803" y="2715119"/>
            <a:ext cx="3429000" cy="1308684"/>
          </a:xfrm>
          <a:prstGeom prst="rect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07D481B-34C0-374F-8752-17EF90FDA60B}"/>
              </a:ext>
            </a:extLst>
          </p:cNvPr>
          <p:cNvSpPr/>
          <p:nvPr userDrawn="1"/>
        </p:nvSpPr>
        <p:spPr>
          <a:xfrm>
            <a:off x="790331" y="2995469"/>
            <a:ext cx="700709" cy="70070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1D72AE9-11A2-DB4C-9522-1317CD13CBA8}"/>
              </a:ext>
            </a:extLst>
          </p:cNvPr>
          <p:cNvSpPr/>
          <p:nvPr userDrawn="1"/>
        </p:nvSpPr>
        <p:spPr>
          <a:xfrm>
            <a:off x="5121137" y="2715119"/>
            <a:ext cx="3429000" cy="1308684"/>
          </a:xfrm>
          <a:prstGeom prst="rect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A580C49-67BC-1C48-B48A-6D42931CC903}"/>
              </a:ext>
            </a:extLst>
          </p:cNvPr>
          <p:cNvSpPr/>
          <p:nvPr userDrawn="1"/>
        </p:nvSpPr>
        <p:spPr>
          <a:xfrm>
            <a:off x="5281108" y="2995469"/>
            <a:ext cx="700709" cy="70070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481F9203-F362-2E4E-8A1A-8AFCC58158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85553" y="2928727"/>
            <a:ext cx="2287510" cy="94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C0490107-F0B7-2E49-AD98-BF12AF0DEB6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1788" y="2928727"/>
            <a:ext cx="2211881" cy="94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3323E7E1-C459-B440-809D-43990146DF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9769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xmlns="" id="{22C5DA2A-A601-9D41-AAE1-F6E48461B063}"/>
              </a:ext>
            </a:extLst>
          </p:cNvPr>
          <p:cNvSpPr/>
          <p:nvPr userDrawn="1"/>
        </p:nvSpPr>
        <p:spPr>
          <a:xfrm>
            <a:off x="409537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xmlns="" id="{8E4408F2-9EC8-0C4A-92E5-27A1DE9D7A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255"/>
            <a:ext cx="9144000" cy="21006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443A31D-EFC3-2C45-8F14-4D16F0D238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930" y="2785380"/>
            <a:ext cx="2226050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B3F73B-85AE-E440-947A-6F13F3D499BC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E0CD458-EBD0-5D48-9DE6-7D9E8CA3D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18AFC37-E6C0-C742-85C3-EFE0B2C8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29" y="2698582"/>
            <a:ext cx="513137" cy="3722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24E504C-AE94-FC48-8351-624F25A6D5A4}"/>
              </a:ext>
            </a:extLst>
          </p:cNvPr>
          <p:cNvSpPr/>
          <p:nvPr userDrawn="1"/>
        </p:nvSpPr>
        <p:spPr>
          <a:xfrm>
            <a:off x="0" y="2066192"/>
            <a:ext cx="9144000" cy="439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A5B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5FD8E87-0D18-3345-8EC0-BA9B2E6F7BBA}"/>
              </a:ext>
            </a:extLst>
          </p:cNvPr>
          <p:cNvSpPr/>
          <p:nvPr userDrawn="1"/>
        </p:nvSpPr>
        <p:spPr>
          <a:xfrm>
            <a:off x="3230596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33C92E6D-E97E-9042-B374-EC3E12E2808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21989" y="2785380"/>
            <a:ext cx="2226050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C7C6B8A2-C91D-BF4C-B9C6-E108E1A54522}"/>
              </a:ext>
            </a:extLst>
          </p:cNvPr>
          <p:cNvSpPr txBox="1">
            <a:spLocks/>
          </p:cNvSpPr>
          <p:nvPr userDrawn="1"/>
        </p:nvSpPr>
        <p:spPr>
          <a:xfrm>
            <a:off x="3138488" y="2698582"/>
            <a:ext cx="513137" cy="3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64283E8-34C3-ED4C-9B37-FB7E9F8D3BD0}"/>
              </a:ext>
            </a:extLst>
          </p:cNvPr>
          <p:cNvSpPr/>
          <p:nvPr userDrawn="1"/>
        </p:nvSpPr>
        <p:spPr>
          <a:xfrm>
            <a:off x="6024722" y="2744823"/>
            <a:ext cx="276997" cy="276997"/>
          </a:xfrm>
          <a:prstGeom prst="ellipse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>
              <a:solidFill>
                <a:schemeClr val="bg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8F9058FE-DCCE-304A-ACB7-F74DE39B317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16115" y="2785380"/>
            <a:ext cx="2226050" cy="1718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– full text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EEECA942-65F4-C144-B8C2-210160C2AF40}"/>
              </a:ext>
            </a:extLst>
          </p:cNvPr>
          <p:cNvSpPr txBox="1">
            <a:spLocks/>
          </p:cNvSpPr>
          <p:nvPr userDrawn="1"/>
        </p:nvSpPr>
        <p:spPr>
          <a:xfrm>
            <a:off x="5932614" y="2698582"/>
            <a:ext cx="513137" cy="3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C218B2-8EE7-124A-8362-35041F3DC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887" y="2106359"/>
            <a:ext cx="5181600" cy="3016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7" name="Picture 1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EF768173-6C1B-1943-AB37-DE02429E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934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D60E857-5130-2348-9716-2F680E22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52926D3-9EDE-3349-B933-2F3A9517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EB46971A-9650-964E-9D42-15A369335A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78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2A0F22E-6BAF-1F44-8513-5A1D206F9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A9EF68-7377-CE49-9880-0E1C7B7CEF1B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7E899FA-DC9F-B34F-8DAD-DCB67B43E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31AE39CE-9DE4-A44B-A166-680504B55CD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" y="4502772"/>
            <a:ext cx="7937281" cy="16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8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765D090C-BD44-C447-95B6-D906B81AA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59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D60E857-5130-2348-9716-2F680E22C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C52926D3-9EDE-3349-B933-2F3A9517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EB46971A-9650-964E-9D42-15A369335A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78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B2A0F22E-6BAF-1F44-8513-5A1D206F9D6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A9EF68-7377-CE49-9880-0E1C7B7CEF1B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62C0483-0715-BC4C-8873-2A3F1D3B2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CD2D0E76-51E9-E044-BE20-C7B340C1FC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981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D18656EB-B0F6-9740-AA8F-7B14AD7A8EF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729111B-B132-3143-9F0F-7524F9BB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C2EBAA9F-7A4C-4448-872A-6BFD77AAD2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605" y="1842572"/>
            <a:ext cx="1488953" cy="1488954"/>
          </a:xfrm>
          <a:prstGeom prst="ellipse">
            <a:avLst/>
          </a:prstGeom>
          <a:ln w="25400">
            <a:solidFill>
              <a:srgbClr val="1B1A5B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xmlns="" id="{D0D5A797-77BE-DA42-A6B3-B758D3D6F7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48066" y="1842572"/>
            <a:ext cx="1488953" cy="1488954"/>
          </a:xfrm>
          <a:prstGeom prst="ellipse">
            <a:avLst/>
          </a:prstGeom>
          <a:ln w="25400">
            <a:solidFill>
              <a:srgbClr val="1B1A5B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xmlns="" id="{7AF6F60A-647E-C649-8435-7C223345A3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2527" y="1842572"/>
            <a:ext cx="1488953" cy="1488954"/>
          </a:xfrm>
          <a:prstGeom prst="ellipse">
            <a:avLst/>
          </a:prstGeom>
          <a:ln w="25400">
            <a:solidFill>
              <a:srgbClr val="1B1A5B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22">
            <a:extLst>
              <a:ext uri="{FF2B5EF4-FFF2-40B4-BE49-F238E27FC236}">
                <a16:creationId xmlns:a16="http://schemas.microsoft.com/office/drawing/2014/main" xmlns="" id="{CDFEC91C-B9C5-004E-82BA-F4AF8F5E97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988" y="1842572"/>
            <a:ext cx="1488953" cy="1488954"/>
          </a:xfrm>
          <a:prstGeom prst="ellipse">
            <a:avLst/>
          </a:prstGeom>
          <a:ln w="25400">
            <a:solidFill>
              <a:srgbClr val="1B1A5B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4C594D7A-31B6-744E-810F-F9E5426C8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08" y="3545235"/>
            <a:ext cx="1598746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85C2274-5683-8C46-8F05-396E57BE1BD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762915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5F135A64-7089-B242-A639-D11302CFC38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67376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172C5777-9833-2744-A062-C0E9AD55FF7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771837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FE7327D-7BE4-7D49-9483-E2259AB57BB9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A94EA467-09C6-214F-B1DA-3444C671C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1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D17C3D34-8581-A64A-8467-8A26EAE256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277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xmlns="" id="{5E2E827B-D25D-9542-9068-18203696C4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605" y="1842572"/>
            <a:ext cx="1488953" cy="1488954"/>
          </a:xfrm>
          <a:prstGeom prst="ellipse">
            <a:avLst/>
          </a:prstGeom>
          <a:noFill/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xmlns="" id="{A06D4B38-AD08-AA49-95EE-A0E42D6D73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48066" y="1842572"/>
            <a:ext cx="1488953" cy="1488954"/>
          </a:xfrm>
          <a:prstGeom prst="ellipse">
            <a:avLst/>
          </a:prstGeom>
          <a:noFill/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536B5BFF-39DE-E546-8E15-BABCF8DF38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2527" y="1842572"/>
            <a:ext cx="1488953" cy="1488954"/>
          </a:xfrm>
          <a:prstGeom prst="ellipse">
            <a:avLst/>
          </a:prstGeom>
          <a:noFill/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xmlns="" id="{AE1EAF46-0AA5-0147-B348-2C4F2A39C2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6988" y="1842572"/>
            <a:ext cx="1488953" cy="1488954"/>
          </a:xfrm>
          <a:prstGeom prst="ellipse">
            <a:avLst/>
          </a:prstGeom>
          <a:noFill/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BF82B3A0-118A-A742-90AB-F9B574845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08" y="3545235"/>
            <a:ext cx="1598746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0" kern="1200" spc="-31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A69715C8-DB5F-B940-934D-C4BEE210D5B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762915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0" kern="1200" spc="-31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2832C6D2-0FF8-3B45-AE01-4EB8FA88488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67376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0" kern="1200" spc="-31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DE9D3E09-E2B7-7848-A251-C8DDC643689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771837" y="3545235"/>
            <a:ext cx="1659254" cy="8298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lang="en-US" sz="1400" b="0" kern="1200" spc="-31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350" b="1" kern="1200" dirty="0">
                <a:solidFill>
                  <a:srgbClr val="FE376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ctr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9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244440-FC7B-4042-B584-FE82C93C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27FAD95-52F5-EB4D-A203-3FC79CB1C5D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933AE8-5A0F-4D41-B801-9CF36E89CA8F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F977A94C-476F-CD4C-BD9A-AB8CE84BD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00FA1D52-694E-EA4F-9536-8174E05235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089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name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FD7F70EF-D403-DE4C-AD55-A8D717779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335" y="259972"/>
            <a:ext cx="1582913" cy="639941"/>
          </a:xfrm>
          <a:prstGeom prst="rect">
            <a:avLst/>
          </a:prstGeom>
        </p:spPr>
      </p:pic>
      <p:sp>
        <p:nvSpPr>
          <p:cNvPr id="8" name="Picture Placeholder 22">
            <a:extLst>
              <a:ext uri="{FF2B5EF4-FFF2-40B4-BE49-F238E27FC236}">
                <a16:creationId xmlns:a16="http://schemas.microsoft.com/office/drawing/2014/main" xmlns="" id="{D5E6BB9C-B32A-5448-B923-861F4555CC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88257" y="478772"/>
            <a:ext cx="4185952" cy="4185955"/>
          </a:xfrm>
          <a:prstGeom prst="ellipse">
            <a:avLst/>
          </a:prstGeom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22">
            <a:extLst>
              <a:ext uri="{FF2B5EF4-FFF2-40B4-BE49-F238E27FC236}">
                <a16:creationId xmlns:a16="http://schemas.microsoft.com/office/drawing/2014/main" xmlns="" id="{D0FCF56C-CD5E-6945-8F3B-6ECCC78666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35336" y="478772"/>
            <a:ext cx="4185952" cy="4185955"/>
          </a:xfrm>
          <a:prstGeom prst="ellipse">
            <a:avLst/>
          </a:prstGeom>
          <a:ln w="254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26" y="1995131"/>
            <a:ext cx="3179806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200" b="1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5" y="3096944"/>
            <a:ext cx="317980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rgbClr val="999999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E6D68D4-99A6-9F43-A8AC-0128EDED8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28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3FCEE0A-F9A4-3D46-992E-D85B177920DA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95FBEAE7-8F7A-0A42-8B47-F7AB4C112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6797D6BA-BEED-814F-B41A-A02A378CC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7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8085208-8E7C-E846-A61B-11A7D09D32F5}"/>
              </a:ext>
            </a:extLst>
          </p:cNvPr>
          <p:cNvSpPr/>
          <p:nvPr userDrawn="1"/>
        </p:nvSpPr>
        <p:spPr>
          <a:xfrm>
            <a:off x="-1408670" y="-1118801"/>
            <a:ext cx="7381102" cy="73811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xmlns="" id="{759DAAA3-B2B7-5841-99EE-F96DEA38A7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9652547D-2A88-454B-B98D-A046D7199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26" y="1995131"/>
            <a:ext cx="3179806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5" y="3096944"/>
            <a:ext cx="317980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A0851F35-FC94-3F4B-89EA-269B71558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26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8085208-8E7C-E846-A61B-11A7D09D32F5}"/>
              </a:ext>
            </a:extLst>
          </p:cNvPr>
          <p:cNvSpPr/>
          <p:nvPr userDrawn="1"/>
        </p:nvSpPr>
        <p:spPr>
          <a:xfrm>
            <a:off x="-1408670" y="-1118801"/>
            <a:ext cx="7381102" cy="73811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xmlns="" id="{759DAAA3-B2B7-5841-99EE-F96DEA38A7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26" y="1995131"/>
            <a:ext cx="3179806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5" y="3096944"/>
            <a:ext cx="317980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939D5DE-8C3B-B74B-9295-A5667DD54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95E3B5E9-0150-AF4D-8949-0ECB0BB60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846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8085208-8E7C-E846-A61B-11A7D09D32F5}"/>
              </a:ext>
            </a:extLst>
          </p:cNvPr>
          <p:cNvSpPr/>
          <p:nvPr userDrawn="1"/>
        </p:nvSpPr>
        <p:spPr>
          <a:xfrm>
            <a:off x="-1408670" y="-1118801"/>
            <a:ext cx="7381102" cy="73811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xmlns="" id="{759DAAA3-B2B7-5841-99EE-F96DEA38A7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62D67D7-1C3E-884C-80F5-69E8907FC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26" y="1995131"/>
            <a:ext cx="3179806" cy="978729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32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950FADCF-77F3-BC49-93BC-2F2D3D3B7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725" y="3096944"/>
            <a:ext cx="3179805" cy="64633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F6963C1-632D-CF45-B87E-EAC9AA4B1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2D7842E3-AAE0-F840-AF15-C9B6C1908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41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9290EF9-1762-DC40-A443-4505E0024EB4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4FA1A0E9-31C8-DC4F-B2CC-6D8C91E344D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78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0D9BE122-E143-FF45-ACC1-21F2DE636B0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FEA4177-4A86-8546-B457-5EE443572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421DD7B8-8A9D-9C43-BAAE-DA5BC1753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1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9290EF9-1762-DC40-A443-4505E0024EB4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869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4FA1A0E9-31C8-DC4F-B2CC-6D8C91E344D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4278" y="1683068"/>
            <a:ext cx="377107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xmlns="" id="{0D9BE122-E143-FF45-ACC1-21F2DE636B0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8650" y="919352"/>
            <a:ext cx="7886700" cy="489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1600">
                <a:solidFill>
                  <a:srgbClr val="1B1A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8FEA4177-4A86-8546-B457-5EE443572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421DD7B8-8A9D-9C43-BAAE-DA5BC17538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9C1095E-9E58-5A4A-9807-2466FA526C77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E8DF5B5-D24E-1544-9486-45D1DF59C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85252" cy="472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AA7BD5D-9E90-1A42-9EA9-4783480F71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63548" y="1683068"/>
            <a:ext cx="3651802" cy="27074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US" sz="1600" b="1" kern="1200" spc="-31" dirty="0">
                <a:solidFill>
                  <a:srgbClr val="25215A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FE376B"/>
                </a:solidFill>
                <a:latin typeface="+mn-lt"/>
                <a:ea typeface="Arial" charset="0"/>
                <a:cs typeface="Arial" charset="0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None/>
              <a:tabLst/>
              <a:def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501C4F3-306C-FC4B-ACF4-7B073DEAE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DEAE7A72-B59B-4F4A-8D68-46A0DECD1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29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EE8DF5B5-D24E-1544-9486-45D1DF59C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85252" cy="472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AEA31B-D92F-B54E-8F96-6F54E3786BDA}"/>
              </a:ext>
            </a:extLst>
          </p:cNvPr>
          <p:cNvSpPr/>
          <p:nvPr userDrawn="1"/>
        </p:nvSpPr>
        <p:spPr>
          <a:xfrm>
            <a:off x="0" y="4724400"/>
            <a:ext cx="9144000" cy="419100"/>
          </a:xfrm>
          <a:prstGeom prst="rect">
            <a:avLst/>
          </a:prstGeom>
          <a:solidFill>
            <a:srgbClr val="2421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noFill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DBBE80-5CC0-634D-841D-541F8E1716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8089" y="1683067"/>
            <a:ext cx="3576638" cy="2824163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133A0600-8254-894F-91A0-F25FC577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xmlns="" id="{1EED93D1-0268-DE43-9CE2-05BB96E73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57" y="4719518"/>
            <a:ext cx="1098816" cy="4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18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DD56-9E60-1347-8D9B-9B2127920D09}" type="datetime1">
              <a:rPr lang="en-US" smtClean="0"/>
              <a:pPr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6861-E7BF-D14C-B9B6-EBEFBE139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8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62" r:id="rId6"/>
    <p:sldLayoutId id="2147483687" r:id="rId7"/>
    <p:sldLayoutId id="2147483663" r:id="rId8"/>
    <p:sldLayoutId id="2147483684" r:id="rId9"/>
    <p:sldLayoutId id="2147483664" r:id="rId10"/>
    <p:sldLayoutId id="2147483661" r:id="rId11"/>
    <p:sldLayoutId id="2147483667" r:id="rId12"/>
    <p:sldLayoutId id="2147483682" r:id="rId13"/>
    <p:sldLayoutId id="2147483683" r:id="rId14"/>
    <p:sldLayoutId id="2147483681" r:id="rId15"/>
    <p:sldLayoutId id="2147483668" r:id="rId16"/>
    <p:sldLayoutId id="2147483673" r:id="rId17"/>
    <p:sldLayoutId id="2147483670" r:id="rId18"/>
    <p:sldLayoutId id="2147483679" r:id="rId19"/>
    <p:sldLayoutId id="2147483680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59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6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gif"/><Relationship Id="rId30" Type="http://schemas.openxmlformats.org/officeDocument/2006/relationships/image" Target="../media/image32.jpeg"/><Relationship Id="rId35" Type="http://schemas.openxmlformats.org/officeDocument/2006/relationships/image" Target="../media/image37.png"/><Relationship Id="rId43" Type="http://schemas.openxmlformats.org/officeDocument/2006/relationships/image" Target="../media/image45.jpeg"/><Relationship Id="rId48" Type="http://schemas.openxmlformats.org/officeDocument/2006/relationships/image" Target="../media/image50.jpe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931B93A5-5467-4441-9597-AB90ECAB6A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2808775" y="298908"/>
            <a:ext cx="5039996" cy="5040000"/>
          </a:xfr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085816" y="1248188"/>
            <a:ext cx="3387903" cy="4038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4C507B-4BC8-8041-8796-9B270119F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9437" y="1297303"/>
            <a:ext cx="3179806" cy="1500981"/>
          </a:xfrm>
        </p:spPr>
        <p:txBody>
          <a:bodyPr>
            <a:normAutofit/>
          </a:bodyPr>
          <a:lstStyle/>
          <a:p>
            <a:r>
              <a:rPr lang="en-US" dirty="0"/>
              <a:t>Conceptualizing India’s EV ambition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284083B6-A426-D04E-A5EB-F7F5E0ABC8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25382" y="298908"/>
            <a:ext cx="5039996" cy="5040000"/>
          </a:xfr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961D77C-3380-4D98-A706-4A9E2CE91D5F}"/>
              </a:ext>
            </a:extLst>
          </p:cNvPr>
          <p:cNvSpPr txBox="1">
            <a:spLocks/>
          </p:cNvSpPr>
          <p:nvPr/>
        </p:nvSpPr>
        <p:spPr>
          <a:xfrm>
            <a:off x="5799437" y="2999917"/>
            <a:ext cx="3179806" cy="163223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B1A5B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b="0" dirty="0">
                <a:solidFill>
                  <a:schemeClr val="accent4"/>
                </a:solidFill>
              </a:rPr>
              <a:t>Incorporating targets and mandates as the cornerstone of the EV adoption strategy – </a:t>
            </a:r>
          </a:p>
          <a:p>
            <a:endParaRPr lang="en-US" sz="1800" b="0" dirty="0">
              <a:solidFill>
                <a:schemeClr val="accent4"/>
              </a:solidFill>
            </a:endParaRPr>
          </a:p>
          <a:p>
            <a:r>
              <a:rPr lang="en-US" sz="1800" b="0" dirty="0">
                <a:solidFill>
                  <a:schemeClr val="accent4"/>
                </a:solidFill>
              </a:rPr>
              <a:t>How businesses can deliver for India’s climate goals</a:t>
            </a:r>
          </a:p>
        </p:txBody>
      </p:sp>
    </p:spTree>
    <p:extLst>
      <p:ext uri="{BB962C8B-B14F-4D97-AF65-F5344CB8AC3E}">
        <p14:creationId xmlns:p14="http://schemas.microsoft.com/office/powerpoint/2010/main" xmlns="" val="10223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264CFFDD-52ED-3B48-8B5B-D2FA1C91737E}"/>
              </a:ext>
            </a:extLst>
          </p:cNvPr>
          <p:cNvSpPr txBox="1">
            <a:spLocks/>
          </p:cNvSpPr>
          <p:nvPr/>
        </p:nvSpPr>
        <p:spPr>
          <a:xfrm>
            <a:off x="631958" y="385281"/>
            <a:ext cx="7910158" cy="416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pt-PT" sz="270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REmobility: </a:t>
            </a:r>
            <a:r>
              <a:rPr lang="pt-PT" sz="2700" b="1" dirty="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coalition in India</a:t>
            </a:r>
          </a:p>
          <a:p>
            <a:pPr defTabSz="685800">
              <a:defRPr/>
            </a:pPr>
            <a:r>
              <a:rPr lang="en-US" sz="2000" b="1" dirty="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Accelerating business or fleet-led adoption of EVs in India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BEF03A6-5641-B94D-8A06-785970B02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xmlns="" id="{02E41A30-4EC4-4A73-B61F-E04121E69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3041" y="4146910"/>
            <a:ext cx="604806" cy="271227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19AC1363-783C-467C-AB9A-87EFA5BC9B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4142" y="4217533"/>
            <a:ext cx="523848" cy="266745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xmlns="" id="{C29E2606-41A3-459F-843F-74A49E0F6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0728" y="2682982"/>
            <a:ext cx="303684" cy="35889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546B583B-0DC9-448F-8926-C7EAA01292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5589" y="1669415"/>
            <a:ext cx="681815" cy="21066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ADBFC212-479B-4167-AB39-B851653BC8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70932" y="2695196"/>
            <a:ext cx="380640" cy="37792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29EBA2C2-7227-4A35-AA35-3227F1BF83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9802" y="3919794"/>
            <a:ext cx="782604" cy="41453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3FCBD433-8A92-443C-A40C-7290010638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57818" y="3636453"/>
            <a:ext cx="808295" cy="41607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3F7EFA41-1971-4938-A77F-2C1CF5FD485D}"/>
              </a:ext>
            </a:extLst>
          </p:cNvPr>
          <p:cNvSpPr txBox="1"/>
          <p:nvPr/>
        </p:nvSpPr>
        <p:spPr>
          <a:xfrm>
            <a:off x="336172" y="2452361"/>
            <a:ext cx="1767113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IN"/>
              <a:t>Organizational partners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812922DF-12DE-4486-8900-F5A17D0998B2}"/>
              </a:ext>
            </a:extLst>
          </p:cNvPr>
          <p:cNvSpPr/>
          <p:nvPr/>
        </p:nvSpPr>
        <p:spPr>
          <a:xfrm>
            <a:off x="395647" y="2646401"/>
            <a:ext cx="1592881" cy="1249865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xmlns="" id="{27DAD401-D356-44E0-8543-5235F24D60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3308" y="4127386"/>
            <a:ext cx="427597" cy="297033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xmlns="" id="{B9AE022D-4226-474B-A9B4-F53E8E25D1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0335" y="1633886"/>
            <a:ext cx="902886" cy="320379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xmlns="" id="{9B1A4B77-9B0B-4E31-99A2-E678B37EC526}"/>
              </a:ext>
            </a:extLst>
          </p:cNvPr>
          <p:cNvSpPr/>
          <p:nvPr/>
        </p:nvSpPr>
        <p:spPr>
          <a:xfrm>
            <a:off x="400590" y="1573080"/>
            <a:ext cx="1588990" cy="812536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xmlns="" id="{89B0EE80-3438-4859-A8E9-16FEC78EC1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7484" y="1585701"/>
            <a:ext cx="639956" cy="33971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xmlns="" id="{185D364A-C6B2-485B-B979-2458D6B26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6402" y="1619440"/>
            <a:ext cx="876077" cy="234789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xmlns="" id="{02FC3CF5-8092-4D27-8018-9B09976DFD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57198" y="4044285"/>
            <a:ext cx="782604" cy="23823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xmlns="" id="{AFAB8395-D528-4303-8704-79F61BF063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32395" y="4156591"/>
            <a:ext cx="323641" cy="37939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xmlns="" id="{B9010F91-D788-467C-876D-F5659330FC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91506" y="1696859"/>
            <a:ext cx="634765" cy="21725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3E9AAF32-30C4-4BAA-9A65-BF3761EDA8F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93818" y="1635302"/>
            <a:ext cx="663600" cy="420503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xmlns="" id="{54C34425-75A3-4A05-BD18-2AFC97A1661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97898" y="1693686"/>
            <a:ext cx="1247891" cy="25343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98D205B9-FC09-4B3E-9056-D9AC4B43BF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63299" y="2922563"/>
            <a:ext cx="425243" cy="36656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xmlns="" id="{AA2732FA-C57C-4BB8-9B3F-B10FA5175B3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36572" y="2063996"/>
            <a:ext cx="905446" cy="23224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xmlns="" id="{C8188BE3-295B-46F0-9344-98652B5F4F0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3304" y="4455570"/>
            <a:ext cx="796115" cy="96635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xmlns="" id="{66AE6395-3450-40EB-9D4E-EF243C46610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26470" y="3741508"/>
            <a:ext cx="523000" cy="15558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xmlns="" id="{3B9476CF-6D04-4313-A445-189AF32A663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88911" y="2045570"/>
            <a:ext cx="629447" cy="19793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xmlns="" id="{2054F237-4DA9-4B2B-96C5-1537E8D3DF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18265" y="2961254"/>
            <a:ext cx="772773" cy="597143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xmlns="" id="{093BE3C6-AC8E-46FD-9380-F74996911F1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32109" y="2776589"/>
            <a:ext cx="710462" cy="311645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xmlns="" id="{ECD732A5-5A14-49A3-92A6-066A7BE8F3A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31332" y="2036995"/>
            <a:ext cx="610321" cy="216787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xmlns="" id="{12865DA2-C42C-4755-ACC6-50B3C911AF1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59353" y="2397025"/>
            <a:ext cx="508056" cy="187328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xmlns="" id="{D7C762B4-593B-4E58-917E-D94066710B2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8971" y="2531792"/>
            <a:ext cx="758537" cy="232246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xmlns="" id="{8CDDC06C-2098-4B03-A58B-81E5FF00A8F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09620" y="2318201"/>
            <a:ext cx="1165669" cy="362933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xmlns="" id="{E885325C-79A8-4697-803E-00B9D0B4B67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10305" y="3183727"/>
            <a:ext cx="679299" cy="12315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xmlns="" id="{B2DD12D1-7C16-4CE2-9192-122A86CB56D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6915" y="2062987"/>
            <a:ext cx="451593" cy="15727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xmlns="" id="{A238A8CC-6CD1-4531-A6A6-AFDA0F5AA48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3954" y="1735508"/>
            <a:ext cx="555309" cy="197366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FCC63784-0681-450A-A82A-C9ABF9E2008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662" y="3044795"/>
            <a:ext cx="651127" cy="28032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B832311A-E9F5-4123-A0D1-1C89822725C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946" y="2738096"/>
            <a:ext cx="1325521" cy="14184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8F477226-2284-4921-A81D-615956B1B9CC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867" y="3468230"/>
            <a:ext cx="435183" cy="40480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D218F026-3697-4699-9553-00C2719BB1A1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8823" y="2924108"/>
            <a:ext cx="525342" cy="525342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5D4762AA-25A1-4D09-BE28-53225533A88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9219" y="3508978"/>
            <a:ext cx="846066" cy="28032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D86C77C1-72F4-4901-BD4D-FB84A9508AA4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93818" y="2121685"/>
            <a:ext cx="550239" cy="21315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xmlns="" id="{DF7A6687-7B03-4844-A7AC-1F2AD3A5349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590084" y="4321986"/>
            <a:ext cx="1086146" cy="297261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9BB04A1A-5857-4D85-9A52-62863D19F92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303" y="2034711"/>
            <a:ext cx="1356758" cy="329023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3B7B308A-AF31-4EB6-A739-F74DA89DE53A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57461" y="2388299"/>
            <a:ext cx="808295" cy="16674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D4DB80D8-2BF1-40EA-9003-3C00DB42773A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31504" y="2768206"/>
            <a:ext cx="655658" cy="24353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1416ADA7-80E9-46C0-98B7-006467196B63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8081" y="2087944"/>
            <a:ext cx="629639" cy="35417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5D26FA58-39B5-45E4-B7E1-00A9F880CE87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57461" y="3589265"/>
            <a:ext cx="455341" cy="451311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xmlns="" id="{07D48EA5-830C-4A68-8E44-92E44321068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4014" y="2705533"/>
            <a:ext cx="718386" cy="37356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xmlns="" id="{50DA4ABF-5998-4C78-A939-BFC81D142649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6387" y="2498704"/>
            <a:ext cx="706332" cy="33239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xmlns="" id="{FF495BAB-86CA-469E-A878-82FD3FC43D4B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9912" y="2087944"/>
            <a:ext cx="650113" cy="243281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AF151D21-08A5-4A57-BFF4-DAD98529428A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35988" y="2486742"/>
            <a:ext cx="421190" cy="332392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7BB479DA-DFBA-4754-9CBA-6D476533D261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45845" y="3129215"/>
            <a:ext cx="508056" cy="391806"/>
          </a:xfrm>
          <a:prstGeom prst="rect">
            <a:avLst/>
          </a:prstGeom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xmlns="" id="{BDD7EBCC-9431-47D9-9694-284E988AFE44}"/>
              </a:ext>
            </a:extLst>
          </p:cNvPr>
          <p:cNvSpPr/>
          <p:nvPr/>
        </p:nvSpPr>
        <p:spPr>
          <a:xfrm>
            <a:off x="7138433" y="1569666"/>
            <a:ext cx="1838771" cy="3083068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xmlns="" id="{68E0E4A4-2E32-4F11-A3C3-C8B53260AA37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2170886" y="2423126"/>
            <a:ext cx="612418" cy="412862"/>
          </a:xfrm>
          <a:prstGeom prst="rect">
            <a:avLst/>
          </a:prstGeom>
        </p:spPr>
      </p:pic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8AFF112A-07A0-4275-8FAE-DA70AD0DBE56}"/>
              </a:ext>
            </a:extLst>
          </p:cNvPr>
          <p:cNvSpPr/>
          <p:nvPr/>
        </p:nvSpPr>
        <p:spPr>
          <a:xfrm>
            <a:off x="5491501" y="1558262"/>
            <a:ext cx="1590653" cy="2419801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pic>
        <p:nvPicPr>
          <p:cNvPr id="152" name="Picture 151">
            <a:extLst>
              <a:ext uri="{FF2B5EF4-FFF2-40B4-BE49-F238E27FC236}">
                <a16:creationId xmlns:a16="http://schemas.microsoft.com/office/drawing/2014/main" xmlns="" id="{2BAF23A3-79C0-457D-BB90-B94C4F8084C9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51568" y="2915965"/>
            <a:ext cx="612233" cy="445503"/>
          </a:xfrm>
          <a:prstGeom prst="rect">
            <a:avLst/>
          </a:prstGeom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B9804C2F-C550-4517-B30D-F897A877E94E}"/>
              </a:ext>
            </a:extLst>
          </p:cNvPr>
          <p:cNvSpPr/>
          <p:nvPr/>
        </p:nvSpPr>
        <p:spPr>
          <a:xfrm>
            <a:off x="2115322" y="1558255"/>
            <a:ext cx="1590653" cy="1818921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xmlns="" id="{98708C58-2678-4201-8B6D-58B1BF765874}"/>
              </a:ext>
            </a:extLst>
          </p:cNvPr>
          <p:cNvSpPr/>
          <p:nvPr/>
        </p:nvSpPr>
        <p:spPr>
          <a:xfrm>
            <a:off x="3816829" y="3616890"/>
            <a:ext cx="1590653" cy="1026293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17D66689-E266-47EF-9F4C-A58960A202B2}"/>
              </a:ext>
            </a:extLst>
          </p:cNvPr>
          <p:cNvSpPr txBox="1"/>
          <p:nvPr/>
        </p:nvSpPr>
        <p:spPr>
          <a:xfrm>
            <a:off x="3744167" y="3398692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Utilities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xmlns="" id="{5A91816F-E946-4C01-9D40-B02489F7E9DF}"/>
              </a:ext>
            </a:extLst>
          </p:cNvPr>
          <p:cNvSpPr/>
          <p:nvPr/>
        </p:nvSpPr>
        <p:spPr>
          <a:xfrm>
            <a:off x="3823206" y="1550800"/>
            <a:ext cx="1590653" cy="1842520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F62D034A-AC7C-4A8D-9ECF-47473613B38A}"/>
              </a:ext>
            </a:extLst>
          </p:cNvPr>
          <p:cNvSpPr txBox="1"/>
          <p:nvPr/>
        </p:nvSpPr>
        <p:spPr>
          <a:xfrm>
            <a:off x="5440152" y="4024194"/>
            <a:ext cx="1119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Start-up accelerator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xmlns="" id="{64AAF51B-AB26-4B8D-8CE2-36FF45480FC2}"/>
              </a:ext>
            </a:extLst>
          </p:cNvPr>
          <p:cNvSpPr/>
          <p:nvPr/>
        </p:nvSpPr>
        <p:spPr>
          <a:xfrm>
            <a:off x="5512023" y="4272707"/>
            <a:ext cx="1570131" cy="380027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759CDE19-A836-48D4-8F5A-315C90683CB0}"/>
              </a:ext>
            </a:extLst>
          </p:cNvPr>
          <p:cNvSpPr txBox="1"/>
          <p:nvPr/>
        </p:nvSpPr>
        <p:spPr>
          <a:xfrm>
            <a:off x="2083299" y="3475595"/>
            <a:ext cx="11160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tech provider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xmlns="" id="{EACB8C7A-8F96-4E20-9014-5370FF102314}"/>
              </a:ext>
            </a:extLst>
          </p:cNvPr>
          <p:cNvSpPr/>
          <p:nvPr/>
        </p:nvSpPr>
        <p:spPr>
          <a:xfrm>
            <a:off x="2114832" y="3804846"/>
            <a:ext cx="1590653" cy="829611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xmlns="" id="{0D108912-FC88-4FF6-95E3-92DD1816FF78}"/>
              </a:ext>
            </a:extLst>
          </p:cNvPr>
          <p:cNvSpPr txBox="1"/>
          <p:nvPr/>
        </p:nvSpPr>
        <p:spPr>
          <a:xfrm>
            <a:off x="298667" y="3922604"/>
            <a:ext cx="1886503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IN"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endorsement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xmlns="" id="{EA789F4A-7034-4196-81A7-7C5858FC58F3}"/>
              </a:ext>
            </a:extLst>
          </p:cNvPr>
          <p:cNvSpPr/>
          <p:nvPr/>
        </p:nvSpPr>
        <p:spPr>
          <a:xfrm>
            <a:off x="380202" y="4155959"/>
            <a:ext cx="1608325" cy="496775"/>
          </a:xfrm>
          <a:prstGeom prst="rect">
            <a:avLst/>
          </a:prstGeom>
          <a:noFill/>
          <a:ln w="9525">
            <a:solidFill>
              <a:srgbClr val="5CC9B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>
              <a:latin typeface="Calibri" panose="020F0502020204030204" pitchFamily="34" charset="0"/>
            </a:endParaRP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xmlns="" id="{40FDDB04-034E-4347-9286-7E8111006354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04156" y="4239145"/>
            <a:ext cx="365593" cy="330402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xmlns="" id="{D115D87D-2BE5-42F1-83F6-56702387C8FD}"/>
              </a:ext>
            </a:extLst>
          </p:cNvPr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89586" y="4312471"/>
            <a:ext cx="383869" cy="17425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xmlns="" id="{B53EEE22-C373-402D-97CE-4F1FEC4501ED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4729418" y="3645285"/>
            <a:ext cx="574652" cy="28269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xmlns="" id="{532384A2-D7F1-4D65-92B7-45B6B55F2F4F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66201" y="3012396"/>
            <a:ext cx="758537" cy="212203"/>
          </a:xfrm>
          <a:prstGeom prst="rect">
            <a:avLst/>
          </a:prstGeom>
        </p:spPr>
      </p:pic>
      <p:pic>
        <p:nvPicPr>
          <p:cNvPr id="167" name="Picture 16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FD9E7B3-0931-40D0-A084-48A44AD27E25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16448" r="822" b="16150"/>
          <a:stretch/>
        </p:blipFill>
        <p:spPr>
          <a:xfrm>
            <a:off x="6351568" y="3476411"/>
            <a:ext cx="564289" cy="383492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xmlns="" id="{FEBC7362-1431-43A3-81DE-EBBFABED01C3}"/>
              </a:ext>
            </a:extLst>
          </p:cNvPr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022" y="4212152"/>
            <a:ext cx="672633" cy="39355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xmlns="" id="{CC9A7ED1-2B41-459F-90E1-B1BBE9E50809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72182" y="3455750"/>
            <a:ext cx="520413" cy="417282"/>
          </a:xfrm>
          <a:prstGeom prst="rect">
            <a:avLst/>
          </a:prstGeom>
        </p:spPr>
      </p:pic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B62CB7C5-04B1-4390-8E27-69A41E84F02B}"/>
              </a:ext>
            </a:extLst>
          </p:cNvPr>
          <p:cNvSpPr txBox="1"/>
          <p:nvPr/>
        </p:nvSpPr>
        <p:spPr>
          <a:xfrm>
            <a:off x="742079" y="1149935"/>
            <a:ext cx="184731" cy="24622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IN" sz="10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xmlns="" id="{6F6105A8-19C8-4456-8C65-81123A12B88D}"/>
              </a:ext>
            </a:extLst>
          </p:cNvPr>
          <p:cNvGrpSpPr/>
          <p:nvPr/>
        </p:nvGrpSpPr>
        <p:grpSpPr>
          <a:xfrm>
            <a:off x="5362400" y="997743"/>
            <a:ext cx="1969995" cy="345557"/>
            <a:chOff x="3934285" y="644837"/>
            <a:chExt cx="1714498" cy="345557"/>
          </a:xfrm>
          <a:solidFill>
            <a:srgbClr val="FE376B"/>
          </a:solidFill>
        </p:grpSpPr>
        <p:sp>
          <p:nvSpPr>
            <p:cNvPr id="172" name="Arrow: Chevron 171">
              <a:extLst>
                <a:ext uri="{FF2B5EF4-FFF2-40B4-BE49-F238E27FC236}">
                  <a16:creationId xmlns:a16="http://schemas.microsoft.com/office/drawing/2014/main" xmlns="" id="{878898A3-9129-4392-A4A0-B47FE4D30D30}"/>
                </a:ext>
              </a:extLst>
            </p:cNvPr>
            <p:cNvSpPr/>
            <p:nvPr/>
          </p:nvSpPr>
          <p:spPr>
            <a:xfrm>
              <a:off x="3934285" y="644837"/>
              <a:ext cx="1714498" cy="3455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xmlns="" id="{C4F6243B-5BB8-4492-B68D-8F5E778D2F30}"/>
                </a:ext>
              </a:extLst>
            </p:cNvPr>
            <p:cNvSpPr txBox="1"/>
            <p:nvPr/>
          </p:nvSpPr>
          <p:spPr>
            <a:xfrm>
              <a:off x="4135689" y="698598"/>
              <a:ext cx="915467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r>
                <a:rPr lang="en-IN" sz="1000" b="1">
                  <a:solidFill>
                    <a:schemeClr val="bg1"/>
                  </a:solidFill>
                  <a:latin typeface="Calibri"/>
                  <a:cs typeface="Calibri"/>
                </a:rPr>
                <a:t>Mobility</a:t>
              </a:r>
              <a:r>
                <a:rPr lang="en-IN" sz="900" b="1">
                  <a:solidFill>
                    <a:schemeClr val="bg1"/>
                  </a:solidFill>
                  <a:latin typeface="Calibri"/>
                  <a:cs typeface="Calibri"/>
                </a:rPr>
                <a:t> Services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xmlns="" id="{5CD753DB-2774-4F97-AF7F-B4F6DE493718}"/>
              </a:ext>
            </a:extLst>
          </p:cNvPr>
          <p:cNvGrpSpPr/>
          <p:nvPr/>
        </p:nvGrpSpPr>
        <p:grpSpPr>
          <a:xfrm>
            <a:off x="1962640" y="980501"/>
            <a:ext cx="1714498" cy="345557"/>
            <a:chOff x="3934285" y="644837"/>
            <a:chExt cx="1714498" cy="345557"/>
          </a:xfrm>
          <a:solidFill>
            <a:srgbClr val="FE376B"/>
          </a:solidFill>
        </p:grpSpPr>
        <p:sp>
          <p:nvSpPr>
            <p:cNvPr id="175" name="Arrow: Chevron 174">
              <a:extLst>
                <a:ext uri="{FF2B5EF4-FFF2-40B4-BE49-F238E27FC236}">
                  <a16:creationId xmlns:a16="http://schemas.microsoft.com/office/drawing/2014/main" xmlns="" id="{19C91150-47FC-4002-8713-482C2198E381}"/>
                </a:ext>
              </a:extLst>
            </p:cNvPr>
            <p:cNvSpPr/>
            <p:nvPr/>
          </p:nvSpPr>
          <p:spPr>
            <a:xfrm>
              <a:off x="3934285" y="644837"/>
              <a:ext cx="1714498" cy="3455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xmlns="" id="{FE823F12-9317-4822-89EE-C5C02D2DC397}"/>
                </a:ext>
              </a:extLst>
            </p:cNvPr>
            <p:cNvSpPr txBox="1"/>
            <p:nvPr/>
          </p:nvSpPr>
          <p:spPr>
            <a:xfrm>
              <a:off x="4129831" y="698380"/>
              <a:ext cx="973343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r>
                <a:rPr lang="en-IN" sz="1000" b="1">
                  <a:solidFill>
                    <a:schemeClr val="bg1"/>
                  </a:solidFill>
                  <a:latin typeface="Calibri"/>
                  <a:cs typeface="Calibri"/>
                </a:rPr>
                <a:t>Manufacturing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xmlns="" id="{A13032ED-DDD1-4C0D-A041-08923BAC4D1D}"/>
              </a:ext>
            </a:extLst>
          </p:cNvPr>
          <p:cNvGrpSpPr/>
          <p:nvPr/>
        </p:nvGrpSpPr>
        <p:grpSpPr>
          <a:xfrm>
            <a:off x="3577327" y="991911"/>
            <a:ext cx="1886502" cy="345557"/>
            <a:chOff x="3934285" y="644837"/>
            <a:chExt cx="1714498" cy="345557"/>
          </a:xfrm>
          <a:solidFill>
            <a:srgbClr val="FE376B"/>
          </a:solidFill>
        </p:grpSpPr>
        <p:sp>
          <p:nvSpPr>
            <p:cNvPr id="178" name="Arrow: Chevron 177">
              <a:extLst>
                <a:ext uri="{FF2B5EF4-FFF2-40B4-BE49-F238E27FC236}">
                  <a16:creationId xmlns:a16="http://schemas.microsoft.com/office/drawing/2014/main" xmlns="" id="{62B08D89-91E2-4062-B42E-1CBDB8C58965}"/>
                </a:ext>
              </a:extLst>
            </p:cNvPr>
            <p:cNvSpPr/>
            <p:nvPr/>
          </p:nvSpPr>
          <p:spPr>
            <a:xfrm>
              <a:off x="3934285" y="644837"/>
              <a:ext cx="1714498" cy="3455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xmlns="" id="{33D67F69-6BBC-48D9-B3E9-0CC03D40E7B0}"/>
                </a:ext>
              </a:extLst>
            </p:cNvPr>
            <p:cNvSpPr txBox="1"/>
            <p:nvPr/>
          </p:nvSpPr>
          <p:spPr>
            <a:xfrm>
              <a:off x="4097634" y="697957"/>
              <a:ext cx="1285231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r>
                <a:rPr lang="en-IN" sz="1000" b="1">
                  <a:solidFill>
                    <a:schemeClr val="bg1"/>
                  </a:solidFill>
                  <a:latin typeface="Calibri"/>
                  <a:cs typeface="Calibri"/>
                </a:rPr>
                <a:t>Charging infrastructure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xmlns="" id="{5888FF45-8759-4EF9-A64A-2588C03BE54A}"/>
              </a:ext>
            </a:extLst>
          </p:cNvPr>
          <p:cNvGrpSpPr/>
          <p:nvPr/>
        </p:nvGrpSpPr>
        <p:grpSpPr>
          <a:xfrm>
            <a:off x="7215654" y="991911"/>
            <a:ext cx="1714498" cy="345557"/>
            <a:chOff x="3894413" y="644837"/>
            <a:chExt cx="1714498" cy="345557"/>
          </a:xfrm>
          <a:solidFill>
            <a:srgbClr val="FE376B"/>
          </a:solidFill>
        </p:grpSpPr>
        <p:sp>
          <p:nvSpPr>
            <p:cNvPr id="181" name="Arrow: Chevron 180">
              <a:extLst>
                <a:ext uri="{FF2B5EF4-FFF2-40B4-BE49-F238E27FC236}">
                  <a16:creationId xmlns:a16="http://schemas.microsoft.com/office/drawing/2014/main" xmlns="" id="{87CB0E05-30E1-4BA4-BF9B-C3E4E6D25B32}"/>
                </a:ext>
              </a:extLst>
            </p:cNvPr>
            <p:cNvSpPr/>
            <p:nvPr/>
          </p:nvSpPr>
          <p:spPr>
            <a:xfrm>
              <a:off x="3894413" y="644837"/>
              <a:ext cx="1714498" cy="3455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32CCEA85-832C-49BB-82C1-F5489A79DEBF}"/>
                </a:ext>
              </a:extLst>
            </p:cNvPr>
            <p:cNvSpPr txBox="1"/>
            <p:nvPr/>
          </p:nvSpPr>
          <p:spPr>
            <a:xfrm>
              <a:off x="4087625" y="697952"/>
              <a:ext cx="1300356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r>
                <a:rPr lang="en-IN" sz="1000" b="1">
                  <a:solidFill>
                    <a:schemeClr val="bg1"/>
                  </a:solidFill>
                  <a:latin typeface="Calibri"/>
                  <a:cs typeface="Calibri"/>
                </a:rPr>
                <a:t>Corporate customers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81ECFF01-1A67-4A15-BF65-5917758C8349}"/>
              </a:ext>
            </a:extLst>
          </p:cNvPr>
          <p:cNvGrpSpPr/>
          <p:nvPr/>
        </p:nvGrpSpPr>
        <p:grpSpPr>
          <a:xfrm>
            <a:off x="452121" y="980501"/>
            <a:ext cx="1612653" cy="345557"/>
            <a:chOff x="3934285" y="644837"/>
            <a:chExt cx="1714498" cy="345557"/>
          </a:xfrm>
          <a:solidFill>
            <a:srgbClr val="FE376B"/>
          </a:solidFill>
        </p:grpSpPr>
        <p:sp>
          <p:nvSpPr>
            <p:cNvPr id="184" name="Arrow: Chevron 183">
              <a:extLst>
                <a:ext uri="{FF2B5EF4-FFF2-40B4-BE49-F238E27FC236}">
                  <a16:creationId xmlns:a16="http://schemas.microsoft.com/office/drawing/2014/main" xmlns="" id="{6E3A0006-F043-4096-9985-AFF76F4B108B}"/>
                </a:ext>
              </a:extLst>
            </p:cNvPr>
            <p:cNvSpPr/>
            <p:nvPr/>
          </p:nvSpPr>
          <p:spPr>
            <a:xfrm>
              <a:off x="3934285" y="644837"/>
              <a:ext cx="1714498" cy="345557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A282FC13-91CA-4DC7-B70E-75D423D2C695}"/>
                </a:ext>
              </a:extLst>
            </p:cNvPr>
            <p:cNvSpPr txBox="1"/>
            <p:nvPr/>
          </p:nvSpPr>
          <p:spPr>
            <a:xfrm>
              <a:off x="4143244" y="697953"/>
              <a:ext cx="1106392" cy="24622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r>
                <a:rPr lang="en-IN" sz="1000" b="1">
                  <a:solidFill>
                    <a:schemeClr val="bg1"/>
                  </a:solidFill>
                  <a:latin typeface="Calibri"/>
                  <a:cs typeface="Calibri"/>
                </a:rPr>
                <a:t>Project partners</a:t>
              </a:r>
              <a:endParaRPr lang="en-IN" sz="1000" b="1">
                <a:solidFill>
                  <a:schemeClr val="bg1"/>
                </a:solidFill>
                <a:cs typeface="Calibri"/>
              </a:endParaRP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1CB9AD72-3D61-4B6F-8947-AC7679D25706}"/>
              </a:ext>
            </a:extLst>
          </p:cNvPr>
          <p:cNvSpPr txBox="1"/>
          <p:nvPr/>
        </p:nvSpPr>
        <p:spPr>
          <a:xfrm>
            <a:off x="395288" y="1350127"/>
            <a:ext cx="1886503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IN"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partners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389A40C9-1A94-4919-B969-0952BD631F03}"/>
              </a:ext>
            </a:extLst>
          </p:cNvPr>
          <p:cNvSpPr txBox="1"/>
          <p:nvPr/>
        </p:nvSpPr>
        <p:spPr>
          <a:xfrm>
            <a:off x="7067173" y="1361536"/>
            <a:ext cx="1886503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IN"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Corporations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7E0D49AA-DF03-43A1-9447-4AE72DA0076D}"/>
              </a:ext>
            </a:extLst>
          </p:cNvPr>
          <p:cNvSpPr txBox="1"/>
          <p:nvPr/>
        </p:nvSpPr>
        <p:spPr>
          <a:xfrm>
            <a:off x="2003569" y="1350126"/>
            <a:ext cx="1886503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IN"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OEMs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830B439A-3AC2-43CB-B670-DB25F4FA6F13}"/>
              </a:ext>
            </a:extLst>
          </p:cNvPr>
          <p:cNvSpPr txBox="1"/>
          <p:nvPr/>
        </p:nvSpPr>
        <p:spPr>
          <a:xfrm>
            <a:off x="3734254" y="1349760"/>
            <a:ext cx="1886503" cy="2308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IN"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Charging equipment &amp; operations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4EE2BD23-44D8-4E41-926C-CA6123CC5D0E}"/>
              </a:ext>
            </a:extLst>
          </p:cNvPr>
          <p:cNvSpPr txBox="1"/>
          <p:nvPr/>
        </p:nvSpPr>
        <p:spPr>
          <a:xfrm>
            <a:off x="5413859" y="1364816"/>
            <a:ext cx="14670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Mobility service companies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xmlns="" id="{889D1F11-2D93-451F-BEBF-76DCA81C1DBD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77594" y="3046566"/>
            <a:ext cx="681004" cy="290975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xmlns="" id="{6FC248B2-67AC-49F4-9B2E-5845C71795FC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1795" y="3111200"/>
            <a:ext cx="886872" cy="44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939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C146000-AF05-AB4A-80FB-BAC001AB5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231EE04-0067-423F-A2C8-01C90ECEA984}"/>
              </a:ext>
            </a:extLst>
          </p:cNvPr>
          <p:cNvSpPr txBox="1">
            <a:spLocks/>
          </p:cNvSpPr>
          <p:nvPr/>
        </p:nvSpPr>
        <p:spPr>
          <a:xfrm>
            <a:off x="302214" y="185992"/>
            <a:ext cx="8841786" cy="640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>
                <a:solidFill>
                  <a:srgbClr val="999999"/>
                </a:solidFill>
                <a:latin typeface="Calibri"/>
                <a:cs typeface="Calibri"/>
              </a:rPr>
              <a:t>REmobility</a:t>
            </a:r>
            <a:r>
              <a:rPr lang="en-US" sz="2000" b="1">
                <a:solidFill>
                  <a:srgbClr val="1B1A5B"/>
                </a:solidFill>
                <a:latin typeface="Calibri"/>
                <a:cs typeface="Calibri"/>
              </a:rPr>
              <a:t> members collaborate to build knowledge, lead through own actions and advocate for right policies – to help accelerate EV adoption in India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5E86568-AB0A-44E5-8BA0-CE2682075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7973" y="838147"/>
            <a:ext cx="1991385" cy="130677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B4E8062-4391-49A6-AE9E-86229F04B8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1941" y="2210363"/>
            <a:ext cx="1991385" cy="11049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07B320B-A1A4-4FDA-B368-5251A60FA676}"/>
              </a:ext>
            </a:extLst>
          </p:cNvPr>
          <p:cNvSpPr/>
          <p:nvPr/>
        </p:nvSpPr>
        <p:spPr>
          <a:xfrm>
            <a:off x="5027839" y="760010"/>
            <a:ext cx="1354858" cy="261610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100" b="1" u="sng">
                <a:solidFill>
                  <a:srgbClr val="FE376B"/>
                </a:solidFill>
                <a:latin typeface="Calibri"/>
                <a:ea typeface="Arial" charset="0"/>
                <a:cs typeface="Calibri"/>
              </a:rPr>
              <a:t>Project Deliverables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1A0E45A-9AC9-4944-A38C-228E46C5C6CA}"/>
              </a:ext>
            </a:extLst>
          </p:cNvPr>
          <p:cNvSpPr/>
          <p:nvPr/>
        </p:nvSpPr>
        <p:spPr>
          <a:xfrm>
            <a:off x="5027839" y="2392549"/>
            <a:ext cx="39421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b="1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 projects – </a:t>
            </a:r>
            <a:r>
              <a:rPr lang="en-IN" sz="10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Supported and documented learning from India’s first all-electric ride hailing service (BluSmart) to showcase viability of transitioning ride-hailing to all electric in India. A similar demonstration project under progress with India’s largest e-commerce company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CD1CDFC-EFDF-4CDB-A3FC-1C19349AD6E3}"/>
              </a:ext>
            </a:extLst>
          </p:cNvPr>
          <p:cNvSpPr/>
          <p:nvPr/>
        </p:nvSpPr>
        <p:spPr>
          <a:xfrm>
            <a:off x="5027838" y="3254323"/>
            <a:ext cx="35708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recommendations – </a:t>
            </a:r>
            <a:r>
              <a:rPr lang="en-US" sz="10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policy recommendations for various government departments and ministries to support faster adoption of EVs by fleets and attract private investments in charging. Recommendations shared with senior government officials</a:t>
            </a:r>
            <a:r>
              <a:rPr lang="en-US" sz="1000" b="1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000" b="1">
              <a:solidFill>
                <a:srgbClr val="1B1A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ED12AF5-E8A1-48F0-A44F-67472C4DC100}"/>
              </a:ext>
            </a:extLst>
          </p:cNvPr>
          <p:cNvSpPr/>
          <p:nvPr/>
        </p:nvSpPr>
        <p:spPr>
          <a:xfrm>
            <a:off x="5027837" y="4088662"/>
            <a:ext cx="39601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Ambition statement – </a:t>
            </a:r>
            <a:r>
              <a:rPr lang="en-US" sz="10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CEO backed ambition statement, in partnership with UK Government, to be launched in the run up to COP26 to support Indian government to enhance its transport related NDCs</a:t>
            </a:r>
            <a:endParaRPr lang="en-IN" sz="1000">
              <a:solidFill>
                <a:srgbClr val="1B1A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892C29A-AAFD-4AF3-B3D6-5D15ADEBFAB4}"/>
              </a:ext>
            </a:extLst>
          </p:cNvPr>
          <p:cNvSpPr/>
          <p:nvPr/>
        </p:nvSpPr>
        <p:spPr>
          <a:xfrm>
            <a:off x="5048378" y="1629512"/>
            <a:ext cx="3960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 Business Guide to EV Adoption </a:t>
            </a:r>
            <a:r>
              <a:rPr lang="en-US" sz="10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A ready reckoner for fleet adoption across use-cases such as  ride-hailing, employee transport and urban freight created by business for business (launched by Indian government at COP 25)</a:t>
            </a:r>
            <a:endParaRPr lang="en-IN" sz="1000">
              <a:solidFill>
                <a:srgbClr val="1B1A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B090037-8DCA-4171-B15D-063A84BB3B13}"/>
              </a:ext>
            </a:extLst>
          </p:cNvPr>
          <p:cNvSpPr/>
          <p:nvPr/>
        </p:nvSpPr>
        <p:spPr>
          <a:xfrm>
            <a:off x="5048378" y="1020363"/>
            <a:ext cx="396015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REmobility coalition </a:t>
            </a:r>
            <a:r>
              <a:rPr lang="en-US" sz="100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Over 50 business come together to set ambition, lead through own action, share knowledge and advocate for policy initiatives that help accelerate fleet-led EV adoption in India</a:t>
            </a:r>
            <a:endParaRPr lang="en-IN" sz="1000">
              <a:solidFill>
                <a:srgbClr val="1B1A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Star: 4 Points 34">
            <a:extLst>
              <a:ext uri="{FF2B5EF4-FFF2-40B4-BE49-F238E27FC236}">
                <a16:creationId xmlns:a16="http://schemas.microsoft.com/office/drawing/2014/main" xmlns="" id="{7078B8B4-D91F-4039-BB01-2F6B3CC219B3}"/>
              </a:ext>
            </a:extLst>
          </p:cNvPr>
          <p:cNvSpPr/>
          <p:nvPr/>
        </p:nvSpPr>
        <p:spPr>
          <a:xfrm>
            <a:off x="4619847" y="1056608"/>
            <a:ext cx="345558" cy="332267"/>
          </a:xfrm>
          <a:prstGeom prst="star4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4 Points 35">
            <a:extLst>
              <a:ext uri="{FF2B5EF4-FFF2-40B4-BE49-F238E27FC236}">
                <a16:creationId xmlns:a16="http://schemas.microsoft.com/office/drawing/2014/main" xmlns="" id="{6AAFA448-6B66-4ED7-B666-092F38BE4B23}"/>
              </a:ext>
            </a:extLst>
          </p:cNvPr>
          <p:cNvSpPr/>
          <p:nvPr/>
        </p:nvSpPr>
        <p:spPr>
          <a:xfrm>
            <a:off x="4619846" y="1800886"/>
            <a:ext cx="345558" cy="332267"/>
          </a:xfrm>
          <a:prstGeom prst="star4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4 Points 36">
            <a:extLst>
              <a:ext uri="{FF2B5EF4-FFF2-40B4-BE49-F238E27FC236}">
                <a16:creationId xmlns:a16="http://schemas.microsoft.com/office/drawing/2014/main" xmlns="" id="{B8E05A20-B71B-4790-B2EF-0DA2F110A49E}"/>
              </a:ext>
            </a:extLst>
          </p:cNvPr>
          <p:cNvSpPr/>
          <p:nvPr/>
        </p:nvSpPr>
        <p:spPr>
          <a:xfrm>
            <a:off x="4619843" y="2556295"/>
            <a:ext cx="345558" cy="332267"/>
          </a:xfrm>
          <a:prstGeom prst="star4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ar: 4 Points 37">
            <a:extLst>
              <a:ext uri="{FF2B5EF4-FFF2-40B4-BE49-F238E27FC236}">
                <a16:creationId xmlns:a16="http://schemas.microsoft.com/office/drawing/2014/main" xmlns="" id="{056311B3-B1EC-4506-8966-1FF169127785}"/>
              </a:ext>
            </a:extLst>
          </p:cNvPr>
          <p:cNvSpPr/>
          <p:nvPr/>
        </p:nvSpPr>
        <p:spPr>
          <a:xfrm>
            <a:off x="4619843" y="3435640"/>
            <a:ext cx="345558" cy="332267"/>
          </a:xfrm>
          <a:prstGeom prst="star4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ar: 4 Points 38">
            <a:extLst>
              <a:ext uri="{FF2B5EF4-FFF2-40B4-BE49-F238E27FC236}">
                <a16:creationId xmlns:a16="http://schemas.microsoft.com/office/drawing/2014/main" xmlns="" id="{315D7A05-3C68-4516-89D0-0279C8BDD1BF}"/>
              </a:ext>
            </a:extLst>
          </p:cNvPr>
          <p:cNvSpPr/>
          <p:nvPr/>
        </p:nvSpPr>
        <p:spPr>
          <a:xfrm>
            <a:off x="4627814" y="4148851"/>
            <a:ext cx="345558" cy="332267"/>
          </a:xfrm>
          <a:prstGeom prst="star4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 group of people performing on a counter&#10;&#10;Description automatically generated">
            <a:extLst>
              <a:ext uri="{FF2B5EF4-FFF2-40B4-BE49-F238E27FC236}">
                <a16:creationId xmlns:a16="http://schemas.microsoft.com/office/drawing/2014/main" xmlns="" id="{4EBB471C-D5F6-4BFD-BE72-FAB2451869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168" t="9664" b="15942"/>
          <a:stretch/>
        </p:blipFill>
        <p:spPr>
          <a:xfrm>
            <a:off x="2458678" y="2220386"/>
            <a:ext cx="1789865" cy="10757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2E606FA-4733-43FD-91F5-4BCABD2607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965" t="8478" r="9902" b="6809"/>
          <a:stretch/>
        </p:blipFill>
        <p:spPr>
          <a:xfrm>
            <a:off x="2444358" y="838147"/>
            <a:ext cx="1789865" cy="1316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811C622-979D-4C13-A411-7E91B03BAB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1941" y="3379219"/>
            <a:ext cx="1991384" cy="1327589"/>
          </a:xfrm>
          <a:prstGeom prst="rect">
            <a:avLst/>
          </a:prstGeom>
        </p:spPr>
      </p:pic>
      <p:pic>
        <p:nvPicPr>
          <p:cNvPr id="43" name="Picture 42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xmlns="" id="{D899EB5B-1550-48C6-9B1F-490131FE1D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444358" y="3379219"/>
            <a:ext cx="1804185" cy="132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037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744AB214-AAA1-AC4E-A328-A72F86A11174}"/>
              </a:ext>
            </a:extLst>
          </p:cNvPr>
          <p:cNvSpPr txBox="1">
            <a:spLocks/>
          </p:cNvSpPr>
          <p:nvPr/>
        </p:nvSpPr>
        <p:spPr>
          <a:xfrm>
            <a:off x="400310" y="2170461"/>
            <a:ext cx="3098794" cy="70139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confidence and clarity among businesses</a:t>
            </a: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1B1A5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6858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the RATE of EV transition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C146000-AF05-AB4A-80FB-BAC001AB5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379209-9CCB-4672-8234-E757D9825D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7" r="12556"/>
          <a:stretch/>
        </p:blipFill>
        <p:spPr>
          <a:xfrm>
            <a:off x="3828288" y="-18647"/>
            <a:ext cx="5303520" cy="47505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79716C0-D2B2-4268-A624-B34FA70A6A99}"/>
              </a:ext>
            </a:extLst>
          </p:cNvPr>
          <p:cNvSpPr txBox="1">
            <a:spLocks/>
          </p:cNvSpPr>
          <p:nvPr/>
        </p:nvSpPr>
        <p:spPr>
          <a:xfrm>
            <a:off x="497846" y="385281"/>
            <a:ext cx="3232906" cy="416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pt-PT" sz="2700" b="1" dirty="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an ambition</a:t>
            </a:r>
            <a:endParaRPr lang="en-US" sz="2700" b="1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62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14">
            <a:extLst>
              <a:ext uri="{FF2B5EF4-FFF2-40B4-BE49-F238E27FC236}">
                <a16:creationId xmlns:a16="http://schemas.microsoft.com/office/drawing/2014/main" xmlns="" id="{DE219AEF-8E6D-4C4E-836F-3D92674C7766}"/>
              </a:ext>
            </a:extLst>
          </p:cNvPr>
          <p:cNvSpPr/>
          <p:nvPr/>
        </p:nvSpPr>
        <p:spPr>
          <a:xfrm>
            <a:off x="546896" y="2550838"/>
            <a:ext cx="7800954" cy="34289"/>
          </a:xfrm>
          <a:custGeom>
            <a:avLst/>
            <a:gdLst/>
            <a:ahLst/>
            <a:cxnLst/>
            <a:rect l="l" t="t" r="r" b="b"/>
            <a:pathLst>
              <a:path w="7407909">
                <a:moveTo>
                  <a:pt x="0" y="0"/>
                </a:moveTo>
                <a:lnTo>
                  <a:pt x="7407313" y="0"/>
                </a:lnTo>
              </a:path>
            </a:pathLst>
          </a:custGeom>
          <a:ln w="2222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 sz="1577"/>
          </a:p>
        </p:txBody>
      </p:sp>
      <p:sp>
        <p:nvSpPr>
          <p:cNvPr id="45" name="object 34">
            <a:extLst>
              <a:ext uri="{FF2B5EF4-FFF2-40B4-BE49-F238E27FC236}">
                <a16:creationId xmlns:a16="http://schemas.microsoft.com/office/drawing/2014/main" xmlns="" id="{40CDCFD8-15E7-134A-B872-B9911A202203}"/>
              </a:ext>
            </a:extLst>
          </p:cNvPr>
          <p:cNvSpPr/>
          <p:nvPr/>
        </p:nvSpPr>
        <p:spPr>
          <a:xfrm>
            <a:off x="8268298" y="2468384"/>
            <a:ext cx="77848" cy="165148"/>
          </a:xfrm>
          <a:custGeom>
            <a:avLst/>
            <a:gdLst/>
            <a:ahLst/>
            <a:cxnLst/>
            <a:rect l="l" t="t" r="r" b="b"/>
            <a:pathLst>
              <a:path w="88900" h="188595">
                <a:moveTo>
                  <a:pt x="0" y="0"/>
                </a:moveTo>
                <a:lnTo>
                  <a:pt x="88760" y="94157"/>
                </a:lnTo>
                <a:lnTo>
                  <a:pt x="0" y="188328"/>
                </a:lnTo>
              </a:path>
            </a:pathLst>
          </a:custGeom>
          <a:ln w="2222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 sz="1577"/>
          </a:p>
        </p:txBody>
      </p:sp>
      <p:sp>
        <p:nvSpPr>
          <p:cNvPr id="61" name="object 50">
            <a:extLst>
              <a:ext uri="{FF2B5EF4-FFF2-40B4-BE49-F238E27FC236}">
                <a16:creationId xmlns:a16="http://schemas.microsoft.com/office/drawing/2014/main" xmlns="" id="{A3F09FCB-38F1-6249-817C-9DD7504EF521}"/>
              </a:ext>
            </a:extLst>
          </p:cNvPr>
          <p:cNvSpPr/>
          <p:nvPr/>
        </p:nvSpPr>
        <p:spPr>
          <a:xfrm>
            <a:off x="820430" y="1627139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59409" h="349885">
                <a:moveTo>
                  <a:pt x="179451" y="0"/>
                </a:moveTo>
                <a:lnTo>
                  <a:pt x="131749" y="6247"/>
                </a:lnTo>
                <a:lnTo>
                  <a:pt x="88883" y="23880"/>
                </a:lnTo>
                <a:lnTo>
                  <a:pt x="52563" y="51231"/>
                </a:lnTo>
                <a:lnTo>
                  <a:pt x="24502" y="86634"/>
                </a:lnTo>
                <a:lnTo>
                  <a:pt x="6410" y="128422"/>
                </a:lnTo>
                <a:lnTo>
                  <a:pt x="0" y="174929"/>
                </a:lnTo>
                <a:lnTo>
                  <a:pt x="6410" y="221438"/>
                </a:lnTo>
                <a:lnTo>
                  <a:pt x="24502" y="263231"/>
                </a:lnTo>
                <a:lnTo>
                  <a:pt x="52563" y="298640"/>
                </a:lnTo>
                <a:lnTo>
                  <a:pt x="88883" y="325997"/>
                </a:lnTo>
                <a:lnTo>
                  <a:pt x="131749" y="343635"/>
                </a:lnTo>
                <a:lnTo>
                  <a:pt x="179451" y="349885"/>
                </a:lnTo>
                <a:lnTo>
                  <a:pt x="227152" y="343635"/>
                </a:lnTo>
                <a:lnTo>
                  <a:pt x="270018" y="325997"/>
                </a:lnTo>
                <a:lnTo>
                  <a:pt x="306338" y="298640"/>
                </a:lnTo>
                <a:lnTo>
                  <a:pt x="334399" y="263231"/>
                </a:lnTo>
                <a:lnTo>
                  <a:pt x="352491" y="221438"/>
                </a:lnTo>
                <a:lnTo>
                  <a:pt x="358902" y="174929"/>
                </a:lnTo>
                <a:lnTo>
                  <a:pt x="352491" y="128422"/>
                </a:lnTo>
                <a:lnTo>
                  <a:pt x="334399" y="86634"/>
                </a:lnTo>
                <a:lnTo>
                  <a:pt x="306338" y="51231"/>
                </a:lnTo>
                <a:lnTo>
                  <a:pt x="270018" y="23880"/>
                </a:lnTo>
                <a:lnTo>
                  <a:pt x="227152" y="6247"/>
                </a:lnTo>
                <a:lnTo>
                  <a:pt x="179451" y="0"/>
                </a:lnTo>
                <a:close/>
              </a:path>
            </a:pathLst>
          </a:custGeom>
          <a:solidFill>
            <a:srgbClr val="1B1A5B"/>
          </a:solidFill>
        </p:spPr>
        <p:txBody>
          <a:bodyPr wrap="square" lIns="0" tIns="0" rIns="0" bIns="0" rtlCol="0" anchor="ctr" anchorCtr="0"/>
          <a:lstStyle/>
          <a:p>
            <a:pPr marL="10795" lvl="0" algn="ctr">
              <a:spcBef>
                <a:spcPts val="119"/>
              </a:spcBef>
            </a:pPr>
            <a:r>
              <a:rPr lang="en-US" sz="1200" b="1" spc="-17" dirty="0">
                <a:solidFill>
                  <a:srgbClr val="FFFFFF"/>
                </a:solidFill>
                <a:ea typeface="Arial" charset="0"/>
                <a:cs typeface="Arial" charset="0"/>
              </a:rPr>
              <a:t>2025</a:t>
            </a:r>
            <a:endParaRPr lang="en-US" sz="12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78" name="object 11">
            <a:extLst>
              <a:ext uri="{FF2B5EF4-FFF2-40B4-BE49-F238E27FC236}">
                <a16:creationId xmlns:a16="http://schemas.microsoft.com/office/drawing/2014/main" xmlns="" id="{4CD07A3A-4B0E-1046-A490-56C6C8E702FC}"/>
              </a:ext>
            </a:extLst>
          </p:cNvPr>
          <p:cNvSpPr/>
          <p:nvPr/>
        </p:nvSpPr>
        <p:spPr>
          <a:xfrm flipH="1">
            <a:off x="1018450" y="2096719"/>
            <a:ext cx="34289" cy="453668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267"/>
                </a:lnTo>
              </a:path>
            </a:pathLst>
          </a:custGeom>
          <a:ln w="12700">
            <a:solidFill>
              <a:srgbClr val="A7A9AC"/>
            </a:solidFill>
            <a:prstDash val="sysDot"/>
          </a:ln>
        </p:spPr>
        <p:txBody>
          <a:bodyPr wrap="square" lIns="0" tIns="0" rIns="0" bIns="0" rtlCol="0"/>
          <a:lstStyle/>
          <a:p>
            <a:endParaRPr sz="1577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4104544-55AE-E143-B70B-6E052CD00B0E}"/>
              </a:ext>
            </a:extLst>
          </p:cNvPr>
          <p:cNvSpPr txBox="1"/>
          <p:nvPr/>
        </p:nvSpPr>
        <p:spPr>
          <a:xfrm>
            <a:off x="1263102" y="1723170"/>
            <a:ext cx="1005536" cy="2213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122">
              <a:spcBef>
                <a:spcPts val="679"/>
              </a:spcBef>
            </a:pPr>
            <a:r>
              <a:rPr lang="en-US" sz="150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Norway</a:t>
            </a:r>
            <a:r>
              <a:rPr lang="en-US" sz="1500" b="1" spc="-9" dirty="0">
                <a:solidFill>
                  <a:srgbClr val="FFC000"/>
                </a:solidFill>
                <a:ea typeface="Arial" charset="0"/>
                <a:cs typeface="Arial" charset="0"/>
              </a:rPr>
              <a:t/>
            </a:r>
            <a:br>
              <a:rPr lang="en-US" sz="1500" b="1" spc="-9" dirty="0">
                <a:solidFill>
                  <a:srgbClr val="FFC000"/>
                </a:solidFill>
                <a:ea typeface="Arial" charset="0"/>
                <a:cs typeface="Arial" charset="0"/>
              </a:rPr>
            </a:br>
            <a:endParaRPr lang="en-US" sz="1500" spc="-9" dirty="0">
              <a:solidFill>
                <a:srgbClr val="FFC000"/>
              </a:solidFill>
              <a:ea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3B5FF2-8173-5048-B6C3-25754036CCFC}"/>
              </a:ext>
            </a:extLst>
          </p:cNvPr>
          <p:cNvSpPr/>
          <p:nvPr/>
        </p:nvSpPr>
        <p:spPr>
          <a:xfrm>
            <a:off x="929344" y="2531242"/>
            <a:ext cx="261719" cy="34289"/>
          </a:xfrm>
          <a:prstGeom prst="rect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7" name="object 50">
            <a:extLst>
              <a:ext uri="{FF2B5EF4-FFF2-40B4-BE49-F238E27FC236}">
                <a16:creationId xmlns:a16="http://schemas.microsoft.com/office/drawing/2014/main" xmlns="" id="{62FE0DA5-EF0C-644D-B6AC-29FE9F772139}"/>
              </a:ext>
            </a:extLst>
          </p:cNvPr>
          <p:cNvSpPr/>
          <p:nvPr/>
        </p:nvSpPr>
        <p:spPr>
          <a:xfrm>
            <a:off x="2772384" y="1678751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59409" h="349885">
                <a:moveTo>
                  <a:pt x="179451" y="0"/>
                </a:moveTo>
                <a:lnTo>
                  <a:pt x="131749" y="6247"/>
                </a:lnTo>
                <a:lnTo>
                  <a:pt x="88883" y="23880"/>
                </a:lnTo>
                <a:lnTo>
                  <a:pt x="52563" y="51231"/>
                </a:lnTo>
                <a:lnTo>
                  <a:pt x="24502" y="86634"/>
                </a:lnTo>
                <a:lnTo>
                  <a:pt x="6410" y="128422"/>
                </a:lnTo>
                <a:lnTo>
                  <a:pt x="0" y="174929"/>
                </a:lnTo>
                <a:lnTo>
                  <a:pt x="6410" y="221438"/>
                </a:lnTo>
                <a:lnTo>
                  <a:pt x="24502" y="263231"/>
                </a:lnTo>
                <a:lnTo>
                  <a:pt x="52563" y="298640"/>
                </a:lnTo>
                <a:lnTo>
                  <a:pt x="88883" y="325997"/>
                </a:lnTo>
                <a:lnTo>
                  <a:pt x="131749" y="343635"/>
                </a:lnTo>
                <a:lnTo>
                  <a:pt x="179451" y="349885"/>
                </a:lnTo>
                <a:lnTo>
                  <a:pt x="227152" y="343635"/>
                </a:lnTo>
                <a:lnTo>
                  <a:pt x="270018" y="325997"/>
                </a:lnTo>
                <a:lnTo>
                  <a:pt x="306338" y="298640"/>
                </a:lnTo>
                <a:lnTo>
                  <a:pt x="334399" y="263231"/>
                </a:lnTo>
                <a:lnTo>
                  <a:pt x="352491" y="221438"/>
                </a:lnTo>
                <a:lnTo>
                  <a:pt x="358902" y="174929"/>
                </a:lnTo>
                <a:lnTo>
                  <a:pt x="352491" y="128422"/>
                </a:lnTo>
                <a:lnTo>
                  <a:pt x="334399" y="86634"/>
                </a:lnTo>
                <a:lnTo>
                  <a:pt x="306338" y="51231"/>
                </a:lnTo>
                <a:lnTo>
                  <a:pt x="270018" y="23880"/>
                </a:lnTo>
                <a:lnTo>
                  <a:pt x="227152" y="6247"/>
                </a:lnTo>
                <a:lnTo>
                  <a:pt x="179451" y="0"/>
                </a:lnTo>
                <a:close/>
              </a:path>
            </a:pathLst>
          </a:custGeom>
          <a:solidFill>
            <a:srgbClr val="5CC9BE"/>
          </a:solidFill>
        </p:spPr>
        <p:txBody>
          <a:bodyPr wrap="square" lIns="0" tIns="0" rIns="0" bIns="0" rtlCol="0" anchor="ctr" anchorCtr="0"/>
          <a:lstStyle/>
          <a:p>
            <a:pPr marL="10795" lvl="0" algn="ctr">
              <a:spcBef>
                <a:spcPts val="119"/>
              </a:spcBef>
            </a:pPr>
            <a:r>
              <a:rPr lang="en-US" sz="1200" b="1" spc="-17" dirty="0">
                <a:solidFill>
                  <a:srgbClr val="FFFFFF"/>
                </a:solidFill>
                <a:ea typeface="Arial" charset="0"/>
                <a:cs typeface="Arial" charset="0"/>
              </a:rPr>
              <a:t>2032</a:t>
            </a:r>
            <a:endParaRPr lang="en-US" sz="1200" dirty="0">
              <a:solidFill>
                <a:prstClr val="black"/>
              </a:solidFill>
              <a:ea typeface="Arial" charset="0"/>
              <a:cs typeface="Arial" charset="0"/>
            </a:endParaRPr>
          </a:p>
        </p:txBody>
      </p:sp>
      <p:sp>
        <p:nvSpPr>
          <p:cNvPr id="99" name="object 11">
            <a:extLst>
              <a:ext uri="{FF2B5EF4-FFF2-40B4-BE49-F238E27FC236}">
                <a16:creationId xmlns:a16="http://schemas.microsoft.com/office/drawing/2014/main" xmlns="" id="{782B3A7E-948D-4E4E-856F-A4DDCEE9162F}"/>
              </a:ext>
            </a:extLst>
          </p:cNvPr>
          <p:cNvSpPr/>
          <p:nvPr/>
        </p:nvSpPr>
        <p:spPr>
          <a:xfrm flipH="1">
            <a:off x="2974148" y="2096719"/>
            <a:ext cx="34289" cy="453668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267"/>
                </a:lnTo>
              </a:path>
            </a:pathLst>
          </a:custGeom>
          <a:ln w="12700">
            <a:solidFill>
              <a:srgbClr val="A7A9AC"/>
            </a:solidFill>
            <a:prstDash val="sysDot"/>
          </a:ln>
        </p:spPr>
        <p:txBody>
          <a:bodyPr wrap="square" lIns="0" tIns="0" rIns="0" bIns="0" rtlCol="0"/>
          <a:lstStyle/>
          <a:p>
            <a:endParaRPr sz="1577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14090369-2033-8A42-B5CD-38DF031BE5F9}"/>
              </a:ext>
            </a:extLst>
          </p:cNvPr>
          <p:cNvSpPr txBox="1"/>
          <p:nvPr/>
        </p:nvSpPr>
        <p:spPr>
          <a:xfrm>
            <a:off x="3255854" y="1775521"/>
            <a:ext cx="749993" cy="2759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FF0000"/>
                </a:solidFill>
                <a:ea typeface="Arial" charset="0"/>
                <a:cs typeface="Arial" charset="0"/>
              </a:rPr>
              <a:t>Scotland</a:t>
            </a:r>
            <a:endParaRPr lang="en-US" sz="750" spc="-9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xmlns="" id="{44D4A060-B45E-CC42-B79D-25217F14A22D}"/>
              </a:ext>
            </a:extLst>
          </p:cNvPr>
          <p:cNvSpPr/>
          <p:nvPr/>
        </p:nvSpPr>
        <p:spPr>
          <a:xfrm>
            <a:off x="2885041" y="2531242"/>
            <a:ext cx="261719" cy="34289"/>
          </a:xfrm>
          <a:prstGeom prst="rect">
            <a:avLst/>
          </a:prstGeom>
          <a:solidFill>
            <a:srgbClr val="5CC9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2" name="object 50">
            <a:extLst>
              <a:ext uri="{FF2B5EF4-FFF2-40B4-BE49-F238E27FC236}">
                <a16:creationId xmlns:a16="http://schemas.microsoft.com/office/drawing/2014/main" xmlns="" id="{0BF42919-450D-024F-A3B9-9E56A093E117}"/>
              </a:ext>
            </a:extLst>
          </p:cNvPr>
          <p:cNvSpPr/>
          <p:nvPr/>
        </p:nvSpPr>
        <p:spPr>
          <a:xfrm>
            <a:off x="4935291" y="1678751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59409" h="349885">
                <a:moveTo>
                  <a:pt x="179451" y="0"/>
                </a:moveTo>
                <a:lnTo>
                  <a:pt x="131749" y="6247"/>
                </a:lnTo>
                <a:lnTo>
                  <a:pt x="88883" y="23880"/>
                </a:lnTo>
                <a:lnTo>
                  <a:pt x="52563" y="51231"/>
                </a:lnTo>
                <a:lnTo>
                  <a:pt x="24502" y="86634"/>
                </a:lnTo>
                <a:lnTo>
                  <a:pt x="6410" y="128422"/>
                </a:lnTo>
                <a:lnTo>
                  <a:pt x="0" y="174929"/>
                </a:lnTo>
                <a:lnTo>
                  <a:pt x="6410" y="221438"/>
                </a:lnTo>
                <a:lnTo>
                  <a:pt x="24502" y="263231"/>
                </a:lnTo>
                <a:lnTo>
                  <a:pt x="52563" y="298640"/>
                </a:lnTo>
                <a:lnTo>
                  <a:pt x="88883" y="325997"/>
                </a:lnTo>
                <a:lnTo>
                  <a:pt x="131749" y="343635"/>
                </a:lnTo>
                <a:lnTo>
                  <a:pt x="179451" y="349885"/>
                </a:lnTo>
                <a:lnTo>
                  <a:pt x="227152" y="343635"/>
                </a:lnTo>
                <a:lnTo>
                  <a:pt x="270018" y="325997"/>
                </a:lnTo>
                <a:lnTo>
                  <a:pt x="306338" y="298640"/>
                </a:lnTo>
                <a:lnTo>
                  <a:pt x="334399" y="263231"/>
                </a:lnTo>
                <a:lnTo>
                  <a:pt x="352491" y="221438"/>
                </a:lnTo>
                <a:lnTo>
                  <a:pt x="358902" y="174929"/>
                </a:lnTo>
                <a:lnTo>
                  <a:pt x="352491" y="128422"/>
                </a:lnTo>
                <a:lnTo>
                  <a:pt x="334399" y="86634"/>
                </a:lnTo>
                <a:lnTo>
                  <a:pt x="306338" y="51231"/>
                </a:lnTo>
                <a:lnTo>
                  <a:pt x="270018" y="23880"/>
                </a:lnTo>
                <a:lnTo>
                  <a:pt x="227152" y="6247"/>
                </a:lnTo>
                <a:lnTo>
                  <a:pt x="179451" y="0"/>
                </a:lnTo>
                <a:close/>
              </a:path>
            </a:pathLst>
          </a:custGeom>
          <a:solidFill>
            <a:srgbClr val="9650E6"/>
          </a:solidFill>
        </p:spPr>
        <p:txBody>
          <a:bodyPr wrap="square" lIns="0" tIns="0" rIns="0" bIns="0" rtlCol="0" anchor="ctr" anchorCtr="0"/>
          <a:lstStyle/>
          <a:p>
            <a:pPr marL="10795" algn="ctr">
              <a:spcBef>
                <a:spcPts val="119"/>
              </a:spcBef>
            </a:pPr>
            <a:r>
              <a:rPr lang="en-US" sz="1200" b="1" spc="-17" dirty="0">
                <a:solidFill>
                  <a:srgbClr val="FFFFFF"/>
                </a:solidFill>
                <a:ea typeface="Arial" charset="0"/>
                <a:cs typeface="Arial" charset="0"/>
              </a:rPr>
              <a:t>2040</a:t>
            </a:r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104" name="object 11">
            <a:extLst>
              <a:ext uri="{FF2B5EF4-FFF2-40B4-BE49-F238E27FC236}">
                <a16:creationId xmlns:a16="http://schemas.microsoft.com/office/drawing/2014/main" xmlns="" id="{CE37E76F-BBA8-E849-B7C3-2701A9A37F5D}"/>
              </a:ext>
            </a:extLst>
          </p:cNvPr>
          <p:cNvSpPr/>
          <p:nvPr/>
        </p:nvSpPr>
        <p:spPr>
          <a:xfrm flipH="1">
            <a:off x="5140503" y="2096719"/>
            <a:ext cx="34289" cy="453668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267"/>
                </a:lnTo>
              </a:path>
            </a:pathLst>
          </a:custGeom>
          <a:ln w="12700">
            <a:solidFill>
              <a:srgbClr val="A7A9AC"/>
            </a:solidFill>
            <a:prstDash val="sysDot"/>
          </a:ln>
        </p:spPr>
        <p:txBody>
          <a:bodyPr wrap="square" lIns="0" tIns="0" rIns="0" bIns="0" rtlCol="0"/>
          <a:lstStyle/>
          <a:p>
            <a:endParaRPr sz="1577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BFD4AC3-DAB8-5C4F-BF0D-8C46CAF187A5}"/>
              </a:ext>
            </a:extLst>
          </p:cNvPr>
          <p:cNvSpPr txBox="1"/>
          <p:nvPr/>
        </p:nvSpPr>
        <p:spPr>
          <a:xfrm>
            <a:off x="5434231" y="1223986"/>
            <a:ext cx="847640" cy="792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FF0000"/>
                </a:solidFill>
                <a:ea typeface="Arial" charset="0"/>
                <a:cs typeface="Arial" charset="0"/>
              </a:rPr>
              <a:t>Portugal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FF0000"/>
                </a:solidFill>
                <a:ea typeface="Arial" charset="0"/>
                <a:cs typeface="Arial" charset="0"/>
              </a:rPr>
              <a:t>France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Spain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Canada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Sri Lanka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8633C7A5-772D-1349-91D4-3335A1E5AB31}"/>
              </a:ext>
            </a:extLst>
          </p:cNvPr>
          <p:cNvSpPr/>
          <p:nvPr/>
        </p:nvSpPr>
        <p:spPr>
          <a:xfrm>
            <a:off x="5051396" y="2531242"/>
            <a:ext cx="261719" cy="34289"/>
          </a:xfrm>
          <a:prstGeom prst="rect">
            <a:avLst/>
          </a:prstGeom>
          <a:solidFill>
            <a:srgbClr val="965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7" name="object 50">
            <a:extLst>
              <a:ext uri="{FF2B5EF4-FFF2-40B4-BE49-F238E27FC236}">
                <a16:creationId xmlns:a16="http://schemas.microsoft.com/office/drawing/2014/main" xmlns="" id="{1C94ABC6-8F3B-AB48-B4C8-8A370A6B3AEA}"/>
              </a:ext>
            </a:extLst>
          </p:cNvPr>
          <p:cNvSpPr/>
          <p:nvPr/>
        </p:nvSpPr>
        <p:spPr>
          <a:xfrm>
            <a:off x="2198079" y="3019674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59409" h="349885">
                <a:moveTo>
                  <a:pt x="179451" y="0"/>
                </a:moveTo>
                <a:lnTo>
                  <a:pt x="131749" y="6247"/>
                </a:lnTo>
                <a:lnTo>
                  <a:pt x="88883" y="23880"/>
                </a:lnTo>
                <a:lnTo>
                  <a:pt x="52563" y="51231"/>
                </a:lnTo>
                <a:lnTo>
                  <a:pt x="24502" y="86634"/>
                </a:lnTo>
                <a:lnTo>
                  <a:pt x="6410" y="128422"/>
                </a:lnTo>
                <a:lnTo>
                  <a:pt x="0" y="174929"/>
                </a:lnTo>
                <a:lnTo>
                  <a:pt x="6410" y="221438"/>
                </a:lnTo>
                <a:lnTo>
                  <a:pt x="24502" y="263231"/>
                </a:lnTo>
                <a:lnTo>
                  <a:pt x="52563" y="298640"/>
                </a:lnTo>
                <a:lnTo>
                  <a:pt x="88883" y="325997"/>
                </a:lnTo>
                <a:lnTo>
                  <a:pt x="131749" y="343635"/>
                </a:lnTo>
                <a:lnTo>
                  <a:pt x="179451" y="349885"/>
                </a:lnTo>
                <a:lnTo>
                  <a:pt x="227152" y="343635"/>
                </a:lnTo>
                <a:lnTo>
                  <a:pt x="270018" y="325997"/>
                </a:lnTo>
                <a:lnTo>
                  <a:pt x="306338" y="298640"/>
                </a:lnTo>
                <a:lnTo>
                  <a:pt x="334399" y="263231"/>
                </a:lnTo>
                <a:lnTo>
                  <a:pt x="352491" y="221438"/>
                </a:lnTo>
                <a:lnTo>
                  <a:pt x="358902" y="174929"/>
                </a:lnTo>
                <a:lnTo>
                  <a:pt x="352491" y="128422"/>
                </a:lnTo>
                <a:lnTo>
                  <a:pt x="334399" y="86634"/>
                </a:lnTo>
                <a:lnTo>
                  <a:pt x="306338" y="51231"/>
                </a:lnTo>
                <a:lnTo>
                  <a:pt x="270018" y="23880"/>
                </a:lnTo>
                <a:lnTo>
                  <a:pt x="227152" y="6247"/>
                </a:lnTo>
                <a:lnTo>
                  <a:pt x="179451" y="0"/>
                </a:lnTo>
                <a:close/>
              </a:path>
            </a:pathLst>
          </a:custGeom>
          <a:solidFill>
            <a:srgbClr val="FE376B"/>
          </a:solidFill>
        </p:spPr>
        <p:txBody>
          <a:bodyPr wrap="square" lIns="0" tIns="0" rIns="0" bIns="0" rtlCol="0" anchor="ctr" anchorCtr="0"/>
          <a:lstStyle/>
          <a:p>
            <a:pPr marL="10795" algn="ctr">
              <a:spcBef>
                <a:spcPts val="119"/>
              </a:spcBef>
            </a:pPr>
            <a:r>
              <a:rPr lang="en-US" sz="1200" b="1" spc="-17" dirty="0">
                <a:solidFill>
                  <a:srgbClr val="FFFFFF"/>
                </a:solidFill>
                <a:ea typeface="Arial" charset="0"/>
                <a:cs typeface="Arial" charset="0"/>
              </a:rPr>
              <a:t>2030</a:t>
            </a:r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6AD60A4-5DB2-2848-B398-E24C68CC5506}"/>
              </a:ext>
            </a:extLst>
          </p:cNvPr>
          <p:cNvSpPr txBox="1"/>
          <p:nvPr/>
        </p:nvSpPr>
        <p:spPr>
          <a:xfrm>
            <a:off x="1335907" y="2647985"/>
            <a:ext cx="962483" cy="14686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122">
              <a:spcBef>
                <a:spcPts val="679"/>
              </a:spcBef>
            </a:pPr>
            <a:r>
              <a:rPr lang="en-US" sz="1500" b="1" spc="-9" dirty="0">
                <a:solidFill>
                  <a:srgbClr val="FF0000"/>
                </a:solidFill>
                <a:ea typeface="Arial" charset="0"/>
                <a:cs typeface="Arial" charset="0"/>
              </a:rPr>
              <a:t>UK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FF0000"/>
                </a:solidFill>
                <a:ea typeface="Arial" charset="0"/>
                <a:cs typeface="Arial" charset="0"/>
              </a:rPr>
              <a:t>Iceland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FF0000"/>
                </a:solidFill>
                <a:ea typeface="Arial" charset="0"/>
                <a:cs typeface="Arial" charset="0"/>
              </a:rPr>
              <a:t>Ireland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FF0000"/>
                </a:solidFill>
                <a:ea typeface="Arial" charset="0"/>
                <a:cs typeface="Arial" charset="0"/>
              </a:rPr>
              <a:t>Sweden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Netherlands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Slovenia </a:t>
            </a:r>
          </a:p>
          <a:p>
            <a:pPr marL="11122">
              <a:spcBef>
                <a:spcPts val="679"/>
              </a:spcBef>
            </a:pPr>
            <a:r>
              <a:rPr lang="en-US" sz="750" b="1" spc="-9" dirty="0">
                <a:solidFill>
                  <a:srgbClr val="1B1A5B"/>
                </a:solidFill>
                <a:ea typeface="Arial" charset="0"/>
                <a:cs typeface="Arial" charset="0"/>
              </a:rPr>
              <a:t/>
            </a:r>
            <a:br>
              <a:rPr lang="en-US" sz="750" b="1" spc="-9" dirty="0">
                <a:solidFill>
                  <a:srgbClr val="1B1A5B"/>
                </a:solidFill>
                <a:ea typeface="Arial" charset="0"/>
                <a:cs typeface="Arial" charset="0"/>
              </a:rPr>
            </a:br>
            <a:endParaRPr lang="en-US" sz="750" spc="-9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110" name="object 11">
            <a:extLst>
              <a:ext uri="{FF2B5EF4-FFF2-40B4-BE49-F238E27FC236}">
                <a16:creationId xmlns:a16="http://schemas.microsoft.com/office/drawing/2014/main" xmlns="" id="{F3227CB8-7108-4F43-9457-7955773CFA86}"/>
              </a:ext>
            </a:extLst>
          </p:cNvPr>
          <p:cNvSpPr/>
          <p:nvPr/>
        </p:nvSpPr>
        <p:spPr>
          <a:xfrm flipH="1">
            <a:off x="2392435" y="2556818"/>
            <a:ext cx="34289" cy="453668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267"/>
                </a:lnTo>
              </a:path>
            </a:pathLst>
          </a:custGeom>
          <a:ln w="12700">
            <a:solidFill>
              <a:srgbClr val="A7A9AC"/>
            </a:solidFill>
            <a:prstDash val="sysDot"/>
          </a:ln>
        </p:spPr>
        <p:txBody>
          <a:bodyPr wrap="square" lIns="0" tIns="0" rIns="0" bIns="0" rtlCol="0"/>
          <a:lstStyle/>
          <a:p>
            <a:endParaRPr sz="1577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A96E07CC-4FFD-664F-A83D-9AD536A0BBB3}"/>
              </a:ext>
            </a:extLst>
          </p:cNvPr>
          <p:cNvSpPr/>
          <p:nvPr/>
        </p:nvSpPr>
        <p:spPr>
          <a:xfrm>
            <a:off x="2298390" y="2531242"/>
            <a:ext cx="261719" cy="34289"/>
          </a:xfrm>
          <a:prstGeom prst="rect">
            <a:avLst/>
          </a:prstGeom>
          <a:solidFill>
            <a:srgbClr val="FE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2" name="object 50">
            <a:extLst>
              <a:ext uri="{FF2B5EF4-FFF2-40B4-BE49-F238E27FC236}">
                <a16:creationId xmlns:a16="http://schemas.microsoft.com/office/drawing/2014/main" xmlns="" id="{2D36F72C-26FB-874C-B995-C86E1BB1AC58}"/>
              </a:ext>
            </a:extLst>
          </p:cNvPr>
          <p:cNvSpPr/>
          <p:nvPr/>
        </p:nvSpPr>
        <p:spPr>
          <a:xfrm>
            <a:off x="3557220" y="301967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59409" h="349885">
                <a:moveTo>
                  <a:pt x="179451" y="0"/>
                </a:moveTo>
                <a:lnTo>
                  <a:pt x="131749" y="6247"/>
                </a:lnTo>
                <a:lnTo>
                  <a:pt x="88883" y="23880"/>
                </a:lnTo>
                <a:lnTo>
                  <a:pt x="52563" y="51231"/>
                </a:lnTo>
                <a:lnTo>
                  <a:pt x="24502" y="86634"/>
                </a:lnTo>
                <a:lnTo>
                  <a:pt x="6410" y="128422"/>
                </a:lnTo>
                <a:lnTo>
                  <a:pt x="0" y="174929"/>
                </a:lnTo>
                <a:lnTo>
                  <a:pt x="6410" y="221438"/>
                </a:lnTo>
                <a:lnTo>
                  <a:pt x="24502" y="263231"/>
                </a:lnTo>
                <a:lnTo>
                  <a:pt x="52563" y="298640"/>
                </a:lnTo>
                <a:lnTo>
                  <a:pt x="88883" y="325997"/>
                </a:lnTo>
                <a:lnTo>
                  <a:pt x="131749" y="343635"/>
                </a:lnTo>
                <a:lnTo>
                  <a:pt x="179451" y="349885"/>
                </a:lnTo>
                <a:lnTo>
                  <a:pt x="227152" y="343635"/>
                </a:lnTo>
                <a:lnTo>
                  <a:pt x="270018" y="325997"/>
                </a:lnTo>
                <a:lnTo>
                  <a:pt x="306338" y="298640"/>
                </a:lnTo>
                <a:lnTo>
                  <a:pt x="334399" y="263231"/>
                </a:lnTo>
                <a:lnTo>
                  <a:pt x="352491" y="221438"/>
                </a:lnTo>
                <a:lnTo>
                  <a:pt x="358902" y="174929"/>
                </a:lnTo>
                <a:lnTo>
                  <a:pt x="352491" y="128422"/>
                </a:lnTo>
                <a:lnTo>
                  <a:pt x="334399" y="86634"/>
                </a:lnTo>
                <a:lnTo>
                  <a:pt x="306338" y="51231"/>
                </a:lnTo>
                <a:lnTo>
                  <a:pt x="270018" y="23880"/>
                </a:lnTo>
                <a:lnTo>
                  <a:pt x="227152" y="6247"/>
                </a:lnTo>
                <a:lnTo>
                  <a:pt x="179451" y="0"/>
                </a:lnTo>
                <a:close/>
              </a:path>
            </a:pathLst>
          </a:custGeom>
          <a:solidFill>
            <a:srgbClr val="9650E6"/>
          </a:solidFill>
        </p:spPr>
        <p:txBody>
          <a:bodyPr wrap="square" lIns="0" tIns="0" rIns="0" bIns="0" rtlCol="0" anchor="ctr" anchorCtr="0"/>
          <a:lstStyle/>
          <a:p>
            <a:pPr marL="10795" algn="ctr">
              <a:spcBef>
                <a:spcPts val="119"/>
              </a:spcBef>
            </a:pPr>
            <a:r>
              <a:rPr lang="en-US" sz="1200" b="1" spc="-17" dirty="0">
                <a:solidFill>
                  <a:srgbClr val="FFFFFF"/>
                </a:solidFill>
                <a:ea typeface="Arial" charset="0"/>
                <a:cs typeface="Arial" charset="0"/>
              </a:rPr>
              <a:t>2035</a:t>
            </a:r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114" name="object 11">
            <a:extLst>
              <a:ext uri="{FF2B5EF4-FFF2-40B4-BE49-F238E27FC236}">
                <a16:creationId xmlns:a16="http://schemas.microsoft.com/office/drawing/2014/main" xmlns="" id="{10E24689-B64A-A34F-8C83-AF07B43C88BC}"/>
              </a:ext>
            </a:extLst>
          </p:cNvPr>
          <p:cNvSpPr/>
          <p:nvPr/>
        </p:nvSpPr>
        <p:spPr>
          <a:xfrm flipH="1">
            <a:off x="3761274" y="2556818"/>
            <a:ext cx="34289" cy="453668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267"/>
                </a:lnTo>
              </a:path>
            </a:pathLst>
          </a:custGeom>
          <a:ln w="12700">
            <a:solidFill>
              <a:srgbClr val="A7A9AC"/>
            </a:solidFill>
            <a:prstDash val="sysDot"/>
          </a:ln>
        </p:spPr>
        <p:txBody>
          <a:bodyPr wrap="square" lIns="0" tIns="0" rIns="0" bIns="0" rtlCol="0"/>
          <a:lstStyle/>
          <a:p>
            <a:endParaRPr sz="1577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5F2D6C45-BDE5-7544-8F82-9E03939FA63E}"/>
              </a:ext>
            </a:extLst>
          </p:cNvPr>
          <p:cNvSpPr/>
          <p:nvPr/>
        </p:nvSpPr>
        <p:spPr>
          <a:xfrm>
            <a:off x="3712385" y="2531242"/>
            <a:ext cx="261719" cy="34289"/>
          </a:xfrm>
          <a:prstGeom prst="rect">
            <a:avLst/>
          </a:prstGeom>
          <a:solidFill>
            <a:srgbClr val="965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6" name="object 50">
            <a:extLst>
              <a:ext uri="{FF2B5EF4-FFF2-40B4-BE49-F238E27FC236}">
                <a16:creationId xmlns:a16="http://schemas.microsoft.com/office/drawing/2014/main" xmlns="" id="{881B552F-77C1-164A-83E8-B7EB9D90DDC6}"/>
              </a:ext>
            </a:extLst>
          </p:cNvPr>
          <p:cNvSpPr/>
          <p:nvPr/>
        </p:nvSpPr>
        <p:spPr>
          <a:xfrm>
            <a:off x="7721603" y="301967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59409" h="349885">
                <a:moveTo>
                  <a:pt x="179451" y="0"/>
                </a:moveTo>
                <a:lnTo>
                  <a:pt x="131749" y="6247"/>
                </a:lnTo>
                <a:lnTo>
                  <a:pt x="88883" y="23880"/>
                </a:lnTo>
                <a:lnTo>
                  <a:pt x="52563" y="51231"/>
                </a:lnTo>
                <a:lnTo>
                  <a:pt x="24502" y="86634"/>
                </a:lnTo>
                <a:lnTo>
                  <a:pt x="6410" y="128422"/>
                </a:lnTo>
                <a:lnTo>
                  <a:pt x="0" y="174929"/>
                </a:lnTo>
                <a:lnTo>
                  <a:pt x="6410" y="221438"/>
                </a:lnTo>
                <a:lnTo>
                  <a:pt x="24502" y="263231"/>
                </a:lnTo>
                <a:lnTo>
                  <a:pt x="52563" y="298640"/>
                </a:lnTo>
                <a:lnTo>
                  <a:pt x="88883" y="325997"/>
                </a:lnTo>
                <a:lnTo>
                  <a:pt x="131749" y="343635"/>
                </a:lnTo>
                <a:lnTo>
                  <a:pt x="179451" y="349885"/>
                </a:lnTo>
                <a:lnTo>
                  <a:pt x="227152" y="343635"/>
                </a:lnTo>
                <a:lnTo>
                  <a:pt x="270018" y="325997"/>
                </a:lnTo>
                <a:lnTo>
                  <a:pt x="306338" y="298640"/>
                </a:lnTo>
                <a:lnTo>
                  <a:pt x="334399" y="263231"/>
                </a:lnTo>
                <a:lnTo>
                  <a:pt x="352491" y="221438"/>
                </a:lnTo>
                <a:lnTo>
                  <a:pt x="358902" y="174929"/>
                </a:lnTo>
                <a:lnTo>
                  <a:pt x="352491" y="128422"/>
                </a:lnTo>
                <a:lnTo>
                  <a:pt x="334399" y="86634"/>
                </a:lnTo>
                <a:lnTo>
                  <a:pt x="306338" y="51231"/>
                </a:lnTo>
                <a:lnTo>
                  <a:pt x="270018" y="23880"/>
                </a:lnTo>
                <a:lnTo>
                  <a:pt x="227152" y="6247"/>
                </a:lnTo>
                <a:lnTo>
                  <a:pt x="179451" y="0"/>
                </a:lnTo>
                <a:close/>
              </a:path>
            </a:pathLst>
          </a:custGeom>
          <a:solidFill>
            <a:srgbClr val="1B1A5B"/>
          </a:solidFill>
        </p:spPr>
        <p:txBody>
          <a:bodyPr wrap="square" lIns="0" tIns="0" rIns="0" bIns="0" rtlCol="0" anchor="ctr" anchorCtr="0"/>
          <a:lstStyle/>
          <a:p>
            <a:pPr marL="10795" algn="ctr">
              <a:spcBef>
                <a:spcPts val="119"/>
              </a:spcBef>
            </a:pPr>
            <a:r>
              <a:rPr lang="en-US" sz="1200" b="1" spc="-17" dirty="0">
                <a:solidFill>
                  <a:srgbClr val="FFFFFF"/>
                </a:solidFill>
                <a:ea typeface="Arial" charset="0"/>
                <a:cs typeface="Arial" charset="0"/>
              </a:rPr>
              <a:t>2050</a:t>
            </a:r>
            <a:endParaRPr lang="en-US" sz="1200" dirty="0">
              <a:ea typeface="Arial" charset="0"/>
              <a:cs typeface="Arial" charset="0"/>
            </a:endParaRPr>
          </a:p>
        </p:txBody>
      </p:sp>
      <p:sp>
        <p:nvSpPr>
          <p:cNvPr id="118" name="object 11">
            <a:extLst>
              <a:ext uri="{FF2B5EF4-FFF2-40B4-BE49-F238E27FC236}">
                <a16:creationId xmlns:a16="http://schemas.microsoft.com/office/drawing/2014/main" xmlns="" id="{A093FA99-F32C-284B-A32E-37FACB56838B}"/>
              </a:ext>
            </a:extLst>
          </p:cNvPr>
          <p:cNvSpPr/>
          <p:nvPr/>
        </p:nvSpPr>
        <p:spPr>
          <a:xfrm flipH="1">
            <a:off x="7880501" y="2556818"/>
            <a:ext cx="34289" cy="453668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267"/>
                </a:lnTo>
              </a:path>
            </a:pathLst>
          </a:custGeom>
          <a:ln w="12700">
            <a:solidFill>
              <a:srgbClr val="A7A9AC"/>
            </a:solidFill>
            <a:prstDash val="sysDot"/>
          </a:ln>
        </p:spPr>
        <p:txBody>
          <a:bodyPr wrap="square" lIns="0" tIns="0" rIns="0" bIns="0" rtlCol="0"/>
          <a:lstStyle/>
          <a:p>
            <a:endParaRPr sz="1577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xmlns="" id="{DE638BCA-7FA5-AA43-A1EE-05E783DC8DEC}"/>
              </a:ext>
            </a:extLst>
          </p:cNvPr>
          <p:cNvSpPr/>
          <p:nvPr/>
        </p:nvSpPr>
        <p:spPr>
          <a:xfrm>
            <a:off x="7775166" y="2531242"/>
            <a:ext cx="261719" cy="34289"/>
          </a:xfrm>
          <a:prstGeom prst="rect">
            <a:avLst/>
          </a:prstGeom>
          <a:solidFill>
            <a:srgbClr val="1B1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7A9269DF-32F8-5C4E-8233-F82280DC18E6}"/>
              </a:ext>
            </a:extLst>
          </p:cNvPr>
          <p:cNvSpPr txBox="1"/>
          <p:nvPr/>
        </p:nvSpPr>
        <p:spPr>
          <a:xfrm>
            <a:off x="4027773" y="3019673"/>
            <a:ext cx="928194" cy="285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Denmark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Cabo Verde</a:t>
            </a:r>
            <a:endParaRPr lang="en-US" sz="750" spc="-9" dirty="0">
              <a:solidFill>
                <a:srgbClr val="92D050"/>
              </a:solidFill>
              <a:ea typeface="Arial" charset="0"/>
              <a:cs typeface="Arial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148CD937-91D1-2C40-B70C-62A99FBF2357}"/>
              </a:ext>
            </a:extLst>
          </p:cNvPr>
          <p:cNvSpPr txBox="1"/>
          <p:nvPr/>
        </p:nvSpPr>
        <p:spPr>
          <a:xfrm>
            <a:off x="6860861" y="3009867"/>
            <a:ext cx="837111" cy="49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Germany</a:t>
            </a:r>
          </a:p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Costa Rica</a:t>
            </a:r>
            <a:r>
              <a:rPr lang="en-US" sz="750" b="1" spc="-9" dirty="0">
                <a:solidFill>
                  <a:srgbClr val="1B1A5B"/>
                </a:solidFill>
                <a:ea typeface="Arial" charset="0"/>
                <a:cs typeface="Arial" charset="0"/>
              </a:rPr>
              <a:t/>
            </a:r>
            <a:br>
              <a:rPr lang="en-US" sz="750" b="1" spc="-9" dirty="0">
                <a:solidFill>
                  <a:srgbClr val="1B1A5B"/>
                </a:solidFill>
                <a:ea typeface="Arial" charset="0"/>
                <a:cs typeface="Arial" charset="0"/>
              </a:rPr>
            </a:br>
            <a:endParaRPr lang="en-US" sz="750" spc="-9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A2F4117-EA1E-9A4D-BB97-7695E0C97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>
                <a:latin typeface="+mn-lt"/>
              </a:rPr>
              <a:pPr/>
              <a:t>5</a:t>
            </a:fld>
            <a:endParaRPr lang="en-US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1CA8A50-27B1-4718-AED0-46F47B958BB9}"/>
              </a:ext>
            </a:extLst>
          </p:cNvPr>
          <p:cNvSpPr/>
          <p:nvPr/>
        </p:nvSpPr>
        <p:spPr>
          <a:xfrm>
            <a:off x="6294474" y="3816682"/>
            <a:ext cx="138224" cy="12759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7A6FAE7-4D04-4A66-9FD6-DFBBBDB7E59D}"/>
              </a:ext>
            </a:extLst>
          </p:cNvPr>
          <p:cNvSpPr txBox="1"/>
          <p:nvPr/>
        </p:nvSpPr>
        <p:spPr>
          <a:xfrm>
            <a:off x="6446192" y="3754147"/>
            <a:ext cx="1549492" cy="232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92D050"/>
                </a:solidFill>
                <a:ea typeface="Arial" charset="0"/>
                <a:cs typeface="Arial" charset="0"/>
              </a:rPr>
              <a:t>EV sales / stocks target</a:t>
            </a:r>
            <a:endParaRPr lang="en-US" sz="750" spc="-9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06C4863-D769-4238-8D6F-8F4CBD8D6B0B}"/>
              </a:ext>
            </a:extLst>
          </p:cNvPr>
          <p:cNvSpPr/>
          <p:nvPr/>
        </p:nvSpPr>
        <p:spPr>
          <a:xfrm>
            <a:off x="6294474" y="4061231"/>
            <a:ext cx="138224" cy="1275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CD63F77-2658-443C-92D5-837591EED8C3}"/>
              </a:ext>
            </a:extLst>
          </p:cNvPr>
          <p:cNvSpPr txBox="1"/>
          <p:nvPr/>
        </p:nvSpPr>
        <p:spPr>
          <a:xfrm>
            <a:off x="6446192" y="3998696"/>
            <a:ext cx="1549492" cy="232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1122">
              <a:spcBef>
                <a:spcPts val="679"/>
              </a:spcBef>
            </a:pPr>
            <a:r>
              <a:rPr lang="en-US" sz="1050" b="1" spc="-9" dirty="0">
                <a:solidFill>
                  <a:srgbClr val="FF0000"/>
                </a:solidFill>
                <a:ea typeface="Arial" charset="0"/>
                <a:cs typeface="Arial" charset="0"/>
              </a:rPr>
              <a:t>ICE phase-out target</a:t>
            </a:r>
            <a:endParaRPr lang="en-US" sz="750" spc="-9" dirty="0">
              <a:solidFill>
                <a:srgbClr val="FF0000"/>
              </a:solidFill>
              <a:ea typeface="Arial" charset="0"/>
              <a:cs typeface="Arial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EC5C2842-EEC2-4090-8E30-08CDA50ABFBF}"/>
              </a:ext>
            </a:extLst>
          </p:cNvPr>
          <p:cNvSpPr txBox="1">
            <a:spLocks/>
          </p:cNvSpPr>
          <p:nvPr/>
        </p:nvSpPr>
        <p:spPr>
          <a:xfrm>
            <a:off x="631958" y="605200"/>
            <a:ext cx="7875434" cy="416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pt-PT" sz="2700" b="1" dirty="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EV ambition timeline  </a:t>
            </a:r>
          </a:p>
        </p:txBody>
      </p:sp>
    </p:spTree>
    <p:extLst>
      <p:ext uri="{BB962C8B-B14F-4D97-AF65-F5344CB8AC3E}">
        <p14:creationId xmlns:p14="http://schemas.microsoft.com/office/powerpoint/2010/main" xmlns="" val="179803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264CFFDD-52ED-3B48-8B5B-D2FA1C91737E}"/>
              </a:ext>
            </a:extLst>
          </p:cNvPr>
          <p:cNvSpPr txBox="1">
            <a:spLocks/>
          </p:cNvSpPr>
          <p:nvPr/>
        </p:nvSpPr>
        <p:spPr>
          <a:xfrm>
            <a:off x="631958" y="385281"/>
            <a:ext cx="5087390" cy="416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pt-PT" sz="2700" b="1" dirty="0">
                <a:solidFill>
                  <a:srgbClr val="1B1A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Consensus </a:t>
            </a:r>
            <a:r>
              <a:rPr lang="pt-PT" sz="2700" b="1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shaping up</a:t>
            </a:r>
            <a:endParaRPr lang="en-US" sz="2700" b="1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BEF03A6-5641-B94D-8A06-785970B02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E635F8-1898-42C5-B462-947F648D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57" y="1233211"/>
            <a:ext cx="6041986" cy="329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76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47041C2-D6CC-1E49-B075-6E59F444D338}"/>
              </a:ext>
            </a:extLst>
          </p:cNvPr>
          <p:cNvSpPr txBox="1">
            <a:spLocks/>
          </p:cNvSpPr>
          <p:nvPr/>
        </p:nvSpPr>
        <p:spPr>
          <a:xfrm>
            <a:off x="631958" y="385281"/>
            <a:ext cx="5087390" cy="4161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rgbClr val="999999"/>
                </a:solidFill>
                <a:latin typeface="+mn-lt"/>
                <a:cs typeface="Arial" panose="020B0604020202020204" pitchFamily="34" charset="0"/>
              </a:rPr>
              <a:t>Our </a:t>
            </a:r>
            <a:r>
              <a:rPr lang="en-US" sz="2700" b="1" dirty="0">
                <a:solidFill>
                  <a:srgbClr val="1B1A5B"/>
                </a:solidFill>
                <a:latin typeface="+mn-lt"/>
                <a:cs typeface="Arial" panose="020B0604020202020204" pitchFamily="34" charset="0"/>
              </a:rPr>
              <a:t>contact details</a:t>
            </a:r>
          </a:p>
        </p:txBody>
      </p:sp>
      <p:sp>
        <p:nvSpPr>
          <p:cNvPr id="16" name="Title 9">
            <a:extLst>
              <a:ext uri="{FF2B5EF4-FFF2-40B4-BE49-F238E27FC236}">
                <a16:creationId xmlns:a16="http://schemas.microsoft.com/office/drawing/2014/main" xmlns="" id="{E8866566-562D-5444-B322-2FC384A872A9}"/>
              </a:ext>
            </a:extLst>
          </p:cNvPr>
          <p:cNvSpPr txBox="1">
            <a:spLocks/>
          </p:cNvSpPr>
          <p:nvPr/>
        </p:nvSpPr>
        <p:spPr>
          <a:xfrm>
            <a:off x="631958" y="1350578"/>
            <a:ext cx="3615364" cy="1327015"/>
          </a:xfrm>
          <a:prstGeom prst="rect">
            <a:avLst/>
          </a:prstGeom>
        </p:spPr>
        <p:txBody>
          <a:bodyPr vert="horz" wrap="none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1B1A5B"/>
                </a:solidFill>
                <a:ea typeface="Arial" charset="0"/>
                <a:cs typeface="Arial" charset="0"/>
              </a:rPr>
              <a:t>Appurva Appan </a:t>
            </a:r>
          </a:p>
          <a:p>
            <a:pPr>
              <a:lnSpc>
                <a:spcPct val="100000"/>
              </a:lnSpc>
            </a:pPr>
            <a:r>
              <a:rPr lang="en-GB" sz="1200" b="0" dirty="0">
                <a:solidFill>
                  <a:schemeClr val="tx1">
                    <a:lumMod val="75000"/>
                    <a:lumOff val="25000"/>
                  </a:schemeClr>
                </a:solidFill>
                <a:ea typeface="Arial" charset="0"/>
                <a:cs typeface="Arial" charset="0"/>
              </a:rPr>
              <a:t>Associate, REmobility</a:t>
            </a:r>
            <a:endParaRPr lang="en-GB" sz="1200" b="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>
              <a:lnSpc>
                <a:spcPct val="100000"/>
              </a:lnSpc>
            </a:pPr>
            <a:endParaRPr lang="en-GB" sz="1200" b="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r>
              <a:rPr lang="en-IN" sz="1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WBCSD India </a:t>
            </a:r>
          </a:p>
          <a:p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4th Floor, </a:t>
            </a:r>
            <a:r>
              <a:rPr lang="en-US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WorldMark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2, </a:t>
            </a:r>
            <a:r>
              <a:rPr lang="en-US" sz="1200" b="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Aerocity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r>
              <a:rPr lang="en-IN" sz="1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New Delhi, 110037, India</a:t>
            </a:r>
          </a:p>
          <a:p>
            <a:endParaRPr lang="en-IN" sz="1200" b="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r>
              <a:rPr lang="en-IN" sz="1200" b="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Email: appan@wbcsd.org</a:t>
            </a:r>
          </a:p>
          <a:p>
            <a:endParaRPr lang="fr-CH" sz="1200" b="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>
              <a:lnSpc>
                <a:spcPct val="100000"/>
              </a:lnSpc>
            </a:pPr>
            <a:endParaRPr lang="en-GB" sz="900" b="0" dirty="0">
              <a:solidFill>
                <a:schemeClr val="tx1">
                  <a:lumMod val="75000"/>
                  <a:lumOff val="25000"/>
                </a:schemeClr>
              </a:solidFill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C7125E4-BAC3-FA4B-9EBA-17818268F1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0" y="0"/>
            <a:ext cx="4573022" cy="47298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312448-5E95-6743-AB36-A1C4D70B6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076861-E7BF-D14C-B9B6-EBEFBE139B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2492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BCSD 1">
      <a:dk1>
        <a:srgbClr val="1D1D1B"/>
      </a:dk1>
      <a:lt1>
        <a:srgbClr val="FFFFFF"/>
      </a:lt1>
      <a:dk2>
        <a:srgbClr val="FEFFFE"/>
      </a:dk2>
      <a:lt2>
        <a:srgbClr val="E7E6E6"/>
      </a:lt2>
      <a:accent1>
        <a:srgbClr val="00A547"/>
      </a:accent1>
      <a:accent2>
        <a:srgbClr val="1B1A5B"/>
      </a:accent2>
      <a:accent3>
        <a:srgbClr val="999999"/>
      </a:accent3>
      <a:accent4>
        <a:srgbClr val="FE376B"/>
      </a:accent4>
      <a:accent5>
        <a:srgbClr val="F89C27"/>
      </a:accent5>
      <a:accent6>
        <a:srgbClr val="5CC9BE"/>
      </a:accent6>
      <a:hlink>
        <a:srgbClr val="00A347"/>
      </a:hlink>
      <a:folHlink>
        <a:srgbClr val="5CC9BE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02708D81ECEF4593E5AC16CDBA6F16" ma:contentTypeVersion="12" ma:contentTypeDescription="Create a new document." ma:contentTypeScope="" ma:versionID="519b64be1323eb2a76c917fafe611e59">
  <xsd:schema xmlns:xsd="http://www.w3.org/2001/XMLSchema" xmlns:xs="http://www.w3.org/2001/XMLSchema" xmlns:p="http://schemas.microsoft.com/office/2006/metadata/properties" xmlns:ns2="b19b3509-f2d2-45f5-9942-3f2e7ba53957" xmlns:ns3="30c77b43-4668-4d15-9095-d6129b196b13" targetNamespace="http://schemas.microsoft.com/office/2006/metadata/properties" ma:root="true" ma:fieldsID="bcfed5445a7eeb0ea07dd4365e9f34cf" ns2:_="" ns3:_="">
    <xsd:import namespace="b19b3509-f2d2-45f5-9942-3f2e7ba53957"/>
    <xsd:import namespace="30c77b43-4668-4d15-9095-d6129b196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b3509-f2d2-45f5-9942-3f2e7ba539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77b43-4668-4d15-9095-d6129b196b1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c77b43-4668-4d15-9095-d6129b196b13">
      <UserInfo>
        <DisplayName>Nicolas Jammes</DisplayName>
        <AccountId>1677</AccountId>
        <AccountType/>
      </UserInfo>
      <UserInfo>
        <DisplayName>WBCSDUsers</DisplayName>
        <AccountId>62</AccountId>
        <AccountType/>
      </UserInfo>
      <UserInfo>
        <DisplayName>Ana Macau</DisplayName>
        <AccountId>1129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868585-D846-4869-89C1-146D6F96834F}">
  <ds:schemaRefs>
    <ds:schemaRef ds:uri="30c77b43-4668-4d15-9095-d6129b196b13"/>
    <ds:schemaRef ds:uri="b19b3509-f2d2-45f5-9942-3f2e7ba539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0C2D2D-B6E2-43CB-8889-09F2C52A6D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35B0F9-ACBB-430D-A161-F2710A4800D5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30c77b43-4668-4d15-9095-d6129b196b13"/>
    <ds:schemaRef ds:uri="b19b3509-f2d2-45f5-9942-3f2e7ba539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368</Words>
  <Application>Microsoft Office PowerPoint</Application>
  <PresentationFormat>On-screen Show (16:9)</PresentationFormat>
  <Paragraphs>83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Conceptualizing India’s EV ambition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Jammes</dc:creator>
  <cp:lastModifiedBy>USER</cp:lastModifiedBy>
  <cp:revision>26</cp:revision>
  <dcterms:modified xsi:type="dcterms:W3CDTF">2021-01-14T08:52:41Z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0x0101009202708D81ECEF4593E5AC16CDBA6F16</vt:lpwstr>
  </property>
  <property fmtid="{D5CDD505-2E9C-101B-9397-08002B2CF9AE}" pid="3" name="Order">
    <vt:r8>600</vt:r8>
  </property>
</Properties>
</file>