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98" r:id="rId4"/>
    <p:sldId id="300" r:id="rId5"/>
    <p:sldId id="301" r:id="rId6"/>
    <p:sldId id="302" r:id="rId7"/>
    <p:sldId id="303" r:id="rId8"/>
    <p:sldId id="304" r:id="rId9"/>
    <p:sldId id="305" r:id="rId10"/>
    <p:sldId id="306" r:id="rId11"/>
    <p:sldId id="307"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2E"/>
    <a:srgbClr val="003B76"/>
    <a:srgbClr val="79B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1" d="100"/>
          <a:sy n="71" d="100"/>
        </p:scale>
        <p:origin x="-7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E132B-5EEC-429C-A520-B2135AE31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EC8E89-C702-4313-9915-4A9C8E2AA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A370EDC-0CE9-4098-8C04-AF1F67C5CE63}"/>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2BB79040-7358-47E8-BD44-E81A69105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52F26A-986C-4E34-9A07-23C6A4C5BEFF}"/>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49731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499A3-4FD3-4889-BAAF-8484105DE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15E2E35-6896-4B1A-8EF9-564C3D576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4E15FC-937B-4BF9-A3A9-EE22A416CEDC}"/>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0D32063D-519B-476B-BB6E-17C87BC0C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327791-E283-4A7A-841A-C63F9BC2F5EF}"/>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42694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A0B2EE6-9EBA-4E2A-BA97-7CE3CCA2C7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4C5FE7-B48F-44C6-9B7C-31069B22B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58DC93-527A-427F-8C59-6E7918088359}"/>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C9908D7C-B642-4569-9FBD-5B97074E5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D77625-0555-4685-9006-D04A6235BF96}"/>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41306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30E60-6864-4E3C-A000-FB044F089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B3199E-13C4-48EB-ADA6-A377F80DC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A42EA6-24D8-4D93-AF12-05428D9DFF47}"/>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B717876B-70F7-482B-B3C9-E6C032D1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7491A5-5CEB-40EB-95D8-8515ACBE70E4}"/>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413602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AFD74-2E27-4C61-8268-B9AB2CE14A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3A34592-D474-440C-8734-19ED0602F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AB66B3-1707-4B51-B28C-1BC6278FDE17}"/>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8D71C75B-D791-44F2-9870-47D1024EF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3234C4-F23A-49F9-8710-CCF7F1022B49}"/>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84754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44EE2-EF3B-4793-A48E-53117ACD9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8A69A0-6681-4727-9A09-3A0119B14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EF420D-2CE8-46BF-9A53-D196A808A1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D29A1D0-01FC-4748-9CFB-6ECFFE1896F4}"/>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6" name="Footer Placeholder 5">
            <a:extLst>
              <a:ext uri="{FF2B5EF4-FFF2-40B4-BE49-F238E27FC236}">
                <a16:creationId xmlns:a16="http://schemas.microsoft.com/office/drawing/2014/main" xmlns="" id="{894925D9-5E53-4563-8E84-253E04640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402D41-B3DD-4DD0-AAE6-FBAE03EC8E62}"/>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21071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BB575-440E-4749-80A5-673E263240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4BB6FC-34C2-4D2A-9D79-6136DA394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4380C4D-AFA0-4C8F-B1E4-01DF8FFC5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725E05-D496-4C3B-959B-817223376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47988D6-A084-4016-B67A-CA9AF1888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342513-9BF4-4D3B-BBFC-DA4DD45965A0}"/>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8" name="Footer Placeholder 7">
            <a:extLst>
              <a:ext uri="{FF2B5EF4-FFF2-40B4-BE49-F238E27FC236}">
                <a16:creationId xmlns:a16="http://schemas.microsoft.com/office/drawing/2014/main" xmlns="" id="{6BB6C5BC-7D46-4B3D-A299-46026C0FEF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1C51BD-AF21-4D28-9CD2-2884EAFEEE69}"/>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416655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5ED6F-5B2D-4D45-9480-5ADFC4D97E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BFB3E6-5962-4BAE-AAEA-AB4A37862367}"/>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4" name="Footer Placeholder 3">
            <a:extLst>
              <a:ext uri="{FF2B5EF4-FFF2-40B4-BE49-F238E27FC236}">
                <a16:creationId xmlns:a16="http://schemas.microsoft.com/office/drawing/2014/main" xmlns="" id="{759D98F4-B01F-4681-9409-DA9700FE98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A3D2F28-6CA2-4C49-A1EA-822F3FA8D0BE}"/>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32246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3FE7819-AC49-4F02-B71E-3FFE8086A1FE}"/>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3" name="Footer Placeholder 2">
            <a:extLst>
              <a:ext uri="{FF2B5EF4-FFF2-40B4-BE49-F238E27FC236}">
                <a16:creationId xmlns:a16="http://schemas.microsoft.com/office/drawing/2014/main" xmlns="" id="{C8B6E038-D8B4-465F-8545-A091DC752C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6FA80DE-F6A1-42D5-A237-4C64386BBC83}"/>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2819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82403-4C0B-4B0C-9D69-6763BE6EA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AFC5769-B0E8-49E1-A405-A0BB348D3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BA6DDF3-02B9-4C63-A604-7A0753947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8E6C96-2BC9-4AAA-85C9-E702BFCBFC6E}"/>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6" name="Footer Placeholder 5">
            <a:extLst>
              <a:ext uri="{FF2B5EF4-FFF2-40B4-BE49-F238E27FC236}">
                <a16:creationId xmlns:a16="http://schemas.microsoft.com/office/drawing/2014/main" xmlns="" id="{B82B57F8-FEC9-4BCA-AC35-D856B852F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75344F-F932-4CC9-BBAE-9B3A5A36392D}"/>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82564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555A1-DC31-4F2E-9B9B-CB73CC388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5C306A-23CA-4B9B-9406-5CF87597B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0A9B9CF-81E6-4DD0-B53B-96BD5F6E8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32B5EA-EB5D-4D7B-AEAE-1E9D221B3045}"/>
              </a:ext>
            </a:extLst>
          </p:cNvPr>
          <p:cNvSpPr>
            <a:spLocks noGrp="1"/>
          </p:cNvSpPr>
          <p:nvPr>
            <p:ph type="dt" sz="half" idx="10"/>
          </p:nvPr>
        </p:nvSpPr>
        <p:spPr/>
        <p:txBody>
          <a:bodyPr/>
          <a:lstStyle/>
          <a:p>
            <a:fld id="{13D6A795-1F1A-4B52-B419-91CBDC812120}" type="datetimeFigureOut">
              <a:rPr lang="en-US" smtClean="0"/>
              <a:pPr/>
              <a:t>1/14/2021</a:t>
            </a:fld>
            <a:endParaRPr lang="en-US"/>
          </a:p>
        </p:txBody>
      </p:sp>
      <p:sp>
        <p:nvSpPr>
          <p:cNvPr id="6" name="Footer Placeholder 5">
            <a:extLst>
              <a:ext uri="{FF2B5EF4-FFF2-40B4-BE49-F238E27FC236}">
                <a16:creationId xmlns:a16="http://schemas.microsoft.com/office/drawing/2014/main" xmlns="" id="{D145D4D7-56AA-454D-82DE-E26E311A5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867194-6D5F-444C-AE92-A7611040368C}"/>
              </a:ext>
            </a:extLst>
          </p:cNvPr>
          <p:cNvSpPr>
            <a:spLocks noGrp="1"/>
          </p:cNvSpPr>
          <p:nvPr>
            <p:ph type="sldNum" sz="quarter" idx="12"/>
          </p:nvPr>
        </p:nvSpPr>
        <p:spPr/>
        <p:txBody>
          <a:body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380016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5AA809-2FB2-4571-9C0D-88DDD438C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A95912E-CCC0-47F5-97F1-EF38716D7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817F5C-2D20-46BC-BBA8-A5C565678A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6A795-1F1A-4B52-B419-91CBDC812120}" type="datetimeFigureOut">
              <a:rPr lang="en-US" smtClean="0"/>
              <a:pPr/>
              <a:t>1/14/2021</a:t>
            </a:fld>
            <a:endParaRPr lang="en-US"/>
          </a:p>
        </p:txBody>
      </p:sp>
      <p:sp>
        <p:nvSpPr>
          <p:cNvPr id="5" name="Footer Placeholder 4">
            <a:extLst>
              <a:ext uri="{FF2B5EF4-FFF2-40B4-BE49-F238E27FC236}">
                <a16:creationId xmlns:a16="http://schemas.microsoft.com/office/drawing/2014/main" xmlns="" id="{8DDB6E13-F644-4D98-93F3-9C1D63370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B464D32-84E0-44E6-B424-455160533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56511-F724-4AB9-91D3-23B9D7EF9635}" type="slidenum">
              <a:rPr lang="en-US" smtClean="0"/>
              <a:pPr/>
              <a:t>‹#›</a:t>
            </a:fld>
            <a:endParaRPr lang="en-US"/>
          </a:p>
        </p:txBody>
      </p:sp>
    </p:spTree>
    <p:extLst>
      <p:ext uri="{BB962C8B-B14F-4D97-AF65-F5344CB8AC3E}">
        <p14:creationId xmlns:p14="http://schemas.microsoft.com/office/powerpoint/2010/main" xmlns="" val="108883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案例二\273\marlenelatourre\backgroun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240000" cy="68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F:\案例二\273\marlenelatourre\montagne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019888"/>
            <a:ext cx="12192000" cy="44157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3" descr="F:\案例二\273\marlenelatourre\sapin3.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266" y="3285556"/>
            <a:ext cx="2341684" cy="35994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5" descr="F:\案例二\273\marlenelatourre\sapin4.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658293" y="1602489"/>
            <a:ext cx="2819400" cy="52705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1" descr="F:\案例二\273\marlenelatourre\sapin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536734" y="3506669"/>
            <a:ext cx="2715529" cy="32625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4" descr="F:\案例二\273\marlenelatourre\sapin5.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775520" y="2277999"/>
            <a:ext cx="2430672" cy="2634848"/>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矩形 43"/>
          <p:cNvSpPr/>
          <p:nvPr/>
        </p:nvSpPr>
        <p:spPr>
          <a:xfrm>
            <a:off x="512824" y="1944366"/>
            <a:ext cx="11214352" cy="1446550"/>
          </a:xfrm>
          <a:prstGeom prst="rect">
            <a:avLst/>
          </a:prstGeom>
        </p:spPr>
        <p:txBody>
          <a:bodyPr wrap="none">
            <a:spAutoFit/>
          </a:bodyPr>
          <a:lstStyle/>
          <a:p>
            <a:pPr algn="ctr"/>
            <a:r>
              <a:rPr lang="en-US" altLang="zh-CN" sz="4400" b="1" dirty="0">
                <a:solidFill>
                  <a:srgbClr val="FFFFFF"/>
                </a:solidFill>
                <a:latin typeface="Arial" panose="020B0604020202020204" pitchFamily="34" charset="0"/>
                <a:cs typeface="Arial" panose="020B0604020202020204" pitchFamily="34" charset="0"/>
              </a:rPr>
              <a:t>Job Creation For Resource Poor Women </a:t>
            </a:r>
          </a:p>
          <a:p>
            <a:pPr algn="ctr"/>
            <a:r>
              <a:rPr lang="en-US" altLang="zh-CN" sz="4400" b="1" dirty="0">
                <a:solidFill>
                  <a:srgbClr val="FFFFFF"/>
                </a:solidFill>
                <a:latin typeface="Arial" panose="020B0604020202020204" pitchFamily="34" charset="0"/>
                <a:cs typeface="Arial" panose="020B0604020202020204" pitchFamily="34" charset="0"/>
              </a:rPr>
              <a:t>In India</a:t>
            </a:r>
            <a:endParaRPr lang="zh-CN" altLang="en-US" sz="6600" b="1" dirty="0">
              <a:solidFill>
                <a:srgbClr val="FFFFFF"/>
              </a:solidFill>
              <a:latin typeface="Arial" panose="020B0604020202020204" pitchFamily="34" charset="0"/>
              <a:cs typeface="Arial" panose="020B0604020202020204" pitchFamily="34" charset="0"/>
            </a:endParaRPr>
          </a:p>
        </p:txBody>
      </p:sp>
      <p:sp>
        <p:nvSpPr>
          <p:cNvPr id="45" name="矩形 44"/>
          <p:cNvSpPr/>
          <p:nvPr/>
        </p:nvSpPr>
        <p:spPr>
          <a:xfrm>
            <a:off x="3861978" y="1093934"/>
            <a:ext cx="4455387" cy="420564"/>
          </a:xfrm>
          <a:prstGeom prst="rect">
            <a:avLst/>
          </a:prstGeom>
        </p:spPr>
        <p:txBody>
          <a:bodyPr wrap="none">
            <a:spAutoFit/>
          </a:bodyPr>
          <a:lstStyle/>
          <a:p>
            <a:pPr algn="ctr"/>
            <a:r>
              <a:rPr lang="en-US" altLang="zh-CN" sz="2133" dirty="0">
                <a:solidFill>
                  <a:srgbClr val="FFFFFF"/>
                </a:solidFill>
                <a:latin typeface="Arial" panose="020B0604020202020204" pitchFamily="34" charset="0"/>
                <a:cs typeface="Arial" panose="020B0604020202020204" pitchFamily="34" charset="0"/>
              </a:rPr>
              <a:t>A Presentation by Azad Foundation</a:t>
            </a:r>
            <a:endParaRPr lang="zh-CN" altLang="en-US" sz="2133" dirty="0">
              <a:solidFill>
                <a:srgbClr val="FFFFFF"/>
              </a:solidFill>
              <a:latin typeface="Arial" panose="020B0604020202020204" pitchFamily="34" charset="0"/>
              <a:cs typeface="Arial" panose="020B0604020202020204" pitchFamily="34" charset="0"/>
            </a:endParaRPr>
          </a:p>
        </p:txBody>
      </p:sp>
      <p:sp>
        <p:nvSpPr>
          <p:cNvPr id="65" name="矩形 64"/>
          <p:cNvSpPr/>
          <p:nvPr/>
        </p:nvSpPr>
        <p:spPr>
          <a:xfrm>
            <a:off x="1667473" y="3704837"/>
            <a:ext cx="8905053" cy="1569853"/>
          </a:xfrm>
          <a:prstGeom prst="rect">
            <a:avLst/>
          </a:prstGeom>
        </p:spPr>
        <p:txBody>
          <a:bodyPr wrap="square">
            <a:spAutoFit/>
          </a:bodyPr>
          <a:lstStyle/>
          <a:p>
            <a:pPr algn="ctr"/>
            <a:r>
              <a:rPr lang="en-US" altLang="zh-CN" sz="1600" dirty="0">
                <a:solidFill>
                  <a:srgbClr val="FFFFFF"/>
                </a:solidFill>
                <a:latin typeface="Arial" panose="020B0604020202020204" pitchFamily="34" charset="0"/>
                <a:cs typeface="Arial" panose="020B0604020202020204" pitchFamily="34" charset="0"/>
              </a:rPr>
              <a:t>In the Session On</a:t>
            </a:r>
          </a:p>
          <a:p>
            <a:pPr algn="ctr"/>
            <a:r>
              <a:rPr lang="en-US" sz="2667" dirty="0">
                <a:solidFill>
                  <a:schemeClr val="bg1"/>
                </a:solidFill>
              </a:rPr>
              <a:t>E- Mobility - Infrastructure Creation and Business Readiness Strategies and Green job creation</a:t>
            </a:r>
            <a:endParaRPr lang="en-IN" sz="2667" dirty="0">
              <a:solidFill>
                <a:schemeClr val="bg1"/>
              </a:solidFill>
            </a:endParaRPr>
          </a:p>
          <a:p>
            <a:pPr algn="ctr"/>
            <a:endParaRPr lang="zh-CN" altLang="en-US" sz="2667" dirty="0">
              <a:solidFill>
                <a:srgbClr val="FFFFFF"/>
              </a:solidFill>
              <a:latin typeface="Arial" panose="020B0604020202020204" pitchFamily="34" charset="0"/>
              <a:cs typeface="Arial" panose="020B0604020202020204" pitchFamily="34" charset="0"/>
            </a:endParaRPr>
          </a:p>
        </p:txBody>
      </p:sp>
      <p:grpSp>
        <p:nvGrpSpPr>
          <p:cNvPr id="66" name="组合 65"/>
          <p:cNvGrpSpPr/>
          <p:nvPr/>
        </p:nvGrpSpPr>
        <p:grpSpPr>
          <a:xfrm>
            <a:off x="3390513" y="5126186"/>
            <a:ext cx="5574964" cy="1528945"/>
            <a:chOff x="971600" y="1203598"/>
            <a:chExt cx="6912768" cy="864096"/>
          </a:xfrm>
        </p:grpSpPr>
        <p:sp>
          <p:nvSpPr>
            <p:cNvPr id="67" name="圆角矩形 66"/>
            <p:cNvSpPr/>
            <p:nvPr/>
          </p:nvSpPr>
          <p:spPr>
            <a:xfrm>
              <a:off x="971600" y="1203598"/>
              <a:ext cx="6912768" cy="864096"/>
            </a:xfrm>
            <a:prstGeom prst="roundRect">
              <a:avLst>
                <a:gd name="adj" fmla="val 50000"/>
              </a:avLst>
            </a:prstGeom>
            <a:gradFill flip="none" rotWithShape="1">
              <a:gsLst>
                <a:gs pos="13000">
                  <a:srgbClr val="FCFCFC"/>
                </a:gs>
                <a:gs pos="100000">
                  <a:srgbClr val="CCCCCC"/>
                </a:gs>
              </a:gsLst>
              <a:lin ang="5400000" scaled="0"/>
              <a:tileRect/>
            </a:gradFill>
            <a:ln w="12700">
              <a:gradFill>
                <a:gsLst>
                  <a:gs pos="23000">
                    <a:schemeClr val="bg1">
                      <a:lumMod val="85000"/>
                    </a:schemeClr>
                  </a:gs>
                  <a:gs pos="100000">
                    <a:schemeClr val="bg1"/>
                  </a:gs>
                </a:gsLst>
                <a:lin ang="18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8" name="圆角矩形 67"/>
            <p:cNvSpPr/>
            <p:nvPr/>
          </p:nvSpPr>
          <p:spPr>
            <a:xfrm>
              <a:off x="1197673" y="1461457"/>
              <a:ext cx="6460622" cy="396460"/>
            </a:xfrm>
            <a:prstGeom prst="roundRect">
              <a:avLst>
                <a:gd name="adj" fmla="val 50000"/>
              </a:avLst>
            </a:prstGeom>
            <a:gradFill flip="none" rotWithShape="1">
              <a:gsLst>
                <a:gs pos="81000">
                  <a:srgbClr val="FCFCFC"/>
                </a:gs>
                <a:gs pos="0">
                  <a:srgbClr val="CCCCCC"/>
                </a:gs>
              </a:gsLst>
              <a:lin ang="5400000" scaled="0"/>
              <a:tileRect/>
            </a:gradFill>
            <a:ln w="1270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69" name="TextBox 68"/>
          <p:cNvSpPr txBox="1"/>
          <p:nvPr/>
        </p:nvSpPr>
        <p:spPr>
          <a:xfrm>
            <a:off x="3636575" y="5126186"/>
            <a:ext cx="5420063" cy="1528945"/>
          </a:xfrm>
          <a:prstGeom prst="rect">
            <a:avLst/>
          </a:prstGeom>
          <a:noFill/>
        </p:spPr>
        <p:txBody>
          <a:bodyPr wrap="square" rtlCol="0">
            <a:spAutoFit/>
          </a:bodyPr>
          <a:lstStyle/>
          <a:p>
            <a:pPr algn="ctr"/>
            <a:r>
              <a:rPr lang="en-US" sz="1867" b="1" dirty="0"/>
              <a:t>Organized by</a:t>
            </a:r>
          </a:p>
          <a:p>
            <a:pPr algn="ctr"/>
            <a:r>
              <a:rPr lang="en-US" sz="1867" dirty="0"/>
              <a:t>The Bengal Chamber Of Commerce and Industry</a:t>
            </a:r>
          </a:p>
          <a:p>
            <a:pPr algn="ctr"/>
            <a:r>
              <a:rPr lang="en-US" sz="1867" dirty="0"/>
              <a:t>&amp;</a:t>
            </a:r>
          </a:p>
          <a:p>
            <a:pPr algn="ctr"/>
            <a:r>
              <a:rPr lang="en-US" sz="1867" dirty="0"/>
              <a:t> British Deputy High Commission, Kolkata</a:t>
            </a:r>
          </a:p>
          <a:p>
            <a:pPr algn="ctr"/>
            <a:r>
              <a:rPr lang="en-US" sz="1867" dirty="0"/>
              <a:t>14</a:t>
            </a:r>
            <a:r>
              <a:rPr lang="en-US" sz="1867" baseline="30000" dirty="0"/>
              <a:t>th</a:t>
            </a:r>
            <a:r>
              <a:rPr lang="en-US" sz="1867" dirty="0"/>
              <a:t> January 2021</a:t>
            </a:r>
          </a:p>
        </p:txBody>
      </p:sp>
      <p:pic>
        <p:nvPicPr>
          <p:cNvPr id="3" name="Picture 2">
            <a:extLst>
              <a:ext uri="{FF2B5EF4-FFF2-40B4-BE49-F238E27FC236}">
                <a16:creationId xmlns:a16="http://schemas.microsoft.com/office/drawing/2014/main" xmlns="" id="{5796A9A8-F643-4FAE-808E-4CFB8798DC68}"/>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873779" y="197643"/>
            <a:ext cx="2444442" cy="773556"/>
          </a:xfrm>
          <a:prstGeom prst="rect">
            <a:avLst/>
          </a:prstGeom>
        </p:spPr>
      </p:pic>
      <p:pic>
        <p:nvPicPr>
          <p:cNvPr id="22" name="Picture 15" descr="F:\案例二\273\marlenelatourre\sapin4.png">
            <a:extLst>
              <a:ext uri="{FF2B5EF4-FFF2-40B4-BE49-F238E27FC236}">
                <a16:creationId xmlns:a16="http://schemas.microsoft.com/office/drawing/2014/main" xmlns="" id="{DBD69F51-C973-4A92-8CC3-A6A803F899C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9227" y="1739391"/>
            <a:ext cx="2819400" cy="52705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65"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xmlns="" id="{5118EE68-4303-45F5-833F-70D740B37E60}"/>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Picture 2" descr="F:\案例二\273\marlenelatourre\background.jpg">
            <a:extLst>
              <a:ext uri="{FF2B5EF4-FFF2-40B4-BE49-F238E27FC236}">
                <a16:creationId xmlns:a16="http://schemas.microsoft.com/office/drawing/2014/main" xmlns="" id="{08468D8F-FE2A-4958-A154-B8AA58568B3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F:\案例二\273\marlenelatourre\background.jpg">
            <a:extLst>
              <a:ext uri="{FF2B5EF4-FFF2-40B4-BE49-F238E27FC236}">
                <a16:creationId xmlns:a16="http://schemas.microsoft.com/office/drawing/2014/main" xmlns="" id="{E9CBE809-A46A-4C3B-AAC8-7190A5397EC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 y="188486"/>
            <a:ext cx="4372486"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5">
            <a:extLst>
              <a:ext uri="{FF2B5EF4-FFF2-40B4-BE49-F238E27FC236}">
                <a16:creationId xmlns:a16="http://schemas.microsoft.com/office/drawing/2014/main" xmlns="" id="{C5DA376D-C48F-40A2-92F1-D94CA71ADD0C}"/>
              </a:ext>
            </a:extLst>
          </p:cNvPr>
          <p:cNvSpPr/>
          <p:nvPr/>
        </p:nvSpPr>
        <p:spPr>
          <a:xfrm>
            <a:off x="561249" y="101639"/>
            <a:ext cx="3811236"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RECOMMENDATIONS</a:t>
            </a:r>
          </a:p>
        </p:txBody>
      </p:sp>
      <p:sp>
        <p:nvSpPr>
          <p:cNvPr id="8" name="矩形 6">
            <a:extLst>
              <a:ext uri="{FF2B5EF4-FFF2-40B4-BE49-F238E27FC236}">
                <a16:creationId xmlns:a16="http://schemas.microsoft.com/office/drawing/2014/main" xmlns="" id="{922929C3-4550-49BA-B7ED-0E4CA59606EF}"/>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a:extLst>
              <a:ext uri="{FF2B5EF4-FFF2-40B4-BE49-F238E27FC236}">
                <a16:creationId xmlns:a16="http://schemas.microsoft.com/office/drawing/2014/main" xmlns="" id="{3084314A-1928-4ED5-AF2B-F32E2E2CDEAC}"/>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Oval 43">
            <a:extLst>
              <a:ext uri="{FF2B5EF4-FFF2-40B4-BE49-F238E27FC236}">
                <a16:creationId xmlns:a16="http://schemas.microsoft.com/office/drawing/2014/main" xmlns="" id="{411D96C9-9235-4263-852F-262C610E3123}"/>
              </a:ext>
            </a:extLst>
          </p:cNvPr>
          <p:cNvSpPr>
            <a:spLocks noChangeAspect="1"/>
          </p:cNvSpPr>
          <p:nvPr/>
        </p:nvSpPr>
        <p:spPr>
          <a:xfrm>
            <a:off x="1694427" y="1299106"/>
            <a:ext cx="674551" cy="674551"/>
          </a:xfrm>
          <a:prstGeom prst="ellipse">
            <a:avLst/>
          </a:prstGeom>
          <a:solidFill>
            <a:schemeClr val="bg2">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0" name="文本框 20">
            <a:extLst>
              <a:ext uri="{FF2B5EF4-FFF2-40B4-BE49-F238E27FC236}">
                <a16:creationId xmlns:a16="http://schemas.microsoft.com/office/drawing/2014/main" xmlns="" id="{138A7C6A-BE3E-4F5F-B4E1-454309E951C3}"/>
              </a:ext>
            </a:extLst>
          </p:cNvPr>
          <p:cNvSpPr txBox="1"/>
          <p:nvPr/>
        </p:nvSpPr>
        <p:spPr>
          <a:xfrm>
            <a:off x="2449804" y="1224526"/>
            <a:ext cx="8650470" cy="830997"/>
          </a:xfrm>
          <a:prstGeom prst="rect">
            <a:avLst/>
          </a:prstGeom>
          <a:noFill/>
        </p:spPr>
        <p:txBody>
          <a:bodyPr wrap="square" rtlCol="0">
            <a:spAutoFit/>
          </a:bodyPr>
          <a:lstStyle/>
          <a:p>
            <a:r>
              <a:rPr lang="en-US" sz="2400" dirty="0"/>
              <a:t>Comprehensive policy intervention from government is needed to promote E-mobility</a:t>
            </a:r>
            <a:endParaRPr lang="en-US" altLang="zh-CN" sz="1400" dirty="0">
              <a:solidFill>
                <a:schemeClr val="bg2">
                  <a:lumMod val="25000"/>
                </a:schemeClr>
              </a:solidFill>
            </a:endParaRPr>
          </a:p>
        </p:txBody>
      </p:sp>
      <p:sp>
        <p:nvSpPr>
          <p:cNvPr id="25" name="Oval 43">
            <a:extLst>
              <a:ext uri="{FF2B5EF4-FFF2-40B4-BE49-F238E27FC236}">
                <a16:creationId xmlns:a16="http://schemas.microsoft.com/office/drawing/2014/main" xmlns="" id="{A30B703B-0CA8-4D17-AED6-BAC81ACAA9E7}"/>
              </a:ext>
            </a:extLst>
          </p:cNvPr>
          <p:cNvSpPr>
            <a:spLocks noChangeAspect="1"/>
          </p:cNvSpPr>
          <p:nvPr/>
        </p:nvSpPr>
        <p:spPr>
          <a:xfrm>
            <a:off x="1694427" y="2292112"/>
            <a:ext cx="674551" cy="674551"/>
          </a:xfrm>
          <a:prstGeom prst="ellipse">
            <a:avLst/>
          </a:prstGeom>
          <a:solidFill>
            <a:schemeClr val="bg2">
              <a:lumMod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6" name="文本框 20">
            <a:extLst>
              <a:ext uri="{FF2B5EF4-FFF2-40B4-BE49-F238E27FC236}">
                <a16:creationId xmlns:a16="http://schemas.microsoft.com/office/drawing/2014/main" xmlns="" id="{8FBF7E22-DBA9-4011-B4F7-8AAF908311E9}"/>
              </a:ext>
            </a:extLst>
          </p:cNvPr>
          <p:cNvSpPr txBox="1"/>
          <p:nvPr/>
        </p:nvSpPr>
        <p:spPr>
          <a:xfrm>
            <a:off x="2559615" y="2213888"/>
            <a:ext cx="8650470" cy="830997"/>
          </a:xfrm>
          <a:prstGeom prst="rect">
            <a:avLst/>
          </a:prstGeom>
          <a:noFill/>
        </p:spPr>
        <p:txBody>
          <a:bodyPr wrap="square" rtlCol="0">
            <a:spAutoFit/>
          </a:bodyPr>
          <a:lstStyle/>
          <a:p>
            <a:r>
              <a:rPr lang="en-US" sz="2400" dirty="0"/>
              <a:t>Infrastructural support, such as charging stations,  need to be in place.</a:t>
            </a:r>
            <a:endParaRPr lang="en-US" altLang="zh-CN" sz="2400" dirty="0"/>
          </a:p>
        </p:txBody>
      </p:sp>
      <p:sp>
        <p:nvSpPr>
          <p:cNvPr id="27" name="Oval 43">
            <a:extLst>
              <a:ext uri="{FF2B5EF4-FFF2-40B4-BE49-F238E27FC236}">
                <a16:creationId xmlns:a16="http://schemas.microsoft.com/office/drawing/2014/main" xmlns="" id="{B3ACE6EE-AEC0-4E09-8130-C631EFF06888}"/>
              </a:ext>
            </a:extLst>
          </p:cNvPr>
          <p:cNvSpPr>
            <a:spLocks noChangeAspect="1"/>
          </p:cNvSpPr>
          <p:nvPr/>
        </p:nvSpPr>
        <p:spPr>
          <a:xfrm>
            <a:off x="1694427" y="3287783"/>
            <a:ext cx="674551" cy="674551"/>
          </a:xfrm>
          <a:prstGeom prst="ellipse">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8" name="文本框 20">
            <a:extLst>
              <a:ext uri="{FF2B5EF4-FFF2-40B4-BE49-F238E27FC236}">
                <a16:creationId xmlns:a16="http://schemas.microsoft.com/office/drawing/2014/main" xmlns="" id="{9D7FF4F1-E423-4006-9EFA-B05D89D373D3}"/>
              </a:ext>
            </a:extLst>
          </p:cNvPr>
          <p:cNvSpPr txBox="1"/>
          <p:nvPr/>
        </p:nvSpPr>
        <p:spPr>
          <a:xfrm>
            <a:off x="2559615" y="3193617"/>
            <a:ext cx="8650470" cy="830997"/>
          </a:xfrm>
          <a:prstGeom prst="rect">
            <a:avLst/>
          </a:prstGeom>
          <a:noFill/>
        </p:spPr>
        <p:txBody>
          <a:bodyPr wrap="square" rtlCol="0">
            <a:spAutoFit/>
          </a:bodyPr>
          <a:lstStyle/>
          <a:p>
            <a:r>
              <a:rPr lang="en-US" sz="2400" dirty="0"/>
              <a:t>Industries, government and financial institutions need to work in synergy.</a:t>
            </a:r>
            <a:endParaRPr lang="en-US" altLang="zh-CN" sz="2400" dirty="0"/>
          </a:p>
        </p:txBody>
      </p:sp>
      <p:sp>
        <p:nvSpPr>
          <p:cNvPr id="29" name="Oval 43">
            <a:extLst>
              <a:ext uri="{FF2B5EF4-FFF2-40B4-BE49-F238E27FC236}">
                <a16:creationId xmlns:a16="http://schemas.microsoft.com/office/drawing/2014/main" xmlns="" id="{3761D259-F2D9-4AF7-A057-DF99C025ABB8}"/>
              </a:ext>
            </a:extLst>
          </p:cNvPr>
          <p:cNvSpPr>
            <a:spLocks noChangeAspect="1"/>
          </p:cNvSpPr>
          <p:nvPr/>
        </p:nvSpPr>
        <p:spPr>
          <a:xfrm>
            <a:off x="1694427" y="4329240"/>
            <a:ext cx="674551" cy="674551"/>
          </a:xfrm>
          <a:prstGeom prst="ellipse">
            <a:avLst/>
          </a:prstGeom>
          <a:solidFill>
            <a:srgbClr val="003B76"/>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0" name="文本框 20">
            <a:extLst>
              <a:ext uri="{FF2B5EF4-FFF2-40B4-BE49-F238E27FC236}">
                <a16:creationId xmlns:a16="http://schemas.microsoft.com/office/drawing/2014/main" xmlns="" id="{90C809BB-F24B-48C9-A53A-45255C717443}"/>
              </a:ext>
            </a:extLst>
          </p:cNvPr>
          <p:cNvSpPr txBox="1"/>
          <p:nvPr/>
        </p:nvSpPr>
        <p:spPr>
          <a:xfrm>
            <a:off x="2559615" y="4235074"/>
            <a:ext cx="8650470" cy="830997"/>
          </a:xfrm>
          <a:prstGeom prst="rect">
            <a:avLst/>
          </a:prstGeom>
          <a:noFill/>
        </p:spPr>
        <p:txBody>
          <a:bodyPr wrap="square" rtlCol="0">
            <a:spAutoFit/>
          </a:bodyPr>
          <a:lstStyle/>
          <a:p>
            <a:r>
              <a:rPr lang="en-US" sz="2400" dirty="0"/>
              <a:t>Awareness generation among stakeholders, citizens about Green Mobility and ‘Smart City Scheme’ is required.</a:t>
            </a:r>
            <a:endParaRPr lang="en-US" altLang="zh-CN" sz="2400" dirty="0"/>
          </a:p>
        </p:txBody>
      </p:sp>
      <p:sp>
        <p:nvSpPr>
          <p:cNvPr id="32" name="Oval 43">
            <a:extLst>
              <a:ext uri="{FF2B5EF4-FFF2-40B4-BE49-F238E27FC236}">
                <a16:creationId xmlns:a16="http://schemas.microsoft.com/office/drawing/2014/main" xmlns="" id="{6FD89AA7-5798-418F-854A-B1491F9BBEE3}"/>
              </a:ext>
            </a:extLst>
          </p:cNvPr>
          <p:cNvSpPr>
            <a:spLocks noChangeAspect="1"/>
          </p:cNvSpPr>
          <p:nvPr/>
        </p:nvSpPr>
        <p:spPr>
          <a:xfrm>
            <a:off x="1694427" y="5404200"/>
            <a:ext cx="674551" cy="674551"/>
          </a:xfrm>
          <a:prstGeom prst="ellipse">
            <a:avLst/>
          </a:prstGeom>
          <a:solidFill>
            <a:srgbClr val="00172E"/>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3" name="文本框 20">
            <a:extLst>
              <a:ext uri="{FF2B5EF4-FFF2-40B4-BE49-F238E27FC236}">
                <a16:creationId xmlns:a16="http://schemas.microsoft.com/office/drawing/2014/main" xmlns="" id="{4147011D-D74E-4E52-8120-E7AF6BA33C03}"/>
              </a:ext>
            </a:extLst>
          </p:cNvPr>
          <p:cNvSpPr txBox="1"/>
          <p:nvPr/>
        </p:nvSpPr>
        <p:spPr>
          <a:xfrm>
            <a:off x="2559615" y="5224556"/>
            <a:ext cx="8650470" cy="1200329"/>
          </a:xfrm>
          <a:prstGeom prst="rect">
            <a:avLst/>
          </a:prstGeom>
          <a:noFill/>
        </p:spPr>
        <p:txBody>
          <a:bodyPr wrap="square" rtlCol="0">
            <a:spAutoFit/>
          </a:bodyPr>
          <a:lstStyle/>
          <a:p>
            <a:r>
              <a:rPr lang="en-US" sz="2400" dirty="0"/>
              <a:t>Since the West Bengal government has introduced E-buses and announced to switch public transportation to electric mode by 2030, the plan need to more inclusive to make it effective.</a:t>
            </a:r>
            <a:endParaRPr lang="en-US" altLang="zh-CN" sz="2400" dirty="0"/>
          </a:p>
        </p:txBody>
      </p:sp>
    </p:spTree>
    <p:extLst>
      <p:ext uri="{BB962C8B-B14F-4D97-AF65-F5344CB8AC3E}">
        <p14:creationId xmlns:p14="http://schemas.microsoft.com/office/powerpoint/2010/main" xmlns="" val="22025582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1">
            <a:extLst>
              <a:ext uri="{FF2B5EF4-FFF2-40B4-BE49-F238E27FC236}">
                <a16:creationId xmlns:a16="http://schemas.microsoft.com/office/drawing/2014/main" xmlns="" id="{C4252D13-53FF-4108-9F07-EC8662D58865}"/>
              </a:ext>
            </a:extLst>
          </p:cNvPr>
          <p:cNvSpPr/>
          <p:nvPr/>
        </p:nvSpPr>
        <p:spPr>
          <a:xfrm>
            <a:off x="-48000" y="20874"/>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Picture 2" descr="F:\案例二\273\marlenelatourr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F:\案例二\273\marlenelatourre\backgrou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flipV="1">
            <a:off x="0" y="188488"/>
            <a:ext cx="2812377"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561249" y="101639"/>
            <a:ext cx="1932517" cy="584775"/>
          </a:xfrm>
          <a:prstGeom prst="rect">
            <a:avLst/>
          </a:prstGeom>
        </p:spPr>
        <p:txBody>
          <a:bodyPr wrap="none">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PHOTOS</a:t>
            </a:r>
          </a:p>
        </p:txBody>
      </p:sp>
      <p:sp>
        <p:nvSpPr>
          <p:cNvPr id="7" name="矩形 6"/>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10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xmlns="" id="{1431F4E0-6F0D-4212-BDFB-A79BBC21E958}"/>
              </a:ext>
            </a:extLst>
          </p:cNvPr>
          <p:cNvPicPr>
            <a:picLocks noChangeAspect="1"/>
          </p:cNvPicPr>
          <p:nvPr/>
        </p:nvPicPr>
        <p:blipFill rotWithShape="1">
          <a:blip r:embed="rId5">
            <a:extLst>
              <a:ext uri="{28A0092B-C50C-407E-A947-70E740481C1C}">
                <a14:useLocalDpi xmlns:a14="http://schemas.microsoft.com/office/drawing/2010/main" xmlns="" val="0"/>
              </a:ext>
            </a:extLst>
          </a:blip>
          <a:srcRect t="1365" b="7565"/>
          <a:stretch/>
        </p:blipFill>
        <p:spPr>
          <a:xfrm>
            <a:off x="2085744" y="707288"/>
            <a:ext cx="8020513" cy="5843490"/>
          </a:xfrm>
          <a:prstGeom prst="rect">
            <a:avLst/>
          </a:prstGeom>
        </p:spPr>
      </p:pic>
    </p:spTree>
    <p:custDataLst>
      <p:tags r:id="rId1"/>
    </p:custDataLst>
    <p:extLst>
      <p:ext uri="{BB962C8B-B14F-4D97-AF65-F5344CB8AC3E}">
        <p14:creationId xmlns:p14="http://schemas.microsoft.com/office/powerpoint/2010/main" xmlns="" val="22272118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案例二\273\marlenelatourre\background-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240000" cy="68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F:\案例二\273\marlenelatourre\montagne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593" y="1368987"/>
            <a:ext cx="12192000" cy="441575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F:\案例二\273\marlenelatourre\montagne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701883"/>
            <a:ext cx="12192000" cy="2156117"/>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圆角矩形 19"/>
          <p:cNvSpPr/>
          <p:nvPr/>
        </p:nvSpPr>
        <p:spPr>
          <a:xfrm>
            <a:off x="0" y="2924137"/>
            <a:ext cx="12192000" cy="792897"/>
          </a:xfrm>
          <a:prstGeom prst="roundRect">
            <a:avLst>
              <a:gd name="adj" fmla="val 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TextBox 22"/>
          <p:cNvSpPr txBox="1"/>
          <p:nvPr/>
        </p:nvSpPr>
        <p:spPr>
          <a:xfrm>
            <a:off x="3081615" y="2737870"/>
            <a:ext cx="5959965" cy="1200329"/>
          </a:xfrm>
          <a:prstGeom prst="rect">
            <a:avLst/>
          </a:prstGeom>
          <a:noFill/>
        </p:spPr>
        <p:txBody>
          <a:bodyPr wrap="none" rtlCol="0">
            <a:spAutoFit/>
          </a:bodyPr>
          <a:lstStyle/>
          <a:p>
            <a:r>
              <a:rPr lang="en-US" altLang="zh-CN" sz="7200" b="1" dirty="0">
                <a:blipFill dpi="0" rotWithShape="1">
                  <a:blip r:embed="rId5">
                    <a:extLst>
                      <a:ext uri="{28A0092B-C50C-407E-A947-70E740481C1C}">
                        <a14:useLocalDpi xmlns:a14="http://schemas.microsoft.com/office/drawing/2010/main" xmlns="" val="0"/>
                      </a:ext>
                    </a:extLst>
                  </a:blip>
                  <a:srcRect/>
                  <a:stretch>
                    <a:fillRect/>
                  </a:stretch>
                </a:blipFill>
                <a:latin typeface="微软雅黑" panose="020B0503020204020204" pitchFamily="34" charset="-122"/>
                <a:ea typeface="微软雅黑" panose="020B0503020204020204" pitchFamily="34" charset="-122"/>
              </a:rPr>
              <a:t>THANK YOU</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矩形 11">
            <a:extLst>
              <a:ext uri="{FF2B5EF4-FFF2-40B4-BE49-F238E27FC236}">
                <a16:creationId xmlns:a16="http://schemas.microsoft.com/office/drawing/2014/main" xmlns="" id="{B0DA0A38-1947-4483-AE82-204BFF0418BE}"/>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Picture 2" descr="F:\案例二\273\marlenelatourr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F:\案例二\273\marlenelatourre\backgrou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flipV="1">
            <a:off x="0" y="99127"/>
            <a:ext cx="2812377"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561249" y="12278"/>
            <a:ext cx="1781450"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CONTEXT</a:t>
            </a:r>
          </a:p>
        </p:txBody>
      </p:sp>
      <p:sp>
        <p:nvSpPr>
          <p:cNvPr id="7" name="矩形 6"/>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Rectangle 1">
            <a:extLst>
              <a:ext uri="{FF2B5EF4-FFF2-40B4-BE49-F238E27FC236}">
                <a16:creationId xmlns:a16="http://schemas.microsoft.com/office/drawing/2014/main" xmlns="" id="{2FB3BD02-19F7-4AA9-BD44-0B4AB2CBFF68}"/>
              </a:ext>
            </a:extLst>
          </p:cNvPr>
          <p:cNvSpPr/>
          <p:nvPr/>
        </p:nvSpPr>
        <p:spPr>
          <a:xfrm>
            <a:off x="3333206" y="1478616"/>
            <a:ext cx="8494679" cy="430887"/>
          </a:xfrm>
          <a:prstGeom prst="rect">
            <a:avLst/>
          </a:prstGeom>
        </p:spPr>
        <p:txBody>
          <a:bodyPr wrap="square">
            <a:spAutoFit/>
          </a:bodyPr>
          <a:lstStyle/>
          <a:p>
            <a:r>
              <a:rPr lang="en-US" sz="2200" dirty="0"/>
              <a:t>In India, women’s workforce participation rate is declining. </a:t>
            </a:r>
          </a:p>
        </p:txBody>
      </p:sp>
      <p:sp>
        <p:nvSpPr>
          <p:cNvPr id="3" name="Rectangle 2">
            <a:extLst>
              <a:ext uri="{FF2B5EF4-FFF2-40B4-BE49-F238E27FC236}">
                <a16:creationId xmlns:a16="http://schemas.microsoft.com/office/drawing/2014/main" xmlns="" id="{B7F73815-B26B-4564-980B-3AF128C8ACF2}"/>
              </a:ext>
            </a:extLst>
          </p:cNvPr>
          <p:cNvSpPr/>
          <p:nvPr/>
        </p:nvSpPr>
        <p:spPr>
          <a:xfrm>
            <a:off x="3333206" y="2242835"/>
            <a:ext cx="8858794" cy="1107996"/>
          </a:xfrm>
          <a:prstGeom prst="rect">
            <a:avLst/>
          </a:prstGeom>
        </p:spPr>
        <p:txBody>
          <a:bodyPr wrap="square">
            <a:spAutoFit/>
          </a:bodyPr>
          <a:lstStyle/>
          <a:p>
            <a:r>
              <a:rPr lang="en-US" sz="2200" dirty="0"/>
              <a:t>According to World Bank in 1990 the women’s </a:t>
            </a:r>
            <a:r>
              <a:rPr lang="en-US" sz="2200" dirty="0" err="1"/>
              <a:t>labour</a:t>
            </a:r>
            <a:r>
              <a:rPr lang="en-US" sz="2200" dirty="0"/>
              <a:t> force participation rate was 30% which came down to 20.5% in 2019. According to SDG review report, 2019, this rate is even lower, i.e. -18.5% </a:t>
            </a:r>
          </a:p>
        </p:txBody>
      </p:sp>
      <p:sp>
        <p:nvSpPr>
          <p:cNvPr id="177" name="Rectangle 176">
            <a:extLst>
              <a:ext uri="{FF2B5EF4-FFF2-40B4-BE49-F238E27FC236}">
                <a16:creationId xmlns:a16="http://schemas.microsoft.com/office/drawing/2014/main" xmlns="" id="{692B0B52-4B5E-40BE-AF9E-86F8305F669D}"/>
              </a:ext>
            </a:extLst>
          </p:cNvPr>
          <p:cNvSpPr/>
          <p:nvPr/>
        </p:nvSpPr>
        <p:spPr>
          <a:xfrm>
            <a:off x="3346575" y="3612519"/>
            <a:ext cx="8494679" cy="430887"/>
          </a:xfrm>
          <a:prstGeom prst="rect">
            <a:avLst/>
          </a:prstGeom>
        </p:spPr>
        <p:txBody>
          <a:bodyPr wrap="square">
            <a:spAutoFit/>
          </a:bodyPr>
          <a:lstStyle/>
          <a:p>
            <a:r>
              <a:rPr lang="en-US" sz="2200" dirty="0"/>
              <a:t>93% of women in workforce are in the informal sector</a:t>
            </a:r>
          </a:p>
        </p:txBody>
      </p:sp>
      <p:sp>
        <p:nvSpPr>
          <p:cNvPr id="178" name="Rectangle 177">
            <a:extLst>
              <a:ext uri="{FF2B5EF4-FFF2-40B4-BE49-F238E27FC236}">
                <a16:creationId xmlns:a16="http://schemas.microsoft.com/office/drawing/2014/main" xmlns="" id="{D66A3BBE-A0BC-4AC1-B13D-753C70EE83CD}"/>
              </a:ext>
            </a:extLst>
          </p:cNvPr>
          <p:cNvSpPr/>
          <p:nvPr/>
        </p:nvSpPr>
        <p:spPr>
          <a:xfrm>
            <a:off x="3336253" y="4537469"/>
            <a:ext cx="8725713" cy="769441"/>
          </a:xfrm>
          <a:prstGeom prst="rect">
            <a:avLst/>
          </a:prstGeom>
        </p:spPr>
        <p:txBody>
          <a:bodyPr wrap="square">
            <a:spAutoFit/>
          </a:bodyPr>
          <a:lstStyle/>
          <a:p>
            <a:r>
              <a:rPr lang="en-US" sz="2200" dirty="0"/>
              <a:t>This decline has happened at a time when country's GDP has doubled and when the proportion of women in the working age have increased by 25%.</a:t>
            </a:r>
          </a:p>
        </p:txBody>
      </p:sp>
      <p:sp>
        <p:nvSpPr>
          <p:cNvPr id="179" name="Rectangle 178">
            <a:extLst>
              <a:ext uri="{FF2B5EF4-FFF2-40B4-BE49-F238E27FC236}">
                <a16:creationId xmlns:a16="http://schemas.microsoft.com/office/drawing/2014/main" xmlns="" id="{54CA1EDE-4B86-4834-A02D-BB6BCE62E177}"/>
              </a:ext>
            </a:extLst>
          </p:cNvPr>
          <p:cNvSpPr/>
          <p:nvPr/>
        </p:nvSpPr>
        <p:spPr>
          <a:xfrm>
            <a:off x="3346576" y="5607931"/>
            <a:ext cx="8725713" cy="769441"/>
          </a:xfrm>
          <a:prstGeom prst="rect">
            <a:avLst/>
          </a:prstGeom>
        </p:spPr>
        <p:txBody>
          <a:bodyPr wrap="square">
            <a:spAutoFit/>
          </a:bodyPr>
          <a:lstStyle/>
          <a:p>
            <a:r>
              <a:rPr lang="en-US" sz="2200" dirty="0"/>
              <a:t>While the men’s labor force participation rate slightly decreased over time, too, it is four times that of women at 76.08 percent in 2019</a:t>
            </a:r>
          </a:p>
        </p:txBody>
      </p:sp>
      <p:pic>
        <p:nvPicPr>
          <p:cNvPr id="180" name="Picture 13" descr="F:\案例二\273\marlenelatourre\sapin3.png">
            <a:extLst>
              <a:ext uri="{FF2B5EF4-FFF2-40B4-BE49-F238E27FC236}">
                <a16:creationId xmlns:a16="http://schemas.microsoft.com/office/drawing/2014/main" xmlns="" id="{111F4C9D-8D08-45E9-8953-BF402FF206C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331741" y="1258513"/>
            <a:ext cx="641113" cy="985468"/>
          </a:xfrm>
          <a:prstGeom prst="rect">
            <a:avLst/>
          </a:prstGeom>
          <a:noFill/>
          <a:extLst>
            <a:ext uri="{909E8E84-426E-40DD-AFC4-6F175D3DCCD1}">
              <a14:hiddenFill xmlns:a14="http://schemas.microsoft.com/office/drawing/2010/main" xmlns="">
                <a:solidFill>
                  <a:srgbClr val="FFFFFF"/>
                </a:solidFill>
              </a14:hiddenFill>
            </a:ext>
          </a:extLst>
        </p:spPr>
      </p:pic>
      <p:pic>
        <p:nvPicPr>
          <p:cNvPr id="185" name="Picture 13" descr="F:\案例二\273\marlenelatourre\sapin3.png">
            <a:extLst>
              <a:ext uri="{FF2B5EF4-FFF2-40B4-BE49-F238E27FC236}">
                <a16:creationId xmlns:a16="http://schemas.microsoft.com/office/drawing/2014/main" xmlns="" id="{7E77C3DF-202D-4976-9664-9D189E03D59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325298" y="2310637"/>
            <a:ext cx="641113" cy="985468"/>
          </a:xfrm>
          <a:prstGeom prst="rect">
            <a:avLst/>
          </a:prstGeom>
          <a:noFill/>
          <a:extLst>
            <a:ext uri="{909E8E84-426E-40DD-AFC4-6F175D3DCCD1}">
              <a14:hiddenFill xmlns:a14="http://schemas.microsoft.com/office/drawing/2010/main" xmlns="">
                <a:solidFill>
                  <a:srgbClr val="FFFFFF"/>
                </a:solidFill>
              </a14:hiddenFill>
            </a:ext>
          </a:extLst>
        </p:spPr>
      </p:pic>
      <p:pic>
        <p:nvPicPr>
          <p:cNvPr id="186" name="Picture 13" descr="F:\案例二\273\marlenelatourre\sapin3.png">
            <a:extLst>
              <a:ext uri="{FF2B5EF4-FFF2-40B4-BE49-F238E27FC236}">
                <a16:creationId xmlns:a16="http://schemas.microsoft.com/office/drawing/2014/main" xmlns="" id="{29BBA527-0481-47C0-839B-26BD7A0F84D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325298" y="3342923"/>
            <a:ext cx="641113" cy="985468"/>
          </a:xfrm>
          <a:prstGeom prst="rect">
            <a:avLst/>
          </a:prstGeom>
          <a:noFill/>
          <a:extLst>
            <a:ext uri="{909E8E84-426E-40DD-AFC4-6F175D3DCCD1}">
              <a14:hiddenFill xmlns:a14="http://schemas.microsoft.com/office/drawing/2010/main" xmlns="">
                <a:solidFill>
                  <a:srgbClr val="FFFFFF"/>
                </a:solidFill>
              </a14:hiddenFill>
            </a:ext>
          </a:extLst>
        </p:spPr>
      </p:pic>
      <p:pic>
        <p:nvPicPr>
          <p:cNvPr id="187" name="Picture 13" descr="F:\案例二\273\marlenelatourre\sapin3.png">
            <a:extLst>
              <a:ext uri="{FF2B5EF4-FFF2-40B4-BE49-F238E27FC236}">
                <a16:creationId xmlns:a16="http://schemas.microsoft.com/office/drawing/2014/main" xmlns="" id="{0C4E20FB-F52A-48E0-8732-6756845EC3E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325298" y="4434807"/>
            <a:ext cx="641113" cy="985468"/>
          </a:xfrm>
          <a:prstGeom prst="rect">
            <a:avLst/>
          </a:prstGeom>
          <a:noFill/>
          <a:extLst>
            <a:ext uri="{909E8E84-426E-40DD-AFC4-6F175D3DCCD1}">
              <a14:hiddenFill xmlns:a14="http://schemas.microsoft.com/office/drawing/2010/main" xmlns="">
                <a:solidFill>
                  <a:srgbClr val="FFFFFF"/>
                </a:solidFill>
              </a14:hiddenFill>
            </a:ext>
          </a:extLst>
        </p:spPr>
      </p:pic>
      <p:pic>
        <p:nvPicPr>
          <p:cNvPr id="188" name="Picture 13" descr="F:\案例二\273\marlenelatourre\sapin3.png">
            <a:extLst>
              <a:ext uri="{FF2B5EF4-FFF2-40B4-BE49-F238E27FC236}">
                <a16:creationId xmlns:a16="http://schemas.microsoft.com/office/drawing/2014/main" xmlns="" id="{F3C4930D-9A71-4A78-8302-6A0327F3801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2325298" y="5505987"/>
            <a:ext cx="641113" cy="98546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1">
            <a:extLst>
              <a:ext uri="{FF2B5EF4-FFF2-40B4-BE49-F238E27FC236}">
                <a16:creationId xmlns:a16="http://schemas.microsoft.com/office/drawing/2014/main" xmlns="" id="{C4252D13-53FF-4108-9F07-EC8662D58865}"/>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Picture 2" descr="F:\案例二\273\marlenelatourr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F:\案例二\273\marlenelatourre\backgroun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flipV="1">
            <a:off x="0" y="121718"/>
            <a:ext cx="2812377"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561249" y="34869"/>
            <a:ext cx="1781450"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CONTEXT</a:t>
            </a:r>
          </a:p>
        </p:txBody>
      </p:sp>
      <p:sp>
        <p:nvSpPr>
          <p:cNvPr id="7" name="矩形 6"/>
          <p:cNvSpPr/>
          <p:nvPr/>
        </p:nvSpPr>
        <p:spPr>
          <a:xfrm>
            <a:off x="-39404" y="6951872"/>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Rectangle 1">
            <a:extLst>
              <a:ext uri="{FF2B5EF4-FFF2-40B4-BE49-F238E27FC236}">
                <a16:creationId xmlns:a16="http://schemas.microsoft.com/office/drawing/2014/main" xmlns="" id="{2FB3BD02-19F7-4AA9-BD44-0B4AB2CBFF68}"/>
              </a:ext>
            </a:extLst>
          </p:cNvPr>
          <p:cNvSpPr/>
          <p:nvPr/>
        </p:nvSpPr>
        <p:spPr>
          <a:xfrm>
            <a:off x="3064842" y="33499"/>
            <a:ext cx="5643113" cy="584775"/>
          </a:xfrm>
          <a:prstGeom prst="rect">
            <a:avLst/>
          </a:prstGeom>
        </p:spPr>
        <p:txBody>
          <a:bodyPr wrap="square">
            <a:spAutoFit/>
          </a:bodyPr>
          <a:lstStyle/>
          <a:p>
            <a:r>
              <a:rPr lang="en-US" sz="3200" dirty="0">
                <a:ea typeface="Microsoft YaHei" panose="020B0503020204020204" pitchFamily="34" charset="-122"/>
              </a:rPr>
              <a:t>Effect of Pandemic</a:t>
            </a:r>
          </a:p>
        </p:txBody>
      </p:sp>
      <p:sp>
        <p:nvSpPr>
          <p:cNvPr id="3" name="Rectangle 2">
            <a:extLst>
              <a:ext uri="{FF2B5EF4-FFF2-40B4-BE49-F238E27FC236}">
                <a16:creationId xmlns:a16="http://schemas.microsoft.com/office/drawing/2014/main" xmlns="" id="{B7F73815-B26B-4564-980B-3AF128C8ACF2}"/>
              </a:ext>
            </a:extLst>
          </p:cNvPr>
          <p:cNvSpPr/>
          <p:nvPr/>
        </p:nvSpPr>
        <p:spPr>
          <a:xfrm>
            <a:off x="2812377" y="1463388"/>
            <a:ext cx="2394753" cy="461665"/>
          </a:xfrm>
          <a:prstGeom prst="rect">
            <a:avLst/>
          </a:prstGeom>
        </p:spPr>
        <p:txBody>
          <a:bodyPr wrap="square">
            <a:spAutoFit/>
          </a:bodyPr>
          <a:lstStyle/>
          <a:p>
            <a:pPr algn="just"/>
            <a:r>
              <a:rPr lang="en-US" sz="2400" dirty="0"/>
              <a:t>Since lockdown</a:t>
            </a:r>
          </a:p>
        </p:txBody>
      </p:sp>
      <p:sp>
        <p:nvSpPr>
          <p:cNvPr id="178" name="Rectangle 177">
            <a:extLst>
              <a:ext uri="{FF2B5EF4-FFF2-40B4-BE49-F238E27FC236}">
                <a16:creationId xmlns:a16="http://schemas.microsoft.com/office/drawing/2014/main" xmlns="" id="{D66A3BBE-A0BC-4AC1-B13D-753C70EE83CD}"/>
              </a:ext>
            </a:extLst>
          </p:cNvPr>
          <p:cNvSpPr/>
          <p:nvPr/>
        </p:nvSpPr>
        <p:spPr>
          <a:xfrm>
            <a:off x="2785382" y="3343285"/>
            <a:ext cx="8725713" cy="461665"/>
          </a:xfrm>
          <a:prstGeom prst="rect">
            <a:avLst/>
          </a:prstGeom>
        </p:spPr>
        <p:txBody>
          <a:bodyPr wrap="square">
            <a:spAutoFit/>
          </a:bodyPr>
          <a:lstStyle/>
          <a:p>
            <a:pPr algn="just"/>
            <a:r>
              <a:rPr lang="en-US" sz="2400" dirty="0"/>
              <a:t>As per ILO report:</a:t>
            </a:r>
          </a:p>
        </p:txBody>
      </p:sp>
      <p:pic>
        <p:nvPicPr>
          <p:cNvPr id="185" name="Picture 13" descr="F:\案例二\273\marlenelatourre\sapin3.png">
            <a:extLst>
              <a:ext uri="{FF2B5EF4-FFF2-40B4-BE49-F238E27FC236}">
                <a16:creationId xmlns:a16="http://schemas.microsoft.com/office/drawing/2014/main" xmlns="" id="{7E77C3DF-202D-4976-9664-9D189E03D59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828245" y="1218994"/>
            <a:ext cx="641113" cy="985468"/>
          </a:xfrm>
          <a:prstGeom prst="rect">
            <a:avLst/>
          </a:prstGeom>
          <a:noFill/>
          <a:extLst>
            <a:ext uri="{909E8E84-426E-40DD-AFC4-6F175D3DCCD1}">
              <a14:hiddenFill xmlns:a14="http://schemas.microsoft.com/office/drawing/2010/main" xmlns="">
                <a:solidFill>
                  <a:srgbClr val="FFFFFF"/>
                </a:solidFill>
              </a14:hiddenFill>
            </a:ext>
          </a:extLst>
        </p:spPr>
      </p:pic>
      <p:pic>
        <p:nvPicPr>
          <p:cNvPr id="187" name="Picture 13" descr="F:\案例二\273\marlenelatourre\sapin3.png">
            <a:extLst>
              <a:ext uri="{FF2B5EF4-FFF2-40B4-BE49-F238E27FC236}">
                <a16:creationId xmlns:a16="http://schemas.microsoft.com/office/drawing/2014/main" xmlns="" id="{0C4E20FB-F52A-48E0-8732-6756845EC3E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1809927" y="3085973"/>
            <a:ext cx="641113" cy="98546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文本框 20">
            <a:extLst>
              <a:ext uri="{FF2B5EF4-FFF2-40B4-BE49-F238E27FC236}">
                <a16:creationId xmlns:a16="http://schemas.microsoft.com/office/drawing/2014/main" xmlns="" id="{B1D50DF1-D998-4C61-9EA0-EC863BC2BBC3}"/>
              </a:ext>
            </a:extLst>
          </p:cNvPr>
          <p:cNvSpPr txBox="1"/>
          <p:nvPr/>
        </p:nvSpPr>
        <p:spPr>
          <a:xfrm>
            <a:off x="3419998" y="3897525"/>
            <a:ext cx="8650470" cy="230832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“Those who are most likely to lose their work and income are casual workers”.</a:t>
            </a:r>
          </a:p>
          <a:p>
            <a:pPr marL="285750" indent="-285750">
              <a:buFont typeface="Wingdings" panose="05000000000000000000" pitchFamily="2" charset="2"/>
              <a:buChar char="Ø"/>
            </a:pPr>
            <a:r>
              <a:rPr lang="en-US" sz="2400" dirty="0"/>
              <a:t>118 million workers in India are casually employed.</a:t>
            </a:r>
          </a:p>
          <a:p>
            <a:pPr marL="285750" indent="-285750">
              <a:buFont typeface="Wingdings" panose="05000000000000000000" pitchFamily="2" charset="2"/>
              <a:buChar char="Ø"/>
            </a:pPr>
            <a:r>
              <a:rPr lang="en-US" sz="2400" dirty="0"/>
              <a:t>Higher number of women are in casual work than men.</a:t>
            </a:r>
          </a:p>
          <a:p>
            <a:pPr marL="285750" indent="-285750">
              <a:buFont typeface="Wingdings" panose="05000000000000000000" pitchFamily="2" charset="2"/>
              <a:buChar char="Ø"/>
            </a:pPr>
            <a:r>
              <a:rPr lang="en-US" sz="2400" dirty="0"/>
              <a:t>Therefore, women  are likely to experience greater loss of employment than men</a:t>
            </a:r>
            <a:r>
              <a:rPr lang="en-US" sz="1400" dirty="0">
                <a:solidFill>
                  <a:schemeClr val="bg2">
                    <a:lumMod val="25000"/>
                  </a:schemeClr>
                </a:solidFill>
              </a:rPr>
              <a:t>.</a:t>
            </a:r>
            <a:endParaRPr lang="en-US" altLang="zh-CN" sz="1400" dirty="0">
              <a:solidFill>
                <a:schemeClr val="bg2">
                  <a:lumMod val="25000"/>
                </a:schemeClr>
              </a:solidFill>
            </a:endParaRPr>
          </a:p>
        </p:txBody>
      </p:sp>
      <p:sp>
        <p:nvSpPr>
          <p:cNvPr id="22" name="文本框 20">
            <a:extLst>
              <a:ext uri="{FF2B5EF4-FFF2-40B4-BE49-F238E27FC236}">
                <a16:creationId xmlns:a16="http://schemas.microsoft.com/office/drawing/2014/main" xmlns="" id="{4307E05B-E788-4098-90F2-103668A63FCB}"/>
              </a:ext>
            </a:extLst>
          </p:cNvPr>
          <p:cNvSpPr txBox="1"/>
          <p:nvPr/>
        </p:nvSpPr>
        <p:spPr>
          <a:xfrm>
            <a:off x="3419998" y="1925053"/>
            <a:ext cx="8650470" cy="141577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Female-dominated sectors such as arts and entertainment, domestic work and other services have been heavily impacted.</a:t>
            </a:r>
            <a:endParaRPr lang="en-US" sz="1400" dirty="0"/>
          </a:p>
          <a:p>
            <a:pPr marL="285750" indent="-285750">
              <a:buFont typeface="Wingdings" panose="05000000000000000000" pitchFamily="2" charset="2"/>
              <a:buChar char="Ø"/>
            </a:pPr>
            <a:r>
              <a:rPr lang="en-US" sz="2400" dirty="0"/>
              <a:t>61% of female workers impacted.</a:t>
            </a:r>
          </a:p>
          <a:p>
            <a:endParaRPr lang="en-US" altLang="zh-CN" sz="1400" dirty="0">
              <a:solidFill>
                <a:schemeClr val="bg2">
                  <a:lumMod val="25000"/>
                </a:schemeClr>
              </a:solidFill>
            </a:endParaRPr>
          </a:p>
        </p:txBody>
      </p:sp>
    </p:spTree>
    <p:custDataLst>
      <p:tags r:id="rId1"/>
    </p:custDataLst>
    <p:extLst>
      <p:ext uri="{BB962C8B-B14F-4D97-AF65-F5344CB8AC3E}">
        <p14:creationId xmlns:p14="http://schemas.microsoft.com/office/powerpoint/2010/main" xmlns="" val="1702222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1">
            <a:extLst>
              <a:ext uri="{FF2B5EF4-FFF2-40B4-BE49-F238E27FC236}">
                <a16:creationId xmlns:a16="http://schemas.microsoft.com/office/drawing/2014/main" xmlns="" id="{D701DDF0-3935-44A3-848D-515EB06F03DD}"/>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6" name="Picture 2" descr="F:\案例二\273\marlenelatourre\background.jpg">
            <a:extLst>
              <a:ext uri="{FF2B5EF4-FFF2-40B4-BE49-F238E27FC236}">
                <a16:creationId xmlns:a16="http://schemas.microsoft.com/office/drawing/2014/main" xmlns="" id="{2BAA10E5-3570-4384-8CB5-FC4ADED99C6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F:\案例二\273\marlenelatourre\background.jpg">
            <a:extLst>
              <a:ext uri="{FF2B5EF4-FFF2-40B4-BE49-F238E27FC236}">
                <a16:creationId xmlns:a16="http://schemas.microsoft.com/office/drawing/2014/main" xmlns="" id="{5F771FCB-5488-46A9-BEA8-2F982475B26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 y="104158"/>
            <a:ext cx="3516313" cy="61081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矩形 5">
            <a:extLst>
              <a:ext uri="{FF2B5EF4-FFF2-40B4-BE49-F238E27FC236}">
                <a16:creationId xmlns:a16="http://schemas.microsoft.com/office/drawing/2014/main" xmlns="" id="{29A5C156-83D2-4A77-8309-882F6B43C138}"/>
              </a:ext>
            </a:extLst>
          </p:cNvPr>
          <p:cNvSpPr/>
          <p:nvPr/>
        </p:nvSpPr>
        <p:spPr>
          <a:xfrm>
            <a:off x="561248" y="87751"/>
            <a:ext cx="2855269"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SKILL TRAINING</a:t>
            </a:r>
          </a:p>
        </p:txBody>
      </p:sp>
      <p:sp>
        <p:nvSpPr>
          <p:cNvPr id="19" name="矩形 6">
            <a:extLst>
              <a:ext uri="{FF2B5EF4-FFF2-40B4-BE49-F238E27FC236}">
                <a16:creationId xmlns:a16="http://schemas.microsoft.com/office/drawing/2014/main" xmlns="" id="{632B1E2B-F9B1-4E8A-B4CE-54C13FD8FD06}"/>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19">
            <a:extLst>
              <a:ext uri="{FF2B5EF4-FFF2-40B4-BE49-F238E27FC236}">
                <a16:creationId xmlns:a16="http://schemas.microsoft.com/office/drawing/2014/main" xmlns="" id="{9BACF707-2DD6-4454-94D6-139964BCB1EC}"/>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Rectangle 20">
            <a:extLst>
              <a:ext uri="{FF2B5EF4-FFF2-40B4-BE49-F238E27FC236}">
                <a16:creationId xmlns:a16="http://schemas.microsoft.com/office/drawing/2014/main" xmlns="" id="{C84B52B1-A4A4-4385-9001-EDEEE7C796F7}"/>
              </a:ext>
            </a:extLst>
          </p:cNvPr>
          <p:cNvSpPr/>
          <p:nvPr/>
        </p:nvSpPr>
        <p:spPr>
          <a:xfrm>
            <a:off x="3779629" y="87751"/>
            <a:ext cx="5643113" cy="584775"/>
          </a:xfrm>
          <a:prstGeom prst="rect">
            <a:avLst/>
          </a:prstGeom>
        </p:spPr>
        <p:txBody>
          <a:bodyPr wrap="square">
            <a:spAutoFit/>
          </a:bodyPr>
          <a:lstStyle/>
          <a:p>
            <a:r>
              <a:rPr lang="en-US" sz="3200" dirty="0">
                <a:ea typeface="Microsoft YaHei" panose="020B0503020204020204" pitchFamily="34" charset="-122"/>
              </a:rPr>
              <a:t>Need to be more inclusive</a:t>
            </a:r>
          </a:p>
        </p:txBody>
      </p:sp>
      <p:sp>
        <p:nvSpPr>
          <p:cNvPr id="26" name="矩形 5">
            <a:extLst>
              <a:ext uri="{FF2B5EF4-FFF2-40B4-BE49-F238E27FC236}">
                <a16:creationId xmlns:a16="http://schemas.microsoft.com/office/drawing/2014/main" xmlns="" id="{C2CBE68A-5758-423B-AB58-3CFC8EB1667A}"/>
              </a:ext>
            </a:extLst>
          </p:cNvPr>
          <p:cNvSpPr/>
          <p:nvPr/>
        </p:nvSpPr>
        <p:spPr>
          <a:xfrm>
            <a:off x="1284288" y="4578350"/>
            <a:ext cx="1663700" cy="431800"/>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mn-lt"/>
                <a:ea typeface="+mn-ea"/>
                <a:cs typeface="+mn-cs"/>
              </a:rPr>
              <a:t>504 M</a:t>
            </a: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矩形 7">
            <a:extLst>
              <a:ext uri="{FF2B5EF4-FFF2-40B4-BE49-F238E27FC236}">
                <a16:creationId xmlns:a16="http://schemas.microsoft.com/office/drawing/2014/main" xmlns="" id="{3F3B6E78-F7BF-4FC6-96D2-4FA70AF69D8F}"/>
              </a:ext>
            </a:extLst>
          </p:cNvPr>
          <p:cNvSpPr/>
          <p:nvPr/>
        </p:nvSpPr>
        <p:spPr>
          <a:xfrm>
            <a:off x="1852613" y="3917950"/>
            <a:ext cx="1663700" cy="431800"/>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mn-lt"/>
                <a:ea typeface="+mn-ea"/>
                <a:cs typeface="+mn-cs"/>
              </a:rPr>
              <a:t>42%</a:t>
            </a: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任意多边形 8">
            <a:extLst>
              <a:ext uri="{FF2B5EF4-FFF2-40B4-BE49-F238E27FC236}">
                <a16:creationId xmlns:a16="http://schemas.microsoft.com/office/drawing/2014/main" xmlns="" id="{5DB85393-A15C-4C55-8C5F-36AA0DE6C7E2}"/>
              </a:ext>
            </a:extLst>
          </p:cNvPr>
          <p:cNvSpPr/>
          <p:nvPr/>
        </p:nvSpPr>
        <p:spPr>
          <a:xfrm rot="1800000">
            <a:off x="1868488" y="4289425"/>
            <a:ext cx="1062038" cy="347663"/>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矩形 9">
            <a:extLst>
              <a:ext uri="{FF2B5EF4-FFF2-40B4-BE49-F238E27FC236}">
                <a16:creationId xmlns:a16="http://schemas.microsoft.com/office/drawing/2014/main" xmlns="" id="{15D0719F-10C4-4DED-8326-724BF80FC097}"/>
              </a:ext>
            </a:extLst>
          </p:cNvPr>
          <p:cNvSpPr/>
          <p:nvPr/>
        </p:nvSpPr>
        <p:spPr>
          <a:xfrm>
            <a:off x="2424113" y="3255963"/>
            <a:ext cx="1663700" cy="431800"/>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0" normalizeH="0" baseline="0" noProof="0" dirty="0">
                <a:ln>
                  <a:noFill/>
                </a:ln>
                <a:solidFill>
                  <a:schemeClr val="bg1"/>
                </a:solidFill>
                <a:effectLst/>
                <a:uLnTx/>
                <a:uFillTx/>
                <a:latin typeface="+mn-lt"/>
                <a:ea typeface="+mn-ea"/>
                <a:cs typeface="+mn-cs"/>
              </a:rPr>
              <a:t>7.2%</a:t>
            </a:r>
            <a:endParaRPr kumimoji="0" lang="zh-CN" altLang="en-US" sz="1800" i="0" u="none" strike="noStrike" kern="1200" cap="none" spc="0" normalizeH="0" baseline="0" noProof="0" dirty="0">
              <a:ln>
                <a:noFill/>
              </a:ln>
              <a:solidFill>
                <a:schemeClr val="bg1"/>
              </a:solidFill>
              <a:effectLst/>
              <a:uLnTx/>
              <a:uFillTx/>
              <a:latin typeface="+mn-lt"/>
              <a:ea typeface="+mn-ea"/>
              <a:cs typeface="+mn-cs"/>
            </a:endParaRPr>
          </a:p>
        </p:txBody>
      </p:sp>
      <p:sp>
        <p:nvSpPr>
          <p:cNvPr id="30" name="任意多边形 10">
            <a:extLst>
              <a:ext uri="{FF2B5EF4-FFF2-40B4-BE49-F238E27FC236}">
                <a16:creationId xmlns:a16="http://schemas.microsoft.com/office/drawing/2014/main" xmlns="" id="{45675B0F-9FFF-487D-9512-36DD8643A71A}"/>
              </a:ext>
            </a:extLst>
          </p:cNvPr>
          <p:cNvSpPr/>
          <p:nvPr/>
        </p:nvSpPr>
        <p:spPr>
          <a:xfrm rot="1800000">
            <a:off x="2439988" y="3627438"/>
            <a:ext cx="1060450" cy="349250"/>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矩形 11">
            <a:extLst>
              <a:ext uri="{FF2B5EF4-FFF2-40B4-BE49-F238E27FC236}">
                <a16:creationId xmlns:a16="http://schemas.microsoft.com/office/drawing/2014/main" xmlns="" id="{21A5FCF3-3899-4D19-A864-F66A25620D4B}"/>
              </a:ext>
            </a:extLst>
          </p:cNvPr>
          <p:cNvSpPr/>
          <p:nvPr/>
        </p:nvSpPr>
        <p:spPr>
          <a:xfrm>
            <a:off x="2994025" y="2598738"/>
            <a:ext cx="1663700" cy="431800"/>
          </a:xfrm>
          <a:prstGeom prst="rect">
            <a:avLst/>
          </a:pr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dirty="0">
                <a:solidFill>
                  <a:schemeClr val="bg1"/>
                </a:solidFill>
              </a:rPr>
              <a:t>90%</a:t>
            </a: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2" name="任意多边形 12">
            <a:extLst>
              <a:ext uri="{FF2B5EF4-FFF2-40B4-BE49-F238E27FC236}">
                <a16:creationId xmlns:a16="http://schemas.microsoft.com/office/drawing/2014/main" xmlns="" id="{CED5EE4C-B58D-4C56-A6D3-28F2D63FFFF7}"/>
              </a:ext>
            </a:extLst>
          </p:cNvPr>
          <p:cNvSpPr/>
          <p:nvPr/>
        </p:nvSpPr>
        <p:spPr>
          <a:xfrm rot="1800000">
            <a:off x="3009900" y="2971800"/>
            <a:ext cx="1060450" cy="347663"/>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任意多边形 13">
            <a:extLst>
              <a:ext uri="{FF2B5EF4-FFF2-40B4-BE49-F238E27FC236}">
                <a16:creationId xmlns:a16="http://schemas.microsoft.com/office/drawing/2014/main" xmlns="" id="{F026AABB-85C6-43DF-9900-BCB31554CF9F}"/>
              </a:ext>
            </a:extLst>
          </p:cNvPr>
          <p:cNvSpPr/>
          <p:nvPr/>
        </p:nvSpPr>
        <p:spPr>
          <a:xfrm rot="1800000">
            <a:off x="3581400" y="2309813"/>
            <a:ext cx="1060450" cy="349250"/>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任意多边形 14">
            <a:extLst>
              <a:ext uri="{FF2B5EF4-FFF2-40B4-BE49-F238E27FC236}">
                <a16:creationId xmlns:a16="http://schemas.microsoft.com/office/drawing/2014/main" xmlns="" id="{A7FA46A0-0783-4A8F-AAB3-0F8A5E50A432}"/>
              </a:ext>
            </a:extLst>
          </p:cNvPr>
          <p:cNvSpPr/>
          <p:nvPr/>
        </p:nvSpPr>
        <p:spPr>
          <a:xfrm>
            <a:off x="3563938" y="1835150"/>
            <a:ext cx="2154238" cy="639763"/>
          </a:xfrm>
          <a:custGeom>
            <a:avLst/>
            <a:gdLst>
              <a:gd name="connsiteX0" fmla="*/ 0 w 2152749"/>
              <a:gd name="connsiteY0" fmla="*/ 104311 h 640423"/>
              <a:gd name="connsiteX1" fmla="*/ 1717237 w 2152749"/>
              <a:gd name="connsiteY1" fmla="*/ 104311 h 640423"/>
              <a:gd name="connsiteX2" fmla="*/ 1717237 w 2152749"/>
              <a:gd name="connsiteY2" fmla="*/ 536111 h 640423"/>
              <a:gd name="connsiteX3" fmla="*/ 0 w 2152749"/>
              <a:gd name="connsiteY3" fmla="*/ 536111 h 640423"/>
              <a:gd name="connsiteX4" fmla="*/ 1717238 w 2152749"/>
              <a:gd name="connsiteY4" fmla="*/ 0 h 640423"/>
              <a:gd name="connsiteX5" fmla="*/ 2152749 w 2152749"/>
              <a:gd name="connsiteY5" fmla="*/ 320212 h 640423"/>
              <a:gd name="connsiteX6" fmla="*/ 1717238 w 2152749"/>
              <a:gd name="connsiteY6" fmla="*/ 640423 h 64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749" h="640423">
                <a:moveTo>
                  <a:pt x="0" y="104311"/>
                </a:moveTo>
                <a:lnTo>
                  <a:pt x="1717237" y="104311"/>
                </a:lnTo>
                <a:lnTo>
                  <a:pt x="1717237" y="536111"/>
                </a:lnTo>
                <a:lnTo>
                  <a:pt x="0" y="536111"/>
                </a:lnTo>
                <a:close/>
                <a:moveTo>
                  <a:pt x="1717238" y="0"/>
                </a:moveTo>
                <a:lnTo>
                  <a:pt x="2152749" y="320212"/>
                </a:lnTo>
                <a:lnTo>
                  <a:pt x="1717238" y="640423"/>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mn-lt"/>
                <a:ea typeface="+mn-ea"/>
                <a:cs typeface="+mn-cs"/>
              </a:rPr>
              <a:t>2.74%</a:t>
            </a: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5" name="文本框 15">
            <a:extLst>
              <a:ext uri="{FF2B5EF4-FFF2-40B4-BE49-F238E27FC236}">
                <a16:creationId xmlns:a16="http://schemas.microsoft.com/office/drawing/2014/main" xmlns="" id="{2361D972-95CB-4781-B098-A8DC82EE5186}"/>
              </a:ext>
            </a:extLst>
          </p:cNvPr>
          <p:cNvSpPr txBox="1"/>
          <p:nvPr/>
        </p:nvSpPr>
        <p:spPr>
          <a:xfrm>
            <a:off x="5888832" y="1811007"/>
            <a:ext cx="5132386" cy="707886"/>
          </a:xfrm>
          <a:prstGeom prst="rect">
            <a:avLst/>
          </a:prstGeom>
          <a:noFill/>
          <a:ln w="9525">
            <a:noFill/>
          </a:ln>
        </p:spPr>
        <p:txBody>
          <a:bodyPr wrap="square">
            <a:spAutoFit/>
          </a:bodyPr>
          <a:lstStyle/>
          <a:p>
            <a:r>
              <a:rPr lang="en-US" sz="2000" dirty="0"/>
              <a:t>Of working-age population (15-59) formally trained in Technical and vocational training</a:t>
            </a:r>
            <a:endParaRPr lang="en-US" altLang="zh-CN" sz="2000" dirty="0">
              <a:latin typeface="微软雅黑" panose="020B0503020204020204" pitchFamily="34" charset="-122"/>
              <a:ea typeface="微软雅黑" panose="020B0503020204020204" pitchFamily="34" charset="-122"/>
            </a:endParaRPr>
          </a:p>
        </p:txBody>
      </p:sp>
      <p:sp>
        <p:nvSpPr>
          <p:cNvPr id="36" name="文本框 16">
            <a:extLst>
              <a:ext uri="{FF2B5EF4-FFF2-40B4-BE49-F238E27FC236}">
                <a16:creationId xmlns:a16="http://schemas.microsoft.com/office/drawing/2014/main" xmlns="" id="{00F06619-3A1D-4047-B9E2-4AB2E7B83275}"/>
              </a:ext>
            </a:extLst>
          </p:cNvPr>
          <p:cNvSpPr txBox="1"/>
          <p:nvPr/>
        </p:nvSpPr>
        <p:spPr>
          <a:xfrm>
            <a:off x="5057775" y="2575770"/>
            <a:ext cx="5963443" cy="707886"/>
          </a:xfrm>
          <a:prstGeom prst="rect">
            <a:avLst/>
          </a:prstGeom>
          <a:noFill/>
          <a:ln w="9525">
            <a:noFill/>
          </a:ln>
        </p:spPr>
        <p:txBody>
          <a:bodyPr wrap="square">
            <a:spAutoFit/>
          </a:bodyPr>
          <a:lstStyle/>
          <a:p>
            <a:r>
              <a:rPr lang="en-US" sz="2000" dirty="0"/>
              <a:t>Of youth between 15–30 years of age who are unemployed have had no vocational training</a:t>
            </a:r>
            <a:endParaRPr lang="en-US" altLang="zh-CN" sz="2000" dirty="0">
              <a:latin typeface="微软雅黑" panose="020B0503020204020204" pitchFamily="34" charset="-122"/>
              <a:ea typeface="微软雅黑" panose="020B0503020204020204" pitchFamily="34" charset="-122"/>
            </a:endParaRPr>
          </a:p>
        </p:txBody>
      </p:sp>
      <p:sp>
        <p:nvSpPr>
          <p:cNvPr id="37" name="文本框 17">
            <a:extLst>
              <a:ext uri="{FF2B5EF4-FFF2-40B4-BE49-F238E27FC236}">
                <a16:creationId xmlns:a16="http://schemas.microsoft.com/office/drawing/2014/main" xmlns="" id="{DE34C1C0-4BB7-4776-AB99-46014FA38C7C}"/>
              </a:ext>
            </a:extLst>
          </p:cNvPr>
          <p:cNvSpPr txBox="1"/>
          <p:nvPr/>
        </p:nvSpPr>
        <p:spPr>
          <a:xfrm>
            <a:off x="4506913" y="3305175"/>
            <a:ext cx="6514305" cy="400110"/>
          </a:xfrm>
          <a:prstGeom prst="rect">
            <a:avLst/>
          </a:prstGeom>
          <a:noFill/>
          <a:ln w="9525">
            <a:noFill/>
          </a:ln>
        </p:spPr>
        <p:txBody>
          <a:bodyPr wrap="square">
            <a:spAutoFit/>
          </a:bodyPr>
          <a:lstStyle/>
          <a:p>
            <a:r>
              <a:rPr lang="en-US" sz="2000" dirty="0"/>
              <a:t>Youth had vocational training - not resulted in employment</a:t>
            </a:r>
            <a:endParaRPr lang="en-US" altLang="zh-CN" sz="2000" dirty="0">
              <a:latin typeface="微软雅黑" panose="020B0503020204020204" pitchFamily="34" charset="-122"/>
              <a:ea typeface="微软雅黑" panose="020B0503020204020204" pitchFamily="34" charset="-122"/>
            </a:endParaRPr>
          </a:p>
        </p:txBody>
      </p:sp>
      <p:sp>
        <p:nvSpPr>
          <p:cNvPr id="38" name="文本框 18">
            <a:extLst>
              <a:ext uri="{FF2B5EF4-FFF2-40B4-BE49-F238E27FC236}">
                <a16:creationId xmlns:a16="http://schemas.microsoft.com/office/drawing/2014/main" xmlns="" id="{D993213D-CDBA-441F-9A39-A2C9D9EC96D4}"/>
              </a:ext>
            </a:extLst>
          </p:cNvPr>
          <p:cNvSpPr txBox="1"/>
          <p:nvPr/>
        </p:nvSpPr>
        <p:spPr>
          <a:xfrm>
            <a:off x="3825875" y="3895240"/>
            <a:ext cx="7195343" cy="707886"/>
          </a:xfrm>
          <a:prstGeom prst="rect">
            <a:avLst/>
          </a:prstGeom>
          <a:noFill/>
          <a:ln w="9525">
            <a:noFill/>
          </a:ln>
        </p:spPr>
        <p:txBody>
          <a:bodyPr wrap="square">
            <a:spAutoFit/>
          </a:bodyPr>
          <a:lstStyle/>
          <a:p>
            <a:r>
              <a:rPr lang="en-US" sz="2000" dirty="0"/>
              <a:t>of youth are NEET (Not in Employment, Education or Training) segment. </a:t>
            </a:r>
            <a:r>
              <a:rPr lang="en-US" sz="2000" b="1" dirty="0"/>
              <a:t>96.2% of this segment comprises women</a:t>
            </a:r>
            <a:endParaRPr lang="en-US" altLang="zh-CN" sz="2000" dirty="0">
              <a:latin typeface="微软雅黑" panose="020B0503020204020204" pitchFamily="34" charset="-122"/>
              <a:ea typeface="微软雅黑" panose="020B0503020204020204" pitchFamily="34" charset="-122"/>
            </a:endParaRPr>
          </a:p>
        </p:txBody>
      </p:sp>
      <p:sp>
        <p:nvSpPr>
          <p:cNvPr id="39" name="文本框 19">
            <a:extLst>
              <a:ext uri="{FF2B5EF4-FFF2-40B4-BE49-F238E27FC236}">
                <a16:creationId xmlns:a16="http://schemas.microsoft.com/office/drawing/2014/main" xmlns="" id="{521436A0-9DE0-480E-A654-6020D019DF1F}"/>
              </a:ext>
            </a:extLst>
          </p:cNvPr>
          <p:cNvSpPr txBox="1"/>
          <p:nvPr/>
        </p:nvSpPr>
        <p:spPr>
          <a:xfrm>
            <a:off x="3322638" y="4676234"/>
            <a:ext cx="5132387" cy="400110"/>
          </a:xfrm>
          <a:prstGeom prst="rect">
            <a:avLst/>
          </a:prstGeom>
          <a:noFill/>
          <a:ln w="9525">
            <a:noFill/>
          </a:ln>
        </p:spPr>
        <p:txBody>
          <a:bodyPr>
            <a:spAutoFit/>
          </a:bodyPr>
          <a:lstStyle/>
          <a:p>
            <a:r>
              <a:rPr lang="en-US" sz="2000" dirty="0"/>
              <a:t>Internet users- 65% male (IAMAI-Nielsen 2020)</a:t>
            </a:r>
            <a:endParaRPr lang="en-US" altLang="zh-CN" sz="2000" dirty="0">
              <a:latin typeface="微软雅黑" panose="020B0503020204020204" pitchFamily="34" charset="-122"/>
              <a:ea typeface="微软雅黑" panose="020B0503020204020204" pitchFamily="34" charset="-122"/>
            </a:endParaRPr>
          </a:p>
        </p:txBody>
      </p:sp>
      <p:sp>
        <p:nvSpPr>
          <p:cNvPr id="40" name="TextBox 39">
            <a:extLst>
              <a:ext uri="{FF2B5EF4-FFF2-40B4-BE49-F238E27FC236}">
                <a16:creationId xmlns:a16="http://schemas.microsoft.com/office/drawing/2014/main" xmlns="" id="{ED940D28-557C-48F7-8662-5D821F5701B9}"/>
              </a:ext>
            </a:extLst>
          </p:cNvPr>
          <p:cNvSpPr txBox="1"/>
          <p:nvPr/>
        </p:nvSpPr>
        <p:spPr>
          <a:xfrm>
            <a:off x="5888831" y="6286552"/>
            <a:ext cx="6139046" cy="646331"/>
          </a:xfrm>
          <a:prstGeom prst="rect">
            <a:avLst/>
          </a:prstGeom>
          <a:noFill/>
        </p:spPr>
        <p:txBody>
          <a:bodyPr wrap="square" rtlCol="0">
            <a:spAutoFit/>
          </a:bodyPr>
          <a:lstStyle/>
          <a:p>
            <a:pPr algn="r"/>
            <a:r>
              <a:rPr lang="en-US" b="1" i="1" dirty="0"/>
              <a:t>SOURCE- Periodic </a:t>
            </a:r>
            <a:r>
              <a:rPr lang="en-US" b="1" i="1" dirty="0" err="1"/>
              <a:t>Labour</a:t>
            </a:r>
            <a:r>
              <a:rPr lang="en-US" b="1" i="1" dirty="0"/>
              <a:t> Force Survey [PLFS], 2020</a:t>
            </a:r>
          </a:p>
          <a:p>
            <a:pPr algn="r"/>
            <a:endParaRPr lang="en-US" i="1" dirty="0"/>
          </a:p>
        </p:txBody>
      </p:sp>
    </p:spTree>
    <p:extLst>
      <p:ext uri="{BB962C8B-B14F-4D97-AF65-F5344CB8AC3E}">
        <p14:creationId xmlns:p14="http://schemas.microsoft.com/office/powerpoint/2010/main" xmlns="" val="34337417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xmlns="" id="{977A251A-D666-467D-B34A-69350B8AB393}"/>
              </a:ext>
            </a:extLst>
          </p:cNvPr>
          <p:cNvSpPr/>
          <p:nvPr/>
        </p:nvSpPr>
        <p:spPr>
          <a:xfrm>
            <a:off x="0" y="-37295"/>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Picture 2" descr="F:\案例二\273\marlenelatourre\background.jpg">
            <a:extLst>
              <a:ext uri="{FF2B5EF4-FFF2-40B4-BE49-F238E27FC236}">
                <a16:creationId xmlns:a16="http://schemas.microsoft.com/office/drawing/2014/main" xmlns="" id="{0B132DD7-02B5-469A-A7C8-AAFC7DF9A16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F:\案例二\273\marlenelatourre\background.jpg">
            <a:extLst>
              <a:ext uri="{FF2B5EF4-FFF2-40B4-BE49-F238E27FC236}">
                <a16:creationId xmlns:a16="http://schemas.microsoft.com/office/drawing/2014/main" xmlns="" id="{53C87E35-11C9-4C07-8DAE-BF01A8AF0CB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21086" y="84053"/>
            <a:ext cx="2387768" cy="49908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5">
            <a:extLst>
              <a:ext uri="{FF2B5EF4-FFF2-40B4-BE49-F238E27FC236}">
                <a16:creationId xmlns:a16="http://schemas.microsoft.com/office/drawing/2014/main" xmlns="" id="{1237A5F3-02DF-4F39-9F5C-DF6C3D239566}"/>
              </a:ext>
            </a:extLst>
          </p:cNvPr>
          <p:cNvSpPr/>
          <p:nvPr/>
        </p:nvSpPr>
        <p:spPr>
          <a:xfrm>
            <a:off x="540164" y="47669"/>
            <a:ext cx="1703095"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ACTIONS</a:t>
            </a:r>
          </a:p>
        </p:txBody>
      </p:sp>
      <p:sp>
        <p:nvSpPr>
          <p:cNvPr id="8" name="矩形 6">
            <a:extLst>
              <a:ext uri="{FF2B5EF4-FFF2-40B4-BE49-F238E27FC236}">
                <a16:creationId xmlns:a16="http://schemas.microsoft.com/office/drawing/2014/main" xmlns="" id="{AA82CADA-43F2-4B6B-9BF6-96637970155F}"/>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a:extLst>
              <a:ext uri="{FF2B5EF4-FFF2-40B4-BE49-F238E27FC236}">
                <a16:creationId xmlns:a16="http://schemas.microsoft.com/office/drawing/2014/main" xmlns="" id="{BF75C4D5-8919-4CCB-8C51-232550018DB7}"/>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Rectangle 9">
            <a:extLst>
              <a:ext uri="{FF2B5EF4-FFF2-40B4-BE49-F238E27FC236}">
                <a16:creationId xmlns:a16="http://schemas.microsoft.com/office/drawing/2014/main" xmlns="" id="{D2F922AC-64E0-4318-9CAC-97802E25F5D6}"/>
              </a:ext>
            </a:extLst>
          </p:cNvPr>
          <p:cNvSpPr/>
          <p:nvPr/>
        </p:nvSpPr>
        <p:spPr>
          <a:xfrm>
            <a:off x="2441713" y="82417"/>
            <a:ext cx="7459166" cy="584775"/>
          </a:xfrm>
          <a:prstGeom prst="rect">
            <a:avLst/>
          </a:prstGeom>
        </p:spPr>
        <p:txBody>
          <a:bodyPr wrap="square">
            <a:spAutoFit/>
          </a:bodyPr>
          <a:lstStyle/>
          <a:p>
            <a:r>
              <a:rPr lang="en-US" sz="3200" dirty="0">
                <a:ea typeface="Microsoft YaHei" panose="020B0503020204020204" pitchFamily="34" charset="-122"/>
              </a:rPr>
              <a:t>To Create Employment for Women</a:t>
            </a:r>
          </a:p>
        </p:txBody>
      </p:sp>
      <p:sp>
        <p:nvSpPr>
          <p:cNvPr id="15" name="Oval 15">
            <a:extLst>
              <a:ext uri="{FF2B5EF4-FFF2-40B4-BE49-F238E27FC236}">
                <a16:creationId xmlns:a16="http://schemas.microsoft.com/office/drawing/2014/main" xmlns="" id="{CAC17B0F-361E-4C92-A787-9483C0E68B9F}"/>
              </a:ext>
            </a:extLst>
          </p:cNvPr>
          <p:cNvSpPr/>
          <p:nvPr/>
        </p:nvSpPr>
        <p:spPr>
          <a:xfrm>
            <a:off x="330153" y="1541875"/>
            <a:ext cx="179387" cy="179388"/>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16" name="TextBox 19">
            <a:extLst>
              <a:ext uri="{FF2B5EF4-FFF2-40B4-BE49-F238E27FC236}">
                <a16:creationId xmlns:a16="http://schemas.microsoft.com/office/drawing/2014/main" xmlns="" id="{CA314FEC-8E5E-4731-ABBC-5B99FDD84C12}"/>
              </a:ext>
            </a:extLst>
          </p:cNvPr>
          <p:cNvSpPr txBox="1"/>
          <p:nvPr/>
        </p:nvSpPr>
        <p:spPr>
          <a:xfrm>
            <a:off x="558753" y="1399000"/>
            <a:ext cx="2600071"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ENABLING ECOSYSTEM</a:t>
            </a:r>
            <a:endParaRPr lang="id-ID" altLang="zh-CN" sz="1600" b="1" dirty="0">
              <a:latin typeface="微软雅黑" panose="020B0503020204020204" pitchFamily="34" charset="-122"/>
              <a:ea typeface="微软雅黑" panose="020B0503020204020204" pitchFamily="34" charset="-122"/>
            </a:endParaRPr>
          </a:p>
        </p:txBody>
      </p:sp>
      <p:sp>
        <p:nvSpPr>
          <p:cNvPr id="17" name="TextBox 20">
            <a:extLst>
              <a:ext uri="{FF2B5EF4-FFF2-40B4-BE49-F238E27FC236}">
                <a16:creationId xmlns:a16="http://schemas.microsoft.com/office/drawing/2014/main" xmlns="" id="{5AF1CAEE-E5BA-49BB-89FB-54873C1471FD}"/>
              </a:ext>
            </a:extLst>
          </p:cNvPr>
          <p:cNvSpPr txBox="1"/>
          <p:nvPr/>
        </p:nvSpPr>
        <p:spPr>
          <a:xfrm>
            <a:off x="558753" y="1653000"/>
            <a:ext cx="3496496" cy="1200329"/>
          </a:xfrm>
          <a:prstGeom prst="rect">
            <a:avLst/>
          </a:prstGeom>
          <a:noFill/>
          <a:ln w="9525">
            <a:noFill/>
          </a:ln>
        </p:spPr>
        <p:txBody>
          <a:bodyPr wrap="square">
            <a:spAutoFit/>
          </a:bodyPr>
          <a:lstStyle/>
          <a:p>
            <a:r>
              <a:rPr lang="en-US" dirty="0"/>
              <a:t>Gendered social norms need to be changed to  create an enabling ecosystem for women to Join Non-traditional professions.</a:t>
            </a:r>
          </a:p>
        </p:txBody>
      </p:sp>
      <p:sp>
        <p:nvSpPr>
          <p:cNvPr id="18" name="Oval 16">
            <a:extLst>
              <a:ext uri="{FF2B5EF4-FFF2-40B4-BE49-F238E27FC236}">
                <a16:creationId xmlns:a16="http://schemas.microsoft.com/office/drawing/2014/main" xmlns="" id="{E7672490-CE66-4E81-BF2C-D3BDC541186D}"/>
              </a:ext>
            </a:extLst>
          </p:cNvPr>
          <p:cNvSpPr/>
          <p:nvPr/>
        </p:nvSpPr>
        <p:spPr>
          <a:xfrm>
            <a:off x="341244" y="3046418"/>
            <a:ext cx="179387" cy="189205"/>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19" name="TextBox 21">
            <a:extLst>
              <a:ext uri="{FF2B5EF4-FFF2-40B4-BE49-F238E27FC236}">
                <a16:creationId xmlns:a16="http://schemas.microsoft.com/office/drawing/2014/main" xmlns="" id="{32907F3E-8E47-4568-9437-DF4D129E5F47}"/>
              </a:ext>
            </a:extLst>
          </p:cNvPr>
          <p:cNvSpPr txBox="1"/>
          <p:nvPr/>
        </p:nvSpPr>
        <p:spPr>
          <a:xfrm>
            <a:off x="568256" y="2922453"/>
            <a:ext cx="2823530"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SUPPORT IN CARE WORK</a:t>
            </a:r>
            <a:endParaRPr lang="id-ID" altLang="zh-CN" sz="1600" b="1" dirty="0">
              <a:latin typeface="微软雅黑" panose="020B0503020204020204" pitchFamily="34" charset="-122"/>
              <a:ea typeface="微软雅黑" panose="020B0503020204020204" pitchFamily="34" charset="-122"/>
            </a:endParaRPr>
          </a:p>
        </p:txBody>
      </p:sp>
      <p:sp>
        <p:nvSpPr>
          <p:cNvPr id="20" name="TextBox 22">
            <a:extLst>
              <a:ext uri="{FF2B5EF4-FFF2-40B4-BE49-F238E27FC236}">
                <a16:creationId xmlns:a16="http://schemas.microsoft.com/office/drawing/2014/main" xmlns="" id="{DCDC9021-B56D-41D0-9B92-B561063661DF}"/>
              </a:ext>
            </a:extLst>
          </p:cNvPr>
          <p:cNvSpPr txBox="1"/>
          <p:nvPr/>
        </p:nvSpPr>
        <p:spPr>
          <a:xfrm>
            <a:off x="569844" y="3172123"/>
            <a:ext cx="2947133" cy="646331"/>
          </a:xfrm>
          <a:prstGeom prst="rect">
            <a:avLst/>
          </a:prstGeom>
          <a:noFill/>
          <a:ln w="9525">
            <a:noFill/>
          </a:ln>
        </p:spPr>
        <p:txBody>
          <a:bodyPr wrap="square">
            <a:spAutoFit/>
          </a:bodyPr>
          <a:lstStyle/>
          <a:p>
            <a:r>
              <a:rPr lang="en-US" dirty="0"/>
              <a:t>Engaging men in care work Crèches for child care</a:t>
            </a:r>
          </a:p>
        </p:txBody>
      </p:sp>
      <p:sp>
        <p:nvSpPr>
          <p:cNvPr id="21" name="Oval 17">
            <a:extLst>
              <a:ext uri="{FF2B5EF4-FFF2-40B4-BE49-F238E27FC236}">
                <a16:creationId xmlns:a16="http://schemas.microsoft.com/office/drawing/2014/main" xmlns="" id="{9F0FB583-707A-4D6B-A324-0FC1B7847BCC}"/>
              </a:ext>
            </a:extLst>
          </p:cNvPr>
          <p:cNvSpPr/>
          <p:nvPr/>
        </p:nvSpPr>
        <p:spPr>
          <a:xfrm>
            <a:off x="314251" y="4156313"/>
            <a:ext cx="179387" cy="179387"/>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22" name="TextBox 23">
            <a:extLst>
              <a:ext uri="{FF2B5EF4-FFF2-40B4-BE49-F238E27FC236}">
                <a16:creationId xmlns:a16="http://schemas.microsoft.com/office/drawing/2014/main" xmlns="" id="{6FB4E193-0531-40B8-B171-138DBA082C2C}"/>
              </a:ext>
            </a:extLst>
          </p:cNvPr>
          <p:cNvSpPr txBox="1"/>
          <p:nvPr/>
        </p:nvSpPr>
        <p:spPr>
          <a:xfrm>
            <a:off x="542851" y="4034075"/>
            <a:ext cx="1342355"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EQUAL PAY</a:t>
            </a:r>
            <a:endParaRPr lang="id-ID" altLang="zh-CN" sz="1600" b="1" dirty="0">
              <a:latin typeface="微软雅黑" panose="020B0503020204020204" pitchFamily="34" charset="-122"/>
              <a:ea typeface="微软雅黑" panose="020B0503020204020204" pitchFamily="34" charset="-122"/>
            </a:endParaRPr>
          </a:p>
        </p:txBody>
      </p:sp>
      <p:sp>
        <p:nvSpPr>
          <p:cNvPr id="23" name="TextBox 24">
            <a:extLst>
              <a:ext uri="{FF2B5EF4-FFF2-40B4-BE49-F238E27FC236}">
                <a16:creationId xmlns:a16="http://schemas.microsoft.com/office/drawing/2014/main" xmlns="" id="{B332ECA0-5C33-47ED-BACD-74F5340BD02A}"/>
              </a:ext>
            </a:extLst>
          </p:cNvPr>
          <p:cNvSpPr txBox="1"/>
          <p:nvPr/>
        </p:nvSpPr>
        <p:spPr>
          <a:xfrm>
            <a:off x="542851" y="4289663"/>
            <a:ext cx="2946382" cy="369332"/>
          </a:xfrm>
          <a:prstGeom prst="rect">
            <a:avLst/>
          </a:prstGeom>
          <a:noFill/>
          <a:ln w="9525">
            <a:noFill/>
          </a:ln>
        </p:spPr>
        <p:txBody>
          <a:bodyPr wrap="square">
            <a:spAutoFit/>
          </a:bodyPr>
          <a:lstStyle/>
          <a:p>
            <a:r>
              <a:rPr lang="en-US" dirty="0"/>
              <a:t>Equal pay for equal work</a:t>
            </a:r>
          </a:p>
        </p:txBody>
      </p:sp>
      <p:sp>
        <p:nvSpPr>
          <p:cNvPr id="24" name="Oval 18">
            <a:extLst>
              <a:ext uri="{FF2B5EF4-FFF2-40B4-BE49-F238E27FC236}">
                <a16:creationId xmlns:a16="http://schemas.microsoft.com/office/drawing/2014/main" xmlns="" id="{399C6BEF-A887-4CD7-94FE-C7F8F34E1EC0}"/>
              </a:ext>
            </a:extLst>
          </p:cNvPr>
          <p:cNvSpPr/>
          <p:nvPr/>
        </p:nvSpPr>
        <p:spPr>
          <a:xfrm>
            <a:off x="350790" y="5162593"/>
            <a:ext cx="179387" cy="179387"/>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25" name="TextBox 25">
            <a:extLst>
              <a:ext uri="{FF2B5EF4-FFF2-40B4-BE49-F238E27FC236}">
                <a16:creationId xmlns:a16="http://schemas.microsoft.com/office/drawing/2014/main" xmlns="" id="{197777F3-768B-4025-B009-34553F78819E}"/>
              </a:ext>
            </a:extLst>
          </p:cNvPr>
          <p:cNvSpPr txBox="1"/>
          <p:nvPr/>
        </p:nvSpPr>
        <p:spPr>
          <a:xfrm>
            <a:off x="579390" y="5029243"/>
            <a:ext cx="2772426"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REMOVE DIGITAL DIVIDE</a:t>
            </a:r>
            <a:endParaRPr lang="id-ID" altLang="zh-CN" sz="1600" b="1" dirty="0">
              <a:latin typeface="微软雅黑" panose="020B0503020204020204" pitchFamily="34" charset="-122"/>
              <a:ea typeface="微软雅黑" panose="020B0503020204020204" pitchFamily="34" charset="-122"/>
            </a:endParaRPr>
          </a:p>
        </p:txBody>
      </p:sp>
      <p:sp>
        <p:nvSpPr>
          <p:cNvPr id="26" name="TextBox 26">
            <a:extLst>
              <a:ext uri="{FF2B5EF4-FFF2-40B4-BE49-F238E27FC236}">
                <a16:creationId xmlns:a16="http://schemas.microsoft.com/office/drawing/2014/main" xmlns="" id="{432EA9F3-F3AF-4D8F-925B-AE2864AC52DF}"/>
              </a:ext>
            </a:extLst>
          </p:cNvPr>
          <p:cNvSpPr txBox="1"/>
          <p:nvPr/>
        </p:nvSpPr>
        <p:spPr>
          <a:xfrm>
            <a:off x="579390" y="5284830"/>
            <a:ext cx="3049058" cy="646331"/>
          </a:xfrm>
          <a:prstGeom prst="rect">
            <a:avLst/>
          </a:prstGeom>
          <a:noFill/>
          <a:ln w="9525">
            <a:noFill/>
          </a:ln>
        </p:spPr>
        <p:txBody>
          <a:bodyPr wrap="square">
            <a:spAutoFit/>
          </a:bodyPr>
          <a:lstStyle/>
          <a:p>
            <a:r>
              <a:rPr lang="en-US" dirty="0"/>
              <a:t>Access to smartphone, computer, internet connection</a:t>
            </a:r>
            <a:endParaRPr lang="id-ID" altLang="zh-CN" dirty="0">
              <a:latin typeface="Calibri" panose="020F0502020204030204" pitchFamily="34" charset="0"/>
            </a:endParaRPr>
          </a:p>
        </p:txBody>
      </p:sp>
      <p:sp>
        <p:nvSpPr>
          <p:cNvPr id="27" name="Oval 27">
            <a:extLst>
              <a:ext uri="{FF2B5EF4-FFF2-40B4-BE49-F238E27FC236}">
                <a16:creationId xmlns:a16="http://schemas.microsoft.com/office/drawing/2014/main" xmlns="" id="{D6A7EC69-FF99-44F6-9C9E-12AEBA01D521}"/>
              </a:ext>
            </a:extLst>
          </p:cNvPr>
          <p:cNvSpPr/>
          <p:nvPr/>
        </p:nvSpPr>
        <p:spPr>
          <a:xfrm>
            <a:off x="8749494" y="1156473"/>
            <a:ext cx="179387" cy="179388"/>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28" name="TextBox 31">
            <a:extLst>
              <a:ext uri="{FF2B5EF4-FFF2-40B4-BE49-F238E27FC236}">
                <a16:creationId xmlns:a16="http://schemas.microsoft.com/office/drawing/2014/main" xmlns="" id="{4F5079FE-2614-4B1D-823D-6EDEA40EB12C}"/>
              </a:ext>
            </a:extLst>
          </p:cNvPr>
          <p:cNvSpPr txBox="1"/>
          <p:nvPr/>
        </p:nvSpPr>
        <p:spPr>
          <a:xfrm>
            <a:off x="8967910" y="1117679"/>
            <a:ext cx="744114"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SKILL</a:t>
            </a:r>
            <a:endParaRPr lang="id-ID" altLang="zh-CN" sz="1600" b="1" dirty="0">
              <a:latin typeface="微软雅黑" panose="020B0503020204020204" pitchFamily="34" charset="-122"/>
              <a:ea typeface="微软雅黑" panose="020B0503020204020204" pitchFamily="34" charset="-122"/>
            </a:endParaRPr>
          </a:p>
        </p:txBody>
      </p:sp>
      <p:sp>
        <p:nvSpPr>
          <p:cNvPr id="29" name="TextBox 32">
            <a:extLst>
              <a:ext uri="{FF2B5EF4-FFF2-40B4-BE49-F238E27FC236}">
                <a16:creationId xmlns:a16="http://schemas.microsoft.com/office/drawing/2014/main" xmlns="" id="{37DDD7E6-E139-43F8-B16B-32D2CF48F1C4}"/>
              </a:ext>
            </a:extLst>
          </p:cNvPr>
          <p:cNvSpPr txBox="1"/>
          <p:nvPr/>
        </p:nvSpPr>
        <p:spPr>
          <a:xfrm>
            <a:off x="8967910" y="1371679"/>
            <a:ext cx="2435225" cy="646331"/>
          </a:xfrm>
          <a:prstGeom prst="rect">
            <a:avLst/>
          </a:prstGeom>
          <a:noFill/>
          <a:ln w="9525">
            <a:noFill/>
          </a:ln>
        </p:spPr>
        <p:txBody>
          <a:bodyPr>
            <a:spAutoFit/>
          </a:bodyPr>
          <a:lstStyle/>
          <a:p>
            <a:r>
              <a:rPr lang="en-US" dirty="0"/>
              <a:t>Skills need to match Industry Standards</a:t>
            </a:r>
          </a:p>
        </p:txBody>
      </p:sp>
      <p:sp>
        <p:nvSpPr>
          <p:cNvPr id="30" name="Oval 28">
            <a:extLst>
              <a:ext uri="{FF2B5EF4-FFF2-40B4-BE49-F238E27FC236}">
                <a16:creationId xmlns:a16="http://schemas.microsoft.com/office/drawing/2014/main" xmlns="" id="{724C9887-9F1C-417E-820F-7FFE7036E763}"/>
              </a:ext>
            </a:extLst>
          </p:cNvPr>
          <p:cNvSpPr/>
          <p:nvPr/>
        </p:nvSpPr>
        <p:spPr>
          <a:xfrm>
            <a:off x="8740898" y="2638723"/>
            <a:ext cx="179387" cy="179387"/>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31" name="TextBox 33">
            <a:extLst>
              <a:ext uri="{FF2B5EF4-FFF2-40B4-BE49-F238E27FC236}">
                <a16:creationId xmlns:a16="http://schemas.microsoft.com/office/drawing/2014/main" xmlns="" id="{AFC3ED7A-890A-4B44-8D93-F804E37909ED}"/>
              </a:ext>
            </a:extLst>
          </p:cNvPr>
          <p:cNvSpPr txBox="1"/>
          <p:nvPr/>
        </p:nvSpPr>
        <p:spPr>
          <a:xfrm>
            <a:off x="8967910" y="2500610"/>
            <a:ext cx="1848583"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SKILL BUILDING</a:t>
            </a:r>
            <a:endParaRPr lang="id-ID" altLang="zh-CN" sz="1600" b="1" dirty="0">
              <a:latin typeface="微软雅黑" panose="020B0503020204020204" pitchFamily="34" charset="-122"/>
              <a:ea typeface="微软雅黑" panose="020B0503020204020204" pitchFamily="34" charset="-122"/>
            </a:endParaRPr>
          </a:p>
        </p:txBody>
      </p:sp>
      <p:sp>
        <p:nvSpPr>
          <p:cNvPr id="32" name="TextBox 34">
            <a:extLst>
              <a:ext uri="{FF2B5EF4-FFF2-40B4-BE49-F238E27FC236}">
                <a16:creationId xmlns:a16="http://schemas.microsoft.com/office/drawing/2014/main" xmlns="" id="{DCBD37B2-E374-4B44-8CCA-488B408F7D68}"/>
              </a:ext>
            </a:extLst>
          </p:cNvPr>
          <p:cNvSpPr txBox="1"/>
          <p:nvPr/>
        </p:nvSpPr>
        <p:spPr>
          <a:xfrm>
            <a:off x="8967910" y="2756198"/>
            <a:ext cx="2435225" cy="646331"/>
          </a:xfrm>
          <a:prstGeom prst="rect">
            <a:avLst/>
          </a:prstGeom>
          <a:noFill/>
          <a:ln w="9525">
            <a:noFill/>
          </a:ln>
        </p:spPr>
        <p:txBody>
          <a:bodyPr>
            <a:spAutoFit/>
          </a:bodyPr>
          <a:lstStyle/>
          <a:p>
            <a:r>
              <a:rPr lang="en-US" dirty="0"/>
              <a:t>Skill building approach should be Skill++</a:t>
            </a:r>
            <a:endParaRPr lang="id-ID" altLang="zh-CN" dirty="0">
              <a:latin typeface="Calibri" panose="020F0502020204030204" pitchFamily="34" charset="0"/>
            </a:endParaRPr>
          </a:p>
        </p:txBody>
      </p:sp>
      <p:sp>
        <p:nvSpPr>
          <p:cNvPr id="33" name="Oval 29">
            <a:extLst>
              <a:ext uri="{FF2B5EF4-FFF2-40B4-BE49-F238E27FC236}">
                <a16:creationId xmlns:a16="http://schemas.microsoft.com/office/drawing/2014/main" xmlns="" id="{8B73DBAA-C64F-44AD-A98F-81BA5BB70FC1}"/>
              </a:ext>
            </a:extLst>
          </p:cNvPr>
          <p:cNvSpPr/>
          <p:nvPr/>
        </p:nvSpPr>
        <p:spPr>
          <a:xfrm>
            <a:off x="8740898" y="3724573"/>
            <a:ext cx="179387" cy="179387"/>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34" name="TextBox 35">
            <a:extLst>
              <a:ext uri="{FF2B5EF4-FFF2-40B4-BE49-F238E27FC236}">
                <a16:creationId xmlns:a16="http://schemas.microsoft.com/office/drawing/2014/main" xmlns="" id="{CDAE4D72-6571-46EA-B3F9-6EF2926A9266}"/>
              </a:ext>
            </a:extLst>
          </p:cNvPr>
          <p:cNvSpPr txBox="1"/>
          <p:nvPr/>
        </p:nvSpPr>
        <p:spPr>
          <a:xfrm>
            <a:off x="8967910" y="3602335"/>
            <a:ext cx="1848583"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SKILL BUILDING</a:t>
            </a:r>
            <a:endParaRPr lang="id-ID" altLang="zh-CN" sz="1600" b="1" dirty="0">
              <a:latin typeface="微软雅黑" panose="020B0503020204020204" pitchFamily="34" charset="-122"/>
              <a:ea typeface="微软雅黑" panose="020B0503020204020204" pitchFamily="34" charset="-122"/>
            </a:endParaRPr>
          </a:p>
        </p:txBody>
      </p:sp>
      <p:sp>
        <p:nvSpPr>
          <p:cNvPr id="35" name="TextBox 36">
            <a:extLst>
              <a:ext uri="{FF2B5EF4-FFF2-40B4-BE49-F238E27FC236}">
                <a16:creationId xmlns:a16="http://schemas.microsoft.com/office/drawing/2014/main" xmlns="" id="{C9D2607F-F796-4D87-8675-C3B7B4FFA572}"/>
              </a:ext>
            </a:extLst>
          </p:cNvPr>
          <p:cNvSpPr txBox="1"/>
          <p:nvPr/>
        </p:nvSpPr>
        <p:spPr>
          <a:xfrm>
            <a:off x="8967910" y="3856335"/>
            <a:ext cx="3042382" cy="923330"/>
          </a:xfrm>
          <a:prstGeom prst="rect">
            <a:avLst/>
          </a:prstGeom>
          <a:noFill/>
          <a:ln w="9525">
            <a:noFill/>
          </a:ln>
        </p:spPr>
        <p:txBody>
          <a:bodyPr wrap="square">
            <a:spAutoFit/>
          </a:bodyPr>
          <a:lstStyle/>
          <a:p>
            <a:r>
              <a:rPr lang="en-US" dirty="0"/>
              <a:t>Skill building opportunities need to be expanded for women : Non-traditional skills </a:t>
            </a:r>
          </a:p>
        </p:txBody>
      </p:sp>
      <p:sp>
        <p:nvSpPr>
          <p:cNvPr id="36" name="Oval 30">
            <a:extLst>
              <a:ext uri="{FF2B5EF4-FFF2-40B4-BE49-F238E27FC236}">
                <a16:creationId xmlns:a16="http://schemas.microsoft.com/office/drawing/2014/main" xmlns="" id="{5A279940-5CDE-4750-87EE-FD39A54A6247}"/>
              </a:ext>
            </a:extLst>
          </p:cNvPr>
          <p:cNvSpPr/>
          <p:nvPr/>
        </p:nvSpPr>
        <p:spPr>
          <a:xfrm>
            <a:off x="8740898" y="4837410"/>
            <a:ext cx="179387" cy="180975"/>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37" name="TextBox 37">
            <a:extLst>
              <a:ext uri="{FF2B5EF4-FFF2-40B4-BE49-F238E27FC236}">
                <a16:creationId xmlns:a16="http://schemas.microsoft.com/office/drawing/2014/main" xmlns="" id="{BD029D15-4C07-4EFF-BF0D-A65784C9BF0C}"/>
              </a:ext>
            </a:extLst>
          </p:cNvPr>
          <p:cNvSpPr txBox="1"/>
          <p:nvPr/>
        </p:nvSpPr>
        <p:spPr>
          <a:xfrm>
            <a:off x="8967910" y="4881127"/>
            <a:ext cx="2122697"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FREE OF VIOLENCE</a:t>
            </a:r>
            <a:endParaRPr lang="id-ID" altLang="zh-CN" sz="1600" b="1" dirty="0">
              <a:latin typeface="微软雅黑" panose="020B0503020204020204" pitchFamily="34" charset="-122"/>
              <a:ea typeface="微软雅黑" panose="020B0503020204020204" pitchFamily="34" charset="-122"/>
            </a:endParaRPr>
          </a:p>
        </p:txBody>
      </p:sp>
      <p:sp>
        <p:nvSpPr>
          <p:cNvPr id="38" name="TextBox 38">
            <a:extLst>
              <a:ext uri="{FF2B5EF4-FFF2-40B4-BE49-F238E27FC236}">
                <a16:creationId xmlns:a16="http://schemas.microsoft.com/office/drawing/2014/main" xmlns="" id="{920DC914-3DBA-4539-9D21-9097C316CBD8}"/>
              </a:ext>
            </a:extLst>
          </p:cNvPr>
          <p:cNvSpPr txBox="1"/>
          <p:nvPr/>
        </p:nvSpPr>
        <p:spPr>
          <a:xfrm>
            <a:off x="8967910" y="5136714"/>
            <a:ext cx="3042382" cy="1200329"/>
          </a:xfrm>
          <a:prstGeom prst="rect">
            <a:avLst/>
          </a:prstGeom>
          <a:noFill/>
          <a:ln w="9525">
            <a:noFill/>
          </a:ln>
        </p:spPr>
        <p:txBody>
          <a:bodyPr wrap="square">
            <a:spAutoFit/>
          </a:bodyPr>
          <a:lstStyle/>
          <a:p>
            <a:r>
              <a:rPr lang="en-US" dirty="0"/>
              <a:t>Violence and fear of violence free lives Legal, shelter, health and psychosocial counseling support for  survivor</a:t>
            </a:r>
          </a:p>
        </p:txBody>
      </p:sp>
      <p:sp>
        <p:nvSpPr>
          <p:cNvPr id="39" name="Freeform 5">
            <a:extLst>
              <a:ext uri="{FF2B5EF4-FFF2-40B4-BE49-F238E27FC236}">
                <a16:creationId xmlns:a16="http://schemas.microsoft.com/office/drawing/2014/main" xmlns="" id="{7D6C7E21-1EE0-4317-8262-25B62A0C49AE}"/>
              </a:ext>
            </a:extLst>
          </p:cNvPr>
          <p:cNvSpPr/>
          <p:nvPr/>
        </p:nvSpPr>
        <p:spPr>
          <a:xfrm>
            <a:off x="6094535" y="1368723"/>
            <a:ext cx="1568450" cy="1520825"/>
          </a:xfrm>
          <a:custGeom>
            <a:avLst/>
            <a:gdLst/>
            <a:ahLst/>
            <a:cxnLst>
              <a:cxn ang="0">
                <a:pos x="1297638" y="921142"/>
              </a:cxn>
              <a:cxn ang="0">
                <a:pos x="1568450" y="650439"/>
              </a:cxn>
              <a:cxn ang="0">
                <a:pos x="1568450" y="650439"/>
              </a:cxn>
              <a:cxn ang="0">
                <a:pos x="0" y="0"/>
              </a:cxn>
              <a:cxn ang="0">
                <a:pos x="0" y="1233203"/>
              </a:cxn>
              <a:cxn ang="0">
                <a:pos x="695835" y="1520825"/>
              </a:cxn>
              <a:cxn ang="0">
                <a:pos x="695835" y="1520825"/>
              </a:cxn>
              <a:cxn ang="0">
                <a:pos x="1030588" y="1188086"/>
              </a:cxn>
              <a:cxn ang="0">
                <a:pos x="1286355" y="1184326"/>
              </a:cxn>
              <a:cxn ang="0">
                <a:pos x="1297638" y="921142"/>
              </a:cxn>
            </a:cxnLst>
            <a:rect l="0" t="0" r="0" b="0"/>
            <a:pathLst>
              <a:path w="834" h="809">
                <a:moveTo>
                  <a:pt x="690" y="490"/>
                </a:moveTo>
                <a:cubicBezTo>
                  <a:pt x="834" y="346"/>
                  <a:pt x="834" y="346"/>
                  <a:pt x="834" y="346"/>
                </a:cubicBezTo>
                <a:cubicBezTo>
                  <a:pt x="834" y="346"/>
                  <a:pt x="834" y="346"/>
                  <a:pt x="834" y="346"/>
                </a:cubicBezTo>
                <a:cubicBezTo>
                  <a:pt x="603" y="115"/>
                  <a:pt x="302" y="0"/>
                  <a:pt x="0" y="0"/>
                </a:cubicBezTo>
                <a:cubicBezTo>
                  <a:pt x="0" y="656"/>
                  <a:pt x="0" y="656"/>
                  <a:pt x="0" y="656"/>
                </a:cubicBezTo>
                <a:cubicBezTo>
                  <a:pt x="134" y="656"/>
                  <a:pt x="268" y="707"/>
                  <a:pt x="370" y="809"/>
                </a:cubicBezTo>
                <a:cubicBezTo>
                  <a:pt x="370" y="809"/>
                  <a:pt x="370" y="809"/>
                  <a:pt x="370" y="809"/>
                </a:cubicBezTo>
                <a:cubicBezTo>
                  <a:pt x="548" y="632"/>
                  <a:pt x="548" y="632"/>
                  <a:pt x="548" y="632"/>
                </a:cubicBezTo>
                <a:cubicBezTo>
                  <a:pt x="684" y="630"/>
                  <a:pt x="684" y="630"/>
                  <a:pt x="684" y="630"/>
                </a:cubicBezTo>
                <a:lnTo>
                  <a:pt x="690" y="490"/>
                </a:lnTo>
                <a:close/>
              </a:path>
            </a:pathLst>
          </a:custGeom>
          <a:solidFill>
            <a:srgbClr val="00172E">
              <a:alpha val="39999"/>
            </a:srgbClr>
          </a:solidFill>
          <a:ln w="9525">
            <a:noFill/>
          </a:ln>
        </p:spPr>
        <p:txBody>
          <a:bodyPr/>
          <a:lstStyle/>
          <a:p>
            <a:endParaRPr lang="zh-CN" altLang="en-US" dirty="0"/>
          </a:p>
        </p:txBody>
      </p:sp>
      <p:sp>
        <p:nvSpPr>
          <p:cNvPr id="40" name="Freeform 7">
            <a:extLst>
              <a:ext uri="{FF2B5EF4-FFF2-40B4-BE49-F238E27FC236}">
                <a16:creationId xmlns:a16="http://schemas.microsoft.com/office/drawing/2014/main" xmlns="" id="{BD36AA28-1F72-45B2-BC31-98CE43C3E1A8}"/>
              </a:ext>
            </a:extLst>
          </p:cNvPr>
          <p:cNvSpPr/>
          <p:nvPr/>
        </p:nvSpPr>
        <p:spPr>
          <a:xfrm>
            <a:off x="4527673" y="1368723"/>
            <a:ext cx="1747837" cy="1520825"/>
          </a:xfrm>
          <a:custGeom>
            <a:avLst/>
            <a:gdLst/>
            <a:ahLst/>
            <a:cxnLst>
              <a:cxn ang="0">
                <a:pos x="1567416" y="383496"/>
              </a:cxn>
              <a:cxn ang="0">
                <a:pos x="1567416" y="0"/>
              </a:cxn>
              <a:cxn ang="0">
                <a:pos x="1567416" y="0"/>
              </a:cxn>
              <a:cxn ang="0">
                <a:pos x="0" y="650439"/>
              </a:cxn>
              <a:cxn ang="0">
                <a:pos x="872040" y="1520825"/>
              </a:cxn>
              <a:cxn ang="0">
                <a:pos x="1567416" y="1233203"/>
              </a:cxn>
              <a:cxn ang="0">
                <a:pos x="1567416" y="1233203"/>
              </a:cxn>
              <a:cxn ang="0">
                <a:pos x="1567416" y="761352"/>
              </a:cxn>
              <a:cxn ang="0">
                <a:pos x="1747838" y="577124"/>
              </a:cxn>
              <a:cxn ang="0">
                <a:pos x="1567416" y="383496"/>
              </a:cxn>
            </a:cxnLst>
            <a:rect l="0" t="0" r="0" b="0"/>
            <a:pathLst>
              <a:path w="930" h="809">
                <a:moveTo>
                  <a:pt x="834" y="204"/>
                </a:moveTo>
                <a:cubicBezTo>
                  <a:pt x="834" y="0"/>
                  <a:pt x="834" y="0"/>
                  <a:pt x="834" y="0"/>
                </a:cubicBezTo>
                <a:cubicBezTo>
                  <a:pt x="834" y="0"/>
                  <a:pt x="834" y="0"/>
                  <a:pt x="834" y="0"/>
                </a:cubicBezTo>
                <a:cubicBezTo>
                  <a:pt x="508" y="0"/>
                  <a:pt x="214" y="132"/>
                  <a:pt x="0" y="346"/>
                </a:cubicBezTo>
                <a:cubicBezTo>
                  <a:pt x="464" y="809"/>
                  <a:pt x="464" y="809"/>
                  <a:pt x="464" y="809"/>
                </a:cubicBezTo>
                <a:cubicBezTo>
                  <a:pt x="559" y="715"/>
                  <a:pt x="690" y="656"/>
                  <a:pt x="834" y="656"/>
                </a:cubicBezTo>
                <a:cubicBezTo>
                  <a:pt x="834" y="656"/>
                  <a:pt x="834" y="656"/>
                  <a:pt x="834" y="656"/>
                </a:cubicBezTo>
                <a:cubicBezTo>
                  <a:pt x="834" y="405"/>
                  <a:pt x="834" y="405"/>
                  <a:pt x="834" y="405"/>
                </a:cubicBezTo>
                <a:cubicBezTo>
                  <a:pt x="930" y="307"/>
                  <a:pt x="930" y="307"/>
                  <a:pt x="930" y="307"/>
                </a:cubicBezTo>
                <a:lnTo>
                  <a:pt x="834" y="204"/>
                </a:lnTo>
                <a:close/>
              </a:path>
            </a:pathLst>
          </a:custGeom>
          <a:solidFill>
            <a:srgbClr val="00172E">
              <a:alpha val="70195"/>
            </a:srgbClr>
          </a:solidFill>
          <a:ln w="9525">
            <a:noFill/>
          </a:ln>
        </p:spPr>
        <p:txBody>
          <a:bodyPr/>
          <a:lstStyle/>
          <a:p>
            <a:endParaRPr lang="zh-CN" altLang="en-US"/>
          </a:p>
        </p:txBody>
      </p:sp>
      <p:sp>
        <p:nvSpPr>
          <p:cNvPr id="41" name="Freeform 8">
            <a:extLst>
              <a:ext uri="{FF2B5EF4-FFF2-40B4-BE49-F238E27FC236}">
                <a16:creationId xmlns:a16="http://schemas.microsoft.com/office/drawing/2014/main" xmlns="" id="{23CDE3DB-B715-4CC6-877C-31326633136C}"/>
              </a:ext>
            </a:extLst>
          </p:cNvPr>
          <p:cNvSpPr/>
          <p:nvPr/>
        </p:nvSpPr>
        <p:spPr>
          <a:xfrm>
            <a:off x="3878385" y="2018010"/>
            <a:ext cx="1520825" cy="1566863"/>
          </a:xfrm>
          <a:custGeom>
            <a:avLst/>
            <a:gdLst/>
            <a:ahLst/>
            <a:cxnLst>
              <a:cxn ang="0">
                <a:pos x="0" y="1566863"/>
              </a:cxn>
              <a:cxn ang="0">
                <a:pos x="1233203" y="1566863"/>
              </a:cxn>
              <a:cxn ang="0">
                <a:pos x="1520825" y="870897"/>
              </a:cxn>
              <a:cxn ang="0">
                <a:pos x="1186206" y="537963"/>
              </a:cxn>
              <a:cxn ang="0">
                <a:pos x="1176806" y="272743"/>
              </a:cxn>
              <a:cxn ang="0">
                <a:pos x="919263" y="270862"/>
              </a:cxn>
              <a:cxn ang="0">
                <a:pos x="648559" y="0"/>
              </a:cxn>
              <a:cxn ang="0">
                <a:pos x="0" y="1566863"/>
              </a:cxn>
            </a:cxnLst>
            <a:rect l="0" t="0" r="0" b="0"/>
            <a:pathLst>
              <a:path w="809" h="833">
                <a:moveTo>
                  <a:pt x="0" y="833"/>
                </a:moveTo>
                <a:cubicBezTo>
                  <a:pt x="656" y="833"/>
                  <a:pt x="656" y="833"/>
                  <a:pt x="656" y="833"/>
                </a:cubicBezTo>
                <a:cubicBezTo>
                  <a:pt x="656" y="699"/>
                  <a:pt x="707" y="565"/>
                  <a:pt x="809" y="463"/>
                </a:cubicBezTo>
                <a:cubicBezTo>
                  <a:pt x="631" y="286"/>
                  <a:pt x="631" y="286"/>
                  <a:pt x="631" y="286"/>
                </a:cubicBezTo>
                <a:cubicBezTo>
                  <a:pt x="626" y="145"/>
                  <a:pt x="626" y="145"/>
                  <a:pt x="626" y="145"/>
                </a:cubicBezTo>
                <a:cubicBezTo>
                  <a:pt x="489" y="144"/>
                  <a:pt x="489" y="144"/>
                  <a:pt x="489" y="144"/>
                </a:cubicBezTo>
                <a:cubicBezTo>
                  <a:pt x="345" y="0"/>
                  <a:pt x="345" y="0"/>
                  <a:pt x="345" y="0"/>
                </a:cubicBezTo>
                <a:cubicBezTo>
                  <a:pt x="115" y="230"/>
                  <a:pt x="0" y="532"/>
                  <a:pt x="0" y="833"/>
                </a:cubicBezTo>
                <a:close/>
              </a:path>
            </a:pathLst>
          </a:custGeom>
          <a:solidFill>
            <a:srgbClr val="00172E">
              <a:alpha val="39999"/>
            </a:srgbClr>
          </a:solidFill>
          <a:ln w="9525">
            <a:noFill/>
          </a:ln>
        </p:spPr>
        <p:txBody>
          <a:bodyPr/>
          <a:lstStyle/>
          <a:p>
            <a:endParaRPr lang="zh-CN" altLang="en-US" dirty="0"/>
          </a:p>
        </p:txBody>
      </p:sp>
      <p:sp>
        <p:nvSpPr>
          <p:cNvPr id="42" name="Freeform 9">
            <a:extLst>
              <a:ext uri="{FF2B5EF4-FFF2-40B4-BE49-F238E27FC236}">
                <a16:creationId xmlns:a16="http://schemas.microsoft.com/office/drawing/2014/main" xmlns="" id="{B5DDF6C7-B807-46FE-93C8-360E8DD27553}"/>
              </a:ext>
            </a:extLst>
          </p:cNvPr>
          <p:cNvSpPr/>
          <p:nvPr/>
        </p:nvSpPr>
        <p:spPr>
          <a:xfrm>
            <a:off x="3878385" y="3405485"/>
            <a:ext cx="1520825" cy="1746250"/>
          </a:xfrm>
          <a:custGeom>
            <a:avLst/>
            <a:gdLst/>
            <a:ahLst/>
            <a:cxnLst>
              <a:cxn ang="0">
                <a:pos x="648559" y="1746250"/>
              </a:cxn>
              <a:cxn ang="0">
                <a:pos x="1520825" y="874065"/>
              </a:cxn>
              <a:cxn ang="0">
                <a:pos x="1233203" y="178572"/>
              </a:cxn>
              <a:cxn ang="0">
                <a:pos x="761352" y="178572"/>
              </a:cxn>
              <a:cxn ang="0">
                <a:pos x="565845" y="0"/>
              </a:cxn>
              <a:cxn ang="0">
                <a:pos x="383496" y="178572"/>
              </a:cxn>
              <a:cxn ang="0">
                <a:pos x="0" y="178572"/>
              </a:cxn>
              <a:cxn ang="0">
                <a:pos x="648559" y="1746250"/>
              </a:cxn>
            </a:cxnLst>
            <a:rect l="0" t="0" r="0" b="0"/>
            <a:pathLst>
              <a:path w="809" h="929">
                <a:moveTo>
                  <a:pt x="345" y="929"/>
                </a:moveTo>
                <a:cubicBezTo>
                  <a:pt x="809" y="465"/>
                  <a:pt x="809" y="465"/>
                  <a:pt x="809" y="465"/>
                </a:cubicBezTo>
                <a:cubicBezTo>
                  <a:pt x="714" y="370"/>
                  <a:pt x="656" y="240"/>
                  <a:pt x="656" y="95"/>
                </a:cubicBezTo>
                <a:cubicBezTo>
                  <a:pt x="405" y="95"/>
                  <a:pt x="405" y="95"/>
                  <a:pt x="405" y="95"/>
                </a:cubicBezTo>
                <a:cubicBezTo>
                  <a:pt x="301" y="0"/>
                  <a:pt x="301" y="0"/>
                  <a:pt x="301" y="0"/>
                </a:cubicBezTo>
                <a:cubicBezTo>
                  <a:pt x="204" y="95"/>
                  <a:pt x="204" y="95"/>
                  <a:pt x="204" y="95"/>
                </a:cubicBezTo>
                <a:cubicBezTo>
                  <a:pt x="0" y="95"/>
                  <a:pt x="0" y="95"/>
                  <a:pt x="0" y="95"/>
                </a:cubicBezTo>
                <a:cubicBezTo>
                  <a:pt x="0" y="421"/>
                  <a:pt x="132" y="716"/>
                  <a:pt x="345" y="929"/>
                </a:cubicBezTo>
                <a:close/>
              </a:path>
            </a:pathLst>
          </a:custGeom>
          <a:solidFill>
            <a:srgbClr val="00172E">
              <a:alpha val="70195"/>
            </a:srgbClr>
          </a:solidFill>
          <a:ln w="9525">
            <a:noFill/>
          </a:ln>
        </p:spPr>
        <p:txBody>
          <a:bodyPr/>
          <a:lstStyle/>
          <a:p>
            <a:endParaRPr lang="zh-CN" altLang="en-US"/>
          </a:p>
        </p:txBody>
      </p:sp>
      <p:sp>
        <p:nvSpPr>
          <p:cNvPr id="43" name="Freeform 10">
            <a:extLst>
              <a:ext uri="{FF2B5EF4-FFF2-40B4-BE49-F238E27FC236}">
                <a16:creationId xmlns:a16="http://schemas.microsoft.com/office/drawing/2014/main" xmlns="" id="{5CE867C0-D5AE-4BD8-B639-935668D4108D}"/>
              </a:ext>
            </a:extLst>
          </p:cNvPr>
          <p:cNvSpPr/>
          <p:nvPr/>
        </p:nvSpPr>
        <p:spPr>
          <a:xfrm>
            <a:off x="4527673" y="4280198"/>
            <a:ext cx="1566862" cy="1520825"/>
          </a:xfrm>
          <a:custGeom>
            <a:avLst/>
            <a:gdLst/>
            <a:ahLst/>
            <a:cxnLst>
              <a:cxn ang="0">
                <a:pos x="1566863" y="1520825"/>
              </a:cxn>
              <a:cxn ang="0">
                <a:pos x="1566863" y="287622"/>
              </a:cxn>
              <a:cxn ang="0">
                <a:pos x="871732" y="0"/>
              </a:cxn>
              <a:cxn ang="0">
                <a:pos x="537318" y="334619"/>
              </a:cxn>
              <a:cxn ang="0">
                <a:pos x="274295" y="344019"/>
              </a:cxn>
              <a:cxn ang="0">
                <a:pos x="270537" y="601562"/>
              </a:cxn>
              <a:cxn ang="0">
                <a:pos x="0" y="872266"/>
              </a:cxn>
              <a:cxn ang="0">
                <a:pos x="1566863" y="1520825"/>
              </a:cxn>
            </a:cxnLst>
            <a:rect l="0" t="0" r="0" b="0"/>
            <a:pathLst>
              <a:path w="834" h="809">
                <a:moveTo>
                  <a:pt x="834" y="809"/>
                </a:moveTo>
                <a:cubicBezTo>
                  <a:pt x="834" y="153"/>
                  <a:pt x="834" y="153"/>
                  <a:pt x="834" y="153"/>
                </a:cubicBezTo>
                <a:cubicBezTo>
                  <a:pt x="700" y="153"/>
                  <a:pt x="566" y="102"/>
                  <a:pt x="464" y="0"/>
                </a:cubicBezTo>
                <a:cubicBezTo>
                  <a:pt x="286" y="178"/>
                  <a:pt x="286" y="178"/>
                  <a:pt x="286" y="178"/>
                </a:cubicBezTo>
                <a:cubicBezTo>
                  <a:pt x="146" y="183"/>
                  <a:pt x="146" y="183"/>
                  <a:pt x="146" y="183"/>
                </a:cubicBezTo>
                <a:cubicBezTo>
                  <a:pt x="144" y="320"/>
                  <a:pt x="144" y="320"/>
                  <a:pt x="144" y="320"/>
                </a:cubicBezTo>
                <a:cubicBezTo>
                  <a:pt x="0" y="464"/>
                  <a:pt x="0" y="464"/>
                  <a:pt x="0" y="464"/>
                </a:cubicBezTo>
                <a:cubicBezTo>
                  <a:pt x="231" y="694"/>
                  <a:pt x="532" y="809"/>
                  <a:pt x="834" y="809"/>
                </a:cubicBezTo>
                <a:close/>
              </a:path>
            </a:pathLst>
          </a:custGeom>
          <a:solidFill>
            <a:srgbClr val="00172E">
              <a:alpha val="39999"/>
            </a:srgbClr>
          </a:solidFill>
          <a:ln w="9525">
            <a:noFill/>
          </a:ln>
        </p:spPr>
        <p:txBody>
          <a:bodyPr/>
          <a:lstStyle/>
          <a:p>
            <a:endParaRPr lang="zh-CN" altLang="en-US" dirty="0"/>
          </a:p>
        </p:txBody>
      </p:sp>
      <p:sp>
        <p:nvSpPr>
          <p:cNvPr id="44" name="Freeform 11">
            <a:extLst>
              <a:ext uri="{FF2B5EF4-FFF2-40B4-BE49-F238E27FC236}">
                <a16:creationId xmlns:a16="http://schemas.microsoft.com/office/drawing/2014/main" xmlns="" id="{8427A39C-9720-443E-BFDC-24CA5D7E364A}"/>
              </a:ext>
            </a:extLst>
          </p:cNvPr>
          <p:cNvSpPr/>
          <p:nvPr/>
        </p:nvSpPr>
        <p:spPr>
          <a:xfrm>
            <a:off x="5913560" y="4280198"/>
            <a:ext cx="1749425" cy="1520825"/>
          </a:xfrm>
          <a:custGeom>
            <a:avLst/>
            <a:gdLst/>
            <a:ahLst/>
            <a:cxnLst>
              <a:cxn ang="0">
                <a:pos x="1749425" y="872266"/>
              </a:cxn>
              <a:cxn ang="0">
                <a:pos x="876594" y="0"/>
              </a:cxn>
              <a:cxn ang="0">
                <a:pos x="180586" y="287622"/>
              </a:cxn>
              <a:cxn ang="0">
                <a:pos x="180586" y="761352"/>
              </a:cxn>
              <a:cxn ang="0">
                <a:pos x="0" y="954980"/>
              </a:cxn>
              <a:cxn ang="0">
                <a:pos x="180586" y="1139209"/>
              </a:cxn>
              <a:cxn ang="0">
                <a:pos x="180586" y="1520825"/>
              </a:cxn>
              <a:cxn ang="0">
                <a:pos x="1749425" y="872266"/>
              </a:cxn>
            </a:cxnLst>
            <a:rect l="0" t="0" r="0" b="0"/>
            <a:pathLst>
              <a:path w="930" h="809">
                <a:moveTo>
                  <a:pt x="930" y="464"/>
                </a:moveTo>
                <a:cubicBezTo>
                  <a:pt x="466" y="0"/>
                  <a:pt x="466" y="0"/>
                  <a:pt x="466" y="0"/>
                </a:cubicBezTo>
                <a:cubicBezTo>
                  <a:pt x="371" y="95"/>
                  <a:pt x="240" y="153"/>
                  <a:pt x="96" y="153"/>
                </a:cubicBezTo>
                <a:cubicBezTo>
                  <a:pt x="96" y="405"/>
                  <a:pt x="96" y="405"/>
                  <a:pt x="96" y="405"/>
                </a:cubicBezTo>
                <a:cubicBezTo>
                  <a:pt x="0" y="508"/>
                  <a:pt x="0" y="508"/>
                  <a:pt x="0" y="508"/>
                </a:cubicBezTo>
                <a:cubicBezTo>
                  <a:pt x="96" y="606"/>
                  <a:pt x="96" y="606"/>
                  <a:pt x="96" y="606"/>
                </a:cubicBezTo>
                <a:cubicBezTo>
                  <a:pt x="96" y="809"/>
                  <a:pt x="96" y="809"/>
                  <a:pt x="96" y="809"/>
                </a:cubicBezTo>
                <a:cubicBezTo>
                  <a:pt x="422" y="809"/>
                  <a:pt x="716" y="677"/>
                  <a:pt x="930" y="464"/>
                </a:cubicBezTo>
                <a:close/>
              </a:path>
            </a:pathLst>
          </a:custGeom>
          <a:solidFill>
            <a:srgbClr val="00172E">
              <a:alpha val="70195"/>
            </a:srgbClr>
          </a:solidFill>
          <a:ln w="9525">
            <a:noFill/>
          </a:ln>
        </p:spPr>
        <p:txBody>
          <a:bodyPr/>
          <a:lstStyle/>
          <a:p>
            <a:endParaRPr lang="zh-CN" altLang="en-US" dirty="0"/>
          </a:p>
        </p:txBody>
      </p:sp>
      <p:sp>
        <p:nvSpPr>
          <p:cNvPr id="45" name="Freeform 12">
            <a:extLst>
              <a:ext uri="{FF2B5EF4-FFF2-40B4-BE49-F238E27FC236}">
                <a16:creationId xmlns:a16="http://schemas.microsoft.com/office/drawing/2014/main" xmlns="" id="{0879D645-F7CA-47D8-9A9C-36B4741DBC39}"/>
              </a:ext>
            </a:extLst>
          </p:cNvPr>
          <p:cNvSpPr/>
          <p:nvPr/>
        </p:nvSpPr>
        <p:spPr>
          <a:xfrm>
            <a:off x="6789860" y="3584873"/>
            <a:ext cx="1520825" cy="1566862"/>
          </a:xfrm>
          <a:custGeom>
            <a:avLst/>
            <a:gdLst/>
            <a:ahLst/>
            <a:cxnLst>
              <a:cxn ang="0">
                <a:pos x="601562" y="1296326"/>
              </a:cxn>
              <a:cxn ang="0">
                <a:pos x="872266" y="1566863"/>
              </a:cxn>
              <a:cxn ang="0">
                <a:pos x="872266" y="1566863"/>
              </a:cxn>
              <a:cxn ang="0">
                <a:pos x="1520825" y="0"/>
              </a:cxn>
              <a:cxn ang="0">
                <a:pos x="287622" y="0"/>
              </a:cxn>
              <a:cxn ang="0">
                <a:pos x="0" y="695131"/>
              </a:cxn>
              <a:cxn ang="0">
                <a:pos x="0" y="695131"/>
              </a:cxn>
              <a:cxn ang="0">
                <a:pos x="334619" y="1029545"/>
              </a:cxn>
              <a:cxn ang="0">
                <a:pos x="336499" y="1285053"/>
              </a:cxn>
              <a:cxn ang="0">
                <a:pos x="601562" y="1296326"/>
              </a:cxn>
            </a:cxnLst>
            <a:rect l="0" t="0" r="0" b="0"/>
            <a:pathLst>
              <a:path w="809" h="834">
                <a:moveTo>
                  <a:pt x="320" y="690"/>
                </a:moveTo>
                <a:cubicBezTo>
                  <a:pt x="464" y="834"/>
                  <a:pt x="464" y="834"/>
                  <a:pt x="464" y="834"/>
                </a:cubicBezTo>
                <a:cubicBezTo>
                  <a:pt x="464" y="834"/>
                  <a:pt x="464" y="834"/>
                  <a:pt x="464" y="834"/>
                </a:cubicBezTo>
                <a:cubicBezTo>
                  <a:pt x="694" y="604"/>
                  <a:pt x="809" y="302"/>
                  <a:pt x="809" y="0"/>
                </a:cubicBezTo>
                <a:cubicBezTo>
                  <a:pt x="153" y="0"/>
                  <a:pt x="153" y="0"/>
                  <a:pt x="153" y="0"/>
                </a:cubicBezTo>
                <a:cubicBezTo>
                  <a:pt x="153" y="134"/>
                  <a:pt x="102" y="268"/>
                  <a:pt x="0" y="370"/>
                </a:cubicBezTo>
                <a:cubicBezTo>
                  <a:pt x="0" y="370"/>
                  <a:pt x="0" y="370"/>
                  <a:pt x="0" y="370"/>
                </a:cubicBezTo>
                <a:cubicBezTo>
                  <a:pt x="178" y="548"/>
                  <a:pt x="178" y="548"/>
                  <a:pt x="178" y="548"/>
                </a:cubicBezTo>
                <a:cubicBezTo>
                  <a:pt x="179" y="684"/>
                  <a:pt x="179" y="684"/>
                  <a:pt x="179" y="684"/>
                </a:cubicBezTo>
                <a:lnTo>
                  <a:pt x="320" y="690"/>
                </a:lnTo>
                <a:close/>
              </a:path>
            </a:pathLst>
          </a:custGeom>
          <a:solidFill>
            <a:srgbClr val="00172E">
              <a:alpha val="39999"/>
            </a:srgbClr>
          </a:solidFill>
          <a:ln w="9525">
            <a:noFill/>
          </a:ln>
        </p:spPr>
        <p:txBody>
          <a:bodyPr/>
          <a:lstStyle/>
          <a:p>
            <a:endParaRPr lang="zh-CN" altLang="en-US"/>
          </a:p>
        </p:txBody>
      </p:sp>
      <p:sp>
        <p:nvSpPr>
          <p:cNvPr id="46" name="Freeform 13">
            <a:extLst>
              <a:ext uri="{FF2B5EF4-FFF2-40B4-BE49-F238E27FC236}">
                <a16:creationId xmlns:a16="http://schemas.microsoft.com/office/drawing/2014/main" xmlns="" id="{630ECFB3-E5A3-4F23-ACAF-2B70D58483F0}"/>
              </a:ext>
            </a:extLst>
          </p:cNvPr>
          <p:cNvSpPr/>
          <p:nvPr/>
        </p:nvSpPr>
        <p:spPr>
          <a:xfrm>
            <a:off x="6789860" y="2018010"/>
            <a:ext cx="1520825" cy="1746250"/>
          </a:xfrm>
          <a:custGeom>
            <a:avLst/>
            <a:gdLst/>
            <a:ahLst/>
            <a:cxnLst>
              <a:cxn ang="0">
                <a:pos x="1137329" y="1565798"/>
              </a:cxn>
              <a:cxn ang="0">
                <a:pos x="1520825" y="1565798"/>
              </a:cxn>
              <a:cxn ang="0">
                <a:pos x="1520825" y="1565798"/>
              </a:cxn>
              <a:cxn ang="0">
                <a:pos x="872266" y="0"/>
              </a:cxn>
              <a:cxn ang="0">
                <a:pos x="0" y="870305"/>
              </a:cxn>
              <a:cxn ang="0">
                <a:pos x="287622" y="1565798"/>
              </a:cxn>
              <a:cxn ang="0">
                <a:pos x="287622" y="1565798"/>
              </a:cxn>
              <a:cxn ang="0">
                <a:pos x="759473" y="1565798"/>
              </a:cxn>
              <a:cxn ang="0">
                <a:pos x="943701" y="1746250"/>
              </a:cxn>
              <a:cxn ang="0">
                <a:pos x="1137329" y="1565798"/>
              </a:cxn>
            </a:cxnLst>
            <a:rect l="0" t="0" r="0" b="0"/>
            <a:pathLst>
              <a:path w="809" h="929">
                <a:moveTo>
                  <a:pt x="605" y="833"/>
                </a:moveTo>
                <a:cubicBezTo>
                  <a:pt x="809" y="833"/>
                  <a:pt x="809" y="833"/>
                  <a:pt x="809" y="833"/>
                </a:cubicBezTo>
                <a:cubicBezTo>
                  <a:pt x="809" y="833"/>
                  <a:pt x="809" y="833"/>
                  <a:pt x="809" y="833"/>
                </a:cubicBezTo>
                <a:cubicBezTo>
                  <a:pt x="809" y="508"/>
                  <a:pt x="677" y="213"/>
                  <a:pt x="464" y="0"/>
                </a:cubicBezTo>
                <a:cubicBezTo>
                  <a:pt x="0" y="463"/>
                  <a:pt x="0" y="463"/>
                  <a:pt x="0" y="463"/>
                </a:cubicBezTo>
                <a:cubicBezTo>
                  <a:pt x="95" y="558"/>
                  <a:pt x="153" y="689"/>
                  <a:pt x="153" y="833"/>
                </a:cubicBezTo>
                <a:cubicBezTo>
                  <a:pt x="153" y="833"/>
                  <a:pt x="153" y="833"/>
                  <a:pt x="153" y="833"/>
                </a:cubicBezTo>
                <a:cubicBezTo>
                  <a:pt x="404" y="833"/>
                  <a:pt x="404" y="833"/>
                  <a:pt x="404" y="833"/>
                </a:cubicBezTo>
                <a:cubicBezTo>
                  <a:pt x="502" y="929"/>
                  <a:pt x="502" y="929"/>
                  <a:pt x="502" y="929"/>
                </a:cubicBezTo>
                <a:lnTo>
                  <a:pt x="605" y="833"/>
                </a:lnTo>
                <a:close/>
              </a:path>
            </a:pathLst>
          </a:custGeom>
          <a:solidFill>
            <a:srgbClr val="00172E">
              <a:alpha val="70195"/>
            </a:srgbClr>
          </a:solidFill>
          <a:ln w="9525">
            <a:noFill/>
          </a:ln>
        </p:spPr>
        <p:txBody>
          <a:bodyPr/>
          <a:lstStyle/>
          <a:p>
            <a:endParaRPr lang="zh-CN" altLang="en-US"/>
          </a:p>
        </p:txBody>
      </p:sp>
      <p:sp>
        <p:nvSpPr>
          <p:cNvPr id="47" name="Freeform 14">
            <a:extLst>
              <a:ext uri="{FF2B5EF4-FFF2-40B4-BE49-F238E27FC236}">
                <a16:creationId xmlns:a16="http://schemas.microsoft.com/office/drawing/2014/main" xmlns="" id="{A3ABDDE0-1FB4-4481-98B9-815C349D5208}"/>
              </a:ext>
            </a:extLst>
          </p:cNvPr>
          <p:cNvSpPr/>
          <p:nvPr/>
        </p:nvSpPr>
        <p:spPr>
          <a:xfrm>
            <a:off x="7123235" y="2287885"/>
            <a:ext cx="266700" cy="266700"/>
          </a:xfrm>
          <a:custGeom>
            <a:avLst/>
            <a:gdLst/>
            <a:ahLst/>
            <a:cxnLst>
              <a:cxn ang="0">
                <a:pos x="266700" y="0"/>
              </a:cxn>
              <a:cxn ang="0">
                <a:pos x="255588" y="263525"/>
              </a:cxn>
              <a:cxn ang="0">
                <a:pos x="0" y="266700"/>
              </a:cxn>
              <a:cxn ang="0">
                <a:pos x="266700" y="0"/>
              </a:cxn>
            </a:cxnLst>
            <a:rect l="0" t="0" r="0" b="0"/>
            <a:pathLst>
              <a:path w="168" h="168">
                <a:moveTo>
                  <a:pt x="168" y="0"/>
                </a:moveTo>
                <a:lnTo>
                  <a:pt x="161" y="166"/>
                </a:lnTo>
                <a:lnTo>
                  <a:pt x="0" y="168"/>
                </a:lnTo>
                <a:lnTo>
                  <a:pt x="168" y="0"/>
                </a:lnTo>
                <a:close/>
              </a:path>
            </a:pathLst>
          </a:custGeom>
          <a:solidFill>
            <a:schemeClr val="bg1">
              <a:alpha val="39999"/>
            </a:schemeClr>
          </a:solidFill>
          <a:ln w="9525">
            <a:noFill/>
          </a:ln>
        </p:spPr>
        <p:txBody>
          <a:bodyPr/>
          <a:lstStyle/>
          <a:p>
            <a:endParaRPr lang="zh-CN" altLang="en-US"/>
          </a:p>
        </p:txBody>
      </p:sp>
      <p:grpSp>
        <p:nvGrpSpPr>
          <p:cNvPr id="65" name="Group 57">
            <a:extLst>
              <a:ext uri="{FF2B5EF4-FFF2-40B4-BE49-F238E27FC236}">
                <a16:creationId xmlns:a16="http://schemas.microsoft.com/office/drawing/2014/main" xmlns="" id="{B1B3395F-15DB-4A0C-A6D8-BACCA11FC811}"/>
              </a:ext>
            </a:extLst>
          </p:cNvPr>
          <p:cNvGrpSpPr/>
          <p:nvPr/>
        </p:nvGrpSpPr>
        <p:grpSpPr>
          <a:xfrm>
            <a:off x="6475535" y="1902030"/>
            <a:ext cx="484189" cy="420689"/>
            <a:chOff x="2303444" y="6030256"/>
            <a:chExt cx="484188" cy="420688"/>
          </a:xfrm>
          <a:solidFill>
            <a:schemeClr val="bg1"/>
          </a:solidFill>
        </p:grpSpPr>
        <p:sp>
          <p:nvSpPr>
            <p:cNvPr id="66" name="Freeform 354">
              <a:extLst>
                <a:ext uri="{FF2B5EF4-FFF2-40B4-BE49-F238E27FC236}">
                  <a16:creationId xmlns:a16="http://schemas.microsoft.com/office/drawing/2014/main" xmlns="" id="{AFBD3A47-46E1-43A9-9925-0F671E178E06}"/>
                </a:ext>
              </a:extLst>
            </p:cNvPr>
            <p:cNvSpPr>
              <a:spLocks noEditPoints="1"/>
            </p:cNvSpPr>
            <p:nvPr/>
          </p:nvSpPr>
          <p:spPr bwMode="auto">
            <a:xfrm>
              <a:off x="2303444" y="6030256"/>
              <a:ext cx="484188" cy="346075"/>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67" name="Freeform 355">
              <a:extLst>
                <a:ext uri="{FF2B5EF4-FFF2-40B4-BE49-F238E27FC236}">
                  <a16:creationId xmlns:a16="http://schemas.microsoft.com/office/drawing/2014/main" xmlns="" id="{0034ABD4-3F79-44D8-8623-D876C8D10777}"/>
                </a:ext>
              </a:extLst>
            </p:cNvPr>
            <p:cNvSpPr/>
            <p:nvPr/>
          </p:nvSpPr>
          <p:spPr bwMode="auto">
            <a:xfrm>
              <a:off x="2741594" y="6181068"/>
              <a:ext cx="30163" cy="165100"/>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68" name="Oval 356">
              <a:extLst>
                <a:ext uri="{FF2B5EF4-FFF2-40B4-BE49-F238E27FC236}">
                  <a16:creationId xmlns:a16="http://schemas.microsoft.com/office/drawing/2014/main" xmlns="" id="{95154C51-A099-488B-BBB9-304DE204B5C2}"/>
                </a:ext>
              </a:extLst>
            </p:cNvPr>
            <p:cNvSpPr>
              <a:spLocks noChangeArrowheads="1"/>
            </p:cNvSpPr>
            <p:nvPr/>
          </p:nvSpPr>
          <p:spPr bwMode="auto">
            <a:xfrm>
              <a:off x="2727307" y="6360456"/>
              <a:ext cx="60325" cy="9048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grpSp>
      <p:grpSp>
        <p:nvGrpSpPr>
          <p:cNvPr id="69" name="Group 61">
            <a:extLst>
              <a:ext uri="{FF2B5EF4-FFF2-40B4-BE49-F238E27FC236}">
                <a16:creationId xmlns:a16="http://schemas.microsoft.com/office/drawing/2014/main" xmlns="" id="{922A6AD7-2DEC-40C9-9789-C0ACDC21568E}"/>
              </a:ext>
            </a:extLst>
          </p:cNvPr>
          <p:cNvGrpSpPr/>
          <p:nvPr/>
        </p:nvGrpSpPr>
        <p:grpSpPr>
          <a:xfrm>
            <a:off x="5288554" y="1887876"/>
            <a:ext cx="394671" cy="394672"/>
            <a:chOff x="128589" y="4298950"/>
            <a:chExt cx="298450" cy="298450"/>
          </a:xfrm>
          <a:solidFill>
            <a:schemeClr val="bg1"/>
          </a:solidFill>
        </p:grpSpPr>
        <p:sp>
          <p:nvSpPr>
            <p:cNvPr id="70" name="Freeform 178">
              <a:extLst>
                <a:ext uri="{FF2B5EF4-FFF2-40B4-BE49-F238E27FC236}">
                  <a16:creationId xmlns:a16="http://schemas.microsoft.com/office/drawing/2014/main" xmlns="" id="{D7FF7CE9-E10D-4D39-9E21-B861F56764F9}"/>
                </a:ext>
              </a:extLst>
            </p:cNvPr>
            <p:cNvSpPr>
              <a:spLocks noEditPoints="1"/>
            </p:cNvSpPr>
            <p:nvPr/>
          </p:nvSpPr>
          <p:spPr bwMode="auto">
            <a:xfrm>
              <a:off x="128589" y="4298950"/>
              <a:ext cx="298450" cy="298450"/>
            </a:xfrm>
            <a:custGeom>
              <a:avLst/>
              <a:gdLst>
                <a:gd name="T0" fmla="*/ 86 w 112"/>
                <a:gd name="T1" fmla="*/ 0 h 112"/>
                <a:gd name="T2" fmla="*/ 26 w 112"/>
                <a:gd name="T3" fmla="*/ 0 h 112"/>
                <a:gd name="T4" fmla="*/ 0 w 112"/>
                <a:gd name="T5" fmla="*/ 26 h 112"/>
                <a:gd name="T6" fmla="*/ 0 w 112"/>
                <a:gd name="T7" fmla="*/ 86 h 112"/>
                <a:gd name="T8" fmla="*/ 26 w 112"/>
                <a:gd name="T9" fmla="*/ 112 h 112"/>
                <a:gd name="T10" fmla="*/ 86 w 112"/>
                <a:gd name="T11" fmla="*/ 112 h 112"/>
                <a:gd name="T12" fmla="*/ 112 w 112"/>
                <a:gd name="T13" fmla="*/ 86 h 112"/>
                <a:gd name="T14" fmla="*/ 112 w 112"/>
                <a:gd name="T15" fmla="*/ 26 h 112"/>
                <a:gd name="T16" fmla="*/ 86 w 112"/>
                <a:gd name="T17" fmla="*/ 0 h 112"/>
                <a:gd name="T18" fmla="*/ 104 w 112"/>
                <a:gd name="T19" fmla="*/ 86 h 112"/>
                <a:gd name="T20" fmla="*/ 86 w 112"/>
                <a:gd name="T21" fmla="*/ 104 h 112"/>
                <a:gd name="T22" fmla="*/ 26 w 112"/>
                <a:gd name="T23" fmla="*/ 104 h 112"/>
                <a:gd name="T24" fmla="*/ 8 w 112"/>
                <a:gd name="T25" fmla="*/ 86 h 112"/>
                <a:gd name="T26" fmla="*/ 8 w 112"/>
                <a:gd name="T27" fmla="*/ 26 h 112"/>
                <a:gd name="T28" fmla="*/ 26 w 112"/>
                <a:gd name="T29" fmla="*/ 8 h 112"/>
                <a:gd name="T30" fmla="*/ 86 w 112"/>
                <a:gd name="T31" fmla="*/ 8 h 112"/>
                <a:gd name="T32" fmla="*/ 104 w 112"/>
                <a:gd name="T33" fmla="*/ 26 h 112"/>
                <a:gd name="T34" fmla="*/ 104 w 112"/>
                <a:gd name="T35"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2">
                  <a:moveTo>
                    <a:pt x="86" y="0"/>
                  </a:moveTo>
                  <a:cubicBezTo>
                    <a:pt x="26" y="0"/>
                    <a:pt x="26" y="0"/>
                    <a:pt x="26" y="0"/>
                  </a:cubicBezTo>
                  <a:cubicBezTo>
                    <a:pt x="12" y="0"/>
                    <a:pt x="0" y="12"/>
                    <a:pt x="0" y="26"/>
                  </a:cubicBezTo>
                  <a:cubicBezTo>
                    <a:pt x="0" y="86"/>
                    <a:pt x="0" y="86"/>
                    <a:pt x="0" y="86"/>
                  </a:cubicBezTo>
                  <a:cubicBezTo>
                    <a:pt x="0" y="100"/>
                    <a:pt x="12" y="112"/>
                    <a:pt x="26" y="112"/>
                  </a:cubicBezTo>
                  <a:cubicBezTo>
                    <a:pt x="86" y="112"/>
                    <a:pt x="86" y="112"/>
                    <a:pt x="86" y="112"/>
                  </a:cubicBezTo>
                  <a:cubicBezTo>
                    <a:pt x="100" y="112"/>
                    <a:pt x="112" y="100"/>
                    <a:pt x="112" y="86"/>
                  </a:cubicBezTo>
                  <a:cubicBezTo>
                    <a:pt x="112" y="26"/>
                    <a:pt x="112" y="26"/>
                    <a:pt x="112" y="26"/>
                  </a:cubicBezTo>
                  <a:cubicBezTo>
                    <a:pt x="112" y="12"/>
                    <a:pt x="100" y="0"/>
                    <a:pt x="86" y="0"/>
                  </a:cubicBezTo>
                  <a:close/>
                  <a:moveTo>
                    <a:pt x="104" y="86"/>
                  </a:moveTo>
                  <a:cubicBezTo>
                    <a:pt x="104" y="96"/>
                    <a:pt x="96" y="104"/>
                    <a:pt x="86" y="104"/>
                  </a:cubicBezTo>
                  <a:cubicBezTo>
                    <a:pt x="26" y="104"/>
                    <a:pt x="26" y="104"/>
                    <a:pt x="26" y="104"/>
                  </a:cubicBezTo>
                  <a:cubicBezTo>
                    <a:pt x="16" y="104"/>
                    <a:pt x="8" y="96"/>
                    <a:pt x="8" y="86"/>
                  </a:cubicBezTo>
                  <a:cubicBezTo>
                    <a:pt x="8" y="26"/>
                    <a:pt x="8" y="26"/>
                    <a:pt x="8" y="26"/>
                  </a:cubicBezTo>
                  <a:cubicBezTo>
                    <a:pt x="8" y="16"/>
                    <a:pt x="16" y="8"/>
                    <a:pt x="26" y="8"/>
                  </a:cubicBezTo>
                  <a:cubicBezTo>
                    <a:pt x="86" y="8"/>
                    <a:pt x="86" y="8"/>
                    <a:pt x="86" y="8"/>
                  </a:cubicBezTo>
                  <a:cubicBezTo>
                    <a:pt x="96" y="8"/>
                    <a:pt x="104" y="16"/>
                    <a:pt x="104" y="26"/>
                  </a:cubicBezTo>
                  <a:lnTo>
                    <a:pt x="104" y="8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71" name="Freeform 179">
              <a:extLst>
                <a:ext uri="{FF2B5EF4-FFF2-40B4-BE49-F238E27FC236}">
                  <a16:creationId xmlns:a16="http://schemas.microsoft.com/office/drawing/2014/main" xmlns="" id="{5F8BC2F3-D7A3-41DD-B164-C9A1E0A42B81}"/>
                </a:ext>
              </a:extLst>
            </p:cNvPr>
            <p:cNvSpPr>
              <a:spLocks noEditPoints="1"/>
            </p:cNvSpPr>
            <p:nvPr/>
          </p:nvSpPr>
          <p:spPr bwMode="auto">
            <a:xfrm>
              <a:off x="180976" y="4351338"/>
              <a:ext cx="65088"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72" name="Freeform 180">
              <a:extLst>
                <a:ext uri="{FF2B5EF4-FFF2-40B4-BE49-F238E27FC236}">
                  <a16:creationId xmlns:a16="http://schemas.microsoft.com/office/drawing/2014/main" xmlns="" id="{2A44BAFB-EECD-4E3C-9EC7-16FC55270834}"/>
                </a:ext>
              </a:extLst>
            </p:cNvPr>
            <p:cNvSpPr>
              <a:spLocks noEditPoints="1"/>
            </p:cNvSpPr>
            <p:nvPr/>
          </p:nvSpPr>
          <p:spPr bwMode="auto">
            <a:xfrm>
              <a:off x="246064" y="44164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73" name="Freeform 181">
              <a:extLst>
                <a:ext uri="{FF2B5EF4-FFF2-40B4-BE49-F238E27FC236}">
                  <a16:creationId xmlns:a16="http://schemas.microsoft.com/office/drawing/2014/main" xmlns="" id="{6EDFF338-0CDF-4D02-A162-95D694AC474F}"/>
                </a:ext>
              </a:extLst>
            </p:cNvPr>
            <p:cNvSpPr>
              <a:spLocks noEditPoints="1"/>
            </p:cNvSpPr>
            <p:nvPr/>
          </p:nvSpPr>
          <p:spPr bwMode="auto">
            <a:xfrm>
              <a:off x="309564" y="4351338"/>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74" name="Freeform 182">
              <a:extLst>
                <a:ext uri="{FF2B5EF4-FFF2-40B4-BE49-F238E27FC236}">
                  <a16:creationId xmlns:a16="http://schemas.microsoft.com/office/drawing/2014/main" xmlns="" id="{49952953-7D5B-43CA-80DF-97A148F95C8A}"/>
                </a:ext>
              </a:extLst>
            </p:cNvPr>
            <p:cNvSpPr>
              <a:spLocks noEditPoints="1"/>
            </p:cNvSpPr>
            <p:nvPr/>
          </p:nvSpPr>
          <p:spPr bwMode="auto">
            <a:xfrm>
              <a:off x="180976" y="4479925"/>
              <a:ext cx="65088"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75" name="Freeform 183">
              <a:extLst>
                <a:ext uri="{FF2B5EF4-FFF2-40B4-BE49-F238E27FC236}">
                  <a16:creationId xmlns:a16="http://schemas.microsoft.com/office/drawing/2014/main" xmlns="" id="{D5CEB7DD-1915-4E2C-A4CC-2C017CC0A23C}"/>
                </a:ext>
              </a:extLst>
            </p:cNvPr>
            <p:cNvSpPr>
              <a:spLocks noEditPoints="1"/>
            </p:cNvSpPr>
            <p:nvPr/>
          </p:nvSpPr>
          <p:spPr bwMode="auto">
            <a:xfrm>
              <a:off x="309564" y="4479925"/>
              <a:ext cx="63500" cy="63500"/>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6" y="4"/>
                    <a:pt x="20" y="8"/>
                    <a:pt x="20" y="12"/>
                  </a:cubicBezTo>
                  <a:cubicBezTo>
                    <a:pt x="20" y="16"/>
                    <a:pt x="16" y="20"/>
                    <a:pt x="12" y="20"/>
                  </a:cubicBezTo>
                  <a:cubicBezTo>
                    <a:pt x="8" y="20"/>
                    <a:pt x="4" y="16"/>
                    <a:pt x="4" y="12"/>
                  </a:cubicBezTo>
                  <a:cubicBezTo>
                    <a:pt x="4" y="8"/>
                    <a:pt x="8" y="4"/>
                    <a:pt x="12" y="4"/>
                  </a:cubicBezTo>
                  <a:moveTo>
                    <a:pt x="12" y="0"/>
                  </a:moveTo>
                  <a:cubicBezTo>
                    <a:pt x="5" y="0"/>
                    <a:pt x="0" y="5"/>
                    <a:pt x="0" y="12"/>
                  </a:cubicBezTo>
                  <a:cubicBezTo>
                    <a:pt x="0" y="19"/>
                    <a:pt x="5" y="24"/>
                    <a:pt x="12" y="24"/>
                  </a:cubicBezTo>
                  <a:cubicBezTo>
                    <a:pt x="19" y="24"/>
                    <a:pt x="24" y="19"/>
                    <a:pt x="24" y="12"/>
                  </a:cubicBezTo>
                  <a:cubicBezTo>
                    <a:pt x="24" y="5"/>
                    <a:pt x="19" y="0"/>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grpSp>
      <p:sp>
        <p:nvSpPr>
          <p:cNvPr id="85" name="Freeform 70">
            <a:extLst>
              <a:ext uri="{FF2B5EF4-FFF2-40B4-BE49-F238E27FC236}">
                <a16:creationId xmlns:a16="http://schemas.microsoft.com/office/drawing/2014/main" xmlns="" id="{7BAF0C1F-E6E4-4D42-B466-D1E198DCF803}"/>
              </a:ext>
            </a:extLst>
          </p:cNvPr>
          <p:cNvSpPr>
            <a:spLocks noEditPoints="1"/>
          </p:cNvSpPr>
          <p:nvPr/>
        </p:nvSpPr>
        <p:spPr>
          <a:xfrm>
            <a:off x="4311773" y="3924598"/>
            <a:ext cx="431800" cy="430212"/>
          </a:xfrm>
          <a:custGeom>
            <a:avLst/>
            <a:gdLst/>
            <a:ahLst/>
            <a:cxnLst>
              <a:cxn ang="0">
                <a:pos x="215454" y="428774"/>
              </a:cxn>
              <a:cxn ang="0">
                <a:pos x="172363" y="385897"/>
              </a:cxn>
              <a:cxn ang="0">
                <a:pos x="172363" y="378750"/>
              </a:cxn>
              <a:cxn ang="0">
                <a:pos x="50272" y="257264"/>
              </a:cxn>
              <a:cxn ang="0">
                <a:pos x="43091" y="257264"/>
              </a:cxn>
              <a:cxn ang="0">
                <a:pos x="0" y="214387"/>
              </a:cxn>
              <a:cxn ang="0">
                <a:pos x="43091" y="171510"/>
              </a:cxn>
              <a:cxn ang="0">
                <a:pos x="50272" y="171510"/>
              </a:cxn>
              <a:cxn ang="0">
                <a:pos x="172363" y="50024"/>
              </a:cxn>
              <a:cxn ang="0">
                <a:pos x="172363" y="42877"/>
              </a:cxn>
              <a:cxn ang="0">
                <a:pos x="215454" y="0"/>
              </a:cxn>
              <a:cxn ang="0">
                <a:pos x="258544" y="42877"/>
              </a:cxn>
              <a:cxn ang="0">
                <a:pos x="258544" y="50024"/>
              </a:cxn>
              <a:cxn ang="0">
                <a:pos x="380635" y="171510"/>
              </a:cxn>
              <a:cxn ang="0">
                <a:pos x="387816" y="171510"/>
              </a:cxn>
              <a:cxn ang="0">
                <a:pos x="430907" y="214387"/>
              </a:cxn>
              <a:cxn ang="0">
                <a:pos x="387816" y="257264"/>
              </a:cxn>
              <a:cxn ang="0">
                <a:pos x="380635" y="257264"/>
              </a:cxn>
              <a:cxn ang="0">
                <a:pos x="258544" y="378750"/>
              </a:cxn>
              <a:cxn ang="0">
                <a:pos x="258544" y="385897"/>
              </a:cxn>
              <a:cxn ang="0">
                <a:pos x="215454" y="428774"/>
              </a:cxn>
              <a:cxn ang="0">
                <a:pos x="43091" y="200095"/>
              </a:cxn>
              <a:cxn ang="0">
                <a:pos x="28727" y="214387"/>
              </a:cxn>
              <a:cxn ang="0">
                <a:pos x="43091" y="228679"/>
              </a:cxn>
              <a:cxn ang="0">
                <a:pos x="61045" y="228679"/>
              </a:cxn>
              <a:cxn ang="0">
                <a:pos x="75409" y="239399"/>
              </a:cxn>
              <a:cxn ang="0">
                <a:pos x="190317" y="353739"/>
              </a:cxn>
              <a:cxn ang="0">
                <a:pos x="201090" y="368031"/>
              </a:cxn>
              <a:cxn ang="0">
                <a:pos x="201090" y="385897"/>
              </a:cxn>
              <a:cxn ang="0">
                <a:pos x="215454" y="400189"/>
              </a:cxn>
              <a:cxn ang="0">
                <a:pos x="229817" y="385897"/>
              </a:cxn>
              <a:cxn ang="0">
                <a:pos x="229817" y="368031"/>
              </a:cxn>
              <a:cxn ang="0">
                <a:pos x="240590" y="353739"/>
              </a:cxn>
              <a:cxn ang="0">
                <a:pos x="355498" y="239399"/>
              </a:cxn>
              <a:cxn ang="0">
                <a:pos x="369862" y="228679"/>
              </a:cxn>
              <a:cxn ang="0">
                <a:pos x="387816" y="228679"/>
              </a:cxn>
              <a:cxn ang="0">
                <a:pos x="402180" y="214387"/>
              </a:cxn>
              <a:cxn ang="0">
                <a:pos x="387816" y="200095"/>
              </a:cxn>
              <a:cxn ang="0">
                <a:pos x="369862" y="200095"/>
              </a:cxn>
              <a:cxn ang="0">
                <a:pos x="355498" y="189375"/>
              </a:cxn>
              <a:cxn ang="0">
                <a:pos x="240590" y="75035"/>
              </a:cxn>
              <a:cxn ang="0">
                <a:pos x="229817" y="60743"/>
              </a:cxn>
              <a:cxn ang="0">
                <a:pos x="229817" y="42877"/>
              </a:cxn>
              <a:cxn ang="0">
                <a:pos x="215454" y="28585"/>
              </a:cxn>
              <a:cxn ang="0">
                <a:pos x="201090" y="42877"/>
              </a:cxn>
              <a:cxn ang="0">
                <a:pos x="201090" y="60743"/>
              </a:cxn>
              <a:cxn ang="0">
                <a:pos x="190317" y="75035"/>
              </a:cxn>
              <a:cxn ang="0">
                <a:pos x="75409" y="189375"/>
              </a:cxn>
              <a:cxn ang="0">
                <a:pos x="61045" y="200095"/>
              </a:cxn>
              <a:cxn ang="0">
                <a:pos x="43091" y="200095"/>
              </a:cxn>
            </a:cxnLst>
            <a:rect l="0" t="0" r="0" b="0"/>
            <a:pathLst>
              <a:path w="120" h="120">
                <a:moveTo>
                  <a:pt x="60" y="120"/>
                </a:moveTo>
                <a:cubicBezTo>
                  <a:pt x="53" y="120"/>
                  <a:pt x="48" y="115"/>
                  <a:pt x="48" y="108"/>
                </a:cubicBezTo>
                <a:cubicBezTo>
                  <a:pt x="48" y="106"/>
                  <a:pt x="48" y="106"/>
                  <a:pt x="48" y="106"/>
                </a:cubicBezTo>
                <a:cubicBezTo>
                  <a:pt x="31" y="102"/>
                  <a:pt x="18" y="89"/>
                  <a:pt x="14" y="72"/>
                </a:cubicBezTo>
                <a:cubicBezTo>
                  <a:pt x="12" y="72"/>
                  <a:pt x="12" y="72"/>
                  <a:pt x="12" y="72"/>
                </a:cubicBezTo>
                <a:cubicBezTo>
                  <a:pt x="5" y="72"/>
                  <a:pt x="0" y="67"/>
                  <a:pt x="0" y="60"/>
                </a:cubicBezTo>
                <a:cubicBezTo>
                  <a:pt x="0" y="53"/>
                  <a:pt x="5" y="48"/>
                  <a:pt x="12" y="48"/>
                </a:cubicBezTo>
                <a:cubicBezTo>
                  <a:pt x="14" y="48"/>
                  <a:pt x="14" y="48"/>
                  <a:pt x="14" y="48"/>
                </a:cubicBezTo>
                <a:cubicBezTo>
                  <a:pt x="18" y="31"/>
                  <a:pt x="31" y="18"/>
                  <a:pt x="48" y="14"/>
                </a:cubicBezTo>
                <a:cubicBezTo>
                  <a:pt x="48" y="12"/>
                  <a:pt x="48" y="12"/>
                  <a:pt x="48" y="12"/>
                </a:cubicBezTo>
                <a:cubicBezTo>
                  <a:pt x="48" y="5"/>
                  <a:pt x="53" y="0"/>
                  <a:pt x="60" y="0"/>
                </a:cubicBezTo>
                <a:cubicBezTo>
                  <a:pt x="67" y="0"/>
                  <a:pt x="72" y="5"/>
                  <a:pt x="72" y="12"/>
                </a:cubicBezTo>
                <a:cubicBezTo>
                  <a:pt x="72" y="14"/>
                  <a:pt x="72" y="14"/>
                  <a:pt x="72" y="14"/>
                </a:cubicBezTo>
                <a:cubicBezTo>
                  <a:pt x="89" y="18"/>
                  <a:pt x="102" y="31"/>
                  <a:pt x="106" y="48"/>
                </a:cubicBezTo>
                <a:cubicBezTo>
                  <a:pt x="108" y="48"/>
                  <a:pt x="108" y="48"/>
                  <a:pt x="108" y="48"/>
                </a:cubicBezTo>
                <a:cubicBezTo>
                  <a:pt x="115" y="48"/>
                  <a:pt x="120" y="53"/>
                  <a:pt x="120" y="60"/>
                </a:cubicBezTo>
                <a:cubicBezTo>
                  <a:pt x="120" y="67"/>
                  <a:pt x="115" y="72"/>
                  <a:pt x="108" y="72"/>
                </a:cubicBezTo>
                <a:cubicBezTo>
                  <a:pt x="106" y="72"/>
                  <a:pt x="106" y="72"/>
                  <a:pt x="106" y="72"/>
                </a:cubicBezTo>
                <a:cubicBezTo>
                  <a:pt x="102" y="89"/>
                  <a:pt x="89" y="102"/>
                  <a:pt x="72" y="106"/>
                </a:cubicBezTo>
                <a:cubicBezTo>
                  <a:pt x="72" y="108"/>
                  <a:pt x="72" y="108"/>
                  <a:pt x="72" y="108"/>
                </a:cubicBezTo>
                <a:cubicBezTo>
                  <a:pt x="72" y="115"/>
                  <a:pt x="67" y="120"/>
                  <a:pt x="60" y="120"/>
                </a:cubicBezTo>
                <a:close/>
                <a:moveTo>
                  <a:pt x="12" y="56"/>
                </a:moveTo>
                <a:cubicBezTo>
                  <a:pt x="10" y="56"/>
                  <a:pt x="8" y="58"/>
                  <a:pt x="8" y="60"/>
                </a:cubicBezTo>
                <a:cubicBezTo>
                  <a:pt x="8" y="62"/>
                  <a:pt x="10" y="64"/>
                  <a:pt x="12" y="64"/>
                </a:cubicBezTo>
                <a:cubicBezTo>
                  <a:pt x="17" y="64"/>
                  <a:pt x="17" y="64"/>
                  <a:pt x="17" y="64"/>
                </a:cubicBezTo>
                <a:cubicBezTo>
                  <a:pt x="19" y="64"/>
                  <a:pt x="20" y="65"/>
                  <a:pt x="21" y="67"/>
                </a:cubicBezTo>
                <a:cubicBezTo>
                  <a:pt x="24" y="83"/>
                  <a:pt x="37" y="96"/>
                  <a:pt x="53" y="99"/>
                </a:cubicBezTo>
                <a:cubicBezTo>
                  <a:pt x="55" y="100"/>
                  <a:pt x="56" y="101"/>
                  <a:pt x="56" y="103"/>
                </a:cubicBezTo>
                <a:cubicBezTo>
                  <a:pt x="56" y="108"/>
                  <a:pt x="56" y="108"/>
                  <a:pt x="56" y="108"/>
                </a:cubicBezTo>
                <a:cubicBezTo>
                  <a:pt x="56" y="110"/>
                  <a:pt x="58" y="112"/>
                  <a:pt x="60" y="112"/>
                </a:cubicBezTo>
                <a:cubicBezTo>
                  <a:pt x="62" y="112"/>
                  <a:pt x="64" y="110"/>
                  <a:pt x="64" y="108"/>
                </a:cubicBezTo>
                <a:cubicBezTo>
                  <a:pt x="64" y="103"/>
                  <a:pt x="64" y="103"/>
                  <a:pt x="64" y="103"/>
                </a:cubicBezTo>
                <a:cubicBezTo>
                  <a:pt x="64" y="101"/>
                  <a:pt x="65" y="100"/>
                  <a:pt x="67" y="99"/>
                </a:cubicBezTo>
                <a:cubicBezTo>
                  <a:pt x="83" y="96"/>
                  <a:pt x="96" y="83"/>
                  <a:pt x="99" y="67"/>
                </a:cubicBezTo>
                <a:cubicBezTo>
                  <a:pt x="100" y="65"/>
                  <a:pt x="101" y="64"/>
                  <a:pt x="103" y="64"/>
                </a:cubicBezTo>
                <a:cubicBezTo>
                  <a:pt x="108" y="64"/>
                  <a:pt x="108" y="64"/>
                  <a:pt x="108" y="64"/>
                </a:cubicBezTo>
                <a:cubicBezTo>
                  <a:pt x="110" y="64"/>
                  <a:pt x="112" y="62"/>
                  <a:pt x="112" y="60"/>
                </a:cubicBezTo>
                <a:cubicBezTo>
                  <a:pt x="112" y="58"/>
                  <a:pt x="110" y="56"/>
                  <a:pt x="108" y="56"/>
                </a:cubicBezTo>
                <a:cubicBezTo>
                  <a:pt x="103" y="56"/>
                  <a:pt x="103" y="56"/>
                  <a:pt x="103" y="56"/>
                </a:cubicBezTo>
                <a:cubicBezTo>
                  <a:pt x="101" y="56"/>
                  <a:pt x="100" y="55"/>
                  <a:pt x="99" y="53"/>
                </a:cubicBezTo>
                <a:cubicBezTo>
                  <a:pt x="96" y="37"/>
                  <a:pt x="83" y="24"/>
                  <a:pt x="67" y="21"/>
                </a:cubicBezTo>
                <a:cubicBezTo>
                  <a:pt x="65" y="20"/>
                  <a:pt x="64" y="19"/>
                  <a:pt x="64" y="17"/>
                </a:cubicBezTo>
                <a:cubicBezTo>
                  <a:pt x="64" y="12"/>
                  <a:pt x="64" y="12"/>
                  <a:pt x="64" y="12"/>
                </a:cubicBezTo>
                <a:cubicBezTo>
                  <a:pt x="64" y="10"/>
                  <a:pt x="62" y="8"/>
                  <a:pt x="60" y="8"/>
                </a:cubicBezTo>
                <a:cubicBezTo>
                  <a:pt x="58" y="8"/>
                  <a:pt x="56" y="10"/>
                  <a:pt x="56" y="12"/>
                </a:cubicBezTo>
                <a:cubicBezTo>
                  <a:pt x="56" y="17"/>
                  <a:pt x="56" y="17"/>
                  <a:pt x="56" y="17"/>
                </a:cubicBezTo>
                <a:cubicBezTo>
                  <a:pt x="56" y="19"/>
                  <a:pt x="55" y="20"/>
                  <a:pt x="53" y="21"/>
                </a:cubicBezTo>
                <a:cubicBezTo>
                  <a:pt x="37" y="24"/>
                  <a:pt x="24" y="37"/>
                  <a:pt x="21" y="53"/>
                </a:cubicBezTo>
                <a:cubicBezTo>
                  <a:pt x="20" y="55"/>
                  <a:pt x="19" y="56"/>
                  <a:pt x="17" y="56"/>
                </a:cubicBezTo>
                <a:lnTo>
                  <a:pt x="12" y="56"/>
                </a:lnTo>
                <a:close/>
              </a:path>
            </a:pathLst>
          </a:custGeom>
          <a:solidFill>
            <a:schemeClr val="bg1">
              <a:alpha val="100000"/>
            </a:schemeClr>
          </a:solidFill>
          <a:ln w="9525">
            <a:noFill/>
          </a:ln>
        </p:spPr>
        <p:txBody>
          <a:bodyPr/>
          <a:lstStyle/>
          <a:p>
            <a:endParaRPr lang="zh-CN" altLang="en-US"/>
          </a:p>
        </p:txBody>
      </p:sp>
      <p:sp>
        <p:nvSpPr>
          <p:cNvPr id="86" name="Freeform 71">
            <a:extLst>
              <a:ext uri="{FF2B5EF4-FFF2-40B4-BE49-F238E27FC236}">
                <a16:creationId xmlns:a16="http://schemas.microsoft.com/office/drawing/2014/main" xmlns="" id="{3F0A6B3E-B3AC-4E87-962A-C0612E7BC4EB}"/>
              </a:ext>
            </a:extLst>
          </p:cNvPr>
          <p:cNvSpPr>
            <a:spLocks noEditPoints="1"/>
          </p:cNvSpPr>
          <p:nvPr/>
        </p:nvSpPr>
        <p:spPr>
          <a:xfrm>
            <a:off x="4448298" y="4059535"/>
            <a:ext cx="158750" cy="158750"/>
          </a:xfrm>
          <a:custGeom>
            <a:avLst/>
            <a:gdLst/>
            <a:ahLst/>
            <a:cxnLst>
              <a:cxn ang="0">
                <a:pos x="78929" y="157857"/>
              </a:cxn>
              <a:cxn ang="0">
                <a:pos x="0" y="78929"/>
              </a:cxn>
              <a:cxn ang="0">
                <a:pos x="78929" y="0"/>
              </a:cxn>
              <a:cxn ang="0">
                <a:pos x="157857" y="78929"/>
              </a:cxn>
              <a:cxn ang="0">
                <a:pos x="78929" y="157857"/>
              </a:cxn>
              <a:cxn ang="0">
                <a:pos x="78929" y="14351"/>
              </a:cxn>
              <a:cxn ang="0">
                <a:pos x="14351" y="78929"/>
              </a:cxn>
              <a:cxn ang="0">
                <a:pos x="78929" y="143506"/>
              </a:cxn>
              <a:cxn ang="0">
                <a:pos x="143506" y="78929"/>
              </a:cxn>
              <a:cxn ang="0">
                <a:pos x="78929" y="14351"/>
              </a:cxn>
            </a:cxnLst>
            <a:rect l="0" t="0" r="0" b="0"/>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chemeClr val="bg1">
              <a:alpha val="100000"/>
            </a:schemeClr>
          </a:solidFill>
          <a:ln w="9525">
            <a:noFill/>
          </a:ln>
        </p:spPr>
        <p:txBody>
          <a:bodyPr/>
          <a:lstStyle/>
          <a:p>
            <a:endParaRPr lang="zh-CN" altLang="en-US"/>
          </a:p>
        </p:txBody>
      </p:sp>
      <p:sp>
        <p:nvSpPr>
          <p:cNvPr id="87" name="Oval 18">
            <a:extLst>
              <a:ext uri="{FF2B5EF4-FFF2-40B4-BE49-F238E27FC236}">
                <a16:creationId xmlns:a16="http://schemas.microsoft.com/office/drawing/2014/main" xmlns="" id="{C0D9992A-7240-4F86-BEE1-8E85DC190382}"/>
              </a:ext>
            </a:extLst>
          </p:cNvPr>
          <p:cNvSpPr/>
          <p:nvPr/>
        </p:nvSpPr>
        <p:spPr>
          <a:xfrm>
            <a:off x="4938402" y="6075622"/>
            <a:ext cx="179387" cy="179387"/>
          </a:xfrm>
          <a:prstGeom prst="ellipse">
            <a:avLst/>
          </a:prstGeom>
          <a:solidFill>
            <a:srgbClr val="00172E">
              <a:alpha val="70195"/>
            </a:srgbClr>
          </a:solidFill>
          <a:ln w="9525">
            <a:noFill/>
          </a:ln>
        </p:spPr>
        <p:txBody>
          <a:bodyPr/>
          <a:lstStyle/>
          <a:p>
            <a:pPr eaLnBrk="1" hangingPunct="1"/>
            <a:endParaRPr lang="id-ID" altLang="zh-CN" dirty="0">
              <a:latin typeface="Calibri" panose="020F0502020204030204" pitchFamily="34" charset="0"/>
            </a:endParaRPr>
          </a:p>
        </p:txBody>
      </p:sp>
      <p:sp>
        <p:nvSpPr>
          <p:cNvPr id="88" name="TextBox 25">
            <a:extLst>
              <a:ext uri="{FF2B5EF4-FFF2-40B4-BE49-F238E27FC236}">
                <a16:creationId xmlns:a16="http://schemas.microsoft.com/office/drawing/2014/main" xmlns="" id="{50CD0BF2-2058-435E-BC79-05823F40AEA1}"/>
              </a:ext>
            </a:extLst>
          </p:cNvPr>
          <p:cNvSpPr txBox="1"/>
          <p:nvPr/>
        </p:nvSpPr>
        <p:spPr>
          <a:xfrm>
            <a:off x="5167002" y="5942272"/>
            <a:ext cx="2402645" cy="338554"/>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GENDER SENSITIVITY</a:t>
            </a:r>
            <a:endParaRPr lang="id-ID" altLang="zh-CN" sz="1600" b="1" dirty="0">
              <a:latin typeface="微软雅黑" panose="020B0503020204020204" pitchFamily="34" charset="-122"/>
              <a:ea typeface="微软雅黑" panose="020B0503020204020204" pitchFamily="34" charset="-122"/>
            </a:endParaRPr>
          </a:p>
        </p:txBody>
      </p:sp>
      <p:sp>
        <p:nvSpPr>
          <p:cNvPr id="89" name="TextBox 26">
            <a:extLst>
              <a:ext uri="{FF2B5EF4-FFF2-40B4-BE49-F238E27FC236}">
                <a16:creationId xmlns:a16="http://schemas.microsoft.com/office/drawing/2014/main" xmlns="" id="{18279843-ECDD-451B-81E5-40E4FC565151}"/>
              </a:ext>
            </a:extLst>
          </p:cNvPr>
          <p:cNvSpPr txBox="1"/>
          <p:nvPr/>
        </p:nvSpPr>
        <p:spPr>
          <a:xfrm>
            <a:off x="5167002" y="6197859"/>
            <a:ext cx="3707570" cy="646331"/>
          </a:xfrm>
          <a:prstGeom prst="rect">
            <a:avLst/>
          </a:prstGeom>
          <a:noFill/>
          <a:ln w="9525">
            <a:noFill/>
          </a:ln>
        </p:spPr>
        <p:txBody>
          <a:bodyPr wrap="square">
            <a:spAutoFit/>
          </a:bodyPr>
          <a:lstStyle/>
          <a:p>
            <a:r>
              <a:rPr lang="en-US" dirty="0"/>
              <a:t>Gender sensitive infrastructure, such as washroom</a:t>
            </a:r>
          </a:p>
        </p:txBody>
      </p:sp>
      <p:sp>
        <p:nvSpPr>
          <p:cNvPr id="90" name="Freeform 364">
            <a:extLst>
              <a:ext uri="{FF2B5EF4-FFF2-40B4-BE49-F238E27FC236}">
                <a16:creationId xmlns:a16="http://schemas.microsoft.com/office/drawing/2014/main" xmlns="" id="{A7BF39EC-DD59-4256-8542-FAFE0DBE9296}"/>
              </a:ext>
            </a:extLst>
          </p:cNvPr>
          <p:cNvSpPr>
            <a:spLocks noEditPoints="1"/>
          </p:cNvSpPr>
          <p:nvPr/>
        </p:nvSpPr>
        <p:spPr>
          <a:xfrm>
            <a:off x="5297691" y="4813167"/>
            <a:ext cx="314449" cy="475492"/>
          </a:xfrm>
          <a:custGeom>
            <a:avLst/>
            <a:gdLst/>
            <a:ahLst/>
            <a:cxnLst>
              <a:cxn ang="0">
                <a:pos x="365190" y="30473"/>
              </a:cxn>
              <a:cxn ang="0">
                <a:pos x="48692" y="30473"/>
              </a:cxn>
              <a:cxn ang="0">
                <a:pos x="24346" y="54851"/>
              </a:cxn>
              <a:cxn ang="0">
                <a:pos x="24346" y="408333"/>
              </a:cxn>
              <a:cxn ang="0">
                <a:pos x="48692" y="432711"/>
              </a:cxn>
              <a:cxn ang="0">
                <a:pos x="365190" y="432711"/>
              </a:cxn>
              <a:cxn ang="0">
                <a:pos x="389536" y="408333"/>
              </a:cxn>
              <a:cxn ang="0">
                <a:pos x="389536" y="54851"/>
              </a:cxn>
              <a:cxn ang="0">
                <a:pos x="365190" y="30473"/>
              </a:cxn>
              <a:cxn ang="0">
                <a:pos x="383450" y="0"/>
              </a:cxn>
              <a:cxn ang="0">
                <a:pos x="30433" y="0"/>
              </a:cxn>
              <a:cxn ang="0">
                <a:pos x="0" y="30473"/>
              </a:cxn>
              <a:cxn ang="0">
                <a:pos x="0" y="572885"/>
              </a:cxn>
              <a:cxn ang="0">
                <a:pos x="30433" y="609452"/>
              </a:cxn>
              <a:cxn ang="0">
                <a:pos x="383450" y="609452"/>
              </a:cxn>
              <a:cxn ang="0">
                <a:pos x="413882" y="572885"/>
              </a:cxn>
              <a:cxn ang="0">
                <a:pos x="413882" y="30473"/>
              </a:cxn>
              <a:cxn ang="0">
                <a:pos x="383450" y="0"/>
              </a:cxn>
              <a:cxn ang="0">
                <a:pos x="103471" y="554601"/>
              </a:cxn>
              <a:cxn ang="0">
                <a:pos x="73038" y="518034"/>
              </a:cxn>
              <a:cxn ang="0">
                <a:pos x="73038" y="554601"/>
              </a:cxn>
              <a:cxn ang="0">
                <a:pos x="48692" y="518034"/>
              </a:cxn>
              <a:cxn ang="0">
                <a:pos x="73038" y="481467"/>
              </a:cxn>
              <a:cxn ang="0">
                <a:pos x="73038" y="511940"/>
              </a:cxn>
              <a:cxn ang="0">
                <a:pos x="103471" y="481467"/>
              </a:cxn>
              <a:cxn ang="0">
                <a:pos x="103471" y="554601"/>
              </a:cxn>
              <a:cxn ang="0">
                <a:pos x="139990" y="554601"/>
              </a:cxn>
              <a:cxn ang="0">
                <a:pos x="139990" y="475373"/>
              </a:cxn>
              <a:cxn ang="0">
                <a:pos x="206941" y="518034"/>
              </a:cxn>
              <a:cxn ang="0">
                <a:pos x="139990" y="554601"/>
              </a:cxn>
              <a:cxn ang="0">
                <a:pos x="237374" y="542412"/>
              </a:cxn>
              <a:cxn ang="0">
                <a:pos x="231287" y="554601"/>
              </a:cxn>
              <a:cxn ang="0">
                <a:pos x="219114" y="542412"/>
              </a:cxn>
              <a:cxn ang="0">
                <a:pos x="219114" y="487562"/>
              </a:cxn>
              <a:cxn ang="0">
                <a:pos x="231287" y="475373"/>
              </a:cxn>
              <a:cxn ang="0">
                <a:pos x="237374" y="487562"/>
              </a:cxn>
              <a:cxn ang="0">
                <a:pos x="237374" y="542412"/>
              </a:cxn>
              <a:cxn ang="0">
                <a:pos x="267806" y="542412"/>
              </a:cxn>
              <a:cxn ang="0">
                <a:pos x="261720" y="554601"/>
              </a:cxn>
              <a:cxn ang="0">
                <a:pos x="255633" y="542412"/>
              </a:cxn>
              <a:cxn ang="0">
                <a:pos x="255633" y="487562"/>
              </a:cxn>
              <a:cxn ang="0">
                <a:pos x="261720" y="475373"/>
              </a:cxn>
              <a:cxn ang="0">
                <a:pos x="267806" y="487562"/>
              </a:cxn>
              <a:cxn ang="0">
                <a:pos x="267806" y="542412"/>
              </a:cxn>
              <a:cxn ang="0">
                <a:pos x="334758" y="554601"/>
              </a:cxn>
              <a:cxn ang="0">
                <a:pos x="334758" y="518034"/>
              </a:cxn>
              <a:cxn ang="0">
                <a:pos x="310412" y="554601"/>
              </a:cxn>
              <a:cxn ang="0">
                <a:pos x="310412" y="481467"/>
              </a:cxn>
              <a:cxn ang="0">
                <a:pos x="334758" y="511940"/>
              </a:cxn>
              <a:cxn ang="0">
                <a:pos x="334758" y="481467"/>
              </a:cxn>
              <a:cxn ang="0">
                <a:pos x="365190" y="518034"/>
              </a:cxn>
              <a:cxn ang="0">
                <a:pos x="334758" y="554601"/>
              </a:cxn>
              <a:cxn ang="0">
                <a:pos x="395623" y="408333"/>
              </a:cxn>
              <a:cxn ang="0">
                <a:pos x="365190" y="438805"/>
              </a:cxn>
              <a:cxn ang="0">
                <a:pos x="48692" y="438805"/>
              </a:cxn>
              <a:cxn ang="0">
                <a:pos x="18260" y="408333"/>
              </a:cxn>
              <a:cxn ang="0">
                <a:pos x="18260" y="54851"/>
              </a:cxn>
              <a:cxn ang="0">
                <a:pos x="48692" y="18284"/>
              </a:cxn>
              <a:cxn ang="0">
                <a:pos x="365190" y="18284"/>
              </a:cxn>
              <a:cxn ang="0">
                <a:pos x="395623" y="54851"/>
              </a:cxn>
              <a:cxn ang="0">
                <a:pos x="395623" y="408333"/>
              </a:cxn>
            </a:cxnLst>
            <a:rect l="0" t="0" r="0" b="0"/>
            <a:pathLst>
              <a:path w="68" h="100">
                <a:moveTo>
                  <a:pt x="60" y="5"/>
                </a:moveTo>
                <a:cubicBezTo>
                  <a:pt x="8" y="5"/>
                  <a:pt x="8" y="5"/>
                  <a:pt x="8" y="5"/>
                </a:cubicBezTo>
                <a:cubicBezTo>
                  <a:pt x="6" y="5"/>
                  <a:pt x="4" y="6"/>
                  <a:pt x="4" y="9"/>
                </a:cubicBezTo>
                <a:cubicBezTo>
                  <a:pt x="4" y="67"/>
                  <a:pt x="4" y="67"/>
                  <a:pt x="4" y="67"/>
                </a:cubicBezTo>
                <a:cubicBezTo>
                  <a:pt x="4" y="69"/>
                  <a:pt x="6" y="71"/>
                  <a:pt x="8" y="71"/>
                </a:cubicBezTo>
                <a:cubicBezTo>
                  <a:pt x="60" y="71"/>
                  <a:pt x="60" y="71"/>
                  <a:pt x="60" y="71"/>
                </a:cubicBezTo>
                <a:cubicBezTo>
                  <a:pt x="62" y="71"/>
                  <a:pt x="64" y="69"/>
                  <a:pt x="64" y="67"/>
                </a:cubicBezTo>
                <a:cubicBezTo>
                  <a:pt x="64" y="9"/>
                  <a:pt x="64" y="9"/>
                  <a:pt x="64" y="9"/>
                </a:cubicBezTo>
                <a:cubicBezTo>
                  <a:pt x="64" y="6"/>
                  <a:pt x="62" y="5"/>
                  <a:pt x="60" y="5"/>
                </a:cubicBezTo>
                <a:close/>
                <a:moveTo>
                  <a:pt x="63" y="0"/>
                </a:moveTo>
                <a:cubicBezTo>
                  <a:pt x="5" y="0"/>
                  <a:pt x="5" y="0"/>
                  <a:pt x="5" y="0"/>
                </a:cubicBezTo>
                <a:cubicBezTo>
                  <a:pt x="2" y="0"/>
                  <a:pt x="0" y="2"/>
                  <a:pt x="0" y="5"/>
                </a:cubicBezTo>
                <a:cubicBezTo>
                  <a:pt x="0" y="94"/>
                  <a:pt x="0" y="94"/>
                  <a:pt x="0" y="94"/>
                </a:cubicBezTo>
                <a:cubicBezTo>
                  <a:pt x="0" y="97"/>
                  <a:pt x="2" y="100"/>
                  <a:pt x="5" y="100"/>
                </a:cubicBezTo>
                <a:cubicBezTo>
                  <a:pt x="63" y="100"/>
                  <a:pt x="63" y="100"/>
                  <a:pt x="63" y="100"/>
                </a:cubicBezTo>
                <a:cubicBezTo>
                  <a:pt x="65" y="100"/>
                  <a:pt x="68" y="97"/>
                  <a:pt x="68" y="94"/>
                </a:cubicBezTo>
                <a:cubicBezTo>
                  <a:pt x="68" y="5"/>
                  <a:pt x="68" y="5"/>
                  <a:pt x="68" y="5"/>
                </a:cubicBezTo>
                <a:cubicBezTo>
                  <a:pt x="68" y="2"/>
                  <a:pt x="65" y="0"/>
                  <a:pt x="63" y="0"/>
                </a:cubicBezTo>
                <a:close/>
                <a:moveTo>
                  <a:pt x="17" y="91"/>
                </a:moveTo>
                <a:cubicBezTo>
                  <a:pt x="12" y="85"/>
                  <a:pt x="12" y="85"/>
                  <a:pt x="12" y="85"/>
                </a:cubicBezTo>
                <a:cubicBezTo>
                  <a:pt x="12" y="91"/>
                  <a:pt x="12" y="91"/>
                  <a:pt x="12" y="91"/>
                </a:cubicBezTo>
                <a:cubicBezTo>
                  <a:pt x="8" y="85"/>
                  <a:pt x="8" y="85"/>
                  <a:pt x="8" y="85"/>
                </a:cubicBezTo>
                <a:cubicBezTo>
                  <a:pt x="12" y="79"/>
                  <a:pt x="12" y="79"/>
                  <a:pt x="12" y="79"/>
                </a:cubicBezTo>
                <a:cubicBezTo>
                  <a:pt x="12" y="84"/>
                  <a:pt x="12" y="84"/>
                  <a:pt x="12" y="84"/>
                </a:cubicBezTo>
                <a:cubicBezTo>
                  <a:pt x="17" y="79"/>
                  <a:pt x="17" y="79"/>
                  <a:pt x="17" y="79"/>
                </a:cubicBezTo>
                <a:lnTo>
                  <a:pt x="17" y="91"/>
                </a:lnTo>
                <a:close/>
                <a:moveTo>
                  <a:pt x="23" y="91"/>
                </a:moveTo>
                <a:cubicBezTo>
                  <a:pt x="23" y="78"/>
                  <a:pt x="23" y="78"/>
                  <a:pt x="23" y="78"/>
                </a:cubicBezTo>
                <a:cubicBezTo>
                  <a:pt x="34" y="85"/>
                  <a:pt x="34" y="85"/>
                  <a:pt x="34" y="85"/>
                </a:cubicBezTo>
                <a:lnTo>
                  <a:pt x="23" y="91"/>
                </a:lnTo>
                <a:close/>
                <a:moveTo>
                  <a:pt x="39" y="89"/>
                </a:moveTo>
                <a:cubicBezTo>
                  <a:pt x="39" y="90"/>
                  <a:pt x="38" y="91"/>
                  <a:pt x="38" y="91"/>
                </a:cubicBezTo>
                <a:cubicBezTo>
                  <a:pt x="37" y="91"/>
                  <a:pt x="36" y="90"/>
                  <a:pt x="36" y="89"/>
                </a:cubicBezTo>
                <a:cubicBezTo>
                  <a:pt x="36" y="80"/>
                  <a:pt x="36" y="80"/>
                  <a:pt x="36" y="80"/>
                </a:cubicBezTo>
                <a:cubicBezTo>
                  <a:pt x="36" y="79"/>
                  <a:pt x="37" y="78"/>
                  <a:pt x="38" y="78"/>
                </a:cubicBezTo>
                <a:cubicBezTo>
                  <a:pt x="38" y="78"/>
                  <a:pt x="39" y="79"/>
                  <a:pt x="39" y="80"/>
                </a:cubicBezTo>
                <a:lnTo>
                  <a:pt x="39" y="89"/>
                </a:lnTo>
                <a:close/>
                <a:moveTo>
                  <a:pt x="44" y="89"/>
                </a:moveTo>
                <a:cubicBezTo>
                  <a:pt x="44" y="90"/>
                  <a:pt x="44" y="91"/>
                  <a:pt x="43" y="91"/>
                </a:cubicBezTo>
                <a:cubicBezTo>
                  <a:pt x="42" y="91"/>
                  <a:pt x="42" y="90"/>
                  <a:pt x="42" y="89"/>
                </a:cubicBezTo>
                <a:cubicBezTo>
                  <a:pt x="42" y="80"/>
                  <a:pt x="42" y="80"/>
                  <a:pt x="42" y="80"/>
                </a:cubicBezTo>
                <a:cubicBezTo>
                  <a:pt x="42" y="79"/>
                  <a:pt x="42" y="78"/>
                  <a:pt x="43" y="78"/>
                </a:cubicBezTo>
                <a:cubicBezTo>
                  <a:pt x="44" y="78"/>
                  <a:pt x="44" y="79"/>
                  <a:pt x="44" y="80"/>
                </a:cubicBezTo>
                <a:lnTo>
                  <a:pt x="44" y="89"/>
                </a:lnTo>
                <a:close/>
                <a:moveTo>
                  <a:pt x="55" y="91"/>
                </a:moveTo>
                <a:cubicBezTo>
                  <a:pt x="55" y="85"/>
                  <a:pt x="55" y="85"/>
                  <a:pt x="55" y="85"/>
                </a:cubicBezTo>
                <a:cubicBezTo>
                  <a:pt x="51" y="91"/>
                  <a:pt x="51" y="91"/>
                  <a:pt x="51" y="91"/>
                </a:cubicBezTo>
                <a:cubicBezTo>
                  <a:pt x="51" y="79"/>
                  <a:pt x="51" y="79"/>
                  <a:pt x="51" y="79"/>
                </a:cubicBezTo>
                <a:cubicBezTo>
                  <a:pt x="55" y="84"/>
                  <a:pt x="55" y="84"/>
                  <a:pt x="55" y="84"/>
                </a:cubicBezTo>
                <a:cubicBezTo>
                  <a:pt x="55" y="79"/>
                  <a:pt x="55" y="79"/>
                  <a:pt x="55" y="79"/>
                </a:cubicBezTo>
                <a:cubicBezTo>
                  <a:pt x="60" y="85"/>
                  <a:pt x="60" y="85"/>
                  <a:pt x="60" y="85"/>
                </a:cubicBezTo>
                <a:lnTo>
                  <a:pt x="55" y="91"/>
                </a:lnTo>
                <a:close/>
                <a:moveTo>
                  <a:pt x="65" y="67"/>
                </a:moveTo>
                <a:cubicBezTo>
                  <a:pt x="65" y="70"/>
                  <a:pt x="62" y="72"/>
                  <a:pt x="60" y="72"/>
                </a:cubicBezTo>
                <a:cubicBezTo>
                  <a:pt x="8" y="72"/>
                  <a:pt x="8" y="72"/>
                  <a:pt x="8" y="72"/>
                </a:cubicBezTo>
                <a:cubicBezTo>
                  <a:pt x="5" y="72"/>
                  <a:pt x="3" y="70"/>
                  <a:pt x="3" y="67"/>
                </a:cubicBezTo>
                <a:cubicBezTo>
                  <a:pt x="3" y="9"/>
                  <a:pt x="3" y="9"/>
                  <a:pt x="3" y="9"/>
                </a:cubicBezTo>
                <a:cubicBezTo>
                  <a:pt x="3" y="6"/>
                  <a:pt x="5" y="3"/>
                  <a:pt x="8" y="3"/>
                </a:cubicBezTo>
                <a:cubicBezTo>
                  <a:pt x="60" y="3"/>
                  <a:pt x="60" y="3"/>
                  <a:pt x="60" y="3"/>
                </a:cubicBezTo>
                <a:cubicBezTo>
                  <a:pt x="62" y="3"/>
                  <a:pt x="65" y="6"/>
                  <a:pt x="65" y="9"/>
                </a:cubicBezTo>
                <a:lnTo>
                  <a:pt x="65" y="67"/>
                </a:lnTo>
                <a:close/>
              </a:path>
            </a:pathLst>
          </a:custGeom>
          <a:solidFill>
            <a:schemeClr val="bg1"/>
          </a:solidFill>
          <a:ln w="9525">
            <a:noFill/>
          </a:ln>
        </p:spPr>
        <p:txBody>
          <a:bodyPr/>
          <a:lstStyle/>
          <a:p>
            <a:endParaRPr lang="zh-CN" altLang="en-US"/>
          </a:p>
        </p:txBody>
      </p:sp>
      <p:sp>
        <p:nvSpPr>
          <p:cNvPr id="97" name="Freeform 81">
            <a:extLst>
              <a:ext uri="{FF2B5EF4-FFF2-40B4-BE49-F238E27FC236}">
                <a16:creationId xmlns:a16="http://schemas.microsoft.com/office/drawing/2014/main" xmlns="" id="{FBE19EBE-49E7-45CE-957D-9D3C3A85AAEB}"/>
              </a:ext>
            </a:extLst>
          </p:cNvPr>
          <p:cNvSpPr>
            <a:spLocks noEditPoints="1"/>
          </p:cNvSpPr>
          <p:nvPr/>
        </p:nvSpPr>
        <p:spPr>
          <a:xfrm>
            <a:off x="6494855" y="4745080"/>
            <a:ext cx="317500" cy="319088"/>
          </a:xfrm>
          <a:custGeom>
            <a:avLst/>
            <a:gdLst/>
            <a:ahLst/>
            <a:cxnLst>
              <a:cxn ang="0">
                <a:pos x="158244" y="318453"/>
              </a:cxn>
              <a:cxn ang="0">
                <a:pos x="316488" y="159227"/>
              </a:cxn>
              <a:cxn ang="0">
                <a:pos x="158244" y="0"/>
              </a:cxn>
              <a:cxn ang="0">
                <a:pos x="0" y="159227"/>
              </a:cxn>
              <a:cxn ang="0">
                <a:pos x="158244" y="318453"/>
              </a:cxn>
              <a:cxn ang="0">
                <a:pos x="158244" y="291915"/>
              </a:cxn>
              <a:cxn ang="0">
                <a:pos x="42858" y="222254"/>
              </a:cxn>
              <a:cxn ang="0">
                <a:pos x="42858" y="222254"/>
              </a:cxn>
              <a:cxn ang="0">
                <a:pos x="56045" y="212302"/>
              </a:cxn>
              <a:cxn ang="0">
                <a:pos x="62638" y="189081"/>
              </a:cxn>
              <a:cxn ang="0">
                <a:pos x="181321" y="232205"/>
              </a:cxn>
              <a:cxn ang="0">
                <a:pos x="191212" y="232205"/>
              </a:cxn>
              <a:cxn ang="0">
                <a:pos x="276927" y="215619"/>
              </a:cxn>
              <a:cxn ang="0">
                <a:pos x="158244" y="291915"/>
              </a:cxn>
              <a:cxn ang="0">
                <a:pos x="158244" y="26538"/>
              </a:cxn>
              <a:cxn ang="0">
                <a:pos x="290114" y="159227"/>
              </a:cxn>
              <a:cxn ang="0">
                <a:pos x="283521" y="202350"/>
              </a:cxn>
              <a:cxn ang="0">
                <a:pos x="184618" y="218936"/>
              </a:cxn>
              <a:cxn ang="0">
                <a:pos x="62638" y="169178"/>
              </a:cxn>
              <a:cxn ang="0">
                <a:pos x="56045" y="165861"/>
              </a:cxn>
              <a:cxn ang="0">
                <a:pos x="52748" y="172495"/>
              </a:cxn>
              <a:cxn ang="0">
                <a:pos x="42858" y="205668"/>
              </a:cxn>
              <a:cxn ang="0">
                <a:pos x="39561" y="208985"/>
              </a:cxn>
              <a:cxn ang="0">
                <a:pos x="36264" y="208985"/>
              </a:cxn>
              <a:cxn ang="0">
                <a:pos x="26374" y="159227"/>
              </a:cxn>
              <a:cxn ang="0">
                <a:pos x="158244" y="26538"/>
              </a:cxn>
            </a:cxnLst>
            <a:rect l="0" t="0" r="0" b="0"/>
            <a:pathLst>
              <a:path w="96" h="96">
                <a:moveTo>
                  <a:pt x="48" y="96"/>
                </a:moveTo>
                <a:cubicBezTo>
                  <a:pt x="74" y="96"/>
                  <a:pt x="96" y="74"/>
                  <a:pt x="96" y="48"/>
                </a:cubicBezTo>
                <a:cubicBezTo>
                  <a:pt x="96" y="21"/>
                  <a:pt x="74" y="0"/>
                  <a:pt x="48" y="0"/>
                </a:cubicBezTo>
                <a:cubicBezTo>
                  <a:pt x="22" y="0"/>
                  <a:pt x="0" y="21"/>
                  <a:pt x="0" y="48"/>
                </a:cubicBezTo>
                <a:cubicBezTo>
                  <a:pt x="0" y="74"/>
                  <a:pt x="22" y="96"/>
                  <a:pt x="48" y="96"/>
                </a:cubicBezTo>
                <a:close/>
                <a:moveTo>
                  <a:pt x="48" y="88"/>
                </a:moveTo>
                <a:cubicBezTo>
                  <a:pt x="33" y="88"/>
                  <a:pt x="20" y="79"/>
                  <a:pt x="13" y="67"/>
                </a:cubicBezTo>
                <a:cubicBezTo>
                  <a:pt x="13" y="67"/>
                  <a:pt x="13" y="67"/>
                  <a:pt x="13" y="67"/>
                </a:cubicBezTo>
                <a:cubicBezTo>
                  <a:pt x="14" y="67"/>
                  <a:pt x="16" y="66"/>
                  <a:pt x="17" y="64"/>
                </a:cubicBezTo>
                <a:cubicBezTo>
                  <a:pt x="18" y="62"/>
                  <a:pt x="18" y="59"/>
                  <a:pt x="19" y="57"/>
                </a:cubicBezTo>
                <a:cubicBezTo>
                  <a:pt x="24" y="61"/>
                  <a:pt x="35" y="68"/>
                  <a:pt x="55" y="70"/>
                </a:cubicBezTo>
                <a:cubicBezTo>
                  <a:pt x="56" y="70"/>
                  <a:pt x="57" y="70"/>
                  <a:pt x="58" y="70"/>
                </a:cubicBezTo>
                <a:cubicBezTo>
                  <a:pt x="67" y="70"/>
                  <a:pt x="77" y="67"/>
                  <a:pt x="84" y="65"/>
                </a:cubicBezTo>
                <a:cubicBezTo>
                  <a:pt x="77" y="79"/>
                  <a:pt x="64" y="88"/>
                  <a:pt x="48" y="88"/>
                </a:cubicBezTo>
                <a:close/>
                <a:moveTo>
                  <a:pt x="48" y="8"/>
                </a:moveTo>
                <a:cubicBezTo>
                  <a:pt x="70" y="8"/>
                  <a:pt x="88" y="26"/>
                  <a:pt x="88" y="48"/>
                </a:cubicBezTo>
                <a:cubicBezTo>
                  <a:pt x="88" y="52"/>
                  <a:pt x="87" y="57"/>
                  <a:pt x="86" y="61"/>
                </a:cubicBezTo>
                <a:cubicBezTo>
                  <a:pt x="80" y="63"/>
                  <a:pt x="66" y="66"/>
                  <a:pt x="56" y="66"/>
                </a:cubicBezTo>
                <a:cubicBezTo>
                  <a:pt x="29" y="64"/>
                  <a:pt x="20" y="51"/>
                  <a:pt x="19" y="51"/>
                </a:cubicBezTo>
                <a:cubicBezTo>
                  <a:pt x="19" y="51"/>
                  <a:pt x="18" y="50"/>
                  <a:pt x="17" y="50"/>
                </a:cubicBezTo>
                <a:cubicBezTo>
                  <a:pt x="17" y="51"/>
                  <a:pt x="16" y="51"/>
                  <a:pt x="16" y="52"/>
                </a:cubicBezTo>
                <a:cubicBezTo>
                  <a:pt x="16" y="52"/>
                  <a:pt x="15" y="58"/>
                  <a:pt x="13" y="62"/>
                </a:cubicBezTo>
                <a:cubicBezTo>
                  <a:pt x="13" y="63"/>
                  <a:pt x="12" y="63"/>
                  <a:pt x="12" y="63"/>
                </a:cubicBezTo>
                <a:cubicBezTo>
                  <a:pt x="12" y="63"/>
                  <a:pt x="11" y="63"/>
                  <a:pt x="11" y="63"/>
                </a:cubicBezTo>
                <a:cubicBezTo>
                  <a:pt x="9" y="58"/>
                  <a:pt x="8" y="53"/>
                  <a:pt x="8" y="48"/>
                </a:cubicBezTo>
                <a:cubicBezTo>
                  <a:pt x="8" y="26"/>
                  <a:pt x="26" y="8"/>
                  <a:pt x="48" y="8"/>
                </a:cubicBezTo>
                <a:close/>
              </a:path>
            </a:pathLst>
          </a:custGeom>
          <a:solidFill>
            <a:schemeClr val="bg1">
              <a:alpha val="100000"/>
            </a:schemeClr>
          </a:solidFill>
          <a:ln w="9525">
            <a:noFill/>
          </a:ln>
        </p:spPr>
        <p:txBody>
          <a:bodyPr/>
          <a:lstStyle/>
          <a:p>
            <a:endParaRPr lang="zh-CN" altLang="en-US"/>
          </a:p>
        </p:txBody>
      </p:sp>
      <p:sp>
        <p:nvSpPr>
          <p:cNvPr id="98" name="Freeform 82">
            <a:extLst>
              <a:ext uri="{FF2B5EF4-FFF2-40B4-BE49-F238E27FC236}">
                <a16:creationId xmlns:a16="http://schemas.microsoft.com/office/drawing/2014/main" xmlns="" id="{6018B6C5-EC02-489A-8B08-73684B015A2D}"/>
              </a:ext>
            </a:extLst>
          </p:cNvPr>
          <p:cNvSpPr/>
          <p:nvPr/>
        </p:nvSpPr>
        <p:spPr>
          <a:xfrm>
            <a:off x="6469455" y="5016543"/>
            <a:ext cx="369888" cy="146050"/>
          </a:xfrm>
          <a:custGeom>
            <a:avLst/>
            <a:gdLst/>
            <a:ahLst/>
            <a:cxnLst>
              <a:cxn ang="0">
                <a:pos x="323368" y="3306"/>
              </a:cxn>
              <a:cxn ang="0">
                <a:pos x="306869" y="6612"/>
              </a:cxn>
              <a:cxn ang="0">
                <a:pos x="310169" y="23142"/>
              </a:cxn>
              <a:cxn ang="0">
                <a:pos x="343166" y="66121"/>
              </a:cxn>
              <a:cxn ang="0">
                <a:pos x="184782" y="119018"/>
              </a:cxn>
              <a:cxn ang="0">
                <a:pos x="26397" y="66121"/>
              </a:cxn>
              <a:cxn ang="0">
                <a:pos x="59394" y="23142"/>
              </a:cxn>
              <a:cxn ang="0">
                <a:pos x="62694" y="6612"/>
              </a:cxn>
              <a:cxn ang="0">
                <a:pos x="46195" y="3306"/>
              </a:cxn>
              <a:cxn ang="0">
                <a:pos x="0" y="66121"/>
              </a:cxn>
              <a:cxn ang="0">
                <a:pos x="184782" y="145466"/>
              </a:cxn>
              <a:cxn ang="0">
                <a:pos x="369563" y="66121"/>
              </a:cxn>
              <a:cxn ang="0">
                <a:pos x="323368" y="3306"/>
              </a:cxn>
            </a:cxnLst>
            <a:rect l="0" t="0" r="0" b="0"/>
            <a:pathLst>
              <a:path w="112" h="44">
                <a:moveTo>
                  <a:pt x="98" y="1"/>
                </a:moveTo>
                <a:cubicBezTo>
                  <a:pt x="97" y="0"/>
                  <a:pt x="94" y="0"/>
                  <a:pt x="93" y="2"/>
                </a:cubicBezTo>
                <a:cubicBezTo>
                  <a:pt x="91" y="4"/>
                  <a:pt x="92" y="6"/>
                  <a:pt x="94" y="7"/>
                </a:cubicBezTo>
                <a:cubicBezTo>
                  <a:pt x="101" y="13"/>
                  <a:pt x="104" y="16"/>
                  <a:pt x="104" y="20"/>
                </a:cubicBezTo>
                <a:cubicBezTo>
                  <a:pt x="104" y="32"/>
                  <a:pt x="91" y="36"/>
                  <a:pt x="56" y="36"/>
                </a:cubicBezTo>
                <a:cubicBezTo>
                  <a:pt x="21" y="36"/>
                  <a:pt x="8" y="32"/>
                  <a:pt x="8" y="20"/>
                </a:cubicBezTo>
                <a:cubicBezTo>
                  <a:pt x="8" y="16"/>
                  <a:pt x="11" y="13"/>
                  <a:pt x="18" y="7"/>
                </a:cubicBezTo>
                <a:cubicBezTo>
                  <a:pt x="20" y="6"/>
                  <a:pt x="21" y="4"/>
                  <a:pt x="19" y="2"/>
                </a:cubicBezTo>
                <a:cubicBezTo>
                  <a:pt x="18" y="0"/>
                  <a:pt x="15" y="0"/>
                  <a:pt x="14" y="1"/>
                </a:cubicBezTo>
                <a:cubicBezTo>
                  <a:pt x="7" y="6"/>
                  <a:pt x="0" y="11"/>
                  <a:pt x="0" y="20"/>
                </a:cubicBezTo>
                <a:cubicBezTo>
                  <a:pt x="0" y="42"/>
                  <a:pt x="29" y="44"/>
                  <a:pt x="56" y="44"/>
                </a:cubicBezTo>
                <a:cubicBezTo>
                  <a:pt x="83" y="44"/>
                  <a:pt x="112" y="42"/>
                  <a:pt x="112" y="20"/>
                </a:cubicBezTo>
                <a:cubicBezTo>
                  <a:pt x="112" y="11"/>
                  <a:pt x="105" y="6"/>
                  <a:pt x="98" y="1"/>
                </a:cubicBezTo>
                <a:close/>
              </a:path>
            </a:pathLst>
          </a:custGeom>
          <a:solidFill>
            <a:schemeClr val="bg1">
              <a:alpha val="100000"/>
            </a:schemeClr>
          </a:solidFill>
          <a:ln w="9525">
            <a:noFill/>
          </a:ln>
        </p:spPr>
        <p:txBody>
          <a:bodyPr/>
          <a:lstStyle/>
          <a:p>
            <a:endParaRPr lang="zh-CN" altLang="en-US" dirty="0"/>
          </a:p>
        </p:txBody>
      </p:sp>
      <p:pic>
        <p:nvPicPr>
          <p:cNvPr id="3" name="Picture 2">
            <a:extLst>
              <a:ext uri="{FF2B5EF4-FFF2-40B4-BE49-F238E27FC236}">
                <a16:creationId xmlns:a16="http://schemas.microsoft.com/office/drawing/2014/main" xmlns="" id="{6994E3C1-B844-4C64-B73F-8407AF0944B8}"/>
              </a:ext>
            </a:extLst>
          </p:cNvPr>
          <p:cNvPicPr>
            <a:picLocks noChangeAspect="1"/>
          </p:cNvPicPr>
          <p:nvPr/>
        </p:nvPicPr>
        <p:blipFill>
          <a:blip r:embed="rId4" cstate="print">
            <a:lum bright="70000" contrast="-70000"/>
            <a:extLst>
              <a:ext uri="{28A0092B-C50C-407E-A947-70E740481C1C}">
                <a14:useLocalDpi xmlns:a14="http://schemas.microsoft.com/office/drawing/2010/main" xmlns="" val="0"/>
              </a:ext>
            </a:extLst>
          </a:blip>
          <a:stretch>
            <a:fillRect/>
          </a:stretch>
        </p:blipFill>
        <p:spPr>
          <a:xfrm>
            <a:off x="7302030" y="2587904"/>
            <a:ext cx="715665" cy="715665"/>
          </a:xfrm>
          <a:prstGeom prst="rect">
            <a:avLst/>
          </a:prstGeom>
        </p:spPr>
      </p:pic>
      <p:pic>
        <p:nvPicPr>
          <p:cNvPr id="14" name="Picture 13">
            <a:extLst>
              <a:ext uri="{FF2B5EF4-FFF2-40B4-BE49-F238E27FC236}">
                <a16:creationId xmlns:a16="http://schemas.microsoft.com/office/drawing/2014/main" xmlns="" id="{94532FF3-0011-4010-8232-66007BBC0B6F}"/>
              </a:ext>
            </a:extLst>
          </p:cNvPr>
          <p:cNvPicPr>
            <a:picLocks noChangeAspect="1"/>
          </p:cNvPicPr>
          <p:nvPr/>
        </p:nvPicPr>
        <p:blipFill>
          <a:blip r:embed="rId5" cstate="print">
            <a:clrChange>
              <a:clrFrom>
                <a:srgbClr val="040404">
                  <a:alpha val="5882"/>
                </a:srgbClr>
              </a:clrFrom>
              <a:clrTo>
                <a:srgbClr val="040404">
                  <a:alpha val="0"/>
                </a:srgbClr>
              </a:clrTo>
            </a:clrChange>
            <a:lum bright="70000" contrast="-70000"/>
            <a:extLst>
              <a:ext uri="{28A0092B-C50C-407E-A947-70E740481C1C}">
                <a14:useLocalDpi xmlns:a14="http://schemas.microsoft.com/office/drawing/2010/main" xmlns="" val="0"/>
              </a:ext>
            </a:extLst>
          </a:blip>
          <a:stretch>
            <a:fillRect/>
          </a:stretch>
        </p:blipFill>
        <p:spPr>
          <a:xfrm flipH="1">
            <a:off x="4311773" y="2614466"/>
            <a:ext cx="654095" cy="654095"/>
          </a:xfrm>
          <a:prstGeom prst="rect">
            <a:avLst/>
          </a:prstGeom>
        </p:spPr>
      </p:pic>
      <p:pic>
        <p:nvPicPr>
          <p:cNvPr id="100" name="Picture 99">
            <a:extLst>
              <a:ext uri="{FF2B5EF4-FFF2-40B4-BE49-F238E27FC236}">
                <a16:creationId xmlns:a16="http://schemas.microsoft.com/office/drawing/2014/main" xmlns="" id="{358E3765-2A6D-44A3-962E-D22943A01FDF}"/>
              </a:ext>
            </a:extLst>
          </p:cNvPr>
          <p:cNvPicPr>
            <a:picLocks noChangeAspect="1"/>
          </p:cNvPicPr>
          <p:nvPr/>
        </p:nvPicPr>
        <p:blipFill>
          <a:blip r:embed="rId6" cstate="print">
            <a:lum bright="70000" contrast="-70000"/>
            <a:extLst>
              <a:ext uri="{28A0092B-C50C-407E-A947-70E740481C1C}">
                <a14:useLocalDpi xmlns:a14="http://schemas.microsoft.com/office/drawing/2010/main" xmlns="" val="0"/>
              </a:ext>
            </a:extLst>
          </a:blip>
          <a:stretch>
            <a:fillRect/>
          </a:stretch>
        </p:blipFill>
        <p:spPr>
          <a:xfrm>
            <a:off x="7452971" y="3900532"/>
            <a:ext cx="407504" cy="407504"/>
          </a:xfrm>
          <a:prstGeom prst="rect">
            <a:avLst/>
          </a:prstGeom>
        </p:spPr>
      </p:pic>
    </p:spTree>
    <p:extLst>
      <p:ext uri="{BB962C8B-B14F-4D97-AF65-F5344CB8AC3E}">
        <p14:creationId xmlns:p14="http://schemas.microsoft.com/office/powerpoint/2010/main" xmlns="" val="3482040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1">
            <a:extLst>
              <a:ext uri="{FF2B5EF4-FFF2-40B4-BE49-F238E27FC236}">
                <a16:creationId xmlns:a16="http://schemas.microsoft.com/office/drawing/2014/main" xmlns="" id="{F95F06DE-2D92-4472-9C3D-9B1C8C18851E}"/>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6" name="Picture 2" descr="F:\案例二\273\marlenelatourre\background.jpg">
            <a:extLst>
              <a:ext uri="{FF2B5EF4-FFF2-40B4-BE49-F238E27FC236}">
                <a16:creationId xmlns:a16="http://schemas.microsoft.com/office/drawing/2014/main" xmlns="" id="{BD795142-2C29-4EE3-8938-581418B1878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F:\案例二\273\marlenelatourre\background.jpg">
            <a:extLst>
              <a:ext uri="{FF2B5EF4-FFF2-40B4-BE49-F238E27FC236}">
                <a16:creationId xmlns:a16="http://schemas.microsoft.com/office/drawing/2014/main" xmlns="" id="{7B54DF8C-D45F-453C-BE96-53A8996E31A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3" y="123322"/>
            <a:ext cx="8494640"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矩形 5">
            <a:extLst>
              <a:ext uri="{FF2B5EF4-FFF2-40B4-BE49-F238E27FC236}">
                <a16:creationId xmlns:a16="http://schemas.microsoft.com/office/drawing/2014/main" xmlns="" id="{C675AEB2-CD94-4CCC-9614-DC6F56F29384}"/>
              </a:ext>
            </a:extLst>
          </p:cNvPr>
          <p:cNvSpPr/>
          <p:nvPr/>
        </p:nvSpPr>
        <p:spPr>
          <a:xfrm>
            <a:off x="561248" y="36475"/>
            <a:ext cx="7033079"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AZAD FOUNDATION’S MISSION &amp; WORK</a:t>
            </a:r>
          </a:p>
        </p:txBody>
      </p:sp>
      <p:sp>
        <p:nvSpPr>
          <p:cNvPr id="19" name="矩形 6">
            <a:extLst>
              <a:ext uri="{FF2B5EF4-FFF2-40B4-BE49-F238E27FC236}">
                <a16:creationId xmlns:a16="http://schemas.microsoft.com/office/drawing/2014/main" xmlns="" id="{FCA29BC1-51D8-4C5D-889A-731685D07389}"/>
              </a:ext>
            </a:extLst>
          </p:cNvPr>
          <p:cNvSpPr/>
          <p:nvPr/>
        </p:nvSpPr>
        <p:spPr>
          <a:xfrm>
            <a:off x="-3" y="6774278"/>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19">
            <a:extLst>
              <a:ext uri="{FF2B5EF4-FFF2-40B4-BE49-F238E27FC236}">
                <a16:creationId xmlns:a16="http://schemas.microsoft.com/office/drawing/2014/main" xmlns="" id="{3AD66720-842D-4112-8153-19198CB21B8E}"/>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菱形 7">
            <a:extLst>
              <a:ext uri="{FF2B5EF4-FFF2-40B4-BE49-F238E27FC236}">
                <a16:creationId xmlns:a16="http://schemas.microsoft.com/office/drawing/2014/main" xmlns="" id="{7F872CFC-1090-4B5C-B8E2-CB8DFEED69E2}"/>
              </a:ext>
            </a:extLst>
          </p:cNvPr>
          <p:cNvSpPr/>
          <p:nvPr/>
        </p:nvSpPr>
        <p:spPr>
          <a:xfrm>
            <a:off x="909568" y="1437209"/>
            <a:ext cx="1228725" cy="1228725"/>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262626"/>
              </a:solidFill>
              <a:ea typeface="SimSun" panose="02010600030101010101" pitchFamily="2" charset="-122"/>
              <a:cs typeface="Arial" panose="020B0604020202020204" pitchFamily="34" charset="0"/>
            </a:endParaRPr>
          </a:p>
        </p:txBody>
      </p:sp>
      <p:sp>
        <p:nvSpPr>
          <p:cNvPr id="9" name="矩形 6">
            <a:extLst>
              <a:ext uri="{FF2B5EF4-FFF2-40B4-BE49-F238E27FC236}">
                <a16:creationId xmlns:a16="http://schemas.microsoft.com/office/drawing/2014/main" xmlns="" id="{D1F178B1-180E-4FCD-A5DA-D27876900AE5}"/>
              </a:ext>
            </a:extLst>
          </p:cNvPr>
          <p:cNvSpPr/>
          <p:nvPr/>
        </p:nvSpPr>
        <p:spPr>
          <a:xfrm>
            <a:off x="909568" y="2662759"/>
            <a:ext cx="8804275"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262626"/>
              </a:solidFill>
              <a:ea typeface="SimSun" panose="02010600030101010101" pitchFamily="2" charset="-122"/>
              <a:cs typeface="Arial" panose="020B0604020202020204" pitchFamily="34" charset="0"/>
            </a:endParaRPr>
          </a:p>
        </p:txBody>
      </p:sp>
      <p:sp>
        <p:nvSpPr>
          <p:cNvPr id="12" name="Rectangle 42">
            <a:extLst>
              <a:ext uri="{FF2B5EF4-FFF2-40B4-BE49-F238E27FC236}">
                <a16:creationId xmlns:a16="http://schemas.microsoft.com/office/drawing/2014/main" xmlns="" id="{4083EC7C-10C8-4093-B67A-E77807328071}"/>
              </a:ext>
            </a:extLst>
          </p:cNvPr>
          <p:cNvSpPr/>
          <p:nvPr/>
        </p:nvSpPr>
        <p:spPr>
          <a:xfrm>
            <a:off x="2273231" y="1788395"/>
            <a:ext cx="7231361" cy="856449"/>
          </a:xfrm>
          <a:prstGeom prst="rect">
            <a:avLst/>
          </a:prstGeom>
          <a:noFill/>
          <a:ln w="12700" cap="flat" cmpd="sng" algn="ctr">
            <a:noFill/>
            <a:prstDash val="solid"/>
          </a:ln>
          <a:effectLst/>
        </p:spPr>
        <p:txBody>
          <a:bodyPr tIns="0" bIns="0"/>
          <a:lstStyle/>
          <a:p>
            <a:pPr algn="just" fontAlgn="auto">
              <a:spcBef>
                <a:spcPts val="0"/>
              </a:spcBef>
              <a:spcAft>
                <a:spcPts val="0"/>
              </a:spcAft>
              <a:defRPr/>
            </a:pPr>
            <a:r>
              <a:rPr lang="en-US" dirty="0"/>
              <a:t>Azad Foundation’s mission is to equip resource-poor women so that they    excel as professionals and/or entrepreneurs, and earn a “livelihood with dignity” in jobs and markets that had traditionally been closed to them.</a:t>
            </a:r>
            <a:endParaRPr lang="zh-CN" altLang="en-US" sz="1100" kern="0" dirty="0">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sym typeface="+mn-ea"/>
            </a:endParaRPr>
          </a:p>
        </p:txBody>
      </p:sp>
      <p:sp>
        <p:nvSpPr>
          <p:cNvPr id="13" name="文本框 10">
            <a:extLst>
              <a:ext uri="{FF2B5EF4-FFF2-40B4-BE49-F238E27FC236}">
                <a16:creationId xmlns:a16="http://schemas.microsoft.com/office/drawing/2014/main" xmlns="" id="{3DA457EA-0425-4C8E-BFEE-81047589C698}"/>
              </a:ext>
            </a:extLst>
          </p:cNvPr>
          <p:cNvSpPr txBox="1">
            <a:spLocks noChangeArrowheads="1"/>
          </p:cNvSpPr>
          <p:nvPr/>
        </p:nvSpPr>
        <p:spPr bwMode="auto">
          <a:xfrm>
            <a:off x="2273231" y="1372122"/>
            <a:ext cx="3800475" cy="39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000" b="1" dirty="0">
                <a:solidFill>
                  <a:srgbClr val="262626"/>
                </a:solidFill>
                <a:latin typeface="Arial" panose="020B0604020202020204" pitchFamily="34" charset="0"/>
                <a:cs typeface="Arial" panose="020B0604020202020204" pitchFamily="34" charset="0"/>
              </a:rPr>
              <a:t>MISSION</a:t>
            </a:r>
            <a:endParaRPr lang="zh-CN" altLang="en-US" dirty="0">
              <a:solidFill>
                <a:srgbClr val="262626"/>
              </a:solidFill>
              <a:latin typeface="Arial" panose="020B0604020202020204" pitchFamily="34" charset="0"/>
              <a:cs typeface="Arial" panose="020B0604020202020204" pitchFamily="34" charset="0"/>
            </a:endParaRPr>
          </a:p>
        </p:txBody>
      </p:sp>
      <p:grpSp>
        <p:nvGrpSpPr>
          <p:cNvPr id="29" name="组合 31">
            <a:extLst>
              <a:ext uri="{FF2B5EF4-FFF2-40B4-BE49-F238E27FC236}">
                <a16:creationId xmlns:a16="http://schemas.microsoft.com/office/drawing/2014/main" xmlns="" id="{32E3A590-C961-480C-8A14-B70BFAE70E9C}"/>
              </a:ext>
            </a:extLst>
          </p:cNvPr>
          <p:cNvGrpSpPr>
            <a:grpSpLocks noChangeAspect="1"/>
          </p:cNvGrpSpPr>
          <p:nvPr/>
        </p:nvGrpSpPr>
        <p:grpSpPr bwMode="auto">
          <a:xfrm rot="10800000">
            <a:off x="2567308" y="1169497"/>
            <a:ext cx="9570667" cy="5491139"/>
            <a:chOff x="1692942" y="2526454"/>
            <a:chExt cx="7548691" cy="4331527"/>
          </a:xfrm>
        </p:grpSpPr>
        <p:sp>
          <p:nvSpPr>
            <p:cNvPr id="50" name="TextBox 17">
              <a:extLst>
                <a:ext uri="{FF2B5EF4-FFF2-40B4-BE49-F238E27FC236}">
                  <a16:creationId xmlns:a16="http://schemas.microsoft.com/office/drawing/2014/main" xmlns="" id="{108A30BB-C017-478C-B1A6-12C35DB71DED}"/>
                </a:ext>
              </a:extLst>
            </p:cNvPr>
            <p:cNvSpPr txBox="1">
              <a:spLocks noChangeArrowheads="1"/>
            </p:cNvSpPr>
            <p:nvPr/>
          </p:nvSpPr>
          <p:spPr bwMode="auto">
            <a:xfrm rot="10800000">
              <a:off x="1692942" y="4178601"/>
              <a:ext cx="2169657" cy="104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1600" dirty="0"/>
                <a:t>Azad started its operation in 2008 in Delhi and is presently working in 8 cities in India – </a:t>
              </a:r>
            </a:p>
            <a:p>
              <a:pPr algn="just"/>
              <a:r>
                <a:rPr lang="en-US" sz="1600" dirty="0"/>
                <a:t> - 4 cities directly</a:t>
              </a:r>
            </a:p>
            <a:p>
              <a:pPr algn="just"/>
              <a:r>
                <a:rPr lang="en-US" sz="1600" dirty="0"/>
                <a:t> - 4 with partners.</a:t>
              </a:r>
            </a:p>
          </p:txBody>
        </p:sp>
        <p:sp>
          <p:nvSpPr>
            <p:cNvPr id="47" name="TextBox 16">
              <a:extLst>
                <a:ext uri="{FF2B5EF4-FFF2-40B4-BE49-F238E27FC236}">
                  <a16:creationId xmlns:a16="http://schemas.microsoft.com/office/drawing/2014/main" xmlns="" id="{BCB2AA78-1F89-4A76-A602-BBCCF73E6E9A}"/>
                </a:ext>
              </a:extLst>
            </p:cNvPr>
            <p:cNvSpPr txBox="1">
              <a:spLocks noChangeArrowheads="1"/>
            </p:cNvSpPr>
            <p:nvPr/>
          </p:nvSpPr>
          <p:spPr bwMode="auto">
            <a:xfrm rot="10800000">
              <a:off x="3508647" y="2526454"/>
              <a:ext cx="3836027" cy="104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Clr>
                  <a:srgbClr val="E46C0A"/>
                </a:buClr>
              </a:pPr>
              <a:r>
                <a:rPr lang="en-US" sz="1600" dirty="0"/>
                <a:t>We engage urban resource-poor women in non-traditional livelihood, i.e. we impart four wheelers and two wheelers training to women and our strategic partner Sakha Consulting Wings engages them with the market which has been traditionally closed to women.</a:t>
              </a:r>
              <a:endParaRPr lang="zh-CN" altLang="en-US" sz="1600" dirty="0">
                <a:solidFill>
                  <a:srgbClr val="000000"/>
                </a:solidFill>
                <a:latin typeface="Arial" panose="020B0604020202020204" pitchFamily="34" charset="0"/>
                <a:cs typeface="Arial" panose="020B0604020202020204" pitchFamily="34" charset="0"/>
              </a:endParaRPr>
            </a:p>
          </p:txBody>
        </p:sp>
        <p:sp>
          <p:nvSpPr>
            <p:cNvPr id="44" name="TextBox 15">
              <a:extLst>
                <a:ext uri="{FF2B5EF4-FFF2-40B4-BE49-F238E27FC236}">
                  <a16:creationId xmlns:a16="http://schemas.microsoft.com/office/drawing/2014/main" xmlns="" id="{C05CF3A1-A895-4060-9B06-13E36101F971}"/>
                </a:ext>
              </a:extLst>
            </p:cNvPr>
            <p:cNvSpPr txBox="1">
              <a:spLocks noChangeArrowheads="1"/>
            </p:cNvSpPr>
            <p:nvPr/>
          </p:nvSpPr>
          <p:spPr bwMode="auto">
            <a:xfrm rot="10800000">
              <a:off x="7071977" y="4024172"/>
              <a:ext cx="2169656" cy="1238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sz="1600" dirty="0"/>
                <a:t>In more than a decade we have been able to make more than 2500 women employable and 1000+ women are now working as drivers in the roads of different cities in India.</a:t>
              </a:r>
            </a:p>
          </p:txBody>
        </p:sp>
        <p:grpSp>
          <p:nvGrpSpPr>
            <p:cNvPr id="33" name="组合 35">
              <a:extLst>
                <a:ext uri="{FF2B5EF4-FFF2-40B4-BE49-F238E27FC236}">
                  <a16:creationId xmlns:a16="http://schemas.microsoft.com/office/drawing/2014/main" xmlns="" id="{40BB4820-B031-4299-87E6-CE4A9EA65C5B}"/>
                </a:ext>
              </a:extLst>
            </p:cNvPr>
            <p:cNvGrpSpPr>
              <a:grpSpLocks/>
            </p:cNvGrpSpPr>
            <p:nvPr/>
          </p:nvGrpSpPr>
          <p:grpSpPr bwMode="auto">
            <a:xfrm>
              <a:off x="3861685" y="3678252"/>
              <a:ext cx="3187253" cy="3179729"/>
              <a:chOff x="2203573" y="3147178"/>
              <a:chExt cx="3187253" cy="3179729"/>
            </a:xfrm>
          </p:grpSpPr>
          <p:grpSp>
            <p:nvGrpSpPr>
              <p:cNvPr id="34" name="组合 36">
                <a:extLst>
                  <a:ext uri="{FF2B5EF4-FFF2-40B4-BE49-F238E27FC236}">
                    <a16:creationId xmlns:a16="http://schemas.microsoft.com/office/drawing/2014/main" xmlns="" id="{5C1E709C-D7A5-4645-8443-1DD6BE98E0E4}"/>
                  </a:ext>
                </a:extLst>
              </p:cNvPr>
              <p:cNvGrpSpPr>
                <a:grpSpLocks/>
              </p:cNvGrpSpPr>
              <p:nvPr/>
            </p:nvGrpSpPr>
            <p:grpSpPr bwMode="auto">
              <a:xfrm>
                <a:off x="2203573" y="3147178"/>
                <a:ext cx="3187253" cy="3179729"/>
                <a:chOff x="2203573" y="3147178"/>
                <a:chExt cx="3187253" cy="3179729"/>
              </a:xfrm>
            </p:grpSpPr>
            <p:sp>
              <p:nvSpPr>
                <p:cNvPr id="38" name="饼形 40">
                  <a:extLst>
                    <a:ext uri="{FF2B5EF4-FFF2-40B4-BE49-F238E27FC236}">
                      <a16:creationId xmlns:a16="http://schemas.microsoft.com/office/drawing/2014/main" xmlns="" id="{ACF50596-0F43-4996-9A44-6B2C100A594D}"/>
                    </a:ext>
                  </a:extLst>
                </p:cNvPr>
                <p:cNvSpPr/>
                <p:nvPr/>
              </p:nvSpPr>
              <p:spPr>
                <a:xfrm rot="5400000">
                  <a:off x="2204935" y="3146731"/>
                  <a:ext cx="3168202" cy="3169096"/>
                </a:xfrm>
                <a:prstGeom prst="pie">
                  <a:avLst>
                    <a:gd name="adj1" fmla="val 12698271"/>
                    <a:gd name="adj2" fmla="val 16200000"/>
                  </a:avLst>
                </a:prstGeom>
                <a:solidFill>
                  <a:schemeClr val="tx1">
                    <a:lumMod val="85000"/>
                    <a:lumOff val="15000"/>
                  </a:schemeClr>
                </a:solidFill>
                <a:ln w="25400" cap="flat" cmpd="sng" algn="ctr">
                  <a:noFill/>
                  <a:prstDash val="solid"/>
                </a:ln>
                <a:effectLst/>
              </p:spPr>
              <p:txBody>
                <a:bodyPr anchor="ctr"/>
                <a:lstStyle/>
                <a:p>
                  <a:pPr algn="ctr"/>
                  <a:endParaRPr lang="zh-CN" altLang="en-US" dirty="0">
                    <a:solidFill>
                      <a:srgbClr val="000000"/>
                    </a:solidFill>
                    <a:cs typeface="Arial" panose="020B0604020202020204" pitchFamily="34" charset="0"/>
                  </a:endParaRPr>
                </a:p>
              </p:txBody>
            </p:sp>
            <p:sp>
              <p:nvSpPr>
                <p:cNvPr id="39" name="饼形 41">
                  <a:extLst>
                    <a:ext uri="{FF2B5EF4-FFF2-40B4-BE49-F238E27FC236}">
                      <a16:creationId xmlns:a16="http://schemas.microsoft.com/office/drawing/2014/main" xmlns="" id="{3A1DED4A-D834-4361-ADE4-D6F4ABE2E0CC}"/>
                    </a:ext>
                  </a:extLst>
                </p:cNvPr>
                <p:cNvSpPr/>
                <p:nvPr/>
              </p:nvSpPr>
              <p:spPr>
                <a:xfrm rot="2700000">
                  <a:off x="2204020" y="3158258"/>
                  <a:ext cx="3168202" cy="3169096"/>
                </a:xfrm>
                <a:prstGeom prst="pie">
                  <a:avLst>
                    <a:gd name="adj1" fmla="val 11647033"/>
                    <a:gd name="adj2" fmla="val 15443818"/>
                  </a:avLst>
                </a:prstGeom>
                <a:solidFill>
                  <a:schemeClr val="tx1">
                    <a:lumMod val="75000"/>
                    <a:lumOff val="25000"/>
                  </a:schemeClr>
                </a:solidFill>
                <a:ln w="25400" cap="flat" cmpd="sng" algn="ctr">
                  <a:noFill/>
                  <a:prstDash val="solid"/>
                </a:ln>
                <a:effectLst/>
              </p:spPr>
              <p:txBody>
                <a:bodyPr anchor="ctr"/>
                <a:lstStyle/>
                <a:p>
                  <a:pPr algn="ctr"/>
                  <a:endParaRPr lang="zh-CN" altLang="en-US">
                    <a:solidFill>
                      <a:srgbClr val="000000"/>
                    </a:solidFill>
                    <a:cs typeface="Arial" panose="020B0604020202020204" pitchFamily="34" charset="0"/>
                  </a:endParaRPr>
                </a:p>
              </p:txBody>
            </p:sp>
            <p:sp>
              <p:nvSpPr>
                <p:cNvPr id="40" name="饼形 42">
                  <a:extLst>
                    <a:ext uri="{FF2B5EF4-FFF2-40B4-BE49-F238E27FC236}">
                      <a16:creationId xmlns:a16="http://schemas.microsoft.com/office/drawing/2014/main" xmlns="" id="{8E46E36E-F858-45E8-9D1E-B540F2003EAA}"/>
                    </a:ext>
                  </a:extLst>
                </p:cNvPr>
                <p:cNvSpPr/>
                <p:nvPr/>
              </p:nvSpPr>
              <p:spPr>
                <a:xfrm rot="20509694">
                  <a:off x="2221730" y="3147179"/>
                  <a:ext cx="3169096" cy="3168202"/>
                </a:xfrm>
                <a:prstGeom prst="pie">
                  <a:avLst>
                    <a:gd name="adj1" fmla="val 11911485"/>
                    <a:gd name="adj2" fmla="val 15429133"/>
                  </a:avLst>
                </a:prstGeom>
                <a:solidFill>
                  <a:schemeClr val="tx1">
                    <a:lumMod val="85000"/>
                    <a:lumOff val="15000"/>
                  </a:schemeClr>
                </a:solidFill>
                <a:ln w="25400" cap="flat" cmpd="sng" algn="ctr">
                  <a:noFill/>
                  <a:prstDash val="solid"/>
                </a:ln>
                <a:effectLst/>
              </p:spPr>
              <p:txBody>
                <a:bodyPr anchor="ctr"/>
                <a:lstStyle/>
                <a:p>
                  <a:pPr algn="ctr"/>
                  <a:endParaRPr lang="zh-CN" altLang="en-US">
                    <a:solidFill>
                      <a:srgbClr val="000000"/>
                    </a:solidFill>
                    <a:cs typeface="Arial" panose="020B0604020202020204" pitchFamily="34" charset="0"/>
                  </a:endParaRPr>
                </a:p>
              </p:txBody>
            </p:sp>
            <p:sp>
              <p:nvSpPr>
                <p:cNvPr id="41" name="弦形 43">
                  <a:extLst>
                    <a:ext uri="{FF2B5EF4-FFF2-40B4-BE49-F238E27FC236}">
                      <a16:creationId xmlns:a16="http://schemas.microsoft.com/office/drawing/2014/main" xmlns="" id="{9D5E9ECE-3E61-4C01-8490-647339DBD2EE}"/>
                    </a:ext>
                  </a:extLst>
                </p:cNvPr>
                <p:cNvSpPr/>
                <p:nvPr/>
              </p:nvSpPr>
              <p:spPr>
                <a:xfrm rot="8414785">
                  <a:off x="2549157" y="3603255"/>
                  <a:ext cx="2514241" cy="2537066"/>
                </a:xfrm>
                <a:prstGeom prst="chord">
                  <a:avLst>
                    <a:gd name="adj1" fmla="val 2753391"/>
                    <a:gd name="adj2" fmla="val 12839027"/>
                  </a:avLst>
                </a:prstGeom>
                <a:solidFill>
                  <a:schemeClr val="bg2"/>
                </a:solidFill>
                <a:ln w="3175" cap="flat" cmpd="sng" algn="ctr">
                  <a:noFill/>
                  <a:prstDash val="solid"/>
                </a:ln>
                <a:effectLst/>
              </p:spPr>
              <p:txBody>
                <a:bodyPr anchor="ctr"/>
                <a:lstStyle/>
                <a:p>
                  <a:pPr algn="ctr"/>
                  <a:endParaRPr lang="zh-CN" altLang="en-US">
                    <a:solidFill>
                      <a:srgbClr val="BFBFBF"/>
                    </a:solidFill>
                    <a:cs typeface="Arial" panose="020B0604020202020204" pitchFamily="34" charset="0"/>
                  </a:endParaRPr>
                </a:p>
              </p:txBody>
            </p:sp>
            <p:sp>
              <p:nvSpPr>
                <p:cNvPr id="42" name="矩形 44">
                  <a:extLst>
                    <a:ext uri="{FF2B5EF4-FFF2-40B4-BE49-F238E27FC236}">
                      <a16:creationId xmlns:a16="http://schemas.microsoft.com/office/drawing/2014/main" xmlns="" id="{24280B23-4B44-4036-AD35-8FC3E315B12A}"/>
                    </a:ext>
                  </a:extLst>
                </p:cNvPr>
                <p:cNvSpPr/>
                <p:nvPr/>
              </p:nvSpPr>
              <p:spPr>
                <a:xfrm rot="10800000">
                  <a:off x="3026210" y="4166769"/>
                  <a:ext cx="1670317" cy="315568"/>
                </a:xfrm>
                <a:prstGeom prst="rect">
                  <a:avLst/>
                </a:prstGeom>
                <a:noFill/>
              </p:spPr>
              <p:txBody>
                <a:bodyPr>
                  <a:spAutoFit/>
                </a:bodyPr>
                <a:lstStyle/>
                <a:p>
                  <a:pPr algn="ctr"/>
                  <a:r>
                    <a:rPr lang="en-US" altLang="zh-CN" sz="2000" b="1" dirty="0">
                      <a:latin typeface="Arial" panose="020B0604020202020204" pitchFamily="34" charset="0"/>
                      <a:cs typeface="Arial" panose="020B0604020202020204" pitchFamily="34" charset="0"/>
                      <a:sym typeface="Arial" panose="020B0604020202020204" pitchFamily="34" charset="0"/>
                    </a:rPr>
                    <a:t>OUR WORK</a:t>
                  </a:r>
                  <a:endParaRPr lang="zh-CN" altLang="en-US" sz="2000" b="1" dirty="0">
                    <a:latin typeface="Arial" panose="020B0604020202020204" pitchFamily="34" charset="0"/>
                    <a:cs typeface="Arial" panose="020B0604020202020204" pitchFamily="34" charset="0"/>
                    <a:sym typeface="Arial" panose="020B0604020202020204" pitchFamily="34" charset="0"/>
                  </a:endParaRPr>
                </a:p>
              </p:txBody>
            </p:sp>
          </p:grpSp>
          <p:sp>
            <p:nvSpPr>
              <p:cNvPr id="35" name="TextBox 21">
                <a:extLst>
                  <a:ext uri="{FF2B5EF4-FFF2-40B4-BE49-F238E27FC236}">
                    <a16:creationId xmlns:a16="http://schemas.microsoft.com/office/drawing/2014/main" xmlns="" id="{E31E9A6B-3E18-4D3D-B644-383131E7C52C}"/>
                  </a:ext>
                </a:extLst>
              </p:cNvPr>
              <p:cNvSpPr txBox="1">
                <a:spLocks noChangeArrowheads="1"/>
              </p:cNvSpPr>
              <p:nvPr/>
            </p:nvSpPr>
            <p:spPr bwMode="auto">
              <a:xfrm rot="10800000">
                <a:off x="2328380" y="3817894"/>
                <a:ext cx="5035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000" b="1" dirty="0">
                    <a:solidFill>
                      <a:srgbClr val="FFFFFF"/>
                    </a:solidFill>
                    <a:latin typeface="Arial" panose="020B0604020202020204" pitchFamily="34" charset="0"/>
                    <a:cs typeface="Arial" panose="020B0604020202020204" pitchFamily="34" charset="0"/>
                  </a:rPr>
                  <a:t>01</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36" name="TextBox 22">
                <a:extLst>
                  <a:ext uri="{FF2B5EF4-FFF2-40B4-BE49-F238E27FC236}">
                    <a16:creationId xmlns:a16="http://schemas.microsoft.com/office/drawing/2014/main" xmlns="" id="{DCB454DB-EF09-4305-B767-A8B9772617D7}"/>
                  </a:ext>
                </a:extLst>
              </p:cNvPr>
              <p:cNvSpPr txBox="1">
                <a:spLocks noChangeArrowheads="1"/>
              </p:cNvSpPr>
              <p:nvPr/>
            </p:nvSpPr>
            <p:spPr bwMode="auto">
              <a:xfrm rot="10800000">
                <a:off x="3509502" y="3161309"/>
                <a:ext cx="518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000" b="1" dirty="0">
                    <a:solidFill>
                      <a:srgbClr val="FFFFFF"/>
                    </a:solidFill>
                    <a:latin typeface="Arial" panose="020B0604020202020204" pitchFamily="34" charset="0"/>
                    <a:cs typeface="Arial" panose="020B0604020202020204" pitchFamily="34" charset="0"/>
                  </a:rPr>
                  <a:t>02</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37" name="TextBox 23">
                <a:extLst>
                  <a:ext uri="{FF2B5EF4-FFF2-40B4-BE49-F238E27FC236}">
                    <a16:creationId xmlns:a16="http://schemas.microsoft.com/office/drawing/2014/main" xmlns="" id="{BBC0A3DB-4767-4C6F-95E9-D29CB182BFCD}"/>
                  </a:ext>
                </a:extLst>
              </p:cNvPr>
              <p:cNvSpPr txBox="1">
                <a:spLocks noChangeArrowheads="1"/>
              </p:cNvSpPr>
              <p:nvPr/>
            </p:nvSpPr>
            <p:spPr bwMode="auto">
              <a:xfrm rot="10800000">
                <a:off x="4725527" y="3817894"/>
                <a:ext cx="518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000" b="1" dirty="0">
                    <a:solidFill>
                      <a:srgbClr val="FFFFFF"/>
                    </a:solidFill>
                    <a:latin typeface="Arial" panose="020B0604020202020204" pitchFamily="34" charset="0"/>
                    <a:cs typeface="Arial" panose="020B0604020202020204" pitchFamily="34" charset="0"/>
                  </a:rPr>
                  <a:t>03</a:t>
                </a:r>
                <a:endParaRPr lang="zh-CN" altLang="en-US" sz="2000" b="1"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xmlns="" val="2270662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xmlns="" id="{EBAF29D6-4CBF-429B-A097-C6F05D3A02A0}"/>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5" name="Picture 2" descr="F:\案例二\273\marlenelatourre\background.jpg">
            <a:extLst>
              <a:ext uri="{FF2B5EF4-FFF2-40B4-BE49-F238E27FC236}">
                <a16:creationId xmlns:a16="http://schemas.microsoft.com/office/drawing/2014/main" xmlns="" id="{4C67CD43-A50D-432B-B336-0074F7354A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685021" y="-21359"/>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F:\案例二\273\marlenelatourre\background.jpg">
            <a:extLst>
              <a:ext uri="{FF2B5EF4-FFF2-40B4-BE49-F238E27FC236}">
                <a16:creationId xmlns:a16="http://schemas.microsoft.com/office/drawing/2014/main" xmlns="" id="{C4DB073C-0A7A-46D6-8A83-C53B7B45A0E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0" y="160154"/>
            <a:ext cx="3468403"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5">
            <a:extLst>
              <a:ext uri="{FF2B5EF4-FFF2-40B4-BE49-F238E27FC236}">
                <a16:creationId xmlns:a16="http://schemas.microsoft.com/office/drawing/2014/main" xmlns="" id="{3E412206-C743-42EF-AF1B-26C41BD44A0C}"/>
              </a:ext>
            </a:extLst>
          </p:cNvPr>
          <p:cNvSpPr/>
          <p:nvPr/>
        </p:nvSpPr>
        <p:spPr>
          <a:xfrm>
            <a:off x="3" y="63709"/>
            <a:ext cx="3431452"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AZAD’S APPROACH</a:t>
            </a:r>
          </a:p>
        </p:txBody>
      </p:sp>
      <p:sp>
        <p:nvSpPr>
          <p:cNvPr id="8" name="矩形 6">
            <a:extLst>
              <a:ext uri="{FF2B5EF4-FFF2-40B4-BE49-F238E27FC236}">
                <a16:creationId xmlns:a16="http://schemas.microsoft.com/office/drawing/2014/main" xmlns="" id="{6BBCF8D3-233F-49CB-8582-063DACE80CA6}"/>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a:extLst>
              <a:ext uri="{FF2B5EF4-FFF2-40B4-BE49-F238E27FC236}">
                <a16:creationId xmlns:a16="http://schemas.microsoft.com/office/drawing/2014/main" xmlns="" id="{5B4D1092-F678-4406-BFE2-1214ACED84CC}"/>
              </a:ext>
            </a:extLst>
          </p:cNvPr>
          <p:cNvSpPr txBox="1"/>
          <p:nvPr/>
        </p:nvSpPr>
        <p:spPr>
          <a:xfrm>
            <a:off x="10674322" y="-9123"/>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5" name="Group 14">
            <a:extLst>
              <a:ext uri="{FF2B5EF4-FFF2-40B4-BE49-F238E27FC236}">
                <a16:creationId xmlns:a16="http://schemas.microsoft.com/office/drawing/2014/main" xmlns="" id="{A9C303EB-7855-4316-88A2-E10ECB8F6F10}"/>
              </a:ext>
            </a:extLst>
          </p:cNvPr>
          <p:cNvGrpSpPr/>
          <p:nvPr/>
        </p:nvGrpSpPr>
        <p:grpSpPr>
          <a:xfrm>
            <a:off x="278779" y="2124358"/>
            <a:ext cx="4824535" cy="4185895"/>
            <a:chOff x="0" y="0"/>
            <a:chExt cx="5312469" cy="4876874"/>
          </a:xfrm>
        </p:grpSpPr>
        <p:sp>
          <p:nvSpPr>
            <p:cNvPr id="16" name="Diamond 15">
              <a:extLst>
                <a:ext uri="{FF2B5EF4-FFF2-40B4-BE49-F238E27FC236}">
                  <a16:creationId xmlns:a16="http://schemas.microsoft.com/office/drawing/2014/main" xmlns="" id="{C424EB2C-3E3B-40CB-AFFE-7D8ED870D556}"/>
                </a:ext>
              </a:extLst>
            </p:cNvPr>
            <p:cNvSpPr>
              <a:spLocks noChangeArrowheads="1"/>
            </p:cNvSpPr>
            <p:nvPr/>
          </p:nvSpPr>
          <p:spPr bwMode="auto">
            <a:xfrm>
              <a:off x="1343025" y="0"/>
              <a:ext cx="2626419" cy="2419424"/>
            </a:xfrm>
            <a:prstGeom prst="diamond">
              <a:avLst/>
            </a:prstGeom>
            <a:solidFill>
              <a:srgbClr val="00172E"/>
            </a:solidFill>
            <a:ln w="12700">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IN" sz="1600" b="1" dirty="0">
                  <a:solidFill>
                    <a:srgbClr val="FFFFFF"/>
                  </a:solidFill>
                  <a:effectLst/>
                  <a:ea typeface="Calibri" panose="020F0502020204030204" pitchFamily="34" charset="0"/>
                  <a:cs typeface="Calibri" panose="020F0502020204030204" pitchFamily="34" charset="0"/>
                </a:rPr>
                <a:t>ENGAGE</a:t>
              </a:r>
              <a:endParaRPr lang="en-US" sz="1200" dirty="0">
                <a:effectLst/>
                <a:ea typeface="Calibri" panose="020F0502020204030204" pitchFamily="34" charset="0"/>
                <a:cs typeface="Mangal"/>
              </a:endParaRPr>
            </a:p>
            <a:p>
              <a:pPr marL="0" marR="0" algn="ctr">
                <a:lnSpc>
                  <a:spcPts val="1205"/>
                </a:lnSpc>
                <a:spcBef>
                  <a:spcPts val="0"/>
                </a:spcBef>
                <a:spcAft>
                  <a:spcPts val="0"/>
                </a:spcAft>
              </a:pPr>
              <a:r>
                <a:rPr lang="en-US" sz="1200" b="1" dirty="0">
                  <a:solidFill>
                    <a:srgbClr val="FFFFFF"/>
                  </a:solidFill>
                  <a:effectLst/>
                  <a:ea typeface="Calibri" panose="020F0502020204030204" pitchFamily="34" charset="0"/>
                  <a:cs typeface="Calibri" panose="020F0502020204030204" pitchFamily="34" charset="0"/>
                </a:rPr>
                <a:t>WITH </a:t>
              </a:r>
              <a:endParaRPr lang="en-US" sz="1200" dirty="0">
                <a:effectLst/>
                <a:ea typeface="Calibri" panose="020F0502020204030204" pitchFamily="34" charset="0"/>
                <a:cs typeface="Arial Unicode MS" panose="020B0604020202020204" pitchFamily="34" charset="-128"/>
              </a:endParaRPr>
            </a:p>
            <a:p>
              <a:pPr marL="0" marR="0" algn="ctr">
                <a:lnSpc>
                  <a:spcPts val="1205"/>
                </a:lnSpc>
                <a:spcBef>
                  <a:spcPts val="0"/>
                </a:spcBef>
                <a:spcAft>
                  <a:spcPts val="0"/>
                </a:spcAft>
              </a:pPr>
              <a:r>
                <a:rPr lang="en-US" sz="1200" b="1" dirty="0">
                  <a:solidFill>
                    <a:srgbClr val="FFFFFF"/>
                  </a:solidFill>
                  <a:effectLst/>
                  <a:ea typeface="Calibri" panose="020F0502020204030204" pitchFamily="34" charset="0"/>
                  <a:cs typeface="Calibri" panose="020F0502020204030204" pitchFamily="34" charset="0"/>
                </a:rPr>
                <a:t>MARGINALIZED </a:t>
              </a:r>
              <a:endParaRPr lang="en-US" sz="1200" dirty="0">
                <a:effectLst/>
                <a:ea typeface="Calibri" panose="020F0502020204030204" pitchFamily="34" charset="0"/>
                <a:cs typeface="Arial Unicode MS" panose="020B0604020202020204" pitchFamily="34" charset="-128"/>
              </a:endParaRPr>
            </a:p>
            <a:p>
              <a:pPr marL="0" marR="0" algn="ctr">
                <a:lnSpc>
                  <a:spcPts val="1205"/>
                </a:lnSpc>
                <a:spcBef>
                  <a:spcPts val="0"/>
                </a:spcBef>
                <a:spcAft>
                  <a:spcPts val="0"/>
                </a:spcAft>
              </a:pPr>
              <a:r>
                <a:rPr lang="en-US" sz="1200" b="1" dirty="0">
                  <a:solidFill>
                    <a:srgbClr val="FFFFFF"/>
                  </a:solidFill>
                  <a:effectLst/>
                  <a:ea typeface="Calibri" panose="020F0502020204030204" pitchFamily="34" charset="0"/>
                  <a:cs typeface="Calibri" panose="020F0502020204030204" pitchFamily="34" charset="0"/>
                </a:rPr>
                <a:t>COMMUNITIES</a:t>
              </a:r>
              <a:r>
                <a:rPr lang="en-US" sz="1000" b="1" dirty="0">
                  <a:solidFill>
                    <a:srgbClr val="FFFFFF"/>
                  </a:solidFill>
                  <a:effectLst/>
                  <a:latin typeface="Garamond" panose="02020404030301010803" pitchFamily="18" charset="0"/>
                  <a:ea typeface="Calibri" panose="020F0502020204030204" pitchFamily="34" charset="0"/>
                  <a:cs typeface="Calibri" panose="020F0502020204030204" pitchFamily="34" charset="0"/>
                </a:rPr>
                <a:t> </a:t>
              </a:r>
              <a:endParaRPr lang="en-US" sz="1200" dirty="0">
                <a:effectLst/>
                <a:latin typeface="Museo Sans Cyrl"/>
                <a:ea typeface="Calibri" panose="020F0502020204030204" pitchFamily="34" charset="0"/>
                <a:cs typeface="Arial Unicode MS" panose="020B0604020202020204" pitchFamily="34" charset="-128"/>
              </a:endParaRPr>
            </a:p>
          </p:txBody>
        </p:sp>
        <p:sp>
          <p:nvSpPr>
            <p:cNvPr id="17" name="Diamond 16">
              <a:extLst>
                <a:ext uri="{FF2B5EF4-FFF2-40B4-BE49-F238E27FC236}">
                  <a16:creationId xmlns:a16="http://schemas.microsoft.com/office/drawing/2014/main" xmlns="" id="{FB7FFF8B-2A2B-482E-8A91-15FE9B8373D3}"/>
                </a:ext>
              </a:extLst>
            </p:cNvPr>
            <p:cNvSpPr>
              <a:spLocks noChangeArrowheads="1"/>
            </p:cNvSpPr>
            <p:nvPr/>
          </p:nvSpPr>
          <p:spPr bwMode="auto">
            <a:xfrm>
              <a:off x="0" y="1247775"/>
              <a:ext cx="2628900" cy="2390775"/>
            </a:xfrm>
            <a:prstGeom prst="diamond">
              <a:avLst/>
            </a:prstGeom>
            <a:solidFill>
              <a:schemeClr val="bg1"/>
            </a:solidFill>
            <a:ln w="12700">
              <a:solidFill>
                <a:srgbClr val="00172E"/>
              </a:solid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IN" sz="1600" b="1" dirty="0">
                  <a:solidFill>
                    <a:sysClr val="windowText" lastClr="000000"/>
                  </a:solidFill>
                  <a:effectLst/>
                  <a:ea typeface="Calibri" panose="020F0502020204030204" pitchFamily="34" charset="0"/>
                  <a:cs typeface="Calibri" panose="020F0502020204030204" pitchFamily="34" charset="0"/>
                </a:rPr>
                <a:t>RETAIN</a:t>
              </a:r>
              <a:endParaRPr lang="en-US" sz="1200" dirty="0">
                <a:solidFill>
                  <a:sysClr val="windowText" lastClr="000000"/>
                </a:solidFill>
                <a:effectLst/>
                <a:ea typeface="Calibri" panose="020F0502020204030204" pitchFamily="34" charset="0"/>
                <a:cs typeface="Mangal"/>
              </a:endParaRPr>
            </a:p>
            <a:p>
              <a:pPr marL="0" marR="0" algn="ctr">
                <a:lnSpc>
                  <a:spcPct val="115000"/>
                </a:lnSpc>
                <a:spcBef>
                  <a:spcPts val="0"/>
                </a:spcBef>
                <a:spcAft>
                  <a:spcPts val="1000"/>
                </a:spcAft>
              </a:pPr>
              <a:r>
                <a:rPr lang="en-IN" sz="1200" b="1" dirty="0">
                  <a:solidFill>
                    <a:sysClr val="windowText" lastClr="000000"/>
                  </a:solidFill>
                  <a:effectLst/>
                  <a:ea typeface="Calibri" panose="020F0502020204030204" pitchFamily="34" charset="0"/>
                  <a:cs typeface="Calibri" panose="020F0502020204030204" pitchFamily="34" charset="0"/>
                </a:rPr>
                <a:t>CREATE GENDER SENSITIVE MARKETS </a:t>
              </a:r>
              <a:endParaRPr lang="en-US" sz="1200" dirty="0">
                <a:solidFill>
                  <a:sysClr val="windowText" lastClr="000000"/>
                </a:solidFill>
                <a:effectLst/>
                <a:ea typeface="Calibri" panose="020F0502020204030204" pitchFamily="34" charset="0"/>
                <a:cs typeface="Mangal"/>
              </a:endParaRPr>
            </a:p>
          </p:txBody>
        </p:sp>
        <p:sp>
          <p:nvSpPr>
            <p:cNvPr id="18" name="Diamond 17">
              <a:extLst>
                <a:ext uri="{FF2B5EF4-FFF2-40B4-BE49-F238E27FC236}">
                  <a16:creationId xmlns:a16="http://schemas.microsoft.com/office/drawing/2014/main" xmlns="" id="{0BE84BA8-0378-4A8B-8224-6440C54CC175}"/>
                </a:ext>
              </a:extLst>
            </p:cNvPr>
            <p:cNvSpPr>
              <a:spLocks noChangeArrowheads="1"/>
            </p:cNvSpPr>
            <p:nvPr/>
          </p:nvSpPr>
          <p:spPr bwMode="auto">
            <a:xfrm>
              <a:off x="1343025" y="2457450"/>
              <a:ext cx="2626419" cy="2419424"/>
            </a:xfrm>
            <a:prstGeom prst="diamond">
              <a:avLst/>
            </a:prstGeom>
            <a:solidFill>
              <a:srgbClr val="00172E"/>
            </a:solidFill>
            <a:ln w="12700">
              <a:no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IN" sz="1600" b="1" dirty="0">
                  <a:solidFill>
                    <a:srgbClr val="FFFFFF"/>
                  </a:solidFill>
                  <a:effectLst/>
                  <a:ea typeface="Calibri" panose="020F0502020204030204" pitchFamily="34" charset="0"/>
                  <a:cs typeface="Calibri" panose="020F0502020204030204" pitchFamily="34" charset="0"/>
                </a:rPr>
                <a:t>EMPLOY</a:t>
              </a:r>
              <a:endParaRPr lang="en-US" sz="1200" dirty="0">
                <a:effectLst/>
                <a:ea typeface="Calibri" panose="020F0502020204030204" pitchFamily="34" charset="0"/>
                <a:cs typeface="Mangal"/>
              </a:endParaRPr>
            </a:p>
            <a:p>
              <a:pPr marL="0" marR="0" algn="ctr">
                <a:lnSpc>
                  <a:spcPct val="115000"/>
                </a:lnSpc>
                <a:spcBef>
                  <a:spcPts val="0"/>
                </a:spcBef>
                <a:spcAft>
                  <a:spcPts val="1000"/>
                </a:spcAft>
              </a:pPr>
              <a:r>
                <a:rPr lang="en-IN" sz="1200" b="1" dirty="0">
                  <a:solidFill>
                    <a:srgbClr val="FFFFFF"/>
                  </a:solidFill>
                  <a:effectLst/>
                  <a:ea typeface="Calibri" panose="020F0502020204030204" pitchFamily="34" charset="0"/>
                  <a:cs typeface="Calibri" panose="020F0502020204030204" pitchFamily="34" charset="0"/>
                </a:rPr>
                <a:t>WOMEN IN DECENT REMUNERATIVE LIVELIHOODS</a:t>
              </a:r>
              <a:endParaRPr lang="en-US" sz="1200" dirty="0">
                <a:effectLst/>
                <a:ea typeface="Calibri" panose="020F0502020204030204" pitchFamily="34" charset="0"/>
                <a:cs typeface="Mangal"/>
              </a:endParaRPr>
            </a:p>
            <a:p>
              <a:pPr marL="0" marR="0" algn="ctr">
                <a:lnSpc>
                  <a:spcPct val="115000"/>
                </a:lnSpc>
                <a:spcBef>
                  <a:spcPts val="0"/>
                </a:spcBef>
                <a:spcAft>
                  <a:spcPts val="1000"/>
                </a:spcAft>
              </a:pPr>
              <a:r>
                <a:rPr lang="en-IN" sz="1000" b="1" dirty="0">
                  <a:effectLst/>
                  <a:latin typeface="Garamond" panose="02020404030301010803" pitchFamily="18"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Mangal"/>
              </a:endParaRPr>
            </a:p>
          </p:txBody>
        </p:sp>
        <p:sp>
          <p:nvSpPr>
            <p:cNvPr id="19" name="Diamond 18">
              <a:extLst>
                <a:ext uri="{FF2B5EF4-FFF2-40B4-BE49-F238E27FC236}">
                  <a16:creationId xmlns:a16="http://schemas.microsoft.com/office/drawing/2014/main" xmlns="" id="{AA42CDCB-5C59-40E2-A7E6-744064371F81}"/>
                </a:ext>
              </a:extLst>
            </p:cNvPr>
            <p:cNvSpPr>
              <a:spLocks noChangeArrowheads="1"/>
            </p:cNvSpPr>
            <p:nvPr/>
          </p:nvSpPr>
          <p:spPr bwMode="auto">
            <a:xfrm>
              <a:off x="2686050" y="1228725"/>
              <a:ext cx="2626419" cy="2419424"/>
            </a:xfrm>
            <a:prstGeom prst="diamond">
              <a:avLst/>
            </a:prstGeom>
            <a:solidFill>
              <a:schemeClr val="bg1"/>
            </a:solidFill>
            <a:ln w="12700">
              <a:solidFill>
                <a:srgbClr val="00172E"/>
              </a:solidFill>
              <a:miter lim="800000"/>
              <a:headEnd/>
              <a:tailEn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IN" sz="1400" b="1" dirty="0">
                  <a:solidFill>
                    <a:sysClr val="windowText" lastClr="000000"/>
                  </a:solidFill>
                  <a:effectLst/>
                  <a:ea typeface="Calibri" panose="020F0502020204030204" pitchFamily="34" charset="0"/>
                  <a:cs typeface="Calibri" panose="020F0502020204030204" pitchFamily="34" charset="0"/>
                </a:rPr>
                <a:t>TRANSFORM</a:t>
              </a:r>
              <a:r>
                <a:rPr lang="en-IN" sz="1200" b="1" dirty="0">
                  <a:solidFill>
                    <a:sysClr val="windowText" lastClr="000000"/>
                  </a:solidFill>
                  <a:effectLst/>
                  <a:ea typeface="Calibri" panose="020F0502020204030204" pitchFamily="34" charset="0"/>
                  <a:cs typeface="Calibri" panose="020F0502020204030204" pitchFamily="34" charset="0"/>
                </a:rPr>
                <a:t> </a:t>
              </a:r>
              <a:endParaRPr lang="en-US" sz="1200" dirty="0">
                <a:solidFill>
                  <a:sysClr val="windowText" lastClr="000000"/>
                </a:solidFill>
                <a:effectLst/>
                <a:ea typeface="Calibri" panose="020F0502020204030204" pitchFamily="34" charset="0"/>
                <a:cs typeface="Mangal"/>
              </a:endParaRPr>
            </a:p>
            <a:p>
              <a:pPr marL="0" marR="0" algn="ctr">
                <a:lnSpc>
                  <a:spcPct val="115000"/>
                </a:lnSpc>
                <a:spcBef>
                  <a:spcPts val="0"/>
                </a:spcBef>
                <a:spcAft>
                  <a:spcPts val="1000"/>
                </a:spcAft>
              </a:pPr>
              <a:r>
                <a:rPr lang="en-IN" sz="1200" b="1" dirty="0">
                  <a:solidFill>
                    <a:sysClr val="windowText" lastClr="000000"/>
                  </a:solidFill>
                  <a:effectLst/>
                  <a:ea typeface="Calibri" panose="020F0502020204030204" pitchFamily="34" charset="0"/>
                  <a:cs typeface="Calibri" panose="020F0502020204030204" pitchFamily="34" charset="0"/>
                </a:rPr>
                <a:t>THROUGH RIGHTS-BASED AND TECHNICAL SKILLS </a:t>
              </a:r>
              <a:endParaRPr lang="en-US" sz="1200" dirty="0">
                <a:solidFill>
                  <a:sysClr val="windowText" lastClr="000000"/>
                </a:solidFill>
                <a:effectLst/>
                <a:ea typeface="Calibri" panose="020F0502020204030204" pitchFamily="34" charset="0"/>
                <a:cs typeface="Mangal"/>
              </a:endParaRPr>
            </a:p>
          </p:txBody>
        </p:sp>
      </p:grpSp>
      <p:sp>
        <p:nvSpPr>
          <p:cNvPr id="20" name="圆角矩形 16">
            <a:extLst>
              <a:ext uri="{FF2B5EF4-FFF2-40B4-BE49-F238E27FC236}">
                <a16:creationId xmlns:a16="http://schemas.microsoft.com/office/drawing/2014/main" xmlns="" id="{8F24A480-A17A-4460-96D5-1DDC5FE58524}"/>
              </a:ext>
            </a:extLst>
          </p:cNvPr>
          <p:cNvSpPr/>
          <p:nvPr/>
        </p:nvSpPr>
        <p:spPr>
          <a:xfrm>
            <a:off x="5966650" y="1148795"/>
            <a:ext cx="4591050" cy="2657546"/>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21" name="矩形 17">
            <a:extLst>
              <a:ext uri="{FF2B5EF4-FFF2-40B4-BE49-F238E27FC236}">
                <a16:creationId xmlns:a16="http://schemas.microsoft.com/office/drawing/2014/main" xmlns="" id="{E07CF6CF-4397-468B-AC63-5245BB542A49}"/>
              </a:ext>
            </a:extLst>
          </p:cNvPr>
          <p:cNvSpPr>
            <a:spLocks noChangeArrowheads="1"/>
          </p:cNvSpPr>
          <p:nvPr/>
        </p:nvSpPr>
        <p:spPr bwMode="auto">
          <a:xfrm>
            <a:off x="6300025" y="1477408"/>
            <a:ext cx="39243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spcBef>
                <a:spcPct val="20000"/>
              </a:spcBef>
            </a:pPr>
            <a:r>
              <a:rPr lang="en-IN" sz="1600" dirty="0">
                <a:ea typeface="Calibri" panose="020F0502020204030204" pitchFamily="34" charset="0"/>
                <a:cs typeface="Mangal"/>
              </a:rPr>
              <a:t>These relate to factors that affect “access” which means</a:t>
            </a:r>
            <a:endParaRPr lang="zh-CN" altLang="en-US" sz="1600" dirty="0">
              <a:solidFill>
                <a:srgbClr val="445469"/>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24" name="圆角矩形 23">
            <a:extLst>
              <a:ext uri="{FF2B5EF4-FFF2-40B4-BE49-F238E27FC236}">
                <a16:creationId xmlns:a16="http://schemas.microsoft.com/office/drawing/2014/main" xmlns="" id="{05FC9563-306B-4437-9B33-92E313B858AA}"/>
              </a:ext>
            </a:extLst>
          </p:cNvPr>
          <p:cNvSpPr/>
          <p:nvPr/>
        </p:nvSpPr>
        <p:spPr>
          <a:xfrm>
            <a:off x="6622288" y="915433"/>
            <a:ext cx="3279775" cy="461962"/>
          </a:xfrm>
          <a:prstGeom prst="roundRect">
            <a:avLst/>
          </a:prstGeom>
          <a:solidFill>
            <a:srgbClr val="003B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25" name="文本框 22">
            <a:extLst>
              <a:ext uri="{FF2B5EF4-FFF2-40B4-BE49-F238E27FC236}">
                <a16:creationId xmlns:a16="http://schemas.microsoft.com/office/drawing/2014/main" xmlns="" id="{D4236478-41EE-4D57-A65F-B733B546AF7E}"/>
              </a:ext>
            </a:extLst>
          </p:cNvPr>
          <p:cNvSpPr txBox="1">
            <a:spLocks noChangeArrowheads="1"/>
          </p:cNvSpPr>
          <p:nvPr/>
        </p:nvSpPr>
        <p:spPr bwMode="auto">
          <a:xfrm>
            <a:off x="6854063" y="964645"/>
            <a:ext cx="2797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spcBef>
                <a:spcPct val="20000"/>
              </a:spcBef>
            </a:pPr>
            <a:r>
              <a:rPr lang="en-US" altLang="zh-CN" sz="1600" b="1" dirty="0">
                <a:solidFill>
                  <a:schemeClr val="bg1"/>
                </a:solidFill>
                <a:latin typeface="Arial" panose="020B0604020202020204" pitchFamily="34" charset="0"/>
                <a:ea typeface="Microsoft YaHei" panose="020B0503020204020204" pitchFamily="34" charset="-122"/>
                <a:sym typeface="Arial" panose="020B0604020202020204" pitchFamily="34" charset="0"/>
              </a:rPr>
              <a:t>Rights to GJSE</a:t>
            </a:r>
          </a:p>
        </p:txBody>
      </p:sp>
      <p:sp>
        <p:nvSpPr>
          <p:cNvPr id="28" name="圆角矩形 18">
            <a:extLst>
              <a:ext uri="{FF2B5EF4-FFF2-40B4-BE49-F238E27FC236}">
                <a16:creationId xmlns:a16="http://schemas.microsoft.com/office/drawing/2014/main" xmlns="" id="{FA59B14A-65FA-4698-8A1B-3D11E570A6ED}"/>
              </a:ext>
            </a:extLst>
          </p:cNvPr>
          <p:cNvSpPr/>
          <p:nvPr/>
        </p:nvSpPr>
        <p:spPr>
          <a:xfrm>
            <a:off x="6083272" y="5353361"/>
            <a:ext cx="4591050" cy="1225087"/>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29" name="矩形 19">
            <a:extLst>
              <a:ext uri="{FF2B5EF4-FFF2-40B4-BE49-F238E27FC236}">
                <a16:creationId xmlns:a16="http://schemas.microsoft.com/office/drawing/2014/main" xmlns="" id="{B8B6BCE7-D465-4651-BC95-8D5B98517CA6}"/>
              </a:ext>
            </a:extLst>
          </p:cNvPr>
          <p:cNvSpPr>
            <a:spLocks noChangeArrowheads="1"/>
          </p:cNvSpPr>
          <p:nvPr/>
        </p:nvSpPr>
        <p:spPr bwMode="auto">
          <a:xfrm>
            <a:off x="6494519" y="5698208"/>
            <a:ext cx="3924300" cy="880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spcBef>
                <a:spcPct val="20000"/>
              </a:spcBef>
            </a:pPr>
            <a:r>
              <a:rPr lang="en-US" altLang="zh-CN" sz="1600" dirty="0">
                <a:latin typeface="+mn-lt"/>
                <a:ea typeface="Microsoft YaHei" panose="020B0503020204020204" pitchFamily="34" charset="-122"/>
                <a:sym typeface="Arial" panose="020B0604020202020204" pitchFamily="34" charset="0"/>
              </a:rPr>
              <a:t>Making gender sensitive market</a:t>
            </a:r>
          </a:p>
          <a:p>
            <a:pPr>
              <a:spcBef>
                <a:spcPct val="20000"/>
              </a:spcBef>
            </a:pPr>
            <a:r>
              <a:rPr lang="en-US" altLang="zh-CN" sz="1600" dirty="0">
                <a:latin typeface="+mn-lt"/>
                <a:ea typeface="Microsoft YaHei" panose="020B0503020204020204" pitchFamily="34" charset="-122"/>
                <a:sym typeface="Arial" panose="020B0604020202020204" pitchFamily="34" charset="0"/>
              </a:rPr>
              <a:t>Advocacy for a supportive ecosystem such as hygienic washrooms, </a:t>
            </a:r>
            <a:r>
              <a:rPr lang="en-IN" sz="1600" dirty="0">
                <a:ea typeface="Calibri" panose="020F0502020204030204" pitchFamily="34" charset="0"/>
                <a:cs typeface="Mangal"/>
              </a:rPr>
              <a:t>crèche etc</a:t>
            </a:r>
            <a:endParaRPr lang="zh-CN" altLang="en-US" sz="1600" dirty="0">
              <a:latin typeface="+mn-lt"/>
              <a:ea typeface="Microsoft YaHei" panose="020B0503020204020204" pitchFamily="34" charset="-122"/>
              <a:sym typeface="Arial" panose="020B0604020202020204" pitchFamily="34" charset="0"/>
            </a:endParaRPr>
          </a:p>
        </p:txBody>
      </p:sp>
      <p:sp>
        <p:nvSpPr>
          <p:cNvPr id="30" name="圆角矩形 43">
            <a:extLst>
              <a:ext uri="{FF2B5EF4-FFF2-40B4-BE49-F238E27FC236}">
                <a16:creationId xmlns:a16="http://schemas.microsoft.com/office/drawing/2014/main" xmlns="" id="{DF77979C-AC37-49B1-B004-3F1093F36B67}"/>
              </a:ext>
            </a:extLst>
          </p:cNvPr>
          <p:cNvSpPr/>
          <p:nvPr/>
        </p:nvSpPr>
        <p:spPr>
          <a:xfrm>
            <a:off x="6668474" y="5105802"/>
            <a:ext cx="3279775" cy="461962"/>
          </a:xfrm>
          <a:prstGeom prst="roundRect">
            <a:avLst/>
          </a:prstGeom>
          <a:solidFill>
            <a:srgbClr val="79B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31" name="文本框 26">
            <a:extLst>
              <a:ext uri="{FF2B5EF4-FFF2-40B4-BE49-F238E27FC236}">
                <a16:creationId xmlns:a16="http://schemas.microsoft.com/office/drawing/2014/main" xmlns="" id="{A1720E0B-8780-4DB7-B1E5-3C33AC38DA76}"/>
              </a:ext>
            </a:extLst>
          </p:cNvPr>
          <p:cNvSpPr txBox="1">
            <a:spLocks noChangeArrowheads="1"/>
          </p:cNvSpPr>
          <p:nvPr/>
        </p:nvSpPr>
        <p:spPr bwMode="auto">
          <a:xfrm>
            <a:off x="6833687" y="5121604"/>
            <a:ext cx="2797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spcBef>
                <a:spcPct val="20000"/>
              </a:spcBef>
            </a:pPr>
            <a:r>
              <a:rPr lang="en-US" altLang="zh-CN" sz="1600" b="1" dirty="0">
                <a:solidFill>
                  <a:schemeClr val="bg1"/>
                </a:solidFill>
                <a:latin typeface="Arial" panose="020B0604020202020204" pitchFamily="34" charset="0"/>
                <a:ea typeface="Microsoft YaHei" panose="020B0503020204020204" pitchFamily="34" charset="-122"/>
                <a:sym typeface="Arial" panose="020B0604020202020204" pitchFamily="34" charset="0"/>
              </a:rPr>
              <a:t>Rights Through GJSE</a:t>
            </a:r>
          </a:p>
        </p:txBody>
      </p:sp>
      <p:sp>
        <p:nvSpPr>
          <p:cNvPr id="32" name="Rectangle 31">
            <a:extLst>
              <a:ext uri="{FF2B5EF4-FFF2-40B4-BE49-F238E27FC236}">
                <a16:creationId xmlns:a16="http://schemas.microsoft.com/office/drawing/2014/main" xmlns="" id="{07BE67E1-6FC6-4640-BD4A-3A832954B0E9}"/>
              </a:ext>
            </a:extLst>
          </p:cNvPr>
          <p:cNvSpPr/>
          <p:nvPr/>
        </p:nvSpPr>
        <p:spPr>
          <a:xfrm>
            <a:off x="233974" y="936117"/>
            <a:ext cx="4914143" cy="954107"/>
          </a:xfrm>
          <a:prstGeom prst="rect">
            <a:avLst/>
          </a:prstGeom>
        </p:spPr>
        <p:txBody>
          <a:bodyPr wrap="square">
            <a:spAutoFit/>
          </a:bodyPr>
          <a:lstStyle/>
          <a:p>
            <a:pPr algn="ctr"/>
            <a:r>
              <a:rPr lang="en-US" sz="2800" dirty="0">
                <a:latin typeface="Microsoft YaHei" panose="020B0503020204020204" pitchFamily="34" charset="-122"/>
                <a:ea typeface="Microsoft YaHei" panose="020B0503020204020204" pitchFamily="34" charset="-122"/>
              </a:rPr>
              <a:t>Gender Just Skill Education </a:t>
            </a:r>
          </a:p>
          <a:p>
            <a:pPr algn="ctr"/>
            <a:r>
              <a:rPr lang="en-US" sz="2800" dirty="0">
                <a:latin typeface="Microsoft YaHei" panose="020B0503020204020204" pitchFamily="34" charset="-122"/>
                <a:ea typeface="Microsoft YaHei" panose="020B0503020204020204" pitchFamily="34" charset="-122"/>
              </a:rPr>
              <a:t>Framework</a:t>
            </a:r>
          </a:p>
        </p:txBody>
      </p:sp>
      <p:sp>
        <p:nvSpPr>
          <p:cNvPr id="33" name="圆角矩形 18">
            <a:extLst>
              <a:ext uri="{FF2B5EF4-FFF2-40B4-BE49-F238E27FC236}">
                <a16:creationId xmlns:a16="http://schemas.microsoft.com/office/drawing/2014/main" xmlns="" id="{ADA11516-ED6B-4C8D-8CA5-015CB98465B3}"/>
              </a:ext>
            </a:extLst>
          </p:cNvPr>
          <p:cNvSpPr/>
          <p:nvPr/>
        </p:nvSpPr>
        <p:spPr>
          <a:xfrm>
            <a:off x="5977099" y="4158822"/>
            <a:ext cx="4591050" cy="786005"/>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34" name="矩形 19">
            <a:extLst>
              <a:ext uri="{FF2B5EF4-FFF2-40B4-BE49-F238E27FC236}">
                <a16:creationId xmlns:a16="http://schemas.microsoft.com/office/drawing/2014/main" xmlns="" id="{B8314E04-BE92-4E5C-BBC6-6F9FF32F4FB8}"/>
              </a:ext>
            </a:extLst>
          </p:cNvPr>
          <p:cNvSpPr>
            <a:spLocks noChangeArrowheads="1"/>
          </p:cNvSpPr>
          <p:nvPr/>
        </p:nvSpPr>
        <p:spPr bwMode="auto">
          <a:xfrm>
            <a:off x="6388346" y="4506927"/>
            <a:ext cx="3924300" cy="368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nSpc>
                <a:spcPct val="120000"/>
              </a:lnSpc>
              <a:spcBef>
                <a:spcPct val="20000"/>
              </a:spcBef>
            </a:pPr>
            <a:r>
              <a:rPr lang="en-US" altLang="zh-CN" sz="1600" dirty="0">
                <a:solidFill>
                  <a:srgbClr val="00172E"/>
                </a:solidFill>
                <a:latin typeface="+mn-lt"/>
                <a:ea typeface="Microsoft YaHei" panose="020B0503020204020204" pitchFamily="34" charset="-122"/>
                <a:sym typeface="Arial" panose="020B0604020202020204" pitchFamily="34" charset="0"/>
              </a:rPr>
              <a:t>Making gender sensitive market</a:t>
            </a:r>
            <a:endParaRPr lang="zh-CN" altLang="en-US" sz="1600" dirty="0">
              <a:solidFill>
                <a:srgbClr val="00172E"/>
              </a:solidFill>
              <a:latin typeface="+mn-lt"/>
              <a:ea typeface="Microsoft YaHei" panose="020B0503020204020204" pitchFamily="34" charset="-122"/>
              <a:sym typeface="Arial" panose="020B0604020202020204" pitchFamily="34" charset="0"/>
            </a:endParaRPr>
          </a:p>
        </p:txBody>
      </p:sp>
      <p:sp>
        <p:nvSpPr>
          <p:cNvPr id="35" name="圆角矩形 43">
            <a:extLst>
              <a:ext uri="{FF2B5EF4-FFF2-40B4-BE49-F238E27FC236}">
                <a16:creationId xmlns:a16="http://schemas.microsoft.com/office/drawing/2014/main" xmlns="" id="{38026EFB-51DB-4A8C-BC2A-C2CE69AC4B0A}"/>
              </a:ext>
            </a:extLst>
          </p:cNvPr>
          <p:cNvSpPr/>
          <p:nvPr/>
        </p:nvSpPr>
        <p:spPr>
          <a:xfrm>
            <a:off x="6571826" y="3967316"/>
            <a:ext cx="3279775" cy="46196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solidFill>
                <a:srgbClr val="FFFFFF"/>
              </a:solidFill>
            </a:endParaRPr>
          </a:p>
        </p:txBody>
      </p:sp>
      <p:sp>
        <p:nvSpPr>
          <p:cNvPr id="36" name="文本框 26">
            <a:extLst>
              <a:ext uri="{FF2B5EF4-FFF2-40B4-BE49-F238E27FC236}">
                <a16:creationId xmlns:a16="http://schemas.microsoft.com/office/drawing/2014/main" xmlns="" id="{C5FBC48D-468F-435A-9F32-F13E098AB670}"/>
              </a:ext>
            </a:extLst>
          </p:cNvPr>
          <p:cNvSpPr txBox="1">
            <a:spLocks noChangeArrowheads="1"/>
          </p:cNvSpPr>
          <p:nvPr/>
        </p:nvSpPr>
        <p:spPr bwMode="auto">
          <a:xfrm>
            <a:off x="6757414" y="4040275"/>
            <a:ext cx="2797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algn="ctr">
              <a:spcBef>
                <a:spcPct val="20000"/>
              </a:spcBef>
            </a:pPr>
            <a:r>
              <a:rPr lang="en-US" altLang="zh-CN" sz="1600" b="1" dirty="0">
                <a:solidFill>
                  <a:schemeClr val="bg1"/>
                </a:solidFill>
                <a:latin typeface="Arial" panose="020B0604020202020204" pitchFamily="34" charset="0"/>
                <a:ea typeface="Microsoft YaHei" panose="020B0503020204020204" pitchFamily="34" charset="-122"/>
                <a:sym typeface="Arial" panose="020B0604020202020204" pitchFamily="34" charset="0"/>
              </a:rPr>
              <a:t>Rights within GJSE</a:t>
            </a:r>
          </a:p>
        </p:txBody>
      </p:sp>
      <p:sp>
        <p:nvSpPr>
          <p:cNvPr id="37" name="矩形 17">
            <a:extLst>
              <a:ext uri="{FF2B5EF4-FFF2-40B4-BE49-F238E27FC236}">
                <a16:creationId xmlns:a16="http://schemas.microsoft.com/office/drawing/2014/main" xmlns="" id="{B8B1DD32-03B9-47B2-8CA5-C84D639CA148}"/>
              </a:ext>
            </a:extLst>
          </p:cNvPr>
          <p:cNvSpPr>
            <a:spLocks noChangeArrowheads="1"/>
          </p:cNvSpPr>
          <p:nvPr/>
        </p:nvSpPr>
        <p:spPr bwMode="auto">
          <a:xfrm>
            <a:off x="6346210" y="2058971"/>
            <a:ext cx="4211489" cy="171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a:lstStyle>
          <a:p>
            <a:pPr marL="285750" indent="-285750">
              <a:spcBef>
                <a:spcPct val="20000"/>
              </a:spcBef>
              <a:buFont typeface="Arial" panose="020B0604020202020204" pitchFamily="34" charset="0"/>
              <a:buChar char="•"/>
            </a:pPr>
            <a:r>
              <a:rPr lang="en-IN" sz="1600" dirty="0">
                <a:ea typeface="Calibri" panose="020F0502020204030204" pitchFamily="34" charset="0"/>
                <a:cs typeface="Mangal"/>
              </a:rPr>
              <a:t>Access to information</a:t>
            </a:r>
          </a:p>
          <a:p>
            <a:pPr marL="285750" indent="-285750">
              <a:spcBef>
                <a:spcPct val="20000"/>
              </a:spcBef>
              <a:buFont typeface="Arial" panose="020B0604020202020204" pitchFamily="34" charset="0"/>
              <a:buChar char="•"/>
            </a:pPr>
            <a:r>
              <a:rPr lang="en-IN" altLang="zh-CN" sz="1600" dirty="0">
                <a:latin typeface="+mn-lt"/>
                <a:ea typeface="Microsoft YaHei" panose="020B0503020204020204" pitchFamily="34" charset="-122"/>
                <a:cs typeface="Mangal"/>
                <a:sym typeface="Arial" panose="020B0604020202020204" pitchFamily="34" charset="0"/>
              </a:rPr>
              <a:t>Increase negotiation power with families &amp; communities</a:t>
            </a:r>
          </a:p>
          <a:p>
            <a:pPr marL="285750" indent="-285750">
              <a:spcBef>
                <a:spcPct val="20000"/>
              </a:spcBef>
              <a:buFont typeface="Arial" panose="020B0604020202020204" pitchFamily="34" charset="0"/>
              <a:buChar char="•"/>
            </a:pPr>
            <a:r>
              <a:rPr lang="en-IN" altLang="zh-CN" sz="1600" dirty="0">
                <a:latin typeface="+mn-lt"/>
                <a:ea typeface="Microsoft YaHei" panose="020B0503020204020204" pitchFamily="34" charset="-122"/>
                <a:cs typeface="Mangal"/>
                <a:sym typeface="Arial" panose="020B0604020202020204" pitchFamily="34" charset="0"/>
              </a:rPr>
              <a:t>Sharing unpaid care work by men of the family</a:t>
            </a:r>
          </a:p>
          <a:p>
            <a:pPr marL="285750" indent="-285750">
              <a:spcBef>
                <a:spcPct val="20000"/>
              </a:spcBef>
              <a:buFont typeface="Arial" panose="020B0604020202020204" pitchFamily="34" charset="0"/>
              <a:buChar char="•"/>
            </a:pPr>
            <a:r>
              <a:rPr lang="en-IN" altLang="zh-CN" sz="1600" dirty="0" err="1">
                <a:latin typeface="+mn-lt"/>
                <a:ea typeface="Microsoft YaHei" panose="020B0503020204020204" pitchFamily="34" charset="-122"/>
                <a:cs typeface="Mangal"/>
                <a:sym typeface="Arial" panose="020B0604020202020204" pitchFamily="34" charset="0"/>
              </a:rPr>
              <a:t>Couselling</a:t>
            </a:r>
            <a:r>
              <a:rPr lang="en-IN" altLang="zh-CN" sz="1600" dirty="0">
                <a:latin typeface="+mn-lt"/>
                <a:ea typeface="Microsoft YaHei" panose="020B0503020204020204" pitchFamily="34" charset="-122"/>
                <a:cs typeface="Mangal"/>
                <a:sym typeface="Arial" panose="020B0604020202020204" pitchFamily="34" charset="0"/>
              </a:rPr>
              <a:t> to change patriarchal norms</a:t>
            </a:r>
            <a:endParaRPr lang="zh-CN" altLang="en-US" sz="1600" dirty="0">
              <a:latin typeface="+mn-lt"/>
              <a:ea typeface="Microsoft YaHei" panose="020B0503020204020204" pitchFamily="34" charset="-122"/>
              <a:sym typeface="Arial" panose="020B0604020202020204" pitchFamily="34" charset="0"/>
            </a:endParaRPr>
          </a:p>
        </p:txBody>
      </p:sp>
      <p:sp>
        <p:nvSpPr>
          <p:cNvPr id="40" name="Rectangle 39">
            <a:extLst>
              <a:ext uri="{FF2B5EF4-FFF2-40B4-BE49-F238E27FC236}">
                <a16:creationId xmlns:a16="http://schemas.microsoft.com/office/drawing/2014/main" xmlns="" id="{5599F07A-C607-4B62-B308-3EB9DFC00E23}"/>
              </a:ext>
            </a:extLst>
          </p:cNvPr>
          <p:cNvSpPr/>
          <p:nvPr/>
        </p:nvSpPr>
        <p:spPr>
          <a:xfrm>
            <a:off x="5851289" y="317980"/>
            <a:ext cx="4914143" cy="461665"/>
          </a:xfrm>
          <a:prstGeom prst="rect">
            <a:avLst/>
          </a:prstGeom>
        </p:spPr>
        <p:txBody>
          <a:bodyPr wrap="square">
            <a:spAutoFit/>
          </a:bodyPr>
          <a:lstStyle/>
          <a:p>
            <a:pPr algn="ctr"/>
            <a:r>
              <a:rPr lang="en-US" sz="2400" dirty="0">
                <a:ea typeface="Microsoft YaHei" panose="020B0503020204020204" pitchFamily="34" charset="-122"/>
              </a:rPr>
              <a:t>In our work, GJSE means:</a:t>
            </a:r>
          </a:p>
        </p:txBody>
      </p:sp>
    </p:spTree>
    <p:extLst>
      <p:ext uri="{BB962C8B-B14F-4D97-AF65-F5344CB8AC3E}">
        <p14:creationId xmlns:p14="http://schemas.microsoft.com/office/powerpoint/2010/main" xmlns="" val="10555050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25" grpId="0"/>
      <p:bldP spid="28" grpId="0" animBg="1"/>
      <p:bldP spid="29" grpId="0"/>
      <p:bldP spid="30" grpId="0" animBg="1"/>
      <p:bldP spid="31" grpId="0"/>
      <p:bldP spid="32" grpId="0"/>
      <p:bldP spid="33" grpId="0" animBg="1"/>
      <p:bldP spid="34" grpId="0"/>
      <p:bldP spid="35" grpId="0" animBg="1"/>
      <p:bldP spid="36" grpId="0"/>
      <p:bldP spid="3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xmlns="" id="{2DEA9322-18EF-497E-B60E-1E99418EE333}"/>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 name="Picture 2" descr="F:\案例二\273\marlenelatourre\background.jpg">
            <a:extLst>
              <a:ext uri="{FF2B5EF4-FFF2-40B4-BE49-F238E27FC236}">
                <a16:creationId xmlns:a16="http://schemas.microsoft.com/office/drawing/2014/main" xmlns="" id="{EBAC63E1-88DA-44B0-B745-04EB1B4D18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F:\案例二\273\marlenelatourre\background.jpg">
            <a:extLst>
              <a:ext uri="{FF2B5EF4-FFF2-40B4-BE49-F238E27FC236}">
                <a16:creationId xmlns:a16="http://schemas.microsoft.com/office/drawing/2014/main" xmlns="" id="{241D1AAF-7DE7-4551-A13D-576D13D021A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 y="188486"/>
            <a:ext cx="3677809"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5">
            <a:extLst>
              <a:ext uri="{FF2B5EF4-FFF2-40B4-BE49-F238E27FC236}">
                <a16:creationId xmlns:a16="http://schemas.microsoft.com/office/drawing/2014/main" xmlns="" id="{B2731D3A-1FD9-4EF6-9D93-C6F578B6AC17}"/>
              </a:ext>
            </a:extLst>
          </p:cNvPr>
          <p:cNvSpPr/>
          <p:nvPr/>
        </p:nvSpPr>
        <p:spPr>
          <a:xfrm>
            <a:off x="561249" y="101639"/>
            <a:ext cx="3116559"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GREEN MOBILITY</a:t>
            </a:r>
          </a:p>
        </p:txBody>
      </p:sp>
      <p:sp>
        <p:nvSpPr>
          <p:cNvPr id="8" name="矩形 6">
            <a:extLst>
              <a:ext uri="{FF2B5EF4-FFF2-40B4-BE49-F238E27FC236}">
                <a16:creationId xmlns:a16="http://schemas.microsoft.com/office/drawing/2014/main" xmlns="" id="{BB31E851-DD5C-4584-A823-70D2A9A622C2}"/>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a:extLst>
              <a:ext uri="{FF2B5EF4-FFF2-40B4-BE49-F238E27FC236}">
                <a16:creationId xmlns:a16="http://schemas.microsoft.com/office/drawing/2014/main" xmlns="" id="{BF631095-4D34-44C9-B77D-6D25A5CEE321}"/>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Rectangle 9">
            <a:extLst>
              <a:ext uri="{FF2B5EF4-FFF2-40B4-BE49-F238E27FC236}">
                <a16:creationId xmlns:a16="http://schemas.microsoft.com/office/drawing/2014/main" xmlns="" id="{0A176BF9-F478-4AC2-873E-8E670A915DCA}"/>
              </a:ext>
            </a:extLst>
          </p:cNvPr>
          <p:cNvSpPr/>
          <p:nvPr/>
        </p:nvSpPr>
        <p:spPr>
          <a:xfrm>
            <a:off x="3771598" y="103755"/>
            <a:ext cx="5643113" cy="584775"/>
          </a:xfrm>
          <a:prstGeom prst="rect">
            <a:avLst/>
          </a:prstGeom>
        </p:spPr>
        <p:txBody>
          <a:bodyPr wrap="square">
            <a:spAutoFit/>
          </a:bodyPr>
          <a:lstStyle/>
          <a:p>
            <a:r>
              <a:rPr lang="en-US" sz="3200" dirty="0">
                <a:ea typeface="Microsoft YaHei" panose="020B0503020204020204" pitchFamily="34" charset="-122"/>
              </a:rPr>
              <a:t>AZAD’S EXPERIENCE</a:t>
            </a:r>
          </a:p>
        </p:txBody>
      </p:sp>
      <p:sp>
        <p:nvSpPr>
          <p:cNvPr id="21" name="任意多边形 5">
            <a:extLst>
              <a:ext uri="{FF2B5EF4-FFF2-40B4-BE49-F238E27FC236}">
                <a16:creationId xmlns:a16="http://schemas.microsoft.com/office/drawing/2014/main" xmlns="" id="{E05F6EF3-8A4F-4E7B-AA84-D177ACB66F43}"/>
              </a:ext>
            </a:extLst>
          </p:cNvPr>
          <p:cNvSpPr/>
          <p:nvPr/>
        </p:nvSpPr>
        <p:spPr>
          <a:xfrm rot="-1774779">
            <a:off x="-530225" y="3316288"/>
            <a:ext cx="4924425" cy="847725"/>
          </a:xfrm>
          <a:custGeom>
            <a:avLst/>
            <a:gdLst/>
            <a:ahLst/>
            <a:cxnLst>
              <a:cxn ang="0">
                <a:pos x="4924262" y="0"/>
              </a:cxn>
              <a:cxn ang="0">
                <a:pos x="4924262" y="847481"/>
              </a:cxn>
              <a:cxn ang="0">
                <a:pos x="0" y="847481"/>
              </a:cxn>
              <a:cxn ang="0">
                <a:pos x="481038" y="0"/>
              </a:cxn>
            </a:cxnLst>
            <a:rect l="0" t="0" r="0" b="0"/>
            <a:pathLst>
              <a:path w="4924262" h="847481">
                <a:moveTo>
                  <a:pt x="4924262" y="0"/>
                </a:moveTo>
                <a:lnTo>
                  <a:pt x="4924262" y="847481"/>
                </a:lnTo>
                <a:lnTo>
                  <a:pt x="0" y="847481"/>
                </a:lnTo>
                <a:lnTo>
                  <a:pt x="481038" y="0"/>
                </a:lnTo>
                <a:lnTo>
                  <a:pt x="4924262" y="0"/>
                </a:lnTo>
                <a:close/>
              </a:path>
            </a:pathLst>
          </a:custGeom>
          <a:solidFill>
            <a:srgbClr val="002060">
              <a:alpha val="70195"/>
            </a:srgbClr>
          </a:solidFill>
          <a:ln w="9525">
            <a:noFill/>
          </a:ln>
        </p:spPr>
        <p:txBody>
          <a:bodyPr/>
          <a:lstStyle/>
          <a:p>
            <a:endParaRPr lang="zh-CN" altLang="en-US"/>
          </a:p>
        </p:txBody>
      </p:sp>
      <p:sp>
        <p:nvSpPr>
          <p:cNvPr id="22" name="任意多边形 7">
            <a:extLst>
              <a:ext uri="{FF2B5EF4-FFF2-40B4-BE49-F238E27FC236}">
                <a16:creationId xmlns:a16="http://schemas.microsoft.com/office/drawing/2014/main" xmlns="" id="{714663D3-D35C-4116-8AB5-9A6F614853C7}"/>
              </a:ext>
            </a:extLst>
          </p:cNvPr>
          <p:cNvSpPr/>
          <p:nvPr/>
        </p:nvSpPr>
        <p:spPr>
          <a:xfrm rot="-1774779">
            <a:off x="-576262" y="4305300"/>
            <a:ext cx="5499100" cy="882650"/>
          </a:xfrm>
          <a:custGeom>
            <a:avLst/>
            <a:gdLst/>
            <a:ahLst/>
            <a:cxnLst>
              <a:cxn ang="0">
                <a:pos x="5499093" y="0"/>
              </a:cxn>
              <a:cxn ang="0">
                <a:pos x="5499093" y="858209"/>
              </a:cxn>
              <a:cxn ang="0">
                <a:pos x="63984" y="883760"/>
              </a:cxn>
              <a:cxn ang="0">
                <a:pos x="0" y="883989"/>
              </a:cxn>
              <a:cxn ang="0">
                <a:pos x="495645" y="10774"/>
              </a:cxn>
            </a:cxnLst>
            <a:rect l="0" t="0" r="0" b="0"/>
            <a:pathLst>
              <a:path w="5499093" h="883989">
                <a:moveTo>
                  <a:pt x="5499093" y="0"/>
                </a:moveTo>
                <a:lnTo>
                  <a:pt x="5499093" y="858209"/>
                </a:lnTo>
                <a:cubicBezTo>
                  <a:pt x="4104109" y="858209"/>
                  <a:pt x="1795002" y="876792"/>
                  <a:pt x="63984" y="883760"/>
                </a:cubicBezTo>
                <a:lnTo>
                  <a:pt x="0" y="883989"/>
                </a:lnTo>
                <a:lnTo>
                  <a:pt x="495645" y="10774"/>
                </a:lnTo>
                <a:lnTo>
                  <a:pt x="5499093" y="0"/>
                </a:lnTo>
                <a:close/>
              </a:path>
            </a:pathLst>
          </a:custGeom>
          <a:solidFill>
            <a:srgbClr val="002060">
              <a:alpha val="70195"/>
            </a:srgbClr>
          </a:solidFill>
          <a:ln w="9525">
            <a:noFill/>
          </a:ln>
        </p:spPr>
        <p:txBody>
          <a:bodyPr/>
          <a:lstStyle/>
          <a:p>
            <a:endParaRPr lang="zh-CN" altLang="en-US"/>
          </a:p>
        </p:txBody>
      </p:sp>
      <p:sp>
        <p:nvSpPr>
          <p:cNvPr id="23" name="任意多边形 8">
            <a:extLst>
              <a:ext uri="{FF2B5EF4-FFF2-40B4-BE49-F238E27FC236}">
                <a16:creationId xmlns:a16="http://schemas.microsoft.com/office/drawing/2014/main" xmlns="" id="{C8500483-461B-490C-8462-57EC9AF64E9F}"/>
              </a:ext>
            </a:extLst>
          </p:cNvPr>
          <p:cNvSpPr/>
          <p:nvPr/>
        </p:nvSpPr>
        <p:spPr>
          <a:xfrm rot="-1774779">
            <a:off x="-274637" y="5195888"/>
            <a:ext cx="5681662" cy="858837"/>
          </a:xfrm>
          <a:custGeom>
            <a:avLst/>
            <a:gdLst/>
            <a:ahLst/>
            <a:cxnLst>
              <a:cxn ang="0">
                <a:pos x="5681560" y="0"/>
              </a:cxn>
              <a:cxn ang="0">
                <a:pos x="5681561" y="858209"/>
              </a:cxn>
              <a:cxn ang="0">
                <a:pos x="1098652" y="858209"/>
              </a:cxn>
              <a:cxn ang="0">
                <a:pos x="0" y="234604"/>
              </a:cxn>
              <a:cxn ang="0">
                <a:pos x="126374" y="11961"/>
              </a:cxn>
            </a:cxnLst>
            <a:rect l="0" t="0" r="0" b="0"/>
            <a:pathLst>
              <a:path w="5681561" h="858209">
                <a:moveTo>
                  <a:pt x="5681560" y="0"/>
                </a:moveTo>
                <a:lnTo>
                  <a:pt x="5681561" y="858209"/>
                </a:lnTo>
                <a:lnTo>
                  <a:pt x="1098652" y="858209"/>
                </a:lnTo>
                <a:lnTo>
                  <a:pt x="0" y="234604"/>
                </a:lnTo>
                <a:lnTo>
                  <a:pt x="126374" y="11961"/>
                </a:lnTo>
                <a:lnTo>
                  <a:pt x="5681560" y="0"/>
                </a:lnTo>
                <a:close/>
              </a:path>
            </a:pathLst>
          </a:custGeom>
          <a:solidFill>
            <a:srgbClr val="00172E"/>
          </a:solidFill>
          <a:ln w="9525">
            <a:noFill/>
          </a:ln>
        </p:spPr>
        <p:txBody>
          <a:bodyPr/>
          <a:lstStyle/>
          <a:p>
            <a:endParaRPr lang="zh-CN" altLang="en-US"/>
          </a:p>
        </p:txBody>
      </p:sp>
      <p:sp>
        <p:nvSpPr>
          <p:cNvPr id="24" name="任意多边形 9">
            <a:extLst>
              <a:ext uri="{FF2B5EF4-FFF2-40B4-BE49-F238E27FC236}">
                <a16:creationId xmlns:a16="http://schemas.microsoft.com/office/drawing/2014/main" xmlns="" id="{D3BE54E5-C7CD-4E5B-8DC1-D6ACEDF56C86}"/>
              </a:ext>
            </a:extLst>
          </p:cNvPr>
          <p:cNvSpPr/>
          <p:nvPr/>
        </p:nvSpPr>
        <p:spPr>
          <a:xfrm rot="-1774779">
            <a:off x="1428750" y="5722938"/>
            <a:ext cx="4375150" cy="857250"/>
          </a:xfrm>
          <a:custGeom>
            <a:avLst/>
            <a:gdLst/>
            <a:ahLst/>
            <a:cxnLst>
              <a:cxn ang="0">
                <a:pos x="4375011" y="0"/>
              </a:cxn>
              <a:cxn ang="0">
                <a:pos x="4375011" y="858209"/>
              </a:cxn>
              <a:cxn ang="0">
                <a:pos x="1511972" y="858209"/>
              </a:cxn>
              <a:cxn ang="0">
                <a:pos x="0" y="0"/>
              </a:cxn>
            </a:cxnLst>
            <a:rect l="0" t="0" r="0" b="0"/>
            <a:pathLst>
              <a:path w="4375011" h="858209">
                <a:moveTo>
                  <a:pt x="4375011" y="0"/>
                </a:moveTo>
                <a:lnTo>
                  <a:pt x="4375011" y="858209"/>
                </a:lnTo>
                <a:lnTo>
                  <a:pt x="1511972" y="858209"/>
                </a:lnTo>
                <a:lnTo>
                  <a:pt x="0" y="0"/>
                </a:lnTo>
                <a:lnTo>
                  <a:pt x="4375011" y="0"/>
                </a:lnTo>
                <a:close/>
              </a:path>
            </a:pathLst>
          </a:custGeom>
          <a:solidFill>
            <a:srgbClr val="00172E"/>
          </a:solidFill>
          <a:ln w="9525">
            <a:noFill/>
          </a:ln>
        </p:spPr>
        <p:txBody>
          <a:bodyPr/>
          <a:lstStyle/>
          <a:p>
            <a:endParaRPr lang="zh-CN" altLang="en-US"/>
          </a:p>
        </p:txBody>
      </p:sp>
      <p:sp>
        <p:nvSpPr>
          <p:cNvPr id="25" name="Freeform 47">
            <a:extLst>
              <a:ext uri="{FF2B5EF4-FFF2-40B4-BE49-F238E27FC236}">
                <a16:creationId xmlns:a16="http://schemas.microsoft.com/office/drawing/2014/main" xmlns="" id="{12C97CD6-250E-4610-9CC9-55E26981B78A}"/>
              </a:ext>
            </a:extLst>
          </p:cNvPr>
          <p:cNvSpPr/>
          <p:nvPr/>
        </p:nvSpPr>
        <p:spPr bwMode="auto">
          <a:xfrm rot="19825221">
            <a:off x="4116388" y="1827213"/>
            <a:ext cx="992188" cy="1282700"/>
          </a:xfrm>
          <a:custGeom>
            <a:avLst/>
            <a:gdLst>
              <a:gd name="T0" fmla="*/ 185 w 185"/>
              <a:gd name="T1" fmla="*/ 146 h 239"/>
              <a:gd name="T2" fmla="*/ 0 w 185"/>
              <a:gd name="T3" fmla="*/ 0 h 239"/>
              <a:gd name="T4" fmla="*/ 0 w 185"/>
              <a:gd name="T5" fmla="*/ 158 h 239"/>
              <a:gd name="T6" fmla="*/ 185 w 185"/>
              <a:gd name="T7" fmla="*/ 239 h 239"/>
              <a:gd name="T8" fmla="*/ 185 w 185"/>
              <a:gd name="T9" fmla="*/ 146 h 239"/>
              <a:gd name="T10" fmla="*/ 185 w 185"/>
              <a:gd name="T11" fmla="*/ 146 h 239"/>
            </a:gdLst>
            <a:ahLst/>
            <a:cxnLst>
              <a:cxn ang="0">
                <a:pos x="T0" y="T1"/>
              </a:cxn>
              <a:cxn ang="0">
                <a:pos x="T2" y="T3"/>
              </a:cxn>
              <a:cxn ang="0">
                <a:pos x="T4" y="T5"/>
              </a:cxn>
              <a:cxn ang="0">
                <a:pos x="T6" y="T7"/>
              </a:cxn>
              <a:cxn ang="0">
                <a:pos x="T8" y="T9"/>
              </a:cxn>
              <a:cxn ang="0">
                <a:pos x="T10" y="T11"/>
              </a:cxn>
            </a:cxnLst>
            <a:rect l="0" t="0" r="r" b="b"/>
            <a:pathLst>
              <a:path w="185" h="239">
                <a:moveTo>
                  <a:pt x="185" y="146"/>
                </a:moveTo>
                <a:lnTo>
                  <a:pt x="0" y="0"/>
                </a:lnTo>
                <a:lnTo>
                  <a:pt x="0" y="158"/>
                </a:lnTo>
                <a:lnTo>
                  <a:pt x="185" y="239"/>
                </a:lnTo>
                <a:lnTo>
                  <a:pt x="185" y="146"/>
                </a:lnTo>
                <a:lnTo>
                  <a:pt x="185" y="146"/>
                </a:lnTo>
                <a:close/>
              </a:path>
            </a:pathLst>
          </a:cu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48">
            <a:extLst>
              <a:ext uri="{FF2B5EF4-FFF2-40B4-BE49-F238E27FC236}">
                <a16:creationId xmlns:a16="http://schemas.microsoft.com/office/drawing/2014/main" xmlns="" id="{307FA9B9-1747-4EBC-AFE3-33896A0CBC05}"/>
              </a:ext>
            </a:extLst>
          </p:cNvPr>
          <p:cNvSpPr/>
          <p:nvPr/>
        </p:nvSpPr>
        <p:spPr bwMode="auto">
          <a:xfrm rot="19825221">
            <a:off x="5345113" y="3986213"/>
            <a:ext cx="992188" cy="1298575"/>
          </a:xfrm>
          <a:custGeom>
            <a:avLst/>
            <a:gdLst>
              <a:gd name="T0" fmla="*/ 185 w 185"/>
              <a:gd name="T1" fmla="*/ 93 h 242"/>
              <a:gd name="T2" fmla="*/ 0 w 185"/>
              <a:gd name="T3" fmla="*/ 242 h 242"/>
              <a:gd name="T4" fmla="*/ 0 w 185"/>
              <a:gd name="T5" fmla="*/ 82 h 242"/>
              <a:gd name="T6" fmla="*/ 185 w 185"/>
              <a:gd name="T7" fmla="*/ 0 h 242"/>
              <a:gd name="T8" fmla="*/ 185 w 185"/>
              <a:gd name="T9" fmla="*/ 93 h 242"/>
              <a:gd name="T10" fmla="*/ 185 w 185"/>
              <a:gd name="T11" fmla="*/ 93 h 242"/>
            </a:gdLst>
            <a:ahLst/>
            <a:cxnLst>
              <a:cxn ang="0">
                <a:pos x="T0" y="T1"/>
              </a:cxn>
              <a:cxn ang="0">
                <a:pos x="T2" y="T3"/>
              </a:cxn>
              <a:cxn ang="0">
                <a:pos x="T4" y="T5"/>
              </a:cxn>
              <a:cxn ang="0">
                <a:pos x="T6" y="T7"/>
              </a:cxn>
              <a:cxn ang="0">
                <a:pos x="T8" y="T9"/>
              </a:cxn>
              <a:cxn ang="0">
                <a:pos x="T10" y="T11"/>
              </a:cxn>
            </a:cxnLst>
            <a:rect l="0" t="0" r="r" b="b"/>
            <a:pathLst>
              <a:path w="185" h="242">
                <a:moveTo>
                  <a:pt x="185" y="93"/>
                </a:moveTo>
                <a:lnTo>
                  <a:pt x="0" y="242"/>
                </a:lnTo>
                <a:lnTo>
                  <a:pt x="0" y="82"/>
                </a:lnTo>
                <a:lnTo>
                  <a:pt x="185" y="0"/>
                </a:lnTo>
                <a:lnTo>
                  <a:pt x="185" y="93"/>
                </a:lnTo>
                <a:lnTo>
                  <a:pt x="185" y="93"/>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49">
            <a:extLst>
              <a:ext uri="{FF2B5EF4-FFF2-40B4-BE49-F238E27FC236}">
                <a16:creationId xmlns:a16="http://schemas.microsoft.com/office/drawing/2014/main" xmlns="" id="{6084B42C-9C3F-4A01-BE4A-5EB9735E6385}"/>
              </a:ext>
            </a:extLst>
          </p:cNvPr>
          <p:cNvSpPr/>
          <p:nvPr/>
        </p:nvSpPr>
        <p:spPr bwMode="auto">
          <a:xfrm rot="19825221">
            <a:off x="4965700" y="3522663"/>
            <a:ext cx="992188" cy="885825"/>
          </a:xfrm>
          <a:custGeom>
            <a:avLst/>
            <a:gdLst>
              <a:gd name="T0" fmla="*/ 0 w 185"/>
              <a:gd name="T1" fmla="*/ 5 h 165"/>
              <a:gd name="T2" fmla="*/ 0 w 185"/>
              <a:gd name="T3" fmla="*/ 165 h 165"/>
              <a:gd name="T4" fmla="*/ 185 w 185"/>
              <a:gd name="T5" fmla="*/ 93 h 165"/>
              <a:gd name="T6" fmla="*/ 185 w 185"/>
              <a:gd name="T7" fmla="*/ 0 h 165"/>
              <a:gd name="T8" fmla="*/ 0 w 185"/>
              <a:gd name="T9" fmla="*/ 5 h 165"/>
              <a:gd name="T10" fmla="*/ 0 w 185"/>
              <a:gd name="T11" fmla="*/ 5 h 165"/>
            </a:gdLst>
            <a:ahLst/>
            <a:cxnLst>
              <a:cxn ang="0">
                <a:pos x="T0" y="T1"/>
              </a:cxn>
              <a:cxn ang="0">
                <a:pos x="T2" y="T3"/>
              </a:cxn>
              <a:cxn ang="0">
                <a:pos x="T4" y="T5"/>
              </a:cxn>
              <a:cxn ang="0">
                <a:pos x="T6" y="T7"/>
              </a:cxn>
              <a:cxn ang="0">
                <a:pos x="T8" y="T9"/>
              </a:cxn>
              <a:cxn ang="0">
                <a:pos x="T10" y="T11"/>
              </a:cxn>
            </a:cxnLst>
            <a:rect l="0" t="0" r="r" b="b"/>
            <a:pathLst>
              <a:path w="185" h="165">
                <a:moveTo>
                  <a:pt x="0" y="5"/>
                </a:moveTo>
                <a:lnTo>
                  <a:pt x="0" y="165"/>
                </a:lnTo>
                <a:lnTo>
                  <a:pt x="185" y="93"/>
                </a:lnTo>
                <a:lnTo>
                  <a:pt x="185" y="0"/>
                </a:lnTo>
                <a:lnTo>
                  <a:pt x="0" y="5"/>
                </a:lnTo>
                <a:lnTo>
                  <a:pt x="0" y="5"/>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28" name="Freeform 50">
            <a:extLst>
              <a:ext uri="{FF2B5EF4-FFF2-40B4-BE49-F238E27FC236}">
                <a16:creationId xmlns:a16="http://schemas.microsoft.com/office/drawing/2014/main" xmlns="" id="{3FC7C043-42A8-4DEB-A57E-C28AAD14A642}"/>
              </a:ext>
            </a:extLst>
          </p:cNvPr>
          <p:cNvSpPr/>
          <p:nvPr/>
        </p:nvSpPr>
        <p:spPr bwMode="auto">
          <a:xfrm rot="19825221">
            <a:off x="4498975" y="2703513"/>
            <a:ext cx="992188" cy="879475"/>
          </a:xfrm>
          <a:custGeom>
            <a:avLst/>
            <a:gdLst>
              <a:gd name="T0" fmla="*/ 0 w 185"/>
              <a:gd name="T1" fmla="*/ 160 h 164"/>
              <a:gd name="T2" fmla="*/ 0 w 185"/>
              <a:gd name="T3" fmla="*/ 0 h 164"/>
              <a:gd name="T4" fmla="*/ 185 w 185"/>
              <a:gd name="T5" fmla="*/ 71 h 164"/>
              <a:gd name="T6" fmla="*/ 185 w 185"/>
              <a:gd name="T7" fmla="*/ 164 h 164"/>
              <a:gd name="T8" fmla="*/ 0 w 185"/>
              <a:gd name="T9" fmla="*/ 160 h 164"/>
              <a:gd name="T10" fmla="*/ 0 w 185"/>
              <a:gd name="T11" fmla="*/ 160 h 164"/>
            </a:gdLst>
            <a:ahLst/>
            <a:cxnLst>
              <a:cxn ang="0">
                <a:pos x="T0" y="T1"/>
              </a:cxn>
              <a:cxn ang="0">
                <a:pos x="T2" y="T3"/>
              </a:cxn>
              <a:cxn ang="0">
                <a:pos x="T4" y="T5"/>
              </a:cxn>
              <a:cxn ang="0">
                <a:pos x="T6" y="T7"/>
              </a:cxn>
              <a:cxn ang="0">
                <a:pos x="T8" y="T9"/>
              </a:cxn>
              <a:cxn ang="0">
                <a:pos x="T10" y="T11"/>
              </a:cxn>
            </a:cxnLst>
            <a:rect l="0" t="0" r="r" b="b"/>
            <a:pathLst>
              <a:path w="185" h="164">
                <a:moveTo>
                  <a:pt x="0" y="160"/>
                </a:moveTo>
                <a:lnTo>
                  <a:pt x="0" y="0"/>
                </a:lnTo>
                <a:lnTo>
                  <a:pt x="185" y="71"/>
                </a:lnTo>
                <a:lnTo>
                  <a:pt x="185" y="164"/>
                </a:lnTo>
                <a:lnTo>
                  <a:pt x="0" y="160"/>
                </a:lnTo>
                <a:lnTo>
                  <a:pt x="0" y="160"/>
                </a:lnTo>
                <a:close/>
              </a:path>
            </a:pathLst>
          </a:cu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51">
            <a:extLst>
              <a:ext uri="{FF2B5EF4-FFF2-40B4-BE49-F238E27FC236}">
                <a16:creationId xmlns:a16="http://schemas.microsoft.com/office/drawing/2014/main" xmlns="" id="{9DC79EBA-6B90-431D-BE02-C0C8433C5D86}"/>
              </a:ext>
            </a:extLst>
          </p:cNvPr>
          <p:cNvSpPr/>
          <p:nvPr/>
        </p:nvSpPr>
        <p:spPr>
          <a:xfrm rot="-1774779">
            <a:off x="4970463" y="1306513"/>
            <a:ext cx="2439987" cy="933450"/>
          </a:xfrm>
          <a:custGeom>
            <a:avLst/>
            <a:gdLst/>
            <a:ahLst/>
            <a:cxnLst>
              <a:cxn ang="0">
                <a:pos x="1539414" y="0"/>
              </a:cxn>
              <a:cxn ang="0">
                <a:pos x="1539414" y="434469"/>
              </a:cxn>
              <a:cxn ang="0">
                <a:pos x="0" y="434469"/>
              </a:cxn>
              <a:cxn ang="0">
                <a:pos x="0" y="933303"/>
              </a:cxn>
              <a:cxn ang="0">
                <a:pos x="1539414" y="933303"/>
              </a:cxn>
              <a:cxn ang="0">
                <a:pos x="2440535" y="933303"/>
              </a:cxn>
              <a:cxn ang="0">
                <a:pos x="1539414" y="0"/>
              </a:cxn>
            </a:cxnLst>
            <a:rect l="0" t="0" r="0" b="0"/>
            <a:pathLst>
              <a:path w="455" h="174">
                <a:moveTo>
                  <a:pt x="287" y="0"/>
                </a:moveTo>
                <a:lnTo>
                  <a:pt x="287" y="81"/>
                </a:lnTo>
                <a:lnTo>
                  <a:pt x="0" y="81"/>
                </a:lnTo>
                <a:lnTo>
                  <a:pt x="0" y="174"/>
                </a:lnTo>
                <a:lnTo>
                  <a:pt x="287" y="174"/>
                </a:lnTo>
                <a:lnTo>
                  <a:pt x="455" y="174"/>
                </a:lnTo>
                <a:lnTo>
                  <a:pt x="287" y="0"/>
                </a:lnTo>
                <a:close/>
              </a:path>
            </a:pathLst>
          </a:custGeom>
          <a:solidFill>
            <a:srgbClr val="002060">
              <a:alpha val="70195"/>
            </a:srgbClr>
          </a:solidFill>
          <a:ln w="9525">
            <a:noFill/>
          </a:ln>
        </p:spPr>
        <p:txBody>
          <a:bodyPr/>
          <a:lstStyle/>
          <a:p>
            <a:endParaRPr lang="zh-CN" altLang="en-US"/>
          </a:p>
        </p:txBody>
      </p:sp>
      <p:sp>
        <p:nvSpPr>
          <p:cNvPr id="30" name="Freeform 52">
            <a:extLst>
              <a:ext uri="{FF2B5EF4-FFF2-40B4-BE49-F238E27FC236}">
                <a16:creationId xmlns:a16="http://schemas.microsoft.com/office/drawing/2014/main" xmlns="" id="{A8AF118C-12E8-47C3-B902-26FE88EA9C61}"/>
              </a:ext>
            </a:extLst>
          </p:cNvPr>
          <p:cNvSpPr/>
          <p:nvPr/>
        </p:nvSpPr>
        <p:spPr>
          <a:xfrm rot="-1774779">
            <a:off x="6027738" y="3162300"/>
            <a:ext cx="2441575" cy="949325"/>
          </a:xfrm>
          <a:custGeom>
            <a:avLst/>
            <a:gdLst/>
            <a:ahLst/>
            <a:cxnLst>
              <a:cxn ang="0">
                <a:pos x="2440535" y="0"/>
              </a:cxn>
              <a:cxn ang="0">
                <a:pos x="1539414" y="0"/>
              </a:cxn>
              <a:cxn ang="0">
                <a:pos x="0" y="0"/>
              </a:cxn>
              <a:cxn ang="0">
                <a:pos x="0" y="498835"/>
              </a:cxn>
              <a:cxn ang="0">
                <a:pos x="1539414" y="498835"/>
              </a:cxn>
              <a:cxn ang="0">
                <a:pos x="1539414" y="949395"/>
              </a:cxn>
              <a:cxn ang="0">
                <a:pos x="2440535" y="0"/>
              </a:cxn>
            </a:cxnLst>
            <a:rect l="0" t="0" r="0" b="0"/>
            <a:pathLst>
              <a:path w="455" h="177">
                <a:moveTo>
                  <a:pt x="455" y="0"/>
                </a:moveTo>
                <a:lnTo>
                  <a:pt x="287" y="0"/>
                </a:lnTo>
                <a:lnTo>
                  <a:pt x="0" y="0"/>
                </a:lnTo>
                <a:lnTo>
                  <a:pt x="0" y="93"/>
                </a:lnTo>
                <a:lnTo>
                  <a:pt x="287" y="93"/>
                </a:lnTo>
                <a:lnTo>
                  <a:pt x="287" y="177"/>
                </a:lnTo>
                <a:lnTo>
                  <a:pt x="455" y="0"/>
                </a:lnTo>
                <a:close/>
              </a:path>
            </a:pathLst>
          </a:custGeom>
          <a:solidFill>
            <a:srgbClr val="00172E"/>
          </a:solidFill>
          <a:ln w="9525">
            <a:noFill/>
          </a:ln>
        </p:spPr>
        <p:txBody>
          <a:bodyPr/>
          <a:lstStyle/>
          <a:p>
            <a:endParaRPr lang="zh-CN" altLang="en-US"/>
          </a:p>
        </p:txBody>
      </p:sp>
      <p:sp>
        <p:nvSpPr>
          <p:cNvPr id="31" name="Freeform 53">
            <a:extLst>
              <a:ext uri="{FF2B5EF4-FFF2-40B4-BE49-F238E27FC236}">
                <a16:creationId xmlns:a16="http://schemas.microsoft.com/office/drawing/2014/main" xmlns="" id="{D1E4C40D-BEA4-43E0-8B73-9A0D13AA2C1B}"/>
              </a:ext>
            </a:extLst>
          </p:cNvPr>
          <p:cNvSpPr/>
          <p:nvPr/>
        </p:nvSpPr>
        <p:spPr>
          <a:xfrm rot="-1774779">
            <a:off x="5603875" y="2566988"/>
            <a:ext cx="2987675" cy="498475"/>
          </a:xfrm>
          <a:custGeom>
            <a:avLst/>
            <a:gdLst/>
            <a:ahLst/>
            <a:cxnLst>
              <a:cxn ang="0">
                <a:pos x="1538318" y="0"/>
              </a:cxn>
              <a:cxn ang="0">
                <a:pos x="0" y="0"/>
              </a:cxn>
              <a:cxn ang="0">
                <a:pos x="0" y="498836"/>
              </a:cxn>
              <a:cxn ang="0">
                <a:pos x="1538318" y="498836"/>
              </a:cxn>
              <a:cxn ang="0">
                <a:pos x="2504535" y="498836"/>
              </a:cxn>
              <a:cxn ang="0">
                <a:pos x="2987643" y="0"/>
              </a:cxn>
              <a:cxn ang="0">
                <a:pos x="1538318" y="0"/>
              </a:cxn>
            </a:cxnLst>
            <a:rect l="0" t="0" r="0" b="0"/>
            <a:pathLst>
              <a:path w="235" h="39">
                <a:moveTo>
                  <a:pt x="121" y="0"/>
                </a:moveTo>
                <a:cubicBezTo>
                  <a:pt x="81" y="0"/>
                  <a:pt x="41" y="0"/>
                  <a:pt x="0" y="0"/>
                </a:cubicBezTo>
                <a:cubicBezTo>
                  <a:pt x="0" y="13"/>
                  <a:pt x="0" y="26"/>
                  <a:pt x="0" y="39"/>
                </a:cubicBezTo>
                <a:cubicBezTo>
                  <a:pt x="41" y="39"/>
                  <a:pt x="81" y="39"/>
                  <a:pt x="121" y="39"/>
                </a:cubicBezTo>
                <a:cubicBezTo>
                  <a:pt x="147" y="39"/>
                  <a:pt x="172" y="39"/>
                  <a:pt x="197" y="39"/>
                </a:cubicBezTo>
                <a:cubicBezTo>
                  <a:pt x="235" y="0"/>
                  <a:pt x="235" y="0"/>
                  <a:pt x="235" y="0"/>
                </a:cubicBezTo>
                <a:cubicBezTo>
                  <a:pt x="197" y="0"/>
                  <a:pt x="159" y="0"/>
                  <a:pt x="121" y="0"/>
                </a:cubicBezTo>
                <a:close/>
              </a:path>
            </a:pathLst>
          </a:custGeom>
          <a:solidFill>
            <a:srgbClr val="00172E"/>
          </a:solidFill>
          <a:ln w="9525">
            <a:noFill/>
          </a:ln>
        </p:spPr>
        <p:txBody>
          <a:bodyPr/>
          <a:lstStyle/>
          <a:p>
            <a:endParaRPr lang="zh-CN" altLang="en-US"/>
          </a:p>
        </p:txBody>
      </p:sp>
      <p:sp>
        <p:nvSpPr>
          <p:cNvPr id="32" name="Freeform 54">
            <a:extLst>
              <a:ext uri="{FF2B5EF4-FFF2-40B4-BE49-F238E27FC236}">
                <a16:creationId xmlns:a16="http://schemas.microsoft.com/office/drawing/2014/main" xmlns="" id="{69775A26-75D1-4ACB-BD4F-49133977EC62}"/>
              </a:ext>
            </a:extLst>
          </p:cNvPr>
          <p:cNvSpPr/>
          <p:nvPr/>
        </p:nvSpPr>
        <p:spPr>
          <a:xfrm rot="-1774779">
            <a:off x="5326063" y="2076450"/>
            <a:ext cx="2987675" cy="498475"/>
          </a:xfrm>
          <a:custGeom>
            <a:avLst/>
            <a:gdLst/>
            <a:ahLst/>
            <a:cxnLst>
              <a:cxn ang="0">
                <a:pos x="2504535" y="0"/>
              </a:cxn>
              <a:cxn ang="0">
                <a:pos x="1538318" y="0"/>
              </a:cxn>
              <a:cxn ang="0">
                <a:pos x="1538318" y="0"/>
              </a:cxn>
              <a:cxn ang="0">
                <a:pos x="0" y="0"/>
              </a:cxn>
              <a:cxn ang="0">
                <a:pos x="0" y="498836"/>
              </a:cxn>
              <a:cxn ang="0">
                <a:pos x="1538318" y="498836"/>
              </a:cxn>
              <a:cxn ang="0">
                <a:pos x="1538318" y="498836"/>
              </a:cxn>
              <a:cxn ang="0">
                <a:pos x="2987643" y="498836"/>
              </a:cxn>
              <a:cxn ang="0">
                <a:pos x="2504535" y="0"/>
              </a:cxn>
            </a:cxnLst>
            <a:rect l="0" t="0" r="0" b="0"/>
            <a:pathLst>
              <a:path w="235" h="39">
                <a:moveTo>
                  <a:pt x="197" y="0"/>
                </a:moveTo>
                <a:cubicBezTo>
                  <a:pt x="172" y="0"/>
                  <a:pt x="147" y="0"/>
                  <a:pt x="121" y="0"/>
                </a:cubicBezTo>
                <a:cubicBezTo>
                  <a:pt x="121" y="0"/>
                  <a:pt x="121" y="0"/>
                  <a:pt x="121" y="0"/>
                </a:cubicBezTo>
                <a:cubicBezTo>
                  <a:pt x="81" y="0"/>
                  <a:pt x="41" y="0"/>
                  <a:pt x="0" y="0"/>
                </a:cubicBezTo>
                <a:cubicBezTo>
                  <a:pt x="0" y="13"/>
                  <a:pt x="0" y="26"/>
                  <a:pt x="0" y="39"/>
                </a:cubicBezTo>
                <a:cubicBezTo>
                  <a:pt x="41" y="39"/>
                  <a:pt x="81" y="39"/>
                  <a:pt x="121" y="39"/>
                </a:cubicBezTo>
                <a:cubicBezTo>
                  <a:pt x="121" y="39"/>
                  <a:pt x="121" y="39"/>
                  <a:pt x="121" y="39"/>
                </a:cubicBezTo>
                <a:cubicBezTo>
                  <a:pt x="159" y="39"/>
                  <a:pt x="197" y="39"/>
                  <a:pt x="235" y="39"/>
                </a:cubicBezTo>
                <a:lnTo>
                  <a:pt x="197" y="0"/>
                </a:lnTo>
                <a:close/>
              </a:path>
            </a:pathLst>
          </a:custGeom>
          <a:solidFill>
            <a:srgbClr val="002060">
              <a:alpha val="70195"/>
            </a:srgbClr>
          </a:solidFill>
          <a:ln w="9525">
            <a:noFill/>
          </a:ln>
        </p:spPr>
        <p:txBody>
          <a:bodyPr/>
          <a:lstStyle/>
          <a:p>
            <a:endParaRPr lang="zh-CN" altLang="en-US"/>
          </a:p>
        </p:txBody>
      </p:sp>
      <p:sp>
        <p:nvSpPr>
          <p:cNvPr id="33" name="文本框 20">
            <a:extLst>
              <a:ext uri="{FF2B5EF4-FFF2-40B4-BE49-F238E27FC236}">
                <a16:creationId xmlns:a16="http://schemas.microsoft.com/office/drawing/2014/main" xmlns="" id="{ECEF3A3A-C0F0-49E6-8B41-9EE85F09218D}"/>
              </a:ext>
            </a:extLst>
          </p:cNvPr>
          <p:cNvSpPr txBox="1"/>
          <p:nvPr/>
        </p:nvSpPr>
        <p:spPr>
          <a:xfrm rot="-1776473">
            <a:off x="339725" y="3180824"/>
            <a:ext cx="3876040" cy="830997"/>
          </a:xfrm>
          <a:prstGeom prst="rect">
            <a:avLst/>
          </a:prstGeom>
          <a:noFill/>
          <a:ln w="9525">
            <a:noFill/>
          </a:ln>
        </p:spPr>
        <p:txBody>
          <a:bodyPr wrap="square">
            <a:spAutoFit/>
          </a:bodyPr>
          <a:lstStyle/>
          <a:p>
            <a:pPr eaLnBrk="1" hangingPunct="1"/>
            <a:r>
              <a:rPr lang="en-US" altLang="zh-CN" sz="2400" dirty="0">
                <a:ea typeface="微软雅黑" panose="020B0503020204020204" pitchFamily="34" charset="-122"/>
              </a:rPr>
              <a:t>We aspire to make our planet sustainable	</a:t>
            </a:r>
            <a:endParaRPr lang="zh-CN" altLang="en-US" sz="2400" dirty="0">
              <a:ea typeface="微软雅黑" panose="020B0503020204020204" pitchFamily="34" charset="-122"/>
            </a:endParaRPr>
          </a:p>
        </p:txBody>
      </p:sp>
      <p:sp>
        <p:nvSpPr>
          <p:cNvPr id="34" name="文本框 21">
            <a:extLst>
              <a:ext uri="{FF2B5EF4-FFF2-40B4-BE49-F238E27FC236}">
                <a16:creationId xmlns:a16="http://schemas.microsoft.com/office/drawing/2014/main" xmlns="" id="{F952A312-60B4-4305-9019-BDB10944D08A}"/>
              </a:ext>
            </a:extLst>
          </p:cNvPr>
          <p:cNvSpPr txBox="1"/>
          <p:nvPr/>
        </p:nvSpPr>
        <p:spPr>
          <a:xfrm rot="-1776473">
            <a:off x="817880" y="3970129"/>
            <a:ext cx="3876040" cy="830997"/>
          </a:xfrm>
          <a:prstGeom prst="rect">
            <a:avLst/>
          </a:prstGeom>
          <a:noFill/>
          <a:ln w="9525">
            <a:noFill/>
          </a:ln>
        </p:spPr>
        <p:txBody>
          <a:bodyPr wrap="square">
            <a:spAutoFit/>
          </a:bodyPr>
          <a:lstStyle/>
          <a:p>
            <a:pPr eaLnBrk="1" hangingPunct="1"/>
            <a:r>
              <a:rPr lang="en-US" altLang="zh-CN" sz="2400" dirty="0">
                <a:ea typeface="微软雅黑" panose="020B0503020204020204" pitchFamily="34" charset="-122"/>
              </a:rPr>
              <a:t>Committed to SDG goals </a:t>
            </a:r>
          </a:p>
          <a:p>
            <a:pPr eaLnBrk="1" hangingPunct="1"/>
            <a:r>
              <a:rPr lang="en-US" altLang="zh-CN" sz="2400" dirty="0">
                <a:ea typeface="微软雅黑" panose="020B0503020204020204" pitchFamily="34" charset="-122"/>
              </a:rPr>
              <a:t>(goal 13)</a:t>
            </a:r>
            <a:endParaRPr lang="zh-CN" altLang="en-US" sz="2400" dirty="0">
              <a:ea typeface="微软雅黑" panose="020B0503020204020204" pitchFamily="34" charset="-122"/>
            </a:endParaRPr>
          </a:p>
        </p:txBody>
      </p:sp>
      <p:sp>
        <p:nvSpPr>
          <p:cNvPr id="35" name="文本框 22">
            <a:extLst>
              <a:ext uri="{FF2B5EF4-FFF2-40B4-BE49-F238E27FC236}">
                <a16:creationId xmlns:a16="http://schemas.microsoft.com/office/drawing/2014/main" xmlns="" id="{706DA441-0CCC-46A5-9DA0-E9DAEE3D22A3}"/>
              </a:ext>
            </a:extLst>
          </p:cNvPr>
          <p:cNvSpPr txBox="1"/>
          <p:nvPr/>
        </p:nvSpPr>
        <p:spPr>
          <a:xfrm rot="-1776473">
            <a:off x="1295400" y="4827379"/>
            <a:ext cx="3876040" cy="830997"/>
          </a:xfrm>
          <a:prstGeom prst="rect">
            <a:avLst/>
          </a:prstGeom>
          <a:noFill/>
          <a:ln w="9525">
            <a:noFill/>
          </a:ln>
        </p:spPr>
        <p:txBody>
          <a:bodyPr wrap="square">
            <a:spAutoFit/>
          </a:bodyPr>
          <a:lstStyle/>
          <a:p>
            <a:pPr eaLnBrk="1" hangingPunct="1"/>
            <a:r>
              <a:rPr lang="en-US" altLang="zh-CN" sz="2400" dirty="0">
                <a:solidFill>
                  <a:schemeClr val="bg1"/>
                </a:solidFill>
                <a:ea typeface="微软雅黑" panose="020B0503020204020204" pitchFamily="34" charset="-122"/>
              </a:rPr>
              <a:t>Training women to drive E-vehicles</a:t>
            </a:r>
            <a:endParaRPr lang="zh-CN" altLang="en-US" sz="2400" dirty="0">
              <a:solidFill>
                <a:schemeClr val="bg1"/>
              </a:solidFill>
              <a:ea typeface="微软雅黑" panose="020B0503020204020204" pitchFamily="34" charset="-122"/>
            </a:endParaRPr>
          </a:p>
        </p:txBody>
      </p:sp>
      <p:sp>
        <p:nvSpPr>
          <p:cNvPr id="36" name="文本框 23">
            <a:extLst>
              <a:ext uri="{FF2B5EF4-FFF2-40B4-BE49-F238E27FC236}">
                <a16:creationId xmlns:a16="http://schemas.microsoft.com/office/drawing/2014/main" xmlns="" id="{2A3C741D-2159-4895-8CE3-0B43191DED4F}"/>
              </a:ext>
            </a:extLst>
          </p:cNvPr>
          <p:cNvSpPr txBox="1"/>
          <p:nvPr/>
        </p:nvSpPr>
        <p:spPr>
          <a:xfrm rot="-1776473">
            <a:off x="2007235" y="5517584"/>
            <a:ext cx="3876040" cy="707886"/>
          </a:xfrm>
          <a:prstGeom prst="rect">
            <a:avLst/>
          </a:prstGeom>
          <a:noFill/>
          <a:ln w="9525">
            <a:noFill/>
          </a:ln>
        </p:spPr>
        <p:txBody>
          <a:bodyPr wrap="square">
            <a:spAutoFit/>
          </a:bodyPr>
          <a:lstStyle/>
          <a:p>
            <a:pPr algn="ctr" eaLnBrk="1" hangingPunct="1"/>
            <a:r>
              <a:rPr lang="en-US" altLang="zh-CN" sz="2000" dirty="0">
                <a:solidFill>
                  <a:schemeClr val="bg1"/>
                </a:solidFill>
                <a:ea typeface="微软雅黑" panose="020B0503020204020204" pitchFamily="34" charset="-122"/>
              </a:rPr>
              <a:t>Our strategy has been to include women in E-commerce Industry</a:t>
            </a:r>
            <a:endParaRPr lang="zh-CN" altLang="en-US" sz="2000" dirty="0">
              <a:solidFill>
                <a:schemeClr val="bg1"/>
              </a:solidFill>
              <a:ea typeface="微软雅黑" panose="020B0503020204020204" pitchFamily="34" charset="-122"/>
            </a:endParaRPr>
          </a:p>
        </p:txBody>
      </p:sp>
    </p:spTree>
    <p:extLst>
      <p:ext uri="{BB962C8B-B14F-4D97-AF65-F5344CB8AC3E}">
        <p14:creationId xmlns:p14="http://schemas.microsoft.com/office/powerpoint/2010/main" xmlns="" val="41001933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xmlns="" id="{E5E1DFD5-A360-4F7B-A4EB-85F1F4DB722E}"/>
              </a:ext>
            </a:extLst>
          </p:cNvPr>
          <p:cNvSpPr/>
          <p:nvPr/>
        </p:nvSpPr>
        <p:spPr>
          <a:xfrm>
            <a:off x="0" y="0"/>
            <a:ext cx="12240000" cy="6858000"/>
          </a:xfrm>
          <a:prstGeom prst="rect">
            <a:avLst/>
          </a:prstGeom>
          <a:gradFill flip="none" rotWithShape="1">
            <a:gsLst>
              <a:gs pos="0">
                <a:schemeClr val="bg1"/>
              </a:gs>
              <a:gs pos="50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5" name="Picture 2" descr="F:\案例二\273\marlenelatourre\background.jpg">
            <a:extLst>
              <a:ext uri="{FF2B5EF4-FFF2-40B4-BE49-F238E27FC236}">
                <a16:creationId xmlns:a16="http://schemas.microsoft.com/office/drawing/2014/main" xmlns="" id="{F3889611-8136-4B11-8693-4060ACC56F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flipV="1">
            <a:off x="10800497" y="0"/>
            <a:ext cx="409588" cy="40956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F:\案例二\273\marlenelatourre\background.jpg">
            <a:extLst>
              <a:ext uri="{FF2B5EF4-FFF2-40B4-BE49-F238E27FC236}">
                <a16:creationId xmlns:a16="http://schemas.microsoft.com/office/drawing/2014/main" xmlns="" id="{CD9D8F5A-5F0B-4263-8C6C-B303604D30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flipV="1">
            <a:off x="-1" y="188486"/>
            <a:ext cx="3136901" cy="416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5">
            <a:extLst>
              <a:ext uri="{FF2B5EF4-FFF2-40B4-BE49-F238E27FC236}">
                <a16:creationId xmlns:a16="http://schemas.microsoft.com/office/drawing/2014/main" xmlns="" id="{377529D8-99A5-44E3-A2E2-3C5FD384FB9A}"/>
              </a:ext>
            </a:extLst>
          </p:cNvPr>
          <p:cNvSpPr/>
          <p:nvPr/>
        </p:nvSpPr>
        <p:spPr>
          <a:xfrm>
            <a:off x="561249" y="101639"/>
            <a:ext cx="2379947" cy="584775"/>
          </a:xfrm>
          <a:prstGeom prst="rect">
            <a:avLst/>
          </a:prstGeom>
        </p:spPr>
        <p:txBody>
          <a:bodyPr wrap="none">
            <a:spAutoFit/>
          </a:bodyPr>
          <a:lstStyle/>
          <a:p>
            <a:r>
              <a:rPr lang="en-US" altLang="zh-CN" sz="3200" b="1" dirty="0">
                <a:solidFill>
                  <a:schemeClr val="bg1"/>
                </a:solidFill>
                <a:ea typeface="微软雅黑" panose="020B0503020204020204" pitchFamily="34" charset="-122"/>
              </a:rPr>
              <a:t>CHALLENGES</a:t>
            </a:r>
          </a:p>
        </p:txBody>
      </p:sp>
      <p:sp>
        <p:nvSpPr>
          <p:cNvPr id="8" name="矩形 6">
            <a:extLst>
              <a:ext uri="{FF2B5EF4-FFF2-40B4-BE49-F238E27FC236}">
                <a16:creationId xmlns:a16="http://schemas.microsoft.com/office/drawing/2014/main" xmlns="" id="{286FC974-C087-4224-9B7D-EDA456905330}"/>
              </a:ext>
            </a:extLst>
          </p:cNvPr>
          <p:cNvSpPr/>
          <p:nvPr/>
        </p:nvSpPr>
        <p:spPr>
          <a:xfrm>
            <a:off x="-21086" y="6760467"/>
            <a:ext cx="12231404" cy="96000"/>
          </a:xfrm>
          <a:prstGeom prst="rect">
            <a:avLst/>
          </a:prstGeom>
          <a:solidFill>
            <a:srgbClr val="0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a:extLst>
              <a:ext uri="{FF2B5EF4-FFF2-40B4-BE49-F238E27FC236}">
                <a16:creationId xmlns:a16="http://schemas.microsoft.com/office/drawing/2014/main" xmlns="" id="{8B9B276C-3285-4C13-A3E6-0C81966F5E6E}"/>
              </a:ext>
            </a:extLst>
          </p:cNvPr>
          <p:cNvSpPr txBox="1"/>
          <p:nvPr/>
        </p:nvSpPr>
        <p:spPr>
          <a:xfrm>
            <a:off x="10763549" y="12278"/>
            <a:ext cx="437940"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08</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Rectangle 9">
            <a:extLst>
              <a:ext uri="{FF2B5EF4-FFF2-40B4-BE49-F238E27FC236}">
                <a16:creationId xmlns:a16="http://schemas.microsoft.com/office/drawing/2014/main" xmlns="" id="{5F4AF0C8-E4E2-4ED8-99EE-4B1013DD27A7}"/>
              </a:ext>
            </a:extLst>
          </p:cNvPr>
          <p:cNvSpPr/>
          <p:nvPr/>
        </p:nvSpPr>
        <p:spPr>
          <a:xfrm>
            <a:off x="3274390" y="145025"/>
            <a:ext cx="2217047" cy="584775"/>
          </a:xfrm>
          <a:prstGeom prst="rect">
            <a:avLst/>
          </a:prstGeom>
        </p:spPr>
        <p:txBody>
          <a:bodyPr wrap="square">
            <a:spAutoFit/>
          </a:bodyPr>
          <a:lstStyle/>
          <a:p>
            <a:r>
              <a:rPr lang="en-US" sz="3200" dirty="0">
                <a:ea typeface="Microsoft YaHei" panose="020B0503020204020204" pitchFamily="34" charset="-122"/>
              </a:rPr>
              <a:t>WE FACED</a:t>
            </a:r>
          </a:p>
        </p:txBody>
      </p:sp>
      <p:sp>
        <p:nvSpPr>
          <p:cNvPr id="15" name="Freeform 5">
            <a:extLst>
              <a:ext uri="{FF2B5EF4-FFF2-40B4-BE49-F238E27FC236}">
                <a16:creationId xmlns:a16="http://schemas.microsoft.com/office/drawing/2014/main" xmlns="" id="{54FF9B8E-11B7-42A7-8BE0-7AB211180403}"/>
              </a:ext>
            </a:extLst>
          </p:cNvPr>
          <p:cNvSpPr/>
          <p:nvPr/>
        </p:nvSpPr>
        <p:spPr bwMode="auto">
          <a:xfrm>
            <a:off x="1473200" y="3113088"/>
            <a:ext cx="9194800" cy="668338"/>
          </a:xfrm>
          <a:custGeom>
            <a:avLst/>
            <a:gdLst>
              <a:gd name="T0" fmla="*/ 2938 w 5750"/>
              <a:gd name="T1" fmla="*/ 130 h 418"/>
              <a:gd name="T2" fmla="*/ 2794 w 5750"/>
              <a:gd name="T3" fmla="*/ 130 h 418"/>
              <a:gd name="T4" fmla="*/ 224 w 5750"/>
              <a:gd name="T5" fmla="*/ 119 h 418"/>
              <a:gd name="T6" fmla="*/ 224 w 5750"/>
              <a:gd name="T7" fmla="*/ 0 h 418"/>
              <a:gd name="T8" fmla="*/ 0 w 5750"/>
              <a:gd name="T9" fmla="*/ 210 h 418"/>
              <a:gd name="T10" fmla="*/ 224 w 5750"/>
              <a:gd name="T11" fmla="*/ 418 h 418"/>
              <a:gd name="T12" fmla="*/ 224 w 5750"/>
              <a:gd name="T13" fmla="*/ 294 h 418"/>
              <a:gd name="T14" fmla="*/ 2794 w 5750"/>
              <a:gd name="T15" fmla="*/ 311 h 418"/>
              <a:gd name="T16" fmla="*/ 2938 w 5750"/>
              <a:gd name="T17" fmla="*/ 311 h 418"/>
              <a:gd name="T18" fmla="*/ 5524 w 5750"/>
              <a:gd name="T19" fmla="*/ 311 h 418"/>
              <a:gd name="T20" fmla="*/ 5524 w 5750"/>
              <a:gd name="T21" fmla="*/ 418 h 418"/>
              <a:gd name="T22" fmla="*/ 5750 w 5750"/>
              <a:gd name="T23" fmla="*/ 210 h 418"/>
              <a:gd name="T24" fmla="*/ 5524 w 5750"/>
              <a:gd name="T25" fmla="*/ 0 h 418"/>
              <a:gd name="T26" fmla="*/ 5524 w 5750"/>
              <a:gd name="T27" fmla="*/ 130 h 418"/>
              <a:gd name="T28" fmla="*/ 2938 w 5750"/>
              <a:gd name="T29" fmla="*/ 13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0" h="418">
                <a:moveTo>
                  <a:pt x="2938" y="130"/>
                </a:moveTo>
                <a:lnTo>
                  <a:pt x="2794" y="130"/>
                </a:lnTo>
                <a:lnTo>
                  <a:pt x="224" y="119"/>
                </a:lnTo>
                <a:lnTo>
                  <a:pt x="224" y="0"/>
                </a:lnTo>
                <a:lnTo>
                  <a:pt x="0" y="210"/>
                </a:lnTo>
                <a:lnTo>
                  <a:pt x="224" y="418"/>
                </a:lnTo>
                <a:lnTo>
                  <a:pt x="224" y="294"/>
                </a:lnTo>
                <a:lnTo>
                  <a:pt x="2794" y="311"/>
                </a:lnTo>
                <a:lnTo>
                  <a:pt x="2938" y="311"/>
                </a:lnTo>
                <a:lnTo>
                  <a:pt x="5524" y="311"/>
                </a:lnTo>
                <a:lnTo>
                  <a:pt x="5524" y="418"/>
                </a:lnTo>
                <a:lnTo>
                  <a:pt x="5750" y="210"/>
                </a:lnTo>
                <a:lnTo>
                  <a:pt x="5524" y="0"/>
                </a:lnTo>
                <a:lnTo>
                  <a:pt x="5524" y="130"/>
                </a:lnTo>
                <a:lnTo>
                  <a:pt x="2938" y="130"/>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6">
            <a:extLst>
              <a:ext uri="{FF2B5EF4-FFF2-40B4-BE49-F238E27FC236}">
                <a16:creationId xmlns:a16="http://schemas.microsoft.com/office/drawing/2014/main" xmlns="" id="{B76D4C2C-3521-4B07-91E3-2515D23AE69A}"/>
              </a:ext>
            </a:extLst>
          </p:cNvPr>
          <p:cNvSpPr/>
          <p:nvPr/>
        </p:nvSpPr>
        <p:spPr bwMode="auto">
          <a:xfrm>
            <a:off x="3136900" y="1692275"/>
            <a:ext cx="6140450" cy="4114800"/>
          </a:xfrm>
          <a:custGeom>
            <a:avLst/>
            <a:gdLst>
              <a:gd name="T0" fmla="*/ 102 w 1880"/>
              <a:gd name="T1" fmla="*/ 0 h 1259"/>
              <a:gd name="T2" fmla="*/ 0 w 1880"/>
              <a:gd name="T3" fmla="*/ 110 h 1259"/>
              <a:gd name="T4" fmla="*/ 54 w 1880"/>
              <a:gd name="T5" fmla="*/ 110 h 1259"/>
              <a:gd name="T6" fmla="*/ 141 w 1880"/>
              <a:gd name="T7" fmla="*/ 347 h 1259"/>
              <a:gd name="T8" fmla="*/ 237 w 1880"/>
              <a:gd name="T9" fmla="*/ 405 h 1259"/>
              <a:gd name="T10" fmla="*/ 242 w 1880"/>
              <a:gd name="T11" fmla="*/ 406 h 1259"/>
              <a:gd name="T12" fmla="*/ 795 w 1880"/>
              <a:gd name="T13" fmla="*/ 410 h 1259"/>
              <a:gd name="T14" fmla="*/ 843 w 1880"/>
              <a:gd name="T15" fmla="*/ 410 h 1259"/>
              <a:gd name="T16" fmla="*/ 1370 w 1880"/>
              <a:gd name="T17" fmla="*/ 410 h 1259"/>
              <a:gd name="T18" fmla="*/ 1558 w 1880"/>
              <a:gd name="T19" fmla="*/ 470 h 1259"/>
              <a:gd name="T20" fmla="*/ 1740 w 1880"/>
              <a:gd name="T21" fmla="*/ 839 h 1259"/>
              <a:gd name="T22" fmla="*/ 1740 w 1880"/>
              <a:gd name="T23" fmla="*/ 1150 h 1259"/>
              <a:gd name="T24" fmla="*/ 1676 w 1880"/>
              <a:gd name="T25" fmla="*/ 1150 h 1259"/>
              <a:gd name="T26" fmla="*/ 1778 w 1880"/>
              <a:gd name="T27" fmla="*/ 1259 h 1259"/>
              <a:gd name="T28" fmla="*/ 1880 w 1880"/>
              <a:gd name="T29" fmla="*/ 1150 h 1259"/>
              <a:gd name="T30" fmla="*/ 1824 w 1880"/>
              <a:gd name="T31" fmla="*/ 1150 h 1259"/>
              <a:gd name="T32" fmla="*/ 1824 w 1880"/>
              <a:gd name="T33" fmla="*/ 839 h 1259"/>
              <a:gd name="T34" fmla="*/ 1599 w 1880"/>
              <a:gd name="T35" fmla="*/ 392 h 1259"/>
              <a:gd name="T36" fmla="*/ 1374 w 1880"/>
              <a:gd name="T37" fmla="*/ 326 h 1259"/>
              <a:gd name="T38" fmla="*/ 1373 w 1880"/>
              <a:gd name="T39" fmla="*/ 326 h 1259"/>
              <a:gd name="T40" fmla="*/ 843 w 1880"/>
              <a:gd name="T41" fmla="*/ 326 h 1259"/>
              <a:gd name="T42" fmla="*/ 795 w 1880"/>
              <a:gd name="T43" fmla="*/ 326 h 1259"/>
              <a:gd name="T44" fmla="*/ 253 w 1880"/>
              <a:gd name="T45" fmla="*/ 321 h 1259"/>
              <a:gd name="T46" fmla="*/ 140 w 1880"/>
              <a:gd name="T47" fmla="*/ 110 h 1259"/>
              <a:gd name="T48" fmla="*/ 204 w 1880"/>
              <a:gd name="T49" fmla="*/ 110 h 1259"/>
              <a:gd name="T50" fmla="*/ 102 w 1880"/>
              <a:gd name="T51"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80" h="1259">
                <a:moveTo>
                  <a:pt x="102" y="0"/>
                </a:moveTo>
                <a:cubicBezTo>
                  <a:pt x="0" y="110"/>
                  <a:pt x="0" y="110"/>
                  <a:pt x="0" y="110"/>
                </a:cubicBezTo>
                <a:cubicBezTo>
                  <a:pt x="54" y="110"/>
                  <a:pt x="54" y="110"/>
                  <a:pt x="54" y="110"/>
                </a:cubicBezTo>
                <a:cubicBezTo>
                  <a:pt x="57" y="238"/>
                  <a:pt x="103" y="308"/>
                  <a:pt x="141" y="347"/>
                </a:cubicBezTo>
                <a:cubicBezTo>
                  <a:pt x="186" y="393"/>
                  <a:pt x="232" y="404"/>
                  <a:pt x="237" y="405"/>
                </a:cubicBezTo>
                <a:cubicBezTo>
                  <a:pt x="242" y="406"/>
                  <a:pt x="242" y="406"/>
                  <a:pt x="242" y="406"/>
                </a:cubicBezTo>
                <a:cubicBezTo>
                  <a:pt x="795" y="410"/>
                  <a:pt x="795" y="410"/>
                  <a:pt x="795" y="410"/>
                </a:cubicBezTo>
                <a:cubicBezTo>
                  <a:pt x="843" y="410"/>
                  <a:pt x="843" y="410"/>
                  <a:pt x="843" y="410"/>
                </a:cubicBezTo>
                <a:cubicBezTo>
                  <a:pt x="1370" y="410"/>
                  <a:pt x="1370" y="410"/>
                  <a:pt x="1370" y="410"/>
                </a:cubicBezTo>
                <a:cubicBezTo>
                  <a:pt x="1379" y="410"/>
                  <a:pt x="1471" y="416"/>
                  <a:pt x="1558" y="470"/>
                </a:cubicBezTo>
                <a:cubicBezTo>
                  <a:pt x="1677" y="544"/>
                  <a:pt x="1740" y="667"/>
                  <a:pt x="1740" y="839"/>
                </a:cubicBezTo>
                <a:cubicBezTo>
                  <a:pt x="1740" y="1150"/>
                  <a:pt x="1740" y="1150"/>
                  <a:pt x="1740" y="1150"/>
                </a:cubicBezTo>
                <a:cubicBezTo>
                  <a:pt x="1676" y="1150"/>
                  <a:pt x="1676" y="1150"/>
                  <a:pt x="1676" y="1150"/>
                </a:cubicBezTo>
                <a:cubicBezTo>
                  <a:pt x="1778" y="1259"/>
                  <a:pt x="1778" y="1259"/>
                  <a:pt x="1778" y="1259"/>
                </a:cubicBezTo>
                <a:cubicBezTo>
                  <a:pt x="1880" y="1150"/>
                  <a:pt x="1880" y="1150"/>
                  <a:pt x="1880" y="1150"/>
                </a:cubicBezTo>
                <a:cubicBezTo>
                  <a:pt x="1824" y="1150"/>
                  <a:pt x="1824" y="1150"/>
                  <a:pt x="1824" y="1150"/>
                </a:cubicBezTo>
                <a:cubicBezTo>
                  <a:pt x="1824" y="839"/>
                  <a:pt x="1824" y="839"/>
                  <a:pt x="1824" y="839"/>
                </a:cubicBezTo>
                <a:cubicBezTo>
                  <a:pt x="1824" y="582"/>
                  <a:pt x="1701" y="454"/>
                  <a:pt x="1599" y="392"/>
                </a:cubicBezTo>
                <a:cubicBezTo>
                  <a:pt x="1489" y="326"/>
                  <a:pt x="1378" y="326"/>
                  <a:pt x="1374" y="326"/>
                </a:cubicBezTo>
                <a:cubicBezTo>
                  <a:pt x="1373" y="326"/>
                  <a:pt x="1373" y="326"/>
                  <a:pt x="1373" y="326"/>
                </a:cubicBezTo>
                <a:cubicBezTo>
                  <a:pt x="843" y="326"/>
                  <a:pt x="843" y="326"/>
                  <a:pt x="843" y="326"/>
                </a:cubicBezTo>
                <a:cubicBezTo>
                  <a:pt x="795" y="326"/>
                  <a:pt x="795" y="326"/>
                  <a:pt x="795" y="326"/>
                </a:cubicBezTo>
                <a:cubicBezTo>
                  <a:pt x="253" y="321"/>
                  <a:pt x="253" y="321"/>
                  <a:pt x="253" y="321"/>
                </a:cubicBezTo>
                <a:cubicBezTo>
                  <a:pt x="233" y="313"/>
                  <a:pt x="146" y="270"/>
                  <a:pt x="140" y="110"/>
                </a:cubicBezTo>
                <a:cubicBezTo>
                  <a:pt x="204" y="110"/>
                  <a:pt x="204" y="110"/>
                  <a:pt x="204" y="110"/>
                </a:cubicBezTo>
                <a:lnTo>
                  <a:pt x="102" y="0"/>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Freeform 7">
            <a:extLst>
              <a:ext uri="{FF2B5EF4-FFF2-40B4-BE49-F238E27FC236}">
                <a16:creationId xmlns:a16="http://schemas.microsoft.com/office/drawing/2014/main" xmlns="" id="{AD57C3F6-DE48-4D9D-9C0C-9D73109CD50C}"/>
              </a:ext>
            </a:extLst>
          </p:cNvPr>
          <p:cNvSpPr/>
          <p:nvPr/>
        </p:nvSpPr>
        <p:spPr bwMode="auto">
          <a:xfrm rot="10800000" flipH="1">
            <a:off x="2924175" y="1979613"/>
            <a:ext cx="6113463" cy="4114800"/>
          </a:xfrm>
          <a:custGeom>
            <a:avLst/>
            <a:gdLst>
              <a:gd name="T0" fmla="*/ 102 w 1872"/>
              <a:gd name="T1" fmla="*/ 0 h 1259"/>
              <a:gd name="T2" fmla="*/ 0 w 1872"/>
              <a:gd name="T3" fmla="*/ 110 h 1259"/>
              <a:gd name="T4" fmla="*/ 57 w 1872"/>
              <a:gd name="T5" fmla="*/ 110 h 1259"/>
              <a:gd name="T6" fmla="*/ 57 w 1872"/>
              <a:gd name="T7" fmla="*/ 421 h 1259"/>
              <a:gd name="T8" fmla="*/ 282 w 1872"/>
              <a:gd name="T9" fmla="*/ 867 h 1259"/>
              <a:gd name="T10" fmla="*/ 507 w 1872"/>
              <a:gd name="T11" fmla="*/ 934 h 1259"/>
              <a:gd name="T12" fmla="*/ 507 w 1872"/>
              <a:gd name="T13" fmla="*/ 934 h 1259"/>
              <a:gd name="T14" fmla="*/ 1029 w 1872"/>
              <a:gd name="T15" fmla="*/ 938 h 1259"/>
              <a:gd name="T16" fmla="*/ 1084 w 1872"/>
              <a:gd name="T17" fmla="*/ 938 h 1259"/>
              <a:gd name="T18" fmla="*/ 1619 w 1872"/>
              <a:gd name="T19" fmla="*/ 938 h 1259"/>
              <a:gd name="T20" fmla="*/ 1732 w 1872"/>
              <a:gd name="T21" fmla="*/ 1150 h 1259"/>
              <a:gd name="T22" fmla="*/ 1669 w 1872"/>
              <a:gd name="T23" fmla="*/ 1150 h 1259"/>
              <a:gd name="T24" fmla="*/ 1771 w 1872"/>
              <a:gd name="T25" fmla="*/ 1259 h 1259"/>
              <a:gd name="T26" fmla="*/ 1872 w 1872"/>
              <a:gd name="T27" fmla="*/ 1150 h 1259"/>
              <a:gd name="T28" fmla="*/ 1819 w 1872"/>
              <a:gd name="T29" fmla="*/ 1150 h 1259"/>
              <a:gd name="T30" fmla="*/ 1732 w 1872"/>
              <a:gd name="T31" fmla="*/ 913 h 1259"/>
              <a:gd name="T32" fmla="*/ 1636 w 1872"/>
              <a:gd name="T33" fmla="*/ 855 h 1259"/>
              <a:gd name="T34" fmla="*/ 1631 w 1872"/>
              <a:gd name="T35" fmla="*/ 854 h 1259"/>
              <a:gd name="T36" fmla="*/ 1084 w 1872"/>
              <a:gd name="T37" fmla="*/ 854 h 1259"/>
              <a:gd name="T38" fmla="*/ 1029 w 1872"/>
              <a:gd name="T39" fmla="*/ 854 h 1259"/>
              <a:gd name="T40" fmla="*/ 509 w 1872"/>
              <a:gd name="T41" fmla="*/ 850 h 1259"/>
              <a:gd name="T42" fmla="*/ 325 w 1872"/>
              <a:gd name="T43" fmla="*/ 790 h 1259"/>
              <a:gd name="T44" fmla="*/ 145 w 1872"/>
              <a:gd name="T45" fmla="*/ 421 h 1259"/>
              <a:gd name="T46" fmla="*/ 145 w 1872"/>
              <a:gd name="T47" fmla="*/ 110 h 1259"/>
              <a:gd name="T48" fmla="*/ 204 w 1872"/>
              <a:gd name="T49" fmla="*/ 110 h 1259"/>
              <a:gd name="T50" fmla="*/ 102 w 1872"/>
              <a:gd name="T51"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2" h="1259">
                <a:moveTo>
                  <a:pt x="102" y="0"/>
                </a:moveTo>
                <a:cubicBezTo>
                  <a:pt x="0" y="110"/>
                  <a:pt x="0" y="110"/>
                  <a:pt x="0" y="110"/>
                </a:cubicBezTo>
                <a:cubicBezTo>
                  <a:pt x="57" y="110"/>
                  <a:pt x="57" y="110"/>
                  <a:pt x="57" y="110"/>
                </a:cubicBezTo>
                <a:cubicBezTo>
                  <a:pt x="57" y="421"/>
                  <a:pt x="57" y="421"/>
                  <a:pt x="57" y="421"/>
                </a:cubicBezTo>
                <a:cubicBezTo>
                  <a:pt x="57" y="678"/>
                  <a:pt x="179" y="805"/>
                  <a:pt x="282" y="867"/>
                </a:cubicBezTo>
                <a:cubicBezTo>
                  <a:pt x="392" y="934"/>
                  <a:pt x="502" y="934"/>
                  <a:pt x="507" y="934"/>
                </a:cubicBezTo>
                <a:cubicBezTo>
                  <a:pt x="507" y="934"/>
                  <a:pt x="507" y="934"/>
                  <a:pt x="507" y="934"/>
                </a:cubicBezTo>
                <a:cubicBezTo>
                  <a:pt x="1029" y="938"/>
                  <a:pt x="1029" y="938"/>
                  <a:pt x="1029" y="938"/>
                </a:cubicBezTo>
                <a:cubicBezTo>
                  <a:pt x="1084" y="938"/>
                  <a:pt x="1084" y="938"/>
                  <a:pt x="1084" y="938"/>
                </a:cubicBezTo>
                <a:cubicBezTo>
                  <a:pt x="1619" y="938"/>
                  <a:pt x="1619" y="938"/>
                  <a:pt x="1619" y="938"/>
                </a:cubicBezTo>
                <a:cubicBezTo>
                  <a:pt x="1640" y="946"/>
                  <a:pt x="1727" y="990"/>
                  <a:pt x="1732" y="1150"/>
                </a:cubicBezTo>
                <a:cubicBezTo>
                  <a:pt x="1669" y="1150"/>
                  <a:pt x="1669" y="1150"/>
                  <a:pt x="1669" y="1150"/>
                </a:cubicBezTo>
                <a:cubicBezTo>
                  <a:pt x="1771" y="1259"/>
                  <a:pt x="1771" y="1259"/>
                  <a:pt x="1771" y="1259"/>
                </a:cubicBezTo>
                <a:cubicBezTo>
                  <a:pt x="1872" y="1150"/>
                  <a:pt x="1872" y="1150"/>
                  <a:pt x="1872" y="1150"/>
                </a:cubicBezTo>
                <a:cubicBezTo>
                  <a:pt x="1819" y="1150"/>
                  <a:pt x="1819" y="1150"/>
                  <a:pt x="1819" y="1150"/>
                </a:cubicBezTo>
                <a:cubicBezTo>
                  <a:pt x="1815" y="1022"/>
                  <a:pt x="1770" y="952"/>
                  <a:pt x="1732" y="913"/>
                </a:cubicBezTo>
                <a:cubicBezTo>
                  <a:pt x="1687" y="867"/>
                  <a:pt x="1641" y="856"/>
                  <a:pt x="1636" y="855"/>
                </a:cubicBezTo>
                <a:cubicBezTo>
                  <a:pt x="1631" y="854"/>
                  <a:pt x="1631" y="854"/>
                  <a:pt x="1631" y="854"/>
                </a:cubicBezTo>
                <a:cubicBezTo>
                  <a:pt x="1084" y="854"/>
                  <a:pt x="1084" y="854"/>
                  <a:pt x="1084" y="854"/>
                </a:cubicBezTo>
                <a:cubicBezTo>
                  <a:pt x="1029" y="854"/>
                  <a:pt x="1029" y="854"/>
                  <a:pt x="1029" y="854"/>
                </a:cubicBezTo>
                <a:cubicBezTo>
                  <a:pt x="509" y="850"/>
                  <a:pt x="509" y="850"/>
                  <a:pt x="509" y="850"/>
                </a:cubicBezTo>
                <a:cubicBezTo>
                  <a:pt x="500" y="850"/>
                  <a:pt x="412" y="844"/>
                  <a:pt x="325" y="790"/>
                </a:cubicBezTo>
                <a:cubicBezTo>
                  <a:pt x="205" y="716"/>
                  <a:pt x="145" y="593"/>
                  <a:pt x="145" y="421"/>
                </a:cubicBezTo>
                <a:cubicBezTo>
                  <a:pt x="145" y="110"/>
                  <a:pt x="145" y="110"/>
                  <a:pt x="145" y="110"/>
                </a:cubicBezTo>
                <a:cubicBezTo>
                  <a:pt x="204" y="110"/>
                  <a:pt x="204" y="110"/>
                  <a:pt x="204" y="110"/>
                </a:cubicBezTo>
                <a:lnTo>
                  <a:pt x="102" y="0"/>
                </a:lnTo>
                <a:close/>
              </a:path>
            </a:pathLst>
          </a:custGeom>
          <a:solidFill>
            <a:srgbClr val="00172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8">
            <a:extLst>
              <a:ext uri="{FF2B5EF4-FFF2-40B4-BE49-F238E27FC236}">
                <a16:creationId xmlns:a16="http://schemas.microsoft.com/office/drawing/2014/main" xmlns="" id="{7A3A1539-2F7F-484C-8021-35330FEDBD20}"/>
              </a:ext>
            </a:extLst>
          </p:cNvPr>
          <p:cNvSpPr/>
          <p:nvPr/>
        </p:nvSpPr>
        <p:spPr bwMode="auto">
          <a:xfrm>
            <a:off x="3838575" y="1581150"/>
            <a:ext cx="4487863" cy="3730625"/>
          </a:xfrm>
          <a:custGeom>
            <a:avLst/>
            <a:gdLst>
              <a:gd name="T0" fmla="*/ 1272 w 1374"/>
              <a:gd name="T1" fmla="*/ 0 h 1141"/>
              <a:gd name="T2" fmla="*/ 1170 w 1374"/>
              <a:gd name="T3" fmla="*/ 110 h 1141"/>
              <a:gd name="T4" fmla="*/ 1228 w 1374"/>
              <a:gd name="T5" fmla="*/ 110 h 1141"/>
              <a:gd name="T6" fmla="*/ 1228 w 1374"/>
              <a:gd name="T7" fmla="*/ 375 h 1141"/>
              <a:gd name="T8" fmla="*/ 1059 w 1374"/>
              <a:gd name="T9" fmla="*/ 682 h 1141"/>
              <a:gd name="T10" fmla="*/ 880 w 1374"/>
              <a:gd name="T11" fmla="*/ 730 h 1141"/>
              <a:gd name="T12" fmla="*/ 539 w 1374"/>
              <a:gd name="T13" fmla="*/ 730 h 1141"/>
              <a:gd name="T14" fmla="*/ 515 w 1374"/>
              <a:gd name="T15" fmla="*/ 730 h 1141"/>
              <a:gd name="T16" fmla="*/ 204 w 1374"/>
              <a:gd name="T17" fmla="*/ 730 h 1141"/>
              <a:gd name="T18" fmla="*/ 104 w 1374"/>
              <a:gd name="T19" fmla="*/ 760 h 1141"/>
              <a:gd name="T20" fmla="*/ 68 w 1374"/>
              <a:gd name="T21" fmla="*/ 854 h 1141"/>
              <a:gd name="T22" fmla="*/ 68 w 1374"/>
              <a:gd name="T23" fmla="*/ 1030 h 1141"/>
              <a:gd name="T24" fmla="*/ 0 w 1374"/>
              <a:gd name="T25" fmla="*/ 1030 h 1141"/>
              <a:gd name="T26" fmla="*/ 101 w 1374"/>
              <a:gd name="T27" fmla="*/ 1141 h 1141"/>
              <a:gd name="T28" fmla="*/ 203 w 1374"/>
              <a:gd name="T29" fmla="*/ 1034 h 1141"/>
              <a:gd name="T30" fmla="*/ 152 w 1374"/>
              <a:gd name="T31" fmla="*/ 1034 h 1141"/>
              <a:gd name="T32" fmla="*/ 152 w 1374"/>
              <a:gd name="T33" fmla="*/ 854 h 1141"/>
              <a:gd name="T34" fmla="*/ 161 w 1374"/>
              <a:gd name="T35" fmla="*/ 823 h 1141"/>
              <a:gd name="T36" fmla="*/ 199 w 1374"/>
              <a:gd name="T37" fmla="*/ 813 h 1141"/>
              <a:gd name="T38" fmla="*/ 200 w 1374"/>
              <a:gd name="T39" fmla="*/ 814 h 1141"/>
              <a:gd name="T40" fmla="*/ 515 w 1374"/>
              <a:gd name="T41" fmla="*/ 814 h 1141"/>
              <a:gd name="T42" fmla="*/ 539 w 1374"/>
              <a:gd name="T43" fmla="*/ 814 h 1141"/>
              <a:gd name="T44" fmla="*/ 880 w 1374"/>
              <a:gd name="T45" fmla="*/ 814 h 1141"/>
              <a:gd name="T46" fmla="*/ 1096 w 1374"/>
              <a:gd name="T47" fmla="*/ 759 h 1141"/>
              <a:gd name="T48" fmla="*/ 1316 w 1374"/>
              <a:gd name="T49" fmla="*/ 375 h 1141"/>
              <a:gd name="T50" fmla="*/ 1316 w 1374"/>
              <a:gd name="T51" fmla="*/ 110 h 1141"/>
              <a:gd name="T52" fmla="*/ 1374 w 1374"/>
              <a:gd name="T53" fmla="*/ 110 h 1141"/>
              <a:gd name="T54" fmla="*/ 1272 w 1374"/>
              <a:gd name="T55"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4" h="1141">
                <a:moveTo>
                  <a:pt x="1272" y="0"/>
                </a:moveTo>
                <a:cubicBezTo>
                  <a:pt x="1170" y="110"/>
                  <a:pt x="1170" y="110"/>
                  <a:pt x="1170" y="110"/>
                </a:cubicBezTo>
                <a:cubicBezTo>
                  <a:pt x="1228" y="110"/>
                  <a:pt x="1228" y="110"/>
                  <a:pt x="1228" y="110"/>
                </a:cubicBezTo>
                <a:cubicBezTo>
                  <a:pt x="1228" y="375"/>
                  <a:pt x="1228" y="375"/>
                  <a:pt x="1228" y="375"/>
                </a:cubicBezTo>
                <a:cubicBezTo>
                  <a:pt x="1228" y="520"/>
                  <a:pt x="1171" y="624"/>
                  <a:pt x="1059" y="682"/>
                </a:cubicBezTo>
                <a:cubicBezTo>
                  <a:pt x="972" y="727"/>
                  <a:pt x="881" y="730"/>
                  <a:pt x="880" y="730"/>
                </a:cubicBezTo>
                <a:cubicBezTo>
                  <a:pt x="539" y="730"/>
                  <a:pt x="539" y="730"/>
                  <a:pt x="539" y="730"/>
                </a:cubicBezTo>
                <a:cubicBezTo>
                  <a:pt x="515" y="730"/>
                  <a:pt x="515" y="730"/>
                  <a:pt x="515" y="730"/>
                </a:cubicBezTo>
                <a:cubicBezTo>
                  <a:pt x="204" y="730"/>
                  <a:pt x="204" y="730"/>
                  <a:pt x="204" y="730"/>
                </a:cubicBezTo>
                <a:cubicBezTo>
                  <a:pt x="191" y="730"/>
                  <a:pt x="142" y="726"/>
                  <a:pt x="104" y="760"/>
                </a:cubicBezTo>
                <a:cubicBezTo>
                  <a:pt x="86" y="776"/>
                  <a:pt x="68" y="804"/>
                  <a:pt x="68" y="854"/>
                </a:cubicBezTo>
                <a:cubicBezTo>
                  <a:pt x="68" y="1030"/>
                  <a:pt x="68" y="1030"/>
                  <a:pt x="68" y="1030"/>
                </a:cubicBezTo>
                <a:cubicBezTo>
                  <a:pt x="0" y="1030"/>
                  <a:pt x="0" y="1030"/>
                  <a:pt x="0" y="1030"/>
                </a:cubicBezTo>
                <a:cubicBezTo>
                  <a:pt x="101" y="1141"/>
                  <a:pt x="101" y="1141"/>
                  <a:pt x="101" y="1141"/>
                </a:cubicBezTo>
                <a:cubicBezTo>
                  <a:pt x="203" y="1034"/>
                  <a:pt x="203" y="1034"/>
                  <a:pt x="203" y="1034"/>
                </a:cubicBezTo>
                <a:cubicBezTo>
                  <a:pt x="152" y="1034"/>
                  <a:pt x="152" y="1034"/>
                  <a:pt x="152" y="1034"/>
                </a:cubicBezTo>
                <a:cubicBezTo>
                  <a:pt x="152" y="854"/>
                  <a:pt x="152" y="854"/>
                  <a:pt x="152" y="854"/>
                </a:cubicBezTo>
                <a:cubicBezTo>
                  <a:pt x="152" y="832"/>
                  <a:pt x="158" y="825"/>
                  <a:pt x="161" y="823"/>
                </a:cubicBezTo>
                <a:cubicBezTo>
                  <a:pt x="172" y="812"/>
                  <a:pt x="192" y="812"/>
                  <a:pt x="199" y="813"/>
                </a:cubicBezTo>
                <a:cubicBezTo>
                  <a:pt x="200" y="814"/>
                  <a:pt x="200" y="814"/>
                  <a:pt x="200" y="814"/>
                </a:cubicBezTo>
                <a:cubicBezTo>
                  <a:pt x="515" y="814"/>
                  <a:pt x="515" y="814"/>
                  <a:pt x="515" y="814"/>
                </a:cubicBezTo>
                <a:cubicBezTo>
                  <a:pt x="539" y="814"/>
                  <a:pt x="539" y="814"/>
                  <a:pt x="539" y="814"/>
                </a:cubicBezTo>
                <a:cubicBezTo>
                  <a:pt x="880" y="814"/>
                  <a:pt x="880" y="814"/>
                  <a:pt x="880" y="814"/>
                </a:cubicBezTo>
                <a:cubicBezTo>
                  <a:pt x="885" y="814"/>
                  <a:pt x="991" y="812"/>
                  <a:pt x="1096" y="759"/>
                </a:cubicBezTo>
                <a:cubicBezTo>
                  <a:pt x="1196" y="709"/>
                  <a:pt x="1316" y="601"/>
                  <a:pt x="1316" y="375"/>
                </a:cubicBezTo>
                <a:cubicBezTo>
                  <a:pt x="1316" y="110"/>
                  <a:pt x="1316" y="110"/>
                  <a:pt x="1316" y="110"/>
                </a:cubicBezTo>
                <a:cubicBezTo>
                  <a:pt x="1374" y="110"/>
                  <a:pt x="1374" y="110"/>
                  <a:pt x="1374" y="110"/>
                </a:cubicBezTo>
                <a:lnTo>
                  <a:pt x="1272" y="0"/>
                </a:lnTo>
                <a:close/>
              </a:path>
            </a:pathLst>
          </a:custGeom>
          <a:solidFill>
            <a:srgbClr val="0017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TextBox 12">
            <a:extLst>
              <a:ext uri="{FF2B5EF4-FFF2-40B4-BE49-F238E27FC236}">
                <a16:creationId xmlns:a16="http://schemas.microsoft.com/office/drawing/2014/main" xmlns="" id="{AD6F8CA2-9B85-402D-BFAC-B77AE5DEE719}"/>
              </a:ext>
            </a:extLst>
          </p:cNvPr>
          <p:cNvSpPr txBox="1"/>
          <p:nvPr/>
        </p:nvSpPr>
        <p:spPr>
          <a:xfrm>
            <a:off x="344700" y="3409844"/>
            <a:ext cx="1022138" cy="830997"/>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Limited </a:t>
            </a:r>
          </a:p>
          <a:p>
            <a:pPr algn="r" eaLnBrk="1" hangingPunct="1"/>
            <a:r>
              <a:rPr lang="en-US" altLang="zh-CN" sz="1600" b="1" dirty="0">
                <a:latin typeface="微软雅黑" panose="020B0503020204020204" pitchFamily="34" charset="-122"/>
                <a:ea typeface="微软雅黑" panose="020B0503020204020204" pitchFamily="34" charset="-122"/>
              </a:rPr>
              <a:t>E-Bike</a:t>
            </a:r>
          </a:p>
          <a:p>
            <a:pPr algn="r" eaLnBrk="1" hangingPunct="1"/>
            <a:r>
              <a:rPr lang="en-US" altLang="x-none" sz="1600" b="1" dirty="0">
                <a:latin typeface="微软雅黑" panose="020B0503020204020204" pitchFamily="34" charset="-122"/>
                <a:ea typeface="微软雅黑" panose="020B0503020204020204" pitchFamily="34" charset="-122"/>
              </a:rPr>
              <a:t>vendors</a:t>
            </a:r>
            <a:endParaRPr lang="id-ID" altLang="x-none" sz="1600" b="1" dirty="0">
              <a:latin typeface="微软雅黑" panose="020B0503020204020204" pitchFamily="34" charset="-122"/>
              <a:ea typeface="微软雅黑" panose="020B0503020204020204" pitchFamily="34" charset="-122"/>
            </a:endParaRPr>
          </a:p>
        </p:txBody>
      </p:sp>
      <p:grpSp>
        <p:nvGrpSpPr>
          <p:cNvPr id="26" name="组合 17">
            <a:extLst>
              <a:ext uri="{FF2B5EF4-FFF2-40B4-BE49-F238E27FC236}">
                <a16:creationId xmlns:a16="http://schemas.microsoft.com/office/drawing/2014/main" xmlns="" id="{21944143-D18E-4FC2-BB86-4C606480486C}"/>
              </a:ext>
            </a:extLst>
          </p:cNvPr>
          <p:cNvGrpSpPr/>
          <p:nvPr/>
        </p:nvGrpSpPr>
        <p:grpSpPr>
          <a:xfrm>
            <a:off x="352425" y="4639695"/>
            <a:ext cx="2443609" cy="1192742"/>
            <a:chOff x="365218" y="4867671"/>
            <a:chExt cx="2443399" cy="1192521"/>
          </a:xfrm>
        </p:grpSpPr>
        <p:sp>
          <p:nvSpPr>
            <p:cNvPr id="28" name="TextBox 12">
              <a:extLst>
                <a:ext uri="{FF2B5EF4-FFF2-40B4-BE49-F238E27FC236}">
                  <a16:creationId xmlns:a16="http://schemas.microsoft.com/office/drawing/2014/main" xmlns="" id="{7A828076-F633-41D4-AAB5-C05E7EB11E61}"/>
                </a:ext>
              </a:extLst>
            </p:cNvPr>
            <p:cNvSpPr txBox="1"/>
            <p:nvPr/>
          </p:nvSpPr>
          <p:spPr>
            <a:xfrm>
              <a:off x="664688" y="4867671"/>
              <a:ext cx="2143929" cy="338491"/>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Capacity of E-bikes</a:t>
              </a:r>
              <a:endParaRPr lang="id-ID" altLang="x-none" sz="1600" b="1" dirty="0">
                <a:latin typeface="微软雅黑" panose="020B0503020204020204" pitchFamily="34" charset="-122"/>
                <a:ea typeface="微软雅黑" panose="020B0503020204020204" pitchFamily="34" charset="-122"/>
              </a:endParaRPr>
            </a:p>
          </p:txBody>
        </p:sp>
        <p:sp>
          <p:nvSpPr>
            <p:cNvPr id="29" name="TextBox 13">
              <a:extLst>
                <a:ext uri="{FF2B5EF4-FFF2-40B4-BE49-F238E27FC236}">
                  <a16:creationId xmlns:a16="http://schemas.microsoft.com/office/drawing/2014/main" xmlns="" id="{21268C16-AB0F-4BA3-9E40-F0A4F2405E3B}"/>
                </a:ext>
              </a:extLst>
            </p:cNvPr>
            <p:cNvSpPr txBox="1"/>
            <p:nvPr/>
          </p:nvSpPr>
          <p:spPr>
            <a:xfrm>
              <a:off x="365218" y="5137033"/>
              <a:ext cx="2427601" cy="923159"/>
            </a:xfrm>
            <a:prstGeom prst="rect">
              <a:avLst/>
            </a:prstGeom>
            <a:noFill/>
            <a:ln w="9525">
              <a:noFill/>
            </a:ln>
          </p:spPr>
          <p:txBody>
            <a:bodyPr wrap="square">
              <a:spAutoFit/>
            </a:bodyPr>
            <a:lstStyle/>
            <a:p>
              <a:pPr algn="r" eaLnBrk="1" hangingPunct="1"/>
              <a:r>
                <a:rPr lang="en-US" dirty="0"/>
                <a:t>Weight carrying capacity of E-bikes need to be standardized</a:t>
              </a:r>
              <a:endParaRPr lang="en-US" altLang="zh-CN" sz="1100" dirty="0">
                <a:latin typeface="微软雅黑" panose="020B0503020204020204" pitchFamily="34" charset="-122"/>
                <a:ea typeface="微软雅黑" panose="020B0503020204020204" pitchFamily="34" charset="-122"/>
              </a:endParaRPr>
            </a:p>
          </p:txBody>
        </p:sp>
      </p:grpSp>
      <p:grpSp>
        <p:nvGrpSpPr>
          <p:cNvPr id="43" name="组合 34">
            <a:extLst>
              <a:ext uri="{FF2B5EF4-FFF2-40B4-BE49-F238E27FC236}">
                <a16:creationId xmlns:a16="http://schemas.microsoft.com/office/drawing/2014/main" xmlns="" id="{E0801012-D997-41BD-98C3-C867BA97238A}"/>
              </a:ext>
            </a:extLst>
          </p:cNvPr>
          <p:cNvGrpSpPr/>
          <p:nvPr/>
        </p:nvGrpSpPr>
        <p:grpSpPr>
          <a:xfrm>
            <a:off x="8998829" y="1141971"/>
            <a:ext cx="2574093" cy="1289916"/>
            <a:chOff x="4445480" y="4555087"/>
            <a:chExt cx="2574789" cy="1290506"/>
          </a:xfrm>
        </p:grpSpPr>
        <p:grpSp>
          <p:nvGrpSpPr>
            <p:cNvPr id="44" name="Group 41">
              <a:extLst>
                <a:ext uri="{FF2B5EF4-FFF2-40B4-BE49-F238E27FC236}">
                  <a16:creationId xmlns:a16="http://schemas.microsoft.com/office/drawing/2014/main" xmlns="" id="{EDECFF6D-775C-470B-B538-A4552C77A8DF}"/>
                </a:ext>
              </a:extLst>
            </p:cNvPr>
            <p:cNvGrpSpPr/>
            <p:nvPr/>
          </p:nvGrpSpPr>
          <p:grpSpPr>
            <a:xfrm>
              <a:off x="4946735" y="5117991"/>
              <a:ext cx="25084" cy="174268"/>
              <a:chOff x="3537035" y="4504764"/>
              <a:chExt cx="25084" cy="174268"/>
            </a:xfrm>
            <a:solidFill>
              <a:schemeClr val="accent2"/>
            </a:solidFill>
          </p:grpSpPr>
          <p:sp>
            <p:nvSpPr>
              <p:cNvPr id="48" name="Oval 50">
                <a:extLst>
                  <a:ext uri="{FF2B5EF4-FFF2-40B4-BE49-F238E27FC236}">
                    <a16:creationId xmlns:a16="http://schemas.microsoft.com/office/drawing/2014/main" xmlns="" id="{1B4895E2-F998-4A00-A359-8E64BF0622AF}"/>
                  </a:ext>
                </a:extLst>
              </p:cNvPr>
              <p:cNvSpPr>
                <a:spLocks noChangeArrowheads="1"/>
              </p:cNvSpPr>
              <p:nvPr/>
            </p:nvSpPr>
            <p:spPr bwMode="auto">
              <a:xfrm>
                <a:off x="3537035" y="4655268"/>
                <a:ext cx="25084" cy="2376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49" name="Oval 51">
                <a:extLst>
                  <a:ext uri="{FF2B5EF4-FFF2-40B4-BE49-F238E27FC236}">
                    <a16:creationId xmlns:a16="http://schemas.microsoft.com/office/drawing/2014/main" xmlns="" id="{58503A5A-6B8F-4FBA-A12A-0A8A5DF3DC0E}"/>
                  </a:ext>
                </a:extLst>
              </p:cNvPr>
              <p:cNvSpPr>
                <a:spLocks noChangeArrowheads="1"/>
              </p:cNvSpPr>
              <p:nvPr/>
            </p:nvSpPr>
            <p:spPr bwMode="auto">
              <a:xfrm>
                <a:off x="3537035" y="4580017"/>
                <a:ext cx="25084" cy="2508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sp>
            <p:nvSpPr>
              <p:cNvPr id="50" name="Oval 52">
                <a:extLst>
                  <a:ext uri="{FF2B5EF4-FFF2-40B4-BE49-F238E27FC236}">
                    <a16:creationId xmlns:a16="http://schemas.microsoft.com/office/drawing/2014/main" xmlns="" id="{2AE11A87-C3C0-47FC-9B06-7291F22D87C1}"/>
                  </a:ext>
                </a:extLst>
              </p:cNvPr>
              <p:cNvSpPr>
                <a:spLocks noChangeArrowheads="1"/>
              </p:cNvSpPr>
              <p:nvPr/>
            </p:nvSpPr>
            <p:spPr bwMode="auto">
              <a:xfrm>
                <a:off x="3537035" y="4504764"/>
                <a:ext cx="25084" cy="2508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effectLst/>
                  <a:uLnTx/>
                  <a:uFillTx/>
                  <a:latin typeface="+mn-lt"/>
                  <a:ea typeface="+mn-ea"/>
                  <a:cs typeface="+mn-cs"/>
                </a:endParaRPr>
              </a:p>
            </p:txBody>
          </p:sp>
        </p:grpSp>
        <p:sp>
          <p:nvSpPr>
            <p:cNvPr id="45" name="TextBox 12">
              <a:extLst>
                <a:ext uri="{FF2B5EF4-FFF2-40B4-BE49-F238E27FC236}">
                  <a16:creationId xmlns:a16="http://schemas.microsoft.com/office/drawing/2014/main" xmlns="" id="{D93EAF9A-4246-4C6B-AB59-83FD8A355C0E}"/>
                </a:ext>
              </a:extLst>
            </p:cNvPr>
            <p:cNvSpPr txBox="1"/>
            <p:nvPr/>
          </p:nvSpPr>
          <p:spPr>
            <a:xfrm>
              <a:off x="4445480" y="4555087"/>
              <a:ext cx="1906615" cy="338709"/>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Speed of E-Bikes</a:t>
              </a:r>
              <a:endParaRPr lang="id-ID" altLang="x-none" sz="1600" b="1" dirty="0">
                <a:latin typeface="微软雅黑" panose="020B0503020204020204" pitchFamily="34" charset="-122"/>
                <a:ea typeface="微软雅黑" panose="020B0503020204020204" pitchFamily="34" charset="-122"/>
              </a:endParaRPr>
            </a:p>
          </p:txBody>
        </p:sp>
        <p:sp>
          <p:nvSpPr>
            <p:cNvPr id="46" name="TextBox 13">
              <a:extLst>
                <a:ext uri="{FF2B5EF4-FFF2-40B4-BE49-F238E27FC236}">
                  <a16:creationId xmlns:a16="http://schemas.microsoft.com/office/drawing/2014/main" xmlns="" id="{4AC7550C-AFDE-4C2F-A69D-505F3220DCC3}"/>
                </a:ext>
              </a:extLst>
            </p:cNvPr>
            <p:cNvSpPr txBox="1"/>
            <p:nvPr/>
          </p:nvSpPr>
          <p:spPr>
            <a:xfrm>
              <a:off x="4481329" y="4921841"/>
              <a:ext cx="2538940" cy="923752"/>
            </a:xfrm>
            <a:prstGeom prst="rect">
              <a:avLst/>
            </a:prstGeom>
            <a:noFill/>
            <a:ln w="9525">
              <a:noFill/>
            </a:ln>
          </p:spPr>
          <p:txBody>
            <a:bodyPr wrap="square">
              <a:spAutoFit/>
            </a:bodyPr>
            <a:lstStyle/>
            <a:p>
              <a:pPr eaLnBrk="1" hangingPunct="1"/>
              <a:r>
                <a:rPr lang="en-US" dirty="0"/>
                <a:t>Speed of E-bikes while carrying load need to be increased</a:t>
              </a:r>
              <a:endParaRPr lang="en-US" altLang="zh-CN" sz="1100" dirty="0">
                <a:latin typeface="微软雅黑" panose="020B0503020204020204" pitchFamily="34" charset="-122"/>
                <a:ea typeface="微软雅黑" panose="020B0503020204020204" pitchFamily="34" charset="-122"/>
              </a:endParaRPr>
            </a:p>
          </p:txBody>
        </p:sp>
      </p:grpSp>
      <p:grpSp>
        <p:nvGrpSpPr>
          <p:cNvPr id="51" name="组合 42">
            <a:extLst>
              <a:ext uri="{FF2B5EF4-FFF2-40B4-BE49-F238E27FC236}">
                <a16:creationId xmlns:a16="http://schemas.microsoft.com/office/drawing/2014/main" xmlns="" id="{6994B526-AE60-43ED-A45A-8A43C1A7FD70}"/>
              </a:ext>
            </a:extLst>
          </p:cNvPr>
          <p:cNvGrpSpPr/>
          <p:nvPr/>
        </p:nvGrpSpPr>
        <p:grpSpPr>
          <a:xfrm>
            <a:off x="5046837" y="1215160"/>
            <a:ext cx="2792993" cy="1445067"/>
            <a:chOff x="9715692" y="1955207"/>
            <a:chExt cx="2284962" cy="1445729"/>
          </a:xfrm>
        </p:grpSpPr>
        <p:sp>
          <p:nvSpPr>
            <p:cNvPr id="53" name="TextBox 12">
              <a:extLst>
                <a:ext uri="{FF2B5EF4-FFF2-40B4-BE49-F238E27FC236}">
                  <a16:creationId xmlns:a16="http://schemas.microsoft.com/office/drawing/2014/main" xmlns="" id="{5B8626EF-AAD5-42C6-83D5-7A84A0A0186E}"/>
                </a:ext>
              </a:extLst>
            </p:cNvPr>
            <p:cNvSpPr txBox="1"/>
            <p:nvPr/>
          </p:nvSpPr>
          <p:spPr>
            <a:xfrm>
              <a:off x="9715692" y="1955207"/>
              <a:ext cx="2284962" cy="338709"/>
            </a:xfrm>
            <a:prstGeom prst="rect">
              <a:avLst/>
            </a:prstGeom>
            <a:noFill/>
            <a:ln w="9525">
              <a:noFill/>
            </a:ln>
          </p:spPr>
          <p:txBody>
            <a:bodyPr wrap="square">
              <a:spAutoFit/>
            </a:bodyPr>
            <a:lstStyle/>
            <a:p>
              <a:pPr algn="r" eaLnBrk="1" hangingPunct="1"/>
              <a:r>
                <a:rPr lang="en-US" altLang="zh-CN" sz="1600" b="1" dirty="0">
                  <a:latin typeface="微软雅黑" panose="020B0503020204020204" pitchFamily="34" charset="-122"/>
                  <a:ea typeface="微软雅黑" panose="020B0503020204020204" pitchFamily="34" charset="-122"/>
                </a:rPr>
                <a:t>Reluctance by companies</a:t>
              </a:r>
              <a:endParaRPr lang="id-ID" altLang="x-none" sz="1600" b="1" dirty="0">
                <a:latin typeface="微软雅黑" panose="020B0503020204020204" pitchFamily="34" charset="-122"/>
                <a:ea typeface="微软雅黑" panose="020B0503020204020204" pitchFamily="34" charset="-122"/>
              </a:endParaRPr>
            </a:p>
          </p:txBody>
        </p:sp>
        <p:sp>
          <p:nvSpPr>
            <p:cNvPr id="54" name="TextBox 13">
              <a:extLst>
                <a:ext uri="{FF2B5EF4-FFF2-40B4-BE49-F238E27FC236}">
                  <a16:creationId xmlns:a16="http://schemas.microsoft.com/office/drawing/2014/main" xmlns="" id="{9247FE78-0FC1-4F63-BBC2-31E8EE8B3280}"/>
                </a:ext>
              </a:extLst>
            </p:cNvPr>
            <p:cNvSpPr txBox="1"/>
            <p:nvPr/>
          </p:nvSpPr>
          <p:spPr>
            <a:xfrm>
              <a:off x="9753598" y="2200057"/>
              <a:ext cx="1986710" cy="1200879"/>
            </a:xfrm>
            <a:prstGeom prst="rect">
              <a:avLst/>
            </a:prstGeom>
            <a:noFill/>
            <a:ln w="9525">
              <a:noFill/>
            </a:ln>
          </p:spPr>
          <p:txBody>
            <a:bodyPr>
              <a:spAutoFit/>
            </a:bodyPr>
            <a:lstStyle/>
            <a:p>
              <a:pPr algn="r" eaLnBrk="1" hangingPunct="1"/>
              <a:r>
                <a:rPr lang="en-US" altLang="zh-CN" dirty="0">
                  <a:ea typeface="微软雅黑" panose="020B0503020204020204" pitchFamily="34" charset="-122"/>
                </a:rPr>
                <a:t>E-commerce companies are not ready to accept green vehicles as a tool for business</a:t>
              </a:r>
            </a:p>
          </p:txBody>
        </p:sp>
      </p:grpSp>
      <p:grpSp>
        <p:nvGrpSpPr>
          <p:cNvPr id="59" name="组合 50">
            <a:extLst>
              <a:ext uri="{FF2B5EF4-FFF2-40B4-BE49-F238E27FC236}">
                <a16:creationId xmlns:a16="http://schemas.microsoft.com/office/drawing/2014/main" xmlns="" id="{F86FDBAC-BD7F-4B5B-BDAC-95A3FD02D3EE}"/>
              </a:ext>
            </a:extLst>
          </p:cNvPr>
          <p:cNvGrpSpPr/>
          <p:nvPr/>
        </p:nvGrpSpPr>
        <p:grpSpPr>
          <a:xfrm>
            <a:off x="4576601" y="4408358"/>
            <a:ext cx="2255617" cy="1201992"/>
            <a:chOff x="9296850" y="4926996"/>
            <a:chExt cx="2255258" cy="1202542"/>
          </a:xfrm>
        </p:grpSpPr>
        <p:sp>
          <p:nvSpPr>
            <p:cNvPr id="61" name="TextBox 12">
              <a:extLst>
                <a:ext uri="{FF2B5EF4-FFF2-40B4-BE49-F238E27FC236}">
                  <a16:creationId xmlns:a16="http://schemas.microsoft.com/office/drawing/2014/main" xmlns="" id="{0C64D26E-DEA8-4638-96B3-3E0B815722A2}"/>
                </a:ext>
              </a:extLst>
            </p:cNvPr>
            <p:cNvSpPr txBox="1"/>
            <p:nvPr/>
          </p:nvSpPr>
          <p:spPr>
            <a:xfrm>
              <a:off x="9296850" y="4926996"/>
              <a:ext cx="2255258" cy="338709"/>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Mechanical Support</a:t>
              </a:r>
              <a:endParaRPr lang="id-ID" altLang="x-none" sz="1600" b="1" dirty="0">
                <a:latin typeface="微软雅黑" panose="020B0503020204020204" pitchFamily="34" charset="-122"/>
                <a:ea typeface="微软雅黑" panose="020B0503020204020204" pitchFamily="34" charset="-122"/>
              </a:endParaRPr>
            </a:p>
          </p:txBody>
        </p:sp>
        <p:sp>
          <p:nvSpPr>
            <p:cNvPr id="62" name="TextBox 13">
              <a:extLst>
                <a:ext uri="{FF2B5EF4-FFF2-40B4-BE49-F238E27FC236}">
                  <a16:creationId xmlns:a16="http://schemas.microsoft.com/office/drawing/2014/main" xmlns="" id="{673EBDC8-3C56-4B81-8491-BB0F3AF72492}"/>
                </a:ext>
              </a:extLst>
            </p:cNvPr>
            <p:cNvSpPr txBox="1"/>
            <p:nvPr/>
          </p:nvSpPr>
          <p:spPr>
            <a:xfrm>
              <a:off x="9343813" y="5205786"/>
              <a:ext cx="1986710" cy="923752"/>
            </a:xfrm>
            <a:prstGeom prst="rect">
              <a:avLst/>
            </a:prstGeom>
            <a:noFill/>
            <a:ln w="9525">
              <a:noFill/>
            </a:ln>
          </p:spPr>
          <p:txBody>
            <a:bodyPr>
              <a:spAutoFit/>
            </a:bodyPr>
            <a:lstStyle/>
            <a:p>
              <a:pPr eaLnBrk="1" hangingPunct="1"/>
              <a:r>
                <a:rPr lang="en-US" dirty="0"/>
                <a:t>Mechanical support need to be made available</a:t>
              </a:r>
              <a:endParaRPr lang="en-US" altLang="zh-CN" sz="1100" dirty="0">
                <a:latin typeface="微软雅黑" panose="020B0503020204020204" pitchFamily="34" charset="-122"/>
                <a:ea typeface="微软雅黑" panose="020B0503020204020204" pitchFamily="34" charset="-122"/>
              </a:endParaRPr>
            </a:p>
          </p:txBody>
        </p:sp>
      </p:grpSp>
      <p:sp>
        <p:nvSpPr>
          <p:cNvPr id="69" name="TextBox 12">
            <a:extLst>
              <a:ext uri="{FF2B5EF4-FFF2-40B4-BE49-F238E27FC236}">
                <a16:creationId xmlns:a16="http://schemas.microsoft.com/office/drawing/2014/main" xmlns="" id="{D097E505-4C3E-4980-8B87-E74D4B0DCF41}"/>
              </a:ext>
            </a:extLst>
          </p:cNvPr>
          <p:cNvSpPr txBox="1"/>
          <p:nvPr/>
        </p:nvSpPr>
        <p:spPr>
          <a:xfrm>
            <a:off x="10542588" y="3446462"/>
            <a:ext cx="1557094" cy="338554"/>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Re-sale Value</a:t>
            </a:r>
            <a:endParaRPr lang="id-ID" altLang="x-none" sz="1600" b="1" dirty="0">
              <a:latin typeface="微软雅黑" panose="020B0503020204020204" pitchFamily="34" charset="-122"/>
              <a:ea typeface="微软雅黑" panose="020B0503020204020204" pitchFamily="34" charset="-122"/>
            </a:endParaRPr>
          </a:p>
        </p:txBody>
      </p:sp>
      <p:grpSp>
        <p:nvGrpSpPr>
          <p:cNvPr id="73" name="组合 10">
            <a:extLst>
              <a:ext uri="{FF2B5EF4-FFF2-40B4-BE49-F238E27FC236}">
                <a16:creationId xmlns:a16="http://schemas.microsoft.com/office/drawing/2014/main" xmlns="" id="{FA5BCA43-E542-48E1-BB08-1765C4DDD987}"/>
              </a:ext>
            </a:extLst>
          </p:cNvPr>
          <p:cNvGrpSpPr/>
          <p:nvPr/>
        </p:nvGrpSpPr>
        <p:grpSpPr>
          <a:xfrm>
            <a:off x="721709" y="1325689"/>
            <a:ext cx="2494704" cy="1454888"/>
            <a:chOff x="593068" y="1996747"/>
            <a:chExt cx="1986710" cy="1454617"/>
          </a:xfrm>
        </p:grpSpPr>
        <p:sp>
          <p:nvSpPr>
            <p:cNvPr id="74" name="TextBox 12">
              <a:extLst>
                <a:ext uri="{FF2B5EF4-FFF2-40B4-BE49-F238E27FC236}">
                  <a16:creationId xmlns:a16="http://schemas.microsoft.com/office/drawing/2014/main" xmlns="" id="{0E19B074-764F-4430-9D5B-5D506C37FB5A}"/>
                </a:ext>
              </a:extLst>
            </p:cNvPr>
            <p:cNvSpPr txBox="1"/>
            <p:nvPr/>
          </p:nvSpPr>
          <p:spPr>
            <a:xfrm>
              <a:off x="1024131" y="1996747"/>
              <a:ext cx="1555646" cy="338491"/>
            </a:xfrm>
            <a:prstGeom prst="rect">
              <a:avLst/>
            </a:prstGeom>
            <a:noFill/>
            <a:ln w="9525">
              <a:noFill/>
            </a:ln>
          </p:spPr>
          <p:txBody>
            <a:bodyPr wrap="none">
              <a:spAutoFit/>
            </a:bodyPr>
            <a:lstStyle/>
            <a:p>
              <a:pPr algn="r" eaLnBrk="1" hangingPunct="1"/>
              <a:r>
                <a:rPr lang="en-US" altLang="zh-CN" sz="1600" b="1" dirty="0">
                  <a:latin typeface="微软雅黑" panose="020B0503020204020204" pitchFamily="34" charset="-122"/>
                  <a:ea typeface="微软雅黑" panose="020B0503020204020204" pitchFamily="34" charset="-122"/>
                </a:rPr>
                <a:t>No Loan Support</a:t>
              </a:r>
              <a:endParaRPr lang="id-ID" altLang="x-none" sz="1600" b="1" dirty="0">
                <a:latin typeface="微软雅黑" panose="020B0503020204020204" pitchFamily="34" charset="-122"/>
                <a:ea typeface="微软雅黑" panose="020B0503020204020204" pitchFamily="34" charset="-122"/>
              </a:endParaRPr>
            </a:p>
          </p:txBody>
        </p:sp>
        <p:sp>
          <p:nvSpPr>
            <p:cNvPr id="75" name="TextBox 13">
              <a:extLst>
                <a:ext uri="{FF2B5EF4-FFF2-40B4-BE49-F238E27FC236}">
                  <a16:creationId xmlns:a16="http://schemas.microsoft.com/office/drawing/2014/main" xmlns="" id="{2FE6E84A-B23F-4BE9-BFA8-7C3108D06B16}"/>
                </a:ext>
              </a:extLst>
            </p:cNvPr>
            <p:cNvSpPr txBox="1"/>
            <p:nvPr/>
          </p:nvSpPr>
          <p:spPr>
            <a:xfrm>
              <a:off x="593068" y="2251258"/>
              <a:ext cx="1986710" cy="1200106"/>
            </a:xfrm>
            <a:prstGeom prst="rect">
              <a:avLst/>
            </a:prstGeom>
            <a:noFill/>
            <a:ln w="9525">
              <a:noFill/>
            </a:ln>
          </p:spPr>
          <p:txBody>
            <a:bodyPr>
              <a:spAutoFit/>
            </a:bodyPr>
            <a:lstStyle/>
            <a:p>
              <a:pPr algn="r" eaLnBrk="1" hangingPunct="1"/>
              <a:r>
                <a:rPr lang="en-US" altLang="zh-CN" dirty="0">
                  <a:latin typeface="+mn-lt"/>
                  <a:ea typeface="微软雅黑" panose="020B0503020204020204" pitchFamily="34" charset="-122"/>
                </a:rPr>
                <a:t>Banks don’t provide loans saying e-vehicles are not registered vehicles</a:t>
              </a:r>
            </a:p>
          </p:txBody>
        </p:sp>
      </p:grpSp>
      <p:grpSp>
        <p:nvGrpSpPr>
          <p:cNvPr id="79" name="组合 21">
            <a:extLst>
              <a:ext uri="{FF2B5EF4-FFF2-40B4-BE49-F238E27FC236}">
                <a16:creationId xmlns:a16="http://schemas.microsoft.com/office/drawing/2014/main" xmlns="" id="{0C668A88-1C19-46D8-8200-0E937920F6C4}"/>
              </a:ext>
            </a:extLst>
          </p:cNvPr>
          <p:cNvGrpSpPr/>
          <p:nvPr/>
        </p:nvGrpSpPr>
        <p:grpSpPr>
          <a:xfrm>
            <a:off x="9410977" y="4071565"/>
            <a:ext cx="2595561" cy="1220200"/>
            <a:chOff x="5169551" y="1725772"/>
            <a:chExt cx="1986710" cy="1220267"/>
          </a:xfrm>
        </p:grpSpPr>
        <p:sp>
          <p:nvSpPr>
            <p:cNvPr id="80" name="TextBox 12">
              <a:extLst>
                <a:ext uri="{FF2B5EF4-FFF2-40B4-BE49-F238E27FC236}">
                  <a16:creationId xmlns:a16="http://schemas.microsoft.com/office/drawing/2014/main" xmlns="" id="{0D7C341F-4B6F-4B51-B6FA-86F0165A611E}"/>
                </a:ext>
              </a:extLst>
            </p:cNvPr>
            <p:cNvSpPr txBox="1"/>
            <p:nvPr/>
          </p:nvSpPr>
          <p:spPr>
            <a:xfrm>
              <a:off x="5173297" y="1725772"/>
              <a:ext cx="1458339" cy="338573"/>
            </a:xfrm>
            <a:prstGeom prst="rect">
              <a:avLst/>
            </a:prstGeom>
            <a:noFill/>
            <a:ln w="9525">
              <a:noFill/>
            </a:ln>
          </p:spPr>
          <p:txBody>
            <a:bodyPr wrap="none">
              <a:spAutoFit/>
            </a:bodyPr>
            <a:lstStyle/>
            <a:p>
              <a:pPr eaLnBrk="1" hangingPunct="1"/>
              <a:r>
                <a:rPr lang="en-US" altLang="zh-CN" sz="1600" b="1" dirty="0">
                  <a:latin typeface="微软雅黑" panose="020B0503020204020204" pitchFamily="34" charset="-122"/>
                  <a:ea typeface="微软雅黑" panose="020B0503020204020204" pitchFamily="34" charset="-122"/>
                </a:rPr>
                <a:t>Charging station</a:t>
              </a:r>
              <a:endParaRPr lang="id-ID" altLang="x-none" sz="1600" b="1" dirty="0">
                <a:latin typeface="微软雅黑" panose="020B0503020204020204" pitchFamily="34" charset="-122"/>
                <a:ea typeface="微软雅黑" panose="020B0503020204020204" pitchFamily="34" charset="-122"/>
              </a:endParaRPr>
            </a:p>
          </p:txBody>
        </p:sp>
        <p:sp>
          <p:nvSpPr>
            <p:cNvPr id="81" name="TextBox 13">
              <a:extLst>
                <a:ext uri="{FF2B5EF4-FFF2-40B4-BE49-F238E27FC236}">
                  <a16:creationId xmlns:a16="http://schemas.microsoft.com/office/drawing/2014/main" xmlns="" id="{69F19768-E0FC-4C83-9FE3-FD649D767109}"/>
                </a:ext>
              </a:extLst>
            </p:cNvPr>
            <p:cNvSpPr txBox="1"/>
            <p:nvPr/>
          </p:nvSpPr>
          <p:spPr>
            <a:xfrm>
              <a:off x="5169551" y="2022658"/>
              <a:ext cx="1986710" cy="923381"/>
            </a:xfrm>
            <a:prstGeom prst="rect">
              <a:avLst/>
            </a:prstGeom>
            <a:noFill/>
            <a:ln w="9525">
              <a:noFill/>
            </a:ln>
          </p:spPr>
          <p:txBody>
            <a:bodyPr>
              <a:spAutoFit/>
            </a:bodyPr>
            <a:lstStyle/>
            <a:p>
              <a:pPr eaLnBrk="1" hangingPunct="1"/>
              <a:r>
                <a:rPr lang="en-US" altLang="zh-CN" dirty="0">
                  <a:latin typeface="+mn-lt"/>
                  <a:ea typeface="微软雅黑" panose="020B0503020204020204" pitchFamily="34" charset="-122"/>
                </a:rPr>
                <a:t>No charging stations in cities and in companies where women work.</a:t>
              </a:r>
            </a:p>
          </p:txBody>
        </p:sp>
      </p:grpSp>
    </p:spTree>
    <p:extLst>
      <p:ext uri="{BB962C8B-B14F-4D97-AF65-F5344CB8AC3E}">
        <p14:creationId xmlns:p14="http://schemas.microsoft.com/office/powerpoint/2010/main" xmlns="" val="991882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5" grpId="0"/>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927</Words>
  <Application>Microsoft Office PowerPoint</Application>
  <PresentationFormat>Custom</PresentationFormat>
  <Paragraphs>140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USER</cp:lastModifiedBy>
  <cp:revision>151</cp:revision>
  <dcterms:created xsi:type="dcterms:W3CDTF">2021-01-13T18:02:14Z</dcterms:created>
  <dcterms:modified xsi:type="dcterms:W3CDTF">2021-01-14T10:06:19Z</dcterms:modified>
</cp:coreProperties>
</file>