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6"/>
  </p:notesMasterIdLst>
  <p:sldIdLst>
    <p:sldId id="256" r:id="rId2"/>
    <p:sldId id="266" r:id="rId3"/>
    <p:sldId id="360" r:id="rId4"/>
    <p:sldId id="354" r:id="rId5"/>
    <p:sldId id="355" r:id="rId6"/>
    <p:sldId id="356" r:id="rId7"/>
    <p:sldId id="357" r:id="rId8"/>
    <p:sldId id="358" r:id="rId9"/>
    <p:sldId id="359" r:id="rId10"/>
    <p:sldId id="362" r:id="rId11"/>
    <p:sldId id="350" r:id="rId12"/>
    <p:sldId id="351" r:id="rId13"/>
    <p:sldId id="364" r:id="rId14"/>
    <p:sldId id="365" r:id="rId15"/>
    <p:sldId id="366" r:id="rId16"/>
    <p:sldId id="367" r:id="rId17"/>
    <p:sldId id="368" r:id="rId18"/>
    <p:sldId id="371" r:id="rId19"/>
    <p:sldId id="372" r:id="rId20"/>
    <p:sldId id="370" r:id="rId21"/>
    <p:sldId id="363" r:id="rId22"/>
    <p:sldId id="348" r:id="rId23"/>
    <p:sldId id="349" r:id="rId24"/>
    <p:sldId id="33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shan Gupta" initials="AG" lastIdx="1" clrIdx="0">
    <p:extLst>
      <p:ext uri="{19B8F6BF-5375-455C-9EA6-DF929625EA0E}">
        <p15:presenceInfo xmlns:p15="http://schemas.microsoft.com/office/powerpoint/2012/main" xmlns="" userId="910ead0161f70d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1F4E79"/>
    <a:srgbClr val="2685CA"/>
    <a:srgbClr val="FF9900"/>
    <a:srgbClr val="E9EBF5"/>
    <a:srgbClr val="CFD5EA"/>
    <a:srgbClr val="4472C4"/>
    <a:srgbClr val="A7ABB9"/>
    <a:srgbClr val="154C5D"/>
    <a:srgbClr val="6F9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55" autoAdjust="0"/>
    <p:restoredTop sz="95084" autoAdjust="0"/>
  </p:normalViewPr>
  <p:slideViewPr>
    <p:cSldViewPr snapToGrid="0">
      <p:cViewPr varScale="1">
        <p:scale>
          <a:sx n="73" d="100"/>
          <a:sy n="73" d="100"/>
        </p:scale>
        <p:origin x="-5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910ead0161f70d29/Swach%20Backup%2013.06.2021/SWACH%20BACKUP%2017.05.2020/Swach%20Review/2021-05(May)/Comparison%20%20Power%20Vs%20Customer%20Billing%20YTD%20May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cked"/>
        <c:ser>
          <c:idx val="0"/>
          <c:order val="0"/>
          <c:tx>
            <c:strRef>
              <c:f>'[Comparison  Power Vs Customer Billing YTD May 2021.xlsx]Summary '!$D$2</c:f>
              <c:strCache>
                <c:ptCount val="1"/>
                <c:pt idx="0">
                  <c:v>in MGD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'[Comparison  Power Vs Customer Billing YTD May 2021.xlsx]Summary '!$B$24:$B$28,'[Comparison  Power Vs Customer Billing YTD May 2021.xlsx]Summary '!$B$32:$B$47</c:f>
              <c:numCache>
                <c:formatCode>mmm\-yy</c:formatCode>
                <c:ptCount val="21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</c:numCache>
            </c:numRef>
          </c:cat>
          <c:val>
            <c:numRef>
              <c:f>'[Comparison  Power Vs Customer Billing YTD May 2021.xlsx]Summary '!$D$24:$D$28,'[Comparison  Power Vs Customer Billing YTD May 2021.xlsx]Summary '!$D$32:$D$47</c:f>
              <c:numCache>
                <c:formatCode>_ * #,##0.00_ ;_ * \-#,##0.00_ ;_ * "-"??_ ;_ @_ </c:formatCode>
                <c:ptCount val="21"/>
                <c:pt idx="0">
                  <c:v>25.192960844698639</c:v>
                </c:pt>
                <c:pt idx="1">
                  <c:v>25.370286533357923</c:v>
                </c:pt>
                <c:pt idx="2">
                  <c:v>23.940365865773526</c:v>
                </c:pt>
                <c:pt idx="3">
                  <c:v>26.255328670904316</c:v>
                </c:pt>
                <c:pt idx="4">
                  <c:v>26.677263244539684</c:v>
                </c:pt>
                <c:pt idx="5">
                  <c:v>18.876785452412381</c:v>
                </c:pt>
                <c:pt idx="6">
                  <c:v>19.253430878617138</c:v>
                </c:pt>
                <c:pt idx="7">
                  <c:v>20.646451092535564</c:v>
                </c:pt>
                <c:pt idx="8">
                  <c:v>24.951910931978485</c:v>
                </c:pt>
                <c:pt idx="9">
                  <c:v>22.375367213998832</c:v>
                </c:pt>
                <c:pt idx="10">
                  <c:v>28.177210734711831</c:v>
                </c:pt>
                <c:pt idx="11">
                  <c:v>28.206725515518784</c:v>
                </c:pt>
                <c:pt idx="12">
                  <c:v>31.939668573104559</c:v>
                </c:pt>
                <c:pt idx="13">
                  <c:v>31.726288974355331</c:v>
                </c:pt>
                <c:pt idx="14">
                  <c:v>29.703582021770284</c:v>
                </c:pt>
                <c:pt idx="15">
                  <c:v>32.496653258751813</c:v>
                </c:pt>
                <c:pt idx="16">
                  <c:v>33.562231241928394</c:v>
                </c:pt>
                <c:pt idx="17">
                  <c:v>31.574263088429387</c:v>
                </c:pt>
                <c:pt idx="18">
                  <c:v>31.499219448504885</c:v>
                </c:pt>
                <c:pt idx="19">
                  <c:v>28.184066578677221</c:v>
                </c:pt>
                <c:pt idx="20">
                  <c:v>30.210528930076777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E-A24A-82F5-77BDCA28E881}"/>
            </c:ext>
          </c:extLst>
        </c:ser>
        <c:dLbls/>
        <c:marker val="1"/>
        <c:axId val="122963456"/>
        <c:axId val="122964992"/>
      </c:lineChart>
      <c:lineChart>
        <c:grouping val="standard"/>
        <c:ser>
          <c:idx val="1"/>
          <c:order val="1"/>
          <c:tx>
            <c:strRef>
              <c:f>'[Comparison  Power Vs Customer Billing YTD May 2021.xlsx]Summary '!$G$2</c:f>
              <c:strCache>
                <c:ptCount val="1"/>
                <c:pt idx="0">
                  <c:v>KWh/MGD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'[Comparison  Power Vs Customer Billing YTD May 2021.xlsx]Summary '!$B$24:$B$28,'[Comparison  Power Vs Customer Billing YTD May 2021.xlsx]Summary '!$B$32:$B$47</c:f>
              <c:numCache>
                <c:formatCode>mmm\-yy</c:formatCode>
                <c:ptCount val="21"/>
                <c:pt idx="0">
                  <c:v>43770</c:v>
                </c:pt>
                <c:pt idx="1">
                  <c:v>43800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  <c:pt idx="6">
                  <c:v>43952</c:v>
                </c:pt>
                <c:pt idx="7">
                  <c:v>43983</c:v>
                </c:pt>
                <c:pt idx="8">
                  <c:v>44013</c:v>
                </c:pt>
                <c:pt idx="9">
                  <c:v>44044</c:v>
                </c:pt>
                <c:pt idx="10">
                  <c:v>44075</c:v>
                </c:pt>
                <c:pt idx="11">
                  <c:v>44105</c:v>
                </c:pt>
                <c:pt idx="12">
                  <c:v>44136</c:v>
                </c:pt>
                <c:pt idx="13">
                  <c:v>44166</c:v>
                </c:pt>
                <c:pt idx="14">
                  <c:v>44197</c:v>
                </c:pt>
                <c:pt idx="15">
                  <c:v>44228</c:v>
                </c:pt>
                <c:pt idx="16">
                  <c:v>44256</c:v>
                </c:pt>
                <c:pt idx="17">
                  <c:v>44287</c:v>
                </c:pt>
                <c:pt idx="18">
                  <c:v>44317</c:v>
                </c:pt>
                <c:pt idx="19">
                  <c:v>44348</c:v>
                </c:pt>
                <c:pt idx="20">
                  <c:v>44378</c:v>
                </c:pt>
              </c:numCache>
            </c:numRef>
          </c:cat>
          <c:val>
            <c:numRef>
              <c:f>'[Comparison  Power Vs Customer Billing YTD May 2021.xlsx]Summary '!$G$24:$G$28,'[Comparison  Power Vs Customer Billing YTD May 2021.xlsx]Summary '!$G$32:$G$47</c:f>
              <c:numCache>
                <c:formatCode>0</c:formatCode>
                <c:ptCount val="21"/>
                <c:pt idx="0">
                  <c:v>105.87556204018684</c:v>
                </c:pt>
                <c:pt idx="1">
                  <c:v>101.93506268755134</c:v>
                </c:pt>
                <c:pt idx="2">
                  <c:v>108.75531535900437</c:v>
                </c:pt>
                <c:pt idx="3">
                  <c:v>110.82151013551091</c:v>
                </c:pt>
                <c:pt idx="4">
                  <c:v>100.27066516384384</c:v>
                </c:pt>
                <c:pt idx="5">
                  <c:v>117.8197306625399</c:v>
                </c:pt>
                <c:pt idx="6">
                  <c:v>106.96708361540075</c:v>
                </c:pt>
                <c:pt idx="7">
                  <c:v>105.39336175191829</c:v>
                </c:pt>
                <c:pt idx="8">
                  <c:v>100.97078972401209</c:v>
                </c:pt>
                <c:pt idx="9">
                  <c:v>111.10677500673364</c:v>
                </c:pt>
                <c:pt idx="10">
                  <c:v>110.36474067053744</c:v>
                </c:pt>
                <c:pt idx="11">
                  <c:v>103.25385597044722</c:v>
                </c:pt>
                <c:pt idx="12">
                  <c:v>105.26732065606167</c:v>
                </c:pt>
                <c:pt idx="13">
                  <c:v>101.22679241994402</c:v>
                </c:pt>
                <c:pt idx="14">
                  <c:v>107.64388438633455</c:v>
                </c:pt>
                <c:pt idx="15">
                  <c:v>99.049299375477347</c:v>
                </c:pt>
                <c:pt idx="16">
                  <c:v>97.532418018388739</c:v>
                </c:pt>
                <c:pt idx="17">
                  <c:v>97.18390596986697</c:v>
                </c:pt>
                <c:pt idx="18">
                  <c:v>99.006590880286012</c:v>
                </c:pt>
                <c:pt idx="19">
                  <c:v>105.45793045997092</c:v>
                </c:pt>
                <c:pt idx="20">
                  <c:v>101.73465891686965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CE-A24A-82F5-77BDCA28E881}"/>
            </c:ext>
          </c:extLst>
        </c:ser>
        <c:dLbls/>
        <c:marker val="1"/>
        <c:axId val="122972416"/>
        <c:axId val="122970880"/>
      </c:lineChart>
      <c:dateAx>
        <c:axId val="122963456"/>
        <c:scaling>
          <c:orientation val="minMax"/>
        </c:scaling>
        <c:axPos val="b"/>
        <c:numFmt formatCode="mmm\-yy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64992"/>
        <c:crosses val="autoZero"/>
        <c:auto val="1"/>
        <c:lblOffset val="100"/>
        <c:baseTimeUnit val="months"/>
      </c:dateAx>
      <c:valAx>
        <c:axId val="122964992"/>
        <c:scaling>
          <c:orientation val="minMax"/>
          <c:min val="18"/>
        </c:scaling>
        <c:delete val="1"/>
        <c:axPos val="l"/>
        <c:numFmt formatCode="_ * #,##0.00_ ;_ * \-#,##0.00_ ;_ * &quot;-&quot;??_ ;_ @_ " sourceLinked="1"/>
        <c:majorTickMark val="none"/>
        <c:tickLblPos val="nextTo"/>
        <c:crossAx val="122963456"/>
        <c:crosses val="autoZero"/>
        <c:crossBetween val="between"/>
      </c:valAx>
      <c:valAx>
        <c:axId val="122970880"/>
        <c:scaling>
          <c:orientation val="minMax"/>
          <c:min val="90"/>
        </c:scaling>
        <c:axPos val="r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2416"/>
        <c:crosses val="max"/>
        <c:crossBetween val="between"/>
      </c:valAx>
      <c:dateAx>
        <c:axId val="122972416"/>
        <c:scaling>
          <c:orientation val="minMax"/>
        </c:scaling>
        <c:delete val="1"/>
        <c:axPos val="b"/>
        <c:numFmt formatCode="mmm\-yy" sourceLinked="1"/>
        <c:tickLblPos val="nextTo"/>
        <c:crossAx val="122970880"/>
        <c:crosses val="autoZero"/>
        <c:auto val="1"/>
        <c:lblOffset val="100"/>
        <c:baseTimeUnit val="months"/>
      </c:date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1377C-18B8-4BD2-B5AB-73CF1B48F7CB}" type="doc">
      <dgm:prSet loTypeId="urn:microsoft.com/office/officeart/2005/8/layout/cycle4#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70C47CA-B6B9-43BF-9993-52A2A4C2070D}">
      <dgm:prSet phldrT="[Text]"/>
      <dgm:spPr/>
      <dgm:t>
        <a:bodyPr/>
        <a:lstStyle/>
        <a:p>
          <a:r>
            <a:rPr lang="en-US"/>
            <a:t>High CAGR</a:t>
          </a:r>
        </a:p>
      </dgm:t>
    </dgm:pt>
    <dgm:pt modelId="{BC2488BA-8E02-458B-BAB8-C1450722670B}" type="parTrans" cxnId="{B01547E8-7F71-4AA5-815A-25B228751CFA}">
      <dgm:prSet/>
      <dgm:spPr/>
      <dgm:t>
        <a:bodyPr/>
        <a:lstStyle/>
        <a:p>
          <a:endParaRPr lang="en-US"/>
        </a:p>
      </dgm:t>
    </dgm:pt>
    <dgm:pt modelId="{688FAA8F-EB4F-4BB4-B6C9-3A3E2572C5D2}" type="sibTrans" cxnId="{B01547E8-7F71-4AA5-815A-25B228751CFA}">
      <dgm:prSet/>
      <dgm:spPr/>
      <dgm:t>
        <a:bodyPr/>
        <a:lstStyle/>
        <a:p>
          <a:endParaRPr lang="en-US"/>
        </a:p>
      </dgm:t>
    </dgm:pt>
    <dgm:pt modelId="{B1B291CD-D998-402A-B020-763F95BD8CE5}">
      <dgm:prSet phldrT="[Text]" custT="1"/>
      <dgm:spPr/>
      <dgm:t>
        <a:bodyPr/>
        <a:lstStyle/>
        <a:p>
          <a:r>
            <a:rPr lang="en-US" sz="1600" dirty="0"/>
            <a:t>HWSPL is poised to achieve double digit CAGR YoY</a:t>
          </a:r>
        </a:p>
      </dgm:t>
    </dgm:pt>
    <dgm:pt modelId="{1C91F176-7C33-47D0-8F1B-8AF59D0B3287}" type="parTrans" cxnId="{44B97316-8F8D-4031-B300-8C8E0C61FD61}">
      <dgm:prSet/>
      <dgm:spPr/>
      <dgm:t>
        <a:bodyPr/>
        <a:lstStyle/>
        <a:p>
          <a:endParaRPr lang="en-US"/>
        </a:p>
      </dgm:t>
    </dgm:pt>
    <dgm:pt modelId="{A2CBF2E0-8CBD-4634-B519-1A19B5ACE7E7}" type="sibTrans" cxnId="{44B97316-8F8D-4031-B300-8C8E0C61FD61}">
      <dgm:prSet/>
      <dgm:spPr/>
      <dgm:t>
        <a:bodyPr/>
        <a:lstStyle/>
        <a:p>
          <a:endParaRPr lang="en-US"/>
        </a:p>
      </dgm:t>
    </dgm:pt>
    <dgm:pt modelId="{6F099B4C-A0D4-4C6C-BA35-6AEE00AD6088}">
      <dgm:prSet phldrT="[Text]"/>
      <dgm:spPr/>
      <dgm:t>
        <a:bodyPr/>
        <a:lstStyle/>
        <a:p>
          <a:r>
            <a:rPr lang="en-US"/>
            <a:t>Assured</a:t>
          </a:r>
        </a:p>
        <a:p>
          <a:r>
            <a:rPr lang="en-US"/>
            <a:t>Revenue</a:t>
          </a:r>
        </a:p>
      </dgm:t>
    </dgm:pt>
    <dgm:pt modelId="{2A8A4428-DBE4-4D85-BD6F-D4AF6B2AF56B}" type="parTrans" cxnId="{D8581873-FC76-45EC-A296-F9FDDB19DE04}">
      <dgm:prSet/>
      <dgm:spPr/>
      <dgm:t>
        <a:bodyPr/>
        <a:lstStyle/>
        <a:p>
          <a:endParaRPr lang="en-US"/>
        </a:p>
      </dgm:t>
    </dgm:pt>
    <dgm:pt modelId="{7BA877A0-A27D-4A00-9AE5-1D664E746937}" type="sibTrans" cxnId="{D8581873-FC76-45EC-A296-F9FDDB19DE04}">
      <dgm:prSet/>
      <dgm:spPr/>
      <dgm:t>
        <a:bodyPr/>
        <a:lstStyle/>
        <a:p>
          <a:endParaRPr lang="en-US"/>
        </a:p>
      </dgm:t>
    </dgm:pt>
    <dgm:pt modelId="{E41F473E-ABF3-472E-8997-C1B4C2F303F4}">
      <dgm:prSet phldrT="[Text]" custT="1"/>
      <dgm:spPr/>
      <dgm:t>
        <a:bodyPr/>
        <a:lstStyle/>
        <a:p>
          <a:pPr marL="444500" indent="0">
            <a:tabLst/>
          </a:pPr>
          <a:r>
            <a:rPr lang="en-US" sz="1600" dirty="0"/>
            <a:t>Assured Minimum Revenue Guarantee irrespective of actual supply</a:t>
          </a:r>
        </a:p>
      </dgm:t>
    </dgm:pt>
    <dgm:pt modelId="{326F11A1-1F7F-4A42-9837-B9AE2981E5D7}" type="parTrans" cxnId="{FB26E77E-0B12-4F91-89CD-B838233B22CF}">
      <dgm:prSet/>
      <dgm:spPr/>
      <dgm:t>
        <a:bodyPr/>
        <a:lstStyle/>
        <a:p>
          <a:endParaRPr lang="en-US"/>
        </a:p>
      </dgm:t>
    </dgm:pt>
    <dgm:pt modelId="{C687F170-82FE-4967-83DC-FAFE1FCB86A0}" type="sibTrans" cxnId="{FB26E77E-0B12-4F91-89CD-B838233B22CF}">
      <dgm:prSet/>
      <dgm:spPr/>
      <dgm:t>
        <a:bodyPr/>
        <a:lstStyle/>
        <a:p>
          <a:endParaRPr lang="en-US"/>
        </a:p>
      </dgm:t>
    </dgm:pt>
    <dgm:pt modelId="{C9A77D8E-CA3F-4F55-945F-FE4EEB0C88BF}">
      <dgm:prSet phldrT="[Text]"/>
      <dgm:spPr/>
      <dgm:t>
        <a:bodyPr/>
        <a:lstStyle/>
        <a:p>
          <a:r>
            <a:rPr lang="en-US"/>
            <a:t>Future Demand</a:t>
          </a:r>
        </a:p>
      </dgm:t>
    </dgm:pt>
    <dgm:pt modelId="{827E89F1-FD86-448D-B08B-9FD973CC01EB}" type="parTrans" cxnId="{353A8DDC-D781-44F4-9836-3B7D2D0939E3}">
      <dgm:prSet/>
      <dgm:spPr/>
      <dgm:t>
        <a:bodyPr/>
        <a:lstStyle/>
        <a:p>
          <a:endParaRPr lang="en-US"/>
        </a:p>
      </dgm:t>
    </dgm:pt>
    <dgm:pt modelId="{76B309E4-9AE1-4A29-A807-E9E690A9DB62}" type="sibTrans" cxnId="{353A8DDC-D781-44F4-9836-3B7D2D0939E3}">
      <dgm:prSet/>
      <dgm:spPr/>
      <dgm:t>
        <a:bodyPr/>
        <a:lstStyle/>
        <a:p>
          <a:endParaRPr lang="en-US"/>
        </a:p>
      </dgm:t>
    </dgm:pt>
    <dgm:pt modelId="{13939BFC-631D-4036-B5BC-3E60E3787134}">
      <dgm:prSet phldrT="[Text]" custT="1"/>
      <dgm:spPr/>
      <dgm:t>
        <a:bodyPr/>
        <a:lstStyle/>
        <a:p>
          <a:r>
            <a:rPr lang="en-US" sz="1400" dirty="0"/>
            <a:t> </a:t>
          </a:r>
          <a:r>
            <a:rPr lang="en-US" sz="1600" dirty="0"/>
            <a:t>Increase in Demand will generate more revenue</a:t>
          </a:r>
        </a:p>
      </dgm:t>
    </dgm:pt>
    <dgm:pt modelId="{33946510-D239-4022-9F5C-E4C8143911A8}" type="parTrans" cxnId="{F6FDC0C7-2E91-4DC1-84DF-94C4ED29B939}">
      <dgm:prSet/>
      <dgm:spPr/>
      <dgm:t>
        <a:bodyPr/>
        <a:lstStyle/>
        <a:p>
          <a:endParaRPr lang="en-US"/>
        </a:p>
      </dgm:t>
    </dgm:pt>
    <dgm:pt modelId="{449CB484-BF0F-48C9-853E-73C6FB052EDE}" type="sibTrans" cxnId="{F6FDC0C7-2E91-4DC1-84DF-94C4ED29B939}">
      <dgm:prSet/>
      <dgm:spPr/>
      <dgm:t>
        <a:bodyPr/>
        <a:lstStyle/>
        <a:p>
          <a:endParaRPr lang="en-US"/>
        </a:p>
      </dgm:t>
    </dgm:pt>
    <dgm:pt modelId="{FA9C26F6-27BF-4F64-B491-B8AD749E76E2}">
      <dgm:prSet phldrT="[Text]"/>
      <dgm:spPr/>
      <dgm:t>
        <a:bodyPr/>
        <a:lstStyle/>
        <a:p>
          <a:r>
            <a:rPr lang="en-US"/>
            <a:t>Reduced NRW</a:t>
          </a:r>
        </a:p>
      </dgm:t>
    </dgm:pt>
    <dgm:pt modelId="{08BFAAEA-ABD1-4646-9A37-F9B3A2DFC46F}" type="parTrans" cxnId="{71A124BC-6AE7-4368-B276-C8DDBCF656E3}">
      <dgm:prSet/>
      <dgm:spPr/>
      <dgm:t>
        <a:bodyPr/>
        <a:lstStyle/>
        <a:p>
          <a:endParaRPr lang="en-US"/>
        </a:p>
      </dgm:t>
    </dgm:pt>
    <dgm:pt modelId="{94CBC026-C7ED-47E7-BD1F-C584F2B6124E}" type="sibTrans" cxnId="{71A124BC-6AE7-4368-B276-C8DDBCF656E3}">
      <dgm:prSet/>
      <dgm:spPr/>
      <dgm:t>
        <a:bodyPr/>
        <a:lstStyle/>
        <a:p>
          <a:endParaRPr lang="en-US"/>
        </a:p>
      </dgm:t>
    </dgm:pt>
    <dgm:pt modelId="{9212FFEF-7F34-4BF7-8A11-0030FE1CE83B}">
      <dgm:prSet phldrT="[Text]" custT="1"/>
      <dgm:spPr/>
      <dgm:t>
        <a:bodyPr/>
        <a:lstStyle/>
        <a:p>
          <a:r>
            <a:rPr lang="en-US" sz="1600" dirty="0"/>
            <a:t>Reduced NRW increases the service efficiency and enhanced revenue</a:t>
          </a:r>
        </a:p>
      </dgm:t>
    </dgm:pt>
    <dgm:pt modelId="{F8D09A64-BD43-4986-B269-B189832B0E68}" type="parTrans" cxnId="{FE02D842-4745-4F14-B616-525D981DB29F}">
      <dgm:prSet/>
      <dgm:spPr/>
      <dgm:t>
        <a:bodyPr/>
        <a:lstStyle/>
        <a:p>
          <a:endParaRPr lang="en-US"/>
        </a:p>
      </dgm:t>
    </dgm:pt>
    <dgm:pt modelId="{D1E05F42-554B-4F7D-88A7-3146DD9AE080}" type="sibTrans" cxnId="{FE02D842-4745-4F14-B616-525D981DB29F}">
      <dgm:prSet/>
      <dgm:spPr/>
      <dgm:t>
        <a:bodyPr/>
        <a:lstStyle/>
        <a:p>
          <a:endParaRPr lang="en-US"/>
        </a:p>
      </dgm:t>
    </dgm:pt>
    <dgm:pt modelId="{C3DD1A10-E967-42CA-B40D-9FC3DFE4C7C0}" type="pres">
      <dgm:prSet presAssocID="{2891377C-18B8-4BD2-B5AB-73CF1B48F7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8028E9-AE10-455D-A29C-F8A4AC875742}" type="pres">
      <dgm:prSet presAssocID="{2891377C-18B8-4BD2-B5AB-73CF1B48F7CB}" presName="children" presStyleCnt="0"/>
      <dgm:spPr/>
    </dgm:pt>
    <dgm:pt modelId="{636BF278-E8C9-4BC9-8756-A26A3DCA2956}" type="pres">
      <dgm:prSet presAssocID="{2891377C-18B8-4BD2-B5AB-73CF1B48F7CB}" presName="child1group" presStyleCnt="0"/>
      <dgm:spPr/>
    </dgm:pt>
    <dgm:pt modelId="{6CFEC00A-669B-42DC-8436-C7EE1FA6F1D9}" type="pres">
      <dgm:prSet presAssocID="{2891377C-18B8-4BD2-B5AB-73CF1B48F7CB}" presName="child1" presStyleLbl="bgAcc1" presStyleIdx="0" presStyleCnt="4"/>
      <dgm:spPr/>
      <dgm:t>
        <a:bodyPr/>
        <a:lstStyle/>
        <a:p>
          <a:endParaRPr lang="en-US"/>
        </a:p>
      </dgm:t>
    </dgm:pt>
    <dgm:pt modelId="{9E1B4254-DD20-4FF9-B445-195E33D500B1}" type="pres">
      <dgm:prSet presAssocID="{2891377C-18B8-4BD2-B5AB-73CF1B48F7C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D51C6-7945-4EF2-8C83-24EE3DB503BF}" type="pres">
      <dgm:prSet presAssocID="{2891377C-18B8-4BD2-B5AB-73CF1B48F7CB}" presName="child2group" presStyleCnt="0"/>
      <dgm:spPr/>
    </dgm:pt>
    <dgm:pt modelId="{F458A6DD-8D1A-47B9-B09A-DB924B45E20C}" type="pres">
      <dgm:prSet presAssocID="{2891377C-18B8-4BD2-B5AB-73CF1B48F7CB}" presName="child2" presStyleLbl="bgAcc1" presStyleIdx="1" presStyleCnt="4"/>
      <dgm:spPr/>
      <dgm:t>
        <a:bodyPr/>
        <a:lstStyle/>
        <a:p>
          <a:endParaRPr lang="en-US"/>
        </a:p>
      </dgm:t>
    </dgm:pt>
    <dgm:pt modelId="{1E66A0A4-6DF5-4F18-ABC7-A184FF4BD71E}" type="pres">
      <dgm:prSet presAssocID="{2891377C-18B8-4BD2-B5AB-73CF1B48F7C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9A15F-CF0E-4B58-A061-F4FC6488A57A}" type="pres">
      <dgm:prSet presAssocID="{2891377C-18B8-4BD2-B5AB-73CF1B48F7CB}" presName="child3group" presStyleCnt="0"/>
      <dgm:spPr/>
    </dgm:pt>
    <dgm:pt modelId="{BAAC257D-332A-4581-89B4-37E3F8C9C7C2}" type="pres">
      <dgm:prSet presAssocID="{2891377C-18B8-4BD2-B5AB-73CF1B48F7CB}" presName="child3" presStyleLbl="bgAcc1" presStyleIdx="2" presStyleCnt="4"/>
      <dgm:spPr/>
      <dgm:t>
        <a:bodyPr/>
        <a:lstStyle/>
        <a:p>
          <a:endParaRPr lang="en-US"/>
        </a:p>
      </dgm:t>
    </dgm:pt>
    <dgm:pt modelId="{DD91DABB-B13E-4050-A69A-B74BDAFD83BC}" type="pres">
      <dgm:prSet presAssocID="{2891377C-18B8-4BD2-B5AB-73CF1B48F7C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E693-21CA-4246-91C4-CB9675489E15}" type="pres">
      <dgm:prSet presAssocID="{2891377C-18B8-4BD2-B5AB-73CF1B48F7CB}" presName="child4group" presStyleCnt="0"/>
      <dgm:spPr/>
    </dgm:pt>
    <dgm:pt modelId="{226CB439-4B8F-40B0-9D0F-2549DB9AE30D}" type="pres">
      <dgm:prSet presAssocID="{2891377C-18B8-4BD2-B5AB-73CF1B48F7CB}" presName="child4" presStyleLbl="bgAcc1" presStyleIdx="3" presStyleCnt="4"/>
      <dgm:spPr/>
      <dgm:t>
        <a:bodyPr/>
        <a:lstStyle/>
        <a:p>
          <a:endParaRPr lang="en-US"/>
        </a:p>
      </dgm:t>
    </dgm:pt>
    <dgm:pt modelId="{B8A471A5-CCD1-48E3-8267-9F7D8E5343F2}" type="pres">
      <dgm:prSet presAssocID="{2891377C-18B8-4BD2-B5AB-73CF1B48F7C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DBFF7-63B3-47BE-A397-15FB9F7B3410}" type="pres">
      <dgm:prSet presAssocID="{2891377C-18B8-4BD2-B5AB-73CF1B48F7CB}" presName="childPlaceholder" presStyleCnt="0"/>
      <dgm:spPr/>
    </dgm:pt>
    <dgm:pt modelId="{379C275B-54F9-4C6B-884E-7671497AB0F2}" type="pres">
      <dgm:prSet presAssocID="{2891377C-18B8-4BD2-B5AB-73CF1B48F7CB}" presName="circle" presStyleCnt="0"/>
      <dgm:spPr/>
    </dgm:pt>
    <dgm:pt modelId="{24BADFE9-0031-4123-910E-B7A18950A281}" type="pres">
      <dgm:prSet presAssocID="{2891377C-18B8-4BD2-B5AB-73CF1B48F7C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89BA-D570-48EB-9EB1-4F6743FE333E}" type="pres">
      <dgm:prSet presAssocID="{2891377C-18B8-4BD2-B5AB-73CF1B48F7C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C909C-0B91-4A76-9402-AD79AE26DFAF}" type="pres">
      <dgm:prSet presAssocID="{2891377C-18B8-4BD2-B5AB-73CF1B48F7C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E0527-D0ED-4AE0-9A7E-2949D6A8F112}" type="pres">
      <dgm:prSet presAssocID="{2891377C-18B8-4BD2-B5AB-73CF1B48F7C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99F6A-BB8E-4F31-99A9-42D51F77E252}" type="pres">
      <dgm:prSet presAssocID="{2891377C-18B8-4BD2-B5AB-73CF1B48F7CB}" presName="quadrantPlaceholder" presStyleCnt="0"/>
      <dgm:spPr/>
    </dgm:pt>
    <dgm:pt modelId="{9936D2A0-77C0-4CE8-8353-05E6EEF30982}" type="pres">
      <dgm:prSet presAssocID="{2891377C-18B8-4BD2-B5AB-73CF1B48F7CB}" presName="center1" presStyleLbl="fgShp" presStyleIdx="0" presStyleCnt="2"/>
      <dgm:spPr/>
    </dgm:pt>
    <dgm:pt modelId="{6A2DB078-2EA2-4E27-B5E0-2A1E21AC2F89}" type="pres">
      <dgm:prSet presAssocID="{2891377C-18B8-4BD2-B5AB-73CF1B48F7CB}" presName="center2" presStyleLbl="fgShp" presStyleIdx="1" presStyleCnt="2"/>
      <dgm:spPr/>
    </dgm:pt>
  </dgm:ptLst>
  <dgm:cxnLst>
    <dgm:cxn modelId="{3334465A-2C34-4C68-82FD-F8CBEFA7D278}" type="presOf" srcId="{E41F473E-ABF3-472E-8997-C1B4C2F303F4}" destId="{F458A6DD-8D1A-47B9-B09A-DB924B45E20C}" srcOrd="0" destOrd="0" presId="urn:microsoft.com/office/officeart/2005/8/layout/cycle4#1"/>
    <dgm:cxn modelId="{C9782055-E08B-4035-8A90-B7A32C0ED20E}" type="presOf" srcId="{9212FFEF-7F34-4BF7-8A11-0030FE1CE83B}" destId="{B8A471A5-CCD1-48E3-8267-9F7D8E5343F2}" srcOrd="1" destOrd="0" presId="urn:microsoft.com/office/officeart/2005/8/layout/cycle4#1"/>
    <dgm:cxn modelId="{FB26E77E-0B12-4F91-89CD-B838233B22CF}" srcId="{6F099B4C-A0D4-4C6C-BA35-6AEE00AD6088}" destId="{E41F473E-ABF3-472E-8997-C1B4C2F303F4}" srcOrd="0" destOrd="0" parTransId="{326F11A1-1F7F-4A42-9837-B9AE2981E5D7}" sibTransId="{C687F170-82FE-4967-83DC-FAFE1FCB86A0}"/>
    <dgm:cxn modelId="{D69E9C31-B052-4636-9781-CE098DF061C1}" type="presOf" srcId="{2891377C-18B8-4BD2-B5AB-73CF1B48F7CB}" destId="{C3DD1A10-E967-42CA-B40D-9FC3DFE4C7C0}" srcOrd="0" destOrd="0" presId="urn:microsoft.com/office/officeart/2005/8/layout/cycle4#1"/>
    <dgm:cxn modelId="{71A124BC-6AE7-4368-B276-C8DDBCF656E3}" srcId="{2891377C-18B8-4BD2-B5AB-73CF1B48F7CB}" destId="{FA9C26F6-27BF-4F64-B491-B8AD749E76E2}" srcOrd="3" destOrd="0" parTransId="{08BFAAEA-ABD1-4646-9A37-F9B3A2DFC46F}" sibTransId="{94CBC026-C7ED-47E7-BD1F-C584F2B6124E}"/>
    <dgm:cxn modelId="{FE02D842-4745-4F14-B616-525D981DB29F}" srcId="{FA9C26F6-27BF-4F64-B491-B8AD749E76E2}" destId="{9212FFEF-7F34-4BF7-8A11-0030FE1CE83B}" srcOrd="0" destOrd="0" parTransId="{F8D09A64-BD43-4986-B269-B189832B0E68}" sibTransId="{D1E05F42-554B-4F7D-88A7-3146DD9AE080}"/>
    <dgm:cxn modelId="{44B97316-8F8D-4031-B300-8C8E0C61FD61}" srcId="{570C47CA-B6B9-43BF-9993-52A2A4C2070D}" destId="{B1B291CD-D998-402A-B020-763F95BD8CE5}" srcOrd="0" destOrd="0" parTransId="{1C91F176-7C33-47D0-8F1B-8AF59D0B3287}" sibTransId="{A2CBF2E0-8CBD-4634-B519-1A19B5ACE7E7}"/>
    <dgm:cxn modelId="{A153EAF8-7233-4E3E-BE64-118E5F7EC0E5}" type="presOf" srcId="{9212FFEF-7F34-4BF7-8A11-0030FE1CE83B}" destId="{226CB439-4B8F-40B0-9D0F-2549DB9AE30D}" srcOrd="0" destOrd="0" presId="urn:microsoft.com/office/officeart/2005/8/layout/cycle4#1"/>
    <dgm:cxn modelId="{E2D09C4F-62F2-4C63-B642-05FD091EB121}" type="presOf" srcId="{E41F473E-ABF3-472E-8997-C1B4C2F303F4}" destId="{1E66A0A4-6DF5-4F18-ABC7-A184FF4BD71E}" srcOrd="1" destOrd="0" presId="urn:microsoft.com/office/officeart/2005/8/layout/cycle4#1"/>
    <dgm:cxn modelId="{47B1C101-7E23-4D41-AA3B-D478845F5E23}" type="presOf" srcId="{13939BFC-631D-4036-B5BC-3E60E3787134}" destId="{DD91DABB-B13E-4050-A69A-B74BDAFD83BC}" srcOrd="1" destOrd="0" presId="urn:microsoft.com/office/officeart/2005/8/layout/cycle4#1"/>
    <dgm:cxn modelId="{D8581873-FC76-45EC-A296-F9FDDB19DE04}" srcId="{2891377C-18B8-4BD2-B5AB-73CF1B48F7CB}" destId="{6F099B4C-A0D4-4C6C-BA35-6AEE00AD6088}" srcOrd="1" destOrd="0" parTransId="{2A8A4428-DBE4-4D85-BD6F-D4AF6B2AF56B}" sibTransId="{7BA877A0-A27D-4A00-9AE5-1D664E746937}"/>
    <dgm:cxn modelId="{3579259C-014D-4854-B9E7-710D538CCCFE}" type="presOf" srcId="{570C47CA-B6B9-43BF-9993-52A2A4C2070D}" destId="{24BADFE9-0031-4123-910E-B7A18950A281}" srcOrd="0" destOrd="0" presId="urn:microsoft.com/office/officeart/2005/8/layout/cycle4#1"/>
    <dgm:cxn modelId="{B3A0E2E2-D781-41ED-9F5C-5A89034D451B}" type="presOf" srcId="{6F099B4C-A0D4-4C6C-BA35-6AEE00AD6088}" destId="{5DD589BA-D570-48EB-9EB1-4F6743FE333E}" srcOrd="0" destOrd="0" presId="urn:microsoft.com/office/officeart/2005/8/layout/cycle4#1"/>
    <dgm:cxn modelId="{2BD79279-62E5-47CF-8181-A2405445C4E5}" type="presOf" srcId="{C9A77D8E-CA3F-4F55-945F-FE4EEB0C88BF}" destId="{C80C909C-0B91-4A76-9402-AD79AE26DFAF}" srcOrd="0" destOrd="0" presId="urn:microsoft.com/office/officeart/2005/8/layout/cycle4#1"/>
    <dgm:cxn modelId="{F6FDC0C7-2E91-4DC1-84DF-94C4ED29B939}" srcId="{C9A77D8E-CA3F-4F55-945F-FE4EEB0C88BF}" destId="{13939BFC-631D-4036-B5BC-3E60E3787134}" srcOrd="0" destOrd="0" parTransId="{33946510-D239-4022-9F5C-E4C8143911A8}" sibTransId="{449CB484-BF0F-48C9-853E-73C6FB052EDE}"/>
    <dgm:cxn modelId="{3D71A795-C6E0-416A-8594-EC3C072D8EC9}" type="presOf" srcId="{B1B291CD-D998-402A-B020-763F95BD8CE5}" destId="{6CFEC00A-669B-42DC-8436-C7EE1FA6F1D9}" srcOrd="0" destOrd="0" presId="urn:microsoft.com/office/officeart/2005/8/layout/cycle4#1"/>
    <dgm:cxn modelId="{4CBA090C-80A9-4DA3-AC96-787B3189AE5E}" type="presOf" srcId="{13939BFC-631D-4036-B5BC-3E60E3787134}" destId="{BAAC257D-332A-4581-89B4-37E3F8C9C7C2}" srcOrd="0" destOrd="0" presId="urn:microsoft.com/office/officeart/2005/8/layout/cycle4#1"/>
    <dgm:cxn modelId="{B01547E8-7F71-4AA5-815A-25B228751CFA}" srcId="{2891377C-18B8-4BD2-B5AB-73CF1B48F7CB}" destId="{570C47CA-B6B9-43BF-9993-52A2A4C2070D}" srcOrd="0" destOrd="0" parTransId="{BC2488BA-8E02-458B-BAB8-C1450722670B}" sibTransId="{688FAA8F-EB4F-4BB4-B6C9-3A3E2572C5D2}"/>
    <dgm:cxn modelId="{7A058EB6-4341-4693-A44E-113F9A1E3CEE}" type="presOf" srcId="{FA9C26F6-27BF-4F64-B491-B8AD749E76E2}" destId="{92EE0527-D0ED-4AE0-9A7E-2949D6A8F112}" srcOrd="0" destOrd="0" presId="urn:microsoft.com/office/officeart/2005/8/layout/cycle4#1"/>
    <dgm:cxn modelId="{353A8DDC-D781-44F4-9836-3B7D2D0939E3}" srcId="{2891377C-18B8-4BD2-B5AB-73CF1B48F7CB}" destId="{C9A77D8E-CA3F-4F55-945F-FE4EEB0C88BF}" srcOrd="2" destOrd="0" parTransId="{827E89F1-FD86-448D-B08B-9FD973CC01EB}" sibTransId="{76B309E4-9AE1-4A29-A807-E9E690A9DB62}"/>
    <dgm:cxn modelId="{C093313D-4442-431C-A0B3-0742D04E52E1}" type="presOf" srcId="{B1B291CD-D998-402A-B020-763F95BD8CE5}" destId="{9E1B4254-DD20-4FF9-B445-195E33D500B1}" srcOrd="1" destOrd="0" presId="urn:microsoft.com/office/officeart/2005/8/layout/cycle4#1"/>
    <dgm:cxn modelId="{7FBE0254-A0C9-478B-AE4A-C7639D3410E7}" type="presParOf" srcId="{C3DD1A10-E967-42CA-B40D-9FC3DFE4C7C0}" destId="{F98028E9-AE10-455D-A29C-F8A4AC875742}" srcOrd="0" destOrd="0" presId="urn:microsoft.com/office/officeart/2005/8/layout/cycle4#1"/>
    <dgm:cxn modelId="{96EFA628-4C30-4ACB-A307-B3696CC34A93}" type="presParOf" srcId="{F98028E9-AE10-455D-A29C-F8A4AC875742}" destId="{636BF278-E8C9-4BC9-8756-A26A3DCA2956}" srcOrd="0" destOrd="0" presId="urn:microsoft.com/office/officeart/2005/8/layout/cycle4#1"/>
    <dgm:cxn modelId="{0C6CB5C7-BB04-46F0-BA9F-F7E55E486642}" type="presParOf" srcId="{636BF278-E8C9-4BC9-8756-A26A3DCA2956}" destId="{6CFEC00A-669B-42DC-8436-C7EE1FA6F1D9}" srcOrd="0" destOrd="0" presId="urn:microsoft.com/office/officeart/2005/8/layout/cycle4#1"/>
    <dgm:cxn modelId="{6274187D-0A53-484E-9D86-C7407CEDCB74}" type="presParOf" srcId="{636BF278-E8C9-4BC9-8756-A26A3DCA2956}" destId="{9E1B4254-DD20-4FF9-B445-195E33D500B1}" srcOrd="1" destOrd="0" presId="urn:microsoft.com/office/officeart/2005/8/layout/cycle4#1"/>
    <dgm:cxn modelId="{CBD0614C-451A-4F0C-802B-D0AB27A43F7D}" type="presParOf" srcId="{F98028E9-AE10-455D-A29C-F8A4AC875742}" destId="{5A8D51C6-7945-4EF2-8C83-24EE3DB503BF}" srcOrd="1" destOrd="0" presId="urn:microsoft.com/office/officeart/2005/8/layout/cycle4#1"/>
    <dgm:cxn modelId="{CECCD18C-DBA1-456E-8246-85FB6647D2C1}" type="presParOf" srcId="{5A8D51C6-7945-4EF2-8C83-24EE3DB503BF}" destId="{F458A6DD-8D1A-47B9-B09A-DB924B45E20C}" srcOrd="0" destOrd="0" presId="urn:microsoft.com/office/officeart/2005/8/layout/cycle4#1"/>
    <dgm:cxn modelId="{FCB8D15A-AE08-4B67-8758-262478DDB7E2}" type="presParOf" srcId="{5A8D51C6-7945-4EF2-8C83-24EE3DB503BF}" destId="{1E66A0A4-6DF5-4F18-ABC7-A184FF4BD71E}" srcOrd="1" destOrd="0" presId="urn:microsoft.com/office/officeart/2005/8/layout/cycle4#1"/>
    <dgm:cxn modelId="{C0F732FA-4148-48D5-9AAA-43FE39CB9DD4}" type="presParOf" srcId="{F98028E9-AE10-455D-A29C-F8A4AC875742}" destId="{CF99A15F-CF0E-4B58-A061-F4FC6488A57A}" srcOrd="2" destOrd="0" presId="urn:microsoft.com/office/officeart/2005/8/layout/cycle4#1"/>
    <dgm:cxn modelId="{4717DFB2-9E3A-4152-9850-5EDCA19F1CC9}" type="presParOf" srcId="{CF99A15F-CF0E-4B58-A061-F4FC6488A57A}" destId="{BAAC257D-332A-4581-89B4-37E3F8C9C7C2}" srcOrd="0" destOrd="0" presId="urn:microsoft.com/office/officeart/2005/8/layout/cycle4#1"/>
    <dgm:cxn modelId="{FEA35A10-E8EA-481A-B9B3-8CCF37DFBDDE}" type="presParOf" srcId="{CF99A15F-CF0E-4B58-A061-F4FC6488A57A}" destId="{DD91DABB-B13E-4050-A69A-B74BDAFD83BC}" srcOrd="1" destOrd="0" presId="urn:microsoft.com/office/officeart/2005/8/layout/cycle4#1"/>
    <dgm:cxn modelId="{B4F26FAF-7976-45C3-A36B-AE68837C8F10}" type="presParOf" srcId="{F98028E9-AE10-455D-A29C-F8A4AC875742}" destId="{1BEFE693-21CA-4246-91C4-CB9675489E15}" srcOrd="3" destOrd="0" presId="urn:microsoft.com/office/officeart/2005/8/layout/cycle4#1"/>
    <dgm:cxn modelId="{B5839A4C-081B-4B2B-98CD-AA694F1A48B1}" type="presParOf" srcId="{1BEFE693-21CA-4246-91C4-CB9675489E15}" destId="{226CB439-4B8F-40B0-9D0F-2549DB9AE30D}" srcOrd="0" destOrd="0" presId="urn:microsoft.com/office/officeart/2005/8/layout/cycle4#1"/>
    <dgm:cxn modelId="{EFEC514E-E2F3-435A-B17B-3FF468BB3B56}" type="presParOf" srcId="{1BEFE693-21CA-4246-91C4-CB9675489E15}" destId="{B8A471A5-CCD1-48E3-8267-9F7D8E5343F2}" srcOrd="1" destOrd="0" presId="urn:microsoft.com/office/officeart/2005/8/layout/cycle4#1"/>
    <dgm:cxn modelId="{58962531-36BA-4CAF-BAF7-8134D4FC6D87}" type="presParOf" srcId="{F98028E9-AE10-455D-A29C-F8A4AC875742}" destId="{758DBFF7-63B3-47BE-A397-15FB9F7B3410}" srcOrd="4" destOrd="0" presId="urn:microsoft.com/office/officeart/2005/8/layout/cycle4#1"/>
    <dgm:cxn modelId="{EE05A9C1-C366-40F2-A9F1-1330F122D8B7}" type="presParOf" srcId="{C3DD1A10-E967-42CA-B40D-9FC3DFE4C7C0}" destId="{379C275B-54F9-4C6B-884E-7671497AB0F2}" srcOrd="1" destOrd="0" presId="urn:microsoft.com/office/officeart/2005/8/layout/cycle4#1"/>
    <dgm:cxn modelId="{915B0F88-B54E-4B7B-8FA4-3DC6BED599F2}" type="presParOf" srcId="{379C275B-54F9-4C6B-884E-7671497AB0F2}" destId="{24BADFE9-0031-4123-910E-B7A18950A281}" srcOrd="0" destOrd="0" presId="urn:microsoft.com/office/officeart/2005/8/layout/cycle4#1"/>
    <dgm:cxn modelId="{E9142339-35E6-43BA-B06C-FD9A34CEB3DD}" type="presParOf" srcId="{379C275B-54F9-4C6B-884E-7671497AB0F2}" destId="{5DD589BA-D570-48EB-9EB1-4F6743FE333E}" srcOrd="1" destOrd="0" presId="urn:microsoft.com/office/officeart/2005/8/layout/cycle4#1"/>
    <dgm:cxn modelId="{F8A0E30C-AB34-42B9-BC06-9063F1D2BD53}" type="presParOf" srcId="{379C275B-54F9-4C6B-884E-7671497AB0F2}" destId="{C80C909C-0B91-4A76-9402-AD79AE26DFAF}" srcOrd="2" destOrd="0" presId="urn:microsoft.com/office/officeart/2005/8/layout/cycle4#1"/>
    <dgm:cxn modelId="{FAE24E50-7F16-4819-973B-ABFB9717E76F}" type="presParOf" srcId="{379C275B-54F9-4C6B-884E-7671497AB0F2}" destId="{92EE0527-D0ED-4AE0-9A7E-2949D6A8F112}" srcOrd="3" destOrd="0" presId="urn:microsoft.com/office/officeart/2005/8/layout/cycle4#1"/>
    <dgm:cxn modelId="{9E745AA3-5228-45DB-8560-4114E0CEDCB7}" type="presParOf" srcId="{379C275B-54F9-4C6B-884E-7671497AB0F2}" destId="{18099F6A-BB8E-4F31-99A9-42D51F77E252}" srcOrd="4" destOrd="0" presId="urn:microsoft.com/office/officeart/2005/8/layout/cycle4#1"/>
    <dgm:cxn modelId="{ED595AF8-6BFE-4883-9234-BB8A7DCF5421}" type="presParOf" srcId="{C3DD1A10-E967-42CA-B40D-9FC3DFE4C7C0}" destId="{9936D2A0-77C0-4CE8-8353-05E6EEF30982}" srcOrd="2" destOrd="0" presId="urn:microsoft.com/office/officeart/2005/8/layout/cycle4#1"/>
    <dgm:cxn modelId="{5437C7C7-5D30-4694-8828-B351D885A216}" type="presParOf" srcId="{C3DD1A10-E967-42CA-B40D-9FC3DFE4C7C0}" destId="{6A2DB078-2EA2-4E27-B5E0-2A1E21AC2F8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04D09-CAB4-4982-8C07-4C5A85F9A9D1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4904D7-339C-412E-9C0F-A9E1EB369440}">
      <dgm:prSet custT="1"/>
      <dgm:spPr/>
      <dgm:t>
        <a:bodyPr/>
        <a:lstStyle/>
        <a:p>
          <a:r>
            <a:rPr lang="en-US" sz="2400" dirty="0"/>
            <a:t>Address social and ethical concerns</a:t>
          </a:r>
          <a:endParaRPr lang="en-IN" sz="2400" dirty="0"/>
        </a:p>
      </dgm:t>
    </dgm:pt>
    <dgm:pt modelId="{CC50AF17-AA86-444C-B50E-104A87A96ABF}" type="parTrans" cxnId="{3372ED83-8001-45D8-80E9-2773AEFBD2FF}">
      <dgm:prSet/>
      <dgm:spPr/>
      <dgm:t>
        <a:bodyPr/>
        <a:lstStyle/>
        <a:p>
          <a:endParaRPr lang="en-IN" sz="1800"/>
        </a:p>
      </dgm:t>
    </dgm:pt>
    <dgm:pt modelId="{10D2BF98-2F0D-47AE-850B-EAEB23789A68}" type="sibTrans" cxnId="{3372ED83-8001-45D8-80E9-2773AEFBD2FF}">
      <dgm:prSet custT="1"/>
      <dgm:spPr/>
      <dgm:t>
        <a:bodyPr/>
        <a:lstStyle/>
        <a:p>
          <a:endParaRPr lang="en-IN" sz="1800"/>
        </a:p>
      </dgm:t>
    </dgm:pt>
    <dgm:pt modelId="{F354A742-1A94-442B-8A9D-8D0BB356F12F}">
      <dgm:prSet custT="1"/>
      <dgm:spPr/>
      <dgm:t>
        <a:bodyPr/>
        <a:lstStyle/>
        <a:p>
          <a:r>
            <a:rPr lang="en-US" sz="2400" dirty="0"/>
            <a:t>Effective programme governance structure </a:t>
          </a:r>
          <a:endParaRPr lang="en-IN" sz="2400" dirty="0"/>
        </a:p>
      </dgm:t>
    </dgm:pt>
    <dgm:pt modelId="{63BF3A22-933D-420A-A574-381F3901C515}" type="parTrans" cxnId="{CC6DD925-46F5-45C7-9513-7130CA008582}">
      <dgm:prSet/>
      <dgm:spPr/>
      <dgm:t>
        <a:bodyPr/>
        <a:lstStyle/>
        <a:p>
          <a:endParaRPr lang="en-IN" sz="1800"/>
        </a:p>
      </dgm:t>
    </dgm:pt>
    <dgm:pt modelId="{99CED3A3-0721-4F91-B9E9-3B8EBD8CC2A7}" type="sibTrans" cxnId="{CC6DD925-46F5-45C7-9513-7130CA008582}">
      <dgm:prSet custT="1"/>
      <dgm:spPr/>
      <dgm:t>
        <a:bodyPr/>
        <a:lstStyle/>
        <a:p>
          <a:endParaRPr lang="en-IN" sz="1800"/>
        </a:p>
      </dgm:t>
    </dgm:pt>
    <dgm:pt modelId="{F4644C25-B55F-4B56-BFD9-048618E9ED74}">
      <dgm:prSet custT="1"/>
      <dgm:spPr/>
      <dgm:t>
        <a:bodyPr/>
        <a:lstStyle/>
        <a:p>
          <a:r>
            <a:rPr lang="en-IN" sz="1800" dirty="0"/>
            <a:t>   </a:t>
          </a:r>
          <a:r>
            <a:rPr lang="en-IN" sz="2400" dirty="0"/>
            <a:t>Growth facilitated by intelligent systems</a:t>
          </a:r>
        </a:p>
      </dgm:t>
    </dgm:pt>
    <dgm:pt modelId="{159E27C2-7613-484B-9199-96D5E973DFD7}" type="parTrans" cxnId="{F722F7D0-C33C-4E52-966A-4BE1FDBFB88D}">
      <dgm:prSet/>
      <dgm:spPr/>
      <dgm:t>
        <a:bodyPr/>
        <a:lstStyle/>
        <a:p>
          <a:endParaRPr lang="en-US" sz="1800"/>
        </a:p>
      </dgm:t>
    </dgm:pt>
    <dgm:pt modelId="{11305BAB-7CA8-46FD-9AA5-4998961C7163}" type="sibTrans" cxnId="{F722F7D0-C33C-4E52-966A-4BE1FDBFB88D}">
      <dgm:prSet/>
      <dgm:spPr/>
      <dgm:t>
        <a:bodyPr/>
        <a:lstStyle/>
        <a:p>
          <a:endParaRPr lang="en-US" sz="1800"/>
        </a:p>
      </dgm:t>
    </dgm:pt>
    <dgm:pt modelId="{4132B2EA-46D9-4D5B-AF03-622E1098EBB1}">
      <dgm:prSet custT="1"/>
      <dgm:spPr/>
      <dgm:t>
        <a:bodyPr/>
        <a:lstStyle/>
        <a:p>
          <a:r>
            <a:rPr lang="en-IN" sz="2400" dirty="0"/>
            <a:t>Effective Revenue (O&amp;M, NRW, Billing, collection)</a:t>
          </a:r>
        </a:p>
      </dgm:t>
    </dgm:pt>
    <dgm:pt modelId="{70D8B6BA-18C1-4C89-B0B6-AA9EEAC8375D}" type="sibTrans" cxnId="{87A38480-7252-449B-B747-32208A8CAD61}">
      <dgm:prSet custT="1"/>
      <dgm:spPr/>
      <dgm:t>
        <a:bodyPr/>
        <a:lstStyle/>
        <a:p>
          <a:endParaRPr lang="en-IN" sz="1800"/>
        </a:p>
      </dgm:t>
    </dgm:pt>
    <dgm:pt modelId="{FB8B81A2-4FD7-4C3C-BEDB-05AA61D938AA}" type="parTrans" cxnId="{87A38480-7252-449B-B747-32208A8CAD61}">
      <dgm:prSet/>
      <dgm:spPr/>
      <dgm:t>
        <a:bodyPr/>
        <a:lstStyle/>
        <a:p>
          <a:endParaRPr lang="en-IN" sz="1800"/>
        </a:p>
      </dgm:t>
    </dgm:pt>
    <dgm:pt modelId="{783CA854-E0A0-4FEC-A21C-3D9BE13B73C3}" type="pres">
      <dgm:prSet presAssocID="{42E04D09-CAB4-4982-8C07-4C5A85F9A9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C42E6-CEFF-455F-8EBC-D091B658A8B7}" type="pres">
      <dgm:prSet presAssocID="{42E04D09-CAB4-4982-8C07-4C5A85F9A9D1}" presName="dummyMaxCanvas" presStyleCnt="0">
        <dgm:presLayoutVars/>
      </dgm:prSet>
      <dgm:spPr/>
    </dgm:pt>
    <dgm:pt modelId="{43D05676-2F73-4605-81FE-690E31F074BB}" type="pres">
      <dgm:prSet presAssocID="{42E04D09-CAB4-4982-8C07-4C5A85F9A9D1}" presName="FourNodes_1" presStyleLbl="node1" presStyleIdx="0" presStyleCnt="4" custLinFactNeighborX="-9780" custLinFactNeighborY="-35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3BB3C-F397-4B06-A101-089682329A4A}" type="pres">
      <dgm:prSet presAssocID="{42E04D09-CAB4-4982-8C07-4C5A85F9A9D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4495E-EAA9-495D-B081-455959B36A24}" type="pres">
      <dgm:prSet presAssocID="{42E04D09-CAB4-4982-8C07-4C5A85F9A9D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E0786-A0C0-4AC0-9564-0B2D47D252E0}" type="pres">
      <dgm:prSet presAssocID="{42E04D09-CAB4-4982-8C07-4C5A85F9A9D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AABC1-BAE7-41D0-9807-4BA735648D7B}" type="pres">
      <dgm:prSet presAssocID="{42E04D09-CAB4-4982-8C07-4C5A85F9A9D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7A901-F8C4-4B28-80D7-703056D05FCD}" type="pres">
      <dgm:prSet presAssocID="{42E04D09-CAB4-4982-8C07-4C5A85F9A9D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0A2E7-F9D0-4ED4-87F9-61F84B330EE3}" type="pres">
      <dgm:prSet presAssocID="{42E04D09-CAB4-4982-8C07-4C5A85F9A9D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8E39-0D5B-4536-ABD9-DE249230F7BD}" type="pres">
      <dgm:prSet presAssocID="{42E04D09-CAB4-4982-8C07-4C5A85F9A9D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AE2FA-534F-4788-AB37-0B261E2FFA94}" type="pres">
      <dgm:prSet presAssocID="{42E04D09-CAB4-4982-8C07-4C5A85F9A9D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8021-36FE-4ACB-A009-48EF6B78631F}" type="pres">
      <dgm:prSet presAssocID="{42E04D09-CAB4-4982-8C07-4C5A85F9A9D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35AA-BE27-4FD2-86BD-D676076A5DC7}" type="pres">
      <dgm:prSet presAssocID="{42E04D09-CAB4-4982-8C07-4C5A85F9A9D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5D9AE-07EF-498D-B1CA-FF67C98D6D94}" type="presOf" srcId="{F84904D7-339C-412E-9C0F-A9E1EB369440}" destId="{248C8E39-0D5B-4536-ABD9-DE249230F7BD}" srcOrd="1" destOrd="0" presId="urn:microsoft.com/office/officeart/2005/8/layout/vProcess5"/>
    <dgm:cxn modelId="{3BA49A3F-AEAD-441C-8968-6CED5E4FF3FD}" type="presOf" srcId="{F4644C25-B55F-4B56-BFD9-048618E9ED74}" destId="{180135AA-BE27-4FD2-86BD-D676076A5DC7}" srcOrd="1" destOrd="0" presId="urn:microsoft.com/office/officeart/2005/8/layout/vProcess5"/>
    <dgm:cxn modelId="{BABCA7B4-D81B-4671-8932-EEFCF3655D9D}" type="presOf" srcId="{70D8B6BA-18C1-4C89-B0B6-AA9EEAC8375D}" destId="{4800A2E7-F9D0-4ED4-87F9-61F84B330EE3}" srcOrd="0" destOrd="0" presId="urn:microsoft.com/office/officeart/2005/8/layout/vProcess5"/>
    <dgm:cxn modelId="{CC6DD925-46F5-45C7-9513-7130CA008582}" srcId="{42E04D09-CAB4-4982-8C07-4C5A85F9A9D1}" destId="{F354A742-1A94-442B-8A9D-8D0BB356F12F}" srcOrd="1" destOrd="0" parTransId="{63BF3A22-933D-420A-A574-381F3901C515}" sibTransId="{99CED3A3-0721-4F91-B9E9-3B8EBD8CC2A7}"/>
    <dgm:cxn modelId="{41E4ED7C-4808-4B9F-8AB8-E9CBC9211448}" type="presOf" srcId="{4132B2EA-46D9-4D5B-AF03-622E1098EBB1}" destId="{DF528021-36FE-4ACB-A009-48EF6B78631F}" srcOrd="1" destOrd="0" presId="urn:microsoft.com/office/officeart/2005/8/layout/vProcess5"/>
    <dgm:cxn modelId="{A1C51CAC-15E4-4626-9030-2921604A7CE2}" type="presOf" srcId="{F354A742-1A94-442B-8A9D-8D0BB356F12F}" destId="{A763BB3C-F397-4B06-A101-089682329A4A}" srcOrd="0" destOrd="0" presId="urn:microsoft.com/office/officeart/2005/8/layout/vProcess5"/>
    <dgm:cxn modelId="{66399CB9-DEAB-4D2A-AF89-9A4609CD971E}" type="presOf" srcId="{99CED3A3-0721-4F91-B9E9-3B8EBD8CC2A7}" destId="{F387A901-F8C4-4B28-80D7-703056D05FCD}" srcOrd="0" destOrd="0" presId="urn:microsoft.com/office/officeart/2005/8/layout/vProcess5"/>
    <dgm:cxn modelId="{CB743CBE-32AE-458C-80FA-47553BE24F89}" type="presOf" srcId="{10D2BF98-2F0D-47AE-850B-EAEB23789A68}" destId="{5FFAABC1-BAE7-41D0-9807-4BA735648D7B}" srcOrd="0" destOrd="0" presId="urn:microsoft.com/office/officeart/2005/8/layout/vProcess5"/>
    <dgm:cxn modelId="{F52CE024-D44E-4EBC-95E1-0765DA720523}" type="presOf" srcId="{F4644C25-B55F-4B56-BFD9-048618E9ED74}" destId="{6BCE0786-A0C0-4AC0-9564-0B2D47D252E0}" srcOrd="0" destOrd="0" presId="urn:microsoft.com/office/officeart/2005/8/layout/vProcess5"/>
    <dgm:cxn modelId="{95ECA350-0157-41C7-BA73-7B3CB2B60DFD}" type="presOf" srcId="{F354A742-1A94-442B-8A9D-8D0BB356F12F}" destId="{D76AE2FA-534F-4788-AB37-0B261E2FFA94}" srcOrd="1" destOrd="0" presId="urn:microsoft.com/office/officeart/2005/8/layout/vProcess5"/>
    <dgm:cxn modelId="{87A38480-7252-449B-B747-32208A8CAD61}" srcId="{42E04D09-CAB4-4982-8C07-4C5A85F9A9D1}" destId="{4132B2EA-46D9-4D5B-AF03-622E1098EBB1}" srcOrd="2" destOrd="0" parTransId="{FB8B81A2-4FD7-4C3C-BEDB-05AA61D938AA}" sibTransId="{70D8B6BA-18C1-4C89-B0B6-AA9EEAC8375D}"/>
    <dgm:cxn modelId="{F722F7D0-C33C-4E52-966A-4BE1FDBFB88D}" srcId="{42E04D09-CAB4-4982-8C07-4C5A85F9A9D1}" destId="{F4644C25-B55F-4B56-BFD9-048618E9ED74}" srcOrd="3" destOrd="0" parTransId="{159E27C2-7613-484B-9199-96D5E973DFD7}" sibTransId="{11305BAB-7CA8-46FD-9AA5-4998961C7163}"/>
    <dgm:cxn modelId="{857DF9AE-DF2C-4E1E-8CB9-787AE2063EB6}" type="presOf" srcId="{F84904D7-339C-412E-9C0F-A9E1EB369440}" destId="{43D05676-2F73-4605-81FE-690E31F074BB}" srcOrd="0" destOrd="0" presId="urn:microsoft.com/office/officeart/2005/8/layout/vProcess5"/>
    <dgm:cxn modelId="{4C1F9B9C-7AFB-4045-BD55-E2A51F4BC0A8}" type="presOf" srcId="{42E04D09-CAB4-4982-8C07-4C5A85F9A9D1}" destId="{783CA854-E0A0-4FEC-A21C-3D9BE13B73C3}" srcOrd="0" destOrd="0" presId="urn:microsoft.com/office/officeart/2005/8/layout/vProcess5"/>
    <dgm:cxn modelId="{D515050E-EACB-4F5D-B428-A12318209957}" type="presOf" srcId="{4132B2EA-46D9-4D5B-AF03-622E1098EBB1}" destId="{3EB4495E-EAA9-495D-B081-455959B36A24}" srcOrd="0" destOrd="0" presId="urn:microsoft.com/office/officeart/2005/8/layout/vProcess5"/>
    <dgm:cxn modelId="{3372ED83-8001-45D8-80E9-2773AEFBD2FF}" srcId="{42E04D09-CAB4-4982-8C07-4C5A85F9A9D1}" destId="{F84904D7-339C-412E-9C0F-A9E1EB369440}" srcOrd="0" destOrd="0" parTransId="{CC50AF17-AA86-444C-B50E-104A87A96ABF}" sibTransId="{10D2BF98-2F0D-47AE-850B-EAEB23789A68}"/>
    <dgm:cxn modelId="{727EFBE2-86A1-4A40-AB82-F5C94003A0B8}" type="presParOf" srcId="{783CA854-E0A0-4FEC-A21C-3D9BE13B73C3}" destId="{A84C42E6-CEFF-455F-8EBC-D091B658A8B7}" srcOrd="0" destOrd="0" presId="urn:microsoft.com/office/officeart/2005/8/layout/vProcess5"/>
    <dgm:cxn modelId="{D2BB8074-8C39-4730-84D5-49BB01A4DA7E}" type="presParOf" srcId="{783CA854-E0A0-4FEC-A21C-3D9BE13B73C3}" destId="{43D05676-2F73-4605-81FE-690E31F074BB}" srcOrd="1" destOrd="0" presId="urn:microsoft.com/office/officeart/2005/8/layout/vProcess5"/>
    <dgm:cxn modelId="{C78862BE-9C5B-4C84-BDF7-FC5AC8FF4E45}" type="presParOf" srcId="{783CA854-E0A0-4FEC-A21C-3D9BE13B73C3}" destId="{A763BB3C-F397-4B06-A101-089682329A4A}" srcOrd="2" destOrd="0" presId="urn:microsoft.com/office/officeart/2005/8/layout/vProcess5"/>
    <dgm:cxn modelId="{4C3D1DB2-98BE-4D20-A397-5D8587F873BD}" type="presParOf" srcId="{783CA854-E0A0-4FEC-A21C-3D9BE13B73C3}" destId="{3EB4495E-EAA9-495D-B081-455959B36A24}" srcOrd="3" destOrd="0" presId="urn:microsoft.com/office/officeart/2005/8/layout/vProcess5"/>
    <dgm:cxn modelId="{3ADE54D4-4CDF-465B-B8C4-AE9755AD82FA}" type="presParOf" srcId="{783CA854-E0A0-4FEC-A21C-3D9BE13B73C3}" destId="{6BCE0786-A0C0-4AC0-9564-0B2D47D252E0}" srcOrd="4" destOrd="0" presId="urn:microsoft.com/office/officeart/2005/8/layout/vProcess5"/>
    <dgm:cxn modelId="{8287ACC5-D83C-482C-8826-CAE983268E54}" type="presParOf" srcId="{783CA854-E0A0-4FEC-A21C-3D9BE13B73C3}" destId="{5FFAABC1-BAE7-41D0-9807-4BA735648D7B}" srcOrd="5" destOrd="0" presId="urn:microsoft.com/office/officeart/2005/8/layout/vProcess5"/>
    <dgm:cxn modelId="{88348E7B-4724-414F-AC77-A56FBE89799E}" type="presParOf" srcId="{783CA854-E0A0-4FEC-A21C-3D9BE13B73C3}" destId="{F387A901-F8C4-4B28-80D7-703056D05FCD}" srcOrd="6" destOrd="0" presId="urn:microsoft.com/office/officeart/2005/8/layout/vProcess5"/>
    <dgm:cxn modelId="{44878BA9-2CF6-43AC-B2CD-6497EE44208F}" type="presParOf" srcId="{783CA854-E0A0-4FEC-A21C-3D9BE13B73C3}" destId="{4800A2E7-F9D0-4ED4-87F9-61F84B330EE3}" srcOrd="7" destOrd="0" presId="urn:microsoft.com/office/officeart/2005/8/layout/vProcess5"/>
    <dgm:cxn modelId="{77EFED9C-7DD4-4216-8E10-CDE2D20A8733}" type="presParOf" srcId="{783CA854-E0A0-4FEC-A21C-3D9BE13B73C3}" destId="{248C8E39-0D5B-4536-ABD9-DE249230F7BD}" srcOrd="8" destOrd="0" presId="urn:microsoft.com/office/officeart/2005/8/layout/vProcess5"/>
    <dgm:cxn modelId="{525885AB-2187-405F-A908-07E77564D773}" type="presParOf" srcId="{783CA854-E0A0-4FEC-A21C-3D9BE13B73C3}" destId="{D76AE2FA-534F-4788-AB37-0B261E2FFA94}" srcOrd="9" destOrd="0" presId="urn:microsoft.com/office/officeart/2005/8/layout/vProcess5"/>
    <dgm:cxn modelId="{C225BF23-9C79-45E4-A929-C0506F55E748}" type="presParOf" srcId="{783CA854-E0A0-4FEC-A21C-3D9BE13B73C3}" destId="{DF528021-36FE-4ACB-A009-48EF6B78631F}" srcOrd="10" destOrd="0" presId="urn:microsoft.com/office/officeart/2005/8/layout/vProcess5"/>
    <dgm:cxn modelId="{24AF8403-DED6-4939-ABBB-0C900C55A5CE}" type="presParOf" srcId="{783CA854-E0A0-4FEC-A21C-3D9BE13B73C3}" destId="{180135AA-BE27-4FD2-86BD-D676076A5DC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C257D-332A-4581-89B4-37E3F8C9C7C2}">
      <dsp:nvSpPr>
        <dsp:cNvPr id="0" name=""/>
        <dsp:cNvSpPr/>
      </dsp:nvSpPr>
      <dsp:spPr>
        <a:xfrm>
          <a:off x="5830387" y="3570002"/>
          <a:ext cx="2593501" cy="168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</a:t>
          </a:r>
          <a:r>
            <a:rPr lang="en-US" sz="1600" kern="1200" dirty="0"/>
            <a:t>Increase in Demand will generate more revenue</a:t>
          </a:r>
        </a:p>
      </dsp:txBody>
      <dsp:txXfrm>
        <a:off x="6645342" y="4026907"/>
        <a:ext cx="1741643" cy="1186192"/>
      </dsp:txXfrm>
    </dsp:sp>
    <dsp:sp modelId="{226CB439-4B8F-40B0-9D0F-2549DB9AE30D}">
      <dsp:nvSpPr>
        <dsp:cNvPr id="0" name=""/>
        <dsp:cNvSpPr/>
      </dsp:nvSpPr>
      <dsp:spPr>
        <a:xfrm>
          <a:off x="1598884" y="3570002"/>
          <a:ext cx="2593501" cy="168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Reduced NRW increases the service efficiency and enhanced revenue</a:t>
          </a:r>
        </a:p>
      </dsp:txBody>
      <dsp:txXfrm>
        <a:off x="1635788" y="4026907"/>
        <a:ext cx="1741643" cy="1186192"/>
      </dsp:txXfrm>
    </dsp:sp>
    <dsp:sp modelId="{F458A6DD-8D1A-47B9-B09A-DB924B45E20C}">
      <dsp:nvSpPr>
        <dsp:cNvPr id="0" name=""/>
        <dsp:cNvSpPr/>
      </dsp:nvSpPr>
      <dsp:spPr>
        <a:xfrm>
          <a:off x="5830387" y="0"/>
          <a:ext cx="2593501" cy="168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44450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600" kern="1200" dirty="0"/>
            <a:t>Assured Minimum Revenue Guarantee irrespective of actual supply</a:t>
          </a:r>
        </a:p>
      </dsp:txBody>
      <dsp:txXfrm>
        <a:off x="6645342" y="36904"/>
        <a:ext cx="1741643" cy="1186192"/>
      </dsp:txXfrm>
    </dsp:sp>
    <dsp:sp modelId="{6CFEC00A-669B-42DC-8436-C7EE1FA6F1D9}">
      <dsp:nvSpPr>
        <dsp:cNvPr id="0" name=""/>
        <dsp:cNvSpPr/>
      </dsp:nvSpPr>
      <dsp:spPr>
        <a:xfrm>
          <a:off x="1598884" y="0"/>
          <a:ext cx="2593501" cy="168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HWSPL is poised to achieve double digit CAGR YoY</a:t>
          </a:r>
        </a:p>
      </dsp:txBody>
      <dsp:txXfrm>
        <a:off x="1635788" y="36904"/>
        <a:ext cx="1741643" cy="1186192"/>
      </dsp:txXfrm>
    </dsp:sp>
    <dsp:sp modelId="{24BADFE9-0031-4123-910E-B7A18950A281}">
      <dsp:nvSpPr>
        <dsp:cNvPr id="0" name=""/>
        <dsp:cNvSpPr/>
      </dsp:nvSpPr>
      <dsp:spPr>
        <a:xfrm>
          <a:off x="2685635" y="299250"/>
          <a:ext cx="2273251" cy="227325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High CAGR</a:t>
          </a:r>
        </a:p>
      </dsp:txBody>
      <dsp:txXfrm>
        <a:off x="3351455" y="965070"/>
        <a:ext cx="1607431" cy="1607431"/>
      </dsp:txXfrm>
    </dsp:sp>
    <dsp:sp modelId="{5DD589BA-D570-48EB-9EB1-4F6743FE333E}">
      <dsp:nvSpPr>
        <dsp:cNvPr id="0" name=""/>
        <dsp:cNvSpPr/>
      </dsp:nvSpPr>
      <dsp:spPr>
        <a:xfrm rot="5400000">
          <a:off x="5063887" y="299250"/>
          <a:ext cx="2273251" cy="227325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Assured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Revenue</a:t>
          </a:r>
        </a:p>
      </dsp:txBody>
      <dsp:txXfrm rot="-5400000">
        <a:off x="5063887" y="965070"/>
        <a:ext cx="1607431" cy="1607431"/>
      </dsp:txXfrm>
    </dsp:sp>
    <dsp:sp modelId="{C80C909C-0B91-4A76-9402-AD79AE26DFAF}">
      <dsp:nvSpPr>
        <dsp:cNvPr id="0" name=""/>
        <dsp:cNvSpPr/>
      </dsp:nvSpPr>
      <dsp:spPr>
        <a:xfrm rot="10800000">
          <a:off x="5063887" y="2677502"/>
          <a:ext cx="2273251" cy="227325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Future Demand</a:t>
          </a:r>
        </a:p>
      </dsp:txBody>
      <dsp:txXfrm rot="10800000">
        <a:off x="5063887" y="2677502"/>
        <a:ext cx="1607431" cy="1607431"/>
      </dsp:txXfrm>
    </dsp:sp>
    <dsp:sp modelId="{92EE0527-D0ED-4AE0-9A7E-2949D6A8F112}">
      <dsp:nvSpPr>
        <dsp:cNvPr id="0" name=""/>
        <dsp:cNvSpPr/>
      </dsp:nvSpPr>
      <dsp:spPr>
        <a:xfrm rot="16200000">
          <a:off x="2685635" y="2677502"/>
          <a:ext cx="2273251" cy="227325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Reduced NRW</a:t>
          </a:r>
        </a:p>
      </dsp:txBody>
      <dsp:txXfrm rot="5400000">
        <a:off x="3351455" y="2677502"/>
        <a:ext cx="1607431" cy="1607431"/>
      </dsp:txXfrm>
    </dsp:sp>
    <dsp:sp modelId="{9936D2A0-77C0-4CE8-8353-05E6EEF30982}">
      <dsp:nvSpPr>
        <dsp:cNvPr id="0" name=""/>
        <dsp:cNvSpPr/>
      </dsp:nvSpPr>
      <dsp:spPr>
        <a:xfrm>
          <a:off x="4618949" y="2152501"/>
          <a:ext cx="784875" cy="6825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DB078-2EA2-4E27-B5E0-2A1E21AC2F89}">
      <dsp:nvSpPr>
        <dsp:cNvPr id="0" name=""/>
        <dsp:cNvSpPr/>
      </dsp:nvSpPr>
      <dsp:spPr>
        <a:xfrm rot="10800000">
          <a:off x="4618949" y="2415001"/>
          <a:ext cx="784875" cy="6825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05676-2F73-4605-81FE-690E31F074BB}">
      <dsp:nvSpPr>
        <dsp:cNvPr id="0" name=""/>
        <dsp:cNvSpPr/>
      </dsp:nvSpPr>
      <dsp:spPr>
        <a:xfrm>
          <a:off x="0" y="0"/>
          <a:ext cx="7414952" cy="681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 social and ethical concerns</a:t>
          </a:r>
          <a:endParaRPr lang="en-IN" sz="2400" kern="1200" dirty="0"/>
        </a:p>
      </dsp:txBody>
      <dsp:txXfrm>
        <a:off x="19971" y="19971"/>
        <a:ext cx="6621559" cy="641914"/>
      </dsp:txXfrm>
    </dsp:sp>
    <dsp:sp modelId="{A763BB3C-F397-4B06-A101-089682329A4A}">
      <dsp:nvSpPr>
        <dsp:cNvPr id="0" name=""/>
        <dsp:cNvSpPr/>
      </dsp:nvSpPr>
      <dsp:spPr>
        <a:xfrm>
          <a:off x="621002" y="805830"/>
          <a:ext cx="7414952" cy="681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Effective programme governance structure </a:t>
          </a:r>
          <a:endParaRPr lang="en-IN" sz="2400" kern="1200" dirty="0"/>
        </a:p>
      </dsp:txBody>
      <dsp:txXfrm>
        <a:off x="640973" y="825801"/>
        <a:ext cx="6310801" cy="641914"/>
      </dsp:txXfrm>
    </dsp:sp>
    <dsp:sp modelId="{3EB4495E-EAA9-495D-B081-455959B36A24}">
      <dsp:nvSpPr>
        <dsp:cNvPr id="0" name=""/>
        <dsp:cNvSpPr/>
      </dsp:nvSpPr>
      <dsp:spPr>
        <a:xfrm>
          <a:off x="1232735" y="1611660"/>
          <a:ext cx="7414952" cy="681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Effective Revenue (O&amp;M, NRW, Billing, collection)</a:t>
          </a:r>
        </a:p>
      </dsp:txBody>
      <dsp:txXfrm>
        <a:off x="1252706" y="1631631"/>
        <a:ext cx="6320070" cy="641914"/>
      </dsp:txXfrm>
    </dsp:sp>
    <dsp:sp modelId="{6BCE0786-A0C0-4AC0-9564-0B2D47D252E0}">
      <dsp:nvSpPr>
        <dsp:cNvPr id="0" name=""/>
        <dsp:cNvSpPr/>
      </dsp:nvSpPr>
      <dsp:spPr>
        <a:xfrm>
          <a:off x="1853738" y="2417491"/>
          <a:ext cx="7414952" cy="681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  </a:t>
          </a:r>
          <a:r>
            <a:rPr lang="en-IN" sz="2400" kern="1200" dirty="0"/>
            <a:t>Growth facilitated by intelligent systems</a:t>
          </a:r>
        </a:p>
      </dsp:txBody>
      <dsp:txXfrm>
        <a:off x="1873709" y="2437462"/>
        <a:ext cx="6310801" cy="641914"/>
      </dsp:txXfrm>
    </dsp:sp>
    <dsp:sp modelId="{5FFAABC1-BAE7-41D0-9807-4BA735648D7B}">
      <dsp:nvSpPr>
        <dsp:cNvPr id="0" name=""/>
        <dsp:cNvSpPr/>
      </dsp:nvSpPr>
      <dsp:spPr>
        <a:xfrm>
          <a:off x="6971746" y="522240"/>
          <a:ext cx="443206" cy="443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071467" y="522240"/>
        <a:ext cx="243764" cy="333513"/>
      </dsp:txXfrm>
    </dsp:sp>
    <dsp:sp modelId="{F387A901-F8C4-4B28-80D7-703056D05FCD}">
      <dsp:nvSpPr>
        <dsp:cNvPr id="0" name=""/>
        <dsp:cNvSpPr/>
      </dsp:nvSpPr>
      <dsp:spPr>
        <a:xfrm>
          <a:off x="7592748" y="1328070"/>
          <a:ext cx="443206" cy="443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692469" y="1328070"/>
        <a:ext cx="243764" cy="333513"/>
      </dsp:txXfrm>
    </dsp:sp>
    <dsp:sp modelId="{4800A2E7-F9D0-4ED4-87F9-61F84B330EE3}">
      <dsp:nvSpPr>
        <dsp:cNvPr id="0" name=""/>
        <dsp:cNvSpPr/>
      </dsp:nvSpPr>
      <dsp:spPr>
        <a:xfrm>
          <a:off x="8204481" y="2133901"/>
          <a:ext cx="443206" cy="4432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8304202" y="2133901"/>
        <a:ext cx="243764" cy="33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645C0-DCE6-48C8-B5DB-CCE5153D5DB0}" type="datetimeFigureOut">
              <a:rPr lang="en-IN" smtClean="0"/>
              <a:pPr/>
              <a:t>27-08-2021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DB83C-64CF-4899-AE4C-F73E8A06192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62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DB83C-64CF-4899-AE4C-F73E8A061921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828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84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0078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819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53039" y="1607479"/>
            <a:ext cx="8978900" cy="451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162300" y="177007"/>
            <a:ext cx="4025900" cy="54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500" y="5181600"/>
            <a:ext cx="1625600" cy="135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383" y="6487258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957" y="6397919"/>
            <a:ext cx="1180426" cy="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30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53039" y="1607479"/>
            <a:ext cx="8978900" cy="451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162300" y="177007"/>
            <a:ext cx="4025900" cy="54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500" y="5181600"/>
            <a:ext cx="1625600" cy="135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383" y="6487258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957" y="6397919"/>
            <a:ext cx="1180426" cy="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103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53039" y="1607479"/>
            <a:ext cx="8978900" cy="451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162300" y="177007"/>
            <a:ext cx="4025900" cy="54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500" y="5181600"/>
            <a:ext cx="1625600" cy="135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383" y="6487258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957" y="6397919"/>
            <a:ext cx="1180426" cy="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364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7550" y="3686176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644900" y="304800"/>
            <a:ext cx="5461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350540" y="1693070"/>
            <a:ext cx="466918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961321" y="1693070"/>
            <a:ext cx="483704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65470" y="5029200"/>
            <a:ext cx="1625600" cy="1282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190" y="6389066"/>
            <a:ext cx="1281847" cy="4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6037" y="6508750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32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53039" y="1607479"/>
            <a:ext cx="8978900" cy="451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162300" y="177007"/>
            <a:ext cx="4025900" cy="54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500" y="5181600"/>
            <a:ext cx="1625600" cy="135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383" y="6487258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957" y="6397919"/>
            <a:ext cx="1180426" cy="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0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53039" y="1607479"/>
            <a:ext cx="8978900" cy="45175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162300" y="177007"/>
            <a:ext cx="4025900" cy="54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3500" y="5181600"/>
            <a:ext cx="1625600" cy="135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383" y="6487258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957" y="6397919"/>
            <a:ext cx="1180426" cy="4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83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7550" y="3686176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644900" y="304800"/>
            <a:ext cx="5461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350540" y="1693070"/>
            <a:ext cx="466918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961321" y="1693070"/>
            <a:ext cx="483704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65470" y="5029200"/>
            <a:ext cx="1625600" cy="1282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190" y="6389066"/>
            <a:ext cx="1281847" cy="4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6037" y="6508750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7550" y="3686176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644900" y="304800"/>
            <a:ext cx="5461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350540" y="1693070"/>
            <a:ext cx="466918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961321" y="1693070"/>
            <a:ext cx="483704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65470" y="5029200"/>
            <a:ext cx="1625600" cy="1282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190" y="6389066"/>
            <a:ext cx="1281847" cy="4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6037" y="6508750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098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494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97550" y="3686176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644900" y="304800"/>
            <a:ext cx="54610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7350540" y="1693070"/>
            <a:ext cx="466918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961321" y="1693070"/>
            <a:ext cx="4837043" cy="44029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18549-1A5C-4649-839C-1D3A3CF0D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65470" y="5029200"/>
            <a:ext cx="1625600" cy="12826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01900" y="368299"/>
            <a:ext cx="5321300" cy="5869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190" y="6389066"/>
            <a:ext cx="1281847" cy="4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6037" y="6508750"/>
            <a:ext cx="1481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02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8327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221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3218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63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475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0090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61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AFCB-EBA8-4058-999F-BE4D65BF02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52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20" r:id="rId19"/>
    <p:sldLayoutId id="214748372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792519-water-wallpaper-hd-dekstop-free-download.jpg">
            <a:extLst>
              <a:ext uri="{FF2B5EF4-FFF2-40B4-BE49-F238E27FC236}">
                <a16:creationId xmlns:a16="http://schemas.microsoft.com/office/drawing/2014/main" xmlns="" id="{870125BC-75AA-424B-95BD-6F397C69A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1000"/>
          </a:blip>
          <a:stretch>
            <a:fillRect/>
          </a:stretch>
        </p:blipFill>
        <p:spPr>
          <a:xfrm>
            <a:off x="9248" y="4655127"/>
            <a:ext cx="12192000" cy="2292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3D79E2-9282-4BE6-BB44-DE8E6DC1DCA8}"/>
              </a:ext>
            </a:extLst>
          </p:cNvPr>
          <p:cNvSpPr txBox="1"/>
          <p:nvPr/>
        </p:nvSpPr>
        <p:spPr>
          <a:xfrm>
            <a:off x="401495" y="735583"/>
            <a:ext cx="11407506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Innovative  Financing Models  for Developing 24x7 Water and Waste Water Infrastructure  utility under PPP basis</a:t>
            </a:r>
          </a:p>
          <a:p>
            <a:pPr algn="ctr"/>
            <a:r>
              <a:rPr lang="en-IN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By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Mr. </a:t>
            </a:r>
            <a:r>
              <a:rPr lang="en-IN" sz="2400" b="1" dirty="0" err="1">
                <a:solidFill>
                  <a:schemeClr val="tx1"/>
                </a:solidFill>
                <a:latin typeface="Calibri (Body)"/>
              </a:rPr>
              <a:t>Rudranarayan</a:t>
            </a:r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 Kumar, 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Chief Manager – Business Development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&amp;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Mr. Akshan Gupta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Manager – Finance &amp; Accounts</a:t>
            </a:r>
          </a:p>
          <a:p>
            <a:pPr algn="ctr"/>
            <a:r>
              <a:rPr lang="en-IN" sz="2400" b="1" dirty="0" err="1">
                <a:solidFill>
                  <a:schemeClr val="tx1"/>
                </a:solidFill>
                <a:latin typeface="Calibri (Body)"/>
              </a:rPr>
              <a:t>Swach</a:t>
            </a:r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 Environment </a:t>
            </a:r>
            <a:r>
              <a:rPr lang="en-IN" sz="2400" b="1" dirty="0" err="1">
                <a:solidFill>
                  <a:schemeClr val="tx1"/>
                </a:solidFill>
                <a:latin typeface="Calibri (Body)"/>
              </a:rPr>
              <a:t>Pvt.</a:t>
            </a:r>
            <a:r>
              <a:rPr lang="en-IN" sz="2400" b="1" dirty="0">
                <a:solidFill>
                  <a:schemeClr val="tx1"/>
                </a:solidFill>
                <a:latin typeface="Calibri (Body)"/>
              </a:rPr>
              <a:t> Ltd.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alibri (Body)"/>
              </a:rPr>
              <a:t>at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alibri (Body)"/>
              </a:rPr>
              <a:t>BCC&amp;I 14th Edition of Environment and Energy Conclave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4E13ED-6DFB-4EDE-8853-9D9B0FE32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4895" y="179520"/>
            <a:ext cx="1192351" cy="32813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E3BBEE3-6655-4630-9AC0-3C84F2D5CAEB}"/>
              </a:ext>
            </a:extLst>
          </p:cNvPr>
          <p:cNvSpPr/>
          <p:nvPr/>
        </p:nvSpPr>
        <p:spPr>
          <a:xfrm>
            <a:off x="87051" y="4409712"/>
            <a:ext cx="1187624" cy="1188369"/>
          </a:xfrm>
          <a:prstGeom prst="ellipse">
            <a:avLst/>
          </a:prstGeom>
          <a:blipFill dpi="0" rotWithShape="1">
            <a:blip r:embed="rId5" cstate="print">
              <a:alphaModFix amt="93000"/>
              <a:lum bright="17000" contrast="24000"/>
            </a:blip>
            <a:srcRect/>
            <a:stretch>
              <a:fillRect/>
            </a:stretch>
          </a:blipFill>
          <a:ln w="9525" cap="flat" cmpd="sng" algn="ctr">
            <a:solidFill>
              <a:srgbClr val="0A8C16"/>
            </a:solidFill>
            <a:prstDash val="solid"/>
          </a:ln>
          <a:effectLst/>
        </p:spPr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CB77AF7-D955-443C-A8F3-F153C06C2CAD}"/>
              </a:ext>
            </a:extLst>
          </p:cNvPr>
          <p:cNvSpPr/>
          <p:nvPr/>
        </p:nvSpPr>
        <p:spPr>
          <a:xfrm>
            <a:off x="87051" y="5485165"/>
            <a:ext cx="1368152" cy="1337047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 w="9525" cap="flat" cmpd="sng" algn="ctr">
            <a:solidFill>
              <a:srgbClr val="0A8C16"/>
            </a:solidFill>
            <a:prstDash val="solid"/>
          </a:ln>
          <a:effectLst/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5823B2C-8042-4BBD-B31E-4A2EC778A43F}"/>
              </a:ext>
            </a:extLst>
          </p:cNvPr>
          <p:cNvSpPr/>
          <p:nvPr/>
        </p:nvSpPr>
        <p:spPr>
          <a:xfrm>
            <a:off x="1202665" y="5845205"/>
            <a:ext cx="1043608" cy="97700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9525" cap="flat" cmpd="sng" algn="ctr">
            <a:solidFill>
              <a:srgbClr val="0A8C16"/>
            </a:solidFill>
            <a:prstDash val="solid"/>
          </a:ln>
          <a:effectLst/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>
                <a:latin typeface="Calibri (Body)"/>
              </a:rPr>
              <a:pPr/>
              <a:t>1</a:t>
            </a:fld>
            <a:endParaRPr lang="en-IN" dirty="0">
              <a:latin typeface="Calibri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4487" y="6506774"/>
            <a:ext cx="231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 (Body)"/>
              </a:rPr>
              <a:t>26</a:t>
            </a:r>
            <a:r>
              <a:rPr lang="en-US" b="1" baseline="30000" dirty="0">
                <a:solidFill>
                  <a:schemeClr val="bg1"/>
                </a:solidFill>
                <a:latin typeface="Calibri (Body)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alibri (Body)"/>
              </a:rPr>
              <a:t>  August, 2021</a:t>
            </a:r>
            <a:endParaRPr lang="en-IN" b="1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14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79" y="1165895"/>
            <a:ext cx="11491413" cy="505479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hteck 5"/>
          <p:cNvSpPr/>
          <p:nvPr/>
        </p:nvSpPr>
        <p:spPr bwMode="auto">
          <a:xfrm>
            <a:off x="5164036" y="3101469"/>
            <a:ext cx="2446929" cy="63180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sz="1600" b="1" dirty="0">
                <a:cs typeface="Calibri" pitchFamily="34" charset="0"/>
              </a:rPr>
              <a:t>SPV: </a:t>
            </a:r>
            <a:r>
              <a:rPr lang="en-US" sz="1600" i="1" dirty="0">
                <a:cs typeface="Calibri" pitchFamily="34" charset="0"/>
              </a:rPr>
              <a:t>STP for the Varanasi and Haridwar STPs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9" name="Rechteck 9"/>
          <p:cNvSpPr/>
          <p:nvPr/>
        </p:nvSpPr>
        <p:spPr bwMode="auto">
          <a:xfrm>
            <a:off x="1678677" y="4043553"/>
            <a:ext cx="1442471" cy="685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b="1" dirty="0">
                <a:cs typeface="Calibri" pitchFamily="34" charset="0"/>
              </a:rPr>
              <a:t>Jal Nigam 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10" name="Rechteck 46"/>
          <p:cNvSpPr/>
          <p:nvPr/>
        </p:nvSpPr>
        <p:spPr bwMode="auto">
          <a:xfrm>
            <a:off x="1282893" y="2809977"/>
            <a:ext cx="2180729" cy="63937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cs typeface="Calibri" pitchFamily="34" charset="0"/>
              </a:rPr>
              <a:t>To be Subcontracted by SPV</a:t>
            </a:r>
          </a:p>
        </p:txBody>
      </p:sp>
      <p:sp>
        <p:nvSpPr>
          <p:cNvPr id="11" name="Rechteck 36"/>
          <p:cNvSpPr/>
          <p:nvPr/>
        </p:nvSpPr>
        <p:spPr bwMode="auto">
          <a:xfrm>
            <a:off x="5090621" y="1519982"/>
            <a:ext cx="2609409" cy="89567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b="1" dirty="0"/>
              <a:t>Developer Consortium</a:t>
            </a:r>
          </a:p>
          <a:p>
            <a:pPr marL="465138" indent="-171450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600" dirty="0"/>
              <a:t>COMPANY A  – [51]%</a:t>
            </a:r>
          </a:p>
          <a:p>
            <a:pPr marL="465138" indent="-171450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600" dirty="0">
                <a:solidFill>
                  <a:schemeClr val="dk1"/>
                </a:solidFill>
              </a:rPr>
              <a:t>COMPANY B– [49]%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5090621" y="5116132"/>
            <a:ext cx="1888563" cy="91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b="1" dirty="0">
                <a:cs typeface="Calibri" pitchFamily="34" charset="0"/>
              </a:rPr>
              <a:t>National Mission for Clean Ganga </a:t>
            </a:r>
          </a:p>
          <a:p>
            <a:pPr algn="ctr"/>
            <a:r>
              <a:rPr lang="en-US" i="1" dirty="0">
                <a:cs typeface="Calibri" pitchFamily="34" charset="0"/>
              </a:rPr>
              <a:t>(NMCG)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13" name="Rechteck 31"/>
          <p:cNvSpPr/>
          <p:nvPr/>
        </p:nvSpPr>
        <p:spPr bwMode="auto">
          <a:xfrm>
            <a:off x="7076625" y="5116132"/>
            <a:ext cx="1028401" cy="910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b="1" dirty="0">
                <a:cs typeface="Calibri" pitchFamily="34" charset="0"/>
              </a:rPr>
              <a:t>Lenders</a:t>
            </a:r>
          </a:p>
        </p:txBody>
      </p:sp>
      <p:sp>
        <p:nvSpPr>
          <p:cNvPr id="14" name="Rechteck 11"/>
          <p:cNvSpPr/>
          <p:nvPr/>
        </p:nvSpPr>
        <p:spPr bwMode="auto">
          <a:xfrm>
            <a:off x="8901572" y="4234530"/>
            <a:ext cx="1566264" cy="3577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b="1" dirty="0">
                <a:cs typeface="Calibri" pitchFamily="34" charset="0"/>
              </a:rPr>
              <a:t>Insurers</a:t>
            </a:r>
          </a:p>
        </p:txBody>
      </p:sp>
      <p:cxnSp>
        <p:nvCxnSpPr>
          <p:cNvPr id="15" name="Gerade Verbindung 110"/>
          <p:cNvCxnSpPr/>
          <p:nvPr/>
        </p:nvCxnSpPr>
        <p:spPr>
          <a:xfrm flipV="1">
            <a:off x="5143472" y="3739527"/>
            <a:ext cx="18272" cy="1376605"/>
          </a:xfrm>
          <a:prstGeom prst="line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66"/>
          <p:cNvSpPr txBox="1"/>
          <p:nvPr/>
        </p:nvSpPr>
        <p:spPr>
          <a:xfrm>
            <a:off x="6422547" y="2605854"/>
            <a:ext cx="517726" cy="32715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sz="1600" i="1" dirty="0">
                <a:cs typeface="Calibri" pitchFamily="34" charset="0"/>
              </a:rPr>
              <a:t>30%</a:t>
            </a:r>
          </a:p>
        </p:txBody>
      </p:sp>
      <p:cxnSp>
        <p:nvCxnSpPr>
          <p:cNvPr id="17" name="Gerade Verbindung 154"/>
          <p:cNvCxnSpPr/>
          <p:nvPr/>
        </p:nvCxnSpPr>
        <p:spPr>
          <a:xfrm>
            <a:off x="3463622" y="3129666"/>
            <a:ext cx="1693368" cy="0"/>
          </a:xfrm>
          <a:prstGeom prst="line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60"/>
          <p:cNvCxnSpPr>
            <a:stCxn id="20" idx="1"/>
            <a:endCxn id="23" idx="1"/>
          </p:cNvCxnSpPr>
          <p:nvPr/>
        </p:nvCxnSpPr>
        <p:spPr>
          <a:xfrm flipH="1">
            <a:off x="7597318" y="3112927"/>
            <a:ext cx="1730257" cy="6365"/>
          </a:xfrm>
          <a:prstGeom prst="line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0"/>
          <p:cNvSpPr txBox="1"/>
          <p:nvPr/>
        </p:nvSpPr>
        <p:spPr>
          <a:xfrm>
            <a:off x="5539264" y="2495007"/>
            <a:ext cx="825245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600" i="1" dirty="0">
                <a:cs typeface="Calibri" pitchFamily="34" charset="0"/>
              </a:rPr>
              <a:t>Project </a:t>
            </a:r>
          </a:p>
          <a:p>
            <a:r>
              <a:rPr lang="en-US" sz="1600" i="1" dirty="0">
                <a:cs typeface="Calibri" pitchFamily="34" charset="0"/>
              </a:rPr>
              <a:t>equity</a:t>
            </a:r>
          </a:p>
        </p:txBody>
      </p:sp>
      <p:sp>
        <p:nvSpPr>
          <p:cNvPr id="20" name="Rechteck 46"/>
          <p:cNvSpPr/>
          <p:nvPr/>
        </p:nvSpPr>
        <p:spPr bwMode="auto">
          <a:xfrm>
            <a:off x="9327575" y="2914492"/>
            <a:ext cx="1413223" cy="3968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1020" tIns="41020" rIns="41020" bIns="4102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SPV</a:t>
            </a:r>
            <a:endParaRPr lang="en-US" sz="2400" i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1" idx="2"/>
            <a:endCxn id="8" idx="0"/>
          </p:cNvCxnSpPr>
          <p:nvPr/>
        </p:nvCxnSpPr>
        <p:spPr>
          <a:xfrm flipH="1">
            <a:off x="6387501" y="2415654"/>
            <a:ext cx="7825" cy="68581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9"/>
          <p:cNvSpPr txBox="1"/>
          <p:nvPr/>
        </p:nvSpPr>
        <p:spPr>
          <a:xfrm>
            <a:off x="3567548" y="2823636"/>
            <a:ext cx="1343544" cy="327152"/>
          </a:xfrm>
          <a:prstGeom prst="rect">
            <a:avLst/>
          </a:prstGeom>
          <a:noFill/>
          <a:ln>
            <a:noFill/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US" sz="1600" i="1" dirty="0">
                <a:cs typeface="Calibri" pitchFamily="34" charset="0"/>
              </a:rPr>
              <a:t>EPC Contract</a:t>
            </a:r>
          </a:p>
        </p:txBody>
      </p:sp>
      <p:sp>
        <p:nvSpPr>
          <p:cNvPr id="23" name="Textfeld 29"/>
          <p:cNvSpPr txBox="1"/>
          <p:nvPr/>
        </p:nvSpPr>
        <p:spPr>
          <a:xfrm>
            <a:off x="7597318" y="2832605"/>
            <a:ext cx="1730258" cy="573373"/>
          </a:xfrm>
          <a:prstGeom prst="rect">
            <a:avLst/>
          </a:prstGeom>
          <a:noFill/>
          <a:ln>
            <a:noFill/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US" sz="1600" i="1" dirty="0">
                <a:cs typeface="Calibri" pitchFamily="34" charset="0"/>
              </a:rPr>
              <a:t>O&amp;M</a:t>
            </a:r>
          </a:p>
          <a:p>
            <a:pPr algn="ctr"/>
            <a:r>
              <a:rPr lang="en-US" sz="1600" i="1" dirty="0">
                <a:cs typeface="Calibri" pitchFamily="34" charset="0"/>
              </a:rPr>
              <a:t>Contract</a:t>
            </a:r>
          </a:p>
        </p:txBody>
      </p:sp>
      <p:cxnSp>
        <p:nvCxnSpPr>
          <p:cNvPr id="24" name="Gerade Verbindung 110"/>
          <p:cNvCxnSpPr/>
          <p:nvPr/>
        </p:nvCxnSpPr>
        <p:spPr>
          <a:xfrm flipH="1" flipV="1">
            <a:off x="5954696" y="3720642"/>
            <a:ext cx="6080" cy="1395490"/>
          </a:xfrm>
          <a:prstGeom prst="line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110"/>
          <p:cNvCxnSpPr/>
          <p:nvPr/>
        </p:nvCxnSpPr>
        <p:spPr>
          <a:xfrm flipH="1" flipV="1">
            <a:off x="6891401" y="3739527"/>
            <a:ext cx="248" cy="1376605"/>
          </a:xfrm>
          <a:prstGeom prst="line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180"/>
          <p:cNvSpPr txBox="1"/>
          <p:nvPr/>
        </p:nvSpPr>
        <p:spPr>
          <a:xfrm>
            <a:off x="1678677" y="4861490"/>
            <a:ext cx="2481319" cy="94270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400" i="1" dirty="0">
                <a:cs typeface="Calibri" pitchFamily="34" charset="0"/>
              </a:rPr>
              <a:t>Capex Payment (40%) Based on Milestones </a:t>
            </a:r>
          </a:p>
          <a:p>
            <a:r>
              <a:rPr lang="en-US" sz="1400" i="1" dirty="0">
                <a:cs typeface="Calibri" pitchFamily="34" charset="0"/>
              </a:rPr>
              <a:t>O&amp;M Payments Annuity Based (60%) over 15 years period</a:t>
            </a:r>
          </a:p>
        </p:txBody>
      </p:sp>
      <p:sp>
        <p:nvSpPr>
          <p:cNvPr id="27" name="Textfeld 180"/>
          <p:cNvSpPr txBox="1"/>
          <p:nvPr/>
        </p:nvSpPr>
        <p:spPr>
          <a:xfrm>
            <a:off x="5129694" y="3984788"/>
            <a:ext cx="902619" cy="727261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400" i="1" dirty="0">
                <a:cs typeface="Calibri" pitchFamily="34" charset="0"/>
              </a:rPr>
              <a:t>Allotment of Project Site</a:t>
            </a:r>
          </a:p>
        </p:txBody>
      </p:sp>
      <p:sp>
        <p:nvSpPr>
          <p:cNvPr id="28" name="Textfeld 180"/>
          <p:cNvSpPr txBox="1"/>
          <p:nvPr/>
        </p:nvSpPr>
        <p:spPr>
          <a:xfrm>
            <a:off x="6034902" y="3784642"/>
            <a:ext cx="944281" cy="115814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400" i="1" dirty="0">
                <a:cs typeface="Calibri" pitchFamily="34" charset="0"/>
              </a:rPr>
              <a:t>Payment Guarantee through Escrow Account</a:t>
            </a:r>
          </a:p>
        </p:txBody>
      </p:sp>
      <p:cxnSp>
        <p:nvCxnSpPr>
          <p:cNvPr id="29" name="Elbow Connector 28"/>
          <p:cNvCxnSpPr>
            <a:stCxn id="14" idx="1"/>
          </p:cNvCxnSpPr>
          <p:nvPr/>
        </p:nvCxnSpPr>
        <p:spPr>
          <a:xfrm rot="10800000">
            <a:off x="7610970" y="3544891"/>
            <a:ext cx="1290603" cy="868504"/>
          </a:xfrm>
          <a:prstGeom prst="bentConnector3">
            <a:avLst/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9" idx="3"/>
          </p:cNvCxnSpPr>
          <p:nvPr/>
        </p:nvCxnSpPr>
        <p:spPr>
          <a:xfrm flipV="1">
            <a:off x="3121148" y="3544891"/>
            <a:ext cx="2035842" cy="841262"/>
          </a:xfrm>
          <a:prstGeom prst="bentConnector3">
            <a:avLst>
              <a:gd name="adj1" fmla="val 50000"/>
            </a:avLst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0"/>
          </p:cNvCxnSpPr>
          <p:nvPr/>
        </p:nvCxnSpPr>
        <p:spPr>
          <a:xfrm rot="16200000" flipV="1">
            <a:off x="6893081" y="4418386"/>
            <a:ext cx="1395491" cy="1"/>
          </a:xfrm>
          <a:prstGeom prst="bentConnector3">
            <a:avLst>
              <a:gd name="adj1" fmla="val 50000"/>
            </a:avLst>
          </a:prstGeom>
          <a:ln>
            <a:solidFill>
              <a:srgbClr val="505A59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180"/>
          <p:cNvSpPr txBox="1"/>
          <p:nvPr/>
        </p:nvSpPr>
        <p:spPr>
          <a:xfrm>
            <a:off x="7102016" y="4099704"/>
            <a:ext cx="745926" cy="29637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400" i="1" dirty="0">
                <a:cs typeface="Calibri" pitchFamily="34" charset="0"/>
              </a:rPr>
              <a:t>Debt</a:t>
            </a:r>
          </a:p>
        </p:txBody>
      </p:sp>
      <p:sp>
        <p:nvSpPr>
          <p:cNvPr id="33" name="Textfeld 180"/>
          <p:cNvSpPr txBox="1"/>
          <p:nvPr/>
        </p:nvSpPr>
        <p:spPr>
          <a:xfrm>
            <a:off x="8234494" y="3605461"/>
            <a:ext cx="1134025" cy="57337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1600" i="1" dirty="0">
                <a:cs typeface="Calibri" pitchFamily="34" charset="0"/>
              </a:rPr>
              <a:t>Insurance Contract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21149" y="3509809"/>
            <a:ext cx="1130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cs typeface="Calibri" pitchFamily="34" charset="0"/>
              </a:rPr>
              <a:t>Principal Executing and Bidding Authority</a:t>
            </a:r>
          </a:p>
        </p:txBody>
      </p:sp>
      <p:sp>
        <p:nvSpPr>
          <p:cNvPr id="35" name="Title 4"/>
          <p:cNvSpPr>
            <a:spLocks noGrp="1"/>
          </p:cNvSpPr>
          <p:nvPr/>
        </p:nvSpPr>
        <p:spPr>
          <a:xfrm>
            <a:off x="368490" y="395178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Financing of Water Infrastructure – NMCG Project Reference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" name="Textfeld 66"/>
          <p:cNvSpPr txBox="1"/>
          <p:nvPr/>
        </p:nvSpPr>
        <p:spPr>
          <a:xfrm>
            <a:off x="7054223" y="4449732"/>
            <a:ext cx="517726" cy="32715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sz="1600" i="1" dirty="0">
                <a:cs typeface="Calibri" pitchFamily="34" charset="0"/>
              </a:rPr>
              <a:t>70%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47942" y="6332228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2120429-F09F-455B-B330-761C1D7E7181}"/>
              </a:ext>
            </a:extLst>
          </p:cNvPr>
          <p:cNvSpPr txBox="1"/>
          <p:nvPr/>
        </p:nvSpPr>
        <p:spPr>
          <a:xfrm>
            <a:off x="7950376" y="1519982"/>
            <a:ext cx="236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/>
              <a:t>Capex investment 60% to be funded by SPV during construction phase</a:t>
            </a:r>
          </a:p>
        </p:txBody>
      </p:sp>
    </p:spTree>
    <p:extLst>
      <p:ext uri="{BB962C8B-B14F-4D97-AF65-F5344CB8AC3E}">
        <p14:creationId xmlns:p14="http://schemas.microsoft.com/office/powerpoint/2010/main" xmlns="" val="15969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32510" y="942107"/>
            <a:ext cx="11568546" cy="54647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scheme provides </a:t>
            </a:r>
            <a:r>
              <a:rPr lang="en-IN" b="1" dirty="0"/>
              <a:t>VGF grants </a:t>
            </a:r>
            <a:r>
              <a:rPr lang="en-IN" dirty="0"/>
              <a:t>to PPP projects in specific sectors, </a:t>
            </a:r>
            <a:r>
              <a:rPr lang="en-IN" b="1" dirty="0"/>
              <a:t>sponsored by</a:t>
            </a:r>
            <a:r>
              <a:rPr lang="en-IN" dirty="0"/>
              <a:t> any level of administration – </a:t>
            </a:r>
            <a:r>
              <a:rPr lang="en-IN" b="1" dirty="0"/>
              <a:t>Central/State/Local Government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concession /or contract for development and/or implementation of the project shall be awarded to a company in which a </a:t>
            </a:r>
            <a:r>
              <a:rPr lang="en-IN" b="1" dirty="0"/>
              <a:t>private entity control 51% of more of the paid-up equity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project is awarded through an international /or national competitive bidding process The </a:t>
            </a:r>
            <a:r>
              <a:rPr lang="en-IN" b="1" dirty="0"/>
              <a:t>private sector </a:t>
            </a:r>
            <a:r>
              <a:rPr lang="en-IN" dirty="0"/>
              <a:t>company shall be </a:t>
            </a:r>
            <a:r>
              <a:rPr lang="en-IN" b="1" dirty="0"/>
              <a:t>responsible for financing, development, operation &amp; maintenance </a:t>
            </a:r>
            <a:r>
              <a:rPr lang="en-IN" dirty="0"/>
              <a:t>of the project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</a:t>
            </a:r>
            <a:r>
              <a:rPr lang="en-IN" b="1" dirty="0"/>
              <a:t>VGF</a:t>
            </a:r>
            <a:r>
              <a:rPr lang="en-IN" dirty="0"/>
              <a:t> support may be </a:t>
            </a:r>
            <a:r>
              <a:rPr lang="en-IN" b="1" dirty="0"/>
              <a:t>capped at 20%</a:t>
            </a:r>
            <a:r>
              <a:rPr lang="en-IN" dirty="0"/>
              <a:t> of the project cost.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An </a:t>
            </a:r>
            <a:r>
              <a:rPr lang="en-IN" b="1" dirty="0"/>
              <a:t>additional VGF </a:t>
            </a:r>
            <a:r>
              <a:rPr lang="en-IN" dirty="0"/>
              <a:t>grant, capped at 20%, can be given </a:t>
            </a:r>
            <a:r>
              <a:rPr lang="en-IN" b="1" dirty="0"/>
              <a:t>by the government agency sponsoring the project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project shall involve provision of a service against a pre-determined tariff or user charge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</a:t>
            </a:r>
            <a:r>
              <a:rPr lang="en-IN" b="1" dirty="0"/>
              <a:t>VGF support is issued </a:t>
            </a:r>
            <a:r>
              <a:rPr lang="en-IN" dirty="0"/>
              <a:t>only after the other options of </a:t>
            </a:r>
            <a:r>
              <a:rPr lang="en-IN" b="1" dirty="0"/>
              <a:t>enhancing viability </a:t>
            </a:r>
            <a:r>
              <a:rPr lang="en-IN" dirty="0"/>
              <a:t>are exhausted or are not possible in the case of a specific project.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approved amount of </a:t>
            </a:r>
            <a:r>
              <a:rPr lang="en-IN" b="1" dirty="0"/>
              <a:t>VGF grant for a project is released in its entirety to the Lead Financial Institution</a:t>
            </a:r>
            <a:r>
              <a:rPr lang="en-IN" dirty="0"/>
              <a:t> (lead member of the consortium financing the project). </a:t>
            </a:r>
          </a:p>
          <a:p>
            <a:pPr marL="360000" indent="-3600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IN" dirty="0"/>
              <a:t>The Lead Financial Entity releases the grant after the equity of the private partner is exhausted. </a:t>
            </a:r>
            <a:r>
              <a:rPr lang="en-IN" b="1" dirty="0"/>
              <a:t>The release of the grant to the project is in the ratio of release of the debt. </a:t>
            </a:r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332509" y="28776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685CA"/>
                </a:solidFill>
                <a:latin typeface="+mn-lt"/>
              </a:rPr>
              <a:t>Viability Gap Funding</a:t>
            </a:r>
          </a:p>
        </p:txBody>
      </p:sp>
    </p:spTree>
    <p:extLst>
      <p:ext uri="{BB962C8B-B14F-4D97-AF65-F5344CB8AC3E}">
        <p14:creationId xmlns:p14="http://schemas.microsoft.com/office/powerpoint/2010/main" xmlns="" val="24095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2" y="1155021"/>
            <a:ext cx="10611612" cy="4547957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/>
        </p:nvSpPr>
        <p:spPr>
          <a:xfrm>
            <a:off x="332509" y="28776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685CA"/>
                </a:solidFill>
                <a:latin typeface="+mn-lt"/>
              </a:rPr>
              <a:t>Viability Gap Support Requirement for PPP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339652-5C56-4974-94B3-89C0AF177768}"/>
              </a:ext>
            </a:extLst>
          </p:cNvPr>
          <p:cNvSpPr txBox="1"/>
          <p:nvPr/>
        </p:nvSpPr>
        <p:spPr>
          <a:xfrm>
            <a:off x="1397384" y="5868960"/>
            <a:ext cx="9397227" cy="4395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2000" b="1" dirty="0">
                <a:solidFill>
                  <a:srgbClr val="2685CA"/>
                </a:solidFill>
              </a:rPr>
              <a:t>AMRUT &amp; SBM have VGF Funding structure both State and Central 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152315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1BB82E-0EEF-479D-A16C-A98F1CA9EF3F}"/>
              </a:ext>
            </a:extLst>
          </p:cNvPr>
          <p:cNvSpPr/>
          <p:nvPr/>
        </p:nvSpPr>
        <p:spPr>
          <a:xfrm>
            <a:off x="23972" y="975194"/>
            <a:ext cx="6461041" cy="3077756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pPr marL="380953" indent="-380953" algn="just">
              <a:buFont typeface="Wingdings" panose="05000000000000000000" pitchFamily="2" charset="2"/>
              <a:buChar char="v"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Haldia is an important industrial town in Eastern India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with a residential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population of 200,762 as per 2011 census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with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presence of several important industries </a:t>
            </a:r>
          </a:p>
          <a:p>
            <a:pPr marL="380953" indent="-380953" algn="just"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  <a:defRPr/>
            </a:pPr>
            <a:r>
              <a:rPr lang="en-IN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Haldia Development Authority (“</a:t>
            </a:r>
            <a:r>
              <a:rPr lang="en-IN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H.D.A</a:t>
            </a:r>
            <a:r>
              <a:rPr lang="en-IN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”) is the </a:t>
            </a:r>
            <a:r>
              <a:rPr lang="en-IN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nodal agency </a:t>
            </a:r>
            <a:r>
              <a:rPr lang="en-IN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providing </a:t>
            </a:r>
            <a:r>
              <a:rPr lang="en-IN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water supply </a:t>
            </a:r>
            <a:r>
              <a:rPr lang="en-IN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various categories of </a:t>
            </a:r>
            <a:r>
              <a:rPr lang="en-IN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customers like industrial, commercial, domestic and municipal</a:t>
            </a:r>
            <a:r>
              <a:rPr lang="en-IN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 Haldia.</a:t>
            </a:r>
          </a:p>
          <a:p>
            <a:pPr marL="380953" indent="-380953" algn="just">
              <a:buFont typeface="Wingdings" panose="05000000000000000000" pitchFamily="2" charset="2"/>
              <a:buChar char="v"/>
              <a:defRPr/>
            </a:pPr>
            <a:endParaRPr lang="en-IN" sz="16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H.D.A. had set up a water treatment facility of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MGD capacity at </a:t>
            </a:r>
            <a:r>
              <a:rPr lang="en-US" sz="1600" b="1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Geonkhali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 1992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which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was augmented to 25 MGD in 2005-06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Further,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2008 a new 25 MGD water treatment plant was constructed.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9D9F56-D986-40CC-A3FD-8327C4618039}"/>
              </a:ext>
            </a:extLst>
          </p:cNvPr>
          <p:cNvSpPr/>
          <p:nvPr/>
        </p:nvSpPr>
        <p:spPr>
          <a:xfrm>
            <a:off x="23971" y="4139475"/>
            <a:ext cx="11987596" cy="2135200"/>
          </a:xfrm>
          <a:prstGeom prst="rect">
            <a:avLst/>
          </a:prstGeom>
        </p:spPr>
        <p:txBody>
          <a:bodyPr wrap="square" lIns="121909" tIns="60955" rIns="121909" bIns="60955">
            <a:noAutofit/>
          </a:bodyPr>
          <a:lstStyle/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July 2019 the project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Repair, Up-gradation, Operation &amp; Maintenance and Management of the 50 MGD WTP under PPP model for a period of 15 years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was awarded to Haldia Water Services Private Limited, the Consortium of </a:t>
            </a:r>
            <a:r>
              <a:rPr lang="en-US" sz="1600" b="1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Shristi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Infrastructure Development Corp. Ltd. (51%) , Swach Environment Pvt. Ltd. (38%) and Ion Exchange (I) Ltd. (11%)</a:t>
            </a: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key responsibilities of the HWSPL would be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repair, up-gradation, operation and maintenance, and management of the Haldia Water Supply System including billing and collection of water charges from the customers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with water supply from Hooghly river, with all pumping stations, electrical installations, existing and new WTPs, connecting pipelines and distribution system including cost of all materials, power and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labour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at Haldia,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Purba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Medinipur;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CEFD522-599F-46C2-AA96-A7CDCA7DE863}"/>
              </a:ext>
            </a:extLst>
          </p:cNvPr>
          <p:cNvGrpSpPr/>
          <p:nvPr/>
        </p:nvGrpSpPr>
        <p:grpSpPr>
          <a:xfrm>
            <a:off x="6624456" y="1203637"/>
            <a:ext cx="5316861" cy="2530512"/>
            <a:chOff x="5343134" y="771550"/>
            <a:chExt cx="3509150" cy="15165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D3FBDD1-16FC-4AAC-8A59-51C122BB19C3}"/>
                </a:ext>
              </a:extLst>
            </p:cNvPr>
            <p:cNvGrpSpPr/>
            <p:nvPr/>
          </p:nvGrpSpPr>
          <p:grpSpPr>
            <a:xfrm>
              <a:off x="5343134" y="771550"/>
              <a:ext cx="3509150" cy="1516542"/>
              <a:chOff x="100297" y="483364"/>
              <a:chExt cx="5137746" cy="222036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1D92FA9F-6562-4856-98DC-E9110F1BD1AE}"/>
                  </a:ext>
                </a:extLst>
              </p:cNvPr>
              <p:cNvGrpSpPr/>
              <p:nvPr/>
            </p:nvGrpSpPr>
            <p:grpSpPr>
              <a:xfrm>
                <a:off x="100297" y="978813"/>
                <a:ext cx="3924448" cy="1724919"/>
                <a:chOff x="272223" y="945252"/>
                <a:chExt cx="3924448" cy="1724919"/>
              </a:xfrm>
            </p:grpSpPr>
            <p:pic>
              <p:nvPicPr>
                <p:cNvPr id="17" name="Picture 2" descr="Image result for haldia petrochemicals main gate">
                  <a:extLst>
                    <a:ext uri="{FF2B5EF4-FFF2-40B4-BE49-F238E27FC236}">
                      <a16:creationId xmlns:a16="http://schemas.microsoft.com/office/drawing/2014/main" xmlns="" id="{C8432FCE-DA1F-4767-8654-956C9724A7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528" y="987072"/>
                  <a:ext cx="1167792" cy="5802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08B0B86D-6301-429E-8991-8596532E8458}"/>
                    </a:ext>
                  </a:extLst>
                </p:cNvPr>
                <p:cNvGrpSpPr/>
                <p:nvPr/>
              </p:nvGrpSpPr>
              <p:grpSpPr>
                <a:xfrm>
                  <a:off x="272223" y="1541466"/>
                  <a:ext cx="1128705" cy="1128705"/>
                  <a:chOff x="323528" y="1592771"/>
                  <a:chExt cx="1026095" cy="1026095"/>
                </a:xfrm>
              </p:grpSpPr>
              <p:pic>
                <p:nvPicPr>
                  <p:cNvPr id="23" name="Picture 4" descr="Image result for iocl haldia">
                    <a:extLst>
                      <a:ext uri="{FF2B5EF4-FFF2-40B4-BE49-F238E27FC236}">
                        <a16:creationId xmlns:a16="http://schemas.microsoft.com/office/drawing/2014/main" xmlns="" id="{C69F56EE-3163-4076-9984-90E7565145A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3528" y="1592771"/>
                    <a:ext cx="1026095" cy="10260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" name="Oval 10">
                    <a:extLst>
                      <a:ext uri="{FF2B5EF4-FFF2-40B4-BE49-F238E27FC236}">
                        <a16:creationId xmlns:a16="http://schemas.microsoft.com/office/drawing/2014/main" xmlns="" id="{91751575-A04B-4F03-96D7-3D31705FE551}"/>
                      </a:ext>
                    </a:extLst>
                  </p:cNvPr>
                  <p:cNvSpPr/>
                  <p:nvPr/>
                </p:nvSpPr>
                <p:spPr>
                  <a:xfrm>
                    <a:off x="658200" y="2140999"/>
                    <a:ext cx="416077" cy="186955"/>
                  </a:xfrm>
                  <a:custGeom>
                    <a:avLst/>
                    <a:gdLst>
                      <a:gd name="connsiteX0" fmla="*/ 0 w 360040"/>
                      <a:gd name="connsiteY0" fmla="*/ 100223 h 200446"/>
                      <a:gd name="connsiteX1" fmla="*/ 180020 w 360040"/>
                      <a:gd name="connsiteY1" fmla="*/ 0 h 200446"/>
                      <a:gd name="connsiteX2" fmla="*/ 360040 w 360040"/>
                      <a:gd name="connsiteY2" fmla="*/ 100223 h 200446"/>
                      <a:gd name="connsiteX3" fmla="*/ 180020 w 360040"/>
                      <a:gd name="connsiteY3" fmla="*/ 200446 h 200446"/>
                      <a:gd name="connsiteX4" fmla="*/ 0 w 360040"/>
                      <a:gd name="connsiteY4" fmla="*/ 100223 h 200446"/>
                      <a:gd name="connsiteX0" fmla="*/ 0 w 360040"/>
                      <a:gd name="connsiteY0" fmla="*/ 100223 h 179015"/>
                      <a:gd name="connsiteX1" fmla="*/ 180020 w 360040"/>
                      <a:gd name="connsiteY1" fmla="*/ 0 h 179015"/>
                      <a:gd name="connsiteX2" fmla="*/ 360040 w 360040"/>
                      <a:gd name="connsiteY2" fmla="*/ 100223 h 179015"/>
                      <a:gd name="connsiteX3" fmla="*/ 180020 w 360040"/>
                      <a:gd name="connsiteY3" fmla="*/ 179015 h 179015"/>
                      <a:gd name="connsiteX4" fmla="*/ 0 w 360040"/>
                      <a:gd name="connsiteY4" fmla="*/ 100223 h 179015"/>
                      <a:gd name="connsiteX0" fmla="*/ 0 w 410046"/>
                      <a:gd name="connsiteY0" fmla="*/ 101689 h 180984"/>
                      <a:gd name="connsiteX1" fmla="*/ 180020 w 410046"/>
                      <a:gd name="connsiteY1" fmla="*/ 1466 h 180984"/>
                      <a:gd name="connsiteX2" fmla="*/ 410046 w 410046"/>
                      <a:gd name="connsiteY2" fmla="*/ 63589 h 180984"/>
                      <a:gd name="connsiteX3" fmla="*/ 180020 w 410046"/>
                      <a:gd name="connsiteY3" fmla="*/ 180481 h 180984"/>
                      <a:gd name="connsiteX4" fmla="*/ 0 w 410046"/>
                      <a:gd name="connsiteY4" fmla="*/ 101689 h 180984"/>
                      <a:gd name="connsiteX0" fmla="*/ 6031 w 416077"/>
                      <a:gd name="connsiteY0" fmla="*/ 101689 h 186955"/>
                      <a:gd name="connsiteX1" fmla="*/ 186051 w 416077"/>
                      <a:gd name="connsiteY1" fmla="*/ 1466 h 186955"/>
                      <a:gd name="connsiteX2" fmla="*/ 416077 w 416077"/>
                      <a:gd name="connsiteY2" fmla="*/ 63589 h 186955"/>
                      <a:gd name="connsiteX3" fmla="*/ 186051 w 416077"/>
                      <a:gd name="connsiteY3" fmla="*/ 180481 h 186955"/>
                      <a:gd name="connsiteX4" fmla="*/ 55888 w 416077"/>
                      <a:gd name="connsiteY4" fmla="*/ 164433 h 186955"/>
                      <a:gd name="connsiteX5" fmla="*/ 6031 w 416077"/>
                      <a:gd name="connsiteY5" fmla="*/ 101689 h 186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6077" h="186955">
                        <a:moveTo>
                          <a:pt x="6031" y="101689"/>
                        </a:moveTo>
                        <a:cubicBezTo>
                          <a:pt x="27725" y="74528"/>
                          <a:pt x="117710" y="7816"/>
                          <a:pt x="186051" y="1466"/>
                        </a:cubicBezTo>
                        <a:cubicBezTo>
                          <a:pt x="254392" y="-4884"/>
                          <a:pt x="416077" y="8237"/>
                          <a:pt x="416077" y="63589"/>
                        </a:cubicBezTo>
                        <a:cubicBezTo>
                          <a:pt x="416077" y="118941"/>
                          <a:pt x="246082" y="163674"/>
                          <a:pt x="186051" y="180481"/>
                        </a:cubicBezTo>
                        <a:cubicBezTo>
                          <a:pt x="126020" y="197288"/>
                          <a:pt x="85891" y="177565"/>
                          <a:pt x="55888" y="164433"/>
                        </a:cubicBezTo>
                        <a:cubicBezTo>
                          <a:pt x="25885" y="151301"/>
                          <a:pt x="-15663" y="128850"/>
                          <a:pt x="6031" y="101689"/>
                        </a:cubicBezTo>
                        <a:close/>
                      </a:path>
                    </a:pathLst>
                  </a:custGeom>
                  <a:solidFill>
                    <a:srgbClr val="E6641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IN" sz="24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pic>
              <p:nvPicPr>
                <p:cNvPr id="19" name="Picture 6" descr="https://mcpi.co.in/wp-content/uploads/2018/10/mcpi-logo-new.jpg">
                  <a:extLst>
                    <a:ext uri="{FF2B5EF4-FFF2-40B4-BE49-F238E27FC236}">
                      <a16:creationId xmlns:a16="http://schemas.microsoft.com/office/drawing/2014/main" xmlns="" id="{3B41A757-A8AC-48B5-8192-0C1C2A4BA0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582" y="1707654"/>
                  <a:ext cx="914285" cy="8647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8" descr="Image result for tata power haldia logo">
                  <a:extLst>
                    <a:ext uri="{FF2B5EF4-FFF2-40B4-BE49-F238E27FC236}">
                      <a16:creationId xmlns:a16="http://schemas.microsoft.com/office/drawing/2014/main" xmlns="" id="{05EE9DFB-01B0-495E-BC33-06CB1E3F5D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9550" y="945252"/>
                  <a:ext cx="1440677" cy="6819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10" descr="Image result for kolkata port haldia logo">
                  <a:extLst>
                    <a:ext uri="{FF2B5EF4-FFF2-40B4-BE49-F238E27FC236}">
                      <a16:creationId xmlns:a16="http://schemas.microsoft.com/office/drawing/2014/main" xmlns="" id="{F2A8FDF1-DDF3-4326-8F2B-0E48745BBF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83685" y="1746101"/>
                  <a:ext cx="1612986" cy="82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12" descr="Related image">
                  <a:extLst>
                    <a:ext uri="{FF2B5EF4-FFF2-40B4-BE49-F238E27FC236}">
                      <a16:creationId xmlns:a16="http://schemas.microsoft.com/office/drawing/2014/main" xmlns="" id="{F4355783-F76F-495D-B021-E5D0B106FE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 bwMode="auto">
                <a:xfrm>
                  <a:off x="2871718" y="987072"/>
                  <a:ext cx="1075323" cy="670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C3517CDB-7AF9-478F-AD4F-9C64A4FC2E29}"/>
                  </a:ext>
                </a:extLst>
              </p:cNvPr>
              <p:cNvGrpSpPr/>
              <p:nvPr/>
            </p:nvGrpSpPr>
            <p:grpSpPr>
              <a:xfrm>
                <a:off x="100297" y="483364"/>
                <a:ext cx="5137746" cy="1377279"/>
                <a:chOff x="100297" y="483364"/>
                <a:chExt cx="5137746" cy="1377279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2D9A8F43-E56E-4A8D-87B7-41A4E708DFE5}"/>
                    </a:ext>
                  </a:extLst>
                </p:cNvPr>
                <p:cNvSpPr txBox="1"/>
                <p:nvPr/>
              </p:nvSpPr>
              <p:spPr>
                <a:xfrm>
                  <a:off x="100297" y="483364"/>
                  <a:ext cx="4985743" cy="1377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IN" sz="1600" b="1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Key Industries account for ~86% of water supply</a:t>
                  </a:r>
                </a:p>
                <a:p>
                  <a:pPr algn="ctr">
                    <a:defRPr/>
                  </a:pPr>
                  <a:endParaRPr lang="en-IN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  <a:p>
                  <a:pPr algn="ctr">
                    <a:defRPr/>
                  </a:pPr>
                  <a:endParaRPr lang="en-IN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  <a:p>
                  <a:pPr algn="ctr">
                    <a:defRPr/>
                  </a:pPr>
                  <a:endParaRPr lang="en-IN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  <a:p>
                  <a:pPr algn="ctr">
                    <a:defRPr/>
                  </a:pPr>
                  <a:endParaRPr lang="en-IN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  <a:p>
                  <a:pPr algn="ctr">
                    <a:defRPr/>
                  </a:pPr>
                  <a:endParaRPr lang="en-IN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15" name="Picture 20" descr="Related image">
                  <a:extLst>
                    <a:ext uri="{FF2B5EF4-FFF2-40B4-BE49-F238E27FC236}">
                      <a16:creationId xmlns:a16="http://schemas.microsoft.com/office/drawing/2014/main" xmlns="" id="{259CF97C-D06C-47CF-A55C-FEDCDA5533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 bwMode="auto">
                <a:xfrm>
                  <a:off x="4076750" y="1241900"/>
                  <a:ext cx="983649" cy="4024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6" descr="http://www.hiranmayeenergy.com/images/logo.png">
                  <a:extLst>
                    <a:ext uri="{FF2B5EF4-FFF2-40B4-BE49-F238E27FC236}">
                      <a16:creationId xmlns:a16="http://schemas.microsoft.com/office/drawing/2014/main" xmlns="" id="{C9B5D70F-FD4A-44D2-B927-0AD81E0D12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5237" y="1131590"/>
                  <a:ext cx="1402806" cy="1857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6D4540F-A7F8-444B-8C63-69ECD1E1D4D4}"/>
                </a:ext>
              </a:extLst>
            </p:cNvPr>
            <p:cNvGrpSpPr/>
            <p:nvPr/>
          </p:nvGrpSpPr>
          <p:grpSpPr>
            <a:xfrm>
              <a:off x="7943681" y="1724205"/>
              <a:ext cx="757328" cy="353766"/>
              <a:chOff x="8050265" y="1669309"/>
              <a:chExt cx="568992" cy="292368"/>
            </a:xfrm>
          </p:grpSpPr>
          <p:pic>
            <p:nvPicPr>
              <p:cNvPr id="10" name="Picture 22" descr="https://www.electrosteelcastings.com/images/electrosteel-logo.jpg">
                <a:extLst>
                  <a:ext uri="{FF2B5EF4-FFF2-40B4-BE49-F238E27FC236}">
                    <a16:creationId xmlns:a16="http://schemas.microsoft.com/office/drawing/2014/main" xmlns="" id="{AF08D31C-199E-4FF0-99A9-69265DDD4C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8050265" y="1669309"/>
                <a:ext cx="568992" cy="221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 descr="https://www.electrosteelcastings.com/images/electrosteel-logo.jpg">
                <a:extLst>
                  <a:ext uri="{FF2B5EF4-FFF2-40B4-BE49-F238E27FC236}">
                    <a16:creationId xmlns:a16="http://schemas.microsoft.com/office/drawing/2014/main" xmlns="" id="{63920FE3-1F33-4F3D-AD55-C88334476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8068772" y="1829022"/>
                <a:ext cx="531978" cy="132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A5E521-ADB8-47C6-BADA-384154768F8C}"/>
              </a:ext>
            </a:extLst>
          </p:cNvPr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105153" y="106779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6" name="Title 4"/>
          <p:cNvSpPr>
            <a:spLocks noGrp="1"/>
          </p:cNvSpPr>
          <p:nvPr/>
        </p:nvSpPr>
        <p:spPr>
          <a:xfrm>
            <a:off x="301874" y="540960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2685CA"/>
                </a:solidFill>
                <a:latin typeface="+mn-lt"/>
              </a:rPr>
              <a:t>Haldia Water Services – Case Study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xmlns="" id="{DE064918-0EB5-F14B-8541-B7641ADE5A74}"/>
              </a:ext>
            </a:extLst>
          </p:cNvPr>
          <p:cNvSpPr txBox="1">
            <a:spLocks/>
          </p:cNvSpPr>
          <p:nvPr/>
        </p:nvSpPr>
        <p:spPr>
          <a:xfrm>
            <a:off x="9347200" y="635636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2CAAAD-A659-498D-A0CD-9FCB128440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7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EB3A2B-CC40-4682-B126-B92462E1A8B1}"/>
              </a:ext>
            </a:extLst>
          </p:cNvPr>
          <p:cNvSpPr/>
          <p:nvPr/>
        </p:nvSpPr>
        <p:spPr>
          <a:xfrm>
            <a:off x="42775" y="8352"/>
            <a:ext cx="9769376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Key Highlights of the Concession Agreement (1 of 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F126AD-F13A-408F-8145-449005EE622B}"/>
              </a:ext>
            </a:extLst>
          </p:cNvPr>
          <p:cNvSpPr txBox="1"/>
          <p:nvPr/>
        </p:nvSpPr>
        <p:spPr>
          <a:xfrm>
            <a:off x="42775" y="1073568"/>
            <a:ext cx="11813865" cy="5582224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HWSPL entered the Concession Agreement (“CA”) with HDA on August 16, 2019</a:t>
            </a:r>
            <a:r>
              <a:rPr 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after payment of an upfront one time non-refundable and non-adjustable license fee of Rs. 8 crore to HDA.</a:t>
            </a:r>
          </a:p>
          <a:p>
            <a:pPr marL="457143" indent="-457143" algn="just">
              <a:buFont typeface="Wingdings" panose="05000000000000000000" pitchFamily="2" charset="2"/>
              <a:buChar char="v"/>
            </a:pPr>
            <a:endParaRPr 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HWSPL then took over the Project on November 1, 2019 for a period of 15 years</a:t>
            </a:r>
            <a:r>
              <a:rPr 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HWSPL shall continue to be the exclusive and dedicated operator as there is no other perennial source of water in Haldia,.</a:t>
            </a:r>
          </a:p>
          <a:p>
            <a:pPr marL="457143" indent="-457143" algn="just">
              <a:buFont typeface="Wingdings" panose="05000000000000000000" pitchFamily="2" charset="2"/>
              <a:buChar char="v"/>
            </a:pPr>
            <a:endParaRPr lang="en-US" sz="1867" b="1" u="sng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Fees Payable to HDA:</a:t>
            </a:r>
            <a:endParaRPr lang="en-IN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IN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Upfront one-time non-refundable and non-adjustable fee of Rs. 8.00 Cr </a:t>
            </a:r>
            <a:r>
              <a:rPr lang="en-IN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payable on signing of Concession Agreement towards the right of the concession, refundable in case of termination due to a force majeure event, HDA event of default;</a:t>
            </a: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IN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Performance Security of  Rs. 20 Cr </a:t>
            </a:r>
            <a:r>
              <a:rPr lang="en-IN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the form of guarantee of Scheduled Bank/ PFI to be issued before takeover / compliance date ;</a:t>
            </a: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IN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Fixed Annual License Fee of Rs. 24 Crores </a:t>
            </a:r>
            <a:r>
              <a:rPr lang="en-IN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payable in equated monthly instalments;</a:t>
            </a: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IN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65.50% sharing of incremental revenue for water sales beyond 4.47 Cr kl p.a. </a:t>
            </a:r>
            <a:r>
              <a:rPr lang="en-IN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payable at the weighted average water tariff at the end of each concession year; </a:t>
            </a: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50% sharing of incremental revenue due to increase in water tariff</a:t>
            </a:r>
            <a:r>
              <a:rPr 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for Industrial and Commercial incremental revenue beyond Minimum Water Tariff (5% increase p.a.) defined in the CA.</a:t>
            </a:r>
            <a:r>
              <a:rPr lang="en-US" sz="1867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IN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42330" lvl="1" indent="-359790" algn="just">
              <a:buFont typeface="Courier New" panose="02070309020205020404" pitchFamily="49" charset="0"/>
              <a:buChar char="o"/>
            </a:pPr>
            <a:r>
              <a:rPr 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50% sharing of savings on power cost due to decrease in power tariff </a:t>
            </a:r>
            <a:r>
              <a:rPr 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below the Base Tariff (4% increase p.a.) defined in the CA.</a:t>
            </a:r>
            <a:r>
              <a:rPr lang="en-US" sz="1867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IN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75CDC7-0C53-4C32-A8E6-C7DA4CB3EC2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105153" y="109359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itle 4"/>
          <p:cNvSpPr>
            <a:spLocks noGrp="1"/>
          </p:cNvSpPr>
          <p:nvPr/>
        </p:nvSpPr>
        <p:spPr>
          <a:xfrm>
            <a:off x="301874" y="540960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Key Highlights of the Concession Agreement 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54571E9A-7FDA-054D-A677-D9714500695F}"/>
              </a:ext>
            </a:extLst>
          </p:cNvPr>
          <p:cNvSpPr txBox="1">
            <a:spLocks/>
          </p:cNvSpPr>
          <p:nvPr/>
        </p:nvSpPr>
        <p:spPr>
          <a:xfrm>
            <a:off x="9347200" y="635636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2CAAAD-A659-498D-A0CD-9FCB128440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16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CC59229-69E8-4BAE-9795-030B77C16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0" y="893768"/>
            <a:ext cx="11713301" cy="586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5" rIns="121909" bIns="6095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altLang="en-US" sz="1867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Take or Pay Clause: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Contracts entered into by HDA with customers have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en-US" altLang="en-US" sz="1867" b="1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take or pay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” clause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wherein, the customers are required to pay for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minimum 50% of the contractual volume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at the prevailing water tariff, irrespective of the water consumed.</a:t>
            </a: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altLang="en-US" sz="1867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Revenue Collection: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Revenue collection is significantly high (&gt;95%). However, in case of default in water payments for period of more than 120 days from the date of billing and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HDA does not issue instruction for disconnection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HDA shall compensate 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HWSPL for such amounts in default.</a:t>
            </a: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b="1" u="sng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altLang="en-US" sz="1867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Minimum Water Tariff: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Minimum Water Tariff defined for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Industrial and Commercial customers with an escalation of 5% p.a.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at the end of each Concession Year. Applicable Tariff for Year 1 and Year 2 given below: </a:t>
            </a: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endParaRPr lang="en-US" altLang="en-US" sz="1867" b="1" u="sng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80953" indent="-380953" algn="just">
              <a:buFont typeface="Wingdings" panose="05000000000000000000" pitchFamily="2" charset="2"/>
              <a:buChar char="v"/>
            </a:pPr>
            <a:r>
              <a:rPr lang="en-US" altLang="en-US" sz="1867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Threshold limit for Municipal &amp; Domestic Sales: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Combined sales to the </a:t>
            </a:r>
            <a:r>
              <a:rPr lang="en-US" altLang="en-US" sz="1867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municipal and domestic sales beyond 0.99 Cr kl (6 MGD) shall be considered as sale under commercial tariff </a:t>
            </a: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the difference in rate is to be paid by HDA/ or adjusted against the License fees payable to HDA;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61229A5-EFD4-42DA-A64F-1CF193AB3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4794340"/>
              </p:ext>
            </p:extLst>
          </p:nvPr>
        </p:nvGraphicFramePr>
        <p:xfrm>
          <a:off x="527245" y="3929650"/>
          <a:ext cx="6048672" cy="17373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375978545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424995426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57944703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just"/>
                      <a:r>
                        <a:rPr lang="en-IN" sz="1900" dirty="0">
                          <a:effectLst/>
                        </a:rPr>
                        <a:t>Customer Type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Year 1 (per/kl)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Year 2 (per/kl)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8087982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en-IN" sz="1900" dirty="0">
                          <a:effectLst/>
                        </a:rPr>
                        <a:t>Industrial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18.35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>
                          <a:effectLst/>
                        </a:rPr>
                        <a:t>19.27</a:t>
                      </a:r>
                      <a:endParaRPr lang="en-IN" sz="27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86482402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en-IN" sz="1900" dirty="0">
                          <a:effectLst/>
                        </a:rPr>
                        <a:t>Commercial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14.31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>
                          <a:effectLst/>
                        </a:rPr>
                        <a:t>15.03</a:t>
                      </a:r>
                      <a:endParaRPr lang="en-IN" sz="27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84014769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en-IN" sz="1900">
                          <a:effectLst/>
                        </a:rPr>
                        <a:t>Domestic</a:t>
                      </a:r>
                      <a:endParaRPr lang="en-IN" sz="27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5.96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>
                          <a:effectLst/>
                        </a:rPr>
                        <a:t>5.96</a:t>
                      </a:r>
                      <a:endParaRPr lang="en-IN" sz="27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07545817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en-IN" sz="1900">
                          <a:effectLst/>
                        </a:rPr>
                        <a:t>Municipal</a:t>
                      </a:r>
                      <a:endParaRPr lang="en-IN" sz="27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3.58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900" dirty="0">
                          <a:effectLst/>
                        </a:rPr>
                        <a:t>3.58</a:t>
                      </a:r>
                      <a:endParaRPr lang="en-IN" sz="27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443106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760078-460F-459D-B221-97BBE6FC6423}"/>
              </a:ext>
            </a:extLst>
          </p:cNvPr>
          <p:cNvSpPr txBox="1"/>
          <p:nvPr/>
        </p:nvSpPr>
        <p:spPr>
          <a:xfrm>
            <a:off x="6627991" y="3948312"/>
            <a:ext cx="5050455" cy="1847034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67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the applicable Water Tariff for Industrial and/or commercial Customers is less than the Minimum Water Tariff at any time during any Concession year, the shortfall shall be adjusted from the License Fees payable to HDA.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867" b="1" u="sng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3BD69F-1F15-45C6-9646-A94526F2C29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084453" y="112419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itle 4"/>
          <p:cNvSpPr>
            <a:spLocks noGrp="1"/>
          </p:cNvSpPr>
          <p:nvPr/>
        </p:nvSpPr>
        <p:spPr>
          <a:xfrm>
            <a:off x="161975" y="544020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Key Highlights of the Concession Agreement 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70E1A993-9B81-144F-B2B6-50EACC3F7E9A}"/>
              </a:ext>
            </a:extLst>
          </p:cNvPr>
          <p:cNvSpPr txBox="1">
            <a:spLocks/>
          </p:cNvSpPr>
          <p:nvPr/>
        </p:nvSpPr>
        <p:spPr>
          <a:xfrm>
            <a:off x="9347200" y="635636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2CAAAD-A659-498D-A0CD-9FCB128440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4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EB3A2B-CC40-4682-B126-B92462E1A8B1}"/>
              </a:ext>
            </a:extLst>
          </p:cNvPr>
          <p:cNvSpPr/>
          <p:nvPr/>
        </p:nvSpPr>
        <p:spPr>
          <a:xfrm>
            <a:off x="42775" y="8352"/>
            <a:ext cx="9769376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5" rIns="121909" bIns="60955" rtlCol="0" anchor="ctr"/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Key Highlights of the Concession Agreement (3 of 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F126AD-F13A-408F-8145-449005EE622B}"/>
              </a:ext>
            </a:extLst>
          </p:cNvPr>
          <p:cNvSpPr txBox="1"/>
          <p:nvPr/>
        </p:nvSpPr>
        <p:spPr>
          <a:xfrm>
            <a:off x="143347" y="813525"/>
            <a:ext cx="11621844" cy="5869545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&amp; Upgradations Works: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list of Repair and Upgradation works defined in the CA to be completed within first 8 years of the Concession Period.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 Area: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remains a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restrictive clause on the existing and future customers to setup their own water treatment plant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Further, HDA shall ensure that new industries coming to Haldia are mandatorily required to purchase water from this water supply project. 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04760" algn="just"/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Asset ownership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remain with HDA during the term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any refurbishment or replacement of project facilities excluding any moveable assets installed to improve operational efficiency not transferred to HDA,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such amount invested by the SPV refundable in case of termination due to a force majeure event, HDA event of default</a:t>
            </a:r>
            <a:endParaRPr lang="en-IN" sz="1867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04760" algn="just"/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Charge on Project Assets: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HWSPL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cannot assign or create any lien or encumbrance on the Project 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Facilities excluding creation of a security interest in favour of the Lenders on the grant of this Concession only, thereby giving them substitution rights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09523"/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IN" sz="1867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43" indent="-457143" algn="just">
              <a:buFont typeface="Wingdings" panose="05000000000000000000" pitchFamily="2" charset="2"/>
              <a:buChar char="v"/>
            </a:pPr>
            <a:r>
              <a:rPr lang="en-US" sz="1867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Deterioration in raw water quality: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Significant change in the raw water quality causing a failure to meet performance standards is covered through force majeure event under climate change. In case there is a need for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repair and/or upgradation in the existing system to treat the poor water quality</a:t>
            </a:r>
            <a:r>
              <a:rPr lang="en-US" sz="186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 expenses </a:t>
            </a:r>
            <a:r>
              <a:rPr lang="en-US" sz="186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shall be compensated by the HDA.</a:t>
            </a:r>
            <a:endParaRPr lang="en-IN" sz="1867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E02F43-4890-449B-8E90-241CE04C727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298253" y="29841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itle 4"/>
          <p:cNvSpPr>
            <a:spLocks noGrp="1"/>
          </p:cNvSpPr>
          <p:nvPr/>
        </p:nvSpPr>
        <p:spPr>
          <a:xfrm>
            <a:off x="317640" y="461442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Key Highlights of the Concession Agreement 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55C41781-92F4-F547-BC44-4ADF66F1D885}"/>
              </a:ext>
            </a:extLst>
          </p:cNvPr>
          <p:cNvSpPr txBox="1">
            <a:spLocks/>
          </p:cNvSpPr>
          <p:nvPr/>
        </p:nvSpPr>
        <p:spPr>
          <a:xfrm>
            <a:off x="9347200" y="635636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52CAAAD-A659-498D-A0CD-9FCB128440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01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61"/>
            <a:ext cx="2844800" cy="366183"/>
          </a:xfrm>
        </p:spPr>
        <p:txBody>
          <a:bodyPr/>
          <a:lstStyle/>
          <a:p>
            <a:pPr>
              <a:defRPr/>
            </a:pPr>
            <a:fld id="{F52CAAAD-A659-498D-A0CD-9FCB128440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76F0273-0B5D-5947-BC6B-77C6324EE31F}"/>
              </a:ext>
            </a:extLst>
          </p:cNvPr>
          <p:cNvSpPr txBox="1"/>
          <p:nvPr/>
        </p:nvSpPr>
        <p:spPr>
          <a:xfrm>
            <a:off x="317640" y="5103684"/>
            <a:ext cx="11244069" cy="17543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21909" tIns="60955" rIns="121909" bIns="60955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Bills raised by HWS to consumers on behalf of HDA</a:t>
            </a:r>
          </a:p>
          <a:p>
            <a:pPr marL="342900" indent="-342900"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Money deposited by consumers to Revenue Collection Account Bank (RCA Bank)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HWS submits Revenue Appropriation Statement (RAS) to HDA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 per RAS,  HDA instructs RCA Bank to transfer funds to HWS Bank as per Article 13.5 of CA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RCA Bank transfer funds to HWSPL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 algn="ctr">
              <a:buAutoNum type="arabicPeriod"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7121D6-36F1-490C-BC74-6225796A70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124832" y="89302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B0A5BE6-C9F5-F046-93E6-8F141A0BA258}"/>
              </a:ext>
            </a:extLst>
          </p:cNvPr>
          <p:cNvCxnSpPr>
            <a:cxnSpLocks/>
          </p:cNvCxnSpPr>
          <p:nvPr/>
        </p:nvCxnSpPr>
        <p:spPr>
          <a:xfrm>
            <a:off x="2705833" y="3026242"/>
            <a:ext cx="1759718" cy="11076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528637" y="3524266"/>
            <a:ext cx="2970972" cy="1579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JOINT REVENUE COLLECTION A/C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(ESCROW)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67576" y="1494982"/>
            <a:ext cx="2030681" cy="119823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Haldia Development Authority (HDA)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4465805" y="1464535"/>
            <a:ext cx="3159976" cy="1158617"/>
          </a:xfrm>
          <a:prstGeom prst="round2Diag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Haldia Water Services (HWS)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CB0A5BE6-C9F5-F046-93E6-8F141A0BA258}"/>
              </a:ext>
            </a:extLst>
          </p:cNvPr>
          <p:cNvCxnSpPr>
            <a:cxnSpLocks/>
          </p:cNvCxnSpPr>
          <p:nvPr/>
        </p:nvCxnSpPr>
        <p:spPr>
          <a:xfrm flipH="1" flipV="1">
            <a:off x="6045793" y="2623153"/>
            <a:ext cx="3651" cy="86375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CB0A5BE6-C9F5-F046-93E6-8F141A0BA258}"/>
              </a:ext>
            </a:extLst>
          </p:cNvPr>
          <p:cNvCxnSpPr>
            <a:cxnSpLocks/>
          </p:cNvCxnSpPr>
          <p:nvPr/>
        </p:nvCxnSpPr>
        <p:spPr>
          <a:xfrm flipH="1" flipV="1">
            <a:off x="3366039" y="2086801"/>
            <a:ext cx="895787" cy="72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miley Face 26"/>
          <p:cNvSpPr/>
          <p:nvPr/>
        </p:nvSpPr>
        <p:spPr>
          <a:xfrm>
            <a:off x="8881400" y="1209809"/>
            <a:ext cx="2083187" cy="1768582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CONSUMER</a:t>
            </a:r>
            <a:endParaRPr lang="en-IN" b="1" dirty="0">
              <a:solidFill>
                <a:prstClr val="white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B0A5BE6-C9F5-F046-93E6-8F141A0BA258}"/>
              </a:ext>
            </a:extLst>
          </p:cNvPr>
          <p:cNvCxnSpPr>
            <a:cxnSpLocks/>
          </p:cNvCxnSpPr>
          <p:nvPr/>
        </p:nvCxnSpPr>
        <p:spPr>
          <a:xfrm>
            <a:off x="7810649" y="2090421"/>
            <a:ext cx="997527" cy="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B0A5BE6-C9F5-F046-93E6-8F141A0BA258}"/>
              </a:ext>
            </a:extLst>
          </p:cNvPr>
          <p:cNvCxnSpPr>
            <a:cxnSpLocks/>
          </p:cNvCxnSpPr>
          <p:nvPr/>
        </p:nvCxnSpPr>
        <p:spPr>
          <a:xfrm flipH="1">
            <a:off x="7625781" y="2954026"/>
            <a:ext cx="1763759" cy="128773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957415" y="1233137"/>
            <a:ext cx="662152" cy="647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957415" y="2786318"/>
            <a:ext cx="662152" cy="647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29891" y="1209809"/>
            <a:ext cx="662152" cy="647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500955" y="2782604"/>
            <a:ext cx="662152" cy="647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84779" y="2799477"/>
            <a:ext cx="662152" cy="647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itle 4"/>
          <p:cNvSpPr>
            <a:spLocks noGrp="1"/>
          </p:cNvSpPr>
          <p:nvPr/>
        </p:nvSpPr>
        <p:spPr>
          <a:xfrm>
            <a:off x="317640" y="556442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Revenue Transfer Model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5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61"/>
            <a:ext cx="2844800" cy="366183"/>
          </a:xfrm>
        </p:spPr>
        <p:txBody>
          <a:bodyPr/>
          <a:lstStyle/>
          <a:p>
            <a:pPr>
              <a:defRPr/>
            </a:pPr>
            <a:fld id="{F52CAAAD-A659-498D-A0CD-9FCB128440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7121D6-36F1-490C-BC74-6225796A70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426733" y="31077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itle 4"/>
          <p:cNvSpPr>
            <a:spLocks noGrp="1"/>
          </p:cNvSpPr>
          <p:nvPr/>
        </p:nvSpPr>
        <p:spPr>
          <a:xfrm>
            <a:off x="322387" y="507041"/>
            <a:ext cx="11568546" cy="70724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Demand has increased over the period of last 6 years @ 6.45% reflecting  that demand increase over a period of time and likely to be in future as  well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8998E-4B45-B443-B220-EB4D1848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57" y="1399704"/>
            <a:ext cx="8242300" cy="185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6665BE-0462-2543-9842-1C46EC6E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3" y="3322973"/>
            <a:ext cx="4442460" cy="331089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F2B31E2F-D860-B546-8871-CABB2EA13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62" y="3336943"/>
            <a:ext cx="4526280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49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61"/>
            <a:ext cx="2844800" cy="366183"/>
          </a:xfrm>
        </p:spPr>
        <p:txBody>
          <a:bodyPr/>
          <a:lstStyle/>
          <a:p>
            <a:pPr>
              <a:defRPr/>
            </a:pPr>
            <a:fld id="{F52CAAAD-A659-498D-A0CD-9FCB128440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7121D6-36F1-490C-BC74-6225796A70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426733" y="31077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itle 4"/>
          <p:cNvSpPr>
            <a:spLocks noGrp="1"/>
          </p:cNvSpPr>
          <p:nvPr/>
        </p:nvSpPr>
        <p:spPr>
          <a:xfrm>
            <a:off x="322387" y="661051"/>
            <a:ext cx="11568546" cy="729209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Electricity cost is the major cost in O&amp;M for the project. Cheaper open  access supply of power can reduce cost significantly thus adding to  bottom line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xmlns="" id="{03A336FA-7240-0345-B415-B98F9D36BC76}"/>
              </a:ext>
            </a:extLst>
          </p:cNvPr>
          <p:cNvSpPr txBox="1"/>
          <p:nvPr/>
        </p:nvSpPr>
        <p:spPr>
          <a:xfrm>
            <a:off x="444081" y="4777431"/>
            <a:ext cx="11303836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lang="en-IN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HWSPL has already achieved </a:t>
            </a:r>
            <a:r>
              <a:rPr lang="en-IN" sz="16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savings </a:t>
            </a:r>
            <a:r>
              <a:rPr lang="en-IN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and monthly benefit of </a:t>
            </a:r>
            <a:r>
              <a:rPr lang="en-IN" sz="16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INR 7 lakhs / month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on account of </a:t>
            </a:r>
            <a:r>
              <a:rPr lang="en-IN"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</a:t>
            </a:r>
            <a:r>
              <a:rPr lang="en-I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power </a:t>
            </a:r>
            <a:r>
              <a:rPr lang="en-IN"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through </a:t>
            </a:r>
            <a:r>
              <a:rPr lang="en-I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</a:t>
            </a:r>
            <a:r>
              <a:rPr lang="en-IN" sz="1600" b="1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APFC </a:t>
            </a:r>
            <a:r>
              <a:rPr lang="en-IN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panels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. It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is expected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combination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IN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efforts</a:t>
            </a:r>
            <a:r>
              <a:rPr lang="en-IN" sz="16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IN" sz="16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IN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en-IN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n-IN" sz="16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APFC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Panels</a:t>
            </a:r>
            <a:r>
              <a:rPr lang="en-IN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N"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en-IN" sz="16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motors</a:t>
            </a:r>
            <a:r>
              <a:rPr lang="en-IN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IN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pumps</a:t>
            </a:r>
            <a:r>
              <a:rPr lang="en-IN" sz="16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IN"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en-IN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 the</a:t>
            </a:r>
            <a:r>
              <a:rPr lang="en-IN" sz="16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IN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IN" sz="1600" spc="10" dirty="0">
                <a:latin typeface="Calibri" panose="020F0502020204030204" pitchFamily="34" charset="0"/>
                <a:cs typeface="Calibri" panose="020F0502020204030204" pitchFamily="34" charset="0"/>
              </a:rPr>
              <a:t>10-14%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endParaRPr lang="en-US" sz="1600" spc="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600" spc="5" dirty="0">
                <a:latin typeface="Calibri" panose="020F0502020204030204" pitchFamily="34" charset="0"/>
                <a:cs typeface="Calibri" panose="020F0502020204030204" pitchFamily="34" charset="0"/>
              </a:rPr>
              <a:t>HWSPL </a:t>
            </a:r>
            <a:r>
              <a:rPr lang="en-US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is also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exploring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solar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proposal</a:t>
            </a:r>
            <a:r>
              <a:rPr lang="en-US"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DPR stage</a:t>
            </a:r>
            <a:r>
              <a:rPr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sz="16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indicative</a:t>
            </a:r>
            <a:r>
              <a:rPr sz="1600" b="1" spc="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tariffs </a:t>
            </a:r>
            <a:r>
              <a:rPr lang="en-US"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solar power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sz="1600" b="1" spc="-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600" b="1" spc="1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16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6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1600" b="1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</a:t>
            </a:r>
            <a:r>
              <a:rPr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sz="16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kwh</a:t>
            </a:r>
            <a:r>
              <a:rPr lang="en-US" sz="1600" b="1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compared to 6.5 to 6.8 per kwh charged by WBSEDCL. </a:t>
            </a:r>
            <a:r>
              <a:rPr lang="en-US" sz="1600" spc="5" dirty="0">
                <a:latin typeface="Calibri" panose="020F0502020204030204" pitchFamily="34" charset="0"/>
                <a:cs typeface="Calibri" panose="020F0502020204030204" pitchFamily="34" charset="0"/>
              </a:rPr>
              <a:t>So there is a huge potential savings in power cost.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xmlns="" id="{3A613328-1753-534C-B8BA-3628FDED3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8570200"/>
              </p:ext>
            </p:extLst>
          </p:nvPr>
        </p:nvGraphicFramePr>
        <p:xfrm>
          <a:off x="444082" y="1588633"/>
          <a:ext cx="11303835" cy="300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57BE41F-9225-2547-8370-E91FCBACA767}"/>
              </a:ext>
            </a:extLst>
          </p:cNvPr>
          <p:cNvSpPr txBox="1"/>
          <p:nvPr/>
        </p:nvSpPr>
        <p:spPr>
          <a:xfrm>
            <a:off x="6835077" y="1633043"/>
            <a:ext cx="45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Significant increase in sales results in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lower consumption per MG and vice versa</a:t>
            </a:r>
          </a:p>
        </p:txBody>
      </p:sp>
    </p:spTree>
    <p:extLst>
      <p:ext uri="{BB962C8B-B14F-4D97-AF65-F5344CB8AC3E}">
        <p14:creationId xmlns:p14="http://schemas.microsoft.com/office/powerpoint/2010/main" xmlns="" val="250007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804210-4BFB-4D11-AFBD-9887F78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079" y="1118260"/>
            <a:ext cx="8177842" cy="4351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“The next war will be fought over water, not politics”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Boutros Boutros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Ghali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, UN Secretary General, 1985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So lets talk about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water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!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>
                <a:latin typeface="Calibri (Body)"/>
              </a:rPr>
              <a:pPr/>
              <a:t>2</a:t>
            </a:fld>
            <a:endParaRPr lang="en-IN">
              <a:latin typeface="Calibri (Body)"/>
            </a:endParaRPr>
          </a:p>
        </p:txBody>
      </p:sp>
      <p:pic>
        <p:nvPicPr>
          <p:cNvPr id="1026" name="Picture 2" descr="https://v10plus.co.id/wp-content/uploads/2017/07/waterdorp.png">
            <a:extLst>
              <a:ext uri="{FF2B5EF4-FFF2-40B4-BE49-F238E27FC236}">
                <a16:creationId xmlns:a16="http://schemas.microsoft.com/office/drawing/2014/main" xmlns="" id="{802E4C1A-050C-4801-B093-766BAF7D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079" y="3906982"/>
            <a:ext cx="864706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45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61"/>
            <a:ext cx="2844800" cy="366183"/>
          </a:xfrm>
        </p:spPr>
        <p:txBody>
          <a:bodyPr/>
          <a:lstStyle/>
          <a:p>
            <a:pPr>
              <a:defRPr/>
            </a:pPr>
            <a:fld id="{F52CAAAD-A659-498D-A0CD-9FCB128440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Verdana" panose="020B0604030504040204" pitchFamily="34" charset="0"/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Verdan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77121D6-36F1-490C-BC74-6225796A70C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426733" y="31077"/>
            <a:ext cx="1765267" cy="43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Title 4"/>
          <p:cNvSpPr>
            <a:spLocks noGrp="1"/>
          </p:cNvSpPr>
          <p:nvPr/>
        </p:nvSpPr>
        <p:spPr>
          <a:xfrm>
            <a:off x="322387" y="661052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Why Haldia Model Should be a Show Case model ?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95999475"/>
              </p:ext>
            </p:extLst>
          </p:nvPr>
        </p:nvGraphicFramePr>
        <p:xfrm>
          <a:off x="1084613" y="1225571"/>
          <a:ext cx="10022774" cy="525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62520" y="6521660"/>
            <a:ext cx="2851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i="1" dirty="0">
                <a:solidFill>
                  <a:schemeClr val="accent1">
                    <a:lumMod val="50000"/>
                  </a:schemeClr>
                </a:solidFill>
              </a:rPr>
              <a:t>HWSPL Competitive Advantages</a:t>
            </a:r>
            <a:endParaRPr lang="en-I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1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3"/>
          </p:nvPr>
        </p:nvSpPr>
        <p:spPr>
          <a:xfrm>
            <a:off x="277710" y="1199833"/>
            <a:ext cx="11586949" cy="50355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7675" indent="-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2400" dirty="0"/>
              <a:t>Public Private Partnership (PPP) model is a proven model for water supply in entire world &amp; also being recommended by </a:t>
            </a:r>
            <a:r>
              <a:rPr lang="en-IN" sz="2400" dirty="0" err="1"/>
              <a:t>Niti</a:t>
            </a:r>
            <a:r>
              <a:rPr lang="en-IN" sz="2400" dirty="0"/>
              <a:t> </a:t>
            </a:r>
            <a:r>
              <a:rPr lang="en-IN" sz="2400" dirty="0" err="1"/>
              <a:t>Ayog</a:t>
            </a:r>
            <a:r>
              <a:rPr lang="en-IN" sz="2400" dirty="0"/>
              <a:t>.</a:t>
            </a:r>
          </a:p>
          <a:p>
            <a:pPr marL="447675" indent="-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2400" dirty="0"/>
              <a:t>Swach propose to work with PHE / State Government on PPP for water infrastructure project.</a:t>
            </a:r>
          </a:p>
          <a:p>
            <a:pPr marL="447675" indent="-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2400" dirty="0"/>
              <a:t>The model shall be 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New water supply projects under PPP.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Take over existing water supply infrastructure and rehabilitation /expansion. 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Convert intermittent water supply to 24 x 7 service in Urban Areas. 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Investment by Swach for balance to Government  grants / funds available / allotted.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Revenue stream through tariff and / or gap funding by Government.</a:t>
            </a:r>
          </a:p>
          <a:p>
            <a:pPr marL="625475"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N" dirty="0"/>
              <a:t>Long term concession agreement / periods</a:t>
            </a:r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277710" y="35946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PPP Model and SWACH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9078" y="6235413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10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36CAEE7F-87EC-43E8-94F5-ABBBF8BA8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831274"/>
            <a:ext cx="10875818" cy="5195453"/>
          </a:xfrm>
          <a:ln>
            <a:solidFill>
              <a:srgbClr val="0070C0"/>
            </a:solidFill>
          </a:ln>
        </p:spPr>
        <p:txBody>
          <a:bodyPr lIns="108000" tIns="144000" rIns="108000"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cap="none" dirty="0"/>
              <a:t>The </a:t>
            </a:r>
            <a:r>
              <a:rPr lang="en-IN" sz="2000" b="1" cap="none" dirty="0"/>
              <a:t>success</a:t>
            </a:r>
            <a:r>
              <a:rPr lang="en-IN" sz="2000" cap="none" dirty="0"/>
              <a:t> of PPP model will hinge on the government’s ability to institute </a:t>
            </a:r>
            <a:r>
              <a:rPr lang="en-IN" sz="2000" b="1" cap="none" dirty="0"/>
              <a:t>well</a:t>
            </a:r>
            <a:r>
              <a:rPr lang="en-IN" sz="2000" cap="none" dirty="0"/>
              <a:t> </a:t>
            </a:r>
            <a:r>
              <a:rPr lang="en-IN" sz="2000" b="1" cap="none" dirty="0"/>
              <a:t>defined concessional agreement</a:t>
            </a:r>
            <a:r>
              <a:rPr lang="en-IN" sz="2000" cap="none" dirty="0"/>
              <a:t> and make </a:t>
            </a:r>
            <a:r>
              <a:rPr lang="en-IN" sz="2000" b="1" cap="none" dirty="0"/>
              <a:t>timely</a:t>
            </a:r>
            <a:r>
              <a:rPr lang="en-IN" sz="2000" cap="none" dirty="0"/>
              <a:t> </a:t>
            </a:r>
            <a:r>
              <a:rPr lang="en-IN" sz="2000" b="1" cap="none" dirty="0"/>
              <a:t>payments</a:t>
            </a:r>
            <a:r>
              <a:rPr lang="en-IN" sz="2000" cap="none" dirty="0"/>
              <a:t> against its capital cost and annuity commitments.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cap="none" dirty="0"/>
              <a:t>Bot annuity, DBO models or hybrid annuity model better suited for smart city infrastructure for water and waste water.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cap="none" dirty="0"/>
              <a:t>Smart city to have </a:t>
            </a:r>
            <a:r>
              <a:rPr lang="en-IN" sz="2000" b="1" cap="none" dirty="0"/>
              <a:t>technology driven initiative </a:t>
            </a:r>
            <a:r>
              <a:rPr lang="en-IN" sz="2000" cap="none" dirty="0"/>
              <a:t>and based on </a:t>
            </a:r>
            <a:r>
              <a:rPr lang="en-IN" sz="2000" b="1" cap="none" dirty="0"/>
              <a:t>two stage selection process </a:t>
            </a:r>
            <a:r>
              <a:rPr lang="en-IN" sz="2000" cap="none" dirty="0"/>
              <a:t>with RFQ and RFP, this will have better quality output.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cap="none" dirty="0"/>
              <a:t>Significant </a:t>
            </a:r>
            <a:r>
              <a:rPr lang="en-IN" sz="2000" b="1" cap="none" dirty="0"/>
              <a:t>weightage</a:t>
            </a:r>
            <a:r>
              <a:rPr lang="en-IN" sz="2000" cap="none" dirty="0"/>
              <a:t> on </a:t>
            </a:r>
            <a:r>
              <a:rPr lang="en-IN" sz="2000" b="1" cap="none" dirty="0"/>
              <a:t>technology,  innovation , energy conservation, user interface.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b="1" cap="none" dirty="0"/>
              <a:t>Contracts</a:t>
            </a:r>
            <a:r>
              <a:rPr lang="en-IN" sz="2000" cap="none" dirty="0"/>
              <a:t> should be </a:t>
            </a:r>
            <a:r>
              <a:rPr lang="en-IN" sz="2000" b="1" cap="none" dirty="0"/>
              <a:t>flexible</a:t>
            </a:r>
            <a:r>
              <a:rPr lang="en-IN" sz="2000" cap="none" dirty="0"/>
              <a:t> enough to allow revision in key performance indicators (KPIs) and costs should the initial contours of the project change significantly with the passage of time. It is </a:t>
            </a:r>
            <a:r>
              <a:rPr lang="en-IN" sz="2000" b="1" cap="none" dirty="0"/>
              <a:t>recommended</a:t>
            </a:r>
            <a:r>
              <a:rPr lang="en-IN" sz="2000" cap="none" dirty="0"/>
              <a:t> that </a:t>
            </a:r>
            <a:r>
              <a:rPr lang="en-IN" sz="2000" b="1" cap="none" dirty="0"/>
              <a:t>KPIs</a:t>
            </a:r>
            <a:r>
              <a:rPr lang="en-IN" sz="2000" cap="none" dirty="0"/>
              <a:t> should be </a:t>
            </a:r>
            <a:r>
              <a:rPr lang="en-IN" sz="2000" b="1" cap="none" dirty="0"/>
              <a:t>progressively tightened as the project progresses </a:t>
            </a:r>
            <a:r>
              <a:rPr lang="en-IN" sz="2000" cap="none" dirty="0"/>
              <a:t>instead of stating excessively high threshold values at the time of signing the contract.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IN" sz="2000" cap="none" dirty="0"/>
              <a:t>Public private partnership (</a:t>
            </a:r>
            <a:r>
              <a:rPr lang="en-IN" sz="2000" b="1" cap="none" dirty="0"/>
              <a:t>PPP</a:t>
            </a:r>
            <a:r>
              <a:rPr lang="en-IN" sz="2000" cap="none" dirty="0"/>
              <a:t>) model is a proven model for </a:t>
            </a:r>
            <a:r>
              <a:rPr lang="en-IN" sz="2000" b="1" cap="none" dirty="0"/>
              <a:t>water supply</a:t>
            </a:r>
            <a:r>
              <a:rPr lang="en-IN" sz="2000" cap="none" dirty="0"/>
              <a:t> in entire world &amp; way forward.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80966D-E3CA-4A32-944D-2473E24C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2EC9-93F8-4653-9E92-D5A49076DA22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8" name="Title 4"/>
          <p:cNvSpPr>
            <a:spLocks noGrp="1"/>
          </p:cNvSpPr>
          <p:nvPr/>
        </p:nvSpPr>
        <p:spPr>
          <a:xfrm>
            <a:off x="290945" y="290854"/>
            <a:ext cx="11610110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Key Message/ Takeaways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9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311C01-5148-43D4-83B8-0C12C754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2EC9-93F8-4653-9E92-D5A49076DA22}" type="slidenum">
              <a:rPr lang="en-IN" smtClean="0"/>
              <a:pPr/>
              <a:t>23</a:t>
            </a:fld>
            <a:endParaRPr lang="en-IN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AEE0CD8C-2EB6-41A3-AC75-3C86380F9B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0956091"/>
              </p:ext>
            </p:extLst>
          </p:nvPr>
        </p:nvGraphicFramePr>
        <p:xfrm>
          <a:off x="1066799" y="1194992"/>
          <a:ext cx="9268691" cy="309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mage result for triple bottom line">
            <a:extLst>
              <a:ext uri="{FF2B5EF4-FFF2-40B4-BE49-F238E27FC236}">
                <a16:creationId xmlns:a16="http://schemas.microsoft.com/office/drawing/2014/main" xmlns="" id="{28C411D4-7239-4FDF-9E66-C8FBEF1B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017" y="4799258"/>
            <a:ext cx="4010565" cy="16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>
            <a:spLocks noGrp="1"/>
          </p:cNvSpPr>
          <p:nvPr/>
        </p:nvSpPr>
        <p:spPr>
          <a:xfrm>
            <a:off x="290945" y="290854"/>
            <a:ext cx="11610110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400" b="1" dirty="0">
                <a:solidFill>
                  <a:srgbClr val="2685CA"/>
                </a:solidFill>
                <a:latin typeface="+mn-lt"/>
              </a:rPr>
              <a:t>Holistic Approach</a:t>
            </a:r>
            <a:endParaRPr lang="en-US" sz="2400" b="1" dirty="0">
              <a:solidFill>
                <a:srgbClr val="2685C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9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xmlns="" id="{0E841DD7-133C-4F62-B118-B880E536A17C}"/>
              </a:ext>
            </a:extLst>
          </p:cNvPr>
          <p:cNvSpPr txBox="1"/>
          <p:nvPr/>
        </p:nvSpPr>
        <p:spPr>
          <a:xfrm>
            <a:off x="743338" y="4946074"/>
            <a:ext cx="4489062" cy="1634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555"/>
              </a:lnSpc>
              <a:spcBef>
                <a:spcPts val="77"/>
              </a:spcBef>
              <a:defRPr/>
            </a:pPr>
            <a:r>
              <a:rPr lang="en-US" b="1" i="1" spc="4" dirty="0" err="1">
                <a:solidFill>
                  <a:prstClr val="black"/>
                </a:solidFill>
                <a:latin typeface="Calibri"/>
                <a:cs typeface="Verdana"/>
              </a:rPr>
              <a:t>Rudranarayan</a:t>
            </a:r>
            <a:r>
              <a:rPr lang="en-US" b="1" i="1" spc="4" dirty="0">
                <a:solidFill>
                  <a:prstClr val="black"/>
                </a:solidFill>
                <a:latin typeface="Calibri"/>
                <a:cs typeface="Verdana"/>
              </a:rPr>
              <a:t> Kumar</a:t>
            </a:r>
          </a:p>
          <a:p>
            <a:pPr marL="12700" marR="22860">
              <a:lnSpc>
                <a:spcPts val="1555"/>
              </a:lnSpc>
              <a:spcBef>
                <a:spcPts val="77"/>
              </a:spcBef>
              <a:defRPr/>
            </a:pPr>
            <a:r>
              <a:rPr lang="en-US" spc="4" dirty="0">
                <a:solidFill>
                  <a:prstClr val="black"/>
                </a:solidFill>
                <a:latin typeface="Calibri"/>
                <a:cs typeface="Verdana"/>
              </a:rPr>
              <a:t>Chief Manager – Business Development</a:t>
            </a:r>
          </a:p>
          <a:p>
            <a:pPr marL="12700" marR="96428">
              <a:lnSpc>
                <a:spcPts val="1450"/>
              </a:lnSpc>
              <a:spcBef>
                <a:spcPts val="185"/>
              </a:spcBef>
              <a:defRPr/>
            </a:pPr>
            <a:r>
              <a:rPr lang="en-US" i="1" spc="-4" dirty="0">
                <a:solidFill>
                  <a:prstClr val="black"/>
                </a:solidFill>
                <a:latin typeface="Calibri"/>
                <a:cs typeface="Verdana"/>
              </a:rPr>
              <a:t>Swach Environment Pvt. Ltd</a:t>
            </a:r>
            <a:r>
              <a:rPr i="1" spc="-4" dirty="0">
                <a:solidFill>
                  <a:prstClr val="black"/>
                </a:solidFill>
                <a:latin typeface="Calibri"/>
                <a:cs typeface="Verdana"/>
              </a:rPr>
              <a:t>. </a:t>
            </a:r>
            <a:endParaRPr lang="en-IN" i="1" spc="-4" dirty="0">
              <a:solidFill>
                <a:prstClr val="black"/>
              </a:solidFill>
              <a:latin typeface="Calibri"/>
              <a:cs typeface="Verdana"/>
            </a:endParaRPr>
          </a:p>
          <a:p>
            <a:pPr marL="12700" marR="96428">
              <a:lnSpc>
                <a:spcPts val="1450"/>
              </a:lnSpc>
              <a:spcBef>
                <a:spcPts val="185"/>
              </a:spcBef>
              <a:defRPr/>
            </a:pPr>
            <a:endParaRPr lang="en-US" spc="-4" dirty="0">
              <a:solidFill>
                <a:prstClr val="black"/>
              </a:solidFill>
              <a:latin typeface="Calibri"/>
              <a:cs typeface="Verdana"/>
            </a:endParaRPr>
          </a:p>
          <a:p>
            <a:pPr marL="12700" marR="96428">
              <a:lnSpc>
                <a:spcPts val="1450"/>
              </a:lnSpc>
              <a:spcBef>
                <a:spcPts val="185"/>
              </a:spcBef>
              <a:defRPr/>
            </a:pPr>
            <a:r>
              <a:rPr spc="-125" dirty="0">
                <a:solidFill>
                  <a:prstClr val="black"/>
                </a:solidFill>
                <a:latin typeface="Calibri"/>
                <a:cs typeface="Verdana"/>
              </a:rPr>
              <a:t>T</a:t>
            </a:r>
            <a:r>
              <a:rPr spc="4" dirty="0">
                <a:solidFill>
                  <a:prstClr val="black"/>
                </a:solidFill>
                <a:latin typeface="Calibri"/>
                <a:cs typeface="Verdana"/>
              </a:rPr>
              <a:t>e</a:t>
            </a:r>
            <a:r>
              <a:rPr spc="-4" dirty="0">
                <a:solidFill>
                  <a:prstClr val="black"/>
                </a:solidFill>
                <a:latin typeface="Calibri"/>
                <a:cs typeface="Verdana"/>
              </a:rPr>
              <a:t>l</a:t>
            </a: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:</a:t>
            </a:r>
            <a:r>
              <a:rPr spc="-4" dirty="0">
                <a:solidFill>
                  <a:prstClr val="black"/>
                </a:solidFill>
                <a:latin typeface="Calibri"/>
                <a:cs typeface="Verdana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+</a:t>
            </a:r>
            <a:r>
              <a:rPr spc="14" dirty="0">
                <a:solidFill>
                  <a:prstClr val="black"/>
                </a:solidFill>
                <a:latin typeface="Calibri"/>
                <a:cs typeface="Verdana"/>
              </a:rPr>
              <a:t> </a:t>
            </a:r>
            <a:r>
              <a:rPr spc="4" dirty="0">
                <a:solidFill>
                  <a:prstClr val="black"/>
                </a:solidFill>
                <a:latin typeface="Calibri"/>
                <a:cs typeface="Verdana"/>
              </a:rPr>
              <a:t>9</a:t>
            </a: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/>
                <a:cs typeface="Verdana"/>
              </a:rPr>
              <a:t> </a:t>
            </a:r>
            <a:r>
              <a:rPr lang="en-IN" dirty="0">
                <a:solidFill>
                  <a:prstClr val="black"/>
                </a:solidFill>
                <a:cs typeface="Verdana"/>
              </a:rPr>
              <a:t>98306 16299</a:t>
            </a:r>
            <a:endParaRPr dirty="0">
              <a:solidFill>
                <a:prstClr val="black"/>
              </a:solidFill>
              <a:latin typeface="Calibri"/>
              <a:cs typeface="Verdana"/>
            </a:endParaRPr>
          </a:p>
          <a:p>
            <a:pPr marL="12700">
              <a:lnSpc>
                <a:spcPct val="101277"/>
              </a:lnSpc>
              <a:spcBef>
                <a:spcPts val="27"/>
              </a:spcBef>
              <a:defRPr/>
            </a:pP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E</a:t>
            </a:r>
            <a:r>
              <a:rPr spc="-4" dirty="0">
                <a:solidFill>
                  <a:prstClr val="black"/>
                </a:solidFill>
                <a:latin typeface="Calibri"/>
                <a:cs typeface="Verdana"/>
              </a:rPr>
              <a:t>m</a:t>
            </a: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a</a:t>
            </a:r>
            <a:r>
              <a:rPr spc="-4" dirty="0">
                <a:solidFill>
                  <a:prstClr val="black"/>
                </a:solidFill>
                <a:latin typeface="Calibri"/>
                <a:cs typeface="Verdana"/>
              </a:rPr>
              <a:t>i</a:t>
            </a:r>
            <a:r>
              <a:rPr dirty="0">
                <a:solidFill>
                  <a:prstClr val="black"/>
                </a:solidFill>
                <a:latin typeface="Calibri"/>
                <a:cs typeface="Verdana"/>
              </a:rPr>
              <a:t>l:</a:t>
            </a:r>
            <a:r>
              <a:rPr lang="en-IN" dirty="0">
                <a:solidFill>
                  <a:prstClr val="black"/>
                </a:solidFill>
                <a:latin typeface="Calibri"/>
                <a:cs typeface="Verdana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Verdana"/>
              </a:rPr>
              <a:t>rudranarayan.kumar@swachenv.com</a:t>
            </a:r>
            <a:endParaRPr dirty="0">
              <a:solidFill>
                <a:prstClr val="black"/>
              </a:solidFill>
              <a:latin typeface="Calibri"/>
              <a:cs typeface="Verdan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04158A6-02AA-409A-A56F-3B8E7927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387" y="3655795"/>
            <a:ext cx="2923229" cy="99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4002E470-BB62-4521-9495-4B94B623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5236" y="4151312"/>
            <a:ext cx="3532924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6B4C3-2ECC-4A8D-B0CE-0CB89570D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975" y="305368"/>
            <a:ext cx="1192351" cy="328130"/>
          </a:xfrm>
          <a:prstGeom prst="rect">
            <a:avLst/>
          </a:prstGeom>
        </p:spPr>
      </p:pic>
      <p:pic>
        <p:nvPicPr>
          <p:cNvPr id="5122" name="Picture 2" descr="https://i.pinimg.com/originals/8f/d0/9c/8fd09c838de779384f3da35e8408ca0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3" r="13288" b="13789"/>
          <a:stretch/>
        </p:blipFill>
        <p:spPr bwMode="auto">
          <a:xfrm>
            <a:off x="5232400" y="1293443"/>
            <a:ext cx="1727201" cy="23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AFCB-EBA8-4058-999F-BE4D65BF02BF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140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>
          <a:xfrm>
            <a:off x="232012" y="304046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PPP Water Projects &amp; Challenges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8241" y="6100548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ADC89A66-E822-4516-96AA-E0BB2431092E}"/>
              </a:ext>
            </a:extLst>
          </p:cNvPr>
          <p:cNvSpPr txBox="1">
            <a:spLocks/>
          </p:cNvSpPr>
          <p:nvPr/>
        </p:nvSpPr>
        <p:spPr>
          <a:xfrm>
            <a:off x="232012" y="915412"/>
            <a:ext cx="5783163" cy="53139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1800" b="1" dirty="0"/>
              <a:t>Type of projects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Water intake, treatment &amp; supply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Sewage collection, treatment &amp; disposal / recycling.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Desalination for drinking and industrial purpose.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Augmentation / rehabilitation of existing infrastructure and improve efficiency.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Arsenic, fluoride and iron contaminated zones water treatment &amp; supply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IN" sz="1800" b="1" dirty="0"/>
              <a:t>Challenges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Water does not generate revenue in the rural area / setting up of tariff.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Financial constraints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Poor water supply service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Proper design and effective execution</a:t>
            </a:r>
          </a:p>
          <a:p>
            <a:pPr marL="627063" lvl="1" indent="-255588" algn="just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IN" sz="1800" dirty="0"/>
              <a:t>Restructuring and strengthening existing infrastructure for better service delivery and resource sustainability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F14281-1A4A-439E-9268-5E5DC624C718}"/>
              </a:ext>
            </a:extLst>
          </p:cNvPr>
          <p:cNvSpPr/>
          <p:nvPr/>
        </p:nvSpPr>
        <p:spPr>
          <a:xfrm>
            <a:off x="6176826" y="915412"/>
            <a:ext cx="5623731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Significant initiatives in DBO model in water infrastructure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Smart Cities with large population &gt;100,000-250,000 population ideally placed for Hybrid Annuity Scheme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Opportunity for SMART METERS under Hybrid or Annuity Schemes under OWN YOUR METER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Multiple revenue stream model better placed for successful Annuity schemes.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Smart City to have technology driven initiative and based on Two stage selection process with RFQ and RFP , this will have better quality output.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The success of this model will hinge on the Government’s ability to institute well defined Concessional Agreement and make timely payments against its capital cost and annuity commitments.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39695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>
          <a:xfrm>
            <a:off x="359596" y="26253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PPP Models in Water Sector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EF6A61-27BB-4F12-823F-082CCB8C10D8}"/>
              </a:ext>
            </a:extLst>
          </p:cNvPr>
          <p:cNvSpPr/>
          <p:nvPr/>
        </p:nvSpPr>
        <p:spPr>
          <a:xfrm>
            <a:off x="359596" y="848721"/>
            <a:ext cx="11568546" cy="34470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prstClr val="black"/>
                </a:solidFill>
                <a:cs typeface="Calibri" panose="020F0502020204030204" pitchFamily="34" charset="0"/>
              </a:rPr>
              <a:t>Design, Build, Operate Model (DBO)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–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In this model,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ULB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or parastatal meets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capital costs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for the project, and uses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private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sector to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bring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in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technology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and managerial skills to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operate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maintain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the assets. The construction, technology and operating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risks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are borne by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private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sector operator while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financing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risk is borne by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government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counterpart.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Build, Operate and Transfer Model (BOT)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 model in which the end user 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consumer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itself is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private operator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 hence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owns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takes responsibility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for the project. Also called as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End User PPP.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The construction, technology and operating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risks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are borne by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private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sector operator while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financing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risk is borne by the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government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counterpart.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Design Build, Finance, Operate and Transfer Model (DBFOT)-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 model in which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Private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operator  brings in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design criteria, build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Finance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the asset capex in full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operates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the asset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over the concessional period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against 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agreed annuity paid by the ULB/Client/Government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counterpart.</a:t>
            </a:r>
          </a:p>
        </p:txBody>
      </p:sp>
      <p:pic>
        <p:nvPicPr>
          <p:cNvPr id="8" name="Picture 2" descr="Image result for extent of private sector partnership water">
            <a:extLst>
              <a:ext uri="{FF2B5EF4-FFF2-40B4-BE49-F238E27FC236}">
                <a16:creationId xmlns:a16="http://schemas.microsoft.com/office/drawing/2014/main" xmlns="" id="{33CF9799-5AB1-4A6C-9505-146F1555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5819"/>
            <a:ext cx="10515599" cy="2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14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3540173"/>
              </p:ext>
            </p:extLst>
          </p:nvPr>
        </p:nvGraphicFramePr>
        <p:xfrm>
          <a:off x="260824" y="1147994"/>
          <a:ext cx="11670351" cy="472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0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8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Type of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Private 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Public 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9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Pre Construction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292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Delay in Land Acquisition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363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Delay in Statutory and Environment Clearances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324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Financing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324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Planning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49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Technical and Construction Phase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324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Design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8324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Construction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8324">
                <a:tc rowSpan="3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Approvals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8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/>
        </p:nvSpPr>
        <p:spPr>
          <a:xfrm>
            <a:off x="359596" y="26253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Risk Allocation while framing Tender Documents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744314"/>
              </p:ext>
            </p:extLst>
          </p:nvPr>
        </p:nvGraphicFramePr>
        <p:xfrm>
          <a:off x="260824" y="1070025"/>
          <a:ext cx="11670351" cy="506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0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1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Type of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Private 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Public 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Operation Phase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Technology</a:t>
                      </a:r>
                      <a:r>
                        <a:rPr lang="en-US" sz="1800" b="1" baseline="0" dirty="0">
                          <a:latin typeface="+mn-lt"/>
                        </a:rPr>
                        <a:t> Risk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487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O&amp;M Risk (Quality , Quantity and Performance)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Demand Risk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Billing and Collection</a:t>
                      </a:r>
                      <a:r>
                        <a:rPr lang="en-US" sz="1800" b="1" baseline="0" dirty="0">
                          <a:latin typeface="+mn-lt"/>
                        </a:rPr>
                        <a:t> Risk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41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</a:rPr>
                        <a:t>Other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Change in Law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Change in Interest</a:t>
                      </a:r>
                      <a:r>
                        <a:rPr lang="en-US" sz="1800" b="1" baseline="0" dirty="0">
                          <a:latin typeface="+mn-lt"/>
                        </a:rPr>
                        <a:t> Rates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Force Majeure (Political</a:t>
                      </a:r>
                      <a:r>
                        <a:rPr lang="en-US" sz="1800" b="1" baseline="0" dirty="0">
                          <a:latin typeface="+mn-lt"/>
                        </a:rPr>
                        <a:t> and Non –Political)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Concessionaire Event of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22715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Government Event of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2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/>
        </p:nvSpPr>
        <p:spPr>
          <a:xfrm>
            <a:off x="359596" y="26253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Risk Allocation while framing Tender Documents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55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3"/>
          </p:nvPr>
        </p:nvSpPr>
        <p:spPr>
          <a:xfrm>
            <a:off x="218363" y="891065"/>
            <a:ext cx="11709779" cy="5073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>
                <a:solidFill>
                  <a:srgbClr val="1F4E79"/>
                </a:solidFill>
                <a:latin typeface="Calibri (Body)"/>
              </a:rPr>
              <a:t>Revenue Risk Mitigation Strategy</a:t>
            </a:r>
            <a:r>
              <a:rPr lang="en-US" sz="1800" b="1" dirty="0">
                <a:latin typeface="Calibri (Body)"/>
              </a:rPr>
              <a:t>: </a:t>
            </a:r>
            <a:r>
              <a:rPr lang="en-US" sz="1800" dirty="0">
                <a:latin typeface="Calibri (Body)"/>
              </a:rPr>
              <a:t>It is recommended that a </a:t>
            </a:r>
            <a:r>
              <a:rPr lang="en-US" sz="1800" b="1" dirty="0">
                <a:latin typeface="Calibri (Body)"/>
              </a:rPr>
              <a:t>three-level payment security mechanism </a:t>
            </a:r>
            <a:r>
              <a:rPr lang="en-US" sz="1800" dirty="0">
                <a:latin typeface="Calibri (Body)"/>
              </a:rPr>
              <a:t>be adopted, which involves </a:t>
            </a:r>
            <a:r>
              <a:rPr lang="en-US" sz="1800" b="1" dirty="0">
                <a:latin typeface="Calibri (Body)"/>
              </a:rPr>
              <a:t>ring fencing of water/sewage revenues </a:t>
            </a:r>
            <a:r>
              <a:rPr lang="en-US" sz="1800" dirty="0">
                <a:latin typeface="Calibri (Body)"/>
              </a:rPr>
              <a:t>at the local government/state utility level followed by </a:t>
            </a:r>
            <a:r>
              <a:rPr lang="en-US" sz="1800" b="1" dirty="0">
                <a:latin typeface="Calibri (Body)"/>
              </a:rPr>
              <a:t>funding support from the state government </a:t>
            </a:r>
            <a:r>
              <a:rPr lang="en-US" sz="1800" dirty="0">
                <a:latin typeface="Calibri (Body)"/>
              </a:rPr>
              <a:t>through a separate State water/Sanitation Fund, back-stopped by a </a:t>
            </a:r>
            <a:r>
              <a:rPr lang="en-US" sz="1800" b="1" dirty="0">
                <a:latin typeface="Calibri (Body)"/>
              </a:rPr>
              <a:t>guarantee facility from the Government of India</a:t>
            </a:r>
            <a:r>
              <a:rPr lang="en-US" sz="1800" dirty="0">
                <a:latin typeface="Calibri (Body)"/>
              </a:rPr>
              <a:t>. </a:t>
            </a: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>
                <a:solidFill>
                  <a:srgbClr val="1F4E79"/>
                </a:solidFill>
                <a:latin typeface="Calibri (Body)"/>
              </a:rPr>
              <a:t>Moving to a regime where Water/sewerage charges at least cover O&amp;M expenses</a:t>
            </a:r>
            <a:r>
              <a:rPr lang="en-US" sz="1800" dirty="0">
                <a:latin typeface="Calibri (Body)"/>
              </a:rPr>
              <a:t>: This approach is in line with international experience with PPPs, where the </a:t>
            </a:r>
            <a:r>
              <a:rPr lang="en-US" sz="1800" b="1" dirty="0">
                <a:latin typeface="Calibri (Body)"/>
              </a:rPr>
              <a:t>revenue risk is borne by the concession granting authority </a:t>
            </a:r>
            <a:r>
              <a:rPr lang="en-US" sz="1800" dirty="0">
                <a:latin typeface="Calibri (Body)"/>
              </a:rPr>
              <a:t>(CGA) or the </a:t>
            </a:r>
            <a:r>
              <a:rPr lang="en-US" sz="1800" b="1" dirty="0">
                <a:latin typeface="Calibri (Body)"/>
              </a:rPr>
              <a:t>government</a:t>
            </a:r>
            <a:r>
              <a:rPr lang="en-US" sz="1800" dirty="0">
                <a:latin typeface="Calibri (Body)"/>
              </a:rPr>
              <a:t> counter-party which </a:t>
            </a:r>
            <a:r>
              <a:rPr lang="en-US" sz="1800" b="1" dirty="0">
                <a:latin typeface="Calibri (Body)"/>
              </a:rPr>
              <a:t>collects the Water/sewerage charges from the end-users </a:t>
            </a:r>
            <a:r>
              <a:rPr lang="en-US" sz="1800" dirty="0">
                <a:latin typeface="Calibri (Body)"/>
              </a:rPr>
              <a:t>but </a:t>
            </a:r>
            <a:r>
              <a:rPr lang="en-US" sz="1800" b="1" dirty="0">
                <a:latin typeface="Calibri (Body)"/>
              </a:rPr>
              <a:t>pays</a:t>
            </a:r>
            <a:r>
              <a:rPr lang="en-US" sz="1800" dirty="0">
                <a:latin typeface="Calibri (Body)"/>
              </a:rPr>
              <a:t> contractually agreed amount </a:t>
            </a:r>
            <a:r>
              <a:rPr lang="en-US" sz="1800" b="1" dirty="0">
                <a:latin typeface="Calibri (Body)"/>
              </a:rPr>
              <a:t>to the private sector. </a:t>
            </a: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>
                <a:solidFill>
                  <a:srgbClr val="1F4E79"/>
                </a:solidFill>
                <a:latin typeface="Calibri (Body)"/>
              </a:rPr>
              <a:t>Data Quality and Project Scoping </a:t>
            </a:r>
            <a:r>
              <a:rPr lang="en-US" sz="1800" dirty="0">
                <a:latin typeface="Calibri (Body)"/>
              </a:rPr>
              <a:t>can be improved considerably through </a:t>
            </a:r>
            <a:r>
              <a:rPr lang="en-US" sz="1800" b="1" dirty="0">
                <a:latin typeface="Calibri (Body)"/>
              </a:rPr>
              <a:t>extensive public consultations </a:t>
            </a:r>
            <a:r>
              <a:rPr lang="en-US" sz="1800" dirty="0">
                <a:latin typeface="Calibri (Body)"/>
              </a:rPr>
              <a:t>and detailed </a:t>
            </a:r>
            <a:r>
              <a:rPr lang="en-US" sz="1800" b="1" dirty="0">
                <a:latin typeface="Calibri (Body)"/>
              </a:rPr>
              <a:t>technical surveys and audits </a:t>
            </a:r>
            <a:r>
              <a:rPr lang="en-US" sz="1800" dirty="0">
                <a:latin typeface="Calibri (Body)"/>
              </a:rPr>
              <a:t>to determine the base line values.</a:t>
            </a: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u="sng" dirty="0">
                <a:solidFill>
                  <a:srgbClr val="1F4E79"/>
                </a:solidFill>
                <a:latin typeface="Calibri (Body)"/>
              </a:rPr>
              <a:t>Bidding Risks</a:t>
            </a:r>
            <a:r>
              <a:rPr lang="en-US" sz="1800" b="1" dirty="0">
                <a:latin typeface="Calibri (Body)"/>
              </a:rPr>
              <a:t>: </a:t>
            </a:r>
            <a:r>
              <a:rPr lang="en-US" sz="1800" dirty="0">
                <a:latin typeface="Calibri (Body)"/>
              </a:rPr>
              <a:t>Further, it is important to recognize that the PPP project preparation and bidding takes time and rushing through this process leads to poor quality bids and unsatisfactory project outcomes. Therefore </a:t>
            </a:r>
            <a:r>
              <a:rPr lang="en-US" sz="1800" b="1" dirty="0">
                <a:latin typeface="Calibri (Body)"/>
              </a:rPr>
              <a:t>adequate time for data collection, stakeholder consultation and project preparation is non-negotiable.</a:t>
            </a:r>
          </a:p>
          <a:p>
            <a:pPr marL="265113" indent="-2651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latin typeface="Calibri (Body)"/>
              </a:rPr>
              <a:t> </a:t>
            </a:r>
            <a:r>
              <a:rPr lang="en-US" sz="1800" b="1" u="sng" dirty="0">
                <a:solidFill>
                  <a:srgbClr val="1F4E79"/>
                </a:solidFill>
                <a:latin typeface="Calibri (Body)"/>
              </a:rPr>
              <a:t>Rigid Contracts</a:t>
            </a:r>
            <a:r>
              <a:rPr lang="en-US" sz="1800" b="1" dirty="0">
                <a:latin typeface="Calibri (Body)"/>
              </a:rPr>
              <a:t>: </a:t>
            </a:r>
            <a:r>
              <a:rPr lang="en-US" sz="1800" dirty="0">
                <a:latin typeface="Calibri (Body)"/>
              </a:rPr>
              <a:t>Moreover, contracts should be flexible enough to allow </a:t>
            </a:r>
            <a:r>
              <a:rPr lang="en-US" sz="1800" b="1" dirty="0">
                <a:latin typeface="Calibri (Body)"/>
              </a:rPr>
              <a:t>revision in Key Performance Indicators </a:t>
            </a:r>
            <a:r>
              <a:rPr lang="en-US" sz="1800" dirty="0">
                <a:latin typeface="Calibri (Body)"/>
              </a:rPr>
              <a:t>(KPIs) and costs should the initial contours of the project change significantly with the passage of time. It is recommended that </a:t>
            </a:r>
            <a:r>
              <a:rPr lang="en-US" sz="1800" b="1" dirty="0">
                <a:latin typeface="Calibri (Body)"/>
              </a:rPr>
              <a:t>KPIs should be progressively tightened as the project progresses </a:t>
            </a:r>
            <a:r>
              <a:rPr lang="en-US" sz="1800" dirty="0">
                <a:latin typeface="Calibri (Body)"/>
              </a:rPr>
              <a:t>instead of stating excessively high threshold values at the time of signing the contract. </a:t>
            </a:r>
          </a:p>
        </p:txBody>
      </p:sp>
      <p:sp>
        <p:nvSpPr>
          <p:cNvPr id="4" name="Title 4"/>
          <p:cNvSpPr>
            <a:spLocks noGrp="1"/>
          </p:cNvSpPr>
          <p:nvPr/>
        </p:nvSpPr>
        <p:spPr>
          <a:xfrm>
            <a:off x="359596" y="262534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Risk Mitigation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74494" y="6193848"/>
            <a:ext cx="2743200" cy="365125"/>
          </a:xfrm>
        </p:spPr>
        <p:txBody>
          <a:bodyPr/>
          <a:lstStyle/>
          <a:p>
            <a:fld id="{84518549-1A5C-4649-839C-1D3A3CF0D8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58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364" y="920447"/>
            <a:ext cx="116824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Another approach to address revenue risk concerns of the private sector and Government’s own desire to ensure that the </a:t>
            </a:r>
            <a:r>
              <a:rPr lang="en-US" b="1" dirty="0">
                <a:solidFill>
                  <a:prstClr val="black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 sector has some </a:t>
            </a:r>
            <a:r>
              <a:rPr lang="en-US" b="1" dirty="0">
                <a:solidFill>
                  <a:prstClr val="black"/>
                </a:solidFill>
              </a:rPr>
              <a:t>“skin in the game” </a:t>
            </a:r>
            <a:r>
              <a:rPr lang="en-US" dirty="0">
                <a:solidFill>
                  <a:prstClr val="black"/>
                </a:solidFill>
              </a:rPr>
              <a:t>to ensure commitment and performance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Combination of the BOT Annuity and the DBO models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In this hybrid model about </a:t>
            </a:r>
            <a:r>
              <a:rPr lang="en-US" b="1" dirty="0">
                <a:solidFill>
                  <a:prstClr val="black"/>
                </a:solidFill>
              </a:rPr>
              <a:t>30 – 40% of the capital investment </a:t>
            </a:r>
            <a:r>
              <a:rPr lang="en-US" dirty="0">
                <a:solidFill>
                  <a:prstClr val="black"/>
                </a:solidFill>
              </a:rPr>
              <a:t>may be </a:t>
            </a:r>
            <a:r>
              <a:rPr lang="en-US" b="1" dirty="0">
                <a:solidFill>
                  <a:prstClr val="black"/>
                </a:solidFill>
              </a:rPr>
              <a:t>paid</a:t>
            </a:r>
            <a:r>
              <a:rPr lang="en-US" dirty="0">
                <a:solidFill>
                  <a:prstClr val="black"/>
                </a:solidFill>
              </a:rPr>
              <a:t> by the </a:t>
            </a:r>
            <a:r>
              <a:rPr lang="en-US" b="1" dirty="0">
                <a:solidFill>
                  <a:prstClr val="black"/>
                </a:solidFill>
              </a:rPr>
              <a:t>Government</a:t>
            </a:r>
            <a:r>
              <a:rPr lang="en-US" dirty="0">
                <a:solidFill>
                  <a:prstClr val="black"/>
                </a:solidFill>
              </a:rPr>
              <a:t> through </a:t>
            </a:r>
            <a:r>
              <a:rPr lang="en-US" b="1" dirty="0">
                <a:solidFill>
                  <a:prstClr val="black"/>
                </a:solidFill>
              </a:rPr>
              <a:t>milestones</a:t>
            </a:r>
            <a:r>
              <a:rPr lang="en-US" dirty="0">
                <a:solidFill>
                  <a:prstClr val="black"/>
                </a:solidFill>
              </a:rPr>
              <a:t> linked to construction progress and the </a:t>
            </a:r>
            <a:r>
              <a:rPr lang="en-US" b="1" dirty="0">
                <a:solidFill>
                  <a:prstClr val="black"/>
                </a:solidFill>
              </a:rPr>
              <a:t>balance</a:t>
            </a:r>
            <a:r>
              <a:rPr lang="en-US" dirty="0">
                <a:solidFill>
                  <a:prstClr val="black"/>
                </a:solidFill>
              </a:rPr>
              <a:t> may be </a:t>
            </a:r>
            <a:r>
              <a:rPr lang="en-US" b="1" dirty="0">
                <a:solidFill>
                  <a:prstClr val="black"/>
                </a:solidFill>
              </a:rPr>
              <a:t>paid through annuities </a:t>
            </a:r>
            <a:r>
              <a:rPr lang="en-US" dirty="0">
                <a:solidFill>
                  <a:prstClr val="black"/>
                </a:solidFill>
              </a:rPr>
              <a:t>over the remaining life of the concession.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This will ensure that the </a:t>
            </a:r>
            <a:r>
              <a:rPr lang="en-US" b="1" dirty="0">
                <a:solidFill>
                  <a:prstClr val="black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 sector puts in some </a:t>
            </a:r>
            <a:r>
              <a:rPr lang="en-US" b="1" dirty="0">
                <a:solidFill>
                  <a:prstClr val="black"/>
                </a:solidFill>
              </a:rPr>
              <a:t>equity</a:t>
            </a:r>
            <a:r>
              <a:rPr lang="en-US" dirty="0">
                <a:solidFill>
                  <a:prstClr val="black"/>
                </a:solidFill>
              </a:rPr>
              <a:t> in the project unlike the DBO model where the complete capital costs are borne by the Government agencies.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In this model, the </a:t>
            </a:r>
            <a:r>
              <a:rPr lang="en-US" b="1" dirty="0">
                <a:solidFill>
                  <a:prstClr val="black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 sector will have to </a:t>
            </a:r>
            <a:r>
              <a:rPr lang="en-US" b="1" dirty="0">
                <a:solidFill>
                  <a:prstClr val="black"/>
                </a:solidFill>
              </a:rPr>
              <a:t>finance 70 – 60 % of the capital cost</a:t>
            </a:r>
            <a:r>
              <a:rPr lang="en-US" dirty="0">
                <a:solidFill>
                  <a:prstClr val="black"/>
                </a:solidFill>
              </a:rPr>
              <a:t> and recover this capital cost and O&amp;M expenditure from annuities spread over the contractual / operations period.</a:t>
            </a:r>
          </a:p>
          <a:p>
            <a:pPr marL="285750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prstClr val="black"/>
                </a:solidFill>
              </a:rPr>
              <a:t>success</a:t>
            </a:r>
            <a:r>
              <a:rPr lang="en-US" dirty="0">
                <a:solidFill>
                  <a:prstClr val="black"/>
                </a:solidFill>
              </a:rPr>
              <a:t> of this model will hinge on the </a:t>
            </a:r>
            <a:r>
              <a:rPr lang="en-US" b="1" dirty="0">
                <a:solidFill>
                  <a:prstClr val="black"/>
                </a:solidFill>
              </a:rPr>
              <a:t>Government’s ability </a:t>
            </a:r>
            <a:r>
              <a:rPr lang="en-US" dirty="0">
                <a:solidFill>
                  <a:prstClr val="black"/>
                </a:solidFill>
              </a:rPr>
              <a:t>to make </a:t>
            </a:r>
            <a:r>
              <a:rPr lang="en-US" b="1" dirty="0">
                <a:solidFill>
                  <a:prstClr val="black"/>
                </a:solidFill>
              </a:rPr>
              <a:t>timely payments </a:t>
            </a:r>
            <a:r>
              <a:rPr lang="en-US" dirty="0">
                <a:solidFill>
                  <a:prstClr val="black"/>
                </a:solidFill>
              </a:rPr>
              <a:t>against its capital cost and annuity commitments.</a:t>
            </a:r>
          </a:p>
        </p:txBody>
      </p:sp>
      <p:sp>
        <p:nvSpPr>
          <p:cNvPr id="7" name="Title 4"/>
          <p:cNvSpPr>
            <a:spLocks noGrp="1"/>
          </p:cNvSpPr>
          <p:nvPr/>
        </p:nvSpPr>
        <p:spPr>
          <a:xfrm>
            <a:off x="218364" y="341027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Hybrid Annuity –  Risk Mitigation Model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A997DB6-029C-42B7-81C1-AF65CD2A4D6F}"/>
              </a:ext>
            </a:extLst>
          </p:cNvPr>
          <p:cNvGrpSpPr/>
          <p:nvPr/>
        </p:nvGrpSpPr>
        <p:grpSpPr>
          <a:xfrm>
            <a:off x="838200" y="5231830"/>
            <a:ext cx="10142220" cy="1489645"/>
            <a:chOff x="137160" y="1855185"/>
            <a:chExt cx="7132320" cy="25613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0407BF5-B09C-4339-82D1-251627504935}"/>
                </a:ext>
              </a:extLst>
            </p:cNvPr>
            <p:cNvGrpSpPr/>
            <p:nvPr/>
          </p:nvGrpSpPr>
          <p:grpSpPr>
            <a:xfrm>
              <a:off x="234696" y="2122932"/>
              <a:ext cx="6837610" cy="1999742"/>
              <a:chOff x="234696" y="1592580"/>
              <a:chExt cx="6837610" cy="1999742"/>
            </a:xfrm>
          </p:grpSpPr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xmlns="" id="{F910D590-7DEA-48AE-9360-C4D8D8ADE30B}"/>
                  </a:ext>
                </a:extLst>
              </p:cNvPr>
              <p:cNvSpPr/>
              <p:nvPr/>
            </p:nvSpPr>
            <p:spPr>
              <a:xfrm>
                <a:off x="237743" y="1597152"/>
                <a:ext cx="2865120" cy="695325"/>
              </a:xfrm>
              <a:custGeom>
                <a:avLst/>
                <a:gdLst/>
                <a:ahLst/>
                <a:cxnLst/>
                <a:rect l="l" t="t" r="r" b="b"/>
                <a:pathLst>
                  <a:path w="2865120" h="695325">
                    <a:moveTo>
                      <a:pt x="0" y="0"/>
                    </a:moveTo>
                    <a:lnTo>
                      <a:pt x="2865119" y="0"/>
                    </a:lnTo>
                    <a:lnTo>
                      <a:pt x="2865119" y="694943"/>
                    </a:lnTo>
                    <a:lnTo>
                      <a:pt x="0" y="69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FF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xmlns="" id="{850BA139-17A4-4409-B8D9-157412DAB644}"/>
                  </a:ext>
                </a:extLst>
              </p:cNvPr>
              <p:cNvSpPr/>
              <p:nvPr/>
            </p:nvSpPr>
            <p:spPr>
              <a:xfrm>
                <a:off x="234696" y="1592580"/>
                <a:ext cx="2872740" cy="704215"/>
              </a:xfrm>
              <a:custGeom>
                <a:avLst/>
                <a:gdLst/>
                <a:ahLst/>
                <a:cxnLst/>
                <a:rect l="l" t="t" r="r" b="b"/>
                <a:pathLst>
                  <a:path w="2872740" h="704214">
                    <a:moveTo>
                      <a:pt x="2871216" y="704088"/>
                    </a:moveTo>
                    <a:lnTo>
                      <a:pt x="1524" y="704088"/>
                    </a:lnTo>
                    <a:lnTo>
                      <a:pt x="0" y="702564"/>
                    </a:lnTo>
                    <a:lnTo>
                      <a:pt x="0" y="3048"/>
                    </a:lnTo>
                    <a:lnTo>
                      <a:pt x="1524" y="0"/>
                    </a:lnTo>
                    <a:lnTo>
                      <a:pt x="2871216" y="0"/>
                    </a:lnTo>
                    <a:lnTo>
                      <a:pt x="2872740" y="3048"/>
                    </a:lnTo>
                    <a:lnTo>
                      <a:pt x="2872740" y="4572"/>
                    </a:lnTo>
                    <a:lnTo>
                      <a:pt x="7620" y="4572"/>
                    </a:lnTo>
                    <a:lnTo>
                      <a:pt x="3048" y="9144"/>
                    </a:lnTo>
                    <a:lnTo>
                      <a:pt x="7620" y="9144"/>
                    </a:lnTo>
                    <a:lnTo>
                      <a:pt x="7620" y="694944"/>
                    </a:lnTo>
                    <a:lnTo>
                      <a:pt x="3048" y="694944"/>
                    </a:lnTo>
                    <a:lnTo>
                      <a:pt x="7620" y="699516"/>
                    </a:lnTo>
                    <a:lnTo>
                      <a:pt x="2872740" y="699516"/>
                    </a:lnTo>
                    <a:lnTo>
                      <a:pt x="2872740" y="702564"/>
                    </a:lnTo>
                    <a:lnTo>
                      <a:pt x="2871216" y="704088"/>
                    </a:lnTo>
                    <a:close/>
                  </a:path>
                  <a:path w="2872740" h="704214">
                    <a:moveTo>
                      <a:pt x="7620" y="9144"/>
                    </a:moveTo>
                    <a:lnTo>
                      <a:pt x="3048" y="9144"/>
                    </a:lnTo>
                    <a:lnTo>
                      <a:pt x="7620" y="4572"/>
                    </a:lnTo>
                    <a:lnTo>
                      <a:pt x="7620" y="9144"/>
                    </a:lnTo>
                    <a:close/>
                  </a:path>
                  <a:path w="2872740" h="704214">
                    <a:moveTo>
                      <a:pt x="2865119" y="9144"/>
                    </a:moveTo>
                    <a:lnTo>
                      <a:pt x="7620" y="9144"/>
                    </a:lnTo>
                    <a:lnTo>
                      <a:pt x="7620" y="4572"/>
                    </a:lnTo>
                    <a:lnTo>
                      <a:pt x="2865119" y="4572"/>
                    </a:lnTo>
                    <a:lnTo>
                      <a:pt x="2865119" y="9144"/>
                    </a:lnTo>
                    <a:close/>
                  </a:path>
                  <a:path w="2872740" h="704214">
                    <a:moveTo>
                      <a:pt x="2865119" y="699516"/>
                    </a:moveTo>
                    <a:lnTo>
                      <a:pt x="2865119" y="4572"/>
                    </a:lnTo>
                    <a:lnTo>
                      <a:pt x="2868168" y="9144"/>
                    </a:lnTo>
                    <a:lnTo>
                      <a:pt x="2872740" y="9144"/>
                    </a:lnTo>
                    <a:lnTo>
                      <a:pt x="2872740" y="694944"/>
                    </a:lnTo>
                    <a:lnTo>
                      <a:pt x="2868168" y="694944"/>
                    </a:lnTo>
                    <a:lnTo>
                      <a:pt x="2865119" y="699516"/>
                    </a:lnTo>
                    <a:close/>
                  </a:path>
                  <a:path w="2872740" h="704214">
                    <a:moveTo>
                      <a:pt x="2872740" y="9144"/>
                    </a:moveTo>
                    <a:lnTo>
                      <a:pt x="2868168" y="9144"/>
                    </a:lnTo>
                    <a:lnTo>
                      <a:pt x="2865119" y="4572"/>
                    </a:lnTo>
                    <a:lnTo>
                      <a:pt x="2872740" y="4572"/>
                    </a:lnTo>
                    <a:lnTo>
                      <a:pt x="2872740" y="9144"/>
                    </a:lnTo>
                    <a:close/>
                  </a:path>
                  <a:path w="2872740" h="704214">
                    <a:moveTo>
                      <a:pt x="7620" y="699516"/>
                    </a:moveTo>
                    <a:lnTo>
                      <a:pt x="3048" y="694944"/>
                    </a:lnTo>
                    <a:lnTo>
                      <a:pt x="7620" y="694944"/>
                    </a:lnTo>
                    <a:lnTo>
                      <a:pt x="7620" y="699516"/>
                    </a:lnTo>
                    <a:close/>
                  </a:path>
                  <a:path w="2872740" h="704214">
                    <a:moveTo>
                      <a:pt x="2865119" y="699516"/>
                    </a:moveTo>
                    <a:lnTo>
                      <a:pt x="7620" y="699516"/>
                    </a:lnTo>
                    <a:lnTo>
                      <a:pt x="7620" y="694944"/>
                    </a:lnTo>
                    <a:lnTo>
                      <a:pt x="2865119" y="694944"/>
                    </a:lnTo>
                    <a:lnTo>
                      <a:pt x="2865119" y="699516"/>
                    </a:lnTo>
                    <a:close/>
                  </a:path>
                  <a:path w="2872740" h="704214">
                    <a:moveTo>
                      <a:pt x="2872740" y="699516"/>
                    </a:moveTo>
                    <a:lnTo>
                      <a:pt x="2865119" y="699516"/>
                    </a:lnTo>
                    <a:lnTo>
                      <a:pt x="2868168" y="694944"/>
                    </a:lnTo>
                    <a:lnTo>
                      <a:pt x="2872740" y="694944"/>
                    </a:lnTo>
                    <a:lnTo>
                      <a:pt x="2872740" y="699516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xmlns="" id="{CF7C73B6-C0D5-44F9-B36D-76934719F922}"/>
                  </a:ext>
                </a:extLst>
              </p:cNvPr>
              <p:cNvSpPr txBox="1"/>
              <p:nvPr/>
            </p:nvSpPr>
            <p:spPr>
              <a:xfrm>
                <a:off x="237743" y="1793440"/>
                <a:ext cx="2865120" cy="314634"/>
              </a:xfrm>
              <a:prstGeom prst="rect">
                <a:avLst/>
              </a:prstGeom>
            </p:spPr>
            <p:txBody>
              <a:bodyPr vert="horz" wrap="square" lIns="0" tIns="10795" rIns="0" bIns="0" rtlCol="0" anchor="ctr">
                <a:spAutoFit/>
              </a:bodyPr>
              <a:lstStyle/>
              <a:p>
                <a:pPr marL="732790" marR="628650" indent="-97790" algn="ctr">
                  <a:lnSpc>
                    <a:spcPct val="100499"/>
                  </a:lnSpc>
                  <a:spcBef>
                    <a:spcPts val="85"/>
                  </a:spcBef>
                </a:pP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Investment by Government</a:t>
                </a:r>
              </a:p>
            </p:txBody>
          </p:sp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xmlns="" id="{AEA64ACF-A027-4ECC-8A17-E9C873DC4CED}"/>
                  </a:ext>
                </a:extLst>
              </p:cNvPr>
              <p:cNvSpPr/>
              <p:nvPr/>
            </p:nvSpPr>
            <p:spPr>
              <a:xfrm>
                <a:off x="237743" y="2958628"/>
                <a:ext cx="2865120" cy="600890"/>
              </a:xfrm>
              <a:custGeom>
                <a:avLst/>
                <a:gdLst/>
                <a:ahLst/>
                <a:cxnLst/>
                <a:rect l="l" t="t" r="r" b="b"/>
                <a:pathLst>
                  <a:path w="2865120" h="967739">
                    <a:moveTo>
                      <a:pt x="0" y="0"/>
                    </a:moveTo>
                    <a:lnTo>
                      <a:pt x="2865119" y="0"/>
                    </a:lnTo>
                    <a:lnTo>
                      <a:pt x="2865119" y="967740"/>
                    </a:lnTo>
                    <a:lnTo>
                      <a:pt x="0" y="967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FF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xmlns="" id="{93A73614-F998-437A-BBB7-DAA0BE02E482}"/>
                  </a:ext>
                </a:extLst>
              </p:cNvPr>
              <p:cNvSpPr/>
              <p:nvPr/>
            </p:nvSpPr>
            <p:spPr>
              <a:xfrm>
                <a:off x="234696" y="2955862"/>
                <a:ext cx="2872740" cy="606806"/>
              </a:xfrm>
              <a:custGeom>
                <a:avLst/>
                <a:gdLst/>
                <a:ahLst/>
                <a:cxnLst/>
                <a:rect l="l" t="t" r="r" b="b"/>
                <a:pathLst>
                  <a:path w="2872740" h="977264">
                    <a:moveTo>
                      <a:pt x="2871216" y="976884"/>
                    </a:moveTo>
                    <a:lnTo>
                      <a:pt x="1524" y="976884"/>
                    </a:lnTo>
                    <a:lnTo>
                      <a:pt x="0" y="973836"/>
                    </a:lnTo>
                    <a:lnTo>
                      <a:pt x="0" y="3048"/>
                    </a:lnTo>
                    <a:lnTo>
                      <a:pt x="1524" y="0"/>
                    </a:lnTo>
                    <a:lnTo>
                      <a:pt x="2871216" y="0"/>
                    </a:lnTo>
                    <a:lnTo>
                      <a:pt x="2872740" y="3048"/>
                    </a:lnTo>
                    <a:lnTo>
                      <a:pt x="2872740" y="4572"/>
                    </a:lnTo>
                    <a:lnTo>
                      <a:pt x="7620" y="4572"/>
                    </a:lnTo>
                    <a:lnTo>
                      <a:pt x="3048" y="9144"/>
                    </a:lnTo>
                    <a:lnTo>
                      <a:pt x="7620" y="9144"/>
                    </a:lnTo>
                    <a:lnTo>
                      <a:pt x="7620" y="967740"/>
                    </a:lnTo>
                    <a:lnTo>
                      <a:pt x="3048" y="967740"/>
                    </a:lnTo>
                    <a:lnTo>
                      <a:pt x="7620" y="972312"/>
                    </a:lnTo>
                    <a:lnTo>
                      <a:pt x="2872740" y="972312"/>
                    </a:lnTo>
                    <a:lnTo>
                      <a:pt x="2872740" y="973836"/>
                    </a:lnTo>
                    <a:lnTo>
                      <a:pt x="2871216" y="976884"/>
                    </a:lnTo>
                    <a:close/>
                  </a:path>
                  <a:path w="2872740" h="977264">
                    <a:moveTo>
                      <a:pt x="7620" y="9144"/>
                    </a:moveTo>
                    <a:lnTo>
                      <a:pt x="3048" y="9144"/>
                    </a:lnTo>
                    <a:lnTo>
                      <a:pt x="7620" y="4572"/>
                    </a:lnTo>
                    <a:lnTo>
                      <a:pt x="7620" y="9144"/>
                    </a:lnTo>
                    <a:close/>
                  </a:path>
                  <a:path w="2872740" h="977264">
                    <a:moveTo>
                      <a:pt x="2865119" y="9144"/>
                    </a:moveTo>
                    <a:lnTo>
                      <a:pt x="7620" y="9144"/>
                    </a:lnTo>
                    <a:lnTo>
                      <a:pt x="7620" y="4572"/>
                    </a:lnTo>
                    <a:lnTo>
                      <a:pt x="2865119" y="4572"/>
                    </a:lnTo>
                    <a:lnTo>
                      <a:pt x="2865119" y="9144"/>
                    </a:lnTo>
                    <a:close/>
                  </a:path>
                  <a:path w="2872740" h="977264">
                    <a:moveTo>
                      <a:pt x="2865119" y="972312"/>
                    </a:moveTo>
                    <a:lnTo>
                      <a:pt x="2865119" y="4572"/>
                    </a:lnTo>
                    <a:lnTo>
                      <a:pt x="2868168" y="9144"/>
                    </a:lnTo>
                    <a:lnTo>
                      <a:pt x="2872740" y="9144"/>
                    </a:lnTo>
                    <a:lnTo>
                      <a:pt x="2872740" y="967740"/>
                    </a:lnTo>
                    <a:lnTo>
                      <a:pt x="2868168" y="967740"/>
                    </a:lnTo>
                    <a:lnTo>
                      <a:pt x="2865119" y="972312"/>
                    </a:lnTo>
                    <a:close/>
                  </a:path>
                  <a:path w="2872740" h="977264">
                    <a:moveTo>
                      <a:pt x="2872740" y="9144"/>
                    </a:moveTo>
                    <a:lnTo>
                      <a:pt x="2868168" y="9144"/>
                    </a:lnTo>
                    <a:lnTo>
                      <a:pt x="2865119" y="4572"/>
                    </a:lnTo>
                    <a:lnTo>
                      <a:pt x="2872740" y="4572"/>
                    </a:lnTo>
                    <a:lnTo>
                      <a:pt x="2872740" y="9144"/>
                    </a:lnTo>
                    <a:close/>
                  </a:path>
                  <a:path w="2872740" h="977264">
                    <a:moveTo>
                      <a:pt x="7620" y="972312"/>
                    </a:moveTo>
                    <a:lnTo>
                      <a:pt x="3048" y="967740"/>
                    </a:lnTo>
                    <a:lnTo>
                      <a:pt x="7620" y="967740"/>
                    </a:lnTo>
                    <a:lnTo>
                      <a:pt x="7620" y="972312"/>
                    </a:lnTo>
                    <a:close/>
                  </a:path>
                  <a:path w="2872740" h="977264">
                    <a:moveTo>
                      <a:pt x="2865119" y="972312"/>
                    </a:moveTo>
                    <a:lnTo>
                      <a:pt x="7620" y="972312"/>
                    </a:lnTo>
                    <a:lnTo>
                      <a:pt x="7620" y="967740"/>
                    </a:lnTo>
                    <a:lnTo>
                      <a:pt x="2865119" y="967740"/>
                    </a:lnTo>
                    <a:lnTo>
                      <a:pt x="2865119" y="972312"/>
                    </a:lnTo>
                    <a:close/>
                  </a:path>
                  <a:path w="2872740" h="977264">
                    <a:moveTo>
                      <a:pt x="2872740" y="972312"/>
                    </a:moveTo>
                    <a:lnTo>
                      <a:pt x="2865119" y="972312"/>
                    </a:lnTo>
                    <a:lnTo>
                      <a:pt x="2868168" y="967740"/>
                    </a:lnTo>
                    <a:lnTo>
                      <a:pt x="2872740" y="967740"/>
                    </a:lnTo>
                    <a:lnTo>
                      <a:pt x="2872740" y="972312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xmlns="" id="{ECCD416C-29BC-4806-8F2D-950E20C8DF99}"/>
                  </a:ext>
                </a:extLst>
              </p:cNvPr>
              <p:cNvSpPr txBox="1"/>
              <p:nvPr/>
            </p:nvSpPr>
            <p:spPr>
              <a:xfrm>
                <a:off x="237743" y="3070339"/>
                <a:ext cx="2865120" cy="31673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Investment by Bidder</a:t>
                </a:r>
              </a:p>
            </p:txBody>
          </p:sp>
          <p:sp>
            <p:nvSpPr>
              <p:cNvPr id="19" name="object 16">
                <a:extLst>
                  <a:ext uri="{FF2B5EF4-FFF2-40B4-BE49-F238E27FC236}">
                    <a16:creationId xmlns:a16="http://schemas.microsoft.com/office/drawing/2014/main" xmlns="" id="{C7501AC0-D8CE-4A83-8817-7C304512ED8E}"/>
                  </a:ext>
                </a:extLst>
              </p:cNvPr>
              <p:cNvSpPr/>
              <p:nvPr/>
            </p:nvSpPr>
            <p:spPr>
              <a:xfrm>
                <a:off x="3267455" y="1629155"/>
                <a:ext cx="1452880" cy="631190"/>
              </a:xfrm>
              <a:custGeom>
                <a:avLst/>
                <a:gdLst/>
                <a:ahLst/>
                <a:cxnLst/>
                <a:rect l="l" t="t" r="r" b="b"/>
                <a:pathLst>
                  <a:path w="1452879" h="631189">
                    <a:moveTo>
                      <a:pt x="725424" y="630935"/>
                    </a:moveTo>
                    <a:lnTo>
                      <a:pt x="659370" y="629642"/>
                    </a:lnTo>
                    <a:lnTo>
                      <a:pt x="594983" y="625837"/>
                    </a:lnTo>
                    <a:lnTo>
                      <a:pt x="532518" y="619633"/>
                    </a:lnTo>
                    <a:lnTo>
                      <a:pt x="472230" y="611142"/>
                    </a:lnTo>
                    <a:lnTo>
                      <a:pt x="414377" y="600479"/>
                    </a:lnTo>
                    <a:lnTo>
                      <a:pt x="359212" y="587756"/>
                    </a:lnTo>
                    <a:lnTo>
                      <a:pt x="306992" y="573085"/>
                    </a:lnTo>
                    <a:lnTo>
                      <a:pt x="257972" y="556579"/>
                    </a:lnTo>
                    <a:lnTo>
                      <a:pt x="212407" y="538353"/>
                    </a:lnTo>
                    <a:lnTo>
                      <a:pt x="170554" y="518517"/>
                    </a:lnTo>
                    <a:lnTo>
                      <a:pt x="132667" y="497186"/>
                    </a:lnTo>
                    <a:lnTo>
                      <a:pt x="99003" y="474472"/>
                    </a:lnTo>
                    <a:lnTo>
                      <a:pt x="45364" y="425346"/>
                    </a:lnTo>
                    <a:lnTo>
                      <a:pt x="11681" y="372044"/>
                    </a:lnTo>
                    <a:lnTo>
                      <a:pt x="0" y="315467"/>
                    </a:lnTo>
                    <a:lnTo>
                      <a:pt x="2963" y="286827"/>
                    </a:lnTo>
                    <a:lnTo>
                      <a:pt x="25900" y="231774"/>
                    </a:lnTo>
                    <a:lnTo>
                      <a:pt x="69817" y="180448"/>
                    </a:lnTo>
                    <a:lnTo>
                      <a:pt x="132667" y="133749"/>
                    </a:lnTo>
                    <a:lnTo>
                      <a:pt x="170554" y="112418"/>
                    </a:lnTo>
                    <a:lnTo>
                      <a:pt x="212407" y="92582"/>
                    </a:lnTo>
                    <a:lnTo>
                      <a:pt x="257972" y="74356"/>
                    </a:lnTo>
                    <a:lnTo>
                      <a:pt x="306992" y="57850"/>
                    </a:lnTo>
                    <a:lnTo>
                      <a:pt x="359212" y="43179"/>
                    </a:lnTo>
                    <a:lnTo>
                      <a:pt x="414377" y="30456"/>
                    </a:lnTo>
                    <a:lnTo>
                      <a:pt x="472230" y="19793"/>
                    </a:lnTo>
                    <a:lnTo>
                      <a:pt x="532518" y="11302"/>
                    </a:lnTo>
                    <a:lnTo>
                      <a:pt x="594983" y="5098"/>
                    </a:lnTo>
                    <a:lnTo>
                      <a:pt x="659370" y="1293"/>
                    </a:lnTo>
                    <a:lnTo>
                      <a:pt x="725424" y="0"/>
                    </a:lnTo>
                    <a:lnTo>
                      <a:pt x="791718" y="1293"/>
                    </a:lnTo>
                    <a:lnTo>
                      <a:pt x="856318" y="5098"/>
                    </a:lnTo>
                    <a:lnTo>
                      <a:pt x="918972" y="11302"/>
                    </a:lnTo>
                    <a:lnTo>
                      <a:pt x="979424" y="19793"/>
                    </a:lnTo>
                    <a:lnTo>
                      <a:pt x="1037420" y="30456"/>
                    </a:lnTo>
                    <a:lnTo>
                      <a:pt x="1092708" y="43179"/>
                    </a:lnTo>
                    <a:lnTo>
                      <a:pt x="1145032" y="57850"/>
                    </a:lnTo>
                    <a:lnTo>
                      <a:pt x="1194138" y="74356"/>
                    </a:lnTo>
                    <a:lnTo>
                      <a:pt x="1239774" y="92582"/>
                    </a:lnTo>
                    <a:lnTo>
                      <a:pt x="1281684" y="112418"/>
                    </a:lnTo>
                    <a:lnTo>
                      <a:pt x="1319614" y="133749"/>
                    </a:lnTo>
                    <a:lnTo>
                      <a:pt x="1353312" y="156463"/>
                    </a:lnTo>
                    <a:lnTo>
                      <a:pt x="1406990" y="205589"/>
                    </a:lnTo>
                    <a:lnTo>
                      <a:pt x="1440688" y="258891"/>
                    </a:lnTo>
                    <a:lnTo>
                      <a:pt x="1452372" y="315467"/>
                    </a:lnTo>
                    <a:lnTo>
                      <a:pt x="1449408" y="344108"/>
                    </a:lnTo>
                    <a:lnTo>
                      <a:pt x="1426464" y="399161"/>
                    </a:lnTo>
                    <a:lnTo>
                      <a:pt x="1382522" y="450487"/>
                    </a:lnTo>
                    <a:lnTo>
                      <a:pt x="1319614" y="497186"/>
                    </a:lnTo>
                    <a:lnTo>
                      <a:pt x="1281684" y="518517"/>
                    </a:lnTo>
                    <a:lnTo>
                      <a:pt x="1239774" y="538353"/>
                    </a:lnTo>
                    <a:lnTo>
                      <a:pt x="1194138" y="556579"/>
                    </a:lnTo>
                    <a:lnTo>
                      <a:pt x="1145032" y="573085"/>
                    </a:lnTo>
                    <a:lnTo>
                      <a:pt x="1092708" y="587756"/>
                    </a:lnTo>
                    <a:lnTo>
                      <a:pt x="1037420" y="600479"/>
                    </a:lnTo>
                    <a:lnTo>
                      <a:pt x="979424" y="611142"/>
                    </a:lnTo>
                    <a:lnTo>
                      <a:pt x="918972" y="619633"/>
                    </a:lnTo>
                    <a:lnTo>
                      <a:pt x="856318" y="625837"/>
                    </a:lnTo>
                    <a:lnTo>
                      <a:pt x="791718" y="629642"/>
                    </a:lnTo>
                    <a:lnTo>
                      <a:pt x="725424" y="630935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bject 17">
                <a:extLst>
                  <a:ext uri="{FF2B5EF4-FFF2-40B4-BE49-F238E27FC236}">
                    <a16:creationId xmlns:a16="http://schemas.microsoft.com/office/drawing/2014/main" xmlns="" id="{57379F8E-7D35-4E46-857F-AAD4D55B2BA8}"/>
                  </a:ext>
                </a:extLst>
              </p:cNvPr>
              <p:cNvSpPr/>
              <p:nvPr/>
            </p:nvSpPr>
            <p:spPr>
              <a:xfrm>
                <a:off x="3256788" y="1618488"/>
                <a:ext cx="147383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473835" h="654050">
                    <a:moveTo>
                      <a:pt x="737616" y="653796"/>
                    </a:moveTo>
                    <a:lnTo>
                      <a:pt x="626364" y="649224"/>
                    </a:lnTo>
                    <a:lnTo>
                      <a:pt x="554736" y="643127"/>
                    </a:lnTo>
                    <a:lnTo>
                      <a:pt x="486156" y="633983"/>
                    </a:lnTo>
                    <a:lnTo>
                      <a:pt x="420624" y="621792"/>
                    </a:lnTo>
                    <a:lnTo>
                      <a:pt x="327659" y="598932"/>
                    </a:lnTo>
                    <a:lnTo>
                      <a:pt x="271272" y="580643"/>
                    </a:lnTo>
                    <a:lnTo>
                      <a:pt x="219456" y="559308"/>
                    </a:lnTo>
                    <a:lnTo>
                      <a:pt x="149351" y="524256"/>
                    </a:lnTo>
                    <a:lnTo>
                      <a:pt x="109728" y="499872"/>
                    </a:lnTo>
                    <a:lnTo>
                      <a:pt x="59436" y="457200"/>
                    </a:lnTo>
                    <a:lnTo>
                      <a:pt x="24383" y="411480"/>
                    </a:lnTo>
                    <a:lnTo>
                      <a:pt x="3048" y="361188"/>
                    </a:lnTo>
                    <a:lnTo>
                      <a:pt x="0" y="344424"/>
                    </a:lnTo>
                    <a:lnTo>
                      <a:pt x="0" y="309372"/>
                    </a:lnTo>
                    <a:lnTo>
                      <a:pt x="15240" y="259080"/>
                    </a:lnTo>
                    <a:lnTo>
                      <a:pt x="33528" y="225551"/>
                    </a:lnTo>
                    <a:lnTo>
                      <a:pt x="74675" y="181356"/>
                    </a:lnTo>
                    <a:lnTo>
                      <a:pt x="128016" y="140208"/>
                    </a:lnTo>
                    <a:lnTo>
                      <a:pt x="170688" y="115824"/>
                    </a:lnTo>
                    <a:lnTo>
                      <a:pt x="243840" y="82296"/>
                    </a:lnTo>
                    <a:lnTo>
                      <a:pt x="298704" y="62483"/>
                    </a:lnTo>
                    <a:lnTo>
                      <a:pt x="356616" y="45720"/>
                    </a:lnTo>
                    <a:lnTo>
                      <a:pt x="388620" y="38100"/>
                    </a:lnTo>
                    <a:lnTo>
                      <a:pt x="419100" y="30480"/>
                    </a:lnTo>
                    <a:lnTo>
                      <a:pt x="484632" y="18288"/>
                    </a:lnTo>
                    <a:lnTo>
                      <a:pt x="554736" y="9143"/>
                    </a:lnTo>
                    <a:lnTo>
                      <a:pt x="624840" y="3048"/>
                    </a:lnTo>
                    <a:lnTo>
                      <a:pt x="699516" y="0"/>
                    </a:lnTo>
                    <a:lnTo>
                      <a:pt x="774192" y="0"/>
                    </a:lnTo>
                    <a:lnTo>
                      <a:pt x="847343" y="3048"/>
                    </a:lnTo>
                    <a:lnTo>
                      <a:pt x="918972" y="9143"/>
                    </a:lnTo>
                    <a:lnTo>
                      <a:pt x="987551" y="18288"/>
                    </a:lnTo>
                    <a:lnTo>
                      <a:pt x="1004315" y="21335"/>
                    </a:lnTo>
                    <a:lnTo>
                      <a:pt x="699516" y="21335"/>
                    </a:lnTo>
                    <a:lnTo>
                      <a:pt x="662940" y="22859"/>
                    </a:lnTo>
                    <a:lnTo>
                      <a:pt x="626364" y="25908"/>
                    </a:lnTo>
                    <a:lnTo>
                      <a:pt x="591312" y="27432"/>
                    </a:lnTo>
                    <a:lnTo>
                      <a:pt x="556259" y="32004"/>
                    </a:lnTo>
                    <a:lnTo>
                      <a:pt x="522732" y="35051"/>
                    </a:lnTo>
                    <a:lnTo>
                      <a:pt x="489204" y="41148"/>
                    </a:lnTo>
                    <a:lnTo>
                      <a:pt x="455675" y="45720"/>
                    </a:lnTo>
                    <a:lnTo>
                      <a:pt x="393192" y="59435"/>
                    </a:lnTo>
                    <a:lnTo>
                      <a:pt x="333756" y="74675"/>
                    </a:lnTo>
                    <a:lnTo>
                      <a:pt x="278891" y="92964"/>
                    </a:lnTo>
                    <a:lnTo>
                      <a:pt x="204216" y="123443"/>
                    </a:lnTo>
                    <a:lnTo>
                      <a:pt x="181356" y="135635"/>
                    </a:lnTo>
                    <a:lnTo>
                      <a:pt x="160020" y="146304"/>
                    </a:lnTo>
                    <a:lnTo>
                      <a:pt x="140208" y="158496"/>
                    </a:lnTo>
                    <a:lnTo>
                      <a:pt x="121920" y="172212"/>
                    </a:lnTo>
                    <a:lnTo>
                      <a:pt x="105156" y="184404"/>
                    </a:lnTo>
                    <a:lnTo>
                      <a:pt x="89916" y="198120"/>
                    </a:lnTo>
                    <a:lnTo>
                      <a:pt x="76200" y="210312"/>
                    </a:lnTo>
                    <a:lnTo>
                      <a:pt x="64008" y="224027"/>
                    </a:lnTo>
                    <a:lnTo>
                      <a:pt x="35051" y="266700"/>
                    </a:lnTo>
                    <a:lnTo>
                      <a:pt x="22859" y="310896"/>
                    </a:lnTo>
                    <a:lnTo>
                      <a:pt x="21336" y="326135"/>
                    </a:lnTo>
                    <a:lnTo>
                      <a:pt x="22859" y="341375"/>
                    </a:lnTo>
                    <a:lnTo>
                      <a:pt x="35051" y="384048"/>
                    </a:lnTo>
                    <a:lnTo>
                      <a:pt x="62483" y="426720"/>
                    </a:lnTo>
                    <a:lnTo>
                      <a:pt x="105156" y="467867"/>
                    </a:lnTo>
                    <a:lnTo>
                      <a:pt x="121920" y="480059"/>
                    </a:lnTo>
                    <a:lnTo>
                      <a:pt x="140208" y="493775"/>
                    </a:lnTo>
                    <a:lnTo>
                      <a:pt x="160020" y="505967"/>
                    </a:lnTo>
                    <a:lnTo>
                      <a:pt x="181356" y="516635"/>
                    </a:lnTo>
                    <a:lnTo>
                      <a:pt x="204216" y="528827"/>
                    </a:lnTo>
                    <a:lnTo>
                      <a:pt x="252983" y="550164"/>
                    </a:lnTo>
                    <a:lnTo>
                      <a:pt x="333756" y="577596"/>
                    </a:lnTo>
                    <a:lnTo>
                      <a:pt x="423672" y="600456"/>
                    </a:lnTo>
                    <a:lnTo>
                      <a:pt x="489204" y="611124"/>
                    </a:lnTo>
                    <a:lnTo>
                      <a:pt x="522732" y="617220"/>
                    </a:lnTo>
                    <a:lnTo>
                      <a:pt x="556259" y="620267"/>
                    </a:lnTo>
                    <a:lnTo>
                      <a:pt x="591312" y="624840"/>
                    </a:lnTo>
                    <a:lnTo>
                      <a:pt x="626364" y="627888"/>
                    </a:lnTo>
                    <a:lnTo>
                      <a:pt x="699516" y="630935"/>
                    </a:lnTo>
                    <a:lnTo>
                      <a:pt x="1005078" y="630935"/>
                    </a:lnTo>
                    <a:lnTo>
                      <a:pt x="989075" y="633983"/>
                    </a:lnTo>
                    <a:lnTo>
                      <a:pt x="918972" y="643127"/>
                    </a:lnTo>
                    <a:lnTo>
                      <a:pt x="848867" y="649224"/>
                    </a:lnTo>
                    <a:lnTo>
                      <a:pt x="737616" y="653796"/>
                    </a:lnTo>
                    <a:close/>
                  </a:path>
                  <a:path w="1473835" h="654050">
                    <a:moveTo>
                      <a:pt x="1005078" y="630935"/>
                    </a:moveTo>
                    <a:lnTo>
                      <a:pt x="774192" y="630935"/>
                    </a:lnTo>
                    <a:lnTo>
                      <a:pt x="845820" y="627888"/>
                    </a:lnTo>
                    <a:lnTo>
                      <a:pt x="882396" y="624840"/>
                    </a:lnTo>
                    <a:lnTo>
                      <a:pt x="917448" y="620267"/>
                    </a:lnTo>
                    <a:lnTo>
                      <a:pt x="950975" y="617220"/>
                    </a:lnTo>
                    <a:lnTo>
                      <a:pt x="984504" y="611124"/>
                    </a:lnTo>
                    <a:lnTo>
                      <a:pt x="1048512" y="600456"/>
                    </a:lnTo>
                    <a:lnTo>
                      <a:pt x="1110996" y="585216"/>
                    </a:lnTo>
                    <a:lnTo>
                      <a:pt x="1194816" y="559308"/>
                    </a:lnTo>
                    <a:lnTo>
                      <a:pt x="1269492" y="528827"/>
                    </a:lnTo>
                    <a:lnTo>
                      <a:pt x="1312164" y="505967"/>
                    </a:lnTo>
                    <a:lnTo>
                      <a:pt x="1351788" y="481583"/>
                    </a:lnTo>
                    <a:lnTo>
                      <a:pt x="1368551" y="467867"/>
                    </a:lnTo>
                    <a:lnTo>
                      <a:pt x="1383792" y="455675"/>
                    </a:lnTo>
                    <a:lnTo>
                      <a:pt x="1420367" y="414527"/>
                    </a:lnTo>
                    <a:lnTo>
                      <a:pt x="1443228" y="371856"/>
                    </a:lnTo>
                    <a:lnTo>
                      <a:pt x="1452372" y="327659"/>
                    </a:lnTo>
                    <a:lnTo>
                      <a:pt x="1450848" y="312420"/>
                    </a:lnTo>
                    <a:lnTo>
                      <a:pt x="1438656" y="268224"/>
                    </a:lnTo>
                    <a:lnTo>
                      <a:pt x="1411224" y="225551"/>
                    </a:lnTo>
                    <a:lnTo>
                      <a:pt x="1383792" y="198120"/>
                    </a:lnTo>
                    <a:lnTo>
                      <a:pt x="1351788" y="172212"/>
                    </a:lnTo>
                    <a:lnTo>
                      <a:pt x="1333500" y="158496"/>
                    </a:lnTo>
                    <a:lnTo>
                      <a:pt x="1313688" y="147827"/>
                    </a:lnTo>
                    <a:lnTo>
                      <a:pt x="1292351" y="135635"/>
                    </a:lnTo>
                    <a:lnTo>
                      <a:pt x="1269492" y="123443"/>
                    </a:lnTo>
                    <a:lnTo>
                      <a:pt x="1246632" y="112775"/>
                    </a:lnTo>
                    <a:lnTo>
                      <a:pt x="1220724" y="103632"/>
                    </a:lnTo>
                    <a:lnTo>
                      <a:pt x="1194816" y="92964"/>
                    </a:lnTo>
                    <a:lnTo>
                      <a:pt x="1139951" y="74675"/>
                    </a:lnTo>
                    <a:lnTo>
                      <a:pt x="1110996" y="67056"/>
                    </a:lnTo>
                    <a:lnTo>
                      <a:pt x="1080516" y="59435"/>
                    </a:lnTo>
                    <a:lnTo>
                      <a:pt x="1050036" y="53340"/>
                    </a:lnTo>
                    <a:lnTo>
                      <a:pt x="1018032" y="45720"/>
                    </a:lnTo>
                    <a:lnTo>
                      <a:pt x="984504" y="41148"/>
                    </a:lnTo>
                    <a:lnTo>
                      <a:pt x="950975" y="35051"/>
                    </a:lnTo>
                    <a:lnTo>
                      <a:pt x="917448" y="32004"/>
                    </a:lnTo>
                    <a:lnTo>
                      <a:pt x="882396" y="27432"/>
                    </a:lnTo>
                    <a:lnTo>
                      <a:pt x="847343" y="25908"/>
                    </a:lnTo>
                    <a:lnTo>
                      <a:pt x="810767" y="22859"/>
                    </a:lnTo>
                    <a:lnTo>
                      <a:pt x="774192" y="21335"/>
                    </a:lnTo>
                    <a:lnTo>
                      <a:pt x="1004315" y="21335"/>
                    </a:lnTo>
                    <a:lnTo>
                      <a:pt x="1053084" y="30480"/>
                    </a:lnTo>
                    <a:lnTo>
                      <a:pt x="1146048" y="53340"/>
                    </a:lnTo>
                    <a:lnTo>
                      <a:pt x="1202436" y="71627"/>
                    </a:lnTo>
                    <a:lnTo>
                      <a:pt x="1254251" y="92964"/>
                    </a:lnTo>
                    <a:lnTo>
                      <a:pt x="1324356" y="128016"/>
                    </a:lnTo>
                    <a:lnTo>
                      <a:pt x="1363980" y="153924"/>
                    </a:lnTo>
                    <a:lnTo>
                      <a:pt x="1399032" y="181356"/>
                    </a:lnTo>
                    <a:lnTo>
                      <a:pt x="1438656" y="225551"/>
                    </a:lnTo>
                    <a:lnTo>
                      <a:pt x="1464564" y="274320"/>
                    </a:lnTo>
                    <a:lnTo>
                      <a:pt x="1473708" y="307848"/>
                    </a:lnTo>
                    <a:lnTo>
                      <a:pt x="1473708" y="342900"/>
                    </a:lnTo>
                    <a:lnTo>
                      <a:pt x="1470659" y="361188"/>
                    </a:lnTo>
                    <a:lnTo>
                      <a:pt x="1458467" y="394716"/>
                    </a:lnTo>
                    <a:lnTo>
                      <a:pt x="1449324" y="409956"/>
                    </a:lnTo>
                    <a:lnTo>
                      <a:pt x="1440180" y="426720"/>
                    </a:lnTo>
                    <a:lnTo>
                      <a:pt x="1414272" y="457200"/>
                    </a:lnTo>
                    <a:lnTo>
                      <a:pt x="1382267" y="484632"/>
                    </a:lnTo>
                    <a:lnTo>
                      <a:pt x="1345692" y="512064"/>
                    </a:lnTo>
                    <a:lnTo>
                      <a:pt x="1303020" y="536448"/>
                    </a:lnTo>
                    <a:lnTo>
                      <a:pt x="1229867" y="569975"/>
                    </a:lnTo>
                    <a:lnTo>
                      <a:pt x="1175004" y="589788"/>
                    </a:lnTo>
                    <a:lnTo>
                      <a:pt x="1117092" y="606551"/>
                    </a:lnTo>
                    <a:lnTo>
                      <a:pt x="1085088" y="614172"/>
                    </a:lnTo>
                    <a:lnTo>
                      <a:pt x="1054608" y="621792"/>
                    </a:lnTo>
                    <a:lnTo>
                      <a:pt x="1005078" y="6309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xmlns="" id="{3B3C1332-370E-43A7-9A78-E9942DC7B5C5}"/>
                  </a:ext>
                </a:extLst>
              </p:cNvPr>
              <p:cNvSpPr txBox="1"/>
              <p:nvPr/>
            </p:nvSpPr>
            <p:spPr>
              <a:xfrm>
                <a:off x="3580890" y="1686257"/>
                <a:ext cx="843915" cy="49833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IN" dirty="0">
                    <a:ea typeface="Lato" panose="020F0502020204030203" pitchFamily="34" charset="0"/>
                    <a:cs typeface="Arial" panose="020B0604020202020204" pitchFamily="34" charset="0"/>
                  </a:rPr>
                  <a:t>3</a:t>
                </a: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0-</a:t>
                </a:r>
                <a:r>
                  <a:rPr lang="en-IN" dirty="0">
                    <a:ea typeface="Lato" panose="020F0502020204030203" pitchFamily="34" charset="0"/>
                    <a:cs typeface="Arial" panose="020B0604020202020204" pitchFamily="34" charset="0"/>
                  </a:rPr>
                  <a:t>4</a:t>
                </a: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2" name="object 19">
                <a:extLst>
                  <a:ext uri="{FF2B5EF4-FFF2-40B4-BE49-F238E27FC236}">
                    <a16:creationId xmlns:a16="http://schemas.microsoft.com/office/drawing/2014/main" xmlns="" id="{067AE0F4-A3E2-4B0E-9AF5-596EBC6A88AD}"/>
                  </a:ext>
                </a:extLst>
              </p:cNvPr>
              <p:cNvSpPr/>
              <p:nvPr/>
            </p:nvSpPr>
            <p:spPr>
              <a:xfrm>
                <a:off x="3267455" y="2948940"/>
                <a:ext cx="1452880" cy="632460"/>
              </a:xfrm>
              <a:custGeom>
                <a:avLst/>
                <a:gdLst/>
                <a:ahLst/>
                <a:cxnLst/>
                <a:rect l="l" t="t" r="r" b="b"/>
                <a:pathLst>
                  <a:path w="1452879" h="632460">
                    <a:moveTo>
                      <a:pt x="725424" y="632459"/>
                    </a:moveTo>
                    <a:lnTo>
                      <a:pt x="659370" y="631166"/>
                    </a:lnTo>
                    <a:lnTo>
                      <a:pt x="594983" y="627359"/>
                    </a:lnTo>
                    <a:lnTo>
                      <a:pt x="532518" y="621149"/>
                    </a:lnTo>
                    <a:lnTo>
                      <a:pt x="472230" y="612650"/>
                    </a:lnTo>
                    <a:lnTo>
                      <a:pt x="414377" y="601970"/>
                    </a:lnTo>
                    <a:lnTo>
                      <a:pt x="359212" y="589223"/>
                    </a:lnTo>
                    <a:lnTo>
                      <a:pt x="306992" y="574519"/>
                    </a:lnTo>
                    <a:lnTo>
                      <a:pt x="257972" y="557970"/>
                    </a:lnTo>
                    <a:lnTo>
                      <a:pt x="212407" y="539686"/>
                    </a:lnTo>
                    <a:lnTo>
                      <a:pt x="170554" y="519780"/>
                    </a:lnTo>
                    <a:lnTo>
                      <a:pt x="132667" y="498362"/>
                    </a:lnTo>
                    <a:lnTo>
                      <a:pt x="99003" y="475544"/>
                    </a:lnTo>
                    <a:lnTo>
                      <a:pt x="45364" y="426153"/>
                    </a:lnTo>
                    <a:lnTo>
                      <a:pt x="11681" y="372497"/>
                    </a:lnTo>
                    <a:lnTo>
                      <a:pt x="0" y="315467"/>
                    </a:lnTo>
                    <a:lnTo>
                      <a:pt x="2963" y="286827"/>
                    </a:lnTo>
                    <a:lnTo>
                      <a:pt x="25900" y="231774"/>
                    </a:lnTo>
                    <a:lnTo>
                      <a:pt x="69817" y="180448"/>
                    </a:lnTo>
                    <a:lnTo>
                      <a:pt x="132667" y="133749"/>
                    </a:lnTo>
                    <a:lnTo>
                      <a:pt x="170554" y="112418"/>
                    </a:lnTo>
                    <a:lnTo>
                      <a:pt x="212407" y="92582"/>
                    </a:lnTo>
                    <a:lnTo>
                      <a:pt x="257972" y="74356"/>
                    </a:lnTo>
                    <a:lnTo>
                      <a:pt x="306992" y="57850"/>
                    </a:lnTo>
                    <a:lnTo>
                      <a:pt x="359212" y="43179"/>
                    </a:lnTo>
                    <a:lnTo>
                      <a:pt x="414377" y="30456"/>
                    </a:lnTo>
                    <a:lnTo>
                      <a:pt x="472230" y="19793"/>
                    </a:lnTo>
                    <a:lnTo>
                      <a:pt x="532518" y="11302"/>
                    </a:lnTo>
                    <a:lnTo>
                      <a:pt x="594983" y="5098"/>
                    </a:lnTo>
                    <a:lnTo>
                      <a:pt x="659370" y="1293"/>
                    </a:lnTo>
                    <a:lnTo>
                      <a:pt x="725424" y="0"/>
                    </a:lnTo>
                    <a:lnTo>
                      <a:pt x="791718" y="1293"/>
                    </a:lnTo>
                    <a:lnTo>
                      <a:pt x="856318" y="5098"/>
                    </a:lnTo>
                    <a:lnTo>
                      <a:pt x="918972" y="11302"/>
                    </a:lnTo>
                    <a:lnTo>
                      <a:pt x="979424" y="19793"/>
                    </a:lnTo>
                    <a:lnTo>
                      <a:pt x="1037420" y="30456"/>
                    </a:lnTo>
                    <a:lnTo>
                      <a:pt x="1092708" y="43179"/>
                    </a:lnTo>
                    <a:lnTo>
                      <a:pt x="1145032" y="57850"/>
                    </a:lnTo>
                    <a:lnTo>
                      <a:pt x="1194138" y="74356"/>
                    </a:lnTo>
                    <a:lnTo>
                      <a:pt x="1239774" y="92582"/>
                    </a:lnTo>
                    <a:lnTo>
                      <a:pt x="1281684" y="112418"/>
                    </a:lnTo>
                    <a:lnTo>
                      <a:pt x="1319614" y="133749"/>
                    </a:lnTo>
                    <a:lnTo>
                      <a:pt x="1353312" y="156463"/>
                    </a:lnTo>
                    <a:lnTo>
                      <a:pt x="1406990" y="205589"/>
                    </a:lnTo>
                    <a:lnTo>
                      <a:pt x="1440688" y="258891"/>
                    </a:lnTo>
                    <a:lnTo>
                      <a:pt x="1452372" y="315467"/>
                    </a:lnTo>
                    <a:lnTo>
                      <a:pt x="1449408" y="344349"/>
                    </a:lnTo>
                    <a:lnTo>
                      <a:pt x="1426464" y="399803"/>
                    </a:lnTo>
                    <a:lnTo>
                      <a:pt x="1382522" y="451437"/>
                    </a:lnTo>
                    <a:lnTo>
                      <a:pt x="1319614" y="498362"/>
                    </a:lnTo>
                    <a:lnTo>
                      <a:pt x="1281684" y="519780"/>
                    </a:lnTo>
                    <a:lnTo>
                      <a:pt x="1239774" y="539686"/>
                    </a:lnTo>
                    <a:lnTo>
                      <a:pt x="1194138" y="557970"/>
                    </a:lnTo>
                    <a:lnTo>
                      <a:pt x="1145032" y="574519"/>
                    </a:lnTo>
                    <a:lnTo>
                      <a:pt x="1092708" y="589223"/>
                    </a:lnTo>
                    <a:lnTo>
                      <a:pt x="1037420" y="601970"/>
                    </a:lnTo>
                    <a:lnTo>
                      <a:pt x="979424" y="612650"/>
                    </a:lnTo>
                    <a:lnTo>
                      <a:pt x="918972" y="621149"/>
                    </a:lnTo>
                    <a:lnTo>
                      <a:pt x="856318" y="627359"/>
                    </a:lnTo>
                    <a:lnTo>
                      <a:pt x="791718" y="631166"/>
                    </a:lnTo>
                    <a:lnTo>
                      <a:pt x="725424" y="632459"/>
                    </a:lnTo>
                    <a:close/>
                  </a:path>
                </a:pathLst>
              </a:custGeom>
              <a:solidFill>
                <a:srgbClr val="F27E00"/>
              </a:solidFill>
            </p:spPr>
            <p:txBody>
              <a:bodyPr wrap="square" lIns="0" tIns="0" rIns="0" bIns="0" rtlCol="0"/>
              <a:lstStyle/>
              <a:p>
                <a:pPr algn="ctr"/>
                <a:endParaRPr dirty="0"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xmlns="" id="{B0847D45-8548-42FE-98CA-6472E32B739D}"/>
                  </a:ext>
                </a:extLst>
              </p:cNvPr>
              <p:cNvSpPr/>
              <p:nvPr/>
            </p:nvSpPr>
            <p:spPr>
              <a:xfrm>
                <a:off x="3256788" y="2938272"/>
                <a:ext cx="147383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473835" h="654050">
                    <a:moveTo>
                      <a:pt x="774192" y="653796"/>
                    </a:moveTo>
                    <a:lnTo>
                      <a:pt x="699516" y="653796"/>
                    </a:lnTo>
                    <a:lnTo>
                      <a:pt x="626364" y="650748"/>
                    </a:lnTo>
                    <a:lnTo>
                      <a:pt x="589788" y="647700"/>
                    </a:lnTo>
                    <a:lnTo>
                      <a:pt x="554736" y="643128"/>
                    </a:lnTo>
                    <a:lnTo>
                      <a:pt x="519683" y="640080"/>
                    </a:lnTo>
                    <a:lnTo>
                      <a:pt x="486156" y="633983"/>
                    </a:lnTo>
                    <a:lnTo>
                      <a:pt x="452628" y="629412"/>
                    </a:lnTo>
                    <a:lnTo>
                      <a:pt x="420624" y="621792"/>
                    </a:lnTo>
                    <a:lnTo>
                      <a:pt x="358140" y="608075"/>
                    </a:lnTo>
                    <a:lnTo>
                      <a:pt x="298704" y="589788"/>
                    </a:lnTo>
                    <a:lnTo>
                      <a:pt x="245364" y="571500"/>
                    </a:lnTo>
                    <a:lnTo>
                      <a:pt x="195072" y="548640"/>
                    </a:lnTo>
                    <a:lnTo>
                      <a:pt x="172212" y="537972"/>
                    </a:lnTo>
                    <a:lnTo>
                      <a:pt x="129540" y="513588"/>
                    </a:lnTo>
                    <a:lnTo>
                      <a:pt x="91440" y="486156"/>
                    </a:lnTo>
                    <a:lnTo>
                      <a:pt x="45720" y="443483"/>
                    </a:lnTo>
                    <a:lnTo>
                      <a:pt x="24383" y="411480"/>
                    </a:lnTo>
                    <a:lnTo>
                      <a:pt x="3048" y="362712"/>
                    </a:lnTo>
                    <a:lnTo>
                      <a:pt x="0" y="344424"/>
                    </a:lnTo>
                    <a:lnTo>
                      <a:pt x="0" y="309372"/>
                    </a:lnTo>
                    <a:lnTo>
                      <a:pt x="15240" y="259080"/>
                    </a:lnTo>
                    <a:lnTo>
                      <a:pt x="45720" y="211836"/>
                    </a:lnTo>
                    <a:lnTo>
                      <a:pt x="74675" y="181356"/>
                    </a:lnTo>
                    <a:lnTo>
                      <a:pt x="109728" y="153924"/>
                    </a:lnTo>
                    <a:lnTo>
                      <a:pt x="149351" y="128016"/>
                    </a:lnTo>
                    <a:lnTo>
                      <a:pt x="195072" y="105156"/>
                    </a:lnTo>
                    <a:lnTo>
                      <a:pt x="219456" y="92964"/>
                    </a:lnTo>
                    <a:lnTo>
                      <a:pt x="243840" y="82296"/>
                    </a:lnTo>
                    <a:lnTo>
                      <a:pt x="271272" y="73151"/>
                    </a:lnTo>
                    <a:lnTo>
                      <a:pt x="298704" y="62483"/>
                    </a:lnTo>
                    <a:lnTo>
                      <a:pt x="327659" y="54864"/>
                    </a:lnTo>
                    <a:lnTo>
                      <a:pt x="356616" y="45720"/>
                    </a:lnTo>
                    <a:lnTo>
                      <a:pt x="388620" y="38100"/>
                    </a:lnTo>
                    <a:lnTo>
                      <a:pt x="419100" y="32004"/>
                    </a:lnTo>
                    <a:lnTo>
                      <a:pt x="452628" y="24383"/>
                    </a:lnTo>
                    <a:lnTo>
                      <a:pt x="484632" y="19812"/>
                    </a:lnTo>
                    <a:lnTo>
                      <a:pt x="519683" y="13716"/>
                    </a:lnTo>
                    <a:lnTo>
                      <a:pt x="554736" y="10667"/>
                    </a:lnTo>
                    <a:lnTo>
                      <a:pt x="589788" y="6096"/>
                    </a:lnTo>
                    <a:lnTo>
                      <a:pt x="624840" y="3048"/>
                    </a:lnTo>
                    <a:lnTo>
                      <a:pt x="699516" y="0"/>
                    </a:lnTo>
                    <a:lnTo>
                      <a:pt x="774192" y="0"/>
                    </a:lnTo>
                    <a:lnTo>
                      <a:pt x="847343" y="3048"/>
                    </a:lnTo>
                    <a:lnTo>
                      <a:pt x="918972" y="9143"/>
                    </a:lnTo>
                    <a:lnTo>
                      <a:pt x="954024" y="13716"/>
                    </a:lnTo>
                    <a:lnTo>
                      <a:pt x="987551" y="19812"/>
                    </a:lnTo>
                    <a:lnTo>
                      <a:pt x="1009903" y="22859"/>
                    </a:lnTo>
                    <a:lnTo>
                      <a:pt x="699516" y="22859"/>
                    </a:lnTo>
                    <a:lnTo>
                      <a:pt x="626364" y="25908"/>
                    </a:lnTo>
                    <a:lnTo>
                      <a:pt x="556259" y="32004"/>
                    </a:lnTo>
                    <a:lnTo>
                      <a:pt x="489204" y="41148"/>
                    </a:lnTo>
                    <a:lnTo>
                      <a:pt x="393192" y="59436"/>
                    </a:lnTo>
                    <a:lnTo>
                      <a:pt x="333756" y="76200"/>
                    </a:lnTo>
                    <a:lnTo>
                      <a:pt x="306324" y="83820"/>
                    </a:lnTo>
                    <a:lnTo>
                      <a:pt x="252983" y="103632"/>
                    </a:lnTo>
                    <a:lnTo>
                      <a:pt x="204216" y="124967"/>
                    </a:lnTo>
                    <a:lnTo>
                      <a:pt x="160020" y="147828"/>
                    </a:lnTo>
                    <a:lnTo>
                      <a:pt x="121920" y="172212"/>
                    </a:lnTo>
                    <a:lnTo>
                      <a:pt x="89916" y="198120"/>
                    </a:lnTo>
                    <a:lnTo>
                      <a:pt x="42672" y="252983"/>
                    </a:lnTo>
                    <a:lnTo>
                      <a:pt x="25908" y="297180"/>
                    </a:lnTo>
                    <a:lnTo>
                      <a:pt x="22859" y="310896"/>
                    </a:lnTo>
                    <a:lnTo>
                      <a:pt x="24383" y="356616"/>
                    </a:lnTo>
                    <a:lnTo>
                      <a:pt x="42672" y="399288"/>
                    </a:lnTo>
                    <a:lnTo>
                      <a:pt x="74675" y="441959"/>
                    </a:lnTo>
                    <a:lnTo>
                      <a:pt x="105156" y="467867"/>
                    </a:lnTo>
                    <a:lnTo>
                      <a:pt x="121920" y="481583"/>
                    </a:lnTo>
                    <a:lnTo>
                      <a:pt x="160020" y="505967"/>
                    </a:lnTo>
                    <a:lnTo>
                      <a:pt x="227075" y="539496"/>
                    </a:lnTo>
                    <a:lnTo>
                      <a:pt x="278891" y="559308"/>
                    </a:lnTo>
                    <a:lnTo>
                      <a:pt x="333756" y="577596"/>
                    </a:lnTo>
                    <a:lnTo>
                      <a:pt x="423672" y="600456"/>
                    </a:lnTo>
                    <a:lnTo>
                      <a:pt x="489204" y="612648"/>
                    </a:lnTo>
                    <a:lnTo>
                      <a:pt x="556259" y="621792"/>
                    </a:lnTo>
                    <a:lnTo>
                      <a:pt x="626364" y="627888"/>
                    </a:lnTo>
                    <a:lnTo>
                      <a:pt x="699516" y="630936"/>
                    </a:lnTo>
                    <a:lnTo>
                      <a:pt x="1005077" y="630936"/>
                    </a:lnTo>
                    <a:lnTo>
                      <a:pt x="989075" y="633983"/>
                    </a:lnTo>
                    <a:lnTo>
                      <a:pt x="883920" y="647700"/>
                    </a:lnTo>
                    <a:lnTo>
                      <a:pt x="848867" y="649224"/>
                    </a:lnTo>
                    <a:lnTo>
                      <a:pt x="812292" y="652272"/>
                    </a:lnTo>
                    <a:lnTo>
                      <a:pt x="774192" y="653796"/>
                    </a:lnTo>
                    <a:close/>
                  </a:path>
                  <a:path w="1473835" h="654050">
                    <a:moveTo>
                      <a:pt x="1005077" y="630936"/>
                    </a:moveTo>
                    <a:lnTo>
                      <a:pt x="774192" y="630936"/>
                    </a:lnTo>
                    <a:lnTo>
                      <a:pt x="845820" y="627888"/>
                    </a:lnTo>
                    <a:lnTo>
                      <a:pt x="917448" y="621792"/>
                    </a:lnTo>
                    <a:lnTo>
                      <a:pt x="984504" y="612648"/>
                    </a:lnTo>
                    <a:lnTo>
                      <a:pt x="1018032" y="606551"/>
                    </a:lnTo>
                    <a:lnTo>
                      <a:pt x="1048512" y="600456"/>
                    </a:lnTo>
                    <a:lnTo>
                      <a:pt x="1080516" y="592836"/>
                    </a:lnTo>
                    <a:lnTo>
                      <a:pt x="1110996" y="586740"/>
                    </a:lnTo>
                    <a:lnTo>
                      <a:pt x="1139951" y="577596"/>
                    </a:lnTo>
                    <a:lnTo>
                      <a:pt x="1167384" y="569975"/>
                    </a:lnTo>
                    <a:lnTo>
                      <a:pt x="1194816" y="559308"/>
                    </a:lnTo>
                    <a:lnTo>
                      <a:pt x="1269492" y="528828"/>
                    </a:lnTo>
                    <a:lnTo>
                      <a:pt x="1351788" y="481583"/>
                    </a:lnTo>
                    <a:lnTo>
                      <a:pt x="1383792" y="455675"/>
                    </a:lnTo>
                    <a:lnTo>
                      <a:pt x="1420367" y="414528"/>
                    </a:lnTo>
                    <a:lnTo>
                      <a:pt x="1443228" y="371856"/>
                    </a:lnTo>
                    <a:lnTo>
                      <a:pt x="1452372" y="327659"/>
                    </a:lnTo>
                    <a:lnTo>
                      <a:pt x="1450848" y="312420"/>
                    </a:lnTo>
                    <a:lnTo>
                      <a:pt x="1438656" y="268224"/>
                    </a:lnTo>
                    <a:lnTo>
                      <a:pt x="1411224" y="225551"/>
                    </a:lnTo>
                    <a:lnTo>
                      <a:pt x="1383792" y="198120"/>
                    </a:lnTo>
                    <a:lnTo>
                      <a:pt x="1368551" y="185928"/>
                    </a:lnTo>
                    <a:lnTo>
                      <a:pt x="1351788" y="172212"/>
                    </a:lnTo>
                    <a:lnTo>
                      <a:pt x="1313688" y="147828"/>
                    </a:lnTo>
                    <a:lnTo>
                      <a:pt x="1246632" y="114300"/>
                    </a:lnTo>
                    <a:lnTo>
                      <a:pt x="1194816" y="92964"/>
                    </a:lnTo>
                    <a:lnTo>
                      <a:pt x="1139951" y="76200"/>
                    </a:lnTo>
                    <a:lnTo>
                      <a:pt x="1110996" y="67056"/>
                    </a:lnTo>
                    <a:lnTo>
                      <a:pt x="1050036" y="53340"/>
                    </a:lnTo>
                    <a:lnTo>
                      <a:pt x="984504" y="41148"/>
                    </a:lnTo>
                    <a:lnTo>
                      <a:pt x="917448" y="32004"/>
                    </a:lnTo>
                    <a:lnTo>
                      <a:pt x="847343" y="25908"/>
                    </a:lnTo>
                    <a:lnTo>
                      <a:pt x="774192" y="22859"/>
                    </a:lnTo>
                    <a:lnTo>
                      <a:pt x="1009903" y="22859"/>
                    </a:lnTo>
                    <a:lnTo>
                      <a:pt x="1021080" y="24383"/>
                    </a:lnTo>
                    <a:lnTo>
                      <a:pt x="1053084" y="32004"/>
                    </a:lnTo>
                    <a:lnTo>
                      <a:pt x="1085088" y="38100"/>
                    </a:lnTo>
                    <a:lnTo>
                      <a:pt x="1115567" y="45720"/>
                    </a:lnTo>
                    <a:lnTo>
                      <a:pt x="1146048" y="54864"/>
                    </a:lnTo>
                    <a:lnTo>
                      <a:pt x="1175004" y="62483"/>
                    </a:lnTo>
                    <a:lnTo>
                      <a:pt x="1202436" y="73151"/>
                    </a:lnTo>
                    <a:lnTo>
                      <a:pt x="1228343" y="82296"/>
                    </a:lnTo>
                    <a:lnTo>
                      <a:pt x="1254251" y="92964"/>
                    </a:lnTo>
                    <a:lnTo>
                      <a:pt x="1324356" y="128016"/>
                    </a:lnTo>
                    <a:lnTo>
                      <a:pt x="1363980" y="153924"/>
                    </a:lnTo>
                    <a:lnTo>
                      <a:pt x="1399032" y="181356"/>
                    </a:lnTo>
                    <a:lnTo>
                      <a:pt x="1438656" y="225551"/>
                    </a:lnTo>
                    <a:lnTo>
                      <a:pt x="1464564" y="274320"/>
                    </a:lnTo>
                    <a:lnTo>
                      <a:pt x="1473708" y="309372"/>
                    </a:lnTo>
                    <a:lnTo>
                      <a:pt x="1473708" y="344424"/>
                    </a:lnTo>
                    <a:lnTo>
                      <a:pt x="1458467" y="394716"/>
                    </a:lnTo>
                    <a:lnTo>
                      <a:pt x="1427988" y="441959"/>
                    </a:lnTo>
                    <a:lnTo>
                      <a:pt x="1399032" y="472440"/>
                    </a:lnTo>
                    <a:lnTo>
                      <a:pt x="1363980" y="499872"/>
                    </a:lnTo>
                    <a:lnTo>
                      <a:pt x="1324356" y="525780"/>
                    </a:lnTo>
                    <a:lnTo>
                      <a:pt x="1278636" y="548640"/>
                    </a:lnTo>
                    <a:lnTo>
                      <a:pt x="1254251" y="560832"/>
                    </a:lnTo>
                    <a:lnTo>
                      <a:pt x="1175004" y="589788"/>
                    </a:lnTo>
                    <a:lnTo>
                      <a:pt x="1117092" y="608075"/>
                    </a:lnTo>
                    <a:lnTo>
                      <a:pt x="1054608" y="621792"/>
                    </a:lnTo>
                    <a:lnTo>
                      <a:pt x="1005077" y="6309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bject 21">
                <a:extLst>
                  <a:ext uri="{FF2B5EF4-FFF2-40B4-BE49-F238E27FC236}">
                    <a16:creationId xmlns:a16="http://schemas.microsoft.com/office/drawing/2014/main" xmlns="" id="{93F662AC-718A-4636-9717-806923FD7494}"/>
                  </a:ext>
                </a:extLst>
              </p:cNvPr>
              <p:cNvSpPr txBox="1"/>
              <p:nvPr/>
            </p:nvSpPr>
            <p:spPr>
              <a:xfrm>
                <a:off x="3580890" y="3055730"/>
                <a:ext cx="843915" cy="49833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IN" dirty="0">
                    <a:ea typeface="Lato" panose="020F0502020204030203" pitchFamily="34" charset="0"/>
                    <a:cs typeface="Arial" panose="020B0604020202020204" pitchFamily="34" charset="0"/>
                  </a:rPr>
                  <a:t>7</a:t>
                </a: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0-</a:t>
                </a:r>
                <a:r>
                  <a:rPr lang="en-IN" dirty="0">
                    <a:ea typeface="Lato" panose="020F0502020204030203" pitchFamily="34" charset="0"/>
                    <a:cs typeface="Arial" panose="020B0604020202020204" pitchFamily="34" charset="0"/>
                  </a:rPr>
                  <a:t>6</a:t>
                </a: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xmlns="" id="{B7614C7A-1C75-4D08-87F9-5323341C062F}"/>
                  </a:ext>
                </a:extLst>
              </p:cNvPr>
              <p:cNvSpPr txBox="1"/>
              <p:nvPr/>
            </p:nvSpPr>
            <p:spPr>
              <a:xfrm>
                <a:off x="4953946" y="2738135"/>
                <a:ext cx="2118360" cy="61875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200"/>
                  </a:lnSpc>
                  <a:spcBef>
                    <a:spcPts val="95"/>
                  </a:spcBef>
                </a:pP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Paid as Annuity  payments during  O&amp;M with Interest</a:t>
                </a:r>
              </a:p>
            </p:txBody>
          </p:sp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xmlns="" id="{A5F453CC-6824-4C6A-8380-98E8BD83EDA6}"/>
                  </a:ext>
                </a:extLst>
              </p:cNvPr>
              <p:cNvSpPr txBox="1"/>
              <p:nvPr/>
            </p:nvSpPr>
            <p:spPr>
              <a:xfrm>
                <a:off x="4952515" y="1595157"/>
                <a:ext cx="2019095" cy="971313"/>
              </a:xfrm>
              <a:prstGeom prst="rect">
                <a:avLst/>
              </a:prstGeom>
            </p:spPr>
            <p:txBody>
              <a:bodyPr vert="horz" wrap="square" lIns="0" tIns="10795" rIns="0" bIns="0" rtlCol="0">
                <a:spAutoFit/>
              </a:bodyPr>
              <a:lstStyle/>
              <a:p>
                <a:pPr marL="12700" marR="5080">
                  <a:lnSpc>
                    <a:spcPct val="100499"/>
                  </a:lnSpc>
                  <a:spcBef>
                    <a:spcPts val="85"/>
                  </a:spcBef>
                </a:pPr>
                <a:r>
                  <a:rPr dirty="0">
                    <a:ea typeface="Lato" panose="020F0502020204030203" pitchFamily="34" charset="0"/>
                    <a:cs typeface="Arial" panose="020B0604020202020204" pitchFamily="34" charset="0"/>
                  </a:rPr>
                  <a:t>Paid as per contract  milestone</a:t>
                </a:r>
                <a:r>
                  <a:rPr lang="en-IN" dirty="0">
                    <a:ea typeface="Lato" panose="020F0502020204030203" pitchFamily="34" charset="0"/>
                    <a:cs typeface="Arial" panose="020B0604020202020204" pitchFamily="34" charset="0"/>
                  </a:rPr>
                  <a:t> during construction</a:t>
                </a:r>
                <a:endParaRPr dirty="0"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08C62D0-BA03-483B-BDEC-5F561369A3CD}"/>
                </a:ext>
              </a:extLst>
            </p:cNvPr>
            <p:cNvSpPr/>
            <p:nvPr/>
          </p:nvSpPr>
          <p:spPr>
            <a:xfrm>
              <a:off x="137160" y="1855185"/>
              <a:ext cx="7132320" cy="25613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510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7097942"/>
              </p:ext>
            </p:extLst>
          </p:nvPr>
        </p:nvGraphicFramePr>
        <p:xfrm>
          <a:off x="295495" y="832025"/>
          <a:ext cx="11573302" cy="5536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37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35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29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Term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15 Years post Commercial Operation Date (COD)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50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Project Payment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40% of the bid project cost would be paid by NMCG  in 4 installments during the construction period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remaining 60% of the bid project cost would be funded as a part of project cost by the Concessionaire and reimbursed by NMCG in the form of Capex Annuity payments during the project operation period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632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Tariff Payments –  To be paid by NMCG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Capex Annuity  Payments for 60% of the Project Cost 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Interest payable on the reducing balance of 60% of the Bid Project Cost, at the rate of the SBI MCLR plus 3% p.a.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O&amp;M charges 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Electricity Charges based on actual consumption up to the guaranteed energy consumption level, as estimated in the bid.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506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Payment Guarantee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Payments to the Concessionaire would be secured by the means of an Escrow Account which would be opened and maintained with the Minimum Escrow Balance by NMCG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Escrow Account shall comprise of an amount equivalent to the next milestone payment during the construction period and 2 years of Tariff Payments during the operation period at any point of time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95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STP Site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Jal Nigam shall grant the Concessionaire a license over the Site, along with all necessary rights of way, to enter upon, access and occupy the Site</a:t>
                      </a:r>
                    </a:p>
                    <a:p>
                      <a:pPr marL="285750" marR="0" lvl="1" indent="-28575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full ownership and title over the Site shall vest with the Jal Nigam for the entire Term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08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Supporting Infrastructure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Supporting Infrastructure facilities required for the operation of the Facilities will be provided, operated and maintained by the Jal Nigam during the Term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14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Arbitration</a:t>
                      </a:r>
                    </a:p>
                  </a:txBody>
                  <a:tcPr marL="87071" marR="87071" marT="34290" marB="6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31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The venue of the arbitration shall be New Delhi and the language of the arbitration shall be English. The arbitration shall be governed by the laws of India</a:t>
                      </a:r>
                    </a:p>
                  </a:txBody>
                  <a:tcPr marL="87071" marR="87071" marT="34290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itle 4"/>
          <p:cNvSpPr>
            <a:spLocks noGrp="1"/>
          </p:cNvSpPr>
          <p:nvPr/>
        </p:nvSpPr>
        <p:spPr>
          <a:xfrm>
            <a:off x="300251" y="373319"/>
            <a:ext cx="11568546" cy="39922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Concession Agreement – NMCG Project Reference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18549-1A5C-4649-839C-1D3A3CF0D8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54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3262</Words>
  <Application>Microsoft Macintosh PowerPoint</Application>
  <PresentationFormat>Custom</PresentationFormat>
  <Paragraphs>298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Akshan Gupta</dc:creator>
  <cp:lastModifiedBy>USER</cp:lastModifiedBy>
  <cp:revision>159</cp:revision>
  <dcterms:created xsi:type="dcterms:W3CDTF">2018-08-28T09:19:27Z</dcterms:created>
  <dcterms:modified xsi:type="dcterms:W3CDTF">2021-08-27T05:30:40Z</dcterms:modified>
</cp:coreProperties>
</file>