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7"/>
  </p:notesMasterIdLst>
  <p:sldIdLst>
    <p:sldId id="256" r:id="rId2"/>
    <p:sldId id="261" r:id="rId3"/>
    <p:sldId id="306" r:id="rId4"/>
    <p:sldId id="328" r:id="rId5"/>
    <p:sldId id="314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4BD9C"/>
    <a:srgbClr val="808082"/>
    <a:srgbClr val="998A82"/>
    <a:srgbClr val="A8A8A1"/>
    <a:srgbClr val="F0A845"/>
    <a:srgbClr val="B87D33"/>
    <a:srgbClr val="D48080"/>
    <a:srgbClr val="8CB052"/>
    <a:srgbClr val="528791"/>
    <a:srgbClr val="7391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CA9371B-4015-41C4-A221-EC01A6F80B7B}">
  <a:tblStyle styleId="{6CA9371B-4015-41C4-A221-EC01A6F80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25"/>
  </p:normalViewPr>
  <p:slideViewPr>
    <p:cSldViewPr snapToGrid="0">
      <p:cViewPr varScale="1">
        <p:scale>
          <a:sx n="98" d="100"/>
          <a:sy n="98" d="100"/>
        </p:scale>
        <p:origin x="-60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rock&#10;&#10;Description automatically generated">
            <a:extLst>
              <a:ext uri="{FF2B5EF4-FFF2-40B4-BE49-F238E27FC236}">
                <a16:creationId xmlns:a16="http://schemas.microsoft.com/office/drawing/2014/main" xmlns="" id="{4C9FCE5E-F81C-424C-AD17-2CD98B085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AFB122-91FD-9E45-AB0E-AE906E619773}"/>
              </a:ext>
            </a:extLst>
          </p:cNvPr>
          <p:cNvSpPr/>
          <p:nvPr userDrawn="1"/>
        </p:nvSpPr>
        <p:spPr>
          <a:xfrm>
            <a:off x="0" y="2571749"/>
            <a:ext cx="9144000" cy="257175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3325302"/>
            <a:ext cx="4326157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980842"/>
            <a:ext cx="3743325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6B779B3-7409-BD4C-B0EE-AA2E9448A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3220" y="4004441"/>
            <a:ext cx="1640055" cy="68667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nyon, valley, nature, table&#10;&#10;Description automatically generated">
            <a:extLst>
              <a:ext uri="{FF2B5EF4-FFF2-40B4-BE49-F238E27FC236}">
                <a16:creationId xmlns:a16="http://schemas.microsoft.com/office/drawing/2014/main" xmlns="" id="{4D7D78E3-8308-0B49-A947-F2C69AF19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54" y="2316912"/>
            <a:ext cx="9141291" cy="2826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B2F915-BBE6-454D-92BB-233724068B08}"/>
              </a:ext>
            </a:extLst>
          </p:cNvPr>
          <p:cNvSpPr/>
          <p:nvPr userDrawn="1"/>
        </p:nvSpPr>
        <p:spPr>
          <a:xfrm>
            <a:off x="0" y="-1"/>
            <a:ext cx="9144000" cy="307394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xmlns="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750115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xmlns="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4232" y="1700490"/>
            <a:ext cx="6614444" cy="13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ctr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 sz="2000"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04235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Google Shape;13;p1">
            <a:extLst>
              <a:ext uri="{FF2B5EF4-FFF2-40B4-BE49-F238E27FC236}">
                <a16:creationId xmlns:a16="http://schemas.microsoft.com/office/drawing/2014/main" xmlns="" id="{AFD0AC09-D913-FF46-A829-005AB2F0ED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77F9259-E203-A743-A9D0-11D126468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91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arge rock&#10;&#10;Description automatically generated">
            <a:extLst>
              <a:ext uri="{FF2B5EF4-FFF2-40B4-BE49-F238E27FC236}">
                <a16:creationId xmlns:a16="http://schemas.microsoft.com/office/drawing/2014/main" xmlns="" id="{DCBD8CA3-C4E5-5A4E-8889-6840161CA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57607"/>
            <a:ext cx="9141291" cy="32858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B2F915-BBE6-454D-92BB-233724068B08}"/>
              </a:ext>
            </a:extLst>
          </p:cNvPr>
          <p:cNvSpPr/>
          <p:nvPr userDrawn="1"/>
        </p:nvSpPr>
        <p:spPr>
          <a:xfrm>
            <a:off x="0" y="-1"/>
            <a:ext cx="9144000" cy="307394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xmlns="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750115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xmlns="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4232" y="1700490"/>
            <a:ext cx="6614444" cy="13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ctr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 sz="2000"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04235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Google Shape;13;p1">
            <a:extLst>
              <a:ext uri="{FF2B5EF4-FFF2-40B4-BE49-F238E27FC236}">
                <a16:creationId xmlns:a16="http://schemas.microsoft.com/office/drawing/2014/main" xmlns="" id="{DFEACA7C-39D8-A541-84E5-9A9E28972C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6979FE6-E52E-4B4F-831F-714DBBBF1A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61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&#10;&#10;Description automatically generated">
            <a:extLst>
              <a:ext uri="{FF2B5EF4-FFF2-40B4-BE49-F238E27FC236}">
                <a16:creationId xmlns:a16="http://schemas.microsoft.com/office/drawing/2014/main" xmlns="" id="{3A17C72E-5BF6-7040-99E5-E32CE905A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20;p3">
            <a:extLst>
              <a:ext uri="{FF2B5EF4-FFF2-40B4-BE49-F238E27FC236}">
                <a16:creationId xmlns:a16="http://schemas.microsoft.com/office/drawing/2014/main" xmlns="" id="{08C44E03-5712-FE42-909F-BC8DCE77A7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7471"/>
            <a:ext cx="4338536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Google Shape;21;p3">
            <a:extLst>
              <a:ext uri="{FF2B5EF4-FFF2-40B4-BE49-F238E27FC236}">
                <a16:creationId xmlns:a16="http://schemas.microsoft.com/office/drawing/2014/main" xmlns="" id="{06365CC3-B5E3-2748-B596-BCA3C00586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7"/>
            <a:ext cx="3268494" cy="318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ADB3E2BF-2EEA-784A-A3E8-B2D122A91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87050"/>
            <a:ext cx="433853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xmlns="" id="{E9A79A17-79C3-1444-8CAA-77478178AF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B78EF8D-E694-A449-A36A-4D0BF292E3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836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ake, animal, table, sitting&#10;&#10;Description automatically generated">
            <a:extLst>
              <a:ext uri="{FF2B5EF4-FFF2-40B4-BE49-F238E27FC236}">
                <a16:creationId xmlns:a16="http://schemas.microsoft.com/office/drawing/2014/main" xmlns="" id="{019DAE9A-2F62-9048-9C6E-B29C28849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16A728-B8F1-7D44-91B8-B9383D9128E7}"/>
              </a:ext>
            </a:extLst>
          </p:cNvPr>
          <p:cNvSpPr/>
          <p:nvPr userDrawn="1"/>
        </p:nvSpPr>
        <p:spPr>
          <a:xfrm>
            <a:off x="-1" y="-1"/>
            <a:ext cx="9141291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xmlns="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xmlns="" id="{D5C57FA4-ABED-774D-94B8-BE66B4B7CC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CBD056F-7D08-0D4A-9F68-A12C8DC45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22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rock near the ocean&#10;&#10;Description automatically generated">
            <a:extLst>
              <a:ext uri="{FF2B5EF4-FFF2-40B4-BE49-F238E27FC236}">
                <a16:creationId xmlns:a16="http://schemas.microsoft.com/office/drawing/2014/main" xmlns="" id="{D6CCFE3F-4CF0-1F4A-B159-12D8BA09D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646" y="0"/>
            <a:ext cx="9141290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16A728-B8F1-7D44-91B8-B9383D9128E7}"/>
              </a:ext>
            </a:extLst>
          </p:cNvPr>
          <p:cNvSpPr/>
          <p:nvPr userDrawn="1"/>
        </p:nvSpPr>
        <p:spPr>
          <a:xfrm>
            <a:off x="13646" y="0"/>
            <a:ext cx="9141291" cy="51435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xmlns="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6850" y="2277827"/>
            <a:ext cx="4643091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6850" y="1933367"/>
            <a:ext cx="464309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Google Shape;13;p1">
            <a:extLst>
              <a:ext uri="{FF2B5EF4-FFF2-40B4-BE49-F238E27FC236}">
                <a16:creationId xmlns:a16="http://schemas.microsoft.com/office/drawing/2014/main" xmlns="" id="{28797F9D-6AD0-D346-8180-F7B12A7BAB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CB106EA-45A1-D643-B440-0E5DB19593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5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black, large&#10;&#10;Description automatically generated">
            <a:extLst>
              <a:ext uri="{FF2B5EF4-FFF2-40B4-BE49-F238E27FC236}">
                <a16:creationId xmlns:a16="http://schemas.microsoft.com/office/drawing/2014/main" xmlns="" id="{8B0576DF-775F-7643-9374-66F9A713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16A728-B8F1-7D44-91B8-B9383D9128E7}"/>
              </a:ext>
            </a:extLst>
          </p:cNvPr>
          <p:cNvSpPr/>
          <p:nvPr userDrawn="1"/>
        </p:nvSpPr>
        <p:spPr>
          <a:xfrm>
            <a:off x="0" y="0"/>
            <a:ext cx="9141291" cy="514350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xmlns="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xmlns="" id="{9B626B16-BD31-AA4A-BABC-D74CC3FECF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263D59C-F364-D441-AB9B-3866E7D57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39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xmlns="" id="{5B729A64-D840-7441-BC17-D4FB63DE0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2645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xmlns="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xmlns="" id="{B8A94881-688B-9C42-A631-E31816CA75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FBA83A2-8368-4C48-9770-B251299A30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194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xmlns="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xmlns="" id="{E6F32C7D-A366-8142-A51F-24A9B70D18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1B6BBFF-4F7D-DB44-AD75-1283EB239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137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3" name="Picture 2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xmlns="" id="{937A7075-14AF-7240-9BB1-96556FEFD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75171" y="272021"/>
            <a:ext cx="4393656" cy="4482193"/>
          </a:xfrm>
          <a:prstGeom prst="rect">
            <a:avLst/>
          </a:prstGeom>
        </p:spPr>
      </p:pic>
      <p:sp>
        <p:nvSpPr>
          <p:cNvPr id="15" name="Google Shape;16;p2">
            <a:extLst>
              <a:ext uri="{FF2B5EF4-FFF2-40B4-BE49-F238E27FC236}">
                <a16:creationId xmlns:a16="http://schemas.microsoft.com/office/drawing/2014/main" xmlns="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5689" y="2114547"/>
            <a:ext cx="3012621" cy="1456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8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0847" y="1481358"/>
            <a:ext cx="2102304" cy="584205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xmlns="" id="{E14375CD-163D-3845-9E64-C0F722B7B1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D34DF2C-DFE4-6F46-AD1B-B86FDA8494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925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ack, pan, sitting, bird&#10;&#10;Description automatically generated">
            <a:extLst>
              <a:ext uri="{FF2B5EF4-FFF2-40B4-BE49-F238E27FC236}">
                <a16:creationId xmlns:a16="http://schemas.microsoft.com/office/drawing/2014/main" xmlns="" id="{1B33C51E-CC65-B64A-ADEE-1453C195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5497C2-D574-1841-B43A-C240E71FF265}"/>
              </a:ext>
            </a:extLst>
          </p:cNvPr>
          <p:cNvSpPr/>
          <p:nvPr userDrawn="1"/>
        </p:nvSpPr>
        <p:spPr>
          <a:xfrm>
            <a:off x="0" y="0"/>
            <a:ext cx="9141291" cy="51435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xmlns="" id="{197A0CAC-3C48-1B47-B472-3E7E352D2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1935803"/>
            <a:ext cx="5214027" cy="281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6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4425A6B7-9D3C-1D4C-8370-C3B962167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475901"/>
            <a:ext cx="521402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xmlns="" id="{0ED55A11-4C5F-2040-B2F9-B5E4E56B6C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8ADE2AB-1C83-D043-8B51-8E561C5D7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65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0C010D-E25C-2F4A-9363-0013AE0BBD50}"/>
              </a:ext>
            </a:extLst>
          </p:cNvPr>
          <p:cNvSpPr/>
          <p:nvPr userDrawn="1"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81324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813243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xmlns="" id="{D849AE95-BFFE-D440-95CC-873063615A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75EF312-8EBA-AC4B-8E3D-BD1FA45FAC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  <p:sp>
        <p:nvSpPr>
          <p:cNvPr id="10" name="Google Shape;21;p3">
            <a:extLst>
              <a:ext uri="{FF2B5EF4-FFF2-40B4-BE49-F238E27FC236}">
                <a16:creationId xmlns:a16="http://schemas.microsoft.com/office/drawing/2014/main" xmlns="" id="{58366F14-47A3-AF45-AB1D-C646AEC455C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911511" y="1200151"/>
            <a:ext cx="3813243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xmlns="" id="{45F2C5D5-AB7A-6844-9E4B-1A3B420551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1351" y="1"/>
            <a:ext cx="9142647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46D5E8-E2A5-E144-90FD-D13A9812BE4D}"/>
              </a:ext>
            </a:extLst>
          </p:cNvPr>
          <p:cNvSpPr/>
          <p:nvPr userDrawn="1"/>
        </p:nvSpPr>
        <p:spPr>
          <a:xfrm>
            <a:off x="0" y="0"/>
            <a:ext cx="9141291" cy="51435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xmlns="" id="{197A0CAC-3C48-1B47-B472-3E7E352D2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1935803"/>
            <a:ext cx="5214027" cy="281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6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4425A6B7-9D3C-1D4C-8370-C3B962167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475901"/>
            <a:ext cx="521402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A picture containing drawing, necklace&#10;&#10;Description automatically generated">
            <a:extLst>
              <a:ext uri="{FF2B5EF4-FFF2-40B4-BE49-F238E27FC236}">
                <a16:creationId xmlns:a16="http://schemas.microsoft.com/office/drawing/2014/main" xmlns="" id="{04C83323-4A45-4948-B303-EC9D1FB844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39710" y="1648131"/>
            <a:ext cx="1752465" cy="1787779"/>
          </a:xfrm>
          <a:prstGeom prst="rect">
            <a:avLst/>
          </a:prstGeom>
        </p:spPr>
      </p:pic>
      <p:sp>
        <p:nvSpPr>
          <p:cNvPr id="11" name="Google Shape;13;p1">
            <a:extLst>
              <a:ext uri="{FF2B5EF4-FFF2-40B4-BE49-F238E27FC236}">
                <a16:creationId xmlns:a16="http://schemas.microsoft.com/office/drawing/2014/main" xmlns="" id="{C07610F4-CAEA-764F-8CEB-9E31AA2D99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4DB7428-F006-2B43-A221-6DD6FA6321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94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xmlns="" id="{B1FF3C1C-1EEA-1241-B3C3-AB92C72DC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59304" y="309996"/>
            <a:ext cx="3584696" cy="4833504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xmlns="" id="{6A763943-7247-F24F-A0F9-40F84E72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51587" y="1200151"/>
            <a:ext cx="4992413" cy="318546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7900" y="1425575"/>
            <a:ext cx="4044950" cy="2606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Google Shape;20;p3">
            <a:extLst>
              <a:ext uri="{FF2B5EF4-FFF2-40B4-BE49-F238E27FC236}">
                <a16:creationId xmlns:a16="http://schemas.microsoft.com/office/drawing/2014/main" xmlns="" id="{D5FF3193-7DB7-5348-B525-304C30BD20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375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Google Shape;21;p3">
            <a:extLst>
              <a:ext uri="{FF2B5EF4-FFF2-40B4-BE49-F238E27FC236}">
                <a16:creationId xmlns:a16="http://schemas.microsoft.com/office/drawing/2014/main" xmlns="" id="{3D28A9A1-2A21-4E43-B137-4CB347305B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2024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xmlns="" id="{86E4AC8B-8C62-D248-AB8E-FFF9FBC9C3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374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026052B-48AF-7D4C-A4A0-8DBA4D296A44}"/>
              </a:ext>
            </a:extLst>
          </p:cNvPr>
          <p:cNvSpPr/>
          <p:nvPr userDrawn="1"/>
        </p:nvSpPr>
        <p:spPr>
          <a:xfrm>
            <a:off x="0" y="0"/>
            <a:ext cx="9144000" cy="2743199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932" y="947586"/>
            <a:ext cx="6316133" cy="857250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952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3254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7987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70F6B63B-7A25-0847-A5CD-85445E07A4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702379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Google Shape;13;p1">
            <a:extLst>
              <a:ext uri="{FF2B5EF4-FFF2-40B4-BE49-F238E27FC236}">
                <a16:creationId xmlns:a16="http://schemas.microsoft.com/office/drawing/2014/main" xmlns="" id="{F988599A-285D-DA4A-88A0-86D89693D9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81945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xmlns="" id="{2D9A90AB-48E1-A442-92DA-EA18BED7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74" y="1394343"/>
            <a:ext cx="8245636" cy="29150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3E5B55-5F9D-504F-8F31-7DF5DA9AD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4526790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Google Shape;20;p3">
            <a:extLst>
              <a:ext uri="{FF2B5EF4-FFF2-40B4-BE49-F238E27FC236}">
                <a16:creationId xmlns:a16="http://schemas.microsoft.com/office/drawing/2014/main" xmlns="" id="{C57C3DF7-151E-4342-8A07-A8810D521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3DB8EC64-F964-B24F-8B9F-895FE3BBA0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xmlns="" id="{E7703C18-829A-0E44-93B9-4163FC6925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6414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026052B-48AF-7D4C-A4A0-8DBA4D296A44}"/>
              </a:ext>
            </a:extLst>
          </p:cNvPr>
          <p:cNvSpPr/>
          <p:nvPr userDrawn="1"/>
        </p:nvSpPr>
        <p:spPr>
          <a:xfrm>
            <a:off x="0" y="1"/>
            <a:ext cx="9144000" cy="125409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xmlns="" id="{2D9A90AB-48E1-A442-92DA-EA18BED7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74" y="1514744"/>
            <a:ext cx="3984919" cy="25679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EECD4CD1-39D8-A745-8C96-9A0825405E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2151" y="1514744"/>
            <a:ext cx="3984919" cy="25679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3E5B55-5F9D-504F-8F31-7DF5DA9AD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4241800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90E96D14-D7A9-4740-A5E9-ABD88F9D30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656" y="4242341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Google Shape;20;p3">
            <a:extLst>
              <a:ext uri="{FF2B5EF4-FFF2-40B4-BE49-F238E27FC236}">
                <a16:creationId xmlns:a16="http://schemas.microsoft.com/office/drawing/2014/main" xmlns="" id="{C57C3DF7-151E-4342-8A07-A8810D521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3DB8EC64-F964-B24F-8B9F-895FE3BBA0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xmlns="" id="{EAABA637-D2F9-8B44-8C53-7FC40B84B4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2145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xmlns="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627699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2283239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6A8FC1D-A49B-A348-8D4B-C675E4890D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86029" y="978922"/>
            <a:ext cx="1771941" cy="741896"/>
          </a:xfrm>
          <a:prstGeom prst="rect">
            <a:avLst/>
          </a:prstGeom>
        </p:spPr>
      </p:pic>
      <p:sp>
        <p:nvSpPr>
          <p:cNvPr id="10" name="Google Shape;16;p2">
            <a:extLst>
              <a:ext uri="{FF2B5EF4-FFF2-40B4-BE49-F238E27FC236}">
                <a16:creationId xmlns:a16="http://schemas.microsoft.com/office/drawing/2014/main" xmlns="" id="{55043254-E1C5-ED43-AC6B-0F063E225015}"/>
              </a:ext>
            </a:extLst>
          </p:cNvPr>
          <p:cNvSpPr txBox="1">
            <a:spLocks/>
          </p:cNvSpPr>
          <p:nvPr userDrawn="1"/>
        </p:nvSpPr>
        <p:spPr>
          <a:xfrm>
            <a:off x="1826341" y="3010449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3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xmlns="" id="{96DBF296-438A-BF41-AF61-BB8CC626A6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3257FF5-1C9C-BB4C-B73C-B1039B9CB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518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618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3">
            <a:extLst>
              <a:ext uri="{FF2B5EF4-FFF2-40B4-BE49-F238E27FC236}">
                <a16:creationId xmlns:a16="http://schemas.microsoft.com/office/drawing/2014/main" xmlns="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xmlns="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3"/>
            <a:ext cx="7852133" cy="321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13;p1">
            <a:extLst>
              <a:ext uri="{FF2B5EF4-FFF2-40B4-BE49-F238E27FC236}">
                <a16:creationId xmlns:a16="http://schemas.microsoft.com/office/drawing/2014/main" xmlns="" id="{1C29DC2D-0C60-4048-8439-59E0C6A4BB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9595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3">
            <a:extLst>
              <a:ext uri="{FF2B5EF4-FFF2-40B4-BE49-F238E27FC236}">
                <a16:creationId xmlns:a16="http://schemas.microsoft.com/office/drawing/2014/main" xmlns="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080" y="199498"/>
            <a:ext cx="786175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xmlns="" id="{FF7402B6-E715-E540-AE60-1840CFDA5A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xmlns="" id="{2CC3AAF0-8DF6-1242-B652-1E60D8A92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3"/>
            <a:ext cx="7852133" cy="321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135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xmlns="" id="{C6450766-EF09-6C4D-9BC5-D3EA7A146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456" t="-100800"/>
          <a:stretch/>
        </p:blipFill>
        <p:spPr>
          <a:xfrm>
            <a:off x="6887704" y="2101174"/>
            <a:ext cx="2256296" cy="3042326"/>
          </a:xfrm>
          <a:prstGeom prst="rect">
            <a:avLst/>
          </a:prstGeom>
        </p:spPr>
      </p:pic>
      <p:sp>
        <p:nvSpPr>
          <p:cNvPr id="8" name="Google Shape;13;p1">
            <a:extLst>
              <a:ext uri="{FF2B5EF4-FFF2-40B4-BE49-F238E27FC236}">
                <a16:creationId xmlns:a16="http://schemas.microsoft.com/office/drawing/2014/main" xmlns="" id="{624DCA4E-7483-484A-9E7C-BC3F281109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Google Shape;20;p3">
            <a:extLst>
              <a:ext uri="{FF2B5EF4-FFF2-40B4-BE49-F238E27FC236}">
                <a16:creationId xmlns:a16="http://schemas.microsoft.com/office/drawing/2014/main" xmlns="" id="{B701C0B9-76D5-3947-84D9-1B53114792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Google Shape;21;p3">
            <a:extLst>
              <a:ext uri="{FF2B5EF4-FFF2-40B4-BE49-F238E27FC236}">
                <a16:creationId xmlns:a16="http://schemas.microsoft.com/office/drawing/2014/main" xmlns="" id="{9ED12C2B-0357-B645-BF68-B8E71F0150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3"/>
            <a:ext cx="7852133" cy="321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36ECAECA-3F73-5146-909F-29D566777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6706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xmlns="" id="{FCD03C70-BA28-9441-9BBB-BE912D08D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54" y="3630496"/>
            <a:ext cx="9141291" cy="1513004"/>
          </a:xfrm>
          <a:prstGeom prst="rect">
            <a:avLst/>
          </a:prstGeom>
        </p:spPr>
      </p:pic>
      <p:sp>
        <p:nvSpPr>
          <p:cNvPr id="14" name="Google Shape;13;p1">
            <a:extLst>
              <a:ext uri="{FF2B5EF4-FFF2-40B4-BE49-F238E27FC236}">
                <a16:creationId xmlns:a16="http://schemas.microsoft.com/office/drawing/2014/main" xmlns="" id="{B6011069-5EFB-FB4E-B486-B22551B967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27FBE02-2956-304A-AF29-9318D536F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  <p:sp>
        <p:nvSpPr>
          <p:cNvPr id="8" name="Google Shape;20;p3">
            <a:extLst>
              <a:ext uri="{FF2B5EF4-FFF2-40B4-BE49-F238E27FC236}">
                <a16:creationId xmlns:a16="http://schemas.microsoft.com/office/drawing/2014/main" xmlns="" id="{F2C49A8A-B3DD-AB41-8B63-90FC159148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Google Shape;21;p3">
            <a:extLst>
              <a:ext uri="{FF2B5EF4-FFF2-40B4-BE49-F238E27FC236}">
                <a16:creationId xmlns:a16="http://schemas.microsoft.com/office/drawing/2014/main" xmlns="" id="{DA7B4D7C-7EC2-D945-B7B7-0ABFD8BD52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4"/>
            <a:ext cx="7852133" cy="23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9416506-CD3F-2B4D-89CA-70C59209AC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682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, object, tree&#10;&#10;Description automatically generated">
            <a:extLst>
              <a:ext uri="{FF2B5EF4-FFF2-40B4-BE49-F238E27FC236}">
                <a16:creationId xmlns:a16="http://schemas.microsoft.com/office/drawing/2014/main" xmlns="" id="{51D442F6-E704-FA48-8F0B-E28B88870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630497"/>
            <a:ext cx="9141291" cy="1513004"/>
          </a:xfrm>
          <a:prstGeom prst="rect">
            <a:avLst/>
          </a:prstGeom>
        </p:spPr>
      </p:pic>
      <p:sp>
        <p:nvSpPr>
          <p:cNvPr id="8" name="Google Shape;13;p1">
            <a:extLst>
              <a:ext uri="{FF2B5EF4-FFF2-40B4-BE49-F238E27FC236}">
                <a16:creationId xmlns:a16="http://schemas.microsoft.com/office/drawing/2014/main" xmlns="" id="{EEE7F7BA-1A9E-E748-8E46-ADC6DE4380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CE2559B-CC35-1C43-86AD-19AD6E81A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  <p:sp>
        <p:nvSpPr>
          <p:cNvPr id="11" name="Google Shape;20;p3">
            <a:extLst>
              <a:ext uri="{FF2B5EF4-FFF2-40B4-BE49-F238E27FC236}">
                <a16:creationId xmlns:a16="http://schemas.microsoft.com/office/drawing/2014/main" xmlns="" id="{624414BF-08F2-DE44-B21E-343515E498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Google Shape;21;p3">
            <a:extLst>
              <a:ext uri="{FF2B5EF4-FFF2-40B4-BE49-F238E27FC236}">
                <a16:creationId xmlns:a16="http://schemas.microsoft.com/office/drawing/2014/main" xmlns="" id="{7B7FA9C9-8C9C-CC41-B69F-238F5A8EF6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4"/>
            <a:ext cx="7852133" cy="23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5F9D3757-7896-8946-A918-430DFFCCD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2421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xmlns="" id="{FCD03C70-BA28-9441-9BBB-BE912D08D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54" y="4357048"/>
            <a:ext cx="9141291" cy="786452"/>
          </a:xfrm>
          <a:prstGeom prst="rect">
            <a:avLst/>
          </a:prstGeom>
        </p:spPr>
      </p:pic>
      <p:sp>
        <p:nvSpPr>
          <p:cNvPr id="8" name="Google Shape;13;p1">
            <a:extLst>
              <a:ext uri="{FF2B5EF4-FFF2-40B4-BE49-F238E27FC236}">
                <a16:creationId xmlns:a16="http://schemas.microsoft.com/office/drawing/2014/main" xmlns="" id="{598EEAE1-4DF0-224E-907A-797631D7AD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BC9A15F-9070-9F4E-80C2-85DA0C4E09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5" y="4590595"/>
            <a:ext cx="366815" cy="366815"/>
          </a:xfrm>
          <a:prstGeom prst="rect">
            <a:avLst/>
          </a:prstGeom>
        </p:spPr>
      </p:pic>
      <p:sp>
        <p:nvSpPr>
          <p:cNvPr id="11" name="Google Shape;20;p3">
            <a:extLst>
              <a:ext uri="{FF2B5EF4-FFF2-40B4-BE49-F238E27FC236}">
                <a16:creationId xmlns:a16="http://schemas.microsoft.com/office/drawing/2014/main" xmlns="" id="{1D105C96-C4E4-C547-A083-F6E01CDEF0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Google Shape;21;p3">
            <a:extLst>
              <a:ext uri="{FF2B5EF4-FFF2-40B4-BE49-F238E27FC236}">
                <a16:creationId xmlns:a16="http://schemas.microsoft.com/office/drawing/2014/main" xmlns="" id="{747555D1-234C-C243-8EED-699F9CC31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4"/>
            <a:ext cx="7852133" cy="23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5CC9D5F4-9E74-B34F-9C62-E2AD09057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1245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, object, tree&#10;&#10;Description automatically generated">
            <a:extLst>
              <a:ext uri="{FF2B5EF4-FFF2-40B4-BE49-F238E27FC236}">
                <a16:creationId xmlns:a16="http://schemas.microsoft.com/office/drawing/2014/main" xmlns="" id="{51D442F6-E704-FA48-8F0B-E28B88870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357049"/>
            <a:ext cx="9141291" cy="786451"/>
          </a:xfrm>
          <a:prstGeom prst="rect">
            <a:avLst/>
          </a:prstGeom>
        </p:spPr>
      </p:pic>
      <p:sp>
        <p:nvSpPr>
          <p:cNvPr id="8" name="Google Shape;13;p1">
            <a:extLst>
              <a:ext uri="{FF2B5EF4-FFF2-40B4-BE49-F238E27FC236}">
                <a16:creationId xmlns:a16="http://schemas.microsoft.com/office/drawing/2014/main" xmlns="" id="{AA542425-A56B-9D46-9D5F-3BE646AA2B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5C79C86-1124-184A-A208-6EDFB1B13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4" y="4590595"/>
            <a:ext cx="366816" cy="366816"/>
          </a:xfrm>
          <a:prstGeom prst="rect">
            <a:avLst/>
          </a:prstGeom>
        </p:spPr>
      </p:pic>
      <p:sp>
        <p:nvSpPr>
          <p:cNvPr id="11" name="Google Shape;20;p3">
            <a:extLst>
              <a:ext uri="{FF2B5EF4-FFF2-40B4-BE49-F238E27FC236}">
                <a16:creationId xmlns:a16="http://schemas.microsoft.com/office/drawing/2014/main" xmlns="" id="{456D8D65-FD44-BF42-B8B8-FEE461EDBB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704" y="555828"/>
            <a:ext cx="8076006" cy="60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Google Shape;21;p3">
            <a:extLst>
              <a:ext uri="{FF2B5EF4-FFF2-40B4-BE49-F238E27FC236}">
                <a16:creationId xmlns:a16="http://schemas.microsoft.com/office/drawing/2014/main" xmlns="" id="{35DA7754-9AAE-8B4E-B061-E16E838AE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704" y="1284974"/>
            <a:ext cx="7852133" cy="23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7AF2FFA9-3B82-044C-916E-1530DDA2E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04" y="212800"/>
            <a:ext cx="8076006" cy="313876"/>
          </a:xfrm>
          <a:prstGeom prst="rect">
            <a:avLst/>
          </a:prstGeom>
        </p:spPr>
        <p:txBody>
          <a:bodyPr anchor="t"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8150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2550" y="646024"/>
            <a:ext cx="7859287" cy="32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2550" y="1294598"/>
            <a:ext cx="7859287" cy="320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99A783F-6AF8-AE4E-90D1-DE07F54E6A7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175" y="4590595"/>
            <a:ext cx="366815" cy="36681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1" r:id="rId3"/>
    <p:sldLayoutId id="2147483691" r:id="rId4"/>
    <p:sldLayoutId id="2147483692" r:id="rId5"/>
    <p:sldLayoutId id="2147483696" r:id="rId6"/>
    <p:sldLayoutId id="2147483697" r:id="rId7"/>
    <p:sldLayoutId id="2147483701" r:id="rId8"/>
    <p:sldLayoutId id="2147483702" r:id="rId9"/>
    <p:sldLayoutId id="2147483698" r:id="rId10"/>
    <p:sldLayoutId id="2147483699" r:id="rId11"/>
    <p:sldLayoutId id="2147483663" r:id="rId12"/>
    <p:sldLayoutId id="2147483679" r:id="rId13"/>
    <p:sldLayoutId id="2147483687" r:id="rId14"/>
    <p:sldLayoutId id="2147483689" r:id="rId15"/>
    <p:sldLayoutId id="2147483690" r:id="rId16"/>
    <p:sldLayoutId id="2147483686" r:id="rId17"/>
    <p:sldLayoutId id="2147483688" r:id="rId18"/>
    <p:sldLayoutId id="2147483658" r:id="rId19"/>
    <p:sldLayoutId id="2147483695" r:id="rId20"/>
    <p:sldLayoutId id="2147483684" r:id="rId21"/>
    <p:sldLayoutId id="2147483667" r:id="rId22"/>
    <p:sldLayoutId id="2147483694" r:id="rId23"/>
    <p:sldLayoutId id="2147483693" r:id="rId24"/>
    <p:sldLayoutId id="2147483700" r:id="rId25"/>
    <p:sldLayoutId id="214748370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AD9C70"/>
        </a:buClr>
        <a:buFont typeface="Arial"/>
        <a:defRPr sz="1400" b="0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BCE9A-B81B-7240-80EC-566A98D7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60" y="3325302"/>
            <a:ext cx="4949140" cy="1405841"/>
          </a:xfrm>
        </p:spPr>
        <p:txBody>
          <a:bodyPr/>
          <a:lstStyle/>
          <a:p>
            <a:r>
              <a:rPr lang="en-US" dirty="0"/>
              <a:t>Is Carbon Capture, </a:t>
            </a:r>
            <a:r>
              <a:rPr lang="en-US" dirty="0" err="1"/>
              <a:t>Utilisation</a:t>
            </a:r>
            <a:r>
              <a:rPr lang="en-US" dirty="0"/>
              <a:t> and Storage a viable option for India?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FFCC92-8950-8440-9F9F-76058A132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Jonathan Pearce, Head of CO2 Storage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E1C81-FB89-425F-B05E-0E158326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4" y="127989"/>
            <a:ext cx="8076006" cy="602412"/>
          </a:xfrm>
        </p:spPr>
        <p:txBody>
          <a:bodyPr/>
          <a:lstStyle/>
          <a:p>
            <a:r>
              <a:rPr lang="en-GB" dirty="0"/>
              <a:t>The British Geological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FC97E1-BF29-4203-B8B6-02638D0FE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933" y="742596"/>
            <a:ext cx="7852133" cy="3212503"/>
          </a:xfrm>
        </p:spPr>
        <p:txBody>
          <a:bodyPr/>
          <a:lstStyle/>
          <a:p>
            <a:pPr defTabSz="514421"/>
            <a:r>
              <a:rPr lang="en-GB" dirty="0"/>
              <a:t>As a world-leading geological survey, we conduct public-good science for government to understand earth and environmental processes. </a:t>
            </a:r>
          </a:p>
          <a:p>
            <a:pPr defTabSz="514421"/>
            <a:r>
              <a:rPr lang="en-GB" dirty="0"/>
              <a:t>We are the UK's premier provider of objective and authoritative </a:t>
            </a:r>
            <a:br>
              <a:rPr lang="en-GB" dirty="0"/>
            </a:br>
            <a:r>
              <a:rPr lang="en-GB" dirty="0"/>
              <a:t>geoscientific data, information and knowledge to help society to:</a:t>
            </a:r>
          </a:p>
          <a:p>
            <a:pPr marL="926333" lvl="1" indent="-192908" defTabSz="514421">
              <a:buFont typeface="Arial" panose="020B0604020202020204" pitchFamily="34" charset="0"/>
              <a:buChar char="•"/>
            </a:pPr>
            <a:r>
              <a:rPr lang="en-GB" dirty="0"/>
              <a:t>use its natural resources responsibly</a:t>
            </a:r>
          </a:p>
          <a:p>
            <a:pPr marL="926333" lvl="1" indent="-192908" defTabSz="514421">
              <a:buFont typeface="Arial" panose="020B0604020202020204" pitchFamily="34" charset="0"/>
              <a:buChar char="•"/>
            </a:pPr>
            <a:r>
              <a:rPr lang="en-GB" dirty="0"/>
              <a:t>manage environmental change</a:t>
            </a:r>
          </a:p>
          <a:p>
            <a:pPr marL="926333" lvl="1" indent="-192908" defTabSz="514421">
              <a:buFont typeface="Arial" panose="020B0604020202020204" pitchFamily="34" charset="0"/>
              <a:buChar char="•"/>
            </a:pPr>
            <a:r>
              <a:rPr lang="en-GB" dirty="0"/>
              <a:t>be resilient to environmental hazards</a:t>
            </a:r>
            <a:endParaRPr lang="en-GB" sz="2800" dirty="0"/>
          </a:p>
          <a:p>
            <a:pPr defTabSz="514421"/>
            <a:r>
              <a:rPr lang="en-GB" dirty="0"/>
              <a:t>We provide expert services and impartial advice in all areas of geoscience.</a:t>
            </a:r>
          </a:p>
          <a:p>
            <a:pPr defTabSz="514421"/>
            <a:r>
              <a:rPr lang="en-GB" dirty="0"/>
              <a:t>Our client base is drawn from the public and private sectors both in the UK</a:t>
            </a:r>
            <a:br>
              <a:rPr lang="en-GB" dirty="0"/>
            </a:br>
            <a:r>
              <a:rPr lang="en-GB" dirty="0"/>
              <a:t>and internationally.</a:t>
            </a:r>
          </a:p>
          <a:p>
            <a:pPr defTabSz="514421"/>
            <a:endParaRPr lang="en-GB" sz="2800" dirty="0"/>
          </a:p>
          <a:p>
            <a:endParaRPr lang="en-GB" dirty="0"/>
          </a:p>
        </p:txBody>
      </p:sp>
      <p:pic>
        <p:nvPicPr>
          <p:cNvPr id="5" name="Picture 3" descr="P5104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51" y="3678024"/>
            <a:ext cx="1769885" cy="1361829"/>
          </a:xfrm>
          <a:prstGeom prst="rect">
            <a:avLst/>
          </a:prstGeom>
          <a:noFill/>
        </p:spPr>
      </p:pic>
      <p:pic>
        <p:nvPicPr>
          <p:cNvPr id="6" name="Picture 2" descr="Sutton_Howgrave_gypsumhole_trim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3002" y="3677355"/>
            <a:ext cx="1414741" cy="1365122"/>
          </a:xfrm>
          <a:prstGeom prst="rect">
            <a:avLst/>
          </a:prstGeom>
          <a:noFill/>
        </p:spPr>
      </p:pic>
      <p:pic>
        <p:nvPicPr>
          <p:cNvPr id="7" name="Picture 3" descr="P0636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0568" y="2768840"/>
            <a:ext cx="1221531" cy="908515"/>
          </a:xfrm>
          <a:prstGeom prst="rect">
            <a:avLst/>
          </a:prstGeom>
          <a:noFill/>
        </p:spPr>
      </p:pic>
      <p:pic>
        <p:nvPicPr>
          <p:cNvPr id="9" name="Picture 7" descr="TS05194"/>
          <p:cNvPicPr>
            <a:picLocks noChangeAspect="1" noChangeArrowheads="1"/>
          </p:cNvPicPr>
          <p:nvPr/>
        </p:nvPicPr>
        <p:blipFill>
          <a:blip r:embed="rId5" cstate="print"/>
          <a:srcRect l="14877" b="5882"/>
          <a:stretch>
            <a:fillRect/>
          </a:stretch>
        </p:blipFill>
        <p:spPr bwMode="auto">
          <a:xfrm>
            <a:off x="7760568" y="211581"/>
            <a:ext cx="1195519" cy="1671658"/>
          </a:xfrm>
          <a:prstGeom prst="rect">
            <a:avLst/>
          </a:prstGeom>
          <a:noFill/>
        </p:spPr>
      </p:pic>
      <p:pic>
        <p:nvPicPr>
          <p:cNvPr id="10" name="Picture 3" descr="P0012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0570" y="1869729"/>
            <a:ext cx="1195518" cy="912621"/>
          </a:xfrm>
          <a:prstGeom prst="rect">
            <a:avLst/>
          </a:prstGeom>
          <a:noFill/>
        </p:spPr>
      </p:pic>
      <p:pic>
        <p:nvPicPr>
          <p:cNvPr id="12" name="Picture 5" descr="30APR024"/>
          <p:cNvPicPr>
            <a:picLocks noChangeAspect="1" noChangeArrowheads="1"/>
          </p:cNvPicPr>
          <p:nvPr/>
        </p:nvPicPr>
        <p:blipFill>
          <a:blip r:embed="rId7" cstate="print"/>
          <a:srcRect t="21095" b="3288"/>
          <a:stretch>
            <a:fillRect/>
          </a:stretch>
        </p:blipFill>
        <p:spPr bwMode="auto">
          <a:xfrm>
            <a:off x="4813608" y="3678024"/>
            <a:ext cx="2088785" cy="1361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784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BA8DF-8D24-C94C-BD31-26F60DDF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Carbon Capture, Utilisation and Storage?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909253-B5B1-EB41-99DE-669D1C998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3930242" cy="3394472"/>
          </a:xfrm>
        </p:spPr>
        <p:txBody>
          <a:bodyPr/>
          <a:lstStyle/>
          <a:p>
            <a:r>
              <a:rPr lang="en-GB" dirty="0"/>
              <a:t>Globally recognised (e.g. IPCC, IEA) as an important tool in mitigating climate change</a:t>
            </a:r>
          </a:p>
          <a:p>
            <a:r>
              <a:rPr lang="en-GB" dirty="0"/>
              <a:t>CCUS is needed to decarbonise hard-to-abate industrial and power sectors</a:t>
            </a:r>
          </a:p>
          <a:p>
            <a:r>
              <a:rPr lang="en-GB" dirty="0"/>
              <a:t>In 2020, globally 65 commercial facilities were in operation, under construction or in development </a:t>
            </a:r>
            <a:r>
              <a:rPr lang="en-GB" sz="700" dirty="0"/>
              <a:t>(Status report 2020, Global CCS Institute)</a:t>
            </a:r>
          </a:p>
          <a:p>
            <a:r>
              <a:rPr lang="en-GB" dirty="0"/>
              <a:t>India has several operational capture and utilisation plants (soda ash &amp; fertiliser) with plans for further CO</a:t>
            </a:r>
            <a:r>
              <a:rPr lang="en-GB" baseline="-25000" dirty="0"/>
              <a:t>2</a:t>
            </a:r>
            <a:r>
              <a:rPr lang="en-GB" dirty="0"/>
              <a:t> utilisation in enhanced oil recovery  </a:t>
            </a:r>
          </a:p>
        </p:txBody>
      </p:sp>
      <p:sp>
        <p:nvSpPr>
          <p:cNvPr id="6" name="Google Shape;13;p1">
            <a:extLst>
              <a:ext uri="{FF2B5EF4-FFF2-40B4-BE49-F238E27FC236}">
                <a16:creationId xmlns:a16="http://schemas.microsoft.com/office/drawing/2014/main" xmlns="" id="{1AB07B3A-7FA8-8840-8F02-FA0EF5179BD9}"/>
              </a:ext>
            </a:extLst>
          </p:cNvPr>
          <p:cNvSpPr txBox="1">
            <a:spLocks/>
          </p:cNvSpPr>
          <p:nvPr/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>
                <a:solidFill>
                  <a:srgbClr val="AD9C70"/>
                </a:solidFill>
              </a:rPr>
              <a:pPr/>
              <a:t>3</a:t>
            </a:fld>
            <a:endParaRPr lang="en-GB" dirty="0">
              <a:solidFill>
                <a:srgbClr val="AD9C70"/>
              </a:solidFill>
            </a:endParaRPr>
          </a:p>
        </p:txBody>
      </p:sp>
      <p:pic>
        <p:nvPicPr>
          <p:cNvPr id="1026" name="Picture 2" descr="CCSA Diagram">
            <a:extLst>
              <a:ext uri="{FF2B5EF4-FFF2-40B4-BE49-F238E27FC236}">
                <a16:creationId xmlns:a16="http://schemas.microsoft.com/office/drawing/2014/main" xmlns="" id="{3B227A90-270C-45B6-B598-8D213A61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343" y="754317"/>
            <a:ext cx="3813243" cy="36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9CF4C1-AA8A-4089-B3C2-C096F5C88AA7}"/>
              </a:ext>
            </a:extLst>
          </p:cNvPr>
          <p:cNvSpPr txBox="1"/>
          <p:nvPr/>
        </p:nvSpPr>
        <p:spPr>
          <a:xfrm>
            <a:off x="4791472" y="151069"/>
            <a:ext cx="1883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Capture on industry</a:t>
            </a:r>
          </a:p>
          <a:p>
            <a:r>
              <a:rPr lang="en-GB" b="1" dirty="0">
                <a:solidFill>
                  <a:schemeClr val="bg1"/>
                </a:solidFill>
              </a:rPr>
              <a:t>(cement, fertiliser,</a:t>
            </a:r>
          </a:p>
          <a:p>
            <a:r>
              <a:rPr lang="en-GB" b="1" dirty="0">
                <a:solidFill>
                  <a:schemeClr val="bg1"/>
                </a:solidFill>
              </a:rPr>
              <a:t>iron &amp; steel,</a:t>
            </a:r>
          </a:p>
          <a:p>
            <a:r>
              <a:rPr lang="en-GB" b="1" dirty="0">
                <a:solidFill>
                  <a:schemeClr val="bg1"/>
                </a:solidFill>
              </a:rPr>
              <a:t>refinery)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4A67E6-8457-4D81-805E-A58D00A0D728}"/>
              </a:ext>
            </a:extLst>
          </p:cNvPr>
          <p:cNvSpPr txBox="1"/>
          <p:nvPr/>
        </p:nvSpPr>
        <p:spPr>
          <a:xfrm>
            <a:off x="6862807" y="129019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Capture on power</a:t>
            </a:r>
          </a:p>
          <a:p>
            <a:pPr algn="r"/>
            <a:r>
              <a:rPr lang="en-GB" b="1" dirty="0">
                <a:solidFill>
                  <a:schemeClr val="bg1"/>
                </a:solidFill>
              </a:rPr>
              <a:t>(gas, coal, biomass)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96F327-DB93-47D2-8CD8-89515B42BD2B}"/>
              </a:ext>
            </a:extLst>
          </p:cNvPr>
          <p:cNvSpPr txBox="1"/>
          <p:nvPr/>
        </p:nvSpPr>
        <p:spPr>
          <a:xfrm>
            <a:off x="7983195" y="830819"/>
            <a:ext cx="11288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Capture on</a:t>
            </a:r>
          </a:p>
          <a:p>
            <a:pPr algn="r"/>
            <a:r>
              <a:rPr lang="en-GB" b="1" dirty="0">
                <a:solidFill>
                  <a:schemeClr val="bg1"/>
                </a:solidFill>
              </a:rPr>
              <a:t>hydrogen</a:t>
            </a:r>
          </a:p>
          <a:p>
            <a:pPr algn="r"/>
            <a:r>
              <a:rPr lang="en-GB" b="1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2F03B7-393F-4506-A1C9-DF13997ED8AB}"/>
              </a:ext>
            </a:extLst>
          </p:cNvPr>
          <p:cNvSpPr txBox="1"/>
          <p:nvPr/>
        </p:nvSpPr>
        <p:spPr>
          <a:xfrm>
            <a:off x="4597083" y="1833085"/>
            <a:ext cx="1229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Direct</a:t>
            </a:r>
          </a:p>
          <a:p>
            <a:r>
              <a:rPr lang="en-GB" b="1" dirty="0">
                <a:solidFill>
                  <a:schemeClr val="bg1"/>
                </a:solidFill>
              </a:rPr>
              <a:t>greenhouse</a:t>
            </a:r>
          </a:p>
          <a:p>
            <a:r>
              <a:rPr lang="en-GB" b="1" dirty="0">
                <a:solidFill>
                  <a:schemeClr val="bg1"/>
                </a:solidFill>
              </a:rPr>
              <a:t>gas removal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896AE6-D2BD-4C73-BE02-9C13629807E8}"/>
              </a:ext>
            </a:extLst>
          </p:cNvPr>
          <p:cNvSpPr txBox="1"/>
          <p:nvPr/>
        </p:nvSpPr>
        <p:spPr>
          <a:xfrm>
            <a:off x="6862807" y="3942464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Deep geological storage</a:t>
            </a:r>
          </a:p>
          <a:p>
            <a:pPr algn="r"/>
            <a:r>
              <a:rPr lang="en-GB" b="1" dirty="0">
                <a:solidFill>
                  <a:schemeClr val="bg1"/>
                </a:solidFill>
              </a:rPr>
              <a:t>(on- or offshore)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48BE6F-0E5C-460E-AA9F-0831EEDCAC9B}"/>
              </a:ext>
            </a:extLst>
          </p:cNvPr>
          <p:cNvSpPr txBox="1"/>
          <p:nvPr/>
        </p:nvSpPr>
        <p:spPr>
          <a:xfrm>
            <a:off x="5302565" y="2860831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Utilisation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004B50-49CA-4E9F-9AE2-3F700A72135B}"/>
              </a:ext>
            </a:extLst>
          </p:cNvPr>
          <p:cNvSpPr txBox="1"/>
          <p:nvPr/>
        </p:nvSpPr>
        <p:spPr>
          <a:xfrm rot="2263513">
            <a:off x="5648245" y="3881517"/>
            <a:ext cx="12827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www.ccsassociation.org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F0E1407-A1A6-42F7-A63B-F4EF96E85B7C}"/>
              </a:ext>
            </a:extLst>
          </p:cNvPr>
          <p:cNvCxnSpPr>
            <a:stCxn id="13" idx="0"/>
          </p:cNvCxnSpPr>
          <p:nvPr/>
        </p:nvCxnSpPr>
        <p:spPr>
          <a:xfrm>
            <a:off x="5826907" y="286083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807581A-8AC8-45EA-8EBD-7D81C2306424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5826908" y="2148611"/>
            <a:ext cx="914399" cy="7122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D82ACB5-C241-457C-8B82-D2A44D6A35FB}"/>
              </a:ext>
            </a:extLst>
          </p:cNvPr>
          <p:cNvCxnSpPr>
            <a:cxnSpLocks/>
          </p:cNvCxnSpPr>
          <p:nvPr/>
        </p:nvCxnSpPr>
        <p:spPr>
          <a:xfrm>
            <a:off x="5292150" y="2013892"/>
            <a:ext cx="605311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25E7A98-12FA-451C-9272-1A26456B2659}"/>
              </a:ext>
            </a:extLst>
          </p:cNvPr>
          <p:cNvCxnSpPr>
            <a:cxnSpLocks/>
          </p:cNvCxnSpPr>
          <p:nvPr/>
        </p:nvCxnSpPr>
        <p:spPr>
          <a:xfrm>
            <a:off x="5716406" y="928037"/>
            <a:ext cx="432724" cy="31185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C54DCA47-9958-4C88-B227-C1B75A2F7700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7240881" y="652239"/>
            <a:ext cx="598316" cy="44884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80351E5-538F-46EF-9B62-A20D2E8A024A}"/>
              </a:ext>
            </a:extLst>
          </p:cNvPr>
          <p:cNvCxnSpPr>
            <a:cxnSpLocks/>
          </p:cNvCxnSpPr>
          <p:nvPr/>
        </p:nvCxnSpPr>
        <p:spPr>
          <a:xfrm flipH="1">
            <a:off x="7745479" y="1200151"/>
            <a:ext cx="358286" cy="2641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977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1595830-DAE0-4608-A116-847501BE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99498"/>
            <a:ext cx="7861758" cy="555511"/>
          </a:xfrm>
        </p:spPr>
        <p:txBody>
          <a:bodyPr/>
          <a:lstStyle/>
          <a:p>
            <a:r>
              <a:rPr lang="en-GB" dirty="0"/>
              <a:t>Is deep geological CO</a:t>
            </a:r>
            <a:r>
              <a:rPr lang="en-GB" baseline="-25000" dirty="0"/>
              <a:t>2</a:t>
            </a:r>
            <a:r>
              <a:rPr lang="en-GB" dirty="0"/>
              <a:t> Storage feasible in India?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BF3A9-EE96-4586-A19A-F9F29283ED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AC7C4B1-7B1C-4B11-B7DE-D4BBDF29B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965498"/>
            <a:ext cx="5598733" cy="3212503"/>
          </a:xfrm>
        </p:spPr>
        <p:txBody>
          <a:bodyPr/>
          <a:lstStyle/>
          <a:p>
            <a:r>
              <a:rPr lang="en-GB" dirty="0"/>
              <a:t>Collaborating with IIT(B) and NGRI to investigate feasibility of deep CO</a:t>
            </a:r>
            <a:r>
              <a:rPr lang="en-GB" baseline="-25000" dirty="0"/>
              <a:t>2</a:t>
            </a:r>
            <a:r>
              <a:rPr lang="en-GB" dirty="0"/>
              <a:t> geological storage</a:t>
            </a:r>
          </a:p>
          <a:p>
            <a:pPr lvl="1"/>
            <a:r>
              <a:rPr lang="en-GB" dirty="0"/>
              <a:t>How can demonstrate it is safe?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D335A4-24FB-438C-9BE7-D1FE729F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0962">
            <a:off x="7500853" y="247950"/>
            <a:ext cx="1272124" cy="172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DC5D98-35A6-4C4E-978C-001FAA1432E4}"/>
              </a:ext>
            </a:extLst>
          </p:cNvPr>
          <p:cNvSpPr txBox="1"/>
          <p:nvPr/>
        </p:nvSpPr>
        <p:spPr>
          <a:xfrm rot="1056624">
            <a:off x="7429631" y="1920337"/>
            <a:ext cx="769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TIFAC,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EAD6BBE-5EB9-4D0D-AC60-13C415C0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568" y="3113946"/>
            <a:ext cx="1716382" cy="16102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793618-B6CF-4A04-9C9C-E5518E43A517}"/>
              </a:ext>
            </a:extLst>
          </p:cNvPr>
          <p:cNvSpPr txBox="1"/>
          <p:nvPr/>
        </p:nvSpPr>
        <p:spPr>
          <a:xfrm>
            <a:off x="4572000" y="4744698"/>
            <a:ext cx="8739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IEAGHG, 2008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1DCB004-AE37-4F6A-9F8D-4D11E7732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015" y="3027039"/>
            <a:ext cx="1716382" cy="184424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D4DACB9E-B330-4658-B487-AC5FCC3100D4}"/>
              </a:ext>
            </a:extLst>
          </p:cNvPr>
          <p:cNvCxnSpPr>
            <a:cxnSpLocks/>
          </p:cNvCxnSpPr>
          <p:nvPr/>
        </p:nvCxnSpPr>
        <p:spPr>
          <a:xfrm flipH="1">
            <a:off x="5317131" y="3800031"/>
            <a:ext cx="150060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93E07A-F1BB-4BB7-BFD6-235A84800579}"/>
              </a:ext>
            </a:extLst>
          </p:cNvPr>
          <p:cNvSpPr txBox="1"/>
          <p:nvPr/>
        </p:nvSpPr>
        <p:spPr>
          <a:xfrm>
            <a:off x="5077704" y="2461316"/>
            <a:ext cx="3148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much can be stored and where?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1B6F6B-4711-45B6-A005-9B214DA1E803}"/>
              </a:ext>
            </a:extLst>
          </p:cNvPr>
          <p:cNvSpPr txBox="1"/>
          <p:nvPr/>
        </p:nvSpPr>
        <p:spPr>
          <a:xfrm>
            <a:off x="148895" y="2034136"/>
            <a:ext cx="4503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Ensuring safety: Can we monitor CO</a:t>
            </a:r>
            <a:r>
              <a:rPr lang="en-GB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underground</a:t>
            </a:r>
          </a:p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Indian basalt?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Determining detectability of CO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shallow subsurface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Measurements of seismic velocities under variable conditions on Deccan Trap basalt samples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922309-8357-4439-B437-9AB26F61E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40" y="3560599"/>
            <a:ext cx="926210" cy="13361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0C54D7A-7D30-4619-B17E-B09358C90E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7" r="14649"/>
          <a:stretch/>
        </p:blipFill>
        <p:spPr>
          <a:xfrm rot="10800000">
            <a:off x="75825" y="3560598"/>
            <a:ext cx="3456263" cy="1336135"/>
          </a:xfrm>
          <a:prstGeom prst="rect">
            <a:avLst/>
          </a:prstGeom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CC49D039-1C39-4CB9-BF5E-4DFAF0BE9E49}"/>
              </a:ext>
            </a:extLst>
          </p:cNvPr>
          <p:cNvSpPr txBox="1">
            <a:spLocks/>
          </p:cNvSpPr>
          <p:nvPr/>
        </p:nvSpPr>
        <p:spPr>
          <a:xfrm>
            <a:off x="384495" y="3586507"/>
            <a:ext cx="2837421" cy="42704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BGS Rock Mechanics Laboratory</a:t>
            </a:r>
          </a:p>
        </p:txBody>
      </p:sp>
    </p:spTree>
    <p:extLst>
      <p:ext uri="{BB962C8B-B14F-4D97-AF65-F5344CB8AC3E}">
        <p14:creationId xmlns:p14="http://schemas.microsoft.com/office/powerpoint/2010/main" xmlns="" val="340568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2905B-E191-6941-BF06-5DA3C3AB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935803"/>
            <a:ext cx="7898236" cy="2818411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capture, utilisation and </a:t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may be a feasible option</a:t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decarbonise Indian power and </a:t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whilst increasing economic</a:t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but more studies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4967D6-F258-6240-9FF1-ED0FB1FE0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Key message</a:t>
            </a:r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xmlns="" id="{34D51DA8-FEA1-6544-A251-6F8E445E0E0E}"/>
              </a:ext>
            </a:extLst>
          </p:cNvPr>
          <p:cNvSpPr txBox="1">
            <a:spLocks/>
          </p:cNvSpPr>
          <p:nvPr/>
        </p:nvSpPr>
        <p:spPr>
          <a:xfrm>
            <a:off x="8044637" y="4683566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EAA64C-5DB7-4105-9CFD-4E444F9722EB}"/>
              </a:ext>
            </a:extLst>
          </p:cNvPr>
          <p:cNvSpPr txBox="1"/>
          <p:nvPr/>
        </p:nvSpPr>
        <p:spPr>
          <a:xfrm>
            <a:off x="528506" y="4754214"/>
            <a:ext cx="4084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4BD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 Pearce: jonathan.pearce@bgs.ac.uk</a:t>
            </a:r>
          </a:p>
        </p:txBody>
      </p:sp>
    </p:spTree>
    <p:extLst>
      <p:ext uri="{BB962C8B-B14F-4D97-AF65-F5344CB8AC3E}">
        <p14:creationId xmlns:p14="http://schemas.microsoft.com/office/powerpoint/2010/main" xmlns="" val="389587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GS">
      <a:dk1>
        <a:srgbClr val="002E40"/>
      </a:dk1>
      <a:lt1>
        <a:srgbClr val="FFFFFF"/>
      </a:lt1>
      <a:dk2>
        <a:srgbClr val="AD9C70"/>
      </a:dk2>
      <a:lt2>
        <a:srgbClr val="FFFFFF"/>
      </a:lt2>
      <a:accent1>
        <a:srgbClr val="002E40"/>
      </a:accent1>
      <a:accent2>
        <a:srgbClr val="AD9C70"/>
      </a:accent2>
      <a:accent3>
        <a:srgbClr val="99B096"/>
      </a:accent3>
      <a:accent4>
        <a:srgbClr val="7391BF"/>
      </a:accent4>
      <a:accent5>
        <a:srgbClr val="518791"/>
      </a:accent5>
      <a:accent6>
        <a:srgbClr val="D38080"/>
      </a:accent6>
      <a:hlink>
        <a:srgbClr val="AD9C70"/>
      </a:hlink>
      <a:folHlink>
        <a:srgbClr val="AD9C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GS-PPT-Template-16x9-150dpi-Lite.pptx" id="{C8D2188C-6789-4358-ADD1-475232515FAF}" vid="{95F2FA9C-3F4F-41DB-9AA4-49F3C23B8C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BGS-PPT-Template-16x9-150dpi-Lite</Template>
  <TotalTime>297</TotalTime>
  <Words>274</Words>
  <Application>Microsoft Office PowerPoint</Application>
  <PresentationFormat>On-screen Show (16:9)</PresentationFormat>
  <Paragraphs>48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Is Carbon Capture, Utilisation and Storage a viable option for India?</vt:lpstr>
      <vt:lpstr>The British Geological Survey</vt:lpstr>
      <vt:lpstr>What is Carbon Capture, Utilisation and Storage?</vt:lpstr>
      <vt:lpstr>Is deep geological CO2 Storage feasible in India?</vt:lpstr>
      <vt:lpstr>Carbon capture, utilisation and  storage may be a feasible option to decarbonise Indian power and  industry whilst increasing economic growth but more studies needed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Carbon Capture, Utilisation and Storage a viable option for India?</dc:title>
  <dc:creator>Jonathan Pearce - BGS</dc:creator>
  <cp:lastModifiedBy>USER</cp:lastModifiedBy>
  <cp:revision>24</cp:revision>
  <dcterms:created xsi:type="dcterms:W3CDTF">2022-08-22T08:48:17Z</dcterms:created>
  <dcterms:modified xsi:type="dcterms:W3CDTF">2022-08-23T13:51:47Z</dcterms:modified>
</cp:coreProperties>
</file>