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11457" r:id="rId3"/>
    <p:sldId id="11463" r:id="rId4"/>
    <p:sldId id="11453" r:id="rId5"/>
    <p:sldId id="11447" r:id="rId6"/>
    <p:sldId id="11448" r:id="rId7"/>
    <p:sldId id="11449" r:id="rId8"/>
    <p:sldId id="11450" r:id="rId9"/>
    <p:sldId id="11455" r:id="rId10"/>
    <p:sldId id="11446" r:id="rId11"/>
    <p:sldId id="11452" r:id="rId12"/>
    <p:sldId id="11451" r:id="rId13"/>
    <p:sldId id="11462" r:id="rId14"/>
    <p:sldId id="11454" r:id="rId15"/>
    <p:sldId id="318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Marie" initials="A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2795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2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Installed Capacity (MW)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CC0000"/>
              </a:solidFill>
            </c:spPr>
          </c:dPt>
          <c:dPt>
            <c:idx val="2"/>
            <c:explosion val="25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0000CC"/>
              </a:solidFill>
            </c:spPr>
          </c:dPt>
          <c:dLbls>
            <c:dLbl>
              <c:idx val="0"/>
              <c:layout>
                <c:manualLayout>
                  <c:x val="8.373148271720289E-3"/>
                  <c:y val="3.5966065265463878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774011299435071E-4"/>
                  <c:y val="-4.8322896645793378E-3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1912006761866656E-3"/>
                  <c:y val="-1.7893442453551577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393" b="1"/>
                </a:pPr>
                <a:endParaRPr lang="en-US"/>
              </a:p>
            </c:tx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 Hydro</c:v>
                </c:pt>
                <c:pt idx="1">
                  <c:v>Nuclear</c:v>
                </c:pt>
                <c:pt idx="2">
                  <c:v>Renewable</c:v>
                </c:pt>
                <c:pt idx="3">
                  <c:v>Thermal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46850</c:v>
                </c:pt>
                <c:pt idx="1">
                  <c:v>6780</c:v>
                </c:pt>
                <c:pt idx="2">
                  <c:v>114064</c:v>
                </c:pt>
                <c:pt idx="3">
                  <c:v>236065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</c:dPt>
          <c:dPt>
            <c:idx val="1"/>
          </c:dPt>
          <c:dPt>
            <c:idx val="2"/>
          </c:dPt>
          <c:dPt>
            <c:idx val="3"/>
          </c:dPt>
          <c:dLbls>
            <c:spPr>
              <a:noFill/>
              <a:ln>
                <a:noFill/>
              </a:ln>
              <a:effectLst/>
            </c:spPr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 Hydro</c:v>
                </c:pt>
                <c:pt idx="1">
                  <c:v>Nuclear</c:v>
                </c:pt>
                <c:pt idx="2">
                  <c:v>Renewable</c:v>
                </c:pt>
                <c:pt idx="3">
                  <c:v>Thermal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0.11603456517377944</c:v>
                </c:pt>
                <c:pt idx="1">
                  <c:v>1.6792195344252397E-2</c:v>
                </c:pt>
                <c:pt idx="2">
                  <c:v>0.2825051577797647</c:v>
                </c:pt>
                <c:pt idx="3">
                  <c:v>0.58466808170220341</c:v>
                </c:pt>
              </c:numCache>
            </c:numRef>
          </c:val>
        </c:ser>
        <c:dLbls/>
      </c:pie3DChart>
      <c:spPr>
        <a:noFill/>
        <a:ln w="25380">
          <a:noFill/>
        </a:ln>
      </c:spPr>
    </c:plotArea>
    <c:legend>
      <c:legendPos val="b"/>
      <c:layout>
        <c:manualLayout>
          <c:xMode val="edge"/>
          <c:yMode val="edge"/>
          <c:x val="0.20918840717199508"/>
          <c:y val="0.85848035042916948"/>
          <c:w val="0.60912152547196652"/>
          <c:h val="5.1474604525785637E-2"/>
        </c:manualLayout>
      </c:layout>
      <c:txPr>
        <a:bodyPr/>
        <a:lstStyle/>
        <a:p>
          <a:pPr>
            <a:defRPr sz="1395" baseline="0"/>
          </a:pPr>
          <a:endParaRPr lang="en-US"/>
        </a:p>
      </c:txPr>
    </c:legend>
    <c:plotVisOnly val="1"/>
    <c:dispBlanksAs val="zero"/>
  </c:chart>
  <c:txPr>
    <a:bodyPr/>
    <a:lstStyle/>
    <a:p>
      <a:pPr>
        <a:defRPr sz="179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Installed Capacity (24915 MW)</c:v>
                </c:pt>
              </c:strCache>
            </c:strRef>
          </c:tx>
          <c:explosion val="4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66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7.0663014949218325E-2"/>
                  <c:y val="-0.22367159910068657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2629282826133229E-2"/>
                  <c:y val="2.7105361829771288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017149062290503E-2"/>
                  <c:y val="-2.9733783277090489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4803149606568E-3"/>
                  <c:y val="8.9730327826668746E-3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aseline="0"/>
                </a:pPr>
                <a:endParaRPr lang="en-US"/>
              </a:p>
            </c:txPr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Wind</c:v>
                </c:pt>
                <c:pt idx="1">
                  <c:v>Small Hydro</c:v>
                </c:pt>
                <c:pt idx="2">
                  <c:v>Bio mass</c:v>
                </c:pt>
                <c:pt idx="3">
                  <c:v>Solar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40788</c:v>
                </c:pt>
                <c:pt idx="1">
                  <c:v>4888</c:v>
                </c:pt>
                <c:pt idx="2">
                  <c:v>10206</c:v>
                </c:pt>
                <c:pt idx="3">
                  <c:v>57706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</c:dPt>
          <c:dPt>
            <c:idx val="1"/>
          </c:dPt>
          <c:dPt>
            <c:idx val="2"/>
          </c:dPt>
          <c:dPt>
            <c:idx val="3"/>
          </c:dPt>
          <c:dLbls>
            <c:spPr>
              <a:noFill/>
              <a:ln>
                <a:noFill/>
              </a:ln>
              <a:effectLst/>
            </c:spPr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Wind</c:v>
                </c:pt>
                <c:pt idx="1">
                  <c:v>Small Hydro</c:v>
                </c:pt>
                <c:pt idx="2">
                  <c:v>Bio mass</c:v>
                </c:pt>
                <c:pt idx="3">
                  <c:v>Solar 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0.35908722752403427</c:v>
                </c:pt>
                <c:pt idx="1">
                  <c:v>4.3032714723386288E-2</c:v>
                </c:pt>
                <c:pt idx="2">
                  <c:v>8.9851040602880614E-2</c:v>
                </c:pt>
                <c:pt idx="3">
                  <c:v>0.50802901714969906</c:v>
                </c:pt>
              </c:numCache>
            </c:numRef>
          </c:val>
        </c:ser>
        <c:dLbls/>
        <c:firstSliceAng val="0"/>
      </c:pieChart>
      <c:spPr>
        <a:noFill/>
        <a:ln w="25407">
          <a:noFill/>
        </a:ln>
      </c:spPr>
    </c:plotArea>
    <c:legend>
      <c:legendPos val="b"/>
      <c:layout>
        <c:manualLayout>
          <c:xMode val="edge"/>
          <c:yMode val="edge"/>
          <c:x val="0.17574166865505447"/>
          <c:y val="0.85949019717731012"/>
          <c:w val="0.65752573857560759"/>
          <c:h val="0.14050980282268991"/>
        </c:manualLayout>
      </c:layout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zero"/>
  </c:chart>
  <c:txPr>
    <a:bodyPr/>
    <a:lstStyle/>
    <a:p>
      <a:pPr>
        <a:defRPr sz="1797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1A108550-48F7-4BBD-9E4C-F5BC0ED388DD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r>
              <a:rPr lang="en-US"/>
              <a:t>ppppppppppppppppp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4594CF7E-DB1F-4CC7-82EC-A8E50FC6E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39446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9BB655D0-7B05-4671-BBD6-5BBFB7943D86}" type="datetimeFigureOut">
              <a:rPr lang="en-US" smtClean="0"/>
              <a:pPr/>
              <a:t>8/24/2022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2" tIns="46136" rIns="92272" bIns="4613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272" tIns="46136" rIns="92272" bIns="461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r>
              <a:rPr lang="en-IN"/>
              <a:t>ppppppppppppppppp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A6B9BCE9-F81D-4895-A826-A2F751F7477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579473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189F5A-2F44-413F-B904-83CF00364C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53000" cy="3716337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793" y="4713248"/>
            <a:ext cx="4990093" cy="4467411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ppppppppppppppppp</a:t>
            </a:r>
          </a:p>
        </p:txBody>
      </p:sp>
    </p:spTree>
    <p:extLst>
      <p:ext uri="{BB962C8B-B14F-4D97-AF65-F5344CB8AC3E}">
        <p14:creationId xmlns:p14="http://schemas.microsoft.com/office/powerpoint/2010/main" xmlns="" val="1281262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BC99B20-4E3B-4DDA-8370-934A0D266E6E}" type="slidenum">
              <a:rPr lang="en-US" sz="1200" b="0" smtClean="0"/>
              <a:pPr/>
              <a:t>2</a:t>
            </a:fld>
            <a:endParaRPr lang="en-US" sz="1200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56175" cy="371792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120" y="4712727"/>
            <a:ext cx="4991436" cy="446770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868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IN" sz="1200" b="0"/>
              <a:t>ppppppppppppppppp</a:t>
            </a:r>
          </a:p>
        </p:txBody>
      </p:sp>
    </p:spTree>
    <p:extLst>
      <p:ext uri="{BB962C8B-B14F-4D97-AF65-F5344CB8AC3E}">
        <p14:creationId xmlns:p14="http://schemas.microsoft.com/office/powerpoint/2010/main" xmlns="" val="1097799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 smtClean="0"/>
              <a:t>ppppppppppppppppp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B9BCE9-F81D-4895-A826-A2F751F74772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71438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189F5A-2F44-413F-B904-83CF00364C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53000" cy="3716337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793" y="4713248"/>
            <a:ext cx="4990093" cy="4467411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ppppppppppppppppp</a:t>
            </a:r>
          </a:p>
        </p:txBody>
      </p:sp>
    </p:spTree>
    <p:extLst>
      <p:ext uri="{BB962C8B-B14F-4D97-AF65-F5344CB8AC3E}">
        <p14:creationId xmlns:p14="http://schemas.microsoft.com/office/powerpoint/2010/main" xmlns="" val="1960540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01EEE-5CB7-4FF4-9F85-5DE5310B11A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ppppppppppppppppp</a:t>
            </a:r>
          </a:p>
        </p:txBody>
      </p:sp>
    </p:spTree>
    <p:extLst>
      <p:ext uri="{BB962C8B-B14F-4D97-AF65-F5344CB8AC3E}">
        <p14:creationId xmlns:p14="http://schemas.microsoft.com/office/powerpoint/2010/main" xmlns="" val="315836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Line 2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799" y="1219200"/>
            <a:ext cx="8763001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latin typeface="Comic Sans MS" pitchFamily="66" charset="0"/>
            </a:endParaRPr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r>
              <a:rPr lang="en-IN" sz="4400" b="1" dirty="0" smtClean="0">
                <a:solidFill>
                  <a:srgbClr val="006600"/>
                </a:solidFill>
                <a:latin typeface="Arial Narrow" pitchFamily="34" charset="0"/>
              </a:rPr>
              <a:t>India’s Electricity Sector-Prospects  for Regional  </a:t>
            </a:r>
            <a:r>
              <a:rPr lang="en-IN" sz="4400" b="1" dirty="0">
                <a:solidFill>
                  <a:srgbClr val="006600"/>
                </a:solidFill>
                <a:latin typeface="Arial Narrow" pitchFamily="34" charset="0"/>
              </a:rPr>
              <a:t>C</a:t>
            </a:r>
            <a:r>
              <a:rPr lang="en-IN" sz="4400" b="1" dirty="0" smtClean="0">
                <a:solidFill>
                  <a:srgbClr val="006600"/>
                </a:solidFill>
                <a:latin typeface="Arial Narrow" pitchFamily="34" charset="0"/>
              </a:rPr>
              <a:t>ooperation</a:t>
            </a:r>
          </a:p>
          <a:p>
            <a:pPr algn="ctr"/>
            <a:endParaRPr lang="en-US" sz="2400" b="1" dirty="0">
              <a:solidFill>
                <a:srgbClr val="006600"/>
              </a:solidFill>
              <a:latin typeface="Arial Narrow" pitchFamily="34" charset="0"/>
            </a:endParaRPr>
          </a:p>
          <a:p>
            <a:pPr algn="ctr"/>
            <a:endParaRPr lang="en-US" sz="1800" b="1" i="1" dirty="0"/>
          </a:p>
          <a:p>
            <a:pPr algn="ctr"/>
            <a:endParaRPr lang="en-US" sz="1800" b="1" i="1" dirty="0"/>
          </a:p>
          <a:p>
            <a:pPr algn="ctr"/>
            <a:endParaRPr lang="en-IN" b="1" dirty="0">
              <a:solidFill>
                <a:srgbClr val="006600"/>
              </a:solidFill>
              <a:latin typeface="Arial Narrow" pitchFamily="34" charset="0"/>
            </a:endParaRPr>
          </a:p>
          <a:p>
            <a:pPr algn="ctr"/>
            <a:r>
              <a:rPr lang="en-IN" b="1" dirty="0">
                <a:solidFill>
                  <a:srgbClr val="006600"/>
                </a:solidFill>
                <a:latin typeface="Arial Narrow" pitchFamily="34" charset="0"/>
              </a:rPr>
              <a:t> </a:t>
            </a:r>
            <a:endParaRPr lang="en-IN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1" y="61722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err="1" smtClean="0"/>
              <a:t>Shakuntala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D.Gamlin</a:t>
            </a: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Line 2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2400" y="228600"/>
            <a:ext cx="868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charset="0"/>
                <a:ea typeface="MS PGothic" pitchFamily="34" charset="-128"/>
              </a:rPr>
              <a:t>India’s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pitchFamily="34" charset="-128"/>
              </a:rPr>
              <a:t>market size and global share in clean </a:t>
            </a:r>
            <a:r>
              <a:rPr lang="en-US" sz="2000" b="1" dirty="0" smtClean="0">
                <a:solidFill>
                  <a:srgbClr val="C00000"/>
                </a:solidFill>
                <a:latin typeface="Arial" charset="0"/>
                <a:ea typeface="MS PGothic" pitchFamily="34" charset="-128"/>
              </a:rPr>
              <a:t>energy technologies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pitchFamily="34" charset="-128"/>
              </a:rPr>
              <a:t>today and in </a:t>
            </a:r>
            <a:r>
              <a:rPr lang="en-US" sz="2000" b="1" dirty="0" smtClean="0">
                <a:solidFill>
                  <a:srgbClr val="C00000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pitchFamily="34" charset="-128"/>
              </a:rPr>
              <a:t>2040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1676400"/>
            <a:ext cx="7996260" cy="36912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72200" y="6324600"/>
            <a:ext cx="28344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00" dirty="0" smtClean="0"/>
              <a:t>Source: IEA’s India energy Outlook December 2020</a:t>
            </a:r>
            <a:endParaRPr lang="en-IN" sz="1000" dirty="0"/>
          </a:p>
        </p:txBody>
      </p:sp>
    </p:spTree>
    <p:extLst>
      <p:ext uri="{BB962C8B-B14F-4D97-AF65-F5344CB8AC3E}">
        <p14:creationId xmlns:p14="http://schemas.microsoft.com/office/powerpoint/2010/main" xmlns="" val="3807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410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US" sz="2000" b="1" dirty="0" smtClean="0">
                <a:solidFill>
                  <a:srgbClr val="CC0000"/>
                </a:solidFill>
                <a:latin typeface="Arial Narrow" panose="020B0606020202030204" pitchFamily="34" charset="0"/>
                <a:cs typeface="Times New Roman" pitchFamily="18" charset="0"/>
              </a:rPr>
              <a:t>Signed at eighteenth </a:t>
            </a:r>
            <a:r>
              <a:rPr lang="en-US" sz="2000" b="1" dirty="0">
                <a:solidFill>
                  <a:srgbClr val="CC0000"/>
                </a:solidFill>
                <a:latin typeface="Arial Narrow" panose="020B0606020202030204" pitchFamily="34" charset="0"/>
                <a:cs typeface="Times New Roman" pitchFamily="18" charset="0"/>
              </a:rPr>
              <a:t>SAARC Summit </a:t>
            </a:r>
            <a:r>
              <a:rPr lang="en-US" sz="2000" b="1" dirty="0" smtClean="0">
                <a:solidFill>
                  <a:srgbClr val="CC0000"/>
                </a:solidFill>
                <a:latin typeface="Arial Narrow" panose="020B0606020202030204" pitchFamily="34" charset="0"/>
                <a:cs typeface="Times New Roman" pitchFamily="18" charset="0"/>
              </a:rPr>
              <a:t>in </a:t>
            </a:r>
            <a:r>
              <a:rPr lang="en-US" sz="2000" b="1" dirty="0">
                <a:solidFill>
                  <a:srgbClr val="CC0000"/>
                </a:solidFill>
                <a:latin typeface="Arial Narrow" panose="020B0606020202030204" pitchFamily="34" charset="0"/>
                <a:cs typeface="Times New Roman" pitchFamily="18" charset="0"/>
              </a:rPr>
              <a:t>November 2014 </a:t>
            </a:r>
            <a:r>
              <a:rPr lang="en-US" sz="2000" b="1" dirty="0" smtClean="0">
                <a:solidFill>
                  <a:srgbClr val="CC0000"/>
                </a:solidFill>
                <a:latin typeface="Arial Narrow" panose="020B0606020202030204" pitchFamily="34" charset="0"/>
                <a:cs typeface="Times New Roman" pitchFamily="18" charset="0"/>
              </a:rPr>
              <a:t>recognizes:-</a:t>
            </a:r>
          </a:p>
          <a:p>
            <a:pPr marL="0" indent="0" algn="just">
              <a:buNone/>
              <a:defRPr/>
            </a:pPr>
            <a:endParaRPr lang="en-US" sz="2000" dirty="0" smtClean="0">
              <a:latin typeface="Arial Narrow" panose="020B0606020202030204" pitchFamily="34" charset="0"/>
            </a:endParaRP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 smtClean="0">
                <a:latin typeface="Arial Narrow" panose="020B0606020202030204" pitchFamily="34" charset="0"/>
              </a:rPr>
              <a:t> </a:t>
            </a:r>
            <a:r>
              <a:rPr lang="en-US" sz="1600" b="1" dirty="0">
                <a:latin typeface="Arial Narrow" panose="020B0606020202030204" pitchFamily="34" charset="0"/>
              </a:rPr>
              <a:t>cross-border electricity exchanges and trade; </a:t>
            </a:r>
            <a:endParaRPr lang="en-US" sz="1600" b="1" dirty="0" smtClean="0">
              <a:latin typeface="Arial Narrow" panose="020B0606020202030204" pitchFamily="34" charset="0"/>
            </a:endParaRP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 smtClean="0">
                <a:latin typeface="Arial Narrow" panose="020B0606020202030204" pitchFamily="34" charset="0"/>
              </a:rPr>
              <a:t>Cross border investment in electricity </a:t>
            </a:r>
            <a:r>
              <a:rPr lang="en-US" sz="1600" b="1" dirty="0">
                <a:latin typeface="Arial Narrow" panose="020B0606020202030204" pitchFamily="34" charset="0"/>
              </a:rPr>
              <a:t>sector; and </a:t>
            </a:r>
            <a:endParaRPr lang="en-US" sz="1600" b="1" dirty="0" smtClean="0">
              <a:latin typeface="Arial Narrow" panose="020B0606020202030204" pitchFamily="34" charset="0"/>
            </a:endParaRP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 smtClean="0">
                <a:latin typeface="Arial Narrow" panose="020B0606020202030204" pitchFamily="34" charset="0"/>
              </a:rPr>
              <a:t>Common standards and specification from electricity sector</a:t>
            </a:r>
            <a:r>
              <a:rPr lang="en-US" sz="1600" dirty="0">
                <a:latin typeface="Arial Narrow" panose="020B0606020202030204" pitchFamily="34" charset="0"/>
              </a:rPr>
              <a:t>	</a:t>
            </a:r>
          </a:p>
          <a:p>
            <a:pPr marL="0" indent="0" algn="just">
              <a:buFont typeface="Arial" charset="0"/>
              <a:buNone/>
              <a:defRPr/>
            </a:pPr>
            <a:endParaRPr lang="en-US" sz="2000" b="1" dirty="0" smtClean="0">
              <a:solidFill>
                <a:srgbClr val="CC000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400050" lvl="1" indent="0" algn="just">
              <a:lnSpc>
                <a:spcPct val="160000"/>
              </a:lnSpc>
              <a:buNone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It contains guiding provisions for:</a:t>
            </a: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 infrastructure building and management of cross-border power interconnections, </a:t>
            </a: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 transmission services agreement, </a:t>
            </a: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electricity grid protection system, </a:t>
            </a: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transmission access,</a:t>
            </a: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 trading arrangements including pricing and duty structure, and</a:t>
            </a:r>
          </a:p>
          <a:p>
            <a:pPr marL="857250" lvl="1" indent="-457200" algn="just">
              <a:lnSpc>
                <a:spcPct val="16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latin typeface="Arial Narrow" panose="020B0606020202030204" pitchFamily="34" charset="0"/>
              </a:rPr>
              <a:t> overall intergovernmental regulatory requirements</a:t>
            </a:r>
            <a:r>
              <a:rPr lang="en-US" sz="1600" dirty="0">
                <a:latin typeface="Arial Narrow" panose="020B0606020202030204" pitchFamily="34" charset="0"/>
              </a:rPr>
              <a:t>. </a:t>
            </a:r>
            <a:r>
              <a:rPr lang="en-GB" sz="21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		</a:t>
            </a:r>
            <a:endParaRPr lang="en-GB" sz="1800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800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>
              <a:buFont typeface="Arial" charset="0"/>
              <a:buChar char="•"/>
              <a:defRPr/>
            </a:pPr>
            <a:endParaRPr lang="en-IN" dirty="0">
              <a:latin typeface="Arial Narrow" panose="020B0606020202030204" pitchFamily="34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18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The SAARC Framework Agreement for Energy Cooperation (Electricity</a:t>
            </a:r>
            <a:r>
              <a:rPr lang="en-US" sz="1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)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820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5800" y="10668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  <a:endParaRPr lang="en-GB" sz="1800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457200" lvl="1" indent="0" algn="just">
              <a:buFont typeface="Arial" charset="0"/>
              <a:buNone/>
              <a:defRPr/>
            </a:pPr>
            <a:r>
              <a:rPr lang="en-GB" sz="2100" b="1" dirty="0" smtClean="0">
                <a:solidFill>
                  <a:srgbClr val="C00000"/>
                </a:solidFill>
                <a:latin typeface="Cambria" pitchFamily="18" charset="0"/>
              </a:rPr>
              <a:t>			</a:t>
            </a: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90617" y="422833"/>
            <a:ext cx="8824783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IN" sz="28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Major cross-border transmission </a:t>
            </a:r>
            <a:r>
              <a:rPr lang="en-IN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developments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7083197"/>
              </p:ext>
            </p:extLst>
          </p:nvPr>
        </p:nvGraphicFramePr>
        <p:xfrm>
          <a:off x="90617" y="1145060"/>
          <a:ext cx="8900983" cy="5878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024"/>
                <a:gridCol w="390394"/>
                <a:gridCol w="7495565"/>
              </a:tblGrid>
              <a:tr h="245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IN" sz="1400" b="1" kern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 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IN" sz="1400" b="1" kern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of Cross-border Interconnections	</a:t>
                      </a:r>
                      <a:endParaRPr lang="en-IN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</a:tr>
              <a:tr h="14301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IN" sz="1400" b="1" i="1" kern="1800" dirty="0">
                          <a:effectLst/>
                        </a:rPr>
                        <a:t>Bhutan	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 smtClean="0">
                          <a:effectLst/>
                        </a:rPr>
                        <a:t>Signed </a:t>
                      </a:r>
                      <a:r>
                        <a:rPr lang="en-US" sz="1400" b="1" i="1" kern="1800" dirty="0">
                          <a:effectLst/>
                        </a:rPr>
                        <a:t>a Framework Agreement in 2009, to develop 10GW capacity in </a:t>
                      </a:r>
                      <a:r>
                        <a:rPr lang="en-US" sz="1400" b="1" i="1" kern="1800" dirty="0" smtClean="0">
                          <a:effectLst/>
                        </a:rPr>
                        <a:t>Bhutan.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 smtClean="0">
                          <a:effectLst/>
                        </a:rPr>
                        <a:t>Grid </a:t>
                      </a:r>
                      <a:r>
                        <a:rPr lang="en-US" sz="1400" b="1" i="1" kern="1800" dirty="0">
                          <a:effectLst/>
                        </a:rPr>
                        <a:t>reinforcement to evacuate power from various HEPs are in progress. Currently, around 1500 MW being imported. </a:t>
                      </a:r>
                      <a:endParaRPr lang="en-IN" sz="1200" b="1" i="1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A string of 132kV, 220kV and 400kV lines in the Southwestern border regions of Bhutan are used to evacuate power . 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</a:tr>
              <a:tr h="1174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IN" sz="1400" b="1" i="1" kern="1800" dirty="0">
                          <a:effectLst/>
                        </a:rPr>
                        <a:t>Bangladesh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A 400kV, 30 km double-circuit HVDC line from </a:t>
                      </a:r>
                      <a:r>
                        <a:rPr lang="en-US" sz="1400" b="1" i="1" kern="1800" dirty="0" err="1">
                          <a:effectLst/>
                        </a:rPr>
                        <a:t>Bheramara</a:t>
                      </a:r>
                      <a:r>
                        <a:rPr lang="en-US" sz="1400" b="1" i="1" kern="1800" dirty="0">
                          <a:effectLst/>
                        </a:rPr>
                        <a:t> (Bangladesh) to </a:t>
                      </a:r>
                      <a:r>
                        <a:rPr lang="en-US" sz="1400" b="1" i="1" kern="1800" dirty="0" err="1">
                          <a:effectLst/>
                        </a:rPr>
                        <a:t>Baharampur</a:t>
                      </a:r>
                      <a:r>
                        <a:rPr lang="en-US" sz="1400" b="1" i="1" kern="1800" dirty="0">
                          <a:effectLst/>
                        </a:rPr>
                        <a:t> (India) and a 500 MW 400/230 KV back-to-back HVDC substation established in 2013. </a:t>
                      </a:r>
                      <a:endParaRPr lang="en-IN" sz="1200" b="1" i="1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Other bilateral connections planned include a 400kV DC line between </a:t>
                      </a:r>
                      <a:r>
                        <a:rPr lang="en-US" sz="1400" b="1" i="1" kern="1800" dirty="0" err="1">
                          <a:effectLst/>
                        </a:rPr>
                        <a:t>Surjyamaninagar</a:t>
                      </a:r>
                      <a:r>
                        <a:rPr lang="en-US" sz="1400" b="1" i="1" kern="1800" dirty="0">
                          <a:effectLst/>
                        </a:rPr>
                        <a:t> (India) and </a:t>
                      </a:r>
                      <a:r>
                        <a:rPr lang="en-US" sz="1400" b="1" i="1" kern="1800" dirty="0" err="1">
                          <a:effectLst/>
                        </a:rPr>
                        <a:t>Comilla</a:t>
                      </a:r>
                      <a:r>
                        <a:rPr lang="en-US" sz="1400" b="1" i="1" kern="1800" dirty="0">
                          <a:effectLst/>
                        </a:rPr>
                        <a:t> (Bangladesh) for transfer of 100MV from </a:t>
                      </a:r>
                      <a:r>
                        <a:rPr lang="en-US" sz="1400" b="1" i="1" kern="1800" dirty="0" err="1">
                          <a:effectLst/>
                        </a:rPr>
                        <a:t>Palatana</a:t>
                      </a:r>
                      <a:r>
                        <a:rPr lang="en-US" sz="1400" b="1" i="1" kern="1800" dirty="0">
                          <a:effectLst/>
                        </a:rPr>
                        <a:t> power project in Tripura, India </a:t>
                      </a:r>
                      <a:endParaRPr lang="en-US" sz="1400" b="1" i="1" kern="18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	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</a:tr>
              <a:tr h="1351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IN" sz="1400" b="1" i="1" kern="1800" dirty="0">
                          <a:effectLst/>
                        </a:rPr>
                        <a:t>Nepal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About 12 interconnections through 11kV, 33kV and 132 kV lines connect the Southern </a:t>
                      </a:r>
                      <a:r>
                        <a:rPr lang="en-US" sz="1400" b="1" i="1" kern="1800" dirty="0" err="1">
                          <a:effectLst/>
                        </a:rPr>
                        <a:t>Terai</a:t>
                      </a:r>
                      <a:r>
                        <a:rPr lang="en-US" sz="1400" b="1" i="1" kern="1800" dirty="0">
                          <a:effectLst/>
                        </a:rPr>
                        <a:t> region of Nepal with bordering Indian states, enabling access to several existing and developing hydropower projects in Nepal. </a:t>
                      </a:r>
                      <a:endParaRPr lang="en-IN" sz="1200" b="1" i="1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An integrated Master Plan envisions power evacuation from about 280 hydropower projects in Nepal to India, totaling 45GW installed capacity, through high capacity cross-border links. </a:t>
                      </a:r>
                      <a:endParaRPr lang="en-US" sz="1400" b="1" i="1" kern="18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</a:tr>
              <a:tr h="140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IN" sz="1400" b="1" i="1" kern="1800" dirty="0" err="1">
                          <a:effectLst/>
                        </a:rPr>
                        <a:t>SriLanka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IN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The proposed India-Sri Lanka 400kV HVDC grid interconnection involves construction of a HVDC connection between Madurai (India) to Anuradhapura (Sri Lanka). </a:t>
                      </a:r>
                      <a:endParaRPr lang="en-IN" sz="1200" b="1" i="1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en-US" sz="1400" b="1" i="1" kern="1800" dirty="0">
                          <a:effectLst/>
                        </a:rPr>
                        <a:t>The link has a proposed length of 387 km including 127 km of submarine cables with an initial capacity of 500 MW and has future potential of 1000 MW	</a:t>
                      </a:r>
                      <a:endParaRPr lang="en-IN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67" marR="34667" marT="17333" marB="1733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64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17" y="1143000"/>
            <a:ext cx="8977183" cy="57150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Hon'ble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 Minister Modi, at the First Assembly of the International Solar Alliance (ISA) in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called for connecting solar energy supply across borders, with the vision of 'One Sun One World One Grid' (OSOWOG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behind the OSOWOG is that ‘The Sun Never Sets’ and is a constant at some geographical location, globally, at any given point of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of OSOWOG is planned in three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phases-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Phase, the Indian Grid interconnects with the Middle East, South Asia, and Southeast Asia.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Interconnected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African power pools in the second Phase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A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interconnection to achieve the OSOWOG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vision in its final phase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initiative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expected 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realize “three transitions” of energy development. The transition of energy production from fossil fuel to clean energy dominance. The transition of energy allocation from local balance to cross-border and global distribution. And the transition from coal, oil, and gas in energy consumption to electric-centric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COP 26 , ISA and UK jointly launch the global “Green Grids Initiative – One Sun One World One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Roadmap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endParaRPr lang="en-GB" sz="16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16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 algn="just">
              <a:buFont typeface="Arial" charset="0"/>
              <a:buNone/>
              <a:defRPr/>
            </a:pPr>
            <a:r>
              <a:rPr lang="en-GB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90617" y="422833"/>
            <a:ext cx="8824783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IN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One Sun One world One grid Initiative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9263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5800" y="10668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  <a:endParaRPr lang="en-GB" sz="1800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457200" lvl="1" indent="0" algn="just">
              <a:buFont typeface="Arial" charset="0"/>
              <a:buNone/>
              <a:defRPr/>
            </a:pPr>
            <a:r>
              <a:rPr lang="en-GB" sz="2100" b="1" dirty="0" smtClean="0">
                <a:solidFill>
                  <a:srgbClr val="C00000"/>
                </a:solidFill>
                <a:latin typeface="Cambria" pitchFamily="18" charset="0"/>
              </a:rPr>
              <a:t>			</a:t>
            </a: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GB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Cooperation Opportunities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67384549"/>
              </p:ext>
            </p:extLst>
          </p:nvPr>
        </p:nvGraphicFramePr>
        <p:xfrm>
          <a:off x="609600" y="1310838"/>
          <a:ext cx="8153400" cy="47836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6003"/>
                <a:gridCol w="6417397"/>
              </a:tblGrid>
              <a:tr h="169413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Investments</a:t>
                      </a: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 power projects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manufacturing of RE products,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 storage/ </a:t>
                      </a: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batteries; and hydrogen energy supply chain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to start-ups, including through venture capital, mezzanine finance, angel </a:t>
                      </a:r>
                      <a:r>
                        <a:rPr lang="en-IN" sz="18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investments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IN" sz="1800" b="1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2942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and Training</a:t>
                      </a:r>
                      <a:endParaRPr lang="en-IN" sz="1600" b="1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describing regional standards and specifications</a:t>
                      </a:r>
                    </a:p>
                    <a:p>
                      <a:pPr marL="342900" lvl="0" indent="-34290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regional </a:t>
                      </a:r>
                      <a:r>
                        <a:rPr lang="en-IN" sz="18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research and development </a:t>
                      </a:r>
                    </a:p>
                    <a:p>
                      <a:pPr marL="342900" lvl="0" indent="-34290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regional laboratories </a:t>
                      </a:r>
                      <a:r>
                        <a:rPr lang="en-IN" sz="18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testing </a:t>
                      </a: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standards and certifications</a:t>
                      </a:r>
                      <a:endParaRPr lang="en-IN" sz="1800" b="1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training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IN" sz="1800" b="1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303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Grid management</a:t>
                      </a: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Frequency management, digitized metering,  </a:t>
                      </a:r>
                      <a:r>
                        <a:rPr lang="en-IN" sz="18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Joint venture with Indian manufacturers</a:t>
                      </a:r>
                    </a:p>
                  </a:txBody>
                  <a:tcPr marL="68580" marR="68580" marT="0" marB="0"/>
                </a:tc>
              </a:tr>
              <a:tr h="29412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Trading</a:t>
                      </a:r>
                      <a:endParaRPr lang="en-IN" sz="1600" b="1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</a:t>
                      </a: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Trade in electricity</a:t>
                      </a:r>
                      <a:endParaRPr lang="en-IN" sz="1800" b="1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47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Services</a:t>
                      </a:r>
                      <a:endParaRPr lang="en-IN" sz="1600" b="1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IN" sz="1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Technical support and consultancy </a:t>
                      </a:r>
                      <a:r>
                        <a:rPr lang="en-IN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services</a:t>
                      </a:r>
                      <a:endParaRPr lang="en-IN" sz="1800" b="1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n-IN" sz="1800" b="1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83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3"/>
          <p:cNvSpPr>
            <a:spLocks noChangeArrowheads="1" noChangeShapeType="1" noTextEdit="1"/>
          </p:cNvSpPr>
          <p:nvPr/>
        </p:nvSpPr>
        <p:spPr bwMode="auto">
          <a:xfrm>
            <a:off x="2514600" y="2667000"/>
            <a:ext cx="3390900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Line 2"/>
          <p:cNvSpPr>
            <a:spLocks noChangeShapeType="1"/>
          </p:cNvSpPr>
          <p:nvPr/>
        </p:nvSpPr>
        <p:spPr bwMode="auto">
          <a:xfrm>
            <a:off x="0" y="1529862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en-IN" sz="1662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52400" y="504369"/>
            <a:ext cx="9072425" cy="150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1" lang="en-IN" sz="1662" dirty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  <a:t>The Industrial Revolution led an  Explosive Development </a:t>
            </a:r>
            <a:r>
              <a:rPr kumimoji="1" lang="en-IN" sz="1662" dirty="0" smtClean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  <a:t>Path</a:t>
            </a:r>
            <a:endParaRPr kumimoji="1" lang="en-IN" sz="1662" dirty="0">
              <a:solidFill>
                <a:srgbClr val="CC0000"/>
              </a:solidFill>
              <a:latin typeface="Comic Sans MS" pitchFamily="66" charset="0"/>
              <a:cs typeface="Times New Roman" pitchFamily="18" charset="0"/>
            </a:endParaRPr>
          </a:p>
          <a:p>
            <a:pPr lvl="1">
              <a:buFont typeface="Comic Sans MS" panose="030F0702030302020204" pitchFamily="66" charset="0"/>
              <a:buChar char="−"/>
            </a:pPr>
            <a:r>
              <a:rPr kumimoji="1" lang="en-IN" sz="14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Reliance on muscle power and traditional biomass was replaced mostly by Fossil </a:t>
            </a:r>
            <a:r>
              <a:rPr kumimoji="1" lang="en-IN" sz="1400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Fuels</a:t>
            </a:r>
          </a:p>
          <a:p>
            <a:pPr lvl="1">
              <a:buFont typeface="Comic Sans MS" panose="030F0702030302020204" pitchFamily="66" charset="0"/>
              <a:buChar char="−"/>
            </a:pPr>
            <a:endParaRPr kumimoji="1" lang="en-IN" sz="14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lvl="1">
              <a:buFont typeface="Comic Sans MS" panose="030F0702030302020204" pitchFamily="66" charset="0"/>
              <a:buChar char="−"/>
            </a:pPr>
            <a:r>
              <a:rPr kumimoji="1" lang="en-IN" sz="1400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Now World is exploring ways for  carbon free energy</a:t>
            </a:r>
          </a:p>
          <a:p>
            <a:r>
              <a:rPr kumimoji="1" lang="en-IN" sz="1662" dirty="0" smtClean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en-IN" sz="1662" dirty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  <a:t/>
            </a:r>
            <a:br>
              <a:rPr kumimoji="1" lang="en-IN" sz="1662" dirty="0">
                <a:solidFill>
                  <a:srgbClr val="CC0000"/>
                </a:solidFill>
                <a:latin typeface="Comic Sans MS" pitchFamily="66" charset="0"/>
                <a:cs typeface="Times New Roman" pitchFamily="18" charset="0"/>
              </a:rPr>
            </a:br>
            <a:endParaRPr kumimoji="1" lang="en-US" sz="1662" dirty="0">
              <a:solidFill>
                <a:srgbClr val="CC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458200" cy="125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2215">
              <a:latin typeface="Comic Sans MS" pitchFamily="66" charset="0"/>
            </a:endParaRPr>
          </a:p>
          <a:p>
            <a:pPr algn="ctr"/>
            <a:endParaRPr lang="en-US" sz="1662" i="1"/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endParaRPr lang="en-AU" sz="1846">
              <a:solidFill>
                <a:srgbClr val="003399"/>
              </a:solidFill>
            </a:endParaRP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4495800" y="6242540"/>
            <a:ext cx="3810000" cy="37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sz="923" dirty="0"/>
              <a:t>Source:   Nakicenovic, N Grubler,A , McDonald, A (1998)  IIASA and World Energy Assessment 2012</a:t>
            </a:r>
            <a:endParaRPr lang="en-US" sz="923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686800" cy="42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7010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228600" y="443884"/>
            <a:ext cx="8763000" cy="416542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The </a:t>
            </a:r>
            <a:r>
              <a:rPr lang="en-US" sz="18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share of renewables in global power generation </a:t>
            </a: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476102"/>
            <a:ext cx="8229600" cy="3905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10401" y="64770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BP Stat 2022</a:t>
            </a:r>
            <a:endParaRPr lang="en-IN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64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  <a:endParaRPr lang="en-GB" sz="1800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457200" lvl="1" indent="0" algn="just">
              <a:buFont typeface="Arial" charset="0"/>
              <a:buNone/>
              <a:defRPr/>
            </a:pPr>
            <a:r>
              <a:rPr lang="en-GB" sz="2100" b="1" dirty="0" smtClean="0">
                <a:solidFill>
                  <a:srgbClr val="C00000"/>
                </a:solidFill>
                <a:latin typeface="Cambria" pitchFamily="18" charset="0"/>
              </a:rPr>
              <a:t>			</a:t>
            </a: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IN" sz="24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India : Energy and Emissions 2021-A Snapshot</a:t>
            </a:r>
            <a:endParaRPr lang="en-GB" sz="24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0385511"/>
              </p:ext>
            </p:extLst>
          </p:nvPr>
        </p:nvGraphicFramePr>
        <p:xfrm>
          <a:off x="1021491" y="1507524"/>
          <a:ext cx="7208109" cy="47815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4778"/>
                <a:gridCol w="1114762"/>
                <a:gridCol w="1175848"/>
                <a:gridCol w="1182326"/>
                <a:gridCol w="709918"/>
                <a:gridCol w="960161"/>
                <a:gridCol w="1300316"/>
              </a:tblGrid>
              <a:tr h="25291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Primary </a:t>
                      </a: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Energy </a:t>
                      </a:r>
                      <a:r>
                        <a:rPr lang="en-I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Exajoule</a:t>
                      </a: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Electricity (</a:t>
                      </a:r>
                      <a:r>
                        <a:rPr lang="en-IN" sz="1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TWh</a:t>
                      </a: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Co2 emission from </a:t>
                      </a: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energy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(MMT)</a:t>
                      </a:r>
                      <a:endParaRPr lang="en-IN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9677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Energy (GJ</a:t>
                      </a: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Electricity (KWh</a:t>
                      </a: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Emissions from energy (</a:t>
                      </a: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tonne)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</a:tr>
              <a:tr h="437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World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595.15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28466.3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33884.1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</a:tr>
              <a:tr h="437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92.97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4406.4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4701.1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13353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</a:tr>
              <a:tr h="437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Indo Pacific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272.45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13994.4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17734.6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3270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</a:tr>
              <a:tr h="437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157.65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8534.3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10523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5766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</a:tr>
              <a:tr h="437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35.43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1714.8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2552.8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1234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IN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62800" y="6553200"/>
            <a:ext cx="1962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 smtClean="0"/>
              <a:t>Source: BP Stat Review 2022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xmlns="" val="3677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5800" y="10668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  <a:endParaRPr lang="en-GB" sz="1800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457200" lvl="1" indent="0" algn="just">
              <a:buFont typeface="Arial" charset="0"/>
              <a:buNone/>
              <a:defRPr/>
            </a:pPr>
            <a:r>
              <a:rPr lang="en-GB" sz="2100" b="1" dirty="0" smtClean="0">
                <a:solidFill>
                  <a:srgbClr val="C00000"/>
                </a:solidFill>
                <a:latin typeface="Cambria" pitchFamily="18" charset="0"/>
              </a:rPr>
              <a:t>			</a:t>
            </a: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GB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India Electric Installed Capacity – June 2022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20048302"/>
              </p:ext>
            </p:extLst>
          </p:nvPr>
        </p:nvGraphicFramePr>
        <p:xfrm>
          <a:off x="-685800" y="951931"/>
          <a:ext cx="6324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Objec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77535544"/>
              </p:ext>
            </p:extLst>
          </p:nvPr>
        </p:nvGraphicFramePr>
        <p:xfrm>
          <a:off x="5181600" y="1905000"/>
          <a:ext cx="3794085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4267200" y="2228850"/>
            <a:ext cx="2819400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7200" y="4605277"/>
            <a:ext cx="2819400" cy="423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1219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404 GW</a:t>
            </a:r>
            <a:endParaRPr lang="en-IN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24600" y="1253318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114 GW</a:t>
            </a:r>
            <a:endParaRPr lang="en-IN" sz="3200" b="1" dirty="0"/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" name="TextBox 1"/>
          <p:cNvSpPr txBox="1"/>
          <p:nvPr/>
        </p:nvSpPr>
        <p:spPr>
          <a:xfrm>
            <a:off x="6096000" y="6590731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Source: Ministry of Power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086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638800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26th Conference of Parties (</a:t>
            </a:r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COP26-Gloscow December 2021), 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 </a:t>
            </a:r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Minister Narendra Modi outlined the strategy 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Panchamrit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‘five elixirs</a:t>
            </a:r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’:-</a:t>
            </a:r>
          </a:p>
          <a:p>
            <a:pPr marL="0" indent="0" algn="just">
              <a:buNone/>
              <a:defRPr/>
            </a:pP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Short-term goals 2030,  </a:t>
            </a: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non-fossil energy capacity to 500 GW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 50 percent of  energy requirements from renewable energy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total projected carbon emissions by one billion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tonnes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w.r.t  2021 level 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carbon intensity of its economy by more than 45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 goal 2070</a:t>
            </a:r>
          </a:p>
          <a:p>
            <a:pPr marL="571500" lvl="1" indent="-171450" algn="just">
              <a:buFont typeface="Times New Roman" panose="02020603050405020304" pitchFamily="18" charset="0"/>
              <a:buChar char="−"/>
              <a:defRPr/>
            </a:pPr>
            <a:r>
              <a:rPr lang="en-IN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year 2070, India will achieve the target of Net Zero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net-zero carbon emissions  </a:t>
            </a:r>
          </a:p>
          <a:p>
            <a:pPr marL="0" indent="0" algn="just">
              <a:buFont typeface="Arial" charset="0"/>
              <a:buNone/>
              <a:defRPr/>
            </a:pP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Later, </a:t>
            </a:r>
            <a:r>
              <a: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3 August 2022, Union Cabinet approved updated </a:t>
            </a:r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Nationally Determined Contributions (</a:t>
            </a:r>
            <a:r>
              <a:rPr lang="en-IN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NDCs-initial NDCs were submitted to UNFCCC in October 2015</a:t>
            </a:r>
            <a:r>
              <a:rPr lang="en-I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by 2030:- </a:t>
            </a:r>
          </a:p>
          <a:p>
            <a:endParaRPr lang="en-IN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⁻"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Emissions Intensity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GDP by 45 percent by 2030, from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2005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level; and </a:t>
            </a:r>
          </a:p>
          <a:p>
            <a:pPr lvl="1">
              <a:buFont typeface="Times New Roman" panose="02020603050405020304" pitchFamily="18" charset="0"/>
              <a:buChar char="⁻"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50 percent cumulative electric power installed capacity from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 fossil  fuel based energy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by 2030.</a:t>
            </a: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1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Font typeface="Arial" charset="0"/>
              <a:buNone/>
              <a:defRPr/>
            </a:pPr>
            <a:r>
              <a:rPr lang="en-GB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GB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IN" sz="28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India </a:t>
            </a:r>
            <a:r>
              <a:rPr lang="en-IN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aims to achieve Carbon Neutrality </a:t>
            </a:r>
            <a:r>
              <a:rPr lang="en-IN" sz="28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by 2070 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-76200" y="110305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63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5800" y="10668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Cambria" pitchFamily="18" charset="0"/>
              </a:rPr>
              <a:t>	</a:t>
            </a:r>
            <a:endParaRPr lang="en-GB" sz="1800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en-IN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1" y="381000"/>
            <a:ext cx="8763001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IN" sz="20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Central </a:t>
            </a:r>
            <a:r>
              <a:rPr lang="en-IN" sz="20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Electricity Authority (CEA )’s </a:t>
            </a:r>
            <a:r>
              <a:rPr lang="en-IN" sz="20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optimal </a:t>
            </a:r>
            <a:r>
              <a:rPr lang="en-IN" sz="2000" b="1" dirty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generation </a:t>
            </a:r>
            <a:r>
              <a:rPr lang="en-IN" sz="20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mix projections 2030</a:t>
            </a:r>
            <a:endParaRPr lang="en-GB" sz="20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0511138"/>
              </p:ext>
            </p:extLst>
          </p:nvPr>
        </p:nvGraphicFramePr>
        <p:xfrm>
          <a:off x="403653" y="1532239"/>
          <a:ext cx="8359348" cy="38160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76410"/>
                <a:gridCol w="1647202"/>
                <a:gridCol w="1647202"/>
                <a:gridCol w="1394267"/>
                <a:gridCol w="1394267"/>
              </a:tblGrid>
              <a:tr h="27442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Source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Capacity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Generation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644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GW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Percentage capacity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 err="1">
                          <a:effectLst/>
                        </a:rPr>
                        <a:t>GWh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Percentage generation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4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Hydro (including imports)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66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8.1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207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8.2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Pump storage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10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1.2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4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0.2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Coal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267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32.7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1393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55.3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Gas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25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3.1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Nuclear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19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2.3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113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4.5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Solar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280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34.3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801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31.8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Wind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>
                          <a:effectLst/>
                        </a:rPr>
                        <a:t>140</a:t>
                      </a:r>
                      <a:endParaRPr lang="en-IN" sz="1800" b="1" i="1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dirty="0">
                          <a:effectLst/>
                        </a:rPr>
                        <a:t>17.1</a:t>
                      </a:r>
                      <a:endParaRPr lang="en-IN" sz="1800" b="1" i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9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Biomass</a:t>
                      </a:r>
                      <a:endParaRPr lang="en-IN" sz="1800" b="1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N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3653" y="5638800"/>
            <a:ext cx="8740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1" dirty="0" smtClean="0"/>
              <a:t>Absorption </a:t>
            </a:r>
            <a:r>
              <a:rPr lang="en-IN" b="1" i="1" dirty="0"/>
              <a:t>of non-hydro renewables into the grid will require </a:t>
            </a:r>
            <a:r>
              <a:rPr lang="en-IN" b="1" i="1" dirty="0" smtClean="0"/>
              <a:t>battery/energy </a:t>
            </a:r>
            <a:r>
              <a:rPr lang="en-IN" b="1" i="1" dirty="0"/>
              <a:t>storage capacity of 27 GW/108 </a:t>
            </a:r>
            <a:r>
              <a:rPr lang="en-IN" b="1" i="1" dirty="0" err="1"/>
              <a:t>GWh</a:t>
            </a:r>
            <a:r>
              <a:rPr lang="en-IN" b="1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690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4102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2000" b="1" i="1" dirty="0" smtClean="0"/>
              <a:t>RPOs notified in July 2022 mandate 43 </a:t>
            </a:r>
            <a:r>
              <a:rPr lang="en-US" sz="2000" b="1" i="1" dirty="0"/>
              <a:t>per cent </a:t>
            </a:r>
            <a:r>
              <a:rPr lang="en-US" sz="2000" b="1" i="1" dirty="0" smtClean="0"/>
              <a:t> renewables share in electricity  mix.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en-US" sz="2000" b="1" i="1" dirty="0" smtClean="0"/>
              <a:t>These </a:t>
            </a:r>
            <a:r>
              <a:rPr lang="en-US" sz="2000" b="1" i="1" dirty="0"/>
              <a:t>RPOs are primarily aimed to achieve 500 GW renewable power capacity by 2030.</a:t>
            </a:r>
            <a:r>
              <a:rPr lang="en-GB" sz="2000" b="1" i="1" dirty="0"/>
              <a:t>	</a:t>
            </a:r>
            <a:endParaRPr lang="en-IN" b="1" i="1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GB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Renewable Purchase Obligations (RPOs) 2030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6844347"/>
              </p:ext>
            </p:extLst>
          </p:nvPr>
        </p:nvGraphicFramePr>
        <p:xfrm>
          <a:off x="762001" y="2514605"/>
          <a:ext cx="7467600" cy="30390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09548"/>
                <a:gridCol w="1559498"/>
                <a:gridCol w="989683"/>
                <a:gridCol w="1664464"/>
                <a:gridCol w="1844407"/>
              </a:tblGrid>
              <a:tr h="409243">
                <a:tc>
                  <a:txBody>
                    <a:bodyPr/>
                    <a:lstStyle/>
                    <a:p>
                      <a:pPr algn="ctr"/>
                      <a:r>
                        <a:rPr lang="en-IN" sz="1300" b="1" dirty="0">
                          <a:effectLst/>
                        </a:rPr>
                        <a:t>Year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300" b="1" dirty="0">
                          <a:effectLst/>
                        </a:rPr>
                        <a:t>Wind RPO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300" b="1" dirty="0">
                          <a:effectLst/>
                        </a:rPr>
                        <a:t>HPO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300" b="1" dirty="0">
                          <a:effectLst/>
                        </a:rPr>
                        <a:t>Other RPO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300" b="1" dirty="0">
                          <a:effectLst/>
                        </a:rPr>
                        <a:t>Total RPO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endParaRPr lang="en-IN" sz="1300"/>
                    </a:p>
                  </a:txBody>
                  <a:tcPr marL="67552" marR="67552" marT="33776" marB="33776"/>
                </a:tc>
                <a:tc>
                  <a:txBody>
                    <a:bodyPr/>
                    <a:lstStyle/>
                    <a:p>
                      <a:endParaRPr lang="en-IN" sz="1300"/>
                    </a:p>
                  </a:txBody>
                  <a:tcPr marL="67552" marR="67552" marT="33776" marB="33776"/>
                </a:tc>
                <a:tc>
                  <a:txBody>
                    <a:bodyPr/>
                    <a:lstStyle/>
                    <a:p>
                      <a:endParaRPr lang="en-IN" sz="1300"/>
                    </a:p>
                  </a:txBody>
                  <a:tcPr marL="67552" marR="67552" marT="33776" marB="33776"/>
                </a:tc>
                <a:tc>
                  <a:txBody>
                    <a:bodyPr/>
                    <a:lstStyle/>
                    <a:p>
                      <a:endParaRPr lang="en-IN" sz="1300"/>
                    </a:p>
                  </a:txBody>
                  <a:tcPr marL="67552" marR="67552" marT="33776" marB="33776"/>
                </a:tc>
                <a:tc>
                  <a:txBody>
                    <a:bodyPr/>
                    <a:lstStyle/>
                    <a:p>
                      <a:endParaRPr lang="en-IN" sz="1300"/>
                    </a:p>
                  </a:txBody>
                  <a:tcPr marL="67552" marR="67552" marT="33776" marB="33776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2022-23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0.81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0.35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23.44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24.61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2023-24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1.6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0.66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24.81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27.08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2024-25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2.46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1.08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26.37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29.91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2025-26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3.36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1.48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28.17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33.01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2026-27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4.29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1.8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29.86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35.95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2027-28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5.23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2.15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31.43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38.81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2028-29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6.16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2.51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32.69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41.36</a:t>
                      </a:r>
                    </a:p>
                  </a:txBody>
                  <a:tcPr marL="67552" marR="67552" marT="33776" marB="33776" anchor="ctr"/>
                </a:tc>
              </a:tr>
              <a:tr h="2922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2029-30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6.94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2.82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>
                          <a:effectLst/>
                        </a:rPr>
                        <a:t>33.57</a:t>
                      </a:r>
                    </a:p>
                  </a:txBody>
                  <a:tcPr marL="67552" marR="67552" marT="33776" marB="33776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300" b="1" i="1" dirty="0">
                          <a:effectLst/>
                        </a:rPr>
                        <a:t>43.33</a:t>
                      </a:r>
                    </a:p>
                  </a:txBody>
                  <a:tcPr marL="67552" marR="67552" marT="33776" marB="33776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5867400"/>
            <a:ext cx="8229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For energy storage, which has been introduced for the first time, the targets are in the range of 1-4 per cent during 2023-2030. This would be met through solar and wind power projects with energy storage</a:t>
            </a: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xmlns="" val="37961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102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India’s demand for energy is driven by economic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 in general and urbanization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rising incomes, and industrial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in particular- </a:t>
            </a: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electricity constitutes  around 17 percent of final energy consumption- growing at around 6 percent per annum </a:t>
            </a:r>
            <a:endParaRPr lang="en-IN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energy-consuming sectors - industry, household, transport, and agriculture  see a rise in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</a:p>
          <a:p>
            <a:pPr lvl="1"/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energy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sensitive</a:t>
            </a:r>
          </a:p>
          <a:p>
            <a:pPr marL="457200" lvl="1" indent="0">
              <a:buNone/>
            </a:pPr>
            <a:endParaRPr lang="en-IN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Accelerated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 of renewables is driven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Falling cost of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renewables</a:t>
            </a:r>
          </a:p>
          <a:p>
            <a:pPr lvl="1"/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Falling cost of energy storage</a:t>
            </a:r>
          </a:p>
          <a:p>
            <a:pPr marL="457200" lvl="1" indent="0">
              <a:buNone/>
            </a:pP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Climate change mitigation commitments-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NDCs</a:t>
            </a:r>
          </a:p>
          <a:p>
            <a:pPr marL="457200" lvl="1" indent="0">
              <a:buNone/>
            </a:pP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RPOs</a:t>
            </a:r>
          </a:p>
          <a:p>
            <a:pPr marL="457200" lvl="1" indent="0">
              <a:buNone/>
            </a:pP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green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hydrogen(from renewable sources such as solar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wind etc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for  transport,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fertiliser and  other industrial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-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Hydrogen Energy Mission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launched</a:t>
            </a: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exploring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prospects for exporting green 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hydrogen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19100" y="457200"/>
            <a:ext cx="8178800" cy="4032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GB" sz="2800" b="1" dirty="0" smtClean="0">
                <a:solidFill>
                  <a:srgbClr val="CC0000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India Energy -some observations</a:t>
            </a:r>
            <a:endParaRPr lang="en-GB" sz="2800" b="1" dirty="0">
              <a:solidFill>
                <a:srgbClr val="CC0000"/>
              </a:solidFill>
              <a:latin typeface="Comic Sans MS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2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4078</TotalTime>
  <Words>1215</Words>
  <Application>Microsoft Office PowerPoint</Application>
  <PresentationFormat>On-screen Show (4:3)</PresentationFormat>
  <Paragraphs>330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The share of renewables in global power generation </vt:lpstr>
      <vt:lpstr>India : Energy and Emissions 2021-A Snapshot</vt:lpstr>
      <vt:lpstr>India Electric Installed Capacity – June 2022</vt:lpstr>
      <vt:lpstr>India aims to achieve Carbon Neutrality by 2070 </vt:lpstr>
      <vt:lpstr>Central Electricity Authority (CEA )’s optimal generation mix projections 2030</vt:lpstr>
      <vt:lpstr>Renewable Purchase Obligations (RPOs) 2030</vt:lpstr>
      <vt:lpstr>India Energy -some observations</vt:lpstr>
      <vt:lpstr>Slide 10</vt:lpstr>
      <vt:lpstr>The SAARC Framework Agreement for Energy Cooperation (Electricity)</vt:lpstr>
      <vt:lpstr>Major cross-border transmission developments</vt:lpstr>
      <vt:lpstr>One Sun One world One grid Initiative</vt:lpstr>
      <vt:lpstr>Cooperation Opportunities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 C Maithani</dc:creator>
  <cp:lastModifiedBy>USER</cp:lastModifiedBy>
  <cp:revision>350</cp:revision>
  <cp:lastPrinted>2019-04-18T08:57:28Z</cp:lastPrinted>
  <dcterms:created xsi:type="dcterms:W3CDTF">2006-08-16T00:00:00Z</dcterms:created>
  <dcterms:modified xsi:type="dcterms:W3CDTF">2022-08-24T08:29:55Z</dcterms:modified>
</cp:coreProperties>
</file>