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404" r:id="rId2"/>
    <p:sldId id="480" r:id="rId3"/>
    <p:sldId id="482" r:id="rId4"/>
    <p:sldId id="483" r:id="rId5"/>
    <p:sldId id="374" r:id="rId6"/>
    <p:sldId id="431" r:id="rId7"/>
    <p:sldId id="470" r:id="rId8"/>
    <p:sldId id="376" r:id="rId9"/>
    <p:sldId id="489" r:id="rId10"/>
    <p:sldId id="477" r:id="rId11"/>
    <p:sldId id="478" r:id="rId12"/>
    <p:sldId id="481" r:id="rId13"/>
    <p:sldId id="440" r:id="rId14"/>
    <p:sldId id="361" r:id="rId15"/>
  </p:sldIdLst>
  <p:sldSz cx="12801600" cy="7200900"/>
  <p:notesSz cx="7315200" cy="9601200"/>
  <p:defaultTextStyle>
    <a:defPPr>
      <a:defRPr lang="en-US"/>
    </a:defPPr>
    <a:lvl1pPr marL="0" algn="l" defTabSz="987342" rtl="0" eaLnBrk="1" latinLnBrk="0" hangingPunct="1">
      <a:defRPr sz="1900" kern="1200">
        <a:solidFill>
          <a:schemeClr val="tx1"/>
        </a:solidFill>
        <a:latin typeface="+mn-lt"/>
        <a:ea typeface="+mn-ea"/>
        <a:cs typeface="+mn-cs"/>
      </a:defRPr>
    </a:lvl1pPr>
    <a:lvl2pPr marL="493671" algn="l" defTabSz="987342" rtl="0" eaLnBrk="1" latinLnBrk="0" hangingPunct="1">
      <a:defRPr sz="1900" kern="1200">
        <a:solidFill>
          <a:schemeClr val="tx1"/>
        </a:solidFill>
        <a:latin typeface="+mn-lt"/>
        <a:ea typeface="+mn-ea"/>
        <a:cs typeface="+mn-cs"/>
      </a:defRPr>
    </a:lvl2pPr>
    <a:lvl3pPr marL="987342" algn="l" defTabSz="987342" rtl="0" eaLnBrk="1" latinLnBrk="0" hangingPunct="1">
      <a:defRPr sz="1900" kern="1200">
        <a:solidFill>
          <a:schemeClr val="tx1"/>
        </a:solidFill>
        <a:latin typeface="+mn-lt"/>
        <a:ea typeface="+mn-ea"/>
        <a:cs typeface="+mn-cs"/>
      </a:defRPr>
    </a:lvl3pPr>
    <a:lvl4pPr marL="1481013" algn="l" defTabSz="987342" rtl="0" eaLnBrk="1" latinLnBrk="0" hangingPunct="1">
      <a:defRPr sz="1900" kern="1200">
        <a:solidFill>
          <a:schemeClr val="tx1"/>
        </a:solidFill>
        <a:latin typeface="+mn-lt"/>
        <a:ea typeface="+mn-ea"/>
        <a:cs typeface="+mn-cs"/>
      </a:defRPr>
    </a:lvl4pPr>
    <a:lvl5pPr marL="1974682" algn="l" defTabSz="987342" rtl="0" eaLnBrk="1" latinLnBrk="0" hangingPunct="1">
      <a:defRPr sz="1900" kern="1200">
        <a:solidFill>
          <a:schemeClr val="tx1"/>
        </a:solidFill>
        <a:latin typeface="+mn-lt"/>
        <a:ea typeface="+mn-ea"/>
        <a:cs typeface="+mn-cs"/>
      </a:defRPr>
    </a:lvl5pPr>
    <a:lvl6pPr marL="2468353" algn="l" defTabSz="987342" rtl="0" eaLnBrk="1" latinLnBrk="0" hangingPunct="1">
      <a:defRPr sz="1900" kern="1200">
        <a:solidFill>
          <a:schemeClr val="tx1"/>
        </a:solidFill>
        <a:latin typeface="+mn-lt"/>
        <a:ea typeface="+mn-ea"/>
        <a:cs typeface="+mn-cs"/>
      </a:defRPr>
    </a:lvl6pPr>
    <a:lvl7pPr marL="2962024" algn="l" defTabSz="987342" rtl="0" eaLnBrk="1" latinLnBrk="0" hangingPunct="1">
      <a:defRPr sz="1900" kern="1200">
        <a:solidFill>
          <a:schemeClr val="tx1"/>
        </a:solidFill>
        <a:latin typeface="+mn-lt"/>
        <a:ea typeface="+mn-ea"/>
        <a:cs typeface="+mn-cs"/>
      </a:defRPr>
    </a:lvl7pPr>
    <a:lvl8pPr marL="3455695" algn="l" defTabSz="987342" rtl="0" eaLnBrk="1" latinLnBrk="0" hangingPunct="1">
      <a:defRPr sz="1900" kern="1200">
        <a:solidFill>
          <a:schemeClr val="tx1"/>
        </a:solidFill>
        <a:latin typeface="+mn-lt"/>
        <a:ea typeface="+mn-ea"/>
        <a:cs typeface="+mn-cs"/>
      </a:defRPr>
    </a:lvl8pPr>
    <a:lvl9pPr marL="3949366" algn="l" defTabSz="98734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57" userDrawn="1">
          <p15:clr>
            <a:srgbClr val="A4A3A4"/>
          </p15:clr>
        </p15:guide>
        <p15:guide id="3" orient="horz" pos="2269" userDrawn="1">
          <p15:clr>
            <a:srgbClr val="A4A3A4"/>
          </p15:clr>
        </p15:guide>
        <p15:guide id="4"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yotirmoy Roy" initials="JR" lastIdx="1" clrIdx="0">
    <p:extLst>
      <p:ext uri="{19B8F6BF-5375-455C-9EA6-DF929625EA0E}">
        <p15:presenceInfo xmlns:p15="http://schemas.microsoft.com/office/powerpoint/2012/main" userId="7ad9011a73ae58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ADC69-E057-42C2-B09A-82B94B619CB8}" v="2" dt="2022-08-24T19:04:44.801"/>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5226" autoAdjust="0"/>
  </p:normalViewPr>
  <p:slideViewPr>
    <p:cSldViewPr>
      <p:cViewPr varScale="1">
        <p:scale>
          <a:sx n="75" d="100"/>
          <a:sy n="75" d="100"/>
        </p:scale>
        <p:origin x="1051" y="43"/>
      </p:cViewPr>
      <p:guideLst>
        <p:guide orient="horz" pos="2160"/>
        <p:guide pos="3657"/>
        <p:guide orient="horz" pos="2269"/>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yotirmoy Roy" userId="7ad9011a73ae5879" providerId="LiveId" clId="{D42ADC69-E057-42C2-B09A-82B94B619CB8}"/>
    <pc:docChg chg="undo custSel delSld modSld sldOrd">
      <pc:chgData name="Jyotirmoy Roy" userId="7ad9011a73ae5879" providerId="LiveId" clId="{D42ADC69-E057-42C2-B09A-82B94B619CB8}" dt="2022-08-24T19:26:52.597" v="321" actId="255"/>
      <pc:docMkLst>
        <pc:docMk/>
      </pc:docMkLst>
      <pc:sldChg chg="modSp mod">
        <pc:chgData name="Jyotirmoy Roy" userId="7ad9011a73ae5879" providerId="LiveId" clId="{D42ADC69-E057-42C2-B09A-82B94B619CB8}" dt="2022-08-24T19:15:53.532" v="296" actId="6549"/>
        <pc:sldMkLst>
          <pc:docMk/>
          <pc:sldMk cId="1508581017" sldId="374"/>
        </pc:sldMkLst>
        <pc:spChg chg="mod">
          <ac:chgData name="Jyotirmoy Roy" userId="7ad9011a73ae5879" providerId="LiveId" clId="{D42ADC69-E057-42C2-B09A-82B94B619CB8}" dt="2022-08-24T19:15:53.532" v="296" actId="6549"/>
          <ac:spMkLst>
            <pc:docMk/>
            <pc:sldMk cId="1508581017" sldId="374"/>
            <ac:spMk id="69" creationId="{0D05438A-ECE0-442B-9E6C-477D53AB4FC9}"/>
          </ac:spMkLst>
        </pc:spChg>
      </pc:sldChg>
      <pc:sldChg chg="modSp mod">
        <pc:chgData name="Jyotirmoy Roy" userId="7ad9011a73ae5879" providerId="LiveId" clId="{D42ADC69-E057-42C2-B09A-82B94B619CB8}" dt="2022-08-24T19:25:13.944" v="317" actId="113"/>
        <pc:sldMkLst>
          <pc:docMk/>
          <pc:sldMk cId="297710845" sldId="431"/>
        </pc:sldMkLst>
        <pc:spChg chg="mod">
          <ac:chgData name="Jyotirmoy Roy" userId="7ad9011a73ae5879" providerId="LiveId" clId="{D42ADC69-E057-42C2-B09A-82B94B619CB8}" dt="2022-08-24T19:25:13.944" v="317" actId="113"/>
          <ac:spMkLst>
            <pc:docMk/>
            <pc:sldMk cId="297710845" sldId="431"/>
            <ac:spMk id="10" creationId="{7FE4DAB4-A128-4375-9C95-9315F2BFC07E}"/>
          </ac:spMkLst>
        </pc:spChg>
        <pc:spChg chg="mod">
          <ac:chgData name="Jyotirmoy Roy" userId="7ad9011a73ae5879" providerId="LiveId" clId="{D42ADC69-E057-42C2-B09A-82B94B619CB8}" dt="2022-08-24T19:07:21.950" v="210" actId="255"/>
          <ac:spMkLst>
            <pc:docMk/>
            <pc:sldMk cId="297710845" sldId="431"/>
            <ac:spMk id="12" creationId="{EBD3ED9A-CE28-6BC7-44C5-411424E5FCD2}"/>
          </ac:spMkLst>
        </pc:spChg>
        <pc:spChg chg="mod">
          <ac:chgData name="Jyotirmoy Roy" userId="7ad9011a73ae5879" providerId="LiveId" clId="{D42ADC69-E057-42C2-B09A-82B94B619CB8}" dt="2022-08-24T19:07:36.549" v="213" actId="14100"/>
          <ac:spMkLst>
            <pc:docMk/>
            <pc:sldMk cId="297710845" sldId="431"/>
            <ac:spMk id="13" creationId="{A159583C-B45B-4F11-3841-15CDDC9A32F4}"/>
          </ac:spMkLst>
        </pc:spChg>
        <pc:spChg chg="mod">
          <ac:chgData name="Jyotirmoy Roy" userId="7ad9011a73ae5879" providerId="LiveId" clId="{D42ADC69-E057-42C2-B09A-82B94B619CB8}" dt="2022-08-24T19:25:08.124" v="315" actId="113"/>
          <ac:spMkLst>
            <pc:docMk/>
            <pc:sldMk cId="297710845" sldId="431"/>
            <ac:spMk id="29" creationId="{EA649094-A8D4-4EBC-8AFE-3CE4D8E5400B}"/>
          </ac:spMkLst>
        </pc:spChg>
      </pc:sldChg>
      <pc:sldChg chg="del">
        <pc:chgData name="Jyotirmoy Roy" userId="7ad9011a73ae5879" providerId="LiveId" clId="{D42ADC69-E057-42C2-B09A-82B94B619CB8}" dt="2022-08-24T14:10:31.634" v="0" actId="47"/>
        <pc:sldMkLst>
          <pc:docMk/>
          <pc:sldMk cId="2630091927" sldId="436"/>
        </pc:sldMkLst>
      </pc:sldChg>
      <pc:sldChg chg="addSp modSp mod">
        <pc:chgData name="Jyotirmoy Roy" userId="7ad9011a73ae5879" providerId="LiveId" clId="{D42ADC69-E057-42C2-B09A-82B94B619CB8}" dt="2022-08-24T18:59:44.034" v="129" actId="1076"/>
        <pc:sldMkLst>
          <pc:docMk/>
          <pc:sldMk cId="4027568060" sldId="477"/>
        </pc:sldMkLst>
        <pc:spChg chg="add mod">
          <ac:chgData name="Jyotirmoy Roy" userId="7ad9011a73ae5879" providerId="LiveId" clId="{D42ADC69-E057-42C2-B09A-82B94B619CB8}" dt="2022-08-24T18:59:44.034" v="129" actId="1076"/>
          <ac:spMkLst>
            <pc:docMk/>
            <pc:sldMk cId="4027568060" sldId="477"/>
            <ac:spMk id="2" creationId="{0C1929A8-A410-CF61-BFB7-9CD01CAD4EB1}"/>
          </ac:spMkLst>
        </pc:spChg>
        <pc:picChg chg="mod">
          <ac:chgData name="Jyotirmoy Roy" userId="7ad9011a73ae5879" providerId="LiveId" clId="{D42ADC69-E057-42C2-B09A-82B94B619CB8}" dt="2022-08-24T18:59:21.677" v="126" actId="1036"/>
          <ac:picMkLst>
            <pc:docMk/>
            <pc:sldMk cId="4027568060" sldId="477"/>
            <ac:picMk id="18" creationId="{8AEFB112-A9E4-4568-84A6-A43175A4E827}"/>
          </ac:picMkLst>
        </pc:picChg>
        <pc:picChg chg="mod">
          <ac:chgData name="Jyotirmoy Roy" userId="7ad9011a73ae5879" providerId="LiveId" clId="{D42ADC69-E057-42C2-B09A-82B94B619CB8}" dt="2022-08-24T18:59:35.973" v="128" actId="14100"/>
          <ac:picMkLst>
            <pc:docMk/>
            <pc:sldMk cId="4027568060" sldId="477"/>
            <ac:picMk id="19" creationId="{F5F7EC52-2057-4886-AEE5-0438CC398A4C}"/>
          </ac:picMkLst>
        </pc:picChg>
        <pc:picChg chg="mod">
          <ac:chgData name="Jyotirmoy Roy" userId="7ad9011a73ae5879" providerId="LiveId" clId="{D42ADC69-E057-42C2-B09A-82B94B619CB8}" dt="2022-08-24T18:59:26.420" v="127" actId="1037"/>
          <ac:picMkLst>
            <pc:docMk/>
            <pc:sldMk cId="4027568060" sldId="477"/>
            <ac:picMk id="20" creationId="{2FB2A15A-39EA-4691-A76E-9A50636E05C8}"/>
          </ac:picMkLst>
        </pc:picChg>
      </pc:sldChg>
      <pc:sldChg chg="addSp delSp modSp mod ord">
        <pc:chgData name="Jyotirmoy Roy" userId="7ad9011a73ae5879" providerId="LiveId" clId="{D42ADC69-E057-42C2-B09A-82B94B619CB8}" dt="2022-08-24T19:20:54.694" v="313" actId="1035"/>
        <pc:sldMkLst>
          <pc:docMk/>
          <pc:sldMk cId="1165445389" sldId="480"/>
        </pc:sldMkLst>
        <pc:spChg chg="mod">
          <ac:chgData name="Jyotirmoy Roy" userId="7ad9011a73ae5879" providerId="LiveId" clId="{D42ADC69-E057-42C2-B09A-82B94B619CB8}" dt="2022-08-24T19:20:54.694" v="313" actId="1035"/>
          <ac:spMkLst>
            <pc:docMk/>
            <pc:sldMk cId="1165445389" sldId="480"/>
            <ac:spMk id="6" creationId="{3C95E3B8-4977-0530-BDB2-35718FC8FA10}"/>
          </ac:spMkLst>
        </pc:spChg>
        <pc:spChg chg="add del mod ord">
          <ac:chgData name="Jyotirmoy Roy" userId="7ad9011a73ae5879" providerId="LiveId" clId="{D42ADC69-E057-42C2-B09A-82B94B619CB8}" dt="2022-08-24T19:12:30.924" v="247" actId="478"/>
          <ac:spMkLst>
            <pc:docMk/>
            <pc:sldMk cId="1165445389" sldId="480"/>
            <ac:spMk id="7" creationId="{5AA8D827-D598-0779-A898-F1A648C895F4}"/>
          </ac:spMkLst>
        </pc:spChg>
        <pc:spChg chg="add mod">
          <ac:chgData name="Jyotirmoy Roy" userId="7ad9011a73ae5879" providerId="LiveId" clId="{D42ADC69-E057-42C2-B09A-82B94B619CB8}" dt="2022-08-24T19:12:57.564" v="259" actId="1036"/>
          <ac:spMkLst>
            <pc:docMk/>
            <pc:sldMk cId="1165445389" sldId="480"/>
            <ac:spMk id="8" creationId="{6A846D08-E2DE-42A5-3870-045ED5FE7512}"/>
          </ac:spMkLst>
        </pc:spChg>
        <pc:picChg chg="add mod">
          <ac:chgData name="Jyotirmoy Roy" userId="7ad9011a73ae5879" providerId="LiveId" clId="{D42ADC69-E057-42C2-B09A-82B94B619CB8}" dt="2022-08-24T19:09:50.469" v="219" actId="1036"/>
          <ac:picMkLst>
            <pc:docMk/>
            <pc:sldMk cId="1165445389" sldId="480"/>
            <ac:picMk id="3" creationId="{E934FC0D-E4C3-58B1-4A3A-0D1E6F9859F6}"/>
          </ac:picMkLst>
        </pc:picChg>
        <pc:picChg chg="add del mod">
          <ac:chgData name="Jyotirmoy Roy" userId="7ad9011a73ae5879" providerId="LiveId" clId="{D42ADC69-E057-42C2-B09A-82B94B619CB8}" dt="2022-08-24T19:05:05" v="200" actId="478"/>
          <ac:picMkLst>
            <pc:docMk/>
            <pc:sldMk cId="1165445389" sldId="480"/>
            <ac:picMk id="4" creationId="{C9B2B2AF-63DB-7F49-668E-031B75899492}"/>
          </ac:picMkLst>
        </pc:picChg>
        <pc:picChg chg="mod modCrop">
          <ac:chgData name="Jyotirmoy Roy" userId="7ad9011a73ae5879" providerId="LiveId" clId="{D42ADC69-E057-42C2-B09A-82B94B619CB8}" dt="2022-08-24T19:09:50.469" v="219" actId="1036"/>
          <ac:picMkLst>
            <pc:docMk/>
            <pc:sldMk cId="1165445389" sldId="480"/>
            <ac:picMk id="5" creationId="{E29DB71F-00DD-AA44-6F34-89B12D29FDA7}"/>
          </ac:picMkLst>
        </pc:picChg>
      </pc:sldChg>
      <pc:sldChg chg="modSp mod">
        <pc:chgData name="Jyotirmoy Roy" userId="7ad9011a73ae5879" providerId="LiveId" clId="{D42ADC69-E057-42C2-B09A-82B94B619CB8}" dt="2022-08-24T18:56:20.269" v="4" actId="1076"/>
        <pc:sldMkLst>
          <pc:docMk/>
          <pc:sldMk cId="1561835895" sldId="483"/>
        </pc:sldMkLst>
        <pc:spChg chg="mod">
          <ac:chgData name="Jyotirmoy Roy" userId="7ad9011a73ae5879" providerId="LiveId" clId="{D42ADC69-E057-42C2-B09A-82B94B619CB8}" dt="2022-08-24T18:56:20.269" v="4" actId="1076"/>
          <ac:spMkLst>
            <pc:docMk/>
            <pc:sldMk cId="1561835895" sldId="483"/>
            <ac:spMk id="52" creationId="{C1043C5D-5A6B-2894-E1EC-787B1AAAB854}"/>
          </ac:spMkLst>
        </pc:spChg>
        <pc:spChg chg="mod">
          <ac:chgData name="Jyotirmoy Roy" userId="7ad9011a73ae5879" providerId="LiveId" clId="{D42ADC69-E057-42C2-B09A-82B94B619CB8}" dt="2022-08-24T18:55:55.863" v="1" actId="1076"/>
          <ac:spMkLst>
            <pc:docMk/>
            <pc:sldMk cId="1561835895" sldId="483"/>
            <ac:spMk id="53" creationId="{4A78D496-B33B-9195-6946-3ABA1A235170}"/>
          </ac:spMkLst>
        </pc:spChg>
        <pc:spChg chg="mod">
          <ac:chgData name="Jyotirmoy Roy" userId="7ad9011a73ae5879" providerId="LiveId" clId="{D42ADC69-E057-42C2-B09A-82B94B619CB8}" dt="2022-08-24T18:56:08.846" v="3" actId="1076"/>
          <ac:spMkLst>
            <pc:docMk/>
            <pc:sldMk cId="1561835895" sldId="483"/>
            <ac:spMk id="54" creationId="{DAB94388-FF1E-5FF8-C8CC-71512AEF80BE}"/>
          </ac:spMkLst>
        </pc:spChg>
        <pc:spChg chg="mod">
          <ac:chgData name="Jyotirmoy Roy" userId="7ad9011a73ae5879" providerId="LiveId" clId="{D42ADC69-E057-42C2-B09A-82B94B619CB8}" dt="2022-08-24T18:56:02.226" v="2" actId="1076"/>
          <ac:spMkLst>
            <pc:docMk/>
            <pc:sldMk cId="1561835895" sldId="483"/>
            <ac:spMk id="56" creationId="{3ABA3874-5B86-8C11-A8D2-E208E7EEC5B4}"/>
          </ac:spMkLst>
        </pc:spChg>
      </pc:sldChg>
      <pc:sldChg chg="modSp mod">
        <pc:chgData name="Jyotirmoy Roy" userId="7ad9011a73ae5879" providerId="LiveId" clId="{D42ADC69-E057-42C2-B09A-82B94B619CB8}" dt="2022-08-24T19:26:52.597" v="321" actId="255"/>
        <pc:sldMkLst>
          <pc:docMk/>
          <pc:sldMk cId="2199704166" sldId="489"/>
        </pc:sldMkLst>
        <pc:spChg chg="mod">
          <ac:chgData name="Jyotirmoy Roy" userId="7ad9011a73ae5879" providerId="LiveId" clId="{D42ADC69-E057-42C2-B09A-82B94B619CB8}" dt="2022-08-24T19:26:52.597" v="321" actId="255"/>
          <ac:spMkLst>
            <pc:docMk/>
            <pc:sldMk cId="2199704166" sldId="489"/>
            <ac:spMk id="4" creationId="{2AF78E6B-780B-9AA4-A78C-78CCD4C42AA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00"/>
            </a:pPr>
            <a:r>
              <a:rPr lang="en-US" sz="1000"/>
              <a:t>Generation INCREASED  </a:t>
            </a:r>
          </a:p>
        </c:rich>
      </c:tx>
      <c:layout>
        <c:manualLayout>
          <c:xMode val="edge"/>
          <c:yMode val="edge"/>
          <c:x val="0.37062578742601582"/>
          <c:y val="0"/>
        </c:manualLayout>
      </c:layout>
      <c:overlay val="0"/>
      <c:spPr>
        <a:noFill/>
        <a:ln>
          <a:noFill/>
        </a:ln>
        <a:effectLst/>
      </c:spPr>
    </c:title>
    <c:autoTitleDeleted val="0"/>
    <c:plotArea>
      <c:layout>
        <c:manualLayout>
          <c:layoutTarget val="inner"/>
          <c:xMode val="edge"/>
          <c:yMode val="edge"/>
          <c:x val="0.3076772495377148"/>
          <c:y val="0.33012307715824496"/>
          <c:w val="0.60817778259638899"/>
          <c:h val="0.32270558292868096"/>
        </c:manualLayout>
      </c:layout>
      <c:barChart>
        <c:barDir val="col"/>
        <c:grouping val="clustered"/>
        <c:varyColors val="0"/>
        <c:ser>
          <c:idx val="0"/>
          <c:order val="0"/>
          <c:tx>
            <c:strRef>
              <c:f>Sheet1!$B$1</c:f>
              <c:strCache>
                <c:ptCount val="1"/>
                <c:pt idx="0">
                  <c:v>Generation Increased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2.401243621022061E-2"/>
                  <c:y val="6.4710726641835539E-2"/>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layout>
                    <c:manualLayout>
                      <c:w val="0.23798375806026953"/>
                      <c:h val="0.23445926219130475"/>
                    </c:manualLayout>
                  </c15:layout>
                  <c15:showDataLabelsRange val="0"/>
                </c:ext>
                <c:ext xmlns:c16="http://schemas.microsoft.com/office/drawing/2014/chart" uri="{C3380CC4-5D6E-409C-BE32-E72D297353CC}">
                  <c16:uniqueId val="{00000000-1335-4EC3-99C8-4BB4CEC6E905}"/>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PV capacity (2X65MW)</c:v>
                </c:pt>
              </c:strCache>
            </c:strRef>
          </c:cat>
          <c:val>
            <c:numRef>
              <c:f>Sheet1!$B$2</c:f>
              <c:numCache>
                <c:formatCode>0%</c:formatCode>
                <c:ptCount val="1"/>
                <c:pt idx="0">
                  <c:v>0.16</c:v>
                </c:pt>
              </c:numCache>
            </c:numRef>
          </c:val>
          <c:extLst>
            <c:ext xmlns:c16="http://schemas.microsoft.com/office/drawing/2014/chart" uri="{C3380CC4-5D6E-409C-BE32-E72D297353CC}">
              <c16:uniqueId val="{00000001-1335-4EC3-99C8-4BB4CEC6E905}"/>
            </c:ext>
          </c:extLst>
        </c:ser>
        <c:dLbls>
          <c:showLegendKey val="0"/>
          <c:showVal val="0"/>
          <c:showCatName val="0"/>
          <c:showSerName val="0"/>
          <c:showPercent val="0"/>
          <c:showBubbleSize val="0"/>
        </c:dLbls>
        <c:gapWidth val="164"/>
        <c:overlap val="-22"/>
        <c:axId val="183006720"/>
        <c:axId val="183008256"/>
      </c:barChart>
      <c:catAx>
        <c:axId val="1830067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183008256"/>
        <c:crosses val="autoZero"/>
        <c:auto val="1"/>
        <c:lblAlgn val="ctr"/>
        <c:lblOffset val="100"/>
        <c:noMultiLvlLbl val="0"/>
      </c:catAx>
      <c:valAx>
        <c:axId val="183008256"/>
        <c:scaling>
          <c:orientation val="minMax"/>
        </c:scaling>
        <c:delete val="0"/>
        <c:axPos val="l"/>
        <c:numFmt formatCode="0%" sourceLinked="1"/>
        <c:majorTickMark val="none"/>
        <c:minorTickMark val="none"/>
        <c:tickLblPos val="nextTo"/>
        <c:spPr>
          <a:noFill/>
          <a:ln>
            <a:noFill/>
          </a:ln>
          <a:effectLst/>
        </c:spPr>
        <c:txPr>
          <a:bodyPr rot="-60000000" vert="horz"/>
          <a:lstStyle/>
          <a:p>
            <a:pPr>
              <a:defRPr sz="1000"/>
            </a:pPr>
            <a:endParaRPr lang="en-US"/>
          </a:p>
        </c:txPr>
        <c:crossAx val="1830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sz="1000"/>
            </a:pPr>
            <a:r>
              <a:rPr lang="en-US" sz="1000"/>
              <a:t>Generation </a:t>
            </a:r>
          </a:p>
          <a:p>
            <a:pPr algn="ctr" rtl="0">
              <a:defRPr sz="1000"/>
            </a:pPr>
            <a:r>
              <a:rPr lang="en-US" sz="1000"/>
              <a:t>INCREASED  </a:t>
            </a:r>
          </a:p>
        </c:rich>
      </c:tx>
      <c:layout>
        <c:manualLayout>
          <c:xMode val="edge"/>
          <c:yMode val="edge"/>
          <c:x val="0.36372579109726216"/>
          <c:y val="1.4973563031178182E-2"/>
        </c:manualLayout>
      </c:layout>
      <c:overlay val="0"/>
      <c:spPr>
        <a:noFill/>
        <a:ln>
          <a:noFill/>
        </a:ln>
        <a:effectLst/>
      </c:spPr>
    </c:title>
    <c:autoTitleDeleted val="0"/>
    <c:plotArea>
      <c:layout>
        <c:manualLayout>
          <c:layoutTarget val="inner"/>
          <c:xMode val="edge"/>
          <c:yMode val="edge"/>
          <c:x val="0.34043129383844511"/>
          <c:y val="0.35835819671803332"/>
          <c:w val="0.41696184103698331"/>
          <c:h val="0.24706238776481562"/>
        </c:manualLayout>
      </c:layout>
      <c:barChart>
        <c:barDir val="col"/>
        <c:grouping val="clustered"/>
        <c:varyColors val="0"/>
        <c:ser>
          <c:idx val="0"/>
          <c:order val="0"/>
          <c:tx>
            <c:strRef>
              <c:f>Sheet1!$B$1</c:f>
              <c:strCache>
                <c:ptCount val="1"/>
                <c:pt idx="0">
                  <c:v>Generation Increased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3.0686718721552055E-3"/>
                  <c:y val="7.2622991936669185E-2"/>
                </c:manualLayout>
              </c:layout>
              <c:tx>
                <c:rich>
                  <a:bodyPr rot="0" vert="horz"/>
                  <a:lstStyle/>
                  <a:p>
                    <a:pPr algn="ctr" rtl="0">
                      <a:defRPr b="1"/>
                    </a:pPr>
                    <a:r>
                      <a:rPr lang="en-US" b="1"/>
                      <a:t>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3798375806026953"/>
                      <c:h val="0.23445926219130475"/>
                    </c:manualLayout>
                  </c15:layout>
                  <c15:showDataLabelsRange val="0"/>
                </c:ext>
                <c:ext xmlns:c16="http://schemas.microsoft.com/office/drawing/2014/chart" uri="{C3380CC4-5D6E-409C-BE32-E72D297353CC}">
                  <c16:uniqueId val="{00000000-E22C-4A58-9689-65F587FF9B0C}"/>
                </c:ext>
              </c:extLst>
            </c:dLbl>
            <c:spPr>
              <a:noFill/>
              <a:ln>
                <a:noFill/>
              </a:ln>
              <a:effectLst/>
            </c:spPr>
            <c:txPr>
              <a:bodyPr rot="0" vert="horz"/>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PV capacity     (1 MW) </c:v>
                </c:pt>
              </c:strCache>
            </c:strRef>
          </c:cat>
          <c:val>
            <c:numRef>
              <c:f>Sheet1!$B$2</c:f>
              <c:numCache>
                <c:formatCode>0%</c:formatCode>
                <c:ptCount val="1"/>
                <c:pt idx="0">
                  <c:v>0.11</c:v>
                </c:pt>
              </c:numCache>
            </c:numRef>
          </c:val>
          <c:extLst>
            <c:ext xmlns:c16="http://schemas.microsoft.com/office/drawing/2014/chart" uri="{C3380CC4-5D6E-409C-BE32-E72D297353CC}">
              <c16:uniqueId val="{00000001-E22C-4A58-9689-65F587FF9B0C}"/>
            </c:ext>
          </c:extLst>
        </c:ser>
        <c:dLbls>
          <c:showLegendKey val="0"/>
          <c:showVal val="0"/>
          <c:showCatName val="0"/>
          <c:showSerName val="0"/>
          <c:showPercent val="0"/>
          <c:showBubbleSize val="0"/>
        </c:dLbls>
        <c:gapWidth val="164"/>
        <c:overlap val="-22"/>
        <c:axId val="183096064"/>
        <c:axId val="183097600"/>
      </c:barChart>
      <c:catAx>
        <c:axId val="183096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183097600"/>
        <c:crosses val="autoZero"/>
        <c:auto val="1"/>
        <c:lblAlgn val="ctr"/>
        <c:lblOffset val="100"/>
        <c:noMultiLvlLbl val="0"/>
      </c:catAx>
      <c:valAx>
        <c:axId val="183097600"/>
        <c:scaling>
          <c:orientation val="minMax"/>
        </c:scaling>
        <c:delete val="0"/>
        <c:axPos val="l"/>
        <c:majorGridlines>
          <c:spPr>
            <a:ln>
              <a:noFill/>
            </a:ln>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83096064"/>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sz="1000"/>
            </a:pPr>
            <a:r>
              <a:rPr lang="en-US" sz="1000"/>
              <a:t>Generation </a:t>
            </a:r>
          </a:p>
          <a:p>
            <a:pPr algn="ctr" rtl="0">
              <a:defRPr sz="1000"/>
            </a:pPr>
            <a:r>
              <a:rPr lang="en-US" sz="1000"/>
              <a:t>INCREASED  </a:t>
            </a:r>
          </a:p>
        </c:rich>
      </c:tx>
      <c:layout>
        <c:manualLayout>
          <c:xMode val="edge"/>
          <c:yMode val="edge"/>
          <c:x val="0.34544019766769796"/>
          <c:y val="8.1625142522957928E-3"/>
        </c:manualLayout>
      </c:layout>
      <c:overlay val="0"/>
      <c:spPr>
        <a:noFill/>
        <a:ln>
          <a:noFill/>
        </a:ln>
        <a:effectLst/>
      </c:spPr>
    </c:title>
    <c:autoTitleDeleted val="0"/>
    <c:plotArea>
      <c:layout>
        <c:manualLayout>
          <c:layoutTarget val="inner"/>
          <c:xMode val="edge"/>
          <c:yMode val="edge"/>
          <c:x val="0.34043129383844511"/>
          <c:y val="0.35835819671803332"/>
          <c:w val="0.41696184103698331"/>
          <c:h val="0.24706238776481562"/>
        </c:manualLayout>
      </c:layout>
      <c:barChart>
        <c:barDir val="col"/>
        <c:grouping val="clustered"/>
        <c:varyColors val="0"/>
        <c:ser>
          <c:idx val="0"/>
          <c:order val="0"/>
          <c:tx>
            <c:strRef>
              <c:f>Sheet1!$B$1</c:f>
              <c:strCache>
                <c:ptCount val="1"/>
                <c:pt idx="0">
                  <c:v>Generation Increased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3.068706041913592E-3"/>
                  <c:y val="2.6189542980326705E-2"/>
                </c:manualLayout>
              </c:layout>
              <c:tx>
                <c:rich>
                  <a:bodyPr rot="0" vert="horz"/>
                  <a:lstStyle/>
                  <a:p>
                    <a:pPr algn="ctr" rtl="0">
                      <a:defRPr b="1"/>
                    </a:pPr>
                    <a:r>
                      <a:rPr lang="en-US" b="1"/>
                      <a:t>10%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3798375806026953"/>
                      <c:h val="0.23445926219130475"/>
                    </c:manualLayout>
                  </c15:layout>
                  <c15:showDataLabelsRange val="0"/>
                </c:ext>
                <c:ext xmlns:c16="http://schemas.microsoft.com/office/drawing/2014/chart" uri="{C3380CC4-5D6E-409C-BE32-E72D297353CC}">
                  <c16:uniqueId val="{00000000-55FA-48E7-9F9B-313837923BD5}"/>
                </c:ext>
              </c:extLst>
            </c:dLbl>
            <c:spPr>
              <a:noFill/>
              <a:ln>
                <a:noFill/>
              </a:ln>
              <a:effectLst/>
            </c:spPr>
            <c:txPr>
              <a:bodyPr rot="0" vert="horz"/>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PV capacity    (8 MW) </c:v>
                </c:pt>
              </c:strCache>
            </c:strRef>
          </c:cat>
          <c:val>
            <c:numRef>
              <c:f>Sheet1!$B$2</c:f>
              <c:numCache>
                <c:formatCode>0%</c:formatCode>
                <c:ptCount val="1"/>
                <c:pt idx="0">
                  <c:v>0.09</c:v>
                </c:pt>
              </c:numCache>
            </c:numRef>
          </c:val>
          <c:extLst>
            <c:ext xmlns:c16="http://schemas.microsoft.com/office/drawing/2014/chart" uri="{C3380CC4-5D6E-409C-BE32-E72D297353CC}">
              <c16:uniqueId val="{00000001-55FA-48E7-9F9B-313837923BD5}"/>
            </c:ext>
          </c:extLst>
        </c:ser>
        <c:dLbls>
          <c:showLegendKey val="0"/>
          <c:showVal val="0"/>
          <c:showCatName val="0"/>
          <c:showSerName val="0"/>
          <c:showPercent val="0"/>
          <c:showBubbleSize val="0"/>
        </c:dLbls>
        <c:gapWidth val="164"/>
        <c:overlap val="-22"/>
        <c:axId val="183096064"/>
        <c:axId val="183097600"/>
      </c:barChart>
      <c:catAx>
        <c:axId val="183096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183097600"/>
        <c:crosses val="autoZero"/>
        <c:auto val="1"/>
        <c:lblAlgn val="ctr"/>
        <c:lblOffset val="100"/>
        <c:noMultiLvlLbl val="0"/>
      </c:catAx>
      <c:valAx>
        <c:axId val="183097600"/>
        <c:scaling>
          <c:orientation val="minMax"/>
        </c:scaling>
        <c:delete val="0"/>
        <c:axPos val="l"/>
        <c:majorGridlines>
          <c:spPr>
            <a:ln>
              <a:noFill/>
            </a:ln>
          </c:spPr>
        </c:majorGridlines>
        <c:minorGridlines>
          <c:spPr>
            <a:ln>
              <a:noFill/>
            </a:ln>
          </c:spPr>
        </c:minorGridlines>
        <c:numFmt formatCode="0%" sourceLinked="1"/>
        <c:majorTickMark val="none"/>
        <c:minorTickMark val="none"/>
        <c:tickLblPos val="nextTo"/>
        <c:spPr>
          <a:noFill/>
          <a:ln>
            <a:noFill/>
          </a:ln>
          <a:effectLst/>
        </c:spPr>
        <c:txPr>
          <a:bodyPr rot="-60000000" vert="horz"/>
          <a:lstStyle/>
          <a:p>
            <a:pPr>
              <a:defRPr/>
            </a:pPr>
            <a:endParaRPr lang="en-US"/>
          </a:p>
        </c:txPr>
        <c:crossAx val="183096064"/>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786FE-F2DA-4D3E-B616-2B4E71793F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8BE888A1-FCE7-46A9-B892-02EB7403ED85}">
      <dgm:prSet phldrT="[Text]" custT="1"/>
      <dgm:spPr>
        <a:solidFill>
          <a:schemeClr val="accent1">
            <a:lumMod val="50000"/>
          </a:schemeClr>
        </a:solidFill>
      </dgm:spPr>
      <dgm:t>
        <a:bodyPr/>
        <a:lstStyle/>
        <a:p>
          <a:pPr>
            <a:lnSpc>
              <a:spcPct val="200000"/>
            </a:lnSpc>
          </a:pPr>
          <a:r>
            <a:rPr lang="en-US" sz="2000" dirty="0">
              <a:latin typeface="Georgia" panose="02040502050405020303" pitchFamily="18" charset="0"/>
              <a:sym typeface="Courier New"/>
            </a:rPr>
            <a:t>Operational Assets </a:t>
          </a:r>
          <a:endParaRPr lang="en-GB" sz="2000" dirty="0"/>
        </a:p>
      </dgm:t>
    </dgm:pt>
    <dgm:pt modelId="{81629771-E9E7-460C-A9B5-3CAC82312ABB}" type="parTrans" cxnId="{2C59CBF2-600A-4789-9342-AEAD33EB8572}">
      <dgm:prSet/>
      <dgm:spPr/>
      <dgm:t>
        <a:bodyPr/>
        <a:lstStyle/>
        <a:p>
          <a:pPr>
            <a:lnSpc>
              <a:spcPct val="200000"/>
            </a:lnSpc>
          </a:pPr>
          <a:endParaRPr lang="en-GB" sz="1600"/>
        </a:p>
      </dgm:t>
    </dgm:pt>
    <dgm:pt modelId="{7D4DD955-2B1B-4DC9-992F-E99450B75F62}" type="sibTrans" cxnId="{2C59CBF2-600A-4789-9342-AEAD33EB8572}">
      <dgm:prSet/>
      <dgm:spPr/>
      <dgm:t>
        <a:bodyPr/>
        <a:lstStyle/>
        <a:p>
          <a:pPr>
            <a:lnSpc>
              <a:spcPct val="200000"/>
            </a:lnSpc>
          </a:pPr>
          <a:endParaRPr lang="en-GB" sz="1600"/>
        </a:p>
      </dgm:t>
    </dgm:pt>
    <dgm:pt modelId="{CAE6E450-267C-4FF9-BBA4-0D6C5E60A66C}">
      <dgm:prSet phldrT="[Text]" custT="1"/>
      <dgm:spPr/>
      <dgm:t>
        <a:bodyPr/>
        <a:lstStyle/>
        <a:p>
          <a:pPr>
            <a:lnSpc>
              <a:spcPct val="200000"/>
            </a:lnSpc>
            <a:buClr>
              <a:schemeClr val="dk1"/>
            </a:buClr>
            <a:buSzPts val="1050"/>
            <a:buFont typeface="Wingdings" panose="05000000000000000000" pitchFamily="2" charset="2"/>
            <a:buChar char="§"/>
          </a:pPr>
          <a:r>
            <a:rPr lang="en-US" sz="1400" b="1" dirty="0">
              <a:latin typeface="Georgia" panose="02040502050405020303" pitchFamily="18" charset="0"/>
              <a:sym typeface="Courier New"/>
            </a:rPr>
            <a:t>Generation loss </a:t>
          </a:r>
          <a:r>
            <a:rPr lang="en-US" sz="1400" dirty="0">
              <a:latin typeface="Georgia" panose="02040502050405020303" pitchFamily="18" charset="0"/>
              <a:sym typeface="Courier New"/>
            </a:rPr>
            <a:t>– Lack of data driven decision-making process</a:t>
          </a:r>
          <a:endParaRPr lang="en-GB" sz="1400" dirty="0"/>
        </a:p>
      </dgm:t>
    </dgm:pt>
    <dgm:pt modelId="{E32FFD9E-94CC-4182-9176-9B26A5C118FB}" type="parTrans" cxnId="{2E5AC29F-9714-402F-B799-BEBD561DC155}">
      <dgm:prSet/>
      <dgm:spPr/>
      <dgm:t>
        <a:bodyPr/>
        <a:lstStyle/>
        <a:p>
          <a:pPr>
            <a:lnSpc>
              <a:spcPct val="200000"/>
            </a:lnSpc>
          </a:pPr>
          <a:endParaRPr lang="en-GB" sz="1600"/>
        </a:p>
      </dgm:t>
    </dgm:pt>
    <dgm:pt modelId="{FA12906A-60FD-4276-BD03-93D98D806CB0}" type="sibTrans" cxnId="{2E5AC29F-9714-402F-B799-BEBD561DC155}">
      <dgm:prSet/>
      <dgm:spPr/>
      <dgm:t>
        <a:bodyPr/>
        <a:lstStyle/>
        <a:p>
          <a:pPr>
            <a:lnSpc>
              <a:spcPct val="200000"/>
            </a:lnSpc>
          </a:pPr>
          <a:endParaRPr lang="en-GB" sz="1600"/>
        </a:p>
      </dgm:t>
    </dgm:pt>
    <dgm:pt modelId="{216D7C5E-323F-4D8A-BDC7-8D832954BE8A}">
      <dgm:prSet phldrT="[Text]" custT="1"/>
      <dgm:spPr>
        <a:solidFill>
          <a:schemeClr val="accent1">
            <a:lumMod val="50000"/>
          </a:schemeClr>
        </a:solidFill>
      </dgm:spPr>
      <dgm:t>
        <a:bodyPr/>
        <a:lstStyle/>
        <a:p>
          <a:pPr>
            <a:lnSpc>
              <a:spcPct val="200000"/>
            </a:lnSpc>
          </a:pPr>
          <a:r>
            <a:rPr lang="en-US" sz="2000" kern="1200" dirty="0">
              <a:solidFill>
                <a:prstClr val="white"/>
              </a:solidFill>
              <a:latin typeface="Georgia" panose="02040502050405020303" pitchFamily="18" charset="0"/>
              <a:ea typeface="+mn-ea"/>
              <a:cs typeface="+mn-cs"/>
              <a:sym typeface="Courier New"/>
            </a:rPr>
            <a:t>New Development </a:t>
          </a:r>
          <a:endParaRPr lang="en-GB" sz="2000" kern="1200" dirty="0">
            <a:solidFill>
              <a:prstClr val="white"/>
            </a:solidFill>
            <a:latin typeface="Georgia" panose="02040502050405020303" pitchFamily="18" charset="0"/>
            <a:ea typeface="+mn-ea"/>
            <a:cs typeface="+mn-cs"/>
          </a:endParaRPr>
        </a:p>
      </dgm:t>
    </dgm:pt>
    <dgm:pt modelId="{B7105E08-BAD3-403E-8EC9-8985A2E6A4EB}" type="parTrans" cxnId="{753862FE-9D26-4558-B499-5B981C98403B}">
      <dgm:prSet/>
      <dgm:spPr/>
      <dgm:t>
        <a:bodyPr/>
        <a:lstStyle/>
        <a:p>
          <a:pPr>
            <a:lnSpc>
              <a:spcPct val="200000"/>
            </a:lnSpc>
          </a:pPr>
          <a:endParaRPr lang="en-GB" sz="1600"/>
        </a:p>
      </dgm:t>
    </dgm:pt>
    <dgm:pt modelId="{960D2A3C-13E8-4B6B-A5E1-102634F60F42}" type="sibTrans" cxnId="{753862FE-9D26-4558-B499-5B981C98403B}">
      <dgm:prSet/>
      <dgm:spPr/>
      <dgm:t>
        <a:bodyPr/>
        <a:lstStyle/>
        <a:p>
          <a:pPr>
            <a:lnSpc>
              <a:spcPct val="200000"/>
            </a:lnSpc>
          </a:pPr>
          <a:endParaRPr lang="en-GB" sz="1600"/>
        </a:p>
      </dgm:t>
    </dgm:pt>
    <dgm:pt modelId="{B2A5E3C1-F62D-4D42-BDE5-192FA1E1F4F2}">
      <dgm:prSet phldrT="[Text]" custT="1"/>
      <dgm:spPr/>
      <dgm:t>
        <a:bodyPr/>
        <a:lstStyle/>
        <a:p>
          <a:pPr>
            <a:lnSpc>
              <a:spcPct val="200000"/>
            </a:lnSpc>
            <a:buClr>
              <a:schemeClr val="dk1"/>
            </a:buClr>
            <a:buSzPts val="1050"/>
            <a:buFont typeface="Wingdings" panose="05000000000000000000" pitchFamily="2" charset="2"/>
            <a:buChar char="§"/>
          </a:pP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LCOE</a:t>
          </a: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 (CAPEX &amp; OPEX) has become increasingly sensitive in the competitive tendering process</a:t>
          </a:r>
          <a:endParaRPr lang="en-GB" sz="1400" kern="1200" dirty="0">
            <a:solidFill>
              <a:prstClr val="black">
                <a:hueOff val="0"/>
                <a:satOff val="0"/>
                <a:lumOff val="0"/>
                <a:alphaOff val="0"/>
              </a:prstClr>
            </a:solidFill>
            <a:latin typeface="Georgia" panose="02040502050405020303" pitchFamily="18" charset="0"/>
            <a:ea typeface="+mn-ea"/>
            <a:cs typeface="+mn-cs"/>
          </a:endParaRPr>
        </a:p>
      </dgm:t>
    </dgm:pt>
    <dgm:pt modelId="{A8C335C8-12A0-4747-B616-4E33130FF5C5}" type="parTrans" cxnId="{1FD3EF9A-89A4-48F3-8829-8FDBA995AE23}">
      <dgm:prSet/>
      <dgm:spPr/>
      <dgm:t>
        <a:bodyPr/>
        <a:lstStyle/>
        <a:p>
          <a:pPr>
            <a:lnSpc>
              <a:spcPct val="200000"/>
            </a:lnSpc>
          </a:pPr>
          <a:endParaRPr lang="en-GB" sz="1600"/>
        </a:p>
      </dgm:t>
    </dgm:pt>
    <dgm:pt modelId="{34F0EC3D-9F82-44C4-B936-AA9253F4D22A}" type="sibTrans" cxnId="{1FD3EF9A-89A4-48F3-8829-8FDBA995AE23}">
      <dgm:prSet/>
      <dgm:spPr/>
      <dgm:t>
        <a:bodyPr/>
        <a:lstStyle/>
        <a:p>
          <a:pPr>
            <a:lnSpc>
              <a:spcPct val="200000"/>
            </a:lnSpc>
          </a:pPr>
          <a:endParaRPr lang="en-GB" sz="1600"/>
        </a:p>
      </dgm:t>
    </dgm:pt>
    <dgm:pt modelId="{2A24626D-C018-4811-825E-37150DFE46A6}">
      <dgm:prSet custT="1"/>
      <dgm:spPr/>
      <dgm:t>
        <a:bodyPr/>
        <a:lstStyle/>
        <a:p>
          <a:pPr>
            <a:lnSpc>
              <a:spcPct val="200000"/>
            </a:lnSpc>
            <a:buFont typeface="Wingdings" panose="05000000000000000000" pitchFamily="2" charset="2"/>
            <a:buChar char="§"/>
          </a:pPr>
          <a:r>
            <a:rPr lang="en-US" sz="1400" b="1" dirty="0">
              <a:latin typeface="Georgia" panose="02040502050405020303" pitchFamily="18" charset="0"/>
              <a:sym typeface="Courier New"/>
            </a:rPr>
            <a:t>Reactive O&amp;M </a:t>
          </a:r>
          <a:r>
            <a:rPr lang="en-US" sz="1400" dirty="0">
              <a:latin typeface="Georgia" panose="02040502050405020303" pitchFamily="18" charset="0"/>
              <a:sym typeface="Courier New"/>
            </a:rPr>
            <a:t>- Lack of response from an O&amp;M contractor and missing proactive O&amp;M services</a:t>
          </a:r>
        </a:p>
      </dgm:t>
    </dgm:pt>
    <dgm:pt modelId="{426FD424-69A1-48F9-B3AA-B2658B8284C8}" type="parTrans" cxnId="{BC5E356F-9E3C-49A3-94A3-86C41834E1F7}">
      <dgm:prSet/>
      <dgm:spPr/>
      <dgm:t>
        <a:bodyPr/>
        <a:lstStyle/>
        <a:p>
          <a:pPr>
            <a:lnSpc>
              <a:spcPct val="200000"/>
            </a:lnSpc>
          </a:pPr>
          <a:endParaRPr lang="en-GB" sz="1600"/>
        </a:p>
      </dgm:t>
    </dgm:pt>
    <dgm:pt modelId="{12EDB980-E2DC-41F4-96BB-B37824E4ADDA}" type="sibTrans" cxnId="{BC5E356F-9E3C-49A3-94A3-86C41834E1F7}">
      <dgm:prSet/>
      <dgm:spPr/>
      <dgm:t>
        <a:bodyPr/>
        <a:lstStyle/>
        <a:p>
          <a:pPr>
            <a:lnSpc>
              <a:spcPct val="200000"/>
            </a:lnSpc>
          </a:pPr>
          <a:endParaRPr lang="en-GB" sz="1600"/>
        </a:p>
      </dgm:t>
    </dgm:pt>
    <dgm:pt modelId="{41376D6A-1A68-406B-94CB-A886A3D98BE1}">
      <dgm:prSet custT="1"/>
      <dgm:spPr/>
      <dgm:t>
        <a:bodyPr/>
        <a:lstStyle/>
        <a:p>
          <a:pPr>
            <a:lnSpc>
              <a:spcPct val="200000"/>
            </a:lnSpc>
            <a:buFont typeface="Wingdings" panose="05000000000000000000" pitchFamily="2" charset="2"/>
            <a:buChar char="§"/>
          </a:pPr>
          <a:r>
            <a:rPr lang="en-US" sz="1400" b="1" dirty="0">
              <a:latin typeface="Georgia" panose="02040502050405020303" pitchFamily="18" charset="0"/>
              <a:sym typeface="Courier New"/>
            </a:rPr>
            <a:t>Attitude</a:t>
          </a:r>
          <a:r>
            <a:rPr lang="en-US" sz="1400" dirty="0">
              <a:latin typeface="Georgia" panose="02040502050405020303" pitchFamily="18" charset="0"/>
              <a:sym typeface="Courier New"/>
            </a:rPr>
            <a:t> - Too comfortable in the traditional way of doing things </a:t>
          </a:r>
        </a:p>
      </dgm:t>
    </dgm:pt>
    <dgm:pt modelId="{1EA7CEC2-F8A1-40EB-9E04-73CD17EE6FFF}" type="parTrans" cxnId="{29C0D37B-CB4D-4392-9B43-36B03E08EEA5}">
      <dgm:prSet/>
      <dgm:spPr/>
      <dgm:t>
        <a:bodyPr/>
        <a:lstStyle/>
        <a:p>
          <a:pPr>
            <a:lnSpc>
              <a:spcPct val="200000"/>
            </a:lnSpc>
          </a:pPr>
          <a:endParaRPr lang="en-GB" sz="1600"/>
        </a:p>
      </dgm:t>
    </dgm:pt>
    <dgm:pt modelId="{C9F108AF-F100-46D8-8B1B-C8ED7D3DBE79}" type="sibTrans" cxnId="{29C0D37B-CB4D-4392-9B43-36B03E08EEA5}">
      <dgm:prSet/>
      <dgm:spPr/>
      <dgm:t>
        <a:bodyPr/>
        <a:lstStyle/>
        <a:p>
          <a:pPr>
            <a:lnSpc>
              <a:spcPct val="200000"/>
            </a:lnSpc>
          </a:pPr>
          <a:endParaRPr lang="en-GB" sz="1600"/>
        </a:p>
      </dgm:t>
    </dgm:pt>
    <dgm:pt modelId="{2115243F-955B-4257-B8A3-059FC4765FE4}">
      <dgm:prSet custT="1"/>
      <dgm:spPr/>
      <dgm:t>
        <a:bodyPr/>
        <a:lstStyle/>
        <a:p>
          <a:pPr>
            <a:lnSpc>
              <a:spcPct val="200000"/>
            </a:lnSpc>
            <a:buFont typeface="Wingdings" panose="05000000000000000000" pitchFamily="2" charset="2"/>
            <a:buChar char="§"/>
          </a:pP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Robust </a:t>
          </a: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energy yield estimation</a:t>
          </a:r>
          <a:endParaRPr lang="en-US" sz="1400" kern="1200" dirty="0">
            <a:solidFill>
              <a:prstClr val="black">
                <a:hueOff val="0"/>
                <a:satOff val="0"/>
                <a:lumOff val="0"/>
                <a:alphaOff val="0"/>
              </a:prstClr>
            </a:solidFill>
            <a:latin typeface="Georgia" panose="02040502050405020303" pitchFamily="18" charset="0"/>
            <a:ea typeface="+mn-ea"/>
            <a:cs typeface="+mn-cs"/>
            <a:sym typeface="Courier New"/>
          </a:endParaRPr>
        </a:p>
      </dgm:t>
    </dgm:pt>
    <dgm:pt modelId="{D29FCEDB-75C0-4EA3-96F1-D506535B1963}" type="parTrans" cxnId="{69349E7D-3EDC-483F-9BF3-660A40B7D7A9}">
      <dgm:prSet/>
      <dgm:spPr/>
      <dgm:t>
        <a:bodyPr/>
        <a:lstStyle/>
        <a:p>
          <a:pPr>
            <a:lnSpc>
              <a:spcPct val="200000"/>
            </a:lnSpc>
          </a:pPr>
          <a:endParaRPr lang="en-GB" sz="1600"/>
        </a:p>
      </dgm:t>
    </dgm:pt>
    <dgm:pt modelId="{EF3B15B7-DC53-4CFF-AAA5-1C70AD078683}" type="sibTrans" cxnId="{69349E7D-3EDC-483F-9BF3-660A40B7D7A9}">
      <dgm:prSet/>
      <dgm:spPr/>
      <dgm:t>
        <a:bodyPr/>
        <a:lstStyle/>
        <a:p>
          <a:pPr>
            <a:lnSpc>
              <a:spcPct val="200000"/>
            </a:lnSpc>
          </a:pPr>
          <a:endParaRPr lang="en-GB" sz="1600"/>
        </a:p>
      </dgm:t>
    </dgm:pt>
    <dgm:pt modelId="{F6AD6C90-EAFC-41D1-9B6F-C2B4CF6056A9}">
      <dgm:prSet phldrT="[Text]" custT="1"/>
      <dgm:spPr/>
      <dgm:t>
        <a:bodyPr/>
        <a:lstStyle/>
        <a:p>
          <a:pPr>
            <a:lnSpc>
              <a:spcPct val="200000"/>
            </a:lnSpc>
            <a:buClr>
              <a:schemeClr val="dk1"/>
            </a:buClr>
            <a:buSzPts val="1050"/>
            <a:buFont typeface="Wingdings" panose="05000000000000000000" pitchFamily="2" charset="2"/>
            <a:buChar char="§"/>
          </a:pP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Dynamic nature of supply chain </a:t>
          </a: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of solar PV system components</a:t>
          </a:r>
          <a:endParaRPr lang="en-GB" sz="1400" kern="1200" dirty="0">
            <a:solidFill>
              <a:prstClr val="black">
                <a:hueOff val="0"/>
                <a:satOff val="0"/>
                <a:lumOff val="0"/>
                <a:alphaOff val="0"/>
              </a:prstClr>
            </a:solidFill>
            <a:latin typeface="Georgia" panose="02040502050405020303" pitchFamily="18" charset="0"/>
            <a:ea typeface="+mn-ea"/>
            <a:cs typeface="+mn-cs"/>
          </a:endParaRPr>
        </a:p>
      </dgm:t>
    </dgm:pt>
    <dgm:pt modelId="{97FB7B52-FC25-4B46-9F11-6F7D6731781F}" type="parTrans" cxnId="{D32B03E7-1372-427E-B08D-34300B25111D}">
      <dgm:prSet/>
      <dgm:spPr/>
      <dgm:t>
        <a:bodyPr/>
        <a:lstStyle/>
        <a:p>
          <a:endParaRPr lang="en-GB"/>
        </a:p>
      </dgm:t>
    </dgm:pt>
    <dgm:pt modelId="{E4737D2F-7BE1-43C1-829E-DF08F6748907}" type="sibTrans" cxnId="{D32B03E7-1372-427E-B08D-34300B25111D}">
      <dgm:prSet/>
      <dgm:spPr/>
      <dgm:t>
        <a:bodyPr/>
        <a:lstStyle/>
        <a:p>
          <a:endParaRPr lang="en-GB"/>
        </a:p>
      </dgm:t>
    </dgm:pt>
    <dgm:pt modelId="{96100F17-2912-49ED-AB4B-D2A700594A5A}" type="pres">
      <dgm:prSet presAssocID="{759786FE-F2DA-4D3E-B616-2B4E71793F4A}" presName="linear" presStyleCnt="0">
        <dgm:presLayoutVars>
          <dgm:animLvl val="lvl"/>
          <dgm:resizeHandles val="exact"/>
        </dgm:presLayoutVars>
      </dgm:prSet>
      <dgm:spPr/>
    </dgm:pt>
    <dgm:pt modelId="{C0F8A473-8E3D-4845-A26C-0D2133DCD2B2}" type="pres">
      <dgm:prSet presAssocID="{8BE888A1-FCE7-46A9-B892-02EB7403ED85}" presName="parentText" presStyleLbl="node1" presStyleIdx="0" presStyleCnt="2" custScaleY="62971" custLinFactNeighborX="-197" custLinFactNeighborY="-47747">
        <dgm:presLayoutVars>
          <dgm:chMax val="0"/>
          <dgm:bulletEnabled val="1"/>
        </dgm:presLayoutVars>
      </dgm:prSet>
      <dgm:spPr/>
    </dgm:pt>
    <dgm:pt modelId="{4A569774-1D11-4F43-A93C-9961025C051A}" type="pres">
      <dgm:prSet presAssocID="{8BE888A1-FCE7-46A9-B892-02EB7403ED85}" presName="childText" presStyleLbl="revTx" presStyleIdx="0" presStyleCnt="2" custLinFactNeighborX="18" custLinFactNeighborY="-60325">
        <dgm:presLayoutVars>
          <dgm:bulletEnabled val="1"/>
        </dgm:presLayoutVars>
      </dgm:prSet>
      <dgm:spPr/>
    </dgm:pt>
    <dgm:pt modelId="{90E9D681-CA9C-4D3A-A382-63B9EDCE1EBD}" type="pres">
      <dgm:prSet presAssocID="{216D7C5E-323F-4D8A-BDC7-8D832954BE8A}" presName="parentText" presStyleLbl="node1" presStyleIdx="1" presStyleCnt="2" custScaleY="56478" custLinFactNeighborX="-11" custLinFactNeighborY="12861">
        <dgm:presLayoutVars>
          <dgm:chMax val="0"/>
          <dgm:bulletEnabled val="1"/>
        </dgm:presLayoutVars>
      </dgm:prSet>
      <dgm:spPr/>
    </dgm:pt>
    <dgm:pt modelId="{BAC278C7-7D14-40F0-BD60-9B4900220E3C}" type="pres">
      <dgm:prSet presAssocID="{216D7C5E-323F-4D8A-BDC7-8D832954BE8A}" presName="childText" presStyleLbl="revTx" presStyleIdx="1" presStyleCnt="2" custLinFactNeighborX="71" custLinFactNeighborY="8766">
        <dgm:presLayoutVars>
          <dgm:bulletEnabled val="1"/>
        </dgm:presLayoutVars>
      </dgm:prSet>
      <dgm:spPr/>
    </dgm:pt>
  </dgm:ptLst>
  <dgm:cxnLst>
    <dgm:cxn modelId="{970E8424-9BB3-43B0-AEDF-CF6CF1203E6E}" type="presOf" srcId="{F6AD6C90-EAFC-41D1-9B6F-C2B4CF6056A9}" destId="{BAC278C7-7D14-40F0-BD60-9B4900220E3C}" srcOrd="0" destOrd="1" presId="urn:microsoft.com/office/officeart/2005/8/layout/vList2"/>
    <dgm:cxn modelId="{3B419A5F-3D70-47ED-AB6C-22C833B38B1D}" type="presOf" srcId="{2A24626D-C018-4811-825E-37150DFE46A6}" destId="{4A569774-1D11-4F43-A93C-9961025C051A}" srcOrd="0" destOrd="1" presId="urn:microsoft.com/office/officeart/2005/8/layout/vList2"/>
    <dgm:cxn modelId="{B5B40767-4074-4786-8D9E-AF9DA212E919}" type="presOf" srcId="{2115243F-955B-4257-B8A3-059FC4765FE4}" destId="{BAC278C7-7D14-40F0-BD60-9B4900220E3C}" srcOrd="0" destOrd="2" presId="urn:microsoft.com/office/officeart/2005/8/layout/vList2"/>
    <dgm:cxn modelId="{BC5E356F-9E3C-49A3-94A3-86C41834E1F7}" srcId="{8BE888A1-FCE7-46A9-B892-02EB7403ED85}" destId="{2A24626D-C018-4811-825E-37150DFE46A6}" srcOrd="1" destOrd="0" parTransId="{426FD424-69A1-48F9-B3AA-B2658B8284C8}" sibTransId="{12EDB980-E2DC-41F4-96BB-B37824E4ADDA}"/>
    <dgm:cxn modelId="{4752A64F-7DB1-4067-B718-7A5520C0F902}" type="presOf" srcId="{41376D6A-1A68-406B-94CB-A886A3D98BE1}" destId="{4A569774-1D11-4F43-A93C-9961025C051A}" srcOrd="0" destOrd="2" presId="urn:microsoft.com/office/officeart/2005/8/layout/vList2"/>
    <dgm:cxn modelId="{29C0D37B-CB4D-4392-9B43-36B03E08EEA5}" srcId="{8BE888A1-FCE7-46A9-B892-02EB7403ED85}" destId="{41376D6A-1A68-406B-94CB-A886A3D98BE1}" srcOrd="2" destOrd="0" parTransId="{1EA7CEC2-F8A1-40EB-9E04-73CD17EE6FFF}" sibTransId="{C9F108AF-F100-46D8-8B1B-C8ED7D3DBE79}"/>
    <dgm:cxn modelId="{69349E7D-3EDC-483F-9BF3-660A40B7D7A9}" srcId="{216D7C5E-323F-4D8A-BDC7-8D832954BE8A}" destId="{2115243F-955B-4257-B8A3-059FC4765FE4}" srcOrd="2" destOrd="0" parTransId="{D29FCEDB-75C0-4EA3-96F1-D506535B1963}" sibTransId="{EF3B15B7-DC53-4CFF-AAA5-1C70AD078683}"/>
    <dgm:cxn modelId="{753BD685-5AAA-429A-8E26-017D09DEA839}" type="presOf" srcId="{B2A5E3C1-F62D-4D42-BDE5-192FA1E1F4F2}" destId="{BAC278C7-7D14-40F0-BD60-9B4900220E3C}" srcOrd="0" destOrd="0" presId="urn:microsoft.com/office/officeart/2005/8/layout/vList2"/>
    <dgm:cxn modelId="{1FD3EF9A-89A4-48F3-8829-8FDBA995AE23}" srcId="{216D7C5E-323F-4D8A-BDC7-8D832954BE8A}" destId="{B2A5E3C1-F62D-4D42-BDE5-192FA1E1F4F2}" srcOrd="0" destOrd="0" parTransId="{A8C335C8-12A0-4747-B616-4E33130FF5C5}" sibTransId="{34F0EC3D-9F82-44C4-B936-AA9253F4D22A}"/>
    <dgm:cxn modelId="{2E5AC29F-9714-402F-B799-BEBD561DC155}" srcId="{8BE888A1-FCE7-46A9-B892-02EB7403ED85}" destId="{CAE6E450-267C-4FF9-BBA4-0D6C5E60A66C}" srcOrd="0" destOrd="0" parTransId="{E32FFD9E-94CC-4182-9176-9B26A5C118FB}" sibTransId="{FA12906A-60FD-4276-BD03-93D98D806CB0}"/>
    <dgm:cxn modelId="{5DEE18A6-6D5E-476E-B873-D712BCC8E07C}" type="presOf" srcId="{CAE6E450-267C-4FF9-BBA4-0D6C5E60A66C}" destId="{4A569774-1D11-4F43-A93C-9961025C051A}" srcOrd="0" destOrd="0" presId="urn:microsoft.com/office/officeart/2005/8/layout/vList2"/>
    <dgm:cxn modelId="{2C0286AA-2226-46E9-94AD-8DCB036AA5FB}" type="presOf" srcId="{216D7C5E-323F-4D8A-BDC7-8D832954BE8A}" destId="{90E9D681-CA9C-4D3A-A382-63B9EDCE1EBD}" srcOrd="0" destOrd="0" presId="urn:microsoft.com/office/officeart/2005/8/layout/vList2"/>
    <dgm:cxn modelId="{D7E0E6D4-A2F0-464C-B0BB-178619FBB2BA}" type="presOf" srcId="{8BE888A1-FCE7-46A9-B892-02EB7403ED85}" destId="{C0F8A473-8E3D-4845-A26C-0D2133DCD2B2}" srcOrd="0" destOrd="0" presId="urn:microsoft.com/office/officeart/2005/8/layout/vList2"/>
    <dgm:cxn modelId="{D32B03E7-1372-427E-B08D-34300B25111D}" srcId="{216D7C5E-323F-4D8A-BDC7-8D832954BE8A}" destId="{F6AD6C90-EAFC-41D1-9B6F-C2B4CF6056A9}" srcOrd="1" destOrd="0" parTransId="{97FB7B52-FC25-4B46-9F11-6F7D6731781F}" sibTransId="{E4737D2F-7BE1-43C1-829E-DF08F6748907}"/>
    <dgm:cxn modelId="{2C59CBF2-600A-4789-9342-AEAD33EB8572}" srcId="{759786FE-F2DA-4D3E-B616-2B4E71793F4A}" destId="{8BE888A1-FCE7-46A9-B892-02EB7403ED85}" srcOrd="0" destOrd="0" parTransId="{81629771-E9E7-460C-A9B5-3CAC82312ABB}" sibTransId="{7D4DD955-2B1B-4DC9-992F-E99450B75F62}"/>
    <dgm:cxn modelId="{618347F9-3B95-4941-A940-413B66B68455}" type="presOf" srcId="{759786FE-F2DA-4D3E-B616-2B4E71793F4A}" destId="{96100F17-2912-49ED-AB4B-D2A700594A5A}" srcOrd="0" destOrd="0" presId="urn:microsoft.com/office/officeart/2005/8/layout/vList2"/>
    <dgm:cxn modelId="{753862FE-9D26-4558-B499-5B981C98403B}" srcId="{759786FE-F2DA-4D3E-B616-2B4E71793F4A}" destId="{216D7C5E-323F-4D8A-BDC7-8D832954BE8A}" srcOrd="1" destOrd="0" parTransId="{B7105E08-BAD3-403E-8EC9-8985A2E6A4EB}" sibTransId="{960D2A3C-13E8-4B6B-A5E1-102634F60F42}"/>
    <dgm:cxn modelId="{704E46FB-30CF-4480-B856-7AE198108BFE}" type="presParOf" srcId="{96100F17-2912-49ED-AB4B-D2A700594A5A}" destId="{C0F8A473-8E3D-4845-A26C-0D2133DCD2B2}" srcOrd="0" destOrd="0" presId="urn:microsoft.com/office/officeart/2005/8/layout/vList2"/>
    <dgm:cxn modelId="{CAF1AC24-60EF-427C-9E0B-DC910F01173A}" type="presParOf" srcId="{96100F17-2912-49ED-AB4B-D2A700594A5A}" destId="{4A569774-1D11-4F43-A93C-9961025C051A}" srcOrd="1" destOrd="0" presId="urn:microsoft.com/office/officeart/2005/8/layout/vList2"/>
    <dgm:cxn modelId="{579D2D22-3E21-4821-9EB3-42B2D9F85190}" type="presParOf" srcId="{96100F17-2912-49ED-AB4B-D2A700594A5A}" destId="{90E9D681-CA9C-4D3A-A382-63B9EDCE1EBD}" srcOrd="2" destOrd="0" presId="urn:microsoft.com/office/officeart/2005/8/layout/vList2"/>
    <dgm:cxn modelId="{9BE96862-F94E-4535-A474-ECFE87F0F6B3}" type="presParOf" srcId="{96100F17-2912-49ED-AB4B-D2A700594A5A}" destId="{BAC278C7-7D14-40F0-BD60-9B4900220E3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AE036-D4FF-44C3-90A7-1EC88EA5FBA4}" type="doc">
      <dgm:prSet loTypeId="urn:microsoft.com/office/officeart/2008/layout/AlternatingHexagons" loCatId="list" qsTypeId="urn:microsoft.com/office/officeart/2005/8/quickstyle/simple2" qsCatId="simple" csTypeId="urn:microsoft.com/office/officeart/2005/8/colors/colorful3" csCatId="colorful" phldr="1"/>
      <dgm:spPr/>
      <dgm:t>
        <a:bodyPr/>
        <a:lstStyle/>
        <a:p>
          <a:endParaRPr lang="en-GB"/>
        </a:p>
      </dgm:t>
    </dgm:pt>
    <dgm:pt modelId="{75D057BE-272E-48ED-A1EF-FB7D2C474EC1}">
      <dgm:prSet phldrT="[Text]" custT="1"/>
      <dgm:spPr/>
      <dgm:t>
        <a:bodyPr/>
        <a:lstStyle/>
        <a:p>
          <a:r>
            <a:rPr lang="en-US" sz="1300" dirty="0">
              <a:latin typeface="Cambria" panose="02040503050406030204" pitchFamily="18" charset="0"/>
              <a:ea typeface="Cambria" panose="02040503050406030204" pitchFamily="18" charset="0"/>
            </a:rPr>
            <a:t>Rooftop PV</a:t>
          </a:r>
          <a:endParaRPr lang="en-GB" sz="1300" dirty="0">
            <a:latin typeface="Cambria" panose="02040503050406030204" pitchFamily="18" charset="0"/>
            <a:ea typeface="Cambria" panose="02040503050406030204" pitchFamily="18" charset="0"/>
          </a:endParaRPr>
        </a:p>
      </dgm:t>
    </dgm:pt>
    <dgm:pt modelId="{6ECC35C0-1BBB-4307-A13B-A4C0FCE33861}" type="parTrans" cxnId="{D7763E23-E337-401C-9621-3BA4C32E6141}">
      <dgm:prSet/>
      <dgm:spPr/>
      <dgm:t>
        <a:bodyPr/>
        <a:lstStyle/>
        <a:p>
          <a:endParaRPr lang="en-GB" sz="1300">
            <a:latin typeface="Cambria" panose="02040503050406030204" pitchFamily="18" charset="0"/>
            <a:ea typeface="Cambria" panose="02040503050406030204" pitchFamily="18" charset="0"/>
          </a:endParaRPr>
        </a:p>
      </dgm:t>
    </dgm:pt>
    <dgm:pt modelId="{A5E2B69B-0936-427C-82BE-1E2F7D9CE90F}" type="sibTrans" cxnId="{D7763E23-E337-401C-9621-3BA4C32E6141}">
      <dgm:prSet custT="1"/>
      <dgm:spPr/>
      <dgm:t>
        <a:bodyPr/>
        <a:lstStyle/>
        <a:p>
          <a:r>
            <a:rPr lang="en-US" sz="1300" dirty="0">
              <a:latin typeface="Cambria" panose="02040503050406030204" pitchFamily="18" charset="0"/>
              <a:ea typeface="Cambria" panose="02040503050406030204" pitchFamily="18" charset="0"/>
            </a:rPr>
            <a:t>Utility PV</a:t>
          </a:r>
          <a:endParaRPr lang="en-GB" sz="1300" dirty="0">
            <a:latin typeface="Cambria" panose="02040503050406030204" pitchFamily="18" charset="0"/>
            <a:ea typeface="Cambria" panose="02040503050406030204" pitchFamily="18" charset="0"/>
          </a:endParaRPr>
        </a:p>
      </dgm:t>
    </dgm:pt>
    <dgm:pt modelId="{36BDB600-827C-4F82-A510-A91B5FCFCFAB}">
      <dgm:prSet phldrT="[Text]" custT="1"/>
      <dgm:spPr>
        <a:solidFill>
          <a:srgbClr val="FFC000"/>
        </a:solidFill>
      </dgm:spPr>
      <dgm:t>
        <a:bodyPr/>
        <a:lstStyle/>
        <a:p>
          <a:r>
            <a:rPr lang="en-US" sz="1200" dirty="0">
              <a:latin typeface="Cambria" panose="02040503050406030204" pitchFamily="18" charset="0"/>
              <a:ea typeface="Cambria" panose="02040503050406030204" pitchFamily="18" charset="0"/>
            </a:rPr>
            <a:t>EV Charging </a:t>
          </a:r>
        </a:p>
        <a:p>
          <a:r>
            <a:rPr lang="en-US" sz="1200" dirty="0">
              <a:latin typeface="Cambria" panose="02040503050406030204" pitchFamily="18" charset="0"/>
              <a:ea typeface="Cambria" panose="02040503050406030204" pitchFamily="18" charset="0"/>
            </a:rPr>
            <a:t>infra</a:t>
          </a:r>
          <a:endParaRPr lang="en-GB" sz="1200" dirty="0">
            <a:latin typeface="Cambria" panose="02040503050406030204" pitchFamily="18" charset="0"/>
            <a:ea typeface="Cambria" panose="02040503050406030204" pitchFamily="18" charset="0"/>
          </a:endParaRPr>
        </a:p>
      </dgm:t>
    </dgm:pt>
    <dgm:pt modelId="{3CFA2691-2216-418D-B120-CBB64342B988}" type="parTrans" cxnId="{353282CF-31DE-46FE-BBA7-005AD0D941EE}">
      <dgm:prSet/>
      <dgm:spPr/>
      <dgm:t>
        <a:bodyPr/>
        <a:lstStyle/>
        <a:p>
          <a:endParaRPr lang="en-GB" sz="1300">
            <a:latin typeface="Cambria" panose="02040503050406030204" pitchFamily="18" charset="0"/>
            <a:ea typeface="Cambria" panose="02040503050406030204" pitchFamily="18" charset="0"/>
          </a:endParaRPr>
        </a:p>
      </dgm:t>
    </dgm:pt>
    <dgm:pt modelId="{B4A69176-1251-4402-B596-644822C06589}" type="sibTrans" cxnId="{353282CF-31DE-46FE-BBA7-005AD0D941EE}">
      <dgm:prSet custT="1"/>
      <dgm:spPr/>
      <dgm:t>
        <a:bodyPr/>
        <a:lstStyle/>
        <a:p>
          <a:r>
            <a:rPr lang="en-US" sz="1300">
              <a:latin typeface="Cambria" panose="02040503050406030204" pitchFamily="18" charset="0"/>
              <a:ea typeface="Cambria" panose="02040503050406030204" pitchFamily="18" charset="0"/>
            </a:rPr>
            <a:t>PV + Battery</a:t>
          </a:r>
          <a:endParaRPr lang="en-GB" sz="1300" dirty="0">
            <a:latin typeface="Cambria" panose="02040503050406030204" pitchFamily="18" charset="0"/>
            <a:ea typeface="Cambria" panose="02040503050406030204" pitchFamily="18" charset="0"/>
          </a:endParaRPr>
        </a:p>
      </dgm:t>
    </dgm:pt>
    <dgm:pt modelId="{99649D0A-7292-4D38-B9E3-A31EC9C4B412}">
      <dgm:prSet phldrT="[Text]" custT="1"/>
      <dgm:spPr/>
      <dgm:t>
        <a:bodyPr/>
        <a:lstStyle/>
        <a:p>
          <a:r>
            <a:rPr lang="en-US" sz="1300" dirty="0">
              <a:latin typeface="Cambria" panose="02040503050406030204" pitchFamily="18" charset="0"/>
              <a:ea typeface="Cambria" panose="02040503050406030204" pitchFamily="18" charset="0"/>
            </a:rPr>
            <a:t>Battery Storage</a:t>
          </a:r>
          <a:endParaRPr lang="en-GB" sz="1300" dirty="0">
            <a:latin typeface="Cambria" panose="02040503050406030204" pitchFamily="18" charset="0"/>
            <a:ea typeface="Cambria" panose="02040503050406030204" pitchFamily="18" charset="0"/>
          </a:endParaRPr>
        </a:p>
      </dgm:t>
    </dgm:pt>
    <dgm:pt modelId="{4571DB3A-76DF-4F8A-B874-951C548E6150}" type="parTrans" cxnId="{34CB7998-069B-4647-A780-84E988707A6C}">
      <dgm:prSet/>
      <dgm:spPr/>
      <dgm:t>
        <a:bodyPr/>
        <a:lstStyle/>
        <a:p>
          <a:endParaRPr lang="en-GB" sz="1300">
            <a:latin typeface="Cambria" panose="02040503050406030204" pitchFamily="18" charset="0"/>
            <a:ea typeface="Cambria" panose="02040503050406030204" pitchFamily="18" charset="0"/>
          </a:endParaRPr>
        </a:p>
      </dgm:t>
    </dgm:pt>
    <dgm:pt modelId="{86AC444F-7406-4313-A0D9-D335ABF1F749}" type="sibTrans" cxnId="{34CB7998-069B-4647-A780-84E988707A6C}">
      <dgm:prSet custT="1"/>
      <dgm:spPr/>
      <dgm:t>
        <a:bodyPr/>
        <a:lstStyle/>
        <a:p>
          <a:r>
            <a:rPr lang="en-US" sz="1300">
              <a:latin typeface="Cambria" panose="02040503050406030204" pitchFamily="18" charset="0"/>
              <a:ea typeface="Cambria" panose="02040503050406030204" pitchFamily="18" charset="0"/>
            </a:rPr>
            <a:t>PV + Wind</a:t>
          </a:r>
          <a:endParaRPr lang="en-GB" sz="1300" dirty="0">
            <a:latin typeface="Cambria" panose="02040503050406030204" pitchFamily="18" charset="0"/>
            <a:ea typeface="Cambria" panose="02040503050406030204" pitchFamily="18" charset="0"/>
          </a:endParaRPr>
        </a:p>
      </dgm:t>
    </dgm:pt>
    <dgm:pt modelId="{585D7A49-FD39-40C2-A356-C601C708B5BC}">
      <dgm:prSet phldrT="[Text]" custT="1"/>
      <dgm:spPr>
        <a:solidFill>
          <a:schemeClr val="accent1">
            <a:lumMod val="50000"/>
          </a:schemeClr>
        </a:solidFill>
      </dgm:spPr>
      <dgm:t>
        <a:bodyPr/>
        <a:lstStyle/>
        <a:p>
          <a:r>
            <a:rPr lang="en-US" sz="1300" dirty="0">
              <a:latin typeface="Cambria" panose="02040503050406030204" pitchFamily="18" charset="0"/>
              <a:ea typeface="Cambria" panose="02040503050406030204" pitchFamily="18" charset="0"/>
            </a:rPr>
            <a:t>Floating PV</a:t>
          </a:r>
          <a:endParaRPr lang="en-GB" sz="1300" dirty="0">
            <a:latin typeface="Cambria" panose="02040503050406030204" pitchFamily="18" charset="0"/>
            <a:ea typeface="Cambria" panose="02040503050406030204" pitchFamily="18" charset="0"/>
          </a:endParaRPr>
        </a:p>
      </dgm:t>
    </dgm:pt>
    <dgm:pt modelId="{6E817BDF-8AA4-47A7-90CA-3989E2BBFB9D}" type="parTrans" cxnId="{BF24DB93-2B39-4C39-9749-7E9CFE896D81}">
      <dgm:prSet/>
      <dgm:spPr/>
      <dgm:t>
        <a:bodyPr/>
        <a:lstStyle/>
        <a:p>
          <a:endParaRPr lang="en-GB" sz="1300"/>
        </a:p>
      </dgm:t>
    </dgm:pt>
    <dgm:pt modelId="{0F945C19-70FE-4F09-99CC-FAA3A03D996F}" type="sibTrans" cxnId="{BF24DB93-2B39-4C39-9749-7E9CFE896D81}">
      <dgm:prSet custT="1"/>
      <dgm:spPr>
        <a:noFill/>
        <a:ln>
          <a:noFill/>
        </a:ln>
      </dgm:spPr>
      <dgm:t>
        <a:bodyPr/>
        <a:lstStyle/>
        <a:p>
          <a:endParaRPr lang="en-GB" sz="1300"/>
        </a:p>
      </dgm:t>
    </dgm:pt>
    <dgm:pt modelId="{160EBFD8-1A0A-44C8-82AD-D6DED4CDB810}" type="pres">
      <dgm:prSet presAssocID="{DA6AE036-D4FF-44C3-90A7-1EC88EA5FBA4}" presName="Name0" presStyleCnt="0">
        <dgm:presLayoutVars>
          <dgm:chMax/>
          <dgm:chPref/>
          <dgm:dir/>
          <dgm:animLvl val="lvl"/>
        </dgm:presLayoutVars>
      </dgm:prSet>
      <dgm:spPr/>
    </dgm:pt>
    <dgm:pt modelId="{A437B642-C1ED-41B8-8BE8-ECDFA837EC67}" type="pres">
      <dgm:prSet presAssocID="{75D057BE-272E-48ED-A1EF-FB7D2C474EC1}" presName="composite" presStyleCnt="0"/>
      <dgm:spPr/>
    </dgm:pt>
    <dgm:pt modelId="{9C4754F1-47B5-4780-AC8A-F9FBF005D536}" type="pres">
      <dgm:prSet presAssocID="{75D057BE-272E-48ED-A1EF-FB7D2C474EC1}" presName="Parent1" presStyleLbl="node1" presStyleIdx="0" presStyleCnt="8">
        <dgm:presLayoutVars>
          <dgm:chMax val="1"/>
          <dgm:chPref val="1"/>
          <dgm:bulletEnabled val="1"/>
        </dgm:presLayoutVars>
      </dgm:prSet>
      <dgm:spPr/>
    </dgm:pt>
    <dgm:pt modelId="{18A611C2-C5E7-403C-A2AD-54826E3D20E4}" type="pres">
      <dgm:prSet presAssocID="{75D057BE-272E-48ED-A1EF-FB7D2C474EC1}" presName="Childtext1" presStyleLbl="revTx" presStyleIdx="0" presStyleCnt="4" custLinFactX="-100000" custLinFactY="46879" custLinFactNeighborX="-127160" custLinFactNeighborY="100000">
        <dgm:presLayoutVars>
          <dgm:chMax val="0"/>
          <dgm:chPref val="0"/>
          <dgm:bulletEnabled val="1"/>
        </dgm:presLayoutVars>
      </dgm:prSet>
      <dgm:spPr/>
    </dgm:pt>
    <dgm:pt modelId="{0F85E0CA-7336-49DA-B476-EAE8715283C8}" type="pres">
      <dgm:prSet presAssocID="{75D057BE-272E-48ED-A1EF-FB7D2C474EC1}" presName="BalanceSpacing" presStyleCnt="0"/>
      <dgm:spPr/>
    </dgm:pt>
    <dgm:pt modelId="{9EEBFF07-94B7-41E5-A493-FEDD08B07599}" type="pres">
      <dgm:prSet presAssocID="{75D057BE-272E-48ED-A1EF-FB7D2C474EC1}" presName="BalanceSpacing1" presStyleCnt="0"/>
      <dgm:spPr/>
    </dgm:pt>
    <dgm:pt modelId="{EF3A59BD-2370-45DF-999F-CBE5C70F8B30}" type="pres">
      <dgm:prSet presAssocID="{A5E2B69B-0936-427C-82BE-1E2F7D9CE90F}" presName="Accent1Text" presStyleLbl="node1" presStyleIdx="1" presStyleCnt="8"/>
      <dgm:spPr/>
    </dgm:pt>
    <dgm:pt modelId="{6598FF64-07E6-4621-B01F-CEFA6FA1F625}" type="pres">
      <dgm:prSet presAssocID="{A5E2B69B-0936-427C-82BE-1E2F7D9CE90F}" presName="spaceBetweenRectangles" presStyleCnt="0"/>
      <dgm:spPr/>
    </dgm:pt>
    <dgm:pt modelId="{F74332F5-5F48-44C7-B454-44884AFF1597}" type="pres">
      <dgm:prSet presAssocID="{36BDB600-827C-4F82-A510-A91B5FCFCFAB}" presName="composite" presStyleCnt="0"/>
      <dgm:spPr/>
    </dgm:pt>
    <dgm:pt modelId="{04B0D405-A41A-4073-909C-E6E799A7E2C0}" type="pres">
      <dgm:prSet presAssocID="{36BDB600-827C-4F82-A510-A91B5FCFCFAB}" presName="Parent1" presStyleLbl="node1" presStyleIdx="2" presStyleCnt="8" custScaleX="101629" custLinFactNeighborY="1015">
        <dgm:presLayoutVars>
          <dgm:chMax val="1"/>
          <dgm:chPref val="1"/>
          <dgm:bulletEnabled val="1"/>
        </dgm:presLayoutVars>
      </dgm:prSet>
      <dgm:spPr/>
    </dgm:pt>
    <dgm:pt modelId="{B0111069-24FF-4E61-A060-E03840D9D2CE}" type="pres">
      <dgm:prSet presAssocID="{36BDB600-827C-4F82-A510-A91B5FCFCFAB}" presName="Childtext1" presStyleLbl="revTx" presStyleIdx="1" presStyleCnt="4">
        <dgm:presLayoutVars>
          <dgm:chMax val="0"/>
          <dgm:chPref val="0"/>
          <dgm:bulletEnabled val="1"/>
        </dgm:presLayoutVars>
      </dgm:prSet>
      <dgm:spPr/>
    </dgm:pt>
    <dgm:pt modelId="{125C11CE-F8DC-4DF9-B864-CB21EA8ECE8A}" type="pres">
      <dgm:prSet presAssocID="{36BDB600-827C-4F82-A510-A91B5FCFCFAB}" presName="BalanceSpacing" presStyleCnt="0"/>
      <dgm:spPr/>
    </dgm:pt>
    <dgm:pt modelId="{A4F3D0B9-53E6-4AC4-B755-0BE95166B44A}" type="pres">
      <dgm:prSet presAssocID="{36BDB600-827C-4F82-A510-A91B5FCFCFAB}" presName="BalanceSpacing1" presStyleCnt="0"/>
      <dgm:spPr/>
    </dgm:pt>
    <dgm:pt modelId="{1182D62F-1975-4CC4-84B0-A13981C0F862}" type="pres">
      <dgm:prSet presAssocID="{B4A69176-1251-4402-B596-644822C06589}" presName="Accent1Text" presStyleLbl="node1" presStyleIdx="3" presStyleCnt="8"/>
      <dgm:spPr/>
    </dgm:pt>
    <dgm:pt modelId="{80CE651E-E580-42F3-88A6-DA8EE00BCC3E}" type="pres">
      <dgm:prSet presAssocID="{B4A69176-1251-4402-B596-644822C06589}" presName="spaceBetweenRectangles" presStyleCnt="0"/>
      <dgm:spPr/>
    </dgm:pt>
    <dgm:pt modelId="{07507146-4317-4192-B988-412D76C0C560}" type="pres">
      <dgm:prSet presAssocID="{99649D0A-7292-4D38-B9E3-A31EC9C4B412}" presName="composite" presStyleCnt="0"/>
      <dgm:spPr/>
    </dgm:pt>
    <dgm:pt modelId="{F6B88A34-CCCA-4A2B-BD6C-002AFA339EEC}" type="pres">
      <dgm:prSet presAssocID="{99649D0A-7292-4D38-B9E3-A31EC9C4B412}" presName="Parent1" presStyleLbl="node1" presStyleIdx="4" presStyleCnt="8">
        <dgm:presLayoutVars>
          <dgm:chMax val="1"/>
          <dgm:chPref val="1"/>
          <dgm:bulletEnabled val="1"/>
        </dgm:presLayoutVars>
      </dgm:prSet>
      <dgm:spPr/>
    </dgm:pt>
    <dgm:pt modelId="{F9D28B15-C982-4EA7-A0CC-6D8A38D51C1A}" type="pres">
      <dgm:prSet presAssocID="{99649D0A-7292-4D38-B9E3-A31EC9C4B412}" presName="Childtext1" presStyleLbl="revTx" presStyleIdx="2" presStyleCnt="4" custLinFactNeighborX="11787" custLinFactNeighborY="-2511">
        <dgm:presLayoutVars>
          <dgm:chMax val="0"/>
          <dgm:chPref val="0"/>
          <dgm:bulletEnabled val="1"/>
        </dgm:presLayoutVars>
      </dgm:prSet>
      <dgm:spPr/>
    </dgm:pt>
    <dgm:pt modelId="{A1CE6996-7DCC-4907-B1F8-7E1D0777ED31}" type="pres">
      <dgm:prSet presAssocID="{99649D0A-7292-4D38-B9E3-A31EC9C4B412}" presName="BalanceSpacing" presStyleCnt="0"/>
      <dgm:spPr/>
    </dgm:pt>
    <dgm:pt modelId="{83435743-86EA-454A-BE6B-CEBC0D5E6CF5}" type="pres">
      <dgm:prSet presAssocID="{99649D0A-7292-4D38-B9E3-A31EC9C4B412}" presName="BalanceSpacing1" presStyleCnt="0"/>
      <dgm:spPr/>
    </dgm:pt>
    <dgm:pt modelId="{5B7341CC-2BC2-44A3-A7C9-D042A5EA2132}" type="pres">
      <dgm:prSet presAssocID="{86AC444F-7406-4313-A0D9-D335ABF1F749}" presName="Accent1Text" presStyleLbl="node1" presStyleIdx="5" presStyleCnt="8"/>
      <dgm:spPr/>
    </dgm:pt>
    <dgm:pt modelId="{33B5AAD7-5676-43FD-9BE5-9E142633D36D}" type="pres">
      <dgm:prSet presAssocID="{86AC444F-7406-4313-A0D9-D335ABF1F749}" presName="spaceBetweenRectangles" presStyleCnt="0"/>
      <dgm:spPr/>
    </dgm:pt>
    <dgm:pt modelId="{1080ED74-E341-47B0-94CD-6E2E86802F5A}" type="pres">
      <dgm:prSet presAssocID="{585D7A49-FD39-40C2-A356-C601C708B5BC}" presName="composite" presStyleCnt="0"/>
      <dgm:spPr/>
    </dgm:pt>
    <dgm:pt modelId="{F5245F09-9264-4438-956B-473130DB2C3C}" type="pres">
      <dgm:prSet presAssocID="{585D7A49-FD39-40C2-A356-C601C708B5BC}" presName="Parent1" presStyleLbl="node1" presStyleIdx="6" presStyleCnt="8" custScaleX="101629" custLinFactX="-9268" custLinFactY="-70081" custLinFactNeighborX="-100000" custLinFactNeighborY="-100000">
        <dgm:presLayoutVars>
          <dgm:chMax val="1"/>
          <dgm:chPref val="1"/>
          <dgm:bulletEnabled val="1"/>
        </dgm:presLayoutVars>
      </dgm:prSet>
      <dgm:spPr/>
    </dgm:pt>
    <dgm:pt modelId="{22FE7D45-2298-4E94-8C7C-9845B0E5584D}" type="pres">
      <dgm:prSet presAssocID="{585D7A49-FD39-40C2-A356-C601C708B5BC}" presName="Childtext1" presStyleLbl="revTx" presStyleIdx="3" presStyleCnt="4">
        <dgm:presLayoutVars>
          <dgm:chMax val="0"/>
          <dgm:chPref val="0"/>
          <dgm:bulletEnabled val="1"/>
        </dgm:presLayoutVars>
      </dgm:prSet>
      <dgm:spPr/>
    </dgm:pt>
    <dgm:pt modelId="{6B7625F1-CCF7-45FC-AAF2-81782A083B73}" type="pres">
      <dgm:prSet presAssocID="{585D7A49-FD39-40C2-A356-C601C708B5BC}" presName="BalanceSpacing" presStyleCnt="0"/>
      <dgm:spPr/>
    </dgm:pt>
    <dgm:pt modelId="{A1052D27-B624-49EA-A165-B59611C997F3}" type="pres">
      <dgm:prSet presAssocID="{585D7A49-FD39-40C2-A356-C601C708B5BC}" presName="BalanceSpacing1" presStyleCnt="0"/>
      <dgm:spPr/>
    </dgm:pt>
    <dgm:pt modelId="{B6783443-E3F0-4367-97A7-EE1B002338AF}" type="pres">
      <dgm:prSet presAssocID="{0F945C19-70FE-4F09-99CC-FAA3A03D996F}" presName="Accent1Text" presStyleLbl="node1" presStyleIdx="7" presStyleCnt="8"/>
      <dgm:spPr/>
    </dgm:pt>
  </dgm:ptLst>
  <dgm:cxnLst>
    <dgm:cxn modelId="{46E57314-0FD7-4A32-9909-D673FCE3E8FC}" type="presOf" srcId="{A5E2B69B-0936-427C-82BE-1E2F7D9CE90F}" destId="{EF3A59BD-2370-45DF-999F-CBE5C70F8B30}" srcOrd="0" destOrd="0" presId="urn:microsoft.com/office/officeart/2008/layout/AlternatingHexagons"/>
    <dgm:cxn modelId="{D7763E23-E337-401C-9621-3BA4C32E6141}" srcId="{DA6AE036-D4FF-44C3-90A7-1EC88EA5FBA4}" destId="{75D057BE-272E-48ED-A1EF-FB7D2C474EC1}" srcOrd="0" destOrd="0" parTransId="{6ECC35C0-1BBB-4307-A13B-A4C0FCE33861}" sibTransId="{A5E2B69B-0936-427C-82BE-1E2F7D9CE90F}"/>
    <dgm:cxn modelId="{0B23E233-7AAE-4788-8EA6-7DD423199E5A}" type="presOf" srcId="{75D057BE-272E-48ED-A1EF-FB7D2C474EC1}" destId="{9C4754F1-47B5-4780-AC8A-F9FBF005D536}" srcOrd="0" destOrd="0" presId="urn:microsoft.com/office/officeart/2008/layout/AlternatingHexagons"/>
    <dgm:cxn modelId="{BD8BE364-E243-4CF7-A088-95B6CD068AEB}" type="presOf" srcId="{36BDB600-827C-4F82-A510-A91B5FCFCFAB}" destId="{04B0D405-A41A-4073-909C-E6E799A7E2C0}" srcOrd="0" destOrd="0" presId="urn:microsoft.com/office/officeart/2008/layout/AlternatingHexagons"/>
    <dgm:cxn modelId="{3C17427B-02C1-4733-AE0E-550CF6A4676E}" type="presOf" srcId="{0F945C19-70FE-4F09-99CC-FAA3A03D996F}" destId="{B6783443-E3F0-4367-97A7-EE1B002338AF}" srcOrd="0" destOrd="0" presId="urn:microsoft.com/office/officeart/2008/layout/AlternatingHexagons"/>
    <dgm:cxn modelId="{BC104180-2DBA-44D4-954B-25638CE61972}" type="presOf" srcId="{99649D0A-7292-4D38-B9E3-A31EC9C4B412}" destId="{F6B88A34-CCCA-4A2B-BD6C-002AFA339EEC}" srcOrd="0" destOrd="0" presId="urn:microsoft.com/office/officeart/2008/layout/AlternatingHexagons"/>
    <dgm:cxn modelId="{BF24DB93-2B39-4C39-9749-7E9CFE896D81}" srcId="{DA6AE036-D4FF-44C3-90A7-1EC88EA5FBA4}" destId="{585D7A49-FD39-40C2-A356-C601C708B5BC}" srcOrd="3" destOrd="0" parTransId="{6E817BDF-8AA4-47A7-90CA-3989E2BBFB9D}" sibTransId="{0F945C19-70FE-4F09-99CC-FAA3A03D996F}"/>
    <dgm:cxn modelId="{34CB7998-069B-4647-A780-84E988707A6C}" srcId="{DA6AE036-D4FF-44C3-90A7-1EC88EA5FBA4}" destId="{99649D0A-7292-4D38-B9E3-A31EC9C4B412}" srcOrd="2" destOrd="0" parTransId="{4571DB3A-76DF-4F8A-B874-951C548E6150}" sibTransId="{86AC444F-7406-4313-A0D9-D335ABF1F749}"/>
    <dgm:cxn modelId="{F7116D9E-AD74-44BC-836D-538AF6BA5FA8}" type="presOf" srcId="{585D7A49-FD39-40C2-A356-C601C708B5BC}" destId="{F5245F09-9264-4438-956B-473130DB2C3C}" srcOrd="0" destOrd="0" presId="urn:microsoft.com/office/officeart/2008/layout/AlternatingHexagons"/>
    <dgm:cxn modelId="{FF8125A7-9397-44BE-9D73-3D6EC3A8460C}" type="presOf" srcId="{DA6AE036-D4FF-44C3-90A7-1EC88EA5FBA4}" destId="{160EBFD8-1A0A-44C8-82AD-D6DED4CDB810}" srcOrd="0" destOrd="0" presId="urn:microsoft.com/office/officeart/2008/layout/AlternatingHexagons"/>
    <dgm:cxn modelId="{9E70FBB0-CFF0-4D92-9DCB-60F92E45B283}" type="presOf" srcId="{B4A69176-1251-4402-B596-644822C06589}" destId="{1182D62F-1975-4CC4-84B0-A13981C0F862}" srcOrd="0" destOrd="0" presId="urn:microsoft.com/office/officeart/2008/layout/AlternatingHexagons"/>
    <dgm:cxn modelId="{353282CF-31DE-46FE-BBA7-005AD0D941EE}" srcId="{DA6AE036-D4FF-44C3-90A7-1EC88EA5FBA4}" destId="{36BDB600-827C-4F82-A510-A91B5FCFCFAB}" srcOrd="1" destOrd="0" parTransId="{3CFA2691-2216-418D-B120-CBB64342B988}" sibTransId="{B4A69176-1251-4402-B596-644822C06589}"/>
    <dgm:cxn modelId="{9E55EBDB-8C07-4A85-BC67-DB1D1E2ADE31}" type="presOf" srcId="{86AC444F-7406-4313-A0D9-D335ABF1F749}" destId="{5B7341CC-2BC2-44A3-A7C9-D042A5EA2132}" srcOrd="0" destOrd="0" presId="urn:microsoft.com/office/officeart/2008/layout/AlternatingHexagons"/>
    <dgm:cxn modelId="{9EACF623-DC7C-4CFF-B93F-4650B71DFA48}" type="presParOf" srcId="{160EBFD8-1A0A-44C8-82AD-D6DED4CDB810}" destId="{A437B642-C1ED-41B8-8BE8-ECDFA837EC67}" srcOrd="0" destOrd="0" presId="urn:microsoft.com/office/officeart/2008/layout/AlternatingHexagons"/>
    <dgm:cxn modelId="{3E7150BF-948D-4984-9581-673A25A51C6A}" type="presParOf" srcId="{A437B642-C1ED-41B8-8BE8-ECDFA837EC67}" destId="{9C4754F1-47B5-4780-AC8A-F9FBF005D536}" srcOrd="0" destOrd="0" presId="urn:microsoft.com/office/officeart/2008/layout/AlternatingHexagons"/>
    <dgm:cxn modelId="{1EF08366-3A3C-4B3E-B560-CCB871CB3362}" type="presParOf" srcId="{A437B642-C1ED-41B8-8BE8-ECDFA837EC67}" destId="{18A611C2-C5E7-403C-A2AD-54826E3D20E4}" srcOrd="1" destOrd="0" presId="urn:microsoft.com/office/officeart/2008/layout/AlternatingHexagons"/>
    <dgm:cxn modelId="{33A358FB-CB32-474D-A891-2919DF73A297}" type="presParOf" srcId="{A437B642-C1ED-41B8-8BE8-ECDFA837EC67}" destId="{0F85E0CA-7336-49DA-B476-EAE8715283C8}" srcOrd="2" destOrd="0" presId="urn:microsoft.com/office/officeart/2008/layout/AlternatingHexagons"/>
    <dgm:cxn modelId="{E520B5C8-E361-4209-BD5A-1F9A4A65D033}" type="presParOf" srcId="{A437B642-C1ED-41B8-8BE8-ECDFA837EC67}" destId="{9EEBFF07-94B7-41E5-A493-FEDD08B07599}" srcOrd="3" destOrd="0" presId="urn:microsoft.com/office/officeart/2008/layout/AlternatingHexagons"/>
    <dgm:cxn modelId="{DF63280E-8C1F-4939-B346-4127B64282EF}" type="presParOf" srcId="{A437B642-C1ED-41B8-8BE8-ECDFA837EC67}" destId="{EF3A59BD-2370-45DF-999F-CBE5C70F8B30}" srcOrd="4" destOrd="0" presId="urn:microsoft.com/office/officeart/2008/layout/AlternatingHexagons"/>
    <dgm:cxn modelId="{95A06AB8-E475-46B8-9358-86816A0C2E19}" type="presParOf" srcId="{160EBFD8-1A0A-44C8-82AD-D6DED4CDB810}" destId="{6598FF64-07E6-4621-B01F-CEFA6FA1F625}" srcOrd="1" destOrd="0" presId="urn:microsoft.com/office/officeart/2008/layout/AlternatingHexagons"/>
    <dgm:cxn modelId="{B2B1B736-4405-4C30-9A50-F8770620E2DB}" type="presParOf" srcId="{160EBFD8-1A0A-44C8-82AD-D6DED4CDB810}" destId="{F74332F5-5F48-44C7-B454-44884AFF1597}" srcOrd="2" destOrd="0" presId="urn:microsoft.com/office/officeart/2008/layout/AlternatingHexagons"/>
    <dgm:cxn modelId="{99C92E93-52C2-4D70-8909-675FD728EC08}" type="presParOf" srcId="{F74332F5-5F48-44C7-B454-44884AFF1597}" destId="{04B0D405-A41A-4073-909C-E6E799A7E2C0}" srcOrd="0" destOrd="0" presId="urn:microsoft.com/office/officeart/2008/layout/AlternatingHexagons"/>
    <dgm:cxn modelId="{8BFDB8B7-CDC3-41F4-B385-30397ECF9FE3}" type="presParOf" srcId="{F74332F5-5F48-44C7-B454-44884AFF1597}" destId="{B0111069-24FF-4E61-A060-E03840D9D2CE}" srcOrd="1" destOrd="0" presId="urn:microsoft.com/office/officeart/2008/layout/AlternatingHexagons"/>
    <dgm:cxn modelId="{C9532663-37A0-4C0C-A315-8E3355D7EC5A}" type="presParOf" srcId="{F74332F5-5F48-44C7-B454-44884AFF1597}" destId="{125C11CE-F8DC-4DF9-B864-CB21EA8ECE8A}" srcOrd="2" destOrd="0" presId="urn:microsoft.com/office/officeart/2008/layout/AlternatingHexagons"/>
    <dgm:cxn modelId="{964DAC81-2D69-41D9-BC89-2DADB6CA283D}" type="presParOf" srcId="{F74332F5-5F48-44C7-B454-44884AFF1597}" destId="{A4F3D0B9-53E6-4AC4-B755-0BE95166B44A}" srcOrd="3" destOrd="0" presId="urn:microsoft.com/office/officeart/2008/layout/AlternatingHexagons"/>
    <dgm:cxn modelId="{6F427685-73A7-4429-804C-D64172995D1F}" type="presParOf" srcId="{F74332F5-5F48-44C7-B454-44884AFF1597}" destId="{1182D62F-1975-4CC4-84B0-A13981C0F862}" srcOrd="4" destOrd="0" presId="urn:microsoft.com/office/officeart/2008/layout/AlternatingHexagons"/>
    <dgm:cxn modelId="{B96EBEFA-0855-4F95-9975-98490AD36946}" type="presParOf" srcId="{160EBFD8-1A0A-44C8-82AD-D6DED4CDB810}" destId="{80CE651E-E580-42F3-88A6-DA8EE00BCC3E}" srcOrd="3" destOrd="0" presId="urn:microsoft.com/office/officeart/2008/layout/AlternatingHexagons"/>
    <dgm:cxn modelId="{2DE82755-A69A-4B3C-B8A6-163C0FC7E55A}" type="presParOf" srcId="{160EBFD8-1A0A-44C8-82AD-D6DED4CDB810}" destId="{07507146-4317-4192-B988-412D76C0C560}" srcOrd="4" destOrd="0" presId="urn:microsoft.com/office/officeart/2008/layout/AlternatingHexagons"/>
    <dgm:cxn modelId="{36E47D15-D7A9-40C5-BDB5-9567F6E610E8}" type="presParOf" srcId="{07507146-4317-4192-B988-412D76C0C560}" destId="{F6B88A34-CCCA-4A2B-BD6C-002AFA339EEC}" srcOrd="0" destOrd="0" presId="urn:microsoft.com/office/officeart/2008/layout/AlternatingHexagons"/>
    <dgm:cxn modelId="{C90242A9-DE5A-4883-9344-24CACF2E0F3E}" type="presParOf" srcId="{07507146-4317-4192-B988-412D76C0C560}" destId="{F9D28B15-C982-4EA7-A0CC-6D8A38D51C1A}" srcOrd="1" destOrd="0" presId="urn:microsoft.com/office/officeart/2008/layout/AlternatingHexagons"/>
    <dgm:cxn modelId="{832573EA-A9A8-4326-969E-7020B47F5705}" type="presParOf" srcId="{07507146-4317-4192-B988-412D76C0C560}" destId="{A1CE6996-7DCC-4907-B1F8-7E1D0777ED31}" srcOrd="2" destOrd="0" presId="urn:microsoft.com/office/officeart/2008/layout/AlternatingHexagons"/>
    <dgm:cxn modelId="{44224516-7811-4CEB-9044-904892186286}" type="presParOf" srcId="{07507146-4317-4192-B988-412D76C0C560}" destId="{83435743-86EA-454A-BE6B-CEBC0D5E6CF5}" srcOrd="3" destOrd="0" presId="urn:microsoft.com/office/officeart/2008/layout/AlternatingHexagons"/>
    <dgm:cxn modelId="{EE4C8C7F-4F21-4859-B309-788509E0FF82}" type="presParOf" srcId="{07507146-4317-4192-B988-412D76C0C560}" destId="{5B7341CC-2BC2-44A3-A7C9-D042A5EA2132}" srcOrd="4" destOrd="0" presId="urn:microsoft.com/office/officeart/2008/layout/AlternatingHexagons"/>
    <dgm:cxn modelId="{C30A03CB-9B9C-491C-A0FF-2A59A77BC38F}" type="presParOf" srcId="{160EBFD8-1A0A-44C8-82AD-D6DED4CDB810}" destId="{33B5AAD7-5676-43FD-9BE5-9E142633D36D}" srcOrd="5" destOrd="0" presId="urn:microsoft.com/office/officeart/2008/layout/AlternatingHexagons"/>
    <dgm:cxn modelId="{1A856A78-FBB7-497B-8F7C-292D95222E06}" type="presParOf" srcId="{160EBFD8-1A0A-44C8-82AD-D6DED4CDB810}" destId="{1080ED74-E341-47B0-94CD-6E2E86802F5A}" srcOrd="6" destOrd="0" presId="urn:microsoft.com/office/officeart/2008/layout/AlternatingHexagons"/>
    <dgm:cxn modelId="{4A5E5275-8A52-47FD-A8E2-70DCC3E97C33}" type="presParOf" srcId="{1080ED74-E341-47B0-94CD-6E2E86802F5A}" destId="{F5245F09-9264-4438-956B-473130DB2C3C}" srcOrd="0" destOrd="0" presId="urn:microsoft.com/office/officeart/2008/layout/AlternatingHexagons"/>
    <dgm:cxn modelId="{88DDC003-8AF6-4B8F-8CE8-B7099B72E0CE}" type="presParOf" srcId="{1080ED74-E341-47B0-94CD-6E2E86802F5A}" destId="{22FE7D45-2298-4E94-8C7C-9845B0E5584D}" srcOrd="1" destOrd="0" presId="urn:microsoft.com/office/officeart/2008/layout/AlternatingHexagons"/>
    <dgm:cxn modelId="{2C344D91-6E58-44FF-9279-C60B1F854A7A}" type="presParOf" srcId="{1080ED74-E341-47B0-94CD-6E2E86802F5A}" destId="{6B7625F1-CCF7-45FC-AAF2-81782A083B73}" srcOrd="2" destOrd="0" presId="urn:microsoft.com/office/officeart/2008/layout/AlternatingHexagons"/>
    <dgm:cxn modelId="{8E443546-0F7A-4FD6-915D-F4134D2E7020}" type="presParOf" srcId="{1080ED74-E341-47B0-94CD-6E2E86802F5A}" destId="{A1052D27-B624-49EA-A165-B59611C997F3}" srcOrd="3" destOrd="0" presId="urn:microsoft.com/office/officeart/2008/layout/AlternatingHexagons"/>
    <dgm:cxn modelId="{DBAC3673-D00C-4FD1-A14E-34DB857CCFBE}" type="presParOf" srcId="{1080ED74-E341-47B0-94CD-6E2E86802F5A}" destId="{B6783443-E3F0-4367-97A7-EE1B002338AF}" srcOrd="4" destOrd="0" presId="urn:microsoft.com/office/officeart/2008/layout/AlternatingHexagon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0EF6D-C5BE-4DE9-8507-0C1C91EFAE6A}"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GB"/>
        </a:p>
      </dgm:t>
    </dgm:pt>
    <dgm:pt modelId="{65A55DE6-E74D-4BEE-824D-5F8E591A3079}">
      <dgm:prSet phldrT="[Text]" custT="1"/>
      <dgm:spPr/>
      <dgm:t>
        <a:bodyPr/>
        <a:lstStyle/>
        <a:p>
          <a:pPr>
            <a:lnSpc>
              <a:spcPct val="100000"/>
            </a:lnSpc>
          </a:pPr>
          <a:r>
            <a:rPr lang="en-GB" sz="1600" dirty="0">
              <a:latin typeface="Georgia" panose="02040502050405020303" pitchFamily="18" charset="0"/>
              <a:cs typeface="Calibri Light" pitchFamily="34" charset="0"/>
            </a:rPr>
            <a:t>System Efficiency Improvements </a:t>
          </a:r>
        </a:p>
      </dgm:t>
    </dgm:pt>
    <dgm:pt modelId="{754AD05D-5099-48DF-BD68-72AD0AB4C31E}" type="parTrans" cxnId="{0EB7C553-0A53-4CA8-B9FA-5E5C74D98412}">
      <dgm:prSet/>
      <dgm:spPr/>
      <dgm:t>
        <a:bodyPr/>
        <a:lstStyle/>
        <a:p>
          <a:endParaRPr lang="en-GB" sz="1600"/>
        </a:p>
      </dgm:t>
    </dgm:pt>
    <dgm:pt modelId="{67E2FA50-2E78-4005-A1E4-2AEF4F66630E}" type="sibTrans" cxnId="{0EB7C553-0A53-4CA8-B9FA-5E5C74D98412}">
      <dgm:prSet/>
      <dgm:spPr/>
      <dgm:t>
        <a:bodyPr/>
        <a:lstStyle/>
        <a:p>
          <a:endParaRPr lang="en-GB" sz="1600"/>
        </a:p>
      </dgm:t>
    </dgm:pt>
    <dgm:pt modelId="{6DE06FF5-2CBE-467A-B032-325E7AF9CC03}">
      <dgm:prSet phldrT="[Text]" custT="1"/>
      <dgm:spPr/>
      <dgm:t>
        <a:bodyPr/>
        <a:lstStyle/>
        <a:p>
          <a:pPr>
            <a:lnSpc>
              <a:spcPct val="100000"/>
            </a:lnSpc>
          </a:pPr>
          <a:r>
            <a:rPr lang="en-GB" sz="1600" kern="1200" dirty="0">
              <a:latin typeface="Calibri Light" pitchFamily="34" charset="0"/>
              <a:cs typeface="Calibri Light" pitchFamily="34" charset="0"/>
            </a:rPr>
            <a:t> </a:t>
          </a:r>
          <a:r>
            <a:rPr lang="en-GB" sz="1600" kern="1200" dirty="0">
              <a:latin typeface="Georgia" panose="02040502050405020303" pitchFamily="18" charset="0"/>
              <a:ea typeface="+mn-ea"/>
              <a:cs typeface="Calibri Light" pitchFamily="34" charset="0"/>
            </a:rPr>
            <a:t>Equipment Condition  </a:t>
          </a:r>
        </a:p>
        <a:p>
          <a:pPr>
            <a:lnSpc>
              <a:spcPct val="100000"/>
            </a:lnSpc>
          </a:pPr>
          <a:r>
            <a:rPr lang="en-GB" sz="1600" kern="1200" dirty="0">
              <a:latin typeface="Georgia" panose="02040502050405020303" pitchFamily="18" charset="0"/>
              <a:ea typeface="+mn-ea"/>
              <a:cs typeface="Calibri Light" pitchFamily="34" charset="0"/>
            </a:rPr>
            <a:t> Monitoring - Health Check</a:t>
          </a:r>
        </a:p>
      </dgm:t>
    </dgm:pt>
    <dgm:pt modelId="{8947B080-467E-4F24-B20E-266DDD16E935}" type="parTrans" cxnId="{4E27CF87-B180-4268-B4D4-3C346D3E44A2}">
      <dgm:prSet/>
      <dgm:spPr/>
      <dgm:t>
        <a:bodyPr/>
        <a:lstStyle/>
        <a:p>
          <a:endParaRPr lang="en-GB" sz="1600"/>
        </a:p>
      </dgm:t>
    </dgm:pt>
    <dgm:pt modelId="{43058621-AA98-43C7-833B-8B60C72C34D9}" type="sibTrans" cxnId="{4E27CF87-B180-4268-B4D4-3C346D3E44A2}">
      <dgm:prSet/>
      <dgm:spPr/>
      <dgm:t>
        <a:bodyPr/>
        <a:lstStyle/>
        <a:p>
          <a:endParaRPr lang="en-GB" sz="1600"/>
        </a:p>
      </dgm:t>
    </dgm:pt>
    <dgm:pt modelId="{A8186555-1303-47BF-AC12-49FE00C02150}">
      <dgm:prSet phldrT="[Text]" custT="1"/>
      <dgm:spPr/>
      <dgm:t>
        <a:bodyPr/>
        <a:lstStyle/>
        <a:p>
          <a:pPr>
            <a:lnSpc>
              <a:spcPct val="100000"/>
            </a:lnSpc>
          </a:pPr>
          <a:r>
            <a:rPr lang="en-GB" sz="1600" kern="1200">
              <a:latin typeface="Calibri Light" pitchFamily="34" charset="0"/>
              <a:cs typeface="Calibri Light" pitchFamily="34" charset="0"/>
            </a:rPr>
            <a:t> </a:t>
          </a:r>
          <a:r>
            <a:rPr lang="en-GB" sz="1600" kern="1200">
              <a:latin typeface="Georgia" panose="02040502050405020303" pitchFamily="18" charset="0"/>
              <a:ea typeface="+mn-ea"/>
              <a:cs typeface="Calibri Light" pitchFamily="34" charset="0"/>
            </a:rPr>
            <a:t>Process Optimisation</a:t>
          </a:r>
        </a:p>
      </dgm:t>
    </dgm:pt>
    <dgm:pt modelId="{08A3B013-572F-437C-B22F-3EE412C328DD}" type="parTrans" cxnId="{D04AA485-7175-42B2-BA1A-E6CD9363EBD1}">
      <dgm:prSet/>
      <dgm:spPr/>
      <dgm:t>
        <a:bodyPr/>
        <a:lstStyle/>
        <a:p>
          <a:endParaRPr lang="en-GB" sz="1600"/>
        </a:p>
      </dgm:t>
    </dgm:pt>
    <dgm:pt modelId="{E6791F3E-2632-4FA3-9736-C8ECF5D17415}" type="sibTrans" cxnId="{D04AA485-7175-42B2-BA1A-E6CD9363EBD1}">
      <dgm:prSet/>
      <dgm:spPr/>
      <dgm:t>
        <a:bodyPr/>
        <a:lstStyle/>
        <a:p>
          <a:endParaRPr lang="en-GB" sz="1600"/>
        </a:p>
      </dgm:t>
    </dgm:pt>
    <dgm:pt modelId="{99EAA6CA-0EF0-4B9B-A73F-B47DD10970B7}">
      <dgm:prSet custT="1"/>
      <dgm:spPr/>
      <dgm:t>
        <a:bodyPr/>
        <a:lstStyle/>
        <a:p>
          <a:pPr>
            <a:lnSpc>
              <a:spcPct val="100000"/>
            </a:lnSpc>
          </a:pPr>
          <a:r>
            <a:rPr lang="en-GB" sz="1600" kern="1200" dirty="0">
              <a:latin typeface="Calibri Light" pitchFamily="34" charset="0"/>
              <a:cs typeface="Calibri Light" pitchFamily="34" charset="0"/>
            </a:rPr>
            <a:t> </a:t>
          </a:r>
          <a:r>
            <a:rPr lang="en-GB" sz="1600" kern="1200" dirty="0">
              <a:latin typeface="Georgia" panose="02040502050405020303" pitchFamily="18" charset="0"/>
              <a:ea typeface="+mn-ea"/>
              <a:cs typeface="Calibri Light" pitchFamily="34" charset="0"/>
            </a:rPr>
            <a:t>Decision Making</a:t>
          </a:r>
        </a:p>
      </dgm:t>
    </dgm:pt>
    <dgm:pt modelId="{FCDFE89F-C456-46F9-9F1A-B7C167147053}" type="parTrans" cxnId="{E3C42F46-DD4E-4E63-BF01-3D85DB14F8BF}">
      <dgm:prSet/>
      <dgm:spPr/>
      <dgm:t>
        <a:bodyPr/>
        <a:lstStyle/>
        <a:p>
          <a:endParaRPr lang="en-GB" sz="1600"/>
        </a:p>
      </dgm:t>
    </dgm:pt>
    <dgm:pt modelId="{5EF307CE-D637-4D45-B1EB-8E5AD1C24871}" type="sibTrans" cxnId="{E3C42F46-DD4E-4E63-BF01-3D85DB14F8BF}">
      <dgm:prSet/>
      <dgm:spPr/>
      <dgm:t>
        <a:bodyPr/>
        <a:lstStyle/>
        <a:p>
          <a:endParaRPr lang="en-GB" sz="1600"/>
        </a:p>
      </dgm:t>
    </dgm:pt>
    <dgm:pt modelId="{333EF312-0050-434E-AD99-7FD1A8BD2F0A}" type="pres">
      <dgm:prSet presAssocID="{55A0EF6D-C5BE-4DE9-8507-0C1C91EFAE6A}" presName="root" presStyleCnt="0">
        <dgm:presLayoutVars>
          <dgm:dir/>
          <dgm:resizeHandles val="exact"/>
        </dgm:presLayoutVars>
      </dgm:prSet>
      <dgm:spPr/>
    </dgm:pt>
    <dgm:pt modelId="{7AB5175A-67F2-4E3C-B951-7A9996E1446E}" type="pres">
      <dgm:prSet presAssocID="{65A55DE6-E74D-4BEE-824D-5F8E591A3079}" presName="compNode" presStyleCnt="0"/>
      <dgm:spPr/>
    </dgm:pt>
    <dgm:pt modelId="{790D775B-FF81-405D-AF27-F2703AE7D4EE}" type="pres">
      <dgm:prSet presAssocID="{65A55DE6-E74D-4BEE-824D-5F8E591A3079}" presName="bgRect" presStyleLbl="bgShp" presStyleIdx="0" presStyleCnt="4"/>
      <dgm:spPr>
        <a:solidFill>
          <a:schemeClr val="accent1">
            <a:lumMod val="20000"/>
            <a:lumOff val="80000"/>
          </a:schemeClr>
        </a:solidFill>
      </dgm:spPr>
    </dgm:pt>
    <dgm:pt modelId="{A58C63CF-B7E3-49D9-A2E0-AC4F2D28A485}" type="pres">
      <dgm:prSet presAssocID="{65A55DE6-E74D-4BEE-824D-5F8E591A30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80B727F-0CF8-4C91-8B04-AE5289D1F494}" type="pres">
      <dgm:prSet presAssocID="{65A55DE6-E74D-4BEE-824D-5F8E591A3079}" presName="spaceRect" presStyleCnt="0"/>
      <dgm:spPr/>
    </dgm:pt>
    <dgm:pt modelId="{8810026E-331A-44A3-B346-CECAD8825C96}" type="pres">
      <dgm:prSet presAssocID="{65A55DE6-E74D-4BEE-824D-5F8E591A3079}" presName="parTx" presStyleLbl="revTx" presStyleIdx="0" presStyleCnt="4">
        <dgm:presLayoutVars>
          <dgm:chMax val="0"/>
          <dgm:chPref val="0"/>
        </dgm:presLayoutVars>
      </dgm:prSet>
      <dgm:spPr/>
    </dgm:pt>
    <dgm:pt modelId="{DEAE8421-7BAF-43E1-80C3-8A84832A2405}" type="pres">
      <dgm:prSet presAssocID="{67E2FA50-2E78-4005-A1E4-2AEF4F66630E}" presName="sibTrans" presStyleCnt="0"/>
      <dgm:spPr/>
    </dgm:pt>
    <dgm:pt modelId="{A4664031-D554-44FF-AB4C-A8D38DA1AAD1}" type="pres">
      <dgm:prSet presAssocID="{6DE06FF5-2CBE-467A-B032-325E7AF9CC03}" presName="compNode" presStyleCnt="0"/>
      <dgm:spPr/>
    </dgm:pt>
    <dgm:pt modelId="{4E31907E-C630-48B0-A37A-8CA44DB86C75}" type="pres">
      <dgm:prSet presAssocID="{6DE06FF5-2CBE-467A-B032-325E7AF9CC03}" presName="bgRect" presStyleLbl="bgShp" presStyleIdx="1" presStyleCnt="4"/>
      <dgm:spPr>
        <a:solidFill>
          <a:schemeClr val="accent1">
            <a:lumMod val="20000"/>
            <a:lumOff val="80000"/>
          </a:schemeClr>
        </a:solidFill>
      </dgm:spPr>
    </dgm:pt>
    <dgm:pt modelId="{FB8A9D2F-1C17-4C2E-B911-22DC3CD05AB0}" type="pres">
      <dgm:prSet presAssocID="{6DE06FF5-2CBE-467A-B032-325E7AF9CC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ls"/>
        </a:ext>
      </dgm:extLst>
    </dgm:pt>
    <dgm:pt modelId="{EE7DA324-5E16-47CA-BB85-D59FBA8B05E7}" type="pres">
      <dgm:prSet presAssocID="{6DE06FF5-2CBE-467A-B032-325E7AF9CC03}" presName="spaceRect" presStyleCnt="0"/>
      <dgm:spPr/>
    </dgm:pt>
    <dgm:pt modelId="{2E72B06D-6374-4E60-89FE-ED8D61FECD36}" type="pres">
      <dgm:prSet presAssocID="{6DE06FF5-2CBE-467A-B032-325E7AF9CC03}" presName="parTx" presStyleLbl="revTx" presStyleIdx="1" presStyleCnt="4">
        <dgm:presLayoutVars>
          <dgm:chMax val="0"/>
          <dgm:chPref val="0"/>
        </dgm:presLayoutVars>
      </dgm:prSet>
      <dgm:spPr/>
    </dgm:pt>
    <dgm:pt modelId="{7245B41B-6457-448F-A797-9C480A65DA4C}" type="pres">
      <dgm:prSet presAssocID="{43058621-AA98-43C7-833B-8B60C72C34D9}" presName="sibTrans" presStyleCnt="0"/>
      <dgm:spPr/>
    </dgm:pt>
    <dgm:pt modelId="{41137B4F-74A5-40C5-9E5C-FF3330E90851}" type="pres">
      <dgm:prSet presAssocID="{A8186555-1303-47BF-AC12-49FE00C02150}" presName="compNode" presStyleCnt="0"/>
      <dgm:spPr/>
    </dgm:pt>
    <dgm:pt modelId="{F9CB7B42-E579-4AE1-B865-530C03E1D718}" type="pres">
      <dgm:prSet presAssocID="{A8186555-1303-47BF-AC12-49FE00C02150}" presName="bgRect" presStyleLbl="bgShp" presStyleIdx="2" presStyleCnt="4"/>
      <dgm:spPr>
        <a:solidFill>
          <a:schemeClr val="accent1">
            <a:lumMod val="20000"/>
            <a:lumOff val="80000"/>
          </a:schemeClr>
        </a:solidFill>
      </dgm:spPr>
    </dgm:pt>
    <dgm:pt modelId="{EE3A2EB3-CFEC-4680-9DEC-AF1D8674E2DE}" type="pres">
      <dgm:prSet presAssocID="{A8186555-1303-47BF-AC12-49FE00C021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with Pulse"/>
        </a:ext>
      </dgm:extLst>
    </dgm:pt>
    <dgm:pt modelId="{529C9698-196F-4051-B321-84D6EC8EE97A}" type="pres">
      <dgm:prSet presAssocID="{A8186555-1303-47BF-AC12-49FE00C02150}" presName="spaceRect" presStyleCnt="0"/>
      <dgm:spPr/>
    </dgm:pt>
    <dgm:pt modelId="{C57B30F5-D8D9-493E-8683-D8A668639E6F}" type="pres">
      <dgm:prSet presAssocID="{A8186555-1303-47BF-AC12-49FE00C02150}" presName="parTx" presStyleLbl="revTx" presStyleIdx="2" presStyleCnt="4">
        <dgm:presLayoutVars>
          <dgm:chMax val="0"/>
          <dgm:chPref val="0"/>
        </dgm:presLayoutVars>
      </dgm:prSet>
      <dgm:spPr/>
    </dgm:pt>
    <dgm:pt modelId="{D82EA2DD-8F84-4F36-B0F7-E6E3A677415B}" type="pres">
      <dgm:prSet presAssocID="{E6791F3E-2632-4FA3-9736-C8ECF5D17415}" presName="sibTrans" presStyleCnt="0"/>
      <dgm:spPr/>
    </dgm:pt>
    <dgm:pt modelId="{54DF3FBE-B6F8-45C1-A62B-D56EB24CA236}" type="pres">
      <dgm:prSet presAssocID="{99EAA6CA-0EF0-4B9B-A73F-B47DD10970B7}" presName="compNode" presStyleCnt="0"/>
      <dgm:spPr/>
    </dgm:pt>
    <dgm:pt modelId="{5902DF6A-F345-49B3-BFF8-542EFF140478}" type="pres">
      <dgm:prSet presAssocID="{99EAA6CA-0EF0-4B9B-A73F-B47DD10970B7}" presName="bgRect" presStyleLbl="bgShp" presStyleIdx="3" presStyleCnt="4"/>
      <dgm:spPr>
        <a:solidFill>
          <a:schemeClr val="accent1">
            <a:lumMod val="20000"/>
            <a:lumOff val="80000"/>
          </a:schemeClr>
        </a:solidFill>
      </dgm:spPr>
    </dgm:pt>
    <dgm:pt modelId="{26295BD4-B8CD-4C52-8816-17418B7744AE}" type="pres">
      <dgm:prSet presAssocID="{99EAA6CA-0EF0-4B9B-A73F-B47DD10970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2E068472-C6AD-473D-86CA-1CD223C37892}" type="pres">
      <dgm:prSet presAssocID="{99EAA6CA-0EF0-4B9B-A73F-B47DD10970B7}" presName="spaceRect" presStyleCnt="0"/>
      <dgm:spPr/>
    </dgm:pt>
    <dgm:pt modelId="{23D65387-4B5D-4612-83DA-7D820499063E}" type="pres">
      <dgm:prSet presAssocID="{99EAA6CA-0EF0-4B9B-A73F-B47DD10970B7}" presName="parTx" presStyleLbl="revTx" presStyleIdx="3" presStyleCnt="4">
        <dgm:presLayoutVars>
          <dgm:chMax val="0"/>
          <dgm:chPref val="0"/>
        </dgm:presLayoutVars>
      </dgm:prSet>
      <dgm:spPr/>
    </dgm:pt>
  </dgm:ptLst>
  <dgm:cxnLst>
    <dgm:cxn modelId="{6375CF21-BEE5-4103-A7B5-640B11A6BF48}" type="presOf" srcId="{65A55DE6-E74D-4BEE-824D-5F8E591A3079}" destId="{8810026E-331A-44A3-B346-CECAD8825C96}" srcOrd="0" destOrd="0" presId="urn:microsoft.com/office/officeart/2018/2/layout/IconVerticalSolidList"/>
    <dgm:cxn modelId="{A6E58124-FFED-4946-9695-8BDADB718E53}" type="presOf" srcId="{55A0EF6D-C5BE-4DE9-8507-0C1C91EFAE6A}" destId="{333EF312-0050-434E-AD99-7FD1A8BD2F0A}" srcOrd="0" destOrd="0" presId="urn:microsoft.com/office/officeart/2018/2/layout/IconVerticalSolidList"/>
    <dgm:cxn modelId="{E3C42F46-DD4E-4E63-BF01-3D85DB14F8BF}" srcId="{55A0EF6D-C5BE-4DE9-8507-0C1C91EFAE6A}" destId="{99EAA6CA-0EF0-4B9B-A73F-B47DD10970B7}" srcOrd="3" destOrd="0" parTransId="{FCDFE89F-C456-46F9-9F1A-B7C167147053}" sibTransId="{5EF307CE-D637-4D45-B1EB-8E5AD1C24871}"/>
    <dgm:cxn modelId="{0EB7C553-0A53-4CA8-B9FA-5E5C74D98412}" srcId="{55A0EF6D-C5BE-4DE9-8507-0C1C91EFAE6A}" destId="{65A55DE6-E74D-4BEE-824D-5F8E591A3079}" srcOrd="0" destOrd="0" parTransId="{754AD05D-5099-48DF-BD68-72AD0AB4C31E}" sibTransId="{67E2FA50-2E78-4005-A1E4-2AEF4F66630E}"/>
    <dgm:cxn modelId="{D04AA485-7175-42B2-BA1A-E6CD9363EBD1}" srcId="{55A0EF6D-C5BE-4DE9-8507-0C1C91EFAE6A}" destId="{A8186555-1303-47BF-AC12-49FE00C02150}" srcOrd="2" destOrd="0" parTransId="{08A3B013-572F-437C-B22F-3EE412C328DD}" sibTransId="{E6791F3E-2632-4FA3-9736-C8ECF5D17415}"/>
    <dgm:cxn modelId="{4E27CF87-B180-4268-B4D4-3C346D3E44A2}" srcId="{55A0EF6D-C5BE-4DE9-8507-0C1C91EFAE6A}" destId="{6DE06FF5-2CBE-467A-B032-325E7AF9CC03}" srcOrd="1" destOrd="0" parTransId="{8947B080-467E-4F24-B20E-266DDD16E935}" sibTransId="{43058621-AA98-43C7-833B-8B60C72C34D9}"/>
    <dgm:cxn modelId="{18A438A3-7604-4F27-8345-765CC7C0E858}" type="presOf" srcId="{A8186555-1303-47BF-AC12-49FE00C02150}" destId="{C57B30F5-D8D9-493E-8683-D8A668639E6F}" srcOrd="0" destOrd="0" presId="urn:microsoft.com/office/officeart/2018/2/layout/IconVerticalSolidList"/>
    <dgm:cxn modelId="{D941B7C8-ABC1-42FC-8168-6B5E44BA84C1}" type="presOf" srcId="{99EAA6CA-0EF0-4B9B-A73F-B47DD10970B7}" destId="{23D65387-4B5D-4612-83DA-7D820499063E}" srcOrd="0" destOrd="0" presId="urn:microsoft.com/office/officeart/2018/2/layout/IconVerticalSolidList"/>
    <dgm:cxn modelId="{1AC923E9-FE46-4054-A33C-CEA0F7F02872}" type="presOf" srcId="{6DE06FF5-2CBE-467A-B032-325E7AF9CC03}" destId="{2E72B06D-6374-4E60-89FE-ED8D61FECD36}" srcOrd="0" destOrd="0" presId="urn:microsoft.com/office/officeart/2018/2/layout/IconVerticalSolidList"/>
    <dgm:cxn modelId="{59F4F1E5-E744-46FC-969E-9E7092BFED9B}" type="presParOf" srcId="{333EF312-0050-434E-AD99-7FD1A8BD2F0A}" destId="{7AB5175A-67F2-4E3C-B951-7A9996E1446E}" srcOrd="0" destOrd="0" presId="urn:microsoft.com/office/officeart/2018/2/layout/IconVerticalSolidList"/>
    <dgm:cxn modelId="{E1E041E5-FED0-4010-9EE0-50E396988964}" type="presParOf" srcId="{7AB5175A-67F2-4E3C-B951-7A9996E1446E}" destId="{790D775B-FF81-405D-AF27-F2703AE7D4EE}" srcOrd="0" destOrd="0" presId="urn:microsoft.com/office/officeart/2018/2/layout/IconVerticalSolidList"/>
    <dgm:cxn modelId="{BD1C5B94-19EE-4044-9B42-4ED24B3E8D9A}" type="presParOf" srcId="{7AB5175A-67F2-4E3C-B951-7A9996E1446E}" destId="{A58C63CF-B7E3-49D9-A2E0-AC4F2D28A485}" srcOrd="1" destOrd="0" presId="urn:microsoft.com/office/officeart/2018/2/layout/IconVerticalSolidList"/>
    <dgm:cxn modelId="{2C448E92-6D7E-4D9B-AC30-EC2624A4D92E}" type="presParOf" srcId="{7AB5175A-67F2-4E3C-B951-7A9996E1446E}" destId="{980B727F-0CF8-4C91-8B04-AE5289D1F494}" srcOrd="2" destOrd="0" presId="urn:microsoft.com/office/officeart/2018/2/layout/IconVerticalSolidList"/>
    <dgm:cxn modelId="{4FD8E00B-19BD-4E88-AA28-FEC1619D9D93}" type="presParOf" srcId="{7AB5175A-67F2-4E3C-B951-7A9996E1446E}" destId="{8810026E-331A-44A3-B346-CECAD8825C96}" srcOrd="3" destOrd="0" presId="urn:microsoft.com/office/officeart/2018/2/layout/IconVerticalSolidList"/>
    <dgm:cxn modelId="{7B4C37E2-D5FE-490F-9B91-C89B4706FAAA}" type="presParOf" srcId="{333EF312-0050-434E-AD99-7FD1A8BD2F0A}" destId="{DEAE8421-7BAF-43E1-80C3-8A84832A2405}" srcOrd="1" destOrd="0" presId="urn:microsoft.com/office/officeart/2018/2/layout/IconVerticalSolidList"/>
    <dgm:cxn modelId="{A72B72AE-F97C-4879-B1B6-D128A19A183D}" type="presParOf" srcId="{333EF312-0050-434E-AD99-7FD1A8BD2F0A}" destId="{A4664031-D554-44FF-AB4C-A8D38DA1AAD1}" srcOrd="2" destOrd="0" presId="urn:microsoft.com/office/officeart/2018/2/layout/IconVerticalSolidList"/>
    <dgm:cxn modelId="{4A146B9C-91D3-4CD1-8D51-59975085C548}" type="presParOf" srcId="{A4664031-D554-44FF-AB4C-A8D38DA1AAD1}" destId="{4E31907E-C630-48B0-A37A-8CA44DB86C75}" srcOrd="0" destOrd="0" presId="urn:microsoft.com/office/officeart/2018/2/layout/IconVerticalSolidList"/>
    <dgm:cxn modelId="{7EDD4A39-0196-4C5D-A017-F694E6CA2E28}" type="presParOf" srcId="{A4664031-D554-44FF-AB4C-A8D38DA1AAD1}" destId="{FB8A9D2F-1C17-4C2E-B911-22DC3CD05AB0}" srcOrd="1" destOrd="0" presId="urn:microsoft.com/office/officeart/2018/2/layout/IconVerticalSolidList"/>
    <dgm:cxn modelId="{F6A9A338-4CB1-4307-A49E-2634D1C25C3E}" type="presParOf" srcId="{A4664031-D554-44FF-AB4C-A8D38DA1AAD1}" destId="{EE7DA324-5E16-47CA-BB85-D59FBA8B05E7}" srcOrd="2" destOrd="0" presId="urn:microsoft.com/office/officeart/2018/2/layout/IconVerticalSolidList"/>
    <dgm:cxn modelId="{B3D5DA26-03A3-402A-AF99-FC820C3B5A59}" type="presParOf" srcId="{A4664031-D554-44FF-AB4C-A8D38DA1AAD1}" destId="{2E72B06D-6374-4E60-89FE-ED8D61FECD36}" srcOrd="3" destOrd="0" presId="urn:microsoft.com/office/officeart/2018/2/layout/IconVerticalSolidList"/>
    <dgm:cxn modelId="{DDA5D7E2-88C5-495A-ADA3-EE017510FE92}" type="presParOf" srcId="{333EF312-0050-434E-AD99-7FD1A8BD2F0A}" destId="{7245B41B-6457-448F-A797-9C480A65DA4C}" srcOrd="3" destOrd="0" presId="urn:microsoft.com/office/officeart/2018/2/layout/IconVerticalSolidList"/>
    <dgm:cxn modelId="{B6B15A0E-E821-4CDF-962F-4760F7F962AA}" type="presParOf" srcId="{333EF312-0050-434E-AD99-7FD1A8BD2F0A}" destId="{41137B4F-74A5-40C5-9E5C-FF3330E90851}" srcOrd="4" destOrd="0" presId="urn:microsoft.com/office/officeart/2018/2/layout/IconVerticalSolidList"/>
    <dgm:cxn modelId="{5927FB1A-46F2-4A1B-AEFC-D5F2333D91D2}" type="presParOf" srcId="{41137B4F-74A5-40C5-9E5C-FF3330E90851}" destId="{F9CB7B42-E579-4AE1-B865-530C03E1D718}" srcOrd="0" destOrd="0" presId="urn:microsoft.com/office/officeart/2018/2/layout/IconVerticalSolidList"/>
    <dgm:cxn modelId="{12D8C274-C1A9-4EB3-AE82-35040CDF365F}" type="presParOf" srcId="{41137B4F-74A5-40C5-9E5C-FF3330E90851}" destId="{EE3A2EB3-CFEC-4680-9DEC-AF1D8674E2DE}" srcOrd="1" destOrd="0" presId="urn:microsoft.com/office/officeart/2018/2/layout/IconVerticalSolidList"/>
    <dgm:cxn modelId="{049AD7C2-773A-4D65-A3D1-E57CBB0A354D}" type="presParOf" srcId="{41137B4F-74A5-40C5-9E5C-FF3330E90851}" destId="{529C9698-196F-4051-B321-84D6EC8EE97A}" srcOrd="2" destOrd="0" presId="urn:microsoft.com/office/officeart/2018/2/layout/IconVerticalSolidList"/>
    <dgm:cxn modelId="{E0E1A74E-E9B7-453A-9C35-FF7AED7269FF}" type="presParOf" srcId="{41137B4F-74A5-40C5-9E5C-FF3330E90851}" destId="{C57B30F5-D8D9-493E-8683-D8A668639E6F}" srcOrd="3" destOrd="0" presId="urn:microsoft.com/office/officeart/2018/2/layout/IconVerticalSolidList"/>
    <dgm:cxn modelId="{A47DA83C-7541-44F2-9083-684BA233CAED}" type="presParOf" srcId="{333EF312-0050-434E-AD99-7FD1A8BD2F0A}" destId="{D82EA2DD-8F84-4F36-B0F7-E6E3A677415B}" srcOrd="5" destOrd="0" presId="urn:microsoft.com/office/officeart/2018/2/layout/IconVerticalSolidList"/>
    <dgm:cxn modelId="{43C272FE-71F8-4293-AA40-055BCF85C558}" type="presParOf" srcId="{333EF312-0050-434E-AD99-7FD1A8BD2F0A}" destId="{54DF3FBE-B6F8-45C1-A62B-D56EB24CA236}" srcOrd="6" destOrd="0" presId="urn:microsoft.com/office/officeart/2018/2/layout/IconVerticalSolidList"/>
    <dgm:cxn modelId="{FAEF2D1B-7D44-4B50-93EC-A298AA1C387C}" type="presParOf" srcId="{54DF3FBE-B6F8-45C1-A62B-D56EB24CA236}" destId="{5902DF6A-F345-49B3-BFF8-542EFF140478}" srcOrd="0" destOrd="0" presId="urn:microsoft.com/office/officeart/2018/2/layout/IconVerticalSolidList"/>
    <dgm:cxn modelId="{F66423AC-3561-4A09-B5AA-3874CFC29097}" type="presParOf" srcId="{54DF3FBE-B6F8-45C1-A62B-D56EB24CA236}" destId="{26295BD4-B8CD-4C52-8816-17418B7744AE}" srcOrd="1" destOrd="0" presId="urn:microsoft.com/office/officeart/2018/2/layout/IconVerticalSolidList"/>
    <dgm:cxn modelId="{F8ECBDCE-A4E4-46AD-BAD5-EA01F24CC7EA}" type="presParOf" srcId="{54DF3FBE-B6F8-45C1-A62B-D56EB24CA236}" destId="{2E068472-C6AD-473D-86CA-1CD223C37892}" srcOrd="2" destOrd="0" presId="urn:microsoft.com/office/officeart/2018/2/layout/IconVerticalSolidList"/>
    <dgm:cxn modelId="{ABA3E7B4-8F69-4112-AC3B-AD4FA4D6D870}" type="presParOf" srcId="{54DF3FBE-B6F8-45C1-A62B-D56EB24CA236}" destId="{23D65387-4B5D-4612-83DA-7D82049906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14676E-29B0-4E2A-AFAC-4BFE332C367B}" type="doc">
      <dgm:prSet loTypeId="urn:microsoft.com/office/officeart/2005/8/layout/radial1" loCatId="cycle" qsTypeId="urn:microsoft.com/office/officeart/2005/8/quickstyle/3d2#2" qsCatId="3D" csTypeId="urn:microsoft.com/office/officeart/2005/8/colors/accent1_2" csCatId="accent1" phldr="1"/>
      <dgm:spPr/>
      <dgm:t>
        <a:bodyPr/>
        <a:lstStyle/>
        <a:p>
          <a:endParaRPr lang="en-GB"/>
        </a:p>
      </dgm:t>
    </dgm:pt>
    <dgm:pt modelId="{8896929F-F0FD-43C7-88DD-77495749E4E1}">
      <dgm:prSet phldrT="[Text]" custT="1"/>
      <dgm:spPr>
        <a:solidFill>
          <a:schemeClr val="accent1">
            <a:lumMod val="50000"/>
          </a:schemeClr>
        </a:solidFill>
        <a:ln>
          <a:solidFill>
            <a:schemeClr val="tx2">
              <a:lumMod val="20000"/>
              <a:lumOff val="80000"/>
            </a:schemeClr>
          </a:solidFill>
        </a:ln>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SERVICES</a:t>
          </a:r>
        </a:p>
      </dgm:t>
    </dgm:pt>
    <dgm:pt modelId="{456B1592-5A20-4ACE-BCA5-4E0BB6329B20}" type="parTrans" cxnId="{F4A86A8E-A8C0-4721-B992-1BEB93ACE4F5}">
      <dgm:prSet/>
      <dgm:spPr/>
      <dgm:t>
        <a:bodyPr/>
        <a:lstStyle/>
        <a:p>
          <a:endParaRPr lang="en-GB" sz="1400">
            <a:solidFill>
              <a:schemeClr val="tx1"/>
            </a:solidFill>
            <a:latin typeface="Georgia" panose="02040502050405020303" pitchFamily="18" charset="0"/>
          </a:endParaRPr>
        </a:p>
      </dgm:t>
    </dgm:pt>
    <dgm:pt modelId="{00D5638A-44B4-4EB8-818A-5B2F818D02F0}" type="sibTrans" cxnId="{F4A86A8E-A8C0-4721-B992-1BEB93ACE4F5}">
      <dgm:prSet/>
      <dgm:spPr/>
      <dgm:t>
        <a:bodyPr/>
        <a:lstStyle/>
        <a:p>
          <a:endParaRPr lang="en-GB" sz="1400">
            <a:solidFill>
              <a:schemeClr val="tx1"/>
            </a:solidFill>
            <a:latin typeface="Georgia" panose="02040502050405020303" pitchFamily="18" charset="0"/>
          </a:endParaRPr>
        </a:p>
      </dgm:t>
    </dgm:pt>
    <dgm:pt modelId="{94FC548F-502E-4D57-88F6-7C1DFB719C12}">
      <dgm:prSet phldrT="[Text]" custT="1"/>
      <dgm:spPr>
        <a:solidFill>
          <a:schemeClr val="accent1">
            <a:lumMod val="50000"/>
          </a:schemeClr>
        </a:solidFill>
      </dgm:spPr>
      <dgm:t>
        <a:bodyPr/>
        <a:lstStyle/>
        <a:p>
          <a:pPr>
            <a:lnSpc>
              <a:spcPct val="50000"/>
            </a:lnSpc>
          </a:pPr>
          <a:r>
            <a:rPr lang="en-GB" sz="1400" dirty="0">
              <a:latin typeface="Georgia" panose="02040502050405020303" pitchFamily="18" charset="0"/>
            </a:rPr>
            <a:t>Feasibility </a:t>
          </a:r>
        </a:p>
        <a:p>
          <a:pPr>
            <a:lnSpc>
              <a:spcPct val="50000"/>
            </a:lnSpc>
          </a:pPr>
          <a:r>
            <a:rPr lang="en-GB" sz="1400" dirty="0">
              <a:latin typeface="Georgia" panose="02040502050405020303" pitchFamily="18" charset="0"/>
            </a:rPr>
            <a:t>&amp; </a:t>
          </a:r>
        </a:p>
        <a:p>
          <a:pPr>
            <a:lnSpc>
              <a:spcPct val="50000"/>
            </a:lnSpc>
          </a:pPr>
          <a:r>
            <a:rPr lang="en-GB" sz="1400" dirty="0">
              <a:latin typeface="Georgia" panose="02040502050405020303" pitchFamily="18" charset="0"/>
            </a:rPr>
            <a:t>Tender</a:t>
          </a:r>
        </a:p>
      </dgm:t>
    </dgm:pt>
    <dgm:pt modelId="{91659DF7-5B8D-491F-B5D3-39B49D9F4794}" type="parTrans" cxnId="{8FDC9ACE-4CB6-4682-9C04-45CD353522C6}">
      <dgm:prSet custT="1"/>
      <dgm:spPr/>
      <dgm:t>
        <a:bodyPr/>
        <a:lstStyle/>
        <a:p>
          <a:endParaRPr lang="en-GB" sz="1400" dirty="0">
            <a:solidFill>
              <a:schemeClr val="tx1"/>
            </a:solidFill>
            <a:latin typeface="Georgia" panose="02040502050405020303" pitchFamily="18" charset="0"/>
          </a:endParaRPr>
        </a:p>
      </dgm:t>
    </dgm:pt>
    <dgm:pt modelId="{85153DDE-40A8-44E7-87D8-B6BB2815C1B8}" type="sibTrans" cxnId="{8FDC9ACE-4CB6-4682-9C04-45CD353522C6}">
      <dgm:prSet/>
      <dgm:spPr/>
      <dgm:t>
        <a:bodyPr/>
        <a:lstStyle/>
        <a:p>
          <a:endParaRPr lang="en-GB" sz="1400">
            <a:solidFill>
              <a:schemeClr val="tx1"/>
            </a:solidFill>
            <a:latin typeface="Georgia" panose="02040502050405020303" pitchFamily="18" charset="0"/>
          </a:endParaRPr>
        </a:p>
      </dgm:t>
    </dgm:pt>
    <dgm:pt modelId="{CC142586-32BE-40E3-A837-97E3680D1F3D}">
      <dgm:prSet phldrT="[Tex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Project management, Procurement &amp; advisory</a:t>
          </a:r>
        </a:p>
      </dgm:t>
    </dgm:pt>
    <dgm:pt modelId="{97CDC4EB-1A5D-4642-BAD7-4E00D793E795}" type="parTrans" cxnId="{831D7489-D84C-4765-93F3-D7D97DF9D72E}">
      <dgm:prSet custT="1"/>
      <dgm:spPr/>
      <dgm:t>
        <a:bodyPr/>
        <a:lstStyle/>
        <a:p>
          <a:endParaRPr lang="en-GB" sz="1400" dirty="0">
            <a:solidFill>
              <a:schemeClr val="tx1"/>
            </a:solidFill>
            <a:latin typeface="Georgia" panose="02040502050405020303" pitchFamily="18" charset="0"/>
          </a:endParaRPr>
        </a:p>
      </dgm:t>
    </dgm:pt>
    <dgm:pt modelId="{CBFB724D-3D79-414A-85FA-6F29C99D9582}" type="sibTrans" cxnId="{831D7489-D84C-4765-93F3-D7D97DF9D72E}">
      <dgm:prSet/>
      <dgm:spPr/>
      <dgm:t>
        <a:bodyPr/>
        <a:lstStyle/>
        <a:p>
          <a:endParaRPr lang="en-GB" sz="1400">
            <a:solidFill>
              <a:schemeClr val="tx1"/>
            </a:solidFill>
            <a:latin typeface="Georgia" panose="02040502050405020303" pitchFamily="18" charset="0"/>
          </a:endParaRPr>
        </a:p>
      </dgm:t>
    </dgm:pt>
    <dgm:pt modelId="{6D6C61FD-118F-4278-94DA-2E3044CA74C3}">
      <dgm:prSet phldrT="[Tex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H&amp;S and Quality Assurance</a:t>
          </a:r>
        </a:p>
      </dgm:t>
    </dgm:pt>
    <dgm:pt modelId="{5AA2B80A-4D40-4828-9DB9-166EFDF5BF84}" type="parTrans" cxnId="{942B1355-9688-434A-8498-DA88EC142E7D}">
      <dgm:prSet custT="1"/>
      <dgm:spPr/>
      <dgm:t>
        <a:bodyPr/>
        <a:lstStyle/>
        <a:p>
          <a:endParaRPr lang="en-GB" sz="1400" dirty="0">
            <a:solidFill>
              <a:schemeClr val="tx1"/>
            </a:solidFill>
            <a:latin typeface="Georgia" panose="02040502050405020303" pitchFamily="18" charset="0"/>
          </a:endParaRPr>
        </a:p>
      </dgm:t>
    </dgm:pt>
    <dgm:pt modelId="{5B21E403-170B-42FF-BF05-550779D4FAB9}" type="sibTrans" cxnId="{942B1355-9688-434A-8498-DA88EC142E7D}">
      <dgm:prSet/>
      <dgm:spPr/>
      <dgm:t>
        <a:bodyPr/>
        <a:lstStyle/>
        <a:p>
          <a:endParaRPr lang="en-GB" sz="1400">
            <a:solidFill>
              <a:schemeClr val="tx1"/>
            </a:solidFill>
            <a:latin typeface="Georgia" panose="02040502050405020303" pitchFamily="18" charset="0"/>
          </a:endParaRPr>
        </a:p>
      </dgm:t>
    </dgm:pt>
    <dgm:pt modelId="{E0D028A6-3285-421A-992A-5894935C46C7}">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Construction Risk Optimisation</a:t>
          </a:r>
        </a:p>
      </dgm:t>
    </dgm:pt>
    <dgm:pt modelId="{401221C0-3F9D-4BA5-A4E5-D8D50F24ED79}" type="parTrans" cxnId="{BE1ADF48-8D37-402C-BFCA-CCC0FD30BDA1}">
      <dgm:prSet custT="1"/>
      <dgm:spPr/>
      <dgm:t>
        <a:bodyPr/>
        <a:lstStyle/>
        <a:p>
          <a:endParaRPr lang="en-GB" sz="1400" dirty="0">
            <a:solidFill>
              <a:schemeClr val="tx1"/>
            </a:solidFill>
            <a:latin typeface="Georgia" panose="02040502050405020303" pitchFamily="18" charset="0"/>
          </a:endParaRPr>
        </a:p>
      </dgm:t>
    </dgm:pt>
    <dgm:pt modelId="{A972DF4B-E320-4B91-9539-79625C1A0164}" type="sibTrans" cxnId="{BE1ADF48-8D37-402C-BFCA-CCC0FD30BDA1}">
      <dgm:prSet/>
      <dgm:spPr/>
      <dgm:t>
        <a:bodyPr/>
        <a:lstStyle/>
        <a:p>
          <a:endParaRPr lang="en-GB" sz="1400">
            <a:solidFill>
              <a:schemeClr val="tx1"/>
            </a:solidFill>
            <a:latin typeface="Georgia" panose="02040502050405020303" pitchFamily="18" charset="0"/>
          </a:endParaRPr>
        </a:p>
      </dgm:t>
    </dgm:pt>
    <dgm:pt modelId="{02272762-9019-4954-A084-8E27C873D951}">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Project Development</a:t>
          </a:r>
        </a:p>
      </dgm:t>
    </dgm:pt>
    <dgm:pt modelId="{F4941459-4369-469A-8E8E-E05E54002FB2}" type="parTrans" cxnId="{FDAB8A12-82D2-4DB4-B1A5-F8A44EFDF009}">
      <dgm:prSet custT="1"/>
      <dgm:spPr/>
      <dgm:t>
        <a:bodyPr/>
        <a:lstStyle/>
        <a:p>
          <a:endParaRPr lang="en-GB" sz="1400" dirty="0">
            <a:solidFill>
              <a:schemeClr val="tx1"/>
            </a:solidFill>
            <a:latin typeface="Georgia" panose="02040502050405020303" pitchFamily="18" charset="0"/>
          </a:endParaRPr>
        </a:p>
      </dgm:t>
    </dgm:pt>
    <dgm:pt modelId="{8AA6D9BB-BA56-41C9-B769-111FDE26CFC0}" type="sibTrans" cxnId="{FDAB8A12-82D2-4DB4-B1A5-F8A44EFDF009}">
      <dgm:prSet/>
      <dgm:spPr/>
      <dgm:t>
        <a:bodyPr/>
        <a:lstStyle/>
        <a:p>
          <a:endParaRPr lang="en-GB" sz="1400">
            <a:solidFill>
              <a:schemeClr val="tx1"/>
            </a:solidFill>
            <a:latin typeface="Georgia" panose="02040502050405020303" pitchFamily="18" charset="0"/>
          </a:endParaRPr>
        </a:p>
      </dgm:t>
    </dgm:pt>
    <dgm:pt modelId="{9E7C6604-B66C-40DE-97AA-BFF36203DEAC}">
      <dgm:prSet custT="1"/>
      <dgm:spPr>
        <a:solidFill>
          <a:schemeClr val="accent1">
            <a:lumMod val="50000"/>
          </a:schemeClr>
        </a:solidFill>
      </dgm:spPr>
      <dgm:t>
        <a:bodyPr spcFirstLastPara="0" vert="horz" wrap="square" lIns="7620" tIns="7620" rIns="7620" bIns="7620" numCol="1" spcCol="1270" anchor="ctr" anchorCtr="0"/>
        <a:lstStyle/>
        <a:p>
          <a:pPr marL="0" lvl="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Asset Performance Management</a:t>
          </a:r>
        </a:p>
      </dgm:t>
    </dgm:pt>
    <dgm:pt modelId="{473F9E3C-89DD-464D-A487-EF946C8B2E38}" type="parTrans" cxnId="{2F519057-59D5-4EED-8ADB-D72794CA301E}">
      <dgm:prSet custT="1"/>
      <dgm:spPr/>
      <dgm:t>
        <a:bodyPr/>
        <a:lstStyle/>
        <a:p>
          <a:endParaRPr lang="en-GB" sz="1400" dirty="0">
            <a:solidFill>
              <a:schemeClr val="tx1"/>
            </a:solidFill>
            <a:latin typeface="Georgia" panose="02040502050405020303" pitchFamily="18" charset="0"/>
          </a:endParaRPr>
        </a:p>
      </dgm:t>
    </dgm:pt>
    <dgm:pt modelId="{0BE16473-9E24-4DF5-89B6-81336FE01E36}" type="sibTrans" cxnId="{2F519057-59D5-4EED-8ADB-D72794CA301E}">
      <dgm:prSet/>
      <dgm:spPr/>
      <dgm:t>
        <a:bodyPr/>
        <a:lstStyle/>
        <a:p>
          <a:endParaRPr lang="en-GB" sz="1400">
            <a:solidFill>
              <a:schemeClr val="tx1"/>
            </a:solidFill>
            <a:latin typeface="Georgia" panose="02040502050405020303" pitchFamily="18" charset="0"/>
          </a:endParaRPr>
        </a:p>
      </dgm:t>
    </dgm:pt>
    <dgm:pt modelId="{6E9FBEAB-3F0C-4179-8C1C-8CD86692433C}">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Engineering </a:t>
          </a:r>
        </a:p>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&amp; </a:t>
          </a:r>
        </a:p>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Design Approval</a:t>
          </a:r>
        </a:p>
      </dgm:t>
    </dgm:pt>
    <dgm:pt modelId="{6EAD56FA-E1D3-49F1-B1D0-F8F54638FB23}" type="parTrans" cxnId="{113A2637-C7F9-4369-90DC-18BDA0C8FCFA}">
      <dgm:prSet custT="1"/>
      <dgm:spPr/>
      <dgm:t>
        <a:bodyPr/>
        <a:lstStyle/>
        <a:p>
          <a:endParaRPr lang="en-GB" sz="1400" dirty="0">
            <a:solidFill>
              <a:schemeClr val="tx1"/>
            </a:solidFill>
            <a:latin typeface="Georgia" panose="02040502050405020303" pitchFamily="18" charset="0"/>
          </a:endParaRPr>
        </a:p>
      </dgm:t>
    </dgm:pt>
    <dgm:pt modelId="{457C2371-B2DC-4B13-A668-C7701E8AC169}" type="sibTrans" cxnId="{113A2637-C7F9-4369-90DC-18BDA0C8FCFA}">
      <dgm:prSet/>
      <dgm:spPr/>
      <dgm:t>
        <a:bodyPr/>
        <a:lstStyle/>
        <a:p>
          <a:endParaRPr lang="en-GB" sz="1400">
            <a:solidFill>
              <a:schemeClr val="tx1"/>
            </a:solidFill>
            <a:latin typeface="Georgia" panose="02040502050405020303" pitchFamily="18" charset="0"/>
          </a:endParaRPr>
        </a:p>
      </dgm:t>
    </dgm:pt>
    <dgm:pt modelId="{BA230610-16EA-47E4-BC88-F619DCA0B004}">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Operational Risk Optimisation</a:t>
          </a:r>
        </a:p>
      </dgm:t>
    </dgm:pt>
    <dgm:pt modelId="{E711DB51-62C9-4624-BC14-8F15F8CC99A8}" type="parTrans" cxnId="{B7762F07-5A8B-4DD9-B4C3-51A3124954EB}">
      <dgm:prSet custT="1"/>
      <dgm:spPr/>
      <dgm:t>
        <a:bodyPr/>
        <a:lstStyle/>
        <a:p>
          <a:endParaRPr lang="en-GB" sz="1400" dirty="0">
            <a:solidFill>
              <a:schemeClr val="tx1"/>
            </a:solidFill>
            <a:latin typeface="Georgia" panose="02040502050405020303" pitchFamily="18" charset="0"/>
          </a:endParaRPr>
        </a:p>
      </dgm:t>
    </dgm:pt>
    <dgm:pt modelId="{82932012-AE2D-4DC4-A9C6-C5A639E6FBC2}" type="sibTrans" cxnId="{B7762F07-5A8B-4DD9-B4C3-51A3124954EB}">
      <dgm:prSet/>
      <dgm:spPr/>
      <dgm:t>
        <a:bodyPr/>
        <a:lstStyle/>
        <a:p>
          <a:endParaRPr lang="en-GB" sz="1400">
            <a:solidFill>
              <a:schemeClr val="tx1"/>
            </a:solidFill>
            <a:latin typeface="Georgia" panose="02040502050405020303" pitchFamily="18" charset="0"/>
          </a:endParaRPr>
        </a:p>
      </dgm:t>
    </dgm:pt>
    <dgm:pt modelId="{55195C00-320F-4463-8CAB-5272D61DAD3B}">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US" sz="1400" kern="1200" dirty="0">
              <a:latin typeface="Georgia" panose="02040502050405020303" pitchFamily="18" charset="0"/>
              <a:ea typeface="+mn-ea"/>
              <a:cs typeface="+mn-cs"/>
            </a:rPr>
            <a:t>Yield Assessment</a:t>
          </a:r>
        </a:p>
      </dgm:t>
    </dgm:pt>
    <dgm:pt modelId="{2F98333B-72D6-4CDF-BD04-B51EEC141904}" type="parTrans" cxnId="{AC440D87-427B-410E-815F-137130AD9E90}">
      <dgm:prSet custT="1"/>
      <dgm:spPr/>
      <dgm:t>
        <a:bodyPr/>
        <a:lstStyle/>
        <a:p>
          <a:endParaRPr lang="en-US" sz="1400" dirty="0">
            <a:latin typeface="Georgia" panose="02040502050405020303" pitchFamily="18" charset="0"/>
          </a:endParaRPr>
        </a:p>
      </dgm:t>
    </dgm:pt>
    <dgm:pt modelId="{52B852B4-AE3D-4C7C-91C2-2D6DCA2B712C}" type="sibTrans" cxnId="{AC440D87-427B-410E-815F-137130AD9E90}">
      <dgm:prSet/>
      <dgm:spPr/>
      <dgm:t>
        <a:bodyPr/>
        <a:lstStyle/>
        <a:p>
          <a:endParaRPr lang="en-US" sz="1400">
            <a:latin typeface="Georgia" panose="02040502050405020303" pitchFamily="18" charset="0"/>
          </a:endParaRPr>
        </a:p>
      </dgm:t>
    </dgm:pt>
    <dgm:pt modelId="{BE2FE1A1-4691-43D0-BAD1-D1BA0F9DD169}">
      <dgm:prSet custT="1"/>
      <dgm:spPr>
        <a:solidFill>
          <a:schemeClr val="accent1">
            <a:lumMod val="50000"/>
          </a:schemeClr>
        </a:solidFill>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US" sz="1400" kern="1200" dirty="0">
              <a:latin typeface="Georgia" panose="02040502050405020303" pitchFamily="18" charset="0"/>
              <a:ea typeface="+mn-ea"/>
              <a:cs typeface="+mn-cs"/>
            </a:rPr>
            <a:t>Operational Project Acquisition</a:t>
          </a:r>
        </a:p>
      </dgm:t>
    </dgm:pt>
    <dgm:pt modelId="{5926FE24-A771-4CD6-8054-D5FEEACC3235}" type="parTrans" cxnId="{E892CE16-FC32-4ADF-B209-8D7B1DFB499A}">
      <dgm:prSet custT="1"/>
      <dgm:spPr/>
      <dgm:t>
        <a:bodyPr/>
        <a:lstStyle/>
        <a:p>
          <a:endParaRPr lang="en-US" sz="1400" dirty="0">
            <a:latin typeface="Georgia" panose="02040502050405020303" pitchFamily="18" charset="0"/>
          </a:endParaRPr>
        </a:p>
      </dgm:t>
    </dgm:pt>
    <dgm:pt modelId="{BAB297A4-41B4-4E9E-984A-EE19539D5CD7}" type="sibTrans" cxnId="{E892CE16-FC32-4ADF-B209-8D7B1DFB499A}">
      <dgm:prSet/>
      <dgm:spPr/>
      <dgm:t>
        <a:bodyPr/>
        <a:lstStyle/>
        <a:p>
          <a:endParaRPr lang="en-US" sz="1400">
            <a:latin typeface="Georgia" panose="02040502050405020303" pitchFamily="18" charset="0"/>
          </a:endParaRPr>
        </a:p>
      </dgm:t>
    </dgm:pt>
    <dgm:pt modelId="{E93F7783-481E-4EB6-87E2-AC39078197E6}" type="pres">
      <dgm:prSet presAssocID="{7C14676E-29B0-4E2A-AFAC-4BFE332C367B}" presName="cycle" presStyleCnt="0">
        <dgm:presLayoutVars>
          <dgm:chMax val="1"/>
          <dgm:dir/>
          <dgm:animLvl val="ctr"/>
          <dgm:resizeHandles val="exact"/>
        </dgm:presLayoutVars>
      </dgm:prSet>
      <dgm:spPr/>
    </dgm:pt>
    <dgm:pt modelId="{93C023A1-597E-4D02-BB28-8868AAA17065}" type="pres">
      <dgm:prSet presAssocID="{8896929F-F0FD-43C7-88DD-77495749E4E1}" presName="centerShape" presStyleLbl="node0" presStyleIdx="0" presStyleCnt="1" custScaleX="113918" custScaleY="112957" custLinFactNeighborY="-2892"/>
      <dgm:spPr>
        <a:xfrm>
          <a:off x="3307289" y="2263831"/>
          <a:ext cx="1330253" cy="1330253"/>
        </a:xfrm>
        <a:prstGeom prst="ellipse">
          <a:avLst/>
        </a:prstGeom>
      </dgm:spPr>
    </dgm:pt>
    <dgm:pt modelId="{5843D10E-D1A0-4A01-BE4C-CAAB335C409B}" type="pres">
      <dgm:prSet presAssocID="{91659DF7-5B8D-491F-B5D3-39B49D9F4794}" presName="Name9" presStyleLbl="parChTrans1D2" presStyleIdx="0" presStyleCnt="10"/>
      <dgm:spPr/>
    </dgm:pt>
    <dgm:pt modelId="{98C3A2DD-511A-4211-B6E3-145476037351}" type="pres">
      <dgm:prSet presAssocID="{91659DF7-5B8D-491F-B5D3-39B49D9F4794}" presName="connTx" presStyleLbl="parChTrans1D2" presStyleIdx="0" presStyleCnt="10"/>
      <dgm:spPr/>
    </dgm:pt>
    <dgm:pt modelId="{FB428D43-AED0-4CF0-92FC-CF0EC9890AFC}" type="pres">
      <dgm:prSet presAssocID="{94FC548F-502E-4D57-88F6-7C1DFB719C12}" presName="node" presStyleLbl="node1" presStyleIdx="0" presStyleCnt="10" custScaleX="142376" custScaleY="86927" custRadScaleRad="104402" custRadScaleInc="-972">
        <dgm:presLayoutVars>
          <dgm:bulletEnabled val="1"/>
        </dgm:presLayoutVars>
      </dgm:prSet>
      <dgm:spPr/>
    </dgm:pt>
    <dgm:pt modelId="{DA09FD82-0437-474F-AC62-B9BCFD8AECC9}" type="pres">
      <dgm:prSet presAssocID="{F4941459-4369-469A-8E8E-E05E54002FB2}" presName="Name9" presStyleLbl="parChTrans1D2" presStyleIdx="1" presStyleCnt="10"/>
      <dgm:spPr/>
    </dgm:pt>
    <dgm:pt modelId="{3BF6B464-8C7E-4DAE-97E7-69EAA8272F88}" type="pres">
      <dgm:prSet presAssocID="{F4941459-4369-469A-8E8E-E05E54002FB2}" presName="connTx" presStyleLbl="parChTrans1D2" presStyleIdx="1" presStyleCnt="10"/>
      <dgm:spPr/>
    </dgm:pt>
    <dgm:pt modelId="{419ED474-6F28-4266-8DC6-E9A14A0E96FF}" type="pres">
      <dgm:prSet presAssocID="{02272762-9019-4954-A084-8E27C873D951}" presName="node" presStyleLbl="node1" presStyleIdx="1" presStyleCnt="10" custScaleX="144864" custScaleY="88127" custRadScaleRad="118566" custRadScaleInc="33478">
        <dgm:presLayoutVars>
          <dgm:bulletEnabled val="1"/>
        </dgm:presLayoutVars>
      </dgm:prSet>
      <dgm:spPr>
        <a:xfrm>
          <a:off x="4821405" y="753704"/>
          <a:ext cx="1885009" cy="1330253"/>
        </a:xfrm>
        <a:prstGeom prst="ellipse">
          <a:avLst/>
        </a:prstGeom>
      </dgm:spPr>
    </dgm:pt>
    <dgm:pt modelId="{70F6F0D3-79B8-4B75-90E8-6A80D8AD1CE7}" type="pres">
      <dgm:prSet presAssocID="{2F98333B-72D6-4CDF-BD04-B51EEC141904}" presName="Name9" presStyleLbl="parChTrans1D2" presStyleIdx="2" presStyleCnt="10"/>
      <dgm:spPr/>
    </dgm:pt>
    <dgm:pt modelId="{F21AC4CC-F31C-4B2C-9D8E-23C7FED06573}" type="pres">
      <dgm:prSet presAssocID="{2F98333B-72D6-4CDF-BD04-B51EEC141904}" presName="connTx" presStyleLbl="parChTrans1D2" presStyleIdx="2" presStyleCnt="10"/>
      <dgm:spPr/>
    </dgm:pt>
    <dgm:pt modelId="{006FB83D-0514-4EFB-9641-6A88D628E344}" type="pres">
      <dgm:prSet presAssocID="{55195C00-320F-4463-8CAB-5272D61DAD3B}" presName="node" presStyleLbl="node1" presStyleIdx="2" presStyleCnt="10" custScaleX="140769" custScaleY="85110" custRadScaleRad="124991" custRadScaleInc="-6221">
        <dgm:presLayoutVars>
          <dgm:bulletEnabled val="1"/>
        </dgm:presLayoutVars>
      </dgm:prSet>
      <dgm:spPr>
        <a:xfrm>
          <a:off x="5816260" y="1971517"/>
          <a:ext cx="1238459" cy="1238459"/>
        </a:xfrm>
        <a:prstGeom prst="ellipse">
          <a:avLst/>
        </a:prstGeom>
      </dgm:spPr>
    </dgm:pt>
    <dgm:pt modelId="{C2CB3311-AF38-46EF-8D0C-062E95A4E5C7}" type="pres">
      <dgm:prSet presAssocID="{6EAD56FA-E1D3-49F1-B1D0-F8F54638FB23}" presName="Name9" presStyleLbl="parChTrans1D2" presStyleIdx="3" presStyleCnt="10"/>
      <dgm:spPr/>
    </dgm:pt>
    <dgm:pt modelId="{83DDBC59-7699-413E-A876-9BD4BEE3B6CD}" type="pres">
      <dgm:prSet presAssocID="{6EAD56FA-E1D3-49F1-B1D0-F8F54638FB23}" presName="connTx" presStyleLbl="parChTrans1D2" presStyleIdx="3" presStyleCnt="10"/>
      <dgm:spPr/>
    </dgm:pt>
    <dgm:pt modelId="{3FA36313-777D-46BA-98EA-E758F4BF7D5A}" type="pres">
      <dgm:prSet presAssocID="{6E9FBEAB-3F0C-4179-8C1C-8CD86692433C}" presName="node" presStyleLbl="node1" presStyleIdx="3" presStyleCnt="10" custScaleX="174088" custScaleY="88372" custRadScaleRad="119463" custRadScaleInc="-49536">
        <dgm:presLayoutVars>
          <dgm:bulletEnabled val="1"/>
        </dgm:presLayoutVars>
      </dgm:prSet>
      <dgm:spPr>
        <a:xfrm>
          <a:off x="5211564" y="2268810"/>
          <a:ext cx="2050506" cy="1330253"/>
        </a:xfrm>
        <a:prstGeom prst="ellipse">
          <a:avLst/>
        </a:prstGeom>
      </dgm:spPr>
    </dgm:pt>
    <dgm:pt modelId="{A080A61E-EB40-410C-AAAD-760F39000D80}" type="pres">
      <dgm:prSet presAssocID="{97CDC4EB-1A5D-4642-BAD7-4E00D793E795}" presName="Name9" presStyleLbl="parChTrans1D2" presStyleIdx="4" presStyleCnt="10"/>
      <dgm:spPr/>
    </dgm:pt>
    <dgm:pt modelId="{D00420BB-F151-4F61-81D8-A59158773755}" type="pres">
      <dgm:prSet presAssocID="{97CDC4EB-1A5D-4642-BAD7-4E00D793E795}" presName="connTx" presStyleLbl="parChTrans1D2" presStyleIdx="4" presStyleCnt="10"/>
      <dgm:spPr/>
    </dgm:pt>
    <dgm:pt modelId="{854B24B4-C8E7-4E54-B027-8DA27654047C}" type="pres">
      <dgm:prSet presAssocID="{CC142586-32BE-40E3-A837-97E3680D1F3D}" presName="node" presStyleLbl="node1" presStyleIdx="4" presStyleCnt="10" custScaleX="174779" custScaleY="80333" custRadScaleRad="111569" custRadScaleInc="-82284">
        <dgm:presLayoutVars>
          <dgm:bulletEnabled val="1"/>
        </dgm:presLayoutVars>
      </dgm:prSet>
      <dgm:spPr>
        <a:xfrm>
          <a:off x="4804072" y="3822119"/>
          <a:ext cx="1790561" cy="1330253"/>
        </a:xfrm>
        <a:prstGeom prst="ellipse">
          <a:avLst/>
        </a:prstGeom>
      </dgm:spPr>
    </dgm:pt>
    <dgm:pt modelId="{BFF48318-CEBC-4A02-96D0-D507F73D032D}" type="pres">
      <dgm:prSet presAssocID="{401221C0-3F9D-4BA5-A4E5-D8D50F24ED79}" presName="Name9" presStyleLbl="parChTrans1D2" presStyleIdx="5" presStyleCnt="10"/>
      <dgm:spPr/>
    </dgm:pt>
    <dgm:pt modelId="{E0FD1849-5C1E-471D-AC71-E5BBFE2327E1}" type="pres">
      <dgm:prSet presAssocID="{401221C0-3F9D-4BA5-A4E5-D8D50F24ED79}" presName="connTx" presStyleLbl="parChTrans1D2" presStyleIdx="5" presStyleCnt="10"/>
      <dgm:spPr/>
    </dgm:pt>
    <dgm:pt modelId="{BE82E95B-3438-4559-9917-A1A6FB2B327A}" type="pres">
      <dgm:prSet presAssocID="{E0D028A6-3285-421A-992A-5894935C46C7}" presName="node" presStyleLbl="node1" presStyleIdx="5" presStyleCnt="10" custScaleX="165438" custScaleY="84542" custRadScaleRad="98468" custRadScaleInc="3014">
        <dgm:presLayoutVars>
          <dgm:bulletEnabled val="1"/>
        </dgm:presLayoutVars>
      </dgm:prSet>
      <dgm:spPr>
        <a:xfrm>
          <a:off x="3049699" y="4523988"/>
          <a:ext cx="1845434" cy="1330253"/>
        </a:xfrm>
        <a:prstGeom prst="ellipse">
          <a:avLst/>
        </a:prstGeom>
      </dgm:spPr>
    </dgm:pt>
    <dgm:pt modelId="{84369842-AC89-49C7-92CE-C6F6AD00DE66}" type="pres">
      <dgm:prSet presAssocID="{E711DB51-62C9-4624-BC14-8F15F8CC99A8}" presName="Name9" presStyleLbl="parChTrans1D2" presStyleIdx="6" presStyleCnt="10"/>
      <dgm:spPr/>
    </dgm:pt>
    <dgm:pt modelId="{A049E5D6-B52E-4015-B2C4-02524CFCEF92}" type="pres">
      <dgm:prSet presAssocID="{E711DB51-62C9-4624-BC14-8F15F8CC99A8}" presName="connTx" presStyleLbl="parChTrans1D2" presStyleIdx="6" presStyleCnt="10"/>
      <dgm:spPr/>
    </dgm:pt>
    <dgm:pt modelId="{A4E785A7-83DC-4275-A07D-FCC8BB541AAE}" type="pres">
      <dgm:prSet presAssocID="{BA230610-16EA-47E4-BC88-F619DCA0B004}" presName="node" presStyleLbl="node1" presStyleIdx="6" presStyleCnt="10" custScaleX="155322" custScaleY="89707" custRadScaleRad="120786" custRadScaleInc="244375">
        <dgm:presLayoutVars>
          <dgm:bulletEnabled val="1"/>
        </dgm:presLayoutVars>
      </dgm:prSet>
      <dgm:spPr>
        <a:xfrm>
          <a:off x="1318313" y="3822127"/>
          <a:ext cx="1825906" cy="1330253"/>
        </a:xfrm>
        <a:prstGeom prst="ellipse">
          <a:avLst/>
        </a:prstGeom>
      </dgm:spPr>
    </dgm:pt>
    <dgm:pt modelId="{6309A1F7-E0E3-410D-8DE4-57C315F7B6DC}" type="pres">
      <dgm:prSet presAssocID="{5AA2B80A-4D40-4828-9DB9-166EFDF5BF84}" presName="Name9" presStyleLbl="parChTrans1D2" presStyleIdx="7" presStyleCnt="10"/>
      <dgm:spPr/>
    </dgm:pt>
    <dgm:pt modelId="{98B034FD-B101-4017-ACF7-6763BEE0971B}" type="pres">
      <dgm:prSet presAssocID="{5AA2B80A-4D40-4828-9DB9-166EFDF5BF84}" presName="connTx" presStyleLbl="parChTrans1D2" presStyleIdx="7" presStyleCnt="10"/>
      <dgm:spPr/>
    </dgm:pt>
    <dgm:pt modelId="{33927153-52B6-4B70-BA7E-43D6A41751BB}" type="pres">
      <dgm:prSet presAssocID="{6D6C61FD-118F-4278-94DA-2E3044CA74C3}" presName="node" presStyleLbl="node1" presStyleIdx="7" presStyleCnt="10" custScaleX="185106" custScaleY="88061" custRadScaleRad="113557" custRadScaleInc="-119809">
        <dgm:presLayoutVars>
          <dgm:bulletEnabled val="1"/>
        </dgm:presLayoutVars>
      </dgm:prSet>
      <dgm:spPr>
        <a:xfrm>
          <a:off x="743228" y="2263831"/>
          <a:ext cx="1938059" cy="1330253"/>
        </a:xfrm>
        <a:prstGeom prst="ellipse">
          <a:avLst/>
        </a:prstGeom>
      </dgm:spPr>
    </dgm:pt>
    <dgm:pt modelId="{07900C3B-5835-43F9-A6D3-75A865DA9C1E}" type="pres">
      <dgm:prSet presAssocID="{5926FE24-A771-4CD6-8054-D5FEEACC3235}" presName="Name9" presStyleLbl="parChTrans1D2" presStyleIdx="8" presStyleCnt="10"/>
      <dgm:spPr/>
    </dgm:pt>
    <dgm:pt modelId="{F4D1E070-DD37-40EB-AEB6-5F6223CD1FA3}" type="pres">
      <dgm:prSet presAssocID="{5926FE24-A771-4CD6-8054-D5FEEACC3235}" presName="connTx" presStyleLbl="parChTrans1D2" presStyleIdx="8" presStyleCnt="10"/>
      <dgm:spPr/>
    </dgm:pt>
    <dgm:pt modelId="{4CE56C7F-6444-4805-84A4-B5297B27EFC0}" type="pres">
      <dgm:prSet presAssocID="{BE2FE1A1-4691-43D0-BAD1-D1BA0F9DD169}" presName="node" presStyleLbl="node1" presStyleIdx="8" presStyleCnt="10" custScaleX="166044" custRadScaleRad="124501" custRadScaleInc="-6151">
        <dgm:presLayoutVars>
          <dgm:bulletEnabled val="1"/>
        </dgm:presLayoutVars>
      </dgm:prSet>
      <dgm:spPr>
        <a:xfrm>
          <a:off x="1188086" y="1669780"/>
          <a:ext cx="1114420" cy="1114420"/>
        </a:xfrm>
        <a:prstGeom prst="ellipse">
          <a:avLst/>
        </a:prstGeom>
      </dgm:spPr>
    </dgm:pt>
    <dgm:pt modelId="{DAB34471-41F9-402A-982C-40D3150EA602}" type="pres">
      <dgm:prSet presAssocID="{473F9E3C-89DD-464D-A487-EF946C8B2E38}" presName="Name9" presStyleLbl="parChTrans1D2" presStyleIdx="9" presStyleCnt="10"/>
      <dgm:spPr/>
    </dgm:pt>
    <dgm:pt modelId="{0DAACAC3-992E-4312-BC02-72310BDE2BD0}" type="pres">
      <dgm:prSet presAssocID="{473F9E3C-89DD-464D-A487-EF946C8B2E38}" presName="connTx" presStyleLbl="parChTrans1D2" presStyleIdx="9" presStyleCnt="10"/>
      <dgm:spPr/>
    </dgm:pt>
    <dgm:pt modelId="{05BF4E42-B299-4755-A312-28056ACEB8A2}" type="pres">
      <dgm:prSet presAssocID="{9E7C6604-B66C-40DE-97AA-BFF36203DEAC}" presName="node" presStyleLbl="node1" presStyleIdx="9" presStyleCnt="10" custScaleX="158404" custScaleY="92839" custRadScaleRad="120255" custRadScaleInc="-45598">
        <dgm:presLayoutVars>
          <dgm:bulletEnabled val="1"/>
        </dgm:presLayoutVars>
      </dgm:prSet>
      <dgm:spPr>
        <a:xfrm>
          <a:off x="1245096" y="753704"/>
          <a:ext cx="1871653" cy="1330253"/>
        </a:xfrm>
        <a:prstGeom prst="ellipse">
          <a:avLst/>
        </a:prstGeom>
      </dgm:spPr>
    </dgm:pt>
  </dgm:ptLst>
  <dgm:cxnLst>
    <dgm:cxn modelId="{9D25CB01-596A-4CFF-B2BC-7D70E75BD668}" type="presOf" srcId="{6EAD56FA-E1D3-49F1-B1D0-F8F54638FB23}" destId="{83DDBC59-7699-413E-A876-9BD4BEE3B6CD}" srcOrd="1" destOrd="0" presId="urn:microsoft.com/office/officeart/2005/8/layout/radial1"/>
    <dgm:cxn modelId="{5CBEF205-F4B4-448F-A709-A970EB81DD5A}" type="presOf" srcId="{55195C00-320F-4463-8CAB-5272D61DAD3B}" destId="{006FB83D-0514-4EFB-9641-6A88D628E344}" srcOrd="0" destOrd="0" presId="urn:microsoft.com/office/officeart/2005/8/layout/radial1"/>
    <dgm:cxn modelId="{B7762F07-5A8B-4DD9-B4C3-51A3124954EB}" srcId="{8896929F-F0FD-43C7-88DD-77495749E4E1}" destId="{BA230610-16EA-47E4-BC88-F619DCA0B004}" srcOrd="6" destOrd="0" parTransId="{E711DB51-62C9-4624-BC14-8F15F8CC99A8}" sibTransId="{82932012-AE2D-4DC4-A9C6-C5A639E6FBC2}"/>
    <dgm:cxn modelId="{74586607-AC09-4D74-9C2C-F82A4DA3447C}" type="presOf" srcId="{6D6C61FD-118F-4278-94DA-2E3044CA74C3}" destId="{33927153-52B6-4B70-BA7E-43D6A41751BB}" srcOrd="0" destOrd="0" presId="urn:microsoft.com/office/officeart/2005/8/layout/radial1"/>
    <dgm:cxn modelId="{308AD210-4555-4DD5-9236-CAD828EF780D}" type="presOf" srcId="{473F9E3C-89DD-464D-A487-EF946C8B2E38}" destId="{0DAACAC3-992E-4312-BC02-72310BDE2BD0}" srcOrd="1" destOrd="0" presId="urn:microsoft.com/office/officeart/2005/8/layout/radial1"/>
    <dgm:cxn modelId="{FDAB8A12-82D2-4DB4-B1A5-F8A44EFDF009}" srcId="{8896929F-F0FD-43C7-88DD-77495749E4E1}" destId="{02272762-9019-4954-A084-8E27C873D951}" srcOrd="1" destOrd="0" parTransId="{F4941459-4369-469A-8E8E-E05E54002FB2}" sibTransId="{8AA6D9BB-BA56-41C9-B769-111FDE26CFC0}"/>
    <dgm:cxn modelId="{200BDA15-85FC-4BD6-A7F1-B3FBF10E0A21}" type="presOf" srcId="{E711DB51-62C9-4624-BC14-8F15F8CC99A8}" destId="{84369842-AC89-49C7-92CE-C6F6AD00DE66}" srcOrd="0" destOrd="0" presId="urn:microsoft.com/office/officeart/2005/8/layout/radial1"/>
    <dgm:cxn modelId="{E892CE16-FC32-4ADF-B209-8D7B1DFB499A}" srcId="{8896929F-F0FD-43C7-88DD-77495749E4E1}" destId="{BE2FE1A1-4691-43D0-BAD1-D1BA0F9DD169}" srcOrd="8" destOrd="0" parTransId="{5926FE24-A771-4CD6-8054-D5FEEACC3235}" sibTransId="{BAB297A4-41B4-4E9E-984A-EE19539D5CD7}"/>
    <dgm:cxn modelId="{113A2637-C7F9-4369-90DC-18BDA0C8FCFA}" srcId="{8896929F-F0FD-43C7-88DD-77495749E4E1}" destId="{6E9FBEAB-3F0C-4179-8C1C-8CD86692433C}" srcOrd="3" destOrd="0" parTransId="{6EAD56FA-E1D3-49F1-B1D0-F8F54638FB23}" sibTransId="{457C2371-B2DC-4B13-A668-C7701E8AC169}"/>
    <dgm:cxn modelId="{86AA6F5B-F9A0-40ED-85D4-A337700E8262}" type="presOf" srcId="{7C14676E-29B0-4E2A-AFAC-4BFE332C367B}" destId="{E93F7783-481E-4EB6-87E2-AC39078197E6}" srcOrd="0" destOrd="0" presId="urn:microsoft.com/office/officeart/2005/8/layout/radial1"/>
    <dgm:cxn modelId="{06C5AD67-ECD4-4564-BFDF-D900EA5FA34E}" type="presOf" srcId="{401221C0-3F9D-4BA5-A4E5-D8D50F24ED79}" destId="{BFF48318-CEBC-4A02-96D0-D507F73D032D}" srcOrd="0" destOrd="0" presId="urn:microsoft.com/office/officeart/2005/8/layout/radial1"/>
    <dgm:cxn modelId="{BE1ADF48-8D37-402C-BFCA-CCC0FD30BDA1}" srcId="{8896929F-F0FD-43C7-88DD-77495749E4E1}" destId="{E0D028A6-3285-421A-992A-5894935C46C7}" srcOrd="5" destOrd="0" parTransId="{401221C0-3F9D-4BA5-A4E5-D8D50F24ED79}" sibTransId="{A972DF4B-E320-4B91-9539-79625C1A0164}"/>
    <dgm:cxn modelId="{7FFF9D50-6157-4306-B1C6-48825209D401}" type="presOf" srcId="{91659DF7-5B8D-491F-B5D3-39B49D9F4794}" destId="{5843D10E-D1A0-4A01-BE4C-CAAB335C409B}" srcOrd="0" destOrd="0" presId="urn:microsoft.com/office/officeart/2005/8/layout/radial1"/>
    <dgm:cxn modelId="{1A471E72-FDD9-4669-95DD-76AA08A6CDF1}" type="presOf" srcId="{97CDC4EB-1A5D-4642-BAD7-4E00D793E795}" destId="{A080A61E-EB40-410C-AAAD-760F39000D80}" srcOrd="0" destOrd="0" presId="urn:microsoft.com/office/officeart/2005/8/layout/radial1"/>
    <dgm:cxn modelId="{FDABB673-9F47-4407-93B8-20A0CCD24F35}" type="presOf" srcId="{94FC548F-502E-4D57-88F6-7C1DFB719C12}" destId="{FB428D43-AED0-4CF0-92FC-CF0EC9890AFC}" srcOrd="0" destOrd="0" presId="urn:microsoft.com/office/officeart/2005/8/layout/radial1"/>
    <dgm:cxn modelId="{942B1355-9688-434A-8498-DA88EC142E7D}" srcId="{8896929F-F0FD-43C7-88DD-77495749E4E1}" destId="{6D6C61FD-118F-4278-94DA-2E3044CA74C3}" srcOrd="7" destOrd="0" parTransId="{5AA2B80A-4D40-4828-9DB9-166EFDF5BF84}" sibTransId="{5B21E403-170B-42FF-BF05-550779D4FAB9}"/>
    <dgm:cxn modelId="{581A2C57-A426-4CD2-AB4C-A42A3974BC78}" type="presOf" srcId="{CC142586-32BE-40E3-A837-97E3680D1F3D}" destId="{854B24B4-C8E7-4E54-B027-8DA27654047C}" srcOrd="0" destOrd="0" presId="urn:microsoft.com/office/officeart/2005/8/layout/radial1"/>
    <dgm:cxn modelId="{2F519057-59D5-4EED-8ADB-D72794CA301E}" srcId="{8896929F-F0FD-43C7-88DD-77495749E4E1}" destId="{9E7C6604-B66C-40DE-97AA-BFF36203DEAC}" srcOrd="9" destOrd="0" parTransId="{473F9E3C-89DD-464D-A487-EF946C8B2E38}" sibTransId="{0BE16473-9E24-4DF5-89B6-81336FE01E36}"/>
    <dgm:cxn modelId="{BCC28F58-770F-430C-B941-E75733194366}" type="presOf" srcId="{BA230610-16EA-47E4-BC88-F619DCA0B004}" destId="{A4E785A7-83DC-4275-A07D-FCC8BB541AAE}" srcOrd="0" destOrd="0" presId="urn:microsoft.com/office/officeart/2005/8/layout/radial1"/>
    <dgm:cxn modelId="{5048F458-D466-43D7-BC98-E3AF807BD994}" type="presOf" srcId="{F4941459-4369-469A-8E8E-E05E54002FB2}" destId="{DA09FD82-0437-474F-AC62-B9BCFD8AECC9}" srcOrd="0" destOrd="0" presId="urn:microsoft.com/office/officeart/2005/8/layout/radial1"/>
    <dgm:cxn modelId="{AC440D87-427B-410E-815F-137130AD9E90}" srcId="{8896929F-F0FD-43C7-88DD-77495749E4E1}" destId="{55195C00-320F-4463-8CAB-5272D61DAD3B}" srcOrd="2" destOrd="0" parTransId="{2F98333B-72D6-4CDF-BD04-B51EEC141904}" sibTransId="{52B852B4-AE3D-4C7C-91C2-2D6DCA2B712C}"/>
    <dgm:cxn modelId="{831D7489-D84C-4765-93F3-D7D97DF9D72E}" srcId="{8896929F-F0FD-43C7-88DD-77495749E4E1}" destId="{CC142586-32BE-40E3-A837-97E3680D1F3D}" srcOrd="4" destOrd="0" parTransId="{97CDC4EB-1A5D-4642-BAD7-4E00D793E795}" sibTransId="{CBFB724D-3D79-414A-85FA-6F29C99D9582}"/>
    <dgm:cxn modelId="{1708608A-5114-4E87-A4B6-9BBC2E8F58D5}" type="presOf" srcId="{97CDC4EB-1A5D-4642-BAD7-4E00D793E795}" destId="{D00420BB-F151-4F61-81D8-A59158773755}" srcOrd="1" destOrd="0" presId="urn:microsoft.com/office/officeart/2005/8/layout/radial1"/>
    <dgm:cxn modelId="{F4A86A8E-A8C0-4721-B992-1BEB93ACE4F5}" srcId="{7C14676E-29B0-4E2A-AFAC-4BFE332C367B}" destId="{8896929F-F0FD-43C7-88DD-77495749E4E1}" srcOrd="0" destOrd="0" parTransId="{456B1592-5A20-4ACE-BCA5-4E0BB6329B20}" sibTransId="{00D5638A-44B4-4EB8-818A-5B2F818D02F0}"/>
    <dgm:cxn modelId="{76ECA495-6F35-46C6-A7F4-A856B8236D83}" type="presOf" srcId="{2F98333B-72D6-4CDF-BD04-B51EEC141904}" destId="{70F6F0D3-79B8-4B75-90E8-6A80D8AD1CE7}" srcOrd="0" destOrd="0" presId="urn:microsoft.com/office/officeart/2005/8/layout/radial1"/>
    <dgm:cxn modelId="{0255EB9E-B9C4-4016-9EAC-9CE2268D3DD2}" type="presOf" srcId="{5AA2B80A-4D40-4828-9DB9-166EFDF5BF84}" destId="{6309A1F7-E0E3-410D-8DE4-57C315F7B6DC}" srcOrd="0" destOrd="0" presId="urn:microsoft.com/office/officeart/2005/8/layout/radial1"/>
    <dgm:cxn modelId="{4B71B0A0-EE2B-4EB4-819D-420790972FAB}" type="presOf" srcId="{E711DB51-62C9-4624-BC14-8F15F8CC99A8}" destId="{A049E5D6-B52E-4015-B2C4-02524CFCEF92}" srcOrd="1" destOrd="0" presId="urn:microsoft.com/office/officeart/2005/8/layout/radial1"/>
    <dgm:cxn modelId="{D645E4AE-4692-4773-90C6-93F213A1A425}" type="presOf" srcId="{401221C0-3F9D-4BA5-A4E5-D8D50F24ED79}" destId="{E0FD1849-5C1E-471D-AC71-E5BBFE2327E1}" srcOrd="1" destOrd="0" presId="urn:microsoft.com/office/officeart/2005/8/layout/radial1"/>
    <dgm:cxn modelId="{BA44AAB0-AE15-4003-96B6-0BBC31AFB9C3}" type="presOf" srcId="{473F9E3C-89DD-464D-A487-EF946C8B2E38}" destId="{DAB34471-41F9-402A-982C-40D3150EA602}" srcOrd="0" destOrd="0" presId="urn:microsoft.com/office/officeart/2005/8/layout/radial1"/>
    <dgm:cxn modelId="{39FE0DB8-1062-45BB-B772-C2DCD35ADD1C}" type="presOf" srcId="{9E7C6604-B66C-40DE-97AA-BFF36203DEAC}" destId="{05BF4E42-B299-4755-A312-28056ACEB8A2}" srcOrd="0" destOrd="0" presId="urn:microsoft.com/office/officeart/2005/8/layout/radial1"/>
    <dgm:cxn modelId="{400417B8-8F43-486E-9091-95DECC91EC7C}" type="presOf" srcId="{E0D028A6-3285-421A-992A-5894935C46C7}" destId="{BE82E95B-3438-4559-9917-A1A6FB2B327A}" srcOrd="0" destOrd="0" presId="urn:microsoft.com/office/officeart/2005/8/layout/radial1"/>
    <dgm:cxn modelId="{645654BD-B70C-409D-A3BA-04AB5DC0D369}" type="presOf" srcId="{6E9FBEAB-3F0C-4179-8C1C-8CD86692433C}" destId="{3FA36313-777D-46BA-98EA-E758F4BF7D5A}" srcOrd="0" destOrd="0" presId="urn:microsoft.com/office/officeart/2005/8/layout/radial1"/>
    <dgm:cxn modelId="{8FDC9ACE-4CB6-4682-9C04-45CD353522C6}" srcId="{8896929F-F0FD-43C7-88DD-77495749E4E1}" destId="{94FC548F-502E-4D57-88F6-7C1DFB719C12}" srcOrd="0" destOrd="0" parTransId="{91659DF7-5B8D-491F-B5D3-39B49D9F4794}" sibTransId="{85153DDE-40A8-44E7-87D8-B6BB2815C1B8}"/>
    <dgm:cxn modelId="{CB93F0DC-2273-49CB-BB12-E32FB8237DD3}" type="presOf" srcId="{F4941459-4369-469A-8E8E-E05E54002FB2}" destId="{3BF6B464-8C7E-4DAE-97E7-69EAA8272F88}" srcOrd="1" destOrd="0" presId="urn:microsoft.com/office/officeart/2005/8/layout/radial1"/>
    <dgm:cxn modelId="{167E65DF-5D39-447F-AC62-B690A93B730D}" type="presOf" srcId="{5926FE24-A771-4CD6-8054-D5FEEACC3235}" destId="{07900C3B-5835-43F9-A6D3-75A865DA9C1E}" srcOrd="0" destOrd="0" presId="urn:microsoft.com/office/officeart/2005/8/layout/radial1"/>
    <dgm:cxn modelId="{3C7D92E1-8E83-4428-8BA9-6F66916C2E25}" type="presOf" srcId="{91659DF7-5B8D-491F-B5D3-39B49D9F4794}" destId="{98C3A2DD-511A-4211-B6E3-145476037351}" srcOrd="1" destOrd="0" presId="urn:microsoft.com/office/officeart/2005/8/layout/radial1"/>
    <dgm:cxn modelId="{67F05BEF-ACEB-4283-AF9C-02A4A89FF8CF}" type="presOf" srcId="{BE2FE1A1-4691-43D0-BAD1-D1BA0F9DD169}" destId="{4CE56C7F-6444-4805-84A4-B5297B27EFC0}" srcOrd="0" destOrd="0" presId="urn:microsoft.com/office/officeart/2005/8/layout/radial1"/>
    <dgm:cxn modelId="{F63B67F0-84D9-47D4-BA06-4616E784C94E}" type="presOf" srcId="{2F98333B-72D6-4CDF-BD04-B51EEC141904}" destId="{F21AC4CC-F31C-4B2C-9D8E-23C7FED06573}" srcOrd="1" destOrd="0" presId="urn:microsoft.com/office/officeart/2005/8/layout/radial1"/>
    <dgm:cxn modelId="{2E5D0DF2-77B3-4B46-9D6C-DFF5102B2696}" type="presOf" srcId="{6EAD56FA-E1D3-49F1-B1D0-F8F54638FB23}" destId="{C2CB3311-AF38-46EF-8D0C-062E95A4E5C7}" srcOrd="0" destOrd="0" presId="urn:microsoft.com/office/officeart/2005/8/layout/radial1"/>
    <dgm:cxn modelId="{F22D04F7-6A22-413C-9772-6C02439DECC5}" type="presOf" srcId="{5AA2B80A-4D40-4828-9DB9-166EFDF5BF84}" destId="{98B034FD-B101-4017-ACF7-6763BEE0971B}" srcOrd="1" destOrd="0" presId="urn:microsoft.com/office/officeart/2005/8/layout/radial1"/>
    <dgm:cxn modelId="{DBF7ACF7-55A9-4C66-BEFB-DAA1BAD6AFB9}" type="presOf" srcId="{02272762-9019-4954-A084-8E27C873D951}" destId="{419ED474-6F28-4266-8DC6-E9A14A0E96FF}" srcOrd="0" destOrd="0" presId="urn:microsoft.com/office/officeart/2005/8/layout/radial1"/>
    <dgm:cxn modelId="{39176CF8-0955-4A1D-A1E8-4859188F513F}" type="presOf" srcId="{8896929F-F0FD-43C7-88DD-77495749E4E1}" destId="{93C023A1-597E-4D02-BB28-8868AAA17065}" srcOrd="0" destOrd="0" presId="urn:microsoft.com/office/officeart/2005/8/layout/radial1"/>
    <dgm:cxn modelId="{93BEB3F8-4FFD-4B40-A29D-346ABA9F6053}" type="presOf" srcId="{5926FE24-A771-4CD6-8054-D5FEEACC3235}" destId="{F4D1E070-DD37-40EB-AEB6-5F6223CD1FA3}" srcOrd="1" destOrd="0" presId="urn:microsoft.com/office/officeart/2005/8/layout/radial1"/>
    <dgm:cxn modelId="{A56EFD56-DDDD-4351-BFEB-48AFE98DEC71}" type="presParOf" srcId="{E93F7783-481E-4EB6-87E2-AC39078197E6}" destId="{93C023A1-597E-4D02-BB28-8868AAA17065}" srcOrd="0" destOrd="0" presId="urn:microsoft.com/office/officeart/2005/8/layout/radial1"/>
    <dgm:cxn modelId="{F64E3407-1415-4379-AED2-F7DAE4D0001F}" type="presParOf" srcId="{E93F7783-481E-4EB6-87E2-AC39078197E6}" destId="{5843D10E-D1A0-4A01-BE4C-CAAB335C409B}" srcOrd="1" destOrd="0" presId="urn:microsoft.com/office/officeart/2005/8/layout/radial1"/>
    <dgm:cxn modelId="{615A7B88-810A-4F38-8173-7006DBDE0D27}" type="presParOf" srcId="{5843D10E-D1A0-4A01-BE4C-CAAB335C409B}" destId="{98C3A2DD-511A-4211-B6E3-145476037351}" srcOrd="0" destOrd="0" presId="urn:microsoft.com/office/officeart/2005/8/layout/radial1"/>
    <dgm:cxn modelId="{A06745B0-0510-4B11-A7F5-00516E4115B5}" type="presParOf" srcId="{E93F7783-481E-4EB6-87E2-AC39078197E6}" destId="{FB428D43-AED0-4CF0-92FC-CF0EC9890AFC}" srcOrd="2" destOrd="0" presId="urn:microsoft.com/office/officeart/2005/8/layout/radial1"/>
    <dgm:cxn modelId="{5A09810E-2073-48FD-B333-7603A274DA06}" type="presParOf" srcId="{E93F7783-481E-4EB6-87E2-AC39078197E6}" destId="{DA09FD82-0437-474F-AC62-B9BCFD8AECC9}" srcOrd="3" destOrd="0" presId="urn:microsoft.com/office/officeart/2005/8/layout/radial1"/>
    <dgm:cxn modelId="{86948D19-08CC-402E-A4A8-E4DA4B2E4DB5}" type="presParOf" srcId="{DA09FD82-0437-474F-AC62-B9BCFD8AECC9}" destId="{3BF6B464-8C7E-4DAE-97E7-69EAA8272F88}" srcOrd="0" destOrd="0" presId="urn:microsoft.com/office/officeart/2005/8/layout/radial1"/>
    <dgm:cxn modelId="{0BB42881-00FD-47F1-A9E7-995C8C0F2454}" type="presParOf" srcId="{E93F7783-481E-4EB6-87E2-AC39078197E6}" destId="{419ED474-6F28-4266-8DC6-E9A14A0E96FF}" srcOrd="4" destOrd="0" presId="urn:microsoft.com/office/officeart/2005/8/layout/radial1"/>
    <dgm:cxn modelId="{A76CECF9-1B9E-4C42-8264-46B969B738E6}" type="presParOf" srcId="{E93F7783-481E-4EB6-87E2-AC39078197E6}" destId="{70F6F0D3-79B8-4B75-90E8-6A80D8AD1CE7}" srcOrd="5" destOrd="0" presId="urn:microsoft.com/office/officeart/2005/8/layout/radial1"/>
    <dgm:cxn modelId="{59966A54-2910-4D01-A347-9B4FD9AD557E}" type="presParOf" srcId="{70F6F0D3-79B8-4B75-90E8-6A80D8AD1CE7}" destId="{F21AC4CC-F31C-4B2C-9D8E-23C7FED06573}" srcOrd="0" destOrd="0" presId="urn:microsoft.com/office/officeart/2005/8/layout/radial1"/>
    <dgm:cxn modelId="{37D57C36-72BC-46A8-B2AA-7760EED6D10C}" type="presParOf" srcId="{E93F7783-481E-4EB6-87E2-AC39078197E6}" destId="{006FB83D-0514-4EFB-9641-6A88D628E344}" srcOrd="6" destOrd="0" presId="urn:microsoft.com/office/officeart/2005/8/layout/radial1"/>
    <dgm:cxn modelId="{E65D89D4-E2D2-4879-9C16-644A41AED9AC}" type="presParOf" srcId="{E93F7783-481E-4EB6-87E2-AC39078197E6}" destId="{C2CB3311-AF38-46EF-8D0C-062E95A4E5C7}" srcOrd="7" destOrd="0" presId="urn:microsoft.com/office/officeart/2005/8/layout/radial1"/>
    <dgm:cxn modelId="{1016D990-92EB-48A6-A145-AC3AB985BD99}" type="presParOf" srcId="{C2CB3311-AF38-46EF-8D0C-062E95A4E5C7}" destId="{83DDBC59-7699-413E-A876-9BD4BEE3B6CD}" srcOrd="0" destOrd="0" presId="urn:microsoft.com/office/officeart/2005/8/layout/radial1"/>
    <dgm:cxn modelId="{B70E06EA-FC2C-4B4B-B5E3-6AB27511D024}" type="presParOf" srcId="{E93F7783-481E-4EB6-87E2-AC39078197E6}" destId="{3FA36313-777D-46BA-98EA-E758F4BF7D5A}" srcOrd="8" destOrd="0" presId="urn:microsoft.com/office/officeart/2005/8/layout/radial1"/>
    <dgm:cxn modelId="{B88BBE45-3250-4B58-8B3D-33733E2BCE00}" type="presParOf" srcId="{E93F7783-481E-4EB6-87E2-AC39078197E6}" destId="{A080A61E-EB40-410C-AAAD-760F39000D80}" srcOrd="9" destOrd="0" presId="urn:microsoft.com/office/officeart/2005/8/layout/radial1"/>
    <dgm:cxn modelId="{FD311BBB-543F-4EA3-81ED-E83A8E537559}" type="presParOf" srcId="{A080A61E-EB40-410C-AAAD-760F39000D80}" destId="{D00420BB-F151-4F61-81D8-A59158773755}" srcOrd="0" destOrd="0" presId="urn:microsoft.com/office/officeart/2005/8/layout/radial1"/>
    <dgm:cxn modelId="{56C39990-E105-4172-AB18-6354106453F4}" type="presParOf" srcId="{E93F7783-481E-4EB6-87E2-AC39078197E6}" destId="{854B24B4-C8E7-4E54-B027-8DA27654047C}" srcOrd="10" destOrd="0" presId="urn:microsoft.com/office/officeart/2005/8/layout/radial1"/>
    <dgm:cxn modelId="{86246BFA-31BE-401C-8655-732DF58F9E5C}" type="presParOf" srcId="{E93F7783-481E-4EB6-87E2-AC39078197E6}" destId="{BFF48318-CEBC-4A02-96D0-D507F73D032D}" srcOrd="11" destOrd="0" presId="urn:microsoft.com/office/officeart/2005/8/layout/radial1"/>
    <dgm:cxn modelId="{14155C5C-2C35-4177-BC4F-0B80F099B1E7}" type="presParOf" srcId="{BFF48318-CEBC-4A02-96D0-D507F73D032D}" destId="{E0FD1849-5C1E-471D-AC71-E5BBFE2327E1}" srcOrd="0" destOrd="0" presId="urn:microsoft.com/office/officeart/2005/8/layout/radial1"/>
    <dgm:cxn modelId="{E9DAFBE1-2B5B-4850-8EB9-C39AED9C775D}" type="presParOf" srcId="{E93F7783-481E-4EB6-87E2-AC39078197E6}" destId="{BE82E95B-3438-4559-9917-A1A6FB2B327A}" srcOrd="12" destOrd="0" presId="urn:microsoft.com/office/officeart/2005/8/layout/radial1"/>
    <dgm:cxn modelId="{A239980A-D2D8-4F19-9810-4528786B621E}" type="presParOf" srcId="{E93F7783-481E-4EB6-87E2-AC39078197E6}" destId="{84369842-AC89-49C7-92CE-C6F6AD00DE66}" srcOrd="13" destOrd="0" presId="urn:microsoft.com/office/officeart/2005/8/layout/radial1"/>
    <dgm:cxn modelId="{E9D73EB3-CB1E-4C19-9F18-0829C55DD94A}" type="presParOf" srcId="{84369842-AC89-49C7-92CE-C6F6AD00DE66}" destId="{A049E5D6-B52E-4015-B2C4-02524CFCEF92}" srcOrd="0" destOrd="0" presId="urn:microsoft.com/office/officeart/2005/8/layout/radial1"/>
    <dgm:cxn modelId="{059A4F3C-75A2-43F5-8BC2-44E07BAB51DA}" type="presParOf" srcId="{E93F7783-481E-4EB6-87E2-AC39078197E6}" destId="{A4E785A7-83DC-4275-A07D-FCC8BB541AAE}" srcOrd="14" destOrd="0" presId="urn:microsoft.com/office/officeart/2005/8/layout/radial1"/>
    <dgm:cxn modelId="{2B91CA44-55C6-4D60-A2CF-0E347D3E7F2A}" type="presParOf" srcId="{E93F7783-481E-4EB6-87E2-AC39078197E6}" destId="{6309A1F7-E0E3-410D-8DE4-57C315F7B6DC}" srcOrd="15" destOrd="0" presId="urn:microsoft.com/office/officeart/2005/8/layout/radial1"/>
    <dgm:cxn modelId="{D3CF23CF-9536-49AC-92CB-3DDDDB8BA508}" type="presParOf" srcId="{6309A1F7-E0E3-410D-8DE4-57C315F7B6DC}" destId="{98B034FD-B101-4017-ACF7-6763BEE0971B}" srcOrd="0" destOrd="0" presId="urn:microsoft.com/office/officeart/2005/8/layout/radial1"/>
    <dgm:cxn modelId="{BD40956D-FA70-4F3A-B6BD-6EB0AEDA24BF}" type="presParOf" srcId="{E93F7783-481E-4EB6-87E2-AC39078197E6}" destId="{33927153-52B6-4B70-BA7E-43D6A41751BB}" srcOrd="16" destOrd="0" presId="urn:microsoft.com/office/officeart/2005/8/layout/radial1"/>
    <dgm:cxn modelId="{2E39F925-428A-469E-8B27-FDA50095B884}" type="presParOf" srcId="{E93F7783-481E-4EB6-87E2-AC39078197E6}" destId="{07900C3B-5835-43F9-A6D3-75A865DA9C1E}" srcOrd="17" destOrd="0" presId="urn:microsoft.com/office/officeart/2005/8/layout/radial1"/>
    <dgm:cxn modelId="{77EB3B8E-2366-4988-9923-ED6EB43708FD}" type="presParOf" srcId="{07900C3B-5835-43F9-A6D3-75A865DA9C1E}" destId="{F4D1E070-DD37-40EB-AEB6-5F6223CD1FA3}" srcOrd="0" destOrd="0" presId="urn:microsoft.com/office/officeart/2005/8/layout/radial1"/>
    <dgm:cxn modelId="{36550133-A195-487D-B49D-5BD570CDFB21}" type="presParOf" srcId="{E93F7783-481E-4EB6-87E2-AC39078197E6}" destId="{4CE56C7F-6444-4805-84A4-B5297B27EFC0}" srcOrd="18" destOrd="0" presId="urn:microsoft.com/office/officeart/2005/8/layout/radial1"/>
    <dgm:cxn modelId="{E0674D9C-C4EC-4E00-84DE-B4E6CDBCF69A}" type="presParOf" srcId="{E93F7783-481E-4EB6-87E2-AC39078197E6}" destId="{DAB34471-41F9-402A-982C-40D3150EA602}" srcOrd="19" destOrd="0" presId="urn:microsoft.com/office/officeart/2005/8/layout/radial1"/>
    <dgm:cxn modelId="{979643B6-06E0-414A-BF37-60C1080280BB}" type="presParOf" srcId="{DAB34471-41F9-402A-982C-40D3150EA602}" destId="{0DAACAC3-992E-4312-BC02-72310BDE2BD0}" srcOrd="0" destOrd="0" presId="urn:microsoft.com/office/officeart/2005/8/layout/radial1"/>
    <dgm:cxn modelId="{12B5D7D7-43F2-40F5-9BE7-71280CDF2256}" type="presParOf" srcId="{E93F7783-481E-4EB6-87E2-AC39078197E6}" destId="{05BF4E42-B299-4755-A312-28056ACEB8A2}"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4F91DC-52A6-44BF-97D1-5A4868BD3143}" type="doc">
      <dgm:prSet loTypeId="urn:microsoft.com/office/officeart/2005/8/layout/matrix1" loCatId="matrix" qsTypeId="urn:microsoft.com/office/officeart/2005/8/quickstyle/simple2" qsCatId="simple" csTypeId="urn:microsoft.com/office/officeart/2005/8/colors/accent1_3" csCatId="accent1" phldr="1"/>
      <dgm:spPr/>
      <dgm:t>
        <a:bodyPr/>
        <a:lstStyle/>
        <a:p>
          <a:endParaRPr lang="en-US"/>
        </a:p>
      </dgm:t>
    </dgm:pt>
    <dgm:pt modelId="{27A11C16-9B99-44BD-9F59-1B209A2273C0}">
      <dgm:prSet phldrT="[Text]" custT="1"/>
      <dgm:spPr/>
      <dgm:t>
        <a:bodyPr/>
        <a:lstStyle/>
        <a:p>
          <a:pPr algn="l"/>
          <a:r>
            <a:rPr lang="en-GB" sz="1400" b="1" dirty="0">
              <a:latin typeface="Georgia" panose="02040502050405020303" pitchFamily="18" charset="0"/>
            </a:rPr>
            <a:t>360° system design optimisation </a:t>
          </a:r>
        </a:p>
        <a:p>
          <a:pPr algn="l"/>
          <a:r>
            <a:rPr lang="en-GB" sz="1300" dirty="0">
              <a:latin typeface="Georgia" panose="02040502050405020303" pitchFamily="18" charset="0"/>
            </a:rPr>
            <a:t>a) In-house design tool</a:t>
          </a:r>
        </a:p>
        <a:p>
          <a:pPr algn="l"/>
          <a:r>
            <a:rPr lang="en-GB" sz="1300" dirty="0">
              <a:latin typeface="Georgia" panose="02040502050405020303" pitchFamily="18" charset="0"/>
            </a:rPr>
            <a:t>b) AutoCAD</a:t>
          </a:r>
        </a:p>
        <a:p>
          <a:pPr algn="l"/>
          <a:r>
            <a:rPr lang="en-GB" sz="1300" dirty="0">
              <a:latin typeface="Georgia" panose="02040502050405020303" pitchFamily="18" charset="0"/>
            </a:rPr>
            <a:t>c) Virto Solar </a:t>
          </a:r>
          <a:r>
            <a:rPr lang="en-GB" sz="1000" dirty="0">
              <a:latin typeface="Georgia" panose="02040502050405020303" pitchFamily="18" charset="0"/>
            </a:rPr>
            <a:t>(3D modelling)</a:t>
          </a:r>
        </a:p>
        <a:p>
          <a:pPr algn="l"/>
          <a:r>
            <a:rPr lang="en-GB" sz="1300" dirty="0">
              <a:latin typeface="Georgia" panose="02040502050405020303" pitchFamily="18" charset="0"/>
            </a:rPr>
            <a:t>d) SketchUp</a:t>
          </a:r>
        </a:p>
        <a:p>
          <a:pPr algn="l"/>
          <a:r>
            <a:rPr lang="en-GB" sz="1300" dirty="0">
              <a:latin typeface="Georgia" panose="02040502050405020303" pitchFamily="18" charset="0"/>
            </a:rPr>
            <a:t>e) PVSYST</a:t>
          </a:r>
          <a:endParaRPr lang="en-US" sz="1300" dirty="0">
            <a:latin typeface="Georgia" panose="02040502050405020303" pitchFamily="18" charset="0"/>
          </a:endParaRPr>
        </a:p>
      </dgm:t>
    </dgm:pt>
    <dgm:pt modelId="{549F87CF-6B8E-4069-8F7A-E4C0849C6F59}" type="parTrans" cxnId="{6652EC77-5136-4F71-BEBE-E5469BE1B88A}">
      <dgm:prSet/>
      <dgm:spPr/>
      <dgm:t>
        <a:bodyPr/>
        <a:lstStyle/>
        <a:p>
          <a:endParaRPr lang="en-US" sz="1800">
            <a:latin typeface="Georgia" panose="02040502050405020303" pitchFamily="18" charset="0"/>
          </a:endParaRPr>
        </a:p>
      </dgm:t>
    </dgm:pt>
    <dgm:pt modelId="{217067FE-BA64-4BBA-B1D2-D38B03B08131}" type="sibTrans" cxnId="{6652EC77-5136-4F71-BEBE-E5469BE1B88A}">
      <dgm:prSet/>
      <dgm:spPr/>
      <dgm:t>
        <a:bodyPr/>
        <a:lstStyle/>
        <a:p>
          <a:endParaRPr lang="en-US" sz="1800">
            <a:latin typeface="Georgia" panose="02040502050405020303" pitchFamily="18" charset="0"/>
          </a:endParaRPr>
        </a:p>
      </dgm:t>
    </dgm:pt>
    <dgm:pt modelId="{59D012BB-DC60-4F1D-AA8E-3484501E6DCA}">
      <dgm:prSet phldrT="[Text]" custT="1"/>
      <dgm:spPr>
        <a:solidFill>
          <a:schemeClr val="accent1">
            <a:lumMod val="50000"/>
          </a:schemeClr>
        </a:solidFill>
      </dgm:spPr>
      <dgm:t>
        <a:bodyPr/>
        <a:lstStyle/>
        <a:p>
          <a:pPr algn="l"/>
          <a:endParaRPr lang="en-GB" sz="1500" dirty="0">
            <a:latin typeface="Georgia" panose="02040502050405020303" pitchFamily="18" charset="0"/>
          </a:endParaRPr>
        </a:p>
        <a:p>
          <a:pPr algn="l"/>
          <a:r>
            <a:rPr lang="en-GB" sz="1500" dirty="0">
              <a:latin typeface="Georgia" panose="02040502050405020303" pitchFamily="18" charset="0"/>
            </a:rPr>
            <a:t>1. Components selection</a:t>
          </a:r>
        </a:p>
        <a:p>
          <a:pPr algn="l"/>
          <a:r>
            <a:rPr lang="en-GB" sz="1500" dirty="0">
              <a:latin typeface="Georgia" panose="02040502050405020303" pitchFamily="18" charset="0"/>
            </a:rPr>
            <a:t>   </a:t>
          </a:r>
          <a:r>
            <a:rPr lang="en-GB" sz="1500" dirty="0" err="1">
              <a:latin typeface="Georgia" panose="02040502050405020303" pitchFamily="18" charset="0"/>
            </a:rPr>
            <a:t>i</a:t>
          </a:r>
          <a:r>
            <a:rPr lang="en-GB" sz="1500" dirty="0">
              <a:latin typeface="Georgia" panose="02040502050405020303" pitchFamily="18" charset="0"/>
            </a:rPr>
            <a:t>. Module</a:t>
          </a:r>
        </a:p>
        <a:p>
          <a:pPr algn="l"/>
          <a:r>
            <a:rPr lang="en-GB" sz="1500" dirty="0">
              <a:latin typeface="Georgia" panose="02040502050405020303" pitchFamily="18" charset="0"/>
            </a:rPr>
            <a:t>  ii. Inverter</a:t>
          </a:r>
        </a:p>
        <a:p>
          <a:pPr algn="l"/>
          <a:r>
            <a:rPr lang="en-GB" sz="1500" dirty="0">
              <a:latin typeface="Georgia" panose="02040502050405020303" pitchFamily="18" charset="0"/>
            </a:rPr>
            <a:t>2. System voltage level</a:t>
          </a:r>
        </a:p>
        <a:p>
          <a:pPr algn="l"/>
          <a:r>
            <a:rPr lang="en-GB" sz="1500" dirty="0">
              <a:latin typeface="Georgia" panose="02040502050405020303" pitchFamily="18" charset="0"/>
            </a:rPr>
            <a:t>3. System configuration</a:t>
          </a:r>
        </a:p>
      </dgm:t>
    </dgm:pt>
    <dgm:pt modelId="{99D2D5BF-ED84-44BB-A5D2-34EF526F6058}" type="parTrans" cxnId="{74D0DDA3-9489-4D5C-BBA8-419ADC6F70F5}">
      <dgm:prSet/>
      <dgm:spPr/>
      <dgm:t>
        <a:bodyPr/>
        <a:lstStyle/>
        <a:p>
          <a:endParaRPr lang="en-US" sz="1800">
            <a:latin typeface="Georgia" panose="02040502050405020303" pitchFamily="18" charset="0"/>
          </a:endParaRPr>
        </a:p>
      </dgm:t>
    </dgm:pt>
    <dgm:pt modelId="{5886C78B-214C-47D9-BF27-49ECD14829F0}" type="sibTrans" cxnId="{74D0DDA3-9489-4D5C-BBA8-419ADC6F70F5}">
      <dgm:prSet/>
      <dgm:spPr/>
      <dgm:t>
        <a:bodyPr/>
        <a:lstStyle/>
        <a:p>
          <a:endParaRPr lang="en-US" sz="1800">
            <a:latin typeface="Georgia" panose="02040502050405020303" pitchFamily="18" charset="0"/>
          </a:endParaRPr>
        </a:p>
      </dgm:t>
    </dgm:pt>
    <dgm:pt modelId="{9C275C9E-58B9-4609-962E-A21C9D08D54C}">
      <dgm:prSet phldrT="[Text]" custT="1"/>
      <dgm:spPr/>
      <dgm:t>
        <a:bodyPr/>
        <a:lstStyle/>
        <a:p>
          <a:pPr algn="l"/>
          <a:endParaRPr lang="en-GB" sz="1500" dirty="0">
            <a:latin typeface="Georgia" panose="02040502050405020303" pitchFamily="18" charset="0"/>
          </a:endParaRPr>
        </a:p>
        <a:p>
          <a:pPr algn="l"/>
          <a:r>
            <a:rPr lang="en-GB" sz="1500" dirty="0">
              <a:latin typeface="Georgia" panose="02040502050405020303" pitchFamily="18" charset="0"/>
            </a:rPr>
            <a:t>1. Mounting structure configuration</a:t>
          </a:r>
        </a:p>
        <a:p>
          <a:pPr algn="l"/>
          <a:r>
            <a:rPr lang="en-GB" sz="1500" dirty="0">
              <a:latin typeface="Georgia" panose="02040502050405020303" pitchFamily="18" charset="0"/>
            </a:rPr>
            <a:t>2. Land topography &amp; shadow </a:t>
          </a:r>
        </a:p>
        <a:p>
          <a:pPr algn="l"/>
          <a:r>
            <a:rPr lang="en-GB" sz="1500" dirty="0">
              <a:latin typeface="Georgia" panose="02040502050405020303" pitchFamily="18" charset="0"/>
            </a:rPr>
            <a:t>    analysis</a:t>
          </a:r>
        </a:p>
        <a:p>
          <a:pPr algn="l"/>
          <a:r>
            <a:rPr lang="en-GB" sz="1500" dirty="0">
              <a:latin typeface="Georgia" panose="02040502050405020303" pitchFamily="18" charset="0"/>
            </a:rPr>
            <a:t>3. Land utilisation</a:t>
          </a:r>
        </a:p>
        <a:p>
          <a:pPr algn="l"/>
          <a:endParaRPr lang="en-US" sz="1800" dirty="0">
            <a:latin typeface="Georgia" panose="02040502050405020303" pitchFamily="18" charset="0"/>
          </a:endParaRPr>
        </a:p>
      </dgm:t>
    </dgm:pt>
    <dgm:pt modelId="{B6A9EF56-D34D-43F1-97AC-D45F6056CD96}" type="parTrans" cxnId="{6577D5AA-2E71-4B06-8682-94543245DD34}">
      <dgm:prSet/>
      <dgm:spPr/>
      <dgm:t>
        <a:bodyPr/>
        <a:lstStyle/>
        <a:p>
          <a:endParaRPr lang="en-US" sz="1800">
            <a:latin typeface="Georgia" panose="02040502050405020303" pitchFamily="18" charset="0"/>
          </a:endParaRPr>
        </a:p>
      </dgm:t>
    </dgm:pt>
    <dgm:pt modelId="{3745024A-708E-4E60-BEEF-456FF2D110D6}" type="sibTrans" cxnId="{6577D5AA-2E71-4B06-8682-94543245DD34}">
      <dgm:prSet/>
      <dgm:spPr/>
      <dgm:t>
        <a:bodyPr/>
        <a:lstStyle/>
        <a:p>
          <a:endParaRPr lang="en-US" sz="1800">
            <a:latin typeface="Georgia" panose="02040502050405020303" pitchFamily="18" charset="0"/>
          </a:endParaRPr>
        </a:p>
      </dgm:t>
    </dgm:pt>
    <dgm:pt modelId="{3F59F582-802C-432A-8ADB-A0156E3BBBA1}">
      <dgm:prSet phldrT="[Text]" custT="1"/>
      <dgm:spPr/>
      <dgm:t>
        <a:bodyPr/>
        <a:lstStyle/>
        <a:p>
          <a:pPr algn="l"/>
          <a:endParaRPr lang="en-GB" sz="1800" dirty="0">
            <a:latin typeface="Georgia" panose="02040502050405020303" pitchFamily="18" charset="0"/>
          </a:endParaRPr>
        </a:p>
        <a:p>
          <a:pPr algn="l"/>
          <a:r>
            <a:rPr lang="en-GB" sz="1500" dirty="0">
              <a:latin typeface="Georgia" panose="02040502050405020303" pitchFamily="18" charset="0"/>
            </a:rPr>
            <a:t>1. Cables and connectors selection</a:t>
          </a:r>
        </a:p>
        <a:p>
          <a:pPr algn="l"/>
          <a:r>
            <a:rPr lang="en-GB" sz="1500" dirty="0">
              <a:latin typeface="Georgia" panose="02040502050405020303" pitchFamily="18" charset="0"/>
            </a:rPr>
            <a:t>2. Inverter-transformer     </a:t>
          </a:r>
        </a:p>
        <a:p>
          <a:pPr algn="l"/>
          <a:r>
            <a:rPr lang="en-GB" sz="1500" dirty="0">
              <a:latin typeface="Georgia" panose="02040502050405020303" pitchFamily="18" charset="0"/>
            </a:rPr>
            <a:t>    configuration</a:t>
          </a:r>
        </a:p>
        <a:p>
          <a:pPr algn="l"/>
          <a:r>
            <a:rPr lang="en-GB" sz="1500" dirty="0">
              <a:latin typeface="Georgia" panose="02040502050405020303" pitchFamily="18" charset="0"/>
            </a:rPr>
            <a:t>3. Switchgear configuration</a:t>
          </a:r>
          <a:endParaRPr lang="en-US" sz="1500" dirty="0">
            <a:latin typeface="Georgia" panose="02040502050405020303" pitchFamily="18" charset="0"/>
          </a:endParaRPr>
        </a:p>
      </dgm:t>
    </dgm:pt>
    <dgm:pt modelId="{BA81F2B9-CF6F-467A-ABF3-5434D7E38AB5}" type="parTrans" cxnId="{72A422D3-991C-4D35-B06F-60C545FF096B}">
      <dgm:prSet/>
      <dgm:spPr/>
      <dgm:t>
        <a:bodyPr/>
        <a:lstStyle/>
        <a:p>
          <a:endParaRPr lang="en-US" sz="1800">
            <a:latin typeface="Georgia" panose="02040502050405020303" pitchFamily="18" charset="0"/>
          </a:endParaRPr>
        </a:p>
      </dgm:t>
    </dgm:pt>
    <dgm:pt modelId="{2F9ECD3F-E6C4-4371-9C3E-A52883891863}" type="sibTrans" cxnId="{72A422D3-991C-4D35-B06F-60C545FF096B}">
      <dgm:prSet/>
      <dgm:spPr/>
      <dgm:t>
        <a:bodyPr/>
        <a:lstStyle/>
        <a:p>
          <a:endParaRPr lang="en-US" sz="1800">
            <a:latin typeface="Georgia" panose="02040502050405020303" pitchFamily="18" charset="0"/>
          </a:endParaRPr>
        </a:p>
      </dgm:t>
    </dgm:pt>
    <dgm:pt modelId="{47CE0907-A7E2-4970-8432-0E613B28962B}">
      <dgm:prSet phldrT="[Text]" custT="1"/>
      <dgm:spPr/>
      <dgm:t>
        <a:bodyPr/>
        <a:lstStyle/>
        <a:p>
          <a:pPr algn="l"/>
          <a:endParaRPr lang="en-GB" sz="1500" dirty="0">
            <a:latin typeface="Georgia" panose="02040502050405020303" pitchFamily="18" charset="0"/>
          </a:endParaRPr>
        </a:p>
        <a:p>
          <a:pPr algn="l"/>
          <a:r>
            <a:rPr lang="en-GB" sz="1500" dirty="0">
              <a:latin typeface="Georgia" panose="02040502050405020303" pitchFamily="18" charset="0"/>
            </a:rPr>
            <a:t>1. All Civil scopes</a:t>
          </a:r>
        </a:p>
        <a:p>
          <a:pPr algn="l"/>
          <a:r>
            <a:rPr lang="en-GB" sz="1500" dirty="0">
              <a:latin typeface="Georgia" panose="02040502050405020303" pitchFamily="18" charset="0"/>
            </a:rPr>
            <a:t>2. H&amp;S consideration</a:t>
          </a:r>
        </a:p>
        <a:p>
          <a:pPr algn="l"/>
          <a:r>
            <a:rPr lang="en-GB" sz="1500" dirty="0">
              <a:latin typeface="Georgia" panose="02040502050405020303" pitchFamily="18" charset="0"/>
            </a:rPr>
            <a:t>3. Construction management and </a:t>
          </a:r>
        </a:p>
        <a:p>
          <a:pPr algn="l"/>
          <a:r>
            <a:rPr lang="en-GB" sz="1500" dirty="0">
              <a:latin typeface="Georgia" panose="02040502050405020303" pitchFamily="18" charset="0"/>
            </a:rPr>
            <a:t>    O&amp;M consideration</a:t>
          </a:r>
          <a:endParaRPr lang="en-US" sz="1500" dirty="0">
            <a:latin typeface="Georgia" panose="02040502050405020303" pitchFamily="18" charset="0"/>
          </a:endParaRPr>
        </a:p>
      </dgm:t>
    </dgm:pt>
    <dgm:pt modelId="{54BCD9C2-D5A5-4DF2-B38E-E20FCE6CB7B0}" type="parTrans" cxnId="{B72A70D2-1DA5-49D3-88B5-C5A3CC43CE72}">
      <dgm:prSet/>
      <dgm:spPr/>
      <dgm:t>
        <a:bodyPr/>
        <a:lstStyle/>
        <a:p>
          <a:endParaRPr lang="en-US" sz="1800">
            <a:latin typeface="Georgia" panose="02040502050405020303" pitchFamily="18" charset="0"/>
          </a:endParaRPr>
        </a:p>
      </dgm:t>
    </dgm:pt>
    <dgm:pt modelId="{80210123-5088-4366-A610-FE1E26CCA66D}" type="sibTrans" cxnId="{B72A70D2-1DA5-49D3-88B5-C5A3CC43CE72}">
      <dgm:prSet/>
      <dgm:spPr/>
      <dgm:t>
        <a:bodyPr/>
        <a:lstStyle/>
        <a:p>
          <a:endParaRPr lang="en-US" sz="1800">
            <a:latin typeface="Georgia" panose="02040502050405020303" pitchFamily="18" charset="0"/>
          </a:endParaRPr>
        </a:p>
      </dgm:t>
    </dgm:pt>
    <dgm:pt modelId="{0E437993-0984-4278-B351-5CF07C98A1EE}" type="pres">
      <dgm:prSet presAssocID="{624F91DC-52A6-44BF-97D1-5A4868BD3143}" presName="diagram" presStyleCnt="0">
        <dgm:presLayoutVars>
          <dgm:chMax val="1"/>
          <dgm:dir/>
          <dgm:animLvl val="ctr"/>
          <dgm:resizeHandles val="exact"/>
        </dgm:presLayoutVars>
      </dgm:prSet>
      <dgm:spPr/>
    </dgm:pt>
    <dgm:pt modelId="{29C27031-10D2-49B7-A156-BEC9871F37C5}" type="pres">
      <dgm:prSet presAssocID="{624F91DC-52A6-44BF-97D1-5A4868BD3143}" presName="matrix" presStyleCnt="0"/>
      <dgm:spPr/>
    </dgm:pt>
    <dgm:pt modelId="{87B78AF7-2F64-4605-9D5C-9B67501DDE9F}" type="pres">
      <dgm:prSet presAssocID="{624F91DC-52A6-44BF-97D1-5A4868BD3143}" presName="tile1" presStyleLbl="node1" presStyleIdx="0" presStyleCnt="4" custLinFactNeighborX="-937"/>
      <dgm:spPr/>
    </dgm:pt>
    <dgm:pt modelId="{948E5587-DD59-464F-BA8A-603AED239CC7}" type="pres">
      <dgm:prSet presAssocID="{624F91DC-52A6-44BF-97D1-5A4868BD3143}" presName="tile1text" presStyleLbl="node1" presStyleIdx="0" presStyleCnt="4">
        <dgm:presLayoutVars>
          <dgm:chMax val="0"/>
          <dgm:chPref val="0"/>
          <dgm:bulletEnabled val="1"/>
        </dgm:presLayoutVars>
      </dgm:prSet>
      <dgm:spPr/>
    </dgm:pt>
    <dgm:pt modelId="{310FF0E8-1C41-40FB-9615-146316F0E395}" type="pres">
      <dgm:prSet presAssocID="{624F91DC-52A6-44BF-97D1-5A4868BD3143}" presName="tile2" presStyleLbl="node1" presStyleIdx="1" presStyleCnt="4" custLinFactNeighborY="0"/>
      <dgm:spPr/>
    </dgm:pt>
    <dgm:pt modelId="{CAF59F96-F964-4A92-9D43-CD904A388622}" type="pres">
      <dgm:prSet presAssocID="{624F91DC-52A6-44BF-97D1-5A4868BD3143}" presName="tile2text" presStyleLbl="node1" presStyleIdx="1" presStyleCnt="4">
        <dgm:presLayoutVars>
          <dgm:chMax val="0"/>
          <dgm:chPref val="0"/>
          <dgm:bulletEnabled val="1"/>
        </dgm:presLayoutVars>
      </dgm:prSet>
      <dgm:spPr/>
    </dgm:pt>
    <dgm:pt modelId="{C7AAE562-01E0-463B-937D-37F6064EC3DF}" type="pres">
      <dgm:prSet presAssocID="{624F91DC-52A6-44BF-97D1-5A4868BD3143}" presName="tile3" presStyleLbl="node1" presStyleIdx="2" presStyleCnt="4" custLinFactNeighborX="-7272" custLinFactNeighborY="2304"/>
      <dgm:spPr/>
    </dgm:pt>
    <dgm:pt modelId="{A8ECA6C6-9BE2-454D-9A1F-1C9375840405}" type="pres">
      <dgm:prSet presAssocID="{624F91DC-52A6-44BF-97D1-5A4868BD3143}" presName="tile3text" presStyleLbl="node1" presStyleIdx="2" presStyleCnt="4">
        <dgm:presLayoutVars>
          <dgm:chMax val="0"/>
          <dgm:chPref val="0"/>
          <dgm:bulletEnabled val="1"/>
        </dgm:presLayoutVars>
      </dgm:prSet>
      <dgm:spPr/>
    </dgm:pt>
    <dgm:pt modelId="{50690F23-A232-412D-AF7B-4375D8D3B0F5}" type="pres">
      <dgm:prSet presAssocID="{624F91DC-52A6-44BF-97D1-5A4868BD3143}" presName="tile4" presStyleLbl="node1" presStyleIdx="3" presStyleCnt="4"/>
      <dgm:spPr/>
    </dgm:pt>
    <dgm:pt modelId="{66364EC0-E942-45E1-9C58-A73E92F0291C}" type="pres">
      <dgm:prSet presAssocID="{624F91DC-52A6-44BF-97D1-5A4868BD3143}" presName="tile4text" presStyleLbl="node1" presStyleIdx="3" presStyleCnt="4">
        <dgm:presLayoutVars>
          <dgm:chMax val="0"/>
          <dgm:chPref val="0"/>
          <dgm:bulletEnabled val="1"/>
        </dgm:presLayoutVars>
      </dgm:prSet>
      <dgm:spPr/>
    </dgm:pt>
    <dgm:pt modelId="{7577CB90-5D18-45AD-83F2-62466FFB75D5}" type="pres">
      <dgm:prSet presAssocID="{624F91DC-52A6-44BF-97D1-5A4868BD3143}" presName="centerTile" presStyleLbl="fgShp" presStyleIdx="0" presStyleCnt="1" custScaleX="135503" custScaleY="152802" custLinFactNeighborX="98" custLinFactNeighborY="2325">
        <dgm:presLayoutVars>
          <dgm:chMax val="0"/>
          <dgm:chPref val="0"/>
        </dgm:presLayoutVars>
      </dgm:prSet>
      <dgm:spPr/>
    </dgm:pt>
  </dgm:ptLst>
  <dgm:cxnLst>
    <dgm:cxn modelId="{4F4CEA07-F831-48F7-87DD-E1CBA956FE45}" type="presOf" srcId="{59D012BB-DC60-4F1D-AA8E-3484501E6DCA}" destId="{948E5587-DD59-464F-BA8A-603AED239CC7}" srcOrd="1" destOrd="0" presId="urn:microsoft.com/office/officeart/2005/8/layout/matrix1"/>
    <dgm:cxn modelId="{7CFFEC21-F02A-4744-8C95-4355321EC0EC}" type="presOf" srcId="{47CE0907-A7E2-4970-8432-0E613B28962B}" destId="{50690F23-A232-412D-AF7B-4375D8D3B0F5}" srcOrd="0" destOrd="0" presId="urn:microsoft.com/office/officeart/2005/8/layout/matrix1"/>
    <dgm:cxn modelId="{BEA7644A-7FBC-4FBB-A744-E2BF43AC406C}" type="presOf" srcId="{59D012BB-DC60-4F1D-AA8E-3484501E6DCA}" destId="{87B78AF7-2F64-4605-9D5C-9B67501DDE9F}" srcOrd="0" destOrd="0" presId="urn:microsoft.com/office/officeart/2005/8/layout/matrix1"/>
    <dgm:cxn modelId="{6652EC77-5136-4F71-BEBE-E5469BE1B88A}" srcId="{624F91DC-52A6-44BF-97D1-5A4868BD3143}" destId="{27A11C16-9B99-44BD-9F59-1B209A2273C0}" srcOrd="0" destOrd="0" parTransId="{549F87CF-6B8E-4069-8F7A-E4C0849C6F59}" sibTransId="{217067FE-BA64-4BBA-B1D2-D38B03B08131}"/>
    <dgm:cxn modelId="{85B0937A-0F4D-47EA-AFD9-D4EAA0F2FFFD}" type="presOf" srcId="{27A11C16-9B99-44BD-9F59-1B209A2273C0}" destId="{7577CB90-5D18-45AD-83F2-62466FFB75D5}" srcOrd="0" destOrd="0" presId="urn:microsoft.com/office/officeart/2005/8/layout/matrix1"/>
    <dgm:cxn modelId="{778F3888-6EB0-42A5-AF27-F9400E5A695D}" type="presOf" srcId="{47CE0907-A7E2-4970-8432-0E613B28962B}" destId="{66364EC0-E942-45E1-9C58-A73E92F0291C}" srcOrd="1" destOrd="0" presId="urn:microsoft.com/office/officeart/2005/8/layout/matrix1"/>
    <dgm:cxn modelId="{B2A3B391-337A-40A1-82E7-A157CC8C600B}" type="presOf" srcId="{624F91DC-52A6-44BF-97D1-5A4868BD3143}" destId="{0E437993-0984-4278-B351-5CF07C98A1EE}" srcOrd="0" destOrd="0" presId="urn:microsoft.com/office/officeart/2005/8/layout/matrix1"/>
    <dgm:cxn modelId="{93B80B9D-576D-4675-A117-7B4B1E868DC1}" type="presOf" srcId="{9C275C9E-58B9-4609-962E-A21C9D08D54C}" destId="{CAF59F96-F964-4A92-9D43-CD904A388622}" srcOrd="1" destOrd="0" presId="urn:microsoft.com/office/officeart/2005/8/layout/matrix1"/>
    <dgm:cxn modelId="{74D0DDA3-9489-4D5C-BBA8-419ADC6F70F5}" srcId="{27A11C16-9B99-44BD-9F59-1B209A2273C0}" destId="{59D012BB-DC60-4F1D-AA8E-3484501E6DCA}" srcOrd="0" destOrd="0" parTransId="{99D2D5BF-ED84-44BB-A5D2-34EF526F6058}" sibTransId="{5886C78B-214C-47D9-BF27-49ECD14829F0}"/>
    <dgm:cxn modelId="{6577D5AA-2E71-4B06-8682-94543245DD34}" srcId="{27A11C16-9B99-44BD-9F59-1B209A2273C0}" destId="{9C275C9E-58B9-4609-962E-A21C9D08D54C}" srcOrd="1" destOrd="0" parTransId="{B6A9EF56-D34D-43F1-97AC-D45F6056CD96}" sibTransId="{3745024A-708E-4E60-BEEF-456FF2D110D6}"/>
    <dgm:cxn modelId="{E8A3B4BC-AF99-40D5-93A5-EC4663A04DBC}" type="presOf" srcId="{3F59F582-802C-432A-8ADB-A0156E3BBBA1}" destId="{C7AAE562-01E0-463B-937D-37F6064EC3DF}" srcOrd="0" destOrd="0" presId="urn:microsoft.com/office/officeart/2005/8/layout/matrix1"/>
    <dgm:cxn modelId="{B72A70D2-1DA5-49D3-88B5-C5A3CC43CE72}" srcId="{27A11C16-9B99-44BD-9F59-1B209A2273C0}" destId="{47CE0907-A7E2-4970-8432-0E613B28962B}" srcOrd="3" destOrd="0" parTransId="{54BCD9C2-D5A5-4DF2-B38E-E20FCE6CB7B0}" sibTransId="{80210123-5088-4366-A610-FE1E26CCA66D}"/>
    <dgm:cxn modelId="{72A422D3-991C-4D35-B06F-60C545FF096B}" srcId="{27A11C16-9B99-44BD-9F59-1B209A2273C0}" destId="{3F59F582-802C-432A-8ADB-A0156E3BBBA1}" srcOrd="2" destOrd="0" parTransId="{BA81F2B9-CF6F-467A-ABF3-5434D7E38AB5}" sibTransId="{2F9ECD3F-E6C4-4371-9C3E-A52883891863}"/>
    <dgm:cxn modelId="{9E49FDE8-34DF-42FC-AC68-8F3E2E7F119B}" type="presOf" srcId="{9C275C9E-58B9-4609-962E-A21C9D08D54C}" destId="{310FF0E8-1C41-40FB-9615-146316F0E395}" srcOrd="0" destOrd="0" presId="urn:microsoft.com/office/officeart/2005/8/layout/matrix1"/>
    <dgm:cxn modelId="{AF0152EA-C649-4276-A364-D88B6B020360}" type="presOf" srcId="{3F59F582-802C-432A-8ADB-A0156E3BBBA1}" destId="{A8ECA6C6-9BE2-454D-9A1F-1C9375840405}" srcOrd="1" destOrd="0" presId="urn:microsoft.com/office/officeart/2005/8/layout/matrix1"/>
    <dgm:cxn modelId="{59873D8F-FE7E-4EF6-95CB-A124EE726214}" type="presParOf" srcId="{0E437993-0984-4278-B351-5CF07C98A1EE}" destId="{29C27031-10D2-49B7-A156-BEC9871F37C5}" srcOrd="0" destOrd="0" presId="urn:microsoft.com/office/officeart/2005/8/layout/matrix1"/>
    <dgm:cxn modelId="{0A8B5664-A8D6-44A4-B34A-6E857DC25889}" type="presParOf" srcId="{29C27031-10D2-49B7-A156-BEC9871F37C5}" destId="{87B78AF7-2F64-4605-9D5C-9B67501DDE9F}" srcOrd="0" destOrd="0" presId="urn:microsoft.com/office/officeart/2005/8/layout/matrix1"/>
    <dgm:cxn modelId="{2674F04D-A8E2-42F5-B996-1C9FBAC992C6}" type="presParOf" srcId="{29C27031-10D2-49B7-A156-BEC9871F37C5}" destId="{948E5587-DD59-464F-BA8A-603AED239CC7}" srcOrd="1" destOrd="0" presId="urn:microsoft.com/office/officeart/2005/8/layout/matrix1"/>
    <dgm:cxn modelId="{AF628297-907F-4F71-9900-9E050A56E941}" type="presParOf" srcId="{29C27031-10D2-49B7-A156-BEC9871F37C5}" destId="{310FF0E8-1C41-40FB-9615-146316F0E395}" srcOrd="2" destOrd="0" presId="urn:microsoft.com/office/officeart/2005/8/layout/matrix1"/>
    <dgm:cxn modelId="{2495B53C-6C3C-4BFE-A616-5D6D0166D05E}" type="presParOf" srcId="{29C27031-10D2-49B7-A156-BEC9871F37C5}" destId="{CAF59F96-F964-4A92-9D43-CD904A388622}" srcOrd="3" destOrd="0" presId="urn:microsoft.com/office/officeart/2005/8/layout/matrix1"/>
    <dgm:cxn modelId="{DA766D3C-8923-44EE-8975-025838735693}" type="presParOf" srcId="{29C27031-10D2-49B7-A156-BEC9871F37C5}" destId="{C7AAE562-01E0-463B-937D-37F6064EC3DF}" srcOrd="4" destOrd="0" presId="urn:microsoft.com/office/officeart/2005/8/layout/matrix1"/>
    <dgm:cxn modelId="{45312E7C-1242-4FED-B832-782A10438919}" type="presParOf" srcId="{29C27031-10D2-49B7-A156-BEC9871F37C5}" destId="{A8ECA6C6-9BE2-454D-9A1F-1C9375840405}" srcOrd="5" destOrd="0" presId="urn:microsoft.com/office/officeart/2005/8/layout/matrix1"/>
    <dgm:cxn modelId="{D26D8BE0-B57C-4BDA-969C-3657487285BA}" type="presParOf" srcId="{29C27031-10D2-49B7-A156-BEC9871F37C5}" destId="{50690F23-A232-412D-AF7B-4375D8D3B0F5}" srcOrd="6" destOrd="0" presId="urn:microsoft.com/office/officeart/2005/8/layout/matrix1"/>
    <dgm:cxn modelId="{22B794D4-185D-452B-9B3E-8EBD40463261}" type="presParOf" srcId="{29C27031-10D2-49B7-A156-BEC9871F37C5}" destId="{66364EC0-E942-45E1-9C58-A73E92F0291C}" srcOrd="7" destOrd="0" presId="urn:microsoft.com/office/officeart/2005/8/layout/matrix1"/>
    <dgm:cxn modelId="{AE48D79A-3556-47A5-B283-AAC2C4B86074}" type="presParOf" srcId="{0E437993-0984-4278-B351-5CF07C98A1EE}" destId="{7577CB90-5D18-45AD-83F2-62466FFB75D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A473-8E3D-4845-A26C-0D2133DCD2B2}">
      <dsp:nvSpPr>
        <dsp:cNvPr id="0" name=""/>
        <dsp:cNvSpPr/>
      </dsp:nvSpPr>
      <dsp:spPr>
        <a:xfrm>
          <a:off x="0" y="244667"/>
          <a:ext cx="9906196" cy="75444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200000"/>
            </a:lnSpc>
            <a:spcBef>
              <a:spcPct val="0"/>
            </a:spcBef>
            <a:spcAft>
              <a:spcPct val="35000"/>
            </a:spcAft>
            <a:buNone/>
          </a:pPr>
          <a:r>
            <a:rPr lang="en-US" sz="2000" kern="1200" dirty="0">
              <a:latin typeface="Georgia" panose="02040502050405020303" pitchFamily="18" charset="0"/>
              <a:sym typeface="Courier New"/>
            </a:rPr>
            <a:t>Operational Assets </a:t>
          </a:r>
          <a:endParaRPr lang="en-GB" sz="2000" kern="1200" dirty="0"/>
        </a:p>
      </dsp:txBody>
      <dsp:txXfrm>
        <a:off x="36829" y="281496"/>
        <a:ext cx="9832538" cy="680784"/>
      </dsp:txXfrm>
    </dsp:sp>
    <dsp:sp modelId="{4A569774-1D11-4F43-A93C-9961025C051A}">
      <dsp:nvSpPr>
        <dsp:cNvPr id="0" name=""/>
        <dsp:cNvSpPr/>
      </dsp:nvSpPr>
      <dsp:spPr>
        <a:xfrm>
          <a:off x="0" y="908921"/>
          <a:ext cx="9906196"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22" tIns="17780" rIns="99568" bIns="17780" numCol="1" spcCol="1270" anchor="t" anchorCtr="0">
          <a:noAutofit/>
        </a:bodyPr>
        <a:lstStyle/>
        <a:p>
          <a:pPr marL="114300" lvl="1" indent="-114300" algn="l" defTabSz="622300">
            <a:lnSpc>
              <a:spcPct val="200000"/>
            </a:lnSpc>
            <a:spcBef>
              <a:spcPct val="0"/>
            </a:spcBef>
            <a:spcAft>
              <a:spcPct val="20000"/>
            </a:spcAft>
            <a:buClr>
              <a:schemeClr val="dk1"/>
            </a:buClr>
            <a:buSzPts val="1050"/>
            <a:buFont typeface="Wingdings" panose="05000000000000000000" pitchFamily="2" charset="2"/>
            <a:buChar char="§"/>
          </a:pPr>
          <a:r>
            <a:rPr lang="en-US" sz="1400" b="1" kern="1200" dirty="0">
              <a:latin typeface="Georgia" panose="02040502050405020303" pitchFamily="18" charset="0"/>
              <a:sym typeface="Courier New"/>
            </a:rPr>
            <a:t>Generation loss </a:t>
          </a:r>
          <a:r>
            <a:rPr lang="en-US" sz="1400" kern="1200" dirty="0">
              <a:latin typeface="Georgia" panose="02040502050405020303" pitchFamily="18" charset="0"/>
              <a:sym typeface="Courier New"/>
            </a:rPr>
            <a:t>– Lack of data driven decision-making process</a:t>
          </a:r>
          <a:endParaRPr lang="en-GB" sz="1400" kern="1200" dirty="0"/>
        </a:p>
        <a:p>
          <a:pPr marL="114300" lvl="1" indent="-114300" algn="l" defTabSz="622300">
            <a:lnSpc>
              <a:spcPct val="200000"/>
            </a:lnSpc>
            <a:spcBef>
              <a:spcPct val="0"/>
            </a:spcBef>
            <a:spcAft>
              <a:spcPct val="20000"/>
            </a:spcAft>
            <a:buFont typeface="Wingdings" panose="05000000000000000000" pitchFamily="2" charset="2"/>
            <a:buChar char="§"/>
          </a:pPr>
          <a:r>
            <a:rPr lang="en-US" sz="1400" b="1" kern="1200" dirty="0">
              <a:latin typeface="Georgia" panose="02040502050405020303" pitchFamily="18" charset="0"/>
              <a:sym typeface="Courier New"/>
            </a:rPr>
            <a:t>Reactive O&amp;M </a:t>
          </a:r>
          <a:r>
            <a:rPr lang="en-US" sz="1400" kern="1200" dirty="0">
              <a:latin typeface="Georgia" panose="02040502050405020303" pitchFamily="18" charset="0"/>
              <a:sym typeface="Courier New"/>
            </a:rPr>
            <a:t>- Lack of response from an O&amp;M contractor and missing proactive O&amp;M services</a:t>
          </a:r>
        </a:p>
        <a:p>
          <a:pPr marL="114300" lvl="1" indent="-114300" algn="l" defTabSz="622300">
            <a:lnSpc>
              <a:spcPct val="200000"/>
            </a:lnSpc>
            <a:spcBef>
              <a:spcPct val="0"/>
            </a:spcBef>
            <a:spcAft>
              <a:spcPct val="20000"/>
            </a:spcAft>
            <a:buFont typeface="Wingdings" panose="05000000000000000000" pitchFamily="2" charset="2"/>
            <a:buChar char="§"/>
          </a:pPr>
          <a:r>
            <a:rPr lang="en-US" sz="1400" b="1" kern="1200" dirty="0">
              <a:latin typeface="Georgia" panose="02040502050405020303" pitchFamily="18" charset="0"/>
              <a:sym typeface="Courier New"/>
            </a:rPr>
            <a:t>Attitude</a:t>
          </a:r>
          <a:r>
            <a:rPr lang="en-US" sz="1400" kern="1200" dirty="0">
              <a:latin typeface="Georgia" panose="02040502050405020303" pitchFamily="18" charset="0"/>
              <a:sym typeface="Courier New"/>
            </a:rPr>
            <a:t> - Too comfortable in the traditional way of doing things </a:t>
          </a:r>
        </a:p>
      </dsp:txBody>
      <dsp:txXfrm>
        <a:off x="0" y="908921"/>
        <a:ext cx="9906196" cy="1324800"/>
      </dsp:txXfrm>
    </dsp:sp>
    <dsp:sp modelId="{90E9D681-CA9C-4D3A-A382-63B9EDCE1EBD}">
      <dsp:nvSpPr>
        <dsp:cNvPr id="0" name=""/>
        <dsp:cNvSpPr/>
      </dsp:nvSpPr>
      <dsp:spPr>
        <a:xfrm>
          <a:off x="0" y="3122586"/>
          <a:ext cx="9906196" cy="676651"/>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200000"/>
            </a:lnSpc>
            <a:spcBef>
              <a:spcPct val="0"/>
            </a:spcBef>
            <a:spcAft>
              <a:spcPct val="35000"/>
            </a:spcAft>
            <a:buNone/>
          </a:pPr>
          <a:r>
            <a:rPr lang="en-US" sz="2000" kern="1200" dirty="0">
              <a:solidFill>
                <a:prstClr val="white"/>
              </a:solidFill>
              <a:latin typeface="Georgia" panose="02040502050405020303" pitchFamily="18" charset="0"/>
              <a:ea typeface="+mn-ea"/>
              <a:cs typeface="+mn-cs"/>
              <a:sym typeface="Courier New"/>
            </a:rPr>
            <a:t>New Development </a:t>
          </a:r>
          <a:endParaRPr lang="en-GB" sz="2000" kern="1200" dirty="0">
            <a:solidFill>
              <a:prstClr val="white"/>
            </a:solidFill>
            <a:latin typeface="Georgia" panose="02040502050405020303" pitchFamily="18" charset="0"/>
            <a:ea typeface="+mn-ea"/>
            <a:cs typeface="+mn-cs"/>
          </a:endParaRPr>
        </a:p>
      </dsp:txBody>
      <dsp:txXfrm>
        <a:off x="33031" y="3155617"/>
        <a:ext cx="9840134" cy="610589"/>
      </dsp:txXfrm>
    </dsp:sp>
    <dsp:sp modelId="{BAC278C7-7D14-40F0-BD60-9B4900220E3C}">
      <dsp:nvSpPr>
        <dsp:cNvPr id="0" name=""/>
        <dsp:cNvSpPr/>
      </dsp:nvSpPr>
      <dsp:spPr>
        <a:xfrm>
          <a:off x="0" y="3738138"/>
          <a:ext cx="9906196"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22" tIns="17780" rIns="99568" bIns="17780" numCol="1" spcCol="1270" anchor="t" anchorCtr="0">
          <a:noAutofit/>
        </a:bodyPr>
        <a:lstStyle/>
        <a:p>
          <a:pPr marL="114300" lvl="1" indent="-114300" algn="l" defTabSz="622300">
            <a:lnSpc>
              <a:spcPct val="200000"/>
            </a:lnSpc>
            <a:spcBef>
              <a:spcPct val="0"/>
            </a:spcBef>
            <a:spcAft>
              <a:spcPct val="20000"/>
            </a:spcAft>
            <a:buClr>
              <a:schemeClr val="dk1"/>
            </a:buClr>
            <a:buSzPts val="1050"/>
            <a:buFont typeface="Wingdings" panose="05000000000000000000" pitchFamily="2" charset="2"/>
            <a:buChar char="§"/>
          </a:pP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LCOE</a:t>
          </a: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 (CAPEX &amp; OPEX) has become increasingly sensitive in the competitive tendering process</a:t>
          </a:r>
          <a:endParaRPr lang="en-GB" sz="1400" kern="1200" dirty="0">
            <a:solidFill>
              <a:prstClr val="black">
                <a:hueOff val="0"/>
                <a:satOff val="0"/>
                <a:lumOff val="0"/>
                <a:alphaOff val="0"/>
              </a:prstClr>
            </a:solidFill>
            <a:latin typeface="Georgia" panose="02040502050405020303" pitchFamily="18" charset="0"/>
            <a:ea typeface="+mn-ea"/>
            <a:cs typeface="+mn-cs"/>
          </a:endParaRPr>
        </a:p>
        <a:p>
          <a:pPr marL="114300" lvl="1" indent="-114300" algn="l" defTabSz="622300">
            <a:lnSpc>
              <a:spcPct val="200000"/>
            </a:lnSpc>
            <a:spcBef>
              <a:spcPct val="0"/>
            </a:spcBef>
            <a:spcAft>
              <a:spcPct val="20000"/>
            </a:spcAft>
            <a:buClr>
              <a:schemeClr val="dk1"/>
            </a:buClr>
            <a:buSzPts val="1050"/>
            <a:buFont typeface="Wingdings" panose="05000000000000000000" pitchFamily="2" charset="2"/>
            <a:buChar char="§"/>
          </a:pP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Dynamic nature of supply chain </a:t>
          </a: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of solar PV system components</a:t>
          </a:r>
          <a:endParaRPr lang="en-GB" sz="1400" kern="1200" dirty="0">
            <a:solidFill>
              <a:prstClr val="black">
                <a:hueOff val="0"/>
                <a:satOff val="0"/>
                <a:lumOff val="0"/>
                <a:alphaOff val="0"/>
              </a:prstClr>
            </a:solidFill>
            <a:latin typeface="Georgia" panose="02040502050405020303" pitchFamily="18" charset="0"/>
            <a:ea typeface="+mn-ea"/>
            <a:cs typeface="+mn-cs"/>
          </a:endParaRPr>
        </a:p>
        <a:p>
          <a:pPr marL="114300" lvl="1" indent="-114300" algn="l" defTabSz="622300">
            <a:lnSpc>
              <a:spcPct val="200000"/>
            </a:lnSpc>
            <a:spcBef>
              <a:spcPct val="0"/>
            </a:spcBef>
            <a:spcAft>
              <a:spcPct val="20000"/>
            </a:spcAft>
            <a:buFont typeface="Wingdings" panose="05000000000000000000" pitchFamily="2" charset="2"/>
            <a:buChar char="§"/>
          </a:pPr>
          <a:r>
            <a:rPr lang="en-US" sz="1400" kern="1200" dirty="0">
              <a:solidFill>
                <a:prstClr val="black">
                  <a:hueOff val="0"/>
                  <a:satOff val="0"/>
                  <a:lumOff val="0"/>
                  <a:alphaOff val="0"/>
                </a:prstClr>
              </a:solidFill>
              <a:latin typeface="Georgia" panose="02040502050405020303" pitchFamily="18" charset="0"/>
              <a:ea typeface="+mn-ea"/>
              <a:cs typeface="+mn-cs"/>
              <a:sym typeface="Courier New"/>
            </a:rPr>
            <a:t>Robust </a:t>
          </a:r>
          <a:r>
            <a:rPr lang="en-US" sz="1400" b="1" kern="1200" dirty="0">
              <a:solidFill>
                <a:prstClr val="black">
                  <a:hueOff val="0"/>
                  <a:satOff val="0"/>
                  <a:lumOff val="0"/>
                  <a:alphaOff val="0"/>
                </a:prstClr>
              </a:solidFill>
              <a:latin typeface="Georgia" panose="02040502050405020303" pitchFamily="18" charset="0"/>
              <a:ea typeface="+mn-ea"/>
              <a:cs typeface="+mn-cs"/>
              <a:sym typeface="Courier New"/>
            </a:rPr>
            <a:t>energy yield estimation</a:t>
          </a:r>
          <a:endParaRPr lang="en-US" sz="1400" kern="1200" dirty="0">
            <a:solidFill>
              <a:prstClr val="black">
                <a:hueOff val="0"/>
                <a:satOff val="0"/>
                <a:lumOff val="0"/>
                <a:alphaOff val="0"/>
              </a:prstClr>
            </a:solidFill>
            <a:latin typeface="Georgia" panose="02040502050405020303" pitchFamily="18" charset="0"/>
            <a:ea typeface="+mn-ea"/>
            <a:cs typeface="+mn-cs"/>
            <a:sym typeface="Courier New"/>
          </a:endParaRPr>
        </a:p>
      </dsp:txBody>
      <dsp:txXfrm>
        <a:off x="0" y="3738138"/>
        <a:ext cx="9906196" cy="1291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754F1-47B5-4780-AC8A-F9FBF005D536}">
      <dsp:nvSpPr>
        <dsp:cNvPr id="0" name=""/>
        <dsp:cNvSpPr/>
      </dsp:nvSpPr>
      <dsp:spPr>
        <a:xfrm rot="5400000">
          <a:off x="2672153" y="76245"/>
          <a:ext cx="1143378" cy="994739"/>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mbria" panose="02040503050406030204" pitchFamily="18" charset="0"/>
              <a:ea typeface="Cambria" panose="02040503050406030204" pitchFamily="18" charset="0"/>
            </a:rPr>
            <a:t>Rooftop PV</a:t>
          </a:r>
          <a:endParaRPr lang="en-GB" sz="1300" kern="1200" dirty="0">
            <a:latin typeface="Cambria" panose="02040503050406030204" pitchFamily="18" charset="0"/>
            <a:ea typeface="Cambria" panose="02040503050406030204" pitchFamily="18" charset="0"/>
          </a:endParaRPr>
        </a:p>
      </dsp:txBody>
      <dsp:txXfrm rot="-5400000">
        <a:off x="2901486" y="180102"/>
        <a:ext cx="684711" cy="787026"/>
      </dsp:txXfrm>
    </dsp:sp>
    <dsp:sp modelId="{18A611C2-C5E7-403C-A2AD-54826E3D20E4}">
      <dsp:nvSpPr>
        <dsp:cNvPr id="0" name=""/>
        <dsp:cNvSpPr/>
      </dsp:nvSpPr>
      <dsp:spPr>
        <a:xfrm>
          <a:off x="872812" y="1238231"/>
          <a:ext cx="1276010" cy="686027"/>
        </a:xfrm>
        <a:prstGeom prst="rect">
          <a:avLst/>
        </a:prstGeom>
        <a:noFill/>
        <a:ln>
          <a:noFill/>
        </a:ln>
        <a:effectLst/>
      </dsp:spPr>
      <dsp:style>
        <a:lnRef idx="0">
          <a:scrgbClr r="0" g="0" b="0"/>
        </a:lnRef>
        <a:fillRef idx="0">
          <a:scrgbClr r="0" g="0" b="0"/>
        </a:fillRef>
        <a:effectRef idx="0">
          <a:scrgbClr r="0" g="0" b="0"/>
        </a:effectRef>
        <a:fontRef idx="minor"/>
      </dsp:style>
    </dsp:sp>
    <dsp:sp modelId="{EF3A59BD-2370-45DF-999F-CBE5C70F8B30}">
      <dsp:nvSpPr>
        <dsp:cNvPr id="0" name=""/>
        <dsp:cNvSpPr/>
      </dsp:nvSpPr>
      <dsp:spPr>
        <a:xfrm rot="5400000">
          <a:off x="1597835" y="76245"/>
          <a:ext cx="1143378" cy="994739"/>
        </a:xfrm>
        <a:prstGeom prst="hexagon">
          <a:avLst>
            <a:gd name="adj" fmla="val 25000"/>
            <a:gd name="vf" fmla="val 115470"/>
          </a:avLst>
        </a:prstGeom>
        <a:solidFill>
          <a:schemeClr val="accent3">
            <a:hueOff val="1607181"/>
            <a:satOff val="-2411"/>
            <a:lumOff val="-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mbria" panose="02040503050406030204" pitchFamily="18" charset="0"/>
              <a:ea typeface="Cambria" panose="02040503050406030204" pitchFamily="18" charset="0"/>
            </a:rPr>
            <a:t>Utility PV</a:t>
          </a:r>
          <a:endParaRPr lang="en-GB" sz="1300" kern="1200" dirty="0">
            <a:latin typeface="Cambria" panose="02040503050406030204" pitchFamily="18" charset="0"/>
            <a:ea typeface="Cambria" panose="02040503050406030204" pitchFamily="18" charset="0"/>
          </a:endParaRPr>
        </a:p>
      </dsp:txBody>
      <dsp:txXfrm rot="-5400000">
        <a:off x="1827168" y="180102"/>
        <a:ext cx="684711" cy="787026"/>
      </dsp:txXfrm>
    </dsp:sp>
    <dsp:sp modelId="{04B0D405-A41A-4073-909C-E6E799A7E2C0}">
      <dsp:nvSpPr>
        <dsp:cNvPr id="0" name=""/>
        <dsp:cNvSpPr/>
      </dsp:nvSpPr>
      <dsp:spPr>
        <a:xfrm rot="5400000">
          <a:off x="2132936" y="1050248"/>
          <a:ext cx="1143378" cy="1010943"/>
        </a:xfrm>
        <a:prstGeom prst="hexagon">
          <a:avLst>
            <a:gd name="adj" fmla="val 25000"/>
            <a:gd name="vf" fmla="val 115470"/>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EV Charging </a:t>
          </a:r>
        </a:p>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infra</a:t>
          </a:r>
          <a:endParaRPr lang="en-GB" sz="1200" kern="1200" dirty="0">
            <a:latin typeface="Cambria" panose="02040503050406030204" pitchFamily="18" charset="0"/>
            <a:ea typeface="Cambria" panose="02040503050406030204" pitchFamily="18" charset="0"/>
          </a:endParaRPr>
        </a:p>
      </dsp:txBody>
      <dsp:txXfrm rot="-5400000">
        <a:off x="2357886" y="1163558"/>
        <a:ext cx="693477" cy="784324"/>
      </dsp:txXfrm>
    </dsp:sp>
    <dsp:sp modelId="{B0111069-24FF-4E61-A060-E03840D9D2CE}">
      <dsp:nvSpPr>
        <dsp:cNvPr id="0" name=""/>
        <dsp:cNvSpPr/>
      </dsp:nvSpPr>
      <dsp:spPr>
        <a:xfrm>
          <a:off x="931245" y="1201101"/>
          <a:ext cx="1234848" cy="686027"/>
        </a:xfrm>
        <a:prstGeom prst="rect">
          <a:avLst/>
        </a:prstGeom>
        <a:noFill/>
        <a:ln>
          <a:noFill/>
        </a:ln>
        <a:effectLst/>
      </dsp:spPr>
      <dsp:style>
        <a:lnRef idx="0">
          <a:scrgbClr r="0" g="0" b="0"/>
        </a:lnRef>
        <a:fillRef idx="0">
          <a:scrgbClr r="0" g="0" b="0"/>
        </a:fillRef>
        <a:effectRef idx="0">
          <a:scrgbClr r="0" g="0" b="0"/>
        </a:effectRef>
        <a:fontRef idx="minor"/>
      </dsp:style>
    </dsp:sp>
    <dsp:sp modelId="{1182D62F-1975-4CC4-84B0-A13981C0F862}">
      <dsp:nvSpPr>
        <dsp:cNvPr id="0" name=""/>
        <dsp:cNvSpPr/>
      </dsp:nvSpPr>
      <dsp:spPr>
        <a:xfrm rot="5400000">
          <a:off x="3207254" y="1046744"/>
          <a:ext cx="1143378" cy="994739"/>
        </a:xfrm>
        <a:prstGeom prst="hexagon">
          <a:avLst>
            <a:gd name="adj" fmla="val 25000"/>
            <a:gd name="vf" fmla="val 115470"/>
          </a:avLst>
        </a:prstGeom>
        <a:solidFill>
          <a:schemeClr val="accent3">
            <a:hueOff val="4821541"/>
            <a:satOff val="-7234"/>
            <a:lumOff val="-1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latin typeface="Cambria" panose="02040503050406030204" pitchFamily="18" charset="0"/>
              <a:ea typeface="Cambria" panose="02040503050406030204" pitchFamily="18" charset="0"/>
            </a:rPr>
            <a:t>PV + Battery</a:t>
          </a:r>
          <a:endParaRPr lang="en-GB" sz="1300" kern="1200" dirty="0">
            <a:latin typeface="Cambria" panose="02040503050406030204" pitchFamily="18" charset="0"/>
            <a:ea typeface="Cambria" panose="02040503050406030204" pitchFamily="18" charset="0"/>
          </a:endParaRPr>
        </a:p>
      </dsp:txBody>
      <dsp:txXfrm rot="-5400000">
        <a:off x="3436587" y="1150601"/>
        <a:ext cx="684711" cy="787026"/>
      </dsp:txXfrm>
    </dsp:sp>
    <dsp:sp modelId="{F6B88A34-CCCA-4A2B-BD6C-002AFA339EEC}">
      <dsp:nvSpPr>
        <dsp:cNvPr id="0" name=""/>
        <dsp:cNvSpPr/>
      </dsp:nvSpPr>
      <dsp:spPr>
        <a:xfrm rot="5400000">
          <a:off x="2672153" y="2017244"/>
          <a:ext cx="1143378" cy="994739"/>
        </a:xfrm>
        <a:prstGeom prst="hexagon">
          <a:avLst>
            <a:gd name="adj" fmla="val 25000"/>
            <a:gd name="vf" fmla="val 115470"/>
          </a:avLst>
        </a:prstGeom>
        <a:solidFill>
          <a:schemeClr val="accent3">
            <a:hueOff val="6428722"/>
            <a:satOff val="-9646"/>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mbria" panose="02040503050406030204" pitchFamily="18" charset="0"/>
              <a:ea typeface="Cambria" panose="02040503050406030204" pitchFamily="18" charset="0"/>
            </a:rPr>
            <a:t>Battery Storage</a:t>
          </a:r>
          <a:endParaRPr lang="en-GB" sz="1300" kern="1200" dirty="0">
            <a:latin typeface="Cambria" panose="02040503050406030204" pitchFamily="18" charset="0"/>
            <a:ea typeface="Cambria" panose="02040503050406030204" pitchFamily="18" charset="0"/>
          </a:endParaRPr>
        </a:p>
      </dsp:txBody>
      <dsp:txXfrm rot="-5400000">
        <a:off x="2901486" y="2121101"/>
        <a:ext cx="684711" cy="787026"/>
      </dsp:txXfrm>
    </dsp:sp>
    <dsp:sp modelId="{F9D28B15-C982-4EA7-A0CC-6D8A38D51C1A}">
      <dsp:nvSpPr>
        <dsp:cNvPr id="0" name=""/>
        <dsp:cNvSpPr/>
      </dsp:nvSpPr>
      <dsp:spPr>
        <a:xfrm>
          <a:off x="3921801" y="2154374"/>
          <a:ext cx="1276010" cy="686027"/>
        </a:xfrm>
        <a:prstGeom prst="rect">
          <a:avLst/>
        </a:prstGeom>
        <a:noFill/>
        <a:ln>
          <a:noFill/>
        </a:ln>
        <a:effectLst/>
      </dsp:spPr>
      <dsp:style>
        <a:lnRef idx="0">
          <a:scrgbClr r="0" g="0" b="0"/>
        </a:lnRef>
        <a:fillRef idx="0">
          <a:scrgbClr r="0" g="0" b="0"/>
        </a:fillRef>
        <a:effectRef idx="0">
          <a:scrgbClr r="0" g="0" b="0"/>
        </a:effectRef>
        <a:fontRef idx="minor"/>
      </dsp:style>
    </dsp:sp>
    <dsp:sp modelId="{5B7341CC-2BC2-44A3-A7C9-D042A5EA2132}">
      <dsp:nvSpPr>
        <dsp:cNvPr id="0" name=""/>
        <dsp:cNvSpPr/>
      </dsp:nvSpPr>
      <dsp:spPr>
        <a:xfrm rot="5400000">
          <a:off x="1597835" y="2017244"/>
          <a:ext cx="1143378" cy="994739"/>
        </a:xfrm>
        <a:prstGeom prst="hexagon">
          <a:avLst>
            <a:gd name="adj" fmla="val 25000"/>
            <a:gd name="vf" fmla="val 115470"/>
          </a:avLst>
        </a:prstGeom>
        <a:solidFill>
          <a:schemeClr val="accent3">
            <a:hueOff val="8035903"/>
            <a:satOff val="-12057"/>
            <a:lumOff val="-19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latin typeface="Cambria" panose="02040503050406030204" pitchFamily="18" charset="0"/>
              <a:ea typeface="Cambria" panose="02040503050406030204" pitchFamily="18" charset="0"/>
            </a:rPr>
            <a:t>PV + Wind</a:t>
          </a:r>
          <a:endParaRPr lang="en-GB" sz="1300" kern="1200" dirty="0">
            <a:latin typeface="Cambria" panose="02040503050406030204" pitchFamily="18" charset="0"/>
            <a:ea typeface="Cambria" panose="02040503050406030204" pitchFamily="18" charset="0"/>
          </a:endParaRPr>
        </a:p>
      </dsp:txBody>
      <dsp:txXfrm rot="-5400000">
        <a:off x="1827168" y="2121101"/>
        <a:ext cx="684711" cy="787026"/>
      </dsp:txXfrm>
    </dsp:sp>
    <dsp:sp modelId="{F5245F09-9264-4438-956B-473130DB2C3C}">
      <dsp:nvSpPr>
        <dsp:cNvPr id="0" name=""/>
        <dsp:cNvSpPr/>
      </dsp:nvSpPr>
      <dsp:spPr>
        <a:xfrm rot="5400000">
          <a:off x="1046004" y="1034972"/>
          <a:ext cx="1143378" cy="1010943"/>
        </a:xfrm>
        <a:prstGeom prst="hexagon">
          <a:avLst>
            <a:gd name="adj" fmla="val 25000"/>
            <a:gd name="vf" fmla="val 115470"/>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mbria" panose="02040503050406030204" pitchFamily="18" charset="0"/>
              <a:ea typeface="Cambria" panose="02040503050406030204" pitchFamily="18" charset="0"/>
            </a:rPr>
            <a:t>Floating PV</a:t>
          </a:r>
          <a:endParaRPr lang="en-GB" sz="1300" kern="1200" dirty="0">
            <a:latin typeface="Cambria" panose="02040503050406030204" pitchFamily="18" charset="0"/>
            <a:ea typeface="Cambria" panose="02040503050406030204" pitchFamily="18" charset="0"/>
          </a:endParaRPr>
        </a:p>
      </dsp:txBody>
      <dsp:txXfrm rot="-5400000">
        <a:off x="1270954" y="1148282"/>
        <a:ext cx="693477" cy="784324"/>
      </dsp:txXfrm>
    </dsp:sp>
    <dsp:sp modelId="{22FE7D45-2298-4E94-8C7C-9845B0E5584D}">
      <dsp:nvSpPr>
        <dsp:cNvPr id="0" name=""/>
        <dsp:cNvSpPr/>
      </dsp:nvSpPr>
      <dsp:spPr>
        <a:xfrm>
          <a:off x="931245" y="3142100"/>
          <a:ext cx="1234848" cy="686027"/>
        </a:xfrm>
        <a:prstGeom prst="rect">
          <a:avLst/>
        </a:prstGeom>
        <a:noFill/>
        <a:ln>
          <a:noFill/>
        </a:ln>
        <a:effectLst/>
      </dsp:spPr>
      <dsp:style>
        <a:lnRef idx="0">
          <a:scrgbClr r="0" g="0" b="0"/>
        </a:lnRef>
        <a:fillRef idx="0">
          <a:scrgbClr r="0" g="0" b="0"/>
        </a:fillRef>
        <a:effectRef idx="0">
          <a:scrgbClr r="0" g="0" b="0"/>
        </a:effectRef>
        <a:fontRef idx="minor"/>
      </dsp:style>
    </dsp:sp>
    <dsp:sp modelId="{B6783443-E3F0-4367-97A7-EE1B002338AF}">
      <dsp:nvSpPr>
        <dsp:cNvPr id="0" name=""/>
        <dsp:cNvSpPr/>
      </dsp:nvSpPr>
      <dsp:spPr>
        <a:xfrm rot="5400000">
          <a:off x="3207254" y="2987744"/>
          <a:ext cx="1143378" cy="994739"/>
        </a:xfrm>
        <a:prstGeom prst="hexagon">
          <a:avLst>
            <a:gd name="adj" fmla="val 25000"/>
            <a:gd name="vf" fmla="val 11547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3436587" y="3091601"/>
        <a:ext cx="684711" cy="787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D775B-FF81-405D-AF27-F2703AE7D4EE}">
      <dsp:nvSpPr>
        <dsp:cNvPr id="0" name=""/>
        <dsp:cNvSpPr/>
      </dsp:nvSpPr>
      <dsp:spPr>
        <a:xfrm>
          <a:off x="0" y="1653"/>
          <a:ext cx="4664376" cy="8380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A58C63CF-B7E3-49D9-A2E0-AC4F2D28A485}">
      <dsp:nvSpPr>
        <dsp:cNvPr id="0" name=""/>
        <dsp:cNvSpPr/>
      </dsp:nvSpPr>
      <dsp:spPr>
        <a:xfrm>
          <a:off x="253508" y="190213"/>
          <a:ext cx="460925" cy="460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0026E-331A-44A3-B346-CECAD8825C96}">
      <dsp:nvSpPr>
        <dsp:cNvPr id="0" name=""/>
        <dsp:cNvSpPr/>
      </dsp:nvSpPr>
      <dsp:spPr>
        <a:xfrm>
          <a:off x="967943" y="1653"/>
          <a:ext cx="3696432" cy="83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93" tIns="88693" rIns="88693" bIns="88693"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Georgia" panose="02040502050405020303" pitchFamily="18" charset="0"/>
              <a:cs typeface="Calibri Light" pitchFamily="34" charset="0"/>
            </a:rPr>
            <a:t>System Efficiency Improvements </a:t>
          </a:r>
        </a:p>
      </dsp:txBody>
      <dsp:txXfrm>
        <a:off x="967943" y="1653"/>
        <a:ext cx="3696432" cy="838046"/>
      </dsp:txXfrm>
    </dsp:sp>
    <dsp:sp modelId="{4E31907E-C630-48B0-A37A-8CA44DB86C75}">
      <dsp:nvSpPr>
        <dsp:cNvPr id="0" name=""/>
        <dsp:cNvSpPr/>
      </dsp:nvSpPr>
      <dsp:spPr>
        <a:xfrm>
          <a:off x="0" y="1049211"/>
          <a:ext cx="4664376" cy="8380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B8A9D2F-1C17-4C2E-B911-22DC3CD05AB0}">
      <dsp:nvSpPr>
        <dsp:cNvPr id="0" name=""/>
        <dsp:cNvSpPr/>
      </dsp:nvSpPr>
      <dsp:spPr>
        <a:xfrm>
          <a:off x="253508" y="1237771"/>
          <a:ext cx="460925" cy="460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2B06D-6374-4E60-89FE-ED8D61FECD36}">
      <dsp:nvSpPr>
        <dsp:cNvPr id="0" name=""/>
        <dsp:cNvSpPr/>
      </dsp:nvSpPr>
      <dsp:spPr>
        <a:xfrm>
          <a:off x="967943" y="1049211"/>
          <a:ext cx="3696432" cy="83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93" tIns="88693" rIns="88693" bIns="88693"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Calibri Light" pitchFamily="34" charset="0"/>
              <a:cs typeface="Calibri Light" pitchFamily="34" charset="0"/>
            </a:rPr>
            <a:t> </a:t>
          </a:r>
          <a:r>
            <a:rPr lang="en-GB" sz="1600" kern="1200" dirty="0">
              <a:latin typeface="Georgia" panose="02040502050405020303" pitchFamily="18" charset="0"/>
              <a:ea typeface="+mn-ea"/>
              <a:cs typeface="Calibri Light" pitchFamily="34" charset="0"/>
            </a:rPr>
            <a:t>Equipment Condition  </a:t>
          </a:r>
        </a:p>
        <a:p>
          <a:pPr marL="0" lvl="0" indent="0" algn="l" defTabSz="711200">
            <a:lnSpc>
              <a:spcPct val="100000"/>
            </a:lnSpc>
            <a:spcBef>
              <a:spcPct val="0"/>
            </a:spcBef>
            <a:spcAft>
              <a:spcPct val="35000"/>
            </a:spcAft>
            <a:buNone/>
          </a:pPr>
          <a:r>
            <a:rPr lang="en-GB" sz="1600" kern="1200" dirty="0">
              <a:latin typeface="Georgia" panose="02040502050405020303" pitchFamily="18" charset="0"/>
              <a:ea typeface="+mn-ea"/>
              <a:cs typeface="Calibri Light" pitchFamily="34" charset="0"/>
            </a:rPr>
            <a:t> Monitoring - Health Check</a:t>
          </a:r>
        </a:p>
      </dsp:txBody>
      <dsp:txXfrm>
        <a:off x="967943" y="1049211"/>
        <a:ext cx="3696432" cy="838046"/>
      </dsp:txXfrm>
    </dsp:sp>
    <dsp:sp modelId="{F9CB7B42-E579-4AE1-B865-530C03E1D718}">
      <dsp:nvSpPr>
        <dsp:cNvPr id="0" name=""/>
        <dsp:cNvSpPr/>
      </dsp:nvSpPr>
      <dsp:spPr>
        <a:xfrm>
          <a:off x="0" y="2096768"/>
          <a:ext cx="4664376" cy="8380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E3A2EB3-CFEC-4680-9DEC-AF1D8674E2DE}">
      <dsp:nvSpPr>
        <dsp:cNvPr id="0" name=""/>
        <dsp:cNvSpPr/>
      </dsp:nvSpPr>
      <dsp:spPr>
        <a:xfrm>
          <a:off x="253508" y="2285329"/>
          <a:ext cx="460925" cy="460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B30F5-D8D9-493E-8683-D8A668639E6F}">
      <dsp:nvSpPr>
        <dsp:cNvPr id="0" name=""/>
        <dsp:cNvSpPr/>
      </dsp:nvSpPr>
      <dsp:spPr>
        <a:xfrm>
          <a:off x="967943" y="2096768"/>
          <a:ext cx="3696432" cy="83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93" tIns="88693" rIns="88693" bIns="88693" numCol="1" spcCol="1270" anchor="ctr" anchorCtr="0">
          <a:noAutofit/>
        </a:bodyPr>
        <a:lstStyle/>
        <a:p>
          <a:pPr marL="0" lvl="0" indent="0" algn="l" defTabSz="711200">
            <a:lnSpc>
              <a:spcPct val="100000"/>
            </a:lnSpc>
            <a:spcBef>
              <a:spcPct val="0"/>
            </a:spcBef>
            <a:spcAft>
              <a:spcPct val="35000"/>
            </a:spcAft>
            <a:buNone/>
          </a:pPr>
          <a:r>
            <a:rPr lang="en-GB" sz="1600" kern="1200">
              <a:latin typeface="Calibri Light" pitchFamily="34" charset="0"/>
              <a:cs typeface="Calibri Light" pitchFamily="34" charset="0"/>
            </a:rPr>
            <a:t> </a:t>
          </a:r>
          <a:r>
            <a:rPr lang="en-GB" sz="1600" kern="1200">
              <a:latin typeface="Georgia" panose="02040502050405020303" pitchFamily="18" charset="0"/>
              <a:ea typeface="+mn-ea"/>
              <a:cs typeface="Calibri Light" pitchFamily="34" charset="0"/>
            </a:rPr>
            <a:t>Process Optimisation</a:t>
          </a:r>
        </a:p>
      </dsp:txBody>
      <dsp:txXfrm>
        <a:off x="967943" y="2096768"/>
        <a:ext cx="3696432" cy="838046"/>
      </dsp:txXfrm>
    </dsp:sp>
    <dsp:sp modelId="{5902DF6A-F345-49B3-BFF8-542EFF140478}">
      <dsp:nvSpPr>
        <dsp:cNvPr id="0" name=""/>
        <dsp:cNvSpPr/>
      </dsp:nvSpPr>
      <dsp:spPr>
        <a:xfrm>
          <a:off x="0" y="3144326"/>
          <a:ext cx="4664376" cy="8380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6295BD4-B8CD-4C52-8816-17418B7744AE}">
      <dsp:nvSpPr>
        <dsp:cNvPr id="0" name=""/>
        <dsp:cNvSpPr/>
      </dsp:nvSpPr>
      <dsp:spPr>
        <a:xfrm>
          <a:off x="253508" y="3332886"/>
          <a:ext cx="460925" cy="4609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65387-4B5D-4612-83DA-7D820499063E}">
      <dsp:nvSpPr>
        <dsp:cNvPr id="0" name=""/>
        <dsp:cNvSpPr/>
      </dsp:nvSpPr>
      <dsp:spPr>
        <a:xfrm>
          <a:off x="967943" y="3144326"/>
          <a:ext cx="3696432" cy="83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93" tIns="88693" rIns="88693" bIns="88693"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Calibri Light" pitchFamily="34" charset="0"/>
              <a:cs typeface="Calibri Light" pitchFamily="34" charset="0"/>
            </a:rPr>
            <a:t> </a:t>
          </a:r>
          <a:r>
            <a:rPr lang="en-GB" sz="1600" kern="1200" dirty="0">
              <a:latin typeface="Georgia" panose="02040502050405020303" pitchFamily="18" charset="0"/>
              <a:ea typeface="+mn-ea"/>
              <a:cs typeface="Calibri Light" pitchFamily="34" charset="0"/>
            </a:rPr>
            <a:t>Decision Making</a:t>
          </a:r>
        </a:p>
      </dsp:txBody>
      <dsp:txXfrm>
        <a:off x="967943" y="3144326"/>
        <a:ext cx="3696432" cy="838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23A1-597E-4D02-BB28-8868AAA17065}">
      <dsp:nvSpPr>
        <dsp:cNvPr id="0" name=""/>
        <dsp:cNvSpPr/>
      </dsp:nvSpPr>
      <dsp:spPr>
        <a:xfrm>
          <a:off x="3286996" y="2161081"/>
          <a:ext cx="1263996" cy="1253333"/>
        </a:xfrm>
        <a:prstGeom prst="ellipse">
          <a:avLst/>
        </a:prstGeom>
        <a:solidFill>
          <a:schemeClr val="accent1">
            <a:lumMod val="50000"/>
          </a:schemeClr>
        </a:solidFill>
        <a:ln>
          <a:solidFill>
            <a:schemeClr val="tx2">
              <a:lumMod val="20000"/>
              <a:lumOff val="80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SERVICES</a:t>
          </a:r>
        </a:p>
      </dsp:txBody>
      <dsp:txXfrm>
        <a:off x="3472104" y="2344627"/>
        <a:ext cx="893780" cy="886241"/>
      </dsp:txXfrm>
    </dsp:sp>
    <dsp:sp modelId="{5843D10E-D1A0-4A01-BE4C-CAAB335C409B}">
      <dsp:nvSpPr>
        <dsp:cNvPr id="0" name=""/>
        <dsp:cNvSpPr/>
      </dsp:nvSpPr>
      <dsp:spPr>
        <a:xfrm rot="16188887">
          <a:off x="3316767" y="1549979"/>
          <a:ext cx="1196534" cy="25681"/>
        </a:xfrm>
        <a:custGeom>
          <a:avLst/>
          <a:gdLst/>
          <a:ahLst/>
          <a:cxnLst/>
          <a:rect l="0" t="0" r="0" b="0"/>
          <a:pathLst>
            <a:path>
              <a:moveTo>
                <a:pt x="0" y="12840"/>
              </a:moveTo>
              <a:lnTo>
                <a:pt x="1196534"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rot="10800000">
        <a:off x="3885121" y="1532906"/>
        <a:ext cx="59826" cy="59826"/>
      </dsp:txXfrm>
    </dsp:sp>
    <dsp:sp modelId="{FB428D43-AED0-4CF0-92FC-CF0EC9890AFC}">
      <dsp:nvSpPr>
        <dsp:cNvPr id="0" name=""/>
        <dsp:cNvSpPr/>
      </dsp:nvSpPr>
      <dsp:spPr>
        <a:xfrm>
          <a:off x="3121663" y="43"/>
          <a:ext cx="1579757" cy="964513"/>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ct val="35000"/>
            </a:spcAft>
            <a:buNone/>
          </a:pPr>
          <a:r>
            <a:rPr lang="en-GB" sz="1400" kern="1200" dirty="0">
              <a:latin typeface="Georgia" panose="02040502050405020303" pitchFamily="18" charset="0"/>
            </a:rPr>
            <a:t>Feasibility </a:t>
          </a:r>
        </a:p>
        <a:p>
          <a:pPr marL="0" lvl="0" indent="0" algn="ctr" defTabSz="622300">
            <a:lnSpc>
              <a:spcPct val="50000"/>
            </a:lnSpc>
            <a:spcBef>
              <a:spcPct val="0"/>
            </a:spcBef>
            <a:spcAft>
              <a:spcPct val="35000"/>
            </a:spcAft>
            <a:buNone/>
          </a:pPr>
          <a:r>
            <a:rPr lang="en-GB" sz="1400" kern="1200" dirty="0">
              <a:latin typeface="Georgia" panose="02040502050405020303" pitchFamily="18" charset="0"/>
            </a:rPr>
            <a:t>&amp; </a:t>
          </a:r>
        </a:p>
        <a:p>
          <a:pPr marL="0" lvl="0" indent="0" algn="ctr" defTabSz="622300">
            <a:lnSpc>
              <a:spcPct val="50000"/>
            </a:lnSpc>
            <a:spcBef>
              <a:spcPct val="0"/>
            </a:spcBef>
            <a:spcAft>
              <a:spcPct val="35000"/>
            </a:spcAft>
            <a:buNone/>
          </a:pPr>
          <a:r>
            <a:rPr lang="en-GB" sz="1400" kern="1200" dirty="0">
              <a:latin typeface="Georgia" panose="02040502050405020303" pitchFamily="18" charset="0"/>
            </a:rPr>
            <a:t>Tender</a:t>
          </a:r>
        </a:p>
      </dsp:txBody>
      <dsp:txXfrm>
        <a:off x="3353013" y="141293"/>
        <a:ext cx="1117057" cy="682013"/>
      </dsp:txXfrm>
    </dsp:sp>
    <dsp:sp modelId="{DA09FD82-0437-474F-AC62-B9BCFD8AECC9}">
      <dsp:nvSpPr>
        <dsp:cNvPr id="0" name=""/>
        <dsp:cNvSpPr/>
      </dsp:nvSpPr>
      <dsp:spPr>
        <a:xfrm rot="18838011">
          <a:off x="4132959" y="1797415"/>
          <a:ext cx="1457792" cy="25681"/>
        </a:xfrm>
        <a:custGeom>
          <a:avLst/>
          <a:gdLst/>
          <a:ahLst/>
          <a:cxnLst/>
          <a:rect l="0" t="0" r="0" b="0"/>
          <a:pathLst>
            <a:path>
              <a:moveTo>
                <a:pt x="0" y="12840"/>
              </a:moveTo>
              <a:lnTo>
                <a:pt x="1457792"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a:off x="4825411" y="1773811"/>
        <a:ext cx="72889" cy="72889"/>
      </dsp:txXfrm>
    </dsp:sp>
    <dsp:sp modelId="{419ED474-6F28-4266-8DC6-E9A14A0E96FF}">
      <dsp:nvSpPr>
        <dsp:cNvPr id="0" name=""/>
        <dsp:cNvSpPr/>
      </dsp:nvSpPr>
      <dsp:spPr>
        <a:xfrm>
          <a:off x="4970943" y="375047"/>
          <a:ext cx="1607363" cy="977828"/>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Project Development</a:t>
          </a:r>
        </a:p>
      </dsp:txBody>
      <dsp:txXfrm>
        <a:off x="5206336" y="518247"/>
        <a:ext cx="1136577" cy="691428"/>
      </dsp:txXfrm>
    </dsp:sp>
    <dsp:sp modelId="{70F6F0D3-79B8-4B75-90E8-6A80D8AD1CE7}">
      <dsp:nvSpPr>
        <dsp:cNvPr id="0" name=""/>
        <dsp:cNvSpPr/>
      </dsp:nvSpPr>
      <dsp:spPr>
        <a:xfrm rot="20605334">
          <a:off x="4492753" y="2378163"/>
          <a:ext cx="1517958" cy="25681"/>
        </a:xfrm>
        <a:custGeom>
          <a:avLst/>
          <a:gdLst/>
          <a:ahLst/>
          <a:cxnLst/>
          <a:rect l="0" t="0" r="0" b="0"/>
          <a:pathLst>
            <a:path>
              <a:moveTo>
                <a:pt x="0" y="12840"/>
              </a:moveTo>
              <a:lnTo>
                <a:pt x="1517958"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Georgia" panose="02040502050405020303" pitchFamily="18" charset="0"/>
          </a:endParaRPr>
        </a:p>
      </dsp:txBody>
      <dsp:txXfrm>
        <a:off x="5213783" y="2353055"/>
        <a:ext cx="75897" cy="75897"/>
      </dsp:txXfrm>
    </dsp:sp>
    <dsp:sp modelId="{006FB83D-0514-4EFB-9641-6A88D628E344}">
      <dsp:nvSpPr>
        <dsp:cNvPr id="0" name=""/>
        <dsp:cNvSpPr/>
      </dsp:nvSpPr>
      <dsp:spPr>
        <a:xfrm>
          <a:off x="5898840" y="1493705"/>
          <a:ext cx="1561926" cy="944352"/>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Georgia" panose="02040502050405020303" pitchFamily="18" charset="0"/>
              <a:ea typeface="+mn-ea"/>
              <a:cs typeface="+mn-cs"/>
            </a:rPr>
            <a:t>Yield Assessment</a:t>
          </a:r>
        </a:p>
      </dsp:txBody>
      <dsp:txXfrm>
        <a:off x="6127579" y="1632002"/>
        <a:ext cx="1104448" cy="667758"/>
      </dsp:txXfrm>
    </dsp:sp>
    <dsp:sp modelId="{C2CB3311-AF38-46EF-8D0C-062E95A4E5C7}">
      <dsp:nvSpPr>
        <dsp:cNvPr id="0" name=""/>
        <dsp:cNvSpPr/>
      </dsp:nvSpPr>
      <dsp:spPr>
        <a:xfrm rot="707999">
          <a:off x="4523964" y="3034273"/>
          <a:ext cx="1273091" cy="25681"/>
        </a:xfrm>
        <a:custGeom>
          <a:avLst/>
          <a:gdLst/>
          <a:ahLst/>
          <a:cxnLst/>
          <a:rect l="0" t="0" r="0" b="0"/>
          <a:pathLst>
            <a:path>
              <a:moveTo>
                <a:pt x="0" y="12840"/>
              </a:moveTo>
              <a:lnTo>
                <a:pt x="1273091"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a:off x="5128682" y="3015286"/>
        <a:ext cx="63654" cy="63654"/>
      </dsp:txXfrm>
    </dsp:sp>
    <dsp:sp modelId="{3FA36313-777D-46BA-98EA-E758F4BF7D5A}">
      <dsp:nvSpPr>
        <dsp:cNvPr id="0" name=""/>
        <dsp:cNvSpPr/>
      </dsp:nvSpPr>
      <dsp:spPr>
        <a:xfrm>
          <a:off x="5710926" y="2873596"/>
          <a:ext cx="1931623" cy="980546"/>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Engineering </a:t>
          </a:r>
        </a:p>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&amp; </a:t>
          </a:r>
        </a:p>
        <a:p>
          <a:pPr marL="0" lvl="0" indent="0" algn="ctr" defTabSz="533400">
            <a:lnSpc>
              <a:spcPct val="50000"/>
            </a:lnSpc>
            <a:spcBef>
              <a:spcPct val="0"/>
            </a:spcBef>
            <a:spcAft>
              <a:spcPct val="35000"/>
            </a:spcAft>
            <a:buNone/>
          </a:pPr>
          <a:r>
            <a:rPr lang="en-GB" sz="1400" kern="1200" dirty="0">
              <a:solidFill>
                <a:prstClr val="white"/>
              </a:solidFill>
              <a:latin typeface="Georgia" panose="02040502050405020303" pitchFamily="18" charset="0"/>
              <a:ea typeface="+mn-ea"/>
              <a:cs typeface="+mn-cs"/>
            </a:rPr>
            <a:t>Design Approval</a:t>
          </a:r>
        </a:p>
      </dsp:txBody>
      <dsp:txXfrm>
        <a:off x="5993806" y="3017194"/>
        <a:ext cx="1365863" cy="693350"/>
      </dsp:txXfrm>
    </dsp:sp>
    <dsp:sp modelId="{A080A61E-EB40-410C-AAAD-760F39000D80}">
      <dsp:nvSpPr>
        <dsp:cNvPr id="0" name=""/>
        <dsp:cNvSpPr/>
      </dsp:nvSpPr>
      <dsp:spPr>
        <a:xfrm rot="2485017">
          <a:off x="4207541" y="3677202"/>
          <a:ext cx="1468589" cy="25681"/>
        </a:xfrm>
        <a:custGeom>
          <a:avLst/>
          <a:gdLst/>
          <a:ahLst/>
          <a:cxnLst/>
          <a:rect l="0" t="0" r="0" b="0"/>
          <a:pathLst>
            <a:path>
              <a:moveTo>
                <a:pt x="0" y="12840"/>
              </a:moveTo>
              <a:lnTo>
                <a:pt x="1468589"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a:off x="4905121" y="3653328"/>
        <a:ext cx="73429" cy="73429"/>
      </dsp:txXfrm>
    </dsp:sp>
    <dsp:sp modelId="{854B24B4-C8E7-4E54-B027-8DA27654047C}">
      <dsp:nvSpPr>
        <dsp:cNvPr id="0" name=""/>
        <dsp:cNvSpPr/>
      </dsp:nvSpPr>
      <dsp:spPr>
        <a:xfrm>
          <a:off x="4970897" y="4125372"/>
          <a:ext cx="1939290" cy="891348"/>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Project management, Procurement &amp; advisory</a:t>
          </a:r>
        </a:p>
      </dsp:txBody>
      <dsp:txXfrm>
        <a:off x="5254899" y="4255907"/>
        <a:ext cx="1371286" cy="630278"/>
      </dsp:txXfrm>
    </dsp:sp>
    <dsp:sp modelId="{BFF48318-CEBC-4A02-96D0-D507F73D032D}">
      <dsp:nvSpPr>
        <dsp:cNvPr id="0" name=""/>
        <dsp:cNvSpPr/>
      </dsp:nvSpPr>
      <dsp:spPr>
        <a:xfrm rot="5430745">
          <a:off x="3236662" y="4072251"/>
          <a:ext cx="1341457" cy="25681"/>
        </a:xfrm>
        <a:custGeom>
          <a:avLst/>
          <a:gdLst/>
          <a:ahLst/>
          <a:cxnLst/>
          <a:rect l="0" t="0" r="0" b="0"/>
          <a:pathLst>
            <a:path>
              <a:moveTo>
                <a:pt x="0" y="12840"/>
              </a:moveTo>
              <a:lnTo>
                <a:pt x="1341457"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rot="10800000">
        <a:off x="3873855" y="4051555"/>
        <a:ext cx="67072" cy="67072"/>
      </dsp:txXfrm>
    </dsp:sp>
    <dsp:sp modelId="{BE82E95B-3438-4559-9917-A1A6FB2B327A}">
      <dsp:nvSpPr>
        <dsp:cNvPr id="0" name=""/>
        <dsp:cNvSpPr/>
      </dsp:nvSpPr>
      <dsp:spPr>
        <a:xfrm>
          <a:off x="2979375" y="4755789"/>
          <a:ext cx="1835645" cy="938050"/>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Construction Risk Optimisation</a:t>
          </a:r>
        </a:p>
      </dsp:txBody>
      <dsp:txXfrm>
        <a:off x="3248199" y="4893163"/>
        <a:ext cx="1297997" cy="663302"/>
      </dsp:txXfrm>
    </dsp:sp>
    <dsp:sp modelId="{84369842-AC89-49C7-92CE-C6F6AD00DE66}">
      <dsp:nvSpPr>
        <dsp:cNvPr id="0" name=""/>
        <dsp:cNvSpPr/>
      </dsp:nvSpPr>
      <dsp:spPr>
        <a:xfrm rot="10038592">
          <a:off x="1924097" y="3066982"/>
          <a:ext cx="1395637" cy="25681"/>
        </a:xfrm>
        <a:custGeom>
          <a:avLst/>
          <a:gdLst/>
          <a:ahLst/>
          <a:cxnLst/>
          <a:rect l="0" t="0" r="0" b="0"/>
          <a:pathLst>
            <a:path>
              <a:moveTo>
                <a:pt x="0" y="12840"/>
              </a:moveTo>
              <a:lnTo>
                <a:pt x="1395637"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rot="10800000">
        <a:off x="2587025" y="3044932"/>
        <a:ext cx="69781" cy="69781"/>
      </dsp:txXfrm>
    </dsp:sp>
    <dsp:sp modelId="{A4E785A7-83DC-4275-A07D-FCC8BB541AAE}">
      <dsp:nvSpPr>
        <dsp:cNvPr id="0" name=""/>
        <dsp:cNvSpPr/>
      </dsp:nvSpPr>
      <dsp:spPr>
        <a:xfrm>
          <a:off x="276603" y="2916221"/>
          <a:ext cx="1723401" cy="995359"/>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Operational Risk Optimisation</a:t>
          </a:r>
        </a:p>
      </dsp:txBody>
      <dsp:txXfrm>
        <a:off x="528989" y="3061988"/>
        <a:ext cx="1218629" cy="703825"/>
      </dsp:txXfrm>
    </dsp:sp>
    <dsp:sp modelId="{6309A1F7-E0E3-410D-8DE4-57C315F7B6DC}">
      <dsp:nvSpPr>
        <dsp:cNvPr id="0" name=""/>
        <dsp:cNvSpPr/>
      </dsp:nvSpPr>
      <dsp:spPr>
        <a:xfrm rot="8295383">
          <a:off x="2169577" y="3682031"/>
          <a:ext cx="1465685" cy="25681"/>
        </a:xfrm>
        <a:custGeom>
          <a:avLst/>
          <a:gdLst/>
          <a:ahLst/>
          <a:cxnLst/>
          <a:rect l="0" t="0" r="0" b="0"/>
          <a:pathLst>
            <a:path>
              <a:moveTo>
                <a:pt x="0" y="12840"/>
              </a:moveTo>
              <a:lnTo>
                <a:pt x="1465685"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rot="10800000">
        <a:off x="2865777" y="3658230"/>
        <a:ext cx="73284" cy="73284"/>
      </dsp:txXfrm>
    </dsp:sp>
    <dsp:sp modelId="{33927153-52B6-4B70-BA7E-43D6A41751BB}">
      <dsp:nvSpPr>
        <dsp:cNvPr id="0" name=""/>
        <dsp:cNvSpPr/>
      </dsp:nvSpPr>
      <dsp:spPr>
        <a:xfrm>
          <a:off x="845561" y="4125357"/>
          <a:ext cx="2053875" cy="977095"/>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H&amp;S and Quality Assurance</a:t>
          </a:r>
        </a:p>
      </dsp:txBody>
      <dsp:txXfrm>
        <a:off x="1146344" y="4268449"/>
        <a:ext cx="1452309" cy="690911"/>
      </dsp:txXfrm>
    </dsp:sp>
    <dsp:sp modelId="{07900C3B-5835-43F9-A6D3-75A865DA9C1E}">
      <dsp:nvSpPr>
        <dsp:cNvPr id="0" name=""/>
        <dsp:cNvSpPr/>
      </dsp:nvSpPr>
      <dsp:spPr>
        <a:xfrm rot="11658765">
          <a:off x="1961034" y="2449764"/>
          <a:ext cx="1367114" cy="25681"/>
        </a:xfrm>
        <a:custGeom>
          <a:avLst/>
          <a:gdLst/>
          <a:ahLst/>
          <a:cxnLst/>
          <a:rect l="0" t="0" r="0" b="0"/>
          <a:pathLst>
            <a:path>
              <a:moveTo>
                <a:pt x="0" y="12840"/>
              </a:moveTo>
              <a:lnTo>
                <a:pt x="1367114"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Georgia" panose="02040502050405020303" pitchFamily="18" charset="0"/>
          </a:endParaRPr>
        </a:p>
      </dsp:txBody>
      <dsp:txXfrm rot="10800000">
        <a:off x="2610414" y="2428427"/>
        <a:ext cx="68355" cy="68355"/>
      </dsp:txXfrm>
    </dsp:sp>
    <dsp:sp modelId="{4CE56C7F-6444-4805-84A4-B5297B27EFC0}">
      <dsp:nvSpPr>
        <dsp:cNvPr id="0" name=""/>
        <dsp:cNvSpPr/>
      </dsp:nvSpPr>
      <dsp:spPr>
        <a:xfrm>
          <a:off x="212855" y="1522428"/>
          <a:ext cx="1842369" cy="1109567"/>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Georgia" panose="02040502050405020303" pitchFamily="18" charset="0"/>
              <a:ea typeface="+mn-ea"/>
              <a:cs typeface="+mn-cs"/>
            </a:rPr>
            <a:t>Operational Project Acquisition</a:t>
          </a:r>
        </a:p>
      </dsp:txBody>
      <dsp:txXfrm>
        <a:off x="482664" y="1684920"/>
        <a:ext cx="1302751" cy="784583"/>
      </dsp:txXfrm>
    </dsp:sp>
    <dsp:sp modelId="{DAB34471-41F9-402A-982C-40D3150EA602}">
      <dsp:nvSpPr>
        <dsp:cNvPr id="0" name=""/>
        <dsp:cNvSpPr/>
      </dsp:nvSpPr>
      <dsp:spPr>
        <a:xfrm rot="13428182">
          <a:off x="2215066" y="1836833"/>
          <a:ext cx="1451633" cy="25681"/>
        </a:xfrm>
        <a:custGeom>
          <a:avLst/>
          <a:gdLst/>
          <a:ahLst/>
          <a:cxnLst/>
          <a:rect l="0" t="0" r="0" b="0"/>
          <a:pathLst>
            <a:path>
              <a:moveTo>
                <a:pt x="0" y="12840"/>
              </a:moveTo>
              <a:lnTo>
                <a:pt x="1451633" y="128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chemeClr val="tx1"/>
            </a:solidFill>
            <a:latin typeface="Georgia" panose="02040502050405020303" pitchFamily="18" charset="0"/>
          </a:endParaRPr>
        </a:p>
      </dsp:txBody>
      <dsp:txXfrm rot="10800000">
        <a:off x="2904592" y="1813382"/>
        <a:ext cx="72581" cy="72581"/>
      </dsp:txXfrm>
    </dsp:sp>
    <dsp:sp modelId="{05BF4E42-B299-4755-A312-28056ACEB8A2}">
      <dsp:nvSpPr>
        <dsp:cNvPr id="0" name=""/>
        <dsp:cNvSpPr/>
      </dsp:nvSpPr>
      <dsp:spPr>
        <a:xfrm>
          <a:off x="1079998" y="392732"/>
          <a:ext cx="1757598" cy="1030110"/>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Georgia" panose="02040502050405020303" pitchFamily="18" charset="0"/>
              <a:ea typeface="+mn-ea"/>
              <a:cs typeface="+mn-cs"/>
            </a:rPr>
            <a:t>Asset Performance Management</a:t>
          </a:r>
        </a:p>
      </dsp:txBody>
      <dsp:txXfrm>
        <a:off x="1337392" y="543588"/>
        <a:ext cx="1242810" cy="728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78AF7-2F64-4605-9D5C-9B67501DDE9F}">
      <dsp:nvSpPr>
        <dsp:cNvPr id="0" name=""/>
        <dsp:cNvSpPr/>
      </dsp:nvSpPr>
      <dsp:spPr>
        <a:xfrm rot="16200000">
          <a:off x="280105" y="-280105"/>
          <a:ext cx="2663804" cy="3224016"/>
        </a:xfrm>
        <a:prstGeom prst="round1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endParaRPr lang="en-GB" sz="1500" kern="1200" dirty="0">
            <a:latin typeface="Georgia" panose="02040502050405020303" pitchFamily="18" charset="0"/>
          </a:endParaRPr>
        </a:p>
        <a:p>
          <a:pPr marL="0" lvl="0" indent="0" algn="l" defTabSz="666750">
            <a:lnSpc>
              <a:spcPct val="90000"/>
            </a:lnSpc>
            <a:spcBef>
              <a:spcPct val="0"/>
            </a:spcBef>
            <a:spcAft>
              <a:spcPct val="35000"/>
            </a:spcAft>
            <a:buNone/>
          </a:pPr>
          <a:r>
            <a:rPr lang="en-GB" sz="1500" kern="1200" dirty="0">
              <a:latin typeface="Georgia" panose="02040502050405020303" pitchFamily="18" charset="0"/>
            </a:rPr>
            <a:t>1. Components selection</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   </a:t>
          </a:r>
          <a:r>
            <a:rPr lang="en-GB" sz="1500" kern="1200" dirty="0" err="1">
              <a:latin typeface="Georgia" panose="02040502050405020303" pitchFamily="18" charset="0"/>
            </a:rPr>
            <a:t>i</a:t>
          </a:r>
          <a:r>
            <a:rPr lang="en-GB" sz="1500" kern="1200" dirty="0">
              <a:latin typeface="Georgia" panose="02040502050405020303" pitchFamily="18" charset="0"/>
            </a:rPr>
            <a:t>. Module</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  ii. Inverter</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2. System voltage level</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3. System configuration</a:t>
          </a:r>
        </a:p>
      </dsp:txBody>
      <dsp:txXfrm rot="5400000">
        <a:off x="0" y="0"/>
        <a:ext cx="3224016" cy="1997853"/>
      </dsp:txXfrm>
    </dsp:sp>
    <dsp:sp modelId="{310FF0E8-1C41-40FB-9615-146316F0E395}">
      <dsp:nvSpPr>
        <dsp:cNvPr id="0" name=""/>
        <dsp:cNvSpPr/>
      </dsp:nvSpPr>
      <dsp:spPr>
        <a:xfrm>
          <a:off x="3224016" y="0"/>
          <a:ext cx="3224016" cy="2663804"/>
        </a:xfrm>
        <a:prstGeom prst="round1Rect">
          <a:avLst/>
        </a:prstGeom>
        <a:solidFill>
          <a:schemeClr val="accent1">
            <a:shade val="80000"/>
            <a:hueOff val="102082"/>
            <a:satOff val="-1464"/>
            <a:lumOff val="85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endParaRPr lang="en-GB" sz="1500" kern="1200" dirty="0">
            <a:latin typeface="Georgia" panose="02040502050405020303" pitchFamily="18" charset="0"/>
          </a:endParaRPr>
        </a:p>
        <a:p>
          <a:pPr marL="0" lvl="0" indent="0" algn="l" defTabSz="666750">
            <a:lnSpc>
              <a:spcPct val="90000"/>
            </a:lnSpc>
            <a:spcBef>
              <a:spcPct val="0"/>
            </a:spcBef>
            <a:spcAft>
              <a:spcPct val="35000"/>
            </a:spcAft>
            <a:buNone/>
          </a:pPr>
          <a:r>
            <a:rPr lang="en-GB" sz="1500" kern="1200" dirty="0">
              <a:latin typeface="Georgia" panose="02040502050405020303" pitchFamily="18" charset="0"/>
            </a:rPr>
            <a:t>1. Mounting structure configuration</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2. Land topography &amp; shadow </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    analysis</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3. Land utilisation</a:t>
          </a:r>
        </a:p>
        <a:p>
          <a:pPr marL="0" lvl="0" indent="0" algn="l" defTabSz="666750">
            <a:lnSpc>
              <a:spcPct val="90000"/>
            </a:lnSpc>
            <a:spcBef>
              <a:spcPct val="0"/>
            </a:spcBef>
            <a:spcAft>
              <a:spcPct val="35000"/>
            </a:spcAft>
            <a:buNone/>
          </a:pPr>
          <a:endParaRPr lang="en-US" sz="1800" kern="1200" dirty="0">
            <a:latin typeface="Georgia" panose="02040502050405020303" pitchFamily="18" charset="0"/>
          </a:endParaRPr>
        </a:p>
      </dsp:txBody>
      <dsp:txXfrm>
        <a:off x="3224016" y="0"/>
        <a:ext cx="3224016" cy="1997853"/>
      </dsp:txXfrm>
    </dsp:sp>
    <dsp:sp modelId="{C7AAE562-01E0-463B-937D-37F6064EC3DF}">
      <dsp:nvSpPr>
        <dsp:cNvPr id="0" name=""/>
        <dsp:cNvSpPr/>
      </dsp:nvSpPr>
      <dsp:spPr>
        <a:xfrm rot="10800000">
          <a:off x="0" y="2663804"/>
          <a:ext cx="3224016" cy="2663804"/>
        </a:xfrm>
        <a:prstGeom prst="round1Rect">
          <a:avLst/>
        </a:prstGeom>
        <a:solidFill>
          <a:schemeClr val="accent1">
            <a:shade val="80000"/>
            <a:hueOff val="204164"/>
            <a:satOff val="-2928"/>
            <a:lumOff val="170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en-GB" sz="1800" kern="1200" dirty="0">
            <a:latin typeface="Georgia" panose="02040502050405020303" pitchFamily="18" charset="0"/>
          </a:endParaRPr>
        </a:p>
        <a:p>
          <a:pPr marL="0" lvl="0" indent="0" algn="l" defTabSz="800100">
            <a:lnSpc>
              <a:spcPct val="90000"/>
            </a:lnSpc>
            <a:spcBef>
              <a:spcPct val="0"/>
            </a:spcBef>
            <a:spcAft>
              <a:spcPct val="35000"/>
            </a:spcAft>
            <a:buNone/>
          </a:pPr>
          <a:r>
            <a:rPr lang="en-GB" sz="1500" kern="1200" dirty="0">
              <a:latin typeface="Georgia" panose="02040502050405020303" pitchFamily="18" charset="0"/>
            </a:rPr>
            <a:t>1. Cables and connectors selection</a:t>
          </a:r>
        </a:p>
        <a:p>
          <a:pPr marL="0" lvl="0" indent="0" algn="l" defTabSz="800100">
            <a:lnSpc>
              <a:spcPct val="90000"/>
            </a:lnSpc>
            <a:spcBef>
              <a:spcPct val="0"/>
            </a:spcBef>
            <a:spcAft>
              <a:spcPct val="35000"/>
            </a:spcAft>
            <a:buNone/>
          </a:pPr>
          <a:r>
            <a:rPr lang="en-GB" sz="1500" kern="1200" dirty="0">
              <a:latin typeface="Georgia" panose="02040502050405020303" pitchFamily="18" charset="0"/>
            </a:rPr>
            <a:t>2. Inverter-transformer     </a:t>
          </a:r>
        </a:p>
        <a:p>
          <a:pPr marL="0" lvl="0" indent="0" algn="l" defTabSz="800100">
            <a:lnSpc>
              <a:spcPct val="90000"/>
            </a:lnSpc>
            <a:spcBef>
              <a:spcPct val="0"/>
            </a:spcBef>
            <a:spcAft>
              <a:spcPct val="35000"/>
            </a:spcAft>
            <a:buNone/>
          </a:pPr>
          <a:r>
            <a:rPr lang="en-GB" sz="1500" kern="1200" dirty="0">
              <a:latin typeface="Georgia" panose="02040502050405020303" pitchFamily="18" charset="0"/>
            </a:rPr>
            <a:t>    configuration</a:t>
          </a:r>
        </a:p>
        <a:p>
          <a:pPr marL="0" lvl="0" indent="0" algn="l" defTabSz="800100">
            <a:lnSpc>
              <a:spcPct val="90000"/>
            </a:lnSpc>
            <a:spcBef>
              <a:spcPct val="0"/>
            </a:spcBef>
            <a:spcAft>
              <a:spcPct val="35000"/>
            </a:spcAft>
            <a:buNone/>
          </a:pPr>
          <a:r>
            <a:rPr lang="en-GB" sz="1500" kern="1200" dirty="0">
              <a:latin typeface="Georgia" panose="02040502050405020303" pitchFamily="18" charset="0"/>
            </a:rPr>
            <a:t>3. Switchgear configuration</a:t>
          </a:r>
          <a:endParaRPr lang="en-US" sz="1500" kern="1200" dirty="0">
            <a:latin typeface="Georgia" panose="02040502050405020303" pitchFamily="18" charset="0"/>
          </a:endParaRPr>
        </a:p>
      </dsp:txBody>
      <dsp:txXfrm rot="10800000">
        <a:off x="0" y="3329755"/>
        <a:ext cx="3224016" cy="1997853"/>
      </dsp:txXfrm>
    </dsp:sp>
    <dsp:sp modelId="{50690F23-A232-412D-AF7B-4375D8D3B0F5}">
      <dsp:nvSpPr>
        <dsp:cNvPr id="0" name=""/>
        <dsp:cNvSpPr/>
      </dsp:nvSpPr>
      <dsp:spPr>
        <a:xfrm rot="5400000">
          <a:off x="3504121" y="2383698"/>
          <a:ext cx="2663804" cy="3224016"/>
        </a:xfrm>
        <a:prstGeom prst="round1Rect">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endParaRPr lang="en-GB" sz="1500" kern="1200" dirty="0">
            <a:latin typeface="Georgia" panose="02040502050405020303" pitchFamily="18" charset="0"/>
          </a:endParaRPr>
        </a:p>
        <a:p>
          <a:pPr marL="0" lvl="0" indent="0" algn="l" defTabSz="666750">
            <a:lnSpc>
              <a:spcPct val="90000"/>
            </a:lnSpc>
            <a:spcBef>
              <a:spcPct val="0"/>
            </a:spcBef>
            <a:spcAft>
              <a:spcPct val="35000"/>
            </a:spcAft>
            <a:buNone/>
          </a:pPr>
          <a:r>
            <a:rPr lang="en-GB" sz="1500" kern="1200" dirty="0">
              <a:latin typeface="Georgia" panose="02040502050405020303" pitchFamily="18" charset="0"/>
            </a:rPr>
            <a:t>1. All Civil scopes</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2. H&amp;S consideration</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3. Construction management and </a:t>
          </a:r>
        </a:p>
        <a:p>
          <a:pPr marL="0" lvl="0" indent="0" algn="l" defTabSz="666750">
            <a:lnSpc>
              <a:spcPct val="90000"/>
            </a:lnSpc>
            <a:spcBef>
              <a:spcPct val="0"/>
            </a:spcBef>
            <a:spcAft>
              <a:spcPct val="35000"/>
            </a:spcAft>
            <a:buNone/>
          </a:pPr>
          <a:r>
            <a:rPr lang="en-GB" sz="1500" kern="1200" dirty="0">
              <a:latin typeface="Georgia" panose="02040502050405020303" pitchFamily="18" charset="0"/>
            </a:rPr>
            <a:t>    O&amp;M consideration</a:t>
          </a:r>
          <a:endParaRPr lang="en-US" sz="1500" kern="1200" dirty="0">
            <a:latin typeface="Georgia" panose="02040502050405020303" pitchFamily="18" charset="0"/>
          </a:endParaRPr>
        </a:p>
      </dsp:txBody>
      <dsp:txXfrm rot="-5400000">
        <a:off x="3224016" y="3329755"/>
        <a:ext cx="3224016" cy="1997853"/>
      </dsp:txXfrm>
    </dsp:sp>
    <dsp:sp modelId="{7577CB90-5D18-45AD-83F2-62466FFB75D5}">
      <dsp:nvSpPr>
        <dsp:cNvPr id="0" name=""/>
        <dsp:cNvSpPr/>
      </dsp:nvSpPr>
      <dsp:spPr>
        <a:xfrm>
          <a:off x="1915320" y="1677184"/>
          <a:ext cx="2621183" cy="2035173"/>
        </a:xfrm>
        <a:prstGeom prst="roundRect">
          <a:avLst/>
        </a:prstGeom>
        <a:solidFill>
          <a:schemeClr val="accent1">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Georgia" panose="02040502050405020303" pitchFamily="18" charset="0"/>
            </a:rPr>
            <a:t>360° system design optimisation </a:t>
          </a:r>
        </a:p>
        <a:p>
          <a:pPr marL="0" lvl="0" indent="0" algn="l" defTabSz="622300">
            <a:lnSpc>
              <a:spcPct val="90000"/>
            </a:lnSpc>
            <a:spcBef>
              <a:spcPct val="0"/>
            </a:spcBef>
            <a:spcAft>
              <a:spcPct val="35000"/>
            </a:spcAft>
            <a:buNone/>
          </a:pPr>
          <a:r>
            <a:rPr lang="en-GB" sz="1300" kern="1200" dirty="0">
              <a:latin typeface="Georgia" panose="02040502050405020303" pitchFamily="18" charset="0"/>
            </a:rPr>
            <a:t>a) In-house design tool</a:t>
          </a:r>
        </a:p>
        <a:p>
          <a:pPr marL="0" lvl="0" indent="0" algn="l" defTabSz="622300">
            <a:lnSpc>
              <a:spcPct val="90000"/>
            </a:lnSpc>
            <a:spcBef>
              <a:spcPct val="0"/>
            </a:spcBef>
            <a:spcAft>
              <a:spcPct val="35000"/>
            </a:spcAft>
            <a:buNone/>
          </a:pPr>
          <a:r>
            <a:rPr lang="en-GB" sz="1300" kern="1200" dirty="0">
              <a:latin typeface="Georgia" panose="02040502050405020303" pitchFamily="18" charset="0"/>
            </a:rPr>
            <a:t>b) AutoCAD</a:t>
          </a:r>
        </a:p>
        <a:p>
          <a:pPr marL="0" lvl="0" indent="0" algn="l" defTabSz="622300">
            <a:lnSpc>
              <a:spcPct val="90000"/>
            </a:lnSpc>
            <a:spcBef>
              <a:spcPct val="0"/>
            </a:spcBef>
            <a:spcAft>
              <a:spcPct val="35000"/>
            </a:spcAft>
            <a:buNone/>
          </a:pPr>
          <a:r>
            <a:rPr lang="en-GB" sz="1300" kern="1200" dirty="0">
              <a:latin typeface="Georgia" panose="02040502050405020303" pitchFamily="18" charset="0"/>
            </a:rPr>
            <a:t>c) Virto Solar </a:t>
          </a:r>
          <a:r>
            <a:rPr lang="en-GB" sz="1000" kern="1200" dirty="0">
              <a:latin typeface="Georgia" panose="02040502050405020303" pitchFamily="18" charset="0"/>
            </a:rPr>
            <a:t>(3D modelling)</a:t>
          </a:r>
        </a:p>
        <a:p>
          <a:pPr marL="0" lvl="0" indent="0" algn="l" defTabSz="622300">
            <a:lnSpc>
              <a:spcPct val="90000"/>
            </a:lnSpc>
            <a:spcBef>
              <a:spcPct val="0"/>
            </a:spcBef>
            <a:spcAft>
              <a:spcPct val="35000"/>
            </a:spcAft>
            <a:buNone/>
          </a:pPr>
          <a:r>
            <a:rPr lang="en-GB" sz="1300" kern="1200" dirty="0">
              <a:latin typeface="Georgia" panose="02040502050405020303" pitchFamily="18" charset="0"/>
            </a:rPr>
            <a:t>d) SketchUp</a:t>
          </a:r>
        </a:p>
        <a:p>
          <a:pPr marL="0" lvl="0" indent="0" algn="l" defTabSz="622300">
            <a:lnSpc>
              <a:spcPct val="90000"/>
            </a:lnSpc>
            <a:spcBef>
              <a:spcPct val="0"/>
            </a:spcBef>
            <a:spcAft>
              <a:spcPct val="35000"/>
            </a:spcAft>
            <a:buNone/>
          </a:pPr>
          <a:r>
            <a:rPr lang="en-GB" sz="1300" kern="1200" dirty="0">
              <a:latin typeface="Georgia" panose="02040502050405020303" pitchFamily="18" charset="0"/>
            </a:rPr>
            <a:t>e) PVSYST</a:t>
          </a:r>
          <a:endParaRPr lang="en-US" sz="1300" kern="1200" dirty="0">
            <a:latin typeface="Georgia" panose="02040502050405020303" pitchFamily="18" charset="0"/>
          </a:endParaRPr>
        </a:p>
      </dsp:txBody>
      <dsp:txXfrm>
        <a:off x="2014669" y="1776533"/>
        <a:ext cx="2422485" cy="18364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1427" tIns="45713" rIns="91427" bIns="45713" rtlCol="0"/>
          <a:lstStyle>
            <a:lvl1pPr algn="r">
              <a:defRPr sz="1200"/>
            </a:lvl1pPr>
          </a:lstStyle>
          <a:p>
            <a:fld id="{BB0DF715-097C-4D4F-B9BF-6A788CCAE5ED}" type="datetimeFigureOut">
              <a:rPr lang="en-US" smtClean="0"/>
              <a:pPr/>
              <a:t>8/24/2022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31839" y="4560888"/>
            <a:ext cx="5851525" cy="4319587"/>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3" rIns="91427" bIns="45713" rtlCol="0" anchor="b"/>
          <a:lstStyle>
            <a:lvl1pPr algn="r">
              <a:defRPr sz="1200"/>
            </a:lvl1pPr>
          </a:lstStyle>
          <a:p>
            <a:fld id="{71D7A660-54B1-483A-AEDC-E513864D438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87342" rtl="0" eaLnBrk="1" latinLnBrk="0" hangingPunct="1">
      <a:defRPr sz="1300" kern="1200">
        <a:solidFill>
          <a:schemeClr val="tx1"/>
        </a:solidFill>
        <a:latin typeface="+mn-lt"/>
        <a:ea typeface="+mn-ea"/>
        <a:cs typeface="+mn-cs"/>
      </a:defRPr>
    </a:lvl1pPr>
    <a:lvl2pPr marL="493671" algn="l" defTabSz="987342" rtl="0" eaLnBrk="1" latinLnBrk="0" hangingPunct="1">
      <a:defRPr sz="1300" kern="1200">
        <a:solidFill>
          <a:schemeClr val="tx1"/>
        </a:solidFill>
        <a:latin typeface="+mn-lt"/>
        <a:ea typeface="+mn-ea"/>
        <a:cs typeface="+mn-cs"/>
      </a:defRPr>
    </a:lvl2pPr>
    <a:lvl3pPr marL="987342" algn="l" defTabSz="987342" rtl="0" eaLnBrk="1" latinLnBrk="0" hangingPunct="1">
      <a:defRPr sz="1300" kern="1200">
        <a:solidFill>
          <a:schemeClr val="tx1"/>
        </a:solidFill>
        <a:latin typeface="+mn-lt"/>
        <a:ea typeface="+mn-ea"/>
        <a:cs typeface="+mn-cs"/>
      </a:defRPr>
    </a:lvl3pPr>
    <a:lvl4pPr marL="1481013" algn="l" defTabSz="987342" rtl="0" eaLnBrk="1" latinLnBrk="0" hangingPunct="1">
      <a:defRPr sz="1300" kern="1200">
        <a:solidFill>
          <a:schemeClr val="tx1"/>
        </a:solidFill>
        <a:latin typeface="+mn-lt"/>
        <a:ea typeface="+mn-ea"/>
        <a:cs typeface="+mn-cs"/>
      </a:defRPr>
    </a:lvl4pPr>
    <a:lvl5pPr marL="1974682" algn="l" defTabSz="987342" rtl="0" eaLnBrk="1" latinLnBrk="0" hangingPunct="1">
      <a:defRPr sz="1300" kern="1200">
        <a:solidFill>
          <a:schemeClr val="tx1"/>
        </a:solidFill>
        <a:latin typeface="+mn-lt"/>
        <a:ea typeface="+mn-ea"/>
        <a:cs typeface="+mn-cs"/>
      </a:defRPr>
    </a:lvl5pPr>
    <a:lvl6pPr marL="2468353" algn="l" defTabSz="987342" rtl="0" eaLnBrk="1" latinLnBrk="0" hangingPunct="1">
      <a:defRPr sz="1300" kern="1200">
        <a:solidFill>
          <a:schemeClr val="tx1"/>
        </a:solidFill>
        <a:latin typeface="+mn-lt"/>
        <a:ea typeface="+mn-ea"/>
        <a:cs typeface="+mn-cs"/>
      </a:defRPr>
    </a:lvl6pPr>
    <a:lvl7pPr marL="2962024" algn="l" defTabSz="987342" rtl="0" eaLnBrk="1" latinLnBrk="0" hangingPunct="1">
      <a:defRPr sz="1300" kern="1200">
        <a:solidFill>
          <a:schemeClr val="tx1"/>
        </a:solidFill>
        <a:latin typeface="+mn-lt"/>
        <a:ea typeface="+mn-ea"/>
        <a:cs typeface="+mn-cs"/>
      </a:defRPr>
    </a:lvl7pPr>
    <a:lvl8pPr marL="3455695" algn="l" defTabSz="987342" rtl="0" eaLnBrk="1" latinLnBrk="0" hangingPunct="1">
      <a:defRPr sz="1300" kern="1200">
        <a:solidFill>
          <a:schemeClr val="tx1"/>
        </a:solidFill>
        <a:latin typeface="+mn-lt"/>
        <a:ea typeface="+mn-ea"/>
        <a:cs typeface="+mn-cs"/>
      </a:defRPr>
    </a:lvl8pPr>
    <a:lvl9pPr marL="3949366" algn="l" defTabSz="98734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D7A660-54B1-483A-AEDC-E513864D438E}" type="slidenum">
              <a:rPr lang="en-US" smtClean="0"/>
              <a:pPr/>
              <a:t>1</a:t>
            </a:fld>
            <a:endParaRPr lang="en-US" dirty="0"/>
          </a:p>
        </p:txBody>
      </p:sp>
    </p:spTree>
    <p:extLst>
      <p:ext uri="{BB962C8B-B14F-4D97-AF65-F5344CB8AC3E}">
        <p14:creationId xmlns:p14="http://schemas.microsoft.com/office/powerpoint/2010/main" val="39263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D7A660-54B1-483A-AEDC-E513864D438E}" type="slidenum">
              <a:rPr lang="en-US" smtClean="0"/>
              <a:pPr/>
              <a:t>11</a:t>
            </a:fld>
            <a:endParaRPr lang="en-US" dirty="0"/>
          </a:p>
        </p:txBody>
      </p:sp>
    </p:spTree>
    <p:extLst>
      <p:ext uri="{BB962C8B-B14F-4D97-AF65-F5344CB8AC3E}">
        <p14:creationId xmlns:p14="http://schemas.microsoft.com/office/powerpoint/2010/main" val="214234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8" y="2236948"/>
            <a:ext cx="10881360" cy="1543526"/>
          </a:xfrm>
        </p:spPr>
        <p:txBody>
          <a:bodyPr/>
          <a:lstStyle/>
          <a:p>
            <a:r>
              <a:rPr lang="en-US"/>
              <a:t>Click to edit Master title style</a:t>
            </a:r>
            <a:endParaRPr lang="en-GB"/>
          </a:p>
        </p:txBody>
      </p:sp>
      <p:sp>
        <p:nvSpPr>
          <p:cNvPr id="3" name="Subtitle 2"/>
          <p:cNvSpPr>
            <a:spLocks noGrp="1"/>
          </p:cNvSpPr>
          <p:nvPr>
            <p:ph type="subTitle" idx="1"/>
          </p:nvPr>
        </p:nvSpPr>
        <p:spPr>
          <a:xfrm>
            <a:off x="1920240" y="4080517"/>
            <a:ext cx="8961121" cy="1840229"/>
          </a:xfrm>
        </p:spPr>
        <p:txBody>
          <a:bodyPr/>
          <a:lstStyle>
            <a:lvl1pPr marL="0" indent="0" algn="ctr">
              <a:buNone/>
              <a:defRPr>
                <a:solidFill>
                  <a:schemeClr val="tx1">
                    <a:tint val="75000"/>
                  </a:schemeClr>
                </a:solidFill>
              </a:defRPr>
            </a:lvl1pPr>
            <a:lvl2pPr marL="493694" indent="0" algn="ctr">
              <a:buNone/>
              <a:defRPr>
                <a:solidFill>
                  <a:schemeClr val="tx1">
                    <a:tint val="75000"/>
                  </a:schemeClr>
                </a:solidFill>
              </a:defRPr>
            </a:lvl2pPr>
            <a:lvl3pPr marL="987388" indent="0" algn="ctr">
              <a:buNone/>
              <a:defRPr>
                <a:solidFill>
                  <a:schemeClr val="tx1">
                    <a:tint val="75000"/>
                  </a:schemeClr>
                </a:solidFill>
              </a:defRPr>
            </a:lvl3pPr>
            <a:lvl4pPr marL="1481081" indent="0" algn="ctr">
              <a:buNone/>
              <a:defRPr>
                <a:solidFill>
                  <a:schemeClr val="tx1">
                    <a:tint val="75000"/>
                  </a:schemeClr>
                </a:solidFill>
              </a:defRPr>
            </a:lvl4pPr>
            <a:lvl5pPr marL="1974774" indent="0" algn="ctr">
              <a:buNone/>
              <a:defRPr>
                <a:solidFill>
                  <a:schemeClr val="tx1">
                    <a:tint val="75000"/>
                  </a:schemeClr>
                </a:solidFill>
              </a:defRPr>
            </a:lvl5pPr>
            <a:lvl6pPr marL="2468467" indent="0" algn="ctr">
              <a:buNone/>
              <a:defRPr>
                <a:solidFill>
                  <a:schemeClr val="tx1">
                    <a:tint val="75000"/>
                  </a:schemeClr>
                </a:solidFill>
              </a:defRPr>
            </a:lvl6pPr>
            <a:lvl7pPr marL="2962161" indent="0" algn="ctr">
              <a:buNone/>
              <a:defRPr>
                <a:solidFill>
                  <a:schemeClr val="tx1">
                    <a:tint val="75000"/>
                  </a:schemeClr>
                </a:solidFill>
              </a:defRPr>
            </a:lvl7pPr>
            <a:lvl8pPr marL="3455855" indent="0" algn="ctr">
              <a:buNone/>
              <a:defRPr>
                <a:solidFill>
                  <a:schemeClr val="tx1">
                    <a:tint val="75000"/>
                  </a:schemeClr>
                </a:solidFill>
              </a:defRPr>
            </a:lvl8pPr>
            <a:lvl9pPr marL="394954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7" y="288379"/>
            <a:ext cx="2880360" cy="614410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0087" y="288379"/>
            <a:ext cx="8427719" cy="6144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41" y="4627254"/>
            <a:ext cx="10881360" cy="1430179"/>
          </a:xfrm>
        </p:spPr>
        <p:txBody>
          <a:bodyPr anchor="t"/>
          <a:lstStyle>
            <a:lvl1pPr algn="l">
              <a:defRPr sz="4301" b="1" cap="all"/>
            </a:lvl1pPr>
          </a:lstStyle>
          <a:p>
            <a:r>
              <a:rPr lang="en-US"/>
              <a:t>Click to edit Master title style</a:t>
            </a:r>
            <a:endParaRPr lang="en-GB"/>
          </a:p>
        </p:txBody>
      </p:sp>
      <p:sp>
        <p:nvSpPr>
          <p:cNvPr id="3" name="Text Placeholder 2"/>
          <p:cNvSpPr>
            <a:spLocks noGrp="1"/>
          </p:cNvSpPr>
          <p:nvPr>
            <p:ph type="body" idx="1"/>
          </p:nvPr>
        </p:nvSpPr>
        <p:spPr>
          <a:xfrm>
            <a:off x="1011241" y="3052049"/>
            <a:ext cx="10881360" cy="1575196"/>
          </a:xfrm>
        </p:spPr>
        <p:txBody>
          <a:bodyPr anchor="b"/>
          <a:lstStyle>
            <a:lvl1pPr marL="0" indent="0">
              <a:buNone/>
              <a:defRPr sz="2200">
                <a:solidFill>
                  <a:schemeClr val="tx1">
                    <a:tint val="75000"/>
                  </a:schemeClr>
                </a:solidFill>
              </a:defRPr>
            </a:lvl1pPr>
            <a:lvl2pPr marL="493694" indent="0">
              <a:buNone/>
              <a:defRPr sz="1900">
                <a:solidFill>
                  <a:schemeClr val="tx1">
                    <a:tint val="75000"/>
                  </a:schemeClr>
                </a:solidFill>
              </a:defRPr>
            </a:lvl2pPr>
            <a:lvl3pPr marL="987388" indent="0">
              <a:buNone/>
              <a:defRPr sz="1700">
                <a:solidFill>
                  <a:schemeClr val="tx1">
                    <a:tint val="75000"/>
                  </a:schemeClr>
                </a:solidFill>
              </a:defRPr>
            </a:lvl3pPr>
            <a:lvl4pPr marL="1481081" indent="0">
              <a:buNone/>
              <a:defRPr sz="1500">
                <a:solidFill>
                  <a:schemeClr val="tx1">
                    <a:tint val="75000"/>
                  </a:schemeClr>
                </a:solidFill>
              </a:defRPr>
            </a:lvl4pPr>
            <a:lvl5pPr marL="1974774" indent="0">
              <a:buNone/>
              <a:defRPr sz="1500">
                <a:solidFill>
                  <a:schemeClr val="tx1">
                    <a:tint val="75000"/>
                  </a:schemeClr>
                </a:solidFill>
              </a:defRPr>
            </a:lvl5pPr>
            <a:lvl6pPr marL="2468467" indent="0">
              <a:buNone/>
              <a:defRPr sz="1500">
                <a:solidFill>
                  <a:schemeClr val="tx1">
                    <a:tint val="75000"/>
                  </a:schemeClr>
                </a:solidFill>
              </a:defRPr>
            </a:lvl6pPr>
            <a:lvl7pPr marL="2962161" indent="0">
              <a:buNone/>
              <a:defRPr sz="1500">
                <a:solidFill>
                  <a:schemeClr val="tx1">
                    <a:tint val="75000"/>
                  </a:schemeClr>
                </a:solidFill>
              </a:defRPr>
            </a:lvl7pPr>
            <a:lvl8pPr marL="3455855" indent="0">
              <a:buNone/>
              <a:defRPr sz="1500">
                <a:solidFill>
                  <a:schemeClr val="tx1">
                    <a:tint val="75000"/>
                  </a:schemeClr>
                </a:solidFill>
              </a:defRPr>
            </a:lvl8pPr>
            <a:lvl9pPr marL="394954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0080" y="1680218"/>
            <a:ext cx="5654040" cy="475226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1680218"/>
            <a:ext cx="5654040" cy="475226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40080" y="1611871"/>
            <a:ext cx="5656264" cy="671750"/>
          </a:xfrm>
        </p:spPr>
        <p:txBody>
          <a:bodyPr anchor="b"/>
          <a:lstStyle>
            <a:lvl1pPr marL="0" indent="0">
              <a:buNone/>
              <a:defRPr sz="2600" b="1"/>
            </a:lvl1pPr>
            <a:lvl2pPr marL="493694" indent="0">
              <a:buNone/>
              <a:defRPr sz="2200" b="1"/>
            </a:lvl2pPr>
            <a:lvl3pPr marL="987388" indent="0">
              <a:buNone/>
              <a:defRPr sz="1900" b="1"/>
            </a:lvl3pPr>
            <a:lvl4pPr marL="1481081" indent="0">
              <a:buNone/>
              <a:defRPr sz="1700" b="1"/>
            </a:lvl4pPr>
            <a:lvl5pPr marL="1974774" indent="0">
              <a:buNone/>
              <a:defRPr sz="1700" b="1"/>
            </a:lvl5pPr>
            <a:lvl6pPr marL="2468467" indent="0">
              <a:buNone/>
              <a:defRPr sz="1700" b="1"/>
            </a:lvl6pPr>
            <a:lvl7pPr marL="2962161" indent="0">
              <a:buNone/>
              <a:defRPr sz="1700" b="1"/>
            </a:lvl7pPr>
            <a:lvl8pPr marL="3455855" indent="0">
              <a:buNone/>
              <a:defRPr sz="1700" b="1"/>
            </a:lvl8pPr>
            <a:lvl9pPr marL="3949549" indent="0">
              <a:buNone/>
              <a:defRPr sz="1700" b="1"/>
            </a:lvl9pPr>
          </a:lstStyle>
          <a:p>
            <a:pPr lvl="0"/>
            <a:r>
              <a:rPr lang="en-US"/>
              <a:t>Click to edit Master text styles</a:t>
            </a:r>
          </a:p>
        </p:txBody>
      </p:sp>
      <p:sp>
        <p:nvSpPr>
          <p:cNvPr id="4" name="Content Placeholder 3"/>
          <p:cNvSpPr>
            <a:spLocks noGrp="1"/>
          </p:cNvSpPr>
          <p:nvPr>
            <p:ph sz="half" idx="2"/>
          </p:nvPr>
        </p:nvSpPr>
        <p:spPr>
          <a:xfrm>
            <a:off x="640080" y="2283619"/>
            <a:ext cx="5656264" cy="4148852"/>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03035" y="1611871"/>
            <a:ext cx="5658485" cy="671750"/>
          </a:xfrm>
        </p:spPr>
        <p:txBody>
          <a:bodyPr anchor="b"/>
          <a:lstStyle>
            <a:lvl1pPr marL="0" indent="0">
              <a:buNone/>
              <a:defRPr sz="2600" b="1"/>
            </a:lvl1pPr>
            <a:lvl2pPr marL="493694" indent="0">
              <a:buNone/>
              <a:defRPr sz="2200" b="1"/>
            </a:lvl2pPr>
            <a:lvl3pPr marL="987388" indent="0">
              <a:buNone/>
              <a:defRPr sz="1900" b="1"/>
            </a:lvl3pPr>
            <a:lvl4pPr marL="1481081" indent="0">
              <a:buNone/>
              <a:defRPr sz="1700" b="1"/>
            </a:lvl4pPr>
            <a:lvl5pPr marL="1974774" indent="0">
              <a:buNone/>
              <a:defRPr sz="1700" b="1"/>
            </a:lvl5pPr>
            <a:lvl6pPr marL="2468467" indent="0">
              <a:buNone/>
              <a:defRPr sz="1700" b="1"/>
            </a:lvl6pPr>
            <a:lvl7pPr marL="2962161" indent="0">
              <a:buNone/>
              <a:defRPr sz="1700" b="1"/>
            </a:lvl7pPr>
            <a:lvl8pPr marL="3455855" indent="0">
              <a:buNone/>
              <a:defRPr sz="1700" b="1"/>
            </a:lvl8pPr>
            <a:lvl9pPr marL="39495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503035" y="2283619"/>
            <a:ext cx="5658485" cy="4148852"/>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286709"/>
            <a:ext cx="4211638" cy="1220153"/>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5005076" y="286711"/>
            <a:ext cx="7156450" cy="6145769"/>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40082" y="1506857"/>
            <a:ext cx="4211638" cy="4925616"/>
          </a:xfrm>
        </p:spPr>
        <p:txBody>
          <a:bodyPr/>
          <a:lstStyle>
            <a:lvl1pPr marL="0" indent="0">
              <a:buNone/>
              <a:defRPr sz="1500"/>
            </a:lvl1pPr>
            <a:lvl2pPr marL="493694" indent="0">
              <a:buNone/>
              <a:defRPr sz="1300"/>
            </a:lvl2pPr>
            <a:lvl3pPr marL="987388" indent="0">
              <a:buNone/>
              <a:defRPr sz="1100"/>
            </a:lvl3pPr>
            <a:lvl4pPr marL="1481081" indent="0">
              <a:buNone/>
              <a:defRPr sz="1000"/>
            </a:lvl4pPr>
            <a:lvl5pPr marL="1974774" indent="0">
              <a:buNone/>
              <a:defRPr sz="1000"/>
            </a:lvl5pPr>
            <a:lvl6pPr marL="2468467" indent="0">
              <a:buNone/>
              <a:defRPr sz="1000"/>
            </a:lvl6pPr>
            <a:lvl7pPr marL="2962161" indent="0">
              <a:buNone/>
              <a:defRPr sz="1000"/>
            </a:lvl7pPr>
            <a:lvl8pPr marL="3455855" indent="0">
              <a:buNone/>
              <a:defRPr sz="1000"/>
            </a:lvl8pPr>
            <a:lvl9pPr marL="394954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10" y="5040637"/>
            <a:ext cx="7680960" cy="59507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509210" y="643415"/>
            <a:ext cx="7680960" cy="4320540"/>
          </a:xfrm>
        </p:spPr>
        <p:txBody>
          <a:bodyPr/>
          <a:lstStyle>
            <a:lvl1pPr marL="0" indent="0">
              <a:buNone/>
              <a:defRPr sz="3500"/>
            </a:lvl1pPr>
            <a:lvl2pPr marL="493694" indent="0">
              <a:buNone/>
              <a:defRPr sz="3000"/>
            </a:lvl2pPr>
            <a:lvl3pPr marL="987388" indent="0">
              <a:buNone/>
              <a:defRPr sz="2600"/>
            </a:lvl3pPr>
            <a:lvl4pPr marL="1481081" indent="0">
              <a:buNone/>
              <a:defRPr sz="2200"/>
            </a:lvl4pPr>
            <a:lvl5pPr marL="1974774" indent="0">
              <a:buNone/>
              <a:defRPr sz="2200"/>
            </a:lvl5pPr>
            <a:lvl6pPr marL="2468467" indent="0">
              <a:buNone/>
              <a:defRPr sz="2200"/>
            </a:lvl6pPr>
            <a:lvl7pPr marL="2962161" indent="0">
              <a:buNone/>
              <a:defRPr sz="2200"/>
            </a:lvl7pPr>
            <a:lvl8pPr marL="3455855" indent="0">
              <a:buNone/>
              <a:defRPr sz="2200"/>
            </a:lvl8pPr>
            <a:lvl9pPr marL="3949549" indent="0">
              <a:buNone/>
              <a:defRPr sz="2200"/>
            </a:lvl9pPr>
          </a:lstStyle>
          <a:p>
            <a:endParaRPr lang="en-GB" dirty="0"/>
          </a:p>
        </p:txBody>
      </p:sp>
      <p:sp>
        <p:nvSpPr>
          <p:cNvPr id="4" name="Text Placeholder 3"/>
          <p:cNvSpPr>
            <a:spLocks noGrp="1"/>
          </p:cNvSpPr>
          <p:nvPr>
            <p:ph type="body" sz="half" idx="2"/>
          </p:nvPr>
        </p:nvSpPr>
        <p:spPr>
          <a:xfrm>
            <a:off x="2509210" y="5635711"/>
            <a:ext cx="7680960" cy="845105"/>
          </a:xfrm>
        </p:spPr>
        <p:txBody>
          <a:bodyPr/>
          <a:lstStyle>
            <a:lvl1pPr marL="0" indent="0">
              <a:buNone/>
              <a:defRPr sz="1500"/>
            </a:lvl1pPr>
            <a:lvl2pPr marL="493694" indent="0">
              <a:buNone/>
              <a:defRPr sz="1300"/>
            </a:lvl2pPr>
            <a:lvl3pPr marL="987388" indent="0">
              <a:buNone/>
              <a:defRPr sz="1100"/>
            </a:lvl3pPr>
            <a:lvl4pPr marL="1481081" indent="0">
              <a:buNone/>
              <a:defRPr sz="1000"/>
            </a:lvl4pPr>
            <a:lvl5pPr marL="1974774" indent="0">
              <a:buNone/>
              <a:defRPr sz="1000"/>
            </a:lvl5pPr>
            <a:lvl6pPr marL="2468467" indent="0">
              <a:buNone/>
              <a:defRPr sz="1000"/>
            </a:lvl6pPr>
            <a:lvl7pPr marL="2962161" indent="0">
              <a:buNone/>
              <a:defRPr sz="1000"/>
            </a:lvl7pPr>
            <a:lvl8pPr marL="3455855" indent="0">
              <a:buNone/>
              <a:defRPr sz="1000"/>
            </a:lvl8pPr>
            <a:lvl9pPr marL="394954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FAE590-AC4B-4BB7-8889-350EBB8BBD63}" type="datetimeFigureOut">
              <a:rPr lang="en-US" smtClean="0"/>
              <a:pPr/>
              <a:t>8/24/2022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9B036C-4743-41BB-80C9-A05E57DA1D3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8" y="288370"/>
            <a:ext cx="11521441" cy="1200150"/>
          </a:xfrm>
          <a:prstGeom prst="rect">
            <a:avLst/>
          </a:prstGeom>
        </p:spPr>
        <p:txBody>
          <a:bodyPr vert="horz" lIns="98734" tIns="49367" rIns="98734" bIns="4936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40088" y="1680218"/>
            <a:ext cx="11521441" cy="4752261"/>
          </a:xfrm>
          <a:prstGeom prst="rect">
            <a:avLst/>
          </a:prstGeom>
        </p:spPr>
        <p:txBody>
          <a:bodyPr vert="horz" lIns="98734" tIns="49367" rIns="98734" bIns="493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40080" y="6674176"/>
            <a:ext cx="2987040" cy="383381"/>
          </a:xfrm>
          <a:prstGeom prst="rect">
            <a:avLst/>
          </a:prstGeom>
        </p:spPr>
        <p:txBody>
          <a:bodyPr vert="horz" lIns="98734" tIns="49367" rIns="98734" bIns="49367" rtlCol="0" anchor="ctr"/>
          <a:lstStyle>
            <a:lvl1pPr algn="l">
              <a:defRPr sz="1300">
                <a:solidFill>
                  <a:schemeClr val="tx1">
                    <a:tint val="75000"/>
                  </a:schemeClr>
                </a:solidFill>
              </a:defRPr>
            </a:lvl1pPr>
          </a:lstStyle>
          <a:p>
            <a:fld id="{EAFAE590-AC4B-4BB7-8889-350EBB8BBD63}" type="datetimeFigureOut">
              <a:rPr lang="en-US" smtClean="0"/>
              <a:pPr/>
              <a:t>8/24/2022</a:t>
            </a:fld>
            <a:endParaRPr lang="en-GB" dirty="0"/>
          </a:p>
        </p:txBody>
      </p:sp>
      <p:sp>
        <p:nvSpPr>
          <p:cNvPr id="5" name="Footer Placeholder 4"/>
          <p:cNvSpPr>
            <a:spLocks noGrp="1"/>
          </p:cNvSpPr>
          <p:nvPr>
            <p:ph type="ftr" sz="quarter" idx="3"/>
          </p:nvPr>
        </p:nvSpPr>
        <p:spPr>
          <a:xfrm>
            <a:off x="4373881" y="6674176"/>
            <a:ext cx="4053840" cy="383381"/>
          </a:xfrm>
          <a:prstGeom prst="rect">
            <a:avLst/>
          </a:prstGeom>
        </p:spPr>
        <p:txBody>
          <a:bodyPr vert="horz" lIns="98734" tIns="49367" rIns="98734" bIns="49367" rtlCol="0" anchor="ctr"/>
          <a:lstStyle>
            <a:lvl1pPr algn="ctr">
              <a:defRPr sz="13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174480" y="6674176"/>
            <a:ext cx="2987040" cy="383381"/>
          </a:xfrm>
          <a:prstGeom prst="rect">
            <a:avLst/>
          </a:prstGeom>
        </p:spPr>
        <p:txBody>
          <a:bodyPr vert="horz" lIns="98734" tIns="49367" rIns="98734" bIns="49367" rtlCol="0" anchor="ctr"/>
          <a:lstStyle>
            <a:lvl1pPr algn="r">
              <a:defRPr sz="1300">
                <a:solidFill>
                  <a:schemeClr val="tx1">
                    <a:tint val="75000"/>
                  </a:schemeClr>
                </a:solidFill>
              </a:defRPr>
            </a:lvl1pPr>
          </a:lstStyle>
          <a:p>
            <a:fld id="{579B036C-4743-41BB-80C9-A05E57DA1D3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87388" rtl="0" eaLnBrk="1" latinLnBrk="0" hangingPunct="1">
        <a:spcBef>
          <a:spcPct val="0"/>
        </a:spcBef>
        <a:buNone/>
        <a:defRPr sz="4801" kern="1200">
          <a:solidFill>
            <a:schemeClr val="tx1"/>
          </a:solidFill>
          <a:latin typeface="+mj-lt"/>
          <a:ea typeface="+mj-ea"/>
          <a:cs typeface="+mj-cs"/>
        </a:defRPr>
      </a:lvl1pPr>
    </p:titleStyle>
    <p:bodyStyle>
      <a:lvl1pPr marL="370270" indent="-370270" algn="l" defTabSz="98738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2253" indent="-308558" algn="l" defTabSz="98738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4234" indent="-246847" algn="l" defTabSz="98738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792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162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531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00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70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39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87388" rtl="0" eaLnBrk="1" latinLnBrk="0" hangingPunct="1">
        <a:defRPr sz="1900" kern="1200">
          <a:solidFill>
            <a:schemeClr val="tx1"/>
          </a:solidFill>
          <a:latin typeface="+mn-lt"/>
          <a:ea typeface="+mn-ea"/>
          <a:cs typeface="+mn-cs"/>
        </a:defRPr>
      </a:lvl1pPr>
      <a:lvl2pPr marL="493694" algn="l" defTabSz="987388" rtl="0" eaLnBrk="1" latinLnBrk="0" hangingPunct="1">
        <a:defRPr sz="1900" kern="1200">
          <a:solidFill>
            <a:schemeClr val="tx1"/>
          </a:solidFill>
          <a:latin typeface="+mn-lt"/>
          <a:ea typeface="+mn-ea"/>
          <a:cs typeface="+mn-cs"/>
        </a:defRPr>
      </a:lvl2pPr>
      <a:lvl3pPr marL="987388" algn="l" defTabSz="987388" rtl="0" eaLnBrk="1" latinLnBrk="0" hangingPunct="1">
        <a:defRPr sz="1900" kern="1200">
          <a:solidFill>
            <a:schemeClr val="tx1"/>
          </a:solidFill>
          <a:latin typeface="+mn-lt"/>
          <a:ea typeface="+mn-ea"/>
          <a:cs typeface="+mn-cs"/>
        </a:defRPr>
      </a:lvl3pPr>
      <a:lvl4pPr marL="1481081" algn="l" defTabSz="987388" rtl="0" eaLnBrk="1" latinLnBrk="0" hangingPunct="1">
        <a:defRPr sz="1900" kern="1200">
          <a:solidFill>
            <a:schemeClr val="tx1"/>
          </a:solidFill>
          <a:latin typeface="+mn-lt"/>
          <a:ea typeface="+mn-ea"/>
          <a:cs typeface="+mn-cs"/>
        </a:defRPr>
      </a:lvl4pPr>
      <a:lvl5pPr marL="1974774" algn="l" defTabSz="987388" rtl="0" eaLnBrk="1" latinLnBrk="0" hangingPunct="1">
        <a:defRPr sz="1900" kern="1200">
          <a:solidFill>
            <a:schemeClr val="tx1"/>
          </a:solidFill>
          <a:latin typeface="+mn-lt"/>
          <a:ea typeface="+mn-ea"/>
          <a:cs typeface="+mn-cs"/>
        </a:defRPr>
      </a:lvl5pPr>
      <a:lvl6pPr marL="2468467" algn="l" defTabSz="987388" rtl="0" eaLnBrk="1" latinLnBrk="0" hangingPunct="1">
        <a:defRPr sz="1900" kern="1200">
          <a:solidFill>
            <a:schemeClr val="tx1"/>
          </a:solidFill>
          <a:latin typeface="+mn-lt"/>
          <a:ea typeface="+mn-ea"/>
          <a:cs typeface="+mn-cs"/>
        </a:defRPr>
      </a:lvl6pPr>
      <a:lvl7pPr marL="2962161" algn="l" defTabSz="987388" rtl="0" eaLnBrk="1" latinLnBrk="0" hangingPunct="1">
        <a:defRPr sz="1900" kern="1200">
          <a:solidFill>
            <a:schemeClr val="tx1"/>
          </a:solidFill>
          <a:latin typeface="+mn-lt"/>
          <a:ea typeface="+mn-ea"/>
          <a:cs typeface="+mn-cs"/>
        </a:defRPr>
      </a:lvl7pPr>
      <a:lvl8pPr marL="3455855" algn="l" defTabSz="987388" rtl="0" eaLnBrk="1" latinLnBrk="0" hangingPunct="1">
        <a:defRPr sz="1900" kern="1200">
          <a:solidFill>
            <a:schemeClr val="tx1"/>
          </a:solidFill>
          <a:latin typeface="+mn-lt"/>
          <a:ea typeface="+mn-ea"/>
          <a:cs typeface="+mn-cs"/>
        </a:defRPr>
      </a:lvl8pPr>
      <a:lvl9pPr marL="3949549" algn="l" defTabSz="98738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twitter.com/greenenco" TargetMode="External"/><Relationship Id="rId5" Type="http://schemas.openxmlformats.org/officeDocument/2006/relationships/image" Target="../media/image2.png"/><Relationship Id="rId4" Type="http://schemas.openxmlformats.org/officeDocument/2006/relationships/hyperlink" Target="https://www.linkedin.com/company/greenenco-limited/?viewAsMember=tru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imgres?imgurl=https://c8.alamy.com/comp/HMCWPA/technical-service-and-call-center-icon-vector-illustration-image-HMCWPA.jpg&amp;imgrefurl=https://www.alamy.com/stock-photo-technical-service-and-call-center-icon-vector-illustration-image-133049346.html&amp;docid=NumI7gpwvNUJoM&amp;tbnid=IFLT1nmZ2GxTcM:&amp;vet=10ahUKEwjIuo778c3kAhWnRBUIHTuNDZwQMwhcKAkwCQ..i&amp;w=1300&amp;h=1242&amp;safe=strict&amp;bih=628&amp;biw=1324&amp;q=symbol%20for%20%20Technical%20Services&amp;ved=0ahUKEwjIuo778c3kAhWnRBUIHTuNDZwQMwhcKAkwCQ&amp;iact=mrc&amp;uact=8" TargetMode="Externa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jpeg"/><Relationship Id="rId18" Type="http://schemas.openxmlformats.org/officeDocument/2006/relationships/image" Target="../media/image63.png"/><Relationship Id="rId3" Type="http://schemas.openxmlformats.org/officeDocument/2006/relationships/image" Target="../media/image50.png"/><Relationship Id="rId21" Type="http://schemas.openxmlformats.org/officeDocument/2006/relationships/image" Target="../media/image66.png"/><Relationship Id="rId7" Type="http://schemas.openxmlformats.org/officeDocument/2006/relationships/image" Target="../media/image54.jpeg"/><Relationship Id="rId12" Type="http://schemas.openxmlformats.org/officeDocument/2006/relationships/image" Target="cid:image004.jpg@01D5A6D0.0D6AF760" TargetMode="External"/><Relationship Id="rId17" Type="http://schemas.openxmlformats.org/officeDocument/2006/relationships/image" Target="../media/image62.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jpeg"/><Relationship Id="rId24" Type="http://schemas.openxmlformats.org/officeDocument/2006/relationships/image" Target="../media/image68.png"/><Relationship Id="rId5" Type="http://schemas.openxmlformats.org/officeDocument/2006/relationships/image" Target="../media/image52.png"/><Relationship Id="rId15" Type="http://schemas.openxmlformats.org/officeDocument/2006/relationships/image" Target="../media/image61.jpeg"/><Relationship Id="rId23" Type="http://schemas.openxmlformats.org/officeDocument/2006/relationships/image" Target="cid:121022415454800419@uk-mta-215.uk.mimecast.lan" TargetMode="External"/><Relationship Id="rId10" Type="http://schemas.openxmlformats.org/officeDocument/2006/relationships/image" Target="../media/image57.png"/><Relationship Id="rId19" Type="http://schemas.openxmlformats.org/officeDocument/2006/relationships/image" Target="../media/image64.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0.jpeg"/><Relationship Id="rId22" Type="http://schemas.openxmlformats.org/officeDocument/2006/relationships/image" Target="../media/image67.jpe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hyperlink" Target="https://solarquarter.com/2022/03/29/greenenco-is-to-optimize-the-generation-of-solar-assets-by-using-ai-and-ml-driven-asset-performance-management-apm-in-the-state-of-telangana/" TargetMode="Externa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0.jpeg"/><Relationship Id="rId7" Type="http://schemas.openxmlformats.org/officeDocument/2006/relationships/hyperlink" Target="mailto:sdas@greenenco.co.uk" TargetMode="External"/><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reenenco.co.uk/" TargetMode="External"/><Relationship Id="rId4" Type="http://schemas.openxmlformats.org/officeDocument/2006/relationships/hyperlink" Target="mailto:info@greenenco.co.uk" TargetMode="External"/><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9.jpeg"/><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diagramColors" Target="../diagrams/colors2.xml"/><Relationship Id="rId2" Type="http://schemas.openxmlformats.org/officeDocument/2006/relationships/hyperlink" Target="https://www.google.co.uk/imgres?imgurl=https://c8.alamy.com/comp/HMCWPA/technical-service-and-call-center-icon-vector-illustration-image-HMCWPA.jpg&amp;imgrefurl=https://www.alamy.com/stock-photo-technical-service-and-call-center-icon-vector-illustration-image-133049346.html&amp;docid=NumI7gpwvNUJoM&amp;tbnid=IFLT1nmZ2GxTcM:&amp;vet=10ahUKEwjIuo778c3kAhWnRBUIHTuNDZwQMwhcKAkwCQ..i&amp;w=1300&amp;h=1242&amp;safe=strict&amp;bih=628&amp;biw=1324&amp;q=symbol%20for%20%20Technical%20Services&amp;ved=0ahUKEwjIuo778c3kAhWnRBUIHTuNDZwQMwhcKAkwCQ&amp;iact=mrc&amp;uact=8" TargetMode="External"/><Relationship Id="rId16"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28.png"/><Relationship Id="rId12" Type="http://schemas.openxmlformats.org/officeDocument/2006/relationships/image" Target="../media/image3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chart" Target="../charts/chart3.xml"/><Relationship Id="rId5" Type="http://schemas.openxmlformats.org/officeDocument/2006/relationships/diagramColors" Target="../diagrams/colors3.xml"/><Relationship Id="rId15" Type="http://schemas.openxmlformats.org/officeDocument/2006/relationships/image" Target="../media/image32.jpeg"/><Relationship Id="rId10" Type="http://schemas.openxmlformats.org/officeDocument/2006/relationships/image" Target="../media/image29.jpeg"/><Relationship Id="rId4" Type="http://schemas.openxmlformats.org/officeDocument/2006/relationships/diagramQuickStyle" Target="../diagrams/quickStyle3.xml"/><Relationship Id="rId9" Type="http://schemas.openxmlformats.org/officeDocument/2006/relationships/chart" Target="../charts/chart2.xml"/><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imgres?imgurl=https://c8.alamy.com/comp/HMCWPA/technical-service-and-call-center-icon-vector-illustration-image-HMCWPA.jpg&amp;imgrefurl=https://www.alamy.com/stock-photo-technical-service-and-call-center-icon-vector-illustration-image-133049346.html&amp;docid=NumI7gpwvNUJoM&amp;tbnid=IFLT1nmZ2GxTcM:&amp;vet=10ahUKEwjIuo778c3kAhWnRBUIHTuNDZwQMwhcKAkwCQ..i&amp;w=1300&amp;h=1242&amp;safe=strict&amp;bih=628&amp;biw=1324&amp;q=symbol%20for%20%20Technical%20Services&amp;ved=0ahUKEwjIuo778c3kAhWnRBUIHTuNDZwQMwhcKAkwCQ&amp;iact=mrc&amp;uact=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7.png"/><Relationship Id="rId2" Type="http://schemas.openxmlformats.org/officeDocument/2006/relationships/hyperlink" Target="https://www.google.co.uk/imgres?imgurl=https://c8.alamy.com/comp/HMCWPA/technical-service-and-call-center-icon-vector-illustration-image-HMCWPA.jpg&amp;imgrefurl=https://www.alamy.com/stock-photo-technical-service-and-call-center-icon-vector-illustration-image-133049346.html&amp;docid=NumI7gpwvNUJoM&amp;tbnid=IFLT1nmZ2GxTcM:&amp;vet=10ahUKEwjIuo778c3kAhWnRBUIHTuNDZwQMwhcKAkwCQ..i&amp;w=1300&amp;h=1242&amp;safe=strict&amp;bih=628&amp;biw=1324&amp;q=symbol%20for%20%20Technical%20Services&amp;ved=0ahUKEwjIuo778c3kAhWnRBUIHTuNDZwQMwhcKAkwCQ&amp;iact=mrc&amp;uact=8"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6.png"/><Relationship Id="rId5" Type="http://schemas.openxmlformats.org/officeDocument/2006/relationships/diagramQuickStyle" Target="../diagrams/quickStyle4.xml"/><Relationship Id="rId10" Type="http://schemas.openxmlformats.org/officeDocument/2006/relationships/image" Target="../media/image35.png"/><Relationship Id="rId4" Type="http://schemas.openxmlformats.org/officeDocument/2006/relationships/diagramLayout" Target="../diagrams/layout4.xml"/><Relationship Id="rId9" Type="http://schemas.openxmlformats.org/officeDocument/2006/relationships/image" Target="../media/image34.pn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5.xml"/><Relationship Id="rId7" Type="http://schemas.openxmlformats.org/officeDocument/2006/relationships/image" Target="../media/image3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41.png"/><Relationship Id="rId4" Type="http://schemas.openxmlformats.org/officeDocument/2006/relationships/diagramQuickStyle" Target="../diagrams/quickStyle5.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6.png"/><Relationship Id="rId7" Type="http://schemas.openxmlformats.org/officeDocument/2006/relationships/image" Target="../media/image45.jpeg"/><Relationship Id="rId2" Type="http://schemas.openxmlformats.org/officeDocument/2006/relationships/hyperlink" Target="https://www.google.co.uk/imgres?imgurl=https://c8.alamy.com/comp/HMCWPA/technical-service-and-call-center-icon-vector-illustration-image-HMCWPA.jpg&amp;imgrefurl=https://www.alamy.com/stock-photo-technical-service-and-call-center-icon-vector-illustration-image-133049346.html&amp;docid=NumI7gpwvNUJoM&amp;tbnid=IFLT1nmZ2GxTcM:&amp;vet=10ahUKEwjIuo778c3kAhWnRBUIHTuNDZwQMwhcKAkwCQ..i&amp;w=1300&amp;h=1242&amp;safe=strict&amp;bih=628&amp;biw=1324&amp;q=symbol%20for%20%20Technical%20Services&amp;ved=0ahUKEwjIuo778c3kAhWnRBUIHTuNDZwQMwhcKAkwCQ&amp;iact=mrc&amp;uact=8"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 name="Rectangle 18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20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
            <a:extLst>
              <a:ext uri="{FF2B5EF4-FFF2-40B4-BE49-F238E27FC236}">
                <a16:creationId xmlns:a16="http://schemas.microsoft.com/office/drawing/2014/main" id="{6ECCECEF-B8D4-48C4-8ACC-0CE9B963BA7A}"/>
              </a:ext>
            </a:extLst>
          </p:cNvPr>
          <p:cNvPicPr>
            <a:picLocks noChangeAspect="1" noChangeArrowheads="1"/>
          </p:cNvPicPr>
          <p:nvPr/>
        </p:nvPicPr>
        <p:blipFill rotWithShape="1">
          <a:blip r:embed="rId3"/>
          <a:srcRect t="4779" r="13817" b="4311"/>
          <a:stretch/>
        </p:blipFill>
        <p:spPr bwMode="auto">
          <a:xfrm>
            <a:off x="3699662" y="10"/>
            <a:ext cx="9101938" cy="7200890"/>
          </a:xfrm>
          <a:prstGeom prst="rect">
            <a:avLst/>
          </a:prstGeom>
          <a:solidFill>
            <a:srgbClr val="FFFFFF">
              <a:shade val="85000"/>
            </a:srgbClr>
          </a:solidFill>
        </p:spPr>
      </p:pic>
      <p:sp>
        <p:nvSpPr>
          <p:cNvPr id="192" name="Rectangle 19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0244431" cy="72009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5687" y="636080"/>
            <a:ext cx="76810"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6" name="Rectangle 19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656" y="2565654"/>
            <a:ext cx="3466033" cy="9601"/>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6">
            <a:extLst>
              <a:ext uri="{FF2B5EF4-FFF2-40B4-BE49-F238E27FC236}">
                <a16:creationId xmlns:a16="http://schemas.microsoft.com/office/drawing/2014/main" id="{CC9B718E-7DBB-4046-81A8-524E11ECD8E0}"/>
              </a:ext>
            </a:extLst>
          </p:cNvPr>
          <p:cNvSpPr>
            <a:spLocks noChangeArrowheads="1"/>
          </p:cNvSpPr>
          <p:nvPr/>
        </p:nvSpPr>
        <p:spPr bwMode="auto">
          <a:xfrm>
            <a:off x="12744362" y="6556124"/>
            <a:ext cx="3628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en-US" sz="900" b="0" i="0" u="none" strike="noStrike" cap="none" normalizeH="0" baseline="0" dirty="0">
                <a:ln>
                  <a:noFill/>
                </a:ln>
                <a:solidFill>
                  <a:srgbClr val="00206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91" name="Title 1">
            <a:extLst>
              <a:ext uri="{FF2B5EF4-FFF2-40B4-BE49-F238E27FC236}">
                <a16:creationId xmlns:a16="http://schemas.microsoft.com/office/drawing/2014/main" id="{E310603F-894A-4175-BCD2-2718686C16F4}"/>
              </a:ext>
            </a:extLst>
          </p:cNvPr>
          <p:cNvSpPr txBox="1">
            <a:spLocks/>
          </p:cNvSpPr>
          <p:nvPr/>
        </p:nvSpPr>
        <p:spPr>
          <a:xfrm>
            <a:off x="712168" y="6912818"/>
            <a:ext cx="2589651" cy="194794"/>
          </a:xfrm>
          <a:prstGeom prst="rect">
            <a:avLst/>
          </a:prstGeom>
        </p:spPr>
        <p:txBody>
          <a:bodyPr vert="horz" lIns="98734" tIns="49367" rIns="98734" bIns="49367" rtlCol="0" anchor="ctr">
            <a:noAutofit/>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algn="l"/>
            <a:r>
              <a:rPr lang="en-GB" sz="1600" dirty="0">
                <a:solidFill>
                  <a:srgbClr val="002060"/>
                </a:solidFill>
                <a:latin typeface="Georgia" pitchFamily="18" charset="0"/>
              </a:rPr>
              <a:t>www.greenenco.co.uk</a:t>
            </a:r>
            <a:endParaRPr lang="en-US" sz="1600" dirty="0">
              <a:solidFill>
                <a:srgbClr val="002060"/>
              </a:solidFill>
              <a:latin typeface="Georgia" pitchFamily="18" charset="0"/>
            </a:endParaRPr>
          </a:p>
        </p:txBody>
      </p:sp>
      <p:pic>
        <p:nvPicPr>
          <p:cNvPr id="193" name="Picture 9" descr="Free Icon Download | Linkedin">
            <a:hlinkClick r:id="rId4"/>
            <a:extLst>
              <a:ext uri="{FF2B5EF4-FFF2-40B4-BE49-F238E27FC236}">
                <a16:creationId xmlns:a16="http://schemas.microsoft.com/office/drawing/2014/main" id="{DE4484D6-7383-4319-9E4E-480B54ED6F6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387" r="24401"/>
          <a:stretch/>
        </p:blipFill>
        <p:spPr bwMode="auto">
          <a:xfrm>
            <a:off x="64096" y="6891612"/>
            <a:ext cx="21037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1" descr="Twitter Logo | The most famous brands and company logos in the world">
            <a:hlinkClick r:id="rId6"/>
            <a:extLst>
              <a:ext uri="{FF2B5EF4-FFF2-40B4-BE49-F238E27FC236}">
                <a16:creationId xmlns:a16="http://schemas.microsoft.com/office/drawing/2014/main" id="{49F141B0-E8AF-4D43-88E4-BEA11CF2E50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120" r="14320"/>
          <a:stretch/>
        </p:blipFill>
        <p:spPr bwMode="auto">
          <a:xfrm>
            <a:off x="352128" y="6891612"/>
            <a:ext cx="272157" cy="216000"/>
          </a:xfrm>
          <a:prstGeom prst="rect">
            <a:avLst/>
          </a:prstGeom>
          <a:noFill/>
          <a:extLst>
            <a:ext uri="{909E8E84-426E-40DD-AFC4-6F175D3DCCD1}">
              <a14:hiddenFill xmlns:a14="http://schemas.microsoft.com/office/drawing/2010/main">
                <a:solidFill>
                  <a:srgbClr val="FFFFFF"/>
                </a:solidFill>
              </a14:hiddenFill>
            </a:ext>
          </a:extLst>
        </p:spPr>
      </p:pic>
      <p:sp>
        <p:nvSpPr>
          <p:cNvPr id="199" name="TextBox 198">
            <a:extLst>
              <a:ext uri="{FF2B5EF4-FFF2-40B4-BE49-F238E27FC236}">
                <a16:creationId xmlns:a16="http://schemas.microsoft.com/office/drawing/2014/main" id="{6F2D5B88-0A6B-450E-B345-4EC23C83A933}"/>
              </a:ext>
            </a:extLst>
          </p:cNvPr>
          <p:cNvSpPr txBox="1"/>
          <p:nvPr/>
        </p:nvSpPr>
        <p:spPr>
          <a:xfrm>
            <a:off x="3121698" y="6830335"/>
            <a:ext cx="5367334" cy="338554"/>
          </a:xfrm>
          <a:prstGeom prst="rect">
            <a:avLst/>
          </a:prstGeom>
          <a:noFill/>
        </p:spPr>
        <p:txBody>
          <a:bodyPr wrap="square">
            <a:spAutoFit/>
          </a:bodyPr>
          <a:lstStyle/>
          <a:p>
            <a:r>
              <a:rPr lang="en-GB" sz="1600" b="1" dirty="0">
                <a:solidFill>
                  <a:srgbClr val="002060"/>
                </a:solidFill>
                <a:latin typeface="Georgia" panose="02040502050405020303" pitchFamily="18" charset="0"/>
              </a:rPr>
              <a:t>5.5 GW || 5 Years || 4 Continents || 15 Countries </a:t>
            </a:r>
          </a:p>
        </p:txBody>
      </p:sp>
      <p:sp>
        <p:nvSpPr>
          <p:cNvPr id="16" name="TextBox 15">
            <a:extLst>
              <a:ext uri="{FF2B5EF4-FFF2-40B4-BE49-F238E27FC236}">
                <a16:creationId xmlns:a16="http://schemas.microsoft.com/office/drawing/2014/main" id="{B3715068-16B7-4186-9A8E-2B29AF461164}"/>
              </a:ext>
            </a:extLst>
          </p:cNvPr>
          <p:cNvSpPr txBox="1"/>
          <p:nvPr/>
        </p:nvSpPr>
        <p:spPr>
          <a:xfrm>
            <a:off x="433248" y="1070100"/>
            <a:ext cx="3244425" cy="892552"/>
          </a:xfrm>
          <a:prstGeom prst="rect">
            <a:avLst/>
          </a:prstGeom>
          <a:noFill/>
        </p:spPr>
        <p:txBody>
          <a:bodyPr wrap="square">
            <a:spAutoFit/>
          </a:bodyPr>
          <a:lstStyle/>
          <a:p>
            <a:pPr algn="ctr"/>
            <a:r>
              <a:rPr lang="en-GB" sz="3600" dirty="0">
                <a:solidFill>
                  <a:srgbClr val="002060"/>
                </a:solidFill>
                <a:latin typeface="Georgia" panose="02040502050405020303" pitchFamily="18" charset="0"/>
              </a:rPr>
              <a:t>GreenEnco Ltd</a:t>
            </a:r>
          </a:p>
          <a:p>
            <a:pPr algn="ctr"/>
            <a:r>
              <a:rPr lang="en-GB" sz="1600" b="1" i="1" dirty="0">
                <a:solidFill>
                  <a:srgbClr val="002060"/>
                </a:solidFill>
                <a:latin typeface="Georgia" panose="02040502050405020303" pitchFamily="18" charset="0"/>
              </a:rPr>
              <a:t>__</a:t>
            </a:r>
            <a:r>
              <a:rPr lang="en-GB" sz="1600" i="1" dirty="0">
                <a:solidFill>
                  <a:srgbClr val="002060"/>
                </a:solidFill>
                <a:latin typeface="Georgia" panose="02040502050405020303" pitchFamily="18" charset="0"/>
              </a:rPr>
              <a:t>Maximising Asset Values</a:t>
            </a:r>
            <a:r>
              <a:rPr lang="en-GB" sz="1600" b="1" i="1" dirty="0">
                <a:solidFill>
                  <a:srgbClr val="002060"/>
                </a:solidFill>
                <a:latin typeface="Georgia" panose="02040502050405020303" pitchFamily="18" charset="0"/>
              </a:rPr>
              <a:t>__</a:t>
            </a:r>
          </a:p>
        </p:txBody>
      </p:sp>
      <p:sp>
        <p:nvSpPr>
          <p:cNvPr id="14" name="TextBox 13">
            <a:extLst>
              <a:ext uri="{FF2B5EF4-FFF2-40B4-BE49-F238E27FC236}">
                <a16:creationId xmlns:a16="http://schemas.microsoft.com/office/drawing/2014/main" id="{5265E949-5A9A-D777-F64D-C8D3C1694ACD}"/>
              </a:ext>
            </a:extLst>
          </p:cNvPr>
          <p:cNvSpPr txBox="1"/>
          <p:nvPr/>
        </p:nvSpPr>
        <p:spPr>
          <a:xfrm>
            <a:off x="433248" y="3107004"/>
            <a:ext cx="6471608" cy="1077218"/>
          </a:xfrm>
          <a:prstGeom prst="rect">
            <a:avLst/>
          </a:prstGeom>
          <a:noFill/>
        </p:spPr>
        <p:txBody>
          <a:bodyPr wrap="square">
            <a:spAutoFit/>
          </a:bodyPr>
          <a:lstStyle/>
          <a:p>
            <a:r>
              <a:rPr lang="en-GB" sz="3200" dirty="0">
                <a:solidFill>
                  <a:srgbClr val="002060"/>
                </a:solidFill>
                <a:latin typeface="Georgia" panose="02040502050405020303" pitchFamily="18" charset="0"/>
              </a:rPr>
              <a:t>Risk Management &amp; Optimisation of Solar and Energy Storage Assets</a:t>
            </a:r>
          </a:p>
        </p:txBody>
      </p:sp>
      <p:sp>
        <p:nvSpPr>
          <p:cNvPr id="2" name="Title 1">
            <a:extLst>
              <a:ext uri="{FF2B5EF4-FFF2-40B4-BE49-F238E27FC236}">
                <a16:creationId xmlns:a16="http://schemas.microsoft.com/office/drawing/2014/main" id="{AEE45E19-48B8-D6F0-0D15-0D6F8E8FDCC3}"/>
              </a:ext>
            </a:extLst>
          </p:cNvPr>
          <p:cNvSpPr txBox="1">
            <a:spLocks/>
          </p:cNvSpPr>
          <p:nvPr/>
        </p:nvSpPr>
        <p:spPr>
          <a:xfrm>
            <a:off x="446056" y="4874851"/>
            <a:ext cx="2589651" cy="428999"/>
          </a:xfrm>
          <a:prstGeom prst="rect">
            <a:avLst/>
          </a:prstGeom>
        </p:spPr>
        <p:txBody>
          <a:bodyPr vert="horz" lIns="98734" tIns="49367" rIns="98734" bIns="49367" rtlCol="0" anchor="ctr">
            <a:noAutofit/>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algn="l"/>
            <a:r>
              <a:rPr lang="en-GB" sz="1600" dirty="0">
                <a:solidFill>
                  <a:srgbClr val="002060"/>
                </a:solidFill>
                <a:latin typeface="Georgia" pitchFamily="18" charset="0"/>
              </a:rPr>
              <a:t>Sourav Das</a:t>
            </a:r>
          </a:p>
          <a:p>
            <a:pPr algn="l">
              <a:lnSpc>
                <a:spcPct val="150000"/>
              </a:lnSpc>
            </a:pPr>
            <a:r>
              <a:rPr lang="en-GB" sz="1200" dirty="0">
                <a:solidFill>
                  <a:srgbClr val="002060"/>
                </a:solidFill>
                <a:latin typeface="Georgia" pitchFamily="18" charset="0"/>
              </a:rPr>
              <a:t>Country Manager - India</a:t>
            </a: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3312423969"/>
      </p:ext>
    </p:extLst>
  </p:cSld>
  <p:clrMapOvr>
    <a:masterClrMapping/>
  </p:clrMapOvr>
  <mc:AlternateContent xmlns:mc="http://schemas.openxmlformats.org/markup-compatibility/2006" xmlns:p14="http://schemas.microsoft.com/office/powerpoint/2010/main">
    <mc:Choice Requires="p14">
      <p:transition spd="slow" p14:dur="2000" advTm="14359"/>
    </mc:Choice>
    <mc:Fallback xmlns="">
      <p:transition spd="slow" advTm="143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2009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88416" y="1488415"/>
            <a:ext cx="7219609" cy="4242781"/>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060" y="8906"/>
            <a:ext cx="3746689" cy="72009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84723" y="1261378"/>
            <a:ext cx="5048717" cy="42930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7543" y="2792374"/>
            <a:ext cx="4573374" cy="4242779"/>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5A51D756-0997-4765-8D9D-EF90B1A0A1F0}"/>
              </a:ext>
            </a:extLst>
          </p:cNvPr>
          <p:cNvSpPr txBox="1">
            <a:spLocks/>
          </p:cNvSpPr>
          <p:nvPr/>
        </p:nvSpPr>
        <p:spPr>
          <a:xfrm>
            <a:off x="695289" y="3005594"/>
            <a:ext cx="3193893" cy="305319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200">
                <a:solidFill>
                  <a:srgbClr val="FFFFFF"/>
                </a:solidFill>
              </a:rPr>
              <a:t>Solar and Energy Storage Solutions</a:t>
            </a:r>
          </a:p>
        </p:txBody>
      </p:sp>
      <p:sp>
        <p:nvSpPr>
          <p:cNvPr id="33" name="AutoShape 15" descr="Image result for symbol for  Technical Services">
            <a:hlinkClick r:id="rId2"/>
            <a:extLst>
              <a:ext uri="{FF2B5EF4-FFF2-40B4-BE49-F238E27FC236}">
                <a16:creationId xmlns:a16="http://schemas.microsoft.com/office/drawing/2014/main" id="{F6C437B8-5395-4DC9-9548-D246AA722A69}"/>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pic>
        <p:nvPicPr>
          <p:cNvPr id="46" name="Picture 45" descr="A picture containing logo&#10;&#10;Description automatically generated">
            <a:extLst>
              <a:ext uri="{FF2B5EF4-FFF2-40B4-BE49-F238E27FC236}">
                <a16:creationId xmlns:a16="http://schemas.microsoft.com/office/drawing/2014/main" id="{A80D6659-1E26-4AA3-A1DC-4F56F7536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pic>
        <p:nvPicPr>
          <p:cNvPr id="18" name="Picture 17">
            <a:extLst>
              <a:ext uri="{FF2B5EF4-FFF2-40B4-BE49-F238E27FC236}">
                <a16:creationId xmlns:a16="http://schemas.microsoft.com/office/drawing/2014/main" id="{8AEFB112-A9E4-4568-84A6-A43175A4E827}"/>
              </a:ext>
            </a:extLst>
          </p:cNvPr>
          <p:cNvPicPr>
            <a:picLocks noChangeAspect="1"/>
          </p:cNvPicPr>
          <p:nvPr/>
        </p:nvPicPr>
        <p:blipFill rotWithShape="1">
          <a:blip r:embed="rId4"/>
          <a:srcRect l="6812" r="7022"/>
          <a:stretch/>
        </p:blipFill>
        <p:spPr>
          <a:xfrm>
            <a:off x="4566815" y="897395"/>
            <a:ext cx="3019691" cy="2772000"/>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F5F7EC52-2057-4886-AEE5-0438CC398A4C}"/>
              </a:ext>
            </a:extLst>
          </p:cNvPr>
          <p:cNvPicPr>
            <a:picLocks noChangeAspect="1"/>
          </p:cNvPicPr>
          <p:nvPr/>
        </p:nvPicPr>
        <p:blipFill rotWithShape="1">
          <a:blip r:embed="rId5">
            <a:extLst>
              <a:ext uri="{28A0092B-C50C-407E-A947-70E740481C1C}">
                <a14:useLocalDpi xmlns:a14="http://schemas.microsoft.com/office/drawing/2010/main" val="0"/>
              </a:ext>
            </a:extLst>
          </a:blip>
          <a:srcRect l="1165" r="1965"/>
          <a:stretch/>
        </p:blipFill>
        <p:spPr>
          <a:xfrm>
            <a:off x="7609699" y="897394"/>
            <a:ext cx="4839774" cy="2772000"/>
          </a:xfrm>
          <a:prstGeom prst="rect">
            <a:avLst/>
          </a:prstGeom>
        </p:spPr>
      </p:pic>
      <p:pic>
        <p:nvPicPr>
          <p:cNvPr id="20" name="Picture 19" descr="Chart&#10;&#10;Description automatically generated">
            <a:extLst>
              <a:ext uri="{FF2B5EF4-FFF2-40B4-BE49-F238E27FC236}">
                <a16:creationId xmlns:a16="http://schemas.microsoft.com/office/drawing/2014/main" id="{2FB2A15A-39EA-4691-A76E-9A50636E05C8}"/>
              </a:ext>
            </a:extLst>
          </p:cNvPr>
          <p:cNvPicPr>
            <a:picLocks noChangeAspect="1"/>
          </p:cNvPicPr>
          <p:nvPr/>
        </p:nvPicPr>
        <p:blipFill rotWithShape="1">
          <a:blip r:embed="rId6">
            <a:extLst>
              <a:ext uri="{28A0092B-C50C-407E-A947-70E740481C1C}">
                <a14:useLocalDpi xmlns:a14="http://schemas.microsoft.com/office/drawing/2010/main" val="0"/>
              </a:ext>
            </a:extLst>
          </a:blip>
          <a:srcRect t="15092"/>
          <a:stretch/>
        </p:blipFill>
        <p:spPr>
          <a:xfrm>
            <a:off x="4528592" y="3812556"/>
            <a:ext cx="7985515" cy="3312000"/>
          </a:xfrm>
          <a:prstGeom prst="rect">
            <a:avLst/>
          </a:prstGeom>
        </p:spPr>
      </p:pic>
      <p:sp>
        <p:nvSpPr>
          <p:cNvPr id="2" name="Title 1">
            <a:extLst>
              <a:ext uri="{FF2B5EF4-FFF2-40B4-BE49-F238E27FC236}">
                <a16:creationId xmlns:a16="http://schemas.microsoft.com/office/drawing/2014/main" id="{0C1929A8-A410-CF61-BFB7-9CD01CAD4EB1}"/>
              </a:ext>
            </a:extLst>
          </p:cNvPr>
          <p:cNvSpPr txBox="1">
            <a:spLocks/>
          </p:cNvSpPr>
          <p:nvPr/>
        </p:nvSpPr>
        <p:spPr>
          <a:xfrm>
            <a:off x="4504824" y="202642"/>
            <a:ext cx="6067112" cy="355614"/>
          </a:xfrm>
          <a:prstGeom prst="rect">
            <a:avLst/>
          </a:prstGeom>
        </p:spPr>
        <p:txBody>
          <a:bodyPr vert="horz" lIns="98734" tIns="49367" rIns="98734" bIns="4936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GB" sz="2400" dirty="0">
                <a:solidFill>
                  <a:srgbClr val="002060"/>
                </a:solidFill>
                <a:latin typeface="Georgia" pitchFamily="18" charset="0"/>
              </a:rPr>
              <a:t>Techno-commercial tool for captive project</a:t>
            </a:r>
          </a:p>
        </p:txBody>
      </p:sp>
    </p:spTree>
    <p:extLst>
      <p:ext uri="{BB962C8B-B14F-4D97-AF65-F5344CB8AC3E}">
        <p14:creationId xmlns:p14="http://schemas.microsoft.com/office/powerpoint/2010/main" val="4027568060"/>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spd="slow" advTm="128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Enerparc Energy Pvt. Ltd. | LinkedIn">
            <a:extLst>
              <a:ext uri="{FF2B5EF4-FFF2-40B4-BE49-F238E27FC236}">
                <a16:creationId xmlns:a16="http://schemas.microsoft.com/office/drawing/2014/main" id="{E8150994-A367-4B0E-AE6D-7E25751B4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7" b="30849"/>
          <a:stretch/>
        </p:blipFill>
        <p:spPr bwMode="auto">
          <a:xfrm>
            <a:off x="11595967" y="6132313"/>
            <a:ext cx="1122879" cy="504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Compare Canadian Solar Panels Prices &amp; Reviews">
            <a:extLst>
              <a:ext uri="{FF2B5EF4-FFF2-40B4-BE49-F238E27FC236}">
                <a16:creationId xmlns:a16="http://schemas.microsoft.com/office/drawing/2014/main" id="{D5798361-D5F2-42FE-8AAD-C5A50891A0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04" t="13140" r="18446" b="12566"/>
          <a:stretch/>
        </p:blipFill>
        <p:spPr bwMode="auto">
          <a:xfrm>
            <a:off x="10315290" y="5253341"/>
            <a:ext cx="1186761" cy="576000"/>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5" name="Title 1">
            <a:extLst>
              <a:ext uri="{FF2B5EF4-FFF2-40B4-BE49-F238E27FC236}">
                <a16:creationId xmlns:a16="http://schemas.microsoft.com/office/drawing/2014/main" id="{44605FA7-5815-4255-A097-9DF616E2E62C}"/>
              </a:ext>
            </a:extLst>
          </p:cNvPr>
          <p:cNvSpPr txBox="1">
            <a:spLocks/>
          </p:cNvSpPr>
          <p:nvPr/>
        </p:nvSpPr>
        <p:spPr>
          <a:xfrm>
            <a:off x="933131" y="186295"/>
            <a:ext cx="10935337" cy="707388"/>
          </a:xfrm>
          <a:prstGeom prst="rect">
            <a:avLst/>
          </a:prstGeom>
        </p:spPr>
        <p:txBody>
          <a:bodyPr vert="horz" lIns="98734" tIns="49367" rIns="98734" bIns="4936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002060"/>
                </a:solidFill>
                <a:latin typeface="Georgia" pitchFamily="18" charset="0"/>
                <a:cs typeface="Times New Roman" pitchFamily="18" charset="0"/>
              </a:rPr>
              <a:t>5.5 </a:t>
            </a:r>
            <a:r>
              <a:rPr lang="en-GB" sz="3200" dirty="0">
                <a:solidFill>
                  <a:srgbClr val="002060"/>
                </a:solidFill>
                <a:latin typeface="Georgia" pitchFamily="18" charset="0"/>
                <a:cs typeface="Times New Roman" pitchFamily="18" charset="0"/>
              </a:rPr>
              <a:t>GW || </a:t>
            </a:r>
            <a:r>
              <a:rPr lang="en-GB" sz="3200" b="1" dirty="0">
                <a:solidFill>
                  <a:srgbClr val="002060"/>
                </a:solidFill>
                <a:latin typeface="Georgia" pitchFamily="18" charset="0"/>
                <a:cs typeface="Times New Roman" pitchFamily="18" charset="0"/>
              </a:rPr>
              <a:t>5</a:t>
            </a:r>
            <a:r>
              <a:rPr lang="en-GB" sz="3200" dirty="0">
                <a:solidFill>
                  <a:srgbClr val="002060"/>
                </a:solidFill>
                <a:latin typeface="Georgia" pitchFamily="18" charset="0"/>
                <a:cs typeface="Times New Roman" pitchFamily="18" charset="0"/>
              </a:rPr>
              <a:t> Years || </a:t>
            </a:r>
            <a:r>
              <a:rPr lang="en-GB" sz="3200" b="1" dirty="0">
                <a:solidFill>
                  <a:srgbClr val="002060"/>
                </a:solidFill>
                <a:latin typeface="Georgia" pitchFamily="18" charset="0"/>
                <a:cs typeface="Times New Roman" pitchFamily="18" charset="0"/>
              </a:rPr>
              <a:t>15</a:t>
            </a:r>
            <a:r>
              <a:rPr lang="en-GB" sz="3200" dirty="0">
                <a:solidFill>
                  <a:srgbClr val="002060"/>
                </a:solidFill>
                <a:latin typeface="Georgia" pitchFamily="18" charset="0"/>
                <a:cs typeface="Times New Roman" pitchFamily="18" charset="0"/>
              </a:rPr>
              <a:t> Countries </a:t>
            </a:r>
            <a:r>
              <a:rPr lang="en-GB" sz="3200">
                <a:solidFill>
                  <a:srgbClr val="002060"/>
                </a:solidFill>
                <a:latin typeface="Georgia" pitchFamily="18" charset="0"/>
                <a:cs typeface="Times New Roman" pitchFamily="18" charset="0"/>
              </a:rPr>
              <a:t>|| </a:t>
            </a:r>
            <a:r>
              <a:rPr lang="en-GB" sz="3200" b="1">
                <a:solidFill>
                  <a:srgbClr val="002060"/>
                </a:solidFill>
                <a:latin typeface="Georgia" pitchFamily="18" charset="0"/>
                <a:cs typeface="Times New Roman" pitchFamily="18" charset="0"/>
              </a:rPr>
              <a:t>4</a:t>
            </a:r>
            <a:r>
              <a:rPr lang="en-GB" sz="3200" b="1" dirty="0">
                <a:solidFill>
                  <a:srgbClr val="002060"/>
                </a:solidFill>
                <a:latin typeface="Georgia" pitchFamily="18" charset="0"/>
                <a:cs typeface="Times New Roman" pitchFamily="18" charset="0"/>
              </a:rPr>
              <a:t>5</a:t>
            </a:r>
            <a:r>
              <a:rPr lang="en-GB" sz="3200">
                <a:solidFill>
                  <a:srgbClr val="002060"/>
                </a:solidFill>
                <a:latin typeface="Georgia" pitchFamily="18" charset="0"/>
                <a:cs typeface="Times New Roman" pitchFamily="18" charset="0"/>
              </a:rPr>
              <a:t> </a:t>
            </a:r>
            <a:r>
              <a:rPr lang="en-GB" sz="3200" dirty="0">
                <a:solidFill>
                  <a:srgbClr val="002060"/>
                </a:solidFill>
                <a:latin typeface="Georgia" pitchFamily="18" charset="0"/>
                <a:cs typeface="Times New Roman" pitchFamily="18" charset="0"/>
              </a:rPr>
              <a:t>Partners</a:t>
            </a:r>
          </a:p>
        </p:txBody>
      </p:sp>
      <p:pic>
        <p:nvPicPr>
          <p:cNvPr id="27" name="Picture 6">
            <a:extLst>
              <a:ext uri="{FF2B5EF4-FFF2-40B4-BE49-F238E27FC236}">
                <a16:creationId xmlns:a16="http://schemas.microsoft.com/office/drawing/2014/main" id="{CF844274-77EC-4D66-8157-8A26C0C35050}"/>
              </a:ext>
            </a:extLst>
          </p:cNvPr>
          <p:cNvPicPr>
            <a:picLocks noChangeAspect="1" noChangeArrowheads="1"/>
          </p:cNvPicPr>
          <p:nvPr/>
        </p:nvPicPr>
        <p:blipFill>
          <a:blip r:embed="rId5"/>
          <a:srcRect l="27500" t="12500" r="25625" b="12500"/>
          <a:stretch>
            <a:fillRect/>
          </a:stretch>
        </p:blipFill>
        <p:spPr bwMode="auto">
          <a:xfrm>
            <a:off x="9612447" y="3820468"/>
            <a:ext cx="566965" cy="864000"/>
          </a:xfrm>
          <a:prstGeom prst="rect">
            <a:avLst/>
          </a:prstGeom>
          <a:noFill/>
          <a:ln w="9525">
            <a:noFill/>
            <a:miter lim="800000"/>
            <a:headEnd/>
            <a:tailEnd/>
          </a:ln>
          <a:effectLst/>
        </p:spPr>
      </p:pic>
      <p:pic>
        <p:nvPicPr>
          <p:cNvPr id="28" name="Picture 4" descr="Screenshot 2019-10-01 at 11.28.50">
            <a:extLst>
              <a:ext uri="{FF2B5EF4-FFF2-40B4-BE49-F238E27FC236}">
                <a16:creationId xmlns:a16="http://schemas.microsoft.com/office/drawing/2014/main" id="{1E431197-C79C-4E5F-96C8-626C2F85F8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8412" y="4205937"/>
            <a:ext cx="115043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solar-konzept International GmbH | LinkedIn">
            <a:extLst>
              <a:ext uri="{FF2B5EF4-FFF2-40B4-BE49-F238E27FC236}">
                <a16:creationId xmlns:a16="http://schemas.microsoft.com/office/drawing/2014/main" id="{59FD4589-7FB8-438F-A59D-586BC7C491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29412" y="3208092"/>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8E210B17-1110-4805-A38F-5FD366AC4183}"/>
              </a:ext>
            </a:extLst>
          </p:cNvPr>
          <p:cNvPicPr>
            <a:picLocks noChangeAspect="1" noChangeArrowheads="1"/>
          </p:cNvPicPr>
          <p:nvPr/>
        </p:nvPicPr>
        <p:blipFill>
          <a:blip r:embed="rId8"/>
          <a:srcRect t="25735" b="26470"/>
          <a:stretch>
            <a:fillRect/>
          </a:stretch>
        </p:blipFill>
        <p:spPr bwMode="auto">
          <a:xfrm>
            <a:off x="11629978" y="1755102"/>
            <a:ext cx="990871" cy="432000"/>
          </a:xfrm>
          <a:prstGeom prst="rect">
            <a:avLst/>
          </a:prstGeom>
          <a:noFill/>
          <a:ln w="9525">
            <a:noFill/>
            <a:miter lim="800000"/>
            <a:headEnd/>
            <a:tailEnd/>
          </a:ln>
          <a:effectLst/>
        </p:spPr>
      </p:pic>
      <p:pic>
        <p:nvPicPr>
          <p:cNvPr id="31" name="Picture 10">
            <a:extLst>
              <a:ext uri="{FF2B5EF4-FFF2-40B4-BE49-F238E27FC236}">
                <a16:creationId xmlns:a16="http://schemas.microsoft.com/office/drawing/2014/main" id="{38875CDC-D32E-495C-8738-A246F2D5571A}"/>
              </a:ext>
            </a:extLst>
          </p:cNvPr>
          <p:cNvPicPr>
            <a:picLocks noChangeAspect="1" noChangeArrowheads="1"/>
          </p:cNvPicPr>
          <p:nvPr/>
        </p:nvPicPr>
        <p:blipFill>
          <a:blip r:embed="rId9"/>
          <a:srcRect/>
          <a:stretch>
            <a:fillRect/>
          </a:stretch>
        </p:blipFill>
        <p:spPr bwMode="auto">
          <a:xfrm>
            <a:off x="9479918" y="1376232"/>
            <a:ext cx="1959877" cy="252000"/>
          </a:xfrm>
          <a:prstGeom prst="rect">
            <a:avLst/>
          </a:prstGeom>
          <a:noFill/>
          <a:ln w="9525">
            <a:noFill/>
            <a:miter lim="800000"/>
            <a:headEnd/>
            <a:tailEnd/>
          </a:ln>
          <a:effectLst/>
        </p:spPr>
      </p:pic>
      <p:pic>
        <p:nvPicPr>
          <p:cNvPr id="32" name="Picture 2" descr="logo">
            <a:extLst>
              <a:ext uri="{FF2B5EF4-FFF2-40B4-BE49-F238E27FC236}">
                <a16:creationId xmlns:a16="http://schemas.microsoft.com/office/drawing/2014/main" id="{5FCD1FD7-0701-48BD-86C1-424E6CAC5D6E}"/>
              </a:ext>
            </a:extLst>
          </p:cNvPr>
          <p:cNvPicPr>
            <a:picLocks noChangeAspect="1" noChangeArrowheads="1"/>
          </p:cNvPicPr>
          <p:nvPr/>
        </p:nvPicPr>
        <p:blipFill>
          <a:blip r:embed="rId10" cstate="print"/>
          <a:srcRect/>
          <a:stretch>
            <a:fillRect/>
          </a:stretch>
        </p:blipFill>
        <p:spPr bwMode="auto">
          <a:xfrm>
            <a:off x="11517841" y="1336500"/>
            <a:ext cx="1251576" cy="360000"/>
          </a:xfrm>
          <a:prstGeom prst="rect">
            <a:avLst/>
          </a:prstGeom>
          <a:noFill/>
        </p:spPr>
      </p:pic>
      <p:pic>
        <p:nvPicPr>
          <p:cNvPr id="33" name="Picture 32" descr="cid:image004.jpg@01D5A6D0.0D6AF760">
            <a:extLst>
              <a:ext uri="{FF2B5EF4-FFF2-40B4-BE49-F238E27FC236}">
                <a16:creationId xmlns:a16="http://schemas.microsoft.com/office/drawing/2014/main" id="{F1283134-56BE-41A9-937A-AE1451FDD8A9}"/>
              </a:ext>
            </a:extLst>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0426033" y="1860844"/>
            <a:ext cx="1044000" cy="252000"/>
          </a:xfrm>
          <a:prstGeom prst="rect">
            <a:avLst/>
          </a:prstGeom>
          <a:noFill/>
          <a:ln>
            <a:noFill/>
          </a:ln>
        </p:spPr>
      </p:pic>
      <p:pic>
        <p:nvPicPr>
          <p:cNvPr id="34" name="Picture 1" descr="cidimage001.jpg@01D65C18.7C43FFD0">
            <a:extLst>
              <a:ext uri="{FF2B5EF4-FFF2-40B4-BE49-F238E27FC236}">
                <a16:creationId xmlns:a16="http://schemas.microsoft.com/office/drawing/2014/main" id="{450413A2-7FF1-4CA5-81EF-F5F057A3F9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9161" y="1834718"/>
            <a:ext cx="796113"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a:extLst>
              <a:ext uri="{FF2B5EF4-FFF2-40B4-BE49-F238E27FC236}">
                <a16:creationId xmlns:a16="http://schemas.microsoft.com/office/drawing/2014/main" id="{B69CC391-6D7D-47F8-AEC5-5BF5B7F3EBE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758112" y="2187150"/>
            <a:ext cx="91705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descr="infinis_rgb">
            <a:extLst>
              <a:ext uri="{FF2B5EF4-FFF2-40B4-BE49-F238E27FC236}">
                <a16:creationId xmlns:a16="http://schemas.microsoft.com/office/drawing/2014/main" id="{DDE1E266-CD17-43D3-BE88-A9B50CAFFE3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1006" y="5316035"/>
            <a:ext cx="54196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ccueil">
            <a:extLst>
              <a:ext uri="{FF2B5EF4-FFF2-40B4-BE49-F238E27FC236}">
                <a16:creationId xmlns:a16="http://schemas.microsoft.com/office/drawing/2014/main" id="{32EF5E35-5A49-4819-BC78-CE8DF26C79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40520" y="5135130"/>
            <a:ext cx="85091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 descr="signature_558840695">
            <a:extLst>
              <a:ext uri="{FF2B5EF4-FFF2-40B4-BE49-F238E27FC236}">
                <a16:creationId xmlns:a16="http://schemas.microsoft.com/office/drawing/2014/main" id="{FEB4D874-840D-455F-8AF4-DE84DF5DCF5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91742" y="3302402"/>
            <a:ext cx="12012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wpd — Wikipédia">
            <a:extLst>
              <a:ext uri="{FF2B5EF4-FFF2-40B4-BE49-F238E27FC236}">
                <a16:creationId xmlns:a16="http://schemas.microsoft.com/office/drawing/2014/main" id="{E02D5F4A-A11E-41C5-ABA3-F8E46920F7B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76703" y="3302402"/>
            <a:ext cx="727864" cy="612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FFB82768-615E-45D1-947B-0F8A2E828F25}"/>
              </a:ext>
            </a:extLst>
          </p:cNvPr>
          <p:cNvPicPr>
            <a:picLocks noChangeAspect="1" noChangeArrowheads="1"/>
          </p:cNvPicPr>
          <p:nvPr/>
        </p:nvPicPr>
        <p:blipFill>
          <a:blip r:embed="rId19"/>
          <a:srcRect t="18868" b="24528"/>
          <a:stretch>
            <a:fillRect/>
          </a:stretch>
        </p:blipFill>
        <p:spPr bwMode="auto">
          <a:xfrm>
            <a:off x="10722766" y="6148025"/>
            <a:ext cx="934853" cy="504000"/>
          </a:xfrm>
          <a:prstGeom prst="rect">
            <a:avLst/>
          </a:prstGeom>
          <a:noFill/>
          <a:ln w="9525">
            <a:noFill/>
            <a:miter lim="800000"/>
            <a:headEnd/>
            <a:tailEnd/>
          </a:ln>
          <a:effectLst/>
        </p:spPr>
      </p:pic>
      <p:pic>
        <p:nvPicPr>
          <p:cNvPr id="42" name="Picture 6" descr="Home | Belltown Power">
            <a:extLst>
              <a:ext uri="{FF2B5EF4-FFF2-40B4-BE49-F238E27FC236}">
                <a16:creationId xmlns:a16="http://schemas.microsoft.com/office/drawing/2014/main" id="{BD61406B-2D40-4674-BFE6-B0B11EFE67F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481551" y="6099317"/>
            <a:ext cx="1138543" cy="432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NTR PLC">
            <a:extLst>
              <a:ext uri="{FF2B5EF4-FFF2-40B4-BE49-F238E27FC236}">
                <a16:creationId xmlns:a16="http://schemas.microsoft.com/office/drawing/2014/main" id="{071D0FD4-0259-49DF-BE52-A21AD0473F7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16337" y="4097677"/>
            <a:ext cx="10533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Octopus Renewables">
            <a:extLst>
              <a:ext uri="{FF2B5EF4-FFF2-40B4-BE49-F238E27FC236}">
                <a16:creationId xmlns:a16="http://schemas.microsoft.com/office/drawing/2014/main" id="{2A009829-7E9E-4FD1-B8FC-D54D94F6B775}"/>
              </a:ext>
            </a:extLst>
          </p:cNvPr>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9529161" y="2313430"/>
            <a:ext cx="2085824" cy="270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78AA3D0C-E3E7-4B78-B699-F79DB4FA1DBE}"/>
              </a:ext>
            </a:extLst>
          </p:cNvPr>
          <p:cNvSpPr/>
          <p:nvPr/>
        </p:nvSpPr>
        <p:spPr>
          <a:xfrm>
            <a:off x="9429617" y="936154"/>
            <a:ext cx="1196464" cy="345919"/>
          </a:xfrm>
          <a:prstGeom prst="rect">
            <a:avLst/>
          </a:prstGeom>
        </p:spPr>
        <p:txBody>
          <a:bodyPr wrap="none" lIns="98734" tIns="49367" rIns="98734" bIns="49367">
            <a:spAutoFit/>
          </a:bodyPr>
          <a:lstStyle/>
          <a:p>
            <a:r>
              <a:rPr lang="en-US" sz="1600" b="1" u="sng" dirty="0">
                <a:solidFill>
                  <a:schemeClr val="tx1">
                    <a:lumMod val="50000"/>
                    <a:lumOff val="50000"/>
                  </a:schemeClr>
                </a:solidFill>
                <a:latin typeface="Georgia" pitchFamily="18" charset="0"/>
                <a:cs typeface="Times New Roman" pitchFamily="18" charset="0"/>
              </a:rPr>
              <a:t>Investors</a:t>
            </a:r>
            <a:endParaRPr lang="en-IN" sz="1600" b="1" u="sng" dirty="0">
              <a:solidFill>
                <a:schemeClr val="tx1">
                  <a:lumMod val="50000"/>
                  <a:lumOff val="50000"/>
                </a:schemeClr>
              </a:solidFill>
            </a:endParaRPr>
          </a:p>
        </p:txBody>
      </p:sp>
      <p:sp>
        <p:nvSpPr>
          <p:cNvPr id="48" name="Rectangle 47">
            <a:extLst>
              <a:ext uri="{FF2B5EF4-FFF2-40B4-BE49-F238E27FC236}">
                <a16:creationId xmlns:a16="http://schemas.microsoft.com/office/drawing/2014/main" id="{CC6C5822-8D50-4D70-A3A2-F6966B1C0327}"/>
              </a:ext>
            </a:extLst>
          </p:cNvPr>
          <p:cNvSpPr/>
          <p:nvPr/>
        </p:nvSpPr>
        <p:spPr>
          <a:xfrm>
            <a:off x="9429617" y="2775431"/>
            <a:ext cx="1387222" cy="345919"/>
          </a:xfrm>
          <a:prstGeom prst="rect">
            <a:avLst/>
          </a:prstGeom>
        </p:spPr>
        <p:txBody>
          <a:bodyPr wrap="none" lIns="98734" tIns="49367" rIns="98734" bIns="49367">
            <a:spAutoFit/>
          </a:bodyPr>
          <a:lstStyle/>
          <a:p>
            <a:r>
              <a:rPr lang="en-US" sz="1600" b="1" u="sng" dirty="0">
                <a:solidFill>
                  <a:schemeClr val="tx1">
                    <a:lumMod val="50000"/>
                    <a:lumOff val="50000"/>
                  </a:schemeClr>
                </a:solidFill>
                <a:latin typeface="Georgia" pitchFamily="18" charset="0"/>
                <a:cs typeface="Times New Roman" pitchFamily="18" charset="0"/>
              </a:rPr>
              <a:t>Developers</a:t>
            </a:r>
            <a:endParaRPr lang="en-IN" sz="1600" b="1" u="sng" dirty="0">
              <a:solidFill>
                <a:schemeClr val="tx1">
                  <a:lumMod val="50000"/>
                  <a:lumOff val="50000"/>
                </a:schemeClr>
              </a:solidFill>
            </a:endParaRPr>
          </a:p>
        </p:txBody>
      </p:sp>
      <p:sp>
        <p:nvSpPr>
          <p:cNvPr id="49" name="Rectangle 48">
            <a:extLst>
              <a:ext uri="{FF2B5EF4-FFF2-40B4-BE49-F238E27FC236}">
                <a16:creationId xmlns:a16="http://schemas.microsoft.com/office/drawing/2014/main" id="{5059DF16-F1ED-4BE4-822C-4455818B3409}"/>
              </a:ext>
            </a:extLst>
          </p:cNvPr>
          <p:cNvSpPr/>
          <p:nvPr/>
        </p:nvSpPr>
        <p:spPr>
          <a:xfrm>
            <a:off x="9482919" y="4874837"/>
            <a:ext cx="2295548" cy="345919"/>
          </a:xfrm>
          <a:prstGeom prst="rect">
            <a:avLst/>
          </a:prstGeom>
        </p:spPr>
        <p:txBody>
          <a:bodyPr wrap="none" lIns="98734" tIns="49367" rIns="98734" bIns="49367">
            <a:spAutoFit/>
          </a:bodyPr>
          <a:lstStyle/>
          <a:p>
            <a:r>
              <a:rPr lang="en-IN" sz="1600" b="1" u="sng" dirty="0">
                <a:solidFill>
                  <a:schemeClr val="tx1">
                    <a:lumMod val="50000"/>
                    <a:lumOff val="50000"/>
                  </a:schemeClr>
                </a:solidFill>
              </a:rPr>
              <a:t>Asset Owners/Managers</a:t>
            </a:r>
          </a:p>
        </p:txBody>
      </p:sp>
      <p:pic>
        <p:nvPicPr>
          <p:cNvPr id="50" name="Picture 49">
            <a:extLst>
              <a:ext uri="{FF2B5EF4-FFF2-40B4-BE49-F238E27FC236}">
                <a16:creationId xmlns:a16="http://schemas.microsoft.com/office/drawing/2014/main" id="{9F646C09-1EEC-25F3-72AA-A1F8813FAD61}"/>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 y="1069975"/>
            <a:ext cx="9428569" cy="5029342"/>
          </a:xfrm>
          <a:prstGeom prst="rect">
            <a:avLst/>
          </a:prstGeom>
          <a:noFill/>
        </p:spPr>
      </p:pic>
    </p:spTree>
    <p:extLst>
      <p:ext uri="{BB962C8B-B14F-4D97-AF65-F5344CB8AC3E}">
        <p14:creationId xmlns:p14="http://schemas.microsoft.com/office/powerpoint/2010/main" val="374105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a:extLst>
              <a:ext uri="{FF2B5EF4-FFF2-40B4-BE49-F238E27FC236}">
                <a16:creationId xmlns:a16="http://schemas.microsoft.com/office/drawing/2014/main" id="{436D8642-553F-498D-AA6C-241AD1DAA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28" name="Freeform 5">
              <a:extLst>
                <a:ext uri="{FF2B5EF4-FFF2-40B4-BE49-F238E27FC236}">
                  <a16:creationId xmlns:a16="http://schemas.microsoft.com/office/drawing/2014/main" id="{E7046E2E-2459-49A6-A998-38BB1C03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6">
              <a:extLst>
                <a:ext uri="{FF2B5EF4-FFF2-40B4-BE49-F238E27FC236}">
                  <a16:creationId xmlns:a16="http://schemas.microsoft.com/office/drawing/2014/main" id="{1425157F-C321-48C1-B327-4A8C357BE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7">
              <a:extLst>
                <a:ext uri="{FF2B5EF4-FFF2-40B4-BE49-F238E27FC236}">
                  <a16:creationId xmlns:a16="http://schemas.microsoft.com/office/drawing/2014/main" id="{31D99019-DDDD-4918-9067-61B350171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8">
              <a:extLst>
                <a:ext uri="{FF2B5EF4-FFF2-40B4-BE49-F238E27FC236}">
                  <a16:creationId xmlns:a16="http://schemas.microsoft.com/office/drawing/2014/main" id="{991603F3-8E8F-48CF-B17C-4B86CE85D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9">
              <a:extLst>
                <a:ext uri="{FF2B5EF4-FFF2-40B4-BE49-F238E27FC236}">
                  <a16:creationId xmlns:a16="http://schemas.microsoft.com/office/drawing/2014/main" id="{2F489468-4DF0-43C0-AB60-4269DB8E3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0">
              <a:extLst>
                <a:ext uri="{FF2B5EF4-FFF2-40B4-BE49-F238E27FC236}">
                  <a16:creationId xmlns:a16="http://schemas.microsoft.com/office/drawing/2014/main" id="{B4E185E7-564C-40C6-A3F5-6FBACA85E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1">
              <a:extLst>
                <a:ext uri="{FF2B5EF4-FFF2-40B4-BE49-F238E27FC236}">
                  <a16:creationId xmlns:a16="http://schemas.microsoft.com/office/drawing/2014/main" id="{00BC720A-1064-4288-8DFB-1674E22E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2">
              <a:extLst>
                <a:ext uri="{FF2B5EF4-FFF2-40B4-BE49-F238E27FC236}">
                  <a16:creationId xmlns:a16="http://schemas.microsoft.com/office/drawing/2014/main" id="{5C2ECBE6-56CB-4732-8A65-BD70497F9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8C23A52-78C1-485D-9B17-CA223E391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4">
              <a:extLst>
                <a:ext uri="{FF2B5EF4-FFF2-40B4-BE49-F238E27FC236}">
                  <a16:creationId xmlns:a16="http://schemas.microsoft.com/office/drawing/2014/main" id="{DB1972C8-2ABA-4312-965F-1EEA01D98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E0A89A29-AA1D-4EC7-B143-9C316A9BD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6">
              <a:extLst>
                <a:ext uri="{FF2B5EF4-FFF2-40B4-BE49-F238E27FC236}">
                  <a16:creationId xmlns:a16="http://schemas.microsoft.com/office/drawing/2014/main" id="{9C217CE8-07A6-4A44-B219-AE6D0D67A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EF2B8F1B-0DA9-4A39-AE81-7F6A4025A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8">
              <a:extLst>
                <a:ext uri="{FF2B5EF4-FFF2-40B4-BE49-F238E27FC236}">
                  <a16:creationId xmlns:a16="http://schemas.microsoft.com/office/drawing/2014/main" id="{27C2D2D9-14A0-40A5-8C14-511E306C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5F113473-4BED-4CBD-A77A-F23A320C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0">
              <a:extLst>
                <a:ext uri="{FF2B5EF4-FFF2-40B4-BE49-F238E27FC236}">
                  <a16:creationId xmlns:a16="http://schemas.microsoft.com/office/drawing/2014/main" id="{A3DE2E35-1690-4860-8847-8F5941CB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 name="Freeform 21">
              <a:extLst>
                <a:ext uri="{FF2B5EF4-FFF2-40B4-BE49-F238E27FC236}">
                  <a16:creationId xmlns:a16="http://schemas.microsoft.com/office/drawing/2014/main" id="{32DACF63-3543-458B-BE9D-81F655B76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5" name="Freeform 22">
              <a:extLst>
                <a:ext uri="{FF2B5EF4-FFF2-40B4-BE49-F238E27FC236}">
                  <a16:creationId xmlns:a16="http://schemas.microsoft.com/office/drawing/2014/main" id="{21A986C3-BC62-4FF2-A835-F777D0C1A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3">
              <a:extLst>
                <a:ext uri="{FF2B5EF4-FFF2-40B4-BE49-F238E27FC236}">
                  <a16:creationId xmlns:a16="http://schemas.microsoft.com/office/drawing/2014/main" id="{7B6145FF-1F7E-4FF3-8DFC-2C8188735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4">
              <a:extLst>
                <a:ext uri="{FF2B5EF4-FFF2-40B4-BE49-F238E27FC236}">
                  <a16:creationId xmlns:a16="http://schemas.microsoft.com/office/drawing/2014/main" id="{5392BC8E-8848-40E4-917C-606146FA9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5">
              <a:extLst>
                <a:ext uri="{FF2B5EF4-FFF2-40B4-BE49-F238E27FC236}">
                  <a16:creationId xmlns:a16="http://schemas.microsoft.com/office/drawing/2014/main" id="{5B4BB1B7-43ED-4D36-B476-D03835407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3" name="Group 52">
            <a:extLst>
              <a:ext uri="{FF2B5EF4-FFF2-40B4-BE49-F238E27FC236}">
                <a16:creationId xmlns:a16="http://schemas.microsoft.com/office/drawing/2014/main" id="{EE70B70E-640D-4A16-BF5A-745E31E821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54" name="Freeform 5">
              <a:extLst>
                <a:ext uri="{FF2B5EF4-FFF2-40B4-BE49-F238E27FC236}">
                  <a16:creationId xmlns:a16="http://schemas.microsoft.com/office/drawing/2014/main" id="{78A17627-C464-4470-AC0D-31056F857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5" name="Freeform 6">
              <a:extLst>
                <a:ext uri="{FF2B5EF4-FFF2-40B4-BE49-F238E27FC236}">
                  <a16:creationId xmlns:a16="http://schemas.microsoft.com/office/drawing/2014/main" id="{7F210249-E9E0-4A8A-A951-9D143E417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7">
              <a:extLst>
                <a:ext uri="{FF2B5EF4-FFF2-40B4-BE49-F238E27FC236}">
                  <a16:creationId xmlns:a16="http://schemas.microsoft.com/office/drawing/2014/main" id="{2677CB84-5515-43E9-9AB1-9B533474D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25CEEEE2-5174-4074-9A88-3A462B12E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9">
              <a:extLst>
                <a:ext uri="{FF2B5EF4-FFF2-40B4-BE49-F238E27FC236}">
                  <a16:creationId xmlns:a16="http://schemas.microsoft.com/office/drawing/2014/main" id="{8FD85687-9C77-4E52-A56C-D7DAE03E3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8DAAAE3E-5335-4EB2-BC0A-9A1769235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92E82B26-039C-4B65-BF3B-F8AD8928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2">
              <a:extLst>
                <a:ext uri="{FF2B5EF4-FFF2-40B4-BE49-F238E27FC236}">
                  <a16:creationId xmlns:a16="http://schemas.microsoft.com/office/drawing/2014/main" id="{140CEF6D-84A0-40AD-B6B4-A3808F552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3">
              <a:extLst>
                <a:ext uri="{FF2B5EF4-FFF2-40B4-BE49-F238E27FC236}">
                  <a16:creationId xmlns:a16="http://schemas.microsoft.com/office/drawing/2014/main" id="{A37E773C-44BF-4383-99BB-8771BB7D9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4">
              <a:extLst>
                <a:ext uri="{FF2B5EF4-FFF2-40B4-BE49-F238E27FC236}">
                  <a16:creationId xmlns:a16="http://schemas.microsoft.com/office/drawing/2014/main" id="{A9D613EA-4723-4CD8-B7BF-A5A08B4E6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5">
              <a:extLst>
                <a:ext uri="{FF2B5EF4-FFF2-40B4-BE49-F238E27FC236}">
                  <a16:creationId xmlns:a16="http://schemas.microsoft.com/office/drawing/2014/main" id="{5C053DD8-6711-4ED1-B114-A4994D75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6">
              <a:extLst>
                <a:ext uri="{FF2B5EF4-FFF2-40B4-BE49-F238E27FC236}">
                  <a16:creationId xmlns:a16="http://schemas.microsoft.com/office/drawing/2014/main" id="{D975CEC8-87BB-4D2E-BED7-6623B74C1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7">
              <a:extLst>
                <a:ext uri="{FF2B5EF4-FFF2-40B4-BE49-F238E27FC236}">
                  <a16:creationId xmlns:a16="http://schemas.microsoft.com/office/drawing/2014/main" id="{35F8850F-E760-412C-A9B9-C5B1DE723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8">
              <a:extLst>
                <a:ext uri="{FF2B5EF4-FFF2-40B4-BE49-F238E27FC236}">
                  <a16:creationId xmlns:a16="http://schemas.microsoft.com/office/drawing/2014/main" id="{52635348-5762-4388-9C8E-D8D16C580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9">
              <a:extLst>
                <a:ext uri="{FF2B5EF4-FFF2-40B4-BE49-F238E27FC236}">
                  <a16:creationId xmlns:a16="http://schemas.microsoft.com/office/drawing/2014/main" id="{1678A652-8CAF-4485-8F15-CC133CE08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0">
              <a:extLst>
                <a:ext uri="{FF2B5EF4-FFF2-40B4-BE49-F238E27FC236}">
                  <a16:creationId xmlns:a16="http://schemas.microsoft.com/office/drawing/2014/main" id="{8C5CDBAC-30D5-494A-8B6E-A35339BE2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0" name="Freeform 21">
              <a:extLst>
                <a:ext uri="{FF2B5EF4-FFF2-40B4-BE49-F238E27FC236}">
                  <a16:creationId xmlns:a16="http://schemas.microsoft.com/office/drawing/2014/main" id="{7203B218-F27F-4263-844F-D1956588E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1" name="Freeform 22">
              <a:extLst>
                <a:ext uri="{FF2B5EF4-FFF2-40B4-BE49-F238E27FC236}">
                  <a16:creationId xmlns:a16="http://schemas.microsoft.com/office/drawing/2014/main" id="{914A4D24-E5E3-4680-A86A-264D7BA05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3">
              <a:extLst>
                <a:ext uri="{FF2B5EF4-FFF2-40B4-BE49-F238E27FC236}">
                  <a16:creationId xmlns:a16="http://schemas.microsoft.com/office/drawing/2014/main" id="{C39E79D9-EB57-4915-9693-45E2FA1D1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4">
              <a:extLst>
                <a:ext uri="{FF2B5EF4-FFF2-40B4-BE49-F238E27FC236}">
                  <a16:creationId xmlns:a16="http://schemas.microsoft.com/office/drawing/2014/main" id="{4BD0683A-60B3-4116-92E1-F00354AC7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5">
              <a:extLst>
                <a:ext uri="{FF2B5EF4-FFF2-40B4-BE49-F238E27FC236}">
                  <a16:creationId xmlns:a16="http://schemas.microsoft.com/office/drawing/2014/main" id="{7C28A89A-2F23-4F79-A3F6-4687A471D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6" name="Title 1">
            <a:extLst>
              <a:ext uri="{FF2B5EF4-FFF2-40B4-BE49-F238E27FC236}">
                <a16:creationId xmlns:a16="http://schemas.microsoft.com/office/drawing/2014/main" id="{295D5F17-4B73-4D99-8A11-D432CB9C5058}"/>
              </a:ext>
            </a:extLst>
          </p:cNvPr>
          <p:cNvSpPr>
            <a:spLocks noGrp="1"/>
          </p:cNvSpPr>
          <p:nvPr>
            <p:ph type="title"/>
          </p:nvPr>
        </p:nvSpPr>
        <p:spPr>
          <a:xfrm>
            <a:off x="1732103" y="-11493"/>
            <a:ext cx="9072563" cy="874979"/>
          </a:xfrm>
        </p:spPr>
        <p:txBody>
          <a:bodyPr>
            <a:normAutofit/>
          </a:bodyPr>
          <a:lstStyle/>
          <a:p>
            <a:r>
              <a:rPr lang="en-GB" sz="3600" dirty="0">
                <a:solidFill>
                  <a:srgbClr val="002060"/>
                </a:solidFill>
                <a:latin typeface="Georgia" pitchFamily="18" charset="0"/>
              </a:rPr>
              <a:t>Why GreenEnco?</a:t>
            </a:r>
            <a:endParaRPr lang="en-US" sz="3600" dirty="0"/>
          </a:p>
        </p:txBody>
      </p:sp>
      <p:sp>
        <p:nvSpPr>
          <p:cNvPr id="77" name="Content Placeholder 2">
            <a:extLst>
              <a:ext uri="{FF2B5EF4-FFF2-40B4-BE49-F238E27FC236}">
                <a16:creationId xmlns:a16="http://schemas.microsoft.com/office/drawing/2014/main" id="{37F7DC52-4CB7-4470-9BBB-56C7F2ED5CBC}"/>
              </a:ext>
            </a:extLst>
          </p:cNvPr>
          <p:cNvSpPr>
            <a:spLocks noGrp="1"/>
          </p:cNvSpPr>
          <p:nvPr>
            <p:ph idx="1"/>
          </p:nvPr>
        </p:nvSpPr>
        <p:spPr>
          <a:xfrm>
            <a:off x="494845" y="648122"/>
            <a:ext cx="10118027" cy="4274117"/>
          </a:xfrm>
        </p:spPr>
        <p:txBody>
          <a:bodyPr>
            <a:noAutofit/>
          </a:bodyPr>
          <a:lstStyle/>
          <a:p>
            <a:pPr>
              <a:lnSpc>
                <a:spcPct val="200000"/>
              </a:lnSpc>
              <a:buFont typeface="Wingdings" pitchFamily="2" charset="2"/>
              <a:buChar char="§"/>
            </a:pPr>
            <a:r>
              <a:rPr lang="en-US" sz="1600" dirty="0">
                <a:solidFill>
                  <a:srgbClr val="002060"/>
                </a:solidFill>
                <a:latin typeface="Georgia" panose="02040502050405020303" pitchFamily="18" charset="0"/>
              </a:rPr>
              <a:t>GreenEnco team has cumulative experience over </a:t>
            </a:r>
            <a:r>
              <a:rPr lang="en-US" sz="1600" b="1" dirty="0">
                <a:solidFill>
                  <a:srgbClr val="002060"/>
                </a:solidFill>
                <a:latin typeface="Georgia" panose="02040502050405020303" pitchFamily="18" charset="0"/>
              </a:rPr>
              <a:t>10 GW </a:t>
            </a:r>
            <a:r>
              <a:rPr lang="en-US" sz="1600" dirty="0">
                <a:solidFill>
                  <a:srgbClr val="002060"/>
                </a:solidFill>
                <a:latin typeface="Georgia" panose="02040502050405020303" pitchFamily="18" charset="0"/>
              </a:rPr>
              <a:t>utility scale solar PV projects </a:t>
            </a:r>
            <a:r>
              <a:rPr lang="en-US" sz="1200" dirty="0">
                <a:solidFill>
                  <a:srgbClr val="002060"/>
                </a:solidFill>
                <a:latin typeface="Georgia" panose="02040502050405020303" pitchFamily="18" charset="0"/>
              </a:rPr>
              <a:t>(</a:t>
            </a:r>
            <a:r>
              <a:rPr lang="en-US" sz="1200" b="1" dirty="0">
                <a:solidFill>
                  <a:srgbClr val="002060"/>
                </a:solidFill>
                <a:latin typeface="Georgia" panose="02040502050405020303" pitchFamily="18" charset="0"/>
              </a:rPr>
              <a:t>EMEA, APAC &amp; USA)</a:t>
            </a:r>
          </a:p>
          <a:p>
            <a:pPr>
              <a:lnSpc>
                <a:spcPct val="200000"/>
              </a:lnSpc>
              <a:buFont typeface="Wingdings" pitchFamily="2" charset="2"/>
              <a:buChar char="§"/>
            </a:pPr>
            <a:r>
              <a:rPr lang="en-US" sz="1600" dirty="0">
                <a:solidFill>
                  <a:srgbClr val="002060"/>
                </a:solidFill>
                <a:latin typeface="Georgia" panose="02040502050405020303" pitchFamily="18" charset="0"/>
              </a:rPr>
              <a:t>GreenEnco team has delivered techno-commercial due diligence of ca </a:t>
            </a:r>
            <a:r>
              <a:rPr lang="en-US" sz="1600" b="1" dirty="0">
                <a:solidFill>
                  <a:srgbClr val="002060"/>
                </a:solidFill>
                <a:latin typeface="Georgia" panose="02040502050405020303" pitchFamily="18" charset="0"/>
              </a:rPr>
              <a:t>£600m</a:t>
            </a:r>
            <a:endParaRPr lang="en-GB" sz="1600" dirty="0">
              <a:solidFill>
                <a:srgbClr val="002060"/>
              </a:solidFill>
              <a:latin typeface="Georgia" panose="02040502050405020303" pitchFamily="18" charset="0"/>
            </a:endParaRPr>
          </a:p>
          <a:p>
            <a:pPr>
              <a:lnSpc>
                <a:spcPct val="200000"/>
              </a:lnSpc>
              <a:buFont typeface="Wingdings" pitchFamily="2" charset="2"/>
              <a:buChar char="§"/>
            </a:pPr>
            <a:r>
              <a:rPr lang="en-US" sz="1600" dirty="0">
                <a:solidFill>
                  <a:srgbClr val="002060"/>
                </a:solidFill>
                <a:latin typeface="Georgia" panose="02040502050405020303" pitchFamily="18" charset="0"/>
              </a:rPr>
              <a:t>The founder is </a:t>
            </a:r>
          </a:p>
          <a:p>
            <a:pPr lvl="1">
              <a:lnSpc>
                <a:spcPct val="150000"/>
              </a:lnSpc>
              <a:buFont typeface="Wingdings" pitchFamily="2" charset="2"/>
              <a:buChar char="§"/>
            </a:pPr>
            <a:r>
              <a:rPr lang="en-US" sz="1400" dirty="0">
                <a:solidFill>
                  <a:srgbClr val="002060"/>
                </a:solidFill>
                <a:latin typeface="Georgia" panose="02040502050405020303" pitchFamily="18" charset="0"/>
              </a:rPr>
              <a:t>a co-author of the UK Solar Standard - “</a:t>
            </a:r>
            <a:r>
              <a:rPr lang="en-US" sz="1400" b="1" dirty="0">
                <a:solidFill>
                  <a:srgbClr val="002060"/>
                </a:solidFill>
                <a:latin typeface="Georgia" panose="02040502050405020303" pitchFamily="18" charset="0"/>
              </a:rPr>
              <a:t>IET</a:t>
            </a:r>
            <a:r>
              <a:rPr lang="en-US" sz="1400" dirty="0">
                <a:solidFill>
                  <a:srgbClr val="002060"/>
                </a:solidFill>
                <a:latin typeface="Georgia" panose="02040502050405020303" pitchFamily="18" charset="0"/>
              </a:rPr>
              <a:t> Code of Practice for Grid Connected Solar Photovoltaic Systems”. </a:t>
            </a:r>
          </a:p>
          <a:p>
            <a:pPr lvl="1">
              <a:lnSpc>
                <a:spcPct val="150000"/>
              </a:lnSpc>
              <a:buFont typeface="Wingdings" pitchFamily="2" charset="2"/>
              <a:buChar char="§"/>
            </a:pPr>
            <a:r>
              <a:rPr lang="en-US" sz="1400" dirty="0">
                <a:solidFill>
                  <a:srgbClr val="002060"/>
                </a:solidFill>
                <a:latin typeface="Georgia" panose="02040502050405020303" pitchFamily="18" charset="0"/>
              </a:rPr>
              <a:t>member of both </a:t>
            </a:r>
            <a:r>
              <a:rPr lang="en-US" sz="1400" b="1" dirty="0">
                <a:solidFill>
                  <a:srgbClr val="002060"/>
                </a:solidFill>
                <a:latin typeface="Georgia" panose="02040502050405020303" pitchFamily="18" charset="0"/>
              </a:rPr>
              <a:t>BSI</a:t>
            </a:r>
            <a:r>
              <a:rPr lang="en-US" sz="1400" dirty="0">
                <a:solidFill>
                  <a:srgbClr val="002060"/>
                </a:solidFill>
                <a:latin typeface="Georgia" panose="02040502050405020303" pitchFamily="18" charset="0"/>
              </a:rPr>
              <a:t> and </a:t>
            </a:r>
            <a:r>
              <a:rPr lang="en-US" sz="1400" b="1" dirty="0">
                <a:solidFill>
                  <a:srgbClr val="002060"/>
                </a:solidFill>
                <a:latin typeface="Georgia" panose="02040502050405020303" pitchFamily="18" charset="0"/>
              </a:rPr>
              <a:t>IEC</a:t>
            </a:r>
            <a:r>
              <a:rPr lang="en-US" sz="1400" dirty="0">
                <a:solidFill>
                  <a:srgbClr val="002060"/>
                </a:solidFill>
                <a:latin typeface="Georgia" panose="02040502050405020303" pitchFamily="18" charset="0"/>
              </a:rPr>
              <a:t> international standard committees</a:t>
            </a:r>
          </a:p>
          <a:p>
            <a:pPr>
              <a:lnSpc>
                <a:spcPct val="200000"/>
              </a:lnSpc>
              <a:buFont typeface="Wingdings" pitchFamily="2" charset="2"/>
              <a:buChar char="§"/>
            </a:pPr>
            <a:r>
              <a:rPr lang="en-GB" sz="1600" dirty="0">
                <a:solidFill>
                  <a:srgbClr val="002060"/>
                </a:solidFill>
                <a:latin typeface="Georgia" panose="02040502050405020303" pitchFamily="18" charset="0"/>
              </a:rPr>
              <a:t>Our unique Artificial Intelligence (AI) and Machine Learning (ML) algorithms demonstrated on average </a:t>
            </a:r>
            <a:r>
              <a:rPr lang="en-GB" sz="1600" b="1" dirty="0">
                <a:solidFill>
                  <a:srgbClr val="002060"/>
                </a:solidFill>
                <a:latin typeface="Georgia" panose="02040502050405020303" pitchFamily="18" charset="0"/>
              </a:rPr>
              <a:t>10% generation gain </a:t>
            </a:r>
            <a:r>
              <a:rPr lang="en-GB" sz="1600" dirty="0">
                <a:solidFill>
                  <a:srgbClr val="002060"/>
                </a:solidFill>
                <a:latin typeface="Georgia" panose="02040502050405020303" pitchFamily="18" charset="0"/>
              </a:rPr>
              <a:t>of a </a:t>
            </a:r>
            <a:r>
              <a:rPr lang="en-GB" sz="1600" b="1" dirty="0">
                <a:solidFill>
                  <a:srgbClr val="002060"/>
                </a:solidFill>
                <a:latin typeface="Georgia" panose="02040502050405020303" pitchFamily="18" charset="0"/>
              </a:rPr>
              <a:t>300 MW </a:t>
            </a:r>
            <a:r>
              <a:rPr lang="en-GB" sz="1600" dirty="0">
                <a:solidFill>
                  <a:srgbClr val="002060"/>
                </a:solidFill>
                <a:latin typeface="Georgia" panose="02040502050405020303" pitchFamily="18" charset="0"/>
              </a:rPr>
              <a:t>operational solar portfolio in India</a:t>
            </a:r>
          </a:p>
          <a:p>
            <a:pPr lvl="1">
              <a:lnSpc>
                <a:spcPct val="150000"/>
              </a:lnSpc>
              <a:buFont typeface="Wingdings" pitchFamily="2" charset="2"/>
              <a:buChar char="§"/>
            </a:pPr>
            <a:r>
              <a:rPr lang="en-GB" sz="1400" dirty="0">
                <a:solidFill>
                  <a:srgbClr val="002060"/>
                </a:solidFill>
                <a:latin typeface="Georgia" panose="02040502050405020303" pitchFamily="18" charset="0"/>
              </a:rPr>
              <a:t>resulted </a:t>
            </a:r>
            <a:r>
              <a:rPr lang="en-GB" sz="1400" b="1" dirty="0">
                <a:solidFill>
                  <a:srgbClr val="002060"/>
                </a:solidFill>
                <a:latin typeface="Georgia" panose="02040502050405020303" pitchFamily="18" charset="0"/>
              </a:rPr>
              <a:t>£20m </a:t>
            </a:r>
            <a:r>
              <a:rPr lang="en-GB" sz="1400" dirty="0">
                <a:solidFill>
                  <a:srgbClr val="002060"/>
                </a:solidFill>
                <a:latin typeface="Georgia" panose="02040502050405020303" pitchFamily="18" charset="0"/>
              </a:rPr>
              <a:t>financial benefit – </a:t>
            </a:r>
            <a:r>
              <a:rPr lang="en-GB" sz="1400" b="1" dirty="0">
                <a:solidFill>
                  <a:srgbClr val="002060"/>
                </a:solidFill>
                <a:latin typeface="Georgia" panose="02040502050405020303" pitchFamily="18" charset="0"/>
              </a:rPr>
              <a:t>FINANCIAL IMPACT</a:t>
            </a:r>
          </a:p>
          <a:p>
            <a:pPr lvl="1">
              <a:lnSpc>
                <a:spcPct val="150000"/>
              </a:lnSpc>
              <a:buFont typeface="Wingdings" pitchFamily="2" charset="2"/>
              <a:buChar char="§"/>
            </a:pPr>
            <a:r>
              <a:rPr lang="en-GB" sz="1400" b="1" dirty="0">
                <a:solidFill>
                  <a:srgbClr val="002060"/>
                </a:solidFill>
                <a:latin typeface="Georgia" panose="02040502050405020303" pitchFamily="18" charset="0"/>
              </a:rPr>
              <a:t>33,000 Tonnes </a:t>
            </a:r>
            <a:r>
              <a:rPr lang="en-GB" sz="1400" dirty="0">
                <a:solidFill>
                  <a:srgbClr val="002060"/>
                </a:solidFill>
                <a:latin typeface="Georgia" panose="02040502050405020303" pitchFamily="18" charset="0"/>
              </a:rPr>
              <a:t>of CO2 offset – </a:t>
            </a:r>
            <a:r>
              <a:rPr lang="en-GB" sz="1400" b="1" dirty="0">
                <a:solidFill>
                  <a:srgbClr val="002060"/>
                </a:solidFill>
                <a:latin typeface="Georgia" panose="02040502050405020303" pitchFamily="18" charset="0"/>
              </a:rPr>
              <a:t>CLIMATE IMPACT</a:t>
            </a:r>
          </a:p>
          <a:p>
            <a:pPr>
              <a:lnSpc>
                <a:spcPct val="200000"/>
              </a:lnSpc>
              <a:buFont typeface="Wingdings" pitchFamily="2" charset="2"/>
              <a:buChar char="§"/>
            </a:pPr>
            <a:r>
              <a:rPr lang="en-US" sz="1600" dirty="0">
                <a:solidFill>
                  <a:srgbClr val="002060"/>
                </a:solidFill>
                <a:latin typeface="Georgia" panose="02040502050405020303" pitchFamily="18" charset="0"/>
              </a:rPr>
              <a:t>GreenEnco has been identified as one of the </a:t>
            </a:r>
            <a:r>
              <a:rPr lang="en-US" sz="1600" b="1" dirty="0">
                <a:solidFill>
                  <a:srgbClr val="002060"/>
                </a:solidFill>
                <a:latin typeface="Georgia" panose="02040502050405020303" pitchFamily="18" charset="0"/>
              </a:rPr>
              <a:t>high potential UK SMEs</a:t>
            </a:r>
            <a:endParaRPr lang="en-US" sz="1600" dirty="0">
              <a:solidFill>
                <a:srgbClr val="002060"/>
              </a:solidFill>
              <a:latin typeface="Georgia" panose="02040502050405020303" pitchFamily="18" charset="0"/>
            </a:endParaRPr>
          </a:p>
          <a:p>
            <a:pPr lvl="1">
              <a:lnSpc>
                <a:spcPct val="150000"/>
              </a:lnSpc>
              <a:buFont typeface="Wingdings" pitchFamily="2" charset="2"/>
              <a:buChar char="§"/>
            </a:pPr>
            <a:r>
              <a:rPr lang="en-US" sz="1400" dirty="0">
                <a:solidFill>
                  <a:srgbClr val="002060"/>
                </a:solidFill>
                <a:latin typeface="Georgia" panose="02040502050405020303" pitchFamily="18" charset="0"/>
              </a:rPr>
              <a:t>Enlisted as one of the “</a:t>
            </a:r>
            <a:r>
              <a:rPr lang="en-US" sz="1400" b="1" dirty="0">
                <a:solidFill>
                  <a:srgbClr val="002060"/>
                </a:solidFill>
                <a:latin typeface="Georgia" panose="02040502050405020303" pitchFamily="18" charset="0"/>
              </a:rPr>
              <a:t>UK-India Green Business Portfolio” companies</a:t>
            </a:r>
          </a:p>
          <a:p>
            <a:pPr>
              <a:lnSpc>
                <a:spcPct val="150000"/>
              </a:lnSpc>
              <a:buFont typeface="Wingdings" pitchFamily="2" charset="2"/>
              <a:buChar char="§"/>
            </a:pPr>
            <a:r>
              <a:rPr lang="en-US" sz="1600" dirty="0">
                <a:solidFill>
                  <a:srgbClr val="002060"/>
                </a:solidFill>
                <a:latin typeface="Georgia" panose="02040502050405020303" pitchFamily="18" charset="0"/>
              </a:rPr>
              <a:t>GreenEnco has signed MOUs with Telangana State Renewable Energy Development Corporation Ltd., (TSREDCO), India (</a:t>
            </a:r>
            <a:r>
              <a:rPr lang="en-US" sz="800" dirty="0">
                <a:hlinkClick r:id="rId2"/>
              </a:rPr>
              <a:t>GreenEnco Is To Optimize The Generation Of Solar Assets By Using AI And ML Driven Asset Performance Management (APM) In The State Of Telangana – </a:t>
            </a:r>
            <a:r>
              <a:rPr lang="en-US" sz="800" dirty="0" err="1">
                <a:hlinkClick r:id="rId2"/>
              </a:rPr>
              <a:t>SolarQuarter</a:t>
            </a:r>
            <a:r>
              <a:rPr lang="en-US" sz="800" dirty="0"/>
              <a:t>)</a:t>
            </a:r>
            <a:endParaRPr lang="en-US" sz="1100" dirty="0">
              <a:solidFill>
                <a:srgbClr val="002060"/>
              </a:solidFill>
              <a:latin typeface="Georgia" panose="02040502050405020303" pitchFamily="18" charset="0"/>
            </a:endParaRPr>
          </a:p>
        </p:txBody>
      </p:sp>
      <p:pic>
        <p:nvPicPr>
          <p:cNvPr id="84" name="Picture 6" descr="Online courses from The Foreign, Commonweath and Development Office">
            <a:extLst>
              <a:ext uri="{FF2B5EF4-FFF2-40B4-BE49-F238E27FC236}">
                <a16:creationId xmlns:a16="http://schemas.microsoft.com/office/drawing/2014/main" id="{7D1961F7-D8CE-44C7-A0EA-C77BFC5AB0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57808" y="6477012"/>
            <a:ext cx="1671273" cy="576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Department for International Trade : Kent International Business">
            <a:extLst>
              <a:ext uri="{FF2B5EF4-FFF2-40B4-BE49-F238E27FC236}">
                <a16:creationId xmlns:a16="http://schemas.microsoft.com/office/drawing/2014/main" id="{7FF1685E-0027-4E64-8165-236A25712D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2565" y="6481178"/>
            <a:ext cx="1340084" cy="576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Logo&#10;&#10;Description automatically generated">
            <a:extLst>
              <a:ext uri="{FF2B5EF4-FFF2-40B4-BE49-F238E27FC236}">
                <a16:creationId xmlns:a16="http://schemas.microsoft.com/office/drawing/2014/main" id="{6E5B3E4E-9466-4F09-B195-DE3B69A372C1}"/>
              </a:ext>
            </a:extLst>
          </p:cNvPr>
          <p:cNvPicPr/>
          <p:nvPr/>
        </p:nvPicPr>
        <p:blipFill rotWithShape="1">
          <a:blip r:embed="rId5" cstate="print">
            <a:extLst>
              <a:ext uri="{28A0092B-C50C-407E-A947-70E740481C1C}">
                <a14:useLocalDpi xmlns:a14="http://schemas.microsoft.com/office/drawing/2010/main" val="0"/>
              </a:ext>
            </a:extLst>
          </a:blip>
          <a:srcRect t="19369" b="17647"/>
          <a:stretch/>
        </p:blipFill>
        <p:spPr>
          <a:xfrm>
            <a:off x="3591499" y="6488785"/>
            <a:ext cx="1440000" cy="324000"/>
          </a:xfrm>
          <a:prstGeom prst="rect">
            <a:avLst/>
          </a:prstGeom>
        </p:spPr>
      </p:pic>
      <p:sp>
        <p:nvSpPr>
          <p:cNvPr id="88" name="TextBox 87">
            <a:extLst>
              <a:ext uri="{FF2B5EF4-FFF2-40B4-BE49-F238E27FC236}">
                <a16:creationId xmlns:a16="http://schemas.microsoft.com/office/drawing/2014/main" id="{A64EE4BD-F851-41B8-9C02-A8398C3617A9}"/>
              </a:ext>
            </a:extLst>
          </p:cNvPr>
          <p:cNvSpPr txBox="1"/>
          <p:nvPr/>
        </p:nvSpPr>
        <p:spPr>
          <a:xfrm>
            <a:off x="1092886" y="6533033"/>
            <a:ext cx="1779522" cy="307777"/>
          </a:xfrm>
          <a:prstGeom prst="rect">
            <a:avLst/>
          </a:prstGeom>
          <a:noFill/>
        </p:spPr>
        <p:txBody>
          <a:bodyPr wrap="square">
            <a:spAutoFit/>
          </a:bodyPr>
          <a:lstStyle/>
          <a:p>
            <a:r>
              <a:rPr lang="en-US" sz="1400" b="1" u="sng" dirty="0">
                <a:solidFill>
                  <a:srgbClr val="002060"/>
                </a:solidFill>
                <a:latin typeface="Georgia" panose="02040502050405020303" pitchFamily="18" charset="0"/>
              </a:rPr>
              <a:t>Supported by</a:t>
            </a:r>
            <a:endParaRPr lang="en-GB" sz="1400" b="1" u="sng" dirty="0">
              <a:latin typeface="Georgia" panose="02040502050405020303" pitchFamily="18" charset="0"/>
            </a:endParaRPr>
          </a:p>
        </p:txBody>
      </p:sp>
      <p:pic>
        <p:nvPicPr>
          <p:cNvPr id="78" name="Picture 77">
            <a:extLst>
              <a:ext uri="{FF2B5EF4-FFF2-40B4-BE49-F238E27FC236}">
                <a16:creationId xmlns:a16="http://schemas.microsoft.com/office/drawing/2014/main" id="{8586D425-597A-4B9C-AB03-819E82A9E1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7559" y="2848034"/>
            <a:ext cx="1738761" cy="1726859"/>
          </a:xfrm>
          <a:prstGeom prst="rect">
            <a:avLst/>
          </a:prstGeom>
          <a:ln>
            <a:noFill/>
          </a:ln>
          <a:effectLst>
            <a:softEdge rad="112500"/>
          </a:effectLst>
        </p:spPr>
      </p:pic>
      <p:pic>
        <p:nvPicPr>
          <p:cNvPr id="79" name="Picture 78">
            <a:extLst>
              <a:ext uri="{FF2B5EF4-FFF2-40B4-BE49-F238E27FC236}">
                <a16:creationId xmlns:a16="http://schemas.microsoft.com/office/drawing/2014/main" id="{09C083A0-8911-4C42-A4EA-648BECD0C4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3174" y="4556218"/>
            <a:ext cx="1586911" cy="720000"/>
          </a:xfrm>
          <a:prstGeom prst="rect">
            <a:avLst/>
          </a:prstGeom>
        </p:spPr>
      </p:pic>
      <p:pic>
        <p:nvPicPr>
          <p:cNvPr id="82" name="Picture 81">
            <a:extLst>
              <a:ext uri="{FF2B5EF4-FFF2-40B4-BE49-F238E27FC236}">
                <a16:creationId xmlns:a16="http://schemas.microsoft.com/office/drawing/2014/main" id="{F88117BE-AD4B-45E8-85B5-82349A1DEF6C}"/>
              </a:ext>
            </a:extLst>
          </p:cNvPr>
          <p:cNvPicPr>
            <a:picLocks noChangeAspect="1"/>
          </p:cNvPicPr>
          <p:nvPr/>
        </p:nvPicPr>
        <p:blipFill rotWithShape="1">
          <a:blip r:embed="rId8">
            <a:extLst>
              <a:ext uri="{28A0092B-C50C-407E-A947-70E740481C1C}">
                <a14:useLocalDpi xmlns:a14="http://schemas.microsoft.com/office/drawing/2010/main" val="0"/>
              </a:ext>
            </a:extLst>
          </a:blip>
          <a:srcRect l="14617" r="15210"/>
          <a:stretch/>
        </p:blipFill>
        <p:spPr>
          <a:xfrm>
            <a:off x="10857012" y="648122"/>
            <a:ext cx="1709110" cy="2343600"/>
          </a:xfrm>
          <a:prstGeom prst="rect">
            <a:avLst/>
          </a:prstGeom>
          <a:ln>
            <a:noFill/>
          </a:ln>
          <a:effectLst>
            <a:softEdge rad="112500"/>
          </a:effectLst>
        </p:spPr>
      </p:pic>
      <p:pic>
        <p:nvPicPr>
          <p:cNvPr id="83" name="Picture 82" descr="A picture containing logo&#10;&#10;Description automatically generated">
            <a:extLst>
              <a:ext uri="{FF2B5EF4-FFF2-40B4-BE49-F238E27FC236}">
                <a16:creationId xmlns:a16="http://schemas.microsoft.com/office/drawing/2014/main" id="{841F2145-8645-4574-A261-BB916C232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89" name="TextBox 88">
            <a:extLst>
              <a:ext uri="{FF2B5EF4-FFF2-40B4-BE49-F238E27FC236}">
                <a16:creationId xmlns:a16="http://schemas.microsoft.com/office/drawing/2014/main" id="{6557BE4A-679A-4E97-B4BD-F36D50AE2ECA}"/>
              </a:ext>
            </a:extLst>
          </p:cNvPr>
          <p:cNvSpPr txBox="1"/>
          <p:nvPr/>
        </p:nvSpPr>
        <p:spPr>
          <a:xfrm>
            <a:off x="3560620" y="6733517"/>
            <a:ext cx="1651965" cy="430887"/>
          </a:xfrm>
          <a:prstGeom prst="rect">
            <a:avLst/>
          </a:prstGeom>
          <a:noFill/>
        </p:spPr>
        <p:txBody>
          <a:bodyPr wrap="square">
            <a:spAutoFit/>
          </a:bodyPr>
          <a:lstStyle/>
          <a:p>
            <a:pPr algn="ctr"/>
            <a:r>
              <a:rPr lang="en-US" sz="1100" dirty="0">
                <a:solidFill>
                  <a:srgbClr val="002060"/>
                </a:solidFill>
                <a:latin typeface="Georgia" panose="02040502050405020303" pitchFamily="18" charset="0"/>
              </a:rPr>
              <a:t>Innovation agency of </a:t>
            </a:r>
          </a:p>
          <a:p>
            <a:pPr algn="ctr"/>
            <a:r>
              <a:rPr lang="en-US" sz="1100" dirty="0">
                <a:solidFill>
                  <a:srgbClr val="002060"/>
                </a:solidFill>
                <a:latin typeface="Georgia" panose="02040502050405020303" pitchFamily="18" charset="0"/>
              </a:rPr>
              <a:t>UK Govt</a:t>
            </a:r>
            <a:endParaRPr lang="en-GB" sz="1100" dirty="0"/>
          </a:p>
        </p:txBody>
      </p:sp>
      <p:pic>
        <p:nvPicPr>
          <p:cNvPr id="3" name="Picture 2">
            <a:extLst>
              <a:ext uri="{FF2B5EF4-FFF2-40B4-BE49-F238E27FC236}">
                <a16:creationId xmlns:a16="http://schemas.microsoft.com/office/drawing/2014/main" id="{2ECC73A5-FB60-45AA-A106-EBEF704FE6F7}"/>
              </a:ext>
            </a:extLst>
          </p:cNvPr>
          <p:cNvPicPr>
            <a:picLocks noChangeAspect="1"/>
          </p:cNvPicPr>
          <p:nvPr/>
        </p:nvPicPr>
        <p:blipFill rotWithShape="1">
          <a:blip r:embed="rId10"/>
          <a:srcRect t="7"/>
          <a:stretch/>
        </p:blipFill>
        <p:spPr>
          <a:xfrm>
            <a:off x="10897704" y="5314848"/>
            <a:ext cx="1708285" cy="1934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21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a:extLst>
              <a:ext uri="{FF2B5EF4-FFF2-40B4-BE49-F238E27FC236}">
                <a16:creationId xmlns:a16="http://schemas.microsoft.com/office/drawing/2014/main" id="{436D8642-553F-498D-AA6C-241AD1DAA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28" name="Freeform 5">
              <a:extLst>
                <a:ext uri="{FF2B5EF4-FFF2-40B4-BE49-F238E27FC236}">
                  <a16:creationId xmlns:a16="http://schemas.microsoft.com/office/drawing/2014/main" id="{E7046E2E-2459-49A6-A998-38BB1C03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6">
              <a:extLst>
                <a:ext uri="{FF2B5EF4-FFF2-40B4-BE49-F238E27FC236}">
                  <a16:creationId xmlns:a16="http://schemas.microsoft.com/office/drawing/2014/main" id="{1425157F-C321-48C1-B327-4A8C357BE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7">
              <a:extLst>
                <a:ext uri="{FF2B5EF4-FFF2-40B4-BE49-F238E27FC236}">
                  <a16:creationId xmlns:a16="http://schemas.microsoft.com/office/drawing/2014/main" id="{31D99019-DDDD-4918-9067-61B350171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8">
              <a:extLst>
                <a:ext uri="{FF2B5EF4-FFF2-40B4-BE49-F238E27FC236}">
                  <a16:creationId xmlns:a16="http://schemas.microsoft.com/office/drawing/2014/main" id="{991603F3-8E8F-48CF-B17C-4B86CE85D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9">
              <a:extLst>
                <a:ext uri="{FF2B5EF4-FFF2-40B4-BE49-F238E27FC236}">
                  <a16:creationId xmlns:a16="http://schemas.microsoft.com/office/drawing/2014/main" id="{2F489468-4DF0-43C0-AB60-4269DB8E3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0">
              <a:extLst>
                <a:ext uri="{FF2B5EF4-FFF2-40B4-BE49-F238E27FC236}">
                  <a16:creationId xmlns:a16="http://schemas.microsoft.com/office/drawing/2014/main" id="{B4E185E7-564C-40C6-A3F5-6FBACA85E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1">
              <a:extLst>
                <a:ext uri="{FF2B5EF4-FFF2-40B4-BE49-F238E27FC236}">
                  <a16:creationId xmlns:a16="http://schemas.microsoft.com/office/drawing/2014/main" id="{00BC720A-1064-4288-8DFB-1674E22E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2">
              <a:extLst>
                <a:ext uri="{FF2B5EF4-FFF2-40B4-BE49-F238E27FC236}">
                  <a16:creationId xmlns:a16="http://schemas.microsoft.com/office/drawing/2014/main" id="{5C2ECBE6-56CB-4732-8A65-BD70497F9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8C23A52-78C1-485D-9B17-CA223E391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4">
              <a:extLst>
                <a:ext uri="{FF2B5EF4-FFF2-40B4-BE49-F238E27FC236}">
                  <a16:creationId xmlns:a16="http://schemas.microsoft.com/office/drawing/2014/main" id="{DB1972C8-2ABA-4312-965F-1EEA01D98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E0A89A29-AA1D-4EC7-B143-9C316A9BD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6">
              <a:extLst>
                <a:ext uri="{FF2B5EF4-FFF2-40B4-BE49-F238E27FC236}">
                  <a16:creationId xmlns:a16="http://schemas.microsoft.com/office/drawing/2014/main" id="{9C217CE8-07A6-4A44-B219-AE6D0D67A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EF2B8F1B-0DA9-4A39-AE81-7F6A4025A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8">
              <a:extLst>
                <a:ext uri="{FF2B5EF4-FFF2-40B4-BE49-F238E27FC236}">
                  <a16:creationId xmlns:a16="http://schemas.microsoft.com/office/drawing/2014/main" id="{27C2D2D9-14A0-40A5-8C14-511E306C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5F113473-4BED-4CBD-A77A-F23A320C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0">
              <a:extLst>
                <a:ext uri="{FF2B5EF4-FFF2-40B4-BE49-F238E27FC236}">
                  <a16:creationId xmlns:a16="http://schemas.microsoft.com/office/drawing/2014/main" id="{A3DE2E35-1690-4860-8847-8F5941CB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 name="Freeform 21">
              <a:extLst>
                <a:ext uri="{FF2B5EF4-FFF2-40B4-BE49-F238E27FC236}">
                  <a16:creationId xmlns:a16="http://schemas.microsoft.com/office/drawing/2014/main" id="{32DACF63-3543-458B-BE9D-81F655B76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5" name="Freeform 22">
              <a:extLst>
                <a:ext uri="{FF2B5EF4-FFF2-40B4-BE49-F238E27FC236}">
                  <a16:creationId xmlns:a16="http://schemas.microsoft.com/office/drawing/2014/main" id="{21A986C3-BC62-4FF2-A835-F777D0C1A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3">
              <a:extLst>
                <a:ext uri="{FF2B5EF4-FFF2-40B4-BE49-F238E27FC236}">
                  <a16:creationId xmlns:a16="http://schemas.microsoft.com/office/drawing/2014/main" id="{7B6145FF-1F7E-4FF3-8DFC-2C8188735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4">
              <a:extLst>
                <a:ext uri="{FF2B5EF4-FFF2-40B4-BE49-F238E27FC236}">
                  <a16:creationId xmlns:a16="http://schemas.microsoft.com/office/drawing/2014/main" id="{5392BC8E-8848-40E4-917C-606146FA9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5">
              <a:extLst>
                <a:ext uri="{FF2B5EF4-FFF2-40B4-BE49-F238E27FC236}">
                  <a16:creationId xmlns:a16="http://schemas.microsoft.com/office/drawing/2014/main" id="{5B4BB1B7-43ED-4D36-B476-D03835407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3" name="Group 52">
            <a:extLst>
              <a:ext uri="{FF2B5EF4-FFF2-40B4-BE49-F238E27FC236}">
                <a16:creationId xmlns:a16="http://schemas.microsoft.com/office/drawing/2014/main" id="{EE70B70E-640D-4A16-BF5A-745E31E821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54" name="Freeform 5">
              <a:extLst>
                <a:ext uri="{FF2B5EF4-FFF2-40B4-BE49-F238E27FC236}">
                  <a16:creationId xmlns:a16="http://schemas.microsoft.com/office/drawing/2014/main" id="{78A17627-C464-4470-AC0D-31056F857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5" name="Freeform 6">
              <a:extLst>
                <a:ext uri="{FF2B5EF4-FFF2-40B4-BE49-F238E27FC236}">
                  <a16:creationId xmlns:a16="http://schemas.microsoft.com/office/drawing/2014/main" id="{7F210249-E9E0-4A8A-A951-9D143E417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7">
              <a:extLst>
                <a:ext uri="{FF2B5EF4-FFF2-40B4-BE49-F238E27FC236}">
                  <a16:creationId xmlns:a16="http://schemas.microsoft.com/office/drawing/2014/main" id="{2677CB84-5515-43E9-9AB1-9B533474D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25CEEEE2-5174-4074-9A88-3A462B12E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9">
              <a:extLst>
                <a:ext uri="{FF2B5EF4-FFF2-40B4-BE49-F238E27FC236}">
                  <a16:creationId xmlns:a16="http://schemas.microsoft.com/office/drawing/2014/main" id="{8FD85687-9C77-4E52-A56C-D7DAE03E3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8DAAAE3E-5335-4EB2-BC0A-9A1769235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92E82B26-039C-4B65-BF3B-F8AD8928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2">
              <a:extLst>
                <a:ext uri="{FF2B5EF4-FFF2-40B4-BE49-F238E27FC236}">
                  <a16:creationId xmlns:a16="http://schemas.microsoft.com/office/drawing/2014/main" id="{140CEF6D-84A0-40AD-B6B4-A3808F552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3">
              <a:extLst>
                <a:ext uri="{FF2B5EF4-FFF2-40B4-BE49-F238E27FC236}">
                  <a16:creationId xmlns:a16="http://schemas.microsoft.com/office/drawing/2014/main" id="{A37E773C-44BF-4383-99BB-8771BB7D9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4">
              <a:extLst>
                <a:ext uri="{FF2B5EF4-FFF2-40B4-BE49-F238E27FC236}">
                  <a16:creationId xmlns:a16="http://schemas.microsoft.com/office/drawing/2014/main" id="{A9D613EA-4723-4CD8-B7BF-A5A08B4E6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5">
              <a:extLst>
                <a:ext uri="{FF2B5EF4-FFF2-40B4-BE49-F238E27FC236}">
                  <a16:creationId xmlns:a16="http://schemas.microsoft.com/office/drawing/2014/main" id="{5C053DD8-6711-4ED1-B114-A4994D75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6">
              <a:extLst>
                <a:ext uri="{FF2B5EF4-FFF2-40B4-BE49-F238E27FC236}">
                  <a16:creationId xmlns:a16="http://schemas.microsoft.com/office/drawing/2014/main" id="{D975CEC8-87BB-4D2E-BED7-6623B74C1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7">
              <a:extLst>
                <a:ext uri="{FF2B5EF4-FFF2-40B4-BE49-F238E27FC236}">
                  <a16:creationId xmlns:a16="http://schemas.microsoft.com/office/drawing/2014/main" id="{35F8850F-E760-412C-A9B9-C5B1DE723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8">
              <a:extLst>
                <a:ext uri="{FF2B5EF4-FFF2-40B4-BE49-F238E27FC236}">
                  <a16:creationId xmlns:a16="http://schemas.microsoft.com/office/drawing/2014/main" id="{52635348-5762-4388-9C8E-D8D16C580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9">
              <a:extLst>
                <a:ext uri="{FF2B5EF4-FFF2-40B4-BE49-F238E27FC236}">
                  <a16:creationId xmlns:a16="http://schemas.microsoft.com/office/drawing/2014/main" id="{1678A652-8CAF-4485-8F15-CC133CE08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0">
              <a:extLst>
                <a:ext uri="{FF2B5EF4-FFF2-40B4-BE49-F238E27FC236}">
                  <a16:creationId xmlns:a16="http://schemas.microsoft.com/office/drawing/2014/main" id="{8C5CDBAC-30D5-494A-8B6E-A35339BE2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0" name="Freeform 21">
              <a:extLst>
                <a:ext uri="{FF2B5EF4-FFF2-40B4-BE49-F238E27FC236}">
                  <a16:creationId xmlns:a16="http://schemas.microsoft.com/office/drawing/2014/main" id="{7203B218-F27F-4263-844F-D1956588E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1" name="Freeform 22">
              <a:extLst>
                <a:ext uri="{FF2B5EF4-FFF2-40B4-BE49-F238E27FC236}">
                  <a16:creationId xmlns:a16="http://schemas.microsoft.com/office/drawing/2014/main" id="{914A4D24-E5E3-4680-A86A-264D7BA05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3">
              <a:extLst>
                <a:ext uri="{FF2B5EF4-FFF2-40B4-BE49-F238E27FC236}">
                  <a16:creationId xmlns:a16="http://schemas.microsoft.com/office/drawing/2014/main" id="{C39E79D9-EB57-4915-9693-45E2FA1D1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4">
              <a:extLst>
                <a:ext uri="{FF2B5EF4-FFF2-40B4-BE49-F238E27FC236}">
                  <a16:creationId xmlns:a16="http://schemas.microsoft.com/office/drawing/2014/main" id="{4BD0683A-60B3-4116-92E1-F00354AC7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5">
              <a:extLst>
                <a:ext uri="{FF2B5EF4-FFF2-40B4-BE49-F238E27FC236}">
                  <a16:creationId xmlns:a16="http://schemas.microsoft.com/office/drawing/2014/main" id="{7C28A89A-2F23-4F79-A3F6-4687A471D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6" name="Title 1">
            <a:extLst>
              <a:ext uri="{FF2B5EF4-FFF2-40B4-BE49-F238E27FC236}">
                <a16:creationId xmlns:a16="http://schemas.microsoft.com/office/drawing/2014/main" id="{295D5F17-4B73-4D99-8A11-D432CB9C5058}"/>
              </a:ext>
            </a:extLst>
          </p:cNvPr>
          <p:cNvSpPr>
            <a:spLocks noGrp="1"/>
          </p:cNvSpPr>
          <p:nvPr>
            <p:ph type="title"/>
          </p:nvPr>
        </p:nvSpPr>
        <p:spPr>
          <a:xfrm>
            <a:off x="1865180" y="-10833"/>
            <a:ext cx="9072563" cy="874979"/>
          </a:xfrm>
        </p:spPr>
        <p:txBody>
          <a:bodyPr>
            <a:normAutofit/>
          </a:bodyPr>
          <a:lstStyle/>
          <a:p>
            <a:r>
              <a:rPr lang="en-GB" sz="3600" dirty="0">
                <a:solidFill>
                  <a:srgbClr val="002060"/>
                </a:solidFill>
                <a:latin typeface="Georgia" pitchFamily="18" charset="0"/>
              </a:rPr>
              <a:t>Management Team</a:t>
            </a:r>
            <a:endParaRPr lang="en-US" sz="3600" dirty="0"/>
          </a:p>
        </p:txBody>
      </p:sp>
      <p:pic>
        <p:nvPicPr>
          <p:cNvPr id="83" name="Picture 82" descr="A picture containing logo&#10;&#10;Description automatically generated">
            <a:extLst>
              <a:ext uri="{FF2B5EF4-FFF2-40B4-BE49-F238E27FC236}">
                <a16:creationId xmlns:a16="http://schemas.microsoft.com/office/drawing/2014/main" id="{841F2145-8645-4574-A261-BB916C232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86" name="TextBox 85">
            <a:extLst>
              <a:ext uri="{FF2B5EF4-FFF2-40B4-BE49-F238E27FC236}">
                <a16:creationId xmlns:a16="http://schemas.microsoft.com/office/drawing/2014/main" id="{C475B00D-5C3C-4A6A-940F-5A6285A09B0B}"/>
              </a:ext>
            </a:extLst>
          </p:cNvPr>
          <p:cNvSpPr txBox="1"/>
          <p:nvPr/>
        </p:nvSpPr>
        <p:spPr>
          <a:xfrm>
            <a:off x="817370" y="3447972"/>
            <a:ext cx="3690672" cy="3416320"/>
          </a:xfrm>
          <a:prstGeom prst="rect">
            <a:avLst/>
          </a:prstGeom>
          <a:noFill/>
        </p:spPr>
        <p:txBody>
          <a:bodyPr wrap="square">
            <a:spAutoFit/>
          </a:bodyPr>
          <a:lstStyle/>
          <a:p>
            <a:pPr algn="just"/>
            <a:r>
              <a:rPr lang="en-US" sz="1200" dirty="0">
                <a:solidFill>
                  <a:prstClr val="black"/>
                </a:solidFill>
                <a:latin typeface="Georgia" panose="02040502050405020303" pitchFamily="18" charset="0"/>
              </a:rPr>
              <a:t>Jyoti is the founder of GreenEnco. He is an advisor of some key energy </a:t>
            </a:r>
            <a:r>
              <a:rPr lang="en-US" sz="1200" dirty="0" err="1">
                <a:solidFill>
                  <a:prstClr val="black"/>
                </a:solidFill>
                <a:latin typeface="Georgia" panose="02040502050405020303" pitchFamily="18" charset="0"/>
              </a:rPr>
              <a:t>organisations</a:t>
            </a:r>
            <a:r>
              <a:rPr lang="en-US" sz="1200" dirty="0">
                <a:solidFill>
                  <a:prstClr val="black"/>
                </a:solidFill>
                <a:latin typeface="Georgia" panose="02040502050405020303" pitchFamily="18" charset="0"/>
              </a:rPr>
              <a:t> in the UK and India. Jyoti has a PhD and Master's degree in solar energy and a Bachelor of Technology in Manufacturing Engineering. He has executed over 8 GW solar PV projects in the last 17 years across the PV project lifecycle in EMEA, Asia and USA. He has performed techno-commercial due-diligence of ~£300m M&amp;A deal in the new built &amp; secondary solar market.</a:t>
            </a:r>
          </a:p>
          <a:p>
            <a:pPr algn="just"/>
            <a:endParaRPr lang="en-US" sz="1200" dirty="0">
              <a:solidFill>
                <a:prstClr val="black"/>
              </a:solidFill>
              <a:latin typeface="Georgia" panose="02040502050405020303" pitchFamily="18" charset="0"/>
            </a:endParaRPr>
          </a:p>
          <a:p>
            <a:pPr algn="just"/>
            <a:r>
              <a:rPr lang="en-US" sz="1200" dirty="0">
                <a:solidFill>
                  <a:prstClr val="black"/>
                </a:solidFill>
                <a:latin typeface="Georgia" panose="02040502050405020303" pitchFamily="18" charset="0"/>
              </a:rPr>
              <a:t>He is a co-author of the UK solar standard – IET Code of Practice for the Design, Installation and Operation of Solar Photovoltaic Systems and a committee member of IEC and BSI standards. He was a finalist for the Great British Entrepreneur Award, 2021 and received the Glory of India Award in 2010.</a:t>
            </a:r>
          </a:p>
        </p:txBody>
      </p:sp>
      <p:pic>
        <p:nvPicPr>
          <p:cNvPr id="6" name="Picture 5" descr="A person wearing glasses&#10;&#10;Description automatically generated with low confidence">
            <a:extLst>
              <a:ext uri="{FF2B5EF4-FFF2-40B4-BE49-F238E27FC236}">
                <a16:creationId xmlns:a16="http://schemas.microsoft.com/office/drawing/2014/main" id="{BF005B35-999D-4903-875C-E423F4CBF3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65" r="15968"/>
          <a:stretch/>
        </p:blipFill>
        <p:spPr>
          <a:xfrm>
            <a:off x="957530" y="907484"/>
            <a:ext cx="1401176"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0" name="TextBox 89">
            <a:extLst>
              <a:ext uri="{FF2B5EF4-FFF2-40B4-BE49-F238E27FC236}">
                <a16:creationId xmlns:a16="http://schemas.microsoft.com/office/drawing/2014/main" id="{69644A93-767D-4E7D-B2B3-D1A914E59764}"/>
              </a:ext>
            </a:extLst>
          </p:cNvPr>
          <p:cNvSpPr txBox="1"/>
          <p:nvPr/>
        </p:nvSpPr>
        <p:spPr>
          <a:xfrm>
            <a:off x="897243" y="2830937"/>
            <a:ext cx="2203637" cy="553998"/>
          </a:xfrm>
          <a:prstGeom prst="rect">
            <a:avLst/>
          </a:prstGeom>
          <a:noFill/>
        </p:spPr>
        <p:txBody>
          <a:bodyPr wrap="square">
            <a:spAutoFit/>
          </a:bodyPr>
          <a:lstStyle/>
          <a:p>
            <a:r>
              <a:rPr lang="en-GB" sz="1600" b="1" i="0" dirty="0">
                <a:solidFill>
                  <a:srgbClr val="353535"/>
                </a:solidFill>
                <a:effectLst/>
                <a:latin typeface="Raleway"/>
              </a:rPr>
              <a:t>Dr Jyoti Roy</a:t>
            </a:r>
          </a:p>
          <a:p>
            <a:r>
              <a:rPr lang="en-GB" sz="1400" b="0" i="1" dirty="0">
                <a:solidFill>
                  <a:srgbClr val="252525"/>
                </a:solidFill>
                <a:effectLst/>
                <a:latin typeface="Raleway"/>
              </a:rPr>
              <a:t>Founder &amp; CEO</a:t>
            </a:r>
            <a:endParaRPr lang="en-GB" sz="1400" b="1" i="0" dirty="0">
              <a:solidFill>
                <a:srgbClr val="353535"/>
              </a:solidFill>
              <a:effectLst/>
              <a:latin typeface="Raleway"/>
            </a:endParaRPr>
          </a:p>
        </p:txBody>
      </p:sp>
      <p:sp>
        <p:nvSpPr>
          <p:cNvPr id="91" name="TextBox 90">
            <a:extLst>
              <a:ext uri="{FF2B5EF4-FFF2-40B4-BE49-F238E27FC236}">
                <a16:creationId xmlns:a16="http://schemas.microsoft.com/office/drawing/2014/main" id="{27B9A701-BF0B-44B0-87A4-0D9E5152276D}"/>
              </a:ext>
            </a:extLst>
          </p:cNvPr>
          <p:cNvSpPr txBox="1"/>
          <p:nvPr/>
        </p:nvSpPr>
        <p:spPr>
          <a:xfrm>
            <a:off x="4973287" y="2879333"/>
            <a:ext cx="2203637" cy="553998"/>
          </a:xfrm>
          <a:prstGeom prst="rect">
            <a:avLst/>
          </a:prstGeom>
          <a:noFill/>
        </p:spPr>
        <p:txBody>
          <a:bodyPr wrap="square">
            <a:spAutoFit/>
          </a:bodyPr>
          <a:lstStyle/>
          <a:p>
            <a:r>
              <a:rPr lang="en-GB" sz="1600" b="1" i="0" dirty="0">
                <a:solidFill>
                  <a:srgbClr val="353535"/>
                </a:solidFill>
                <a:effectLst/>
                <a:latin typeface="Raleway"/>
              </a:rPr>
              <a:t>Dr Somali Roy</a:t>
            </a:r>
          </a:p>
          <a:p>
            <a:r>
              <a:rPr lang="en-GB" sz="1400" i="1" dirty="0">
                <a:solidFill>
                  <a:srgbClr val="252525"/>
                </a:solidFill>
                <a:latin typeface="Raleway"/>
              </a:rPr>
              <a:t>CFO</a:t>
            </a:r>
            <a:endParaRPr lang="en-GB" sz="1400" b="1" i="0" dirty="0">
              <a:solidFill>
                <a:srgbClr val="353535"/>
              </a:solidFill>
              <a:effectLst/>
              <a:latin typeface="Raleway"/>
            </a:endParaRPr>
          </a:p>
        </p:txBody>
      </p:sp>
      <p:sp>
        <p:nvSpPr>
          <p:cNvPr id="92" name="TextBox 91">
            <a:extLst>
              <a:ext uri="{FF2B5EF4-FFF2-40B4-BE49-F238E27FC236}">
                <a16:creationId xmlns:a16="http://schemas.microsoft.com/office/drawing/2014/main" id="{17C0F62D-3909-4A36-A6F9-7F225457E661}"/>
              </a:ext>
            </a:extLst>
          </p:cNvPr>
          <p:cNvSpPr txBox="1"/>
          <p:nvPr/>
        </p:nvSpPr>
        <p:spPr>
          <a:xfrm>
            <a:off x="4960640" y="3486155"/>
            <a:ext cx="3162348" cy="2677656"/>
          </a:xfrm>
          <a:prstGeom prst="rect">
            <a:avLst/>
          </a:prstGeom>
          <a:noFill/>
        </p:spPr>
        <p:txBody>
          <a:bodyPr wrap="square">
            <a:spAutoFit/>
          </a:bodyPr>
          <a:lstStyle/>
          <a:p>
            <a:pPr algn="just"/>
            <a:r>
              <a:rPr lang="en-US" sz="1200" dirty="0">
                <a:solidFill>
                  <a:prstClr val="black"/>
                </a:solidFill>
                <a:latin typeface="Georgia" panose="02040502050405020303" pitchFamily="18" charset="0"/>
              </a:rPr>
              <a:t>Somali is the Director of GreenEnco. She has a PhD, Master's and Bachelor's degree in Mathematics. She has over 10 years of experience managing the financial management and sales strategy of an SME company in India before co-founding GreenEnco. She was a finalist for the Great British Entrepreneur Award, 2021.</a:t>
            </a:r>
          </a:p>
          <a:p>
            <a:pPr algn="just"/>
            <a:endParaRPr lang="en-US" sz="1200" dirty="0">
              <a:solidFill>
                <a:prstClr val="black"/>
              </a:solidFill>
              <a:latin typeface="Georgia" panose="02040502050405020303" pitchFamily="18" charset="0"/>
            </a:endParaRPr>
          </a:p>
          <a:p>
            <a:pPr algn="just"/>
            <a:r>
              <a:rPr lang="en-US" sz="1200" dirty="0">
                <a:solidFill>
                  <a:prstClr val="black"/>
                </a:solidFill>
                <a:latin typeface="Georgia" panose="02040502050405020303" pitchFamily="18" charset="0"/>
              </a:rPr>
              <a:t>She is responsible for the company strategy, policies and financial management of GreenEnco and supports solar PV performance optimisation by diagnostic analytics &amp; predictive analytics.</a:t>
            </a:r>
          </a:p>
        </p:txBody>
      </p:sp>
      <p:pic>
        <p:nvPicPr>
          <p:cNvPr id="11" name="Picture 10" descr="A picture containing person, person, suit, posing&#10;&#10;Description automatically generated">
            <a:extLst>
              <a:ext uri="{FF2B5EF4-FFF2-40B4-BE49-F238E27FC236}">
                <a16:creationId xmlns:a16="http://schemas.microsoft.com/office/drawing/2014/main" id="{18223354-F74D-4DE3-A7CE-BEA6E7AE4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3851" y="909437"/>
            <a:ext cx="145427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6" name="TextBox 95">
            <a:extLst>
              <a:ext uri="{FF2B5EF4-FFF2-40B4-BE49-F238E27FC236}">
                <a16:creationId xmlns:a16="http://schemas.microsoft.com/office/drawing/2014/main" id="{C2EE4A75-0558-4B17-97D8-7118DE2343FF}"/>
              </a:ext>
            </a:extLst>
          </p:cNvPr>
          <p:cNvSpPr txBox="1"/>
          <p:nvPr/>
        </p:nvSpPr>
        <p:spPr>
          <a:xfrm>
            <a:off x="8696770" y="2876571"/>
            <a:ext cx="2455165" cy="553998"/>
          </a:xfrm>
          <a:prstGeom prst="rect">
            <a:avLst/>
          </a:prstGeom>
          <a:noFill/>
        </p:spPr>
        <p:txBody>
          <a:bodyPr wrap="square">
            <a:spAutoFit/>
          </a:bodyPr>
          <a:lstStyle>
            <a:defPPr>
              <a:defRPr lang="en-US"/>
            </a:defPPr>
            <a:lvl1pPr>
              <a:defRPr sz="1600" b="1" i="0">
                <a:solidFill>
                  <a:srgbClr val="353535"/>
                </a:solidFill>
                <a:effectLst/>
                <a:latin typeface="Raleway"/>
              </a:defRPr>
            </a:lvl1pPr>
          </a:lstStyle>
          <a:p>
            <a:r>
              <a:rPr lang="en-GB" dirty="0"/>
              <a:t>Mr. Sourav Das</a:t>
            </a:r>
          </a:p>
          <a:p>
            <a:r>
              <a:rPr lang="en-GB" sz="1400" b="0" i="1" dirty="0">
                <a:solidFill>
                  <a:srgbClr val="252525"/>
                </a:solidFill>
              </a:rPr>
              <a:t>Country Manager, India</a:t>
            </a:r>
          </a:p>
        </p:txBody>
      </p:sp>
      <p:sp>
        <p:nvSpPr>
          <p:cNvPr id="98" name="TextBox 97">
            <a:extLst>
              <a:ext uri="{FF2B5EF4-FFF2-40B4-BE49-F238E27FC236}">
                <a16:creationId xmlns:a16="http://schemas.microsoft.com/office/drawing/2014/main" id="{44739629-BD0D-45C3-BEC0-E4EFE7CC9A53}"/>
              </a:ext>
            </a:extLst>
          </p:cNvPr>
          <p:cNvSpPr txBox="1"/>
          <p:nvPr/>
        </p:nvSpPr>
        <p:spPr>
          <a:xfrm>
            <a:off x="8642296" y="3455502"/>
            <a:ext cx="3664459" cy="3231654"/>
          </a:xfrm>
          <a:prstGeom prst="rect">
            <a:avLst/>
          </a:prstGeom>
          <a:noFill/>
        </p:spPr>
        <p:txBody>
          <a:bodyPr wrap="square">
            <a:spAutoFit/>
          </a:bodyPr>
          <a:lstStyle/>
          <a:p>
            <a:pPr algn="just"/>
            <a:r>
              <a:rPr lang="en-US" sz="1200" dirty="0">
                <a:solidFill>
                  <a:prstClr val="black"/>
                </a:solidFill>
                <a:latin typeface="Georgia" panose="02040502050405020303" pitchFamily="18" charset="0"/>
              </a:rPr>
              <a:t>Sourav is the Country Manager - India and a Sr Consultant at GreenEnco. Sourav has a Bachelor of Technology in Electrical Engineering and currently pursuing MBA in strategy and financial management. He has over 9 years of experience as a consultant and system designer of solar PV projects. He has worked in private and govt </a:t>
            </a:r>
            <a:r>
              <a:rPr lang="en-US" sz="1200" dirty="0" err="1">
                <a:solidFill>
                  <a:prstClr val="black"/>
                </a:solidFill>
                <a:latin typeface="Georgia" panose="02040502050405020303" pitchFamily="18" charset="0"/>
              </a:rPr>
              <a:t>organisations</a:t>
            </a:r>
            <a:r>
              <a:rPr lang="en-US" sz="1200" dirty="0">
                <a:solidFill>
                  <a:prstClr val="black"/>
                </a:solidFill>
                <a:latin typeface="Georgia" panose="02040502050405020303" pitchFamily="18" charset="0"/>
              </a:rPr>
              <a:t>, including West Bengal Renewable Development Agency (WBREDA), West Bengal India and performed a range of due diligence works in the utility-scale solar and commercial &amp; industrial projects in India.</a:t>
            </a:r>
          </a:p>
          <a:p>
            <a:pPr algn="just"/>
            <a:endParaRPr lang="en-US" sz="1200" dirty="0">
              <a:solidFill>
                <a:prstClr val="black"/>
              </a:solidFill>
              <a:latin typeface="Georgia" panose="02040502050405020303" pitchFamily="18" charset="0"/>
            </a:endParaRPr>
          </a:p>
          <a:p>
            <a:pPr algn="just"/>
            <a:r>
              <a:rPr lang="en-US" sz="1200" dirty="0">
                <a:solidFill>
                  <a:prstClr val="black"/>
                </a:solidFill>
                <a:latin typeface="Georgia" panose="02040502050405020303" pitchFamily="18" charset="0"/>
              </a:rPr>
              <a:t>He is responsible for sales strategy and business development in India and South-East Asian markets. He also leads the system design engineering for GreenEnco's global operation</a:t>
            </a:r>
            <a:r>
              <a:rPr lang="en-US" sz="1100" b="0" i="0" dirty="0">
                <a:solidFill>
                  <a:srgbClr val="818491"/>
                </a:solidFill>
                <a:effectLst/>
                <a:latin typeface="Montserrat" panose="00000500000000000000" pitchFamily="2" charset="0"/>
              </a:rPr>
              <a:t>.</a:t>
            </a:r>
          </a:p>
        </p:txBody>
      </p:sp>
      <p:pic>
        <p:nvPicPr>
          <p:cNvPr id="3" name="Picture 2" descr="A person wearing glasses&#10;&#10;Description automatically generated with medium confidence">
            <a:extLst>
              <a:ext uri="{FF2B5EF4-FFF2-40B4-BE49-F238E27FC236}">
                <a16:creationId xmlns:a16="http://schemas.microsoft.com/office/drawing/2014/main" id="{8BE65615-B1FF-B956-BC0E-8B4D1D9F8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8851" y="907484"/>
            <a:ext cx="1470375"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544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93" name="Picture 92" descr="C:\Users\jyoti\Desktop\GreenEnco Logo.jpg">
            <a:extLst>
              <a:ext uri="{FF2B5EF4-FFF2-40B4-BE49-F238E27FC236}">
                <a16:creationId xmlns:a16="http://schemas.microsoft.com/office/drawing/2014/main" id="{8FADFE74-8A5D-4238-8AF1-17BEB31A829D}"/>
              </a:ext>
            </a:extLst>
          </p:cNvPr>
          <p:cNvPicPr/>
          <p:nvPr/>
        </p:nvPicPr>
        <p:blipFill>
          <a:blip r:embed="rId2"/>
          <a:srcRect/>
          <a:stretch>
            <a:fillRect/>
          </a:stretch>
        </p:blipFill>
        <p:spPr bwMode="auto">
          <a:xfrm>
            <a:off x="9671403" y="6818374"/>
            <a:ext cx="1769710" cy="379381"/>
          </a:xfrm>
          <a:prstGeom prst="rect">
            <a:avLst/>
          </a:prstGeom>
          <a:noFill/>
          <a:ln w="9525">
            <a:noFill/>
            <a:miter lim="800000"/>
            <a:headEnd/>
            <a:tailEnd/>
          </a:ln>
        </p:spPr>
      </p:pic>
      <p:pic>
        <p:nvPicPr>
          <p:cNvPr id="33" name="Picture 32">
            <a:extLst>
              <a:ext uri="{FF2B5EF4-FFF2-40B4-BE49-F238E27FC236}">
                <a16:creationId xmlns:a16="http://schemas.microsoft.com/office/drawing/2014/main" id="{3643FEA7-C7B4-4C69-A236-11858BF3E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8629"/>
            <a:ext cx="12801600" cy="2366717"/>
          </a:xfrm>
          <a:prstGeom prst="rect">
            <a:avLst/>
          </a:prstGeom>
        </p:spPr>
      </p:pic>
      <p:sp>
        <p:nvSpPr>
          <p:cNvPr id="34" name="Content Placeholder 2">
            <a:extLst>
              <a:ext uri="{FF2B5EF4-FFF2-40B4-BE49-F238E27FC236}">
                <a16:creationId xmlns:a16="http://schemas.microsoft.com/office/drawing/2014/main" id="{9B736D3E-FE5D-4730-9E5A-A5BB4F138BF0}"/>
              </a:ext>
            </a:extLst>
          </p:cNvPr>
          <p:cNvSpPr>
            <a:spLocks noGrp="1"/>
          </p:cNvSpPr>
          <p:nvPr>
            <p:ph idx="1"/>
          </p:nvPr>
        </p:nvSpPr>
        <p:spPr>
          <a:xfrm>
            <a:off x="2722" y="5730148"/>
            <a:ext cx="12785524" cy="1500198"/>
          </a:xfrm>
        </p:spPr>
        <p:txBody>
          <a:bodyPr>
            <a:normAutofit fontScale="40000" lnSpcReduction="20000"/>
          </a:bodyPr>
          <a:lstStyle/>
          <a:p>
            <a:pPr>
              <a:lnSpc>
                <a:spcPct val="170000"/>
              </a:lnSpc>
              <a:buNone/>
            </a:pPr>
            <a:r>
              <a:rPr lang="en-US" dirty="0">
                <a:solidFill>
                  <a:srgbClr val="002060"/>
                </a:solidFill>
                <a:latin typeface="Georgia" pitchFamily="18" charset="0"/>
              </a:rPr>
              <a:t>	</a:t>
            </a:r>
            <a:r>
              <a:rPr lang="en-US" dirty="0">
                <a:solidFill>
                  <a:schemeClr val="bg1"/>
                </a:solidFill>
                <a:latin typeface="Georgia" pitchFamily="18" charset="0"/>
              </a:rPr>
              <a:t>Disclaimer</a:t>
            </a:r>
            <a:endParaRPr lang="en-US" dirty="0">
              <a:solidFill>
                <a:schemeClr val="bg1"/>
              </a:solidFill>
            </a:endParaRPr>
          </a:p>
          <a:p>
            <a:pPr>
              <a:lnSpc>
                <a:spcPct val="170000"/>
              </a:lnSpc>
              <a:buNone/>
            </a:pPr>
            <a:r>
              <a:rPr lang="en-US" sz="1700" dirty="0">
                <a:solidFill>
                  <a:schemeClr val="bg1"/>
                </a:solidFill>
                <a:latin typeface="Georgia" pitchFamily="18" charset="0"/>
              </a:rPr>
              <a:t>	</a:t>
            </a:r>
            <a:r>
              <a:rPr lang="en-US" sz="2500" dirty="0">
                <a:solidFill>
                  <a:schemeClr val="bg1"/>
                </a:solidFill>
                <a:latin typeface="Georgia" pitchFamily="18" charset="0"/>
              </a:rPr>
              <a:t>This  proposal and the content  is the sole property of GreenEnco Ltd and should be  maintained with strict confidentiality.</a:t>
            </a:r>
          </a:p>
          <a:p>
            <a:pPr>
              <a:lnSpc>
                <a:spcPct val="170000"/>
              </a:lnSpc>
              <a:buNone/>
            </a:pPr>
            <a:r>
              <a:rPr lang="en-US" sz="2300" dirty="0">
                <a:solidFill>
                  <a:schemeClr val="bg1"/>
                </a:solidFill>
                <a:latin typeface="Georgia" pitchFamily="18" charset="0"/>
              </a:rPr>
              <a:t>	</a:t>
            </a:r>
            <a:r>
              <a:rPr lang="en-US" sz="2500" dirty="0">
                <a:solidFill>
                  <a:schemeClr val="bg1"/>
                </a:solidFill>
                <a:latin typeface="Georgia" pitchFamily="18" charset="0"/>
              </a:rPr>
              <a:t>GreenEnco accepts no responsibility or liability for the consequence of this document being used for a purpose other than the purposes for which it was commissioned. </a:t>
            </a:r>
          </a:p>
          <a:p>
            <a:pPr>
              <a:lnSpc>
                <a:spcPct val="170000"/>
              </a:lnSpc>
              <a:buNone/>
            </a:pPr>
            <a:r>
              <a:rPr lang="en-US" sz="2300" dirty="0">
                <a:solidFill>
                  <a:schemeClr val="bg1"/>
                </a:solidFill>
                <a:latin typeface="Georgia" pitchFamily="18" charset="0"/>
              </a:rPr>
              <a:t>	</a:t>
            </a:r>
            <a:r>
              <a:rPr lang="en-US" sz="2500" dirty="0">
                <a:solidFill>
                  <a:schemeClr val="bg1"/>
                </a:solidFill>
                <a:latin typeface="Georgia" pitchFamily="18" charset="0"/>
              </a:rPr>
              <a:t>We will not be liable to you in respect of any business losses, including without limitation loss of or damage to profits, income, revenue, use, production, anticipated savings, business, contracts, commercial opportunities or goodwill. GreenEnco approval is required before sharing any content of this document to others who are not part of this program.</a:t>
            </a:r>
          </a:p>
        </p:txBody>
      </p:sp>
      <p:sp>
        <p:nvSpPr>
          <p:cNvPr id="42" name="Title 1">
            <a:extLst>
              <a:ext uri="{FF2B5EF4-FFF2-40B4-BE49-F238E27FC236}">
                <a16:creationId xmlns:a16="http://schemas.microsoft.com/office/drawing/2014/main" id="{BD303A63-F741-4FE7-B6DD-A87096DAEB59}"/>
              </a:ext>
            </a:extLst>
          </p:cNvPr>
          <p:cNvSpPr>
            <a:spLocks noGrp="1"/>
          </p:cNvSpPr>
          <p:nvPr>
            <p:ph type="title"/>
          </p:nvPr>
        </p:nvSpPr>
        <p:spPr>
          <a:xfrm>
            <a:off x="1864524" y="288082"/>
            <a:ext cx="9072563" cy="836753"/>
          </a:xfrm>
        </p:spPr>
        <p:txBody>
          <a:bodyPr>
            <a:normAutofit/>
          </a:bodyPr>
          <a:lstStyle/>
          <a:p>
            <a:r>
              <a:rPr lang="en-US" sz="3800" dirty="0">
                <a:solidFill>
                  <a:srgbClr val="002060"/>
                </a:solidFill>
                <a:latin typeface="Georgia" pitchFamily="18" charset="0"/>
              </a:rPr>
              <a:t>Contact us</a:t>
            </a:r>
          </a:p>
        </p:txBody>
      </p:sp>
      <p:sp>
        <p:nvSpPr>
          <p:cNvPr id="51" name="Rectangle 50">
            <a:extLst>
              <a:ext uri="{FF2B5EF4-FFF2-40B4-BE49-F238E27FC236}">
                <a16:creationId xmlns:a16="http://schemas.microsoft.com/office/drawing/2014/main" id="{75F5DC96-164C-43C0-92D8-B480AB8BAC2B}"/>
              </a:ext>
            </a:extLst>
          </p:cNvPr>
          <p:cNvSpPr/>
          <p:nvPr/>
        </p:nvSpPr>
        <p:spPr>
          <a:xfrm>
            <a:off x="6413353" y="2786377"/>
            <a:ext cx="3577687" cy="1810884"/>
          </a:xfrm>
          <a:prstGeom prst="rect">
            <a:avLst/>
          </a:prstGeom>
        </p:spPr>
        <p:txBody>
          <a:bodyPr wrap="square" lIns="98746" tIns="49373" rIns="98746" bIns="49373">
            <a:spAutoFit/>
          </a:bodyPr>
          <a:lstStyle/>
          <a:p>
            <a:pPr algn="ctr">
              <a:lnSpc>
                <a:spcPct val="120000"/>
              </a:lnSpc>
            </a:pPr>
            <a:endParaRPr lang="en-GB" sz="1500" dirty="0">
              <a:solidFill>
                <a:srgbClr val="002060"/>
              </a:solidFill>
              <a:latin typeface="Georgia" pitchFamily="18" charset="0"/>
            </a:endParaRPr>
          </a:p>
          <a:p>
            <a:pPr algn="ctr">
              <a:lnSpc>
                <a:spcPct val="120000"/>
              </a:lnSpc>
            </a:pPr>
            <a:r>
              <a:rPr lang="en-GB" sz="1700" dirty="0">
                <a:latin typeface="Georgia" pitchFamily="18" charset="0"/>
              </a:rPr>
              <a:t>3 Allington Road</a:t>
            </a:r>
          </a:p>
          <a:p>
            <a:pPr algn="ctr">
              <a:lnSpc>
                <a:spcPct val="120000"/>
              </a:lnSpc>
            </a:pPr>
            <a:r>
              <a:rPr lang="en-GB" sz="1700" dirty="0">
                <a:latin typeface="Georgia" pitchFamily="18" charset="0"/>
              </a:rPr>
              <a:t>Harrow, </a:t>
            </a:r>
            <a:r>
              <a:rPr lang="en-GB" sz="1500" dirty="0">
                <a:solidFill>
                  <a:srgbClr val="002060"/>
                </a:solidFill>
                <a:latin typeface="Georgia" pitchFamily="18" charset="0"/>
              </a:rPr>
              <a:t>London </a:t>
            </a:r>
          </a:p>
          <a:p>
            <a:pPr algn="ctr">
              <a:lnSpc>
                <a:spcPct val="120000"/>
              </a:lnSpc>
            </a:pPr>
            <a:r>
              <a:rPr lang="en-GB" sz="1500" dirty="0">
                <a:solidFill>
                  <a:srgbClr val="002060"/>
                </a:solidFill>
                <a:latin typeface="Georgia" pitchFamily="18" charset="0"/>
              </a:rPr>
              <a:t>HA2 6AJ</a:t>
            </a:r>
          </a:p>
          <a:p>
            <a:pPr algn="ctr">
              <a:lnSpc>
                <a:spcPct val="120000"/>
              </a:lnSpc>
            </a:pPr>
            <a:endParaRPr lang="en-GB" sz="1500" dirty="0">
              <a:solidFill>
                <a:srgbClr val="002060"/>
              </a:solidFill>
              <a:latin typeface="Georgia" pitchFamily="18" charset="0"/>
            </a:endParaRPr>
          </a:p>
          <a:p>
            <a:pPr algn="ctr">
              <a:lnSpc>
                <a:spcPct val="120000"/>
              </a:lnSpc>
            </a:pPr>
            <a:r>
              <a:rPr lang="en-GB" sz="1500" dirty="0">
                <a:solidFill>
                  <a:srgbClr val="002060"/>
                </a:solidFill>
                <a:latin typeface="Georgia" pitchFamily="18" charset="0"/>
              </a:rPr>
              <a:t>Email: </a:t>
            </a:r>
            <a:r>
              <a:rPr lang="en-GB" sz="1500" dirty="0">
                <a:solidFill>
                  <a:srgbClr val="002060"/>
                </a:solidFill>
                <a:latin typeface="Georgia" pitchFamily="18" charset="0"/>
                <a:hlinkClick r:id="rId4"/>
              </a:rPr>
              <a:t>info@greenenco.co.uk</a:t>
            </a:r>
            <a:endParaRPr lang="en-GB" sz="1500" dirty="0">
              <a:solidFill>
                <a:srgbClr val="002060"/>
              </a:solidFill>
              <a:latin typeface="Georgia" pitchFamily="18" charset="0"/>
            </a:endParaRPr>
          </a:p>
        </p:txBody>
      </p:sp>
      <p:sp>
        <p:nvSpPr>
          <p:cNvPr id="53" name="Rectangle 52">
            <a:extLst>
              <a:ext uri="{FF2B5EF4-FFF2-40B4-BE49-F238E27FC236}">
                <a16:creationId xmlns:a16="http://schemas.microsoft.com/office/drawing/2014/main" id="{D175BAB1-55D7-4666-854B-34D28FF8CF0C}"/>
              </a:ext>
            </a:extLst>
          </p:cNvPr>
          <p:cNvSpPr/>
          <p:nvPr/>
        </p:nvSpPr>
        <p:spPr>
          <a:xfrm>
            <a:off x="5059660" y="1302709"/>
            <a:ext cx="2677684" cy="669097"/>
          </a:xfrm>
          <a:prstGeom prst="rect">
            <a:avLst/>
          </a:prstGeom>
        </p:spPr>
        <p:txBody>
          <a:bodyPr wrap="square" lIns="98746" tIns="49373" rIns="98746" bIns="49373">
            <a:spAutoFit/>
          </a:bodyPr>
          <a:lstStyle/>
          <a:p>
            <a:pPr algn="ctr"/>
            <a:r>
              <a:rPr lang="en-GB" sz="2200" dirty="0">
                <a:solidFill>
                  <a:srgbClr val="002060"/>
                </a:solidFill>
                <a:latin typeface="Georgia" pitchFamily="18" charset="0"/>
                <a:cs typeface="Times New Roman" pitchFamily="18" charset="0"/>
              </a:rPr>
              <a:t>GreenEnco Limited</a:t>
            </a:r>
          </a:p>
          <a:p>
            <a:pPr algn="ctr"/>
            <a:r>
              <a:rPr lang="en-GB" sz="1500" dirty="0">
                <a:latin typeface="Georgia" pitchFamily="18" charset="0"/>
                <a:hlinkClick r:id="rId5"/>
              </a:rPr>
              <a:t>www.greenenco.co.uk</a:t>
            </a:r>
            <a:endParaRPr lang="en-IN" sz="1500" dirty="0">
              <a:solidFill>
                <a:srgbClr val="002060"/>
              </a:solidFill>
            </a:endParaRPr>
          </a:p>
        </p:txBody>
      </p:sp>
      <p:pic>
        <p:nvPicPr>
          <p:cNvPr id="35" name="Picture 34" descr="A picture containing logo&#10;&#10;Description automatically generated">
            <a:extLst>
              <a:ext uri="{FF2B5EF4-FFF2-40B4-BE49-F238E27FC236}">
                <a16:creationId xmlns:a16="http://schemas.microsoft.com/office/drawing/2014/main" id="{126EA376-CEAD-47D1-A453-A1E7EBD7E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5" name="Rectangle 4">
            <a:extLst>
              <a:ext uri="{FF2B5EF4-FFF2-40B4-BE49-F238E27FC236}">
                <a16:creationId xmlns:a16="http://schemas.microsoft.com/office/drawing/2014/main" id="{FB049607-E397-C553-EAEB-B5F0BE3F066D}"/>
              </a:ext>
            </a:extLst>
          </p:cNvPr>
          <p:cNvSpPr/>
          <p:nvPr/>
        </p:nvSpPr>
        <p:spPr>
          <a:xfrm>
            <a:off x="2968578" y="2776626"/>
            <a:ext cx="3577687" cy="1810884"/>
          </a:xfrm>
          <a:prstGeom prst="rect">
            <a:avLst/>
          </a:prstGeom>
        </p:spPr>
        <p:txBody>
          <a:bodyPr wrap="square" lIns="98746" tIns="49373" rIns="98746" bIns="49373">
            <a:spAutoFit/>
          </a:bodyPr>
          <a:lstStyle/>
          <a:p>
            <a:pPr algn="ctr">
              <a:lnSpc>
                <a:spcPct val="120000"/>
              </a:lnSpc>
            </a:pPr>
            <a:endParaRPr lang="en-GB" sz="1500" dirty="0">
              <a:solidFill>
                <a:srgbClr val="002060"/>
              </a:solidFill>
              <a:latin typeface="Georgia" pitchFamily="18" charset="0"/>
            </a:endParaRPr>
          </a:p>
          <a:p>
            <a:pPr algn="ctr">
              <a:lnSpc>
                <a:spcPct val="120000"/>
              </a:lnSpc>
            </a:pPr>
            <a:r>
              <a:rPr lang="en-GB" sz="1700" dirty="0">
                <a:latin typeface="Georgia" pitchFamily="18" charset="0"/>
              </a:rPr>
              <a:t>642 </a:t>
            </a:r>
            <a:r>
              <a:rPr lang="en-GB" sz="1700" dirty="0" err="1">
                <a:latin typeface="Georgia" pitchFamily="18" charset="0"/>
              </a:rPr>
              <a:t>Aghor</a:t>
            </a:r>
            <a:r>
              <a:rPr lang="en-GB" sz="1700" dirty="0">
                <a:latin typeface="Georgia" pitchFamily="18" charset="0"/>
              </a:rPr>
              <a:t> </a:t>
            </a:r>
            <a:r>
              <a:rPr lang="en-GB" sz="1700" dirty="0" err="1">
                <a:latin typeface="Georgia" pitchFamily="18" charset="0"/>
              </a:rPr>
              <a:t>Saroni</a:t>
            </a:r>
            <a:r>
              <a:rPr lang="en-GB" sz="1700" dirty="0">
                <a:latin typeface="Georgia" pitchFamily="18" charset="0"/>
              </a:rPr>
              <a:t> </a:t>
            </a:r>
          </a:p>
          <a:p>
            <a:pPr algn="ctr">
              <a:lnSpc>
                <a:spcPct val="120000"/>
              </a:lnSpc>
            </a:pPr>
            <a:r>
              <a:rPr lang="en-GB" sz="1700" dirty="0">
                <a:latin typeface="Georgia" pitchFamily="18" charset="0"/>
              </a:rPr>
              <a:t>Rajpur, </a:t>
            </a:r>
            <a:r>
              <a:rPr lang="en-GB" sz="1600" dirty="0">
                <a:latin typeface="Georgia" pitchFamily="18" charset="0"/>
              </a:rPr>
              <a:t>Kolkata </a:t>
            </a:r>
            <a:r>
              <a:rPr lang="en-GB" sz="1500" dirty="0">
                <a:solidFill>
                  <a:srgbClr val="002060"/>
                </a:solidFill>
                <a:latin typeface="Georgia" pitchFamily="18" charset="0"/>
              </a:rPr>
              <a:t> </a:t>
            </a:r>
          </a:p>
          <a:p>
            <a:pPr algn="ctr">
              <a:lnSpc>
                <a:spcPct val="120000"/>
              </a:lnSpc>
            </a:pPr>
            <a:r>
              <a:rPr lang="en-GB" sz="1500" dirty="0">
                <a:solidFill>
                  <a:srgbClr val="002060"/>
                </a:solidFill>
                <a:latin typeface="Georgia" pitchFamily="18" charset="0"/>
              </a:rPr>
              <a:t>700149</a:t>
            </a:r>
          </a:p>
          <a:p>
            <a:pPr algn="ctr">
              <a:lnSpc>
                <a:spcPct val="120000"/>
              </a:lnSpc>
            </a:pPr>
            <a:endParaRPr lang="en-GB" sz="1500" dirty="0">
              <a:solidFill>
                <a:srgbClr val="002060"/>
              </a:solidFill>
              <a:latin typeface="Georgia" pitchFamily="18" charset="0"/>
            </a:endParaRPr>
          </a:p>
          <a:p>
            <a:pPr algn="ctr">
              <a:lnSpc>
                <a:spcPct val="120000"/>
              </a:lnSpc>
            </a:pPr>
            <a:r>
              <a:rPr lang="en-GB" sz="1500" dirty="0">
                <a:solidFill>
                  <a:srgbClr val="002060"/>
                </a:solidFill>
                <a:latin typeface="Georgia" pitchFamily="18" charset="0"/>
              </a:rPr>
              <a:t>Email: </a:t>
            </a:r>
            <a:r>
              <a:rPr lang="en-GB" sz="1500" dirty="0">
                <a:solidFill>
                  <a:srgbClr val="002060"/>
                </a:solidFill>
                <a:latin typeface="Georgia" pitchFamily="18" charset="0"/>
                <a:hlinkClick r:id="rId7"/>
              </a:rPr>
              <a:t>sdas@greenenco.co.uk</a:t>
            </a:r>
            <a:r>
              <a:rPr lang="en-GB" sz="1500" dirty="0">
                <a:solidFill>
                  <a:srgbClr val="002060"/>
                </a:solidFill>
                <a:latin typeface="Georgia" pitchFamily="18" charset="0"/>
              </a:rPr>
              <a:t> </a:t>
            </a:r>
          </a:p>
        </p:txBody>
      </p:sp>
      <p:pic>
        <p:nvPicPr>
          <p:cNvPr id="7" name="Picture 2" descr="Image result for india flag images">
            <a:extLst>
              <a:ext uri="{FF2B5EF4-FFF2-40B4-BE49-F238E27FC236}">
                <a16:creationId xmlns:a16="http://schemas.microsoft.com/office/drawing/2014/main" id="{BEDAB9E0-6CBD-6582-C78A-D15968F34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6606" y="2401877"/>
            <a:ext cx="908793" cy="5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Image result for uk flag">
            <a:extLst>
              <a:ext uri="{FF2B5EF4-FFF2-40B4-BE49-F238E27FC236}">
                <a16:creationId xmlns:a16="http://schemas.microsoft.com/office/drawing/2014/main" id="{0CDD72A9-3488-9ABE-53C9-56469708CA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5598" y="2401877"/>
            <a:ext cx="953332" cy="5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3869473"/>
      </p:ext>
    </p:extLst>
  </p:cSld>
  <p:clrMapOvr>
    <a:masterClrMapping/>
  </p:clrMapOvr>
  <mc:AlternateContent xmlns:mc="http://schemas.openxmlformats.org/markup-compatibility/2006" xmlns:p14="http://schemas.microsoft.com/office/powerpoint/2010/main">
    <mc:Choice Requires="p14">
      <p:transition spd="slow" p14:dur="2000" advTm="5928"/>
    </mc:Choice>
    <mc:Fallback xmlns="">
      <p:transition spd="slow" advTm="59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00" y="0"/>
            <a:ext cx="12798399" cy="7200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29DB71F-00DD-AA44-6F34-89B12D29FDA7}"/>
              </a:ext>
            </a:extLst>
          </p:cNvPr>
          <p:cNvPicPr>
            <a:picLocks noChangeAspect="1"/>
          </p:cNvPicPr>
          <p:nvPr/>
        </p:nvPicPr>
        <p:blipFill rotWithShape="1">
          <a:blip r:embed="rId2"/>
          <a:srcRect t="-1" b="19020"/>
          <a:stretch/>
        </p:blipFill>
        <p:spPr>
          <a:xfrm>
            <a:off x="20" y="1378770"/>
            <a:ext cx="12801580" cy="5831352"/>
          </a:xfrm>
          <a:prstGeom prst="rect">
            <a:avLst/>
          </a:prstGeom>
        </p:spPr>
      </p:pic>
      <p:sp>
        <p:nvSpPr>
          <p:cNvPr id="6" name="TextBox 5">
            <a:extLst>
              <a:ext uri="{FF2B5EF4-FFF2-40B4-BE49-F238E27FC236}">
                <a16:creationId xmlns:a16="http://schemas.microsoft.com/office/drawing/2014/main" id="{3C95E3B8-4977-0530-BDB2-35718FC8FA10}"/>
              </a:ext>
            </a:extLst>
          </p:cNvPr>
          <p:cNvSpPr txBox="1"/>
          <p:nvPr/>
        </p:nvSpPr>
        <p:spPr>
          <a:xfrm>
            <a:off x="3201" y="50"/>
            <a:ext cx="12798399" cy="1077218"/>
          </a:xfrm>
          <a:prstGeom prst="rect">
            <a:avLst/>
          </a:prstGeom>
          <a:solidFill>
            <a:schemeClr val="tx2">
              <a:lumMod val="50000"/>
            </a:schemeClr>
          </a:solidFill>
        </p:spPr>
        <p:txBody>
          <a:bodyPr wrap="square">
            <a:spAutoFit/>
          </a:bodyPr>
          <a:lstStyle/>
          <a:p>
            <a:pPr algn="ctr"/>
            <a:r>
              <a:rPr lang="en-GB" sz="3200" dirty="0">
                <a:solidFill>
                  <a:schemeClr val="bg1"/>
                </a:solidFill>
                <a:latin typeface="Georgia" pitchFamily="18" charset="0"/>
                <a:ea typeface="+mj-ea"/>
                <a:cs typeface="+mj-cs"/>
              </a:rPr>
              <a:t>GreenEnco Market Position </a:t>
            </a:r>
          </a:p>
          <a:p>
            <a:pPr algn="ctr"/>
            <a:r>
              <a:rPr lang="en-GB" sz="3200" dirty="0">
                <a:solidFill>
                  <a:schemeClr val="bg1"/>
                </a:solidFill>
                <a:latin typeface="Georgia" pitchFamily="18" charset="0"/>
                <a:ea typeface="+mj-ea"/>
                <a:cs typeface="+mj-cs"/>
              </a:rPr>
              <a:t>An independent market research by </a:t>
            </a:r>
            <a:r>
              <a:rPr lang="en-GB" sz="3200" i="1" dirty="0" err="1">
                <a:solidFill>
                  <a:schemeClr val="bg1"/>
                </a:solidFill>
                <a:latin typeface="Georgia" pitchFamily="18" charset="0"/>
                <a:ea typeface="+mj-ea"/>
                <a:cs typeface="+mj-cs"/>
              </a:rPr>
              <a:t>Gemserv</a:t>
            </a:r>
            <a:r>
              <a:rPr lang="en-GB" sz="3200" dirty="0">
                <a:solidFill>
                  <a:schemeClr val="bg1"/>
                </a:solidFill>
                <a:latin typeface="Georgia" pitchFamily="18" charset="0"/>
                <a:ea typeface="+mj-ea"/>
                <a:cs typeface="+mj-cs"/>
              </a:rPr>
              <a:t> for SE Asian markets</a:t>
            </a:r>
          </a:p>
        </p:txBody>
      </p:sp>
      <p:pic>
        <p:nvPicPr>
          <p:cNvPr id="3" name="Picture 2">
            <a:extLst>
              <a:ext uri="{FF2B5EF4-FFF2-40B4-BE49-F238E27FC236}">
                <a16:creationId xmlns:a16="http://schemas.microsoft.com/office/drawing/2014/main" id="{E934FC0D-E4C3-58B1-4A3A-0D1E6F9859F6}"/>
              </a:ext>
            </a:extLst>
          </p:cNvPr>
          <p:cNvPicPr>
            <a:picLocks noChangeAspect="1"/>
          </p:cNvPicPr>
          <p:nvPr/>
        </p:nvPicPr>
        <p:blipFill>
          <a:blip r:embed="rId3"/>
          <a:stretch>
            <a:fillRect/>
          </a:stretch>
        </p:blipFill>
        <p:spPr>
          <a:xfrm>
            <a:off x="11129875" y="1361265"/>
            <a:ext cx="1671725" cy="720000"/>
          </a:xfrm>
          <a:prstGeom prst="rect">
            <a:avLst/>
          </a:prstGeom>
        </p:spPr>
      </p:pic>
      <p:sp>
        <p:nvSpPr>
          <p:cNvPr id="8" name="Rectangle 7">
            <a:extLst>
              <a:ext uri="{FF2B5EF4-FFF2-40B4-BE49-F238E27FC236}">
                <a16:creationId xmlns:a16="http://schemas.microsoft.com/office/drawing/2014/main" id="{6A846D08-E2DE-42A5-3870-045ED5FE7512}"/>
              </a:ext>
            </a:extLst>
          </p:cNvPr>
          <p:cNvSpPr/>
          <p:nvPr/>
        </p:nvSpPr>
        <p:spPr>
          <a:xfrm>
            <a:off x="7449552" y="3229362"/>
            <a:ext cx="1152128" cy="28892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6544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5597EFEC-EF0D-4768-BBA0-45202E80D48D}"/>
              </a:ext>
            </a:extLst>
          </p:cNvPr>
          <p:cNvGraphicFramePr/>
          <p:nvPr>
            <p:extLst>
              <p:ext uri="{D42A27DB-BD31-4B8C-83A1-F6EECF244321}">
                <p14:modId xmlns:p14="http://schemas.microsoft.com/office/powerpoint/2010/main" val="1809844349"/>
              </p:ext>
            </p:extLst>
          </p:nvPr>
        </p:nvGraphicFramePr>
        <p:xfrm>
          <a:off x="712168" y="966787"/>
          <a:ext cx="9906197" cy="5802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a:extLst>
              <a:ext uri="{FF2B5EF4-FFF2-40B4-BE49-F238E27FC236}">
                <a16:creationId xmlns:a16="http://schemas.microsoft.com/office/drawing/2014/main" id="{436D8642-553F-498D-AA6C-241AD1DAA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28" name="Freeform 5">
              <a:extLst>
                <a:ext uri="{FF2B5EF4-FFF2-40B4-BE49-F238E27FC236}">
                  <a16:creationId xmlns:a16="http://schemas.microsoft.com/office/drawing/2014/main" id="{E7046E2E-2459-49A6-A998-38BB1C03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6">
              <a:extLst>
                <a:ext uri="{FF2B5EF4-FFF2-40B4-BE49-F238E27FC236}">
                  <a16:creationId xmlns:a16="http://schemas.microsoft.com/office/drawing/2014/main" id="{1425157F-C321-48C1-B327-4A8C357BE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7">
              <a:extLst>
                <a:ext uri="{FF2B5EF4-FFF2-40B4-BE49-F238E27FC236}">
                  <a16:creationId xmlns:a16="http://schemas.microsoft.com/office/drawing/2014/main" id="{31D99019-DDDD-4918-9067-61B350171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8">
              <a:extLst>
                <a:ext uri="{FF2B5EF4-FFF2-40B4-BE49-F238E27FC236}">
                  <a16:creationId xmlns:a16="http://schemas.microsoft.com/office/drawing/2014/main" id="{991603F3-8E8F-48CF-B17C-4B86CE85D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9">
              <a:extLst>
                <a:ext uri="{FF2B5EF4-FFF2-40B4-BE49-F238E27FC236}">
                  <a16:creationId xmlns:a16="http://schemas.microsoft.com/office/drawing/2014/main" id="{2F489468-4DF0-43C0-AB60-4269DB8E3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0">
              <a:extLst>
                <a:ext uri="{FF2B5EF4-FFF2-40B4-BE49-F238E27FC236}">
                  <a16:creationId xmlns:a16="http://schemas.microsoft.com/office/drawing/2014/main" id="{B4E185E7-564C-40C6-A3F5-6FBACA85E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1">
              <a:extLst>
                <a:ext uri="{FF2B5EF4-FFF2-40B4-BE49-F238E27FC236}">
                  <a16:creationId xmlns:a16="http://schemas.microsoft.com/office/drawing/2014/main" id="{00BC720A-1064-4288-8DFB-1674E22E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2">
              <a:extLst>
                <a:ext uri="{FF2B5EF4-FFF2-40B4-BE49-F238E27FC236}">
                  <a16:creationId xmlns:a16="http://schemas.microsoft.com/office/drawing/2014/main" id="{5C2ECBE6-56CB-4732-8A65-BD70497F9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8C23A52-78C1-485D-9B17-CA223E391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4">
              <a:extLst>
                <a:ext uri="{FF2B5EF4-FFF2-40B4-BE49-F238E27FC236}">
                  <a16:creationId xmlns:a16="http://schemas.microsoft.com/office/drawing/2014/main" id="{DB1972C8-2ABA-4312-965F-1EEA01D98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E0A89A29-AA1D-4EC7-B143-9C316A9BD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6">
              <a:extLst>
                <a:ext uri="{FF2B5EF4-FFF2-40B4-BE49-F238E27FC236}">
                  <a16:creationId xmlns:a16="http://schemas.microsoft.com/office/drawing/2014/main" id="{9C217CE8-07A6-4A44-B219-AE6D0D67A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EF2B8F1B-0DA9-4A39-AE81-7F6A4025A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8">
              <a:extLst>
                <a:ext uri="{FF2B5EF4-FFF2-40B4-BE49-F238E27FC236}">
                  <a16:creationId xmlns:a16="http://schemas.microsoft.com/office/drawing/2014/main" id="{27C2D2D9-14A0-40A5-8C14-511E306C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5F113473-4BED-4CBD-A77A-F23A320C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0">
              <a:extLst>
                <a:ext uri="{FF2B5EF4-FFF2-40B4-BE49-F238E27FC236}">
                  <a16:creationId xmlns:a16="http://schemas.microsoft.com/office/drawing/2014/main" id="{A3DE2E35-1690-4860-8847-8F5941CB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 name="Freeform 21">
              <a:extLst>
                <a:ext uri="{FF2B5EF4-FFF2-40B4-BE49-F238E27FC236}">
                  <a16:creationId xmlns:a16="http://schemas.microsoft.com/office/drawing/2014/main" id="{32DACF63-3543-458B-BE9D-81F655B76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5" name="Freeform 22">
              <a:extLst>
                <a:ext uri="{FF2B5EF4-FFF2-40B4-BE49-F238E27FC236}">
                  <a16:creationId xmlns:a16="http://schemas.microsoft.com/office/drawing/2014/main" id="{21A986C3-BC62-4FF2-A835-F777D0C1A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3">
              <a:extLst>
                <a:ext uri="{FF2B5EF4-FFF2-40B4-BE49-F238E27FC236}">
                  <a16:creationId xmlns:a16="http://schemas.microsoft.com/office/drawing/2014/main" id="{7B6145FF-1F7E-4FF3-8DFC-2C8188735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4">
              <a:extLst>
                <a:ext uri="{FF2B5EF4-FFF2-40B4-BE49-F238E27FC236}">
                  <a16:creationId xmlns:a16="http://schemas.microsoft.com/office/drawing/2014/main" id="{5392BC8E-8848-40E4-917C-606146FA9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5">
              <a:extLst>
                <a:ext uri="{FF2B5EF4-FFF2-40B4-BE49-F238E27FC236}">
                  <a16:creationId xmlns:a16="http://schemas.microsoft.com/office/drawing/2014/main" id="{5B4BB1B7-43ED-4D36-B476-D03835407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3" name="Group 52">
            <a:extLst>
              <a:ext uri="{FF2B5EF4-FFF2-40B4-BE49-F238E27FC236}">
                <a16:creationId xmlns:a16="http://schemas.microsoft.com/office/drawing/2014/main" id="{EE70B70E-640D-4A16-BF5A-745E31E821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09" y="0"/>
            <a:ext cx="10404834" cy="7195899"/>
            <a:chOff x="-417513" y="0"/>
            <a:chExt cx="12584114" cy="6853238"/>
          </a:xfrm>
        </p:grpSpPr>
        <p:sp>
          <p:nvSpPr>
            <p:cNvPr id="54" name="Freeform 5">
              <a:extLst>
                <a:ext uri="{FF2B5EF4-FFF2-40B4-BE49-F238E27FC236}">
                  <a16:creationId xmlns:a16="http://schemas.microsoft.com/office/drawing/2014/main" id="{78A17627-C464-4470-AC0D-31056F857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5" name="Freeform 6">
              <a:extLst>
                <a:ext uri="{FF2B5EF4-FFF2-40B4-BE49-F238E27FC236}">
                  <a16:creationId xmlns:a16="http://schemas.microsoft.com/office/drawing/2014/main" id="{7F210249-E9E0-4A8A-A951-9D143E417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7">
              <a:extLst>
                <a:ext uri="{FF2B5EF4-FFF2-40B4-BE49-F238E27FC236}">
                  <a16:creationId xmlns:a16="http://schemas.microsoft.com/office/drawing/2014/main" id="{2677CB84-5515-43E9-9AB1-9B533474D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25CEEEE2-5174-4074-9A88-3A462B12E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9">
              <a:extLst>
                <a:ext uri="{FF2B5EF4-FFF2-40B4-BE49-F238E27FC236}">
                  <a16:creationId xmlns:a16="http://schemas.microsoft.com/office/drawing/2014/main" id="{8FD85687-9C77-4E52-A56C-D7DAE03E3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8DAAAE3E-5335-4EB2-BC0A-9A1769235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92E82B26-039C-4B65-BF3B-F8AD8928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2">
              <a:extLst>
                <a:ext uri="{FF2B5EF4-FFF2-40B4-BE49-F238E27FC236}">
                  <a16:creationId xmlns:a16="http://schemas.microsoft.com/office/drawing/2014/main" id="{140CEF6D-84A0-40AD-B6B4-A3808F552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3">
              <a:extLst>
                <a:ext uri="{FF2B5EF4-FFF2-40B4-BE49-F238E27FC236}">
                  <a16:creationId xmlns:a16="http://schemas.microsoft.com/office/drawing/2014/main" id="{A37E773C-44BF-4383-99BB-8771BB7D9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4">
              <a:extLst>
                <a:ext uri="{FF2B5EF4-FFF2-40B4-BE49-F238E27FC236}">
                  <a16:creationId xmlns:a16="http://schemas.microsoft.com/office/drawing/2014/main" id="{A9D613EA-4723-4CD8-B7BF-A5A08B4E6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5">
              <a:extLst>
                <a:ext uri="{FF2B5EF4-FFF2-40B4-BE49-F238E27FC236}">
                  <a16:creationId xmlns:a16="http://schemas.microsoft.com/office/drawing/2014/main" id="{5C053DD8-6711-4ED1-B114-A4994D75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6">
              <a:extLst>
                <a:ext uri="{FF2B5EF4-FFF2-40B4-BE49-F238E27FC236}">
                  <a16:creationId xmlns:a16="http://schemas.microsoft.com/office/drawing/2014/main" id="{D975CEC8-87BB-4D2E-BED7-6623B74C1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7">
              <a:extLst>
                <a:ext uri="{FF2B5EF4-FFF2-40B4-BE49-F238E27FC236}">
                  <a16:creationId xmlns:a16="http://schemas.microsoft.com/office/drawing/2014/main" id="{35F8850F-E760-412C-A9B9-C5B1DE723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8">
              <a:extLst>
                <a:ext uri="{FF2B5EF4-FFF2-40B4-BE49-F238E27FC236}">
                  <a16:creationId xmlns:a16="http://schemas.microsoft.com/office/drawing/2014/main" id="{52635348-5762-4388-9C8E-D8D16C580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9">
              <a:extLst>
                <a:ext uri="{FF2B5EF4-FFF2-40B4-BE49-F238E27FC236}">
                  <a16:creationId xmlns:a16="http://schemas.microsoft.com/office/drawing/2014/main" id="{1678A652-8CAF-4485-8F15-CC133CE08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0">
              <a:extLst>
                <a:ext uri="{FF2B5EF4-FFF2-40B4-BE49-F238E27FC236}">
                  <a16:creationId xmlns:a16="http://schemas.microsoft.com/office/drawing/2014/main" id="{8C5CDBAC-30D5-494A-8B6E-A35339BE2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0" name="Freeform 21">
              <a:extLst>
                <a:ext uri="{FF2B5EF4-FFF2-40B4-BE49-F238E27FC236}">
                  <a16:creationId xmlns:a16="http://schemas.microsoft.com/office/drawing/2014/main" id="{7203B218-F27F-4263-844F-D1956588E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1" name="Freeform 22">
              <a:extLst>
                <a:ext uri="{FF2B5EF4-FFF2-40B4-BE49-F238E27FC236}">
                  <a16:creationId xmlns:a16="http://schemas.microsoft.com/office/drawing/2014/main" id="{914A4D24-E5E3-4680-A86A-264D7BA05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3">
              <a:extLst>
                <a:ext uri="{FF2B5EF4-FFF2-40B4-BE49-F238E27FC236}">
                  <a16:creationId xmlns:a16="http://schemas.microsoft.com/office/drawing/2014/main" id="{C39E79D9-EB57-4915-9693-45E2FA1D1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4">
              <a:extLst>
                <a:ext uri="{FF2B5EF4-FFF2-40B4-BE49-F238E27FC236}">
                  <a16:creationId xmlns:a16="http://schemas.microsoft.com/office/drawing/2014/main" id="{4BD0683A-60B3-4116-92E1-F00354AC7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5">
              <a:extLst>
                <a:ext uri="{FF2B5EF4-FFF2-40B4-BE49-F238E27FC236}">
                  <a16:creationId xmlns:a16="http://schemas.microsoft.com/office/drawing/2014/main" id="{7C28A89A-2F23-4F79-A3F6-4687A471D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0" name="Title 1">
            <a:extLst>
              <a:ext uri="{FF2B5EF4-FFF2-40B4-BE49-F238E27FC236}">
                <a16:creationId xmlns:a16="http://schemas.microsoft.com/office/drawing/2014/main" id="{83EE708D-1BAD-46FB-8533-8642BFD24CCF}"/>
              </a:ext>
            </a:extLst>
          </p:cNvPr>
          <p:cNvSpPr>
            <a:spLocks noGrp="1"/>
          </p:cNvSpPr>
          <p:nvPr>
            <p:ph type="title"/>
          </p:nvPr>
        </p:nvSpPr>
        <p:spPr>
          <a:xfrm>
            <a:off x="735046" y="128340"/>
            <a:ext cx="9877826" cy="737794"/>
          </a:xfrm>
        </p:spPr>
        <p:txBody>
          <a:bodyPr anchor="b">
            <a:normAutofit fontScale="90000"/>
          </a:bodyPr>
          <a:lstStyle/>
          <a:p>
            <a:pPr>
              <a:lnSpc>
                <a:spcPct val="150000"/>
              </a:lnSpc>
            </a:pPr>
            <a:r>
              <a:rPr lang="en-GB" sz="4000" dirty="0">
                <a:solidFill>
                  <a:srgbClr val="002060"/>
                </a:solidFill>
                <a:latin typeface="Georgia" pitchFamily="18" charset="0"/>
              </a:rPr>
              <a:t>Investment</a:t>
            </a:r>
            <a:r>
              <a:rPr lang="en-GB" sz="4200" dirty="0">
                <a:solidFill>
                  <a:srgbClr val="002060"/>
                </a:solidFill>
                <a:latin typeface="Georgia" pitchFamily="18" charset="0"/>
              </a:rPr>
              <a:t> Risks</a:t>
            </a:r>
            <a:endParaRPr lang="en-GB" sz="2200" dirty="0">
              <a:latin typeface="Georgia" panose="02040502050405020303" pitchFamily="18" charset="0"/>
            </a:endParaRPr>
          </a:p>
        </p:txBody>
      </p:sp>
      <p:sp>
        <p:nvSpPr>
          <p:cNvPr id="102" name="TextBox 101">
            <a:extLst>
              <a:ext uri="{FF2B5EF4-FFF2-40B4-BE49-F238E27FC236}">
                <a16:creationId xmlns:a16="http://schemas.microsoft.com/office/drawing/2014/main" id="{91C618F7-8419-4255-A22A-6578B5A28758}"/>
              </a:ext>
            </a:extLst>
          </p:cNvPr>
          <p:cNvSpPr txBox="1"/>
          <p:nvPr/>
        </p:nvSpPr>
        <p:spPr>
          <a:xfrm>
            <a:off x="3652132" y="3558202"/>
            <a:ext cx="3692062" cy="338554"/>
          </a:xfrm>
          <a:prstGeom prst="rect">
            <a:avLst/>
          </a:prstGeom>
          <a:solidFill>
            <a:schemeClr val="tx2">
              <a:lumMod val="20000"/>
              <a:lumOff val="80000"/>
            </a:schemeClr>
          </a:solidFill>
          <a:ln>
            <a:solidFill>
              <a:schemeClr val="tx2">
                <a:lumMod val="20000"/>
                <a:lumOff val="80000"/>
              </a:schemeClr>
            </a:solidFill>
          </a:ln>
          <a:effectLst/>
        </p:spPr>
        <p:txBody>
          <a:bodyPr wrap="square">
            <a:spAutoFit/>
          </a:bodyPr>
          <a:lstStyle/>
          <a:p>
            <a:pPr marL="161925" lvl="0" algn="ctr" rtl="0">
              <a:spcBef>
                <a:spcPts val="0"/>
              </a:spcBef>
              <a:spcAft>
                <a:spcPts val="0"/>
              </a:spcAft>
              <a:buClr>
                <a:schemeClr val="dk1"/>
              </a:buClr>
              <a:buSzPts val="1050"/>
            </a:pPr>
            <a:r>
              <a:rPr lang="en-US" sz="1600" dirty="0">
                <a:solidFill>
                  <a:srgbClr val="002060"/>
                </a:solidFill>
                <a:latin typeface="Georgia" panose="02040502050405020303" pitchFamily="18" charset="0"/>
                <a:sym typeface="Courier New"/>
              </a:rPr>
              <a:t>Loss of Revenue &amp; Asset Devaluation</a:t>
            </a:r>
          </a:p>
        </p:txBody>
      </p:sp>
      <p:sp>
        <p:nvSpPr>
          <p:cNvPr id="13" name="Arrow: Right 12">
            <a:extLst>
              <a:ext uri="{FF2B5EF4-FFF2-40B4-BE49-F238E27FC236}">
                <a16:creationId xmlns:a16="http://schemas.microsoft.com/office/drawing/2014/main" id="{16C6649C-B125-4C3D-8840-68878DFEC781}"/>
              </a:ext>
            </a:extLst>
          </p:cNvPr>
          <p:cNvSpPr/>
          <p:nvPr/>
        </p:nvSpPr>
        <p:spPr>
          <a:xfrm rot="5400000">
            <a:off x="5369520" y="569128"/>
            <a:ext cx="211534" cy="5696968"/>
          </a:xfrm>
          <a:prstGeom prst="rightArrow">
            <a:avLst>
              <a:gd name="adj1" fmla="val 50000"/>
              <a:gd name="adj2" fmla="val 100000"/>
            </a:avLst>
          </a:prstGeom>
          <a:solidFill>
            <a:schemeClr val="tx2">
              <a:lumMod val="20000"/>
              <a:lumOff val="80000"/>
            </a:schemeClr>
          </a:solidFill>
          <a:ln>
            <a:solidFill>
              <a:schemeClr val="tx2">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47D7A985-B2FB-4E03-9835-A6CBEFC6C361}"/>
              </a:ext>
            </a:extLst>
          </p:cNvPr>
          <p:cNvSpPr txBox="1"/>
          <p:nvPr/>
        </p:nvSpPr>
        <p:spPr>
          <a:xfrm>
            <a:off x="3590868" y="6582488"/>
            <a:ext cx="3648245" cy="338554"/>
          </a:xfrm>
          <a:prstGeom prst="rect">
            <a:avLst/>
          </a:prstGeom>
          <a:solidFill>
            <a:schemeClr val="tx2">
              <a:lumMod val="20000"/>
              <a:lumOff val="80000"/>
            </a:schemeClr>
          </a:solidFill>
          <a:ln>
            <a:solidFill>
              <a:schemeClr val="tx2">
                <a:lumMod val="20000"/>
                <a:lumOff val="80000"/>
              </a:schemeClr>
            </a:solidFill>
          </a:ln>
          <a:effectLst/>
        </p:spPr>
        <p:txBody>
          <a:bodyPr wrap="square">
            <a:spAutoFit/>
          </a:bodyPr>
          <a:lstStyle/>
          <a:p>
            <a:pPr lvl="0" algn="ctr"/>
            <a:r>
              <a:rPr lang="en-US" sz="1600" dirty="0" err="1">
                <a:solidFill>
                  <a:prstClr val="black">
                    <a:hueOff val="0"/>
                    <a:satOff val="0"/>
                    <a:lumOff val="0"/>
                    <a:alphaOff val="0"/>
                  </a:prstClr>
                </a:solidFill>
                <a:latin typeface="Georgia" panose="02040502050405020303" pitchFamily="18" charset="0"/>
                <a:sym typeface="Courier New"/>
              </a:rPr>
              <a:t>Minimising</a:t>
            </a:r>
            <a:r>
              <a:rPr lang="en-US" sz="1600" kern="1200" dirty="0">
                <a:solidFill>
                  <a:prstClr val="black">
                    <a:hueOff val="0"/>
                    <a:satOff val="0"/>
                    <a:lumOff val="0"/>
                    <a:alphaOff val="0"/>
                  </a:prstClr>
                </a:solidFill>
                <a:latin typeface="Georgia" panose="02040502050405020303" pitchFamily="18" charset="0"/>
                <a:ea typeface="+mn-ea"/>
                <a:cs typeface="+mn-cs"/>
                <a:sym typeface="Courier New"/>
              </a:rPr>
              <a:t> the Project Return</a:t>
            </a:r>
            <a:endParaRPr lang="en-GB" sz="1400" dirty="0"/>
          </a:p>
        </p:txBody>
      </p:sp>
      <p:sp>
        <p:nvSpPr>
          <p:cNvPr id="109" name="Arrow: Right 108">
            <a:extLst>
              <a:ext uri="{FF2B5EF4-FFF2-40B4-BE49-F238E27FC236}">
                <a16:creationId xmlns:a16="http://schemas.microsoft.com/office/drawing/2014/main" id="{33105AD5-FE5B-4E2F-AC0E-AF2E2B28E746}"/>
              </a:ext>
            </a:extLst>
          </p:cNvPr>
          <p:cNvSpPr/>
          <p:nvPr/>
        </p:nvSpPr>
        <p:spPr>
          <a:xfrm rot="5400000">
            <a:off x="5308120" y="3581764"/>
            <a:ext cx="211534" cy="5696968"/>
          </a:xfrm>
          <a:prstGeom prst="rightArrow">
            <a:avLst>
              <a:gd name="adj1" fmla="val 50000"/>
              <a:gd name="adj2" fmla="val 100000"/>
            </a:avLst>
          </a:prstGeom>
          <a:solidFill>
            <a:schemeClr val="tx2">
              <a:lumMod val="20000"/>
              <a:lumOff val="80000"/>
            </a:schemeClr>
          </a:solidFill>
          <a:ln>
            <a:solidFill>
              <a:schemeClr val="tx2">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10" name="Picture 109" descr="A picture containing logo&#10;&#10;Description automatically generated">
            <a:extLst>
              <a:ext uri="{FF2B5EF4-FFF2-40B4-BE49-F238E27FC236}">
                <a16:creationId xmlns:a16="http://schemas.microsoft.com/office/drawing/2014/main" id="{4A6C1A80-F3BF-41F5-A255-B4F6BA71B9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C1B79F3-7609-4D21-9C38-5AC5D233F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3510" y="1224186"/>
            <a:ext cx="1824000" cy="1368000"/>
          </a:xfrm>
          <a:prstGeom prst="rect">
            <a:avLst/>
          </a:prstGeom>
          <a:ln>
            <a:noFill/>
          </a:ln>
          <a:effectLst>
            <a:outerShdw blurRad="292100" dist="139700" dir="2700000" algn="tl" rotWithShape="0">
              <a:srgbClr val="333333">
                <a:alpha val="65000"/>
              </a:srgbClr>
            </a:outerShdw>
          </a:effectLst>
        </p:spPr>
      </p:pic>
      <p:pic>
        <p:nvPicPr>
          <p:cNvPr id="6" name="Picture 5" descr="A picture containing grass, sky, outdoor, green&#10;&#10;Description automatically generated">
            <a:extLst>
              <a:ext uri="{FF2B5EF4-FFF2-40B4-BE49-F238E27FC236}">
                <a16:creationId xmlns:a16="http://schemas.microsoft.com/office/drawing/2014/main" id="{5A8AD831-26BC-4654-B2EF-2B02AA8E8A3D}"/>
              </a:ext>
            </a:extLst>
          </p:cNvPr>
          <p:cNvPicPr>
            <a:picLocks noChangeAspect="1"/>
          </p:cNvPicPr>
          <p:nvPr/>
        </p:nvPicPr>
        <p:blipFill>
          <a:blip r:embed="rId9" cstate="print">
            <a:alphaModFix amt="85000"/>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783399" y="2667469"/>
            <a:ext cx="1824000" cy="13680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sky, grass, outdoor, nature&#10;&#10;Description automatically generated">
            <a:extLst>
              <a:ext uri="{FF2B5EF4-FFF2-40B4-BE49-F238E27FC236}">
                <a16:creationId xmlns:a16="http://schemas.microsoft.com/office/drawing/2014/main" id="{7D9100E6-5BDC-4BA3-B0D4-5493CEDF94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83399" y="4107758"/>
            <a:ext cx="1824000" cy="13680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6C75F-85EF-4934-AAA3-D32537D7E9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1546" y="5553042"/>
            <a:ext cx="1805853" cy="136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04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AutoShape 15" descr="Image result for symbol for  Technical Services">
            <a:hlinkClick r:id="rId2"/>
            <a:extLst>
              <a:ext uri="{FF2B5EF4-FFF2-40B4-BE49-F238E27FC236}">
                <a16:creationId xmlns:a16="http://schemas.microsoft.com/office/drawing/2014/main" id="{F6C437B8-5395-4DC9-9548-D246AA722A69}"/>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pic>
        <p:nvPicPr>
          <p:cNvPr id="55" name="Picture 54" descr="A picture containing logo&#10;&#10;Description automatically generated">
            <a:extLst>
              <a:ext uri="{FF2B5EF4-FFF2-40B4-BE49-F238E27FC236}">
                <a16:creationId xmlns:a16="http://schemas.microsoft.com/office/drawing/2014/main" id="{F98DAA1D-A9D5-4761-8E04-B678BB758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30" name="Title 1">
            <a:extLst>
              <a:ext uri="{FF2B5EF4-FFF2-40B4-BE49-F238E27FC236}">
                <a16:creationId xmlns:a16="http://schemas.microsoft.com/office/drawing/2014/main" id="{F9AFA016-E2E3-49BC-8C47-25F70A05DCE6}"/>
              </a:ext>
            </a:extLst>
          </p:cNvPr>
          <p:cNvSpPr txBox="1">
            <a:spLocks/>
          </p:cNvSpPr>
          <p:nvPr/>
        </p:nvSpPr>
        <p:spPr>
          <a:xfrm>
            <a:off x="2116534" y="72122"/>
            <a:ext cx="8568531" cy="791756"/>
          </a:xfrm>
          <a:prstGeom prst="rect">
            <a:avLst/>
          </a:prstGeom>
        </p:spPr>
        <p:txBody>
          <a:bodyPr vert="horz" lIns="98734" tIns="49367" rIns="98734" bIns="49367" rtlCol="0" anchor="ctr">
            <a:normAutofit fontScale="97500"/>
          </a:bodyPr>
          <a:lstStyle>
            <a:lvl1pPr algn="ctr" defTabSz="987388" rtl="0" eaLnBrk="1" latinLnBrk="0" hangingPunct="1">
              <a:spcBef>
                <a:spcPct val="0"/>
              </a:spcBef>
              <a:buNone/>
              <a:defRPr sz="4801" kern="1200">
                <a:solidFill>
                  <a:schemeClr val="tx1"/>
                </a:solidFill>
                <a:latin typeface="+mj-lt"/>
                <a:ea typeface="+mj-ea"/>
                <a:cs typeface="+mj-cs"/>
              </a:defRPr>
            </a:lvl1pPr>
          </a:lstStyle>
          <a:p>
            <a:r>
              <a:rPr lang="en-GB" sz="3600" dirty="0">
                <a:solidFill>
                  <a:srgbClr val="002060"/>
                </a:solidFill>
                <a:latin typeface="Georgia" pitchFamily="18" charset="0"/>
                <a:ea typeface="Cambria" pitchFamily="18" charset="0"/>
              </a:rPr>
              <a:t>GreenEnco Solutions</a:t>
            </a:r>
            <a:endParaRPr lang="en-US" sz="3600" dirty="0">
              <a:solidFill>
                <a:srgbClr val="002060"/>
              </a:solidFill>
              <a:latin typeface="Georgia" pitchFamily="18" charset="0"/>
            </a:endParaRPr>
          </a:p>
        </p:txBody>
      </p:sp>
      <p:sp>
        <p:nvSpPr>
          <p:cNvPr id="31" name="AutoShape 15" descr="Image result for symbol for  Technical Services">
            <a:hlinkClick r:id="rId2"/>
            <a:extLst>
              <a:ext uri="{FF2B5EF4-FFF2-40B4-BE49-F238E27FC236}">
                <a16:creationId xmlns:a16="http://schemas.microsoft.com/office/drawing/2014/main" id="{260F8F99-B226-4239-9A56-004FC12714B2}"/>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sp>
        <p:nvSpPr>
          <p:cNvPr id="32" name="TextBox 31">
            <a:extLst>
              <a:ext uri="{FF2B5EF4-FFF2-40B4-BE49-F238E27FC236}">
                <a16:creationId xmlns:a16="http://schemas.microsoft.com/office/drawing/2014/main" id="{03713ED3-1CCA-4753-A529-7A24019627A7}"/>
              </a:ext>
            </a:extLst>
          </p:cNvPr>
          <p:cNvSpPr txBox="1"/>
          <p:nvPr/>
        </p:nvSpPr>
        <p:spPr>
          <a:xfrm>
            <a:off x="497450" y="817392"/>
            <a:ext cx="11806697" cy="791755"/>
          </a:xfrm>
          <a:prstGeom prst="rect">
            <a:avLst/>
          </a:prstGeom>
          <a:noFill/>
        </p:spPr>
        <p:txBody>
          <a:bodyPr wrap="square">
            <a:spAutoFit/>
          </a:bodyPr>
          <a:lstStyle/>
          <a:p>
            <a:pPr marL="0" lvl="0" indent="0" algn="ctr" rtl="0">
              <a:lnSpc>
                <a:spcPct val="150000"/>
              </a:lnSpc>
              <a:spcBef>
                <a:spcPts val="0"/>
              </a:spcBef>
              <a:spcAft>
                <a:spcPts val="0"/>
              </a:spcAft>
              <a:buNone/>
            </a:pPr>
            <a:r>
              <a:rPr lang="en-US" sz="1700" dirty="0">
                <a:solidFill>
                  <a:srgbClr val="002060"/>
                </a:solidFill>
                <a:latin typeface="Georgia" panose="02040502050405020303" pitchFamily="18" charset="0"/>
                <a:sym typeface="Courier New"/>
              </a:rPr>
              <a:t>Our </a:t>
            </a:r>
            <a:r>
              <a:rPr lang="en-US" sz="1700" b="1" dirty="0">
                <a:solidFill>
                  <a:srgbClr val="002060"/>
                </a:solidFill>
                <a:latin typeface="Georgia" panose="02040502050405020303" pitchFamily="18" charset="0"/>
                <a:sym typeface="Courier New"/>
              </a:rPr>
              <a:t>360º Innovative </a:t>
            </a:r>
            <a:r>
              <a:rPr lang="en-US" sz="1700" b="1" dirty="0" err="1">
                <a:solidFill>
                  <a:srgbClr val="002060"/>
                </a:solidFill>
                <a:latin typeface="Georgia" panose="02040502050405020303" pitchFamily="18" charset="0"/>
                <a:sym typeface="Courier New"/>
              </a:rPr>
              <a:t>Optimisation</a:t>
            </a:r>
            <a:r>
              <a:rPr lang="en-US" sz="1700" b="1" dirty="0">
                <a:solidFill>
                  <a:srgbClr val="002060"/>
                </a:solidFill>
                <a:latin typeface="Georgia" panose="02040502050405020303" pitchFamily="18" charset="0"/>
                <a:sym typeface="Courier New"/>
              </a:rPr>
              <a:t> Solutions </a:t>
            </a:r>
            <a:r>
              <a:rPr lang="en-US" sz="1700" dirty="0">
                <a:solidFill>
                  <a:srgbClr val="002060"/>
                </a:solidFill>
                <a:latin typeface="Georgia" panose="02040502050405020303" pitchFamily="18" charset="0"/>
                <a:sym typeface="Courier New"/>
              </a:rPr>
              <a:t>are helping to </a:t>
            </a:r>
            <a:r>
              <a:rPr lang="en-US" sz="1700" b="1" dirty="0">
                <a:solidFill>
                  <a:srgbClr val="002060"/>
                </a:solidFill>
                <a:latin typeface="Georgia" panose="02040502050405020303" pitchFamily="18" charset="0"/>
                <a:sym typeface="Courier New"/>
              </a:rPr>
              <a:t>increase the value of the assets </a:t>
            </a:r>
            <a:r>
              <a:rPr lang="en-US" sz="1700" dirty="0">
                <a:solidFill>
                  <a:srgbClr val="002060"/>
                </a:solidFill>
                <a:latin typeface="Georgia" panose="02040502050405020303" pitchFamily="18" charset="0"/>
                <a:sym typeface="Courier New"/>
              </a:rPr>
              <a:t>for</a:t>
            </a:r>
          </a:p>
          <a:p>
            <a:pPr marL="161925" lvl="0" algn="ctr" rtl="0">
              <a:lnSpc>
                <a:spcPct val="150000"/>
              </a:lnSpc>
              <a:spcBef>
                <a:spcPts val="0"/>
              </a:spcBef>
              <a:spcAft>
                <a:spcPts val="0"/>
              </a:spcAft>
              <a:buClr>
                <a:schemeClr val="dk1"/>
              </a:buClr>
              <a:buSzPts val="1050"/>
            </a:pPr>
            <a:r>
              <a:rPr lang="en-US" sz="1400" b="1" dirty="0">
                <a:solidFill>
                  <a:srgbClr val="002060"/>
                </a:solidFill>
                <a:latin typeface="Georgia" panose="02040502050405020303" pitchFamily="18" charset="0"/>
                <a:sym typeface="Courier New"/>
              </a:rPr>
              <a:t>Developers  ||  Asset Owners  ||  Asset Lenders  ||  Development Corporation  ||  M&amp;A Advisors  ||  IPPs</a:t>
            </a:r>
          </a:p>
        </p:txBody>
      </p:sp>
      <p:pic>
        <p:nvPicPr>
          <p:cNvPr id="36" name="Picture 2">
            <a:extLst>
              <a:ext uri="{FF2B5EF4-FFF2-40B4-BE49-F238E27FC236}">
                <a16:creationId xmlns:a16="http://schemas.microsoft.com/office/drawing/2014/main" id="{165AF58E-764A-4B8F-AE37-BBE3BB94BC44}"/>
              </a:ext>
            </a:extLst>
          </p:cNvPr>
          <p:cNvPicPr>
            <a:picLocks noChangeAspect="1" noChangeArrowheads="1"/>
          </p:cNvPicPr>
          <p:nvPr/>
        </p:nvPicPr>
        <p:blipFill>
          <a:blip r:embed="rId4"/>
          <a:srcRect t="5984" b="34000"/>
          <a:stretch>
            <a:fillRect/>
          </a:stretch>
        </p:blipFill>
        <p:spPr bwMode="auto">
          <a:xfrm>
            <a:off x="3686022" y="1728243"/>
            <a:ext cx="2642770" cy="1178506"/>
          </a:xfrm>
          <a:prstGeom prst="rect">
            <a:avLst/>
          </a:prstGeom>
          <a:ln>
            <a:noFill/>
          </a:ln>
          <a:effectLst>
            <a:outerShdw blurRad="292100" dist="139700" dir="2700000" algn="tl" rotWithShape="0">
              <a:srgbClr val="333333">
                <a:alpha val="65000"/>
              </a:srgbClr>
            </a:outerShdw>
          </a:effectLst>
        </p:spPr>
      </p:pic>
      <p:pic>
        <p:nvPicPr>
          <p:cNvPr id="37" name="Picture 36" descr="A picture containing stadium&#10;&#10;Description automatically generated">
            <a:extLst>
              <a:ext uri="{FF2B5EF4-FFF2-40B4-BE49-F238E27FC236}">
                <a16:creationId xmlns:a16="http://schemas.microsoft.com/office/drawing/2014/main" id="{26C0AE7F-E9FC-4F78-8BDD-B62BAED8D4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087" y="1728243"/>
            <a:ext cx="2658393" cy="1178506"/>
          </a:xfrm>
          <a:prstGeom prst="rect">
            <a:avLst/>
          </a:prstGeom>
          <a:ln>
            <a:noFill/>
          </a:ln>
          <a:effectLst>
            <a:outerShdw blurRad="292100" dist="139700" dir="2700000" algn="tl" rotWithShape="0">
              <a:srgbClr val="333333">
                <a:alpha val="65000"/>
              </a:srgbClr>
            </a:outerShdw>
          </a:effectLst>
        </p:spPr>
      </p:pic>
      <p:pic>
        <p:nvPicPr>
          <p:cNvPr id="38" name="Picture 37" descr="An aerial view of a solar panel&#10;&#10;Description automatically generated with medium confidence">
            <a:extLst>
              <a:ext uri="{FF2B5EF4-FFF2-40B4-BE49-F238E27FC236}">
                <a16:creationId xmlns:a16="http://schemas.microsoft.com/office/drawing/2014/main" id="{13A19C5A-C5C3-4B57-A2D9-604B14951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3850" y="1728242"/>
            <a:ext cx="2641566" cy="1171657"/>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B6E443E4-71A2-4018-9CB2-519F03D8F6E3}"/>
              </a:ext>
            </a:extLst>
          </p:cNvPr>
          <p:cNvPicPr>
            <a:picLocks noChangeAspect="1"/>
          </p:cNvPicPr>
          <p:nvPr/>
        </p:nvPicPr>
        <p:blipFill>
          <a:blip r:embed="rId7"/>
          <a:stretch>
            <a:fillRect/>
          </a:stretch>
        </p:blipFill>
        <p:spPr>
          <a:xfrm>
            <a:off x="6495538" y="1756961"/>
            <a:ext cx="2641566" cy="1145999"/>
          </a:xfrm>
          <a:prstGeom prst="rect">
            <a:avLst/>
          </a:prstGeom>
        </p:spPr>
      </p:pic>
      <p:sp>
        <p:nvSpPr>
          <p:cNvPr id="51" name="Subtitle 2">
            <a:extLst>
              <a:ext uri="{FF2B5EF4-FFF2-40B4-BE49-F238E27FC236}">
                <a16:creationId xmlns:a16="http://schemas.microsoft.com/office/drawing/2014/main" id="{432C8341-D62F-1680-D6B9-96C27C0DF53E}"/>
              </a:ext>
            </a:extLst>
          </p:cNvPr>
          <p:cNvSpPr txBox="1">
            <a:spLocks/>
          </p:cNvSpPr>
          <p:nvPr/>
        </p:nvSpPr>
        <p:spPr>
          <a:xfrm>
            <a:off x="4926553" y="3670119"/>
            <a:ext cx="1937881" cy="262805"/>
          </a:xfrm>
          <a:prstGeom prst="rect">
            <a:avLst/>
          </a:prstGeom>
          <a:ln>
            <a:noFill/>
          </a:ln>
        </p:spPr>
        <p:txBody>
          <a:bodyPr vert="horz" lIns="72084" tIns="36042" rIns="72084" bIns="36042" rtlCol="0">
            <a:normAutofit lnSpcReduction="10000"/>
          </a:bodyPr>
          <a:lstStyle>
            <a:lvl1pPr marL="0" indent="0" algn="ctr" defTabSz="1217889" rtl="0" eaLnBrk="1" latinLnBrk="0" hangingPunct="1">
              <a:lnSpc>
                <a:spcPct val="90000"/>
              </a:lnSpc>
              <a:spcBef>
                <a:spcPts val="1332"/>
              </a:spcBef>
              <a:buFont typeface="Arial" panose="020B0604020202020204" pitchFamily="34" charset="0"/>
              <a:buNone/>
              <a:defRPr sz="3197" kern="1200">
                <a:solidFill>
                  <a:schemeClr val="tx1"/>
                </a:solidFill>
                <a:latin typeface="+mn-lt"/>
                <a:ea typeface="+mn-ea"/>
                <a:cs typeface="+mn-cs"/>
              </a:defRPr>
            </a:lvl1pPr>
            <a:lvl2pPr marL="608945" indent="0" algn="ctr" defTabSz="1217889" rtl="0" eaLnBrk="1" latinLnBrk="0" hangingPunct="1">
              <a:lnSpc>
                <a:spcPct val="90000"/>
              </a:lnSpc>
              <a:spcBef>
                <a:spcPts val="666"/>
              </a:spcBef>
              <a:buFont typeface="Arial" panose="020B0604020202020204" pitchFamily="34" charset="0"/>
              <a:buNone/>
              <a:defRPr sz="2664" kern="1200">
                <a:solidFill>
                  <a:schemeClr val="tx1"/>
                </a:solidFill>
                <a:latin typeface="+mn-lt"/>
                <a:ea typeface="+mn-ea"/>
                <a:cs typeface="+mn-cs"/>
              </a:defRPr>
            </a:lvl2pPr>
            <a:lvl3pPr marL="1217889" indent="0" algn="ctr"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3pPr>
            <a:lvl4pPr marL="1826834"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4pPr>
            <a:lvl5pPr marL="2435779"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5pPr>
            <a:lvl6pPr marL="3044723"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6pPr>
            <a:lvl7pPr marL="3653668"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7pPr>
            <a:lvl8pPr marL="4262613"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8pPr>
            <a:lvl9pPr marL="4871557" indent="0" algn="ctr" defTabSz="1217889" rtl="0" eaLnBrk="1" latinLnBrk="0" hangingPunct="1">
              <a:lnSpc>
                <a:spcPct val="90000"/>
              </a:lnSpc>
              <a:spcBef>
                <a:spcPts val="666"/>
              </a:spcBef>
              <a:buFont typeface="Arial" panose="020B0604020202020204" pitchFamily="34" charset="0"/>
              <a:buNone/>
              <a:defRPr sz="2131"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Asset Optimisation</a:t>
            </a:r>
          </a:p>
        </p:txBody>
      </p:sp>
      <p:sp>
        <p:nvSpPr>
          <p:cNvPr id="52" name="Subtitle 2">
            <a:extLst>
              <a:ext uri="{FF2B5EF4-FFF2-40B4-BE49-F238E27FC236}">
                <a16:creationId xmlns:a16="http://schemas.microsoft.com/office/drawing/2014/main" id="{C1043C5D-5A6B-2894-E1EC-787B1AAAB854}"/>
              </a:ext>
            </a:extLst>
          </p:cNvPr>
          <p:cNvSpPr txBox="1">
            <a:spLocks/>
          </p:cNvSpPr>
          <p:nvPr/>
        </p:nvSpPr>
        <p:spPr>
          <a:xfrm>
            <a:off x="8880998" y="3714672"/>
            <a:ext cx="2313931" cy="334639"/>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Technical Due Diligence</a:t>
            </a:r>
          </a:p>
        </p:txBody>
      </p:sp>
      <p:sp>
        <p:nvSpPr>
          <p:cNvPr id="53" name="Subtitle 2">
            <a:extLst>
              <a:ext uri="{FF2B5EF4-FFF2-40B4-BE49-F238E27FC236}">
                <a16:creationId xmlns:a16="http://schemas.microsoft.com/office/drawing/2014/main" id="{4A78D496-B33B-9195-6946-3ABA1A235170}"/>
              </a:ext>
            </a:extLst>
          </p:cNvPr>
          <p:cNvSpPr txBox="1">
            <a:spLocks/>
          </p:cNvSpPr>
          <p:nvPr/>
        </p:nvSpPr>
        <p:spPr>
          <a:xfrm>
            <a:off x="4988494" y="4829361"/>
            <a:ext cx="1921963" cy="316140"/>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Design Optimisation</a:t>
            </a:r>
          </a:p>
        </p:txBody>
      </p:sp>
      <p:sp>
        <p:nvSpPr>
          <p:cNvPr id="54" name="Subtitle 2">
            <a:extLst>
              <a:ext uri="{FF2B5EF4-FFF2-40B4-BE49-F238E27FC236}">
                <a16:creationId xmlns:a16="http://schemas.microsoft.com/office/drawing/2014/main" id="{DAB94388-FF1E-5FF8-C8CC-71512AEF80BE}"/>
              </a:ext>
            </a:extLst>
          </p:cNvPr>
          <p:cNvSpPr txBox="1">
            <a:spLocks/>
          </p:cNvSpPr>
          <p:nvPr/>
        </p:nvSpPr>
        <p:spPr>
          <a:xfrm>
            <a:off x="8957315" y="4823869"/>
            <a:ext cx="1372342" cy="312181"/>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Floating Solar</a:t>
            </a:r>
          </a:p>
        </p:txBody>
      </p:sp>
      <p:sp>
        <p:nvSpPr>
          <p:cNvPr id="56" name="Subtitle 2">
            <a:extLst>
              <a:ext uri="{FF2B5EF4-FFF2-40B4-BE49-F238E27FC236}">
                <a16:creationId xmlns:a16="http://schemas.microsoft.com/office/drawing/2014/main" id="{3ABA3874-5B86-8C11-A8D2-E208E7EEC5B4}"/>
              </a:ext>
            </a:extLst>
          </p:cNvPr>
          <p:cNvSpPr txBox="1">
            <a:spLocks/>
          </p:cNvSpPr>
          <p:nvPr/>
        </p:nvSpPr>
        <p:spPr>
          <a:xfrm>
            <a:off x="8922671" y="6012897"/>
            <a:ext cx="1361276" cy="316140"/>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Re-Powering</a:t>
            </a:r>
          </a:p>
        </p:txBody>
      </p:sp>
      <p:sp>
        <p:nvSpPr>
          <p:cNvPr id="57" name="Subtitle 2">
            <a:extLst>
              <a:ext uri="{FF2B5EF4-FFF2-40B4-BE49-F238E27FC236}">
                <a16:creationId xmlns:a16="http://schemas.microsoft.com/office/drawing/2014/main" id="{1413EC97-5A55-063B-DC99-04641A03F864}"/>
              </a:ext>
            </a:extLst>
          </p:cNvPr>
          <p:cNvSpPr txBox="1">
            <a:spLocks/>
          </p:cNvSpPr>
          <p:nvPr/>
        </p:nvSpPr>
        <p:spPr>
          <a:xfrm>
            <a:off x="4894509" y="6012897"/>
            <a:ext cx="1724952" cy="316140"/>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19" dirty="0">
                <a:latin typeface="Cambria" panose="02040503050406030204" pitchFamily="18" charset="0"/>
                <a:ea typeface="Cambria" panose="02040503050406030204" pitchFamily="18" charset="0"/>
              </a:rPr>
              <a:t>Energy Storage</a:t>
            </a:r>
          </a:p>
        </p:txBody>
      </p:sp>
      <p:pic>
        <p:nvPicPr>
          <p:cNvPr id="58" name="Picture 2">
            <a:extLst>
              <a:ext uri="{FF2B5EF4-FFF2-40B4-BE49-F238E27FC236}">
                <a16:creationId xmlns:a16="http://schemas.microsoft.com/office/drawing/2014/main" id="{64857305-6A48-BBFC-E2BA-71E6F1F7E4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3674" y="3660952"/>
            <a:ext cx="510832" cy="5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
            <a:extLst>
              <a:ext uri="{FF2B5EF4-FFF2-40B4-BE49-F238E27FC236}">
                <a16:creationId xmlns:a16="http://schemas.microsoft.com/office/drawing/2014/main" id="{112AA8C8-4502-87DA-5C83-67DA318A2B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2035" y="3667842"/>
            <a:ext cx="510832" cy="5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a:extLst>
              <a:ext uri="{FF2B5EF4-FFF2-40B4-BE49-F238E27FC236}">
                <a16:creationId xmlns:a16="http://schemas.microsoft.com/office/drawing/2014/main" id="{31840FBB-5E48-4A7E-0804-8C86AD7022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0422" y="4830200"/>
            <a:ext cx="5760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a:extLst>
              <a:ext uri="{FF2B5EF4-FFF2-40B4-BE49-F238E27FC236}">
                <a16:creationId xmlns:a16="http://schemas.microsoft.com/office/drawing/2014/main" id="{5E1CDFAE-EF53-AD04-31F7-A00DC0D95C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12035" y="4838955"/>
            <a:ext cx="5760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a:extLst>
              <a:ext uri="{FF2B5EF4-FFF2-40B4-BE49-F238E27FC236}">
                <a16:creationId xmlns:a16="http://schemas.microsoft.com/office/drawing/2014/main" id="{C0684185-26FA-F905-5733-76ED21CCFE6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12035" y="6078400"/>
            <a:ext cx="510832" cy="5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a:extLst>
              <a:ext uri="{FF2B5EF4-FFF2-40B4-BE49-F238E27FC236}">
                <a16:creationId xmlns:a16="http://schemas.microsoft.com/office/drawing/2014/main" id="{D24D2EEA-D822-E897-759A-69D1E656063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12568" y="6006730"/>
            <a:ext cx="510832" cy="5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 name="Diagram 75">
            <a:extLst>
              <a:ext uri="{FF2B5EF4-FFF2-40B4-BE49-F238E27FC236}">
                <a16:creationId xmlns:a16="http://schemas.microsoft.com/office/drawing/2014/main" id="{9A37C88F-3D0C-E8CD-8E0B-530E8B3F799A}"/>
              </a:ext>
            </a:extLst>
          </p:cNvPr>
          <p:cNvGraphicFramePr/>
          <p:nvPr>
            <p:extLst>
              <p:ext uri="{D42A27DB-BD31-4B8C-83A1-F6EECF244321}">
                <p14:modId xmlns:p14="http://schemas.microsoft.com/office/powerpoint/2010/main" val="829472148"/>
              </p:ext>
            </p:extLst>
          </p:nvPr>
        </p:nvGraphicFramePr>
        <p:xfrm>
          <a:off x="-657974" y="3764695"/>
          <a:ext cx="5978654" cy="405872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7" name="Subtitle 2">
            <a:extLst>
              <a:ext uri="{FF2B5EF4-FFF2-40B4-BE49-F238E27FC236}">
                <a16:creationId xmlns:a16="http://schemas.microsoft.com/office/drawing/2014/main" id="{08644E69-FF8D-4F75-5ADD-0A8FAA0FA208}"/>
              </a:ext>
            </a:extLst>
          </p:cNvPr>
          <p:cNvSpPr txBox="1">
            <a:spLocks/>
          </p:cNvSpPr>
          <p:nvPr/>
        </p:nvSpPr>
        <p:spPr>
          <a:xfrm>
            <a:off x="7095232" y="3129157"/>
            <a:ext cx="2313931" cy="334639"/>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latin typeface="Georgia" panose="02040502050405020303" pitchFamily="18" charset="0"/>
              </a:rPr>
              <a:t>Services</a:t>
            </a:r>
          </a:p>
        </p:txBody>
      </p:sp>
      <p:sp>
        <p:nvSpPr>
          <p:cNvPr id="78" name="Subtitle 2">
            <a:extLst>
              <a:ext uri="{FF2B5EF4-FFF2-40B4-BE49-F238E27FC236}">
                <a16:creationId xmlns:a16="http://schemas.microsoft.com/office/drawing/2014/main" id="{70017E69-0C79-2386-9629-642BF0F6BB6E}"/>
              </a:ext>
            </a:extLst>
          </p:cNvPr>
          <p:cNvSpPr txBox="1">
            <a:spLocks/>
          </p:cNvSpPr>
          <p:nvPr/>
        </p:nvSpPr>
        <p:spPr>
          <a:xfrm>
            <a:off x="846404" y="3127762"/>
            <a:ext cx="2313931" cy="334639"/>
          </a:xfrm>
          <a:prstGeom prst="rect">
            <a:avLst/>
          </a:prstGeom>
          <a:ln>
            <a:noFill/>
          </a:ln>
        </p:spPr>
        <p:txBody>
          <a:bodyPr vert="horz" lIns="72084" tIns="36042" rIns="72084" bIns="3604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latin typeface="Georgia" panose="02040502050405020303" pitchFamily="18" charset="0"/>
              </a:rPr>
              <a:t>Technologies</a:t>
            </a:r>
          </a:p>
        </p:txBody>
      </p:sp>
      <p:sp>
        <p:nvSpPr>
          <p:cNvPr id="79" name="TextBox 78">
            <a:extLst>
              <a:ext uri="{FF2B5EF4-FFF2-40B4-BE49-F238E27FC236}">
                <a16:creationId xmlns:a16="http://schemas.microsoft.com/office/drawing/2014/main" id="{A55583D6-89C2-47D5-8A4F-EA4265CA8A89}"/>
              </a:ext>
            </a:extLst>
          </p:cNvPr>
          <p:cNvSpPr txBox="1"/>
          <p:nvPr/>
        </p:nvSpPr>
        <p:spPr>
          <a:xfrm>
            <a:off x="4613780" y="3923258"/>
            <a:ext cx="3234839"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Asset performance Management</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AI and ML algorithms </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Optimise generation </a:t>
            </a:r>
          </a:p>
        </p:txBody>
      </p:sp>
      <p:sp>
        <p:nvSpPr>
          <p:cNvPr id="80" name="TextBox 79">
            <a:extLst>
              <a:ext uri="{FF2B5EF4-FFF2-40B4-BE49-F238E27FC236}">
                <a16:creationId xmlns:a16="http://schemas.microsoft.com/office/drawing/2014/main" id="{FA714B3F-1995-B672-890F-1CE8B65B9C1F}"/>
              </a:ext>
            </a:extLst>
          </p:cNvPr>
          <p:cNvSpPr txBox="1"/>
          <p:nvPr/>
        </p:nvSpPr>
        <p:spPr>
          <a:xfrm>
            <a:off x="8557291" y="3932924"/>
            <a:ext cx="3672191"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Owners/lenders engineering</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Energy yield and irradiance assessment</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Construction audit (QC/QA)</a:t>
            </a:r>
          </a:p>
        </p:txBody>
      </p:sp>
      <p:sp>
        <p:nvSpPr>
          <p:cNvPr id="81" name="TextBox 80">
            <a:extLst>
              <a:ext uri="{FF2B5EF4-FFF2-40B4-BE49-F238E27FC236}">
                <a16:creationId xmlns:a16="http://schemas.microsoft.com/office/drawing/2014/main" id="{90314D7B-04BB-9228-369C-F2DC9EB7614F}"/>
              </a:ext>
            </a:extLst>
          </p:cNvPr>
          <p:cNvSpPr txBox="1"/>
          <p:nvPr/>
        </p:nvSpPr>
        <p:spPr>
          <a:xfrm>
            <a:off x="4615278" y="5078741"/>
            <a:ext cx="2911450"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Designs for building permits</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Value engineering</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Detailed design </a:t>
            </a:r>
          </a:p>
        </p:txBody>
      </p:sp>
      <p:sp>
        <p:nvSpPr>
          <p:cNvPr id="82" name="TextBox 81">
            <a:extLst>
              <a:ext uri="{FF2B5EF4-FFF2-40B4-BE49-F238E27FC236}">
                <a16:creationId xmlns:a16="http://schemas.microsoft.com/office/drawing/2014/main" id="{93170732-0092-1210-BD1A-8EE8A210B15A}"/>
              </a:ext>
            </a:extLst>
          </p:cNvPr>
          <p:cNvSpPr txBox="1"/>
          <p:nvPr/>
        </p:nvSpPr>
        <p:spPr>
          <a:xfrm>
            <a:off x="8553197" y="5073030"/>
            <a:ext cx="4021699"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Due Diligence on floater &amp; anchoring system</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Additional generation study</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O&amp;M scope review and H&amp;S</a:t>
            </a:r>
          </a:p>
        </p:txBody>
      </p:sp>
      <p:sp>
        <p:nvSpPr>
          <p:cNvPr id="83" name="TextBox 82">
            <a:extLst>
              <a:ext uri="{FF2B5EF4-FFF2-40B4-BE49-F238E27FC236}">
                <a16:creationId xmlns:a16="http://schemas.microsoft.com/office/drawing/2014/main" id="{42EAFC3D-0064-8C48-0224-B9A2DE75B875}"/>
              </a:ext>
            </a:extLst>
          </p:cNvPr>
          <p:cNvSpPr txBox="1"/>
          <p:nvPr/>
        </p:nvSpPr>
        <p:spPr>
          <a:xfrm>
            <a:off x="8556869" y="6317393"/>
            <a:ext cx="4021699"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PV module - Mechanical and electrical match </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Inverter – central / string</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LV and HV equipment </a:t>
            </a:r>
          </a:p>
        </p:txBody>
      </p:sp>
      <p:sp>
        <p:nvSpPr>
          <p:cNvPr id="84" name="TextBox 83">
            <a:extLst>
              <a:ext uri="{FF2B5EF4-FFF2-40B4-BE49-F238E27FC236}">
                <a16:creationId xmlns:a16="http://schemas.microsoft.com/office/drawing/2014/main" id="{93D4042A-9AEC-8BC9-AC5B-2B5052C49695}"/>
              </a:ext>
            </a:extLst>
          </p:cNvPr>
          <p:cNvSpPr txBox="1"/>
          <p:nvPr/>
        </p:nvSpPr>
        <p:spPr>
          <a:xfrm>
            <a:off x="4603018" y="6272669"/>
            <a:ext cx="3542886" cy="646331"/>
          </a:xfrm>
          <a:prstGeom prst="rect">
            <a:avLst/>
          </a:prstGeom>
          <a:noFill/>
        </p:spPr>
        <p:txBody>
          <a:bodyPr wrap="square">
            <a:spAutoFit/>
          </a:bodyPr>
          <a:lstStyle/>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Energy storage sizing </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Solar and storage solutions </a:t>
            </a:r>
          </a:p>
          <a:p>
            <a:pPr marL="800100" lvl="1" indent="-342900" algn="l">
              <a:buFont typeface="Wingdings" panose="05000000000000000000" pitchFamily="2" charset="2"/>
              <a:buChar char="§"/>
            </a:pPr>
            <a:r>
              <a:rPr lang="en-GB" sz="1200" dirty="0">
                <a:latin typeface="Cambria" panose="02040503050406030204" pitchFamily="18" charset="0"/>
                <a:ea typeface="Cambria" panose="02040503050406030204" pitchFamily="18" charset="0"/>
              </a:rPr>
              <a:t>Grid curtailment &amp; storage solutions</a:t>
            </a:r>
          </a:p>
        </p:txBody>
      </p:sp>
    </p:spTree>
    <p:extLst>
      <p:ext uri="{BB962C8B-B14F-4D97-AF65-F5344CB8AC3E}">
        <p14:creationId xmlns:p14="http://schemas.microsoft.com/office/powerpoint/2010/main" val="1561835895"/>
      </p:ext>
    </p:extLst>
  </p:cSld>
  <p:clrMapOvr>
    <a:masterClrMapping/>
  </p:clrMapOvr>
  <mc:AlternateContent xmlns:mc="http://schemas.openxmlformats.org/markup-compatibility/2006" xmlns:p14="http://schemas.microsoft.com/office/powerpoint/2010/main">
    <mc:Choice Requires="p14">
      <p:transition spd="slow" p14:dur="2000" advTm="34979"/>
    </mc:Choice>
    <mc:Fallback xmlns="">
      <p:transition spd="slow" advTm="349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0D05438A-ECE0-442B-9E6C-477D53AB4FC9}"/>
              </a:ext>
            </a:extLst>
          </p:cNvPr>
          <p:cNvSpPr>
            <a:spLocks noGrp="1"/>
          </p:cNvSpPr>
          <p:nvPr>
            <p:ph type="title"/>
          </p:nvPr>
        </p:nvSpPr>
        <p:spPr>
          <a:xfrm>
            <a:off x="175996" y="1056584"/>
            <a:ext cx="2408380" cy="3984026"/>
          </a:xfr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a:normAutofit fontScale="90000"/>
          </a:bodyPr>
          <a:lstStyle/>
          <a:p>
            <a:pPr>
              <a:lnSpc>
                <a:spcPct val="90000"/>
              </a:lnSpc>
            </a:pPr>
            <a:r>
              <a:rPr lang="en-GB" sz="2000" dirty="0">
                <a:latin typeface="Georgia" pitchFamily="18" charset="0"/>
              </a:rPr>
              <a:t>PV Asset Performance Management (PVAPM)</a:t>
            </a:r>
            <a:br>
              <a:rPr lang="en-GB" sz="2000" dirty="0">
                <a:latin typeface="Georgia" pitchFamily="18" charset="0"/>
              </a:rPr>
            </a:br>
            <a:br>
              <a:rPr lang="en-GB" sz="2000" dirty="0">
                <a:latin typeface="Georgia" pitchFamily="18" charset="0"/>
                <a:cs typeface="Calibri Light" pitchFamily="34" charset="0"/>
              </a:rPr>
            </a:br>
            <a:br>
              <a:rPr lang="en-GB" sz="2000" dirty="0">
                <a:latin typeface="Georgia" pitchFamily="18" charset="0"/>
                <a:cs typeface="Calibri Light" pitchFamily="34" charset="0"/>
              </a:rPr>
            </a:br>
            <a:br>
              <a:rPr lang="en-GB" sz="2000" dirty="0">
                <a:latin typeface="Georgia" pitchFamily="18" charset="0"/>
                <a:cs typeface="Calibri Light" pitchFamily="34" charset="0"/>
              </a:rPr>
            </a:br>
            <a:br>
              <a:rPr lang="en-GB" sz="2000" dirty="0">
                <a:latin typeface="Georgia" pitchFamily="18" charset="0"/>
                <a:cs typeface="Calibri Light" pitchFamily="34" charset="0"/>
              </a:rPr>
            </a:br>
            <a:r>
              <a:rPr lang="en-GB" sz="1800" dirty="0">
                <a:latin typeface="Georgia" pitchFamily="18" charset="0"/>
                <a:cs typeface="Calibri Light" pitchFamily="34" charset="0"/>
              </a:rPr>
              <a:t>A systematic approach using in-house developed Artificial Intelligence (AI) &amp; Machine Learning (ML) algorithms, driven by human intelligence</a:t>
            </a:r>
          </a:p>
        </p:txBody>
      </p:sp>
      <p:graphicFrame>
        <p:nvGraphicFramePr>
          <p:cNvPr id="71" name="Content Placeholder 3">
            <a:extLst>
              <a:ext uri="{FF2B5EF4-FFF2-40B4-BE49-F238E27FC236}">
                <a16:creationId xmlns:a16="http://schemas.microsoft.com/office/drawing/2014/main" id="{CCB47B52-D6C0-407E-8015-7742F3E05DF8}"/>
              </a:ext>
            </a:extLst>
          </p:cNvPr>
          <p:cNvGraphicFramePr>
            <a:graphicFrameLocks noGrp="1"/>
          </p:cNvGraphicFramePr>
          <p:nvPr>
            <p:ph idx="1"/>
            <p:extLst>
              <p:ext uri="{D42A27DB-BD31-4B8C-83A1-F6EECF244321}">
                <p14:modId xmlns:p14="http://schemas.microsoft.com/office/powerpoint/2010/main" val="4200281837"/>
              </p:ext>
            </p:extLst>
          </p:nvPr>
        </p:nvGraphicFramePr>
        <p:xfrm>
          <a:off x="2760373" y="1094741"/>
          <a:ext cx="4664376" cy="398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id="{E904C928-8ABB-4A78-8C40-790D7DC24F81}"/>
              </a:ext>
            </a:extLst>
          </p:cNvPr>
          <p:cNvSpPr/>
          <p:nvPr/>
        </p:nvSpPr>
        <p:spPr>
          <a:xfrm>
            <a:off x="7696944" y="1056235"/>
            <a:ext cx="1547522"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1 &amp; 2 </a:t>
            </a:r>
            <a:endParaRPr lang="en-IN" sz="1400" u="sng" dirty="0">
              <a:solidFill>
                <a:schemeClr val="tx1">
                  <a:lumMod val="50000"/>
                  <a:lumOff val="50000"/>
                </a:schemeClr>
              </a:solidFill>
            </a:endParaRPr>
          </a:p>
        </p:txBody>
      </p:sp>
      <p:sp>
        <p:nvSpPr>
          <p:cNvPr id="27" name="Content Placeholder 5">
            <a:extLst>
              <a:ext uri="{FF2B5EF4-FFF2-40B4-BE49-F238E27FC236}">
                <a16:creationId xmlns:a16="http://schemas.microsoft.com/office/drawing/2014/main" id="{29A7809D-9CDC-4B6F-898E-206E7D10632B}"/>
              </a:ext>
            </a:extLst>
          </p:cNvPr>
          <p:cNvSpPr txBox="1">
            <a:spLocks/>
          </p:cNvSpPr>
          <p:nvPr/>
        </p:nvSpPr>
        <p:spPr>
          <a:xfrm>
            <a:off x="8921080" y="1505439"/>
            <a:ext cx="2047921" cy="755682"/>
          </a:xfrm>
          <a:prstGeom prst="rect">
            <a:avLst/>
          </a:prstGeom>
        </p:spPr>
        <p:txBody>
          <a:bodyPr vert="horz" lIns="98734" tIns="49367" rIns="98734" bIns="49367" rtlCol="0">
            <a:noAutofit/>
          </a:bodyPr>
          <a:lstStyle>
            <a:lvl1pPr marL="370270" indent="-370270" algn="l" defTabSz="98738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2253" indent="-308558" algn="l" defTabSz="98738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4234" indent="-246847" algn="l" defTabSz="98738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792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162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531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00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70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39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GB" sz="1200" dirty="0">
                <a:solidFill>
                  <a:srgbClr val="002060"/>
                </a:solidFill>
                <a:latin typeface="Georgia" pitchFamily="18" charset="0"/>
              </a:rPr>
              <a:t>Location: India</a:t>
            </a:r>
          </a:p>
          <a:p>
            <a:pPr>
              <a:buFont typeface="Wingdings" pitchFamily="2" charset="2"/>
              <a:buChar char="§"/>
            </a:pPr>
            <a:r>
              <a:rPr lang="en-GB" sz="1200" dirty="0">
                <a:solidFill>
                  <a:srgbClr val="002060"/>
                </a:solidFill>
                <a:latin typeface="Georgia" pitchFamily="18" charset="0"/>
              </a:rPr>
              <a:t>Capacity:  2 x 50MW</a:t>
            </a:r>
          </a:p>
          <a:p>
            <a:pPr>
              <a:buFont typeface="Wingdings" pitchFamily="2" charset="2"/>
              <a:buChar char="§"/>
            </a:pPr>
            <a:r>
              <a:rPr lang="en-GB" sz="1200" dirty="0" err="1">
                <a:solidFill>
                  <a:srgbClr val="002060"/>
                </a:solidFill>
                <a:latin typeface="Georgia" pitchFamily="18" charset="0"/>
              </a:rPr>
              <a:t>CoD</a:t>
            </a:r>
            <a:r>
              <a:rPr lang="en-GB" sz="1200" dirty="0">
                <a:solidFill>
                  <a:srgbClr val="002060"/>
                </a:solidFill>
                <a:latin typeface="Georgia" pitchFamily="18" charset="0"/>
              </a:rPr>
              <a:t>: Q3 2017</a:t>
            </a:r>
          </a:p>
        </p:txBody>
      </p:sp>
      <p:pic>
        <p:nvPicPr>
          <p:cNvPr id="28" name="Picture 4" descr="https://upload.wikimedia.org/wikipedia/commons/thumb/7/74/India-map-en.svg/877px-India-map-en.svg.png">
            <a:extLst>
              <a:ext uri="{FF2B5EF4-FFF2-40B4-BE49-F238E27FC236}">
                <a16:creationId xmlns:a16="http://schemas.microsoft.com/office/drawing/2014/main" id="{F975612E-3F51-4F74-BD42-81A66E4C82BB}"/>
              </a:ext>
            </a:extLst>
          </p:cNvPr>
          <p:cNvPicPr>
            <a:picLocks noChangeAspect="1" noChangeArrowheads="1"/>
          </p:cNvPicPr>
          <p:nvPr/>
        </p:nvPicPr>
        <p:blipFill>
          <a:blip r:embed="rId7" cstate="print"/>
          <a:srcRect t="2103" b="1323"/>
          <a:stretch>
            <a:fillRect/>
          </a:stretch>
        </p:blipFill>
        <p:spPr bwMode="auto">
          <a:xfrm>
            <a:off x="7838748" y="1361121"/>
            <a:ext cx="758213" cy="900000"/>
          </a:xfrm>
          <a:prstGeom prst="rect">
            <a:avLst/>
          </a:prstGeom>
          <a:noFill/>
        </p:spPr>
      </p:pic>
      <p:graphicFrame>
        <p:nvGraphicFramePr>
          <p:cNvPr id="29" name="Chart 28">
            <a:extLst>
              <a:ext uri="{FF2B5EF4-FFF2-40B4-BE49-F238E27FC236}">
                <a16:creationId xmlns:a16="http://schemas.microsoft.com/office/drawing/2014/main" id="{48DC1C86-B64D-4F1D-AF07-5ED3D9CEF566}"/>
              </a:ext>
            </a:extLst>
          </p:cNvPr>
          <p:cNvGraphicFramePr/>
          <p:nvPr/>
        </p:nvGraphicFramePr>
        <p:xfrm>
          <a:off x="10776794" y="1080170"/>
          <a:ext cx="1673655" cy="12791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a:extLst>
              <a:ext uri="{FF2B5EF4-FFF2-40B4-BE49-F238E27FC236}">
                <a16:creationId xmlns:a16="http://schemas.microsoft.com/office/drawing/2014/main" id="{8BF5B71E-AB7B-4476-83F1-EAD310190E67}"/>
              </a:ext>
            </a:extLst>
          </p:cNvPr>
          <p:cNvGraphicFramePr/>
          <p:nvPr/>
        </p:nvGraphicFramePr>
        <p:xfrm>
          <a:off x="10726754" y="4128054"/>
          <a:ext cx="1922330" cy="1367549"/>
        </p:xfrm>
        <a:graphic>
          <a:graphicData uri="http://schemas.openxmlformats.org/drawingml/2006/chart">
            <c:chart xmlns:c="http://schemas.openxmlformats.org/drawingml/2006/chart" xmlns:r="http://schemas.openxmlformats.org/officeDocument/2006/relationships" r:id="rId9"/>
          </a:graphicData>
        </a:graphic>
      </p:graphicFrame>
      <p:sp>
        <p:nvSpPr>
          <p:cNvPr id="33" name="Rectangle 32">
            <a:extLst>
              <a:ext uri="{FF2B5EF4-FFF2-40B4-BE49-F238E27FC236}">
                <a16:creationId xmlns:a16="http://schemas.microsoft.com/office/drawing/2014/main" id="{3ED002AA-4474-4E7F-BFB7-FA7C2E1F30D8}"/>
              </a:ext>
            </a:extLst>
          </p:cNvPr>
          <p:cNvSpPr/>
          <p:nvPr/>
        </p:nvSpPr>
        <p:spPr>
          <a:xfrm>
            <a:off x="7702905" y="3981559"/>
            <a:ext cx="1255776"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4 </a:t>
            </a:r>
            <a:endParaRPr lang="en-IN" sz="1400" u="sng" dirty="0">
              <a:solidFill>
                <a:schemeClr val="tx1">
                  <a:lumMod val="50000"/>
                  <a:lumOff val="50000"/>
                </a:schemeClr>
              </a:solidFill>
            </a:endParaRPr>
          </a:p>
        </p:txBody>
      </p:sp>
      <p:sp>
        <p:nvSpPr>
          <p:cNvPr id="34" name="Content Placeholder 5">
            <a:extLst>
              <a:ext uri="{FF2B5EF4-FFF2-40B4-BE49-F238E27FC236}">
                <a16:creationId xmlns:a16="http://schemas.microsoft.com/office/drawing/2014/main" id="{384422D2-0193-4E92-9524-4EDD9EF153E6}"/>
              </a:ext>
            </a:extLst>
          </p:cNvPr>
          <p:cNvSpPr txBox="1">
            <a:spLocks/>
          </p:cNvSpPr>
          <p:nvPr/>
        </p:nvSpPr>
        <p:spPr>
          <a:xfrm>
            <a:off x="8921080" y="4259944"/>
            <a:ext cx="2063720" cy="877816"/>
          </a:xfrm>
          <a:prstGeom prst="rect">
            <a:avLst/>
          </a:prstGeom>
        </p:spPr>
        <p:txBody>
          <a:bodyPr vert="horz" lIns="98734" tIns="49367" rIns="98734" bIns="49367" rtlCol="0">
            <a:noAutofit/>
          </a:bodyPr>
          <a:lstStyle>
            <a:lvl1pPr marL="370270" indent="-370270" algn="l" defTabSz="98738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2253" indent="-308558" algn="l" defTabSz="98738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4234" indent="-246847" algn="l" defTabSz="98738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792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162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531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00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70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39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GB" sz="1200" dirty="0">
                <a:solidFill>
                  <a:srgbClr val="002060"/>
                </a:solidFill>
                <a:latin typeface="Georgia" pitchFamily="18" charset="0"/>
              </a:rPr>
              <a:t>Location: Switzerland</a:t>
            </a:r>
          </a:p>
          <a:p>
            <a:pPr>
              <a:buFont typeface="Wingdings" pitchFamily="2" charset="2"/>
              <a:buChar char="§"/>
            </a:pPr>
            <a:r>
              <a:rPr lang="en-GB" sz="1200" dirty="0">
                <a:solidFill>
                  <a:srgbClr val="002060"/>
                </a:solidFill>
                <a:latin typeface="Georgia" pitchFamily="18" charset="0"/>
              </a:rPr>
              <a:t>Capacity:  1MW (Rooftop)</a:t>
            </a:r>
          </a:p>
          <a:p>
            <a:pPr>
              <a:buFont typeface="Wingdings" pitchFamily="2" charset="2"/>
              <a:buChar char="§"/>
            </a:pPr>
            <a:r>
              <a:rPr lang="en-GB" sz="1200" dirty="0" err="1">
                <a:solidFill>
                  <a:srgbClr val="002060"/>
                </a:solidFill>
                <a:latin typeface="Georgia" pitchFamily="18" charset="0"/>
              </a:rPr>
              <a:t>CoD</a:t>
            </a:r>
            <a:r>
              <a:rPr lang="en-GB" sz="1200" dirty="0">
                <a:solidFill>
                  <a:srgbClr val="002060"/>
                </a:solidFill>
                <a:latin typeface="Georgia" pitchFamily="18" charset="0"/>
              </a:rPr>
              <a:t>: Q3 2013</a:t>
            </a:r>
          </a:p>
        </p:txBody>
      </p:sp>
      <p:sp>
        <p:nvSpPr>
          <p:cNvPr id="36" name="Rectangle 35">
            <a:extLst>
              <a:ext uri="{FF2B5EF4-FFF2-40B4-BE49-F238E27FC236}">
                <a16:creationId xmlns:a16="http://schemas.microsoft.com/office/drawing/2014/main" id="{C3D411F2-9E20-4B2D-A411-EE9910229371}"/>
              </a:ext>
            </a:extLst>
          </p:cNvPr>
          <p:cNvSpPr/>
          <p:nvPr/>
        </p:nvSpPr>
        <p:spPr>
          <a:xfrm>
            <a:off x="7701301" y="2448322"/>
            <a:ext cx="1254172"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3 </a:t>
            </a:r>
            <a:endParaRPr lang="en-IN" sz="1400" u="sng" dirty="0">
              <a:solidFill>
                <a:schemeClr val="tx1">
                  <a:lumMod val="50000"/>
                  <a:lumOff val="50000"/>
                </a:schemeClr>
              </a:solidFill>
            </a:endParaRPr>
          </a:p>
        </p:txBody>
      </p:sp>
      <p:sp>
        <p:nvSpPr>
          <p:cNvPr id="37" name="Content Placeholder 5">
            <a:extLst>
              <a:ext uri="{FF2B5EF4-FFF2-40B4-BE49-F238E27FC236}">
                <a16:creationId xmlns:a16="http://schemas.microsoft.com/office/drawing/2014/main" id="{CB39274C-F79B-4AB3-9432-E178E9AE6F54}"/>
              </a:ext>
            </a:extLst>
          </p:cNvPr>
          <p:cNvSpPr txBox="1">
            <a:spLocks/>
          </p:cNvSpPr>
          <p:nvPr/>
        </p:nvSpPr>
        <p:spPr>
          <a:xfrm>
            <a:off x="8921080" y="2943790"/>
            <a:ext cx="2047641" cy="877816"/>
          </a:xfrm>
          <a:prstGeom prst="rect">
            <a:avLst/>
          </a:prstGeom>
        </p:spPr>
        <p:txBody>
          <a:bodyPr vert="horz" lIns="98734" tIns="49367" rIns="98734" bIns="49367" rtlCol="0">
            <a:noAutofit/>
          </a:bodyPr>
          <a:lstStyle>
            <a:lvl1pPr marL="370270" indent="-370270" algn="l" defTabSz="98738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2253" indent="-308558" algn="l" defTabSz="98738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4234" indent="-246847" algn="l" defTabSz="98738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792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162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531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008"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701"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395" indent="-246847" algn="l" defTabSz="98738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GB" sz="1200" dirty="0">
                <a:solidFill>
                  <a:srgbClr val="002060"/>
                </a:solidFill>
                <a:latin typeface="Georgia" pitchFamily="18" charset="0"/>
              </a:rPr>
              <a:t>Location: France</a:t>
            </a:r>
          </a:p>
          <a:p>
            <a:pPr>
              <a:buFont typeface="Wingdings" pitchFamily="2" charset="2"/>
              <a:buChar char="§"/>
            </a:pPr>
            <a:r>
              <a:rPr lang="en-GB" sz="1200" dirty="0">
                <a:solidFill>
                  <a:srgbClr val="002060"/>
                </a:solidFill>
                <a:latin typeface="Georgia" pitchFamily="18" charset="0"/>
              </a:rPr>
              <a:t>Capacity:  8MW</a:t>
            </a:r>
          </a:p>
          <a:p>
            <a:pPr>
              <a:buFont typeface="Wingdings" pitchFamily="2" charset="2"/>
              <a:buChar char="§"/>
            </a:pPr>
            <a:r>
              <a:rPr lang="en-GB" sz="1200" dirty="0" err="1">
                <a:solidFill>
                  <a:srgbClr val="002060"/>
                </a:solidFill>
                <a:latin typeface="Georgia" pitchFamily="18" charset="0"/>
              </a:rPr>
              <a:t>CoD</a:t>
            </a:r>
            <a:r>
              <a:rPr lang="en-GB" sz="1200" dirty="0">
                <a:solidFill>
                  <a:srgbClr val="002060"/>
                </a:solidFill>
                <a:latin typeface="Georgia" pitchFamily="18" charset="0"/>
              </a:rPr>
              <a:t>: Q1 2016</a:t>
            </a:r>
          </a:p>
        </p:txBody>
      </p:sp>
      <p:pic>
        <p:nvPicPr>
          <p:cNvPr id="39" name="Picture 2" descr="Regional Map of France | Europe Travel">
            <a:extLst>
              <a:ext uri="{FF2B5EF4-FFF2-40B4-BE49-F238E27FC236}">
                <a16:creationId xmlns:a16="http://schemas.microsoft.com/office/drawing/2014/main" id="{16962656-5C30-490A-8CDE-F2F93BBB52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8748" y="2742883"/>
            <a:ext cx="968385"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Chart 39">
            <a:extLst>
              <a:ext uri="{FF2B5EF4-FFF2-40B4-BE49-F238E27FC236}">
                <a16:creationId xmlns:a16="http://schemas.microsoft.com/office/drawing/2014/main" id="{0FBFC73C-A9CE-4474-84DC-CEF1591EE0E7}"/>
              </a:ext>
            </a:extLst>
          </p:cNvPr>
          <p:cNvGraphicFramePr/>
          <p:nvPr/>
        </p:nvGraphicFramePr>
        <p:xfrm>
          <a:off x="10792311" y="2513497"/>
          <a:ext cx="1873185" cy="1726825"/>
        </p:xfrm>
        <a:graphic>
          <a:graphicData uri="http://schemas.openxmlformats.org/drawingml/2006/chart">
            <c:chart xmlns:c="http://schemas.openxmlformats.org/drawingml/2006/chart" xmlns:r="http://schemas.openxmlformats.org/officeDocument/2006/relationships" r:id="rId11"/>
          </a:graphicData>
        </a:graphic>
      </p:graphicFrame>
      <p:sp>
        <p:nvSpPr>
          <p:cNvPr id="56" name="Title 1">
            <a:extLst>
              <a:ext uri="{FF2B5EF4-FFF2-40B4-BE49-F238E27FC236}">
                <a16:creationId xmlns:a16="http://schemas.microsoft.com/office/drawing/2014/main" id="{0D8CCEA8-A51F-43D6-B7BE-3A4996C416C3}"/>
              </a:ext>
            </a:extLst>
          </p:cNvPr>
          <p:cNvSpPr txBox="1">
            <a:spLocks/>
          </p:cNvSpPr>
          <p:nvPr/>
        </p:nvSpPr>
        <p:spPr>
          <a:xfrm>
            <a:off x="1713910" y="7348"/>
            <a:ext cx="9072563" cy="991757"/>
          </a:xfrm>
          <a:prstGeom prst="rect">
            <a:avLst/>
          </a:prstGeom>
        </p:spPr>
        <p:txBody>
          <a:bodyPr vert="horz" lIns="98734" tIns="49367" rIns="98734" bIns="49367" rtlCol="0" anchor="ctr">
            <a:normAutofit fontScale="92500" lnSpcReduction="10000"/>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a:lnSpc>
                <a:spcPct val="120000"/>
              </a:lnSpc>
            </a:pPr>
            <a:r>
              <a:rPr lang="en-GB" sz="3600" dirty="0">
                <a:solidFill>
                  <a:srgbClr val="002060"/>
                </a:solidFill>
                <a:latin typeface="Georgia" pitchFamily="18" charset="0"/>
              </a:rPr>
              <a:t>PV Asset Performance Management (PVAPM) </a:t>
            </a:r>
          </a:p>
          <a:p>
            <a:pPr>
              <a:lnSpc>
                <a:spcPct val="120000"/>
              </a:lnSpc>
            </a:pPr>
            <a:r>
              <a:rPr lang="en-GB" sz="2000" dirty="0">
                <a:solidFill>
                  <a:srgbClr val="002060"/>
                </a:solidFill>
                <a:latin typeface="Georgia" pitchFamily="18" charset="0"/>
              </a:rPr>
              <a:t>____________Asset Optimisations____________</a:t>
            </a:r>
            <a:endParaRPr lang="en-US" sz="2000" dirty="0">
              <a:solidFill>
                <a:srgbClr val="002060"/>
              </a:solidFill>
              <a:latin typeface="Georgia" pitchFamily="18" charset="0"/>
            </a:endParaRPr>
          </a:p>
        </p:txBody>
      </p:sp>
      <p:pic>
        <p:nvPicPr>
          <p:cNvPr id="2050" name="Picture 2" descr="Switzerland to impose 10-day quarantine on arrivals">
            <a:extLst>
              <a:ext uri="{FF2B5EF4-FFF2-40B4-BE49-F238E27FC236}">
                <a16:creationId xmlns:a16="http://schemas.microsoft.com/office/drawing/2014/main" id="{BADFF2A1-C4E9-4019-95F7-327C64FEB38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2079" y="4321307"/>
            <a:ext cx="1095824" cy="7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logo&#10;&#10;Description automatically generated">
            <a:extLst>
              <a:ext uri="{FF2B5EF4-FFF2-40B4-BE49-F238E27FC236}">
                <a16:creationId xmlns:a16="http://schemas.microsoft.com/office/drawing/2014/main" id="{71F830FB-A160-4981-94D6-61C55A7AD0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26" name="TextBox 25">
            <a:extLst>
              <a:ext uri="{FF2B5EF4-FFF2-40B4-BE49-F238E27FC236}">
                <a16:creationId xmlns:a16="http://schemas.microsoft.com/office/drawing/2014/main" id="{4A6455E6-A800-464B-A6D2-7C131534E38C}"/>
              </a:ext>
            </a:extLst>
          </p:cNvPr>
          <p:cNvSpPr txBox="1"/>
          <p:nvPr/>
        </p:nvSpPr>
        <p:spPr>
          <a:xfrm>
            <a:off x="8024867" y="6264666"/>
            <a:ext cx="4496613" cy="830997"/>
          </a:xfrm>
          <a:prstGeom prst="rect">
            <a:avLst/>
          </a:prstGeom>
          <a:noFill/>
        </p:spPr>
        <p:txBody>
          <a:bodyPr wrap="square">
            <a:spAutoFit/>
          </a:bodyPr>
          <a:lstStyle/>
          <a:p>
            <a:r>
              <a:rPr lang="en-US" sz="1200" i="1" dirty="0">
                <a:solidFill>
                  <a:srgbClr val="002060"/>
                </a:solidFill>
                <a:latin typeface="Georgia" panose="02040502050405020303" pitchFamily="18" charset="0"/>
                <a:cs typeface="Courier New"/>
              </a:rPr>
              <a:t>“</a:t>
            </a:r>
            <a:r>
              <a:rPr lang="en-US" sz="1200" b="1" i="1" dirty="0">
                <a:solidFill>
                  <a:srgbClr val="002060"/>
                </a:solidFill>
                <a:latin typeface="Georgia" panose="02040502050405020303" pitchFamily="18" charset="0"/>
                <a:cs typeface="Courier New"/>
              </a:rPr>
              <a:t>GreenEnco’s approach </a:t>
            </a:r>
            <a:r>
              <a:rPr lang="en-US" sz="1200" i="1" dirty="0">
                <a:solidFill>
                  <a:srgbClr val="002060"/>
                </a:solidFill>
                <a:latin typeface="Georgia" panose="02040502050405020303" pitchFamily="18" charset="0"/>
                <a:cs typeface="Courier New"/>
              </a:rPr>
              <a:t>and expertise helped us pinpoint technical issues on a plant that were eluding us. The report they provided made the decision making and the implementation of required measures </a:t>
            </a:r>
            <a:r>
              <a:rPr lang="en-US" sz="1200" b="1" i="1" dirty="0">
                <a:solidFill>
                  <a:srgbClr val="002060"/>
                </a:solidFill>
                <a:latin typeface="Georgia" panose="02040502050405020303" pitchFamily="18" charset="0"/>
                <a:cs typeface="Courier New"/>
              </a:rPr>
              <a:t>simple and efficient</a:t>
            </a:r>
            <a:r>
              <a:rPr lang="en-US" sz="1200" i="1" dirty="0">
                <a:solidFill>
                  <a:srgbClr val="002060"/>
                </a:solidFill>
                <a:latin typeface="Georgia" panose="02040502050405020303" pitchFamily="18" charset="0"/>
                <a:cs typeface="Courier New"/>
              </a:rPr>
              <a:t>.”</a:t>
            </a:r>
            <a:endParaRPr lang="en-GB" sz="1200" i="1" dirty="0">
              <a:solidFill>
                <a:srgbClr val="002060"/>
              </a:solidFill>
              <a:latin typeface="Georgia" panose="02040502050405020303" pitchFamily="18" charset="0"/>
              <a:cs typeface="Courier New"/>
            </a:endParaRPr>
          </a:p>
        </p:txBody>
      </p:sp>
      <p:pic>
        <p:nvPicPr>
          <p:cNvPr id="31" name="Picture 30" descr="Accueil">
            <a:extLst>
              <a:ext uri="{FF2B5EF4-FFF2-40B4-BE49-F238E27FC236}">
                <a16:creationId xmlns:a16="http://schemas.microsoft.com/office/drawing/2014/main" id="{06F51293-86D5-4389-B4C0-F4D9A96ACB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24867" y="5447601"/>
            <a:ext cx="850910" cy="720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535E621-096B-404F-84DC-C789CE7F3FEB}"/>
              </a:ext>
            </a:extLst>
          </p:cNvPr>
          <p:cNvSpPr txBox="1"/>
          <p:nvPr/>
        </p:nvSpPr>
        <p:spPr>
          <a:xfrm>
            <a:off x="9051716" y="5657733"/>
            <a:ext cx="3381433" cy="646331"/>
          </a:xfrm>
          <a:prstGeom prst="rect">
            <a:avLst/>
          </a:prstGeom>
          <a:noFill/>
        </p:spPr>
        <p:txBody>
          <a:bodyPr wrap="square">
            <a:spAutoFit/>
          </a:bodyPr>
          <a:lstStyle/>
          <a:p>
            <a:r>
              <a:rPr lang="en-US" sz="1200" b="1" dirty="0">
                <a:effectLst/>
                <a:latin typeface="Arial" panose="020B0604020202020204" pitchFamily="34" charset="0"/>
                <a:ea typeface="Calibri" panose="020F0502020204030204" pitchFamily="34" charset="0"/>
              </a:rPr>
              <a:t>Julien Waehlti </a:t>
            </a:r>
            <a:endParaRPr lang="en-GB" sz="1200" dirty="0">
              <a:effectLst/>
              <a:latin typeface="Calibri" panose="020F050202020403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Asset manager Smart City, </a:t>
            </a:r>
            <a:r>
              <a:rPr lang="en-US" sz="1200" dirty="0" err="1">
                <a:effectLst/>
                <a:latin typeface="Arial" panose="020B0604020202020204" pitchFamily="34" charset="0"/>
                <a:ea typeface="Calibri" panose="020F0502020204030204" pitchFamily="34" charset="0"/>
              </a:rPr>
              <a:t>Romande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Energie</a:t>
            </a:r>
            <a:endParaRPr lang="en-US" sz="1200" dirty="0">
              <a:effectLst/>
              <a:latin typeface="Arial" panose="020B0604020202020204" pitchFamily="34" charset="0"/>
              <a:ea typeface="Calibri" panose="020F0502020204030204" pitchFamily="34" charset="0"/>
            </a:endParaRPr>
          </a:p>
          <a:p>
            <a:r>
              <a:rPr lang="en-US" sz="1200" dirty="0">
                <a:latin typeface="Arial" panose="020B0604020202020204" pitchFamily="34" charset="0"/>
                <a:ea typeface="Calibri" panose="020F0502020204030204" pitchFamily="34" charset="0"/>
              </a:rPr>
              <a:t>Switzerland</a:t>
            </a:r>
            <a:endParaRPr lang="en-GB" sz="1200" dirty="0">
              <a:effectLst/>
              <a:latin typeface="Calibri" panose="020F0502020204030204" pitchFamily="34" charset="0"/>
              <a:ea typeface="Calibri" panose="020F0502020204030204" pitchFamily="34" charset="0"/>
            </a:endParaRPr>
          </a:p>
        </p:txBody>
      </p:sp>
      <p:sp>
        <p:nvSpPr>
          <p:cNvPr id="35" name="TextBox 34">
            <a:extLst>
              <a:ext uri="{FF2B5EF4-FFF2-40B4-BE49-F238E27FC236}">
                <a16:creationId xmlns:a16="http://schemas.microsoft.com/office/drawing/2014/main" id="{EFBC91CE-3C05-40BA-BB67-16291C6717BC}"/>
              </a:ext>
            </a:extLst>
          </p:cNvPr>
          <p:cNvSpPr txBox="1"/>
          <p:nvPr/>
        </p:nvSpPr>
        <p:spPr>
          <a:xfrm>
            <a:off x="-1" y="5992121"/>
            <a:ext cx="7782080" cy="1136721"/>
          </a:xfrm>
          <a:prstGeom prst="rect">
            <a:avLst/>
          </a:prstGeom>
          <a:noFill/>
        </p:spPr>
        <p:txBody>
          <a:bodyPr wrap="square">
            <a:spAutoFit/>
          </a:bodyPr>
          <a:lstStyle/>
          <a:p>
            <a:pPr marL="200025" lvl="0" algn="l" rtl="0">
              <a:lnSpc>
                <a:spcPct val="115000"/>
              </a:lnSpc>
              <a:spcBef>
                <a:spcPts val="0"/>
              </a:spcBef>
              <a:spcAft>
                <a:spcPts val="0"/>
              </a:spcAft>
              <a:buSzPts val="450"/>
            </a:pPr>
            <a:r>
              <a:rPr lang="en-US" sz="1200" i="1" dirty="0">
                <a:solidFill>
                  <a:srgbClr val="002060"/>
                </a:solidFill>
                <a:latin typeface="Georgia" panose="02040502050405020303" pitchFamily="18" charset="0"/>
                <a:cs typeface="Courier New"/>
                <a:sym typeface="Courier New"/>
              </a:rPr>
              <a:t>"This is a very interesting approach to move towards more active management of assets. I think definitely it is a big move towards more integration of machine learning algorithms and artificial intelligence, as  Dr Jyoti mentioned most of the asset owners are driven on looking after their assets with the manual tools also it is a very time-consuming procedure... </a:t>
            </a:r>
            <a:r>
              <a:rPr lang="en-US" sz="1200" b="1" i="1" dirty="0">
                <a:solidFill>
                  <a:srgbClr val="002060"/>
                </a:solidFill>
                <a:latin typeface="Georgia" panose="02040502050405020303" pitchFamily="18" charset="0"/>
                <a:cs typeface="Courier New"/>
                <a:sym typeface="Courier New"/>
              </a:rPr>
              <a:t>I think these methodologies are crucial to ensure that we can increase the confidence of the investors that an investment will meet their expectation</a:t>
            </a:r>
            <a:r>
              <a:rPr lang="en-US" sz="1200" i="1" dirty="0">
                <a:solidFill>
                  <a:srgbClr val="002060"/>
                </a:solidFill>
                <a:latin typeface="Georgia" panose="02040502050405020303" pitchFamily="18" charset="0"/>
                <a:cs typeface="Courier New"/>
                <a:sym typeface="Courier New"/>
              </a:rPr>
              <a:t>."</a:t>
            </a:r>
          </a:p>
        </p:txBody>
      </p:sp>
      <p:pic>
        <p:nvPicPr>
          <p:cNvPr id="38" name="Picture 2" descr="Bluefield Partners LLP">
            <a:extLst>
              <a:ext uri="{FF2B5EF4-FFF2-40B4-BE49-F238E27FC236}">
                <a16:creationId xmlns:a16="http://schemas.microsoft.com/office/drawing/2014/main" id="{190EBB8C-6AF6-423A-A6BA-0700BE98512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2923" b="35295"/>
          <a:stretch/>
        </p:blipFill>
        <p:spPr bwMode="auto">
          <a:xfrm>
            <a:off x="131502" y="5472822"/>
            <a:ext cx="1585802" cy="504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CAA46A70-3B3E-407A-8203-5357E43E7431}"/>
              </a:ext>
            </a:extLst>
          </p:cNvPr>
          <p:cNvSpPr txBox="1"/>
          <p:nvPr/>
        </p:nvSpPr>
        <p:spPr>
          <a:xfrm>
            <a:off x="1720280" y="5531232"/>
            <a:ext cx="3056453" cy="461665"/>
          </a:xfrm>
          <a:prstGeom prst="rect">
            <a:avLst/>
          </a:prstGeom>
          <a:noFill/>
        </p:spPr>
        <p:txBody>
          <a:bodyPr wrap="square">
            <a:spAutoFit/>
          </a:bodyPr>
          <a:lstStyle/>
          <a:p>
            <a:r>
              <a:rPr lang="en-US" sz="1200" b="1" dirty="0">
                <a:latin typeface="Arial" panose="020B0604020202020204" pitchFamily="34" charset="0"/>
                <a:sym typeface="Courier New"/>
              </a:rPr>
              <a:t>Francesco Girardi</a:t>
            </a:r>
          </a:p>
          <a:p>
            <a:r>
              <a:rPr lang="en-US" sz="1200" dirty="0">
                <a:latin typeface="Arial" panose="020B0604020202020204" pitchFamily="34" charset="0"/>
                <a:sym typeface="Courier New"/>
              </a:rPr>
              <a:t>Senior Director, Bluefield Partners, UK</a:t>
            </a:r>
            <a:endParaRPr lang="en-GB" sz="1200" dirty="0">
              <a:latin typeface="Arial" panose="020B0604020202020204" pitchFamily="34" charset="0"/>
            </a:endParaRPr>
          </a:p>
        </p:txBody>
      </p:sp>
    </p:spTree>
    <p:extLst>
      <p:ext uri="{BB962C8B-B14F-4D97-AF65-F5344CB8AC3E}">
        <p14:creationId xmlns:p14="http://schemas.microsoft.com/office/powerpoint/2010/main" val="1508581017"/>
      </p:ext>
    </p:extLst>
  </p:cSld>
  <p:clrMapOvr>
    <a:masterClrMapping/>
  </p:clrMapOvr>
  <mc:AlternateContent xmlns:mc="http://schemas.openxmlformats.org/markup-compatibility/2006" xmlns:p14="http://schemas.microsoft.com/office/powerpoint/2010/main">
    <mc:Choice Requires="p14">
      <p:transition spd="slow" p14:dur="2000" advTm="25397"/>
    </mc:Choice>
    <mc:Fallback xmlns="">
      <p:transition spd="slow" advTm="253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EA649094-A8D4-4EBC-8AFE-3CE4D8E5400B}"/>
              </a:ext>
            </a:extLst>
          </p:cNvPr>
          <p:cNvSpPr>
            <a:spLocks noGrp="1"/>
          </p:cNvSpPr>
          <p:nvPr>
            <p:ph type="title"/>
          </p:nvPr>
        </p:nvSpPr>
        <p:spPr>
          <a:xfrm>
            <a:off x="406400" y="1465097"/>
            <a:ext cx="5403119" cy="623186"/>
          </a:xfrm>
        </p:spPr>
        <p:txBody>
          <a:bodyPr vert="horz" lIns="91440" tIns="45720" rIns="91440" bIns="45720" rtlCol="0" anchor="b">
            <a:normAutofit/>
          </a:bodyPr>
          <a:lstStyle/>
          <a:p>
            <a:pPr defTabSz="914400">
              <a:lnSpc>
                <a:spcPct val="90000"/>
              </a:lnSpc>
            </a:pPr>
            <a:r>
              <a:rPr lang="en-US" sz="1600" dirty="0">
                <a:solidFill>
                  <a:srgbClr val="002060"/>
                </a:solidFill>
                <a:latin typeface="Georgia" pitchFamily="18" charset="0"/>
              </a:rPr>
              <a:t>Average Generation Improvement after GreenEnco </a:t>
            </a:r>
            <a:r>
              <a:rPr lang="en-US" sz="1600" b="1" u="sng" dirty="0">
                <a:solidFill>
                  <a:srgbClr val="002060"/>
                </a:solidFill>
                <a:latin typeface="Georgia" pitchFamily="18" charset="0"/>
              </a:rPr>
              <a:t>PVAPM</a:t>
            </a:r>
            <a:r>
              <a:rPr lang="en-US" sz="1600" dirty="0">
                <a:solidFill>
                  <a:srgbClr val="002060"/>
                </a:solidFill>
                <a:latin typeface="Georgia" pitchFamily="18" charset="0"/>
              </a:rPr>
              <a:t> Process  </a:t>
            </a:r>
            <a:r>
              <a:rPr lang="en-US" sz="1600" b="1" i="1" u="sng" dirty="0">
                <a:solidFill>
                  <a:srgbClr val="002060"/>
                </a:solidFill>
                <a:latin typeface="Georgia" pitchFamily="18" charset="0"/>
              </a:rPr>
              <a:t>India</a:t>
            </a:r>
          </a:p>
        </p:txBody>
      </p:sp>
      <p:sp>
        <p:nvSpPr>
          <p:cNvPr id="223" name="Freeform: Shape 195">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09519" cy="1355500"/>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Shape 197">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2733" y="1"/>
            <a:ext cx="7448867" cy="1355500"/>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Freeform: Shape 199">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221" y="5722608"/>
            <a:ext cx="5848379" cy="1478292"/>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Freeform: Shape 201">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22608"/>
            <a:ext cx="7470261" cy="1478292"/>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utoShape 15" descr="Image result for symbol for  Technical Services">
            <a:hlinkClick r:id="rId2"/>
            <a:extLst>
              <a:ext uri="{FF2B5EF4-FFF2-40B4-BE49-F238E27FC236}">
                <a16:creationId xmlns:a16="http://schemas.microsoft.com/office/drawing/2014/main" id="{F6C437B8-5395-4DC9-9548-D246AA722A69}"/>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pic>
        <p:nvPicPr>
          <p:cNvPr id="55" name="Picture 54" descr="A picture containing logo&#10;&#10;Description automatically generated">
            <a:extLst>
              <a:ext uri="{FF2B5EF4-FFF2-40B4-BE49-F238E27FC236}">
                <a16:creationId xmlns:a16="http://schemas.microsoft.com/office/drawing/2014/main" id="{F98DAA1D-A9D5-4761-8E04-B678BB758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graphicFrame>
        <p:nvGraphicFramePr>
          <p:cNvPr id="4" name="Table 3">
            <a:extLst>
              <a:ext uri="{FF2B5EF4-FFF2-40B4-BE49-F238E27FC236}">
                <a16:creationId xmlns:a16="http://schemas.microsoft.com/office/drawing/2014/main" id="{1FF0DAC4-5CB6-4F7E-8AAF-CD6A0AA3DE88}"/>
              </a:ext>
            </a:extLst>
          </p:cNvPr>
          <p:cNvGraphicFramePr>
            <a:graphicFrameLocks noGrp="1"/>
          </p:cNvGraphicFramePr>
          <p:nvPr>
            <p:extLst>
              <p:ext uri="{D42A27DB-BD31-4B8C-83A1-F6EECF244321}">
                <p14:modId xmlns:p14="http://schemas.microsoft.com/office/powerpoint/2010/main" val="4117721705"/>
              </p:ext>
            </p:extLst>
          </p:nvPr>
        </p:nvGraphicFramePr>
        <p:xfrm>
          <a:off x="409703" y="2337892"/>
          <a:ext cx="5400600" cy="2969394"/>
        </p:xfrm>
        <a:graphic>
          <a:graphicData uri="http://schemas.openxmlformats.org/drawingml/2006/table">
            <a:tbl>
              <a:tblPr firstRow="1" bandRow="1">
                <a:tableStyleId>{FABFCF23-3B69-468F-B69F-88F6DE6A72F2}</a:tableStyleId>
              </a:tblPr>
              <a:tblGrid>
                <a:gridCol w="1458280">
                  <a:extLst>
                    <a:ext uri="{9D8B030D-6E8A-4147-A177-3AD203B41FA5}">
                      <a16:colId xmlns:a16="http://schemas.microsoft.com/office/drawing/2014/main" val="1411547514"/>
                    </a:ext>
                  </a:extLst>
                </a:gridCol>
                <a:gridCol w="1220449">
                  <a:extLst>
                    <a:ext uri="{9D8B030D-6E8A-4147-A177-3AD203B41FA5}">
                      <a16:colId xmlns:a16="http://schemas.microsoft.com/office/drawing/2014/main" val="2685949568"/>
                    </a:ext>
                  </a:extLst>
                </a:gridCol>
                <a:gridCol w="1569742">
                  <a:extLst>
                    <a:ext uri="{9D8B030D-6E8A-4147-A177-3AD203B41FA5}">
                      <a16:colId xmlns:a16="http://schemas.microsoft.com/office/drawing/2014/main" val="2419157591"/>
                    </a:ext>
                  </a:extLst>
                </a:gridCol>
                <a:gridCol w="1152129">
                  <a:extLst>
                    <a:ext uri="{9D8B030D-6E8A-4147-A177-3AD203B41FA5}">
                      <a16:colId xmlns:a16="http://schemas.microsoft.com/office/drawing/2014/main" val="2607911922"/>
                    </a:ext>
                  </a:extLst>
                </a:gridCol>
              </a:tblGrid>
              <a:tr h="509582">
                <a:tc>
                  <a:txBody>
                    <a:bodyPr/>
                    <a:lstStyle/>
                    <a:p>
                      <a:pPr algn="ctr" fontAlgn="b"/>
                      <a:r>
                        <a:rPr lang="en-GB" sz="1200" b="0" u="none" strike="noStrike" cap="none" spc="0" dirty="0">
                          <a:solidFill>
                            <a:schemeClr val="bg1"/>
                          </a:solidFill>
                          <a:effectLst/>
                          <a:latin typeface="Georgia" panose="02040502050405020303" pitchFamily="18" charset="0"/>
                        </a:rPr>
                        <a:t>Location</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Commercial Operation Date</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Capacity</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Generation Improvement</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extLst>
                  <a:ext uri="{0D108BD9-81ED-4DB2-BD59-A6C34878D82A}">
                    <a16:rowId xmlns:a16="http://schemas.microsoft.com/office/drawing/2014/main" val="1912301214"/>
                  </a:ext>
                </a:extLst>
              </a:tr>
              <a:tr h="344995">
                <a:tc>
                  <a:txBody>
                    <a:bodyPr/>
                    <a:lstStyle/>
                    <a:p>
                      <a:pPr algn="ctr" fontAlgn="b"/>
                      <a:r>
                        <a:rPr lang="en-GB" sz="1200" u="none" strike="noStrike" cap="none" spc="0">
                          <a:solidFill>
                            <a:schemeClr val="tx1"/>
                          </a:solidFill>
                          <a:effectLst/>
                          <a:latin typeface="Georgia" panose="02040502050405020303" pitchFamily="18" charset="0"/>
                        </a:rPr>
                        <a:t>India</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2017</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2x 50 MWp</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8%</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1544218714"/>
                  </a:ext>
                </a:extLst>
              </a:tr>
              <a:tr h="344995">
                <a:tc>
                  <a:txBody>
                    <a:bodyPr/>
                    <a:lstStyle/>
                    <a:p>
                      <a:pPr algn="ctr" fontAlgn="b"/>
                      <a:r>
                        <a:rPr lang="en-GB" sz="1200" u="none" strike="noStrike" cap="none" spc="0">
                          <a:solidFill>
                            <a:schemeClr val="tx1"/>
                          </a:solidFill>
                          <a:effectLst/>
                          <a:latin typeface="Georgia" panose="02040502050405020303" pitchFamily="18" charset="0"/>
                        </a:rPr>
                        <a:t>India</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2017</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2x 65 MWp</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16%</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2608545199"/>
                  </a:ext>
                </a:extLst>
              </a:tr>
              <a:tr h="344995">
                <a:tc>
                  <a:txBody>
                    <a:bodyPr/>
                    <a:lstStyle/>
                    <a:p>
                      <a:pPr algn="ctr" fontAlgn="b"/>
                      <a:r>
                        <a:rPr lang="en-GB" sz="1200" u="none" strike="noStrike" cap="none" spc="0">
                          <a:solidFill>
                            <a:schemeClr val="tx1"/>
                          </a:solidFill>
                          <a:effectLst/>
                          <a:latin typeface="Georgia" panose="02040502050405020303" pitchFamily="18" charset="0"/>
                        </a:rPr>
                        <a:t>India</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2018</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50 MWp</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6%</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1040936327"/>
                  </a:ext>
                </a:extLst>
              </a:tr>
              <a:tr h="344995">
                <a:tc>
                  <a:txBody>
                    <a:bodyPr/>
                    <a:lstStyle/>
                    <a:p>
                      <a:pPr algn="ctr" fontAlgn="b"/>
                      <a:r>
                        <a:rPr lang="en-GB" sz="1200" u="none" strike="noStrike" cap="none" spc="0">
                          <a:solidFill>
                            <a:schemeClr val="tx1"/>
                          </a:solidFill>
                          <a:effectLst/>
                          <a:latin typeface="Georgia" panose="02040502050405020303" pitchFamily="18" charset="0"/>
                        </a:rPr>
                        <a:t>India</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2017</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a:solidFill>
                            <a:schemeClr val="tx1"/>
                          </a:solidFill>
                          <a:effectLst/>
                          <a:latin typeface="Georgia" panose="02040502050405020303" pitchFamily="18" charset="0"/>
                        </a:rPr>
                        <a:t>10 MWp</a:t>
                      </a:r>
                      <a:endParaRPr lang="en-GB" sz="1200" b="0"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10%</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3264364666"/>
                  </a:ext>
                </a:extLst>
              </a:tr>
              <a:tr h="1003344">
                <a:tc>
                  <a:txBody>
                    <a:bodyPr/>
                    <a:lstStyle/>
                    <a:p>
                      <a:pPr algn="ctr" fontAlgn="b"/>
                      <a:r>
                        <a:rPr lang="en-US" sz="1200" b="1" u="none" strike="noStrike" cap="none" spc="0">
                          <a:solidFill>
                            <a:schemeClr val="tx1"/>
                          </a:solidFill>
                          <a:effectLst/>
                          <a:latin typeface="Georgia" panose="02040502050405020303" pitchFamily="18" charset="0"/>
                        </a:rPr>
                        <a:t>Average age of these plants  when APM was performed</a:t>
                      </a:r>
                      <a:endParaRPr lang="en-US" sz="1200" b="1"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b="1" u="none" strike="noStrike" cap="none" spc="0">
                          <a:solidFill>
                            <a:schemeClr val="tx1"/>
                          </a:solidFill>
                          <a:effectLst/>
                          <a:latin typeface="Georgia" panose="02040502050405020303" pitchFamily="18" charset="0"/>
                        </a:rPr>
                        <a:t>1.75 years</a:t>
                      </a:r>
                    </a:p>
                    <a:p>
                      <a:pPr algn="ctr" fontAlgn="b"/>
                      <a:endParaRPr lang="en-GB" sz="1200" b="1"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US" sz="1200" b="1" u="none" strike="noStrike" cap="none" spc="0">
                          <a:solidFill>
                            <a:schemeClr val="tx1"/>
                          </a:solidFill>
                          <a:effectLst/>
                          <a:latin typeface="Georgia" panose="02040502050405020303" pitchFamily="18" charset="0"/>
                        </a:rPr>
                        <a:t>Average generation improvement after APM process</a:t>
                      </a:r>
                    </a:p>
                  </a:txBody>
                  <a:tcPr marL="112940" marR="12350" marT="86877" marB="86877" anchor="b"/>
                </a:tc>
                <a:tc>
                  <a:txBody>
                    <a:bodyPr/>
                    <a:lstStyle/>
                    <a:p>
                      <a:pPr algn="ctr" fontAlgn="b"/>
                      <a:r>
                        <a:rPr lang="en-GB" sz="1200" b="1" u="none" strike="noStrike" cap="none" spc="0" dirty="0">
                          <a:solidFill>
                            <a:schemeClr val="tx1"/>
                          </a:solidFill>
                          <a:effectLst/>
                          <a:latin typeface="Georgia" panose="02040502050405020303" pitchFamily="18" charset="0"/>
                        </a:rPr>
                        <a:t>10%</a:t>
                      </a:r>
                    </a:p>
                    <a:p>
                      <a:pPr algn="ctr" fontAlgn="b"/>
                      <a:endParaRPr lang="en-GB" sz="1200" b="1"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2516307318"/>
                  </a:ext>
                </a:extLst>
              </a:tr>
            </a:tbl>
          </a:graphicData>
        </a:graphic>
      </p:graphicFrame>
      <p:sp>
        <p:nvSpPr>
          <p:cNvPr id="10" name="Title 1">
            <a:extLst>
              <a:ext uri="{FF2B5EF4-FFF2-40B4-BE49-F238E27FC236}">
                <a16:creationId xmlns:a16="http://schemas.microsoft.com/office/drawing/2014/main" id="{7FE4DAB4-A128-4375-9C95-9315F2BFC07E}"/>
              </a:ext>
            </a:extLst>
          </p:cNvPr>
          <p:cNvSpPr txBox="1">
            <a:spLocks/>
          </p:cNvSpPr>
          <p:nvPr/>
        </p:nvSpPr>
        <p:spPr>
          <a:xfrm>
            <a:off x="6991299" y="1565796"/>
            <a:ext cx="5399816" cy="526520"/>
          </a:xfrm>
          <a:prstGeom prst="rect">
            <a:avLst/>
          </a:prstGeom>
        </p:spPr>
        <p:txBody>
          <a:bodyPr vert="horz" lIns="91440" tIns="45720" rIns="91440" bIns="45720" rtlCol="0" anchor="b">
            <a:noAutofit/>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defTabSz="914400">
              <a:lnSpc>
                <a:spcPct val="90000"/>
              </a:lnSpc>
            </a:pPr>
            <a:r>
              <a:rPr lang="en-US" sz="1600" dirty="0">
                <a:solidFill>
                  <a:srgbClr val="002060"/>
                </a:solidFill>
                <a:latin typeface="Georgia" pitchFamily="18" charset="0"/>
              </a:rPr>
              <a:t>Average Generation Improvement after GreenEnco </a:t>
            </a:r>
            <a:r>
              <a:rPr lang="en-US" sz="1600" b="1" u="sng" dirty="0">
                <a:solidFill>
                  <a:srgbClr val="002060"/>
                </a:solidFill>
                <a:latin typeface="Georgia" pitchFamily="18" charset="0"/>
              </a:rPr>
              <a:t>PVAPM</a:t>
            </a:r>
            <a:r>
              <a:rPr lang="en-US" sz="1600" dirty="0">
                <a:solidFill>
                  <a:srgbClr val="002060"/>
                </a:solidFill>
                <a:latin typeface="Georgia" pitchFamily="18" charset="0"/>
              </a:rPr>
              <a:t> Process </a:t>
            </a:r>
            <a:r>
              <a:rPr lang="en-US" sz="1600" b="1" u="sng" dirty="0">
                <a:solidFill>
                  <a:srgbClr val="002060"/>
                </a:solidFill>
                <a:latin typeface="Georgia" pitchFamily="18" charset="0"/>
              </a:rPr>
              <a:t>Europe</a:t>
            </a:r>
          </a:p>
        </p:txBody>
      </p:sp>
      <p:graphicFrame>
        <p:nvGraphicFramePr>
          <p:cNvPr id="11" name="Table 10">
            <a:extLst>
              <a:ext uri="{FF2B5EF4-FFF2-40B4-BE49-F238E27FC236}">
                <a16:creationId xmlns:a16="http://schemas.microsoft.com/office/drawing/2014/main" id="{5B8E1FA6-1DC8-4B1E-87E9-C13BD3993702}"/>
              </a:ext>
            </a:extLst>
          </p:cNvPr>
          <p:cNvGraphicFramePr>
            <a:graphicFrameLocks noGrp="1"/>
          </p:cNvGraphicFramePr>
          <p:nvPr>
            <p:extLst>
              <p:ext uri="{D42A27DB-BD31-4B8C-83A1-F6EECF244321}">
                <p14:modId xmlns:p14="http://schemas.microsoft.com/office/powerpoint/2010/main" val="182583054"/>
              </p:ext>
            </p:extLst>
          </p:nvPr>
        </p:nvGraphicFramePr>
        <p:xfrm>
          <a:off x="6991299" y="2337893"/>
          <a:ext cx="5400600" cy="2986159"/>
        </p:xfrm>
        <a:graphic>
          <a:graphicData uri="http://schemas.openxmlformats.org/drawingml/2006/table">
            <a:tbl>
              <a:tblPr firstRow="1" bandRow="1">
                <a:tableStyleId>{FABFCF23-3B69-468F-B69F-88F6DE6A72F2}</a:tableStyleId>
              </a:tblPr>
              <a:tblGrid>
                <a:gridCol w="1458280">
                  <a:extLst>
                    <a:ext uri="{9D8B030D-6E8A-4147-A177-3AD203B41FA5}">
                      <a16:colId xmlns:a16="http://schemas.microsoft.com/office/drawing/2014/main" val="1411547514"/>
                    </a:ext>
                  </a:extLst>
                </a:gridCol>
                <a:gridCol w="1263589">
                  <a:extLst>
                    <a:ext uri="{9D8B030D-6E8A-4147-A177-3AD203B41FA5}">
                      <a16:colId xmlns:a16="http://schemas.microsoft.com/office/drawing/2014/main" val="2685949568"/>
                    </a:ext>
                  </a:extLst>
                </a:gridCol>
                <a:gridCol w="1584176">
                  <a:extLst>
                    <a:ext uri="{9D8B030D-6E8A-4147-A177-3AD203B41FA5}">
                      <a16:colId xmlns:a16="http://schemas.microsoft.com/office/drawing/2014/main" val="2419157591"/>
                    </a:ext>
                  </a:extLst>
                </a:gridCol>
                <a:gridCol w="1094555">
                  <a:extLst>
                    <a:ext uri="{9D8B030D-6E8A-4147-A177-3AD203B41FA5}">
                      <a16:colId xmlns:a16="http://schemas.microsoft.com/office/drawing/2014/main" val="2607911922"/>
                    </a:ext>
                  </a:extLst>
                </a:gridCol>
              </a:tblGrid>
              <a:tr h="522748">
                <a:tc>
                  <a:txBody>
                    <a:bodyPr/>
                    <a:lstStyle/>
                    <a:p>
                      <a:pPr algn="ctr" fontAlgn="b"/>
                      <a:r>
                        <a:rPr lang="en-GB" sz="1200" b="0" u="none" strike="noStrike" cap="none" spc="0" dirty="0">
                          <a:solidFill>
                            <a:schemeClr val="bg1"/>
                          </a:solidFill>
                          <a:effectLst/>
                          <a:latin typeface="Georgia" panose="02040502050405020303" pitchFamily="18" charset="0"/>
                        </a:rPr>
                        <a:t>Location</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Commercial Operation Date</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Capacity</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tc>
                  <a:txBody>
                    <a:bodyPr/>
                    <a:lstStyle/>
                    <a:p>
                      <a:pPr algn="ctr" fontAlgn="b"/>
                      <a:r>
                        <a:rPr lang="en-GB" sz="1200" b="0" u="none" strike="noStrike" cap="none" spc="0" dirty="0">
                          <a:solidFill>
                            <a:schemeClr val="bg1"/>
                          </a:solidFill>
                          <a:effectLst/>
                          <a:latin typeface="Georgia" panose="02040502050405020303" pitchFamily="18" charset="0"/>
                        </a:rPr>
                        <a:t>Generation Improvement</a:t>
                      </a:r>
                      <a:endParaRPr lang="en-GB" sz="1200" b="0" i="0" u="none" strike="noStrike" cap="none" spc="0" dirty="0">
                        <a:solidFill>
                          <a:schemeClr val="bg1"/>
                        </a:solidFill>
                        <a:effectLst/>
                        <a:latin typeface="Georgia" panose="02040502050405020303" pitchFamily="18" charset="0"/>
                      </a:endParaRPr>
                    </a:p>
                  </a:txBody>
                  <a:tcPr marL="112940" marR="12350" marT="86877" marB="86877" anchor="ctr">
                    <a:solidFill>
                      <a:schemeClr val="accent1">
                        <a:lumMod val="50000"/>
                      </a:schemeClr>
                    </a:solidFill>
                  </a:tcPr>
                </a:tc>
                <a:extLst>
                  <a:ext uri="{0D108BD9-81ED-4DB2-BD59-A6C34878D82A}">
                    <a16:rowId xmlns:a16="http://schemas.microsoft.com/office/drawing/2014/main" val="1912301214"/>
                  </a:ext>
                </a:extLst>
              </a:tr>
              <a:tr h="439680">
                <a:tc>
                  <a:txBody>
                    <a:bodyPr/>
                    <a:lstStyle/>
                    <a:p>
                      <a:pPr algn="ctr" fontAlgn="b"/>
                      <a:r>
                        <a:rPr lang="en-GB" sz="1200" u="none" strike="noStrike" cap="none" spc="0" dirty="0">
                          <a:solidFill>
                            <a:schemeClr val="tx1"/>
                          </a:solidFill>
                          <a:effectLst/>
                          <a:latin typeface="Georgia" panose="02040502050405020303" pitchFamily="18" charset="0"/>
                        </a:rPr>
                        <a:t>France</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2016</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8 MWp</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10%</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1544218714"/>
                  </a:ext>
                </a:extLst>
              </a:tr>
              <a:tr h="460960">
                <a:tc>
                  <a:txBody>
                    <a:bodyPr/>
                    <a:lstStyle/>
                    <a:p>
                      <a:pPr algn="ctr" fontAlgn="b"/>
                      <a:r>
                        <a:rPr lang="en-US" sz="1200" b="0" i="0" u="none" strike="noStrike" cap="none" spc="0" dirty="0">
                          <a:solidFill>
                            <a:schemeClr val="tx1"/>
                          </a:solidFill>
                          <a:effectLst/>
                          <a:latin typeface="Georgia" panose="02040502050405020303" pitchFamily="18" charset="0"/>
                        </a:rPr>
                        <a:t>U</a:t>
                      </a:r>
                      <a:r>
                        <a:rPr lang="en-GB" sz="1200" b="0" i="0" u="none" strike="noStrike" cap="none" spc="0" dirty="0">
                          <a:solidFill>
                            <a:schemeClr val="tx1"/>
                          </a:solidFill>
                          <a:effectLst/>
                          <a:latin typeface="Georgia" panose="02040502050405020303" pitchFamily="18" charset="0"/>
                        </a:rPr>
                        <a:t>K</a:t>
                      </a: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2015</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20 MWp</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6%</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2608545199"/>
                  </a:ext>
                </a:extLst>
              </a:tr>
              <a:tr h="466136">
                <a:tc>
                  <a:txBody>
                    <a:bodyPr/>
                    <a:lstStyle/>
                    <a:p>
                      <a:pPr algn="ctr" fontAlgn="b"/>
                      <a:r>
                        <a:rPr lang="en-GB" sz="1200" u="none" strike="noStrike" cap="none" spc="0" dirty="0">
                          <a:solidFill>
                            <a:schemeClr val="tx1"/>
                          </a:solidFill>
                          <a:effectLst/>
                          <a:latin typeface="Georgia" panose="02040502050405020303" pitchFamily="18" charset="0"/>
                        </a:rPr>
                        <a:t>Switzerland </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2013</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1.3 MWp</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u="none" strike="noStrike" cap="none" spc="0" dirty="0">
                          <a:solidFill>
                            <a:schemeClr val="tx1"/>
                          </a:solidFill>
                          <a:effectLst/>
                          <a:latin typeface="Georgia" panose="02040502050405020303" pitchFamily="18" charset="0"/>
                        </a:rPr>
                        <a:t>8%</a:t>
                      </a:r>
                      <a:endParaRPr lang="en-GB" sz="1200" b="0"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1040936327"/>
                  </a:ext>
                </a:extLst>
              </a:tr>
              <a:tr h="1079869">
                <a:tc>
                  <a:txBody>
                    <a:bodyPr/>
                    <a:lstStyle/>
                    <a:p>
                      <a:pPr algn="ctr" fontAlgn="b"/>
                      <a:r>
                        <a:rPr lang="en-US" sz="1200" b="1" u="none" strike="noStrike" cap="none" spc="0">
                          <a:solidFill>
                            <a:schemeClr val="tx1"/>
                          </a:solidFill>
                          <a:effectLst/>
                          <a:latin typeface="Georgia" panose="02040502050405020303" pitchFamily="18" charset="0"/>
                        </a:rPr>
                        <a:t>Average age of these plants  when APM was performed</a:t>
                      </a:r>
                      <a:endParaRPr lang="en-US" sz="1200" b="1" i="0" u="none" strike="noStrike" cap="none" spc="0">
                        <a:solidFill>
                          <a:schemeClr val="tx1"/>
                        </a:solidFill>
                        <a:effectLst/>
                        <a:latin typeface="Georgia" panose="02040502050405020303" pitchFamily="18" charset="0"/>
                      </a:endParaRPr>
                    </a:p>
                  </a:txBody>
                  <a:tcPr marL="112940" marR="12350" marT="86877" marB="86877" anchor="b"/>
                </a:tc>
                <a:tc>
                  <a:txBody>
                    <a:bodyPr/>
                    <a:lstStyle/>
                    <a:p>
                      <a:pPr algn="ctr" fontAlgn="b"/>
                      <a:r>
                        <a:rPr lang="en-GB" sz="1200" b="1" u="none" strike="noStrike" cap="none" spc="0" dirty="0">
                          <a:solidFill>
                            <a:schemeClr val="tx1"/>
                          </a:solidFill>
                          <a:effectLst/>
                          <a:latin typeface="Georgia" panose="02040502050405020303" pitchFamily="18" charset="0"/>
                        </a:rPr>
                        <a:t>6 years</a:t>
                      </a:r>
                    </a:p>
                    <a:p>
                      <a:pPr algn="ctr" fontAlgn="b"/>
                      <a:endParaRPr lang="en-GB" sz="1200" b="1" i="0" u="none" strike="noStrike" cap="none" spc="0" dirty="0">
                        <a:solidFill>
                          <a:schemeClr val="tx1"/>
                        </a:solidFill>
                        <a:effectLst/>
                        <a:latin typeface="Georgia" panose="02040502050405020303" pitchFamily="18" charset="0"/>
                      </a:endParaRPr>
                    </a:p>
                  </a:txBody>
                  <a:tcPr marL="112940" marR="12350" marT="86877" marB="86877" anchor="b"/>
                </a:tc>
                <a:tc>
                  <a:txBody>
                    <a:bodyPr/>
                    <a:lstStyle/>
                    <a:p>
                      <a:pPr algn="ctr" fontAlgn="b"/>
                      <a:r>
                        <a:rPr lang="en-US" sz="1200" b="1" u="none" strike="noStrike" cap="none" spc="0">
                          <a:solidFill>
                            <a:schemeClr val="tx1"/>
                          </a:solidFill>
                          <a:effectLst/>
                          <a:latin typeface="Georgia" panose="02040502050405020303" pitchFamily="18" charset="0"/>
                        </a:rPr>
                        <a:t>Average generation improvement after APM process</a:t>
                      </a:r>
                    </a:p>
                  </a:txBody>
                  <a:tcPr marL="112940" marR="12350" marT="86877" marB="86877" anchor="b"/>
                </a:tc>
                <a:tc>
                  <a:txBody>
                    <a:bodyPr/>
                    <a:lstStyle/>
                    <a:p>
                      <a:pPr algn="ctr" fontAlgn="b"/>
                      <a:r>
                        <a:rPr lang="en-GB" sz="1200" b="1" u="none" strike="noStrike" cap="none" spc="0" dirty="0">
                          <a:solidFill>
                            <a:schemeClr val="tx1"/>
                          </a:solidFill>
                          <a:effectLst/>
                          <a:latin typeface="Georgia" panose="02040502050405020303" pitchFamily="18" charset="0"/>
                        </a:rPr>
                        <a:t>8%</a:t>
                      </a:r>
                    </a:p>
                    <a:p>
                      <a:pPr algn="ctr" fontAlgn="b"/>
                      <a:endParaRPr lang="en-GB" sz="1200" b="1" i="0" u="none" strike="noStrike" cap="none" spc="0" dirty="0">
                        <a:solidFill>
                          <a:schemeClr val="tx1"/>
                        </a:solidFill>
                        <a:effectLst/>
                        <a:latin typeface="Georgia" panose="02040502050405020303" pitchFamily="18" charset="0"/>
                      </a:endParaRPr>
                    </a:p>
                  </a:txBody>
                  <a:tcPr marL="112940" marR="12350" marT="86877" marB="86877" anchor="b"/>
                </a:tc>
                <a:extLst>
                  <a:ext uri="{0D108BD9-81ED-4DB2-BD59-A6C34878D82A}">
                    <a16:rowId xmlns:a16="http://schemas.microsoft.com/office/drawing/2014/main" val="2516307318"/>
                  </a:ext>
                </a:extLst>
              </a:tr>
            </a:tbl>
          </a:graphicData>
        </a:graphic>
      </p:graphicFrame>
      <p:sp>
        <p:nvSpPr>
          <p:cNvPr id="12" name="Title 1">
            <a:extLst>
              <a:ext uri="{FF2B5EF4-FFF2-40B4-BE49-F238E27FC236}">
                <a16:creationId xmlns:a16="http://schemas.microsoft.com/office/drawing/2014/main" id="{EBD3ED9A-CE28-6BC7-44C5-411424E5FCD2}"/>
              </a:ext>
            </a:extLst>
          </p:cNvPr>
          <p:cNvSpPr txBox="1">
            <a:spLocks/>
          </p:cNvSpPr>
          <p:nvPr/>
        </p:nvSpPr>
        <p:spPr>
          <a:xfrm>
            <a:off x="409701" y="6150161"/>
            <a:ext cx="5399817" cy="623186"/>
          </a:xfrm>
          <a:prstGeom prst="rect">
            <a:avLst/>
          </a:prstGeom>
        </p:spPr>
        <p:txBody>
          <a:bodyPr vert="horz" lIns="91440" tIns="45720" rIns="91440" bIns="45720" rtlCol="0" anchor="b">
            <a:noAutofit/>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defTabSz="914400">
              <a:lnSpc>
                <a:spcPct val="150000"/>
              </a:lnSpc>
            </a:pPr>
            <a:r>
              <a:rPr lang="en-US" sz="1600" dirty="0">
                <a:solidFill>
                  <a:srgbClr val="002060"/>
                </a:solidFill>
                <a:latin typeface="Georgia" pitchFamily="18" charset="0"/>
              </a:rPr>
              <a:t>Signed an MOU with Telangana State Renewable Energy Development Corporation Ltd., (TSREDCO), India</a:t>
            </a:r>
          </a:p>
        </p:txBody>
      </p:sp>
      <p:sp>
        <p:nvSpPr>
          <p:cNvPr id="13" name="Title 1">
            <a:extLst>
              <a:ext uri="{FF2B5EF4-FFF2-40B4-BE49-F238E27FC236}">
                <a16:creationId xmlns:a16="http://schemas.microsoft.com/office/drawing/2014/main" id="{A159583C-B45B-4F11-3841-15CDDC9A32F4}"/>
              </a:ext>
            </a:extLst>
          </p:cNvPr>
          <p:cNvSpPr txBox="1">
            <a:spLocks/>
          </p:cNvSpPr>
          <p:nvPr/>
        </p:nvSpPr>
        <p:spPr>
          <a:xfrm>
            <a:off x="7470262" y="6150161"/>
            <a:ext cx="5244932" cy="623186"/>
          </a:xfrm>
          <a:prstGeom prst="rect">
            <a:avLst/>
          </a:prstGeom>
        </p:spPr>
        <p:txBody>
          <a:bodyPr vert="horz" lIns="91440" tIns="45720" rIns="91440" bIns="45720" rtlCol="0" anchor="b">
            <a:noAutofit/>
          </a:bodyPr>
          <a:lstStyle>
            <a:lvl1pPr algn="ctr" defTabSz="987388" rtl="0" eaLnBrk="1" latinLnBrk="0" hangingPunct="1">
              <a:spcBef>
                <a:spcPct val="0"/>
              </a:spcBef>
              <a:buNone/>
              <a:defRPr sz="4801" kern="1200">
                <a:solidFill>
                  <a:schemeClr val="tx1"/>
                </a:solidFill>
                <a:latin typeface="+mj-lt"/>
                <a:ea typeface="+mj-ea"/>
                <a:cs typeface="+mj-cs"/>
              </a:defRPr>
            </a:lvl1pPr>
          </a:lstStyle>
          <a:p>
            <a:pPr defTabSz="914400">
              <a:lnSpc>
                <a:spcPct val="150000"/>
              </a:lnSpc>
            </a:pPr>
            <a:r>
              <a:rPr lang="en-US" sz="1600" dirty="0">
                <a:solidFill>
                  <a:schemeClr val="bg1"/>
                </a:solidFill>
                <a:latin typeface="Georgia" pitchFamily="18" charset="0"/>
              </a:rPr>
              <a:t>Signed an MOU with Arti </a:t>
            </a:r>
            <a:r>
              <a:rPr lang="en-US" sz="1600" dirty="0" err="1">
                <a:solidFill>
                  <a:schemeClr val="bg1"/>
                </a:solidFill>
                <a:latin typeface="Georgia" pitchFamily="18" charset="0"/>
              </a:rPr>
              <a:t>Enerji</a:t>
            </a:r>
            <a:r>
              <a:rPr lang="en-US" sz="1600" dirty="0">
                <a:solidFill>
                  <a:schemeClr val="bg1"/>
                </a:solidFill>
                <a:latin typeface="Georgia" pitchFamily="18" charset="0"/>
              </a:rPr>
              <a:t> (Independent Power Producer), Turkey</a:t>
            </a:r>
          </a:p>
        </p:txBody>
      </p:sp>
    </p:spTree>
    <p:extLst>
      <p:ext uri="{BB962C8B-B14F-4D97-AF65-F5344CB8AC3E}">
        <p14:creationId xmlns:p14="http://schemas.microsoft.com/office/powerpoint/2010/main" val="297710845"/>
      </p:ext>
    </p:extLst>
  </p:cSld>
  <p:clrMapOvr>
    <a:masterClrMapping/>
  </p:clrMapOvr>
  <mc:AlternateContent xmlns:mc="http://schemas.openxmlformats.org/markup-compatibility/2006" xmlns:p14="http://schemas.microsoft.com/office/powerpoint/2010/main">
    <mc:Choice Requires="p14">
      <p:transition spd="slow" p14:dur="2000" advTm="12432"/>
    </mc:Choice>
    <mc:Fallback xmlns="">
      <p:transition spd="slow" advTm="124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AutoShape 15" descr="Image result for symbol for  Technical Services">
            <a:hlinkClick r:id="rId2"/>
            <a:extLst>
              <a:ext uri="{FF2B5EF4-FFF2-40B4-BE49-F238E27FC236}">
                <a16:creationId xmlns:a16="http://schemas.microsoft.com/office/drawing/2014/main" id="{F6C437B8-5395-4DC9-9548-D246AA722A69}"/>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graphicFrame>
        <p:nvGraphicFramePr>
          <p:cNvPr id="29" name="Diagram 28">
            <a:extLst>
              <a:ext uri="{FF2B5EF4-FFF2-40B4-BE49-F238E27FC236}">
                <a16:creationId xmlns:a16="http://schemas.microsoft.com/office/drawing/2014/main" id="{E4D491C7-AC8E-4A6C-9DA0-3AFF6AFDECA3}"/>
              </a:ext>
            </a:extLst>
          </p:cNvPr>
          <p:cNvGraphicFramePr/>
          <p:nvPr>
            <p:extLst>
              <p:ext uri="{D42A27DB-BD31-4B8C-83A1-F6EECF244321}">
                <p14:modId xmlns:p14="http://schemas.microsoft.com/office/powerpoint/2010/main" val="4160572285"/>
              </p:ext>
            </p:extLst>
          </p:nvPr>
        </p:nvGraphicFramePr>
        <p:xfrm>
          <a:off x="-7911" y="1270686"/>
          <a:ext cx="7776863" cy="583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1">
            <a:extLst>
              <a:ext uri="{FF2B5EF4-FFF2-40B4-BE49-F238E27FC236}">
                <a16:creationId xmlns:a16="http://schemas.microsoft.com/office/drawing/2014/main" id="{5A51D756-0997-4765-8D9D-EF90B1A0A1F0}"/>
              </a:ext>
            </a:extLst>
          </p:cNvPr>
          <p:cNvSpPr txBox="1">
            <a:spLocks/>
          </p:cNvSpPr>
          <p:nvPr/>
        </p:nvSpPr>
        <p:spPr>
          <a:xfrm>
            <a:off x="1127306" y="111958"/>
            <a:ext cx="10546987" cy="900119"/>
          </a:xfrm>
          <a:prstGeom prst="rect">
            <a:avLst/>
          </a:prstGeom>
        </p:spPr>
        <p:txBody>
          <a:bodyPr vert="horz" lIns="98734" tIns="49367" rIns="98734" bIns="4936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GB" sz="3600" dirty="0">
                <a:solidFill>
                  <a:srgbClr val="002060"/>
                </a:solidFill>
                <a:latin typeface="Georgia" pitchFamily="18" charset="0"/>
              </a:rPr>
              <a:t>Technical Due Diligence </a:t>
            </a:r>
          </a:p>
          <a:p>
            <a:pPr>
              <a:lnSpc>
                <a:spcPct val="120000"/>
              </a:lnSpc>
            </a:pPr>
            <a:r>
              <a:rPr lang="en-GB" sz="2000" dirty="0">
                <a:solidFill>
                  <a:srgbClr val="002060"/>
                </a:solidFill>
                <a:latin typeface="Georgia" pitchFamily="18" charset="0"/>
              </a:rPr>
              <a:t>_____Owner’s Engineering_____</a:t>
            </a:r>
          </a:p>
        </p:txBody>
      </p:sp>
      <p:sp>
        <p:nvSpPr>
          <p:cNvPr id="31" name="Rectangle 30">
            <a:extLst>
              <a:ext uri="{FF2B5EF4-FFF2-40B4-BE49-F238E27FC236}">
                <a16:creationId xmlns:a16="http://schemas.microsoft.com/office/drawing/2014/main" id="{2B88AB30-EC71-4BF0-85CA-B2B678943040}"/>
              </a:ext>
            </a:extLst>
          </p:cNvPr>
          <p:cNvSpPr/>
          <p:nvPr/>
        </p:nvSpPr>
        <p:spPr>
          <a:xfrm>
            <a:off x="8102145" y="1255785"/>
            <a:ext cx="1188450"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1</a:t>
            </a:r>
            <a:endParaRPr lang="en-IN" sz="1400" u="sng" dirty="0">
              <a:solidFill>
                <a:schemeClr val="tx1">
                  <a:lumMod val="50000"/>
                  <a:lumOff val="50000"/>
                </a:schemeClr>
              </a:solidFill>
            </a:endParaRPr>
          </a:p>
        </p:txBody>
      </p:sp>
      <p:sp>
        <p:nvSpPr>
          <p:cNvPr id="32" name="Rectangle 31">
            <a:extLst>
              <a:ext uri="{FF2B5EF4-FFF2-40B4-BE49-F238E27FC236}">
                <a16:creationId xmlns:a16="http://schemas.microsoft.com/office/drawing/2014/main" id="{FEBDB1BB-1847-42DB-B3EE-98300585140C}"/>
              </a:ext>
            </a:extLst>
          </p:cNvPr>
          <p:cNvSpPr/>
          <p:nvPr/>
        </p:nvSpPr>
        <p:spPr>
          <a:xfrm>
            <a:off x="10491597" y="1255785"/>
            <a:ext cx="1212494"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2</a:t>
            </a:r>
            <a:endParaRPr lang="en-IN" sz="1400" u="sng" dirty="0">
              <a:solidFill>
                <a:schemeClr val="tx1">
                  <a:lumMod val="50000"/>
                  <a:lumOff val="50000"/>
                </a:schemeClr>
              </a:solidFill>
            </a:endParaRPr>
          </a:p>
        </p:txBody>
      </p:sp>
      <p:pic>
        <p:nvPicPr>
          <p:cNvPr id="34" name="Picture 2" descr="Image result for uk flag">
            <a:extLst>
              <a:ext uri="{FF2B5EF4-FFF2-40B4-BE49-F238E27FC236}">
                <a16:creationId xmlns:a16="http://schemas.microsoft.com/office/drawing/2014/main" id="{E37F637C-0035-4FDE-96CF-B28E66C4A0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42753" y="1654458"/>
            <a:ext cx="1132868"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Content Placeholder 5">
            <a:extLst>
              <a:ext uri="{FF2B5EF4-FFF2-40B4-BE49-F238E27FC236}">
                <a16:creationId xmlns:a16="http://schemas.microsoft.com/office/drawing/2014/main" id="{20F969CD-DC3E-47CD-BF1B-43FA2D69B63F}"/>
              </a:ext>
            </a:extLst>
          </p:cNvPr>
          <p:cNvSpPr txBox="1">
            <a:spLocks/>
          </p:cNvSpPr>
          <p:nvPr/>
        </p:nvSpPr>
        <p:spPr>
          <a:xfrm>
            <a:off x="7842809" y="2414342"/>
            <a:ext cx="1931950" cy="540000"/>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UK</a:t>
            </a:r>
          </a:p>
          <a:p>
            <a:pPr>
              <a:lnSpc>
                <a:spcPct val="100000"/>
              </a:lnSpc>
            </a:pPr>
            <a:r>
              <a:rPr lang="en-GB" dirty="0"/>
              <a:t>Capacity:  2400 MW</a:t>
            </a:r>
          </a:p>
        </p:txBody>
      </p:sp>
      <p:pic>
        <p:nvPicPr>
          <p:cNvPr id="36" name="Picture 4" descr="Flag of Denmark - Wikipedia">
            <a:extLst>
              <a:ext uri="{FF2B5EF4-FFF2-40B4-BE49-F238E27FC236}">
                <a16:creationId xmlns:a16="http://schemas.microsoft.com/office/drawing/2014/main" id="{AF185F28-C741-4D79-81D9-252847E41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47991" y="1654046"/>
            <a:ext cx="1083101"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Content Placeholder 5">
            <a:extLst>
              <a:ext uri="{FF2B5EF4-FFF2-40B4-BE49-F238E27FC236}">
                <a16:creationId xmlns:a16="http://schemas.microsoft.com/office/drawing/2014/main" id="{9EE18213-2FF6-4E90-A905-BFEF1093045D}"/>
              </a:ext>
            </a:extLst>
          </p:cNvPr>
          <p:cNvSpPr txBox="1">
            <a:spLocks/>
          </p:cNvSpPr>
          <p:nvPr/>
        </p:nvSpPr>
        <p:spPr>
          <a:xfrm>
            <a:off x="10179152" y="2414200"/>
            <a:ext cx="1931950" cy="540000"/>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Denmark</a:t>
            </a:r>
          </a:p>
          <a:p>
            <a:pPr>
              <a:lnSpc>
                <a:spcPct val="100000"/>
              </a:lnSpc>
            </a:pPr>
            <a:r>
              <a:rPr lang="en-GB" dirty="0"/>
              <a:t>Capacity:  100 MW</a:t>
            </a:r>
          </a:p>
        </p:txBody>
      </p:sp>
      <p:sp>
        <p:nvSpPr>
          <p:cNvPr id="38" name="Rectangle 37">
            <a:extLst>
              <a:ext uri="{FF2B5EF4-FFF2-40B4-BE49-F238E27FC236}">
                <a16:creationId xmlns:a16="http://schemas.microsoft.com/office/drawing/2014/main" id="{1D59B62C-CC50-4D15-8825-47445F147A88}"/>
              </a:ext>
            </a:extLst>
          </p:cNvPr>
          <p:cNvSpPr/>
          <p:nvPr/>
        </p:nvSpPr>
        <p:spPr>
          <a:xfrm>
            <a:off x="8102145" y="3260065"/>
            <a:ext cx="1210892"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3</a:t>
            </a:r>
            <a:endParaRPr lang="en-IN" sz="1400" u="sng" dirty="0">
              <a:solidFill>
                <a:schemeClr val="tx1">
                  <a:lumMod val="50000"/>
                  <a:lumOff val="50000"/>
                </a:schemeClr>
              </a:solidFill>
            </a:endParaRPr>
          </a:p>
        </p:txBody>
      </p:sp>
      <p:sp>
        <p:nvSpPr>
          <p:cNvPr id="39" name="Rectangle 38">
            <a:extLst>
              <a:ext uri="{FF2B5EF4-FFF2-40B4-BE49-F238E27FC236}">
                <a16:creationId xmlns:a16="http://schemas.microsoft.com/office/drawing/2014/main" id="{A85D236C-CB59-44C7-8181-7AC132D4B104}"/>
              </a:ext>
            </a:extLst>
          </p:cNvPr>
          <p:cNvSpPr/>
          <p:nvPr/>
        </p:nvSpPr>
        <p:spPr>
          <a:xfrm>
            <a:off x="10491597" y="3260065"/>
            <a:ext cx="1212494"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4</a:t>
            </a:r>
            <a:endParaRPr lang="en-IN" sz="1400" u="sng" dirty="0">
              <a:solidFill>
                <a:schemeClr val="tx1">
                  <a:lumMod val="50000"/>
                  <a:lumOff val="50000"/>
                </a:schemeClr>
              </a:solidFill>
            </a:endParaRPr>
          </a:p>
        </p:txBody>
      </p:sp>
      <p:sp>
        <p:nvSpPr>
          <p:cNvPr id="41" name="Content Placeholder 5">
            <a:extLst>
              <a:ext uri="{FF2B5EF4-FFF2-40B4-BE49-F238E27FC236}">
                <a16:creationId xmlns:a16="http://schemas.microsoft.com/office/drawing/2014/main" id="{CDD1CDB3-2E8F-42CC-A0B6-E675F3EDFD0F}"/>
              </a:ext>
            </a:extLst>
          </p:cNvPr>
          <p:cNvSpPr txBox="1">
            <a:spLocks/>
          </p:cNvSpPr>
          <p:nvPr/>
        </p:nvSpPr>
        <p:spPr>
          <a:xfrm>
            <a:off x="7842809" y="4354818"/>
            <a:ext cx="2075965" cy="540000"/>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Netherland</a:t>
            </a:r>
          </a:p>
          <a:p>
            <a:pPr>
              <a:lnSpc>
                <a:spcPct val="100000"/>
              </a:lnSpc>
            </a:pPr>
            <a:r>
              <a:rPr lang="en-GB" dirty="0"/>
              <a:t>Capacity:  41 MW</a:t>
            </a:r>
          </a:p>
        </p:txBody>
      </p:sp>
      <p:sp>
        <p:nvSpPr>
          <p:cNvPr id="43" name="Content Placeholder 5">
            <a:extLst>
              <a:ext uri="{FF2B5EF4-FFF2-40B4-BE49-F238E27FC236}">
                <a16:creationId xmlns:a16="http://schemas.microsoft.com/office/drawing/2014/main" id="{79FE4EF4-7064-4D0E-AE98-3DEAD1C373D5}"/>
              </a:ext>
            </a:extLst>
          </p:cNvPr>
          <p:cNvSpPr txBox="1">
            <a:spLocks/>
          </p:cNvSpPr>
          <p:nvPr/>
        </p:nvSpPr>
        <p:spPr>
          <a:xfrm>
            <a:off x="10183328" y="6319564"/>
            <a:ext cx="2158549" cy="540000"/>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New Zealand</a:t>
            </a:r>
          </a:p>
          <a:p>
            <a:pPr>
              <a:lnSpc>
                <a:spcPct val="100000"/>
              </a:lnSpc>
            </a:pPr>
            <a:r>
              <a:rPr lang="en-GB" dirty="0"/>
              <a:t>Capacity:  235 MW</a:t>
            </a:r>
          </a:p>
        </p:txBody>
      </p:sp>
      <p:pic>
        <p:nvPicPr>
          <p:cNvPr id="44" name="Picture 6" descr="Image result for netherlands flag images">
            <a:extLst>
              <a:ext uri="{FF2B5EF4-FFF2-40B4-BE49-F238E27FC236}">
                <a16:creationId xmlns:a16="http://schemas.microsoft.com/office/drawing/2014/main" id="{718D0098-EB67-465E-BE95-74DA49EDC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5304" y="3676633"/>
            <a:ext cx="1080317"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 name="Rectangle 46">
            <a:extLst>
              <a:ext uri="{FF2B5EF4-FFF2-40B4-BE49-F238E27FC236}">
                <a16:creationId xmlns:a16="http://schemas.microsoft.com/office/drawing/2014/main" id="{8CA2A496-03B7-471F-8685-262170F5DDC9}"/>
              </a:ext>
            </a:extLst>
          </p:cNvPr>
          <p:cNvSpPr/>
          <p:nvPr/>
        </p:nvSpPr>
        <p:spPr>
          <a:xfrm>
            <a:off x="8158539" y="5194531"/>
            <a:ext cx="1206082"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5</a:t>
            </a:r>
            <a:endParaRPr lang="en-IN" sz="1400" u="sng" dirty="0">
              <a:solidFill>
                <a:schemeClr val="tx1">
                  <a:lumMod val="50000"/>
                  <a:lumOff val="50000"/>
                </a:schemeClr>
              </a:solidFill>
            </a:endParaRPr>
          </a:p>
        </p:txBody>
      </p:sp>
      <p:sp>
        <p:nvSpPr>
          <p:cNvPr id="48" name="Rectangle 47">
            <a:extLst>
              <a:ext uri="{FF2B5EF4-FFF2-40B4-BE49-F238E27FC236}">
                <a16:creationId xmlns:a16="http://schemas.microsoft.com/office/drawing/2014/main" id="{7C598CA9-93CD-428E-B2FE-7FC392C5E70A}"/>
              </a:ext>
            </a:extLst>
          </p:cNvPr>
          <p:cNvSpPr/>
          <p:nvPr/>
        </p:nvSpPr>
        <p:spPr>
          <a:xfrm>
            <a:off x="10547991" y="5194531"/>
            <a:ext cx="1212494"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6</a:t>
            </a:r>
            <a:endParaRPr lang="en-IN" sz="1400" u="sng" dirty="0">
              <a:solidFill>
                <a:schemeClr val="tx1">
                  <a:lumMod val="50000"/>
                  <a:lumOff val="50000"/>
                </a:schemeClr>
              </a:solidFill>
            </a:endParaRPr>
          </a:p>
        </p:txBody>
      </p:sp>
      <p:sp>
        <p:nvSpPr>
          <p:cNvPr id="49" name="Content Placeholder 5">
            <a:extLst>
              <a:ext uri="{FF2B5EF4-FFF2-40B4-BE49-F238E27FC236}">
                <a16:creationId xmlns:a16="http://schemas.microsoft.com/office/drawing/2014/main" id="{A5AA4DDD-D9EF-4398-B306-23460ADE8600}"/>
              </a:ext>
            </a:extLst>
          </p:cNvPr>
          <p:cNvSpPr txBox="1">
            <a:spLocks/>
          </p:cNvSpPr>
          <p:nvPr/>
        </p:nvSpPr>
        <p:spPr>
          <a:xfrm>
            <a:off x="10178187" y="4352487"/>
            <a:ext cx="2075965" cy="540000"/>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Mongolia</a:t>
            </a:r>
          </a:p>
          <a:p>
            <a:pPr>
              <a:lnSpc>
                <a:spcPct val="100000"/>
              </a:lnSpc>
            </a:pPr>
            <a:r>
              <a:rPr lang="en-GB" dirty="0"/>
              <a:t>Capacity:  30 MW</a:t>
            </a:r>
          </a:p>
        </p:txBody>
      </p:sp>
      <p:sp>
        <p:nvSpPr>
          <p:cNvPr id="50" name="Content Placeholder 5">
            <a:extLst>
              <a:ext uri="{FF2B5EF4-FFF2-40B4-BE49-F238E27FC236}">
                <a16:creationId xmlns:a16="http://schemas.microsoft.com/office/drawing/2014/main" id="{12D3F44C-C178-4D51-9271-DFB4E3ADEDA3}"/>
              </a:ext>
            </a:extLst>
          </p:cNvPr>
          <p:cNvSpPr txBox="1">
            <a:spLocks/>
          </p:cNvSpPr>
          <p:nvPr/>
        </p:nvSpPr>
        <p:spPr>
          <a:xfrm>
            <a:off x="7856035" y="6369567"/>
            <a:ext cx="1931950" cy="699919"/>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India</a:t>
            </a:r>
          </a:p>
          <a:p>
            <a:pPr>
              <a:lnSpc>
                <a:spcPct val="100000"/>
              </a:lnSpc>
            </a:pPr>
            <a:r>
              <a:rPr lang="en-GB" dirty="0"/>
              <a:t>Capacity:  10 MW </a:t>
            </a:r>
          </a:p>
        </p:txBody>
      </p:sp>
      <p:pic>
        <p:nvPicPr>
          <p:cNvPr id="54" name="Picture 2" descr="Image result for india flag images">
            <a:extLst>
              <a:ext uri="{FF2B5EF4-FFF2-40B4-BE49-F238E27FC236}">
                <a16:creationId xmlns:a16="http://schemas.microsoft.com/office/drawing/2014/main" id="{9D5AD54B-F71F-4AF5-9737-DE9C80DF84D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98112" y="5648300"/>
            <a:ext cx="908793" cy="5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lag of New Zealand - Wikipedia">
            <a:extLst>
              <a:ext uri="{FF2B5EF4-FFF2-40B4-BE49-F238E27FC236}">
                <a16:creationId xmlns:a16="http://schemas.microsoft.com/office/drawing/2014/main" id="{096A85A0-F400-440A-B512-5DD090EE82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36407" y="5646292"/>
            <a:ext cx="108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picture containing logo&#10;&#10;Description automatically generated">
            <a:extLst>
              <a:ext uri="{FF2B5EF4-FFF2-40B4-BE49-F238E27FC236}">
                <a16:creationId xmlns:a16="http://schemas.microsoft.com/office/drawing/2014/main" id="{A80D6659-1E26-4AA3-A1DC-4F56F75360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pic>
        <p:nvPicPr>
          <p:cNvPr id="2" name="Picture 2" descr="Mongolia Physical Map">
            <a:extLst>
              <a:ext uri="{FF2B5EF4-FFF2-40B4-BE49-F238E27FC236}">
                <a16:creationId xmlns:a16="http://schemas.microsoft.com/office/drawing/2014/main" id="{34AB200D-6A18-4C9C-847D-770DD046A30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49382" y="3671612"/>
            <a:ext cx="108031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35063"/>
      </p:ext>
    </p:extLst>
  </p:cSld>
  <p:clrMapOvr>
    <a:masterClrMapping/>
  </p:clrMapOvr>
  <mc:AlternateContent xmlns:mc="http://schemas.openxmlformats.org/markup-compatibility/2006" xmlns:p14="http://schemas.microsoft.com/office/powerpoint/2010/main">
    <mc:Choice Requires="p14">
      <p:transition spd="slow" p14:dur="2000" advTm="22858"/>
    </mc:Choice>
    <mc:Fallback xmlns="">
      <p:transition spd="slow" advTm="228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2A1AC250-C651-400A-8A1C-891B9C753C30}"/>
              </a:ext>
            </a:extLst>
          </p:cNvPr>
          <p:cNvSpPr>
            <a:spLocks noGrp="1"/>
          </p:cNvSpPr>
          <p:nvPr>
            <p:ph type="title"/>
          </p:nvPr>
        </p:nvSpPr>
        <p:spPr>
          <a:xfrm>
            <a:off x="1864518" y="98279"/>
            <a:ext cx="9072563" cy="981891"/>
          </a:xfrm>
        </p:spPr>
        <p:txBody>
          <a:bodyPr>
            <a:normAutofit fontScale="90000"/>
          </a:bodyPr>
          <a:lstStyle/>
          <a:p>
            <a:pPr>
              <a:lnSpc>
                <a:spcPct val="120000"/>
              </a:lnSpc>
            </a:pPr>
            <a:r>
              <a:rPr lang="en-GB" sz="4000" dirty="0">
                <a:solidFill>
                  <a:srgbClr val="002060"/>
                </a:solidFill>
                <a:latin typeface="Georgia" pitchFamily="18" charset="0"/>
              </a:rPr>
              <a:t>Design Optimisations</a:t>
            </a:r>
            <a:br>
              <a:rPr lang="en-GB" sz="3800" dirty="0">
                <a:solidFill>
                  <a:srgbClr val="002060"/>
                </a:solidFill>
                <a:latin typeface="Georgia" pitchFamily="18" charset="0"/>
              </a:rPr>
            </a:br>
            <a:r>
              <a:rPr lang="en-GB" sz="2200" dirty="0">
                <a:solidFill>
                  <a:srgbClr val="002060"/>
                </a:solidFill>
                <a:latin typeface="Georgia" pitchFamily="18" charset="0"/>
              </a:rPr>
              <a:t>____Value Engineering____</a:t>
            </a:r>
            <a:endParaRPr lang="en-US" sz="2200" dirty="0">
              <a:solidFill>
                <a:srgbClr val="002060"/>
              </a:solidFill>
              <a:latin typeface="Georgia" pitchFamily="18" charset="0"/>
            </a:endParaRPr>
          </a:p>
        </p:txBody>
      </p:sp>
      <p:graphicFrame>
        <p:nvGraphicFramePr>
          <p:cNvPr id="60" name="Diagram 59">
            <a:extLst>
              <a:ext uri="{FF2B5EF4-FFF2-40B4-BE49-F238E27FC236}">
                <a16:creationId xmlns:a16="http://schemas.microsoft.com/office/drawing/2014/main" id="{683A9BC7-FA48-4074-936F-8C7BDF9066F1}"/>
              </a:ext>
            </a:extLst>
          </p:cNvPr>
          <p:cNvGraphicFramePr/>
          <p:nvPr>
            <p:extLst>
              <p:ext uri="{D42A27DB-BD31-4B8C-83A1-F6EECF244321}">
                <p14:modId xmlns:p14="http://schemas.microsoft.com/office/powerpoint/2010/main" val="1685816267"/>
              </p:ext>
            </p:extLst>
          </p:nvPr>
        </p:nvGraphicFramePr>
        <p:xfrm>
          <a:off x="208113" y="1441192"/>
          <a:ext cx="6448032" cy="532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3">
            <a:extLst>
              <a:ext uri="{FF2B5EF4-FFF2-40B4-BE49-F238E27FC236}">
                <a16:creationId xmlns:a16="http://schemas.microsoft.com/office/drawing/2014/main" id="{D70DEEED-F487-4EB5-A865-6DE20DB8F66A}"/>
              </a:ext>
            </a:extLst>
          </p:cNvPr>
          <p:cNvPicPr>
            <a:picLocks noChangeAspect="1" noChangeArrowheads="1"/>
          </p:cNvPicPr>
          <p:nvPr/>
        </p:nvPicPr>
        <p:blipFill rotWithShape="1">
          <a:blip r:embed="rId7"/>
          <a:srcRect l="3015" r="21544"/>
          <a:stretch/>
        </p:blipFill>
        <p:spPr bwMode="auto">
          <a:xfrm>
            <a:off x="7069347" y="1798060"/>
            <a:ext cx="1407178" cy="1260000"/>
          </a:xfrm>
          <a:prstGeom prst="rect">
            <a:avLst/>
          </a:prstGeom>
          <a:ln>
            <a:noFill/>
          </a:ln>
          <a:effectLst>
            <a:softEdge rad="112500"/>
          </a:effectLst>
        </p:spPr>
      </p:pic>
      <p:sp>
        <p:nvSpPr>
          <p:cNvPr id="13" name="Content Placeholder 5">
            <a:extLst>
              <a:ext uri="{FF2B5EF4-FFF2-40B4-BE49-F238E27FC236}">
                <a16:creationId xmlns:a16="http://schemas.microsoft.com/office/drawing/2014/main" id="{66B40AFC-2579-4FEA-86AA-8D421ED9A73A}"/>
              </a:ext>
            </a:extLst>
          </p:cNvPr>
          <p:cNvSpPr txBox="1">
            <a:spLocks/>
          </p:cNvSpPr>
          <p:nvPr/>
        </p:nvSpPr>
        <p:spPr>
          <a:xfrm>
            <a:off x="6832848" y="3059068"/>
            <a:ext cx="2016541" cy="1177659"/>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UK</a:t>
            </a:r>
          </a:p>
          <a:p>
            <a:pPr>
              <a:lnSpc>
                <a:spcPct val="100000"/>
              </a:lnSpc>
            </a:pPr>
            <a:r>
              <a:rPr lang="en-GB" dirty="0"/>
              <a:t>After Optimisation:  </a:t>
            </a:r>
          </a:p>
          <a:p>
            <a:pPr lvl="2">
              <a:lnSpc>
                <a:spcPct val="100000"/>
              </a:lnSpc>
              <a:buFont typeface="Wingdings" panose="05000000000000000000" pitchFamily="2" charset="2"/>
              <a:buChar char="ü"/>
            </a:pPr>
            <a:r>
              <a:rPr lang="en-GB" dirty="0"/>
              <a:t>49.99 MW</a:t>
            </a:r>
          </a:p>
          <a:p>
            <a:pPr lvl="1">
              <a:lnSpc>
                <a:spcPct val="100000"/>
              </a:lnSpc>
            </a:pPr>
            <a:r>
              <a:rPr lang="en-GB" dirty="0"/>
              <a:t>Before Optimisation:</a:t>
            </a:r>
          </a:p>
          <a:p>
            <a:pPr lvl="2">
              <a:lnSpc>
                <a:spcPct val="100000"/>
              </a:lnSpc>
              <a:buFont typeface="Wingdings" panose="05000000000000000000" pitchFamily="2" charset="2"/>
              <a:buChar char="ü"/>
            </a:pPr>
            <a:r>
              <a:rPr lang="en-GB" dirty="0"/>
              <a:t>46 MW</a:t>
            </a:r>
          </a:p>
        </p:txBody>
      </p:sp>
      <p:sp>
        <p:nvSpPr>
          <p:cNvPr id="14" name="Rectangle 13">
            <a:extLst>
              <a:ext uri="{FF2B5EF4-FFF2-40B4-BE49-F238E27FC236}">
                <a16:creationId xmlns:a16="http://schemas.microsoft.com/office/drawing/2014/main" id="{47C80D3D-6636-4E5B-A039-44FB83169D9E}"/>
              </a:ext>
            </a:extLst>
          </p:cNvPr>
          <p:cNvSpPr/>
          <p:nvPr/>
        </p:nvSpPr>
        <p:spPr>
          <a:xfrm>
            <a:off x="8849072" y="1440210"/>
            <a:ext cx="1255776"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2 </a:t>
            </a:r>
            <a:endParaRPr lang="en-IN" sz="1400" u="sng" dirty="0">
              <a:solidFill>
                <a:schemeClr val="tx1">
                  <a:lumMod val="50000"/>
                  <a:lumOff val="50000"/>
                </a:schemeClr>
              </a:solidFill>
            </a:endParaRPr>
          </a:p>
        </p:txBody>
      </p:sp>
      <p:sp>
        <p:nvSpPr>
          <p:cNvPr id="15" name="Content Placeholder 5">
            <a:extLst>
              <a:ext uri="{FF2B5EF4-FFF2-40B4-BE49-F238E27FC236}">
                <a16:creationId xmlns:a16="http://schemas.microsoft.com/office/drawing/2014/main" id="{8C4735E6-438F-4D9B-B259-6D8001B213E5}"/>
              </a:ext>
            </a:extLst>
          </p:cNvPr>
          <p:cNvSpPr txBox="1">
            <a:spLocks/>
          </p:cNvSpPr>
          <p:nvPr/>
        </p:nvSpPr>
        <p:spPr>
          <a:xfrm>
            <a:off x="8849072" y="3057496"/>
            <a:ext cx="2349141" cy="1129173"/>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UK</a:t>
            </a:r>
          </a:p>
          <a:p>
            <a:pPr>
              <a:lnSpc>
                <a:spcPct val="100000"/>
              </a:lnSpc>
            </a:pPr>
            <a:r>
              <a:rPr lang="en-GB" dirty="0"/>
              <a:t>After Optimisation:  </a:t>
            </a:r>
          </a:p>
          <a:p>
            <a:pPr lvl="2">
              <a:lnSpc>
                <a:spcPct val="100000"/>
              </a:lnSpc>
              <a:buFont typeface="Wingdings" panose="05000000000000000000" pitchFamily="2" charset="2"/>
              <a:buChar char="ü"/>
            </a:pPr>
            <a:r>
              <a:rPr lang="en-GB" dirty="0"/>
              <a:t>1.7 MW</a:t>
            </a:r>
          </a:p>
          <a:p>
            <a:pPr lvl="1">
              <a:lnSpc>
                <a:spcPct val="100000"/>
              </a:lnSpc>
            </a:pPr>
            <a:r>
              <a:rPr lang="en-GB" dirty="0"/>
              <a:t>Before Optimisation:</a:t>
            </a:r>
          </a:p>
          <a:p>
            <a:pPr lvl="2">
              <a:lnSpc>
                <a:spcPct val="100000"/>
              </a:lnSpc>
              <a:buFont typeface="Wingdings" panose="05000000000000000000" pitchFamily="2" charset="2"/>
              <a:buChar char="ü"/>
            </a:pPr>
            <a:r>
              <a:rPr lang="en-GB"/>
              <a:t>1.1 </a:t>
            </a:r>
            <a:r>
              <a:rPr lang="en-GB" dirty="0"/>
              <a:t>MW</a:t>
            </a:r>
          </a:p>
        </p:txBody>
      </p:sp>
      <p:sp>
        <p:nvSpPr>
          <p:cNvPr id="17" name="Rectangle 16">
            <a:extLst>
              <a:ext uri="{FF2B5EF4-FFF2-40B4-BE49-F238E27FC236}">
                <a16:creationId xmlns:a16="http://schemas.microsoft.com/office/drawing/2014/main" id="{1871770C-55E6-4B46-B505-E70144B81F05}"/>
              </a:ext>
            </a:extLst>
          </p:cNvPr>
          <p:cNvSpPr/>
          <p:nvPr/>
        </p:nvSpPr>
        <p:spPr>
          <a:xfrm>
            <a:off x="6976547" y="1480647"/>
            <a:ext cx="1231730"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1 </a:t>
            </a:r>
            <a:endParaRPr lang="en-IN" sz="1400" u="sng" dirty="0">
              <a:solidFill>
                <a:schemeClr val="tx1">
                  <a:lumMod val="50000"/>
                  <a:lumOff val="50000"/>
                </a:schemeClr>
              </a:solidFill>
            </a:endParaRPr>
          </a:p>
        </p:txBody>
      </p:sp>
      <p:sp>
        <p:nvSpPr>
          <p:cNvPr id="19" name="Rectangle 18">
            <a:extLst>
              <a:ext uri="{FF2B5EF4-FFF2-40B4-BE49-F238E27FC236}">
                <a16:creationId xmlns:a16="http://schemas.microsoft.com/office/drawing/2014/main" id="{FFBDEEBE-7797-4F2E-9D89-B2662E51A033}"/>
              </a:ext>
            </a:extLst>
          </p:cNvPr>
          <p:cNvSpPr/>
          <p:nvPr/>
        </p:nvSpPr>
        <p:spPr>
          <a:xfrm>
            <a:off x="10668106" y="1440210"/>
            <a:ext cx="1254172" cy="315142"/>
          </a:xfrm>
          <a:prstGeom prst="rect">
            <a:avLst/>
          </a:prstGeom>
        </p:spPr>
        <p:txBody>
          <a:bodyPr wrap="none" lIns="98734" tIns="49367" rIns="98734" bIns="49367">
            <a:spAutoFit/>
          </a:bodyPr>
          <a:lstStyle/>
          <a:p>
            <a:r>
              <a:rPr lang="en-GB" sz="1400" u="sng" dirty="0">
                <a:solidFill>
                  <a:schemeClr val="tx1">
                    <a:lumMod val="50000"/>
                    <a:lumOff val="50000"/>
                  </a:schemeClr>
                </a:solidFill>
                <a:latin typeface="Georgia" pitchFamily="18" charset="0"/>
                <a:cs typeface="Times New Roman" pitchFamily="18" charset="0"/>
              </a:rPr>
              <a:t>Case Study 3 </a:t>
            </a:r>
            <a:endParaRPr lang="en-IN" sz="1400" u="sng" dirty="0">
              <a:solidFill>
                <a:schemeClr val="tx1">
                  <a:lumMod val="50000"/>
                  <a:lumOff val="50000"/>
                </a:schemeClr>
              </a:solidFill>
            </a:endParaRPr>
          </a:p>
        </p:txBody>
      </p:sp>
      <p:sp>
        <p:nvSpPr>
          <p:cNvPr id="20" name="Content Placeholder 5">
            <a:extLst>
              <a:ext uri="{FF2B5EF4-FFF2-40B4-BE49-F238E27FC236}">
                <a16:creationId xmlns:a16="http://schemas.microsoft.com/office/drawing/2014/main" id="{2D1BA807-3301-40FD-B17F-9164CD38AAE1}"/>
              </a:ext>
            </a:extLst>
          </p:cNvPr>
          <p:cNvSpPr txBox="1">
            <a:spLocks/>
          </p:cNvSpPr>
          <p:nvPr/>
        </p:nvSpPr>
        <p:spPr>
          <a:xfrm>
            <a:off x="10856783" y="3057497"/>
            <a:ext cx="2160464" cy="1129172"/>
          </a:xfrm>
          <a:prstGeom prst="rect">
            <a:avLst/>
          </a:prstGeom>
        </p:spPr>
        <p:txBody>
          <a:bodyPr vert="horz" lIns="98734" tIns="49367" rIns="98734" bIns="49367" rtlCol="0">
            <a:noAutofit/>
          </a:bodyPr>
          <a:lstStyle>
            <a:defPPr>
              <a:defRPr lang="en-US"/>
            </a:defPPr>
            <a:lvl1pPr marL="342900" indent="-342900">
              <a:lnSpc>
                <a:spcPct val="120000"/>
              </a:lnSpc>
              <a:spcBef>
                <a:spcPct val="20000"/>
              </a:spcBef>
              <a:buFont typeface="Wingdings" pitchFamily="2" charset="2"/>
              <a:buChar char="§"/>
              <a:defRPr sz="1200">
                <a:solidFill>
                  <a:srgbClr val="002060"/>
                </a:solidFill>
                <a:latin typeface="Georgia" pitchFamily="18" charset="0"/>
              </a:defRPr>
            </a:lvl1pPr>
            <a:lvl2pPr marL="0" lvl="1" indent="-285750">
              <a:lnSpc>
                <a:spcPct val="120000"/>
              </a:lnSpc>
              <a:spcBef>
                <a:spcPct val="20000"/>
              </a:spcBef>
              <a:buFont typeface="Wingdings" pitchFamily="2" charset="2"/>
              <a:buChar char="§"/>
              <a:defRPr sz="1200">
                <a:solidFill>
                  <a:srgbClr val="002060"/>
                </a:solidFill>
                <a:latin typeface="Georgia" pitchFamily="18" charset="0"/>
              </a:defRPr>
            </a:lvl2pPr>
            <a:lvl3pPr marL="400050" lvl="2" indent="-228600">
              <a:lnSpc>
                <a:spcPct val="120000"/>
              </a:lnSpc>
              <a:spcBef>
                <a:spcPct val="20000"/>
              </a:spcBef>
              <a:buFont typeface="Arial" panose="020B0604020202020204" pitchFamily="34" charset="0"/>
              <a:buChar char="•"/>
              <a:defRPr sz="1200">
                <a:solidFill>
                  <a:srgbClr val="002060"/>
                </a:solidFill>
                <a:latin typeface="Georgia"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Location:  Ireland</a:t>
            </a:r>
          </a:p>
          <a:p>
            <a:pPr>
              <a:lnSpc>
                <a:spcPct val="100000"/>
              </a:lnSpc>
            </a:pPr>
            <a:r>
              <a:rPr lang="en-GB" dirty="0"/>
              <a:t>After Optimisation:  </a:t>
            </a:r>
          </a:p>
          <a:p>
            <a:pPr lvl="2">
              <a:lnSpc>
                <a:spcPct val="100000"/>
              </a:lnSpc>
              <a:buFont typeface="Wingdings" panose="05000000000000000000" pitchFamily="2" charset="2"/>
              <a:buChar char="ü"/>
            </a:pPr>
            <a:r>
              <a:rPr lang="en-GB" dirty="0"/>
              <a:t>34 MW</a:t>
            </a:r>
          </a:p>
          <a:p>
            <a:pPr lvl="1">
              <a:lnSpc>
                <a:spcPct val="100000"/>
              </a:lnSpc>
            </a:pPr>
            <a:r>
              <a:rPr lang="en-GB" dirty="0"/>
              <a:t>Before Optimisation:</a:t>
            </a:r>
          </a:p>
          <a:p>
            <a:pPr lvl="2">
              <a:lnSpc>
                <a:spcPct val="100000"/>
              </a:lnSpc>
              <a:buFont typeface="Wingdings" panose="05000000000000000000" pitchFamily="2" charset="2"/>
              <a:buChar char="ü"/>
            </a:pPr>
            <a:r>
              <a:rPr lang="en-GB" dirty="0"/>
              <a:t>29 MW</a:t>
            </a:r>
          </a:p>
        </p:txBody>
      </p:sp>
      <p:pic>
        <p:nvPicPr>
          <p:cNvPr id="22" name="Picture 21">
            <a:extLst>
              <a:ext uri="{FF2B5EF4-FFF2-40B4-BE49-F238E27FC236}">
                <a16:creationId xmlns:a16="http://schemas.microsoft.com/office/drawing/2014/main" id="{C964E340-539D-40D5-9EAB-5B3A9F19571A}"/>
              </a:ext>
            </a:extLst>
          </p:cNvPr>
          <p:cNvPicPr>
            <a:picLocks noChangeAspect="1"/>
          </p:cNvPicPr>
          <p:nvPr/>
        </p:nvPicPr>
        <p:blipFill rotWithShape="1">
          <a:blip r:embed="rId8"/>
          <a:srcRect l="5571" r="898"/>
          <a:stretch/>
        </p:blipFill>
        <p:spPr>
          <a:xfrm>
            <a:off x="10649272" y="1790231"/>
            <a:ext cx="1817394" cy="1224000"/>
          </a:xfrm>
          <a:prstGeom prst="rect">
            <a:avLst/>
          </a:prstGeom>
          <a:ln>
            <a:noFill/>
          </a:ln>
          <a:effectLst>
            <a:softEdge rad="112500"/>
          </a:effectLst>
        </p:spPr>
      </p:pic>
      <p:sp>
        <p:nvSpPr>
          <p:cNvPr id="23" name="Google Shape;198;p39">
            <a:extLst>
              <a:ext uri="{FF2B5EF4-FFF2-40B4-BE49-F238E27FC236}">
                <a16:creationId xmlns:a16="http://schemas.microsoft.com/office/drawing/2014/main" id="{13736832-9E27-4DAD-B48F-F0C40FDF71B0}"/>
              </a:ext>
            </a:extLst>
          </p:cNvPr>
          <p:cNvSpPr txBox="1"/>
          <p:nvPr/>
        </p:nvSpPr>
        <p:spPr>
          <a:xfrm>
            <a:off x="6832848" y="4347746"/>
            <a:ext cx="5760639" cy="2493064"/>
          </a:xfrm>
          <a:prstGeom prst="rect">
            <a:avLst/>
          </a:prstGeom>
          <a:noFill/>
          <a:ln>
            <a:noFill/>
          </a:ln>
        </p:spPr>
        <p:txBody>
          <a:bodyPr spcFirstLastPara="1" wrap="square" lIns="91425" tIns="45700" rIns="91425" bIns="45700" anchor="t" anchorCtr="0">
            <a:noAutofit/>
          </a:bodyPr>
          <a:lstStyle/>
          <a:p>
            <a:pPr marL="285750" lvl="0" indent="-285750" algn="l" rtl="0">
              <a:lnSpc>
                <a:spcPct val="200000"/>
              </a:lnSpc>
              <a:spcBef>
                <a:spcPts val="0"/>
              </a:spcBef>
              <a:spcAft>
                <a:spcPts val="0"/>
              </a:spcAft>
              <a:buFont typeface="Wingdings" panose="05000000000000000000" pitchFamily="2" charset="2"/>
              <a:buChar char="§"/>
            </a:pPr>
            <a:r>
              <a:rPr lang="en-US" sz="1600" dirty="0">
                <a:solidFill>
                  <a:srgbClr val="002060"/>
                </a:solidFill>
                <a:latin typeface="Georgia" panose="02040502050405020303" pitchFamily="18" charset="0"/>
                <a:cs typeface="Courier New"/>
                <a:sym typeface="Courier New"/>
              </a:rPr>
              <a:t>GreenEnco design optimization solutions</a:t>
            </a:r>
          </a:p>
          <a:p>
            <a:pPr marL="779421" lvl="1" indent="-285750">
              <a:lnSpc>
                <a:spcPct val="115000"/>
              </a:lnSpc>
              <a:buFont typeface="Wingdings" panose="05000000000000000000" pitchFamily="2" charset="2"/>
              <a:buChar char="§"/>
            </a:pPr>
            <a:r>
              <a:rPr lang="en-US" sz="1400" dirty="0">
                <a:solidFill>
                  <a:srgbClr val="002060"/>
                </a:solidFill>
                <a:latin typeface="Georgia" panose="02040502050405020303" pitchFamily="18" charset="0"/>
                <a:cs typeface="Courier New"/>
                <a:sym typeface="Courier New"/>
              </a:rPr>
              <a:t>help improving LCOE</a:t>
            </a:r>
          </a:p>
          <a:p>
            <a:pPr marL="779421" lvl="1" indent="-285750">
              <a:lnSpc>
                <a:spcPct val="115000"/>
              </a:lnSpc>
              <a:buFont typeface="Wingdings" panose="05000000000000000000" pitchFamily="2" charset="2"/>
              <a:buChar char="§"/>
            </a:pPr>
            <a:endParaRPr lang="en-US" sz="800" dirty="0">
              <a:solidFill>
                <a:srgbClr val="002060"/>
              </a:solidFill>
              <a:latin typeface="Georgia" panose="02040502050405020303" pitchFamily="18" charset="0"/>
              <a:cs typeface="Courier New"/>
              <a:sym typeface="Courier New"/>
            </a:endParaRPr>
          </a:p>
          <a:p>
            <a:pPr marL="779421" lvl="1" indent="-285750">
              <a:lnSpc>
                <a:spcPct val="115000"/>
              </a:lnSpc>
              <a:buFont typeface="Wingdings" panose="05000000000000000000" pitchFamily="2" charset="2"/>
              <a:buChar char="§"/>
            </a:pPr>
            <a:r>
              <a:rPr lang="en-US" sz="1400" dirty="0">
                <a:solidFill>
                  <a:srgbClr val="002060"/>
                </a:solidFill>
                <a:latin typeface="Georgia" panose="02040502050405020303" pitchFamily="18" charset="0"/>
                <a:cs typeface="Courier New"/>
                <a:sym typeface="Courier New"/>
              </a:rPr>
              <a:t>help overcoming the challenges of </a:t>
            </a:r>
            <a:r>
              <a:rPr lang="en-US" sz="1400" b="1" dirty="0">
                <a:solidFill>
                  <a:srgbClr val="002060"/>
                </a:solidFill>
                <a:latin typeface="Georgia" panose="02040502050405020303" pitchFamily="18" charset="0"/>
                <a:cs typeface="Courier New"/>
                <a:sym typeface="Courier New"/>
              </a:rPr>
              <a:t>cost and risk</a:t>
            </a:r>
            <a:endParaRPr sz="1400" b="1" dirty="0">
              <a:solidFill>
                <a:srgbClr val="002060"/>
              </a:solidFill>
              <a:latin typeface="Georgia" panose="02040502050405020303" pitchFamily="18" charset="0"/>
              <a:cs typeface="Courier New"/>
              <a:sym typeface="Courier New"/>
            </a:endParaRPr>
          </a:p>
          <a:p>
            <a:pPr marL="171450" lvl="0" indent="-171450" algn="l" rtl="0">
              <a:lnSpc>
                <a:spcPct val="115000"/>
              </a:lnSpc>
              <a:spcBef>
                <a:spcPts val="0"/>
              </a:spcBef>
              <a:spcAft>
                <a:spcPts val="0"/>
              </a:spcAft>
              <a:buFont typeface="Wingdings" panose="05000000000000000000" pitchFamily="2" charset="2"/>
              <a:buChar char="§"/>
            </a:pPr>
            <a:endParaRPr sz="800" dirty="0">
              <a:solidFill>
                <a:srgbClr val="002060"/>
              </a:solidFill>
              <a:latin typeface="Georgia" panose="02040502050405020303" pitchFamily="18" charset="0"/>
              <a:cs typeface="Courier New"/>
              <a:sym typeface="Courier New"/>
            </a:endParaRPr>
          </a:p>
          <a:p>
            <a:pPr marL="779421" lvl="1" indent="-285750">
              <a:lnSpc>
                <a:spcPct val="115000"/>
              </a:lnSpc>
              <a:buFont typeface="Wingdings" panose="05000000000000000000" pitchFamily="2" charset="2"/>
              <a:buChar char="§"/>
            </a:pPr>
            <a:r>
              <a:rPr lang="en-US" sz="1400" dirty="0">
                <a:solidFill>
                  <a:srgbClr val="002060"/>
                </a:solidFill>
                <a:latin typeface="Georgia" panose="02040502050405020303" pitchFamily="18" charset="0"/>
                <a:cs typeface="Courier New"/>
                <a:sym typeface="Courier New"/>
              </a:rPr>
              <a:t>help decision making challenges of </a:t>
            </a:r>
            <a:r>
              <a:rPr lang="en-US" sz="1400" b="1" dirty="0">
                <a:solidFill>
                  <a:srgbClr val="002060"/>
                </a:solidFill>
                <a:latin typeface="Georgia" panose="02040502050405020303" pitchFamily="18" charset="0"/>
                <a:cs typeface="Courier New"/>
                <a:sym typeface="Courier New"/>
              </a:rPr>
              <a:t>irradiance and energy yield assessment</a:t>
            </a:r>
            <a:endParaRPr sz="1400" b="1" dirty="0">
              <a:solidFill>
                <a:srgbClr val="002060"/>
              </a:solidFill>
              <a:latin typeface="Georgia" panose="02040502050405020303" pitchFamily="18" charset="0"/>
              <a:cs typeface="Courier New"/>
              <a:sym typeface="Courier New"/>
            </a:endParaRPr>
          </a:p>
          <a:p>
            <a:pPr marL="171450" lvl="0" indent="-171450" algn="l" rtl="0">
              <a:lnSpc>
                <a:spcPct val="115000"/>
              </a:lnSpc>
              <a:spcBef>
                <a:spcPts val="0"/>
              </a:spcBef>
              <a:spcAft>
                <a:spcPts val="0"/>
              </a:spcAft>
              <a:buFont typeface="Wingdings" panose="05000000000000000000" pitchFamily="2" charset="2"/>
              <a:buChar char="§"/>
            </a:pPr>
            <a:endParaRPr sz="800" dirty="0">
              <a:solidFill>
                <a:srgbClr val="002060"/>
              </a:solidFill>
              <a:latin typeface="Georgia" panose="02040502050405020303" pitchFamily="18" charset="0"/>
              <a:cs typeface="Courier New"/>
              <a:sym typeface="Courier New"/>
            </a:endParaRPr>
          </a:p>
          <a:p>
            <a:pPr marL="779421" lvl="1" indent="-285750">
              <a:lnSpc>
                <a:spcPct val="115000"/>
              </a:lnSpc>
              <a:buFont typeface="Wingdings" panose="05000000000000000000" pitchFamily="2" charset="2"/>
              <a:buChar char="§"/>
            </a:pPr>
            <a:r>
              <a:rPr lang="en-US" sz="1400" dirty="0">
                <a:solidFill>
                  <a:srgbClr val="002060"/>
                </a:solidFill>
                <a:latin typeface="Georgia" panose="02040502050405020303" pitchFamily="18" charset="0"/>
                <a:cs typeface="Courier New"/>
                <a:sym typeface="Courier New"/>
              </a:rPr>
              <a:t>help managing the challenges of </a:t>
            </a:r>
            <a:r>
              <a:rPr lang="en-US" sz="1400" b="1" dirty="0">
                <a:solidFill>
                  <a:srgbClr val="002060"/>
                </a:solidFill>
                <a:latin typeface="Georgia" panose="02040502050405020303" pitchFamily="18" charset="0"/>
                <a:cs typeface="Courier New"/>
                <a:sym typeface="Courier New"/>
              </a:rPr>
              <a:t>component supply chain risks</a:t>
            </a:r>
            <a:r>
              <a:rPr lang="en-US" sz="1400" dirty="0">
                <a:solidFill>
                  <a:srgbClr val="002060"/>
                </a:solidFill>
                <a:latin typeface="Georgia" panose="02040502050405020303" pitchFamily="18" charset="0"/>
                <a:cs typeface="Courier New"/>
                <a:sym typeface="Courier New"/>
              </a:rPr>
              <a:t>.</a:t>
            </a:r>
            <a:endParaRPr sz="1400" dirty="0">
              <a:solidFill>
                <a:srgbClr val="002060"/>
              </a:solidFill>
              <a:latin typeface="Georgia" panose="02040502050405020303" pitchFamily="18" charset="0"/>
              <a:cs typeface="Courier New"/>
              <a:sym typeface="Courier New"/>
            </a:endParaRPr>
          </a:p>
          <a:p>
            <a:pPr marL="171450" marR="0" lvl="0" indent="-171450" algn="l" rtl="0">
              <a:spcBef>
                <a:spcPts val="0"/>
              </a:spcBef>
              <a:spcAft>
                <a:spcPts val="0"/>
              </a:spcAft>
              <a:buFont typeface="Wingdings" panose="05000000000000000000" pitchFamily="2" charset="2"/>
              <a:buChar char="§"/>
            </a:pPr>
            <a:endParaRPr sz="1050" b="1" dirty="0">
              <a:solidFill>
                <a:srgbClr val="002060"/>
              </a:solidFill>
              <a:latin typeface="Courier New"/>
              <a:ea typeface="Courier New"/>
              <a:cs typeface="Courier New"/>
              <a:sym typeface="Courier New"/>
            </a:endParaRPr>
          </a:p>
        </p:txBody>
      </p:sp>
      <p:pic>
        <p:nvPicPr>
          <p:cNvPr id="24" name="Picture 23" descr="A picture containing logo&#10;&#10;Description automatically generated">
            <a:extLst>
              <a:ext uri="{FF2B5EF4-FFF2-40B4-BE49-F238E27FC236}">
                <a16:creationId xmlns:a16="http://schemas.microsoft.com/office/drawing/2014/main" id="{AB190818-36D4-4F38-B722-E821EB3F01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pic>
        <p:nvPicPr>
          <p:cNvPr id="3" name="Picture 2">
            <a:extLst>
              <a:ext uri="{FF2B5EF4-FFF2-40B4-BE49-F238E27FC236}">
                <a16:creationId xmlns:a16="http://schemas.microsoft.com/office/drawing/2014/main" id="{B437DD06-6E98-4A3C-B92F-6398A0781E1C}"/>
              </a:ext>
            </a:extLst>
          </p:cNvPr>
          <p:cNvPicPr>
            <a:picLocks noChangeAspect="1"/>
          </p:cNvPicPr>
          <p:nvPr/>
        </p:nvPicPr>
        <p:blipFill>
          <a:blip r:embed="rId10"/>
          <a:stretch>
            <a:fillRect/>
          </a:stretch>
        </p:blipFill>
        <p:spPr>
          <a:xfrm>
            <a:off x="8804905" y="1834845"/>
            <a:ext cx="1515754" cy="1224000"/>
          </a:xfrm>
          <a:prstGeom prst="rect">
            <a:avLst/>
          </a:prstGeom>
          <a:ln>
            <a:noFill/>
          </a:ln>
          <a:effectLst>
            <a:softEdge rad="112500"/>
          </a:effectLst>
        </p:spPr>
      </p:pic>
    </p:spTree>
    <p:extLst>
      <p:ext uri="{BB962C8B-B14F-4D97-AF65-F5344CB8AC3E}">
        <p14:creationId xmlns:p14="http://schemas.microsoft.com/office/powerpoint/2010/main" val="2671028789"/>
      </p:ext>
    </p:extLst>
  </p:cSld>
  <p:clrMapOvr>
    <a:masterClrMapping/>
  </p:clrMapOvr>
  <mc:AlternateContent xmlns:mc="http://schemas.openxmlformats.org/markup-compatibility/2006" xmlns:p14="http://schemas.microsoft.com/office/powerpoint/2010/main">
    <mc:Choice Requires="p14">
      <p:transition spd="slow" p14:dur="2000" advTm="22185"/>
    </mc:Choice>
    <mc:Fallback xmlns="">
      <p:transition spd="slow" advTm="221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279" y="3"/>
            <a:ext cx="10404834" cy="7195899"/>
            <a:chOff x="-417513" y="0"/>
            <a:chExt cx="12584114" cy="6853238"/>
          </a:xfrm>
        </p:grpSpPr>
        <p:sp>
          <p:nvSpPr>
            <p:cNvPr id="116"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AutoShape 15" descr="Image result for symbol for  Technical Services">
            <a:hlinkClick r:id="rId2"/>
            <a:extLst>
              <a:ext uri="{FF2B5EF4-FFF2-40B4-BE49-F238E27FC236}">
                <a16:creationId xmlns:a16="http://schemas.microsoft.com/office/drawing/2014/main" id="{F6C437B8-5395-4DC9-9548-D246AA722A69}"/>
              </a:ext>
            </a:extLst>
          </p:cNvPr>
          <p:cNvSpPr>
            <a:spLocks noChangeAspect="1" noChangeArrowheads="1"/>
          </p:cNvSpPr>
          <p:nvPr/>
        </p:nvSpPr>
        <p:spPr bwMode="auto">
          <a:xfrm>
            <a:off x="1495834" y="0"/>
            <a:ext cx="438695" cy="235030"/>
          </a:xfrm>
          <a:prstGeom prst="rect">
            <a:avLst/>
          </a:prstGeom>
          <a:noFill/>
        </p:spPr>
        <p:txBody>
          <a:bodyPr vert="horz" wrap="square" lIns="131489" tIns="65744" rIns="131489" bIns="65744" numCol="1" anchor="t" anchorCtr="0" compatLnSpc="1">
            <a:prstTxWarp prst="textNoShape">
              <a:avLst/>
            </a:prstTxWarp>
          </a:bodyPr>
          <a:lstStyle/>
          <a:p>
            <a:endParaRPr lang="en-US" dirty="0"/>
          </a:p>
        </p:txBody>
      </p:sp>
      <p:sp>
        <p:nvSpPr>
          <p:cNvPr id="30" name="Title 1">
            <a:extLst>
              <a:ext uri="{FF2B5EF4-FFF2-40B4-BE49-F238E27FC236}">
                <a16:creationId xmlns:a16="http://schemas.microsoft.com/office/drawing/2014/main" id="{5A51D756-0997-4765-8D9D-EF90B1A0A1F0}"/>
              </a:ext>
            </a:extLst>
          </p:cNvPr>
          <p:cNvSpPr txBox="1">
            <a:spLocks/>
          </p:cNvSpPr>
          <p:nvPr/>
        </p:nvSpPr>
        <p:spPr>
          <a:xfrm>
            <a:off x="1127306" y="111958"/>
            <a:ext cx="10546987" cy="900119"/>
          </a:xfrm>
          <a:prstGeom prst="rect">
            <a:avLst/>
          </a:prstGeom>
        </p:spPr>
        <p:txBody>
          <a:bodyPr vert="horz" lIns="98734" tIns="49367" rIns="98734" bIns="4936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GB" sz="3600" dirty="0">
                <a:solidFill>
                  <a:srgbClr val="002060"/>
                </a:solidFill>
                <a:latin typeface="Georgia" pitchFamily="18" charset="0"/>
              </a:rPr>
              <a:t>Re-powering of Solar Assets</a:t>
            </a:r>
          </a:p>
          <a:p>
            <a:pPr>
              <a:lnSpc>
                <a:spcPct val="120000"/>
              </a:lnSpc>
            </a:pPr>
            <a:r>
              <a:rPr lang="en-GB" sz="2000" dirty="0">
                <a:solidFill>
                  <a:srgbClr val="002060"/>
                </a:solidFill>
                <a:latin typeface="Georgia" pitchFamily="18" charset="0"/>
              </a:rPr>
              <a:t>__Life Extension__</a:t>
            </a:r>
          </a:p>
        </p:txBody>
      </p:sp>
      <p:pic>
        <p:nvPicPr>
          <p:cNvPr id="46" name="Picture 45" descr="A picture containing logo&#10;&#10;Description automatically generated">
            <a:extLst>
              <a:ext uri="{FF2B5EF4-FFF2-40B4-BE49-F238E27FC236}">
                <a16:creationId xmlns:a16="http://schemas.microsoft.com/office/drawing/2014/main" id="{A80D6659-1E26-4AA3-A1DC-4F56F7536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074" y="72122"/>
            <a:ext cx="1694119" cy="504000"/>
          </a:xfrm>
          <a:prstGeom prst="rect">
            <a:avLst/>
          </a:prstGeom>
        </p:spPr>
      </p:pic>
      <p:sp>
        <p:nvSpPr>
          <p:cNvPr id="4" name="TextBox 3">
            <a:extLst>
              <a:ext uri="{FF2B5EF4-FFF2-40B4-BE49-F238E27FC236}">
                <a16:creationId xmlns:a16="http://schemas.microsoft.com/office/drawing/2014/main" id="{2AF78E6B-780B-9AA4-A78C-78CCD4C42AAB}"/>
              </a:ext>
            </a:extLst>
          </p:cNvPr>
          <p:cNvSpPr txBox="1"/>
          <p:nvPr/>
        </p:nvSpPr>
        <p:spPr>
          <a:xfrm>
            <a:off x="333120" y="1573767"/>
            <a:ext cx="6351010" cy="4639283"/>
          </a:xfrm>
          <a:prstGeom prst="rect">
            <a:avLst/>
          </a:prstGeom>
          <a:noFill/>
        </p:spPr>
        <p:txBody>
          <a:bodyPr wrap="square">
            <a:spAutoFit/>
          </a:bodyPr>
          <a:lstStyle/>
          <a:p>
            <a:pPr algn="ctr">
              <a:lnSpc>
                <a:spcPct val="115000"/>
              </a:lnSpc>
              <a:spcAft>
                <a:spcPts val="1000"/>
              </a:spcAft>
            </a:pPr>
            <a:r>
              <a:rPr lang="en-GB" sz="1700" dirty="0">
                <a:solidFill>
                  <a:srgbClr val="607D8B"/>
                </a:solidFill>
                <a:effectLst/>
                <a:latin typeface="Arial" panose="020B0604020202020204" pitchFamily="34" charset="0"/>
                <a:ea typeface="Times New Roman" panose="02020603050405020304" pitchFamily="18" charset="0"/>
                <a:cs typeface="Times New Roman" panose="02020603050405020304" pitchFamily="18" charset="0"/>
              </a:rPr>
              <a:t>We focus on Technical – C</a:t>
            </a:r>
            <a:r>
              <a:rPr lang="en-GB" sz="1700" dirty="0">
                <a:solidFill>
                  <a:srgbClr val="607D8B"/>
                </a:solidFill>
                <a:latin typeface="Arial" panose="020B0604020202020204" pitchFamily="34" charset="0"/>
                <a:ea typeface="Times New Roman" panose="02020603050405020304" pitchFamily="18" charset="0"/>
                <a:cs typeface="Times New Roman" panose="02020603050405020304" pitchFamily="18" charset="0"/>
              </a:rPr>
              <a:t>ommercial – C</a:t>
            </a:r>
            <a:r>
              <a:rPr lang="en-GB" sz="1700" dirty="0">
                <a:solidFill>
                  <a:srgbClr val="607D8B"/>
                </a:solidFill>
                <a:effectLst/>
                <a:latin typeface="Arial" panose="020B0604020202020204" pitchFamily="34" charset="0"/>
                <a:ea typeface="Times New Roman" panose="02020603050405020304" pitchFamily="18" charset="0"/>
                <a:cs typeface="Times New Roman" panose="02020603050405020304" pitchFamily="18" charset="0"/>
              </a:rPr>
              <a:t>ompliance - Interface with existing infrastructure (DC &amp; AC):</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The mechanical infrastructure of the existing module mounting system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Existing string configuration and the maximum system voltage level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Conditions of the existing modules, DC string cables, DC string combiner box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Condition of the inverter and transformer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MPPT voltage range of the existing inverter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Matching specifications of existing LV and HV equipment of the system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Minimise the change interface and onsite 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1000"/>
              </a:spcAft>
              <a:buFont typeface="Wingdings" panose="05000000000000000000" pitchFamily="2" charset="2"/>
              <a:buChar char=""/>
            </a:pPr>
            <a:r>
              <a:rPr lang="en-GB" sz="1400" dirty="0">
                <a:effectLst/>
                <a:latin typeface="Cambria" panose="02040503050406030204" pitchFamily="18" charset="0"/>
                <a:ea typeface="Calibri" panose="020F0502020204030204" pitchFamily="34" charset="0"/>
                <a:cs typeface="Times New Roman" panose="02020603050405020304" pitchFamily="18" charset="0"/>
              </a:rPr>
              <a:t>Inverter grid code compliance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1" name="Picture 8" descr="A picture containing grass, outdoor, sky, building&#10;&#10;Description automatically generated">
            <a:extLst>
              <a:ext uri="{FF2B5EF4-FFF2-40B4-BE49-F238E27FC236}">
                <a16:creationId xmlns:a16="http://schemas.microsoft.com/office/drawing/2014/main" id="{32710335-FB00-ECFE-5B49-9D42759D0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14369" b="31758"/>
          <a:stretch>
            <a:fillRect/>
          </a:stretch>
        </p:blipFill>
        <p:spPr bwMode="auto">
          <a:xfrm>
            <a:off x="6760841" y="1573768"/>
            <a:ext cx="1798638"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15" descr="A picture containing grass, outdoor, sky, field&#10;&#10;Description automatically generated">
            <a:extLst>
              <a:ext uri="{FF2B5EF4-FFF2-40B4-BE49-F238E27FC236}">
                <a16:creationId xmlns:a16="http://schemas.microsoft.com/office/drawing/2014/main" id="{CA6E49C1-0B49-D6DA-1EA5-F34D98C07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534" b="23427"/>
          <a:stretch>
            <a:fillRect/>
          </a:stretch>
        </p:blipFill>
        <p:spPr bwMode="auto">
          <a:xfrm>
            <a:off x="8814215" y="1564229"/>
            <a:ext cx="1808163"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16" descr="A picture containing grass, outdoor, sky, field&#10;&#10;Description automatically generated">
            <a:extLst>
              <a:ext uri="{FF2B5EF4-FFF2-40B4-BE49-F238E27FC236}">
                <a16:creationId xmlns:a16="http://schemas.microsoft.com/office/drawing/2014/main" id="{C5A2EA7F-AD33-954B-0AD2-B10E43F1B6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12762" r="27579" b="29276"/>
          <a:stretch>
            <a:fillRect/>
          </a:stretch>
        </p:blipFill>
        <p:spPr bwMode="auto">
          <a:xfrm>
            <a:off x="10877234" y="1575471"/>
            <a:ext cx="1798638" cy="1079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2">
            <a:extLst>
              <a:ext uri="{FF2B5EF4-FFF2-40B4-BE49-F238E27FC236}">
                <a16:creationId xmlns:a16="http://schemas.microsoft.com/office/drawing/2014/main" id="{00506C72-8D41-8FAF-382C-95C255A76208}"/>
              </a:ext>
            </a:extLst>
          </p:cNvPr>
          <p:cNvSpPr>
            <a:spLocks noChangeArrowheads="1"/>
          </p:cNvSpPr>
          <p:nvPr/>
        </p:nvSpPr>
        <p:spPr bwMode="auto">
          <a:xfrm>
            <a:off x="6760840" y="2658030"/>
            <a:ext cx="1798638" cy="1173163"/>
          </a:xfrm>
          <a:prstGeom prst="rect">
            <a:avLst/>
          </a:prstGeom>
          <a:solidFill>
            <a:srgbClr val="B6DDE8"/>
          </a:solidFill>
          <a:ln w="25400">
            <a:solidFill>
              <a:srgbClr val="E5DFE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Location: UK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Capacity: 5 MWp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Module: Poly crystalline (260 Wp)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Inverter: Central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Repowering inverter with matching electrical parameters.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42AAE139-DB6B-0A65-E1AD-830D129D3462}"/>
              </a:ext>
            </a:extLst>
          </p:cNvPr>
          <p:cNvSpPr>
            <a:spLocks noChangeArrowheads="1"/>
          </p:cNvSpPr>
          <p:nvPr/>
        </p:nvSpPr>
        <p:spPr bwMode="auto">
          <a:xfrm>
            <a:off x="8823741" y="2650079"/>
            <a:ext cx="1798638" cy="1173162"/>
          </a:xfrm>
          <a:prstGeom prst="rect">
            <a:avLst/>
          </a:prstGeom>
          <a:solidFill>
            <a:srgbClr val="B6DDE8"/>
          </a:solidFill>
          <a:ln w="25400">
            <a:solidFill>
              <a:srgbClr val="E5DFE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Location: UK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Capacity: 10 MWp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Module: Poly crystalline (245 Wp)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Inverter: Central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Repowering inverter with matching electrical parameters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8559B2AB-6F5E-5282-D5F5-649786E6345E}"/>
              </a:ext>
            </a:extLst>
          </p:cNvPr>
          <p:cNvSpPr>
            <a:spLocks noChangeArrowheads="1"/>
          </p:cNvSpPr>
          <p:nvPr/>
        </p:nvSpPr>
        <p:spPr bwMode="auto">
          <a:xfrm>
            <a:off x="10877234" y="2653383"/>
            <a:ext cx="1798638" cy="1173163"/>
          </a:xfrm>
          <a:prstGeom prst="rect">
            <a:avLst/>
          </a:prstGeom>
          <a:solidFill>
            <a:srgbClr val="B6DDE8"/>
          </a:solidFill>
          <a:ln w="25400">
            <a:solidFill>
              <a:srgbClr val="E5DFE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Location: UK</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Capacity: 5 MWp</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Module: Poly crystalline (260 Wp)</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Inverter: Central</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07D8B"/>
                </a:solidFill>
                <a:effectLst/>
                <a:latin typeface="Arial" panose="020B0604020202020204" pitchFamily="34" charset="0"/>
                <a:ea typeface="Times New Roman" panose="02020603050405020304" pitchFamily="18" charset="0"/>
                <a:cs typeface="Arial" panose="020B0604020202020204" pitchFamily="34" charset="0"/>
              </a:rPr>
              <a:t>Repowering inverter with matching electrical parameters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9">
            <a:extLst>
              <a:ext uri="{FF2B5EF4-FFF2-40B4-BE49-F238E27FC236}">
                <a16:creationId xmlns:a16="http://schemas.microsoft.com/office/drawing/2014/main" id="{BDEA6AAF-E141-0FA2-BF8D-F9407CFB6C63}"/>
              </a:ext>
            </a:extLst>
          </p:cNvPr>
          <p:cNvSpPr>
            <a:spLocks noChangeArrowheads="1"/>
          </p:cNvSpPr>
          <p:nvPr/>
        </p:nvSpPr>
        <p:spPr bwMode="auto">
          <a:xfrm>
            <a:off x="0" y="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19">
            <a:extLst>
              <a:ext uri="{FF2B5EF4-FFF2-40B4-BE49-F238E27FC236}">
                <a16:creationId xmlns:a16="http://schemas.microsoft.com/office/drawing/2014/main" id="{C6DFF6CB-2DAD-951E-F34B-6E345D85653E}"/>
              </a:ext>
            </a:extLst>
          </p:cNvPr>
          <p:cNvSpPr/>
          <p:nvPr/>
        </p:nvSpPr>
        <p:spPr>
          <a:xfrm>
            <a:off x="6756901" y="5131537"/>
            <a:ext cx="1798320" cy="1287780"/>
          </a:xfrm>
          <a:prstGeom prst="rect">
            <a:avLst/>
          </a:prstGeom>
          <a:solidFill>
            <a:schemeClr val="accent5">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Location: UK</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Capacity: 8 MWp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Module: Poly crystalline (265 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Inverter: Central</a:t>
            </a:r>
          </a:p>
          <a:p>
            <a:pPr>
              <a:spcAft>
                <a:spcPts val="1000"/>
              </a:spcAft>
            </a:pPr>
            <a:r>
              <a:rPr lang="en-GB" sz="800" dirty="0">
                <a:solidFill>
                  <a:srgbClr val="607D8B"/>
                </a:solidFill>
                <a:latin typeface="Arial" panose="020B0604020202020204" pitchFamily="34" charset="0"/>
                <a:cs typeface="Arial" panose="020B0604020202020204" pitchFamily="34" charset="0"/>
              </a:rPr>
              <a:t>Repowering inverter, string combiner box and transformer with matching electrical parameters</a:t>
            </a:r>
            <a:r>
              <a:rPr lang="en-GB" sz="800" dirty="0">
                <a:solidFill>
                  <a:srgbClr val="607D8B"/>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4A0033FA-219E-E7B2-5EC4-B42000ADD572}"/>
              </a:ext>
            </a:extLst>
          </p:cNvPr>
          <p:cNvSpPr/>
          <p:nvPr/>
        </p:nvSpPr>
        <p:spPr>
          <a:xfrm>
            <a:off x="8821850" y="5144558"/>
            <a:ext cx="1798320" cy="1274759"/>
          </a:xfrm>
          <a:prstGeom prst="rect">
            <a:avLst/>
          </a:prstGeom>
          <a:solidFill>
            <a:schemeClr val="accent5">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Location: UK</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Capacity: 5 MWp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Module: Poly crystalline (245 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Inverter: Central</a:t>
            </a:r>
          </a:p>
          <a:p>
            <a:pPr>
              <a:spcAft>
                <a:spcPts val="1000"/>
              </a:spcAft>
            </a:pPr>
            <a:r>
              <a:rPr lang="en-GB" sz="800" dirty="0">
                <a:solidFill>
                  <a:srgbClr val="607D8B"/>
                </a:solidFill>
                <a:latin typeface="Arial" panose="020B0604020202020204" pitchFamily="34" charset="0"/>
                <a:cs typeface="Arial" panose="020B0604020202020204" pitchFamily="34" charset="0"/>
              </a:rPr>
              <a:t>Repowering module with matching mechanical and electrical parameters </a:t>
            </a:r>
          </a:p>
        </p:txBody>
      </p:sp>
      <p:sp>
        <p:nvSpPr>
          <p:cNvPr id="22" name="Rectangle 21">
            <a:extLst>
              <a:ext uri="{FF2B5EF4-FFF2-40B4-BE49-F238E27FC236}">
                <a16:creationId xmlns:a16="http://schemas.microsoft.com/office/drawing/2014/main" id="{6D8B6D2A-D06B-D724-F74C-46F40382AC41}"/>
              </a:ext>
            </a:extLst>
          </p:cNvPr>
          <p:cNvSpPr/>
          <p:nvPr/>
        </p:nvSpPr>
        <p:spPr>
          <a:xfrm>
            <a:off x="10886799" y="5156519"/>
            <a:ext cx="1788914" cy="1272031"/>
          </a:xfrm>
          <a:prstGeom prst="rect">
            <a:avLst/>
          </a:prstGeom>
          <a:solidFill>
            <a:schemeClr val="accent5">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Location: UK</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Capacity: 5 MWp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Module: Poly crystalline (260 Wp)</a:t>
            </a:r>
          </a:p>
          <a:p>
            <a:pPr defTabSz="914400" eaLnBrk="0" fontAlgn="base" hangingPunct="0">
              <a:spcBef>
                <a:spcPct val="0"/>
              </a:spcBef>
              <a:spcAft>
                <a:spcPct val="0"/>
              </a:spcAft>
            </a:pPr>
            <a:r>
              <a:rPr lang="en-GB" sz="800" dirty="0">
                <a:solidFill>
                  <a:srgbClr val="607D8B"/>
                </a:solidFill>
                <a:latin typeface="Arial" panose="020B0604020202020204" pitchFamily="34" charset="0"/>
                <a:cs typeface="Arial" panose="020B0604020202020204" pitchFamily="34" charset="0"/>
              </a:rPr>
              <a:t>Inverter: Central</a:t>
            </a:r>
          </a:p>
          <a:p>
            <a:pPr>
              <a:spcAft>
                <a:spcPts val="1000"/>
              </a:spcAft>
            </a:pPr>
            <a:r>
              <a:rPr lang="en-GB" sz="800" dirty="0">
                <a:solidFill>
                  <a:srgbClr val="607D8B"/>
                </a:solidFill>
                <a:latin typeface="Arial" panose="020B0604020202020204" pitchFamily="34" charset="0"/>
                <a:cs typeface="Arial" panose="020B0604020202020204" pitchFamily="34" charset="0"/>
              </a:rPr>
              <a:t>Repowering module with matching mechanical and electrical parameters </a:t>
            </a:r>
          </a:p>
        </p:txBody>
      </p:sp>
      <p:pic>
        <p:nvPicPr>
          <p:cNvPr id="23" name="Picture 22" descr="Graphical user interface, application&#10;&#10;Description automatically generated">
            <a:extLst>
              <a:ext uri="{FF2B5EF4-FFF2-40B4-BE49-F238E27FC236}">
                <a16:creationId xmlns:a16="http://schemas.microsoft.com/office/drawing/2014/main" id="{48E5F8CE-207E-3CC8-D8C7-8CBD5FAAEE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830"/>
          <a:stretch/>
        </p:blipFill>
        <p:spPr bwMode="auto">
          <a:xfrm>
            <a:off x="6760840" y="4066177"/>
            <a:ext cx="1808163" cy="1079500"/>
          </a:xfrm>
          <a:prstGeom prst="rect">
            <a:avLst/>
          </a:prstGeom>
          <a:noFill/>
          <a:ln>
            <a:noFill/>
          </a:ln>
          <a:extLst>
            <a:ext uri="{53640926-AAD7-44D8-BBD7-CCE9431645EC}">
              <a14:shadowObscured xmlns:a14="http://schemas.microsoft.com/office/drawing/2010/main"/>
            </a:ext>
          </a:extLst>
        </p:spPr>
      </p:pic>
      <p:pic>
        <p:nvPicPr>
          <p:cNvPr id="24" name="Picture 23" descr="A picture containing grass, sky, outdoor, field&#10;&#10;Description automatically generated">
            <a:extLst>
              <a:ext uri="{FF2B5EF4-FFF2-40B4-BE49-F238E27FC236}">
                <a16:creationId xmlns:a16="http://schemas.microsoft.com/office/drawing/2014/main" id="{A1C44291-F4BA-8130-5783-D3A7CA6E19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802" r="21931" b="15983"/>
          <a:stretch/>
        </p:blipFill>
        <p:spPr bwMode="auto">
          <a:xfrm>
            <a:off x="8814230" y="4066177"/>
            <a:ext cx="1805940" cy="1079500"/>
          </a:xfrm>
          <a:prstGeom prst="rect">
            <a:avLst/>
          </a:prstGeom>
          <a:noFill/>
          <a:ln>
            <a:noFill/>
          </a:ln>
          <a:extLst>
            <a:ext uri="{53640926-AAD7-44D8-BBD7-CCE9431645EC}">
              <a14:shadowObscured xmlns:a14="http://schemas.microsoft.com/office/drawing/2010/main"/>
            </a:ext>
          </a:extLst>
        </p:spPr>
      </p:pic>
      <p:pic>
        <p:nvPicPr>
          <p:cNvPr id="25" name="Picture 24" descr="A picture containing web, outdoor object, device, solar cell&#10;&#10;Description automatically generated">
            <a:extLst>
              <a:ext uri="{FF2B5EF4-FFF2-40B4-BE49-F238E27FC236}">
                <a16:creationId xmlns:a16="http://schemas.microsoft.com/office/drawing/2014/main" id="{78540B1D-6993-66AB-C332-B6BC4F31B49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271" b="26795"/>
          <a:stretch/>
        </p:blipFill>
        <p:spPr bwMode="auto">
          <a:xfrm>
            <a:off x="10888505" y="4066177"/>
            <a:ext cx="1798638" cy="1079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9704166"/>
      </p:ext>
    </p:extLst>
  </p:cSld>
  <p:clrMapOvr>
    <a:masterClrMapping/>
  </p:clrMapOvr>
  <mc:AlternateContent xmlns:mc="http://schemas.openxmlformats.org/markup-compatibility/2006" xmlns:p14="http://schemas.microsoft.com/office/powerpoint/2010/main">
    <mc:Choice Requires="p14">
      <p:transition spd="slow" p14:dur="2000" advTm="22858"/>
    </mc:Choice>
    <mc:Fallback xmlns="">
      <p:transition spd="slow" advTm="2285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1975</Words>
  <Application>Microsoft Office PowerPoint</Application>
  <PresentationFormat>Custom</PresentationFormat>
  <Paragraphs>326</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Cambria</vt:lpstr>
      <vt:lpstr>Courier New</vt:lpstr>
      <vt:lpstr>Georgia</vt:lpstr>
      <vt:lpstr>Montserrat</vt:lpstr>
      <vt:lpstr>Raleway</vt:lpstr>
      <vt:lpstr>Wingdings</vt:lpstr>
      <vt:lpstr>Office Theme</vt:lpstr>
      <vt:lpstr>PowerPoint Presentation</vt:lpstr>
      <vt:lpstr>PowerPoint Presentation</vt:lpstr>
      <vt:lpstr>Investment Risks</vt:lpstr>
      <vt:lpstr>PowerPoint Presentation</vt:lpstr>
      <vt:lpstr>PV Asset Performance Management (PVAPM)     A systematic approach using in-house developed Artificial Intelligence (AI) &amp; Machine Learning (ML) algorithms, driven by human intelligence</vt:lpstr>
      <vt:lpstr>Average Generation Improvement after GreenEnco PVAPM Process  India</vt:lpstr>
      <vt:lpstr>PowerPoint Presentation</vt:lpstr>
      <vt:lpstr>Design Optimisations ____Value Engineering____</vt:lpstr>
      <vt:lpstr>PowerPoint Presentation</vt:lpstr>
      <vt:lpstr>PowerPoint Presentation</vt:lpstr>
      <vt:lpstr>PowerPoint Presentation</vt:lpstr>
      <vt:lpstr>Why GreenEnco?</vt:lpstr>
      <vt:lpstr>Management Team</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Jyotirmoy Roy</dc:creator>
  <cp:lastModifiedBy>Jyotirmoy Roy</cp:lastModifiedBy>
  <cp:revision>33</cp:revision>
  <dcterms:created xsi:type="dcterms:W3CDTF">2021-01-21T10:48:04Z</dcterms:created>
  <dcterms:modified xsi:type="dcterms:W3CDTF">2022-08-24T19:26:59Z</dcterms:modified>
</cp:coreProperties>
</file>