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7" r:id="rId6"/>
  </p:sldMasterIdLst>
  <p:notesMasterIdLst>
    <p:notesMasterId r:id="rId15"/>
  </p:notesMasterIdLst>
  <p:handoutMasterIdLst>
    <p:handoutMasterId r:id="rId16"/>
  </p:handoutMasterIdLst>
  <p:sldIdLst>
    <p:sldId id="2134804850" r:id="rId7"/>
    <p:sldId id="2134805023" r:id="rId8"/>
    <p:sldId id="2134804927" r:id="rId9"/>
    <p:sldId id="2134805038" r:id="rId10"/>
    <p:sldId id="2134804845" r:id="rId11"/>
    <p:sldId id="2134804884" r:id="rId12"/>
    <p:sldId id="2134804852" r:id="rId13"/>
    <p:sldId id="498" r:id="rId14"/>
  </p:sldIdLst>
  <p:sldSz cx="9144000" cy="6858000" type="screen4x3"/>
  <p:notesSz cx="6980238" cy="9144000"/>
  <p:defaultTextStyle>
    <a:defPPr>
      <a:defRPr lang="en-US"/>
    </a:defPPr>
    <a:lvl1pPr algn="l" rtl="0" eaLnBrk="0" fontAlgn="base" hangingPunct="0">
      <a:spcBef>
        <a:spcPct val="0"/>
      </a:spcBef>
      <a:spcAft>
        <a:spcPct val="0"/>
      </a:spcAft>
      <a:defRPr sz="2800"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sz="2800"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sz="2800"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sz="2800"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sz="28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8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8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8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8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024" userDrawn="1">
          <p15:clr>
            <a:srgbClr val="A4A3A4"/>
          </p15:clr>
        </p15:guide>
        <p15:guide id="2" orient="horz" pos="3435">
          <p15:clr>
            <a:srgbClr val="A4A3A4"/>
          </p15:clr>
        </p15:guide>
        <p15:guide id="3" orient="horz" pos="2016" userDrawn="1">
          <p15:clr>
            <a:srgbClr val="A4A3A4"/>
          </p15:clr>
        </p15:guide>
        <p15:guide id="4" orient="horz" pos="312" userDrawn="1">
          <p15:clr>
            <a:srgbClr val="A4A3A4"/>
          </p15:clr>
        </p15:guide>
        <p15:guide id="5" pos="288" userDrawn="1">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9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R. Post" initials="RRP" lastIdx="1" clrIdx="0"/>
  <p:cmAuthor id="2" name="Cheikh Tidiane Diagne" initials="CTD" lastIdx="17" clrIdx="1">
    <p:extLst>
      <p:ext uri="{19B8F6BF-5375-455C-9EA6-DF929625EA0E}">
        <p15:presenceInfo xmlns:p15="http://schemas.microsoft.com/office/powerpoint/2012/main" userId="S::cdiagne@worldbank.org::b77325a3-1f8b-4f42-8982-62f15b2294d3" providerId="AD"/>
      </p:ext>
    </p:extLst>
  </p:cmAuthor>
  <p:cmAuthor id="3" name="Yann P. Burtin" initials="YB" lastIdx="5" clrIdx="2">
    <p:extLst>
      <p:ext uri="{19B8F6BF-5375-455C-9EA6-DF929625EA0E}">
        <p15:presenceInfo xmlns:p15="http://schemas.microsoft.com/office/powerpoint/2012/main" userId="S::yburtin@worldbank.org::5738ea31-a47f-4475-a36a-b347dc6fd1b3" providerId="AD"/>
      </p:ext>
    </p:extLst>
  </p:cmAuthor>
  <p:cmAuthor id="4" name="Nkemjika I. Onwuamaegbu" initials="NIO" lastIdx="1" clrIdx="3">
    <p:extLst>
      <p:ext uri="{19B8F6BF-5375-455C-9EA6-DF929625EA0E}">
        <p15:presenceInfo xmlns:p15="http://schemas.microsoft.com/office/powerpoint/2012/main" userId="S::nonwuamaegbu@worldbank.org::0ca92f63-6a3c-4e61-90e7-794468ddd479" providerId="AD"/>
      </p:ext>
    </p:extLst>
  </p:cmAuthor>
  <p:cmAuthor id="5" name="Angeline Tchegnonsi" initials="AT" lastIdx="2" clrIdx="4">
    <p:extLst>
      <p:ext uri="{19B8F6BF-5375-455C-9EA6-DF929625EA0E}">
        <p15:presenceInfo xmlns:p15="http://schemas.microsoft.com/office/powerpoint/2012/main" userId="S::atchegnonsi@worldbank.org::c495856f-0ac6-4041-bc85-73e209d182ae" providerId="AD"/>
      </p:ext>
    </p:extLst>
  </p:cmAuthor>
  <p:cmAuthor id="6" name="Carole Chineze Marchand" initials="CCM" lastIdx="2" clrIdx="5">
    <p:extLst>
      <p:ext uri="{19B8F6BF-5375-455C-9EA6-DF929625EA0E}">
        <p15:presenceInfo xmlns:p15="http://schemas.microsoft.com/office/powerpoint/2012/main" userId="S::cmarchand@worldbank.org::bdbbe9df-0891-4e37-aae5-7f533a64e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C2CD4"/>
    <a:srgbClr val="E6F8FF"/>
    <a:srgbClr val="CCECFF"/>
    <a:srgbClr val="FFCC99"/>
    <a:srgbClr val="23637F"/>
    <a:srgbClr val="24587E"/>
    <a:srgbClr val="040C3F"/>
    <a:srgbClr val="040C40"/>
    <a:srgbClr val="496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0" d="100"/>
          <a:sy n="80" d="100"/>
        </p:scale>
        <p:origin x="1522" y="67"/>
      </p:cViewPr>
      <p:guideLst>
        <p:guide orient="horz" pos="3024"/>
        <p:guide orient="horz" pos="3435"/>
        <p:guide orient="horz" pos="2016"/>
        <p:guide orient="horz" pos="312"/>
        <p:guide pos="288"/>
      </p:guideLst>
    </p:cSldViewPr>
  </p:slideViewPr>
  <p:notesTextViewPr>
    <p:cViewPr>
      <p:scale>
        <a:sx n="1" d="1"/>
        <a:sy n="1" d="1"/>
      </p:scale>
      <p:origin x="0" y="0"/>
    </p:cViewPr>
  </p:notesTextViewPr>
  <p:notesViewPr>
    <p:cSldViewPr snapToGrid="0">
      <p:cViewPr>
        <p:scale>
          <a:sx n="1" d="2"/>
          <a:sy n="1" d="2"/>
        </p:scale>
        <p:origin x="0" y="0"/>
      </p:cViewPr>
      <p:guideLst>
        <p:guide orient="horz" pos="2881"/>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1"/>
            <a:ext cx="3025575" cy="457513"/>
          </a:xfrm>
          <a:prstGeom prst="rect">
            <a:avLst/>
          </a:prstGeom>
          <a:noFill/>
          <a:ln w="9525">
            <a:noFill/>
            <a:miter lim="800000"/>
            <a:headEnd/>
            <a:tailEnd/>
          </a:ln>
          <a:effectLst/>
        </p:spPr>
        <p:txBody>
          <a:bodyPr vert="horz" wrap="square" lIns="94935" tIns="47468" rIns="94935" bIns="47468" numCol="1" anchor="t" anchorCtr="0" compatLnSpc="1">
            <a:prstTxWarp prst="textNoShape">
              <a:avLst/>
            </a:prstTxWarp>
          </a:bodyPr>
          <a:lstStyle>
            <a:lvl1pPr>
              <a:defRPr sz="1300">
                <a:latin typeface="Verdana" pitchFamily="36" charset="0"/>
                <a:ea typeface="ＭＳ Ｐゴシック" pitchFamily="36" charset="-128"/>
              </a:defRPr>
            </a:lvl1pPr>
          </a:lstStyle>
          <a:p>
            <a:pPr>
              <a:defRPr/>
            </a:pPr>
            <a:endParaRPr lang="en-GB">
              <a:latin typeface="Calibri"/>
            </a:endParaRPr>
          </a:p>
        </p:txBody>
      </p:sp>
      <p:sp>
        <p:nvSpPr>
          <p:cNvPr id="28675" name="Rectangle 3"/>
          <p:cNvSpPr>
            <a:spLocks noGrp="1" noChangeArrowheads="1"/>
          </p:cNvSpPr>
          <p:nvPr>
            <p:ph type="dt" sz="quarter" idx="1"/>
          </p:nvPr>
        </p:nvSpPr>
        <p:spPr bwMode="auto">
          <a:xfrm>
            <a:off x="3954666" y="1"/>
            <a:ext cx="3025575" cy="457513"/>
          </a:xfrm>
          <a:prstGeom prst="rect">
            <a:avLst/>
          </a:prstGeom>
          <a:noFill/>
          <a:ln w="9525">
            <a:noFill/>
            <a:miter lim="800000"/>
            <a:headEnd/>
            <a:tailEnd/>
          </a:ln>
          <a:effectLst/>
        </p:spPr>
        <p:txBody>
          <a:bodyPr vert="horz" wrap="square" lIns="94935" tIns="47468" rIns="94935" bIns="47468" numCol="1" anchor="t" anchorCtr="0" compatLnSpc="1">
            <a:prstTxWarp prst="textNoShape">
              <a:avLst/>
            </a:prstTxWarp>
          </a:bodyPr>
          <a:lstStyle>
            <a:lvl1pPr algn="r">
              <a:defRPr sz="1300">
                <a:latin typeface="Verdana" pitchFamily="36" charset="0"/>
                <a:ea typeface="ＭＳ Ｐゴシック" pitchFamily="36" charset="-128"/>
              </a:defRPr>
            </a:lvl1pPr>
          </a:lstStyle>
          <a:p>
            <a:pPr>
              <a:defRPr/>
            </a:pPr>
            <a:endParaRPr lang="en-GB">
              <a:latin typeface="Calibri"/>
            </a:endParaRPr>
          </a:p>
        </p:txBody>
      </p:sp>
      <p:sp>
        <p:nvSpPr>
          <p:cNvPr id="28676" name="Rectangle 4"/>
          <p:cNvSpPr>
            <a:spLocks noGrp="1" noChangeArrowheads="1"/>
          </p:cNvSpPr>
          <p:nvPr>
            <p:ph type="ftr" sz="quarter" idx="2"/>
          </p:nvPr>
        </p:nvSpPr>
        <p:spPr bwMode="auto">
          <a:xfrm>
            <a:off x="1" y="8686490"/>
            <a:ext cx="3025575" cy="457512"/>
          </a:xfrm>
          <a:prstGeom prst="rect">
            <a:avLst/>
          </a:prstGeom>
          <a:noFill/>
          <a:ln w="9525">
            <a:noFill/>
            <a:miter lim="800000"/>
            <a:headEnd/>
            <a:tailEnd/>
          </a:ln>
          <a:effectLst/>
        </p:spPr>
        <p:txBody>
          <a:bodyPr vert="horz" wrap="square" lIns="94935" tIns="47468" rIns="94935" bIns="47468" numCol="1" anchor="b" anchorCtr="0" compatLnSpc="1">
            <a:prstTxWarp prst="textNoShape">
              <a:avLst/>
            </a:prstTxWarp>
          </a:bodyPr>
          <a:lstStyle>
            <a:lvl1pPr>
              <a:defRPr sz="1300">
                <a:latin typeface="Verdana" pitchFamily="36" charset="0"/>
                <a:ea typeface="ＭＳ Ｐゴシック" pitchFamily="36" charset="-128"/>
              </a:defRPr>
            </a:lvl1pPr>
          </a:lstStyle>
          <a:p>
            <a:pPr>
              <a:defRPr/>
            </a:pPr>
            <a:r>
              <a:rPr lang="en-GB">
                <a:latin typeface="Calibri"/>
              </a:rPr>
              <a:t>gsfgsfgs</a:t>
            </a:r>
          </a:p>
        </p:txBody>
      </p:sp>
      <p:sp>
        <p:nvSpPr>
          <p:cNvPr id="28677" name="Rectangle 5"/>
          <p:cNvSpPr>
            <a:spLocks noGrp="1" noChangeArrowheads="1"/>
          </p:cNvSpPr>
          <p:nvPr>
            <p:ph type="sldNum" sz="quarter" idx="3"/>
          </p:nvPr>
        </p:nvSpPr>
        <p:spPr bwMode="auto">
          <a:xfrm>
            <a:off x="3954666" y="8686490"/>
            <a:ext cx="3025575" cy="457512"/>
          </a:xfrm>
          <a:prstGeom prst="rect">
            <a:avLst/>
          </a:prstGeom>
          <a:noFill/>
          <a:ln w="9525">
            <a:noFill/>
            <a:miter lim="800000"/>
            <a:headEnd/>
            <a:tailEnd/>
          </a:ln>
          <a:effectLst/>
        </p:spPr>
        <p:txBody>
          <a:bodyPr vert="horz" wrap="square" lIns="94935" tIns="47468" rIns="94935" bIns="47468" numCol="1" anchor="b" anchorCtr="0" compatLnSpc="1">
            <a:prstTxWarp prst="textNoShape">
              <a:avLst/>
            </a:prstTxWarp>
          </a:bodyPr>
          <a:lstStyle>
            <a:lvl1pPr algn="r">
              <a:defRPr sz="1300">
                <a:latin typeface="Verdana" pitchFamily="36" charset="0"/>
                <a:ea typeface="ＭＳ Ｐゴシック" pitchFamily="36" charset="-128"/>
              </a:defRPr>
            </a:lvl1pPr>
          </a:lstStyle>
          <a:p>
            <a:pPr>
              <a:defRPr/>
            </a:pPr>
            <a:fld id="{55AEEBED-94D1-4612-9C36-B3BF3D29FBDB}" type="slidenum">
              <a:rPr lang="en-GB">
                <a:latin typeface="Calibri"/>
              </a:rPr>
              <a:pPr>
                <a:defRPr/>
              </a:pPr>
              <a:t>‹#›</a:t>
            </a:fld>
            <a:endParaRPr lang="en-GB">
              <a:latin typeface="Calibri"/>
            </a:endParaRPr>
          </a:p>
        </p:txBody>
      </p:sp>
    </p:spTree>
    <p:extLst>
      <p:ext uri="{BB962C8B-B14F-4D97-AF65-F5344CB8AC3E}">
        <p14:creationId xmlns:p14="http://schemas.microsoft.com/office/powerpoint/2010/main" val="36104603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905000" y="620713"/>
            <a:ext cx="3281363" cy="2460625"/>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3581" y="3261925"/>
            <a:ext cx="5194520" cy="5099779"/>
          </a:xfrm>
          <a:prstGeom prst="rect">
            <a:avLst/>
          </a:prstGeom>
          <a:noFill/>
          <a:ln w="9525">
            <a:noFill/>
            <a:miter lim="800000"/>
            <a:headEnd/>
            <a:tailEnd/>
          </a:ln>
          <a:effectLst/>
        </p:spPr>
        <p:txBody>
          <a:bodyPr vert="horz" wrap="square" lIns="94935" tIns="47468" rIns="94935" bIns="47468" numCol="1" anchor="t" anchorCtr="0" compatLnSpc="1">
            <a:prstTxWarp prst="textNoShape">
              <a:avLst/>
            </a:prstTxWarp>
          </a:body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3126493111"/>
      </p:ext>
    </p:extLst>
  </p:cSld>
  <p:clrMap bg1="lt1" tx1="dk1" bg2="lt2" tx2="dk2" accent1="accent1" accent2="accent2" accent3="accent3" accent4="accent4" accent5="accent5" accent6="accent6" hlink="hlink" folHlink="folHlink"/>
  <p:hf hdr="0" dt="0"/>
  <p:notesStyle>
    <a:lvl1pPr marL="236538" indent="-236538" algn="l" rtl="0" eaLnBrk="0" fontAlgn="base" hangingPunct="0">
      <a:spcBef>
        <a:spcPct val="30000"/>
      </a:spcBef>
      <a:spcAft>
        <a:spcPct val="0"/>
      </a:spcAft>
      <a:buClr>
        <a:srgbClr val="081F3B"/>
      </a:buClr>
      <a:buSzPct val="75000"/>
      <a:buFont typeface="Wingdings" pitchFamily="2" charset="2"/>
      <a:buChar char="v"/>
      <a:defRPr sz="1200" kern="1200">
        <a:solidFill>
          <a:schemeClr val="tx1"/>
        </a:solidFill>
        <a:latin typeface="+mj-lt"/>
        <a:ea typeface="ＭＳ Ｐゴシック" pitchFamily="80" charset="-128"/>
        <a:cs typeface="ＭＳ Ｐゴシック" pitchFamily="80" charset="-128"/>
      </a:defRPr>
    </a:lvl1pPr>
    <a:lvl2pPr marL="457200" indent="-220663" algn="l" rtl="0" eaLnBrk="0" fontAlgn="base" hangingPunct="0">
      <a:spcBef>
        <a:spcPct val="30000"/>
      </a:spcBef>
      <a:spcAft>
        <a:spcPct val="0"/>
      </a:spcAft>
      <a:buClr>
        <a:srgbClr val="081F3B"/>
      </a:buClr>
      <a:buSzPct val="75000"/>
      <a:buFont typeface="Wingdings" pitchFamily="2" charset="2"/>
      <a:buChar char="v"/>
      <a:defRPr sz="1200" kern="1200">
        <a:solidFill>
          <a:schemeClr val="tx1"/>
        </a:solidFill>
        <a:latin typeface="+mj-lt"/>
        <a:ea typeface="ＭＳ Ｐゴシック" pitchFamily="41" charset="-128"/>
        <a:cs typeface="+mn-cs"/>
      </a:defRPr>
    </a:lvl2pPr>
    <a:lvl3pPr marL="1143000" indent="-228600" algn="l" rtl="0" eaLnBrk="0" fontAlgn="base" hangingPunct="0">
      <a:spcBef>
        <a:spcPct val="30000"/>
      </a:spcBef>
      <a:spcAft>
        <a:spcPct val="0"/>
      </a:spcAft>
      <a:defRPr sz="1200" kern="1200">
        <a:solidFill>
          <a:schemeClr val="tx1"/>
        </a:solidFill>
        <a:latin typeface="Verdana" pitchFamily="41" charset="0"/>
        <a:ea typeface="ＭＳ Ｐゴシック" pitchFamily="41" charset="-128"/>
        <a:cs typeface="+mn-cs"/>
      </a:defRPr>
    </a:lvl3pPr>
    <a:lvl4pPr marL="1600200" indent="-228600" algn="l" rtl="0" eaLnBrk="0" fontAlgn="base" hangingPunct="0">
      <a:spcBef>
        <a:spcPct val="30000"/>
      </a:spcBef>
      <a:spcAft>
        <a:spcPct val="0"/>
      </a:spcAft>
      <a:defRPr sz="1200" kern="1200">
        <a:solidFill>
          <a:schemeClr val="tx1"/>
        </a:solidFill>
        <a:latin typeface="Verdana" pitchFamily="41" charset="0"/>
        <a:ea typeface="ＭＳ Ｐゴシック" pitchFamily="41" charset="-128"/>
        <a:cs typeface="+mn-cs"/>
      </a:defRPr>
    </a:lvl4pPr>
    <a:lvl5pPr marL="2057400" indent="-228600" algn="l" rtl="0" eaLnBrk="0" fontAlgn="base" hangingPunct="0">
      <a:spcBef>
        <a:spcPct val="30000"/>
      </a:spcBef>
      <a:spcAft>
        <a:spcPct val="0"/>
      </a:spcAft>
      <a:defRPr sz="1200" kern="1200">
        <a:solidFill>
          <a:schemeClr val="tx1"/>
        </a:solidFill>
        <a:latin typeface="Verdana" pitchFamily="41" charset="0"/>
        <a:ea typeface="ＭＳ Ｐゴシック" pitchFamily="4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5291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itle page">
    <p:spTree>
      <p:nvGrpSpPr>
        <p:cNvPr id="1" name=""/>
        <p:cNvGrpSpPr/>
        <p:nvPr/>
      </p:nvGrpSpPr>
      <p:grpSpPr>
        <a:xfrm>
          <a:off x="0" y="0"/>
          <a:ext cx="0" cy="0"/>
          <a:chOff x="0" y="0"/>
          <a:chExt cx="0" cy="0"/>
        </a:xfrm>
      </p:grpSpPr>
      <p:pic>
        <p:nvPicPr>
          <p:cNvPr id="2" name="Picture 1" descr="C:\Users\wb438467\Desktop\MIGA WBG logos\with WBG\color\jpeg\MIGA-WBG-horizontal-R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46" y="2194990"/>
            <a:ext cx="5179576" cy="8137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H="1">
            <a:off x="1310264" y="3204416"/>
            <a:ext cx="1733769" cy="1967"/>
          </a:xfrm>
          <a:prstGeom prst="line">
            <a:avLst/>
          </a:prstGeom>
          <a:ln w="571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H="1">
            <a:off x="3063490" y="3206383"/>
            <a:ext cx="5050496" cy="0"/>
          </a:xfrm>
          <a:prstGeom prst="line">
            <a:avLst/>
          </a:prstGeom>
          <a:ln w="57150">
            <a:solidFill>
              <a:srgbClr val="002345"/>
            </a:solidFill>
          </a:ln>
          <a:effectLst/>
        </p:spPr>
        <p:style>
          <a:lnRef idx="2">
            <a:schemeClr val="accent1"/>
          </a:lnRef>
          <a:fillRef idx="0">
            <a:schemeClr val="accent1"/>
          </a:fillRef>
          <a:effectRef idx="1">
            <a:schemeClr val="accent1"/>
          </a:effectRef>
          <a:fontRef idx="minor">
            <a:schemeClr val="tx1"/>
          </a:fontRef>
        </p:style>
      </p:cxnSp>
      <p:pic>
        <p:nvPicPr>
          <p:cNvPr id="5" name="Picture 4" descr="C:\Users\wb438467\Desktop\MIGA WBG logos\with WBG\color\jpeg\MIGA-WBG-horizontal-RGB.jpg">
            <a:extLst>
              <a:ext uri="{FF2B5EF4-FFF2-40B4-BE49-F238E27FC236}">
                <a16:creationId xmlns:a16="http://schemas.microsoft.com/office/drawing/2014/main" id="{35B51D2D-3838-4A7C-A2E3-10D6D2EB32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8446" y="2194990"/>
            <a:ext cx="5179576" cy="8137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AADC1E74-8F30-4C58-8607-3C6BF17C8D6E}"/>
              </a:ext>
            </a:extLst>
          </p:cNvPr>
          <p:cNvCxnSpPr>
            <a:cxnSpLocks/>
          </p:cNvCxnSpPr>
          <p:nvPr userDrawn="1"/>
        </p:nvCxnSpPr>
        <p:spPr>
          <a:xfrm flipH="1">
            <a:off x="1310264" y="3204416"/>
            <a:ext cx="1733769" cy="1967"/>
          </a:xfrm>
          <a:prstGeom prst="line">
            <a:avLst/>
          </a:prstGeom>
          <a:ln w="571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E8D1C9B-4387-4CBE-9B79-7E2504F40DAD}"/>
              </a:ext>
            </a:extLst>
          </p:cNvPr>
          <p:cNvCxnSpPr>
            <a:cxnSpLocks/>
          </p:cNvCxnSpPr>
          <p:nvPr userDrawn="1"/>
        </p:nvCxnSpPr>
        <p:spPr>
          <a:xfrm flipH="1">
            <a:off x="3063490" y="3204416"/>
            <a:ext cx="5050496" cy="0"/>
          </a:xfrm>
          <a:prstGeom prst="line">
            <a:avLst/>
          </a:prstGeom>
          <a:ln w="57150">
            <a:solidFill>
              <a:srgbClr val="00234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9613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977"/>
          </a:xfrm>
        </p:spPr>
        <p:txBody>
          <a:bodyPr>
            <a:normAutofit/>
          </a:bodyPr>
          <a:lstStyle>
            <a:lvl1pPr algn="l">
              <a:defRPr sz="1800" b="1"/>
            </a:lvl1pPr>
          </a:lstStyle>
          <a:p>
            <a:r>
              <a:rPr lang="en-US"/>
              <a:t>Click to edit Master title style</a:t>
            </a:r>
          </a:p>
        </p:txBody>
      </p:sp>
      <p:sp>
        <p:nvSpPr>
          <p:cNvPr id="3" name="Content Placeholder 2"/>
          <p:cNvSpPr>
            <a:spLocks noGrp="1"/>
          </p:cNvSpPr>
          <p:nvPr>
            <p:ph idx="1"/>
          </p:nvPr>
        </p:nvSpPr>
        <p:spPr/>
        <p:txBody>
          <a:bodyPr/>
          <a:lstStyle>
            <a:lvl2pPr marL="742950" marR="0" indent="-285750" algn="l" defTabSz="457200" rtl="0" eaLnBrk="1" fontAlgn="auto" latinLnBrk="0" hangingPunct="1">
              <a:lnSpc>
                <a:spcPct val="100000"/>
              </a:lnSpc>
              <a:spcBef>
                <a:spcPct val="20000"/>
              </a:spcBef>
              <a:spcAft>
                <a:spcPts val="0"/>
              </a:spcAft>
              <a:buClrTx/>
              <a:buSzTx/>
              <a:buFont typeface="Arial"/>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FEAB5C2-5D47-4129-AC1F-D9790089D387}"/>
              </a:ext>
            </a:extLst>
          </p:cNvPr>
          <p:cNvSpPr/>
          <p:nvPr userDrawn="1"/>
        </p:nvSpPr>
        <p:spPr>
          <a:xfrm>
            <a:off x="8031458" y="6457187"/>
            <a:ext cx="800219" cy="246221"/>
          </a:xfrm>
          <a:prstGeom prst="rect">
            <a:avLst/>
          </a:prstGeom>
        </p:spPr>
        <p:txBody>
          <a:bodyPr wrap="none">
            <a:spAutoFit/>
          </a:bodyPr>
          <a:lstStyle/>
          <a:p>
            <a:pPr marL="457200" marR="0" lvl="1" indent="0" algn="l" defTabSz="457200" rtl="0" eaLnBrk="1" fontAlgn="auto" latinLnBrk="0" hangingPunct="1">
              <a:lnSpc>
                <a:spcPct val="100000"/>
              </a:lnSpc>
              <a:spcBef>
                <a:spcPct val="20000"/>
              </a:spcBef>
              <a:spcAft>
                <a:spcPts val="0"/>
              </a:spcAft>
              <a:buClrTx/>
              <a:buSzTx/>
              <a:buFont typeface="Arial"/>
              <a:buNone/>
              <a:tabLst/>
              <a:defRPr/>
            </a:pPr>
            <a:fld id="{1F6BBA67-C779-4C68-B2A6-6082586A744E}" type="slidenum">
              <a:rPr lang="en-US" sz="1000" b="1" smtClean="0">
                <a:latin typeface="+mj-lt"/>
              </a:rPr>
              <a:t>‹#›</a:t>
            </a:fld>
            <a:endParaRPr lang="en-US" sz="1000" b="1">
              <a:latin typeface="+mj-lt"/>
            </a:endParaRPr>
          </a:p>
        </p:txBody>
      </p:sp>
      <p:sp>
        <p:nvSpPr>
          <p:cNvPr id="5" name="Rectangle 57">
            <a:extLst>
              <a:ext uri="{FF2B5EF4-FFF2-40B4-BE49-F238E27FC236}">
                <a16:creationId xmlns:a16="http://schemas.microsoft.com/office/drawing/2014/main" id="{194F1DC8-B64B-4880-9A91-BECC221D4992}"/>
              </a:ext>
            </a:extLst>
          </p:cNvPr>
          <p:cNvSpPr>
            <a:spLocks noChangeArrowheads="1"/>
          </p:cNvSpPr>
          <p:nvPr userDrawn="1"/>
        </p:nvSpPr>
        <p:spPr bwMode="auto">
          <a:xfrm>
            <a:off x="372532" y="6465997"/>
            <a:ext cx="5489575" cy="228600"/>
          </a:xfrm>
          <a:prstGeom prst="rect">
            <a:avLst/>
          </a:prstGeom>
          <a:noFill/>
          <a:ln w="9525">
            <a:noFill/>
            <a:miter lim="800000"/>
            <a:headEnd/>
            <a:tailEnd/>
          </a:ln>
          <a:effectLst/>
        </p:spPr>
        <p:txBody>
          <a:bodyPr/>
          <a:lstStyle/>
          <a:p>
            <a:pPr eaLnBrk="1" hangingPunct="1">
              <a:defRPr/>
            </a:pPr>
            <a:r>
              <a:rPr lang="en-US" sz="1000" b="1" dirty="0">
                <a:solidFill>
                  <a:srgbClr val="040C40"/>
                </a:solidFill>
                <a:latin typeface="Calibri" pitchFamily="36" charset="0"/>
                <a:ea typeface="ＭＳ Ｐゴシック" pitchFamily="36" charset="-128"/>
              </a:rPr>
              <a:t>MULTILATERAL INVESTMENT GUARANTEE AGENCY  </a:t>
            </a:r>
            <a:r>
              <a:rPr lang="en-US" sz="1000" b="0" dirty="0">
                <a:solidFill>
                  <a:srgbClr val="040C40"/>
                </a:solidFill>
                <a:latin typeface="Calibri" pitchFamily="36" charset="0"/>
                <a:ea typeface="ＭＳ Ｐゴシック" pitchFamily="36" charset="-128"/>
              </a:rPr>
              <a:t>WORLD BANK </a:t>
            </a:r>
          </a:p>
        </p:txBody>
      </p:sp>
      <p:cxnSp>
        <p:nvCxnSpPr>
          <p:cNvPr id="6" name="Straight Connector 5">
            <a:extLst>
              <a:ext uri="{FF2B5EF4-FFF2-40B4-BE49-F238E27FC236}">
                <a16:creationId xmlns:a16="http://schemas.microsoft.com/office/drawing/2014/main" id="{B5313AE6-4D15-4A61-A47C-289E1A1FFAA9}"/>
              </a:ext>
            </a:extLst>
          </p:cNvPr>
          <p:cNvCxnSpPr/>
          <p:nvPr userDrawn="1"/>
        </p:nvCxnSpPr>
        <p:spPr>
          <a:xfrm>
            <a:off x="478039" y="6457187"/>
            <a:ext cx="8189711" cy="0"/>
          </a:xfrm>
          <a:prstGeom prst="line">
            <a:avLst/>
          </a:prstGeom>
          <a:ln w="3175">
            <a:solidFill>
              <a:srgbClr val="001D3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7449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theme" Target="../theme/theme1.xml"/><Relationship Id="rId21" Type="http://schemas.openxmlformats.org/officeDocument/2006/relationships/oleObject" Target="../embeddings/oleObject1.bin"/><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tags" Target="../tags/tag8.xml"/><Relationship Id="rId5" Type="http://schemas.openxmlformats.org/officeDocument/2006/relationships/tags" Target="../tags/tag2.xml"/><Relationship Id="rId15" Type="http://schemas.openxmlformats.org/officeDocument/2006/relationships/tags" Target="../tags/tag12.xml"/><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tags" Target="../tags/tag1.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689578273"/>
              </p:ext>
            </p:extLst>
          </p:nvPr>
        </p:nvGraphicFramePr>
        <p:xfrm>
          <a:off x="0" y="1"/>
          <a:ext cx="161984" cy="161975"/>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1"/>
                        <a:ext cx="161984" cy="161975"/>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E98B7C5-46B3-47A1-A9C1-C538906452B7}"/>
              </a:ext>
            </a:extLst>
          </p:cNvPr>
          <p:cNvSpPr/>
          <p:nvPr>
            <p:custDataLst>
              <p:tags r:id="rId5"/>
            </p:custDataLst>
          </p:nvPr>
        </p:nvSpPr>
        <p:spPr>
          <a:xfrm>
            <a:off x="0" y="0"/>
            <a:ext cx="158750" cy="211667"/>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600" b="1" i="0" baseline="0">
              <a:solidFill>
                <a:schemeClr val="tx1"/>
              </a:solidFill>
              <a:latin typeface="Calibri" panose="020F0502020204030204" pitchFamily="34" charset="0"/>
              <a:ea typeface="ＭＳ Ｐゴシック" panose="020B0600070205080204" pitchFamily="34" charset="-128"/>
              <a:cs typeface="Calibri" panose="020F0502020204030204" pitchFamily="34" charset="0"/>
              <a:sym typeface="Calibri" panose="020F0502020204030204" pitchFamily="34" charset="0"/>
            </a:endParaRPr>
          </a:p>
        </p:txBody>
      </p:sp>
      <p:sp>
        <p:nvSpPr>
          <p:cNvPr id="1036" name="Rectangle 286"/>
          <p:cNvSpPr>
            <a:spLocks noGrp="1" noChangeArrowheads="1"/>
          </p:cNvSpPr>
          <p:nvPr>
            <p:ph type="body" idx="1"/>
          </p:nvPr>
        </p:nvSpPr>
        <p:spPr bwMode="auto">
          <a:xfrm>
            <a:off x="2343099" y="2570857"/>
            <a:ext cx="4389768" cy="9419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174946" y="234865"/>
            <a:ext cx="87941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1. On-page tracker" hidden="1"/>
          <p:cNvSpPr>
            <a:spLocks noChangeArrowheads="1"/>
          </p:cNvSpPr>
          <p:nvPr/>
        </p:nvSpPr>
        <p:spPr bwMode="auto">
          <a:xfrm>
            <a:off x="174944" y="17819"/>
            <a:ext cx="511358" cy="16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71">
                <a:solidFill>
                  <a:srgbClr val="808080"/>
                </a:solidFill>
                <a:latin typeface="Calibri" panose="020F0502020204030204" pitchFamily="34" charset="0"/>
                <a:cs typeface="Calibri" panose="020F0502020204030204" pitchFamily="34" charset="0"/>
                <a:sym typeface="Calibri" panose="020F0502020204030204" pitchFamily="34" charset="0"/>
              </a:rPr>
              <a:t>TRACKER</a:t>
            </a:r>
          </a:p>
        </p:txBody>
      </p:sp>
      <p:sp>
        <p:nvSpPr>
          <p:cNvPr id="11" name="3. Unit of measure" hidden="1"/>
          <p:cNvSpPr txBox="1">
            <a:spLocks noChangeArrowheads="1"/>
          </p:cNvSpPr>
          <p:nvPr/>
        </p:nvSpPr>
        <p:spPr bwMode="auto">
          <a:xfrm>
            <a:off x="171748" y="542617"/>
            <a:ext cx="879411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224">
                <a:solidFill>
                  <a:srgbClr val="808080"/>
                </a:solidFill>
                <a:latin typeface="Calibri" panose="020F0502020204030204" pitchFamily="34" charset="0"/>
                <a:cs typeface="Calibri" panose="020F0502020204030204" pitchFamily="34" charset="0"/>
                <a:sym typeface="Calibri" panose="020F0502020204030204" pitchFamily="34" charset="0"/>
              </a:rPr>
              <a:t>Subtitle</a:t>
            </a:r>
          </a:p>
        </p:txBody>
      </p:sp>
      <p:grpSp>
        <p:nvGrpSpPr>
          <p:cNvPr id="15" name="ACET" hidden="1"/>
          <p:cNvGrpSpPr>
            <a:grpSpLocks/>
          </p:cNvGrpSpPr>
          <p:nvPr/>
        </p:nvGrpSpPr>
        <p:grpSpPr bwMode="auto">
          <a:xfrm>
            <a:off x="2343099" y="2118790"/>
            <a:ext cx="4350892" cy="395219"/>
            <a:chOff x="915" y="786"/>
            <a:chExt cx="2686" cy="244"/>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86"/>
              <a:ext cx="2686" cy="244"/>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224" b="1">
                  <a:solidFill>
                    <a:srgbClr val="000000"/>
                  </a:solidFill>
                  <a:latin typeface="Calibri" panose="020F0502020204030204" pitchFamily="34" charset="0"/>
                  <a:cs typeface="Calibri" panose="020F0502020204030204" pitchFamily="34" charset="0"/>
                  <a:sym typeface="Calibri" panose="020F0502020204030204" pitchFamily="34" charset="0"/>
                </a:rPr>
                <a:t>Title</a:t>
              </a:r>
            </a:p>
            <a:p>
              <a:r>
                <a:rPr lang="en-US" sz="1224">
                  <a:solidFill>
                    <a:srgbClr val="808080"/>
                  </a:solidFill>
                  <a:latin typeface="Calibri" panose="020F0502020204030204" pitchFamily="34" charset="0"/>
                  <a:cs typeface="Calibri" panose="020F0502020204030204" pitchFamily="34" charset="0"/>
                  <a:sym typeface="Calibri" panose="020F0502020204030204" pitchFamily="34" charset="0"/>
                </a:rPr>
                <a:t>Unit of measure</a:t>
              </a:r>
            </a:p>
          </p:txBody>
        </p:sp>
      </p:grpSp>
      <p:grpSp>
        <p:nvGrpSpPr>
          <p:cNvPr id="23" name="LegendBoxes" hidden="1"/>
          <p:cNvGrpSpPr>
            <a:grpSpLocks/>
          </p:cNvGrpSpPr>
          <p:nvPr/>
        </p:nvGrpSpPr>
        <p:grpSpPr bwMode="auto">
          <a:xfrm>
            <a:off x="8189914" y="290477"/>
            <a:ext cx="609060" cy="1004242"/>
            <a:chOff x="4936" y="176"/>
            <a:chExt cx="376" cy="620"/>
          </a:xfrm>
        </p:grpSpPr>
        <p:sp>
          <p:nvSpPr>
            <p:cNvPr id="24" name="Legend1"/>
            <p:cNvSpPr>
              <a:spLocks noChangeArrowheads="1"/>
            </p:cNvSpPr>
            <p:nvPr/>
          </p:nvSpPr>
          <p:spPr bwMode="auto">
            <a:xfrm>
              <a:off x="5096"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6" name="Legend2"/>
            <p:cNvSpPr>
              <a:spLocks noChangeArrowheads="1"/>
            </p:cNvSpPr>
            <p:nvPr/>
          </p:nvSpPr>
          <p:spPr bwMode="auto">
            <a:xfrm>
              <a:off x="5096" y="34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8" name="Legend3"/>
            <p:cNvSpPr>
              <a:spLocks noChangeArrowheads="1"/>
            </p:cNvSpPr>
            <p:nvPr/>
          </p:nvSpPr>
          <p:spPr bwMode="auto">
            <a:xfrm>
              <a:off x="5096" y="517"/>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0" name="Legend4"/>
            <p:cNvSpPr>
              <a:spLocks noChangeArrowheads="1"/>
            </p:cNvSpPr>
            <p:nvPr/>
          </p:nvSpPr>
          <p:spPr bwMode="auto">
            <a:xfrm>
              <a:off x="5096" y="688"/>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32" name="LegendLines" hidden="1"/>
          <p:cNvGrpSpPr>
            <a:grpSpLocks/>
          </p:cNvGrpSpPr>
          <p:nvPr/>
        </p:nvGrpSpPr>
        <p:grpSpPr bwMode="auto">
          <a:xfrm>
            <a:off x="7875665" y="290475"/>
            <a:ext cx="923309" cy="698111"/>
            <a:chOff x="4750" y="176"/>
            <a:chExt cx="570" cy="431"/>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6" name="Legend1"/>
            <p:cNvSpPr>
              <a:spLocks noChangeArrowheads="1"/>
            </p:cNvSpPr>
            <p:nvPr/>
          </p:nvSpPr>
          <p:spPr bwMode="auto">
            <a:xfrm>
              <a:off x="5104" y="176"/>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37" name="Legend2"/>
            <p:cNvSpPr>
              <a:spLocks noChangeArrowheads="1"/>
            </p:cNvSpPr>
            <p:nvPr/>
          </p:nvSpPr>
          <p:spPr bwMode="auto">
            <a:xfrm>
              <a:off x="5104" y="344"/>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38" name="Legend3"/>
            <p:cNvSpPr>
              <a:spLocks noChangeArrowheads="1"/>
            </p:cNvSpPr>
            <p:nvPr/>
          </p:nvSpPr>
          <p:spPr bwMode="auto">
            <a:xfrm>
              <a:off x="5104" y="520"/>
              <a:ext cx="216"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grpSp>
      <p:grpSp>
        <p:nvGrpSpPr>
          <p:cNvPr id="39" name="Sticker" hidden="1"/>
          <p:cNvGrpSpPr/>
          <p:nvPr/>
        </p:nvGrpSpPr>
        <p:grpSpPr bwMode="auto">
          <a:xfrm>
            <a:off x="8282526" y="290477"/>
            <a:ext cx="686535" cy="168957"/>
            <a:chOff x="8067947" y="285750"/>
            <a:chExt cx="672828" cy="165593"/>
          </a:xfrm>
        </p:grpSpPr>
        <p:sp>
          <p:nvSpPr>
            <p:cNvPr id="40" name="StickerRectangle"/>
            <p:cNvSpPr>
              <a:spLocks noChangeArrowheads="1"/>
            </p:cNvSpPr>
            <p:nvPr/>
          </p:nvSpPr>
          <p:spPr bwMode="auto">
            <a:xfrm>
              <a:off x="8067947" y="285750"/>
              <a:ext cx="672828" cy="165593"/>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85049">
                <a:buClr>
                  <a:srgbClr val="002960"/>
                </a:buClr>
              </a:pPr>
              <a:r>
                <a:rPr lang="en-US" sz="918">
                  <a:solidFill>
                    <a:srgbClr val="808080"/>
                  </a:solidFill>
                  <a:latin typeface="Calibri" panose="020F0502020204030204" pitchFamily="34" charset="0"/>
                  <a:cs typeface="Calibri" panose="020F0502020204030204" pitchFamily="34" charset="0"/>
                  <a:sym typeface="Calibri" panose="020F0502020204030204" pitchFamily="34" charset="0"/>
                </a:rPr>
                <a:t>PRELIMINARY</a:t>
              </a:r>
            </a:p>
          </p:txBody>
        </p:sp>
        <p:cxnSp>
          <p:nvCxnSpPr>
            <p:cNvPr id="41" name="AutoShape 31"/>
            <p:cNvCxnSpPr>
              <a:cxnSpLocks noChangeShapeType="1"/>
              <a:stCxn id="40" idx="2"/>
              <a:endCxn id="40" idx="4"/>
            </p:cNvCxnSpPr>
            <p:nvPr/>
          </p:nvCxnSpPr>
          <p:spPr bwMode="auto">
            <a:xfrm>
              <a:off x="8067947" y="285750"/>
              <a:ext cx="0" cy="165593"/>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auto">
            <a:xfrm>
              <a:off x="8067947" y="451343"/>
              <a:ext cx="67282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4" name="LegendMoons" hidden="1"/>
          <p:cNvGrpSpPr/>
          <p:nvPr/>
        </p:nvGrpSpPr>
        <p:grpSpPr bwMode="auto">
          <a:xfrm>
            <a:off x="8121713" y="290476"/>
            <a:ext cx="676663" cy="1333053"/>
            <a:chOff x="7769225" y="2105025"/>
            <a:chExt cx="663153" cy="1306516"/>
          </a:xfrm>
        </p:grpSpPr>
        <p:grpSp>
          <p:nvGrpSpPr>
            <p:cNvPr id="65"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66"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2" name="Arc 42"/>
              <p:cNvSpPr>
                <a:spLocks noChangeAspect="1"/>
              </p:cNvSpPr>
              <p:nvPr>
                <p:custDataLst>
                  <p:tags r:id="rId18"/>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67"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80" name="Arc 48"/>
              <p:cNvSpPr>
                <a:spLocks noChangeAspect="1"/>
              </p:cNvSpPr>
              <p:nvPr>
                <p:custDataLst>
                  <p:tags r:id="rId16"/>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68"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8" name="Oval 51"/>
              <p:cNvSpPr>
                <a:spLocks noChangeAspect="1" noChangeArrowheads="1"/>
              </p:cNvSpPr>
              <p:nvPr>
                <p:custDataLst>
                  <p:tags r:id="rId14"/>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sp>
          <p:nvSpPr>
            <p:cNvPr id="69" name="Legend1"/>
            <p:cNvSpPr>
              <a:spLocks noChangeArrowheads="1"/>
            </p:cNvSpPr>
            <p:nvPr/>
          </p:nvSpPr>
          <p:spPr bwMode="auto">
            <a:xfrm>
              <a:off x="8089900" y="2117724"/>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70" name="Legend2"/>
            <p:cNvSpPr>
              <a:spLocks noChangeArrowheads="1"/>
            </p:cNvSpPr>
            <p:nvPr/>
          </p:nvSpPr>
          <p:spPr bwMode="auto">
            <a:xfrm>
              <a:off x="8089900" y="2392363"/>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71" name="Legend3"/>
            <p:cNvSpPr>
              <a:spLocks noChangeArrowheads="1"/>
            </p:cNvSpPr>
            <p:nvPr/>
          </p:nvSpPr>
          <p:spPr bwMode="auto">
            <a:xfrm>
              <a:off x="8089900" y="2667002"/>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72" name="Legend4"/>
            <p:cNvSpPr>
              <a:spLocks noChangeArrowheads="1"/>
            </p:cNvSpPr>
            <p:nvPr/>
          </p:nvSpPr>
          <p:spPr bwMode="auto">
            <a:xfrm>
              <a:off x="8089900" y="2938465"/>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sp>
          <p:nvSpPr>
            <p:cNvPr id="73" name="Legend5"/>
            <p:cNvSpPr>
              <a:spLocks noChangeArrowheads="1"/>
            </p:cNvSpPr>
            <p:nvPr/>
          </p:nvSpPr>
          <p:spPr bwMode="auto">
            <a:xfrm>
              <a:off x="8089900" y="3214690"/>
              <a:ext cx="342478" cy="13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85049">
                <a:buClr>
                  <a:srgbClr val="002960"/>
                </a:buClr>
              </a:pPr>
              <a:r>
                <a:rPr lang="en-US" sz="918">
                  <a:solidFill>
                    <a:srgbClr val="000000"/>
                  </a:solidFill>
                  <a:latin typeface="Calibri" panose="020F0502020204030204" pitchFamily="34" charset="0"/>
                  <a:cs typeface="Calibri" panose="020F0502020204030204" pitchFamily="34" charset="0"/>
                  <a:sym typeface="Calibri" panose="020F0502020204030204" pitchFamily="34" charset="0"/>
                </a:rPr>
                <a:t>Legend</a:t>
              </a:r>
            </a:p>
          </p:txBody>
        </p:sp>
        <p:grpSp>
          <p:nvGrpSpPr>
            <p:cNvPr id="74"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6" name="Arc 48"/>
              <p:cNvSpPr>
                <a:spLocks noChangeAspect="1"/>
              </p:cNvSpPr>
              <p:nvPr>
                <p:custDataLst>
                  <p:tags r:id="rId12"/>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24">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sp>
        <p:nvSpPr>
          <p:cNvPr id="59" name="Slide Elements" hidden="1"/>
          <p:cNvSpPr txBox="1">
            <a:spLocks noChangeArrowheads="1"/>
          </p:cNvSpPr>
          <p:nvPr/>
        </p:nvSpPr>
        <p:spPr bwMode="auto">
          <a:xfrm>
            <a:off x="174946" y="6329135"/>
            <a:ext cx="8794113" cy="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1671" indent="-71671">
              <a:defRPr/>
            </a:pPr>
            <a:r>
              <a:rPr lang="en-US" sz="765">
                <a:solidFill>
                  <a:srgbClr val="000000"/>
                </a:solidFill>
                <a:latin typeface="Calibri" panose="020F0502020204030204" pitchFamily="34" charset="0"/>
                <a:cs typeface="Calibri" panose="020F0502020204030204" pitchFamily="34" charset="0"/>
                <a:sym typeface="Calibri" panose="020F0502020204030204" pitchFamily="34" charset="0"/>
              </a:rPr>
              <a:t>1 Footnote</a:t>
            </a:r>
          </a:p>
        </p:txBody>
      </p:sp>
      <p:sp>
        <p:nvSpPr>
          <p:cNvPr id="60" name="Slide Elements" hidden="1"/>
          <p:cNvSpPr>
            <a:spLocks noChangeArrowheads="1"/>
          </p:cNvSpPr>
          <p:nvPr/>
        </p:nvSpPr>
        <p:spPr bwMode="auto">
          <a:xfrm>
            <a:off x="178089" y="6515405"/>
            <a:ext cx="8787824" cy="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319481" indent="-319481" defTabSz="685049"/>
            <a:r>
              <a:rPr lang="en-US" sz="765">
                <a:solidFill>
                  <a:srgbClr val="000000"/>
                </a:solidFill>
                <a:latin typeface="Calibri" panose="020F0502020204030204" pitchFamily="34" charset="0"/>
                <a:cs typeface="Calibri" panose="020F0502020204030204" pitchFamily="34" charset="0"/>
                <a:sym typeface="Calibri" panose="020F0502020204030204" pitchFamily="34" charset="0"/>
              </a:rPr>
              <a:t>Source: Source</a:t>
            </a:r>
          </a:p>
        </p:txBody>
      </p:sp>
    </p:spTree>
    <p:extLst>
      <p:ext uri="{BB962C8B-B14F-4D97-AF65-F5344CB8AC3E}">
        <p14:creationId xmlns:p14="http://schemas.microsoft.com/office/powerpoint/2010/main" val="1762718878"/>
      </p:ext>
    </p:extLst>
  </p:cSld>
  <p:clrMap bg1="lt1" tx1="dk1" bg2="lt2" tx2="dk2" accent1="accent1" accent2="accent2" accent3="accent3" accent4="accent4" accent5="accent5" accent6="accent6" hlink="hlink" folHlink="folHlink"/>
  <p:sldLayoutIdLst>
    <p:sldLayoutId id="2147483719" r:id="rId1"/>
    <p:sldLayoutId id="2147483720" r:id="rId2"/>
  </p:sldLayoutIdLst>
  <p:hf sldNum="0" hdr="0" ftr="0" dt="0"/>
  <p:txStyles>
    <p:titleStyle>
      <a:lvl1pPr algn="l" defTabSz="685049" rtl="0" eaLnBrk="1" fontAlgn="base" hangingPunct="1">
        <a:spcBef>
          <a:spcPct val="0"/>
        </a:spcBef>
        <a:spcAft>
          <a:spcPct val="0"/>
        </a:spcAft>
        <a:tabLst>
          <a:tab pos="206486" algn="l"/>
        </a:tabLst>
        <a:defRPr sz="1600"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685049" rtl="0" eaLnBrk="1" fontAlgn="base" hangingPunct="1">
        <a:spcBef>
          <a:spcPct val="0"/>
        </a:spcBef>
        <a:spcAft>
          <a:spcPct val="0"/>
        </a:spcAft>
        <a:defRPr sz="1454" b="1">
          <a:solidFill>
            <a:schemeClr val="tx2"/>
          </a:solidFill>
          <a:latin typeface="Arial" charset="0"/>
        </a:defRPr>
      </a:lvl2pPr>
      <a:lvl3pPr algn="l" defTabSz="685049" rtl="0" eaLnBrk="1" fontAlgn="base" hangingPunct="1">
        <a:spcBef>
          <a:spcPct val="0"/>
        </a:spcBef>
        <a:spcAft>
          <a:spcPct val="0"/>
        </a:spcAft>
        <a:defRPr sz="1454" b="1">
          <a:solidFill>
            <a:schemeClr val="tx2"/>
          </a:solidFill>
          <a:latin typeface="Arial" charset="0"/>
        </a:defRPr>
      </a:lvl3pPr>
      <a:lvl4pPr algn="l" defTabSz="685049" rtl="0" eaLnBrk="1" fontAlgn="base" hangingPunct="1">
        <a:spcBef>
          <a:spcPct val="0"/>
        </a:spcBef>
        <a:spcAft>
          <a:spcPct val="0"/>
        </a:spcAft>
        <a:defRPr sz="1454" b="1">
          <a:solidFill>
            <a:schemeClr val="tx2"/>
          </a:solidFill>
          <a:latin typeface="Arial" charset="0"/>
        </a:defRPr>
      </a:lvl4pPr>
      <a:lvl5pPr algn="l" defTabSz="685049" rtl="0" eaLnBrk="1" fontAlgn="base" hangingPunct="1">
        <a:spcBef>
          <a:spcPct val="0"/>
        </a:spcBef>
        <a:spcAft>
          <a:spcPct val="0"/>
        </a:spcAft>
        <a:defRPr sz="1454" b="1">
          <a:solidFill>
            <a:schemeClr val="tx2"/>
          </a:solidFill>
          <a:latin typeface="Arial" charset="0"/>
        </a:defRPr>
      </a:lvl5pPr>
      <a:lvl6pPr marL="349812" algn="l" defTabSz="685049" rtl="0" eaLnBrk="1" fontAlgn="base" hangingPunct="1">
        <a:spcBef>
          <a:spcPct val="0"/>
        </a:spcBef>
        <a:spcAft>
          <a:spcPct val="0"/>
        </a:spcAft>
        <a:defRPr sz="1454" b="1">
          <a:solidFill>
            <a:schemeClr val="tx2"/>
          </a:solidFill>
          <a:latin typeface="Arial" charset="0"/>
        </a:defRPr>
      </a:lvl6pPr>
      <a:lvl7pPr marL="699625" algn="l" defTabSz="685049" rtl="0" eaLnBrk="1" fontAlgn="base" hangingPunct="1">
        <a:spcBef>
          <a:spcPct val="0"/>
        </a:spcBef>
        <a:spcAft>
          <a:spcPct val="0"/>
        </a:spcAft>
        <a:defRPr sz="1454" b="1">
          <a:solidFill>
            <a:schemeClr val="tx2"/>
          </a:solidFill>
          <a:latin typeface="Arial" charset="0"/>
        </a:defRPr>
      </a:lvl7pPr>
      <a:lvl8pPr marL="1049437" algn="l" defTabSz="685049" rtl="0" eaLnBrk="1" fontAlgn="base" hangingPunct="1">
        <a:spcBef>
          <a:spcPct val="0"/>
        </a:spcBef>
        <a:spcAft>
          <a:spcPct val="0"/>
        </a:spcAft>
        <a:defRPr sz="1454" b="1">
          <a:solidFill>
            <a:schemeClr val="tx2"/>
          </a:solidFill>
          <a:latin typeface="Arial" charset="0"/>
        </a:defRPr>
      </a:lvl8pPr>
      <a:lvl9pPr marL="1399250" algn="l" defTabSz="685049" rtl="0" eaLnBrk="1" fontAlgn="base" hangingPunct="1">
        <a:spcBef>
          <a:spcPct val="0"/>
        </a:spcBef>
        <a:spcAft>
          <a:spcPct val="0"/>
        </a:spcAft>
        <a:defRPr sz="1454" b="1">
          <a:solidFill>
            <a:schemeClr val="tx2"/>
          </a:solidFill>
          <a:latin typeface="Arial" charset="0"/>
        </a:defRPr>
      </a:lvl9pPr>
    </p:titleStyle>
    <p:bodyStyle>
      <a:lvl1pPr marL="0" indent="0" algn="l" defTabSz="685049" rtl="0" eaLnBrk="1" fontAlgn="base" hangingPunct="1">
        <a:spcBef>
          <a:spcPct val="0"/>
        </a:spcBef>
        <a:spcAft>
          <a:spcPct val="0"/>
        </a:spcAft>
        <a:buClr>
          <a:schemeClr val="tx2"/>
        </a:buClr>
        <a:defRPr sz="1224" baseline="0">
          <a:solidFill>
            <a:schemeClr val="accent2"/>
          </a:solidFill>
          <a:latin typeface="Calibri" panose="020F0502020204030204" pitchFamily="34" charset="0"/>
          <a:ea typeface="+mn-ea"/>
          <a:cs typeface="Calibri" panose="020F0502020204030204" pitchFamily="34" charset="0"/>
          <a:sym typeface="Calibri" panose="020F0502020204030204" pitchFamily="34" charset="0"/>
        </a:defRPr>
      </a:lvl1pPr>
      <a:lvl2pPr marL="148185" indent="-146970" algn="l" defTabSz="685049" rtl="0" eaLnBrk="1" fontAlgn="base" hangingPunct="1">
        <a:spcBef>
          <a:spcPct val="0"/>
        </a:spcBef>
        <a:spcAft>
          <a:spcPct val="0"/>
        </a:spcAft>
        <a:buClr>
          <a:schemeClr val="accent2"/>
        </a:buClr>
        <a:buSzPct val="125000"/>
        <a:buFont typeface="Arial" charset="0"/>
        <a:buChar char="▪"/>
        <a:defRPr sz="1224" baseline="0">
          <a:solidFill>
            <a:schemeClr val="accent2"/>
          </a:solidFill>
          <a:latin typeface="Calibri" panose="020F0502020204030204" pitchFamily="34" charset="0"/>
          <a:cs typeface="Calibri" panose="020F0502020204030204" pitchFamily="34" charset="0"/>
          <a:sym typeface="Calibri" panose="020F0502020204030204" pitchFamily="34" charset="0"/>
        </a:defRPr>
      </a:lvl2pPr>
      <a:lvl3pPr marL="349812" indent="-200414" algn="l" defTabSz="685049" rtl="0" eaLnBrk="1" fontAlgn="base" hangingPunct="1">
        <a:spcBef>
          <a:spcPct val="0"/>
        </a:spcBef>
        <a:spcAft>
          <a:spcPct val="0"/>
        </a:spcAft>
        <a:buClr>
          <a:schemeClr val="accent2"/>
        </a:buClr>
        <a:buSzPct val="120000"/>
        <a:buFont typeface="Arial" charset="0"/>
        <a:buChar char="–"/>
        <a:defRPr sz="1224" baseline="0">
          <a:solidFill>
            <a:schemeClr val="accent2"/>
          </a:solidFill>
          <a:latin typeface="Calibri" panose="020F0502020204030204" pitchFamily="34" charset="0"/>
          <a:cs typeface="Calibri" panose="020F0502020204030204" pitchFamily="34" charset="0"/>
          <a:sym typeface="Calibri" panose="020F0502020204030204" pitchFamily="34" charset="0"/>
        </a:defRPr>
      </a:lvl3pPr>
      <a:lvl4pPr marL="470061" indent="-119033" algn="l" defTabSz="685049" rtl="0" eaLnBrk="1" fontAlgn="base" hangingPunct="1">
        <a:spcBef>
          <a:spcPct val="0"/>
        </a:spcBef>
        <a:spcAft>
          <a:spcPct val="0"/>
        </a:spcAft>
        <a:buClr>
          <a:schemeClr val="accent2"/>
        </a:buClr>
        <a:buSzPct val="120000"/>
        <a:buFont typeface="Arial" charset="0"/>
        <a:buChar char="▫"/>
        <a:defRPr sz="1224" baseline="0">
          <a:solidFill>
            <a:schemeClr val="accent2"/>
          </a:solidFill>
          <a:latin typeface="Calibri" panose="020F0502020204030204" pitchFamily="34" charset="0"/>
          <a:cs typeface="Calibri" panose="020F0502020204030204" pitchFamily="34" charset="0"/>
          <a:sym typeface="Calibri" panose="020F0502020204030204" pitchFamily="34" charset="0"/>
        </a:defRPr>
      </a:lvl4pPr>
      <a:lvl5pPr marL="573692" indent="-99600" algn="l" defTabSz="685049" rtl="0" eaLnBrk="1" fontAlgn="base" hangingPunct="1">
        <a:spcBef>
          <a:spcPct val="0"/>
        </a:spcBef>
        <a:spcAft>
          <a:spcPct val="0"/>
        </a:spcAft>
        <a:buClr>
          <a:schemeClr val="accent2"/>
        </a:buClr>
        <a:buSzPct val="89000"/>
        <a:buFont typeface="Arial" charset="0"/>
        <a:buChar char="-"/>
        <a:defRPr sz="1224" baseline="0">
          <a:solidFill>
            <a:schemeClr val="accent2"/>
          </a:solidFill>
          <a:latin typeface="Calibri" panose="020F0502020204030204" pitchFamily="34" charset="0"/>
          <a:cs typeface="Calibri" panose="020F0502020204030204" pitchFamily="34" charset="0"/>
          <a:sym typeface="Calibri" panose="020F0502020204030204" pitchFamily="34" charset="0"/>
        </a:defRPr>
      </a:lvl5pPr>
      <a:lvl6pPr marL="573692" indent="-99600" algn="l" defTabSz="685049"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6pPr>
      <a:lvl7pPr marL="573692" indent="-99600" algn="l" defTabSz="685049"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7pPr>
      <a:lvl8pPr marL="573692" indent="-99600" algn="l" defTabSz="685049"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8pPr>
      <a:lvl9pPr marL="573692" indent="-99600" algn="l" defTabSz="685049" rtl="0" eaLnBrk="1" fontAlgn="base" hangingPunct="1">
        <a:spcBef>
          <a:spcPct val="0"/>
        </a:spcBef>
        <a:spcAft>
          <a:spcPct val="0"/>
        </a:spcAft>
        <a:buClr>
          <a:schemeClr val="tx2"/>
        </a:buClr>
        <a:buSzPct val="89000"/>
        <a:buFont typeface="Arial" charset="0"/>
        <a:buChar char="-"/>
        <a:defRPr sz="1224" baseline="0">
          <a:solidFill>
            <a:schemeClr val="tx1"/>
          </a:solidFill>
          <a:latin typeface="+mn-lt"/>
        </a:defRPr>
      </a:lvl9pPr>
    </p:bodyStyle>
    <p:otherStyle>
      <a:defPPr>
        <a:defRPr lang="en-US"/>
      </a:defPPr>
      <a:lvl1pPr marL="0" algn="l" defTabSz="699625" rtl="0" eaLnBrk="1" latinLnBrk="0" hangingPunct="1">
        <a:defRPr sz="1377" kern="1200">
          <a:solidFill>
            <a:schemeClr val="tx1"/>
          </a:solidFill>
          <a:latin typeface="+mn-lt"/>
          <a:ea typeface="+mn-ea"/>
          <a:cs typeface="+mn-cs"/>
        </a:defRPr>
      </a:lvl1pPr>
      <a:lvl2pPr marL="349812" algn="l" defTabSz="699625" rtl="0" eaLnBrk="1" latinLnBrk="0" hangingPunct="1">
        <a:defRPr sz="1377" kern="1200">
          <a:solidFill>
            <a:schemeClr val="tx1"/>
          </a:solidFill>
          <a:latin typeface="+mn-lt"/>
          <a:ea typeface="+mn-ea"/>
          <a:cs typeface="+mn-cs"/>
        </a:defRPr>
      </a:lvl2pPr>
      <a:lvl3pPr marL="699625" algn="l" defTabSz="699625" rtl="0" eaLnBrk="1" latinLnBrk="0" hangingPunct="1">
        <a:defRPr sz="1377" kern="1200">
          <a:solidFill>
            <a:schemeClr val="tx1"/>
          </a:solidFill>
          <a:latin typeface="+mn-lt"/>
          <a:ea typeface="+mn-ea"/>
          <a:cs typeface="+mn-cs"/>
        </a:defRPr>
      </a:lvl3pPr>
      <a:lvl4pPr marL="1049437" algn="l" defTabSz="699625" rtl="0" eaLnBrk="1" latinLnBrk="0" hangingPunct="1">
        <a:defRPr sz="1377" kern="1200">
          <a:solidFill>
            <a:schemeClr val="tx1"/>
          </a:solidFill>
          <a:latin typeface="+mn-lt"/>
          <a:ea typeface="+mn-ea"/>
          <a:cs typeface="+mn-cs"/>
        </a:defRPr>
      </a:lvl4pPr>
      <a:lvl5pPr marL="1399250" algn="l" defTabSz="699625" rtl="0" eaLnBrk="1" latinLnBrk="0" hangingPunct="1">
        <a:defRPr sz="1377" kern="1200">
          <a:solidFill>
            <a:schemeClr val="tx1"/>
          </a:solidFill>
          <a:latin typeface="+mn-lt"/>
          <a:ea typeface="+mn-ea"/>
          <a:cs typeface="+mn-cs"/>
        </a:defRPr>
      </a:lvl5pPr>
      <a:lvl6pPr marL="1749062" algn="l" defTabSz="699625" rtl="0" eaLnBrk="1" latinLnBrk="0" hangingPunct="1">
        <a:defRPr sz="1377" kern="1200">
          <a:solidFill>
            <a:schemeClr val="tx1"/>
          </a:solidFill>
          <a:latin typeface="+mn-lt"/>
          <a:ea typeface="+mn-ea"/>
          <a:cs typeface="+mn-cs"/>
        </a:defRPr>
      </a:lvl6pPr>
      <a:lvl7pPr marL="2098874" algn="l" defTabSz="699625" rtl="0" eaLnBrk="1" latinLnBrk="0" hangingPunct="1">
        <a:defRPr sz="1377" kern="1200">
          <a:solidFill>
            <a:schemeClr val="tx1"/>
          </a:solidFill>
          <a:latin typeface="+mn-lt"/>
          <a:ea typeface="+mn-ea"/>
          <a:cs typeface="+mn-cs"/>
        </a:defRPr>
      </a:lvl7pPr>
      <a:lvl8pPr marL="2448687" algn="l" defTabSz="699625" rtl="0" eaLnBrk="1" latinLnBrk="0" hangingPunct="1">
        <a:defRPr sz="1377" kern="1200">
          <a:solidFill>
            <a:schemeClr val="tx1"/>
          </a:solidFill>
          <a:latin typeface="+mn-lt"/>
          <a:ea typeface="+mn-ea"/>
          <a:cs typeface="+mn-cs"/>
        </a:defRPr>
      </a:lvl8pPr>
      <a:lvl9pPr marL="2798499" algn="l" defTabSz="699625" rtl="0" eaLnBrk="1" latinLnBrk="0" hangingPunct="1">
        <a:defRPr sz="13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emf"/><Relationship Id="rId3" Type="http://schemas.openxmlformats.org/officeDocument/2006/relationships/tags" Target="../tags/tag20.xml"/><Relationship Id="rId7" Type="http://schemas.openxmlformats.org/officeDocument/2006/relationships/slideLayout" Target="../slideLayouts/slideLayout2.xml"/><Relationship Id="rId12" Type="http://schemas.openxmlformats.org/officeDocument/2006/relationships/image" Target="../media/image1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1.png"/><Relationship Id="rId5" Type="http://schemas.openxmlformats.org/officeDocument/2006/relationships/tags" Target="../tags/tag22.xml"/><Relationship Id="rId10" Type="http://schemas.openxmlformats.org/officeDocument/2006/relationships/image" Target="../media/image10.png"/><Relationship Id="rId4" Type="http://schemas.openxmlformats.org/officeDocument/2006/relationships/tags" Target="../tags/tag2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0.png"/><Relationship Id="rId11" Type="http://schemas.openxmlformats.org/officeDocument/2006/relationships/image" Target="../media/image1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twitter.com/MIGAWorldBank" TargetMode="External"/><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miga-linkedin/" TargetMode="External"/><Relationship Id="rId4" Type="http://schemas.openxmlformats.org/officeDocument/2006/relationships/hyperlink" Target="http://miga-twi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2">
            <a:extLst>
              <a:ext uri="{FF2B5EF4-FFF2-40B4-BE49-F238E27FC236}">
                <a16:creationId xmlns:a16="http://schemas.microsoft.com/office/drawing/2014/main" id="{191D67AB-48C4-4323-BC99-6F07B48CC414}"/>
              </a:ext>
            </a:extLst>
          </p:cNvPr>
          <p:cNvSpPr/>
          <p:nvPr/>
        </p:nvSpPr>
        <p:spPr>
          <a:xfrm flipH="1" flipV="1">
            <a:off x="5000557" y="-2"/>
            <a:ext cx="4150653" cy="4229102"/>
          </a:xfrm>
          <a:custGeom>
            <a:avLst/>
            <a:gdLst>
              <a:gd name="connsiteX0" fmla="*/ 4150653 w 4150653"/>
              <a:gd name="connsiteY0" fmla="*/ 4229102 h 4229102"/>
              <a:gd name="connsiteX1" fmla="*/ 3634698 w 4150653"/>
              <a:gd name="connsiteY1" fmla="*/ 4229102 h 4229102"/>
              <a:gd name="connsiteX2" fmla="*/ 846382 w 4150653"/>
              <a:gd name="connsiteY2" fmla="*/ 4229102 h 4229102"/>
              <a:gd name="connsiteX3" fmla="*/ 0 w 4150653"/>
              <a:gd name="connsiteY3" fmla="*/ 4229102 h 4229102"/>
              <a:gd name="connsiteX4" fmla="*/ 0 w 4150653"/>
              <a:gd name="connsiteY4" fmla="*/ 0 h 4229102"/>
              <a:gd name="connsiteX5" fmla="*/ 846382 w 4150653"/>
              <a:gd name="connsiteY5" fmla="*/ 984796 h 4229102"/>
              <a:gd name="connsiteX6" fmla="*/ 846382 w 4150653"/>
              <a:gd name="connsiteY6" fmla="*/ 0 h 422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653" h="4229102">
                <a:moveTo>
                  <a:pt x="4150653" y="4229102"/>
                </a:moveTo>
                <a:lnTo>
                  <a:pt x="3634698" y="4229102"/>
                </a:lnTo>
                <a:lnTo>
                  <a:pt x="846382" y="4229102"/>
                </a:lnTo>
                <a:lnTo>
                  <a:pt x="0" y="4229102"/>
                </a:lnTo>
                <a:lnTo>
                  <a:pt x="0" y="0"/>
                </a:lnTo>
                <a:lnTo>
                  <a:pt x="846382" y="984796"/>
                </a:lnTo>
                <a:lnTo>
                  <a:pt x="846382"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libri"/>
              <a:ea typeface="+mn-ea"/>
              <a:cs typeface="+mn-cs"/>
            </a:endParaRPr>
          </a:p>
        </p:txBody>
      </p:sp>
      <p:sp>
        <p:nvSpPr>
          <p:cNvPr id="4" name="Freeform 43">
            <a:extLst>
              <a:ext uri="{FF2B5EF4-FFF2-40B4-BE49-F238E27FC236}">
                <a16:creationId xmlns:a16="http://schemas.microsoft.com/office/drawing/2014/main" id="{2C04D349-1282-466C-AAE0-7E25C6540948}"/>
              </a:ext>
            </a:extLst>
          </p:cNvPr>
          <p:cNvSpPr/>
          <p:nvPr/>
        </p:nvSpPr>
        <p:spPr>
          <a:xfrm flipH="1" flipV="1">
            <a:off x="5000557" y="-2"/>
            <a:ext cx="4150653" cy="4229102"/>
          </a:xfrm>
          <a:custGeom>
            <a:avLst/>
            <a:gdLst>
              <a:gd name="connsiteX0" fmla="*/ 4150653 w 4150653"/>
              <a:gd name="connsiteY0" fmla="*/ 4229102 h 4229102"/>
              <a:gd name="connsiteX1" fmla="*/ 3634698 w 4150653"/>
              <a:gd name="connsiteY1" fmla="*/ 4229102 h 4229102"/>
              <a:gd name="connsiteX2" fmla="*/ 846382 w 4150653"/>
              <a:gd name="connsiteY2" fmla="*/ 4229102 h 4229102"/>
              <a:gd name="connsiteX3" fmla="*/ 0 w 4150653"/>
              <a:gd name="connsiteY3" fmla="*/ 4229102 h 4229102"/>
              <a:gd name="connsiteX4" fmla="*/ 0 w 4150653"/>
              <a:gd name="connsiteY4" fmla="*/ 0 h 4229102"/>
              <a:gd name="connsiteX5" fmla="*/ 846382 w 4150653"/>
              <a:gd name="connsiteY5" fmla="*/ 984796 h 4229102"/>
              <a:gd name="connsiteX6" fmla="*/ 846382 w 4150653"/>
              <a:gd name="connsiteY6" fmla="*/ 0 h 422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653" h="4229102">
                <a:moveTo>
                  <a:pt x="4150653" y="4229102"/>
                </a:moveTo>
                <a:lnTo>
                  <a:pt x="3634698" y="4229102"/>
                </a:lnTo>
                <a:lnTo>
                  <a:pt x="846382" y="4229102"/>
                </a:lnTo>
                <a:lnTo>
                  <a:pt x="0" y="4229102"/>
                </a:lnTo>
                <a:lnTo>
                  <a:pt x="0" y="0"/>
                </a:lnTo>
                <a:lnTo>
                  <a:pt x="846382" y="984796"/>
                </a:lnTo>
                <a:lnTo>
                  <a:pt x="846382" y="0"/>
                </a:lnTo>
                <a:close/>
              </a:path>
            </a:pathLst>
          </a:custGeom>
          <a:solidFill>
            <a:schemeClr val="tx2">
              <a:alpha val="9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2F5897"/>
              </a:solidFill>
              <a:effectLst/>
              <a:uLnTx/>
              <a:uFillTx/>
              <a:latin typeface="Calibri"/>
              <a:ea typeface="+mn-ea"/>
              <a:cs typeface="+mn-cs"/>
            </a:endParaRPr>
          </a:p>
        </p:txBody>
      </p:sp>
      <p:sp>
        <p:nvSpPr>
          <p:cNvPr id="6" name="Right Triangle 5">
            <a:extLst>
              <a:ext uri="{FF2B5EF4-FFF2-40B4-BE49-F238E27FC236}">
                <a16:creationId xmlns:a16="http://schemas.microsoft.com/office/drawing/2014/main" id="{C1C10FD0-E5EA-41AC-895E-9C8D05B56F15}"/>
              </a:ext>
            </a:extLst>
          </p:cNvPr>
          <p:cNvSpPr/>
          <p:nvPr/>
        </p:nvSpPr>
        <p:spPr>
          <a:xfrm rot="10800000" flipH="1">
            <a:off x="5624084" y="2974257"/>
            <a:ext cx="1700947" cy="2672477"/>
          </a:xfrm>
          <a:prstGeom prst="rtTriangle">
            <a:avLst/>
          </a:prstGeom>
          <a:solidFill>
            <a:schemeClr val="bg1"/>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51878BA8-EB86-4C12-8F89-6C35ED7AFE8A}"/>
              </a:ext>
            </a:extLst>
          </p:cNvPr>
          <p:cNvSpPr>
            <a:spLocks noChangeArrowheads="1"/>
          </p:cNvSpPr>
          <p:nvPr/>
        </p:nvSpPr>
        <p:spPr bwMode="auto">
          <a:xfrm>
            <a:off x="1213154" y="3554574"/>
            <a:ext cx="5205753" cy="954107"/>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solidFill>
                  <a:schemeClr val="tx2"/>
                </a:solidFill>
                <a:latin typeface="Calibri" pitchFamily="34" charset="0"/>
              </a:rPr>
              <a:t>16th edition of BCC&amp;I Environment and Energy Conclave </a:t>
            </a:r>
            <a:endParaRPr kumimoji="0" lang="en-US" b="1" i="0" u="none" strike="noStrike" kern="1200" cap="none" spc="0" normalizeH="0" baseline="0" noProof="0" dirty="0">
              <a:ln>
                <a:noFill/>
              </a:ln>
              <a:solidFill>
                <a:schemeClr val="tx2"/>
              </a:solidFill>
              <a:effectLst/>
              <a:uLnTx/>
              <a:uFillTx/>
              <a:latin typeface="Calibri" pitchFamily="34" charset="0"/>
              <a:ea typeface="ＭＳ Ｐゴシック" pitchFamily="34" charset="-128"/>
              <a:cs typeface="+mn-cs"/>
            </a:endParaRPr>
          </a:p>
        </p:txBody>
      </p:sp>
      <p:pic>
        <p:nvPicPr>
          <p:cNvPr id="7" name="Picture 6">
            <a:extLst>
              <a:ext uri="{FF2B5EF4-FFF2-40B4-BE49-F238E27FC236}">
                <a16:creationId xmlns:a16="http://schemas.microsoft.com/office/drawing/2014/main" id="{6E2D50B1-00F2-4E73-8B2A-E9EDFB8A25DC}"/>
              </a:ext>
            </a:extLst>
          </p:cNvPr>
          <p:cNvPicPr>
            <a:picLocks noChangeAspect="1"/>
          </p:cNvPicPr>
          <p:nvPr/>
        </p:nvPicPr>
        <p:blipFill rotWithShape="1">
          <a:blip r:embed="rId3">
            <a:duotone>
              <a:schemeClr val="accent5">
                <a:shade val="45000"/>
                <a:satMod val="135000"/>
              </a:schemeClr>
              <a:prstClr val="white"/>
            </a:duotone>
          </a:blip>
          <a:srcRect l="43097" r="20000"/>
          <a:stretch/>
        </p:blipFill>
        <p:spPr>
          <a:xfrm flipH="1">
            <a:off x="4926010" y="0"/>
            <a:ext cx="4217990" cy="6858000"/>
          </a:xfrm>
          <a:prstGeom prst="rtTriangle">
            <a:avLst/>
          </a:prstGeom>
          <a:noFill/>
        </p:spPr>
      </p:pic>
    </p:spTree>
    <p:extLst>
      <p:ext uri="{BB962C8B-B14F-4D97-AF65-F5344CB8AC3E}">
        <p14:creationId xmlns:p14="http://schemas.microsoft.com/office/powerpoint/2010/main" val="303698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8F8F-2F25-4E5C-B2F9-6B376454FC5D}"/>
              </a:ext>
            </a:extLst>
          </p:cNvPr>
          <p:cNvSpPr>
            <a:spLocks noGrp="1"/>
          </p:cNvSpPr>
          <p:nvPr>
            <p:ph type="title"/>
          </p:nvPr>
        </p:nvSpPr>
        <p:spPr/>
        <p:txBody>
          <a:bodyPr>
            <a:noAutofit/>
          </a:bodyPr>
          <a:lstStyle/>
          <a:p>
            <a:r>
              <a:rPr lang="en-US" dirty="0"/>
              <a:t>The World Bank Operating Model</a:t>
            </a:r>
          </a:p>
        </p:txBody>
      </p:sp>
      <p:sp>
        <p:nvSpPr>
          <p:cNvPr id="47" name="Rectangle 46">
            <a:extLst>
              <a:ext uri="{FF2B5EF4-FFF2-40B4-BE49-F238E27FC236}">
                <a16:creationId xmlns:a16="http://schemas.microsoft.com/office/drawing/2014/main" id="{645A3696-1685-49F0-B0EE-543C57A24A60}"/>
              </a:ext>
            </a:extLst>
          </p:cNvPr>
          <p:cNvSpPr/>
          <p:nvPr/>
        </p:nvSpPr>
        <p:spPr bwMode="auto">
          <a:xfrm>
            <a:off x="627181" y="2222494"/>
            <a:ext cx="3877056" cy="3639312"/>
          </a:xfrm>
          <a:prstGeom prst="rect">
            <a:avLst/>
          </a:prstGeom>
          <a:solidFill>
            <a:schemeClr val="bg1">
              <a:lumMod val="85000"/>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76" name="TextBox 75">
            <a:extLst>
              <a:ext uri="{FF2B5EF4-FFF2-40B4-BE49-F238E27FC236}">
                <a16:creationId xmlns:a16="http://schemas.microsoft.com/office/drawing/2014/main" id="{3DE42870-DA7A-4925-B0AD-01874B6D9595}"/>
              </a:ext>
            </a:extLst>
          </p:cNvPr>
          <p:cNvSpPr txBox="1"/>
          <p:nvPr/>
        </p:nvSpPr>
        <p:spPr>
          <a:xfrm>
            <a:off x="1273828" y="2316224"/>
            <a:ext cx="2580039"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b="1">
                <a:solidFill>
                  <a:schemeClr val="tx2"/>
                </a:solidFill>
                <a:latin typeface="Arial"/>
                <a:ea typeface="MS PGothic" panose="020B0600070205080204" pitchFamily="34" charset="-128"/>
                <a:cs typeface="Arial" panose="020B0604020202020204" pitchFamily="34" charset="0"/>
              </a:rPr>
              <a:t>Public Sector Focus</a:t>
            </a:r>
          </a:p>
        </p:txBody>
      </p:sp>
      <p:sp>
        <p:nvSpPr>
          <p:cNvPr id="49" name="Rectangle: Rounded Corners 48">
            <a:extLst>
              <a:ext uri="{FF2B5EF4-FFF2-40B4-BE49-F238E27FC236}">
                <a16:creationId xmlns:a16="http://schemas.microsoft.com/office/drawing/2014/main" id="{C6FC3789-AFC6-4930-8DA8-04C19B536DB5}"/>
              </a:ext>
            </a:extLst>
          </p:cNvPr>
          <p:cNvSpPr/>
          <p:nvPr/>
        </p:nvSpPr>
        <p:spPr bwMode="auto">
          <a:xfrm>
            <a:off x="765417" y="2672877"/>
            <a:ext cx="1719072" cy="2683553"/>
          </a:xfrm>
          <a:prstGeom prst="roundRect">
            <a:avLst/>
          </a:prstGeom>
          <a:solidFill>
            <a:schemeClr val="bg1"/>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59" name="Rectangle: Rounded Corners 58">
            <a:extLst>
              <a:ext uri="{FF2B5EF4-FFF2-40B4-BE49-F238E27FC236}">
                <a16:creationId xmlns:a16="http://schemas.microsoft.com/office/drawing/2014/main" id="{2DDC9FEE-0C98-4A77-9E0D-C4789AE190DE}"/>
              </a:ext>
            </a:extLst>
          </p:cNvPr>
          <p:cNvSpPr/>
          <p:nvPr/>
        </p:nvSpPr>
        <p:spPr bwMode="auto">
          <a:xfrm>
            <a:off x="2646929" y="2672877"/>
            <a:ext cx="1719072" cy="2683553"/>
          </a:xfrm>
          <a:prstGeom prst="roundRect">
            <a:avLst/>
          </a:prstGeom>
          <a:solidFill>
            <a:schemeClr val="bg1"/>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55" name="Rectangle 11">
            <a:extLst>
              <a:ext uri="{FF2B5EF4-FFF2-40B4-BE49-F238E27FC236}">
                <a16:creationId xmlns:a16="http://schemas.microsoft.com/office/drawing/2014/main" id="{053C1990-128D-45B5-8F72-D361271DCAEF}"/>
              </a:ext>
            </a:extLst>
          </p:cNvPr>
          <p:cNvSpPr>
            <a:spLocks noChangeArrowheads="1"/>
          </p:cNvSpPr>
          <p:nvPr/>
        </p:nvSpPr>
        <p:spPr bwMode="auto">
          <a:xfrm>
            <a:off x="1051615" y="5333716"/>
            <a:ext cx="3028188" cy="5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38" tIns="47625" rIns="96838" bIns="47625" anchor="ctr"/>
          <a:lstStyle/>
          <a:p>
            <a:pPr algn="ctr" defTabSz="960438">
              <a:lnSpc>
                <a:spcPct val="115000"/>
              </a:lnSpc>
            </a:pPr>
            <a:r>
              <a:rPr lang="en-US" sz="1100">
                <a:solidFill>
                  <a:schemeClr val="tx2"/>
                </a:solidFill>
                <a:latin typeface="Calibri" pitchFamily="34" charset="0"/>
                <a:cs typeface="Calibri" pitchFamily="34" charset="0"/>
              </a:rPr>
              <a:t>Support countries’ economic and institutional development</a:t>
            </a:r>
          </a:p>
        </p:txBody>
      </p:sp>
      <p:sp>
        <p:nvSpPr>
          <p:cNvPr id="46" name="Rectangle 45">
            <a:extLst>
              <a:ext uri="{FF2B5EF4-FFF2-40B4-BE49-F238E27FC236}">
                <a16:creationId xmlns:a16="http://schemas.microsoft.com/office/drawing/2014/main" id="{694EB851-581D-43C6-B3E3-87877BF60BE3}"/>
              </a:ext>
            </a:extLst>
          </p:cNvPr>
          <p:cNvSpPr/>
          <p:nvPr/>
        </p:nvSpPr>
        <p:spPr bwMode="auto">
          <a:xfrm>
            <a:off x="4643579" y="2222494"/>
            <a:ext cx="3873241" cy="3639312"/>
          </a:xfrm>
          <a:prstGeom prst="rect">
            <a:avLst/>
          </a:prstGeom>
          <a:solidFill>
            <a:schemeClr val="accent4">
              <a:lumMod val="10000"/>
              <a:lumOff val="90000"/>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77" name="TextBox 76">
            <a:extLst>
              <a:ext uri="{FF2B5EF4-FFF2-40B4-BE49-F238E27FC236}">
                <a16:creationId xmlns:a16="http://schemas.microsoft.com/office/drawing/2014/main" id="{0D8FF09B-E495-449F-AD11-DD43C067D05F}"/>
              </a:ext>
            </a:extLst>
          </p:cNvPr>
          <p:cNvSpPr txBox="1"/>
          <p:nvPr/>
        </p:nvSpPr>
        <p:spPr>
          <a:xfrm>
            <a:off x="5219373" y="2316224"/>
            <a:ext cx="2721653"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a:ln>
                  <a:noFill/>
                </a:ln>
                <a:solidFill>
                  <a:schemeClr val="tx2"/>
                </a:solidFill>
                <a:effectLst/>
                <a:uLnTx/>
                <a:uFillTx/>
                <a:latin typeface="Arial"/>
                <a:ea typeface="MS PGothic" panose="020B0600070205080204" pitchFamily="34" charset="-128"/>
                <a:cs typeface="Arial" panose="020B0604020202020204" pitchFamily="34" charset="0"/>
              </a:rPr>
              <a:t>Private Sector Focus</a:t>
            </a:r>
          </a:p>
        </p:txBody>
      </p:sp>
      <p:sp>
        <p:nvSpPr>
          <p:cNvPr id="65" name="Rectangle: Rounded Corners 64">
            <a:extLst>
              <a:ext uri="{FF2B5EF4-FFF2-40B4-BE49-F238E27FC236}">
                <a16:creationId xmlns:a16="http://schemas.microsoft.com/office/drawing/2014/main" id="{6C1F6959-803F-44B8-B263-F7F64ACE2C0F}"/>
              </a:ext>
            </a:extLst>
          </p:cNvPr>
          <p:cNvSpPr/>
          <p:nvPr/>
        </p:nvSpPr>
        <p:spPr bwMode="auto">
          <a:xfrm>
            <a:off x="4783123" y="2672877"/>
            <a:ext cx="1719072" cy="2683553"/>
          </a:xfrm>
          <a:prstGeom prst="roundRect">
            <a:avLst/>
          </a:prstGeom>
          <a:solidFill>
            <a:schemeClr val="bg1"/>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71" name="Rectangle: Rounded Corners 70">
            <a:extLst>
              <a:ext uri="{FF2B5EF4-FFF2-40B4-BE49-F238E27FC236}">
                <a16:creationId xmlns:a16="http://schemas.microsoft.com/office/drawing/2014/main" id="{678EB889-0164-4086-ABEC-08ABB386292A}"/>
              </a:ext>
            </a:extLst>
          </p:cNvPr>
          <p:cNvSpPr/>
          <p:nvPr/>
        </p:nvSpPr>
        <p:spPr bwMode="auto">
          <a:xfrm>
            <a:off x="6658690" y="2672877"/>
            <a:ext cx="1719072" cy="2683553"/>
          </a:xfrm>
          <a:prstGeom prst="roundRect">
            <a:avLst/>
          </a:prstGeom>
          <a:solidFill>
            <a:schemeClr val="bg1"/>
          </a:solidFill>
          <a:ln w="9525" cap="flat" cmpd="sng" algn="ctr">
            <a:solidFill>
              <a:schemeClr val="accent4"/>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56" name="Rectangle 11">
            <a:extLst>
              <a:ext uri="{FF2B5EF4-FFF2-40B4-BE49-F238E27FC236}">
                <a16:creationId xmlns:a16="http://schemas.microsoft.com/office/drawing/2014/main" id="{23F5DC47-B638-4F80-AAC0-64F234298E74}"/>
              </a:ext>
            </a:extLst>
          </p:cNvPr>
          <p:cNvSpPr>
            <a:spLocks noChangeArrowheads="1"/>
          </p:cNvSpPr>
          <p:nvPr/>
        </p:nvSpPr>
        <p:spPr bwMode="auto">
          <a:xfrm>
            <a:off x="4938593" y="5333716"/>
            <a:ext cx="1407161" cy="5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38" tIns="47625" rIns="96838" bIns="47625" anchor="ctr"/>
          <a:lstStyle/>
          <a:p>
            <a:pPr algn="ctr" defTabSz="960438">
              <a:lnSpc>
                <a:spcPct val="115000"/>
              </a:lnSpc>
            </a:pPr>
            <a:r>
              <a:rPr lang="en-US" sz="1100">
                <a:solidFill>
                  <a:schemeClr val="tx2"/>
                </a:solidFill>
                <a:latin typeface="Calibri" pitchFamily="34" charset="0"/>
                <a:cs typeface="Calibri" pitchFamily="34" charset="0"/>
              </a:rPr>
              <a:t>Encourage private sector development </a:t>
            </a:r>
          </a:p>
        </p:txBody>
      </p:sp>
      <p:sp>
        <p:nvSpPr>
          <p:cNvPr id="57" name="Rectangle 11">
            <a:extLst>
              <a:ext uri="{FF2B5EF4-FFF2-40B4-BE49-F238E27FC236}">
                <a16:creationId xmlns:a16="http://schemas.microsoft.com/office/drawing/2014/main" id="{35133564-EF4E-4CAB-8A7F-CB4135B7CDDD}"/>
              </a:ext>
            </a:extLst>
          </p:cNvPr>
          <p:cNvSpPr>
            <a:spLocks noChangeArrowheads="1"/>
          </p:cNvSpPr>
          <p:nvPr/>
        </p:nvSpPr>
        <p:spPr bwMode="auto">
          <a:xfrm>
            <a:off x="6875971" y="5333716"/>
            <a:ext cx="1284511" cy="5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838" tIns="47625" rIns="96838" bIns="47625" anchor="ctr"/>
          <a:lstStyle/>
          <a:p>
            <a:pPr algn="ctr" defTabSz="960438">
              <a:lnSpc>
                <a:spcPct val="115000"/>
              </a:lnSpc>
            </a:pPr>
            <a:r>
              <a:rPr lang="en-US" sz="1100">
                <a:solidFill>
                  <a:schemeClr val="tx2"/>
                </a:solidFill>
                <a:latin typeface="Calibri" pitchFamily="34" charset="0"/>
                <a:cs typeface="Calibri" pitchFamily="34" charset="0"/>
              </a:rPr>
              <a:t>Promote foreign direct investment </a:t>
            </a:r>
          </a:p>
        </p:txBody>
      </p:sp>
      <p:pic>
        <p:nvPicPr>
          <p:cNvPr id="62" name="Picture 61" descr="Logo, company name&#10;&#10;Description automatically generated">
            <a:extLst>
              <a:ext uri="{FF2B5EF4-FFF2-40B4-BE49-F238E27FC236}">
                <a16:creationId xmlns:a16="http://schemas.microsoft.com/office/drawing/2014/main" id="{867B8884-36A9-40B7-9DAA-EF12054C4564}"/>
              </a:ext>
            </a:extLst>
          </p:cNvPr>
          <p:cNvPicPr>
            <a:picLocks noChangeAspect="1"/>
          </p:cNvPicPr>
          <p:nvPr/>
        </p:nvPicPr>
        <p:blipFill rotWithShape="1">
          <a:blip r:embed="rId2"/>
          <a:srcRect b="22001"/>
          <a:stretch/>
        </p:blipFill>
        <p:spPr>
          <a:xfrm>
            <a:off x="3282424" y="1027038"/>
            <a:ext cx="2623916" cy="927198"/>
          </a:xfrm>
          <a:prstGeom prst="rect">
            <a:avLst/>
          </a:prstGeom>
        </p:spPr>
      </p:pic>
      <p:grpSp>
        <p:nvGrpSpPr>
          <p:cNvPr id="64" name="Group 63">
            <a:extLst>
              <a:ext uri="{FF2B5EF4-FFF2-40B4-BE49-F238E27FC236}">
                <a16:creationId xmlns:a16="http://schemas.microsoft.com/office/drawing/2014/main" id="{F7320FB7-A88A-476B-A74F-91B9AFDD9C50}"/>
              </a:ext>
            </a:extLst>
          </p:cNvPr>
          <p:cNvGrpSpPr/>
          <p:nvPr/>
        </p:nvGrpSpPr>
        <p:grpSpPr>
          <a:xfrm>
            <a:off x="3949253" y="744242"/>
            <a:ext cx="2613902" cy="1361487"/>
            <a:chOff x="3472482" y="1143320"/>
            <a:chExt cx="2613902" cy="1361487"/>
          </a:xfrm>
        </p:grpSpPr>
        <p:sp>
          <p:nvSpPr>
            <p:cNvPr id="75" name="Arc 74">
              <a:extLst>
                <a:ext uri="{FF2B5EF4-FFF2-40B4-BE49-F238E27FC236}">
                  <a16:creationId xmlns:a16="http://schemas.microsoft.com/office/drawing/2014/main" id="{0B34FDAF-F590-4C14-9AA3-40F7B5433465}"/>
                </a:ext>
              </a:extLst>
            </p:cNvPr>
            <p:cNvSpPr/>
            <p:nvPr/>
          </p:nvSpPr>
          <p:spPr>
            <a:xfrm>
              <a:off x="3472482" y="1240562"/>
              <a:ext cx="1333107" cy="1264245"/>
            </a:xfrm>
            <a:prstGeom prst="arc">
              <a:avLst>
                <a:gd name="adj1" fmla="val 16426852"/>
                <a:gd name="adj2" fmla="val 2273117"/>
              </a:avLst>
            </a:prstGeom>
            <a:noFill/>
            <a:ln>
              <a:solidFill>
                <a:schemeClr val="accent3"/>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CB5C195F-6FA4-45DC-8D4E-AA2685CFF52F}"/>
                </a:ext>
              </a:extLst>
            </p:cNvPr>
            <p:cNvCxnSpPr>
              <a:cxnSpLocks/>
            </p:cNvCxnSpPr>
            <p:nvPr/>
          </p:nvCxnSpPr>
          <p:spPr>
            <a:xfrm>
              <a:off x="4398433" y="1287128"/>
              <a:ext cx="1043001" cy="0"/>
            </a:xfrm>
            <a:prstGeom prst="line">
              <a:avLst/>
            </a:prstGeom>
            <a:ln>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34F462-B689-4B51-81DB-2429E8A82784}"/>
                </a:ext>
              </a:extLst>
            </p:cNvPr>
            <p:cNvCxnSpPr>
              <a:cxnSpLocks/>
            </p:cNvCxnSpPr>
            <p:nvPr/>
          </p:nvCxnSpPr>
          <p:spPr>
            <a:xfrm>
              <a:off x="4709914" y="1546772"/>
              <a:ext cx="731520" cy="0"/>
            </a:xfrm>
            <a:prstGeom prst="line">
              <a:avLst/>
            </a:prstGeom>
            <a:ln>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286F20B-6F71-4AB6-ABB5-B0C3D3B8D5BE}"/>
                </a:ext>
              </a:extLst>
            </p:cNvPr>
            <p:cNvCxnSpPr>
              <a:cxnSpLocks/>
            </p:cNvCxnSpPr>
            <p:nvPr/>
          </p:nvCxnSpPr>
          <p:spPr>
            <a:xfrm>
              <a:off x="4801354" y="1806416"/>
              <a:ext cx="640080" cy="0"/>
            </a:xfrm>
            <a:prstGeom prst="line">
              <a:avLst/>
            </a:prstGeom>
            <a:ln>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F3E0305-287A-447B-92D2-E6856AD07579}"/>
                </a:ext>
              </a:extLst>
            </p:cNvPr>
            <p:cNvCxnSpPr>
              <a:cxnSpLocks/>
            </p:cNvCxnSpPr>
            <p:nvPr/>
          </p:nvCxnSpPr>
          <p:spPr>
            <a:xfrm>
              <a:off x="4779433" y="2066061"/>
              <a:ext cx="662001" cy="0"/>
            </a:xfrm>
            <a:prstGeom prst="line">
              <a:avLst/>
            </a:prstGeom>
            <a:ln>
              <a:solidFill>
                <a:schemeClr val="accent3"/>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794363F4-9D40-459D-A602-F4AFCE882105}"/>
                </a:ext>
              </a:extLst>
            </p:cNvPr>
            <p:cNvSpPr/>
            <p:nvPr/>
          </p:nvSpPr>
          <p:spPr>
            <a:xfrm>
              <a:off x="4352713" y="1243162"/>
              <a:ext cx="91440" cy="91440"/>
            </a:xfrm>
            <a:prstGeom prst="ellips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6" name="Oval 85">
              <a:extLst>
                <a:ext uri="{FF2B5EF4-FFF2-40B4-BE49-F238E27FC236}">
                  <a16:creationId xmlns:a16="http://schemas.microsoft.com/office/drawing/2014/main" id="{125A1055-10EB-4470-AF36-A3FF6454F049}"/>
                </a:ext>
              </a:extLst>
            </p:cNvPr>
            <p:cNvSpPr/>
            <p:nvPr/>
          </p:nvSpPr>
          <p:spPr>
            <a:xfrm>
              <a:off x="4664194" y="1501052"/>
              <a:ext cx="91440" cy="9144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8" name="Oval 87">
              <a:extLst>
                <a:ext uri="{FF2B5EF4-FFF2-40B4-BE49-F238E27FC236}">
                  <a16:creationId xmlns:a16="http://schemas.microsoft.com/office/drawing/2014/main" id="{903D1DAF-07F7-413E-BC74-030190BDFBA0}"/>
                </a:ext>
              </a:extLst>
            </p:cNvPr>
            <p:cNvSpPr/>
            <p:nvPr/>
          </p:nvSpPr>
          <p:spPr>
            <a:xfrm>
              <a:off x="4759869" y="1759630"/>
              <a:ext cx="91440" cy="91440"/>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89" name="Oval 88">
              <a:extLst>
                <a:ext uri="{FF2B5EF4-FFF2-40B4-BE49-F238E27FC236}">
                  <a16:creationId xmlns:a16="http://schemas.microsoft.com/office/drawing/2014/main" id="{C813E253-3FE9-4626-97D8-5A75EA438A34}"/>
                </a:ext>
              </a:extLst>
            </p:cNvPr>
            <p:cNvSpPr/>
            <p:nvPr/>
          </p:nvSpPr>
          <p:spPr>
            <a:xfrm>
              <a:off x="4733713" y="2019780"/>
              <a:ext cx="91440" cy="91440"/>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90" name="Oval 89">
              <a:extLst>
                <a:ext uri="{FF2B5EF4-FFF2-40B4-BE49-F238E27FC236}">
                  <a16:creationId xmlns:a16="http://schemas.microsoft.com/office/drawing/2014/main" id="{1777DE3D-D2AA-48F6-A827-91DB8EF18E6E}"/>
                </a:ext>
              </a:extLst>
            </p:cNvPr>
            <p:cNvSpPr/>
            <p:nvPr/>
          </p:nvSpPr>
          <p:spPr>
            <a:xfrm>
              <a:off x="5417135" y="2047212"/>
              <a:ext cx="36576" cy="36576"/>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91" name="Oval 90">
              <a:extLst>
                <a:ext uri="{FF2B5EF4-FFF2-40B4-BE49-F238E27FC236}">
                  <a16:creationId xmlns:a16="http://schemas.microsoft.com/office/drawing/2014/main" id="{8F7DF64D-42BD-45D2-A82F-D3719D6B7851}"/>
                </a:ext>
              </a:extLst>
            </p:cNvPr>
            <p:cNvSpPr/>
            <p:nvPr/>
          </p:nvSpPr>
          <p:spPr>
            <a:xfrm>
              <a:off x="5417135" y="1787568"/>
              <a:ext cx="36576" cy="36576"/>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92" name="Oval 91">
              <a:extLst>
                <a:ext uri="{FF2B5EF4-FFF2-40B4-BE49-F238E27FC236}">
                  <a16:creationId xmlns:a16="http://schemas.microsoft.com/office/drawing/2014/main" id="{9F6C64F8-1290-4913-97B0-7AD451857CC9}"/>
                </a:ext>
              </a:extLst>
            </p:cNvPr>
            <p:cNvSpPr/>
            <p:nvPr/>
          </p:nvSpPr>
          <p:spPr>
            <a:xfrm>
              <a:off x="5417135" y="1527924"/>
              <a:ext cx="36576" cy="36576"/>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93" name="Oval 92">
              <a:extLst>
                <a:ext uri="{FF2B5EF4-FFF2-40B4-BE49-F238E27FC236}">
                  <a16:creationId xmlns:a16="http://schemas.microsoft.com/office/drawing/2014/main" id="{611D62B2-30D0-4EB8-BD80-A9670AF0CEBD}"/>
                </a:ext>
              </a:extLst>
            </p:cNvPr>
            <p:cNvSpPr/>
            <p:nvPr/>
          </p:nvSpPr>
          <p:spPr>
            <a:xfrm>
              <a:off x="5417135" y="1268280"/>
              <a:ext cx="36576" cy="36576"/>
            </a:xfrm>
            <a:prstGeom prst="ellipse">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94" name="Rectangle 93">
              <a:extLst>
                <a:ext uri="{FF2B5EF4-FFF2-40B4-BE49-F238E27FC236}">
                  <a16:creationId xmlns:a16="http://schemas.microsoft.com/office/drawing/2014/main" id="{94D327A8-57F2-4845-8878-72C7C94AAB01}"/>
                </a:ext>
              </a:extLst>
            </p:cNvPr>
            <p:cNvSpPr>
              <a:spLocks noChangeArrowheads="1"/>
            </p:cNvSpPr>
            <p:nvPr/>
          </p:nvSpPr>
          <p:spPr bwMode="auto">
            <a:xfrm>
              <a:off x="5441783" y="1143320"/>
              <a:ext cx="644601" cy="274919"/>
            </a:xfrm>
            <a:prstGeom prst="rect">
              <a:avLst/>
            </a:prstGeom>
            <a:noFill/>
            <a:ln w="9525">
              <a:noFill/>
              <a:miter lim="800000"/>
              <a:headEnd/>
              <a:tailEnd/>
            </a:ln>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lumMod val="40000"/>
                      <a:lumOff val="60000"/>
                    </a:schemeClr>
                  </a:solidFill>
                  <a:effectLst/>
                  <a:uLnTx/>
                  <a:uFillTx/>
                  <a:latin typeface="Calibri" pitchFamily="34" charset="0"/>
                  <a:ea typeface="ＭＳ Ｐゴシック" pitchFamily="34" charset="-128"/>
                  <a:cs typeface="+mn-cs"/>
                </a:rPr>
                <a:t>IBRD</a:t>
              </a:r>
            </a:p>
          </p:txBody>
        </p:sp>
        <p:sp>
          <p:nvSpPr>
            <p:cNvPr id="95" name="Rectangle 94">
              <a:extLst>
                <a:ext uri="{FF2B5EF4-FFF2-40B4-BE49-F238E27FC236}">
                  <a16:creationId xmlns:a16="http://schemas.microsoft.com/office/drawing/2014/main" id="{E5D2F192-0764-4DD0-9214-B5F0D8921D10}"/>
                </a:ext>
              </a:extLst>
            </p:cNvPr>
            <p:cNvSpPr>
              <a:spLocks noChangeArrowheads="1"/>
            </p:cNvSpPr>
            <p:nvPr/>
          </p:nvSpPr>
          <p:spPr bwMode="auto">
            <a:xfrm>
              <a:off x="5441783" y="1398882"/>
              <a:ext cx="644601" cy="274919"/>
            </a:xfrm>
            <a:prstGeom prst="rect">
              <a:avLst/>
            </a:prstGeom>
            <a:noFill/>
            <a:ln w="9525">
              <a:noFill/>
              <a:miter lim="800000"/>
              <a:headEnd/>
              <a:tailEnd/>
            </a:ln>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2"/>
                  </a:solidFill>
                  <a:effectLst/>
                  <a:uLnTx/>
                  <a:uFillTx/>
                  <a:latin typeface="Calibri" pitchFamily="34" charset="0"/>
                  <a:ea typeface="ＭＳ Ｐゴシック" pitchFamily="34" charset="-128"/>
                  <a:cs typeface="+mn-cs"/>
                </a:rPr>
                <a:t>IDA</a:t>
              </a:r>
            </a:p>
          </p:txBody>
        </p:sp>
        <p:sp>
          <p:nvSpPr>
            <p:cNvPr id="96" name="Rectangle 95">
              <a:extLst>
                <a:ext uri="{FF2B5EF4-FFF2-40B4-BE49-F238E27FC236}">
                  <a16:creationId xmlns:a16="http://schemas.microsoft.com/office/drawing/2014/main" id="{96612017-2BCF-4563-9C6C-BEFB8D935476}"/>
                </a:ext>
              </a:extLst>
            </p:cNvPr>
            <p:cNvSpPr>
              <a:spLocks noChangeArrowheads="1"/>
            </p:cNvSpPr>
            <p:nvPr/>
          </p:nvSpPr>
          <p:spPr bwMode="auto">
            <a:xfrm>
              <a:off x="5441783" y="1654444"/>
              <a:ext cx="644601" cy="274919"/>
            </a:xfrm>
            <a:prstGeom prst="rect">
              <a:avLst/>
            </a:prstGeom>
            <a:noFill/>
            <a:ln w="9525">
              <a:noFill/>
              <a:miter lim="800000"/>
              <a:headEnd/>
              <a:tailEnd/>
            </a:ln>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accent3"/>
                  </a:solidFill>
                  <a:effectLst/>
                  <a:uLnTx/>
                  <a:uFillTx/>
                  <a:latin typeface="Calibri" pitchFamily="34" charset="0"/>
                  <a:ea typeface="ＭＳ Ｐゴシック" pitchFamily="34" charset="-128"/>
                  <a:cs typeface="+mn-cs"/>
                </a:rPr>
                <a:t>IFC</a:t>
              </a:r>
            </a:p>
          </p:txBody>
        </p:sp>
        <p:sp>
          <p:nvSpPr>
            <p:cNvPr id="97" name="Rectangle 96">
              <a:extLst>
                <a:ext uri="{FF2B5EF4-FFF2-40B4-BE49-F238E27FC236}">
                  <a16:creationId xmlns:a16="http://schemas.microsoft.com/office/drawing/2014/main" id="{C33BC9A1-7F03-40FF-8B64-DFADCC9DACF0}"/>
                </a:ext>
              </a:extLst>
            </p:cNvPr>
            <p:cNvSpPr>
              <a:spLocks noChangeArrowheads="1"/>
            </p:cNvSpPr>
            <p:nvPr/>
          </p:nvSpPr>
          <p:spPr bwMode="auto">
            <a:xfrm>
              <a:off x="5441783" y="1910007"/>
              <a:ext cx="644601" cy="274919"/>
            </a:xfrm>
            <a:prstGeom prst="rect">
              <a:avLst/>
            </a:prstGeom>
            <a:noFill/>
            <a:ln w="9525">
              <a:noFill/>
              <a:miter lim="800000"/>
              <a:headEnd/>
              <a:tailEnd/>
            </a:ln>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chemeClr val="tx2"/>
                  </a:solidFill>
                  <a:effectLst/>
                  <a:uLnTx/>
                  <a:uFillTx/>
                  <a:latin typeface="Calibri" pitchFamily="34" charset="0"/>
                  <a:ea typeface="ＭＳ Ｐゴシック" pitchFamily="34" charset="-128"/>
                  <a:cs typeface="+mn-cs"/>
                </a:rPr>
                <a:t>MIGA</a:t>
              </a:r>
            </a:p>
          </p:txBody>
        </p:sp>
      </p:grpSp>
      <p:pic>
        <p:nvPicPr>
          <p:cNvPr id="70" name="Picture 69" descr="Logo, company name&#10;&#10;Description automatically generated">
            <a:extLst>
              <a:ext uri="{FF2B5EF4-FFF2-40B4-BE49-F238E27FC236}">
                <a16:creationId xmlns:a16="http://schemas.microsoft.com/office/drawing/2014/main" id="{A9261EF6-449A-46CB-8F69-39F7239C4BAB}"/>
              </a:ext>
            </a:extLst>
          </p:cNvPr>
          <p:cNvPicPr>
            <a:picLocks noChangeAspect="1"/>
          </p:cNvPicPr>
          <p:nvPr/>
        </p:nvPicPr>
        <p:blipFill rotWithShape="1">
          <a:blip r:embed="rId2"/>
          <a:srcRect t="77743" r="34532"/>
          <a:stretch/>
        </p:blipFill>
        <p:spPr>
          <a:xfrm>
            <a:off x="2211578" y="1274462"/>
            <a:ext cx="1717831" cy="264572"/>
          </a:xfrm>
          <a:prstGeom prst="rect">
            <a:avLst/>
          </a:prstGeom>
        </p:spPr>
      </p:pic>
      <p:sp>
        <p:nvSpPr>
          <p:cNvPr id="43" name="TextBox 42">
            <a:extLst>
              <a:ext uri="{FF2B5EF4-FFF2-40B4-BE49-F238E27FC236}">
                <a16:creationId xmlns:a16="http://schemas.microsoft.com/office/drawing/2014/main" id="{4D8006D5-420B-4822-AD0A-91901206ED28}"/>
              </a:ext>
            </a:extLst>
          </p:cNvPr>
          <p:cNvSpPr txBox="1"/>
          <p:nvPr/>
        </p:nvSpPr>
        <p:spPr>
          <a:xfrm>
            <a:off x="2646929" y="2850681"/>
            <a:ext cx="171907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chemeClr val="tx2"/>
                </a:solidFill>
                <a:latin typeface="Arial"/>
                <a:ea typeface="MS PGothic" panose="020B0600070205080204" pitchFamily="34" charset="-128"/>
                <a:cs typeface="Arial" panose="020B0604020202020204" pitchFamily="34" charset="0"/>
              </a:rPr>
              <a:t>IDA</a:t>
            </a:r>
          </a:p>
        </p:txBody>
      </p:sp>
      <p:sp>
        <p:nvSpPr>
          <p:cNvPr id="44" name="TextBox 43">
            <a:extLst>
              <a:ext uri="{FF2B5EF4-FFF2-40B4-BE49-F238E27FC236}">
                <a16:creationId xmlns:a16="http://schemas.microsoft.com/office/drawing/2014/main" id="{1D007D10-33EA-4671-9065-D76A748FA7C6}"/>
              </a:ext>
            </a:extLst>
          </p:cNvPr>
          <p:cNvSpPr txBox="1"/>
          <p:nvPr/>
        </p:nvSpPr>
        <p:spPr>
          <a:xfrm>
            <a:off x="4782637" y="2850681"/>
            <a:ext cx="171907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chemeClr val="tx2"/>
                </a:solidFill>
                <a:latin typeface="Arial"/>
                <a:ea typeface="MS PGothic" panose="020B0600070205080204" pitchFamily="34" charset="-128"/>
                <a:cs typeface="Arial" panose="020B0604020202020204" pitchFamily="34" charset="0"/>
              </a:rPr>
              <a:t>IFC</a:t>
            </a:r>
          </a:p>
        </p:txBody>
      </p:sp>
      <p:sp>
        <p:nvSpPr>
          <p:cNvPr id="45" name="TextBox 44">
            <a:extLst>
              <a:ext uri="{FF2B5EF4-FFF2-40B4-BE49-F238E27FC236}">
                <a16:creationId xmlns:a16="http://schemas.microsoft.com/office/drawing/2014/main" id="{B76B7B11-E789-4A88-93A9-945A0BC4CBA3}"/>
              </a:ext>
            </a:extLst>
          </p:cNvPr>
          <p:cNvSpPr txBox="1"/>
          <p:nvPr/>
        </p:nvSpPr>
        <p:spPr>
          <a:xfrm>
            <a:off x="6658690" y="2850681"/>
            <a:ext cx="171907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chemeClr val="tx2"/>
                </a:solidFill>
                <a:latin typeface="Arial"/>
                <a:ea typeface="MS PGothic" panose="020B0600070205080204" pitchFamily="34" charset="-128"/>
                <a:cs typeface="Arial" panose="020B0604020202020204" pitchFamily="34" charset="0"/>
              </a:rPr>
              <a:t>MIGA</a:t>
            </a:r>
          </a:p>
        </p:txBody>
      </p:sp>
      <p:sp>
        <p:nvSpPr>
          <p:cNvPr id="48" name="TextBox 47">
            <a:extLst>
              <a:ext uri="{FF2B5EF4-FFF2-40B4-BE49-F238E27FC236}">
                <a16:creationId xmlns:a16="http://schemas.microsoft.com/office/drawing/2014/main" id="{6A60C567-E865-46C6-A225-CA01F6152F0E}"/>
              </a:ext>
            </a:extLst>
          </p:cNvPr>
          <p:cNvSpPr txBox="1"/>
          <p:nvPr/>
        </p:nvSpPr>
        <p:spPr>
          <a:xfrm>
            <a:off x="765417" y="2850681"/>
            <a:ext cx="171907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a:solidFill>
                  <a:schemeClr val="tx2"/>
                </a:solidFill>
                <a:latin typeface="Arial"/>
                <a:ea typeface="MS PGothic" panose="020B0600070205080204" pitchFamily="34" charset="-128"/>
                <a:cs typeface="Arial" panose="020B0604020202020204" pitchFamily="34" charset="0"/>
              </a:rPr>
              <a:t>IBRD</a:t>
            </a:r>
          </a:p>
        </p:txBody>
      </p:sp>
      <p:sp>
        <p:nvSpPr>
          <p:cNvPr id="50" name="TextBox 49">
            <a:extLst>
              <a:ext uri="{FF2B5EF4-FFF2-40B4-BE49-F238E27FC236}">
                <a16:creationId xmlns:a16="http://schemas.microsoft.com/office/drawing/2014/main" id="{876EBDF1-3A24-4D8E-84C5-C5DDB351471E}"/>
              </a:ext>
            </a:extLst>
          </p:cNvPr>
          <p:cNvSpPr txBox="1"/>
          <p:nvPr/>
        </p:nvSpPr>
        <p:spPr>
          <a:xfrm>
            <a:off x="2646929" y="3261867"/>
            <a:ext cx="1719072"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International Development Association</a:t>
            </a:r>
          </a:p>
        </p:txBody>
      </p:sp>
      <p:sp>
        <p:nvSpPr>
          <p:cNvPr id="51" name="TextBox 50">
            <a:extLst>
              <a:ext uri="{FF2B5EF4-FFF2-40B4-BE49-F238E27FC236}">
                <a16:creationId xmlns:a16="http://schemas.microsoft.com/office/drawing/2014/main" id="{AE71E70B-D2C1-4E64-97FB-09E739767D95}"/>
              </a:ext>
            </a:extLst>
          </p:cNvPr>
          <p:cNvSpPr txBox="1"/>
          <p:nvPr/>
        </p:nvSpPr>
        <p:spPr>
          <a:xfrm>
            <a:off x="4782637" y="3261867"/>
            <a:ext cx="1719072"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International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Finance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Corporation</a:t>
            </a:r>
          </a:p>
        </p:txBody>
      </p:sp>
      <p:sp>
        <p:nvSpPr>
          <p:cNvPr id="54" name="TextBox 53">
            <a:extLst>
              <a:ext uri="{FF2B5EF4-FFF2-40B4-BE49-F238E27FC236}">
                <a16:creationId xmlns:a16="http://schemas.microsoft.com/office/drawing/2014/main" id="{2D1B9B05-FCB6-45CD-B7C9-1E55C0948FBB}"/>
              </a:ext>
            </a:extLst>
          </p:cNvPr>
          <p:cNvSpPr txBox="1"/>
          <p:nvPr/>
        </p:nvSpPr>
        <p:spPr>
          <a:xfrm>
            <a:off x="6658690" y="3261867"/>
            <a:ext cx="1719072"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Multilateral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Investment Guarantee Agency </a:t>
            </a:r>
          </a:p>
        </p:txBody>
      </p:sp>
      <p:sp>
        <p:nvSpPr>
          <p:cNvPr id="58" name="TextBox 57">
            <a:extLst>
              <a:ext uri="{FF2B5EF4-FFF2-40B4-BE49-F238E27FC236}">
                <a16:creationId xmlns:a16="http://schemas.microsoft.com/office/drawing/2014/main" id="{0CA95513-CF4A-489A-860A-07094953F08B}"/>
              </a:ext>
            </a:extLst>
          </p:cNvPr>
          <p:cNvSpPr txBox="1"/>
          <p:nvPr/>
        </p:nvSpPr>
        <p:spPr>
          <a:xfrm>
            <a:off x="765417" y="3261867"/>
            <a:ext cx="1719072"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International Bank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for Reconstruction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b="1">
                <a:solidFill>
                  <a:schemeClr val="accent2"/>
                </a:solidFill>
                <a:latin typeface="Arial"/>
                <a:ea typeface="MS PGothic" panose="020B0600070205080204" pitchFamily="34" charset="-128"/>
                <a:cs typeface="Arial" panose="020B0604020202020204" pitchFamily="34" charset="0"/>
              </a:rPr>
              <a:t>and Development</a:t>
            </a:r>
          </a:p>
        </p:txBody>
      </p:sp>
      <p:sp>
        <p:nvSpPr>
          <p:cNvPr id="53" name="TextBox 52">
            <a:extLst>
              <a:ext uri="{FF2B5EF4-FFF2-40B4-BE49-F238E27FC236}">
                <a16:creationId xmlns:a16="http://schemas.microsoft.com/office/drawing/2014/main" id="{2276E423-7585-4C6D-8B15-EF06732AE268}"/>
              </a:ext>
            </a:extLst>
          </p:cNvPr>
          <p:cNvSpPr txBox="1"/>
          <p:nvPr/>
        </p:nvSpPr>
        <p:spPr>
          <a:xfrm>
            <a:off x="6667340" y="4724905"/>
            <a:ext cx="1701773" cy="400110"/>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Credit </a:t>
            </a:r>
          </a:p>
          <a:p>
            <a:r>
              <a:rPr lang="en-US" sz="1000" b="1">
                <a:solidFill>
                  <a:schemeClr val="tx2"/>
                </a:solidFill>
              </a:rPr>
              <a:t>Enhancement</a:t>
            </a:r>
          </a:p>
        </p:txBody>
      </p:sp>
      <p:sp>
        <p:nvSpPr>
          <p:cNvPr id="61" name="TextBox 60">
            <a:extLst>
              <a:ext uri="{FF2B5EF4-FFF2-40B4-BE49-F238E27FC236}">
                <a16:creationId xmlns:a16="http://schemas.microsoft.com/office/drawing/2014/main" id="{F0416073-A21D-44A7-851D-8CFEB9158EC6}"/>
              </a:ext>
            </a:extLst>
          </p:cNvPr>
          <p:cNvSpPr txBox="1"/>
          <p:nvPr/>
        </p:nvSpPr>
        <p:spPr>
          <a:xfrm>
            <a:off x="6667340" y="4222715"/>
            <a:ext cx="1701773" cy="400110"/>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dirty="0">
                <a:solidFill>
                  <a:schemeClr val="tx2"/>
                </a:solidFill>
              </a:rPr>
              <a:t>Risk </a:t>
            </a:r>
          </a:p>
          <a:p>
            <a:r>
              <a:rPr lang="en-US" sz="1000" b="1" dirty="0">
                <a:solidFill>
                  <a:schemeClr val="tx2"/>
                </a:solidFill>
              </a:rPr>
              <a:t>Insurance </a:t>
            </a:r>
          </a:p>
        </p:txBody>
      </p:sp>
      <p:cxnSp>
        <p:nvCxnSpPr>
          <p:cNvPr id="4" name="Straight Connector 3">
            <a:extLst>
              <a:ext uri="{FF2B5EF4-FFF2-40B4-BE49-F238E27FC236}">
                <a16:creationId xmlns:a16="http://schemas.microsoft.com/office/drawing/2014/main" id="{16746673-B87F-4BB7-B108-918C60DB434F}"/>
              </a:ext>
            </a:extLst>
          </p:cNvPr>
          <p:cNvCxnSpPr>
            <a:cxnSpLocks/>
          </p:cNvCxnSpPr>
          <p:nvPr/>
        </p:nvCxnSpPr>
        <p:spPr>
          <a:xfrm>
            <a:off x="7110063" y="4673865"/>
            <a:ext cx="816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1685EA6-700B-495D-AA52-46B5BA9F1546}"/>
              </a:ext>
            </a:extLst>
          </p:cNvPr>
          <p:cNvSpPr txBox="1"/>
          <p:nvPr/>
        </p:nvSpPr>
        <p:spPr>
          <a:xfrm>
            <a:off x="4791773" y="4724905"/>
            <a:ext cx="1701773" cy="400110"/>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Advisory </a:t>
            </a:r>
          </a:p>
          <a:p>
            <a:r>
              <a:rPr lang="en-US" sz="1000" b="1">
                <a:solidFill>
                  <a:schemeClr val="tx2"/>
                </a:solidFill>
              </a:rPr>
              <a:t>Services</a:t>
            </a:r>
          </a:p>
        </p:txBody>
      </p:sp>
      <p:sp>
        <p:nvSpPr>
          <p:cNvPr id="67" name="TextBox 66">
            <a:extLst>
              <a:ext uri="{FF2B5EF4-FFF2-40B4-BE49-F238E27FC236}">
                <a16:creationId xmlns:a16="http://schemas.microsoft.com/office/drawing/2014/main" id="{AE31D0B6-56D2-4012-BE88-B99544D38A23}"/>
              </a:ext>
            </a:extLst>
          </p:cNvPr>
          <p:cNvSpPr txBox="1"/>
          <p:nvPr/>
        </p:nvSpPr>
        <p:spPr>
          <a:xfrm>
            <a:off x="4791773" y="4222715"/>
            <a:ext cx="1701773" cy="400110"/>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Investment </a:t>
            </a:r>
          </a:p>
          <a:p>
            <a:r>
              <a:rPr lang="en-US" sz="1000" b="1">
                <a:solidFill>
                  <a:schemeClr val="tx2"/>
                </a:solidFill>
              </a:rPr>
              <a:t>(Equity/Debt)</a:t>
            </a:r>
          </a:p>
        </p:txBody>
      </p:sp>
      <p:cxnSp>
        <p:nvCxnSpPr>
          <p:cNvPr id="69" name="Straight Connector 68">
            <a:extLst>
              <a:ext uri="{FF2B5EF4-FFF2-40B4-BE49-F238E27FC236}">
                <a16:creationId xmlns:a16="http://schemas.microsoft.com/office/drawing/2014/main" id="{6CAFF8BD-D798-4425-81A2-ED09E74638D7}"/>
              </a:ext>
            </a:extLst>
          </p:cNvPr>
          <p:cNvCxnSpPr>
            <a:cxnSpLocks/>
          </p:cNvCxnSpPr>
          <p:nvPr/>
        </p:nvCxnSpPr>
        <p:spPr>
          <a:xfrm>
            <a:off x="5234496" y="4673865"/>
            <a:ext cx="816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A1DF1B6-819A-410B-B774-58C91639C793}"/>
              </a:ext>
            </a:extLst>
          </p:cNvPr>
          <p:cNvSpPr txBox="1"/>
          <p:nvPr/>
        </p:nvSpPr>
        <p:spPr>
          <a:xfrm>
            <a:off x="2655579" y="4724905"/>
            <a:ext cx="1701773" cy="246221"/>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Technical assistance</a:t>
            </a:r>
          </a:p>
        </p:txBody>
      </p:sp>
      <p:sp>
        <p:nvSpPr>
          <p:cNvPr id="73" name="TextBox 72">
            <a:extLst>
              <a:ext uri="{FF2B5EF4-FFF2-40B4-BE49-F238E27FC236}">
                <a16:creationId xmlns:a16="http://schemas.microsoft.com/office/drawing/2014/main" id="{C5EF8648-C996-4D91-BC06-665423F94F31}"/>
              </a:ext>
            </a:extLst>
          </p:cNvPr>
          <p:cNvSpPr txBox="1"/>
          <p:nvPr/>
        </p:nvSpPr>
        <p:spPr>
          <a:xfrm>
            <a:off x="2655579" y="4222715"/>
            <a:ext cx="1701773" cy="400110"/>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Financing for the world’s poorest countries</a:t>
            </a:r>
          </a:p>
        </p:txBody>
      </p:sp>
      <p:cxnSp>
        <p:nvCxnSpPr>
          <p:cNvPr id="83" name="Straight Connector 82">
            <a:extLst>
              <a:ext uri="{FF2B5EF4-FFF2-40B4-BE49-F238E27FC236}">
                <a16:creationId xmlns:a16="http://schemas.microsoft.com/office/drawing/2014/main" id="{0E16E6C6-2337-4CEA-91E0-DF776E4180B2}"/>
              </a:ext>
            </a:extLst>
          </p:cNvPr>
          <p:cNvCxnSpPr>
            <a:cxnSpLocks/>
          </p:cNvCxnSpPr>
          <p:nvPr/>
        </p:nvCxnSpPr>
        <p:spPr>
          <a:xfrm>
            <a:off x="3098302" y="4673865"/>
            <a:ext cx="816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91440F-F510-4D93-8957-404DA514FDE9}"/>
              </a:ext>
            </a:extLst>
          </p:cNvPr>
          <p:cNvCxnSpPr>
            <a:cxnSpLocks/>
          </p:cNvCxnSpPr>
          <p:nvPr/>
        </p:nvCxnSpPr>
        <p:spPr>
          <a:xfrm>
            <a:off x="3098302" y="5022166"/>
            <a:ext cx="816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E0EB33B-B5A7-419D-B0CD-18C16981FA2F}"/>
              </a:ext>
            </a:extLst>
          </p:cNvPr>
          <p:cNvSpPr txBox="1"/>
          <p:nvPr/>
        </p:nvSpPr>
        <p:spPr>
          <a:xfrm>
            <a:off x="2655579" y="5073206"/>
            <a:ext cx="1701773" cy="246221"/>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Policy advice</a:t>
            </a:r>
          </a:p>
        </p:txBody>
      </p:sp>
      <p:sp>
        <p:nvSpPr>
          <p:cNvPr id="87" name="TextBox 86">
            <a:extLst>
              <a:ext uri="{FF2B5EF4-FFF2-40B4-BE49-F238E27FC236}">
                <a16:creationId xmlns:a16="http://schemas.microsoft.com/office/drawing/2014/main" id="{B30664FF-F88B-43AD-A3A8-6E0F59402775}"/>
              </a:ext>
            </a:extLst>
          </p:cNvPr>
          <p:cNvSpPr txBox="1"/>
          <p:nvPr/>
        </p:nvSpPr>
        <p:spPr>
          <a:xfrm>
            <a:off x="774067" y="4724905"/>
            <a:ext cx="1701773" cy="246221"/>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Technical assistance</a:t>
            </a:r>
          </a:p>
        </p:txBody>
      </p:sp>
      <p:sp>
        <p:nvSpPr>
          <p:cNvPr id="98" name="TextBox 97">
            <a:extLst>
              <a:ext uri="{FF2B5EF4-FFF2-40B4-BE49-F238E27FC236}">
                <a16:creationId xmlns:a16="http://schemas.microsoft.com/office/drawing/2014/main" id="{689ABCC8-8340-43E1-A77A-EF35D32547BA}"/>
              </a:ext>
            </a:extLst>
          </p:cNvPr>
          <p:cNvSpPr txBox="1"/>
          <p:nvPr/>
        </p:nvSpPr>
        <p:spPr>
          <a:xfrm>
            <a:off x="712835" y="4068827"/>
            <a:ext cx="1822437" cy="553998"/>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Financing for middle-income and creditworthy low-income countries</a:t>
            </a:r>
          </a:p>
        </p:txBody>
      </p:sp>
      <p:cxnSp>
        <p:nvCxnSpPr>
          <p:cNvPr id="99" name="Straight Connector 98">
            <a:extLst>
              <a:ext uri="{FF2B5EF4-FFF2-40B4-BE49-F238E27FC236}">
                <a16:creationId xmlns:a16="http://schemas.microsoft.com/office/drawing/2014/main" id="{44FE9CFC-9039-4157-B730-43DF0272E147}"/>
              </a:ext>
            </a:extLst>
          </p:cNvPr>
          <p:cNvCxnSpPr>
            <a:cxnSpLocks/>
          </p:cNvCxnSpPr>
          <p:nvPr/>
        </p:nvCxnSpPr>
        <p:spPr>
          <a:xfrm>
            <a:off x="1216790" y="4673865"/>
            <a:ext cx="816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5582F80-922E-4AF8-A263-57010201ED03}"/>
              </a:ext>
            </a:extLst>
          </p:cNvPr>
          <p:cNvCxnSpPr>
            <a:cxnSpLocks/>
          </p:cNvCxnSpPr>
          <p:nvPr/>
        </p:nvCxnSpPr>
        <p:spPr>
          <a:xfrm>
            <a:off x="1216790" y="5022166"/>
            <a:ext cx="81632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1BFCD7D2-08F4-48DB-A277-DEE070B6D846}"/>
              </a:ext>
            </a:extLst>
          </p:cNvPr>
          <p:cNvSpPr txBox="1"/>
          <p:nvPr/>
        </p:nvSpPr>
        <p:spPr>
          <a:xfrm>
            <a:off x="774067" y="5073206"/>
            <a:ext cx="1701773" cy="246221"/>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1000" b="1">
                <a:solidFill>
                  <a:schemeClr val="tx2"/>
                </a:solidFill>
              </a:rPr>
              <a:t>Policy advice</a:t>
            </a:r>
          </a:p>
        </p:txBody>
      </p:sp>
      <p:sp>
        <p:nvSpPr>
          <p:cNvPr id="60" name="TextBox 59">
            <a:extLst>
              <a:ext uri="{FF2B5EF4-FFF2-40B4-BE49-F238E27FC236}">
                <a16:creationId xmlns:a16="http://schemas.microsoft.com/office/drawing/2014/main" id="{DD70BF8D-4707-46AF-AD73-D963F149AC9F}"/>
              </a:ext>
            </a:extLst>
          </p:cNvPr>
          <p:cNvSpPr txBox="1"/>
          <p:nvPr/>
        </p:nvSpPr>
        <p:spPr>
          <a:xfrm>
            <a:off x="774067" y="3816339"/>
            <a:ext cx="1701773" cy="215444"/>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800" i="1">
                <a:solidFill>
                  <a:schemeClr val="tx2"/>
                </a:solidFill>
              </a:rPr>
              <a:t>Est. 1945</a:t>
            </a:r>
          </a:p>
        </p:txBody>
      </p:sp>
      <p:sp>
        <p:nvSpPr>
          <p:cNvPr id="63" name="TextBox 62">
            <a:extLst>
              <a:ext uri="{FF2B5EF4-FFF2-40B4-BE49-F238E27FC236}">
                <a16:creationId xmlns:a16="http://schemas.microsoft.com/office/drawing/2014/main" id="{14076EEB-4C8A-4F1C-9379-4FAB9ABAC909}"/>
              </a:ext>
            </a:extLst>
          </p:cNvPr>
          <p:cNvSpPr txBox="1"/>
          <p:nvPr/>
        </p:nvSpPr>
        <p:spPr>
          <a:xfrm>
            <a:off x="2655579" y="3816339"/>
            <a:ext cx="1701773" cy="215444"/>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800" i="1">
                <a:solidFill>
                  <a:schemeClr val="tx2"/>
                </a:solidFill>
              </a:rPr>
              <a:t>Est. 1960</a:t>
            </a:r>
          </a:p>
        </p:txBody>
      </p:sp>
      <p:sp>
        <p:nvSpPr>
          <p:cNvPr id="102" name="TextBox 101">
            <a:extLst>
              <a:ext uri="{FF2B5EF4-FFF2-40B4-BE49-F238E27FC236}">
                <a16:creationId xmlns:a16="http://schemas.microsoft.com/office/drawing/2014/main" id="{A85981D1-83E7-45CE-AEE3-956767C4EBB9}"/>
              </a:ext>
            </a:extLst>
          </p:cNvPr>
          <p:cNvSpPr txBox="1"/>
          <p:nvPr/>
        </p:nvSpPr>
        <p:spPr>
          <a:xfrm>
            <a:off x="4792702" y="3816339"/>
            <a:ext cx="1701773" cy="215444"/>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800" i="1">
                <a:solidFill>
                  <a:schemeClr val="tx2"/>
                </a:solidFill>
              </a:rPr>
              <a:t>Est. 1956</a:t>
            </a:r>
          </a:p>
        </p:txBody>
      </p:sp>
      <p:sp>
        <p:nvSpPr>
          <p:cNvPr id="103" name="TextBox 102">
            <a:extLst>
              <a:ext uri="{FF2B5EF4-FFF2-40B4-BE49-F238E27FC236}">
                <a16:creationId xmlns:a16="http://schemas.microsoft.com/office/drawing/2014/main" id="{C03476B2-5E4A-47FB-A3C1-E8A8A21A0F2B}"/>
              </a:ext>
            </a:extLst>
          </p:cNvPr>
          <p:cNvSpPr txBox="1"/>
          <p:nvPr/>
        </p:nvSpPr>
        <p:spPr>
          <a:xfrm>
            <a:off x="6667340" y="3816339"/>
            <a:ext cx="1701773" cy="215444"/>
          </a:xfrm>
          <a:prstGeom prst="rect">
            <a:avLst/>
          </a:prstGeom>
          <a:noFill/>
        </p:spPr>
        <p:txBody>
          <a:bodyPr wrap="square" rtlCol="0" anchor="t">
            <a:spAutoFit/>
          </a:bodyPr>
          <a:lstStyle>
            <a:defPPr>
              <a:defRPr lang="en-US"/>
            </a:defPPr>
            <a:lvl1pPr marL="0" marR="0" lvl="0" indent="0" algn="ctr" defTabSz="914400" eaLnBrk="1" latinLnBrk="0" hangingPunct="1">
              <a:lnSpc>
                <a:spcPct val="100000"/>
              </a:lnSpc>
              <a:buClrTx/>
              <a:buSzTx/>
              <a:buFontTx/>
              <a:buNone/>
              <a:tabLst/>
              <a:defRPr kumimoji="0" sz="1050" i="0" u="none" strike="noStrike" cap="none" spc="0" normalizeH="0" baseline="0">
                <a:ln>
                  <a:noFill/>
                </a:ln>
                <a:solidFill>
                  <a:srgbClr val="002345"/>
                </a:solidFill>
                <a:effectLst/>
                <a:uLnTx/>
                <a:uFillTx/>
                <a:latin typeface="Arial"/>
                <a:ea typeface="MS PGothic" panose="020B0600070205080204" pitchFamily="34" charset="-128"/>
                <a:cs typeface="Arial" panose="020B0604020202020204" pitchFamily="34" charset="0"/>
              </a:defRPr>
            </a:lvl1pPr>
          </a:lstStyle>
          <a:p>
            <a:r>
              <a:rPr lang="en-US" sz="800" i="1">
                <a:solidFill>
                  <a:schemeClr val="tx2"/>
                </a:solidFill>
              </a:rPr>
              <a:t>Est. 1988</a:t>
            </a:r>
          </a:p>
        </p:txBody>
      </p:sp>
      <p:sp>
        <p:nvSpPr>
          <p:cNvPr id="104" name="Title 1">
            <a:extLst>
              <a:ext uri="{FF2B5EF4-FFF2-40B4-BE49-F238E27FC236}">
                <a16:creationId xmlns:a16="http://schemas.microsoft.com/office/drawing/2014/main" id="{21E9CCD1-A0C6-4E05-B967-5AAAB4792E42}"/>
              </a:ext>
            </a:extLst>
          </p:cNvPr>
          <p:cNvSpPr txBox="1">
            <a:spLocks/>
          </p:cNvSpPr>
          <p:nvPr/>
        </p:nvSpPr>
        <p:spPr bwMode="auto">
          <a:xfrm>
            <a:off x="939974" y="5998848"/>
            <a:ext cx="7264053" cy="54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lgn="l" defTabSz="685049" rtl="0" eaLnBrk="1" fontAlgn="base" hangingPunct="1">
              <a:spcBef>
                <a:spcPct val="0"/>
              </a:spcBef>
              <a:spcAft>
                <a:spcPct val="0"/>
              </a:spcAft>
              <a:tabLst>
                <a:tab pos="206486" algn="l"/>
              </a:tabLst>
              <a:defRPr sz="1800" b="1" baseline="0">
                <a:solidFill>
                  <a:schemeClr val="tx2"/>
                </a:solidFill>
                <a:latin typeface="Calibri" panose="020F0502020204030204" pitchFamily="34" charset="0"/>
                <a:ea typeface="+mj-ea"/>
                <a:cs typeface="Calibri" panose="020F0502020204030204" pitchFamily="34" charset="0"/>
                <a:sym typeface="Calibri" panose="020F0502020204030204" pitchFamily="34" charset="0"/>
              </a:defRPr>
            </a:lvl1pPr>
            <a:lvl2pPr algn="l" defTabSz="685049" rtl="0" eaLnBrk="1" fontAlgn="base" hangingPunct="1">
              <a:spcBef>
                <a:spcPct val="0"/>
              </a:spcBef>
              <a:spcAft>
                <a:spcPct val="0"/>
              </a:spcAft>
              <a:defRPr sz="1454" b="1">
                <a:solidFill>
                  <a:schemeClr val="tx2"/>
                </a:solidFill>
                <a:latin typeface="Arial" charset="0"/>
              </a:defRPr>
            </a:lvl2pPr>
            <a:lvl3pPr algn="l" defTabSz="685049" rtl="0" eaLnBrk="1" fontAlgn="base" hangingPunct="1">
              <a:spcBef>
                <a:spcPct val="0"/>
              </a:spcBef>
              <a:spcAft>
                <a:spcPct val="0"/>
              </a:spcAft>
              <a:defRPr sz="1454" b="1">
                <a:solidFill>
                  <a:schemeClr val="tx2"/>
                </a:solidFill>
                <a:latin typeface="Arial" charset="0"/>
              </a:defRPr>
            </a:lvl3pPr>
            <a:lvl4pPr algn="l" defTabSz="685049" rtl="0" eaLnBrk="1" fontAlgn="base" hangingPunct="1">
              <a:spcBef>
                <a:spcPct val="0"/>
              </a:spcBef>
              <a:spcAft>
                <a:spcPct val="0"/>
              </a:spcAft>
              <a:defRPr sz="1454" b="1">
                <a:solidFill>
                  <a:schemeClr val="tx2"/>
                </a:solidFill>
                <a:latin typeface="Arial" charset="0"/>
              </a:defRPr>
            </a:lvl4pPr>
            <a:lvl5pPr algn="l" defTabSz="685049" rtl="0" eaLnBrk="1" fontAlgn="base" hangingPunct="1">
              <a:spcBef>
                <a:spcPct val="0"/>
              </a:spcBef>
              <a:spcAft>
                <a:spcPct val="0"/>
              </a:spcAft>
              <a:defRPr sz="1454" b="1">
                <a:solidFill>
                  <a:schemeClr val="tx2"/>
                </a:solidFill>
                <a:latin typeface="Arial" charset="0"/>
              </a:defRPr>
            </a:lvl5pPr>
            <a:lvl6pPr marL="349812" algn="l" defTabSz="685049" rtl="0" eaLnBrk="1" fontAlgn="base" hangingPunct="1">
              <a:spcBef>
                <a:spcPct val="0"/>
              </a:spcBef>
              <a:spcAft>
                <a:spcPct val="0"/>
              </a:spcAft>
              <a:defRPr sz="1454" b="1">
                <a:solidFill>
                  <a:schemeClr val="tx2"/>
                </a:solidFill>
                <a:latin typeface="Arial" charset="0"/>
              </a:defRPr>
            </a:lvl6pPr>
            <a:lvl7pPr marL="699625" algn="l" defTabSz="685049" rtl="0" eaLnBrk="1" fontAlgn="base" hangingPunct="1">
              <a:spcBef>
                <a:spcPct val="0"/>
              </a:spcBef>
              <a:spcAft>
                <a:spcPct val="0"/>
              </a:spcAft>
              <a:defRPr sz="1454" b="1">
                <a:solidFill>
                  <a:schemeClr val="tx2"/>
                </a:solidFill>
                <a:latin typeface="Arial" charset="0"/>
              </a:defRPr>
            </a:lvl7pPr>
            <a:lvl8pPr marL="1049437" algn="l" defTabSz="685049" rtl="0" eaLnBrk="1" fontAlgn="base" hangingPunct="1">
              <a:spcBef>
                <a:spcPct val="0"/>
              </a:spcBef>
              <a:spcAft>
                <a:spcPct val="0"/>
              </a:spcAft>
              <a:defRPr sz="1454" b="1">
                <a:solidFill>
                  <a:schemeClr val="tx2"/>
                </a:solidFill>
                <a:latin typeface="Arial" charset="0"/>
              </a:defRPr>
            </a:lvl8pPr>
            <a:lvl9pPr marL="1399250" algn="l" defTabSz="685049" rtl="0" eaLnBrk="1" fontAlgn="base" hangingPunct="1">
              <a:spcBef>
                <a:spcPct val="0"/>
              </a:spcBef>
              <a:spcAft>
                <a:spcPct val="0"/>
              </a:spcAft>
              <a:defRPr sz="1454" b="1">
                <a:solidFill>
                  <a:schemeClr val="tx2"/>
                </a:solidFill>
                <a:latin typeface="Arial" charset="0"/>
              </a:defRPr>
            </a:lvl9pPr>
          </a:lstStyle>
          <a:p>
            <a:pPr algn="ctr"/>
            <a:r>
              <a:rPr lang="en-US" b="0" i="1" kern="0"/>
              <a:t>Shared Twin Goals: Eliminate Extreme Poverty and Boost Shared Prosperity</a:t>
            </a:r>
          </a:p>
        </p:txBody>
      </p:sp>
    </p:spTree>
    <p:extLst>
      <p:ext uri="{BB962C8B-B14F-4D97-AF65-F5344CB8AC3E}">
        <p14:creationId xmlns:p14="http://schemas.microsoft.com/office/powerpoint/2010/main" val="3828983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5037-F2FA-45D1-AA93-46E77D327446}"/>
              </a:ext>
            </a:extLst>
          </p:cNvPr>
          <p:cNvSpPr>
            <a:spLocks noGrp="1"/>
          </p:cNvSpPr>
          <p:nvPr>
            <p:ph type="title"/>
          </p:nvPr>
        </p:nvSpPr>
        <p:spPr/>
        <p:txBody>
          <a:bodyPr/>
          <a:lstStyle/>
          <a:p>
            <a:r>
              <a:rPr lang="en-US" sz="1800">
                <a:latin typeface="Calibri"/>
                <a:cs typeface="Calibri"/>
              </a:rPr>
              <a:t>Key </a:t>
            </a:r>
            <a:r>
              <a:rPr lang="en-US">
                <a:latin typeface="Calibri"/>
                <a:cs typeface="Calibri"/>
              </a:rPr>
              <a:t>Parameters</a:t>
            </a:r>
            <a:r>
              <a:rPr lang="en-US" sz="1800">
                <a:latin typeface="Calibri"/>
                <a:cs typeface="Calibri"/>
              </a:rPr>
              <a:t> of MIGA Cover</a:t>
            </a:r>
          </a:p>
        </p:txBody>
      </p:sp>
      <p:sp>
        <p:nvSpPr>
          <p:cNvPr id="77" name="Speech Bubble: Rectangle 8">
            <a:extLst>
              <a:ext uri="{FF2B5EF4-FFF2-40B4-BE49-F238E27FC236}">
                <a16:creationId xmlns:a16="http://schemas.microsoft.com/office/drawing/2014/main" id="{54C503AC-E412-494D-A914-5465CCB1A86E}"/>
              </a:ext>
            </a:extLst>
          </p:cNvPr>
          <p:cNvSpPr txBox="1"/>
          <p:nvPr/>
        </p:nvSpPr>
        <p:spPr>
          <a:xfrm>
            <a:off x="621710" y="998186"/>
            <a:ext cx="1169583" cy="344462"/>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17475" tIns="117475" rIns="117475" bIns="117475" numCol="1" spcCol="1270" anchor="ctr" anchorCtr="0">
            <a:noAutofit/>
          </a:bodyPr>
          <a:lstStyle/>
          <a:p>
            <a:pPr lvl="0" algn="ctr" defTabSz="1644650">
              <a:lnSpc>
                <a:spcPct val="90000"/>
              </a:lnSpc>
              <a:spcBef>
                <a:spcPct val="0"/>
              </a:spcBef>
              <a:spcAft>
                <a:spcPct val="35000"/>
              </a:spcAft>
            </a:pPr>
            <a:r>
              <a:rPr lang="en-US" sz="2000" b="1" kern="1200">
                <a:solidFill>
                  <a:schemeClr val="accent2"/>
                </a:solidFill>
              </a:rPr>
              <a:t>Offshore</a:t>
            </a:r>
          </a:p>
        </p:txBody>
      </p:sp>
      <p:sp>
        <p:nvSpPr>
          <p:cNvPr id="78" name="Speech Bubble: Rectangle 8">
            <a:extLst>
              <a:ext uri="{FF2B5EF4-FFF2-40B4-BE49-F238E27FC236}">
                <a16:creationId xmlns:a16="http://schemas.microsoft.com/office/drawing/2014/main" id="{088D56C0-6443-4195-B2C3-9FACEDA65974}"/>
              </a:ext>
            </a:extLst>
          </p:cNvPr>
          <p:cNvSpPr txBox="1"/>
          <p:nvPr/>
        </p:nvSpPr>
        <p:spPr>
          <a:xfrm>
            <a:off x="3224717" y="998186"/>
            <a:ext cx="2694566" cy="344462"/>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17475" tIns="117475" rIns="117475" bIns="117475" numCol="1" spcCol="1270" anchor="ctr" anchorCtr="0">
            <a:noAutofit/>
          </a:bodyPr>
          <a:lstStyle/>
          <a:p>
            <a:pPr lvl="0" algn="ctr" defTabSz="1644650">
              <a:lnSpc>
                <a:spcPct val="90000"/>
              </a:lnSpc>
              <a:spcBef>
                <a:spcPct val="0"/>
              </a:spcBef>
              <a:spcAft>
                <a:spcPct val="35000"/>
              </a:spcAft>
            </a:pPr>
            <a:r>
              <a:rPr lang="en-US" sz="2000" b="1" kern="1200">
                <a:solidFill>
                  <a:schemeClr val="accent2"/>
                </a:solidFill>
              </a:rPr>
              <a:t>Financials instruments</a:t>
            </a:r>
          </a:p>
        </p:txBody>
      </p:sp>
      <p:sp>
        <p:nvSpPr>
          <p:cNvPr id="79" name="Speech Bubble: Rectangle 8">
            <a:extLst>
              <a:ext uri="{FF2B5EF4-FFF2-40B4-BE49-F238E27FC236}">
                <a16:creationId xmlns:a16="http://schemas.microsoft.com/office/drawing/2014/main" id="{A0F53D35-5279-41C5-BCD8-1FC1CBB994CC}"/>
              </a:ext>
            </a:extLst>
          </p:cNvPr>
          <p:cNvSpPr txBox="1"/>
          <p:nvPr/>
        </p:nvSpPr>
        <p:spPr>
          <a:xfrm>
            <a:off x="7087671" y="998186"/>
            <a:ext cx="1699658" cy="344462"/>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17475" tIns="117475" rIns="117475" bIns="117475" numCol="1" spcCol="1270" anchor="ctr" anchorCtr="0">
            <a:noAutofit/>
          </a:bodyPr>
          <a:lstStyle/>
          <a:p>
            <a:pPr lvl="0" algn="ctr" defTabSz="1644650">
              <a:lnSpc>
                <a:spcPct val="90000"/>
              </a:lnSpc>
              <a:spcBef>
                <a:spcPct val="0"/>
              </a:spcBef>
              <a:spcAft>
                <a:spcPct val="35000"/>
              </a:spcAft>
            </a:pPr>
            <a:r>
              <a:rPr lang="en-US" sz="2000" b="1" kern="1200">
                <a:solidFill>
                  <a:schemeClr val="accent2"/>
                </a:solidFill>
              </a:rPr>
              <a:t>Host Country</a:t>
            </a:r>
          </a:p>
        </p:txBody>
      </p:sp>
      <p:cxnSp>
        <p:nvCxnSpPr>
          <p:cNvPr id="5" name="Straight Arrow Connector 4">
            <a:extLst>
              <a:ext uri="{FF2B5EF4-FFF2-40B4-BE49-F238E27FC236}">
                <a16:creationId xmlns:a16="http://schemas.microsoft.com/office/drawing/2014/main" id="{A40A28C8-CCA8-480D-90F9-845ACB24BA9B}"/>
              </a:ext>
            </a:extLst>
          </p:cNvPr>
          <p:cNvCxnSpPr>
            <a:cxnSpLocks/>
            <a:endCxn id="29" idx="1"/>
          </p:cNvCxnSpPr>
          <p:nvPr/>
        </p:nvCxnSpPr>
        <p:spPr>
          <a:xfrm>
            <a:off x="1952625" y="2667001"/>
            <a:ext cx="942975" cy="0"/>
          </a:xfrm>
          <a:prstGeom prst="straightConnector1">
            <a:avLst/>
          </a:prstGeom>
          <a:ln w="34925" cmpd="sng">
            <a:solidFill>
              <a:schemeClr val="accent2"/>
            </a:solidFill>
            <a:prstDash val="sysDot"/>
            <a:headEnd type="diamond"/>
            <a:tailEnd type="triangle"/>
          </a:ln>
        </p:spPr>
        <p:style>
          <a:lnRef idx="1">
            <a:schemeClr val="accent1"/>
          </a:lnRef>
          <a:fillRef idx="0">
            <a:schemeClr val="accent1"/>
          </a:fillRef>
          <a:effectRef idx="0">
            <a:schemeClr val="accent1"/>
          </a:effectRef>
          <a:fontRef idx="minor">
            <a:schemeClr val="tx1"/>
          </a:fontRef>
        </p:style>
      </p:cxnSp>
      <p:sp>
        <p:nvSpPr>
          <p:cNvPr id="28" name="TextBox 2 format margin gutterc">
            <a:extLst>
              <a:ext uri="{FF2B5EF4-FFF2-40B4-BE49-F238E27FC236}">
                <a16:creationId xmlns:a16="http://schemas.microsoft.com/office/drawing/2014/main" id="{AC563AF7-8CFF-4D9D-AC8E-9D6AC451B881}"/>
              </a:ext>
            </a:extLst>
          </p:cNvPr>
          <p:cNvSpPr txBox="1"/>
          <p:nvPr/>
        </p:nvSpPr>
        <p:spPr>
          <a:xfrm>
            <a:off x="2895600" y="1472932"/>
            <a:ext cx="3352800" cy="677108"/>
          </a:xfrm>
          <a:prstGeom prst="rect">
            <a:avLst/>
          </a:prstGeom>
          <a:solidFill>
            <a:schemeClr val="accent4">
              <a:lumMod val="10000"/>
              <a:lumOff val="90000"/>
              <a:alpha val="86000"/>
            </a:schemeClr>
          </a:solidFill>
        </p:spPr>
        <p:txBody>
          <a:bodyPr wrap="square" lIns="76200" tIns="76200" rIns="76200" bIns="76200" rtlCol="0" anchor="ctr">
            <a:noAutofit/>
          </a:bodyPr>
          <a:lstStyle/>
          <a:p>
            <a:pPr algn="ctr"/>
            <a:r>
              <a:rPr lang="en-FR" sz="1600" b="1">
                <a:solidFill>
                  <a:schemeClr val="accent4"/>
                </a:solidFill>
                <a:latin typeface="+mj-lt"/>
                <a:ea typeface="Roboto" panose="02000000000000000000" pitchFamily="2" charset="0"/>
              </a:rPr>
              <a:t>Equity and</a:t>
            </a:r>
            <a:br>
              <a:rPr lang="en-FR" sz="1600" b="1">
                <a:solidFill>
                  <a:schemeClr val="accent4"/>
                </a:solidFill>
                <a:latin typeface="+mj-lt"/>
                <a:ea typeface="Roboto" panose="02000000000000000000" pitchFamily="2" charset="0"/>
              </a:rPr>
            </a:br>
            <a:r>
              <a:rPr lang="en-FR" sz="1600" b="1">
                <a:solidFill>
                  <a:schemeClr val="accent4"/>
                </a:solidFill>
                <a:latin typeface="+mj-lt"/>
                <a:ea typeface="Roboto" panose="02000000000000000000" pitchFamily="2" charset="0"/>
              </a:rPr>
              <a:t>shareholder loans</a:t>
            </a:r>
          </a:p>
        </p:txBody>
      </p:sp>
      <p:sp>
        <p:nvSpPr>
          <p:cNvPr id="29" name="TextBox 2 format margin gutterc">
            <a:extLst>
              <a:ext uri="{FF2B5EF4-FFF2-40B4-BE49-F238E27FC236}">
                <a16:creationId xmlns:a16="http://schemas.microsoft.com/office/drawing/2014/main" id="{C9C603F1-DC1F-4DA1-A80B-182873F548AF}"/>
              </a:ext>
            </a:extLst>
          </p:cNvPr>
          <p:cNvSpPr txBox="1"/>
          <p:nvPr/>
        </p:nvSpPr>
        <p:spPr>
          <a:xfrm>
            <a:off x="2895600" y="2328447"/>
            <a:ext cx="3352800" cy="677108"/>
          </a:xfrm>
          <a:prstGeom prst="rect">
            <a:avLst/>
          </a:prstGeom>
          <a:solidFill>
            <a:schemeClr val="accent4">
              <a:lumMod val="10000"/>
              <a:lumOff val="90000"/>
              <a:alpha val="86000"/>
            </a:schemeClr>
          </a:solidFill>
        </p:spPr>
        <p:txBody>
          <a:bodyPr wrap="square" lIns="76200" tIns="76200" rIns="76200" bIns="76200" rtlCol="0" anchor="ctr">
            <a:noAutofit/>
          </a:bodyPr>
          <a:lstStyle/>
          <a:p>
            <a:pPr algn="ctr"/>
            <a:r>
              <a:rPr lang="en-FR" sz="1600" b="1">
                <a:solidFill>
                  <a:schemeClr val="accent4"/>
                </a:solidFill>
                <a:latin typeface="+mj-lt"/>
                <a:ea typeface="Roboto" panose="02000000000000000000" pitchFamily="2" charset="0"/>
              </a:rPr>
              <a:t>Loans, swaps and other debt instruments</a:t>
            </a:r>
          </a:p>
        </p:txBody>
      </p:sp>
      <p:sp>
        <p:nvSpPr>
          <p:cNvPr id="34" name="TextBox 2 format margin gutterc">
            <a:extLst>
              <a:ext uri="{FF2B5EF4-FFF2-40B4-BE49-F238E27FC236}">
                <a16:creationId xmlns:a16="http://schemas.microsoft.com/office/drawing/2014/main" id="{05528795-C371-49F1-A62B-897D64E33984}"/>
              </a:ext>
            </a:extLst>
          </p:cNvPr>
          <p:cNvSpPr txBox="1"/>
          <p:nvPr/>
        </p:nvSpPr>
        <p:spPr>
          <a:xfrm>
            <a:off x="2895600" y="3183962"/>
            <a:ext cx="3352800" cy="677108"/>
          </a:xfrm>
          <a:prstGeom prst="rect">
            <a:avLst/>
          </a:prstGeom>
          <a:solidFill>
            <a:schemeClr val="accent4">
              <a:lumMod val="10000"/>
              <a:lumOff val="90000"/>
              <a:alpha val="86000"/>
            </a:schemeClr>
          </a:solidFill>
        </p:spPr>
        <p:txBody>
          <a:bodyPr wrap="square" lIns="76200" tIns="76200" rIns="76200" bIns="76200" rtlCol="0" anchor="ctr">
            <a:noAutofit/>
          </a:bodyPr>
          <a:lstStyle/>
          <a:p>
            <a:pPr algn="ctr"/>
            <a:r>
              <a:rPr lang="en-FR" sz="1600" b="1">
                <a:solidFill>
                  <a:schemeClr val="accent4"/>
                </a:solidFill>
                <a:latin typeface="+mj-lt"/>
                <a:ea typeface="Roboto" panose="02000000000000000000" pitchFamily="2" charset="0"/>
              </a:rPr>
              <a:t>Management contracts, corporate guarantees, etc.</a:t>
            </a:r>
          </a:p>
        </p:txBody>
      </p:sp>
      <p:cxnSp>
        <p:nvCxnSpPr>
          <p:cNvPr id="25" name="Straight Arrow Connector 24">
            <a:extLst>
              <a:ext uri="{FF2B5EF4-FFF2-40B4-BE49-F238E27FC236}">
                <a16:creationId xmlns:a16="http://schemas.microsoft.com/office/drawing/2014/main" id="{AFC19E33-5216-4086-B941-8F8E666821F8}"/>
              </a:ext>
            </a:extLst>
          </p:cNvPr>
          <p:cNvCxnSpPr>
            <a:cxnSpLocks/>
            <a:stCxn id="29" idx="3"/>
            <a:endCxn id="37" idx="2"/>
          </p:cNvCxnSpPr>
          <p:nvPr/>
        </p:nvCxnSpPr>
        <p:spPr>
          <a:xfrm>
            <a:off x="6248400" y="2667001"/>
            <a:ext cx="987599" cy="5565"/>
          </a:xfrm>
          <a:prstGeom prst="straightConnector1">
            <a:avLst/>
          </a:prstGeom>
          <a:ln w="34925" cmpd="sng">
            <a:solidFill>
              <a:schemeClr val="accent2"/>
            </a:solidFill>
            <a:prstDash val="sysDot"/>
            <a:headEnd type="diamond"/>
            <a:tailEnd type="triangle"/>
          </a:ln>
        </p:spPr>
        <p:style>
          <a:lnRef idx="1">
            <a:schemeClr val="accent1"/>
          </a:lnRef>
          <a:fillRef idx="0">
            <a:schemeClr val="accent1"/>
          </a:fillRef>
          <a:effectRef idx="0">
            <a:schemeClr val="accent1"/>
          </a:effectRef>
          <a:fontRef idx="minor">
            <a:schemeClr val="tx1"/>
          </a:fontRef>
        </p:style>
      </p:cxnSp>
      <p:pic>
        <p:nvPicPr>
          <p:cNvPr id="32" name="Graphic 31">
            <a:extLst>
              <a:ext uri="{FF2B5EF4-FFF2-40B4-BE49-F238E27FC236}">
                <a16:creationId xmlns:a16="http://schemas.microsoft.com/office/drawing/2014/main" id="{458B758C-09B1-4123-BBCA-E46C7F0127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720" y="1882622"/>
            <a:ext cx="1321563" cy="1552067"/>
          </a:xfrm>
          <a:prstGeom prst="rect">
            <a:avLst/>
          </a:prstGeom>
        </p:spPr>
      </p:pic>
      <p:grpSp>
        <p:nvGrpSpPr>
          <p:cNvPr id="13" name="Group 12">
            <a:extLst>
              <a:ext uri="{FF2B5EF4-FFF2-40B4-BE49-F238E27FC236}">
                <a16:creationId xmlns:a16="http://schemas.microsoft.com/office/drawing/2014/main" id="{124268CE-950F-4483-87AD-E2FD0EA797F6}"/>
              </a:ext>
            </a:extLst>
          </p:cNvPr>
          <p:cNvGrpSpPr/>
          <p:nvPr/>
        </p:nvGrpSpPr>
        <p:grpSpPr>
          <a:xfrm>
            <a:off x="7235999" y="1971064"/>
            <a:ext cx="1403003" cy="1403003"/>
            <a:chOff x="7654336" y="3257184"/>
            <a:chExt cx="406400" cy="406400"/>
          </a:xfrm>
        </p:grpSpPr>
        <p:sp>
          <p:nvSpPr>
            <p:cNvPr id="35" name="Oval 34">
              <a:extLst>
                <a:ext uri="{FF2B5EF4-FFF2-40B4-BE49-F238E27FC236}">
                  <a16:creationId xmlns:a16="http://schemas.microsoft.com/office/drawing/2014/main" id="{9843C403-0A85-4F2A-A243-910494C1C46E}"/>
                </a:ext>
              </a:extLst>
            </p:cNvPr>
            <p:cNvSpPr>
              <a:spLocks/>
            </p:cNvSpPr>
            <p:nvPr/>
          </p:nvSpPr>
          <p:spPr>
            <a:xfrm>
              <a:off x="7806736" y="3409584"/>
              <a:ext cx="101600" cy="101600"/>
            </a:xfrm>
            <a:prstGeom prst="ellipse">
              <a:avLst/>
            </a:prstGeom>
            <a:noFill/>
            <a:ln>
              <a:solidFill>
                <a:schemeClr val="accent6">
                  <a:lumMod val="75000"/>
                  <a:alpha val="65000"/>
                </a:schemeClr>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lIns="76200" tIns="76200" rIns="76200" bIns="76200" rtlCol="0" anchor="t">
              <a:noAutofit/>
            </a:bodyPr>
            <a:lstStyle/>
            <a:p>
              <a:pPr algn="l"/>
              <a:endParaRPr lang="en-FR" sz="1200">
                <a:solidFill>
                  <a:schemeClr val="tx1"/>
                </a:solidFill>
                <a:latin typeface="Roboto" panose="02000000000000000000" pitchFamily="2" charset="0"/>
                <a:ea typeface="Roboto" panose="02000000000000000000" pitchFamily="2" charset="0"/>
              </a:endParaRPr>
            </a:p>
          </p:txBody>
        </p:sp>
        <p:sp>
          <p:nvSpPr>
            <p:cNvPr id="36" name="Oval 35">
              <a:extLst>
                <a:ext uri="{FF2B5EF4-FFF2-40B4-BE49-F238E27FC236}">
                  <a16:creationId xmlns:a16="http://schemas.microsoft.com/office/drawing/2014/main" id="{B244DF5D-93E4-4A8E-A2D0-832751A7C433}"/>
                </a:ext>
              </a:extLst>
            </p:cNvPr>
            <p:cNvSpPr>
              <a:spLocks/>
            </p:cNvSpPr>
            <p:nvPr/>
          </p:nvSpPr>
          <p:spPr>
            <a:xfrm>
              <a:off x="7730536" y="3333384"/>
              <a:ext cx="254000" cy="254000"/>
            </a:xfrm>
            <a:prstGeom prst="ellipse">
              <a:avLst/>
            </a:prstGeom>
            <a:noFill/>
            <a:ln>
              <a:solidFill>
                <a:schemeClr val="accent6">
                  <a:lumMod val="75000"/>
                  <a:alpha val="65000"/>
                </a:schemeClr>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lIns="76200" tIns="76200" rIns="76200" bIns="76200" rtlCol="0" anchor="t">
              <a:noAutofit/>
            </a:bodyPr>
            <a:lstStyle/>
            <a:p>
              <a:pPr algn="l"/>
              <a:endParaRPr lang="en-FR" sz="1200">
                <a:solidFill>
                  <a:schemeClr val="tx1"/>
                </a:solidFill>
                <a:latin typeface="Roboto" panose="02000000000000000000" pitchFamily="2" charset="0"/>
                <a:ea typeface="Roboto" panose="02000000000000000000" pitchFamily="2" charset="0"/>
              </a:endParaRPr>
            </a:p>
          </p:txBody>
        </p:sp>
        <p:sp>
          <p:nvSpPr>
            <p:cNvPr id="37" name="Oval 36">
              <a:extLst>
                <a:ext uri="{FF2B5EF4-FFF2-40B4-BE49-F238E27FC236}">
                  <a16:creationId xmlns:a16="http://schemas.microsoft.com/office/drawing/2014/main" id="{6E05E2E7-2A54-4CE7-8E0D-C6A52E1A3214}"/>
                </a:ext>
              </a:extLst>
            </p:cNvPr>
            <p:cNvSpPr>
              <a:spLocks/>
            </p:cNvSpPr>
            <p:nvPr/>
          </p:nvSpPr>
          <p:spPr>
            <a:xfrm>
              <a:off x="7654336" y="3257184"/>
              <a:ext cx="406400" cy="406400"/>
            </a:xfrm>
            <a:prstGeom prst="ellipse">
              <a:avLst/>
            </a:prstGeom>
            <a:noFill/>
            <a:ln>
              <a:solidFill>
                <a:schemeClr val="accent6">
                  <a:lumMod val="75000"/>
                  <a:alpha val="65000"/>
                </a:schemeClr>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lIns="76200" tIns="76200" rIns="76200" bIns="76200" rtlCol="0" anchor="t">
              <a:noAutofit/>
            </a:bodyPr>
            <a:lstStyle/>
            <a:p>
              <a:pPr algn="l"/>
              <a:endParaRPr lang="en-FR" sz="1200">
                <a:solidFill>
                  <a:schemeClr val="tx1"/>
                </a:solidFill>
                <a:latin typeface="Roboto" panose="02000000000000000000" pitchFamily="2" charset="0"/>
                <a:ea typeface="Roboto" panose="02000000000000000000" pitchFamily="2" charset="0"/>
              </a:endParaRPr>
            </a:p>
          </p:txBody>
        </p:sp>
      </p:grpSp>
      <p:sp>
        <p:nvSpPr>
          <p:cNvPr id="38" name="Rectangle 37">
            <a:extLst>
              <a:ext uri="{FF2B5EF4-FFF2-40B4-BE49-F238E27FC236}">
                <a16:creationId xmlns:a16="http://schemas.microsoft.com/office/drawing/2014/main" id="{5FA27FD7-A39C-4529-A01E-8DEFB3D02979}"/>
              </a:ext>
            </a:extLst>
          </p:cNvPr>
          <p:cNvSpPr>
            <a:spLocks/>
          </p:cNvSpPr>
          <p:nvPr/>
        </p:nvSpPr>
        <p:spPr>
          <a:xfrm>
            <a:off x="176592" y="4174538"/>
            <a:ext cx="8782187" cy="201146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i="0" u="none" strike="noStrike" kern="1200" cap="none" spc="0" normalizeH="0" baseline="0" noProof="0" err="1">
              <a:ln>
                <a:noFill/>
              </a:ln>
              <a:solidFill>
                <a:srgbClr val="000000"/>
              </a:solidFill>
              <a:effectLst/>
              <a:uLnTx/>
              <a:uFillTx/>
              <a:latin typeface="Calibri"/>
              <a:ea typeface="ＭＳ Ｐゴシック"/>
              <a:cs typeface="+mn-cs"/>
            </a:endParaRPr>
          </a:p>
        </p:txBody>
      </p:sp>
      <p:sp>
        <p:nvSpPr>
          <p:cNvPr id="39" name="Speech Bubble: Rectangle 38">
            <a:extLst>
              <a:ext uri="{FF2B5EF4-FFF2-40B4-BE49-F238E27FC236}">
                <a16:creationId xmlns:a16="http://schemas.microsoft.com/office/drawing/2014/main" id="{B46189F2-133F-4968-924E-C8E36613A95F}"/>
              </a:ext>
            </a:extLst>
          </p:cNvPr>
          <p:cNvSpPr/>
          <p:nvPr/>
        </p:nvSpPr>
        <p:spPr>
          <a:xfrm>
            <a:off x="176588" y="4184653"/>
            <a:ext cx="8796390" cy="2011482"/>
          </a:xfrm>
          <a:prstGeom prst="wedgeRectCallout">
            <a:avLst>
              <a:gd name="adj1" fmla="val 0"/>
              <a:gd name="adj2" fmla="val 0"/>
            </a:avLst>
          </a:prstGeom>
          <a:noFill/>
          <a:ln w="19050">
            <a:solidFill>
              <a:schemeClr val="accent4"/>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Speech Bubble: Rectangle 39">
            <a:extLst>
              <a:ext uri="{FF2B5EF4-FFF2-40B4-BE49-F238E27FC236}">
                <a16:creationId xmlns:a16="http://schemas.microsoft.com/office/drawing/2014/main" id="{02E305E1-3A7A-48FB-AD29-FD2C0553A8F7}"/>
              </a:ext>
            </a:extLst>
          </p:cNvPr>
          <p:cNvSpPr/>
          <p:nvPr/>
        </p:nvSpPr>
        <p:spPr>
          <a:xfrm>
            <a:off x="176588" y="4184650"/>
            <a:ext cx="6444099" cy="2011485"/>
          </a:xfrm>
          <a:prstGeom prst="wedgeRectCallout">
            <a:avLst>
              <a:gd name="adj1" fmla="val 52404"/>
              <a:gd name="adj2" fmla="val -24957"/>
            </a:avLst>
          </a:prstGeom>
          <a:noFill/>
          <a:ln w="19050">
            <a:solidFill>
              <a:schemeClr val="accent4"/>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Speech Bubble: Rectangle 40">
            <a:extLst>
              <a:ext uri="{FF2B5EF4-FFF2-40B4-BE49-F238E27FC236}">
                <a16:creationId xmlns:a16="http://schemas.microsoft.com/office/drawing/2014/main" id="{B88ABF39-D0A0-434F-81FE-727C2F2D06AA}"/>
              </a:ext>
            </a:extLst>
          </p:cNvPr>
          <p:cNvSpPr/>
          <p:nvPr/>
        </p:nvSpPr>
        <p:spPr>
          <a:xfrm>
            <a:off x="176590" y="4184651"/>
            <a:ext cx="2628616" cy="2011485"/>
          </a:xfrm>
          <a:prstGeom prst="wedgeRectCallout">
            <a:avLst>
              <a:gd name="adj1" fmla="val 56301"/>
              <a:gd name="adj2" fmla="val -24508"/>
            </a:avLst>
          </a:prstGeom>
          <a:noFill/>
          <a:ln w="19050">
            <a:solidFill>
              <a:schemeClr val="accent4"/>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5" name="Speech Bubble: Rectangle 8">
            <a:extLst>
              <a:ext uri="{FF2B5EF4-FFF2-40B4-BE49-F238E27FC236}">
                <a16:creationId xmlns:a16="http://schemas.microsoft.com/office/drawing/2014/main" id="{AAE8598C-1F43-4BA6-8550-AA8C5329B447}"/>
              </a:ext>
            </a:extLst>
          </p:cNvPr>
          <p:cNvSpPr txBox="1"/>
          <p:nvPr/>
        </p:nvSpPr>
        <p:spPr>
          <a:xfrm>
            <a:off x="171022" y="4358839"/>
            <a:ext cx="2539318" cy="1600200"/>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17475" tIns="117475" rIns="117475" bIns="117475" numCol="1" spcCol="1270" anchor="t" anchorCtr="0">
            <a:noAutofit/>
          </a:bodyPr>
          <a:lstStyle/>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182 eligible investor countries</a:t>
            </a:r>
          </a:p>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Can cover all/ some foreign investors in a project</a:t>
            </a:r>
          </a:p>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Collaborates with other development institutions (</a:t>
            </a:r>
            <a:r>
              <a:rPr lang="en-US" sz="1400">
                <a:solidFill>
                  <a:schemeClr val="accent4"/>
                </a:solidFill>
              </a:rPr>
              <a:t>MDBs, DFIs, WB &amp; IFC</a:t>
            </a:r>
            <a:r>
              <a:rPr lang="en-US" sz="1400" kern="1200">
                <a:solidFill>
                  <a:schemeClr val="accent4"/>
                </a:solidFill>
              </a:rPr>
              <a:t>)</a:t>
            </a:r>
          </a:p>
        </p:txBody>
      </p:sp>
      <p:sp>
        <p:nvSpPr>
          <p:cNvPr id="46" name="Speech Bubble: Rectangle 4">
            <a:extLst>
              <a:ext uri="{FF2B5EF4-FFF2-40B4-BE49-F238E27FC236}">
                <a16:creationId xmlns:a16="http://schemas.microsoft.com/office/drawing/2014/main" id="{5E1B4F6C-4597-4145-91A8-C6A992821D3A}"/>
              </a:ext>
            </a:extLst>
          </p:cNvPr>
          <p:cNvSpPr txBox="1"/>
          <p:nvPr/>
        </p:nvSpPr>
        <p:spPr>
          <a:xfrm>
            <a:off x="6757269" y="4358839"/>
            <a:ext cx="2064928" cy="1600200"/>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17475" tIns="117475" rIns="117475" bIns="117475" numCol="1" spcCol="1270" anchor="t" anchorCtr="0">
            <a:noAutofit/>
          </a:bodyPr>
          <a:lstStyle/>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Identified project</a:t>
            </a:r>
          </a:p>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Developmental impact</a:t>
            </a:r>
          </a:p>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E&amp;S Performance Standards</a:t>
            </a:r>
          </a:p>
          <a:p>
            <a:pPr marL="285750" lvl="0" indent="-285750"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Integrity/ KYC</a:t>
            </a:r>
          </a:p>
        </p:txBody>
      </p:sp>
      <p:sp>
        <p:nvSpPr>
          <p:cNvPr id="47" name="Speech Bubble: Rectangle 6">
            <a:extLst>
              <a:ext uri="{FF2B5EF4-FFF2-40B4-BE49-F238E27FC236}">
                <a16:creationId xmlns:a16="http://schemas.microsoft.com/office/drawing/2014/main" id="{13E6B95B-1DBA-43A7-84CE-E51CC355F822}"/>
              </a:ext>
            </a:extLst>
          </p:cNvPr>
          <p:cNvSpPr txBox="1"/>
          <p:nvPr/>
        </p:nvSpPr>
        <p:spPr>
          <a:xfrm>
            <a:off x="2941788" y="4358839"/>
            <a:ext cx="3548427" cy="1598693"/>
          </a:xfrm>
          <a:prstGeom prst="rect">
            <a:avLst/>
          </a:prstGeom>
          <a:no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17475" tIns="117475" rIns="117475" bIns="117475" numCol="1" spcCol="1270" anchor="t" anchorCtr="0">
            <a:noAutofit/>
          </a:bodyPr>
          <a:lstStyle/>
          <a:p>
            <a:pPr marL="285750" lvl="0" indent="-285750" algn="just"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154 eligible host countries </a:t>
            </a:r>
            <a:endParaRPr lang="en-US" sz="1400">
              <a:solidFill>
                <a:schemeClr val="accent4"/>
              </a:solidFill>
            </a:endParaRPr>
          </a:p>
          <a:p>
            <a:pPr marL="285750" lvl="0" indent="-285750" algn="just"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95% coverage for debt, 90% for equity</a:t>
            </a:r>
          </a:p>
          <a:p>
            <a:pPr marL="285750" lvl="0" indent="-285750" algn="just"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Broad range of cover size</a:t>
            </a:r>
          </a:p>
          <a:p>
            <a:pPr marL="285750" lvl="0" indent="-285750" algn="just" defTabSz="1644650">
              <a:lnSpc>
                <a:spcPct val="90000"/>
              </a:lnSpc>
              <a:spcBef>
                <a:spcPct val="0"/>
              </a:spcBef>
              <a:spcAft>
                <a:spcPct val="35000"/>
              </a:spcAft>
              <a:buFont typeface="Wingdings" panose="05000000000000000000" pitchFamily="2" charset="2"/>
              <a:buChar char="§"/>
            </a:pPr>
            <a:r>
              <a:rPr lang="en-US" sz="1400" kern="1200">
                <a:solidFill>
                  <a:schemeClr val="accent4"/>
                </a:solidFill>
              </a:rPr>
              <a:t>Tenors up to </a:t>
            </a:r>
            <a:r>
              <a:rPr lang="en-US" sz="1400">
                <a:solidFill>
                  <a:schemeClr val="accent4"/>
                </a:solidFill>
              </a:rPr>
              <a:t>20</a:t>
            </a:r>
            <a:r>
              <a:rPr lang="en-US" sz="1400" kern="1200">
                <a:solidFill>
                  <a:schemeClr val="accent4"/>
                </a:solidFill>
              </a:rPr>
              <a:t> years</a:t>
            </a:r>
          </a:p>
          <a:p>
            <a:pPr marL="285750" indent="-285750" algn="just" defTabSz="1644650">
              <a:lnSpc>
                <a:spcPct val="90000"/>
              </a:lnSpc>
              <a:spcAft>
                <a:spcPct val="35000"/>
              </a:spcAft>
              <a:buFont typeface="Wingdings" panose="05000000000000000000" pitchFamily="2" charset="2"/>
              <a:buChar char="§"/>
            </a:pPr>
            <a:r>
              <a:rPr lang="en-US" sz="1400" kern="1200">
                <a:solidFill>
                  <a:schemeClr val="accent4"/>
                </a:solidFill>
              </a:rPr>
              <a:t>Client can reduce, cancel, </a:t>
            </a:r>
            <a:r>
              <a:rPr lang="en-US" sz="1400">
                <a:solidFill>
                  <a:schemeClr val="accent4"/>
                </a:solidFill>
              </a:rPr>
              <a:t>and - subject to approval - transfer</a:t>
            </a:r>
            <a:r>
              <a:rPr lang="en-US" sz="1400" kern="1200">
                <a:solidFill>
                  <a:schemeClr val="accent4"/>
                </a:solidFill>
              </a:rPr>
              <a:t> or</a:t>
            </a:r>
            <a:r>
              <a:rPr lang="en-US" sz="1400">
                <a:solidFill>
                  <a:schemeClr val="accent4"/>
                </a:solidFill>
              </a:rPr>
              <a:t> assign the policy</a:t>
            </a:r>
            <a:endParaRPr lang="en-US" sz="1400">
              <a:solidFill>
                <a:schemeClr val="accent4"/>
              </a:solidFill>
              <a:cs typeface="Calibri"/>
            </a:endParaRPr>
          </a:p>
          <a:p>
            <a:pPr marL="285750" lvl="0" indent="-285750" algn="just" defTabSz="1644650">
              <a:lnSpc>
                <a:spcPct val="90000"/>
              </a:lnSpc>
              <a:spcBef>
                <a:spcPct val="0"/>
              </a:spcBef>
              <a:spcAft>
                <a:spcPct val="35000"/>
              </a:spcAft>
              <a:buFont typeface="Wingdings" panose="05000000000000000000" pitchFamily="2" charset="2"/>
              <a:buChar char="§"/>
            </a:pPr>
            <a:endParaRPr lang="en-US" sz="1400">
              <a:solidFill>
                <a:schemeClr val="accent4"/>
              </a:solidFill>
            </a:endParaRPr>
          </a:p>
        </p:txBody>
      </p:sp>
      <p:sp>
        <p:nvSpPr>
          <p:cNvPr id="26" name="Rectangle: Rounded Corners 25">
            <a:extLst>
              <a:ext uri="{FF2B5EF4-FFF2-40B4-BE49-F238E27FC236}">
                <a16:creationId xmlns:a16="http://schemas.microsoft.com/office/drawing/2014/main" id="{394C5119-7EC9-4EC4-8CED-EEEB1C40E803}"/>
              </a:ext>
            </a:extLst>
          </p:cNvPr>
          <p:cNvSpPr/>
          <p:nvPr/>
        </p:nvSpPr>
        <p:spPr>
          <a:xfrm>
            <a:off x="267353" y="2133602"/>
            <a:ext cx="1878296" cy="1066798"/>
          </a:xfrm>
          <a:prstGeom prst="roundRect">
            <a:avLst>
              <a:gd name="adj" fmla="val 50000"/>
            </a:avLst>
          </a:prstGeom>
          <a:noFill/>
          <a:ln w="190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pPr>
            <a:r>
              <a:rPr lang="en-US" sz="1800" b="1">
                <a:solidFill>
                  <a:schemeClr val="accent4"/>
                </a:solidFill>
                <a:latin typeface="+mj-lt"/>
                <a:ea typeface="Roboto" panose="02000000000000000000" pitchFamily="2" charset="0"/>
              </a:rPr>
              <a:t>Investors</a:t>
            </a:r>
          </a:p>
          <a:p>
            <a:pPr algn="ctr" fontAlgn="auto">
              <a:spcBef>
                <a:spcPts val="0"/>
              </a:spcBef>
              <a:spcAft>
                <a:spcPts val="0"/>
              </a:spcAft>
            </a:pPr>
            <a:r>
              <a:rPr lang="en-US" sz="1800" b="1">
                <a:solidFill>
                  <a:schemeClr val="accent4"/>
                </a:solidFill>
                <a:latin typeface="+mj-lt"/>
                <a:ea typeface="Roboto" panose="02000000000000000000" pitchFamily="2" charset="0"/>
              </a:rPr>
              <a:t>&amp; Lenders</a:t>
            </a:r>
          </a:p>
        </p:txBody>
      </p:sp>
      <p:sp>
        <p:nvSpPr>
          <p:cNvPr id="27" name="Rectangle: Rounded Corners 26">
            <a:extLst>
              <a:ext uri="{FF2B5EF4-FFF2-40B4-BE49-F238E27FC236}">
                <a16:creationId xmlns:a16="http://schemas.microsoft.com/office/drawing/2014/main" id="{9A7D0E56-4855-4235-BEC8-5944770B644C}"/>
              </a:ext>
            </a:extLst>
          </p:cNvPr>
          <p:cNvSpPr/>
          <p:nvPr/>
        </p:nvSpPr>
        <p:spPr>
          <a:xfrm>
            <a:off x="6998352" y="2133602"/>
            <a:ext cx="1878296" cy="1066798"/>
          </a:xfrm>
          <a:prstGeom prst="roundRect">
            <a:avLst>
              <a:gd name="adj" fmla="val 50000"/>
            </a:avLst>
          </a:prstGeom>
          <a:noFill/>
          <a:ln w="19050">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pPr>
            <a:r>
              <a:rPr lang="en-US" sz="1800" b="1">
                <a:solidFill>
                  <a:schemeClr val="accent4"/>
                </a:solidFill>
                <a:latin typeface="+mj-lt"/>
                <a:ea typeface="Roboto" panose="02000000000000000000" pitchFamily="2" charset="0"/>
              </a:rPr>
              <a:t>Project</a:t>
            </a:r>
          </a:p>
        </p:txBody>
      </p:sp>
      <p:sp>
        <p:nvSpPr>
          <p:cNvPr id="31" name="Rectangle 30">
            <a:extLst>
              <a:ext uri="{FF2B5EF4-FFF2-40B4-BE49-F238E27FC236}">
                <a16:creationId xmlns:a16="http://schemas.microsoft.com/office/drawing/2014/main" id="{29C35CD9-E257-4C87-B8F4-15E6D1397771}"/>
              </a:ext>
            </a:extLst>
          </p:cNvPr>
          <p:cNvSpPr/>
          <p:nvPr/>
        </p:nvSpPr>
        <p:spPr>
          <a:xfrm>
            <a:off x="2895600" y="1472932"/>
            <a:ext cx="3352800" cy="2388138"/>
          </a:xfrm>
          <a:prstGeom prst="rect">
            <a:avLst/>
          </a:prstGeom>
          <a:solidFill>
            <a:schemeClr val="bg2">
              <a:alpha val="0"/>
            </a:schemeClr>
          </a:solidFill>
          <a:ln w="38100">
            <a:solidFill>
              <a:schemeClr val="accent4">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Tree>
    <p:extLst>
      <p:ext uri="{BB962C8B-B14F-4D97-AF65-F5344CB8AC3E}">
        <p14:creationId xmlns:p14="http://schemas.microsoft.com/office/powerpoint/2010/main" val="2688860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5037-F2FA-45D1-AA93-46E77D327446}"/>
              </a:ext>
            </a:extLst>
          </p:cNvPr>
          <p:cNvSpPr>
            <a:spLocks noGrp="1"/>
          </p:cNvSpPr>
          <p:nvPr>
            <p:ph type="title"/>
          </p:nvPr>
        </p:nvSpPr>
        <p:spPr/>
        <p:txBody>
          <a:bodyPr/>
          <a:lstStyle/>
          <a:p>
            <a:r>
              <a:rPr lang="en-US" sz="1800" dirty="0">
                <a:latin typeface="Calibri"/>
                <a:cs typeface="Calibri"/>
              </a:rPr>
              <a:t>MIGA’s Product </a:t>
            </a:r>
            <a:r>
              <a:rPr lang="en-US" dirty="0">
                <a:latin typeface="Calibri"/>
                <a:cs typeface="Calibri"/>
              </a:rPr>
              <a:t>Line</a:t>
            </a:r>
            <a:endParaRPr lang="en-US" sz="1800" dirty="0"/>
          </a:p>
        </p:txBody>
      </p:sp>
      <p:grpSp>
        <p:nvGrpSpPr>
          <p:cNvPr id="4" name="Group 3">
            <a:extLst>
              <a:ext uri="{FF2B5EF4-FFF2-40B4-BE49-F238E27FC236}">
                <a16:creationId xmlns:a16="http://schemas.microsoft.com/office/drawing/2014/main" id="{D7873ABD-A0B6-4CE4-82E2-3DAF51F6C0C9}"/>
              </a:ext>
            </a:extLst>
          </p:cNvPr>
          <p:cNvGrpSpPr/>
          <p:nvPr/>
        </p:nvGrpSpPr>
        <p:grpSpPr>
          <a:xfrm>
            <a:off x="453648" y="977376"/>
            <a:ext cx="8233152" cy="3092569"/>
            <a:chOff x="453648" y="1822262"/>
            <a:chExt cx="8233152" cy="3092569"/>
          </a:xfrm>
        </p:grpSpPr>
        <p:sp>
          <p:nvSpPr>
            <p:cNvPr id="22" name="Rectangle 21">
              <a:extLst>
                <a:ext uri="{FF2B5EF4-FFF2-40B4-BE49-F238E27FC236}">
                  <a16:creationId xmlns:a16="http://schemas.microsoft.com/office/drawing/2014/main" id="{2C6C5BD9-D39C-4B9D-9335-C4741D3A74C3}"/>
                </a:ext>
              </a:extLst>
            </p:cNvPr>
            <p:cNvSpPr>
              <a:spLocks/>
            </p:cNvSpPr>
            <p:nvPr/>
          </p:nvSpPr>
          <p:spPr>
            <a:xfrm>
              <a:off x="1743354" y="1822263"/>
              <a:ext cx="6943446" cy="3092568"/>
            </a:xfrm>
            <a:prstGeom prst="rect">
              <a:avLst/>
            </a:prstGeom>
            <a:solidFill>
              <a:schemeClr val="accent6">
                <a:lumMod val="20000"/>
                <a:lumOff val="80000"/>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cxnSp>
          <p:nvCxnSpPr>
            <p:cNvPr id="23" name="Straight Connector 22">
              <a:extLst>
                <a:ext uri="{FF2B5EF4-FFF2-40B4-BE49-F238E27FC236}">
                  <a16:creationId xmlns:a16="http://schemas.microsoft.com/office/drawing/2014/main" id="{61C9995D-5FB9-4C6B-A75C-C26A06845820}"/>
                </a:ext>
              </a:extLst>
            </p:cNvPr>
            <p:cNvCxnSpPr>
              <a:cxnSpLocks/>
            </p:cNvCxnSpPr>
            <p:nvPr/>
          </p:nvCxnSpPr>
          <p:spPr>
            <a:xfrm>
              <a:off x="2528761" y="2561744"/>
              <a:ext cx="5303520" cy="0"/>
            </a:xfrm>
            <a:prstGeom prst="line">
              <a:avLst/>
            </a:prstGeom>
            <a:ln>
              <a:solidFill>
                <a:schemeClr val="accent2">
                  <a:alpha val="68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5BED3AF-FC18-4734-B259-570FB97EEF28}"/>
                </a:ext>
              </a:extLst>
            </p:cNvPr>
            <p:cNvCxnSpPr>
              <a:cxnSpLocks/>
            </p:cNvCxnSpPr>
            <p:nvPr/>
          </p:nvCxnSpPr>
          <p:spPr>
            <a:xfrm>
              <a:off x="2528761" y="4171469"/>
              <a:ext cx="5303520" cy="0"/>
            </a:xfrm>
            <a:prstGeom prst="line">
              <a:avLst/>
            </a:prstGeom>
            <a:ln>
              <a:solidFill>
                <a:schemeClr val="accent2">
                  <a:alpha val="68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AB09B7B-17A6-4F1B-B62A-BB35CAF0FCC3}"/>
                </a:ext>
              </a:extLst>
            </p:cNvPr>
            <p:cNvCxnSpPr>
              <a:cxnSpLocks/>
            </p:cNvCxnSpPr>
            <p:nvPr/>
          </p:nvCxnSpPr>
          <p:spPr>
            <a:xfrm>
              <a:off x="2528761" y="3342794"/>
              <a:ext cx="5303520" cy="0"/>
            </a:xfrm>
            <a:prstGeom prst="line">
              <a:avLst/>
            </a:prstGeom>
            <a:ln>
              <a:solidFill>
                <a:schemeClr val="accent2">
                  <a:alpha val="68000"/>
                </a:schemeClr>
              </a:solidFill>
            </a:ln>
          </p:spPr>
          <p:style>
            <a:lnRef idx="1">
              <a:schemeClr val="accent1"/>
            </a:lnRef>
            <a:fillRef idx="0">
              <a:schemeClr val="accent1"/>
            </a:fillRef>
            <a:effectRef idx="0">
              <a:schemeClr val="accent1"/>
            </a:effectRef>
            <a:fontRef idx="minor">
              <a:schemeClr val="tx1"/>
            </a:fontRef>
          </p:style>
        </p:cxnSp>
        <p:sp>
          <p:nvSpPr>
            <p:cNvPr id="10" name="Rectangle 24">
              <a:extLst>
                <a:ext uri="{FF2B5EF4-FFF2-40B4-BE49-F238E27FC236}">
                  <a16:creationId xmlns:a16="http://schemas.microsoft.com/office/drawing/2014/main" id="{8A877E58-B490-4EEB-B3D7-9C9E1B18A18D}"/>
                </a:ext>
              </a:extLst>
            </p:cNvPr>
            <p:cNvSpPr txBox="1">
              <a:spLocks/>
            </p:cNvSpPr>
            <p:nvPr>
              <p:custDataLst>
                <p:tags r:id="rId5"/>
              </p:custDataLst>
            </p:nvPr>
          </p:nvSpPr>
          <p:spPr>
            <a:xfrm>
              <a:off x="453648" y="1822262"/>
              <a:ext cx="1289706" cy="3092569"/>
            </a:xfrm>
            <a:prstGeom prst="rect">
              <a:avLst/>
            </a:prstGeom>
            <a:solidFill>
              <a:schemeClr val="accent4">
                <a:lumMod val="10000"/>
                <a:lumOff val="90000"/>
                <a:alpha val="75000"/>
              </a:schemeClr>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64" name="Rectangle 24">
              <a:extLst>
                <a:ext uri="{FF2B5EF4-FFF2-40B4-BE49-F238E27FC236}">
                  <a16:creationId xmlns:a16="http://schemas.microsoft.com/office/drawing/2014/main" id="{A0915443-DC74-493E-86C1-C35D0EE33B46}"/>
                </a:ext>
              </a:extLst>
            </p:cNvPr>
            <p:cNvSpPr txBox="1">
              <a:spLocks/>
            </p:cNvSpPr>
            <p:nvPr>
              <p:custDataLst>
                <p:tags r:id="rId6"/>
              </p:custDataLst>
            </p:nvPr>
          </p:nvSpPr>
          <p:spPr>
            <a:xfrm>
              <a:off x="457200" y="3245435"/>
              <a:ext cx="1286154" cy="2462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429" rtl="0" eaLnBrk="1" fontAlgn="base" latinLnBrk="0" hangingPunct="1">
                <a:lnSpc>
                  <a:spcPct val="100000"/>
                </a:lnSpc>
                <a:spcBef>
                  <a:spcPct val="0"/>
                </a:spcBef>
                <a:spcAft>
                  <a:spcPct val="0"/>
                </a:spcAft>
                <a:buClr>
                  <a:srgbClr val="002960"/>
                </a:buClr>
                <a:buSzTx/>
                <a:buFontTx/>
                <a:buNone/>
                <a:tabLst/>
                <a:defRPr/>
              </a:pPr>
              <a:r>
                <a:rPr kumimoji="0" lang="en-US" sz="1600" i="0" u="none" strike="noStrike" kern="1200" cap="none" spc="0" normalizeH="0" baseline="0" dirty="0">
                  <a:ln>
                    <a:noFill/>
                  </a:ln>
                  <a:solidFill>
                    <a:schemeClr val="tx2"/>
                  </a:solidFill>
                  <a:effectLst/>
                  <a:uLnTx/>
                  <a:uFillTx/>
                  <a:latin typeface="Calibri"/>
                  <a:ea typeface="ＭＳ Ｐゴシック"/>
                  <a:cs typeface="+mn-cs"/>
                </a:rPr>
                <a:t>Risk Insurance</a:t>
              </a:r>
            </a:p>
          </p:txBody>
        </p:sp>
        <p:sp>
          <p:nvSpPr>
            <p:cNvPr id="42" name="TextBox 41">
              <a:extLst>
                <a:ext uri="{FF2B5EF4-FFF2-40B4-BE49-F238E27FC236}">
                  <a16:creationId xmlns:a16="http://schemas.microsoft.com/office/drawing/2014/main" id="{0283029E-93CF-4A1B-9067-E86A7C26FDBF}"/>
                </a:ext>
              </a:extLst>
            </p:cNvPr>
            <p:cNvSpPr txBox="1">
              <a:spLocks/>
            </p:cNvSpPr>
            <p:nvPr/>
          </p:nvSpPr>
          <p:spPr>
            <a:xfrm>
              <a:off x="2578490" y="2833121"/>
              <a:ext cx="3500038" cy="246221"/>
            </a:xfrm>
            <a:prstGeom prst="rect">
              <a:avLst/>
            </a:prstGeom>
            <a:noFill/>
          </p:spPr>
          <p:txBody>
            <a:bodyPr wrap="square" lIns="0" tIns="0" rIns="0" bIns="0" rtlCol="0" anchor="ctr">
              <a:spAutoFit/>
            </a:bodyPr>
            <a:lstStyle/>
            <a:p>
              <a:pPr marL="0" marR="0" lvl="0" indent="0" algn="l" defTabSz="932962" rtl="0" eaLnBrk="1" fontAlgn="base" latinLnBrk="0" hangingPunct="1">
                <a:lnSpc>
                  <a:spcPct val="100000"/>
                </a:lnSpc>
                <a:spcBef>
                  <a:spcPct val="0"/>
                </a:spcBef>
                <a:spcAft>
                  <a:spcPct val="0"/>
                </a:spcAft>
                <a:buClr>
                  <a:srgbClr val="FFFFFF"/>
                </a:buClr>
                <a:buSzTx/>
                <a:buFontTx/>
                <a:buNone/>
                <a:tabLst/>
                <a:defRPr/>
              </a:pPr>
              <a:r>
                <a:rPr kumimoji="0" lang="en-US" sz="1600" b="1" i="0" u="none" strike="noStrike" kern="1200" cap="none" spc="0" normalizeH="0" baseline="0" noProof="0">
                  <a:ln>
                    <a:noFill/>
                  </a:ln>
                  <a:solidFill>
                    <a:srgbClr val="002960"/>
                  </a:solidFill>
                  <a:effectLst/>
                  <a:uLnTx/>
                  <a:uFillTx/>
                  <a:latin typeface="Calibri"/>
                  <a:ea typeface="ＭＳ Ｐゴシック"/>
                  <a:cs typeface="+mn-cs"/>
                </a:rPr>
                <a:t>Expropriation</a:t>
              </a:r>
            </a:p>
          </p:txBody>
        </p:sp>
        <p:sp>
          <p:nvSpPr>
            <p:cNvPr id="43" name="Oval 42">
              <a:extLst>
                <a:ext uri="{FF2B5EF4-FFF2-40B4-BE49-F238E27FC236}">
                  <a16:creationId xmlns:a16="http://schemas.microsoft.com/office/drawing/2014/main" id="{D3CAE464-CC66-4F60-ABB2-A9452F911F1A}"/>
                </a:ext>
              </a:extLst>
            </p:cNvPr>
            <p:cNvSpPr/>
            <p:nvPr/>
          </p:nvSpPr>
          <p:spPr>
            <a:xfrm>
              <a:off x="1846515" y="2687265"/>
              <a:ext cx="537933" cy="53793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pic>
          <p:nvPicPr>
            <p:cNvPr id="44" name="Picture 43">
              <a:extLst>
                <a:ext uri="{FF2B5EF4-FFF2-40B4-BE49-F238E27FC236}">
                  <a16:creationId xmlns:a16="http://schemas.microsoft.com/office/drawing/2014/main" id="{73508744-5D9B-4DA5-9A9F-080A02D4980C}"/>
                </a:ext>
              </a:extLst>
            </p:cNvPr>
            <p:cNvPicPr>
              <a:picLocks noChangeAspect="1"/>
            </p:cNvPicPr>
            <p:nvPr/>
          </p:nvPicPr>
          <p:blipFill rotWithShape="1">
            <a:blip r:embed="rId8">
              <a:clrChange>
                <a:clrFrom>
                  <a:srgbClr val="E1F4FD"/>
                </a:clrFrom>
                <a:clrTo>
                  <a:srgbClr val="E1F4FD">
                    <a:alpha val="0"/>
                  </a:srgbClr>
                </a:clrTo>
              </a:clrChange>
            </a:blip>
            <a:srcRect l="23585" r="15391" b="25306"/>
            <a:stretch/>
          </p:blipFill>
          <p:spPr>
            <a:xfrm>
              <a:off x="1909480" y="2708120"/>
              <a:ext cx="429587" cy="554239"/>
            </a:xfrm>
            <a:prstGeom prst="rect">
              <a:avLst/>
            </a:prstGeom>
          </p:spPr>
        </p:pic>
        <p:sp>
          <p:nvSpPr>
            <p:cNvPr id="50" name="TextBox 49">
              <a:extLst>
                <a:ext uri="{FF2B5EF4-FFF2-40B4-BE49-F238E27FC236}">
                  <a16:creationId xmlns:a16="http://schemas.microsoft.com/office/drawing/2014/main" id="{DEC009CD-260C-4893-9A75-E55C4E852D00}"/>
                </a:ext>
              </a:extLst>
            </p:cNvPr>
            <p:cNvSpPr txBox="1">
              <a:spLocks/>
            </p:cNvSpPr>
            <p:nvPr/>
          </p:nvSpPr>
          <p:spPr>
            <a:xfrm>
              <a:off x="2578490" y="3642950"/>
              <a:ext cx="3500038" cy="246221"/>
            </a:xfrm>
            <a:prstGeom prst="rect">
              <a:avLst/>
            </a:prstGeom>
            <a:noFill/>
          </p:spPr>
          <p:txBody>
            <a:bodyPr wrap="square" lIns="0" tIns="0" rIns="0" bIns="0" rtlCol="0" anchor="ctr">
              <a:spAutoFit/>
            </a:bodyPr>
            <a:lstStyle/>
            <a:p>
              <a:pPr marL="0" marR="0" lvl="0" indent="0" algn="l" defTabSz="932962" rtl="0" eaLnBrk="1" fontAlgn="base" latinLnBrk="0" hangingPunct="1">
                <a:lnSpc>
                  <a:spcPct val="100000"/>
                </a:lnSpc>
                <a:spcBef>
                  <a:spcPct val="0"/>
                </a:spcBef>
                <a:spcAft>
                  <a:spcPct val="0"/>
                </a:spcAft>
                <a:buClr>
                  <a:srgbClr val="FFFFFF"/>
                </a:buClr>
                <a:buSzTx/>
                <a:buFontTx/>
                <a:buNone/>
                <a:tabLst/>
                <a:defRPr/>
              </a:pPr>
              <a:r>
                <a:rPr kumimoji="0" lang="en-US" sz="1600" b="1" i="0" u="none" strike="noStrike" kern="1200" cap="none" spc="0" normalizeH="0" baseline="0" dirty="0">
                  <a:ln>
                    <a:noFill/>
                  </a:ln>
                  <a:solidFill>
                    <a:srgbClr val="002960"/>
                  </a:solidFill>
                  <a:effectLst/>
                  <a:uLnTx/>
                  <a:uFillTx/>
                  <a:latin typeface="Calibri"/>
                  <a:ea typeface="ＭＳ Ｐゴシック"/>
                  <a:cs typeface="+mn-cs"/>
                </a:rPr>
                <a:t>War and Civil Disturbance</a:t>
              </a:r>
            </a:p>
          </p:txBody>
        </p:sp>
        <p:sp>
          <p:nvSpPr>
            <p:cNvPr id="52" name="Oval 51">
              <a:extLst>
                <a:ext uri="{FF2B5EF4-FFF2-40B4-BE49-F238E27FC236}">
                  <a16:creationId xmlns:a16="http://schemas.microsoft.com/office/drawing/2014/main" id="{6D6B0271-95CD-4D02-BC4E-D96525AF3577}"/>
                </a:ext>
              </a:extLst>
            </p:cNvPr>
            <p:cNvSpPr/>
            <p:nvPr/>
          </p:nvSpPr>
          <p:spPr>
            <a:xfrm>
              <a:off x="1846515" y="3497094"/>
              <a:ext cx="537933" cy="53793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pic>
          <p:nvPicPr>
            <p:cNvPr id="53" name="Picture 52">
              <a:extLst>
                <a:ext uri="{FF2B5EF4-FFF2-40B4-BE49-F238E27FC236}">
                  <a16:creationId xmlns:a16="http://schemas.microsoft.com/office/drawing/2014/main" id="{FCFC44D8-8907-4FD9-BA53-1FD0D478C333}"/>
                </a:ext>
              </a:extLst>
            </p:cNvPr>
            <p:cNvPicPr>
              <a:picLocks noChangeAspect="1"/>
            </p:cNvPicPr>
            <p:nvPr/>
          </p:nvPicPr>
          <p:blipFill>
            <a:blip r:embed="rId9">
              <a:clrChange>
                <a:clrFrom>
                  <a:srgbClr val="E1F4FD"/>
                </a:clrFrom>
                <a:clrTo>
                  <a:srgbClr val="E1F4FD">
                    <a:alpha val="0"/>
                  </a:srgbClr>
                </a:clrTo>
              </a:clrChange>
            </a:blip>
            <a:stretch>
              <a:fillRect/>
            </a:stretch>
          </p:blipFill>
          <p:spPr>
            <a:xfrm>
              <a:off x="1867050" y="3553984"/>
              <a:ext cx="496863" cy="424151"/>
            </a:xfrm>
            <a:prstGeom prst="rect">
              <a:avLst/>
            </a:prstGeom>
          </p:spPr>
        </p:pic>
        <p:sp>
          <p:nvSpPr>
            <p:cNvPr id="56" name="Oval 55">
              <a:extLst>
                <a:ext uri="{FF2B5EF4-FFF2-40B4-BE49-F238E27FC236}">
                  <a16:creationId xmlns:a16="http://schemas.microsoft.com/office/drawing/2014/main" id="{8C5A05DE-6501-4502-91A7-2E94EC13F5DA}"/>
                </a:ext>
              </a:extLst>
            </p:cNvPr>
            <p:cNvSpPr/>
            <p:nvPr/>
          </p:nvSpPr>
          <p:spPr>
            <a:xfrm>
              <a:off x="1846515" y="4306922"/>
              <a:ext cx="537933" cy="53793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pic>
          <p:nvPicPr>
            <p:cNvPr id="58" name="Picture 57">
              <a:extLst>
                <a:ext uri="{FF2B5EF4-FFF2-40B4-BE49-F238E27FC236}">
                  <a16:creationId xmlns:a16="http://schemas.microsoft.com/office/drawing/2014/main" id="{EE0D3BAF-4C00-481C-9ABF-D6A8A22749E6}"/>
                </a:ext>
              </a:extLst>
            </p:cNvPr>
            <p:cNvPicPr>
              <a:picLocks noChangeAspect="1"/>
            </p:cNvPicPr>
            <p:nvPr/>
          </p:nvPicPr>
          <p:blipFill rotWithShape="1">
            <a:blip r:embed="rId10">
              <a:clrChange>
                <a:clrFrom>
                  <a:srgbClr val="E1F4FD"/>
                </a:clrFrom>
                <a:clrTo>
                  <a:srgbClr val="E1F4FD">
                    <a:alpha val="0"/>
                  </a:srgbClr>
                </a:clrTo>
              </a:clrChange>
            </a:blip>
            <a:srcRect l="27884" r="31678" b="32065"/>
            <a:stretch/>
          </p:blipFill>
          <p:spPr>
            <a:xfrm>
              <a:off x="1949270" y="4309400"/>
              <a:ext cx="351473" cy="496343"/>
            </a:xfrm>
            <a:prstGeom prst="rect">
              <a:avLst/>
            </a:prstGeom>
          </p:spPr>
        </p:pic>
        <p:sp>
          <p:nvSpPr>
            <p:cNvPr id="59" name="TextBox 58">
              <a:extLst>
                <a:ext uri="{FF2B5EF4-FFF2-40B4-BE49-F238E27FC236}">
                  <a16:creationId xmlns:a16="http://schemas.microsoft.com/office/drawing/2014/main" id="{286CBCCA-046F-41FB-8651-A53D2F44C470}"/>
                </a:ext>
              </a:extLst>
            </p:cNvPr>
            <p:cNvSpPr txBox="1">
              <a:spLocks/>
            </p:cNvSpPr>
            <p:nvPr/>
          </p:nvSpPr>
          <p:spPr>
            <a:xfrm>
              <a:off x="2578490" y="4452778"/>
              <a:ext cx="5550442" cy="246221"/>
            </a:xfrm>
            <a:prstGeom prst="rect">
              <a:avLst/>
            </a:prstGeom>
            <a:noFill/>
          </p:spPr>
          <p:txBody>
            <a:bodyPr wrap="square" lIns="0" tIns="0" rIns="0" bIns="0" rtlCol="0" anchor="ctr">
              <a:spAutoFit/>
            </a:bodyPr>
            <a:lstStyle/>
            <a:p>
              <a:pPr marL="0" marR="0" lvl="0" indent="0" algn="l" defTabSz="932962" rtl="0" eaLnBrk="1" fontAlgn="base" latinLnBrk="0" hangingPunct="1">
                <a:lnSpc>
                  <a:spcPct val="100000"/>
                </a:lnSpc>
                <a:spcBef>
                  <a:spcPct val="0"/>
                </a:spcBef>
                <a:spcAft>
                  <a:spcPct val="0"/>
                </a:spcAft>
                <a:buClr>
                  <a:srgbClr val="FFFFFF"/>
                </a:buClr>
                <a:buSzTx/>
                <a:buFontTx/>
                <a:buNone/>
                <a:tabLst/>
                <a:defRPr/>
              </a:pPr>
              <a:r>
                <a:rPr kumimoji="0" lang="en-US" sz="1600" b="1" i="0" u="none" strike="noStrike" kern="1200" cap="none" spc="0" normalizeH="0" baseline="0" dirty="0">
                  <a:ln>
                    <a:noFill/>
                  </a:ln>
                  <a:solidFill>
                    <a:srgbClr val="002960"/>
                  </a:solidFill>
                  <a:effectLst/>
                  <a:uLnTx/>
                  <a:uFillTx/>
                  <a:latin typeface="Calibri"/>
                  <a:ea typeface="ＭＳ Ｐゴシック"/>
                  <a:cs typeface="+mn-cs"/>
                </a:rPr>
                <a:t>Breach of Contract by Governments and State-Owned Entities</a:t>
              </a:r>
            </a:p>
          </p:txBody>
        </p:sp>
        <p:sp>
          <p:nvSpPr>
            <p:cNvPr id="62" name="TextBox 61">
              <a:extLst>
                <a:ext uri="{FF2B5EF4-FFF2-40B4-BE49-F238E27FC236}">
                  <a16:creationId xmlns:a16="http://schemas.microsoft.com/office/drawing/2014/main" id="{291935FA-BBEC-4311-B4BF-2FD2852D6D27}"/>
                </a:ext>
              </a:extLst>
            </p:cNvPr>
            <p:cNvSpPr txBox="1">
              <a:spLocks/>
            </p:cNvSpPr>
            <p:nvPr/>
          </p:nvSpPr>
          <p:spPr>
            <a:xfrm>
              <a:off x="2578490" y="2023292"/>
              <a:ext cx="5642484" cy="246221"/>
            </a:xfrm>
            <a:prstGeom prst="rect">
              <a:avLst/>
            </a:prstGeom>
            <a:noFill/>
          </p:spPr>
          <p:txBody>
            <a:bodyPr wrap="square" lIns="0" tIns="0" rIns="0" bIns="0" rtlCol="0" anchor="ctr">
              <a:spAutoFit/>
            </a:bodyPr>
            <a:lstStyle/>
            <a:p>
              <a:pPr marL="0" marR="0" lvl="0" indent="0" algn="l" defTabSz="932962" rtl="0" eaLnBrk="1" fontAlgn="base" latinLnBrk="0" hangingPunct="1">
                <a:lnSpc>
                  <a:spcPct val="100000"/>
                </a:lnSpc>
                <a:spcBef>
                  <a:spcPct val="0"/>
                </a:spcBef>
                <a:spcAft>
                  <a:spcPct val="0"/>
                </a:spcAft>
                <a:buClr>
                  <a:srgbClr val="FFFFFF"/>
                </a:buClr>
                <a:buSzTx/>
                <a:buFontTx/>
                <a:buNone/>
                <a:tabLst/>
                <a:defRPr/>
              </a:pPr>
              <a:r>
                <a:rPr lang="en-US" sz="1600" b="1" dirty="0">
                  <a:solidFill>
                    <a:srgbClr val="002960"/>
                  </a:solidFill>
                  <a:latin typeface="Calibri"/>
                  <a:ea typeface="ＭＳ Ｐゴシック"/>
                </a:rPr>
                <a:t>Transfer Restriction and Currency Inconvertibility</a:t>
              </a:r>
            </a:p>
          </p:txBody>
        </p:sp>
        <p:sp>
          <p:nvSpPr>
            <p:cNvPr id="63" name="Oval 62">
              <a:extLst>
                <a:ext uri="{FF2B5EF4-FFF2-40B4-BE49-F238E27FC236}">
                  <a16:creationId xmlns:a16="http://schemas.microsoft.com/office/drawing/2014/main" id="{04FE21B6-0F03-4D93-A3EC-DA7C149FE170}"/>
                </a:ext>
              </a:extLst>
            </p:cNvPr>
            <p:cNvSpPr/>
            <p:nvPr/>
          </p:nvSpPr>
          <p:spPr>
            <a:xfrm>
              <a:off x="1846515" y="1877436"/>
              <a:ext cx="537933" cy="53793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pic>
          <p:nvPicPr>
            <p:cNvPr id="66" name="Picture 65">
              <a:extLst>
                <a:ext uri="{FF2B5EF4-FFF2-40B4-BE49-F238E27FC236}">
                  <a16:creationId xmlns:a16="http://schemas.microsoft.com/office/drawing/2014/main" id="{6FF6466D-5CAB-4561-B537-BCC0283AB3FA}"/>
                </a:ext>
              </a:extLst>
            </p:cNvPr>
            <p:cNvPicPr>
              <a:picLocks noChangeAspect="1"/>
            </p:cNvPicPr>
            <p:nvPr/>
          </p:nvPicPr>
          <p:blipFill>
            <a:blip r:embed="rId11">
              <a:clrChange>
                <a:clrFrom>
                  <a:srgbClr val="E1F4FD"/>
                </a:clrFrom>
                <a:clrTo>
                  <a:srgbClr val="E1F4FD">
                    <a:alpha val="0"/>
                  </a:srgbClr>
                </a:clrTo>
              </a:clrChange>
            </a:blip>
            <a:stretch>
              <a:fillRect/>
            </a:stretch>
          </p:blipFill>
          <p:spPr>
            <a:xfrm>
              <a:off x="1901753" y="1935925"/>
              <a:ext cx="425986" cy="389265"/>
            </a:xfrm>
            <a:prstGeom prst="rect">
              <a:avLst/>
            </a:prstGeom>
          </p:spPr>
        </p:pic>
      </p:grpSp>
      <p:grpSp>
        <p:nvGrpSpPr>
          <p:cNvPr id="3" name="Group 2">
            <a:extLst>
              <a:ext uri="{FF2B5EF4-FFF2-40B4-BE49-F238E27FC236}">
                <a16:creationId xmlns:a16="http://schemas.microsoft.com/office/drawing/2014/main" id="{395E1AC4-21BC-40FE-9F0E-932CE8FDB066}"/>
              </a:ext>
            </a:extLst>
          </p:cNvPr>
          <p:cNvGrpSpPr/>
          <p:nvPr/>
        </p:nvGrpSpPr>
        <p:grpSpPr>
          <a:xfrm>
            <a:off x="453648" y="4188167"/>
            <a:ext cx="8229600" cy="1184931"/>
            <a:chOff x="457200" y="5101572"/>
            <a:chExt cx="8229600" cy="1184931"/>
          </a:xfrm>
        </p:grpSpPr>
        <p:sp>
          <p:nvSpPr>
            <p:cNvPr id="78" name="Rectangle 24">
              <a:extLst>
                <a:ext uri="{FF2B5EF4-FFF2-40B4-BE49-F238E27FC236}">
                  <a16:creationId xmlns:a16="http://schemas.microsoft.com/office/drawing/2014/main" id="{3ED85214-C5EC-42E2-BB56-2CB4D70476C5}"/>
                </a:ext>
              </a:extLst>
            </p:cNvPr>
            <p:cNvSpPr txBox="1">
              <a:spLocks/>
            </p:cNvSpPr>
            <p:nvPr>
              <p:custDataLst>
                <p:tags r:id="rId3"/>
              </p:custDataLst>
            </p:nvPr>
          </p:nvSpPr>
          <p:spPr>
            <a:xfrm>
              <a:off x="457200" y="5101572"/>
              <a:ext cx="1289706" cy="1184930"/>
            </a:xfrm>
            <a:prstGeom prst="rect">
              <a:avLst/>
            </a:prstGeom>
            <a:solidFill>
              <a:schemeClr val="accent4">
                <a:lumMod val="10000"/>
                <a:lumOff val="90000"/>
                <a:alpha val="75000"/>
              </a:schemeClr>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84" name="Rectangle 83">
              <a:extLst>
                <a:ext uri="{FF2B5EF4-FFF2-40B4-BE49-F238E27FC236}">
                  <a16:creationId xmlns:a16="http://schemas.microsoft.com/office/drawing/2014/main" id="{0A7A4753-C995-4AC0-A1DE-AA28033AB442}"/>
                </a:ext>
              </a:extLst>
            </p:cNvPr>
            <p:cNvSpPr>
              <a:spLocks/>
            </p:cNvSpPr>
            <p:nvPr/>
          </p:nvSpPr>
          <p:spPr>
            <a:xfrm>
              <a:off x="1743354" y="5101573"/>
              <a:ext cx="6943446" cy="1184930"/>
            </a:xfrm>
            <a:prstGeom prst="rect">
              <a:avLst/>
            </a:prstGeom>
            <a:solidFill>
              <a:schemeClr val="accent6">
                <a:lumMod val="20000"/>
                <a:lumOff val="80000"/>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sp>
          <p:nvSpPr>
            <p:cNvPr id="65" name="Rectangle 24">
              <a:extLst>
                <a:ext uri="{FF2B5EF4-FFF2-40B4-BE49-F238E27FC236}">
                  <a16:creationId xmlns:a16="http://schemas.microsoft.com/office/drawing/2014/main" id="{F2030B65-F4EB-45D2-8D8B-2E8E15D1C100}"/>
                </a:ext>
              </a:extLst>
            </p:cNvPr>
            <p:cNvSpPr txBox="1">
              <a:spLocks/>
            </p:cNvSpPr>
            <p:nvPr>
              <p:custDataLst>
                <p:tags r:id="rId4"/>
              </p:custDataLst>
            </p:nvPr>
          </p:nvSpPr>
          <p:spPr>
            <a:xfrm>
              <a:off x="457201" y="5516156"/>
              <a:ext cx="1286154" cy="49244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429" rtl="0" eaLnBrk="1" fontAlgn="base" latinLnBrk="0" hangingPunct="1">
                <a:lnSpc>
                  <a:spcPct val="100000"/>
                </a:lnSpc>
                <a:spcBef>
                  <a:spcPct val="0"/>
                </a:spcBef>
                <a:spcAft>
                  <a:spcPct val="0"/>
                </a:spcAft>
                <a:buClr>
                  <a:srgbClr val="002960"/>
                </a:buClr>
                <a:buSzTx/>
                <a:buFontTx/>
                <a:buNone/>
                <a:tabLst/>
                <a:defRPr/>
              </a:pPr>
              <a:r>
                <a:rPr kumimoji="0" lang="en-US" sz="1600" i="0" u="none" strike="noStrike" kern="1200" cap="none" spc="0" normalizeH="0" baseline="0" noProof="0" dirty="0">
                  <a:ln>
                    <a:noFill/>
                  </a:ln>
                  <a:solidFill>
                    <a:schemeClr val="tx2"/>
                  </a:solidFill>
                  <a:effectLst/>
                  <a:uLnTx/>
                  <a:uFillTx/>
                  <a:latin typeface="Calibri"/>
                  <a:ea typeface="ＭＳ Ｐゴシック"/>
                  <a:cs typeface="+mn-cs"/>
                </a:rPr>
                <a:t>Credit</a:t>
              </a:r>
            </a:p>
            <a:p>
              <a:pPr marL="0" marR="0" lvl="0" indent="0" algn="ctr" defTabSz="913429" rtl="0" eaLnBrk="1" fontAlgn="base" latinLnBrk="0" hangingPunct="1">
                <a:lnSpc>
                  <a:spcPct val="100000"/>
                </a:lnSpc>
                <a:spcBef>
                  <a:spcPct val="0"/>
                </a:spcBef>
                <a:spcAft>
                  <a:spcPct val="0"/>
                </a:spcAft>
                <a:buClr>
                  <a:srgbClr val="002960"/>
                </a:buClr>
                <a:buSzTx/>
                <a:buFontTx/>
                <a:buNone/>
                <a:tabLst/>
                <a:defRPr/>
              </a:pPr>
              <a:r>
                <a:rPr kumimoji="0" lang="en-US" sz="1600" i="0" u="none" strike="noStrike" kern="1200" cap="none" spc="0" normalizeH="0" baseline="0" noProof="0" dirty="0">
                  <a:ln>
                    <a:noFill/>
                  </a:ln>
                  <a:solidFill>
                    <a:schemeClr val="tx2"/>
                  </a:solidFill>
                  <a:effectLst/>
                  <a:uLnTx/>
                  <a:uFillTx/>
                  <a:latin typeface="Calibri"/>
                  <a:ea typeface="ＭＳ Ｐゴシック"/>
                  <a:cs typeface="+mn-cs"/>
                </a:rPr>
                <a:t>Enhancement</a:t>
              </a:r>
            </a:p>
          </p:txBody>
        </p:sp>
        <p:sp>
          <p:nvSpPr>
            <p:cNvPr id="67" name="TextBox 66">
              <a:extLst>
                <a:ext uri="{FF2B5EF4-FFF2-40B4-BE49-F238E27FC236}">
                  <a16:creationId xmlns:a16="http://schemas.microsoft.com/office/drawing/2014/main" id="{D4191B22-1FEE-4461-A56F-9182E33036A8}"/>
                </a:ext>
              </a:extLst>
            </p:cNvPr>
            <p:cNvSpPr txBox="1">
              <a:spLocks/>
            </p:cNvSpPr>
            <p:nvPr/>
          </p:nvSpPr>
          <p:spPr>
            <a:xfrm>
              <a:off x="2578489" y="5597042"/>
              <a:ext cx="2622100" cy="646331"/>
            </a:xfrm>
            <a:prstGeom prst="rect">
              <a:avLst/>
            </a:prstGeom>
            <a:noFill/>
          </p:spPr>
          <p:txBody>
            <a:bodyPr wrap="square" lIns="0" tIns="0" rIns="0" bIns="0" rtlCol="0" anchor="ctr">
              <a:spAutoFit/>
            </a:bodyPr>
            <a:lstStyle/>
            <a:p>
              <a:pPr marL="0" marR="0" lvl="0" indent="0" defTabSz="932962" rtl="0" eaLnBrk="1" fontAlgn="base" latinLnBrk="0" hangingPunct="1">
                <a:lnSpc>
                  <a:spcPct val="100000"/>
                </a:lnSpc>
                <a:spcBef>
                  <a:spcPct val="0"/>
                </a:spcBef>
                <a:spcAft>
                  <a:spcPct val="0"/>
                </a:spcAft>
                <a:buClr>
                  <a:srgbClr val="FFFFFF"/>
                </a:buClr>
                <a:buSzTx/>
                <a:buFontTx/>
                <a:buNone/>
                <a:tabLst/>
                <a:defRPr/>
              </a:pPr>
              <a:r>
                <a:rPr kumimoji="0" lang="en-US" sz="1400" i="1" u="none" strike="noStrike" kern="1200" cap="none" spc="0" normalizeH="0" baseline="0" noProof="0" dirty="0">
                  <a:ln>
                    <a:noFill/>
                  </a:ln>
                  <a:solidFill>
                    <a:srgbClr val="002960"/>
                  </a:solidFill>
                  <a:effectLst/>
                  <a:uLnTx/>
                  <a:uFillTx/>
                  <a:latin typeface="Calibri"/>
                  <a:ea typeface="ＭＳ Ｐゴシック"/>
                  <a:cs typeface="+mn-cs"/>
                </a:rPr>
                <a:t>-Sovereign</a:t>
              </a:r>
            </a:p>
            <a:p>
              <a:pPr marL="0" marR="0" lvl="0" indent="0" defTabSz="932962" rtl="0" eaLnBrk="1" fontAlgn="base" latinLnBrk="0" hangingPunct="1">
                <a:lnSpc>
                  <a:spcPct val="100000"/>
                </a:lnSpc>
                <a:spcBef>
                  <a:spcPct val="0"/>
                </a:spcBef>
                <a:spcAft>
                  <a:spcPct val="0"/>
                </a:spcAft>
                <a:buClr>
                  <a:srgbClr val="FFFFFF"/>
                </a:buClr>
                <a:buSzTx/>
                <a:buFontTx/>
                <a:buNone/>
                <a:tabLst/>
                <a:defRPr/>
              </a:pPr>
              <a:r>
                <a:rPr lang="en-US" sz="1400" i="1" dirty="0">
                  <a:solidFill>
                    <a:srgbClr val="002960"/>
                  </a:solidFill>
                  <a:latin typeface="Calibri"/>
                  <a:ea typeface="ＭＳ Ｐゴシック"/>
                </a:rPr>
                <a:t>-Sub-sovereign</a:t>
              </a:r>
            </a:p>
            <a:p>
              <a:pPr marL="0" marR="0" lvl="0" indent="0" defTabSz="932962" rtl="0" eaLnBrk="1" fontAlgn="base" latinLnBrk="0" hangingPunct="1">
                <a:lnSpc>
                  <a:spcPct val="100000"/>
                </a:lnSpc>
                <a:spcBef>
                  <a:spcPct val="0"/>
                </a:spcBef>
                <a:spcAft>
                  <a:spcPct val="0"/>
                </a:spcAft>
                <a:buClr>
                  <a:srgbClr val="FFFFFF"/>
                </a:buClr>
                <a:buSzTx/>
                <a:buFontTx/>
                <a:buNone/>
                <a:tabLst/>
                <a:defRPr/>
              </a:pPr>
              <a:r>
                <a:rPr lang="en-US" sz="1400" i="1" dirty="0">
                  <a:solidFill>
                    <a:srgbClr val="002960"/>
                  </a:solidFill>
                  <a:latin typeface="Calibri"/>
                  <a:ea typeface="ＭＳ Ｐゴシック"/>
                </a:rPr>
                <a:t>-</a:t>
              </a:r>
              <a:r>
                <a:rPr kumimoji="0" lang="en-US" sz="1400" i="1" u="none" strike="noStrike" kern="1200" cap="none" spc="0" normalizeH="0" baseline="0" noProof="0" dirty="0">
                  <a:ln>
                    <a:noFill/>
                  </a:ln>
                  <a:solidFill>
                    <a:srgbClr val="002960"/>
                  </a:solidFill>
                  <a:effectLst/>
                  <a:uLnTx/>
                  <a:uFillTx/>
                  <a:latin typeface="Calibri"/>
                  <a:ea typeface="ＭＳ Ｐゴシック"/>
                  <a:cs typeface="+mn-cs"/>
                </a:rPr>
                <a:t>State-Owned Enterprise</a:t>
              </a:r>
            </a:p>
          </p:txBody>
        </p:sp>
        <p:sp>
          <p:nvSpPr>
            <p:cNvPr id="41" name="Oval 40">
              <a:extLst>
                <a:ext uri="{FF2B5EF4-FFF2-40B4-BE49-F238E27FC236}">
                  <a16:creationId xmlns:a16="http://schemas.microsoft.com/office/drawing/2014/main" id="{4ED40D74-84C1-48C9-A30C-6D84A52544C4}"/>
                </a:ext>
              </a:extLst>
            </p:cNvPr>
            <p:cNvSpPr/>
            <p:nvPr/>
          </p:nvSpPr>
          <p:spPr>
            <a:xfrm>
              <a:off x="1846515" y="5165241"/>
              <a:ext cx="537933" cy="53793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pic>
          <p:nvPicPr>
            <p:cNvPr id="45" name="Picture 44">
              <a:extLst>
                <a:ext uri="{FF2B5EF4-FFF2-40B4-BE49-F238E27FC236}">
                  <a16:creationId xmlns:a16="http://schemas.microsoft.com/office/drawing/2014/main" id="{AFB1FE82-725A-407A-9A8A-7ADAC546745D}"/>
                </a:ext>
              </a:extLst>
            </p:cNvPr>
            <p:cNvPicPr>
              <a:picLocks noChangeAspect="1"/>
            </p:cNvPicPr>
            <p:nvPr/>
          </p:nvPicPr>
          <p:blipFill>
            <a:blip r:embed="rId12">
              <a:clrChange>
                <a:clrFrom>
                  <a:srgbClr val="E1F4FD"/>
                </a:clrFrom>
                <a:clrTo>
                  <a:srgbClr val="E1F4FD">
                    <a:alpha val="0"/>
                  </a:srgbClr>
                </a:clrTo>
              </a:clrChange>
            </a:blip>
            <a:stretch>
              <a:fillRect/>
            </a:stretch>
          </p:blipFill>
          <p:spPr>
            <a:xfrm>
              <a:off x="1890735" y="5255230"/>
              <a:ext cx="448021" cy="359885"/>
            </a:xfrm>
            <a:prstGeom prst="rect">
              <a:avLst/>
            </a:prstGeom>
          </p:spPr>
        </p:pic>
        <p:sp>
          <p:nvSpPr>
            <p:cNvPr id="46" name="TextBox 45">
              <a:extLst>
                <a:ext uri="{FF2B5EF4-FFF2-40B4-BE49-F238E27FC236}">
                  <a16:creationId xmlns:a16="http://schemas.microsoft.com/office/drawing/2014/main" id="{D6DCEA57-AA5A-4DF3-8498-AD8FA9339A78}"/>
                </a:ext>
              </a:extLst>
            </p:cNvPr>
            <p:cNvSpPr txBox="1">
              <a:spLocks/>
            </p:cNvSpPr>
            <p:nvPr/>
          </p:nvSpPr>
          <p:spPr>
            <a:xfrm>
              <a:off x="2578489" y="5311097"/>
              <a:ext cx="5832266" cy="246221"/>
            </a:xfrm>
            <a:prstGeom prst="rect">
              <a:avLst/>
            </a:prstGeom>
            <a:noFill/>
          </p:spPr>
          <p:txBody>
            <a:bodyPr wrap="square" lIns="0" tIns="0" rIns="0" bIns="0" rtlCol="0" anchor="ctr">
              <a:spAutoFit/>
            </a:bodyPr>
            <a:lstStyle/>
            <a:p>
              <a:pPr marL="0" marR="0" lvl="0" indent="0" defTabSz="932962" rtl="0" eaLnBrk="1" fontAlgn="base" latinLnBrk="0" hangingPunct="1">
                <a:lnSpc>
                  <a:spcPct val="100000"/>
                </a:lnSpc>
                <a:spcBef>
                  <a:spcPct val="0"/>
                </a:spcBef>
                <a:spcAft>
                  <a:spcPct val="0"/>
                </a:spcAft>
                <a:buClr>
                  <a:srgbClr val="FFFFFF"/>
                </a:buClr>
                <a:buSzTx/>
                <a:buFontTx/>
                <a:buNone/>
                <a:tabLst/>
                <a:defRPr/>
              </a:pPr>
              <a:r>
                <a:rPr kumimoji="0" lang="en-US" sz="1600" b="1" i="0" u="none" strike="noStrike" kern="1200" cap="none" spc="0" normalizeH="0" baseline="0" dirty="0">
                  <a:ln>
                    <a:noFill/>
                  </a:ln>
                  <a:solidFill>
                    <a:srgbClr val="002960"/>
                  </a:solidFill>
                  <a:effectLst/>
                  <a:uLnTx/>
                  <a:uFillTx/>
                  <a:latin typeface="Calibri"/>
                  <a:ea typeface="ＭＳ Ｐゴシック"/>
                  <a:cs typeface="+mn-cs"/>
                </a:rPr>
                <a:t>Non-honoring</a:t>
              </a:r>
              <a:r>
                <a:rPr kumimoji="0" lang="fr-FR" sz="1600" b="1" i="0" u="none" strike="noStrike" kern="1200" cap="none" spc="0" normalizeH="0" baseline="0" noProof="0" dirty="0">
                  <a:ln>
                    <a:noFill/>
                  </a:ln>
                  <a:solidFill>
                    <a:srgbClr val="002960"/>
                  </a:solidFill>
                  <a:effectLst/>
                  <a:uLnTx/>
                  <a:uFillTx/>
                  <a:latin typeface="Calibri"/>
                  <a:ea typeface="ＭＳ Ｐゴシック"/>
                  <a:cs typeface="+mn-cs"/>
                </a:rPr>
                <a:t> of Financial Obligations by a:</a:t>
              </a:r>
              <a:endParaRPr kumimoji="0" lang="en-US" sz="1600" b="1" i="0" u="none" strike="noStrike" kern="1200" cap="none" spc="0" normalizeH="0" baseline="0" noProof="0" dirty="0">
                <a:ln>
                  <a:noFill/>
                </a:ln>
                <a:solidFill>
                  <a:srgbClr val="002960"/>
                </a:solidFill>
                <a:effectLst/>
                <a:uLnTx/>
                <a:uFillTx/>
                <a:latin typeface="Calibri"/>
                <a:ea typeface="ＭＳ Ｐゴシック"/>
                <a:cs typeface="+mn-cs"/>
              </a:endParaRPr>
            </a:p>
          </p:txBody>
        </p:sp>
      </p:grpSp>
      <p:sp>
        <p:nvSpPr>
          <p:cNvPr id="85" name="TextBox 84">
            <a:extLst>
              <a:ext uri="{FF2B5EF4-FFF2-40B4-BE49-F238E27FC236}">
                <a16:creationId xmlns:a16="http://schemas.microsoft.com/office/drawing/2014/main" id="{26F1E9E3-ACEF-4CE3-919D-9BF64429012A}"/>
              </a:ext>
            </a:extLst>
          </p:cNvPr>
          <p:cNvSpPr txBox="1">
            <a:spLocks/>
          </p:cNvSpPr>
          <p:nvPr/>
        </p:nvSpPr>
        <p:spPr>
          <a:xfrm>
            <a:off x="457200" y="723785"/>
            <a:ext cx="1225373"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429" rtl="0" eaLnBrk="1" fontAlgn="base" latinLnBrk="0" hangingPunct="1">
              <a:lnSpc>
                <a:spcPct val="100000"/>
              </a:lnSpc>
              <a:spcBef>
                <a:spcPct val="0"/>
              </a:spcBef>
              <a:spcAft>
                <a:spcPct val="0"/>
              </a:spcAft>
              <a:buClr>
                <a:srgbClr val="002960"/>
              </a:buClr>
              <a:buSzTx/>
              <a:buFontTx/>
              <a:buNone/>
              <a:tabLst/>
              <a:defRPr/>
            </a:pPr>
            <a:r>
              <a:rPr kumimoji="0" lang="fr-FR" sz="1600" b="1" i="0" u="none" strike="noStrike" kern="1200" cap="none" spc="0" normalizeH="0" baseline="0" dirty="0">
                <a:ln>
                  <a:noFill/>
                </a:ln>
                <a:solidFill>
                  <a:schemeClr val="accent2"/>
                </a:solidFill>
                <a:effectLst/>
                <a:uLnTx/>
                <a:uFillTx/>
                <a:latin typeface="Calibri"/>
                <a:ea typeface="ＭＳ Ｐゴシック"/>
                <a:cs typeface="+mn-cs"/>
              </a:rPr>
              <a:t>Instrument</a:t>
            </a:r>
          </a:p>
        </p:txBody>
      </p:sp>
      <p:sp>
        <p:nvSpPr>
          <p:cNvPr id="37" name="TextBox 36">
            <a:extLst>
              <a:ext uri="{FF2B5EF4-FFF2-40B4-BE49-F238E27FC236}">
                <a16:creationId xmlns:a16="http://schemas.microsoft.com/office/drawing/2014/main" id="{3827BB0F-77E3-4B07-92F7-AEB9D5320D9E}"/>
              </a:ext>
            </a:extLst>
          </p:cNvPr>
          <p:cNvSpPr txBox="1">
            <a:spLocks/>
          </p:cNvSpPr>
          <p:nvPr/>
        </p:nvSpPr>
        <p:spPr>
          <a:xfrm>
            <a:off x="2578489" y="723785"/>
            <a:ext cx="1225373"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defTabSz="913429" rtl="0" eaLnBrk="1" fontAlgn="base" latinLnBrk="0" hangingPunct="1">
              <a:lnSpc>
                <a:spcPct val="100000"/>
              </a:lnSpc>
              <a:spcBef>
                <a:spcPct val="0"/>
              </a:spcBef>
              <a:spcAft>
                <a:spcPct val="0"/>
              </a:spcAft>
              <a:buClr>
                <a:srgbClr val="002960"/>
              </a:buClr>
              <a:buSzTx/>
              <a:buFontTx/>
              <a:buNone/>
              <a:tabLst/>
              <a:defRPr/>
            </a:pPr>
            <a:r>
              <a:rPr kumimoji="0" lang="fr-FR" sz="1600" b="1" i="0" u="none" strike="noStrike" kern="1200" cap="none" spc="0" normalizeH="0" baseline="0" dirty="0">
                <a:ln>
                  <a:noFill/>
                </a:ln>
                <a:solidFill>
                  <a:schemeClr val="accent2"/>
                </a:solidFill>
                <a:effectLst/>
                <a:uLnTx/>
                <a:uFillTx/>
                <a:latin typeface="Calibri"/>
                <a:ea typeface="ＭＳ Ｐゴシック"/>
                <a:cs typeface="+mn-cs"/>
              </a:rPr>
              <a:t>Cover</a:t>
            </a:r>
          </a:p>
        </p:txBody>
      </p:sp>
      <p:cxnSp>
        <p:nvCxnSpPr>
          <p:cNvPr id="61" name="Straight Connector 60">
            <a:extLst>
              <a:ext uri="{FF2B5EF4-FFF2-40B4-BE49-F238E27FC236}">
                <a16:creationId xmlns:a16="http://schemas.microsoft.com/office/drawing/2014/main" id="{C85C04B3-E293-4529-9D4D-73F179BE1E1C}"/>
              </a:ext>
            </a:extLst>
          </p:cNvPr>
          <p:cNvCxnSpPr>
            <a:cxnSpLocks/>
          </p:cNvCxnSpPr>
          <p:nvPr/>
        </p:nvCxnSpPr>
        <p:spPr>
          <a:xfrm>
            <a:off x="453648" y="970006"/>
            <a:ext cx="82296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42EA8EB-72DD-44F9-AB5D-E9031E1ACA57}"/>
              </a:ext>
            </a:extLst>
          </p:cNvPr>
          <p:cNvGrpSpPr/>
          <p:nvPr/>
        </p:nvGrpSpPr>
        <p:grpSpPr>
          <a:xfrm>
            <a:off x="453648" y="5491321"/>
            <a:ext cx="8229600" cy="771344"/>
            <a:chOff x="453648" y="5491321"/>
            <a:chExt cx="8229600" cy="771344"/>
          </a:xfrm>
        </p:grpSpPr>
        <p:sp>
          <p:nvSpPr>
            <p:cNvPr id="54" name="Rectangle 24">
              <a:extLst>
                <a:ext uri="{FF2B5EF4-FFF2-40B4-BE49-F238E27FC236}">
                  <a16:creationId xmlns:a16="http://schemas.microsoft.com/office/drawing/2014/main" id="{F395AA2B-5068-46D5-B3D9-4E3A21A9B9E5}"/>
                </a:ext>
              </a:extLst>
            </p:cNvPr>
            <p:cNvSpPr txBox="1">
              <a:spLocks/>
            </p:cNvSpPr>
            <p:nvPr>
              <p:custDataLst>
                <p:tags r:id="rId1"/>
              </p:custDataLst>
            </p:nvPr>
          </p:nvSpPr>
          <p:spPr>
            <a:xfrm>
              <a:off x="453648" y="5491321"/>
              <a:ext cx="1289706" cy="771344"/>
            </a:xfrm>
            <a:prstGeom prst="rect">
              <a:avLst/>
            </a:prstGeom>
            <a:solidFill>
              <a:schemeClr val="accent4">
                <a:lumMod val="10000"/>
                <a:lumOff val="90000"/>
                <a:alpha val="75000"/>
              </a:schemeClr>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ＭＳ Ｐゴシック"/>
                <a:cs typeface="+mn-cs"/>
              </a:endParaRPr>
            </a:p>
          </p:txBody>
        </p:sp>
        <p:sp>
          <p:nvSpPr>
            <p:cNvPr id="55" name="Rectangle 54">
              <a:extLst>
                <a:ext uri="{FF2B5EF4-FFF2-40B4-BE49-F238E27FC236}">
                  <a16:creationId xmlns:a16="http://schemas.microsoft.com/office/drawing/2014/main" id="{ED315320-BFF3-475F-AB87-2DDA16200C8E}"/>
                </a:ext>
              </a:extLst>
            </p:cNvPr>
            <p:cNvSpPr>
              <a:spLocks/>
            </p:cNvSpPr>
            <p:nvPr/>
          </p:nvSpPr>
          <p:spPr>
            <a:xfrm>
              <a:off x="1739802" y="5491321"/>
              <a:ext cx="6943446" cy="771344"/>
            </a:xfrm>
            <a:prstGeom prst="rect">
              <a:avLst/>
            </a:prstGeom>
            <a:solidFill>
              <a:schemeClr val="accent6">
                <a:lumMod val="20000"/>
                <a:lumOff val="80000"/>
                <a:alpha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sp>
          <p:nvSpPr>
            <p:cNvPr id="57" name="Oval 56">
              <a:extLst>
                <a:ext uri="{FF2B5EF4-FFF2-40B4-BE49-F238E27FC236}">
                  <a16:creationId xmlns:a16="http://schemas.microsoft.com/office/drawing/2014/main" id="{9296CC59-5C43-4B18-89A8-6D969D1F910D}"/>
                </a:ext>
              </a:extLst>
            </p:cNvPr>
            <p:cNvSpPr/>
            <p:nvPr/>
          </p:nvSpPr>
          <p:spPr>
            <a:xfrm>
              <a:off x="1846515" y="5608027"/>
              <a:ext cx="537933" cy="537933"/>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3296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err="1">
                <a:ln>
                  <a:noFill/>
                </a:ln>
                <a:solidFill>
                  <a:srgbClr val="000000"/>
                </a:solidFill>
                <a:effectLst/>
                <a:uLnTx/>
                <a:uFillTx/>
                <a:latin typeface="Calibri"/>
                <a:ea typeface="ＭＳ Ｐゴシック"/>
                <a:cs typeface="+mn-cs"/>
              </a:endParaRPr>
            </a:p>
          </p:txBody>
        </p:sp>
        <p:sp>
          <p:nvSpPr>
            <p:cNvPr id="68" name="Rectangle 24">
              <a:extLst>
                <a:ext uri="{FF2B5EF4-FFF2-40B4-BE49-F238E27FC236}">
                  <a16:creationId xmlns:a16="http://schemas.microsoft.com/office/drawing/2014/main" id="{2E9B8093-295E-4306-9FC2-21C9913137C8}"/>
                </a:ext>
              </a:extLst>
            </p:cNvPr>
            <p:cNvSpPr txBox="1">
              <a:spLocks/>
            </p:cNvSpPr>
            <p:nvPr>
              <p:custDataLst>
                <p:tags r:id="rId2"/>
              </p:custDataLst>
            </p:nvPr>
          </p:nvSpPr>
          <p:spPr>
            <a:xfrm>
              <a:off x="460752" y="5630772"/>
              <a:ext cx="1286154" cy="49244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913429" rtl="0" eaLnBrk="1" fontAlgn="base" latinLnBrk="0" hangingPunct="1">
                <a:lnSpc>
                  <a:spcPct val="100000"/>
                </a:lnSpc>
                <a:spcBef>
                  <a:spcPct val="0"/>
                </a:spcBef>
                <a:spcAft>
                  <a:spcPct val="0"/>
                </a:spcAft>
                <a:buClr>
                  <a:srgbClr val="002960"/>
                </a:buClr>
                <a:buSzTx/>
                <a:buFontTx/>
                <a:buNone/>
                <a:tabLst/>
                <a:defRPr/>
              </a:pPr>
              <a:r>
                <a:rPr kumimoji="0" lang="en-US" sz="1600" i="0" u="none" strike="noStrike" kern="1200" cap="none" spc="0" normalizeH="0" baseline="0" noProof="0" dirty="0">
                  <a:ln>
                    <a:noFill/>
                  </a:ln>
                  <a:solidFill>
                    <a:schemeClr val="tx2"/>
                  </a:solidFill>
                  <a:effectLst/>
                  <a:uLnTx/>
                  <a:uFillTx/>
                  <a:latin typeface="Calibri"/>
                  <a:ea typeface="ＭＳ Ｐゴシック"/>
                  <a:cs typeface="+mn-cs"/>
                </a:rPr>
                <a:t>Trade </a:t>
              </a:r>
            </a:p>
            <a:p>
              <a:pPr marL="0" marR="0" lvl="0" indent="0" algn="ctr" defTabSz="913429" rtl="0" eaLnBrk="1" fontAlgn="base" latinLnBrk="0" hangingPunct="1">
                <a:lnSpc>
                  <a:spcPct val="100000"/>
                </a:lnSpc>
                <a:spcBef>
                  <a:spcPct val="0"/>
                </a:spcBef>
                <a:spcAft>
                  <a:spcPct val="0"/>
                </a:spcAft>
                <a:buClr>
                  <a:srgbClr val="002960"/>
                </a:buClr>
                <a:buSzTx/>
                <a:buFontTx/>
                <a:buNone/>
                <a:tabLst/>
                <a:defRPr/>
              </a:pPr>
              <a:r>
                <a:rPr kumimoji="0" lang="en-US" sz="1600" i="0" u="none" strike="noStrike" kern="1200" cap="none" spc="0" normalizeH="0" baseline="0" noProof="0" dirty="0">
                  <a:ln>
                    <a:noFill/>
                  </a:ln>
                  <a:solidFill>
                    <a:schemeClr val="tx2"/>
                  </a:solidFill>
                  <a:effectLst/>
                  <a:uLnTx/>
                  <a:uFillTx/>
                  <a:latin typeface="Calibri"/>
                  <a:ea typeface="ＭＳ Ｐゴシック"/>
                  <a:cs typeface="+mn-cs"/>
                </a:rPr>
                <a:t>Finance</a:t>
              </a:r>
            </a:p>
          </p:txBody>
        </p:sp>
        <p:sp>
          <p:nvSpPr>
            <p:cNvPr id="69" name="TextBox 68">
              <a:extLst>
                <a:ext uri="{FF2B5EF4-FFF2-40B4-BE49-F238E27FC236}">
                  <a16:creationId xmlns:a16="http://schemas.microsoft.com/office/drawing/2014/main" id="{6A079CC1-60B6-447E-A13E-D8F4F12D9A79}"/>
                </a:ext>
              </a:extLst>
            </p:cNvPr>
            <p:cNvSpPr txBox="1">
              <a:spLocks/>
            </p:cNvSpPr>
            <p:nvPr/>
          </p:nvSpPr>
          <p:spPr>
            <a:xfrm>
              <a:off x="2483239" y="5630775"/>
              <a:ext cx="5645693" cy="492443"/>
            </a:xfrm>
            <a:prstGeom prst="rect">
              <a:avLst/>
            </a:prstGeom>
            <a:noFill/>
          </p:spPr>
          <p:txBody>
            <a:bodyPr wrap="square" lIns="0" tIns="0" rIns="0" bIns="0" rtlCol="0" anchor="ctr">
              <a:spAutoFit/>
            </a:bodyPr>
            <a:lstStyle/>
            <a:p>
              <a:pPr marL="0" marR="0" lvl="0" indent="0" defTabSz="932962" rtl="0" eaLnBrk="1" fontAlgn="base" latinLnBrk="0" hangingPunct="1">
                <a:lnSpc>
                  <a:spcPct val="100000"/>
                </a:lnSpc>
                <a:spcBef>
                  <a:spcPct val="0"/>
                </a:spcBef>
                <a:spcAft>
                  <a:spcPct val="0"/>
                </a:spcAft>
                <a:buClr>
                  <a:srgbClr val="FFFFFF"/>
                </a:buClr>
                <a:buSzTx/>
                <a:buFontTx/>
                <a:buNone/>
                <a:tabLst/>
                <a:defRPr/>
              </a:pPr>
              <a:r>
                <a:rPr kumimoji="0" lang="en-US" sz="1600" b="1" i="0" u="none" strike="noStrike" kern="1200" cap="none" spc="0" normalizeH="0" baseline="0" noProof="0" dirty="0">
                  <a:ln>
                    <a:noFill/>
                  </a:ln>
                  <a:solidFill>
                    <a:srgbClr val="002960"/>
                  </a:solidFill>
                  <a:effectLst/>
                  <a:uLnTx/>
                  <a:uFillTx/>
                  <a:latin typeface="Calibri"/>
                  <a:ea typeface="ＭＳ Ｐゴシック"/>
                  <a:cs typeface="+mn-cs"/>
                </a:rPr>
                <a:t>Non-Payment by a Public Authority or Government-Owned Entity of its Obligations Relating to a Cross-Border Trade Transaction</a:t>
              </a:r>
            </a:p>
          </p:txBody>
        </p:sp>
        <p:pic>
          <p:nvPicPr>
            <p:cNvPr id="70" name="Picture 69">
              <a:extLst>
                <a:ext uri="{FF2B5EF4-FFF2-40B4-BE49-F238E27FC236}">
                  <a16:creationId xmlns:a16="http://schemas.microsoft.com/office/drawing/2014/main" id="{F35FFD26-48B0-4B70-B44D-A03996605CF7}"/>
                </a:ext>
              </a:extLst>
            </p:cNvPr>
            <p:cNvPicPr>
              <a:picLocks noChangeAspect="1"/>
            </p:cNvPicPr>
            <p:nvPr/>
          </p:nvPicPr>
          <p:blipFill>
            <a:blip r:embed="rId13">
              <a:lum bright="20000" contrast="-40000"/>
            </a:blip>
            <a:stretch>
              <a:fillRect/>
            </a:stretch>
          </p:blipFill>
          <p:spPr>
            <a:xfrm>
              <a:off x="1941273" y="5712171"/>
              <a:ext cx="365760" cy="365760"/>
            </a:xfrm>
            <a:prstGeom prst="rect">
              <a:avLst/>
            </a:prstGeom>
          </p:spPr>
        </p:pic>
      </p:grpSp>
    </p:spTree>
    <p:extLst>
      <p:ext uri="{BB962C8B-B14F-4D97-AF65-F5344CB8AC3E}">
        <p14:creationId xmlns:p14="http://schemas.microsoft.com/office/powerpoint/2010/main" val="372397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249">
            <a:extLst>
              <a:ext uri="{FF2B5EF4-FFF2-40B4-BE49-F238E27FC236}">
                <a16:creationId xmlns:a16="http://schemas.microsoft.com/office/drawing/2014/main" id="{B486C41F-CD9E-43F8-9C4A-ABC854241ABB}"/>
              </a:ext>
            </a:extLst>
          </p:cNvPr>
          <p:cNvCxnSpPr>
            <a:cxnSpLocks noChangeShapeType="1"/>
          </p:cNvCxnSpPr>
          <p:nvPr/>
        </p:nvCxnSpPr>
        <p:spPr bwMode="auto">
          <a:xfrm>
            <a:off x="207361" y="1188390"/>
            <a:ext cx="8721631" cy="0"/>
          </a:xfrm>
          <a:prstGeom prst="straightConnector1">
            <a:avLst/>
          </a:prstGeom>
          <a:ln w="3175">
            <a:solidFill>
              <a:schemeClr val="accent4"/>
            </a:solid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8EB9D9-1B02-4E78-B09E-5A6DF4BD945E}"/>
              </a:ext>
            </a:extLst>
          </p:cNvPr>
          <p:cNvSpPr txBox="1">
            <a:spLocks/>
          </p:cNvSpPr>
          <p:nvPr/>
        </p:nvSpPr>
        <p:spPr>
          <a:xfrm>
            <a:off x="211185" y="970169"/>
            <a:ext cx="6182888" cy="2040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sz="1800" baseline="0">
                <a:solidFill>
                  <a:schemeClr val="accent3"/>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326" b="1">
                <a:solidFill>
                  <a:schemeClr val="tx2"/>
                </a:solidFill>
                <a:latin typeface="+mj-lt"/>
              </a:rPr>
              <a:t>Project Structure</a:t>
            </a:r>
          </a:p>
        </p:txBody>
      </p:sp>
      <p:sp>
        <p:nvSpPr>
          <p:cNvPr id="17" name="TextBox 16">
            <a:extLst>
              <a:ext uri="{FF2B5EF4-FFF2-40B4-BE49-F238E27FC236}">
                <a16:creationId xmlns:a16="http://schemas.microsoft.com/office/drawing/2014/main" id="{36CAF3ED-F505-40D9-8493-6E4EB42EA166}"/>
              </a:ext>
            </a:extLst>
          </p:cNvPr>
          <p:cNvSpPr txBox="1">
            <a:spLocks/>
          </p:cNvSpPr>
          <p:nvPr/>
        </p:nvSpPr>
        <p:spPr>
          <a:xfrm>
            <a:off x="6368672" y="970169"/>
            <a:ext cx="2560320" cy="2081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sz="1800" baseline="0">
                <a:solidFill>
                  <a:schemeClr val="accent3"/>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326" b="1">
                <a:solidFill>
                  <a:schemeClr val="tx2"/>
                </a:solidFill>
                <a:latin typeface="+mj-lt"/>
              </a:rPr>
              <a:t>Project Overview</a:t>
            </a:r>
          </a:p>
        </p:txBody>
      </p:sp>
      <p:sp>
        <p:nvSpPr>
          <p:cNvPr id="5" name="Rectangle 24">
            <a:extLst>
              <a:ext uri="{FF2B5EF4-FFF2-40B4-BE49-F238E27FC236}">
                <a16:creationId xmlns:a16="http://schemas.microsoft.com/office/drawing/2014/main" id="{48C19FB6-190F-4ED1-A7AB-327609BA2FE8}"/>
              </a:ext>
            </a:extLst>
          </p:cNvPr>
          <p:cNvSpPr txBox="1"/>
          <p:nvPr>
            <p:custDataLst>
              <p:tags r:id="rId1"/>
            </p:custDataLst>
          </p:nvPr>
        </p:nvSpPr>
        <p:spPr>
          <a:xfrm>
            <a:off x="6368672" y="1298384"/>
            <a:ext cx="2560320" cy="5069534"/>
          </a:xfrm>
          <a:prstGeom prst="rect">
            <a:avLst/>
          </a:prstGeom>
          <a:solidFill>
            <a:schemeClr val="accent4">
              <a:lumMod val="10000"/>
              <a:lumOff val="90000"/>
              <a:alpha val="86000"/>
            </a:schemeClr>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endParaRPr lang="en-US" sz="1122"/>
          </a:p>
        </p:txBody>
      </p:sp>
      <p:sp>
        <p:nvSpPr>
          <p:cNvPr id="76" name="TextBox 75">
            <a:extLst>
              <a:ext uri="{FF2B5EF4-FFF2-40B4-BE49-F238E27FC236}">
                <a16:creationId xmlns:a16="http://schemas.microsoft.com/office/drawing/2014/main" id="{07A32C3B-6D21-4D0E-8C9B-40912AD7F228}"/>
              </a:ext>
            </a:extLst>
          </p:cNvPr>
          <p:cNvSpPr txBox="1">
            <a:spLocks/>
          </p:cNvSpPr>
          <p:nvPr/>
        </p:nvSpPr>
        <p:spPr>
          <a:xfrm>
            <a:off x="6394073" y="1348127"/>
            <a:ext cx="2504959" cy="11310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dirty="0"/>
              <a:t>Description: </a:t>
            </a:r>
          </a:p>
          <a:p>
            <a:pPr marL="171450" indent="-171450" algn="just">
              <a:buSzPct val="100000"/>
              <a:buFont typeface="Wingdings" panose="05000000000000000000" pitchFamily="2" charset="2"/>
              <a:buChar char="§"/>
            </a:pPr>
            <a:r>
              <a:rPr lang="en-US" sz="1050" dirty="0"/>
              <a:t>Construction and operation of a 184.8MW hydropower plant station under Build-Own-Operate (BOO) agreement, situated on </a:t>
            </a:r>
            <a:r>
              <a:rPr lang="en-US" sz="1050" dirty="0" err="1"/>
              <a:t>Adjaristsqali</a:t>
            </a:r>
            <a:r>
              <a:rPr lang="en-US" sz="1050" dirty="0"/>
              <a:t> river in Georgia</a:t>
            </a:r>
          </a:p>
          <a:p>
            <a:pPr marL="171450" indent="-171450" algn="just">
              <a:buSzPct val="100000"/>
              <a:buFont typeface="Wingdings" panose="05000000000000000000" pitchFamily="2" charset="2"/>
              <a:buChar char="§"/>
            </a:pPr>
            <a:r>
              <a:rPr lang="en-US" sz="1050" dirty="0"/>
              <a:t>20-year BOO agreement and Transmission Line Development Agreement</a:t>
            </a:r>
          </a:p>
        </p:txBody>
      </p:sp>
      <p:sp>
        <p:nvSpPr>
          <p:cNvPr id="80" name="TextBox 79">
            <a:extLst>
              <a:ext uri="{FF2B5EF4-FFF2-40B4-BE49-F238E27FC236}">
                <a16:creationId xmlns:a16="http://schemas.microsoft.com/office/drawing/2014/main" id="{645CBCCB-F408-436B-80B7-46498A29E3D5}"/>
              </a:ext>
            </a:extLst>
          </p:cNvPr>
          <p:cNvSpPr txBox="1">
            <a:spLocks/>
          </p:cNvSpPr>
          <p:nvPr/>
        </p:nvSpPr>
        <p:spPr>
          <a:xfrm>
            <a:off x="6394073" y="4762522"/>
            <a:ext cx="2504959" cy="9694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dirty="0"/>
              <a:t>MIGA cover: </a:t>
            </a:r>
            <a:r>
              <a:rPr lang="en-US" sz="1050" dirty="0"/>
              <a:t> </a:t>
            </a:r>
          </a:p>
          <a:p>
            <a:pPr marL="171450" indent="-171450" algn="just">
              <a:buSzPct val="100000"/>
              <a:buFont typeface="Wingdings" panose="05000000000000000000" pitchFamily="2" charset="2"/>
              <a:buChar char="§"/>
            </a:pPr>
            <a:r>
              <a:rPr lang="en-US" sz="1050" dirty="0"/>
              <a:t>Amount: $63m (equity)</a:t>
            </a:r>
          </a:p>
          <a:p>
            <a:pPr marL="171450" indent="-171450" algn="just">
              <a:buSzPct val="100000"/>
              <a:buFont typeface="Wingdings" panose="05000000000000000000" pitchFamily="2" charset="2"/>
              <a:buChar char="§"/>
            </a:pPr>
            <a:r>
              <a:rPr lang="en-US" sz="1050" dirty="0"/>
              <a:t>Tenor: 15 years</a:t>
            </a:r>
          </a:p>
          <a:p>
            <a:pPr marL="171450" indent="-171450" algn="just">
              <a:buSzPct val="100000"/>
              <a:buFont typeface="Wingdings" panose="05000000000000000000" pitchFamily="2" charset="2"/>
              <a:buChar char="§"/>
            </a:pPr>
            <a:r>
              <a:rPr lang="en-US" sz="1050" dirty="0"/>
              <a:t>Risk(s): Breach of Contract, Expropriation, War and Civil Disturbance</a:t>
            </a:r>
          </a:p>
          <a:p>
            <a:pPr marL="171450" indent="-171450" algn="just">
              <a:buSzPct val="100000"/>
              <a:buFont typeface="Wingdings" panose="05000000000000000000" pitchFamily="2" charset="2"/>
              <a:buChar char="§"/>
            </a:pPr>
            <a:r>
              <a:rPr lang="en-US" sz="1050" dirty="0"/>
              <a:t>Issued: December 2014</a:t>
            </a:r>
          </a:p>
        </p:txBody>
      </p:sp>
      <p:sp>
        <p:nvSpPr>
          <p:cNvPr id="107" name="TextBox 106">
            <a:extLst>
              <a:ext uri="{FF2B5EF4-FFF2-40B4-BE49-F238E27FC236}">
                <a16:creationId xmlns:a16="http://schemas.microsoft.com/office/drawing/2014/main" id="{63DD4252-1E2A-434E-BD67-A2A42FCB8651}"/>
              </a:ext>
            </a:extLst>
          </p:cNvPr>
          <p:cNvSpPr txBox="1">
            <a:spLocks/>
          </p:cNvSpPr>
          <p:nvPr/>
        </p:nvSpPr>
        <p:spPr>
          <a:xfrm>
            <a:off x="6394073" y="3043773"/>
            <a:ext cx="1954903"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a:t>Guarantee Holder(s):</a:t>
            </a:r>
            <a:endParaRPr lang="en-US" sz="1050"/>
          </a:p>
        </p:txBody>
      </p:sp>
      <p:sp>
        <p:nvSpPr>
          <p:cNvPr id="55" name="Title 1">
            <a:extLst>
              <a:ext uri="{FF2B5EF4-FFF2-40B4-BE49-F238E27FC236}">
                <a16:creationId xmlns:a16="http://schemas.microsoft.com/office/drawing/2014/main" id="{D797614D-79C5-4F1F-B3BB-20CEC6770B21}"/>
              </a:ext>
            </a:extLst>
          </p:cNvPr>
          <p:cNvSpPr>
            <a:spLocks noGrp="1"/>
          </p:cNvSpPr>
          <p:nvPr>
            <p:ph type="title"/>
          </p:nvPr>
        </p:nvSpPr>
        <p:spPr>
          <a:xfrm>
            <a:off x="457200" y="274638"/>
            <a:ext cx="8365946" cy="545977"/>
          </a:xfrm>
        </p:spPr>
        <p:txBody>
          <a:bodyPr>
            <a:noAutofit/>
          </a:bodyPr>
          <a:lstStyle/>
          <a:p>
            <a:r>
              <a:rPr lang="en-US" b="0" dirty="0">
                <a:solidFill>
                  <a:schemeClr val="accent2"/>
                </a:solidFill>
              </a:rPr>
              <a:t>Georgia’s first large-scale private hydropower project</a:t>
            </a:r>
            <a:br>
              <a:rPr lang="en-US" dirty="0"/>
            </a:br>
            <a:r>
              <a:rPr lang="en-US" dirty="0" err="1"/>
              <a:t>Shuakhevi</a:t>
            </a:r>
            <a:r>
              <a:rPr lang="en-US" dirty="0"/>
              <a:t> and </a:t>
            </a:r>
            <a:r>
              <a:rPr lang="en-US" dirty="0" err="1"/>
              <a:t>Skhalta</a:t>
            </a:r>
            <a:r>
              <a:rPr lang="en-US" dirty="0"/>
              <a:t> Hydro, Georgia</a:t>
            </a:r>
          </a:p>
        </p:txBody>
      </p:sp>
      <p:cxnSp>
        <p:nvCxnSpPr>
          <p:cNvPr id="75" name="Straight Connector 74">
            <a:extLst>
              <a:ext uri="{FF2B5EF4-FFF2-40B4-BE49-F238E27FC236}">
                <a16:creationId xmlns:a16="http://schemas.microsoft.com/office/drawing/2014/main" id="{9D80F10C-CD58-4BD4-9B9A-ABE725E1FF73}"/>
              </a:ext>
            </a:extLst>
          </p:cNvPr>
          <p:cNvCxnSpPr>
            <a:cxnSpLocks/>
          </p:cNvCxnSpPr>
          <p:nvPr/>
        </p:nvCxnSpPr>
        <p:spPr>
          <a:xfrm>
            <a:off x="6505832" y="4649184"/>
            <a:ext cx="228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16163D6-6F27-4928-B499-0B39E1E6AAD9}"/>
              </a:ext>
            </a:extLst>
          </p:cNvPr>
          <p:cNvCxnSpPr>
            <a:cxnSpLocks/>
          </p:cNvCxnSpPr>
          <p:nvPr/>
        </p:nvCxnSpPr>
        <p:spPr>
          <a:xfrm>
            <a:off x="6505832" y="2943425"/>
            <a:ext cx="228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93CB532-0952-4CC0-B0F9-265BD6FD2D55}"/>
              </a:ext>
            </a:extLst>
          </p:cNvPr>
          <p:cNvPicPr>
            <a:picLocks noChangeAspect="1"/>
          </p:cNvPicPr>
          <p:nvPr/>
        </p:nvPicPr>
        <p:blipFill>
          <a:blip r:embed="rId3"/>
          <a:stretch>
            <a:fillRect/>
          </a:stretch>
        </p:blipFill>
        <p:spPr>
          <a:xfrm>
            <a:off x="7243413" y="3619147"/>
            <a:ext cx="810838" cy="743776"/>
          </a:xfrm>
          <a:prstGeom prst="rect">
            <a:avLst/>
          </a:prstGeom>
          <a:solidFill>
            <a:schemeClr val="bg1"/>
          </a:solidFill>
        </p:spPr>
      </p:pic>
      <p:pic>
        <p:nvPicPr>
          <p:cNvPr id="63" name="Picture 62">
            <a:extLst>
              <a:ext uri="{FF2B5EF4-FFF2-40B4-BE49-F238E27FC236}">
                <a16:creationId xmlns:a16="http://schemas.microsoft.com/office/drawing/2014/main" id="{335E4460-E8A2-49A9-9AE6-766A63558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08" y="1534683"/>
            <a:ext cx="1109472" cy="390906"/>
          </a:xfrm>
          <a:prstGeom prst="rect">
            <a:avLst/>
          </a:prstGeom>
        </p:spPr>
      </p:pic>
      <p:sp>
        <p:nvSpPr>
          <p:cNvPr id="81" name="TextBox 80">
            <a:extLst>
              <a:ext uri="{FF2B5EF4-FFF2-40B4-BE49-F238E27FC236}">
                <a16:creationId xmlns:a16="http://schemas.microsoft.com/office/drawing/2014/main" id="{7B40D61C-EA13-4011-A786-32354C6D27F0}"/>
              </a:ext>
            </a:extLst>
          </p:cNvPr>
          <p:cNvSpPr txBox="1"/>
          <p:nvPr/>
        </p:nvSpPr>
        <p:spPr>
          <a:xfrm>
            <a:off x="3386451" y="3056091"/>
            <a:ext cx="538042" cy="246221"/>
          </a:xfrm>
          <a:prstGeom prst="rect">
            <a:avLst/>
          </a:prstGeom>
          <a:noFill/>
        </p:spPr>
        <p:txBody>
          <a:bodyPr wrap="square" rtlCol="0">
            <a:spAutoFit/>
          </a:bodyPr>
          <a:lstStyle/>
          <a:p>
            <a:r>
              <a:rPr lang="en-US" sz="1000" dirty="0">
                <a:latin typeface="+mj-lt"/>
              </a:rPr>
              <a:t>Equity</a:t>
            </a:r>
          </a:p>
        </p:txBody>
      </p:sp>
      <p:sp>
        <p:nvSpPr>
          <p:cNvPr id="82" name="TextBox 81">
            <a:extLst>
              <a:ext uri="{FF2B5EF4-FFF2-40B4-BE49-F238E27FC236}">
                <a16:creationId xmlns:a16="http://schemas.microsoft.com/office/drawing/2014/main" id="{9503A6F5-3955-48F5-A1DA-BFA8DD3F02B2}"/>
              </a:ext>
            </a:extLst>
          </p:cNvPr>
          <p:cNvSpPr txBox="1"/>
          <p:nvPr/>
        </p:nvSpPr>
        <p:spPr>
          <a:xfrm>
            <a:off x="1844181" y="4275934"/>
            <a:ext cx="806751" cy="400110"/>
          </a:xfrm>
          <a:prstGeom prst="rect">
            <a:avLst/>
          </a:prstGeom>
          <a:noFill/>
        </p:spPr>
        <p:txBody>
          <a:bodyPr wrap="square" rtlCol="0">
            <a:spAutoFit/>
          </a:bodyPr>
          <a:lstStyle/>
          <a:p>
            <a:pPr algn="ctr"/>
            <a:r>
              <a:rPr lang="en-US" sz="1000">
                <a:latin typeface="+mj-lt"/>
              </a:rPr>
              <a:t>Senior </a:t>
            </a:r>
          </a:p>
          <a:p>
            <a:pPr algn="ctr"/>
            <a:r>
              <a:rPr lang="en-US" sz="1000">
                <a:latin typeface="+mj-lt"/>
              </a:rPr>
              <a:t>Loan</a:t>
            </a:r>
            <a:endParaRPr lang="en-US" sz="1000" dirty="0">
              <a:latin typeface="+mj-lt"/>
            </a:endParaRPr>
          </a:p>
        </p:txBody>
      </p:sp>
      <p:sp>
        <p:nvSpPr>
          <p:cNvPr id="83" name="TextBox 82">
            <a:extLst>
              <a:ext uri="{FF2B5EF4-FFF2-40B4-BE49-F238E27FC236}">
                <a16:creationId xmlns:a16="http://schemas.microsoft.com/office/drawing/2014/main" id="{AB5E6645-8832-4085-93B5-670AFC49DECE}"/>
              </a:ext>
            </a:extLst>
          </p:cNvPr>
          <p:cNvSpPr txBox="1"/>
          <p:nvPr/>
        </p:nvSpPr>
        <p:spPr>
          <a:xfrm>
            <a:off x="2001109" y="2704388"/>
            <a:ext cx="482629" cy="246221"/>
          </a:xfrm>
          <a:prstGeom prst="rect">
            <a:avLst/>
          </a:prstGeom>
          <a:noFill/>
        </p:spPr>
        <p:txBody>
          <a:bodyPr wrap="square" rtlCol="0">
            <a:spAutoFit/>
          </a:bodyPr>
          <a:lstStyle/>
          <a:p>
            <a:r>
              <a:rPr lang="en-US" sz="1000" dirty="0">
                <a:latin typeface="+mj-lt"/>
              </a:rPr>
              <a:t>40%</a:t>
            </a:r>
          </a:p>
        </p:txBody>
      </p:sp>
      <p:sp>
        <p:nvSpPr>
          <p:cNvPr id="98" name="TextBox 97">
            <a:extLst>
              <a:ext uri="{FF2B5EF4-FFF2-40B4-BE49-F238E27FC236}">
                <a16:creationId xmlns:a16="http://schemas.microsoft.com/office/drawing/2014/main" id="{F4DA6564-12C0-40C7-A2B8-589AFDF823F3}"/>
              </a:ext>
            </a:extLst>
          </p:cNvPr>
          <p:cNvSpPr txBox="1"/>
          <p:nvPr/>
        </p:nvSpPr>
        <p:spPr>
          <a:xfrm>
            <a:off x="4308823" y="4275934"/>
            <a:ext cx="1041183" cy="400110"/>
          </a:xfrm>
          <a:prstGeom prst="rect">
            <a:avLst/>
          </a:prstGeom>
          <a:noFill/>
        </p:spPr>
        <p:txBody>
          <a:bodyPr wrap="square" rtlCol="0">
            <a:spAutoFit/>
          </a:bodyPr>
          <a:lstStyle/>
          <a:p>
            <a:r>
              <a:rPr lang="en-US" sz="1000" dirty="0">
                <a:latin typeface="+mj-lt"/>
              </a:rPr>
              <a:t>BOO and TLD Agreements</a:t>
            </a:r>
          </a:p>
        </p:txBody>
      </p:sp>
      <p:sp>
        <p:nvSpPr>
          <p:cNvPr id="99" name="TextBox 98">
            <a:extLst>
              <a:ext uri="{FF2B5EF4-FFF2-40B4-BE49-F238E27FC236}">
                <a16:creationId xmlns:a16="http://schemas.microsoft.com/office/drawing/2014/main" id="{BD0DC0A6-7044-4602-99EA-3E9F088E20CA}"/>
              </a:ext>
            </a:extLst>
          </p:cNvPr>
          <p:cNvSpPr txBox="1"/>
          <p:nvPr/>
        </p:nvSpPr>
        <p:spPr>
          <a:xfrm>
            <a:off x="3378957" y="2704388"/>
            <a:ext cx="482629" cy="246221"/>
          </a:xfrm>
          <a:prstGeom prst="rect">
            <a:avLst/>
          </a:prstGeom>
          <a:noFill/>
        </p:spPr>
        <p:txBody>
          <a:bodyPr wrap="square" rtlCol="0">
            <a:spAutoFit/>
          </a:bodyPr>
          <a:lstStyle/>
          <a:p>
            <a:r>
              <a:rPr lang="en-US" sz="1000" dirty="0">
                <a:latin typeface="+mj-lt"/>
              </a:rPr>
              <a:t>40%</a:t>
            </a:r>
          </a:p>
        </p:txBody>
      </p:sp>
      <p:sp>
        <p:nvSpPr>
          <p:cNvPr id="100" name="TextBox 99">
            <a:extLst>
              <a:ext uri="{FF2B5EF4-FFF2-40B4-BE49-F238E27FC236}">
                <a16:creationId xmlns:a16="http://schemas.microsoft.com/office/drawing/2014/main" id="{331ED994-7673-4A95-A9DB-D3A6BA54D6D2}"/>
              </a:ext>
            </a:extLst>
          </p:cNvPr>
          <p:cNvSpPr txBox="1"/>
          <p:nvPr/>
        </p:nvSpPr>
        <p:spPr>
          <a:xfrm>
            <a:off x="4721721" y="2704388"/>
            <a:ext cx="482629" cy="246221"/>
          </a:xfrm>
          <a:prstGeom prst="rect">
            <a:avLst/>
          </a:prstGeom>
          <a:noFill/>
        </p:spPr>
        <p:txBody>
          <a:bodyPr wrap="square" rtlCol="0">
            <a:spAutoFit/>
          </a:bodyPr>
          <a:lstStyle/>
          <a:p>
            <a:r>
              <a:rPr lang="en-US" sz="1000" dirty="0">
                <a:latin typeface="+mj-lt"/>
              </a:rPr>
              <a:t>20%</a:t>
            </a:r>
          </a:p>
        </p:txBody>
      </p:sp>
      <p:sp>
        <p:nvSpPr>
          <p:cNvPr id="101" name="TextBox 100">
            <a:extLst>
              <a:ext uri="{FF2B5EF4-FFF2-40B4-BE49-F238E27FC236}">
                <a16:creationId xmlns:a16="http://schemas.microsoft.com/office/drawing/2014/main" id="{9011B670-BA1C-42F6-AE87-13F6C817F449}"/>
              </a:ext>
            </a:extLst>
          </p:cNvPr>
          <p:cNvSpPr txBox="1"/>
          <p:nvPr/>
        </p:nvSpPr>
        <p:spPr>
          <a:xfrm>
            <a:off x="4148719" y="1688328"/>
            <a:ext cx="482629" cy="246221"/>
          </a:xfrm>
          <a:prstGeom prst="rect">
            <a:avLst/>
          </a:prstGeom>
          <a:noFill/>
        </p:spPr>
        <p:txBody>
          <a:bodyPr wrap="square" rtlCol="0">
            <a:spAutoFit/>
          </a:bodyPr>
          <a:lstStyle/>
          <a:p>
            <a:r>
              <a:rPr lang="en-US" sz="1000" dirty="0">
                <a:latin typeface="+mj-lt"/>
              </a:rPr>
              <a:t>30%</a:t>
            </a:r>
          </a:p>
        </p:txBody>
      </p:sp>
      <p:sp>
        <p:nvSpPr>
          <p:cNvPr id="102" name="TextBox 101">
            <a:extLst>
              <a:ext uri="{FF2B5EF4-FFF2-40B4-BE49-F238E27FC236}">
                <a16:creationId xmlns:a16="http://schemas.microsoft.com/office/drawing/2014/main" id="{E016CEC0-38F2-49C7-ADDF-6927F6E5055A}"/>
              </a:ext>
            </a:extLst>
          </p:cNvPr>
          <p:cNvSpPr txBox="1"/>
          <p:nvPr/>
        </p:nvSpPr>
        <p:spPr>
          <a:xfrm>
            <a:off x="2616652" y="1688328"/>
            <a:ext cx="482629" cy="246221"/>
          </a:xfrm>
          <a:prstGeom prst="rect">
            <a:avLst/>
          </a:prstGeom>
          <a:noFill/>
        </p:spPr>
        <p:txBody>
          <a:bodyPr wrap="square" rtlCol="0">
            <a:spAutoFit/>
          </a:bodyPr>
          <a:lstStyle/>
          <a:p>
            <a:r>
              <a:rPr lang="en-US" sz="1000" dirty="0">
                <a:latin typeface="+mj-lt"/>
              </a:rPr>
              <a:t>70%</a:t>
            </a:r>
          </a:p>
        </p:txBody>
      </p:sp>
      <p:sp>
        <p:nvSpPr>
          <p:cNvPr id="111" name="TextBox 110">
            <a:extLst>
              <a:ext uri="{FF2B5EF4-FFF2-40B4-BE49-F238E27FC236}">
                <a16:creationId xmlns:a16="http://schemas.microsoft.com/office/drawing/2014/main" id="{93F4D3F8-38E9-42F8-A4ED-607F5F53B5DC}"/>
              </a:ext>
            </a:extLst>
          </p:cNvPr>
          <p:cNvSpPr txBox="1"/>
          <p:nvPr/>
        </p:nvSpPr>
        <p:spPr>
          <a:xfrm>
            <a:off x="1526117" y="2145652"/>
            <a:ext cx="1005840" cy="548640"/>
          </a:xfrm>
          <a:prstGeom prst="rect">
            <a:avLst/>
          </a:prstGeom>
          <a:solidFill>
            <a:srgbClr val="FFC000"/>
          </a:solidFill>
          <a:ln w="3175">
            <a:solidFill>
              <a:schemeClr val="tx1"/>
            </a:solidFill>
          </a:ln>
        </p:spPr>
        <p:txBody>
          <a:bodyPr wrap="square" rtlCol="0">
            <a:spAutoFit/>
          </a:bodyPr>
          <a:lstStyle/>
          <a:p>
            <a:pPr algn="ctr"/>
            <a:r>
              <a:rPr lang="en-US" sz="1000" dirty="0">
                <a:latin typeface="+mj-lt"/>
              </a:rPr>
              <a:t>Tata Power International</a:t>
            </a:r>
            <a:br>
              <a:rPr lang="en-US" sz="1000" dirty="0">
                <a:latin typeface="+mj-lt"/>
              </a:rPr>
            </a:br>
            <a:r>
              <a:rPr lang="en-US" sz="1000" dirty="0">
                <a:latin typeface="+mj-lt"/>
              </a:rPr>
              <a:t>(Singapore)</a:t>
            </a:r>
          </a:p>
        </p:txBody>
      </p:sp>
      <p:sp>
        <p:nvSpPr>
          <p:cNvPr id="112" name="Text Box 2">
            <a:extLst>
              <a:ext uri="{FF2B5EF4-FFF2-40B4-BE49-F238E27FC236}">
                <a16:creationId xmlns:a16="http://schemas.microsoft.com/office/drawing/2014/main" id="{9FE2F0FF-EBE2-412E-89DE-034D1156F1A6}"/>
              </a:ext>
            </a:extLst>
          </p:cNvPr>
          <p:cNvSpPr txBox="1">
            <a:spLocks noChangeArrowheads="1"/>
          </p:cNvSpPr>
          <p:nvPr/>
        </p:nvSpPr>
        <p:spPr bwMode="auto">
          <a:xfrm>
            <a:off x="2868448" y="2145652"/>
            <a:ext cx="1005840" cy="548640"/>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noProof="0" dirty="0">
                <a:latin typeface="+mj-lt"/>
                <a:ea typeface="+mn-ea"/>
              </a:rPr>
              <a:t>CEI</a:t>
            </a:r>
            <a:endParaRPr kumimoji="0" lang="en-US" u="none" strike="noStrike" kern="0" cap="none" spc="0" normalizeH="0" baseline="0" noProof="0" dirty="0">
              <a:ln>
                <a:noFill/>
              </a:ln>
              <a:effectLst/>
              <a:uLnTx/>
              <a:uFillTx/>
              <a:latin typeface="+mj-lt"/>
              <a:ea typeface="+mn-ea"/>
            </a:endParaRPr>
          </a:p>
        </p:txBody>
      </p:sp>
      <p:sp>
        <p:nvSpPr>
          <p:cNvPr id="113" name="Text Box 2">
            <a:extLst>
              <a:ext uri="{FF2B5EF4-FFF2-40B4-BE49-F238E27FC236}">
                <a16:creationId xmlns:a16="http://schemas.microsoft.com/office/drawing/2014/main" id="{424892CA-6983-4B42-8BAD-AD601702D2EA}"/>
              </a:ext>
            </a:extLst>
          </p:cNvPr>
          <p:cNvSpPr txBox="1">
            <a:spLocks noChangeArrowheads="1"/>
          </p:cNvSpPr>
          <p:nvPr/>
        </p:nvSpPr>
        <p:spPr bwMode="auto">
          <a:xfrm>
            <a:off x="2185335" y="5737622"/>
            <a:ext cx="1068604" cy="553998"/>
          </a:xfrm>
          <a:prstGeom prst="rect">
            <a:avLst/>
          </a:prstGeom>
          <a:solidFill>
            <a:schemeClr val="bg1">
              <a:lumMod val="85000"/>
            </a:schemeClr>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lvl="0" fontAlgn="auto">
              <a:spcBef>
                <a:spcPts val="0"/>
              </a:spcBef>
              <a:spcAft>
                <a:spcPts val="0"/>
              </a:spcAft>
              <a:defRPr/>
            </a:pPr>
            <a:r>
              <a:rPr lang="en-US" kern="0" dirty="0">
                <a:latin typeface="+mj-lt"/>
                <a:ea typeface="+mn-ea"/>
              </a:rPr>
              <a:t>EPC: AGE (Turkey)</a:t>
            </a:r>
          </a:p>
        </p:txBody>
      </p:sp>
      <p:sp>
        <p:nvSpPr>
          <p:cNvPr id="114" name="Text Box 2">
            <a:extLst>
              <a:ext uri="{FF2B5EF4-FFF2-40B4-BE49-F238E27FC236}">
                <a16:creationId xmlns:a16="http://schemas.microsoft.com/office/drawing/2014/main" id="{F0E35E71-248C-43BD-9C46-7C82D4C88379}"/>
              </a:ext>
            </a:extLst>
          </p:cNvPr>
          <p:cNvSpPr txBox="1">
            <a:spLocks noChangeArrowheads="1"/>
          </p:cNvSpPr>
          <p:nvPr/>
        </p:nvSpPr>
        <p:spPr bwMode="auto">
          <a:xfrm>
            <a:off x="3505727" y="5737622"/>
            <a:ext cx="1068604" cy="553998"/>
          </a:xfrm>
          <a:prstGeom prst="rect">
            <a:avLst/>
          </a:prstGeom>
          <a:solidFill>
            <a:schemeClr val="bg1">
              <a:lumMod val="85000"/>
            </a:schemeClr>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lvl="0" fontAlgn="auto">
              <a:spcBef>
                <a:spcPts val="0"/>
              </a:spcBef>
              <a:spcAft>
                <a:spcPts val="0"/>
              </a:spcAft>
              <a:defRPr/>
            </a:pPr>
            <a:r>
              <a:rPr lang="en-US" kern="0" dirty="0">
                <a:latin typeface="+mj-lt"/>
                <a:ea typeface="+mn-ea"/>
              </a:rPr>
              <a:t>E&amp;M: Alstom (France)</a:t>
            </a:r>
          </a:p>
        </p:txBody>
      </p:sp>
      <p:sp>
        <p:nvSpPr>
          <p:cNvPr id="115" name="Text Box 2">
            <a:extLst>
              <a:ext uri="{FF2B5EF4-FFF2-40B4-BE49-F238E27FC236}">
                <a16:creationId xmlns:a16="http://schemas.microsoft.com/office/drawing/2014/main" id="{FB0171AB-6498-411B-9D49-F95AD46F4F98}"/>
              </a:ext>
            </a:extLst>
          </p:cNvPr>
          <p:cNvSpPr txBox="1">
            <a:spLocks noChangeArrowheads="1"/>
          </p:cNvSpPr>
          <p:nvPr/>
        </p:nvSpPr>
        <p:spPr bwMode="auto">
          <a:xfrm>
            <a:off x="2687217" y="4250012"/>
            <a:ext cx="1383273" cy="772776"/>
          </a:xfrm>
          <a:prstGeom prst="rect">
            <a:avLst/>
          </a:prstGeom>
          <a:solidFill>
            <a:srgbClr val="92D050"/>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lvl="0" fontAlgn="auto">
              <a:spcBef>
                <a:spcPts val="0"/>
              </a:spcBef>
              <a:spcAft>
                <a:spcPts val="0"/>
              </a:spcAft>
              <a:defRPr/>
            </a:pPr>
            <a:r>
              <a:rPr lang="it-IT" kern="0" dirty="0">
                <a:latin typeface="+mj-lt"/>
                <a:ea typeface="+mn-ea"/>
              </a:rPr>
              <a:t>Adjaristsqali Georgia LLC (Georgia)</a:t>
            </a:r>
          </a:p>
        </p:txBody>
      </p:sp>
      <p:sp>
        <p:nvSpPr>
          <p:cNvPr id="116" name="Text Box 2">
            <a:extLst>
              <a:ext uri="{FF2B5EF4-FFF2-40B4-BE49-F238E27FC236}">
                <a16:creationId xmlns:a16="http://schemas.microsoft.com/office/drawing/2014/main" id="{B9C8BBE0-26F5-4356-9BE1-576B40E7393E}"/>
              </a:ext>
            </a:extLst>
          </p:cNvPr>
          <p:cNvSpPr txBox="1">
            <a:spLocks noChangeArrowheads="1"/>
          </p:cNvSpPr>
          <p:nvPr/>
        </p:nvSpPr>
        <p:spPr bwMode="auto">
          <a:xfrm>
            <a:off x="403758" y="3852571"/>
            <a:ext cx="1334630" cy="426704"/>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lvl="0" fontAlgn="auto">
              <a:spcBef>
                <a:spcPts val="0"/>
              </a:spcBef>
              <a:spcAft>
                <a:spcPts val="0"/>
              </a:spcAft>
              <a:defRPr/>
            </a:pPr>
            <a:r>
              <a:rPr lang="en-US" kern="0" dirty="0">
                <a:latin typeface="+mj-lt"/>
                <a:ea typeface="+mn-ea"/>
              </a:rPr>
              <a:t>Asian Development Bank</a:t>
            </a:r>
          </a:p>
        </p:txBody>
      </p:sp>
      <p:sp>
        <p:nvSpPr>
          <p:cNvPr id="117" name="Text Box 2">
            <a:extLst>
              <a:ext uri="{FF2B5EF4-FFF2-40B4-BE49-F238E27FC236}">
                <a16:creationId xmlns:a16="http://schemas.microsoft.com/office/drawing/2014/main" id="{C24EF884-528C-49A2-956E-0087185DB2A6}"/>
              </a:ext>
            </a:extLst>
          </p:cNvPr>
          <p:cNvSpPr txBox="1">
            <a:spLocks noChangeArrowheads="1"/>
          </p:cNvSpPr>
          <p:nvPr/>
        </p:nvSpPr>
        <p:spPr bwMode="auto">
          <a:xfrm>
            <a:off x="403758" y="4376603"/>
            <a:ext cx="1334630" cy="512487"/>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fontAlgn="auto">
              <a:spcBef>
                <a:spcPts val="0"/>
              </a:spcBef>
              <a:spcAft>
                <a:spcPts val="0"/>
              </a:spcAft>
              <a:defRPr/>
            </a:pPr>
            <a:r>
              <a:rPr lang="en-US" kern="0" dirty="0">
                <a:latin typeface="+mj-lt"/>
              </a:rPr>
              <a:t>European Bank for Reconstruction and Development</a:t>
            </a:r>
          </a:p>
        </p:txBody>
      </p:sp>
      <p:sp>
        <p:nvSpPr>
          <p:cNvPr id="118" name="Text Box 2">
            <a:extLst>
              <a:ext uri="{FF2B5EF4-FFF2-40B4-BE49-F238E27FC236}">
                <a16:creationId xmlns:a16="http://schemas.microsoft.com/office/drawing/2014/main" id="{84FD5A12-5A9F-4A02-87B6-26AD79169B6B}"/>
              </a:ext>
            </a:extLst>
          </p:cNvPr>
          <p:cNvSpPr txBox="1">
            <a:spLocks noChangeArrowheads="1"/>
          </p:cNvSpPr>
          <p:nvPr/>
        </p:nvSpPr>
        <p:spPr bwMode="auto">
          <a:xfrm>
            <a:off x="403758" y="4986418"/>
            <a:ext cx="1334630" cy="426704"/>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lvl="0" fontAlgn="auto">
              <a:spcBef>
                <a:spcPts val="0"/>
              </a:spcBef>
              <a:spcAft>
                <a:spcPts val="0"/>
              </a:spcAft>
              <a:defRPr/>
            </a:pPr>
            <a:r>
              <a:rPr lang="en-US" kern="0" dirty="0">
                <a:latin typeface="+mj-lt"/>
                <a:ea typeface="+mn-ea"/>
              </a:rPr>
              <a:t>IFC</a:t>
            </a:r>
          </a:p>
        </p:txBody>
      </p:sp>
      <p:sp>
        <p:nvSpPr>
          <p:cNvPr id="119" name="Text Box 2">
            <a:extLst>
              <a:ext uri="{FF2B5EF4-FFF2-40B4-BE49-F238E27FC236}">
                <a16:creationId xmlns:a16="http://schemas.microsoft.com/office/drawing/2014/main" id="{7FD927FF-CE8E-4FC3-9E83-89C665983ED8}"/>
              </a:ext>
            </a:extLst>
          </p:cNvPr>
          <p:cNvSpPr txBox="1">
            <a:spLocks noChangeArrowheads="1"/>
          </p:cNvSpPr>
          <p:nvPr/>
        </p:nvSpPr>
        <p:spPr bwMode="auto">
          <a:xfrm>
            <a:off x="5216619" y="4436345"/>
            <a:ext cx="1109472" cy="400110"/>
          </a:xfrm>
          <a:prstGeom prst="rect">
            <a:avLst/>
          </a:prstGeom>
          <a:solidFill>
            <a:srgbClr val="0070C0"/>
          </a:solidFill>
          <a:ln w="3175" cap="flat" cmpd="sng" algn="ctr">
            <a:solidFill>
              <a:schemeClr val="tx1"/>
            </a:solidFill>
            <a:prstDash val="solid"/>
            <a:headEnd/>
            <a:tailEnd/>
          </a:ln>
          <a:effectLst/>
        </p:spPr>
        <p:txBody>
          <a:bodyPr wrap="square">
            <a:spAutoFit/>
          </a:bodyPr>
          <a:lstStyle>
            <a:defPPr>
              <a:defRPr lang="en-US"/>
            </a:defPPr>
            <a:lvl1pPr algn="ctr" eaLnBrk="1" fontAlgn="auto" hangingPunct="1">
              <a:spcBef>
                <a:spcPts val="0"/>
              </a:spcBef>
              <a:spcAft>
                <a:spcPts val="0"/>
              </a:spcAft>
              <a:defRPr sz="1000" b="1" kern="0">
                <a:solidFill>
                  <a:prstClr val="white"/>
                </a:solidFill>
                <a:latin typeface="Calibri"/>
                <a:cs typeface="Times New Roman" pitchFamily="18" charset="0"/>
              </a:defRPr>
            </a:lvl1pPr>
            <a:lvl6pPr defTabSz="457200"/>
            <a:lvl7pPr defTabSz="457200"/>
            <a:lvl8pPr defTabSz="457200"/>
            <a:lvl9pPr defTabSz="457200"/>
          </a:lstStyle>
          <a:p>
            <a:r>
              <a:rPr lang="en-US" b="0" dirty="0">
                <a:latin typeface="+mj-lt"/>
              </a:rPr>
              <a:t>Government of Georgia</a:t>
            </a:r>
          </a:p>
        </p:txBody>
      </p:sp>
      <p:sp>
        <p:nvSpPr>
          <p:cNvPr id="120" name="Text Box 2">
            <a:extLst>
              <a:ext uri="{FF2B5EF4-FFF2-40B4-BE49-F238E27FC236}">
                <a16:creationId xmlns:a16="http://schemas.microsoft.com/office/drawing/2014/main" id="{C24766DC-5543-4447-A0DE-D100DEAE665C}"/>
              </a:ext>
            </a:extLst>
          </p:cNvPr>
          <p:cNvSpPr txBox="1">
            <a:spLocks noChangeArrowheads="1"/>
          </p:cNvSpPr>
          <p:nvPr/>
        </p:nvSpPr>
        <p:spPr bwMode="auto">
          <a:xfrm>
            <a:off x="3608036" y="1337706"/>
            <a:ext cx="1068604" cy="365760"/>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noProof="0" dirty="0">
                <a:latin typeface="+mj-lt"/>
                <a:ea typeface="+mn-ea"/>
              </a:rPr>
              <a:t>Founders (CEG)</a:t>
            </a:r>
            <a:endParaRPr kumimoji="0" lang="en-US" u="none" strike="noStrike" kern="0" cap="none" spc="0" normalizeH="0" baseline="0" noProof="0" dirty="0">
              <a:ln>
                <a:noFill/>
              </a:ln>
              <a:effectLst/>
              <a:uLnTx/>
              <a:uFillTx/>
              <a:latin typeface="+mj-lt"/>
              <a:ea typeface="+mn-ea"/>
            </a:endParaRPr>
          </a:p>
        </p:txBody>
      </p:sp>
      <p:sp>
        <p:nvSpPr>
          <p:cNvPr id="121" name="Text Box 2">
            <a:extLst>
              <a:ext uri="{FF2B5EF4-FFF2-40B4-BE49-F238E27FC236}">
                <a16:creationId xmlns:a16="http://schemas.microsoft.com/office/drawing/2014/main" id="{F933D808-425B-4C8E-A3BF-A45A35068729}"/>
              </a:ext>
            </a:extLst>
          </p:cNvPr>
          <p:cNvSpPr txBox="1">
            <a:spLocks noChangeArrowheads="1"/>
          </p:cNvSpPr>
          <p:nvPr/>
        </p:nvSpPr>
        <p:spPr bwMode="auto">
          <a:xfrm>
            <a:off x="2068864" y="1337706"/>
            <a:ext cx="1068604" cy="365760"/>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noProof="0" dirty="0" err="1">
                <a:latin typeface="+mj-lt"/>
                <a:ea typeface="+mn-ea"/>
              </a:rPr>
              <a:t>Norsk</a:t>
            </a:r>
            <a:r>
              <a:rPr lang="en-US" kern="0" noProof="0" dirty="0">
                <a:latin typeface="+mj-lt"/>
                <a:ea typeface="+mn-ea"/>
              </a:rPr>
              <a:t> Mineral</a:t>
            </a:r>
            <a:endParaRPr kumimoji="0" lang="en-US" u="none" strike="noStrike" kern="0" cap="none" spc="0" normalizeH="0" baseline="0" noProof="0" dirty="0">
              <a:ln>
                <a:noFill/>
              </a:ln>
              <a:effectLst/>
              <a:uLnTx/>
              <a:uFillTx/>
              <a:latin typeface="+mj-lt"/>
              <a:ea typeface="+mn-ea"/>
            </a:endParaRPr>
          </a:p>
        </p:txBody>
      </p:sp>
      <p:sp>
        <p:nvSpPr>
          <p:cNvPr id="122" name="Text Box 2">
            <a:extLst>
              <a:ext uri="{FF2B5EF4-FFF2-40B4-BE49-F238E27FC236}">
                <a16:creationId xmlns:a16="http://schemas.microsoft.com/office/drawing/2014/main" id="{F4C7FFE9-0FC5-46FD-B18E-FD4821378479}"/>
              </a:ext>
            </a:extLst>
          </p:cNvPr>
          <p:cNvSpPr txBox="1">
            <a:spLocks noChangeArrowheads="1"/>
          </p:cNvSpPr>
          <p:nvPr/>
        </p:nvSpPr>
        <p:spPr bwMode="auto">
          <a:xfrm>
            <a:off x="4210779" y="2145652"/>
            <a:ext cx="1005840" cy="548640"/>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u="none" strike="noStrike" kern="0" cap="none" spc="0" normalizeH="0" baseline="0" dirty="0">
                <a:ln>
                  <a:noFill/>
                </a:ln>
                <a:effectLst/>
                <a:uLnTx/>
                <a:uFillTx/>
                <a:latin typeface="+mj-lt"/>
                <a:ea typeface="+mn-ea"/>
              </a:rPr>
              <a:t>IFC</a:t>
            </a:r>
            <a:endParaRPr kumimoji="0" lang="en-US" u="none" strike="noStrike" kern="0" cap="none" spc="0" normalizeH="0" baseline="0" noProof="0" dirty="0">
              <a:ln>
                <a:noFill/>
              </a:ln>
              <a:effectLst/>
              <a:uLnTx/>
              <a:uFillTx/>
              <a:latin typeface="+mj-lt"/>
              <a:ea typeface="+mn-ea"/>
            </a:endParaRPr>
          </a:p>
        </p:txBody>
      </p:sp>
      <p:sp>
        <p:nvSpPr>
          <p:cNvPr id="123" name="Text Box 2">
            <a:extLst>
              <a:ext uri="{FF2B5EF4-FFF2-40B4-BE49-F238E27FC236}">
                <a16:creationId xmlns:a16="http://schemas.microsoft.com/office/drawing/2014/main" id="{72A550D3-578A-4EA5-AB52-F5217BA48DC4}"/>
              </a:ext>
            </a:extLst>
          </p:cNvPr>
          <p:cNvSpPr txBox="1">
            <a:spLocks noChangeArrowheads="1"/>
          </p:cNvSpPr>
          <p:nvPr/>
        </p:nvSpPr>
        <p:spPr bwMode="auto">
          <a:xfrm>
            <a:off x="2696279" y="3341823"/>
            <a:ext cx="1365149" cy="576869"/>
          </a:xfrm>
          <a:prstGeom prst="rect">
            <a:avLst/>
          </a:prstGeom>
          <a:solidFill>
            <a:srgbClr val="CCECFF"/>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u="none" strike="noStrike" kern="0" cap="none" spc="0" normalizeH="0" baseline="0" dirty="0">
                <a:ln>
                  <a:noFill/>
                </a:ln>
                <a:effectLst/>
                <a:uLnTx/>
                <a:uFillTx/>
                <a:latin typeface="+mj-lt"/>
                <a:ea typeface="+mn-ea"/>
              </a:rPr>
              <a:t>Holding Company </a:t>
            </a:r>
            <a:r>
              <a:rPr kumimoji="0" lang="en-US" u="none" strike="noStrike" kern="0" cap="none" spc="0" normalizeH="0" baseline="0" dirty="0" err="1">
                <a:ln>
                  <a:noFill/>
                </a:ln>
                <a:effectLst/>
                <a:uLnTx/>
                <a:uFillTx/>
                <a:latin typeface="+mj-lt"/>
                <a:ea typeface="+mn-ea"/>
              </a:rPr>
              <a:t>Adjaristsqali</a:t>
            </a:r>
            <a:r>
              <a:rPr kumimoji="0" lang="en-US" u="none" strike="noStrike" kern="0" cap="none" spc="0" normalizeH="0" baseline="0" dirty="0">
                <a:ln>
                  <a:noFill/>
                </a:ln>
                <a:effectLst/>
                <a:uLnTx/>
                <a:uFillTx/>
                <a:latin typeface="+mj-lt"/>
                <a:ea typeface="+mn-ea"/>
              </a:rPr>
              <a:t> Netherlands BV</a:t>
            </a:r>
          </a:p>
        </p:txBody>
      </p:sp>
      <p:cxnSp>
        <p:nvCxnSpPr>
          <p:cNvPr id="127" name="Connector: Elbow 126">
            <a:extLst>
              <a:ext uri="{FF2B5EF4-FFF2-40B4-BE49-F238E27FC236}">
                <a16:creationId xmlns:a16="http://schemas.microsoft.com/office/drawing/2014/main" id="{32811308-FBCA-457B-92BF-52BC59BF8279}"/>
              </a:ext>
            </a:extLst>
          </p:cNvPr>
          <p:cNvCxnSpPr>
            <a:cxnSpLocks/>
          </p:cNvCxnSpPr>
          <p:nvPr/>
        </p:nvCxnSpPr>
        <p:spPr>
          <a:xfrm rot="16200000" flipH="1">
            <a:off x="1026039" y="1919893"/>
            <a:ext cx="494383" cy="505773"/>
          </a:xfrm>
          <a:prstGeom prst="bentConnector2">
            <a:avLst/>
          </a:prstGeom>
          <a:ln w="63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485000F8-9666-4093-BDE2-0883762877E8}"/>
              </a:ext>
            </a:extLst>
          </p:cNvPr>
          <p:cNvCxnSpPr>
            <a:cxnSpLocks/>
            <a:stCxn id="123" idx="2"/>
            <a:endCxn id="115" idx="0"/>
          </p:cNvCxnSpPr>
          <p:nvPr/>
        </p:nvCxnSpPr>
        <p:spPr>
          <a:xfrm>
            <a:off x="3378854" y="3918692"/>
            <a:ext cx="0" cy="331320"/>
          </a:xfrm>
          <a:prstGeom prst="straightConnector1">
            <a:avLst/>
          </a:prstGeom>
          <a:ln w="63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9" name="Straight Arrow Connector 128">
            <a:extLst>
              <a:ext uri="{FF2B5EF4-FFF2-40B4-BE49-F238E27FC236}">
                <a16:creationId xmlns:a16="http://schemas.microsoft.com/office/drawing/2014/main" id="{0625A1AA-361F-4293-AE26-332240F4F059}"/>
              </a:ext>
            </a:extLst>
          </p:cNvPr>
          <p:cNvCxnSpPr>
            <a:cxnSpLocks/>
          </p:cNvCxnSpPr>
          <p:nvPr/>
        </p:nvCxnSpPr>
        <p:spPr>
          <a:xfrm flipH="1">
            <a:off x="4071470" y="4636400"/>
            <a:ext cx="1145149" cy="0"/>
          </a:xfrm>
          <a:prstGeom prst="straightConnector1">
            <a:avLst/>
          </a:prstGeom>
          <a:ln w="63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30" name="Connector: Elbow 129">
            <a:extLst>
              <a:ext uri="{FF2B5EF4-FFF2-40B4-BE49-F238E27FC236}">
                <a16:creationId xmlns:a16="http://schemas.microsoft.com/office/drawing/2014/main" id="{7E7F97A5-0A01-4035-B5F5-43C2CD9E8112}"/>
              </a:ext>
            </a:extLst>
          </p:cNvPr>
          <p:cNvCxnSpPr>
            <a:cxnSpLocks/>
            <a:stCxn id="120" idx="2"/>
            <a:endCxn id="112" idx="0"/>
          </p:cNvCxnSpPr>
          <p:nvPr/>
        </p:nvCxnSpPr>
        <p:spPr>
          <a:xfrm rot="5400000">
            <a:off x="3535760" y="1539074"/>
            <a:ext cx="442186" cy="770970"/>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44334F46-DC13-4966-8F6D-4B462C48F2A2}"/>
              </a:ext>
            </a:extLst>
          </p:cNvPr>
          <p:cNvCxnSpPr>
            <a:cxnSpLocks/>
          </p:cNvCxnSpPr>
          <p:nvPr/>
        </p:nvCxnSpPr>
        <p:spPr>
          <a:xfrm rot="16200000" flipH="1">
            <a:off x="2766174" y="1540458"/>
            <a:ext cx="442186" cy="768202"/>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a:extLst>
              <a:ext uri="{FF2B5EF4-FFF2-40B4-BE49-F238E27FC236}">
                <a16:creationId xmlns:a16="http://schemas.microsoft.com/office/drawing/2014/main" id="{A9E5D068-A201-4E28-8A89-F39BDCCB95A6}"/>
              </a:ext>
            </a:extLst>
          </p:cNvPr>
          <p:cNvCxnSpPr>
            <a:cxnSpLocks/>
          </p:cNvCxnSpPr>
          <p:nvPr/>
        </p:nvCxnSpPr>
        <p:spPr>
          <a:xfrm rot="5400000">
            <a:off x="3717491" y="2345614"/>
            <a:ext cx="647531" cy="1344887"/>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or: Elbow 132">
            <a:extLst>
              <a:ext uri="{FF2B5EF4-FFF2-40B4-BE49-F238E27FC236}">
                <a16:creationId xmlns:a16="http://schemas.microsoft.com/office/drawing/2014/main" id="{1B33F730-C0BA-465D-B900-C9A9B30E043E}"/>
              </a:ext>
            </a:extLst>
          </p:cNvPr>
          <p:cNvCxnSpPr>
            <a:cxnSpLocks/>
          </p:cNvCxnSpPr>
          <p:nvPr/>
        </p:nvCxnSpPr>
        <p:spPr>
          <a:xfrm rot="16200000" flipH="1">
            <a:off x="2375159" y="2348169"/>
            <a:ext cx="647531" cy="1339775"/>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7DFC8A0E-3768-4AF1-8AA9-A7DAFD7EFE76}"/>
              </a:ext>
            </a:extLst>
          </p:cNvPr>
          <p:cNvCxnSpPr>
            <a:cxnSpLocks/>
          </p:cNvCxnSpPr>
          <p:nvPr/>
        </p:nvCxnSpPr>
        <p:spPr>
          <a:xfrm rot="5400000">
            <a:off x="3046325" y="3016779"/>
            <a:ext cx="647531" cy="2556"/>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86B219AE-907D-4BA6-8FDB-DF3B92493C55}"/>
              </a:ext>
            </a:extLst>
          </p:cNvPr>
          <p:cNvCxnSpPr>
            <a:cxnSpLocks/>
            <a:endCxn id="114" idx="0"/>
          </p:cNvCxnSpPr>
          <p:nvPr/>
        </p:nvCxnSpPr>
        <p:spPr>
          <a:xfrm rot="16200000" flipH="1">
            <a:off x="3352514" y="5050107"/>
            <a:ext cx="714834" cy="660196"/>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B38122CE-0B08-4325-9116-EBAE0F4F8B43}"/>
              </a:ext>
            </a:extLst>
          </p:cNvPr>
          <p:cNvCxnSpPr>
            <a:cxnSpLocks/>
            <a:endCxn id="113" idx="0"/>
          </p:cNvCxnSpPr>
          <p:nvPr/>
        </p:nvCxnSpPr>
        <p:spPr>
          <a:xfrm rot="5400000">
            <a:off x="2692320" y="5050106"/>
            <a:ext cx="714834" cy="660199"/>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894CA6E8-FF86-4AD7-A723-EF5D2834ED75}"/>
              </a:ext>
            </a:extLst>
          </p:cNvPr>
          <p:cNvSpPr txBox="1"/>
          <p:nvPr/>
        </p:nvSpPr>
        <p:spPr>
          <a:xfrm>
            <a:off x="581988" y="6059999"/>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a:rPr>
              <a:t>Guarantee holder</a:t>
            </a:r>
          </a:p>
        </p:txBody>
      </p:sp>
      <p:sp>
        <p:nvSpPr>
          <p:cNvPr id="138" name="TextBox 137">
            <a:extLst>
              <a:ext uri="{FF2B5EF4-FFF2-40B4-BE49-F238E27FC236}">
                <a16:creationId xmlns:a16="http://schemas.microsoft.com/office/drawing/2014/main" id="{30E7EC93-3239-4275-8272-691A2E54DEA7}"/>
              </a:ext>
            </a:extLst>
          </p:cNvPr>
          <p:cNvSpPr txBox="1"/>
          <p:nvPr/>
        </p:nvSpPr>
        <p:spPr>
          <a:xfrm>
            <a:off x="581988" y="6229291"/>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a:rPr>
              <a:t>Project enterprise</a:t>
            </a:r>
          </a:p>
        </p:txBody>
      </p:sp>
      <p:sp>
        <p:nvSpPr>
          <p:cNvPr id="139" name="Text Box 2">
            <a:extLst>
              <a:ext uri="{FF2B5EF4-FFF2-40B4-BE49-F238E27FC236}">
                <a16:creationId xmlns:a16="http://schemas.microsoft.com/office/drawing/2014/main" id="{B8BAFBE2-5428-4CAE-9D3F-66D66D378263}"/>
              </a:ext>
            </a:extLst>
          </p:cNvPr>
          <p:cNvSpPr txBox="1">
            <a:spLocks noChangeArrowheads="1"/>
          </p:cNvSpPr>
          <p:nvPr/>
        </p:nvSpPr>
        <p:spPr bwMode="auto">
          <a:xfrm>
            <a:off x="489912" y="6137389"/>
            <a:ext cx="91440" cy="91440"/>
          </a:xfrm>
          <a:prstGeom prst="rect">
            <a:avLst/>
          </a:prstGeom>
          <a:solidFill>
            <a:srgbClr val="FFC00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140" name="Text Box 2">
            <a:extLst>
              <a:ext uri="{FF2B5EF4-FFF2-40B4-BE49-F238E27FC236}">
                <a16:creationId xmlns:a16="http://schemas.microsoft.com/office/drawing/2014/main" id="{AE0ADA4B-5133-4987-88E0-2C97DD62FA06}"/>
              </a:ext>
            </a:extLst>
          </p:cNvPr>
          <p:cNvSpPr txBox="1">
            <a:spLocks noChangeArrowheads="1"/>
          </p:cNvSpPr>
          <p:nvPr/>
        </p:nvSpPr>
        <p:spPr bwMode="auto">
          <a:xfrm>
            <a:off x="489912" y="6306681"/>
            <a:ext cx="91440" cy="91440"/>
          </a:xfrm>
          <a:prstGeom prst="rect">
            <a:avLst/>
          </a:prstGeom>
          <a:solidFill>
            <a:srgbClr val="92D05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141" name="Text Box 2">
            <a:extLst>
              <a:ext uri="{FF2B5EF4-FFF2-40B4-BE49-F238E27FC236}">
                <a16:creationId xmlns:a16="http://schemas.microsoft.com/office/drawing/2014/main" id="{74BEE430-C705-4197-B9E6-BF69BF5671F5}"/>
              </a:ext>
            </a:extLst>
          </p:cNvPr>
          <p:cNvSpPr txBox="1">
            <a:spLocks noChangeArrowheads="1"/>
          </p:cNvSpPr>
          <p:nvPr/>
        </p:nvSpPr>
        <p:spPr bwMode="auto">
          <a:xfrm>
            <a:off x="489912" y="5969736"/>
            <a:ext cx="91440" cy="91440"/>
          </a:xfrm>
          <a:prstGeom prst="rect">
            <a:avLst/>
          </a:prstGeom>
          <a:solidFill>
            <a:srgbClr val="0070C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142" name="TextBox 141">
            <a:extLst>
              <a:ext uri="{FF2B5EF4-FFF2-40B4-BE49-F238E27FC236}">
                <a16:creationId xmlns:a16="http://schemas.microsoft.com/office/drawing/2014/main" id="{03EC7AAB-600E-4B00-BF47-39136F0089F3}"/>
              </a:ext>
            </a:extLst>
          </p:cNvPr>
          <p:cNvSpPr txBox="1"/>
          <p:nvPr/>
        </p:nvSpPr>
        <p:spPr>
          <a:xfrm>
            <a:off x="581988" y="5892346"/>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a:rPr>
              <a:t>Obligor</a:t>
            </a:r>
          </a:p>
        </p:txBody>
      </p:sp>
      <p:cxnSp>
        <p:nvCxnSpPr>
          <p:cNvPr id="143" name="Connector: Elbow 142">
            <a:extLst>
              <a:ext uri="{FF2B5EF4-FFF2-40B4-BE49-F238E27FC236}">
                <a16:creationId xmlns:a16="http://schemas.microsoft.com/office/drawing/2014/main" id="{6CECF0CF-A0AA-4873-8521-FC4E37CA8E85}"/>
              </a:ext>
            </a:extLst>
          </p:cNvPr>
          <p:cNvCxnSpPr>
            <a:cxnSpLocks/>
            <a:stCxn id="116" idx="3"/>
            <a:endCxn id="115" idx="1"/>
          </p:cNvCxnSpPr>
          <p:nvPr/>
        </p:nvCxnSpPr>
        <p:spPr>
          <a:xfrm>
            <a:off x="1738388" y="4065923"/>
            <a:ext cx="948829" cy="570477"/>
          </a:xfrm>
          <a:prstGeom prst="bentConnector3">
            <a:avLst>
              <a:gd name="adj1" fmla="val 1913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7615AF07-8E7D-44F7-B9EF-63C8F9D86687}"/>
              </a:ext>
            </a:extLst>
          </p:cNvPr>
          <p:cNvCxnSpPr>
            <a:cxnSpLocks/>
            <a:stCxn id="118" idx="3"/>
            <a:endCxn id="115" idx="1"/>
          </p:cNvCxnSpPr>
          <p:nvPr/>
        </p:nvCxnSpPr>
        <p:spPr>
          <a:xfrm flipV="1">
            <a:off x="1738388" y="4636400"/>
            <a:ext cx="948829" cy="563370"/>
          </a:xfrm>
          <a:prstGeom prst="bentConnector3">
            <a:avLst>
              <a:gd name="adj1" fmla="val 1913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1A765C3E-1FB6-4DA0-86E0-004E75B5D4BA}"/>
              </a:ext>
            </a:extLst>
          </p:cNvPr>
          <p:cNvCxnSpPr>
            <a:cxnSpLocks/>
            <a:stCxn id="117" idx="3"/>
            <a:endCxn id="115" idx="1"/>
          </p:cNvCxnSpPr>
          <p:nvPr/>
        </p:nvCxnSpPr>
        <p:spPr>
          <a:xfrm>
            <a:off x="1738388" y="4632847"/>
            <a:ext cx="948829" cy="355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14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249">
            <a:extLst>
              <a:ext uri="{FF2B5EF4-FFF2-40B4-BE49-F238E27FC236}">
                <a16:creationId xmlns:a16="http://schemas.microsoft.com/office/drawing/2014/main" id="{B486C41F-CD9E-43F8-9C4A-ABC854241ABB}"/>
              </a:ext>
            </a:extLst>
          </p:cNvPr>
          <p:cNvCxnSpPr>
            <a:cxnSpLocks noChangeShapeType="1"/>
          </p:cNvCxnSpPr>
          <p:nvPr/>
        </p:nvCxnSpPr>
        <p:spPr bwMode="auto">
          <a:xfrm>
            <a:off x="207361" y="1188390"/>
            <a:ext cx="8721631" cy="0"/>
          </a:xfrm>
          <a:prstGeom prst="straightConnector1">
            <a:avLst/>
          </a:prstGeom>
          <a:ln w="3175">
            <a:solidFill>
              <a:schemeClr val="accent4"/>
            </a:solid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8EB9D9-1B02-4E78-B09E-5A6DF4BD945E}"/>
              </a:ext>
            </a:extLst>
          </p:cNvPr>
          <p:cNvSpPr txBox="1">
            <a:spLocks/>
          </p:cNvSpPr>
          <p:nvPr/>
        </p:nvSpPr>
        <p:spPr>
          <a:xfrm>
            <a:off x="211185" y="970169"/>
            <a:ext cx="6182888" cy="2040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sz="1800" baseline="0">
                <a:solidFill>
                  <a:schemeClr val="accent3"/>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326" b="1">
                <a:solidFill>
                  <a:schemeClr val="tx2"/>
                </a:solidFill>
                <a:latin typeface="+mj-lt"/>
              </a:rPr>
              <a:t>Project Structure</a:t>
            </a:r>
          </a:p>
        </p:txBody>
      </p:sp>
      <p:sp>
        <p:nvSpPr>
          <p:cNvPr id="17" name="TextBox 16">
            <a:extLst>
              <a:ext uri="{FF2B5EF4-FFF2-40B4-BE49-F238E27FC236}">
                <a16:creationId xmlns:a16="http://schemas.microsoft.com/office/drawing/2014/main" id="{36CAF3ED-F505-40D9-8493-6E4EB42EA166}"/>
              </a:ext>
            </a:extLst>
          </p:cNvPr>
          <p:cNvSpPr txBox="1">
            <a:spLocks/>
          </p:cNvSpPr>
          <p:nvPr/>
        </p:nvSpPr>
        <p:spPr>
          <a:xfrm>
            <a:off x="6368672" y="970169"/>
            <a:ext cx="2560320" cy="2081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sz="1800" baseline="0">
                <a:solidFill>
                  <a:schemeClr val="accent3"/>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326" b="1">
                <a:solidFill>
                  <a:schemeClr val="tx2"/>
                </a:solidFill>
                <a:latin typeface="+mj-lt"/>
              </a:rPr>
              <a:t>Project Overview</a:t>
            </a:r>
          </a:p>
        </p:txBody>
      </p:sp>
      <p:sp>
        <p:nvSpPr>
          <p:cNvPr id="5" name="Rectangle 24">
            <a:extLst>
              <a:ext uri="{FF2B5EF4-FFF2-40B4-BE49-F238E27FC236}">
                <a16:creationId xmlns:a16="http://schemas.microsoft.com/office/drawing/2014/main" id="{48C19FB6-190F-4ED1-A7AB-327609BA2FE8}"/>
              </a:ext>
            </a:extLst>
          </p:cNvPr>
          <p:cNvSpPr txBox="1"/>
          <p:nvPr>
            <p:custDataLst>
              <p:tags r:id="rId1"/>
            </p:custDataLst>
          </p:nvPr>
        </p:nvSpPr>
        <p:spPr>
          <a:xfrm>
            <a:off x="6368672" y="1298384"/>
            <a:ext cx="2560320" cy="5069534"/>
          </a:xfrm>
          <a:prstGeom prst="rect">
            <a:avLst/>
          </a:prstGeom>
          <a:solidFill>
            <a:schemeClr val="accent4">
              <a:lumMod val="10000"/>
              <a:lumOff val="90000"/>
              <a:alpha val="86000"/>
            </a:schemeClr>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endParaRPr lang="en-US" sz="1122"/>
          </a:p>
        </p:txBody>
      </p:sp>
      <p:sp>
        <p:nvSpPr>
          <p:cNvPr id="76" name="TextBox 75">
            <a:extLst>
              <a:ext uri="{FF2B5EF4-FFF2-40B4-BE49-F238E27FC236}">
                <a16:creationId xmlns:a16="http://schemas.microsoft.com/office/drawing/2014/main" id="{07A32C3B-6D21-4D0E-8C9B-40912AD7F228}"/>
              </a:ext>
            </a:extLst>
          </p:cNvPr>
          <p:cNvSpPr txBox="1">
            <a:spLocks/>
          </p:cNvSpPr>
          <p:nvPr/>
        </p:nvSpPr>
        <p:spPr>
          <a:xfrm>
            <a:off x="6394073" y="1348127"/>
            <a:ext cx="2504959" cy="21005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dirty="0"/>
              <a:t>Description: </a:t>
            </a:r>
          </a:p>
          <a:p>
            <a:pPr marL="171450" indent="-171450" algn="just">
              <a:buSzPct val="100000"/>
              <a:buFont typeface="Wingdings" panose="05000000000000000000" pitchFamily="2" charset="2"/>
              <a:buChar char="§"/>
            </a:pPr>
            <a:r>
              <a:rPr lang="en-US" sz="1050" dirty="0"/>
              <a:t>Local currency financing to support </a:t>
            </a:r>
            <a:r>
              <a:rPr lang="en-US" sz="1050" dirty="0" err="1"/>
              <a:t>Findeter’s</a:t>
            </a:r>
            <a:r>
              <a:rPr lang="en-US" sz="1050" dirty="0"/>
              <a:t> on-lending activities</a:t>
            </a:r>
          </a:p>
          <a:p>
            <a:pPr marL="171450" indent="-171450" algn="just">
              <a:buSzPct val="100000"/>
              <a:buFont typeface="Wingdings" panose="05000000000000000000" pitchFamily="2" charset="2"/>
              <a:buChar char="§"/>
            </a:pPr>
            <a:r>
              <a:rPr lang="en-US" sz="1050" dirty="0"/>
              <a:t>The MIGA-covered loan facility will be used by </a:t>
            </a:r>
            <a:r>
              <a:rPr lang="en-US" sz="1050" dirty="0" err="1"/>
              <a:t>Findeter</a:t>
            </a:r>
            <a:r>
              <a:rPr lang="en-US" sz="1050" dirty="0"/>
              <a:t> for the financing of climate finance projects in the areas of renewable energy and urban mobility, contributing to Colombia’s objective of diversifying its energy mix and fostering its green economic recovery, and in the key strategic social sectors of education and health, that were severely impacted by the effects of the COVID-19 pandemic.</a:t>
            </a:r>
          </a:p>
        </p:txBody>
      </p:sp>
      <p:sp>
        <p:nvSpPr>
          <p:cNvPr id="80" name="TextBox 79">
            <a:extLst>
              <a:ext uri="{FF2B5EF4-FFF2-40B4-BE49-F238E27FC236}">
                <a16:creationId xmlns:a16="http://schemas.microsoft.com/office/drawing/2014/main" id="{645CBCCB-F408-436B-80B7-46498A29E3D5}"/>
              </a:ext>
            </a:extLst>
          </p:cNvPr>
          <p:cNvSpPr txBox="1">
            <a:spLocks/>
          </p:cNvSpPr>
          <p:nvPr/>
        </p:nvSpPr>
        <p:spPr>
          <a:xfrm>
            <a:off x="6394073" y="4801842"/>
            <a:ext cx="2504959" cy="14542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buSzPct val="100000"/>
              <a:buFont typeface="Wingdings" panose="05000000000000000000" pitchFamily="2" charset="2"/>
              <a:buChar char="q"/>
            </a:pPr>
            <a:r>
              <a:rPr lang="en-US" sz="1050" b="1" dirty="0"/>
              <a:t>MIGA cover: </a:t>
            </a:r>
            <a:r>
              <a:rPr lang="en-US" sz="1050" dirty="0"/>
              <a:t> </a:t>
            </a:r>
          </a:p>
          <a:p>
            <a:pPr marL="171450" indent="-171450">
              <a:buSzPct val="100000"/>
              <a:buFont typeface="Wingdings" panose="05000000000000000000" pitchFamily="2" charset="2"/>
              <a:buChar char="§"/>
            </a:pPr>
            <a:r>
              <a:rPr lang="en-US" sz="1050" dirty="0"/>
              <a:t>Amount: COP 877 billion / ~US$201 million (loan, interest, premium, embedded cross currency swap breakage and transaction costs)</a:t>
            </a:r>
          </a:p>
          <a:p>
            <a:pPr marL="171450" indent="-171450">
              <a:buSzPct val="100000"/>
              <a:buFont typeface="Wingdings" panose="05000000000000000000" pitchFamily="2" charset="2"/>
              <a:buChar char="§"/>
            </a:pPr>
            <a:r>
              <a:rPr lang="en-US" sz="1050" dirty="0"/>
              <a:t>Tenor: 3 years </a:t>
            </a:r>
          </a:p>
          <a:p>
            <a:pPr marL="171450" indent="-171450">
              <a:buSzPct val="100000"/>
              <a:buFont typeface="Wingdings" panose="05000000000000000000" pitchFamily="2" charset="2"/>
              <a:buChar char="§"/>
            </a:pPr>
            <a:r>
              <a:rPr lang="en-US" sz="1050" dirty="0"/>
              <a:t>Risk(s): Non-Honoring of Financial Obligations of a State-Owned Enterprise</a:t>
            </a:r>
          </a:p>
          <a:p>
            <a:pPr marL="171450" indent="-171450">
              <a:buSzPct val="100000"/>
              <a:buFont typeface="Wingdings" panose="05000000000000000000" pitchFamily="2" charset="2"/>
              <a:buChar char="§"/>
            </a:pPr>
            <a:r>
              <a:rPr lang="en-US" sz="1050" dirty="0"/>
              <a:t>Issued: September 2022</a:t>
            </a:r>
          </a:p>
        </p:txBody>
      </p:sp>
      <p:sp>
        <p:nvSpPr>
          <p:cNvPr id="107" name="TextBox 106">
            <a:extLst>
              <a:ext uri="{FF2B5EF4-FFF2-40B4-BE49-F238E27FC236}">
                <a16:creationId xmlns:a16="http://schemas.microsoft.com/office/drawing/2014/main" id="{63DD4252-1E2A-434E-BD67-A2A42FCB8651}"/>
              </a:ext>
            </a:extLst>
          </p:cNvPr>
          <p:cNvSpPr txBox="1">
            <a:spLocks/>
          </p:cNvSpPr>
          <p:nvPr/>
        </p:nvSpPr>
        <p:spPr>
          <a:xfrm>
            <a:off x="6394073" y="3629001"/>
            <a:ext cx="1954903"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dirty="0"/>
              <a:t>Guarantee Holder:</a:t>
            </a:r>
            <a:endParaRPr lang="en-US" sz="1050" dirty="0"/>
          </a:p>
        </p:txBody>
      </p:sp>
      <p:sp>
        <p:nvSpPr>
          <p:cNvPr id="55" name="Title 1">
            <a:extLst>
              <a:ext uri="{FF2B5EF4-FFF2-40B4-BE49-F238E27FC236}">
                <a16:creationId xmlns:a16="http://schemas.microsoft.com/office/drawing/2014/main" id="{D797614D-79C5-4F1F-B3BB-20CEC6770B21}"/>
              </a:ext>
            </a:extLst>
          </p:cNvPr>
          <p:cNvSpPr>
            <a:spLocks noGrp="1"/>
          </p:cNvSpPr>
          <p:nvPr>
            <p:ph type="title"/>
          </p:nvPr>
        </p:nvSpPr>
        <p:spPr>
          <a:xfrm>
            <a:off x="457200" y="274638"/>
            <a:ext cx="8569354" cy="545977"/>
          </a:xfrm>
        </p:spPr>
        <p:txBody>
          <a:bodyPr>
            <a:noAutofit/>
          </a:bodyPr>
          <a:lstStyle/>
          <a:p>
            <a:r>
              <a:rPr lang="en-US" b="0" dirty="0">
                <a:solidFill>
                  <a:schemeClr val="accent2"/>
                </a:solidFill>
              </a:rPr>
              <a:t>Supporting economic recovery following the negative effects caused by the COVID-19 crisis</a:t>
            </a:r>
            <a:br>
              <a:rPr lang="en-US" dirty="0"/>
            </a:br>
            <a:r>
              <a:rPr lang="en-US" dirty="0" err="1"/>
              <a:t>Findeter</a:t>
            </a:r>
            <a:r>
              <a:rPr lang="en-US" dirty="0"/>
              <a:t> S.A. Climate Facility, Colombia</a:t>
            </a:r>
          </a:p>
        </p:txBody>
      </p:sp>
      <p:sp>
        <p:nvSpPr>
          <p:cNvPr id="87" name="TextBox 86">
            <a:extLst>
              <a:ext uri="{FF2B5EF4-FFF2-40B4-BE49-F238E27FC236}">
                <a16:creationId xmlns:a16="http://schemas.microsoft.com/office/drawing/2014/main" id="{F8C31958-EDAF-44DF-BDA7-9BC4858E525E}"/>
              </a:ext>
            </a:extLst>
          </p:cNvPr>
          <p:cNvSpPr txBox="1"/>
          <p:nvPr/>
        </p:nvSpPr>
        <p:spPr>
          <a:xfrm>
            <a:off x="581988" y="6059999"/>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Calibri"/>
              </a:rPr>
              <a:t>Guarantee holder</a:t>
            </a:r>
          </a:p>
        </p:txBody>
      </p:sp>
      <p:sp>
        <p:nvSpPr>
          <p:cNvPr id="89" name="Text Box 2">
            <a:extLst>
              <a:ext uri="{FF2B5EF4-FFF2-40B4-BE49-F238E27FC236}">
                <a16:creationId xmlns:a16="http://schemas.microsoft.com/office/drawing/2014/main" id="{74A458BE-4796-44F3-81A2-34527A1AF9AF}"/>
              </a:ext>
            </a:extLst>
          </p:cNvPr>
          <p:cNvSpPr txBox="1">
            <a:spLocks noChangeArrowheads="1"/>
          </p:cNvSpPr>
          <p:nvPr/>
        </p:nvSpPr>
        <p:spPr bwMode="auto">
          <a:xfrm>
            <a:off x="489912" y="6137389"/>
            <a:ext cx="91440" cy="91440"/>
          </a:xfrm>
          <a:prstGeom prst="rect">
            <a:avLst/>
          </a:prstGeom>
          <a:solidFill>
            <a:srgbClr val="FFC00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91" name="Text Box 2">
            <a:extLst>
              <a:ext uri="{FF2B5EF4-FFF2-40B4-BE49-F238E27FC236}">
                <a16:creationId xmlns:a16="http://schemas.microsoft.com/office/drawing/2014/main" id="{780059D6-35F6-4822-B1EF-A3E017FB5E6B}"/>
              </a:ext>
            </a:extLst>
          </p:cNvPr>
          <p:cNvSpPr txBox="1">
            <a:spLocks noChangeArrowheads="1"/>
          </p:cNvSpPr>
          <p:nvPr/>
        </p:nvSpPr>
        <p:spPr bwMode="auto">
          <a:xfrm>
            <a:off x="489912" y="5969736"/>
            <a:ext cx="91440" cy="91440"/>
          </a:xfrm>
          <a:prstGeom prst="rect">
            <a:avLst/>
          </a:prstGeom>
          <a:solidFill>
            <a:srgbClr val="0070C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92" name="TextBox 91">
            <a:extLst>
              <a:ext uri="{FF2B5EF4-FFF2-40B4-BE49-F238E27FC236}">
                <a16:creationId xmlns:a16="http://schemas.microsoft.com/office/drawing/2014/main" id="{CD3F36EE-CD5A-4D18-9DA7-1FC43F70579F}"/>
              </a:ext>
            </a:extLst>
          </p:cNvPr>
          <p:cNvSpPr txBox="1"/>
          <p:nvPr/>
        </p:nvSpPr>
        <p:spPr>
          <a:xfrm>
            <a:off x="581988" y="5892346"/>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a:rPr>
              <a:t>Obligor</a:t>
            </a:r>
          </a:p>
        </p:txBody>
      </p:sp>
      <p:cxnSp>
        <p:nvCxnSpPr>
          <p:cNvPr id="75" name="Straight Connector 74">
            <a:extLst>
              <a:ext uri="{FF2B5EF4-FFF2-40B4-BE49-F238E27FC236}">
                <a16:creationId xmlns:a16="http://schemas.microsoft.com/office/drawing/2014/main" id="{9D80F10C-CD58-4BD4-9B9A-ABE725E1FF73}"/>
              </a:ext>
            </a:extLst>
          </p:cNvPr>
          <p:cNvCxnSpPr>
            <a:cxnSpLocks/>
          </p:cNvCxnSpPr>
          <p:nvPr/>
        </p:nvCxnSpPr>
        <p:spPr>
          <a:xfrm>
            <a:off x="6505832" y="4688504"/>
            <a:ext cx="228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16163D6-6F27-4928-B499-0B39E1E6AAD9}"/>
              </a:ext>
            </a:extLst>
          </p:cNvPr>
          <p:cNvCxnSpPr>
            <a:cxnSpLocks/>
          </p:cNvCxnSpPr>
          <p:nvPr/>
        </p:nvCxnSpPr>
        <p:spPr>
          <a:xfrm>
            <a:off x="6505832" y="3528653"/>
            <a:ext cx="228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6906F576-7DF8-47DC-B6B8-7B2708E1BBF2}"/>
              </a:ext>
            </a:extLst>
          </p:cNvPr>
          <p:cNvCxnSpPr>
            <a:cxnSpLocks/>
            <a:stCxn id="62" idx="3"/>
            <a:endCxn id="65" idx="0"/>
          </p:cNvCxnSpPr>
          <p:nvPr/>
        </p:nvCxnSpPr>
        <p:spPr>
          <a:xfrm>
            <a:off x="1673007" y="1547024"/>
            <a:ext cx="1826338" cy="640416"/>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3">
            <a:extLst>
              <a:ext uri="{FF2B5EF4-FFF2-40B4-BE49-F238E27FC236}">
                <a16:creationId xmlns:a16="http://schemas.microsoft.com/office/drawing/2014/main" id="{E7AA812F-70EC-4897-8354-85877043BAC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535" y="1351571"/>
            <a:ext cx="1109472" cy="3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
            <a:extLst>
              <a:ext uri="{FF2B5EF4-FFF2-40B4-BE49-F238E27FC236}">
                <a16:creationId xmlns:a16="http://schemas.microsoft.com/office/drawing/2014/main" id="{B95D0B8B-3FC1-407A-A0F1-73B1A18C5698}"/>
              </a:ext>
            </a:extLst>
          </p:cNvPr>
          <p:cNvSpPr txBox="1">
            <a:spLocks noChangeArrowheads="1"/>
          </p:cNvSpPr>
          <p:nvPr/>
        </p:nvSpPr>
        <p:spPr bwMode="auto">
          <a:xfrm>
            <a:off x="2613829" y="2187440"/>
            <a:ext cx="1771032"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algn="ctr" defTabSz="914400" eaLnBrk="1" hangingPunct="1">
              <a:defRPr/>
            </a:pPr>
            <a:r>
              <a:rPr lang="en-US" sz="1000" dirty="0">
                <a:solidFill>
                  <a:srgbClr val="000000"/>
                </a:solidFill>
                <a:latin typeface="+mj-lt"/>
                <a:cs typeface="Times New Roman" pitchFamily="18" charset="0"/>
              </a:rPr>
              <a:t>JP Morgan Chase &amp; Co.</a:t>
            </a:r>
          </a:p>
          <a:p>
            <a:pPr algn="ctr" defTabSz="914400" eaLnBrk="1" hangingPunct="1">
              <a:defRPr/>
            </a:pPr>
            <a:r>
              <a:rPr lang="en-US" sz="1000" dirty="0">
                <a:solidFill>
                  <a:srgbClr val="000000"/>
                </a:solidFill>
                <a:latin typeface="+mj-lt"/>
                <a:cs typeface="Times New Roman" pitchFamily="18" charset="0"/>
              </a:rPr>
              <a:t>(United States)</a:t>
            </a:r>
          </a:p>
        </p:txBody>
      </p:sp>
      <p:sp>
        <p:nvSpPr>
          <p:cNvPr id="74" name="Text Box 11">
            <a:extLst>
              <a:ext uri="{FF2B5EF4-FFF2-40B4-BE49-F238E27FC236}">
                <a16:creationId xmlns:a16="http://schemas.microsoft.com/office/drawing/2014/main" id="{088FBC82-A8E7-494A-B596-B96F0D005A1B}"/>
              </a:ext>
            </a:extLst>
          </p:cNvPr>
          <p:cNvSpPr txBox="1">
            <a:spLocks noChangeArrowheads="1"/>
          </p:cNvSpPr>
          <p:nvPr/>
        </p:nvSpPr>
        <p:spPr bwMode="auto">
          <a:xfrm>
            <a:off x="3465955" y="1649484"/>
            <a:ext cx="1046590"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latin typeface="Calibri"/>
                <a:cs typeface="Times New Roman" pitchFamily="18" charset="0"/>
              </a:rPr>
              <a:t>Claims Payments (USD)</a:t>
            </a:r>
          </a:p>
        </p:txBody>
      </p:sp>
      <p:cxnSp>
        <p:nvCxnSpPr>
          <p:cNvPr id="103" name="Connector: Elbow 10">
            <a:extLst>
              <a:ext uri="{FF2B5EF4-FFF2-40B4-BE49-F238E27FC236}">
                <a16:creationId xmlns:a16="http://schemas.microsoft.com/office/drawing/2014/main" id="{B0A583CC-ED5C-4C3A-9864-3B6C2AB379A6}"/>
              </a:ext>
            </a:extLst>
          </p:cNvPr>
          <p:cNvCxnSpPr>
            <a:cxnSpLocks/>
            <a:endCxn id="122" idx="0"/>
          </p:cNvCxnSpPr>
          <p:nvPr/>
        </p:nvCxnSpPr>
        <p:spPr>
          <a:xfrm>
            <a:off x="3317959" y="2654757"/>
            <a:ext cx="0" cy="123353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 Box 11">
            <a:extLst>
              <a:ext uri="{FF2B5EF4-FFF2-40B4-BE49-F238E27FC236}">
                <a16:creationId xmlns:a16="http://schemas.microsoft.com/office/drawing/2014/main" id="{FA8000BF-6FF0-4B00-846B-35EB6A1780C9}"/>
              </a:ext>
            </a:extLst>
          </p:cNvPr>
          <p:cNvSpPr txBox="1">
            <a:spLocks noChangeArrowheads="1"/>
          </p:cNvSpPr>
          <p:nvPr/>
        </p:nvSpPr>
        <p:spPr bwMode="auto">
          <a:xfrm>
            <a:off x="1880479" y="3039687"/>
            <a:ext cx="1466699" cy="55399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latin typeface="Calibri"/>
                <a:cs typeface="Times New Roman" pitchFamily="18" charset="0"/>
              </a:rPr>
              <a:t>3</a:t>
            </a: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-year Loan of COP623.7 billion (~US$142.9 million)</a:t>
            </a:r>
          </a:p>
        </p:txBody>
      </p:sp>
      <p:sp>
        <p:nvSpPr>
          <p:cNvPr id="122" name="Text Box 2">
            <a:extLst>
              <a:ext uri="{FF2B5EF4-FFF2-40B4-BE49-F238E27FC236}">
                <a16:creationId xmlns:a16="http://schemas.microsoft.com/office/drawing/2014/main" id="{06C582F5-3B03-49B1-AF20-D79B325BCA9D}"/>
              </a:ext>
            </a:extLst>
          </p:cNvPr>
          <p:cNvSpPr txBox="1">
            <a:spLocks noChangeArrowheads="1"/>
          </p:cNvSpPr>
          <p:nvPr/>
        </p:nvSpPr>
        <p:spPr bwMode="auto">
          <a:xfrm>
            <a:off x="2613829" y="3888293"/>
            <a:ext cx="1771032" cy="598417"/>
          </a:xfrm>
          <a:prstGeom prst="rect">
            <a:avLst/>
          </a:prstGeom>
          <a:solidFill>
            <a:srgbClr val="0070C0"/>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prstClr val="white"/>
                </a:solidFill>
                <a:effectLst/>
                <a:uLnTx/>
                <a:uFillTx/>
                <a:latin typeface="Calibri"/>
                <a:ea typeface="ＭＳ Ｐゴシック" pitchFamily="34" charset="-128"/>
                <a:cs typeface="Times New Roman" pitchFamily="18" charset="0"/>
              </a:rPr>
              <a:t>Findeter</a:t>
            </a:r>
            <a:r>
              <a:rPr kumimoji="0" lang="en-US" b="0" i="0" u="none" strike="noStrike" kern="0" cap="none" spc="0" normalizeH="0" baseline="0" noProof="0" dirty="0">
                <a:ln>
                  <a:noFill/>
                </a:ln>
                <a:solidFill>
                  <a:prstClr val="white"/>
                </a:solidFill>
                <a:effectLst/>
                <a:uLnTx/>
                <a:uFillTx/>
                <a:latin typeface="Calibri"/>
                <a:ea typeface="ＭＳ Ｐゴシック" pitchFamily="34" charset="-128"/>
                <a:cs typeface="Times New Roman" pitchFamily="18" charset="0"/>
              </a:rPr>
              <a:t> S.A.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kern="0" dirty="0">
                <a:solidFill>
                  <a:prstClr val="white"/>
                </a:solidFill>
                <a:latin typeface="Calibri"/>
              </a:rPr>
              <a:t>(Colombia)</a:t>
            </a:r>
            <a:endParaRPr kumimoji="0" lang="en-US" b="0" i="0" u="none" strike="noStrike" kern="0" cap="none" spc="0" normalizeH="0" baseline="0" noProof="0" dirty="0">
              <a:ln>
                <a:noFill/>
              </a:ln>
              <a:solidFill>
                <a:prstClr val="white"/>
              </a:solidFill>
              <a:effectLst/>
              <a:uLnTx/>
              <a:uFillTx/>
              <a:latin typeface="Calibri"/>
              <a:ea typeface="ＭＳ Ｐゴシック" pitchFamily="34" charset="-128"/>
              <a:cs typeface="Times New Roman" pitchFamily="18" charset="0"/>
            </a:endParaRPr>
          </a:p>
        </p:txBody>
      </p:sp>
      <p:sp>
        <p:nvSpPr>
          <p:cNvPr id="127" name="TextBox 126">
            <a:extLst>
              <a:ext uri="{FF2B5EF4-FFF2-40B4-BE49-F238E27FC236}">
                <a16:creationId xmlns:a16="http://schemas.microsoft.com/office/drawing/2014/main" id="{7B85B6A7-7646-41F3-933F-5ED49C56F44C}"/>
              </a:ext>
            </a:extLst>
          </p:cNvPr>
          <p:cNvSpPr txBox="1"/>
          <p:nvPr/>
        </p:nvSpPr>
        <p:spPr>
          <a:xfrm>
            <a:off x="2613829" y="4829730"/>
            <a:ext cx="1771032" cy="443624"/>
          </a:xfrm>
          <a:prstGeom prst="rect">
            <a:avLst/>
          </a:prstGeom>
          <a:solidFill>
            <a:srgbClr val="CCECFF"/>
          </a:solidFill>
          <a:ln w="3175">
            <a:solidFill>
              <a:schemeClr val="tx1"/>
            </a:solidFill>
          </a:ln>
        </p:spPr>
        <p:txBody>
          <a:bodyPr wrap="square" anchor="ctr">
            <a:noAutofit/>
          </a:bodyPr>
          <a:lstStyle/>
          <a:p>
            <a:pPr algn="ctr" eaLnBrk="1" fontAlgn="auto" hangingPunct="1">
              <a:spcBef>
                <a:spcPts val="0"/>
              </a:spcBef>
              <a:spcAft>
                <a:spcPts val="0"/>
              </a:spcAft>
              <a:defRPr/>
            </a:pPr>
            <a:r>
              <a:rPr lang="en-US" sz="1000" kern="0" dirty="0">
                <a:solidFill>
                  <a:sysClr val="windowText" lastClr="000000"/>
                </a:solidFill>
                <a:latin typeface="+mj-lt"/>
              </a:rPr>
              <a:t>Intermediate Financial Institutions</a:t>
            </a:r>
          </a:p>
        </p:txBody>
      </p:sp>
      <p:cxnSp>
        <p:nvCxnSpPr>
          <p:cNvPr id="142" name="Connector: Elbow 10">
            <a:extLst>
              <a:ext uri="{FF2B5EF4-FFF2-40B4-BE49-F238E27FC236}">
                <a16:creationId xmlns:a16="http://schemas.microsoft.com/office/drawing/2014/main" id="{219B41AF-E950-49F9-803E-264D58D488DC}"/>
              </a:ext>
            </a:extLst>
          </p:cNvPr>
          <p:cNvCxnSpPr>
            <a:cxnSpLocks/>
            <a:stCxn id="122" idx="2"/>
            <a:endCxn id="127" idx="0"/>
          </p:cNvCxnSpPr>
          <p:nvPr/>
        </p:nvCxnSpPr>
        <p:spPr>
          <a:xfrm>
            <a:off x="3499345" y="4486710"/>
            <a:ext cx="0" cy="34302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11">
            <a:extLst>
              <a:ext uri="{FF2B5EF4-FFF2-40B4-BE49-F238E27FC236}">
                <a16:creationId xmlns:a16="http://schemas.microsoft.com/office/drawing/2014/main" id="{29AD03DE-287F-49FD-AF25-1711DA75851A}"/>
              </a:ext>
            </a:extLst>
          </p:cNvPr>
          <p:cNvSpPr txBox="1">
            <a:spLocks noChangeArrowheads="1"/>
          </p:cNvSpPr>
          <p:nvPr/>
        </p:nvSpPr>
        <p:spPr bwMode="auto">
          <a:xfrm>
            <a:off x="3598079" y="3116631"/>
            <a:ext cx="1466700"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Principal &amp; Interest Payments (COP)</a:t>
            </a:r>
          </a:p>
        </p:txBody>
      </p:sp>
      <p:cxnSp>
        <p:nvCxnSpPr>
          <p:cNvPr id="45" name="Connector: Elbow 10">
            <a:extLst>
              <a:ext uri="{FF2B5EF4-FFF2-40B4-BE49-F238E27FC236}">
                <a16:creationId xmlns:a16="http://schemas.microsoft.com/office/drawing/2014/main" id="{0C6B2962-0C0C-4A20-8389-68F900647194}"/>
              </a:ext>
            </a:extLst>
          </p:cNvPr>
          <p:cNvCxnSpPr>
            <a:cxnSpLocks/>
          </p:cNvCxnSpPr>
          <p:nvPr/>
        </p:nvCxnSpPr>
        <p:spPr>
          <a:xfrm flipV="1">
            <a:off x="3717459" y="2654757"/>
            <a:ext cx="0" cy="1233536"/>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 Box 11">
            <a:extLst>
              <a:ext uri="{FF2B5EF4-FFF2-40B4-BE49-F238E27FC236}">
                <a16:creationId xmlns:a16="http://schemas.microsoft.com/office/drawing/2014/main" id="{80AA550F-B816-4951-AB52-7A0605CEB52F}"/>
              </a:ext>
            </a:extLst>
          </p:cNvPr>
          <p:cNvSpPr txBox="1">
            <a:spLocks noChangeArrowheads="1"/>
          </p:cNvSpPr>
          <p:nvPr/>
        </p:nvSpPr>
        <p:spPr bwMode="auto">
          <a:xfrm>
            <a:off x="1446850" y="1299718"/>
            <a:ext cx="1872344"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latin typeface="Calibri"/>
                <a:cs typeface="Times New Roman" pitchFamily="18" charset="0"/>
              </a:rPr>
              <a:t>Non-Honoring Guarantee</a:t>
            </a:r>
            <a:endPar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endParaRPr>
          </a:p>
        </p:txBody>
      </p:sp>
      <p:cxnSp>
        <p:nvCxnSpPr>
          <p:cNvPr id="31" name="Connector: Elbow 30">
            <a:extLst>
              <a:ext uri="{FF2B5EF4-FFF2-40B4-BE49-F238E27FC236}">
                <a16:creationId xmlns:a16="http://schemas.microsoft.com/office/drawing/2014/main" id="{94698773-7DD7-4A44-828C-90953E4B432C}"/>
              </a:ext>
            </a:extLst>
          </p:cNvPr>
          <p:cNvCxnSpPr>
            <a:cxnSpLocks/>
            <a:stCxn id="65" idx="1"/>
            <a:endCxn id="62" idx="2"/>
          </p:cNvCxnSpPr>
          <p:nvPr/>
        </p:nvCxnSpPr>
        <p:spPr>
          <a:xfrm rot="10800000">
            <a:off x="1118271" y="1742477"/>
            <a:ext cx="1495558" cy="678622"/>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 Box 11">
            <a:extLst>
              <a:ext uri="{FF2B5EF4-FFF2-40B4-BE49-F238E27FC236}">
                <a16:creationId xmlns:a16="http://schemas.microsoft.com/office/drawing/2014/main" id="{7B10D16E-0536-4524-A106-FDA8385AB48A}"/>
              </a:ext>
            </a:extLst>
          </p:cNvPr>
          <p:cNvSpPr txBox="1">
            <a:spLocks noChangeArrowheads="1"/>
          </p:cNvSpPr>
          <p:nvPr/>
        </p:nvSpPr>
        <p:spPr bwMode="auto">
          <a:xfrm>
            <a:off x="1118270" y="2402354"/>
            <a:ext cx="1046590"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latin typeface="Calibri"/>
                <a:cs typeface="Times New Roman" pitchFamily="18" charset="0"/>
              </a:rPr>
              <a:t>Premium Payments (USD)</a:t>
            </a:r>
          </a:p>
        </p:txBody>
      </p:sp>
      <p:sp>
        <p:nvSpPr>
          <p:cNvPr id="37" name="TextBox 36">
            <a:extLst>
              <a:ext uri="{FF2B5EF4-FFF2-40B4-BE49-F238E27FC236}">
                <a16:creationId xmlns:a16="http://schemas.microsoft.com/office/drawing/2014/main" id="{B81D66B2-2FD9-4D8F-B90F-DDD5A26AC3CE}"/>
              </a:ext>
            </a:extLst>
          </p:cNvPr>
          <p:cNvSpPr txBox="1"/>
          <p:nvPr/>
        </p:nvSpPr>
        <p:spPr>
          <a:xfrm>
            <a:off x="2613828" y="5616375"/>
            <a:ext cx="1771032" cy="443624"/>
          </a:xfrm>
          <a:prstGeom prst="rect">
            <a:avLst/>
          </a:prstGeom>
          <a:solidFill>
            <a:srgbClr val="CCECFF"/>
          </a:solidFill>
          <a:ln w="3175">
            <a:solidFill>
              <a:schemeClr val="tx1"/>
            </a:solidFill>
          </a:ln>
        </p:spPr>
        <p:txBody>
          <a:bodyPr wrap="square" anchor="ctr">
            <a:noAutofit/>
          </a:bodyPr>
          <a:lstStyle/>
          <a:p>
            <a:pPr algn="ctr" eaLnBrk="1" fontAlgn="auto" hangingPunct="1">
              <a:spcBef>
                <a:spcPts val="0"/>
              </a:spcBef>
              <a:spcAft>
                <a:spcPts val="0"/>
              </a:spcAft>
              <a:defRPr/>
            </a:pPr>
            <a:r>
              <a:rPr lang="en-US" sz="1000" kern="0" dirty="0">
                <a:solidFill>
                  <a:sysClr val="windowText" lastClr="000000"/>
                </a:solidFill>
                <a:latin typeface="+mj-lt"/>
              </a:rPr>
              <a:t>Climate finance, </a:t>
            </a:r>
          </a:p>
          <a:p>
            <a:pPr algn="ctr" eaLnBrk="1" fontAlgn="auto" hangingPunct="1">
              <a:spcBef>
                <a:spcPts val="0"/>
              </a:spcBef>
              <a:spcAft>
                <a:spcPts val="0"/>
              </a:spcAft>
              <a:defRPr/>
            </a:pPr>
            <a:r>
              <a:rPr lang="en-US" sz="1000" kern="0" dirty="0">
                <a:solidFill>
                  <a:sysClr val="windowText" lastClr="000000"/>
                </a:solidFill>
                <a:latin typeface="+mj-lt"/>
              </a:rPr>
              <a:t>health and education projects</a:t>
            </a:r>
          </a:p>
        </p:txBody>
      </p:sp>
      <p:cxnSp>
        <p:nvCxnSpPr>
          <p:cNvPr id="38" name="Connector: Elbow 10">
            <a:extLst>
              <a:ext uri="{FF2B5EF4-FFF2-40B4-BE49-F238E27FC236}">
                <a16:creationId xmlns:a16="http://schemas.microsoft.com/office/drawing/2014/main" id="{7176833B-2425-47AF-9864-AE393D8BA53F}"/>
              </a:ext>
            </a:extLst>
          </p:cNvPr>
          <p:cNvCxnSpPr>
            <a:cxnSpLocks/>
            <a:stCxn id="127" idx="2"/>
            <a:endCxn id="37" idx="0"/>
          </p:cNvCxnSpPr>
          <p:nvPr/>
        </p:nvCxnSpPr>
        <p:spPr>
          <a:xfrm flipH="1">
            <a:off x="3499344" y="5273354"/>
            <a:ext cx="1" cy="34302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11">
            <a:extLst>
              <a:ext uri="{FF2B5EF4-FFF2-40B4-BE49-F238E27FC236}">
                <a16:creationId xmlns:a16="http://schemas.microsoft.com/office/drawing/2014/main" id="{13DDB2D7-1416-4289-9287-0E8CDBA95A55}"/>
              </a:ext>
            </a:extLst>
          </p:cNvPr>
          <p:cNvSpPr txBox="1">
            <a:spLocks noChangeArrowheads="1"/>
          </p:cNvSpPr>
          <p:nvPr/>
        </p:nvSpPr>
        <p:spPr bwMode="auto">
          <a:xfrm>
            <a:off x="3347178" y="5321754"/>
            <a:ext cx="1466700"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Use of Proceeds</a:t>
            </a:r>
          </a:p>
        </p:txBody>
      </p:sp>
      <p:pic>
        <p:nvPicPr>
          <p:cNvPr id="42" name="Picture 41">
            <a:extLst>
              <a:ext uri="{FF2B5EF4-FFF2-40B4-BE49-F238E27FC236}">
                <a16:creationId xmlns:a16="http://schemas.microsoft.com/office/drawing/2014/main" id="{98610A4A-9924-4844-A57D-49A204A5F51A}"/>
              </a:ext>
            </a:extLst>
          </p:cNvPr>
          <p:cNvPicPr>
            <a:picLocks noChangeAspect="1"/>
          </p:cNvPicPr>
          <p:nvPr/>
        </p:nvPicPr>
        <p:blipFill>
          <a:blip r:embed="rId4"/>
          <a:stretch>
            <a:fillRect/>
          </a:stretch>
        </p:blipFill>
        <p:spPr>
          <a:xfrm>
            <a:off x="7224845" y="3909247"/>
            <a:ext cx="847975" cy="641538"/>
          </a:xfrm>
          <a:prstGeom prst="rect">
            <a:avLst/>
          </a:prstGeom>
        </p:spPr>
      </p:pic>
    </p:spTree>
    <p:extLst>
      <p:ext uri="{BB962C8B-B14F-4D97-AF65-F5344CB8AC3E}">
        <p14:creationId xmlns:p14="http://schemas.microsoft.com/office/powerpoint/2010/main" val="166455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249">
            <a:extLst>
              <a:ext uri="{FF2B5EF4-FFF2-40B4-BE49-F238E27FC236}">
                <a16:creationId xmlns:a16="http://schemas.microsoft.com/office/drawing/2014/main" id="{B486C41F-CD9E-43F8-9C4A-ABC854241ABB}"/>
              </a:ext>
            </a:extLst>
          </p:cNvPr>
          <p:cNvCxnSpPr>
            <a:cxnSpLocks noChangeShapeType="1"/>
          </p:cNvCxnSpPr>
          <p:nvPr/>
        </p:nvCxnSpPr>
        <p:spPr bwMode="auto">
          <a:xfrm>
            <a:off x="207361" y="1188390"/>
            <a:ext cx="8721631" cy="0"/>
          </a:xfrm>
          <a:prstGeom prst="straightConnector1">
            <a:avLst/>
          </a:prstGeom>
          <a:ln w="3175">
            <a:solidFill>
              <a:schemeClr val="accent4"/>
            </a:solidFill>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48EB9D9-1B02-4E78-B09E-5A6DF4BD945E}"/>
              </a:ext>
            </a:extLst>
          </p:cNvPr>
          <p:cNvSpPr txBox="1">
            <a:spLocks/>
          </p:cNvSpPr>
          <p:nvPr/>
        </p:nvSpPr>
        <p:spPr>
          <a:xfrm>
            <a:off x="211185" y="970169"/>
            <a:ext cx="6182888" cy="2040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sz="1800" baseline="0">
                <a:solidFill>
                  <a:schemeClr val="accent3"/>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326" b="1">
                <a:solidFill>
                  <a:schemeClr val="tx2"/>
                </a:solidFill>
                <a:latin typeface="+mj-lt"/>
              </a:rPr>
              <a:t>Project Structure</a:t>
            </a:r>
          </a:p>
        </p:txBody>
      </p:sp>
      <p:sp>
        <p:nvSpPr>
          <p:cNvPr id="17" name="TextBox 16">
            <a:extLst>
              <a:ext uri="{FF2B5EF4-FFF2-40B4-BE49-F238E27FC236}">
                <a16:creationId xmlns:a16="http://schemas.microsoft.com/office/drawing/2014/main" id="{36CAF3ED-F505-40D9-8493-6E4EB42EA166}"/>
              </a:ext>
            </a:extLst>
          </p:cNvPr>
          <p:cNvSpPr txBox="1">
            <a:spLocks/>
          </p:cNvSpPr>
          <p:nvPr/>
        </p:nvSpPr>
        <p:spPr>
          <a:xfrm>
            <a:off x="6368672" y="970169"/>
            <a:ext cx="2560320" cy="2081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255" eaLnBrk="1" hangingPunct="1">
              <a:buClr>
                <a:schemeClr val="tx2"/>
              </a:buClr>
              <a:defRPr sz="1800" baseline="0">
                <a:solidFill>
                  <a:schemeClr val="accent3"/>
                </a:solidFill>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a:r>
              <a:rPr lang="en-US" sz="1326" b="1">
                <a:solidFill>
                  <a:schemeClr val="tx2"/>
                </a:solidFill>
                <a:latin typeface="+mj-lt"/>
              </a:rPr>
              <a:t>Project Overview</a:t>
            </a:r>
          </a:p>
        </p:txBody>
      </p:sp>
      <p:sp>
        <p:nvSpPr>
          <p:cNvPr id="5" name="Rectangle 24">
            <a:extLst>
              <a:ext uri="{FF2B5EF4-FFF2-40B4-BE49-F238E27FC236}">
                <a16:creationId xmlns:a16="http://schemas.microsoft.com/office/drawing/2014/main" id="{48C19FB6-190F-4ED1-A7AB-327609BA2FE8}"/>
              </a:ext>
            </a:extLst>
          </p:cNvPr>
          <p:cNvSpPr txBox="1"/>
          <p:nvPr>
            <p:custDataLst>
              <p:tags r:id="rId1"/>
            </p:custDataLst>
          </p:nvPr>
        </p:nvSpPr>
        <p:spPr>
          <a:xfrm>
            <a:off x="6368672" y="1298384"/>
            <a:ext cx="2560320" cy="5069534"/>
          </a:xfrm>
          <a:prstGeom prst="rect">
            <a:avLst/>
          </a:prstGeom>
          <a:solidFill>
            <a:schemeClr val="accent4">
              <a:lumMod val="10000"/>
              <a:lumOff val="90000"/>
              <a:alpha val="86000"/>
            </a:schemeClr>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endParaRPr lang="en-US" sz="1122"/>
          </a:p>
        </p:txBody>
      </p:sp>
      <p:sp>
        <p:nvSpPr>
          <p:cNvPr id="76" name="TextBox 75">
            <a:extLst>
              <a:ext uri="{FF2B5EF4-FFF2-40B4-BE49-F238E27FC236}">
                <a16:creationId xmlns:a16="http://schemas.microsoft.com/office/drawing/2014/main" id="{07A32C3B-6D21-4D0E-8C9B-40912AD7F228}"/>
              </a:ext>
            </a:extLst>
          </p:cNvPr>
          <p:cNvSpPr txBox="1">
            <a:spLocks/>
          </p:cNvSpPr>
          <p:nvPr/>
        </p:nvSpPr>
        <p:spPr>
          <a:xfrm>
            <a:off x="6394073" y="1348127"/>
            <a:ext cx="2504959" cy="1777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dirty="0"/>
              <a:t>Description: </a:t>
            </a:r>
          </a:p>
          <a:p>
            <a:pPr marL="171450" indent="-171450" algn="just">
              <a:buSzPct val="100000"/>
              <a:buFont typeface="Wingdings" panose="05000000000000000000" pitchFamily="2" charset="2"/>
              <a:buChar char="§"/>
            </a:pPr>
            <a:r>
              <a:rPr lang="en-US" sz="1050" dirty="0"/>
              <a:t>COVID-19 Response Package for PLN, a nationally integrated, state-owned electricity company in Indonesia</a:t>
            </a:r>
          </a:p>
          <a:p>
            <a:pPr marL="171450" indent="-171450" algn="just">
              <a:buSzPct val="100000"/>
              <a:buFont typeface="Wingdings" panose="05000000000000000000" pitchFamily="2" charset="2"/>
              <a:buChar char="§"/>
            </a:pPr>
            <a:r>
              <a:rPr lang="en-US" sz="1050" dirty="0"/>
              <a:t>Use of funds is restricted to PLN’s U.S. Dollar denominated tariff payments under PPA for selected 7 renewable Sub-Projects (geothermal and hydroelectric power)</a:t>
            </a:r>
          </a:p>
          <a:p>
            <a:pPr marL="171450" indent="-171450" algn="just">
              <a:buSzPct val="100000"/>
              <a:buFont typeface="Wingdings" panose="05000000000000000000" pitchFamily="2" charset="2"/>
              <a:buChar char="§"/>
            </a:pPr>
            <a:r>
              <a:rPr lang="en-US" sz="1050" dirty="0"/>
              <a:t>The project enabled PLN to access medium-term credit from commercial lenders during COVID-19 pandemic</a:t>
            </a:r>
          </a:p>
        </p:txBody>
      </p:sp>
      <p:cxnSp>
        <p:nvCxnSpPr>
          <p:cNvPr id="70" name="Straight Connector 69">
            <a:extLst>
              <a:ext uri="{FF2B5EF4-FFF2-40B4-BE49-F238E27FC236}">
                <a16:creationId xmlns:a16="http://schemas.microsoft.com/office/drawing/2014/main" id="{430F5D9E-7FF7-4688-9A9C-F9952C962B79}"/>
              </a:ext>
            </a:extLst>
          </p:cNvPr>
          <p:cNvCxnSpPr>
            <a:cxnSpLocks/>
          </p:cNvCxnSpPr>
          <p:nvPr/>
        </p:nvCxnSpPr>
        <p:spPr>
          <a:xfrm>
            <a:off x="6505832" y="3209147"/>
            <a:ext cx="228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0DFED39-FBA6-4ED9-81D7-0748E311DABD}"/>
              </a:ext>
            </a:extLst>
          </p:cNvPr>
          <p:cNvCxnSpPr>
            <a:cxnSpLocks/>
          </p:cNvCxnSpPr>
          <p:nvPr/>
        </p:nvCxnSpPr>
        <p:spPr>
          <a:xfrm>
            <a:off x="6505832" y="4649184"/>
            <a:ext cx="2286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45CBCCB-F408-436B-80B7-46498A29E3D5}"/>
              </a:ext>
            </a:extLst>
          </p:cNvPr>
          <p:cNvSpPr txBox="1">
            <a:spLocks/>
          </p:cNvSpPr>
          <p:nvPr/>
        </p:nvSpPr>
        <p:spPr>
          <a:xfrm>
            <a:off x="6394073" y="4762522"/>
            <a:ext cx="2504959" cy="9694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dirty="0"/>
              <a:t>MIGA cover: </a:t>
            </a:r>
            <a:r>
              <a:rPr lang="en-US" sz="1050" dirty="0"/>
              <a:t> </a:t>
            </a:r>
          </a:p>
          <a:p>
            <a:pPr marL="171450" indent="-171450" algn="just">
              <a:buSzPct val="100000"/>
              <a:buFont typeface="Wingdings" panose="05000000000000000000" pitchFamily="2" charset="2"/>
              <a:buChar char="§"/>
            </a:pPr>
            <a:r>
              <a:rPr lang="en-US" sz="1050" dirty="0"/>
              <a:t>Amount: $522.3m (loan)</a:t>
            </a:r>
          </a:p>
          <a:p>
            <a:pPr marL="171450" indent="-171450" algn="just">
              <a:buSzPct val="100000"/>
              <a:buFont typeface="Wingdings" panose="05000000000000000000" pitchFamily="2" charset="2"/>
              <a:buChar char="§"/>
            </a:pPr>
            <a:r>
              <a:rPr lang="en-US" sz="1050" dirty="0"/>
              <a:t>Tenor: 5 years </a:t>
            </a:r>
          </a:p>
          <a:p>
            <a:pPr marL="171450" indent="-171450">
              <a:buSzPct val="100000"/>
              <a:buFont typeface="Wingdings" panose="05000000000000000000" pitchFamily="2" charset="2"/>
              <a:buChar char="§"/>
            </a:pPr>
            <a:r>
              <a:rPr lang="en-US" sz="1050" dirty="0"/>
              <a:t>Risk(s): Non-Honoring of Financial Obligation of a State-Owned Enterprise</a:t>
            </a:r>
          </a:p>
          <a:p>
            <a:pPr marL="171450" indent="-171450">
              <a:buSzPct val="100000"/>
              <a:buFont typeface="Wingdings" panose="05000000000000000000" pitchFamily="2" charset="2"/>
              <a:buChar char="§"/>
            </a:pPr>
            <a:r>
              <a:rPr lang="en-US" sz="1050" dirty="0"/>
              <a:t>Issued: January 2021</a:t>
            </a:r>
          </a:p>
        </p:txBody>
      </p:sp>
      <p:sp>
        <p:nvSpPr>
          <p:cNvPr id="107" name="TextBox 106">
            <a:extLst>
              <a:ext uri="{FF2B5EF4-FFF2-40B4-BE49-F238E27FC236}">
                <a16:creationId xmlns:a16="http://schemas.microsoft.com/office/drawing/2014/main" id="{63DD4252-1E2A-434E-BD67-A2A42FCB8651}"/>
              </a:ext>
            </a:extLst>
          </p:cNvPr>
          <p:cNvSpPr txBox="1">
            <a:spLocks/>
          </p:cNvSpPr>
          <p:nvPr/>
        </p:nvSpPr>
        <p:spPr>
          <a:xfrm>
            <a:off x="6394073" y="3309495"/>
            <a:ext cx="1954903"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71450" indent="-171450" algn="just">
              <a:buSzPct val="100000"/>
              <a:buFont typeface="Wingdings" panose="05000000000000000000" pitchFamily="2" charset="2"/>
              <a:buChar char="q"/>
            </a:pPr>
            <a:r>
              <a:rPr lang="en-US" sz="1050" b="1"/>
              <a:t>Guarantee Holder(s):</a:t>
            </a:r>
            <a:endParaRPr lang="en-US" sz="1050"/>
          </a:p>
        </p:txBody>
      </p:sp>
      <p:sp>
        <p:nvSpPr>
          <p:cNvPr id="55" name="Title 1">
            <a:extLst>
              <a:ext uri="{FF2B5EF4-FFF2-40B4-BE49-F238E27FC236}">
                <a16:creationId xmlns:a16="http://schemas.microsoft.com/office/drawing/2014/main" id="{D797614D-79C5-4F1F-B3BB-20CEC6770B21}"/>
              </a:ext>
            </a:extLst>
          </p:cNvPr>
          <p:cNvSpPr>
            <a:spLocks noGrp="1"/>
          </p:cNvSpPr>
          <p:nvPr>
            <p:ph type="title"/>
          </p:nvPr>
        </p:nvSpPr>
        <p:spPr>
          <a:xfrm>
            <a:off x="457200" y="274638"/>
            <a:ext cx="8365946" cy="545977"/>
          </a:xfrm>
        </p:spPr>
        <p:txBody>
          <a:bodyPr>
            <a:noAutofit/>
          </a:bodyPr>
          <a:lstStyle/>
          <a:p>
            <a:r>
              <a:rPr lang="en-US" b="0" dirty="0">
                <a:solidFill>
                  <a:schemeClr val="accent2"/>
                </a:solidFill>
              </a:rPr>
              <a:t>Providing working capital facility for PPA payments to seven renewable energy IPPs</a:t>
            </a:r>
            <a:br>
              <a:rPr lang="en-US" b="0" dirty="0">
                <a:solidFill>
                  <a:schemeClr val="accent2"/>
                </a:solidFill>
              </a:rPr>
            </a:br>
            <a:r>
              <a:rPr lang="it-IT" dirty="0"/>
              <a:t>PT Perusahaan Listrik Negara (PLN), Indonesia</a:t>
            </a:r>
            <a:endParaRPr lang="en-US" dirty="0"/>
          </a:p>
        </p:txBody>
      </p:sp>
      <p:sp>
        <p:nvSpPr>
          <p:cNvPr id="87" name="TextBox 86">
            <a:extLst>
              <a:ext uri="{FF2B5EF4-FFF2-40B4-BE49-F238E27FC236}">
                <a16:creationId xmlns:a16="http://schemas.microsoft.com/office/drawing/2014/main" id="{F8C31958-EDAF-44DF-BDA7-9BC4858E525E}"/>
              </a:ext>
            </a:extLst>
          </p:cNvPr>
          <p:cNvSpPr txBox="1"/>
          <p:nvPr/>
        </p:nvSpPr>
        <p:spPr>
          <a:xfrm>
            <a:off x="581988" y="6059999"/>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a:rPr>
              <a:t>Guarantee holder</a:t>
            </a:r>
          </a:p>
        </p:txBody>
      </p:sp>
      <p:sp>
        <p:nvSpPr>
          <p:cNvPr id="88" name="TextBox 87">
            <a:extLst>
              <a:ext uri="{FF2B5EF4-FFF2-40B4-BE49-F238E27FC236}">
                <a16:creationId xmlns:a16="http://schemas.microsoft.com/office/drawing/2014/main" id="{874B2F0C-546C-4792-A6AA-9A6BA5A0AD8E}"/>
              </a:ext>
            </a:extLst>
          </p:cNvPr>
          <p:cNvSpPr txBox="1"/>
          <p:nvPr/>
        </p:nvSpPr>
        <p:spPr>
          <a:xfrm>
            <a:off x="581988" y="6229291"/>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a:rPr>
              <a:t>Project enterprise</a:t>
            </a:r>
          </a:p>
        </p:txBody>
      </p:sp>
      <p:sp>
        <p:nvSpPr>
          <p:cNvPr id="89" name="Text Box 2">
            <a:extLst>
              <a:ext uri="{FF2B5EF4-FFF2-40B4-BE49-F238E27FC236}">
                <a16:creationId xmlns:a16="http://schemas.microsoft.com/office/drawing/2014/main" id="{74A458BE-4796-44F3-81A2-34527A1AF9AF}"/>
              </a:ext>
            </a:extLst>
          </p:cNvPr>
          <p:cNvSpPr txBox="1">
            <a:spLocks noChangeArrowheads="1"/>
          </p:cNvSpPr>
          <p:nvPr/>
        </p:nvSpPr>
        <p:spPr bwMode="auto">
          <a:xfrm>
            <a:off x="489912" y="6137389"/>
            <a:ext cx="91440" cy="91440"/>
          </a:xfrm>
          <a:prstGeom prst="rect">
            <a:avLst/>
          </a:prstGeom>
          <a:solidFill>
            <a:srgbClr val="FFC00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90" name="Text Box 2">
            <a:extLst>
              <a:ext uri="{FF2B5EF4-FFF2-40B4-BE49-F238E27FC236}">
                <a16:creationId xmlns:a16="http://schemas.microsoft.com/office/drawing/2014/main" id="{A97A19FC-2E8E-4828-BEF0-DB3850648E26}"/>
              </a:ext>
            </a:extLst>
          </p:cNvPr>
          <p:cNvSpPr txBox="1">
            <a:spLocks noChangeArrowheads="1"/>
          </p:cNvSpPr>
          <p:nvPr/>
        </p:nvSpPr>
        <p:spPr bwMode="auto">
          <a:xfrm>
            <a:off x="489912" y="6306681"/>
            <a:ext cx="91440" cy="91440"/>
          </a:xfrm>
          <a:prstGeom prst="rect">
            <a:avLst/>
          </a:prstGeom>
          <a:solidFill>
            <a:srgbClr val="92D05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91" name="Text Box 2">
            <a:extLst>
              <a:ext uri="{FF2B5EF4-FFF2-40B4-BE49-F238E27FC236}">
                <a16:creationId xmlns:a16="http://schemas.microsoft.com/office/drawing/2014/main" id="{780059D6-35F6-4822-B1EF-A3E017FB5E6B}"/>
              </a:ext>
            </a:extLst>
          </p:cNvPr>
          <p:cNvSpPr txBox="1">
            <a:spLocks noChangeArrowheads="1"/>
          </p:cNvSpPr>
          <p:nvPr/>
        </p:nvSpPr>
        <p:spPr bwMode="auto">
          <a:xfrm>
            <a:off x="489912" y="5969736"/>
            <a:ext cx="91440" cy="91440"/>
          </a:xfrm>
          <a:prstGeom prst="rect">
            <a:avLst/>
          </a:prstGeom>
          <a:solidFill>
            <a:srgbClr val="0070C0"/>
          </a:solidFill>
          <a:ln w="25400" cap="flat" cmpd="sng" algn="ctr">
            <a:noFill/>
            <a:prstDash val="solid"/>
            <a:headEnd/>
            <a:tailEnd/>
          </a:ln>
          <a:effec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a:ln>
                <a:noFill/>
              </a:ln>
              <a:solidFill>
                <a:srgbClr val="FFFFFF"/>
              </a:solidFill>
              <a:effectLst/>
              <a:uLnTx/>
              <a:uFillTx/>
              <a:latin typeface="Calibri" pitchFamily="34" charset="0"/>
              <a:ea typeface="+mn-ea"/>
              <a:cs typeface="Times New Roman" pitchFamily="18" charset="0"/>
            </a:endParaRPr>
          </a:p>
        </p:txBody>
      </p:sp>
      <p:sp>
        <p:nvSpPr>
          <p:cNvPr id="92" name="TextBox 91">
            <a:extLst>
              <a:ext uri="{FF2B5EF4-FFF2-40B4-BE49-F238E27FC236}">
                <a16:creationId xmlns:a16="http://schemas.microsoft.com/office/drawing/2014/main" id="{CD3F36EE-CD5A-4D18-9DA7-1FC43F70579F}"/>
              </a:ext>
            </a:extLst>
          </p:cNvPr>
          <p:cNvSpPr txBox="1"/>
          <p:nvPr/>
        </p:nvSpPr>
        <p:spPr>
          <a:xfrm>
            <a:off x="581988" y="5892346"/>
            <a:ext cx="1250052" cy="246221"/>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a:rPr>
              <a:t>Obligor</a:t>
            </a:r>
          </a:p>
        </p:txBody>
      </p:sp>
      <p:pic>
        <p:nvPicPr>
          <p:cNvPr id="37" name="Picture 2">
            <a:extLst>
              <a:ext uri="{FF2B5EF4-FFF2-40B4-BE49-F238E27FC236}">
                <a16:creationId xmlns:a16="http://schemas.microsoft.com/office/drawing/2014/main" id="{863464E2-02EE-4241-B9D1-F76EDD1EC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986" y="3613018"/>
            <a:ext cx="501296" cy="29242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731435EB-5321-4771-AC5F-4A9E56E7A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384" y="3636356"/>
            <a:ext cx="700145" cy="24574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J.P. Morgan - ACORE">
            <a:extLst>
              <a:ext uri="{FF2B5EF4-FFF2-40B4-BE49-F238E27FC236}">
                <a16:creationId xmlns:a16="http://schemas.microsoft.com/office/drawing/2014/main" id="{C289AC54-73B5-4E22-885B-1F5BDBCB4F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966" y="3636724"/>
            <a:ext cx="984414" cy="24501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a:extLst>
              <a:ext uri="{FF2B5EF4-FFF2-40B4-BE49-F238E27FC236}">
                <a16:creationId xmlns:a16="http://schemas.microsoft.com/office/drawing/2014/main" id="{1897167E-EC07-4358-9871-62E11848C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7058" y="4016627"/>
            <a:ext cx="812378" cy="1667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003D00BB-670B-452D-A412-C61A71D708F0}"/>
              </a:ext>
            </a:extLst>
          </p:cNvPr>
          <p:cNvPicPr>
            <a:picLocks noChangeAspect="1"/>
          </p:cNvPicPr>
          <p:nvPr/>
        </p:nvPicPr>
        <p:blipFill>
          <a:blip r:embed="rId7"/>
          <a:stretch>
            <a:fillRect/>
          </a:stretch>
        </p:blipFill>
        <p:spPr>
          <a:xfrm>
            <a:off x="7085384" y="3969712"/>
            <a:ext cx="812379" cy="195574"/>
          </a:xfrm>
          <a:prstGeom prst="rect">
            <a:avLst/>
          </a:prstGeom>
        </p:spPr>
      </p:pic>
      <p:pic>
        <p:nvPicPr>
          <p:cNvPr id="42" name="Picture 41">
            <a:extLst>
              <a:ext uri="{FF2B5EF4-FFF2-40B4-BE49-F238E27FC236}">
                <a16:creationId xmlns:a16="http://schemas.microsoft.com/office/drawing/2014/main" id="{498A1875-9C21-4159-9F04-8680F4A0FDF9}"/>
              </a:ext>
            </a:extLst>
          </p:cNvPr>
          <p:cNvPicPr>
            <a:picLocks noChangeAspect="1"/>
          </p:cNvPicPr>
          <p:nvPr/>
        </p:nvPicPr>
        <p:blipFill>
          <a:blip r:embed="rId8"/>
          <a:stretch>
            <a:fillRect/>
          </a:stretch>
        </p:blipFill>
        <p:spPr>
          <a:xfrm>
            <a:off x="7895179" y="4253316"/>
            <a:ext cx="984414" cy="245188"/>
          </a:xfrm>
          <a:prstGeom prst="rect">
            <a:avLst/>
          </a:prstGeom>
        </p:spPr>
      </p:pic>
      <p:pic>
        <p:nvPicPr>
          <p:cNvPr id="43" name="Picture 22" descr="Standard Chartered — Wikipédia">
            <a:extLst>
              <a:ext uri="{FF2B5EF4-FFF2-40B4-BE49-F238E27FC236}">
                <a16:creationId xmlns:a16="http://schemas.microsoft.com/office/drawing/2014/main" id="{4B9186CB-A389-4C70-8F07-D195D7C75D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5384" y="4252896"/>
            <a:ext cx="640738" cy="2460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5FC34AE-7059-48D3-9ED6-C894F8339CAE}"/>
              </a:ext>
            </a:extLst>
          </p:cNvPr>
          <p:cNvPicPr>
            <a:picLocks noChangeAspect="1"/>
          </p:cNvPicPr>
          <p:nvPr/>
        </p:nvPicPr>
        <p:blipFill>
          <a:blip r:embed="rId10"/>
          <a:stretch>
            <a:fillRect/>
          </a:stretch>
        </p:blipFill>
        <p:spPr>
          <a:xfrm>
            <a:off x="6481672" y="4030155"/>
            <a:ext cx="529186" cy="472740"/>
          </a:xfrm>
          <a:prstGeom prst="rect">
            <a:avLst/>
          </a:prstGeom>
        </p:spPr>
      </p:pic>
      <p:sp>
        <p:nvSpPr>
          <p:cNvPr id="45" name="Rectangle 44">
            <a:extLst>
              <a:ext uri="{FF2B5EF4-FFF2-40B4-BE49-F238E27FC236}">
                <a16:creationId xmlns:a16="http://schemas.microsoft.com/office/drawing/2014/main" id="{B3C463BE-0F95-4833-A523-81E1D4483D92}"/>
              </a:ext>
            </a:extLst>
          </p:cNvPr>
          <p:cNvSpPr/>
          <p:nvPr/>
        </p:nvSpPr>
        <p:spPr>
          <a:xfrm>
            <a:off x="1600627" y="1883728"/>
            <a:ext cx="3737281" cy="1156455"/>
          </a:xfrm>
          <a:prstGeom prst="rect">
            <a:avLst/>
          </a:prstGeom>
          <a:ln w="63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sp>
        <p:nvSpPr>
          <p:cNvPr id="46" name="Text Box 11">
            <a:extLst>
              <a:ext uri="{FF2B5EF4-FFF2-40B4-BE49-F238E27FC236}">
                <a16:creationId xmlns:a16="http://schemas.microsoft.com/office/drawing/2014/main" id="{A20648DC-59CB-4DD4-98AD-03883813FA70}"/>
              </a:ext>
            </a:extLst>
          </p:cNvPr>
          <p:cNvSpPr txBox="1">
            <a:spLocks noChangeArrowheads="1"/>
          </p:cNvSpPr>
          <p:nvPr/>
        </p:nvSpPr>
        <p:spPr bwMode="auto">
          <a:xfrm>
            <a:off x="3351688" y="3318650"/>
            <a:ext cx="669151"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Loan</a:t>
            </a:r>
          </a:p>
        </p:txBody>
      </p:sp>
      <p:cxnSp>
        <p:nvCxnSpPr>
          <p:cNvPr id="47" name="Connector: Elbow 10">
            <a:extLst>
              <a:ext uri="{FF2B5EF4-FFF2-40B4-BE49-F238E27FC236}">
                <a16:creationId xmlns:a16="http://schemas.microsoft.com/office/drawing/2014/main" id="{A3921B78-9508-410A-912F-8185F8B8A16C}"/>
              </a:ext>
            </a:extLst>
          </p:cNvPr>
          <p:cNvCxnSpPr>
            <a:cxnSpLocks/>
            <a:stCxn id="45" idx="2"/>
            <a:endCxn id="69" idx="0"/>
          </p:cNvCxnSpPr>
          <p:nvPr/>
        </p:nvCxnSpPr>
        <p:spPr>
          <a:xfrm>
            <a:off x="3469268" y="3040183"/>
            <a:ext cx="631" cy="83870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5357194E-1289-4902-9DE8-B8EC21FA9075}"/>
              </a:ext>
            </a:extLst>
          </p:cNvPr>
          <p:cNvCxnSpPr>
            <a:cxnSpLocks/>
            <a:stCxn id="49" idx="3"/>
            <a:endCxn id="45" idx="0"/>
          </p:cNvCxnSpPr>
          <p:nvPr/>
        </p:nvCxnSpPr>
        <p:spPr>
          <a:xfrm>
            <a:off x="1673007" y="1547024"/>
            <a:ext cx="1796261" cy="336704"/>
          </a:xfrm>
          <a:prstGeom prst="bentConnector2">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3">
            <a:extLst>
              <a:ext uri="{FF2B5EF4-FFF2-40B4-BE49-F238E27FC236}">
                <a16:creationId xmlns:a16="http://schemas.microsoft.com/office/drawing/2014/main" id="{6CA959D4-4D76-482D-9DD0-0F52AAFC276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63535" y="1351571"/>
            <a:ext cx="1109472" cy="3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 Box 4">
            <a:extLst>
              <a:ext uri="{FF2B5EF4-FFF2-40B4-BE49-F238E27FC236}">
                <a16:creationId xmlns:a16="http://schemas.microsoft.com/office/drawing/2014/main" id="{8661C7CB-1F4A-40AC-92D0-71B0F0A35E2E}"/>
              </a:ext>
            </a:extLst>
          </p:cNvPr>
          <p:cNvSpPr txBox="1">
            <a:spLocks noChangeArrowheads="1"/>
          </p:cNvSpPr>
          <p:nvPr/>
        </p:nvSpPr>
        <p:spPr bwMode="auto">
          <a:xfrm>
            <a:off x="2602503" y="3878890"/>
            <a:ext cx="1734792" cy="400110"/>
          </a:xfrm>
          <a:prstGeom prst="rect">
            <a:avLst/>
          </a:prstGeom>
          <a:solidFill>
            <a:srgbClr val="92D050"/>
          </a:solidFill>
          <a:ln w="3175" cap="flat" cmpd="sng" algn="ctr">
            <a:solidFill>
              <a:schemeClr val="tx1"/>
            </a:solidFill>
            <a:prstDash val="solid"/>
            <a:headEnd/>
            <a:tailEnd/>
          </a:ln>
          <a:effectLst/>
        </p:spPr>
        <p:txBody>
          <a:bodyPr wrap="square">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sz="1000" kern="0">
                <a:solidFill>
                  <a:srgbClr val="040C40"/>
                </a:solidFill>
                <a:latin typeface="Calibri"/>
                <a:ea typeface="+mn-ea"/>
                <a:cs typeface="Times New Roman" pitchFamily="18" charset="0"/>
              </a:defRPr>
            </a:lvl1pPr>
            <a:lvl6pPr defTabSz="457200"/>
            <a:lvl7pPr defTabSz="457200"/>
            <a:lvl8pPr defTabSz="457200"/>
            <a:lvl9pPr defTabSz="4572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0" cap="none" spc="0" normalizeH="0" baseline="0" noProof="0" dirty="0">
                <a:ln>
                  <a:noFill/>
                </a:ln>
                <a:solidFill>
                  <a:srgbClr val="040C40"/>
                </a:solidFill>
                <a:effectLst/>
                <a:uLnTx/>
                <a:uFillTx/>
                <a:latin typeface="Calibri"/>
                <a:ea typeface="+mn-ea"/>
                <a:cs typeface="Times New Roman" pitchFamily="18" charset="0"/>
              </a:rPr>
              <a:t>PLN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0" cap="none" spc="0" normalizeH="0" baseline="0" noProof="0" dirty="0">
                <a:ln>
                  <a:noFill/>
                </a:ln>
                <a:solidFill>
                  <a:srgbClr val="040C40"/>
                </a:solidFill>
                <a:effectLst/>
                <a:uLnTx/>
                <a:uFillTx/>
                <a:latin typeface="Calibri"/>
                <a:ea typeface="+mn-ea"/>
                <a:cs typeface="Times New Roman" pitchFamily="18" charset="0"/>
              </a:rPr>
              <a:t>(Indonesia)</a:t>
            </a:r>
          </a:p>
        </p:txBody>
      </p:sp>
      <p:sp>
        <p:nvSpPr>
          <p:cNvPr id="53" name="Text Box 2">
            <a:extLst>
              <a:ext uri="{FF2B5EF4-FFF2-40B4-BE49-F238E27FC236}">
                <a16:creationId xmlns:a16="http://schemas.microsoft.com/office/drawing/2014/main" id="{98CFE080-28D5-4986-8252-BBEE1F5AF675}"/>
              </a:ext>
            </a:extLst>
          </p:cNvPr>
          <p:cNvSpPr txBox="1">
            <a:spLocks noChangeArrowheads="1"/>
          </p:cNvSpPr>
          <p:nvPr/>
        </p:nvSpPr>
        <p:spPr bwMode="auto">
          <a:xfrm>
            <a:off x="1671587" y="1945076"/>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Citibank</a:t>
            </a:r>
          </a:p>
        </p:txBody>
      </p:sp>
      <p:sp>
        <p:nvSpPr>
          <p:cNvPr id="54" name="Text Box 2">
            <a:extLst>
              <a:ext uri="{FF2B5EF4-FFF2-40B4-BE49-F238E27FC236}">
                <a16:creationId xmlns:a16="http://schemas.microsoft.com/office/drawing/2014/main" id="{8CFD727D-E8F2-4EE0-8710-951F8BF2B5A3}"/>
              </a:ext>
            </a:extLst>
          </p:cNvPr>
          <p:cNvSpPr txBox="1">
            <a:spLocks noChangeArrowheads="1"/>
          </p:cNvSpPr>
          <p:nvPr/>
        </p:nvSpPr>
        <p:spPr bwMode="auto">
          <a:xfrm>
            <a:off x="2593188" y="1945076"/>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DBS</a:t>
            </a:r>
          </a:p>
        </p:txBody>
      </p:sp>
      <p:sp>
        <p:nvSpPr>
          <p:cNvPr id="56" name="Text Box 2">
            <a:extLst>
              <a:ext uri="{FF2B5EF4-FFF2-40B4-BE49-F238E27FC236}">
                <a16:creationId xmlns:a16="http://schemas.microsoft.com/office/drawing/2014/main" id="{8A26D71A-37F6-4A84-A1C4-F3467E102D89}"/>
              </a:ext>
            </a:extLst>
          </p:cNvPr>
          <p:cNvSpPr txBox="1">
            <a:spLocks noChangeArrowheads="1"/>
          </p:cNvSpPr>
          <p:nvPr/>
        </p:nvSpPr>
        <p:spPr bwMode="auto">
          <a:xfrm>
            <a:off x="3514789" y="1945076"/>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JPMorgan</a:t>
            </a:r>
          </a:p>
        </p:txBody>
      </p:sp>
      <p:sp>
        <p:nvSpPr>
          <p:cNvPr id="60" name="Text Box 2">
            <a:extLst>
              <a:ext uri="{FF2B5EF4-FFF2-40B4-BE49-F238E27FC236}">
                <a16:creationId xmlns:a16="http://schemas.microsoft.com/office/drawing/2014/main" id="{7C0E7CE3-173D-4536-B034-97CE546FF7C6}"/>
              </a:ext>
            </a:extLst>
          </p:cNvPr>
          <p:cNvSpPr txBox="1">
            <a:spLocks noChangeArrowheads="1"/>
          </p:cNvSpPr>
          <p:nvPr/>
        </p:nvSpPr>
        <p:spPr bwMode="auto">
          <a:xfrm>
            <a:off x="4436390" y="1945076"/>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err="1">
                <a:latin typeface="+mj-lt"/>
              </a:rPr>
              <a:t>KfW</a:t>
            </a:r>
            <a:r>
              <a:rPr lang="en-US" dirty="0">
                <a:latin typeface="+mj-lt"/>
              </a:rPr>
              <a:t> IPEX</a:t>
            </a:r>
          </a:p>
        </p:txBody>
      </p:sp>
      <p:sp>
        <p:nvSpPr>
          <p:cNvPr id="73" name="Text Box 2">
            <a:extLst>
              <a:ext uri="{FF2B5EF4-FFF2-40B4-BE49-F238E27FC236}">
                <a16:creationId xmlns:a16="http://schemas.microsoft.com/office/drawing/2014/main" id="{07635433-C36F-44C5-A572-E75F4C23764D}"/>
              </a:ext>
            </a:extLst>
          </p:cNvPr>
          <p:cNvSpPr txBox="1">
            <a:spLocks noChangeArrowheads="1"/>
          </p:cNvSpPr>
          <p:nvPr/>
        </p:nvSpPr>
        <p:spPr bwMode="auto">
          <a:xfrm>
            <a:off x="1671587" y="2511517"/>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Standard Chartered</a:t>
            </a:r>
          </a:p>
        </p:txBody>
      </p:sp>
      <p:sp>
        <p:nvSpPr>
          <p:cNvPr id="74" name="Text Box 2">
            <a:extLst>
              <a:ext uri="{FF2B5EF4-FFF2-40B4-BE49-F238E27FC236}">
                <a16:creationId xmlns:a16="http://schemas.microsoft.com/office/drawing/2014/main" id="{97C80B8F-EF7A-4437-9279-11A928B66E06}"/>
              </a:ext>
            </a:extLst>
          </p:cNvPr>
          <p:cNvSpPr txBox="1">
            <a:spLocks noChangeArrowheads="1"/>
          </p:cNvSpPr>
          <p:nvPr/>
        </p:nvSpPr>
        <p:spPr bwMode="auto">
          <a:xfrm>
            <a:off x="2593188" y="2511517"/>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PT Bank BTPN</a:t>
            </a:r>
          </a:p>
        </p:txBody>
      </p:sp>
      <p:sp>
        <p:nvSpPr>
          <p:cNvPr id="75" name="Text Box 2">
            <a:extLst>
              <a:ext uri="{FF2B5EF4-FFF2-40B4-BE49-F238E27FC236}">
                <a16:creationId xmlns:a16="http://schemas.microsoft.com/office/drawing/2014/main" id="{24C491A0-6CF6-4938-89F4-20F82F14DC22}"/>
              </a:ext>
            </a:extLst>
          </p:cNvPr>
          <p:cNvSpPr txBox="1">
            <a:spLocks noChangeArrowheads="1"/>
          </p:cNvSpPr>
          <p:nvPr/>
        </p:nvSpPr>
        <p:spPr bwMode="auto">
          <a:xfrm>
            <a:off x="3514789" y="2511517"/>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LBBW</a:t>
            </a:r>
          </a:p>
        </p:txBody>
      </p:sp>
      <p:sp>
        <p:nvSpPr>
          <p:cNvPr id="78" name="Text Box 2">
            <a:extLst>
              <a:ext uri="{FF2B5EF4-FFF2-40B4-BE49-F238E27FC236}">
                <a16:creationId xmlns:a16="http://schemas.microsoft.com/office/drawing/2014/main" id="{EBF99E4E-6D39-4E9D-8A3C-178D24331847}"/>
              </a:ext>
            </a:extLst>
          </p:cNvPr>
          <p:cNvSpPr txBox="1">
            <a:spLocks noChangeArrowheads="1"/>
          </p:cNvSpPr>
          <p:nvPr/>
        </p:nvSpPr>
        <p:spPr bwMode="auto">
          <a:xfrm>
            <a:off x="4436390" y="2511517"/>
            <a:ext cx="830557" cy="467317"/>
          </a:xfrm>
          <a:prstGeom prst="rect">
            <a:avLst/>
          </a:prstGeom>
          <a:solidFill>
            <a:srgbClr val="FFC000"/>
          </a:solidFill>
          <a:ln w="3175">
            <a:solidFill>
              <a:schemeClr val="tx1"/>
            </a:solidFill>
            <a:headEnd/>
            <a:tailEnd/>
          </a:ln>
          <a:effectLst/>
        </p:spPr>
        <p:style>
          <a:lnRef idx="1">
            <a:schemeClr val="accent6"/>
          </a:lnRef>
          <a:fillRef idx="2">
            <a:schemeClr val="accent6"/>
          </a:fillRef>
          <a:effectRef idx="1">
            <a:schemeClr val="accent6"/>
          </a:effectRef>
          <a:fontRef idx="minor">
            <a:schemeClr val="dk1"/>
          </a:fontRef>
        </p:style>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r>
              <a:rPr lang="en-US" dirty="0">
                <a:latin typeface="+mj-lt"/>
              </a:rPr>
              <a:t>OCBC</a:t>
            </a:r>
          </a:p>
        </p:txBody>
      </p:sp>
      <p:sp>
        <p:nvSpPr>
          <p:cNvPr id="79" name="Text Box 2">
            <a:extLst>
              <a:ext uri="{FF2B5EF4-FFF2-40B4-BE49-F238E27FC236}">
                <a16:creationId xmlns:a16="http://schemas.microsoft.com/office/drawing/2014/main" id="{3FBE3328-797A-4724-A5AE-D4D29E0ACFBA}"/>
              </a:ext>
            </a:extLst>
          </p:cNvPr>
          <p:cNvSpPr txBox="1">
            <a:spLocks noChangeArrowheads="1"/>
          </p:cNvSpPr>
          <p:nvPr/>
        </p:nvSpPr>
        <p:spPr bwMode="auto">
          <a:xfrm>
            <a:off x="5277116" y="3878886"/>
            <a:ext cx="965971" cy="400111"/>
          </a:xfrm>
          <a:prstGeom prst="rect">
            <a:avLst/>
          </a:prstGeom>
          <a:solidFill>
            <a:srgbClr val="0070C0"/>
          </a:solidFill>
          <a:ln w="3175" cap="flat" cmpd="sng" algn="ctr">
            <a:solidFill>
              <a:schemeClr val="tx1"/>
            </a:solidFill>
            <a:prstDash val="solid"/>
            <a:headEnd/>
            <a:tailEnd/>
          </a:ln>
          <a:effectLst/>
        </p:spPr>
        <p:txBody>
          <a:bodyPr anchor="ctr" anchorCtr="1"/>
          <a:lstStyle>
            <a:defPPr>
              <a:defRPr lang="en-US"/>
            </a:defPPr>
            <a:lvl1pPr algn="ctr" eaLnBrk="1" hangingPunct="1">
              <a:defRPr sz="1000" b="0">
                <a:cs typeface="Times New Roman" pitchFamily="18" charset="0"/>
              </a:defRPr>
            </a:lvl1pPr>
            <a:lvl6pPr defTabSz="457200"/>
            <a:lvl7pPr defTabSz="457200"/>
            <a:lvl8pPr defTabSz="457200"/>
            <a:lvl9pPr defTabSz="4572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Calibri"/>
                <a:ea typeface="ＭＳ Ｐゴシック" pitchFamily="34" charset="-128"/>
                <a:cs typeface="Times New Roman" pitchFamily="18" charset="0"/>
              </a:rPr>
              <a:t>Government of Indonesia</a:t>
            </a:r>
          </a:p>
        </p:txBody>
      </p:sp>
      <p:cxnSp>
        <p:nvCxnSpPr>
          <p:cNvPr id="81" name="Connector: Elbow 10">
            <a:extLst>
              <a:ext uri="{FF2B5EF4-FFF2-40B4-BE49-F238E27FC236}">
                <a16:creationId xmlns:a16="http://schemas.microsoft.com/office/drawing/2014/main" id="{A7A31A6A-46FE-49E3-892D-127A066F4E78}"/>
              </a:ext>
            </a:extLst>
          </p:cNvPr>
          <p:cNvCxnSpPr>
            <a:cxnSpLocks/>
            <a:stCxn id="79" idx="1"/>
            <a:endCxn id="69" idx="3"/>
          </p:cNvCxnSpPr>
          <p:nvPr/>
        </p:nvCxnSpPr>
        <p:spPr>
          <a:xfrm flipH="1">
            <a:off x="4337295" y="4078942"/>
            <a:ext cx="939821" cy="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 Box 11">
            <a:extLst>
              <a:ext uri="{FF2B5EF4-FFF2-40B4-BE49-F238E27FC236}">
                <a16:creationId xmlns:a16="http://schemas.microsoft.com/office/drawing/2014/main" id="{60E13908-2EA3-4057-BE7B-03F95A524259}"/>
              </a:ext>
            </a:extLst>
          </p:cNvPr>
          <p:cNvSpPr txBox="1">
            <a:spLocks noChangeArrowheads="1"/>
          </p:cNvSpPr>
          <p:nvPr/>
        </p:nvSpPr>
        <p:spPr bwMode="auto">
          <a:xfrm>
            <a:off x="4472575" y="3878887"/>
            <a:ext cx="809073"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100% ownership</a:t>
            </a:r>
          </a:p>
        </p:txBody>
      </p:sp>
      <p:sp>
        <p:nvSpPr>
          <p:cNvPr id="83" name="TextBox 82">
            <a:extLst>
              <a:ext uri="{FF2B5EF4-FFF2-40B4-BE49-F238E27FC236}">
                <a16:creationId xmlns:a16="http://schemas.microsoft.com/office/drawing/2014/main" id="{CE5C79D3-2A29-45B9-B6E5-AD82F468D600}"/>
              </a:ext>
            </a:extLst>
          </p:cNvPr>
          <p:cNvSpPr txBox="1"/>
          <p:nvPr/>
        </p:nvSpPr>
        <p:spPr>
          <a:xfrm>
            <a:off x="2502144" y="5066140"/>
            <a:ext cx="1970431" cy="487927"/>
          </a:xfrm>
          <a:prstGeom prst="rect">
            <a:avLst/>
          </a:prstGeom>
          <a:solidFill>
            <a:srgbClr val="CCECFF"/>
          </a:solidFill>
          <a:ln w="3175">
            <a:solidFill>
              <a:schemeClr val="tx1"/>
            </a:solidFill>
          </a:ln>
        </p:spPr>
        <p:txBody>
          <a:bodyPr wrap="square" anchor="ctr">
            <a:noAutofit/>
          </a:bodyPr>
          <a:lstStyle/>
          <a:p>
            <a:pPr algn="ctr" eaLnBrk="1" fontAlgn="auto" hangingPunct="1">
              <a:spcBef>
                <a:spcPts val="0"/>
              </a:spcBef>
              <a:spcAft>
                <a:spcPts val="0"/>
              </a:spcAft>
              <a:defRPr/>
            </a:pPr>
            <a:r>
              <a:rPr lang="en-US" sz="1000" kern="0" dirty="0">
                <a:solidFill>
                  <a:sysClr val="windowText" lastClr="000000"/>
                </a:solidFill>
                <a:latin typeface="+mj-lt"/>
              </a:rPr>
              <a:t>Sub-Projects </a:t>
            </a:r>
          </a:p>
          <a:p>
            <a:pPr algn="ctr" eaLnBrk="1" fontAlgn="auto" hangingPunct="1">
              <a:spcBef>
                <a:spcPts val="0"/>
              </a:spcBef>
              <a:spcAft>
                <a:spcPts val="0"/>
              </a:spcAft>
              <a:defRPr/>
            </a:pPr>
            <a:r>
              <a:rPr lang="en-US" sz="1000" kern="0" dirty="0">
                <a:solidFill>
                  <a:sysClr val="windowText" lastClr="000000"/>
                </a:solidFill>
                <a:latin typeface="+mj-lt"/>
              </a:rPr>
              <a:t>(7 pre-determined renewables IPPs only)</a:t>
            </a:r>
          </a:p>
        </p:txBody>
      </p:sp>
      <p:sp>
        <p:nvSpPr>
          <p:cNvPr id="86" name="Text Box 11">
            <a:extLst>
              <a:ext uri="{FF2B5EF4-FFF2-40B4-BE49-F238E27FC236}">
                <a16:creationId xmlns:a16="http://schemas.microsoft.com/office/drawing/2014/main" id="{FBC51832-3DBB-4687-88A3-77A09C848E9E}"/>
              </a:ext>
            </a:extLst>
          </p:cNvPr>
          <p:cNvSpPr txBox="1">
            <a:spLocks noChangeArrowheads="1"/>
          </p:cNvSpPr>
          <p:nvPr/>
        </p:nvSpPr>
        <p:spPr bwMode="auto">
          <a:xfrm>
            <a:off x="4020839" y="4522813"/>
            <a:ext cx="1501359"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Use of Proceeds of MIGA-guaranteed Loans</a:t>
            </a:r>
          </a:p>
        </p:txBody>
      </p:sp>
      <p:sp>
        <p:nvSpPr>
          <p:cNvPr id="93" name="Text Box 11">
            <a:extLst>
              <a:ext uri="{FF2B5EF4-FFF2-40B4-BE49-F238E27FC236}">
                <a16:creationId xmlns:a16="http://schemas.microsoft.com/office/drawing/2014/main" id="{D498E425-DF70-4CB1-9B33-827ECD6E1157}"/>
              </a:ext>
            </a:extLst>
          </p:cNvPr>
          <p:cNvSpPr txBox="1">
            <a:spLocks noChangeArrowheads="1"/>
          </p:cNvSpPr>
          <p:nvPr/>
        </p:nvSpPr>
        <p:spPr bwMode="auto">
          <a:xfrm>
            <a:off x="1213310" y="4522813"/>
            <a:ext cx="1803819" cy="40011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rPr>
              <a:t>Purchase of electricity from Sub-Projects under PPAs</a:t>
            </a:r>
          </a:p>
        </p:txBody>
      </p:sp>
      <p:cxnSp>
        <p:nvCxnSpPr>
          <p:cNvPr id="94" name="Connector: Elbow 10">
            <a:extLst>
              <a:ext uri="{FF2B5EF4-FFF2-40B4-BE49-F238E27FC236}">
                <a16:creationId xmlns:a16="http://schemas.microsoft.com/office/drawing/2014/main" id="{FC83801A-456E-4507-83DD-A32859F5CDDE}"/>
              </a:ext>
            </a:extLst>
          </p:cNvPr>
          <p:cNvCxnSpPr>
            <a:cxnSpLocks/>
          </p:cNvCxnSpPr>
          <p:nvPr/>
        </p:nvCxnSpPr>
        <p:spPr>
          <a:xfrm>
            <a:off x="2868246" y="4278997"/>
            <a:ext cx="1" cy="78714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Connector: Elbow 10">
            <a:extLst>
              <a:ext uri="{FF2B5EF4-FFF2-40B4-BE49-F238E27FC236}">
                <a16:creationId xmlns:a16="http://schemas.microsoft.com/office/drawing/2014/main" id="{E63F48C4-D390-4553-914C-0C3C58EB7E11}"/>
              </a:ext>
            </a:extLst>
          </p:cNvPr>
          <p:cNvCxnSpPr>
            <a:cxnSpLocks/>
          </p:cNvCxnSpPr>
          <p:nvPr/>
        </p:nvCxnSpPr>
        <p:spPr>
          <a:xfrm>
            <a:off x="4100356" y="4278997"/>
            <a:ext cx="1" cy="78714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 Box 11">
            <a:extLst>
              <a:ext uri="{FF2B5EF4-FFF2-40B4-BE49-F238E27FC236}">
                <a16:creationId xmlns:a16="http://schemas.microsoft.com/office/drawing/2014/main" id="{C9C84C5B-067C-4AFE-8EB2-B815BEAB9A0F}"/>
              </a:ext>
            </a:extLst>
          </p:cNvPr>
          <p:cNvSpPr txBox="1">
            <a:spLocks noChangeArrowheads="1"/>
          </p:cNvSpPr>
          <p:nvPr/>
        </p:nvSpPr>
        <p:spPr bwMode="auto">
          <a:xfrm>
            <a:off x="1668753" y="1328554"/>
            <a:ext cx="1872344" cy="24622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0" dirty="0">
                <a:solidFill>
                  <a:sysClr val="windowText" lastClr="000000"/>
                </a:solidFill>
                <a:latin typeface="Calibri"/>
                <a:cs typeface="Times New Roman" pitchFamily="18" charset="0"/>
              </a:rPr>
              <a:t>Non-Honoring Guarantee</a:t>
            </a:r>
            <a:endParaRPr kumimoji="0" lang="en-US" sz="1000" b="0" u="none" strike="noStrike" kern="0" cap="none" spc="0" normalizeH="0" baseline="0" noProof="0" dirty="0">
              <a:ln>
                <a:noFill/>
              </a:ln>
              <a:solidFill>
                <a:sysClr val="windowText" lastClr="000000"/>
              </a:solidFill>
              <a:effectLst/>
              <a:uLnTx/>
              <a:uFillTx/>
              <a:latin typeface="Calibri"/>
              <a:ea typeface="ＭＳ Ｐゴシック" pitchFamily="34" charset="-128"/>
              <a:cs typeface="Times New Roman" pitchFamily="18" charset="0"/>
            </a:endParaRPr>
          </a:p>
        </p:txBody>
      </p:sp>
    </p:spTree>
    <p:extLst>
      <p:ext uri="{BB962C8B-B14F-4D97-AF65-F5344CB8AC3E}">
        <p14:creationId xmlns:p14="http://schemas.microsoft.com/office/powerpoint/2010/main" val="2059265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7"/>
          <p:cNvSpPr txBox="1">
            <a:spLocks noChangeArrowheads="1"/>
          </p:cNvSpPr>
          <p:nvPr/>
        </p:nvSpPr>
        <p:spPr>
          <a:xfrm>
            <a:off x="0" y="3429000"/>
            <a:ext cx="9144000" cy="82243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400">
                <a:solidFill>
                  <a:srgbClr val="040C40"/>
                </a:solidFill>
                <a:latin typeface="Calibri" pitchFamily="34" charset="0"/>
                <a:ea typeface="ＭＳ Ｐゴシック" pitchFamily="34" charset="-128"/>
              </a:rPr>
              <a:t>  I N S U R I N G   I N V E S T M E N T S    </a:t>
            </a:r>
            <a:r>
              <a:rPr lang="en-US" sz="1400">
                <a:solidFill>
                  <a:srgbClr val="040C40"/>
                </a:solidFill>
                <a:latin typeface="Wingdings" pitchFamily="2" charset="2"/>
                <a:ea typeface="ＭＳ Ｐゴシック" pitchFamily="34" charset="-128"/>
              </a:rPr>
              <a:t></a:t>
            </a:r>
            <a:r>
              <a:rPr lang="en-US" sz="1400">
                <a:solidFill>
                  <a:srgbClr val="040C40"/>
                </a:solidFill>
                <a:latin typeface="Calibri" pitchFamily="34" charset="0"/>
                <a:ea typeface="ＭＳ Ｐゴシック" pitchFamily="34" charset="-128"/>
              </a:rPr>
              <a:t>    E N S U R I N G   O P P O R T U N I T I E S</a:t>
            </a:r>
            <a:r>
              <a:rPr lang="en-US" sz="1400" i="1">
                <a:solidFill>
                  <a:srgbClr val="040C40"/>
                </a:solidFill>
                <a:latin typeface="Calibri" pitchFamily="34" charset="0"/>
                <a:ea typeface="ＭＳ Ｐゴシック" pitchFamily="34" charset="-128"/>
              </a:rPr>
              <a:t> </a:t>
            </a:r>
          </a:p>
        </p:txBody>
      </p:sp>
      <p:sp>
        <p:nvSpPr>
          <p:cNvPr id="4" name="Rectangle 3">
            <a:extLst>
              <a:ext uri="{FF2B5EF4-FFF2-40B4-BE49-F238E27FC236}">
                <a16:creationId xmlns:a16="http://schemas.microsoft.com/office/drawing/2014/main" id="{CFC81255-046E-4CA6-AFDE-68CC060AE63F}"/>
              </a:ext>
            </a:extLst>
          </p:cNvPr>
          <p:cNvSpPr/>
          <p:nvPr/>
        </p:nvSpPr>
        <p:spPr>
          <a:xfrm>
            <a:off x="101599" y="1930400"/>
            <a:ext cx="8778631" cy="1159933"/>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grpSp>
        <p:nvGrpSpPr>
          <p:cNvPr id="13" name="Group 12">
            <a:extLst>
              <a:ext uri="{FF2B5EF4-FFF2-40B4-BE49-F238E27FC236}">
                <a16:creationId xmlns:a16="http://schemas.microsoft.com/office/drawing/2014/main" id="{0BA83C65-1C1B-410B-B273-A0EB44B0BB82}"/>
              </a:ext>
            </a:extLst>
          </p:cNvPr>
          <p:cNvGrpSpPr/>
          <p:nvPr/>
        </p:nvGrpSpPr>
        <p:grpSpPr>
          <a:xfrm>
            <a:off x="1501889" y="1695346"/>
            <a:ext cx="6140222" cy="1131645"/>
            <a:chOff x="1394199" y="3953620"/>
            <a:chExt cx="6140222" cy="1131645"/>
          </a:xfrm>
        </p:grpSpPr>
        <p:sp>
          <p:nvSpPr>
            <p:cNvPr id="14" name="Rectangle 17">
              <a:extLst>
                <a:ext uri="{FF2B5EF4-FFF2-40B4-BE49-F238E27FC236}">
                  <a16:creationId xmlns:a16="http://schemas.microsoft.com/office/drawing/2014/main" id="{38CE07F1-FFCB-4E7A-937E-B51464942EBB}"/>
                </a:ext>
              </a:extLst>
            </p:cNvPr>
            <p:cNvSpPr txBox="1">
              <a:spLocks noChangeArrowheads="1"/>
            </p:cNvSpPr>
            <p:nvPr/>
          </p:nvSpPr>
          <p:spPr>
            <a:xfrm>
              <a:off x="1394199" y="4663957"/>
              <a:ext cx="1469571" cy="4213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a:solidFill>
                    <a:srgbClr val="040C40"/>
                  </a:solidFill>
                  <a:latin typeface="Calibri" pitchFamily="34" charset="0"/>
                  <a:ea typeface="ＭＳ Ｐゴシック" pitchFamily="34" charset="-128"/>
                  <a:hlinkClick r:id="rId3"/>
                </a:rPr>
                <a:t>miga.org</a:t>
              </a:r>
              <a:endParaRPr lang="en-US" sz="1800" b="1">
                <a:solidFill>
                  <a:srgbClr val="040C40"/>
                </a:solidFill>
                <a:latin typeface="Calibri" pitchFamily="34" charset="0"/>
                <a:ea typeface="ＭＳ Ｐゴシック" pitchFamily="34" charset="-128"/>
              </a:endParaRPr>
            </a:p>
          </p:txBody>
        </p:sp>
        <p:sp>
          <p:nvSpPr>
            <p:cNvPr id="15" name="Rectangle 17">
              <a:extLst>
                <a:ext uri="{FF2B5EF4-FFF2-40B4-BE49-F238E27FC236}">
                  <a16:creationId xmlns:a16="http://schemas.microsoft.com/office/drawing/2014/main" id="{5151198B-ED91-40E6-8236-99492331B957}"/>
                </a:ext>
              </a:extLst>
            </p:cNvPr>
            <p:cNvSpPr txBox="1">
              <a:spLocks noChangeArrowheads="1"/>
            </p:cNvSpPr>
            <p:nvPr/>
          </p:nvSpPr>
          <p:spPr>
            <a:xfrm>
              <a:off x="3672543" y="4731319"/>
              <a:ext cx="1348128" cy="3429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err="1">
                  <a:solidFill>
                    <a:srgbClr val="040C40"/>
                  </a:solidFill>
                  <a:latin typeface="Calibri" pitchFamily="34" charset="0"/>
                  <a:ea typeface="ＭＳ Ｐゴシック" pitchFamily="34" charset="-128"/>
                  <a:hlinkClick r:id="rId4"/>
                </a:rPr>
                <a:t>miga</a:t>
              </a:r>
              <a:r>
                <a:rPr lang="en-US" sz="1800" b="1">
                  <a:solidFill>
                    <a:srgbClr val="040C40"/>
                  </a:solidFill>
                  <a:latin typeface="Calibri" pitchFamily="34" charset="0"/>
                  <a:ea typeface="ＭＳ Ｐゴシック" pitchFamily="34" charset="-128"/>
                  <a:hlinkClick r:id="rId4"/>
                </a:rPr>
                <a:t>-twitter</a:t>
              </a:r>
              <a:endParaRPr lang="en-US" sz="1800" b="1">
                <a:solidFill>
                  <a:srgbClr val="040C40"/>
                </a:solidFill>
                <a:latin typeface="Calibri" pitchFamily="34" charset="0"/>
                <a:ea typeface="ＭＳ Ｐゴシック" pitchFamily="34" charset="-128"/>
              </a:endParaRPr>
            </a:p>
          </p:txBody>
        </p:sp>
        <p:sp>
          <p:nvSpPr>
            <p:cNvPr id="16" name="Rectangle 17">
              <a:extLst>
                <a:ext uri="{FF2B5EF4-FFF2-40B4-BE49-F238E27FC236}">
                  <a16:creationId xmlns:a16="http://schemas.microsoft.com/office/drawing/2014/main" id="{CF7A1FBF-5671-4877-91FD-5127A464AA2F}"/>
                </a:ext>
              </a:extLst>
            </p:cNvPr>
            <p:cNvSpPr txBox="1">
              <a:spLocks noChangeArrowheads="1"/>
            </p:cNvSpPr>
            <p:nvPr/>
          </p:nvSpPr>
          <p:spPr>
            <a:xfrm>
              <a:off x="6121319" y="4731319"/>
              <a:ext cx="1413102" cy="3429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err="1">
                  <a:solidFill>
                    <a:srgbClr val="002345"/>
                  </a:solidFill>
                  <a:latin typeface="Calibri" pitchFamily="34" charset="0"/>
                  <a:ea typeface="ＭＳ Ｐゴシック" pitchFamily="34" charset="-128"/>
                  <a:hlinkClick r:id="rId5"/>
                </a:rPr>
                <a:t>miga-linkedin</a:t>
              </a:r>
              <a:endParaRPr lang="en-US" sz="1800" b="1">
                <a:solidFill>
                  <a:srgbClr val="002345"/>
                </a:solidFill>
                <a:latin typeface="Calibri" pitchFamily="34" charset="0"/>
                <a:ea typeface="ＭＳ Ｐゴシック" pitchFamily="34" charset="-128"/>
              </a:endParaRPr>
            </a:p>
          </p:txBody>
        </p:sp>
        <p:pic>
          <p:nvPicPr>
            <p:cNvPr id="17" name="Picture 4">
              <a:extLst>
                <a:ext uri="{FF2B5EF4-FFF2-40B4-BE49-F238E27FC236}">
                  <a16:creationId xmlns:a16="http://schemas.microsoft.com/office/drawing/2014/main" id="{914F3B6A-9761-4AB8-88D4-6373D34757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102" y="3988432"/>
              <a:ext cx="705497" cy="66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a16="http://schemas.microsoft.com/office/drawing/2014/main" id="{9DD6B881-B9E2-491B-932D-BF9DDA07BF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736" t="24892" r="24527" b="22129"/>
            <a:stretch/>
          </p:blipFill>
          <p:spPr bwMode="auto">
            <a:xfrm>
              <a:off x="6475444" y="4014247"/>
              <a:ext cx="704852" cy="694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
              <a:extLst>
                <a:ext uri="{FF2B5EF4-FFF2-40B4-BE49-F238E27FC236}">
                  <a16:creationId xmlns:a16="http://schemas.microsoft.com/office/drawing/2014/main" id="{1154A047-D124-46A5-ACCE-1091815315A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178" t="27406" r="24668" b="28538"/>
            <a:stretch/>
          </p:blipFill>
          <p:spPr bwMode="auto">
            <a:xfrm>
              <a:off x="3925295" y="3953620"/>
              <a:ext cx="842624" cy="71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a:extLst>
                <a:ext uri="{FF2B5EF4-FFF2-40B4-BE49-F238E27FC236}">
                  <a16:creationId xmlns:a16="http://schemas.microsoft.com/office/drawing/2014/main" id="{02486D55-73EB-4314-B260-7D4ADF8591E9}"/>
                </a:ext>
              </a:extLst>
            </p:cNvPr>
            <p:cNvCxnSpPr/>
            <p:nvPr/>
          </p:nvCxnSpPr>
          <p:spPr>
            <a:xfrm>
              <a:off x="3146798" y="4041055"/>
              <a:ext cx="0" cy="892182"/>
            </a:xfrm>
            <a:prstGeom prst="line">
              <a:avLst/>
            </a:prstGeom>
            <a:ln>
              <a:solidFill>
                <a:srgbClr val="002345"/>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6295192-1680-49B8-8EE5-9C9A649FA949}"/>
                </a:ext>
              </a:extLst>
            </p:cNvPr>
            <p:cNvCxnSpPr/>
            <p:nvPr/>
          </p:nvCxnSpPr>
          <p:spPr>
            <a:xfrm>
              <a:off x="5661398" y="4041055"/>
              <a:ext cx="0" cy="892182"/>
            </a:xfrm>
            <a:prstGeom prst="line">
              <a:avLst/>
            </a:prstGeom>
            <a:ln>
              <a:solidFill>
                <a:srgbClr val="002345"/>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027D172C-A594-49E8-B40E-8CE76A336566}"/>
              </a:ext>
            </a:extLst>
          </p:cNvPr>
          <p:cNvSpPr/>
          <p:nvPr/>
        </p:nvSpPr>
        <p:spPr>
          <a:xfrm>
            <a:off x="992554" y="3032369"/>
            <a:ext cx="7448057" cy="3262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Tree>
    <p:extLst>
      <p:ext uri="{BB962C8B-B14F-4D97-AF65-F5344CB8AC3E}">
        <p14:creationId xmlns:p14="http://schemas.microsoft.com/office/powerpoint/2010/main" val="10689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Rectangle"/>
</p:tagLst>
</file>

<file path=ppt/tags/tag19.xml><?xml version="1.0" encoding="utf-8"?>
<p:tagLst xmlns:a="http://schemas.openxmlformats.org/drawingml/2006/main" xmlns:r="http://schemas.openxmlformats.org/officeDocument/2006/relationships" xmlns:p="http://schemas.openxmlformats.org/presentationml/2006/main">
  <p:tag name="NAME" val="Rectang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arc_GIxRPu_j7jC.vnHlw"/>
</p:tagLst>
</file>

<file path=ppt/tags/tag20.xml><?xml version="1.0" encoding="utf-8"?>
<p:tagLst xmlns:a="http://schemas.openxmlformats.org/drawingml/2006/main" xmlns:r="http://schemas.openxmlformats.org/officeDocument/2006/relationships" xmlns:p="http://schemas.openxmlformats.org/presentationml/2006/main">
  <p:tag name="NAME" val="Rectangle"/>
</p:tagLst>
</file>

<file path=ppt/tags/tag21.xml><?xml version="1.0" encoding="utf-8"?>
<p:tagLst xmlns:a="http://schemas.openxmlformats.org/drawingml/2006/main" xmlns:r="http://schemas.openxmlformats.org/officeDocument/2006/relationships" xmlns:p="http://schemas.openxmlformats.org/presentationml/2006/main">
  <p:tag name="NAME" val="Rectangle"/>
</p:tagLst>
</file>

<file path=ppt/tags/tag22.xml><?xml version="1.0" encoding="utf-8"?>
<p:tagLst xmlns:a="http://schemas.openxmlformats.org/drawingml/2006/main" xmlns:r="http://schemas.openxmlformats.org/officeDocument/2006/relationships" xmlns:p="http://schemas.openxmlformats.org/presentationml/2006/main">
  <p:tag name="NAME" val="Rectangle"/>
</p:tagLst>
</file>

<file path=ppt/tags/tag23.xml><?xml version="1.0" encoding="utf-8"?>
<p:tagLst xmlns:a="http://schemas.openxmlformats.org/drawingml/2006/main" xmlns:r="http://schemas.openxmlformats.org/officeDocument/2006/relationships" xmlns:p="http://schemas.openxmlformats.org/presentationml/2006/main">
  <p:tag name="NAME" val="Rectangle"/>
</p:tagLst>
</file>

<file path=ppt/tags/tag24.xml><?xml version="1.0" encoding="utf-8"?>
<p:tagLst xmlns:a="http://schemas.openxmlformats.org/drawingml/2006/main" xmlns:r="http://schemas.openxmlformats.org/officeDocument/2006/relationships" xmlns:p="http://schemas.openxmlformats.org/presentationml/2006/main">
  <p:tag name="NAME" val="Rectangle"/>
</p:tagLst>
</file>

<file path=ppt/tags/tag25.xml><?xml version="1.0" encoding="utf-8"?>
<p:tagLst xmlns:a="http://schemas.openxmlformats.org/drawingml/2006/main" xmlns:r="http://schemas.openxmlformats.org/officeDocument/2006/relationships" xmlns:p="http://schemas.openxmlformats.org/presentationml/2006/main">
  <p:tag name="NAME" val="Rectangle"/>
</p:tagLst>
</file>

<file path=ppt/tags/tag26.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MIGA THEME McKZ">
  <a:themeElements>
    <a:clrScheme name="Custom 1">
      <a:dk1>
        <a:srgbClr val="000000"/>
      </a:dk1>
      <a:lt1>
        <a:srgbClr val="FFFFFF"/>
      </a:lt1>
      <a:dk2>
        <a:srgbClr val="002960"/>
      </a:dk2>
      <a:lt2>
        <a:srgbClr val="FFFFFF"/>
      </a:lt2>
      <a:accent1>
        <a:srgbClr val="C9F0FE"/>
      </a:accent1>
      <a:accent2>
        <a:srgbClr val="00B0F0"/>
      </a:accent2>
      <a:accent3>
        <a:srgbClr val="0070C0"/>
      </a:accent3>
      <a:accent4>
        <a:srgbClr val="002960"/>
      </a:accent4>
      <a:accent5>
        <a:srgbClr val="002960"/>
      </a:accent5>
      <a:accent6>
        <a:srgbClr val="808080"/>
      </a:accent6>
      <a:hlink>
        <a:srgbClr val="23637F"/>
      </a:hlink>
      <a:folHlink>
        <a:srgbClr val="002960"/>
      </a:folHlink>
    </a:clrScheme>
    <a:fontScheme name="Custom 8">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D5EDF4"/>
        </a:accent1>
        <a:accent2>
          <a:srgbClr val="00B0F0"/>
        </a:accent2>
        <a:accent3>
          <a:srgbClr val="23637F"/>
        </a:accent3>
        <a:accent4>
          <a:srgbClr val="002960"/>
        </a:accent4>
        <a:accent5>
          <a:srgbClr val="7030A0"/>
        </a:accent5>
        <a:accent6>
          <a:srgbClr val="808080"/>
        </a:accent6>
        <a:hlink>
          <a:srgbClr val="23637F"/>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GA THEME McKZ" id="{2A1D3D75-F067-4E0F-921C-CA508955AFF7}" vid="{4F1C6001-594A-4AC4-8914-EC5F333410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mso-contentType ?>
<SharedContentType xmlns="Microsoft.SharePoint.Taxonomy.ContentTypeSync" SourceId="2a6c10d7-b926-4fc0-945e-3cbf5049f6bd" ContentTypeId="0x010100F4C63C3BD852AE468EAEFD0E6C57C64F02"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Abstract xmlns="3e02667f-0271-471b-bd6e-11a2e16def1d" xsi:nil="true"/>
    <WBDocs_Access_To_Info_Exception xmlns="3e02667f-0271-471b-bd6e-11a2e16def1d">12. Not Assessed</WBDocs_Access_To_Info_Exception>
    <WBDocs_Document_Date xmlns="3e02667f-0271-471b-bd6e-11a2e16def1d">2021-04-21T13:26:18+00:00</WBDocs_Document_Date>
    <TaxCatchAll xmlns="3e02667f-0271-471b-bd6e-11a2e16def1d">
      <Value>5</Value>
    </TaxCatchAll>
    <OneCMS_Subcategory xmlns="3e02667f-0271-471b-bd6e-11a2e16def1d" xsi:nil="true"/>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MIGA</TermName>
          <TermId xmlns="http://schemas.microsoft.com/office/infopath/2007/PartnerControls">517d21c9-c1ac-47fd-a1a9-3064bb638737</TermId>
        </TermInfo>
      </Terms>
    </i008215bacac45029ee8cafff4c8e93b>
    <WBDocs_Information_Classification xmlns="3e02667f-0271-471b-bd6e-11a2e16def1d">Official Use Only</WBDocs_Information_Classification>
    <OneCMS_Category xmlns="3e02667f-0271-471b-bd6e-11a2e16def1d" xsi:nil="true"/>
  </documentManagement>
</p:properties>
</file>

<file path=customXml/item5.xml><?xml version="1.0" encoding="utf-8"?>
<ct:contentTypeSchema xmlns:ct="http://schemas.microsoft.com/office/2006/metadata/contentType" xmlns:ma="http://schemas.microsoft.com/office/2006/metadata/properties/metaAttributes" ct:_="" ma:_="" ma:contentTypeName="WBDocument" ma:contentTypeID="0x010100F4C63C3BD852AE468EAEFD0E6C57C64F0200242493469E2B554F910929E515B8617A" ma:contentTypeVersion="11" ma:contentTypeDescription="" ma:contentTypeScope="" ma:versionID="329f3f45535c75e87314dad962535356">
  <xsd:schema xmlns:xsd="http://www.w3.org/2001/XMLSchema" xmlns:xs="http://www.w3.org/2001/XMLSchema" xmlns:p="http://schemas.microsoft.com/office/2006/metadata/properties" xmlns:ns3="3e02667f-0271-471b-bd6e-11a2e16def1d" targetNamespace="http://schemas.microsoft.com/office/2006/metadata/properties" ma:root="true" ma:fieldsID="7d2f7a6e40de0cb874b2e8a286bcf272"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08162467-2776-42ba-90d2-7bccafcbe720}" ma:internalName="TaxCatchAll" ma:showField="CatchAllData" ma:web="304d04f7-c8bb-44dd-9b87-14feabc65008">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08162467-2776-42ba-90d2-7bccafcbe720}" ma:internalName="TaxCatchAllLabel" ma:readOnly="true" ma:showField="CatchAllDataLabel" ma:web="304d04f7-c8bb-44dd-9b87-14feabc65008">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MIGA|517d21c9-c1ac-47fd-a1a9-3064bb638737"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45B00E-3549-45E4-9C97-B2DACEF9B87A}">
  <ds:schemaRefs>
    <ds:schemaRef ds:uri="http://schemas.microsoft.com/sharepoint/events"/>
  </ds:schemaRefs>
</ds:datastoreItem>
</file>

<file path=customXml/itemProps2.xml><?xml version="1.0" encoding="utf-8"?>
<ds:datastoreItem xmlns:ds="http://schemas.openxmlformats.org/officeDocument/2006/customXml" ds:itemID="{0F63640C-D8C7-481B-83CD-3A0DE5FBC731}">
  <ds:schemaRefs>
    <ds:schemaRef ds:uri="Microsoft.SharePoint.Taxonomy.ContentTypeSync"/>
  </ds:schemaRefs>
</ds:datastoreItem>
</file>

<file path=customXml/itemProps3.xml><?xml version="1.0" encoding="utf-8"?>
<ds:datastoreItem xmlns:ds="http://schemas.openxmlformats.org/officeDocument/2006/customXml" ds:itemID="{BBF6BBEC-E20C-40AE-8A22-E26B03E7F93E}">
  <ds:schemaRefs>
    <ds:schemaRef ds:uri="http://schemas.microsoft.com/sharepoint/v3/contenttype/forms"/>
  </ds:schemaRefs>
</ds:datastoreItem>
</file>

<file path=customXml/itemProps4.xml><?xml version="1.0" encoding="utf-8"?>
<ds:datastoreItem xmlns:ds="http://schemas.openxmlformats.org/officeDocument/2006/customXml" ds:itemID="{225B16BB-71D7-47AD-9930-BD07EA866B60}">
  <ds:schemaRefs>
    <ds:schemaRef ds:uri="3e02667f-0271-471b-bd6e-11a2e16def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48DCFEFA-915B-46B4-836F-796B049FB639}">
  <ds:schemaRefs>
    <ds:schemaRef ds:uri="3e02667f-0271-471b-bd6e-11a2e16def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39</TotalTime>
  <Words>888</Words>
  <Application>Microsoft Office PowerPoint</Application>
  <PresentationFormat>On-screen Show (4:3)</PresentationFormat>
  <Paragraphs>184</Paragraphs>
  <Slides>8</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Roboto</vt:lpstr>
      <vt:lpstr>Trebuchet MS</vt:lpstr>
      <vt:lpstr>Verdana</vt:lpstr>
      <vt:lpstr>Wingdings</vt:lpstr>
      <vt:lpstr>MIGA THEME McKZ</vt:lpstr>
      <vt:lpstr>think-cell Slide</vt:lpstr>
      <vt:lpstr>PowerPoint Presentation</vt:lpstr>
      <vt:lpstr>The World Bank Operating Model</vt:lpstr>
      <vt:lpstr>Key Parameters of MIGA Cover</vt:lpstr>
      <vt:lpstr>MIGA’s Product Line</vt:lpstr>
      <vt:lpstr>Georgia’s first large-scale private hydropower project Shuakhevi and Skhalta Hydro, Georgia</vt:lpstr>
      <vt:lpstr>Supporting economic recovery following the negative effects caused by the COVID-19 crisis Findeter S.A. Climate Facility, Colombia</vt:lpstr>
      <vt:lpstr>Providing working capital facility for PPA payments to seven renewable energy IPPs PT Perusahaan Listrik Negara (PLN), Indonesia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Pelland</dc:creator>
  <cp:lastModifiedBy>Jae Hyung Kwon</cp:lastModifiedBy>
  <cp:revision>22</cp:revision>
  <cp:lastPrinted>2020-02-06T06:41:23Z</cp:lastPrinted>
  <dcterms:created xsi:type="dcterms:W3CDTF">2011-03-08T21:41:10Z</dcterms:created>
  <dcterms:modified xsi:type="dcterms:W3CDTF">2023-08-22T04:23:36Z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0x010100F4C63C3BD852AE468EAEFD0E6C57C64F0200242493469E2B554F910929E515B8617A</vt:lpwstr>
  </property>
  <property fmtid="{D5CDD505-2E9C-101B-9397-08002B2CF9AE}" pid="3" name="WBDocs_Local_Document_Type">
    <vt:lpwstr/>
  </property>
  <property fmtid="{D5CDD505-2E9C-101B-9397-08002B2CF9AE}" pid="4" name="WBDocs_Originating_Unit">
    <vt:lpwstr>5;#MIGA|517d21c9-c1ac-47fd-a1a9-3064bb638737</vt:lpwstr>
  </property>
  <property fmtid="{D5CDD505-2E9C-101B-9397-08002B2CF9AE}" pid="5" name="SharedWithUsers">
    <vt:lpwstr>94;#Cheikh Tidiane Diagne;#44;#Angeline Tchegnonsi;#91;#Nkemjika I. Onwuamaegbu;#899;#Daniel Emery</vt:lpwstr>
  </property>
  <property fmtid="{D5CDD505-2E9C-101B-9397-08002B2CF9AE}" pid="6" name="MediaServiceImageTags">
    <vt:lpwstr/>
  </property>
  <property fmtid="{D5CDD505-2E9C-101B-9397-08002B2CF9AE}" pid="7" name="lcf76f155ced4ddcb4097134ff3c332f">
    <vt:lpwstr/>
  </property>
</Properties>
</file>