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57" r:id="rId5"/>
    <p:sldId id="258" r:id="rId6"/>
    <p:sldId id="264" r:id="rId7"/>
    <p:sldId id="263" r:id="rId8"/>
    <p:sldId id="262" r:id="rId9"/>
    <p:sldId id="259" r:id="rId10"/>
    <p:sldId id="260" r:id="rId11"/>
    <p:sldId id="267" r:id="rId1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6" d="100"/>
          <a:sy n="56" d="100"/>
        </p:scale>
        <p:origin x="-1776"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SUMANA\Committee\Tax\25-26\Seminar on GSTAT\Profile\PODI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1620" y="203200"/>
            <a:ext cx="6204580" cy="650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478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3606800" y="1828800"/>
            <a:ext cx="5181600" cy="2362200"/>
          </a:xfrm>
        </p:spPr>
        <p:txBody>
          <a:bodyPr>
            <a:normAutofit/>
          </a:bodyPr>
          <a:lstStyle/>
          <a:p>
            <a:pPr algn="l"/>
            <a:r>
              <a:rPr lang="en-US" sz="1500" dirty="0" err="1">
                <a:solidFill>
                  <a:schemeClr val="tx2">
                    <a:lumMod val="75000"/>
                  </a:schemeClr>
                </a:solidFill>
              </a:rPr>
              <a:t>Rajarshi</a:t>
            </a:r>
            <a:r>
              <a:rPr lang="en-US" sz="1500" dirty="0">
                <a:solidFill>
                  <a:schemeClr val="tx2">
                    <a:lumMod val="75000"/>
                  </a:schemeClr>
                </a:solidFill>
              </a:rPr>
              <a:t> has over 22 years of experience in GST, Income Tax, Customs &amp; Indirect Tax Dispute Resolution. He advises several Indian and multinational corporations, trade bodies on Indian indirect taxes and GST, including GST Impact Analysis, Transition related provisions, Constitutional matters, designing Business Process Mapping and Blueprints, VAT/Sales tax, Service Tax, Customs Duty, Excise Duty and matters relating to foreign trade policy and has handled their GST/indirect tax litigations across the country before different forums.</a:t>
            </a:r>
            <a:endParaRPr lang="en-US" sz="1500" dirty="0" smtClean="0">
              <a:solidFill>
                <a:schemeClr val="tx2">
                  <a:lumMod val="75000"/>
                </a:schemeClr>
              </a:solidFill>
            </a:endParaRPr>
          </a:p>
        </p:txBody>
      </p:sp>
      <p:sp>
        <p:nvSpPr>
          <p:cNvPr id="3" name="TextBox 2"/>
          <p:cNvSpPr txBox="1"/>
          <p:nvPr/>
        </p:nvSpPr>
        <p:spPr>
          <a:xfrm>
            <a:off x="265289" y="4343400"/>
            <a:ext cx="2590800" cy="1200329"/>
          </a:xfrm>
          <a:prstGeom prst="rect">
            <a:avLst/>
          </a:prstGeom>
          <a:noFill/>
        </p:spPr>
        <p:txBody>
          <a:bodyPr wrap="square" rtlCol="0">
            <a:spAutoFit/>
          </a:bodyPr>
          <a:lstStyle/>
          <a:p>
            <a:r>
              <a:rPr lang="en-US" b="1" dirty="0"/>
              <a:t>Mr. </a:t>
            </a:r>
            <a:r>
              <a:rPr lang="en-US" b="1" dirty="0" err="1"/>
              <a:t>Rajarshi</a:t>
            </a:r>
            <a:r>
              <a:rPr lang="en-US" b="1" dirty="0"/>
              <a:t> </a:t>
            </a:r>
            <a:r>
              <a:rPr lang="en-US" b="1" dirty="0" err="1"/>
              <a:t>Dasgupta</a:t>
            </a:r>
            <a:endParaRPr lang="en-IN" dirty="0"/>
          </a:p>
          <a:p>
            <a:r>
              <a:rPr lang="en-US" dirty="0"/>
              <a:t>Executive Director and Head of Indirect Taxes, </a:t>
            </a:r>
            <a:r>
              <a:rPr lang="en-US" dirty="0" err="1"/>
              <a:t>Aquilaw</a:t>
            </a:r>
            <a:r>
              <a:rPr lang="en-US" dirty="0"/>
              <a:t> </a:t>
            </a:r>
            <a:endParaRPr lang="en-IN" dirty="0"/>
          </a:p>
        </p:txBody>
      </p:sp>
      <p:pic>
        <p:nvPicPr>
          <p:cNvPr id="5124" name="Picture 4" descr="C:\Users\Asus\Downloads\WhatsApp Image 2026-01-09 at 2.39.54 PM.jpeg"/>
          <p:cNvPicPr>
            <a:picLocks noChangeAspect="1" noChangeArrowheads="1"/>
          </p:cNvPicPr>
          <p:nvPr/>
        </p:nvPicPr>
        <p:blipFill rotWithShape="1">
          <a:blip r:embed="rId3">
            <a:extLst>
              <a:ext uri="{28A0092B-C50C-407E-A947-70E740481C1C}">
                <a14:useLocalDpi xmlns:a14="http://schemas.microsoft.com/office/drawing/2010/main" val="0"/>
              </a:ext>
            </a:extLst>
          </a:blip>
          <a:srcRect l="14632"/>
          <a:stretch/>
        </p:blipFill>
        <p:spPr bwMode="auto">
          <a:xfrm>
            <a:off x="228600" y="1357525"/>
            <a:ext cx="2895600" cy="27173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88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19800" y="3276600"/>
            <a:ext cx="2971800" cy="861774"/>
          </a:xfrm>
          <a:prstGeom prst="rect">
            <a:avLst/>
          </a:prstGeom>
          <a:noFill/>
        </p:spPr>
        <p:txBody>
          <a:bodyPr wrap="square" rtlCol="0">
            <a:spAutoFit/>
          </a:bodyPr>
          <a:lstStyle/>
          <a:p>
            <a:pPr algn="ctr"/>
            <a:r>
              <a:rPr lang="en-IN" sz="5000" b="1" dirty="0" smtClean="0">
                <a:solidFill>
                  <a:schemeClr val="accent1">
                    <a:lumMod val="75000"/>
                  </a:schemeClr>
                </a:solidFill>
              </a:rPr>
              <a:t>Thank You</a:t>
            </a:r>
            <a:endParaRPr lang="en-IN" sz="5000" b="1" dirty="0">
              <a:solidFill>
                <a:schemeClr val="accent1">
                  <a:lumMod val="75000"/>
                </a:schemeClr>
              </a:solidFill>
            </a:endParaRPr>
          </a:p>
        </p:txBody>
      </p:sp>
      <p:pic>
        <p:nvPicPr>
          <p:cNvPr id="4" name="Picture 8" descr="D:\SUMANA\Committee\Tax\25-26\Seminar on GSTAT\Profile\PODIU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09600"/>
            <a:ext cx="5525954" cy="579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157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5400" y="1981200"/>
            <a:ext cx="4953000" cy="3124200"/>
          </a:xfrm>
        </p:spPr>
        <p:txBody>
          <a:bodyPr>
            <a:normAutofit fontScale="70000" lnSpcReduction="20000"/>
          </a:bodyPr>
          <a:lstStyle/>
          <a:p>
            <a:pPr algn="l"/>
            <a:r>
              <a:rPr lang="en-US" sz="2100" dirty="0" err="1">
                <a:solidFill>
                  <a:schemeClr val="tx2">
                    <a:lumMod val="75000"/>
                  </a:schemeClr>
                </a:solidFill>
              </a:rPr>
              <a:t>Vivek</a:t>
            </a:r>
            <a:r>
              <a:rPr lang="en-US" sz="2100" dirty="0">
                <a:solidFill>
                  <a:schemeClr val="tx2">
                    <a:lumMod val="75000"/>
                  </a:schemeClr>
                </a:solidFill>
              </a:rPr>
              <a:t> </a:t>
            </a:r>
            <a:r>
              <a:rPr lang="en-US" sz="2100" dirty="0" err="1">
                <a:solidFill>
                  <a:schemeClr val="tx2">
                    <a:lumMod val="75000"/>
                  </a:schemeClr>
                </a:solidFill>
              </a:rPr>
              <a:t>Jalan</a:t>
            </a:r>
            <a:r>
              <a:rPr lang="en-US" sz="2100" dirty="0">
                <a:solidFill>
                  <a:schemeClr val="tx2">
                    <a:lumMod val="75000"/>
                  </a:schemeClr>
                </a:solidFill>
              </a:rPr>
              <a:t> is a Chartered Accountant &amp; a qualified L.LM (Constitutional Law), LL.B and MBA (International Trade). He is the Founder &amp; Partner of Tax Connect Advisory Services LLP. He is the Chairperson of The National Fiscal Affairs &amp; Taxation Committee of The Bengal Chamber of Commerce and Industry. He is a Member of The Managing Committee of The Bengal Chamber of Commerce and Industry. He is the </a:t>
            </a:r>
            <a:r>
              <a:rPr lang="en-US" sz="2100" dirty="0" err="1">
                <a:solidFill>
                  <a:schemeClr val="tx2">
                    <a:lumMod val="75000"/>
                  </a:schemeClr>
                </a:solidFill>
              </a:rPr>
              <a:t>Conveynor</a:t>
            </a:r>
            <a:r>
              <a:rPr lang="en-US" sz="2100" dirty="0">
                <a:solidFill>
                  <a:schemeClr val="tx2">
                    <a:lumMod val="75000"/>
                  </a:schemeClr>
                </a:solidFill>
              </a:rPr>
              <a:t> of The Indirect Tax Core Group of The Confederation of Indian Industries</a:t>
            </a:r>
            <a:r>
              <a:rPr lang="en-US" sz="2100" dirty="0" smtClean="0">
                <a:solidFill>
                  <a:schemeClr val="tx2">
                    <a:lumMod val="75000"/>
                  </a:schemeClr>
                </a:solidFill>
              </a:rPr>
              <a:t>.</a:t>
            </a:r>
          </a:p>
          <a:p>
            <a:pPr algn="l"/>
            <a:endParaRPr lang="en-US" sz="2100" dirty="0">
              <a:solidFill>
                <a:schemeClr val="tx2">
                  <a:lumMod val="75000"/>
                </a:schemeClr>
              </a:solidFill>
            </a:endParaRPr>
          </a:p>
          <a:p>
            <a:pPr algn="l"/>
            <a:r>
              <a:rPr lang="en-US" sz="2100" dirty="0" smtClean="0">
                <a:solidFill>
                  <a:schemeClr val="tx2">
                    <a:lumMod val="75000"/>
                  </a:schemeClr>
                </a:solidFill>
              </a:rPr>
              <a:t> </a:t>
            </a:r>
            <a:r>
              <a:rPr lang="en-US" sz="2100" dirty="0">
                <a:solidFill>
                  <a:schemeClr val="tx2">
                    <a:lumMod val="75000"/>
                  </a:schemeClr>
                </a:solidFill>
              </a:rPr>
              <a:t>He has worked as a Finance Manager in ITC Ltd. and Chief Compliance Officer with </a:t>
            </a:r>
            <a:r>
              <a:rPr lang="en-US" sz="2100" dirty="0" err="1">
                <a:solidFill>
                  <a:schemeClr val="tx2">
                    <a:lumMod val="75000"/>
                  </a:schemeClr>
                </a:solidFill>
              </a:rPr>
              <a:t>IntraSoft</a:t>
            </a:r>
            <a:r>
              <a:rPr lang="en-US" sz="2100" dirty="0">
                <a:solidFill>
                  <a:schemeClr val="tx2">
                    <a:lumMod val="75000"/>
                  </a:schemeClr>
                </a:solidFill>
              </a:rPr>
              <a:t> Technologies Ltd. He has more than 20 years of experience in the field of Taxation, Finance, Information Technology and </a:t>
            </a:r>
            <a:r>
              <a:rPr lang="en-US" sz="2100" dirty="0" err="1">
                <a:solidFill>
                  <a:schemeClr val="tx2">
                    <a:lumMod val="75000"/>
                  </a:schemeClr>
                </a:solidFill>
              </a:rPr>
              <a:t>Logistcs</a:t>
            </a:r>
            <a:r>
              <a:rPr lang="en-US" sz="2100" dirty="0">
                <a:solidFill>
                  <a:schemeClr val="tx2">
                    <a:lumMod val="75000"/>
                  </a:schemeClr>
                </a:solidFill>
              </a:rPr>
              <a:t>. He was also an All India Rank holder in CA Final Examination conducted by the Institute of Chartered </a:t>
            </a:r>
            <a:r>
              <a:rPr lang="en-US" sz="2100" dirty="0" smtClean="0">
                <a:solidFill>
                  <a:schemeClr val="tx2">
                    <a:lumMod val="75000"/>
                  </a:schemeClr>
                </a:solidFill>
              </a:rPr>
              <a:t>Accountants of India.</a:t>
            </a:r>
          </a:p>
          <a:p>
            <a:pPr algn="l"/>
            <a:endParaRPr lang="en-US" sz="1600" dirty="0">
              <a:solidFill>
                <a:schemeClr val="tx2">
                  <a:lumMod val="75000"/>
                </a:schemeClr>
              </a:solidFill>
            </a:endParaRPr>
          </a:p>
          <a:p>
            <a:pPr algn="l"/>
            <a:endParaRPr lang="en-US" sz="1600" dirty="0" smtClean="0">
              <a:solidFill>
                <a:schemeClr val="tx2">
                  <a:lumMod val="75000"/>
                </a:schemeClr>
              </a:solidFill>
            </a:endParaRPr>
          </a:p>
          <a:p>
            <a:pPr algn="l"/>
            <a:endParaRPr lang="en-US" sz="1600" dirty="0">
              <a:solidFill>
                <a:schemeClr val="tx2">
                  <a:lumMod val="75000"/>
                </a:schemeClr>
              </a:solidFill>
            </a:endParaRPr>
          </a:p>
          <a:p>
            <a:pPr algn="l"/>
            <a:endParaRPr lang="en-IN" sz="1600" dirty="0">
              <a:solidFill>
                <a:schemeClr val="tx2">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6200" y="4648200"/>
            <a:ext cx="4343400" cy="1354217"/>
          </a:xfrm>
          <a:prstGeom prst="rect">
            <a:avLst/>
          </a:prstGeom>
          <a:noFill/>
        </p:spPr>
        <p:txBody>
          <a:bodyPr wrap="square" rtlCol="0">
            <a:spAutoFit/>
          </a:bodyPr>
          <a:lstStyle/>
          <a:p>
            <a:r>
              <a:rPr lang="en-US" b="1" dirty="0"/>
              <a:t>Mr. </a:t>
            </a:r>
            <a:r>
              <a:rPr lang="en-US" b="1" dirty="0" err="1"/>
              <a:t>Vivek</a:t>
            </a:r>
            <a:r>
              <a:rPr lang="en-US" b="1" dirty="0"/>
              <a:t> </a:t>
            </a:r>
            <a:r>
              <a:rPr lang="en-US" b="1" dirty="0" err="1"/>
              <a:t>Jalan</a:t>
            </a:r>
            <a:endParaRPr lang="en-US" b="1" dirty="0"/>
          </a:p>
          <a:p>
            <a:r>
              <a:rPr lang="en-US" sz="1600" dirty="0"/>
              <a:t>Chairperson - National Fiscal Affairs &amp; Taxation Committee, The Bengal Chamber of Commerce and Industry &amp; Partner, Tax Connect Advisory Services LLP</a:t>
            </a:r>
          </a:p>
        </p:txBody>
      </p:sp>
      <p:pic>
        <p:nvPicPr>
          <p:cNvPr id="3074" name="Picture 2" descr="D:\SUMANA\Committee\Tax\25-26\Seminar on GSTAT\Profile\VJ.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2895600" cy="25811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958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SUMANA\Committee\Tax\25-26\Seminar on GSTAT\hon-ble-shri-justice-skmishra-15647250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2590800" cy="27381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86692" y="2910595"/>
            <a:ext cx="4343400" cy="306879"/>
          </a:xfrm>
          <a:prstGeom prst="rect">
            <a:avLst/>
          </a:prstGeom>
          <a:noFill/>
        </p:spPr>
        <p:txBody>
          <a:bodyPr wrap="square" rtlCol="0">
            <a:spAutoFit/>
          </a:bodyPr>
          <a:lstStyle/>
          <a:p>
            <a:pPr>
              <a:lnSpc>
                <a:spcPct val="80000"/>
              </a:lnSpc>
              <a:spcBef>
                <a:spcPct val="20000"/>
              </a:spcBef>
            </a:pPr>
            <a:r>
              <a:rPr lang="en-US" sz="1700" b="1" dirty="0" err="1">
                <a:solidFill>
                  <a:schemeClr val="tx2">
                    <a:lumMod val="75000"/>
                  </a:schemeClr>
                </a:solidFill>
              </a:rPr>
              <a:t>Hon'ble</a:t>
            </a:r>
            <a:r>
              <a:rPr lang="en-US" sz="1700" b="1" dirty="0">
                <a:solidFill>
                  <a:schemeClr val="tx2">
                    <a:lumMod val="75000"/>
                  </a:schemeClr>
                </a:solidFill>
              </a:rPr>
              <a:t> Dr. Justice </a:t>
            </a:r>
            <a:r>
              <a:rPr lang="en-US" sz="1700" b="1" dirty="0" err="1">
                <a:solidFill>
                  <a:schemeClr val="tx2">
                    <a:lumMod val="75000"/>
                  </a:schemeClr>
                </a:solidFill>
              </a:rPr>
              <a:t>Sanjaya</a:t>
            </a:r>
            <a:r>
              <a:rPr lang="en-US" sz="1700" b="1" dirty="0">
                <a:solidFill>
                  <a:schemeClr val="tx2">
                    <a:lumMod val="75000"/>
                  </a:schemeClr>
                </a:solidFill>
              </a:rPr>
              <a:t> Kumar </a:t>
            </a:r>
            <a:r>
              <a:rPr lang="en-US" sz="1700" b="1" dirty="0">
                <a:solidFill>
                  <a:schemeClr val="tx2">
                    <a:lumMod val="75000"/>
                  </a:schemeClr>
                </a:solidFill>
              </a:rPr>
              <a:t>Mishra</a:t>
            </a:r>
            <a:endParaRPr lang="en-IN" sz="1700" b="1" dirty="0">
              <a:solidFill>
                <a:schemeClr val="tx2">
                  <a:lumMod val="75000"/>
                </a:schemeClr>
              </a:solidFill>
            </a:endParaRPr>
          </a:p>
        </p:txBody>
      </p:sp>
      <p:sp>
        <p:nvSpPr>
          <p:cNvPr id="2" name="Subtitle 1"/>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299365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16489" y="1563510"/>
            <a:ext cx="4953000" cy="4989689"/>
          </a:xfrm>
        </p:spPr>
        <p:txBody>
          <a:bodyPr>
            <a:noAutofit/>
          </a:bodyPr>
          <a:lstStyle/>
          <a:p>
            <a:pPr algn="l"/>
            <a:r>
              <a:rPr lang="en-US" sz="1400" dirty="0" err="1">
                <a:solidFill>
                  <a:schemeClr val="tx2">
                    <a:lumMod val="75000"/>
                  </a:schemeClr>
                </a:solidFill>
              </a:rPr>
              <a:t>Shri</a:t>
            </a:r>
            <a:r>
              <a:rPr lang="en-US" sz="1400" dirty="0">
                <a:solidFill>
                  <a:schemeClr val="tx2">
                    <a:lumMod val="75000"/>
                  </a:schemeClr>
                </a:solidFill>
              </a:rPr>
              <a:t> </a:t>
            </a:r>
            <a:r>
              <a:rPr lang="en-US" sz="1400" dirty="0" err="1">
                <a:solidFill>
                  <a:schemeClr val="tx2">
                    <a:lumMod val="75000"/>
                  </a:schemeClr>
                </a:solidFill>
              </a:rPr>
              <a:t>AIok</a:t>
            </a:r>
            <a:r>
              <a:rPr lang="en-US" sz="1400" dirty="0">
                <a:solidFill>
                  <a:schemeClr val="tx2">
                    <a:lumMod val="75000"/>
                  </a:schemeClr>
                </a:solidFill>
              </a:rPr>
              <a:t> Kumar is an Indian Revenue Service (Customs &amp; Indirect Taxes) officer from the 2006 batch. Over the past 19 years, he has served in various capacities across the formations of Customs, Central Excise, and Service Tax. He was a key member of the National Targeting System of Customs, and in recognition of his outstanding contributions, he was awarded the World Customs </a:t>
            </a:r>
            <a:r>
              <a:rPr lang="en-US" sz="1400" dirty="0" err="1">
                <a:solidFill>
                  <a:schemeClr val="tx2">
                    <a:lumMod val="75000"/>
                  </a:schemeClr>
                </a:solidFill>
              </a:rPr>
              <a:t>Organisation</a:t>
            </a:r>
            <a:r>
              <a:rPr lang="en-US" sz="1400" dirty="0">
                <a:solidFill>
                  <a:schemeClr val="tx2">
                    <a:lumMod val="75000"/>
                  </a:schemeClr>
                </a:solidFill>
              </a:rPr>
              <a:t> Certificate of Merit in 2018</a:t>
            </a:r>
            <a:r>
              <a:rPr lang="en-US" sz="1400" dirty="0" smtClean="0">
                <a:solidFill>
                  <a:schemeClr val="tx2">
                    <a:lumMod val="75000"/>
                  </a:schemeClr>
                </a:solidFill>
              </a:rPr>
              <a:t>.</a:t>
            </a:r>
          </a:p>
          <a:p>
            <a:pPr algn="l"/>
            <a:endParaRPr lang="en-US" sz="1400" dirty="0">
              <a:solidFill>
                <a:schemeClr val="tx2">
                  <a:lumMod val="75000"/>
                </a:schemeClr>
              </a:solidFill>
            </a:endParaRPr>
          </a:p>
          <a:p>
            <a:pPr algn="l"/>
            <a:r>
              <a:rPr lang="en-US" sz="1400" dirty="0">
                <a:solidFill>
                  <a:schemeClr val="tx2">
                    <a:lumMod val="75000"/>
                  </a:schemeClr>
                </a:solidFill>
              </a:rPr>
              <a:t>He has played an instrumental role in the implementation of the Goods and Services Tax (GST). As Director in the GST Policy Wing, CBIC, he was actively involved in drafting key GST laws and procedures for presentation before the GST Council through its Law Committee</a:t>
            </a:r>
            <a:r>
              <a:rPr lang="en-US" sz="1400" dirty="0" smtClean="0">
                <a:solidFill>
                  <a:schemeClr val="tx2">
                    <a:lumMod val="75000"/>
                  </a:schemeClr>
                </a:solidFill>
              </a:rPr>
              <a:t>.</a:t>
            </a:r>
          </a:p>
          <a:p>
            <a:pPr algn="l"/>
            <a:endParaRPr lang="en-US" sz="1400" dirty="0">
              <a:solidFill>
                <a:schemeClr val="tx2">
                  <a:lumMod val="75000"/>
                </a:schemeClr>
              </a:solidFill>
            </a:endParaRPr>
          </a:p>
          <a:p>
            <a:pPr algn="l"/>
            <a:r>
              <a:rPr lang="en-US" sz="1400" dirty="0">
                <a:solidFill>
                  <a:schemeClr val="tx2">
                    <a:lumMod val="75000"/>
                  </a:schemeClr>
                </a:solidFill>
              </a:rPr>
              <a:t>In his present role as Executive Vice President (Services) at the Goods and Services Tax Network (GSTN), </a:t>
            </a:r>
            <a:r>
              <a:rPr lang="en-US" sz="1400" dirty="0" err="1">
                <a:solidFill>
                  <a:schemeClr val="tx2">
                    <a:lumMod val="75000"/>
                  </a:schemeClr>
                </a:solidFill>
              </a:rPr>
              <a:t>Shri</a:t>
            </a:r>
            <a:r>
              <a:rPr lang="en-US" sz="1400" dirty="0">
                <a:solidFill>
                  <a:schemeClr val="tx2">
                    <a:lumMod val="75000"/>
                  </a:schemeClr>
                </a:solidFill>
              </a:rPr>
              <a:t> </a:t>
            </a:r>
            <a:r>
              <a:rPr lang="en-US" sz="1400" dirty="0" err="1">
                <a:solidFill>
                  <a:schemeClr val="tx2">
                    <a:lumMod val="75000"/>
                  </a:schemeClr>
                </a:solidFill>
              </a:rPr>
              <a:t>Alok</a:t>
            </a:r>
            <a:r>
              <a:rPr lang="en-US" sz="1400" dirty="0">
                <a:solidFill>
                  <a:schemeClr val="tx2">
                    <a:lumMod val="75000"/>
                  </a:schemeClr>
                </a:solidFill>
              </a:rPr>
              <a:t> Kumar functions as the </a:t>
            </a:r>
            <a:r>
              <a:rPr lang="en-US" sz="1400" dirty="0" err="1">
                <a:solidFill>
                  <a:schemeClr val="tx2">
                    <a:lumMod val="75000"/>
                  </a:schemeClr>
                </a:solidFill>
              </a:rPr>
              <a:t>organisation's</a:t>
            </a:r>
            <a:r>
              <a:rPr lang="en-US" sz="1400" dirty="0">
                <a:solidFill>
                  <a:schemeClr val="tx2">
                    <a:lumMod val="75000"/>
                  </a:schemeClr>
                </a:solidFill>
              </a:rPr>
              <a:t> Chief Business Officer (CBO). He is responsible for the design, delivery, and continuous enhancement of both the GST Common Portal and the Tax Officer Back Office Portal, which together serve as the technological backbone of the country's indirect tax administration.</a:t>
            </a:r>
            <a:endParaRPr lang="en-IN" sz="1400" dirty="0">
              <a:solidFill>
                <a:schemeClr val="tx2">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2286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81000" y="4648200"/>
            <a:ext cx="3416510" cy="1477328"/>
          </a:xfrm>
          <a:prstGeom prst="rect">
            <a:avLst/>
          </a:prstGeom>
          <a:noFill/>
        </p:spPr>
        <p:txBody>
          <a:bodyPr wrap="square" rtlCol="0">
            <a:spAutoFit/>
          </a:bodyPr>
          <a:lstStyle/>
          <a:p>
            <a:r>
              <a:rPr lang="en-US" b="1" dirty="0"/>
              <a:t>Mr. </a:t>
            </a:r>
            <a:r>
              <a:rPr lang="en-US" b="1" dirty="0" err="1"/>
              <a:t>Alok</a:t>
            </a:r>
            <a:r>
              <a:rPr lang="en-US" b="1" dirty="0"/>
              <a:t> </a:t>
            </a:r>
            <a:r>
              <a:rPr lang="en-US" b="1" dirty="0" smtClean="0"/>
              <a:t>Kumar</a:t>
            </a:r>
          </a:p>
          <a:p>
            <a:r>
              <a:rPr lang="en-US" dirty="0"/>
              <a:t>EVP, Goods &amp; Services Tax Network &amp;</a:t>
            </a:r>
          </a:p>
          <a:p>
            <a:r>
              <a:rPr lang="en-US" dirty="0"/>
              <a:t>Officers from Goods and Services Tax Network (GSTN) </a:t>
            </a:r>
          </a:p>
        </p:txBody>
      </p:sp>
      <p:pic>
        <p:nvPicPr>
          <p:cNvPr id="2050" name="Picture 2" descr="D:\SUMANA\Committee\Tax\25-26\Seminar on GSTAT\Alok Kum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89" y="1600200"/>
            <a:ext cx="2472940" cy="2978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53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3962400" y="3124200"/>
            <a:ext cx="5181600" cy="1066800"/>
          </a:xfrm>
        </p:spPr>
        <p:txBody>
          <a:bodyPr>
            <a:normAutofit fontScale="92500" lnSpcReduction="20000"/>
          </a:bodyPr>
          <a:lstStyle/>
          <a:p>
            <a:pPr algn="l"/>
            <a:r>
              <a:rPr lang="en-US" sz="1800" b="1" dirty="0">
                <a:solidFill>
                  <a:schemeClr val="tx2">
                    <a:lumMod val="75000"/>
                  </a:schemeClr>
                </a:solidFill>
              </a:rPr>
              <a:t>Mr. </a:t>
            </a:r>
            <a:r>
              <a:rPr lang="en-US" sz="1800" b="1" dirty="0" err="1">
                <a:solidFill>
                  <a:schemeClr val="tx2">
                    <a:lumMod val="75000"/>
                  </a:schemeClr>
                </a:solidFill>
              </a:rPr>
              <a:t>Madhav</a:t>
            </a:r>
            <a:r>
              <a:rPr lang="en-US" sz="1800" b="1" dirty="0">
                <a:solidFill>
                  <a:schemeClr val="tx2">
                    <a:lumMod val="75000"/>
                  </a:schemeClr>
                </a:solidFill>
              </a:rPr>
              <a:t> Chandra Mishra, IRS</a:t>
            </a:r>
          </a:p>
          <a:p>
            <a:pPr algn="l"/>
            <a:r>
              <a:rPr lang="en-US" sz="1800" b="1" dirty="0">
                <a:solidFill>
                  <a:schemeClr val="tx2">
                    <a:lumMod val="75000"/>
                  </a:schemeClr>
                </a:solidFill>
              </a:rPr>
              <a:t>Commissioner of CGST &amp; CX (South)</a:t>
            </a:r>
          </a:p>
          <a:p>
            <a:pPr algn="l"/>
            <a:r>
              <a:rPr lang="en-US" sz="1800" b="1" dirty="0">
                <a:solidFill>
                  <a:schemeClr val="tx2">
                    <a:lumMod val="75000"/>
                  </a:schemeClr>
                </a:solidFill>
              </a:rPr>
              <a:t>Central Board of Indirect Taxes &amp; Customs, Department of Revenue, Ministry of Finance, Government of India</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3908" t="24445" r="54939" b="58271"/>
          <a:stretch/>
        </p:blipFill>
        <p:spPr>
          <a:xfrm>
            <a:off x="381000" y="1904998"/>
            <a:ext cx="3352800" cy="31292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2787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3810000" y="3124200"/>
            <a:ext cx="5181600" cy="1066800"/>
          </a:xfrm>
        </p:spPr>
        <p:txBody>
          <a:bodyPr>
            <a:normAutofit fontScale="92500" lnSpcReduction="20000"/>
          </a:bodyPr>
          <a:lstStyle/>
          <a:p>
            <a:pPr algn="l"/>
            <a:r>
              <a:rPr lang="en-US" sz="1800" b="1" dirty="0">
                <a:solidFill>
                  <a:schemeClr val="tx2">
                    <a:lumMod val="75000"/>
                  </a:schemeClr>
                </a:solidFill>
              </a:rPr>
              <a:t>Mr. </a:t>
            </a:r>
            <a:r>
              <a:rPr lang="en-US" sz="1800" b="1" dirty="0" err="1">
                <a:solidFill>
                  <a:schemeClr val="tx2">
                    <a:lumMod val="75000"/>
                  </a:schemeClr>
                </a:solidFill>
              </a:rPr>
              <a:t>Joyjit</a:t>
            </a:r>
            <a:r>
              <a:rPr lang="en-US" sz="1800" b="1" dirty="0">
                <a:solidFill>
                  <a:schemeClr val="tx2">
                    <a:lumMod val="75000"/>
                  </a:schemeClr>
                </a:solidFill>
              </a:rPr>
              <a:t> </a:t>
            </a:r>
            <a:r>
              <a:rPr lang="en-US" sz="1800" b="1" dirty="0" err="1">
                <a:solidFill>
                  <a:schemeClr val="tx2">
                    <a:lumMod val="75000"/>
                  </a:schemeClr>
                </a:solidFill>
              </a:rPr>
              <a:t>Banik</a:t>
            </a:r>
            <a:endParaRPr lang="en-US" sz="1800" b="1" dirty="0">
              <a:solidFill>
                <a:schemeClr val="tx2">
                  <a:lumMod val="75000"/>
                </a:schemeClr>
              </a:solidFill>
            </a:endParaRPr>
          </a:p>
          <a:p>
            <a:pPr algn="l"/>
            <a:r>
              <a:rPr lang="en-US" sz="1800" b="1" dirty="0">
                <a:solidFill>
                  <a:schemeClr val="tx2">
                    <a:lumMod val="75000"/>
                  </a:schemeClr>
                </a:solidFill>
              </a:rPr>
              <a:t>Additional Commissioner of Revenue &amp; PRO</a:t>
            </a:r>
          </a:p>
          <a:p>
            <a:pPr algn="l"/>
            <a:r>
              <a:rPr lang="en-US" sz="1800" b="1" dirty="0">
                <a:solidFill>
                  <a:schemeClr val="tx2">
                    <a:lumMod val="75000"/>
                  </a:schemeClr>
                </a:solidFill>
              </a:rPr>
              <a:t>Directorate of Commercial Taxes, Government of West Bengal</a:t>
            </a:r>
          </a:p>
        </p:txBody>
      </p:sp>
      <p:pic>
        <p:nvPicPr>
          <p:cNvPr id="2050" name="Picture 2" descr="D:\SUMANA\Committee\Tax\25-26\Seminar on GSTAT\Profile\WhatsApp Image 2026-01-16 at 3.31.15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50720"/>
            <a:ext cx="3048000" cy="2956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6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D:\SUMANA\Committee\Tax\CXO Meet\PIC\_SAN015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39" t="16821" r="30470" b="24155"/>
          <a:stretch/>
        </p:blipFill>
        <p:spPr bwMode="auto">
          <a:xfrm>
            <a:off x="293169" y="1981200"/>
            <a:ext cx="3494946" cy="2750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a:xfrm>
            <a:off x="3962400" y="3124200"/>
            <a:ext cx="5181600" cy="1066800"/>
          </a:xfrm>
        </p:spPr>
        <p:txBody>
          <a:bodyPr>
            <a:normAutofit/>
          </a:bodyPr>
          <a:lstStyle/>
          <a:p>
            <a:pPr algn="l"/>
            <a:r>
              <a:rPr lang="en-US" sz="1800" b="1" dirty="0">
                <a:solidFill>
                  <a:schemeClr val="tx2">
                    <a:lumMod val="75000"/>
                  </a:schemeClr>
                </a:solidFill>
              </a:rPr>
              <a:t>Dr. Uma </a:t>
            </a:r>
            <a:r>
              <a:rPr lang="en-US" sz="1800" b="1" dirty="0" err="1">
                <a:solidFill>
                  <a:schemeClr val="tx2">
                    <a:lumMod val="75000"/>
                  </a:schemeClr>
                </a:solidFill>
              </a:rPr>
              <a:t>Sankar</a:t>
            </a:r>
            <a:r>
              <a:rPr lang="en-US" sz="1800" b="1" dirty="0">
                <a:solidFill>
                  <a:schemeClr val="tx2">
                    <a:lumMod val="75000"/>
                  </a:schemeClr>
                </a:solidFill>
              </a:rPr>
              <a:t> S, IAS</a:t>
            </a:r>
          </a:p>
          <a:p>
            <a:pPr algn="l"/>
            <a:r>
              <a:rPr lang="en-US" sz="1500" b="1" dirty="0">
                <a:solidFill>
                  <a:schemeClr val="tx2">
                    <a:lumMod val="75000"/>
                  </a:schemeClr>
                </a:solidFill>
              </a:rPr>
              <a:t>Commissioner, Commercial Taxes</a:t>
            </a:r>
          </a:p>
          <a:p>
            <a:pPr algn="l"/>
            <a:r>
              <a:rPr lang="en-US" sz="1500" b="1" dirty="0">
                <a:solidFill>
                  <a:schemeClr val="tx2">
                    <a:lumMod val="75000"/>
                  </a:schemeClr>
                </a:solidFill>
              </a:rPr>
              <a:t>Directorate of Commercial Taxes, Government of West </a:t>
            </a:r>
            <a:r>
              <a:rPr lang="en-US" sz="1500" b="1" dirty="0" smtClean="0">
                <a:solidFill>
                  <a:schemeClr val="tx2">
                    <a:lumMod val="75000"/>
                  </a:schemeClr>
                </a:solidFill>
              </a:rPr>
              <a:t>Bengal</a:t>
            </a:r>
          </a:p>
        </p:txBody>
      </p:sp>
    </p:spTree>
    <p:extLst>
      <p:ext uri="{BB962C8B-B14F-4D97-AF65-F5344CB8AC3E}">
        <p14:creationId xmlns:p14="http://schemas.microsoft.com/office/powerpoint/2010/main" val="516669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3606800" y="1828800"/>
            <a:ext cx="5181600" cy="2362200"/>
          </a:xfrm>
        </p:spPr>
        <p:txBody>
          <a:bodyPr>
            <a:normAutofit lnSpcReduction="10000"/>
          </a:bodyPr>
          <a:lstStyle/>
          <a:p>
            <a:pPr algn="l"/>
            <a:r>
              <a:rPr lang="en-US" sz="1500" dirty="0">
                <a:solidFill>
                  <a:schemeClr val="tx2">
                    <a:lumMod val="75000"/>
                  </a:schemeClr>
                </a:solidFill>
              </a:rPr>
              <a:t>Surya </a:t>
            </a:r>
            <a:r>
              <a:rPr lang="en-US" sz="1500" dirty="0" err="1">
                <a:solidFill>
                  <a:schemeClr val="tx2">
                    <a:lumMod val="75000"/>
                  </a:schemeClr>
                </a:solidFill>
              </a:rPr>
              <a:t>Prakash</a:t>
            </a:r>
            <a:r>
              <a:rPr lang="en-US" sz="1500" dirty="0">
                <a:solidFill>
                  <a:schemeClr val="tx2">
                    <a:lumMod val="75000"/>
                  </a:schemeClr>
                </a:solidFill>
              </a:rPr>
              <a:t> BS is </a:t>
            </a:r>
            <a:r>
              <a:rPr lang="en-US" sz="1500" dirty="0" err="1">
                <a:solidFill>
                  <a:schemeClr val="tx2">
                    <a:lumMod val="75000"/>
                  </a:schemeClr>
                </a:solidFill>
              </a:rPr>
              <a:t>Programme</a:t>
            </a:r>
            <a:r>
              <a:rPr lang="en-US" sz="1500" dirty="0">
                <a:solidFill>
                  <a:schemeClr val="tx2">
                    <a:lumMod val="75000"/>
                  </a:schemeClr>
                </a:solidFill>
              </a:rPr>
              <a:t> Director at DAKSH a civil society </a:t>
            </a:r>
            <a:r>
              <a:rPr lang="en-US" sz="1500" dirty="0" err="1">
                <a:solidFill>
                  <a:schemeClr val="tx2">
                    <a:lumMod val="75000"/>
                  </a:schemeClr>
                </a:solidFill>
              </a:rPr>
              <a:t>organisation</a:t>
            </a:r>
            <a:r>
              <a:rPr lang="en-US" sz="1500" dirty="0">
                <a:solidFill>
                  <a:schemeClr val="tx2">
                    <a:lumMod val="75000"/>
                  </a:schemeClr>
                </a:solidFill>
              </a:rPr>
              <a:t> working on transforming India's law and justice system. He has been working closely with courts, tribunals, governments, researchers, and academic institutions over the last 12 years. He is published writer and editor and has guided teams in carrying out original research that has contributed to understanding ground realities and envisioned systemic changes. His areas of interest are empirical legal research, complex social systems, technology, tax and analytics. He is a chartered accountant and law graduate who has worked in the corporate sector prior to this role.</a:t>
            </a:r>
            <a:endParaRPr lang="en-US" sz="1500" dirty="0" smtClean="0">
              <a:solidFill>
                <a:schemeClr val="tx2">
                  <a:lumMod val="75000"/>
                </a:schemeClr>
              </a:solidFill>
            </a:endParaRPr>
          </a:p>
        </p:txBody>
      </p:sp>
      <p:sp>
        <p:nvSpPr>
          <p:cNvPr id="3" name="TextBox 2"/>
          <p:cNvSpPr txBox="1"/>
          <p:nvPr/>
        </p:nvSpPr>
        <p:spPr>
          <a:xfrm>
            <a:off x="277989" y="4856581"/>
            <a:ext cx="2590800" cy="923330"/>
          </a:xfrm>
          <a:prstGeom prst="rect">
            <a:avLst/>
          </a:prstGeom>
          <a:noFill/>
        </p:spPr>
        <p:txBody>
          <a:bodyPr wrap="square" rtlCol="0">
            <a:spAutoFit/>
          </a:bodyPr>
          <a:lstStyle/>
          <a:p>
            <a:r>
              <a:rPr lang="en-US" b="1" dirty="0"/>
              <a:t>Mr. Surya </a:t>
            </a:r>
            <a:r>
              <a:rPr lang="en-US" b="1" dirty="0" err="1"/>
              <a:t>Prakash</a:t>
            </a:r>
            <a:r>
              <a:rPr lang="en-US" b="1" dirty="0"/>
              <a:t> BS</a:t>
            </a:r>
            <a:endParaRPr lang="en-IN" dirty="0"/>
          </a:p>
          <a:p>
            <a:r>
              <a:rPr lang="en-US" dirty="0" err="1"/>
              <a:t>Programme</a:t>
            </a:r>
            <a:r>
              <a:rPr lang="en-US" dirty="0"/>
              <a:t> Director, DAKSH Society, Bangalore</a:t>
            </a:r>
            <a:endParaRPr lang="en-IN" dirty="0"/>
          </a:p>
        </p:txBody>
      </p:sp>
      <p:pic>
        <p:nvPicPr>
          <p:cNvPr id="5122" name="Picture 2" descr="C:\Users\Asus\Downloads\WhatsApp Image 2026-01-15 at 12.41.03 PM.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89" y="1786467"/>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941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5650" y="381000"/>
            <a:ext cx="16827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1"/>
          </p:nvPr>
        </p:nvSpPr>
        <p:spPr>
          <a:xfrm>
            <a:off x="3606800" y="1828800"/>
            <a:ext cx="5181600" cy="3276600"/>
          </a:xfrm>
        </p:spPr>
        <p:txBody>
          <a:bodyPr>
            <a:normAutofit/>
          </a:bodyPr>
          <a:lstStyle/>
          <a:p>
            <a:pPr algn="l"/>
            <a:r>
              <a:rPr lang="en-US" sz="1500" dirty="0" err="1">
                <a:solidFill>
                  <a:schemeClr val="tx2">
                    <a:lumMod val="75000"/>
                  </a:schemeClr>
                </a:solidFill>
              </a:rPr>
              <a:t>Badrinath</a:t>
            </a:r>
            <a:r>
              <a:rPr lang="en-US" sz="1500" dirty="0">
                <a:solidFill>
                  <a:schemeClr val="tx2">
                    <a:lumMod val="75000"/>
                  </a:schemeClr>
                </a:solidFill>
              </a:rPr>
              <a:t> leads the tax and regulatory vertical at </a:t>
            </a:r>
            <a:r>
              <a:rPr lang="en-US" sz="1500" dirty="0" err="1">
                <a:solidFill>
                  <a:schemeClr val="tx2">
                    <a:lumMod val="75000"/>
                  </a:schemeClr>
                </a:solidFill>
              </a:rPr>
              <a:t>Singhvi</a:t>
            </a:r>
            <a:r>
              <a:rPr lang="en-US" sz="1500" dirty="0">
                <a:solidFill>
                  <a:schemeClr val="tx2">
                    <a:lumMod val="75000"/>
                  </a:schemeClr>
                </a:solidFill>
              </a:rPr>
              <a:t> </a:t>
            </a:r>
            <a:r>
              <a:rPr lang="en-US" sz="1500" dirty="0" err="1">
                <a:solidFill>
                  <a:schemeClr val="tx2">
                    <a:lumMod val="75000"/>
                  </a:schemeClr>
                </a:solidFill>
              </a:rPr>
              <a:t>Dev</a:t>
            </a:r>
            <a:r>
              <a:rPr lang="en-US" sz="1500" dirty="0">
                <a:solidFill>
                  <a:schemeClr val="tx2">
                    <a:lumMod val="75000"/>
                  </a:schemeClr>
                </a:solidFill>
              </a:rPr>
              <a:t> &amp; </a:t>
            </a:r>
            <a:r>
              <a:rPr lang="en-US" sz="1500" dirty="0" err="1">
                <a:solidFill>
                  <a:schemeClr val="tx2">
                    <a:lumMod val="75000"/>
                  </a:schemeClr>
                </a:solidFill>
              </a:rPr>
              <a:t>Unni</a:t>
            </a:r>
            <a:r>
              <a:rPr lang="en-US" sz="1500" dirty="0">
                <a:solidFill>
                  <a:schemeClr val="tx2">
                    <a:lumMod val="75000"/>
                  </a:schemeClr>
                </a:solidFill>
              </a:rPr>
              <a:t> LLP. He is a Fellow Member of the Institute of Chartered Accountants of India and is an Associate member of the Institute of Cost Accountants of India. </a:t>
            </a:r>
            <a:endParaRPr lang="en-US" sz="1500" dirty="0" smtClean="0">
              <a:solidFill>
                <a:schemeClr val="tx2">
                  <a:lumMod val="75000"/>
                </a:schemeClr>
              </a:solidFill>
            </a:endParaRPr>
          </a:p>
          <a:p>
            <a:pPr algn="l"/>
            <a:endParaRPr lang="en-US" sz="1500" dirty="0" smtClean="0">
              <a:solidFill>
                <a:schemeClr val="tx2">
                  <a:lumMod val="75000"/>
                </a:schemeClr>
              </a:solidFill>
            </a:endParaRPr>
          </a:p>
          <a:p>
            <a:pPr algn="l"/>
            <a:r>
              <a:rPr lang="en-US" sz="1500" dirty="0">
                <a:solidFill>
                  <a:schemeClr val="tx2">
                    <a:lumMod val="75000"/>
                  </a:schemeClr>
                </a:solidFill>
              </a:rPr>
              <a:t>He is very closely associated with the subject specialization and has addressed the officers at Central Board Indirect Tax and Customs, members of the ICAI, industry bodies, tax associations and others. He is the Chair-person for the Expert Committee for Indirect Taxes at Bangalore Chamber of Industry and Commerce and is a member of the IDT Committee at FKCCI. He is a member of the GST Grievance </a:t>
            </a:r>
            <a:r>
              <a:rPr lang="en-US" sz="1500" dirty="0" err="1">
                <a:solidFill>
                  <a:schemeClr val="tx2">
                    <a:lumMod val="75000"/>
                  </a:schemeClr>
                </a:solidFill>
              </a:rPr>
              <a:t>Redressal</a:t>
            </a:r>
            <a:r>
              <a:rPr lang="en-US" sz="1500" dirty="0">
                <a:solidFill>
                  <a:schemeClr val="tx2">
                    <a:lumMod val="75000"/>
                  </a:schemeClr>
                </a:solidFill>
              </a:rPr>
              <a:t> Committee recently notified and jointly set up by the Central and the State Governments. </a:t>
            </a:r>
            <a:endParaRPr lang="en-US" sz="1500" dirty="0" smtClean="0">
              <a:solidFill>
                <a:schemeClr val="tx2">
                  <a:lumMod val="75000"/>
                </a:schemeClr>
              </a:solidFill>
            </a:endParaRPr>
          </a:p>
        </p:txBody>
      </p:sp>
      <p:sp>
        <p:nvSpPr>
          <p:cNvPr id="3" name="TextBox 2"/>
          <p:cNvSpPr txBox="1"/>
          <p:nvPr/>
        </p:nvSpPr>
        <p:spPr>
          <a:xfrm>
            <a:off x="360745" y="4724400"/>
            <a:ext cx="2590800" cy="1754326"/>
          </a:xfrm>
          <a:prstGeom prst="rect">
            <a:avLst/>
          </a:prstGeom>
          <a:noFill/>
        </p:spPr>
        <p:txBody>
          <a:bodyPr wrap="square" rtlCol="0">
            <a:spAutoFit/>
          </a:bodyPr>
          <a:lstStyle/>
          <a:p>
            <a:r>
              <a:rPr lang="en-US" b="1" dirty="0"/>
              <a:t>Mr. N R </a:t>
            </a:r>
            <a:r>
              <a:rPr lang="en-US" b="1" dirty="0" err="1"/>
              <a:t>Badrinath</a:t>
            </a:r>
            <a:r>
              <a:rPr lang="en-US" b="1" dirty="0"/>
              <a:t>, </a:t>
            </a:r>
            <a:r>
              <a:rPr lang="en-US" dirty="0"/>
              <a:t>Chairman – Indirect Taxes, Bangalore Chamber of Industry and Commerce &amp; Partner, </a:t>
            </a:r>
            <a:r>
              <a:rPr lang="en-US" dirty="0" err="1"/>
              <a:t>Singhvi</a:t>
            </a:r>
            <a:r>
              <a:rPr lang="en-US" dirty="0"/>
              <a:t>, </a:t>
            </a:r>
            <a:r>
              <a:rPr lang="en-US" dirty="0" err="1"/>
              <a:t>Dev</a:t>
            </a:r>
            <a:r>
              <a:rPr lang="en-US" dirty="0"/>
              <a:t> &amp; </a:t>
            </a:r>
            <a:r>
              <a:rPr lang="en-US" dirty="0" err="1"/>
              <a:t>Unni</a:t>
            </a:r>
            <a:r>
              <a:rPr lang="en-US" dirty="0"/>
              <a:t> LLP</a:t>
            </a:r>
            <a:endParaRPr lang="en-IN" dirty="0"/>
          </a:p>
        </p:txBody>
      </p:sp>
      <p:pic>
        <p:nvPicPr>
          <p:cNvPr id="4099" name="Picture 3" descr="D:\SUMANA\Committee\Tax\25-26\Seminar on GSTAT\Badrinath NR -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933" y="1600200"/>
            <a:ext cx="2516424" cy="3025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969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260</TotalTime>
  <Words>866</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Sumana</dc:creator>
  <cp:lastModifiedBy>Admin</cp:lastModifiedBy>
  <cp:revision>38</cp:revision>
  <cp:lastPrinted>2026-01-16T13:43:40Z</cp:lastPrinted>
  <dcterms:created xsi:type="dcterms:W3CDTF">2006-08-16T00:00:00Z</dcterms:created>
  <dcterms:modified xsi:type="dcterms:W3CDTF">2026-01-28T12:22:00Z</dcterms:modified>
</cp:coreProperties>
</file>