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" ContentType="application/vnd.ms-excel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3"/>
    <p:sldId id="293" r:id="rId4"/>
    <p:sldId id="294" r:id="rId5"/>
    <p:sldId id="295" r:id="rId6"/>
    <p:sldId id="296" r:id="rId7"/>
    <p:sldId id="297" r:id="rId8"/>
    <p:sldId id="301" r:id="rId9"/>
    <p:sldId id="302" r:id="rId10"/>
    <p:sldId id="303" r:id="rId11"/>
    <p:sldId id="304" r:id="rId12"/>
    <p:sldId id="305" r:id="rId13"/>
    <p:sldId id="307" r:id="rId14"/>
    <p:sldId id="308" r:id="rId15"/>
    <p:sldId id="257" r:id="rId16"/>
    <p:sldId id="258" r:id="rId17"/>
    <p:sldId id="402" r:id="rId18"/>
    <p:sldId id="259" r:id="rId19"/>
    <p:sldId id="260" r:id="rId20"/>
    <p:sldId id="323" r:id="rId21"/>
    <p:sldId id="324" r:id="rId22"/>
    <p:sldId id="325" r:id="rId23"/>
    <p:sldId id="326" r:id="rId24"/>
    <p:sldId id="339" r:id="rId25"/>
    <p:sldId id="340" r:id="rId26"/>
    <p:sldId id="341" r:id="rId27"/>
    <p:sldId id="343" r:id="rId28"/>
    <p:sldId id="347" r:id="rId29"/>
    <p:sldId id="348" r:id="rId30"/>
    <p:sldId id="392" r:id="rId31"/>
    <p:sldId id="394" r:id="rId32"/>
    <p:sldId id="393" r:id="rId33"/>
    <p:sldId id="405" r:id="rId34"/>
    <p:sldId id="352" r:id="rId35"/>
    <p:sldId id="349" r:id="rId36"/>
    <p:sldId id="350" r:id="rId37"/>
    <p:sldId id="404" r:id="rId38"/>
    <p:sldId id="351" r:id="rId39"/>
    <p:sldId id="328" r:id="rId40"/>
    <p:sldId id="329" r:id="rId41"/>
    <p:sldId id="331" r:id="rId42"/>
    <p:sldId id="360" r:id="rId43"/>
    <p:sldId id="361" r:id="rId44"/>
    <p:sldId id="364" r:id="rId45"/>
    <p:sldId id="362" r:id="rId46"/>
    <p:sldId id="363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95" r:id="rId57"/>
    <p:sldId id="332" r:id="rId58"/>
    <p:sldId id="396" r:id="rId59"/>
    <p:sldId id="342" r:id="rId60"/>
    <p:sldId id="358" r:id="rId61"/>
    <p:sldId id="359" r:id="rId62"/>
    <p:sldId id="333" r:id="rId63"/>
    <p:sldId id="357" r:id="rId64"/>
    <p:sldId id="334" r:id="rId65"/>
    <p:sldId id="335" r:id="rId66"/>
    <p:sldId id="336" r:id="rId67"/>
    <p:sldId id="401" r:id="rId68"/>
    <p:sldId id="397" r:id="rId69"/>
    <p:sldId id="400" r:id="rId70"/>
    <p:sldId id="398" r:id="rId71"/>
    <p:sldId id="407" r:id="rId72"/>
    <p:sldId id="40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44958-450D-4804-A4C5-B793D0BFA29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1" Type="http://schemas.openxmlformats.org/officeDocument/2006/relationships/oleObject" Target="../embeddings/Workbook1.xls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4.jpeg"/><Relationship Id="rId2" Type="http://schemas.openxmlformats.org/officeDocument/2006/relationships/image" Target="../media/image69.jpeg"/><Relationship Id="rId1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1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0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4.jpeg"/><Relationship Id="rId1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jpeg"/><Relationship Id="rId2" Type="http://schemas.openxmlformats.org/officeDocument/2006/relationships/image" Target="../media/image44.jpeg"/><Relationship Id="rId1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19400"/>
            <a:ext cx="8763000" cy="708025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CONSERVATION SURGERY IN BREAST CANCER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191000"/>
            <a:ext cx="6400800" cy="1752600"/>
          </a:xfrm>
        </p:spPr>
        <p:txBody>
          <a:bodyPr>
            <a:normAutofit fontScale="90000" lnSpcReduction="20000"/>
          </a:bodyPr>
          <a:lstStyle/>
          <a:p>
            <a:pPr marR="0" algn="l">
              <a:lnSpc>
                <a:spcPct val="90000"/>
              </a:lnSpc>
            </a:pPr>
            <a:r>
              <a:rPr lang="en-US" sz="2400" b="1" smtClean="0">
                <a:solidFill>
                  <a:srgbClr val="FFC000"/>
                </a:solidFill>
                <a:ea typeface="MS PGothic" panose="020B0600070205080204" pitchFamily="34" charset="-128"/>
              </a:rPr>
              <a:t>Dr.Tapti Sen</a:t>
            </a:r>
            <a:endParaRPr lang="en-US" sz="2400" b="1" smtClean="0">
              <a:solidFill>
                <a:srgbClr val="FFC000"/>
              </a:solidFill>
              <a:ea typeface="MS PGothic" panose="020B0600070205080204" pitchFamily="34" charset="-128"/>
            </a:endParaRPr>
          </a:p>
          <a:p>
            <a:pPr marR="0" algn="l">
              <a:lnSpc>
                <a:spcPct val="90000"/>
              </a:lnSpc>
            </a:pPr>
            <a:r>
              <a:rPr lang="en-US" sz="2400" b="1" smtClean="0">
                <a:solidFill>
                  <a:srgbClr val="FFC000"/>
                </a:solidFill>
                <a:ea typeface="MS PGothic" panose="020B0600070205080204" pitchFamily="34" charset="-128"/>
              </a:rPr>
              <a:t>Head of the Department</a:t>
            </a:r>
            <a:endParaRPr lang="en-US" sz="2400" b="1" smtClean="0">
              <a:solidFill>
                <a:srgbClr val="FFC000"/>
              </a:solidFill>
              <a:ea typeface="MS PGothic" panose="020B0600070205080204" pitchFamily="34" charset="-128"/>
            </a:endParaRPr>
          </a:p>
          <a:p>
            <a:pPr marR="0" algn="l">
              <a:lnSpc>
                <a:spcPct val="90000"/>
              </a:lnSpc>
            </a:pPr>
            <a:r>
              <a:rPr lang="en-US" sz="2400" smtClean="0">
                <a:solidFill>
                  <a:srgbClr val="FFC000"/>
                </a:solidFill>
                <a:ea typeface="MS PGothic" panose="020B0600070205080204" pitchFamily="34" charset="-128"/>
              </a:rPr>
              <a:t>Consultant Breast Surgeon</a:t>
            </a:r>
            <a:endParaRPr lang="en-US" sz="2400" smtClean="0">
              <a:solidFill>
                <a:srgbClr val="FFC000"/>
              </a:solidFill>
              <a:ea typeface="MS PGothic" panose="020B0600070205080204" pitchFamily="34" charset="-128"/>
            </a:endParaRPr>
          </a:p>
          <a:p>
            <a:pPr marR="0" algn="l">
              <a:lnSpc>
                <a:spcPct val="90000"/>
              </a:lnSpc>
            </a:pPr>
            <a:r>
              <a:rPr lang="en-US" sz="2400" smtClean="0">
                <a:solidFill>
                  <a:srgbClr val="FFC000"/>
                </a:solidFill>
                <a:ea typeface="MS PGothic" panose="020B0600070205080204" pitchFamily="34" charset="-128"/>
              </a:rPr>
              <a:t>Medica Institute of Breast Diseases</a:t>
            </a:r>
            <a:endParaRPr lang="en-US" sz="2400" smtClean="0">
              <a:solidFill>
                <a:srgbClr val="FFC000"/>
              </a:solidFill>
              <a:ea typeface="MS PGothic" panose="020B0600070205080204" pitchFamily="34" charset="-128"/>
            </a:endParaRPr>
          </a:p>
          <a:p>
            <a:pPr marR="0" algn="l">
              <a:lnSpc>
                <a:spcPct val="90000"/>
              </a:lnSpc>
            </a:pPr>
            <a:r>
              <a:rPr lang="en-US" sz="2400" smtClean="0">
                <a:solidFill>
                  <a:srgbClr val="FFC000"/>
                </a:solidFill>
                <a:ea typeface="MS PGothic" panose="020B0600070205080204" pitchFamily="34" charset="-128"/>
              </a:rPr>
              <a:t>Kolkata</a:t>
            </a:r>
            <a:endParaRPr lang="en-US" sz="2400" smtClean="0">
              <a:solidFill>
                <a:srgbClr val="FFC000"/>
              </a:solidFill>
              <a:ea typeface="MS PGothic" panose="020B0600070205080204" pitchFamily="34" charset="-128"/>
            </a:endParaRPr>
          </a:p>
          <a:p>
            <a:pPr marR="0" algn="l">
              <a:lnSpc>
                <a:spcPct val="90000"/>
              </a:lnSpc>
            </a:pPr>
            <a:endParaRPr lang="en-US" sz="2400" smtClean="0">
              <a:solidFill>
                <a:srgbClr val="FFC000"/>
              </a:solidFill>
              <a:ea typeface="MS PGothic" panose="020B0600070205080204" pitchFamily="34" charset="-128"/>
            </a:endParaRPr>
          </a:p>
        </p:txBody>
      </p:sp>
      <p:pic>
        <p:nvPicPr>
          <p:cNvPr id="15364" name="Picture 2" descr="C:\Users\user\Desktop\images (6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81400" y="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3800" y="5615940"/>
            <a:ext cx="2489200" cy="131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" descr="C:\Users\user\Desktop\images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5334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304800"/>
          <a:ext cx="91440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6265545" imgH="3161030" progId="Excel.Sheet.8">
                  <p:embed/>
                </p:oleObj>
              </mc:Choice>
              <mc:Fallback>
                <p:oleObj name="" r:id="rId1" imgW="6265545" imgH="3161030" progId="Excel.Sheet.8">
                  <p:embed/>
                  <p:pic>
                    <p:nvPicPr>
                      <p:cNvPr id="0" name="Object 3"/>
                      <p:cNvPicPr>
                        <a:picLocks noGrp="1"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304800"/>
                        <a:ext cx="9144000" cy="62484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r>
              <a:rPr lang="en-US" smtClean="0">
                <a:ea typeface="隶书"/>
              </a:rPr>
              <a:t>                61%</a:t>
            </a:r>
            <a:endParaRPr lang="en-US" smtClean="0">
              <a:ea typeface="隶书"/>
            </a:endParaRPr>
          </a:p>
        </p:txBody>
      </p:sp>
      <p:pic>
        <p:nvPicPr>
          <p:cNvPr id="27651" name="Picture 2" descr="C:\Users\user\Desktop\film-on-indian-women-wins-best-documentary-at-tribeca-4128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14400" y="1600200"/>
            <a:ext cx="2946400" cy="2819400"/>
          </a:xfrm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371600" y="4724400"/>
            <a:ext cx="20574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30- 40 Yrs</a:t>
            </a:r>
            <a:endParaRPr lang="en-US"/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5562600" y="4876800"/>
            <a:ext cx="2514600" cy="381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40-50 Yrs</a:t>
            </a:r>
            <a:endParaRPr lang="en-US"/>
          </a:p>
        </p:txBody>
      </p:sp>
      <p:pic>
        <p:nvPicPr>
          <p:cNvPr id="27654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C:\Users\user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524000"/>
            <a:ext cx="25908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Received files\0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0" y="1592263"/>
            <a:ext cx="5218113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73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457200"/>
            <a:ext cx="7924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The evolution of breast cancer surgery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edp18123\Desktop\St.Gallen\scan0002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52600" y="2133600"/>
            <a:ext cx="6754813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3556" name="Content Placeholder 4" descr="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3840480"/>
            <a:ext cx="4038600" cy="593725"/>
          </a:xfrm>
          <a:noFill/>
        </p:spPr>
      </p:pic>
      <p:pic>
        <p:nvPicPr>
          <p:cNvPr id="23555" name="Picture 2" descr="H:\Received files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79121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70015" y="5511800"/>
            <a:ext cx="2489200" cy="125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4580" name="Picture 5" descr="H:\Received files\0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228600"/>
            <a:ext cx="7900988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55105" y="371475"/>
            <a:ext cx="2489200" cy="105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Silicon external prosthesis</a:t>
            </a:r>
            <a:endParaRPr lang="en-US"/>
          </a:p>
        </p:txBody>
      </p:sp>
      <p:pic>
        <p:nvPicPr>
          <p:cNvPr id="4" name="Content Placeholder 3" descr="iS-Breast_Reconstruction_FAQs_Opting_for_a_Prosthesis-iStock-90602058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3305" y="2361565"/>
            <a:ext cx="6685280" cy="3775710"/>
          </a:xfrm>
          <a:prstGeom prst="rect">
            <a:avLst/>
          </a:prstGeom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5604" name="Picture 2" descr="H:\Received files\0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0" y="152400"/>
            <a:ext cx="79009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91605" y="5385435"/>
            <a:ext cx="2489200" cy="114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6628" name="Picture 2" descr="H:\Received files\0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152400"/>
            <a:ext cx="7912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97040" y="5164455"/>
            <a:ext cx="2257425" cy="156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7652" name="Picture 2" descr="H:\Received files\1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-6350"/>
            <a:ext cx="86106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81445" y="5450205"/>
            <a:ext cx="24892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" descr="C:\Users\user\Desktop\stock-photo-three-dimensional-map-of-india-on-white-isolated-background-d-70716748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81200" y="990600"/>
            <a:ext cx="5562600" cy="4876800"/>
          </a:xfrm>
        </p:spPr>
      </p:pic>
      <p:pic>
        <p:nvPicPr>
          <p:cNvPr id="16388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8676" name="Picture 2" descr="C:\Documents and Settings\edp18123\Desktop\Tapti Mam\14b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0"/>
            <a:ext cx="79009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8105" y="168910"/>
            <a:ext cx="2489200" cy="96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9700" name="Picture 2" descr="C:\Documents and Settings\edp18123\Desktop\Tapti Mam\3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1030" y="228600"/>
            <a:ext cx="79009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97600" y="228600"/>
            <a:ext cx="2489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mtClean="0">
                <a:solidFill>
                  <a:schemeClr val="bg1"/>
                </a:solidFill>
                <a:ea typeface="MS PGothic" panose="020B0600070205080204" pitchFamily="34" charset="-128"/>
              </a:rPr>
              <a:t>Breast Conservation Surgery</a:t>
            </a:r>
            <a:endParaRPr lang="en-US" altLang="zh-CN" smtClean="0"/>
          </a:p>
        </p:txBody>
      </p:sp>
      <p:pic>
        <p:nvPicPr>
          <p:cNvPr id="38915" name="Picture 2" descr="C:\Users\edp181\Desktop\images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219200"/>
            <a:ext cx="1905000" cy="1752600"/>
          </a:xfrm>
        </p:spPr>
      </p:pic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0" y="2967038"/>
            <a:ext cx="9144000" cy="3416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5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Early diagnosis and multidisciplinary approach can prevent mastectomy  </a:t>
            </a:r>
            <a:endParaRPr lang="en-US" altLang="en-US"/>
          </a:p>
        </p:txBody>
      </p:sp>
      <p:pic>
        <p:nvPicPr>
          <p:cNvPr id="38917" name="Picture 3" descr="C:\Users\edp181\Desktop\image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1219200"/>
            <a:ext cx="13716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" descr="C:\Users\edp181\Desktop\images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219200"/>
            <a:ext cx="18002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5791200"/>
            <a:ext cx="190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BCS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Surgically excise the bulk of tumor</a:t>
            </a:r>
            <a:endParaRPr lang="en-US" dirty="0" smtClean="0"/>
          </a:p>
          <a:p>
            <a:r>
              <a:rPr lang="en-US" dirty="0" smtClean="0"/>
              <a:t>2. Preserve cosmetically acceptable breast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Avoid BCS  1. If high risk of recurrence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2. Chances of complications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3. Unsatisfactory  </a:t>
            </a:r>
            <a:r>
              <a:rPr lang="en-US" dirty="0" err="1" smtClean="0"/>
              <a:t>cosmesis</a:t>
            </a:r>
            <a:endParaRPr lang="en-IN" dirty="0"/>
          </a:p>
        </p:txBody>
      </p:sp>
      <p:pic>
        <p:nvPicPr>
          <p:cNvPr id="15365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Absolute contraindication of BCS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Advanced breast cancer</a:t>
            </a:r>
            <a:endParaRPr lang="en-US" dirty="0" smtClean="0"/>
          </a:p>
          <a:p>
            <a:r>
              <a:rPr lang="en-US" dirty="0" smtClean="0"/>
              <a:t>Pregnancy  -but can be done in 3</a:t>
            </a:r>
            <a:r>
              <a:rPr lang="en-US" baseline="30000" dirty="0" smtClean="0"/>
              <a:t>rd</a:t>
            </a:r>
            <a:r>
              <a:rPr lang="en-US" dirty="0" smtClean="0"/>
              <a:t> trimester</a:t>
            </a:r>
            <a:endParaRPr lang="en-US" dirty="0" smtClean="0"/>
          </a:p>
          <a:p>
            <a:r>
              <a:rPr lang="en-US" dirty="0" smtClean="0"/>
              <a:t>2 or more lesions in separate quadrants or diffuse </a:t>
            </a:r>
            <a:r>
              <a:rPr lang="en-US" dirty="0" err="1" smtClean="0"/>
              <a:t>microcalcifications</a:t>
            </a:r>
            <a:endParaRPr lang="en-US" dirty="0" smtClean="0"/>
          </a:p>
          <a:p>
            <a:r>
              <a:rPr lang="en-US" dirty="0" smtClean="0"/>
              <a:t>Previous irradiation of breast</a:t>
            </a:r>
            <a:endParaRPr lang="en-US" dirty="0" smtClean="0"/>
          </a:p>
          <a:p>
            <a:r>
              <a:rPr lang="en-US" dirty="0" smtClean="0"/>
              <a:t>Persistent positive tissue margin</a:t>
            </a:r>
            <a:endParaRPr lang="en-US" dirty="0" smtClean="0"/>
          </a:p>
        </p:txBody>
      </p:sp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6353175" y="5003165"/>
            <a:ext cx="2489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Relative contraindication of BCS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Collagen vascular disease- scleroderma  or active lupus </a:t>
            </a:r>
            <a:r>
              <a:rPr lang="en-US" dirty="0" err="1" smtClean="0"/>
              <a:t>erythematus</a:t>
            </a:r>
            <a:endParaRPr lang="en-US" dirty="0" smtClean="0"/>
          </a:p>
          <a:p>
            <a:r>
              <a:rPr lang="en-US" dirty="0" smtClean="0"/>
              <a:t>Tumor breast ratio</a:t>
            </a:r>
            <a:endParaRPr lang="en-US" dirty="0" smtClean="0"/>
          </a:p>
          <a:p>
            <a:r>
              <a:rPr lang="en-US" dirty="0" smtClean="0"/>
              <a:t>Extensive </a:t>
            </a:r>
            <a:r>
              <a:rPr lang="en-US" dirty="0" err="1" smtClean="0"/>
              <a:t>intraductal</a:t>
            </a:r>
            <a:r>
              <a:rPr lang="en-US" dirty="0" smtClean="0"/>
              <a:t> component but if margins are clear BCS can be done</a:t>
            </a:r>
            <a:endParaRPr lang="en-US" dirty="0" smtClean="0"/>
          </a:p>
          <a:p>
            <a:r>
              <a:rPr lang="en-US" dirty="0" smtClean="0"/>
              <a:t>Medical contraindications - Subjective</a:t>
            </a:r>
            <a:endParaRPr lang="en-US" dirty="0" smtClean="0"/>
          </a:p>
          <a:p>
            <a:r>
              <a:rPr lang="en-US" dirty="0" smtClean="0"/>
              <a:t>Other influencing factors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1. Residence for follow up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2. Level of education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3. Financial condition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4. Age of the patient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5. Patient’s choice</a:t>
            </a:r>
            <a:endParaRPr lang="en-IN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5365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Users\user\Desktop\dt_140703_mammography_breast_cancer_800x60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826000" y="3619500"/>
            <a:ext cx="4318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DR00004155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876800" cy="365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7310" y="5255260"/>
            <a:ext cx="2077085" cy="160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66FF"/>
                </a:solidFill>
              </a:rPr>
              <a:t>Comparison of Screen Film &amp; Digital Mammography</a:t>
            </a:r>
            <a:endParaRPr lang="en-US" sz="2800" b="1" smtClean="0">
              <a:solidFill>
                <a:srgbClr val="FF66FF"/>
              </a:solidFill>
            </a:endParaRPr>
          </a:p>
        </p:txBody>
      </p:sp>
      <p:pic>
        <p:nvPicPr>
          <p:cNvPr id="70659" name="Picture 3" descr="URMC%20030%20R%20MLO%20w%20arrowhigh"/>
          <p:cNvPicPr>
            <a:picLocks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14400" y="1295400"/>
            <a:ext cx="3103563" cy="4530725"/>
          </a:xfrm>
          <a:noFill/>
        </p:spPr>
      </p:pic>
      <p:pic>
        <p:nvPicPr>
          <p:cNvPr id="70660" name="Picture 5" descr="Digi Mammo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219200"/>
            <a:ext cx="3581400" cy="4530725"/>
          </a:xfrm>
          <a:solidFill>
            <a:schemeClr val="bg2"/>
          </a:solidFill>
        </p:spPr>
      </p:pic>
      <p:sp>
        <p:nvSpPr>
          <p:cNvPr id="70661" name="Rectangle 6"/>
          <p:cNvSpPr>
            <a:spLocks noChangeArrowheads="1"/>
          </p:cNvSpPr>
          <p:nvPr/>
        </p:nvSpPr>
        <p:spPr bwMode="auto">
          <a:xfrm>
            <a:off x="4572000" y="5638800"/>
            <a:ext cx="3733800" cy="457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2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71683" name="Picture 4" descr="Really Best Image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0"/>
            <a:ext cx="6248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65265" y="4910455"/>
            <a:ext cx="2489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Content Placeholder 6" descr="20180731_10114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3001645"/>
            <a:ext cx="4038600" cy="2271395"/>
          </a:xfrm>
          <a:prstGeom prst="rect">
            <a:avLst/>
          </a:prstGeom>
        </p:spPr>
      </p:pic>
      <p:pic>
        <p:nvPicPr>
          <p:cNvPr id="9" name="Picture 8" descr="20180731_101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6565" y="600075"/>
            <a:ext cx="10057765" cy="5657215"/>
          </a:xfrm>
          <a:prstGeom prst="rect">
            <a:avLst/>
          </a:prstGeom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95515" y="38735"/>
            <a:ext cx="2235200" cy="121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隶书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Every 4</a:t>
            </a:r>
            <a:r>
              <a:rPr lang="en-US" baseline="30000" dirty="0" smtClean="0">
                <a:ea typeface="+mn-ea"/>
              </a:rPr>
              <a:t>th</a:t>
            </a:r>
            <a:r>
              <a:rPr lang="en-US" dirty="0" smtClean="0">
                <a:ea typeface="+mn-ea"/>
              </a:rPr>
              <a:t> women suffers from some or the other breast disease</a:t>
            </a:r>
            <a:endParaRPr lang="en-US" dirty="0" smtClean="0">
              <a:ea typeface="+mn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Out of this only 4-5 % are cancer</a:t>
            </a:r>
            <a:endParaRPr lang="en-US" dirty="0" smtClean="0">
              <a:ea typeface="+mn-ea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Rest of the breast diseases are benign breast disease</a:t>
            </a:r>
            <a:endParaRPr lang="en-US" dirty="0">
              <a:ea typeface="+mn-ea"/>
            </a:endParaRPr>
          </a:p>
        </p:txBody>
      </p:sp>
      <p:pic>
        <p:nvPicPr>
          <p:cNvPr id="17412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C:\Users\user\Desktop\worriedm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3300" y="4059238"/>
            <a:ext cx="18415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20180731_10293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2462530"/>
            <a:ext cx="7277100" cy="3741420"/>
          </a:xfrm>
          <a:prstGeom prst="rect">
            <a:avLst/>
          </a:prstGeom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97600" y="278765"/>
            <a:ext cx="2489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20180731_16552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84200" y="2038350"/>
            <a:ext cx="7975600" cy="3910965"/>
          </a:xfrm>
          <a:prstGeom prst="rect">
            <a:avLst/>
          </a:prstGeom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70600" y="156210"/>
            <a:ext cx="2489200" cy="129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2771" name="Picture 2" descr="H:\Received files\1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41463" y="1157288"/>
            <a:ext cx="6059487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89165" y="562737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隶书"/>
              </a:rPr>
              <a:t>Ultrasonography of the breast</a:t>
            </a:r>
            <a:endParaRPr lang="en-US" smtClean="0">
              <a:ea typeface="隶书"/>
            </a:endParaRPr>
          </a:p>
        </p:txBody>
      </p:sp>
      <p:pic>
        <p:nvPicPr>
          <p:cNvPr id="73731" name="Picture 2" descr="C:\Users\user\Desktop\usg-breast-500x500.pn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438400" y="2690813"/>
            <a:ext cx="4267200" cy="2878137"/>
          </a:xfr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8100" y="56673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3731" name="Picture 3" descr="DSC01225"/>
          <p:cNvPicPr>
            <a:picLocks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57200" y="2622550"/>
            <a:ext cx="7975600" cy="4086860"/>
          </a:xfrm>
          <a:noFill/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97600" y="473075"/>
            <a:ext cx="2489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2707" name="Picture 2" descr="C:\Documents and Settings\bpphmrl\Desktop\New Folder\071220128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55320" y="1847215"/>
            <a:ext cx="7668895" cy="4616450"/>
          </a:xfrm>
          <a:noFill/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35015" y="113030"/>
            <a:ext cx="2489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240"/>
            <a:ext cx="8355965" cy="4434840"/>
          </a:xfrm>
        </p:spPr>
        <p:txBody>
          <a:bodyPr/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en-US" sz="4000">
                <a:solidFill>
                  <a:srgbClr val="FF0000"/>
                </a:solidFill>
              </a:rPr>
              <a:t>BCS WITH ADVANCEMENT RECONSTRUCTION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5803265" y="166370"/>
            <a:ext cx="24892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Tirthankar Das1\Dr. Tapti\PATIENT PICTURES\Dr. Tapti Sen(New Phone Pics)\20150224_11590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709930"/>
            <a:ext cx="4343400" cy="279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E:\Tirthankar Das1\Dr. Tapti\PATIENT PICTURES\Dr. Tapti Sen(New Phone Pics)\20150224_144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3145" y="3839210"/>
            <a:ext cx="419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E:\Tirthankar Das1\Dr. Tapti\PATIENT PICTURES\Dr. Tapti Sen(New Phone Pics)\20150224_142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145" y="228600"/>
            <a:ext cx="4160838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C:\Users\edp181\Desktop\IMG-20150317-WA0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839210"/>
            <a:ext cx="4191000" cy="301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28600"/>
            <a:ext cx="125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30724" name="Picture 2" descr="H:\Received files\1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41463" y="1157288"/>
            <a:ext cx="6059487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Documents and Settings\bpphmrl\Desktop\logo_i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03085" y="5588000"/>
            <a:ext cx="231013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1747" name="Picture 2" descr="H:\Received files\1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41463" y="1157288"/>
            <a:ext cx="6059487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99960" y="552069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/>
          <p:nvPr>
            <p:ph sz="half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隶书"/>
            </a:endParaRPr>
          </a:p>
        </p:txBody>
      </p:sp>
      <p:pic>
        <p:nvPicPr>
          <p:cNvPr id="18435" name="Picture 2" descr="C:\Users\user\Desktop\rtw.1160834400.the-indian-support-crowd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64890" y="1935163"/>
            <a:ext cx="6614220" cy="4389437"/>
          </a:xfrm>
        </p:spPr>
      </p:pic>
      <p:pic>
        <p:nvPicPr>
          <p:cNvPr id="18436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371600" y="1981200"/>
            <a:ext cx="762000" cy="762000"/>
          </a:xfrm>
          <a:prstGeom prst="ellipse">
            <a:avLst/>
          </a:prstGeom>
          <a:solidFill>
            <a:srgbClr val="FD99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1371600" y="2133600"/>
            <a:ext cx="914400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1600"/>
              <a:t>Cancer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edp181\Desktop\pics\BCS\Picture1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19200" y="0"/>
            <a:ext cx="28194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Users\edp181\Desktop\pics\BCS\Pictur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0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C:\Users\edp181\Desktop\pics\BCS\Picture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276600"/>
            <a:ext cx="3048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C:\Users\edp181\Downloads\20150109_124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8862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edp18123\Desktop\Tapti Mam\21a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04800" y="3581400"/>
            <a:ext cx="411480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C:\Users\edp181\Desktop\20150321_1044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40163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C:\Users\edp181\Desktop\20150328_082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0"/>
            <a:ext cx="371475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6" descr="C:\Users\edp181\Desktop\20150328_085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581400"/>
            <a:ext cx="3886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PGothic" panose="020B0600070205080204" pitchFamily="34" charset="-128"/>
              </a:rPr>
              <a:t>After 3 years</a:t>
            </a:r>
            <a:endParaRPr lang="en-US" dirty="0" smtClean="0">
              <a:ea typeface="MS PGothic" panose="020B0600070205080204" pitchFamily="34" charset="-128"/>
            </a:endParaRPr>
          </a:p>
        </p:txBody>
      </p:sp>
      <p:pic>
        <p:nvPicPr>
          <p:cNvPr id="39940" name="Picture 2" descr="C:\Documents and Settings\edp18123\Desktop\St.Gallen\09082013141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9600" y="1752600"/>
            <a:ext cx="79009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84415" y="21145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40964" name="Picture 2" descr="C:\Documents and Settings\bpphmrl\Desktop\New Folder\1212201141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0713" y="466725"/>
            <a:ext cx="79009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17460" y="1016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41988" name="Picture 2" descr="C:\Documents and Settings\bpphmrl\Desktop\New Folder\1201201248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0713" y="466725"/>
            <a:ext cx="7900987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16825" y="6286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43012" name="Picture 2" descr="C:\Documents and Settings\a\Desktop\New Folder (3)\0404201255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0713" y="466725"/>
            <a:ext cx="7900987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21575" y="9461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  <a:ea typeface="MS PGothic" panose="020B0600070205080204" pitchFamily="34" charset="-128"/>
              </a:rPr>
              <a:t>                       </a:t>
            </a:r>
            <a:r>
              <a:rPr lang="en-US" dirty="0" smtClean="0">
                <a:solidFill>
                  <a:schemeClr val="tx1"/>
                </a:solidFill>
                <a:ea typeface="MS PGothic" panose="020B0600070205080204" pitchFamily="34" charset="-128"/>
              </a:rPr>
              <a:t>BUT…..</a:t>
            </a:r>
            <a:endParaRPr lang="en-US" dirty="0" smtClean="0">
              <a:solidFill>
                <a:schemeClr val="bg2"/>
              </a:solidFill>
              <a:ea typeface="MS PGothic" panose="020B0600070205080204" pitchFamily="34" charset="-128"/>
            </a:endParaRPr>
          </a:p>
        </p:txBody>
      </p:sp>
      <p:pic>
        <p:nvPicPr>
          <p:cNvPr id="53251" name="Picture 2" descr="C:\Documents and Settings\edp18123\Desktop\443465-Royalty-Free-RF-Clip-Art-Illustration-Of-A-Cartoon-Damsel-In-Distressed-Tied-To-Railroad-Track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57200" y="2190115"/>
            <a:ext cx="4038600" cy="3894455"/>
          </a:xfr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00900" y="543623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54276" name="Picture 2" descr="C:\Documents and Settings\edp18123\Desktop\Tapti Mam\2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" y="228600"/>
            <a:ext cx="79009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55665" y="47529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55300" name="Picture 2" descr="C:\Documents and Settings\edp18123\Desktop\Tapti Mam\28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228600"/>
            <a:ext cx="79009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25005" y="48291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6324" name="Content Placeholder 4" descr="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3840480"/>
            <a:ext cx="4038600" cy="593725"/>
          </a:xfrm>
          <a:noFill/>
        </p:spPr>
      </p:pic>
      <p:pic>
        <p:nvPicPr>
          <p:cNvPr id="56323" name="Picture 2" descr="C:\Documents and Settings\edp18123\Desktop\St.Gallen\240120125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79009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44665" y="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cs typeface="+mj-cs"/>
              </a:rPr>
              <a:t>              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  <a:cs typeface="+mj-cs"/>
              </a:rPr>
              <a:t>Breast diseases %</a:t>
            </a:r>
            <a:endParaRPr lang="en-US" dirty="0">
              <a:solidFill>
                <a:schemeClr val="bg1">
                  <a:lumMod val="95000"/>
                </a:schemeClr>
              </a:solidFill>
              <a:cs typeface="+mj-cs"/>
            </a:endParaRPr>
          </a:p>
        </p:txBody>
      </p:sp>
      <p:sp>
        <p:nvSpPr>
          <p:cNvPr id="19459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" name="Pie 30"/>
          <p:cNvSpPr/>
          <p:nvPr/>
        </p:nvSpPr>
        <p:spPr>
          <a:xfrm>
            <a:off x="2590800" y="2590800"/>
            <a:ext cx="3810000" cy="3657600"/>
          </a:xfrm>
          <a:prstGeom prst="pie">
            <a:avLst>
              <a:gd name="adj1" fmla="val 0"/>
              <a:gd name="adj2" fmla="val 210424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461" name="TextBox 31"/>
          <p:cNvSpPr txBox="1">
            <a:spLocks noChangeArrowheads="1"/>
          </p:cNvSpPr>
          <p:nvPr/>
        </p:nvSpPr>
        <p:spPr bwMode="auto">
          <a:xfrm>
            <a:off x="4267200" y="3200400"/>
            <a:ext cx="16002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95% benign breast disease</a:t>
            </a: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019800" y="4267200"/>
            <a:ext cx="762000" cy="1588"/>
          </a:xfrm>
          <a:prstGeom prst="straightConnector1">
            <a:avLst/>
          </a:prstGeom>
          <a:ln w="412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flipH="1">
            <a:off x="6858000" y="4114800"/>
            <a:ext cx="1568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5% cancer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9464" name="Picture 2" descr="C:\Users\Clinical Research1\Desktop\images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53200" y="5943600"/>
            <a:ext cx="259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57348" name="Picture 2" descr="C:\Documents and Settings\edp18123\Desktop\Tapti Mam\3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0"/>
            <a:ext cx="790098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25005" y="7366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58372" name="Picture 2" descr="C:\Documents and Settings\edp18123\Desktop\Tapti Mam\30b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0"/>
            <a:ext cx="790098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870" y="548195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59396" name="Picture 2" descr="C:\Documents and Settings\edp18123\Desktop\Tapti Mam\34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09600" y="0"/>
            <a:ext cx="790098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460" y="529145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60420" name="Picture 2" descr="C:\Documents and Settings\edp18123\Desktop\Tapti Mam\3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1000" y="0"/>
            <a:ext cx="790098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0665" y="518541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PGothic" panose="020B0600070205080204" pitchFamily="34" charset="-128"/>
              </a:rPr>
              <a:t>Prosthesis with poor </a:t>
            </a:r>
            <a:r>
              <a:rPr lang="en-US" dirty="0" err="1" smtClean="0">
                <a:ea typeface="MS PGothic" panose="020B0600070205080204" pitchFamily="34" charset="-128"/>
              </a:rPr>
              <a:t>cosmesis</a:t>
            </a:r>
            <a:endParaRPr lang="en-US" dirty="0" smtClean="0">
              <a:ea typeface="MS PGothic" panose="020B0600070205080204" pitchFamily="34" charset="-128"/>
            </a:endParaRPr>
          </a:p>
        </p:txBody>
      </p:sp>
      <p:pic>
        <p:nvPicPr>
          <p:cNvPr id="61443" name="Picture 2" descr="C:\Documents and Settings\bpphmrl\Desktop\New Folder\190120125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616200" y="2453005"/>
            <a:ext cx="4038600" cy="3028950"/>
          </a:xfrm>
          <a:noFill/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915" y="579628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20200217_1514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928495" y="2548890"/>
            <a:ext cx="4038600" cy="3028950"/>
          </a:xfrm>
          <a:prstGeom prst="rect">
            <a:avLst/>
          </a:prstGeo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99325" y="12319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a typeface="MS PGothic" panose="020B0600070205080204" pitchFamily="34" charset="-128"/>
              </a:rPr>
              <a:t>Complications of </a:t>
            </a:r>
            <a:r>
              <a:rPr lang="en-US" dirty="0" err="1" smtClean="0">
                <a:ea typeface="MS PGothic" panose="020B0600070205080204" pitchFamily="34" charset="-128"/>
              </a:rPr>
              <a:t>axillary</a:t>
            </a:r>
            <a:r>
              <a:rPr lang="en-US" dirty="0" smtClean="0">
                <a:ea typeface="MS PGothic" panose="020B0600070205080204" pitchFamily="34" charset="-128"/>
              </a:rPr>
              <a:t> clearance</a:t>
            </a:r>
            <a:endParaRPr lang="en-US" dirty="0" smtClean="0">
              <a:ea typeface="MS PGothic" panose="020B0600070205080204" pitchFamily="34" charset="-128"/>
            </a:endParaRPr>
          </a:p>
        </p:txBody>
      </p:sp>
      <p:pic>
        <p:nvPicPr>
          <p:cNvPr id="33796" name="Picture 2" descr="C:\Documents and Settings\edp18123\Desktop\St.Gallen\170120131072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24400" y="2209800"/>
            <a:ext cx="3932238" cy="4648200"/>
          </a:xfrm>
        </p:spPr>
      </p:pic>
      <p:pic>
        <p:nvPicPr>
          <p:cNvPr id="33795" name="Picture 2" descr="H:\Received files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81200"/>
            <a:ext cx="349885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9805" y="12192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Tirthankar Das1\Dr. Tapti\PATIENT PICTURES\Dr. Tapti Sen(New Phone Pics)\20140707_123013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38400" y="1447800"/>
            <a:ext cx="4525963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495800" y="2057400"/>
            <a:ext cx="1066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BA7F9F"/>
            </a:solidFill>
            <a:miter lim="800000"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8100" y="56673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2740"/>
            <a:ext cx="7987030" cy="995045"/>
          </a:xfrm>
        </p:spPr>
        <p:txBody>
          <a:bodyPr>
            <a:normAutofit fontScale="90000"/>
          </a:bodyPr>
          <a:lstStyle/>
          <a:p>
            <a:br>
              <a:rPr lang="en-US" dirty="0" smtClean="0"/>
            </a:br>
            <a:br>
              <a:rPr lang="en-US" dirty="0" smtClean="0"/>
            </a:br>
            <a:br>
              <a:rPr lang="en-US" dirty="0" smtClean="0"/>
            </a:br>
            <a:br>
              <a:rPr lang="en-US" dirty="0" smtClean="0"/>
            </a:br>
            <a:br>
              <a:rPr lang="en-US" dirty="0" smtClean="0"/>
            </a:br>
            <a:r>
              <a:rPr lang="en-US" dirty="0" smtClean="0"/>
              <a:t>                                                    </a:t>
            </a:r>
            <a:br>
              <a:rPr lang="en-US" dirty="0" smtClean="0"/>
            </a:br>
            <a:br>
              <a:rPr lang="en-US" dirty="0" smtClean="0"/>
            </a:br>
            <a:br>
              <a:rPr lang="en-US" dirty="0" smtClean="0"/>
            </a:br>
            <a:r>
              <a:rPr lang="en-US" dirty="0" smtClean="0"/>
              <a:t>Sentinel node mapping &amp; biopsy for </a:t>
            </a:r>
            <a:r>
              <a:rPr lang="en-US" dirty="0" err="1" smtClean="0"/>
              <a:t>axillary</a:t>
            </a:r>
            <a:r>
              <a:rPr lang="en-US" dirty="0" smtClean="0"/>
              <a:t> staging for breast cancer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3070"/>
            <a:ext cx="8229600" cy="3351530"/>
          </a:xfrm>
        </p:spPr>
        <p:txBody>
          <a:bodyPr/>
          <a:lstStyle/>
          <a:p>
            <a:r>
              <a:rPr lang="en-US" dirty="0" err="1" smtClean="0"/>
              <a:t>Peritumoral</a:t>
            </a:r>
            <a:r>
              <a:rPr lang="en-US" dirty="0" smtClean="0"/>
              <a:t> or </a:t>
            </a:r>
            <a:r>
              <a:rPr lang="en-US" dirty="0" err="1" smtClean="0"/>
              <a:t>periareolar</a:t>
            </a:r>
            <a:r>
              <a:rPr lang="en-US" dirty="0" smtClean="0"/>
              <a:t> injection of 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Blue dye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err="1" smtClean="0"/>
              <a:t>Methylene</a:t>
            </a:r>
            <a:r>
              <a:rPr lang="en-US" dirty="0" smtClean="0"/>
              <a:t> blue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Technetium colloid</a:t>
            </a:r>
            <a:endParaRPr lang="en-IN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How SLNB is done?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800" dirty="0" smtClean="0">
                <a:solidFill>
                  <a:srgbClr val="002060"/>
                </a:solidFill>
              </a:rPr>
              <a:t>An SLNB is usually done as an outpatient procedure in the nuclear medicine department of a hospital.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0"/>
            <a:r>
              <a:rPr lang="en-US" sz="3800" dirty="0" smtClean="0">
                <a:solidFill>
                  <a:srgbClr val="002060"/>
                </a:solidFill>
              </a:rPr>
              <a:t>The surgeon injects a radioactive substance (radiotracer), a blue dye or both into the tissue around the </a:t>
            </a:r>
            <a:r>
              <a:rPr lang="en-US" sz="3800" dirty="0" err="1" smtClean="0">
                <a:solidFill>
                  <a:srgbClr val="002060"/>
                </a:solidFill>
              </a:rPr>
              <a:t>tumour</a:t>
            </a:r>
            <a:r>
              <a:rPr lang="en-US" sz="3800" dirty="0" smtClean="0">
                <a:solidFill>
                  <a:srgbClr val="002060"/>
                </a:solidFill>
              </a:rPr>
              <a:t> or into the area from where the </a:t>
            </a:r>
            <a:r>
              <a:rPr lang="en-US" sz="3800" dirty="0" err="1" smtClean="0">
                <a:solidFill>
                  <a:srgbClr val="002060"/>
                </a:solidFill>
              </a:rPr>
              <a:t>tumour</a:t>
            </a:r>
            <a:r>
              <a:rPr lang="en-US" sz="3800" dirty="0" smtClean="0">
                <a:solidFill>
                  <a:srgbClr val="002060"/>
                </a:solidFill>
              </a:rPr>
              <a:t> was removed. 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The radiotracer is injected anywhere from 1–16 hours before the surgical procedure.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It takes about 5 minutes for the blue dye to reach the sentinel nodes, so the dye is often injected in the operating room just before the surgery. 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0"/>
            <a:r>
              <a:rPr lang="en-US" sz="3800" dirty="0" smtClean="0">
                <a:solidFill>
                  <a:srgbClr val="002060"/>
                </a:solidFill>
              </a:rPr>
              <a:t>The dye or radioactive substance is taken up by the lymph vessels. It travels along the lymph vessels draining the area around the cancer to the sentinel lymph node(s).</a:t>
            </a:r>
            <a:endParaRPr lang="en-US" sz="3800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6866" name="Picture 2" descr="C:\Documents and Settings\Clinical Research\Desktop\medica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58100" y="0"/>
            <a:ext cx="1485900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762000"/>
            <a:ext cx="6705600" cy="990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/>
            <a:r>
              <a:rPr lang="en-US" sz="5400" b="1" i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 Numbers Don’t Lie</a:t>
            </a:r>
            <a:endParaRPr lang="en-US" altLang="en-US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916363" y="2133600"/>
            <a:ext cx="6835775" cy="434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>
              <a:solidFill>
                <a:srgbClr val="333333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4" name="TextBox 8"/>
          <p:cNvSpPr>
            <a:spLocks noChangeArrowheads="1"/>
          </p:cNvSpPr>
          <p:nvPr/>
        </p:nvSpPr>
        <p:spPr bwMode="auto">
          <a:xfrm>
            <a:off x="3200400" y="1676400"/>
            <a:ext cx="59436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2F2F2"/>
                </a:solidFill>
                <a:sym typeface="Arial" panose="020B0604020202020204" pitchFamily="34" charset="0"/>
              </a:rPr>
              <a:t>240,000 new patients a year in India.</a:t>
            </a:r>
            <a:endParaRPr lang="en-US" sz="2800">
              <a:solidFill>
                <a:srgbClr val="F2F2F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5" name="TextBox 9"/>
          <p:cNvSpPr>
            <a:spLocks noChangeArrowheads="1"/>
          </p:cNvSpPr>
          <p:nvPr/>
        </p:nvSpPr>
        <p:spPr bwMode="auto">
          <a:xfrm>
            <a:off x="3200400" y="2514600"/>
            <a:ext cx="5943600" cy="137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2F2F2"/>
                </a:solidFill>
                <a:sym typeface="Arial" panose="020B0604020202020204" pitchFamily="34" charset="0"/>
              </a:rPr>
              <a:t>Every 3 minutes a woman is diagnosed</a:t>
            </a:r>
            <a:r>
              <a:rPr lang="en-US" sz="2800">
                <a:solidFill>
                  <a:srgbClr val="333333"/>
                </a:solidFill>
                <a:sym typeface="Arial" panose="020B0604020202020204" pitchFamily="34" charset="0"/>
              </a:rPr>
              <a:t>.</a:t>
            </a:r>
            <a:endParaRPr lang="en-US" sz="2800">
              <a:solidFill>
                <a:srgbClr val="333333"/>
              </a:solidFill>
              <a:sym typeface="Arial" panose="020B0604020202020204" pitchFamily="34" charset="0"/>
            </a:endParaRPr>
          </a:p>
          <a:p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6" name="TextBox 10"/>
          <p:cNvSpPr>
            <a:spLocks noChangeArrowheads="1"/>
          </p:cNvSpPr>
          <p:nvPr/>
        </p:nvSpPr>
        <p:spPr bwMode="auto">
          <a:xfrm>
            <a:off x="3200400" y="3733800"/>
            <a:ext cx="5943600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2F2F2"/>
                </a:solidFill>
                <a:sym typeface="Arial" panose="020B0604020202020204" pitchFamily="34" charset="0"/>
              </a:rPr>
              <a:t>Every 12 minutes  a death occurs</a:t>
            </a:r>
            <a:endParaRPr lang="en-US" sz="2800">
              <a:solidFill>
                <a:srgbClr val="F2F2F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7" name="TextBox 11"/>
          <p:cNvSpPr>
            <a:spLocks noChangeArrowheads="1"/>
          </p:cNvSpPr>
          <p:nvPr/>
        </p:nvSpPr>
        <p:spPr bwMode="auto">
          <a:xfrm>
            <a:off x="2743200" y="4419600"/>
            <a:ext cx="6400800" cy="1384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lvl="1"/>
            <a:r>
              <a:rPr lang="en-US" sz="2800">
                <a:solidFill>
                  <a:srgbClr val="F2F2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85</a:t>
            </a:r>
            <a:r>
              <a:rPr lang="en-US" sz="2800">
                <a:solidFill>
                  <a:srgbClr val="F2F2F2"/>
                </a:solidFill>
                <a:sym typeface="Arial" panose="020B0604020202020204" pitchFamily="34" charset="0"/>
              </a:rPr>
              <a:t>% of breast cancer cases occur in women who have no identifiable risk factors.</a:t>
            </a:r>
            <a:r>
              <a:rPr lang="en-US" sz="2400">
                <a:solidFill>
                  <a:srgbClr val="F2F2F2"/>
                </a:solidFill>
                <a:sym typeface="Arial" panose="020B0604020202020204" pitchFamily="34" charset="0"/>
              </a:rPr>
              <a:t> </a:t>
            </a:r>
            <a:endParaRPr lang="en-US">
              <a:solidFill>
                <a:srgbClr val="F2F2F2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0488" name="Picture 9" descr="C:\Users\Lucifer\Desktop\New folder\pppp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62200" y="1752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C:\Users\Lucifer\Desktop\New folder\pppp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38400" y="26670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C:\Users\Lucifer\Desktop\New folder\pppp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09800" y="4495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9" descr="C:\Users\Lucifer\Desktop\New folder\pppp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0" y="38100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2" descr="C:\Users\Clinical Research1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5943600"/>
            <a:ext cx="259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sz="3800" dirty="0" smtClean="0">
                <a:solidFill>
                  <a:srgbClr val="002060"/>
                </a:solidFill>
              </a:rPr>
              <a:t>A special scanning device detects the radioactivity in the sentinel lymph node(s), or the surgeon looks for the lymph node(s) stained blue.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Sometimes, the sentinel lymph node cannot be identified. 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If the sentinel lymph node is positive or if it cannot be identified, then more lymph nodes will need to be removed.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0"/>
            <a:r>
              <a:rPr lang="en-US" sz="3800" dirty="0" smtClean="0">
                <a:solidFill>
                  <a:srgbClr val="002060"/>
                </a:solidFill>
              </a:rPr>
              <a:t>The surgeon makes a small cut (incision) over the node(s). 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0"/>
            <a:r>
              <a:rPr lang="en-US" sz="3800" dirty="0" smtClean="0">
                <a:solidFill>
                  <a:srgbClr val="002060"/>
                </a:solidFill>
              </a:rPr>
              <a:t>The radioactive or blue lymph node(s) is removed and sent to the laboratory to be examined under a microscope by a pathologist (a doctor who specializes in the causes and nature of disease).</a:t>
            </a:r>
            <a:endParaRPr lang="en-US" sz="3800" dirty="0" smtClean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7890" name="Picture 2" descr="C:\Documents and Settings\Clinical Research\Desktop\medica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58100" y="0"/>
            <a:ext cx="1485900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34820" name="Picture 2" descr="H:\Received files\1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14400" y="381000"/>
            <a:ext cx="727075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Documents and Settings\Clinical Research\Desktop\onc512693.fig4.gif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90750" y="2110581"/>
            <a:ext cx="4762500" cy="4038600"/>
          </a:xfrm>
          <a:prstGeom prst="rect">
            <a:avLst/>
          </a:prstGeom>
          <a:noFill/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66915" y="31686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35844" name="Picture 2" descr="H:\Received files\2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92375" y="1371600"/>
            <a:ext cx="41576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41870" y="11620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36868" name="Picture 2" descr="C:\Documents and Settings\edp18123\Desktop\888888888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381000"/>
            <a:ext cx="8154988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94575" y="5608320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37892" name="Picture 2" descr="C:\Documents and Settings\edp18123\Desktop\7777777777777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76400" y="762000"/>
            <a:ext cx="58531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29830" y="548195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20260" cy="4530725"/>
          </a:xfrm>
        </p:spPr>
        <p:txBody>
          <a:bodyPr/>
          <a:p>
            <a:pPr algn="ctr"/>
            <a:endParaRPr lang="en-US" sz="6000">
              <a:solidFill>
                <a:srgbClr val="FF0000"/>
              </a:solidFill>
              <a:sym typeface="+mn-ea"/>
            </a:endParaRPr>
          </a:p>
          <a:p>
            <a:pPr marL="0" indent="0" algn="ctr">
              <a:buNone/>
            </a:pPr>
            <a:r>
              <a:rPr lang="en-US" sz="6000">
                <a:solidFill>
                  <a:srgbClr val="FF0000"/>
                </a:solidFill>
                <a:sym typeface="+mn-ea"/>
              </a:rPr>
              <a:t>Oncoplastic Surgery</a:t>
            </a:r>
            <a:endParaRPr lang="en-US" sz="600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5731510" y="2334260"/>
            <a:ext cx="2189480" cy="2189480"/>
          </a:xfrm>
          <a:prstGeom prst="rect">
            <a:avLst/>
          </a:prstGeo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54165" y="540321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Reconstruction of breast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117725"/>
            <a:ext cx="7479030" cy="3664585"/>
          </a:xfrm>
          <a:prstGeom prst="rect">
            <a:avLst/>
          </a:prstGeo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8100" y="56673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sz="3200">
                <a:solidFill>
                  <a:srgbClr val="FF0000"/>
                </a:solidFill>
                <a:cs typeface="+mj-lt"/>
                <a:sym typeface="+mn-ea"/>
              </a:rPr>
              <a:t>Immediate breast reconstruction after skin sparing mastectomy with extended latissimus dorsi flap</a:t>
            </a:r>
            <a:endParaRPr lang="en-US" sz="3200">
              <a:solidFill>
                <a:srgbClr val="FF0000"/>
              </a:solidFill>
              <a:cs typeface="+mj-lt"/>
              <a:sym typeface="+mn-ea"/>
            </a:endParaRPr>
          </a:p>
        </p:txBody>
      </p:sp>
      <p:pic>
        <p:nvPicPr>
          <p:cNvPr id="4" name="Content Placeholder 3" descr="jkma-54-61-g011-l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78380" y="1713865"/>
            <a:ext cx="4237990" cy="4791075"/>
          </a:xfrm>
          <a:prstGeom prst="rect">
            <a:avLst/>
          </a:prstGeo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8100" y="56673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Tranverus Rectus Abdominus Myocutaneous Flap</a:t>
            </a:r>
            <a:endParaRPr lang="en-US"/>
          </a:p>
        </p:txBody>
      </p:sp>
      <p:pic>
        <p:nvPicPr>
          <p:cNvPr id="4" name="Content Placeholder 3" descr="Figure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200" y="2292350"/>
            <a:ext cx="8229600" cy="3674110"/>
          </a:xfrm>
          <a:prstGeom prst="rect">
            <a:avLst/>
          </a:prstGeom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8100" y="566737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隶书"/>
            </a:endParaRPr>
          </a:p>
        </p:txBody>
      </p:sp>
      <p:pic>
        <p:nvPicPr>
          <p:cNvPr id="24579" name="Picture 2" descr="C:\Users\user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57200" y="228600"/>
            <a:ext cx="2057400" cy="2819400"/>
          </a:xfrm>
        </p:spPr>
      </p:pic>
      <p:pic>
        <p:nvPicPr>
          <p:cNvPr id="24580" name="Picture 3" descr="C:\Users\user\Desktop\Vimala Raman lovely picture gall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28600"/>
            <a:ext cx="2438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C:\Users\user\Desktop\8691424515_8810bc4da2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733800"/>
            <a:ext cx="2514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 descr="C:\Users\user\Desktop\film-on-indian-women-wins-best-documentary-at-tribeca-4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04800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685800" y="3200400"/>
            <a:ext cx="16764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Below 20</a:t>
            </a:r>
            <a:endParaRPr lang="en-US"/>
          </a:p>
        </p:txBody>
      </p:sp>
      <p:sp>
        <p:nvSpPr>
          <p:cNvPr id="24584" name="TextBox 13"/>
          <p:cNvSpPr txBox="1">
            <a:spLocks noChangeArrowheads="1"/>
          </p:cNvSpPr>
          <p:nvPr/>
        </p:nvSpPr>
        <p:spPr bwMode="auto">
          <a:xfrm>
            <a:off x="3352800" y="3200400"/>
            <a:ext cx="1905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20-30 Yrs</a:t>
            </a:r>
            <a:endParaRPr lang="en-US"/>
          </a:p>
        </p:txBody>
      </p: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6477000" y="3276600"/>
            <a:ext cx="1905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30-40 Yrs.</a:t>
            </a:r>
            <a:endParaRPr lang="en-US"/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762000" y="6477000"/>
            <a:ext cx="190500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40-50 Yrs</a:t>
            </a:r>
            <a:endParaRPr lang="en-US"/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35814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50-60 Yrs</a:t>
            </a:r>
            <a:endParaRPr lang="en-US"/>
          </a:p>
        </p:txBody>
      </p:sp>
      <p:sp>
        <p:nvSpPr>
          <p:cNvPr id="24588" name="TextBox 17"/>
          <p:cNvSpPr txBox="1">
            <a:spLocks noChangeArrowheads="1"/>
          </p:cNvSpPr>
          <p:nvPr/>
        </p:nvSpPr>
        <p:spPr bwMode="auto">
          <a:xfrm>
            <a:off x="6324600" y="6477000"/>
            <a:ext cx="2362200" cy="381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/>
              <a:t>Above 60 Yrs</a:t>
            </a:r>
            <a:endParaRPr lang="en-US"/>
          </a:p>
        </p:txBody>
      </p:sp>
      <p:pic>
        <p:nvPicPr>
          <p:cNvPr id="24589" name="Picture 11" descr="C:\Users\user\Desktop\images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3733800"/>
            <a:ext cx="25431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" descr="C:\Users\user\Desktop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810000"/>
            <a:ext cx="1914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p>
            <a:pPr algn="ctr"/>
            <a:r>
              <a:rPr lang="en-US"/>
              <a:t>THEN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p>
            <a:pPr algn="ctr"/>
            <a:r>
              <a:rPr lang="en-US"/>
              <a:t>NOW</a:t>
            </a:r>
            <a:endParaRPr lang="en-US"/>
          </a:p>
        </p:txBody>
      </p:sp>
      <p:pic>
        <p:nvPicPr>
          <p:cNvPr id="37892" name="Picture 2" descr="C:\Documents and Settings\edp18123\Desktop\7777777777777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37100" y="2514600"/>
            <a:ext cx="4219575" cy="424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 descr="C:\Documents and Settings\bpphmrl\Desktop\download.jpg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64095" y="212725"/>
            <a:ext cx="1485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:\Received files\00.jpg"/>
          <p:cNvPicPr>
            <a:picLocks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3040" y="2514600"/>
            <a:ext cx="3829050" cy="424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Appeal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9085" y="259080"/>
            <a:ext cx="8608695" cy="63334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隶书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Benign disease are common in younger age group…</a:t>
            </a:r>
            <a:endParaRPr lang="en-US" smtClean="0"/>
          </a:p>
        </p:txBody>
      </p:sp>
      <p:pic>
        <p:nvPicPr>
          <p:cNvPr id="25604" name="Picture 2" descr="C:\Users\user\Desktop\12717209-female-friends-group-of-five-young-cheerful-indian-girls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00200" y="2819400"/>
            <a:ext cx="5638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ea typeface="隶书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mtClean="0"/>
              <a:t>Which age group of females are suffering from breast cancer in our society????</a:t>
            </a:r>
            <a:endParaRPr lang="en-US" smtClean="0"/>
          </a:p>
        </p:txBody>
      </p:sp>
      <p:pic>
        <p:nvPicPr>
          <p:cNvPr id="26628" name="Picture 2" descr="C:\Users\user\Desktop\images (7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657600" y="3581400"/>
            <a:ext cx="1914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C:\Documents and Settings\bpphmrl\Desktop\logo_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4800" y="6096000"/>
            <a:ext cx="248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3634</Words>
  <Application>WPS Presentation</Application>
  <PresentationFormat>On-screen Show (4:3)</PresentationFormat>
  <Paragraphs>149</Paragraphs>
  <Slides>71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87" baseType="lpstr">
      <vt:lpstr>Arial</vt:lpstr>
      <vt:lpstr>SimSun</vt:lpstr>
      <vt:lpstr>Wingdings</vt:lpstr>
      <vt:lpstr>Wingdings 2</vt:lpstr>
      <vt:lpstr>MS PGothic</vt:lpstr>
      <vt:lpstr>隶书</vt:lpstr>
      <vt:lpstr>Calibri</vt:lpstr>
      <vt:lpstr>Times New Roman</vt:lpstr>
      <vt:lpstr>Wingdings 2</vt:lpstr>
      <vt:lpstr>Constantia</vt:lpstr>
      <vt:lpstr>Microsoft YaHei</vt:lpstr>
      <vt:lpstr>Arial Unicode MS</vt:lpstr>
      <vt:lpstr>Wingdings</vt:lpstr>
      <vt:lpstr>Verdana</vt:lpstr>
      <vt:lpstr>Flow</vt:lpstr>
      <vt:lpstr>Excel.Sheet.8</vt:lpstr>
      <vt:lpstr>CONSERVATION SURGERY IN BREAST CANCER</vt:lpstr>
      <vt:lpstr>PowerPoint 演示文稿</vt:lpstr>
      <vt:lpstr>PowerPoint 演示文稿</vt:lpstr>
      <vt:lpstr>PowerPoint 演示文稿</vt:lpstr>
      <vt:lpstr>               Breast diseases %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61%</vt:lpstr>
      <vt:lpstr>PowerPoint 演示文稿</vt:lpstr>
      <vt:lpstr>PowerPoint 演示文稿</vt:lpstr>
      <vt:lpstr>PowerPoint 演示文稿</vt:lpstr>
      <vt:lpstr>PowerPoint 演示文稿</vt:lpstr>
      <vt:lpstr>Silicon external prosthesis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Breast Conservation Surgery</vt:lpstr>
      <vt:lpstr>Objectives of BCS</vt:lpstr>
      <vt:lpstr>Absolute contraindication of BCS</vt:lpstr>
      <vt:lpstr>Relative contraindication of BCS</vt:lpstr>
      <vt:lpstr>PowerPoint 演示文稿</vt:lpstr>
      <vt:lpstr>Comparison of Screen Film &amp; Digital Mammography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Ultrasonography of the breast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After 3 years</vt:lpstr>
      <vt:lpstr>PowerPoint 演示文稿</vt:lpstr>
      <vt:lpstr>PowerPoint 演示文稿</vt:lpstr>
      <vt:lpstr>PowerPoint 演示文稿</vt:lpstr>
      <vt:lpstr>                       BUT…..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Prosthesis with poor cosmesis</vt:lpstr>
      <vt:lpstr>PowerPoint 演示文稿</vt:lpstr>
      <vt:lpstr>Complications of axillary clearance</vt:lpstr>
      <vt:lpstr>PowerPoint 演示文稿</vt:lpstr>
      <vt:lpstr>                                                            Sentinel node mapping &amp; biopsy for axillary staging for breast cancer</vt:lpstr>
      <vt:lpstr>How SLNB is done?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Reconstruction of breast</vt:lpstr>
      <vt:lpstr>Immediate breast reconstruction after skin sparing mastectomy with extended latissimus dorsi flap</vt:lpstr>
      <vt:lpstr>Tranverus Rectus Abdominus Myocutaneous Flap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Dr.Sanjay Sen</dc:creator>
  <cp:lastModifiedBy>medica</cp:lastModifiedBy>
  <cp:revision>39</cp:revision>
  <dcterms:created xsi:type="dcterms:W3CDTF">2006-08-16T00:00:00Z</dcterms:created>
  <dcterms:modified xsi:type="dcterms:W3CDTF">2020-02-21T13:48:17Z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