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64" r:id="rId2"/>
    <p:sldId id="286" r:id="rId3"/>
    <p:sldId id="289" r:id="rId4"/>
    <p:sldId id="285" r:id="rId5"/>
    <p:sldId id="290" r:id="rId6"/>
    <p:sldId id="298" r:id="rId7"/>
    <p:sldId id="291" r:id="rId8"/>
    <p:sldId id="282" r:id="rId9"/>
    <p:sldId id="293" r:id="rId10"/>
    <p:sldId id="297" r:id="rId11"/>
    <p:sldId id="292" r:id="rId12"/>
    <p:sldId id="260" r:id="rId13"/>
    <p:sldId id="294" r:id="rId14"/>
    <p:sldId id="295" r:id="rId15"/>
    <p:sldId id="296" r:id="rId16"/>
    <p:sldId id="263" r:id="rId17"/>
  </p:sldIdLst>
  <p:sldSz cx="9144000" cy="5143500" type="screen16x9"/>
  <p:notesSz cx="6858000" cy="9144000"/>
  <p:photoAlbum/>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94">
          <p15:clr>
            <a:srgbClr val="A4A3A4"/>
          </p15:clr>
        </p15:guide>
        <p15:guide id="3" orient="horz" pos="3012">
          <p15:clr>
            <a:srgbClr val="A4A3A4"/>
          </p15:clr>
        </p15:guide>
        <p15:guide id="4" orient="horz" pos="432">
          <p15:clr>
            <a:srgbClr val="A4A3A4"/>
          </p15:clr>
        </p15:guide>
        <p15:guide id="5" orient="horz" pos="2664">
          <p15:clr>
            <a:srgbClr val="A4A3A4"/>
          </p15:clr>
        </p15:guide>
        <p15:guide id="6" pos="5617">
          <p15:clr>
            <a:srgbClr val="A4A3A4"/>
          </p15:clr>
        </p15:guide>
        <p15:guide id="7" pos="144">
          <p15:clr>
            <a:srgbClr val="A4A3A4"/>
          </p15:clr>
        </p15:guide>
        <p15:guide id="8"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15A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39" autoAdjust="0"/>
  </p:normalViewPr>
  <p:slideViewPr>
    <p:cSldViewPr showGuides="1">
      <p:cViewPr varScale="1">
        <p:scale>
          <a:sx n="104" d="100"/>
          <a:sy n="104" d="100"/>
        </p:scale>
        <p:origin x="162" y="78"/>
      </p:cViewPr>
      <p:guideLst>
        <p:guide orient="horz"/>
        <p:guide orient="horz" pos="94"/>
        <p:guide orient="horz" pos="3012"/>
        <p:guide orient="horz" pos="432"/>
        <p:guide orient="horz" pos="2664"/>
        <p:guide pos="5617"/>
        <p:guide pos="144"/>
        <p:guide pos="2880"/>
      </p:guideLst>
    </p:cSldViewPr>
  </p:slideViewPr>
  <p:notesTextViewPr>
    <p:cViewPr>
      <p:scale>
        <a:sx n="1" d="1"/>
        <a:sy n="1" d="1"/>
      </p:scale>
      <p:origin x="0" y="0"/>
    </p:cViewPr>
  </p:notesTextViewPr>
  <p:sorterViewPr>
    <p:cViewPr>
      <p:scale>
        <a:sx n="94" d="100"/>
        <a:sy n="94"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343FDDB0-466A-40D5-A46B-8421CF049DAE}" type="datetimeFigureOut">
              <a:rPr lang="en-US" smtClean="0"/>
              <a:pPr/>
              <a:t>8/1/2014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44935FE3-9F03-4B44-A7B9-5DEB1C022EAA}" type="slidenum">
              <a:rPr lang="en-US" smtClean="0"/>
              <a:pPr/>
              <a:t>‹#›</a:t>
            </a:fld>
            <a:endParaRPr lang="en-US" dirty="0"/>
          </a:p>
        </p:txBody>
      </p:sp>
    </p:spTree>
    <p:extLst>
      <p:ext uri="{BB962C8B-B14F-4D97-AF65-F5344CB8AC3E}">
        <p14:creationId xmlns:p14="http://schemas.microsoft.com/office/powerpoint/2010/main" val="3529767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png"/><Relationship Id="rId7" Type="http://schemas.openxmlformats.org/officeDocument/2006/relationships/image" Target="../media/image10.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stretch>
            <a:fillRect/>
          </a:stretch>
        </p:blipFill>
        <p:spPr>
          <a:xfrm>
            <a:off x="20" y="5357"/>
            <a:ext cx="9143959" cy="5132784"/>
          </a:xfrm>
          <a:prstGeom prst="rect">
            <a:avLst/>
          </a:prstGeom>
        </p:spPr>
      </p:pic>
      <p:sp>
        <p:nvSpPr>
          <p:cNvPr id="2" name="Title 1"/>
          <p:cNvSpPr>
            <a:spLocks noGrp="1"/>
          </p:cNvSpPr>
          <p:nvPr>
            <p:ph type="ctrTitle"/>
          </p:nvPr>
        </p:nvSpPr>
        <p:spPr>
          <a:xfrm>
            <a:off x="281070" y="79635"/>
            <a:ext cx="8552223" cy="968115"/>
          </a:xfrm>
        </p:spPr>
        <p:txBody>
          <a:bodyPr anchor="b">
            <a:normAutofit/>
          </a:bodyPr>
          <a:lstStyle>
            <a:lvl1pPr algn="l">
              <a:defRPr sz="4000" b="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81069" y="4410075"/>
            <a:ext cx="4290931" cy="571500"/>
          </a:xfrm>
        </p:spPr>
        <p:txBody>
          <a:bodyPr>
            <a:noAutofit/>
          </a:bodyPr>
          <a:lstStyle>
            <a:lvl1pPr marL="0" indent="0" algn="l">
              <a:lnSpc>
                <a:spcPct val="100000"/>
              </a:lnSpc>
              <a:spcBef>
                <a:spcPts val="0"/>
              </a:spcBef>
              <a:spcAft>
                <a:spcPts val="0"/>
              </a:spcAft>
              <a:buNone/>
              <a:defRPr sz="1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60592" y="4568096"/>
            <a:ext cx="2514600" cy="308745"/>
          </a:xfrm>
          <a:prstGeom prst="rect">
            <a:avLst/>
          </a:prstGeom>
        </p:spPr>
      </p:pic>
    </p:spTree>
    <p:extLst>
      <p:ext uri="{BB962C8B-B14F-4D97-AF65-F5344CB8AC3E}">
        <p14:creationId xmlns:p14="http://schemas.microsoft.com/office/powerpoint/2010/main" val="1351093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2350" y="146018"/>
            <a:ext cx="8684638" cy="325781"/>
          </a:xfrm>
        </p:spPr>
        <p:txBody>
          <a:bodyPr>
            <a:normAutofit/>
          </a:bodyPr>
          <a:lstStyle>
            <a:lvl1pPr>
              <a:defRPr sz="2000">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232350" y="614466"/>
            <a:ext cx="8684638" cy="3741919"/>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F49C79-A2E7-49B7-BAD2-CDA14EE16AD4}" type="datetime1">
              <a:rPr lang="en-US" smtClean="0"/>
              <a:pPr/>
              <a:t>8/1/2014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D65173-87C9-47C0-A890-7AD8E2754265}" type="slidenum">
              <a:rPr lang="en-US" smtClean="0"/>
              <a:pPr/>
              <a:t>‹#›</a:t>
            </a:fld>
            <a:endParaRPr lang="en-US" dirty="0"/>
          </a:p>
        </p:txBody>
      </p:sp>
    </p:spTree>
    <p:extLst>
      <p:ext uri="{BB962C8B-B14F-4D97-AF65-F5344CB8AC3E}">
        <p14:creationId xmlns:p14="http://schemas.microsoft.com/office/powerpoint/2010/main" val="1772274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accent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stretch>
            <a:fillRect/>
          </a:stretch>
        </p:blipFill>
        <p:spPr>
          <a:xfrm>
            <a:off x="20" y="5358"/>
            <a:ext cx="9143959" cy="5132784"/>
          </a:xfrm>
          <a:prstGeom prst="rect">
            <a:avLst/>
          </a:prstGeom>
        </p:spPr>
      </p:pic>
      <p:sp>
        <p:nvSpPr>
          <p:cNvPr id="2" name="Title 1"/>
          <p:cNvSpPr>
            <a:spLocks noGrp="1"/>
          </p:cNvSpPr>
          <p:nvPr>
            <p:ph type="title" hasCustomPrompt="1"/>
          </p:nvPr>
        </p:nvSpPr>
        <p:spPr>
          <a:xfrm>
            <a:off x="228601" y="709223"/>
            <a:ext cx="8688387" cy="1021556"/>
          </a:xfrm>
        </p:spPr>
        <p:txBody>
          <a:bodyPr anchor="ctr">
            <a:normAutofit/>
          </a:bodyPr>
          <a:lstStyle>
            <a:lvl1pPr algn="ctr">
              <a:defRPr sz="4000" b="0" cap="none">
                <a:solidFill>
                  <a:schemeClr val="bg1"/>
                </a:solidFill>
              </a:defRPr>
            </a:lvl1pPr>
          </a:lstStyle>
          <a:p>
            <a:r>
              <a:rPr lang="en-US" dirty="0" smtClean="0"/>
              <a:t>Click To Edit Master Title Style</a:t>
            </a:r>
            <a:endParaRPr lang="en-US" dirty="0"/>
          </a:p>
        </p:txBody>
      </p:sp>
      <p:sp>
        <p:nvSpPr>
          <p:cNvPr id="6" name="Text Placeholder 2"/>
          <p:cNvSpPr txBox="1">
            <a:spLocks/>
          </p:cNvSpPr>
          <p:nvPr userDrawn="1"/>
        </p:nvSpPr>
        <p:spPr>
          <a:xfrm>
            <a:off x="356657" y="4328160"/>
            <a:ext cx="5510743" cy="472440"/>
          </a:xfrm>
          <a:prstGeom prst="rect">
            <a:avLst/>
          </a:prstGeom>
        </p:spPr>
        <p:txBody>
          <a:bodyPr anchor="t">
            <a:noAutofit/>
          </a:bodyPr>
          <a:lstStyle>
            <a:lvl1pPr marL="0" indent="0" algn="just" defTabSz="914400" rtl="0" eaLnBrk="1" latinLnBrk="0" hangingPunct="1">
              <a:lnSpc>
                <a:spcPct val="95000"/>
              </a:lnSpc>
              <a:spcBef>
                <a:spcPts val="0"/>
              </a:spcBef>
              <a:spcAft>
                <a:spcPts val="0"/>
              </a:spcAft>
              <a:buClr>
                <a:schemeClr val="accent1"/>
              </a:buClr>
              <a:buFont typeface="Arial" pitchFamily="34" charset="0"/>
              <a:buNone/>
              <a:defRPr sz="500" b="1" kern="1200" spc="-20" baseline="0">
                <a:solidFill>
                  <a:schemeClr val="bg1"/>
                </a:solidFill>
                <a:latin typeface="Arial" pitchFamily="34" charset="0"/>
                <a:ea typeface="+mn-ea"/>
                <a:cs typeface="Arial" pitchFamily="34" charset="0"/>
              </a:defRPr>
            </a:lvl1pPr>
            <a:lvl2pPr marL="457200" indent="0" algn="l" defTabSz="914400" rtl="0" eaLnBrk="1" latinLnBrk="0" hangingPunct="1">
              <a:lnSpc>
                <a:spcPct val="110000"/>
              </a:lnSpc>
              <a:spcBef>
                <a:spcPts val="600"/>
              </a:spcBef>
              <a:spcAft>
                <a:spcPts val="600"/>
              </a:spcAft>
              <a:buClr>
                <a:schemeClr val="accent1"/>
              </a:buClr>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lnSpc>
                <a:spcPct val="110000"/>
              </a:lnSpc>
              <a:spcBef>
                <a:spcPts val="600"/>
              </a:spcBef>
              <a:spcAft>
                <a:spcPts val="600"/>
              </a:spcAft>
              <a:buClr>
                <a:schemeClr val="accent1"/>
              </a:buClr>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lnSpc>
                <a:spcPct val="110000"/>
              </a:lnSpc>
              <a:spcBef>
                <a:spcPts val="600"/>
              </a:spcBef>
              <a:spcAft>
                <a:spcPts val="600"/>
              </a:spcAft>
              <a:buClr>
                <a:schemeClr val="accent1"/>
              </a:buClr>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lnSpc>
                <a:spcPct val="110000"/>
              </a:lnSpc>
              <a:spcBef>
                <a:spcPts val="600"/>
              </a:spcBef>
              <a:spcAft>
                <a:spcPts val="600"/>
              </a:spcAft>
              <a:buClr>
                <a:schemeClr val="accent1"/>
              </a:buClr>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dirty="0" smtClean="0"/>
              <a:t>© 2013 Infosys Limited, Bangalore, India. All Rights Reserved. Infosys believes the information in this document is accurate as of its publication date; such information is subject to change without notice. Infosys acknowledges the proprietary rights of other companies to the trademarks, product names and such other intellectual property rights mentioned in this document. Except as expressly permitted, neither this documentation nor any part of it may be reproduced, stored in a retrieval system, or transmitted in any form or by any means, electronic, mechanical, printing, photocopying, recording or otherwise, without the prior permission of Infosys Limited and/ or any named intellectual property rights holders under this document.</a:t>
            </a:r>
          </a:p>
          <a:p>
            <a:endParaRPr lang="en-US" dirty="0" smtClean="0"/>
          </a:p>
          <a:p>
            <a:endParaRPr lang="en-US" dirty="0"/>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63157" y="4394200"/>
            <a:ext cx="2514600" cy="308745"/>
          </a:xfrm>
          <a:prstGeom prst="rect">
            <a:avLst/>
          </a:prstGeom>
        </p:spPr>
      </p:pic>
    </p:spTree>
    <p:extLst>
      <p:ext uri="{BB962C8B-B14F-4D97-AF65-F5344CB8AC3E}">
        <p14:creationId xmlns:p14="http://schemas.microsoft.com/office/powerpoint/2010/main" val="2983393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24000" y="0"/>
            <a:ext cx="6629400" cy="3562350"/>
          </a:xfrm>
        </p:spPr>
        <p:txBody>
          <a:bodyPr anchor="ctr">
            <a:normAutofit/>
          </a:bodyPr>
          <a:lstStyle>
            <a:lvl1pPr algn="ctr">
              <a:defRPr sz="4000" b="0" cap="none">
                <a:solidFill>
                  <a:srgbClr val="0070C0"/>
                </a:solidFill>
              </a:defRPr>
            </a:lvl1pPr>
          </a:lstStyle>
          <a:p>
            <a:r>
              <a:rPr lang="en-US" dirty="0" smtClean="0"/>
              <a:t>Click To Edit Master Title Style</a:t>
            </a:r>
            <a:endParaRPr lang="en-US" dirty="0"/>
          </a:p>
        </p:txBody>
      </p:sp>
      <p:grpSp>
        <p:nvGrpSpPr>
          <p:cNvPr id="9" name="Group 8"/>
          <p:cNvGrpSpPr/>
          <p:nvPr userDrawn="1"/>
        </p:nvGrpSpPr>
        <p:grpSpPr>
          <a:xfrm>
            <a:off x="0" y="-334"/>
            <a:ext cx="9156701" cy="5143753"/>
            <a:chOff x="0" y="-334"/>
            <a:chExt cx="9156701" cy="5143753"/>
          </a:xfrm>
        </p:grpSpPr>
        <p:grpSp>
          <p:nvGrpSpPr>
            <p:cNvPr id="10" name="Group 9"/>
            <p:cNvGrpSpPr>
              <a:grpSpLocks/>
            </p:cNvGrpSpPr>
            <p:nvPr/>
          </p:nvGrpSpPr>
          <p:grpSpPr bwMode="auto">
            <a:xfrm rot="10800000">
              <a:off x="0" y="-334"/>
              <a:ext cx="9143785" cy="5143753"/>
              <a:chOff x="-3280" y="1493"/>
              <a:chExt cx="19120" cy="10749"/>
            </a:xfrm>
          </p:grpSpPr>
          <p:pic>
            <p:nvPicPr>
              <p:cNvPr id="14" name="Picture 13"/>
              <p:cNvPicPr>
                <a:picLocks noChangeAspect="1" noChangeArrowheads="1"/>
              </p:cNvPicPr>
              <p:nvPr/>
            </p:nvPicPr>
            <p:blipFill>
              <a:blip r:embed="rId2" cstate="print"/>
              <a:srcRect/>
              <a:stretch>
                <a:fillRect/>
              </a:stretch>
            </p:blipFill>
            <p:spPr bwMode="auto">
              <a:xfrm>
                <a:off x="12569" y="10263"/>
                <a:ext cx="2048" cy="1977"/>
              </a:xfrm>
              <a:prstGeom prst="rect">
                <a:avLst/>
              </a:prstGeom>
              <a:noFill/>
            </p:spPr>
          </p:pic>
          <p:pic>
            <p:nvPicPr>
              <p:cNvPr id="15" name="Picture 14"/>
              <p:cNvPicPr>
                <a:picLocks noChangeAspect="1" noChangeArrowheads="1"/>
              </p:cNvPicPr>
              <p:nvPr/>
            </p:nvPicPr>
            <p:blipFill>
              <a:blip r:embed="rId3" cstate="print"/>
              <a:srcRect/>
              <a:stretch>
                <a:fillRect/>
              </a:stretch>
            </p:blipFill>
            <p:spPr bwMode="auto">
              <a:xfrm>
                <a:off x="14617" y="8216"/>
                <a:ext cx="1223" cy="2048"/>
              </a:xfrm>
              <a:prstGeom prst="rect">
                <a:avLst/>
              </a:prstGeom>
              <a:noFill/>
            </p:spPr>
          </p:pic>
          <p:pic>
            <p:nvPicPr>
              <p:cNvPr id="16" name="Picture 15"/>
              <p:cNvPicPr>
                <a:picLocks noChangeAspect="1" noChangeArrowheads="1"/>
              </p:cNvPicPr>
              <p:nvPr/>
            </p:nvPicPr>
            <p:blipFill>
              <a:blip r:embed="rId4" cstate="print"/>
              <a:srcRect/>
              <a:stretch>
                <a:fillRect/>
              </a:stretch>
            </p:blipFill>
            <p:spPr bwMode="auto">
              <a:xfrm>
                <a:off x="12569" y="6168"/>
                <a:ext cx="2048" cy="2048"/>
              </a:xfrm>
              <a:prstGeom prst="rect">
                <a:avLst/>
              </a:prstGeom>
              <a:noFill/>
            </p:spPr>
          </p:pic>
          <p:pic>
            <p:nvPicPr>
              <p:cNvPr id="17" name="Picture 16"/>
              <p:cNvPicPr>
                <a:picLocks noChangeAspect="1" noChangeArrowheads="1"/>
              </p:cNvPicPr>
              <p:nvPr/>
            </p:nvPicPr>
            <p:blipFill>
              <a:blip r:embed="rId5" cstate="print"/>
              <a:srcRect t="4661"/>
              <a:stretch>
                <a:fillRect/>
              </a:stretch>
            </p:blipFill>
            <p:spPr bwMode="auto">
              <a:xfrm>
                <a:off x="14617" y="4269"/>
                <a:ext cx="1223" cy="1900"/>
              </a:xfrm>
              <a:prstGeom prst="rect">
                <a:avLst/>
              </a:prstGeom>
              <a:noFill/>
            </p:spPr>
          </p:pic>
          <p:pic>
            <p:nvPicPr>
              <p:cNvPr id="18" name="Picture 17"/>
              <p:cNvPicPr>
                <a:picLocks noChangeAspect="1" noChangeArrowheads="1"/>
              </p:cNvPicPr>
              <p:nvPr/>
            </p:nvPicPr>
            <p:blipFill>
              <a:blip r:embed="rId4" cstate="print"/>
              <a:srcRect/>
              <a:stretch>
                <a:fillRect/>
              </a:stretch>
            </p:blipFill>
            <p:spPr bwMode="auto">
              <a:xfrm>
                <a:off x="-3280" y="10259"/>
                <a:ext cx="2048" cy="1983"/>
              </a:xfrm>
              <a:prstGeom prst="rect">
                <a:avLst/>
              </a:prstGeom>
              <a:noFill/>
            </p:spPr>
          </p:pic>
          <p:pic>
            <p:nvPicPr>
              <p:cNvPr id="19" name="Picture 18"/>
              <p:cNvPicPr>
                <a:picLocks noChangeAspect="1" noChangeArrowheads="1"/>
              </p:cNvPicPr>
              <p:nvPr/>
            </p:nvPicPr>
            <p:blipFill>
              <a:blip r:embed="rId5" cstate="print"/>
              <a:srcRect t="4661"/>
              <a:stretch>
                <a:fillRect/>
              </a:stretch>
            </p:blipFill>
            <p:spPr bwMode="auto">
              <a:xfrm>
                <a:off x="14617" y="1493"/>
                <a:ext cx="1223" cy="1552"/>
              </a:xfrm>
              <a:prstGeom prst="rect">
                <a:avLst/>
              </a:prstGeom>
              <a:noFill/>
            </p:spPr>
          </p:pic>
          <p:pic>
            <p:nvPicPr>
              <p:cNvPr id="20" name="Picture 19"/>
              <p:cNvPicPr>
                <a:picLocks noChangeAspect="1" noChangeArrowheads="1"/>
              </p:cNvPicPr>
              <p:nvPr/>
            </p:nvPicPr>
            <p:blipFill>
              <a:blip r:embed="rId4" cstate="print"/>
              <a:srcRect/>
              <a:stretch>
                <a:fillRect/>
              </a:stretch>
            </p:blipFill>
            <p:spPr bwMode="auto">
              <a:xfrm>
                <a:off x="-3280" y="1493"/>
                <a:ext cx="2048" cy="1552"/>
              </a:xfrm>
              <a:prstGeom prst="rect">
                <a:avLst/>
              </a:prstGeom>
              <a:noFill/>
            </p:spPr>
          </p:pic>
          <p:pic>
            <p:nvPicPr>
              <p:cNvPr id="21" name="Picture 20"/>
              <p:cNvPicPr>
                <a:picLocks noChangeAspect="1" noChangeArrowheads="1"/>
              </p:cNvPicPr>
              <p:nvPr/>
            </p:nvPicPr>
            <p:blipFill>
              <a:blip r:embed="rId4" cstate="print"/>
              <a:srcRect/>
              <a:stretch>
                <a:fillRect/>
              </a:stretch>
            </p:blipFill>
            <p:spPr bwMode="auto">
              <a:xfrm>
                <a:off x="885" y="1493"/>
                <a:ext cx="2048" cy="1552"/>
              </a:xfrm>
              <a:prstGeom prst="rect">
                <a:avLst/>
              </a:prstGeom>
              <a:noFill/>
            </p:spPr>
          </p:pic>
          <p:pic>
            <p:nvPicPr>
              <p:cNvPr id="22" name="Picture 21"/>
              <p:cNvPicPr>
                <a:picLocks noChangeAspect="1" noChangeArrowheads="1"/>
              </p:cNvPicPr>
              <p:nvPr/>
            </p:nvPicPr>
            <p:blipFill>
              <a:blip r:embed="rId5" cstate="print"/>
              <a:srcRect t="4661"/>
              <a:stretch>
                <a:fillRect/>
              </a:stretch>
            </p:blipFill>
            <p:spPr bwMode="auto">
              <a:xfrm>
                <a:off x="8116" y="1493"/>
                <a:ext cx="1223" cy="1552"/>
              </a:xfrm>
              <a:prstGeom prst="rect">
                <a:avLst/>
              </a:prstGeom>
              <a:noFill/>
            </p:spPr>
          </p:pic>
        </p:grpSp>
        <p:pic>
          <p:nvPicPr>
            <p:cNvPr id="11" name="Picture 10" descr="1.jpg"/>
            <p:cNvPicPr>
              <a:picLocks noChangeAspect="1"/>
            </p:cNvPicPr>
            <p:nvPr/>
          </p:nvPicPr>
          <p:blipFill>
            <a:blip r:embed="rId6" cstate="print"/>
            <a:stretch>
              <a:fillRect/>
            </a:stretch>
          </p:blipFill>
          <p:spPr>
            <a:xfrm>
              <a:off x="8166101" y="946150"/>
              <a:ext cx="990600" cy="1614126"/>
            </a:xfrm>
            <a:prstGeom prst="rect">
              <a:avLst/>
            </a:prstGeom>
          </p:spPr>
        </p:pic>
        <p:pic>
          <p:nvPicPr>
            <p:cNvPr id="12" name="Picture 11" descr="2.jpg"/>
            <p:cNvPicPr>
              <a:picLocks noChangeAspect="1"/>
            </p:cNvPicPr>
            <p:nvPr/>
          </p:nvPicPr>
          <p:blipFill>
            <a:blip r:embed="rId7" cstate="print"/>
            <a:srcRect t="8182" r="39937"/>
            <a:stretch>
              <a:fillRect/>
            </a:stretch>
          </p:blipFill>
          <p:spPr>
            <a:xfrm>
              <a:off x="7155544" y="2571750"/>
              <a:ext cx="1019175" cy="1039764"/>
            </a:xfrm>
            <a:prstGeom prst="rect">
              <a:avLst/>
            </a:prstGeom>
          </p:spPr>
        </p:pic>
        <p:pic>
          <p:nvPicPr>
            <p:cNvPr id="13" name="Picture 12" descr="3.jpg"/>
            <p:cNvPicPr>
              <a:picLocks noChangeAspect="1"/>
            </p:cNvPicPr>
            <p:nvPr/>
          </p:nvPicPr>
          <p:blipFill>
            <a:blip r:embed="rId8" cstate="print"/>
            <a:srcRect l="3822" t="2724" b="11021"/>
            <a:stretch>
              <a:fillRect/>
            </a:stretch>
          </p:blipFill>
          <p:spPr>
            <a:xfrm>
              <a:off x="586740" y="2899410"/>
              <a:ext cx="2514302" cy="1501140"/>
            </a:xfrm>
            <a:prstGeom prst="rect">
              <a:avLst/>
            </a:prstGeom>
          </p:spPr>
        </p:pic>
      </p:grpSp>
    </p:spTree>
    <p:extLst>
      <p:ext uri="{BB962C8B-B14F-4D97-AF65-F5344CB8AC3E}">
        <p14:creationId xmlns:p14="http://schemas.microsoft.com/office/powerpoint/2010/main" val="4132705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2_Section Header">
    <p:bg>
      <p:bgPr>
        <a:solidFill>
          <a:schemeClr val="accent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358"/>
            <a:ext cx="9144000" cy="5132784"/>
          </a:xfrm>
          <a:prstGeom prst="rect">
            <a:avLst/>
          </a:prstGeom>
        </p:spPr>
      </p:pic>
      <p:sp>
        <p:nvSpPr>
          <p:cNvPr id="2" name="Title 1"/>
          <p:cNvSpPr>
            <a:spLocks noGrp="1"/>
          </p:cNvSpPr>
          <p:nvPr>
            <p:ph type="title" hasCustomPrompt="1"/>
          </p:nvPr>
        </p:nvSpPr>
        <p:spPr>
          <a:xfrm>
            <a:off x="228601" y="2060972"/>
            <a:ext cx="8688387" cy="1021556"/>
          </a:xfrm>
        </p:spPr>
        <p:txBody>
          <a:bodyPr anchor="ctr">
            <a:normAutofit/>
          </a:bodyPr>
          <a:lstStyle>
            <a:lvl1pPr algn="ctr">
              <a:defRPr sz="4000" b="0" cap="none">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132705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228599" y="839449"/>
            <a:ext cx="4283439" cy="3732551"/>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4467" y="839449"/>
            <a:ext cx="4283439" cy="3732551"/>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EFE22236-2660-4F9E-8CA2-A419AF9C98BF}" type="datetime1">
              <a:rPr lang="en-US" smtClean="0"/>
              <a:pPr/>
              <a:t>8/1/2014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D65173-87C9-47C0-A890-7AD8E2754265}" type="slidenum">
              <a:rPr lang="en-US" smtClean="0"/>
              <a:pPr/>
              <a:t>‹#›</a:t>
            </a:fld>
            <a:endParaRPr lang="en-US" dirty="0"/>
          </a:p>
        </p:txBody>
      </p:sp>
    </p:spTree>
    <p:extLst>
      <p:ext uri="{BB962C8B-B14F-4D97-AF65-F5344CB8AC3E}">
        <p14:creationId xmlns:p14="http://schemas.microsoft.com/office/powerpoint/2010/main" val="4150794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28598" y="839449"/>
            <a:ext cx="4268788" cy="479822"/>
          </a:xfrm>
        </p:spPr>
        <p:txBody>
          <a:bodyPr anchor="b">
            <a:normAutofit/>
          </a:bodyPr>
          <a:lstStyle>
            <a:lvl1pPr marL="0" indent="0">
              <a:buNone/>
              <a:defRPr sz="2000" b="1">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228600" y="1371601"/>
            <a:ext cx="4268788" cy="3200400"/>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6" y="839449"/>
            <a:ext cx="4271961" cy="479822"/>
          </a:xfrm>
        </p:spPr>
        <p:txBody>
          <a:bodyPr anchor="b">
            <a:normAutofit/>
          </a:bodyPr>
          <a:lstStyle>
            <a:lvl1pPr marL="0" indent="0">
              <a:buNone/>
              <a:defRPr sz="2000" b="1">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8" y="1371601"/>
            <a:ext cx="4271961" cy="3200400"/>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287BA3-E354-41B6-8162-5C6FA26A68A7}" type="datetime1">
              <a:rPr lang="en-US" smtClean="0"/>
              <a:pPr/>
              <a:t>8/1/2014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4D65173-87C9-47C0-A890-7AD8E2754265}" type="slidenum">
              <a:rPr lang="en-US" smtClean="0"/>
              <a:pPr/>
              <a:t>‹#›</a:t>
            </a:fld>
            <a:endParaRPr lang="en-US" dirty="0"/>
          </a:p>
        </p:txBody>
      </p:sp>
    </p:spTree>
    <p:extLst>
      <p:ext uri="{BB962C8B-B14F-4D97-AF65-F5344CB8AC3E}">
        <p14:creationId xmlns:p14="http://schemas.microsoft.com/office/powerpoint/2010/main" val="917455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732071EE-5F13-4D36-AFDC-117B7655062C}" type="datetime1">
              <a:rPr lang="en-US" smtClean="0"/>
              <a:pPr/>
              <a:t>8/1/2014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4D65173-87C9-47C0-A890-7AD8E2754265}" type="slidenum">
              <a:rPr lang="en-US" smtClean="0"/>
              <a:pPr/>
              <a:t>‹#›</a:t>
            </a:fld>
            <a:endParaRPr lang="en-US" dirty="0"/>
          </a:p>
        </p:txBody>
      </p:sp>
    </p:spTree>
    <p:extLst>
      <p:ext uri="{BB962C8B-B14F-4D97-AF65-F5344CB8AC3E}">
        <p14:creationId xmlns:p14="http://schemas.microsoft.com/office/powerpoint/2010/main" val="3610514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D5BB88-A578-43E7-9EF3-24B9AFD949A5}" type="datetime1">
              <a:rPr lang="en-US" smtClean="0"/>
              <a:pPr/>
              <a:t>8/1/2014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4D65173-87C9-47C0-A890-7AD8E2754265}" type="slidenum">
              <a:rPr lang="en-US" smtClean="0"/>
              <a:pPr/>
              <a:t>‹#›</a:t>
            </a:fld>
            <a:endParaRPr lang="en-US" dirty="0"/>
          </a:p>
        </p:txBody>
      </p:sp>
    </p:spTree>
    <p:extLst>
      <p:ext uri="{BB962C8B-B14F-4D97-AF65-F5344CB8AC3E}">
        <p14:creationId xmlns:p14="http://schemas.microsoft.com/office/powerpoint/2010/main" val="598532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11" cstate="print">
            <a:extLst>
              <a:ext uri="{28A0092B-C50C-407E-A947-70E740481C1C}">
                <a14:useLocalDpi xmlns:a14="http://schemas.microsoft.com/office/drawing/2010/main" val="0"/>
              </a:ext>
            </a:extLst>
          </a:blip>
          <a:srcRect t="91913"/>
          <a:stretch/>
        </p:blipFill>
        <p:spPr>
          <a:xfrm>
            <a:off x="1" y="4686300"/>
            <a:ext cx="9143999" cy="457200"/>
          </a:xfrm>
          <a:prstGeom prst="rect">
            <a:avLst/>
          </a:prstGeom>
        </p:spPr>
      </p:pic>
      <p:sp>
        <p:nvSpPr>
          <p:cNvPr id="2" name="Title Placeholder 1"/>
          <p:cNvSpPr>
            <a:spLocks noGrp="1"/>
          </p:cNvSpPr>
          <p:nvPr>
            <p:ph type="title"/>
          </p:nvPr>
        </p:nvSpPr>
        <p:spPr>
          <a:xfrm>
            <a:off x="232350" y="146018"/>
            <a:ext cx="8684638" cy="531352"/>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32350" y="830081"/>
            <a:ext cx="8684638" cy="374191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3429000" y="4818128"/>
            <a:ext cx="2133600" cy="273844"/>
          </a:xfrm>
          <a:prstGeom prst="rect">
            <a:avLst/>
          </a:prstGeom>
        </p:spPr>
        <p:txBody>
          <a:bodyPr vert="horz" lIns="91440" tIns="45720" rIns="91440" bIns="45720" rtlCol="0" anchor="ctr"/>
          <a:lstStyle>
            <a:lvl1pPr algn="ctr">
              <a:defRPr sz="1000">
                <a:solidFill>
                  <a:schemeClr val="bg1"/>
                </a:solidFill>
                <a:latin typeface="Arial" pitchFamily="34" charset="0"/>
                <a:cs typeface="Arial" pitchFamily="34" charset="0"/>
              </a:defRPr>
            </a:lvl1pPr>
          </a:lstStyle>
          <a:p>
            <a:fld id="{18AB25E1-DB68-4E03-AE0C-D593F90802A8}" type="datetime1">
              <a:rPr lang="en-US" smtClean="0"/>
              <a:pPr/>
              <a:t>8/1/2014</a:t>
            </a:fld>
            <a:endParaRPr lang="en-US" dirty="0"/>
          </a:p>
        </p:txBody>
      </p:sp>
      <p:sp>
        <p:nvSpPr>
          <p:cNvPr id="5" name="Footer Placeholder 4"/>
          <p:cNvSpPr>
            <a:spLocks noGrp="1"/>
          </p:cNvSpPr>
          <p:nvPr>
            <p:ph type="ftr" sz="quarter" idx="3"/>
          </p:nvPr>
        </p:nvSpPr>
        <p:spPr>
          <a:xfrm>
            <a:off x="5562601" y="34850"/>
            <a:ext cx="2667065" cy="190821"/>
          </a:xfrm>
          <a:prstGeom prst="rect">
            <a:avLst/>
          </a:prstGeom>
        </p:spPr>
        <p:txBody>
          <a:bodyPr vert="horz" wrap="square" lIns="18288" tIns="18288" rIns="18288" bIns="18288" rtlCol="0" anchor="ctr">
            <a:spAutoFit/>
          </a:bodyPr>
          <a:lstStyle>
            <a:lvl1pPr algn="r">
              <a:defRPr sz="1000" b="1">
                <a:solidFill>
                  <a:schemeClr val="tx1"/>
                </a:solidFill>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4"/>
          </p:nvPr>
        </p:nvSpPr>
        <p:spPr>
          <a:xfrm>
            <a:off x="8578728" y="34850"/>
            <a:ext cx="194027" cy="190821"/>
          </a:xfrm>
          <a:prstGeom prst="rect">
            <a:avLst/>
          </a:prstGeom>
        </p:spPr>
        <p:txBody>
          <a:bodyPr vert="horz" wrap="none" lIns="18288" tIns="18288" rIns="18288" bIns="18288" rtlCol="0" anchor="ctr">
            <a:spAutoFit/>
          </a:bodyPr>
          <a:lstStyle>
            <a:lvl1pPr algn="ctr">
              <a:defRPr sz="1000" b="1">
                <a:solidFill>
                  <a:schemeClr val="tx1"/>
                </a:solidFill>
                <a:latin typeface="Arial" pitchFamily="34" charset="0"/>
                <a:cs typeface="Arial" pitchFamily="34" charset="0"/>
              </a:defRPr>
            </a:lvl1pPr>
          </a:lstStyle>
          <a:p>
            <a:fld id="{14D65173-87C9-47C0-A890-7AD8E2754265}" type="slidenum">
              <a:rPr lang="en-US" smtClean="0"/>
              <a:pPr/>
              <a:t>‹#›</a:t>
            </a:fld>
            <a:endParaRPr lang="en-US" dirty="0"/>
          </a:p>
        </p:txBody>
      </p:sp>
      <p:sp>
        <p:nvSpPr>
          <p:cNvPr id="8" name="Rectangle 7"/>
          <p:cNvSpPr/>
          <p:nvPr userDrawn="1"/>
        </p:nvSpPr>
        <p:spPr>
          <a:xfrm>
            <a:off x="373063" y="1"/>
            <a:ext cx="1101725" cy="14601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ndParaRPr>
          </a:p>
        </p:txBody>
      </p:sp>
      <p:cxnSp>
        <p:nvCxnSpPr>
          <p:cNvPr id="10" name="Straight Connector 9"/>
          <p:cNvCxnSpPr/>
          <p:nvPr userDrawn="1"/>
        </p:nvCxnSpPr>
        <p:spPr>
          <a:xfrm>
            <a:off x="8404196" y="81040"/>
            <a:ext cx="0" cy="9844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324600" y="4796993"/>
            <a:ext cx="2450592" cy="300886"/>
          </a:xfrm>
          <a:prstGeom prst="rect">
            <a:avLst/>
          </a:prstGeom>
        </p:spPr>
      </p:pic>
    </p:spTree>
    <p:extLst>
      <p:ext uri="{BB962C8B-B14F-4D97-AF65-F5344CB8AC3E}">
        <p14:creationId xmlns:p14="http://schemas.microsoft.com/office/powerpoint/2010/main" val="2823533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52" r:id="rId6"/>
    <p:sldLayoutId id="2147483653" r:id="rId7"/>
    <p:sldLayoutId id="2147483654" r:id="rId8"/>
    <p:sldLayoutId id="2147483655" r:id="rId9"/>
  </p:sldLayoutIdLst>
  <p:hf hdr="0" dt="0"/>
  <p:txStyles>
    <p:titleStyle>
      <a:lvl1pPr algn="l" defTabSz="914400" rtl="0" eaLnBrk="1" latinLnBrk="0" hangingPunct="1">
        <a:lnSpc>
          <a:spcPct val="90000"/>
        </a:lnSpc>
        <a:spcBef>
          <a:spcPct val="0"/>
        </a:spcBef>
        <a:buNone/>
        <a:defRPr sz="2500" b="1" kern="1200">
          <a:solidFill>
            <a:schemeClr val="accent1"/>
          </a:solidFill>
          <a:latin typeface="Arial" pitchFamily="34" charset="0"/>
          <a:ea typeface="+mj-ea"/>
          <a:cs typeface="Arial" pitchFamily="34" charset="0"/>
        </a:defRPr>
      </a:lvl1pPr>
    </p:titleStyle>
    <p:bodyStyle>
      <a:lvl1pPr marL="231775" indent="-231775" algn="l" defTabSz="914400" rtl="0" eaLnBrk="1" latinLnBrk="0" hangingPunct="1">
        <a:lnSpc>
          <a:spcPct val="110000"/>
        </a:lnSpc>
        <a:spcBef>
          <a:spcPts val="600"/>
        </a:spcBef>
        <a:spcAft>
          <a:spcPts val="600"/>
        </a:spcAft>
        <a:buClr>
          <a:schemeClr val="accent1"/>
        </a:buClr>
        <a:buFont typeface="Arial" pitchFamily="34" charset="0"/>
        <a:buChar char="•"/>
        <a:defRPr sz="1800" kern="1200">
          <a:solidFill>
            <a:schemeClr val="tx1"/>
          </a:solidFill>
          <a:latin typeface="Arial" pitchFamily="34" charset="0"/>
          <a:ea typeface="+mn-ea"/>
          <a:cs typeface="Arial" pitchFamily="34" charset="0"/>
        </a:defRPr>
      </a:lvl1pPr>
      <a:lvl2pPr marL="457200" indent="-225425" algn="l" defTabSz="914400" rtl="0" eaLnBrk="1" latinLnBrk="0" hangingPunct="1">
        <a:lnSpc>
          <a:spcPct val="110000"/>
        </a:lnSpc>
        <a:spcBef>
          <a:spcPts val="600"/>
        </a:spcBef>
        <a:spcAft>
          <a:spcPts val="600"/>
        </a:spcAft>
        <a:buClr>
          <a:schemeClr val="accent1"/>
        </a:buClr>
        <a:buFont typeface="Arial" pitchFamily="34" charset="0"/>
        <a:buChar char="–"/>
        <a:defRPr sz="1600" kern="1200">
          <a:solidFill>
            <a:schemeClr val="tx1"/>
          </a:solidFill>
          <a:latin typeface="Arial" pitchFamily="34" charset="0"/>
          <a:ea typeface="+mn-ea"/>
          <a:cs typeface="Arial" pitchFamily="34" charset="0"/>
        </a:defRPr>
      </a:lvl2pPr>
      <a:lvl3pPr marL="688975" indent="-231775" algn="l" defTabSz="914400" rtl="0" eaLnBrk="1" latinLnBrk="0" hangingPunct="1">
        <a:lnSpc>
          <a:spcPct val="110000"/>
        </a:lnSpc>
        <a:spcBef>
          <a:spcPts val="600"/>
        </a:spcBef>
        <a:spcAft>
          <a:spcPts val="600"/>
        </a:spcAft>
        <a:buClr>
          <a:schemeClr val="accent1"/>
        </a:buClr>
        <a:buFont typeface="Arial" pitchFamily="34" charset="0"/>
        <a:buChar char="•"/>
        <a:defRPr sz="1400" kern="1200">
          <a:solidFill>
            <a:schemeClr val="tx1"/>
          </a:solidFill>
          <a:latin typeface="Arial" pitchFamily="34" charset="0"/>
          <a:ea typeface="+mn-ea"/>
          <a:cs typeface="Arial" pitchFamily="34" charset="0"/>
        </a:defRPr>
      </a:lvl3pPr>
      <a:lvl4pPr marL="914400" indent="-173038" algn="l" defTabSz="914400" rtl="0" eaLnBrk="1" latinLnBrk="0" hangingPunct="1">
        <a:lnSpc>
          <a:spcPct val="110000"/>
        </a:lnSpc>
        <a:spcBef>
          <a:spcPts val="600"/>
        </a:spcBef>
        <a:spcAft>
          <a:spcPts val="600"/>
        </a:spcAft>
        <a:buClr>
          <a:schemeClr val="accent1"/>
        </a:buClr>
        <a:buFont typeface="Arial" pitchFamily="34" charset="0"/>
        <a:buChar char="–"/>
        <a:defRPr sz="1200" kern="1200">
          <a:solidFill>
            <a:schemeClr val="tx1"/>
          </a:solidFill>
          <a:latin typeface="Arial" pitchFamily="34" charset="0"/>
          <a:ea typeface="+mn-ea"/>
          <a:cs typeface="Arial" pitchFamily="34" charset="0"/>
        </a:defRPr>
      </a:lvl4pPr>
      <a:lvl5pPr marL="1087438" indent="-173038" algn="l" defTabSz="914400" rtl="0" eaLnBrk="1" latinLnBrk="0" hangingPunct="1">
        <a:lnSpc>
          <a:spcPct val="110000"/>
        </a:lnSpc>
        <a:spcBef>
          <a:spcPts val="600"/>
        </a:spcBef>
        <a:spcAft>
          <a:spcPts val="600"/>
        </a:spcAft>
        <a:buClr>
          <a:schemeClr val="accent1"/>
        </a:buClr>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6.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hyperlink" Target="http://www.kioskcts.com/gartner-hype-cycl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281070" y="79635"/>
            <a:ext cx="8552223" cy="587115"/>
          </a:xfrm>
        </p:spPr>
        <p:txBody>
          <a:bodyPr>
            <a:normAutofit/>
          </a:bodyPr>
          <a:lstStyle/>
          <a:p>
            <a:r>
              <a:rPr lang="en-US" sz="3200" dirty="0" smtClean="0"/>
              <a:t>Emerging Technologies - Healthcare</a:t>
            </a:r>
            <a:endParaRPr lang="en-US" sz="3200" dirty="0"/>
          </a:p>
        </p:txBody>
      </p:sp>
      <p:sp>
        <p:nvSpPr>
          <p:cNvPr id="4" name="Subtitle 3"/>
          <p:cNvSpPr>
            <a:spLocks noGrp="1"/>
          </p:cNvSpPr>
          <p:nvPr>
            <p:ph type="subTitle" idx="1"/>
          </p:nvPr>
        </p:nvSpPr>
        <p:spPr>
          <a:xfrm>
            <a:off x="281069" y="4410075"/>
            <a:ext cx="5967331" cy="571500"/>
          </a:xfrm>
        </p:spPr>
        <p:txBody>
          <a:bodyPr/>
          <a:lstStyle/>
          <a:p>
            <a:r>
              <a:rPr lang="en-US" sz="1200" dirty="0" smtClean="0">
                <a:latin typeface="+mn-lt"/>
              </a:rPr>
              <a:t>Person’s Name 	Dipankar Khasnabish</a:t>
            </a:r>
          </a:p>
          <a:p>
            <a:r>
              <a:rPr lang="en-US" sz="1200" dirty="0" smtClean="0">
                <a:latin typeface="+mn-lt"/>
              </a:rPr>
              <a:t>Name of Meeting 	Bengal Chamber of Commerce &amp; Industries</a:t>
            </a:r>
          </a:p>
          <a:p>
            <a:r>
              <a:rPr lang="en-US" sz="1200" dirty="0" smtClean="0">
                <a:latin typeface="+mn-lt"/>
              </a:rPr>
              <a:t>Date and Year 	1</a:t>
            </a:r>
            <a:r>
              <a:rPr lang="en-US" sz="1200" baseline="30000" dirty="0" smtClean="0">
                <a:latin typeface="+mn-lt"/>
              </a:rPr>
              <a:t>st</a:t>
            </a:r>
            <a:r>
              <a:rPr lang="en-US" sz="1200" dirty="0" smtClean="0">
                <a:latin typeface="+mn-lt"/>
              </a:rPr>
              <a:t> August, 2014</a:t>
            </a:r>
            <a:endParaRPr lang="en-US" sz="1200" dirty="0">
              <a:latin typeface="+mn-lt"/>
            </a:endParaRPr>
          </a:p>
        </p:txBody>
      </p:sp>
    </p:spTree>
    <p:extLst>
      <p:ext uri="{BB962C8B-B14F-4D97-AF65-F5344CB8AC3E}">
        <p14:creationId xmlns:p14="http://schemas.microsoft.com/office/powerpoint/2010/main" val="1702146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9818"/>
            <a:ext cx="8684638" cy="368332"/>
          </a:xfrm>
        </p:spPr>
        <p:txBody>
          <a:bodyPr>
            <a:normAutofit/>
          </a:bodyPr>
          <a:lstStyle/>
          <a:p>
            <a:r>
              <a:rPr lang="en-US" sz="1800" dirty="0" smtClean="0">
                <a:latin typeface="+mn-lt"/>
              </a:rPr>
              <a:t>Value Leverage - Patient Workflow</a:t>
            </a:r>
            <a:endParaRPr lang="en-US" sz="1800" dirty="0">
              <a:latin typeface="+mn-lt"/>
            </a:endParaRPr>
          </a:p>
        </p:txBody>
      </p:sp>
      <p:sp>
        <p:nvSpPr>
          <p:cNvPr id="5" name="Slide Number Placeholder 4"/>
          <p:cNvSpPr>
            <a:spLocks noGrp="1"/>
          </p:cNvSpPr>
          <p:nvPr>
            <p:ph type="sldNum" sz="quarter" idx="12"/>
          </p:nvPr>
        </p:nvSpPr>
        <p:spPr>
          <a:xfrm>
            <a:off x="8624413" y="34850"/>
            <a:ext cx="102656" cy="190821"/>
          </a:xfrm>
        </p:spPr>
        <p:txBody>
          <a:bodyPr/>
          <a:lstStyle/>
          <a:p>
            <a:fld id="{14D65173-87C9-47C0-A890-7AD8E2754265}" type="slidenum">
              <a:rPr lang="en-US" smtClean="0">
                <a:latin typeface="+mn-lt"/>
              </a:rPr>
              <a:pPr/>
              <a:t>10</a:t>
            </a:fld>
            <a:endParaRPr lang="en-US" dirty="0">
              <a:latin typeface="+mn-lt"/>
            </a:endParaRPr>
          </a:p>
        </p:txBody>
      </p:sp>
      <p:pic>
        <p:nvPicPr>
          <p:cNvPr id="1026" name="Picture 2" descr="C:\Users\dipankar_khasnabish\AppData\Local\Microsoft\Windows\Temporary Internet Files\Content.Outlook\BX27LRLA\Pat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666750"/>
            <a:ext cx="8458200" cy="396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1965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350" y="195739"/>
            <a:ext cx="8684638" cy="242411"/>
          </a:xfrm>
        </p:spPr>
        <p:txBody>
          <a:bodyPr>
            <a:normAutofit fontScale="90000"/>
          </a:bodyPr>
          <a:lstStyle/>
          <a:p>
            <a:r>
              <a:rPr lang="en-US" sz="1800" dirty="0" smtClean="0">
                <a:latin typeface="+mn-lt"/>
              </a:rPr>
              <a:t>Case Study – How do we ensure repeat visits (including repeat visits) are productive</a:t>
            </a:r>
            <a:endParaRPr lang="en-US" sz="1800" dirty="0">
              <a:latin typeface="+mn-lt"/>
            </a:endParaRPr>
          </a:p>
        </p:txBody>
      </p:sp>
      <p:sp>
        <p:nvSpPr>
          <p:cNvPr id="4" name="Slide Number Placeholder 3"/>
          <p:cNvSpPr>
            <a:spLocks noGrp="1"/>
          </p:cNvSpPr>
          <p:nvPr>
            <p:ph type="sldNum" sz="quarter" idx="12"/>
          </p:nvPr>
        </p:nvSpPr>
        <p:spPr/>
        <p:txBody>
          <a:bodyPr/>
          <a:lstStyle/>
          <a:p>
            <a:fld id="{14D65173-87C9-47C0-A890-7AD8E2754265}" type="slidenum">
              <a:rPr lang="en-US" smtClean="0"/>
              <a:pPr/>
              <a:t>11</a:t>
            </a:fld>
            <a:endParaRPr lang="en-US" dirty="0"/>
          </a:p>
        </p:txBody>
      </p:sp>
      <p:sp>
        <p:nvSpPr>
          <p:cNvPr id="5" name="TextBox 4"/>
          <p:cNvSpPr txBox="1"/>
          <p:nvPr/>
        </p:nvSpPr>
        <p:spPr>
          <a:xfrm>
            <a:off x="381000" y="666750"/>
            <a:ext cx="3810000" cy="2893100"/>
          </a:xfrm>
          <a:prstGeom prst="rect">
            <a:avLst/>
          </a:prstGeom>
          <a:noFill/>
        </p:spPr>
        <p:txBody>
          <a:bodyPr wrap="square" rtlCol="0">
            <a:spAutoFit/>
          </a:bodyPr>
          <a:lstStyle/>
          <a:p>
            <a:r>
              <a:rPr lang="en-US" sz="1400" dirty="0" smtClean="0">
                <a:solidFill>
                  <a:srgbClr val="000000"/>
                </a:solidFill>
                <a:cs typeface="Arial" pitchFamily="34" charset="0"/>
              </a:rPr>
              <a:t>Assumptions</a:t>
            </a:r>
          </a:p>
          <a:p>
            <a:pPr marL="285750" indent="-285750">
              <a:buFont typeface="Wingdings" panose="05000000000000000000" pitchFamily="2" charset="2"/>
              <a:buChar char="ü"/>
            </a:pPr>
            <a:r>
              <a:rPr lang="en-US" sz="1400" dirty="0" smtClean="0">
                <a:solidFill>
                  <a:srgbClr val="000000"/>
                </a:solidFill>
                <a:cs typeface="Arial" pitchFamily="34" charset="0"/>
              </a:rPr>
              <a:t>Average patient visit in India – 1 Billion (no data available, but pro-rated based on US data</a:t>
            </a:r>
          </a:p>
          <a:p>
            <a:pPr marL="285750" indent="-285750">
              <a:buFont typeface="Wingdings" panose="05000000000000000000" pitchFamily="2" charset="2"/>
              <a:buChar char="ü"/>
            </a:pPr>
            <a:r>
              <a:rPr lang="en-US" sz="1400" dirty="0" smtClean="0">
                <a:solidFill>
                  <a:srgbClr val="000000"/>
                </a:solidFill>
                <a:cs typeface="Arial" pitchFamily="34" charset="0"/>
              </a:rPr>
              <a:t>30% requires lab/ radiology/ day care process interventions, with repeat visit</a:t>
            </a:r>
          </a:p>
          <a:p>
            <a:pPr marL="285750" indent="-285750">
              <a:buFont typeface="Wingdings" panose="05000000000000000000" pitchFamily="2" charset="2"/>
              <a:buChar char="ü"/>
            </a:pPr>
            <a:r>
              <a:rPr lang="en-US" sz="1400" dirty="0" smtClean="0">
                <a:solidFill>
                  <a:srgbClr val="000000"/>
                </a:solidFill>
                <a:cs typeface="Arial" pitchFamily="34" charset="0"/>
              </a:rPr>
              <a:t>50% of the visit to PHC non productive – doctor not there/ supplies not there/ holiday</a:t>
            </a:r>
          </a:p>
          <a:p>
            <a:pPr marL="285750" indent="-285750">
              <a:buFont typeface="Wingdings" panose="05000000000000000000" pitchFamily="2" charset="2"/>
              <a:buChar char="ü"/>
            </a:pPr>
            <a:r>
              <a:rPr lang="en-US" sz="1400" dirty="0" smtClean="0">
                <a:solidFill>
                  <a:srgbClr val="000000"/>
                </a:solidFill>
                <a:cs typeface="Arial" pitchFamily="34" charset="0"/>
              </a:rPr>
              <a:t>Approximately 500 million repeat visits</a:t>
            </a:r>
          </a:p>
          <a:p>
            <a:pPr marL="285750" indent="-285750">
              <a:buFont typeface="Wingdings" panose="05000000000000000000" pitchFamily="2" charset="2"/>
              <a:buChar char="ü"/>
            </a:pPr>
            <a:r>
              <a:rPr lang="en-US" sz="1400" dirty="0" smtClean="0">
                <a:solidFill>
                  <a:srgbClr val="000000"/>
                </a:solidFill>
                <a:cs typeface="Arial" pitchFamily="34" charset="0"/>
              </a:rPr>
              <a:t>Approximately 50% are non productive half days</a:t>
            </a:r>
          </a:p>
          <a:p>
            <a:pPr marL="285750" indent="-285750">
              <a:buFont typeface="Wingdings" panose="05000000000000000000" pitchFamily="2" charset="2"/>
              <a:buChar char="ü"/>
            </a:pPr>
            <a:r>
              <a:rPr lang="en-US" sz="1400" dirty="0" smtClean="0">
                <a:solidFill>
                  <a:srgbClr val="000000"/>
                </a:solidFill>
                <a:cs typeface="Arial" pitchFamily="34" charset="0"/>
              </a:rPr>
              <a:t>250 million person days of effort is lost from economy </a:t>
            </a:r>
          </a:p>
        </p:txBody>
      </p:sp>
      <p:sp>
        <p:nvSpPr>
          <p:cNvPr id="6" name="TextBox 5"/>
          <p:cNvSpPr txBox="1"/>
          <p:nvPr/>
        </p:nvSpPr>
        <p:spPr>
          <a:xfrm>
            <a:off x="533400" y="3878137"/>
            <a:ext cx="2819400" cy="307777"/>
          </a:xfrm>
          <a:prstGeom prst="rect">
            <a:avLst/>
          </a:prstGeom>
          <a:noFill/>
        </p:spPr>
        <p:txBody>
          <a:bodyPr wrap="square" rtlCol="0">
            <a:spAutoFit/>
          </a:bodyPr>
          <a:lstStyle/>
          <a:p>
            <a:r>
              <a:rPr lang="en-US" sz="1400" b="1" dirty="0" smtClean="0">
                <a:solidFill>
                  <a:srgbClr val="F15A29"/>
                </a:solidFill>
                <a:cs typeface="Arial" pitchFamily="34" charset="0"/>
              </a:rPr>
              <a:t>GDP loss – INR 2,500 Crores</a:t>
            </a:r>
          </a:p>
        </p:txBody>
      </p:sp>
      <p:sp>
        <p:nvSpPr>
          <p:cNvPr id="7" name="TextBox 6"/>
          <p:cNvSpPr txBox="1"/>
          <p:nvPr/>
        </p:nvSpPr>
        <p:spPr>
          <a:xfrm>
            <a:off x="5410233" y="1831836"/>
            <a:ext cx="2971800" cy="1015663"/>
          </a:xfrm>
          <a:prstGeom prst="rect">
            <a:avLst/>
          </a:prstGeom>
          <a:noFill/>
        </p:spPr>
        <p:txBody>
          <a:bodyPr wrap="square" rtlCol="0">
            <a:spAutoFit/>
          </a:bodyPr>
          <a:lstStyle/>
          <a:p>
            <a:r>
              <a:rPr lang="en-US" sz="1200" b="1" dirty="0" smtClean="0">
                <a:solidFill>
                  <a:srgbClr val="00B050"/>
                </a:solidFill>
                <a:cs typeface="Arial" pitchFamily="34" charset="0"/>
              </a:rPr>
              <a:t>Solution</a:t>
            </a:r>
          </a:p>
          <a:p>
            <a:pPr marL="285750" indent="-285750">
              <a:buFont typeface="Wingdings" panose="05000000000000000000" pitchFamily="2" charset="2"/>
              <a:buChar char="ü"/>
            </a:pPr>
            <a:r>
              <a:rPr lang="en-US" sz="1200" b="1" dirty="0" smtClean="0">
                <a:solidFill>
                  <a:srgbClr val="00B050"/>
                </a:solidFill>
                <a:cs typeface="Arial" pitchFamily="34" charset="0"/>
              </a:rPr>
              <a:t>840 million cell phones</a:t>
            </a:r>
          </a:p>
          <a:p>
            <a:pPr marL="285750" indent="-285750">
              <a:buFont typeface="Wingdings" panose="05000000000000000000" pitchFamily="2" charset="2"/>
              <a:buChar char="ü"/>
            </a:pPr>
            <a:r>
              <a:rPr lang="en-US" sz="1200" b="1" dirty="0" smtClean="0">
                <a:solidFill>
                  <a:srgbClr val="00B050"/>
                </a:solidFill>
                <a:cs typeface="Arial" pitchFamily="34" charset="0"/>
              </a:rPr>
              <a:t>SMS cost is almost zero</a:t>
            </a:r>
          </a:p>
          <a:p>
            <a:pPr marL="285750" indent="-285750">
              <a:buFont typeface="Wingdings" panose="05000000000000000000" pitchFamily="2" charset="2"/>
              <a:buChar char="ü"/>
            </a:pPr>
            <a:r>
              <a:rPr lang="en-US" sz="1200" b="1" dirty="0" smtClean="0">
                <a:solidFill>
                  <a:srgbClr val="00B050"/>
                </a:solidFill>
                <a:cs typeface="Arial" pitchFamily="34" charset="0"/>
              </a:rPr>
              <a:t>Simple SMS based alerts can help release bandwidth</a:t>
            </a:r>
          </a:p>
        </p:txBody>
      </p:sp>
    </p:spTree>
    <p:extLst>
      <p:ext uri="{BB962C8B-B14F-4D97-AF65-F5344CB8AC3E}">
        <p14:creationId xmlns:p14="http://schemas.microsoft.com/office/powerpoint/2010/main" val="1899855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Case Study – Reduce Check Out time in Hospitals</a:t>
            </a:r>
            <a:endParaRPr lang="en-US" dirty="0"/>
          </a:p>
        </p:txBody>
      </p:sp>
      <p:sp>
        <p:nvSpPr>
          <p:cNvPr id="4" name="Content Placeholder 3"/>
          <p:cNvSpPr>
            <a:spLocks noGrp="1"/>
          </p:cNvSpPr>
          <p:nvPr>
            <p:ph idx="1"/>
          </p:nvPr>
        </p:nvSpPr>
        <p:spPr>
          <a:xfrm>
            <a:off x="232350" y="506251"/>
            <a:ext cx="3882450" cy="2751299"/>
          </a:xfrm>
        </p:spPr>
        <p:txBody>
          <a:bodyPr>
            <a:noAutofit/>
          </a:bodyPr>
          <a:lstStyle/>
          <a:p>
            <a:pPr marL="0" indent="0">
              <a:spcBef>
                <a:spcPts val="0"/>
              </a:spcBef>
              <a:spcAft>
                <a:spcPts val="0"/>
              </a:spcAft>
              <a:buNone/>
            </a:pPr>
            <a:r>
              <a:rPr lang="en-US" sz="1600" dirty="0" smtClean="0">
                <a:solidFill>
                  <a:srgbClr val="000000"/>
                </a:solidFill>
              </a:rPr>
              <a:t>Assumptions </a:t>
            </a:r>
          </a:p>
          <a:p>
            <a:pPr>
              <a:spcBef>
                <a:spcPts val="0"/>
              </a:spcBef>
              <a:spcAft>
                <a:spcPts val="0"/>
              </a:spcAft>
              <a:buFont typeface="Wingdings" panose="05000000000000000000" pitchFamily="2" charset="2"/>
              <a:buChar char="ü"/>
            </a:pPr>
            <a:r>
              <a:rPr lang="en-US" sz="1600" dirty="0" smtClean="0">
                <a:solidFill>
                  <a:srgbClr val="000000"/>
                </a:solidFill>
              </a:rPr>
              <a:t>Large hospital chains are having 50,000 beds</a:t>
            </a:r>
          </a:p>
          <a:p>
            <a:pPr>
              <a:spcBef>
                <a:spcPts val="0"/>
              </a:spcBef>
              <a:spcAft>
                <a:spcPts val="0"/>
              </a:spcAft>
              <a:buFont typeface="Wingdings" panose="05000000000000000000" pitchFamily="2" charset="2"/>
              <a:buChar char="ü"/>
            </a:pPr>
            <a:r>
              <a:rPr lang="en-US" sz="1600" dirty="0" smtClean="0">
                <a:solidFill>
                  <a:srgbClr val="000000"/>
                </a:solidFill>
              </a:rPr>
              <a:t>Average bed occupancy 80%</a:t>
            </a:r>
          </a:p>
          <a:p>
            <a:pPr>
              <a:spcBef>
                <a:spcPts val="0"/>
              </a:spcBef>
              <a:spcAft>
                <a:spcPts val="0"/>
              </a:spcAft>
              <a:buFont typeface="Wingdings" panose="05000000000000000000" pitchFamily="2" charset="2"/>
              <a:buChar char="ü"/>
            </a:pPr>
            <a:r>
              <a:rPr lang="en-US" sz="1600" dirty="0" smtClean="0">
                <a:solidFill>
                  <a:srgbClr val="000000"/>
                </a:solidFill>
              </a:rPr>
              <a:t>Average stay – 2.5 days</a:t>
            </a:r>
          </a:p>
          <a:p>
            <a:pPr>
              <a:spcBef>
                <a:spcPts val="0"/>
              </a:spcBef>
              <a:spcAft>
                <a:spcPts val="0"/>
              </a:spcAft>
              <a:buFont typeface="Wingdings" panose="05000000000000000000" pitchFamily="2" charset="2"/>
              <a:buChar char="ü"/>
            </a:pPr>
            <a:r>
              <a:rPr lang="en-US" sz="1600" dirty="0" smtClean="0">
                <a:solidFill>
                  <a:srgbClr val="000000"/>
                </a:solidFill>
              </a:rPr>
              <a:t>% of insurance patients – 50</a:t>
            </a:r>
          </a:p>
          <a:p>
            <a:pPr>
              <a:spcBef>
                <a:spcPts val="0"/>
              </a:spcBef>
              <a:spcAft>
                <a:spcPts val="0"/>
              </a:spcAft>
              <a:buFont typeface="Wingdings" panose="05000000000000000000" pitchFamily="2" charset="2"/>
              <a:buChar char="ü"/>
            </a:pPr>
            <a:r>
              <a:rPr lang="en-US" sz="1600" dirty="0" smtClean="0">
                <a:solidFill>
                  <a:srgbClr val="000000"/>
                </a:solidFill>
              </a:rPr>
              <a:t>Average time for discharge – 6 hours</a:t>
            </a:r>
          </a:p>
          <a:p>
            <a:pPr>
              <a:spcBef>
                <a:spcPts val="0"/>
              </a:spcBef>
              <a:spcAft>
                <a:spcPts val="0"/>
              </a:spcAft>
              <a:buFont typeface="Wingdings" panose="05000000000000000000" pitchFamily="2" charset="2"/>
              <a:buChar char="ü"/>
            </a:pPr>
            <a:r>
              <a:rPr lang="en-US" sz="1600" dirty="0" smtClean="0">
                <a:solidFill>
                  <a:srgbClr val="000000"/>
                </a:solidFill>
              </a:rPr>
              <a:t>Average revenue per bed – INR 75Lakhs</a:t>
            </a:r>
          </a:p>
        </p:txBody>
      </p:sp>
      <p:sp>
        <p:nvSpPr>
          <p:cNvPr id="6" name="Slide Number Placeholder 5"/>
          <p:cNvSpPr>
            <a:spLocks noGrp="1"/>
          </p:cNvSpPr>
          <p:nvPr>
            <p:ph type="sldNum" sz="quarter" idx="12"/>
          </p:nvPr>
        </p:nvSpPr>
        <p:spPr>
          <a:xfrm>
            <a:off x="8622009" y="34850"/>
            <a:ext cx="107465" cy="190821"/>
          </a:xfrm>
        </p:spPr>
        <p:txBody>
          <a:bodyPr/>
          <a:lstStyle/>
          <a:p>
            <a:fld id="{14D65173-87C9-47C0-A890-7AD8E2754265}" type="slidenum">
              <a:rPr lang="en-US" smtClean="0"/>
              <a:pPr/>
              <a:t>12</a:t>
            </a:fld>
            <a:endParaRPr lang="en-US" dirty="0"/>
          </a:p>
        </p:txBody>
      </p:sp>
      <p:sp>
        <p:nvSpPr>
          <p:cNvPr id="2" name="TextBox 1"/>
          <p:cNvSpPr txBox="1"/>
          <p:nvPr/>
        </p:nvSpPr>
        <p:spPr>
          <a:xfrm>
            <a:off x="306674" y="4243685"/>
            <a:ext cx="7541925" cy="461665"/>
          </a:xfrm>
          <a:prstGeom prst="rect">
            <a:avLst/>
          </a:prstGeom>
          <a:noFill/>
        </p:spPr>
        <p:txBody>
          <a:bodyPr wrap="square" rtlCol="0">
            <a:spAutoFit/>
          </a:bodyPr>
          <a:lstStyle/>
          <a:p>
            <a:r>
              <a:rPr lang="en-US" sz="1200" b="1" dirty="0">
                <a:solidFill>
                  <a:srgbClr val="000000"/>
                </a:solidFill>
              </a:rPr>
              <a:t>Note</a:t>
            </a:r>
          </a:p>
          <a:p>
            <a:r>
              <a:rPr lang="en-US" sz="1200" b="1" dirty="0">
                <a:solidFill>
                  <a:srgbClr val="000000"/>
                </a:solidFill>
              </a:rPr>
              <a:t>Data indicative in nature, used to arrive at broad </a:t>
            </a:r>
            <a:r>
              <a:rPr lang="en-US" sz="1200" b="1" dirty="0" smtClean="0">
                <a:solidFill>
                  <a:srgbClr val="000000"/>
                </a:solidFill>
              </a:rPr>
              <a:t>trends</a:t>
            </a:r>
            <a:endParaRPr lang="en-US" sz="1200" b="1" dirty="0" smtClean="0">
              <a:solidFill>
                <a:srgbClr val="000000"/>
              </a:solidFill>
              <a:cs typeface="Arial" pitchFamily="34" charset="0"/>
            </a:endParaRPr>
          </a:p>
        </p:txBody>
      </p:sp>
      <p:sp>
        <p:nvSpPr>
          <p:cNvPr id="8" name="TextBox 7"/>
          <p:cNvSpPr txBox="1"/>
          <p:nvPr/>
        </p:nvSpPr>
        <p:spPr>
          <a:xfrm>
            <a:off x="306674" y="2876550"/>
            <a:ext cx="2590800" cy="1200329"/>
          </a:xfrm>
          <a:prstGeom prst="rect">
            <a:avLst/>
          </a:prstGeom>
          <a:noFill/>
        </p:spPr>
        <p:txBody>
          <a:bodyPr wrap="square" rtlCol="0">
            <a:spAutoFit/>
          </a:bodyPr>
          <a:lstStyle/>
          <a:p>
            <a:r>
              <a:rPr lang="en-US" sz="1200" b="1" dirty="0" smtClean="0">
                <a:solidFill>
                  <a:srgbClr val="F15A29"/>
                </a:solidFill>
                <a:cs typeface="Arial" pitchFamily="34" charset="0"/>
              </a:rPr>
              <a:t>Estimated revenue loss – INR 500 Crores</a:t>
            </a:r>
          </a:p>
          <a:p>
            <a:endParaRPr lang="en-US" sz="1200" b="1" dirty="0">
              <a:solidFill>
                <a:srgbClr val="F15A29"/>
              </a:solidFill>
              <a:cs typeface="Arial" pitchFamily="34" charset="0"/>
            </a:endParaRPr>
          </a:p>
          <a:p>
            <a:r>
              <a:rPr lang="en-US" sz="1200" b="1" dirty="0" smtClean="0">
                <a:solidFill>
                  <a:srgbClr val="F15A29"/>
                </a:solidFill>
                <a:cs typeface="Arial" pitchFamily="34" charset="0"/>
              </a:rPr>
              <a:t>Excludes delay in medium and small hospitals</a:t>
            </a:r>
          </a:p>
          <a:p>
            <a:r>
              <a:rPr lang="en-US" sz="1200" b="1" dirty="0" smtClean="0">
                <a:solidFill>
                  <a:srgbClr val="F15A29"/>
                </a:solidFill>
                <a:cs typeface="Arial" pitchFamily="34" charset="0"/>
              </a:rPr>
              <a:t>Excluded non-insurance cases</a:t>
            </a:r>
          </a:p>
        </p:txBody>
      </p:sp>
      <p:sp>
        <p:nvSpPr>
          <p:cNvPr id="9" name="TextBox 8"/>
          <p:cNvSpPr txBox="1"/>
          <p:nvPr/>
        </p:nvSpPr>
        <p:spPr>
          <a:xfrm>
            <a:off x="5257866" y="1563590"/>
            <a:ext cx="2971800" cy="1569660"/>
          </a:xfrm>
          <a:prstGeom prst="rect">
            <a:avLst/>
          </a:prstGeom>
          <a:noFill/>
        </p:spPr>
        <p:txBody>
          <a:bodyPr wrap="square" rtlCol="0">
            <a:spAutoFit/>
          </a:bodyPr>
          <a:lstStyle/>
          <a:p>
            <a:r>
              <a:rPr lang="en-US" sz="1200" b="1" dirty="0" smtClean="0">
                <a:solidFill>
                  <a:srgbClr val="00B050"/>
                </a:solidFill>
                <a:cs typeface="Arial" pitchFamily="34" charset="0"/>
              </a:rPr>
              <a:t>Solution</a:t>
            </a:r>
          </a:p>
          <a:p>
            <a:pPr marL="285750" indent="-285750">
              <a:buFont typeface="Wingdings" panose="05000000000000000000" pitchFamily="2" charset="2"/>
              <a:buChar char="ü"/>
            </a:pPr>
            <a:r>
              <a:rPr lang="en-US" sz="1200" b="1" dirty="0" smtClean="0">
                <a:solidFill>
                  <a:srgbClr val="00B050"/>
                </a:solidFill>
                <a:cs typeface="Arial" pitchFamily="34" charset="0"/>
              </a:rPr>
              <a:t>Tighter integration of payer and provider, link the HMIS with MIS</a:t>
            </a:r>
          </a:p>
          <a:p>
            <a:pPr marL="285750" indent="-285750">
              <a:buFont typeface="Wingdings" panose="05000000000000000000" pitchFamily="2" charset="2"/>
              <a:buChar char="ü"/>
            </a:pPr>
            <a:r>
              <a:rPr lang="en-US" sz="1200" b="1" dirty="0" smtClean="0">
                <a:solidFill>
                  <a:srgbClr val="00B050"/>
                </a:solidFill>
                <a:cs typeface="Arial" pitchFamily="34" charset="0"/>
              </a:rPr>
              <a:t>Use standardized data – not just for diseases (ICD9/ ICD 10), but also procedures and consumables</a:t>
            </a:r>
          </a:p>
          <a:p>
            <a:pPr marL="285750" indent="-285750">
              <a:buFont typeface="Wingdings" panose="05000000000000000000" pitchFamily="2" charset="2"/>
              <a:buChar char="ü"/>
            </a:pPr>
            <a:r>
              <a:rPr lang="en-US" sz="1200" b="1" dirty="0" smtClean="0">
                <a:solidFill>
                  <a:srgbClr val="00B050"/>
                </a:solidFill>
                <a:cs typeface="Arial" pitchFamily="34" charset="0"/>
              </a:rPr>
              <a:t>Strengthen the Third Part Administrators (TPA)</a:t>
            </a:r>
          </a:p>
        </p:txBody>
      </p:sp>
    </p:spTree>
    <p:extLst>
      <p:ext uri="{BB962C8B-B14F-4D97-AF65-F5344CB8AC3E}">
        <p14:creationId xmlns:p14="http://schemas.microsoft.com/office/powerpoint/2010/main" val="3929935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 Portability of data</a:t>
            </a:r>
            <a:endParaRPr lang="en-US" dirty="0"/>
          </a:p>
        </p:txBody>
      </p:sp>
      <p:sp>
        <p:nvSpPr>
          <p:cNvPr id="3" name="Content Placeholder 2"/>
          <p:cNvSpPr>
            <a:spLocks noGrp="1"/>
          </p:cNvSpPr>
          <p:nvPr>
            <p:ph idx="1"/>
          </p:nvPr>
        </p:nvSpPr>
        <p:spPr>
          <a:xfrm>
            <a:off x="232350" y="614466"/>
            <a:ext cx="3958650" cy="3741919"/>
          </a:xfrm>
        </p:spPr>
        <p:txBody>
          <a:bodyPr>
            <a:normAutofit lnSpcReduction="10000"/>
          </a:bodyPr>
          <a:lstStyle/>
          <a:p>
            <a:pPr>
              <a:spcBef>
                <a:spcPts val="0"/>
              </a:spcBef>
              <a:spcAft>
                <a:spcPts val="0"/>
              </a:spcAft>
              <a:buFont typeface="Wingdings" panose="05000000000000000000" pitchFamily="2" charset="2"/>
              <a:buChar char="ü"/>
            </a:pPr>
            <a:r>
              <a:rPr lang="en-US" sz="1400" dirty="0" smtClean="0">
                <a:solidFill>
                  <a:srgbClr val="000000"/>
                </a:solidFill>
              </a:rPr>
              <a:t>Significant migration from rural to urban India (expected 200 million will move in next 20 years)</a:t>
            </a:r>
          </a:p>
          <a:p>
            <a:pPr>
              <a:spcBef>
                <a:spcPts val="0"/>
              </a:spcBef>
              <a:spcAft>
                <a:spcPts val="0"/>
              </a:spcAft>
              <a:buFont typeface="Wingdings" panose="05000000000000000000" pitchFamily="2" charset="2"/>
              <a:buChar char="ü"/>
            </a:pPr>
            <a:r>
              <a:rPr lang="en-US" sz="1400" dirty="0" smtClean="0">
                <a:solidFill>
                  <a:srgbClr val="000000"/>
                </a:solidFill>
              </a:rPr>
              <a:t>A large migrant population, moving in search of employment</a:t>
            </a:r>
          </a:p>
          <a:p>
            <a:pPr>
              <a:spcBef>
                <a:spcPts val="0"/>
              </a:spcBef>
              <a:spcAft>
                <a:spcPts val="0"/>
              </a:spcAft>
              <a:buFont typeface="Wingdings" panose="05000000000000000000" pitchFamily="2" charset="2"/>
              <a:buChar char="ü"/>
            </a:pPr>
            <a:r>
              <a:rPr lang="en-US" sz="1400" dirty="0" smtClean="0">
                <a:solidFill>
                  <a:srgbClr val="000000"/>
                </a:solidFill>
              </a:rPr>
              <a:t>People moving from Sub-healthcare Center to Primary Healthcare Center to Community Healthcare Center to District Hospital to Specialty Care</a:t>
            </a:r>
          </a:p>
          <a:p>
            <a:pPr>
              <a:spcBef>
                <a:spcPts val="0"/>
              </a:spcBef>
              <a:spcAft>
                <a:spcPts val="0"/>
              </a:spcAft>
              <a:buFont typeface="Wingdings" panose="05000000000000000000" pitchFamily="2" charset="2"/>
              <a:buChar char="ü"/>
            </a:pPr>
            <a:endParaRPr lang="en-US" sz="1400" dirty="0">
              <a:solidFill>
                <a:srgbClr val="000000"/>
              </a:solidFill>
            </a:endParaRPr>
          </a:p>
          <a:p>
            <a:pPr marL="0" indent="0">
              <a:spcBef>
                <a:spcPts val="0"/>
              </a:spcBef>
              <a:spcAft>
                <a:spcPts val="0"/>
              </a:spcAft>
              <a:buNone/>
            </a:pPr>
            <a:r>
              <a:rPr lang="en-US" sz="1400" dirty="0" smtClean="0">
                <a:solidFill>
                  <a:srgbClr val="000000"/>
                </a:solidFill>
              </a:rPr>
              <a:t>Result in </a:t>
            </a:r>
          </a:p>
          <a:p>
            <a:pPr>
              <a:spcBef>
                <a:spcPts val="0"/>
              </a:spcBef>
              <a:spcAft>
                <a:spcPts val="0"/>
              </a:spcAft>
              <a:buFont typeface="Wingdings" panose="05000000000000000000" pitchFamily="2" charset="2"/>
              <a:buChar char="ü"/>
            </a:pPr>
            <a:r>
              <a:rPr lang="en-US" sz="1400" dirty="0" smtClean="0">
                <a:solidFill>
                  <a:srgbClr val="000000"/>
                </a:solidFill>
              </a:rPr>
              <a:t>Multiple interventions</a:t>
            </a:r>
          </a:p>
          <a:p>
            <a:pPr>
              <a:spcBef>
                <a:spcPts val="0"/>
              </a:spcBef>
              <a:spcAft>
                <a:spcPts val="0"/>
              </a:spcAft>
              <a:buFont typeface="Wingdings" panose="05000000000000000000" pitchFamily="2" charset="2"/>
              <a:buChar char="ü"/>
            </a:pPr>
            <a:r>
              <a:rPr lang="en-US" sz="1400" dirty="0" smtClean="0">
                <a:solidFill>
                  <a:srgbClr val="000000"/>
                </a:solidFill>
              </a:rPr>
              <a:t>Multiplicity of procedures</a:t>
            </a:r>
          </a:p>
          <a:p>
            <a:pPr>
              <a:spcBef>
                <a:spcPts val="0"/>
              </a:spcBef>
              <a:spcAft>
                <a:spcPts val="0"/>
              </a:spcAft>
              <a:buFont typeface="Wingdings" panose="05000000000000000000" pitchFamily="2" charset="2"/>
              <a:buChar char="ü"/>
            </a:pPr>
            <a:r>
              <a:rPr lang="en-US" sz="1400" dirty="0" smtClean="0">
                <a:solidFill>
                  <a:srgbClr val="000000"/>
                </a:solidFill>
              </a:rPr>
              <a:t>Repeat cost</a:t>
            </a:r>
          </a:p>
          <a:p>
            <a:pPr>
              <a:spcBef>
                <a:spcPts val="0"/>
              </a:spcBef>
              <a:spcAft>
                <a:spcPts val="0"/>
              </a:spcAft>
              <a:buFont typeface="Wingdings" panose="05000000000000000000" pitchFamily="2" charset="2"/>
              <a:buChar char="ü"/>
            </a:pPr>
            <a:r>
              <a:rPr lang="en-US" sz="1400" dirty="0" smtClean="0">
                <a:solidFill>
                  <a:srgbClr val="000000"/>
                </a:solidFill>
              </a:rPr>
              <a:t>Ignore the health conditions – resulting in complications, higher load on system and loss of productivity</a:t>
            </a:r>
          </a:p>
          <a:p>
            <a:pPr marL="0" indent="0">
              <a:spcBef>
                <a:spcPts val="0"/>
              </a:spcBef>
              <a:spcAft>
                <a:spcPts val="0"/>
              </a:spcAft>
              <a:buNone/>
            </a:pPr>
            <a:endParaRPr lang="en-US" sz="1400" dirty="0">
              <a:solidFill>
                <a:srgbClr val="000000"/>
              </a:solidFill>
            </a:endParaRPr>
          </a:p>
          <a:p>
            <a:pPr marL="0" indent="0">
              <a:spcBef>
                <a:spcPts val="0"/>
              </a:spcBef>
              <a:spcAft>
                <a:spcPts val="0"/>
              </a:spcAft>
              <a:buNone/>
            </a:pPr>
            <a:endParaRPr lang="en-US" sz="1400" dirty="0">
              <a:solidFill>
                <a:srgbClr val="000000"/>
              </a:solidFill>
            </a:endParaRPr>
          </a:p>
        </p:txBody>
      </p:sp>
      <p:sp>
        <p:nvSpPr>
          <p:cNvPr id="5" name="Slide Number Placeholder 4"/>
          <p:cNvSpPr>
            <a:spLocks noGrp="1"/>
          </p:cNvSpPr>
          <p:nvPr>
            <p:ph type="sldNum" sz="quarter" idx="12"/>
          </p:nvPr>
        </p:nvSpPr>
        <p:spPr/>
        <p:txBody>
          <a:bodyPr/>
          <a:lstStyle/>
          <a:p>
            <a:fld id="{14D65173-87C9-47C0-A890-7AD8E2754265}" type="slidenum">
              <a:rPr lang="en-US" smtClean="0"/>
              <a:pPr/>
              <a:t>13</a:t>
            </a:fld>
            <a:endParaRPr lang="en-US" dirty="0"/>
          </a:p>
        </p:txBody>
      </p:sp>
      <p:sp>
        <p:nvSpPr>
          <p:cNvPr id="6" name="Content Placeholder 2"/>
          <p:cNvSpPr txBox="1">
            <a:spLocks/>
          </p:cNvSpPr>
          <p:nvPr/>
        </p:nvSpPr>
        <p:spPr>
          <a:xfrm>
            <a:off x="4624942" y="471799"/>
            <a:ext cx="3958650" cy="3741919"/>
          </a:xfrm>
          <a:prstGeom prst="rect">
            <a:avLst/>
          </a:prstGeom>
        </p:spPr>
        <p:txBody>
          <a:bodyPr vert="horz" lIns="91440" tIns="45720" rIns="91440" bIns="45720" rtlCol="0">
            <a:normAutofit/>
          </a:bodyPr>
          <a:lstStyle>
            <a:lvl1pPr marL="231775" indent="-231775" algn="l" defTabSz="914400" rtl="0" eaLnBrk="1" latinLnBrk="0" hangingPunct="1">
              <a:lnSpc>
                <a:spcPct val="110000"/>
              </a:lnSpc>
              <a:spcBef>
                <a:spcPts val="600"/>
              </a:spcBef>
              <a:spcAft>
                <a:spcPts val="600"/>
              </a:spcAft>
              <a:buClr>
                <a:schemeClr val="accent1"/>
              </a:buClr>
              <a:buFont typeface="Arial" pitchFamily="34" charset="0"/>
              <a:buChar char="•"/>
              <a:defRPr sz="1800" kern="1200">
                <a:solidFill>
                  <a:schemeClr val="tx1"/>
                </a:solidFill>
                <a:latin typeface="+mn-lt"/>
                <a:ea typeface="+mn-ea"/>
                <a:cs typeface="Arial" pitchFamily="34" charset="0"/>
              </a:defRPr>
            </a:lvl1pPr>
            <a:lvl2pPr marL="457200" indent="-225425" algn="l" defTabSz="914400" rtl="0" eaLnBrk="1" latinLnBrk="0" hangingPunct="1">
              <a:lnSpc>
                <a:spcPct val="110000"/>
              </a:lnSpc>
              <a:spcBef>
                <a:spcPts val="600"/>
              </a:spcBef>
              <a:spcAft>
                <a:spcPts val="600"/>
              </a:spcAft>
              <a:buClr>
                <a:schemeClr val="accent1"/>
              </a:buClr>
              <a:buFont typeface="Arial" pitchFamily="34" charset="0"/>
              <a:buChar char="–"/>
              <a:defRPr sz="1600" kern="1200">
                <a:solidFill>
                  <a:schemeClr val="tx1"/>
                </a:solidFill>
                <a:latin typeface="+mn-lt"/>
                <a:ea typeface="+mn-ea"/>
                <a:cs typeface="Arial" pitchFamily="34" charset="0"/>
              </a:defRPr>
            </a:lvl2pPr>
            <a:lvl3pPr marL="688975" indent="-231775" algn="l" defTabSz="914400" rtl="0" eaLnBrk="1" latinLnBrk="0" hangingPunct="1">
              <a:lnSpc>
                <a:spcPct val="110000"/>
              </a:lnSpc>
              <a:spcBef>
                <a:spcPts val="600"/>
              </a:spcBef>
              <a:spcAft>
                <a:spcPts val="600"/>
              </a:spcAft>
              <a:buClr>
                <a:schemeClr val="accent1"/>
              </a:buClr>
              <a:buFont typeface="Arial" pitchFamily="34" charset="0"/>
              <a:buChar char="•"/>
              <a:defRPr sz="1400" kern="1200">
                <a:solidFill>
                  <a:schemeClr val="tx1"/>
                </a:solidFill>
                <a:latin typeface="+mn-lt"/>
                <a:ea typeface="+mn-ea"/>
                <a:cs typeface="Arial" pitchFamily="34" charset="0"/>
              </a:defRPr>
            </a:lvl3pPr>
            <a:lvl4pPr marL="914400" indent="-173038" algn="l" defTabSz="914400" rtl="0" eaLnBrk="1" latinLnBrk="0" hangingPunct="1">
              <a:lnSpc>
                <a:spcPct val="110000"/>
              </a:lnSpc>
              <a:spcBef>
                <a:spcPts val="600"/>
              </a:spcBef>
              <a:spcAft>
                <a:spcPts val="600"/>
              </a:spcAft>
              <a:buClr>
                <a:schemeClr val="accent1"/>
              </a:buClr>
              <a:buFont typeface="Arial" pitchFamily="34" charset="0"/>
              <a:buChar char="–"/>
              <a:defRPr sz="1200" kern="1200">
                <a:solidFill>
                  <a:schemeClr val="tx1"/>
                </a:solidFill>
                <a:latin typeface="+mn-lt"/>
                <a:ea typeface="+mn-ea"/>
                <a:cs typeface="Arial" pitchFamily="34" charset="0"/>
              </a:defRPr>
            </a:lvl4pPr>
            <a:lvl5pPr marL="1087438" indent="-173038" algn="l" defTabSz="914400" rtl="0" eaLnBrk="1" latinLnBrk="0" hangingPunct="1">
              <a:lnSpc>
                <a:spcPct val="110000"/>
              </a:lnSpc>
              <a:spcBef>
                <a:spcPts val="600"/>
              </a:spcBef>
              <a:spcAft>
                <a:spcPts val="600"/>
              </a:spcAft>
              <a:buClr>
                <a:schemeClr val="accent1"/>
              </a:buClr>
              <a:buFont typeface="Arial" pitchFamily="34" charset="0"/>
              <a:buChar char="»"/>
              <a:defRPr sz="1200" kern="1200">
                <a:solidFill>
                  <a:schemeClr val="tx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0"/>
              </a:spcAft>
              <a:buNone/>
            </a:pPr>
            <a:r>
              <a:rPr lang="en-US" sz="1400" b="1" dirty="0" smtClean="0">
                <a:solidFill>
                  <a:srgbClr val="000000"/>
                </a:solidFill>
              </a:rPr>
              <a:t>Smart card for patient data</a:t>
            </a:r>
          </a:p>
          <a:p>
            <a:pPr>
              <a:spcBef>
                <a:spcPts val="0"/>
              </a:spcBef>
              <a:spcAft>
                <a:spcPts val="0"/>
              </a:spcAft>
              <a:buFont typeface="Wingdings" panose="05000000000000000000" pitchFamily="2" charset="2"/>
              <a:buChar char="ü"/>
            </a:pPr>
            <a:r>
              <a:rPr lang="en-US" sz="1200" dirty="0" smtClean="0">
                <a:solidFill>
                  <a:srgbClr val="000000"/>
                </a:solidFill>
              </a:rPr>
              <a:t>Basic demographic and medical data with or without a photo</a:t>
            </a:r>
          </a:p>
          <a:p>
            <a:pPr>
              <a:spcBef>
                <a:spcPts val="0"/>
              </a:spcBef>
              <a:spcAft>
                <a:spcPts val="0"/>
              </a:spcAft>
              <a:buFont typeface="Wingdings" panose="05000000000000000000" pitchFamily="2" charset="2"/>
              <a:buChar char="ü"/>
            </a:pPr>
            <a:r>
              <a:rPr lang="en-US" sz="1200" dirty="0" smtClean="0">
                <a:solidFill>
                  <a:srgbClr val="000000"/>
                </a:solidFill>
              </a:rPr>
              <a:t>UHID linked to AADHAR</a:t>
            </a:r>
          </a:p>
          <a:p>
            <a:pPr>
              <a:spcBef>
                <a:spcPts val="0"/>
              </a:spcBef>
              <a:spcAft>
                <a:spcPts val="0"/>
              </a:spcAft>
              <a:buFont typeface="Wingdings" panose="05000000000000000000" pitchFamily="2" charset="2"/>
              <a:buChar char="ü"/>
            </a:pPr>
            <a:r>
              <a:rPr lang="en-US" sz="1200" dirty="0" smtClean="0">
                <a:solidFill>
                  <a:srgbClr val="000000"/>
                </a:solidFill>
              </a:rPr>
              <a:t>Acceptable to all hospitals enabled with a PoS device</a:t>
            </a:r>
          </a:p>
          <a:p>
            <a:pPr>
              <a:spcBef>
                <a:spcPts val="0"/>
              </a:spcBef>
              <a:spcAft>
                <a:spcPts val="0"/>
              </a:spcAft>
              <a:buFont typeface="Wingdings" panose="05000000000000000000" pitchFamily="2" charset="2"/>
              <a:buChar char="ü"/>
            </a:pPr>
            <a:endParaRPr lang="en-US" sz="1200" dirty="0">
              <a:solidFill>
                <a:srgbClr val="000000"/>
              </a:solidFill>
            </a:endParaRPr>
          </a:p>
          <a:p>
            <a:pPr marL="0" indent="0">
              <a:spcBef>
                <a:spcPts val="0"/>
              </a:spcBef>
              <a:spcAft>
                <a:spcPts val="0"/>
              </a:spcAft>
              <a:buNone/>
            </a:pPr>
            <a:r>
              <a:rPr lang="en-US" sz="1200" dirty="0" smtClean="0">
                <a:solidFill>
                  <a:srgbClr val="000000"/>
                </a:solidFill>
              </a:rPr>
              <a:t>Avoid repeated data entry, release bandwidth for millions of patients and well hospital staff</a:t>
            </a:r>
          </a:p>
          <a:p>
            <a:pPr marL="0" indent="0">
              <a:spcBef>
                <a:spcPts val="0"/>
              </a:spcBef>
              <a:spcAft>
                <a:spcPts val="0"/>
              </a:spcAft>
              <a:buNone/>
            </a:pPr>
            <a:endParaRPr lang="en-US" sz="1200" dirty="0" smtClean="0">
              <a:solidFill>
                <a:srgbClr val="000000"/>
              </a:solidFill>
            </a:endParaRPr>
          </a:p>
          <a:p>
            <a:pPr marL="0" indent="0">
              <a:spcBef>
                <a:spcPts val="0"/>
              </a:spcBef>
              <a:spcAft>
                <a:spcPts val="0"/>
              </a:spcAft>
              <a:buNone/>
            </a:pPr>
            <a:r>
              <a:rPr lang="en-US" sz="1200" dirty="0" smtClean="0">
                <a:solidFill>
                  <a:srgbClr val="000000"/>
                </a:solidFill>
              </a:rPr>
              <a:t>Central repository of lab and radiology data</a:t>
            </a:r>
          </a:p>
          <a:p>
            <a:pPr>
              <a:spcBef>
                <a:spcPts val="0"/>
              </a:spcBef>
              <a:spcAft>
                <a:spcPts val="0"/>
              </a:spcAft>
              <a:buFont typeface="Wingdings" panose="05000000000000000000" pitchFamily="2" charset="2"/>
              <a:buChar char="ü"/>
            </a:pPr>
            <a:r>
              <a:rPr lang="en-US" sz="1200" dirty="0" smtClean="0">
                <a:solidFill>
                  <a:srgbClr val="000000"/>
                </a:solidFill>
              </a:rPr>
              <a:t>Start with the reports, over period integrate PACS</a:t>
            </a:r>
          </a:p>
          <a:p>
            <a:pPr>
              <a:spcBef>
                <a:spcPts val="0"/>
              </a:spcBef>
              <a:spcAft>
                <a:spcPts val="0"/>
              </a:spcAft>
              <a:buFont typeface="Wingdings" panose="05000000000000000000" pitchFamily="2" charset="2"/>
              <a:buChar char="ü"/>
            </a:pPr>
            <a:r>
              <a:rPr lang="en-US" sz="1200" dirty="0" smtClean="0">
                <a:solidFill>
                  <a:srgbClr val="000000"/>
                </a:solidFill>
              </a:rPr>
              <a:t>Adopt a model like Stock Holders Corporation of India Limited (LHCIL)</a:t>
            </a:r>
          </a:p>
          <a:p>
            <a:pPr lvl="1">
              <a:spcBef>
                <a:spcPts val="0"/>
              </a:spcBef>
              <a:spcAft>
                <a:spcPts val="0"/>
              </a:spcAft>
              <a:buFont typeface="Wingdings" panose="05000000000000000000" pitchFamily="2" charset="2"/>
              <a:buChar char="ü"/>
            </a:pPr>
            <a:r>
              <a:rPr lang="en-US" sz="1050" dirty="0" smtClean="0">
                <a:solidFill>
                  <a:srgbClr val="000000"/>
                </a:solidFill>
              </a:rPr>
              <a:t>Digitize &amp; upload the reports in central repository</a:t>
            </a:r>
          </a:p>
          <a:p>
            <a:pPr lvl="1">
              <a:spcBef>
                <a:spcPts val="0"/>
              </a:spcBef>
              <a:spcAft>
                <a:spcPts val="0"/>
              </a:spcAft>
              <a:buFont typeface="Wingdings" panose="05000000000000000000" pitchFamily="2" charset="2"/>
              <a:buChar char="ü"/>
            </a:pPr>
            <a:r>
              <a:rPr lang="en-US" sz="1050" dirty="0" smtClean="0">
                <a:solidFill>
                  <a:srgbClr val="000000"/>
                </a:solidFill>
              </a:rPr>
              <a:t>Accessible through authorization (may be smart card) on payment</a:t>
            </a:r>
          </a:p>
          <a:p>
            <a:pPr lvl="1">
              <a:spcBef>
                <a:spcPts val="0"/>
              </a:spcBef>
              <a:spcAft>
                <a:spcPts val="0"/>
              </a:spcAft>
              <a:buFont typeface="Wingdings" panose="05000000000000000000" pitchFamily="2" charset="2"/>
              <a:buChar char="ü"/>
            </a:pPr>
            <a:r>
              <a:rPr lang="en-US" sz="1050" dirty="0" smtClean="0">
                <a:solidFill>
                  <a:srgbClr val="000000"/>
                </a:solidFill>
              </a:rPr>
              <a:t>Two way bar code for validation</a:t>
            </a:r>
          </a:p>
          <a:p>
            <a:pPr lvl="1">
              <a:spcBef>
                <a:spcPts val="0"/>
              </a:spcBef>
              <a:spcAft>
                <a:spcPts val="0"/>
              </a:spcAft>
              <a:buFont typeface="Wingdings" panose="05000000000000000000" pitchFamily="2" charset="2"/>
              <a:buChar char="ü"/>
            </a:pPr>
            <a:endParaRPr lang="en-US" sz="1000" dirty="0" smtClean="0">
              <a:solidFill>
                <a:srgbClr val="000000"/>
              </a:solidFill>
            </a:endParaRPr>
          </a:p>
          <a:p>
            <a:pPr>
              <a:spcBef>
                <a:spcPts val="0"/>
              </a:spcBef>
              <a:spcAft>
                <a:spcPts val="0"/>
              </a:spcAft>
              <a:buFont typeface="Wingdings" panose="05000000000000000000" pitchFamily="2" charset="2"/>
              <a:buChar char="ü"/>
            </a:pPr>
            <a:endParaRPr lang="en-US" sz="1200" dirty="0">
              <a:solidFill>
                <a:srgbClr val="000000"/>
              </a:solidFill>
            </a:endParaRPr>
          </a:p>
        </p:txBody>
      </p:sp>
    </p:spTree>
    <p:extLst>
      <p:ext uri="{BB962C8B-B14F-4D97-AF65-F5344CB8AC3E}">
        <p14:creationId xmlns:p14="http://schemas.microsoft.com/office/powerpoint/2010/main" val="17372612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 better clinical intervention using information</a:t>
            </a:r>
            <a:endParaRPr lang="en-US" dirty="0"/>
          </a:p>
        </p:txBody>
      </p:sp>
      <p:sp>
        <p:nvSpPr>
          <p:cNvPr id="3" name="Content Placeholder 2"/>
          <p:cNvSpPr>
            <a:spLocks noGrp="1"/>
          </p:cNvSpPr>
          <p:nvPr>
            <p:ph idx="1"/>
          </p:nvPr>
        </p:nvSpPr>
        <p:spPr>
          <a:xfrm>
            <a:off x="232350" y="614466"/>
            <a:ext cx="3272850" cy="3741919"/>
          </a:xfrm>
        </p:spPr>
        <p:txBody>
          <a:bodyPr>
            <a:normAutofit/>
          </a:bodyPr>
          <a:lstStyle/>
          <a:p>
            <a:pPr marL="0" indent="0">
              <a:buNone/>
            </a:pPr>
            <a:r>
              <a:rPr lang="en-US" sz="1400" b="1" dirty="0" smtClean="0">
                <a:solidFill>
                  <a:srgbClr val="000000"/>
                </a:solidFill>
              </a:rPr>
              <a:t>Medical records</a:t>
            </a:r>
          </a:p>
          <a:p>
            <a:pPr>
              <a:spcBef>
                <a:spcPts val="0"/>
              </a:spcBef>
              <a:spcAft>
                <a:spcPts val="0"/>
              </a:spcAft>
              <a:buFont typeface="Wingdings" panose="05000000000000000000" pitchFamily="2" charset="2"/>
              <a:buChar char="ü"/>
            </a:pPr>
            <a:r>
              <a:rPr lang="en-US" sz="1400" dirty="0" smtClean="0">
                <a:solidFill>
                  <a:srgbClr val="000000"/>
                </a:solidFill>
              </a:rPr>
              <a:t>Digitize and aggregate individual health record and analyze in chorological order</a:t>
            </a:r>
          </a:p>
          <a:p>
            <a:pPr>
              <a:spcBef>
                <a:spcPts val="0"/>
              </a:spcBef>
              <a:spcAft>
                <a:spcPts val="0"/>
              </a:spcAft>
              <a:buFont typeface="Wingdings" panose="05000000000000000000" pitchFamily="2" charset="2"/>
              <a:buChar char="ü"/>
            </a:pPr>
            <a:r>
              <a:rPr lang="en-US" sz="1400" dirty="0" smtClean="0">
                <a:solidFill>
                  <a:srgbClr val="000000"/>
                </a:solidFill>
              </a:rPr>
              <a:t>Provide drug intake record based on prescription (sure excludes OTC and other medicines, but can be a guidance)</a:t>
            </a:r>
          </a:p>
          <a:p>
            <a:pPr>
              <a:spcBef>
                <a:spcPts val="0"/>
              </a:spcBef>
              <a:spcAft>
                <a:spcPts val="0"/>
              </a:spcAft>
              <a:buFont typeface="Wingdings" panose="05000000000000000000" pitchFamily="2" charset="2"/>
              <a:buChar char="ü"/>
            </a:pPr>
            <a:r>
              <a:rPr lang="en-US" sz="1400" dirty="0" smtClean="0">
                <a:solidFill>
                  <a:srgbClr val="000000"/>
                </a:solidFill>
              </a:rPr>
              <a:t>Present the data to the doctor through a App based interface</a:t>
            </a:r>
          </a:p>
          <a:p>
            <a:pPr marL="0" indent="0">
              <a:spcBef>
                <a:spcPts val="0"/>
              </a:spcBef>
              <a:spcAft>
                <a:spcPts val="0"/>
              </a:spcAft>
              <a:buNone/>
            </a:pPr>
            <a:endParaRPr lang="en-US" sz="1400" dirty="0" smtClean="0">
              <a:solidFill>
                <a:srgbClr val="000000"/>
              </a:solidFill>
            </a:endParaRPr>
          </a:p>
          <a:p>
            <a:pPr marL="0" indent="0">
              <a:spcBef>
                <a:spcPts val="0"/>
              </a:spcBef>
              <a:spcAft>
                <a:spcPts val="0"/>
              </a:spcAft>
              <a:buNone/>
            </a:pPr>
            <a:r>
              <a:rPr lang="en-US" sz="1400" b="1" dirty="0" smtClean="0">
                <a:solidFill>
                  <a:srgbClr val="000000"/>
                </a:solidFill>
              </a:rPr>
              <a:t>Genome data</a:t>
            </a:r>
            <a:endParaRPr lang="en-US" sz="1400" b="1" dirty="0">
              <a:solidFill>
                <a:srgbClr val="000000"/>
              </a:solidFill>
            </a:endParaRPr>
          </a:p>
          <a:p>
            <a:pPr marL="0" indent="0">
              <a:spcBef>
                <a:spcPts val="0"/>
              </a:spcBef>
              <a:spcAft>
                <a:spcPts val="0"/>
              </a:spcAft>
              <a:buNone/>
            </a:pPr>
            <a:r>
              <a:rPr lang="en-US" sz="1400" dirty="0" smtClean="0">
                <a:solidFill>
                  <a:srgbClr val="000000"/>
                </a:solidFill>
              </a:rPr>
              <a:t>Use Genome sequencing (cost is down from USD 3,000 to USD200) for targeted intervention</a:t>
            </a:r>
            <a:endParaRPr lang="en-US" sz="1400" dirty="0">
              <a:solidFill>
                <a:srgbClr val="000000"/>
              </a:solidFill>
            </a:endParaRP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4D65173-87C9-47C0-A890-7AD8E2754265}" type="slidenum">
              <a:rPr lang="en-US" smtClean="0"/>
              <a:pPr/>
              <a:t>14</a:t>
            </a:fld>
            <a:endParaRPr lang="en-US" dirty="0"/>
          </a:p>
        </p:txBody>
      </p:sp>
      <p:sp>
        <p:nvSpPr>
          <p:cNvPr id="6" name="Content Placeholder 2"/>
          <p:cNvSpPr txBox="1">
            <a:spLocks/>
          </p:cNvSpPr>
          <p:nvPr/>
        </p:nvSpPr>
        <p:spPr>
          <a:xfrm>
            <a:off x="4114800" y="742950"/>
            <a:ext cx="3958650" cy="3741919"/>
          </a:xfrm>
          <a:prstGeom prst="rect">
            <a:avLst/>
          </a:prstGeom>
        </p:spPr>
        <p:txBody>
          <a:bodyPr vert="horz" lIns="91440" tIns="45720" rIns="91440" bIns="45720" rtlCol="0">
            <a:normAutofit/>
          </a:bodyPr>
          <a:lstStyle>
            <a:lvl1pPr marL="231775" indent="-231775" algn="l" defTabSz="914400" rtl="0" eaLnBrk="1" latinLnBrk="0" hangingPunct="1">
              <a:lnSpc>
                <a:spcPct val="110000"/>
              </a:lnSpc>
              <a:spcBef>
                <a:spcPts val="600"/>
              </a:spcBef>
              <a:spcAft>
                <a:spcPts val="600"/>
              </a:spcAft>
              <a:buClr>
                <a:schemeClr val="accent1"/>
              </a:buClr>
              <a:buFont typeface="Arial" pitchFamily="34" charset="0"/>
              <a:buChar char="•"/>
              <a:defRPr sz="1800" kern="1200">
                <a:solidFill>
                  <a:schemeClr val="tx1"/>
                </a:solidFill>
                <a:latin typeface="+mn-lt"/>
                <a:ea typeface="+mn-ea"/>
                <a:cs typeface="Arial" pitchFamily="34" charset="0"/>
              </a:defRPr>
            </a:lvl1pPr>
            <a:lvl2pPr marL="457200" indent="-225425" algn="l" defTabSz="914400" rtl="0" eaLnBrk="1" latinLnBrk="0" hangingPunct="1">
              <a:lnSpc>
                <a:spcPct val="110000"/>
              </a:lnSpc>
              <a:spcBef>
                <a:spcPts val="600"/>
              </a:spcBef>
              <a:spcAft>
                <a:spcPts val="600"/>
              </a:spcAft>
              <a:buClr>
                <a:schemeClr val="accent1"/>
              </a:buClr>
              <a:buFont typeface="Arial" pitchFamily="34" charset="0"/>
              <a:buChar char="–"/>
              <a:defRPr sz="1600" kern="1200">
                <a:solidFill>
                  <a:schemeClr val="tx1"/>
                </a:solidFill>
                <a:latin typeface="+mn-lt"/>
                <a:ea typeface="+mn-ea"/>
                <a:cs typeface="Arial" pitchFamily="34" charset="0"/>
              </a:defRPr>
            </a:lvl2pPr>
            <a:lvl3pPr marL="688975" indent="-231775" algn="l" defTabSz="914400" rtl="0" eaLnBrk="1" latinLnBrk="0" hangingPunct="1">
              <a:lnSpc>
                <a:spcPct val="110000"/>
              </a:lnSpc>
              <a:spcBef>
                <a:spcPts val="600"/>
              </a:spcBef>
              <a:spcAft>
                <a:spcPts val="600"/>
              </a:spcAft>
              <a:buClr>
                <a:schemeClr val="accent1"/>
              </a:buClr>
              <a:buFont typeface="Arial" pitchFamily="34" charset="0"/>
              <a:buChar char="•"/>
              <a:defRPr sz="1400" kern="1200">
                <a:solidFill>
                  <a:schemeClr val="tx1"/>
                </a:solidFill>
                <a:latin typeface="+mn-lt"/>
                <a:ea typeface="+mn-ea"/>
                <a:cs typeface="Arial" pitchFamily="34" charset="0"/>
              </a:defRPr>
            </a:lvl3pPr>
            <a:lvl4pPr marL="914400" indent="-173038" algn="l" defTabSz="914400" rtl="0" eaLnBrk="1" latinLnBrk="0" hangingPunct="1">
              <a:lnSpc>
                <a:spcPct val="110000"/>
              </a:lnSpc>
              <a:spcBef>
                <a:spcPts val="600"/>
              </a:spcBef>
              <a:spcAft>
                <a:spcPts val="600"/>
              </a:spcAft>
              <a:buClr>
                <a:schemeClr val="accent1"/>
              </a:buClr>
              <a:buFont typeface="Arial" pitchFamily="34" charset="0"/>
              <a:buChar char="–"/>
              <a:defRPr sz="1200" kern="1200">
                <a:solidFill>
                  <a:schemeClr val="tx1"/>
                </a:solidFill>
                <a:latin typeface="+mn-lt"/>
                <a:ea typeface="+mn-ea"/>
                <a:cs typeface="Arial" pitchFamily="34" charset="0"/>
              </a:defRPr>
            </a:lvl4pPr>
            <a:lvl5pPr marL="1087438" indent="-173038" algn="l" defTabSz="914400" rtl="0" eaLnBrk="1" latinLnBrk="0" hangingPunct="1">
              <a:lnSpc>
                <a:spcPct val="110000"/>
              </a:lnSpc>
              <a:spcBef>
                <a:spcPts val="600"/>
              </a:spcBef>
              <a:spcAft>
                <a:spcPts val="600"/>
              </a:spcAft>
              <a:buClr>
                <a:schemeClr val="accent1"/>
              </a:buClr>
              <a:buFont typeface="Arial" pitchFamily="34" charset="0"/>
              <a:buChar char="»"/>
              <a:defRPr sz="1200" kern="1200">
                <a:solidFill>
                  <a:schemeClr val="tx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0"/>
              </a:spcAft>
              <a:buFont typeface="Wingdings" panose="05000000000000000000" pitchFamily="2" charset="2"/>
              <a:buChar char="ü"/>
            </a:pPr>
            <a:r>
              <a:rPr lang="en-US" sz="1400" dirty="0" smtClean="0">
                <a:solidFill>
                  <a:srgbClr val="000000"/>
                </a:solidFill>
              </a:rPr>
              <a:t>Enabling the doctor with clinical history</a:t>
            </a:r>
          </a:p>
          <a:p>
            <a:pPr>
              <a:spcBef>
                <a:spcPts val="0"/>
              </a:spcBef>
              <a:spcAft>
                <a:spcPts val="0"/>
              </a:spcAft>
              <a:buFont typeface="Wingdings" panose="05000000000000000000" pitchFamily="2" charset="2"/>
              <a:buChar char="ü"/>
            </a:pPr>
            <a:r>
              <a:rPr lang="en-US" sz="1400" dirty="0" smtClean="0">
                <a:solidFill>
                  <a:srgbClr val="000000"/>
                </a:solidFill>
              </a:rPr>
              <a:t>Higher adoption in core clinical domain as this is enabler, not a overhead</a:t>
            </a:r>
          </a:p>
          <a:p>
            <a:pPr>
              <a:spcBef>
                <a:spcPts val="0"/>
              </a:spcBef>
              <a:spcAft>
                <a:spcPts val="0"/>
              </a:spcAft>
              <a:buFont typeface="Wingdings" panose="05000000000000000000" pitchFamily="2" charset="2"/>
              <a:buChar char="ü"/>
            </a:pPr>
            <a:r>
              <a:rPr lang="en-US" sz="1400" dirty="0" smtClean="0">
                <a:solidFill>
                  <a:srgbClr val="000000"/>
                </a:solidFill>
              </a:rPr>
              <a:t>Better diagnosis, mapped to constitution, health history and drug intakes</a:t>
            </a:r>
          </a:p>
          <a:p>
            <a:pPr>
              <a:spcBef>
                <a:spcPts val="0"/>
              </a:spcBef>
              <a:spcAft>
                <a:spcPts val="0"/>
              </a:spcAft>
              <a:buFont typeface="Wingdings" panose="05000000000000000000" pitchFamily="2" charset="2"/>
              <a:buChar char="ü"/>
            </a:pPr>
            <a:r>
              <a:rPr lang="en-US" sz="1400" dirty="0" smtClean="0">
                <a:solidFill>
                  <a:srgbClr val="000000"/>
                </a:solidFill>
              </a:rPr>
              <a:t>Unicast rather than broadcast drug delivery</a:t>
            </a:r>
            <a:endParaRPr lang="en-US" sz="1400" dirty="0">
              <a:solidFill>
                <a:srgbClr val="000000"/>
              </a:solidFill>
            </a:endParaRPr>
          </a:p>
        </p:txBody>
      </p:sp>
    </p:spTree>
    <p:extLst>
      <p:ext uri="{BB962C8B-B14F-4D97-AF65-F5344CB8AC3E}">
        <p14:creationId xmlns:p14="http://schemas.microsoft.com/office/powerpoint/2010/main" val="22108379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46018"/>
            <a:ext cx="8684638" cy="325781"/>
          </a:xfrm>
        </p:spPr>
        <p:txBody>
          <a:bodyPr>
            <a:normAutofit fontScale="90000"/>
          </a:bodyPr>
          <a:lstStyle/>
          <a:p>
            <a:r>
              <a:rPr lang="en-US" dirty="0" smtClean="0"/>
              <a:t>Case Study – Build a platform to leverage technology</a:t>
            </a:r>
            <a:endParaRPr lang="en-US" dirty="0"/>
          </a:p>
        </p:txBody>
      </p:sp>
      <p:sp>
        <p:nvSpPr>
          <p:cNvPr id="4" name="Footer Placeholder 3"/>
          <p:cNvSpPr>
            <a:spLocks noGrp="1"/>
          </p:cNvSpPr>
          <p:nvPr>
            <p:ph type="ftr" sz="quarter" idx="11"/>
          </p:nvPr>
        </p:nvSpPr>
        <p:spPr/>
        <p:txBody>
          <a:bodyPr/>
          <a:lstStyle/>
          <a:p>
            <a:endParaRPr lang="en-US" dirty="0">
              <a:latin typeface="+mn-lt"/>
            </a:endParaRPr>
          </a:p>
        </p:txBody>
      </p:sp>
      <p:sp>
        <p:nvSpPr>
          <p:cNvPr id="5" name="Slide Number Placeholder 4"/>
          <p:cNvSpPr>
            <a:spLocks noGrp="1"/>
          </p:cNvSpPr>
          <p:nvPr>
            <p:ph type="sldNum" sz="quarter" idx="12"/>
          </p:nvPr>
        </p:nvSpPr>
        <p:spPr>
          <a:xfrm>
            <a:off x="8591552" y="34850"/>
            <a:ext cx="168379" cy="190821"/>
          </a:xfrm>
        </p:spPr>
        <p:txBody>
          <a:bodyPr/>
          <a:lstStyle/>
          <a:p>
            <a:fld id="{14D65173-87C9-47C0-A890-7AD8E2754265}" type="slidenum">
              <a:rPr lang="en-US" smtClean="0">
                <a:latin typeface="+mn-lt"/>
              </a:rPr>
              <a:pPr/>
              <a:t>15</a:t>
            </a:fld>
            <a:endParaRPr lang="en-US" dirty="0">
              <a:latin typeface="+mn-lt"/>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2354974564"/>
              </p:ext>
            </p:extLst>
          </p:nvPr>
        </p:nvGraphicFramePr>
        <p:xfrm>
          <a:off x="366098" y="2066344"/>
          <a:ext cx="7715250" cy="438150"/>
        </p:xfrm>
        <a:graphic>
          <a:graphicData uri="http://schemas.openxmlformats.org/presentationml/2006/ole">
            <mc:AlternateContent xmlns:mc="http://schemas.openxmlformats.org/markup-compatibility/2006">
              <mc:Choice xmlns:v="urn:schemas-microsoft-com:vml" Requires="v">
                <p:oleObj spid="_x0000_s4118" name="Worksheet" r:id="rId3" imgW="7715216" imgH="438285" progId="Excel.Sheet.12">
                  <p:embed/>
                </p:oleObj>
              </mc:Choice>
              <mc:Fallback>
                <p:oleObj name="Worksheet" r:id="rId3" imgW="7715216" imgH="438285" progId="Excel.Sheet.12">
                  <p:embed/>
                  <p:pic>
                    <p:nvPicPr>
                      <p:cNvPr id="0" name=""/>
                      <p:cNvPicPr/>
                      <p:nvPr/>
                    </p:nvPicPr>
                    <p:blipFill>
                      <a:blip r:embed="rId4"/>
                      <a:stretch>
                        <a:fillRect/>
                      </a:stretch>
                    </p:blipFill>
                    <p:spPr>
                      <a:xfrm>
                        <a:off x="366098" y="2066344"/>
                        <a:ext cx="7715250" cy="438150"/>
                      </a:xfrm>
                      <a:prstGeom prst="rect">
                        <a:avLst/>
                      </a:prstGeom>
                    </p:spPr>
                  </p:pic>
                </p:oleObj>
              </mc:Fallback>
            </mc:AlternateContent>
          </a:graphicData>
        </a:graphic>
      </p:graphicFrame>
      <p:sp>
        <p:nvSpPr>
          <p:cNvPr id="9" name="TextBox 8"/>
          <p:cNvSpPr txBox="1"/>
          <p:nvPr/>
        </p:nvSpPr>
        <p:spPr>
          <a:xfrm>
            <a:off x="304800" y="2724150"/>
            <a:ext cx="7391400" cy="1384995"/>
          </a:xfrm>
          <a:prstGeom prst="rect">
            <a:avLst/>
          </a:prstGeom>
          <a:noFill/>
        </p:spPr>
        <p:txBody>
          <a:bodyPr wrap="square" rtlCol="0">
            <a:spAutoFit/>
          </a:bodyPr>
          <a:lstStyle/>
          <a:p>
            <a:pPr marL="285750" indent="-285750">
              <a:buFont typeface="Wingdings" panose="05000000000000000000" pitchFamily="2" charset="2"/>
              <a:buChar char="§"/>
            </a:pPr>
            <a:r>
              <a:rPr lang="en-US" sz="1400" dirty="0" smtClean="0">
                <a:solidFill>
                  <a:srgbClr val="000000"/>
                </a:solidFill>
                <a:cs typeface="Arial" pitchFamily="34" charset="0"/>
              </a:rPr>
              <a:t>Platform infrastructure</a:t>
            </a:r>
          </a:p>
          <a:p>
            <a:pPr marL="285750" indent="-285750">
              <a:buFont typeface="Wingdings" panose="05000000000000000000" pitchFamily="2" charset="2"/>
              <a:buChar char="§"/>
            </a:pPr>
            <a:r>
              <a:rPr lang="en-US" sz="1400" dirty="0" smtClean="0">
                <a:solidFill>
                  <a:srgbClr val="000000"/>
                </a:solidFill>
                <a:cs typeface="Arial" pitchFamily="34" charset="0"/>
              </a:rPr>
              <a:t>Open Systems, explore Open Source to reduce cost</a:t>
            </a:r>
          </a:p>
          <a:p>
            <a:pPr marL="285750" indent="-285750">
              <a:buFont typeface="Wingdings" panose="05000000000000000000" pitchFamily="2" charset="2"/>
              <a:buChar char="§"/>
            </a:pPr>
            <a:r>
              <a:rPr lang="en-US" sz="1400" dirty="0" smtClean="0">
                <a:solidFill>
                  <a:srgbClr val="000000"/>
                </a:solidFill>
                <a:cs typeface="Arial" pitchFamily="34" charset="0"/>
              </a:rPr>
              <a:t>Modular structure</a:t>
            </a:r>
          </a:p>
          <a:p>
            <a:pPr marL="285750" indent="-285750">
              <a:buFont typeface="Wingdings" panose="05000000000000000000" pitchFamily="2" charset="2"/>
              <a:buChar char="§"/>
            </a:pPr>
            <a:r>
              <a:rPr lang="en-US" sz="1400" dirty="0" smtClean="0">
                <a:solidFill>
                  <a:srgbClr val="000000"/>
                </a:solidFill>
                <a:cs typeface="Arial" pitchFamily="34" charset="0"/>
              </a:rPr>
              <a:t>Hosted on cloud</a:t>
            </a:r>
          </a:p>
          <a:p>
            <a:pPr marL="285750" indent="-285750">
              <a:buFont typeface="Wingdings" panose="05000000000000000000" pitchFamily="2" charset="2"/>
              <a:buChar char="§"/>
            </a:pPr>
            <a:r>
              <a:rPr lang="en-US" sz="1400" dirty="0" smtClean="0">
                <a:solidFill>
                  <a:srgbClr val="000000"/>
                </a:solidFill>
                <a:cs typeface="Arial" pitchFamily="34" charset="0"/>
              </a:rPr>
              <a:t>Pay per use, transaction pricing model (registration/ bed/ procedure)</a:t>
            </a:r>
          </a:p>
          <a:p>
            <a:pPr marL="285750" indent="-285750">
              <a:buFont typeface="Wingdings" panose="05000000000000000000" pitchFamily="2" charset="2"/>
              <a:buChar char="§"/>
            </a:pPr>
            <a:r>
              <a:rPr lang="en-US" sz="1400" dirty="0" smtClean="0">
                <a:solidFill>
                  <a:srgbClr val="000000"/>
                </a:solidFill>
                <a:cs typeface="Arial" pitchFamily="34" charset="0"/>
              </a:rPr>
              <a:t>Upfront investment, with </a:t>
            </a:r>
          </a:p>
        </p:txBody>
      </p:sp>
      <p:sp>
        <p:nvSpPr>
          <p:cNvPr id="10" name="TextBox 9"/>
          <p:cNvSpPr txBox="1"/>
          <p:nvPr/>
        </p:nvSpPr>
        <p:spPr>
          <a:xfrm>
            <a:off x="304800" y="471799"/>
            <a:ext cx="7391400" cy="1384995"/>
          </a:xfrm>
          <a:prstGeom prst="rect">
            <a:avLst/>
          </a:prstGeom>
          <a:noFill/>
        </p:spPr>
        <p:txBody>
          <a:bodyPr wrap="square" rtlCol="0">
            <a:spAutoFit/>
          </a:bodyPr>
          <a:lstStyle/>
          <a:p>
            <a:pPr marL="285750" indent="-285750">
              <a:buFont typeface="Wingdings" panose="05000000000000000000" pitchFamily="2" charset="2"/>
              <a:buChar char="§"/>
            </a:pPr>
            <a:r>
              <a:rPr lang="en-US" sz="1400" dirty="0" smtClean="0">
                <a:solidFill>
                  <a:srgbClr val="000000"/>
                </a:solidFill>
                <a:cs typeface="Arial" pitchFamily="34" charset="0"/>
              </a:rPr>
              <a:t>A common platform for payers and providers</a:t>
            </a:r>
          </a:p>
          <a:p>
            <a:pPr marL="285750" indent="-285750">
              <a:buFont typeface="Wingdings" panose="05000000000000000000" pitchFamily="2" charset="2"/>
              <a:buChar char="§"/>
            </a:pPr>
            <a:r>
              <a:rPr lang="en-US" sz="1400" dirty="0" smtClean="0">
                <a:solidFill>
                  <a:srgbClr val="000000"/>
                </a:solidFill>
                <a:cs typeface="Arial" pitchFamily="34" charset="0"/>
              </a:rPr>
              <a:t>Augment vendors, patients and other partners over time</a:t>
            </a:r>
          </a:p>
          <a:p>
            <a:pPr marL="285750" indent="-285750">
              <a:buFont typeface="Wingdings" panose="05000000000000000000" pitchFamily="2" charset="2"/>
              <a:buChar char="§"/>
            </a:pPr>
            <a:r>
              <a:rPr lang="en-US" sz="1400" dirty="0" smtClean="0">
                <a:solidFill>
                  <a:srgbClr val="000000"/>
                </a:solidFill>
                <a:cs typeface="Arial" pitchFamily="34" charset="0"/>
              </a:rPr>
              <a:t>Will help overcome uncertainties on adoption – which product, which technology, how to address technology and product lifecycle, technical support and resource comfort</a:t>
            </a:r>
          </a:p>
          <a:p>
            <a:pPr marL="285750" indent="-285750">
              <a:buFont typeface="Wingdings" panose="05000000000000000000" pitchFamily="2" charset="2"/>
              <a:buChar char="§"/>
            </a:pPr>
            <a:r>
              <a:rPr lang="en-US" sz="1400" dirty="0" smtClean="0">
                <a:solidFill>
                  <a:srgbClr val="000000"/>
                </a:solidFill>
                <a:cs typeface="Arial" pitchFamily="34" charset="0"/>
              </a:rPr>
              <a:t>Pay as you go, delink from Capex – link to Opex</a:t>
            </a:r>
          </a:p>
          <a:p>
            <a:pPr marL="285750" indent="-285750">
              <a:buFont typeface="Wingdings" panose="05000000000000000000" pitchFamily="2" charset="2"/>
              <a:buChar char="§"/>
            </a:pPr>
            <a:r>
              <a:rPr lang="en-US" sz="1400" dirty="0" smtClean="0">
                <a:solidFill>
                  <a:srgbClr val="000000"/>
                </a:solidFill>
                <a:cs typeface="Arial" pitchFamily="34" charset="0"/>
              </a:rPr>
              <a:t>Helps medium, small and very small hospitals to familiarize and adopt at their pace</a:t>
            </a:r>
          </a:p>
        </p:txBody>
      </p:sp>
    </p:spTree>
    <p:extLst>
      <p:ext uri="{BB962C8B-B14F-4D97-AF65-F5344CB8AC3E}">
        <p14:creationId xmlns:p14="http://schemas.microsoft.com/office/powerpoint/2010/main" val="37108441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mn-lt"/>
              </a:rPr>
              <a:t>Thank You</a:t>
            </a:r>
            <a:endParaRPr lang="en-US" dirty="0">
              <a:latin typeface="+mn-lt"/>
            </a:endParaRPr>
          </a:p>
        </p:txBody>
      </p:sp>
    </p:spTree>
    <p:extLst>
      <p:ext uri="{BB962C8B-B14F-4D97-AF65-F5344CB8AC3E}">
        <p14:creationId xmlns:p14="http://schemas.microsoft.com/office/powerpoint/2010/main" val="3365148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657043"/>
            <a:ext cx="3645818" cy="3912733"/>
          </a:xfrm>
          <a:ln w="3175">
            <a:solidFill>
              <a:schemeClr val="bg1"/>
            </a:solidFill>
          </a:ln>
        </p:spPr>
        <p:txBody>
          <a:bodyPr>
            <a:noAutofit/>
          </a:bodyPr>
          <a:lstStyle/>
          <a:p>
            <a:pPr>
              <a:buFont typeface="Wingdings" panose="05000000000000000000" pitchFamily="2" charset="2"/>
              <a:buChar char="Ø"/>
            </a:pPr>
            <a:r>
              <a:rPr lang="en-US" sz="1050" b="1" dirty="0" smtClean="0">
                <a:solidFill>
                  <a:srgbClr val="002060"/>
                </a:solidFill>
              </a:rPr>
              <a:t>0.9 bed </a:t>
            </a:r>
            <a:r>
              <a:rPr lang="en-US" sz="1050" b="1" dirty="0">
                <a:solidFill>
                  <a:srgbClr val="002060"/>
                </a:solidFill>
              </a:rPr>
              <a:t>/ 1000 </a:t>
            </a:r>
            <a:r>
              <a:rPr lang="en-US" sz="1050" b="1" dirty="0" smtClean="0">
                <a:solidFill>
                  <a:srgbClr val="002060"/>
                </a:solidFill>
              </a:rPr>
              <a:t>population</a:t>
            </a:r>
            <a:endParaRPr lang="en-US" sz="1050" b="1" dirty="0">
              <a:solidFill>
                <a:srgbClr val="002060"/>
              </a:solidFill>
            </a:endParaRPr>
          </a:p>
          <a:p>
            <a:pPr>
              <a:buFont typeface="Wingdings" panose="05000000000000000000" pitchFamily="2" charset="2"/>
              <a:buChar char="Ø"/>
            </a:pPr>
            <a:r>
              <a:rPr lang="en-US" sz="1050" b="1" dirty="0">
                <a:solidFill>
                  <a:srgbClr val="002060"/>
                </a:solidFill>
              </a:rPr>
              <a:t>An addition of 1 bed / 1000 will need around USD 80 B </a:t>
            </a:r>
          </a:p>
          <a:p>
            <a:pPr>
              <a:buFont typeface="Wingdings" panose="05000000000000000000" pitchFamily="2" charset="2"/>
              <a:buChar char="Ø"/>
            </a:pPr>
            <a:r>
              <a:rPr lang="en-US" sz="1050" b="1" dirty="0">
                <a:solidFill>
                  <a:srgbClr val="002060"/>
                </a:solidFill>
              </a:rPr>
              <a:t>Current population is 1.2 B to be 1.3 B by 2020.</a:t>
            </a:r>
          </a:p>
          <a:p>
            <a:pPr>
              <a:buFont typeface="Wingdings" panose="05000000000000000000" pitchFamily="2" charset="2"/>
              <a:buChar char="Ø"/>
            </a:pPr>
            <a:r>
              <a:rPr lang="en-US" sz="1050" b="1" dirty="0">
                <a:solidFill>
                  <a:srgbClr val="002060"/>
                </a:solidFill>
              </a:rPr>
              <a:t>29 % is Urban which is expected to grow to 40% by 2026</a:t>
            </a:r>
          </a:p>
          <a:p>
            <a:pPr>
              <a:buFont typeface="Wingdings" panose="05000000000000000000" pitchFamily="2" charset="2"/>
              <a:buChar char="Ø"/>
            </a:pPr>
            <a:r>
              <a:rPr lang="en-US" sz="1050" b="1" dirty="0">
                <a:solidFill>
                  <a:srgbClr val="002060"/>
                </a:solidFill>
              </a:rPr>
              <a:t>Middle class household &gt; 3 times in the last 10 </a:t>
            </a:r>
            <a:r>
              <a:rPr lang="en-US" sz="1050" b="1" dirty="0" smtClean="0">
                <a:solidFill>
                  <a:srgbClr val="002060"/>
                </a:solidFill>
              </a:rPr>
              <a:t>years</a:t>
            </a:r>
            <a:endParaRPr lang="en-US" sz="1050" b="1" dirty="0">
              <a:solidFill>
                <a:srgbClr val="002060"/>
              </a:solidFill>
            </a:endParaRPr>
          </a:p>
          <a:p>
            <a:pPr>
              <a:buFont typeface="Wingdings" panose="05000000000000000000" pitchFamily="2" charset="2"/>
              <a:buChar char="Ø"/>
            </a:pPr>
            <a:r>
              <a:rPr lang="en-US" sz="1050" b="1" dirty="0">
                <a:solidFill>
                  <a:srgbClr val="002060"/>
                </a:solidFill>
              </a:rPr>
              <a:t>Elderly population is growing at 40 %</a:t>
            </a:r>
          </a:p>
          <a:p>
            <a:pPr>
              <a:buFont typeface="Wingdings" panose="05000000000000000000" pitchFamily="2" charset="2"/>
              <a:buChar char="Ø"/>
            </a:pPr>
            <a:r>
              <a:rPr lang="en-US" sz="1050" b="1" dirty="0">
                <a:solidFill>
                  <a:srgbClr val="002060"/>
                </a:solidFill>
              </a:rPr>
              <a:t>Healthcare Insurance is growing at 35 % - to cover over 35 % of the population from the current 2 %.  IRDA driving this especially in the rural sector with innovative schemes and better coverage </a:t>
            </a:r>
          </a:p>
          <a:p>
            <a:pPr>
              <a:buFont typeface="Wingdings" panose="05000000000000000000" pitchFamily="2" charset="2"/>
              <a:buChar char="Ø"/>
            </a:pPr>
            <a:r>
              <a:rPr lang="en-US" sz="1050" b="1" dirty="0">
                <a:solidFill>
                  <a:srgbClr val="002060"/>
                </a:solidFill>
              </a:rPr>
              <a:t>Disease burden will increase significantly due to lifestyle and non communicable diseases.</a:t>
            </a:r>
          </a:p>
          <a:p>
            <a:pPr>
              <a:buFont typeface="Wingdings" panose="05000000000000000000" pitchFamily="2" charset="2"/>
              <a:buChar char="Ø"/>
            </a:pPr>
            <a:r>
              <a:rPr lang="en-US" sz="1050" b="1" dirty="0">
                <a:solidFill>
                  <a:srgbClr val="002060"/>
                </a:solidFill>
              </a:rPr>
              <a:t>Cardiovascular  &amp;Diabetes will double to nearly 60 M in 2015, while cancer will increase by 25% &amp; mental health conditions will affect 6.5 % of the population.</a:t>
            </a:r>
          </a:p>
        </p:txBody>
      </p:sp>
      <p:sp>
        <p:nvSpPr>
          <p:cNvPr id="5" name="TextBox 4"/>
          <p:cNvSpPr txBox="1"/>
          <p:nvPr/>
        </p:nvSpPr>
        <p:spPr>
          <a:xfrm>
            <a:off x="4840173" y="2999059"/>
            <a:ext cx="3810959" cy="1569660"/>
          </a:xfrm>
          <a:prstGeom prst="rect">
            <a:avLst/>
          </a:prstGeom>
          <a:noFill/>
          <a:ln w="3175">
            <a:solidFill>
              <a:schemeClr val="bg1"/>
            </a:solidFill>
          </a:ln>
        </p:spPr>
        <p:txBody>
          <a:bodyPr wrap="square" rtlCol="0">
            <a:spAutoFit/>
          </a:bodyPr>
          <a:lstStyle/>
          <a:p>
            <a:pPr marL="160735" indent="-160735">
              <a:buFont typeface="Wingdings" panose="05000000000000000000" pitchFamily="2" charset="2"/>
              <a:buChar char="Ø"/>
            </a:pPr>
            <a:r>
              <a:rPr lang="en-US" sz="1200" dirty="0">
                <a:solidFill>
                  <a:srgbClr val="002060"/>
                </a:solidFill>
              </a:rPr>
              <a:t>Growing Spends by growing middle class </a:t>
            </a:r>
          </a:p>
          <a:p>
            <a:pPr marL="160735" indent="-160735">
              <a:buFont typeface="Wingdings" panose="05000000000000000000" pitchFamily="2" charset="2"/>
              <a:buChar char="Ø"/>
            </a:pPr>
            <a:r>
              <a:rPr lang="en-US" sz="1200" dirty="0">
                <a:solidFill>
                  <a:srgbClr val="002060"/>
                </a:solidFill>
              </a:rPr>
              <a:t>Increasing Urbanization</a:t>
            </a:r>
          </a:p>
          <a:p>
            <a:pPr marL="160735" indent="-160735">
              <a:buFont typeface="Wingdings" panose="05000000000000000000" pitchFamily="2" charset="2"/>
              <a:buChar char="Ø"/>
            </a:pPr>
            <a:r>
              <a:rPr lang="en-US" sz="1200" dirty="0">
                <a:solidFill>
                  <a:srgbClr val="002060"/>
                </a:solidFill>
              </a:rPr>
              <a:t>Growing Senior Citizen population / life expectancy</a:t>
            </a:r>
          </a:p>
          <a:p>
            <a:pPr marL="160735" indent="-160735">
              <a:buFont typeface="Wingdings" panose="05000000000000000000" pitchFamily="2" charset="2"/>
              <a:buChar char="Ø"/>
            </a:pPr>
            <a:r>
              <a:rPr lang="en-US" sz="1200" dirty="0">
                <a:solidFill>
                  <a:srgbClr val="002060"/>
                </a:solidFill>
              </a:rPr>
              <a:t>Epidemiological Transitions </a:t>
            </a:r>
          </a:p>
          <a:p>
            <a:pPr marL="160735" indent="-160735">
              <a:buFont typeface="Wingdings" panose="05000000000000000000" pitchFamily="2" charset="2"/>
              <a:buChar char="Ø"/>
            </a:pPr>
            <a:r>
              <a:rPr lang="en-US" sz="1200" dirty="0">
                <a:solidFill>
                  <a:srgbClr val="002060"/>
                </a:solidFill>
              </a:rPr>
              <a:t>Higher awareness – Changing Mindsets</a:t>
            </a:r>
          </a:p>
          <a:p>
            <a:pPr marL="160735" indent="-160735">
              <a:buFont typeface="Wingdings" panose="05000000000000000000" pitchFamily="2" charset="2"/>
              <a:buChar char="Ø"/>
            </a:pPr>
            <a:r>
              <a:rPr lang="en-US" sz="1200" dirty="0">
                <a:solidFill>
                  <a:srgbClr val="002060"/>
                </a:solidFill>
              </a:rPr>
              <a:t>Increased access to Health Insurance </a:t>
            </a:r>
          </a:p>
          <a:p>
            <a:pPr marL="160735" indent="-160735">
              <a:buFont typeface="Wingdings" panose="05000000000000000000" pitchFamily="2" charset="2"/>
              <a:buChar char="Ø"/>
            </a:pPr>
            <a:r>
              <a:rPr lang="en-US" sz="1200" dirty="0">
                <a:solidFill>
                  <a:srgbClr val="002060"/>
                </a:solidFill>
              </a:rPr>
              <a:t>Growing Medical Tourism </a:t>
            </a:r>
          </a:p>
          <a:p>
            <a:pPr marL="160735" indent="-160735">
              <a:buFont typeface="Wingdings" panose="05000000000000000000" pitchFamily="2" charset="2"/>
              <a:buChar char="Ø"/>
            </a:pPr>
            <a:r>
              <a:rPr lang="en-US" sz="1200" dirty="0">
                <a:solidFill>
                  <a:srgbClr val="002060"/>
                </a:solidFill>
              </a:rPr>
              <a:t>Improving Infrastructure and Specialized Skill</a:t>
            </a:r>
          </a:p>
        </p:txBody>
      </p:sp>
      <p:pic>
        <p:nvPicPr>
          <p:cNvPr id="14" name="Picture 13"/>
          <p:cNvPicPr>
            <a:picLocks noChangeAspect="1"/>
          </p:cNvPicPr>
          <p:nvPr/>
        </p:nvPicPr>
        <p:blipFill>
          <a:blip r:embed="rId2"/>
          <a:stretch>
            <a:fillRect/>
          </a:stretch>
        </p:blipFill>
        <p:spPr>
          <a:xfrm>
            <a:off x="4875841" y="285750"/>
            <a:ext cx="3514716" cy="2044589"/>
          </a:xfrm>
          <a:prstGeom prst="rect">
            <a:avLst/>
          </a:prstGeom>
        </p:spPr>
      </p:pic>
      <p:sp>
        <p:nvSpPr>
          <p:cNvPr id="2" name="Title 1"/>
          <p:cNvSpPr>
            <a:spLocks noGrp="1"/>
          </p:cNvSpPr>
          <p:nvPr>
            <p:ph type="title"/>
          </p:nvPr>
        </p:nvSpPr>
        <p:spPr>
          <a:xfrm>
            <a:off x="0" y="133350"/>
            <a:ext cx="6199054" cy="385222"/>
          </a:xfrm>
        </p:spPr>
        <p:txBody>
          <a:bodyPr anchor="t">
            <a:normAutofit/>
          </a:bodyPr>
          <a:lstStyle/>
          <a:p>
            <a:r>
              <a:rPr lang="en-US" sz="1800" dirty="0" smtClean="0"/>
              <a:t>India faces a significant healthcare challenges</a:t>
            </a:r>
            <a:endParaRPr lang="en-US" sz="1800" dirty="0"/>
          </a:p>
        </p:txBody>
      </p:sp>
    </p:spTree>
    <p:extLst>
      <p:ext uri="{BB962C8B-B14F-4D97-AF65-F5344CB8AC3E}">
        <p14:creationId xmlns:p14="http://schemas.microsoft.com/office/powerpoint/2010/main" val="2654252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150"/>
            <a:ext cx="8684638" cy="325781"/>
          </a:xfrm>
        </p:spPr>
        <p:txBody>
          <a:bodyPr vert="horz" lIns="91440" tIns="45720" rIns="91440" bIns="45720" rtlCol="0" anchor="b">
            <a:normAutofit fontScale="90000"/>
          </a:bodyPr>
          <a:lstStyle/>
          <a:p>
            <a:r>
              <a:rPr lang="en-US" dirty="0"/>
              <a:t>Emerging technology trends impacting healthcar</a:t>
            </a:r>
          </a:p>
        </p:txBody>
      </p:sp>
      <p:sp>
        <p:nvSpPr>
          <p:cNvPr id="3" name="Content Placeholder 2"/>
          <p:cNvSpPr>
            <a:spLocks noGrp="1"/>
          </p:cNvSpPr>
          <p:nvPr>
            <p:ph idx="1"/>
          </p:nvPr>
        </p:nvSpPr>
        <p:spPr>
          <a:xfrm>
            <a:off x="76200" y="395599"/>
            <a:ext cx="8991600" cy="2055771"/>
          </a:xfrm>
        </p:spPr>
        <p:txBody>
          <a:bodyPr>
            <a:noAutofit/>
          </a:bodyPr>
          <a:lstStyle/>
          <a:p>
            <a:pPr>
              <a:spcBef>
                <a:spcPts val="0"/>
              </a:spcBef>
              <a:spcAft>
                <a:spcPts val="0"/>
              </a:spcAft>
              <a:buFont typeface="Wingdings" panose="05000000000000000000" pitchFamily="2" charset="2"/>
              <a:buChar char="Ø"/>
            </a:pPr>
            <a:r>
              <a:rPr lang="en-US" sz="1200" b="1" dirty="0" smtClean="0">
                <a:solidFill>
                  <a:srgbClr val="002060"/>
                </a:solidFill>
              </a:rPr>
              <a:t>4G LTE / WiMax networks</a:t>
            </a:r>
          </a:p>
          <a:p>
            <a:pPr>
              <a:spcBef>
                <a:spcPts val="0"/>
              </a:spcBef>
              <a:spcAft>
                <a:spcPts val="0"/>
              </a:spcAft>
              <a:buFont typeface="Wingdings" panose="05000000000000000000" pitchFamily="2" charset="2"/>
              <a:buChar char="Ø"/>
            </a:pPr>
            <a:r>
              <a:rPr lang="en-US" sz="1200" b="1" dirty="0" smtClean="0">
                <a:solidFill>
                  <a:srgbClr val="002060"/>
                </a:solidFill>
              </a:rPr>
              <a:t>Big data computing - </a:t>
            </a:r>
            <a:r>
              <a:rPr lang="en-US" sz="1200" dirty="0" smtClean="0">
                <a:solidFill>
                  <a:srgbClr val="002060"/>
                </a:solidFill>
              </a:rPr>
              <a:t>Real-time analytics based on huge data volumes collected at high frequencies, Both structured and unstructured data</a:t>
            </a:r>
          </a:p>
          <a:p>
            <a:pPr>
              <a:spcBef>
                <a:spcPts val="0"/>
              </a:spcBef>
              <a:spcAft>
                <a:spcPts val="0"/>
              </a:spcAft>
              <a:buFont typeface="Wingdings" panose="05000000000000000000" pitchFamily="2" charset="2"/>
              <a:buChar char="Ø"/>
            </a:pPr>
            <a:r>
              <a:rPr lang="en-US" sz="1200" b="1" dirty="0" smtClean="0">
                <a:solidFill>
                  <a:srgbClr val="002060"/>
                </a:solidFill>
              </a:rPr>
              <a:t>Mobility</a:t>
            </a:r>
            <a:r>
              <a:rPr lang="en-US" sz="1200" dirty="0" smtClean="0">
                <a:solidFill>
                  <a:srgbClr val="002060"/>
                </a:solidFill>
              </a:rPr>
              <a:t> - Futuristic apps for citizens </a:t>
            </a:r>
          </a:p>
          <a:p>
            <a:pPr>
              <a:spcBef>
                <a:spcPts val="0"/>
              </a:spcBef>
              <a:spcAft>
                <a:spcPts val="0"/>
              </a:spcAft>
              <a:buFont typeface="Wingdings" panose="05000000000000000000" pitchFamily="2" charset="2"/>
              <a:buChar char="Ø"/>
            </a:pPr>
            <a:r>
              <a:rPr lang="en-US" sz="1200" b="1" dirty="0" smtClean="0">
                <a:solidFill>
                  <a:srgbClr val="002060"/>
                </a:solidFill>
              </a:rPr>
              <a:t>Social media and collaboration </a:t>
            </a:r>
            <a:r>
              <a:rPr lang="en-US" sz="1200" dirty="0" smtClean="0">
                <a:solidFill>
                  <a:srgbClr val="002060"/>
                </a:solidFill>
              </a:rPr>
              <a:t>- for better citizen engagement in planning / influencing behavior</a:t>
            </a:r>
          </a:p>
          <a:p>
            <a:pPr>
              <a:spcBef>
                <a:spcPts val="0"/>
              </a:spcBef>
              <a:spcAft>
                <a:spcPts val="0"/>
              </a:spcAft>
              <a:buFont typeface="Wingdings" panose="05000000000000000000" pitchFamily="2" charset="2"/>
              <a:buChar char="Ø"/>
            </a:pPr>
            <a:r>
              <a:rPr lang="en-US" sz="1200" b="1" dirty="0" smtClean="0">
                <a:solidFill>
                  <a:srgbClr val="002060"/>
                </a:solidFill>
              </a:rPr>
              <a:t>Open source frameworks </a:t>
            </a:r>
            <a:r>
              <a:rPr lang="en-US" sz="1200" dirty="0" smtClean="0">
                <a:solidFill>
                  <a:srgbClr val="002060"/>
                </a:solidFill>
              </a:rPr>
              <a:t>for Data Exchange</a:t>
            </a:r>
          </a:p>
          <a:p>
            <a:pPr>
              <a:spcBef>
                <a:spcPts val="0"/>
              </a:spcBef>
              <a:spcAft>
                <a:spcPts val="0"/>
              </a:spcAft>
              <a:buFont typeface="Wingdings" panose="05000000000000000000" pitchFamily="2" charset="2"/>
              <a:buChar char="Ø"/>
            </a:pPr>
            <a:r>
              <a:rPr lang="en-US" sz="1200" b="1" dirty="0" smtClean="0">
                <a:solidFill>
                  <a:srgbClr val="002060"/>
                </a:solidFill>
              </a:rPr>
              <a:t>GPS - </a:t>
            </a:r>
            <a:r>
              <a:rPr lang="en-US" sz="1200" dirty="0">
                <a:solidFill>
                  <a:srgbClr val="002060"/>
                </a:solidFill>
              </a:rPr>
              <a:t>H</a:t>
            </a:r>
            <a:r>
              <a:rPr lang="en-US" sz="1200" dirty="0" smtClean="0">
                <a:solidFill>
                  <a:srgbClr val="002060"/>
                </a:solidFill>
              </a:rPr>
              <a:t>ighly accurate positioning</a:t>
            </a:r>
          </a:p>
          <a:p>
            <a:pPr>
              <a:spcBef>
                <a:spcPts val="0"/>
              </a:spcBef>
              <a:spcAft>
                <a:spcPts val="0"/>
              </a:spcAft>
              <a:buFont typeface="Wingdings" panose="05000000000000000000" pitchFamily="2" charset="2"/>
              <a:buChar char="Ø"/>
            </a:pPr>
            <a:r>
              <a:rPr lang="en-US" sz="1200" b="1" dirty="0" smtClean="0">
                <a:solidFill>
                  <a:srgbClr val="002060"/>
                </a:solidFill>
              </a:rPr>
              <a:t>Cloud computing - </a:t>
            </a:r>
            <a:r>
              <a:rPr lang="en-US" sz="1200" dirty="0" smtClean="0">
                <a:solidFill>
                  <a:srgbClr val="002060"/>
                </a:solidFill>
              </a:rPr>
              <a:t>Optimal and reliable IT infrastructure (e.g. all community systems), Platform  apps for lower TCO (e.g. enterprise non-core apps) </a:t>
            </a:r>
          </a:p>
          <a:p>
            <a:pPr>
              <a:spcBef>
                <a:spcPts val="0"/>
              </a:spcBef>
              <a:spcAft>
                <a:spcPts val="0"/>
              </a:spcAft>
              <a:buFont typeface="Wingdings" panose="05000000000000000000" pitchFamily="2" charset="2"/>
              <a:buChar char="Ø"/>
            </a:pPr>
            <a:r>
              <a:rPr lang="en-US" sz="1200" b="1" dirty="0" smtClean="0">
                <a:solidFill>
                  <a:srgbClr val="002060"/>
                </a:solidFill>
              </a:rPr>
              <a:t>Smart devices</a:t>
            </a:r>
          </a:p>
          <a:p>
            <a:pPr marL="0" indent="0">
              <a:spcBef>
                <a:spcPts val="0"/>
              </a:spcBef>
              <a:spcAft>
                <a:spcPts val="0"/>
              </a:spcAft>
              <a:buNone/>
            </a:pPr>
            <a:endParaRPr lang="en-US" sz="1200" dirty="0">
              <a:solidFill>
                <a:srgbClr val="002060"/>
              </a:solidFill>
            </a:endParaRPr>
          </a:p>
        </p:txBody>
      </p:sp>
      <p:sp>
        <p:nvSpPr>
          <p:cNvPr id="7" name="Slide Number Placeholder 3"/>
          <p:cNvSpPr>
            <a:spLocks noGrp="1"/>
          </p:cNvSpPr>
          <p:nvPr>
            <p:ph type="sldNum" sz="quarter" idx="11"/>
          </p:nvPr>
        </p:nvSpPr>
        <p:spPr>
          <a:xfrm>
            <a:off x="4445794" y="4876640"/>
            <a:ext cx="252413" cy="190821"/>
          </a:xfrm>
        </p:spPr>
        <p:txBody>
          <a:bodyPr/>
          <a:lstStyle/>
          <a:p>
            <a:pPr>
              <a:defRPr/>
            </a:pPr>
            <a:fld id="{07BFE51D-65F9-4E2A-A7C6-7643E48CFB37}" type="slidenum">
              <a:rPr lang="en-GB" smtClean="0">
                <a:solidFill>
                  <a:srgbClr val="002060"/>
                </a:solidFill>
                <a:latin typeface="+mn-lt"/>
              </a:rPr>
              <a:pPr>
                <a:defRPr/>
              </a:pPr>
              <a:t>3</a:t>
            </a:fld>
            <a:endParaRPr lang="en-GB" dirty="0">
              <a:solidFill>
                <a:srgbClr val="002060"/>
              </a:solidFill>
              <a:latin typeface="+mn-lt"/>
            </a:endParaRPr>
          </a:p>
        </p:txBody>
      </p:sp>
      <p:pic>
        <p:nvPicPr>
          <p:cNvPr id="8" name="Picture 2" descr="http://www.kioskcts.com/wp-content/uploads/2014/03/GartnerHype.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493" y="2411186"/>
            <a:ext cx="4495800" cy="227227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833433" y="3643879"/>
            <a:ext cx="4114800" cy="923330"/>
          </a:xfrm>
          <a:prstGeom prst="rect">
            <a:avLst/>
          </a:prstGeom>
          <a:noFill/>
        </p:spPr>
        <p:txBody>
          <a:bodyPr wrap="square" rtlCol="0">
            <a:spAutoFit/>
          </a:bodyPr>
          <a:lstStyle/>
          <a:p>
            <a:pPr algn="ctr"/>
            <a:r>
              <a:rPr lang="en-US" b="1" dirty="0" smtClean="0">
                <a:solidFill>
                  <a:srgbClr val="00B050"/>
                </a:solidFill>
                <a:cs typeface="Arial" pitchFamily="34" charset="0"/>
              </a:rPr>
              <a:t>India has emerged as tech superpower</a:t>
            </a:r>
          </a:p>
          <a:p>
            <a:pPr algn="ctr"/>
            <a:r>
              <a:rPr lang="en-US" b="1" dirty="0" smtClean="0">
                <a:solidFill>
                  <a:srgbClr val="FF0000"/>
                </a:solidFill>
                <a:cs typeface="Arial" pitchFamily="34" charset="0"/>
              </a:rPr>
              <a:t>Too many technologies, too much expectation</a:t>
            </a:r>
          </a:p>
        </p:txBody>
      </p:sp>
      <p:sp>
        <p:nvSpPr>
          <p:cNvPr id="5" name="Rectangle 4"/>
          <p:cNvSpPr/>
          <p:nvPr/>
        </p:nvSpPr>
        <p:spPr>
          <a:xfrm>
            <a:off x="4746293" y="2909125"/>
            <a:ext cx="2222340" cy="276999"/>
          </a:xfrm>
          <a:prstGeom prst="rect">
            <a:avLst/>
          </a:prstGeom>
        </p:spPr>
        <p:txBody>
          <a:bodyPr wrap="none">
            <a:spAutoFit/>
          </a:bodyPr>
          <a:lstStyle/>
          <a:p>
            <a:r>
              <a:rPr lang="en-US" sz="1200" b="1" dirty="0">
                <a:solidFill>
                  <a:srgbClr val="002060"/>
                </a:solidFill>
              </a:rPr>
              <a:t>Gartner Hype Cycle - Healthcare</a:t>
            </a:r>
          </a:p>
        </p:txBody>
      </p:sp>
    </p:spTree>
    <p:extLst>
      <p:ext uri="{BB962C8B-B14F-4D97-AF65-F5344CB8AC3E}">
        <p14:creationId xmlns:p14="http://schemas.microsoft.com/office/powerpoint/2010/main" val="3969448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46018"/>
            <a:ext cx="8684638" cy="325781"/>
          </a:xfrm>
        </p:spPr>
        <p:txBody>
          <a:bodyPr>
            <a:normAutofit fontScale="90000"/>
          </a:bodyPr>
          <a:lstStyle/>
          <a:p>
            <a:r>
              <a:rPr lang="en-US" dirty="0" smtClean="0"/>
              <a:t>Healthcare clutter</a:t>
            </a:r>
            <a:endParaRPr lang="en-US" dirty="0"/>
          </a:p>
        </p:txBody>
      </p:sp>
      <p:sp>
        <p:nvSpPr>
          <p:cNvPr id="5" name="Slide Number Placeholder 4"/>
          <p:cNvSpPr>
            <a:spLocks noGrp="1"/>
          </p:cNvSpPr>
          <p:nvPr>
            <p:ph type="sldNum" sz="quarter" idx="12"/>
          </p:nvPr>
        </p:nvSpPr>
        <p:spPr/>
        <p:txBody>
          <a:bodyPr/>
          <a:lstStyle/>
          <a:p>
            <a:fld id="{14D65173-87C9-47C0-A890-7AD8E2754265}" type="slidenum">
              <a:rPr lang="en-US" smtClean="0"/>
              <a:pPr/>
              <a:t>4</a:t>
            </a:fld>
            <a:endParaRPr lang="en-US" dirty="0"/>
          </a:p>
        </p:txBody>
      </p:sp>
      <p:sp>
        <p:nvSpPr>
          <p:cNvPr id="6" name="Oval 5"/>
          <p:cNvSpPr/>
          <p:nvPr/>
        </p:nvSpPr>
        <p:spPr>
          <a:xfrm>
            <a:off x="533400" y="519524"/>
            <a:ext cx="2438400" cy="6858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533400" y="519524"/>
            <a:ext cx="3429000" cy="12192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1098672" y="666749"/>
            <a:ext cx="2438400" cy="1015663"/>
          </a:xfrm>
          <a:prstGeom prst="rect">
            <a:avLst/>
          </a:prstGeom>
          <a:noFill/>
        </p:spPr>
        <p:txBody>
          <a:bodyPr wrap="square" rtlCol="0">
            <a:spAutoFit/>
          </a:bodyPr>
          <a:lstStyle/>
          <a:p>
            <a:pPr algn="ctr"/>
            <a:r>
              <a:rPr lang="en-US" sz="1200" b="1" dirty="0" smtClean="0">
                <a:solidFill>
                  <a:srgbClr val="FF0000"/>
                </a:solidFill>
                <a:cs typeface="Arial" pitchFamily="34" charset="0"/>
              </a:rPr>
              <a:t>Costs are going up, insurance penetration is still very low. 80% of families with significant health instance goes into permanent indebtedness</a:t>
            </a:r>
          </a:p>
        </p:txBody>
      </p:sp>
      <p:sp>
        <p:nvSpPr>
          <p:cNvPr id="9" name="Oval 8"/>
          <p:cNvSpPr/>
          <p:nvPr/>
        </p:nvSpPr>
        <p:spPr>
          <a:xfrm>
            <a:off x="489072" y="2009875"/>
            <a:ext cx="2438400" cy="6858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489072" y="2009875"/>
            <a:ext cx="3429000" cy="12192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098672" y="2331599"/>
            <a:ext cx="2438400" cy="646331"/>
          </a:xfrm>
          <a:prstGeom prst="rect">
            <a:avLst/>
          </a:prstGeom>
          <a:noFill/>
        </p:spPr>
        <p:txBody>
          <a:bodyPr wrap="square" rtlCol="0">
            <a:spAutoFit/>
          </a:bodyPr>
          <a:lstStyle/>
          <a:p>
            <a:pPr algn="ctr"/>
            <a:r>
              <a:rPr lang="en-US" sz="1200" b="1" dirty="0" smtClean="0">
                <a:solidFill>
                  <a:srgbClr val="00B050"/>
                </a:solidFill>
                <a:cs typeface="Arial" pitchFamily="34" charset="0"/>
              </a:rPr>
              <a:t>Huge market, great expansion plans, VC funding, corporatization of the healthcare</a:t>
            </a:r>
          </a:p>
        </p:txBody>
      </p:sp>
      <p:sp>
        <p:nvSpPr>
          <p:cNvPr id="12" name="Oval 11"/>
          <p:cNvSpPr/>
          <p:nvPr/>
        </p:nvSpPr>
        <p:spPr>
          <a:xfrm>
            <a:off x="5368649" y="2112419"/>
            <a:ext cx="2438400" cy="6858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p:cNvSpPr/>
          <p:nvPr/>
        </p:nvSpPr>
        <p:spPr>
          <a:xfrm>
            <a:off x="5368649" y="2112419"/>
            <a:ext cx="3429000" cy="12192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5933921" y="2264819"/>
            <a:ext cx="2438400" cy="830997"/>
          </a:xfrm>
          <a:prstGeom prst="rect">
            <a:avLst/>
          </a:prstGeom>
          <a:noFill/>
        </p:spPr>
        <p:txBody>
          <a:bodyPr wrap="square" rtlCol="0">
            <a:spAutoFit/>
          </a:bodyPr>
          <a:lstStyle/>
          <a:p>
            <a:pPr algn="ctr"/>
            <a:r>
              <a:rPr lang="en-US" sz="1200" b="1" dirty="0" smtClean="0">
                <a:solidFill>
                  <a:srgbClr val="00B050"/>
                </a:solidFill>
                <a:cs typeface="Arial" pitchFamily="34" charset="0"/>
              </a:rPr>
              <a:t>Pockets of excellence, very best in the world. Significant medical tourism. Indian doctors and nurses are in great demand globally. </a:t>
            </a:r>
          </a:p>
        </p:txBody>
      </p:sp>
      <p:sp>
        <p:nvSpPr>
          <p:cNvPr id="15" name="Oval 14"/>
          <p:cNvSpPr/>
          <p:nvPr/>
        </p:nvSpPr>
        <p:spPr>
          <a:xfrm>
            <a:off x="5171921" y="514350"/>
            <a:ext cx="2438400" cy="6858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p:cNvSpPr/>
          <p:nvPr/>
        </p:nvSpPr>
        <p:spPr>
          <a:xfrm>
            <a:off x="5171921" y="514350"/>
            <a:ext cx="3429000" cy="12192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5737193" y="666750"/>
            <a:ext cx="2438400" cy="1015663"/>
          </a:xfrm>
          <a:prstGeom prst="rect">
            <a:avLst/>
          </a:prstGeom>
          <a:noFill/>
        </p:spPr>
        <p:txBody>
          <a:bodyPr wrap="square" rtlCol="0">
            <a:spAutoFit/>
          </a:bodyPr>
          <a:lstStyle/>
          <a:p>
            <a:pPr algn="ctr"/>
            <a:r>
              <a:rPr lang="en-US" sz="1200" b="1" dirty="0" smtClean="0">
                <a:solidFill>
                  <a:srgbClr val="FF0000"/>
                </a:solidFill>
                <a:cs typeface="Arial" pitchFamily="34" charset="0"/>
              </a:rPr>
              <a:t>Healthcare spend only 6% of the GDP. Developed countries around 10%, many developing countries are higher. Only 25% is government spend. </a:t>
            </a:r>
          </a:p>
        </p:txBody>
      </p:sp>
      <p:sp>
        <p:nvSpPr>
          <p:cNvPr id="18" name="TextBox 17"/>
          <p:cNvSpPr txBox="1"/>
          <p:nvPr/>
        </p:nvSpPr>
        <p:spPr>
          <a:xfrm>
            <a:off x="3640290" y="1537897"/>
            <a:ext cx="1686108" cy="1200329"/>
          </a:xfrm>
          <a:prstGeom prst="rect">
            <a:avLst/>
          </a:prstGeom>
          <a:noFill/>
        </p:spPr>
        <p:txBody>
          <a:bodyPr wrap="square" rtlCol="0">
            <a:spAutoFit/>
          </a:bodyPr>
          <a:lstStyle/>
          <a:p>
            <a:pPr algn="ctr"/>
            <a:r>
              <a:rPr lang="en-US" b="1" dirty="0" smtClean="0">
                <a:solidFill>
                  <a:srgbClr val="002060"/>
                </a:solidFill>
                <a:cs typeface="Arial" pitchFamily="34" charset="0"/>
              </a:rPr>
              <a:t>CAN TECHNOOGY SOLVE ALL THESE</a:t>
            </a:r>
          </a:p>
        </p:txBody>
      </p:sp>
      <p:sp>
        <p:nvSpPr>
          <p:cNvPr id="19" name="Oval 18"/>
          <p:cNvSpPr/>
          <p:nvPr/>
        </p:nvSpPr>
        <p:spPr>
          <a:xfrm>
            <a:off x="5486400" y="3455442"/>
            <a:ext cx="2438400" cy="6858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p:cNvSpPr/>
          <p:nvPr/>
        </p:nvSpPr>
        <p:spPr>
          <a:xfrm>
            <a:off x="5486400" y="3455442"/>
            <a:ext cx="3429000" cy="12192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p:cNvSpPr txBox="1"/>
          <p:nvPr/>
        </p:nvSpPr>
        <p:spPr>
          <a:xfrm>
            <a:off x="6051672" y="3607842"/>
            <a:ext cx="2438400" cy="1015663"/>
          </a:xfrm>
          <a:prstGeom prst="rect">
            <a:avLst/>
          </a:prstGeom>
          <a:noFill/>
        </p:spPr>
        <p:txBody>
          <a:bodyPr wrap="square" rtlCol="0">
            <a:spAutoFit/>
          </a:bodyPr>
          <a:lstStyle/>
          <a:p>
            <a:pPr algn="ctr"/>
            <a:r>
              <a:rPr lang="en-US" sz="1200" b="1" dirty="0" smtClean="0">
                <a:solidFill>
                  <a:srgbClr val="C00000"/>
                </a:solidFill>
                <a:cs typeface="Arial" pitchFamily="34" charset="0"/>
              </a:rPr>
              <a:t>Technology adoption patchy. Largely done by large private hospitals. Public sector, small and very small players are yet to leverage.</a:t>
            </a:r>
          </a:p>
        </p:txBody>
      </p:sp>
      <p:sp>
        <p:nvSpPr>
          <p:cNvPr id="22" name="Oval 21"/>
          <p:cNvSpPr/>
          <p:nvPr/>
        </p:nvSpPr>
        <p:spPr>
          <a:xfrm>
            <a:off x="533400" y="3383932"/>
            <a:ext cx="2438400" cy="6858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p:nvPr/>
        </p:nvSpPr>
        <p:spPr>
          <a:xfrm>
            <a:off x="533400" y="3383932"/>
            <a:ext cx="3429000" cy="12192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p:cNvSpPr txBox="1"/>
          <p:nvPr/>
        </p:nvSpPr>
        <p:spPr>
          <a:xfrm>
            <a:off x="1143000" y="3705656"/>
            <a:ext cx="2438400" cy="646331"/>
          </a:xfrm>
          <a:prstGeom prst="rect">
            <a:avLst/>
          </a:prstGeom>
          <a:noFill/>
        </p:spPr>
        <p:txBody>
          <a:bodyPr wrap="square" rtlCol="0">
            <a:spAutoFit/>
          </a:bodyPr>
          <a:lstStyle/>
          <a:p>
            <a:pPr algn="ctr"/>
            <a:r>
              <a:rPr lang="en-US" sz="1200" b="1" dirty="0" smtClean="0">
                <a:solidFill>
                  <a:srgbClr val="00B050"/>
                </a:solidFill>
                <a:cs typeface="Arial" pitchFamily="34" charset="0"/>
              </a:rPr>
              <a:t>Highly fragmented private sectors, 85% of the beds have below 15 bed facility</a:t>
            </a:r>
          </a:p>
        </p:txBody>
      </p:sp>
    </p:spTree>
    <p:extLst>
      <p:ext uri="{BB962C8B-B14F-4D97-AF65-F5344CB8AC3E}">
        <p14:creationId xmlns:p14="http://schemas.microsoft.com/office/powerpoint/2010/main" val="2624702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46018"/>
            <a:ext cx="8684638" cy="325781"/>
          </a:xfrm>
        </p:spPr>
        <p:txBody>
          <a:bodyPr>
            <a:normAutofit fontScale="90000"/>
          </a:bodyPr>
          <a:lstStyle/>
          <a:p>
            <a:r>
              <a:rPr lang="en-US" dirty="0" smtClean="0"/>
              <a:t>Let us have a look at where we are – private sector</a:t>
            </a:r>
            <a:endParaRPr lang="en-US" dirty="0"/>
          </a:p>
        </p:txBody>
      </p:sp>
      <p:sp>
        <p:nvSpPr>
          <p:cNvPr id="3" name="Content Placeholder 2"/>
          <p:cNvSpPr>
            <a:spLocks noGrp="1"/>
          </p:cNvSpPr>
          <p:nvPr>
            <p:ph idx="1"/>
          </p:nvPr>
        </p:nvSpPr>
        <p:spPr>
          <a:xfrm>
            <a:off x="204918" y="486277"/>
            <a:ext cx="4062282" cy="3741919"/>
          </a:xfrm>
        </p:spPr>
        <p:txBody>
          <a:bodyPr>
            <a:noAutofit/>
          </a:bodyPr>
          <a:lstStyle/>
          <a:p>
            <a:pPr marL="0" indent="0">
              <a:spcBef>
                <a:spcPts val="0"/>
              </a:spcBef>
              <a:spcAft>
                <a:spcPts val="0"/>
              </a:spcAft>
              <a:buNone/>
            </a:pPr>
            <a:r>
              <a:rPr lang="en-US" sz="1400" b="1" dirty="0" smtClean="0">
                <a:solidFill>
                  <a:srgbClr val="002060"/>
                </a:solidFill>
              </a:rPr>
              <a:t>Status</a:t>
            </a:r>
          </a:p>
          <a:p>
            <a:pPr>
              <a:spcBef>
                <a:spcPts val="0"/>
              </a:spcBef>
              <a:spcAft>
                <a:spcPts val="0"/>
              </a:spcAft>
              <a:buFont typeface="Wingdings" panose="05000000000000000000" pitchFamily="2" charset="2"/>
              <a:buChar char="ü"/>
            </a:pPr>
            <a:r>
              <a:rPr lang="en-US" sz="1400" dirty="0" smtClean="0">
                <a:solidFill>
                  <a:srgbClr val="002060"/>
                </a:solidFill>
              </a:rPr>
              <a:t>Healthcare Management Information System (HMIS) is being worked on for decades</a:t>
            </a:r>
          </a:p>
          <a:p>
            <a:pPr>
              <a:spcBef>
                <a:spcPts val="0"/>
              </a:spcBef>
              <a:spcAft>
                <a:spcPts val="0"/>
              </a:spcAft>
              <a:buFont typeface="Wingdings" panose="05000000000000000000" pitchFamily="2" charset="2"/>
              <a:buChar char="ü"/>
            </a:pPr>
            <a:r>
              <a:rPr lang="en-US" sz="1400" dirty="0" smtClean="0">
                <a:solidFill>
                  <a:srgbClr val="002060"/>
                </a:solidFill>
              </a:rPr>
              <a:t>Global players are too expensive for India, also not localized</a:t>
            </a:r>
          </a:p>
          <a:p>
            <a:pPr>
              <a:spcBef>
                <a:spcPts val="0"/>
              </a:spcBef>
              <a:spcAft>
                <a:spcPts val="0"/>
              </a:spcAft>
              <a:buFont typeface="Wingdings" panose="05000000000000000000" pitchFamily="2" charset="2"/>
              <a:buChar char="ü"/>
            </a:pPr>
            <a:r>
              <a:rPr lang="en-US" sz="1400" dirty="0" smtClean="0">
                <a:solidFill>
                  <a:srgbClr val="002060"/>
                </a:solidFill>
              </a:rPr>
              <a:t>Local market is highly fragmented, estimated there are more than 300 players</a:t>
            </a:r>
          </a:p>
          <a:p>
            <a:pPr>
              <a:spcBef>
                <a:spcPts val="0"/>
              </a:spcBef>
              <a:spcAft>
                <a:spcPts val="0"/>
              </a:spcAft>
              <a:buFont typeface="Wingdings" panose="05000000000000000000" pitchFamily="2" charset="2"/>
              <a:buChar char="ü"/>
            </a:pPr>
            <a:r>
              <a:rPr lang="en-US" sz="1400" dirty="0" smtClean="0">
                <a:solidFill>
                  <a:srgbClr val="002060"/>
                </a:solidFill>
              </a:rPr>
              <a:t>Large &amp; medium hospitals (100+ beds) has adopted some system, and significantly customized their needs</a:t>
            </a:r>
          </a:p>
          <a:p>
            <a:pPr>
              <a:spcBef>
                <a:spcPts val="0"/>
              </a:spcBef>
              <a:spcAft>
                <a:spcPts val="0"/>
              </a:spcAft>
              <a:buFont typeface="Wingdings" panose="05000000000000000000" pitchFamily="2" charset="2"/>
              <a:buChar char="ü"/>
            </a:pPr>
            <a:r>
              <a:rPr lang="en-US" sz="1400" dirty="0" smtClean="0">
                <a:solidFill>
                  <a:srgbClr val="002060"/>
                </a:solidFill>
              </a:rPr>
              <a:t>Small and very small players are wary of technology for various reasons, including the uncertainties associated with selection of vendors, lifecycle management, technical support, cost and uncertainty of data transparency</a:t>
            </a:r>
          </a:p>
          <a:p>
            <a:pPr>
              <a:spcBef>
                <a:spcPts val="0"/>
              </a:spcBef>
              <a:spcAft>
                <a:spcPts val="0"/>
              </a:spcAft>
              <a:buFont typeface="Wingdings" panose="05000000000000000000" pitchFamily="2" charset="2"/>
              <a:buChar char="ü"/>
            </a:pPr>
            <a:r>
              <a:rPr lang="en-US" sz="1400" dirty="0" smtClean="0">
                <a:solidFill>
                  <a:srgbClr val="002060"/>
                </a:solidFill>
              </a:rPr>
              <a:t>Even is large hospitals the adoption is patchy, primarily in the administrative side. The adoption in clinical domain is minimal.</a:t>
            </a:r>
            <a:endParaRPr lang="en-US" sz="1400" dirty="0">
              <a:solidFill>
                <a:srgbClr val="002060"/>
              </a:solidFill>
            </a:endParaRPr>
          </a:p>
        </p:txBody>
      </p:sp>
      <p:sp>
        <p:nvSpPr>
          <p:cNvPr id="5" name="Slide Number Placeholder 4"/>
          <p:cNvSpPr>
            <a:spLocks noGrp="1"/>
          </p:cNvSpPr>
          <p:nvPr>
            <p:ph type="sldNum" sz="quarter" idx="12"/>
          </p:nvPr>
        </p:nvSpPr>
        <p:spPr>
          <a:xfrm>
            <a:off x="8624413" y="34850"/>
            <a:ext cx="102656" cy="190821"/>
          </a:xfrm>
        </p:spPr>
        <p:txBody>
          <a:bodyPr/>
          <a:lstStyle/>
          <a:p>
            <a:fld id="{14D65173-87C9-47C0-A890-7AD8E2754265}" type="slidenum">
              <a:rPr lang="en-US" smtClean="0">
                <a:latin typeface="+mn-lt"/>
              </a:rPr>
              <a:pPr/>
              <a:t>5</a:t>
            </a:fld>
            <a:endParaRPr lang="en-US" dirty="0">
              <a:latin typeface="+mn-lt"/>
            </a:endParaRPr>
          </a:p>
        </p:txBody>
      </p:sp>
      <p:sp>
        <p:nvSpPr>
          <p:cNvPr id="6" name="Content Placeholder 2"/>
          <p:cNvSpPr txBox="1">
            <a:spLocks/>
          </p:cNvSpPr>
          <p:nvPr/>
        </p:nvSpPr>
        <p:spPr>
          <a:xfrm>
            <a:off x="4613459" y="486277"/>
            <a:ext cx="4062282" cy="3533273"/>
          </a:xfrm>
          <a:prstGeom prst="rect">
            <a:avLst/>
          </a:prstGeom>
        </p:spPr>
        <p:txBody>
          <a:bodyPr vert="horz" lIns="91440" tIns="45720" rIns="91440" bIns="45720" rtlCol="0">
            <a:noAutofit/>
          </a:bodyPr>
          <a:lstStyle>
            <a:lvl1pPr marL="231775" indent="-231775" algn="l" defTabSz="914400" rtl="0" eaLnBrk="1" latinLnBrk="0" hangingPunct="1">
              <a:lnSpc>
                <a:spcPct val="110000"/>
              </a:lnSpc>
              <a:spcBef>
                <a:spcPts val="600"/>
              </a:spcBef>
              <a:spcAft>
                <a:spcPts val="600"/>
              </a:spcAft>
              <a:buClr>
                <a:schemeClr val="accent1"/>
              </a:buClr>
              <a:buFont typeface="Arial" pitchFamily="34" charset="0"/>
              <a:buChar char="•"/>
              <a:defRPr sz="1800" kern="1200">
                <a:solidFill>
                  <a:schemeClr val="tx1"/>
                </a:solidFill>
                <a:latin typeface="+mn-lt"/>
                <a:ea typeface="+mn-ea"/>
                <a:cs typeface="Arial" pitchFamily="34" charset="0"/>
              </a:defRPr>
            </a:lvl1pPr>
            <a:lvl2pPr marL="457200" indent="-225425" algn="l" defTabSz="914400" rtl="0" eaLnBrk="1" latinLnBrk="0" hangingPunct="1">
              <a:lnSpc>
                <a:spcPct val="110000"/>
              </a:lnSpc>
              <a:spcBef>
                <a:spcPts val="600"/>
              </a:spcBef>
              <a:spcAft>
                <a:spcPts val="600"/>
              </a:spcAft>
              <a:buClr>
                <a:schemeClr val="accent1"/>
              </a:buClr>
              <a:buFont typeface="Arial" pitchFamily="34" charset="0"/>
              <a:buChar char="–"/>
              <a:defRPr sz="1600" kern="1200">
                <a:solidFill>
                  <a:schemeClr val="tx1"/>
                </a:solidFill>
                <a:latin typeface="+mn-lt"/>
                <a:ea typeface="+mn-ea"/>
                <a:cs typeface="Arial" pitchFamily="34" charset="0"/>
              </a:defRPr>
            </a:lvl2pPr>
            <a:lvl3pPr marL="688975" indent="-231775" algn="l" defTabSz="914400" rtl="0" eaLnBrk="1" latinLnBrk="0" hangingPunct="1">
              <a:lnSpc>
                <a:spcPct val="110000"/>
              </a:lnSpc>
              <a:spcBef>
                <a:spcPts val="600"/>
              </a:spcBef>
              <a:spcAft>
                <a:spcPts val="600"/>
              </a:spcAft>
              <a:buClr>
                <a:schemeClr val="accent1"/>
              </a:buClr>
              <a:buFont typeface="Arial" pitchFamily="34" charset="0"/>
              <a:buChar char="•"/>
              <a:defRPr sz="1400" kern="1200">
                <a:solidFill>
                  <a:schemeClr val="tx1"/>
                </a:solidFill>
                <a:latin typeface="+mn-lt"/>
                <a:ea typeface="+mn-ea"/>
                <a:cs typeface="Arial" pitchFamily="34" charset="0"/>
              </a:defRPr>
            </a:lvl3pPr>
            <a:lvl4pPr marL="914400" indent="-173038" algn="l" defTabSz="914400" rtl="0" eaLnBrk="1" latinLnBrk="0" hangingPunct="1">
              <a:lnSpc>
                <a:spcPct val="110000"/>
              </a:lnSpc>
              <a:spcBef>
                <a:spcPts val="600"/>
              </a:spcBef>
              <a:spcAft>
                <a:spcPts val="600"/>
              </a:spcAft>
              <a:buClr>
                <a:schemeClr val="accent1"/>
              </a:buClr>
              <a:buFont typeface="Arial" pitchFamily="34" charset="0"/>
              <a:buChar char="–"/>
              <a:defRPr sz="1200" kern="1200">
                <a:solidFill>
                  <a:schemeClr val="tx1"/>
                </a:solidFill>
                <a:latin typeface="+mn-lt"/>
                <a:ea typeface="+mn-ea"/>
                <a:cs typeface="Arial" pitchFamily="34" charset="0"/>
              </a:defRPr>
            </a:lvl4pPr>
            <a:lvl5pPr marL="1087438" indent="-173038" algn="l" defTabSz="914400" rtl="0" eaLnBrk="1" latinLnBrk="0" hangingPunct="1">
              <a:lnSpc>
                <a:spcPct val="110000"/>
              </a:lnSpc>
              <a:spcBef>
                <a:spcPts val="600"/>
              </a:spcBef>
              <a:spcAft>
                <a:spcPts val="600"/>
              </a:spcAft>
              <a:buClr>
                <a:schemeClr val="accent1"/>
              </a:buClr>
              <a:buFont typeface="Arial" pitchFamily="34" charset="0"/>
              <a:buChar char="»"/>
              <a:defRPr sz="1200" kern="1200">
                <a:solidFill>
                  <a:schemeClr val="tx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0"/>
              </a:spcAft>
              <a:buNone/>
            </a:pPr>
            <a:r>
              <a:rPr lang="en-US" sz="1400" b="1" dirty="0" smtClean="0">
                <a:solidFill>
                  <a:srgbClr val="002060"/>
                </a:solidFill>
              </a:rPr>
              <a:t>Where have we achieved</a:t>
            </a:r>
          </a:p>
          <a:p>
            <a:pPr>
              <a:spcBef>
                <a:spcPts val="0"/>
              </a:spcBef>
              <a:spcAft>
                <a:spcPts val="0"/>
              </a:spcAft>
              <a:buFont typeface="Wingdings" panose="05000000000000000000" pitchFamily="2" charset="2"/>
              <a:buChar char="ü"/>
            </a:pPr>
            <a:r>
              <a:rPr lang="en-US" sz="1400" dirty="0" smtClean="0">
                <a:solidFill>
                  <a:srgbClr val="002060"/>
                </a:solidFill>
              </a:rPr>
              <a:t>Multiple systems are running hospital operations</a:t>
            </a:r>
          </a:p>
          <a:p>
            <a:pPr lvl="1">
              <a:spcBef>
                <a:spcPts val="0"/>
              </a:spcBef>
              <a:spcAft>
                <a:spcPts val="0"/>
              </a:spcAft>
              <a:buFont typeface="Wingdings" panose="05000000000000000000" pitchFamily="2" charset="2"/>
              <a:buChar char="ü"/>
            </a:pPr>
            <a:r>
              <a:rPr lang="en-US" sz="1200" dirty="0" smtClean="0">
                <a:solidFill>
                  <a:srgbClr val="002060"/>
                </a:solidFill>
              </a:rPr>
              <a:t>Materials, Finance on ERP</a:t>
            </a:r>
          </a:p>
          <a:p>
            <a:pPr lvl="1">
              <a:spcBef>
                <a:spcPts val="0"/>
              </a:spcBef>
              <a:spcAft>
                <a:spcPts val="0"/>
              </a:spcAft>
              <a:buFont typeface="Wingdings" panose="05000000000000000000" pitchFamily="2" charset="2"/>
              <a:buChar char="ü"/>
            </a:pPr>
            <a:r>
              <a:rPr lang="en-US" sz="1200" dirty="0" smtClean="0">
                <a:solidFill>
                  <a:srgbClr val="002060"/>
                </a:solidFill>
              </a:rPr>
              <a:t>OPD, Labs, Radiology on HMIS</a:t>
            </a:r>
          </a:p>
          <a:p>
            <a:pPr lvl="1">
              <a:spcBef>
                <a:spcPts val="0"/>
              </a:spcBef>
              <a:spcAft>
                <a:spcPts val="0"/>
              </a:spcAft>
              <a:buFont typeface="Wingdings" panose="05000000000000000000" pitchFamily="2" charset="2"/>
              <a:buChar char="ü"/>
            </a:pPr>
            <a:r>
              <a:rPr lang="en-US" sz="1200" dirty="0" smtClean="0">
                <a:solidFill>
                  <a:srgbClr val="002060"/>
                </a:solidFill>
              </a:rPr>
              <a:t>IPD, OT manual</a:t>
            </a:r>
          </a:p>
          <a:p>
            <a:pPr>
              <a:spcBef>
                <a:spcPts val="0"/>
              </a:spcBef>
              <a:spcAft>
                <a:spcPts val="0"/>
              </a:spcAft>
              <a:buFont typeface="Wingdings" panose="05000000000000000000" pitchFamily="2" charset="2"/>
              <a:buChar char="ü"/>
            </a:pPr>
            <a:r>
              <a:rPr lang="en-US" sz="1400" dirty="0" smtClean="0">
                <a:solidFill>
                  <a:srgbClr val="002060"/>
                </a:solidFill>
              </a:rPr>
              <a:t>Almost no one is satisfied with IT adoption, and hence very limited value extraction</a:t>
            </a:r>
          </a:p>
          <a:p>
            <a:pPr>
              <a:spcBef>
                <a:spcPts val="0"/>
              </a:spcBef>
              <a:spcAft>
                <a:spcPts val="0"/>
              </a:spcAft>
              <a:buFont typeface="Wingdings" panose="05000000000000000000" pitchFamily="2" charset="2"/>
              <a:buChar char="ü"/>
            </a:pPr>
            <a:r>
              <a:rPr lang="en-US" sz="1400" dirty="0" smtClean="0">
                <a:solidFill>
                  <a:srgbClr val="002060"/>
                </a:solidFill>
              </a:rPr>
              <a:t>We have not been make adoption in clinical domain – doctors, nurses, paramedics. There are many broken links</a:t>
            </a:r>
          </a:p>
          <a:p>
            <a:pPr lvl="1">
              <a:spcBef>
                <a:spcPts val="0"/>
              </a:spcBef>
              <a:spcAft>
                <a:spcPts val="0"/>
              </a:spcAft>
              <a:buFont typeface="Wingdings" panose="05000000000000000000" pitchFamily="2" charset="2"/>
              <a:buChar char="ü"/>
            </a:pPr>
            <a:r>
              <a:rPr lang="en-US" sz="1200" dirty="0" smtClean="0">
                <a:solidFill>
                  <a:srgbClr val="002060"/>
                </a:solidFill>
              </a:rPr>
              <a:t>IPD drug request being made manually</a:t>
            </a:r>
          </a:p>
          <a:p>
            <a:pPr lvl="1">
              <a:spcBef>
                <a:spcPts val="0"/>
              </a:spcBef>
              <a:spcAft>
                <a:spcPts val="0"/>
              </a:spcAft>
              <a:buFont typeface="Wingdings" panose="05000000000000000000" pitchFamily="2" charset="2"/>
              <a:buChar char="ü"/>
            </a:pPr>
            <a:r>
              <a:rPr lang="en-US" sz="1200" dirty="0" smtClean="0">
                <a:solidFill>
                  <a:srgbClr val="002060"/>
                </a:solidFill>
              </a:rPr>
              <a:t>Lab samples are taken from IPD after generation of the bar code, followed by reconciliation</a:t>
            </a:r>
          </a:p>
          <a:p>
            <a:pPr lvl="1">
              <a:spcBef>
                <a:spcPts val="0"/>
              </a:spcBef>
              <a:spcAft>
                <a:spcPts val="0"/>
              </a:spcAft>
              <a:buFont typeface="Wingdings" panose="05000000000000000000" pitchFamily="2" charset="2"/>
              <a:buChar char="ü"/>
            </a:pPr>
            <a:r>
              <a:rPr lang="en-US" sz="1200" dirty="0" smtClean="0">
                <a:solidFill>
                  <a:srgbClr val="002060"/>
                </a:solidFill>
              </a:rPr>
              <a:t>Procedures are retrospectively validated – with significant effort. This also has possibility of overbilling or revenue leakages</a:t>
            </a:r>
          </a:p>
        </p:txBody>
      </p:sp>
      <p:sp>
        <p:nvSpPr>
          <p:cNvPr id="8" name="TextBox 7"/>
          <p:cNvSpPr txBox="1"/>
          <p:nvPr/>
        </p:nvSpPr>
        <p:spPr>
          <a:xfrm>
            <a:off x="4613459" y="4034028"/>
            <a:ext cx="4124555" cy="646331"/>
          </a:xfrm>
          <a:prstGeom prst="rect">
            <a:avLst/>
          </a:prstGeom>
          <a:noFill/>
        </p:spPr>
        <p:txBody>
          <a:bodyPr wrap="square" rtlCol="0">
            <a:spAutoFit/>
          </a:bodyPr>
          <a:lstStyle/>
          <a:p>
            <a:r>
              <a:rPr lang="en-US" sz="1200" b="1" dirty="0" smtClean="0">
                <a:solidFill>
                  <a:srgbClr val="FF0000"/>
                </a:solidFill>
                <a:cs typeface="Arial" pitchFamily="34" charset="0"/>
              </a:rPr>
              <a:t>State governments (barring a few exception)</a:t>
            </a:r>
            <a:r>
              <a:rPr lang="en-US" sz="1200" b="1" dirty="0">
                <a:solidFill>
                  <a:srgbClr val="FF0000"/>
                </a:solidFill>
                <a:cs typeface="Arial" pitchFamily="34" charset="0"/>
              </a:rPr>
              <a:t> </a:t>
            </a:r>
            <a:r>
              <a:rPr lang="en-US" sz="1200" b="1" dirty="0" smtClean="0">
                <a:solidFill>
                  <a:srgbClr val="FF0000"/>
                </a:solidFill>
                <a:cs typeface="Arial" pitchFamily="34" charset="0"/>
              </a:rPr>
              <a:t>are taking first steps of technology leverage through Healthcare Mission Mode Programme (MMP)</a:t>
            </a:r>
          </a:p>
        </p:txBody>
      </p:sp>
    </p:spTree>
    <p:extLst>
      <p:ext uri="{BB962C8B-B14F-4D97-AF65-F5344CB8AC3E}">
        <p14:creationId xmlns:p14="http://schemas.microsoft.com/office/powerpoint/2010/main" val="2479555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we have</a:t>
            </a:r>
            <a:endParaRPr lang="en-US" dirty="0"/>
          </a:p>
        </p:txBody>
      </p:sp>
      <p:sp>
        <p:nvSpPr>
          <p:cNvPr id="3" name="Content Placeholder 2"/>
          <p:cNvSpPr>
            <a:spLocks noGrp="1"/>
          </p:cNvSpPr>
          <p:nvPr>
            <p:ph idx="1"/>
          </p:nvPr>
        </p:nvSpPr>
        <p:spPr>
          <a:xfrm>
            <a:off x="232350" y="590550"/>
            <a:ext cx="3653850" cy="3741919"/>
          </a:xfrm>
        </p:spPr>
        <p:txBody>
          <a:bodyPr>
            <a:noAutofit/>
          </a:bodyPr>
          <a:lstStyle/>
          <a:p>
            <a:pPr>
              <a:spcBef>
                <a:spcPts val="0"/>
              </a:spcBef>
              <a:spcAft>
                <a:spcPts val="0"/>
              </a:spcAft>
              <a:buFont typeface="Wingdings" panose="05000000000000000000" pitchFamily="2" charset="2"/>
              <a:buChar char="ü"/>
            </a:pPr>
            <a:r>
              <a:rPr lang="en-US" sz="1600" dirty="0" smtClean="0">
                <a:solidFill>
                  <a:srgbClr val="000000"/>
                </a:solidFill>
              </a:rPr>
              <a:t>Total spend 6% of GDP, USD 120B</a:t>
            </a:r>
          </a:p>
          <a:p>
            <a:pPr>
              <a:spcBef>
                <a:spcPts val="0"/>
              </a:spcBef>
              <a:spcAft>
                <a:spcPts val="0"/>
              </a:spcAft>
              <a:buFont typeface="Wingdings" panose="05000000000000000000" pitchFamily="2" charset="2"/>
              <a:buChar char="ü"/>
            </a:pPr>
            <a:r>
              <a:rPr lang="en-US" sz="1600" dirty="0" smtClean="0">
                <a:solidFill>
                  <a:srgbClr val="000000"/>
                </a:solidFill>
              </a:rPr>
              <a:t>Public sector spend USD 30B ~ INR 180,000 Crores</a:t>
            </a:r>
          </a:p>
          <a:p>
            <a:pPr>
              <a:spcBef>
                <a:spcPts val="0"/>
              </a:spcBef>
              <a:spcAft>
                <a:spcPts val="0"/>
              </a:spcAft>
              <a:buFont typeface="Wingdings" panose="05000000000000000000" pitchFamily="2" charset="2"/>
              <a:buChar char="ü"/>
            </a:pPr>
            <a:r>
              <a:rPr lang="en-US" sz="1600" dirty="0">
                <a:solidFill>
                  <a:srgbClr val="000000"/>
                </a:solidFill>
              </a:rPr>
              <a:t>150,000+ sub health care centers, 24000+ Primary Care Centers, 5000 + Community Health Care </a:t>
            </a:r>
            <a:r>
              <a:rPr lang="en-US" sz="1600" dirty="0" smtClean="0">
                <a:solidFill>
                  <a:srgbClr val="000000"/>
                </a:solidFill>
              </a:rPr>
              <a:t>Centers</a:t>
            </a:r>
          </a:p>
          <a:p>
            <a:pPr>
              <a:spcBef>
                <a:spcPts val="0"/>
              </a:spcBef>
              <a:spcAft>
                <a:spcPts val="0"/>
              </a:spcAft>
              <a:buFont typeface="Wingdings" panose="05000000000000000000" pitchFamily="2" charset="2"/>
              <a:buChar char="ü"/>
            </a:pPr>
            <a:r>
              <a:rPr lang="en-US" sz="1600" dirty="0">
                <a:solidFill>
                  <a:srgbClr val="000000"/>
                </a:solidFill>
              </a:rPr>
              <a:t>A</a:t>
            </a:r>
            <a:r>
              <a:rPr lang="en-US" sz="1600" dirty="0" smtClean="0">
                <a:solidFill>
                  <a:srgbClr val="000000"/>
                </a:solidFill>
              </a:rPr>
              <a:t> million beds</a:t>
            </a:r>
          </a:p>
          <a:p>
            <a:pPr>
              <a:spcBef>
                <a:spcPts val="0"/>
              </a:spcBef>
              <a:spcAft>
                <a:spcPts val="0"/>
              </a:spcAft>
              <a:buFont typeface="Wingdings" panose="05000000000000000000" pitchFamily="2" charset="2"/>
              <a:buChar char="ü"/>
            </a:pPr>
            <a:r>
              <a:rPr lang="en-US" sz="1600" dirty="0" smtClean="0">
                <a:solidFill>
                  <a:srgbClr val="000000"/>
                </a:solidFill>
              </a:rPr>
              <a:t>50,000+ healthcare facilities in private sector</a:t>
            </a:r>
          </a:p>
          <a:p>
            <a:pPr>
              <a:spcBef>
                <a:spcPts val="0"/>
              </a:spcBef>
              <a:spcAft>
                <a:spcPts val="0"/>
              </a:spcAft>
              <a:buFont typeface="Wingdings" panose="05000000000000000000" pitchFamily="2" charset="2"/>
              <a:buChar char="ü"/>
            </a:pPr>
            <a:r>
              <a:rPr lang="en-US" sz="1600" dirty="0" smtClean="0">
                <a:solidFill>
                  <a:srgbClr val="000000"/>
                </a:solidFill>
              </a:rPr>
              <a:t>A million doctors</a:t>
            </a:r>
          </a:p>
          <a:p>
            <a:pPr>
              <a:spcBef>
                <a:spcPts val="0"/>
              </a:spcBef>
              <a:spcAft>
                <a:spcPts val="0"/>
              </a:spcAft>
              <a:buFont typeface="Wingdings" panose="05000000000000000000" pitchFamily="2" charset="2"/>
              <a:buChar char="ü"/>
            </a:pPr>
            <a:r>
              <a:rPr lang="en-US" sz="1600" dirty="0" smtClean="0">
                <a:solidFill>
                  <a:srgbClr val="000000"/>
                </a:solidFill>
              </a:rPr>
              <a:t>A million nurses</a:t>
            </a:r>
          </a:p>
          <a:p>
            <a:pPr>
              <a:spcBef>
                <a:spcPts val="0"/>
              </a:spcBef>
              <a:spcAft>
                <a:spcPts val="0"/>
              </a:spcAft>
              <a:buFont typeface="Wingdings" panose="05000000000000000000" pitchFamily="2" charset="2"/>
              <a:buChar char="ü"/>
            </a:pPr>
            <a:r>
              <a:rPr lang="en-US" sz="1600" dirty="0" smtClean="0">
                <a:solidFill>
                  <a:srgbClr val="000000"/>
                </a:solidFill>
              </a:rPr>
              <a:t>A million Accredited Social Healthcare Activist (ASHA workers)</a:t>
            </a:r>
          </a:p>
          <a:p>
            <a:pPr>
              <a:spcBef>
                <a:spcPts val="0"/>
              </a:spcBef>
              <a:spcAft>
                <a:spcPts val="0"/>
              </a:spcAft>
              <a:buFont typeface="Wingdings" panose="05000000000000000000" pitchFamily="2" charset="2"/>
              <a:buChar char="ü"/>
            </a:pPr>
            <a:r>
              <a:rPr lang="en-US" sz="1600" dirty="0" smtClean="0">
                <a:solidFill>
                  <a:srgbClr val="000000"/>
                </a:solidFill>
              </a:rPr>
              <a:t>750 K Angandwadi workers</a:t>
            </a:r>
            <a:endParaRPr lang="en-US" sz="1600" dirty="0">
              <a:solidFill>
                <a:srgbClr val="000000"/>
              </a:solidFill>
            </a:endParaRPr>
          </a:p>
        </p:txBody>
      </p:sp>
      <p:sp>
        <p:nvSpPr>
          <p:cNvPr id="5" name="Slide Number Placeholder 4"/>
          <p:cNvSpPr>
            <a:spLocks noGrp="1"/>
          </p:cNvSpPr>
          <p:nvPr>
            <p:ph type="sldNum" sz="quarter" idx="12"/>
          </p:nvPr>
        </p:nvSpPr>
        <p:spPr>
          <a:xfrm>
            <a:off x="8578728" y="415850"/>
            <a:ext cx="194027" cy="190821"/>
          </a:xfrm>
        </p:spPr>
        <p:txBody>
          <a:bodyPr/>
          <a:lstStyle/>
          <a:p>
            <a:fld id="{14D65173-87C9-47C0-A890-7AD8E2754265}" type="slidenum">
              <a:rPr lang="en-US" smtClean="0"/>
              <a:pPr/>
              <a:t>6</a:t>
            </a:fld>
            <a:endParaRPr lang="en-US" dirty="0"/>
          </a:p>
        </p:txBody>
      </p:sp>
      <p:sp>
        <p:nvSpPr>
          <p:cNvPr id="7" name="Donut 6"/>
          <p:cNvSpPr/>
          <p:nvPr/>
        </p:nvSpPr>
        <p:spPr>
          <a:xfrm>
            <a:off x="5562600" y="1200150"/>
            <a:ext cx="2286000" cy="2286000"/>
          </a:xfrm>
          <a:prstGeom prst="donu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Donut 7"/>
          <p:cNvSpPr/>
          <p:nvPr/>
        </p:nvSpPr>
        <p:spPr>
          <a:xfrm>
            <a:off x="4495800" y="146018"/>
            <a:ext cx="4421188" cy="4406932"/>
          </a:xfrm>
          <a:prstGeom prst="donu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Content Placeholder 2"/>
          <p:cNvSpPr txBox="1">
            <a:spLocks/>
          </p:cNvSpPr>
          <p:nvPr/>
        </p:nvSpPr>
        <p:spPr>
          <a:xfrm>
            <a:off x="6248400" y="2190750"/>
            <a:ext cx="990600" cy="280292"/>
          </a:xfrm>
          <a:prstGeom prst="rect">
            <a:avLst/>
          </a:prstGeom>
        </p:spPr>
        <p:txBody>
          <a:bodyPr vert="horz" lIns="91440" tIns="45720" rIns="91440" bIns="45720" rtlCol="0">
            <a:noAutofit/>
          </a:bodyPr>
          <a:lstStyle>
            <a:lvl1pPr marL="231775" indent="-231775" algn="l" defTabSz="914400" rtl="0" eaLnBrk="1" latinLnBrk="0" hangingPunct="1">
              <a:lnSpc>
                <a:spcPct val="110000"/>
              </a:lnSpc>
              <a:spcBef>
                <a:spcPts val="600"/>
              </a:spcBef>
              <a:spcAft>
                <a:spcPts val="600"/>
              </a:spcAft>
              <a:buClr>
                <a:schemeClr val="accent1"/>
              </a:buClr>
              <a:buFont typeface="Arial" pitchFamily="34" charset="0"/>
              <a:buChar char="•"/>
              <a:defRPr sz="1800" kern="1200">
                <a:solidFill>
                  <a:schemeClr val="tx1"/>
                </a:solidFill>
                <a:latin typeface="+mn-lt"/>
                <a:ea typeface="+mn-ea"/>
                <a:cs typeface="Arial" pitchFamily="34" charset="0"/>
              </a:defRPr>
            </a:lvl1pPr>
            <a:lvl2pPr marL="457200" indent="-225425" algn="l" defTabSz="914400" rtl="0" eaLnBrk="1" latinLnBrk="0" hangingPunct="1">
              <a:lnSpc>
                <a:spcPct val="110000"/>
              </a:lnSpc>
              <a:spcBef>
                <a:spcPts val="600"/>
              </a:spcBef>
              <a:spcAft>
                <a:spcPts val="600"/>
              </a:spcAft>
              <a:buClr>
                <a:schemeClr val="accent1"/>
              </a:buClr>
              <a:buFont typeface="Arial" pitchFamily="34" charset="0"/>
              <a:buChar char="–"/>
              <a:defRPr sz="1600" kern="1200">
                <a:solidFill>
                  <a:schemeClr val="tx1"/>
                </a:solidFill>
                <a:latin typeface="+mn-lt"/>
                <a:ea typeface="+mn-ea"/>
                <a:cs typeface="Arial" pitchFamily="34" charset="0"/>
              </a:defRPr>
            </a:lvl2pPr>
            <a:lvl3pPr marL="688975" indent="-231775" algn="l" defTabSz="914400" rtl="0" eaLnBrk="1" latinLnBrk="0" hangingPunct="1">
              <a:lnSpc>
                <a:spcPct val="110000"/>
              </a:lnSpc>
              <a:spcBef>
                <a:spcPts val="600"/>
              </a:spcBef>
              <a:spcAft>
                <a:spcPts val="600"/>
              </a:spcAft>
              <a:buClr>
                <a:schemeClr val="accent1"/>
              </a:buClr>
              <a:buFont typeface="Arial" pitchFamily="34" charset="0"/>
              <a:buChar char="•"/>
              <a:defRPr sz="1400" kern="1200">
                <a:solidFill>
                  <a:schemeClr val="tx1"/>
                </a:solidFill>
                <a:latin typeface="+mn-lt"/>
                <a:ea typeface="+mn-ea"/>
                <a:cs typeface="Arial" pitchFamily="34" charset="0"/>
              </a:defRPr>
            </a:lvl3pPr>
            <a:lvl4pPr marL="914400" indent="-173038" algn="l" defTabSz="914400" rtl="0" eaLnBrk="1" latinLnBrk="0" hangingPunct="1">
              <a:lnSpc>
                <a:spcPct val="110000"/>
              </a:lnSpc>
              <a:spcBef>
                <a:spcPts val="600"/>
              </a:spcBef>
              <a:spcAft>
                <a:spcPts val="600"/>
              </a:spcAft>
              <a:buClr>
                <a:schemeClr val="accent1"/>
              </a:buClr>
              <a:buFont typeface="Arial" pitchFamily="34" charset="0"/>
              <a:buChar char="–"/>
              <a:defRPr sz="1200" kern="1200">
                <a:solidFill>
                  <a:schemeClr val="tx1"/>
                </a:solidFill>
                <a:latin typeface="+mn-lt"/>
                <a:ea typeface="+mn-ea"/>
                <a:cs typeface="Arial" pitchFamily="34" charset="0"/>
              </a:defRPr>
            </a:lvl4pPr>
            <a:lvl5pPr marL="1087438" indent="-173038" algn="l" defTabSz="914400" rtl="0" eaLnBrk="1" latinLnBrk="0" hangingPunct="1">
              <a:lnSpc>
                <a:spcPct val="110000"/>
              </a:lnSpc>
              <a:spcBef>
                <a:spcPts val="600"/>
              </a:spcBef>
              <a:spcAft>
                <a:spcPts val="600"/>
              </a:spcAft>
              <a:buClr>
                <a:schemeClr val="accent1"/>
              </a:buClr>
              <a:buFont typeface="Arial" pitchFamily="34" charset="0"/>
              <a:buChar char="»"/>
              <a:defRPr sz="1200" kern="1200">
                <a:solidFill>
                  <a:schemeClr val="tx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spcAft>
                <a:spcPts val="0"/>
              </a:spcAft>
              <a:buNone/>
            </a:pPr>
            <a:r>
              <a:rPr lang="en-US" b="1" dirty="0" smtClean="0">
                <a:solidFill>
                  <a:srgbClr val="FF0000"/>
                </a:solidFill>
              </a:rPr>
              <a:t>Clinical</a:t>
            </a:r>
            <a:endParaRPr lang="en-US" b="1" dirty="0">
              <a:solidFill>
                <a:srgbClr val="FF0000"/>
              </a:solidFill>
            </a:endParaRPr>
          </a:p>
        </p:txBody>
      </p:sp>
      <p:sp>
        <p:nvSpPr>
          <p:cNvPr id="11" name="Content Placeholder 2"/>
          <p:cNvSpPr txBox="1">
            <a:spLocks/>
          </p:cNvSpPr>
          <p:nvPr/>
        </p:nvSpPr>
        <p:spPr>
          <a:xfrm>
            <a:off x="6286500" y="2800350"/>
            <a:ext cx="952500" cy="280292"/>
          </a:xfrm>
          <a:prstGeom prst="rect">
            <a:avLst/>
          </a:prstGeom>
        </p:spPr>
        <p:txBody>
          <a:bodyPr vert="horz" lIns="91440" tIns="45720" rIns="91440" bIns="45720" rtlCol="0">
            <a:noAutofit/>
          </a:bodyPr>
          <a:lstStyle>
            <a:lvl1pPr marL="231775" indent="-231775" algn="l" defTabSz="914400" rtl="0" eaLnBrk="1" latinLnBrk="0" hangingPunct="1">
              <a:lnSpc>
                <a:spcPct val="110000"/>
              </a:lnSpc>
              <a:spcBef>
                <a:spcPts val="600"/>
              </a:spcBef>
              <a:spcAft>
                <a:spcPts val="600"/>
              </a:spcAft>
              <a:buClr>
                <a:schemeClr val="accent1"/>
              </a:buClr>
              <a:buFont typeface="Arial" pitchFamily="34" charset="0"/>
              <a:buChar char="•"/>
              <a:defRPr sz="1800" kern="1200">
                <a:solidFill>
                  <a:schemeClr val="tx1"/>
                </a:solidFill>
                <a:latin typeface="+mn-lt"/>
                <a:ea typeface="+mn-ea"/>
                <a:cs typeface="Arial" pitchFamily="34" charset="0"/>
              </a:defRPr>
            </a:lvl1pPr>
            <a:lvl2pPr marL="457200" indent="-225425" algn="l" defTabSz="914400" rtl="0" eaLnBrk="1" latinLnBrk="0" hangingPunct="1">
              <a:lnSpc>
                <a:spcPct val="110000"/>
              </a:lnSpc>
              <a:spcBef>
                <a:spcPts val="600"/>
              </a:spcBef>
              <a:spcAft>
                <a:spcPts val="600"/>
              </a:spcAft>
              <a:buClr>
                <a:schemeClr val="accent1"/>
              </a:buClr>
              <a:buFont typeface="Arial" pitchFamily="34" charset="0"/>
              <a:buChar char="–"/>
              <a:defRPr sz="1600" kern="1200">
                <a:solidFill>
                  <a:schemeClr val="tx1"/>
                </a:solidFill>
                <a:latin typeface="+mn-lt"/>
                <a:ea typeface="+mn-ea"/>
                <a:cs typeface="Arial" pitchFamily="34" charset="0"/>
              </a:defRPr>
            </a:lvl2pPr>
            <a:lvl3pPr marL="688975" indent="-231775" algn="l" defTabSz="914400" rtl="0" eaLnBrk="1" latinLnBrk="0" hangingPunct="1">
              <a:lnSpc>
                <a:spcPct val="110000"/>
              </a:lnSpc>
              <a:spcBef>
                <a:spcPts val="600"/>
              </a:spcBef>
              <a:spcAft>
                <a:spcPts val="600"/>
              </a:spcAft>
              <a:buClr>
                <a:schemeClr val="accent1"/>
              </a:buClr>
              <a:buFont typeface="Arial" pitchFamily="34" charset="0"/>
              <a:buChar char="•"/>
              <a:defRPr sz="1400" kern="1200">
                <a:solidFill>
                  <a:schemeClr val="tx1"/>
                </a:solidFill>
                <a:latin typeface="+mn-lt"/>
                <a:ea typeface="+mn-ea"/>
                <a:cs typeface="Arial" pitchFamily="34" charset="0"/>
              </a:defRPr>
            </a:lvl3pPr>
            <a:lvl4pPr marL="914400" indent="-173038" algn="l" defTabSz="914400" rtl="0" eaLnBrk="1" latinLnBrk="0" hangingPunct="1">
              <a:lnSpc>
                <a:spcPct val="110000"/>
              </a:lnSpc>
              <a:spcBef>
                <a:spcPts val="600"/>
              </a:spcBef>
              <a:spcAft>
                <a:spcPts val="600"/>
              </a:spcAft>
              <a:buClr>
                <a:schemeClr val="accent1"/>
              </a:buClr>
              <a:buFont typeface="Arial" pitchFamily="34" charset="0"/>
              <a:buChar char="–"/>
              <a:defRPr sz="1200" kern="1200">
                <a:solidFill>
                  <a:schemeClr val="tx1"/>
                </a:solidFill>
                <a:latin typeface="+mn-lt"/>
                <a:ea typeface="+mn-ea"/>
                <a:cs typeface="Arial" pitchFamily="34" charset="0"/>
              </a:defRPr>
            </a:lvl4pPr>
            <a:lvl5pPr marL="1087438" indent="-173038" algn="l" defTabSz="914400" rtl="0" eaLnBrk="1" latinLnBrk="0" hangingPunct="1">
              <a:lnSpc>
                <a:spcPct val="110000"/>
              </a:lnSpc>
              <a:spcBef>
                <a:spcPts val="600"/>
              </a:spcBef>
              <a:spcAft>
                <a:spcPts val="600"/>
              </a:spcAft>
              <a:buClr>
                <a:schemeClr val="accent1"/>
              </a:buClr>
              <a:buFont typeface="Arial" pitchFamily="34" charset="0"/>
              <a:buChar char="»"/>
              <a:defRPr sz="1200" kern="1200">
                <a:solidFill>
                  <a:schemeClr val="tx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spcAft>
                <a:spcPts val="0"/>
              </a:spcAft>
              <a:buNone/>
            </a:pPr>
            <a:r>
              <a:rPr lang="en-US" b="1" dirty="0" smtClean="0">
                <a:solidFill>
                  <a:srgbClr val="00B0F0"/>
                </a:solidFill>
              </a:rPr>
              <a:t>Para Clinical</a:t>
            </a:r>
            <a:endParaRPr lang="en-US" b="1" dirty="0">
              <a:solidFill>
                <a:srgbClr val="00B0F0"/>
              </a:solidFill>
            </a:endParaRPr>
          </a:p>
        </p:txBody>
      </p:sp>
      <p:sp>
        <p:nvSpPr>
          <p:cNvPr id="12" name="Content Placeholder 2"/>
          <p:cNvSpPr txBox="1">
            <a:spLocks/>
          </p:cNvSpPr>
          <p:nvPr/>
        </p:nvSpPr>
        <p:spPr>
          <a:xfrm>
            <a:off x="5791200" y="466525"/>
            <a:ext cx="1800885" cy="280292"/>
          </a:xfrm>
          <a:prstGeom prst="rect">
            <a:avLst/>
          </a:prstGeom>
        </p:spPr>
        <p:txBody>
          <a:bodyPr vert="horz" lIns="91440" tIns="45720" rIns="91440" bIns="45720" rtlCol="0">
            <a:noAutofit/>
          </a:bodyPr>
          <a:lstStyle>
            <a:lvl1pPr marL="231775" indent="-231775" algn="l" defTabSz="914400" rtl="0" eaLnBrk="1" latinLnBrk="0" hangingPunct="1">
              <a:lnSpc>
                <a:spcPct val="110000"/>
              </a:lnSpc>
              <a:spcBef>
                <a:spcPts val="600"/>
              </a:spcBef>
              <a:spcAft>
                <a:spcPts val="600"/>
              </a:spcAft>
              <a:buClr>
                <a:schemeClr val="accent1"/>
              </a:buClr>
              <a:buFont typeface="Arial" pitchFamily="34" charset="0"/>
              <a:buChar char="•"/>
              <a:defRPr sz="1800" kern="1200">
                <a:solidFill>
                  <a:schemeClr val="tx1"/>
                </a:solidFill>
                <a:latin typeface="+mn-lt"/>
                <a:ea typeface="+mn-ea"/>
                <a:cs typeface="Arial" pitchFamily="34" charset="0"/>
              </a:defRPr>
            </a:lvl1pPr>
            <a:lvl2pPr marL="457200" indent="-225425" algn="l" defTabSz="914400" rtl="0" eaLnBrk="1" latinLnBrk="0" hangingPunct="1">
              <a:lnSpc>
                <a:spcPct val="110000"/>
              </a:lnSpc>
              <a:spcBef>
                <a:spcPts val="600"/>
              </a:spcBef>
              <a:spcAft>
                <a:spcPts val="600"/>
              </a:spcAft>
              <a:buClr>
                <a:schemeClr val="accent1"/>
              </a:buClr>
              <a:buFont typeface="Arial" pitchFamily="34" charset="0"/>
              <a:buChar char="–"/>
              <a:defRPr sz="1600" kern="1200">
                <a:solidFill>
                  <a:schemeClr val="tx1"/>
                </a:solidFill>
                <a:latin typeface="+mn-lt"/>
                <a:ea typeface="+mn-ea"/>
                <a:cs typeface="Arial" pitchFamily="34" charset="0"/>
              </a:defRPr>
            </a:lvl2pPr>
            <a:lvl3pPr marL="688975" indent="-231775" algn="l" defTabSz="914400" rtl="0" eaLnBrk="1" latinLnBrk="0" hangingPunct="1">
              <a:lnSpc>
                <a:spcPct val="110000"/>
              </a:lnSpc>
              <a:spcBef>
                <a:spcPts val="600"/>
              </a:spcBef>
              <a:spcAft>
                <a:spcPts val="600"/>
              </a:spcAft>
              <a:buClr>
                <a:schemeClr val="accent1"/>
              </a:buClr>
              <a:buFont typeface="Arial" pitchFamily="34" charset="0"/>
              <a:buChar char="•"/>
              <a:defRPr sz="1400" kern="1200">
                <a:solidFill>
                  <a:schemeClr val="tx1"/>
                </a:solidFill>
                <a:latin typeface="+mn-lt"/>
                <a:ea typeface="+mn-ea"/>
                <a:cs typeface="Arial" pitchFamily="34" charset="0"/>
              </a:defRPr>
            </a:lvl3pPr>
            <a:lvl4pPr marL="914400" indent="-173038" algn="l" defTabSz="914400" rtl="0" eaLnBrk="1" latinLnBrk="0" hangingPunct="1">
              <a:lnSpc>
                <a:spcPct val="110000"/>
              </a:lnSpc>
              <a:spcBef>
                <a:spcPts val="600"/>
              </a:spcBef>
              <a:spcAft>
                <a:spcPts val="600"/>
              </a:spcAft>
              <a:buClr>
                <a:schemeClr val="accent1"/>
              </a:buClr>
              <a:buFont typeface="Arial" pitchFamily="34" charset="0"/>
              <a:buChar char="–"/>
              <a:defRPr sz="1200" kern="1200">
                <a:solidFill>
                  <a:schemeClr val="tx1"/>
                </a:solidFill>
                <a:latin typeface="+mn-lt"/>
                <a:ea typeface="+mn-ea"/>
                <a:cs typeface="Arial" pitchFamily="34" charset="0"/>
              </a:defRPr>
            </a:lvl4pPr>
            <a:lvl5pPr marL="1087438" indent="-173038" algn="l" defTabSz="914400" rtl="0" eaLnBrk="1" latinLnBrk="0" hangingPunct="1">
              <a:lnSpc>
                <a:spcPct val="110000"/>
              </a:lnSpc>
              <a:spcBef>
                <a:spcPts val="600"/>
              </a:spcBef>
              <a:spcAft>
                <a:spcPts val="600"/>
              </a:spcAft>
              <a:buClr>
                <a:schemeClr val="accent1"/>
              </a:buClr>
              <a:buFont typeface="Arial" pitchFamily="34" charset="0"/>
              <a:buChar char="»"/>
              <a:defRPr sz="1200" kern="1200">
                <a:solidFill>
                  <a:schemeClr val="tx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spcAft>
                <a:spcPts val="0"/>
              </a:spcAft>
              <a:buNone/>
            </a:pPr>
            <a:r>
              <a:rPr lang="en-US" b="1" dirty="0" smtClean="0">
                <a:solidFill>
                  <a:schemeClr val="accent6"/>
                </a:solidFill>
              </a:rPr>
              <a:t>Administrative</a:t>
            </a:r>
            <a:endParaRPr lang="en-US" b="1" dirty="0">
              <a:solidFill>
                <a:schemeClr val="accent6"/>
              </a:solidFill>
            </a:endParaRPr>
          </a:p>
        </p:txBody>
      </p:sp>
      <p:cxnSp>
        <p:nvCxnSpPr>
          <p:cNvPr id="14" name="Straight Arrow Connector 13"/>
          <p:cNvCxnSpPr/>
          <p:nvPr/>
        </p:nvCxnSpPr>
        <p:spPr>
          <a:xfrm>
            <a:off x="4191000" y="722335"/>
            <a:ext cx="1371600" cy="69486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971800" y="231458"/>
            <a:ext cx="2590800" cy="338554"/>
          </a:xfrm>
          <a:prstGeom prst="rect">
            <a:avLst/>
          </a:prstGeom>
          <a:noFill/>
        </p:spPr>
        <p:txBody>
          <a:bodyPr wrap="square" rtlCol="0">
            <a:spAutoFit/>
          </a:bodyPr>
          <a:lstStyle/>
          <a:p>
            <a:r>
              <a:rPr lang="en-US" sz="1600" b="1" dirty="0" smtClean="0">
                <a:solidFill>
                  <a:srgbClr val="000000"/>
                </a:solidFill>
                <a:cs typeface="Arial" pitchFamily="34" charset="0"/>
              </a:rPr>
              <a:t>Technology </a:t>
            </a:r>
            <a:r>
              <a:rPr lang="en-US" sz="1600" b="1" dirty="0" smtClean="0">
                <a:solidFill>
                  <a:srgbClr val="000000"/>
                </a:solidFill>
                <a:cs typeface="Arial" pitchFamily="34" charset="0"/>
              </a:rPr>
              <a:t>adoption status</a:t>
            </a:r>
            <a:endParaRPr lang="en-US" sz="1600" b="1" dirty="0" smtClean="0">
              <a:solidFill>
                <a:srgbClr val="000000"/>
              </a:solidFill>
              <a:cs typeface="Arial" pitchFamily="34" charset="0"/>
            </a:endParaRPr>
          </a:p>
        </p:txBody>
      </p:sp>
      <p:sp>
        <p:nvSpPr>
          <p:cNvPr id="4" name="TextBox 3"/>
          <p:cNvSpPr txBox="1"/>
          <p:nvPr/>
        </p:nvSpPr>
        <p:spPr>
          <a:xfrm>
            <a:off x="152400" y="4412218"/>
            <a:ext cx="6625650" cy="369332"/>
          </a:xfrm>
          <a:prstGeom prst="rect">
            <a:avLst/>
          </a:prstGeom>
          <a:noFill/>
        </p:spPr>
        <p:txBody>
          <a:bodyPr wrap="square" rtlCol="0">
            <a:spAutoFit/>
          </a:bodyPr>
          <a:lstStyle/>
          <a:p>
            <a:r>
              <a:rPr lang="en-US" b="1" dirty="0" smtClean="0">
                <a:solidFill>
                  <a:schemeClr val="accent6"/>
                </a:solidFill>
                <a:cs typeface="Arial" pitchFamily="34" charset="0"/>
              </a:rPr>
              <a:t>HOW DO WE EXTRACT VALUE FROM WHAT WE HAVE?</a:t>
            </a:r>
            <a:endParaRPr lang="en-US" b="1" dirty="0" smtClean="0">
              <a:solidFill>
                <a:schemeClr val="accent6"/>
              </a:solidFill>
              <a:cs typeface="Arial" pitchFamily="34" charset="0"/>
            </a:endParaRPr>
          </a:p>
        </p:txBody>
      </p:sp>
    </p:spTree>
    <p:extLst>
      <p:ext uri="{BB962C8B-B14F-4D97-AF65-F5344CB8AC3E}">
        <p14:creationId xmlns:p14="http://schemas.microsoft.com/office/powerpoint/2010/main" val="921040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114300" y="285750"/>
            <a:ext cx="1597388" cy="228600"/>
          </a:xfrm>
        </p:spPr>
        <p:txBody>
          <a:bodyPr vert="horz" lIns="68580" tIns="34290" rIns="68580" bIns="34290" rtlCol="0" anchor="b">
            <a:noAutofit/>
          </a:bodyPr>
          <a:lstStyle/>
          <a:p>
            <a:pPr algn="l">
              <a:lnSpc>
                <a:spcPct val="90000"/>
              </a:lnSpc>
            </a:pPr>
            <a:r>
              <a:rPr lang="en-US" sz="1800" dirty="0" smtClean="0"/>
              <a:t>Opportunities</a:t>
            </a:r>
            <a:endParaRPr lang="en-US" sz="1800" dirty="0"/>
          </a:p>
        </p:txBody>
      </p:sp>
      <p:sp>
        <p:nvSpPr>
          <p:cNvPr id="5" name="TextBox 4"/>
          <p:cNvSpPr txBox="1"/>
          <p:nvPr/>
        </p:nvSpPr>
        <p:spPr>
          <a:xfrm>
            <a:off x="152400" y="438150"/>
            <a:ext cx="7239000" cy="4401205"/>
          </a:xfrm>
          <a:prstGeom prst="rect">
            <a:avLst/>
          </a:prstGeom>
          <a:noFill/>
        </p:spPr>
        <p:txBody>
          <a:bodyPr wrap="square" rtlCol="0">
            <a:spAutoFit/>
          </a:bodyPr>
          <a:lstStyle/>
          <a:p>
            <a:r>
              <a:rPr lang="en-US" sz="1400" b="1" dirty="0">
                <a:solidFill>
                  <a:schemeClr val="accent3"/>
                </a:solidFill>
              </a:rPr>
              <a:t>Asset Utilization </a:t>
            </a:r>
          </a:p>
          <a:p>
            <a:pPr marL="214313" indent="-214313">
              <a:buFont typeface="Wingdings" panose="05000000000000000000" pitchFamily="2" charset="2"/>
              <a:buChar char="ü"/>
            </a:pPr>
            <a:r>
              <a:rPr lang="en-US" sz="1400" dirty="0" smtClean="0">
                <a:solidFill>
                  <a:schemeClr val="accent3"/>
                </a:solidFill>
              </a:rPr>
              <a:t>Beds – </a:t>
            </a:r>
            <a:r>
              <a:rPr lang="en-US" sz="1400" dirty="0" smtClean="0">
                <a:solidFill>
                  <a:srgbClr val="00B050"/>
                </a:solidFill>
              </a:rPr>
              <a:t>can the hospitals leverage free beds, specially ICU beds</a:t>
            </a:r>
            <a:endParaRPr lang="en-US" sz="1400" dirty="0">
              <a:solidFill>
                <a:srgbClr val="00B050"/>
              </a:solidFill>
            </a:endParaRPr>
          </a:p>
          <a:p>
            <a:pPr marL="214313" indent="-214313">
              <a:buFont typeface="Wingdings" panose="05000000000000000000" pitchFamily="2" charset="2"/>
              <a:buChar char="ü"/>
            </a:pPr>
            <a:r>
              <a:rPr lang="en-US" sz="1400" dirty="0">
                <a:solidFill>
                  <a:schemeClr val="accent3"/>
                </a:solidFill>
              </a:rPr>
              <a:t>Equipment </a:t>
            </a:r>
            <a:r>
              <a:rPr lang="en-US" sz="1400" dirty="0" smtClean="0">
                <a:solidFill>
                  <a:schemeClr val="accent3"/>
                </a:solidFill>
              </a:rPr>
              <a:t>– </a:t>
            </a:r>
            <a:r>
              <a:rPr lang="en-US" sz="1400" dirty="0">
                <a:solidFill>
                  <a:srgbClr val="00B050"/>
                </a:solidFill>
              </a:rPr>
              <a:t>u</a:t>
            </a:r>
            <a:r>
              <a:rPr lang="en-US" sz="1400" dirty="0" smtClean="0">
                <a:solidFill>
                  <a:srgbClr val="00B050"/>
                </a:solidFill>
              </a:rPr>
              <a:t>se high value equipments like MRI, CT scan in off hours</a:t>
            </a:r>
            <a:endParaRPr lang="en-US" sz="1400" dirty="0">
              <a:solidFill>
                <a:srgbClr val="00B050"/>
              </a:solidFill>
            </a:endParaRPr>
          </a:p>
          <a:p>
            <a:pPr marL="214313" indent="-214313">
              <a:buFont typeface="Wingdings" panose="05000000000000000000" pitchFamily="2" charset="2"/>
              <a:buChar char="ü"/>
            </a:pPr>
            <a:r>
              <a:rPr lang="en-US" sz="1400" dirty="0" smtClean="0">
                <a:solidFill>
                  <a:schemeClr val="accent3"/>
                </a:solidFill>
              </a:rPr>
              <a:t>Facilities – </a:t>
            </a:r>
            <a:r>
              <a:rPr lang="en-US" sz="1400" dirty="0" smtClean="0">
                <a:solidFill>
                  <a:srgbClr val="00B050"/>
                </a:solidFill>
              </a:rPr>
              <a:t>cross leverage lab, radiology</a:t>
            </a:r>
            <a:endParaRPr lang="en-US" sz="1400" dirty="0">
              <a:solidFill>
                <a:srgbClr val="00B050"/>
              </a:solidFill>
            </a:endParaRPr>
          </a:p>
          <a:p>
            <a:endParaRPr lang="en-US" sz="1400" dirty="0">
              <a:solidFill>
                <a:schemeClr val="accent3"/>
              </a:solidFill>
            </a:endParaRPr>
          </a:p>
          <a:p>
            <a:r>
              <a:rPr lang="en-US" sz="1400" b="1" dirty="0">
                <a:solidFill>
                  <a:schemeClr val="accent3"/>
                </a:solidFill>
              </a:rPr>
              <a:t>Patient Comfort</a:t>
            </a:r>
          </a:p>
          <a:p>
            <a:pPr marL="214313" indent="-214313">
              <a:buFont typeface="Wingdings" panose="05000000000000000000" pitchFamily="2" charset="2"/>
              <a:buChar char="ü"/>
            </a:pPr>
            <a:r>
              <a:rPr lang="en-US" sz="1400" dirty="0" smtClean="0">
                <a:solidFill>
                  <a:schemeClr val="accent3"/>
                </a:solidFill>
              </a:rPr>
              <a:t>Registration – </a:t>
            </a:r>
            <a:r>
              <a:rPr lang="en-US" sz="1400" dirty="0" smtClean="0">
                <a:solidFill>
                  <a:srgbClr val="00B050"/>
                </a:solidFill>
              </a:rPr>
              <a:t>portability of registration with Unique Number across the nation</a:t>
            </a:r>
            <a:endParaRPr lang="en-US" sz="1400" dirty="0">
              <a:solidFill>
                <a:srgbClr val="00B050"/>
              </a:solidFill>
            </a:endParaRPr>
          </a:p>
          <a:p>
            <a:pPr marL="214313" indent="-214313">
              <a:buFont typeface="Wingdings" panose="05000000000000000000" pitchFamily="2" charset="2"/>
              <a:buChar char="ü"/>
            </a:pPr>
            <a:r>
              <a:rPr lang="en-US" sz="1400" dirty="0">
                <a:solidFill>
                  <a:schemeClr val="accent3"/>
                </a:solidFill>
              </a:rPr>
              <a:t>Online booking of doctor/ </a:t>
            </a:r>
            <a:r>
              <a:rPr lang="en-US" sz="1400" dirty="0" smtClean="0">
                <a:solidFill>
                  <a:schemeClr val="accent3"/>
                </a:solidFill>
              </a:rPr>
              <a:t>facility </a:t>
            </a:r>
            <a:endParaRPr lang="en-US" sz="1400" dirty="0">
              <a:solidFill>
                <a:schemeClr val="accent3"/>
              </a:solidFill>
            </a:endParaRPr>
          </a:p>
          <a:p>
            <a:pPr marL="214313" indent="-214313">
              <a:buFont typeface="Wingdings" panose="05000000000000000000" pitchFamily="2" charset="2"/>
              <a:buChar char="ü"/>
            </a:pPr>
            <a:r>
              <a:rPr lang="en-US" sz="1400" dirty="0" smtClean="0">
                <a:solidFill>
                  <a:schemeClr val="accent3"/>
                </a:solidFill>
              </a:rPr>
              <a:t>Updates – </a:t>
            </a:r>
            <a:r>
              <a:rPr lang="en-US" sz="1400" dirty="0" smtClean="0">
                <a:solidFill>
                  <a:srgbClr val="00B050"/>
                </a:solidFill>
              </a:rPr>
              <a:t>SMS based, Social Media</a:t>
            </a:r>
          </a:p>
          <a:p>
            <a:pPr marL="214313" indent="-214313">
              <a:buFont typeface="Wingdings" panose="05000000000000000000" pitchFamily="2" charset="2"/>
              <a:buChar char="ü"/>
            </a:pPr>
            <a:endParaRPr lang="en-US" sz="1400" dirty="0">
              <a:solidFill>
                <a:schemeClr val="accent3"/>
              </a:solidFill>
            </a:endParaRPr>
          </a:p>
          <a:p>
            <a:r>
              <a:rPr lang="en-US" sz="1400" b="1" dirty="0">
                <a:solidFill>
                  <a:schemeClr val="accent3"/>
                </a:solidFill>
              </a:rPr>
              <a:t>Standardization</a:t>
            </a:r>
          </a:p>
          <a:p>
            <a:pPr marL="214313" indent="-214313">
              <a:buFont typeface="Wingdings" panose="05000000000000000000" pitchFamily="2" charset="2"/>
              <a:buChar char="ü"/>
            </a:pPr>
            <a:r>
              <a:rPr lang="en-US" sz="1400" dirty="0">
                <a:solidFill>
                  <a:schemeClr val="accent3"/>
                </a:solidFill>
              </a:rPr>
              <a:t>Disease </a:t>
            </a:r>
            <a:r>
              <a:rPr lang="en-US" sz="1400" dirty="0" smtClean="0">
                <a:solidFill>
                  <a:schemeClr val="accent3"/>
                </a:solidFill>
              </a:rPr>
              <a:t>code – </a:t>
            </a:r>
            <a:r>
              <a:rPr lang="en-US" sz="1400" dirty="0" smtClean="0">
                <a:solidFill>
                  <a:srgbClr val="00B050"/>
                </a:solidFill>
              </a:rPr>
              <a:t>ICD 9/ ICD 10</a:t>
            </a:r>
            <a:endParaRPr lang="en-US" sz="1400" dirty="0">
              <a:solidFill>
                <a:srgbClr val="00B050"/>
              </a:solidFill>
            </a:endParaRPr>
          </a:p>
          <a:p>
            <a:pPr marL="214313" indent="-214313">
              <a:buFont typeface="Wingdings" panose="05000000000000000000" pitchFamily="2" charset="2"/>
              <a:buChar char="ü"/>
            </a:pPr>
            <a:r>
              <a:rPr lang="en-US" sz="1400" dirty="0">
                <a:solidFill>
                  <a:schemeClr val="accent3"/>
                </a:solidFill>
              </a:rPr>
              <a:t>Procedure </a:t>
            </a:r>
            <a:r>
              <a:rPr lang="en-US" sz="1400" dirty="0" smtClean="0">
                <a:solidFill>
                  <a:schemeClr val="accent3"/>
                </a:solidFill>
              </a:rPr>
              <a:t>code – </a:t>
            </a:r>
            <a:r>
              <a:rPr lang="en-US" sz="1400" dirty="0" smtClean="0">
                <a:solidFill>
                  <a:srgbClr val="00B050"/>
                </a:solidFill>
              </a:rPr>
              <a:t>standardization</a:t>
            </a:r>
            <a:endParaRPr lang="en-US" sz="1400" dirty="0">
              <a:solidFill>
                <a:srgbClr val="00B050"/>
              </a:solidFill>
            </a:endParaRPr>
          </a:p>
          <a:p>
            <a:pPr marL="214313" indent="-214313">
              <a:buFont typeface="Wingdings" panose="05000000000000000000" pitchFamily="2" charset="2"/>
              <a:buChar char="ü"/>
            </a:pPr>
            <a:r>
              <a:rPr lang="en-US" sz="1400" dirty="0">
                <a:solidFill>
                  <a:schemeClr val="accent3"/>
                </a:solidFill>
              </a:rPr>
              <a:t>Asset </a:t>
            </a:r>
            <a:r>
              <a:rPr lang="en-US" sz="1400" dirty="0" smtClean="0">
                <a:solidFill>
                  <a:schemeClr val="accent3"/>
                </a:solidFill>
              </a:rPr>
              <a:t>codes - </a:t>
            </a:r>
            <a:r>
              <a:rPr lang="en-US" sz="1400" dirty="0" smtClean="0">
                <a:solidFill>
                  <a:srgbClr val="00B050"/>
                </a:solidFill>
              </a:rPr>
              <a:t>standardization</a:t>
            </a:r>
            <a:endParaRPr lang="en-US" sz="1400" dirty="0">
              <a:solidFill>
                <a:srgbClr val="00B050"/>
              </a:solidFill>
            </a:endParaRPr>
          </a:p>
          <a:p>
            <a:pPr marL="214313" indent="-214313">
              <a:buFont typeface="Wingdings" panose="05000000000000000000" pitchFamily="2" charset="2"/>
              <a:buChar char="ü"/>
            </a:pPr>
            <a:endParaRPr lang="en-US" sz="1400" dirty="0">
              <a:solidFill>
                <a:schemeClr val="accent3"/>
              </a:solidFill>
            </a:endParaRPr>
          </a:p>
          <a:p>
            <a:r>
              <a:rPr lang="en-US" sz="1400" b="1" dirty="0">
                <a:solidFill>
                  <a:schemeClr val="accent3"/>
                </a:solidFill>
              </a:rPr>
              <a:t>Portability</a:t>
            </a:r>
          </a:p>
          <a:p>
            <a:pPr marL="214313" indent="-214313">
              <a:buFont typeface="Wingdings" panose="05000000000000000000" pitchFamily="2" charset="2"/>
              <a:buChar char="ü"/>
            </a:pPr>
            <a:r>
              <a:rPr lang="en-US" sz="1400" dirty="0">
                <a:solidFill>
                  <a:schemeClr val="accent3"/>
                </a:solidFill>
              </a:rPr>
              <a:t>Patient </a:t>
            </a:r>
            <a:r>
              <a:rPr lang="en-US" sz="1400" dirty="0" smtClean="0">
                <a:solidFill>
                  <a:schemeClr val="accent3"/>
                </a:solidFill>
              </a:rPr>
              <a:t>details – on a </a:t>
            </a:r>
            <a:r>
              <a:rPr lang="en-US" sz="1400" dirty="0" smtClean="0">
                <a:solidFill>
                  <a:srgbClr val="00B050"/>
                </a:solidFill>
              </a:rPr>
              <a:t>smart card</a:t>
            </a:r>
            <a:endParaRPr lang="en-US" sz="1400" dirty="0">
              <a:solidFill>
                <a:srgbClr val="00B050"/>
              </a:solidFill>
            </a:endParaRPr>
          </a:p>
          <a:p>
            <a:pPr marL="214313" indent="-214313">
              <a:buFont typeface="Wingdings" panose="05000000000000000000" pitchFamily="2" charset="2"/>
              <a:buChar char="ü"/>
            </a:pPr>
            <a:r>
              <a:rPr lang="en-US" sz="1400" dirty="0">
                <a:solidFill>
                  <a:schemeClr val="accent3"/>
                </a:solidFill>
              </a:rPr>
              <a:t>Patient </a:t>
            </a:r>
            <a:r>
              <a:rPr lang="en-US" sz="1400" dirty="0" smtClean="0">
                <a:solidFill>
                  <a:schemeClr val="accent3"/>
                </a:solidFill>
              </a:rPr>
              <a:t>records – in a </a:t>
            </a:r>
            <a:r>
              <a:rPr lang="en-US" sz="1400" dirty="0" smtClean="0">
                <a:solidFill>
                  <a:srgbClr val="00B050"/>
                </a:solidFill>
              </a:rPr>
              <a:t>central repository</a:t>
            </a:r>
            <a:endParaRPr lang="en-US" sz="1400" dirty="0">
              <a:solidFill>
                <a:srgbClr val="00B050"/>
              </a:solidFill>
            </a:endParaRPr>
          </a:p>
          <a:p>
            <a:pPr marL="214313" indent="-214313">
              <a:buFont typeface="Wingdings" panose="05000000000000000000" pitchFamily="2" charset="2"/>
              <a:buChar char="ü"/>
            </a:pPr>
            <a:endParaRPr lang="en-US" sz="1400" dirty="0">
              <a:solidFill>
                <a:schemeClr val="accent3"/>
              </a:solidFill>
            </a:endParaRPr>
          </a:p>
          <a:p>
            <a:endParaRPr lang="en-US" sz="1400" dirty="0">
              <a:solidFill>
                <a:schemeClr val="accent3"/>
              </a:solidFill>
            </a:endParaRPr>
          </a:p>
        </p:txBody>
      </p:sp>
    </p:spTree>
    <p:extLst>
      <p:ext uri="{BB962C8B-B14F-4D97-AF65-F5344CB8AC3E}">
        <p14:creationId xmlns:p14="http://schemas.microsoft.com/office/powerpoint/2010/main" val="25285229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50"/>
            <a:ext cx="8684638" cy="368332"/>
          </a:xfrm>
        </p:spPr>
        <p:txBody>
          <a:bodyPr>
            <a:normAutofit/>
          </a:bodyPr>
          <a:lstStyle/>
          <a:p>
            <a:r>
              <a:rPr lang="en-US" sz="1800" dirty="0" smtClean="0">
                <a:latin typeface="+mn-lt"/>
              </a:rPr>
              <a:t>Process Flow and Technology relevance / readiness </a:t>
            </a:r>
            <a:r>
              <a:rPr lang="en-US" sz="1800" dirty="0" smtClean="0">
                <a:latin typeface="+mn-lt"/>
              </a:rPr>
              <a:t>mapping – typical hospital</a:t>
            </a:r>
            <a:endParaRPr lang="en-US" sz="1800" dirty="0">
              <a:latin typeface="+mn-lt"/>
            </a:endParaRPr>
          </a:p>
        </p:txBody>
      </p:sp>
      <p:sp>
        <p:nvSpPr>
          <p:cNvPr id="5" name="Slide Number Placeholder 4"/>
          <p:cNvSpPr>
            <a:spLocks noGrp="1"/>
          </p:cNvSpPr>
          <p:nvPr>
            <p:ph type="sldNum" sz="quarter" idx="12"/>
          </p:nvPr>
        </p:nvSpPr>
        <p:spPr>
          <a:xfrm>
            <a:off x="8591552" y="34850"/>
            <a:ext cx="168379" cy="190821"/>
          </a:xfrm>
        </p:spPr>
        <p:txBody>
          <a:bodyPr/>
          <a:lstStyle/>
          <a:p>
            <a:fld id="{14D65173-87C9-47C0-A890-7AD8E2754265}" type="slidenum">
              <a:rPr lang="en-US" smtClean="0">
                <a:latin typeface="+mn-lt"/>
              </a:rPr>
              <a:pPr/>
              <a:t>8</a:t>
            </a:fld>
            <a:endParaRPr lang="en-US" dirty="0">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2235897382"/>
              </p:ext>
            </p:extLst>
          </p:nvPr>
        </p:nvGraphicFramePr>
        <p:xfrm>
          <a:off x="105557" y="1962150"/>
          <a:ext cx="8686800" cy="2960000"/>
        </p:xfrm>
        <a:graphic>
          <a:graphicData uri="http://schemas.openxmlformats.org/drawingml/2006/table">
            <a:tbl>
              <a:tblPr>
                <a:tableStyleId>{5C22544A-7EE6-4342-B048-85BDC9FD1C3A}</a:tableStyleId>
              </a:tblPr>
              <a:tblGrid>
                <a:gridCol w="2514600"/>
                <a:gridCol w="1676400"/>
                <a:gridCol w="2362200"/>
                <a:gridCol w="2133600"/>
              </a:tblGrid>
              <a:tr h="194720">
                <a:tc>
                  <a:txBody>
                    <a:bodyPr/>
                    <a:lstStyle/>
                    <a:p>
                      <a:pPr algn="l" rtl="0" fontAlgn="t"/>
                      <a:r>
                        <a:rPr lang="en-US" sz="1050" b="1" i="0" u="none" strike="noStrike" dirty="0">
                          <a:solidFill>
                            <a:srgbClr val="000000"/>
                          </a:solidFill>
                          <a:effectLst/>
                          <a:latin typeface="Calibri" panose="020F0502020204030204" pitchFamily="34" charset="0"/>
                        </a:rPr>
                        <a:t>Department</a:t>
                      </a:r>
                    </a:p>
                  </a:txBody>
                  <a:tcPr marL="9525" marR="9525" marT="9525" marB="0"/>
                </a:tc>
                <a:tc>
                  <a:txBody>
                    <a:bodyPr/>
                    <a:lstStyle/>
                    <a:p>
                      <a:pPr algn="ctr" rtl="0" fontAlgn="t"/>
                      <a:r>
                        <a:rPr lang="en-US" sz="1050" b="1" i="0" u="none" strike="noStrike" dirty="0">
                          <a:solidFill>
                            <a:srgbClr val="000000"/>
                          </a:solidFill>
                          <a:effectLst/>
                          <a:latin typeface="Calibri" panose="020F0502020204030204" pitchFamily="34" charset="0"/>
                        </a:rPr>
                        <a:t>Technology Criticality</a:t>
                      </a:r>
                    </a:p>
                  </a:txBody>
                  <a:tcPr marL="9525" marR="9525" marT="9525" marB="0"/>
                </a:tc>
                <a:tc>
                  <a:txBody>
                    <a:bodyPr/>
                    <a:lstStyle/>
                    <a:p>
                      <a:pPr algn="ctr" rtl="0" fontAlgn="t"/>
                      <a:r>
                        <a:rPr lang="en-US" sz="1050" b="1" i="0" u="none" strike="noStrike" dirty="0">
                          <a:solidFill>
                            <a:srgbClr val="000000"/>
                          </a:solidFill>
                          <a:effectLst/>
                          <a:latin typeface="Calibri" panose="020F0502020204030204" pitchFamily="34" charset="0"/>
                        </a:rPr>
                        <a:t>Technology Adoption - Private Sector</a:t>
                      </a:r>
                    </a:p>
                  </a:txBody>
                  <a:tcPr marL="9525" marR="9525" marT="9525" marB="0"/>
                </a:tc>
                <a:tc>
                  <a:txBody>
                    <a:bodyPr/>
                    <a:lstStyle/>
                    <a:p>
                      <a:pPr algn="ctr" rtl="0" fontAlgn="t"/>
                      <a:r>
                        <a:rPr lang="en-US" sz="1050" b="1" i="0" u="none" strike="noStrike" dirty="0">
                          <a:solidFill>
                            <a:srgbClr val="000000"/>
                          </a:solidFill>
                          <a:effectLst/>
                          <a:latin typeface="Calibri" panose="020F0502020204030204" pitchFamily="34" charset="0"/>
                        </a:rPr>
                        <a:t>Technology Adoption - Public Sector</a:t>
                      </a:r>
                    </a:p>
                  </a:txBody>
                  <a:tcPr marL="9525" marR="9525" marT="9525" marB="0"/>
                </a:tc>
              </a:tr>
              <a:tr h="172830">
                <a:tc>
                  <a:txBody>
                    <a:bodyPr/>
                    <a:lstStyle/>
                    <a:p>
                      <a:pPr algn="l" rtl="0" fontAlgn="t"/>
                      <a:r>
                        <a:rPr lang="en-US" sz="1050" b="1" i="0" u="none" strike="noStrike" dirty="0">
                          <a:solidFill>
                            <a:srgbClr val="000000"/>
                          </a:solidFill>
                          <a:effectLst/>
                          <a:latin typeface="Calibri" panose="020F0502020204030204" pitchFamily="34" charset="0"/>
                        </a:rPr>
                        <a:t>Guest Relations</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r>
              <a:tr h="172830">
                <a:tc>
                  <a:txBody>
                    <a:bodyPr/>
                    <a:lstStyle/>
                    <a:p>
                      <a:pPr algn="l" rtl="0" fontAlgn="t"/>
                      <a:r>
                        <a:rPr lang="en-US" sz="1050" b="1" i="0" u="none" strike="noStrike" dirty="0">
                          <a:solidFill>
                            <a:srgbClr val="000000"/>
                          </a:solidFill>
                          <a:effectLst/>
                          <a:latin typeface="Calibri" panose="020F0502020204030204" pitchFamily="34" charset="0"/>
                        </a:rPr>
                        <a:t>Corporate Front Office</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r>
              <a:tr h="172830">
                <a:tc>
                  <a:txBody>
                    <a:bodyPr/>
                    <a:lstStyle/>
                    <a:p>
                      <a:pPr algn="l" rtl="0" fontAlgn="t"/>
                      <a:r>
                        <a:rPr lang="en-US" sz="1050" b="1" i="0" u="none" strike="noStrike" dirty="0">
                          <a:solidFill>
                            <a:srgbClr val="000000"/>
                          </a:solidFill>
                          <a:effectLst/>
                          <a:latin typeface="Calibri" panose="020F0502020204030204" pitchFamily="34" charset="0"/>
                        </a:rPr>
                        <a:t>Insurance Desk</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High</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High</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r>
              <a:tr h="172830">
                <a:tc>
                  <a:txBody>
                    <a:bodyPr/>
                    <a:lstStyle/>
                    <a:p>
                      <a:pPr algn="l" rtl="0" fontAlgn="t"/>
                      <a:r>
                        <a:rPr lang="en-US" sz="1050" b="1" i="0" u="none" strike="noStrike" dirty="0">
                          <a:solidFill>
                            <a:srgbClr val="000000"/>
                          </a:solidFill>
                          <a:effectLst/>
                          <a:latin typeface="Calibri" panose="020F0502020204030204" pitchFamily="34" charset="0"/>
                        </a:rPr>
                        <a:t>Registration Desk</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High</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High</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r>
              <a:tr h="172830">
                <a:tc>
                  <a:txBody>
                    <a:bodyPr/>
                    <a:lstStyle/>
                    <a:p>
                      <a:pPr algn="l" rtl="0" fontAlgn="t"/>
                      <a:r>
                        <a:rPr lang="en-US" sz="1050" b="1" i="0" u="none" strike="noStrike" dirty="0">
                          <a:solidFill>
                            <a:srgbClr val="000000"/>
                          </a:solidFill>
                          <a:effectLst/>
                          <a:latin typeface="Calibri" panose="020F0502020204030204" pitchFamily="34" charset="0"/>
                        </a:rPr>
                        <a:t>Central OPD</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Medium</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r>
              <a:tr h="172830">
                <a:tc>
                  <a:txBody>
                    <a:bodyPr/>
                    <a:lstStyle/>
                    <a:p>
                      <a:pPr algn="l" rtl="0" fontAlgn="t"/>
                      <a:r>
                        <a:rPr lang="en-US" sz="1050" b="1" i="0" u="none" strike="noStrike" dirty="0">
                          <a:solidFill>
                            <a:srgbClr val="000000"/>
                          </a:solidFill>
                          <a:effectLst/>
                          <a:latin typeface="Calibri" panose="020F0502020204030204" pitchFamily="34" charset="0"/>
                        </a:rPr>
                        <a:t>Private OPD</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Medium</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r>
              <a:tr h="172830">
                <a:tc>
                  <a:txBody>
                    <a:bodyPr/>
                    <a:lstStyle/>
                    <a:p>
                      <a:pPr algn="l" rtl="0" fontAlgn="t"/>
                      <a:r>
                        <a:rPr lang="en-US" sz="1050" b="1" i="0" u="none" strike="noStrike" dirty="0">
                          <a:solidFill>
                            <a:srgbClr val="000000"/>
                          </a:solidFill>
                          <a:effectLst/>
                          <a:latin typeface="Calibri" panose="020F0502020204030204" pitchFamily="34" charset="0"/>
                        </a:rPr>
                        <a:t>Laboratory</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Medium</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High</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r>
              <a:tr h="172830">
                <a:tc>
                  <a:txBody>
                    <a:bodyPr/>
                    <a:lstStyle/>
                    <a:p>
                      <a:pPr algn="l" rtl="0" fontAlgn="t"/>
                      <a:r>
                        <a:rPr lang="en-US" sz="1050" b="1" i="0" u="none" strike="noStrike" dirty="0">
                          <a:solidFill>
                            <a:srgbClr val="000000"/>
                          </a:solidFill>
                          <a:effectLst/>
                          <a:latin typeface="Calibri" panose="020F0502020204030204" pitchFamily="34" charset="0"/>
                        </a:rPr>
                        <a:t>Radiology</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Medium</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High</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r>
              <a:tr h="172830">
                <a:tc>
                  <a:txBody>
                    <a:bodyPr/>
                    <a:lstStyle/>
                    <a:p>
                      <a:pPr algn="l" rtl="0" fontAlgn="t"/>
                      <a:r>
                        <a:rPr lang="en-US" sz="1050" b="1" i="0" u="none" strike="noStrike" dirty="0">
                          <a:solidFill>
                            <a:srgbClr val="000000"/>
                          </a:solidFill>
                          <a:effectLst/>
                          <a:latin typeface="Calibri" panose="020F0502020204030204" pitchFamily="34" charset="0"/>
                        </a:rPr>
                        <a:t>Medical Records Department (MRD)</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High</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High</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r>
              <a:tr h="172830">
                <a:tc>
                  <a:txBody>
                    <a:bodyPr/>
                    <a:lstStyle/>
                    <a:p>
                      <a:pPr algn="l" rtl="0" fontAlgn="t"/>
                      <a:r>
                        <a:rPr lang="en-US" sz="1050" b="1" i="0" u="none" strike="noStrike" dirty="0">
                          <a:solidFill>
                            <a:srgbClr val="000000"/>
                          </a:solidFill>
                          <a:effectLst/>
                          <a:latin typeface="Calibri" panose="020F0502020204030204" pitchFamily="34" charset="0"/>
                        </a:rPr>
                        <a:t>Ward </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Medium</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Medium</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r>
              <a:tr h="172830">
                <a:tc>
                  <a:txBody>
                    <a:bodyPr/>
                    <a:lstStyle/>
                    <a:p>
                      <a:pPr algn="l" rtl="0" fontAlgn="t"/>
                      <a:r>
                        <a:rPr lang="en-US" sz="1050" b="1" i="0" u="none" strike="noStrike" dirty="0">
                          <a:solidFill>
                            <a:srgbClr val="000000"/>
                          </a:solidFill>
                          <a:effectLst/>
                          <a:latin typeface="Calibri" panose="020F0502020204030204" pitchFamily="34" charset="0"/>
                        </a:rPr>
                        <a:t>OT</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r>
              <a:tr h="172830">
                <a:tc>
                  <a:txBody>
                    <a:bodyPr/>
                    <a:lstStyle/>
                    <a:p>
                      <a:pPr algn="l" rtl="0" fontAlgn="t"/>
                      <a:r>
                        <a:rPr lang="en-US" sz="1050" b="1" i="0" u="none" strike="noStrike" dirty="0">
                          <a:solidFill>
                            <a:srgbClr val="000000"/>
                          </a:solidFill>
                          <a:effectLst/>
                          <a:latin typeface="Calibri" panose="020F0502020204030204" pitchFamily="34" charset="0"/>
                        </a:rPr>
                        <a:t>Mortuary</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Medium</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Medium</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r>
              <a:tr h="172830">
                <a:tc>
                  <a:txBody>
                    <a:bodyPr/>
                    <a:lstStyle/>
                    <a:p>
                      <a:pPr algn="l" rtl="0" fontAlgn="t"/>
                      <a:r>
                        <a:rPr lang="en-US" sz="1050" b="1" i="0" u="none" strike="noStrike" dirty="0">
                          <a:solidFill>
                            <a:srgbClr val="000000"/>
                          </a:solidFill>
                          <a:effectLst/>
                          <a:latin typeface="Calibri" panose="020F0502020204030204" pitchFamily="34" charset="0"/>
                        </a:rPr>
                        <a:t>Pharmacy</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Medium</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High</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r>
              <a:tr h="172830">
                <a:tc>
                  <a:txBody>
                    <a:bodyPr/>
                    <a:lstStyle/>
                    <a:p>
                      <a:pPr algn="l" rtl="0" fontAlgn="t"/>
                      <a:r>
                        <a:rPr lang="en-US" sz="1050" b="1" i="0" u="none" strike="noStrike" dirty="0">
                          <a:solidFill>
                            <a:srgbClr val="000000"/>
                          </a:solidFill>
                          <a:effectLst/>
                          <a:latin typeface="Calibri" panose="020F0502020204030204" pitchFamily="34" charset="0"/>
                        </a:rPr>
                        <a:t>Billing</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High</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Medium</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r>
              <a:tr h="172830">
                <a:tc>
                  <a:txBody>
                    <a:bodyPr/>
                    <a:lstStyle/>
                    <a:p>
                      <a:pPr algn="l" rtl="0" fontAlgn="t"/>
                      <a:r>
                        <a:rPr lang="en-US" sz="1050" b="1" i="0" u="none" strike="noStrike" dirty="0">
                          <a:solidFill>
                            <a:srgbClr val="000000"/>
                          </a:solidFill>
                          <a:effectLst/>
                          <a:latin typeface="Calibri" panose="020F0502020204030204" pitchFamily="34" charset="0"/>
                        </a:rPr>
                        <a:t>Purchase</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High</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Medium</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r>
              <a:tr h="172830">
                <a:tc>
                  <a:txBody>
                    <a:bodyPr/>
                    <a:lstStyle/>
                    <a:p>
                      <a:pPr algn="l" rtl="0" fontAlgn="t"/>
                      <a:r>
                        <a:rPr lang="en-US" sz="1050" b="1" i="0" u="none" strike="noStrike" dirty="0">
                          <a:solidFill>
                            <a:srgbClr val="000000"/>
                          </a:solidFill>
                          <a:effectLst/>
                          <a:latin typeface="Calibri" panose="020F0502020204030204" pitchFamily="34" charset="0"/>
                        </a:rPr>
                        <a:t>Store</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High</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Medium</a:t>
                      </a:r>
                    </a:p>
                  </a:txBody>
                  <a:tcPr marL="9525" marR="9525" marT="9525" marB="0"/>
                </a:tc>
                <a:tc>
                  <a:txBody>
                    <a:bodyPr/>
                    <a:lstStyle/>
                    <a:p>
                      <a:pPr algn="ctr" rtl="0" fontAlgn="t"/>
                      <a:r>
                        <a:rPr lang="en-US" sz="1050" b="0" i="0" u="none" strike="noStrike" dirty="0">
                          <a:solidFill>
                            <a:srgbClr val="000000"/>
                          </a:solidFill>
                          <a:effectLst/>
                          <a:latin typeface="Calibri" panose="020F0502020204030204" pitchFamily="34" charset="0"/>
                        </a:rPr>
                        <a:t>Low</a:t>
                      </a:r>
                    </a:p>
                  </a:txBody>
                  <a:tcPr marL="9525" marR="9525" marT="9525" marB="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067508472"/>
              </p:ext>
            </p:extLst>
          </p:nvPr>
        </p:nvGraphicFramePr>
        <p:xfrm>
          <a:off x="83192" y="472098"/>
          <a:ext cx="6877051" cy="1100775"/>
        </p:xfrm>
        <a:graphic>
          <a:graphicData uri="http://schemas.openxmlformats.org/drawingml/2006/table">
            <a:tbl>
              <a:tblPr>
                <a:tableStyleId>{5C22544A-7EE6-4342-B048-85BDC9FD1C3A}</a:tableStyleId>
              </a:tblPr>
              <a:tblGrid>
                <a:gridCol w="517012"/>
                <a:gridCol w="596675"/>
                <a:gridCol w="537008"/>
                <a:gridCol w="537008"/>
                <a:gridCol w="596675"/>
                <a:gridCol w="298337"/>
                <a:gridCol w="537008"/>
                <a:gridCol w="559968"/>
                <a:gridCol w="330597"/>
                <a:gridCol w="302784"/>
                <a:gridCol w="235179"/>
                <a:gridCol w="533400"/>
                <a:gridCol w="609600"/>
                <a:gridCol w="304800"/>
                <a:gridCol w="381000"/>
              </a:tblGrid>
              <a:tr h="281115">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Guest Relations</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Front Office</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Insurance</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Registration</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OPD</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Laboratory</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Radiology</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MRD</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IPD</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OT</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Purchase</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Pharmacy</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Store</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Billing</a:t>
                      </a:r>
                      <a:endParaRPr lang="en-US" sz="1000" b="1" i="0" u="none" strike="noStrike" dirty="0">
                        <a:solidFill>
                          <a:srgbClr val="000000"/>
                        </a:solidFill>
                        <a:effectLst/>
                        <a:latin typeface="Calibri" panose="020F0502020204030204" pitchFamily="34" charset="0"/>
                      </a:endParaRPr>
                    </a:p>
                  </a:txBody>
                  <a:tcPr marL="6795" marR="6795" marT="6795" marB="0"/>
                </a:tc>
              </a:tr>
              <a:tr h="143955">
                <a:tc>
                  <a:txBody>
                    <a:bodyPr/>
                    <a:lstStyle/>
                    <a:p>
                      <a:pPr algn="l" fontAlgn="t"/>
                      <a:r>
                        <a:rPr lang="en-US" sz="1000" b="1" u="none" strike="noStrike" dirty="0">
                          <a:solidFill>
                            <a:srgbClr val="000000"/>
                          </a:solidFill>
                          <a:effectLst/>
                        </a:rPr>
                        <a:t>Patients</a:t>
                      </a:r>
                      <a:endParaRPr lang="en-US" sz="1000" b="1" i="0" u="none" strike="noStrike" dirty="0">
                        <a:solidFill>
                          <a:srgbClr val="000000"/>
                        </a:solidFill>
                        <a:effectLst/>
                        <a:latin typeface="Calibri" panose="020F0502020204030204" pitchFamily="34" charset="0"/>
                      </a:endParaRPr>
                    </a:p>
                  </a:txBody>
                  <a:tcPr marL="6795" marR="6795" marT="6795" marB="0">
                    <a:solidFill>
                      <a:srgbClr val="92D050"/>
                    </a:solidFill>
                  </a:tcPr>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solidFill>
                      <a:srgbClr val="92D050"/>
                    </a:solidFill>
                  </a:tcPr>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solidFill>
                      <a:srgbClr val="92D050"/>
                    </a:solidFill>
                  </a:tcPr>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solidFill>
                      <a:srgbClr val="92D050"/>
                    </a:solidFill>
                  </a:tcPr>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solidFill>
                      <a:srgbClr val="92D050"/>
                    </a:solidFill>
                  </a:tcPr>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solidFill>
                      <a:srgbClr val="92D050"/>
                    </a:solidFill>
                  </a:tcPr>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solidFill>
                      <a:srgbClr val="92D050"/>
                    </a:solidFill>
                  </a:tcPr>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solidFill>
                      <a:srgbClr val="92D050"/>
                    </a:solidFill>
                  </a:tcPr>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solidFill>
                      <a:srgbClr val="92D050"/>
                    </a:solidFill>
                  </a:tcPr>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solidFill>
                      <a:srgbClr val="92D050"/>
                    </a:solidFill>
                  </a:tcPr>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solidFill>
                      <a:srgbClr val="92D050"/>
                    </a:solidFill>
                  </a:tcPr>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solidFill>
                      <a:srgbClr val="92D050"/>
                    </a:solidFill>
                  </a:tcPr>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solidFill>
                      <a:srgbClr val="92D050"/>
                    </a:solidFill>
                  </a:tcPr>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solidFill>
                      <a:srgbClr val="92D050"/>
                    </a:solidFill>
                  </a:tcPr>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solidFill>
                      <a:srgbClr val="92D050"/>
                    </a:solidFill>
                  </a:tcPr>
                </a:tc>
              </a:tr>
              <a:tr h="143955">
                <a:tc>
                  <a:txBody>
                    <a:bodyPr/>
                    <a:lstStyle/>
                    <a:p>
                      <a:pPr algn="l" fontAlgn="t"/>
                      <a:r>
                        <a:rPr lang="en-US" sz="1000" b="1" u="none" strike="noStrike" dirty="0">
                          <a:solidFill>
                            <a:srgbClr val="000000"/>
                          </a:solidFill>
                          <a:effectLst/>
                        </a:rPr>
                        <a:t>Doctors</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r>
              <a:tr h="281115">
                <a:tc>
                  <a:txBody>
                    <a:bodyPr/>
                    <a:lstStyle/>
                    <a:p>
                      <a:pPr algn="l" fontAlgn="t"/>
                      <a:r>
                        <a:rPr lang="en-US" sz="1000" b="1" u="none" strike="noStrike" dirty="0">
                          <a:solidFill>
                            <a:srgbClr val="000000"/>
                          </a:solidFill>
                          <a:effectLst/>
                        </a:rPr>
                        <a:t>Support Staff</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Y</a:t>
                      </a:r>
                      <a:endParaRPr lang="en-US" sz="1000" b="1" i="0" u="none" strike="noStrike" dirty="0">
                        <a:solidFill>
                          <a:srgbClr val="000000"/>
                        </a:solidFill>
                        <a:effectLst/>
                        <a:latin typeface="Calibri" panose="020F0502020204030204" pitchFamily="34" charset="0"/>
                      </a:endParaRPr>
                    </a:p>
                  </a:txBody>
                  <a:tcPr marL="6795" marR="6795" marT="6795" marB="0"/>
                </a:tc>
              </a:tr>
              <a:tr h="143955">
                <a:tc>
                  <a:txBody>
                    <a:bodyPr/>
                    <a:lstStyle/>
                    <a:p>
                      <a:pPr algn="l" fontAlgn="t"/>
                      <a:r>
                        <a:rPr lang="en-US" sz="1000" b="1" u="none" strike="noStrike" dirty="0">
                          <a:solidFill>
                            <a:srgbClr val="000000"/>
                          </a:solidFill>
                          <a:effectLst/>
                        </a:rPr>
                        <a:t>Material</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c>
                  <a:txBody>
                    <a:bodyPr/>
                    <a:lstStyle/>
                    <a:p>
                      <a:pPr algn="ctr" fontAlgn="t"/>
                      <a:r>
                        <a:rPr lang="en-US" sz="1000" b="1" u="none" strike="noStrike" dirty="0">
                          <a:solidFill>
                            <a:srgbClr val="000000"/>
                          </a:solidFill>
                          <a:effectLst/>
                        </a:rPr>
                        <a:t> </a:t>
                      </a:r>
                      <a:endParaRPr lang="en-US" sz="1000" b="1" i="0" u="none" strike="noStrike" dirty="0">
                        <a:solidFill>
                          <a:srgbClr val="000000"/>
                        </a:solidFill>
                        <a:effectLst/>
                        <a:latin typeface="Calibri" panose="020F0502020204030204" pitchFamily="34" charset="0"/>
                      </a:endParaRPr>
                    </a:p>
                  </a:txBody>
                  <a:tcPr marL="6795" marR="6795" marT="6795" marB="0"/>
                </a:tc>
              </a:tr>
            </a:tbl>
          </a:graphicData>
        </a:graphic>
      </p:graphicFrame>
      <p:sp>
        <p:nvSpPr>
          <p:cNvPr id="9" name="TextBox 8"/>
          <p:cNvSpPr txBox="1"/>
          <p:nvPr/>
        </p:nvSpPr>
        <p:spPr>
          <a:xfrm>
            <a:off x="6858000" y="582966"/>
            <a:ext cx="2362201" cy="1223412"/>
          </a:xfrm>
          <a:prstGeom prst="rect">
            <a:avLst/>
          </a:prstGeom>
          <a:noFill/>
        </p:spPr>
        <p:txBody>
          <a:bodyPr wrap="square" rtlCol="0">
            <a:spAutoFit/>
          </a:bodyPr>
          <a:lstStyle/>
          <a:p>
            <a:r>
              <a:rPr lang="en-US" sz="1050" b="1" dirty="0">
                <a:solidFill>
                  <a:srgbClr val="000000"/>
                </a:solidFill>
                <a:cs typeface="Arial" pitchFamily="34" charset="0"/>
              </a:rPr>
              <a:t>Notes</a:t>
            </a:r>
          </a:p>
          <a:p>
            <a:r>
              <a:rPr lang="en-US" sz="1050" dirty="0">
                <a:solidFill>
                  <a:srgbClr val="000000"/>
                </a:solidFill>
                <a:cs typeface="Arial" pitchFamily="34" charset="0"/>
              </a:rPr>
              <a:t>OPD	Out Patient </a:t>
            </a:r>
            <a:r>
              <a:rPr lang="en-US" sz="1050" dirty="0" smtClean="0">
                <a:solidFill>
                  <a:srgbClr val="000000"/>
                </a:solidFill>
                <a:cs typeface="Arial" pitchFamily="34" charset="0"/>
              </a:rPr>
              <a:t>	Department</a:t>
            </a:r>
            <a:endParaRPr lang="en-US" sz="1050" dirty="0">
              <a:solidFill>
                <a:srgbClr val="000000"/>
              </a:solidFill>
              <a:cs typeface="Arial" pitchFamily="34" charset="0"/>
            </a:endParaRPr>
          </a:p>
          <a:p>
            <a:r>
              <a:rPr lang="en-US" sz="1050" dirty="0">
                <a:solidFill>
                  <a:srgbClr val="000000"/>
                </a:solidFill>
                <a:cs typeface="Arial" pitchFamily="34" charset="0"/>
              </a:rPr>
              <a:t>MRD	Medical Records </a:t>
            </a:r>
            <a:r>
              <a:rPr lang="en-US" sz="1050" dirty="0" smtClean="0">
                <a:solidFill>
                  <a:srgbClr val="000000"/>
                </a:solidFill>
                <a:cs typeface="Arial" pitchFamily="34" charset="0"/>
              </a:rPr>
              <a:t>	Department</a:t>
            </a:r>
            <a:endParaRPr lang="en-US" sz="1050" dirty="0">
              <a:solidFill>
                <a:srgbClr val="000000"/>
              </a:solidFill>
              <a:cs typeface="Arial" pitchFamily="34" charset="0"/>
            </a:endParaRPr>
          </a:p>
          <a:p>
            <a:r>
              <a:rPr lang="en-US" sz="1050" dirty="0">
                <a:solidFill>
                  <a:srgbClr val="000000"/>
                </a:solidFill>
                <a:cs typeface="Arial" pitchFamily="34" charset="0"/>
              </a:rPr>
              <a:t>IPD	In Patient Department</a:t>
            </a:r>
          </a:p>
          <a:p>
            <a:r>
              <a:rPr lang="en-US" sz="1050" dirty="0">
                <a:solidFill>
                  <a:srgbClr val="000000"/>
                </a:solidFill>
                <a:cs typeface="Arial" pitchFamily="34" charset="0"/>
              </a:rPr>
              <a:t>OT	Operation Theatre</a:t>
            </a:r>
          </a:p>
        </p:txBody>
      </p:sp>
      <p:sp>
        <p:nvSpPr>
          <p:cNvPr id="6" name="TextBox 5"/>
          <p:cNvSpPr txBox="1"/>
          <p:nvPr/>
        </p:nvSpPr>
        <p:spPr>
          <a:xfrm>
            <a:off x="47524" y="1530621"/>
            <a:ext cx="2819400" cy="307777"/>
          </a:xfrm>
          <a:prstGeom prst="rect">
            <a:avLst/>
          </a:prstGeom>
          <a:noFill/>
        </p:spPr>
        <p:txBody>
          <a:bodyPr wrap="square" rtlCol="0">
            <a:spAutoFit/>
          </a:bodyPr>
          <a:lstStyle/>
          <a:p>
            <a:r>
              <a:rPr lang="en-US" sz="1400" dirty="0" smtClean="0">
                <a:cs typeface="Arial" pitchFamily="34" charset="0"/>
              </a:rPr>
              <a:t>Process mapping</a:t>
            </a:r>
          </a:p>
        </p:txBody>
      </p:sp>
    </p:spTree>
    <p:extLst>
      <p:ext uri="{BB962C8B-B14F-4D97-AF65-F5344CB8AC3E}">
        <p14:creationId xmlns:p14="http://schemas.microsoft.com/office/powerpoint/2010/main" val="1182499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46018"/>
            <a:ext cx="8684638" cy="325781"/>
          </a:xfrm>
        </p:spPr>
        <p:txBody>
          <a:bodyPr>
            <a:normAutofit fontScale="90000"/>
          </a:bodyPr>
          <a:lstStyle/>
          <a:p>
            <a:r>
              <a:rPr lang="en-US" dirty="0" smtClean="0"/>
              <a:t>What can be done</a:t>
            </a:r>
            <a:endParaRPr lang="en-US" dirty="0"/>
          </a:p>
        </p:txBody>
      </p:sp>
      <p:sp>
        <p:nvSpPr>
          <p:cNvPr id="3" name="Content Placeholder 2"/>
          <p:cNvSpPr>
            <a:spLocks noGrp="1"/>
          </p:cNvSpPr>
          <p:nvPr>
            <p:ph idx="1"/>
          </p:nvPr>
        </p:nvSpPr>
        <p:spPr>
          <a:xfrm>
            <a:off x="232350" y="478689"/>
            <a:ext cx="8684638" cy="3741919"/>
          </a:xfrm>
        </p:spPr>
        <p:txBody>
          <a:bodyPr>
            <a:normAutofit/>
          </a:bodyPr>
          <a:lstStyle/>
          <a:p>
            <a:pPr marL="0" indent="0">
              <a:spcBef>
                <a:spcPts val="0"/>
              </a:spcBef>
              <a:spcAft>
                <a:spcPts val="0"/>
              </a:spcAft>
              <a:buNone/>
            </a:pPr>
            <a:r>
              <a:rPr lang="en-US" sz="1400" b="1" dirty="0" smtClean="0">
                <a:solidFill>
                  <a:srgbClr val="000000"/>
                </a:solidFill>
              </a:rPr>
              <a:t>Boundary conditions</a:t>
            </a:r>
          </a:p>
          <a:p>
            <a:pPr>
              <a:spcBef>
                <a:spcPts val="0"/>
              </a:spcBef>
              <a:spcAft>
                <a:spcPts val="0"/>
              </a:spcAft>
              <a:buFont typeface="Wingdings" panose="05000000000000000000" pitchFamily="2" charset="2"/>
              <a:buChar char="ü"/>
            </a:pPr>
            <a:r>
              <a:rPr lang="en-US" sz="1400" dirty="0" smtClean="0">
                <a:solidFill>
                  <a:srgbClr val="000000"/>
                </a:solidFill>
              </a:rPr>
              <a:t>Public sector spend will not dramatically improve, Number of beds, doctors, nurses; supplies and equipments will continue to be in the present state</a:t>
            </a:r>
          </a:p>
          <a:p>
            <a:pPr>
              <a:spcBef>
                <a:spcPts val="0"/>
              </a:spcBef>
              <a:spcAft>
                <a:spcPts val="0"/>
              </a:spcAft>
              <a:buFont typeface="Wingdings" panose="05000000000000000000" pitchFamily="2" charset="2"/>
              <a:buChar char="ü"/>
            </a:pPr>
            <a:r>
              <a:rPr lang="en-US" sz="1400" dirty="0" smtClean="0">
                <a:solidFill>
                  <a:srgbClr val="000000"/>
                </a:solidFill>
              </a:rPr>
              <a:t>1:600 ratio of doctor to patient ratio will remain between urban and rural India. Unattractiveness of rural posting will not reduce</a:t>
            </a:r>
          </a:p>
          <a:p>
            <a:pPr>
              <a:spcBef>
                <a:spcPts val="0"/>
              </a:spcBef>
              <a:spcAft>
                <a:spcPts val="0"/>
              </a:spcAft>
              <a:buFont typeface="Wingdings" panose="05000000000000000000" pitchFamily="2" charset="2"/>
              <a:buChar char="ü"/>
            </a:pPr>
            <a:r>
              <a:rPr lang="en-US" sz="1400" dirty="0" smtClean="0">
                <a:solidFill>
                  <a:srgbClr val="000000"/>
                </a:solidFill>
              </a:rPr>
              <a:t>Eagerness to recoup the investment in medical studies will remain a reality</a:t>
            </a:r>
          </a:p>
          <a:p>
            <a:pPr>
              <a:spcBef>
                <a:spcPts val="0"/>
              </a:spcBef>
              <a:spcAft>
                <a:spcPts val="0"/>
              </a:spcAft>
              <a:buFont typeface="Wingdings" panose="05000000000000000000" pitchFamily="2" charset="2"/>
              <a:buChar char="ü"/>
            </a:pPr>
            <a:r>
              <a:rPr lang="en-US" sz="1400" dirty="0" smtClean="0">
                <a:solidFill>
                  <a:srgbClr val="000000"/>
                </a:solidFill>
              </a:rPr>
              <a:t>Adoption of technology by the clinical staff (including the doctors) will remain low</a:t>
            </a:r>
          </a:p>
          <a:p>
            <a:pPr>
              <a:spcBef>
                <a:spcPts val="0"/>
              </a:spcBef>
              <a:spcAft>
                <a:spcPts val="0"/>
              </a:spcAft>
              <a:buFont typeface="Wingdings" panose="05000000000000000000" pitchFamily="2" charset="2"/>
              <a:buChar char="ü"/>
            </a:pPr>
            <a:endParaRPr lang="en-US" sz="1400" dirty="0">
              <a:solidFill>
                <a:srgbClr val="000000"/>
              </a:solidFill>
            </a:endParaRPr>
          </a:p>
          <a:p>
            <a:pPr marL="0" indent="0">
              <a:spcBef>
                <a:spcPts val="0"/>
              </a:spcBef>
              <a:spcAft>
                <a:spcPts val="0"/>
              </a:spcAft>
              <a:buNone/>
            </a:pPr>
            <a:r>
              <a:rPr lang="en-US" sz="1400" b="1" dirty="0" smtClean="0">
                <a:solidFill>
                  <a:srgbClr val="000000"/>
                </a:solidFill>
              </a:rPr>
              <a:t>What can be way forward</a:t>
            </a:r>
          </a:p>
          <a:p>
            <a:pPr>
              <a:spcBef>
                <a:spcPts val="0"/>
              </a:spcBef>
              <a:spcAft>
                <a:spcPts val="0"/>
              </a:spcAft>
              <a:buFont typeface="Wingdings" panose="05000000000000000000" pitchFamily="2" charset="2"/>
              <a:buChar char="ü"/>
            </a:pPr>
            <a:r>
              <a:rPr lang="en-US" sz="1400" dirty="0" smtClean="0">
                <a:solidFill>
                  <a:srgbClr val="000000"/>
                </a:solidFill>
              </a:rPr>
              <a:t>Look at technology as an enabler, not a solution</a:t>
            </a:r>
          </a:p>
          <a:p>
            <a:pPr>
              <a:spcBef>
                <a:spcPts val="0"/>
              </a:spcBef>
              <a:spcAft>
                <a:spcPts val="0"/>
              </a:spcAft>
              <a:buFont typeface="Wingdings" panose="05000000000000000000" pitchFamily="2" charset="2"/>
              <a:buChar char="ü"/>
            </a:pPr>
            <a:r>
              <a:rPr lang="en-US" sz="1400" dirty="0" smtClean="0">
                <a:solidFill>
                  <a:srgbClr val="000000"/>
                </a:solidFill>
              </a:rPr>
              <a:t>Instead of looing at a big band solution, break down the issues into smaller segments and prioritized based on a cost benefit analysis</a:t>
            </a:r>
          </a:p>
          <a:p>
            <a:pPr>
              <a:spcBef>
                <a:spcPts val="0"/>
              </a:spcBef>
              <a:spcAft>
                <a:spcPts val="0"/>
              </a:spcAft>
              <a:buFont typeface="Wingdings" panose="05000000000000000000" pitchFamily="2" charset="2"/>
              <a:buChar char="ü"/>
            </a:pPr>
            <a:r>
              <a:rPr lang="en-US" sz="1400" dirty="0" smtClean="0">
                <a:solidFill>
                  <a:srgbClr val="000000"/>
                </a:solidFill>
              </a:rPr>
              <a:t>Let us not look at enterprise model for adoption, rather look at priority for each of the stakeholders and build a solution around that</a:t>
            </a:r>
            <a:endParaRPr lang="en-US" sz="1400" dirty="0">
              <a:solidFill>
                <a:srgbClr val="000000"/>
              </a:solidFill>
            </a:endParaRPr>
          </a:p>
        </p:txBody>
      </p:sp>
      <p:sp>
        <p:nvSpPr>
          <p:cNvPr id="5" name="Slide Number Placeholder 4"/>
          <p:cNvSpPr>
            <a:spLocks noGrp="1"/>
          </p:cNvSpPr>
          <p:nvPr>
            <p:ph type="sldNum" sz="quarter" idx="12"/>
          </p:nvPr>
        </p:nvSpPr>
        <p:spPr/>
        <p:txBody>
          <a:bodyPr/>
          <a:lstStyle/>
          <a:p>
            <a:fld id="{14D65173-87C9-47C0-A890-7AD8E2754265}" type="slidenum">
              <a:rPr lang="en-US" smtClean="0"/>
              <a:pPr/>
              <a:t>9</a:t>
            </a:fld>
            <a:endParaRPr lang="en-US" dirty="0"/>
          </a:p>
        </p:txBody>
      </p:sp>
    </p:spTree>
    <p:extLst>
      <p:ext uri="{BB962C8B-B14F-4D97-AF65-F5344CB8AC3E}">
        <p14:creationId xmlns:p14="http://schemas.microsoft.com/office/powerpoint/2010/main" val="3432488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ccent 7">
      <a:dk1>
        <a:srgbClr val="6D6E71"/>
      </a:dk1>
      <a:lt1>
        <a:sysClr val="window" lastClr="FFFFFF"/>
      </a:lt1>
      <a:dk2>
        <a:srgbClr val="1F9CD7"/>
      </a:dk2>
      <a:lt2>
        <a:srgbClr val="A7A9AC"/>
      </a:lt2>
      <a:accent1>
        <a:srgbClr val="007CC3"/>
      </a:accent1>
      <a:accent2>
        <a:srgbClr val="F15A29"/>
      </a:accent2>
      <a:accent3>
        <a:srgbClr val="6D6E71"/>
      </a:accent3>
      <a:accent4>
        <a:srgbClr val="47BAEB"/>
      </a:accent4>
      <a:accent5>
        <a:srgbClr val="FAA41A"/>
      </a:accent5>
      <a:accent6>
        <a:srgbClr val="3E7D32"/>
      </a:accent6>
      <a:hlink>
        <a:srgbClr val="D2232A"/>
      </a:hlink>
      <a:folHlink>
        <a:srgbClr val="F9DFA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886</TotalTime>
  <Words>1810</Words>
  <Application>Microsoft Office PowerPoint</Application>
  <PresentationFormat>On-screen Show (16:9)</PresentationFormat>
  <Paragraphs>348</Paragraphs>
  <Slides>16</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vt:lpstr>
      <vt:lpstr>Calibri</vt:lpstr>
      <vt:lpstr>Wingdings</vt:lpstr>
      <vt:lpstr>Office Theme</vt:lpstr>
      <vt:lpstr>Worksheet</vt:lpstr>
      <vt:lpstr>Emerging Technologies - Healthcare</vt:lpstr>
      <vt:lpstr>India faces a significant healthcare challenges</vt:lpstr>
      <vt:lpstr>Emerging technology trends impacting healthcar</vt:lpstr>
      <vt:lpstr>Healthcare clutter</vt:lpstr>
      <vt:lpstr>Let us have a look at where we are – private sector</vt:lpstr>
      <vt:lpstr>What we have</vt:lpstr>
      <vt:lpstr>Opportunities</vt:lpstr>
      <vt:lpstr>Process Flow and Technology relevance / readiness mapping – typical hospital</vt:lpstr>
      <vt:lpstr>What can be done</vt:lpstr>
      <vt:lpstr>Value Leverage - Patient Workflow</vt:lpstr>
      <vt:lpstr>Case Study – How do we ensure repeat visits (including repeat visits) are productive</vt:lpstr>
      <vt:lpstr>Case Study – Reduce Check Out time in Hospitals</vt:lpstr>
      <vt:lpstr>Case Study – Portability of data</vt:lpstr>
      <vt:lpstr>Case study – better clinical intervention using information</vt:lpstr>
      <vt:lpstr>Case Study – Build a platform to leverage technology</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Infosys</dc:creator>
  <cp:lastModifiedBy>Dipankar Khasnabish</cp:lastModifiedBy>
  <cp:revision>122</cp:revision>
  <dcterms:created xsi:type="dcterms:W3CDTF">2013-05-05T14:52:23Z</dcterms:created>
  <dcterms:modified xsi:type="dcterms:W3CDTF">2014-08-01T03:26:37Z</dcterms:modified>
</cp:coreProperties>
</file>