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6" r:id="rId1"/>
    <p:sldMasterId id="2147483879" r:id="rId2"/>
  </p:sldMasterIdLst>
  <p:notesMasterIdLst>
    <p:notesMasterId r:id="rId16"/>
  </p:notesMasterIdLst>
  <p:handoutMasterIdLst>
    <p:handoutMasterId r:id="rId17"/>
  </p:handoutMasterIdLst>
  <p:sldIdLst>
    <p:sldId id="256" r:id="rId3"/>
    <p:sldId id="258" r:id="rId4"/>
    <p:sldId id="272" r:id="rId5"/>
    <p:sldId id="270" r:id="rId6"/>
    <p:sldId id="257" r:id="rId7"/>
    <p:sldId id="259" r:id="rId8"/>
    <p:sldId id="275" r:id="rId9"/>
    <p:sldId id="278" r:id="rId10"/>
    <p:sldId id="276" r:id="rId11"/>
    <p:sldId id="271" r:id="rId12"/>
    <p:sldId id="274" r:id="rId13"/>
    <p:sldId id="277"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 uri="{2D200454-40CA-4A62-9FC3-DE9A4176ACB9}">
      <p15:notesGuideLst xmlns:p15="http://schemas.microsoft.com/office/powerpoint/2012/main">
        <p15:guide id="1" orient="horz" pos="288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9587" autoAdjust="0"/>
  </p:normalViewPr>
  <p:slideViewPr>
    <p:cSldViewPr snapToGrid="0" snapToObjects="1" showGuides="1">
      <p:cViewPr varScale="1">
        <p:scale>
          <a:sx n="71" d="100"/>
          <a:sy n="71" d="100"/>
        </p:scale>
        <p:origin x="1296" y="60"/>
      </p:cViewPr>
      <p:guideLst>
        <p:guide orient="horz" pos="2159"/>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02" d="100"/>
          <a:sy n="102" d="100"/>
        </p:scale>
        <p:origin x="-3474" y="-96"/>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57400" y="360363"/>
            <a:ext cx="3113087" cy="457200"/>
          </a:xfrm>
          <a:prstGeom prst="rect">
            <a:avLst/>
          </a:prstGeom>
        </p:spPr>
        <p:txBody>
          <a:bodyPr vert="horz" lIns="91440" tIns="45720" rIns="91440" bIns="45720" rtlCol="0"/>
          <a:lstStyle>
            <a:lvl1pPr algn="l">
              <a:defRPr sz="1200"/>
            </a:lvl1pPr>
          </a:lstStyle>
          <a:p>
            <a:endParaRPr lang="en-US" cap="all" dirty="0">
              <a:solidFill>
                <a:schemeClr val="tx2"/>
              </a:solidFill>
              <a:latin typeface="Arial" pitchFamily="34" charset="0"/>
              <a:cs typeface="Arial" pitchFamily="34" charset="0"/>
            </a:endParaRPr>
          </a:p>
        </p:txBody>
      </p:sp>
      <p:sp>
        <p:nvSpPr>
          <p:cNvPr id="3" name="Date Placeholder 2"/>
          <p:cNvSpPr>
            <a:spLocks noGrp="1"/>
          </p:cNvSpPr>
          <p:nvPr>
            <p:ph type="dt" sz="quarter" idx="1"/>
          </p:nvPr>
        </p:nvSpPr>
        <p:spPr>
          <a:xfrm>
            <a:off x="5257800" y="360363"/>
            <a:ext cx="1128711" cy="457200"/>
          </a:xfrm>
          <a:prstGeom prst="rect">
            <a:avLst/>
          </a:prstGeom>
        </p:spPr>
        <p:txBody>
          <a:bodyPr vert="horz" lIns="91440" tIns="45720" rIns="91440" bIns="45720" rtlCol="0"/>
          <a:lstStyle>
            <a:lvl1pPr algn="r">
              <a:defRPr sz="1200"/>
            </a:lvl1pPr>
          </a:lstStyle>
          <a:p>
            <a:fld id="{0129DCB2-666D-443B-B634-60AAAE2CBEAB}" type="datetimeFigureOut">
              <a:rPr lang="en-US" smtClean="0">
                <a:solidFill>
                  <a:schemeClr val="tx2"/>
                </a:solidFill>
                <a:latin typeface="Arial" pitchFamily="34" charset="0"/>
                <a:cs typeface="Arial" pitchFamily="34" charset="0"/>
              </a:rPr>
              <a:t>7/30/2014</a:t>
            </a:fld>
            <a:endParaRPr lang="en-US" dirty="0">
              <a:solidFill>
                <a:schemeClr val="tx2"/>
              </a:solidFill>
              <a:latin typeface="Arial" pitchFamily="34" charset="0"/>
              <a:cs typeface="Arial" pitchFamily="34" charset="0"/>
            </a:endParaRPr>
          </a:p>
        </p:txBody>
      </p:sp>
      <p:sp>
        <p:nvSpPr>
          <p:cNvPr id="9" name="Textbox 3"/>
          <p:cNvSpPr/>
          <p:nvPr/>
        </p:nvSpPr>
        <p:spPr>
          <a:xfrm>
            <a:off x="402986" y="8578913"/>
            <a:ext cx="3026014" cy="153888"/>
          </a:xfrm>
          <a:prstGeom prst="rect">
            <a:avLst/>
          </a:prstGeom>
        </p:spPr>
        <p:txBody>
          <a:bodyPr wrap="square">
            <a:spAutoFit/>
          </a:bodyPr>
          <a:lstStyle/>
          <a:p>
            <a:pPr>
              <a:defRPr/>
            </a:pPr>
            <a:r>
              <a:rPr lang="en-US" sz="400" b="1" kern="100" spc="50" baseline="0" dirty="0" smtClean="0">
                <a:solidFill>
                  <a:schemeClr val="tx2"/>
                </a:solidFill>
                <a:latin typeface="Arial" pitchFamily="34" charset="0"/>
                <a:cs typeface="Arial" pitchFamily="34" charset="0"/>
              </a:rPr>
              <a:t>Copyright © 2014, SAS Institute Inc. All rights reserved.</a:t>
            </a:r>
          </a:p>
        </p:txBody>
      </p:sp>
      <p:sp>
        <p:nvSpPr>
          <p:cNvPr id="5" name="Slide Number Placeholder 4"/>
          <p:cNvSpPr>
            <a:spLocks noGrp="1"/>
          </p:cNvSpPr>
          <p:nvPr>
            <p:ph type="sldNum" sz="quarter" idx="3"/>
          </p:nvPr>
        </p:nvSpPr>
        <p:spPr>
          <a:xfrm>
            <a:off x="3575050" y="8303198"/>
            <a:ext cx="2811463" cy="457200"/>
          </a:xfrm>
          <a:prstGeom prst="rect">
            <a:avLst/>
          </a:prstGeom>
        </p:spPr>
        <p:txBody>
          <a:bodyPr vert="horz" lIns="91440" tIns="45720" rIns="91440" bIns="45720" rtlCol="0" anchor="b"/>
          <a:lstStyle>
            <a:lvl1pPr algn="r">
              <a:defRPr sz="1200"/>
            </a:lvl1pPr>
          </a:lstStyle>
          <a:p>
            <a:fld id="{DB127DA2-341D-4995-A858-42616FD3ECF2}" type="slidenum">
              <a:rPr lang="en-US" smtClean="0">
                <a:solidFill>
                  <a:schemeClr val="tx2"/>
                </a:solidFill>
                <a:latin typeface="Arial" pitchFamily="34" charset="0"/>
                <a:cs typeface="Arial" pitchFamily="34" charset="0"/>
              </a:rPr>
              <a:t>‹#›</a:t>
            </a:fld>
            <a:endParaRPr lang="en-US" dirty="0">
              <a:solidFill>
                <a:schemeClr val="tx2"/>
              </a:solidFill>
              <a:latin typeface="Arial" pitchFamily="34" charset="0"/>
              <a:cs typeface="Arial" pitchFamily="34" charset="0"/>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94" y="438187"/>
            <a:ext cx="1018358" cy="236924"/>
          </a:xfrm>
          <a:prstGeom prst="rect">
            <a:avLst/>
          </a:prstGeom>
        </p:spPr>
      </p:pic>
    </p:spTree>
    <p:extLst>
      <p:ext uri="{BB962C8B-B14F-4D97-AF65-F5344CB8AC3E}">
        <p14:creationId xmlns:p14="http://schemas.microsoft.com/office/powerpoint/2010/main" val="2823059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57400" y="360803"/>
            <a:ext cx="3113088" cy="457200"/>
          </a:xfrm>
          <a:prstGeom prst="rect">
            <a:avLst/>
          </a:prstGeom>
        </p:spPr>
        <p:txBody>
          <a:bodyPr vert="horz" lIns="91440" tIns="45720" rIns="91440" bIns="45720" rtlCol="0"/>
          <a:lstStyle>
            <a:lvl1pPr algn="l">
              <a:defRPr sz="1200" cap="all" baseline="0">
                <a:solidFill>
                  <a:schemeClr val="tx2"/>
                </a:solidFill>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5257800" y="360803"/>
            <a:ext cx="1128713" cy="457200"/>
          </a:xfrm>
          <a:prstGeom prst="rect">
            <a:avLst/>
          </a:prstGeom>
        </p:spPr>
        <p:txBody>
          <a:bodyPr vert="horz" lIns="91440" tIns="45720" rIns="91440" bIns="45720" rtlCol="0"/>
          <a:lstStyle>
            <a:lvl1pPr algn="r">
              <a:defRPr sz="1200">
                <a:solidFill>
                  <a:schemeClr val="tx2"/>
                </a:solidFill>
                <a:latin typeface="Arial" pitchFamily="34" charset="0"/>
                <a:cs typeface="Arial" pitchFamily="34" charset="0"/>
              </a:defRPr>
            </a:lvl1pPr>
          </a:lstStyle>
          <a:p>
            <a:fld id="{B707393A-A5CC-43F0-840F-48DA71FAE2C9}" type="datetimeFigureOut">
              <a:rPr lang="en-US" smtClean="0"/>
              <a:pPr/>
              <a:t>7/30/2014</a:t>
            </a:fld>
            <a:endParaRPr lang="en-US" dirty="0"/>
          </a:p>
        </p:txBody>
      </p:sp>
      <p:sp>
        <p:nvSpPr>
          <p:cNvPr id="4" name="Slide Image Placeholder 3"/>
          <p:cNvSpPr>
            <a:spLocks noGrp="1" noRot="1" noChangeAspect="1"/>
          </p:cNvSpPr>
          <p:nvPr>
            <p:ph type="sldImg" idx="2"/>
          </p:nvPr>
        </p:nvSpPr>
        <p:spPr>
          <a:xfrm>
            <a:off x="1219200" y="914400"/>
            <a:ext cx="4429125" cy="3322638"/>
          </a:xfrm>
          <a:prstGeom prst="rect">
            <a:avLst/>
          </a:prstGeom>
          <a:noFill/>
          <a:ln w="12700">
            <a:solidFill>
              <a:schemeClr val="bg2">
                <a:lumMod val="60000"/>
                <a:lumOff val="40000"/>
              </a:schemeClr>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81013" y="4333672"/>
            <a:ext cx="5905499" cy="3970406"/>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5"/>
          <p:cNvSpPr/>
          <p:nvPr/>
        </p:nvSpPr>
        <p:spPr>
          <a:xfrm>
            <a:off x="408356" y="8578913"/>
            <a:ext cx="3020643" cy="153888"/>
          </a:xfrm>
          <a:prstGeom prst="rect">
            <a:avLst/>
          </a:prstGeom>
        </p:spPr>
        <p:txBody>
          <a:bodyPr wrap="square">
            <a:spAutoFit/>
          </a:bodyPr>
          <a:lstStyle/>
          <a:p>
            <a:pPr>
              <a:defRPr/>
            </a:pPr>
            <a:r>
              <a:rPr lang="en-US" sz="400" b="1" kern="100" spc="50" baseline="0" dirty="0" smtClean="0">
                <a:solidFill>
                  <a:schemeClr val="tx2"/>
                </a:solidFill>
                <a:latin typeface="Arial" pitchFamily="34" charset="0"/>
                <a:cs typeface="Arial" pitchFamily="34" charset="0"/>
              </a:rPr>
              <a:t>Copyright © 2014, SAS Institute Inc. All rights reserved.</a:t>
            </a:r>
          </a:p>
        </p:txBody>
      </p:sp>
      <p:sp>
        <p:nvSpPr>
          <p:cNvPr id="7" name="Slide Number Placeholder 6"/>
          <p:cNvSpPr>
            <a:spLocks noGrp="1"/>
          </p:cNvSpPr>
          <p:nvPr>
            <p:ph type="sldNum" sz="quarter" idx="5"/>
          </p:nvPr>
        </p:nvSpPr>
        <p:spPr>
          <a:xfrm>
            <a:off x="3575050" y="8304078"/>
            <a:ext cx="2811463" cy="457200"/>
          </a:xfrm>
          <a:prstGeom prst="rect">
            <a:avLst/>
          </a:prstGeom>
        </p:spPr>
        <p:txBody>
          <a:bodyPr vert="horz" lIns="91440" tIns="45720" rIns="91440" bIns="45720" rtlCol="0" anchor="b"/>
          <a:lstStyle>
            <a:lvl1pPr algn="r">
              <a:defRPr sz="1200">
                <a:solidFill>
                  <a:schemeClr val="tx2"/>
                </a:solidFill>
                <a:latin typeface="Arial" pitchFamily="34" charset="0"/>
                <a:cs typeface="Arial" pitchFamily="34" charset="0"/>
              </a:defRPr>
            </a:lvl1pPr>
          </a:lstStyle>
          <a:p>
            <a:fld id="{BAE402D1-88AD-43C2-B8BB-8C7904BBCA11}"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09" y="438627"/>
            <a:ext cx="1018358" cy="236924"/>
          </a:xfrm>
          <a:prstGeom prst="rect">
            <a:avLst/>
          </a:prstGeom>
        </p:spPr>
      </p:pic>
    </p:spTree>
    <p:extLst>
      <p:ext uri="{BB962C8B-B14F-4D97-AF65-F5344CB8AC3E}">
        <p14:creationId xmlns:p14="http://schemas.microsoft.com/office/powerpoint/2010/main" val="323604440"/>
      </p:ext>
    </p:extLst>
  </p:cSld>
  <p:clrMap bg1="lt1" tx1="dk1" bg2="lt2" tx2="dk2" accent1="accent1" accent2="accent2" accent3="accent3" accent4="accent4" accent5="accent5" accent6="accent6" hlink="hlink" folHlink="folHlink"/>
  <p:notesStyle>
    <a:lvl1pPr marL="0" algn="l" defTabSz="182880" rtl="0" eaLnBrk="1" latinLnBrk="0" hangingPunct="1">
      <a:lnSpc>
        <a:spcPct val="100000"/>
      </a:lnSpc>
      <a:defRPr sz="1200" kern="1200" baseline="0">
        <a:solidFill>
          <a:schemeClr val="tx2"/>
        </a:solidFill>
        <a:effectLst/>
        <a:latin typeface="Arial" pitchFamily="34" charset="0"/>
        <a:ea typeface="+mn-ea"/>
        <a:cs typeface="Arial" pitchFamily="34" charset="0"/>
      </a:defRPr>
    </a:lvl1pPr>
    <a:lvl2pPr marL="4572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2pPr>
    <a:lvl3pPr marL="9144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3pPr>
    <a:lvl4pPr marL="13716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4pPr>
    <a:lvl5pPr marL="18288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880" rtl="0" eaLnBrk="1" fontAlgn="auto" latinLnBrk="0" hangingPunct="1">
              <a:lnSpc>
                <a:spcPct val="100000"/>
              </a:lnSpc>
              <a:spcBef>
                <a:spcPts val="0"/>
              </a:spcBef>
              <a:spcAft>
                <a:spcPts val="0"/>
              </a:spcAft>
              <a:buClrTx/>
              <a:buSzTx/>
              <a:buFontTx/>
              <a:buNone/>
              <a:tabLst/>
              <a:defRPr/>
            </a:pPr>
            <a:r>
              <a:rPr lang="en-US" sz="1200" dirty="0" smtClean="0"/>
              <a:t>Expected to grow to $30 billion in 2015 from $20 billion in 2013* </a:t>
            </a:r>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a:t>
            </a:fld>
            <a:endParaRPr lang="en-US" dirty="0"/>
          </a:p>
        </p:txBody>
      </p:sp>
    </p:spTree>
    <p:extLst>
      <p:ext uri="{BB962C8B-B14F-4D97-AF65-F5344CB8AC3E}">
        <p14:creationId xmlns:p14="http://schemas.microsoft.com/office/powerpoint/2010/main" val="366102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914400"/>
            <a:ext cx="4429125" cy="3322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E402D1-88AD-43C2-B8BB-8C7904BBCA11}" type="slidenum">
              <a:rPr lang="en-US" smtClean="0"/>
              <a:pPr/>
              <a:t>12</a:t>
            </a:fld>
            <a:endParaRPr lang="en-US" dirty="0"/>
          </a:p>
        </p:txBody>
      </p:sp>
    </p:spTree>
    <p:extLst>
      <p:ext uri="{BB962C8B-B14F-4D97-AF65-F5344CB8AC3E}">
        <p14:creationId xmlns:p14="http://schemas.microsoft.com/office/powerpoint/2010/main" val="293899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914400"/>
            <a:ext cx="4429125" cy="3322638"/>
          </a:xfrm>
        </p:spPr>
      </p:sp>
      <p:sp>
        <p:nvSpPr>
          <p:cNvPr id="3" name="Notes Placeholder 2"/>
          <p:cNvSpPr>
            <a:spLocks noGrp="1"/>
          </p:cNvSpPr>
          <p:nvPr>
            <p:ph type="body" idx="1"/>
          </p:nvPr>
        </p:nvSpPr>
        <p:spPr/>
        <p:txBody>
          <a:bodyPr/>
          <a:lstStyle/>
          <a:p>
            <a:endParaRPr lang="en-US" sz="1200" i="0" dirty="0" smtClean="0">
              <a:latin typeface="Arial" pitchFamily="-105" charset="0"/>
              <a:ea typeface="ＭＳ Ｐゴシック" pitchFamily="-105" charset="-128"/>
            </a:endParaRPr>
          </a:p>
        </p:txBody>
      </p:sp>
      <p:sp>
        <p:nvSpPr>
          <p:cNvPr id="4" name="Footer Placeholder 3"/>
          <p:cNvSpPr>
            <a:spLocks noGrp="1"/>
          </p:cNvSpPr>
          <p:nvPr>
            <p:ph type="ftr" sz="quarter" idx="10"/>
          </p:nvPr>
        </p:nvSpPr>
        <p:spPr>
          <a:xfrm>
            <a:off x="0" y="8685213"/>
            <a:ext cx="2971800" cy="457200"/>
          </a:xfrm>
          <a:prstGeom prst="rect">
            <a:avLst/>
          </a:prstGeom>
        </p:spPr>
        <p:txBody>
          <a:bodyPr/>
          <a:lstStyle/>
          <a:p>
            <a:pPr>
              <a:defRPr/>
            </a:pPr>
            <a:r>
              <a:rPr lang="en-US" smtClean="0"/>
              <a:t>Copyright © 2012, SAS Institute Inc. All </a:t>
            </a:r>
            <a:r>
              <a:rPr lang="en-US" spc="40" smtClean="0"/>
              <a:t>rights</a:t>
            </a:r>
            <a:r>
              <a:rPr lang="en-US" smtClean="0"/>
              <a:t> reserved.</a:t>
            </a:r>
            <a:endParaRPr lang="en-US" sz="1200" dirty="0">
              <a:latin typeface="Arial"/>
            </a:endParaRPr>
          </a:p>
        </p:txBody>
      </p:sp>
      <p:sp>
        <p:nvSpPr>
          <p:cNvPr id="5" name="Slide Number Placeholder 4"/>
          <p:cNvSpPr>
            <a:spLocks noGrp="1"/>
          </p:cNvSpPr>
          <p:nvPr>
            <p:ph type="sldNum" sz="quarter" idx="11"/>
          </p:nvPr>
        </p:nvSpPr>
        <p:spPr/>
        <p:txBody>
          <a:bodyPr/>
          <a:lstStyle/>
          <a:p>
            <a:pPr>
              <a:defRPr/>
            </a:pPr>
            <a:fld id="{1110D409-B94E-4C0F-86D1-0434A548CAC6}" type="slidenum">
              <a:rPr lang="en-US" smtClean="0"/>
              <a:pPr>
                <a:defRPr/>
              </a:pPr>
              <a:t>3</a:t>
            </a:fld>
            <a:endParaRPr lang="en-US" dirty="0"/>
          </a:p>
        </p:txBody>
      </p:sp>
    </p:spTree>
    <p:extLst>
      <p:ext uri="{BB962C8B-B14F-4D97-AF65-F5344CB8AC3E}">
        <p14:creationId xmlns:p14="http://schemas.microsoft.com/office/powerpoint/2010/main" val="300586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880" rtl="0" eaLnBrk="1" fontAlgn="auto" latinLnBrk="0" hangingPunct="1">
              <a:lnSpc>
                <a:spcPct val="100000"/>
              </a:lnSpc>
              <a:spcBef>
                <a:spcPts val="0"/>
              </a:spcBef>
              <a:spcAft>
                <a:spcPts val="0"/>
              </a:spcAft>
              <a:buClrTx/>
              <a:buSzTx/>
              <a:buFontTx/>
              <a:buNone/>
              <a:tabLst/>
              <a:defRPr/>
            </a:pPr>
            <a:r>
              <a:rPr lang="en-US" b="0" dirty="0" smtClean="0"/>
              <a:t>The real value of big data comes-in</a:t>
            </a:r>
            <a:r>
              <a:rPr lang="en-US" b="0" baseline="0" dirty="0" smtClean="0"/>
              <a:t> when </a:t>
            </a:r>
            <a:r>
              <a:rPr lang="en-US" b="0" baseline="0" dirty="0" err="1" smtClean="0"/>
              <a:t>organiations</a:t>
            </a:r>
            <a:r>
              <a:rPr lang="en-US" b="0" baseline="0" dirty="0" smtClean="0"/>
              <a:t> start leveraging this data for deriving insights and foresights. Analytics plays a pivotal role in helping businesses uncover the true value of big data. Analytics</a:t>
            </a:r>
            <a:r>
              <a:rPr lang="en-US" b="0" dirty="0" smtClean="0">
                <a:solidFill>
                  <a:schemeClr val="accent2"/>
                </a:solidFill>
              </a:rPr>
              <a:t> can help deliver insights across business functions – risk, customer management, fraud, SCM, etc.</a:t>
            </a:r>
          </a:p>
          <a:p>
            <a:pPr marL="0" marR="0" indent="0" algn="l" defTabSz="182880" rtl="0" eaLnBrk="1" fontAlgn="auto" latinLnBrk="0" hangingPunct="1">
              <a:lnSpc>
                <a:spcPct val="100000"/>
              </a:lnSpc>
              <a:spcBef>
                <a:spcPts val="0"/>
              </a:spcBef>
              <a:spcAft>
                <a:spcPts val="0"/>
              </a:spcAft>
              <a:buClrTx/>
              <a:buSzTx/>
              <a:buFontTx/>
              <a:buNone/>
              <a:tabLst/>
              <a:defRPr/>
            </a:pPr>
            <a:endParaRPr lang="en-US" b="0" dirty="0" smtClean="0">
              <a:solidFill>
                <a:schemeClr val="accent2"/>
              </a:solidFill>
            </a:endParaRPr>
          </a:p>
          <a:p>
            <a:pPr marL="0" marR="0" indent="0" algn="l" defTabSz="182880" rtl="0" eaLnBrk="1" fontAlgn="auto" latinLnBrk="0" hangingPunct="1">
              <a:lnSpc>
                <a:spcPct val="100000"/>
              </a:lnSpc>
              <a:spcBef>
                <a:spcPts val="0"/>
              </a:spcBef>
              <a:spcAft>
                <a:spcPts val="0"/>
              </a:spcAft>
              <a:buClrTx/>
              <a:buSzTx/>
              <a:buFontTx/>
              <a:buNone/>
              <a:tabLst/>
              <a:defRPr/>
            </a:pPr>
            <a:r>
              <a:rPr lang="en-US" b="0" dirty="0" smtClean="0">
                <a:solidFill>
                  <a:schemeClr val="accent2"/>
                </a:solidFill>
              </a:rPr>
              <a:t>Today, organizations are keen on using </a:t>
            </a:r>
            <a:r>
              <a:rPr lang="en-US" b="0" baseline="0" dirty="0" smtClean="0">
                <a:solidFill>
                  <a:schemeClr val="accent2"/>
                </a:solidFill>
              </a:rPr>
              <a:t>analytics to not only understand the past and current business serious, but also to predict future outcomes and spot opportunities and threats before they occur </a:t>
            </a:r>
          </a:p>
          <a:p>
            <a:pPr marL="0" marR="0" indent="0" algn="l" defTabSz="182880" rtl="0" eaLnBrk="1" fontAlgn="auto" latinLnBrk="0" hangingPunct="1">
              <a:lnSpc>
                <a:spcPct val="100000"/>
              </a:lnSpc>
              <a:spcBef>
                <a:spcPts val="0"/>
              </a:spcBef>
              <a:spcAft>
                <a:spcPts val="0"/>
              </a:spcAft>
              <a:buClrTx/>
              <a:buSzTx/>
              <a:buFontTx/>
              <a:buNone/>
              <a:tabLst/>
              <a:defRPr/>
            </a:pPr>
            <a:endParaRPr lang="en-US" b="0" baseline="0" dirty="0" smtClean="0">
              <a:solidFill>
                <a:schemeClr val="accent2"/>
              </a:solidFill>
            </a:endParaRPr>
          </a:p>
          <a:p>
            <a:pPr marL="0" marR="0" indent="0" algn="l" defTabSz="182880" rtl="0" eaLnBrk="1" fontAlgn="auto" latinLnBrk="0" hangingPunct="1">
              <a:lnSpc>
                <a:spcPct val="100000"/>
              </a:lnSpc>
              <a:spcBef>
                <a:spcPts val="0"/>
              </a:spcBef>
              <a:spcAft>
                <a:spcPts val="0"/>
              </a:spcAft>
              <a:buClrTx/>
              <a:buSzTx/>
              <a:buFontTx/>
              <a:buNone/>
              <a:tabLst/>
              <a:defRPr/>
            </a:pPr>
            <a:r>
              <a:rPr lang="en-US" b="0" baseline="0" dirty="0" smtClean="0">
                <a:solidFill>
                  <a:schemeClr val="accent2"/>
                </a:solidFill>
              </a:rPr>
              <a:t>This opens-up a huge window of opportunity for analytics service providers to leverage the best analytical tools and expertise and deliver superior value to end customers. </a:t>
            </a:r>
            <a:endParaRPr lang="en-US" b="0" dirty="0" smtClean="0">
              <a:solidFill>
                <a:schemeClr val="accent2"/>
              </a:solidFill>
            </a:endParaRPr>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4</a:t>
            </a:fld>
            <a:endParaRPr lang="en-US" dirty="0"/>
          </a:p>
        </p:txBody>
      </p:sp>
    </p:spTree>
    <p:extLst>
      <p:ext uri="{BB962C8B-B14F-4D97-AF65-F5344CB8AC3E}">
        <p14:creationId xmlns:p14="http://schemas.microsoft.com/office/powerpoint/2010/main" val="232303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67% increase as compared to 2010</a:t>
            </a:r>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5</a:t>
            </a:fld>
            <a:endParaRPr lang="en-US" dirty="0"/>
          </a:p>
        </p:txBody>
      </p:sp>
    </p:spTree>
    <p:extLst>
      <p:ext uri="{BB962C8B-B14F-4D97-AF65-F5344CB8AC3E}">
        <p14:creationId xmlns:p14="http://schemas.microsoft.com/office/powerpoint/2010/main" val="324434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Lotus</a:t>
            </a:r>
          </a:p>
          <a:p>
            <a:r>
              <a:rPr lang="en-US" dirty="0" err="1" smtClean="0"/>
              <a:t>Clinigene</a:t>
            </a:r>
            <a:endParaRPr lang="en-US" dirty="0" smtClean="0"/>
          </a:p>
          <a:p>
            <a:r>
              <a:rPr lang="en-US" dirty="0" smtClean="0"/>
              <a:t>Take Solutions</a:t>
            </a:r>
          </a:p>
          <a:p>
            <a:r>
              <a:rPr lang="en-US" dirty="0" smtClean="0"/>
              <a:t>GVK</a:t>
            </a:r>
          </a:p>
          <a:p>
            <a:r>
              <a:rPr lang="en-US" dirty="0" smtClean="0"/>
              <a:t>Max </a:t>
            </a:r>
            <a:r>
              <a:rPr lang="en-US" dirty="0" err="1" smtClean="0"/>
              <a:t>Neeman</a:t>
            </a:r>
            <a:endParaRPr lang="en-US" dirty="0" smtClean="0"/>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6</a:t>
            </a:fld>
            <a:endParaRPr lang="en-US" dirty="0"/>
          </a:p>
        </p:txBody>
      </p:sp>
    </p:spTree>
    <p:extLst>
      <p:ext uri="{BB962C8B-B14F-4D97-AF65-F5344CB8AC3E}">
        <p14:creationId xmlns:p14="http://schemas.microsoft.com/office/powerpoint/2010/main" val="274696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914400"/>
            <a:ext cx="4429125" cy="3322638"/>
          </a:xfrm>
        </p:spPr>
      </p:sp>
      <p:sp>
        <p:nvSpPr>
          <p:cNvPr id="3" name="Notes Placeholder 2"/>
          <p:cNvSpPr>
            <a:spLocks noGrp="1"/>
          </p:cNvSpPr>
          <p:nvPr>
            <p:ph type="body" idx="1"/>
          </p:nvPr>
        </p:nvSpPr>
        <p:spPr/>
        <p:txBody>
          <a:bodyPr/>
          <a:lstStyle/>
          <a:p>
            <a:r>
              <a:rPr lang="en-US" b="1" dirty="0" smtClean="0"/>
              <a:t>Traditional BI and reporting tools looks backward to provide visibility into historical data that can explain how and why an organization is doing well or poorly. </a:t>
            </a:r>
          </a:p>
          <a:p>
            <a:endParaRPr lang="en-US" b="1" dirty="0" smtClean="0"/>
          </a:p>
          <a:p>
            <a:r>
              <a:rPr lang="en-US" b="1" dirty="0" smtClean="0"/>
              <a:t>But in the fast-moving and ever-shifting landscape of today, relying on historical data alone is like driving a car while only looking into the rearview mirror. Predictive analytics promises to uncover challenges and opportunities that are coming down the pike, providing the opportunity to proactively deal with them.</a:t>
            </a:r>
          </a:p>
          <a:p>
            <a:endParaRPr lang="en-US" b="1" dirty="0" smtClean="0"/>
          </a:p>
          <a:p>
            <a:r>
              <a:rPr lang="en-US" b="1" dirty="0" smtClean="0"/>
              <a:t>Predictive analytics helps service providers in being proactive,</a:t>
            </a:r>
            <a:r>
              <a:rPr lang="en-US" b="1" baseline="0" dirty="0" smtClean="0"/>
              <a:t> instead of reactive. Imagine if a credit card customer calls the call center for complaining about credit limits. If the call center executive has predictive information on the consumer’s spending trends and preferences, he/she can not only resolve the problem better but also open-up opportunities to cross-sell or up-sell</a:t>
            </a:r>
          </a:p>
          <a:p>
            <a:endParaRPr lang="en-US" b="1"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7</a:t>
            </a:fld>
            <a:endParaRPr lang="en-US" dirty="0"/>
          </a:p>
        </p:txBody>
      </p:sp>
    </p:spTree>
    <p:extLst>
      <p:ext uri="{BB962C8B-B14F-4D97-AF65-F5344CB8AC3E}">
        <p14:creationId xmlns:p14="http://schemas.microsoft.com/office/powerpoint/2010/main" val="389800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914400"/>
            <a:ext cx="4429125" cy="3322638"/>
          </a:xfrm>
        </p:spPr>
      </p:sp>
      <p:sp>
        <p:nvSpPr>
          <p:cNvPr id="3" name="Notes Placeholder 2"/>
          <p:cNvSpPr>
            <a:spLocks noGrp="1"/>
          </p:cNvSpPr>
          <p:nvPr>
            <p:ph type="body" idx="1"/>
          </p:nvPr>
        </p:nvSpPr>
        <p:spPr/>
        <p:txBody>
          <a:bodyPr/>
          <a:lstStyle/>
          <a:p>
            <a:pPr marL="0" indent="0">
              <a:buNone/>
            </a:pPr>
            <a:r>
              <a:rPr lang="en-US" sz="1200" dirty="0" smtClean="0"/>
              <a:t>. . </a:t>
            </a:r>
            <a:r>
              <a:rPr lang="en-US" sz="1200" dirty="0" smtClean="0">
                <a:solidFill>
                  <a:schemeClr val="accent2"/>
                </a:solidFill>
              </a:rPr>
              <a:t>Successful analytics are necessary in every business discipline: Manufacturing / Development, Marketing, Sales, Operations, Finance, and IT</a:t>
            </a:r>
          </a:p>
          <a:p>
            <a:endParaRPr lang="en-US" dirty="0"/>
          </a:p>
        </p:txBody>
      </p:sp>
      <p:sp>
        <p:nvSpPr>
          <p:cNvPr id="4" name="Footer Placeholder 3"/>
          <p:cNvSpPr>
            <a:spLocks noGrp="1"/>
          </p:cNvSpPr>
          <p:nvPr>
            <p:ph type="ftr" sz="quarter" idx="10"/>
          </p:nvPr>
        </p:nvSpPr>
        <p:spPr>
          <a:xfrm>
            <a:off x="234950" y="8501063"/>
            <a:ext cx="2971800" cy="457200"/>
          </a:xfrm>
          <a:prstGeom prst="rect">
            <a:avLst/>
          </a:prstGeom>
        </p:spPr>
        <p:txBody>
          <a:bodyPr/>
          <a:lstStyle/>
          <a:p>
            <a:pPr>
              <a:defRPr/>
            </a:pPr>
            <a:r>
              <a:rPr lang="en-US" dirty="0" smtClean="0"/>
              <a:t>Copyright © 2012, SAS Institute Inc. All </a:t>
            </a:r>
            <a:r>
              <a:rPr lang="en-US" spc="40" dirty="0" smtClean="0"/>
              <a:t>rights</a:t>
            </a:r>
            <a:r>
              <a:rPr lang="en-US" dirty="0" smtClean="0"/>
              <a:t> reserved.</a:t>
            </a:r>
            <a:endParaRPr lang="en-US" sz="1200" dirty="0">
              <a:latin typeface="Arial"/>
            </a:endParaRPr>
          </a:p>
        </p:txBody>
      </p:sp>
      <p:sp>
        <p:nvSpPr>
          <p:cNvPr id="5" name="Slide Number Placeholder 4"/>
          <p:cNvSpPr>
            <a:spLocks noGrp="1"/>
          </p:cNvSpPr>
          <p:nvPr>
            <p:ph type="sldNum" sz="quarter" idx="11"/>
          </p:nvPr>
        </p:nvSpPr>
        <p:spPr/>
        <p:txBody>
          <a:bodyPr/>
          <a:lstStyle/>
          <a:p>
            <a:pPr>
              <a:defRPr/>
            </a:pPr>
            <a:fld id="{1110D409-B94E-4C0F-86D1-0434A548CAC6}" type="slidenum">
              <a:rPr lang="en-US" smtClean="0"/>
              <a:pPr>
                <a:defRPr/>
              </a:pPr>
              <a:t>9</a:t>
            </a:fld>
            <a:endParaRPr lang="en-US" dirty="0"/>
          </a:p>
        </p:txBody>
      </p:sp>
    </p:spTree>
    <p:extLst>
      <p:ext uri="{BB962C8B-B14F-4D97-AF65-F5344CB8AC3E}">
        <p14:creationId xmlns:p14="http://schemas.microsoft.com/office/powerpoint/2010/main" val="62717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880" rtl="0" eaLnBrk="1" fontAlgn="auto" latinLnBrk="0" hangingPunct="1">
              <a:lnSpc>
                <a:spcPct val="100000"/>
              </a:lnSpc>
              <a:spcBef>
                <a:spcPts val="0"/>
              </a:spcBef>
              <a:spcAft>
                <a:spcPts val="0"/>
              </a:spcAft>
              <a:buClrTx/>
              <a:buSzTx/>
              <a:buFontTx/>
              <a:buNone/>
              <a:tabLst/>
              <a:defRPr/>
            </a:pPr>
            <a:r>
              <a:rPr lang="en-US" dirty="0" smtClean="0"/>
              <a:t>To </a:t>
            </a:r>
            <a:r>
              <a:rPr lang="en-US" dirty="0" err="1" smtClean="0"/>
              <a:t>summarise</a:t>
            </a:r>
            <a:r>
              <a:rPr lang="en-US" dirty="0" smtClean="0"/>
              <a:t>, I would say – Every</a:t>
            </a:r>
            <a:r>
              <a:rPr lang="en-US" baseline="0" dirty="0" smtClean="0"/>
              <a:t> organization has data that can deliver insights. As data continues to grow, more and more </a:t>
            </a:r>
            <a:r>
              <a:rPr lang="en-US" baseline="0" dirty="0" err="1" smtClean="0"/>
              <a:t>organisations</a:t>
            </a:r>
            <a:r>
              <a:rPr lang="en-US" baseline="0" dirty="0" smtClean="0"/>
              <a:t> will leverage analytics for better decision making. However, not all </a:t>
            </a:r>
            <a:r>
              <a:rPr lang="en-US" baseline="0" dirty="0" err="1" smtClean="0"/>
              <a:t>organisations</a:t>
            </a:r>
            <a:r>
              <a:rPr lang="en-US" baseline="0" dirty="0" smtClean="0"/>
              <a:t> have the expertise and infrastructure to derive insights and foresights from data. This gap continues to fuel the need for outsourcing analytics to experts who have the technological and domain expertise.</a:t>
            </a:r>
          </a:p>
          <a:p>
            <a:pPr marL="0" marR="0" indent="0" algn="l" defTabSz="18288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82880" rtl="0" eaLnBrk="1" fontAlgn="auto" latinLnBrk="0" hangingPunct="1">
              <a:lnSpc>
                <a:spcPct val="100000"/>
              </a:lnSpc>
              <a:spcBef>
                <a:spcPts val="0"/>
              </a:spcBef>
              <a:spcAft>
                <a:spcPts val="0"/>
              </a:spcAft>
              <a:buClrTx/>
              <a:buSzTx/>
              <a:buFontTx/>
              <a:buNone/>
              <a:tabLst/>
              <a:defRPr/>
            </a:pPr>
            <a:r>
              <a:rPr lang="en-US" baseline="0" dirty="0" smtClean="0"/>
              <a:t>The Indian KPO industry will continue its upward trend and at the vanguard of this growth curve will be the outsourcing </a:t>
            </a:r>
            <a:r>
              <a:rPr lang="en-US" baseline="0" dirty="0" err="1" smtClean="0"/>
              <a:t>organisations</a:t>
            </a:r>
            <a:r>
              <a:rPr lang="en-US" baseline="0" dirty="0" smtClean="0"/>
              <a:t> who would harness analytics to provide superior value to their customers. </a:t>
            </a:r>
          </a:p>
        </p:txBody>
      </p:sp>
      <p:sp>
        <p:nvSpPr>
          <p:cNvPr id="4" name="Slide Number Placeholder 3"/>
          <p:cNvSpPr>
            <a:spLocks noGrp="1"/>
          </p:cNvSpPr>
          <p:nvPr>
            <p:ph type="sldNum" sz="quarter" idx="10"/>
          </p:nvPr>
        </p:nvSpPr>
        <p:spPr/>
        <p:txBody>
          <a:bodyPr/>
          <a:lstStyle/>
          <a:p>
            <a:fld id="{BAE402D1-88AD-43C2-B8BB-8C7904BBCA11}" type="slidenum">
              <a:rPr lang="en-US" smtClean="0"/>
              <a:pPr/>
              <a:t>10</a:t>
            </a:fld>
            <a:endParaRPr lang="en-US" dirty="0"/>
          </a:p>
        </p:txBody>
      </p:sp>
    </p:spTree>
    <p:extLst>
      <p:ext uri="{BB962C8B-B14F-4D97-AF65-F5344CB8AC3E}">
        <p14:creationId xmlns:p14="http://schemas.microsoft.com/office/powerpoint/2010/main" val="227466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880" rtl="0" eaLnBrk="1" fontAlgn="auto" latinLnBrk="0" hangingPunct="1">
              <a:lnSpc>
                <a:spcPct val="100000"/>
              </a:lnSpc>
              <a:spcBef>
                <a:spcPts val="0"/>
              </a:spcBef>
              <a:spcAft>
                <a:spcPts val="0"/>
              </a:spcAft>
              <a:buClrTx/>
              <a:buSzTx/>
              <a:buFontTx/>
              <a:buNone/>
              <a:tabLst/>
              <a:defRPr/>
            </a:pPr>
            <a:r>
              <a:rPr lang="en-US" b="1" dirty="0" smtClean="0"/>
              <a:t>Leveraging analytical expertise to stay ahead of the competition</a:t>
            </a:r>
          </a:p>
          <a:p>
            <a:pPr marL="0" marR="0" indent="0" algn="l" defTabSz="182880" rtl="0" eaLnBrk="1" fontAlgn="auto" latinLnBrk="0" hangingPunct="1">
              <a:lnSpc>
                <a:spcPct val="100000"/>
              </a:lnSpc>
              <a:spcBef>
                <a:spcPts val="0"/>
              </a:spcBef>
              <a:spcAft>
                <a:spcPts val="0"/>
              </a:spcAft>
              <a:buClrTx/>
              <a:buSzTx/>
              <a:buFontTx/>
              <a:buNone/>
              <a:tabLst/>
              <a:defRPr/>
            </a:pPr>
            <a:r>
              <a:rPr lang="en-US" dirty="0" smtClean="0"/>
              <a:t>While India is facing strong competition from countries such as </a:t>
            </a:r>
            <a:r>
              <a:rPr lang="en-US" sz="1200" dirty="0" smtClean="0"/>
              <a:t>Philippines, Russia, China, Poland and Hungary; it is important to provide</a:t>
            </a:r>
            <a:r>
              <a:rPr lang="en-US" sz="1200" baseline="0" dirty="0" smtClean="0"/>
              <a:t> value added, integrated services to the end customers. For instance, if an outsourcing company is currently managing say the customer service desk for a client – it might be extremely valuable for that organization to leverage analytics and reporting in order to identify cross-sell opportunities linked with each service call – thus, adding tremendous value to the client’s business.</a:t>
            </a:r>
          </a:p>
          <a:p>
            <a:pPr marL="0" marR="0" indent="0" algn="l" defTabSz="18288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182880" rtl="0" eaLnBrk="1" fontAlgn="auto" latinLnBrk="0" hangingPunct="1">
              <a:lnSpc>
                <a:spcPct val="100000"/>
              </a:lnSpc>
              <a:spcBef>
                <a:spcPts val="0"/>
              </a:spcBef>
              <a:spcAft>
                <a:spcPts val="0"/>
              </a:spcAft>
              <a:buClrTx/>
              <a:buSzTx/>
              <a:buFontTx/>
              <a:buNone/>
              <a:tabLst/>
              <a:defRPr/>
            </a:pPr>
            <a:r>
              <a:rPr lang="en-US" b="1" dirty="0" smtClean="0"/>
              <a:t>Optimal utilization on the available talent pool </a:t>
            </a:r>
          </a:p>
          <a:p>
            <a:r>
              <a:rPr lang="en-US" b="0" dirty="0" smtClean="0"/>
              <a:t>India</a:t>
            </a:r>
            <a:r>
              <a:rPr lang="en-US" b="0" baseline="0" dirty="0" smtClean="0"/>
              <a:t> has a healthy and steadily growing pool of young professionals with specific skill-sets in areas of both technology and business. If you look at a place like West Bengal, we have institutes such as </a:t>
            </a:r>
            <a:r>
              <a:rPr lang="en-US" sz="1200" b="0" i="0" kern="1200" baseline="0" dirty="0" smtClean="0">
                <a:solidFill>
                  <a:schemeClr val="tx2"/>
                </a:solidFill>
                <a:effectLst/>
                <a:latin typeface="Arial" pitchFamily="34" charset="0"/>
                <a:ea typeface="+mn-ea"/>
                <a:cs typeface="Arial" pitchFamily="34" charset="0"/>
              </a:rPr>
              <a:t>Indian Statistical Institute, Calcutta Business School, IIM, etc.; providing skills in statistics, analytics, business know-how and much more. It is important that </a:t>
            </a:r>
            <a:r>
              <a:rPr lang="en-US" sz="1200" b="0" i="0" kern="1200" baseline="0" dirty="0" err="1" smtClean="0">
                <a:solidFill>
                  <a:schemeClr val="tx2"/>
                </a:solidFill>
                <a:effectLst/>
                <a:latin typeface="Arial" pitchFamily="34" charset="0"/>
                <a:ea typeface="+mn-ea"/>
                <a:cs typeface="Arial" pitchFamily="34" charset="0"/>
              </a:rPr>
              <a:t>organisations</a:t>
            </a:r>
            <a:r>
              <a:rPr lang="en-US" sz="1200" b="0" i="0" kern="1200" baseline="0" dirty="0" smtClean="0">
                <a:solidFill>
                  <a:schemeClr val="tx2"/>
                </a:solidFill>
                <a:effectLst/>
                <a:latin typeface="Arial" pitchFamily="34" charset="0"/>
                <a:ea typeface="+mn-ea"/>
                <a:cs typeface="Arial" pitchFamily="34" charset="0"/>
              </a:rPr>
              <a:t> look at new and creative ways to deploy and nurture this talent in a way that provides breakthrough outcomes for both the candidate and the industry. </a:t>
            </a:r>
          </a:p>
          <a:p>
            <a:endParaRPr lang="en-US" sz="1200" b="0" i="0" kern="1200" baseline="0" dirty="0" smtClean="0">
              <a:solidFill>
                <a:schemeClr val="tx2"/>
              </a:solidFill>
              <a:effectLst/>
              <a:latin typeface="Arial" pitchFamily="34" charset="0"/>
              <a:ea typeface="+mn-ea"/>
              <a:cs typeface="Arial" pitchFamily="34" charset="0"/>
            </a:endParaRPr>
          </a:p>
          <a:p>
            <a:pPr marL="0" marR="0" indent="0" algn="l" defTabSz="18288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50000"/>
                  </a:schemeClr>
                </a:solidFill>
              </a:rPr>
              <a:t>Cost v/s Value</a:t>
            </a:r>
          </a:p>
          <a:p>
            <a:r>
              <a:rPr lang="en-US" sz="1200" b="0" i="0" kern="1200" baseline="0" dirty="0" smtClean="0">
                <a:solidFill>
                  <a:schemeClr val="tx2"/>
                </a:solidFill>
                <a:effectLst/>
                <a:latin typeface="Arial" pitchFamily="34" charset="0"/>
                <a:ea typeface="+mn-ea"/>
                <a:cs typeface="Arial" pitchFamily="34" charset="0"/>
              </a:rPr>
              <a:t>Most organizations focus on cost reductions to stay profitable. While this is important, it is even more important to invest in innovation and areas of growth. Getting adept with new technologies, creatively leveraging existing technology in solving customer’s business problems, driving an analytical culture in the organization, etc., must be of prime importance. All of these will have a price tag attached to it however, businesses must look at its returns in the long-run and harness on it to drive sustainable business growth.  </a:t>
            </a:r>
          </a:p>
          <a:p>
            <a:endParaRPr lang="en-US" sz="1200" b="0" i="0" kern="1200" baseline="0" dirty="0" smtClean="0">
              <a:solidFill>
                <a:schemeClr val="tx2"/>
              </a:solidFill>
              <a:effectLst/>
              <a:latin typeface="Arial" pitchFamily="34" charset="0"/>
              <a:ea typeface="+mn-ea"/>
              <a:cs typeface="Arial" pitchFamily="34" charset="0"/>
            </a:endParaRPr>
          </a:p>
          <a:p>
            <a:pPr marL="0" marR="0" indent="0" algn="l" defTabSz="182880" rtl="0" eaLnBrk="1" fontAlgn="auto" latinLnBrk="0" hangingPunct="1">
              <a:lnSpc>
                <a:spcPct val="100000"/>
              </a:lnSpc>
              <a:spcBef>
                <a:spcPts val="0"/>
              </a:spcBef>
              <a:spcAft>
                <a:spcPts val="0"/>
              </a:spcAft>
              <a:buClrTx/>
              <a:buSzTx/>
              <a:buFontTx/>
              <a:buNone/>
              <a:tabLst/>
              <a:defRPr/>
            </a:pPr>
            <a:r>
              <a:rPr lang="en-US" b="1" dirty="0" smtClean="0"/>
              <a:t>Exploring new business avenues </a:t>
            </a:r>
          </a:p>
          <a:p>
            <a:r>
              <a:rPr lang="en-US" sz="1200" b="0" i="0" kern="1200" baseline="0" dirty="0" smtClean="0">
                <a:solidFill>
                  <a:schemeClr val="tx2"/>
                </a:solidFill>
                <a:effectLst/>
                <a:latin typeface="Arial" pitchFamily="34" charset="0"/>
                <a:ea typeface="+mn-ea"/>
                <a:cs typeface="Arial" pitchFamily="34" charset="0"/>
              </a:rPr>
              <a:t>Technology has opened flood gates for several opportunities. </a:t>
            </a:r>
            <a:r>
              <a:rPr lang="en-US" sz="1200" b="0" i="0" kern="1200" baseline="0" dirty="0" err="1" smtClean="0">
                <a:solidFill>
                  <a:schemeClr val="tx2"/>
                </a:solidFill>
                <a:effectLst/>
                <a:latin typeface="Arial" pitchFamily="34" charset="0"/>
                <a:ea typeface="+mn-ea"/>
                <a:cs typeface="Arial" pitchFamily="34" charset="0"/>
              </a:rPr>
              <a:t>Organisations</a:t>
            </a:r>
            <a:r>
              <a:rPr lang="en-US" sz="1200" b="0" i="0" kern="1200" baseline="0" dirty="0" smtClean="0">
                <a:solidFill>
                  <a:schemeClr val="tx2"/>
                </a:solidFill>
                <a:effectLst/>
                <a:latin typeface="Arial" pitchFamily="34" charset="0"/>
                <a:ea typeface="+mn-ea"/>
                <a:cs typeface="Arial" pitchFamily="34" charset="0"/>
              </a:rPr>
              <a:t> need to foresee trends and transform these opportunities into business impact. Even today, the </a:t>
            </a:r>
            <a:r>
              <a:rPr lang="en-US" sz="1200" b="0" i="0" kern="1200" baseline="0" dirty="0" err="1" smtClean="0">
                <a:solidFill>
                  <a:schemeClr val="tx2"/>
                </a:solidFill>
                <a:effectLst/>
                <a:latin typeface="Arial" pitchFamily="34" charset="0"/>
                <a:ea typeface="+mn-ea"/>
                <a:cs typeface="Arial" pitchFamily="34" charset="0"/>
              </a:rPr>
              <a:t>organisations</a:t>
            </a:r>
            <a:r>
              <a:rPr lang="en-US" sz="1200" b="0" i="0" kern="1200" baseline="0" dirty="0" smtClean="0">
                <a:solidFill>
                  <a:schemeClr val="tx2"/>
                </a:solidFill>
                <a:effectLst/>
                <a:latin typeface="Arial" pitchFamily="34" charset="0"/>
                <a:ea typeface="+mn-ea"/>
                <a:cs typeface="Arial" pitchFamily="34" charset="0"/>
              </a:rPr>
              <a:t> how have embraced big data analytics, cloud-based models, risk and fraud compliance, marketing automation, etc., are the ones who have stayed ahead of the competition and seen tremendous value being added to their business.  </a:t>
            </a:r>
          </a:p>
          <a:p>
            <a:r>
              <a:rPr lang="en-US" sz="1200" b="0" i="0" kern="1200" baseline="0" dirty="0" smtClean="0">
                <a:solidFill>
                  <a:schemeClr val="tx2"/>
                </a:solidFill>
                <a:effectLst/>
                <a:latin typeface="Arial" pitchFamily="34" charset="0"/>
                <a:ea typeface="+mn-ea"/>
                <a:cs typeface="Arial" pitchFamily="34" charset="0"/>
              </a:rPr>
              <a:t>  </a:t>
            </a:r>
          </a:p>
          <a:p>
            <a:r>
              <a:rPr lang="en-US" dirty="0" smtClean="0"/>
              <a:t/>
            </a:r>
            <a:br>
              <a:rPr lang="en-US" dirty="0" smtClean="0"/>
            </a:b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11</a:t>
            </a:fld>
            <a:endParaRPr lang="en-US" dirty="0"/>
          </a:p>
        </p:txBody>
      </p:sp>
    </p:spTree>
    <p:extLst>
      <p:ext uri="{BB962C8B-B14F-4D97-AF65-F5344CB8AC3E}">
        <p14:creationId xmlns:p14="http://schemas.microsoft.com/office/powerpoint/2010/main" val="657815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9726" y="3096972"/>
            <a:ext cx="7116763" cy="430887"/>
          </a:xfrm>
        </p:spPr>
        <p:txBody>
          <a:bodyPr anchor="b"/>
          <a:lstStyle>
            <a:lvl1pPr>
              <a:defRPr sz="2200" cap="all"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339726" y="3441126"/>
            <a:ext cx="7116763" cy="276999"/>
          </a:xfrm>
        </p:spPr>
        <p:txBody>
          <a:bodyPr wrap="square" anchor="t">
            <a:spAutoFit/>
          </a:bodyPr>
          <a:lstStyle>
            <a:lvl1pPr marL="0" indent="0" algn="r">
              <a:lnSpc>
                <a:spcPct val="100000"/>
              </a:lnSpc>
              <a:buFont typeface="Arial" pitchFamily="34" charset="0"/>
              <a:buNone/>
              <a:defRPr sz="1200" b="1"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1" y="67041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2014, </a:t>
            </a:r>
            <a:r>
              <a:rPr lang="en-US" sz="400" b="0" kern="300" spc="50" dirty="0">
                <a:solidFill>
                  <a:schemeClr val="accent1"/>
                </a:solidFill>
                <a:latin typeface="Arial"/>
                <a:ea typeface="ＭＳ Ｐゴシック" pitchFamily="34" charset="-128"/>
                <a:cs typeface="Arial"/>
              </a:rPr>
              <a:t>SAS Institute Inc. All rights reserved.</a:t>
            </a:r>
          </a:p>
        </p:txBody>
      </p:sp>
      <p:cxnSp>
        <p:nvCxnSpPr>
          <p:cNvPr id="7" name="Straight Connector 4"/>
          <p:cNvCxnSpPr/>
          <p:nvPr/>
        </p:nvCxnSpPr>
        <p:spPr bwMode="auto">
          <a:xfrm>
            <a:off x="7670800" y="0"/>
            <a:ext cx="0" cy="6858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2"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043838" y="3235932"/>
            <a:ext cx="725468" cy="386136"/>
          </a:xfrm>
          <a:prstGeom prst="rect">
            <a:avLst/>
          </a:prstGeom>
        </p:spPr>
      </p:pic>
    </p:spTree>
    <p:extLst>
      <p:ext uri="{BB962C8B-B14F-4D97-AF65-F5344CB8AC3E}">
        <p14:creationId xmlns:p14="http://schemas.microsoft.com/office/powerpoint/2010/main" val="177837904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650" y="466344"/>
            <a:ext cx="8315487" cy="338554"/>
          </a:xfrm>
        </p:spPr>
        <p:txBody>
          <a:bodyPr/>
          <a:lstStyle>
            <a:lvl1pPr algn="l">
              <a:defRPr sz="1600"/>
            </a:lvl1pPr>
          </a:lstStyle>
          <a:p>
            <a:r>
              <a:rPr lang="en-US" dirty="0" smtClean="0"/>
              <a:t>Click to edit title</a:t>
            </a:r>
            <a:endParaRPr lang="en-US" dirty="0"/>
          </a:p>
        </p:txBody>
      </p:sp>
      <p:sp>
        <p:nvSpPr>
          <p:cNvPr id="6" name="TextBox 2"/>
          <p:cNvSpPr txBox="1"/>
          <p:nvPr/>
        </p:nvSpPr>
        <p:spPr>
          <a:xfrm>
            <a:off x="1" y="67041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2014,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9"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7880441" y="6383547"/>
            <a:ext cx="1018358" cy="236924"/>
          </a:xfrm>
          <a:prstGeom prst="rect">
            <a:avLst/>
          </a:prstGeom>
        </p:spPr>
      </p:pic>
    </p:spTree>
    <p:extLst>
      <p:ext uri="{BB962C8B-B14F-4D97-AF65-F5344CB8AC3E}">
        <p14:creationId xmlns:p14="http://schemas.microsoft.com/office/powerpoint/2010/main" val="258731501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0443" y="3247023"/>
            <a:ext cx="5494270" cy="338554"/>
          </a:xfrm>
        </p:spPr>
        <p:txBody>
          <a:bodyPr>
            <a:spAutoFit/>
          </a:bodyPr>
          <a:lstStyle>
            <a:lvl1pPr algn="ctr">
              <a:defRPr baseline="0">
                <a:solidFill>
                  <a:schemeClr val="bg1"/>
                </a:solidFill>
              </a:defRPr>
            </a:lvl1pPr>
          </a:lstStyle>
          <a:p>
            <a:r>
              <a:rPr lang="en-US" dirty="0" smtClean="0"/>
              <a:t>Click to edit closing comments</a:t>
            </a:r>
            <a:endParaRPr lang="en-US" dirty="0"/>
          </a:p>
        </p:txBody>
      </p:sp>
      <p:sp>
        <p:nvSpPr>
          <p:cNvPr id="6" name="TextBox 2"/>
          <p:cNvSpPr txBox="1"/>
          <p:nvPr/>
        </p:nvSpPr>
        <p:spPr>
          <a:xfrm>
            <a:off x="1" y="67041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2014, </a:t>
            </a:r>
            <a:r>
              <a:rPr lang="en-US" sz="400" b="0" kern="300" spc="50" dirty="0">
                <a:solidFill>
                  <a:schemeClr val="accent1"/>
                </a:solidFill>
                <a:latin typeface="Arial"/>
                <a:ea typeface="ＭＳ Ｐゴシック" pitchFamily="34" charset="-128"/>
                <a:cs typeface="Arial"/>
              </a:rPr>
              <a:t>SAS Institute Inc. All rights reserved.</a:t>
            </a:r>
          </a:p>
        </p:txBody>
      </p:sp>
      <p:grpSp>
        <p:nvGrpSpPr>
          <p:cNvPr id="7" name="Group 5"/>
          <p:cNvGrpSpPr/>
          <p:nvPr/>
        </p:nvGrpSpPr>
        <p:grpSpPr>
          <a:xfrm>
            <a:off x="7753017" y="6486669"/>
            <a:ext cx="1336916" cy="371331"/>
            <a:chOff x="7807084" y="4865002"/>
            <a:chExt cx="1336916" cy="278498"/>
          </a:xfrm>
        </p:grpSpPr>
        <p:sp>
          <p:nvSpPr>
            <p:cNvPr id="3" name="TextBox 3"/>
            <p:cNvSpPr txBox="1"/>
            <p:nvPr/>
          </p:nvSpPr>
          <p:spPr>
            <a:xfrm>
              <a:off x="7807084" y="4889585"/>
              <a:ext cx="1336916" cy="253915"/>
            </a:xfrm>
            <a:prstGeom prst="rect">
              <a:avLst/>
            </a:prstGeom>
            <a:noFill/>
          </p:spPr>
          <p:txBody>
            <a:bodyPr wrap="square" rtlCol="0" anchor="b">
              <a:spAutoFit/>
            </a:bodyPr>
            <a:lstStyle/>
            <a:p>
              <a:pPr algn="r" defTabSz="274320"/>
              <a:r>
                <a:rPr lang="en-US" sz="1600" baseline="0" dirty="0" smtClean="0">
                  <a:solidFill>
                    <a:schemeClr val="accent1"/>
                  </a:solidFill>
                </a:rPr>
                <a:t>sas.com</a:t>
              </a:r>
            </a:p>
          </p:txBody>
        </p:sp>
        <p:sp>
          <p:nvSpPr>
            <p:cNvPr id="5" name="Rectangle 4">
              <a:hlinkClick r:id="rId3"/>
            </p:cNvPr>
            <p:cNvSpPr/>
            <p:nvPr userDrawn="1"/>
          </p:nvSpPr>
          <p:spPr>
            <a:xfrm>
              <a:off x="7876452" y="4865002"/>
              <a:ext cx="1267548" cy="278498"/>
            </a:xfrm>
            <a:prstGeom prst="rect">
              <a:avLst/>
            </a:prstGeom>
            <a:solidFill>
              <a:srgbClr val="003E7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6" descr="SAS_LOGO_horz288_LG.png"/>
          <p:cNvPicPr>
            <a:picLocks/>
          </p:cNvPicPr>
          <p:nvPr/>
        </p:nvPicPr>
        <p:blipFill>
          <a:blip r:embed="rId4"/>
          <a:stretch>
            <a:fillRect/>
          </a:stretch>
        </p:blipFill>
        <p:spPr>
          <a:xfrm>
            <a:off x="6382778" y="3195647"/>
            <a:ext cx="2024623" cy="466707"/>
          </a:xfrm>
          <a:prstGeom prst="rect">
            <a:avLst/>
          </a:prstGeom>
        </p:spPr>
      </p:pic>
    </p:spTree>
    <p:extLst>
      <p:ext uri="{BB962C8B-B14F-4D97-AF65-F5344CB8AC3E}">
        <p14:creationId xmlns:p14="http://schemas.microsoft.com/office/powerpoint/2010/main" val="64584948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chemeClr val="tx1"/>
        </a:solidFill>
        <a:effectLst/>
      </p:bgPr>
    </p:bg>
    <p:spTree>
      <p:nvGrpSpPr>
        <p:cNvPr id="1" name=""/>
        <p:cNvGrpSpPr/>
        <p:nvPr/>
      </p:nvGrpSpPr>
      <p:grpSpPr>
        <a:xfrm>
          <a:off x="0" y="0"/>
          <a:ext cx="0" cy="0"/>
          <a:chOff x="0" y="0"/>
          <a:chExt cx="0" cy="0"/>
        </a:xfrm>
      </p:grpSpPr>
      <p:sp>
        <p:nvSpPr>
          <p:cNvPr id="9" name="TextBox 1"/>
          <p:cNvSpPr txBox="1"/>
          <p:nvPr/>
        </p:nvSpPr>
        <p:spPr>
          <a:xfrm>
            <a:off x="2917284" y="2655755"/>
            <a:ext cx="3309432" cy="369332"/>
          </a:xfrm>
          <a:prstGeom prst="rect">
            <a:avLst/>
          </a:prstGeom>
          <a:noFill/>
        </p:spPr>
        <p:txBody>
          <a:bodyPr wrap="none" rtlCol="0" anchor="ctr">
            <a:spAutoFit/>
          </a:bodyPr>
          <a:lstStyle/>
          <a:p>
            <a:r>
              <a:rPr lang="en-US" baseline="0" dirty="0" smtClean="0">
                <a:solidFill>
                  <a:schemeClr val="tx2"/>
                </a:solidFill>
              </a:rPr>
              <a:t>This slide is for video use only.</a:t>
            </a:r>
            <a:endParaRPr lang="en-US" baseline="0" dirty="0">
              <a:solidFill>
                <a:schemeClr val="tx2"/>
              </a:solidFill>
            </a:endParaRPr>
          </a:p>
        </p:txBody>
      </p:sp>
      <p:sp>
        <p:nvSpPr>
          <p:cNvPr id="8" name="Media Placeholder 2"/>
          <p:cNvSpPr>
            <a:spLocks noGrp="1" noChangeAspect="1"/>
          </p:cNvSpPr>
          <p:nvPr>
            <p:ph type="media" sz="quarter" idx="10"/>
          </p:nvPr>
        </p:nvSpPr>
        <p:spPr>
          <a:xfrm>
            <a:off x="1371600" y="1028700"/>
            <a:ext cx="6400800" cy="4800600"/>
          </a:xfrm>
          <a:ln>
            <a:solidFill>
              <a:schemeClr val="tx2"/>
            </a:solidFill>
          </a:ln>
        </p:spPr>
        <p:txBody>
          <a:bodyPr>
            <a:noAutofit/>
          </a:bodyPr>
          <a:lstStyle>
            <a:lvl1pPr>
              <a:buNone/>
              <a:defRPr baseline="0">
                <a:solidFill>
                  <a:schemeClr val="bg2">
                    <a:lumMod val="50000"/>
                  </a:schemeClr>
                </a:solidFill>
              </a:defRPr>
            </a:lvl1pPr>
          </a:lstStyle>
          <a:p>
            <a:r>
              <a:rPr lang="en-US" smtClean="0"/>
              <a:t>Click icon to add media</a:t>
            </a:r>
            <a:endParaRPr lang="en-US" dirty="0"/>
          </a:p>
        </p:txBody>
      </p:sp>
      <p:sp>
        <p:nvSpPr>
          <p:cNvPr id="3" name="TextBox 3"/>
          <p:cNvSpPr txBox="1"/>
          <p:nvPr/>
        </p:nvSpPr>
        <p:spPr>
          <a:xfrm>
            <a:off x="1" y="67041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tx1">
                    <a:lumMod val="75000"/>
                    <a:lumOff val="25000"/>
                  </a:schemeClr>
                </a:solidFill>
                <a:latin typeface="Arial"/>
                <a:ea typeface="ＭＳ Ｐゴシック" pitchFamily="34" charset="-128"/>
                <a:cs typeface="Arial"/>
              </a:rPr>
              <a:t>Copyright </a:t>
            </a:r>
            <a:r>
              <a:rPr lang="en-US" sz="400" b="0" kern="300" spc="50" baseline="0" dirty="0">
                <a:solidFill>
                  <a:schemeClr val="tx1">
                    <a:lumMod val="75000"/>
                    <a:lumOff val="25000"/>
                  </a:schemeClr>
                </a:solidFill>
                <a:latin typeface="Arial"/>
                <a:ea typeface="ＭＳ Ｐゴシック" pitchFamily="34" charset="-128"/>
                <a:cs typeface="Arial"/>
              </a:rPr>
              <a:t>© </a:t>
            </a:r>
            <a:r>
              <a:rPr lang="en-US" sz="400" b="0" kern="300" spc="50" baseline="0" dirty="0" smtClean="0">
                <a:solidFill>
                  <a:schemeClr val="tx1">
                    <a:lumMod val="75000"/>
                    <a:lumOff val="25000"/>
                  </a:schemeClr>
                </a:solidFill>
                <a:latin typeface="Arial"/>
                <a:ea typeface="ＭＳ Ｐゴシック" pitchFamily="34" charset="-128"/>
                <a:cs typeface="Arial"/>
              </a:rPr>
              <a:t>2014, </a:t>
            </a:r>
            <a:r>
              <a:rPr lang="en-US" sz="400" b="0" kern="300" spc="50" baseline="0" dirty="0">
                <a:solidFill>
                  <a:schemeClr val="tx1">
                    <a:lumMod val="75000"/>
                    <a:lumOff val="25000"/>
                  </a:schemeClr>
                </a:solidFill>
                <a:latin typeface="Arial"/>
                <a:ea typeface="ＭＳ Ｐゴシック" pitchFamily="34" charset="-128"/>
                <a:cs typeface="Arial"/>
              </a:rPr>
              <a:t>SAS Institute Inc. All rights reserved.</a:t>
            </a:r>
          </a:p>
        </p:txBody>
      </p:sp>
    </p:spTree>
    <p:extLst>
      <p:ext uri="{BB962C8B-B14F-4D97-AF65-F5344CB8AC3E}">
        <p14:creationId xmlns:p14="http://schemas.microsoft.com/office/powerpoint/2010/main" val="170253766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0053C3"/>
                </a:solidFill>
              </a:defRPr>
            </a:lvl1pPr>
          </a:lstStyle>
          <a:p>
            <a:r>
              <a:rPr lang="en-US" dirty="0" smtClean="0"/>
              <a:t>Click to edit title text</a:t>
            </a:r>
            <a:endParaRPr lang="en-US" dirty="0"/>
          </a:p>
        </p:txBody>
      </p:sp>
      <p:sp>
        <p:nvSpPr>
          <p:cNvPr id="3" name="Content Placeholder 2"/>
          <p:cNvSpPr>
            <a:spLocks noGrp="1"/>
          </p:cNvSpPr>
          <p:nvPr>
            <p:ph idx="1" hasCustomPrompt="1"/>
          </p:nvPr>
        </p:nvSpPr>
        <p:spPr>
          <a:xfrm>
            <a:off x="638176" y="1225550"/>
            <a:ext cx="8201025" cy="2001766"/>
          </a:xfrm>
        </p:spPr>
        <p:txBody>
          <a:bodyPr/>
          <a:lstStyle>
            <a:lvl1pPr>
              <a:buClr>
                <a:schemeClr val="accent2"/>
              </a:buClr>
              <a:defRPr/>
            </a:lvl1pPr>
            <a:lvl2pPr>
              <a:buClr>
                <a:schemeClr val="accent2"/>
              </a:buClr>
              <a:buFont typeface="Wingdings" pitchFamily="2" charset="2"/>
              <a:buChar char="§"/>
              <a:defRPr baseline="0">
                <a:solidFill>
                  <a:schemeClr val="bg2"/>
                </a:solidFill>
              </a:defRPr>
            </a:lvl2pPr>
            <a:lvl3pPr>
              <a:buClr>
                <a:schemeClr val="accent2"/>
              </a:buClr>
              <a:buFont typeface="Arial" pitchFamily="34" charset="0"/>
              <a:buChar char="»"/>
              <a:defRPr baseline="0">
                <a:solidFill>
                  <a:schemeClr val="bg2"/>
                </a:solidFill>
              </a:defRPr>
            </a:lvl3pPr>
            <a:lvl4pPr>
              <a:buClr>
                <a:schemeClr val="accent2"/>
              </a:buClr>
              <a:buFont typeface="Arial" pitchFamily="34" charset="0"/>
              <a:buChar char="»"/>
              <a:defRPr baseline="0">
                <a:solidFill>
                  <a:schemeClr val="bg2"/>
                </a:solidFill>
              </a:defRPr>
            </a:lvl4pPr>
            <a:lvl5pPr>
              <a:buClr>
                <a:schemeClr val="accent2"/>
              </a:buClr>
              <a:buFont typeface="Arial" pitchFamily="34" charset="0"/>
              <a:buChar char="–"/>
              <a:defRPr baseline="0">
                <a:solidFill>
                  <a:schemeClr val="bg2"/>
                </a:solidFill>
              </a:defRPr>
            </a:lvl5pPr>
          </a:lstStyle>
          <a:p>
            <a:pPr lvl="0"/>
            <a:r>
              <a:rPr lang="en-US" dirty="0" smtClean="0"/>
              <a:t>Click to edit subtitle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71248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408631"/>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273650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30826127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7" y="408631"/>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91832423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2728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17"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629916" cy="6498660"/>
          </a:xfrm>
          <a:prstGeom prst="rect">
            <a:avLst/>
          </a:prstGeom>
        </p:spPr>
      </p:pic>
      <p:sp>
        <p:nvSpPr>
          <p:cNvPr id="2" name="Title 1"/>
          <p:cNvSpPr>
            <a:spLocks noGrp="1"/>
          </p:cNvSpPr>
          <p:nvPr>
            <p:ph type="title" hasCustomPrompt="1"/>
          </p:nvPr>
        </p:nvSpPr>
        <p:spPr>
          <a:xfrm>
            <a:off x="152400" y="285521"/>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1" y="408631"/>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273650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0" y="3050435"/>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pic>
        <p:nvPicPr>
          <p:cNvPr id="13"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6500553"/>
            <a:ext cx="9144000" cy="357447"/>
          </a:xfrm>
          <a:prstGeom prst="rect">
            <a:avLst/>
          </a:prstGeom>
        </p:spPr>
      </p:pic>
      <p:sp>
        <p:nvSpPr>
          <p:cNvPr id="14" name="TextBox 6"/>
          <p:cNvSpPr txBox="1"/>
          <p:nvPr/>
        </p:nvSpPr>
        <p:spPr>
          <a:xfrm>
            <a:off x="1" y="67041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2014,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5" name="TextBox 7"/>
          <p:cNvSpPr txBox="1"/>
          <p:nvPr/>
        </p:nvSpPr>
        <p:spPr>
          <a:xfrm>
            <a:off x="2819401" y="655616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391435626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6503364"/>
          </a:xfrm>
          <a:prstGeom prst="rect">
            <a:avLst/>
          </a:prstGeom>
        </p:spPr>
      </p:pic>
      <p:sp>
        <p:nvSpPr>
          <p:cNvPr id="2" name="Title 1"/>
          <p:cNvSpPr>
            <a:spLocks noGrp="1"/>
          </p:cNvSpPr>
          <p:nvPr>
            <p:ph type="title" hasCustomPrompt="1"/>
          </p:nvPr>
        </p:nvSpPr>
        <p:spPr>
          <a:xfrm>
            <a:off x="119818" y="285521"/>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6" y="424020"/>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273650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2" y="424020"/>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3050435"/>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cxnSp>
        <p:nvCxnSpPr>
          <p:cNvPr id="17" name="Straight Connector 6"/>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11"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6500553"/>
            <a:ext cx="9144000" cy="357447"/>
          </a:xfrm>
          <a:prstGeom prst="rect">
            <a:avLst/>
          </a:prstGeom>
        </p:spPr>
      </p:pic>
      <p:sp>
        <p:nvSpPr>
          <p:cNvPr id="16" name="TextBox 8"/>
          <p:cNvSpPr txBox="1"/>
          <p:nvPr/>
        </p:nvSpPr>
        <p:spPr>
          <a:xfrm>
            <a:off x="1" y="67041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2014,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9" name="TextBox 9"/>
          <p:cNvSpPr txBox="1"/>
          <p:nvPr/>
        </p:nvSpPr>
        <p:spPr>
          <a:xfrm>
            <a:off x="2819401" y="6558977"/>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210105904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9"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5740"/>
            <a:ext cx="9144000" cy="3906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0" y="408631"/>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273650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6" y="273650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10"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6500553"/>
            <a:ext cx="9144000" cy="357447"/>
          </a:xfrm>
          <a:prstGeom prst="rect">
            <a:avLst/>
          </a:prstGeom>
        </p:spPr>
      </p:pic>
      <p:sp>
        <p:nvSpPr>
          <p:cNvPr id="11" name="TextBox 7"/>
          <p:cNvSpPr txBox="1"/>
          <p:nvPr/>
        </p:nvSpPr>
        <p:spPr>
          <a:xfrm>
            <a:off x="1" y="67041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2014,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2" name="TextBox 8"/>
          <p:cNvSpPr txBox="1"/>
          <p:nvPr/>
        </p:nvSpPr>
        <p:spPr>
          <a:xfrm>
            <a:off x="2819401" y="6561253"/>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46275379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408631"/>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273650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30826127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2635256" y="408631"/>
            <a:ext cx="6047152" cy="338554"/>
          </a:xfrm>
        </p:spPr>
        <p:txBody>
          <a:bodyPr wrap="square" anchor="ctr">
            <a:spAutoFit/>
          </a:bodyP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457202" y="2736503"/>
            <a:ext cx="3883025" cy="138499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88" y="2736503"/>
            <a:ext cx="3880221"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5"/>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9"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6500553"/>
            <a:ext cx="9144000" cy="357447"/>
          </a:xfrm>
          <a:prstGeom prst="rect">
            <a:avLst/>
          </a:prstGeom>
        </p:spPr>
      </p:pic>
      <p:sp>
        <p:nvSpPr>
          <p:cNvPr id="10" name="TextBox 7"/>
          <p:cNvSpPr txBox="1"/>
          <p:nvPr/>
        </p:nvSpPr>
        <p:spPr>
          <a:xfrm>
            <a:off x="1" y="67041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2014,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1" name="TextBox 8"/>
          <p:cNvSpPr txBox="1"/>
          <p:nvPr/>
        </p:nvSpPr>
        <p:spPr>
          <a:xfrm>
            <a:off x="2819401" y="6561253"/>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259413158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6500553"/>
            <a:ext cx="9144000" cy="357447"/>
          </a:xfrm>
          <a:prstGeom prst="rect">
            <a:avLst/>
          </a:prstGeom>
        </p:spPr>
      </p:pic>
      <p:sp>
        <p:nvSpPr>
          <p:cNvPr id="2" name="Title 1"/>
          <p:cNvSpPr>
            <a:spLocks noGrp="1"/>
          </p:cNvSpPr>
          <p:nvPr>
            <p:ph type="title" hasCustomPrompt="1"/>
          </p:nvPr>
        </p:nvSpPr>
        <p:spPr>
          <a:xfrm>
            <a:off x="374650" y="466344"/>
            <a:ext cx="8315487" cy="338554"/>
          </a:xfrm>
        </p:spPr>
        <p:txBody>
          <a:bodyPr/>
          <a:lstStyle>
            <a:lvl1pPr algn="l">
              <a:defRPr sz="1600"/>
            </a:lvl1pPr>
          </a:lstStyle>
          <a:p>
            <a:r>
              <a:rPr lang="en-US" dirty="0" smtClean="0"/>
              <a:t>Click to edit title</a:t>
            </a:r>
            <a:endParaRPr lang="en-US" dirty="0"/>
          </a:p>
        </p:txBody>
      </p:sp>
      <p:sp>
        <p:nvSpPr>
          <p:cNvPr id="7" name="TextBox 2"/>
          <p:cNvSpPr txBox="1"/>
          <p:nvPr/>
        </p:nvSpPr>
        <p:spPr>
          <a:xfrm>
            <a:off x="1" y="67041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2014,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8" name="TextBox 3"/>
          <p:cNvSpPr txBox="1"/>
          <p:nvPr/>
        </p:nvSpPr>
        <p:spPr>
          <a:xfrm>
            <a:off x="2819401" y="6561253"/>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258731501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0" y="2093557"/>
            <a:ext cx="9144000" cy="1138844"/>
          </a:xfrm>
          <a:prstGeom prst="rect">
            <a:avLst/>
          </a:prstGeom>
        </p:spPr>
      </p:pic>
      <p:sp>
        <p:nvSpPr>
          <p:cNvPr id="2" name="Title 1"/>
          <p:cNvSpPr>
            <a:spLocks noGrp="1"/>
          </p:cNvSpPr>
          <p:nvPr>
            <p:ph type="title" hasCustomPrompt="1"/>
          </p:nvPr>
        </p:nvSpPr>
        <p:spPr>
          <a:xfrm>
            <a:off x="465522" y="2322328"/>
            <a:ext cx="6971533" cy="400110"/>
          </a:xfrm>
        </p:spPr>
        <p:txBody>
          <a:bodyPr anchor="b"/>
          <a:lstStyle>
            <a:lvl1pPr>
              <a:defRPr sz="2000" baseline="0">
                <a:solidFill>
                  <a:schemeClr val="bg1"/>
                </a:solidFill>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465138" y="2722307"/>
            <a:ext cx="6972300" cy="276999"/>
          </a:xfrm>
        </p:spPr>
        <p:txBody>
          <a:bodyPr anchor="t">
            <a:spAutoFit/>
          </a:bodyPr>
          <a:lstStyle>
            <a:lvl1pPr marL="0" indent="0" algn="r">
              <a:lnSpc>
                <a:spcPct val="100000"/>
              </a:lnSpc>
              <a:buFont typeface="Arial" pitchFamily="34" charset="0"/>
              <a:buNone/>
              <a:defRPr sz="1200" b="1" i="0"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1" y="67041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2014,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cxnSp>
        <p:nvCxnSpPr>
          <p:cNvPr id="5" name="Straight Connector 4"/>
          <p:cNvCxnSpPr/>
          <p:nvPr/>
        </p:nvCxnSpPr>
        <p:spPr bwMode="auto">
          <a:xfrm>
            <a:off x="7670800" y="2093557"/>
            <a:ext cx="0" cy="1138844"/>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7"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043838" y="2469911"/>
            <a:ext cx="725468" cy="386136"/>
          </a:xfrm>
          <a:prstGeom prst="rect">
            <a:avLst/>
          </a:prstGeom>
        </p:spPr>
      </p:pic>
    </p:spTree>
    <p:extLst>
      <p:ext uri="{BB962C8B-B14F-4D97-AF65-F5344CB8AC3E}">
        <p14:creationId xmlns:p14="http://schemas.microsoft.com/office/powerpoint/2010/main" val="426539757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7" y="408631"/>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91832423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2728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9916" cy="6858000"/>
          </a:xfrm>
          <a:prstGeom prst="rect">
            <a:avLst/>
          </a:prstGeom>
        </p:spPr>
      </p:pic>
      <p:sp>
        <p:nvSpPr>
          <p:cNvPr id="2" name="Title 1"/>
          <p:cNvSpPr>
            <a:spLocks noGrp="1"/>
          </p:cNvSpPr>
          <p:nvPr>
            <p:ph type="title" hasCustomPrompt="1"/>
          </p:nvPr>
        </p:nvSpPr>
        <p:spPr>
          <a:xfrm>
            <a:off x="152400" y="285521"/>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1" y="408631"/>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273650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0" y="3050435"/>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1" y="67041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2014, </a:t>
            </a:r>
            <a:r>
              <a:rPr lang="en-US" sz="400" b="0" kern="300" spc="50" dirty="0">
                <a:solidFill>
                  <a:schemeClr val="accent1"/>
                </a:solidFill>
                <a:latin typeface="Arial"/>
                <a:ea typeface="ＭＳ Ｐゴシック" pitchFamily="34" charset="-128"/>
                <a:cs typeface="Arial"/>
              </a:rPr>
              <a:t>SAS Institute Inc. All rights reserved.</a:t>
            </a:r>
          </a:p>
        </p:txBody>
      </p:sp>
      <p:pic>
        <p:nvPicPr>
          <p:cNvPr id="10"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7880441" y="6383547"/>
            <a:ext cx="1018358" cy="236924"/>
          </a:xfrm>
          <a:prstGeom prst="rect">
            <a:avLst/>
          </a:prstGeom>
        </p:spPr>
      </p:pic>
    </p:spTree>
    <p:extLst>
      <p:ext uri="{BB962C8B-B14F-4D97-AF65-F5344CB8AC3E}">
        <p14:creationId xmlns:p14="http://schemas.microsoft.com/office/powerpoint/2010/main" val="391435626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6858000"/>
          </a:xfrm>
          <a:prstGeom prst="rect">
            <a:avLst/>
          </a:prstGeom>
        </p:spPr>
      </p:pic>
      <p:sp>
        <p:nvSpPr>
          <p:cNvPr id="2" name="Title 1"/>
          <p:cNvSpPr>
            <a:spLocks noGrp="1"/>
          </p:cNvSpPr>
          <p:nvPr>
            <p:ph type="title" hasCustomPrompt="1"/>
          </p:nvPr>
        </p:nvSpPr>
        <p:spPr>
          <a:xfrm>
            <a:off x="119818" y="285521"/>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6" y="424020"/>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273650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2" y="424020"/>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3050435"/>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14" name="TextBox 6"/>
          <p:cNvSpPr txBox="1"/>
          <p:nvPr/>
        </p:nvSpPr>
        <p:spPr>
          <a:xfrm>
            <a:off x="1" y="67041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2014,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13"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879299" y="6384289"/>
            <a:ext cx="1018358" cy="236924"/>
          </a:xfrm>
          <a:prstGeom prst="rect">
            <a:avLst/>
          </a:prstGeom>
        </p:spPr>
      </p:pic>
      <p:cxnSp>
        <p:nvCxnSpPr>
          <p:cNvPr id="17" name="Straight Connector 8"/>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10105904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8"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9900"/>
            <a:ext cx="9144000" cy="3906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0" y="408631"/>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273650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6" y="273650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1" y="67041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2014,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5"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7880441" y="6383547"/>
            <a:ext cx="1018358" cy="236924"/>
          </a:xfrm>
          <a:prstGeom prst="rect">
            <a:avLst/>
          </a:prstGeom>
        </p:spPr>
      </p:pic>
      <p:cxnSp>
        <p:nvCxnSpPr>
          <p:cNvPr id="6" name="Straight Connector 7"/>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6275379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9818" y="285521"/>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2635256" y="408631"/>
            <a:ext cx="6047152" cy="338554"/>
          </a:xfrm>
        </p:spPr>
        <p:txBody>
          <a:bodyPr wrap="square" anchor="ctr">
            <a:spAutoFit/>
          </a:bodyP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457202" y="2736503"/>
            <a:ext cx="3883025" cy="138499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88" y="2736503"/>
            <a:ext cx="3880221"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5"/>
          <p:cNvSpPr txBox="1"/>
          <p:nvPr/>
        </p:nvSpPr>
        <p:spPr>
          <a:xfrm>
            <a:off x="1" y="67041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bg2">
                    <a:lumMod val="40000"/>
                    <a:lumOff val="60000"/>
                  </a:schemeClr>
                </a:solidFill>
                <a:latin typeface="Arial"/>
                <a:ea typeface="ＭＳ Ｐゴシック" pitchFamily="34" charset="-128"/>
                <a:cs typeface="Arial"/>
              </a:rPr>
              <a:t>Copyright </a:t>
            </a:r>
            <a:r>
              <a:rPr lang="en-US" sz="400" b="0" kern="300" spc="50" dirty="0">
                <a:solidFill>
                  <a:schemeClr val="bg2">
                    <a:lumMod val="40000"/>
                    <a:lumOff val="60000"/>
                  </a:schemeClr>
                </a:solidFill>
                <a:latin typeface="Arial"/>
                <a:ea typeface="ＭＳ Ｐゴシック" pitchFamily="34" charset="-128"/>
                <a:cs typeface="Arial"/>
              </a:rPr>
              <a:t>© </a:t>
            </a:r>
            <a:r>
              <a:rPr lang="en-US" sz="400" b="0" kern="300" spc="50" dirty="0" smtClean="0">
                <a:solidFill>
                  <a:schemeClr val="bg2">
                    <a:lumMod val="40000"/>
                    <a:lumOff val="60000"/>
                  </a:schemeClr>
                </a:solidFill>
                <a:latin typeface="Arial"/>
                <a:ea typeface="ＭＳ Ｐゴシック" pitchFamily="34" charset="-128"/>
                <a:cs typeface="Arial"/>
              </a:rPr>
              <a:t>2014, </a:t>
            </a:r>
            <a:r>
              <a:rPr lang="en-US" sz="400" b="0" kern="300" spc="5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19"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7880441" y="6383547"/>
            <a:ext cx="1018358" cy="236924"/>
          </a:xfrm>
          <a:prstGeom prst="rect">
            <a:avLst/>
          </a:prstGeom>
        </p:spPr>
      </p:pic>
      <p:cxnSp>
        <p:nvCxnSpPr>
          <p:cNvPr id="16" name="Straight Connector 7"/>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59413158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1.jpe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Footer_16x9_06.png"/>
          <p:cNvPicPr>
            <a:picLocks/>
          </p:cNvPicPr>
          <p:nvPr/>
        </p:nvPicPr>
        <p:blipFill>
          <a:blip r:embed="rId15"/>
          <a:srcRect/>
          <a:stretch>
            <a:fillRect/>
          </a:stretch>
        </p:blipFill>
        <p:spPr bwMode="auto">
          <a:xfrm>
            <a:off x="0" y="6502413"/>
            <a:ext cx="9144000" cy="355587"/>
          </a:xfrm>
          <a:prstGeom prst="rect">
            <a:avLst/>
          </a:prstGeom>
          <a:noFill/>
          <a:ln w="9525">
            <a:noFill/>
            <a:miter lim="800000"/>
            <a:headEnd/>
            <a:tailEnd/>
          </a:ln>
        </p:spPr>
      </p:pic>
      <p:sp>
        <p:nvSpPr>
          <p:cNvPr id="5" name="Title Placeholder 1"/>
          <p:cNvSpPr>
            <a:spLocks noGrp="1"/>
          </p:cNvSpPr>
          <p:nvPr>
            <p:ph type="title"/>
          </p:nvPr>
        </p:nvSpPr>
        <p:spPr>
          <a:xfrm>
            <a:off x="119818" y="162410"/>
            <a:ext cx="2515438" cy="830997"/>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73650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extBox 3"/>
          <p:cNvSpPr txBox="1"/>
          <p:nvPr/>
        </p:nvSpPr>
        <p:spPr>
          <a:xfrm>
            <a:off x="1" y="6704112"/>
            <a:ext cx="1931989" cy="153888"/>
          </a:xfrm>
          <a:prstGeom prst="rect">
            <a:avLst/>
          </a:prstGeom>
          <a:noFill/>
        </p:spPr>
        <p:txBody>
          <a:bodyPr wrap="square" anchor="ctr">
            <a:spAutoFit/>
          </a:bodyPr>
          <a:lstStyle>
            <a:defPPr>
              <a:defRPr lang="en-US"/>
            </a:defPPr>
            <a:lvl1pPr eaLnBrk="0" hangingPunct="0">
              <a:defRPr sz="400" b="0" kern="300" spc="50">
                <a:solidFill>
                  <a:schemeClr val="accent2">
                    <a:lumMod val="60000"/>
                    <a:lumOff val="40000"/>
                  </a:schemeClr>
                </a:solidFill>
                <a:latin typeface="Arial"/>
                <a:ea typeface="ＭＳ Ｐゴシック" pitchFamily="34" charset="-128"/>
                <a:cs typeface="Arial"/>
              </a:defRPr>
            </a:lvl1pPr>
          </a:lstStyle>
          <a:p>
            <a:pPr lvl="0"/>
            <a:r>
              <a:rPr lang="en-US" dirty="0" smtClean="0"/>
              <a:t>Copyright </a:t>
            </a:r>
            <a:r>
              <a:rPr lang="en-US" dirty="0"/>
              <a:t>© </a:t>
            </a:r>
            <a:r>
              <a:rPr lang="en-US" dirty="0" smtClean="0"/>
              <a:t>2014, </a:t>
            </a:r>
            <a:r>
              <a:rPr lang="en-US" dirty="0"/>
              <a:t>SAS Institute Inc. All rights reserved.</a:t>
            </a:r>
          </a:p>
        </p:txBody>
      </p:sp>
      <p:sp>
        <p:nvSpPr>
          <p:cNvPr id="2" name="Footer Placeholder 1"/>
          <p:cNvSpPr>
            <a:spLocks noGrp="1"/>
          </p:cNvSpPr>
          <p:nvPr>
            <p:ph type="ftr" sz="quarter" idx="3"/>
          </p:nvPr>
        </p:nvSpPr>
        <p:spPr>
          <a:xfrm>
            <a:off x="0" y="6137288"/>
            <a:ext cx="2895600" cy="365125"/>
          </a:xfrm>
          <a:prstGeom prst="rect">
            <a:avLst/>
          </a:prstGeom>
        </p:spPr>
        <p:txBody>
          <a:bodyPr vert="horz" lIns="91440" tIns="45720" rIns="91440" bIns="45720" rtlCol="0" anchor="b"/>
          <a:lstStyle>
            <a:lvl1pPr algn="l">
              <a:defRPr sz="800">
                <a:solidFill>
                  <a:schemeClr val="bg2"/>
                </a:solidFill>
              </a:defRPr>
            </a:lvl1pPr>
          </a:lstStyle>
          <a:p>
            <a:endParaRPr lang="en-US" dirty="0"/>
          </a:p>
        </p:txBody>
      </p:sp>
      <p:sp>
        <p:nvSpPr>
          <p:cNvPr id="4" name="Slide Number Placeholder 3"/>
          <p:cNvSpPr>
            <a:spLocks noGrp="1"/>
          </p:cNvSpPr>
          <p:nvPr>
            <p:ph type="sldNum" sz="quarter" idx="4"/>
          </p:nvPr>
        </p:nvSpPr>
        <p:spPr>
          <a:xfrm>
            <a:off x="7010400" y="6137288"/>
            <a:ext cx="2133600" cy="365125"/>
          </a:xfrm>
          <a:prstGeom prst="rect">
            <a:avLst/>
          </a:prstGeom>
        </p:spPr>
        <p:txBody>
          <a:bodyPr vert="horz" lIns="91440" tIns="45720" rIns="91440" bIns="45720" rtlCol="0" anchor="b"/>
          <a:lstStyle>
            <a:lvl1pPr algn="r">
              <a:defRPr sz="1200">
                <a:solidFill>
                  <a:schemeClr val="tx1"/>
                </a:solidFill>
              </a:defRPr>
            </a:lvl1pPr>
          </a:lstStyle>
          <a:p>
            <a:fld id="{A83A9A08-7BE7-4358-BD80-29B3CEC3D969}" type="slidenum">
              <a:rPr lang="en-US" smtClean="0"/>
              <a:pPr/>
              <a:t>‹#›</a:t>
            </a:fld>
            <a:endParaRPr lang="en-US" dirty="0"/>
          </a:p>
        </p:txBody>
      </p:sp>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89" r:id="rId13"/>
  </p:sldLayoutIdLst>
  <p:transition>
    <p:fade/>
  </p:transition>
  <p:timing>
    <p:tnLst>
      <p:par>
        <p:cTn id="1" dur="indefinite" restart="never" nodeType="tmRoot"/>
      </p:par>
    </p:tnLst>
  </p:timing>
  <p:txStyles>
    <p:titleStyle>
      <a:lvl1pPr algn="r" defTabSz="182880" rtl="0" eaLnBrk="1" latinLnBrk="0" hangingPunct="1">
        <a:spcBef>
          <a:spcPct val="0"/>
        </a:spcBef>
        <a:buNone/>
        <a:defRPr sz="1600" kern="1200" cap="all" baseline="0">
          <a:solidFill>
            <a:schemeClr val="accent3"/>
          </a:solidFill>
          <a:latin typeface="+mj-lt"/>
          <a:ea typeface="+mj-ea"/>
          <a:cs typeface="+mj-cs"/>
        </a:defRPr>
      </a:lvl1pPr>
    </p:titleStyle>
    <p:body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0" y="6500553"/>
            <a:ext cx="9144000" cy="357447"/>
          </a:xfrm>
          <a:prstGeom prst="rect">
            <a:avLst/>
          </a:prstGeom>
        </p:spPr>
      </p:pic>
      <p:sp>
        <p:nvSpPr>
          <p:cNvPr id="5" name="Title Placeholder 1"/>
          <p:cNvSpPr>
            <a:spLocks noGrp="1"/>
          </p:cNvSpPr>
          <p:nvPr>
            <p:ph type="title"/>
          </p:nvPr>
        </p:nvSpPr>
        <p:spPr>
          <a:xfrm>
            <a:off x="119818" y="162410"/>
            <a:ext cx="2515438" cy="830997"/>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73650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3"/>
          <p:cNvSpPr txBox="1"/>
          <p:nvPr/>
        </p:nvSpPr>
        <p:spPr>
          <a:xfrm>
            <a:off x="1" y="67041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2014,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7" name="TextBox 4"/>
          <p:cNvSpPr txBox="1"/>
          <p:nvPr/>
        </p:nvSpPr>
        <p:spPr>
          <a:xfrm>
            <a:off x="2819401" y="655616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
        <p:nvSpPr>
          <p:cNvPr id="4" name="Slide Number Placeholder 3"/>
          <p:cNvSpPr>
            <a:spLocks noGrp="1"/>
          </p:cNvSpPr>
          <p:nvPr>
            <p:ph type="sldNum" sz="quarter" idx="4"/>
          </p:nvPr>
        </p:nvSpPr>
        <p:spPr>
          <a:xfrm>
            <a:off x="7010400" y="6135428"/>
            <a:ext cx="2133600" cy="365125"/>
          </a:xfrm>
          <a:prstGeom prst="rect">
            <a:avLst/>
          </a:prstGeom>
        </p:spPr>
        <p:txBody>
          <a:bodyPr vert="horz" lIns="91440" tIns="45720" rIns="91440" bIns="45720" rtlCol="0" anchor="b"/>
          <a:lstStyle>
            <a:lvl1pPr algn="r">
              <a:defRPr sz="1200">
                <a:solidFill>
                  <a:schemeClr val="tx1"/>
                </a:solidFill>
              </a:defRPr>
            </a:lvl1pPr>
          </a:lstStyle>
          <a:p>
            <a:fld id="{78D5DDE0-817E-4AE4-A00F-0745E82A8ED7}" type="slidenum">
              <a:rPr lang="en-US" smtClean="0"/>
              <a:pPr/>
              <a:t>‹#›</a:t>
            </a:fld>
            <a:endParaRPr lang="en-US"/>
          </a:p>
        </p:txBody>
      </p:sp>
      <p:sp>
        <p:nvSpPr>
          <p:cNvPr id="12" name="Footer Placeholder 11"/>
          <p:cNvSpPr>
            <a:spLocks noGrp="1"/>
          </p:cNvSpPr>
          <p:nvPr>
            <p:ph type="ftr" sz="quarter" idx="3"/>
          </p:nvPr>
        </p:nvSpPr>
        <p:spPr>
          <a:xfrm>
            <a:off x="0" y="6135428"/>
            <a:ext cx="2895600" cy="365125"/>
          </a:xfrm>
          <a:prstGeom prst="rect">
            <a:avLst/>
          </a:prstGeom>
        </p:spPr>
        <p:txBody>
          <a:bodyPr vert="horz" lIns="91440" tIns="45720" rIns="91440" bIns="45720" rtlCol="0" anchor="b"/>
          <a:lstStyle>
            <a:lvl1pPr algn="l">
              <a:defRPr sz="800">
                <a:solidFill>
                  <a:schemeClr val="bg2"/>
                </a:solidFill>
              </a:defRPr>
            </a:lvl1pPr>
          </a:lstStyle>
          <a:p>
            <a:endParaRPr lang="en-US"/>
          </a:p>
        </p:txBody>
      </p:sp>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transition>
    <p:fade/>
  </p:transition>
  <p:timing>
    <p:tnLst>
      <p:par>
        <p:cTn id="1" dur="indefinite" restart="never" nodeType="tmRoot"/>
      </p:par>
    </p:tnLst>
  </p:timing>
  <p:hf hdr="0" ftr="0" dt="0"/>
  <p:txStyles>
    <p:titleStyle>
      <a:lvl1pPr algn="r" defTabSz="182880" rtl="0" eaLnBrk="1" latinLnBrk="0" hangingPunct="1">
        <a:spcBef>
          <a:spcPct val="0"/>
        </a:spcBef>
        <a:buNone/>
        <a:defRPr sz="1600" kern="1200" cap="all" baseline="0">
          <a:solidFill>
            <a:schemeClr val="accent3"/>
          </a:solidFill>
          <a:latin typeface="+mj-lt"/>
          <a:ea typeface="+mj-ea"/>
          <a:cs typeface="+mj-cs"/>
        </a:defRPr>
      </a:lvl1pPr>
    </p:titleStyle>
    <p:body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6" y="3312415"/>
            <a:ext cx="7116763" cy="430887"/>
          </a:xfrm>
        </p:spPr>
        <p:txBody>
          <a:bodyPr/>
          <a:lstStyle/>
          <a:p>
            <a:r>
              <a:rPr lang="en-US" dirty="0" smtClean="0"/>
              <a:t>Role of Analytics </a:t>
            </a:r>
            <a:br>
              <a:rPr lang="en-US" dirty="0" smtClean="0"/>
            </a:br>
            <a:r>
              <a:rPr lang="en-US" dirty="0" smtClean="0"/>
              <a:t>in the </a:t>
            </a:r>
            <a:r>
              <a:rPr lang="en-US" dirty="0" err="1" smtClean="0"/>
              <a:t>indian</a:t>
            </a:r>
            <a:r>
              <a:rPr lang="en-US" dirty="0" smtClean="0"/>
              <a:t> </a:t>
            </a:r>
            <a:r>
              <a:rPr lang="en-US" dirty="0" err="1" smtClean="0"/>
              <a:t>kpo</a:t>
            </a:r>
            <a:r>
              <a:rPr lang="en-US" dirty="0" smtClean="0"/>
              <a:t> market </a:t>
            </a:r>
            <a:endParaRPr lang="en-US" dirty="0"/>
          </a:p>
        </p:txBody>
      </p:sp>
      <p:sp>
        <p:nvSpPr>
          <p:cNvPr id="3" name="Text Placeholder 2"/>
          <p:cNvSpPr>
            <a:spLocks noGrp="1"/>
          </p:cNvSpPr>
          <p:nvPr>
            <p:ph type="body" sz="quarter" idx="13"/>
          </p:nvPr>
        </p:nvSpPr>
        <p:spPr>
          <a:xfrm>
            <a:off x="339726" y="4167268"/>
            <a:ext cx="7116763" cy="646331"/>
          </a:xfrm>
        </p:spPr>
        <p:txBody>
          <a:bodyPr/>
          <a:lstStyle/>
          <a:p>
            <a:r>
              <a:rPr lang="en-US" dirty="0"/>
              <a:t>Sudipta </a:t>
            </a:r>
            <a:r>
              <a:rPr lang="en-US" dirty="0" smtClean="0"/>
              <a:t>K </a:t>
            </a:r>
            <a:r>
              <a:rPr lang="en-US" dirty="0"/>
              <a:t>Sen</a:t>
            </a:r>
          </a:p>
          <a:p>
            <a:r>
              <a:rPr lang="en-US" dirty="0"/>
              <a:t>Regional Director - South East Asia</a:t>
            </a:r>
          </a:p>
          <a:p>
            <a:r>
              <a:rPr lang="en-US" dirty="0"/>
              <a:t>Vice Chairman &amp; Board Member - </a:t>
            </a:r>
            <a:r>
              <a:rPr lang="en-US" dirty="0" smtClean="0"/>
              <a:t>India</a:t>
            </a:r>
            <a:endParaRPr lang="en-US" dirty="0"/>
          </a:p>
        </p:txBody>
      </p:sp>
    </p:spTree>
    <p:extLst>
      <p:ext uri="{BB962C8B-B14F-4D97-AF65-F5344CB8AC3E}">
        <p14:creationId xmlns:p14="http://schemas.microsoft.com/office/powerpoint/2010/main" val="30890436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033" y="1143000"/>
            <a:ext cx="8507934" cy="5351930"/>
          </a:xfrm>
          <a:prstGeom prst="rect">
            <a:avLst/>
          </a:prstGeom>
        </p:spPr>
      </p:pic>
    </p:spTree>
    <p:extLst>
      <p:ext uri="{BB962C8B-B14F-4D97-AF65-F5344CB8AC3E}">
        <p14:creationId xmlns:p14="http://schemas.microsoft.com/office/powerpoint/2010/main" val="277674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9818" y="285521"/>
            <a:ext cx="2515438" cy="584775"/>
          </a:xfrm>
        </p:spPr>
        <p:txBody>
          <a:bodyPr/>
          <a:lstStyle/>
          <a:p>
            <a:r>
              <a:rPr lang="en-US" dirty="0" smtClean="0"/>
              <a:t>BIG opportunities</a:t>
            </a:r>
            <a:endParaRPr lang="en-US" dirty="0"/>
          </a:p>
        </p:txBody>
      </p:sp>
      <p:sp>
        <p:nvSpPr>
          <p:cNvPr id="4" name="Content Placeholder 12"/>
          <p:cNvSpPr>
            <a:spLocks noGrp="1"/>
          </p:cNvSpPr>
          <p:nvPr>
            <p:ph sz="quarter" idx="13"/>
          </p:nvPr>
        </p:nvSpPr>
        <p:spPr>
          <a:xfrm>
            <a:off x="468313" y="1772817"/>
            <a:ext cx="8218488" cy="3284376"/>
          </a:xfrm>
          <a:prstGeom prst="rect">
            <a:avLst/>
          </a:prstGeom>
          <a:gradFill flip="none" rotWithShape="1">
            <a:gsLst>
              <a:gs pos="1000">
                <a:srgbClr val="F9FAFD"/>
              </a:gs>
              <a:gs pos="100000">
                <a:srgbClr val="E6EFFA"/>
              </a:gs>
            </a:gsLst>
            <a:lin ang="2700000" scaled="1"/>
            <a:tileRect/>
          </a:gradFill>
          <a:ln w="9525">
            <a:solidFill>
              <a:schemeClr val="accent4">
                <a:lumMod val="75000"/>
              </a:schemeClr>
            </a:solidFill>
          </a:ln>
          <a:effectLst>
            <a:innerShdw blurRad="114300">
              <a:srgbClr val="185A6A"/>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rmAutofit lnSpcReduction="10000"/>
          </a:bodyPr>
          <a:lstStyle/>
          <a:p>
            <a:pPr>
              <a:buClr>
                <a:schemeClr val="accent1">
                  <a:lumMod val="50000"/>
                </a:schemeClr>
              </a:buClr>
            </a:pPr>
            <a:r>
              <a:rPr lang="en-US" sz="2000" b="1" dirty="0">
                <a:solidFill>
                  <a:schemeClr val="accent1">
                    <a:lumMod val="50000"/>
                  </a:schemeClr>
                </a:solidFill>
              </a:rPr>
              <a:t>Leveraging analytical expertise to stay ahead of the competition</a:t>
            </a:r>
          </a:p>
          <a:p>
            <a:pPr>
              <a:buClr>
                <a:schemeClr val="accent1">
                  <a:lumMod val="50000"/>
                </a:schemeClr>
              </a:buClr>
            </a:pPr>
            <a:endParaRPr lang="en-US" sz="2000" b="1" dirty="0">
              <a:solidFill>
                <a:schemeClr val="accent1">
                  <a:lumMod val="50000"/>
                </a:schemeClr>
              </a:solidFill>
            </a:endParaRPr>
          </a:p>
          <a:p>
            <a:pPr>
              <a:buClr>
                <a:schemeClr val="accent1">
                  <a:lumMod val="50000"/>
                </a:schemeClr>
              </a:buClr>
            </a:pPr>
            <a:r>
              <a:rPr lang="en-US" sz="2000" b="1" dirty="0">
                <a:solidFill>
                  <a:schemeClr val="accent1">
                    <a:lumMod val="50000"/>
                  </a:schemeClr>
                </a:solidFill>
              </a:rPr>
              <a:t>Optimal </a:t>
            </a:r>
            <a:r>
              <a:rPr lang="en-US" sz="2000" b="1" dirty="0" err="1">
                <a:solidFill>
                  <a:schemeClr val="accent1">
                    <a:lumMod val="50000"/>
                  </a:schemeClr>
                </a:solidFill>
              </a:rPr>
              <a:t>utilisation</a:t>
            </a:r>
            <a:r>
              <a:rPr lang="en-US" sz="2000" b="1" dirty="0">
                <a:solidFill>
                  <a:schemeClr val="accent1">
                    <a:lumMod val="50000"/>
                  </a:schemeClr>
                </a:solidFill>
              </a:rPr>
              <a:t> on the available talent pool </a:t>
            </a:r>
            <a:endParaRPr lang="en-US" sz="2000" b="1" dirty="0" smtClean="0">
              <a:solidFill>
                <a:schemeClr val="accent1">
                  <a:lumMod val="50000"/>
                </a:schemeClr>
              </a:solidFill>
            </a:endParaRPr>
          </a:p>
          <a:p>
            <a:pPr>
              <a:buClr>
                <a:schemeClr val="accent1">
                  <a:lumMod val="50000"/>
                </a:schemeClr>
              </a:buClr>
            </a:pPr>
            <a:endParaRPr lang="en-US" sz="2000" b="1" dirty="0">
              <a:solidFill>
                <a:schemeClr val="accent1">
                  <a:lumMod val="50000"/>
                </a:schemeClr>
              </a:solidFill>
            </a:endParaRPr>
          </a:p>
          <a:p>
            <a:pPr>
              <a:buClr>
                <a:schemeClr val="accent1">
                  <a:lumMod val="50000"/>
                </a:schemeClr>
              </a:buClr>
            </a:pPr>
            <a:r>
              <a:rPr lang="en-US" sz="2000" b="1" dirty="0" smtClean="0">
                <a:solidFill>
                  <a:schemeClr val="accent1">
                    <a:lumMod val="50000"/>
                  </a:schemeClr>
                </a:solidFill>
              </a:rPr>
              <a:t>Cost v/s Value</a:t>
            </a:r>
            <a:endParaRPr lang="en-US" sz="2000" b="1" dirty="0">
              <a:solidFill>
                <a:schemeClr val="accent1">
                  <a:lumMod val="50000"/>
                </a:schemeClr>
              </a:solidFill>
            </a:endParaRPr>
          </a:p>
          <a:p>
            <a:pPr>
              <a:buClr>
                <a:schemeClr val="accent1">
                  <a:lumMod val="50000"/>
                </a:schemeClr>
              </a:buClr>
            </a:pPr>
            <a:endParaRPr lang="en-US" sz="2000" b="1" dirty="0">
              <a:solidFill>
                <a:schemeClr val="accent1">
                  <a:lumMod val="50000"/>
                </a:schemeClr>
              </a:solidFill>
            </a:endParaRPr>
          </a:p>
          <a:p>
            <a:pPr>
              <a:buClr>
                <a:schemeClr val="accent1">
                  <a:lumMod val="50000"/>
                </a:schemeClr>
              </a:buClr>
            </a:pPr>
            <a:r>
              <a:rPr lang="en-US" sz="2000" b="1" dirty="0">
                <a:solidFill>
                  <a:schemeClr val="accent1">
                    <a:lumMod val="50000"/>
                  </a:schemeClr>
                </a:solidFill>
              </a:rPr>
              <a:t>Exploring new business avenues </a:t>
            </a:r>
          </a:p>
          <a:p>
            <a:pPr marL="0" indent="0">
              <a:buClr>
                <a:schemeClr val="accent1">
                  <a:lumMod val="50000"/>
                </a:schemeClr>
              </a:buClr>
              <a:buNone/>
            </a:pPr>
            <a:endParaRPr lang="en-US" sz="2000" b="1" dirty="0">
              <a:solidFill>
                <a:schemeClr val="accent1">
                  <a:lumMod val="50000"/>
                </a:schemeClr>
              </a:solidFill>
            </a:endParaRPr>
          </a:p>
        </p:txBody>
      </p:sp>
    </p:spTree>
    <p:extLst>
      <p:ext uri="{BB962C8B-B14F-4D97-AF65-F5344CB8AC3E}">
        <p14:creationId xmlns:p14="http://schemas.microsoft.com/office/powerpoint/2010/main" val="15195353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MAP_OFFICES.png"/>
          <p:cNvPicPr>
            <a:picLocks noChangeAspect="1"/>
          </p:cNvPicPr>
          <p:nvPr/>
        </p:nvPicPr>
        <p:blipFill>
          <a:blip r:embed="rId3">
            <a:lum bright="66000" contrast="-70000"/>
            <a:extLst>
              <a:ext uri="{28A0092B-C50C-407E-A947-70E740481C1C}">
                <a14:useLocalDpi xmlns:a14="http://schemas.microsoft.com/office/drawing/2010/main" val="0"/>
              </a:ext>
            </a:extLst>
          </a:blip>
          <a:srcRect t="8408" b="9911"/>
          <a:stretch>
            <a:fillRect/>
          </a:stretch>
        </p:blipFill>
        <p:spPr bwMode="auto">
          <a:xfrm>
            <a:off x="304800" y="1314450"/>
            <a:ext cx="84582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65760" y="1545336"/>
            <a:ext cx="8327136" cy="3127248"/>
          </a:xfrm>
          <a:prstGeom prst="rect">
            <a:avLst/>
          </a:prstGeom>
          <a:solidFill>
            <a:schemeClr val="bg1">
              <a:alpha val="50000"/>
            </a:schemeClr>
          </a:solidFill>
          <a:effectLst>
            <a:softEdge rad="63500"/>
          </a:effectLst>
        </p:spPr>
        <p:txBody>
          <a:bodyPr/>
          <a:lstStyle/>
          <a:p>
            <a:pPr lvl="1">
              <a:buClr>
                <a:srgbClr val="292929"/>
              </a:buClr>
              <a:buFont typeface="Wingdings" pitchFamily="2" charset="2"/>
              <a:buNone/>
              <a:defRPr/>
            </a:pPr>
            <a:endParaRPr lang="en-US" sz="2400" dirty="0">
              <a:effectLst>
                <a:glow rad="101600">
                  <a:schemeClr val="accent5">
                    <a:satMod val="175000"/>
                    <a:alpha val="40000"/>
                  </a:schemeClr>
                </a:glow>
              </a:effectLst>
            </a:endParaRPr>
          </a:p>
          <a:p>
            <a:pPr lvl="1">
              <a:buClr>
                <a:srgbClr val="292929"/>
              </a:buClr>
              <a:buFont typeface="Wingdings" pitchFamily="2" charset="2"/>
              <a:buNone/>
              <a:defRPr/>
            </a:pPr>
            <a:endParaRPr lang="en-US" sz="2400" dirty="0">
              <a:effectLst>
                <a:glow rad="101600">
                  <a:schemeClr val="accent5">
                    <a:satMod val="175000"/>
                    <a:alpha val="40000"/>
                  </a:schemeClr>
                </a:glow>
              </a:effectLst>
            </a:endParaRPr>
          </a:p>
          <a:p>
            <a:pPr lvl="1">
              <a:buClr>
                <a:srgbClr val="292929"/>
              </a:buClr>
              <a:buFont typeface="Wingdings" pitchFamily="2" charset="2"/>
              <a:buNone/>
              <a:defRPr/>
            </a:pPr>
            <a:r>
              <a:rPr lang="en-US" sz="2400" dirty="0">
                <a:effectLst>
                  <a:glow rad="63500">
                    <a:schemeClr val="accent5">
                      <a:satMod val="175000"/>
                      <a:alpha val="40000"/>
                    </a:schemeClr>
                  </a:glow>
                </a:effectLst>
              </a:rPr>
              <a:t>“The business landscape has changed fundamentally.  Tomorrow’s environment will be different, but no less </a:t>
            </a:r>
            <a:br>
              <a:rPr lang="en-US" sz="2400" dirty="0">
                <a:effectLst>
                  <a:glow rad="63500">
                    <a:schemeClr val="accent5">
                      <a:satMod val="175000"/>
                      <a:alpha val="40000"/>
                    </a:schemeClr>
                  </a:glow>
                </a:effectLst>
              </a:rPr>
            </a:br>
            <a:r>
              <a:rPr lang="en-US" sz="2400" dirty="0">
                <a:effectLst>
                  <a:glow rad="63500">
                    <a:schemeClr val="accent5">
                      <a:satMod val="175000"/>
                      <a:alpha val="40000"/>
                    </a:schemeClr>
                  </a:glow>
                </a:effectLst>
              </a:rPr>
              <a:t>rich in possibilities for those who are prepared.”</a:t>
            </a:r>
          </a:p>
          <a:p>
            <a:pPr>
              <a:spcBef>
                <a:spcPct val="50000"/>
              </a:spcBef>
              <a:spcAft>
                <a:spcPct val="17000"/>
              </a:spcAft>
              <a:buClr>
                <a:schemeClr val="tx1"/>
              </a:buClr>
              <a:buFont typeface="Wingdings" pitchFamily="2" charset="2"/>
              <a:buNone/>
              <a:defRPr/>
            </a:pPr>
            <a:endParaRPr lang="en-US" sz="2400" dirty="0"/>
          </a:p>
        </p:txBody>
      </p:sp>
      <p:pic>
        <p:nvPicPr>
          <p:cNvPr id="10" name="Picture 9"/>
          <p:cNvPicPr>
            <a:picLocks noChangeAspect="1" noChangeArrowheads="1"/>
          </p:cNvPicPr>
          <p:nvPr/>
        </p:nvPicPr>
        <p:blipFill>
          <a:blip r:embed="rId4"/>
          <a:stretch>
            <a:fillRect/>
          </a:stretch>
        </p:blipFill>
        <p:spPr bwMode="auto">
          <a:xfrm>
            <a:off x="5966012" y="3950821"/>
            <a:ext cx="2438400" cy="261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75190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14363456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85521"/>
            <a:ext cx="2515438" cy="584775"/>
          </a:xfrm>
        </p:spPr>
        <p:txBody>
          <a:bodyPr/>
          <a:lstStyle/>
          <a:p>
            <a:r>
              <a:rPr lang="en-US" dirty="0" smtClean="0"/>
              <a:t>the Indian KPO Market</a:t>
            </a:r>
            <a:endParaRPr lang="en-US" dirty="0"/>
          </a:p>
        </p:txBody>
      </p:sp>
      <p:sp>
        <p:nvSpPr>
          <p:cNvPr id="3" name="Text Placeholder 2"/>
          <p:cNvSpPr>
            <a:spLocks noGrp="1"/>
          </p:cNvSpPr>
          <p:nvPr>
            <p:ph type="body" sz="quarter" idx="12"/>
          </p:nvPr>
        </p:nvSpPr>
        <p:spPr/>
        <p:txBody>
          <a:bodyPr/>
          <a:lstStyle/>
          <a:p>
            <a:r>
              <a:rPr lang="en-US" dirty="0" smtClean="0"/>
              <a:t>Key parameters</a:t>
            </a:r>
            <a:endParaRPr lang="en-US" dirty="0"/>
          </a:p>
        </p:txBody>
      </p:sp>
      <p:sp>
        <p:nvSpPr>
          <p:cNvPr id="6" name="Rectangle 5"/>
          <p:cNvSpPr/>
          <p:nvPr/>
        </p:nvSpPr>
        <p:spPr>
          <a:xfrm>
            <a:off x="238361" y="1219867"/>
            <a:ext cx="8771167" cy="1974682"/>
          </a:xfrm>
          <a:prstGeom prst="rect">
            <a:avLst/>
          </a:prstGeom>
          <a:gradFill flip="none" rotWithShape="1">
            <a:gsLst>
              <a:gs pos="0">
                <a:srgbClr val="15A6E9"/>
              </a:gs>
              <a:gs pos="100000">
                <a:srgbClr val="0A4CAD"/>
              </a:gs>
            </a:gsLst>
            <a:lin ang="3300000" scaled="0"/>
            <a:tileRect/>
          </a:gradFill>
          <a:ln w="6350">
            <a:solidFill>
              <a:srgbClr val="041D42"/>
            </a:solidFill>
          </a:ln>
          <a:effectLst>
            <a:innerShdw blurRad="114300">
              <a:srgbClr val="041D4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0" numCol="1" spcCol="0" rtlCol="0" fromWordArt="0" anchor="t" anchorCtr="0" forceAA="0" compatLnSpc="1">
            <a:prstTxWarp prst="textNoShape">
              <a:avLst/>
            </a:prstTxWarp>
            <a:normAutofit/>
          </a:bodyPr>
          <a:lstStyle/>
          <a:p>
            <a:pPr algn="ctr" defTabSz="365760">
              <a:lnSpc>
                <a:spcPct val="90000"/>
              </a:lnSpc>
            </a:pPr>
            <a:r>
              <a:rPr lang="en-US" sz="2000" b="1" dirty="0" smtClean="0">
                <a:effectLst>
                  <a:outerShdw blurRad="38100" dist="38100" dir="2700000" algn="tl">
                    <a:srgbClr val="000000">
                      <a:alpha val="43137"/>
                    </a:srgbClr>
                  </a:outerShdw>
                </a:effectLst>
              </a:rPr>
              <a:t>The Market</a:t>
            </a:r>
          </a:p>
          <a:p>
            <a:pPr algn="ctr" defTabSz="365760">
              <a:lnSpc>
                <a:spcPct val="90000"/>
              </a:lnSpc>
            </a:pPr>
            <a:endParaRPr lang="en-US" sz="13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t>India currently </a:t>
            </a:r>
            <a:r>
              <a:rPr lang="en-US" sz="1600" dirty="0"/>
              <a:t>caters to over 70% of the world’s KPO </a:t>
            </a:r>
            <a:r>
              <a:rPr lang="en-US" sz="1600" dirty="0" smtClean="0"/>
              <a:t>industry</a:t>
            </a:r>
          </a:p>
          <a:p>
            <a:pPr marL="285750" indent="-285750">
              <a:buFont typeface="Arial" panose="020B0604020202020204" pitchFamily="34" charset="0"/>
              <a:buChar char="•"/>
            </a:pPr>
            <a:r>
              <a:rPr lang="en-US" sz="1600" dirty="0"/>
              <a:t>As of 2013, the Indian KPO sector has employed over 3,50,000 </a:t>
            </a:r>
            <a:r>
              <a:rPr lang="en-US" sz="1600" dirty="0" smtClean="0"/>
              <a:t>professionals </a:t>
            </a:r>
          </a:p>
          <a:p>
            <a:pPr marL="285750" indent="-285750">
              <a:buFont typeface="Arial" panose="020B0604020202020204" pitchFamily="34" charset="0"/>
              <a:buChar char="•"/>
            </a:pPr>
            <a:r>
              <a:rPr lang="en-US" sz="1600" dirty="0" smtClean="0"/>
              <a:t>Facing </a:t>
            </a:r>
            <a:r>
              <a:rPr lang="en-US" sz="1600" dirty="0"/>
              <a:t>stiff competition from Philippines, Russia, China, Poland and </a:t>
            </a:r>
            <a:r>
              <a:rPr lang="en-US" sz="1600" dirty="0" smtClean="0"/>
              <a:t>Hungary</a:t>
            </a:r>
          </a:p>
          <a:p>
            <a:pPr marL="285750" indent="-285750">
              <a:buFont typeface="Arial" panose="020B0604020202020204" pitchFamily="34" charset="0"/>
              <a:buChar char="•"/>
            </a:pPr>
            <a:r>
              <a:rPr lang="en-US" sz="1600" dirty="0" smtClean="0"/>
              <a:t>Indian </a:t>
            </a:r>
            <a:r>
              <a:rPr lang="en-US" sz="1600" dirty="0"/>
              <a:t>KPO market is expected to grow with a CAGR of 30%</a:t>
            </a:r>
          </a:p>
          <a:p>
            <a:pPr marL="285750" indent="-285750">
              <a:buFont typeface="Arial" panose="020B0604020202020204" pitchFamily="34" charset="0"/>
              <a:buChar char="•"/>
            </a:pPr>
            <a:endParaRPr lang="en-US" sz="1600" dirty="0"/>
          </a:p>
          <a:p>
            <a:endParaRPr lang="en-US" sz="1400" dirty="0"/>
          </a:p>
          <a:p>
            <a:pPr algn="ctr" defTabSz="365760">
              <a:lnSpc>
                <a:spcPct val="90000"/>
              </a:lnSpc>
            </a:pPr>
            <a:endParaRPr lang="en-US" sz="1300" b="1" dirty="0" smtClean="0">
              <a:effectLst>
                <a:outerShdw blurRad="38100" dist="38100" dir="2700000" algn="tl">
                  <a:srgbClr val="000000">
                    <a:alpha val="43137"/>
                  </a:srgbClr>
                </a:outerShdw>
              </a:effectLst>
            </a:endParaRPr>
          </a:p>
          <a:p>
            <a:pPr algn="ctr" defTabSz="365760">
              <a:lnSpc>
                <a:spcPct val="90000"/>
              </a:lnSpc>
            </a:pPr>
            <a:endParaRPr lang="en-US" sz="1300" b="1" dirty="0">
              <a:effectLst>
                <a:outerShdw blurRad="38100" dist="38100" dir="2700000" algn="tl">
                  <a:srgbClr val="000000">
                    <a:alpha val="43137"/>
                  </a:srgbClr>
                </a:outerShdw>
              </a:effectLst>
            </a:endParaRPr>
          </a:p>
        </p:txBody>
      </p:sp>
      <p:sp>
        <p:nvSpPr>
          <p:cNvPr id="7" name="Rectangle 6"/>
          <p:cNvSpPr/>
          <p:nvPr/>
        </p:nvSpPr>
        <p:spPr>
          <a:xfrm>
            <a:off x="238361" y="3440771"/>
            <a:ext cx="8771167" cy="2744875"/>
          </a:xfrm>
          <a:prstGeom prst="rect">
            <a:avLst/>
          </a:prstGeom>
          <a:gradFill flip="none" rotWithShape="1">
            <a:gsLst>
              <a:gs pos="0">
                <a:srgbClr val="F3A015"/>
              </a:gs>
              <a:gs pos="100000">
                <a:srgbClr val="CF4A0F"/>
              </a:gs>
            </a:gsLst>
            <a:lin ang="3300000" scaled="0"/>
            <a:tileRect/>
          </a:gradFill>
          <a:ln w="6350">
            <a:solidFill>
              <a:srgbClr val="652407"/>
            </a:solidFill>
          </a:ln>
          <a:effectLst>
            <a:innerShdw blurRad="152400">
              <a:srgbClr val="652407"/>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0" numCol="1" spcCol="0" rtlCol="0" fromWordArt="0" anchor="t" anchorCtr="0" forceAA="0" compatLnSpc="1">
            <a:prstTxWarp prst="textNoShape">
              <a:avLst/>
            </a:prstTxWarp>
            <a:normAutofit lnSpcReduction="10000"/>
          </a:bodyPr>
          <a:lstStyle/>
          <a:p>
            <a:pPr algn="ctr" defTabSz="365760">
              <a:lnSpc>
                <a:spcPct val="90000"/>
              </a:lnSpc>
            </a:pPr>
            <a:r>
              <a:rPr lang="en-US" sz="2000" b="1" dirty="0" smtClean="0">
                <a:effectLst>
                  <a:outerShdw blurRad="38100" dist="38100" dir="2700000" algn="tl">
                    <a:srgbClr val="000000">
                      <a:alpha val="43137"/>
                    </a:srgbClr>
                  </a:outerShdw>
                </a:effectLst>
              </a:rPr>
              <a:t>The Growth Drivers</a:t>
            </a:r>
            <a:endParaRPr lang="en-US" sz="2000" b="1" dirty="0">
              <a:effectLst>
                <a:outerShdw blurRad="38100" dist="38100" dir="2700000" algn="tl">
                  <a:srgbClr val="000000">
                    <a:alpha val="43137"/>
                  </a:srgbClr>
                </a:outerShdw>
              </a:effectLst>
            </a:endParaRPr>
          </a:p>
          <a:p>
            <a:pPr algn="ctr" defTabSz="365760">
              <a:lnSpc>
                <a:spcPct val="90000"/>
              </a:lnSpc>
            </a:pPr>
            <a:endParaRPr lang="en-US" sz="16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a:t>Vast talent pool of highly educated and </a:t>
            </a:r>
            <a:r>
              <a:rPr lang="en-US" sz="1600" dirty="0" err="1" smtClean="0"/>
              <a:t>specialised</a:t>
            </a:r>
            <a:r>
              <a:rPr lang="en-US" sz="1600" dirty="0" smtClean="0"/>
              <a:t> </a:t>
            </a:r>
            <a:r>
              <a:rPr lang="en-US" sz="1600" dirty="0"/>
              <a:t>professionals </a:t>
            </a:r>
          </a:p>
          <a:p>
            <a:pPr marL="285750" indent="-285750">
              <a:buFont typeface="Arial" panose="020B0604020202020204" pitchFamily="34" charset="0"/>
              <a:buChar char="•"/>
            </a:pPr>
            <a:r>
              <a:rPr lang="en-US" sz="1600" dirty="0"/>
              <a:t>Availability of cost-efficient skills </a:t>
            </a:r>
          </a:p>
          <a:p>
            <a:pPr marL="285750" indent="-285750">
              <a:buFont typeface="Arial" panose="020B0604020202020204" pitchFamily="34" charset="0"/>
              <a:buChar char="•"/>
            </a:pPr>
            <a:r>
              <a:rPr lang="en-US" sz="1600" dirty="0"/>
              <a:t>Overall cost savings of ~60-70 over the source countries </a:t>
            </a:r>
          </a:p>
          <a:p>
            <a:pPr marL="285750" indent="-285750">
              <a:buFont typeface="Arial" panose="020B0604020202020204" pitchFamily="34" charset="0"/>
              <a:buChar char="•"/>
            </a:pPr>
            <a:r>
              <a:rPr lang="en-US" sz="1600" dirty="0"/>
              <a:t>Competitiveness and efficiency in providing technological solutions </a:t>
            </a:r>
          </a:p>
          <a:p>
            <a:pPr marL="285750" indent="-285750">
              <a:buFont typeface="Arial" panose="020B0604020202020204" pitchFamily="34" charset="0"/>
              <a:buChar char="•"/>
            </a:pPr>
            <a:r>
              <a:rPr lang="en-US" sz="1600" dirty="0"/>
              <a:t>Continuous demand from the global </a:t>
            </a:r>
            <a:r>
              <a:rPr lang="en-US" sz="1600" dirty="0" err="1"/>
              <a:t>organisations</a:t>
            </a:r>
            <a:r>
              <a:rPr lang="en-US" sz="1600" dirty="0"/>
              <a:t> </a:t>
            </a:r>
          </a:p>
          <a:p>
            <a:pPr marL="285750" indent="-285750">
              <a:buFont typeface="Arial" panose="020B0604020202020204" pitchFamily="34" charset="0"/>
              <a:buChar char="•"/>
            </a:pPr>
            <a:r>
              <a:rPr lang="en-US" sz="1600" dirty="0"/>
              <a:t>Expanding economy the propels local demand </a:t>
            </a:r>
          </a:p>
          <a:p>
            <a:pPr marL="285750" indent="-285750">
              <a:buFont typeface="Arial" panose="020B0604020202020204" pitchFamily="34" charset="0"/>
              <a:buChar char="•"/>
            </a:pPr>
            <a:r>
              <a:rPr lang="en-US" sz="1600" dirty="0" smtClean="0"/>
              <a:t>Knowledge of English language and process expertise</a:t>
            </a:r>
          </a:p>
          <a:p>
            <a:pPr marL="285750" indent="-285750">
              <a:buFont typeface="Arial" panose="020B0604020202020204" pitchFamily="34" charset="0"/>
              <a:buChar char="•"/>
            </a:pPr>
            <a:r>
              <a:rPr lang="en-US" sz="1600" dirty="0" smtClean="0"/>
              <a:t>Supportive investment and tax policies </a:t>
            </a:r>
          </a:p>
          <a:p>
            <a:pPr marL="285750" indent="-285750">
              <a:buFont typeface="Arial" panose="020B0604020202020204" pitchFamily="34" charset="0"/>
              <a:buChar char="•"/>
            </a:pPr>
            <a:r>
              <a:rPr lang="en-US" sz="1600" dirty="0" smtClean="0"/>
              <a:t>Ability to manage any kind of outsourcing: Equity Research, IT, Clinical, Financial, etc.</a:t>
            </a:r>
          </a:p>
          <a:p>
            <a:pPr marL="285750" indent="-285750">
              <a:buFont typeface="Arial" panose="020B0604020202020204" pitchFamily="34" charset="0"/>
              <a:buChar char="•"/>
            </a:pPr>
            <a:endParaRPr lang="en-US" sz="1600" dirty="0">
              <a:effectLst>
                <a:outerShdw blurRad="38100" dist="38100" dir="2700000" algn="tl">
                  <a:srgbClr val="000000">
                    <a:alpha val="43137"/>
                  </a:srgbClr>
                </a:outerShdw>
              </a:effectLst>
            </a:endParaRPr>
          </a:p>
        </p:txBody>
      </p:sp>
      <p:sp>
        <p:nvSpPr>
          <p:cNvPr id="8" name="TextBox 7"/>
          <p:cNvSpPr txBox="1"/>
          <p:nvPr/>
        </p:nvSpPr>
        <p:spPr>
          <a:xfrm>
            <a:off x="6199094" y="6266329"/>
            <a:ext cx="2810433" cy="246221"/>
          </a:xfrm>
          <a:prstGeom prst="rect">
            <a:avLst/>
          </a:prstGeom>
          <a:noFill/>
        </p:spPr>
        <p:txBody>
          <a:bodyPr wrap="square" rtlCol="0">
            <a:spAutoFit/>
          </a:bodyPr>
          <a:lstStyle/>
          <a:p>
            <a:pPr algn="r"/>
            <a:r>
              <a:rPr lang="en-US" sz="1000" dirty="0" smtClean="0"/>
              <a:t>* Source: ASSOCHAM</a:t>
            </a:r>
            <a:endParaRPr lang="en-US" sz="1000" dirty="0"/>
          </a:p>
        </p:txBody>
      </p:sp>
    </p:spTree>
    <p:extLst>
      <p:ext uri="{BB962C8B-B14F-4D97-AF65-F5344CB8AC3E}">
        <p14:creationId xmlns:p14="http://schemas.microsoft.com/office/powerpoint/2010/main" val="8385716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1206874"/>
            <a:ext cx="9144000" cy="4791075"/>
          </a:xfrm>
          <a:prstGeom prst="rect">
            <a:avLst/>
          </a:prstGeom>
        </p:spPr>
      </p:pic>
      <p:sp>
        <p:nvSpPr>
          <p:cNvPr id="2" name="Title 1"/>
          <p:cNvSpPr>
            <a:spLocks noGrp="1"/>
          </p:cNvSpPr>
          <p:nvPr>
            <p:ph type="title"/>
          </p:nvPr>
        </p:nvSpPr>
        <p:spPr>
          <a:xfrm>
            <a:off x="119818" y="408631"/>
            <a:ext cx="2515438" cy="338554"/>
          </a:xfrm>
        </p:spPr>
        <p:txBody>
          <a:bodyPr/>
          <a:lstStyle/>
          <a:p>
            <a:r>
              <a:rPr lang="en-US" dirty="0"/>
              <a:t>Data = asset</a:t>
            </a:r>
          </a:p>
        </p:txBody>
      </p:sp>
      <p:sp>
        <p:nvSpPr>
          <p:cNvPr id="5" name="Text Placeholder 4"/>
          <p:cNvSpPr>
            <a:spLocks noGrp="1"/>
          </p:cNvSpPr>
          <p:nvPr>
            <p:ph type="body" sz="quarter" idx="12"/>
          </p:nvPr>
        </p:nvSpPr>
        <p:spPr>
          <a:xfrm flipH="1">
            <a:off x="2635254" y="285521"/>
            <a:ext cx="6401169" cy="584775"/>
          </a:xfrm>
        </p:spPr>
        <p:txBody>
          <a:bodyPr/>
          <a:lstStyle/>
          <a:p>
            <a:r>
              <a:rPr lang="en-US" dirty="0" smtClean="0"/>
              <a:t>Building a competitive advantage in the big data age</a:t>
            </a:r>
            <a:endParaRPr lang="en-US" dirty="0"/>
          </a:p>
        </p:txBody>
      </p:sp>
      <p:sp>
        <p:nvSpPr>
          <p:cNvPr id="4" name="Content Placeholder 3"/>
          <p:cNvSpPr>
            <a:spLocks noGrp="1"/>
          </p:cNvSpPr>
          <p:nvPr>
            <p:ph sz="quarter" idx="11"/>
          </p:nvPr>
        </p:nvSpPr>
        <p:spPr>
          <a:xfrm>
            <a:off x="54864" y="1256833"/>
            <a:ext cx="5070746" cy="5743111"/>
          </a:xfrm>
        </p:spPr>
        <p:txBody>
          <a:bodyPr/>
          <a:lstStyle/>
          <a:p>
            <a:pPr marL="0" indent="0">
              <a:buNone/>
            </a:pPr>
            <a:r>
              <a:rPr lang="en-US" b="1" dirty="0" smtClean="0">
                <a:solidFill>
                  <a:schemeClr val="accent2"/>
                </a:solidFill>
              </a:rPr>
              <a:t>Digital Interactions and Social Media are leading to a massive rise in the creation of unstructured data</a:t>
            </a:r>
          </a:p>
          <a:p>
            <a:pPr marL="0" indent="0">
              <a:buNone/>
            </a:pPr>
            <a:endParaRPr lang="en-US" b="1" dirty="0">
              <a:solidFill>
                <a:schemeClr val="accent2"/>
              </a:solidFill>
            </a:endParaRPr>
          </a:p>
          <a:p>
            <a:pPr marL="0" indent="0">
              <a:buNone/>
            </a:pPr>
            <a:r>
              <a:rPr lang="en-US" b="1" dirty="0" smtClean="0">
                <a:solidFill>
                  <a:schemeClr val="accent2"/>
                </a:solidFill>
              </a:rPr>
              <a:t>By 2020, volume </a:t>
            </a:r>
            <a:r>
              <a:rPr lang="en-US" b="1" dirty="0">
                <a:solidFill>
                  <a:schemeClr val="accent2"/>
                </a:solidFill>
              </a:rPr>
              <a:t>of Digital Data </a:t>
            </a:r>
            <a:r>
              <a:rPr lang="en-US" b="1" dirty="0" smtClean="0">
                <a:solidFill>
                  <a:schemeClr val="accent2"/>
                </a:solidFill>
              </a:rPr>
              <a:t>is </a:t>
            </a:r>
            <a:r>
              <a:rPr lang="en-US" b="1" dirty="0">
                <a:solidFill>
                  <a:schemeClr val="accent2"/>
                </a:solidFill>
              </a:rPr>
              <a:t>expected to be 50 times of what it was in </a:t>
            </a:r>
            <a:r>
              <a:rPr lang="en-US" b="1" dirty="0" smtClean="0">
                <a:solidFill>
                  <a:schemeClr val="accent2"/>
                </a:solidFill>
              </a:rPr>
              <a:t>2012</a:t>
            </a:r>
          </a:p>
          <a:p>
            <a:pPr marL="0" indent="0">
              <a:buNone/>
            </a:pPr>
            <a:endParaRPr lang="en-US" b="1" dirty="0">
              <a:solidFill>
                <a:schemeClr val="accent2"/>
              </a:solidFill>
            </a:endParaRPr>
          </a:p>
          <a:p>
            <a:pPr marL="0" indent="0">
              <a:buNone/>
            </a:pPr>
            <a:r>
              <a:rPr lang="en-US" b="1" dirty="0">
                <a:solidFill>
                  <a:schemeClr val="accent2"/>
                </a:solidFill>
              </a:rPr>
              <a:t>In 1986, only 6% of the world’s data was digital. Today, </a:t>
            </a:r>
            <a:r>
              <a:rPr lang="en-US" b="1" dirty="0" smtClean="0">
                <a:solidFill>
                  <a:schemeClr val="accent2"/>
                </a:solidFill>
              </a:rPr>
              <a:t>~99</a:t>
            </a:r>
            <a:r>
              <a:rPr lang="en-US" b="1" dirty="0">
                <a:solidFill>
                  <a:schemeClr val="accent2"/>
                </a:solidFill>
              </a:rPr>
              <a:t>% of the world’s written words, images, music, and data are transmitted in digital </a:t>
            </a:r>
            <a:r>
              <a:rPr lang="en-US" b="1" dirty="0" smtClean="0">
                <a:solidFill>
                  <a:schemeClr val="accent2"/>
                </a:solidFill>
              </a:rPr>
              <a:t>format</a:t>
            </a:r>
            <a:endParaRPr lang="en-US" b="1" dirty="0">
              <a:solidFill>
                <a:schemeClr val="accent2"/>
              </a:solidFill>
            </a:endParaRPr>
          </a:p>
          <a:p>
            <a:pPr marL="0" indent="0">
              <a:buNone/>
            </a:pPr>
            <a:endParaRPr lang="en-US" b="1" dirty="0">
              <a:solidFill>
                <a:schemeClr val="accent2"/>
              </a:solidFill>
            </a:endParaRPr>
          </a:p>
          <a:p>
            <a:pPr marL="0" indent="0">
              <a:buNone/>
            </a:pPr>
            <a:r>
              <a:rPr lang="en-US" b="1" dirty="0" err="1" smtClean="0">
                <a:solidFill>
                  <a:schemeClr val="accent2"/>
                </a:solidFill>
              </a:rPr>
              <a:t>Organisations</a:t>
            </a:r>
            <a:r>
              <a:rPr lang="en-US" b="1" dirty="0" smtClean="0">
                <a:solidFill>
                  <a:schemeClr val="accent2"/>
                </a:solidFill>
              </a:rPr>
              <a:t> </a:t>
            </a:r>
            <a:r>
              <a:rPr lang="en-US" b="1" dirty="0">
                <a:solidFill>
                  <a:schemeClr val="accent2"/>
                </a:solidFill>
              </a:rPr>
              <a:t>are </a:t>
            </a:r>
            <a:r>
              <a:rPr lang="en-US" b="1" dirty="0" smtClean="0">
                <a:solidFill>
                  <a:schemeClr val="accent2"/>
                </a:solidFill>
              </a:rPr>
              <a:t>leveraging </a:t>
            </a:r>
            <a:r>
              <a:rPr lang="en-US" b="1" dirty="0">
                <a:solidFill>
                  <a:schemeClr val="accent2"/>
                </a:solidFill>
              </a:rPr>
              <a:t>big data to derive insights and foresights </a:t>
            </a:r>
            <a:endParaRPr lang="en-US" b="1" dirty="0" smtClean="0">
              <a:solidFill>
                <a:schemeClr val="accent2"/>
              </a:solidFill>
            </a:endParaRPr>
          </a:p>
          <a:p>
            <a:pPr marL="0" indent="0">
              <a:buNone/>
            </a:pPr>
            <a:endParaRPr lang="en-US" b="1" dirty="0">
              <a:solidFill>
                <a:schemeClr val="accent2"/>
              </a:solidFill>
            </a:endParaRPr>
          </a:p>
          <a:p>
            <a:pPr marL="0" indent="0">
              <a:buNone/>
            </a:pPr>
            <a:endParaRPr lang="en-US" b="1" dirty="0">
              <a:solidFill>
                <a:schemeClr val="accent2"/>
              </a:solidFill>
            </a:endParaRPr>
          </a:p>
          <a:p>
            <a:pPr marL="0" indent="0">
              <a:buNone/>
            </a:pPr>
            <a:endParaRPr lang="en-US" b="1" dirty="0" smtClean="0">
              <a:solidFill>
                <a:schemeClr val="accent2"/>
              </a:solidFill>
            </a:endParaRPr>
          </a:p>
        </p:txBody>
      </p:sp>
    </p:spTree>
    <p:extLst>
      <p:ext uri="{BB962C8B-B14F-4D97-AF65-F5344CB8AC3E}">
        <p14:creationId xmlns:p14="http://schemas.microsoft.com/office/powerpoint/2010/main" val="293920983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5580" y="1506072"/>
            <a:ext cx="7621100" cy="5002304"/>
          </a:xfrm>
          <a:prstGeom prst="rect">
            <a:avLst/>
          </a:prstGeom>
        </p:spPr>
      </p:pic>
    </p:spTree>
    <p:extLst>
      <p:ext uri="{BB962C8B-B14F-4D97-AF65-F5344CB8AC3E}">
        <p14:creationId xmlns:p14="http://schemas.microsoft.com/office/powerpoint/2010/main" val="393408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85521"/>
            <a:ext cx="2515438" cy="584775"/>
          </a:xfrm>
        </p:spPr>
        <p:txBody>
          <a:bodyPr/>
          <a:lstStyle/>
          <a:p>
            <a:r>
              <a:rPr lang="en-US" dirty="0" smtClean="0"/>
              <a:t>The growing role of analytics</a:t>
            </a:r>
            <a:endParaRPr lang="en-US" dirty="0"/>
          </a:p>
        </p:txBody>
      </p:sp>
      <p:sp>
        <p:nvSpPr>
          <p:cNvPr id="4" name="Content Placeholder 3"/>
          <p:cNvSpPr>
            <a:spLocks noGrp="1"/>
          </p:cNvSpPr>
          <p:nvPr>
            <p:ph sz="quarter" idx="11"/>
          </p:nvPr>
        </p:nvSpPr>
        <p:spPr>
          <a:xfrm>
            <a:off x="349622" y="1419278"/>
            <a:ext cx="8565777" cy="4081117"/>
          </a:xfrm>
        </p:spPr>
        <p:txBody>
          <a:bodyPr/>
          <a:lstStyle/>
          <a:p>
            <a:r>
              <a:rPr lang="en-US" dirty="0" smtClean="0"/>
              <a:t>Analytics currently contributes to over 20% </a:t>
            </a:r>
            <a:r>
              <a:rPr lang="en-US" dirty="0"/>
              <a:t>of the Indian KPO </a:t>
            </a:r>
            <a:r>
              <a:rPr lang="en-US" dirty="0" smtClean="0"/>
              <a:t>market</a:t>
            </a:r>
          </a:p>
          <a:p>
            <a:endParaRPr lang="en-US" dirty="0"/>
          </a:p>
          <a:p>
            <a:r>
              <a:rPr lang="en-US" dirty="0"/>
              <a:t>India is seen as the preferred destination for analytics </a:t>
            </a:r>
            <a:r>
              <a:rPr lang="en-US" dirty="0" smtClean="0"/>
              <a:t>outsourcing</a:t>
            </a:r>
          </a:p>
          <a:p>
            <a:endParaRPr lang="en-US" dirty="0"/>
          </a:p>
          <a:p>
            <a:r>
              <a:rPr lang="en-US" dirty="0" smtClean="0"/>
              <a:t>India Data Analytics services market to cross 1$ billion by 2015 </a:t>
            </a:r>
          </a:p>
          <a:p>
            <a:endParaRPr lang="en-US" dirty="0" smtClean="0"/>
          </a:p>
          <a:p>
            <a:r>
              <a:rPr lang="en-US" dirty="0" smtClean="0"/>
              <a:t>CAGR of ~25% between 2010 – 2015</a:t>
            </a:r>
          </a:p>
          <a:p>
            <a:endParaRPr lang="en-US" dirty="0" smtClean="0"/>
          </a:p>
          <a:p>
            <a:r>
              <a:rPr lang="en-US" dirty="0" smtClean="0"/>
              <a:t>More and more skilled professionals in India are getting trained in analytics</a:t>
            </a:r>
          </a:p>
          <a:p>
            <a:endParaRPr lang="en-US" dirty="0" smtClean="0"/>
          </a:p>
          <a:p>
            <a:r>
              <a:rPr lang="en-US" dirty="0" smtClean="0"/>
              <a:t>Information explosion has made analytics an imperative for modern businesses</a:t>
            </a:r>
          </a:p>
          <a:p>
            <a:endParaRPr lang="en-US" dirty="0" smtClean="0"/>
          </a:p>
        </p:txBody>
      </p:sp>
      <p:sp>
        <p:nvSpPr>
          <p:cNvPr id="6" name="Text Placeholder 2"/>
          <p:cNvSpPr>
            <a:spLocks noGrp="1"/>
          </p:cNvSpPr>
          <p:nvPr>
            <p:ph type="body" sz="quarter" idx="12"/>
          </p:nvPr>
        </p:nvSpPr>
        <p:spPr>
          <a:xfrm flipH="1">
            <a:off x="2635255" y="408631"/>
            <a:ext cx="6054720" cy="338554"/>
          </a:xfrm>
        </p:spPr>
        <p:txBody>
          <a:bodyPr/>
          <a:lstStyle/>
          <a:p>
            <a:r>
              <a:rPr lang="en-US" dirty="0" smtClean="0"/>
              <a:t>Some interesting facts </a:t>
            </a:r>
            <a:endParaRPr lang="en-US" dirty="0"/>
          </a:p>
        </p:txBody>
      </p:sp>
    </p:spTree>
    <p:extLst>
      <p:ext uri="{BB962C8B-B14F-4D97-AF65-F5344CB8AC3E}">
        <p14:creationId xmlns:p14="http://schemas.microsoft.com/office/powerpoint/2010/main" val="27869325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growing role of analytics</a:t>
            </a:r>
          </a:p>
        </p:txBody>
      </p:sp>
      <p:sp>
        <p:nvSpPr>
          <p:cNvPr id="3" name="Text Placeholder 2"/>
          <p:cNvSpPr>
            <a:spLocks noGrp="1"/>
          </p:cNvSpPr>
          <p:nvPr>
            <p:ph type="body" sz="quarter" idx="12"/>
          </p:nvPr>
        </p:nvSpPr>
        <p:spPr/>
        <p:txBody>
          <a:bodyPr/>
          <a:lstStyle/>
          <a:p>
            <a:r>
              <a:rPr lang="en-US" dirty="0" smtClean="0"/>
              <a:t>Analytics as a priority area for Indian </a:t>
            </a:r>
            <a:r>
              <a:rPr lang="en-US" dirty="0" err="1" smtClean="0"/>
              <a:t>kpo</a:t>
            </a:r>
            <a:endParaRPr lang="en-US" dirty="0"/>
          </a:p>
        </p:txBody>
      </p:sp>
      <p:grpSp>
        <p:nvGrpSpPr>
          <p:cNvPr id="8" name="Group 7"/>
          <p:cNvGrpSpPr/>
          <p:nvPr/>
        </p:nvGrpSpPr>
        <p:grpSpPr>
          <a:xfrm>
            <a:off x="238362" y="2007864"/>
            <a:ext cx="6955814" cy="1999360"/>
            <a:chOff x="238362" y="1219868"/>
            <a:chExt cx="6929916" cy="2926080"/>
          </a:xfrm>
          <a:effectLst>
            <a:outerShdw blurRad="50800" dist="25400" dir="8100000" algn="tr" rotWithShape="0">
              <a:prstClr val="black">
                <a:alpha val="25000"/>
              </a:prstClr>
            </a:outerShdw>
          </a:effectLst>
        </p:grpSpPr>
        <p:sp>
          <p:nvSpPr>
            <p:cNvPr id="22" name="Rectangle 21"/>
            <p:cNvSpPr/>
            <p:nvPr/>
          </p:nvSpPr>
          <p:spPr>
            <a:xfrm>
              <a:off x="1975722" y="1219868"/>
              <a:ext cx="1737360" cy="2926080"/>
            </a:xfrm>
            <a:prstGeom prst="rect">
              <a:avLst/>
            </a:prstGeom>
            <a:gradFill flip="none" rotWithShape="1">
              <a:gsLst>
                <a:gs pos="0">
                  <a:srgbClr val="20E446"/>
                </a:gs>
                <a:gs pos="85000">
                  <a:srgbClr val="118424"/>
                </a:gs>
                <a:gs pos="65000">
                  <a:srgbClr val="128024"/>
                </a:gs>
              </a:gsLst>
              <a:path path="circle">
                <a:fillToRect r="100000" b="100000"/>
              </a:path>
              <a:tileRect l="-100000" t="-100000"/>
            </a:gradFill>
            <a:ln w="12700">
              <a:solidFill>
                <a:srgbClr val="118424"/>
              </a:solidFill>
            </a:ln>
            <a:effectLst>
              <a:innerShdw blurRad="368300">
                <a:srgbClr val="20E44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548640" rIns="137160" bIns="45720" numCol="1" spcCol="0" rtlCol="0" fromWordArt="0" anchor="t" anchorCtr="0" forceAA="0" compatLnSpc="1">
              <a:prstTxWarp prst="textNoShape">
                <a:avLst/>
              </a:prstTxWarp>
              <a:normAutofit/>
            </a:bodyPr>
            <a:lstStyle/>
            <a:p>
              <a:pPr algn="ctr" defTabSz="365760">
                <a:lnSpc>
                  <a:spcPct val="90000"/>
                </a:lnSpc>
              </a:pPr>
              <a:endParaRPr lang="en-US" sz="1300" b="1" dirty="0" smtClean="0"/>
            </a:p>
            <a:p>
              <a:pPr algn="ctr" defTabSz="365760">
                <a:lnSpc>
                  <a:spcPct val="90000"/>
                </a:lnSpc>
              </a:pPr>
              <a:r>
                <a:rPr lang="en-US" sz="1300" b="1" dirty="0" smtClean="0"/>
                <a:t>Equity Research, Financial &amp; Accounting Services</a:t>
              </a:r>
              <a:endParaRPr lang="en-US" sz="1300" dirty="0"/>
            </a:p>
          </p:txBody>
        </p:sp>
        <p:sp>
          <p:nvSpPr>
            <p:cNvPr id="20" name="Rectangle 19"/>
            <p:cNvSpPr/>
            <p:nvPr/>
          </p:nvSpPr>
          <p:spPr>
            <a:xfrm>
              <a:off x="3693558" y="1219868"/>
              <a:ext cx="1737360" cy="2926080"/>
            </a:xfrm>
            <a:prstGeom prst="rect">
              <a:avLst/>
            </a:prstGeom>
            <a:gradFill flip="none" rotWithShape="1">
              <a:gsLst>
                <a:gs pos="0">
                  <a:srgbClr val="1FDEF1"/>
                </a:gs>
                <a:gs pos="85000">
                  <a:srgbClr val="1278CC"/>
                </a:gs>
                <a:gs pos="65000">
                  <a:srgbClr val="0067BC"/>
                </a:gs>
              </a:gsLst>
              <a:path path="circle">
                <a:fillToRect r="100000" b="100000"/>
              </a:path>
              <a:tileRect l="-100000" t="-100000"/>
            </a:gradFill>
            <a:ln w="12700">
              <a:solidFill>
                <a:srgbClr val="1278CC"/>
              </a:solidFill>
            </a:ln>
            <a:effectLst>
              <a:innerShdw blurRad="368300">
                <a:srgbClr val="1FDEF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548640" rIns="137160" bIns="45720" numCol="1" spcCol="0" rtlCol="0" fromWordArt="0" anchor="t" anchorCtr="0" forceAA="0" compatLnSpc="1">
              <a:prstTxWarp prst="textNoShape">
                <a:avLst/>
              </a:prstTxWarp>
              <a:normAutofit/>
            </a:bodyPr>
            <a:lstStyle/>
            <a:p>
              <a:pPr algn="ctr" defTabSz="365760">
                <a:lnSpc>
                  <a:spcPct val="90000"/>
                </a:lnSpc>
              </a:pPr>
              <a:endParaRPr lang="en-US" sz="1300" b="1" dirty="0" smtClean="0"/>
            </a:p>
            <a:p>
              <a:pPr algn="ctr" defTabSz="365760">
                <a:lnSpc>
                  <a:spcPct val="90000"/>
                </a:lnSpc>
              </a:pPr>
              <a:r>
                <a:rPr lang="en-US" sz="1300" b="1" dirty="0" smtClean="0"/>
                <a:t>IT and Data Services</a:t>
              </a:r>
              <a:endParaRPr lang="en-US" sz="1300" dirty="0"/>
            </a:p>
          </p:txBody>
        </p:sp>
        <p:sp>
          <p:nvSpPr>
            <p:cNvPr id="18" name="Rectangle 17"/>
            <p:cNvSpPr/>
            <p:nvPr/>
          </p:nvSpPr>
          <p:spPr>
            <a:xfrm>
              <a:off x="5430918" y="1219868"/>
              <a:ext cx="1737360" cy="2926080"/>
            </a:xfrm>
            <a:prstGeom prst="rect">
              <a:avLst/>
            </a:prstGeom>
            <a:gradFill flip="none" rotWithShape="1">
              <a:gsLst>
                <a:gs pos="0">
                  <a:srgbClr val="F3A015"/>
                </a:gs>
                <a:gs pos="85000">
                  <a:srgbClr val="CF4A0F"/>
                </a:gs>
                <a:gs pos="65000">
                  <a:srgbClr val="B6410E"/>
                </a:gs>
              </a:gsLst>
              <a:path path="circle">
                <a:fillToRect r="100000" b="100000"/>
              </a:path>
              <a:tileRect l="-100000" t="-100000"/>
            </a:gradFill>
            <a:ln w="12700">
              <a:solidFill>
                <a:srgbClr val="CF4A0F"/>
              </a:solidFill>
            </a:ln>
            <a:effectLst>
              <a:innerShdw blurRad="368300">
                <a:srgbClr val="F3A015"/>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548640" rIns="137160" bIns="45720" numCol="1" spcCol="0" rtlCol="0" fromWordArt="0" anchor="t" anchorCtr="0" forceAA="0" compatLnSpc="1">
              <a:prstTxWarp prst="textNoShape">
                <a:avLst/>
              </a:prstTxWarp>
              <a:normAutofit/>
            </a:bodyPr>
            <a:lstStyle/>
            <a:p>
              <a:pPr algn="ctr" defTabSz="365760">
                <a:lnSpc>
                  <a:spcPct val="90000"/>
                </a:lnSpc>
              </a:pPr>
              <a:endParaRPr lang="en-US" sz="1300" b="1" dirty="0" smtClean="0"/>
            </a:p>
            <a:p>
              <a:pPr algn="ctr" defTabSz="365760">
                <a:lnSpc>
                  <a:spcPct val="90000"/>
                </a:lnSpc>
              </a:pPr>
              <a:r>
                <a:rPr lang="en-US" sz="1300" b="1" dirty="0" smtClean="0"/>
                <a:t>Biotechnology &amp; Clinical Services</a:t>
              </a:r>
              <a:endParaRPr lang="en-US" sz="1300" dirty="0"/>
            </a:p>
          </p:txBody>
        </p:sp>
        <p:sp>
          <p:nvSpPr>
            <p:cNvPr id="14" name="Rectangle 13"/>
            <p:cNvSpPr/>
            <p:nvPr/>
          </p:nvSpPr>
          <p:spPr>
            <a:xfrm>
              <a:off x="238362" y="1219868"/>
              <a:ext cx="1737360" cy="2926080"/>
            </a:xfrm>
            <a:prstGeom prst="rect">
              <a:avLst/>
            </a:prstGeom>
            <a:gradFill flip="none" rotWithShape="1">
              <a:gsLst>
                <a:gs pos="0">
                  <a:srgbClr val="15A6E9"/>
                </a:gs>
                <a:gs pos="85000">
                  <a:srgbClr val="0A4CAD"/>
                </a:gs>
                <a:gs pos="65000">
                  <a:srgbClr val="0044A8"/>
                </a:gs>
              </a:gsLst>
              <a:path path="circle">
                <a:fillToRect r="100000" b="100000"/>
              </a:path>
              <a:tileRect l="-100000" t="-100000"/>
            </a:gradFill>
            <a:ln w="12700">
              <a:solidFill>
                <a:srgbClr val="0A4CAD"/>
              </a:solidFill>
            </a:ln>
            <a:effectLst>
              <a:innerShdw blurRad="368300">
                <a:srgbClr val="15A6E9"/>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548640" rIns="137160" bIns="45720" numCol="1" spcCol="0" rtlCol="0" fromWordArt="0" anchor="t" anchorCtr="0" forceAA="0" compatLnSpc="1">
              <a:prstTxWarp prst="textNoShape">
                <a:avLst/>
              </a:prstTxWarp>
              <a:normAutofit/>
            </a:bodyPr>
            <a:lstStyle/>
            <a:p>
              <a:pPr algn="ctr" defTabSz="365760">
                <a:lnSpc>
                  <a:spcPct val="90000"/>
                </a:lnSpc>
              </a:pPr>
              <a:endParaRPr lang="en-US" sz="1300" b="1" dirty="0" smtClean="0"/>
            </a:p>
            <a:p>
              <a:pPr algn="ctr" defTabSz="365760">
                <a:lnSpc>
                  <a:spcPct val="90000"/>
                </a:lnSpc>
              </a:pPr>
              <a:r>
                <a:rPr lang="en-US" sz="1300" b="1" dirty="0" smtClean="0"/>
                <a:t>Market &amp; Business Research</a:t>
              </a:r>
              <a:endParaRPr lang="en-US" sz="1300" dirty="0"/>
            </a:p>
          </p:txBody>
        </p:sp>
      </p:grpSp>
      <p:sp>
        <p:nvSpPr>
          <p:cNvPr id="24" name="Left-Right Arrow 23"/>
          <p:cNvSpPr/>
          <p:nvPr/>
        </p:nvSpPr>
        <p:spPr>
          <a:xfrm>
            <a:off x="245704" y="4195483"/>
            <a:ext cx="8686800" cy="645459"/>
          </a:xfrm>
          <a:prstGeom prst="lef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65760">
              <a:lnSpc>
                <a:spcPct val="90000"/>
              </a:lnSpc>
            </a:pPr>
            <a:r>
              <a:rPr lang="en-US" b="1">
                <a:solidFill>
                  <a:schemeClr val="bg1"/>
                </a:solidFill>
                <a:effectLst>
                  <a:outerShdw blurRad="38100" dist="38100" dir="2700000" algn="tl">
                    <a:srgbClr val="000000">
                      <a:alpha val="43137"/>
                    </a:srgbClr>
                  </a:outerShdw>
                </a:effectLst>
              </a:rPr>
              <a:t>Analytics</a:t>
            </a:r>
            <a:endParaRPr lang="en-US" b="1" dirty="0">
              <a:solidFill>
                <a:schemeClr val="bg1"/>
              </a:solidFill>
              <a:effectLst>
                <a:outerShdw blurRad="38100" dist="38100" dir="2700000" algn="tl">
                  <a:srgbClr val="000000">
                    <a:alpha val="43137"/>
                  </a:srgbClr>
                </a:outerShdw>
              </a:effectLst>
            </a:endParaRPr>
          </a:p>
        </p:txBody>
      </p:sp>
      <p:sp>
        <p:nvSpPr>
          <p:cNvPr id="25" name="Rectangle 24"/>
          <p:cNvSpPr/>
          <p:nvPr/>
        </p:nvSpPr>
        <p:spPr>
          <a:xfrm>
            <a:off x="7187682" y="2007864"/>
            <a:ext cx="1737360" cy="1999360"/>
          </a:xfrm>
          <a:prstGeom prst="rect">
            <a:avLst/>
          </a:prstGeom>
          <a:gradFill flip="none" rotWithShape="1">
            <a:gsLst>
              <a:gs pos="0">
                <a:srgbClr val="1B69C0"/>
              </a:gs>
              <a:gs pos="85000">
                <a:srgbClr val="11335A"/>
              </a:gs>
              <a:gs pos="65000">
                <a:srgbClr val="022C52"/>
              </a:gs>
            </a:gsLst>
            <a:path path="circle">
              <a:fillToRect r="100000" b="100000"/>
            </a:path>
            <a:tileRect l="-100000" t="-100000"/>
          </a:gradFill>
          <a:ln w="12700">
            <a:solidFill>
              <a:srgbClr val="11335A"/>
            </a:solidFill>
          </a:ln>
          <a:effectLst>
            <a:innerShdw blurRad="368300">
              <a:srgbClr val="1B69C0"/>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548640" rIns="137160" bIns="45720" numCol="1" spcCol="0" rtlCol="0" fromWordArt="0" anchor="t" anchorCtr="0" forceAA="0" compatLnSpc="1">
            <a:prstTxWarp prst="textNoShape">
              <a:avLst/>
            </a:prstTxWarp>
            <a:normAutofit/>
          </a:bodyPr>
          <a:lstStyle/>
          <a:p>
            <a:pPr algn="ctr" defTabSz="365760">
              <a:lnSpc>
                <a:spcPct val="90000"/>
              </a:lnSpc>
            </a:pPr>
            <a:endParaRPr lang="en-US" sz="1300" b="1" dirty="0" smtClean="0"/>
          </a:p>
          <a:p>
            <a:pPr algn="ctr" defTabSz="365760">
              <a:lnSpc>
                <a:spcPct val="90000"/>
              </a:lnSpc>
            </a:pPr>
            <a:r>
              <a:rPr lang="en-US" sz="1300" b="1" dirty="0" smtClean="0"/>
              <a:t>New Media and Marketing Services</a:t>
            </a:r>
            <a:endParaRPr lang="en-US" sz="1300" dirty="0"/>
          </a:p>
        </p:txBody>
      </p:sp>
    </p:spTree>
    <p:extLst>
      <p:ext uri="{BB962C8B-B14F-4D97-AF65-F5344CB8AC3E}">
        <p14:creationId xmlns:p14="http://schemas.microsoft.com/office/powerpoint/2010/main" val="8238155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119818" y="285521"/>
            <a:ext cx="2515438" cy="584775"/>
          </a:xfrm>
        </p:spPr>
        <p:txBody>
          <a:bodyPr/>
          <a:lstStyle/>
          <a:p>
            <a:r>
              <a:rPr lang="en-US" dirty="0" smtClean="0"/>
              <a:t>Eight levels of analytics</a:t>
            </a:r>
            <a:endParaRPr lang="en-US" dirty="0"/>
          </a:p>
        </p:txBody>
      </p:sp>
      <p:cxnSp>
        <p:nvCxnSpPr>
          <p:cNvPr id="42" name="Straight Arrow Connector 41"/>
          <p:cNvCxnSpPr/>
          <p:nvPr/>
        </p:nvCxnSpPr>
        <p:spPr>
          <a:xfrm flipV="1">
            <a:off x="675723" y="1985658"/>
            <a:ext cx="32844" cy="3932849"/>
          </a:xfrm>
          <a:prstGeom prst="straightConnector1">
            <a:avLst/>
          </a:prstGeom>
          <a:ln w="95250" cap="rnd">
            <a:solidFill>
              <a:srgbClr val="CCCCCC"/>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2497615" y="4118507"/>
            <a:ext cx="0" cy="3600000"/>
          </a:xfrm>
          <a:prstGeom prst="straightConnector1">
            <a:avLst/>
          </a:prstGeom>
          <a:ln w="95250" cap="rnd">
            <a:solidFill>
              <a:srgbClr val="CCCCCC"/>
            </a:solidFill>
            <a:tailEnd type="triangle"/>
          </a:ln>
        </p:spPr>
        <p:style>
          <a:lnRef idx="1">
            <a:schemeClr val="accent1"/>
          </a:lnRef>
          <a:fillRef idx="0">
            <a:schemeClr val="accent1"/>
          </a:fillRef>
          <a:effectRef idx="0">
            <a:schemeClr val="accent1"/>
          </a:effectRef>
          <a:fontRef idx="minor">
            <a:schemeClr val="tx1"/>
          </a:fontRef>
        </p:style>
      </p:cxnSp>
      <p:sp>
        <p:nvSpPr>
          <p:cNvPr id="44" name="Arc 51"/>
          <p:cNvSpPr>
            <a:spLocks/>
          </p:cNvSpPr>
          <p:nvPr/>
        </p:nvSpPr>
        <p:spPr bwMode="auto">
          <a:xfrm flipV="1">
            <a:off x="-994611" y="-856344"/>
            <a:ext cx="8883453" cy="6722647"/>
          </a:xfrm>
          <a:custGeom>
            <a:avLst/>
            <a:gdLst>
              <a:gd name="T0" fmla="*/ 2147483647 w 20632"/>
              <a:gd name="T1" fmla="*/ 0 h 21216"/>
              <a:gd name="T2" fmla="*/ 2147483647 w 20632"/>
              <a:gd name="T3" fmla="*/ 2147483647 h 21216"/>
              <a:gd name="T4" fmla="*/ 0 w 20632"/>
              <a:gd name="T5" fmla="*/ 2147483647 h 21216"/>
              <a:gd name="T6" fmla="*/ 0 60000 65536"/>
              <a:gd name="T7" fmla="*/ 0 60000 65536"/>
              <a:gd name="T8" fmla="*/ 0 60000 65536"/>
              <a:gd name="T9" fmla="*/ 0 w 20632"/>
              <a:gd name="T10" fmla="*/ 0 h 21216"/>
              <a:gd name="T11" fmla="*/ 20632 w 20632"/>
              <a:gd name="T12" fmla="*/ 21216 h 21216"/>
            </a:gdLst>
            <a:ahLst/>
            <a:cxnLst>
              <a:cxn ang="T6">
                <a:pos x="T0" y="T1"/>
              </a:cxn>
              <a:cxn ang="T7">
                <a:pos x="T2" y="T3"/>
              </a:cxn>
              <a:cxn ang="T8">
                <a:pos x="T4" y="T5"/>
              </a:cxn>
            </a:cxnLst>
            <a:rect l="T9" t="T10" r="T11" b="T12"/>
            <a:pathLst>
              <a:path w="20632" h="21216" fill="none" extrusionOk="0">
                <a:moveTo>
                  <a:pt x="4055" y="0"/>
                </a:moveTo>
                <a:cubicBezTo>
                  <a:pt x="11895" y="1498"/>
                  <a:pt x="18269" y="7198"/>
                  <a:pt x="20632" y="14822"/>
                </a:cubicBezTo>
              </a:path>
              <a:path w="20632" h="21216" stroke="0" extrusionOk="0">
                <a:moveTo>
                  <a:pt x="4055" y="0"/>
                </a:moveTo>
                <a:cubicBezTo>
                  <a:pt x="11895" y="1498"/>
                  <a:pt x="18269" y="7198"/>
                  <a:pt x="20632" y="14822"/>
                </a:cubicBezTo>
                <a:lnTo>
                  <a:pt x="0" y="21216"/>
                </a:lnTo>
                <a:close/>
              </a:path>
            </a:pathLst>
          </a:custGeom>
          <a:noFill/>
          <a:ln w="127000" cap="rnd">
            <a:solidFill>
              <a:srgbClr val="CCCCCC"/>
            </a:solidFill>
            <a:round/>
            <a:headEnd/>
            <a:tailEnd type="triangle" w="med" len="med"/>
          </a:ln>
        </p:spPr>
        <p:txBody>
          <a:bodyPr wrap="none" anchor="ctr"/>
          <a:lstStyle/>
          <a:p>
            <a:pPr algn="ctr" fontAlgn="base">
              <a:spcBef>
                <a:spcPct val="50000"/>
              </a:spcBef>
              <a:spcAft>
                <a:spcPct val="17000"/>
              </a:spcAft>
              <a:buClr>
                <a:srgbClr val="292929"/>
              </a:buClr>
              <a:buFont typeface="Wingdings" pitchFamily="2" charset="2"/>
              <a:buNone/>
            </a:pPr>
            <a:endParaRPr lang="en-US" sz="1400">
              <a:solidFill>
                <a:srgbClr val="292929"/>
              </a:solidFill>
            </a:endParaRPr>
          </a:p>
        </p:txBody>
      </p:sp>
      <p:grpSp>
        <p:nvGrpSpPr>
          <p:cNvPr id="45" name="Group 44"/>
          <p:cNvGrpSpPr/>
          <p:nvPr/>
        </p:nvGrpSpPr>
        <p:grpSpPr>
          <a:xfrm>
            <a:off x="1778197" y="5561577"/>
            <a:ext cx="5918141" cy="352853"/>
            <a:chOff x="2829820" y="5866673"/>
            <a:chExt cx="5918141" cy="470470"/>
          </a:xfrm>
        </p:grpSpPr>
        <p:cxnSp>
          <p:nvCxnSpPr>
            <p:cNvPr id="46" name="Straight Connector 45"/>
            <p:cNvCxnSpPr/>
            <p:nvPr/>
          </p:nvCxnSpPr>
          <p:spPr>
            <a:xfrm>
              <a:off x="2829820" y="6098215"/>
              <a:ext cx="5115474" cy="0"/>
            </a:xfrm>
            <a:prstGeom prst="line">
              <a:avLst/>
            </a:prstGeom>
            <a:ln w="25400" cap="rnd">
              <a:solidFill>
                <a:srgbClr val="666666"/>
              </a:solidFill>
            </a:ln>
          </p:spPr>
          <p:style>
            <a:lnRef idx="1">
              <a:schemeClr val="accent1"/>
            </a:lnRef>
            <a:fillRef idx="0">
              <a:schemeClr val="accent1"/>
            </a:fillRef>
            <a:effectRef idx="0">
              <a:schemeClr val="accent1"/>
            </a:effectRef>
            <a:fontRef idx="minor">
              <a:schemeClr val="tx1"/>
            </a:fontRef>
          </p:style>
        </p:cxnSp>
        <p:sp>
          <p:nvSpPr>
            <p:cNvPr id="47" name="AutoShape 23"/>
            <p:cNvSpPr>
              <a:spLocks noChangeArrowheads="1"/>
            </p:cNvSpPr>
            <p:nvPr/>
          </p:nvSpPr>
          <p:spPr bwMode="gray">
            <a:xfrm>
              <a:off x="7216792" y="5866673"/>
              <a:ext cx="1531169" cy="470470"/>
            </a:xfrm>
            <a:prstGeom prst="roundRect">
              <a:avLst>
                <a:gd name="adj" fmla="val 16667"/>
              </a:avLst>
            </a:prstGeom>
            <a:solidFill>
              <a:schemeClr val="bg1"/>
            </a:solidFill>
            <a:ln w="3175" algn="ctr">
              <a:noFill/>
              <a:round/>
              <a:headEnd/>
              <a:tailEnd/>
            </a:ln>
            <a:effectLst>
              <a:outerShdw blurRad="63500" algn="ctr" rotWithShape="0">
                <a:prstClr val="black">
                  <a:alpha val="40000"/>
                </a:prstClr>
              </a:outerShdw>
            </a:effectLst>
          </p:spPr>
          <p:txBody>
            <a:bodyPr wrap="none" lIns="108000" tIns="36000" rIns="108000" bIns="36000" anchor="ctr" anchorCtr="0">
              <a:spAutoFit/>
            </a:bodyPr>
            <a:lstStyle/>
            <a:p>
              <a:pPr algn="ctr" fontAlgn="base">
                <a:spcBef>
                  <a:spcPct val="50000"/>
                </a:spcBef>
                <a:spcAft>
                  <a:spcPct val="17000"/>
                </a:spcAft>
                <a:buClr>
                  <a:srgbClr val="292929"/>
                </a:buClr>
                <a:buFont typeface="Wingdings" pitchFamily="2" charset="2"/>
                <a:buNone/>
              </a:pPr>
              <a:r>
                <a:rPr lang="en-GB" sz="1600" dirty="0">
                  <a:solidFill>
                    <a:srgbClr val="666666"/>
                  </a:solidFill>
                  <a:latin typeface="Arial Narrow" pitchFamily="34" charset="0"/>
                </a:rPr>
                <a:t>What happened</a:t>
              </a:r>
              <a:r>
                <a:rPr lang="en-GB" sz="1600" b="1" dirty="0">
                  <a:solidFill>
                    <a:srgbClr val="666666"/>
                  </a:solidFill>
                  <a:latin typeface="Arial Narrow" pitchFamily="34" charset="0"/>
                </a:rPr>
                <a:t>?</a:t>
              </a:r>
              <a:endParaRPr lang="en-US" sz="1600" b="1" dirty="0">
                <a:solidFill>
                  <a:srgbClr val="666666"/>
                </a:solidFill>
                <a:latin typeface="Arial Narrow" pitchFamily="34" charset="0"/>
              </a:endParaRPr>
            </a:p>
          </p:txBody>
        </p:sp>
      </p:grpSp>
      <p:sp>
        <p:nvSpPr>
          <p:cNvPr id="48" name="Oval 55"/>
          <p:cNvSpPr>
            <a:spLocks noChangeAspect="1"/>
          </p:cNvSpPr>
          <p:nvPr/>
        </p:nvSpPr>
        <p:spPr bwMode="auto">
          <a:xfrm>
            <a:off x="1484908" y="5232769"/>
            <a:ext cx="792000" cy="594000"/>
          </a:xfrm>
          <a:prstGeom prst="ellipse">
            <a:avLst/>
          </a:prstGeom>
          <a:gradFill flip="none" rotWithShape="1">
            <a:gsLst>
              <a:gs pos="0">
                <a:srgbClr val="404040"/>
              </a:gs>
              <a:gs pos="70000">
                <a:srgbClr val="737373"/>
              </a:gs>
            </a:gsLst>
            <a:path path="circle">
              <a:fillToRect t="100000" r="100000"/>
            </a:path>
            <a:tileRect l="-100000" b="-100000"/>
          </a:gradFill>
          <a:ln w="38100">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base">
              <a:spcBef>
                <a:spcPct val="50000"/>
              </a:spcBef>
              <a:spcAft>
                <a:spcPct val="17000"/>
              </a:spcAft>
              <a:buClr>
                <a:srgbClr val="292929"/>
              </a:buClr>
              <a:buFont typeface="Wingdings" pitchFamily="2" charset="2"/>
              <a:buNone/>
              <a:defRPr/>
            </a:pPr>
            <a:r>
              <a:rPr lang="en-GB" sz="1200" b="1">
                <a:solidFill>
                  <a:srgbClr val="FFFFFF"/>
                </a:solidFill>
                <a:latin typeface="Arial Narrow" pitchFamily="34" charset="0"/>
              </a:rPr>
              <a:t>Standard reports</a:t>
            </a:r>
            <a:endParaRPr lang="en-US" sz="1200" b="1">
              <a:solidFill>
                <a:srgbClr val="FFFFFF"/>
              </a:solidFill>
              <a:latin typeface="Arial Narrow" pitchFamily="34" charset="0"/>
            </a:endParaRPr>
          </a:p>
        </p:txBody>
      </p:sp>
      <p:grpSp>
        <p:nvGrpSpPr>
          <p:cNvPr id="49" name="Group 48"/>
          <p:cNvGrpSpPr/>
          <p:nvPr/>
        </p:nvGrpSpPr>
        <p:grpSpPr>
          <a:xfrm>
            <a:off x="2638455" y="5132828"/>
            <a:ext cx="5069304" cy="352853"/>
            <a:chOff x="3641954" y="5380565"/>
            <a:chExt cx="5069304" cy="470470"/>
          </a:xfrm>
        </p:grpSpPr>
        <p:cxnSp>
          <p:nvCxnSpPr>
            <p:cNvPr id="50" name="Straight Connector 49"/>
            <p:cNvCxnSpPr/>
            <p:nvPr/>
          </p:nvCxnSpPr>
          <p:spPr>
            <a:xfrm>
              <a:off x="3641954" y="5608952"/>
              <a:ext cx="3849982" cy="0"/>
            </a:xfrm>
            <a:prstGeom prst="line">
              <a:avLst/>
            </a:prstGeom>
            <a:ln w="25400" cap="rnd">
              <a:solidFill>
                <a:srgbClr val="666666"/>
              </a:solidFill>
            </a:ln>
          </p:spPr>
          <p:style>
            <a:lnRef idx="1">
              <a:schemeClr val="accent1"/>
            </a:lnRef>
            <a:fillRef idx="0">
              <a:schemeClr val="accent1"/>
            </a:fillRef>
            <a:effectRef idx="0">
              <a:schemeClr val="accent1"/>
            </a:effectRef>
            <a:fontRef idx="minor">
              <a:schemeClr val="tx1"/>
            </a:fontRef>
          </p:style>
        </p:cxnSp>
        <p:sp>
          <p:nvSpPr>
            <p:cNvPr id="51" name="AutoShape 24"/>
            <p:cNvSpPr>
              <a:spLocks noChangeArrowheads="1"/>
            </p:cNvSpPr>
            <p:nvPr/>
          </p:nvSpPr>
          <p:spPr bwMode="gray">
            <a:xfrm>
              <a:off x="6216520" y="5380565"/>
              <a:ext cx="2494738" cy="470470"/>
            </a:xfrm>
            <a:prstGeom prst="roundRect">
              <a:avLst>
                <a:gd name="adj" fmla="val 16667"/>
              </a:avLst>
            </a:prstGeom>
            <a:solidFill>
              <a:schemeClr val="bg1"/>
            </a:solidFill>
            <a:ln w="3175" algn="ctr">
              <a:noFill/>
              <a:round/>
              <a:headEnd/>
              <a:tailEnd/>
            </a:ln>
            <a:effectLst>
              <a:outerShdw blurRad="63500" algn="ctr" rotWithShape="0">
                <a:prstClr val="black">
                  <a:alpha val="40000"/>
                </a:prstClr>
              </a:outerShdw>
            </a:effectLst>
          </p:spPr>
          <p:txBody>
            <a:bodyPr wrap="none" lIns="108000" tIns="36000" rIns="108000" bIns="36000" anchor="ctr" anchorCtr="0">
              <a:spAutoFit/>
            </a:bodyPr>
            <a:lstStyle/>
            <a:p>
              <a:pPr algn="ctr" fontAlgn="base">
                <a:spcBef>
                  <a:spcPct val="50000"/>
                </a:spcBef>
                <a:spcAft>
                  <a:spcPct val="17000"/>
                </a:spcAft>
                <a:buClr>
                  <a:srgbClr val="292929"/>
                </a:buClr>
                <a:buFont typeface="Wingdings" pitchFamily="2" charset="2"/>
                <a:buNone/>
              </a:pPr>
              <a:r>
                <a:rPr lang="en-GB" sz="1600" dirty="0">
                  <a:solidFill>
                    <a:srgbClr val="666666"/>
                  </a:solidFill>
                  <a:latin typeface="Arial Narrow" pitchFamily="34" charset="0"/>
                </a:rPr>
                <a:t>How many, how often, where</a:t>
              </a:r>
              <a:r>
                <a:rPr lang="en-GB" sz="1600" b="1" dirty="0">
                  <a:solidFill>
                    <a:srgbClr val="666666"/>
                  </a:solidFill>
                  <a:latin typeface="Arial Narrow" pitchFamily="34" charset="0"/>
                </a:rPr>
                <a:t>?</a:t>
              </a:r>
              <a:endParaRPr lang="en-US" sz="1600" b="1" dirty="0">
                <a:solidFill>
                  <a:srgbClr val="666666"/>
                </a:solidFill>
                <a:latin typeface="Arial Narrow" pitchFamily="34" charset="0"/>
              </a:endParaRPr>
            </a:p>
          </p:txBody>
        </p:sp>
      </p:grpSp>
      <p:sp>
        <p:nvSpPr>
          <p:cNvPr id="52" name="Oval 51"/>
          <p:cNvSpPr>
            <a:spLocks noChangeAspect="1"/>
          </p:cNvSpPr>
          <p:nvPr/>
        </p:nvSpPr>
        <p:spPr bwMode="auto">
          <a:xfrm>
            <a:off x="2378694" y="4962641"/>
            <a:ext cx="826432" cy="621000"/>
          </a:xfrm>
          <a:prstGeom prst="ellipse">
            <a:avLst/>
          </a:prstGeom>
          <a:gradFill flip="none" rotWithShape="1">
            <a:gsLst>
              <a:gs pos="0">
                <a:srgbClr val="404040"/>
              </a:gs>
              <a:gs pos="70000">
                <a:srgbClr val="737373"/>
              </a:gs>
            </a:gsLst>
            <a:path path="circle">
              <a:fillToRect t="100000" r="100000"/>
            </a:path>
            <a:tileRect l="-100000" b="-100000"/>
          </a:gradFill>
          <a:ln w="38100">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base">
              <a:spcBef>
                <a:spcPct val="50000"/>
              </a:spcBef>
              <a:spcAft>
                <a:spcPct val="17000"/>
              </a:spcAft>
              <a:buClr>
                <a:srgbClr val="292929"/>
              </a:buClr>
              <a:buFont typeface="Wingdings" pitchFamily="2" charset="2"/>
              <a:buNone/>
              <a:defRPr/>
            </a:pPr>
            <a:r>
              <a:rPr lang="en-GB" sz="1200" b="1">
                <a:solidFill>
                  <a:srgbClr val="FFFFFF"/>
                </a:solidFill>
                <a:latin typeface="Arial Narrow" pitchFamily="34" charset="0"/>
              </a:rPr>
              <a:t>Ad hoc reports</a:t>
            </a:r>
            <a:endParaRPr lang="en-US" sz="1200" b="1">
              <a:solidFill>
                <a:srgbClr val="FFFFFF"/>
              </a:solidFill>
              <a:latin typeface="Arial Narrow" pitchFamily="34" charset="0"/>
            </a:endParaRPr>
          </a:p>
        </p:txBody>
      </p:sp>
      <p:grpSp>
        <p:nvGrpSpPr>
          <p:cNvPr id="53" name="Group 52"/>
          <p:cNvGrpSpPr/>
          <p:nvPr/>
        </p:nvGrpSpPr>
        <p:grpSpPr>
          <a:xfrm>
            <a:off x="3733986" y="4729299"/>
            <a:ext cx="3973774" cy="332554"/>
            <a:chOff x="4492980" y="4885304"/>
            <a:chExt cx="4218278" cy="470470"/>
          </a:xfrm>
        </p:grpSpPr>
        <p:cxnSp>
          <p:nvCxnSpPr>
            <p:cNvPr id="54" name="Straight Connector 53"/>
            <p:cNvCxnSpPr/>
            <p:nvPr/>
          </p:nvCxnSpPr>
          <p:spPr>
            <a:xfrm>
              <a:off x="4492979" y="5119689"/>
              <a:ext cx="3083481" cy="0"/>
            </a:xfrm>
            <a:prstGeom prst="line">
              <a:avLst/>
            </a:prstGeom>
            <a:ln w="25400" cap="rnd">
              <a:solidFill>
                <a:srgbClr val="666666"/>
              </a:solidFill>
            </a:ln>
          </p:spPr>
          <p:style>
            <a:lnRef idx="1">
              <a:schemeClr val="accent1"/>
            </a:lnRef>
            <a:fillRef idx="0">
              <a:schemeClr val="accent1"/>
            </a:fillRef>
            <a:effectRef idx="0">
              <a:schemeClr val="accent1"/>
            </a:effectRef>
            <a:fontRef idx="minor">
              <a:schemeClr val="tx1"/>
            </a:fontRef>
          </p:style>
        </p:cxnSp>
        <p:sp>
          <p:nvSpPr>
            <p:cNvPr id="55" name="AutoShape 25"/>
            <p:cNvSpPr>
              <a:spLocks noChangeArrowheads="1"/>
            </p:cNvSpPr>
            <p:nvPr/>
          </p:nvSpPr>
          <p:spPr bwMode="gray">
            <a:xfrm>
              <a:off x="6204090" y="4885304"/>
              <a:ext cx="2507168" cy="470470"/>
            </a:xfrm>
            <a:prstGeom prst="roundRect">
              <a:avLst>
                <a:gd name="adj" fmla="val 16667"/>
              </a:avLst>
            </a:prstGeom>
            <a:solidFill>
              <a:schemeClr val="bg1"/>
            </a:solidFill>
            <a:ln w="3175" algn="ctr">
              <a:noFill/>
              <a:round/>
              <a:headEnd/>
              <a:tailEnd/>
            </a:ln>
            <a:effectLst>
              <a:outerShdw blurRad="63500" algn="ctr" rotWithShape="0">
                <a:prstClr val="black">
                  <a:alpha val="40000"/>
                </a:prstClr>
              </a:outerShdw>
            </a:effectLst>
          </p:spPr>
          <p:txBody>
            <a:bodyPr wrap="none" lIns="108000" tIns="36000" rIns="108000" bIns="36000" anchor="ctr" anchorCtr="0">
              <a:spAutoFit/>
            </a:bodyPr>
            <a:lstStyle/>
            <a:p>
              <a:pPr algn="ctr" fontAlgn="base">
                <a:spcBef>
                  <a:spcPct val="50000"/>
                </a:spcBef>
                <a:spcAft>
                  <a:spcPct val="17000"/>
                </a:spcAft>
                <a:buClr>
                  <a:srgbClr val="292929"/>
                </a:buClr>
                <a:buFont typeface="Wingdings" pitchFamily="2" charset="2"/>
                <a:buNone/>
              </a:pPr>
              <a:r>
                <a:rPr lang="en-GB" sz="1600" dirty="0">
                  <a:solidFill>
                    <a:srgbClr val="666666"/>
                  </a:solidFill>
                  <a:latin typeface="Arial Narrow" pitchFamily="34" charset="0"/>
                </a:rPr>
                <a:t>Where exactly is the problem</a:t>
              </a:r>
              <a:r>
                <a:rPr lang="en-GB" sz="1600" b="1" dirty="0">
                  <a:solidFill>
                    <a:srgbClr val="666666"/>
                  </a:solidFill>
                  <a:latin typeface="Arial Narrow" pitchFamily="34" charset="0"/>
                </a:rPr>
                <a:t>?</a:t>
              </a:r>
              <a:endParaRPr lang="en-US" sz="1600" b="1" dirty="0">
                <a:solidFill>
                  <a:srgbClr val="666666"/>
                </a:solidFill>
                <a:latin typeface="Arial Narrow" pitchFamily="34" charset="0"/>
              </a:endParaRPr>
            </a:p>
          </p:txBody>
        </p:sp>
      </p:grpSp>
      <p:sp>
        <p:nvSpPr>
          <p:cNvPr id="56" name="Oval 55"/>
          <p:cNvSpPr>
            <a:spLocks noChangeAspect="1"/>
          </p:cNvSpPr>
          <p:nvPr/>
        </p:nvSpPr>
        <p:spPr bwMode="auto">
          <a:xfrm>
            <a:off x="3309500" y="4554219"/>
            <a:ext cx="862429" cy="648000"/>
          </a:xfrm>
          <a:prstGeom prst="ellipse">
            <a:avLst/>
          </a:prstGeom>
          <a:gradFill flip="none" rotWithShape="1">
            <a:gsLst>
              <a:gs pos="0">
                <a:srgbClr val="404040"/>
              </a:gs>
              <a:gs pos="70000">
                <a:srgbClr val="737373"/>
              </a:gs>
            </a:gsLst>
            <a:path path="circle">
              <a:fillToRect t="100000" r="100000"/>
            </a:path>
            <a:tileRect l="-100000" b="-100000"/>
          </a:gradFill>
          <a:ln w="38100">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base">
              <a:spcBef>
                <a:spcPct val="50000"/>
              </a:spcBef>
              <a:spcAft>
                <a:spcPct val="17000"/>
              </a:spcAft>
              <a:buClr>
                <a:srgbClr val="292929"/>
              </a:buClr>
              <a:buFont typeface="Wingdings" pitchFamily="2" charset="2"/>
              <a:buNone/>
              <a:defRPr/>
            </a:pPr>
            <a:r>
              <a:rPr lang="en-GB" sz="1200" b="1" dirty="0">
                <a:solidFill>
                  <a:srgbClr val="FFFFFF"/>
                </a:solidFill>
                <a:latin typeface="Arial Narrow" pitchFamily="34" charset="0"/>
              </a:rPr>
              <a:t>Query drill down</a:t>
            </a:r>
            <a:endParaRPr lang="en-US" sz="1200" b="1" dirty="0">
              <a:solidFill>
                <a:srgbClr val="FFFFFF"/>
              </a:solidFill>
              <a:latin typeface="Arial Narrow" pitchFamily="34" charset="0"/>
            </a:endParaRPr>
          </a:p>
        </p:txBody>
      </p:sp>
      <p:grpSp>
        <p:nvGrpSpPr>
          <p:cNvPr id="57" name="Group 56"/>
          <p:cNvGrpSpPr/>
          <p:nvPr/>
        </p:nvGrpSpPr>
        <p:grpSpPr>
          <a:xfrm>
            <a:off x="2586841" y="3401091"/>
            <a:ext cx="2781313" cy="352853"/>
            <a:chOff x="3445961" y="3456591"/>
            <a:chExt cx="2781313" cy="470470"/>
          </a:xfrm>
        </p:grpSpPr>
        <p:cxnSp>
          <p:nvCxnSpPr>
            <p:cNvPr id="58" name="Straight Connector 57"/>
            <p:cNvCxnSpPr/>
            <p:nvPr/>
          </p:nvCxnSpPr>
          <p:spPr>
            <a:xfrm flipV="1">
              <a:off x="3807375" y="3692306"/>
              <a:ext cx="2419899" cy="0"/>
            </a:xfrm>
            <a:prstGeom prst="line">
              <a:avLst/>
            </a:prstGeom>
            <a:ln w="25400" cap="rnd">
              <a:solidFill>
                <a:srgbClr val="00539B"/>
              </a:solidFill>
            </a:ln>
          </p:spPr>
          <p:style>
            <a:lnRef idx="1">
              <a:schemeClr val="accent1"/>
            </a:lnRef>
            <a:fillRef idx="0">
              <a:schemeClr val="accent1"/>
            </a:fillRef>
            <a:effectRef idx="0">
              <a:schemeClr val="accent1"/>
            </a:effectRef>
            <a:fontRef idx="minor">
              <a:schemeClr val="tx1"/>
            </a:fontRef>
          </p:style>
        </p:cxnSp>
        <p:sp>
          <p:nvSpPr>
            <p:cNvPr id="59" name="AutoShape 27"/>
            <p:cNvSpPr>
              <a:spLocks noChangeArrowheads="1"/>
            </p:cNvSpPr>
            <p:nvPr/>
          </p:nvSpPr>
          <p:spPr bwMode="gray">
            <a:xfrm>
              <a:off x="3445961" y="3456591"/>
              <a:ext cx="1979535" cy="470470"/>
            </a:xfrm>
            <a:prstGeom prst="roundRect">
              <a:avLst>
                <a:gd name="adj" fmla="val 16667"/>
              </a:avLst>
            </a:prstGeom>
            <a:solidFill>
              <a:schemeClr val="bg1"/>
            </a:solidFill>
            <a:ln w="25400" algn="ctr">
              <a:noFill/>
              <a:round/>
              <a:headEnd/>
              <a:tailEnd/>
            </a:ln>
            <a:effectLst>
              <a:outerShdw blurRad="63500" algn="ctr" rotWithShape="0">
                <a:prstClr val="black">
                  <a:alpha val="40000"/>
                </a:prstClr>
              </a:outerShdw>
            </a:effectLst>
          </p:spPr>
          <p:txBody>
            <a:bodyPr wrap="none" lIns="108000" tIns="36000" rIns="108000" bIns="36000" anchor="ctr" anchorCtr="0">
              <a:spAutoFit/>
            </a:bodyPr>
            <a:lstStyle/>
            <a:p>
              <a:pPr algn="ctr" fontAlgn="base">
                <a:spcBef>
                  <a:spcPct val="50000"/>
                </a:spcBef>
                <a:spcAft>
                  <a:spcPct val="17000"/>
                </a:spcAft>
                <a:buClr>
                  <a:srgbClr val="292929"/>
                </a:buClr>
                <a:buFont typeface="Wingdings" pitchFamily="2" charset="2"/>
                <a:buNone/>
              </a:pPr>
              <a:r>
                <a:rPr lang="en-GB" sz="1600" dirty="0">
                  <a:solidFill>
                    <a:srgbClr val="00539B"/>
                  </a:solidFill>
                  <a:latin typeface="Arial Narrow" pitchFamily="34" charset="0"/>
                </a:rPr>
                <a:t>Why is this happening</a:t>
              </a:r>
              <a:r>
                <a:rPr lang="en-GB" sz="1600" b="1" dirty="0">
                  <a:solidFill>
                    <a:srgbClr val="00539B"/>
                  </a:solidFill>
                  <a:latin typeface="Arial Narrow" pitchFamily="34" charset="0"/>
                </a:rPr>
                <a:t>?</a:t>
              </a:r>
              <a:endParaRPr lang="en-US" sz="1600" b="1" dirty="0">
                <a:solidFill>
                  <a:srgbClr val="00539B"/>
                </a:solidFill>
                <a:latin typeface="Arial Narrow" pitchFamily="34" charset="0"/>
              </a:endParaRPr>
            </a:p>
          </p:txBody>
        </p:sp>
      </p:grpSp>
      <p:sp>
        <p:nvSpPr>
          <p:cNvPr id="60" name="Oval 59"/>
          <p:cNvSpPr>
            <a:spLocks noChangeAspect="1"/>
          </p:cNvSpPr>
          <p:nvPr/>
        </p:nvSpPr>
        <p:spPr bwMode="auto">
          <a:xfrm>
            <a:off x="5092682" y="3502619"/>
            <a:ext cx="936000" cy="702000"/>
          </a:xfrm>
          <a:prstGeom prst="ellipse">
            <a:avLst/>
          </a:prstGeom>
          <a:gradFill flip="none" rotWithShape="1">
            <a:gsLst>
              <a:gs pos="0">
                <a:srgbClr val="00539B"/>
              </a:gs>
              <a:gs pos="70000">
                <a:srgbClr val="6698C3"/>
              </a:gs>
            </a:gsLst>
            <a:path path="circle">
              <a:fillToRect t="100000" r="100000"/>
            </a:path>
            <a:tileRect l="-100000" b="-100000"/>
          </a:gradFill>
          <a:ln w="38100">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base">
              <a:spcBef>
                <a:spcPct val="50000"/>
              </a:spcBef>
              <a:spcAft>
                <a:spcPct val="17000"/>
              </a:spcAft>
              <a:buClr>
                <a:srgbClr val="292929"/>
              </a:buClr>
              <a:buFont typeface="Wingdings" pitchFamily="2" charset="2"/>
              <a:buNone/>
              <a:defRPr/>
            </a:pPr>
            <a:r>
              <a:rPr lang="en-GB" sz="1200" b="1" dirty="0">
                <a:solidFill>
                  <a:srgbClr val="FFFFFF"/>
                </a:solidFill>
                <a:latin typeface="Arial Narrow" pitchFamily="34" charset="0"/>
              </a:rPr>
              <a:t>Statistical Analysis</a:t>
            </a:r>
            <a:endParaRPr lang="en-US" sz="1200" b="1" dirty="0">
              <a:solidFill>
                <a:srgbClr val="FFFFFF"/>
              </a:solidFill>
              <a:latin typeface="Arial Narrow" pitchFamily="34" charset="0"/>
            </a:endParaRPr>
          </a:p>
        </p:txBody>
      </p:sp>
      <p:grpSp>
        <p:nvGrpSpPr>
          <p:cNvPr id="61" name="Group 60"/>
          <p:cNvGrpSpPr/>
          <p:nvPr/>
        </p:nvGrpSpPr>
        <p:grpSpPr>
          <a:xfrm>
            <a:off x="2586841" y="2928949"/>
            <a:ext cx="3458815" cy="352853"/>
            <a:chOff x="3445961" y="2827069"/>
            <a:chExt cx="3458815" cy="470470"/>
          </a:xfrm>
        </p:grpSpPr>
        <p:cxnSp>
          <p:nvCxnSpPr>
            <p:cNvPr id="62" name="Straight Connector 61"/>
            <p:cNvCxnSpPr/>
            <p:nvPr/>
          </p:nvCxnSpPr>
          <p:spPr>
            <a:xfrm>
              <a:off x="3972913" y="3061478"/>
              <a:ext cx="2931863" cy="0"/>
            </a:xfrm>
            <a:prstGeom prst="line">
              <a:avLst/>
            </a:prstGeom>
            <a:ln w="25400" cap="rnd">
              <a:solidFill>
                <a:srgbClr val="00539B"/>
              </a:solidFill>
            </a:ln>
          </p:spPr>
          <p:style>
            <a:lnRef idx="1">
              <a:schemeClr val="accent1"/>
            </a:lnRef>
            <a:fillRef idx="0">
              <a:schemeClr val="accent1"/>
            </a:fillRef>
            <a:effectRef idx="0">
              <a:schemeClr val="accent1"/>
            </a:effectRef>
            <a:fontRef idx="minor">
              <a:schemeClr val="tx1"/>
            </a:fontRef>
          </p:style>
        </p:cxnSp>
        <p:sp>
          <p:nvSpPr>
            <p:cNvPr id="63" name="AutoShape 28"/>
            <p:cNvSpPr>
              <a:spLocks noChangeArrowheads="1"/>
            </p:cNvSpPr>
            <p:nvPr/>
          </p:nvSpPr>
          <p:spPr bwMode="gray">
            <a:xfrm>
              <a:off x="3445961" y="2827069"/>
              <a:ext cx="2515260" cy="470470"/>
            </a:xfrm>
            <a:prstGeom prst="roundRect">
              <a:avLst>
                <a:gd name="adj" fmla="val 16667"/>
              </a:avLst>
            </a:prstGeom>
            <a:solidFill>
              <a:schemeClr val="bg1"/>
            </a:solidFill>
            <a:ln w="25400" algn="ctr">
              <a:noFill/>
              <a:round/>
              <a:headEnd/>
              <a:tailEnd/>
            </a:ln>
            <a:effectLst>
              <a:outerShdw blurRad="63500" algn="ctr" rotWithShape="0">
                <a:prstClr val="black">
                  <a:alpha val="40000"/>
                </a:prstClr>
              </a:outerShdw>
            </a:effectLst>
          </p:spPr>
          <p:txBody>
            <a:bodyPr wrap="none" lIns="108000" tIns="36000" rIns="108000" bIns="36000" anchor="ctr" anchorCtr="0">
              <a:spAutoFit/>
            </a:bodyPr>
            <a:lstStyle/>
            <a:p>
              <a:pPr algn="ctr" fontAlgn="base">
                <a:spcBef>
                  <a:spcPct val="50000"/>
                </a:spcBef>
                <a:spcAft>
                  <a:spcPct val="17000"/>
                </a:spcAft>
                <a:buClr>
                  <a:srgbClr val="292929"/>
                </a:buClr>
                <a:buFont typeface="Wingdings" pitchFamily="2" charset="2"/>
                <a:buNone/>
              </a:pPr>
              <a:r>
                <a:rPr lang="en-GB" sz="1600" dirty="0">
                  <a:solidFill>
                    <a:srgbClr val="00539B"/>
                  </a:solidFill>
                  <a:latin typeface="Arial Narrow" pitchFamily="34" charset="0"/>
                </a:rPr>
                <a:t>What if these trends continue</a:t>
              </a:r>
              <a:r>
                <a:rPr lang="en-GB" sz="1600" b="1" dirty="0">
                  <a:solidFill>
                    <a:srgbClr val="00539B"/>
                  </a:solidFill>
                  <a:latin typeface="Arial Narrow" pitchFamily="34" charset="0"/>
                </a:rPr>
                <a:t>?</a:t>
              </a:r>
              <a:endParaRPr lang="en-US" sz="1600" b="1" dirty="0">
                <a:solidFill>
                  <a:srgbClr val="00539B"/>
                </a:solidFill>
                <a:latin typeface="Arial Narrow" pitchFamily="34" charset="0"/>
              </a:endParaRPr>
            </a:p>
          </p:txBody>
        </p:sp>
      </p:grpSp>
      <p:sp>
        <p:nvSpPr>
          <p:cNvPr id="64" name="Oval 63"/>
          <p:cNvSpPr>
            <a:spLocks noChangeAspect="1"/>
          </p:cNvSpPr>
          <p:nvPr/>
        </p:nvSpPr>
        <p:spPr bwMode="auto">
          <a:xfrm>
            <a:off x="5790388" y="2924441"/>
            <a:ext cx="973597" cy="729000"/>
          </a:xfrm>
          <a:prstGeom prst="ellipse">
            <a:avLst/>
          </a:prstGeom>
          <a:gradFill flip="none" rotWithShape="1">
            <a:gsLst>
              <a:gs pos="0">
                <a:srgbClr val="00539B"/>
              </a:gs>
              <a:gs pos="70000">
                <a:srgbClr val="6698C3"/>
              </a:gs>
            </a:gsLst>
            <a:path path="circle">
              <a:fillToRect t="100000" r="100000"/>
            </a:path>
            <a:tileRect l="-100000" b="-100000"/>
          </a:gradFill>
          <a:ln w="38100">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base">
              <a:spcBef>
                <a:spcPct val="50000"/>
              </a:spcBef>
              <a:spcAft>
                <a:spcPct val="17000"/>
              </a:spcAft>
              <a:buClr>
                <a:srgbClr val="292929"/>
              </a:buClr>
              <a:buFont typeface="Wingdings" pitchFamily="2" charset="2"/>
              <a:buNone/>
              <a:defRPr/>
            </a:pPr>
            <a:r>
              <a:rPr lang="en-GB" sz="1200" b="1" dirty="0">
                <a:solidFill>
                  <a:srgbClr val="FFFFFF"/>
                </a:solidFill>
                <a:latin typeface="Arial Narrow" pitchFamily="34" charset="0"/>
              </a:rPr>
              <a:t>Forecast</a:t>
            </a:r>
            <a:endParaRPr lang="en-US" sz="1200" b="1" dirty="0">
              <a:solidFill>
                <a:srgbClr val="FFFFFF"/>
              </a:solidFill>
              <a:latin typeface="Arial Narrow" pitchFamily="34" charset="0"/>
            </a:endParaRPr>
          </a:p>
        </p:txBody>
      </p:sp>
      <p:grpSp>
        <p:nvGrpSpPr>
          <p:cNvPr id="65" name="Group 64"/>
          <p:cNvGrpSpPr/>
          <p:nvPr/>
        </p:nvGrpSpPr>
        <p:grpSpPr>
          <a:xfrm>
            <a:off x="2586841" y="2422015"/>
            <a:ext cx="4182811" cy="352853"/>
            <a:chOff x="3445961" y="2193936"/>
            <a:chExt cx="4182811" cy="470470"/>
          </a:xfrm>
        </p:grpSpPr>
        <p:cxnSp>
          <p:nvCxnSpPr>
            <p:cNvPr id="66" name="Straight Connector 65"/>
            <p:cNvCxnSpPr/>
            <p:nvPr/>
          </p:nvCxnSpPr>
          <p:spPr>
            <a:xfrm>
              <a:off x="4162100" y="2430650"/>
              <a:ext cx="3466672" cy="0"/>
            </a:xfrm>
            <a:prstGeom prst="line">
              <a:avLst/>
            </a:prstGeom>
            <a:ln w="25400" cap="rnd">
              <a:solidFill>
                <a:srgbClr val="00539B"/>
              </a:solidFill>
            </a:ln>
          </p:spPr>
          <p:style>
            <a:lnRef idx="1">
              <a:schemeClr val="accent1"/>
            </a:lnRef>
            <a:fillRef idx="0">
              <a:schemeClr val="accent1"/>
            </a:fillRef>
            <a:effectRef idx="0">
              <a:schemeClr val="accent1"/>
            </a:effectRef>
            <a:fontRef idx="minor">
              <a:schemeClr val="tx1"/>
            </a:fontRef>
          </p:style>
        </p:cxnSp>
        <p:sp>
          <p:nvSpPr>
            <p:cNvPr id="67" name="AutoShape 29"/>
            <p:cNvSpPr>
              <a:spLocks noChangeArrowheads="1"/>
            </p:cNvSpPr>
            <p:nvPr/>
          </p:nvSpPr>
          <p:spPr bwMode="gray">
            <a:xfrm>
              <a:off x="3445961" y="2193936"/>
              <a:ext cx="1977916" cy="470470"/>
            </a:xfrm>
            <a:prstGeom prst="roundRect">
              <a:avLst>
                <a:gd name="adj" fmla="val 16667"/>
              </a:avLst>
            </a:prstGeom>
            <a:solidFill>
              <a:schemeClr val="bg1"/>
            </a:solidFill>
            <a:ln w="25400" algn="ctr">
              <a:noFill/>
              <a:round/>
              <a:headEnd/>
              <a:tailEnd/>
            </a:ln>
            <a:effectLst>
              <a:outerShdw blurRad="63500" algn="ctr" rotWithShape="0">
                <a:prstClr val="black">
                  <a:alpha val="40000"/>
                </a:prstClr>
              </a:outerShdw>
            </a:effectLst>
          </p:spPr>
          <p:txBody>
            <a:bodyPr wrap="none" lIns="108000" tIns="36000" rIns="108000" bIns="36000" anchor="ctr" anchorCtr="0">
              <a:spAutoFit/>
            </a:bodyPr>
            <a:lstStyle/>
            <a:p>
              <a:pPr algn="ctr" fontAlgn="base">
                <a:spcBef>
                  <a:spcPct val="50000"/>
                </a:spcBef>
                <a:spcAft>
                  <a:spcPct val="17000"/>
                </a:spcAft>
                <a:buClr>
                  <a:srgbClr val="292929"/>
                </a:buClr>
                <a:buFont typeface="Wingdings" pitchFamily="2" charset="2"/>
                <a:buNone/>
              </a:pPr>
              <a:r>
                <a:rPr lang="en-GB" sz="1600" dirty="0">
                  <a:solidFill>
                    <a:srgbClr val="00539B"/>
                  </a:solidFill>
                  <a:latin typeface="Arial Narrow" pitchFamily="34" charset="0"/>
                </a:rPr>
                <a:t>What will happen next</a:t>
              </a:r>
              <a:r>
                <a:rPr lang="en-GB" sz="1600" b="1" dirty="0">
                  <a:solidFill>
                    <a:srgbClr val="00539B"/>
                  </a:solidFill>
                  <a:latin typeface="Arial Narrow" pitchFamily="34" charset="0"/>
                </a:rPr>
                <a:t>?</a:t>
              </a:r>
              <a:endParaRPr lang="en-US" sz="1600" b="1" dirty="0">
                <a:solidFill>
                  <a:srgbClr val="00539B"/>
                </a:solidFill>
                <a:latin typeface="Arial Narrow" pitchFamily="34" charset="0"/>
              </a:endParaRPr>
            </a:p>
          </p:txBody>
        </p:sp>
      </p:grpSp>
      <p:sp>
        <p:nvSpPr>
          <p:cNvPr id="68" name="Oval 67"/>
          <p:cNvSpPr>
            <a:spLocks noChangeAspect="1"/>
          </p:cNvSpPr>
          <p:nvPr/>
        </p:nvSpPr>
        <p:spPr bwMode="auto">
          <a:xfrm>
            <a:off x="6309243" y="2204161"/>
            <a:ext cx="1006422" cy="756000"/>
          </a:xfrm>
          <a:prstGeom prst="ellipse">
            <a:avLst/>
          </a:prstGeom>
          <a:gradFill flip="none" rotWithShape="1">
            <a:gsLst>
              <a:gs pos="0">
                <a:srgbClr val="00539B"/>
              </a:gs>
              <a:gs pos="70000">
                <a:srgbClr val="6698C3"/>
              </a:gs>
            </a:gsLst>
            <a:path path="circle">
              <a:fillToRect t="100000" r="100000"/>
            </a:path>
            <a:tileRect l="-100000" b="-100000"/>
          </a:gradFill>
          <a:ln w="38100">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base">
              <a:spcBef>
                <a:spcPct val="50000"/>
              </a:spcBef>
              <a:spcAft>
                <a:spcPct val="17000"/>
              </a:spcAft>
              <a:buClr>
                <a:srgbClr val="292929"/>
              </a:buClr>
              <a:buFont typeface="Wingdings" pitchFamily="2" charset="2"/>
              <a:buNone/>
              <a:defRPr/>
            </a:pPr>
            <a:r>
              <a:rPr lang="en-GB" sz="1200" b="1" dirty="0">
                <a:solidFill>
                  <a:srgbClr val="FFFFFF"/>
                </a:solidFill>
                <a:latin typeface="Arial Narrow" pitchFamily="34" charset="0"/>
              </a:rPr>
              <a:t>Predict</a:t>
            </a:r>
            <a:endParaRPr lang="en-US" sz="1200" b="1" dirty="0">
              <a:solidFill>
                <a:srgbClr val="FFFFFF"/>
              </a:solidFill>
              <a:latin typeface="Arial Narrow" pitchFamily="34" charset="0"/>
            </a:endParaRPr>
          </a:p>
        </p:txBody>
      </p:sp>
      <p:grpSp>
        <p:nvGrpSpPr>
          <p:cNvPr id="69" name="Group 68"/>
          <p:cNvGrpSpPr/>
          <p:nvPr/>
        </p:nvGrpSpPr>
        <p:grpSpPr>
          <a:xfrm>
            <a:off x="2586841" y="1925463"/>
            <a:ext cx="4746227" cy="352853"/>
            <a:chOff x="3445961" y="1564458"/>
            <a:chExt cx="4746227" cy="470470"/>
          </a:xfrm>
        </p:grpSpPr>
        <p:cxnSp>
          <p:nvCxnSpPr>
            <p:cNvPr id="70" name="Straight Connector 69"/>
            <p:cNvCxnSpPr/>
            <p:nvPr/>
          </p:nvCxnSpPr>
          <p:spPr>
            <a:xfrm rot="5400000" flipH="1" flipV="1">
              <a:off x="5994181" y="-398186"/>
              <a:ext cx="0" cy="4396015"/>
            </a:xfrm>
            <a:prstGeom prst="line">
              <a:avLst/>
            </a:prstGeom>
            <a:ln w="25400" cap="rnd">
              <a:solidFill>
                <a:srgbClr val="00539B"/>
              </a:solidFill>
            </a:ln>
          </p:spPr>
          <p:style>
            <a:lnRef idx="1">
              <a:schemeClr val="accent1"/>
            </a:lnRef>
            <a:fillRef idx="0">
              <a:schemeClr val="accent1"/>
            </a:fillRef>
            <a:effectRef idx="0">
              <a:schemeClr val="accent1"/>
            </a:effectRef>
            <a:fontRef idx="minor">
              <a:schemeClr val="tx1"/>
            </a:fontRef>
          </p:style>
        </p:cxnSp>
        <p:sp>
          <p:nvSpPr>
            <p:cNvPr id="71" name="AutoShape 29"/>
            <p:cNvSpPr>
              <a:spLocks noChangeArrowheads="1"/>
            </p:cNvSpPr>
            <p:nvPr/>
          </p:nvSpPr>
          <p:spPr bwMode="gray">
            <a:xfrm>
              <a:off x="3445961" y="1564458"/>
              <a:ext cx="2796880" cy="470470"/>
            </a:xfrm>
            <a:prstGeom prst="roundRect">
              <a:avLst>
                <a:gd name="adj" fmla="val 16667"/>
              </a:avLst>
            </a:prstGeom>
            <a:solidFill>
              <a:schemeClr val="bg1"/>
            </a:solidFill>
            <a:ln w="25400" algn="ctr">
              <a:noFill/>
              <a:round/>
              <a:headEnd/>
              <a:tailEnd/>
            </a:ln>
            <a:effectLst>
              <a:outerShdw blurRad="63500" algn="ctr" rotWithShape="0">
                <a:prstClr val="black">
                  <a:alpha val="40000"/>
                </a:prstClr>
              </a:outerShdw>
            </a:effectLst>
          </p:spPr>
          <p:txBody>
            <a:bodyPr wrap="none" lIns="108000" tIns="36000" rIns="108000" bIns="36000" anchor="ctr" anchorCtr="0">
              <a:spAutoFit/>
            </a:bodyPr>
            <a:lstStyle/>
            <a:p>
              <a:pPr algn="ctr" fontAlgn="base">
                <a:spcBef>
                  <a:spcPct val="50000"/>
                </a:spcBef>
                <a:spcAft>
                  <a:spcPct val="17000"/>
                </a:spcAft>
                <a:buClr>
                  <a:srgbClr val="292929"/>
                </a:buClr>
                <a:buFont typeface="Wingdings" pitchFamily="2" charset="2"/>
                <a:buNone/>
              </a:pPr>
              <a:r>
                <a:rPr lang="en-GB" sz="1600" dirty="0">
                  <a:solidFill>
                    <a:srgbClr val="00539B"/>
                  </a:solidFill>
                  <a:latin typeface="Arial Narrow" pitchFamily="34" charset="0"/>
                </a:rPr>
                <a:t>What is the best that can happen</a:t>
              </a:r>
              <a:r>
                <a:rPr lang="en-GB" sz="1600" b="1" dirty="0">
                  <a:solidFill>
                    <a:srgbClr val="00539B"/>
                  </a:solidFill>
                  <a:latin typeface="Arial Narrow" pitchFamily="34" charset="0"/>
                </a:rPr>
                <a:t>?</a:t>
              </a:r>
              <a:endParaRPr lang="en-US" sz="1600" b="1" dirty="0">
                <a:solidFill>
                  <a:srgbClr val="00539B"/>
                </a:solidFill>
                <a:latin typeface="Arial Narrow" pitchFamily="34" charset="0"/>
              </a:endParaRPr>
            </a:p>
          </p:txBody>
        </p:sp>
      </p:grpSp>
      <p:grpSp>
        <p:nvGrpSpPr>
          <p:cNvPr id="72" name="Group 71"/>
          <p:cNvGrpSpPr/>
          <p:nvPr/>
        </p:nvGrpSpPr>
        <p:grpSpPr>
          <a:xfrm>
            <a:off x="4293364" y="4301452"/>
            <a:ext cx="3385360" cy="352853"/>
            <a:chOff x="5325898" y="4402197"/>
            <a:chExt cx="3385360" cy="470470"/>
          </a:xfrm>
        </p:grpSpPr>
        <p:cxnSp>
          <p:nvCxnSpPr>
            <p:cNvPr id="73" name="Straight Connector 72"/>
            <p:cNvCxnSpPr/>
            <p:nvPr/>
          </p:nvCxnSpPr>
          <p:spPr>
            <a:xfrm>
              <a:off x="5325898" y="4630426"/>
              <a:ext cx="2643574" cy="0"/>
            </a:xfrm>
            <a:prstGeom prst="line">
              <a:avLst/>
            </a:prstGeom>
            <a:ln w="25400" cap="rnd">
              <a:solidFill>
                <a:srgbClr val="666666"/>
              </a:solidFill>
            </a:ln>
          </p:spPr>
          <p:style>
            <a:lnRef idx="1">
              <a:schemeClr val="accent1"/>
            </a:lnRef>
            <a:fillRef idx="0">
              <a:schemeClr val="accent1"/>
            </a:fillRef>
            <a:effectRef idx="0">
              <a:schemeClr val="accent1"/>
            </a:effectRef>
            <a:fontRef idx="minor">
              <a:schemeClr val="tx1"/>
            </a:fontRef>
          </p:style>
        </p:cxnSp>
        <p:sp>
          <p:nvSpPr>
            <p:cNvPr id="74" name="AutoShape 26"/>
            <p:cNvSpPr>
              <a:spLocks noChangeArrowheads="1"/>
            </p:cNvSpPr>
            <p:nvPr/>
          </p:nvSpPr>
          <p:spPr bwMode="gray">
            <a:xfrm>
              <a:off x="6506751" y="4402197"/>
              <a:ext cx="2204507" cy="470470"/>
            </a:xfrm>
            <a:prstGeom prst="roundRect">
              <a:avLst>
                <a:gd name="adj" fmla="val 16667"/>
              </a:avLst>
            </a:prstGeom>
            <a:solidFill>
              <a:schemeClr val="bg1"/>
            </a:solidFill>
            <a:ln w="3175" algn="ctr">
              <a:noFill/>
              <a:round/>
              <a:headEnd/>
              <a:tailEnd/>
            </a:ln>
            <a:effectLst>
              <a:outerShdw blurRad="63500" algn="ctr" rotWithShape="0">
                <a:prstClr val="black">
                  <a:alpha val="40000"/>
                </a:prstClr>
              </a:outerShdw>
            </a:effectLst>
          </p:spPr>
          <p:txBody>
            <a:bodyPr wrap="none" lIns="108000" tIns="36000" rIns="108000" bIns="36000" anchor="ctr" anchorCtr="0">
              <a:spAutoFit/>
            </a:bodyPr>
            <a:lstStyle/>
            <a:p>
              <a:pPr algn="ctr" fontAlgn="base">
                <a:spcBef>
                  <a:spcPct val="50000"/>
                </a:spcBef>
                <a:spcAft>
                  <a:spcPct val="17000"/>
                </a:spcAft>
                <a:buClr>
                  <a:srgbClr val="292929"/>
                </a:buClr>
                <a:buFont typeface="Wingdings" pitchFamily="2" charset="2"/>
                <a:buNone/>
              </a:pPr>
              <a:r>
                <a:rPr lang="en-GB" sz="1600" dirty="0">
                  <a:solidFill>
                    <a:srgbClr val="666666"/>
                  </a:solidFill>
                  <a:latin typeface="Arial Narrow" pitchFamily="34" charset="0"/>
                </a:rPr>
                <a:t>What actions are needed</a:t>
              </a:r>
              <a:r>
                <a:rPr lang="en-GB" sz="1600" b="1" dirty="0">
                  <a:solidFill>
                    <a:srgbClr val="666666"/>
                  </a:solidFill>
                  <a:latin typeface="Arial Narrow" pitchFamily="34" charset="0"/>
                </a:rPr>
                <a:t>?</a:t>
              </a:r>
              <a:endParaRPr lang="en-US" sz="1600" b="1" dirty="0">
                <a:solidFill>
                  <a:srgbClr val="666666"/>
                </a:solidFill>
                <a:latin typeface="Arial Narrow" pitchFamily="34" charset="0"/>
              </a:endParaRPr>
            </a:p>
          </p:txBody>
        </p:sp>
      </p:grpSp>
      <p:sp>
        <p:nvSpPr>
          <p:cNvPr id="75" name="Oval 74"/>
          <p:cNvSpPr>
            <a:spLocks noChangeAspect="1"/>
          </p:cNvSpPr>
          <p:nvPr/>
        </p:nvSpPr>
        <p:spPr bwMode="auto">
          <a:xfrm>
            <a:off x="4212330" y="4080057"/>
            <a:ext cx="900000" cy="675000"/>
          </a:xfrm>
          <a:prstGeom prst="ellipse">
            <a:avLst/>
          </a:prstGeom>
          <a:gradFill flip="none" rotWithShape="1">
            <a:gsLst>
              <a:gs pos="0">
                <a:srgbClr val="404040"/>
              </a:gs>
              <a:gs pos="70000">
                <a:srgbClr val="737373"/>
              </a:gs>
            </a:gsLst>
            <a:path path="circle">
              <a:fillToRect t="100000" r="100000"/>
            </a:path>
            <a:tileRect l="-100000" b="-100000"/>
          </a:gradFill>
          <a:ln w="38100">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base">
              <a:spcBef>
                <a:spcPct val="50000"/>
              </a:spcBef>
              <a:spcAft>
                <a:spcPct val="17000"/>
              </a:spcAft>
              <a:buClr>
                <a:srgbClr val="292929"/>
              </a:buClr>
              <a:buFont typeface="Wingdings" pitchFamily="2" charset="2"/>
              <a:buNone/>
              <a:defRPr/>
            </a:pPr>
            <a:r>
              <a:rPr lang="en-GB" sz="1200" b="1" dirty="0">
                <a:solidFill>
                  <a:srgbClr val="FFFFFF"/>
                </a:solidFill>
                <a:latin typeface="Arial Narrow" pitchFamily="34" charset="0"/>
              </a:rPr>
              <a:t>Alerts</a:t>
            </a:r>
            <a:endParaRPr lang="en-US" sz="1200" b="1" dirty="0">
              <a:solidFill>
                <a:srgbClr val="FFFFFF"/>
              </a:solidFill>
              <a:latin typeface="Arial Narrow" pitchFamily="34" charset="0"/>
            </a:endParaRPr>
          </a:p>
        </p:txBody>
      </p:sp>
      <p:sp>
        <p:nvSpPr>
          <p:cNvPr id="76" name="Oval 75"/>
          <p:cNvSpPr>
            <a:spLocks noChangeAspect="1"/>
          </p:cNvSpPr>
          <p:nvPr/>
        </p:nvSpPr>
        <p:spPr bwMode="auto">
          <a:xfrm>
            <a:off x="6832038" y="1476475"/>
            <a:ext cx="1042367" cy="783000"/>
          </a:xfrm>
          <a:prstGeom prst="ellipse">
            <a:avLst/>
          </a:prstGeom>
          <a:gradFill flip="none" rotWithShape="1">
            <a:gsLst>
              <a:gs pos="0">
                <a:srgbClr val="00539B"/>
              </a:gs>
              <a:gs pos="70000">
                <a:srgbClr val="6698C3"/>
              </a:gs>
            </a:gsLst>
            <a:path path="circle">
              <a:fillToRect t="100000" r="100000"/>
            </a:path>
            <a:tileRect l="-100000" b="-100000"/>
          </a:gradFill>
          <a:ln w="38100">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base">
              <a:spcBef>
                <a:spcPct val="50000"/>
              </a:spcBef>
              <a:spcAft>
                <a:spcPct val="17000"/>
              </a:spcAft>
              <a:buClr>
                <a:srgbClr val="292929"/>
              </a:buClr>
              <a:buFont typeface="Wingdings" pitchFamily="2" charset="2"/>
              <a:buNone/>
              <a:defRPr/>
            </a:pPr>
            <a:r>
              <a:rPr lang="en-GB" sz="1200" b="1" dirty="0">
                <a:solidFill>
                  <a:srgbClr val="FFFFFF"/>
                </a:solidFill>
                <a:latin typeface="Arial Narrow" pitchFamily="34" charset="0"/>
              </a:rPr>
              <a:t>Optimise</a:t>
            </a:r>
            <a:endParaRPr lang="en-US" sz="1200" b="1" dirty="0">
              <a:solidFill>
                <a:srgbClr val="FFFFFF"/>
              </a:solidFill>
              <a:latin typeface="Arial Narrow" pitchFamily="34" charset="0"/>
            </a:endParaRPr>
          </a:p>
        </p:txBody>
      </p:sp>
      <p:sp>
        <p:nvSpPr>
          <p:cNvPr id="77" name="Text Box 10"/>
          <p:cNvSpPr txBox="1">
            <a:spLocks noChangeArrowheads="1"/>
          </p:cNvSpPr>
          <p:nvPr/>
        </p:nvSpPr>
        <p:spPr bwMode="gray">
          <a:xfrm>
            <a:off x="53954" y="1463604"/>
            <a:ext cx="1644442" cy="553998"/>
          </a:xfrm>
          <a:prstGeom prst="rect">
            <a:avLst/>
          </a:prstGeom>
          <a:noFill/>
          <a:ln w="12700" algn="ctr">
            <a:noFill/>
            <a:miter lim="800000"/>
            <a:headEnd/>
            <a:tailEnd/>
          </a:ln>
        </p:spPr>
        <p:txBody>
          <a:bodyPr wrap="square" lIns="0" tIns="0" rIns="0" bIns="0">
            <a:spAutoFit/>
          </a:bodyPr>
          <a:lstStyle/>
          <a:p>
            <a:pPr algn="ctr" fontAlgn="base">
              <a:spcBef>
                <a:spcPct val="50000"/>
              </a:spcBef>
              <a:spcAft>
                <a:spcPct val="17000"/>
              </a:spcAft>
              <a:buClr>
                <a:srgbClr val="292929"/>
              </a:buClr>
              <a:buFont typeface="Wingdings" pitchFamily="2" charset="2"/>
              <a:buNone/>
            </a:pPr>
            <a:r>
              <a:rPr lang="en-GB" sz="1400" dirty="0">
                <a:solidFill>
                  <a:srgbClr val="292929"/>
                </a:solidFill>
                <a:latin typeface="Arial Narrow" pitchFamily="34" charset="0"/>
              </a:rPr>
              <a:t>Competitive</a:t>
            </a:r>
            <a:br>
              <a:rPr lang="en-GB" sz="1400" dirty="0">
                <a:solidFill>
                  <a:srgbClr val="292929"/>
                </a:solidFill>
                <a:latin typeface="Arial Narrow" pitchFamily="34" charset="0"/>
              </a:rPr>
            </a:br>
            <a:r>
              <a:rPr lang="en-GB" sz="1400" b="1" dirty="0">
                <a:solidFill>
                  <a:srgbClr val="292929"/>
                </a:solidFill>
                <a:latin typeface="Arial Narrow" pitchFamily="34" charset="0"/>
              </a:rPr>
              <a:t>Advantage</a:t>
            </a:r>
            <a:endParaRPr lang="en-US" sz="1400" b="1" dirty="0">
              <a:solidFill>
                <a:srgbClr val="292929"/>
              </a:solidFill>
              <a:latin typeface="Arial Narrow" pitchFamily="34" charset="0"/>
            </a:endParaRPr>
          </a:p>
        </p:txBody>
      </p:sp>
      <p:sp>
        <p:nvSpPr>
          <p:cNvPr id="78" name="Text Box 10"/>
          <p:cNvSpPr txBox="1">
            <a:spLocks noChangeArrowheads="1"/>
          </p:cNvSpPr>
          <p:nvPr/>
        </p:nvSpPr>
        <p:spPr bwMode="gray">
          <a:xfrm>
            <a:off x="2861474" y="6139820"/>
            <a:ext cx="1930016" cy="276999"/>
          </a:xfrm>
          <a:prstGeom prst="rect">
            <a:avLst/>
          </a:prstGeom>
          <a:noFill/>
          <a:ln w="12700" algn="ctr">
            <a:noFill/>
            <a:miter lim="800000"/>
            <a:headEnd/>
            <a:tailEnd/>
          </a:ln>
        </p:spPr>
        <p:txBody>
          <a:bodyPr wrap="none" lIns="0" tIns="0" rIns="0" bIns="0">
            <a:spAutoFit/>
          </a:bodyPr>
          <a:lstStyle/>
          <a:p>
            <a:pPr algn="ctr" fontAlgn="base">
              <a:spcBef>
                <a:spcPct val="50000"/>
              </a:spcBef>
              <a:spcAft>
                <a:spcPct val="17000"/>
              </a:spcAft>
              <a:buClr>
                <a:srgbClr val="292929"/>
              </a:buClr>
              <a:buFont typeface="Wingdings" pitchFamily="2" charset="2"/>
              <a:buNone/>
            </a:pPr>
            <a:r>
              <a:rPr lang="en-GB" sz="1400" dirty="0">
                <a:solidFill>
                  <a:srgbClr val="292929"/>
                </a:solidFill>
                <a:latin typeface="Arial Narrow" pitchFamily="34" charset="0"/>
              </a:rPr>
              <a:t>Degree of </a:t>
            </a:r>
            <a:r>
              <a:rPr lang="en-GB" sz="1400" b="1" dirty="0">
                <a:solidFill>
                  <a:srgbClr val="292929"/>
                </a:solidFill>
                <a:latin typeface="Arial Narrow" pitchFamily="34" charset="0"/>
              </a:rPr>
              <a:t>Intelligence</a:t>
            </a:r>
            <a:endParaRPr lang="en-US" sz="1400" b="1" dirty="0">
              <a:solidFill>
                <a:srgbClr val="292929"/>
              </a:solidFill>
              <a:latin typeface="Arial Narrow" pitchFamily="34" charset="0"/>
            </a:endParaRPr>
          </a:p>
        </p:txBody>
      </p:sp>
      <p:sp>
        <p:nvSpPr>
          <p:cNvPr id="79" name="TextBox 78"/>
          <p:cNvSpPr txBox="1"/>
          <p:nvPr/>
        </p:nvSpPr>
        <p:spPr>
          <a:xfrm>
            <a:off x="999378" y="2774868"/>
            <a:ext cx="1339873" cy="307777"/>
          </a:xfrm>
          <a:prstGeom prst="rect">
            <a:avLst/>
          </a:prstGeom>
          <a:noFill/>
        </p:spPr>
        <p:txBody>
          <a:bodyPr wrap="square" rtlCol="0">
            <a:spAutoFit/>
          </a:bodyPr>
          <a:lstStyle/>
          <a:p>
            <a:pPr algn="ctr" fontAlgn="base">
              <a:spcBef>
                <a:spcPct val="50000"/>
              </a:spcBef>
              <a:spcAft>
                <a:spcPct val="17000"/>
              </a:spcAft>
              <a:buClr>
                <a:srgbClr val="292929"/>
              </a:buClr>
              <a:buFont typeface="Wingdings" pitchFamily="2" charset="2"/>
              <a:buNone/>
            </a:pPr>
            <a:r>
              <a:rPr lang="en-US" sz="1400" b="1" dirty="0">
                <a:solidFill>
                  <a:srgbClr val="00539B"/>
                </a:solidFill>
              </a:rPr>
              <a:t>Proactive</a:t>
            </a:r>
          </a:p>
        </p:txBody>
      </p:sp>
      <p:cxnSp>
        <p:nvCxnSpPr>
          <p:cNvPr id="80" name="Straight Connector 79"/>
          <p:cNvCxnSpPr/>
          <p:nvPr/>
        </p:nvCxnSpPr>
        <p:spPr bwMode="auto">
          <a:xfrm>
            <a:off x="2206170" y="2126333"/>
            <a:ext cx="14514" cy="144689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2220684" y="2126333"/>
            <a:ext cx="118567"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a:off x="2220684" y="3573231"/>
            <a:ext cx="118567"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3" name="TextBox 82"/>
          <p:cNvSpPr txBox="1"/>
          <p:nvPr/>
        </p:nvSpPr>
        <p:spPr>
          <a:xfrm>
            <a:off x="7881077" y="4946855"/>
            <a:ext cx="1339873" cy="307777"/>
          </a:xfrm>
          <a:prstGeom prst="rect">
            <a:avLst/>
          </a:prstGeom>
          <a:noFill/>
        </p:spPr>
        <p:txBody>
          <a:bodyPr wrap="square" rtlCol="0">
            <a:spAutoFit/>
          </a:bodyPr>
          <a:lstStyle/>
          <a:p>
            <a:pPr algn="ctr" fontAlgn="base">
              <a:spcBef>
                <a:spcPct val="50000"/>
              </a:spcBef>
              <a:spcAft>
                <a:spcPct val="17000"/>
              </a:spcAft>
              <a:buClr>
                <a:srgbClr val="292929"/>
              </a:buClr>
              <a:buFont typeface="Wingdings" pitchFamily="2" charset="2"/>
              <a:buNone/>
            </a:pPr>
            <a:r>
              <a:rPr lang="en-US" sz="1400" b="1" dirty="0">
                <a:solidFill>
                  <a:srgbClr val="00539B"/>
                </a:solidFill>
              </a:rPr>
              <a:t>Reactive</a:t>
            </a:r>
          </a:p>
        </p:txBody>
      </p:sp>
      <p:cxnSp>
        <p:nvCxnSpPr>
          <p:cNvPr id="123" name="Straight Connector 122"/>
          <p:cNvCxnSpPr/>
          <p:nvPr/>
        </p:nvCxnSpPr>
        <p:spPr bwMode="auto">
          <a:xfrm flipH="1" flipV="1">
            <a:off x="7858310" y="5795798"/>
            <a:ext cx="158505"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a:off x="7858310" y="4334386"/>
            <a:ext cx="147595" cy="161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8005313" y="4344533"/>
            <a:ext cx="14514" cy="1446898"/>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532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par>
                                <p:cTn id="17" presetID="2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par>
                                <p:cTn id="23" presetID="22" presetClass="entr" presetSubtype="8"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500"/>
                                        <p:tgtEl>
                                          <p:spTgt spid="7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22" presetClass="entr" presetSubtype="8" fill="hold" nodeType="with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wipe(left)">
                                      <p:cBhvr>
                                        <p:cTn id="34" dur="500"/>
                                        <p:tgtEl>
                                          <p:spTgt spid="123"/>
                                        </p:tgtEl>
                                      </p:cBhvr>
                                    </p:animEffect>
                                  </p:childTnLst>
                                </p:cTn>
                              </p:par>
                              <p:par>
                                <p:cTn id="35" presetID="22" presetClass="entr" presetSubtype="8"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wipe(left)">
                                      <p:cBhvr>
                                        <p:cTn id="37" dur="500"/>
                                        <p:tgtEl>
                                          <p:spTgt spid="124"/>
                                        </p:tgtEl>
                                      </p:cBhvr>
                                    </p:animEffect>
                                  </p:childTnLst>
                                </p:cTn>
                              </p:par>
                              <p:par>
                                <p:cTn id="38" presetID="22" presetClass="entr" presetSubtype="8" fill="hold" nodeType="with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wipe(left)">
                                      <p:cBhvr>
                                        <p:cTn id="40" dur="500"/>
                                        <p:tgtEl>
                                          <p:spTgt spid="1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500"/>
                                        <p:tgtEl>
                                          <p:spTgt spid="57"/>
                                        </p:tgtEl>
                                      </p:cBhvr>
                                    </p:animEffect>
                                  </p:childTnLst>
                                </p:cTn>
                              </p:par>
                              <p:par>
                                <p:cTn id="46" presetID="22" presetClass="entr" presetSubtype="8"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left)">
                                      <p:cBhvr>
                                        <p:cTn id="48" dur="500"/>
                                        <p:tgtEl>
                                          <p:spTgt spid="6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left)">
                                      <p:cBhvr>
                                        <p:cTn id="51" dur="500"/>
                                        <p:tgtEl>
                                          <p:spTgt spid="64"/>
                                        </p:tgtEl>
                                      </p:cBhvr>
                                    </p:animEffect>
                                  </p:childTnLst>
                                </p:cTn>
                              </p:par>
                              <p:par>
                                <p:cTn id="52" presetID="22" presetClass="entr" presetSubtype="8"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wipe(left)">
                                      <p:cBhvr>
                                        <p:cTn id="54" dur="500"/>
                                        <p:tgtEl>
                                          <p:spTgt spid="6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left)">
                                      <p:cBhvr>
                                        <p:cTn id="63" dur="500"/>
                                        <p:tgtEl>
                                          <p:spTgt spid="79"/>
                                        </p:tgtEl>
                                      </p:cBhvr>
                                    </p:animEffect>
                                  </p:childTnLst>
                                </p:cTn>
                              </p:par>
                              <p:par>
                                <p:cTn id="64" presetID="22" presetClass="entr" presetSubtype="8"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500"/>
                                        <p:tgtEl>
                                          <p:spTgt spid="80"/>
                                        </p:tgtEl>
                                      </p:cBhvr>
                                    </p:animEffect>
                                  </p:childTnLst>
                                </p:cTn>
                              </p:par>
                              <p:par>
                                <p:cTn id="67" presetID="22" presetClass="entr" presetSubtype="8" fill="hold"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wipe(left)">
                                      <p:cBhvr>
                                        <p:cTn id="69" dur="500"/>
                                        <p:tgtEl>
                                          <p:spTgt spid="81"/>
                                        </p:tgtEl>
                                      </p:cBhvr>
                                    </p:animEffect>
                                  </p:childTnLst>
                                </p:cTn>
                              </p:par>
                              <p:par>
                                <p:cTn id="70" presetID="22" presetClass="entr" presetSubtype="8" fill="hold"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ipe(left)">
                                      <p:cBhvr>
                                        <p:cTn id="72" dur="500"/>
                                        <p:tgtEl>
                                          <p:spTgt spid="8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wipe(left)">
                                      <p:cBhvr>
                                        <p:cTn id="75" dur="500"/>
                                        <p:tgtEl>
                                          <p:spTgt spid="6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wipe(left)">
                                      <p:cBhvr>
                                        <p:cTn id="7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P spid="56" grpId="0" animBg="1"/>
      <p:bldP spid="60" grpId="0" animBg="1"/>
      <p:bldP spid="64" grpId="0" animBg="1"/>
      <p:bldP spid="68" grpId="0" animBg="1"/>
      <p:bldP spid="75" grpId="0" animBg="1"/>
      <p:bldP spid="76" grpId="0" animBg="1"/>
      <p:bldP spid="79" grpId="0"/>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2410"/>
            <a:ext cx="2330456" cy="830997"/>
          </a:xfrm>
        </p:spPr>
        <p:txBody>
          <a:bodyPr/>
          <a:lstStyle/>
          <a:p>
            <a:r>
              <a:rPr lang="en-US" dirty="0"/>
              <a:t>Data Size and analytic competence</a:t>
            </a:r>
          </a:p>
        </p:txBody>
      </p:sp>
      <p:grpSp>
        <p:nvGrpSpPr>
          <p:cNvPr id="5" name="Group 4"/>
          <p:cNvGrpSpPr/>
          <p:nvPr/>
        </p:nvGrpSpPr>
        <p:grpSpPr>
          <a:xfrm>
            <a:off x="3558235" y="1698498"/>
            <a:ext cx="4992624" cy="3456432"/>
            <a:chOff x="3558235" y="988283"/>
            <a:chExt cx="4992624" cy="3456432"/>
          </a:xfrm>
        </p:grpSpPr>
        <p:sp>
          <p:nvSpPr>
            <p:cNvPr id="48" name="Rectangle 47"/>
            <p:cNvSpPr/>
            <p:nvPr/>
          </p:nvSpPr>
          <p:spPr>
            <a:xfrm>
              <a:off x="3579574" y="1013464"/>
              <a:ext cx="4961465" cy="3422722"/>
            </a:xfrm>
            <a:prstGeom prst="rect">
              <a:avLst/>
            </a:prstGeom>
            <a:solidFill>
              <a:schemeClr val="bg1"/>
            </a:solidFill>
            <a:ln>
              <a:noFill/>
            </a:ln>
            <a:effectLst>
              <a:outerShdw blurRad="158750" dist="38100" dir="2700000" sx="101000" sy="101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4" name="Rectangle 3"/>
            <p:cNvSpPr/>
            <p:nvPr/>
          </p:nvSpPr>
          <p:spPr>
            <a:xfrm>
              <a:off x="3577842" y="1000983"/>
              <a:ext cx="4961465" cy="3422722"/>
            </a:xfrm>
            <a:prstGeom prst="rect">
              <a:avLst/>
            </a:prstGeom>
            <a:solidFill>
              <a:schemeClr val="bg2">
                <a:lumMod val="40000"/>
                <a:lumOff val="60000"/>
              </a:schemeClr>
            </a:solidFill>
            <a:ln>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dirty="0">
                <a:solidFill>
                  <a:srgbClr val="007DC3"/>
                </a:solidFill>
              </a:endParaRPr>
            </a:p>
          </p:txBody>
        </p:sp>
        <p:cxnSp>
          <p:nvCxnSpPr>
            <p:cNvPr id="7" name="Straight Connector 6"/>
            <p:cNvCxnSpPr>
              <a:stCxn id="4" idx="0"/>
              <a:endCxn id="4" idx="2"/>
            </p:cNvCxnSpPr>
            <p:nvPr/>
          </p:nvCxnSpPr>
          <p:spPr>
            <a:xfrm>
              <a:off x="6058575" y="1000983"/>
              <a:ext cx="0" cy="3422722"/>
            </a:xfrm>
            <a:prstGeom prst="line">
              <a:avLst/>
            </a:prstGeom>
            <a:ln>
              <a:solidFill>
                <a:schemeClr val="accent1">
                  <a:alpha val="43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1"/>
              <a:endCxn id="4" idx="3"/>
            </p:cNvCxnSpPr>
            <p:nvPr/>
          </p:nvCxnSpPr>
          <p:spPr>
            <a:xfrm>
              <a:off x="3577842" y="2712344"/>
              <a:ext cx="4961465" cy="0"/>
            </a:xfrm>
            <a:prstGeom prst="line">
              <a:avLst/>
            </a:prstGeom>
            <a:ln>
              <a:solidFill>
                <a:schemeClr val="accent1">
                  <a:alpha val="43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3558235" y="4423705"/>
              <a:ext cx="4992624" cy="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577842" y="988283"/>
              <a:ext cx="0" cy="3456432"/>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996230" y="1722877"/>
              <a:ext cx="1751570" cy="338554"/>
            </a:xfrm>
            <a:prstGeom prst="rect">
              <a:avLst/>
            </a:prstGeom>
            <a:noFill/>
            <a:effectLst/>
          </p:spPr>
          <p:txBody>
            <a:bodyPr wrap="none" rtlCol="0">
              <a:spAutoFit/>
            </a:bodyPr>
            <a:lstStyle/>
            <a:p>
              <a:r>
                <a:rPr lang="en-US" sz="1600" b="1" cap="all" dirty="0">
                  <a:solidFill>
                    <a:srgbClr val="800000"/>
                  </a:solidFill>
                </a:rPr>
                <a:t>Big Analytics</a:t>
              </a:r>
            </a:p>
          </p:txBody>
        </p:sp>
        <p:sp>
          <p:nvSpPr>
            <p:cNvPr id="27" name="TextBox 26"/>
            <p:cNvSpPr txBox="1"/>
            <p:nvPr/>
          </p:nvSpPr>
          <p:spPr>
            <a:xfrm>
              <a:off x="6604410" y="1599766"/>
              <a:ext cx="1336008" cy="584775"/>
            </a:xfrm>
            <a:prstGeom prst="rect">
              <a:avLst/>
            </a:prstGeom>
            <a:noFill/>
            <a:effectLst/>
          </p:spPr>
          <p:txBody>
            <a:bodyPr wrap="none" rtlCol="0">
              <a:spAutoFit/>
            </a:bodyPr>
            <a:lstStyle/>
            <a:p>
              <a:pPr algn="ctr"/>
              <a:r>
                <a:rPr lang="en-US" sz="1600" b="1" cap="all" dirty="0">
                  <a:solidFill>
                    <a:srgbClr val="800000"/>
                  </a:solidFill>
                </a:rPr>
                <a:t>Big Data</a:t>
              </a:r>
              <a:br>
                <a:rPr lang="en-US" sz="1600" b="1" cap="all" dirty="0">
                  <a:solidFill>
                    <a:srgbClr val="800000"/>
                  </a:solidFill>
                </a:rPr>
              </a:br>
              <a:r>
                <a:rPr lang="en-US" sz="1600" b="1" cap="all" dirty="0">
                  <a:solidFill>
                    <a:srgbClr val="800000"/>
                  </a:solidFill>
                </a:rPr>
                <a:t>Analytics</a:t>
              </a:r>
            </a:p>
          </p:txBody>
        </p:sp>
        <p:sp>
          <p:nvSpPr>
            <p:cNvPr id="28" name="TextBox 27"/>
            <p:cNvSpPr txBox="1"/>
            <p:nvPr/>
          </p:nvSpPr>
          <p:spPr>
            <a:xfrm>
              <a:off x="4598902" y="3391975"/>
              <a:ext cx="389850" cy="338554"/>
            </a:xfrm>
            <a:prstGeom prst="rect">
              <a:avLst/>
            </a:prstGeom>
            <a:noFill/>
            <a:effectLst/>
          </p:spPr>
          <p:txBody>
            <a:bodyPr wrap="none" rtlCol="0">
              <a:spAutoFit/>
            </a:bodyPr>
            <a:lstStyle/>
            <a:p>
              <a:r>
                <a:rPr lang="en-US" sz="1600" b="1" cap="all" dirty="0">
                  <a:solidFill>
                    <a:srgbClr val="800000"/>
                  </a:solidFill>
                </a:rPr>
                <a:t>BI</a:t>
              </a:r>
            </a:p>
          </p:txBody>
        </p:sp>
        <p:sp>
          <p:nvSpPr>
            <p:cNvPr id="29" name="TextBox 28"/>
            <p:cNvSpPr txBox="1"/>
            <p:nvPr/>
          </p:nvSpPr>
          <p:spPr>
            <a:xfrm>
              <a:off x="6580922" y="3391975"/>
              <a:ext cx="1400063" cy="338554"/>
            </a:xfrm>
            <a:prstGeom prst="rect">
              <a:avLst/>
            </a:prstGeom>
            <a:noFill/>
            <a:effectLst/>
          </p:spPr>
          <p:txBody>
            <a:bodyPr wrap="none" rtlCol="0">
              <a:spAutoFit/>
            </a:bodyPr>
            <a:lstStyle/>
            <a:p>
              <a:r>
                <a:rPr lang="en-US" sz="1600" b="1" cap="all" dirty="0">
                  <a:solidFill>
                    <a:srgbClr val="800000"/>
                  </a:solidFill>
                </a:rPr>
                <a:t>Big DATA BI</a:t>
              </a:r>
            </a:p>
          </p:txBody>
        </p:sp>
      </p:grpSp>
      <p:cxnSp>
        <p:nvCxnSpPr>
          <p:cNvPr id="17" name="Straight Connector 16"/>
          <p:cNvCxnSpPr/>
          <p:nvPr/>
        </p:nvCxnSpPr>
        <p:spPr>
          <a:xfrm flipH="1">
            <a:off x="1263072" y="3365253"/>
            <a:ext cx="3433" cy="659269"/>
          </a:xfrm>
          <a:prstGeom prst="line">
            <a:avLst/>
          </a:prstGeom>
          <a:ln>
            <a:solidFill>
              <a:schemeClr val="bg1">
                <a:alpha val="10000"/>
              </a:schemeClr>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539508" y="5223621"/>
            <a:ext cx="985703" cy="315423"/>
          </a:xfrm>
          <a:prstGeom prst="rect">
            <a:avLst/>
          </a:prstGeom>
          <a:noFill/>
        </p:spPr>
        <p:txBody>
          <a:bodyPr wrap="none" lIns="68580" tIns="34290" rIns="68580" bIns="34290" rtlCol="0">
            <a:spAutoFit/>
          </a:bodyPr>
          <a:lstStyle/>
          <a:p>
            <a:r>
              <a:rPr lang="en-US" sz="1600" b="1" cap="small" dirty="0">
                <a:solidFill>
                  <a:srgbClr val="000000"/>
                </a:solidFill>
              </a:rPr>
              <a:t>data size</a:t>
            </a:r>
          </a:p>
        </p:txBody>
      </p:sp>
      <p:cxnSp>
        <p:nvCxnSpPr>
          <p:cNvPr id="22" name="Straight Arrow Connector 21"/>
          <p:cNvCxnSpPr/>
          <p:nvPr/>
        </p:nvCxnSpPr>
        <p:spPr>
          <a:xfrm>
            <a:off x="6637405" y="5417354"/>
            <a:ext cx="1280160" cy="0"/>
          </a:xfrm>
          <a:prstGeom prst="straightConnector1">
            <a:avLst/>
          </a:prstGeom>
          <a:ln w="26416">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16200000">
            <a:off x="3020261" y="4151307"/>
            <a:ext cx="857447" cy="284742"/>
          </a:xfrm>
          <a:prstGeom prst="rect">
            <a:avLst/>
          </a:prstGeom>
          <a:noFill/>
        </p:spPr>
        <p:txBody>
          <a:bodyPr wrap="none" lIns="68580" tIns="34290" rIns="68580" bIns="34290" rtlCol="0">
            <a:spAutoFit/>
          </a:bodyPr>
          <a:lstStyle/>
          <a:p>
            <a:r>
              <a:rPr lang="en-US" sz="1400" i="1" cap="small" dirty="0">
                <a:solidFill>
                  <a:srgbClr val="000000"/>
                </a:solidFill>
              </a:rPr>
              <a:t>reactive</a:t>
            </a:r>
          </a:p>
        </p:txBody>
      </p:sp>
      <p:sp>
        <p:nvSpPr>
          <p:cNvPr id="35" name="TextBox 34"/>
          <p:cNvSpPr txBox="1"/>
          <p:nvPr/>
        </p:nvSpPr>
        <p:spPr>
          <a:xfrm rot="16200000">
            <a:off x="2958138" y="2429181"/>
            <a:ext cx="969256" cy="284742"/>
          </a:xfrm>
          <a:prstGeom prst="rect">
            <a:avLst/>
          </a:prstGeom>
          <a:noFill/>
        </p:spPr>
        <p:txBody>
          <a:bodyPr wrap="none" lIns="68580" tIns="34290" rIns="68580" bIns="34290" rtlCol="0">
            <a:spAutoFit/>
          </a:bodyPr>
          <a:lstStyle/>
          <a:p>
            <a:r>
              <a:rPr lang="en-US" sz="1400" i="1" cap="small" dirty="0">
                <a:solidFill>
                  <a:srgbClr val="000000"/>
                </a:solidFill>
              </a:rPr>
              <a:t>proactive</a:t>
            </a:r>
          </a:p>
        </p:txBody>
      </p:sp>
      <p:sp>
        <p:nvSpPr>
          <p:cNvPr id="36" name="TextBox 35"/>
          <p:cNvSpPr txBox="1"/>
          <p:nvPr/>
        </p:nvSpPr>
        <p:spPr>
          <a:xfrm rot="16200000">
            <a:off x="2247449" y="3210324"/>
            <a:ext cx="1984390" cy="315423"/>
          </a:xfrm>
          <a:prstGeom prst="rect">
            <a:avLst/>
          </a:prstGeom>
          <a:noFill/>
        </p:spPr>
        <p:txBody>
          <a:bodyPr wrap="none" lIns="68580" tIns="34290" rIns="68580" bIns="34290" rtlCol="0">
            <a:spAutoFit/>
          </a:bodyPr>
          <a:lstStyle/>
          <a:p>
            <a:r>
              <a:rPr lang="en-US" sz="1600" b="1" cap="small" dirty="0">
                <a:solidFill>
                  <a:srgbClr val="000000"/>
                </a:solidFill>
              </a:rPr>
              <a:t>analytic capability</a:t>
            </a:r>
          </a:p>
        </p:txBody>
      </p:sp>
      <p:cxnSp>
        <p:nvCxnSpPr>
          <p:cNvPr id="37" name="Straight Arrow Connector 36"/>
          <p:cNvCxnSpPr/>
          <p:nvPr/>
        </p:nvCxnSpPr>
        <p:spPr>
          <a:xfrm>
            <a:off x="4163392" y="5417354"/>
            <a:ext cx="1278625" cy="0"/>
          </a:xfrm>
          <a:prstGeom prst="straightConnector1">
            <a:avLst/>
          </a:prstGeom>
          <a:ln w="26416">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843736" y="5100231"/>
            <a:ext cx="797622" cy="284742"/>
          </a:xfrm>
          <a:prstGeom prst="rect">
            <a:avLst/>
          </a:prstGeom>
          <a:noFill/>
        </p:spPr>
        <p:txBody>
          <a:bodyPr wrap="none" lIns="68580" tIns="34290" rIns="68580" bIns="34290" rtlCol="0">
            <a:spAutoFit/>
          </a:bodyPr>
          <a:lstStyle/>
          <a:p>
            <a:r>
              <a:rPr lang="en-US" sz="1400" i="1" cap="small" dirty="0">
                <a:solidFill>
                  <a:srgbClr val="000000"/>
                </a:solidFill>
              </a:rPr>
              <a:t>big data</a:t>
            </a:r>
          </a:p>
        </p:txBody>
      </p:sp>
      <p:sp>
        <p:nvSpPr>
          <p:cNvPr id="39" name="TextBox 38"/>
          <p:cNvSpPr txBox="1"/>
          <p:nvPr/>
        </p:nvSpPr>
        <p:spPr>
          <a:xfrm>
            <a:off x="4522191" y="5100231"/>
            <a:ext cx="674704" cy="284742"/>
          </a:xfrm>
          <a:prstGeom prst="rect">
            <a:avLst/>
          </a:prstGeom>
          <a:noFill/>
        </p:spPr>
        <p:txBody>
          <a:bodyPr wrap="none" lIns="68580" tIns="34290" rIns="68580" bIns="34290" rtlCol="0">
            <a:spAutoFit/>
          </a:bodyPr>
          <a:lstStyle/>
          <a:p>
            <a:r>
              <a:rPr lang="en-US" sz="1400" i="1" cap="small" dirty="0">
                <a:solidFill>
                  <a:srgbClr val="000000"/>
                </a:solidFill>
              </a:rPr>
              <a:t>large </a:t>
            </a:r>
          </a:p>
        </p:txBody>
      </p:sp>
      <p:grpSp>
        <p:nvGrpSpPr>
          <p:cNvPr id="40" name="Group 39"/>
          <p:cNvGrpSpPr/>
          <p:nvPr/>
        </p:nvGrpSpPr>
        <p:grpSpPr>
          <a:xfrm>
            <a:off x="-22282" y="2626859"/>
            <a:ext cx="2985316" cy="1584968"/>
            <a:chOff x="-22282" y="1110706"/>
            <a:chExt cx="2985316" cy="1584968"/>
          </a:xfrm>
        </p:grpSpPr>
        <p:sp>
          <p:nvSpPr>
            <p:cNvPr id="41" name="Rectangle 40"/>
            <p:cNvSpPr/>
            <p:nvPr/>
          </p:nvSpPr>
          <p:spPr>
            <a:xfrm>
              <a:off x="-22282" y="1110706"/>
              <a:ext cx="2651565" cy="1584968"/>
            </a:xfrm>
            <a:prstGeom prst="rect">
              <a:avLst/>
            </a:prstGeom>
            <a:solidFill>
              <a:schemeClr val="bg1">
                <a:alpha val="3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42" name="TextBox 41"/>
            <p:cNvSpPr txBox="1"/>
            <p:nvPr/>
          </p:nvSpPr>
          <p:spPr>
            <a:xfrm>
              <a:off x="0" y="1571553"/>
              <a:ext cx="1314641" cy="1015663"/>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1200" cap="small" dirty="0">
                  <a:solidFill>
                    <a:srgbClr val="800000"/>
                  </a:solidFill>
                </a:rPr>
                <a:t>Reactive</a:t>
              </a:r>
            </a:p>
            <a:p>
              <a:pPr marL="111122" lvl="1">
                <a:lnSpc>
                  <a:spcPct val="120000"/>
                </a:lnSpc>
              </a:pPr>
              <a:r>
                <a:rPr lang="en-US" sz="1000" dirty="0">
                  <a:solidFill>
                    <a:prstClr val="white"/>
                  </a:solidFill>
                </a:rPr>
                <a:t>Alerts</a:t>
              </a:r>
            </a:p>
            <a:p>
              <a:pPr marL="111122" lvl="1">
                <a:lnSpc>
                  <a:spcPct val="120000"/>
                </a:lnSpc>
              </a:pPr>
              <a:r>
                <a:rPr lang="en-US" sz="1000" dirty="0">
                  <a:solidFill>
                    <a:prstClr val="white"/>
                  </a:solidFill>
                </a:rPr>
                <a:t>OLAP</a:t>
              </a:r>
            </a:p>
            <a:p>
              <a:pPr marL="111122" lvl="1">
                <a:lnSpc>
                  <a:spcPct val="120000"/>
                </a:lnSpc>
              </a:pPr>
              <a:r>
                <a:rPr lang="en-US" sz="1000" dirty="0">
                  <a:solidFill>
                    <a:prstClr val="white"/>
                  </a:solidFill>
                </a:rPr>
                <a:t>Ad Hoc Reports</a:t>
              </a:r>
            </a:p>
            <a:p>
              <a:pPr marL="111122" lvl="1">
                <a:lnSpc>
                  <a:spcPct val="120000"/>
                </a:lnSpc>
              </a:pPr>
              <a:r>
                <a:rPr lang="en-US" sz="1000" dirty="0">
                  <a:solidFill>
                    <a:prstClr val="white"/>
                  </a:solidFill>
                </a:rPr>
                <a:t>Standard Reports</a:t>
              </a:r>
            </a:p>
          </p:txBody>
        </p:sp>
        <p:sp>
          <p:nvSpPr>
            <p:cNvPr id="43" name="TextBox 42"/>
            <p:cNvSpPr txBox="1"/>
            <p:nvPr/>
          </p:nvSpPr>
          <p:spPr>
            <a:xfrm>
              <a:off x="1266503" y="1571553"/>
              <a:ext cx="1696531" cy="1015663"/>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1200" cap="small" dirty="0">
                  <a:solidFill>
                    <a:srgbClr val="800000"/>
                  </a:solidFill>
                </a:rPr>
                <a:t>Proactive</a:t>
              </a:r>
            </a:p>
            <a:p>
              <a:pPr marL="111122" lvl="1">
                <a:lnSpc>
                  <a:spcPct val="120000"/>
                </a:lnSpc>
              </a:pPr>
              <a:r>
                <a:rPr lang="en-US" sz="1000" dirty="0">
                  <a:solidFill>
                    <a:prstClr val="white"/>
                  </a:solidFill>
                </a:rPr>
                <a:t>Optimization</a:t>
              </a:r>
            </a:p>
            <a:p>
              <a:pPr marL="111122" lvl="1">
                <a:lnSpc>
                  <a:spcPct val="120000"/>
                </a:lnSpc>
              </a:pPr>
              <a:r>
                <a:rPr lang="en-US" sz="1000" dirty="0">
                  <a:solidFill>
                    <a:prstClr val="white"/>
                  </a:solidFill>
                </a:rPr>
                <a:t>Predictive Modeling</a:t>
              </a:r>
            </a:p>
            <a:p>
              <a:pPr marL="111122" lvl="1">
                <a:lnSpc>
                  <a:spcPct val="120000"/>
                </a:lnSpc>
              </a:pPr>
              <a:r>
                <a:rPr lang="en-US" sz="1000" dirty="0">
                  <a:solidFill>
                    <a:prstClr val="white"/>
                  </a:solidFill>
                </a:rPr>
                <a:t>Forecasting</a:t>
              </a:r>
            </a:p>
            <a:p>
              <a:pPr marL="111122" lvl="1">
                <a:lnSpc>
                  <a:spcPct val="120000"/>
                </a:lnSpc>
              </a:pPr>
              <a:r>
                <a:rPr lang="en-US" sz="1000" dirty="0">
                  <a:solidFill>
                    <a:prstClr val="white"/>
                  </a:solidFill>
                </a:rPr>
                <a:t>Statistical Analysis</a:t>
              </a:r>
            </a:p>
          </p:txBody>
        </p:sp>
        <p:sp>
          <p:nvSpPr>
            <p:cNvPr id="44" name="TextBox 43"/>
            <p:cNvSpPr txBox="1"/>
            <p:nvPr/>
          </p:nvSpPr>
          <p:spPr>
            <a:xfrm>
              <a:off x="0" y="1151138"/>
              <a:ext cx="1227324" cy="369332"/>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cap="small" dirty="0">
                  <a:solidFill>
                    <a:srgbClr val="000000"/>
                  </a:solidFill>
                </a:rPr>
                <a:t>Analytics</a:t>
              </a:r>
            </a:p>
          </p:txBody>
        </p:sp>
        <p:cxnSp>
          <p:nvCxnSpPr>
            <p:cNvPr id="45" name="Straight Connector 44"/>
            <p:cNvCxnSpPr/>
            <p:nvPr/>
          </p:nvCxnSpPr>
          <p:spPr>
            <a:xfrm flipH="1">
              <a:off x="1263070" y="1849098"/>
              <a:ext cx="3433" cy="659269"/>
            </a:xfrm>
            <a:prstGeom prst="line">
              <a:avLst/>
            </a:prstGeom>
            <a:ln>
              <a:solidFill>
                <a:schemeClr val="bg1">
                  <a:alpha val="1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7255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a:spLocks noChangeArrowheads="1"/>
          </p:cNvSpPr>
          <p:nvPr/>
        </p:nvSpPr>
        <p:spPr bwMode="auto">
          <a:xfrm>
            <a:off x="0" y="296495"/>
            <a:ext cx="2351768" cy="579646"/>
          </a:xfrm>
          <a:prstGeom prst="rect">
            <a:avLst/>
          </a:prstGeom>
          <a:noFill/>
          <a:ln w="9525">
            <a:noFill/>
            <a:miter lim="800000"/>
            <a:headEnd/>
            <a:tailEnd/>
          </a:ln>
        </p:spPr>
        <p:txBody>
          <a:bodyPr wrap="square" anchor="ctr">
            <a:spAutoFit/>
          </a:bodyPr>
          <a:lstStyle/>
          <a:p>
            <a:pPr algn="r" defTabSz="182880">
              <a:lnSpc>
                <a:spcPts val="1875"/>
              </a:lnSpc>
              <a:spcBef>
                <a:spcPct val="0"/>
              </a:spcBef>
            </a:pPr>
            <a:r>
              <a:rPr lang="en-US" cap="all" dirty="0">
                <a:solidFill>
                  <a:schemeClr val="accent3"/>
                </a:solidFill>
                <a:latin typeface="+mj-lt"/>
                <a:ea typeface="+mj-ea"/>
                <a:cs typeface="+mj-cs"/>
              </a:rPr>
              <a:t>IMPACT </a:t>
            </a:r>
            <a:r>
              <a:rPr lang="en-US" cap="all" dirty="0" smtClean="0">
                <a:solidFill>
                  <a:schemeClr val="accent3"/>
                </a:solidFill>
                <a:latin typeface="+mj-lt"/>
                <a:ea typeface="+mj-ea"/>
                <a:cs typeface="+mj-cs"/>
              </a:rPr>
              <a:t>of analytics</a:t>
            </a:r>
            <a:endParaRPr lang="en-US" cap="all" dirty="0">
              <a:solidFill>
                <a:schemeClr val="accent3"/>
              </a:solidFill>
              <a:latin typeface="+mj-lt"/>
              <a:ea typeface="+mj-ea"/>
              <a:cs typeface="+mj-cs"/>
            </a:endParaRPr>
          </a:p>
        </p:txBody>
      </p:sp>
      <p:sp>
        <p:nvSpPr>
          <p:cNvPr id="15" name="Text Placeholder 14"/>
          <p:cNvSpPr>
            <a:spLocks noGrp="1"/>
          </p:cNvSpPr>
          <p:nvPr>
            <p:ph type="body" sz="quarter" idx="12"/>
          </p:nvPr>
        </p:nvSpPr>
        <p:spPr/>
        <p:txBody>
          <a:bodyPr/>
          <a:lstStyle/>
          <a:p>
            <a:r>
              <a:rPr lang="en-US" dirty="0" smtClean="0"/>
              <a:t>Spans across business functions</a:t>
            </a:r>
            <a:endParaRPr lang="en-US" dirty="0"/>
          </a:p>
        </p:txBody>
      </p:sp>
      <p:pic>
        <p:nvPicPr>
          <p:cNvPr id="16" name="Picture 15" descr="CorpStrat.png"/>
          <p:cNvPicPr>
            <a:picLocks noChangeAspect="1"/>
          </p:cNvPicPr>
          <p:nvPr/>
        </p:nvPicPr>
        <p:blipFill>
          <a:blip r:embed="rId3"/>
          <a:srcRect/>
          <a:stretch>
            <a:fillRect/>
          </a:stretch>
        </p:blipFill>
        <p:spPr bwMode="auto">
          <a:xfrm>
            <a:off x="492125" y="2781300"/>
            <a:ext cx="2743200" cy="2743200"/>
          </a:xfrm>
          <a:prstGeom prst="rect">
            <a:avLst/>
          </a:prstGeom>
          <a:noFill/>
          <a:ln w="9525">
            <a:noFill/>
            <a:miter lim="800000"/>
            <a:headEnd/>
            <a:tailEnd/>
          </a:ln>
        </p:spPr>
      </p:pic>
      <p:pic>
        <p:nvPicPr>
          <p:cNvPr id="17" name="Picture 16" descr="CustIntell.png"/>
          <p:cNvPicPr>
            <a:picLocks noChangeAspect="1"/>
          </p:cNvPicPr>
          <p:nvPr/>
        </p:nvPicPr>
        <p:blipFill>
          <a:blip r:embed="rId4"/>
          <a:srcRect/>
          <a:stretch>
            <a:fillRect/>
          </a:stretch>
        </p:blipFill>
        <p:spPr bwMode="auto">
          <a:xfrm>
            <a:off x="2062163" y="1400175"/>
            <a:ext cx="2743200" cy="2743200"/>
          </a:xfrm>
          <a:prstGeom prst="rect">
            <a:avLst/>
          </a:prstGeom>
          <a:noFill/>
          <a:ln w="9525">
            <a:noFill/>
            <a:miter lim="800000"/>
            <a:headEnd/>
            <a:tailEnd/>
          </a:ln>
        </p:spPr>
      </p:pic>
      <p:pic>
        <p:nvPicPr>
          <p:cNvPr id="18" name="Picture 17" descr="RiskManagement.png"/>
          <p:cNvPicPr>
            <a:picLocks noChangeAspect="1"/>
          </p:cNvPicPr>
          <p:nvPr/>
        </p:nvPicPr>
        <p:blipFill>
          <a:blip r:embed="rId5"/>
          <a:srcRect/>
          <a:stretch>
            <a:fillRect/>
          </a:stretch>
        </p:blipFill>
        <p:spPr bwMode="auto">
          <a:xfrm>
            <a:off x="3857625" y="2459038"/>
            <a:ext cx="2743200" cy="2743200"/>
          </a:xfrm>
          <a:prstGeom prst="rect">
            <a:avLst/>
          </a:prstGeom>
          <a:noFill/>
          <a:ln w="9525">
            <a:noFill/>
            <a:miter lim="800000"/>
            <a:headEnd/>
            <a:tailEnd/>
          </a:ln>
        </p:spPr>
      </p:pic>
      <p:pic>
        <p:nvPicPr>
          <p:cNvPr id="19" name="Picture 18" descr="Operational.png"/>
          <p:cNvPicPr>
            <a:picLocks noChangeAspect="1"/>
          </p:cNvPicPr>
          <p:nvPr/>
        </p:nvPicPr>
        <p:blipFill>
          <a:blip r:embed="rId6"/>
          <a:srcRect/>
          <a:stretch>
            <a:fillRect/>
          </a:stretch>
        </p:blipFill>
        <p:spPr bwMode="auto">
          <a:xfrm>
            <a:off x="5616575" y="1101725"/>
            <a:ext cx="2743200" cy="2743200"/>
          </a:xfrm>
          <a:prstGeom prst="rect">
            <a:avLst/>
          </a:prstGeom>
          <a:noFill/>
          <a:ln w="9525">
            <a:noFill/>
            <a:miter lim="800000"/>
            <a:headEnd/>
            <a:tailEnd/>
          </a:ln>
        </p:spPr>
      </p:pic>
      <p:pic>
        <p:nvPicPr>
          <p:cNvPr id="20" name="Picture 19" descr="Lines crop.png"/>
          <p:cNvPicPr>
            <a:picLocks noChangeAspect="1"/>
          </p:cNvPicPr>
          <p:nvPr/>
        </p:nvPicPr>
        <p:blipFill>
          <a:blip r:embed="rId7"/>
          <a:srcRect/>
          <a:stretch>
            <a:fillRect/>
          </a:stretch>
        </p:blipFill>
        <p:spPr bwMode="auto">
          <a:xfrm>
            <a:off x="0" y="2374900"/>
            <a:ext cx="9144000" cy="1911350"/>
          </a:xfrm>
          <a:prstGeom prst="rect">
            <a:avLst/>
          </a:prstGeom>
          <a:noFill/>
          <a:ln w="9525">
            <a:noFill/>
            <a:miter lim="800000"/>
            <a:headEnd/>
            <a:tailEnd/>
          </a:ln>
        </p:spPr>
      </p:pic>
      <p:pic>
        <p:nvPicPr>
          <p:cNvPr id="21" name="Picture 20" descr="ArrowSpan.png"/>
          <p:cNvPicPr>
            <a:picLocks noChangeAspect="1"/>
          </p:cNvPicPr>
          <p:nvPr/>
        </p:nvPicPr>
        <p:blipFill>
          <a:blip r:embed="rId8"/>
          <a:srcRect/>
          <a:stretch>
            <a:fillRect/>
          </a:stretch>
        </p:blipFill>
        <p:spPr bwMode="auto">
          <a:xfrm>
            <a:off x="130175" y="2986088"/>
            <a:ext cx="8883650" cy="609600"/>
          </a:xfrm>
          <a:prstGeom prst="rect">
            <a:avLst/>
          </a:prstGeom>
          <a:noFill/>
          <a:ln w="9525">
            <a:noFill/>
            <a:miter lim="800000"/>
            <a:headEnd/>
            <a:tailEnd/>
          </a:ln>
        </p:spPr>
      </p:pic>
      <p:sp>
        <p:nvSpPr>
          <p:cNvPr id="22" name="TextBox 21"/>
          <p:cNvSpPr txBox="1"/>
          <p:nvPr/>
        </p:nvSpPr>
        <p:spPr>
          <a:xfrm>
            <a:off x="304800" y="3105150"/>
            <a:ext cx="8534400" cy="369888"/>
          </a:xfrm>
          <a:prstGeom prst="rect">
            <a:avLst/>
          </a:prstGeom>
          <a:noFill/>
        </p:spPr>
        <p:txBody>
          <a:bodyPr anchor="ctr">
            <a:spAutoFit/>
          </a:bodyPr>
          <a:lstStyle/>
          <a:p>
            <a:pPr algn="ctr">
              <a:defRPr/>
            </a:pPr>
            <a:r>
              <a:rPr lang="en-US" b="1" kern="200" spc="30" dirty="0">
                <a:solidFill>
                  <a:schemeClr val="bg1"/>
                </a:solidFill>
                <a:latin typeface="Arial" pitchFamily="34" charset="0"/>
                <a:ea typeface="ＭＳ Ｐゴシック" pitchFamily="34" charset="-128"/>
              </a:rPr>
              <a:t>Trusted, analytical-based decisions are needed across the </a:t>
            </a:r>
            <a:r>
              <a:rPr lang="en-US" b="1" kern="200" spc="30" dirty="0" err="1" smtClean="0">
                <a:solidFill>
                  <a:schemeClr val="bg1"/>
                </a:solidFill>
                <a:latin typeface="Arial" pitchFamily="34" charset="0"/>
                <a:ea typeface="ＭＳ Ｐゴシック" pitchFamily="34" charset="-128"/>
              </a:rPr>
              <a:t>organisation</a:t>
            </a:r>
            <a:endParaRPr lang="en-US" b="1" kern="200" spc="30" dirty="0">
              <a:solidFill>
                <a:schemeClr val="bg1"/>
              </a:solidFill>
              <a:latin typeface="Arial" pitchFamily="34" charset="0"/>
              <a:ea typeface="ＭＳ Ｐゴシック" pitchFamily="34" charset="-128"/>
            </a:endParaRPr>
          </a:p>
        </p:txBody>
      </p:sp>
    </p:spTree>
    <p:extLst>
      <p:ext uri="{BB962C8B-B14F-4D97-AF65-F5344CB8AC3E}">
        <p14:creationId xmlns:p14="http://schemas.microsoft.com/office/powerpoint/2010/main" val="669305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External_Presentation_4x3_2014">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External_Confidential_4x3_2014">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External_Presentation_4x3_2014</Template>
  <TotalTime>0</TotalTime>
  <Words>1347</Words>
  <Application>Microsoft Office PowerPoint</Application>
  <PresentationFormat>On-screen Show (4:3)</PresentationFormat>
  <Paragraphs>166</Paragraphs>
  <Slides>13</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ＭＳ Ｐゴシック</vt:lpstr>
      <vt:lpstr>Arial</vt:lpstr>
      <vt:lpstr>Arial Black</vt:lpstr>
      <vt:lpstr>Arial Narrow</vt:lpstr>
      <vt:lpstr>Calibri</vt:lpstr>
      <vt:lpstr>Wingdings</vt:lpstr>
      <vt:lpstr>External_Presentation_4x3_2014</vt:lpstr>
      <vt:lpstr>External_Confidential_4x3_2014</vt:lpstr>
      <vt:lpstr>Role of Analytics  in the indian kpo market </vt:lpstr>
      <vt:lpstr>the Indian KPO Market</vt:lpstr>
      <vt:lpstr>Data = asset</vt:lpstr>
      <vt:lpstr>PowerPoint Presentation</vt:lpstr>
      <vt:lpstr>The growing role of analytics</vt:lpstr>
      <vt:lpstr>The growing role of analytics</vt:lpstr>
      <vt:lpstr>Eight levels of analytics</vt:lpstr>
      <vt:lpstr>Data Size and analytic competence</vt:lpstr>
      <vt:lpstr>PowerPoint Presentation</vt:lpstr>
      <vt:lpstr>PowerPoint Presentation</vt:lpstr>
      <vt:lpstr>BIG opportunities</vt:lpstr>
      <vt:lpstr>PowerPoint Presentation</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2014-07-02T04:05:32Z</dcterms:created>
  <dcterms:modified xsi:type="dcterms:W3CDTF">2014-07-30T08:04:15Z</dcterms:modified>
</cp:coreProperties>
</file>