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0"/>
  </p:notesMasterIdLst>
  <p:sldIdLst>
    <p:sldId id="447" r:id="rId5"/>
    <p:sldId id="11999" r:id="rId6"/>
    <p:sldId id="12199" r:id="rId7"/>
    <p:sldId id="2145707281" r:id="rId8"/>
    <p:sldId id="53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63" d="100"/>
          <a:sy n="63" d="100"/>
        </p:scale>
        <p:origin x="732" y="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067407727426648E-2"/>
          <c:y val="4.3891329216073215E-2"/>
          <c:w val="0.82186440611997869"/>
          <c:h val="0.91221734156785361"/>
        </c:manualLayout>
      </c:layout>
      <c:doughnutChart>
        <c:varyColors val="1"/>
        <c:ser>
          <c:idx val="0"/>
          <c:order val="0"/>
          <c:tx>
            <c:strRef>
              <c:f>Sheet1!$B$1</c:f>
              <c:strCache>
                <c:ptCount val="1"/>
                <c:pt idx="0">
                  <c:v>Sales</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A09F-4C7F-A595-5490FA3C1A2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09F-4C7F-A595-5490FA3C1A26}"/>
              </c:ext>
            </c:extLst>
          </c:dPt>
          <c:cat>
            <c:strRef>
              <c:f>Sheet1!$A$2:$A$3</c:f>
              <c:strCache>
                <c:ptCount val="2"/>
                <c:pt idx="0">
                  <c:v>1st Qtr</c:v>
                </c:pt>
                <c:pt idx="1">
                  <c:v>2nd Qtr</c:v>
                </c:pt>
              </c:strCache>
            </c:strRef>
          </c:cat>
          <c:val>
            <c:numRef>
              <c:f>Sheet1!$B$2:$B$3</c:f>
              <c:numCache>
                <c:formatCode>0%</c:formatCode>
                <c:ptCount val="2"/>
                <c:pt idx="0">
                  <c:v>0.5</c:v>
                </c:pt>
                <c:pt idx="1">
                  <c:v>0.5</c:v>
                </c:pt>
              </c:numCache>
            </c:numRef>
          </c:val>
          <c:extLst>
            <c:ext xmlns:c16="http://schemas.microsoft.com/office/drawing/2014/chart" uri="{C3380CC4-5D6E-409C-BE32-E72D297353CC}">
              <c16:uniqueId val="{00000000-1F0F-4891-81A5-489D1F3FE2A4}"/>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067407727426648E-2"/>
          <c:y val="4.3891329216073215E-2"/>
          <c:w val="0.82186440611997869"/>
          <c:h val="0.91221734156785361"/>
        </c:manualLayout>
      </c:layout>
      <c:doughnutChart>
        <c:varyColors val="1"/>
        <c:ser>
          <c:idx val="0"/>
          <c:order val="0"/>
          <c:tx>
            <c:strRef>
              <c:f>Sheet1!$B$1</c:f>
              <c:strCache>
                <c:ptCount val="1"/>
                <c:pt idx="0">
                  <c:v>Sales</c:v>
                </c:pt>
              </c:strCache>
            </c:strRef>
          </c:tx>
          <c:spPr>
            <a:ln>
              <a:noFill/>
            </a:ln>
          </c:spPr>
          <c:dPt>
            <c:idx val="0"/>
            <c:bubble3D val="0"/>
            <c:spPr>
              <a:solidFill>
                <a:schemeClr val="accent3"/>
              </a:solidFill>
              <a:ln w="19050">
                <a:noFill/>
              </a:ln>
              <a:effectLst/>
            </c:spPr>
            <c:extLst>
              <c:ext xmlns:c16="http://schemas.microsoft.com/office/drawing/2014/chart" uri="{C3380CC4-5D6E-409C-BE32-E72D297353CC}">
                <c16:uniqueId val="{00000001-FED6-45C9-9E93-C9A1611DDBD7}"/>
              </c:ext>
            </c:extLst>
          </c:dPt>
          <c:dPt>
            <c:idx val="1"/>
            <c:bubble3D val="0"/>
            <c:spPr>
              <a:solidFill>
                <a:schemeClr val="accent2"/>
              </a:solidFill>
              <a:ln w="19050">
                <a:noFill/>
              </a:ln>
              <a:effectLst/>
            </c:spPr>
            <c:extLst>
              <c:ext xmlns:c16="http://schemas.microsoft.com/office/drawing/2014/chart" uri="{C3380CC4-5D6E-409C-BE32-E72D297353CC}">
                <c16:uniqueId val="{00000003-FED6-45C9-9E93-C9A1611DDBD7}"/>
              </c:ext>
            </c:extLst>
          </c:dPt>
          <c:cat>
            <c:strRef>
              <c:f>Sheet1!$A$2:$A$3</c:f>
              <c:strCache>
                <c:ptCount val="2"/>
                <c:pt idx="0">
                  <c:v>1st Qtr</c:v>
                </c:pt>
                <c:pt idx="1">
                  <c:v>2nd Qtr</c:v>
                </c:pt>
              </c:strCache>
            </c:strRef>
          </c:cat>
          <c:val>
            <c:numRef>
              <c:f>Sheet1!$B$2:$B$3</c:f>
              <c:numCache>
                <c:formatCode>0%</c:formatCode>
                <c:ptCount val="2"/>
                <c:pt idx="0">
                  <c:v>0.73</c:v>
                </c:pt>
                <c:pt idx="1">
                  <c:v>0.27</c:v>
                </c:pt>
              </c:numCache>
            </c:numRef>
          </c:val>
          <c:extLst>
            <c:ext xmlns:c16="http://schemas.microsoft.com/office/drawing/2014/chart" uri="{C3380CC4-5D6E-409C-BE32-E72D297353CC}">
              <c16:uniqueId val="{00000004-FED6-45C9-9E93-C9A1611DDBD7}"/>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693F55-2483-45B1-BEC7-EF37CAE73FD2}" type="datetimeFigureOut">
              <a:rPr lang="en-IN" smtClean="0"/>
              <a:t>04-12-2020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C0BE7A-82D4-4AB8-B16B-34B75E1CF181}" type="slidenum">
              <a:rPr lang="en-IN" smtClean="0"/>
              <a:t>‹#›</a:t>
            </a:fld>
            <a:endParaRPr lang="en-IN"/>
          </a:p>
        </p:txBody>
      </p:sp>
    </p:spTree>
    <p:extLst>
      <p:ext uri="{BB962C8B-B14F-4D97-AF65-F5344CB8AC3E}">
        <p14:creationId xmlns:p14="http://schemas.microsoft.com/office/powerpoint/2010/main" val="1834416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a:t>
            </a:fld>
            <a:endParaRPr lang="de-DE" dirty="0"/>
          </a:p>
        </p:txBody>
      </p:sp>
    </p:spTree>
    <p:extLst>
      <p:ext uri="{BB962C8B-B14F-4D97-AF65-F5344CB8AC3E}">
        <p14:creationId xmlns:p14="http://schemas.microsoft.com/office/powerpoint/2010/main" val="2461065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lang="en-US" sz="1400" b="1">
                <a:solidFill>
                  <a:srgbClr val="7F2272"/>
                </a:solidFill>
                <a:latin typeface="BentonSans-Medium"/>
              </a:rPr>
              <a:t>Distributed Energy Resource Operations</a:t>
            </a:r>
          </a:p>
          <a:p>
            <a:pPr marL="120650" marR="220345" lvl="0" indent="-107950">
              <a:lnSpc>
                <a:spcPct val="108700"/>
              </a:lnSpc>
              <a:buFont typeface="BentonSans-Light"/>
              <a:buChar char="•"/>
              <a:tabLst>
                <a:tab pos="121285" algn="l"/>
              </a:tabLst>
              <a:defRPr/>
            </a:pPr>
            <a:r>
              <a:rPr lang="en-US" sz="1400" spc="-5">
                <a:solidFill>
                  <a:prstClr val="black"/>
                </a:solidFill>
                <a:latin typeface="BentonSans" panose="02000503000000020004" pitchFamily="2" charset="0"/>
                <a:cs typeface="BentonSans-Book"/>
              </a:rPr>
              <a:t>Sell new services and create energy communities by developing traditional customers into prosumers</a:t>
            </a:r>
          </a:p>
          <a:p>
            <a:pPr marL="120650" marR="220345" lvl="0" indent="-107950">
              <a:lnSpc>
                <a:spcPct val="108700"/>
              </a:lnSpc>
              <a:buFont typeface="BentonSans-Light"/>
              <a:buChar char="•"/>
              <a:tabLst>
                <a:tab pos="121285" algn="l"/>
              </a:tabLst>
              <a:defRPr/>
            </a:pPr>
            <a:r>
              <a:rPr lang="en-US" sz="1400" spc="-5">
                <a:solidFill>
                  <a:prstClr val="black"/>
                </a:solidFill>
                <a:latin typeface="BentonSans" panose="02000503000000020004" pitchFamily="2" charset="0"/>
                <a:cs typeface="BentonSans-Book"/>
              </a:rPr>
              <a:t>Leverage sensors and meters attached to power-consumption or power-generation devices to stabilize the operator’s grid</a:t>
            </a:r>
          </a:p>
          <a:p>
            <a:pPr marL="12700" marR="220345" indent="0">
              <a:lnSpc>
                <a:spcPct val="108700"/>
              </a:lnSpc>
              <a:buFont typeface="BentonSans-Light"/>
              <a:buNone/>
              <a:tabLst>
                <a:tab pos="121285" algn="l"/>
              </a:tabLst>
              <a:defRPr/>
            </a:pPr>
            <a:r>
              <a:rPr lang="en-US" sz="1400" spc="-5">
                <a:solidFill>
                  <a:prstClr val="black"/>
                </a:solidFill>
                <a:latin typeface="BentonSans" panose="02000503000000020004" pitchFamily="2" charset="0"/>
              </a:rPr>
              <a:t>Capabilities: </a:t>
            </a:r>
          </a:p>
          <a:p>
            <a:pPr marL="120650" marR="220345" indent="-107950">
              <a:lnSpc>
                <a:spcPct val="108700"/>
              </a:lnSpc>
              <a:buFont typeface="BentonSans-Light"/>
              <a:buChar char="•"/>
              <a:tabLst>
                <a:tab pos="121285" algn="l"/>
              </a:tabLst>
              <a:defRPr/>
            </a:pPr>
            <a:r>
              <a:rPr lang="en-US" sz="1400" spc="-5">
                <a:solidFill>
                  <a:prstClr val="black"/>
                </a:solidFill>
                <a:latin typeface="BentonSans" panose="02000503000000020004" pitchFamily="2" charset="0"/>
              </a:rPr>
              <a:t>Support for the digital energy prosumer lifecycle from winning, onboarding, and operating to servicing</a:t>
            </a:r>
          </a:p>
          <a:p>
            <a:pPr marL="120650" marR="220345" indent="-107950">
              <a:lnSpc>
                <a:spcPct val="108700"/>
              </a:lnSpc>
              <a:buFont typeface="BentonSans-Light"/>
              <a:buChar char="•"/>
              <a:tabLst>
                <a:tab pos="121285" algn="l"/>
              </a:tabLst>
              <a:defRPr/>
            </a:pPr>
            <a:r>
              <a:rPr lang="en-US" sz="1400" spc="-5">
                <a:solidFill>
                  <a:prstClr val="black"/>
                </a:solidFill>
                <a:latin typeface="BentonSans" panose="02000503000000020004" pitchFamily="2" charset="0"/>
              </a:rPr>
              <a:t>Management of all energy assets of consumers, from installation to integrated billing of products and services</a:t>
            </a:r>
          </a:p>
          <a:p>
            <a:endParaRPr lang="en-US"/>
          </a:p>
          <a:p>
            <a:pPr marL="0" marR="0" lvl="0" indent="0" algn="l" defTabSz="1088776" rtl="0" eaLnBrk="1" fontAlgn="auto" latinLnBrk="0" hangingPunct="1">
              <a:lnSpc>
                <a:spcPct val="100000"/>
              </a:lnSpc>
              <a:spcBef>
                <a:spcPts val="0"/>
              </a:spcBef>
              <a:spcAft>
                <a:spcPts val="0"/>
              </a:spcAft>
              <a:buClrTx/>
              <a:buSzTx/>
              <a:buFontTx/>
              <a:buNone/>
              <a:tabLst/>
              <a:defRPr/>
            </a:pPr>
            <a:r>
              <a:rPr lang="en-US" sz="1400" b="1">
                <a:solidFill>
                  <a:srgbClr val="7F2272"/>
                </a:solidFill>
                <a:latin typeface="BentonSans-Medium"/>
              </a:rPr>
              <a:t>Smart and Efficient Distribution</a:t>
            </a:r>
          </a:p>
          <a:p>
            <a:pPr marL="120650" marR="220345" lvl="0" indent="-107950">
              <a:lnSpc>
                <a:spcPct val="108700"/>
              </a:lnSpc>
              <a:buFont typeface="BentonSans-Light"/>
              <a:buChar char="•"/>
              <a:tabLst>
                <a:tab pos="121285" algn="l"/>
              </a:tabLst>
              <a:defRPr/>
            </a:pPr>
            <a:r>
              <a:rPr lang="en-US" sz="1400">
                <a:solidFill>
                  <a:srgbClr val="000000"/>
                </a:solidFill>
                <a:latin typeface="BentonSans" panose="02000503000000020004" pitchFamily="2" charset="0"/>
              </a:rPr>
              <a:t>Enable smarter asset management with fully digital allocation of spare parts, work, and logistics services</a:t>
            </a:r>
          </a:p>
          <a:p>
            <a:pPr marL="120650" marR="220345" lvl="0" indent="-107950">
              <a:lnSpc>
                <a:spcPct val="108700"/>
              </a:lnSpc>
              <a:buFont typeface="BentonSans-Light"/>
              <a:buChar char="•"/>
              <a:tabLst>
                <a:tab pos="121285" algn="l"/>
              </a:tabLst>
              <a:defRPr/>
            </a:pPr>
            <a:r>
              <a:rPr lang="en-US" sz="1400">
                <a:solidFill>
                  <a:srgbClr val="000000"/>
                </a:solidFill>
                <a:latin typeface="BentonSans" panose="02000503000000020004" pitchFamily="2" charset="0"/>
              </a:rPr>
              <a:t>Create cost-efficient, compliant, and safe power generation with smart asset operations and maintenance </a:t>
            </a:r>
          </a:p>
          <a:p>
            <a:r>
              <a:rPr lang="en-US"/>
              <a:t>Capabilities: </a:t>
            </a:r>
          </a:p>
          <a:p>
            <a:pPr marL="120650" marR="220345" indent="-107950">
              <a:lnSpc>
                <a:spcPct val="108700"/>
              </a:lnSpc>
              <a:buFont typeface="BentonSans-Light"/>
              <a:buChar char="•"/>
              <a:tabLst>
                <a:tab pos="121285" algn="l"/>
              </a:tabLst>
              <a:defRPr/>
            </a:pPr>
            <a:r>
              <a:rPr lang="en-US" sz="1400" spc="-5">
                <a:solidFill>
                  <a:prstClr val="black"/>
                </a:solidFill>
                <a:latin typeface="BentonSans" panose="02000503000000020004" pitchFamily="2" charset="0"/>
              </a:rPr>
              <a:t>Real-time monitoring of asset health</a:t>
            </a:r>
          </a:p>
          <a:p>
            <a:pPr marL="120650" marR="220345" indent="-107950">
              <a:lnSpc>
                <a:spcPct val="108700"/>
              </a:lnSpc>
              <a:buFont typeface="BentonSans-Light"/>
              <a:buChar char="•"/>
              <a:tabLst>
                <a:tab pos="121285" algn="l"/>
              </a:tabLst>
              <a:defRPr/>
            </a:pPr>
            <a:r>
              <a:rPr lang="en-US" sz="1400" spc="-5">
                <a:solidFill>
                  <a:prstClr val="black"/>
                </a:solidFill>
                <a:latin typeface="BentonSans" panose="02000503000000020004" pitchFamily="2" charset="0"/>
              </a:rPr>
              <a:t>Just-in-time triggering of maintenance orders</a:t>
            </a:r>
          </a:p>
          <a:p>
            <a:pPr marL="120650" marR="220345" indent="-107950">
              <a:lnSpc>
                <a:spcPct val="108700"/>
              </a:lnSpc>
              <a:buFont typeface="BentonSans-Light"/>
              <a:buChar char="•"/>
              <a:tabLst>
                <a:tab pos="121285" algn="l"/>
              </a:tabLst>
              <a:defRPr/>
            </a:pPr>
            <a:r>
              <a:rPr lang="en-US" sz="1400" spc="-5">
                <a:solidFill>
                  <a:prstClr val="black"/>
                </a:solidFill>
                <a:latin typeface="BentonSans" panose="02000503000000020004" pitchFamily="2" charset="0"/>
              </a:rPr>
              <a:t>Maintenance schedules based on real-time asset health status and failure prediction</a:t>
            </a:r>
          </a:p>
          <a:p>
            <a:endParaRPr lang="en-US"/>
          </a:p>
          <a:p>
            <a:r>
              <a:rPr lang="en-US" sz="1400" b="1">
                <a:solidFill>
                  <a:srgbClr val="7F2272"/>
                </a:solidFill>
                <a:latin typeface="BentonSans-Medium"/>
              </a:rPr>
              <a:t>Demand- and Supply-Balancing Service</a:t>
            </a:r>
          </a:p>
          <a:p>
            <a:pPr marL="120650" marR="220345" lvl="0" indent="-107950">
              <a:lnSpc>
                <a:spcPct val="108700"/>
              </a:lnSpc>
              <a:buFont typeface="BentonSans-Light"/>
              <a:buChar char="•"/>
              <a:tabLst>
                <a:tab pos="121285" algn="l"/>
              </a:tabLst>
              <a:defRPr/>
            </a:pPr>
            <a:r>
              <a:rPr lang="en-US" sz="1400" spc="-9">
                <a:solidFill>
                  <a:srgbClr val="000000"/>
                </a:solidFill>
                <a:latin typeface="BentonSans" panose="02000503000000020004" pitchFamily="2" charset="0"/>
              </a:rPr>
              <a:t>Generate business opportunities around balancing services in the energy system </a:t>
            </a:r>
          </a:p>
          <a:p>
            <a:pPr marL="120650" marR="220345" lvl="0" indent="-107950">
              <a:lnSpc>
                <a:spcPct val="108700"/>
              </a:lnSpc>
              <a:buFont typeface="BentonSans-Light"/>
              <a:buChar char="•"/>
              <a:tabLst>
                <a:tab pos="121285" algn="l"/>
              </a:tabLst>
              <a:defRPr/>
            </a:pPr>
            <a:r>
              <a:rPr lang="en-US" sz="1400" spc="-9">
                <a:solidFill>
                  <a:srgbClr val="000000"/>
                </a:solidFill>
                <a:latin typeface="BentonSans" panose="02000503000000020004" pitchFamily="2" charset="0"/>
              </a:rPr>
              <a:t>Streamline energy-settlement processes for compliance with any regulatory requirements </a:t>
            </a:r>
          </a:p>
          <a:p>
            <a:r>
              <a:rPr lang="en-US" b="1"/>
              <a:t>Capabilities: </a:t>
            </a:r>
          </a:p>
          <a:p>
            <a:pPr marL="120650" marR="220345" indent="-107950">
              <a:lnSpc>
                <a:spcPct val="108700"/>
              </a:lnSpc>
              <a:buFont typeface="BentonSans-Light"/>
              <a:buChar char="•"/>
              <a:tabLst>
                <a:tab pos="121285" algn="l"/>
              </a:tabLst>
              <a:defRPr/>
            </a:pPr>
            <a:r>
              <a:rPr lang="en-US" sz="1400" spc="-5">
                <a:solidFill>
                  <a:prstClr val="black"/>
                </a:solidFill>
                <a:latin typeface="BentonSans" panose="02000503000000020004" pitchFamily="2" charset="0"/>
              </a:rPr>
              <a:t>Machine-learning algorithms to check and improve metered data</a:t>
            </a:r>
          </a:p>
          <a:p>
            <a:pPr marL="120650" marR="220345" indent="-107950">
              <a:lnSpc>
                <a:spcPct val="108700"/>
              </a:lnSpc>
              <a:buFont typeface="BentonSans-Light"/>
              <a:buChar char="•"/>
              <a:tabLst>
                <a:tab pos="121285" algn="l"/>
              </a:tabLst>
              <a:defRPr/>
            </a:pPr>
            <a:r>
              <a:rPr lang="en-US" sz="1400" spc="-5">
                <a:solidFill>
                  <a:prstClr val="black"/>
                </a:solidFill>
                <a:latin typeface="BentonSans" panose="02000503000000020004" pitchFamily="2" charset="0"/>
              </a:rPr>
              <a:t>Real-time execution of energy-settlement processes and distribution of results over a cloud-based environment</a:t>
            </a:r>
          </a:p>
          <a:p>
            <a:pPr marL="120650" marR="220345" indent="-107950">
              <a:lnSpc>
                <a:spcPct val="108700"/>
              </a:lnSpc>
              <a:buFont typeface="BentonSans-Light"/>
              <a:buChar char="•"/>
              <a:tabLst>
                <a:tab pos="121285" algn="l"/>
              </a:tabLst>
              <a:defRPr/>
            </a:pPr>
            <a:r>
              <a:rPr lang="en-US" sz="1400" spc="-5">
                <a:solidFill>
                  <a:prstClr val="black"/>
                </a:solidFill>
                <a:latin typeface="BentonSans" panose="02000503000000020004" pitchFamily="2" charset="0"/>
              </a:rPr>
              <a:t>Visualization and reporting of time-series data and settlement results</a:t>
            </a:r>
          </a:p>
          <a:p>
            <a:endParaRPr lang="en-US" b="1"/>
          </a:p>
          <a:p>
            <a:pPr marL="0" marR="0" lvl="0" indent="0" algn="l" defTabSz="1088776" rtl="0" eaLnBrk="1" fontAlgn="auto" latinLnBrk="0" hangingPunct="1">
              <a:lnSpc>
                <a:spcPct val="100000"/>
              </a:lnSpc>
              <a:spcBef>
                <a:spcPts val="0"/>
              </a:spcBef>
              <a:spcAft>
                <a:spcPts val="0"/>
              </a:spcAft>
              <a:buClrTx/>
              <a:buSzTx/>
              <a:buFontTx/>
              <a:buNone/>
              <a:tabLst/>
              <a:defRPr/>
            </a:pPr>
            <a:r>
              <a:rPr lang="en-US" sz="1400" b="1">
                <a:solidFill>
                  <a:srgbClr val="7F2272"/>
                </a:solidFill>
                <a:latin typeface="BentonSans-Medium"/>
              </a:rPr>
              <a:t>Omnichannel Retail to Digitalized Consumers</a:t>
            </a:r>
          </a:p>
          <a:p>
            <a:pPr marL="120650" marR="220345" lvl="0" indent="-107950">
              <a:lnSpc>
                <a:spcPct val="108700"/>
              </a:lnSpc>
              <a:buFont typeface="BentonSans-Light"/>
              <a:buChar char="•"/>
              <a:tabLst>
                <a:tab pos="121285" algn="l"/>
              </a:tabLst>
              <a:defRPr/>
            </a:pPr>
            <a:r>
              <a:rPr lang="en-US" sz="1400" spc="-9">
                <a:solidFill>
                  <a:srgbClr val="000000"/>
                </a:solidFill>
                <a:latin typeface="BentonSans" panose="02000503000000020004" pitchFamily="2" charset="0"/>
              </a:rPr>
              <a:t>Create personalized offers mixing commodity and </a:t>
            </a:r>
            <a:r>
              <a:rPr lang="en-US" sz="1400" spc="-9" err="1">
                <a:solidFill>
                  <a:srgbClr val="000000"/>
                </a:solidFill>
                <a:latin typeface="BentonSans" panose="02000503000000020004" pitchFamily="2" charset="0"/>
              </a:rPr>
              <a:t>noncommodity</a:t>
            </a:r>
            <a:endParaRPr lang="en-US" sz="1400" spc="-9">
              <a:solidFill>
                <a:srgbClr val="000000"/>
              </a:solidFill>
              <a:latin typeface="BentonSans" panose="02000503000000020004" pitchFamily="2" charset="0"/>
            </a:endParaRPr>
          </a:p>
          <a:p>
            <a:pPr marL="120650" marR="220345" lvl="0" indent="-107950">
              <a:lnSpc>
                <a:spcPct val="108700"/>
              </a:lnSpc>
              <a:buFont typeface="BentonSans-Light"/>
              <a:buChar char="•"/>
              <a:tabLst>
                <a:tab pos="121285" algn="l"/>
              </a:tabLst>
              <a:defRPr/>
            </a:pPr>
            <a:r>
              <a:rPr lang="en-US" sz="1400" spc="-9">
                <a:solidFill>
                  <a:srgbClr val="000000"/>
                </a:solidFill>
                <a:latin typeface="BentonSans" panose="02000503000000020004" pitchFamily="2" charset="0"/>
              </a:rPr>
              <a:t>Leverage real-time data analysis to broaden the scope of customer interactions and increase addressable consumer spend</a:t>
            </a:r>
          </a:p>
          <a:p>
            <a:r>
              <a:rPr lang="en-US" b="1"/>
              <a:t>Capabilities: </a:t>
            </a:r>
          </a:p>
          <a:p>
            <a:pPr marL="120650" marR="220345" indent="-107950">
              <a:lnSpc>
                <a:spcPct val="108700"/>
              </a:lnSpc>
              <a:buFont typeface="BentonSans-Light"/>
              <a:buChar char="•"/>
              <a:tabLst>
                <a:tab pos="121285" algn="l"/>
              </a:tabLst>
              <a:defRPr/>
            </a:pPr>
            <a:r>
              <a:rPr lang="en-US" sz="1400" spc="-5">
                <a:solidFill>
                  <a:prstClr val="black"/>
                </a:solidFill>
                <a:latin typeface="BentonSans" panose="02000503000000020004" pitchFamily="2" charset="0"/>
              </a:rPr>
              <a:t>Target-group selection based on real-time social media data and proposed best offer</a:t>
            </a:r>
          </a:p>
          <a:p>
            <a:pPr marL="120650" marR="220345" indent="-107950">
              <a:lnSpc>
                <a:spcPct val="108700"/>
              </a:lnSpc>
              <a:buFont typeface="BentonSans-Light"/>
              <a:buChar char="•"/>
              <a:tabLst>
                <a:tab pos="121285" algn="l"/>
              </a:tabLst>
              <a:defRPr/>
            </a:pPr>
            <a:r>
              <a:rPr lang="en-US" sz="1400" spc="-5">
                <a:solidFill>
                  <a:prstClr val="black"/>
                </a:solidFill>
                <a:latin typeface="BentonSans" panose="02000503000000020004" pitchFamily="2" charset="0"/>
              </a:rPr>
              <a:t>Automatic creation of master data and switching of process according to the regulatory framework</a:t>
            </a:r>
          </a:p>
          <a:p>
            <a:pPr marL="120650" marR="220345" indent="-107950">
              <a:lnSpc>
                <a:spcPct val="108700"/>
              </a:lnSpc>
              <a:buFont typeface="BentonSans-Light"/>
              <a:buChar char="•"/>
              <a:tabLst>
                <a:tab pos="121285" algn="l"/>
              </a:tabLst>
              <a:defRPr/>
            </a:pPr>
            <a:r>
              <a:rPr lang="en-US" sz="1400" spc="-5">
                <a:solidFill>
                  <a:prstClr val="black"/>
                </a:solidFill>
                <a:latin typeface="BentonSans" panose="02000503000000020004" pitchFamily="2" charset="0"/>
              </a:rPr>
              <a:t>Communication over the customer’s preferred channel</a:t>
            </a:r>
          </a:p>
          <a:p>
            <a:endParaRPr lang="en-US" b="1"/>
          </a:p>
        </p:txBody>
      </p:sp>
      <p:sp>
        <p:nvSpPr>
          <p:cNvPr id="4" name="Slide Number Placeholder 3"/>
          <p:cNvSpPr>
            <a:spLocks noGrp="1"/>
          </p:cNvSpPr>
          <p:nvPr>
            <p:ph type="sldNum" sz="quarter" idx="5"/>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373918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242A68-2EE3-4B4D-BFC7-3555085271CB}" type="slidenum">
              <a:rPr lang="en-US" smtClean="0"/>
              <a:t>3</a:t>
            </a:fld>
            <a:endParaRPr lang="en-US"/>
          </a:p>
        </p:txBody>
      </p:sp>
    </p:spTree>
    <p:extLst>
      <p:ext uri="{BB962C8B-B14F-4D97-AF65-F5344CB8AC3E}">
        <p14:creationId xmlns:p14="http://schemas.microsoft.com/office/powerpoint/2010/main" val="623063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869950" y="430213"/>
            <a:ext cx="8480425" cy="4770437"/>
          </a:xfrm>
          <a:ln w="12700" cap="fla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29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tLang="en-US" dirty="0">
              <a:latin typeface="Arial" pitchFamily="34" charset="0"/>
            </a:endParaRPr>
          </a:p>
        </p:txBody>
      </p:sp>
    </p:spTree>
    <p:extLst>
      <p:ext uri="{BB962C8B-B14F-4D97-AF65-F5344CB8AC3E}">
        <p14:creationId xmlns:p14="http://schemas.microsoft.com/office/powerpoint/2010/main" val="32956573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about:blank" TargetMode="External"/><Relationship Id="rId7" Type="http://schemas.openxmlformats.org/officeDocument/2006/relationships/hyperlink" Target="about:blank" TargetMode="External"/><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11" Type="http://schemas.openxmlformats.org/officeDocument/2006/relationships/hyperlink" Target="about:blank" TargetMode="External"/><Relationship Id="rId5" Type="http://schemas.openxmlformats.org/officeDocument/2006/relationships/hyperlink" Target="about:blank" TargetMode="External"/><Relationship Id="rId10" Type="http://schemas.openxmlformats.org/officeDocument/2006/relationships/image" Target="../media/image4.png"/><Relationship Id="rId4" Type="http://schemas.openxmlformats.org/officeDocument/2006/relationships/hyperlink" Target="about:blank" TargetMode="External"/><Relationship Id="rId9" Type="http://schemas.openxmlformats.org/officeDocument/2006/relationships/hyperlink" Target="about:blank" TargetMode="Externa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hyperlink" Target="https://www.youtube.com/user/SAP" TargetMode="External"/><Relationship Id="rId12" Type="http://schemas.openxmlformats.org/officeDocument/2006/relationships/image" Target="../media/image5.png"/><Relationship Id="rId2" Type="http://schemas.openxmlformats.org/officeDocument/2006/relationships/hyperlink" Target="about:blank" TargetMode="External"/><Relationship Id="rId1" Type="http://schemas.openxmlformats.org/officeDocument/2006/relationships/slideMaster" Target="../slideMasters/slideMaster1.xml"/><Relationship Id="rId6" Type="http://schemas.openxmlformats.org/officeDocument/2006/relationships/image" Target="../media/image2.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4.png"/><Relationship Id="rId4" Type="http://schemas.openxmlformats.org/officeDocument/2006/relationships/hyperlink" Target="about:blank" TargetMode="External"/><Relationship Id="rId9" Type="http://schemas.openxmlformats.org/officeDocument/2006/relationships/hyperlink" Target="https://twitter.com/sap"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ith Image or Illustration">
    <p:bg>
      <p:bgRef idx="1001">
        <a:schemeClr val="bg1"/>
      </p:bgRef>
    </p:bg>
    <p:spTree>
      <p:nvGrpSpPr>
        <p:cNvPr id="1" name=""/>
        <p:cNvGrpSpPr/>
        <p:nvPr/>
      </p:nvGrpSpPr>
      <p:grpSpPr>
        <a:xfrm>
          <a:off x="0" y="0"/>
          <a:ext cx="0" cy="0"/>
          <a:chOff x="0" y="0"/>
          <a:chExt cx="0" cy="0"/>
        </a:xfrm>
      </p:grpSpPr>
      <p:pic>
        <p:nvPicPr>
          <p:cNvPr id="6" name="SAP Logo" descr="SAP Logo" title="SAP Logo"/>
          <p:cNvPicPr>
            <a:picLocks noChangeAspect="1"/>
          </p:cNvPicPr>
          <p:nvPr userDrawn="1"/>
        </p:nvPicPr>
        <p:blipFill>
          <a:blip r:embed="rId2"/>
          <a:stretch>
            <a:fillRect/>
          </a:stretch>
        </p:blipFill>
        <p:spPr>
          <a:xfrm>
            <a:off x="9946665" y="6217668"/>
            <a:ext cx="1963124" cy="360000"/>
          </a:xfrm>
          <a:prstGeom prst="rect">
            <a:avLst/>
          </a:prstGeom>
        </p:spPr>
      </p:pic>
      <p:sp>
        <p:nvSpPr>
          <p:cNvPr id="19" name="Speaker"/>
          <p:cNvSpPr>
            <a:spLocks noGrp="1"/>
          </p:cNvSpPr>
          <p:nvPr userDrawn="1">
            <p:ph type="subTitle" idx="1" hasCustomPrompt="1"/>
          </p:nvPr>
        </p:nvSpPr>
        <p:spPr bwMode="black">
          <a:xfrm>
            <a:off x="287925" y="5130490"/>
            <a:ext cx="10896336" cy="430887"/>
          </a:xfrm>
        </p:spPr>
        <p:txBody>
          <a:bodyPr wrap="square" anchor="t" anchorCtr="0">
            <a:noAutofit/>
          </a:bodyPr>
          <a:lstStyle>
            <a:lvl1pPr marL="0" marR="0" indent="0" algn="l" defTabSz="1088231"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116" indent="0" algn="ctr">
              <a:buNone/>
              <a:defRPr>
                <a:solidFill>
                  <a:schemeClr val="tx1">
                    <a:tint val="75000"/>
                  </a:schemeClr>
                </a:solidFill>
              </a:defRPr>
            </a:lvl2pPr>
            <a:lvl3pPr marL="1088231" indent="0" algn="ctr">
              <a:buNone/>
              <a:defRPr>
                <a:solidFill>
                  <a:schemeClr val="tx1">
                    <a:tint val="75000"/>
                  </a:schemeClr>
                </a:solidFill>
              </a:defRPr>
            </a:lvl3pPr>
            <a:lvl4pPr marL="1632347" indent="0" algn="ctr">
              <a:buNone/>
              <a:defRPr>
                <a:solidFill>
                  <a:schemeClr val="tx1">
                    <a:tint val="75000"/>
                  </a:schemeClr>
                </a:solidFill>
              </a:defRPr>
            </a:lvl4pPr>
            <a:lvl5pPr marL="2176463" indent="0" algn="ctr">
              <a:buNone/>
              <a:defRPr>
                <a:solidFill>
                  <a:schemeClr val="tx1">
                    <a:tint val="75000"/>
                  </a:schemeClr>
                </a:solidFill>
              </a:defRPr>
            </a:lvl5pPr>
            <a:lvl6pPr marL="2720580" indent="0" algn="ctr">
              <a:buNone/>
              <a:defRPr>
                <a:solidFill>
                  <a:schemeClr val="tx1">
                    <a:tint val="75000"/>
                  </a:schemeClr>
                </a:solidFill>
              </a:defRPr>
            </a:lvl6pPr>
            <a:lvl7pPr marL="3264695" indent="0" algn="ctr">
              <a:buNone/>
              <a:defRPr>
                <a:solidFill>
                  <a:schemeClr val="tx1">
                    <a:tint val="75000"/>
                  </a:schemeClr>
                </a:solidFill>
              </a:defRPr>
            </a:lvl7pPr>
            <a:lvl8pPr marL="3808811" indent="0" algn="ctr">
              <a:buNone/>
              <a:defRPr>
                <a:solidFill>
                  <a:schemeClr val="tx1">
                    <a:tint val="75000"/>
                  </a:schemeClr>
                </a:solidFill>
              </a:defRPr>
            </a:lvl8pPr>
            <a:lvl9pPr marL="4352927" indent="0" algn="ctr">
              <a:buNone/>
              <a:defRPr>
                <a:solidFill>
                  <a:schemeClr val="tx1">
                    <a:tint val="75000"/>
                  </a:schemeClr>
                </a:solidFill>
              </a:defRPr>
            </a:lvl9pPr>
          </a:lstStyle>
          <a:p>
            <a:r>
              <a:rPr lang="en-US" dirty="0"/>
              <a:t>Speaker’s Name, SAP</a:t>
            </a:r>
          </a:p>
          <a:p>
            <a:pPr marL="0" marR="0" lvl="0" indent="0" algn="l" defTabSz="1088231" rtl="0" eaLnBrk="1" fontAlgn="auto" latinLnBrk="0" hangingPunct="1">
              <a:lnSpc>
                <a:spcPct val="100000"/>
              </a:lnSpc>
              <a:spcBef>
                <a:spcPts val="0"/>
              </a:spcBef>
              <a:spcAft>
                <a:spcPts val="0"/>
              </a:spcAft>
              <a:buClr>
                <a:schemeClr val="accent1"/>
              </a:buClr>
              <a:buSzPct val="80000"/>
              <a:buFontTx/>
              <a:buNone/>
              <a:tabLst/>
              <a:defRPr/>
            </a:pPr>
            <a:r>
              <a:rPr lang="en-US" dirty="0"/>
              <a:t>Month 00, 2020</a:t>
            </a:r>
          </a:p>
        </p:txBody>
      </p:sp>
      <p:sp>
        <p:nvSpPr>
          <p:cNvPr id="3" name="Title"/>
          <p:cNvSpPr>
            <a:spLocks noGrp="1"/>
          </p:cNvSpPr>
          <p:nvPr>
            <p:ph type="title" hasCustomPrompt="1"/>
          </p:nvPr>
        </p:nvSpPr>
        <p:spPr>
          <a:xfrm>
            <a:off x="287925" y="4024430"/>
            <a:ext cx="10896336" cy="997196"/>
          </a:xfrm>
        </p:spPr>
        <p:txBody>
          <a:bodyPr vert="horz" wrap="square" lIns="0" tIns="0" rIns="0" bIns="0" rtlCol="0">
            <a:noAutofit/>
          </a:bodyPr>
          <a:lstStyle>
            <a:lvl1pPr>
              <a:lnSpc>
                <a:spcPct val="90000"/>
              </a:lnSpc>
              <a:defRPr lang="de-DE" sz="3599" dirty="0">
                <a:latin typeface="+mn-lt"/>
                <a:ea typeface="+mn-ea"/>
                <a:cs typeface="+mn-cs"/>
              </a:defRPr>
            </a:lvl1pPr>
          </a:lstStyle>
          <a:p>
            <a:pPr lvl="0"/>
            <a:r>
              <a:rPr lang="en-US" dirty="0"/>
              <a:t>Presentation Title </a:t>
            </a:r>
            <a:br>
              <a:rPr lang="en-US" dirty="0"/>
            </a:br>
            <a:r>
              <a:rPr lang="en-US" dirty="0"/>
              <a:t>Goes Here and Here.</a:t>
            </a:r>
          </a:p>
        </p:txBody>
      </p:sp>
      <p:sp>
        <p:nvSpPr>
          <p:cNvPr id="5" name="Title Image Placeholder" descr="Placeholder title image" title="Title image"/>
          <p:cNvSpPr>
            <a:spLocks noGrp="1"/>
          </p:cNvSpPr>
          <p:nvPr>
            <p:ph type="pic" sz="quarter" idx="12" hasCustomPrompt="1"/>
          </p:nvPr>
        </p:nvSpPr>
        <p:spPr bwMode="gray">
          <a:xfrm>
            <a:off x="1" y="0"/>
            <a:ext cx="12191999" cy="3430006"/>
          </a:xfrm>
          <a:noFill/>
        </p:spPr>
        <p:txBody>
          <a:bodyPr tIns="504000"/>
          <a:lstStyle>
            <a:lvl1pPr algn="ctr">
              <a:defRPr sz="1600">
                <a:solidFill>
                  <a:schemeClr val="tx1"/>
                </a:solidFill>
              </a:defRPr>
            </a:lvl1pPr>
          </a:lstStyle>
          <a:p>
            <a:r>
              <a:rPr lang="en-US" dirty="0"/>
              <a:t>Click to insert title image or illustration</a:t>
            </a:r>
          </a:p>
        </p:txBody>
      </p:sp>
    </p:spTree>
    <p:extLst>
      <p:ext uri="{BB962C8B-B14F-4D97-AF65-F5344CB8AC3E}">
        <p14:creationId xmlns:p14="http://schemas.microsoft.com/office/powerpoint/2010/main" val="352437828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505">
          <p15:clr>
            <a:srgbClr val="FBAE40"/>
          </p15:clr>
        </p15:guide>
        <p15:guide id="2" orient="horz" pos="4144">
          <p15:clr>
            <a:srgbClr val="FBAE40"/>
          </p15:clr>
        </p15:guide>
        <p15:guide id="3" orient="horz" pos="2162">
          <p15:clr>
            <a:srgbClr val="FBAE40"/>
          </p15:clr>
        </p15:guide>
        <p15:guide id="4" pos="181">
          <p15:clr>
            <a:srgbClr val="FBAE40"/>
          </p15:clr>
        </p15:guide>
        <p15:guide id="5" orient="horz" pos="2534">
          <p15:clr>
            <a:srgbClr val="FBAE40"/>
          </p15:clr>
        </p15:guide>
        <p15:guide id="6" orient="horz" pos="3164">
          <p15:clr>
            <a:srgbClr val="FBAE40"/>
          </p15:clr>
        </p15:guide>
        <p15:guide id="7" orient="horz" pos="3232">
          <p15:clr>
            <a:srgbClr val="FBAE40"/>
          </p15:clr>
        </p15:guide>
        <p15:guide id="8" orient="horz" pos="35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4361" y="1620000"/>
            <a:ext cx="3563072"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 column 2"/>
          <p:cNvSpPr>
            <a:spLocks noGrp="1"/>
          </p:cNvSpPr>
          <p:nvPr>
            <p:ph type="body" sz="quarter" idx="12" hasCustomPrompt="1"/>
          </p:nvPr>
        </p:nvSpPr>
        <p:spPr>
          <a:xfrm>
            <a:off x="4314115" y="1620000"/>
            <a:ext cx="3563072"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3869" y="1620000"/>
            <a:ext cx="3563072"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cNvSpPr>
            <a:spLocks noGrp="1"/>
          </p:cNvSpPr>
          <p:nvPr>
            <p:ph type="title" hasCustomPrompt="1"/>
          </p:nvPr>
        </p:nvSpPr>
        <p:spPr>
          <a:xfrm>
            <a:off x="503870" y="504000"/>
            <a:ext cx="11183564"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583168095"/>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2563">
          <p15:clr>
            <a:srgbClr val="FBAE40"/>
          </p15:clr>
        </p15:guide>
        <p15:guide id="4" pos="2717">
          <p15:clr>
            <a:srgbClr val="FBAE40"/>
          </p15:clr>
        </p15:guide>
        <p15:guide id="5" pos="4964">
          <p15:clr>
            <a:srgbClr val="FBAE40"/>
          </p15:clr>
        </p15:guide>
        <p15:guide id="6" pos="5119">
          <p15:clr>
            <a:srgbClr val="FBAE40"/>
          </p15:clr>
        </p15:guide>
        <p15:guide id="7" pos="7364">
          <p15:clr>
            <a:srgbClr val="FBAE40"/>
          </p15:clr>
        </p15:guide>
        <p15:guide id="8" orient="horz" pos="551">
          <p15:clr>
            <a:srgbClr val="FBAE40"/>
          </p15:clr>
        </p15:guide>
        <p15:guide id="9" orient="horz" pos="1020">
          <p15:clr>
            <a:srgbClr val="FBAE40"/>
          </p15:clr>
        </p15:guide>
        <p15:guide id="10" orient="horz" pos="399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17" name="Text placeholder 2"/>
          <p:cNvSpPr>
            <a:spLocks noGrp="1"/>
          </p:cNvSpPr>
          <p:nvPr>
            <p:ph type="body" sz="quarter" idx="13" hasCustomPrompt="1"/>
          </p:nvPr>
        </p:nvSpPr>
        <p:spPr>
          <a:xfrm>
            <a:off x="6360820" y="4770000"/>
            <a:ext cx="5326613" cy="1566000"/>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2"/>
          <p:cNvSpPr>
            <a:spLocks noGrp="1"/>
          </p:cNvSpPr>
          <p:nvPr>
            <p:ph type="pic" sz="quarter" idx="14" hasCustomPrompt="1"/>
          </p:nvPr>
        </p:nvSpPr>
        <p:spPr bwMode="gray">
          <a:xfrm>
            <a:off x="6360820" y="1620000"/>
            <a:ext cx="5326613" cy="2631000"/>
          </a:xfrm>
          <a:no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3869" y="4770000"/>
            <a:ext cx="5326613" cy="1566000"/>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3869" y="1620000"/>
            <a:ext cx="5326613" cy="2631000"/>
          </a:xfrm>
          <a:no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3870" y="504000"/>
            <a:ext cx="11183564"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95657557"/>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1020">
          <p15:clr>
            <a:srgbClr val="FBAE40"/>
          </p15:clr>
        </p15:guide>
        <p15:guide id="5" orient="horz" pos="2678">
          <p15:clr>
            <a:srgbClr val="FBAE40"/>
          </p15:clr>
        </p15:guide>
        <p15:guide id="6" orient="horz" pos="3004">
          <p15:clr>
            <a:srgbClr val="FBAE40"/>
          </p15:clr>
        </p15:guide>
        <p15:guide id="7" orient="horz" pos="3991">
          <p15:clr>
            <a:srgbClr val="FBAE40"/>
          </p15:clr>
        </p15:guide>
        <p15:guide id="8" pos="3682">
          <p15:clr>
            <a:srgbClr val="FBAE40"/>
          </p15:clr>
        </p15:guide>
        <p15:guide id="9" pos="4000">
          <p15:clr>
            <a:srgbClr val="FBAE40"/>
          </p15:clr>
        </p15:guide>
        <p15:guide id="10" pos="736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17" name="Text placeholder 3"/>
          <p:cNvSpPr>
            <a:spLocks noGrp="1"/>
          </p:cNvSpPr>
          <p:nvPr>
            <p:ph type="body" sz="quarter" idx="13" hasCustomPrompt="1"/>
          </p:nvPr>
        </p:nvSpPr>
        <p:spPr>
          <a:xfrm>
            <a:off x="8297116" y="4354922"/>
            <a:ext cx="3390317" cy="1981079"/>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3"/>
          <p:cNvSpPr>
            <a:spLocks noGrp="1"/>
          </p:cNvSpPr>
          <p:nvPr>
            <p:ph type="pic" sz="quarter" idx="14" hasCustomPrompt="1"/>
          </p:nvPr>
        </p:nvSpPr>
        <p:spPr bwMode="gray">
          <a:xfrm>
            <a:off x="8297116" y="1620000"/>
            <a:ext cx="3390317" cy="2232000"/>
          </a:xfrm>
          <a:no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2"/>
          <p:cNvSpPr>
            <a:spLocks noGrp="1"/>
          </p:cNvSpPr>
          <p:nvPr>
            <p:ph type="body" sz="quarter" idx="15" hasCustomPrompt="1"/>
          </p:nvPr>
        </p:nvSpPr>
        <p:spPr>
          <a:xfrm>
            <a:off x="4400493" y="4354922"/>
            <a:ext cx="3390317" cy="1981079"/>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2"/>
          <p:cNvSpPr>
            <a:spLocks noGrp="1"/>
          </p:cNvSpPr>
          <p:nvPr>
            <p:ph type="pic" sz="quarter" idx="16" hasCustomPrompt="1"/>
          </p:nvPr>
        </p:nvSpPr>
        <p:spPr bwMode="gray">
          <a:xfrm>
            <a:off x="4400493" y="1620000"/>
            <a:ext cx="3390317" cy="2232000"/>
          </a:xfrm>
          <a:no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3869" y="4354922"/>
            <a:ext cx="3390317" cy="1981079"/>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3869" y="1620000"/>
            <a:ext cx="3390317" cy="2232000"/>
          </a:xfrm>
          <a:no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3870" y="504000"/>
            <a:ext cx="11183564"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153351581"/>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2455">
          <p15:clr>
            <a:srgbClr val="FBAE40"/>
          </p15:clr>
        </p15:guide>
        <p15:guide id="4" pos="2773">
          <p15:clr>
            <a:srgbClr val="FBAE40"/>
          </p15:clr>
        </p15:guide>
        <p15:guide id="5" pos="4910">
          <p15:clr>
            <a:srgbClr val="FBAE40"/>
          </p15:clr>
        </p15:guide>
        <p15:guide id="6" pos="5227">
          <p15:clr>
            <a:srgbClr val="FBAE40"/>
          </p15:clr>
        </p15:guide>
        <p15:guide id="7" pos="7364">
          <p15:clr>
            <a:srgbClr val="FBAE40"/>
          </p15:clr>
        </p15:guide>
        <p15:guide id="8" orient="horz" pos="551">
          <p15:clr>
            <a:srgbClr val="FBAE40"/>
          </p15:clr>
        </p15:guide>
        <p15:guide id="9" orient="horz" pos="1020">
          <p15:clr>
            <a:srgbClr val="FBAE40"/>
          </p15:clr>
        </p15:guide>
        <p15:guide id="10" orient="horz" pos="2428">
          <p15:clr>
            <a:srgbClr val="FBAE40"/>
          </p15:clr>
        </p15:guide>
        <p15:guide id="11" orient="horz" pos="2743">
          <p15:clr>
            <a:srgbClr val="FBAE40"/>
          </p15:clr>
        </p15:guide>
        <p15:guide id="12" orient="horz" pos="399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3869" y="3878220"/>
            <a:ext cx="2414971" cy="2457780"/>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3869" y="1620000"/>
            <a:ext cx="2414971" cy="1728000"/>
          </a:xfrm>
          <a:no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7" name="Text placeholder - column 2"/>
          <p:cNvSpPr>
            <a:spLocks noGrp="1"/>
          </p:cNvSpPr>
          <p:nvPr>
            <p:ph type="body" sz="quarter" idx="13" hasCustomPrompt="1"/>
          </p:nvPr>
        </p:nvSpPr>
        <p:spPr>
          <a:xfrm>
            <a:off x="9272462" y="3878221"/>
            <a:ext cx="2414971" cy="2457780"/>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9272462" y="1620000"/>
            <a:ext cx="2414971" cy="1728000"/>
          </a:xfrm>
          <a:no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 column 2"/>
          <p:cNvSpPr>
            <a:spLocks noGrp="1"/>
          </p:cNvSpPr>
          <p:nvPr>
            <p:ph type="body" sz="quarter" idx="15" hasCustomPrompt="1"/>
          </p:nvPr>
        </p:nvSpPr>
        <p:spPr>
          <a:xfrm>
            <a:off x="3426734" y="3878221"/>
            <a:ext cx="2414971" cy="2457780"/>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3426734" y="1620000"/>
            <a:ext cx="2414971" cy="1728000"/>
          </a:xfrm>
          <a:no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3" name="Text placeholder - column 2"/>
          <p:cNvSpPr>
            <a:spLocks noGrp="1"/>
          </p:cNvSpPr>
          <p:nvPr>
            <p:ph type="body" sz="quarter" idx="17" hasCustomPrompt="1"/>
          </p:nvPr>
        </p:nvSpPr>
        <p:spPr>
          <a:xfrm>
            <a:off x="6349599" y="3878221"/>
            <a:ext cx="2414971" cy="2457780"/>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4" name="Picture Placeholder 4"/>
          <p:cNvSpPr>
            <a:spLocks noGrp="1"/>
          </p:cNvSpPr>
          <p:nvPr>
            <p:ph type="pic" sz="quarter" idx="18" hasCustomPrompt="1"/>
          </p:nvPr>
        </p:nvSpPr>
        <p:spPr bwMode="gray">
          <a:xfrm>
            <a:off x="6349599" y="1620000"/>
            <a:ext cx="2414971" cy="1728000"/>
          </a:xfrm>
          <a:no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3870" y="504000"/>
            <a:ext cx="11183564"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879842138"/>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1021">
          <p15:clr>
            <a:srgbClr val="FBAE40"/>
          </p15:clr>
        </p15:guide>
        <p15:guide id="5" orient="horz" pos="2110">
          <p15:clr>
            <a:srgbClr val="FBAE40"/>
          </p15:clr>
        </p15:guide>
        <p15:guide id="6" orient="horz" pos="2442">
          <p15:clr>
            <a:srgbClr val="FBAE40"/>
          </p15:clr>
        </p15:guide>
        <p15:guide id="7" orient="horz" pos="3990">
          <p15:clr>
            <a:srgbClr val="FBAE40"/>
          </p15:clr>
        </p15:guide>
        <p15:guide id="8" pos="1840">
          <p15:clr>
            <a:srgbClr val="FBAE40"/>
          </p15:clr>
        </p15:guide>
        <p15:guide id="9" pos="2159">
          <p15:clr>
            <a:srgbClr val="FBAE40"/>
          </p15:clr>
        </p15:guide>
        <p15:guide id="10" pos="3683">
          <p15:clr>
            <a:srgbClr val="FBAE40"/>
          </p15:clr>
        </p15:guide>
        <p15:guide id="11" pos="4000">
          <p15:clr>
            <a:srgbClr val="FBAE40"/>
          </p15:clr>
        </p15:guide>
        <p15:guide id="12" pos="5525">
          <p15:clr>
            <a:srgbClr val="FBAE40"/>
          </p15:clr>
        </p15:guide>
        <p15:guide id="13" pos="5842">
          <p15:clr>
            <a:srgbClr val="FBAE40"/>
          </p15:clr>
        </p15:guide>
        <p15:guide id="14" pos="736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3869" y="1800000"/>
            <a:ext cx="11182288" cy="3285032"/>
          </a:xfrm>
        </p:spPr>
        <p:txBody>
          <a:bodyPr/>
          <a:lstStyle>
            <a:lvl1pPr marL="395802" indent="-395802">
              <a:lnSpc>
                <a:spcPct val="90000"/>
              </a:lnSpc>
              <a:spcBef>
                <a:spcPts val="600"/>
              </a:spcBef>
              <a:defRPr sz="5997" b="1"/>
            </a:lvl1pPr>
            <a:lvl2pPr marL="395802" indent="0">
              <a:buNone/>
              <a:defRPr sz="16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4035741356"/>
      </p:ext>
    </p:extLst>
  </p:cSld>
  <p:clrMapOvr>
    <a:masterClrMapping/>
  </p:clrMapOvr>
  <p:extLst>
    <p:ext uri="{DCECCB84-F9BA-43D5-87BE-67443E8EF086}">
      <p15:sldGuideLst xmlns:p15="http://schemas.microsoft.com/office/powerpoint/2012/main">
        <p15:guide id="1" pos="317">
          <p15:clr>
            <a:srgbClr val="FBAE40"/>
          </p15:clr>
        </p15:guide>
        <p15:guide id="4" orient="horz" pos="1133">
          <p15:clr>
            <a:srgbClr val="FBAE40"/>
          </p15:clr>
        </p15:guide>
        <p15:guide id="5" orient="horz" pos="3204">
          <p15:clr>
            <a:srgbClr val="FBAE40"/>
          </p15:clr>
        </p15:guide>
        <p15:guide id="6" pos="736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5059" y="0"/>
            <a:ext cx="4066941" cy="6858000"/>
          </a:xfrm>
          <a:noFill/>
        </p:spPr>
        <p:txBody>
          <a:bodyPr vert="horz" lIns="0" tIns="2448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p:cNvSpPr>
            <a:spLocks noGrp="1"/>
          </p:cNvSpPr>
          <p:nvPr>
            <p:ph type="body" sz="quarter" idx="11" hasCustomPrompt="1"/>
          </p:nvPr>
        </p:nvSpPr>
        <p:spPr bwMode="black">
          <a:xfrm>
            <a:off x="503868" y="1620000"/>
            <a:ext cx="7090154"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Title"/>
          <p:cNvSpPr>
            <a:spLocks noGrp="1"/>
          </p:cNvSpPr>
          <p:nvPr>
            <p:ph type="title" hasCustomPrompt="1"/>
          </p:nvPr>
        </p:nvSpPr>
        <p:spPr>
          <a:xfrm>
            <a:off x="503870" y="504000"/>
            <a:ext cx="7090154"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018276895"/>
      </p:ext>
    </p:extLst>
  </p:cSld>
  <p:clrMapOvr>
    <a:masterClrMapping/>
  </p:clrMapOvr>
  <p:extLst>
    <p:ext uri="{DCECCB84-F9BA-43D5-87BE-67443E8EF086}">
      <p15:sldGuideLst xmlns:p15="http://schemas.microsoft.com/office/powerpoint/2012/main">
        <p15:guide id="1" pos="317">
          <p15:clr>
            <a:srgbClr val="FBAE40"/>
          </p15:clr>
        </p15:guide>
        <p15:guide id="2" orient="horz" pos="3991">
          <p15:clr>
            <a:srgbClr val="FBAE40"/>
          </p15:clr>
        </p15:guide>
        <p15:guide id="3" pos="4786">
          <p15:clr>
            <a:srgbClr val="FBAE40"/>
          </p15:clr>
        </p15:guide>
        <p15:guide id="4" pos="5119">
          <p15:clr>
            <a:srgbClr val="FBAE40"/>
          </p15:clr>
        </p15:guide>
        <p15:guide id="5" orient="horz" pos="317">
          <p15:clr>
            <a:srgbClr val="FBAE40"/>
          </p15:clr>
        </p15:guide>
        <p15:guide id="6" orient="horz" pos="551">
          <p15:clr>
            <a:srgbClr val="FBAE40"/>
          </p15:clr>
        </p15:guide>
        <p15:guide id="7" orient="horz" pos="10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with Image 1/2">
    <p:spTree>
      <p:nvGrpSpPr>
        <p:cNvPr id="1" name=""/>
        <p:cNvGrpSpPr/>
        <p:nvPr/>
      </p:nvGrpSpPr>
      <p:grpSpPr>
        <a:xfrm>
          <a:off x="0" y="0"/>
          <a:ext cx="0" cy="0"/>
          <a:chOff x="0" y="0"/>
          <a:chExt cx="0" cy="0"/>
        </a:xfrm>
      </p:grpSpPr>
      <p:sp>
        <p:nvSpPr>
          <p:cNvPr id="5" name="Picture Placeholder 1/2 right"/>
          <p:cNvSpPr>
            <a:spLocks noGrp="1"/>
          </p:cNvSpPr>
          <p:nvPr>
            <p:ph type="pic" sz="quarter" idx="10" hasCustomPrompt="1"/>
          </p:nvPr>
        </p:nvSpPr>
        <p:spPr bwMode="gray">
          <a:xfrm>
            <a:off x="6096001" y="0"/>
            <a:ext cx="6096000" cy="6858000"/>
          </a:xfrm>
          <a:noFill/>
        </p:spPr>
        <p:txBody>
          <a:bodyPr vert="horz" lIns="0" tIns="2448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1/2"/>
          <p:cNvSpPr>
            <a:spLocks noGrp="1"/>
          </p:cNvSpPr>
          <p:nvPr>
            <p:ph type="body" sz="quarter" idx="11" hasCustomPrompt="1"/>
          </p:nvPr>
        </p:nvSpPr>
        <p:spPr bwMode="black">
          <a:xfrm>
            <a:off x="503868" y="1620000"/>
            <a:ext cx="5110669"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 name="Title"/>
          <p:cNvSpPr>
            <a:spLocks noGrp="1"/>
          </p:cNvSpPr>
          <p:nvPr>
            <p:ph type="title" hasCustomPrompt="1"/>
          </p:nvPr>
        </p:nvSpPr>
        <p:spPr>
          <a:xfrm>
            <a:off x="503870" y="504000"/>
            <a:ext cx="5110669"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942522531"/>
      </p:ext>
    </p:extLst>
  </p:cSld>
  <p:clrMapOvr>
    <a:masterClrMapping/>
  </p:clrMapOvr>
  <p:extLst>
    <p:ext uri="{DCECCB84-F9BA-43D5-87BE-67443E8EF086}">
      <p15:sldGuideLst xmlns:p15="http://schemas.microsoft.com/office/powerpoint/2012/main">
        <p15:guide id="1" pos="3841">
          <p15:clr>
            <a:srgbClr val="FBAE40"/>
          </p15:clr>
        </p15:guide>
        <p15:guide id="2" orient="horz" pos="317">
          <p15:clr>
            <a:srgbClr val="FBAE40"/>
          </p15:clr>
        </p15:guide>
        <p15:guide id="3" orient="horz" pos="551">
          <p15:clr>
            <a:srgbClr val="FBAE40"/>
          </p15:clr>
        </p15:guide>
        <p15:guide id="4" orient="horz" pos="1020">
          <p15:clr>
            <a:srgbClr val="FBAE40"/>
          </p15:clr>
        </p15:guide>
        <p15:guide id="5" orient="horz" pos="3991">
          <p15:clr>
            <a:srgbClr val="FBAE40"/>
          </p15:clr>
        </p15:guide>
        <p15:guide id="6" pos="3538">
          <p15:clr>
            <a:srgbClr val="FBAE40"/>
          </p15:clr>
        </p15:guide>
        <p15:guide id="7" pos="31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p:cNvSpPr>
            <a:spLocks noGrp="1"/>
          </p:cNvSpPr>
          <p:nvPr>
            <p:ph type="pic" sz="quarter" idx="10" hasCustomPrompt="1"/>
          </p:nvPr>
        </p:nvSpPr>
        <p:spPr bwMode="gray">
          <a:xfrm>
            <a:off x="1" y="0"/>
            <a:ext cx="12192000" cy="6858000"/>
          </a:xfrm>
          <a:noFill/>
        </p:spPr>
        <p:txBody>
          <a:bodyPr vert="horz" lIns="0" tIns="2448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3243358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0820" y="1620000"/>
            <a:ext cx="5326613" cy="4716000"/>
          </a:xfrm>
          <a:noFill/>
        </p:spPr>
        <p:txBody>
          <a:bodyPr vert="horz" lIns="0" tIns="1512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p:cNvSpPr>
            <a:spLocks noGrp="1"/>
          </p:cNvSpPr>
          <p:nvPr>
            <p:ph type="body" sz="quarter" idx="10" hasCustomPrompt="1"/>
          </p:nvPr>
        </p:nvSpPr>
        <p:spPr>
          <a:xfrm>
            <a:off x="503869" y="1620000"/>
            <a:ext cx="5326613"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3870" y="504000"/>
            <a:ext cx="11183564"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379928380"/>
      </p:ext>
    </p:extLst>
  </p:cSld>
  <p:clrMapOvr>
    <a:masterClrMapping/>
  </p:clrMapOvr>
  <p:extLst>
    <p:ext uri="{DCECCB84-F9BA-43D5-87BE-67443E8EF086}">
      <p15:sldGuideLst xmlns:p15="http://schemas.microsoft.com/office/powerpoint/2012/main">
        <p15:guide id="1" pos="317">
          <p15:clr>
            <a:srgbClr val="FBAE40"/>
          </p15:clr>
        </p15:guide>
        <p15:guide id="2" orient="horz" pos="1020">
          <p15:clr>
            <a:srgbClr val="FBAE40"/>
          </p15:clr>
        </p15:guide>
        <p15:guide id="3" pos="3674">
          <p15:clr>
            <a:srgbClr val="FBAE40"/>
          </p15:clr>
        </p15:guide>
        <p15:guide id="4" pos="4008">
          <p15:clr>
            <a:srgbClr val="FBAE40"/>
          </p15:clr>
        </p15:guide>
        <p15:guide id="5" pos="7364">
          <p15:clr>
            <a:srgbClr val="FBAE40"/>
          </p15:clr>
        </p15:guide>
        <p15:guide id="6" orient="horz" pos="317">
          <p15:clr>
            <a:srgbClr val="FBAE40"/>
          </p15:clr>
        </p15:guide>
        <p15:guide id="7" orient="horz" pos="551">
          <p15:clr>
            <a:srgbClr val="FBAE40"/>
          </p15:clr>
        </p15:guide>
        <p15:guide id="8" orient="horz" pos="399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3869" y="1620000"/>
            <a:ext cx="11182288" cy="4716000"/>
          </a:xfrm>
          <a:noFill/>
        </p:spPr>
        <p:txBody>
          <a:bodyPr tIns="1368000"/>
          <a:lstStyle>
            <a:lvl1pPr algn="ctr">
              <a:defRPr sz="1400" b="0"/>
            </a:lvl1pPr>
          </a:lstStyle>
          <a:p>
            <a:pPr lvl="0"/>
            <a:r>
              <a:rPr lang="en-US" dirty="0"/>
              <a:t>Click to add content</a:t>
            </a:r>
          </a:p>
        </p:txBody>
      </p:sp>
      <p:sp>
        <p:nvSpPr>
          <p:cNvPr id="2"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06130890"/>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1020">
          <p15:clr>
            <a:srgbClr val="FBAE40"/>
          </p15:clr>
        </p15:guide>
        <p15:guide id="5" orient="horz" pos="3991">
          <p15:clr>
            <a:srgbClr val="FBAE40"/>
          </p15:clr>
        </p15:guide>
        <p15:guide id="6" pos="736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without Image">
    <p:bg>
      <p:bgRef idx="1001">
        <a:schemeClr val="bg1"/>
      </p:bgRef>
    </p:bg>
    <p:spTree>
      <p:nvGrpSpPr>
        <p:cNvPr id="1" name=""/>
        <p:cNvGrpSpPr/>
        <p:nvPr/>
      </p:nvGrpSpPr>
      <p:grpSpPr>
        <a:xfrm>
          <a:off x="0" y="0"/>
          <a:ext cx="0" cy="0"/>
          <a:chOff x="0" y="0"/>
          <a:chExt cx="0" cy="0"/>
        </a:xfrm>
      </p:grpSpPr>
      <p:sp>
        <p:nvSpPr>
          <p:cNvPr id="24" name="Classification"/>
          <p:cNvSpPr txBox="1"/>
          <p:nvPr userDrawn="1"/>
        </p:nvSpPr>
        <p:spPr>
          <a:xfrm>
            <a:off x="287926" y="5093865"/>
            <a:ext cx="4203760"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PUBLIC</a:t>
            </a:r>
            <a:endParaRPr lang="en-US" sz="900" b="0" dirty="0"/>
          </a:p>
        </p:txBody>
      </p:sp>
      <p:sp>
        <p:nvSpPr>
          <p:cNvPr id="6" name="Speaker"/>
          <p:cNvSpPr>
            <a:spLocks noGrp="1"/>
          </p:cNvSpPr>
          <p:nvPr userDrawn="1">
            <p:ph type="subTitle" idx="1" hasCustomPrompt="1"/>
          </p:nvPr>
        </p:nvSpPr>
        <p:spPr bwMode="black">
          <a:xfrm>
            <a:off x="287924" y="4268504"/>
            <a:ext cx="10897962" cy="430887"/>
          </a:xfrm>
        </p:spPr>
        <p:txBody>
          <a:bodyPr wrap="square" anchor="t" anchorCtr="0">
            <a:noAutofit/>
          </a:bodyPr>
          <a:lstStyle>
            <a:lvl1pPr marL="0" marR="0" indent="0" algn="l" defTabSz="1088231"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116" indent="0" algn="ctr">
              <a:buNone/>
              <a:defRPr>
                <a:solidFill>
                  <a:schemeClr val="tx1">
                    <a:tint val="75000"/>
                  </a:schemeClr>
                </a:solidFill>
              </a:defRPr>
            </a:lvl2pPr>
            <a:lvl3pPr marL="1088231" indent="0" algn="ctr">
              <a:buNone/>
              <a:defRPr>
                <a:solidFill>
                  <a:schemeClr val="tx1">
                    <a:tint val="75000"/>
                  </a:schemeClr>
                </a:solidFill>
              </a:defRPr>
            </a:lvl3pPr>
            <a:lvl4pPr marL="1632347" indent="0" algn="ctr">
              <a:buNone/>
              <a:defRPr>
                <a:solidFill>
                  <a:schemeClr val="tx1">
                    <a:tint val="75000"/>
                  </a:schemeClr>
                </a:solidFill>
              </a:defRPr>
            </a:lvl4pPr>
            <a:lvl5pPr marL="2176463" indent="0" algn="ctr">
              <a:buNone/>
              <a:defRPr>
                <a:solidFill>
                  <a:schemeClr val="tx1">
                    <a:tint val="75000"/>
                  </a:schemeClr>
                </a:solidFill>
              </a:defRPr>
            </a:lvl5pPr>
            <a:lvl6pPr marL="2720580" indent="0" algn="ctr">
              <a:buNone/>
              <a:defRPr>
                <a:solidFill>
                  <a:schemeClr val="tx1">
                    <a:tint val="75000"/>
                  </a:schemeClr>
                </a:solidFill>
              </a:defRPr>
            </a:lvl6pPr>
            <a:lvl7pPr marL="3264695" indent="0" algn="ctr">
              <a:buNone/>
              <a:defRPr>
                <a:solidFill>
                  <a:schemeClr val="tx1">
                    <a:tint val="75000"/>
                  </a:schemeClr>
                </a:solidFill>
              </a:defRPr>
            </a:lvl7pPr>
            <a:lvl8pPr marL="3808811" indent="0" algn="ctr">
              <a:buNone/>
              <a:defRPr>
                <a:solidFill>
                  <a:schemeClr val="tx1">
                    <a:tint val="75000"/>
                  </a:schemeClr>
                </a:solidFill>
              </a:defRPr>
            </a:lvl8pPr>
            <a:lvl9pPr marL="4352927" indent="0" algn="ctr">
              <a:buNone/>
              <a:defRPr>
                <a:solidFill>
                  <a:schemeClr val="tx1">
                    <a:tint val="75000"/>
                  </a:schemeClr>
                </a:solidFill>
              </a:defRPr>
            </a:lvl9pPr>
          </a:lstStyle>
          <a:p>
            <a:r>
              <a:rPr lang="en-US" dirty="0"/>
              <a:t>Speaker’s Name, SAP</a:t>
            </a:r>
          </a:p>
          <a:p>
            <a:pPr marL="0" marR="0" lvl="0" indent="0" algn="l" defTabSz="1088231" rtl="0" eaLnBrk="1" fontAlgn="auto" latinLnBrk="0" hangingPunct="1">
              <a:lnSpc>
                <a:spcPct val="100000"/>
              </a:lnSpc>
              <a:spcBef>
                <a:spcPts val="0"/>
              </a:spcBef>
              <a:spcAft>
                <a:spcPts val="0"/>
              </a:spcAft>
              <a:buClr>
                <a:schemeClr val="accent1"/>
              </a:buClr>
              <a:buSzPct val="80000"/>
              <a:buFontTx/>
              <a:buNone/>
              <a:tabLst/>
              <a:defRPr/>
            </a:pPr>
            <a:r>
              <a:rPr lang="en-US" dirty="0"/>
              <a:t>Month 00, 2020</a:t>
            </a:r>
          </a:p>
        </p:txBody>
      </p:sp>
      <p:sp>
        <p:nvSpPr>
          <p:cNvPr id="4" name="Title 3"/>
          <p:cNvSpPr>
            <a:spLocks noGrp="1"/>
          </p:cNvSpPr>
          <p:nvPr>
            <p:ph type="title" hasCustomPrompt="1"/>
          </p:nvPr>
        </p:nvSpPr>
        <p:spPr>
          <a:xfrm>
            <a:off x="287925" y="2706317"/>
            <a:ext cx="10897962" cy="997196"/>
          </a:xfrm>
        </p:spPr>
        <p:txBody>
          <a:bodyPr>
            <a:noAutofit/>
          </a:bodyPr>
          <a:lstStyle>
            <a:lvl1pPr>
              <a:lnSpc>
                <a:spcPct val="90000"/>
              </a:lnSpc>
              <a:defRPr sz="3599"/>
            </a:lvl1pPr>
          </a:lstStyle>
          <a:p>
            <a:pPr fontAlgn="base">
              <a:spcBef>
                <a:spcPct val="50000"/>
              </a:spcBef>
              <a:spcAft>
                <a:spcPct val="0"/>
              </a:spcAft>
              <a:buClr>
                <a:srgbClr val="F0AB00"/>
              </a:buClr>
              <a:buSzPct val="80000"/>
            </a:pPr>
            <a:r>
              <a:rPr lang="en-US" sz="3599" dirty="0"/>
              <a:t>Presentation Title </a:t>
            </a:r>
            <a:br>
              <a:rPr lang="en-US" sz="3599" dirty="0"/>
            </a:br>
            <a:r>
              <a:rPr lang="en-US" sz="3599" dirty="0"/>
              <a:t>Goes Here and Here.</a:t>
            </a:r>
            <a:endParaRPr lang="de-DE" sz="3599" kern="0" dirty="0" err="1">
              <a:ea typeface="Arial Unicode MS" pitchFamily="34" charset="-128"/>
              <a:cs typeface="Arial Unicode MS" pitchFamily="34" charset="-128"/>
            </a:endParaRPr>
          </a:p>
        </p:txBody>
      </p:sp>
      <p:pic>
        <p:nvPicPr>
          <p:cNvPr id="10" name="SAP Logo" descr="SAP Logo" title="SAP Logo">
            <a:extLst>
              <a:ext uri="{FF2B5EF4-FFF2-40B4-BE49-F238E27FC236}">
                <a16:creationId xmlns:a16="http://schemas.microsoft.com/office/drawing/2014/main" id="{251CD224-43D4-4D54-87EA-DD5933D21141}"/>
              </a:ext>
            </a:extLst>
          </p:cNvPr>
          <p:cNvPicPr>
            <a:picLocks noChangeAspect="1"/>
          </p:cNvPicPr>
          <p:nvPr userDrawn="1"/>
        </p:nvPicPr>
        <p:blipFill>
          <a:blip r:embed="rId2"/>
          <a:stretch>
            <a:fillRect/>
          </a:stretch>
        </p:blipFill>
        <p:spPr>
          <a:xfrm>
            <a:off x="9946665" y="6217668"/>
            <a:ext cx="1963124" cy="360000"/>
          </a:xfrm>
          <a:prstGeom prst="rect">
            <a:avLst/>
          </a:prstGeom>
        </p:spPr>
      </p:pic>
    </p:spTree>
    <p:extLst>
      <p:ext uri="{BB962C8B-B14F-4D97-AF65-F5344CB8AC3E}">
        <p14:creationId xmlns:p14="http://schemas.microsoft.com/office/powerpoint/2010/main" val="348904671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p15:clr>
            <a:srgbClr val="FBAE40"/>
          </p15:clr>
        </p15:guide>
        <p15:guide id="2" orient="horz" pos="1704">
          <p15:clr>
            <a:srgbClr val="FBAE40"/>
          </p15:clr>
        </p15:guide>
        <p15:guide id="3" orient="horz" pos="2688">
          <p15:clr>
            <a:srgbClr val="FBAE40"/>
          </p15:clr>
        </p15:guide>
        <p15:guide id="4" orient="horz" pos="2334">
          <p15:clr>
            <a:srgbClr val="FBAE40"/>
          </p15:clr>
        </p15:guide>
        <p15:guide id="5" orient="horz" pos="2960">
          <p15:clr>
            <a:srgbClr val="FBAE40"/>
          </p15:clr>
        </p15:guide>
        <p15:guide id="7" orient="horz" pos="414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88996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hank You and Contact Information">
    <p:bg>
      <p:bgRef idx="1001">
        <a:schemeClr val="bg1"/>
      </p:bgRef>
    </p:bg>
    <p:spTree>
      <p:nvGrpSpPr>
        <p:cNvPr id="1" name=""/>
        <p:cNvGrpSpPr/>
        <p:nvPr/>
      </p:nvGrpSpPr>
      <p:grpSpPr>
        <a:xfrm>
          <a:off x="0" y="0"/>
          <a:ext cx="0" cy="0"/>
          <a:chOff x="0" y="0"/>
          <a:chExt cx="0" cy="0"/>
        </a:xfrm>
      </p:grpSpPr>
      <p:pic>
        <p:nvPicPr>
          <p:cNvPr id="7" name="SAP Logo" descr="SAP Logo" title="SAP Logo"/>
          <p:cNvPicPr>
            <a:picLocks noChangeAspect="1"/>
          </p:cNvPicPr>
          <p:nvPr userDrawn="1"/>
        </p:nvPicPr>
        <p:blipFill>
          <a:blip r:embed="rId2"/>
          <a:stretch>
            <a:fillRect/>
          </a:stretch>
        </p:blipFill>
        <p:spPr>
          <a:xfrm>
            <a:off x="9723033" y="5994000"/>
            <a:ext cx="1963124" cy="360000"/>
          </a:xfrm>
          <a:prstGeom prst="rect">
            <a:avLst/>
          </a:prstGeom>
        </p:spPr>
      </p:pic>
      <p:sp>
        <p:nvSpPr>
          <p:cNvPr id="93" name="Contact information"/>
          <p:cNvSpPr>
            <a:spLocks noGrp="1"/>
          </p:cNvSpPr>
          <p:nvPr>
            <p:ph type="body" sz="quarter" idx="10" hasCustomPrompt="1"/>
          </p:nvPr>
        </p:nvSpPr>
        <p:spPr>
          <a:xfrm>
            <a:off x="503869" y="2905487"/>
            <a:ext cx="5592132"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dirty="0"/>
              <a:t>Contact information:</a:t>
            </a:r>
          </a:p>
          <a:p>
            <a:pPr lvl="1"/>
            <a:r>
              <a:rPr lang="en-US" dirty="0"/>
              <a:t>F name L name</a:t>
            </a:r>
          </a:p>
          <a:p>
            <a:pPr lvl="1"/>
            <a:r>
              <a:rPr lang="en-US" dirty="0"/>
              <a:t>Title</a:t>
            </a:r>
          </a:p>
          <a:p>
            <a:pPr lvl="1"/>
            <a:r>
              <a:rPr lang="en-US" dirty="0"/>
              <a:t>Address</a:t>
            </a:r>
          </a:p>
          <a:p>
            <a:pPr lvl="1"/>
            <a:r>
              <a:rPr lang="en-US" dirty="0"/>
              <a:t>Phone number</a:t>
            </a:r>
          </a:p>
        </p:txBody>
      </p:sp>
      <p:sp>
        <p:nvSpPr>
          <p:cNvPr id="2" name="Thank you"/>
          <p:cNvSpPr>
            <a:spLocks noGrp="1"/>
          </p:cNvSpPr>
          <p:nvPr>
            <p:ph type="ctrTitle" hasCustomPrompt="1"/>
          </p:nvPr>
        </p:nvSpPr>
        <p:spPr bwMode="gray">
          <a:xfrm>
            <a:off x="503869" y="1467009"/>
            <a:ext cx="5592132" cy="923116"/>
          </a:xfrm>
        </p:spPr>
        <p:txBody>
          <a:bodyPr anchor="t" anchorCtr="0">
            <a:noAutofit/>
          </a:bodyPr>
          <a:lstStyle>
            <a:lvl1pPr>
              <a:defRPr sz="5498">
                <a:solidFill>
                  <a:schemeClr val="accent1"/>
                </a:solidFill>
                <a:latin typeface="+mj-lt"/>
              </a:defRPr>
            </a:lvl1pPr>
          </a:lstStyle>
          <a:p>
            <a:r>
              <a:rPr lang="en-US" dirty="0"/>
              <a:t>Thank you.</a:t>
            </a:r>
            <a:endParaRPr lang="de-DE" dirty="0"/>
          </a:p>
        </p:txBody>
      </p:sp>
    </p:spTree>
    <p:extLst>
      <p:ext uri="{BB962C8B-B14F-4D97-AF65-F5344CB8AC3E}">
        <p14:creationId xmlns:p14="http://schemas.microsoft.com/office/powerpoint/2010/main" val="312175133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7364">
          <p15:clr>
            <a:srgbClr val="FBAE40"/>
          </p15:clr>
        </p15:guide>
        <p15:guide id="2" orient="horz" pos="924">
          <p15:clr>
            <a:srgbClr val="FBAE40"/>
          </p15:clr>
        </p15:guide>
        <p15:guide id="4" orient="horz" pos="1830">
          <p15:clr>
            <a:srgbClr val="FBAE40"/>
          </p15:clr>
        </p15:guide>
        <p15:guide id="5" orient="horz" pos="4000">
          <p15:clr>
            <a:srgbClr val="FBAE40"/>
          </p15:clr>
        </p15:guide>
        <p15:guide id="6" pos="317">
          <p15:clr>
            <a:srgbClr val="FBAE40"/>
          </p15:clr>
        </p15:guide>
        <p15:guide id="8" pos="3841">
          <p15:clr>
            <a:srgbClr val="FBAE40"/>
          </p15:clr>
        </p15:guide>
        <p15:guide id="9" orient="horz" pos="31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pic>
        <p:nvPicPr>
          <p:cNvPr id="16" name="SAP Logo" descr="SAP Logo" title="SAP Logo"/>
          <p:cNvPicPr>
            <a:picLocks noChangeAspect="1"/>
          </p:cNvPicPr>
          <p:nvPr userDrawn="1"/>
        </p:nvPicPr>
        <p:blipFill>
          <a:blip r:embed="rId2"/>
          <a:stretch>
            <a:fillRect/>
          </a:stretch>
        </p:blipFill>
        <p:spPr>
          <a:xfrm>
            <a:off x="9723033" y="5994000"/>
            <a:ext cx="1963124" cy="360000"/>
          </a:xfrm>
          <a:prstGeom prst="rect">
            <a:avLst/>
          </a:prstGeom>
        </p:spPr>
      </p:pic>
      <p:sp>
        <p:nvSpPr>
          <p:cNvPr id="19" name="Copyright information English"/>
          <p:cNvSpPr txBox="1"/>
          <p:nvPr userDrawn="1"/>
        </p:nvSpPr>
        <p:spPr bwMode="black">
          <a:xfrm>
            <a:off x="503107" y="2645292"/>
            <a:ext cx="5870781" cy="3708708"/>
          </a:xfrm>
          <a:prstGeom prst="rect">
            <a:avLst/>
          </a:prstGeom>
          <a:noFill/>
        </p:spPr>
        <p:txBody>
          <a:bodyPr wrap="square" lIns="0" tIns="0" rIns="0" bIns="0" rtlCol="0" anchor="b">
            <a:noAutofit/>
          </a:bodyPr>
          <a:lstStyle/>
          <a:p>
            <a:pPr marL="0" marR="0" lvl="0" indent="0" algn="l" defTabSz="1088449" rtl="0" eaLnBrk="1" fontAlgn="auto" latinLnBrk="0" hangingPunct="1">
              <a:lnSpc>
                <a:spcPct val="100000"/>
              </a:lnSpc>
              <a:spcBef>
                <a:spcPts val="1200"/>
              </a:spcBef>
              <a:spcAft>
                <a:spcPts val="0"/>
              </a:spcAft>
              <a:buClrTx/>
              <a:buSzTx/>
              <a:buFontTx/>
              <a:buNone/>
              <a:tabLst/>
              <a:defRPr/>
            </a:pPr>
            <a:r>
              <a:rPr lang="en-US" sz="800" b="0" noProof="0" dirty="0"/>
              <a:t>© 2020 SAP SE or an SAP affiliate company. All rights reserved.</a:t>
            </a:r>
            <a:endParaRPr lang="de-DE" sz="800" kern="0" dirty="0">
              <a:ea typeface="Arial Unicode MS" pitchFamily="34" charset="-128"/>
              <a:cs typeface="Arial Unicode MS" pitchFamily="34" charset="-128"/>
            </a:endParaRPr>
          </a:p>
          <a:p>
            <a:pPr>
              <a:spcBef>
                <a:spcPts val="600"/>
              </a:spcBef>
            </a:pPr>
            <a:r>
              <a:rPr lang="en-US" sz="8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600"/>
              </a:spcBef>
            </a:pPr>
            <a:r>
              <a:rPr lang="en-US" sz="80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00"/>
              </a:spcBef>
            </a:pPr>
            <a:r>
              <a:rPr lang="en-US" sz="8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00"/>
              </a:spcBef>
            </a:pPr>
            <a:r>
              <a:rPr lang="en-US" sz="8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00" kern="1200" baseline="0" dirty="0">
                <a:solidFill>
                  <a:schemeClr val="tx1"/>
                </a:solidFill>
                <a:latin typeface="Arial"/>
                <a:ea typeface="Arial Unicode MS" panose="020B0604020202020204" pitchFamily="34" charset="-128"/>
                <a:cs typeface="+mn-cs"/>
              </a:rPr>
              <a:t> </a:t>
            </a:r>
            <a:r>
              <a:rPr lang="en-US" sz="800" kern="1200" dirty="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00"/>
              </a:spcBef>
            </a:pPr>
            <a:r>
              <a:rPr lang="en-US" sz="8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00"/>
              </a:spcBef>
            </a:pPr>
            <a:r>
              <a:rPr lang="en-US" sz="800" kern="1200" dirty="0">
                <a:solidFill>
                  <a:schemeClr val="tx1"/>
                </a:solidFill>
                <a:latin typeface="Arial"/>
                <a:ea typeface="Arial Unicode MS" panose="020B0604020202020204" pitchFamily="34" charset="-128"/>
                <a:cs typeface="+mn-cs"/>
              </a:rPr>
              <a:t>See </a:t>
            </a:r>
            <a:r>
              <a:rPr lang="en-US" sz="800" kern="1200" dirty="0">
                <a:solidFill>
                  <a:schemeClr val="tx1"/>
                </a:solidFill>
                <a:latin typeface="Arial"/>
                <a:ea typeface="Arial Unicode MS" panose="020B0604020202020204" pitchFamily="34" charset="-128"/>
                <a:cs typeface="+mn-cs"/>
                <a:hlinkClick r:id="rId3"/>
              </a:rPr>
              <a:t>www.sap.com/copyright</a:t>
            </a:r>
            <a:r>
              <a:rPr lang="en-US" sz="800" kern="1200" dirty="0">
                <a:solidFill>
                  <a:schemeClr val="tx1"/>
                </a:solidFill>
                <a:latin typeface="Arial"/>
                <a:ea typeface="Arial Unicode MS" panose="020B0604020202020204" pitchFamily="34" charset="-128"/>
                <a:cs typeface="+mn-cs"/>
              </a:rPr>
              <a:t> for additional trademark information and notices.</a:t>
            </a:r>
          </a:p>
        </p:txBody>
      </p:sp>
      <p:sp>
        <p:nvSpPr>
          <p:cNvPr id="44" name="www.sap.com - contact SAP link">
            <a:hlinkClick r:id="rId4" tooltip="www.sap.com/contactsap"/>
          </p:cNvPr>
          <p:cNvSpPr txBox="1"/>
          <p:nvPr userDrawn="1"/>
        </p:nvSpPr>
        <p:spPr bwMode="black">
          <a:xfrm>
            <a:off x="503107" y="2461399"/>
            <a:ext cx="2214813" cy="169277"/>
          </a:xfrm>
          <a:prstGeom prst="rect">
            <a:avLst/>
          </a:prstGeom>
          <a:noFill/>
        </p:spPr>
        <p:txBody>
          <a:bodyPr wrap="square" lIns="0" tIns="0" rIns="0" bIns="0" rtlCol="0" anchor="b">
            <a:noAutofit/>
          </a:bodyPr>
          <a:lstStyle/>
          <a:p>
            <a:pPr marL="0" marR="0" lvl="0" indent="0" algn="l" defTabSz="1088449"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a:t>
            </a:r>
            <a:r>
              <a:rPr lang="en-US" sz="1100" b="1" kern="1200" dirty="0">
                <a:solidFill>
                  <a:schemeClr val="tx1"/>
                </a:solidFill>
                <a:latin typeface="Arial"/>
                <a:ea typeface="Arial Unicode MS" panose="020B0604020202020204" pitchFamily="34" charset="-128"/>
                <a:cs typeface="+mn-cs"/>
              </a:rPr>
              <a:t>/contactsap</a:t>
            </a:r>
          </a:p>
        </p:txBody>
      </p:sp>
      <p:sp>
        <p:nvSpPr>
          <p:cNvPr id="43" name="Follow all of SAP"/>
          <p:cNvSpPr txBox="1"/>
          <p:nvPr userDrawn="1"/>
        </p:nvSpPr>
        <p:spPr bwMode="black">
          <a:xfrm>
            <a:off x="503108" y="1461002"/>
            <a:ext cx="1228229" cy="169277"/>
          </a:xfrm>
          <a:prstGeom prst="rect">
            <a:avLst/>
          </a:prstGeom>
          <a:noFill/>
        </p:spPr>
        <p:txBody>
          <a:bodyPr wrap="square" lIns="0" tIns="0" rIns="0" bIns="0" rtlCol="0" anchor="b">
            <a:noAutofit/>
          </a:bodyPr>
          <a:lstStyle/>
          <a:p>
            <a:pPr marL="0" marR="0" lvl="0" indent="0" algn="l" defTabSz="1088449" rtl="0" eaLnBrk="1" fontAlgn="auto" latinLnBrk="0" hangingPunct="1">
              <a:lnSpc>
                <a:spcPct val="100000"/>
              </a:lnSpc>
              <a:spcBef>
                <a:spcPts val="1200"/>
              </a:spcBef>
              <a:spcAft>
                <a:spcPts val="0"/>
              </a:spcAft>
              <a:buClrTx/>
              <a:buSzTx/>
              <a:buFontTx/>
              <a:buNone/>
              <a:tabLst/>
              <a:defRPr/>
            </a:pPr>
            <a:r>
              <a:rPr lang="en-US" sz="1100" b="0" kern="1200" dirty="0">
                <a:solidFill>
                  <a:schemeClr val="tx1"/>
                </a:solidFill>
                <a:latin typeface="Arial"/>
                <a:ea typeface="Arial Unicode MS" panose="020B0604020202020204" pitchFamily="34" charset="-128"/>
                <a:cs typeface="+mn-cs"/>
              </a:rPr>
              <a:t>Follow us</a:t>
            </a:r>
          </a:p>
        </p:txBody>
      </p:sp>
      <p:pic>
        <p:nvPicPr>
          <p:cNvPr id="10" name="Linkedin icon with link">
            <a:hlinkClick r:id="rId5"/>
            <a:extLst>
              <a:ext uri="{FF2B5EF4-FFF2-40B4-BE49-F238E27FC236}">
                <a16:creationId xmlns:a16="http://schemas.microsoft.com/office/drawing/2014/main" id="{D03BED7D-4C1C-D348-B7EC-3275C42250B4}"/>
              </a:ext>
            </a:extLst>
          </p:cNvPr>
          <p:cNvPicPr>
            <a:picLocks noChangeAspect="1"/>
          </p:cNvPicPr>
          <p:nvPr userDrawn="1"/>
        </p:nvPicPr>
        <p:blipFill>
          <a:blip r:embed="rId6"/>
          <a:srcRect/>
          <a:stretch/>
        </p:blipFill>
        <p:spPr>
          <a:xfrm>
            <a:off x="2256900" y="1749960"/>
            <a:ext cx="361715" cy="361809"/>
          </a:xfrm>
          <a:prstGeom prst="rect">
            <a:avLst/>
          </a:prstGeom>
        </p:spPr>
      </p:pic>
      <p:pic>
        <p:nvPicPr>
          <p:cNvPr id="11" name="YouTube icon with link">
            <a:hlinkClick r:id="rId7"/>
            <a:extLst>
              <a:ext uri="{FF2B5EF4-FFF2-40B4-BE49-F238E27FC236}">
                <a16:creationId xmlns:a16="http://schemas.microsoft.com/office/drawing/2014/main" id="{4550E8CF-5571-DB45-85AB-8ACD63D7F0D9}"/>
              </a:ext>
            </a:extLst>
          </p:cNvPr>
          <p:cNvPicPr>
            <a:picLocks noChangeAspect="1"/>
          </p:cNvPicPr>
          <p:nvPr userDrawn="1"/>
        </p:nvPicPr>
        <p:blipFill>
          <a:blip r:embed="rId8"/>
          <a:srcRect/>
          <a:stretch/>
        </p:blipFill>
        <p:spPr>
          <a:xfrm>
            <a:off x="1666517" y="1749063"/>
            <a:ext cx="363505" cy="363600"/>
          </a:xfrm>
          <a:prstGeom prst="rect">
            <a:avLst/>
          </a:prstGeom>
        </p:spPr>
      </p:pic>
      <p:pic>
        <p:nvPicPr>
          <p:cNvPr id="12" name="Twitter icon with link">
            <a:hlinkClick r:id="rId9" tooltip="https://twitter.com/sap"/>
            <a:extLst>
              <a:ext uri="{FF2B5EF4-FFF2-40B4-BE49-F238E27FC236}">
                <a16:creationId xmlns:a16="http://schemas.microsoft.com/office/drawing/2014/main" id="{3A3DEA53-744B-5D49-B9C4-B3DD2B6F8890}"/>
              </a:ext>
            </a:extLst>
          </p:cNvPr>
          <p:cNvPicPr>
            <a:picLocks noChangeAspect="1"/>
          </p:cNvPicPr>
          <p:nvPr userDrawn="1"/>
        </p:nvPicPr>
        <p:blipFill>
          <a:blip r:embed="rId10"/>
          <a:srcRect/>
          <a:stretch/>
        </p:blipFill>
        <p:spPr>
          <a:xfrm>
            <a:off x="1077926" y="1749960"/>
            <a:ext cx="361715" cy="361809"/>
          </a:xfrm>
          <a:prstGeom prst="rect">
            <a:avLst/>
          </a:prstGeom>
        </p:spPr>
      </p:pic>
      <p:pic>
        <p:nvPicPr>
          <p:cNvPr id="13" name="Facebook icon with link">
            <a:hlinkClick r:id="rId11"/>
            <a:extLst>
              <a:ext uri="{FF2B5EF4-FFF2-40B4-BE49-F238E27FC236}">
                <a16:creationId xmlns:a16="http://schemas.microsoft.com/office/drawing/2014/main" id="{0574D7D9-99A0-C642-8DCC-BBDFBACB0C47}"/>
              </a:ext>
            </a:extLst>
          </p:cNvPr>
          <p:cNvPicPr>
            <a:picLocks noChangeAspect="1"/>
          </p:cNvPicPr>
          <p:nvPr userDrawn="1"/>
        </p:nvPicPr>
        <p:blipFill>
          <a:blip r:embed="rId12"/>
          <a:srcRect/>
          <a:stretch/>
        </p:blipFill>
        <p:spPr>
          <a:xfrm>
            <a:off x="487543" y="1749063"/>
            <a:ext cx="363505" cy="363600"/>
          </a:xfrm>
          <a:prstGeom prst="rect">
            <a:avLst/>
          </a:prstGeom>
        </p:spPr>
      </p:pic>
    </p:spTree>
    <p:extLst>
      <p:ext uri="{BB962C8B-B14F-4D97-AF65-F5344CB8AC3E}">
        <p14:creationId xmlns:p14="http://schemas.microsoft.com/office/powerpoint/2010/main" val="1064923681"/>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pyright German">
    <p:spTree>
      <p:nvGrpSpPr>
        <p:cNvPr id="1" name=""/>
        <p:cNvGrpSpPr/>
        <p:nvPr/>
      </p:nvGrpSpPr>
      <p:grpSpPr>
        <a:xfrm>
          <a:off x="0" y="0"/>
          <a:ext cx="0" cy="0"/>
          <a:chOff x="0" y="0"/>
          <a:chExt cx="0" cy="0"/>
        </a:xfrm>
      </p:grpSpPr>
      <p:sp>
        <p:nvSpPr>
          <p:cNvPr id="11" name="Copyright information">
            <a:hlinkClick r:id="rId2" tooltip="www.sap.com/contactsap"/>
          </p:cNvPr>
          <p:cNvSpPr txBox="1"/>
          <p:nvPr userDrawn="1"/>
        </p:nvSpPr>
        <p:spPr bwMode="black">
          <a:xfrm>
            <a:off x="503107" y="2461399"/>
            <a:ext cx="2579968" cy="169277"/>
          </a:xfrm>
          <a:prstGeom prst="rect">
            <a:avLst/>
          </a:prstGeom>
          <a:noFill/>
        </p:spPr>
        <p:txBody>
          <a:bodyPr wrap="square" lIns="0" tIns="0" rIns="0" bIns="0" rtlCol="0" anchor="b">
            <a:noAutofit/>
          </a:bodyPr>
          <a:lstStyle/>
          <a:p>
            <a:pPr marL="0" marR="0" lvl="0" indent="0" algn="l" defTabSz="1088449"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www.sap.com/germany</a:t>
            </a:r>
            <a:r>
              <a:rPr lang="en-US" sz="1100" b="1" kern="1200" dirty="0">
                <a:solidFill>
                  <a:schemeClr val="tx1"/>
                </a:solidFill>
                <a:latin typeface="Arial"/>
                <a:ea typeface="Arial Unicode MS" panose="020B0604020202020204" pitchFamily="34" charset="-128"/>
                <a:cs typeface="+mn-cs"/>
              </a:rPr>
              <a:t>/contactsap</a:t>
            </a:r>
          </a:p>
        </p:txBody>
      </p:sp>
      <p:pic>
        <p:nvPicPr>
          <p:cNvPr id="17" name="SAP Logo" descr="SAP Logo" title="SAP Logo"/>
          <p:cNvPicPr>
            <a:picLocks noChangeAspect="1"/>
          </p:cNvPicPr>
          <p:nvPr userDrawn="1"/>
        </p:nvPicPr>
        <p:blipFill>
          <a:blip r:embed="rId3"/>
          <a:stretch>
            <a:fillRect/>
          </a:stretch>
        </p:blipFill>
        <p:spPr>
          <a:xfrm>
            <a:off x="9723033" y="5994000"/>
            <a:ext cx="1963124" cy="360000"/>
          </a:xfrm>
          <a:prstGeom prst="rect">
            <a:avLst/>
          </a:prstGeom>
        </p:spPr>
      </p:pic>
      <p:sp>
        <p:nvSpPr>
          <p:cNvPr id="32" name="Copyright information-German"/>
          <p:cNvSpPr txBox="1"/>
          <p:nvPr userDrawn="1"/>
        </p:nvSpPr>
        <p:spPr bwMode="black">
          <a:xfrm>
            <a:off x="503867" y="2645292"/>
            <a:ext cx="6075226" cy="3708708"/>
          </a:xfrm>
          <a:prstGeom prst="rect">
            <a:avLst/>
          </a:prstGeom>
          <a:noFill/>
        </p:spPr>
        <p:txBody>
          <a:bodyPr wrap="square" lIns="0" tIns="0" rIns="0" bIns="0" rtlCol="0" anchor="b">
            <a:noAutofit/>
          </a:bodyPr>
          <a:lstStyle/>
          <a:p>
            <a:pPr marL="0" marR="0" lvl="0" indent="0" algn="l" defTabSz="1088449" rtl="0" eaLnBrk="1" fontAlgn="auto" latinLnBrk="0" hangingPunct="1">
              <a:lnSpc>
                <a:spcPct val="100000"/>
              </a:lnSpc>
              <a:spcBef>
                <a:spcPts val="1200"/>
              </a:spcBef>
              <a:spcAft>
                <a:spcPts val="0"/>
              </a:spcAft>
              <a:buClrTx/>
              <a:buSzTx/>
              <a:buFontTx/>
              <a:buNone/>
              <a:tabLst/>
              <a:defRPr/>
            </a:pPr>
            <a:r>
              <a:rPr lang="en-US" sz="800" b="0" noProof="0" dirty="0"/>
              <a:t>© 2020 SAP SE </a:t>
            </a:r>
            <a:r>
              <a:rPr lang="de-DE" sz="800" b="0" noProof="0" dirty="0"/>
              <a:t>oder ein SAP-Konzernunternehmen. Alle Rechte vorbehalten</a:t>
            </a:r>
            <a:r>
              <a:rPr lang="en-US" sz="800" b="0" noProof="0" dirty="0"/>
              <a:t>.</a:t>
            </a:r>
            <a:endParaRPr lang="de-DE" sz="800" kern="0" dirty="0">
              <a:ea typeface="Arial Unicode MS" pitchFamily="34" charset="-128"/>
              <a:cs typeface="Arial Unicode MS" pitchFamily="34" charset="-128"/>
            </a:endParaRPr>
          </a:p>
          <a:p>
            <a:pPr>
              <a:spcBef>
                <a:spcPts val="600"/>
              </a:spcBef>
            </a:pPr>
            <a:r>
              <a:rPr lang="de-DE" sz="8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600"/>
              </a:spcBef>
            </a:pPr>
            <a:r>
              <a:rPr lang="de-DE" sz="800" kern="1200" noProof="0" dirty="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600"/>
              </a:spcBef>
            </a:pPr>
            <a:r>
              <a:rPr lang="de-DE" sz="800" kern="1200" noProof="0" dirty="0">
                <a:solidFill>
                  <a:schemeClr val="tx1"/>
                </a:solidFill>
                <a:effectLst/>
                <a:latin typeface="Arial"/>
                <a:ea typeface="+mn-ea"/>
                <a:cs typeface="+mn-cs"/>
              </a:rPr>
              <a:t>Die vorliegenden Unterlagen werden von der SAP SE oder einem SAP-Konzernunternehmen bereitgestellt und dienen ausschließlich zu Informationszwecken. Die SAP SE oder ihre Konzernunternehmen übernehmen keinerlei Haftung oder Gewährleistung für Fehler oder Unvollständigkeiten in dieser Publikation. 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600"/>
              </a:spcBef>
            </a:pPr>
            <a:r>
              <a:rPr lang="de-DE" sz="800" kern="1200" noProof="0" dirty="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600"/>
              </a:spcBef>
            </a:pPr>
            <a:r>
              <a:rPr lang="de-DE" sz="8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SAP SE (oder von einem SAP-Konzernunternehmen) in Deutschland und verschiedenen anderen Ländern weltweit.</a:t>
            </a:r>
            <a:r>
              <a:rPr lang="de-DE" sz="800" kern="1200" baseline="0" noProof="0" dirty="0">
                <a:solidFill>
                  <a:schemeClr val="tx1"/>
                </a:solidFill>
                <a:effectLst/>
                <a:latin typeface="Arial"/>
                <a:ea typeface="+mn-ea"/>
                <a:cs typeface="+mn-cs"/>
              </a:rPr>
              <a:t> </a:t>
            </a:r>
            <a:r>
              <a:rPr lang="de-DE" sz="800" kern="1200" noProof="0" dirty="0">
                <a:solidFill>
                  <a:schemeClr val="tx1"/>
                </a:solidFill>
                <a:effectLst/>
                <a:latin typeface="Arial"/>
                <a:ea typeface="+mn-ea"/>
                <a:cs typeface="+mn-cs"/>
              </a:rPr>
              <a:t>Alle anderen Namen von Produkten und Dienstleistungen sind Marken der jeweiligen Firmen. </a:t>
            </a:r>
          </a:p>
          <a:p>
            <a:pPr>
              <a:spcBef>
                <a:spcPts val="600"/>
              </a:spcBef>
            </a:pPr>
            <a:r>
              <a:rPr lang="de-DE" sz="800" kern="1200" noProof="0" dirty="0">
                <a:solidFill>
                  <a:schemeClr val="tx1"/>
                </a:solidFill>
                <a:effectLst/>
                <a:latin typeface="Arial"/>
                <a:ea typeface="+mn-ea"/>
                <a:cs typeface="+mn-cs"/>
              </a:rPr>
              <a:t>Zusätzliche Informationen zur Marke und Vermerke finden Sie auf der Seite </a:t>
            </a:r>
            <a:r>
              <a:rPr lang="de-DE" sz="800" kern="1200" noProof="0" dirty="0">
                <a:solidFill>
                  <a:schemeClr val="tx1"/>
                </a:solidFill>
                <a:effectLst/>
                <a:latin typeface="Arial"/>
                <a:ea typeface="+mn-ea"/>
                <a:cs typeface="+mn-cs"/>
                <a:hlinkClick r:id="rId4"/>
              </a:rPr>
              <a:t>www.sap.com/corporate/de/legal/copyright.html</a:t>
            </a:r>
            <a:r>
              <a:rPr lang="de-DE" sz="800" kern="1200" noProof="0" dirty="0">
                <a:solidFill>
                  <a:schemeClr val="tx1"/>
                </a:solidFill>
                <a:effectLst/>
                <a:latin typeface="Arial"/>
                <a:ea typeface="+mn-ea"/>
                <a:cs typeface="+mn-cs"/>
              </a:rPr>
              <a:t>.</a:t>
            </a:r>
          </a:p>
        </p:txBody>
      </p:sp>
      <p:sp>
        <p:nvSpPr>
          <p:cNvPr id="20" name="SAP folgen auf"/>
          <p:cNvSpPr txBox="1"/>
          <p:nvPr userDrawn="1"/>
        </p:nvSpPr>
        <p:spPr bwMode="black">
          <a:xfrm>
            <a:off x="503866" y="1461002"/>
            <a:ext cx="1228229" cy="169277"/>
          </a:xfrm>
          <a:prstGeom prst="rect">
            <a:avLst/>
          </a:prstGeom>
          <a:noFill/>
        </p:spPr>
        <p:txBody>
          <a:bodyPr wrap="square" lIns="0" tIns="0" rIns="0" bIns="0" rtlCol="0" anchor="b">
            <a:noAutofit/>
          </a:bodyPr>
          <a:lstStyle/>
          <a:p>
            <a:pPr marL="0" marR="0" lvl="0" indent="0" algn="l" defTabSz="1088449" rtl="0" eaLnBrk="1" fontAlgn="auto" latinLnBrk="0" hangingPunct="1">
              <a:lnSpc>
                <a:spcPct val="100000"/>
              </a:lnSpc>
              <a:spcBef>
                <a:spcPts val="1200"/>
              </a:spcBef>
              <a:spcAft>
                <a:spcPts val="0"/>
              </a:spcAft>
              <a:buClrTx/>
              <a:buSzTx/>
              <a:buFontTx/>
              <a:buNone/>
              <a:tabLst/>
              <a:defRPr/>
            </a:pPr>
            <a:r>
              <a:rPr lang="de-DE" sz="1100" b="0" kern="1200" noProof="0" dirty="0">
                <a:solidFill>
                  <a:schemeClr val="tx1"/>
                </a:solidFill>
                <a:latin typeface="Arial"/>
                <a:ea typeface="Arial Unicode MS" panose="020B0604020202020204" pitchFamily="34" charset="-128"/>
                <a:cs typeface="+mn-cs"/>
              </a:rPr>
              <a:t>SAP folgen auf</a:t>
            </a:r>
          </a:p>
        </p:txBody>
      </p:sp>
      <p:pic>
        <p:nvPicPr>
          <p:cNvPr id="10" name="Linkedin icon with link">
            <a:hlinkClick r:id="rId5"/>
            <a:extLst>
              <a:ext uri="{FF2B5EF4-FFF2-40B4-BE49-F238E27FC236}">
                <a16:creationId xmlns:a16="http://schemas.microsoft.com/office/drawing/2014/main" id="{7D1F0187-E2B3-E84B-B66C-2F4329298216}"/>
              </a:ext>
            </a:extLst>
          </p:cNvPr>
          <p:cNvPicPr>
            <a:picLocks noChangeAspect="1"/>
          </p:cNvPicPr>
          <p:nvPr userDrawn="1"/>
        </p:nvPicPr>
        <p:blipFill>
          <a:blip r:embed="rId6"/>
          <a:srcRect/>
          <a:stretch/>
        </p:blipFill>
        <p:spPr>
          <a:xfrm>
            <a:off x="2256900" y="1749960"/>
            <a:ext cx="361715" cy="361809"/>
          </a:xfrm>
          <a:prstGeom prst="rect">
            <a:avLst/>
          </a:prstGeom>
        </p:spPr>
      </p:pic>
      <p:pic>
        <p:nvPicPr>
          <p:cNvPr id="12" name="YouTube icon with link">
            <a:hlinkClick r:id="rId7"/>
            <a:extLst>
              <a:ext uri="{FF2B5EF4-FFF2-40B4-BE49-F238E27FC236}">
                <a16:creationId xmlns:a16="http://schemas.microsoft.com/office/drawing/2014/main" id="{E3EFD77E-732B-3042-869E-DD34D616C8DC}"/>
              </a:ext>
            </a:extLst>
          </p:cNvPr>
          <p:cNvPicPr>
            <a:picLocks noChangeAspect="1"/>
          </p:cNvPicPr>
          <p:nvPr userDrawn="1"/>
        </p:nvPicPr>
        <p:blipFill>
          <a:blip r:embed="rId8"/>
          <a:srcRect/>
          <a:stretch/>
        </p:blipFill>
        <p:spPr>
          <a:xfrm>
            <a:off x="1666517" y="1749063"/>
            <a:ext cx="363505" cy="363600"/>
          </a:xfrm>
          <a:prstGeom prst="rect">
            <a:avLst/>
          </a:prstGeom>
        </p:spPr>
      </p:pic>
      <p:pic>
        <p:nvPicPr>
          <p:cNvPr id="13" name="Twitter icon with link">
            <a:hlinkClick r:id="rId9" tooltip="https://twitter.com/sap"/>
            <a:extLst>
              <a:ext uri="{FF2B5EF4-FFF2-40B4-BE49-F238E27FC236}">
                <a16:creationId xmlns:a16="http://schemas.microsoft.com/office/drawing/2014/main" id="{F964F380-9DA3-B140-A34E-13AB1317334E}"/>
              </a:ext>
            </a:extLst>
          </p:cNvPr>
          <p:cNvPicPr>
            <a:picLocks noChangeAspect="1"/>
          </p:cNvPicPr>
          <p:nvPr userDrawn="1"/>
        </p:nvPicPr>
        <p:blipFill>
          <a:blip r:embed="rId10"/>
          <a:srcRect/>
          <a:stretch/>
        </p:blipFill>
        <p:spPr>
          <a:xfrm>
            <a:off x="1077926" y="1749960"/>
            <a:ext cx="361715" cy="361809"/>
          </a:xfrm>
          <a:prstGeom prst="rect">
            <a:avLst/>
          </a:prstGeom>
        </p:spPr>
      </p:pic>
      <p:pic>
        <p:nvPicPr>
          <p:cNvPr id="14" name="Facebook icon with link">
            <a:hlinkClick r:id="rId11"/>
            <a:extLst>
              <a:ext uri="{FF2B5EF4-FFF2-40B4-BE49-F238E27FC236}">
                <a16:creationId xmlns:a16="http://schemas.microsoft.com/office/drawing/2014/main" id="{2F0BB96A-1F55-4D49-8BC7-DCE332FFA2FB}"/>
              </a:ext>
            </a:extLst>
          </p:cNvPr>
          <p:cNvPicPr>
            <a:picLocks noChangeAspect="1"/>
          </p:cNvPicPr>
          <p:nvPr userDrawn="1"/>
        </p:nvPicPr>
        <p:blipFill>
          <a:blip r:embed="rId12"/>
          <a:srcRect/>
          <a:stretch/>
        </p:blipFill>
        <p:spPr>
          <a:xfrm>
            <a:off x="487543" y="1749063"/>
            <a:ext cx="363505" cy="363600"/>
          </a:xfrm>
          <a:prstGeom prst="rect">
            <a:avLst/>
          </a:prstGeom>
        </p:spPr>
      </p:pic>
    </p:spTree>
    <p:extLst>
      <p:ext uri="{BB962C8B-B14F-4D97-AF65-F5344CB8AC3E}">
        <p14:creationId xmlns:p14="http://schemas.microsoft.com/office/powerpoint/2010/main" val="169398205"/>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9166806"/>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cSld name="Screensho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0239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with Pictogram">
    <p:bg>
      <p:bgRef idx="1001">
        <a:schemeClr val="bg1"/>
      </p:bgRef>
    </p:bg>
    <p:spTree>
      <p:nvGrpSpPr>
        <p:cNvPr id="1" name=""/>
        <p:cNvGrpSpPr/>
        <p:nvPr/>
      </p:nvGrpSpPr>
      <p:grpSpPr>
        <a:xfrm>
          <a:off x="0" y="0"/>
          <a:ext cx="0" cy="0"/>
          <a:chOff x="0" y="0"/>
          <a:chExt cx="0" cy="0"/>
        </a:xfrm>
      </p:grpSpPr>
      <p:sp>
        <p:nvSpPr>
          <p:cNvPr id="7" name="Pictogram Placeholder"/>
          <p:cNvSpPr>
            <a:spLocks noGrp="1"/>
          </p:cNvSpPr>
          <p:nvPr>
            <p:ph type="pic" sz="quarter" idx="16"/>
          </p:nvPr>
        </p:nvSpPr>
        <p:spPr>
          <a:xfrm>
            <a:off x="6953044" y="963000"/>
            <a:ext cx="4930716" cy="4932000"/>
          </a:xfrm>
        </p:spPr>
        <p:txBody>
          <a:bodyPr/>
          <a:lstStyle/>
          <a:p>
            <a:r>
              <a:rPr lang="en-US"/>
              <a:t>Click icon to add picture</a:t>
            </a:r>
            <a:endParaRPr lang="de-DE" dirty="0"/>
          </a:p>
        </p:txBody>
      </p:sp>
      <p:sp>
        <p:nvSpPr>
          <p:cNvPr id="24" name="Classification"/>
          <p:cNvSpPr txBox="1"/>
          <p:nvPr userDrawn="1"/>
        </p:nvSpPr>
        <p:spPr>
          <a:xfrm>
            <a:off x="287926" y="5093865"/>
            <a:ext cx="4203760"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PUBLIC</a:t>
            </a:r>
            <a:endParaRPr lang="en-US" sz="900" b="0" dirty="0"/>
          </a:p>
        </p:txBody>
      </p:sp>
      <p:sp>
        <p:nvSpPr>
          <p:cNvPr id="6" name="Speaker"/>
          <p:cNvSpPr>
            <a:spLocks noGrp="1"/>
          </p:cNvSpPr>
          <p:nvPr userDrawn="1">
            <p:ph type="subTitle" idx="1" hasCustomPrompt="1"/>
          </p:nvPr>
        </p:nvSpPr>
        <p:spPr bwMode="black">
          <a:xfrm>
            <a:off x="287926" y="4268504"/>
            <a:ext cx="6371771" cy="430887"/>
          </a:xfrm>
        </p:spPr>
        <p:txBody>
          <a:bodyPr wrap="square" anchor="t" anchorCtr="0">
            <a:noAutofit/>
          </a:bodyPr>
          <a:lstStyle>
            <a:lvl1pPr marL="0" marR="0" indent="0" algn="l" defTabSz="1088231"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116" indent="0" algn="ctr">
              <a:buNone/>
              <a:defRPr>
                <a:solidFill>
                  <a:schemeClr val="tx1">
                    <a:tint val="75000"/>
                  </a:schemeClr>
                </a:solidFill>
              </a:defRPr>
            </a:lvl2pPr>
            <a:lvl3pPr marL="1088231" indent="0" algn="ctr">
              <a:buNone/>
              <a:defRPr>
                <a:solidFill>
                  <a:schemeClr val="tx1">
                    <a:tint val="75000"/>
                  </a:schemeClr>
                </a:solidFill>
              </a:defRPr>
            </a:lvl3pPr>
            <a:lvl4pPr marL="1632347" indent="0" algn="ctr">
              <a:buNone/>
              <a:defRPr>
                <a:solidFill>
                  <a:schemeClr val="tx1">
                    <a:tint val="75000"/>
                  </a:schemeClr>
                </a:solidFill>
              </a:defRPr>
            </a:lvl4pPr>
            <a:lvl5pPr marL="2176463" indent="0" algn="ctr">
              <a:buNone/>
              <a:defRPr>
                <a:solidFill>
                  <a:schemeClr val="tx1">
                    <a:tint val="75000"/>
                  </a:schemeClr>
                </a:solidFill>
              </a:defRPr>
            </a:lvl5pPr>
            <a:lvl6pPr marL="2720580" indent="0" algn="ctr">
              <a:buNone/>
              <a:defRPr>
                <a:solidFill>
                  <a:schemeClr val="tx1">
                    <a:tint val="75000"/>
                  </a:schemeClr>
                </a:solidFill>
              </a:defRPr>
            </a:lvl6pPr>
            <a:lvl7pPr marL="3264695" indent="0" algn="ctr">
              <a:buNone/>
              <a:defRPr>
                <a:solidFill>
                  <a:schemeClr val="tx1">
                    <a:tint val="75000"/>
                  </a:schemeClr>
                </a:solidFill>
              </a:defRPr>
            </a:lvl7pPr>
            <a:lvl8pPr marL="3808811" indent="0" algn="ctr">
              <a:buNone/>
              <a:defRPr>
                <a:solidFill>
                  <a:schemeClr val="tx1">
                    <a:tint val="75000"/>
                  </a:schemeClr>
                </a:solidFill>
              </a:defRPr>
            </a:lvl8pPr>
            <a:lvl9pPr marL="4352927" indent="0" algn="ctr">
              <a:buNone/>
              <a:defRPr>
                <a:solidFill>
                  <a:schemeClr val="tx1">
                    <a:tint val="75000"/>
                  </a:schemeClr>
                </a:solidFill>
              </a:defRPr>
            </a:lvl9pPr>
          </a:lstStyle>
          <a:p>
            <a:r>
              <a:rPr lang="en-US" dirty="0"/>
              <a:t>Speaker’s Name, SAP</a:t>
            </a:r>
          </a:p>
          <a:p>
            <a:pPr marL="0" marR="0" lvl="0" indent="0" algn="l" defTabSz="1088231" rtl="0" eaLnBrk="1" fontAlgn="auto" latinLnBrk="0" hangingPunct="1">
              <a:lnSpc>
                <a:spcPct val="100000"/>
              </a:lnSpc>
              <a:spcBef>
                <a:spcPts val="0"/>
              </a:spcBef>
              <a:spcAft>
                <a:spcPts val="0"/>
              </a:spcAft>
              <a:buClr>
                <a:schemeClr val="accent1"/>
              </a:buClr>
              <a:buSzPct val="80000"/>
              <a:buFontTx/>
              <a:buNone/>
              <a:tabLst/>
              <a:defRPr/>
            </a:pPr>
            <a:r>
              <a:rPr lang="en-US" dirty="0"/>
              <a:t>Month 00, 2020</a:t>
            </a:r>
          </a:p>
        </p:txBody>
      </p:sp>
      <p:sp>
        <p:nvSpPr>
          <p:cNvPr id="8" name="Title 4"/>
          <p:cNvSpPr>
            <a:spLocks noGrp="1"/>
          </p:cNvSpPr>
          <p:nvPr>
            <p:ph type="title" hasCustomPrompt="1"/>
          </p:nvPr>
        </p:nvSpPr>
        <p:spPr>
          <a:xfrm>
            <a:off x="287926" y="2706317"/>
            <a:ext cx="6370341" cy="997196"/>
          </a:xfrm>
        </p:spPr>
        <p:txBody>
          <a:bodyPr>
            <a:noAutofit/>
          </a:bodyPr>
          <a:lstStyle>
            <a:lvl1pPr>
              <a:lnSpc>
                <a:spcPct val="90000"/>
              </a:lnSpc>
              <a:defRPr sz="3599"/>
            </a:lvl1pPr>
          </a:lstStyle>
          <a:p>
            <a:pPr fontAlgn="base">
              <a:spcBef>
                <a:spcPct val="50000"/>
              </a:spcBef>
              <a:spcAft>
                <a:spcPct val="0"/>
              </a:spcAft>
              <a:buClr>
                <a:srgbClr val="F0AB00"/>
              </a:buClr>
              <a:buSzPct val="80000"/>
            </a:pPr>
            <a:r>
              <a:rPr lang="en-US" sz="3599" dirty="0"/>
              <a:t>Presentation Title </a:t>
            </a:r>
            <a:br>
              <a:rPr lang="en-US" sz="3599" dirty="0"/>
            </a:br>
            <a:r>
              <a:rPr lang="en-US" sz="3599" dirty="0"/>
              <a:t>Goes Here and Here.</a:t>
            </a:r>
            <a:endParaRPr lang="de-DE" sz="3599" kern="0" dirty="0" err="1">
              <a:ea typeface="Arial Unicode MS" pitchFamily="34" charset="-128"/>
              <a:cs typeface="Arial Unicode MS" pitchFamily="34" charset="-128"/>
            </a:endParaRPr>
          </a:p>
        </p:txBody>
      </p:sp>
      <p:pic>
        <p:nvPicPr>
          <p:cNvPr id="9" name="SAP Logo" descr="SAP Logo" title="SAP Logo">
            <a:extLst>
              <a:ext uri="{FF2B5EF4-FFF2-40B4-BE49-F238E27FC236}">
                <a16:creationId xmlns:a16="http://schemas.microsoft.com/office/drawing/2014/main" id="{6E13D478-79B9-4DF0-A964-50C2206E25E8}"/>
              </a:ext>
            </a:extLst>
          </p:cNvPr>
          <p:cNvPicPr>
            <a:picLocks noChangeAspect="1"/>
          </p:cNvPicPr>
          <p:nvPr userDrawn="1"/>
        </p:nvPicPr>
        <p:blipFill>
          <a:blip r:embed="rId2"/>
          <a:stretch>
            <a:fillRect/>
          </a:stretch>
        </p:blipFill>
        <p:spPr>
          <a:xfrm>
            <a:off x="9946665" y="6217668"/>
            <a:ext cx="1963124" cy="360000"/>
          </a:xfrm>
          <a:prstGeom prst="rect">
            <a:avLst/>
          </a:prstGeom>
        </p:spPr>
      </p:pic>
    </p:spTree>
    <p:extLst>
      <p:ext uri="{BB962C8B-B14F-4D97-AF65-F5344CB8AC3E}">
        <p14:creationId xmlns:p14="http://schemas.microsoft.com/office/powerpoint/2010/main" val="37502219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p15:clr>
            <a:srgbClr val="FBAE40"/>
          </p15:clr>
        </p15:guide>
        <p15:guide id="2" orient="horz" pos="1704">
          <p15:clr>
            <a:srgbClr val="FBAE40"/>
          </p15:clr>
        </p15:guide>
        <p15:guide id="3" pos="4196">
          <p15:clr>
            <a:srgbClr val="FBAE40"/>
          </p15:clr>
        </p15:guide>
        <p15:guide id="4" orient="horz" pos="2688">
          <p15:clr>
            <a:srgbClr val="FBAE40"/>
          </p15:clr>
        </p15:guide>
        <p15:guide id="5" orient="horz" pos="2335">
          <p15:clr>
            <a:srgbClr val="FBAE40"/>
          </p15:clr>
        </p15:guide>
        <p15:guide id="6" orient="horz" pos="2960">
          <p15:clr>
            <a:srgbClr val="FBAE40"/>
          </p15:clr>
        </p15:guide>
        <p15:guide id="7" orient="horz" pos="414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3869" y="1620000"/>
            <a:ext cx="11182288" cy="4716000"/>
          </a:xfrm>
        </p:spPr>
        <p:txBody>
          <a:bodyPr>
            <a:normAutofit/>
          </a:bodyPr>
          <a:lstStyle>
            <a:lvl1pPr marL="0" marR="0" indent="0" algn="l" defTabSz="1088231" rtl="0" eaLnBrk="1" fontAlgn="auto" latinLnBrk="0" hangingPunct="1">
              <a:lnSpc>
                <a:spcPct val="100000"/>
              </a:lnSpc>
              <a:spcBef>
                <a:spcPts val="2999"/>
              </a:spcBef>
              <a:spcAft>
                <a:spcPts val="0"/>
              </a:spcAft>
              <a:buClr>
                <a:schemeClr val="accent1"/>
              </a:buClr>
              <a:buSzPct val="80000"/>
              <a:buFontTx/>
              <a:buNone/>
              <a:tabLst/>
              <a:defRPr sz="1999" b="0"/>
            </a:lvl1pPr>
            <a:lvl2pPr marL="179910" marR="0" indent="-179910" algn="l" defTabSz="1088231"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799"/>
            </a:lvl2pPr>
            <a:lvl3pPr marL="359820" marR="0" indent="-179298" algn="l" defTabSz="1088231" rtl="0" eaLnBrk="1" fontAlgn="auto" latinLnBrk="0" hangingPunct="1">
              <a:lnSpc>
                <a:spcPct val="100000"/>
              </a:lnSpc>
              <a:spcBef>
                <a:spcPts val="400"/>
              </a:spcBef>
              <a:spcAft>
                <a:spcPts val="0"/>
              </a:spcAft>
              <a:buClr>
                <a:schemeClr val="tx1"/>
              </a:buClr>
              <a:buSzPct val="100000"/>
              <a:buFont typeface="Arial" pitchFamily="34" charset="0"/>
              <a:buChar char="–"/>
              <a:tabLst/>
              <a:defRPr sz="1799" baseline="0"/>
            </a:lvl3pPr>
            <a:lvl4pPr marL="539730" marR="0" indent="-179910" algn="l" defTabSz="1088231"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a:t>Agenda Item/Divider Headline</a:t>
            </a:r>
          </a:p>
          <a:p>
            <a:pPr lvl="1"/>
            <a:r>
              <a:rPr lang="en-US" dirty="0"/>
              <a:t>Details</a:t>
            </a:r>
          </a:p>
        </p:txBody>
      </p:sp>
      <p:sp>
        <p:nvSpPr>
          <p:cNvPr id="3" name="Agenda title"/>
          <p:cNvSpPr>
            <a:spLocks noGrp="1"/>
          </p:cNvSpPr>
          <p:nvPr>
            <p:ph type="title" hasCustomPrompt="1"/>
          </p:nvPr>
        </p:nvSpPr>
        <p:spPr/>
        <p:txBody>
          <a:bodyPr/>
          <a:lstStyle>
            <a:lvl1pPr>
              <a:defRPr/>
            </a:lvl1pPr>
          </a:lstStyle>
          <a:p>
            <a:r>
              <a:rPr lang="en-US" dirty="0"/>
              <a:t>Agenda</a:t>
            </a:r>
          </a:p>
        </p:txBody>
      </p:sp>
    </p:spTree>
    <p:extLst>
      <p:ext uri="{BB962C8B-B14F-4D97-AF65-F5344CB8AC3E}">
        <p14:creationId xmlns:p14="http://schemas.microsoft.com/office/powerpoint/2010/main" val="3732821659"/>
      </p:ext>
    </p:extLst>
  </p:cSld>
  <p:clrMapOvr>
    <a:masterClrMapping/>
  </p:clrMapOvr>
  <p:extLst>
    <p:ext uri="{DCECCB84-F9BA-43D5-87BE-67443E8EF086}">
      <p15:sldGuideLst xmlns:p15="http://schemas.microsoft.com/office/powerpoint/2012/main">
        <p15:guide id="1" pos="317">
          <p15:clr>
            <a:srgbClr val="FBAE40"/>
          </p15:clr>
        </p15:guide>
        <p15:guide id="2" orient="horz" pos="1020">
          <p15:clr>
            <a:srgbClr val="FBAE40"/>
          </p15:clr>
        </p15:guide>
        <p15:guide id="3" pos="7364">
          <p15:clr>
            <a:srgbClr val="FBAE40"/>
          </p15:clr>
        </p15:guide>
        <p15:guide id="4" orient="horz" pos="316">
          <p15:clr>
            <a:srgbClr val="FBAE40"/>
          </p15:clr>
        </p15:guide>
        <p15:guide id="5" orient="horz" pos="551">
          <p15:clr>
            <a:srgbClr val="FBAE40"/>
          </p15:clr>
        </p15:guide>
        <p15:guide id="6" orient="horz" pos="399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p:bg>
      <p:bgRef idx="1001">
        <a:schemeClr val="bg1"/>
      </p:bgRef>
    </p:bg>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3869" y="3090446"/>
            <a:ext cx="11182288" cy="677108"/>
          </a:xfrm>
        </p:spPr>
        <p:txBody>
          <a:bodyPr anchor="ctr" anchorCtr="0">
            <a:noAutofit/>
          </a:bodyPr>
          <a:lstStyle>
            <a:lvl1pPr>
              <a:defRPr sz="4399">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871979681"/>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317">
          <p15:clr>
            <a:srgbClr val="FBAE40"/>
          </p15:clr>
        </p15:guide>
        <p15:guide id="2" orient="horz" pos="2160">
          <p15:clr>
            <a:srgbClr val="FBAE40"/>
          </p15:clr>
        </p15:guide>
        <p15:guide id="3" pos="736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bg>
      <p:bgRef idx="1001">
        <a:schemeClr val="bg1"/>
      </p:bgRef>
    </p:bg>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0"/>
            <a:ext cx="12192000" cy="3430800"/>
          </a:xfrm>
          <a:noFill/>
        </p:spPr>
        <p:txBody>
          <a:bodyPr tIns="324000"/>
          <a:lstStyle>
            <a:lvl1pPr marL="0" marR="0" indent="0" algn="ctr" defTabSz="1088231"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231" rtl="0" eaLnBrk="1" fontAlgn="auto" latinLnBrk="0" hangingPunct="1">
              <a:lnSpc>
                <a:spcPct val="100000"/>
              </a:lnSpc>
              <a:spcBef>
                <a:spcPts val="1200"/>
              </a:spcBef>
              <a:spcAft>
                <a:spcPts val="0"/>
              </a:spcAft>
              <a:buClr>
                <a:schemeClr val="accent1"/>
              </a:buClr>
              <a:buSzPct val="80000"/>
              <a:buFontTx/>
              <a:buNone/>
              <a:tabLst/>
              <a:defRPr/>
            </a:pPr>
            <a:r>
              <a:rPr lang="en-US" dirty="0"/>
              <a:t>Placeholder for image and illustration</a:t>
            </a:r>
          </a:p>
        </p:txBody>
      </p:sp>
      <p:sp>
        <p:nvSpPr>
          <p:cNvPr id="2" name="Divider text"/>
          <p:cNvSpPr>
            <a:spLocks noGrp="1"/>
          </p:cNvSpPr>
          <p:nvPr>
            <p:ph type="ctrTitle" hasCustomPrompt="1"/>
          </p:nvPr>
        </p:nvSpPr>
        <p:spPr bwMode="black">
          <a:xfrm>
            <a:off x="503869" y="1375046"/>
            <a:ext cx="11182288" cy="677108"/>
          </a:xfrm>
        </p:spPr>
        <p:txBody>
          <a:bodyPr anchor="t" anchorCtr="0">
            <a:noAutofit/>
          </a:bodyPr>
          <a:lstStyle>
            <a:lvl1pPr>
              <a:defRPr sz="4399">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1775655319"/>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7364">
          <p15:clr>
            <a:srgbClr val="FBAE40"/>
          </p15:clr>
        </p15:guide>
        <p15:guide id="3" pos="317">
          <p15:clr>
            <a:srgbClr val="FBAE40"/>
          </p15:clr>
        </p15:guide>
        <p15:guide id="4" orient="horz" pos="865">
          <p15:clr>
            <a:srgbClr val="FBAE40"/>
          </p15:clr>
        </p15:guide>
        <p15:guide id="5" orient="horz" pos="129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387170929"/>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868" y="1620000"/>
            <a:ext cx="11183565"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3870" y="504000"/>
            <a:ext cx="11183564"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856690605"/>
      </p:ext>
    </p:extLst>
  </p:cSld>
  <p:clrMapOvr>
    <a:masterClrMapping/>
  </p:clrMapOvr>
  <p:extLst>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2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5" name="Text placeholder - column 2"/>
          <p:cNvSpPr>
            <a:spLocks noGrp="1"/>
          </p:cNvSpPr>
          <p:nvPr>
            <p:ph type="body" sz="quarter" idx="11" hasCustomPrompt="1"/>
          </p:nvPr>
        </p:nvSpPr>
        <p:spPr>
          <a:xfrm>
            <a:off x="6360820" y="1620000"/>
            <a:ext cx="5326613"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3869" y="1620000"/>
            <a:ext cx="5326613"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3870" y="504000"/>
            <a:ext cx="11183564"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758564758"/>
      </p:ext>
    </p:extLst>
  </p:cSld>
  <p:clrMapOvr>
    <a:masterClrMapping/>
  </p:clrMapOvr>
  <p:extLst>
    <p:ext uri="{DCECCB84-F9BA-43D5-87BE-67443E8EF086}">
      <p15:sldGuideLst xmlns:p15="http://schemas.microsoft.com/office/powerpoint/2012/main">
        <p15:guide id="1" pos="317">
          <p15:clr>
            <a:srgbClr val="FBAE40"/>
          </p15:clr>
        </p15:guide>
        <p15:guide id="2" orient="horz" pos="3991">
          <p15:clr>
            <a:srgbClr val="FBAE40"/>
          </p15:clr>
        </p15:guide>
        <p15:guide id="3" pos="7364">
          <p15:clr>
            <a:srgbClr val="FBAE40"/>
          </p15:clr>
        </p15:guide>
        <p15:guide id="4" pos="3674">
          <p15:clr>
            <a:srgbClr val="FBAE40"/>
          </p15:clr>
        </p15:guide>
        <p15:guide id="5" pos="4007">
          <p15:clr>
            <a:srgbClr val="FBAE40"/>
          </p15:clr>
        </p15:guide>
        <p15:guide id="6" orient="horz" pos="317">
          <p15:clr>
            <a:srgbClr val="FBAE40"/>
          </p15:clr>
        </p15:guide>
        <p15:guide id="7" orient="horz" pos="551">
          <p15:clr>
            <a:srgbClr val="FBAE40"/>
          </p15:clr>
        </p15:guide>
        <p15:guide id="8" orient="horz" pos="102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6406" y="6536752"/>
            <a:ext cx="141027"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10" name="Copyright"/>
          <p:cNvSpPr txBox="1"/>
          <p:nvPr userDrawn="1"/>
        </p:nvSpPr>
        <p:spPr bwMode="black">
          <a:xfrm>
            <a:off x="503870" y="6559835"/>
            <a:ext cx="2269088" cy="92333"/>
          </a:xfrm>
          <a:prstGeom prst="rect">
            <a:avLst/>
          </a:prstGeom>
          <a:noFill/>
        </p:spPr>
        <p:txBody>
          <a:bodyPr wrap="square" lIns="0" tIns="0" rIns="0" bIns="0" rtlCol="0">
            <a:spAutoFit/>
          </a:bodyPr>
          <a:lstStyle/>
          <a:p>
            <a:pPr marL="84096" marR="0" indent="-84096" algn="l" defTabSz="1088231"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2020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
        <p:nvSpPr>
          <p:cNvPr id="3" name="Text Placeholder"/>
          <p:cNvSpPr>
            <a:spLocks noGrp="1"/>
          </p:cNvSpPr>
          <p:nvPr userDrawn="1">
            <p:ph type="body" idx="1"/>
          </p:nvPr>
        </p:nvSpPr>
        <p:spPr bwMode="black">
          <a:xfrm>
            <a:off x="503870" y="1620000"/>
            <a:ext cx="11183564" cy="471600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userDrawn="1">
            <p:ph type="title"/>
          </p:nvPr>
        </p:nvSpPr>
        <p:spPr bwMode="black">
          <a:xfrm>
            <a:off x="503870" y="504000"/>
            <a:ext cx="11183564" cy="369332"/>
          </a:xfrm>
          <a:prstGeom prst="rect">
            <a:avLst/>
          </a:prstGeom>
        </p:spPr>
        <p:txBody>
          <a:bodyPr vert="horz" wrap="square" lIns="0" tIns="0" rIns="0" bIns="0" rtlCol="0" anchor="t" anchorCtr="0">
            <a:spAutoFit/>
          </a:bodyPr>
          <a:lstStyle/>
          <a:p>
            <a:r>
              <a:rPr lang="en-US" noProof="0" dirty="0"/>
              <a:t>Insert page title (sentence case)</a:t>
            </a:r>
          </a:p>
        </p:txBody>
      </p:sp>
    </p:spTree>
    <p:extLst>
      <p:ext uri="{BB962C8B-B14F-4D97-AF65-F5344CB8AC3E}">
        <p14:creationId xmlns:p14="http://schemas.microsoft.com/office/powerpoint/2010/main" val="11279136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hf hdr="0" ftr="0" dt="0"/>
  <p:txStyles>
    <p:titleStyle>
      <a:lvl1pPr algn="l" defTabSz="1088231" rtl="0" eaLnBrk="1" latinLnBrk="0" hangingPunct="1">
        <a:spcBef>
          <a:spcPct val="0"/>
        </a:spcBef>
        <a:buNone/>
        <a:defRPr sz="2399" b="1" kern="1200" baseline="0">
          <a:solidFill>
            <a:schemeClr val="tx1"/>
          </a:solidFill>
          <a:latin typeface="+mj-lt"/>
          <a:ea typeface="+mj-ea"/>
          <a:cs typeface="+mj-cs"/>
        </a:defRPr>
      </a:lvl1pPr>
    </p:titleStyle>
    <p:bodyStyle>
      <a:lvl1pPr marL="0" indent="0" algn="l" defTabSz="1088231" rtl="0" eaLnBrk="1" latinLnBrk="0" hangingPunct="1">
        <a:spcBef>
          <a:spcPts val="1799"/>
        </a:spcBef>
        <a:buClr>
          <a:schemeClr val="accent1"/>
        </a:buClr>
        <a:buSzPct val="80000"/>
        <a:buFontTx/>
        <a:buNone/>
        <a:defRPr sz="1999" b="0" kern="1200">
          <a:solidFill>
            <a:schemeClr val="tx1"/>
          </a:solidFill>
          <a:latin typeface="+mn-lt"/>
          <a:ea typeface="+mn-ea"/>
          <a:cs typeface="+mn-cs"/>
        </a:defRPr>
      </a:lvl1pPr>
      <a:lvl2pPr marL="179910" indent="-179910" algn="l" defTabSz="1088231" rtl="0" eaLnBrk="1" latinLnBrk="0" hangingPunct="1">
        <a:spcBef>
          <a:spcPts val="600"/>
        </a:spcBef>
        <a:buClr>
          <a:schemeClr val="accent1"/>
        </a:buClr>
        <a:buSzPct val="100000"/>
        <a:buFont typeface="Wingdings" pitchFamily="2" charset="2"/>
        <a:buChar char="§"/>
        <a:defRPr sz="1799" kern="1200">
          <a:solidFill>
            <a:schemeClr val="tx1"/>
          </a:solidFill>
          <a:latin typeface="+mn-lt"/>
          <a:ea typeface="+mn-ea"/>
          <a:cs typeface="+mn-cs"/>
        </a:defRPr>
      </a:lvl2pPr>
      <a:lvl3pPr marL="358667" indent="-179334" algn="l" defTabSz="1088231" rtl="0" eaLnBrk="1" latinLnBrk="0" hangingPunct="1">
        <a:spcBef>
          <a:spcPts val="300"/>
        </a:spcBef>
        <a:buClr>
          <a:schemeClr val="tx1"/>
        </a:buClr>
        <a:buSzPct val="100000"/>
        <a:buFont typeface="Arial" panose="020B0604020202020204" pitchFamily="34" charset="0"/>
        <a:buChar char="–"/>
        <a:defRPr lang="en-US" sz="1799" kern="1200" noProof="0" dirty="0" smtClean="0">
          <a:solidFill>
            <a:schemeClr val="tx1"/>
          </a:solidFill>
          <a:latin typeface="+mn-lt"/>
          <a:ea typeface="+mn-ea"/>
          <a:cs typeface="+mn-cs"/>
        </a:defRPr>
      </a:lvl3pPr>
      <a:lvl4pPr marL="539730" indent="-179910" algn="l" defTabSz="1088231"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640" indent="-179910" algn="l" defTabSz="1088231"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2637"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6pPr>
      <a:lvl7pPr marL="3536753"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7pPr>
      <a:lvl8pPr marL="4080868"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8pPr>
      <a:lvl9pPr marL="4624985"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9pPr>
    </p:bodyStyle>
    <p:otherStyle>
      <a:defPPr>
        <a:defRPr lang="de-DE"/>
      </a:defPPr>
      <a:lvl1pPr marL="0" algn="l" defTabSz="1088231" rtl="0" eaLnBrk="1" latinLnBrk="0" hangingPunct="1">
        <a:defRPr sz="2099" kern="1200">
          <a:solidFill>
            <a:schemeClr val="tx1"/>
          </a:solidFill>
          <a:latin typeface="+mn-lt"/>
          <a:ea typeface="+mn-ea"/>
          <a:cs typeface="+mn-cs"/>
        </a:defRPr>
      </a:lvl1pPr>
      <a:lvl2pPr marL="544116" algn="l" defTabSz="1088231" rtl="0" eaLnBrk="1" latinLnBrk="0" hangingPunct="1">
        <a:defRPr sz="2099" kern="1200">
          <a:solidFill>
            <a:schemeClr val="tx1"/>
          </a:solidFill>
          <a:latin typeface="+mn-lt"/>
          <a:ea typeface="+mn-ea"/>
          <a:cs typeface="+mn-cs"/>
        </a:defRPr>
      </a:lvl2pPr>
      <a:lvl3pPr marL="1088231" algn="l" defTabSz="1088231" rtl="0" eaLnBrk="1" latinLnBrk="0" hangingPunct="1">
        <a:defRPr sz="2099" kern="1200">
          <a:solidFill>
            <a:schemeClr val="tx1"/>
          </a:solidFill>
          <a:latin typeface="+mn-lt"/>
          <a:ea typeface="+mn-ea"/>
          <a:cs typeface="+mn-cs"/>
        </a:defRPr>
      </a:lvl3pPr>
      <a:lvl4pPr marL="1632347" algn="l" defTabSz="1088231" rtl="0" eaLnBrk="1" latinLnBrk="0" hangingPunct="1">
        <a:defRPr sz="2099" kern="1200">
          <a:solidFill>
            <a:schemeClr val="tx1"/>
          </a:solidFill>
          <a:latin typeface="+mn-lt"/>
          <a:ea typeface="+mn-ea"/>
          <a:cs typeface="+mn-cs"/>
        </a:defRPr>
      </a:lvl4pPr>
      <a:lvl5pPr marL="2176463" algn="l" defTabSz="1088231" rtl="0" eaLnBrk="1" latinLnBrk="0" hangingPunct="1">
        <a:defRPr sz="2099" kern="1200">
          <a:solidFill>
            <a:schemeClr val="tx1"/>
          </a:solidFill>
          <a:latin typeface="+mn-lt"/>
          <a:ea typeface="+mn-ea"/>
          <a:cs typeface="+mn-cs"/>
        </a:defRPr>
      </a:lvl5pPr>
      <a:lvl6pPr marL="2720580" algn="l" defTabSz="1088231" rtl="0" eaLnBrk="1" latinLnBrk="0" hangingPunct="1">
        <a:defRPr sz="2099" kern="1200">
          <a:solidFill>
            <a:schemeClr val="tx1"/>
          </a:solidFill>
          <a:latin typeface="+mn-lt"/>
          <a:ea typeface="+mn-ea"/>
          <a:cs typeface="+mn-cs"/>
        </a:defRPr>
      </a:lvl6pPr>
      <a:lvl7pPr marL="3264695" algn="l" defTabSz="1088231" rtl="0" eaLnBrk="1" latinLnBrk="0" hangingPunct="1">
        <a:defRPr sz="2099" kern="1200">
          <a:solidFill>
            <a:schemeClr val="tx1"/>
          </a:solidFill>
          <a:latin typeface="+mn-lt"/>
          <a:ea typeface="+mn-ea"/>
          <a:cs typeface="+mn-cs"/>
        </a:defRPr>
      </a:lvl7pPr>
      <a:lvl8pPr marL="3808811" algn="l" defTabSz="1088231" rtl="0" eaLnBrk="1" latinLnBrk="0" hangingPunct="1">
        <a:defRPr sz="2099" kern="1200">
          <a:solidFill>
            <a:schemeClr val="tx1"/>
          </a:solidFill>
          <a:latin typeface="+mn-lt"/>
          <a:ea typeface="+mn-ea"/>
          <a:cs typeface="+mn-cs"/>
        </a:defRPr>
      </a:lvl8pPr>
      <a:lvl9pPr marL="4352927" algn="l" defTabSz="1088231" rtl="0" eaLnBrk="1" latinLnBrk="0" hangingPunct="1">
        <a:defRPr sz="20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hyperlink" Target="about:blan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peaker"/>
          <p:cNvSpPr>
            <a:spLocks noGrp="1"/>
          </p:cNvSpPr>
          <p:nvPr>
            <p:ph type="subTitle" idx="1"/>
          </p:nvPr>
        </p:nvSpPr>
        <p:spPr bwMode="gray">
          <a:xfrm>
            <a:off x="287925" y="5272730"/>
            <a:ext cx="10896336" cy="430887"/>
          </a:xfrm>
        </p:spPr>
        <p:txBody>
          <a:bodyPr/>
          <a:lstStyle/>
          <a:p>
            <a:pPr lvl="0"/>
            <a:r>
              <a:rPr lang="en-US" dirty="0"/>
              <a:t>December, 2020</a:t>
            </a:r>
          </a:p>
        </p:txBody>
      </p:sp>
      <p:sp>
        <p:nvSpPr>
          <p:cNvPr id="8" name="Presentation Title"/>
          <p:cNvSpPr>
            <a:spLocks noGrp="1"/>
          </p:cNvSpPr>
          <p:nvPr>
            <p:ph type="title"/>
          </p:nvPr>
        </p:nvSpPr>
        <p:spPr bwMode="gray">
          <a:xfrm>
            <a:off x="287926" y="4024275"/>
            <a:ext cx="11623161" cy="996936"/>
          </a:xfrm>
        </p:spPr>
        <p:txBody>
          <a:bodyPr/>
          <a:lstStyle/>
          <a:p>
            <a:r>
              <a:rPr lang="en-US" dirty="0">
                <a:solidFill>
                  <a:schemeClr val="accent1"/>
                </a:solidFill>
              </a:rPr>
              <a:t>Technologies for Power</a:t>
            </a:r>
            <a:r>
              <a:rPr lang="en-US" dirty="0"/>
              <a:t>: To Make it More Abundant, Efficient, and Eco-friendly</a:t>
            </a:r>
            <a:endParaRPr lang="de-DE" sz="3199" dirty="0">
              <a:solidFill>
                <a:schemeClr val="accent1"/>
              </a:solidFill>
            </a:endParaRPr>
          </a:p>
        </p:txBody>
      </p:sp>
      <p:pic>
        <p:nvPicPr>
          <p:cNvPr id="4" name="Picture Placeholder 3">
            <a:extLst>
              <a:ext uri="{FF2B5EF4-FFF2-40B4-BE49-F238E27FC236}">
                <a16:creationId xmlns:a16="http://schemas.microsoft.com/office/drawing/2014/main" id="{3625216B-F1A1-4644-887D-4C27C17BBBD7}"/>
              </a:ext>
            </a:extLst>
          </p:cNvPr>
          <p:cNvPicPr>
            <a:picLocks noGrp="1" noChangeAspect="1"/>
          </p:cNvPicPr>
          <p:nvPr>
            <p:ph type="pic" sz="quarter" idx="12"/>
          </p:nvPr>
        </p:nvPicPr>
        <p:blipFill>
          <a:blip r:embed="rId3"/>
          <a:srcRect t="17090" b="17090"/>
          <a:stretch>
            <a:fillRect/>
          </a:stretch>
        </p:blipFill>
        <p:spPr>
          <a:prstGeom prst="rect">
            <a:avLst/>
          </a:prstGeom>
        </p:spPr>
      </p:pic>
    </p:spTree>
    <p:extLst>
      <p:ext uri="{BB962C8B-B14F-4D97-AF65-F5344CB8AC3E}">
        <p14:creationId xmlns:p14="http://schemas.microsoft.com/office/powerpoint/2010/main" val="3262179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A2527E8-E9A7-4A71-B019-7342BBEE976B}"/>
              </a:ext>
            </a:extLst>
          </p:cNvPr>
          <p:cNvSpPr/>
          <p:nvPr/>
        </p:nvSpPr>
        <p:spPr bwMode="gray">
          <a:xfrm>
            <a:off x="402043" y="1305268"/>
            <a:ext cx="2820615" cy="276927"/>
          </a:xfrm>
          <a:prstGeom prst="rect">
            <a:avLst/>
          </a:prstGeom>
        </p:spPr>
        <p:txBody>
          <a:bodyPr wrap="none" lIns="0" tIns="0" rIns="0" bIns="0">
            <a:spAutoFit/>
          </a:bodyPr>
          <a:lstStyle/>
          <a:p>
            <a:pPr defTabSz="1088449">
              <a:defRPr/>
            </a:pPr>
            <a:r>
              <a:rPr lang="en-US" sz="1799" b="1">
                <a:solidFill>
                  <a:srgbClr val="008FD3"/>
                </a:solidFill>
                <a:latin typeface="Arial"/>
              </a:rPr>
              <a:t>Utilities Economic Trends</a:t>
            </a:r>
          </a:p>
        </p:txBody>
      </p:sp>
      <p:sp>
        <p:nvSpPr>
          <p:cNvPr id="8" name="Rectangle 7">
            <a:extLst>
              <a:ext uri="{FF2B5EF4-FFF2-40B4-BE49-F238E27FC236}">
                <a16:creationId xmlns:a16="http://schemas.microsoft.com/office/drawing/2014/main" id="{2A594679-3A2D-471C-89CC-68C956954074}"/>
              </a:ext>
            </a:extLst>
          </p:cNvPr>
          <p:cNvSpPr/>
          <p:nvPr/>
        </p:nvSpPr>
        <p:spPr bwMode="gray">
          <a:xfrm>
            <a:off x="4865649" y="1305268"/>
            <a:ext cx="5153915" cy="276927"/>
          </a:xfrm>
          <a:prstGeom prst="rect">
            <a:avLst/>
          </a:prstGeom>
        </p:spPr>
        <p:txBody>
          <a:bodyPr wrap="none" lIns="0" tIns="0" rIns="0" bIns="0">
            <a:spAutoFit/>
          </a:bodyPr>
          <a:lstStyle/>
          <a:p>
            <a:pPr defTabSz="1088449">
              <a:defRPr/>
            </a:pPr>
            <a:r>
              <a:rPr lang="en-US" sz="1799" b="1">
                <a:solidFill>
                  <a:srgbClr val="008FD3"/>
                </a:solidFill>
                <a:latin typeface="Arial"/>
              </a:rPr>
              <a:t>Utilities Strategic Priorities of Industry Leaders</a:t>
            </a:r>
          </a:p>
        </p:txBody>
      </p:sp>
      <p:graphicFrame>
        <p:nvGraphicFramePr>
          <p:cNvPr id="24" name="Chart 23">
            <a:extLst>
              <a:ext uri="{FF2B5EF4-FFF2-40B4-BE49-F238E27FC236}">
                <a16:creationId xmlns:a16="http://schemas.microsoft.com/office/drawing/2014/main" id="{C7E1471A-111B-42ED-914B-924201070F9F}"/>
              </a:ext>
            </a:extLst>
          </p:cNvPr>
          <p:cNvGraphicFramePr/>
          <p:nvPr/>
        </p:nvGraphicFramePr>
        <p:xfrm>
          <a:off x="636700" y="2080049"/>
          <a:ext cx="839291" cy="756161"/>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a16="http://schemas.microsoft.com/office/drawing/2014/main" id="{A5FC6838-3FF3-46A4-B641-A6ECAC7DFCAB}"/>
              </a:ext>
            </a:extLst>
          </p:cNvPr>
          <p:cNvSpPr txBox="1"/>
          <p:nvPr/>
        </p:nvSpPr>
        <p:spPr bwMode="gray">
          <a:xfrm>
            <a:off x="857832" y="2373513"/>
            <a:ext cx="397025" cy="169233"/>
          </a:xfrm>
          <a:prstGeom prst="rect">
            <a:avLst/>
          </a:prstGeom>
          <a:noFill/>
        </p:spPr>
        <p:txBody>
          <a:bodyPr wrap="square" lIns="0" tIns="0" rIns="0" bIns="0" rtlCol="0" anchor="ctr">
            <a:spAutoFit/>
          </a:bodyPr>
          <a:lstStyle/>
          <a:p>
            <a:pPr algn="ctr" defTabSz="1088449" fontAlgn="base">
              <a:spcBef>
                <a:spcPct val="50000"/>
              </a:spcBef>
              <a:spcAft>
                <a:spcPct val="0"/>
              </a:spcAft>
              <a:buClr>
                <a:srgbClr val="F0AB00"/>
              </a:buClr>
              <a:buSzPct val="80000"/>
              <a:defRPr/>
            </a:pPr>
            <a:r>
              <a:rPr lang="en-US" sz="1100" kern="0">
                <a:solidFill>
                  <a:srgbClr val="000000"/>
                </a:solidFill>
                <a:latin typeface="Arial"/>
                <a:ea typeface="Arial Unicode MS" pitchFamily="34" charset="-128"/>
                <a:cs typeface="Arial Unicode MS" pitchFamily="34" charset="-128"/>
              </a:rPr>
              <a:t>50%</a:t>
            </a:r>
          </a:p>
        </p:txBody>
      </p:sp>
      <p:sp>
        <p:nvSpPr>
          <p:cNvPr id="27" name="Rectangle 26">
            <a:extLst>
              <a:ext uri="{FF2B5EF4-FFF2-40B4-BE49-F238E27FC236}">
                <a16:creationId xmlns:a16="http://schemas.microsoft.com/office/drawing/2014/main" id="{C8426F76-C669-429B-B290-804D560A1312}"/>
              </a:ext>
            </a:extLst>
          </p:cNvPr>
          <p:cNvSpPr/>
          <p:nvPr/>
        </p:nvSpPr>
        <p:spPr bwMode="gray">
          <a:xfrm>
            <a:off x="402045" y="1693331"/>
            <a:ext cx="1308599" cy="1578624"/>
          </a:xfrm>
          <a:prstGeom prst="rect">
            <a:avLst/>
          </a:prstGeom>
          <a:noFill/>
          <a:ln w="12700" algn="ctr">
            <a:solidFill>
              <a:schemeClr val="tx2"/>
            </a:solidFill>
            <a:miter lim="800000"/>
            <a:headEnd/>
            <a:tailEnd/>
          </a:ln>
        </p:spPr>
        <p:txBody>
          <a:bodyPr lIns="35991" tIns="35991" rIns="35991" bIns="35991" rtlCol="0" anchor="b"/>
          <a:lstStyle/>
          <a:p>
            <a:pPr algn="ctr" defTabSz="914126" fontAlgn="base">
              <a:spcBef>
                <a:spcPct val="50000"/>
              </a:spcBef>
              <a:spcAft>
                <a:spcPct val="0"/>
              </a:spcAft>
              <a:buClr>
                <a:srgbClr val="F0AB00"/>
              </a:buClr>
              <a:buSzPct val="80000"/>
              <a:defRPr/>
            </a:pPr>
            <a:r>
              <a:rPr lang="en-US" sz="700" kern="0">
                <a:solidFill>
                  <a:srgbClr val="000000"/>
                </a:solidFill>
                <a:latin typeface="Arial"/>
                <a:ea typeface="Arial Unicode MS" pitchFamily="34" charset="-128"/>
                <a:cs typeface="Arial Unicode MS" pitchFamily="34" charset="-128"/>
              </a:rPr>
              <a:t>total electricity generated by solar, wind, and water by 2050</a:t>
            </a:r>
          </a:p>
        </p:txBody>
      </p:sp>
      <p:sp>
        <p:nvSpPr>
          <p:cNvPr id="28" name="Rectangle 27">
            <a:extLst>
              <a:ext uri="{FF2B5EF4-FFF2-40B4-BE49-F238E27FC236}">
                <a16:creationId xmlns:a16="http://schemas.microsoft.com/office/drawing/2014/main" id="{72EFAF52-6093-45AA-815C-1057C0D9222F}"/>
              </a:ext>
            </a:extLst>
          </p:cNvPr>
          <p:cNvSpPr/>
          <p:nvPr/>
        </p:nvSpPr>
        <p:spPr bwMode="gray">
          <a:xfrm>
            <a:off x="1816553" y="1693331"/>
            <a:ext cx="1308599" cy="1578624"/>
          </a:xfrm>
          <a:prstGeom prst="rect">
            <a:avLst/>
          </a:prstGeom>
          <a:noFill/>
          <a:ln w="12700" algn="ctr">
            <a:solidFill>
              <a:schemeClr val="tx2"/>
            </a:solidFill>
            <a:miter lim="800000"/>
            <a:headEnd/>
            <a:tailEnd/>
          </a:ln>
        </p:spPr>
        <p:txBody>
          <a:bodyPr lIns="35991" tIns="35991" rIns="35991" bIns="35991" rtlCol="0" anchor="b"/>
          <a:lstStyle/>
          <a:p>
            <a:pPr algn="ctr" defTabSz="914126" fontAlgn="base">
              <a:spcBef>
                <a:spcPct val="50000"/>
              </a:spcBef>
              <a:spcAft>
                <a:spcPct val="0"/>
              </a:spcAft>
              <a:buClr>
                <a:srgbClr val="F0AB00"/>
              </a:buClr>
              <a:buSzPct val="80000"/>
              <a:defRPr/>
            </a:pPr>
            <a:r>
              <a:rPr lang="en-US" sz="700" kern="0">
                <a:solidFill>
                  <a:srgbClr val="000000"/>
                </a:solidFill>
                <a:latin typeface="Arial"/>
                <a:ea typeface="Arial Unicode MS" pitchFamily="34" charset="-128"/>
                <a:cs typeface="Arial Unicode MS" pitchFamily="34" charset="-128"/>
              </a:rPr>
              <a:t>total world energy storage market by 2023</a:t>
            </a:r>
          </a:p>
        </p:txBody>
      </p:sp>
      <p:sp>
        <p:nvSpPr>
          <p:cNvPr id="29" name="Rectangle 28">
            <a:extLst>
              <a:ext uri="{FF2B5EF4-FFF2-40B4-BE49-F238E27FC236}">
                <a16:creationId xmlns:a16="http://schemas.microsoft.com/office/drawing/2014/main" id="{5AD11580-B11B-4987-AD07-6F3C6419B668}"/>
              </a:ext>
            </a:extLst>
          </p:cNvPr>
          <p:cNvSpPr/>
          <p:nvPr/>
        </p:nvSpPr>
        <p:spPr bwMode="gray">
          <a:xfrm>
            <a:off x="3231060" y="1693331"/>
            <a:ext cx="1308599" cy="1578624"/>
          </a:xfrm>
          <a:prstGeom prst="rect">
            <a:avLst/>
          </a:prstGeom>
          <a:noFill/>
          <a:ln w="12700" algn="ctr">
            <a:solidFill>
              <a:schemeClr val="tx2"/>
            </a:solidFill>
            <a:miter lim="800000"/>
            <a:headEnd/>
            <a:tailEnd/>
          </a:ln>
        </p:spPr>
        <p:txBody>
          <a:bodyPr lIns="35991" tIns="35991" rIns="35991" bIns="35991" rtlCol="0" anchor="b"/>
          <a:lstStyle/>
          <a:p>
            <a:pPr algn="ctr" defTabSz="914126" fontAlgn="base">
              <a:spcBef>
                <a:spcPct val="50000"/>
              </a:spcBef>
              <a:spcAft>
                <a:spcPct val="0"/>
              </a:spcAft>
              <a:buClr>
                <a:srgbClr val="F0AB00"/>
              </a:buClr>
              <a:buSzPct val="80000"/>
              <a:defRPr/>
            </a:pPr>
            <a:r>
              <a:rPr lang="en-US" sz="700" kern="0">
                <a:solidFill>
                  <a:srgbClr val="000000"/>
                </a:solidFill>
                <a:latin typeface="Arial"/>
                <a:ea typeface="Arial Unicode MS" pitchFamily="34" charset="-128"/>
                <a:cs typeface="Arial Unicode MS" pitchFamily="34" charset="-128"/>
              </a:rPr>
              <a:t>of utilities consumers are willing to pay for a better experience</a:t>
            </a:r>
          </a:p>
        </p:txBody>
      </p:sp>
      <p:sp>
        <p:nvSpPr>
          <p:cNvPr id="36" name="Rectangle 35">
            <a:extLst>
              <a:ext uri="{FF2B5EF4-FFF2-40B4-BE49-F238E27FC236}">
                <a16:creationId xmlns:a16="http://schemas.microsoft.com/office/drawing/2014/main" id="{75344C0B-D24F-4769-8448-0DF3DA3FCB89}"/>
              </a:ext>
            </a:extLst>
          </p:cNvPr>
          <p:cNvSpPr/>
          <p:nvPr/>
        </p:nvSpPr>
        <p:spPr bwMode="gray">
          <a:xfrm>
            <a:off x="402043" y="1693331"/>
            <a:ext cx="1308599" cy="346247"/>
          </a:xfrm>
          <a:prstGeom prst="rect">
            <a:avLst/>
          </a:prstGeom>
          <a:noFill/>
          <a:ln w="12700" algn="ctr">
            <a:solidFill>
              <a:schemeClr val="tx2"/>
            </a:solidFill>
            <a:miter lim="800000"/>
            <a:headEnd/>
            <a:tailEnd/>
          </a:ln>
        </p:spPr>
        <p:txBody>
          <a:bodyPr lIns="0" tIns="35991" rIns="0" bIns="35991" rtlCol="0" anchor="t"/>
          <a:lstStyle/>
          <a:p>
            <a:pPr algn="ctr" defTabSz="914126" fontAlgn="base">
              <a:lnSpc>
                <a:spcPts val="800"/>
              </a:lnSpc>
              <a:spcBef>
                <a:spcPct val="50000"/>
              </a:spcBef>
              <a:spcAft>
                <a:spcPct val="0"/>
              </a:spcAft>
              <a:buClr>
                <a:srgbClr val="F0AB00"/>
              </a:buClr>
              <a:buSzPct val="80000"/>
              <a:defRPr/>
            </a:pPr>
            <a:r>
              <a:rPr lang="en-US" sz="900" b="1" kern="0">
                <a:solidFill>
                  <a:srgbClr val="000000"/>
                </a:solidFill>
                <a:latin typeface="Arial"/>
                <a:ea typeface="Arial Unicode MS" pitchFamily="34" charset="-128"/>
              </a:rPr>
              <a:t>Decarbonization is changing the energy source</a:t>
            </a:r>
          </a:p>
        </p:txBody>
      </p:sp>
      <p:sp>
        <p:nvSpPr>
          <p:cNvPr id="38" name="Rectangle 37">
            <a:extLst>
              <a:ext uri="{FF2B5EF4-FFF2-40B4-BE49-F238E27FC236}">
                <a16:creationId xmlns:a16="http://schemas.microsoft.com/office/drawing/2014/main" id="{0283449D-D3AB-40CA-B3C1-0E333FEF85F3}"/>
              </a:ext>
            </a:extLst>
          </p:cNvPr>
          <p:cNvSpPr/>
          <p:nvPr/>
        </p:nvSpPr>
        <p:spPr bwMode="gray">
          <a:xfrm>
            <a:off x="1816550" y="1693331"/>
            <a:ext cx="1308599" cy="346247"/>
          </a:xfrm>
          <a:prstGeom prst="rect">
            <a:avLst/>
          </a:prstGeom>
          <a:noFill/>
          <a:ln w="12700" algn="ctr">
            <a:solidFill>
              <a:schemeClr val="tx2"/>
            </a:solidFill>
            <a:miter lim="800000"/>
            <a:headEnd/>
            <a:tailEnd/>
          </a:ln>
        </p:spPr>
        <p:txBody>
          <a:bodyPr lIns="35991" tIns="35991" rIns="35991" bIns="35991" rtlCol="0" anchor="ctr"/>
          <a:lstStyle/>
          <a:p>
            <a:pPr algn="ctr" defTabSz="914126" fontAlgn="base">
              <a:spcBef>
                <a:spcPct val="50000"/>
              </a:spcBef>
              <a:spcAft>
                <a:spcPct val="0"/>
              </a:spcAft>
              <a:buClr>
                <a:srgbClr val="F0AB00"/>
              </a:buClr>
              <a:buSzPct val="80000"/>
              <a:defRPr/>
            </a:pPr>
            <a:r>
              <a:rPr lang="en-US" sz="900" b="1" kern="0">
                <a:solidFill>
                  <a:srgbClr val="000000"/>
                </a:solidFill>
                <a:latin typeface="Arial"/>
                <a:ea typeface="Arial Unicode MS" pitchFamily="34" charset="-128"/>
                <a:cs typeface="Arial Unicode MS" pitchFamily="34" charset="-128"/>
              </a:rPr>
              <a:t>Distributed Energy Resources</a:t>
            </a:r>
            <a:endParaRPr lang="en-US" sz="1200" b="1" kern="0">
              <a:solidFill>
                <a:srgbClr val="000000"/>
              </a:solidFill>
              <a:latin typeface="Arial"/>
              <a:ea typeface="Arial Unicode MS" pitchFamily="34" charset="-128"/>
              <a:cs typeface="Arial Unicode MS" pitchFamily="34" charset="-128"/>
            </a:endParaRPr>
          </a:p>
        </p:txBody>
      </p:sp>
      <p:sp>
        <p:nvSpPr>
          <p:cNvPr id="39" name="Rectangle 38">
            <a:extLst>
              <a:ext uri="{FF2B5EF4-FFF2-40B4-BE49-F238E27FC236}">
                <a16:creationId xmlns:a16="http://schemas.microsoft.com/office/drawing/2014/main" id="{DBA7459B-6C72-44B7-9742-6B59C7E851EB}"/>
              </a:ext>
            </a:extLst>
          </p:cNvPr>
          <p:cNvSpPr/>
          <p:nvPr/>
        </p:nvSpPr>
        <p:spPr bwMode="gray">
          <a:xfrm>
            <a:off x="3231054" y="1693331"/>
            <a:ext cx="1308599" cy="346247"/>
          </a:xfrm>
          <a:prstGeom prst="rect">
            <a:avLst/>
          </a:prstGeom>
          <a:noFill/>
          <a:ln w="12700" algn="ctr">
            <a:solidFill>
              <a:schemeClr val="tx2"/>
            </a:solidFill>
            <a:miter lim="800000"/>
            <a:headEnd/>
            <a:tailEnd/>
          </a:ln>
        </p:spPr>
        <p:txBody>
          <a:bodyPr lIns="35991" tIns="35991" rIns="35991" bIns="35991" rtlCol="0" anchor="ctr"/>
          <a:lstStyle/>
          <a:p>
            <a:pPr algn="ctr" defTabSz="914126" fontAlgn="base">
              <a:spcBef>
                <a:spcPct val="50000"/>
              </a:spcBef>
              <a:spcAft>
                <a:spcPct val="0"/>
              </a:spcAft>
              <a:buClr>
                <a:srgbClr val="F0AB00"/>
              </a:buClr>
              <a:buSzPct val="80000"/>
              <a:defRPr/>
            </a:pPr>
            <a:r>
              <a:rPr lang="en-US" sz="900" b="1" kern="0">
                <a:solidFill>
                  <a:srgbClr val="000000"/>
                </a:solidFill>
                <a:latin typeface="Arial"/>
                <a:ea typeface="Arial Unicode MS" pitchFamily="34" charset="-128"/>
                <a:cs typeface="Arial Unicode MS" pitchFamily="34" charset="-128"/>
              </a:rPr>
              <a:t>Consumer Experience</a:t>
            </a:r>
          </a:p>
        </p:txBody>
      </p:sp>
      <p:sp>
        <p:nvSpPr>
          <p:cNvPr id="4" name="Rectangle 3">
            <a:extLst>
              <a:ext uri="{FF2B5EF4-FFF2-40B4-BE49-F238E27FC236}">
                <a16:creationId xmlns:a16="http://schemas.microsoft.com/office/drawing/2014/main" id="{BE354494-C944-4264-A41D-D745404CCE57}"/>
              </a:ext>
            </a:extLst>
          </p:cNvPr>
          <p:cNvSpPr/>
          <p:nvPr/>
        </p:nvSpPr>
        <p:spPr bwMode="gray">
          <a:xfrm>
            <a:off x="402043" y="3952825"/>
            <a:ext cx="4085504" cy="276927"/>
          </a:xfrm>
          <a:prstGeom prst="rect">
            <a:avLst/>
          </a:prstGeom>
        </p:spPr>
        <p:txBody>
          <a:bodyPr wrap="none" lIns="0" tIns="0" rIns="0" bIns="0">
            <a:spAutoFit/>
          </a:bodyPr>
          <a:lstStyle/>
          <a:p>
            <a:pPr defTabSz="1088449">
              <a:defRPr/>
            </a:pPr>
            <a:r>
              <a:rPr lang="en-US" sz="1799" b="1">
                <a:solidFill>
                  <a:srgbClr val="008FD3"/>
                </a:solidFill>
                <a:latin typeface="Arial"/>
              </a:rPr>
              <a:t>Technologies Enabling Opportunities</a:t>
            </a:r>
          </a:p>
        </p:txBody>
      </p:sp>
      <p:sp>
        <p:nvSpPr>
          <p:cNvPr id="37" name="Rectangle 36">
            <a:extLst>
              <a:ext uri="{FF2B5EF4-FFF2-40B4-BE49-F238E27FC236}">
                <a16:creationId xmlns:a16="http://schemas.microsoft.com/office/drawing/2014/main" id="{A8137529-0BB0-4145-B3F6-7A14EC6808DA}"/>
              </a:ext>
            </a:extLst>
          </p:cNvPr>
          <p:cNvSpPr/>
          <p:nvPr/>
        </p:nvSpPr>
        <p:spPr bwMode="gray">
          <a:xfrm>
            <a:off x="402043" y="4352540"/>
            <a:ext cx="11430237" cy="1893618"/>
          </a:xfrm>
          <a:prstGeom prst="rect">
            <a:avLst/>
          </a:prstGeom>
          <a:noFill/>
          <a:ln w="12700" algn="ctr">
            <a:solidFill>
              <a:schemeClr val="tx2"/>
            </a:solidFill>
            <a:miter lim="800000"/>
            <a:headEnd/>
            <a:tailEnd/>
          </a:ln>
        </p:spPr>
        <p:txBody>
          <a:bodyPr lIns="35991" tIns="35991" rIns="35991" bIns="35991" rtlCol="0" anchor="b"/>
          <a:lstStyle/>
          <a:p>
            <a:pPr algn="ctr" defTabSz="914126" fontAlgn="base">
              <a:spcBef>
                <a:spcPct val="50000"/>
              </a:spcBef>
              <a:spcAft>
                <a:spcPct val="0"/>
              </a:spcAft>
              <a:buClr>
                <a:srgbClr val="F0AB00"/>
              </a:buClr>
              <a:buSzPct val="80000"/>
              <a:defRPr/>
            </a:pPr>
            <a:endParaRPr lang="en-US" sz="700" kern="0">
              <a:solidFill>
                <a:srgbClr val="000000"/>
              </a:solidFill>
              <a:latin typeface="Arial"/>
              <a:ea typeface="Arial Unicode MS" pitchFamily="34" charset="-128"/>
              <a:cs typeface="Arial Unicode MS" pitchFamily="34" charset="-128"/>
            </a:endParaRPr>
          </a:p>
        </p:txBody>
      </p:sp>
      <p:sp>
        <p:nvSpPr>
          <p:cNvPr id="6" name="Rectangle 5">
            <a:extLst>
              <a:ext uri="{FF2B5EF4-FFF2-40B4-BE49-F238E27FC236}">
                <a16:creationId xmlns:a16="http://schemas.microsoft.com/office/drawing/2014/main" id="{A73BE905-F358-4939-9824-F4EF935AC076}"/>
              </a:ext>
            </a:extLst>
          </p:cNvPr>
          <p:cNvSpPr/>
          <p:nvPr/>
        </p:nvSpPr>
        <p:spPr bwMode="gray">
          <a:xfrm>
            <a:off x="659182" y="4468567"/>
            <a:ext cx="3484165" cy="523084"/>
          </a:xfrm>
          <a:prstGeom prst="rect">
            <a:avLst/>
          </a:prstGeom>
        </p:spPr>
        <p:txBody>
          <a:bodyPr wrap="square">
            <a:spAutoFit/>
          </a:bodyPr>
          <a:lstStyle/>
          <a:p>
            <a:pPr defTabSz="1088449">
              <a:defRPr/>
            </a:pPr>
            <a:r>
              <a:rPr lang="en-US" sz="1600" b="1">
                <a:solidFill>
                  <a:srgbClr val="008FD3"/>
                </a:solidFill>
                <a:latin typeface="Arial"/>
              </a:rPr>
              <a:t>60%</a:t>
            </a:r>
          </a:p>
          <a:p>
            <a:pPr defTabSz="1088449">
              <a:defRPr/>
            </a:pPr>
            <a:r>
              <a:rPr lang="en-US" sz="1200">
                <a:solidFill>
                  <a:srgbClr val="666666"/>
                </a:solidFill>
                <a:latin typeface="Arial"/>
              </a:rPr>
              <a:t>of human tasks will be automated by 2025</a:t>
            </a:r>
          </a:p>
        </p:txBody>
      </p:sp>
      <p:sp>
        <p:nvSpPr>
          <p:cNvPr id="7" name="Rectangle 6">
            <a:extLst>
              <a:ext uri="{FF2B5EF4-FFF2-40B4-BE49-F238E27FC236}">
                <a16:creationId xmlns:a16="http://schemas.microsoft.com/office/drawing/2014/main" id="{928C27D8-023E-4D1A-A521-91EE85D6E260}"/>
              </a:ext>
            </a:extLst>
          </p:cNvPr>
          <p:cNvSpPr/>
          <p:nvPr/>
        </p:nvSpPr>
        <p:spPr bwMode="gray">
          <a:xfrm>
            <a:off x="8076738" y="4468567"/>
            <a:ext cx="3484165" cy="523084"/>
          </a:xfrm>
          <a:prstGeom prst="rect">
            <a:avLst/>
          </a:prstGeom>
        </p:spPr>
        <p:txBody>
          <a:bodyPr wrap="square">
            <a:spAutoFit/>
          </a:bodyPr>
          <a:lstStyle/>
          <a:p>
            <a:pPr defTabSz="1088449">
              <a:defRPr/>
            </a:pPr>
            <a:r>
              <a:rPr lang="en-US" sz="1600" b="1" dirty="0">
                <a:solidFill>
                  <a:srgbClr val="008FD3"/>
                </a:solidFill>
                <a:latin typeface="Arial"/>
              </a:rPr>
              <a:t>$1.2tn</a:t>
            </a:r>
          </a:p>
          <a:p>
            <a:pPr defTabSz="1088449">
              <a:defRPr/>
            </a:pPr>
            <a:r>
              <a:rPr lang="en-US" sz="1200" dirty="0">
                <a:solidFill>
                  <a:srgbClr val="666666"/>
                </a:solidFill>
                <a:latin typeface="Arial"/>
              </a:rPr>
              <a:t>Internet-of-Things (IoT) spending in 2022</a:t>
            </a:r>
          </a:p>
        </p:txBody>
      </p:sp>
      <p:sp>
        <p:nvSpPr>
          <p:cNvPr id="12" name="Rectangle 11">
            <a:extLst>
              <a:ext uri="{FF2B5EF4-FFF2-40B4-BE49-F238E27FC236}">
                <a16:creationId xmlns:a16="http://schemas.microsoft.com/office/drawing/2014/main" id="{F6C8265B-F499-4DDC-B1FE-250514CAEE18}"/>
              </a:ext>
            </a:extLst>
          </p:cNvPr>
          <p:cNvSpPr/>
          <p:nvPr/>
        </p:nvSpPr>
        <p:spPr bwMode="gray">
          <a:xfrm>
            <a:off x="4367960" y="4468568"/>
            <a:ext cx="3484165" cy="1261555"/>
          </a:xfrm>
          <a:prstGeom prst="rect">
            <a:avLst/>
          </a:prstGeom>
        </p:spPr>
        <p:txBody>
          <a:bodyPr wrap="square">
            <a:spAutoFit/>
          </a:bodyPr>
          <a:lstStyle/>
          <a:p>
            <a:pPr defTabSz="1088449">
              <a:defRPr/>
            </a:pPr>
            <a:r>
              <a:rPr lang="en-US" sz="1600" b="1" dirty="0">
                <a:solidFill>
                  <a:srgbClr val="008FD3"/>
                </a:solidFill>
                <a:latin typeface="Arial"/>
              </a:rPr>
              <a:t>75%</a:t>
            </a:r>
          </a:p>
          <a:p>
            <a:pPr defTabSz="1088449">
              <a:defRPr/>
            </a:pPr>
            <a:r>
              <a:rPr lang="en-US" sz="1200" dirty="0">
                <a:solidFill>
                  <a:srgbClr val="000000"/>
                </a:solidFill>
                <a:latin typeface="Arial"/>
              </a:rPr>
              <a:t>of the utilities critical assets will be </a:t>
            </a:r>
            <a:r>
              <a:rPr lang="en-US" sz="1200" b="1" dirty="0">
                <a:solidFill>
                  <a:schemeClr val="accent1"/>
                </a:solidFill>
                <a:latin typeface="Arial"/>
              </a:rPr>
              <a:t>digitally connected by 2023 </a:t>
            </a:r>
            <a:r>
              <a:rPr lang="en-US" sz="1200" dirty="0">
                <a:solidFill>
                  <a:srgbClr val="000000"/>
                </a:solidFill>
                <a:latin typeface="Arial"/>
              </a:rPr>
              <a:t>to predict and prevent equipment failure and prescribe best maintenance options to optimize and extend asset life cycles</a:t>
            </a:r>
          </a:p>
        </p:txBody>
      </p:sp>
      <p:sp>
        <p:nvSpPr>
          <p:cNvPr id="14" name="Rectangle 13">
            <a:extLst>
              <a:ext uri="{FF2B5EF4-FFF2-40B4-BE49-F238E27FC236}">
                <a16:creationId xmlns:a16="http://schemas.microsoft.com/office/drawing/2014/main" id="{52876AE5-FA33-426B-9880-95E12B60E020}"/>
              </a:ext>
            </a:extLst>
          </p:cNvPr>
          <p:cNvSpPr/>
          <p:nvPr/>
        </p:nvSpPr>
        <p:spPr bwMode="gray">
          <a:xfrm>
            <a:off x="8076738" y="5029752"/>
            <a:ext cx="3484165" cy="1076938"/>
          </a:xfrm>
          <a:prstGeom prst="rect">
            <a:avLst/>
          </a:prstGeom>
        </p:spPr>
        <p:txBody>
          <a:bodyPr wrap="square">
            <a:spAutoFit/>
          </a:bodyPr>
          <a:lstStyle/>
          <a:p>
            <a:pPr defTabSz="1088449">
              <a:defRPr/>
            </a:pPr>
            <a:r>
              <a:rPr lang="en-US" sz="1600" b="1" dirty="0">
                <a:solidFill>
                  <a:srgbClr val="008FD3"/>
                </a:solidFill>
                <a:latin typeface="Arial"/>
              </a:rPr>
              <a:t>65%</a:t>
            </a:r>
          </a:p>
          <a:p>
            <a:pPr defTabSz="1088449">
              <a:defRPr/>
            </a:pPr>
            <a:r>
              <a:rPr lang="en-US" sz="1200" dirty="0">
                <a:solidFill>
                  <a:srgbClr val="666666"/>
                </a:solidFill>
                <a:latin typeface="Arial"/>
              </a:rPr>
              <a:t>of </a:t>
            </a:r>
            <a:r>
              <a:rPr lang="en-US" sz="1200" b="1" dirty="0">
                <a:solidFill>
                  <a:schemeClr val="accent1"/>
                </a:solidFill>
                <a:latin typeface="Arial"/>
              </a:rPr>
              <a:t>electricity companies will have invested in digital technologies and platforms by 2023 </a:t>
            </a:r>
            <a:r>
              <a:rPr lang="en-US" sz="1200" dirty="0">
                <a:solidFill>
                  <a:srgbClr val="666666"/>
                </a:solidFill>
                <a:latin typeface="Arial"/>
              </a:rPr>
              <a:t>to support flexibility services, thereby activating a load potential of up to 35% of installed capacity</a:t>
            </a:r>
          </a:p>
        </p:txBody>
      </p:sp>
      <p:sp>
        <p:nvSpPr>
          <p:cNvPr id="16" name="Rectangle 15">
            <a:extLst>
              <a:ext uri="{FF2B5EF4-FFF2-40B4-BE49-F238E27FC236}">
                <a16:creationId xmlns:a16="http://schemas.microsoft.com/office/drawing/2014/main" id="{B8BB3A0A-844A-4D98-BCBA-F424279284CC}"/>
              </a:ext>
            </a:extLst>
          </p:cNvPr>
          <p:cNvSpPr/>
          <p:nvPr/>
        </p:nvSpPr>
        <p:spPr bwMode="gray">
          <a:xfrm>
            <a:off x="659182" y="5302732"/>
            <a:ext cx="3484165" cy="707702"/>
          </a:xfrm>
          <a:prstGeom prst="rect">
            <a:avLst/>
          </a:prstGeom>
        </p:spPr>
        <p:txBody>
          <a:bodyPr wrap="square">
            <a:spAutoFit/>
          </a:bodyPr>
          <a:lstStyle/>
          <a:p>
            <a:pPr defTabSz="1088449">
              <a:defRPr/>
            </a:pPr>
            <a:r>
              <a:rPr lang="en-US" sz="1600" b="1">
                <a:solidFill>
                  <a:srgbClr val="008FD3"/>
                </a:solidFill>
                <a:latin typeface="Arial"/>
              </a:rPr>
              <a:t>$15tn</a:t>
            </a:r>
          </a:p>
          <a:p>
            <a:pPr defTabSz="1088449">
              <a:defRPr/>
            </a:pPr>
            <a:r>
              <a:rPr lang="en-US" sz="1200">
                <a:solidFill>
                  <a:srgbClr val="666666"/>
                </a:solidFill>
                <a:latin typeface="Arial"/>
              </a:rPr>
              <a:t>will be added through AI to the world economy by 2030</a:t>
            </a:r>
          </a:p>
        </p:txBody>
      </p:sp>
      <p:graphicFrame>
        <p:nvGraphicFramePr>
          <p:cNvPr id="42" name="Chart 41">
            <a:extLst>
              <a:ext uri="{FF2B5EF4-FFF2-40B4-BE49-F238E27FC236}">
                <a16:creationId xmlns:a16="http://schemas.microsoft.com/office/drawing/2014/main" id="{898B2A35-6B17-4E31-9C5E-BFE76F2E1C95}"/>
              </a:ext>
            </a:extLst>
          </p:cNvPr>
          <p:cNvGraphicFramePr/>
          <p:nvPr/>
        </p:nvGraphicFramePr>
        <p:xfrm>
          <a:off x="3465726" y="2080049"/>
          <a:ext cx="839291" cy="756161"/>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1FFC33DC-406A-41D2-916C-CDF95CDE82E7}"/>
              </a:ext>
            </a:extLst>
          </p:cNvPr>
          <p:cNvSpPr txBox="1"/>
          <p:nvPr/>
        </p:nvSpPr>
        <p:spPr bwMode="gray">
          <a:xfrm>
            <a:off x="3686858" y="2373513"/>
            <a:ext cx="397025" cy="169233"/>
          </a:xfrm>
          <a:prstGeom prst="rect">
            <a:avLst/>
          </a:prstGeom>
          <a:noFill/>
        </p:spPr>
        <p:txBody>
          <a:bodyPr wrap="square" lIns="0" tIns="0" rIns="0" bIns="0" rtlCol="0" anchor="ctr">
            <a:spAutoFit/>
          </a:bodyPr>
          <a:lstStyle/>
          <a:p>
            <a:pPr algn="ctr" defTabSz="1088449" fontAlgn="base">
              <a:spcBef>
                <a:spcPct val="50000"/>
              </a:spcBef>
              <a:spcAft>
                <a:spcPct val="0"/>
              </a:spcAft>
              <a:buClr>
                <a:srgbClr val="F0AB00"/>
              </a:buClr>
              <a:buSzPct val="80000"/>
              <a:defRPr/>
            </a:pPr>
            <a:r>
              <a:rPr lang="en-US" sz="1100" kern="0">
                <a:solidFill>
                  <a:srgbClr val="000000"/>
                </a:solidFill>
                <a:latin typeface="Arial"/>
                <a:ea typeface="Arial Unicode MS" pitchFamily="34" charset="-128"/>
                <a:cs typeface="Arial Unicode MS" pitchFamily="34" charset="-128"/>
              </a:rPr>
              <a:t>73%</a:t>
            </a:r>
          </a:p>
        </p:txBody>
      </p:sp>
      <p:sp>
        <p:nvSpPr>
          <p:cNvPr id="46" name="Rectangle 45">
            <a:extLst>
              <a:ext uri="{FF2B5EF4-FFF2-40B4-BE49-F238E27FC236}">
                <a16:creationId xmlns:a16="http://schemas.microsoft.com/office/drawing/2014/main" id="{66DCBA58-1723-49D2-8C47-D073EA8CE5C6}"/>
              </a:ext>
            </a:extLst>
          </p:cNvPr>
          <p:cNvSpPr/>
          <p:nvPr/>
        </p:nvSpPr>
        <p:spPr bwMode="gray">
          <a:xfrm>
            <a:off x="4865650" y="1693331"/>
            <a:ext cx="1641989" cy="1578624"/>
          </a:xfrm>
          <a:prstGeom prst="rect">
            <a:avLst/>
          </a:prstGeom>
          <a:noFill/>
          <a:ln w="12700" algn="ctr">
            <a:solidFill>
              <a:schemeClr val="tx2"/>
            </a:solidFill>
            <a:miter lim="800000"/>
            <a:headEnd/>
            <a:tailEnd/>
          </a:ln>
        </p:spPr>
        <p:txBody>
          <a:bodyPr lIns="35991" tIns="35991" rIns="35991" bIns="35991" rtlCol="0" anchor="b"/>
          <a:lstStyle/>
          <a:p>
            <a:pPr algn="ctr" defTabSz="914126" fontAlgn="base">
              <a:spcBef>
                <a:spcPct val="50000"/>
              </a:spcBef>
              <a:spcAft>
                <a:spcPct val="0"/>
              </a:spcAft>
              <a:buClr>
                <a:srgbClr val="F0AB00"/>
              </a:buClr>
              <a:buSzPct val="80000"/>
              <a:defRPr/>
            </a:pPr>
            <a:r>
              <a:rPr lang="en-US" sz="700" kern="0">
                <a:solidFill>
                  <a:srgbClr val="000000"/>
                </a:solidFill>
                <a:latin typeface="Arial"/>
                <a:ea typeface="Arial Unicode MS" pitchFamily="34" charset="-128"/>
                <a:cs typeface="Arial Unicode MS" pitchFamily="34" charset="-128"/>
              </a:rPr>
              <a:t>Support personal mobility needs making use of customer-produced energy</a:t>
            </a:r>
          </a:p>
        </p:txBody>
      </p:sp>
      <p:sp>
        <p:nvSpPr>
          <p:cNvPr id="47" name="Rectangle 46">
            <a:extLst>
              <a:ext uri="{FF2B5EF4-FFF2-40B4-BE49-F238E27FC236}">
                <a16:creationId xmlns:a16="http://schemas.microsoft.com/office/drawing/2014/main" id="{E48255EF-3756-4917-9A5E-6E49F05B7043}"/>
              </a:ext>
            </a:extLst>
          </p:cNvPr>
          <p:cNvSpPr/>
          <p:nvPr/>
        </p:nvSpPr>
        <p:spPr bwMode="gray">
          <a:xfrm>
            <a:off x="6640531" y="1693331"/>
            <a:ext cx="1641989" cy="1578624"/>
          </a:xfrm>
          <a:prstGeom prst="rect">
            <a:avLst/>
          </a:prstGeom>
          <a:noFill/>
          <a:ln w="12700" algn="ctr">
            <a:solidFill>
              <a:schemeClr val="tx2"/>
            </a:solidFill>
            <a:miter lim="800000"/>
            <a:headEnd/>
            <a:tailEnd/>
          </a:ln>
        </p:spPr>
        <p:txBody>
          <a:bodyPr lIns="35991" tIns="35991" rIns="35991" bIns="35991" rtlCol="0" anchor="b"/>
          <a:lstStyle/>
          <a:p>
            <a:pPr algn="ctr" defTabSz="914126" fontAlgn="base">
              <a:spcBef>
                <a:spcPct val="50000"/>
              </a:spcBef>
              <a:spcAft>
                <a:spcPct val="0"/>
              </a:spcAft>
              <a:buClr>
                <a:srgbClr val="F0AB00"/>
              </a:buClr>
              <a:buSzPct val="80000"/>
              <a:defRPr/>
            </a:pPr>
            <a:r>
              <a:rPr lang="en-US" sz="700" kern="0">
                <a:solidFill>
                  <a:srgbClr val="000000"/>
                </a:solidFill>
                <a:latin typeface="Arial"/>
                <a:ea typeface="Arial Unicode MS" pitchFamily="34" charset="-128"/>
                <a:cs typeface="Arial Unicode MS" pitchFamily="34" charset="-128"/>
              </a:rPr>
              <a:t>Digital collaboration with other stakeholders during the asset life-cycle </a:t>
            </a:r>
          </a:p>
        </p:txBody>
      </p:sp>
      <p:sp>
        <p:nvSpPr>
          <p:cNvPr id="48" name="Rectangle 47">
            <a:extLst>
              <a:ext uri="{FF2B5EF4-FFF2-40B4-BE49-F238E27FC236}">
                <a16:creationId xmlns:a16="http://schemas.microsoft.com/office/drawing/2014/main" id="{D23F3B42-7E86-4B3A-8094-AB7AF8DF91B1}"/>
              </a:ext>
            </a:extLst>
          </p:cNvPr>
          <p:cNvSpPr/>
          <p:nvPr/>
        </p:nvSpPr>
        <p:spPr bwMode="gray">
          <a:xfrm>
            <a:off x="10190291" y="1693331"/>
            <a:ext cx="1641989" cy="1578624"/>
          </a:xfrm>
          <a:prstGeom prst="rect">
            <a:avLst/>
          </a:prstGeom>
          <a:noFill/>
          <a:ln w="12700" algn="ctr">
            <a:solidFill>
              <a:schemeClr val="tx2"/>
            </a:solidFill>
            <a:miter lim="800000"/>
            <a:headEnd/>
            <a:tailEnd/>
          </a:ln>
        </p:spPr>
        <p:txBody>
          <a:bodyPr lIns="35991" tIns="35991" rIns="35991" bIns="35991" rtlCol="0" anchor="b"/>
          <a:lstStyle/>
          <a:p>
            <a:pPr algn="ctr" defTabSz="914126" fontAlgn="base">
              <a:spcBef>
                <a:spcPct val="50000"/>
              </a:spcBef>
              <a:spcAft>
                <a:spcPct val="0"/>
              </a:spcAft>
              <a:buClr>
                <a:srgbClr val="F0AB00"/>
              </a:buClr>
              <a:buSzPct val="80000"/>
              <a:defRPr/>
            </a:pPr>
            <a:r>
              <a:rPr lang="en-US" sz="700" kern="0">
                <a:solidFill>
                  <a:srgbClr val="000000"/>
                </a:solidFill>
                <a:latin typeface="Arial"/>
                <a:ea typeface="Arial Unicode MS" pitchFamily="34" charset="-128"/>
                <a:cs typeface="Arial Unicode MS" pitchFamily="34" charset="-128"/>
              </a:rPr>
              <a:t>Support market &amp; peer-to-peer trading of energy flexibilities</a:t>
            </a:r>
          </a:p>
        </p:txBody>
      </p:sp>
      <p:sp>
        <p:nvSpPr>
          <p:cNvPr id="49" name="Rectangle 48">
            <a:extLst>
              <a:ext uri="{FF2B5EF4-FFF2-40B4-BE49-F238E27FC236}">
                <a16:creationId xmlns:a16="http://schemas.microsoft.com/office/drawing/2014/main" id="{7B36C8DA-3116-4AF3-859D-0181DAA25275}"/>
              </a:ext>
            </a:extLst>
          </p:cNvPr>
          <p:cNvSpPr/>
          <p:nvPr/>
        </p:nvSpPr>
        <p:spPr bwMode="gray">
          <a:xfrm>
            <a:off x="8415411" y="1693331"/>
            <a:ext cx="1641989" cy="1578624"/>
          </a:xfrm>
          <a:prstGeom prst="rect">
            <a:avLst/>
          </a:prstGeom>
          <a:noFill/>
          <a:ln w="12700" algn="ctr">
            <a:solidFill>
              <a:schemeClr val="tx2"/>
            </a:solidFill>
            <a:miter lim="800000"/>
            <a:headEnd/>
            <a:tailEnd/>
          </a:ln>
        </p:spPr>
        <p:txBody>
          <a:bodyPr lIns="35991" tIns="35991" rIns="35991" bIns="35991" rtlCol="0" anchor="b"/>
          <a:lstStyle/>
          <a:p>
            <a:pPr algn="ctr" defTabSz="914126" fontAlgn="base">
              <a:spcBef>
                <a:spcPct val="50000"/>
              </a:spcBef>
              <a:spcAft>
                <a:spcPct val="0"/>
              </a:spcAft>
              <a:buClr>
                <a:srgbClr val="F0AB00"/>
              </a:buClr>
              <a:buSzPct val="80000"/>
              <a:defRPr/>
            </a:pPr>
            <a:r>
              <a:rPr lang="en-US" sz="700" kern="0">
                <a:solidFill>
                  <a:srgbClr val="000000"/>
                </a:solidFill>
                <a:latin typeface="Arial"/>
                <a:ea typeface="Arial Unicode MS" pitchFamily="34" charset="-128"/>
                <a:cs typeface="Arial Unicode MS" pitchFamily="34" charset="-128"/>
              </a:rPr>
              <a:t>Real-time energy settlement calculations</a:t>
            </a:r>
          </a:p>
        </p:txBody>
      </p:sp>
      <p:sp>
        <p:nvSpPr>
          <p:cNvPr id="50" name="Rectangle 49">
            <a:extLst>
              <a:ext uri="{FF2B5EF4-FFF2-40B4-BE49-F238E27FC236}">
                <a16:creationId xmlns:a16="http://schemas.microsoft.com/office/drawing/2014/main" id="{562E3BFE-4329-4847-A6B1-4FC066A012BF}"/>
              </a:ext>
            </a:extLst>
          </p:cNvPr>
          <p:cNvSpPr/>
          <p:nvPr/>
        </p:nvSpPr>
        <p:spPr bwMode="gray">
          <a:xfrm>
            <a:off x="4865649" y="1693331"/>
            <a:ext cx="1641989" cy="346247"/>
          </a:xfrm>
          <a:prstGeom prst="rect">
            <a:avLst/>
          </a:prstGeom>
          <a:noFill/>
          <a:ln w="12700" algn="ctr">
            <a:solidFill>
              <a:schemeClr val="tx2"/>
            </a:solidFill>
            <a:miter lim="800000"/>
            <a:headEnd/>
            <a:tailEnd/>
          </a:ln>
        </p:spPr>
        <p:txBody>
          <a:bodyPr lIns="35991" tIns="35991" rIns="35991" bIns="35991" rtlCol="0" anchor="ctr"/>
          <a:lstStyle/>
          <a:p>
            <a:pPr algn="ctr" defTabSz="914126" fontAlgn="base">
              <a:spcBef>
                <a:spcPct val="50000"/>
              </a:spcBef>
              <a:spcAft>
                <a:spcPct val="0"/>
              </a:spcAft>
              <a:buClr>
                <a:srgbClr val="F0AB00"/>
              </a:buClr>
              <a:buSzPct val="80000"/>
              <a:defRPr/>
            </a:pPr>
            <a:r>
              <a:rPr lang="en-US" sz="900" b="1" kern="0">
                <a:solidFill>
                  <a:srgbClr val="000000"/>
                </a:solidFill>
                <a:latin typeface="Arial"/>
                <a:ea typeface="Arial Unicode MS" pitchFamily="34" charset="-128"/>
                <a:cs typeface="Arial Unicode MS" pitchFamily="34" charset="-128"/>
              </a:rPr>
              <a:t>Distributed energy resource operations</a:t>
            </a:r>
          </a:p>
        </p:txBody>
      </p:sp>
      <p:sp>
        <p:nvSpPr>
          <p:cNvPr id="51" name="Rectangle 50">
            <a:extLst>
              <a:ext uri="{FF2B5EF4-FFF2-40B4-BE49-F238E27FC236}">
                <a16:creationId xmlns:a16="http://schemas.microsoft.com/office/drawing/2014/main" id="{82A072E5-C1C1-4474-AFC5-600C55DD45BC}"/>
              </a:ext>
            </a:extLst>
          </p:cNvPr>
          <p:cNvSpPr/>
          <p:nvPr/>
        </p:nvSpPr>
        <p:spPr bwMode="gray">
          <a:xfrm>
            <a:off x="6640531" y="1693331"/>
            <a:ext cx="1641989" cy="346247"/>
          </a:xfrm>
          <a:prstGeom prst="rect">
            <a:avLst/>
          </a:prstGeom>
          <a:noFill/>
          <a:ln w="12700" algn="ctr">
            <a:solidFill>
              <a:schemeClr val="tx2"/>
            </a:solidFill>
            <a:miter lim="800000"/>
            <a:headEnd/>
            <a:tailEnd/>
          </a:ln>
        </p:spPr>
        <p:txBody>
          <a:bodyPr lIns="35991" tIns="35991" rIns="35991" bIns="35991" rtlCol="0" anchor="ctr"/>
          <a:lstStyle/>
          <a:p>
            <a:pPr algn="ctr" defTabSz="914126" fontAlgn="base">
              <a:spcBef>
                <a:spcPct val="50000"/>
              </a:spcBef>
              <a:spcAft>
                <a:spcPct val="0"/>
              </a:spcAft>
              <a:buClr>
                <a:srgbClr val="F0AB00"/>
              </a:buClr>
              <a:buSzPct val="80000"/>
              <a:defRPr/>
            </a:pPr>
            <a:r>
              <a:rPr lang="en-US" sz="900" b="1" kern="0">
                <a:solidFill>
                  <a:srgbClr val="000000"/>
                </a:solidFill>
                <a:latin typeface="Arial"/>
                <a:ea typeface="Arial Unicode MS" pitchFamily="34" charset="-128"/>
                <a:cs typeface="Arial Unicode MS" pitchFamily="34" charset="-128"/>
              </a:rPr>
              <a:t>Smart and efficient distribution</a:t>
            </a:r>
          </a:p>
        </p:txBody>
      </p:sp>
      <p:sp>
        <p:nvSpPr>
          <p:cNvPr id="52" name="Rectangle 51">
            <a:extLst>
              <a:ext uri="{FF2B5EF4-FFF2-40B4-BE49-F238E27FC236}">
                <a16:creationId xmlns:a16="http://schemas.microsoft.com/office/drawing/2014/main" id="{B33EF9AB-27AB-4314-B84F-E6299AF50543}"/>
              </a:ext>
            </a:extLst>
          </p:cNvPr>
          <p:cNvSpPr/>
          <p:nvPr/>
        </p:nvSpPr>
        <p:spPr bwMode="gray">
          <a:xfrm>
            <a:off x="8415411" y="1693331"/>
            <a:ext cx="1641989" cy="346247"/>
          </a:xfrm>
          <a:prstGeom prst="rect">
            <a:avLst/>
          </a:prstGeom>
          <a:noFill/>
          <a:ln w="12700" algn="ctr">
            <a:solidFill>
              <a:schemeClr val="tx2"/>
            </a:solidFill>
            <a:miter lim="800000"/>
            <a:headEnd/>
            <a:tailEnd/>
          </a:ln>
        </p:spPr>
        <p:txBody>
          <a:bodyPr lIns="35991" tIns="35991" rIns="35991" bIns="35991" rtlCol="0" anchor="ctr"/>
          <a:lstStyle/>
          <a:p>
            <a:pPr algn="ctr" defTabSz="914126" fontAlgn="base">
              <a:spcBef>
                <a:spcPct val="50000"/>
              </a:spcBef>
              <a:spcAft>
                <a:spcPct val="0"/>
              </a:spcAft>
              <a:buClr>
                <a:srgbClr val="F0AB00"/>
              </a:buClr>
              <a:buSzPct val="80000"/>
              <a:defRPr/>
            </a:pPr>
            <a:r>
              <a:rPr lang="en-US" sz="900" b="1" kern="0">
                <a:solidFill>
                  <a:srgbClr val="000000"/>
                </a:solidFill>
                <a:latin typeface="Arial"/>
                <a:ea typeface="Arial Unicode MS" pitchFamily="34" charset="-128"/>
                <a:cs typeface="Arial Unicode MS" pitchFamily="34" charset="-128"/>
              </a:rPr>
              <a:t>Demand and supply balancing services</a:t>
            </a:r>
          </a:p>
        </p:txBody>
      </p:sp>
      <p:sp>
        <p:nvSpPr>
          <p:cNvPr id="53" name="Rectangle 52">
            <a:extLst>
              <a:ext uri="{FF2B5EF4-FFF2-40B4-BE49-F238E27FC236}">
                <a16:creationId xmlns:a16="http://schemas.microsoft.com/office/drawing/2014/main" id="{E017102E-3AC4-4FAA-93AF-D6D603B8254C}"/>
              </a:ext>
            </a:extLst>
          </p:cNvPr>
          <p:cNvSpPr/>
          <p:nvPr/>
        </p:nvSpPr>
        <p:spPr bwMode="gray">
          <a:xfrm>
            <a:off x="10190291" y="1693331"/>
            <a:ext cx="1641989" cy="346247"/>
          </a:xfrm>
          <a:prstGeom prst="rect">
            <a:avLst/>
          </a:prstGeom>
          <a:noFill/>
          <a:ln w="12700" algn="ctr">
            <a:solidFill>
              <a:schemeClr val="tx2"/>
            </a:solidFill>
            <a:miter lim="800000"/>
            <a:headEnd/>
            <a:tailEnd/>
          </a:ln>
        </p:spPr>
        <p:txBody>
          <a:bodyPr lIns="35991" tIns="35991" rIns="35991" bIns="35991" rtlCol="0" anchor="ctr"/>
          <a:lstStyle/>
          <a:p>
            <a:pPr algn="ctr" defTabSz="914126" fontAlgn="base">
              <a:spcBef>
                <a:spcPct val="50000"/>
              </a:spcBef>
              <a:spcAft>
                <a:spcPct val="0"/>
              </a:spcAft>
              <a:buClr>
                <a:srgbClr val="F0AB00"/>
              </a:buClr>
              <a:buSzPct val="80000"/>
              <a:defRPr/>
            </a:pPr>
            <a:r>
              <a:rPr lang="en-US" sz="900" b="1" kern="0">
                <a:solidFill>
                  <a:srgbClr val="000000"/>
                </a:solidFill>
                <a:latin typeface="Arial"/>
                <a:ea typeface="Arial Unicode MS" pitchFamily="34" charset="-128"/>
              </a:rPr>
              <a:t>Omnichannel retail to digitalized consumers</a:t>
            </a:r>
          </a:p>
        </p:txBody>
      </p:sp>
      <p:sp>
        <p:nvSpPr>
          <p:cNvPr id="11" name="Rectangle 10">
            <a:extLst>
              <a:ext uri="{FF2B5EF4-FFF2-40B4-BE49-F238E27FC236}">
                <a16:creationId xmlns:a16="http://schemas.microsoft.com/office/drawing/2014/main" id="{ECD8EE65-8F9C-4763-94D1-B2551C622B9A}"/>
              </a:ext>
            </a:extLst>
          </p:cNvPr>
          <p:cNvSpPr/>
          <p:nvPr/>
        </p:nvSpPr>
        <p:spPr bwMode="gray">
          <a:xfrm>
            <a:off x="2299793" y="2236691"/>
            <a:ext cx="753536" cy="584623"/>
          </a:xfrm>
          <a:prstGeom prst="rect">
            <a:avLst/>
          </a:prstGeom>
        </p:spPr>
        <p:txBody>
          <a:bodyPr wrap="none">
            <a:spAutoFit/>
          </a:bodyPr>
          <a:lstStyle/>
          <a:p>
            <a:pPr defTabSz="1088449">
              <a:defRPr/>
            </a:pPr>
            <a:r>
              <a:rPr lang="en-US" sz="1600">
                <a:solidFill>
                  <a:srgbClr val="000000"/>
                </a:solidFill>
                <a:latin typeface="Arial"/>
              </a:rPr>
              <a:t>500bn</a:t>
            </a:r>
          </a:p>
          <a:p>
            <a:pPr defTabSz="1088449">
              <a:defRPr/>
            </a:pPr>
            <a:r>
              <a:rPr lang="en-US" sz="1600">
                <a:solidFill>
                  <a:srgbClr val="000000"/>
                </a:solidFill>
                <a:latin typeface="Arial"/>
              </a:rPr>
              <a:t>USD</a:t>
            </a:r>
          </a:p>
        </p:txBody>
      </p:sp>
      <p:grpSp>
        <p:nvGrpSpPr>
          <p:cNvPr id="153" name="Group 152">
            <a:extLst>
              <a:ext uri="{FF2B5EF4-FFF2-40B4-BE49-F238E27FC236}">
                <a16:creationId xmlns:a16="http://schemas.microsoft.com/office/drawing/2014/main" id="{D0BB43AA-E858-43FB-B02A-293B57CFA6FF}"/>
              </a:ext>
            </a:extLst>
          </p:cNvPr>
          <p:cNvGrpSpPr/>
          <p:nvPr/>
        </p:nvGrpSpPr>
        <p:grpSpPr bwMode="gray">
          <a:xfrm>
            <a:off x="5475479" y="2196811"/>
            <a:ext cx="310130" cy="570093"/>
            <a:chOff x="-13682663" y="2447925"/>
            <a:chExt cx="1295400" cy="2381250"/>
          </a:xfrm>
        </p:grpSpPr>
        <p:sp>
          <p:nvSpPr>
            <p:cNvPr id="154" name="Freeform 5">
              <a:extLst>
                <a:ext uri="{FF2B5EF4-FFF2-40B4-BE49-F238E27FC236}">
                  <a16:creationId xmlns:a16="http://schemas.microsoft.com/office/drawing/2014/main" id="{74AE1AB7-1A2F-4CD6-9227-C7FFE3B8DBE9}"/>
                </a:ext>
              </a:extLst>
            </p:cNvPr>
            <p:cNvSpPr>
              <a:spLocks noEditPoints="1"/>
            </p:cNvSpPr>
            <p:nvPr/>
          </p:nvSpPr>
          <p:spPr bwMode="gray">
            <a:xfrm>
              <a:off x="-13630275" y="2933700"/>
              <a:ext cx="1190625" cy="1843088"/>
            </a:xfrm>
            <a:custGeom>
              <a:avLst/>
              <a:gdLst>
                <a:gd name="T0" fmla="*/ 0 w 361"/>
                <a:gd name="T1" fmla="*/ 0 h 558"/>
                <a:gd name="T2" fmla="*/ 0 w 361"/>
                <a:gd name="T3" fmla="*/ 531 h 558"/>
                <a:gd name="T4" fmla="*/ 27 w 361"/>
                <a:gd name="T5" fmla="*/ 558 h 558"/>
                <a:gd name="T6" fmla="*/ 333 w 361"/>
                <a:gd name="T7" fmla="*/ 558 h 558"/>
                <a:gd name="T8" fmla="*/ 361 w 361"/>
                <a:gd name="T9" fmla="*/ 531 h 558"/>
                <a:gd name="T10" fmla="*/ 361 w 361"/>
                <a:gd name="T11" fmla="*/ 0 h 558"/>
                <a:gd name="T12" fmla="*/ 0 w 361"/>
                <a:gd name="T13" fmla="*/ 0 h 558"/>
                <a:gd name="T14" fmla="*/ 126 w 361"/>
                <a:gd name="T15" fmla="*/ 419 h 558"/>
                <a:gd name="T16" fmla="*/ 168 w 361"/>
                <a:gd name="T17" fmla="*/ 310 h 558"/>
                <a:gd name="T18" fmla="*/ 82 w 361"/>
                <a:gd name="T19" fmla="*/ 310 h 558"/>
                <a:gd name="T20" fmla="*/ 234 w 361"/>
                <a:gd name="T21" fmla="*/ 125 h 558"/>
                <a:gd name="T22" fmla="*/ 193 w 361"/>
                <a:gd name="T23" fmla="*/ 234 h 558"/>
                <a:gd name="T24" fmla="*/ 278 w 361"/>
                <a:gd name="T25" fmla="*/ 234 h 558"/>
                <a:gd name="T26" fmla="*/ 126 w 361"/>
                <a:gd name="T27" fmla="*/ 419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1" h="558">
                  <a:moveTo>
                    <a:pt x="0" y="0"/>
                  </a:moveTo>
                  <a:cubicBezTo>
                    <a:pt x="0" y="531"/>
                    <a:pt x="0" y="531"/>
                    <a:pt x="0" y="531"/>
                  </a:cubicBezTo>
                  <a:cubicBezTo>
                    <a:pt x="0" y="546"/>
                    <a:pt x="12" y="558"/>
                    <a:pt x="27" y="558"/>
                  </a:cubicBezTo>
                  <a:cubicBezTo>
                    <a:pt x="333" y="558"/>
                    <a:pt x="333" y="558"/>
                    <a:pt x="333" y="558"/>
                  </a:cubicBezTo>
                  <a:cubicBezTo>
                    <a:pt x="348" y="558"/>
                    <a:pt x="361" y="546"/>
                    <a:pt x="361" y="531"/>
                  </a:cubicBezTo>
                  <a:cubicBezTo>
                    <a:pt x="361" y="0"/>
                    <a:pt x="361" y="0"/>
                    <a:pt x="361" y="0"/>
                  </a:cubicBezTo>
                  <a:cubicBezTo>
                    <a:pt x="0" y="0"/>
                    <a:pt x="0" y="0"/>
                    <a:pt x="0" y="0"/>
                  </a:cubicBezTo>
                  <a:moveTo>
                    <a:pt x="126" y="419"/>
                  </a:moveTo>
                  <a:cubicBezTo>
                    <a:pt x="168" y="310"/>
                    <a:pt x="168" y="310"/>
                    <a:pt x="168" y="310"/>
                  </a:cubicBezTo>
                  <a:cubicBezTo>
                    <a:pt x="82" y="310"/>
                    <a:pt x="82" y="310"/>
                    <a:pt x="82" y="310"/>
                  </a:cubicBezTo>
                  <a:cubicBezTo>
                    <a:pt x="234" y="125"/>
                    <a:pt x="234" y="125"/>
                    <a:pt x="234" y="125"/>
                  </a:cubicBezTo>
                  <a:cubicBezTo>
                    <a:pt x="193" y="234"/>
                    <a:pt x="193" y="234"/>
                    <a:pt x="193" y="234"/>
                  </a:cubicBezTo>
                  <a:cubicBezTo>
                    <a:pt x="278" y="234"/>
                    <a:pt x="278" y="234"/>
                    <a:pt x="278" y="234"/>
                  </a:cubicBezTo>
                  <a:cubicBezTo>
                    <a:pt x="126" y="419"/>
                    <a:pt x="126" y="419"/>
                    <a:pt x="126" y="419"/>
                  </a:cubicBezTo>
                </a:path>
              </a:pathLst>
            </a:custGeom>
            <a:solidFill>
              <a:srgbClr val="008F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088449">
                <a:defRPr/>
              </a:pPr>
              <a:endParaRPr lang="en-US" sz="2099">
                <a:solidFill>
                  <a:srgbClr val="000000"/>
                </a:solidFill>
                <a:latin typeface="Arial"/>
              </a:endParaRPr>
            </a:p>
          </p:txBody>
        </p:sp>
        <p:sp>
          <p:nvSpPr>
            <p:cNvPr id="155" name="Freeform 9">
              <a:extLst>
                <a:ext uri="{FF2B5EF4-FFF2-40B4-BE49-F238E27FC236}">
                  <a16:creationId xmlns:a16="http://schemas.microsoft.com/office/drawing/2014/main" id="{F583DEB4-ABE9-457F-89CD-D43C0AE16EEB}"/>
                </a:ext>
              </a:extLst>
            </p:cNvPr>
            <p:cNvSpPr>
              <a:spLocks/>
            </p:cNvSpPr>
            <p:nvPr/>
          </p:nvSpPr>
          <p:spPr bwMode="gray">
            <a:xfrm>
              <a:off x="-13630275" y="4318000"/>
              <a:ext cx="1190625" cy="458788"/>
            </a:xfrm>
            <a:custGeom>
              <a:avLst/>
              <a:gdLst>
                <a:gd name="T0" fmla="*/ 27 w 361"/>
                <a:gd name="T1" fmla="*/ 139 h 139"/>
                <a:gd name="T2" fmla="*/ 334 w 361"/>
                <a:gd name="T3" fmla="*/ 139 h 139"/>
                <a:gd name="T4" fmla="*/ 361 w 361"/>
                <a:gd name="T5" fmla="*/ 112 h 139"/>
                <a:gd name="T6" fmla="*/ 361 w 361"/>
                <a:gd name="T7" fmla="*/ 0 h 139"/>
                <a:gd name="T8" fmla="*/ 0 w 361"/>
                <a:gd name="T9" fmla="*/ 0 h 139"/>
                <a:gd name="T10" fmla="*/ 0 w 361"/>
                <a:gd name="T11" fmla="*/ 112 h 139"/>
                <a:gd name="T12" fmla="*/ 27 w 361"/>
                <a:gd name="T13" fmla="*/ 139 h 139"/>
              </a:gdLst>
              <a:ahLst/>
              <a:cxnLst>
                <a:cxn ang="0">
                  <a:pos x="T0" y="T1"/>
                </a:cxn>
                <a:cxn ang="0">
                  <a:pos x="T2" y="T3"/>
                </a:cxn>
                <a:cxn ang="0">
                  <a:pos x="T4" y="T5"/>
                </a:cxn>
                <a:cxn ang="0">
                  <a:pos x="T6" y="T7"/>
                </a:cxn>
                <a:cxn ang="0">
                  <a:pos x="T8" y="T9"/>
                </a:cxn>
                <a:cxn ang="0">
                  <a:pos x="T10" y="T11"/>
                </a:cxn>
                <a:cxn ang="0">
                  <a:pos x="T12" y="T13"/>
                </a:cxn>
              </a:cxnLst>
              <a:rect l="0" t="0" r="r" b="b"/>
              <a:pathLst>
                <a:path w="361" h="139">
                  <a:moveTo>
                    <a:pt x="27" y="139"/>
                  </a:moveTo>
                  <a:cubicBezTo>
                    <a:pt x="334" y="139"/>
                    <a:pt x="334" y="139"/>
                    <a:pt x="334" y="139"/>
                  </a:cubicBezTo>
                  <a:cubicBezTo>
                    <a:pt x="349" y="139"/>
                    <a:pt x="361" y="127"/>
                    <a:pt x="361" y="112"/>
                  </a:cubicBezTo>
                  <a:cubicBezTo>
                    <a:pt x="361" y="0"/>
                    <a:pt x="361" y="0"/>
                    <a:pt x="361" y="0"/>
                  </a:cubicBezTo>
                  <a:cubicBezTo>
                    <a:pt x="0" y="0"/>
                    <a:pt x="0" y="0"/>
                    <a:pt x="0" y="0"/>
                  </a:cubicBezTo>
                  <a:cubicBezTo>
                    <a:pt x="0" y="112"/>
                    <a:pt x="0" y="112"/>
                    <a:pt x="0" y="112"/>
                  </a:cubicBezTo>
                  <a:cubicBezTo>
                    <a:pt x="0" y="127"/>
                    <a:pt x="12" y="139"/>
                    <a:pt x="27" y="139"/>
                  </a:cubicBezTo>
                </a:path>
              </a:pathLst>
            </a:custGeom>
            <a:solidFill>
              <a:srgbClr val="F0A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088449">
                <a:defRPr/>
              </a:pPr>
              <a:endParaRPr lang="en-US" sz="2099">
                <a:solidFill>
                  <a:srgbClr val="000000"/>
                </a:solidFill>
                <a:latin typeface="Arial"/>
              </a:endParaRPr>
            </a:p>
          </p:txBody>
        </p:sp>
        <p:sp>
          <p:nvSpPr>
            <p:cNvPr id="156" name="Freeform 13">
              <a:extLst>
                <a:ext uri="{FF2B5EF4-FFF2-40B4-BE49-F238E27FC236}">
                  <a16:creationId xmlns:a16="http://schemas.microsoft.com/office/drawing/2014/main" id="{6CE573DA-A820-428F-AB78-F126616E0743}"/>
                </a:ext>
              </a:extLst>
            </p:cNvPr>
            <p:cNvSpPr>
              <a:spLocks/>
            </p:cNvSpPr>
            <p:nvPr/>
          </p:nvSpPr>
          <p:spPr bwMode="gray">
            <a:xfrm>
              <a:off x="-13358813" y="3854450"/>
              <a:ext cx="82550" cy="103188"/>
            </a:xfrm>
            <a:custGeom>
              <a:avLst/>
              <a:gdLst>
                <a:gd name="T0" fmla="*/ 52 w 52"/>
                <a:gd name="T1" fmla="*/ 0 h 65"/>
                <a:gd name="T2" fmla="*/ 52 w 52"/>
                <a:gd name="T3" fmla="*/ 0 h 65"/>
                <a:gd name="T4" fmla="*/ 0 w 52"/>
                <a:gd name="T5" fmla="*/ 65 h 65"/>
                <a:gd name="T6" fmla="*/ 52 w 52"/>
                <a:gd name="T7" fmla="*/ 0 h 65"/>
              </a:gdLst>
              <a:ahLst/>
              <a:cxnLst>
                <a:cxn ang="0">
                  <a:pos x="T0" y="T1"/>
                </a:cxn>
                <a:cxn ang="0">
                  <a:pos x="T2" y="T3"/>
                </a:cxn>
                <a:cxn ang="0">
                  <a:pos x="T4" y="T5"/>
                </a:cxn>
                <a:cxn ang="0">
                  <a:pos x="T6" y="T7"/>
                </a:cxn>
              </a:cxnLst>
              <a:rect l="0" t="0" r="r" b="b"/>
              <a:pathLst>
                <a:path w="52" h="65">
                  <a:moveTo>
                    <a:pt x="52" y="0"/>
                  </a:moveTo>
                  <a:lnTo>
                    <a:pt x="52" y="0"/>
                  </a:lnTo>
                  <a:lnTo>
                    <a:pt x="0" y="65"/>
                  </a:lnTo>
                  <a:lnTo>
                    <a:pt x="52" y="0"/>
                  </a:lnTo>
                  <a:close/>
                </a:path>
              </a:pathLst>
            </a:custGeom>
            <a:solidFill>
              <a:srgbClr val="F4C4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088449">
                <a:defRPr/>
              </a:pPr>
              <a:endParaRPr lang="en-US" sz="2099">
                <a:solidFill>
                  <a:srgbClr val="000000"/>
                </a:solidFill>
                <a:latin typeface="Arial"/>
              </a:endParaRPr>
            </a:p>
          </p:txBody>
        </p:sp>
        <p:sp>
          <p:nvSpPr>
            <p:cNvPr id="157" name="Freeform 14">
              <a:extLst>
                <a:ext uri="{FF2B5EF4-FFF2-40B4-BE49-F238E27FC236}">
                  <a16:creationId xmlns:a16="http://schemas.microsoft.com/office/drawing/2014/main" id="{444A55AB-2F34-489E-95E1-538451AB10F6}"/>
                </a:ext>
              </a:extLst>
            </p:cNvPr>
            <p:cNvSpPr>
              <a:spLocks/>
            </p:cNvSpPr>
            <p:nvPr/>
          </p:nvSpPr>
          <p:spPr bwMode="gray">
            <a:xfrm>
              <a:off x="-13358813" y="3854450"/>
              <a:ext cx="82550" cy="103188"/>
            </a:xfrm>
            <a:custGeom>
              <a:avLst/>
              <a:gdLst>
                <a:gd name="T0" fmla="*/ 52 w 52"/>
                <a:gd name="T1" fmla="*/ 0 h 65"/>
                <a:gd name="T2" fmla="*/ 52 w 52"/>
                <a:gd name="T3" fmla="*/ 0 h 65"/>
                <a:gd name="T4" fmla="*/ 0 w 52"/>
                <a:gd name="T5" fmla="*/ 65 h 65"/>
                <a:gd name="T6" fmla="*/ 52 w 52"/>
                <a:gd name="T7" fmla="*/ 0 h 65"/>
              </a:gdLst>
              <a:ahLst/>
              <a:cxnLst>
                <a:cxn ang="0">
                  <a:pos x="T0" y="T1"/>
                </a:cxn>
                <a:cxn ang="0">
                  <a:pos x="T2" y="T3"/>
                </a:cxn>
                <a:cxn ang="0">
                  <a:pos x="T4" y="T5"/>
                </a:cxn>
                <a:cxn ang="0">
                  <a:pos x="T6" y="T7"/>
                </a:cxn>
              </a:cxnLst>
              <a:rect l="0" t="0" r="r" b="b"/>
              <a:pathLst>
                <a:path w="52" h="65">
                  <a:moveTo>
                    <a:pt x="52" y="0"/>
                  </a:moveTo>
                  <a:lnTo>
                    <a:pt x="52" y="0"/>
                  </a:lnTo>
                  <a:lnTo>
                    <a:pt x="0" y="65"/>
                  </a:lnTo>
                  <a:lnTo>
                    <a:pt x="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088449">
                <a:defRPr/>
              </a:pPr>
              <a:endParaRPr lang="en-US" sz="2099">
                <a:solidFill>
                  <a:srgbClr val="000000"/>
                </a:solidFill>
                <a:latin typeface="Arial"/>
              </a:endParaRPr>
            </a:p>
          </p:txBody>
        </p:sp>
        <p:sp>
          <p:nvSpPr>
            <p:cNvPr id="158" name="Freeform 15">
              <a:extLst>
                <a:ext uri="{FF2B5EF4-FFF2-40B4-BE49-F238E27FC236}">
                  <a16:creationId xmlns:a16="http://schemas.microsoft.com/office/drawing/2014/main" id="{26E3ECCC-1B1A-4E61-8559-5F7ACE9DE9A6}"/>
                </a:ext>
              </a:extLst>
            </p:cNvPr>
            <p:cNvSpPr>
              <a:spLocks/>
            </p:cNvSpPr>
            <p:nvPr/>
          </p:nvSpPr>
          <p:spPr bwMode="gray">
            <a:xfrm>
              <a:off x="-13630275" y="3854450"/>
              <a:ext cx="554038" cy="463550"/>
            </a:xfrm>
            <a:custGeom>
              <a:avLst/>
              <a:gdLst>
                <a:gd name="T0" fmla="*/ 0 w 349"/>
                <a:gd name="T1" fmla="*/ 0 h 292"/>
                <a:gd name="T2" fmla="*/ 0 w 349"/>
                <a:gd name="T3" fmla="*/ 0 h 292"/>
                <a:gd name="T4" fmla="*/ 0 w 349"/>
                <a:gd name="T5" fmla="*/ 292 h 292"/>
                <a:gd name="T6" fmla="*/ 262 w 349"/>
                <a:gd name="T7" fmla="*/ 292 h 292"/>
                <a:gd name="T8" fmla="*/ 349 w 349"/>
                <a:gd name="T9" fmla="*/ 65 h 292"/>
                <a:gd name="T10" fmla="*/ 171 w 349"/>
                <a:gd name="T11" fmla="*/ 65 h 292"/>
                <a:gd name="T12" fmla="*/ 223 w 349"/>
                <a:gd name="T13" fmla="*/ 0 h 292"/>
                <a:gd name="T14" fmla="*/ 0 w 349"/>
                <a:gd name="T15" fmla="*/ 0 h 292"/>
                <a:gd name="T16" fmla="*/ 0 w 349"/>
                <a:gd name="T17"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292">
                  <a:moveTo>
                    <a:pt x="0" y="0"/>
                  </a:moveTo>
                  <a:lnTo>
                    <a:pt x="0" y="0"/>
                  </a:lnTo>
                  <a:lnTo>
                    <a:pt x="0" y="292"/>
                  </a:lnTo>
                  <a:lnTo>
                    <a:pt x="262" y="292"/>
                  </a:lnTo>
                  <a:lnTo>
                    <a:pt x="349" y="65"/>
                  </a:lnTo>
                  <a:lnTo>
                    <a:pt x="171" y="65"/>
                  </a:lnTo>
                  <a:lnTo>
                    <a:pt x="223" y="0"/>
                  </a:lnTo>
                  <a:lnTo>
                    <a:pt x="0" y="0"/>
                  </a:lnTo>
                  <a:lnTo>
                    <a:pt x="0" y="0"/>
                  </a:lnTo>
                  <a:close/>
                </a:path>
              </a:pathLst>
            </a:custGeom>
            <a:solidFill>
              <a:srgbClr val="A8A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088449">
                <a:defRPr/>
              </a:pPr>
              <a:endParaRPr lang="en-US" sz="2099">
                <a:solidFill>
                  <a:srgbClr val="000000"/>
                </a:solidFill>
                <a:latin typeface="Arial"/>
              </a:endParaRPr>
            </a:p>
          </p:txBody>
        </p:sp>
        <p:sp>
          <p:nvSpPr>
            <p:cNvPr id="159" name="Freeform 16">
              <a:extLst>
                <a:ext uri="{FF2B5EF4-FFF2-40B4-BE49-F238E27FC236}">
                  <a16:creationId xmlns:a16="http://schemas.microsoft.com/office/drawing/2014/main" id="{5D67D91E-5A31-4738-8561-0DE10B8E9191}"/>
                </a:ext>
              </a:extLst>
            </p:cNvPr>
            <p:cNvSpPr>
              <a:spLocks/>
            </p:cNvSpPr>
            <p:nvPr/>
          </p:nvSpPr>
          <p:spPr bwMode="gray">
            <a:xfrm>
              <a:off x="-13630275" y="3854450"/>
              <a:ext cx="554038" cy="463550"/>
            </a:xfrm>
            <a:custGeom>
              <a:avLst/>
              <a:gdLst>
                <a:gd name="T0" fmla="*/ 0 w 349"/>
                <a:gd name="T1" fmla="*/ 0 h 292"/>
                <a:gd name="T2" fmla="*/ 0 w 349"/>
                <a:gd name="T3" fmla="*/ 0 h 292"/>
                <a:gd name="T4" fmla="*/ 0 w 349"/>
                <a:gd name="T5" fmla="*/ 292 h 292"/>
                <a:gd name="T6" fmla="*/ 262 w 349"/>
                <a:gd name="T7" fmla="*/ 292 h 292"/>
                <a:gd name="T8" fmla="*/ 349 w 349"/>
                <a:gd name="T9" fmla="*/ 65 h 292"/>
                <a:gd name="T10" fmla="*/ 171 w 349"/>
                <a:gd name="T11" fmla="*/ 65 h 292"/>
                <a:gd name="T12" fmla="*/ 223 w 349"/>
                <a:gd name="T13" fmla="*/ 0 h 292"/>
                <a:gd name="T14" fmla="*/ 0 w 349"/>
                <a:gd name="T15" fmla="*/ 0 h 292"/>
                <a:gd name="T16" fmla="*/ 0 w 349"/>
                <a:gd name="T17"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292">
                  <a:moveTo>
                    <a:pt x="0" y="0"/>
                  </a:moveTo>
                  <a:lnTo>
                    <a:pt x="0" y="0"/>
                  </a:lnTo>
                  <a:lnTo>
                    <a:pt x="0" y="292"/>
                  </a:lnTo>
                  <a:lnTo>
                    <a:pt x="262" y="292"/>
                  </a:lnTo>
                  <a:lnTo>
                    <a:pt x="349" y="65"/>
                  </a:lnTo>
                  <a:lnTo>
                    <a:pt x="171" y="65"/>
                  </a:lnTo>
                  <a:lnTo>
                    <a:pt x="223"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088449">
                <a:defRPr/>
              </a:pPr>
              <a:endParaRPr lang="en-US" sz="2099">
                <a:solidFill>
                  <a:srgbClr val="000000"/>
                </a:solidFill>
                <a:latin typeface="Arial"/>
              </a:endParaRPr>
            </a:p>
          </p:txBody>
        </p:sp>
        <p:sp>
          <p:nvSpPr>
            <p:cNvPr id="160" name="Rectangle 17">
              <a:extLst>
                <a:ext uri="{FF2B5EF4-FFF2-40B4-BE49-F238E27FC236}">
                  <a16:creationId xmlns:a16="http://schemas.microsoft.com/office/drawing/2014/main" id="{27AFB387-24C4-4AA8-AC47-EDEA3DBBF64A}"/>
                </a:ext>
              </a:extLst>
            </p:cNvPr>
            <p:cNvSpPr>
              <a:spLocks noChangeArrowheads="1"/>
            </p:cNvSpPr>
            <p:nvPr/>
          </p:nvSpPr>
          <p:spPr bwMode="gray">
            <a:xfrm>
              <a:off x="-13630275" y="4318000"/>
              <a:ext cx="415925" cy="1588"/>
            </a:xfrm>
            <a:prstGeom prst="rect">
              <a:avLst/>
            </a:prstGeom>
            <a:solidFill>
              <a:srgbClr val="F0AB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088449">
                <a:defRPr/>
              </a:pPr>
              <a:endParaRPr lang="en-US" sz="2099">
                <a:solidFill>
                  <a:srgbClr val="000000"/>
                </a:solidFill>
                <a:latin typeface="Arial"/>
              </a:endParaRPr>
            </a:p>
          </p:txBody>
        </p:sp>
        <p:sp>
          <p:nvSpPr>
            <p:cNvPr id="161" name="Rectangle 18">
              <a:extLst>
                <a:ext uri="{FF2B5EF4-FFF2-40B4-BE49-F238E27FC236}">
                  <a16:creationId xmlns:a16="http://schemas.microsoft.com/office/drawing/2014/main" id="{7F92C943-BB72-4AC3-91C2-4524E437EA9C}"/>
                </a:ext>
              </a:extLst>
            </p:cNvPr>
            <p:cNvSpPr>
              <a:spLocks noChangeArrowheads="1"/>
            </p:cNvSpPr>
            <p:nvPr/>
          </p:nvSpPr>
          <p:spPr bwMode="gray">
            <a:xfrm>
              <a:off x="-13630275" y="4318000"/>
              <a:ext cx="415925"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088449">
                <a:defRPr/>
              </a:pPr>
              <a:endParaRPr lang="en-US" sz="2099">
                <a:solidFill>
                  <a:srgbClr val="000000"/>
                </a:solidFill>
                <a:latin typeface="Arial"/>
              </a:endParaRPr>
            </a:p>
          </p:txBody>
        </p:sp>
        <p:sp>
          <p:nvSpPr>
            <p:cNvPr id="162" name="Freeform 19">
              <a:extLst>
                <a:ext uri="{FF2B5EF4-FFF2-40B4-BE49-F238E27FC236}">
                  <a16:creationId xmlns:a16="http://schemas.microsoft.com/office/drawing/2014/main" id="{A2A15D85-0909-4253-A21A-722ECAD0F8E6}"/>
                </a:ext>
              </a:extLst>
            </p:cNvPr>
            <p:cNvSpPr>
              <a:spLocks/>
            </p:cNvSpPr>
            <p:nvPr/>
          </p:nvSpPr>
          <p:spPr bwMode="gray">
            <a:xfrm>
              <a:off x="-13214350" y="3854450"/>
              <a:ext cx="379413" cy="463550"/>
            </a:xfrm>
            <a:custGeom>
              <a:avLst/>
              <a:gdLst>
                <a:gd name="T0" fmla="*/ 239 w 239"/>
                <a:gd name="T1" fmla="*/ 0 h 292"/>
                <a:gd name="T2" fmla="*/ 239 w 239"/>
                <a:gd name="T3" fmla="*/ 0 h 292"/>
                <a:gd name="T4" fmla="*/ 0 w 239"/>
                <a:gd name="T5" fmla="*/ 292 h 292"/>
                <a:gd name="T6" fmla="*/ 0 w 239"/>
                <a:gd name="T7" fmla="*/ 292 h 292"/>
                <a:gd name="T8" fmla="*/ 239 w 239"/>
                <a:gd name="T9" fmla="*/ 0 h 292"/>
                <a:gd name="T10" fmla="*/ 239 w 239"/>
                <a:gd name="T11" fmla="*/ 0 h 292"/>
                <a:gd name="T12" fmla="*/ 239 w 239"/>
                <a:gd name="T13" fmla="*/ 0 h 292"/>
              </a:gdLst>
              <a:ahLst/>
              <a:cxnLst>
                <a:cxn ang="0">
                  <a:pos x="T0" y="T1"/>
                </a:cxn>
                <a:cxn ang="0">
                  <a:pos x="T2" y="T3"/>
                </a:cxn>
                <a:cxn ang="0">
                  <a:pos x="T4" y="T5"/>
                </a:cxn>
                <a:cxn ang="0">
                  <a:pos x="T6" y="T7"/>
                </a:cxn>
                <a:cxn ang="0">
                  <a:pos x="T8" y="T9"/>
                </a:cxn>
                <a:cxn ang="0">
                  <a:pos x="T10" y="T11"/>
                </a:cxn>
                <a:cxn ang="0">
                  <a:pos x="T12" y="T13"/>
                </a:cxn>
              </a:cxnLst>
              <a:rect l="0" t="0" r="r" b="b"/>
              <a:pathLst>
                <a:path w="239" h="292">
                  <a:moveTo>
                    <a:pt x="239" y="0"/>
                  </a:moveTo>
                  <a:lnTo>
                    <a:pt x="239" y="0"/>
                  </a:lnTo>
                  <a:lnTo>
                    <a:pt x="0" y="292"/>
                  </a:lnTo>
                  <a:lnTo>
                    <a:pt x="0" y="292"/>
                  </a:lnTo>
                  <a:lnTo>
                    <a:pt x="239" y="0"/>
                  </a:lnTo>
                  <a:lnTo>
                    <a:pt x="239" y="0"/>
                  </a:lnTo>
                  <a:lnTo>
                    <a:pt x="239" y="0"/>
                  </a:lnTo>
                  <a:close/>
                </a:path>
              </a:pathLst>
            </a:custGeom>
            <a:solidFill>
              <a:srgbClr val="F4C4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088449">
                <a:defRPr/>
              </a:pPr>
              <a:endParaRPr lang="en-US" sz="2099">
                <a:solidFill>
                  <a:srgbClr val="000000"/>
                </a:solidFill>
                <a:latin typeface="Arial"/>
              </a:endParaRPr>
            </a:p>
          </p:txBody>
        </p:sp>
        <p:sp>
          <p:nvSpPr>
            <p:cNvPr id="163" name="Freeform 20">
              <a:extLst>
                <a:ext uri="{FF2B5EF4-FFF2-40B4-BE49-F238E27FC236}">
                  <a16:creationId xmlns:a16="http://schemas.microsoft.com/office/drawing/2014/main" id="{0B0F23E7-26BF-4CB3-A4B4-324C7BAD0AB9}"/>
                </a:ext>
              </a:extLst>
            </p:cNvPr>
            <p:cNvSpPr>
              <a:spLocks/>
            </p:cNvSpPr>
            <p:nvPr/>
          </p:nvSpPr>
          <p:spPr bwMode="gray">
            <a:xfrm>
              <a:off x="-13214350" y="3854450"/>
              <a:ext cx="379413" cy="463550"/>
            </a:xfrm>
            <a:custGeom>
              <a:avLst/>
              <a:gdLst>
                <a:gd name="T0" fmla="*/ 239 w 239"/>
                <a:gd name="T1" fmla="*/ 0 h 292"/>
                <a:gd name="T2" fmla="*/ 239 w 239"/>
                <a:gd name="T3" fmla="*/ 0 h 292"/>
                <a:gd name="T4" fmla="*/ 0 w 239"/>
                <a:gd name="T5" fmla="*/ 292 h 292"/>
                <a:gd name="T6" fmla="*/ 0 w 239"/>
                <a:gd name="T7" fmla="*/ 292 h 292"/>
                <a:gd name="T8" fmla="*/ 239 w 239"/>
                <a:gd name="T9" fmla="*/ 0 h 292"/>
                <a:gd name="T10" fmla="*/ 239 w 239"/>
                <a:gd name="T11" fmla="*/ 0 h 292"/>
                <a:gd name="T12" fmla="*/ 239 w 239"/>
                <a:gd name="T13" fmla="*/ 0 h 292"/>
              </a:gdLst>
              <a:ahLst/>
              <a:cxnLst>
                <a:cxn ang="0">
                  <a:pos x="T0" y="T1"/>
                </a:cxn>
                <a:cxn ang="0">
                  <a:pos x="T2" y="T3"/>
                </a:cxn>
                <a:cxn ang="0">
                  <a:pos x="T4" y="T5"/>
                </a:cxn>
                <a:cxn ang="0">
                  <a:pos x="T6" y="T7"/>
                </a:cxn>
                <a:cxn ang="0">
                  <a:pos x="T8" y="T9"/>
                </a:cxn>
                <a:cxn ang="0">
                  <a:pos x="T10" y="T11"/>
                </a:cxn>
                <a:cxn ang="0">
                  <a:pos x="T12" y="T13"/>
                </a:cxn>
              </a:cxnLst>
              <a:rect l="0" t="0" r="r" b="b"/>
              <a:pathLst>
                <a:path w="239" h="292">
                  <a:moveTo>
                    <a:pt x="239" y="0"/>
                  </a:moveTo>
                  <a:lnTo>
                    <a:pt x="239" y="0"/>
                  </a:lnTo>
                  <a:lnTo>
                    <a:pt x="0" y="292"/>
                  </a:lnTo>
                  <a:lnTo>
                    <a:pt x="0" y="292"/>
                  </a:lnTo>
                  <a:lnTo>
                    <a:pt x="239" y="0"/>
                  </a:lnTo>
                  <a:lnTo>
                    <a:pt x="239" y="0"/>
                  </a:lnTo>
                  <a:lnTo>
                    <a:pt x="2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088449">
                <a:defRPr/>
              </a:pPr>
              <a:endParaRPr lang="en-US" sz="2099">
                <a:solidFill>
                  <a:srgbClr val="000000"/>
                </a:solidFill>
                <a:latin typeface="Arial"/>
              </a:endParaRPr>
            </a:p>
          </p:txBody>
        </p:sp>
        <p:sp>
          <p:nvSpPr>
            <p:cNvPr id="164" name="Freeform 21">
              <a:extLst>
                <a:ext uri="{FF2B5EF4-FFF2-40B4-BE49-F238E27FC236}">
                  <a16:creationId xmlns:a16="http://schemas.microsoft.com/office/drawing/2014/main" id="{49E6842D-167C-4CB7-97A6-D3B4EA1AC27E}"/>
                </a:ext>
              </a:extLst>
            </p:cNvPr>
            <p:cNvSpPr>
              <a:spLocks/>
            </p:cNvSpPr>
            <p:nvPr/>
          </p:nvSpPr>
          <p:spPr bwMode="gray">
            <a:xfrm>
              <a:off x="-13214350" y="3854450"/>
              <a:ext cx="774700" cy="463550"/>
            </a:xfrm>
            <a:custGeom>
              <a:avLst/>
              <a:gdLst>
                <a:gd name="T0" fmla="*/ 488 w 488"/>
                <a:gd name="T1" fmla="*/ 0 h 292"/>
                <a:gd name="T2" fmla="*/ 239 w 488"/>
                <a:gd name="T3" fmla="*/ 0 h 292"/>
                <a:gd name="T4" fmla="*/ 0 w 488"/>
                <a:gd name="T5" fmla="*/ 292 h 292"/>
                <a:gd name="T6" fmla="*/ 488 w 488"/>
                <a:gd name="T7" fmla="*/ 292 h 292"/>
                <a:gd name="T8" fmla="*/ 488 w 488"/>
                <a:gd name="T9" fmla="*/ 0 h 292"/>
              </a:gdLst>
              <a:ahLst/>
              <a:cxnLst>
                <a:cxn ang="0">
                  <a:pos x="T0" y="T1"/>
                </a:cxn>
                <a:cxn ang="0">
                  <a:pos x="T2" y="T3"/>
                </a:cxn>
                <a:cxn ang="0">
                  <a:pos x="T4" y="T5"/>
                </a:cxn>
                <a:cxn ang="0">
                  <a:pos x="T6" y="T7"/>
                </a:cxn>
                <a:cxn ang="0">
                  <a:pos x="T8" y="T9"/>
                </a:cxn>
              </a:cxnLst>
              <a:rect l="0" t="0" r="r" b="b"/>
              <a:pathLst>
                <a:path w="488" h="292">
                  <a:moveTo>
                    <a:pt x="488" y="0"/>
                  </a:moveTo>
                  <a:lnTo>
                    <a:pt x="239" y="0"/>
                  </a:lnTo>
                  <a:lnTo>
                    <a:pt x="0" y="292"/>
                  </a:lnTo>
                  <a:lnTo>
                    <a:pt x="488" y="292"/>
                  </a:lnTo>
                  <a:lnTo>
                    <a:pt x="488" y="0"/>
                  </a:lnTo>
                  <a:close/>
                </a:path>
              </a:pathLst>
            </a:custGeom>
            <a:solidFill>
              <a:srgbClr val="A8A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088449">
                <a:defRPr/>
              </a:pPr>
              <a:endParaRPr lang="en-US" sz="2099">
                <a:solidFill>
                  <a:srgbClr val="000000"/>
                </a:solidFill>
                <a:latin typeface="Arial"/>
              </a:endParaRPr>
            </a:p>
          </p:txBody>
        </p:sp>
        <p:sp>
          <p:nvSpPr>
            <p:cNvPr id="165" name="Freeform 22">
              <a:extLst>
                <a:ext uri="{FF2B5EF4-FFF2-40B4-BE49-F238E27FC236}">
                  <a16:creationId xmlns:a16="http://schemas.microsoft.com/office/drawing/2014/main" id="{259F3D61-5B76-4A2B-A392-4365467A1832}"/>
                </a:ext>
              </a:extLst>
            </p:cNvPr>
            <p:cNvSpPr>
              <a:spLocks/>
            </p:cNvSpPr>
            <p:nvPr/>
          </p:nvSpPr>
          <p:spPr bwMode="gray">
            <a:xfrm>
              <a:off x="-13214350" y="3854450"/>
              <a:ext cx="774700" cy="463550"/>
            </a:xfrm>
            <a:custGeom>
              <a:avLst/>
              <a:gdLst>
                <a:gd name="T0" fmla="*/ 488 w 488"/>
                <a:gd name="T1" fmla="*/ 0 h 292"/>
                <a:gd name="T2" fmla="*/ 239 w 488"/>
                <a:gd name="T3" fmla="*/ 0 h 292"/>
                <a:gd name="T4" fmla="*/ 0 w 488"/>
                <a:gd name="T5" fmla="*/ 292 h 292"/>
                <a:gd name="T6" fmla="*/ 488 w 488"/>
                <a:gd name="T7" fmla="*/ 292 h 292"/>
                <a:gd name="T8" fmla="*/ 488 w 488"/>
                <a:gd name="T9" fmla="*/ 0 h 292"/>
              </a:gdLst>
              <a:ahLst/>
              <a:cxnLst>
                <a:cxn ang="0">
                  <a:pos x="T0" y="T1"/>
                </a:cxn>
                <a:cxn ang="0">
                  <a:pos x="T2" y="T3"/>
                </a:cxn>
                <a:cxn ang="0">
                  <a:pos x="T4" y="T5"/>
                </a:cxn>
                <a:cxn ang="0">
                  <a:pos x="T6" y="T7"/>
                </a:cxn>
                <a:cxn ang="0">
                  <a:pos x="T8" y="T9"/>
                </a:cxn>
              </a:cxnLst>
              <a:rect l="0" t="0" r="r" b="b"/>
              <a:pathLst>
                <a:path w="488" h="292">
                  <a:moveTo>
                    <a:pt x="488" y="0"/>
                  </a:moveTo>
                  <a:lnTo>
                    <a:pt x="239" y="0"/>
                  </a:lnTo>
                  <a:lnTo>
                    <a:pt x="0" y="292"/>
                  </a:lnTo>
                  <a:lnTo>
                    <a:pt x="488" y="292"/>
                  </a:lnTo>
                  <a:lnTo>
                    <a:pt x="4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088449">
                <a:defRPr/>
              </a:pPr>
              <a:endParaRPr lang="en-US" sz="2099">
                <a:solidFill>
                  <a:srgbClr val="000000"/>
                </a:solidFill>
                <a:latin typeface="Arial"/>
              </a:endParaRPr>
            </a:p>
          </p:txBody>
        </p:sp>
        <p:sp>
          <p:nvSpPr>
            <p:cNvPr id="166" name="Freeform 23">
              <a:extLst>
                <a:ext uri="{FF2B5EF4-FFF2-40B4-BE49-F238E27FC236}">
                  <a16:creationId xmlns:a16="http://schemas.microsoft.com/office/drawing/2014/main" id="{C5562EC7-D96C-4520-829B-F567CF83E4B9}"/>
                </a:ext>
              </a:extLst>
            </p:cNvPr>
            <p:cNvSpPr>
              <a:spLocks/>
            </p:cNvSpPr>
            <p:nvPr/>
          </p:nvSpPr>
          <p:spPr bwMode="gray">
            <a:xfrm>
              <a:off x="-13214350" y="4318000"/>
              <a:ext cx="774700" cy="0"/>
            </a:xfrm>
            <a:custGeom>
              <a:avLst/>
              <a:gdLst>
                <a:gd name="T0" fmla="*/ 488 w 488"/>
                <a:gd name="T1" fmla="*/ 488 w 488"/>
                <a:gd name="T2" fmla="*/ 0 w 488"/>
                <a:gd name="T3" fmla="*/ 0 w 488"/>
                <a:gd name="T4" fmla="*/ 0 w 488"/>
                <a:gd name="T5" fmla="*/ 488 w 488"/>
                <a:gd name="T6" fmla="*/ 488 w 488"/>
              </a:gdLst>
              <a:ahLst/>
              <a:cxnLst>
                <a:cxn ang="0">
                  <a:pos x="T0" y="0"/>
                </a:cxn>
                <a:cxn ang="0">
                  <a:pos x="T1" y="0"/>
                </a:cxn>
                <a:cxn ang="0">
                  <a:pos x="T2" y="0"/>
                </a:cxn>
                <a:cxn ang="0">
                  <a:pos x="T3" y="0"/>
                </a:cxn>
                <a:cxn ang="0">
                  <a:pos x="T4" y="0"/>
                </a:cxn>
                <a:cxn ang="0">
                  <a:pos x="T5" y="0"/>
                </a:cxn>
                <a:cxn ang="0">
                  <a:pos x="T6" y="0"/>
                </a:cxn>
              </a:cxnLst>
              <a:rect l="0" t="0" r="r" b="b"/>
              <a:pathLst>
                <a:path w="488">
                  <a:moveTo>
                    <a:pt x="488" y="0"/>
                  </a:moveTo>
                  <a:lnTo>
                    <a:pt x="488" y="0"/>
                  </a:lnTo>
                  <a:lnTo>
                    <a:pt x="0" y="0"/>
                  </a:lnTo>
                  <a:lnTo>
                    <a:pt x="0" y="0"/>
                  </a:lnTo>
                  <a:lnTo>
                    <a:pt x="0" y="0"/>
                  </a:lnTo>
                  <a:lnTo>
                    <a:pt x="488" y="0"/>
                  </a:lnTo>
                  <a:lnTo>
                    <a:pt x="488" y="0"/>
                  </a:lnTo>
                  <a:close/>
                </a:path>
              </a:pathLst>
            </a:custGeom>
            <a:solidFill>
              <a:srgbClr val="F0A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088449">
                <a:defRPr/>
              </a:pPr>
              <a:endParaRPr lang="en-US" sz="2099">
                <a:solidFill>
                  <a:srgbClr val="000000"/>
                </a:solidFill>
                <a:latin typeface="Arial"/>
              </a:endParaRPr>
            </a:p>
          </p:txBody>
        </p:sp>
        <p:sp>
          <p:nvSpPr>
            <p:cNvPr id="167" name="Freeform 24">
              <a:extLst>
                <a:ext uri="{FF2B5EF4-FFF2-40B4-BE49-F238E27FC236}">
                  <a16:creationId xmlns:a16="http://schemas.microsoft.com/office/drawing/2014/main" id="{CE4C3CEB-2723-41E5-9C17-15B4FDC2AF4F}"/>
                </a:ext>
              </a:extLst>
            </p:cNvPr>
            <p:cNvSpPr>
              <a:spLocks/>
            </p:cNvSpPr>
            <p:nvPr/>
          </p:nvSpPr>
          <p:spPr bwMode="gray">
            <a:xfrm>
              <a:off x="-13214350" y="4318000"/>
              <a:ext cx="774700" cy="0"/>
            </a:xfrm>
            <a:custGeom>
              <a:avLst/>
              <a:gdLst>
                <a:gd name="T0" fmla="*/ 488 w 488"/>
                <a:gd name="T1" fmla="*/ 488 w 488"/>
                <a:gd name="T2" fmla="*/ 0 w 488"/>
                <a:gd name="T3" fmla="*/ 0 w 488"/>
                <a:gd name="T4" fmla="*/ 0 w 488"/>
                <a:gd name="T5" fmla="*/ 488 w 488"/>
                <a:gd name="T6" fmla="*/ 488 w 488"/>
              </a:gdLst>
              <a:ahLst/>
              <a:cxnLst>
                <a:cxn ang="0">
                  <a:pos x="T0" y="0"/>
                </a:cxn>
                <a:cxn ang="0">
                  <a:pos x="T1" y="0"/>
                </a:cxn>
                <a:cxn ang="0">
                  <a:pos x="T2" y="0"/>
                </a:cxn>
                <a:cxn ang="0">
                  <a:pos x="T3" y="0"/>
                </a:cxn>
                <a:cxn ang="0">
                  <a:pos x="T4" y="0"/>
                </a:cxn>
                <a:cxn ang="0">
                  <a:pos x="T5" y="0"/>
                </a:cxn>
                <a:cxn ang="0">
                  <a:pos x="T6" y="0"/>
                </a:cxn>
              </a:cxnLst>
              <a:rect l="0" t="0" r="r" b="b"/>
              <a:pathLst>
                <a:path w="488">
                  <a:moveTo>
                    <a:pt x="488" y="0"/>
                  </a:moveTo>
                  <a:lnTo>
                    <a:pt x="488" y="0"/>
                  </a:lnTo>
                  <a:lnTo>
                    <a:pt x="0" y="0"/>
                  </a:lnTo>
                  <a:lnTo>
                    <a:pt x="0" y="0"/>
                  </a:lnTo>
                  <a:lnTo>
                    <a:pt x="0" y="0"/>
                  </a:lnTo>
                  <a:lnTo>
                    <a:pt x="488" y="0"/>
                  </a:lnTo>
                  <a:lnTo>
                    <a:pt x="4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088449">
                <a:defRPr/>
              </a:pPr>
              <a:endParaRPr lang="en-US" sz="2099">
                <a:solidFill>
                  <a:srgbClr val="000000"/>
                </a:solidFill>
                <a:latin typeface="Arial"/>
              </a:endParaRPr>
            </a:p>
          </p:txBody>
        </p:sp>
        <p:sp>
          <p:nvSpPr>
            <p:cNvPr id="168" name="Freeform 61">
              <a:extLst>
                <a:ext uri="{FF2B5EF4-FFF2-40B4-BE49-F238E27FC236}">
                  <a16:creationId xmlns:a16="http://schemas.microsoft.com/office/drawing/2014/main" id="{1F0A5F7C-FD87-456B-AD27-9EEEDADD1D5A}"/>
                </a:ext>
              </a:extLst>
            </p:cNvPr>
            <p:cNvSpPr>
              <a:spLocks/>
            </p:cNvSpPr>
            <p:nvPr/>
          </p:nvSpPr>
          <p:spPr bwMode="gray">
            <a:xfrm>
              <a:off x="-13276263" y="3498850"/>
              <a:ext cx="295275" cy="355600"/>
            </a:xfrm>
            <a:custGeom>
              <a:avLst/>
              <a:gdLst>
                <a:gd name="T0" fmla="*/ 186 w 186"/>
                <a:gd name="T1" fmla="*/ 0 h 224"/>
                <a:gd name="T2" fmla="*/ 0 w 186"/>
                <a:gd name="T3" fmla="*/ 224 h 224"/>
                <a:gd name="T4" fmla="*/ 0 w 186"/>
                <a:gd name="T5" fmla="*/ 224 h 224"/>
                <a:gd name="T6" fmla="*/ 0 w 186"/>
                <a:gd name="T7" fmla="*/ 224 h 224"/>
                <a:gd name="T8" fmla="*/ 0 w 186"/>
                <a:gd name="T9" fmla="*/ 224 h 224"/>
                <a:gd name="T10" fmla="*/ 186 w 186"/>
                <a:gd name="T11" fmla="*/ 0 h 224"/>
              </a:gdLst>
              <a:ahLst/>
              <a:cxnLst>
                <a:cxn ang="0">
                  <a:pos x="T0" y="T1"/>
                </a:cxn>
                <a:cxn ang="0">
                  <a:pos x="T2" y="T3"/>
                </a:cxn>
                <a:cxn ang="0">
                  <a:pos x="T4" y="T5"/>
                </a:cxn>
                <a:cxn ang="0">
                  <a:pos x="T6" y="T7"/>
                </a:cxn>
                <a:cxn ang="0">
                  <a:pos x="T8" y="T9"/>
                </a:cxn>
                <a:cxn ang="0">
                  <a:pos x="T10" y="T11"/>
                </a:cxn>
              </a:cxnLst>
              <a:rect l="0" t="0" r="r" b="b"/>
              <a:pathLst>
                <a:path w="186" h="224">
                  <a:moveTo>
                    <a:pt x="186" y="0"/>
                  </a:moveTo>
                  <a:lnTo>
                    <a:pt x="0" y="224"/>
                  </a:lnTo>
                  <a:lnTo>
                    <a:pt x="0" y="224"/>
                  </a:lnTo>
                  <a:lnTo>
                    <a:pt x="0" y="224"/>
                  </a:lnTo>
                  <a:lnTo>
                    <a:pt x="0" y="224"/>
                  </a:lnTo>
                  <a:lnTo>
                    <a:pt x="186" y="0"/>
                  </a:lnTo>
                  <a:close/>
                </a:path>
              </a:pathLst>
            </a:custGeom>
            <a:solidFill>
              <a:srgbClr val="F9D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088449">
                <a:defRPr/>
              </a:pPr>
              <a:endParaRPr lang="en-US" sz="2099">
                <a:solidFill>
                  <a:srgbClr val="000000"/>
                </a:solidFill>
                <a:latin typeface="Arial"/>
              </a:endParaRPr>
            </a:p>
          </p:txBody>
        </p:sp>
        <p:sp>
          <p:nvSpPr>
            <p:cNvPr id="169" name="Freeform 62">
              <a:extLst>
                <a:ext uri="{FF2B5EF4-FFF2-40B4-BE49-F238E27FC236}">
                  <a16:creationId xmlns:a16="http://schemas.microsoft.com/office/drawing/2014/main" id="{3838393D-539A-45A1-BF7F-873EDD328498}"/>
                </a:ext>
              </a:extLst>
            </p:cNvPr>
            <p:cNvSpPr>
              <a:spLocks/>
            </p:cNvSpPr>
            <p:nvPr/>
          </p:nvSpPr>
          <p:spPr bwMode="gray">
            <a:xfrm>
              <a:off x="-13276263" y="3498850"/>
              <a:ext cx="295275" cy="355600"/>
            </a:xfrm>
            <a:custGeom>
              <a:avLst/>
              <a:gdLst>
                <a:gd name="T0" fmla="*/ 186 w 186"/>
                <a:gd name="T1" fmla="*/ 0 h 224"/>
                <a:gd name="T2" fmla="*/ 0 w 186"/>
                <a:gd name="T3" fmla="*/ 224 h 224"/>
                <a:gd name="T4" fmla="*/ 0 w 186"/>
                <a:gd name="T5" fmla="*/ 224 h 224"/>
                <a:gd name="T6" fmla="*/ 0 w 186"/>
                <a:gd name="T7" fmla="*/ 224 h 224"/>
                <a:gd name="T8" fmla="*/ 0 w 186"/>
                <a:gd name="T9" fmla="*/ 224 h 224"/>
                <a:gd name="T10" fmla="*/ 186 w 186"/>
                <a:gd name="T11" fmla="*/ 0 h 224"/>
              </a:gdLst>
              <a:ahLst/>
              <a:cxnLst>
                <a:cxn ang="0">
                  <a:pos x="T0" y="T1"/>
                </a:cxn>
                <a:cxn ang="0">
                  <a:pos x="T2" y="T3"/>
                </a:cxn>
                <a:cxn ang="0">
                  <a:pos x="T4" y="T5"/>
                </a:cxn>
                <a:cxn ang="0">
                  <a:pos x="T6" y="T7"/>
                </a:cxn>
                <a:cxn ang="0">
                  <a:pos x="T8" y="T9"/>
                </a:cxn>
                <a:cxn ang="0">
                  <a:pos x="T10" y="T11"/>
                </a:cxn>
              </a:cxnLst>
              <a:rect l="0" t="0" r="r" b="b"/>
              <a:pathLst>
                <a:path w="186" h="224">
                  <a:moveTo>
                    <a:pt x="186" y="0"/>
                  </a:moveTo>
                  <a:lnTo>
                    <a:pt x="0" y="224"/>
                  </a:lnTo>
                  <a:lnTo>
                    <a:pt x="0" y="224"/>
                  </a:lnTo>
                  <a:lnTo>
                    <a:pt x="0" y="224"/>
                  </a:lnTo>
                  <a:lnTo>
                    <a:pt x="0" y="224"/>
                  </a:lnTo>
                  <a:lnTo>
                    <a:pt x="1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088449">
                <a:defRPr/>
              </a:pPr>
              <a:endParaRPr lang="en-US" sz="2099">
                <a:solidFill>
                  <a:srgbClr val="000000"/>
                </a:solidFill>
                <a:latin typeface="Arial"/>
              </a:endParaRPr>
            </a:p>
          </p:txBody>
        </p:sp>
        <p:sp>
          <p:nvSpPr>
            <p:cNvPr id="170" name="Freeform 63">
              <a:extLst>
                <a:ext uri="{FF2B5EF4-FFF2-40B4-BE49-F238E27FC236}">
                  <a16:creationId xmlns:a16="http://schemas.microsoft.com/office/drawing/2014/main" id="{8ACCB611-8C06-4A02-A6A2-7D28A8DA9902}"/>
                </a:ext>
              </a:extLst>
            </p:cNvPr>
            <p:cNvSpPr>
              <a:spLocks/>
            </p:cNvSpPr>
            <p:nvPr/>
          </p:nvSpPr>
          <p:spPr bwMode="gray">
            <a:xfrm>
              <a:off x="-13630275" y="3395663"/>
              <a:ext cx="731838" cy="458788"/>
            </a:xfrm>
            <a:custGeom>
              <a:avLst/>
              <a:gdLst>
                <a:gd name="T0" fmla="*/ 461 w 461"/>
                <a:gd name="T1" fmla="*/ 0 h 289"/>
                <a:gd name="T2" fmla="*/ 0 w 461"/>
                <a:gd name="T3" fmla="*/ 0 h 289"/>
                <a:gd name="T4" fmla="*/ 0 w 461"/>
                <a:gd name="T5" fmla="*/ 289 h 289"/>
                <a:gd name="T6" fmla="*/ 223 w 461"/>
                <a:gd name="T7" fmla="*/ 289 h 289"/>
                <a:gd name="T8" fmla="*/ 409 w 461"/>
                <a:gd name="T9" fmla="*/ 65 h 289"/>
                <a:gd name="T10" fmla="*/ 461 w 461"/>
                <a:gd name="T11" fmla="*/ 0 h 289"/>
              </a:gdLst>
              <a:ahLst/>
              <a:cxnLst>
                <a:cxn ang="0">
                  <a:pos x="T0" y="T1"/>
                </a:cxn>
                <a:cxn ang="0">
                  <a:pos x="T2" y="T3"/>
                </a:cxn>
                <a:cxn ang="0">
                  <a:pos x="T4" y="T5"/>
                </a:cxn>
                <a:cxn ang="0">
                  <a:pos x="T6" y="T7"/>
                </a:cxn>
                <a:cxn ang="0">
                  <a:pos x="T8" y="T9"/>
                </a:cxn>
                <a:cxn ang="0">
                  <a:pos x="T10" y="T11"/>
                </a:cxn>
              </a:cxnLst>
              <a:rect l="0" t="0" r="r" b="b"/>
              <a:pathLst>
                <a:path w="461" h="289">
                  <a:moveTo>
                    <a:pt x="461" y="0"/>
                  </a:moveTo>
                  <a:lnTo>
                    <a:pt x="0" y="0"/>
                  </a:lnTo>
                  <a:lnTo>
                    <a:pt x="0" y="289"/>
                  </a:lnTo>
                  <a:lnTo>
                    <a:pt x="223" y="289"/>
                  </a:lnTo>
                  <a:lnTo>
                    <a:pt x="409" y="65"/>
                  </a:lnTo>
                  <a:lnTo>
                    <a:pt x="461" y="0"/>
                  </a:lnTo>
                  <a:close/>
                </a:path>
              </a:pathLst>
            </a:custGeom>
            <a:solidFill>
              <a:srgbClr val="609A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088449">
                <a:defRPr/>
              </a:pPr>
              <a:endParaRPr lang="en-US" sz="2099">
                <a:solidFill>
                  <a:srgbClr val="000000"/>
                </a:solidFill>
                <a:latin typeface="Arial"/>
              </a:endParaRPr>
            </a:p>
          </p:txBody>
        </p:sp>
        <p:sp>
          <p:nvSpPr>
            <p:cNvPr id="171" name="Freeform 64">
              <a:extLst>
                <a:ext uri="{FF2B5EF4-FFF2-40B4-BE49-F238E27FC236}">
                  <a16:creationId xmlns:a16="http://schemas.microsoft.com/office/drawing/2014/main" id="{2DC06125-CD05-4CE4-A5F5-B2937B5DFF57}"/>
                </a:ext>
              </a:extLst>
            </p:cNvPr>
            <p:cNvSpPr>
              <a:spLocks/>
            </p:cNvSpPr>
            <p:nvPr/>
          </p:nvSpPr>
          <p:spPr bwMode="gray">
            <a:xfrm>
              <a:off x="-13630275" y="3395663"/>
              <a:ext cx="731838" cy="458788"/>
            </a:xfrm>
            <a:custGeom>
              <a:avLst/>
              <a:gdLst>
                <a:gd name="T0" fmla="*/ 461 w 461"/>
                <a:gd name="T1" fmla="*/ 0 h 289"/>
                <a:gd name="T2" fmla="*/ 0 w 461"/>
                <a:gd name="T3" fmla="*/ 0 h 289"/>
                <a:gd name="T4" fmla="*/ 0 w 461"/>
                <a:gd name="T5" fmla="*/ 289 h 289"/>
                <a:gd name="T6" fmla="*/ 223 w 461"/>
                <a:gd name="T7" fmla="*/ 289 h 289"/>
                <a:gd name="T8" fmla="*/ 409 w 461"/>
                <a:gd name="T9" fmla="*/ 65 h 289"/>
                <a:gd name="T10" fmla="*/ 461 w 461"/>
                <a:gd name="T11" fmla="*/ 0 h 289"/>
              </a:gdLst>
              <a:ahLst/>
              <a:cxnLst>
                <a:cxn ang="0">
                  <a:pos x="T0" y="T1"/>
                </a:cxn>
                <a:cxn ang="0">
                  <a:pos x="T2" y="T3"/>
                </a:cxn>
                <a:cxn ang="0">
                  <a:pos x="T4" y="T5"/>
                </a:cxn>
                <a:cxn ang="0">
                  <a:pos x="T6" y="T7"/>
                </a:cxn>
                <a:cxn ang="0">
                  <a:pos x="T8" y="T9"/>
                </a:cxn>
                <a:cxn ang="0">
                  <a:pos x="T10" y="T11"/>
                </a:cxn>
              </a:cxnLst>
              <a:rect l="0" t="0" r="r" b="b"/>
              <a:pathLst>
                <a:path w="461" h="289">
                  <a:moveTo>
                    <a:pt x="461" y="0"/>
                  </a:moveTo>
                  <a:lnTo>
                    <a:pt x="0" y="0"/>
                  </a:lnTo>
                  <a:lnTo>
                    <a:pt x="0" y="289"/>
                  </a:lnTo>
                  <a:lnTo>
                    <a:pt x="223" y="289"/>
                  </a:lnTo>
                  <a:lnTo>
                    <a:pt x="409" y="65"/>
                  </a:lnTo>
                  <a:lnTo>
                    <a:pt x="4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088449">
                <a:defRPr/>
              </a:pPr>
              <a:endParaRPr lang="en-US" sz="2099">
                <a:solidFill>
                  <a:srgbClr val="000000"/>
                </a:solidFill>
                <a:latin typeface="Arial"/>
              </a:endParaRPr>
            </a:p>
          </p:txBody>
        </p:sp>
        <p:sp>
          <p:nvSpPr>
            <p:cNvPr id="172" name="Rectangle 65">
              <a:extLst>
                <a:ext uri="{FF2B5EF4-FFF2-40B4-BE49-F238E27FC236}">
                  <a16:creationId xmlns:a16="http://schemas.microsoft.com/office/drawing/2014/main" id="{844D54A1-EEFB-401A-BA61-CDC40E0D5172}"/>
                </a:ext>
              </a:extLst>
            </p:cNvPr>
            <p:cNvSpPr>
              <a:spLocks noChangeArrowheads="1"/>
            </p:cNvSpPr>
            <p:nvPr/>
          </p:nvSpPr>
          <p:spPr bwMode="gray">
            <a:xfrm>
              <a:off x="-13276263" y="3854450"/>
              <a:ext cx="1588" cy="1588"/>
            </a:xfrm>
            <a:prstGeom prst="rect">
              <a:avLst/>
            </a:prstGeom>
            <a:solidFill>
              <a:srgbClr val="F3BA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088449">
                <a:defRPr/>
              </a:pPr>
              <a:endParaRPr lang="en-US" sz="2099">
                <a:solidFill>
                  <a:srgbClr val="000000"/>
                </a:solidFill>
                <a:latin typeface="Arial"/>
              </a:endParaRPr>
            </a:p>
          </p:txBody>
        </p:sp>
        <p:sp>
          <p:nvSpPr>
            <p:cNvPr id="173" name="Rectangle 66">
              <a:extLst>
                <a:ext uri="{FF2B5EF4-FFF2-40B4-BE49-F238E27FC236}">
                  <a16:creationId xmlns:a16="http://schemas.microsoft.com/office/drawing/2014/main" id="{EE9F00B9-F786-4CF5-8D38-022BB197CE9A}"/>
                </a:ext>
              </a:extLst>
            </p:cNvPr>
            <p:cNvSpPr>
              <a:spLocks noChangeArrowheads="1"/>
            </p:cNvSpPr>
            <p:nvPr/>
          </p:nvSpPr>
          <p:spPr bwMode="gray">
            <a:xfrm>
              <a:off x="-13276263" y="385445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088449">
                <a:defRPr/>
              </a:pPr>
              <a:endParaRPr lang="en-US" sz="2099">
                <a:solidFill>
                  <a:srgbClr val="000000"/>
                </a:solidFill>
                <a:latin typeface="Arial"/>
              </a:endParaRPr>
            </a:p>
          </p:txBody>
        </p:sp>
        <p:sp>
          <p:nvSpPr>
            <p:cNvPr id="174" name="Rectangle 67">
              <a:extLst>
                <a:ext uri="{FF2B5EF4-FFF2-40B4-BE49-F238E27FC236}">
                  <a16:creationId xmlns:a16="http://schemas.microsoft.com/office/drawing/2014/main" id="{6DFA3493-9347-47DC-88C1-D5D33276BBE1}"/>
                </a:ext>
              </a:extLst>
            </p:cNvPr>
            <p:cNvSpPr>
              <a:spLocks noChangeArrowheads="1"/>
            </p:cNvSpPr>
            <p:nvPr/>
          </p:nvSpPr>
          <p:spPr bwMode="gray">
            <a:xfrm>
              <a:off x="-13630275" y="3854450"/>
              <a:ext cx="354013" cy="1588"/>
            </a:xfrm>
            <a:prstGeom prst="rect">
              <a:avLst/>
            </a:prstGeom>
            <a:solidFill>
              <a:srgbClr val="C5A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088449">
                <a:defRPr/>
              </a:pPr>
              <a:endParaRPr lang="en-US" sz="2099">
                <a:solidFill>
                  <a:srgbClr val="000000"/>
                </a:solidFill>
                <a:latin typeface="Arial"/>
              </a:endParaRPr>
            </a:p>
          </p:txBody>
        </p:sp>
        <p:sp>
          <p:nvSpPr>
            <p:cNvPr id="175" name="Rectangle 68">
              <a:extLst>
                <a:ext uri="{FF2B5EF4-FFF2-40B4-BE49-F238E27FC236}">
                  <a16:creationId xmlns:a16="http://schemas.microsoft.com/office/drawing/2014/main" id="{C55FB89F-5AD5-4853-AE01-BFFA814651FC}"/>
                </a:ext>
              </a:extLst>
            </p:cNvPr>
            <p:cNvSpPr>
              <a:spLocks noChangeArrowheads="1"/>
            </p:cNvSpPr>
            <p:nvPr/>
          </p:nvSpPr>
          <p:spPr bwMode="gray">
            <a:xfrm>
              <a:off x="-13630275" y="3854450"/>
              <a:ext cx="354013"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088449">
                <a:defRPr/>
              </a:pPr>
              <a:endParaRPr lang="en-US" sz="2099">
                <a:solidFill>
                  <a:srgbClr val="000000"/>
                </a:solidFill>
                <a:latin typeface="Arial"/>
              </a:endParaRPr>
            </a:p>
          </p:txBody>
        </p:sp>
        <p:sp>
          <p:nvSpPr>
            <p:cNvPr id="176" name="Freeform 69">
              <a:extLst>
                <a:ext uri="{FF2B5EF4-FFF2-40B4-BE49-F238E27FC236}">
                  <a16:creationId xmlns:a16="http://schemas.microsoft.com/office/drawing/2014/main" id="{FB78CA30-0AAB-49CF-9BCF-C42C71361CD7}"/>
                </a:ext>
              </a:extLst>
            </p:cNvPr>
            <p:cNvSpPr>
              <a:spLocks noEditPoints="1"/>
            </p:cNvSpPr>
            <p:nvPr/>
          </p:nvSpPr>
          <p:spPr bwMode="gray">
            <a:xfrm>
              <a:off x="-12993688" y="3395663"/>
              <a:ext cx="280988" cy="458788"/>
            </a:xfrm>
            <a:custGeom>
              <a:avLst/>
              <a:gdLst>
                <a:gd name="T0" fmla="*/ 177 w 177"/>
                <a:gd name="T1" fmla="*/ 196 h 289"/>
                <a:gd name="T2" fmla="*/ 177 w 177"/>
                <a:gd name="T3" fmla="*/ 196 h 289"/>
                <a:gd name="T4" fmla="*/ 100 w 177"/>
                <a:gd name="T5" fmla="*/ 289 h 289"/>
                <a:gd name="T6" fmla="*/ 100 w 177"/>
                <a:gd name="T7" fmla="*/ 289 h 289"/>
                <a:gd name="T8" fmla="*/ 177 w 177"/>
                <a:gd name="T9" fmla="*/ 196 h 289"/>
                <a:gd name="T10" fmla="*/ 75 w 177"/>
                <a:gd name="T11" fmla="*/ 0 h 289"/>
                <a:gd name="T12" fmla="*/ 75 w 177"/>
                <a:gd name="T13" fmla="*/ 0 h 289"/>
                <a:gd name="T14" fmla="*/ 0 w 177"/>
                <a:gd name="T15" fmla="*/ 196 h 289"/>
                <a:gd name="T16" fmla="*/ 75 w 177"/>
                <a:gd name="T17"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289">
                  <a:moveTo>
                    <a:pt x="177" y="196"/>
                  </a:moveTo>
                  <a:lnTo>
                    <a:pt x="177" y="196"/>
                  </a:lnTo>
                  <a:lnTo>
                    <a:pt x="100" y="289"/>
                  </a:lnTo>
                  <a:lnTo>
                    <a:pt x="100" y="289"/>
                  </a:lnTo>
                  <a:lnTo>
                    <a:pt x="177" y="196"/>
                  </a:lnTo>
                  <a:close/>
                  <a:moveTo>
                    <a:pt x="75" y="0"/>
                  </a:moveTo>
                  <a:lnTo>
                    <a:pt x="75" y="0"/>
                  </a:lnTo>
                  <a:lnTo>
                    <a:pt x="0" y="196"/>
                  </a:lnTo>
                  <a:lnTo>
                    <a:pt x="75" y="0"/>
                  </a:lnTo>
                  <a:close/>
                </a:path>
              </a:pathLst>
            </a:custGeom>
            <a:solidFill>
              <a:srgbClr val="F9D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088449">
                <a:defRPr/>
              </a:pPr>
              <a:endParaRPr lang="en-US" sz="2099">
                <a:solidFill>
                  <a:srgbClr val="000000"/>
                </a:solidFill>
                <a:latin typeface="Arial"/>
              </a:endParaRPr>
            </a:p>
          </p:txBody>
        </p:sp>
        <p:sp>
          <p:nvSpPr>
            <p:cNvPr id="177" name="Freeform 70">
              <a:extLst>
                <a:ext uri="{FF2B5EF4-FFF2-40B4-BE49-F238E27FC236}">
                  <a16:creationId xmlns:a16="http://schemas.microsoft.com/office/drawing/2014/main" id="{CCB88029-9396-4085-A0A8-04604E846F3B}"/>
                </a:ext>
              </a:extLst>
            </p:cNvPr>
            <p:cNvSpPr>
              <a:spLocks noEditPoints="1"/>
            </p:cNvSpPr>
            <p:nvPr/>
          </p:nvSpPr>
          <p:spPr bwMode="gray">
            <a:xfrm>
              <a:off x="-12993688" y="3395663"/>
              <a:ext cx="280988" cy="458788"/>
            </a:xfrm>
            <a:custGeom>
              <a:avLst/>
              <a:gdLst>
                <a:gd name="T0" fmla="*/ 177 w 177"/>
                <a:gd name="T1" fmla="*/ 196 h 289"/>
                <a:gd name="T2" fmla="*/ 177 w 177"/>
                <a:gd name="T3" fmla="*/ 196 h 289"/>
                <a:gd name="T4" fmla="*/ 100 w 177"/>
                <a:gd name="T5" fmla="*/ 289 h 289"/>
                <a:gd name="T6" fmla="*/ 100 w 177"/>
                <a:gd name="T7" fmla="*/ 289 h 289"/>
                <a:gd name="T8" fmla="*/ 177 w 177"/>
                <a:gd name="T9" fmla="*/ 196 h 289"/>
                <a:gd name="T10" fmla="*/ 75 w 177"/>
                <a:gd name="T11" fmla="*/ 0 h 289"/>
                <a:gd name="T12" fmla="*/ 75 w 177"/>
                <a:gd name="T13" fmla="*/ 0 h 289"/>
                <a:gd name="T14" fmla="*/ 0 w 177"/>
                <a:gd name="T15" fmla="*/ 196 h 289"/>
                <a:gd name="T16" fmla="*/ 75 w 177"/>
                <a:gd name="T17"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289">
                  <a:moveTo>
                    <a:pt x="177" y="196"/>
                  </a:moveTo>
                  <a:lnTo>
                    <a:pt x="177" y="196"/>
                  </a:lnTo>
                  <a:lnTo>
                    <a:pt x="100" y="289"/>
                  </a:lnTo>
                  <a:lnTo>
                    <a:pt x="100" y="289"/>
                  </a:lnTo>
                  <a:lnTo>
                    <a:pt x="177" y="196"/>
                  </a:lnTo>
                  <a:moveTo>
                    <a:pt x="75" y="0"/>
                  </a:moveTo>
                  <a:lnTo>
                    <a:pt x="75" y="0"/>
                  </a:lnTo>
                  <a:lnTo>
                    <a:pt x="0" y="196"/>
                  </a:lnTo>
                  <a:lnTo>
                    <a:pt x="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088449">
                <a:defRPr/>
              </a:pPr>
              <a:endParaRPr lang="en-US" sz="2099">
                <a:solidFill>
                  <a:srgbClr val="000000"/>
                </a:solidFill>
                <a:latin typeface="Arial"/>
              </a:endParaRPr>
            </a:p>
          </p:txBody>
        </p:sp>
        <p:sp>
          <p:nvSpPr>
            <p:cNvPr id="178" name="Freeform 71">
              <a:extLst>
                <a:ext uri="{FF2B5EF4-FFF2-40B4-BE49-F238E27FC236}">
                  <a16:creationId xmlns:a16="http://schemas.microsoft.com/office/drawing/2014/main" id="{C55AE309-A926-45D4-9D59-79DF68FD281F}"/>
                </a:ext>
              </a:extLst>
            </p:cNvPr>
            <p:cNvSpPr>
              <a:spLocks/>
            </p:cNvSpPr>
            <p:nvPr/>
          </p:nvSpPr>
          <p:spPr bwMode="gray">
            <a:xfrm>
              <a:off x="-12993688" y="3395663"/>
              <a:ext cx="554038" cy="458788"/>
            </a:xfrm>
            <a:custGeom>
              <a:avLst/>
              <a:gdLst>
                <a:gd name="T0" fmla="*/ 349 w 349"/>
                <a:gd name="T1" fmla="*/ 0 h 289"/>
                <a:gd name="T2" fmla="*/ 75 w 349"/>
                <a:gd name="T3" fmla="*/ 0 h 289"/>
                <a:gd name="T4" fmla="*/ 0 w 349"/>
                <a:gd name="T5" fmla="*/ 196 h 289"/>
                <a:gd name="T6" fmla="*/ 177 w 349"/>
                <a:gd name="T7" fmla="*/ 196 h 289"/>
                <a:gd name="T8" fmla="*/ 100 w 349"/>
                <a:gd name="T9" fmla="*/ 289 h 289"/>
                <a:gd name="T10" fmla="*/ 349 w 349"/>
                <a:gd name="T11" fmla="*/ 289 h 289"/>
                <a:gd name="T12" fmla="*/ 349 w 349"/>
                <a:gd name="T13" fmla="*/ 0 h 289"/>
              </a:gdLst>
              <a:ahLst/>
              <a:cxnLst>
                <a:cxn ang="0">
                  <a:pos x="T0" y="T1"/>
                </a:cxn>
                <a:cxn ang="0">
                  <a:pos x="T2" y="T3"/>
                </a:cxn>
                <a:cxn ang="0">
                  <a:pos x="T4" y="T5"/>
                </a:cxn>
                <a:cxn ang="0">
                  <a:pos x="T6" y="T7"/>
                </a:cxn>
                <a:cxn ang="0">
                  <a:pos x="T8" y="T9"/>
                </a:cxn>
                <a:cxn ang="0">
                  <a:pos x="T10" y="T11"/>
                </a:cxn>
                <a:cxn ang="0">
                  <a:pos x="T12" y="T13"/>
                </a:cxn>
              </a:cxnLst>
              <a:rect l="0" t="0" r="r" b="b"/>
              <a:pathLst>
                <a:path w="349" h="289">
                  <a:moveTo>
                    <a:pt x="349" y="0"/>
                  </a:moveTo>
                  <a:lnTo>
                    <a:pt x="75" y="0"/>
                  </a:lnTo>
                  <a:lnTo>
                    <a:pt x="0" y="196"/>
                  </a:lnTo>
                  <a:lnTo>
                    <a:pt x="177" y="196"/>
                  </a:lnTo>
                  <a:lnTo>
                    <a:pt x="100" y="289"/>
                  </a:lnTo>
                  <a:lnTo>
                    <a:pt x="349" y="289"/>
                  </a:lnTo>
                  <a:lnTo>
                    <a:pt x="349" y="0"/>
                  </a:lnTo>
                  <a:close/>
                </a:path>
              </a:pathLst>
            </a:custGeom>
            <a:solidFill>
              <a:srgbClr val="609A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088449">
                <a:defRPr/>
              </a:pPr>
              <a:endParaRPr lang="en-US" sz="2099">
                <a:solidFill>
                  <a:srgbClr val="000000"/>
                </a:solidFill>
                <a:latin typeface="Arial"/>
              </a:endParaRPr>
            </a:p>
          </p:txBody>
        </p:sp>
        <p:sp>
          <p:nvSpPr>
            <p:cNvPr id="179" name="Freeform 72">
              <a:extLst>
                <a:ext uri="{FF2B5EF4-FFF2-40B4-BE49-F238E27FC236}">
                  <a16:creationId xmlns:a16="http://schemas.microsoft.com/office/drawing/2014/main" id="{D052E7DB-5D93-4665-84E9-0D5C8526DCF7}"/>
                </a:ext>
              </a:extLst>
            </p:cNvPr>
            <p:cNvSpPr>
              <a:spLocks/>
            </p:cNvSpPr>
            <p:nvPr/>
          </p:nvSpPr>
          <p:spPr bwMode="gray">
            <a:xfrm>
              <a:off x="-12993688" y="3395663"/>
              <a:ext cx="554038" cy="458788"/>
            </a:xfrm>
            <a:custGeom>
              <a:avLst/>
              <a:gdLst>
                <a:gd name="T0" fmla="*/ 349 w 349"/>
                <a:gd name="T1" fmla="*/ 0 h 289"/>
                <a:gd name="T2" fmla="*/ 75 w 349"/>
                <a:gd name="T3" fmla="*/ 0 h 289"/>
                <a:gd name="T4" fmla="*/ 0 w 349"/>
                <a:gd name="T5" fmla="*/ 196 h 289"/>
                <a:gd name="T6" fmla="*/ 177 w 349"/>
                <a:gd name="T7" fmla="*/ 196 h 289"/>
                <a:gd name="T8" fmla="*/ 100 w 349"/>
                <a:gd name="T9" fmla="*/ 289 h 289"/>
                <a:gd name="T10" fmla="*/ 349 w 349"/>
                <a:gd name="T11" fmla="*/ 289 h 289"/>
                <a:gd name="T12" fmla="*/ 349 w 349"/>
                <a:gd name="T13" fmla="*/ 0 h 289"/>
              </a:gdLst>
              <a:ahLst/>
              <a:cxnLst>
                <a:cxn ang="0">
                  <a:pos x="T0" y="T1"/>
                </a:cxn>
                <a:cxn ang="0">
                  <a:pos x="T2" y="T3"/>
                </a:cxn>
                <a:cxn ang="0">
                  <a:pos x="T4" y="T5"/>
                </a:cxn>
                <a:cxn ang="0">
                  <a:pos x="T6" y="T7"/>
                </a:cxn>
                <a:cxn ang="0">
                  <a:pos x="T8" y="T9"/>
                </a:cxn>
                <a:cxn ang="0">
                  <a:pos x="T10" y="T11"/>
                </a:cxn>
                <a:cxn ang="0">
                  <a:pos x="T12" y="T13"/>
                </a:cxn>
              </a:cxnLst>
              <a:rect l="0" t="0" r="r" b="b"/>
              <a:pathLst>
                <a:path w="349" h="289">
                  <a:moveTo>
                    <a:pt x="349" y="0"/>
                  </a:moveTo>
                  <a:lnTo>
                    <a:pt x="75" y="0"/>
                  </a:lnTo>
                  <a:lnTo>
                    <a:pt x="0" y="196"/>
                  </a:lnTo>
                  <a:lnTo>
                    <a:pt x="177" y="196"/>
                  </a:lnTo>
                  <a:lnTo>
                    <a:pt x="100" y="289"/>
                  </a:lnTo>
                  <a:lnTo>
                    <a:pt x="349" y="289"/>
                  </a:lnTo>
                  <a:lnTo>
                    <a:pt x="34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088449">
                <a:defRPr/>
              </a:pPr>
              <a:endParaRPr lang="en-US" sz="2099">
                <a:solidFill>
                  <a:srgbClr val="000000"/>
                </a:solidFill>
                <a:latin typeface="Arial"/>
              </a:endParaRPr>
            </a:p>
          </p:txBody>
        </p:sp>
        <p:sp>
          <p:nvSpPr>
            <p:cNvPr id="180" name="Rectangle 73">
              <a:extLst>
                <a:ext uri="{FF2B5EF4-FFF2-40B4-BE49-F238E27FC236}">
                  <a16:creationId xmlns:a16="http://schemas.microsoft.com/office/drawing/2014/main" id="{AC445462-E4E3-4870-B263-4789DE2D9DD9}"/>
                </a:ext>
              </a:extLst>
            </p:cNvPr>
            <p:cNvSpPr>
              <a:spLocks noChangeArrowheads="1"/>
            </p:cNvSpPr>
            <p:nvPr/>
          </p:nvSpPr>
          <p:spPr bwMode="gray">
            <a:xfrm>
              <a:off x="-12834938" y="3854450"/>
              <a:ext cx="1588" cy="1588"/>
            </a:xfrm>
            <a:prstGeom prst="rect">
              <a:avLst/>
            </a:prstGeom>
            <a:solidFill>
              <a:srgbClr val="F3BA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088449">
                <a:defRPr/>
              </a:pPr>
              <a:endParaRPr lang="en-US" sz="2099">
                <a:solidFill>
                  <a:srgbClr val="000000"/>
                </a:solidFill>
                <a:latin typeface="Arial"/>
              </a:endParaRPr>
            </a:p>
          </p:txBody>
        </p:sp>
        <p:sp>
          <p:nvSpPr>
            <p:cNvPr id="181" name="Freeform 74">
              <a:extLst>
                <a:ext uri="{FF2B5EF4-FFF2-40B4-BE49-F238E27FC236}">
                  <a16:creationId xmlns:a16="http://schemas.microsoft.com/office/drawing/2014/main" id="{1AB9142B-0431-4681-BB66-33EF982BCADA}"/>
                </a:ext>
              </a:extLst>
            </p:cNvPr>
            <p:cNvSpPr>
              <a:spLocks/>
            </p:cNvSpPr>
            <p:nvPr/>
          </p:nvSpPr>
          <p:spPr bwMode="gray">
            <a:xfrm>
              <a:off x="-12834938" y="3854450"/>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088449">
                <a:defRPr/>
              </a:pPr>
              <a:endParaRPr lang="en-US" sz="2099">
                <a:solidFill>
                  <a:srgbClr val="000000"/>
                </a:solidFill>
                <a:latin typeface="Arial"/>
              </a:endParaRPr>
            </a:p>
          </p:txBody>
        </p:sp>
        <p:sp>
          <p:nvSpPr>
            <p:cNvPr id="182" name="Rectangle 75">
              <a:extLst>
                <a:ext uri="{FF2B5EF4-FFF2-40B4-BE49-F238E27FC236}">
                  <a16:creationId xmlns:a16="http://schemas.microsoft.com/office/drawing/2014/main" id="{90A90F14-6F51-4A49-AD59-CBDED4134B14}"/>
                </a:ext>
              </a:extLst>
            </p:cNvPr>
            <p:cNvSpPr>
              <a:spLocks noChangeArrowheads="1"/>
            </p:cNvSpPr>
            <p:nvPr/>
          </p:nvSpPr>
          <p:spPr bwMode="gray">
            <a:xfrm>
              <a:off x="-12834938" y="3854450"/>
              <a:ext cx="395288" cy="1588"/>
            </a:xfrm>
            <a:prstGeom prst="rect">
              <a:avLst/>
            </a:prstGeom>
            <a:solidFill>
              <a:srgbClr val="C5A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088449">
                <a:defRPr/>
              </a:pPr>
              <a:endParaRPr lang="en-US" sz="2099">
                <a:solidFill>
                  <a:srgbClr val="000000"/>
                </a:solidFill>
                <a:latin typeface="Arial"/>
              </a:endParaRPr>
            </a:p>
          </p:txBody>
        </p:sp>
        <p:sp>
          <p:nvSpPr>
            <p:cNvPr id="183" name="Rectangle 76">
              <a:extLst>
                <a:ext uri="{FF2B5EF4-FFF2-40B4-BE49-F238E27FC236}">
                  <a16:creationId xmlns:a16="http://schemas.microsoft.com/office/drawing/2014/main" id="{43851BBE-B92B-4C87-8B14-24FBA7CCAFC9}"/>
                </a:ext>
              </a:extLst>
            </p:cNvPr>
            <p:cNvSpPr>
              <a:spLocks noChangeArrowheads="1"/>
            </p:cNvSpPr>
            <p:nvPr/>
          </p:nvSpPr>
          <p:spPr bwMode="gray">
            <a:xfrm>
              <a:off x="-12834938" y="3854450"/>
              <a:ext cx="3952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088449">
                <a:defRPr/>
              </a:pPr>
              <a:endParaRPr lang="en-US" sz="2099">
                <a:solidFill>
                  <a:srgbClr val="000000"/>
                </a:solidFill>
                <a:latin typeface="Arial"/>
              </a:endParaRPr>
            </a:p>
          </p:txBody>
        </p:sp>
        <p:sp>
          <p:nvSpPr>
            <p:cNvPr id="184" name="Freeform 117">
              <a:extLst>
                <a:ext uri="{FF2B5EF4-FFF2-40B4-BE49-F238E27FC236}">
                  <a16:creationId xmlns:a16="http://schemas.microsoft.com/office/drawing/2014/main" id="{8D74D920-DF61-4152-977B-4C2E5F1D5154}"/>
                </a:ext>
              </a:extLst>
            </p:cNvPr>
            <p:cNvSpPr>
              <a:spLocks noEditPoints="1"/>
            </p:cNvSpPr>
            <p:nvPr/>
          </p:nvSpPr>
          <p:spPr bwMode="gray">
            <a:xfrm>
              <a:off x="-13682663" y="2447925"/>
              <a:ext cx="1295400" cy="2381250"/>
            </a:xfrm>
            <a:custGeom>
              <a:avLst/>
              <a:gdLst>
                <a:gd name="T0" fmla="*/ 349 w 393"/>
                <a:gd name="T1" fmla="*/ 76 h 721"/>
                <a:gd name="T2" fmla="*/ 278 w 393"/>
                <a:gd name="T3" fmla="*/ 76 h 721"/>
                <a:gd name="T4" fmla="*/ 278 w 393"/>
                <a:gd name="T5" fmla="*/ 25 h 721"/>
                <a:gd name="T6" fmla="*/ 253 w 393"/>
                <a:gd name="T7" fmla="*/ 0 h 721"/>
                <a:gd name="T8" fmla="*/ 140 w 393"/>
                <a:gd name="T9" fmla="*/ 0 h 721"/>
                <a:gd name="T10" fmla="*/ 114 w 393"/>
                <a:gd name="T11" fmla="*/ 25 h 721"/>
                <a:gd name="T12" fmla="*/ 114 w 393"/>
                <a:gd name="T13" fmla="*/ 76 h 721"/>
                <a:gd name="T14" fmla="*/ 43 w 393"/>
                <a:gd name="T15" fmla="*/ 76 h 721"/>
                <a:gd name="T16" fmla="*/ 0 w 393"/>
                <a:gd name="T17" fmla="*/ 119 h 721"/>
                <a:gd name="T18" fmla="*/ 0 w 393"/>
                <a:gd name="T19" fmla="*/ 678 h 721"/>
                <a:gd name="T20" fmla="*/ 43 w 393"/>
                <a:gd name="T21" fmla="*/ 721 h 721"/>
                <a:gd name="T22" fmla="*/ 349 w 393"/>
                <a:gd name="T23" fmla="*/ 721 h 721"/>
                <a:gd name="T24" fmla="*/ 393 w 393"/>
                <a:gd name="T25" fmla="*/ 678 h 721"/>
                <a:gd name="T26" fmla="*/ 393 w 393"/>
                <a:gd name="T27" fmla="*/ 119 h 721"/>
                <a:gd name="T28" fmla="*/ 349 w 393"/>
                <a:gd name="T29" fmla="*/ 76 h 721"/>
                <a:gd name="T30" fmla="*/ 377 w 393"/>
                <a:gd name="T31" fmla="*/ 678 h 721"/>
                <a:gd name="T32" fmla="*/ 349 w 393"/>
                <a:gd name="T33" fmla="*/ 705 h 721"/>
                <a:gd name="T34" fmla="*/ 43 w 393"/>
                <a:gd name="T35" fmla="*/ 705 h 721"/>
                <a:gd name="T36" fmla="*/ 16 w 393"/>
                <a:gd name="T37" fmla="*/ 678 h 721"/>
                <a:gd name="T38" fmla="*/ 16 w 393"/>
                <a:gd name="T39" fmla="*/ 119 h 721"/>
                <a:gd name="T40" fmla="*/ 43 w 393"/>
                <a:gd name="T41" fmla="*/ 92 h 721"/>
                <a:gd name="T42" fmla="*/ 130 w 393"/>
                <a:gd name="T43" fmla="*/ 92 h 721"/>
                <a:gd name="T44" fmla="*/ 130 w 393"/>
                <a:gd name="T45" fmla="*/ 25 h 721"/>
                <a:gd name="T46" fmla="*/ 140 w 393"/>
                <a:gd name="T47" fmla="*/ 16 h 721"/>
                <a:gd name="T48" fmla="*/ 253 w 393"/>
                <a:gd name="T49" fmla="*/ 16 h 721"/>
                <a:gd name="T50" fmla="*/ 262 w 393"/>
                <a:gd name="T51" fmla="*/ 25 h 721"/>
                <a:gd name="T52" fmla="*/ 262 w 393"/>
                <a:gd name="T53" fmla="*/ 76 h 721"/>
                <a:gd name="T54" fmla="*/ 162 w 393"/>
                <a:gd name="T55" fmla="*/ 76 h 721"/>
                <a:gd name="T56" fmla="*/ 162 w 393"/>
                <a:gd name="T57" fmla="*/ 92 h 721"/>
                <a:gd name="T58" fmla="*/ 349 w 393"/>
                <a:gd name="T59" fmla="*/ 92 h 721"/>
                <a:gd name="T60" fmla="*/ 377 w 393"/>
                <a:gd name="T61" fmla="*/ 119 h 721"/>
                <a:gd name="T62" fmla="*/ 377 w 393"/>
                <a:gd name="T63" fmla="*/ 678 h 721"/>
                <a:gd name="T64" fmla="*/ 117 w 393"/>
                <a:gd name="T65" fmla="*/ 609 h 721"/>
                <a:gd name="T66" fmla="*/ 172 w 393"/>
                <a:gd name="T67" fmla="*/ 465 h 721"/>
                <a:gd name="T68" fmla="*/ 81 w 393"/>
                <a:gd name="T69" fmla="*/ 465 h 721"/>
                <a:gd name="T70" fmla="*/ 275 w 393"/>
                <a:gd name="T71" fmla="*/ 229 h 721"/>
                <a:gd name="T72" fmla="*/ 220 w 393"/>
                <a:gd name="T73" fmla="*/ 373 h 721"/>
                <a:gd name="T74" fmla="*/ 311 w 393"/>
                <a:gd name="T75" fmla="*/ 373 h 721"/>
                <a:gd name="T76" fmla="*/ 117 w 393"/>
                <a:gd name="T77" fmla="*/ 609 h 721"/>
                <a:gd name="T78" fmla="*/ 115 w 393"/>
                <a:gd name="T79" fmla="*/ 449 h 721"/>
                <a:gd name="T80" fmla="*/ 195 w 393"/>
                <a:gd name="T81" fmla="*/ 449 h 721"/>
                <a:gd name="T82" fmla="*/ 167 w 393"/>
                <a:gd name="T83" fmla="*/ 523 h 721"/>
                <a:gd name="T84" fmla="*/ 277 w 393"/>
                <a:gd name="T85" fmla="*/ 389 h 721"/>
                <a:gd name="T86" fmla="*/ 197 w 393"/>
                <a:gd name="T87" fmla="*/ 389 h 721"/>
                <a:gd name="T88" fmla="*/ 226 w 393"/>
                <a:gd name="T89" fmla="*/ 315 h 721"/>
                <a:gd name="T90" fmla="*/ 115 w 393"/>
                <a:gd name="T91" fmla="*/ 449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3" h="721">
                  <a:moveTo>
                    <a:pt x="349" y="76"/>
                  </a:moveTo>
                  <a:cubicBezTo>
                    <a:pt x="278" y="76"/>
                    <a:pt x="278" y="76"/>
                    <a:pt x="278" y="76"/>
                  </a:cubicBezTo>
                  <a:cubicBezTo>
                    <a:pt x="278" y="25"/>
                    <a:pt x="278" y="25"/>
                    <a:pt x="278" y="25"/>
                  </a:cubicBezTo>
                  <a:cubicBezTo>
                    <a:pt x="278" y="11"/>
                    <a:pt x="267" y="0"/>
                    <a:pt x="253" y="0"/>
                  </a:cubicBezTo>
                  <a:cubicBezTo>
                    <a:pt x="140" y="0"/>
                    <a:pt x="140" y="0"/>
                    <a:pt x="140" y="0"/>
                  </a:cubicBezTo>
                  <a:cubicBezTo>
                    <a:pt x="126" y="0"/>
                    <a:pt x="114" y="11"/>
                    <a:pt x="114" y="25"/>
                  </a:cubicBezTo>
                  <a:cubicBezTo>
                    <a:pt x="114" y="76"/>
                    <a:pt x="114" y="76"/>
                    <a:pt x="114" y="76"/>
                  </a:cubicBezTo>
                  <a:cubicBezTo>
                    <a:pt x="43" y="76"/>
                    <a:pt x="43" y="76"/>
                    <a:pt x="43" y="76"/>
                  </a:cubicBezTo>
                  <a:cubicBezTo>
                    <a:pt x="19" y="76"/>
                    <a:pt x="0" y="96"/>
                    <a:pt x="0" y="119"/>
                  </a:cubicBezTo>
                  <a:cubicBezTo>
                    <a:pt x="0" y="678"/>
                    <a:pt x="0" y="678"/>
                    <a:pt x="0" y="678"/>
                  </a:cubicBezTo>
                  <a:cubicBezTo>
                    <a:pt x="0" y="702"/>
                    <a:pt x="19" y="721"/>
                    <a:pt x="43" y="721"/>
                  </a:cubicBezTo>
                  <a:cubicBezTo>
                    <a:pt x="349" y="721"/>
                    <a:pt x="349" y="721"/>
                    <a:pt x="349" y="721"/>
                  </a:cubicBezTo>
                  <a:cubicBezTo>
                    <a:pt x="373" y="721"/>
                    <a:pt x="393" y="702"/>
                    <a:pt x="393" y="678"/>
                  </a:cubicBezTo>
                  <a:cubicBezTo>
                    <a:pt x="393" y="119"/>
                    <a:pt x="393" y="119"/>
                    <a:pt x="393" y="119"/>
                  </a:cubicBezTo>
                  <a:cubicBezTo>
                    <a:pt x="393" y="96"/>
                    <a:pt x="373" y="76"/>
                    <a:pt x="349" y="76"/>
                  </a:cubicBezTo>
                  <a:close/>
                  <a:moveTo>
                    <a:pt x="377" y="678"/>
                  </a:moveTo>
                  <a:cubicBezTo>
                    <a:pt x="377" y="693"/>
                    <a:pt x="364" y="705"/>
                    <a:pt x="349" y="705"/>
                  </a:cubicBezTo>
                  <a:cubicBezTo>
                    <a:pt x="43" y="705"/>
                    <a:pt x="43" y="705"/>
                    <a:pt x="43" y="705"/>
                  </a:cubicBezTo>
                  <a:cubicBezTo>
                    <a:pt x="28" y="705"/>
                    <a:pt x="16" y="693"/>
                    <a:pt x="16" y="678"/>
                  </a:cubicBezTo>
                  <a:cubicBezTo>
                    <a:pt x="16" y="119"/>
                    <a:pt x="16" y="119"/>
                    <a:pt x="16" y="119"/>
                  </a:cubicBezTo>
                  <a:cubicBezTo>
                    <a:pt x="16" y="104"/>
                    <a:pt x="28" y="92"/>
                    <a:pt x="43" y="92"/>
                  </a:cubicBezTo>
                  <a:cubicBezTo>
                    <a:pt x="130" y="92"/>
                    <a:pt x="130" y="92"/>
                    <a:pt x="130" y="92"/>
                  </a:cubicBezTo>
                  <a:cubicBezTo>
                    <a:pt x="130" y="25"/>
                    <a:pt x="130" y="25"/>
                    <a:pt x="130" y="25"/>
                  </a:cubicBezTo>
                  <a:cubicBezTo>
                    <a:pt x="130" y="20"/>
                    <a:pt x="135" y="16"/>
                    <a:pt x="140" y="16"/>
                  </a:cubicBezTo>
                  <a:cubicBezTo>
                    <a:pt x="253" y="16"/>
                    <a:pt x="253" y="16"/>
                    <a:pt x="253" y="16"/>
                  </a:cubicBezTo>
                  <a:cubicBezTo>
                    <a:pt x="258" y="16"/>
                    <a:pt x="262" y="20"/>
                    <a:pt x="262" y="25"/>
                  </a:cubicBezTo>
                  <a:cubicBezTo>
                    <a:pt x="262" y="76"/>
                    <a:pt x="262" y="76"/>
                    <a:pt x="262" y="76"/>
                  </a:cubicBezTo>
                  <a:cubicBezTo>
                    <a:pt x="162" y="76"/>
                    <a:pt x="162" y="76"/>
                    <a:pt x="162" y="76"/>
                  </a:cubicBezTo>
                  <a:cubicBezTo>
                    <a:pt x="162" y="92"/>
                    <a:pt x="162" y="92"/>
                    <a:pt x="162" y="92"/>
                  </a:cubicBezTo>
                  <a:cubicBezTo>
                    <a:pt x="349" y="92"/>
                    <a:pt x="349" y="92"/>
                    <a:pt x="349" y="92"/>
                  </a:cubicBezTo>
                  <a:cubicBezTo>
                    <a:pt x="364" y="92"/>
                    <a:pt x="377" y="104"/>
                    <a:pt x="377" y="119"/>
                  </a:cubicBezTo>
                  <a:lnTo>
                    <a:pt x="377" y="678"/>
                  </a:lnTo>
                  <a:close/>
                  <a:moveTo>
                    <a:pt x="117" y="609"/>
                  </a:moveTo>
                  <a:cubicBezTo>
                    <a:pt x="172" y="465"/>
                    <a:pt x="172" y="465"/>
                    <a:pt x="172" y="465"/>
                  </a:cubicBezTo>
                  <a:cubicBezTo>
                    <a:pt x="81" y="465"/>
                    <a:pt x="81" y="465"/>
                    <a:pt x="81" y="465"/>
                  </a:cubicBezTo>
                  <a:cubicBezTo>
                    <a:pt x="275" y="229"/>
                    <a:pt x="275" y="229"/>
                    <a:pt x="275" y="229"/>
                  </a:cubicBezTo>
                  <a:cubicBezTo>
                    <a:pt x="220" y="373"/>
                    <a:pt x="220" y="373"/>
                    <a:pt x="220" y="373"/>
                  </a:cubicBezTo>
                  <a:cubicBezTo>
                    <a:pt x="311" y="373"/>
                    <a:pt x="311" y="373"/>
                    <a:pt x="311" y="373"/>
                  </a:cubicBezTo>
                  <a:lnTo>
                    <a:pt x="117" y="609"/>
                  </a:lnTo>
                  <a:close/>
                  <a:moveTo>
                    <a:pt x="115" y="449"/>
                  </a:moveTo>
                  <a:cubicBezTo>
                    <a:pt x="195" y="449"/>
                    <a:pt x="195" y="449"/>
                    <a:pt x="195" y="449"/>
                  </a:cubicBezTo>
                  <a:cubicBezTo>
                    <a:pt x="167" y="523"/>
                    <a:pt x="167" y="523"/>
                    <a:pt x="167" y="523"/>
                  </a:cubicBezTo>
                  <a:cubicBezTo>
                    <a:pt x="277" y="389"/>
                    <a:pt x="277" y="389"/>
                    <a:pt x="277" y="389"/>
                  </a:cubicBezTo>
                  <a:cubicBezTo>
                    <a:pt x="197" y="389"/>
                    <a:pt x="197" y="389"/>
                    <a:pt x="197" y="389"/>
                  </a:cubicBezTo>
                  <a:cubicBezTo>
                    <a:pt x="226" y="315"/>
                    <a:pt x="226" y="315"/>
                    <a:pt x="226" y="315"/>
                  </a:cubicBezTo>
                  <a:lnTo>
                    <a:pt x="115" y="44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088449">
                <a:defRPr/>
              </a:pPr>
              <a:endParaRPr lang="en-US" sz="2099">
                <a:solidFill>
                  <a:srgbClr val="000000"/>
                </a:solidFill>
                <a:latin typeface="Arial"/>
              </a:endParaRPr>
            </a:p>
          </p:txBody>
        </p:sp>
      </p:grpSp>
      <p:grpSp>
        <p:nvGrpSpPr>
          <p:cNvPr id="185" name="Group 184">
            <a:extLst>
              <a:ext uri="{FF2B5EF4-FFF2-40B4-BE49-F238E27FC236}">
                <a16:creationId xmlns:a16="http://schemas.microsoft.com/office/drawing/2014/main" id="{FFD39571-90C6-43CB-A1F5-917974DC2688}"/>
              </a:ext>
            </a:extLst>
          </p:cNvPr>
          <p:cNvGrpSpPr/>
          <p:nvPr/>
        </p:nvGrpSpPr>
        <p:grpSpPr bwMode="gray">
          <a:xfrm>
            <a:off x="7107864" y="2157159"/>
            <a:ext cx="596107" cy="559902"/>
            <a:chOff x="-12876213" y="4175125"/>
            <a:chExt cx="2587625" cy="2430463"/>
          </a:xfrm>
        </p:grpSpPr>
        <p:sp>
          <p:nvSpPr>
            <p:cNvPr id="186" name="Freeform 124">
              <a:extLst>
                <a:ext uri="{FF2B5EF4-FFF2-40B4-BE49-F238E27FC236}">
                  <a16:creationId xmlns:a16="http://schemas.microsoft.com/office/drawing/2014/main" id="{74EF8EE0-6030-4B72-9DD0-0EA631D53150}"/>
                </a:ext>
              </a:extLst>
            </p:cNvPr>
            <p:cNvSpPr>
              <a:spLocks noEditPoints="1"/>
            </p:cNvSpPr>
            <p:nvPr/>
          </p:nvSpPr>
          <p:spPr bwMode="gray">
            <a:xfrm>
              <a:off x="-12876213" y="4175125"/>
              <a:ext cx="2152650" cy="2430463"/>
            </a:xfrm>
            <a:custGeom>
              <a:avLst/>
              <a:gdLst>
                <a:gd name="T0" fmla="*/ 444 w 653"/>
                <a:gd name="T1" fmla="*/ 392 h 736"/>
                <a:gd name="T2" fmla="*/ 649 w 653"/>
                <a:gd name="T3" fmla="*/ 365 h 736"/>
                <a:gd name="T4" fmla="*/ 555 w 653"/>
                <a:gd name="T5" fmla="*/ 169 h 736"/>
                <a:gd name="T6" fmla="*/ 628 w 653"/>
                <a:gd name="T7" fmla="*/ 176 h 736"/>
                <a:gd name="T8" fmla="*/ 594 w 653"/>
                <a:gd name="T9" fmla="*/ 94 h 736"/>
                <a:gd name="T10" fmla="*/ 548 w 653"/>
                <a:gd name="T11" fmla="*/ 154 h 736"/>
                <a:gd name="T12" fmla="*/ 416 w 653"/>
                <a:gd name="T13" fmla="*/ 48 h 736"/>
                <a:gd name="T14" fmla="*/ 344 w 653"/>
                <a:gd name="T15" fmla="*/ 90 h 736"/>
                <a:gd name="T16" fmla="*/ 190 w 653"/>
                <a:gd name="T17" fmla="*/ 142 h 736"/>
                <a:gd name="T18" fmla="*/ 108 w 653"/>
                <a:gd name="T19" fmla="*/ 108 h 736"/>
                <a:gd name="T20" fmla="*/ 142 w 653"/>
                <a:gd name="T21" fmla="*/ 190 h 736"/>
                <a:gd name="T22" fmla="*/ 92 w 653"/>
                <a:gd name="T23" fmla="*/ 349 h 736"/>
                <a:gd name="T24" fmla="*/ 48 w 653"/>
                <a:gd name="T25" fmla="*/ 416 h 736"/>
                <a:gd name="T26" fmla="*/ 166 w 653"/>
                <a:gd name="T27" fmla="*/ 329 h 736"/>
                <a:gd name="T28" fmla="*/ 182 w 653"/>
                <a:gd name="T29" fmla="*/ 319 h 736"/>
                <a:gd name="T30" fmla="*/ 397 w 653"/>
                <a:gd name="T31" fmla="*/ 311 h 736"/>
                <a:gd name="T32" fmla="*/ 172 w 653"/>
                <a:gd name="T33" fmla="*/ 568 h 736"/>
                <a:gd name="T34" fmla="*/ 372 w 653"/>
                <a:gd name="T35" fmla="*/ 640 h 736"/>
                <a:gd name="T36" fmla="*/ 368 w 653"/>
                <a:gd name="T37" fmla="*/ 736 h 736"/>
                <a:gd name="T38" fmla="*/ 443 w 653"/>
                <a:gd name="T39" fmla="*/ 542 h 736"/>
                <a:gd name="T40" fmla="*/ 560 w 653"/>
                <a:gd name="T41" fmla="*/ 628 h 736"/>
                <a:gd name="T42" fmla="*/ 642 w 653"/>
                <a:gd name="T43" fmla="*/ 594 h 736"/>
                <a:gd name="T44" fmla="*/ 562 w 653"/>
                <a:gd name="T45" fmla="*/ 559 h 736"/>
                <a:gd name="T46" fmla="*/ 646 w 653"/>
                <a:gd name="T47" fmla="*/ 370 h 736"/>
                <a:gd name="T48" fmla="*/ 617 w 653"/>
                <a:gd name="T49" fmla="*/ 119 h 736"/>
                <a:gd name="T50" fmla="*/ 572 w 653"/>
                <a:gd name="T51" fmla="*/ 119 h 736"/>
                <a:gd name="T52" fmla="*/ 48 w 653"/>
                <a:gd name="T53" fmla="*/ 336 h 736"/>
                <a:gd name="T54" fmla="*/ 400 w 653"/>
                <a:gd name="T55" fmla="*/ 688 h 736"/>
                <a:gd name="T56" fmla="*/ 368 w 653"/>
                <a:gd name="T57" fmla="*/ 656 h 736"/>
                <a:gd name="T58" fmla="*/ 384 w 653"/>
                <a:gd name="T59" fmla="*/ 182 h 736"/>
                <a:gd name="T60" fmla="*/ 368 w 653"/>
                <a:gd name="T61" fmla="*/ 16 h 736"/>
                <a:gd name="T62" fmla="*/ 336 w 653"/>
                <a:gd name="T63" fmla="*/ 48 h 736"/>
                <a:gd name="T64" fmla="*/ 119 w 653"/>
                <a:gd name="T65" fmla="*/ 119 h 736"/>
                <a:gd name="T66" fmla="*/ 164 w 653"/>
                <a:gd name="T67" fmla="*/ 164 h 736"/>
                <a:gd name="T68" fmla="*/ 166 w 653"/>
                <a:gd name="T69" fmla="*/ 183 h 736"/>
                <a:gd name="T70" fmla="*/ 289 w 653"/>
                <a:gd name="T71" fmla="*/ 190 h 736"/>
                <a:gd name="T72" fmla="*/ 359 w 653"/>
                <a:gd name="T73" fmla="*/ 95 h 736"/>
                <a:gd name="T74" fmla="*/ 317 w 653"/>
                <a:gd name="T75" fmla="*/ 178 h 736"/>
                <a:gd name="T76" fmla="*/ 431 w 653"/>
                <a:gd name="T77" fmla="*/ 197 h 736"/>
                <a:gd name="T78" fmla="*/ 387 w 653"/>
                <a:gd name="T79" fmla="*/ 199 h 736"/>
                <a:gd name="T80" fmla="*/ 475 w 653"/>
                <a:gd name="T81" fmla="*/ 481 h 736"/>
                <a:gd name="T82" fmla="*/ 484 w 653"/>
                <a:gd name="T83" fmla="*/ 494 h 736"/>
                <a:gd name="T84" fmla="*/ 484 w 653"/>
                <a:gd name="T85" fmla="*/ 494 h 736"/>
                <a:gd name="T86" fmla="*/ 617 w 653"/>
                <a:gd name="T87" fmla="*/ 617 h 736"/>
                <a:gd name="T88" fmla="*/ 594 w 653"/>
                <a:gd name="T89" fmla="*/ 562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3" h="736">
                  <a:moveTo>
                    <a:pt x="646" y="370"/>
                  </a:moveTo>
                  <a:cubicBezTo>
                    <a:pt x="579" y="396"/>
                    <a:pt x="527" y="431"/>
                    <a:pt x="487" y="469"/>
                  </a:cubicBezTo>
                  <a:cubicBezTo>
                    <a:pt x="472" y="447"/>
                    <a:pt x="458" y="421"/>
                    <a:pt x="444" y="392"/>
                  </a:cubicBezTo>
                  <a:cubicBezTo>
                    <a:pt x="505" y="371"/>
                    <a:pt x="574" y="360"/>
                    <a:pt x="648" y="369"/>
                  </a:cubicBezTo>
                  <a:cubicBezTo>
                    <a:pt x="649" y="365"/>
                    <a:pt x="649" y="365"/>
                    <a:pt x="649" y="365"/>
                  </a:cubicBezTo>
                  <a:cubicBezTo>
                    <a:pt x="649" y="365"/>
                    <a:pt x="649" y="365"/>
                    <a:pt x="649" y="365"/>
                  </a:cubicBezTo>
                  <a:cubicBezTo>
                    <a:pt x="653" y="350"/>
                    <a:pt x="653" y="350"/>
                    <a:pt x="653" y="350"/>
                  </a:cubicBezTo>
                  <a:cubicBezTo>
                    <a:pt x="558" y="320"/>
                    <a:pt x="492" y="256"/>
                    <a:pt x="449" y="195"/>
                  </a:cubicBezTo>
                  <a:cubicBezTo>
                    <a:pt x="484" y="191"/>
                    <a:pt x="519" y="182"/>
                    <a:pt x="555" y="169"/>
                  </a:cubicBezTo>
                  <a:cubicBezTo>
                    <a:pt x="556" y="171"/>
                    <a:pt x="558" y="174"/>
                    <a:pt x="560" y="176"/>
                  </a:cubicBezTo>
                  <a:cubicBezTo>
                    <a:pt x="569" y="185"/>
                    <a:pt x="581" y="190"/>
                    <a:pt x="594" y="190"/>
                  </a:cubicBezTo>
                  <a:cubicBezTo>
                    <a:pt x="607" y="190"/>
                    <a:pt x="619" y="185"/>
                    <a:pt x="628" y="176"/>
                  </a:cubicBezTo>
                  <a:cubicBezTo>
                    <a:pt x="637" y="167"/>
                    <a:pt x="642" y="155"/>
                    <a:pt x="642" y="142"/>
                  </a:cubicBezTo>
                  <a:cubicBezTo>
                    <a:pt x="642" y="129"/>
                    <a:pt x="637" y="117"/>
                    <a:pt x="628" y="108"/>
                  </a:cubicBezTo>
                  <a:cubicBezTo>
                    <a:pt x="619" y="99"/>
                    <a:pt x="607" y="94"/>
                    <a:pt x="594" y="94"/>
                  </a:cubicBezTo>
                  <a:cubicBezTo>
                    <a:pt x="581" y="94"/>
                    <a:pt x="569" y="99"/>
                    <a:pt x="560" y="108"/>
                  </a:cubicBezTo>
                  <a:cubicBezTo>
                    <a:pt x="551" y="117"/>
                    <a:pt x="546" y="129"/>
                    <a:pt x="546" y="142"/>
                  </a:cubicBezTo>
                  <a:cubicBezTo>
                    <a:pt x="546" y="146"/>
                    <a:pt x="547" y="150"/>
                    <a:pt x="548" y="154"/>
                  </a:cubicBezTo>
                  <a:cubicBezTo>
                    <a:pt x="512" y="168"/>
                    <a:pt x="475" y="176"/>
                    <a:pt x="438" y="180"/>
                  </a:cubicBezTo>
                  <a:cubicBezTo>
                    <a:pt x="416" y="145"/>
                    <a:pt x="400" y="114"/>
                    <a:pt x="391" y="90"/>
                  </a:cubicBezTo>
                  <a:cubicBezTo>
                    <a:pt x="406" y="82"/>
                    <a:pt x="416" y="66"/>
                    <a:pt x="416" y="48"/>
                  </a:cubicBezTo>
                  <a:cubicBezTo>
                    <a:pt x="416" y="22"/>
                    <a:pt x="394" y="0"/>
                    <a:pt x="368" y="0"/>
                  </a:cubicBezTo>
                  <a:cubicBezTo>
                    <a:pt x="342" y="0"/>
                    <a:pt x="320" y="22"/>
                    <a:pt x="320" y="48"/>
                  </a:cubicBezTo>
                  <a:cubicBezTo>
                    <a:pt x="320" y="66"/>
                    <a:pt x="330" y="81"/>
                    <a:pt x="344" y="90"/>
                  </a:cubicBezTo>
                  <a:cubicBezTo>
                    <a:pt x="331" y="122"/>
                    <a:pt x="315" y="150"/>
                    <a:pt x="299" y="175"/>
                  </a:cubicBezTo>
                  <a:cubicBezTo>
                    <a:pt x="253" y="168"/>
                    <a:pt x="215" y="157"/>
                    <a:pt x="189" y="149"/>
                  </a:cubicBezTo>
                  <a:cubicBezTo>
                    <a:pt x="189" y="147"/>
                    <a:pt x="190" y="144"/>
                    <a:pt x="190" y="142"/>
                  </a:cubicBezTo>
                  <a:cubicBezTo>
                    <a:pt x="190" y="129"/>
                    <a:pt x="185" y="117"/>
                    <a:pt x="176" y="108"/>
                  </a:cubicBezTo>
                  <a:cubicBezTo>
                    <a:pt x="167" y="99"/>
                    <a:pt x="155" y="94"/>
                    <a:pt x="142" y="94"/>
                  </a:cubicBezTo>
                  <a:cubicBezTo>
                    <a:pt x="129" y="94"/>
                    <a:pt x="117" y="99"/>
                    <a:pt x="108" y="108"/>
                  </a:cubicBezTo>
                  <a:cubicBezTo>
                    <a:pt x="99" y="117"/>
                    <a:pt x="94" y="129"/>
                    <a:pt x="94" y="142"/>
                  </a:cubicBezTo>
                  <a:cubicBezTo>
                    <a:pt x="94" y="155"/>
                    <a:pt x="99" y="167"/>
                    <a:pt x="108" y="176"/>
                  </a:cubicBezTo>
                  <a:cubicBezTo>
                    <a:pt x="117" y="185"/>
                    <a:pt x="129" y="190"/>
                    <a:pt x="142" y="190"/>
                  </a:cubicBezTo>
                  <a:cubicBezTo>
                    <a:pt x="145" y="190"/>
                    <a:pt x="148" y="189"/>
                    <a:pt x="151" y="189"/>
                  </a:cubicBezTo>
                  <a:cubicBezTo>
                    <a:pt x="157" y="215"/>
                    <a:pt x="164" y="255"/>
                    <a:pt x="165" y="311"/>
                  </a:cubicBezTo>
                  <a:cubicBezTo>
                    <a:pt x="138" y="328"/>
                    <a:pt x="113" y="341"/>
                    <a:pt x="92" y="349"/>
                  </a:cubicBezTo>
                  <a:cubicBezTo>
                    <a:pt x="85" y="332"/>
                    <a:pt x="68" y="320"/>
                    <a:pt x="48" y="320"/>
                  </a:cubicBezTo>
                  <a:cubicBezTo>
                    <a:pt x="22" y="320"/>
                    <a:pt x="0" y="342"/>
                    <a:pt x="0" y="368"/>
                  </a:cubicBezTo>
                  <a:cubicBezTo>
                    <a:pt x="0" y="394"/>
                    <a:pt x="22" y="416"/>
                    <a:pt x="48" y="416"/>
                  </a:cubicBezTo>
                  <a:cubicBezTo>
                    <a:pt x="74" y="416"/>
                    <a:pt x="96" y="394"/>
                    <a:pt x="96" y="368"/>
                  </a:cubicBezTo>
                  <a:cubicBezTo>
                    <a:pt x="96" y="367"/>
                    <a:pt x="96" y="366"/>
                    <a:pt x="96" y="364"/>
                  </a:cubicBezTo>
                  <a:cubicBezTo>
                    <a:pt x="116" y="357"/>
                    <a:pt x="140" y="346"/>
                    <a:pt x="166" y="329"/>
                  </a:cubicBezTo>
                  <a:cubicBezTo>
                    <a:pt x="166" y="388"/>
                    <a:pt x="159" y="462"/>
                    <a:pt x="141" y="553"/>
                  </a:cubicBezTo>
                  <a:cubicBezTo>
                    <a:pt x="156" y="557"/>
                    <a:pt x="156" y="557"/>
                    <a:pt x="156" y="557"/>
                  </a:cubicBezTo>
                  <a:cubicBezTo>
                    <a:pt x="168" y="500"/>
                    <a:pt x="182" y="410"/>
                    <a:pt x="182" y="319"/>
                  </a:cubicBezTo>
                  <a:cubicBezTo>
                    <a:pt x="223" y="291"/>
                    <a:pt x="267" y="251"/>
                    <a:pt x="307" y="193"/>
                  </a:cubicBezTo>
                  <a:cubicBezTo>
                    <a:pt x="327" y="196"/>
                    <a:pt x="349" y="198"/>
                    <a:pt x="371" y="198"/>
                  </a:cubicBezTo>
                  <a:cubicBezTo>
                    <a:pt x="376" y="233"/>
                    <a:pt x="385" y="271"/>
                    <a:pt x="397" y="311"/>
                  </a:cubicBezTo>
                  <a:cubicBezTo>
                    <a:pt x="404" y="336"/>
                    <a:pt x="413" y="360"/>
                    <a:pt x="422" y="382"/>
                  </a:cubicBezTo>
                  <a:cubicBezTo>
                    <a:pt x="298" y="428"/>
                    <a:pt x="205" y="512"/>
                    <a:pt x="161" y="557"/>
                  </a:cubicBezTo>
                  <a:cubicBezTo>
                    <a:pt x="172" y="568"/>
                    <a:pt x="172" y="568"/>
                    <a:pt x="172" y="568"/>
                  </a:cubicBezTo>
                  <a:cubicBezTo>
                    <a:pt x="178" y="581"/>
                    <a:pt x="178" y="581"/>
                    <a:pt x="178" y="581"/>
                  </a:cubicBezTo>
                  <a:cubicBezTo>
                    <a:pt x="223" y="561"/>
                    <a:pt x="318" y="525"/>
                    <a:pt x="426" y="539"/>
                  </a:cubicBezTo>
                  <a:cubicBezTo>
                    <a:pt x="398" y="578"/>
                    <a:pt x="381" y="615"/>
                    <a:pt x="372" y="640"/>
                  </a:cubicBezTo>
                  <a:cubicBezTo>
                    <a:pt x="370" y="640"/>
                    <a:pt x="369" y="640"/>
                    <a:pt x="368" y="640"/>
                  </a:cubicBezTo>
                  <a:cubicBezTo>
                    <a:pt x="342" y="640"/>
                    <a:pt x="320" y="662"/>
                    <a:pt x="320" y="688"/>
                  </a:cubicBezTo>
                  <a:cubicBezTo>
                    <a:pt x="320" y="714"/>
                    <a:pt x="342" y="736"/>
                    <a:pt x="368" y="736"/>
                  </a:cubicBezTo>
                  <a:cubicBezTo>
                    <a:pt x="394" y="736"/>
                    <a:pt x="416" y="714"/>
                    <a:pt x="416" y="688"/>
                  </a:cubicBezTo>
                  <a:cubicBezTo>
                    <a:pt x="416" y="668"/>
                    <a:pt x="404" y="651"/>
                    <a:pt x="387" y="644"/>
                  </a:cubicBezTo>
                  <a:cubicBezTo>
                    <a:pt x="398" y="615"/>
                    <a:pt x="416" y="579"/>
                    <a:pt x="443" y="542"/>
                  </a:cubicBezTo>
                  <a:cubicBezTo>
                    <a:pt x="478" y="548"/>
                    <a:pt x="513" y="560"/>
                    <a:pt x="549" y="579"/>
                  </a:cubicBezTo>
                  <a:cubicBezTo>
                    <a:pt x="547" y="584"/>
                    <a:pt x="546" y="589"/>
                    <a:pt x="546" y="594"/>
                  </a:cubicBezTo>
                  <a:cubicBezTo>
                    <a:pt x="546" y="607"/>
                    <a:pt x="551" y="619"/>
                    <a:pt x="560" y="628"/>
                  </a:cubicBezTo>
                  <a:cubicBezTo>
                    <a:pt x="569" y="637"/>
                    <a:pt x="581" y="642"/>
                    <a:pt x="594" y="642"/>
                  </a:cubicBezTo>
                  <a:cubicBezTo>
                    <a:pt x="607" y="642"/>
                    <a:pt x="619" y="637"/>
                    <a:pt x="628" y="628"/>
                  </a:cubicBezTo>
                  <a:cubicBezTo>
                    <a:pt x="637" y="619"/>
                    <a:pt x="642" y="607"/>
                    <a:pt x="642" y="594"/>
                  </a:cubicBezTo>
                  <a:cubicBezTo>
                    <a:pt x="642" y="581"/>
                    <a:pt x="637" y="569"/>
                    <a:pt x="628" y="560"/>
                  </a:cubicBezTo>
                  <a:cubicBezTo>
                    <a:pt x="619" y="551"/>
                    <a:pt x="607" y="546"/>
                    <a:pt x="594" y="546"/>
                  </a:cubicBezTo>
                  <a:cubicBezTo>
                    <a:pt x="582" y="546"/>
                    <a:pt x="570" y="551"/>
                    <a:pt x="562" y="559"/>
                  </a:cubicBezTo>
                  <a:cubicBezTo>
                    <a:pt x="543" y="542"/>
                    <a:pt x="520" y="517"/>
                    <a:pt x="496" y="482"/>
                  </a:cubicBezTo>
                  <a:cubicBezTo>
                    <a:pt x="535" y="445"/>
                    <a:pt x="586" y="410"/>
                    <a:pt x="652" y="385"/>
                  </a:cubicBezTo>
                  <a:cubicBezTo>
                    <a:pt x="646" y="370"/>
                    <a:pt x="646" y="370"/>
                    <a:pt x="646" y="370"/>
                  </a:cubicBezTo>
                  <a:moveTo>
                    <a:pt x="572" y="119"/>
                  </a:moveTo>
                  <a:cubicBezTo>
                    <a:pt x="578" y="113"/>
                    <a:pt x="586" y="110"/>
                    <a:pt x="594" y="110"/>
                  </a:cubicBezTo>
                  <a:cubicBezTo>
                    <a:pt x="602" y="110"/>
                    <a:pt x="611" y="113"/>
                    <a:pt x="617" y="119"/>
                  </a:cubicBezTo>
                  <a:cubicBezTo>
                    <a:pt x="629" y="132"/>
                    <a:pt x="629" y="152"/>
                    <a:pt x="617" y="164"/>
                  </a:cubicBezTo>
                  <a:cubicBezTo>
                    <a:pt x="604" y="177"/>
                    <a:pt x="584" y="177"/>
                    <a:pt x="572" y="164"/>
                  </a:cubicBezTo>
                  <a:cubicBezTo>
                    <a:pt x="559" y="152"/>
                    <a:pt x="559" y="132"/>
                    <a:pt x="572" y="119"/>
                  </a:cubicBezTo>
                  <a:moveTo>
                    <a:pt x="48" y="400"/>
                  </a:moveTo>
                  <a:cubicBezTo>
                    <a:pt x="30" y="400"/>
                    <a:pt x="16" y="386"/>
                    <a:pt x="16" y="368"/>
                  </a:cubicBezTo>
                  <a:cubicBezTo>
                    <a:pt x="16" y="350"/>
                    <a:pt x="30" y="336"/>
                    <a:pt x="48" y="336"/>
                  </a:cubicBezTo>
                  <a:cubicBezTo>
                    <a:pt x="66" y="336"/>
                    <a:pt x="80" y="350"/>
                    <a:pt x="80" y="368"/>
                  </a:cubicBezTo>
                  <a:cubicBezTo>
                    <a:pt x="80" y="386"/>
                    <a:pt x="66" y="400"/>
                    <a:pt x="48" y="400"/>
                  </a:cubicBezTo>
                  <a:moveTo>
                    <a:pt x="400" y="688"/>
                  </a:moveTo>
                  <a:cubicBezTo>
                    <a:pt x="400" y="706"/>
                    <a:pt x="386" y="720"/>
                    <a:pt x="368" y="720"/>
                  </a:cubicBezTo>
                  <a:cubicBezTo>
                    <a:pt x="350" y="720"/>
                    <a:pt x="336" y="706"/>
                    <a:pt x="336" y="688"/>
                  </a:cubicBezTo>
                  <a:cubicBezTo>
                    <a:pt x="336" y="670"/>
                    <a:pt x="350" y="656"/>
                    <a:pt x="368" y="656"/>
                  </a:cubicBezTo>
                  <a:cubicBezTo>
                    <a:pt x="386" y="656"/>
                    <a:pt x="400" y="670"/>
                    <a:pt x="400" y="688"/>
                  </a:cubicBezTo>
                  <a:moveTo>
                    <a:pt x="420" y="181"/>
                  </a:moveTo>
                  <a:cubicBezTo>
                    <a:pt x="408" y="182"/>
                    <a:pt x="396" y="182"/>
                    <a:pt x="384" y="182"/>
                  </a:cubicBezTo>
                  <a:cubicBezTo>
                    <a:pt x="380" y="155"/>
                    <a:pt x="378" y="127"/>
                    <a:pt x="376" y="98"/>
                  </a:cubicBezTo>
                  <a:cubicBezTo>
                    <a:pt x="386" y="120"/>
                    <a:pt x="400" y="149"/>
                    <a:pt x="420" y="181"/>
                  </a:cubicBezTo>
                  <a:moveTo>
                    <a:pt x="368" y="16"/>
                  </a:moveTo>
                  <a:cubicBezTo>
                    <a:pt x="386" y="16"/>
                    <a:pt x="400" y="30"/>
                    <a:pt x="400" y="48"/>
                  </a:cubicBezTo>
                  <a:cubicBezTo>
                    <a:pt x="400" y="66"/>
                    <a:pt x="386" y="80"/>
                    <a:pt x="368" y="80"/>
                  </a:cubicBezTo>
                  <a:cubicBezTo>
                    <a:pt x="350" y="80"/>
                    <a:pt x="336" y="66"/>
                    <a:pt x="336" y="48"/>
                  </a:cubicBezTo>
                  <a:cubicBezTo>
                    <a:pt x="336" y="30"/>
                    <a:pt x="350" y="16"/>
                    <a:pt x="368" y="16"/>
                  </a:cubicBezTo>
                  <a:moveTo>
                    <a:pt x="119" y="164"/>
                  </a:moveTo>
                  <a:cubicBezTo>
                    <a:pt x="107" y="152"/>
                    <a:pt x="107" y="132"/>
                    <a:pt x="119" y="119"/>
                  </a:cubicBezTo>
                  <a:cubicBezTo>
                    <a:pt x="125" y="113"/>
                    <a:pt x="134" y="110"/>
                    <a:pt x="142" y="110"/>
                  </a:cubicBezTo>
                  <a:cubicBezTo>
                    <a:pt x="150" y="110"/>
                    <a:pt x="158" y="113"/>
                    <a:pt x="164" y="119"/>
                  </a:cubicBezTo>
                  <a:cubicBezTo>
                    <a:pt x="177" y="132"/>
                    <a:pt x="177" y="152"/>
                    <a:pt x="164" y="164"/>
                  </a:cubicBezTo>
                  <a:cubicBezTo>
                    <a:pt x="152" y="177"/>
                    <a:pt x="132" y="177"/>
                    <a:pt x="119" y="164"/>
                  </a:cubicBezTo>
                  <a:moveTo>
                    <a:pt x="181" y="300"/>
                  </a:moveTo>
                  <a:cubicBezTo>
                    <a:pt x="180" y="260"/>
                    <a:pt x="175" y="220"/>
                    <a:pt x="166" y="183"/>
                  </a:cubicBezTo>
                  <a:cubicBezTo>
                    <a:pt x="169" y="181"/>
                    <a:pt x="173" y="179"/>
                    <a:pt x="176" y="176"/>
                  </a:cubicBezTo>
                  <a:cubicBezTo>
                    <a:pt x="179" y="172"/>
                    <a:pt x="182" y="168"/>
                    <a:pt x="184" y="164"/>
                  </a:cubicBezTo>
                  <a:cubicBezTo>
                    <a:pt x="212" y="173"/>
                    <a:pt x="248" y="183"/>
                    <a:pt x="289" y="190"/>
                  </a:cubicBezTo>
                  <a:cubicBezTo>
                    <a:pt x="255" y="239"/>
                    <a:pt x="217" y="274"/>
                    <a:pt x="181" y="300"/>
                  </a:cubicBezTo>
                  <a:moveTo>
                    <a:pt x="317" y="178"/>
                  </a:moveTo>
                  <a:cubicBezTo>
                    <a:pt x="332" y="153"/>
                    <a:pt x="346" y="126"/>
                    <a:pt x="359" y="95"/>
                  </a:cubicBezTo>
                  <a:cubicBezTo>
                    <a:pt x="360" y="95"/>
                    <a:pt x="360" y="95"/>
                    <a:pt x="360" y="95"/>
                  </a:cubicBezTo>
                  <a:cubicBezTo>
                    <a:pt x="361" y="117"/>
                    <a:pt x="363" y="147"/>
                    <a:pt x="368" y="182"/>
                  </a:cubicBezTo>
                  <a:cubicBezTo>
                    <a:pt x="351" y="181"/>
                    <a:pt x="333" y="180"/>
                    <a:pt x="317" y="178"/>
                  </a:cubicBezTo>
                  <a:moveTo>
                    <a:pt x="387" y="199"/>
                  </a:moveTo>
                  <a:cubicBezTo>
                    <a:pt x="387" y="199"/>
                    <a:pt x="387" y="199"/>
                    <a:pt x="387" y="199"/>
                  </a:cubicBezTo>
                  <a:cubicBezTo>
                    <a:pt x="402" y="199"/>
                    <a:pt x="416" y="198"/>
                    <a:pt x="431" y="197"/>
                  </a:cubicBezTo>
                  <a:cubicBezTo>
                    <a:pt x="470" y="253"/>
                    <a:pt x="527" y="314"/>
                    <a:pt x="609" y="350"/>
                  </a:cubicBezTo>
                  <a:cubicBezTo>
                    <a:pt x="547" y="348"/>
                    <a:pt x="490" y="359"/>
                    <a:pt x="437" y="377"/>
                  </a:cubicBezTo>
                  <a:cubicBezTo>
                    <a:pt x="416" y="328"/>
                    <a:pt x="398" y="268"/>
                    <a:pt x="387" y="199"/>
                  </a:cubicBezTo>
                  <a:moveTo>
                    <a:pt x="177" y="564"/>
                  </a:moveTo>
                  <a:cubicBezTo>
                    <a:pt x="221" y="519"/>
                    <a:pt x="311" y="440"/>
                    <a:pt x="429" y="397"/>
                  </a:cubicBezTo>
                  <a:cubicBezTo>
                    <a:pt x="442" y="427"/>
                    <a:pt x="458" y="455"/>
                    <a:pt x="475" y="481"/>
                  </a:cubicBezTo>
                  <a:cubicBezTo>
                    <a:pt x="461" y="496"/>
                    <a:pt x="448" y="510"/>
                    <a:pt x="437" y="525"/>
                  </a:cubicBezTo>
                  <a:cubicBezTo>
                    <a:pt x="325" y="507"/>
                    <a:pt x="226" y="542"/>
                    <a:pt x="177" y="564"/>
                  </a:cubicBezTo>
                  <a:moveTo>
                    <a:pt x="484" y="494"/>
                  </a:moveTo>
                  <a:cubicBezTo>
                    <a:pt x="498" y="515"/>
                    <a:pt x="515" y="534"/>
                    <a:pt x="532" y="552"/>
                  </a:cubicBezTo>
                  <a:cubicBezTo>
                    <a:pt x="506" y="541"/>
                    <a:pt x="480" y="533"/>
                    <a:pt x="454" y="528"/>
                  </a:cubicBezTo>
                  <a:cubicBezTo>
                    <a:pt x="463" y="516"/>
                    <a:pt x="473" y="505"/>
                    <a:pt x="484" y="494"/>
                  </a:cubicBezTo>
                  <a:moveTo>
                    <a:pt x="594" y="562"/>
                  </a:moveTo>
                  <a:cubicBezTo>
                    <a:pt x="602" y="562"/>
                    <a:pt x="611" y="565"/>
                    <a:pt x="617" y="572"/>
                  </a:cubicBezTo>
                  <a:cubicBezTo>
                    <a:pt x="629" y="584"/>
                    <a:pt x="629" y="604"/>
                    <a:pt x="617" y="617"/>
                  </a:cubicBezTo>
                  <a:cubicBezTo>
                    <a:pt x="604" y="629"/>
                    <a:pt x="584" y="629"/>
                    <a:pt x="572" y="617"/>
                  </a:cubicBezTo>
                  <a:cubicBezTo>
                    <a:pt x="559" y="604"/>
                    <a:pt x="559" y="584"/>
                    <a:pt x="572" y="572"/>
                  </a:cubicBezTo>
                  <a:cubicBezTo>
                    <a:pt x="578" y="565"/>
                    <a:pt x="586" y="562"/>
                    <a:pt x="594" y="562"/>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088449">
                <a:defRPr/>
              </a:pPr>
              <a:endParaRPr lang="en-US" sz="2099">
                <a:solidFill>
                  <a:srgbClr val="000000"/>
                </a:solidFill>
                <a:latin typeface="Arial"/>
              </a:endParaRPr>
            </a:p>
          </p:txBody>
        </p:sp>
        <p:sp>
          <p:nvSpPr>
            <p:cNvPr id="187" name="Freeform 125">
              <a:extLst>
                <a:ext uri="{FF2B5EF4-FFF2-40B4-BE49-F238E27FC236}">
                  <a16:creationId xmlns:a16="http://schemas.microsoft.com/office/drawing/2014/main" id="{22333E2F-AD12-4D7F-B817-AA4255827772}"/>
                </a:ext>
              </a:extLst>
            </p:cNvPr>
            <p:cNvSpPr>
              <a:spLocks/>
            </p:cNvSpPr>
            <p:nvPr/>
          </p:nvSpPr>
          <p:spPr bwMode="gray">
            <a:xfrm>
              <a:off x="-10920413" y="5076825"/>
              <a:ext cx="631825" cy="633413"/>
            </a:xfrm>
            <a:custGeom>
              <a:avLst/>
              <a:gdLst>
                <a:gd name="T0" fmla="*/ 179 w 192"/>
                <a:gd name="T1" fmla="*/ 48 h 192"/>
                <a:gd name="T2" fmla="*/ 96 w 192"/>
                <a:gd name="T3" fmla="*/ 0 h 192"/>
                <a:gd name="T4" fmla="*/ 13 w 192"/>
                <a:gd name="T5" fmla="*/ 48 h 192"/>
                <a:gd name="T6" fmla="*/ 0 w 192"/>
                <a:gd name="T7" fmla="*/ 96 h 192"/>
                <a:gd name="T8" fmla="*/ 13 w 192"/>
                <a:gd name="T9" fmla="*/ 144 h 192"/>
                <a:gd name="T10" fmla="*/ 96 w 192"/>
                <a:gd name="T11" fmla="*/ 192 h 192"/>
                <a:gd name="T12" fmla="*/ 179 w 192"/>
                <a:gd name="T13" fmla="*/ 144 h 192"/>
                <a:gd name="T14" fmla="*/ 192 w 192"/>
                <a:gd name="T15" fmla="*/ 96 h 192"/>
                <a:gd name="T16" fmla="*/ 179 w 192"/>
                <a:gd name="T17" fmla="*/ 4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2">
                  <a:moveTo>
                    <a:pt x="179" y="48"/>
                  </a:moveTo>
                  <a:cubicBezTo>
                    <a:pt x="163" y="19"/>
                    <a:pt x="132" y="0"/>
                    <a:pt x="96" y="0"/>
                  </a:cubicBezTo>
                  <a:cubicBezTo>
                    <a:pt x="60" y="0"/>
                    <a:pt x="29" y="19"/>
                    <a:pt x="13" y="48"/>
                  </a:cubicBezTo>
                  <a:cubicBezTo>
                    <a:pt x="5" y="62"/>
                    <a:pt x="0" y="79"/>
                    <a:pt x="0" y="96"/>
                  </a:cubicBezTo>
                  <a:cubicBezTo>
                    <a:pt x="0" y="113"/>
                    <a:pt x="5" y="130"/>
                    <a:pt x="13" y="144"/>
                  </a:cubicBezTo>
                  <a:cubicBezTo>
                    <a:pt x="29" y="173"/>
                    <a:pt x="60" y="192"/>
                    <a:pt x="96" y="192"/>
                  </a:cubicBezTo>
                  <a:cubicBezTo>
                    <a:pt x="132" y="192"/>
                    <a:pt x="163" y="173"/>
                    <a:pt x="179" y="144"/>
                  </a:cubicBezTo>
                  <a:cubicBezTo>
                    <a:pt x="187" y="130"/>
                    <a:pt x="192" y="113"/>
                    <a:pt x="192" y="96"/>
                  </a:cubicBezTo>
                  <a:cubicBezTo>
                    <a:pt x="192" y="79"/>
                    <a:pt x="187" y="62"/>
                    <a:pt x="179" y="48"/>
                  </a:cubicBezTo>
                </a:path>
              </a:pathLst>
            </a:custGeom>
            <a:solidFill>
              <a:srgbClr val="008F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088449">
                <a:defRPr/>
              </a:pPr>
              <a:endParaRPr lang="en-US" sz="2099">
                <a:solidFill>
                  <a:srgbClr val="000000"/>
                </a:solidFill>
                <a:latin typeface="Arial"/>
              </a:endParaRPr>
            </a:p>
          </p:txBody>
        </p:sp>
        <p:sp>
          <p:nvSpPr>
            <p:cNvPr id="188" name="Freeform 126">
              <a:extLst>
                <a:ext uri="{FF2B5EF4-FFF2-40B4-BE49-F238E27FC236}">
                  <a16:creationId xmlns:a16="http://schemas.microsoft.com/office/drawing/2014/main" id="{CB7542C5-A54C-4C04-A4E3-A1D15CC1716D}"/>
                </a:ext>
              </a:extLst>
            </p:cNvPr>
            <p:cNvSpPr>
              <a:spLocks/>
            </p:cNvSpPr>
            <p:nvPr/>
          </p:nvSpPr>
          <p:spPr bwMode="gray">
            <a:xfrm>
              <a:off x="-12714288" y="5810250"/>
              <a:ext cx="633413" cy="633413"/>
            </a:xfrm>
            <a:custGeom>
              <a:avLst/>
              <a:gdLst>
                <a:gd name="T0" fmla="*/ 96 w 192"/>
                <a:gd name="T1" fmla="*/ 0 h 192"/>
                <a:gd name="T2" fmla="*/ 13 w 192"/>
                <a:gd name="T3" fmla="*/ 48 h 192"/>
                <a:gd name="T4" fmla="*/ 0 w 192"/>
                <a:gd name="T5" fmla="*/ 96 h 192"/>
                <a:gd name="T6" fmla="*/ 13 w 192"/>
                <a:gd name="T7" fmla="*/ 144 h 192"/>
                <a:gd name="T8" fmla="*/ 96 w 192"/>
                <a:gd name="T9" fmla="*/ 192 h 192"/>
                <a:gd name="T10" fmla="*/ 179 w 192"/>
                <a:gd name="T11" fmla="*/ 144 h 192"/>
                <a:gd name="T12" fmla="*/ 192 w 192"/>
                <a:gd name="T13" fmla="*/ 96 h 192"/>
                <a:gd name="T14" fmla="*/ 179 w 192"/>
                <a:gd name="T15" fmla="*/ 48 h 192"/>
                <a:gd name="T16" fmla="*/ 96 w 192"/>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2">
                  <a:moveTo>
                    <a:pt x="96" y="0"/>
                  </a:moveTo>
                  <a:cubicBezTo>
                    <a:pt x="60" y="0"/>
                    <a:pt x="29" y="19"/>
                    <a:pt x="13" y="48"/>
                  </a:cubicBezTo>
                  <a:cubicBezTo>
                    <a:pt x="5" y="62"/>
                    <a:pt x="0" y="79"/>
                    <a:pt x="0" y="96"/>
                  </a:cubicBezTo>
                  <a:cubicBezTo>
                    <a:pt x="0" y="113"/>
                    <a:pt x="5" y="130"/>
                    <a:pt x="13" y="144"/>
                  </a:cubicBezTo>
                  <a:cubicBezTo>
                    <a:pt x="29" y="173"/>
                    <a:pt x="60" y="192"/>
                    <a:pt x="96" y="192"/>
                  </a:cubicBezTo>
                  <a:cubicBezTo>
                    <a:pt x="132" y="192"/>
                    <a:pt x="163" y="173"/>
                    <a:pt x="179" y="144"/>
                  </a:cubicBezTo>
                  <a:cubicBezTo>
                    <a:pt x="187" y="130"/>
                    <a:pt x="192" y="113"/>
                    <a:pt x="192" y="96"/>
                  </a:cubicBezTo>
                  <a:cubicBezTo>
                    <a:pt x="192" y="79"/>
                    <a:pt x="187" y="62"/>
                    <a:pt x="179" y="48"/>
                  </a:cubicBezTo>
                  <a:cubicBezTo>
                    <a:pt x="163" y="19"/>
                    <a:pt x="132" y="0"/>
                    <a:pt x="96" y="0"/>
                  </a:cubicBezTo>
                </a:path>
              </a:pathLst>
            </a:custGeom>
            <a:solidFill>
              <a:srgbClr val="008F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088449">
                <a:defRPr/>
              </a:pPr>
              <a:endParaRPr lang="en-US" sz="2099">
                <a:solidFill>
                  <a:srgbClr val="000000"/>
                </a:solidFill>
                <a:latin typeface="Arial"/>
              </a:endParaRPr>
            </a:p>
          </p:txBody>
        </p:sp>
        <p:sp>
          <p:nvSpPr>
            <p:cNvPr id="189" name="Freeform 127">
              <a:extLst>
                <a:ext uri="{FF2B5EF4-FFF2-40B4-BE49-F238E27FC236}">
                  <a16:creationId xmlns:a16="http://schemas.microsoft.com/office/drawing/2014/main" id="{6693D0E8-7ADE-4062-AA0C-D2C0DE2FE6A3}"/>
                </a:ext>
              </a:extLst>
            </p:cNvPr>
            <p:cNvSpPr>
              <a:spLocks/>
            </p:cNvSpPr>
            <p:nvPr/>
          </p:nvSpPr>
          <p:spPr bwMode="gray">
            <a:xfrm>
              <a:off x="-10877550" y="5076825"/>
              <a:ext cx="546100" cy="158750"/>
            </a:xfrm>
            <a:custGeom>
              <a:avLst/>
              <a:gdLst>
                <a:gd name="T0" fmla="*/ 0 w 166"/>
                <a:gd name="T1" fmla="*/ 48 h 48"/>
                <a:gd name="T2" fmla="*/ 166 w 166"/>
                <a:gd name="T3" fmla="*/ 48 h 48"/>
                <a:gd name="T4" fmla="*/ 83 w 166"/>
                <a:gd name="T5" fmla="*/ 0 h 48"/>
                <a:gd name="T6" fmla="*/ 0 w 166"/>
                <a:gd name="T7" fmla="*/ 48 h 48"/>
              </a:gdLst>
              <a:ahLst/>
              <a:cxnLst>
                <a:cxn ang="0">
                  <a:pos x="T0" y="T1"/>
                </a:cxn>
                <a:cxn ang="0">
                  <a:pos x="T2" y="T3"/>
                </a:cxn>
                <a:cxn ang="0">
                  <a:pos x="T4" y="T5"/>
                </a:cxn>
                <a:cxn ang="0">
                  <a:pos x="T6" y="T7"/>
                </a:cxn>
              </a:cxnLst>
              <a:rect l="0" t="0" r="r" b="b"/>
              <a:pathLst>
                <a:path w="166" h="48">
                  <a:moveTo>
                    <a:pt x="0" y="48"/>
                  </a:moveTo>
                  <a:cubicBezTo>
                    <a:pt x="166" y="48"/>
                    <a:pt x="166" y="48"/>
                    <a:pt x="166" y="48"/>
                  </a:cubicBezTo>
                  <a:cubicBezTo>
                    <a:pt x="150" y="19"/>
                    <a:pt x="119" y="0"/>
                    <a:pt x="83" y="0"/>
                  </a:cubicBezTo>
                  <a:cubicBezTo>
                    <a:pt x="47" y="0"/>
                    <a:pt x="16" y="19"/>
                    <a:pt x="0" y="48"/>
                  </a:cubicBezTo>
                </a:path>
              </a:pathLst>
            </a:custGeom>
            <a:solidFill>
              <a:srgbClr val="F0A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088449">
                <a:defRPr/>
              </a:pPr>
              <a:endParaRPr lang="en-US" sz="2099">
                <a:solidFill>
                  <a:srgbClr val="000000"/>
                </a:solidFill>
                <a:latin typeface="Arial"/>
              </a:endParaRPr>
            </a:p>
          </p:txBody>
        </p:sp>
        <p:sp>
          <p:nvSpPr>
            <p:cNvPr id="190" name="Freeform 128">
              <a:extLst>
                <a:ext uri="{FF2B5EF4-FFF2-40B4-BE49-F238E27FC236}">
                  <a16:creationId xmlns:a16="http://schemas.microsoft.com/office/drawing/2014/main" id="{98A8DF5F-9913-4D52-BEB1-032450EB885D}"/>
                </a:ext>
              </a:extLst>
            </p:cNvPr>
            <p:cNvSpPr>
              <a:spLocks/>
            </p:cNvSpPr>
            <p:nvPr/>
          </p:nvSpPr>
          <p:spPr bwMode="gray">
            <a:xfrm>
              <a:off x="-10920413" y="5235575"/>
              <a:ext cx="631825" cy="158750"/>
            </a:xfrm>
            <a:custGeom>
              <a:avLst/>
              <a:gdLst>
                <a:gd name="T0" fmla="*/ 179 w 192"/>
                <a:gd name="T1" fmla="*/ 0 h 48"/>
                <a:gd name="T2" fmla="*/ 13 w 192"/>
                <a:gd name="T3" fmla="*/ 0 h 48"/>
                <a:gd name="T4" fmla="*/ 13 w 192"/>
                <a:gd name="T5" fmla="*/ 0 h 48"/>
                <a:gd name="T6" fmla="*/ 9 w 192"/>
                <a:gd name="T7" fmla="*/ 8 h 48"/>
                <a:gd name="T8" fmla="*/ 3 w 192"/>
                <a:gd name="T9" fmla="*/ 23 h 48"/>
                <a:gd name="T10" fmla="*/ 0 w 192"/>
                <a:gd name="T11" fmla="*/ 48 h 48"/>
                <a:gd name="T12" fmla="*/ 192 w 192"/>
                <a:gd name="T13" fmla="*/ 48 h 48"/>
                <a:gd name="T14" fmla="*/ 192 w 192"/>
                <a:gd name="T15" fmla="*/ 48 h 48"/>
                <a:gd name="T16" fmla="*/ 179 w 192"/>
                <a:gd name="T17" fmla="*/ 0 h 48"/>
                <a:gd name="T18" fmla="*/ 179 w 192"/>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48">
                  <a:moveTo>
                    <a:pt x="179" y="0"/>
                  </a:moveTo>
                  <a:cubicBezTo>
                    <a:pt x="13" y="0"/>
                    <a:pt x="13" y="0"/>
                    <a:pt x="13" y="0"/>
                  </a:cubicBezTo>
                  <a:cubicBezTo>
                    <a:pt x="13" y="0"/>
                    <a:pt x="13" y="0"/>
                    <a:pt x="13" y="0"/>
                  </a:cubicBezTo>
                  <a:cubicBezTo>
                    <a:pt x="11" y="3"/>
                    <a:pt x="10" y="5"/>
                    <a:pt x="9" y="8"/>
                  </a:cubicBezTo>
                  <a:cubicBezTo>
                    <a:pt x="7" y="13"/>
                    <a:pt x="5" y="18"/>
                    <a:pt x="3" y="23"/>
                  </a:cubicBezTo>
                  <a:cubicBezTo>
                    <a:pt x="1" y="31"/>
                    <a:pt x="0" y="39"/>
                    <a:pt x="0" y="48"/>
                  </a:cubicBezTo>
                  <a:cubicBezTo>
                    <a:pt x="192" y="48"/>
                    <a:pt x="192" y="48"/>
                    <a:pt x="192" y="48"/>
                  </a:cubicBezTo>
                  <a:cubicBezTo>
                    <a:pt x="192" y="48"/>
                    <a:pt x="192" y="48"/>
                    <a:pt x="192" y="48"/>
                  </a:cubicBezTo>
                  <a:cubicBezTo>
                    <a:pt x="192" y="31"/>
                    <a:pt x="187" y="14"/>
                    <a:pt x="179" y="0"/>
                  </a:cubicBezTo>
                  <a:cubicBezTo>
                    <a:pt x="179" y="0"/>
                    <a:pt x="179" y="0"/>
                    <a:pt x="179" y="0"/>
                  </a:cubicBezTo>
                </a:path>
              </a:pathLst>
            </a:custGeom>
            <a:solidFill>
              <a:srgbClr val="A8A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088449">
                <a:defRPr/>
              </a:pPr>
              <a:endParaRPr lang="en-US" sz="2099">
                <a:solidFill>
                  <a:srgbClr val="000000"/>
                </a:solidFill>
                <a:latin typeface="Arial"/>
              </a:endParaRPr>
            </a:p>
          </p:txBody>
        </p:sp>
        <p:sp>
          <p:nvSpPr>
            <p:cNvPr id="191" name="Freeform 129">
              <a:extLst>
                <a:ext uri="{FF2B5EF4-FFF2-40B4-BE49-F238E27FC236}">
                  <a16:creationId xmlns:a16="http://schemas.microsoft.com/office/drawing/2014/main" id="{E25BC6C6-6D5B-4C46-AF1C-444A071F4770}"/>
                </a:ext>
              </a:extLst>
            </p:cNvPr>
            <p:cNvSpPr>
              <a:spLocks/>
            </p:cNvSpPr>
            <p:nvPr/>
          </p:nvSpPr>
          <p:spPr bwMode="gray">
            <a:xfrm>
              <a:off x="-10920413" y="5394325"/>
              <a:ext cx="631825" cy="157163"/>
            </a:xfrm>
            <a:custGeom>
              <a:avLst/>
              <a:gdLst>
                <a:gd name="T0" fmla="*/ 192 w 192"/>
                <a:gd name="T1" fmla="*/ 0 h 48"/>
                <a:gd name="T2" fmla="*/ 0 w 192"/>
                <a:gd name="T3" fmla="*/ 0 h 48"/>
                <a:gd name="T4" fmla="*/ 13 w 192"/>
                <a:gd name="T5" fmla="*/ 48 h 48"/>
                <a:gd name="T6" fmla="*/ 179 w 192"/>
                <a:gd name="T7" fmla="*/ 48 h 48"/>
                <a:gd name="T8" fmla="*/ 192 w 192"/>
                <a:gd name="T9" fmla="*/ 0 h 48"/>
              </a:gdLst>
              <a:ahLst/>
              <a:cxnLst>
                <a:cxn ang="0">
                  <a:pos x="T0" y="T1"/>
                </a:cxn>
                <a:cxn ang="0">
                  <a:pos x="T2" y="T3"/>
                </a:cxn>
                <a:cxn ang="0">
                  <a:pos x="T4" y="T5"/>
                </a:cxn>
                <a:cxn ang="0">
                  <a:pos x="T6" y="T7"/>
                </a:cxn>
                <a:cxn ang="0">
                  <a:pos x="T8" y="T9"/>
                </a:cxn>
              </a:cxnLst>
              <a:rect l="0" t="0" r="r" b="b"/>
              <a:pathLst>
                <a:path w="192" h="48">
                  <a:moveTo>
                    <a:pt x="192" y="0"/>
                  </a:moveTo>
                  <a:cubicBezTo>
                    <a:pt x="0" y="0"/>
                    <a:pt x="0" y="0"/>
                    <a:pt x="0" y="0"/>
                  </a:cubicBezTo>
                  <a:cubicBezTo>
                    <a:pt x="0" y="17"/>
                    <a:pt x="5" y="34"/>
                    <a:pt x="13" y="48"/>
                  </a:cubicBezTo>
                  <a:cubicBezTo>
                    <a:pt x="179" y="48"/>
                    <a:pt x="179" y="48"/>
                    <a:pt x="179" y="48"/>
                  </a:cubicBezTo>
                  <a:cubicBezTo>
                    <a:pt x="187" y="34"/>
                    <a:pt x="192" y="17"/>
                    <a:pt x="192" y="0"/>
                  </a:cubicBezTo>
                </a:path>
              </a:pathLst>
            </a:custGeom>
            <a:solidFill>
              <a:srgbClr val="609A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088449">
                <a:defRPr/>
              </a:pPr>
              <a:endParaRPr lang="en-US" sz="2099">
                <a:solidFill>
                  <a:srgbClr val="000000"/>
                </a:solidFill>
                <a:latin typeface="Arial"/>
              </a:endParaRPr>
            </a:p>
          </p:txBody>
        </p:sp>
        <p:sp>
          <p:nvSpPr>
            <p:cNvPr id="192" name="Freeform 130">
              <a:extLst>
                <a:ext uri="{FF2B5EF4-FFF2-40B4-BE49-F238E27FC236}">
                  <a16:creationId xmlns:a16="http://schemas.microsoft.com/office/drawing/2014/main" id="{BDF432C7-9DC1-42F3-9A3B-C3E1E8579350}"/>
                </a:ext>
              </a:extLst>
            </p:cNvPr>
            <p:cNvSpPr>
              <a:spLocks/>
            </p:cNvSpPr>
            <p:nvPr/>
          </p:nvSpPr>
          <p:spPr bwMode="gray">
            <a:xfrm>
              <a:off x="-12671425" y="5810250"/>
              <a:ext cx="547688" cy="158750"/>
            </a:xfrm>
            <a:custGeom>
              <a:avLst/>
              <a:gdLst>
                <a:gd name="T0" fmla="*/ 0 w 166"/>
                <a:gd name="T1" fmla="*/ 48 h 48"/>
                <a:gd name="T2" fmla="*/ 166 w 166"/>
                <a:gd name="T3" fmla="*/ 48 h 48"/>
                <a:gd name="T4" fmla="*/ 83 w 166"/>
                <a:gd name="T5" fmla="*/ 0 h 48"/>
                <a:gd name="T6" fmla="*/ 0 w 166"/>
                <a:gd name="T7" fmla="*/ 48 h 48"/>
              </a:gdLst>
              <a:ahLst/>
              <a:cxnLst>
                <a:cxn ang="0">
                  <a:pos x="T0" y="T1"/>
                </a:cxn>
                <a:cxn ang="0">
                  <a:pos x="T2" y="T3"/>
                </a:cxn>
                <a:cxn ang="0">
                  <a:pos x="T4" y="T5"/>
                </a:cxn>
                <a:cxn ang="0">
                  <a:pos x="T6" y="T7"/>
                </a:cxn>
              </a:cxnLst>
              <a:rect l="0" t="0" r="r" b="b"/>
              <a:pathLst>
                <a:path w="166" h="48">
                  <a:moveTo>
                    <a:pt x="0" y="48"/>
                  </a:moveTo>
                  <a:cubicBezTo>
                    <a:pt x="166" y="48"/>
                    <a:pt x="166" y="48"/>
                    <a:pt x="166" y="48"/>
                  </a:cubicBezTo>
                  <a:cubicBezTo>
                    <a:pt x="150" y="19"/>
                    <a:pt x="119" y="0"/>
                    <a:pt x="83" y="0"/>
                  </a:cubicBezTo>
                  <a:cubicBezTo>
                    <a:pt x="47" y="0"/>
                    <a:pt x="16" y="19"/>
                    <a:pt x="0" y="48"/>
                  </a:cubicBezTo>
                </a:path>
              </a:pathLst>
            </a:custGeom>
            <a:solidFill>
              <a:srgbClr val="F0A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088449">
                <a:defRPr/>
              </a:pPr>
              <a:endParaRPr lang="en-US" sz="2099">
                <a:solidFill>
                  <a:srgbClr val="000000"/>
                </a:solidFill>
                <a:latin typeface="Arial"/>
              </a:endParaRPr>
            </a:p>
          </p:txBody>
        </p:sp>
        <p:sp>
          <p:nvSpPr>
            <p:cNvPr id="193" name="Freeform 131">
              <a:extLst>
                <a:ext uri="{FF2B5EF4-FFF2-40B4-BE49-F238E27FC236}">
                  <a16:creationId xmlns:a16="http://schemas.microsoft.com/office/drawing/2014/main" id="{D336627F-B44B-4F85-9FBF-94A9C513C05D}"/>
                </a:ext>
              </a:extLst>
            </p:cNvPr>
            <p:cNvSpPr>
              <a:spLocks/>
            </p:cNvSpPr>
            <p:nvPr/>
          </p:nvSpPr>
          <p:spPr bwMode="gray">
            <a:xfrm>
              <a:off x="-12714288" y="5969000"/>
              <a:ext cx="633413" cy="157163"/>
            </a:xfrm>
            <a:custGeom>
              <a:avLst/>
              <a:gdLst>
                <a:gd name="T0" fmla="*/ 179 w 192"/>
                <a:gd name="T1" fmla="*/ 0 h 48"/>
                <a:gd name="T2" fmla="*/ 13 w 192"/>
                <a:gd name="T3" fmla="*/ 0 h 48"/>
                <a:gd name="T4" fmla="*/ 13 w 192"/>
                <a:gd name="T5" fmla="*/ 0 h 48"/>
                <a:gd name="T6" fmla="*/ 0 w 192"/>
                <a:gd name="T7" fmla="*/ 48 h 48"/>
                <a:gd name="T8" fmla="*/ 192 w 192"/>
                <a:gd name="T9" fmla="*/ 48 h 48"/>
                <a:gd name="T10" fmla="*/ 192 w 192"/>
                <a:gd name="T11" fmla="*/ 48 h 48"/>
                <a:gd name="T12" fmla="*/ 186 w 192"/>
                <a:gd name="T13" fmla="*/ 16 h 48"/>
                <a:gd name="T14" fmla="*/ 180 w 192"/>
                <a:gd name="T15" fmla="*/ 1 h 48"/>
                <a:gd name="T16" fmla="*/ 179 w 192"/>
                <a:gd name="T17" fmla="*/ 0 h 48"/>
                <a:gd name="T18" fmla="*/ 179 w 192"/>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48">
                  <a:moveTo>
                    <a:pt x="179" y="0"/>
                  </a:moveTo>
                  <a:cubicBezTo>
                    <a:pt x="13" y="0"/>
                    <a:pt x="13" y="0"/>
                    <a:pt x="13" y="0"/>
                  </a:cubicBezTo>
                  <a:cubicBezTo>
                    <a:pt x="13" y="0"/>
                    <a:pt x="13" y="0"/>
                    <a:pt x="13" y="0"/>
                  </a:cubicBezTo>
                  <a:cubicBezTo>
                    <a:pt x="5" y="14"/>
                    <a:pt x="0" y="31"/>
                    <a:pt x="0" y="48"/>
                  </a:cubicBezTo>
                  <a:cubicBezTo>
                    <a:pt x="192" y="48"/>
                    <a:pt x="192" y="48"/>
                    <a:pt x="192" y="48"/>
                  </a:cubicBezTo>
                  <a:cubicBezTo>
                    <a:pt x="192" y="48"/>
                    <a:pt x="192" y="48"/>
                    <a:pt x="192" y="48"/>
                  </a:cubicBezTo>
                  <a:cubicBezTo>
                    <a:pt x="192" y="37"/>
                    <a:pt x="190" y="26"/>
                    <a:pt x="186" y="16"/>
                  </a:cubicBezTo>
                  <a:cubicBezTo>
                    <a:pt x="185" y="11"/>
                    <a:pt x="182" y="6"/>
                    <a:pt x="180" y="1"/>
                  </a:cubicBezTo>
                  <a:cubicBezTo>
                    <a:pt x="180" y="1"/>
                    <a:pt x="179" y="0"/>
                    <a:pt x="179" y="0"/>
                  </a:cubicBezTo>
                  <a:cubicBezTo>
                    <a:pt x="179" y="0"/>
                    <a:pt x="179" y="0"/>
                    <a:pt x="179" y="0"/>
                  </a:cubicBezTo>
                </a:path>
              </a:pathLst>
            </a:custGeom>
            <a:solidFill>
              <a:srgbClr val="A8A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088449">
                <a:defRPr/>
              </a:pPr>
              <a:endParaRPr lang="en-US" sz="2099">
                <a:solidFill>
                  <a:srgbClr val="000000"/>
                </a:solidFill>
                <a:latin typeface="Arial"/>
              </a:endParaRPr>
            </a:p>
          </p:txBody>
        </p:sp>
        <p:sp>
          <p:nvSpPr>
            <p:cNvPr id="194" name="Freeform 132">
              <a:extLst>
                <a:ext uri="{FF2B5EF4-FFF2-40B4-BE49-F238E27FC236}">
                  <a16:creationId xmlns:a16="http://schemas.microsoft.com/office/drawing/2014/main" id="{6A93D510-D5F2-44B1-B964-7312616C1A98}"/>
                </a:ext>
              </a:extLst>
            </p:cNvPr>
            <p:cNvSpPr>
              <a:spLocks/>
            </p:cNvSpPr>
            <p:nvPr/>
          </p:nvSpPr>
          <p:spPr bwMode="gray">
            <a:xfrm>
              <a:off x="-12714288" y="6126163"/>
              <a:ext cx="633413" cy="158750"/>
            </a:xfrm>
            <a:custGeom>
              <a:avLst/>
              <a:gdLst>
                <a:gd name="T0" fmla="*/ 192 w 192"/>
                <a:gd name="T1" fmla="*/ 0 h 48"/>
                <a:gd name="T2" fmla="*/ 0 w 192"/>
                <a:gd name="T3" fmla="*/ 0 h 48"/>
                <a:gd name="T4" fmla="*/ 13 w 192"/>
                <a:gd name="T5" fmla="*/ 48 h 48"/>
                <a:gd name="T6" fmla="*/ 179 w 192"/>
                <a:gd name="T7" fmla="*/ 48 h 48"/>
                <a:gd name="T8" fmla="*/ 192 w 192"/>
                <a:gd name="T9" fmla="*/ 0 h 48"/>
              </a:gdLst>
              <a:ahLst/>
              <a:cxnLst>
                <a:cxn ang="0">
                  <a:pos x="T0" y="T1"/>
                </a:cxn>
                <a:cxn ang="0">
                  <a:pos x="T2" y="T3"/>
                </a:cxn>
                <a:cxn ang="0">
                  <a:pos x="T4" y="T5"/>
                </a:cxn>
                <a:cxn ang="0">
                  <a:pos x="T6" y="T7"/>
                </a:cxn>
                <a:cxn ang="0">
                  <a:pos x="T8" y="T9"/>
                </a:cxn>
              </a:cxnLst>
              <a:rect l="0" t="0" r="r" b="b"/>
              <a:pathLst>
                <a:path w="192" h="48">
                  <a:moveTo>
                    <a:pt x="192" y="0"/>
                  </a:moveTo>
                  <a:cubicBezTo>
                    <a:pt x="0" y="0"/>
                    <a:pt x="0" y="0"/>
                    <a:pt x="0" y="0"/>
                  </a:cubicBezTo>
                  <a:cubicBezTo>
                    <a:pt x="0" y="17"/>
                    <a:pt x="5" y="34"/>
                    <a:pt x="13" y="48"/>
                  </a:cubicBezTo>
                  <a:cubicBezTo>
                    <a:pt x="179" y="48"/>
                    <a:pt x="179" y="48"/>
                    <a:pt x="179" y="48"/>
                  </a:cubicBezTo>
                  <a:cubicBezTo>
                    <a:pt x="187" y="34"/>
                    <a:pt x="192" y="17"/>
                    <a:pt x="192" y="0"/>
                  </a:cubicBezTo>
                </a:path>
              </a:pathLst>
            </a:custGeom>
            <a:solidFill>
              <a:srgbClr val="609A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088449">
                <a:defRPr/>
              </a:pPr>
              <a:endParaRPr lang="en-US" sz="2099">
                <a:solidFill>
                  <a:srgbClr val="000000"/>
                </a:solidFill>
                <a:latin typeface="Arial"/>
              </a:endParaRPr>
            </a:p>
          </p:txBody>
        </p:sp>
      </p:grpSp>
      <p:pic>
        <p:nvPicPr>
          <p:cNvPr id="195" name="Picture 194">
            <a:extLst>
              <a:ext uri="{FF2B5EF4-FFF2-40B4-BE49-F238E27FC236}">
                <a16:creationId xmlns:a16="http://schemas.microsoft.com/office/drawing/2014/main" id="{6B62399E-A9D1-4EEE-9C57-5FB172776256}"/>
              </a:ext>
            </a:extLst>
          </p:cNvPr>
          <p:cNvPicPr>
            <a:picLocks noChangeAspect="1"/>
          </p:cNvPicPr>
          <p:nvPr/>
        </p:nvPicPr>
        <p:blipFill>
          <a:blip r:embed="rId5" cstate="print">
            <a:lum contrast="-40000"/>
            <a:extLst>
              <a:ext uri="{28A0092B-C50C-407E-A947-70E740481C1C}">
                <a14:useLocalDpi xmlns:a14="http://schemas.microsoft.com/office/drawing/2010/main"/>
              </a:ext>
            </a:extLst>
          </a:blip>
          <a:stretch>
            <a:fillRect/>
          </a:stretch>
        </p:blipFill>
        <p:spPr bwMode="gray">
          <a:xfrm>
            <a:off x="8968074" y="2261043"/>
            <a:ext cx="536661" cy="418716"/>
          </a:xfrm>
          <a:prstGeom prst="rect">
            <a:avLst/>
          </a:prstGeom>
          <a:ln>
            <a:noFill/>
          </a:ln>
        </p:spPr>
      </p:pic>
      <p:pic>
        <p:nvPicPr>
          <p:cNvPr id="83" name="Picture Placeholder 138">
            <a:extLst>
              <a:ext uri="{FF2B5EF4-FFF2-40B4-BE49-F238E27FC236}">
                <a16:creationId xmlns:a16="http://schemas.microsoft.com/office/drawing/2014/main" id="{8B62CE65-6DA0-49F3-BD83-C8ABB8EDD6BF}"/>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871884" y="2239687"/>
            <a:ext cx="578629" cy="578629"/>
          </a:xfrm>
          <a:prstGeom prst="rect">
            <a:avLst/>
          </a:prstGeom>
        </p:spPr>
      </p:pic>
      <p:grpSp>
        <p:nvGrpSpPr>
          <p:cNvPr id="5" name="Group 4">
            <a:extLst>
              <a:ext uri="{FF2B5EF4-FFF2-40B4-BE49-F238E27FC236}">
                <a16:creationId xmlns:a16="http://schemas.microsoft.com/office/drawing/2014/main" id="{A8ADA3F9-E0BA-4AF5-92BC-5F2BECC501D1}"/>
              </a:ext>
            </a:extLst>
          </p:cNvPr>
          <p:cNvGrpSpPr/>
          <p:nvPr/>
        </p:nvGrpSpPr>
        <p:grpSpPr>
          <a:xfrm>
            <a:off x="10707784" y="2137847"/>
            <a:ext cx="607002" cy="782308"/>
            <a:chOff x="8078841" y="3331134"/>
            <a:chExt cx="607160" cy="782512"/>
          </a:xfrm>
        </p:grpSpPr>
        <p:pic>
          <p:nvPicPr>
            <p:cNvPr id="84" name="Picture Placeholder 234">
              <a:extLst>
                <a:ext uri="{FF2B5EF4-FFF2-40B4-BE49-F238E27FC236}">
                  <a16:creationId xmlns:a16="http://schemas.microsoft.com/office/drawing/2014/main" id="{3B9797B4-A8FF-438B-8B28-CEEF92476AD2}"/>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8078841" y="3331134"/>
              <a:ext cx="536801" cy="536801"/>
            </a:xfrm>
            <a:prstGeom prst="rect">
              <a:avLst/>
            </a:prstGeom>
          </p:spPr>
        </p:pic>
        <p:pic>
          <p:nvPicPr>
            <p:cNvPr id="85" name="Picture Placeholder 270">
              <a:extLst>
                <a:ext uri="{FF2B5EF4-FFF2-40B4-BE49-F238E27FC236}">
                  <a16:creationId xmlns:a16="http://schemas.microsoft.com/office/drawing/2014/main" id="{18F95B4C-7735-4D4D-BD91-DE52B2B3D185}"/>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8149200" y="3576845"/>
              <a:ext cx="536801" cy="536801"/>
            </a:xfrm>
            <a:prstGeom prst="rect">
              <a:avLst/>
            </a:prstGeom>
          </p:spPr>
        </p:pic>
      </p:grpSp>
      <p:sp>
        <p:nvSpPr>
          <p:cNvPr id="2" name="Title 1">
            <a:extLst>
              <a:ext uri="{FF2B5EF4-FFF2-40B4-BE49-F238E27FC236}">
                <a16:creationId xmlns:a16="http://schemas.microsoft.com/office/drawing/2014/main" id="{C3945AA0-9723-431F-BE30-961FD862DEC2}"/>
              </a:ext>
            </a:extLst>
          </p:cNvPr>
          <p:cNvSpPr>
            <a:spLocks noGrp="1"/>
          </p:cNvSpPr>
          <p:nvPr>
            <p:ph type="title"/>
          </p:nvPr>
        </p:nvSpPr>
        <p:spPr/>
        <p:txBody>
          <a:bodyPr/>
          <a:lstStyle/>
          <a:p>
            <a:r>
              <a:rPr lang="en-US" dirty="0">
                <a:solidFill>
                  <a:srgbClr val="000000"/>
                </a:solidFill>
              </a:rPr>
              <a:t>Technologies Drivers &amp; Power Sector Strategic Priorities</a:t>
            </a:r>
            <a:endParaRPr lang="en-IN" dirty="0"/>
          </a:p>
        </p:txBody>
      </p:sp>
    </p:spTree>
    <p:extLst>
      <p:ext uri="{BB962C8B-B14F-4D97-AF65-F5344CB8AC3E}">
        <p14:creationId xmlns:p14="http://schemas.microsoft.com/office/powerpoint/2010/main" val="25334141"/>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500"/>
                                        <p:tgtEl>
                                          <p:spTgt spid="3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heel(1)">
                                      <p:cBhvr>
                                        <p:cTn id="50" dur="20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45" presetClass="entr" presetSubtype="0" fill="hold" nodeType="click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fade">
                                      <p:cBhvr>
                                        <p:cTn id="55" dur="2000"/>
                                        <p:tgtEl>
                                          <p:spTgt spid="83"/>
                                        </p:tgtEl>
                                      </p:cBhvr>
                                    </p:animEffect>
                                    <p:anim calcmode="lin" valueType="num">
                                      <p:cBhvr>
                                        <p:cTn id="56" dur="2000" fill="hold"/>
                                        <p:tgtEl>
                                          <p:spTgt spid="83"/>
                                        </p:tgtEl>
                                        <p:attrNameLst>
                                          <p:attrName>ppt_w</p:attrName>
                                        </p:attrNameLst>
                                      </p:cBhvr>
                                      <p:tavLst>
                                        <p:tav tm="0" fmla="#ppt_w*sin(2.5*pi*$)">
                                          <p:val>
                                            <p:fltVal val="0"/>
                                          </p:val>
                                        </p:tav>
                                        <p:tav tm="100000">
                                          <p:val>
                                            <p:fltVal val="1"/>
                                          </p:val>
                                        </p:tav>
                                      </p:tavLst>
                                    </p:anim>
                                    <p:anim calcmode="lin" valueType="num">
                                      <p:cBhvr>
                                        <p:cTn id="57" dur="2000" fill="hold"/>
                                        <p:tgtEl>
                                          <p:spTgt spid="83"/>
                                        </p:tgtEl>
                                        <p:attrNameLst>
                                          <p:attrName>ppt_h</p:attrName>
                                        </p:attrNameLst>
                                      </p:cBhvr>
                                      <p:tavLst>
                                        <p:tav tm="0">
                                          <p:val>
                                            <p:strVal val="#ppt_h"/>
                                          </p:val>
                                        </p:tav>
                                        <p:tav tm="100000">
                                          <p:val>
                                            <p:strVal val="#ppt_h"/>
                                          </p:val>
                                        </p:tav>
                                      </p:tavLst>
                                    </p:anim>
                                  </p:childTnLst>
                                </p:cTn>
                              </p:par>
                              <p:par>
                                <p:cTn id="58" presetID="10" presetClass="entr" presetSubtype="0" fill="hold" grpId="0" nodeType="with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500"/>
                                        <p:tgtEl>
                                          <p:spTgt spid="38"/>
                                        </p:tgtEl>
                                      </p:cBhvr>
                                    </p:animEffect>
                                  </p:childTnLst>
                                </p:cTn>
                              </p:par>
                              <p:par>
                                <p:cTn id="61" presetID="21" presetClass="entr" presetSubtype="1"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heel(1)">
                                      <p:cBhvr>
                                        <p:cTn id="63" dur="2000"/>
                                        <p:tgtEl>
                                          <p:spTgt spid="1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ntr" presetSubtype="1" fill="hold" grpId="0" nodeType="click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wheel(1)">
                                      <p:cBhvr>
                                        <p:cTn id="71" dur="2000"/>
                                        <p:tgtEl>
                                          <p:spTgt spid="4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500"/>
                                        <p:tgtEl>
                                          <p:spTgt spid="3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fade">
                                      <p:cBhvr>
                                        <p:cTn id="77" dur="500"/>
                                        <p:tgtEl>
                                          <p:spTgt spid="29"/>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fade">
                                      <p:cBhvr>
                                        <p:cTn id="80" dur="500"/>
                                        <p:tgtEl>
                                          <p:spTgt spid="43"/>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fade">
                                      <p:cBhvr>
                                        <p:cTn id="85" dur="500"/>
                                        <p:tgtEl>
                                          <p:spTgt spid="8"/>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6"/>
                                        </p:tgtEl>
                                        <p:attrNameLst>
                                          <p:attrName>style.visibility</p:attrName>
                                        </p:attrNameLst>
                                      </p:cBhvr>
                                      <p:to>
                                        <p:strVal val="visible"/>
                                      </p:to>
                                    </p:set>
                                    <p:animEffect transition="in" filter="fade">
                                      <p:cBhvr>
                                        <p:cTn id="88" dur="500"/>
                                        <p:tgtEl>
                                          <p:spTgt spid="46"/>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fade">
                                      <p:cBhvr>
                                        <p:cTn id="91" dur="500"/>
                                        <p:tgtEl>
                                          <p:spTgt spid="50"/>
                                        </p:tgtEl>
                                      </p:cBhvr>
                                    </p:animEffect>
                                  </p:childTnLst>
                                </p:cTn>
                              </p:par>
                              <p:par>
                                <p:cTn id="92" presetID="10" presetClass="entr" presetSubtype="0" fill="hold" nodeType="withEffect">
                                  <p:stCondLst>
                                    <p:cond delay="0"/>
                                  </p:stCondLst>
                                  <p:childTnLst>
                                    <p:set>
                                      <p:cBhvr>
                                        <p:cTn id="93" dur="1" fill="hold">
                                          <p:stCondLst>
                                            <p:cond delay="0"/>
                                          </p:stCondLst>
                                        </p:cTn>
                                        <p:tgtEl>
                                          <p:spTgt spid="153"/>
                                        </p:tgtEl>
                                        <p:attrNameLst>
                                          <p:attrName>style.visibility</p:attrName>
                                        </p:attrNameLst>
                                      </p:cBhvr>
                                      <p:to>
                                        <p:strVal val="visible"/>
                                      </p:to>
                                    </p:set>
                                    <p:animEffect transition="in" filter="fade">
                                      <p:cBhvr>
                                        <p:cTn id="94" dur="500"/>
                                        <p:tgtEl>
                                          <p:spTgt spid="153"/>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47"/>
                                        </p:tgtEl>
                                        <p:attrNameLst>
                                          <p:attrName>style.visibility</p:attrName>
                                        </p:attrNameLst>
                                      </p:cBhvr>
                                      <p:to>
                                        <p:strVal val="visible"/>
                                      </p:to>
                                    </p:set>
                                    <p:animEffect transition="in" filter="fade">
                                      <p:cBhvr>
                                        <p:cTn id="99" dur="500"/>
                                        <p:tgtEl>
                                          <p:spTgt spid="47"/>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51"/>
                                        </p:tgtEl>
                                        <p:attrNameLst>
                                          <p:attrName>style.visibility</p:attrName>
                                        </p:attrNameLst>
                                      </p:cBhvr>
                                      <p:to>
                                        <p:strVal val="visible"/>
                                      </p:to>
                                    </p:set>
                                    <p:animEffect transition="in" filter="fade">
                                      <p:cBhvr>
                                        <p:cTn id="102" dur="500"/>
                                        <p:tgtEl>
                                          <p:spTgt spid="51"/>
                                        </p:tgtEl>
                                      </p:cBhvr>
                                    </p:animEffect>
                                  </p:childTnLst>
                                </p:cTn>
                              </p:par>
                              <p:par>
                                <p:cTn id="103" presetID="10" presetClass="entr" presetSubtype="0" fill="hold" nodeType="withEffect">
                                  <p:stCondLst>
                                    <p:cond delay="0"/>
                                  </p:stCondLst>
                                  <p:childTnLst>
                                    <p:set>
                                      <p:cBhvr>
                                        <p:cTn id="104" dur="1" fill="hold">
                                          <p:stCondLst>
                                            <p:cond delay="0"/>
                                          </p:stCondLst>
                                        </p:cTn>
                                        <p:tgtEl>
                                          <p:spTgt spid="185"/>
                                        </p:tgtEl>
                                        <p:attrNameLst>
                                          <p:attrName>style.visibility</p:attrName>
                                        </p:attrNameLst>
                                      </p:cBhvr>
                                      <p:to>
                                        <p:strVal val="visible"/>
                                      </p:to>
                                    </p:set>
                                    <p:animEffect transition="in" filter="fade">
                                      <p:cBhvr>
                                        <p:cTn id="105" dur="500"/>
                                        <p:tgtEl>
                                          <p:spTgt spid="185"/>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49"/>
                                        </p:tgtEl>
                                        <p:attrNameLst>
                                          <p:attrName>style.visibility</p:attrName>
                                        </p:attrNameLst>
                                      </p:cBhvr>
                                      <p:to>
                                        <p:strVal val="visible"/>
                                      </p:to>
                                    </p:set>
                                    <p:animEffect transition="in" filter="fade">
                                      <p:cBhvr>
                                        <p:cTn id="110" dur="500"/>
                                        <p:tgtEl>
                                          <p:spTgt spid="49"/>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52"/>
                                        </p:tgtEl>
                                        <p:attrNameLst>
                                          <p:attrName>style.visibility</p:attrName>
                                        </p:attrNameLst>
                                      </p:cBhvr>
                                      <p:to>
                                        <p:strVal val="visible"/>
                                      </p:to>
                                    </p:set>
                                    <p:animEffect transition="in" filter="fade">
                                      <p:cBhvr>
                                        <p:cTn id="113" dur="500"/>
                                        <p:tgtEl>
                                          <p:spTgt spid="52"/>
                                        </p:tgtEl>
                                      </p:cBhvr>
                                    </p:animEffect>
                                  </p:childTnLst>
                                </p:cTn>
                              </p:par>
                              <p:par>
                                <p:cTn id="114" presetID="10" presetClass="entr" presetSubtype="0" fill="hold" nodeType="withEffect">
                                  <p:stCondLst>
                                    <p:cond delay="0"/>
                                  </p:stCondLst>
                                  <p:childTnLst>
                                    <p:set>
                                      <p:cBhvr>
                                        <p:cTn id="115" dur="1" fill="hold">
                                          <p:stCondLst>
                                            <p:cond delay="0"/>
                                          </p:stCondLst>
                                        </p:cTn>
                                        <p:tgtEl>
                                          <p:spTgt spid="195"/>
                                        </p:tgtEl>
                                        <p:attrNameLst>
                                          <p:attrName>style.visibility</p:attrName>
                                        </p:attrNameLst>
                                      </p:cBhvr>
                                      <p:to>
                                        <p:strVal val="visible"/>
                                      </p:to>
                                    </p:set>
                                    <p:animEffect transition="in" filter="fade">
                                      <p:cBhvr>
                                        <p:cTn id="116" dur="500"/>
                                        <p:tgtEl>
                                          <p:spTgt spid="195"/>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fade">
                                      <p:cBhvr>
                                        <p:cTn id="121" dur="500"/>
                                        <p:tgtEl>
                                          <p:spTgt spid="48"/>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53"/>
                                        </p:tgtEl>
                                        <p:attrNameLst>
                                          <p:attrName>style.visibility</p:attrName>
                                        </p:attrNameLst>
                                      </p:cBhvr>
                                      <p:to>
                                        <p:strVal val="visible"/>
                                      </p:to>
                                    </p:set>
                                    <p:animEffect transition="in" filter="fade">
                                      <p:cBhvr>
                                        <p:cTn id="124" dur="500"/>
                                        <p:tgtEl>
                                          <p:spTgt spid="53"/>
                                        </p:tgtEl>
                                      </p:cBhvr>
                                    </p:animEffect>
                                  </p:childTnLst>
                                </p:cTn>
                              </p:par>
                              <p:par>
                                <p:cTn id="125" presetID="10" presetClass="entr" presetSubtype="0" fill="hold" nodeType="withEffect">
                                  <p:stCondLst>
                                    <p:cond delay="0"/>
                                  </p:stCondLst>
                                  <p:childTnLst>
                                    <p:set>
                                      <p:cBhvr>
                                        <p:cTn id="126" dur="1" fill="hold">
                                          <p:stCondLst>
                                            <p:cond delay="0"/>
                                          </p:stCondLst>
                                        </p:cTn>
                                        <p:tgtEl>
                                          <p:spTgt spid="5"/>
                                        </p:tgtEl>
                                        <p:attrNameLst>
                                          <p:attrName>style.visibility</p:attrName>
                                        </p:attrNameLst>
                                      </p:cBhvr>
                                      <p:to>
                                        <p:strVal val="visible"/>
                                      </p:to>
                                    </p:set>
                                    <p:animEffect transition="in" filter="fade">
                                      <p:cBhvr>
                                        <p:cTn id="1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Graphic spid="24" grpId="0">
        <p:bldAsOne/>
      </p:bldGraphic>
      <p:bldP spid="25" grpId="0"/>
      <p:bldP spid="27" grpId="0" animBg="1"/>
      <p:bldP spid="28" grpId="0" animBg="1"/>
      <p:bldP spid="29" grpId="0" animBg="1"/>
      <p:bldP spid="36" grpId="0" animBg="1"/>
      <p:bldP spid="38" grpId="0" animBg="1"/>
      <p:bldP spid="39" grpId="0" animBg="1"/>
      <p:bldP spid="4" grpId="0"/>
      <p:bldP spid="37" grpId="0" animBg="1"/>
      <p:bldP spid="6" grpId="0"/>
      <p:bldP spid="7" grpId="0"/>
      <p:bldP spid="12" grpId="0"/>
      <p:bldP spid="14" grpId="0"/>
      <p:bldP spid="16" grpId="0"/>
      <p:bldGraphic spid="42" grpId="0">
        <p:bldAsOne/>
      </p:bldGraphic>
      <p:bldP spid="43" grpId="0"/>
      <p:bldP spid="46" grpId="0" animBg="1"/>
      <p:bldP spid="47" grpId="0" animBg="1"/>
      <p:bldP spid="48" grpId="0" animBg="1"/>
      <p:bldP spid="49" grpId="0" animBg="1"/>
      <p:bldP spid="50" grpId="0" animBg="1"/>
      <p:bldP spid="51" grpId="0" animBg="1"/>
      <p:bldP spid="52" grpId="0" animBg="1"/>
      <p:bldP spid="53"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India Electricity Segment : Recent and Upcoming changes</a:t>
            </a:r>
            <a:endParaRPr lang="de-DE" dirty="0">
              <a:solidFill>
                <a:srgbClr val="FF0000"/>
              </a:solidFill>
            </a:endParaRPr>
          </a:p>
        </p:txBody>
      </p:sp>
      <p:pic>
        <p:nvPicPr>
          <p:cNvPr id="6" name="Graphic 5" descr="Lightbulb">
            <a:extLst>
              <a:ext uri="{FF2B5EF4-FFF2-40B4-BE49-F238E27FC236}">
                <a16:creationId xmlns:a16="http://schemas.microsoft.com/office/drawing/2014/main" id="{E41C634C-7A25-41CE-A2DF-6449339AED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8911" y="1597301"/>
            <a:ext cx="699453" cy="699453"/>
          </a:xfrm>
          <a:prstGeom prst="rect">
            <a:avLst/>
          </a:prstGeom>
        </p:spPr>
      </p:pic>
      <p:pic>
        <p:nvPicPr>
          <p:cNvPr id="8" name="Graphic 7" descr="Store">
            <a:extLst>
              <a:ext uri="{FF2B5EF4-FFF2-40B4-BE49-F238E27FC236}">
                <a16:creationId xmlns:a16="http://schemas.microsoft.com/office/drawing/2014/main" id="{955E7CC5-3CFD-4B37-BD4B-496BB187149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2917193" y="2674799"/>
            <a:ext cx="722887" cy="561629"/>
          </a:xfrm>
          <a:prstGeom prst="rect">
            <a:avLst/>
          </a:prstGeom>
        </p:spPr>
      </p:pic>
      <p:pic>
        <p:nvPicPr>
          <p:cNvPr id="10" name="Graphic 9" descr="Car">
            <a:extLst>
              <a:ext uri="{FF2B5EF4-FFF2-40B4-BE49-F238E27FC236}">
                <a16:creationId xmlns:a16="http://schemas.microsoft.com/office/drawing/2014/main" id="{F426FB2A-D5B1-435A-A73D-D7310A32CE1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63845" y="3628526"/>
            <a:ext cx="873114" cy="873114"/>
          </a:xfrm>
          <a:prstGeom prst="rect">
            <a:avLst/>
          </a:prstGeom>
        </p:spPr>
      </p:pic>
      <p:pic>
        <p:nvPicPr>
          <p:cNvPr id="12" name="Graphic 11" descr="Upward trend">
            <a:extLst>
              <a:ext uri="{FF2B5EF4-FFF2-40B4-BE49-F238E27FC236}">
                <a16:creationId xmlns:a16="http://schemas.microsoft.com/office/drawing/2014/main" id="{139B1934-5070-4665-8E36-FD0B46AEA5E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997821" y="4895411"/>
            <a:ext cx="561630" cy="561630"/>
          </a:xfrm>
          <a:prstGeom prst="rect">
            <a:avLst/>
          </a:prstGeom>
        </p:spPr>
      </p:pic>
      <p:pic>
        <p:nvPicPr>
          <p:cNvPr id="14" name="Graphic 13" descr="Brain in head">
            <a:extLst>
              <a:ext uri="{FF2B5EF4-FFF2-40B4-BE49-F238E27FC236}">
                <a16:creationId xmlns:a16="http://schemas.microsoft.com/office/drawing/2014/main" id="{581D0196-AE9C-4212-9437-340AC0191C7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997821" y="5763432"/>
            <a:ext cx="561630" cy="561630"/>
          </a:xfrm>
          <a:prstGeom prst="rect">
            <a:avLst/>
          </a:prstGeom>
        </p:spPr>
      </p:pic>
      <p:sp>
        <p:nvSpPr>
          <p:cNvPr id="9" name="Rectangle 8">
            <a:extLst>
              <a:ext uri="{FF2B5EF4-FFF2-40B4-BE49-F238E27FC236}">
                <a16:creationId xmlns:a16="http://schemas.microsoft.com/office/drawing/2014/main" id="{756B5DE5-507E-4BDC-A1BD-210CA3D14750}"/>
              </a:ext>
            </a:extLst>
          </p:cNvPr>
          <p:cNvSpPr/>
          <p:nvPr/>
        </p:nvSpPr>
        <p:spPr bwMode="gray">
          <a:xfrm>
            <a:off x="405979" y="6503602"/>
            <a:ext cx="3194690" cy="258812"/>
          </a:xfrm>
          <a:prstGeom prst="rect">
            <a:avLst/>
          </a:prstGeom>
          <a:solidFill>
            <a:schemeClr val="bg1"/>
          </a:solidFill>
          <a:ln w="25400" algn="ctr">
            <a:noFill/>
            <a:miter lim="800000"/>
            <a:headEnd/>
            <a:tailEnd/>
          </a:ln>
        </p:spPr>
        <p:txBody>
          <a:bodyPr lIns="89954" tIns="71962" rIns="89954" bIns="71962" rtlCol="0" anchor="ctr"/>
          <a:lstStyle/>
          <a:p>
            <a:pPr algn="ctr" defTabSz="913852" fontAlgn="base">
              <a:spcBef>
                <a:spcPct val="50000"/>
              </a:spcBef>
              <a:spcAft>
                <a:spcPct val="0"/>
              </a:spcAft>
              <a:buClr>
                <a:srgbClr val="F0AB00"/>
              </a:buClr>
              <a:buSzPct val="80000"/>
              <a:defRPr/>
            </a:pPr>
            <a:endParaRPr lang="en-US" sz="1798" kern="0" err="1">
              <a:solidFill>
                <a:srgbClr val="000000"/>
              </a:solidFill>
              <a:ea typeface="Arial Unicode MS" pitchFamily="34" charset="-128"/>
              <a:cs typeface="Arial Unicode MS" pitchFamily="34" charset="-128"/>
            </a:endParaRPr>
          </a:p>
        </p:txBody>
      </p:sp>
      <p:graphicFrame>
        <p:nvGraphicFramePr>
          <p:cNvPr id="11" name="Table 10">
            <a:extLst>
              <a:ext uri="{FF2B5EF4-FFF2-40B4-BE49-F238E27FC236}">
                <a16:creationId xmlns:a16="http://schemas.microsoft.com/office/drawing/2014/main" id="{83D92348-4FE4-49FB-9067-828CC117871E}"/>
              </a:ext>
            </a:extLst>
          </p:cNvPr>
          <p:cNvGraphicFramePr>
            <a:graphicFrameLocks noGrp="1"/>
          </p:cNvGraphicFramePr>
          <p:nvPr/>
        </p:nvGraphicFramePr>
        <p:xfrm>
          <a:off x="503869" y="1568841"/>
          <a:ext cx="11187248" cy="4846190"/>
        </p:xfrm>
        <a:graphic>
          <a:graphicData uri="http://schemas.openxmlformats.org/drawingml/2006/table">
            <a:tbl>
              <a:tblPr firstRow="1" bandRow="1">
                <a:tableStyleId>{5940675A-B579-460E-94D1-54222C63F5DA}</a:tableStyleId>
              </a:tblPr>
              <a:tblGrid>
                <a:gridCol w="2390978">
                  <a:extLst>
                    <a:ext uri="{9D8B030D-6E8A-4147-A177-3AD203B41FA5}">
                      <a16:colId xmlns:a16="http://schemas.microsoft.com/office/drawing/2014/main" val="920205187"/>
                    </a:ext>
                  </a:extLst>
                </a:gridCol>
                <a:gridCol w="1003533">
                  <a:extLst>
                    <a:ext uri="{9D8B030D-6E8A-4147-A177-3AD203B41FA5}">
                      <a16:colId xmlns:a16="http://schemas.microsoft.com/office/drawing/2014/main" val="3752618965"/>
                    </a:ext>
                  </a:extLst>
                </a:gridCol>
                <a:gridCol w="7792737">
                  <a:extLst>
                    <a:ext uri="{9D8B030D-6E8A-4147-A177-3AD203B41FA5}">
                      <a16:colId xmlns:a16="http://schemas.microsoft.com/office/drawing/2014/main" val="2069668662"/>
                    </a:ext>
                  </a:extLst>
                </a:gridCol>
              </a:tblGrid>
              <a:tr h="1066520">
                <a:tc>
                  <a:txBody>
                    <a:bodyPr/>
                    <a:lstStyle/>
                    <a:p>
                      <a:r>
                        <a:rPr lang="en-US" sz="1600" b="1" kern="0" dirty="0">
                          <a:solidFill>
                            <a:schemeClr val="accent1"/>
                          </a:solidFill>
                          <a:latin typeface="+mn-lt"/>
                          <a:cs typeface="BentonSans Book "/>
                        </a:rPr>
                        <a:t>De-carbonization through RE Program</a:t>
                      </a:r>
                      <a:endParaRPr lang="en-US" sz="1600" b="1" dirty="0">
                        <a:solidFill>
                          <a:schemeClr val="accent1"/>
                        </a:solidFill>
                      </a:endParaRPr>
                    </a:p>
                  </a:txBody>
                  <a:tcPr marL="91413" marR="91413" marT="45707" marB="45707">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600" dirty="0">
                        <a:solidFill>
                          <a:srgbClr val="00B0F0"/>
                        </a:solidFill>
                      </a:endParaRPr>
                    </a:p>
                  </a:txBody>
                  <a:tcPr marL="91413" marR="91413" marT="45707" marB="45707">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1088231" rtl="0" eaLnBrk="1" fontAlgn="auto" latinLnBrk="0" hangingPunct="1">
                        <a:lnSpc>
                          <a:spcPct val="100000"/>
                        </a:lnSpc>
                        <a:spcBef>
                          <a:spcPts val="0"/>
                        </a:spcBef>
                        <a:spcAft>
                          <a:spcPts val="0"/>
                        </a:spcAft>
                        <a:buClrTx/>
                        <a:buSzTx/>
                        <a:buFontTx/>
                        <a:buNone/>
                        <a:tabLst/>
                        <a:defRPr/>
                      </a:pPr>
                      <a:r>
                        <a:rPr lang="en-US" sz="1600" kern="0" dirty="0">
                          <a:latin typeface="+mn-lt"/>
                          <a:cs typeface="BentonSans Book "/>
                        </a:rPr>
                        <a:t>India has committed to </a:t>
                      </a:r>
                      <a:r>
                        <a:rPr lang="en-US" sz="1600" b="1" u="sng" kern="0" dirty="0">
                          <a:latin typeface="+mn-lt"/>
                          <a:cs typeface="BentonSans Book "/>
                        </a:rPr>
                        <a:t>RE targets of 220 GW by 2022</a:t>
                      </a:r>
                      <a:r>
                        <a:rPr lang="en-US" sz="1600" kern="0" dirty="0">
                          <a:latin typeface="+mn-lt"/>
                          <a:cs typeface="BentonSans Book "/>
                        </a:rPr>
                        <a:t>. India has further pledged to reduce emissions intensity by 35% by 2030 from 2005 level and have 40% share of non fossil fuel based sources in the total supply mix by 2030</a:t>
                      </a:r>
                    </a:p>
                    <a:p>
                      <a:endParaRPr lang="en-US" sz="1600" dirty="0">
                        <a:latin typeface="+mn-lt"/>
                      </a:endParaRPr>
                    </a:p>
                  </a:txBody>
                  <a:tcPr marL="91413" marR="91413" marT="45707" marB="45707">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06677088"/>
                  </a:ext>
                </a:extLst>
              </a:tr>
              <a:tr h="822744">
                <a:tc>
                  <a:txBody>
                    <a:bodyPr/>
                    <a:lstStyle/>
                    <a:p>
                      <a:r>
                        <a:rPr lang="en-US" sz="1600" b="1" dirty="0">
                          <a:solidFill>
                            <a:schemeClr val="accent1"/>
                          </a:solidFill>
                        </a:rPr>
                        <a:t>De-Centralization through Solar roof-top Program</a:t>
                      </a:r>
                    </a:p>
                  </a:txBody>
                  <a:tcPr marL="91413" marR="91413" marT="45707" marB="45707">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600" b="1" dirty="0">
                        <a:solidFill>
                          <a:srgbClr val="00B0F0"/>
                        </a:solidFill>
                      </a:endParaRPr>
                    </a:p>
                  </a:txBody>
                  <a:tcPr marL="91413" marR="91413" marT="45707" marB="45707">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defTabSz="914126">
                        <a:spcAft>
                          <a:spcPts val="1200"/>
                        </a:spcAft>
                        <a:defRPr/>
                      </a:pPr>
                      <a:r>
                        <a:rPr lang="en-US" sz="1600" kern="0" dirty="0">
                          <a:latin typeface="+mn-lt"/>
                          <a:cs typeface="BentonSans Book "/>
                        </a:rPr>
                        <a:t>India aims to install 40 GW of solar rooftop by 2022. Several States in India have shown their commitment to the goal by announcing solar roof-top policies and regulations</a:t>
                      </a:r>
                    </a:p>
                  </a:txBody>
                  <a:tcPr marL="91413" marR="91413" marT="45707" marB="45707">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24333314"/>
                  </a:ext>
                </a:extLst>
              </a:tr>
              <a:tr h="1310297">
                <a:tc>
                  <a:txBody>
                    <a:bodyPr/>
                    <a:lstStyle/>
                    <a:p>
                      <a:endParaRPr lang="en-US" sz="1600" b="1">
                        <a:solidFill>
                          <a:schemeClr val="accent1"/>
                        </a:solidFill>
                      </a:endParaRPr>
                    </a:p>
                    <a:p>
                      <a:r>
                        <a:rPr lang="en-US" sz="1600" b="1">
                          <a:solidFill>
                            <a:schemeClr val="accent1"/>
                          </a:solidFill>
                        </a:rPr>
                        <a:t>Electric Vehicle Program</a:t>
                      </a:r>
                    </a:p>
                  </a:txBody>
                  <a:tcPr marL="91413" marR="91413" marT="45707" marB="45707">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600" b="1">
                        <a:solidFill>
                          <a:schemeClr val="accent3"/>
                        </a:solidFill>
                      </a:endParaRPr>
                    </a:p>
                  </a:txBody>
                  <a:tcPr marL="91413" marR="91413" marT="45707" marB="45707">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kern="1200" dirty="0">
                          <a:solidFill>
                            <a:schemeClr val="tx1"/>
                          </a:solidFill>
                          <a:effectLst/>
                          <a:latin typeface="+mn-lt"/>
                          <a:ea typeface="+mn-ea"/>
                          <a:cs typeface="+mn-cs"/>
                        </a:rPr>
                        <a:t>Government of India (</a:t>
                      </a:r>
                      <a:r>
                        <a:rPr lang="en-US" sz="1600" kern="1200" dirty="0" err="1">
                          <a:solidFill>
                            <a:schemeClr val="tx1"/>
                          </a:solidFill>
                          <a:effectLst/>
                          <a:latin typeface="+mn-lt"/>
                          <a:ea typeface="+mn-ea"/>
                          <a:cs typeface="+mn-cs"/>
                        </a:rPr>
                        <a:t>GoI</a:t>
                      </a:r>
                      <a:r>
                        <a:rPr lang="en-US" sz="1600" kern="1200" dirty="0">
                          <a:solidFill>
                            <a:schemeClr val="tx1"/>
                          </a:solidFill>
                          <a:effectLst/>
                          <a:latin typeface="+mn-lt"/>
                          <a:ea typeface="+mn-ea"/>
                          <a:cs typeface="+mn-cs"/>
                        </a:rPr>
                        <a:t>) launched the 'National Electric Mobility Mission Plan (NEMMP) 2020', a pioneering effort to strive towards electrifying road transportation. Ten Indian states have issued state specific EV Policies and 14 States have introduced separate electricity tariff for charging of EVs.</a:t>
                      </a:r>
                    </a:p>
                    <a:p>
                      <a:pPr marL="0" marR="0" lvl="0" indent="0" algn="l" defTabSz="1088231" rtl="0" eaLnBrk="1" fontAlgn="auto" latinLnBrk="0" hangingPunct="1">
                        <a:lnSpc>
                          <a:spcPct val="100000"/>
                        </a:lnSpc>
                        <a:spcBef>
                          <a:spcPts val="0"/>
                        </a:spcBef>
                        <a:spcAft>
                          <a:spcPts val="0"/>
                        </a:spcAft>
                        <a:buClrTx/>
                        <a:buSzTx/>
                        <a:buFontTx/>
                        <a:buNone/>
                        <a:tabLst/>
                        <a:defRPr/>
                      </a:pPr>
                      <a:endParaRPr lang="en-US" sz="1600" dirty="0">
                        <a:latin typeface="+mn-lt"/>
                      </a:endParaRPr>
                    </a:p>
                  </a:txBody>
                  <a:tcPr marL="91413" marR="91413" marT="45707" marB="45707">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54397896"/>
                  </a:ext>
                </a:extLst>
              </a:tr>
              <a:tr h="822744">
                <a:tc>
                  <a:txBody>
                    <a:bodyPr/>
                    <a:lstStyle/>
                    <a:p>
                      <a:r>
                        <a:rPr lang="en-US" sz="1600" b="1">
                          <a:solidFill>
                            <a:schemeClr val="accent1"/>
                          </a:solidFill>
                        </a:rPr>
                        <a:t>Mass Roll out of Smart Pre-paid meters</a:t>
                      </a:r>
                    </a:p>
                  </a:txBody>
                  <a:tcPr marL="91413" marR="91413" marT="45707" marB="45707">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600" b="1" dirty="0">
                        <a:solidFill>
                          <a:schemeClr val="accent3"/>
                        </a:solidFill>
                      </a:endParaRPr>
                    </a:p>
                  </a:txBody>
                  <a:tcPr marL="91413" marR="91413" marT="45707" marB="45707">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1088231" rtl="0" eaLnBrk="1" fontAlgn="auto" latinLnBrk="0" hangingPunct="1">
                        <a:lnSpc>
                          <a:spcPct val="100000"/>
                        </a:lnSpc>
                        <a:spcBef>
                          <a:spcPts val="0"/>
                        </a:spcBef>
                        <a:spcAft>
                          <a:spcPts val="0"/>
                        </a:spcAft>
                        <a:buClrTx/>
                        <a:buSzTx/>
                        <a:buFontTx/>
                        <a:buNone/>
                        <a:tabLst/>
                        <a:defRPr/>
                      </a:pPr>
                      <a:r>
                        <a:rPr lang="en-US" sz="1600" kern="0" dirty="0">
                          <a:latin typeface="+mn-lt"/>
                          <a:cs typeface="BentonSans Book "/>
                        </a:rPr>
                        <a:t>Shaping the next level of business operation through mass scale roll out of smart pre-paid meters for </a:t>
                      </a:r>
                      <a:r>
                        <a:rPr lang="en-US" sz="1600" b="1" u="sng" kern="0" dirty="0">
                          <a:latin typeface="+mn-lt"/>
                          <a:cs typeface="BentonSans Book "/>
                        </a:rPr>
                        <a:t>250 million of Indian consumer base</a:t>
                      </a:r>
                    </a:p>
                    <a:p>
                      <a:endParaRPr lang="en-US" sz="1600" dirty="0">
                        <a:latin typeface="+mn-lt"/>
                      </a:endParaRPr>
                    </a:p>
                  </a:txBody>
                  <a:tcPr marL="91413" marR="91413" marT="45707" marB="45707">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02933782"/>
                  </a:ext>
                </a:extLst>
              </a:tr>
              <a:tr h="822744">
                <a:tc>
                  <a:txBody>
                    <a:bodyPr/>
                    <a:lstStyle/>
                    <a:p>
                      <a:r>
                        <a:rPr lang="en-US" sz="1600" b="1">
                          <a:solidFill>
                            <a:schemeClr val="accent1"/>
                          </a:solidFill>
                        </a:rPr>
                        <a:t>Empowered Consumers</a:t>
                      </a:r>
                    </a:p>
                  </a:txBody>
                  <a:tcPr marL="91413" marR="91413" marT="45707" marB="45707">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600" b="1">
                        <a:solidFill>
                          <a:schemeClr val="accent3"/>
                        </a:solidFill>
                      </a:endParaRPr>
                    </a:p>
                  </a:txBody>
                  <a:tcPr marL="91413" marR="91413" marT="45707" marB="45707">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dirty="0">
                          <a:latin typeface="+mn-lt"/>
                        </a:rPr>
                        <a:t>Consumers are becoming more </a:t>
                      </a:r>
                      <a:r>
                        <a:rPr lang="en-US" sz="1600" b="1" u="sng" dirty="0">
                          <a:latin typeface="+mn-lt"/>
                        </a:rPr>
                        <a:t>empowered </a:t>
                      </a:r>
                      <a:r>
                        <a:rPr lang="en-US" sz="1600" dirty="0">
                          <a:latin typeface="+mn-lt"/>
                        </a:rPr>
                        <a:t>as they can manage their own consumption through smart meters, solar roof tops and  mobile applications</a:t>
                      </a:r>
                    </a:p>
                    <a:p>
                      <a:endParaRPr lang="en-US" sz="1600" dirty="0">
                        <a:latin typeface="+mn-lt"/>
                      </a:endParaRPr>
                    </a:p>
                  </a:txBody>
                  <a:tcPr marL="91413" marR="91413" marT="45707" marB="45707">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39812690"/>
                  </a:ext>
                </a:extLst>
              </a:tr>
            </a:tbl>
          </a:graphicData>
        </a:graphic>
      </p:graphicFrame>
    </p:spTree>
    <p:extLst>
      <p:ext uri="{BB962C8B-B14F-4D97-AF65-F5344CB8AC3E}">
        <p14:creationId xmlns:p14="http://schemas.microsoft.com/office/powerpoint/2010/main" val="1794042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E5ECA-8EA2-44A6-868E-2F371DE0B987}"/>
              </a:ext>
            </a:extLst>
          </p:cNvPr>
          <p:cNvSpPr>
            <a:spLocks noGrp="1"/>
          </p:cNvSpPr>
          <p:nvPr>
            <p:ph type="title"/>
          </p:nvPr>
        </p:nvSpPr>
        <p:spPr>
          <a:xfrm>
            <a:off x="503870" y="504000"/>
            <a:ext cx="11183564" cy="369204"/>
          </a:xfrm>
        </p:spPr>
        <p:txBody>
          <a:bodyPr/>
          <a:lstStyle/>
          <a:p>
            <a:r>
              <a:rPr lang="en-US" dirty="0"/>
              <a:t>Summary: How Technology Can Aid?</a:t>
            </a:r>
            <a:endParaRPr lang="en-IN" dirty="0"/>
          </a:p>
        </p:txBody>
      </p:sp>
      <p:grpSp>
        <p:nvGrpSpPr>
          <p:cNvPr id="12" name="Group 11">
            <a:extLst>
              <a:ext uri="{FF2B5EF4-FFF2-40B4-BE49-F238E27FC236}">
                <a16:creationId xmlns:a16="http://schemas.microsoft.com/office/drawing/2014/main" id="{A2EC31A1-056B-43EA-A454-6355B2BCD47B}"/>
              </a:ext>
            </a:extLst>
          </p:cNvPr>
          <p:cNvGrpSpPr/>
          <p:nvPr/>
        </p:nvGrpSpPr>
        <p:grpSpPr>
          <a:xfrm>
            <a:off x="501650" y="1609090"/>
            <a:ext cx="2830830" cy="2694503"/>
            <a:chOff x="501650" y="1609090"/>
            <a:chExt cx="2830830" cy="2694503"/>
          </a:xfrm>
        </p:grpSpPr>
        <p:sp>
          <p:nvSpPr>
            <p:cNvPr id="6" name="Rectangle: Rounded Corners 5">
              <a:extLst>
                <a:ext uri="{FF2B5EF4-FFF2-40B4-BE49-F238E27FC236}">
                  <a16:creationId xmlns:a16="http://schemas.microsoft.com/office/drawing/2014/main" id="{CA206599-23C0-4075-99BA-5C9F51CC7A74}"/>
                </a:ext>
              </a:extLst>
            </p:cNvPr>
            <p:cNvSpPr/>
            <p:nvPr/>
          </p:nvSpPr>
          <p:spPr bwMode="gray">
            <a:xfrm>
              <a:off x="503870" y="1609090"/>
              <a:ext cx="2828610" cy="853440"/>
            </a:xfrm>
            <a:prstGeom prst="roundRect">
              <a:avLst/>
            </a:prstGeom>
            <a:solidFill>
              <a:schemeClr val="accent3"/>
            </a:solidFill>
            <a:ln w="2540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b="1" kern="0" dirty="0">
                  <a:solidFill>
                    <a:schemeClr val="bg1"/>
                  </a:solidFill>
                  <a:ea typeface="Arial Unicode MS" pitchFamily="34" charset="-128"/>
                  <a:cs typeface="Arial Unicode MS" pitchFamily="34" charset="-128"/>
                </a:rPr>
                <a:t>Affordability</a:t>
              </a:r>
              <a:endParaRPr kumimoji="0" lang="en-IN" sz="1800" b="1" i="0" u="none" strike="noStrike" kern="0" cap="none" spc="0" normalizeH="0" baseline="0" noProof="0" dirty="0" err="1">
                <a:ln>
                  <a:noFill/>
                </a:ln>
                <a:solidFill>
                  <a:schemeClr val="bg1"/>
                </a:solidFill>
                <a:effectLst/>
                <a:uLnTx/>
                <a:uFillTx/>
                <a:ea typeface="Arial Unicode MS" pitchFamily="34" charset="-128"/>
                <a:cs typeface="Arial Unicode MS" pitchFamily="34" charset="-128"/>
              </a:endParaRPr>
            </a:p>
          </p:txBody>
        </p:sp>
        <p:sp>
          <p:nvSpPr>
            <p:cNvPr id="9" name="TextBox 8">
              <a:extLst>
                <a:ext uri="{FF2B5EF4-FFF2-40B4-BE49-F238E27FC236}">
                  <a16:creationId xmlns:a16="http://schemas.microsoft.com/office/drawing/2014/main" id="{065F22EE-C503-47E6-AB6D-C470CD01C75D}"/>
                </a:ext>
              </a:extLst>
            </p:cNvPr>
            <p:cNvSpPr txBox="1"/>
            <p:nvPr/>
          </p:nvSpPr>
          <p:spPr>
            <a:xfrm>
              <a:off x="501650" y="2641600"/>
              <a:ext cx="2828610" cy="1661993"/>
            </a:xfrm>
            <a:prstGeom prst="rect">
              <a:avLst/>
            </a:prstGeom>
            <a:noFill/>
          </p:spPr>
          <p:txBody>
            <a:bodyPr wrap="square" lIns="0" tIns="0" rIns="0" bIns="0" rtlCol="0">
              <a:spAutoFit/>
            </a:bodyPr>
            <a:lstStyle/>
            <a:p>
              <a:pPr marL="285750" indent="-285750" fontAlgn="base">
                <a:spcBef>
                  <a:spcPct val="50000"/>
                </a:spcBef>
                <a:spcAft>
                  <a:spcPct val="0"/>
                </a:spcAft>
                <a:buClr>
                  <a:srgbClr val="F0AB00"/>
                </a:buClr>
                <a:buSzPct val="80000"/>
                <a:buFont typeface="Wingdings" panose="05000000000000000000" pitchFamily="2" charset="2"/>
                <a:buChar char="§"/>
              </a:pPr>
              <a:r>
                <a:rPr lang="en-US" sz="1800" kern="0" dirty="0">
                  <a:ea typeface="Arial Unicode MS" pitchFamily="34" charset="-128"/>
                  <a:cs typeface="Arial Unicode MS" pitchFamily="34" charset="-128"/>
                </a:rPr>
                <a:t>Energy Efficiency</a:t>
              </a:r>
            </a:p>
            <a:p>
              <a:pPr marL="285750" indent="-285750" fontAlgn="base">
                <a:spcBef>
                  <a:spcPct val="50000"/>
                </a:spcBef>
                <a:spcAft>
                  <a:spcPct val="0"/>
                </a:spcAft>
                <a:buClr>
                  <a:srgbClr val="F0AB00"/>
                </a:buClr>
                <a:buSzPct val="80000"/>
                <a:buFont typeface="Wingdings" panose="05000000000000000000" pitchFamily="2" charset="2"/>
                <a:buChar char="§"/>
              </a:pPr>
              <a:r>
                <a:rPr lang="en-US" kern="0" dirty="0">
                  <a:ea typeface="Arial Unicode MS" pitchFamily="34" charset="-128"/>
                  <a:cs typeface="Arial Unicode MS" pitchFamily="34" charset="-128"/>
                </a:rPr>
                <a:t>Energy Accounting</a:t>
              </a:r>
            </a:p>
            <a:p>
              <a:pPr marL="285750" indent="-285750" fontAlgn="base">
                <a:spcBef>
                  <a:spcPct val="50000"/>
                </a:spcBef>
                <a:spcAft>
                  <a:spcPct val="0"/>
                </a:spcAft>
                <a:buClr>
                  <a:srgbClr val="F0AB00"/>
                </a:buClr>
                <a:buSzPct val="80000"/>
                <a:buFont typeface="Wingdings" panose="05000000000000000000" pitchFamily="2" charset="2"/>
                <a:buChar char="§"/>
              </a:pPr>
              <a:r>
                <a:rPr lang="en-US" sz="1800" kern="0" dirty="0">
                  <a:ea typeface="Arial Unicode MS" pitchFamily="34" charset="-128"/>
                  <a:cs typeface="Arial Unicode MS" pitchFamily="34" charset="-128"/>
                </a:rPr>
                <a:t>Smart Metering Initiatives to Cut Down Losses</a:t>
              </a:r>
              <a:endParaRPr lang="en-IN" sz="1800" kern="0" dirty="0" err="1">
                <a:ea typeface="Arial Unicode MS" pitchFamily="34" charset="-128"/>
                <a:cs typeface="Arial Unicode MS" pitchFamily="34" charset="-128"/>
              </a:endParaRPr>
            </a:p>
          </p:txBody>
        </p:sp>
      </p:grpSp>
      <p:grpSp>
        <p:nvGrpSpPr>
          <p:cNvPr id="13" name="Group 12">
            <a:extLst>
              <a:ext uri="{FF2B5EF4-FFF2-40B4-BE49-F238E27FC236}">
                <a16:creationId xmlns:a16="http://schemas.microsoft.com/office/drawing/2014/main" id="{74B9AA55-D2D7-4411-8B03-567F4E02BAD7}"/>
              </a:ext>
            </a:extLst>
          </p:cNvPr>
          <p:cNvGrpSpPr/>
          <p:nvPr/>
        </p:nvGrpSpPr>
        <p:grpSpPr>
          <a:xfrm>
            <a:off x="4681347" y="1609090"/>
            <a:ext cx="2828958" cy="4079498"/>
            <a:chOff x="4681347" y="1609090"/>
            <a:chExt cx="2828958" cy="4079498"/>
          </a:xfrm>
        </p:grpSpPr>
        <p:sp>
          <p:nvSpPr>
            <p:cNvPr id="7" name="Rectangle: Rounded Corners 6">
              <a:extLst>
                <a:ext uri="{FF2B5EF4-FFF2-40B4-BE49-F238E27FC236}">
                  <a16:creationId xmlns:a16="http://schemas.microsoft.com/office/drawing/2014/main" id="{E435334F-C612-406B-BB4A-E86826F9CA6A}"/>
                </a:ext>
              </a:extLst>
            </p:cNvPr>
            <p:cNvSpPr/>
            <p:nvPr/>
          </p:nvSpPr>
          <p:spPr bwMode="gray">
            <a:xfrm>
              <a:off x="4681347" y="1609090"/>
              <a:ext cx="2828610" cy="853440"/>
            </a:xfrm>
            <a:prstGeom prst="roundRect">
              <a:avLst/>
            </a:prstGeom>
            <a:solidFill>
              <a:schemeClr val="accent3"/>
            </a:solidFill>
            <a:ln w="2540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b="1" kern="0" dirty="0">
                  <a:solidFill>
                    <a:schemeClr val="bg1"/>
                  </a:solidFill>
                  <a:ea typeface="Arial Unicode MS" pitchFamily="34" charset="-128"/>
                  <a:cs typeface="Arial Unicode MS" pitchFamily="34" charset="-128"/>
                </a:rPr>
                <a:t>Reliability</a:t>
              </a:r>
              <a:endParaRPr kumimoji="0" lang="en-IN" sz="1800" b="1" i="0" u="none" strike="noStrike" kern="0" cap="none" spc="0" normalizeH="0" baseline="0" noProof="0" dirty="0" err="1">
                <a:ln>
                  <a:noFill/>
                </a:ln>
                <a:solidFill>
                  <a:schemeClr val="bg1"/>
                </a:solidFill>
                <a:effectLst/>
                <a:uLnTx/>
                <a:uFillTx/>
                <a:ea typeface="Arial Unicode MS" pitchFamily="34" charset="-128"/>
                <a:cs typeface="Arial Unicode MS" pitchFamily="34" charset="-128"/>
              </a:endParaRPr>
            </a:p>
          </p:txBody>
        </p:sp>
        <p:sp>
          <p:nvSpPr>
            <p:cNvPr id="10" name="TextBox 9">
              <a:extLst>
                <a:ext uri="{FF2B5EF4-FFF2-40B4-BE49-F238E27FC236}">
                  <a16:creationId xmlns:a16="http://schemas.microsoft.com/office/drawing/2014/main" id="{4D18BE6E-7A95-4CF2-B545-944A80A05FEA}"/>
                </a:ext>
              </a:extLst>
            </p:cNvPr>
            <p:cNvSpPr txBox="1"/>
            <p:nvPr/>
          </p:nvSpPr>
          <p:spPr>
            <a:xfrm>
              <a:off x="4681695" y="2641600"/>
              <a:ext cx="2828610" cy="3046988"/>
            </a:xfrm>
            <a:prstGeom prst="rect">
              <a:avLst/>
            </a:prstGeom>
            <a:noFill/>
          </p:spPr>
          <p:txBody>
            <a:bodyPr wrap="square" lIns="0" tIns="0" rIns="0" bIns="0" rtlCol="0">
              <a:spAutoFit/>
            </a:bodyPr>
            <a:lstStyle/>
            <a:p>
              <a:pPr marL="285750" indent="-285750" fontAlgn="base">
                <a:spcBef>
                  <a:spcPct val="50000"/>
                </a:spcBef>
                <a:spcAft>
                  <a:spcPct val="0"/>
                </a:spcAft>
                <a:buClr>
                  <a:srgbClr val="F0AB00"/>
                </a:buClr>
                <a:buSzPct val="80000"/>
                <a:buFont typeface="Wingdings" panose="05000000000000000000" pitchFamily="2" charset="2"/>
                <a:buChar char="§"/>
              </a:pPr>
              <a:r>
                <a:rPr lang="en-US" kern="0" dirty="0">
                  <a:ea typeface="Arial Unicode MS" pitchFamily="34" charset="-128"/>
                  <a:cs typeface="Arial Unicode MS" pitchFamily="34" charset="-128"/>
                </a:rPr>
                <a:t>Distribution infrastructure management</a:t>
              </a:r>
            </a:p>
            <a:p>
              <a:pPr marL="285750" indent="-285750" fontAlgn="base">
                <a:spcBef>
                  <a:spcPct val="50000"/>
                </a:spcBef>
                <a:spcAft>
                  <a:spcPct val="0"/>
                </a:spcAft>
                <a:buClr>
                  <a:srgbClr val="F0AB00"/>
                </a:buClr>
                <a:buSzPct val="80000"/>
                <a:buFont typeface="Wingdings" panose="05000000000000000000" pitchFamily="2" charset="2"/>
                <a:buChar char="§"/>
              </a:pPr>
              <a:r>
                <a:rPr lang="en-IN" kern="0" dirty="0">
                  <a:ea typeface="Arial Unicode MS" pitchFamily="34" charset="-128"/>
                  <a:cs typeface="Arial Unicode MS" pitchFamily="34" charset="-128"/>
                </a:rPr>
                <a:t>Connected assets Through Sensors</a:t>
              </a:r>
            </a:p>
            <a:p>
              <a:pPr marL="285750" indent="-285750" fontAlgn="base">
                <a:spcBef>
                  <a:spcPct val="50000"/>
                </a:spcBef>
                <a:spcAft>
                  <a:spcPct val="0"/>
                </a:spcAft>
                <a:buClr>
                  <a:srgbClr val="F0AB00"/>
                </a:buClr>
                <a:buSzPct val="80000"/>
                <a:buFont typeface="Wingdings" panose="05000000000000000000" pitchFamily="2" charset="2"/>
                <a:buChar char="§"/>
              </a:pPr>
              <a:r>
                <a:rPr lang="en-IN" sz="1800" kern="0" dirty="0">
                  <a:ea typeface="Arial Unicode MS" pitchFamily="34" charset="-128"/>
                  <a:cs typeface="Arial Unicode MS" pitchFamily="34" charset="-128"/>
                </a:rPr>
                <a:t>Managing Decentralized Distribution</a:t>
              </a:r>
            </a:p>
            <a:p>
              <a:pPr marL="285750" indent="-285750" fontAlgn="base">
                <a:spcBef>
                  <a:spcPct val="50000"/>
                </a:spcBef>
                <a:spcAft>
                  <a:spcPct val="0"/>
                </a:spcAft>
                <a:buClr>
                  <a:srgbClr val="F0AB00"/>
                </a:buClr>
                <a:buSzPct val="80000"/>
                <a:buFont typeface="Wingdings" panose="05000000000000000000" pitchFamily="2" charset="2"/>
                <a:buChar char="§"/>
              </a:pPr>
              <a:r>
                <a:rPr lang="en-IN" kern="0" dirty="0">
                  <a:ea typeface="Arial Unicode MS" pitchFamily="34" charset="-128"/>
                  <a:cs typeface="Arial Unicode MS" pitchFamily="34" charset="-128"/>
                </a:rPr>
                <a:t>Remote Monitoring</a:t>
              </a:r>
            </a:p>
            <a:p>
              <a:pPr marL="285750" indent="-285750" fontAlgn="base">
                <a:spcBef>
                  <a:spcPct val="50000"/>
                </a:spcBef>
                <a:spcAft>
                  <a:spcPct val="0"/>
                </a:spcAft>
                <a:buClr>
                  <a:srgbClr val="F0AB00"/>
                </a:buClr>
                <a:buSzPct val="80000"/>
                <a:buFont typeface="Wingdings" panose="05000000000000000000" pitchFamily="2" charset="2"/>
                <a:buChar char="§"/>
              </a:pPr>
              <a:r>
                <a:rPr lang="en-IN" sz="1800" kern="0" dirty="0">
                  <a:ea typeface="Arial Unicode MS" pitchFamily="34" charset="-128"/>
                  <a:cs typeface="Arial Unicode MS" pitchFamily="34" charset="-128"/>
                </a:rPr>
                <a:t>Advanced Analytics to Predict </a:t>
              </a:r>
              <a:r>
                <a:rPr lang="en-IN" kern="0" dirty="0">
                  <a:ea typeface="Arial Unicode MS" pitchFamily="34" charset="-128"/>
                  <a:cs typeface="Arial Unicode MS" pitchFamily="34" charset="-128"/>
                </a:rPr>
                <a:t>Potential Failure</a:t>
              </a:r>
              <a:endParaRPr lang="en-IN" sz="1800" kern="0" dirty="0">
                <a:ea typeface="Arial Unicode MS" pitchFamily="34" charset="-128"/>
                <a:cs typeface="Arial Unicode MS" pitchFamily="34" charset="-128"/>
              </a:endParaRPr>
            </a:p>
          </p:txBody>
        </p:sp>
      </p:grpSp>
      <p:grpSp>
        <p:nvGrpSpPr>
          <p:cNvPr id="14" name="Group 13">
            <a:extLst>
              <a:ext uri="{FF2B5EF4-FFF2-40B4-BE49-F238E27FC236}">
                <a16:creationId xmlns:a16="http://schemas.microsoft.com/office/drawing/2014/main" id="{3AA201C0-CA47-414C-A094-8880FD22EC6E}"/>
              </a:ext>
            </a:extLst>
          </p:cNvPr>
          <p:cNvGrpSpPr/>
          <p:nvPr/>
        </p:nvGrpSpPr>
        <p:grpSpPr>
          <a:xfrm>
            <a:off x="8858824" y="1609090"/>
            <a:ext cx="2828610" cy="4356497"/>
            <a:chOff x="8858824" y="1609090"/>
            <a:chExt cx="2828610" cy="4356497"/>
          </a:xfrm>
        </p:grpSpPr>
        <p:sp>
          <p:nvSpPr>
            <p:cNvPr id="8" name="Rectangle: Rounded Corners 7">
              <a:extLst>
                <a:ext uri="{FF2B5EF4-FFF2-40B4-BE49-F238E27FC236}">
                  <a16:creationId xmlns:a16="http://schemas.microsoft.com/office/drawing/2014/main" id="{24642BF3-C228-477A-BA43-B3E63C07F930}"/>
                </a:ext>
              </a:extLst>
            </p:cNvPr>
            <p:cNvSpPr/>
            <p:nvPr/>
          </p:nvSpPr>
          <p:spPr bwMode="gray">
            <a:xfrm>
              <a:off x="8858824" y="1609090"/>
              <a:ext cx="2828610" cy="853440"/>
            </a:xfrm>
            <a:prstGeom prst="roundRect">
              <a:avLst/>
            </a:prstGeom>
            <a:solidFill>
              <a:schemeClr val="accent3"/>
            </a:solidFill>
            <a:ln w="2540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b="1" kern="0" dirty="0">
                  <a:solidFill>
                    <a:schemeClr val="bg1"/>
                  </a:solidFill>
                  <a:ea typeface="Arial Unicode MS" pitchFamily="34" charset="-128"/>
                  <a:cs typeface="Arial Unicode MS" pitchFamily="34" charset="-128"/>
                </a:rPr>
                <a:t>Sustainability</a:t>
              </a:r>
              <a:endParaRPr kumimoji="0" lang="en-IN" sz="1800" b="1" i="0" u="none" strike="noStrike" kern="0" cap="none" spc="0" normalizeH="0" baseline="0" noProof="0" dirty="0" err="1">
                <a:ln>
                  <a:noFill/>
                </a:ln>
                <a:solidFill>
                  <a:schemeClr val="bg1"/>
                </a:solidFill>
                <a:effectLst/>
                <a:uLnTx/>
                <a:uFillTx/>
                <a:ea typeface="Arial Unicode MS" pitchFamily="34" charset="-128"/>
                <a:cs typeface="Arial Unicode MS" pitchFamily="34" charset="-128"/>
              </a:endParaRPr>
            </a:p>
          </p:txBody>
        </p:sp>
        <p:sp>
          <p:nvSpPr>
            <p:cNvPr id="11" name="TextBox 10">
              <a:extLst>
                <a:ext uri="{FF2B5EF4-FFF2-40B4-BE49-F238E27FC236}">
                  <a16:creationId xmlns:a16="http://schemas.microsoft.com/office/drawing/2014/main" id="{45273679-F5A0-4D10-A4E1-EEE8736E82AB}"/>
                </a:ext>
              </a:extLst>
            </p:cNvPr>
            <p:cNvSpPr txBox="1"/>
            <p:nvPr/>
          </p:nvSpPr>
          <p:spPr>
            <a:xfrm>
              <a:off x="8858824" y="2641600"/>
              <a:ext cx="2828610" cy="3323987"/>
            </a:xfrm>
            <a:prstGeom prst="rect">
              <a:avLst/>
            </a:prstGeom>
            <a:noFill/>
          </p:spPr>
          <p:txBody>
            <a:bodyPr wrap="square" lIns="0" tIns="0" rIns="0" bIns="0" rtlCol="0">
              <a:spAutoFit/>
            </a:bodyPr>
            <a:lstStyle/>
            <a:p>
              <a:pPr marL="285750" indent="-285750" fontAlgn="base">
                <a:spcBef>
                  <a:spcPct val="50000"/>
                </a:spcBef>
                <a:spcAft>
                  <a:spcPct val="0"/>
                </a:spcAft>
                <a:buClr>
                  <a:srgbClr val="F0AB00"/>
                </a:buClr>
                <a:buSzPct val="80000"/>
                <a:buFont typeface="Wingdings" panose="05000000000000000000" pitchFamily="2" charset="2"/>
                <a:buChar char="§"/>
              </a:pPr>
              <a:r>
                <a:rPr lang="en-US" kern="0" dirty="0">
                  <a:ea typeface="Arial Unicode MS" pitchFamily="34" charset="-128"/>
                  <a:cs typeface="Arial Unicode MS" pitchFamily="34" charset="-128"/>
                </a:rPr>
                <a:t>Integrating Renewables in the Power Portfolio</a:t>
              </a:r>
            </a:p>
            <a:p>
              <a:pPr marL="285750" indent="-285750" fontAlgn="base">
                <a:spcBef>
                  <a:spcPct val="50000"/>
                </a:spcBef>
                <a:spcAft>
                  <a:spcPct val="0"/>
                </a:spcAft>
                <a:buClr>
                  <a:srgbClr val="F0AB00"/>
                </a:buClr>
                <a:buSzPct val="80000"/>
                <a:buFont typeface="Wingdings" panose="05000000000000000000" pitchFamily="2" charset="2"/>
                <a:buChar char="§"/>
              </a:pPr>
              <a:r>
                <a:rPr lang="en-US" sz="1800" kern="0" dirty="0">
                  <a:ea typeface="Arial Unicode MS" pitchFamily="34" charset="-128"/>
                  <a:cs typeface="Arial Unicode MS" pitchFamily="34" charset="-128"/>
                </a:rPr>
                <a:t>Remote Monitoring of the Renewables Assets</a:t>
              </a:r>
            </a:p>
            <a:p>
              <a:pPr marL="285750" indent="-285750" fontAlgn="base">
                <a:spcBef>
                  <a:spcPct val="50000"/>
                </a:spcBef>
                <a:spcAft>
                  <a:spcPct val="0"/>
                </a:spcAft>
                <a:buClr>
                  <a:srgbClr val="F0AB00"/>
                </a:buClr>
                <a:buSzPct val="80000"/>
                <a:buFont typeface="Wingdings" panose="05000000000000000000" pitchFamily="2" charset="2"/>
                <a:buChar char="§"/>
              </a:pPr>
              <a:r>
                <a:rPr lang="en-US" kern="0" dirty="0">
                  <a:ea typeface="Arial Unicode MS" pitchFamily="34" charset="-128"/>
                  <a:cs typeface="Arial Unicode MS" pitchFamily="34" charset="-128"/>
                </a:rPr>
                <a:t>Efficient Forecasting and Generation</a:t>
              </a:r>
            </a:p>
            <a:p>
              <a:pPr marL="285750" indent="-285750" fontAlgn="base">
                <a:spcBef>
                  <a:spcPct val="50000"/>
                </a:spcBef>
                <a:spcAft>
                  <a:spcPct val="0"/>
                </a:spcAft>
                <a:buClr>
                  <a:srgbClr val="F0AB00"/>
                </a:buClr>
                <a:buSzPct val="80000"/>
                <a:buFont typeface="Wingdings" panose="05000000000000000000" pitchFamily="2" charset="2"/>
                <a:buChar char="§"/>
              </a:pPr>
              <a:r>
                <a:rPr lang="en-US" sz="1800" kern="0" dirty="0">
                  <a:ea typeface="Arial Unicode MS" pitchFamily="34" charset="-128"/>
                  <a:cs typeface="Arial Unicode MS" pitchFamily="34" charset="-128"/>
                </a:rPr>
                <a:t>Storage and Battery Technologies</a:t>
              </a:r>
            </a:p>
            <a:p>
              <a:pPr marL="285750" indent="-285750" fontAlgn="base">
                <a:spcBef>
                  <a:spcPct val="50000"/>
                </a:spcBef>
                <a:spcAft>
                  <a:spcPct val="0"/>
                </a:spcAft>
                <a:buClr>
                  <a:srgbClr val="F0AB00"/>
                </a:buClr>
                <a:buSzPct val="80000"/>
                <a:buFont typeface="Wingdings" panose="05000000000000000000" pitchFamily="2" charset="2"/>
                <a:buChar char="§"/>
              </a:pPr>
              <a:r>
                <a:rPr lang="en-US" kern="0" dirty="0">
                  <a:ea typeface="Arial Unicode MS" pitchFamily="34" charset="-128"/>
                  <a:cs typeface="Arial Unicode MS" pitchFamily="34" charset="-128"/>
                </a:rPr>
                <a:t>Making the Grid Smart and Resilient </a:t>
              </a:r>
              <a:endParaRPr lang="en-IN" kern="0" dirty="0">
                <a:ea typeface="Arial Unicode MS" pitchFamily="34" charset="-128"/>
                <a:cs typeface="Arial Unicode MS" pitchFamily="34" charset="-128"/>
              </a:endParaRPr>
            </a:p>
          </p:txBody>
        </p:sp>
      </p:grpSp>
    </p:spTree>
    <p:extLst>
      <p:ext uri="{BB962C8B-B14F-4D97-AF65-F5344CB8AC3E}">
        <p14:creationId xmlns:p14="http://schemas.microsoft.com/office/powerpoint/2010/main" val="220147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a:ext>
            </a:extLst>
          </a:blip>
          <a:srcRect/>
          <a:stretch/>
        </p:blipFill>
        <p:spPr bwMode="gray">
          <a:xfrm>
            <a:off x="1412" y="892"/>
            <a:ext cx="12189003" cy="6854531"/>
          </a:xfrm>
          <a:prstGeom prst="rect">
            <a:avLst/>
          </a:prstGeom>
        </p:spPr>
      </p:pic>
      <p:sp>
        <p:nvSpPr>
          <p:cNvPr id="11" name="Rectangle 10"/>
          <p:cNvSpPr/>
          <p:nvPr/>
        </p:nvSpPr>
        <p:spPr bwMode="gray">
          <a:xfrm>
            <a:off x="1589" y="993"/>
            <a:ext cx="12191745" cy="6854430"/>
          </a:xfrm>
          <a:prstGeom prst="rect">
            <a:avLst/>
          </a:prstGeom>
          <a:solidFill>
            <a:schemeClr val="tx1">
              <a:alpha val="64000"/>
            </a:schemeClr>
          </a:solidFill>
          <a:ln w="6350" algn="ctr">
            <a:noFill/>
            <a:miter lim="800000"/>
            <a:headEnd/>
            <a:tailEnd/>
          </a:ln>
        </p:spPr>
        <p:txBody>
          <a:bodyPr lIns="89954" tIns="71962" rIns="89954" bIns="71962" rtlCol="0" anchor="ctr"/>
          <a:lstStyle/>
          <a:p>
            <a:pPr algn="ctr" defTabSz="913852" fontAlgn="base">
              <a:spcBef>
                <a:spcPct val="50000"/>
              </a:spcBef>
              <a:spcAft>
                <a:spcPct val="0"/>
              </a:spcAft>
              <a:buClr>
                <a:srgbClr val="F0AB00"/>
              </a:buClr>
              <a:buSzPct val="80000"/>
            </a:pPr>
            <a:endParaRPr lang="en-US" sz="1998" kern="0" dirty="0" err="1">
              <a:solidFill>
                <a:srgbClr val="000000"/>
              </a:solidFill>
              <a:ea typeface="Arial Unicode MS" pitchFamily="34" charset="-128"/>
              <a:cs typeface="Arial Unicode MS" pitchFamily="34" charset="-128"/>
            </a:endParaRPr>
          </a:p>
        </p:txBody>
      </p:sp>
      <p:sp>
        <p:nvSpPr>
          <p:cNvPr id="6" name="Rectangle 5"/>
          <p:cNvSpPr/>
          <p:nvPr/>
        </p:nvSpPr>
        <p:spPr bwMode="gray">
          <a:xfrm>
            <a:off x="218951" y="3556206"/>
            <a:ext cx="3889989" cy="923090"/>
          </a:xfrm>
          <a:prstGeom prst="rect">
            <a:avLst/>
          </a:prstGeom>
        </p:spPr>
        <p:txBody>
          <a:bodyPr wrap="none">
            <a:spAutoFit/>
          </a:bodyPr>
          <a:lstStyle/>
          <a:p>
            <a:r>
              <a:rPr lang="en-US" sz="5398" b="1" dirty="0">
                <a:solidFill>
                  <a:schemeClr val="bg1"/>
                </a:solidFill>
              </a:rPr>
              <a:t>Thank You!</a:t>
            </a:r>
          </a:p>
        </p:txBody>
      </p:sp>
      <p:sp>
        <p:nvSpPr>
          <p:cNvPr id="7" name="TextBox 6"/>
          <p:cNvSpPr txBox="1"/>
          <p:nvPr/>
        </p:nvSpPr>
        <p:spPr bwMode="gray">
          <a:xfrm>
            <a:off x="292655" y="4710733"/>
            <a:ext cx="11397147" cy="1292325"/>
          </a:xfrm>
          <a:prstGeom prst="rect">
            <a:avLst/>
          </a:prstGeom>
          <a:solidFill>
            <a:schemeClr val="tx1">
              <a:alpha val="35000"/>
            </a:schemeClr>
          </a:solidFill>
        </p:spPr>
        <p:txBody>
          <a:bodyPr wrap="square" lIns="91416" tIns="91416" rIns="91416" bIns="91416" rtlCol="0">
            <a:spAutoFit/>
          </a:bodyPr>
          <a:lstStyle/>
          <a:p>
            <a:pPr fontAlgn="base">
              <a:spcAft>
                <a:spcPct val="0"/>
              </a:spcAft>
              <a:buClr>
                <a:srgbClr val="F0AB00"/>
              </a:buClr>
              <a:buSzPct val="80000"/>
            </a:pPr>
            <a:r>
              <a:rPr lang="en-US" sz="2799" kern="0" dirty="0">
                <a:solidFill>
                  <a:schemeClr val="bg1"/>
                </a:solidFill>
                <a:ea typeface="Arial Unicode MS" pitchFamily="34" charset="-128"/>
                <a:cs typeface="Arial Unicode MS" pitchFamily="34" charset="-128"/>
              </a:rPr>
              <a:t>“If you don't change what you are doing today, </a:t>
            </a:r>
          </a:p>
          <a:p>
            <a:pPr fontAlgn="base">
              <a:spcAft>
                <a:spcPct val="0"/>
              </a:spcAft>
              <a:buClr>
                <a:srgbClr val="F0AB00"/>
              </a:buClr>
              <a:buSzPct val="80000"/>
            </a:pPr>
            <a:r>
              <a:rPr lang="en-US" sz="2799" kern="0" dirty="0">
                <a:solidFill>
                  <a:schemeClr val="bg1"/>
                </a:solidFill>
                <a:ea typeface="Arial Unicode MS" pitchFamily="34" charset="-128"/>
                <a:cs typeface="Arial Unicode MS" pitchFamily="34" charset="-128"/>
              </a:rPr>
              <a:t>all of your tomorrow’s will look like yesterday.”</a:t>
            </a:r>
          </a:p>
          <a:p>
            <a:pPr fontAlgn="base">
              <a:spcAft>
                <a:spcPct val="0"/>
              </a:spcAft>
              <a:buClr>
                <a:srgbClr val="F0AB00"/>
              </a:buClr>
              <a:buSzPct val="80000"/>
            </a:pPr>
            <a:r>
              <a:rPr lang="en-US" sz="1600" kern="0" dirty="0">
                <a:solidFill>
                  <a:schemeClr val="bg1"/>
                </a:solidFill>
                <a:ea typeface="Arial Unicode MS" pitchFamily="34" charset="-128"/>
                <a:cs typeface="Arial Unicode MS" pitchFamily="34" charset="-128"/>
                <a:hlinkClick r:id="rId4"/>
              </a:rPr>
              <a:t>www.jimrohn.com </a:t>
            </a:r>
            <a:endParaRPr lang="en-US" sz="1600" kern="0" dirty="0">
              <a:solidFill>
                <a:schemeClr val="bg1"/>
              </a:solidFill>
              <a:ea typeface="Arial Unicode MS" pitchFamily="34" charset="-128"/>
              <a:cs typeface="Arial Unicode MS" pitchFamily="34" charset="-128"/>
            </a:endParaRPr>
          </a:p>
        </p:txBody>
      </p:sp>
      <p:cxnSp>
        <p:nvCxnSpPr>
          <p:cNvPr id="3" name="Straight Connector 2"/>
          <p:cNvCxnSpPr/>
          <p:nvPr/>
        </p:nvCxnSpPr>
        <p:spPr bwMode="gray">
          <a:xfrm>
            <a:off x="314243" y="4457682"/>
            <a:ext cx="1153335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4383300"/>
      </p:ext>
    </p:extLst>
  </p:cSld>
  <p:clrMapOvr>
    <a:masterClrMapping/>
  </p:clrMapOvr>
</p:sld>
</file>

<file path=ppt/theme/theme1.xml><?xml version="1.0" encoding="utf-8"?>
<a:theme xmlns:a="http://schemas.openxmlformats.org/drawingml/2006/main" name="SAP 2020 16x9 white">
  <a:themeElements>
    <a:clrScheme name="SAP_colors_2018">
      <a:dk1>
        <a:srgbClr val="000000"/>
      </a:dk1>
      <a:lt1>
        <a:srgbClr val="FFFFFF"/>
      </a:lt1>
      <a:dk2>
        <a:srgbClr val="999999"/>
      </a:dk2>
      <a:lt2>
        <a:srgbClr val="CCCCCC"/>
      </a:lt2>
      <a:accent1>
        <a:srgbClr val="F0AB00"/>
      </a:accent1>
      <a:accent2>
        <a:srgbClr val="666666"/>
      </a:accent2>
      <a:accent3>
        <a:srgbClr val="008FD3"/>
      </a:accent3>
      <a:accent4>
        <a:srgbClr val="4FB81C"/>
      </a:accent4>
      <a:accent5>
        <a:srgbClr val="E35500"/>
      </a:accent5>
      <a:accent6>
        <a:srgbClr val="760A85"/>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Presentation5" id="{46650D7F-D305-104E-BC5F-D21C7A1942EA}" vid="{6E17EF9B-CBD9-024F-B1BE-8EADDCFF64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2FD6F1506F564BB79A97F9C245AD34" ma:contentTypeVersion="13" ma:contentTypeDescription="Create a new document." ma:contentTypeScope="" ma:versionID="7d04cbd7e9973577ce8161ba94753c50">
  <xsd:schema xmlns:xsd="http://www.w3.org/2001/XMLSchema" xmlns:xs="http://www.w3.org/2001/XMLSchema" xmlns:p="http://schemas.microsoft.com/office/2006/metadata/properties" xmlns:ns3="386f4720-9db4-4950-8ffd-cd1ef4b846d5" xmlns:ns4="025efd7d-4e1d-49ec-b269-b81537660960" targetNamespace="http://schemas.microsoft.com/office/2006/metadata/properties" ma:root="true" ma:fieldsID="ba3d6622a1a38701d70cf913985a8626" ns3:_="" ns4:_="">
    <xsd:import namespace="386f4720-9db4-4950-8ffd-cd1ef4b846d5"/>
    <xsd:import namespace="025efd7d-4e1d-49ec-b269-b8153766096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6f4720-9db4-4950-8ffd-cd1ef4b846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5efd7d-4e1d-49ec-b269-b815376609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3F10B68-8A79-4D18-81F2-7E2512A1CC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6f4720-9db4-4950-8ffd-cd1ef4b846d5"/>
    <ds:schemaRef ds:uri="025efd7d-4e1d-49ec-b269-b815376609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08CF80-815D-4953-B8BF-A484B21C1068}">
  <ds:schemaRefs>
    <ds:schemaRef ds:uri="http://schemas.microsoft.com/sharepoint/v3/contenttype/forms"/>
  </ds:schemaRefs>
</ds:datastoreItem>
</file>

<file path=customXml/itemProps3.xml><?xml version="1.0" encoding="utf-8"?>
<ds:datastoreItem xmlns:ds="http://schemas.openxmlformats.org/officeDocument/2006/customXml" ds:itemID="{1A9BAC8E-C069-45BE-B025-02669FD242F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16</TotalTime>
  <Words>766</Words>
  <Application>Microsoft Office PowerPoint</Application>
  <PresentationFormat>Widescreen</PresentationFormat>
  <Paragraphs>100</Paragraphs>
  <Slides>5</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Arial</vt:lpstr>
      <vt:lpstr>BentonSans</vt:lpstr>
      <vt:lpstr>BentonSans-Light</vt:lpstr>
      <vt:lpstr>BentonSans-Medium</vt:lpstr>
      <vt:lpstr>Calibri</vt:lpstr>
      <vt:lpstr>Courier New</vt:lpstr>
      <vt:lpstr>Symbol</vt:lpstr>
      <vt:lpstr>Wingdings</vt:lpstr>
      <vt:lpstr>SAP 2020 16x9 white</vt:lpstr>
      <vt:lpstr>Technologies for Power: To Make it More Abundant, Efficient, and Eco-friendly</vt:lpstr>
      <vt:lpstr>Technologies Drivers &amp; Power Sector Strategic Priorities</vt:lpstr>
      <vt:lpstr>India Electricity Segment : Recent and Upcoming changes</vt:lpstr>
      <vt:lpstr>Summary: How Technology Can Aid?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Technologies Drivers &amp; Power Sector Strategic Priorities</dc:title>
  <dc:creator>Ansari, Nubeel</dc:creator>
  <cp:lastModifiedBy>Ansari, Nubeel</cp:lastModifiedBy>
  <cp:revision>4</cp:revision>
  <dcterms:created xsi:type="dcterms:W3CDTF">2020-12-04T14:48:39Z</dcterms:created>
  <dcterms:modified xsi:type="dcterms:W3CDTF">2020-12-04T15:04:56Z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0x010100CA2FD6F1506F564BB79A97F9C245AD34</vt:lpwstr>
  </property>
</Properties>
</file>