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10" r:id="rId2"/>
    <p:sldId id="2915" r:id="rId3"/>
    <p:sldId id="2909" r:id="rId4"/>
    <p:sldId id="2913" r:id="rId5"/>
    <p:sldId id="2912" r:id="rId6"/>
    <p:sldId id="554" r:id="rId7"/>
    <p:sldId id="553" r:id="rId8"/>
    <p:sldId id="268" r:id="rId9"/>
    <p:sldId id="555" r:id="rId10"/>
    <p:sldId id="2908" r:id="rId11"/>
    <p:sldId id="2906" r:id="rId12"/>
    <p:sldId id="532" r:id="rId13"/>
    <p:sldId id="2863" r:id="rId14"/>
    <p:sldId id="2911" r:id="rId15"/>
  </p:sldIdLst>
  <p:sldSz cx="17348200" cy="9753600"/>
  <p:notesSz cx="173482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/>
    <p:restoredTop sz="94787"/>
  </p:normalViewPr>
  <p:slideViewPr>
    <p:cSldViewPr>
      <p:cViewPr varScale="1">
        <p:scale>
          <a:sx n="107" d="100"/>
          <a:sy n="107" d="100"/>
        </p:scale>
        <p:origin x="114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A32BA-7E4E-904A-AF50-46DCC312A218}" type="datetimeFigureOut">
              <a:rPr lang="en-US" smtClean="0"/>
              <a:t>11/26/20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25FF-1D2A-844E-B430-A4FE9078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1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1C6B-5420-824F-87EE-541DF2E22E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5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1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4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725FF-1D2A-844E-B430-A4FE907887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525" y="2365715"/>
            <a:ext cx="13011150" cy="2626232"/>
          </a:xfrm>
          <a:prstGeom prst="rect">
            <a:avLst/>
          </a:prstGeo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8525" y="5122898"/>
            <a:ext cx="13011150" cy="525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13"/>
            </a:lvl1pPr>
            <a:lvl2pPr marL="650241" indent="0" algn="ctr">
              <a:buNone/>
              <a:defRPr sz="2844"/>
            </a:lvl2pPr>
            <a:lvl3pPr marL="1300483" indent="0" algn="ctr">
              <a:buNone/>
              <a:defRPr sz="2560"/>
            </a:lvl3pPr>
            <a:lvl4pPr marL="1950724" indent="0" algn="ctr">
              <a:buNone/>
              <a:defRPr sz="2276"/>
            </a:lvl4pPr>
            <a:lvl5pPr marL="2600965" indent="0" algn="ctr">
              <a:buNone/>
              <a:defRPr sz="2276"/>
            </a:lvl5pPr>
            <a:lvl6pPr marL="3251206" indent="0" algn="ctr">
              <a:buNone/>
              <a:defRPr sz="2276"/>
            </a:lvl6pPr>
            <a:lvl7pPr marL="3901448" indent="0" algn="ctr">
              <a:buNone/>
              <a:defRPr sz="2276"/>
            </a:lvl7pPr>
            <a:lvl8pPr marL="4551689" indent="0" algn="ctr">
              <a:buNone/>
              <a:defRPr sz="2276"/>
            </a:lvl8pPr>
            <a:lvl9pPr marL="5201930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2689" y="9040145"/>
            <a:ext cx="3903345" cy="276999"/>
          </a:xfrm>
          <a:prstGeom prst="rect">
            <a:avLst/>
          </a:prstGeom>
        </p:spPr>
        <p:txBody>
          <a:bodyPr/>
          <a:lstStyle/>
          <a:p>
            <a:fld id="{E275CF6C-C4F4-724D-89E7-183DD496CFC1}" type="datetimeFigureOut">
              <a:rPr lang="en-US" smtClean="0"/>
              <a:t>11/26/20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46591" y="9040145"/>
            <a:ext cx="5855018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52166" y="9040145"/>
            <a:ext cx="3903345" cy="276999"/>
          </a:xfrm>
          <a:prstGeom prst="rect">
            <a:avLst/>
          </a:prstGeom>
        </p:spPr>
        <p:txBody>
          <a:bodyPr/>
          <a:lstStyle/>
          <a:p>
            <a:fld id="{8DD73DC0-F23F-9D4B-99B7-A82AFF63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348200" cy="9753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96682" y="4406277"/>
            <a:ext cx="115483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4304" y="2203856"/>
            <a:ext cx="13899591" cy="599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3A1D5D-0747-5748-854F-E0E1A588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73402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BCF4B-E90D-2C49-9630-B42B98F556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89" b="2"/>
          <a:stretch/>
        </p:blipFill>
        <p:spPr>
          <a:xfrm>
            <a:off x="1358900" y="1828800"/>
            <a:ext cx="9028007" cy="606007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59729-8D1A-5F4A-9745-FD24B25533D3}"/>
              </a:ext>
            </a:extLst>
          </p:cNvPr>
          <p:cNvSpPr txBox="1"/>
          <p:nvPr/>
        </p:nvSpPr>
        <p:spPr>
          <a:xfrm>
            <a:off x="1076473" y="501708"/>
            <a:ext cx="9442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TELEMEDICINE APP IN IN:COLLAB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93F01-B770-D943-826F-0AB90CC96129}"/>
              </a:ext>
            </a:extLst>
          </p:cNvPr>
          <p:cNvSpPr txBox="1"/>
          <p:nvPr/>
        </p:nvSpPr>
        <p:spPr>
          <a:xfrm>
            <a:off x="11236682" y="1918159"/>
            <a:ext cx="5396998" cy="391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all" dirty="0">
                <a:solidFill>
                  <a:schemeClr val="bg1"/>
                </a:solidFill>
                <a:latin typeface="Garamond" panose="02020404030301010803" pitchFamily="18" charset="0"/>
              </a:rPr>
              <a:t>Telemedicine enables patient to consult with available doctors at any time and from anywhere.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all" dirty="0">
                <a:solidFill>
                  <a:schemeClr val="bg1"/>
                </a:solidFill>
                <a:latin typeface="Garamond" panose="02020404030301010803" pitchFamily="18" charset="0"/>
              </a:rPr>
              <a:t>Safe and secure. Contact information is not shared.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cap="all" dirty="0">
                <a:solidFill>
                  <a:schemeClr val="bg1"/>
                </a:solidFill>
                <a:latin typeface="Garamond" panose="02020404030301010803" pitchFamily="18" charset="0"/>
              </a:rPr>
              <a:t>SINGLE APP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859A3-C657-014A-8771-78CD7E61A089}"/>
              </a:ext>
            </a:extLst>
          </p:cNvPr>
          <p:cNvSpPr/>
          <p:nvPr/>
        </p:nvSpPr>
        <p:spPr>
          <a:xfrm>
            <a:off x="4294221" y="3517012"/>
            <a:ext cx="2022949" cy="152610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E8E4C-868C-024F-99E5-156063C3B84A}"/>
              </a:ext>
            </a:extLst>
          </p:cNvPr>
          <p:cNvSpPr/>
          <p:nvPr/>
        </p:nvSpPr>
        <p:spPr>
          <a:xfrm>
            <a:off x="11214319" y="6202938"/>
            <a:ext cx="1875388" cy="584797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ALLOPATHY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5E2B6C-72C6-7B45-8A74-7986F317CF36}"/>
              </a:ext>
            </a:extLst>
          </p:cNvPr>
          <p:cNvSpPr/>
          <p:nvPr/>
        </p:nvSpPr>
        <p:spPr>
          <a:xfrm>
            <a:off x="13364595" y="6196069"/>
            <a:ext cx="1875388" cy="584797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AYURVEDA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DB1F02-1CA7-C648-92CE-FF02BFC638EA}"/>
              </a:ext>
            </a:extLst>
          </p:cNvPr>
          <p:cNvSpPr/>
          <p:nvPr/>
        </p:nvSpPr>
        <p:spPr>
          <a:xfrm>
            <a:off x="3111500" y="8974354"/>
            <a:ext cx="1875388" cy="5832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VIDEO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A9C92-2E54-D44C-8B69-6EE339E15B0B}"/>
              </a:ext>
            </a:extLst>
          </p:cNvPr>
          <p:cNvSpPr/>
          <p:nvPr/>
        </p:nvSpPr>
        <p:spPr>
          <a:xfrm>
            <a:off x="5579300" y="8950842"/>
            <a:ext cx="1875600" cy="5832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IMMEDIATE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AB07E23-C2C9-8547-8472-60322350B7A1}"/>
              </a:ext>
            </a:extLst>
          </p:cNvPr>
          <p:cNvSpPr/>
          <p:nvPr/>
        </p:nvSpPr>
        <p:spPr>
          <a:xfrm>
            <a:off x="7974402" y="8974354"/>
            <a:ext cx="2985698" cy="5832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BOOK APPOINTMENT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D8439BE-EF88-9D4B-A70B-0BF1E4A57FBF}"/>
              </a:ext>
            </a:extLst>
          </p:cNvPr>
          <p:cNvSpPr/>
          <p:nvPr/>
        </p:nvSpPr>
        <p:spPr>
          <a:xfrm>
            <a:off x="5562505" y="8183222"/>
            <a:ext cx="1875388" cy="5832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REPORTS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63AD307-7361-D445-BFDC-11D2A9184CDB}"/>
              </a:ext>
            </a:extLst>
          </p:cNvPr>
          <p:cNvSpPr/>
          <p:nvPr/>
        </p:nvSpPr>
        <p:spPr>
          <a:xfrm>
            <a:off x="7974402" y="8183222"/>
            <a:ext cx="2757600" cy="5832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PRESCRIPTION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AAF57E2-4668-454F-A3CD-1B7C4E90BE07}"/>
              </a:ext>
            </a:extLst>
          </p:cNvPr>
          <p:cNvSpPr/>
          <p:nvPr/>
        </p:nvSpPr>
        <p:spPr>
          <a:xfrm>
            <a:off x="3150608" y="8183222"/>
            <a:ext cx="1875388" cy="5832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PROFILE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F68A155-7FED-5545-9257-40FE751CD0A3}"/>
              </a:ext>
            </a:extLst>
          </p:cNvPr>
          <p:cNvSpPr/>
          <p:nvPr/>
        </p:nvSpPr>
        <p:spPr>
          <a:xfrm>
            <a:off x="11197771" y="7797203"/>
            <a:ext cx="1875600" cy="584797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SELF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43FF9ED-D6F1-7640-9490-11F63602BA22}"/>
              </a:ext>
            </a:extLst>
          </p:cNvPr>
          <p:cNvSpPr/>
          <p:nvPr/>
        </p:nvSpPr>
        <p:spPr>
          <a:xfrm>
            <a:off x="13376246" y="7791267"/>
            <a:ext cx="2758179" cy="583200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FAMILY MEMBERS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753E1A-5E64-DD4C-9A26-F091523AFE27}"/>
              </a:ext>
            </a:extLst>
          </p:cNvPr>
          <p:cNvSpPr/>
          <p:nvPr/>
        </p:nvSpPr>
        <p:spPr>
          <a:xfrm>
            <a:off x="11188700" y="6995991"/>
            <a:ext cx="1875388" cy="584797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MOBILE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FB3EACD-BE79-F04E-A088-CEDFFA4A30F5}"/>
              </a:ext>
            </a:extLst>
          </p:cNvPr>
          <p:cNvSpPr/>
          <p:nvPr/>
        </p:nvSpPr>
        <p:spPr>
          <a:xfrm>
            <a:off x="13391226" y="6987643"/>
            <a:ext cx="1875388" cy="584797"/>
          </a:xfrm>
          <a:prstGeom prst="roundRect">
            <a:avLst/>
          </a:prstGeom>
          <a:solidFill>
            <a:srgbClr val="FFC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DESKTOP</a:t>
            </a:r>
          </a:p>
        </p:txBody>
      </p:sp>
    </p:spTree>
    <p:extLst>
      <p:ext uri="{BB962C8B-B14F-4D97-AF65-F5344CB8AC3E}">
        <p14:creationId xmlns:p14="http://schemas.microsoft.com/office/powerpoint/2010/main" val="149517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694" y="280034"/>
            <a:ext cx="3473476" cy="120842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igital Transformation is our key Objective …"/>
          <p:cNvSpPr txBox="1"/>
          <p:nvPr/>
        </p:nvSpPr>
        <p:spPr>
          <a:xfrm>
            <a:off x="521775" y="504004"/>
            <a:ext cx="13182621" cy="1142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697" rIns="86697">
            <a:spAutoFit/>
          </a:bodyPr>
          <a:lstStyle>
            <a:lvl1pPr defTabSz="355600">
              <a:defRPr>
                <a:solidFill>
                  <a:srgbClr val="FFFFFF"/>
                </a:solidFill>
              </a:defRPr>
            </a:lvl1pPr>
          </a:lstStyle>
          <a:p>
            <a:r>
              <a:rPr lang="en-IN" sz="3413" dirty="0"/>
              <a:t>MultiVerse – </a:t>
            </a:r>
            <a:r>
              <a:rPr lang="en-IN" sz="3413" b="1" dirty="0">
                <a:solidFill>
                  <a:schemeClr val="accent2"/>
                </a:solidFill>
              </a:rPr>
              <a:t>Covid19 Surveillance – </a:t>
            </a:r>
            <a:r>
              <a:rPr lang="en-IN" sz="3413" b="1" dirty="0">
                <a:solidFill>
                  <a:schemeClr val="bg1"/>
                </a:solidFill>
              </a:rPr>
              <a:t>Video Analytics</a:t>
            </a:r>
            <a:endParaRPr lang="en-US" sz="3413" dirty="0">
              <a:solidFill>
                <a:schemeClr val="bg1"/>
              </a:solidFill>
            </a:endParaRPr>
          </a:p>
          <a:p>
            <a:endParaRPr lang="en-IN" sz="3413" dirty="0"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5844525" y="9104553"/>
            <a:ext cx="30733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08875D-0440-FB41-AF1D-05349BA93EF6}"/>
              </a:ext>
            </a:extLst>
          </p:cNvPr>
          <p:cNvCxnSpPr/>
          <p:nvPr/>
        </p:nvCxnSpPr>
        <p:spPr>
          <a:xfrm>
            <a:off x="565442" y="1768905"/>
            <a:ext cx="16217317" cy="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9F991-3BCE-F740-80A0-9DB1801DBFB5}"/>
              </a:ext>
            </a:extLst>
          </p:cNvPr>
          <p:cNvCxnSpPr/>
          <p:nvPr/>
        </p:nvCxnSpPr>
        <p:spPr>
          <a:xfrm>
            <a:off x="521775" y="8615718"/>
            <a:ext cx="16217317" cy="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572AA-98F0-694A-BA15-C8C0D86057E5}"/>
              </a:ext>
            </a:extLst>
          </p:cNvPr>
          <p:cNvSpPr/>
          <p:nvPr/>
        </p:nvSpPr>
        <p:spPr>
          <a:xfrm>
            <a:off x="13878275" y="105182"/>
            <a:ext cx="2648802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707" dirty="0">
                <a:solidFill>
                  <a:schemeClr val="bg1"/>
                </a:solidFill>
              </a:rPr>
              <a:t>Made for India, Powered by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D6F729-50F2-D041-AFB8-7CDB1FC40503}"/>
              </a:ext>
            </a:extLst>
          </p:cNvPr>
          <p:cNvGrpSpPr/>
          <p:nvPr/>
        </p:nvGrpSpPr>
        <p:grpSpPr>
          <a:xfrm>
            <a:off x="293473" y="1909132"/>
            <a:ext cx="8115697" cy="6460616"/>
            <a:chOff x="3487933" y="874420"/>
            <a:chExt cx="5242128" cy="2221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82C152-818D-5D44-BE0C-7093ACD3BC37}"/>
                </a:ext>
              </a:extLst>
            </p:cNvPr>
            <p:cNvSpPr/>
            <p:nvPr/>
          </p:nvSpPr>
          <p:spPr>
            <a:xfrm>
              <a:off x="3635398" y="2592677"/>
              <a:ext cx="4720375" cy="362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086" b="1" dirty="0">
                  <a:solidFill>
                    <a:schemeClr val="accent2"/>
                  </a:solidFill>
                </a:rPr>
                <a:t>Deliverables</a:t>
              </a:r>
              <a:endParaRPr lang="en-IN" sz="2086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25121" indent="-325121">
                <a:buFont typeface="Arial" panose="020B0604020202020204" pitchFamily="34" charset="0"/>
                <a:buChar char="•"/>
              </a:pPr>
              <a:r>
                <a:rPr lang="en-IN" sz="2086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Real time Alert via SMTP/SMS and PDF Report via Dashboard</a:t>
              </a:r>
            </a:p>
            <a:p>
              <a:pPr marL="325121" indent="-325121">
                <a:buFont typeface="Arial" panose="020B0604020202020204" pitchFamily="34" charset="0"/>
                <a:buChar char="•"/>
              </a:pPr>
              <a:r>
                <a:rPr lang="en-IN" sz="2086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Demand Self Service Reports </a:t>
              </a:r>
            </a:p>
          </p:txBody>
        </p: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AB892E62-A371-4344-8304-D89798F9F57B}"/>
                </a:ext>
              </a:extLst>
            </p:cNvPr>
            <p:cNvSpPr/>
            <p:nvPr/>
          </p:nvSpPr>
          <p:spPr>
            <a:xfrm>
              <a:off x="3487933" y="874420"/>
              <a:ext cx="5242128" cy="2221132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76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6EADE-9AF6-104F-80B0-5F2F8611D51C}"/>
              </a:ext>
            </a:extLst>
          </p:cNvPr>
          <p:cNvSpPr/>
          <p:nvPr/>
        </p:nvSpPr>
        <p:spPr>
          <a:xfrm>
            <a:off x="565441" y="4580048"/>
            <a:ext cx="7334106" cy="204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76" b="1" dirty="0">
                <a:solidFill>
                  <a:schemeClr val="accent2"/>
                </a:solidFill>
              </a:rPr>
              <a:t>Benefits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Automated Surveillance reduces manual security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Reduce risk of Covid19 Infections proactively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People count to helps identify number of people inside protected areas, avoid crowding and people gatherings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Maintain safe work environment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7BC38F-CA55-4E4C-B186-E9E29F9BE27E}"/>
              </a:ext>
            </a:extLst>
          </p:cNvPr>
          <p:cNvSpPr/>
          <p:nvPr/>
        </p:nvSpPr>
        <p:spPr>
          <a:xfrm>
            <a:off x="8905771" y="2792270"/>
            <a:ext cx="184731" cy="500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655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0160A-B7E7-4E42-BADC-EFFF7DC5E6F0}"/>
              </a:ext>
            </a:extLst>
          </p:cNvPr>
          <p:cNvSpPr/>
          <p:nvPr/>
        </p:nvSpPr>
        <p:spPr>
          <a:xfrm>
            <a:off x="565441" y="2309552"/>
            <a:ext cx="7920653" cy="204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76" b="1" dirty="0">
                <a:solidFill>
                  <a:schemeClr val="accent2"/>
                </a:solidFill>
              </a:rPr>
              <a:t>Expected Outcomes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Face Mask Detection violations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Identify Temperature via Thermal Cameras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Monitor Social Distancing adherence and report violations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en-IN" sz="2086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Maintain face data and visitation timing logs  for known and unknown faces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F21F23-2955-EB47-9AEF-7F8E999E0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473" y="1789967"/>
            <a:ext cx="5082258" cy="3139345"/>
          </a:xfrm>
          <a:prstGeom prst="rect">
            <a:avLst/>
          </a:prstGeom>
        </p:spPr>
      </p:pic>
      <p:pic>
        <p:nvPicPr>
          <p:cNvPr id="4" name="Picture 3" descr="A picture containing person, young, standing, child&#10;&#10;Description automatically generated">
            <a:extLst>
              <a:ext uri="{FF2B5EF4-FFF2-40B4-BE49-F238E27FC236}">
                <a16:creationId xmlns:a16="http://schemas.microsoft.com/office/drawing/2014/main" id="{FB472E82-9615-8D49-A05B-4751E311F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71" y="1820718"/>
            <a:ext cx="4473589" cy="2619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28A918-9B0B-5040-9CA2-FA14E87F4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0808" y="4970630"/>
            <a:ext cx="4963180" cy="3274689"/>
          </a:xfrm>
          <a:prstGeom prst="rect">
            <a:avLst/>
          </a:prstGeom>
        </p:spPr>
      </p:pic>
      <p:pic>
        <p:nvPicPr>
          <p:cNvPr id="8" name="Picture 7" descr="A picture containing indoor, table, chair, computer&#10;&#10;Description automatically generated">
            <a:extLst>
              <a:ext uri="{FF2B5EF4-FFF2-40B4-BE49-F238E27FC236}">
                <a16:creationId xmlns:a16="http://schemas.microsoft.com/office/drawing/2014/main" id="{409B9F3E-031B-5B44-9D0B-646FDFE66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93" y="3376868"/>
            <a:ext cx="3382735" cy="48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9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EE6F5-3C64-0A41-9609-1E78D7700ED9}"/>
              </a:ext>
            </a:extLst>
          </p:cNvPr>
          <p:cNvSpPr txBox="1"/>
          <p:nvPr/>
        </p:nvSpPr>
        <p:spPr>
          <a:xfrm>
            <a:off x="740591" y="617874"/>
            <a:ext cx="9514721" cy="125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988">
              <a:defRPr/>
            </a:pPr>
            <a:r>
              <a:rPr lang="en-US" sz="3793" b="1" dirty="0">
                <a:solidFill>
                  <a:schemeClr val="bg1"/>
                </a:solidFill>
                <a:latin typeface="Calibri" panose="020F0502020204030204"/>
              </a:rPr>
              <a:t>Our digital services are powering Smart Cities!</a:t>
            </a:r>
          </a:p>
          <a:p>
            <a:pPr defTabSz="866988">
              <a:defRPr/>
            </a:pPr>
            <a:r>
              <a:rPr lang="en-US" sz="3793" dirty="0">
                <a:solidFill>
                  <a:schemeClr val="bg1"/>
                </a:solidFill>
                <a:latin typeface="Calibri" panose="020F0502020204030204"/>
              </a:rPr>
              <a:t>And can power Smart Enterprises…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AE224146-C211-9644-8AAB-9445F941C3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297" y="320562"/>
            <a:ext cx="2884845" cy="1003636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53D4478-2512-B448-811D-13B57F9A5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97" y="1960235"/>
            <a:ext cx="13339214" cy="71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80770A-8A7C-D545-A16C-76C35D76961E}"/>
              </a:ext>
            </a:extLst>
          </p:cNvPr>
          <p:cNvGrpSpPr/>
          <p:nvPr/>
        </p:nvGrpSpPr>
        <p:grpSpPr>
          <a:xfrm>
            <a:off x="4234" y="0"/>
            <a:ext cx="8685211" cy="9356383"/>
            <a:chOff x="0" y="0"/>
            <a:chExt cx="4580092" cy="49340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4316898-D389-3348-B934-10B89F6AD6E6}"/>
                </a:ext>
              </a:extLst>
            </p:cNvPr>
            <p:cNvGrpSpPr/>
            <p:nvPr/>
          </p:nvGrpSpPr>
          <p:grpSpPr>
            <a:xfrm>
              <a:off x="0" y="0"/>
              <a:ext cx="4580092" cy="4934030"/>
              <a:chOff x="694252" y="518160"/>
              <a:chExt cx="3887908" cy="4278720"/>
            </a:xfrm>
          </p:grpSpPr>
          <p:pic>
            <p:nvPicPr>
              <p:cNvPr id="5" name="Picture 4" descr="A picture containing text, map&#10;&#10;Description automatically generated">
                <a:extLst>
                  <a:ext uri="{FF2B5EF4-FFF2-40B4-BE49-F238E27FC236}">
                    <a16:creationId xmlns:a16="http://schemas.microsoft.com/office/drawing/2014/main" id="{40550251-55EA-8741-B853-62D62AD35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252" y="518160"/>
                <a:ext cx="3887908" cy="4278720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E60025A-6A7C-DE4F-B5E7-02974EB0682C}"/>
                  </a:ext>
                </a:extLst>
              </p:cNvPr>
              <p:cNvSpPr/>
              <p:nvPr/>
            </p:nvSpPr>
            <p:spPr>
              <a:xfrm>
                <a:off x="1150141" y="3106633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0ACA17E-8C53-2B4A-9AED-C1EA99D9DFE7}"/>
                  </a:ext>
                </a:extLst>
              </p:cNvPr>
              <p:cNvSpPr/>
              <p:nvPr/>
            </p:nvSpPr>
            <p:spPr>
              <a:xfrm>
                <a:off x="1676204" y="4091137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9591273-09DE-104B-8324-465782C729CA}"/>
                  </a:ext>
                </a:extLst>
              </p:cNvPr>
              <p:cNvSpPr/>
              <p:nvPr/>
            </p:nvSpPr>
            <p:spPr>
              <a:xfrm>
                <a:off x="2088925" y="3965366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79C248E-F1E1-4641-BA49-FE6847351802}"/>
                  </a:ext>
                </a:extLst>
              </p:cNvPr>
              <p:cNvSpPr/>
              <p:nvPr/>
            </p:nvSpPr>
            <p:spPr>
              <a:xfrm>
                <a:off x="1892329" y="3448913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60D42CC-4164-D04B-8B5B-134D7178CF8D}"/>
                  </a:ext>
                </a:extLst>
              </p:cNvPr>
              <p:cNvSpPr/>
              <p:nvPr/>
            </p:nvSpPr>
            <p:spPr>
              <a:xfrm>
                <a:off x="1323331" y="3176335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FB60867-03E3-C843-8951-6EE9EC1AFC76}"/>
                  </a:ext>
                </a:extLst>
              </p:cNvPr>
              <p:cNvSpPr/>
              <p:nvPr/>
            </p:nvSpPr>
            <p:spPr>
              <a:xfrm>
                <a:off x="2801140" y="3113449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ED1C156-AB43-BA4A-8B00-61115C5DB5CD}"/>
                  </a:ext>
                </a:extLst>
              </p:cNvPr>
              <p:cNvSpPr/>
              <p:nvPr/>
            </p:nvSpPr>
            <p:spPr>
              <a:xfrm>
                <a:off x="3282066" y="2753266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3DC8B6C-AF6F-0C4C-9B42-30783989C0DF}"/>
                  </a:ext>
                </a:extLst>
              </p:cNvPr>
              <p:cNvSpPr/>
              <p:nvPr/>
            </p:nvSpPr>
            <p:spPr>
              <a:xfrm>
                <a:off x="1957338" y="2910691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55250A1-98B2-2E4A-AC7A-242542645503}"/>
                  </a:ext>
                </a:extLst>
              </p:cNvPr>
              <p:cNvSpPr/>
              <p:nvPr/>
            </p:nvSpPr>
            <p:spPr>
              <a:xfrm>
                <a:off x="1215150" y="2777769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00BE47-33B6-C448-8429-80F083369E64}"/>
                  </a:ext>
                </a:extLst>
              </p:cNvPr>
              <p:cNvSpPr/>
              <p:nvPr/>
            </p:nvSpPr>
            <p:spPr>
              <a:xfrm>
                <a:off x="1644185" y="2546854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C5EEFE6-C8A4-FB41-AF95-EFA41BA7C874}"/>
                  </a:ext>
                </a:extLst>
              </p:cNvPr>
              <p:cNvSpPr/>
              <p:nvPr/>
            </p:nvSpPr>
            <p:spPr>
              <a:xfrm>
                <a:off x="1085131" y="2531749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788B3E6-33A3-5F4A-8D2D-B9BC2F5B0055}"/>
                  </a:ext>
                </a:extLst>
              </p:cNvPr>
              <p:cNvSpPr/>
              <p:nvPr/>
            </p:nvSpPr>
            <p:spPr>
              <a:xfrm>
                <a:off x="1579175" y="2070866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A38CAEE-0B72-D745-8177-FEB677DBF6F4}"/>
                  </a:ext>
                </a:extLst>
              </p:cNvPr>
              <p:cNvSpPr/>
              <p:nvPr/>
            </p:nvSpPr>
            <p:spPr>
              <a:xfrm>
                <a:off x="1827319" y="1856016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2B9838-06CA-2241-9369-4D1EDFC6F725}"/>
                  </a:ext>
                </a:extLst>
              </p:cNvPr>
              <p:cNvSpPr/>
              <p:nvPr/>
            </p:nvSpPr>
            <p:spPr>
              <a:xfrm>
                <a:off x="2442260" y="2070866"/>
                <a:ext cx="130019" cy="1257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13">
                  <a:solidFill>
                    <a:srgbClr val="008F00"/>
                  </a:solidFill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FCF332-7316-514E-ABCC-02BE3B0C2956}"/>
                </a:ext>
              </a:extLst>
            </p:cNvPr>
            <p:cNvSpPr/>
            <p:nvPr/>
          </p:nvSpPr>
          <p:spPr>
            <a:xfrm>
              <a:off x="3894184" y="3120463"/>
              <a:ext cx="647362" cy="1515195"/>
            </a:xfrm>
            <a:prstGeom prst="rect">
              <a:avLst/>
            </a:prstGeom>
            <a:solidFill>
              <a:srgbClr val="FFF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13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B3516C3-2112-7345-8546-C59D13D15761}"/>
              </a:ext>
            </a:extLst>
          </p:cNvPr>
          <p:cNvSpPr txBox="1"/>
          <p:nvPr/>
        </p:nvSpPr>
        <p:spPr>
          <a:xfrm>
            <a:off x="8979778" y="5874731"/>
            <a:ext cx="7669871" cy="306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34" b="1" dirty="0"/>
              <a:t>Leveraging existing telecom networks to progressively create a </a:t>
            </a:r>
          </a:p>
          <a:p>
            <a:pPr algn="r"/>
            <a:r>
              <a:rPr lang="en-US" sz="3034" b="1" dirty="0"/>
              <a:t>Content Aggregation &amp; Distribution Network (CADN). </a:t>
            </a:r>
          </a:p>
          <a:p>
            <a:pPr algn="r"/>
            <a:endParaRPr lang="en-US" sz="1138" b="1" dirty="0"/>
          </a:p>
          <a:p>
            <a:pPr algn="r"/>
            <a:r>
              <a:rPr lang="en-US" sz="3034" b="1" dirty="0"/>
              <a:t>Creating an ‘Edge Computing’ model with Intel to foster new possibilities.</a:t>
            </a:r>
            <a:r>
              <a:rPr lang="en-US" sz="3034" dirty="0"/>
              <a:t> 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C294A8A-4E52-0847-A548-E82C12FF85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404" y="311815"/>
            <a:ext cx="3649545" cy="12696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B8318B-20B1-0C4D-B810-AF45988E6F63}"/>
              </a:ext>
            </a:extLst>
          </p:cNvPr>
          <p:cNvSpPr txBox="1"/>
          <p:nvPr/>
        </p:nvSpPr>
        <p:spPr>
          <a:xfrm>
            <a:off x="8882260" y="1947348"/>
            <a:ext cx="7767389" cy="254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310" b="1" dirty="0">
                <a:solidFill>
                  <a:schemeClr val="bg1"/>
                </a:solidFill>
              </a:rPr>
              <a:t>Control over network is key to compelling customer experience.</a:t>
            </a:r>
          </a:p>
        </p:txBody>
      </p:sp>
    </p:spTree>
    <p:extLst>
      <p:ext uri="{BB962C8B-B14F-4D97-AF65-F5344CB8AC3E}">
        <p14:creationId xmlns:p14="http://schemas.microsoft.com/office/powerpoint/2010/main" val="348457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pic>
        <p:nvPicPr>
          <p:cNvPr id="5" name="Picture 4" descr="A picture containing photo, sitting, table, wooden&#10;&#10;Description automatically generated">
            <a:extLst>
              <a:ext uri="{FF2B5EF4-FFF2-40B4-BE49-F238E27FC236}">
                <a16:creationId xmlns:a16="http://schemas.microsoft.com/office/drawing/2014/main" id="{910FCCB2-8D99-5249-9A3B-1ECAE5220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584450"/>
            <a:ext cx="9169400" cy="4584700"/>
          </a:xfrm>
          <a:prstGeom prst="rect">
            <a:avLst/>
          </a:prstGeom>
        </p:spPr>
      </p:pic>
      <p:pic>
        <p:nvPicPr>
          <p:cNvPr id="7" name="Picture 6" descr="A picture containing sitting, indoor, table, computer&#10;&#10;Description automatically generated">
            <a:extLst>
              <a:ext uri="{FF2B5EF4-FFF2-40B4-BE49-F238E27FC236}">
                <a16:creationId xmlns:a16="http://schemas.microsoft.com/office/drawing/2014/main" id="{33BBA7D4-CF2C-C84D-ADE4-DC7E94128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0" y="3429000"/>
            <a:ext cx="4330700" cy="31623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D7F54C16-8239-124D-BB5B-A9A40FF68AE4}"/>
              </a:ext>
            </a:extLst>
          </p:cNvPr>
          <p:cNvSpPr/>
          <p:nvPr/>
        </p:nvSpPr>
        <p:spPr>
          <a:xfrm>
            <a:off x="10045700" y="5010150"/>
            <a:ext cx="1600200" cy="484632"/>
          </a:xfrm>
          <a:prstGeom prst="rightArrow">
            <a:avLst>
              <a:gd name="adj1" fmla="val 42601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0935B76-8CD3-EE41-9455-F3D4C314C2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18" y="364485"/>
            <a:ext cx="3632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3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73E7A1A0-C706-FF4F-BE2A-D128524B1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36470"/>
            <a:ext cx="9009672" cy="90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F7C3D9-BD6C-B742-B957-85D2DB5EE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2" y="655091"/>
            <a:ext cx="13999337" cy="81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CC57793-542B-9947-A843-65AFB9409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6" y="615950"/>
            <a:ext cx="12903200" cy="85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4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CF16D1A-74D5-1542-8009-2D1F45676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189865"/>
            <a:ext cx="11511280" cy="93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FF0FA42-577F-5B44-8B23-06A801A28EFA}"/>
              </a:ext>
            </a:extLst>
          </p:cNvPr>
          <p:cNvGrpSpPr/>
          <p:nvPr/>
        </p:nvGrpSpPr>
        <p:grpSpPr>
          <a:xfrm>
            <a:off x="4711700" y="2019976"/>
            <a:ext cx="11353800" cy="6781386"/>
            <a:chOff x="273748" y="2092481"/>
            <a:chExt cx="11918251" cy="42749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AD7190-4CE2-7B42-9B41-0FC927001502}"/>
                </a:ext>
              </a:extLst>
            </p:cNvPr>
            <p:cNvSpPr txBox="1"/>
            <p:nvPr/>
          </p:nvSpPr>
          <p:spPr>
            <a:xfrm>
              <a:off x="8184203" y="2584023"/>
              <a:ext cx="4007796" cy="37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en-US" sz="2400" b="0" dirty="0">
                  <a:solidFill>
                    <a:schemeClr val="bg1"/>
                  </a:solidFill>
                </a:rPr>
                <a:t>Pre-Integrated, Native AI/IoT/ Data Analytics Enabled Outcomes / Insights</a:t>
              </a:r>
            </a:p>
            <a:p>
              <a:endParaRPr lang="en-US" sz="2400" b="0" dirty="0">
                <a:solidFill>
                  <a:schemeClr val="bg1"/>
                </a:solidFill>
              </a:endParaRPr>
            </a:p>
            <a:p>
              <a:r>
                <a:rPr lang="en-US" sz="2400" b="0" dirty="0">
                  <a:solidFill>
                    <a:schemeClr val="bg1"/>
                  </a:solidFill>
                </a:rPr>
                <a:t>A digital identity to transact </a:t>
              </a:r>
            </a:p>
            <a:p>
              <a:r>
                <a:rPr lang="en-US" sz="2400" b="0" dirty="0">
                  <a:solidFill>
                    <a:schemeClr val="bg1"/>
                  </a:solidFill>
                </a:rPr>
                <a:t>and a Vault for the digital assets</a:t>
              </a:r>
            </a:p>
            <a:p>
              <a:endParaRPr lang="en-US" sz="2400" b="0" dirty="0">
                <a:solidFill>
                  <a:schemeClr val="bg1"/>
                </a:solidFill>
              </a:endParaRPr>
            </a:p>
            <a:p>
              <a:r>
                <a:rPr lang="en-US" sz="2400" b="0" dirty="0">
                  <a:solidFill>
                    <a:schemeClr val="bg1"/>
                  </a:solidFill>
                </a:rPr>
                <a:t>Pre-Integrated ISV Apps for outcome based  specific use-cases,</a:t>
              </a:r>
            </a:p>
            <a:p>
              <a:r>
                <a:rPr lang="en-US" sz="2400" b="0" dirty="0">
                  <a:solidFill>
                    <a:schemeClr val="bg1"/>
                  </a:solidFill>
                </a:rPr>
                <a:t>co-developed for customers</a:t>
              </a:r>
            </a:p>
            <a:p>
              <a:endParaRPr lang="en-US" sz="2400" b="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3B2100-8C70-3E4B-8D06-D5B91A66A55D}"/>
                </a:ext>
              </a:extLst>
            </p:cNvPr>
            <p:cNvSpPr txBox="1"/>
            <p:nvPr/>
          </p:nvSpPr>
          <p:spPr>
            <a:xfrm>
              <a:off x="4311851" y="2585760"/>
              <a:ext cx="3641208" cy="285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en-US" sz="2400" b="0" dirty="0">
                  <a:solidFill>
                    <a:schemeClr val="bg1"/>
                  </a:solidFill>
                </a:rPr>
                <a:t>Leading Hypervisors for DevOps and Application Workloads</a:t>
              </a:r>
            </a:p>
            <a:p>
              <a:endParaRPr lang="en-US" sz="2400" b="0" dirty="0">
                <a:solidFill>
                  <a:schemeClr val="bg1"/>
                </a:solidFill>
              </a:endParaRPr>
            </a:p>
            <a:p>
              <a:r>
                <a:rPr lang="en-US" sz="2400" b="0" dirty="0">
                  <a:solidFill>
                    <a:schemeClr val="bg1"/>
                  </a:solidFill>
                </a:rPr>
                <a:t>Robust Platform for  Distributed Micro-services as a Pre-integrated solution </a:t>
              </a:r>
            </a:p>
            <a:p>
              <a:endParaRPr lang="en-US" sz="2400" b="0" dirty="0">
                <a:solidFill>
                  <a:schemeClr val="bg1"/>
                </a:solidFill>
              </a:endParaRPr>
            </a:p>
            <a:p>
              <a:r>
                <a:rPr lang="en-US" sz="2400" b="0" dirty="0">
                  <a:solidFill>
                    <a:schemeClr val="bg1"/>
                  </a:solidFill>
                </a:rPr>
                <a:t> Mass-correlation via AI/ML Engines to deliver outcomes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72F938-05E3-A144-AE77-872A111E4A05}"/>
                </a:ext>
              </a:extLst>
            </p:cNvPr>
            <p:cNvSpPr/>
            <p:nvPr/>
          </p:nvSpPr>
          <p:spPr>
            <a:xfrm>
              <a:off x="5232615" y="2092481"/>
              <a:ext cx="1799677" cy="2910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PLATFORM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B09187-061D-DF42-A3CC-F65C4A8F35BF}"/>
                </a:ext>
              </a:extLst>
            </p:cNvPr>
            <p:cNvSpPr/>
            <p:nvPr/>
          </p:nvSpPr>
          <p:spPr>
            <a:xfrm>
              <a:off x="8856399" y="2092481"/>
              <a:ext cx="2303762" cy="2910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APPLICATIONS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25FA91-5134-F644-BCBC-7CD39E9C66A0}"/>
                </a:ext>
              </a:extLst>
            </p:cNvPr>
            <p:cNvSpPr/>
            <p:nvPr/>
          </p:nvSpPr>
          <p:spPr>
            <a:xfrm>
              <a:off x="684375" y="2092482"/>
              <a:ext cx="2819957" cy="2910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INFRASTRUCTURE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88A81-C009-A340-A067-F9ED5695058B}"/>
                </a:ext>
              </a:extLst>
            </p:cNvPr>
            <p:cNvSpPr txBox="1"/>
            <p:nvPr/>
          </p:nvSpPr>
          <p:spPr>
            <a:xfrm>
              <a:off x="273748" y="2585762"/>
              <a:ext cx="3641211" cy="308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en-US" sz="2400" b="0" dirty="0">
                  <a:solidFill>
                    <a:schemeClr val="bg1"/>
                  </a:solidFill>
                </a:rPr>
                <a:t>Fully Managed Data Center and Cloud Services </a:t>
              </a:r>
            </a:p>
            <a:p>
              <a:endParaRPr lang="en-US" sz="2400" b="0" dirty="0">
                <a:solidFill>
                  <a:schemeClr val="bg1"/>
                </a:solidFill>
              </a:endParaRPr>
            </a:p>
            <a:p>
              <a:r>
                <a:rPr lang="en-US" sz="2400" b="0" dirty="0">
                  <a:solidFill>
                    <a:schemeClr val="bg1"/>
                  </a:solidFill>
                </a:rPr>
                <a:t>Secured and Adaptive Scalability for CPU / GPU Compute Resources</a:t>
              </a:r>
            </a:p>
            <a:p>
              <a:endParaRPr lang="en-US" sz="2400" b="0" dirty="0">
                <a:solidFill>
                  <a:schemeClr val="bg1"/>
                </a:solidFill>
              </a:endParaRPr>
            </a:p>
            <a:p>
              <a:r>
                <a:rPr lang="en-US" sz="2400" b="0" dirty="0">
                  <a:solidFill>
                    <a:schemeClr val="bg1"/>
                  </a:solidFill>
                </a:rPr>
                <a:t>Unified Distributed Exa-Scale Storage &amp; Software Defined Networks</a:t>
              </a:r>
            </a:p>
          </p:txBody>
        </p:sp>
      </p:grpSp>
      <p:sp>
        <p:nvSpPr>
          <p:cNvPr id="14" name="Digital Surveillance is now becoming a norm for physical security..">
            <a:extLst>
              <a:ext uri="{FF2B5EF4-FFF2-40B4-BE49-F238E27FC236}">
                <a16:creationId xmlns:a16="http://schemas.microsoft.com/office/drawing/2014/main" id="{9EBA1247-AAAE-6140-AF80-A27134C91B9C}"/>
              </a:ext>
            </a:extLst>
          </p:cNvPr>
          <p:cNvSpPr txBox="1"/>
          <p:nvPr/>
        </p:nvSpPr>
        <p:spPr>
          <a:xfrm>
            <a:off x="1498036" y="610503"/>
            <a:ext cx="839526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355600">
              <a:defRPr>
                <a:solidFill>
                  <a:srgbClr val="FFFFFF"/>
                </a:solidFill>
              </a:defRPr>
            </a:lvl1pPr>
          </a:lstStyle>
          <a:p>
            <a:r>
              <a:rPr lang="en-US" sz="3600" dirty="0"/>
              <a:t>Three Dimensions of Tech Enablement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07813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25329-3696-D049-8AF1-72F850DCF8A9}"/>
              </a:ext>
            </a:extLst>
          </p:cNvPr>
          <p:cNvSpPr txBox="1"/>
          <p:nvPr/>
        </p:nvSpPr>
        <p:spPr>
          <a:xfrm>
            <a:off x="4277794" y="2895600"/>
            <a:ext cx="1150620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A </a:t>
            </a:r>
            <a:r>
              <a:rPr lang="en-US" sz="3600" dirty="0">
                <a:solidFill>
                  <a:schemeClr val="bg1"/>
                </a:solidFill>
                <a:latin typeface="Montserrat Medium" pitchFamily="2" charset="77"/>
              </a:rPr>
              <a:t>system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that brings together </a:t>
            </a:r>
            <a:r>
              <a:rPr lang="en-US" sz="3600" dirty="0">
                <a:solidFill>
                  <a:schemeClr val="bg1"/>
                </a:solidFill>
                <a:latin typeface="Montserrat Medium" pitchFamily="2" charset="77"/>
              </a:rPr>
              <a:t>consumers and enterprises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on a </a:t>
            </a:r>
            <a:r>
              <a:rPr lang="en-US" sz="3600" dirty="0">
                <a:solidFill>
                  <a:schemeClr val="bg1"/>
                </a:solidFill>
                <a:latin typeface="Montserrat Medium" pitchFamily="2" charset="77"/>
              </a:rPr>
              <a:t>unified digital canvas</a:t>
            </a:r>
            <a:r>
              <a:rPr lang="en-US" sz="3600" i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to communicate, interact and transact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with each other with </a:t>
            </a:r>
            <a:r>
              <a:rPr lang="en-US" sz="3600" dirty="0">
                <a:solidFill>
                  <a:schemeClr val="bg1"/>
                </a:solidFill>
                <a:latin typeface="Montserrat Medium" pitchFamily="2" charset="77"/>
              </a:rPr>
              <a:t>trust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, leading to infinite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2191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2ACCD1-9295-9E4E-99EB-1C95B5DD41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152400"/>
            <a:ext cx="17526000" cy="1007167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5AC599-731D-F44B-8B5B-6AC4E1FC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1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750"/>
            <a:ext cx="4010507" cy="664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3148-C161-E442-B8D8-F8822D345E6D}"/>
              </a:ext>
            </a:extLst>
          </p:cNvPr>
          <p:cNvSpPr txBox="1"/>
          <p:nvPr/>
        </p:nvSpPr>
        <p:spPr>
          <a:xfrm>
            <a:off x="7342971" y="7595119"/>
            <a:ext cx="269190" cy="43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3A52750A-42C6-364E-BF48-94A0B09A6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4288" y="318541"/>
            <a:ext cx="2315612" cy="6731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38CA1-D220-F84E-A8EF-C04F374F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0" y="8458200"/>
            <a:ext cx="2832100" cy="9852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D7D9B3-BE6F-AF41-B191-DAF88E665C33}"/>
              </a:ext>
            </a:extLst>
          </p:cNvPr>
          <p:cNvGrpSpPr/>
          <p:nvPr/>
        </p:nvGrpSpPr>
        <p:grpSpPr>
          <a:xfrm>
            <a:off x="2273300" y="1182158"/>
            <a:ext cx="14559348" cy="7233095"/>
            <a:chOff x="275416" y="1221336"/>
            <a:chExt cx="11655927" cy="53961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D4ECFC-CD73-0042-991A-4EC246B4AAE3}"/>
                </a:ext>
              </a:extLst>
            </p:cNvPr>
            <p:cNvSpPr/>
            <p:nvPr/>
          </p:nvSpPr>
          <p:spPr>
            <a:xfrm>
              <a:off x="2985072" y="1221336"/>
              <a:ext cx="3406549" cy="340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3D8681-DC1C-D049-8651-07327189C70B}"/>
                </a:ext>
              </a:extLst>
            </p:cNvPr>
            <p:cNvSpPr/>
            <p:nvPr/>
          </p:nvSpPr>
          <p:spPr>
            <a:xfrm>
              <a:off x="5169699" y="1221336"/>
              <a:ext cx="3406549" cy="340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2F860AE-A9AF-5B4D-97F0-7C3DAB253F64}"/>
                </a:ext>
              </a:extLst>
            </p:cNvPr>
            <p:cNvSpPr/>
            <p:nvPr/>
          </p:nvSpPr>
          <p:spPr>
            <a:xfrm>
              <a:off x="4206993" y="3135093"/>
              <a:ext cx="3406549" cy="340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FF90CC-DE92-7B4F-ADDD-1F2A2983ED25}"/>
                </a:ext>
              </a:extLst>
            </p:cNvPr>
            <p:cNvSpPr txBox="1"/>
            <p:nvPr/>
          </p:nvSpPr>
          <p:spPr>
            <a:xfrm>
              <a:off x="6368829" y="4043370"/>
              <a:ext cx="989239" cy="38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</a:rPr>
                <a:t>Circle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9AF06-66E3-6B43-8A6C-14002DE1D644}"/>
                </a:ext>
              </a:extLst>
            </p:cNvPr>
            <p:cNvSpPr txBox="1"/>
            <p:nvPr/>
          </p:nvSpPr>
          <p:spPr>
            <a:xfrm>
              <a:off x="4629496" y="3729041"/>
              <a:ext cx="989239" cy="38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</a:rPr>
                <a:t>Circle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E0275B-053D-9A4F-9926-2C3F816E9C18}"/>
                </a:ext>
              </a:extLst>
            </p:cNvPr>
            <p:cNvSpPr txBox="1"/>
            <p:nvPr/>
          </p:nvSpPr>
          <p:spPr>
            <a:xfrm>
              <a:off x="4329116" y="4068726"/>
              <a:ext cx="1481137" cy="38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</a:rPr>
                <a:t>Live-Local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9F3B8B-A248-AF4F-8242-33206D39465C}"/>
                </a:ext>
              </a:extLst>
            </p:cNvPr>
            <p:cNvSpPr txBox="1"/>
            <p:nvPr/>
          </p:nvSpPr>
          <p:spPr>
            <a:xfrm>
              <a:off x="5359180" y="2079277"/>
              <a:ext cx="989239" cy="38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</a:rPr>
                <a:t>Circle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F7E6A3-607E-8142-9B61-256C6E73C49E}"/>
                </a:ext>
              </a:extLst>
            </p:cNvPr>
            <p:cNvSpPr txBox="1"/>
            <p:nvPr/>
          </p:nvSpPr>
          <p:spPr>
            <a:xfrm>
              <a:off x="5170382" y="2732643"/>
              <a:ext cx="1481137" cy="38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</a:rPr>
                <a:t>Live-Local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FE4728-4572-CC41-8873-917B572FBDD7}"/>
                </a:ext>
              </a:extLst>
            </p:cNvPr>
            <p:cNvSpPr txBox="1"/>
            <p:nvPr/>
          </p:nvSpPr>
          <p:spPr>
            <a:xfrm>
              <a:off x="3621546" y="1630618"/>
              <a:ext cx="1481137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Citizens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B0491F-8821-B04C-8373-B3207659CE51}"/>
                </a:ext>
              </a:extLst>
            </p:cNvPr>
            <p:cNvSpPr txBox="1"/>
            <p:nvPr/>
          </p:nvSpPr>
          <p:spPr>
            <a:xfrm>
              <a:off x="6367632" y="1644903"/>
              <a:ext cx="1481137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Businesses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6A01DB-4BF6-C540-8BF2-018BCA9021EA}"/>
                </a:ext>
              </a:extLst>
            </p:cNvPr>
            <p:cNvSpPr txBox="1"/>
            <p:nvPr/>
          </p:nvSpPr>
          <p:spPr>
            <a:xfrm>
              <a:off x="5169700" y="5871404"/>
              <a:ext cx="1720113" cy="422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Government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F94D1C-B7B3-3E49-AA01-B26322CA2CB1}"/>
                </a:ext>
              </a:extLst>
            </p:cNvPr>
            <p:cNvSpPr/>
            <p:nvPr/>
          </p:nvSpPr>
          <p:spPr>
            <a:xfrm>
              <a:off x="3286131" y="2757497"/>
              <a:ext cx="335416" cy="342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728C95-2F04-0F49-9F1C-DB40E1F43E4C}"/>
                </a:ext>
              </a:extLst>
            </p:cNvPr>
            <p:cNvSpPr/>
            <p:nvPr/>
          </p:nvSpPr>
          <p:spPr>
            <a:xfrm>
              <a:off x="3965128" y="2218812"/>
              <a:ext cx="723219" cy="732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165DA7-2DD7-7340-85FA-F8F1307AD82F}"/>
                </a:ext>
              </a:extLst>
            </p:cNvPr>
            <p:cNvSpPr/>
            <p:nvPr/>
          </p:nvSpPr>
          <p:spPr>
            <a:xfrm>
              <a:off x="7317248" y="2320372"/>
              <a:ext cx="570819" cy="562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F9F2EF-652A-E340-979B-00EA786F0162}"/>
                </a:ext>
              </a:extLst>
            </p:cNvPr>
            <p:cNvSpPr/>
            <p:nvPr/>
          </p:nvSpPr>
          <p:spPr>
            <a:xfrm>
              <a:off x="5568388" y="4946699"/>
              <a:ext cx="570819" cy="562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1A6CB0-72CF-3E4B-83DC-1F3B64BF3EF6}"/>
                </a:ext>
              </a:extLst>
            </p:cNvPr>
            <p:cNvSpPr txBox="1"/>
            <p:nvPr/>
          </p:nvSpPr>
          <p:spPr>
            <a:xfrm>
              <a:off x="3184246" y="3135093"/>
              <a:ext cx="989239" cy="52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Personal Persona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C08CF9-27F3-8347-AC83-863CE8802FAD}"/>
                </a:ext>
              </a:extLst>
            </p:cNvPr>
            <p:cNvSpPr txBox="1"/>
            <p:nvPr/>
          </p:nvSpPr>
          <p:spPr>
            <a:xfrm>
              <a:off x="4123141" y="2968087"/>
              <a:ext cx="989239" cy="52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Public Persona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0ABA72-3996-A743-A56F-ABB6DB29FE56}"/>
                </a:ext>
              </a:extLst>
            </p:cNvPr>
            <p:cNvSpPr txBox="1"/>
            <p:nvPr/>
          </p:nvSpPr>
          <p:spPr>
            <a:xfrm>
              <a:off x="7245643" y="2971971"/>
              <a:ext cx="989239" cy="52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Work Persona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DE929E-00FD-8443-B96E-93A4B4A53C53}"/>
                </a:ext>
              </a:extLst>
            </p:cNvPr>
            <p:cNvSpPr txBox="1"/>
            <p:nvPr/>
          </p:nvSpPr>
          <p:spPr>
            <a:xfrm>
              <a:off x="6172715" y="5033084"/>
              <a:ext cx="989239" cy="52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Work Persona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34DE69-4A89-8A43-AE47-36E316D4D260}"/>
                </a:ext>
              </a:extLst>
            </p:cNvPr>
            <p:cNvSpPr txBox="1"/>
            <p:nvPr/>
          </p:nvSpPr>
          <p:spPr>
            <a:xfrm>
              <a:off x="5255889" y="3331347"/>
              <a:ext cx="1108726" cy="38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In:Collab</a:t>
              </a:r>
              <a:endParaRPr lang="en-US" sz="16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E966D65-9062-4A4E-BB8F-7554B98D4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857375"/>
              <a:ext cx="3290888" cy="361437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F1A0F9-1460-CB4F-8A33-259FA0A8A144}"/>
                </a:ext>
              </a:extLst>
            </p:cNvPr>
            <p:cNvCxnSpPr>
              <a:cxnSpLocks/>
            </p:cNvCxnSpPr>
            <p:nvPr/>
          </p:nvCxnSpPr>
          <p:spPr>
            <a:xfrm>
              <a:off x="6291604" y="2951560"/>
              <a:ext cx="3095284" cy="1704869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4A7531-7BD1-6B4C-B55C-E843B8C8C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9244" y="3159376"/>
              <a:ext cx="1447588" cy="1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F7ADC64-2416-D148-96FC-9029621165CA}"/>
                </a:ext>
              </a:extLst>
            </p:cNvPr>
            <p:cNvCxnSpPr>
              <a:cxnSpLocks/>
            </p:cNvCxnSpPr>
            <p:nvPr/>
          </p:nvCxnSpPr>
          <p:spPr>
            <a:xfrm>
              <a:off x="7150371" y="4240364"/>
              <a:ext cx="1939210" cy="1318281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A5A7CB-A2E7-EE44-B5D6-6D5A59C7AFDC}"/>
                </a:ext>
              </a:extLst>
            </p:cNvPr>
            <p:cNvSpPr txBox="1"/>
            <p:nvPr/>
          </p:nvSpPr>
          <p:spPr>
            <a:xfrm>
              <a:off x="9416832" y="1660292"/>
              <a:ext cx="2475726" cy="68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Brand building/Customer engagement for large businesses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8F9674-8D05-1E43-9446-6F6F02F57412}"/>
                </a:ext>
              </a:extLst>
            </p:cNvPr>
            <p:cNvSpPr txBox="1"/>
            <p:nvPr/>
          </p:nvSpPr>
          <p:spPr>
            <a:xfrm>
              <a:off x="9455617" y="2981204"/>
              <a:ext cx="2475726" cy="68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Internal employee Communication and productivity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6F52C5-62EB-FE46-9CB6-DB1DF78956BF}"/>
                </a:ext>
              </a:extLst>
            </p:cNvPr>
            <p:cNvSpPr txBox="1"/>
            <p:nvPr/>
          </p:nvSpPr>
          <p:spPr>
            <a:xfrm>
              <a:off x="9455617" y="4208035"/>
              <a:ext cx="2475726" cy="4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Digital presence and customer acquisition for small traders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A08B4E-E4DE-334D-8CA8-273D0D179630}"/>
                </a:ext>
              </a:extLst>
            </p:cNvPr>
            <p:cNvSpPr txBox="1"/>
            <p:nvPr/>
          </p:nvSpPr>
          <p:spPr>
            <a:xfrm>
              <a:off x="9197757" y="5319272"/>
              <a:ext cx="2475726" cy="4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Interactions between businesses and government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B36FC1-65F9-E845-B6CA-FFAC7B7E9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2006" y="4353118"/>
              <a:ext cx="1385218" cy="1283546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21B74F-5DCF-A345-A950-C3265816D6D1}"/>
                </a:ext>
              </a:extLst>
            </p:cNvPr>
            <p:cNvSpPr txBox="1"/>
            <p:nvPr/>
          </p:nvSpPr>
          <p:spPr>
            <a:xfrm>
              <a:off x="1931629" y="5669447"/>
              <a:ext cx="2475726" cy="4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Police stations, Primary healthcare centers </a:t>
              </a:r>
              <a:r>
                <a:rPr lang="en-US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etc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6BA79B-178F-354D-8B0E-730538D4FA87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2619036" y="3922740"/>
              <a:ext cx="2010460" cy="733689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69C627-B5AB-4C49-BE1D-8F8C296A8AAA}"/>
                </a:ext>
              </a:extLst>
            </p:cNvPr>
            <p:cNvSpPr txBox="1"/>
            <p:nvPr/>
          </p:nvSpPr>
          <p:spPr>
            <a:xfrm>
              <a:off x="1225685" y="4646584"/>
              <a:ext cx="2475726" cy="4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Larger Ministries: Health, Post, Communications </a:t>
              </a:r>
              <a:r>
                <a:rPr lang="en-US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etc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6DF8A6-BD17-0646-90B3-9D25F78DA22C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flipV="1">
              <a:off x="2665993" y="3399229"/>
              <a:ext cx="518253" cy="247673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D9EBEE-B6E6-A442-83E5-07AC75A8D38A}"/>
                </a:ext>
              </a:extLst>
            </p:cNvPr>
            <p:cNvSpPr txBox="1"/>
            <p:nvPr/>
          </p:nvSpPr>
          <p:spPr>
            <a:xfrm>
              <a:off x="275416" y="3497523"/>
              <a:ext cx="2475726" cy="4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Closed group interaction with personal contacts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783C924-DDE3-B04C-91BF-BDBE76AEE4C6}"/>
                </a:ext>
              </a:extLst>
            </p:cNvPr>
            <p:cNvCxnSpPr>
              <a:cxnSpLocks/>
            </p:cNvCxnSpPr>
            <p:nvPr/>
          </p:nvCxnSpPr>
          <p:spPr>
            <a:xfrm>
              <a:off x="2586013" y="2218812"/>
              <a:ext cx="1587472" cy="810145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8809AE-71DC-4E4E-B6C4-64677E125178}"/>
                </a:ext>
              </a:extLst>
            </p:cNvPr>
            <p:cNvSpPr txBox="1"/>
            <p:nvPr/>
          </p:nvSpPr>
          <p:spPr>
            <a:xfrm>
              <a:off x="485067" y="2038093"/>
              <a:ext cx="2209465" cy="4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Communication with the social circle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4458BF7-1267-7448-8873-2E21DEB163EA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6667336" y="5561354"/>
              <a:ext cx="590504" cy="552844"/>
            </a:xfrm>
            <a:prstGeom prst="line">
              <a:avLst/>
            </a:prstGeom>
            <a:ln>
              <a:solidFill>
                <a:srgbClr val="9E142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982DBA-A489-EB45-8457-DB682237E4EB}"/>
                </a:ext>
              </a:extLst>
            </p:cNvPr>
            <p:cNvSpPr txBox="1"/>
            <p:nvPr/>
          </p:nvSpPr>
          <p:spPr>
            <a:xfrm>
              <a:off x="6962587" y="6135278"/>
              <a:ext cx="2475726" cy="4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Internal department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42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418</Words>
  <Application>Microsoft Macintosh PowerPoint</Application>
  <PresentationFormat>Custom</PresentationFormat>
  <Paragraphs>106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Garamond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cp:lastModifiedBy>Ent-Sales13</cp:lastModifiedBy>
  <cp:revision>103</cp:revision>
  <dcterms:created xsi:type="dcterms:W3CDTF">2020-08-06T13:49:29Z</dcterms:created>
  <dcterms:modified xsi:type="dcterms:W3CDTF">2020-11-26T07:44:51Z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2020-08-05T00:00:00Z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2020-08-06T00:00:00Z</vt:filetime>
  </property>
</Properties>
</file>