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Fira Sans" panose="020B0503050000020004" pitchFamily="34" charset="0"/>
      <p:regular r:id="rId14"/>
      <p:bold r:id="rId15"/>
      <p:italic r:id="rId16"/>
      <p:boldItalic r:id="rId17"/>
    </p:embeddedFont>
    <p:embeddedFont>
      <p:font typeface="Fira Sans Light" panose="020B0403050000020004" pitchFamily="34" charset="0"/>
      <p:regular r:id="rId18"/>
      <p:bold r:id="rId19"/>
      <p:italic r:id="rId20"/>
      <p:boldItalic r:id="rId21"/>
    </p:embeddedFont>
    <p:embeddedFont>
      <p:font typeface="Fira Sans Medium" panose="020B0603050000020004" pitchFamily="34" charset="0"/>
      <p:regular r:id="rId22"/>
      <p:bold r:id="rId23"/>
      <p:italic r:id="rId24"/>
      <p:boldItalic r:id="rId25"/>
    </p:embeddedFont>
    <p:embeddedFont>
      <p:font typeface="Fira Sans SemiBold" panose="020B0603050000020004" pitchFamily="34" charset="0"/>
      <p:regular r:id="rId26"/>
      <p:bold r:id="rId27"/>
      <p:italic r:id="rId28"/>
      <p:boldItalic r:id="rId29"/>
    </p:embeddedFont>
    <p:embeddedFont>
      <p:font typeface="Ubuntu" panose="020B0504030602030204" pitchFamily="34" charset="0"/>
      <p:regular r:id="rId30"/>
      <p:bold r:id="rId31"/>
      <p:italic r:id="rId32"/>
      <p:boldItalic r:id="rId33"/>
    </p:embeddedFont>
    <p:embeddedFont>
      <p:font typeface="Ubuntu Medium" panose="020B0604030602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3cf69874e5_1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3cf69874e5_1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3cf69874e5_1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3cf69874e5_1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3cf69874e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3cf69874e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3cf69874e5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3cf69874e5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3cf69874e5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3cf69874e5_1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3cf69874e5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3cf69874e5_1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3cf69874e5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3cf69874e5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cf69874e5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3cf69874e5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3cf69874e5_1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3cf69874e5_1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3cf69874e5_1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3cf69874e5_1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25" y="-81650"/>
            <a:ext cx="9144000" cy="52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5DD2"/>
              </a:buClr>
              <a:buSzPts val="2800"/>
              <a:buFont typeface="Ubuntu"/>
              <a:buNone/>
              <a:defRPr sz="2800" b="1" i="0" u="none" strike="noStrike" cap="none">
                <a:solidFill>
                  <a:srgbClr val="0F5DD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2800"/>
              <a:buFont typeface="Ubuntu"/>
              <a:buNone/>
              <a:defRPr sz="2800" b="1" i="0" u="none" strike="noStrike" cap="none">
                <a:solidFill>
                  <a:srgbClr val="006699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2800"/>
              <a:buFont typeface="Ubuntu"/>
              <a:buNone/>
              <a:defRPr sz="2800" b="1" i="0" u="none" strike="noStrike" cap="none">
                <a:solidFill>
                  <a:srgbClr val="006699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2800"/>
              <a:buFont typeface="Ubuntu"/>
              <a:buNone/>
              <a:defRPr sz="2800" b="1" i="0" u="none" strike="noStrike" cap="none">
                <a:solidFill>
                  <a:srgbClr val="006699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2800"/>
              <a:buFont typeface="Ubuntu"/>
              <a:buNone/>
              <a:defRPr sz="2800" b="1" i="0" u="none" strike="noStrike" cap="none">
                <a:solidFill>
                  <a:srgbClr val="006699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2800"/>
              <a:buFont typeface="Ubuntu"/>
              <a:buNone/>
              <a:defRPr sz="2800" b="1" i="0" u="none" strike="noStrike" cap="none">
                <a:solidFill>
                  <a:srgbClr val="006699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2800"/>
              <a:buFont typeface="Ubuntu"/>
              <a:buNone/>
              <a:defRPr sz="2800" b="1" i="0" u="none" strike="noStrike" cap="none">
                <a:solidFill>
                  <a:srgbClr val="006699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2800"/>
              <a:buFont typeface="Ubuntu"/>
              <a:buNone/>
              <a:defRPr sz="2800" b="1" i="0" u="none" strike="noStrike" cap="none">
                <a:solidFill>
                  <a:srgbClr val="006699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2800"/>
              <a:buFont typeface="Ubuntu"/>
              <a:buNone/>
              <a:defRPr sz="2800" b="1" i="0" u="none" strike="noStrike" cap="none">
                <a:solidFill>
                  <a:srgbClr val="006699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1930"/>
              </a:buClr>
              <a:buSzPts val="1800"/>
              <a:buFont typeface="Fira Sans Light"/>
              <a:buChar char="●"/>
              <a:defRPr sz="1800" i="0" u="none" strike="noStrike" cap="none">
                <a:solidFill>
                  <a:srgbClr val="2B193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1930"/>
              </a:buClr>
              <a:buSzPts val="1400"/>
              <a:buFont typeface="Fira Sans Light"/>
              <a:buChar char="○"/>
              <a:defRPr sz="1400" i="0" u="none" strike="noStrike" cap="none">
                <a:solidFill>
                  <a:srgbClr val="2B193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1930"/>
              </a:buClr>
              <a:buSzPts val="1400"/>
              <a:buFont typeface="Fira Sans Light"/>
              <a:buChar char="■"/>
              <a:defRPr sz="1400" i="0" u="none" strike="noStrike" cap="none">
                <a:solidFill>
                  <a:srgbClr val="2B193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1930"/>
              </a:buClr>
              <a:buSzPts val="1400"/>
              <a:buFont typeface="Fira Sans Light"/>
              <a:buChar char="●"/>
              <a:defRPr sz="1400" i="0" u="none" strike="noStrike" cap="none">
                <a:solidFill>
                  <a:srgbClr val="2B193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1930"/>
              </a:buClr>
              <a:buSzPts val="1400"/>
              <a:buFont typeface="Fira Sans Light"/>
              <a:buChar char="○"/>
              <a:defRPr sz="1400" i="0" u="none" strike="noStrike" cap="none">
                <a:solidFill>
                  <a:srgbClr val="2B193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1930"/>
              </a:buClr>
              <a:buSzPts val="1400"/>
              <a:buFont typeface="Fira Sans Light"/>
              <a:buChar char="■"/>
              <a:defRPr sz="1400" i="0" u="none" strike="noStrike" cap="none">
                <a:solidFill>
                  <a:srgbClr val="2B193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1930"/>
              </a:buClr>
              <a:buSzPts val="1400"/>
              <a:buFont typeface="Fira Sans Light"/>
              <a:buChar char="●"/>
              <a:defRPr sz="1400" i="0" u="none" strike="noStrike" cap="none">
                <a:solidFill>
                  <a:srgbClr val="2B193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1930"/>
              </a:buClr>
              <a:buSzPts val="1400"/>
              <a:buFont typeface="Fira Sans Light"/>
              <a:buChar char="○"/>
              <a:defRPr sz="1400" i="0" u="none" strike="noStrike" cap="none">
                <a:solidFill>
                  <a:srgbClr val="2B193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1930"/>
              </a:buClr>
              <a:buSzPts val="1400"/>
              <a:buFont typeface="Fira Sans Light"/>
              <a:buChar char="■"/>
              <a:defRPr sz="1400" i="0" u="none" strike="noStrike" cap="none">
                <a:solidFill>
                  <a:srgbClr val="2B1930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8156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5">
            <a:alphaModFix/>
          </a:blip>
          <a:srcRect l="10544" t="7057" r="11923" b="7067"/>
          <a:stretch/>
        </p:blipFill>
        <p:spPr>
          <a:xfrm>
            <a:off x="82700" y="12043"/>
            <a:ext cx="586550" cy="3654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5"/>
          <p:cNvPicPr preferRelativeResize="0"/>
          <p:nvPr/>
        </p:nvPicPr>
        <p:blipFill rotWithShape="1">
          <a:blip r:embed="rId3">
            <a:alphaModFix/>
          </a:blip>
          <a:srcRect l="3609" r="29167"/>
          <a:stretch/>
        </p:blipFill>
        <p:spPr>
          <a:xfrm>
            <a:off x="2997000" y="0"/>
            <a:ext cx="6147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5"/>
          <p:cNvPicPr preferRelativeResize="0"/>
          <p:nvPr/>
        </p:nvPicPr>
        <p:blipFill rotWithShape="1">
          <a:blip r:embed="rId4">
            <a:alphaModFix/>
          </a:blip>
          <a:srcRect l="5056" r="15319"/>
          <a:stretch/>
        </p:blipFill>
        <p:spPr>
          <a:xfrm>
            <a:off x="2997000" y="0"/>
            <a:ext cx="6147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/>
          <p:nvPr/>
        </p:nvSpPr>
        <p:spPr>
          <a:xfrm>
            <a:off x="2997075" y="1961725"/>
            <a:ext cx="6147000" cy="3598500"/>
          </a:xfrm>
          <a:prstGeom prst="rect">
            <a:avLst/>
          </a:prstGeom>
          <a:gradFill>
            <a:gsLst>
              <a:gs pos="0">
                <a:srgbClr val="434343">
                  <a:alpha val="0"/>
                </a:srgbClr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5"/>
          <p:cNvSpPr/>
          <p:nvPr/>
        </p:nvSpPr>
        <p:spPr>
          <a:xfrm>
            <a:off x="0" y="0"/>
            <a:ext cx="2997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/>
          <p:cNvSpPr txBox="1"/>
          <p:nvPr/>
        </p:nvSpPr>
        <p:spPr>
          <a:xfrm>
            <a:off x="3453750" y="3202500"/>
            <a:ext cx="5378700" cy="1634100"/>
          </a:xfrm>
          <a:prstGeom prst="rect">
            <a:avLst/>
          </a:prstGeom>
          <a:noFill/>
          <a:ln>
            <a:noFill/>
          </a:ln>
          <a:effectLst>
            <a:outerShdw blurRad="971550" dist="19050" dir="5400000" algn="bl" rotWithShape="0">
              <a:srgbClr val="000000">
                <a:alpha val="8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Path Breaking</a:t>
            </a:r>
            <a:endParaRPr sz="35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Drone-borne SAR</a:t>
            </a:r>
            <a:endParaRPr sz="45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E4A19-B96A-E214-ABAD-896BBA803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5941" y="2986599"/>
            <a:ext cx="3288890" cy="18500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4"/>
          <p:cNvPicPr preferRelativeResize="0"/>
          <p:nvPr/>
        </p:nvPicPr>
        <p:blipFill rotWithShape="1">
          <a:blip r:embed="rId3">
            <a:alphaModFix/>
          </a:blip>
          <a:srcRect l="1653" t="11899" r="1653" b="3102"/>
          <a:stretch/>
        </p:blipFill>
        <p:spPr>
          <a:xfrm>
            <a:off x="101125" y="1698091"/>
            <a:ext cx="5339926" cy="264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4"/>
          <p:cNvPicPr preferRelativeResize="0"/>
          <p:nvPr/>
        </p:nvPicPr>
        <p:blipFill rotWithShape="1">
          <a:blip r:embed="rId4">
            <a:alphaModFix/>
          </a:blip>
          <a:srcRect l="9468" t="30303" r="15507" b="11363"/>
          <a:stretch/>
        </p:blipFill>
        <p:spPr>
          <a:xfrm>
            <a:off x="5749254" y="3398425"/>
            <a:ext cx="3160949" cy="138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/>
          <p:cNvPicPr preferRelativeResize="0"/>
          <p:nvPr/>
        </p:nvPicPr>
        <p:blipFill rotWithShape="1">
          <a:blip r:embed="rId5">
            <a:alphaModFix/>
          </a:blip>
          <a:srcRect l="20225" t="21494" r="20669" b="6183"/>
          <a:stretch/>
        </p:blipFill>
        <p:spPr>
          <a:xfrm>
            <a:off x="5935279" y="485900"/>
            <a:ext cx="2916550" cy="200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4"/>
          <p:cNvSpPr txBox="1"/>
          <p:nvPr/>
        </p:nvSpPr>
        <p:spPr>
          <a:xfrm>
            <a:off x="5749254" y="54800"/>
            <a:ext cx="328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F5DD2"/>
                </a:solidFill>
                <a:latin typeface="Ubuntu"/>
                <a:ea typeface="Ubuntu"/>
                <a:cs typeface="Ubuntu"/>
                <a:sym typeface="Ubuntu"/>
              </a:rPr>
              <a:t>GLOBAL SAR MARKET</a:t>
            </a:r>
            <a:endParaRPr b="1">
              <a:solidFill>
                <a:srgbClr val="0F5DD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0" name="Google Shape;250;p24"/>
          <p:cNvSpPr txBox="1"/>
          <p:nvPr/>
        </p:nvSpPr>
        <p:spPr>
          <a:xfrm>
            <a:off x="5749254" y="2932263"/>
            <a:ext cx="328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0F5DD2"/>
                </a:solidFill>
                <a:latin typeface="Ubuntu"/>
                <a:ea typeface="Ubuntu"/>
                <a:cs typeface="Ubuntu"/>
                <a:sym typeface="Ubuntu"/>
              </a:rPr>
              <a:t>MILITARY &amp; COMMERCIAL MARKET</a:t>
            </a:r>
            <a:endParaRPr b="1">
              <a:solidFill>
                <a:srgbClr val="0F5DD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1" name="Google Shape;251;p24"/>
          <p:cNvSpPr txBox="1"/>
          <p:nvPr/>
        </p:nvSpPr>
        <p:spPr>
          <a:xfrm>
            <a:off x="5335250" y="2493352"/>
            <a:ext cx="3702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i="1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Source: </a:t>
            </a:r>
            <a:r>
              <a:rPr lang="en-GB" sz="800" i="1">
                <a:latin typeface="Fira Sans Light"/>
                <a:ea typeface="Fira Sans Light"/>
                <a:cs typeface="Fira Sans Light"/>
                <a:sym typeface="Fira Sans Light"/>
              </a:rPr>
              <a:t>Mordor Intelligence</a:t>
            </a:r>
            <a:endParaRPr sz="800" i="1"/>
          </a:p>
        </p:txBody>
      </p:sp>
      <p:sp>
        <p:nvSpPr>
          <p:cNvPr id="252" name="Google Shape;252;p24"/>
          <p:cNvSpPr txBox="1"/>
          <p:nvPr/>
        </p:nvSpPr>
        <p:spPr>
          <a:xfrm>
            <a:off x="5335250" y="4780877"/>
            <a:ext cx="3702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i="1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Source: </a:t>
            </a:r>
            <a:r>
              <a:rPr lang="en-GB" sz="800" i="1">
                <a:latin typeface="Fira Sans Light"/>
                <a:ea typeface="Fira Sans Light"/>
                <a:cs typeface="Fira Sans Light"/>
                <a:sym typeface="Fira Sans Light"/>
              </a:rPr>
              <a:t>Fortune Business Insights; Research and Markets</a:t>
            </a:r>
            <a:endParaRPr sz="800" i="1"/>
          </a:p>
        </p:txBody>
      </p:sp>
      <p:sp>
        <p:nvSpPr>
          <p:cNvPr id="253" name="Google Shape;253;p24"/>
          <p:cNvSpPr/>
          <p:nvPr/>
        </p:nvSpPr>
        <p:spPr>
          <a:xfrm>
            <a:off x="-170050" y="680100"/>
            <a:ext cx="5154300" cy="520800"/>
          </a:xfrm>
          <a:prstGeom prst="roundRect">
            <a:avLst>
              <a:gd name="adj" fmla="val 9637"/>
            </a:avLst>
          </a:prstGeom>
          <a:gradFill>
            <a:gsLst>
              <a:gs pos="0">
                <a:srgbClr val="F47216"/>
              </a:gs>
              <a:gs pos="100000">
                <a:srgbClr val="FC3D2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4"/>
          <p:cNvSpPr txBox="1"/>
          <p:nvPr/>
        </p:nvSpPr>
        <p:spPr>
          <a:xfrm>
            <a:off x="0" y="694200"/>
            <a:ext cx="4984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APPLICATIONS</a:t>
            </a:r>
            <a:endParaRPr sz="200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18086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Dec 2023:</a:t>
            </a:r>
            <a:r>
              <a:rPr lang="en-GB" dirty="0"/>
              <a:t> Development of prototype Drone SAR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i="1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</a:br>
            <a:r>
              <a:rPr lang="en-GB" i="1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Aug 2024:</a:t>
            </a:r>
            <a:r>
              <a:rPr lang="en-GB" dirty="0"/>
              <a:t> Demonstration of all imaging modes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i="1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</a:br>
            <a:r>
              <a:rPr lang="en-GB" i="1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July 2027:</a:t>
            </a:r>
            <a:r>
              <a:rPr lang="en-GB" dirty="0"/>
              <a:t> Proliferation of 100 Drone SAR via franchise / B2B Model</a:t>
            </a:r>
            <a:endParaRPr lang="en-GB" i="1" dirty="0">
              <a:solidFill>
                <a:srgbClr val="FC3D20"/>
              </a:solidFill>
              <a:latin typeface="Fira Sans Medium"/>
              <a:sym typeface="Fira Sans Medium"/>
            </a:endParaRPr>
          </a:p>
        </p:txBody>
      </p:sp>
      <p:grpSp>
        <p:nvGrpSpPr>
          <p:cNvPr id="260" name="Google Shape;260;p25"/>
          <p:cNvGrpSpPr/>
          <p:nvPr/>
        </p:nvGrpSpPr>
        <p:grpSpPr>
          <a:xfrm>
            <a:off x="123960" y="832295"/>
            <a:ext cx="4576566" cy="3751318"/>
            <a:chOff x="311700" y="1535050"/>
            <a:chExt cx="3898600" cy="3195875"/>
          </a:xfrm>
        </p:grpSpPr>
        <p:pic>
          <p:nvPicPr>
            <p:cNvPr id="261" name="Google Shape;261;p25"/>
            <p:cNvPicPr preferRelativeResize="0"/>
            <p:nvPr/>
          </p:nvPicPr>
          <p:blipFill rotWithShape="1">
            <a:blip r:embed="rId3">
              <a:alphaModFix/>
            </a:blip>
            <a:srcRect l="9736" t="2448" r="23849"/>
            <a:stretch/>
          </p:blipFill>
          <p:spPr>
            <a:xfrm>
              <a:off x="420101" y="1655352"/>
              <a:ext cx="3636441" cy="3008424"/>
            </a:xfrm>
            <a:prstGeom prst="rect">
              <a:avLst/>
            </a:prstGeom>
            <a:noFill/>
            <a:ln>
              <a:noFill/>
            </a:ln>
            <a:effectLst>
              <a:outerShdw algn="bl" rotWithShape="0">
                <a:srgbClr val="000000">
                  <a:alpha val="29000"/>
                </a:srgbClr>
              </a:outerShdw>
            </a:effectLst>
          </p:spPr>
        </p:pic>
        <p:pic>
          <p:nvPicPr>
            <p:cNvPr id="262" name="Google Shape;262;p25"/>
            <p:cNvPicPr preferRelativeResize="0"/>
            <p:nvPr/>
          </p:nvPicPr>
          <p:blipFill rotWithShape="1">
            <a:blip r:embed="rId4">
              <a:alphaModFix/>
            </a:blip>
            <a:srcRect l="69" r="69"/>
            <a:stretch/>
          </p:blipFill>
          <p:spPr>
            <a:xfrm>
              <a:off x="688025" y="2213043"/>
              <a:ext cx="933448" cy="3441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25"/>
            <p:cNvPicPr preferRelativeResize="0"/>
            <p:nvPr/>
          </p:nvPicPr>
          <p:blipFill rotWithShape="1">
            <a:blip r:embed="rId5">
              <a:alphaModFix/>
            </a:blip>
            <a:srcRect l="1597" r="1597"/>
            <a:stretch/>
          </p:blipFill>
          <p:spPr>
            <a:xfrm>
              <a:off x="784375" y="3575138"/>
              <a:ext cx="740751" cy="281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4" name="Google Shape;264;p25"/>
            <p:cNvGrpSpPr/>
            <p:nvPr/>
          </p:nvGrpSpPr>
          <p:grpSpPr>
            <a:xfrm>
              <a:off x="1843032" y="1632829"/>
              <a:ext cx="179340" cy="179340"/>
              <a:chOff x="747600" y="1923850"/>
              <a:chExt cx="299100" cy="299100"/>
            </a:xfrm>
          </p:grpSpPr>
          <p:sp>
            <p:nvSpPr>
              <p:cNvPr id="265" name="Google Shape;26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68" name="Google Shape;268;p25"/>
              <p:cNvCxnSpPr>
                <a:endCxn id="26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9" name="Google Shape;269;p25"/>
            <p:cNvGrpSpPr/>
            <p:nvPr/>
          </p:nvGrpSpPr>
          <p:grpSpPr>
            <a:xfrm>
              <a:off x="2091690" y="1709292"/>
              <a:ext cx="179340" cy="179340"/>
              <a:chOff x="747600" y="1923850"/>
              <a:chExt cx="299100" cy="299100"/>
            </a:xfrm>
          </p:grpSpPr>
          <p:sp>
            <p:nvSpPr>
              <p:cNvPr id="270" name="Google Shape;27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73" name="Google Shape;273;p25"/>
              <p:cNvCxnSpPr>
                <a:endCxn id="27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4" name="Google Shape;274;p25"/>
            <p:cNvGrpSpPr/>
            <p:nvPr/>
          </p:nvGrpSpPr>
          <p:grpSpPr>
            <a:xfrm>
              <a:off x="2340348" y="1709292"/>
              <a:ext cx="179340" cy="179340"/>
              <a:chOff x="747600" y="1923850"/>
              <a:chExt cx="299100" cy="299100"/>
            </a:xfrm>
          </p:grpSpPr>
          <p:sp>
            <p:nvSpPr>
              <p:cNvPr id="275" name="Google Shape;27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78" name="Google Shape;278;p25"/>
              <p:cNvCxnSpPr>
                <a:endCxn id="27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9" name="Google Shape;279;p25"/>
            <p:cNvGrpSpPr/>
            <p:nvPr/>
          </p:nvGrpSpPr>
          <p:grpSpPr>
            <a:xfrm>
              <a:off x="2002976" y="1942578"/>
              <a:ext cx="179340" cy="179340"/>
              <a:chOff x="747600" y="1923850"/>
              <a:chExt cx="299100" cy="299100"/>
            </a:xfrm>
          </p:grpSpPr>
          <p:sp>
            <p:nvSpPr>
              <p:cNvPr id="280" name="Google Shape;28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83" name="Google Shape;283;p25"/>
              <p:cNvCxnSpPr>
                <a:endCxn id="28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4" name="Google Shape;284;p25"/>
            <p:cNvGrpSpPr/>
            <p:nvPr/>
          </p:nvGrpSpPr>
          <p:grpSpPr>
            <a:xfrm>
              <a:off x="2240209" y="1942578"/>
              <a:ext cx="179340" cy="179340"/>
              <a:chOff x="747600" y="1923850"/>
              <a:chExt cx="299100" cy="299100"/>
            </a:xfrm>
          </p:grpSpPr>
          <p:sp>
            <p:nvSpPr>
              <p:cNvPr id="285" name="Google Shape;28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88" name="Google Shape;288;p25"/>
              <p:cNvCxnSpPr>
                <a:endCxn id="28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9" name="Google Shape;289;p25"/>
            <p:cNvGrpSpPr/>
            <p:nvPr/>
          </p:nvGrpSpPr>
          <p:grpSpPr>
            <a:xfrm>
              <a:off x="1777206" y="1942578"/>
              <a:ext cx="179340" cy="179340"/>
              <a:chOff x="747600" y="1923850"/>
              <a:chExt cx="299100" cy="299100"/>
            </a:xfrm>
          </p:grpSpPr>
          <p:sp>
            <p:nvSpPr>
              <p:cNvPr id="290" name="Google Shape;29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93" name="Google Shape;293;p25"/>
              <p:cNvCxnSpPr>
                <a:endCxn id="29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94" name="Google Shape;294;p25"/>
            <p:cNvGrpSpPr/>
            <p:nvPr/>
          </p:nvGrpSpPr>
          <p:grpSpPr>
            <a:xfrm>
              <a:off x="1843032" y="2215653"/>
              <a:ext cx="179340" cy="179340"/>
              <a:chOff x="747600" y="1923850"/>
              <a:chExt cx="299100" cy="299100"/>
            </a:xfrm>
          </p:grpSpPr>
          <p:sp>
            <p:nvSpPr>
              <p:cNvPr id="295" name="Google Shape;29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98" name="Google Shape;298;p25"/>
              <p:cNvCxnSpPr>
                <a:endCxn id="29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99" name="Google Shape;299;p25"/>
            <p:cNvGrpSpPr/>
            <p:nvPr/>
          </p:nvGrpSpPr>
          <p:grpSpPr>
            <a:xfrm>
              <a:off x="2091690" y="2215653"/>
              <a:ext cx="179340" cy="179340"/>
              <a:chOff x="747600" y="1923850"/>
              <a:chExt cx="299100" cy="299100"/>
            </a:xfrm>
          </p:grpSpPr>
          <p:sp>
            <p:nvSpPr>
              <p:cNvPr id="300" name="Google Shape;30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03" name="Google Shape;303;p25"/>
              <p:cNvCxnSpPr>
                <a:endCxn id="30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04" name="Google Shape;304;p25"/>
            <p:cNvGrpSpPr/>
            <p:nvPr/>
          </p:nvGrpSpPr>
          <p:grpSpPr>
            <a:xfrm>
              <a:off x="2340348" y="2215653"/>
              <a:ext cx="179340" cy="179340"/>
              <a:chOff x="747600" y="1923850"/>
              <a:chExt cx="299100" cy="299100"/>
            </a:xfrm>
          </p:grpSpPr>
          <p:sp>
            <p:nvSpPr>
              <p:cNvPr id="305" name="Google Shape;30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08" name="Google Shape;308;p25"/>
              <p:cNvCxnSpPr>
                <a:endCxn id="30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09" name="Google Shape;309;p25"/>
            <p:cNvGrpSpPr/>
            <p:nvPr/>
          </p:nvGrpSpPr>
          <p:grpSpPr>
            <a:xfrm>
              <a:off x="1928351" y="2488727"/>
              <a:ext cx="179340" cy="179340"/>
              <a:chOff x="747600" y="1923850"/>
              <a:chExt cx="299100" cy="299100"/>
            </a:xfrm>
          </p:grpSpPr>
          <p:sp>
            <p:nvSpPr>
              <p:cNvPr id="310" name="Google Shape;31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13" name="Google Shape;313;p25"/>
              <p:cNvCxnSpPr>
                <a:endCxn id="31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4" name="Google Shape;314;p25"/>
            <p:cNvGrpSpPr/>
            <p:nvPr/>
          </p:nvGrpSpPr>
          <p:grpSpPr>
            <a:xfrm>
              <a:off x="2228759" y="2488727"/>
              <a:ext cx="179340" cy="179340"/>
              <a:chOff x="747600" y="1923850"/>
              <a:chExt cx="299100" cy="299100"/>
            </a:xfrm>
          </p:grpSpPr>
          <p:sp>
            <p:nvSpPr>
              <p:cNvPr id="315" name="Google Shape;31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18" name="Google Shape;318;p25"/>
              <p:cNvCxnSpPr>
                <a:endCxn id="31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9" name="Google Shape;319;p25"/>
            <p:cNvGrpSpPr/>
            <p:nvPr/>
          </p:nvGrpSpPr>
          <p:grpSpPr>
            <a:xfrm>
              <a:off x="3394048" y="2488727"/>
              <a:ext cx="179340" cy="179340"/>
              <a:chOff x="747600" y="1923850"/>
              <a:chExt cx="299100" cy="299100"/>
            </a:xfrm>
          </p:grpSpPr>
          <p:sp>
            <p:nvSpPr>
              <p:cNvPr id="320" name="Google Shape;32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23" name="Google Shape;323;p25"/>
              <p:cNvCxnSpPr>
                <a:endCxn id="32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24" name="Google Shape;324;p25"/>
            <p:cNvGrpSpPr/>
            <p:nvPr/>
          </p:nvGrpSpPr>
          <p:grpSpPr>
            <a:xfrm>
              <a:off x="1627968" y="2488727"/>
              <a:ext cx="179340" cy="179340"/>
              <a:chOff x="747600" y="1923850"/>
              <a:chExt cx="299100" cy="299100"/>
            </a:xfrm>
          </p:grpSpPr>
          <p:sp>
            <p:nvSpPr>
              <p:cNvPr id="325" name="Google Shape;32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28" name="Google Shape;328;p25"/>
              <p:cNvCxnSpPr>
                <a:endCxn id="32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29" name="Google Shape;329;p25"/>
            <p:cNvGrpSpPr/>
            <p:nvPr/>
          </p:nvGrpSpPr>
          <p:grpSpPr>
            <a:xfrm>
              <a:off x="2477417" y="2488727"/>
              <a:ext cx="179340" cy="179340"/>
              <a:chOff x="747600" y="1923850"/>
              <a:chExt cx="299100" cy="299100"/>
            </a:xfrm>
          </p:grpSpPr>
          <p:sp>
            <p:nvSpPr>
              <p:cNvPr id="330" name="Google Shape;33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33" name="Google Shape;333;p25"/>
              <p:cNvCxnSpPr>
                <a:endCxn id="33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34" name="Google Shape;334;p25"/>
            <p:cNvGrpSpPr/>
            <p:nvPr/>
          </p:nvGrpSpPr>
          <p:grpSpPr>
            <a:xfrm>
              <a:off x="3067420" y="2509765"/>
              <a:ext cx="179340" cy="179340"/>
              <a:chOff x="747600" y="1923850"/>
              <a:chExt cx="299100" cy="299100"/>
            </a:xfrm>
          </p:grpSpPr>
          <p:sp>
            <p:nvSpPr>
              <p:cNvPr id="335" name="Google Shape;33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38" name="Google Shape;338;p25"/>
              <p:cNvCxnSpPr>
                <a:endCxn id="33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39" name="Google Shape;339;p25"/>
            <p:cNvGrpSpPr/>
            <p:nvPr/>
          </p:nvGrpSpPr>
          <p:grpSpPr>
            <a:xfrm>
              <a:off x="3583631" y="2528615"/>
              <a:ext cx="179340" cy="179340"/>
              <a:chOff x="747600" y="1923850"/>
              <a:chExt cx="299100" cy="299100"/>
            </a:xfrm>
          </p:grpSpPr>
          <p:sp>
            <p:nvSpPr>
              <p:cNvPr id="340" name="Google Shape;34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43" name="Google Shape;343;p25"/>
              <p:cNvCxnSpPr>
                <a:endCxn id="34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" name="Google Shape;344;p25"/>
            <p:cNvGrpSpPr/>
            <p:nvPr/>
          </p:nvGrpSpPr>
          <p:grpSpPr>
            <a:xfrm>
              <a:off x="1843032" y="2761801"/>
              <a:ext cx="179340" cy="179340"/>
              <a:chOff x="747600" y="1923850"/>
              <a:chExt cx="299100" cy="299100"/>
            </a:xfrm>
          </p:grpSpPr>
          <p:sp>
            <p:nvSpPr>
              <p:cNvPr id="345" name="Google Shape;34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48" name="Google Shape;348;p25"/>
              <p:cNvCxnSpPr>
                <a:endCxn id="34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9" name="Google Shape;349;p25"/>
            <p:cNvGrpSpPr/>
            <p:nvPr/>
          </p:nvGrpSpPr>
          <p:grpSpPr>
            <a:xfrm>
              <a:off x="2091690" y="2761801"/>
              <a:ext cx="179340" cy="179340"/>
              <a:chOff x="747600" y="1923850"/>
              <a:chExt cx="299100" cy="299100"/>
            </a:xfrm>
          </p:grpSpPr>
          <p:sp>
            <p:nvSpPr>
              <p:cNvPr id="350" name="Google Shape;35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53" name="Google Shape;353;p25"/>
              <p:cNvCxnSpPr>
                <a:endCxn id="35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54" name="Google Shape;354;p25"/>
            <p:cNvGrpSpPr/>
            <p:nvPr/>
          </p:nvGrpSpPr>
          <p:grpSpPr>
            <a:xfrm>
              <a:off x="2589006" y="2761801"/>
              <a:ext cx="179340" cy="179340"/>
              <a:chOff x="747600" y="1923850"/>
              <a:chExt cx="299100" cy="299100"/>
            </a:xfrm>
          </p:grpSpPr>
          <p:sp>
            <p:nvSpPr>
              <p:cNvPr id="355" name="Google Shape;35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58" name="Google Shape;358;p25"/>
              <p:cNvCxnSpPr>
                <a:endCxn id="35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59" name="Google Shape;359;p25"/>
            <p:cNvGrpSpPr/>
            <p:nvPr/>
          </p:nvGrpSpPr>
          <p:grpSpPr>
            <a:xfrm>
              <a:off x="3086322" y="2761801"/>
              <a:ext cx="179340" cy="179340"/>
              <a:chOff x="747600" y="1923850"/>
              <a:chExt cx="299100" cy="299100"/>
            </a:xfrm>
          </p:grpSpPr>
          <p:sp>
            <p:nvSpPr>
              <p:cNvPr id="360" name="Google Shape;36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63" name="Google Shape;363;p25"/>
              <p:cNvCxnSpPr>
                <a:endCxn id="36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4" name="Google Shape;364;p25"/>
            <p:cNvGrpSpPr/>
            <p:nvPr/>
          </p:nvGrpSpPr>
          <p:grpSpPr>
            <a:xfrm>
              <a:off x="3334980" y="2761801"/>
              <a:ext cx="179340" cy="179340"/>
              <a:chOff x="747600" y="1923850"/>
              <a:chExt cx="299100" cy="299100"/>
            </a:xfrm>
          </p:grpSpPr>
          <p:sp>
            <p:nvSpPr>
              <p:cNvPr id="365" name="Google Shape;36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68" name="Google Shape;368;p25"/>
              <p:cNvCxnSpPr>
                <a:endCxn id="36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9" name="Google Shape;369;p25"/>
            <p:cNvGrpSpPr/>
            <p:nvPr/>
          </p:nvGrpSpPr>
          <p:grpSpPr>
            <a:xfrm>
              <a:off x="1594375" y="2761801"/>
              <a:ext cx="179340" cy="179340"/>
              <a:chOff x="747600" y="1923850"/>
              <a:chExt cx="299100" cy="299100"/>
            </a:xfrm>
          </p:grpSpPr>
          <p:sp>
            <p:nvSpPr>
              <p:cNvPr id="370" name="Google Shape;37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73" name="Google Shape;373;p25"/>
              <p:cNvCxnSpPr>
                <a:endCxn id="37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4" name="Google Shape;374;p25"/>
            <p:cNvGrpSpPr/>
            <p:nvPr/>
          </p:nvGrpSpPr>
          <p:grpSpPr>
            <a:xfrm>
              <a:off x="2340348" y="2761801"/>
              <a:ext cx="179340" cy="179340"/>
              <a:chOff x="747600" y="1923850"/>
              <a:chExt cx="299100" cy="299100"/>
            </a:xfrm>
          </p:grpSpPr>
          <p:sp>
            <p:nvSpPr>
              <p:cNvPr id="375" name="Google Shape;37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78" name="Google Shape;378;p25"/>
              <p:cNvCxnSpPr>
                <a:endCxn id="37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9" name="Google Shape;379;p25"/>
            <p:cNvGrpSpPr/>
            <p:nvPr/>
          </p:nvGrpSpPr>
          <p:grpSpPr>
            <a:xfrm>
              <a:off x="2837664" y="2761801"/>
              <a:ext cx="179340" cy="179340"/>
              <a:chOff x="747600" y="1923850"/>
              <a:chExt cx="299100" cy="299100"/>
            </a:xfrm>
          </p:grpSpPr>
          <p:sp>
            <p:nvSpPr>
              <p:cNvPr id="380" name="Google Shape;38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83" name="Google Shape;383;p25"/>
              <p:cNvCxnSpPr>
                <a:endCxn id="38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84" name="Google Shape;384;p25"/>
            <p:cNvGrpSpPr/>
            <p:nvPr/>
          </p:nvGrpSpPr>
          <p:grpSpPr>
            <a:xfrm>
              <a:off x="3583637" y="2761801"/>
              <a:ext cx="179340" cy="179340"/>
              <a:chOff x="747600" y="1923850"/>
              <a:chExt cx="299100" cy="299100"/>
            </a:xfrm>
          </p:grpSpPr>
          <p:sp>
            <p:nvSpPr>
              <p:cNvPr id="385" name="Google Shape;38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88" name="Google Shape;388;p25"/>
              <p:cNvCxnSpPr>
                <a:endCxn id="38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89" name="Google Shape;389;p25"/>
            <p:cNvGrpSpPr/>
            <p:nvPr/>
          </p:nvGrpSpPr>
          <p:grpSpPr>
            <a:xfrm>
              <a:off x="1482785" y="3034876"/>
              <a:ext cx="179340" cy="179340"/>
              <a:chOff x="747600" y="1923850"/>
              <a:chExt cx="299100" cy="299100"/>
            </a:xfrm>
          </p:grpSpPr>
          <p:sp>
            <p:nvSpPr>
              <p:cNvPr id="390" name="Google Shape;39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93" name="Google Shape;393;p25"/>
              <p:cNvCxnSpPr>
                <a:endCxn id="39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94" name="Google Shape;394;p25"/>
            <p:cNvGrpSpPr/>
            <p:nvPr/>
          </p:nvGrpSpPr>
          <p:grpSpPr>
            <a:xfrm>
              <a:off x="1980101" y="3034876"/>
              <a:ext cx="179340" cy="179340"/>
              <a:chOff x="747600" y="1923850"/>
              <a:chExt cx="299100" cy="299100"/>
            </a:xfrm>
          </p:grpSpPr>
          <p:sp>
            <p:nvSpPr>
              <p:cNvPr id="395" name="Google Shape;39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98" name="Google Shape;398;p25"/>
              <p:cNvCxnSpPr>
                <a:endCxn id="39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99" name="Google Shape;399;p25"/>
            <p:cNvGrpSpPr/>
            <p:nvPr/>
          </p:nvGrpSpPr>
          <p:grpSpPr>
            <a:xfrm>
              <a:off x="2228759" y="3034876"/>
              <a:ext cx="179340" cy="179340"/>
              <a:chOff x="747600" y="1923850"/>
              <a:chExt cx="299100" cy="299100"/>
            </a:xfrm>
          </p:grpSpPr>
          <p:sp>
            <p:nvSpPr>
              <p:cNvPr id="400" name="Google Shape;40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03" name="Google Shape;403;p25"/>
              <p:cNvCxnSpPr>
                <a:endCxn id="40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4" name="Google Shape;404;p25"/>
            <p:cNvGrpSpPr/>
            <p:nvPr/>
          </p:nvGrpSpPr>
          <p:grpSpPr>
            <a:xfrm>
              <a:off x="2726075" y="3034876"/>
              <a:ext cx="179340" cy="179340"/>
              <a:chOff x="747600" y="1923850"/>
              <a:chExt cx="299100" cy="299100"/>
            </a:xfrm>
          </p:grpSpPr>
          <p:sp>
            <p:nvSpPr>
              <p:cNvPr id="405" name="Google Shape;40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08" name="Google Shape;408;p25"/>
              <p:cNvCxnSpPr>
                <a:endCxn id="40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9" name="Google Shape;409;p25"/>
            <p:cNvGrpSpPr/>
            <p:nvPr/>
          </p:nvGrpSpPr>
          <p:grpSpPr>
            <a:xfrm>
              <a:off x="3223390" y="3034876"/>
              <a:ext cx="179340" cy="179340"/>
              <a:chOff x="747600" y="1923850"/>
              <a:chExt cx="299100" cy="299100"/>
            </a:xfrm>
          </p:grpSpPr>
          <p:sp>
            <p:nvSpPr>
              <p:cNvPr id="410" name="Google Shape;41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13" name="Google Shape;413;p25"/>
              <p:cNvCxnSpPr>
                <a:endCxn id="41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14" name="Google Shape;414;p25"/>
            <p:cNvGrpSpPr/>
            <p:nvPr/>
          </p:nvGrpSpPr>
          <p:grpSpPr>
            <a:xfrm>
              <a:off x="3472048" y="3034876"/>
              <a:ext cx="179340" cy="179340"/>
              <a:chOff x="747600" y="1923850"/>
              <a:chExt cx="299100" cy="299100"/>
            </a:xfrm>
          </p:grpSpPr>
          <p:sp>
            <p:nvSpPr>
              <p:cNvPr id="415" name="Google Shape;41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18" name="Google Shape;418;p25"/>
              <p:cNvCxnSpPr>
                <a:endCxn id="41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19" name="Google Shape;419;p25"/>
            <p:cNvGrpSpPr/>
            <p:nvPr/>
          </p:nvGrpSpPr>
          <p:grpSpPr>
            <a:xfrm>
              <a:off x="1731443" y="3034876"/>
              <a:ext cx="179340" cy="179340"/>
              <a:chOff x="747600" y="1923850"/>
              <a:chExt cx="299100" cy="299100"/>
            </a:xfrm>
          </p:grpSpPr>
          <p:sp>
            <p:nvSpPr>
              <p:cNvPr id="420" name="Google Shape;42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23" name="Google Shape;423;p25"/>
              <p:cNvCxnSpPr>
                <a:endCxn id="42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24" name="Google Shape;424;p25"/>
            <p:cNvGrpSpPr/>
            <p:nvPr/>
          </p:nvGrpSpPr>
          <p:grpSpPr>
            <a:xfrm>
              <a:off x="2477417" y="3034876"/>
              <a:ext cx="179340" cy="179340"/>
              <a:chOff x="747600" y="1923850"/>
              <a:chExt cx="299100" cy="299100"/>
            </a:xfrm>
          </p:grpSpPr>
          <p:sp>
            <p:nvSpPr>
              <p:cNvPr id="425" name="Google Shape;42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28" name="Google Shape;428;p25"/>
              <p:cNvCxnSpPr>
                <a:endCxn id="42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29" name="Google Shape;429;p25"/>
            <p:cNvGrpSpPr/>
            <p:nvPr/>
          </p:nvGrpSpPr>
          <p:grpSpPr>
            <a:xfrm>
              <a:off x="2974732" y="3034876"/>
              <a:ext cx="179340" cy="179340"/>
              <a:chOff x="747600" y="1923850"/>
              <a:chExt cx="299100" cy="299100"/>
            </a:xfrm>
          </p:grpSpPr>
          <p:sp>
            <p:nvSpPr>
              <p:cNvPr id="430" name="Google Shape;43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33" name="Google Shape;433;p25"/>
              <p:cNvCxnSpPr>
                <a:endCxn id="43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34" name="Google Shape;434;p25"/>
            <p:cNvGrpSpPr/>
            <p:nvPr/>
          </p:nvGrpSpPr>
          <p:grpSpPr>
            <a:xfrm>
              <a:off x="1843032" y="3307950"/>
              <a:ext cx="179340" cy="179340"/>
              <a:chOff x="747600" y="1923850"/>
              <a:chExt cx="299100" cy="299100"/>
            </a:xfrm>
          </p:grpSpPr>
          <p:sp>
            <p:nvSpPr>
              <p:cNvPr id="435" name="Google Shape;43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38" name="Google Shape;438;p25"/>
              <p:cNvCxnSpPr>
                <a:endCxn id="43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39" name="Google Shape;439;p25"/>
            <p:cNvGrpSpPr/>
            <p:nvPr/>
          </p:nvGrpSpPr>
          <p:grpSpPr>
            <a:xfrm>
              <a:off x="2091690" y="3307950"/>
              <a:ext cx="179340" cy="179340"/>
              <a:chOff x="747600" y="1923850"/>
              <a:chExt cx="299100" cy="299100"/>
            </a:xfrm>
          </p:grpSpPr>
          <p:sp>
            <p:nvSpPr>
              <p:cNvPr id="440" name="Google Shape;44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43" name="Google Shape;443;p25"/>
              <p:cNvCxnSpPr>
                <a:endCxn id="44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44" name="Google Shape;444;p25"/>
            <p:cNvGrpSpPr/>
            <p:nvPr/>
          </p:nvGrpSpPr>
          <p:grpSpPr>
            <a:xfrm>
              <a:off x="2589006" y="3307950"/>
              <a:ext cx="179340" cy="179340"/>
              <a:chOff x="747600" y="1923850"/>
              <a:chExt cx="299100" cy="299100"/>
            </a:xfrm>
          </p:grpSpPr>
          <p:sp>
            <p:nvSpPr>
              <p:cNvPr id="445" name="Google Shape;44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48" name="Google Shape;448;p25"/>
              <p:cNvCxnSpPr>
                <a:endCxn id="44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49" name="Google Shape;449;p25"/>
            <p:cNvGrpSpPr/>
            <p:nvPr/>
          </p:nvGrpSpPr>
          <p:grpSpPr>
            <a:xfrm>
              <a:off x="1594375" y="3307950"/>
              <a:ext cx="179340" cy="179340"/>
              <a:chOff x="747600" y="1923850"/>
              <a:chExt cx="299100" cy="299100"/>
            </a:xfrm>
          </p:grpSpPr>
          <p:sp>
            <p:nvSpPr>
              <p:cNvPr id="450" name="Google Shape;45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53" name="Google Shape;453;p25"/>
              <p:cNvCxnSpPr>
                <a:endCxn id="45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54" name="Google Shape;454;p25"/>
            <p:cNvGrpSpPr/>
            <p:nvPr/>
          </p:nvGrpSpPr>
          <p:grpSpPr>
            <a:xfrm>
              <a:off x="2340348" y="3307950"/>
              <a:ext cx="179340" cy="179340"/>
              <a:chOff x="747600" y="1923850"/>
              <a:chExt cx="299100" cy="299100"/>
            </a:xfrm>
          </p:grpSpPr>
          <p:sp>
            <p:nvSpPr>
              <p:cNvPr id="455" name="Google Shape;45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58" name="Google Shape;458;p25"/>
              <p:cNvCxnSpPr>
                <a:endCxn id="45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59" name="Google Shape;459;p25"/>
            <p:cNvGrpSpPr/>
            <p:nvPr/>
          </p:nvGrpSpPr>
          <p:grpSpPr>
            <a:xfrm>
              <a:off x="2837664" y="3307950"/>
              <a:ext cx="179340" cy="179340"/>
              <a:chOff x="747600" y="1923850"/>
              <a:chExt cx="299100" cy="299100"/>
            </a:xfrm>
          </p:grpSpPr>
          <p:sp>
            <p:nvSpPr>
              <p:cNvPr id="460" name="Google Shape;46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63" name="Google Shape;463;p25"/>
              <p:cNvCxnSpPr>
                <a:endCxn id="46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4" name="Google Shape;464;p25"/>
            <p:cNvGrpSpPr/>
            <p:nvPr/>
          </p:nvGrpSpPr>
          <p:grpSpPr>
            <a:xfrm>
              <a:off x="1980101" y="3581024"/>
              <a:ext cx="179340" cy="179340"/>
              <a:chOff x="747600" y="1923850"/>
              <a:chExt cx="299100" cy="299100"/>
            </a:xfrm>
          </p:grpSpPr>
          <p:sp>
            <p:nvSpPr>
              <p:cNvPr id="465" name="Google Shape;46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68" name="Google Shape;468;p25"/>
              <p:cNvCxnSpPr>
                <a:endCxn id="46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9" name="Google Shape;469;p25"/>
            <p:cNvGrpSpPr/>
            <p:nvPr/>
          </p:nvGrpSpPr>
          <p:grpSpPr>
            <a:xfrm>
              <a:off x="2228759" y="3581024"/>
              <a:ext cx="179340" cy="179340"/>
              <a:chOff x="747600" y="1923850"/>
              <a:chExt cx="299100" cy="299100"/>
            </a:xfrm>
          </p:grpSpPr>
          <p:sp>
            <p:nvSpPr>
              <p:cNvPr id="470" name="Google Shape;47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73" name="Google Shape;473;p25"/>
              <p:cNvCxnSpPr>
                <a:endCxn id="47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74" name="Google Shape;474;p25"/>
            <p:cNvGrpSpPr/>
            <p:nvPr/>
          </p:nvGrpSpPr>
          <p:grpSpPr>
            <a:xfrm>
              <a:off x="2726075" y="3581024"/>
              <a:ext cx="179340" cy="179340"/>
              <a:chOff x="747600" y="1923850"/>
              <a:chExt cx="299100" cy="299100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78" name="Google Shape;478;p25"/>
              <p:cNvCxnSpPr>
                <a:endCxn id="47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79" name="Google Shape;479;p25"/>
            <p:cNvGrpSpPr/>
            <p:nvPr/>
          </p:nvGrpSpPr>
          <p:grpSpPr>
            <a:xfrm>
              <a:off x="1731443" y="3581024"/>
              <a:ext cx="179340" cy="179340"/>
              <a:chOff x="747600" y="1923850"/>
              <a:chExt cx="299100" cy="299100"/>
            </a:xfrm>
          </p:grpSpPr>
          <p:sp>
            <p:nvSpPr>
              <p:cNvPr id="480" name="Google Shape;48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83" name="Google Shape;483;p25"/>
              <p:cNvCxnSpPr>
                <a:endCxn id="48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84" name="Google Shape;484;p25"/>
            <p:cNvGrpSpPr/>
            <p:nvPr/>
          </p:nvGrpSpPr>
          <p:grpSpPr>
            <a:xfrm>
              <a:off x="2477417" y="3581024"/>
              <a:ext cx="179340" cy="179340"/>
              <a:chOff x="747600" y="1923850"/>
              <a:chExt cx="299100" cy="299100"/>
            </a:xfrm>
          </p:grpSpPr>
          <p:sp>
            <p:nvSpPr>
              <p:cNvPr id="485" name="Google Shape;48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88" name="Google Shape;488;p25"/>
              <p:cNvCxnSpPr>
                <a:endCxn id="48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89" name="Google Shape;489;p25"/>
            <p:cNvGrpSpPr/>
            <p:nvPr/>
          </p:nvGrpSpPr>
          <p:grpSpPr>
            <a:xfrm>
              <a:off x="1843032" y="3854099"/>
              <a:ext cx="179340" cy="179340"/>
              <a:chOff x="747600" y="1923850"/>
              <a:chExt cx="299100" cy="299100"/>
            </a:xfrm>
          </p:grpSpPr>
          <p:sp>
            <p:nvSpPr>
              <p:cNvPr id="490" name="Google Shape;49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93" name="Google Shape;493;p25"/>
              <p:cNvCxnSpPr>
                <a:endCxn id="49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94" name="Google Shape;494;p25"/>
            <p:cNvGrpSpPr/>
            <p:nvPr/>
          </p:nvGrpSpPr>
          <p:grpSpPr>
            <a:xfrm>
              <a:off x="2091690" y="3854099"/>
              <a:ext cx="179340" cy="179340"/>
              <a:chOff x="747600" y="1923850"/>
              <a:chExt cx="299100" cy="299100"/>
            </a:xfrm>
          </p:grpSpPr>
          <p:sp>
            <p:nvSpPr>
              <p:cNvPr id="495" name="Google Shape;49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98" name="Google Shape;498;p25"/>
              <p:cNvCxnSpPr>
                <a:endCxn id="49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99" name="Google Shape;499;p25"/>
            <p:cNvGrpSpPr/>
            <p:nvPr/>
          </p:nvGrpSpPr>
          <p:grpSpPr>
            <a:xfrm>
              <a:off x="2340348" y="3854099"/>
              <a:ext cx="179340" cy="179340"/>
              <a:chOff x="747600" y="1923850"/>
              <a:chExt cx="299100" cy="299100"/>
            </a:xfrm>
          </p:grpSpPr>
          <p:sp>
            <p:nvSpPr>
              <p:cNvPr id="500" name="Google Shape;50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03" name="Google Shape;503;p25"/>
              <p:cNvCxnSpPr>
                <a:endCxn id="50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04" name="Google Shape;504;p25"/>
            <p:cNvGrpSpPr/>
            <p:nvPr/>
          </p:nvGrpSpPr>
          <p:grpSpPr>
            <a:xfrm>
              <a:off x="1980101" y="4127173"/>
              <a:ext cx="179340" cy="179340"/>
              <a:chOff x="747600" y="1923850"/>
              <a:chExt cx="299100" cy="299100"/>
            </a:xfrm>
          </p:grpSpPr>
          <p:sp>
            <p:nvSpPr>
              <p:cNvPr id="505" name="Google Shape;50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08" name="Google Shape;508;p25"/>
              <p:cNvCxnSpPr>
                <a:endCxn id="50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09" name="Google Shape;509;p25"/>
            <p:cNvGrpSpPr/>
            <p:nvPr/>
          </p:nvGrpSpPr>
          <p:grpSpPr>
            <a:xfrm>
              <a:off x="2228759" y="4127173"/>
              <a:ext cx="179340" cy="179340"/>
              <a:chOff x="747600" y="1923850"/>
              <a:chExt cx="299100" cy="299100"/>
            </a:xfrm>
          </p:grpSpPr>
          <p:sp>
            <p:nvSpPr>
              <p:cNvPr id="510" name="Google Shape;510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13" name="Google Shape;513;p25"/>
              <p:cNvCxnSpPr>
                <a:endCxn id="510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14" name="Google Shape;514;p25"/>
            <p:cNvGrpSpPr/>
            <p:nvPr/>
          </p:nvGrpSpPr>
          <p:grpSpPr>
            <a:xfrm>
              <a:off x="2091690" y="4400247"/>
              <a:ext cx="179340" cy="179340"/>
              <a:chOff x="747600" y="1923850"/>
              <a:chExt cx="299100" cy="299100"/>
            </a:xfrm>
          </p:grpSpPr>
          <p:sp>
            <p:nvSpPr>
              <p:cNvPr id="515" name="Google Shape;515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18" name="Google Shape;518;p25"/>
              <p:cNvCxnSpPr>
                <a:endCxn id="515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19" name="Google Shape;519;p25"/>
            <p:cNvSpPr/>
            <p:nvPr/>
          </p:nvSpPr>
          <p:spPr>
            <a:xfrm>
              <a:off x="340250" y="1632825"/>
              <a:ext cx="120300" cy="3098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5"/>
            <p:cNvSpPr/>
            <p:nvPr/>
          </p:nvSpPr>
          <p:spPr>
            <a:xfrm>
              <a:off x="4016100" y="1632825"/>
              <a:ext cx="120300" cy="3098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5"/>
            <p:cNvSpPr/>
            <p:nvPr/>
          </p:nvSpPr>
          <p:spPr>
            <a:xfrm rot="-5400000">
              <a:off x="2255050" y="-299900"/>
              <a:ext cx="120300" cy="379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5"/>
            <p:cNvSpPr/>
            <p:nvPr/>
          </p:nvSpPr>
          <p:spPr>
            <a:xfrm rot="-5400000">
              <a:off x="2255050" y="2757625"/>
              <a:ext cx="120300" cy="379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3" name="Google Shape;523;p25"/>
            <p:cNvGrpSpPr/>
            <p:nvPr/>
          </p:nvGrpSpPr>
          <p:grpSpPr>
            <a:xfrm>
              <a:off x="3693681" y="2295440"/>
              <a:ext cx="179340" cy="179340"/>
              <a:chOff x="747600" y="1923850"/>
              <a:chExt cx="299100" cy="299100"/>
            </a:xfrm>
          </p:grpSpPr>
          <p:sp>
            <p:nvSpPr>
              <p:cNvPr id="524" name="Google Shape;524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27" name="Google Shape;527;p25"/>
              <p:cNvCxnSpPr>
                <a:endCxn id="524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28" name="Google Shape;528;p25"/>
            <p:cNvGrpSpPr/>
            <p:nvPr/>
          </p:nvGrpSpPr>
          <p:grpSpPr>
            <a:xfrm>
              <a:off x="1274773" y="2898201"/>
              <a:ext cx="179340" cy="179340"/>
              <a:chOff x="747600" y="1923850"/>
              <a:chExt cx="299100" cy="299100"/>
            </a:xfrm>
          </p:grpSpPr>
          <p:sp>
            <p:nvSpPr>
              <p:cNvPr id="529" name="Google Shape;529;p25"/>
              <p:cNvSpPr/>
              <p:nvPr/>
            </p:nvSpPr>
            <p:spPr>
              <a:xfrm>
                <a:off x="747600" y="1923850"/>
                <a:ext cx="299100" cy="299100"/>
              </a:xfrm>
              <a:prstGeom prst="ellipse">
                <a:avLst/>
              </a:prstGeom>
              <a:solidFill>
                <a:srgbClr val="0F5DD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5"/>
              <p:cNvSpPr/>
              <p:nvPr/>
            </p:nvSpPr>
            <p:spPr>
              <a:xfrm>
                <a:off x="793000" y="1969250"/>
                <a:ext cx="208200" cy="208200"/>
              </a:xfrm>
              <a:prstGeom prst="ellipse">
                <a:avLst/>
              </a:prstGeom>
              <a:solidFill>
                <a:srgbClr val="0F5DD2">
                  <a:alpha val="250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5"/>
              <p:cNvSpPr/>
              <p:nvPr/>
            </p:nvSpPr>
            <p:spPr>
              <a:xfrm>
                <a:off x="836525" y="2012775"/>
                <a:ext cx="121200" cy="121200"/>
              </a:xfrm>
              <a:prstGeom prst="ellipse">
                <a:avLst/>
              </a:prstGeom>
              <a:solidFill>
                <a:srgbClr val="0F5DD2">
                  <a:alpha val="50199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32" name="Google Shape;532;p25"/>
              <p:cNvCxnSpPr>
                <a:endCxn id="529" idx="6"/>
              </p:cNvCxnSpPr>
              <p:nvPr/>
            </p:nvCxnSpPr>
            <p:spPr>
              <a:xfrm>
                <a:off x="897900" y="2072800"/>
                <a:ext cx="148800" cy="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533" name="Google Shape;533;p25"/>
            <p:cNvPicPr preferRelativeResize="0"/>
            <p:nvPr/>
          </p:nvPicPr>
          <p:blipFill rotWithShape="1">
            <a:blip r:embed="rId6">
              <a:alphaModFix/>
            </a:blip>
            <a:srcRect l="1009" r="1018"/>
            <a:stretch/>
          </p:blipFill>
          <p:spPr>
            <a:xfrm>
              <a:off x="311700" y="2840215"/>
              <a:ext cx="574152" cy="215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25"/>
          <p:cNvSpPr/>
          <p:nvPr/>
        </p:nvSpPr>
        <p:spPr>
          <a:xfrm>
            <a:off x="4530916" y="403800"/>
            <a:ext cx="5154300" cy="520800"/>
          </a:xfrm>
          <a:prstGeom prst="roundRect">
            <a:avLst>
              <a:gd name="adj" fmla="val 9637"/>
            </a:avLst>
          </a:prstGeom>
          <a:gradFill>
            <a:gsLst>
              <a:gs pos="0">
                <a:srgbClr val="F47216"/>
              </a:gs>
              <a:gs pos="100000">
                <a:srgbClr val="FC3D2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5"/>
          <p:cNvSpPr txBox="1"/>
          <p:nvPr/>
        </p:nvSpPr>
        <p:spPr>
          <a:xfrm>
            <a:off x="4655420" y="417900"/>
            <a:ext cx="3777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TIMELINE &amp; MARKET IMPACT</a:t>
            </a:r>
            <a:endParaRPr sz="200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536" name="TextBox 535">
            <a:extLst>
              <a:ext uri="{FF2B5EF4-FFF2-40B4-BE49-F238E27FC236}">
                <a16:creationId xmlns:a16="http://schemas.microsoft.com/office/drawing/2014/main" id="{FE7CA73F-B523-D676-2E94-3692960DA459}"/>
              </a:ext>
            </a:extLst>
          </p:cNvPr>
          <p:cNvSpPr txBox="1"/>
          <p:nvPr/>
        </p:nvSpPr>
        <p:spPr>
          <a:xfrm>
            <a:off x="3386703" y="3535776"/>
            <a:ext cx="57499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By 2024</a:t>
            </a:r>
            <a:r>
              <a:rPr lang="en-GB" sz="1800" dirty="0">
                <a:latin typeface="Fira Sans Light" panose="020B0403050000020004" pitchFamily="34" charset="0"/>
              </a:rPr>
              <a:t>, very high resolution SAR Data cost will be reduced </a:t>
            </a:r>
            <a:r>
              <a:rPr lang="en-GB" sz="1800" i="1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from $60 - $100</a:t>
            </a:r>
            <a:r>
              <a:rPr lang="en-GB" sz="1800" dirty="0"/>
              <a:t> </a:t>
            </a:r>
            <a:r>
              <a:rPr lang="en-GB" sz="1800" dirty="0">
                <a:latin typeface="Fira Sans Light" panose="020B0403050000020004" pitchFamily="34" charset="0"/>
              </a:rPr>
              <a:t>to</a:t>
            </a:r>
            <a:r>
              <a:rPr lang="en-GB" sz="1800" dirty="0"/>
              <a:t> </a:t>
            </a:r>
            <a:r>
              <a:rPr lang="en-GB" sz="1800" i="1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&lt; $6</a:t>
            </a:r>
            <a:br>
              <a:rPr lang="en-GB" sz="1800" i="1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</a:br>
            <a:endParaRPr lang="en-GB" sz="1800" dirty="0">
              <a:solidFill>
                <a:srgbClr val="FC3D2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By 2027</a:t>
            </a:r>
            <a:r>
              <a:rPr lang="en-GB" sz="1800" dirty="0">
                <a:solidFill>
                  <a:srgbClr val="061731"/>
                </a:solidFill>
                <a:latin typeface="Fira Sans Light" panose="020B0403050000020004" pitchFamily="34" charset="0"/>
              </a:rPr>
              <a:t>, data will be updated over India </a:t>
            </a:r>
            <a:r>
              <a:rPr lang="en-GB" sz="1800" i="1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every 3 days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92969A-6D71-0787-C906-2D7B43CA8B47}"/>
              </a:ext>
            </a:extLst>
          </p:cNvPr>
          <p:cNvCxnSpPr/>
          <p:nvPr/>
        </p:nvCxnSpPr>
        <p:spPr>
          <a:xfrm>
            <a:off x="4746507" y="910500"/>
            <a:ext cx="0" cy="1439050"/>
          </a:xfrm>
          <a:prstGeom prst="line">
            <a:avLst/>
          </a:prstGeom>
          <a:ln w="12700">
            <a:solidFill>
              <a:srgbClr val="FC3D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8921F77-EFD7-8EA3-0881-7DC7E61D6E19}"/>
              </a:ext>
            </a:extLst>
          </p:cNvPr>
          <p:cNvSpPr/>
          <p:nvPr/>
        </p:nvSpPr>
        <p:spPr>
          <a:xfrm>
            <a:off x="4711557" y="1334202"/>
            <a:ext cx="76598" cy="76598"/>
          </a:xfrm>
          <a:prstGeom prst="ellipse">
            <a:avLst/>
          </a:prstGeom>
          <a:solidFill>
            <a:schemeClr val="bg1"/>
          </a:solidFill>
          <a:ln>
            <a:solidFill>
              <a:srgbClr val="FC3D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7" name="Oval 536">
            <a:extLst>
              <a:ext uri="{FF2B5EF4-FFF2-40B4-BE49-F238E27FC236}">
                <a16:creationId xmlns:a16="http://schemas.microsoft.com/office/drawing/2014/main" id="{8CDECA85-221D-1993-C89D-84FA2BC59C18}"/>
              </a:ext>
            </a:extLst>
          </p:cNvPr>
          <p:cNvSpPr/>
          <p:nvPr/>
        </p:nvSpPr>
        <p:spPr>
          <a:xfrm>
            <a:off x="4711557" y="1832254"/>
            <a:ext cx="76598" cy="76598"/>
          </a:xfrm>
          <a:prstGeom prst="ellipse">
            <a:avLst/>
          </a:prstGeom>
          <a:solidFill>
            <a:schemeClr val="bg1"/>
          </a:solidFill>
          <a:ln>
            <a:solidFill>
              <a:srgbClr val="FC3D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8" name="Oval 537">
            <a:extLst>
              <a:ext uri="{FF2B5EF4-FFF2-40B4-BE49-F238E27FC236}">
                <a16:creationId xmlns:a16="http://schemas.microsoft.com/office/drawing/2014/main" id="{B6BC48B6-3AEC-E85B-C893-496ACA4E6A98}"/>
              </a:ext>
            </a:extLst>
          </p:cNvPr>
          <p:cNvSpPr/>
          <p:nvPr/>
        </p:nvSpPr>
        <p:spPr>
          <a:xfrm>
            <a:off x="4711557" y="2299235"/>
            <a:ext cx="76598" cy="76598"/>
          </a:xfrm>
          <a:prstGeom prst="ellipse">
            <a:avLst/>
          </a:prstGeom>
          <a:solidFill>
            <a:schemeClr val="bg1"/>
          </a:solidFill>
          <a:ln>
            <a:solidFill>
              <a:srgbClr val="FC3D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2424850" y="1047487"/>
            <a:ext cx="2830200" cy="9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dirty="0"/>
              <a:t>FOUNDER AND </a:t>
            </a:r>
            <a:br>
              <a:rPr lang="en-GB" sz="2300" dirty="0"/>
            </a:br>
            <a:r>
              <a:rPr lang="en-GB" sz="2300" dirty="0"/>
              <a:t>CHIEF SCIENTIST</a:t>
            </a:r>
            <a:endParaRPr sz="2300" b="0" dirty="0">
              <a:solidFill>
                <a:srgbClr val="FC3D20"/>
              </a:solidFill>
            </a:endParaRPr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2424850" y="2205925"/>
            <a:ext cx="2736600" cy="18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 i="1" dirty="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4 decades of experience</a:t>
            </a:r>
            <a:r>
              <a:rPr lang="en-GB" sz="1200" i="1" dirty="0">
                <a:latin typeface="Fira Sans"/>
                <a:ea typeface="Fira Sans"/>
                <a:cs typeface="Fira Sans"/>
                <a:sym typeface="Fira Sans"/>
              </a:rPr>
              <a:t> in </a:t>
            </a:r>
            <a:br>
              <a:rPr lang="en-GB" sz="1200" i="1" dirty="0"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200" i="1" dirty="0">
                <a:latin typeface="Fira Sans"/>
                <a:ea typeface="Fira Sans"/>
                <a:cs typeface="Fira Sans"/>
                <a:sym typeface="Fira Sans"/>
              </a:rPr>
              <a:t>Space-Tech and Radar Systems. </a:t>
            </a:r>
            <a:br>
              <a:rPr lang="en-GB" sz="1200" i="1" dirty="0"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200" i="1" dirty="0">
                <a:latin typeface="Fira Sans"/>
                <a:ea typeface="Fira Sans"/>
                <a:cs typeface="Fira Sans"/>
                <a:sym typeface="Fira Sans"/>
              </a:rPr>
              <a:t>One of the</a:t>
            </a:r>
            <a:r>
              <a:rPr lang="en-GB" sz="1200" b="1" i="1" dirty="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 world’s foremost experts </a:t>
            </a:r>
            <a:br>
              <a:rPr lang="en-GB" sz="1200" b="1" i="1" dirty="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200" b="1" i="1" dirty="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in Synthetic Aperture Radar </a:t>
            </a:r>
            <a:br>
              <a:rPr lang="en-GB" sz="1200" b="1" i="1" dirty="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200" b="1" i="1" dirty="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(SAR) Technology</a:t>
            </a:r>
            <a:r>
              <a:rPr lang="en-GB" sz="1200" i="1" dirty="0">
                <a:latin typeface="Fira Sans"/>
                <a:ea typeface="Fira Sans"/>
                <a:cs typeface="Fira Sans"/>
                <a:sym typeface="Fira Sans"/>
              </a:rPr>
              <a:t>. </a:t>
            </a:r>
            <a:r>
              <a:rPr lang="en-GB" sz="1200" b="1" i="1" dirty="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Father of RISAT</a:t>
            </a:r>
            <a:r>
              <a:rPr lang="en-GB" sz="1200" i="1" dirty="0">
                <a:latin typeface="Fira Sans"/>
                <a:ea typeface="Fira Sans"/>
                <a:cs typeface="Fira Sans"/>
                <a:sym typeface="Fira Sans"/>
              </a:rPr>
              <a:t>, </a:t>
            </a:r>
            <a:br>
              <a:rPr lang="en-GB" sz="1200" i="1" dirty="0"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200" i="1" dirty="0">
                <a:latin typeface="Fira Sans"/>
                <a:ea typeface="Fira Sans"/>
                <a:cs typeface="Fira Sans"/>
                <a:sym typeface="Fira Sans"/>
              </a:rPr>
              <a:t>India’s first cutting edge </a:t>
            </a:r>
            <a:br>
              <a:rPr lang="en-GB" sz="1200" i="1" dirty="0"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200" i="1" dirty="0">
                <a:latin typeface="Fira Sans"/>
                <a:ea typeface="Fira Sans"/>
                <a:cs typeface="Fira Sans"/>
                <a:sym typeface="Fira Sans"/>
              </a:rPr>
              <a:t>SAR-based reconnaissance </a:t>
            </a:r>
            <a:br>
              <a:rPr lang="en-GB" sz="1200" i="1" dirty="0"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200" i="1" dirty="0">
                <a:latin typeface="Fira Sans"/>
                <a:ea typeface="Fira Sans"/>
                <a:cs typeface="Fira Sans"/>
                <a:sym typeface="Fira Sans"/>
              </a:rPr>
              <a:t>satellite.</a:t>
            </a:r>
            <a:endParaRPr dirty="0"/>
          </a:p>
        </p:txBody>
      </p:sp>
      <p:pic>
        <p:nvPicPr>
          <p:cNvPr id="89" name="Google Shape;89;p16"/>
          <p:cNvPicPr preferRelativeResize="0"/>
          <p:nvPr/>
        </p:nvPicPr>
        <p:blipFill rotWithShape="1">
          <a:blip r:embed="rId3">
            <a:alphaModFix/>
          </a:blip>
          <a:srcRect l="8271" r="8263"/>
          <a:stretch/>
        </p:blipFill>
        <p:spPr>
          <a:xfrm>
            <a:off x="191275" y="1236637"/>
            <a:ext cx="2080200" cy="2497500"/>
          </a:xfrm>
          <a:prstGeom prst="roundRect">
            <a:avLst>
              <a:gd name="adj" fmla="val 6180"/>
            </a:avLst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191275" y="3944792"/>
            <a:ext cx="54729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1930"/>
              </a:buClr>
              <a:buSzPts val="1200"/>
              <a:buFont typeface="Fira Sans"/>
              <a:buChar char="●"/>
            </a:pPr>
            <a:r>
              <a:rPr lang="en-GB" sz="1200">
                <a:solidFill>
                  <a:srgbClr val="2B1930"/>
                </a:solidFill>
                <a:latin typeface="Fira Sans"/>
                <a:ea typeface="Fira Sans"/>
                <a:cs typeface="Fira Sans"/>
                <a:sym typeface="Fira Sans"/>
              </a:rPr>
              <a:t>Former Director, Space Applications Centre (ISRO)</a:t>
            </a:r>
            <a:endParaRPr sz="1200">
              <a:solidFill>
                <a:srgbClr val="2B193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1930"/>
              </a:buClr>
              <a:buSzPts val="1200"/>
              <a:buFont typeface="Fira Sans"/>
              <a:buChar char="●"/>
            </a:pPr>
            <a:r>
              <a:rPr lang="en-GB" sz="1200">
                <a:solidFill>
                  <a:srgbClr val="2B1930"/>
                </a:solidFill>
                <a:latin typeface="Fira Sans"/>
                <a:ea typeface="Fira Sans"/>
                <a:cs typeface="Fira Sans"/>
                <a:sym typeface="Fira Sans"/>
              </a:rPr>
              <a:t>Former Director, Physical Research Laboratory</a:t>
            </a:r>
            <a:endParaRPr sz="1200">
              <a:solidFill>
                <a:srgbClr val="2B193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1930"/>
              </a:buClr>
              <a:buSzPts val="1200"/>
              <a:buFont typeface="Fira Sans"/>
              <a:buChar char="●"/>
            </a:pPr>
            <a:r>
              <a:rPr lang="en-GB" sz="1200">
                <a:solidFill>
                  <a:srgbClr val="2B1930"/>
                </a:solidFill>
                <a:latin typeface="Fira Sans"/>
                <a:ea typeface="Fira Sans"/>
                <a:cs typeface="Fira Sans"/>
                <a:sym typeface="Fira Sans"/>
              </a:rPr>
              <a:t>Adjunct Professor, IIT Jodhpur</a:t>
            </a:r>
            <a:endParaRPr sz="1200">
              <a:solidFill>
                <a:srgbClr val="2B193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2B1930"/>
              </a:buClr>
              <a:buSzPts val="1200"/>
              <a:buFont typeface="Fira Sans"/>
              <a:buChar char="●"/>
            </a:pPr>
            <a:r>
              <a:rPr lang="en-GB" sz="1200">
                <a:solidFill>
                  <a:srgbClr val="2B1930"/>
                </a:solidFill>
                <a:latin typeface="Fira Sans"/>
                <a:ea typeface="Fira Sans"/>
                <a:cs typeface="Fira Sans"/>
                <a:sym typeface="Fira Sans"/>
              </a:rPr>
              <a:t>Former Adjunct Professor, IIT Kharagpur</a:t>
            </a:r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2424850" y="1812639"/>
            <a:ext cx="2830200" cy="5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50" b="0">
                <a:solidFill>
                  <a:srgbClr val="FC3D20"/>
                </a:solidFill>
                <a:latin typeface="Ubuntu Medium"/>
                <a:ea typeface="Ubuntu Medium"/>
                <a:cs typeface="Ubuntu Medium"/>
                <a:sym typeface="Ubuntu Medium"/>
              </a:rPr>
              <a:t>TAPAN MISRA, DSc</a:t>
            </a:r>
            <a:endParaRPr sz="2150" b="0">
              <a:solidFill>
                <a:srgbClr val="FC3D2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cxnSp>
        <p:nvCxnSpPr>
          <p:cNvPr id="92" name="Google Shape;92;p16"/>
          <p:cNvCxnSpPr/>
          <p:nvPr/>
        </p:nvCxnSpPr>
        <p:spPr>
          <a:xfrm>
            <a:off x="5279823" y="467588"/>
            <a:ext cx="0" cy="45696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5279825" y="169912"/>
            <a:ext cx="3864300" cy="5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/>
              <a:t>CO-FOUNDERS</a:t>
            </a:r>
            <a:endParaRPr sz="2500" b="0" dirty="0">
              <a:solidFill>
                <a:srgbClr val="FC3D20"/>
              </a:solidFill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 rotWithShape="1">
          <a:blip r:embed="rId4">
            <a:alphaModFix/>
          </a:blip>
          <a:srcRect l="7491" t="4169" r="4169" b="8592"/>
          <a:stretch/>
        </p:blipFill>
        <p:spPr>
          <a:xfrm>
            <a:off x="5664175" y="848283"/>
            <a:ext cx="764400" cy="754500"/>
          </a:xfrm>
          <a:prstGeom prst="roundRect">
            <a:avLst>
              <a:gd name="adj" fmla="val 7492"/>
            </a:avLst>
          </a:prstGeom>
          <a:noFill/>
          <a:ln w="9525" cap="flat" cmpd="sng">
            <a:solidFill>
              <a:srgbClr val="06173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6490919" y="720709"/>
            <a:ext cx="28302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rgbClr val="FC3D20"/>
                </a:solidFill>
              </a:rPr>
              <a:t>SOUMYA MISRA</a:t>
            </a:r>
            <a:endParaRPr sz="1500" dirty="0">
              <a:solidFill>
                <a:srgbClr val="FC3D20"/>
              </a:solidFill>
            </a:endParaRPr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6490926" y="1035933"/>
            <a:ext cx="2488200" cy="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9999" lvl="0" indent="-256199" algn="l" rtl="0">
              <a:spcBef>
                <a:spcPts val="0"/>
              </a:spcBef>
              <a:spcAft>
                <a:spcPts val="0"/>
              </a:spcAft>
              <a:buSzPts val="1200"/>
              <a:buFont typeface="Fira Sans"/>
              <a:buChar char="●"/>
            </a:pPr>
            <a:r>
              <a:rPr lang="en-GB" sz="1200" dirty="0">
                <a:latin typeface="Fira Sans"/>
                <a:ea typeface="Fira Sans"/>
                <a:cs typeface="Fira Sans"/>
                <a:sym typeface="Fira Sans"/>
              </a:rPr>
              <a:t>BTech/MTech, IIT Kanpur</a:t>
            </a:r>
            <a:endParaRPr sz="1200" dirty="0">
              <a:latin typeface="Fira Sans"/>
              <a:ea typeface="Fira Sans"/>
              <a:cs typeface="Fira Sans"/>
              <a:sym typeface="Fira Sans"/>
            </a:endParaRPr>
          </a:p>
          <a:p>
            <a:pPr marL="269999" lvl="0" indent="-256199" algn="l" rtl="0">
              <a:spcBef>
                <a:spcPts val="0"/>
              </a:spcBef>
              <a:spcAft>
                <a:spcPts val="0"/>
              </a:spcAft>
              <a:buSzPts val="1200"/>
              <a:buFont typeface="Fira Sans"/>
              <a:buChar char="●"/>
            </a:pPr>
            <a:r>
              <a:rPr lang="en-GB" sz="1200" dirty="0">
                <a:latin typeface="Fira Sans"/>
                <a:ea typeface="Fira Sans"/>
                <a:cs typeface="Fira Sans"/>
                <a:sym typeface="Fira Sans"/>
              </a:rPr>
              <a:t>Previous stints at </a:t>
            </a:r>
            <a:r>
              <a:rPr lang="en-GB" sz="1200" b="1" dirty="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Intel</a:t>
            </a:r>
            <a:r>
              <a:rPr lang="en-GB" sz="1200" dirty="0">
                <a:latin typeface="Fira Sans"/>
                <a:ea typeface="Fira Sans"/>
                <a:cs typeface="Fira Sans"/>
                <a:sym typeface="Fira Sans"/>
              </a:rPr>
              <a:t>, </a:t>
            </a:r>
            <a:r>
              <a:rPr lang="en-GB" sz="1200" b="1" dirty="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Creo</a:t>
            </a:r>
            <a:r>
              <a:rPr lang="en-GB" sz="1200" dirty="0">
                <a:latin typeface="Fira Sans"/>
                <a:ea typeface="Fira Sans"/>
                <a:cs typeface="Fira Sans"/>
                <a:sym typeface="Fira Sans"/>
              </a:rPr>
              <a:t>, and </a:t>
            </a:r>
            <a:r>
              <a:rPr lang="en-GB" sz="1200" b="1" dirty="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Hike</a:t>
            </a:r>
            <a:endParaRPr sz="1200" dirty="0">
              <a:solidFill>
                <a:srgbClr val="0F5DD2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1"/>
          </p:nvPr>
        </p:nvSpPr>
        <p:spPr>
          <a:xfrm>
            <a:off x="5664175" y="1724637"/>
            <a:ext cx="32550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9999" lvl="0" indent="-256199" algn="l" rtl="0">
              <a:spcBef>
                <a:spcPts val="0"/>
              </a:spcBef>
              <a:spcAft>
                <a:spcPts val="0"/>
              </a:spcAft>
              <a:buSzPts val="1200"/>
              <a:buFont typeface="Fira Sans"/>
              <a:buChar char="●"/>
            </a:pPr>
            <a:r>
              <a:rPr lang="en-GB" sz="1200" dirty="0">
                <a:latin typeface="Fira Sans"/>
                <a:ea typeface="Fira Sans"/>
                <a:cs typeface="Fira Sans"/>
                <a:sym typeface="Fira Sans"/>
              </a:rPr>
              <a:t>Selected by </a:t>
            </a:r>
            <a:r>
              <a:rPr lang="en-GB" sz="1200" dirty="0" err="1">
                <a:latin typeface="Fira Sans"/>
                <a:ea typeface="Fira Sans"/>
                <a:cs typeface="Fira Sans"/>
                <a:sym typeface="Fira Sans"/>
              </a:rPr>
              <a:t>GoI</a:t>
            </a:r>
            <a:r>
              <a:rPr lang="en-GB" sz="1200" dirty="0">
                <a:latin typeface="Fira Sans"/>
                <a:ea typeface="Fira Sans"/>
                <a:cs typeface="Fira Sans"/>
                <a:sym typeface="Fira Sans"/>
              </a:rPr>
              <a:t> to train @ </a:t>
            </a:r>
            <a:r>
              <a:rPr lang="en-GB" sz="1200" b="1" dirty="0" err="1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Mediatek</a:t>
            </a:r>
            <a:r>
              <a:rPr lang="en-GB" sz="1200" b="1" dirty="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GB" sz="1200" dirty="0">
                <a:latin typeface="Fira Sans"/>
                <a:ea typeface="Fira Sans"/>
                <a:cs typeface="Fira Sans"/>
                <a:sym typeface="Fira Sans"/>
              </a:rPr>
              <a:t>Taiwan, as one of Top 50 Mobile Phone Designers in India</a:t>
            </a:r>
            <a:endParaRPr sz="1200" dirty="0">
              <a:latin typeface="Fira Sans"/>
              <a:ea typeface="Fira Sans"/>
              <a:cs typeface="Fira Sans"/>
              <a:sym typeface="Fira Sans"/>
            </a:endParaRPr>
          </a:p>
          <a:p>
            <a:pPr marL="269999" lvl="0" indent="-256199" algn="l" rtl="0">
              <a:spcBef>
                <a:spcPts val="0"/>
              </a:spcBef>
              <a:spcAft>
                <a:spcPts val="0"/>
              </a:spcAft>
              <a:buSzPts val="1200"/>
              <a:buFont typeface="Fira Sans"/>
              <a:buChar char="●"/>
            </a:pPr>
            <a:r>
              <a:rPr lang="en-GB" sz="1200" dirty="0">
                <a:latin typeface="Fira Sans"/>
                <a:ea typeface="Fira Sans"/>
                <a:cs typeface="Fira Sans"/>
                <a:sym typeface="Fira Sans"/>
              </a:rPr>
              <a:t>Founder &amp; CEO, </a:t>
            </a:r>
            <a:r>
              <a:rPr lang="en-GB" sz="1200" dirty="0" err="1">
                <a:latin typeface="Fira Sans"/>
                <a:ea typeface="Fira Sans"/>
                <a:cs typeface="Fira Sans"/>
                <a:sym typeface="Fira Sans"/>
              </a:rPr>
              <a:t>Summachar</a:t>
            </a:r>
            <a:endParaRPr sz="1200" dirty="0">
              <a:solidFill>
                <a:srgbClr val="0F5DD2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6428581" y="2872095"/>
            <a:ext cx="2830200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C3D20"/>
                </a:solidFill>
              </a:rPr>
              <a:t>URMI BHAMBHANI</a:t>
            </a:r>
            <a:endParaRPr sz="1500">
              <a:solidFill>
                <a:srgbClr val="FC3D20"/>
              </a:solidFill>
            </a:endParaRPr>
          </a:p>
        </p:txBody>
      </p:sp>
      <p:sp>
        <p:nvSpPr>
          <p:cNvPr id="99" name="Google Shape;99;p16"/>
          <p:cNvSpPr txBox="1">
            <a:spLocks noGrp="1"/>
          </p:cNvSpPr>
          <p:nvPr>
            <p:ph type="body" idx="1"/>
          </p:nvPr>
        </p:nvSpPr>
        <p:spPr>
          <a:xfrm>
            <a:off x="6428575" y="3187318"/>
            <a:ext cx="2717400" cy="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9999" lvl="0" indent="-256199" algn="l" rtl="0">
              <a:spcBef>
                <a:spcPts val="0"/>
              </a:spcBef>
              <a:spcAft>
                <a:spcPts val="0"/>
              </a:spcAft>
              <a:buSzPts val="1200"/>
              <a:buFont typeface="Fira Sans"/>
              <a:buChar char="●"/>
            </a:pPr>
            <a:r>
              <a:rPr lang="en-GB" sz="1200" dirty="0">
                <a:latin typeface="Fira Sans"/>
                <a:ea typeface="Fira Sans"/>
                <a:cs typeface="Fira Sans"/>
                <a:sym typeface="Fira Sans"/>
              </a:rPr>
              <a:t>MTech, VIT</a:t>
            </a:r>
            <a:endParaRPr sz="1200" dirty="0">
              <a:latin typeface="Fira Sans"/>
              <a:ea typeface="Fira Sans"/>
              <a:cs typeface="Fira Sans"/>
              <a:sym typeface="Fira Sans"/>
            </a:endParaRPr>
          </a:p>
          <a:p>
            <a:pPr marL="269999" lvl="0" indent="-256199" algn="l" rtl="0">
              <a:spcBef>
                <a:spcPts val="0"/>
              </a:spcBef>
              <a:spcAft>
                <a:spcPts val="0"/>
              </a:spcAft>
              <a:buSzPts val="1200"/>
              <a:buFont typeface="Fira Sans"/>
              <a:buChar char="●"/>
            </a:pPr>
            <a:r>
              <a:rPr lang="en-GB" sz="1200" dirty="0">
                <a:latin typeface="Fira Sans"/>
                <a:ea typeface="Fira Sans"/>
                <a:cs typeface="Fira Sans"/>
                <a:sym typeface="Fira Sans"/>
              </a:rPr>
              <a:t>Previous stints at </a:t>
            </a:r>
            <a:br>
              <a:rPr lang="en-GB" sz="1200" dirty="0"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200" b="1" dirty="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NetApp</a:t>
            </a:r>
            <a:r>
              <a:rPr lang="en-GB" sz="1200" dirty="0">
                <a:latin typeface="Fira Sans"/>
                <a:ea typeface="Fira Sans"/>
                <a:cs typeface="Fira Sans"/>
                <a:sym typeface="Fira Sans"/>
              </a:rPr>
              <a:t>, </a:t>
            </a:r>
            <a:r>
              <a:rPr lang="en-GB" sz="1200" b="1" dirty="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Educational Initiatives</a:t>
            </a:r>
            <a:endParaRPr sz="1200" dirty="0">
              <a:solidFill>
                <a:srgbClr val="0F5DD2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5664175" y="3939525"/>
            <a:ext cx="32550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9999" lvl="0" indent="-256199" algn="l" rtl="0">
              <a:spcBef>
                <a:spcPts val="0"/>
              </a:spcBef>
              <a:spcAft>
                <a:spcPts val="0"/>
              </a:spcAft>
              <a:buSzPts val="1200"/>
              <a:buFont typeface="Fira Sans"/>
              <a:buChar char="●"/>
            </a:pPr>
            <a:r>
              <a:rPr lang="en-GB" sz="1200" dirty="0">
                <a:latin typeface="Fira Sans"/>
                <a:ea typeface="Fira Sans"/>
                <a:cs typeface="Fira Sans"/>
                <a:sym typeface="Fira Sans"/>
              </a:rPr>
              <a:t>Experience in NL-based AI education products, complex large-scale distributed OS</a:t>
            </a:r>
            <a:endParaRPr sz="1200" dirty="0">
              <a:latin typeface="Fira Sans"/>
              <a:ea typeface="Fira Sans"/>
              <a:cs typeface="Fira Sans"/>
              <a:sym typeface="Fira Sans"/>
            </a:endParaRPr>
          </a:p>
          <a:p>
            <a:pPr marL="269999" lvl="0" indent="-256199" algn="l" rtl="0">
              <a:spcBef>
                <a:spcPts val="0"/>
              </a:spcBef>
              <a:spcAft>
                <a:spcPts val="0"/>
              </a:spcAft>
              <a:buSzPts val="1200"/>
              <a:buFont typeface="Fira Sans"/>
              <a:buChar char="●"/>
            </a:pPr>
            <a:r>
              <a:rPr lang="en-GB" sz="1200" dirty="0">
                <a:latin typeface="Fira Sans"/>
                <a:ea typeface="Fira Sans"/>
                <a:cs typeface="Fira Sans"/>
                <a:sym typeface="Fira Sans"/>
              </a:rPr>
              <a:t>Founder &amp; CTO, </a:t>
            </a:r>
            <a:r>
              <a:rPr lang="en-GB" sz="1200" dirty="0" err="1">
                <a:latin typeface="Fira Sans"/>
                <a:ea typeface="Fira Sans"/>
                <a:cs typeface="Fira Sans"/>
                <a:sym typeface="Fira Sans"/>
              </a:rPr>
              <a:t>Summachar</a:t>
            </a:r>
            <a:endParaRPr sz="1200" dirty="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5">
            <a:alphaModFix/>
          </a:blip>
          <a:srcRect t="8883" b="30517"/>
          <a:stretch/>
        </p:blipFill>
        <p:spPr>
          <a:xfrm>
            <a:off x="5664175" y="2999369"/>
            <a:ext cx="764400" cy="754800"/>
          </a:xfrm>
          <a:prstGeom prst="roundRect">
            <a:avLst>
              <a:gd name="adj" fmla="val 7558"/>
            </a:avLst>
          </a:prstGeom>
          <a:noFill/>
          <a:ln w="9525" cap="flat" cmpd="sng">
            <a:solidFill>
              <a:srgbClr val="06173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2" name="Google Shape;102;p16"/>
          <p:cNvSpPr/>
          <p:nvPr/>
        </p:nvSpPr>
        <p:spPr>
          <a:xfrm>
            <a:off x="-116900" y="419275"/>
            <a:ext cx="2388300" cy="520800"/>
          </a:xfrm>
          <a:prstGeom prst="roundRect">
            <a:avLst>
              <a:gd name="adj" fmla="val 9637"/>
            </a:avLst>
          </a:prstGeom>
          <a:gradFill>
            <a:gsLst>
              <a:gs pos="0">
                <a:srgbClr val="F47216"/>
              </a:gs>
              <a:gs pos="100000">
                <a:srgbClr val="FC3D2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6"/>
          <p:cNvSpPr txBox="1"/>
          <p:nvPr/>
        </p:nvSpPr>
        <p:spPr>
          <a:xfrm>
            <a:off x="191275" y="433375"/>
            <a:ext cx="2080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THE TEAM</a:t>
            </a:r>
            <a:endParaRPr sz="2000" dirty="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4" y="9292"/>
            <a:ext cx="9143999" cy="51396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7"/>
          <p:cNvGrpSpPr/>
          <p:nvPr/>
        </p:nvGrpSpPr>
        <p:grpSpPr>
          <a:xfrm>
            <a:off x="480512" y="1922067"/>
            <a:ext cx="3725497" cy="1373503"/>
            <a:chOff x="649750" y="8970803"/>
            <a:chExt cx="15407350" cy="5680325"/>
          </a:xfrm>
        </p:grpSpPr>
        <p:pic>
          <p:nvPicPr>
            <p:cNvPr id="128" name="Google Shape;128;p17"/>
            <p:cNvPicPr preferRelativeResize="0"/>
            <p:nvPr/>
          </p:nvPicPr>
          <p:blipFill rotWithShape="1">
            <a:blip r:embed="rId4">
              <a:alphaModFix/>
            </a:blip>
            <a:srcRect t="59" b="69"/>
            <a:stretch/>
          </p:blipFill>
          <p:spPr>
            <a:xfrm>
              <a:off x="649750" y="8970803"/>
              <a:ext cx="15407350" cy="568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7"/>
            <p:cNvPicPr preferRelativeResize="0"/>
            <p:nvPr/>
          </p:nvPicPr>
          <p:blipFill rotWithShape="1">
            <a:blip r:embed="rId4">
              <a:alphaModFix/>
            </a:blip>
            <a:srcRect t="59" b="69"/>
            <a:stretch/>
          </p:blipFill>
          <p:spPr>
            <a:xfrm>
              <a:off x="649750" y="8970803"/>
              <a:ext cx="15407350" cy="568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7"/>
            <p:cNvPicPr preferRelativeResize="0"/>
            <p:nvPr/>
          </p:nvPicPr>
          <p:blipFill rotWithShape="1">
            <a:blip r:embed="rId4">
              <a:alphaModFix/>
            </a:blip>
            <a:srcRect t="59" b="69"/>
            <a:stretch/>
          </p:blipFill>
          <p:spPr>
            <a:xfrm>
              <a:off x="649750" y="8970803"/>
              <a:ext cx="15407350" cy="568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7"/>
            <p:cNvPicPr preferRelativeResize="0"/>
            <p:nvPr/>
          </p:nvPicPr>
          <p:blipFill rotWithShape="1">
            <a:blip r:embed="rId4">
              <a:alphaModFix/>
            </a:blip>
            <a:srcRect t="59" b="69"/>
            <a:stretch/>
          </p:blipFill>
          <p:spPr>
            <a:xfrm>
              <a:off x="649750" y="8970803"/>
              <a:ext cx="15407350" cy="568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17"/>
            <p:cNvPicPr preferRelativeResize="0"/>
            <p:nvPr/>
          </p:nvPicPr>
          <p:blipFill rotWithShape="1">
            <a:blip r:embed="rId4">
              <a:alphaModFix/>
            </a:blip>
            <a:srcRect t="59" b="69"/>
            <a:stretch/>
          </p:blipFill>
          <p:spPr>
            <a:xfrm>
              <a:off x="649750" y="8970803"/>
              <a:ext cx="15407350" cy="5680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3" name="Google Shape;133;p17"/>
          <p:cNvSpPr txBox="1"/>
          <p:nvPr/>
        </p:nvSpPr>
        <p:spPr>
          <a:xfrm>
            <a:off x="417421" y="1081313"/>
            <a:ext cx="3850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300" dirty="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0.3 m resolution</a:t>
            </a:r>
            <a:r>
              <a:rPr lang="en-GB" sz="1300" dirty="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 in azimuth and range direction</a:t>
            </a:r>
            <a:endParaRPr sz="1300" dirty="0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1515476" y="1491771"/>
            <a:ext cx="1926600" cy="466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000" dirty="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Multirotor drone </a:t>
            </a:r>
            <a:endParaRPr sz="1000" dirty="0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35" name="Google Shape;135;p17"/>
          <p:cNvSpPr/>
          <p:nvPr/>
        </p:nvSpPr>
        <p:spPr>
          <a:xfrm>
            <a:off x="1994670" y="2661008"/>
            <a:ext cx="695700" cy="6957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7"/>
          <p:cNvSpPr txBox="1"/>
          <p:nvPr/>
        </p:nvSpPr>
        <p:spPr>
          <a:xfrm>
            <a:off x="255053" y="3751424"/>
            <a:ext cx="208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5kg Mini-payload SAR</a:t>
            </a:r>
            <a:endParaRPr sz="1200">
              <a:solidFill>
                <a:srgbClr val="FFFFFF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37" name="Google Shape;137;p17"/>
          <p:cNvSpPr txBox="1"/>
          <p:nvPr/>
        </p:nvSpPr>
        <p:spPr>
          <a:xfrm>
            <a:off x="2525476" y="3751424"/>
            <a:ext cx="208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200" dirty="0">
                <a:solidFill>
                  <a:srgbClr val="FFFFFF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10kg loading capacity</a:t>
            </a:r>
            <a:endParaRPr sz="1200" dirty="0">
              <a:solidFill>
                <a:srgbClr val="FFFFFF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38" name="Google Shape;138;p17"/>
          <p:cNvSpPr txBox="1"/>
          <p:nvPr/>
        </p:nvSpPr>
        <p:spPr>
          <a:xfrm>
            <a:off x="696045" y="4105433"/>
            <a:ext cx="164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X-band: 9.6 GHz</a:t>
            </a:r>
            <a:endParaRPr sz="1000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696045" y="4439468"/>
            <a:ext cx="164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500 MHz Bandwidth</a:t>
            </a:r>
            <a:endParaRPr sz="1000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cxnSp>
        <p:nvCxnSpPr>
          <p:cNvPr id="140" name="Google Shape;140;p17"/>
          <p:cNvCxnSpPr/>
          <p:nvPr/>
        </p:nvCxnSpPr>
        <p:spPr>
          <a:xfrm rot="10800000">
            <a:off x="576645" y="4273127"/>
            <a:ext cx="119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41" name="Google Shape;141;p17"/>
          <p:cNvCxnSpPr>
            <a:stCxn id="139" idx="1"/>
          </p:cNvCxnSpPr>
          <p:nvPr/>
        </p:nvCxnSpPr>
        <p:spPr>
          <a:xfrm rot="10800000">
            <a:off x="573945" y="4095818"/>
            <a:ext cx="122100" cy="513000"/>
          </a:xfrm>
          <a:prstGeom prst="bentConnector2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sp>
        <p:nvSpPr>
          <p:cNvPr id="142" name="Google Shape;142;p17"/>
          <p:cNvSpPr txBox="1"/>
          <p:nvPr/>
        </p:nvSpPr>
        <p:spPr>
          <a:xfrm>
            <a:off x="2525476" y="4090133"/>
            <a:ext cx="2087700" cy="466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000" dirty="0">
                <a:solidFill>
                  <a:srgbClr val="FFFFFF"/>
                </a:solidFill>
                <a:latin typeface="Fira Sans Light" panose="020B0403050000020004" pitchFamily="34" charset="0"/>
                <a:ea typeface="Fira Sans Medium"/>
                <a:cs typeface="Fira Sans Medium"/>
                <a:sym typeface="Fira Sans Medium"/>
              </a:rPr>
              <a:t>Coverage Range: </a:t>
            </a:r>
            <a:r>
              <a:rPr lang="en-GB" sz="1000" b="1" dirty="0">
                <a:solidFill>
                  <a:srgbClr val="FFFFFF"/>
                </a:solidFill>
                <a:latin typeface="Fira Sans Light" panose="020B0403050000020004" pitchFamily="34" charset="0"/>
                <a:ea typeface="Fira Sans Medium"/>
                <a:cs typeface="Fira Sans Medium"/>
                <a:sym typeface="Fira Sans Medium"/>
              </a:rPr>
              <a:t>50 km</a:t>
            </a:r>
            <a:endParaRPr sz="1000" b="1" dirty="0">
              <a:solidFill>
                <a:srgbClr val="FFFFFF"/>
              </a:solidFill>
              <a:latin typeface="Fira Sans Light" panose="020B0403050000020004" pitchFamily="34" charset="0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2525476" y="4439466"/>
            <a:ext cx="2087700" cy="466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000" b="1" dirty="0">
                <a:solidFill>
                  <a:srgbClr val="FFFFFF"/>
                </a:solidFill>
                <a:latin typeface="Fira Sans Light" panose="020B0403050000020004" pitchFamily="34" charset="0"/>
                <a:ea typeface="Fira Sans Medium"/>
                <a:cs typeface="Fira Sans Medium"/>
                <a:sym typeface="Fira Sans Medium"/>
              </a:rPr>
              <a:t>100 </a:t>
            </a:r>
            <a:r>
              <a:rPr lang="en-GB" sz="1000" b="1" dirty="0" err="1">
                <a:solidFill>
                  <a:srgbClr val="FFFFFF"/>
                </a:solidFill>
                <a:latin typeface="Fira Sans Light" panose="020B0403050000020004" pitchFamily="34" charset="0"/>
                <a:ea typeface="Fira Sans Medium"/>
                <a:cs typeface="Fira Sans Medium"/>
                <a:sym typeface="Fira Sans Medium"/>
              </a:rPr>
              <a:t>sqkm</a:t>
            </a:r>
            <a:r>
              <a:rPr lang="en-GB" sz="1000" dirty="0">
                <a:solidFill>
                  <a:srgbClr val="FFFFFF"/>
                </a:solidFill>
                <a:latin typeface="Fira Sans Light" panose="020B0403050000020004" pitchFamily="34" charset="0"/>
                <a:ea typeface="Fira Sans Medium"/>
                <a:cs typeface="Fira Sans Medium"/>
                <a:sym typeface="Fira Sans Medium"/>
              </a:rPr>
              <a:t> imaging per flight</a:t>
            </a:r>
            <a:endParaRPr sz="1000" dirty="0">
              <a:solidFill>
                <a:srgbClr val="FFFFFF"/>
              </a:solidFill>
              <a:latin typeface="Fira Sans Light" panose="020B0403050000020004" pitchFamily="34" charset="0"/>
              <a:ea typeface="Fira Sans Medium"/>
              <a:cs typeface="Fira Sans Medium"/>
              <a:sym typeface="Fira Sans Medium"/>
            </a:endParaRPr>
          </a:p>
        </p:txBody>
      </p:sp>
      <p:cxnSp>
        <p:nvCxnSpPr>
          <p:cNvPr id="144" name="Google Shape;144;p17"/>
          <p:cNvCxnSpPr>
            <a:endCxn id="135" idx="2"/>
          </p:cNvCxnSpPr>
          <p:nvPr/>
        </p:nvCxnSpPr>
        <p:spPr>
          <a:xfrm rot="10800000" flipH="1">
            <a:off x="767370" y="3008858"/>
            <a:ext cx="1227300" cy="756600"/>
          </a:xfrm>
          <a:prstGeom prst="bentConnector3">
            <a:avLst>
              <a:gd name="adj1" fmla="val 685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45" name="Google Shape;145;p17"/>
          <p:cNvCxnSpPr>
            <a:stCxn id="137" idx="0"/>
          </p:cNvCxnSpPr>
          <p:nvPr/>
        </p:nvCxnSpPr>
        <p:spPr>
          <a:xfrm rot="5400000" flipH="1">
            <a:off x="2894926" y="3077024"/>
            <a:ext cx="729900" cy="618900"/>
          </a:xfrm>
          <a:prstGeom prst="bentConnector3">
            <a:avLst>
              <a:gd name="adj1" fmla="val 100473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cxnSp>
        <p:nvCxnSpPr>
          <p:cNvPr id="146" name="Google Shape;146;p17"/>
          <p:cNvCxnSpPr>
            <a:stCxn id="134" idx="3"/>
          </p:cNvCxnSpPr>
          <p:nvPr/>
        </p:nvCxnSpPr>
        <p:spPr>
          <a:xfrm>
            <a:off x="3442076" y="1725153"/>
            <a:ext cx="117900" cy="172968"/>
          </a:xfrm>
          <a:prstGeom prst="bentConnector2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oval" w="med" len="med"/>
            <a:tailEnd type="none" w="med" len="med"/>
          </a:ln>
        </p:spPr>
      </p:cxnSp>
      <p:sp>
        <p:nvSpPr>
          <p:cNvPr id="147" name="Google Shape;147;p17"/>
          <p:cNvSpPr txBox="1">
            <a:spLocks noGrp="1"/>
          </p:cNvSpPr>
          <p:nvPr>
            <p:ph type="title"/>
          </p:nvPr>
        </p:nvSpPr>
        <p:spPr>
          <a:xfrm>
            <a:off x="258575" y="276169"/>
            <a:ext cx="417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220">
                <a:solidFill>
                  <a:schemeClr val="lt1"/>
                </a:solidFill>
              </a:rPr>
              <a:t>THE PRODUCT</a:t>
            </a:r>
            <a:endParaRPr sz="222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220" i="1">
                <a:solidFill>
                  <a:schemeClr val="lt1"/>
                </a:solidFill>
              </a:rPr>
              <a:t>DRONE-BORNE SAR</a:t>
            </a:r>
            <a:endParaRPr sz="2220" i="1">
              <a:solidFill>
                <a:schemeClr val="lt1"/>
              </a:solidFill>
            </a:endParaRPr>
          </a:p>
        </p:txBody>
      </p:sp>
      <p:cxnSp>
        <p:nvCxnSpPr>
          <p:cNvPr id="148" name="Google Shape;148;p17"/>
          <p:cNvCxnSpPr/>
          <p:nvPr/>
        </p:nvCxnSpPr>
        <p:spPr>
          <a:xfrm>
            <a:off x="4657000" y="286950"/>
            <a:ext cx="0" cy="4569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49" name="Google Shape;149;p17"/>
          <p:cNvSpPr txBox="1">
            <a:spLocks noGrp="1"/>
          </p:cNvSpPr>
          <p:nvPr>
            <p:ph type="title"/>
          </p:nvPr>
        </p:nvSpPr>
        <p:spPr>
          <a:xfrm>
            <a:off x="4657000" y="276175"/>
            <a:ext cx="448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720" dirty="0">
                <a:solidFill>
                  <a:schemeClr val="lt1"/>
                </a:solidFill>
              </a:rPr>
              <a:t>WILL GENERATE</a:t>
            </a:r>
            <a:br>
              <a:rPr lang="en-GB" sz="1720" dirty="0">
                <a:solidFill>
                  <a:schemeClr val="lt1"/>
                </a:solidFill>
              </a:rPr>
            </a:br>
            <a:r>
              <a:rPr lang="en-GB" sz="2220" i="1" dirty="0">
                <a:solidFill>
                  <a:schemeClr val="lt1"/>
                </a:solidFill>
              </a:rPr>
              <a:t>3x SHARPER IMAGE</a:t>
            </a:r>
            <a:endParaRPr sz="2220" i="1" dirty="0">
              <a:solidFill>
                <a:schemeClr val="lt1"/>
              </a:solidFill>
            </a:endParaRPr>
          </a:p>
        </p:txBody>
      </p:sp>
      <p:pic>
        <p:nvPicPr>
          <p:cNvPr id="150" name="Google Shape;150;p17"/>
          <p:cNvPicPr preferRelativeResize="0"/>
          <p:nvPr/>
        </p:nvPicPr>
        <p:blipFill rotWithShape="1">
          <a:blip r:embed="rId5">
            <a:alphaModFix/>
          </a:blip>
          <a:srcRect l="1911" t="19343" r="2017" b="3957"/>
          <a:stretch/>
        </p:blipFill>
        <p:spPr>
          <a:xfrm rot="5400000">
            <a:off x="6219825" y="1990192"/>
            <a:ext cx="3476400" cy="1661100"/>
          </a:xfrm>
          <a:prstGeom prst="roundRect">
            <a:avLst>
              <a:gd name="adj" fmla="val 3533"/>
            </a:avLst>
          </a:prstGeom>
          <a:noFill/>
          <a:ln>
            <a:noFill/>
          </a:ln>
          <a:effectLst>
            <a:outerShdw blurRad="314325" dist="19050" dir="5400000" algn="bl" rotWithShape="0">
              <a:schemeClr val="lt1">
                <a:alpha val="11000"/>
              </a:schemeClr>
            </a:outerShdw>
          </a:effectLst>
        </p:spPr>
      </p:pic>
      <p:pic>
        <p:nvPicPr>
          <p:cNvPr id="151" name="Google Shape;151;p17"/>
          <p:cNvPicPr preferRelativeResize="0"/>
          <p:nvPr/>
        </p:nvPicPr>
        <p:blipFill rotWithShape="1">
          <a:blip r:embed="rId6">
            <a:alphaModFix/>
          </a:blip>
          <a:srcRect r="7723"/>
          <a:stretch/>
        </p:blipFill>
        <p:spPr>
          <a:xfrm>
            <a:off x="5186667" y="2975091"/>
            <a:ext cx="1582200" cy="1581900"/>
          </a:xfrm>
          <a:prstGeom prst="roundRect">
            <a:avLst>
              <a:gd name="adj" fmla="val 2271"/>
            </a:avLst>
          </a:prstGeom>
          <a:noFill/>
          <a:ln>
            <a:noFill/>
          </a:ln>
          <a:effectLst>
            <a:outerShdw blurRad="314325" dist="19050" dir="5400000" algn="bl" rotWithShape="0">
              <a:schemeClr val="lt1">
                <a:alpha val="11000"/>
              </a:schemeClr>
            </a:outerShdw>
          </a:effectLst>
        </p:spPr>
      </p:pic>
      <p:pic>
        <p:nvPicPr>
          <p:cNvPr id="152" name="Google Shape;152;p17"/>
          <p:cNvPicPr preferRelativeResize="0"/>
          <p:nvPr/>
        </p:nvPicPr>
        <p:blipFill rotWithShape="1">
          <a:blip r:embed="rId7">
            <a:alphaModFix/>
          </a:blip>
          <a:srcRect r="66798" b="24607"/>
          <a:stretch/>
        </p:blipFill>
        <p:spPr>
          <a:xfrm>
            <a:off x="5154575" y="1082542"/>
            <a:ext cx="1646400" cy="1581900"/>
          </a:xfrm>
          <a:prstGeom prst="roundRect">
            <a:avLst>
              <a:gd name="adj" fmla="val 3205"/>
            </a:avLst>
          </a:prstGeom>
          <a:noFill/>
          <a:ln>
            <a:noFill/>
          </a:ln>
          <a:effectLst>
            <a:outerShdw blurRad="314325" dist="19050" dir="5400000" algn="bl" rotWithShape="0">
              <a:schemeClr val="lt1">
                <a:alpha val="11000"/>
              </a:schemeClr>
            </a:outerShdw>
          </a:effectLst>
        </p:spPr>
      </p:pic>
      <p:sp>
        <p:nvSpPr>
          <p:cNvPr id="153" name="Google Shape;153;p17"/>
          <p:cNvSpPr txBox="1"/>
          <p:nvPr/>
        </p:nvSpPr>
        <p:spPr>
          <a:xfrm>
            <a:off x="6779998" y="4608816"/>
            <a:ext cx="2087700" cy="466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000" i="1" dirty="0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Reference Images courtesy ISRO</a:t>
            </a:r>
            <a:endParaRPr sz="1000" i="1" dirty="0">
              <a:solidFill>
                <a:srgbClr val="FFFFFF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09A491E-DBB7-FC4A-6A13-6FDBCCC679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06" y="74557"/>
            <a:ext cx="542354" cy="2454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>
            <a:spLocks noGrp="1"/>
          </p:cNvSpPr>
          <p:nvPr>
            <p:ph type="title"/>
          </p:nvPr>
        </p:nvSpPr>
        <p:spPr>
          <a:xfrm>
            <a:off x="311700" y="1105379"/>
            <a:ext cx="216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520"/>
              <a:t>THE CONVENTIONAL CAPTURING MODE</a:t>
            </a:r>
            <a:endParaRPr sz="1020"/>
          </a:p>
        </p:txBody>
      </p:sp>
      <p:pic>
        <p:nvPicPr>
          <p:cNvPr id="159" name="Google Shape;15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3300" y="3111455"/>
            <a:ext cx="6343649" cy="1489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3300" y="807829"/>
            <a:ext cx="6343660" cy="144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311700" y="1582091"/>
            <a:ext cx="2440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420" b="0">
                <a:solidFill>
                  <a:srgbClr val="06173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4 Polarisation Data sets</a:t>
            </a:r>
            <a:endParaRPr sz="920" b="0">
              <a:solidFill>
                <a:srgbClr val="06173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162" name="Google Shape;162;p18"/>
          <p:cNvSpPr txBox="1">
            <a:spLocks noGrp="1"/>
          </p:cNvSpPr>
          <p:nvPr>
            <p:ph type="title"/>
          </p:nvPr>
        </p:nvSpPr>
        <p:spPr>
          <a:xfrm>
            <a:off x="226775" y="2813890"/>
            <a:ext cx="233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 dirty="0">
                <a:solidFill>
                  <a:srgbClr val="FC3D20"/>
                </a:solidFill>
              </a:rPr>
              <a:t>WORLD’S FIRST</a:t>
            </a:r>
            <a:br>
              <a:rPr lang="en-GB" sz="2020" dirty="0">
                <a:solidFill>
                  <a:srgbClr val="FC3D20"/>
                </a:solidFill>
              </a:rPr>
            </a:br>
            <a:r>
              <a:rPr lang="en-GB" sz="2520" dirty="0">
                <a:solidFill>
                  <a:srgbClr val="FC3D20"/>
                </a:solidFill>
              </a:rPr>
              <a:t>MIMO MODE</a:t>
            </a:r>
            <a:br>
              <a:rPr lang="en-GB" sz="2520" dirty="0">
                <a:solidFill>
                  <a:srgbClr val="FC3D20"/>
                </a:solidFill>
              </a:rPr>
            </a:br>
            <a:r>
              <a:rPr lang="en-GB" sz="1020" dirty="0">
                <a:solidFill>
                  <a:srgbClr val="FC3D20"/>
                </a:solidFill>
              </a:rPr>
              <a:t>(Multiple Input Multiple Output)</a:t>
            </a:r>
            <a:endParaRPr sz="520" dirty="0">
              <a:solidFill>
                <a:srgbClr val="FC3D20"/>
              </a:solidFill>
            </a:endParaRPr>
          </a:p>
        </p:txBody>
      </p:sp>
      <p:sp>
        <p:nvSpPr>
          <p:cNvPr id="163" name="Google Shape;163;p18"/>
          <p:cNvSpPr txBox="1">
            <a:spLocks noGrp="1"/>
          </p:cNvSpPr>
          <p:nvPr>
            <p:ph type="title"/>
          </p:nvPr>
        </p:nvSpPr>
        <p:spPr>
          <a:xfrm>
            <a:off x="311699" y="3847165"/>
            <a:ext cx="291082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420" b="0" dirty="0">
                <a:solidFill>
                  <a:srgbClr val="06173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8 Data sets </a:t>
            </a:r>
            <a:br>
              <a:rPr lang="en-GB" sz="1420" b="0" dirty="0">
                <a:solidFill>
                  <a:srgbClr val="061731"/>
                </a:solidFill>
                <a:latin typeface="Fira Sans Light"/>
                <a:ea typeface="Fira Sans Light"/>
                <a:cs typeface="Fira Sans Light"/>
                <a:sym typeface="Fira Sans Light"/>
              </a:rPr>
            </a:br>
            <a:r>
              <a:rPr lang="en-GB" sz="1420" b="0" dirty="0">
                <a:solidFill>
                  <a:srgbClr val="06173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(</a:t>
            </a:r>
            <a:r>
              <a:rPr lang="en-GB" sz="1420" b="0" i="1" dirty="0">
                <a:solidFill>
                  <a:srgbClr val="06173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(Forward + Back scatter) X 4 Pol) </a:t>
            </a:r>
            <a:r>
              <a:rPr lang="en-GB" sz="1420" b="0" dirty="0">
                <a:solidFill>
                  <a:srgbClr val="061731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&amp; 1 Stereo</a:t>
            </a:r>
            <a:endParaRPr sz="1420" b="0" dirty="0">
              <a:solidFill>
                <a:srgbClr val="06173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cxnSp>
        <p:nvCxnSpPr>
          <p:cNvPr id="164" name="Google Shape;164;p18"/>
          <p:cNvCxnSpPr/>
          <p:nvPr/>
        </p:nvCxnSpPr>
        <p:spPr>
          <a:xfrm>
            <a:off x="311700" y="2624879"/>
            <a:ext cx="8342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65" name="Google Shape;165;p18"/>
          <p:cNvSpPr/>
          <p:nvPr/>
        </p:nvSpPr>
        <p:spPr>
          <a:xfrm>
            <a:off x="5908650" y="255050"/>
            <a:ext cx="3390000" cy="520800"/>
          </a:xfrm>
          <a:prstGeom prst="roundRect">
            <a:avLst>
              <a:gd name="adj" fmla="val 9637"/>
            </a:avLst>
          </a:prstGeom>
          <a:gradFill>
            <a:gsLst>
              <a:gs pos="0">
                <a:srgbClr val="F47216"/>
              </a:gs>
              <a:gs pos="100000">
                <a:srgbClr val="FC3D2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8"/>
          <p:cNvSpPr txBox="1"/>
          <p:nvPr/>
        </p:nvSpPr>
        <p:spPr>
          <a:xfrm>
            <a:off x="5908650" y="269150"/>
            <a:ext cx="3235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SAR PRODUCT RANGE</a:t>
            </a:r>
            <a:endParaRPr sz="200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dow Cancellation Process_2">
            <a:hlinkClick r:id="" action="ppaction://media"/>
            <a:extLst>
              <a:ext uri="{FF2B5EF4-FFF2-40B4-BE49-F238E27FC236}">
                <a16:creationId xmlns:a16="http://schemas.microsoft.com/office/drawing/2014/main" id="{367FDAD1-C7BA-D313-D40B-0687983652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4839" y="1183558"/>
            <a:ext cx="6194322" cy="3484306"/>
          </a:xfrm>
          <a:prstGeom prst="rect">
            <a:avLst/>
          </a:prstGeom>
        </p:spPr>
      </p:pic>
      <p:sp>
        <p:nvSpPr>
          <p:cNvPr id="3" name="Google Shape;162;p18">
            <a:extLst>
              <a:ext uri="{FF2B5EF4-FFF2-40B4-BE49-F238E27FC236}">
                <a16:creationId xmlns:a16="http://schemas.microsoft.com/office/drawing/2014/main" id="{C5022F98-D8B3-4372-2B6F-8A778ADCF4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8831" y="285148"/>
            <a:ext cx="722630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Bidirectional SAR</a:t>
            </a:r>
            <a:br>
              <a:rPr lang="en-GB" sz="2000" dirty="0">
                <a:solidFill>
                  <a:srgbClr val="FF0000"/>
                </a:solidFill>
              </a:rPr>
            </a:br>
            <a:r>
              <a:rPr lang="en-GB" sz="2000" b="0" i="1" dirty="0">
                <a:solidFill>
                  <a:srgbClr val="FF0000"/>
                </a:solidFill>
              </a:rPr>
              <a:t>8 Data Sets (Bidirectional and 4 Pol) &amp; 1 Stereo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 txBox="1">
            <a:spLocks noGrp="1"/>
          </p:cNvSpPr>
          <p:nvPr>
            <p:ph type="title"/>
          </p:nvPr>
        </p:nvSpPr>
        <p:spPr>
          <a:xfrm>
            <a:off x="311700" y="1075896"/>
            <a:ext cx="3999900" cy="7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250"/>
              <a:t>COMPETING TECHNOLOGY </a:t>
            </a:r>
            <a:br>
              <a:rPr lang="en-GB" sz="2250"/>
            </a:br>
            <a:r>
              <a:rPr lang="en-GB" sz="2250"/>
              <a:t>FOR REMOTE SENSING</a:t>
            </a:r>
            <a:endParaRPr sz="2250"/>
          </a:p>
        </p:txBody>
      </p:sp>
      <p:sp>
        <p:nvSpPr>
          <p:cNvPr id="176" name="Google Shape;176;p20"/>
          <p:cNvSpPr txBox="1">
            <a:spLocks noGrp="1"/>
          </p:cNvSpPr>
          <p:nvPr>
            <p:ph type="body" idx="1"/>
          </p:nvPr>
        </p:nvSpPr>
        <p:spPr>
          <a:xfrm>
            <a:off x="311700" y="1863700"/>
            <a:ext cx="3999900" cy="30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Colour Camera, Multi/Hyperspectral Camera</a:t>
            </a:r>
            <a:br>
              <a:rPr lang="en-GB" sz="1200" i="1" dirty="0">
                <a:solidFill>
                  <a:srgbClr val="FC3D20"/>
                </a:solidFill>
                <a:latin typeface="Fira Sans"/>
                <a:ea typeface="Fira Sans"/>
                <a:cs typeface="Fira Sans"/>
                <a:sym typeface="Fira Sans"/>
              </a:rPr>
            </a:br>
            <a:endParaRPr sz="1200" i="1" dirty="0">
              <a:solidFill>
                <a:srgbClr val="FC3D2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60000" lvl="0" indent="-311150" algn="l" rtl="0">
              <a:spcBef>
                <a:spcPts val="0"/>
              </a:spcBef>
              <a:spcAft>
                <a:spcPts val="0"/>
              </a:spcAft>
              <a:buClr>
                <a:srgbClr val="061731"/>
              </a:buClr>
              <a:buSzPts val="1300"/>
              <a:buChar char="●"/>
            </a:pPr>
            <a:r>
              <a:rPr lang="en-GB" sz="1200" dirty="0">
                <a:solidFill>
                  <a:srgbClr val="002060"/>
                </a:solidFill>
              </a:rPr>
              <a:t>They operate in </a:t>
            </a:r>
            <a:r>
              <a:rPr lang="en-GB" sz="1200" dirty="0">
                <a:solidFill>
                  <a:srgbClr val="00206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day time only</a:t>
            </a:r>
            <a:r>
              <a:rPr lang="en-GB" sz="1200" dirty="0">
                <a:solidFill>
                  <a:srgbClr val="002060"/>
                </a:solidFill>
              </a:rPr>
              <a:t> as they are </a:t>
            </a:r>
            <a:r>
              <a:rPr lang="en-GB" sz="1200" dirty="0">
                <a:solidFill>
                  <a:srgbClr val="00206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dependent upon sunlight</a:t>
            </a:r>
            <a:endParaRPr sz="1200" dirty="0">
              <a:solidFill>
                <a:srgbClr val="00206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360000" lvl="0" indent="-311150" algn="l" rtl="0">
              <a:spcBef>
                <a:spcPts val="0"/>
              </a:spcBef>
              <a:spcAft>
                <a:spcPts val="0"/>
              </a:spcAft>
              <a:buClr>
                <a:srgbClr val="061731"/>
              </a:buClr>
              <a:buSzPts val="1300"/>
              <a:buChar char="●"/>
            </a:pPr>
            <a:r>
              <a:rPr lang="en-GB" sz="1200" dirty="0">
                <a:solidFill>
                  <a:srgbClr val="002060"/>
                </a:solidFill>
              </a:rPr>
              <a:t>Affected by cloud, rain, dust, water vapour, mist, fog, smog, smoke</a:t>
            </a:r>
            <a:endParaRPr sz="1200" dirty="0">
              <a:solidFill>
                <a:srgbClr val="002060"/>
              </a:solidFill>
            </a:endParaRPr>
          </a:p>
          <a:p>
            <a:pPr marL="360000" lvl="0" indent="-311150" algn="l" rtl="0">
              <a:spcBef>
                <a:spcPts val="0"/>
              </a:spcBef>
              <a:spcAft>
                <a:spcPts val="0"/>
              </a:spcAft>
              <a:buClr>
                <a:srgbClr val="061731"/>
              </a:buClr>
              <a:buSzPts val="1300"/>
              <a:buChar char="●"/>
            </a:pPr>
            <a:r>
              <a:rPr lang="en-GB" sz="1200" dirty="0">
                <a:solidFill>
                  <a:srgbClr val="002060"/>
                </a:solidFill>
              </a:rPr>
              <a:t>Substantial</a:t>
            </a:r>
            <a:r>
              <a:rPr lang="en-GB" sz="1200" dirty="0">
                <a:solidFill>
                  <a:srgbClr val="00206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 variation of signature</a:t>
            </a:r>
            <a:r>
              <a:rPr lang="en-GB" sz="1200" dirty="0">
                <a:solidFill>
                  <a:srgbClr val="002060"/>
                </a:solidFill>
              </a:rPr>
              <a:t> over day-time, seasons</a:t>
            </a:r>
            <a:endParaRPr sz="1200" dirty="0">
              <a:solidFill>
                <a:srgbClr val="002060"/>
              </a:solidFill>
            </a:endParaRPr>
          </a:p>
          <a:p>
            <a:pPr marL="360000" lvl="0" indent="-317500" algn="l" rtl="0">
              <a:spcBef>
                <a:spcPts val="0"/>
              </a:spcBef>
              <a:spcAft>
                <a:spcPts val="0"/>
              </a:spcAft>
              <a:buClr>
                <a:srgbClr val="061731"/>
              </a:buClr>
              <a:buSzPts val="1400"/>
              <a:buChar char="●"/>
            </a:pPr>
            <a:r>
              <a:rPr lang="en-GB" sz="1200" dirty="0">
                <a:solidFill>
                  <a:srgbClr val="00206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Difficult for automated machine identification</a:t>
            </a:r>
            <a:r>
              <a:rPr lang="en-GB" sz="1200" dirty="0">
                <a:solidFill>
                  <a:srgbClr val="002060"/>
                </a:solidFill>
              </a:rPr>
              <a:t> for most of the features  </a:t>
            </a:r>
            <a:br>
              <a:rPr lang="en-GB" sz="1200" dirty="0">
                <a:solidFill>
                  <a:srgbClr val="002060"/>
                </a:solidFill>
              </a:rPr>
            </a:br>
            <a:endParaRPr sz="1200" dirty="0">
              <a:solidFill>
                <a:srgbClr val="00206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 dirty="0">
                <a:solidFill>
                  <a:srgbClr val="FC3D20"/>
                </a:solidFill>
              </a:rPr>
              <a:t>On the flipside,</a:t>
            </a:r>
            <a:br>
              <a:rPr lang="en-GB" sz="1200" i="1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</a:br>
            <a:r>
              <a:rPr lang="en-GB" sz="1200" i="1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Technology is simpler &amp; imaging is cheaper</a:t>
            </a:r>
            <a:endParaRPr sz="1200" dirty="0">
              <a:solidFill>
                <a:srgbClr val="002060"/>
              </a:solidFill>
            </a:endParaRPr>
          </a:p>
        </p:txBody>
      </p:sp>
      <p:sp>
        <p:nvSpPr>
          <p:cNvPr id="177" name="Google Shape;177;p20"/>
          <p:cNvSpPr txBox="1">
            <a:spLocks noGrp="1"/>
          </p:cNvSpPr>
          <p:nvPr>
            <p:ph type="body" idx="2"/>
          </p:nvPr>
        </p:nvSpPr>
        <p:spPr>
          <a:xfrm>
            <a:off x="4832400" y="1017937"/>
            <a:ext cx="3999900" cy="32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60000" lvl="0" indent="-317500" algn="l" rtl="0">
              <a:spcBef>
                <a:spcPts val="0"/>
              </a:spcBef>
              <a:spcAft>
                <a:spcPts val="0"/>
              </a:spcAft>
              <a:buClr>
                <a:srgbClr val="061731"/>
              </a:buClr>
              <a:buSzPts val="1400"/>
              <a:buChar char="●"/>
            </a:pPr>
            <a:r>
              <a:rPr lang="en-GB" sz="1200" dirty="0">
                <a:solidFill>
                  <a:srgbClr val="002060"/>
                </a:solidFill>
              </a:rPr>
              <a:t>All weather, day - night, 24x7x52 Sensor</a:t>
            </a:r>
            <a:endParaRPr sz="1200" dirty="0">
              <a:solidFill>
                <a:srgbClr val="00206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360000" lvl="0" indent="-317500" algn="l" rtl="0">
              <a:spcBef>
                <a:spcPts val="0"/>
              </a:spcBef>
              <a:spcAft>
                <a:spcPts val="0"/>
              </a:spcAft>
              <a:buClr>
                <a:srgbClr val="061731"/>
              </a:buClr>
              <a:buSzPts val="1400"/>
              <a:buChar char="●"/>
            </a:pPr>
            <a:r>
              <a:rPr lang="en-GB" sz="1200" dirty="0">
                <a:solidFill>
                  <a:srgbClr val="002060"/>
                </a:solidFill>
              </a:rPr>
              <a:t>Response is invariant &amp; can separate structural difference unlike cameras</a:t>
            </a:r>
            <a:endParaRPr sz="1200" dirty="0">
              <a:solidFill>
                <a:srgbClr val="002060"/>
              </a:solidFill>
            </a:endParaRPr>
          </a:p>
          <a:p>
            <a:pPr marL="360000" lvl="0" indent="-317500" algn="l" rtl="0">
              <a:spcBef>
                <a:spcPts val="0"/>
              </a:spcBef>
              <a:spcAft>
                <a:spcPts val="0"/>
              </a:spcAft>
              <a:buClr>
                <a:srgbClr val="061731"/>
              </a:buClr>
              <a:buSzPts val="1400"/>
              <a:buChar char="●"/>
            </a:pPr>
            <a:r>
              <a:rPr lang="en-GB" sz="1200" dirty="0">
                <a:solidFill>
                  <a:srgbClr val="002060"/>
                </a:solidFill>
              </a:rPr>
              <a:t>Highly amenable for automated machine identification of features </a:t>
            </a:r>
            <a:br>
              <a:rPr lang="en-GB" sz="1200" dirty="0">
                <a:solidFill>
                  <a:srgbClr val="002060"/>
                </a:solidFill>
              </a:rPr>
            </a:br>
            <a:endParaRPr sz="1200" dirty="0">
              <a:solidFill>
                <a:srgbClr val="00206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 dirty="0">
                <a:solidFill>
                  <a:srgbClr val="FC3D20"/>
                </a:solidFill>
              </a:rPr>
              <a:t>On the flipside,</a:t>
            </a:r>
            <a:endParaRPr sz="1200" i="1" dirty="0">
              <a:solidFill>
                <a:srgbClr val="FC3D2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360000" lvl="0" indent="-352550" algn="l" rtl="0">
              <a:spcBef>
                <a:spcPts val="0"/>
              </a:spcBef>
              <a:spcAft>
                <a:spcPts val="0"/>
              </a:spcAft>
              <a:buClr>
                <a:srgbClr val="FC3D20"/>
              </a:buClr>
              <a:buSzPts val="1300"/>
              <a:buFont typeface="Fira Sans Medium"/>
              <a:buChar char="●"/>
            </a:pPr>
            <a:r>
              <a:rPr lang="en-GB" sz="1200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Technology is very complex &amp; imaging cost </a:t>
            </a:r>
            <a:br>
              <a:rPr lang="en-GB" sz="1200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</a:br>
            <a:r>
              <a:rPr lang="en-GB" sz="1200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is one order higher than camera images </a:t>
            </a:r>
            <a:endParaRPr sz="1200" dirty="0">
              <a:solidFill>
                <a:srgbClr val="FC3D2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360000" lvl="0" indent="-352550" algn="l" rtl="0">
              <a:spcBef>
                <a:spcPts val="0"/>
              </a:spcBef>
              <a:spcAft>
                <a:spcPts val="0"/>
              </a:spcAft>
              <a:buClr>
                <a:srgbClr val="FC3D20"/>
              </a:buClr>
              <a:buSzPts val="1300"/>
              <a:buFont typeface="Fira Sans Medium"/>
              <a:buChar char="●"/>
            </a:pPr>
            <a:r>
              <a:rPr lang="en-GB" sz="1200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Data is infrequent, once in a month or </a:t>
            </a:r>
            <a:br>
              <a:rPr lang="en-GB" sz="1200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</a:br>
            <a:r>
              <a:rPr lang="en-GB" sz="1200" dirty="0">
                <a:solidFill>
                  <a:srgbClr val="FC3D20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of that order</a:t>
            </a:r>
            <a:endParaRPr sz="1200" dirty="0">
              <a:solidFill>
                <a:srgbClr val="FC3D20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4474000" y="229727"/>
            <a:ext cx="4716600" cy="7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250" dirty="0"/>
              <a:t>SYNTHETIC APERTURE RADAR (SAR) BASED IMAGING</a:t>
            </a:r>
            <a:endParaRPr sz="2250" dirty="0"/>
          </a:p>
        </p:txBody>
      </p:sp>
      <p:sp>
        <p:nvSpPr>
          <p:cNvPr id="180" name="Google Shape;180;p20"/>
          <p:cNvSpPr txBox="1"/>
          <p:nvPr/>
        </p:nvSpPr>
        <p:spPr>
          <a:xfrm>
            <a:off x="7574007" y="3559602"/>
            <a:ext cx="70720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Fira Sans Medium"/>
                <a:ea typeface="Fira Sans Medium"/>
                <a:cs typeface="Fira Sans Medium"/>
                <a:sym typeface="Fira Sans Medium"/>
              </a:rPr>
              <a:t>per</a:t>
            </a:r>
            <a:br>
              <a:rPr lang="en-GB" dirty="0">
                <a:latin typeface="Fira Sans Medium"/>
                <a:ea typeface="Fira Sans Medium"/>
                <a:cs typeface="Fira Sans Medium"/>
                <a:sym typeface="Fira Sans Medium"/>
              </a:rPr>
            </a:br>
            <a:r>
              <a:rPr lang="en-GB" dirty="0" err="1">
                <a:latin typeface="Fira Sans Medium"/>
                <a:ea typeface="Fira Sans Medium"/>
                <a:cs typeface="Fira Sans Medium"/>
                <a:sym typeface="Fira Sans Medium"/>
              </a:rPr>
              <a:t>sq</a:t>
            </a:r>
            <a:r>
              <a:rPr lang="en-GB" dirty="0">
                <a:latin typeface="Fira Sans Medium"/>
                <a:ea typeface="Fira Sans Medium"/>
                <a:cs typeface="Fira Sans Medium"/>
                <a:sym typeface="Fira Sans Medium"/>
              </a:rPr>
              <a:t> km</a:t>
            </a:r>
            <a:endParaRPr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cxnSp>
        <p:nvCxnSpPr>
          <p:cNvPr id="182" name="Google Shape;182;p20"/>
          <p:cNvCxnSpPr/>
          <p:nvPr/>
        </p:nvCxnSpPr>
        <p:spPr>
          <a:xfrm>
            <a:off x="4571998" y="382565"/>
            <a:ext cx="0" cy="45696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83" name="Google Shape;183;p20"/>
          <p:cNvSpPr/>
          <p:nvPr/>
        </p:nvSpPr>
        <p:spPr>
          <a:xfrm>
            <a:off x="-116900" y="419275"/>
            <a:ext cx="3336900" cy="520800"/>
          </a:xfrm>
          <a:prstGeom prst="roundRect">
            <a:avLst>
              <a:gd name="adj" fmla="val 9637"/>
            </a:avLst>
          </a:prstGeom>
          <a:gradFill>
            <a:gsLst>
              <a:gs pos="0">
                <a:srgbClr val="F47216"/>
              </a:gs>
              <a:gs pos="100000">
                <a:srgbClr val="FC3D2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0"/>
          <p:cNvSpPr txBox="1"/>
          <p:nvPr/>
        </p:nvSpPr>
        <p:spPr>
          <a:xfrm>
            <a:off x="191275" y="433375"/>
            <a:ext cx="39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SAR SUPERIORITY</a:t>
            </a:r>
            <a:endParaRPr sz="2000" dirty="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197087-9165-D007-BD40-1D6A7EF3633D}"/>
              </a:ext>
            </a:extLst>
          </p:cNvPr>
          <p:cNvSpPr txBox="1"/>
          <p:nvPr/>
        </p:nvSpPr>
        <p:spPr>
          <a:xfrm>
            <a:off x="4571998" y="4328998"/>
            <a:ext cx="45720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We aim to provide daily high resolution </a:t>
            </a:r>
            <a:br>
              <a:rPr lang="en-GB" sz="1600" b="1" i="0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</a:b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SAR imagery across India at </a:t>
            </a:r>
            <a:r>
              <a:rPr lang="en-GB" sz="1600" b="1" i="0" u="none" strike="noStrike" dirty="0">
                <a:solidFill>
                  <a:srgbClr val="FC3D20"/>
                </a:solidFill>
                <a:effectLst/>
                <a:latin typeface="Ubuntu" panose="020B0504030602030204" pitchFamily="34" charset="0"/>
              </a:rPr>
              <a:t>&lt; $6 per </a:t>
            </a:r>
            <a:r>
              <a:rPr lang="en-GB" sz="1600" b="1" i="0" u="none" strike="noStrike" dirty="0" err="1">
                <a:solidFill>
                  <a:srgbClr val="FC3D20"/>
                </a:solidFill>
                <a:effectLst/>
                <a:latin typeface="Ubuntu" panose="020B0504030602030204" pitchFamily="34" charset="0"/>
              </a:rPr>
              <a:t>sq</a:t>
            </a:r>
            <a:r>
              <a:rPr lang="en-GB" sz="1600" b="1" i="0" u="none" strike="noStrike" dirty="0">
                <a:solidFill>
                  <a:srgbClr val="FC3D20"/>
                </a:solidFill>
                <a:effectLst/>
                <a:latin typeface="Ubuntu" panose="020B0504030602030204" pitchFamily="34" charset="0"/>
              </a:rPr>
              <a:t> km</a:t>
            </a:r>
            <a:endParaRPr lang="en-IN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824642-30D0-4C64-FB09-8F9DDDA7FB5D}"/>
              </a:ext>
            </a:extLst>
          </p:cNvPr>
          <p:cNvSpPr/>
          <p:nvPr/>
        </p:nvSpPr>
        <p:spPr>
          <a:xfrm>
            <a:off x="5206937" y="3451864"/>
            <a:ext cx="25474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sz="4800" b="1" i="0" dirty="0">
                <a:ln w="22225">
                  <a:solidFill>
                    <a:srgbClr val="FC3D20"/>
                  </a:solidFill>
                  <a:prstDash val="solid"/>
                </a:ln>
                <a:solidFill>
                  <a:schemeClr val="bg1"/>
                </a:solidFill>
                <a:latin typeface="Fira Sans;600"/>
              </a:rPr>
              <a:t>$60-100</a:t>
            </a:r>
            <a:endParaRPr lang="en-IN" sz="4800" b="1" dirty="0">
              <a:ln w="22225">
                <a:solidFill>
                  <a:srgbClr val="FC3D2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 txBox="1"/>
          <p:nvPr/>
        </p:nvSpPr>
        <p:spPr>
          <a:xfrm>
            <a:off x="311700" y="103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0F5DD2"/>
                </a:solidFill>
                <a:latin typeface="Ubuntu"/>
                <a:ea typeface="Ubuntu"/>
                <a:cs typeface="Ubuntu"/>
                <a:sym typeface="Ubuntu"/>
              </a:rPr>
              <a:t>COMPARISON WITH</a:t>
            </a:r>
            <a:r>
              <a:rPr lang="en-GB" b="1">
                <a:solidFill>
                  <a:srgbClr val="FC3D2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GB" sz="1800" b="1">
                <a:solidFill>
                  <a:srgbClr val="0F5DD2"/>
                </a:solidFill>
                <a:latin typeface="Ubuntu"/>
                <a:ea typeface="Ubuntu"/>
                <a:cs typeface="Ubuntu"/>
                <a:sym typeface="Ubuntu"/>
              </a:rPr>
              <a:t>TRADITIONAL SAR PLATFORMS</a:t>
            </a:r>
            <a:endParaRPr sz="1800" b="1">
              <a:solidFill>
                <a:srgbClr val="0F5DD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0" name="Google Shape;190;p21"/>
          <p:cNvSpPr txBox="1"/>
          <p:nvPr/>
        </p:nvSpPr>
        <p:spPr>
          <a:xfrm>
            <a:off x="6460955" y="1717575"/>
            <a:ext cx="237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2C197"/>
                </a:solidFill>
                <a:latin typeface="Fira Sans"/>
                <a:ea typeface="Fira Sans"/>
                <a:cs typeface="Fira Sans"/>
                <a:sym typeface="Fira Sans"/>
              </a:rPr>
              <a:t>Unpressurised Drone</a:t>
            </a:r>
            <a:endParaRPr sz="1200">
              <a:solidFill>
                <a:srgbClr val="22C19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1" name="Google Shape;191;p21"/>
          <p:cNvSpPr txBox="1"/>
          <p:nvPr/>
        </p:nvSpPr>
        <p:spPr>
          <a:xfrm rot="-5400000">
            <a:off x="-1609775" y="2899413"/>
            <a:ext cx="448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Operational Altitude: 500 - 900 km</a:t>
            </a:r>
            <a:endParaRPr sz="1200" i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2" name="Google Shape;192;p21"/>
          <p:cNvSpPr txBox="1"/>
          <p:nvPr/>
        </p:nvSpPr>
        <p:spPr>
          <a:xfrm rot="-5400000">
            <a:off x="1510900" y="3308113"/>
            <a:ext cx="448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Operational Altitude: 6 - 14 km</a:t>
            </a:r>
            <a:endParaRPr sz="1200" i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3" name="Google Shape;193;p21"/>
          <p:cNvSpPr txBox="1"/>
          <p:nvPr/>
        </p:nvSpPr>
        <p:spPr>
          <a:xfrm rot="-5400000">
            <a:off x="4569525" y="3696863"/>
            <a:ext cx="448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22C197"/>
                </a:solidFill>
                <a:latin typeface="Fira Sans"/>
                <a:ea typeface="Fira Sans"/>
                <a:cs typeface="Fira Sans"/>
                <a:sym typeface="Fira Sans"/>
              </a:rPr>
              <a:t>Operational Altitude: 3 km</a:t>
            </a:r>
            <a:endParaRPr sz="1200" i="1">
              <a:solidFill>
                <a:srgbClr val="22C19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4" name="Google Shape;194;p21"/>
          <p:cNvSpPr/>
          <p:nvPr/>
        </p:nvSpPr>
        <p:spPr>
          <a:xfrm>
            <a:off x="863869" y="1024875"/>
            <a:ext cx="1267200" cy="4118400"/>
          </a:xfrm>
          <a:prstGeom prst="rect">
            <a:avLst/>
          </a:prstGeom>
          <a:gradFill>
            <a:gsLst>
              <a:gs pos="0">
                <a:srgbClr val="B8C6EF"/>
              </a:gs>
              <a:gs pos="100000">
                <a:srgbClr val="FDFDF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1"/>
          <p:cNvSpPr txBox="1"/>
          <p:nvPr/>
        </p:nvSpPr>
        <p:spPr>
          <a:xfrm>
            <a:off x="876419" y="1411963"/>
            <a:ext cx="1267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Satellite + Launcher</a:t>
            </a:r>
            <a:endParaRPr sz="1200">
              <a:solidFill>
                <a:srgbClr val="0F5DD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6" name="Google Shape;196;p21"/>
          <p:cNvSpPr txBox="1"/>
          <p:nvPr/>
        </p:nvSpPr>
        <p:spPr>
          <a:xfrm>
            <a:off x="863769" y="2043509"/>
            <a:ext cx="1267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Payload Cost: </a:t>
            </a:r>
            <a:br>
              <a:rPr lang="en-GB" sz="120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500" b="1">
                <a:solidFill>
                  <a:srgbClr val="0F5DD2"/>
                </a:solidFill>
                <a:latin typeface="Ubuntu"/>
                <a:ea typeface="Ubuntu"/>
                <a:cs typeface="Ubuntu"/>
                <a:sym typeface="Ubuntu"/>
              </a:rPr>
              <a:t>₹80-250 Cr</a:t>
            </a:r>
            <a:endParaRPr sz="400">
              <a:solidFill>
                <a:srgbClr val="0F5DD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197" name="Google Shape;197;p21"/>
          <p:cNvGrpSpPr/>
          <p:nvPr/>
        </p:nvGrpSpPr>
        <p:grpSpPr>
          <a:xfrm>
            <a:off x="493200" y="0"/>
            <a:ext cx="2030976" cy="2035724"/>
            <a:chOff x="514411" y="0"/>
            <a:chExt cx="2030976" cy="2035724"/>
          </a:xfrm>
        </p:grpSpPr>
        <p:sp>
          <p:nvSpPr>
            <p:cNvPr id="198" name="Google Shape;198;p21"/>
            <p:cNvSpPr/>
            <p:nvPr/>
          </p:nvSpPr>
          <p:spPr>
            <a:xfrm>
              <a:off x="1733950" y="976025"/>
              <a:ext cx="417000" cy="196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891425" y="976025"/>
              <a:ext cx="417000" cy="18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0" name="Google Shape;200;p21"/>
            <p:cNvPicPr preferRelativeResize="0"/>
            <p:nvPr/>
          </p:nvPicPr>
          <p:blipFill rotWithShape="1">
            <a:blip r:embed="rId3">
              <a:alphaModFix/>
            </a:blip>
            <a:srcRect t="58397"/>
            <a:stretch/>
          </p:blipFill>
          <p:spPr>
            <a:xfrm rot="8095988">
              <a:off x="671078" y="438887"/>
              <a:ext cx="1717643" cy="1157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1" name="Google Shape;201;p21"/>
          <p:cNvSpPr txBox="1"/>
          <p:nvPr/>
        </p:nvSpPr>
        <p:spPr>
          <a:xfrm>
            <a:off x="863769" y="2721254"/>
            <a:ext cx="1267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Platform Cost: </a:t>
            </a:r>
            <a:br>
              <a:rPr lang="en-GB" sz="120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500" b="1">
                <a:solidFill>
                  <a:srgbClr val="0F5DD2"/>
                </a:solidFill>
                <a:latin typeface="Ubuntu"/>
                <a:ea typeface="Ubuntu"/>
                <a:cs typeface="Ubuntu"/>
                <a:sym typeface="Ubuntu"/>
              </a:rPr>
              <a:t>₹200-350 Cr</a:t>
            </a:r>
            <a:endParaRPr sz="1100">
              <a:solidFill>
                <a:srgbClr val="0F5DD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02" name="Google Shape;202;p21"/>
          <p:cNvSpPr txBox="1"/>
          <p:nvPr/>
        </p:nvSpPr>
        <p:spPr>
          <a:xfrm>
            <a:off x="863769" y="3399000"/>
            <a:ext cx="1267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Annual Op Cost:</a:t>
            </a:r>
            <a:r>
              <a:rPr lang="en-GB" sz="120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br>
              <a:rPr lang="en-GB" sz="120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500" b="1">
                <a:solidFill>
                  <a:srgbClr val="0F5DD2"/>
                </a:solidFill>
                <a:latin typeface="Ubuntu"/>
                <a:ea typeface="Ubuntu"/>
                <a:cs typeface="Ubuntu"/>
                <a:sym typeface="Ubuntu"/>
              </a:rPr>
              <a:t>₹100 Cr</a:t>
            </a:r>
            <a:endParaRPr sz="1100">
              <a:solidFill>
                <a:srgbClr val="0F5DD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03" name="Google Shape;203;p21"/>
          <p:cNvSpPr/>
          <p:nvPr/>
        </p:nvSpPr>
        <p:spPr>
          <a:xfrm>
            <a:off x="3943138" y="1854050"/>
            <a:ext cx="1267200" cy="3289500"/>
          </a:xfrm>
          <a:prstGeom prst="rect">
            <a:avLst/>
          </a:prstGeom>
          <a:gradFill>
            <a:gsLst>
              <a:gs pos="0">
                <a:srgbClr val="B8C6EF"/>
              </a:gs>
              <a:gs pos="100000">
                <a:srgbClr val="FDFDF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1"/>
          <p:cNvSpPr txBox="1"/>
          <p:nvPr/>
        </p:nvSpPr>
        <p:spPr>
          <a:xfrm>
            <a:off x="3943188" y="2053494"/>
            <a:ext cx="126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Aircraft</a:t>
            </a:r>
            <a:endParaRPr sz="1200">
              <a:solidFill>
                <a:srgbClr val="0F5DD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05" name="Google Shape;205;p21"/>
          <p:cNvSpPr txBox="1"/>
          <p:nvPr/>
        </p:nvSpPr>
        <p:spPr>
          <a:xfrm>
            <a:off x="3943188" y="2391584"/>
            <a:ext cx="1267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Payload Cost: </a:t>
            </a:r>
            <a:br>
              <a:rPr lang="en-GB" sz="120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500" b="1">
                <a:solidFill>
                  <a:srgbClr val="0F5DD2"/>
                </a:solidFill>
                <a:latin typeface="Ubuntu"/>
                <a:ea typeface="Ubuntu"/>
                <a:cs typeface="Ubuntu"/>
                <a:sym typeface="Ubuntu"/>
              </a:rPr>
              <a:t>₹15-30 Cr</a:t>
            </a:r>
            <a:endParaRPr sz="1200">
              <a:solidFill>
                <a:srgbClr val="0F5DD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06" name="Google Shape;206;p21"/>
          <p:cNvSpPr txBox="1"/>
          <p:nvPr/>
        </p:nvSpPr>
        <p:spPr>
          <a:xfrm>
            <a:off x="3943188" y="2960674"/>
            <a:ext cx="1267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Platform Cost: </a:t>
            </a:r>
            <a:br>
              <a:rPr lang="en-GB" sz="120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500" b="1">
                <a:solidFill>
                  <a:srgbClr val="0F5DD2"/>
                </a:solidFill>
                <a:latin typeface="Ubuntu"/>
                <a:ea typeface="Ubuntu"/>
                <a:cs typeface="Ubuntu"/>
                <a:sym typeface="Ubuntu"/>
              </a:rPr>
              <a:t>₹30-300 Cr</a:t>
            </a:r>
            <a:endParaRPr sz="1200">
              <a:solidFill>
                <a:srgbClr val="0F5DD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07" name="Google Shape;207;p21"/>
          <p:cNvPicPr preferRelativeResize="0"/>
          <p:nvPr/>
        </p:nvPicPr>
        <p:blipFill rotWithShape="1">
          <a:blip r:embed="rId3">
            <a:alphaModFix/>
          </a:blip>
          <a:srcRect t="21358" b="54654"/>
          <a:stretch/>
        </p:blipFill>
        <p:spPr>
          <a:xfrm>
            <a:off x="3938350" y="1543125"/>
            <a:ext cx="1267300" cy="49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1"/>
          <p:cNvSpPr txBox="1"/>
          <p:nvPr/>
        </p:nvSpPr>
        <p:spPr>
          <a:xfrm>
            <a:off x="3943188" y="3529765"/>
            <a:ext cx="1267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Annual Op Cost:</a:t>
            </a:r>
            <a:r>
              <a:rPr lang="en-GB" sz="120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br>
              <a:rPr lang="en-GB" sz="1200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500" b="1">
                <a:solidFill>
                  <a:srgbClr val="0F5DD2"/>
                </a:solidFill>
                <a:latin typeface="Ubuntu"/>
                <a:ea typeface="Ubuntu"/>
                <a:cs typeface="Ubuntu"/>
                <a:sym typeface="Ubuntu"/>
              </a:rPr>
              <a:t>₹20-200 Cr</a:t>
            </a:r>
            <a:endParaRPr sz="1200">
              <a:solidFill>
                <a:srgbClr val="0F5DD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09" name="Google Shape;209;p21"/>
          <p:cNvSpPr/>
          <p:nvPr/>
        </p:nvSpPr>
        <p:spPr>
          <a:xfrm rot="10800000">
            <a:off x="7013025" y="2229675"/>
            <a:ext cx="1267200" cy="2913600"/>
          </a:xfrm>
          <a:prstGeom prst="rect">
            <a:avLst/>
          </a:prstGeom>
          <a:gradFill>
            <a:gsLst>
              <a:gs pos="0">
                <a:srgbClr val="AAEDDB"/>
              </a:gs>
              <a:gs pos="100000">
                <a:srgbClr val="FFFFFF"/>
              </a:gs>
            </a:gsLst>
            <a:lin ang="1619866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" name="Google Shape;210;p21"/>
          <p:cNvPicPr preferRelativeResize="0"/>
          <p:nvPr/>
        </p:nvPicPr>
        <p:blipFill rotWithShape="1">
          <a:blip r:embed="rId4">
            <a:alphaModFix/>
          </a:blip>
          <a:srcRect l="641" r="651"/>
          <a:stretch/>
        </p:blipFill>
        <p:spPr>
          <a:xfrm>
            <a:off x="6753825" y="2085282"/>
            <a:ext cx="1785600" cy="66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/>
          <p:nvPr/>
        </p:nvSpPr>
        <p:spPr>
          <a:xfrm>
            <a:off x="7013019" y="2643794"/>
            <a:ext cx="1267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2C197"/>
                </a:solidFill>
                <a:latin typeface="Fira Sans"/>
                <a:ea typeface="Fira Sans"/>
                <a:cs typeface="Fira Sans"/>
                <a:sym typeface="Fira Sans"/>
              </a:rPr>
              <a:t>Payload Cost: </a:t>
            </a:r>
            <a:br>
              <a:rPr lang="en-GB" sz="1200">
                <a:solidFill>
                  <a:srgbClr val="22C197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500" b="1">
                <a:solidFill>
                  <a:srgbClr val="22C197"/>
                </a:solidFill>
                <a:latin typeface="Ubuntu"/>
                <a:ea typeface="Ubuntu"/>
                <a:cs typeface="Ubuntu"/>
                <a:sym typeface="Ubuntu"/>
              </a:rPr>
              <a:t>₹3-5 Cr</a:t>
            </a:r>
            <a:endParaRPr sz="1200">
              <a:solidFill>
                <a:srgbClr val="22C19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12" name="Google Shape;212;p21"/>
          <p:cNvSpPr txBox="1"/>
          <p:nvPr/>
        </p:nvSpPr>
        <p:spPr>
          <a:xfrm>
            <a:off x="7013019" y="3134593"/>
            <a:ext cx="1267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2C197"/>
                </a:solidFill>
                <a:latin typeface="Fira Sans"/>
                <a:ea typeface="Fira Sans"/>
                <a:cs typeface="Fira Sans"/>
                <a:sym typeface="Fira Sans"/>
              </a:rPr>
              <a:t>Platform Cost: </a:t>
            </a:r>
            <a:br>
              <a:rPr lang="en-GB" sz="1200">
                <a:solidFill>
                  <a:srgbClr val="22C197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500" b="1">
                <a:solidFill>
                  <a:srgbClr val="22C197"/>
                </a:solidFill>
                <a:latin typeface="Ubuntu"/>
                <a:ea typeface="Ubuntu"/>
                <a:cs typeface="Ubuntu"/>
                <a:sym typeface="Ubuntu"/>
              </a:rPr>
              <a:t>₹0.1-1 Cr</a:t>
            </a:r>
            <a:endParaRPr sz="1200">
              <a:solidFill>
                <a:srgbClr val="22C19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13" name="Google Shape;213;p21"/>
          <p:cNvSpPr txBox="1"/>
          <p:nvPr/>
        </p:nvSpPr>
        <p:spPr>
          <a:xfrm>
            <a:off x="7013019" y="3625392"/>
            <a:ext cx="1267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2C197"/>
                </a:solidFill>
                <a:latin typeface="Fira Sans"/>
                <a:ea typeface="Fira Sans"/>
                <a:cs typeface="Fira Sans"/>
                <a:sym typeface="Fira Sans"/>
              </a:rPr>
              <a:t>Annual Op Cost:</a:t>
            </a:r>
            <a:r>
              <a:rPr lang="en-GB" sz="1200">
                <a:solidFill>
                  <a:srgbClr val="22C197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br>
              <a:rPr lang="en-GB" sz="1200">
                <a:solidFill>
                  <a:srgbClr val="22C197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-GB" sz="1500" b="1">
                <a:solidFill>
                  <a:srgbClr val="22C197"/>
                </a:solidFill>
                <a:latin typeface="Ubuntu"/>
                <a:ea typeface="Ubuntu"/>
                <a:cs typeface="Ubuntu"/>
                <a:sym typeface="Ubuntu"/>
              </a:rPr>
              <a:t>₹0.5 Cr</a:t>
            </a:r>
            <a:endParaRPr sz="1200">
              <a:solidFill>
                <a:srgbClr val="22C19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14" name="Google Shape;214;p21"/>
          <p:cNvSpPr txBox="1"/>
          <p:nvPr/>
        </p:nvSpPr>
        <p:spPr>
          <a:xfrm rot="-5400000">
            <a:off x="66625" y="2899413"/>
            <a:ext cx="448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₹200 Cr + 5 years for first model</a:t>
            </a:r>
            <a:endParaRPr sz="1200" i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15" name="Google Shape;215;p21"/>
          <p:cNvSpPr txBox="1"/>
          <p:nvPr/>
        </p:nvSpPr>
        <p:spPr>
          <a:xfrm rot="-5400000">
            <a:off x="3157396" y="3308113"/>
            <a:ext cx="448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0F5DD2"/>
                </a:solidFill>
                <a:latin typeface="Fira Sans"/>
                <a:ea typeface="Fira Sans"/>
                <a:cs typeface="Fira Sans"/>
                <a:sym typeface="Fira Sans"/>
              </a:rPr>
              <a:t>₹30 Cr + 3 years for first model</a:t>
            </a:r>
            <a:endParaRPr sz="1200" i="1">
              <a:solidFill>
                <a:srgbClr val="0F5DD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16" name="Google Shape;216;p21"/>
          <p:cNvSpPr txBox="1"/>
          <p:nvPr/>
        </p:nvSpPr>
        <p:spPr>
          <a:xfrm rot="-5400000">
            <a:off x="6218075" y="3696863"/>
            <a:ext cx="448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rgbClr val="22C197"/>
                </a:solidFill>
                <a:latin typeface="Fira Sans"/>
                <a:ea typeface="Fira Sans"/>
                <a:cs typeface="Fira Sans"/>
                <a:sym typeface="Fira Sans"/>
              </a:rPr>
              <a:t>₹20 Cr + 2 years for first model</a:t>
            </a:r>
            <a:endParaRPr sz="1200" i="1">
              <a:solidFill>
                <a:srgbClr val="22C197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17" name="Google Shape;217;p21"/>
          <p:cNvSpPr txBox="1"/>
          <p:nvPr/>
        </p:nvSpPr>
        <p:spPr>
          <a:xfrm>
            <a:off x="870094" y="4081425"/>
            <a:ext cx="12672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rgbClr val="0F5DD2"/>
                </a:solidFill>
                <a:latin typeface="Ubuntu"/>
                <a:ea typeface="Ubuntu"/>
                <a:cs typeface="Ubuntu"/>
                <a:sym typeface="Ubuntu"/>
              </a:rPr>
              <a:t>MOST</a:t>
            </a:r>
            <a:r>
              <a:rPr lang="en-GB" sz="1700" b="1">
                <a:solidFill>
                  <a:srgbClr val="0F5DD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GB" sz="1800">
                <a:solidFill>
                  <a:srgbClr val="0F5DD2"/>
                </a:solidFill>
                <a:latin typeface="Ubuntu Medium"/>
                <a:ea typeface="Ubuntu Medium"/>
                <a:cs typeface="Ubuntu Medium"/>
                <a:sym typeface="Ubuntu Medium"/>
              </a:rPr>
              <a:t>expensive</a:t>
            </a:r>
            <a:endParaRPr sz="1800">
              <a:solidFill>
                <a:srgbClr val="0F5DD2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218" name="Google Shape;218;p21"/>
          <p:cNvSpPr txBox="1"/>
          <p:nvPr/>
        </p:nvSpPr>
        <p:spPr>
          <a:xfrm>
            <a:off x="3946300" y="4035225"/>
            <a:ext cx="1267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0F5DD2"/>
                </a:solidFill>
                <a:latin typeface="Ubuntu"/>
                <a:ea typeface="Ubuntu"/>
                <a:cs typeface="Ubuntu"/>
                <a:sym typeface="Ubuntu"/>
              </a:rPr>
              <a:t>STILL</a:t>
            </a:r>
            <a:r>
              <a:rPr lang="en-GB" sz="1600" b="1">
                <a:solidFill>
                  <a:srgbClr val="0F5DD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GB" sz="1800">
                <a:solidFill>
                  <a:srgbClr val="0F5DD2"/>
                </a:solidFill>
                <a:latin typeface="Ubuntu Medium"/>
                <a:ea typeface="Ubuntu Medium"/>
                <a:cs typeface="Ubuntu Medium"/>
                <a:sym typeface="Ubuntu Medium"/>
              </a:rPr>
              <a:t>expensive</a:t>
            </a:r>
            <a:endParaRPr sz="1800">
              <a:solidFill>
                <a:srgbClr val="0F5DD2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219" name="Google Shape;219;p21"/>
          <p:cNvSpPr txBox="1"/>
          <p:nvPr/>
        </p:nvSpPr>
        <p:spPr>
          <a:xfrm>
            <a:off x="7022500" y="4035225"/>
            <a:ext cx="12672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rgbClr val="FC3D20"/>
                </a:solidFill>
                <a:latin typeface="Ubuntu"/>
                <a:ea typeface="Ubuntu"/>
                <a:cs typeface="Ubuntu"/>
                <a:sym typeface="Ubuntu"/>
              </a:rPr>
              <a:t>LEAST</a:t>
            </a:r>
            <a:r>
              <a:rPr lang="en-GB" sz="1100" b="1">
                <a:solidFill>
                  <a:srgbClr val="FC3D2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-GB" sz="1800">
                <a:solidFill>
                  <a:srgbClr val="FC3D20"/>
                </a:solidFill>
                <a:latin typeface="Ubuntu Medium"/>
                <a:ea typeface="Ubuntu Medium"/>
                <a:cs typeface="Ubuntu Medium"/>
                <a:sym typeface="Ubuntu Medium"/>
              </a:rPr>
              <a:t>expensive</a:t>
            </a:r>
            <a:endParaRPr sz="1800">
              <a:solidFill>
                <a:srgbClr val="FC3D2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220" name="Google Shape;220;p21"/>
          <p:cNvSpPr txBox="1"/>
          <p:nvPr/>
        </p:nvSpPr>
        <p:spPr>
          <a:xfrm>
            <a:off x="5856750" y="495850"/>
            <a:ext cx="297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 b="1">
                <a:solidFill>
                  <a:srgbClr val="FC3D20"/>
                </a:solidFill>
                <a:latin typeface="Fira Sans"/>
                <a:ea typeface="Fira Sans"/>
                <a:cs typeface="Fira Sans"/>
                <a:sym typeface="Fira Sans"/>
              </a:rPr>
              <a:t>1 Spaceborne SAR =</a:t>
            </a:r>
            <a:r>
              <a:rPr lang="en-GB" b="1">
                <a:solidFill>
                  <a:srgbClr val="FC3D20"/>
                </a:solidFill>
                <a:latin typeface="Fira Sans"/>
                <a:ea typeface="Fira Sans"/>
                <a:cs typeface="Fira Sans"/>
                <a:sym typeface="Fira Sans"/>
              </a:rPr>
              <a:t> 100 Drone SARs</a:t>
            </a:r>
            <a:r>
              <a:rPr lang="en-GB" sz="1200" b="1">
                <a:solidFill>
                  <a:srgbClr val="FC3D2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1200" b="1">
              <a:solidFill>
                <a:srgbClr val="FC3D2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21" name="Google Shape;221;p21"/>
          <p:cNvSpPr txBox="1"/>
          <p:nvPr/>
        </p:nvSpPr>
        <p:spPr>
          <a:xfrm>
            <a:off x="5205650" y="868069"/>
            <a:ext cx="362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 b="1">
                <a:solidFill>
                  <a:srgbClr val="FC3D20"/>
                </a:solidFill>
                <a:latin typeface="Fira Sans"/>
                <a:ea typeface="Fira Sans"/>
                <a:cs typeface="Fira Sans"/>
                <a:sym typeface="Fira Sans"/>
              </a:rPr>
              <a:t>100 drones will capture </a:t>
            </a:r>
            <a:r>
              <a:rPr lang="en-GB" b="1">
                <a:solidFill>
                  <a:srgbClr val="FC3D20"/>
                </a:solidFill>
                <a:latin typeface="Fira Sans"/>
                <a:ea typeface="Fira Sans"/>
                <a:cs typeface="Fira Sans"/>
                <a:sym typeface="Fira Sans"/>
              </a:rPr>
              <a:t>1 lakh km</a:t>
            </a:r>
            <a:r>
              <a:rPr lang="en-GB" b="1" baseline="30000">
                <a:solidFill>
                  <a:srgbClr val="FC3D20"/>
                </a:solidFill>
                <a:latin typeface="Fira Sans"/>
                <a:ea typeface="Fira Sans"/>
                <a:cs typeface="Fira Sans"/>
                <a:sym typeface="Fira Sans"/>
              </a:rPr>
              <a:t>2</a:t>
            </a:r>
            <a:r>
              <a:rPr lang="en-GB" sz="1200" b="1">
                <a:solidFill>
                  <a:srgbClr val="FC3D20"/>
                </a:solidFill>
                <a:latin typeface="Fira Sans"/>
                <a:ea typeface="Fira Sans"/>
                <a:cs typeface="Fira Sans"/>
                <a:sym typeface="Fira Sans"/>
              </a:rPr>
              <a:t> each day!</a:t>
            </a:r>
            <a:endParaRPr sz="1200" b="1">
              <a:solidFill>
                <a:srgbClr val="FC3D2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22" name="Google Shape;222;p21"/>
          <p:cNvSpPr txBox="1"/>
          <p:nvPr/>
        </p:nvSpPr>
        <p:spPr>
          <a:xfrm>
            <a:off x="5064750" y="1240288"/>
            <a:ext cx="376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061731"/>
                </a:solidFill>
                <a:latin typeface="Fira Sans"/>
                <a:ea typeface="Fira Sans"/>
                <a:cs typeface="Fira Sans"/>
                <a:sym typeface="Fira Sans"/>
              </a:rPr>
              <a:t>Satellite can capture</a:t>
            </a:r>
            <a:r>
              <a:rPr lang="en-GB" sz="1200" b="1">
                <a:solidFill>
                  <a:srgbClr val="FC3D20"/>
                </a:solidFill>
                <a:latin typeface="Fira Sans"/>
                <a:ea typeface="Fira Sans"/>
                <a:cs typeface="Fira Sans"/>
                <a:sym typeface="Fira Sans"/>
              </a:rPr>
              <a:t> only 500 km</a:t>
            </a:r>
            <a:r>
              <a:rPr lang="en-GB" sz="1200" b="1" baseline="30000">
                <a:solidFill>
                  <a:srgbClr val="FC3D20"/>
                </a:solidFill>
                <a:latin typeface="Fira Sans"/>
                <a:ea typeface="Fira Sans"/>
                <a:cs typeface="Fira Sans"/>
                <a:sym typeface="Fira Sans"/>
              </a:rPr>
              <a:t>2</a:t>
            </a:r>
            <a:r>
              <a:rPr lang="en-GB" sz="1200" b="1">
                <a:solidFill>
                  <a:srgbClr val="FC3D20"/>
                </a:solidFill>
                <a:latin typeface="Fira Sans"/>
                <a:ea typeface="Fira Sans"/>
                <a:cs typeface="Fira Sans"/>
                <a:sym typeface="Fira Sans"/>
              </a:rPr>
              <a:t> area per day</a:t>
            </a:r>
            <a:r>
              <a:rPr lang="en-GB" sz="1200">
                <a:solidFill>
                  <a:srgbClr val="061731"/>
                </a:solidFill>
                <a:latin typeface="Fira Sans"/>
                <a:ea typeface="Fira Sans"/>
                <a:cs typeface="Fira Sans"/>
                <a:sym typeface="Fira Sans"/>
              </a:rPr>
              <a:t>.</a:t>
            </a:r>
            <a:endParaRPr sz="1200">
              <a:solidFill>
                <a:srgbClr val="06173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2"/>
          <p:cNvPicPr preferRelativeResize="0"/>
          <p:nvPr/>
        </p:nvPicPr>
        <p:blipFill rotWithShape="1">
          <a:blip r:embed="rId3">
            <a:alphaModFix/>
          </a:blip>
          <a:srcRect t="15203" b="5650"/>
          <a:stretch/>
        </p:blipFill>
        <p:spPr>
          <a:xfrm>
            <a:off x="4804825" y="1281103"/>
            <a:ext cx="4236650" cy="188592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2"/>
          <p:cNvSpPr txBox="1"/>
          <p:nvPr/>
        </p:nvSpPr>
        <p:spPr>
          <a:xfrm>
            <a:off x="4916050" y="742240"/>
            <a:ext cx="4125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F5DD2"/>
                </a:solidFill>
                <a:latin typeface="Ubuntu"/>
                <a:ea typeface="Ubuntu"/>
                <a:cs typeface="Ubuntu"/>
                <a:sym typeface="Ubuntu"/>
              </a:rPr>
              <a:t>GLOBAL CROP INSURANCE MARKET</a:t>
            </a:r>
            <a:endParaRPr sz="1600" b="1">
              <a:solidFill>
                <a:srgbClr val="0F5DD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29" name="Google Shape;229;p22"/>
          <p:cNvSpPr txBox="1"/>
          <p:nvPr/>
        </p:nvSpPr>
        <p:spPr>
          <a:xfrm>
            <a:off x="5186500" y="3274790"/>
            <a:ext cx="370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i="1">
                <a:solidFill>
                  <a:srgbClr val="0000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Source: Allied Market Research; IRDAI</a:t>
            </a:r>
            <a:endParaRPr sz="1000" i="1"/>
          </a:p>
        </p:txBody>
      </p:sp>
      <p:pic>
        <p:nvPicPr>
          <p:cNvPr id="230" name="Google Shape;230;p22"/>
          <p:cNvPicPr preferRelativeResize="0"/>
          <p:nvPr/>
        </p:nvPicPr>
        <p:blipFill rotWithShape="1">
          <a:blip r:embed="rId4">
            <a:alphaModFix/>
          </a:blip>
          <a:srcRect l="4900" t="11691" r="3331"/>
          <a:stretch/>
        </p:blipFill>
        <p:spPr>
          <a:xfrm>
            <a:off x="400465" y="338425"/>
            <a:ext cx="4404358" cy="23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2"/>
          <p:cNvPicPr preferRelativeResize="0"/>
          <p:nvPr/>
        </p:nvPicPr>
        <p:blipFill rotWithShape="1">
          <a:blip r:embed="rId5">
            <a:alphaModFix/>
          </a:blip>
          <a:srcRect l="6333" t="11691" r="3324"/>
          <a:stretch/>
        </p:blipFill>
        <p:spPr>
          <a:xfrm>
            <a:off x="434632" y="2751801"/>
            <a:ext cx="4336025" cy="238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2"/>
          <p:cNvSpPr/>
          <p:nvPr/>
        </p:nvSpPr>
        <p:spPr>
          <a:xfrm>
            <a:off x="5908650" y="4218950"/>
            <a:ext cx="3390000" cy="520800"/>
          </a:xfrm>
          <a:prstGeom prst="roundRect">
            <a:avLst>
              <a:gd name="adj" fmla="val 9637"/>
            </a:avLst>
          </a:prstGeom>
          <a:gradFill>
            <a:gsLst>
              <a:gs pos="0">
                <a:srgbClr val="F47216"/>
              </a:gs>
              <a:gs pos="100000">
                <a:srgbClr val="FC3D2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2"/>
          <p:cNvSpPr txBox="1"/>
          <p:nvPr/>
        </p:nvSpPr>
        <p:spPr>
          <a:xfrm>
            <a:off x="5908650" y="4233050"/>
            <a:ext cx="3235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APPLICATIONS</a:t>
            </a:r>
            <a:endParaRPr sz="200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3"/>
          <p:cNvPicPr preferRelativeResize="0"/>
          <p:nvPr/>
        </p:nvPicPr>
        <p:blipFill rotWithShape="1">
          <a:blip r:embed="rId3">
            <a:alphaModFix/>
          </a:blip>
          <a:srcRect l="5886" t="6733" r="3689" b="4314"/>
          <a:stretch/>
        </p:blipFill>
        <p:spPr>
          <a:xfrm>
            <a:off x="3961354" y="126074"/>
            <a:ext cx="4303176" cy="238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/>
          <p:cNvPicPr preferRelativeResize="0"/>
          <p:nvPr/>
        </p:nvPicPr>
        <p:blipFill rotWithShape="1">
          <a:blip r:embed="rId4">
            <a:alphaModFix/>
          </a:blip>
          <a:srcRect l="4990" t="10770" r="3274"/>
          <a:stretch/>
        </p:blipFill>
        <p:spPr>
          <a:xfrm>
            <a:off x="3961342" y="2825723"/>
            <a:ext cx="4303200" cy="235436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3"/>
          <p:cNvSpPr/>
          <p:nvPr/>
        </p:nvSpPr>
        <p:spPr>
          <a:xfrm rot="-5400000">
            <a:off x="-847050" y="2047925"/>
            <a:ext cx="5424000" cy="988200"/>
          </a:xfrm>
          <a:prstGeom prst="roundRect">
            <a:avLst>
              <a:gd name="adj" fmla="val 9637"/>
            </a:avLst>
          </a:prstGeom>
          <a:gradFill>
            <a:gsLst>
              <a:gs pos="0">
                <a:srgbClr val="F47216"/>
              </a:gs>
              <a:gs pos="100000">
                <a:srgbClr val="FC3D20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3"/>
          <p:cNvSpPr txBox="1"/>
          <p:nvPr/>
        </p:nvSpPr>
        <p:spPr>
          <a:xfrm rot="-5400000">
            <a:off x="-224400" y="2210100"/>
            <a:ext cx="4178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APPLICATIONS</a:t>
            </a:r>
            <a:endParaRPr sz="350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s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688</Words>
  <Application>Microsoft Office PowerPoint</Application>
  <PresentationFormat>On-screen Show (16:9)</PresentationFormat>
  <Paragraphs>97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Fira Sans</vt:lpstr>
      <vt:lpstr>Ubuntu Medium</vt:lpstr>
      <vt:lpstr>Fira Sans Light</vt:lpstr>
      <vt:lpstr>Fira Sans;600</vt:lpstr>
      <vt:lpstr>Arial</vt:lpstr>
      <vt:lpstr>Fira Sans Medium</vt:lpstr>
      <vt:lpstr>Fira Sans SemiBold</vt:lpstr>
      <vt:lpstr>Ubuntu</vt:lpstr>
      <vt:lpstr>sisr</vt:lpstr>
      <vt:lpstr>PowerPoint Presentation</vt:lpstr>
      <vt:lpstr>FOUNDER AND  CHIEF SCIENTIST</vt:lpstr>
      <vt:lpstr>THE PRODUCT DRONE-BORNE SAR</vt:lpstr>
      <vt:lpstr>THE CONVENTIONAL CAPTURING MODE</vt:lpstr>
      <vt:lpstr>Bidirectional SAR 8 Data Sets (Bidirectional and 4 Pol) &amp; 1 Stereo</vt:lpstr>
      <vt:lpstr>COMPETING TECHNOLOGY  FOR REMOTE SENSING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Rahul Saha</dc:creator>
  <cp:lastModifiedBy>Rahul Saha</cp:lastModifiedBy>
  <cp:revision>5</cp:revision>
  <dcterms:modified xsi:type="dcterms:W3CDTF">2022-07-14T10:35:20Z</dcterms:modified>
</cp:coreProperties>
</file>