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5" r:id="rId3"/>
    <p:sldId id="266" r:id="rId4"/>
    <p:sldId id="270" r:id="rId5"/>
    <p:sldId id="269" r:id="rId6"/>
    <p:sldId id="271" r:id="rId7"/>
    <p:sldId id="272" r:id="rId8"/>
    <p:sldId id="274" r:id="rId9"/>
    <p:sldId id="273" r:id="rId10"/>
    <p:sldId id="276" r:id="rId11"/>
    <p:sldId id="278" r:id="rId12"/>
    <p:sldId id="277" r:id="rId13"/>
    <p:sldId id="275" r:id="rId14"/>
  </p:sldIdLst>
  <p:sldSz cx="12192000" cy="6858000"/>
  <p:notesSz cx="6858000" cy="9144000"/>
  <p:custDataLst>
    <p:tags r:id="rId1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64" d="100"/>
          <a:sy n="64" d="100"/>
        </p:scale>
        <p:origin x="796" y="80"/>
      </p:cViewPr>
      <p:guideLst>
        <p:guide orient="horz" pos="2159"/>
        <p:guide pos="383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8" Type="http://schemas.openxmlformats.org/officeDocument/2006/relationships/tags" Target="tags/tag16.xml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.jpeg"/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.jpeg"/><Relationship Id="rId2" Type="http://schemas.microsoft.com/office/2007/relationships/hdphoto" Target="../media/image25.wdp"/><Relationship Id="rId1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5.jpeg"/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516218" y="187273"/>
            <a:ext cx="6542176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SOLAIRE INITIATIVE PVT LTD</a:t>
            </a:r>
            <a:endParaRPr lang="en-US" sz="4000" b="1" dirty="0"/>
          </a:p>
          <a:p>
            <a:pPr algn="r"/>
            <a:r>
              <a:rPr lang="en-US" sz="4000" b="1" dirty="0"/>
              <a:t>						</a:t>
            </a:r>
            <a:r>
              <a:rPr lang="en-US" sz="2000" b="1" dirty="0"/>
              <a:t>PRESENTS</a:t>
            </a:r>
            <a:endParaRPr lang="en-US" sz="2000" b="1" dirty="0"/>
          </a:p>
          <a:p>
            <a:pPr algn="r"/>
            <a:r>
              <a:rPr lang="en-US" sz="4000" b="1" dirty="0">
                <a:solidFill>
                  <a:schemeClr val="accent2">
                    <a:lumMod val="50000"/>
                  </a:schemeClr>
                </a:solidFill>
              </a:rPr>
              <a:t>OM REDOX</a:t>
            </a:r>
            <a:endParaRPr lang="en-US" sz="4000" b="1" dirty="0">
              <a:solidFill>
                <a:schemeClr val="accent2">
                  <a:lumMod val="50000"/>
                </a:schemeClr>
              </a:solidFill>
            </a:endParaRPr>
          </a:p>
          <a:p>
            <a:pPr algn="r"/>
            <a:r>
              <a:rPr lang="en-IN" sz="4000" b="1" dirty="0"/>
              <a:t>YOUR OXYGEN BOX</a:t>
            </a:r>
            <a:endParaRPr lang="en-IN" sz="4000" b="1" dirty="0"/>
          </a:p>
          <a:p>
            <a:pPr algn="r"/>
            <a:r>
              <a:rPr lang="en-IN" sz="2000" b="1" dirty="0"/>
              <a:t> </a:t>
            </a:r>
            <a:endParaRPr lang="en-IN" sz="4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839524" y="3543827"/>
            <a:ext cx="32998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Prof. Soumyajit Roy, Co-Founder,</a:t>
            </a:r>
            <a:endParaRPr lang="en-US" b="1" dirty="0"/>
          </a:p>
          <a:p>
            <a:pPr algn="ctr"/>
            <a:r>
              <a:rPr lang="en-US" b="1" dirty="0"/>
              <a:t>Prof. Pei Liang, COO.</a:t>
            </a:r>
            <a:endParaRPr lang="en-IN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731596" y="5470398"/>
            <a:ext cx="151574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BITC</a:t>
            </a:r>
            <a:endParaRPr lang="en-US" b="1" dirty="0"/>
          </a:p>
          <a:p>
            <a:pPr algn="ctr"/>
            <a:r>
              <a:rPr lang="en-US" b="1" dirty="0"/>
              <a:t>JU</a:t>
            </a:r>
            <a:r>
              <a:rPr lang="en-US" b="1" dirty="0"/>
              <a:t>LY 15, 2022</a:t>
            </a:r>
            <a:r>
              <a:rPr lang="en-US" dirty="0"/>
              <a:t>.</a:t>
            </a:r>
            <a:endParaRPr lang="en-IN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"/>
          <a:srcRect l="70793" t="19512" r="12744" b="50000"/>
          <a:stretch>
            <a:fillRect/>
          </a:stretch>
        </p:blipFill>
        <p:spPr>
          <a:xfrm>
            <a:off x="5744329" y="1126273"/>
            <a:ext cx="1316735" cy="1371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29369" t="3789" r="29342" b="7982"/>
          <a:stretch>
            <a:fillRect/>
          </a:stretch>
        </p:blipFill>
        <p:spPr>
          <a:xfrm>
            <a:off x="-119222" y="-10713"/>
            <a:ext cx="5168300" cy="68687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88" b="7649"/>
          <a:stretch>
            <a:fillRect/>
          </a:stretch>
        </p:blipFill>
        <p:spPr>
          <a:xfrm>
            <a:off x="5155097" y="4066674"/>
            <a:ext cx="1708553" cy="24865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6" t="21036" r="6279"/>
          <a:stretch>
            <a:fillRect/>
          </a:stretch>
        </p:blipFill>
        <p:spPr>
          <a:xfrm>
            <a:off x="10115276" y="4095549"/>
            <a:ext cx="2076724" cy="245764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55465" y="-5792"/>
            <a:ext cx="73001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RECOGNITIONS OF THE PRODUCT</a:t>
            </a:r>
            <a:endParaRPr lang="en-IN" sz="4000" b="1" dirty="0"/>
          </a:p>
        </p:txBody>
      </p:sp>
      <p:sp>
        <p:nvSpPr>
          <p:cNvPr id="16" name="文本框 4"/>
          <p:cNvSpPr txBox="1"/>
          <p:nvPr/>
        </p:nvSpPr>
        <p:spPr>
          <a:xfrm>
            <a:off x="155220" y="795171"/>
            <a:ext cx="121006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charset="0"/>
                <a:cs typeface="Bahnschrift SemiBold" panose="020B0502040204020203" charset="0"/>
              </a:rPr>
              <a:t>RECOGNIZED AS 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charset="0"/>
                <a:cs typeface="Bahnschrift SemiBold" panose="020B0502040204020203" charset="0"/>
              </a:rPr>
              <a:t>‘FIRST DEEP INNOVATION PRODUCT’ BY BCC&amp;I-WEBEL TECH INCUBATOR</a:t>
            </a:r>
            <a:endParaRPr lang="en-US" altLang="zh-CN" sz="2800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charset="0"/>
              <a:cs typeface="Bahnschrift SemiBold" panose="020B0502040204020203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/>
          <a:srcRect l="20960" t="15158" r="16553" b="7369"/>
          <a:stretch>
            <a:fillRect/>
          </a:stretch>
        </p:blipFill>
        <p:spPr>
          <a:xfrm>
            <a:off x="3229232" y="1347536"/>
            <a:ext cx="7618439" cy="531314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55465" y="-5792"/>
            <a:ext cx="73001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RECOGNITIONS OF THE PRODUCT</a:t>
            </a:r>
            <a:endParaRPr lang="en-IN" sz="4000" b="1" dirty="0"/>
          </a:p>
        </p:txBody>
      </p:sp>
      <p:sp>
        <p:nvSpPr>
          <p:cNvPr id="8" name="文本框 4"/>
          <p:cNvSpPr txBox="1"/>
          <p:nvPr/>
        </p:nvSpPr>
        <p:spPr>
          <a:xfrm>
            <a:off x="155220" y="778848"/>
            <a:ext cx="121006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charset="0"/>
                <a:cs typeface="Bahnschrift SemiBold" panose="020B0502040204020203" charset="0"/>
              </a:rPr>
              <a:t>SAVED MANY LIVES, </a:t>
            </a:r>
            <a:r>
              <a:rPr lang="en-US" altLang="zh-CN" sz="28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charset="0"/>
                <a:cs typeface="Bahnschrift SemiBold" panose="020B0502040204020203" charset="0"/>
              </a:rPr>
              <a:t>EVEN 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charset="0"/>
                <a:cs typeface="Bahnschrift SemiBold" panose="020B0502040204020203" charset="0"/>
              </a:rPr>
              <a:t>USED IN IVF-INCUBATORS</a:t>
            </a:r>
            <a:r>
              <a:rPr lang="en-US" altLang="zh-CN" sz="28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charset="0"/>
                <a:cs typeface="Bahnschrift SemiBold" panose="020B0502040204020203" charset="0"/>
              </a:rPr>
              <a:t>,</a:t>
            </a:r>
            <a:endParaRPr lang="en-US" altLang="zh-CN" sz="2800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charset="0"/>
              <a:cs typeface="Bahnschrift SemiBold" panose="020B0502040204020203" charset="0"/>
            </a:endParaRPr>
          </a:p>
          <a:p>
            <a:r>
              <a:rPr lang="en-US" altLang="zh-CN" sz="28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charset="0"/>
                <a:cs typeface="Bahnschrift SemiBold" panose="020B0502040204020203" charset="0"/>
              </a:rPr>
              <a:t>USED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charset="0"/>
                <a:cs typeface="Bahnschrift SemiBold" panose="020B0502040204020203" charset="0"/>
              </a:rPr>
              <a:t> IN MAINTENENANCE OF O</a:t>
            </a:r>
            <a:r>
              <a:rPr lang="en-US" altLang="zh-CN" sz="2800" baseline="-2500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charset="0"/>
                <a:cs typeface="Bahnschrift SemiBold" panose="020B0502040204020203" charset="0"/>
              </a:rPr>
              <a:t>2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charset="0"/>
                <a:cs typeface="Bahnschrift SemiBold" panose="020B0502040204020203" charset="0"/>
              </a:rPr>
              <a:t> LEVEL IN SEVERAL PATIENTS.</a:t>
            </a:r>
            <a:endParaRPr lang="en-US" altLang="zh-CN" sz="2800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charset="0"/>
              <a:cs typeface="Bahnschrift SemiBold" panose="020B0502040204020203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/>
          <a:srcRect l="36474" t="15298" r="38026" b="77964"/>
          <a:stretch>
            <a:fillRect/>
          </a:stretch>
        </p:blipFill>
        <p:spPr>
          <a:xfrm>
            <a:off x="635269" y="1800243"/>
            <a:ext cx="3108960" cy="4620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7500" t="15018" r="12605" b="63930"/>
          <a:stretch>
            <a:fillRect/>
          </a:stretch>
        </p:blipFill>
        <p:spPr>
          <a:xfrm>
            <a:off x="163630" y="2454441"/>
            <a:ext cx="6035040" cy="150154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9711" t="20070" r="41262" b="6666"/>
          <a:stretch>
            <a:fillRect/>
          </a:stretch>
        </p:blipFill>
        <p:spPr>
          <a:xfrm>
            <a:off x="192508" y="4046378"/>
            <a:ext cx="2800951" cy="23544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30710" t="17122" r="36764" b="34456"/>
          <a:stretch>
            <a:fillRect/>
          </a:stretch>
        </p:blipFill>
        <p:spPr>
          <a:xfrm>
            <a:off x="3112131" y="3986742"/>
            <a:ext cx="2954091" cy="247369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10973" t="41825" r="44500" b="27578"/>
          <a:stretch>
            <a:fillRect/>
          </a:stretch>
        </p:blipFill>
        <p:spPr>
          <a:xfrm>
            <a:off x="6497051" y="4641784"/>
            <a:ext cx="5428648" cy="209830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393580" y="4272452"/>
            <a:ext cx="61264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charset="0"/>
                <a:cs typeface="Bahnschrift SemiBold" panose="020B0502040204020203" charset="0"/>
              </a:rPr>
              <a:t>TRIPURA NEWS, DAILY HUNT </a:t>
            </a:r>
            <a:r>
              <a:rPr lang="en-US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charset="0"/>
              </a:rPr>
              <a:t>TV INTERVIEWS</a:t>
            </a:r>
            <a:endParaRPr lang="en-IN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/>
          <a:srcRect l="32605" t="22175" r="34553" b="13122"/>
          <a:stretch>
            <a:fillRect/>
          </a:stretch>
        </p:blipFill>
        <p:spPr>
          <a:xfrm>
            <a:off x="7077226" y="1653442"/>
            <a:ext cx="2291607" cy="253949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9456820" y="2663444"/>
            <a:ext cx="246887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charset="0"/>
                <a:cs typeface="Bahnschrift SemiBold" panose="020B0502040204020203" charset="0"/>
              </a:rPr>
              <a:t>HYDERABAD BIZBUZZ DAILY </a:t>
            </a:r>
            <a:endParaRPr lang="en-US" altLang="zh-CN" sz="1800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charset="0"/>
              <a:cs typeface="Bahnschrift SemiBold" panose="020B0502040204020203" charset="0"/>
            </a:endParaRPr>
          </a:p>
          <a:p>
            <a:r>
              <a:rPr lang="en-US" altLang="zh-CN" sz="180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charset="0"/>
                <a:cs typeface="Bahnschrift SemiBold" panose="020B0502040204020203" charset="0"/>
              </a:rPr>
              <a:t>HIGHLIGHT</a:t>
            </a:r>
            <a:endParaRPr lang="en-IN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>
            <a:biLevel thresh="50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FilmGrain/>
                    </a14:imgEffect>
                  </a14:imgLayer>
                </a14:imgProps>
              </a:ext>
            </a:extLst>
          </a:blip>
          <a:srcRect l="61539" t="35130" r="17222" b="39677"/>
          <a:stretch>
            <a:fillRect/>
          </a:stretch>
        </p:blipFill>
        <p:spPr>
          <a:xfrm>
            <a:off x="3744227" y="1163829"/>
            <a:ext cx="7931215" cy="52920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56648" y="424990"/>
            <a:ext cx="25694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THANK YOU!</a:t>
            </a:r>
            <a:endParaRPr lang="en-IN" sz="36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35" y="1265298"/>
            <a:ext cx="3394123" cy="490262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l="29369" t="3789" r="29342" b="7982"/>
          <a:stretch>
            <a:fillRect/>
          </a:stretch>
        </p:blipFill>
        <p:spPr>
          <a:xfrm>
            <a:off x="-119222" y="-10713"/>
            <a:ext cx="5168300" cy="686871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516218" y="187273"/>
            <a:ext cx="34176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IDEA/CONCEPT</a:t>
            </a:r>
            <a:endParaRPr lang="en-IN" sz="4000" b="1" dirty="0"/>
          </a:p>
        </p:txBody>
      </p:sp>
      <p:sp>
        <p:nvSpPr>
          <p:cNvPr id="6" name="文本框 4"/>
          <p:cNvSpPr txBox="1"/>
          <p:nvPr/>
        </p:nvSpPr>
        <p:spPr>
          <a:xfrm>
            <a:off x="5615123" y="1174648"/>
            <a:ext cx="63278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charset="0"/>
                <a:cs typeface="Bahnschrift SemiBold" panose="020B0502040204020203" charset="0"/>
              </a:rPr>
              <a:t>We Address Medical Oxygen Demand!</a:t>
            </a:r>
            <a:endParaRPr lang="en-US" altLang="zh-CN" sz="2800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charset="0"/>
              <a:cs typeface="Bahnschrift SemiBold" panose="020B0502040204020203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123" y="1977357"/>
            <a:ext cx="3187326" cy="46039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981953" y="2540376"/>
            <a:ext cx="2961003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accent4"/>
                </a:solidFill>
              </a:rPr>
              <a:t>With our </a:t>
            </a:r>
            <a:endParaRPr lang="en-US" sz="4400" b="1" dirty="0">
              <a:solidFill>
                <a:schemeClr val="accent4"/>
              </a:solidFill>
            </a:endParaRPr>
          </a:p>
          <a:p>
            <a:r>
              <a:rPr lang="en-US" sz="4400" b="1" dirty="0">
                <a:solidFill>
                  <a:schemeClr val="accent4"/>
                </a:solidFill>
              </a:rPr>
              <a:t>Patented </a:t>
            </a:r>
            <a:endParaRPr lang="en-US" sz="4400" b="1" dirty="0">
              <a:solidFill>
                <a:schemeClr val="accent4"/>
              </a:solidFill>
            </a:endParaRPr>
          </a:p>
          <a:p>
            <a:r>
              <a:rPr lang="en-US" sz="4400" b="1" dirty="0">
                <a:solidFill>
                  <a:schemeClr val="accent4"/>
                </a:solidFill>
              </a:rPr>
              <a:t>Technology</a:t>
            </a:r>
            <a:endParaRPr lang="en-US" sz="4400" b="1" dirty="0">
              <a:solidFill>
                <a:schemeClr val="accent4"/>
              </a:solidFill>
            </a:endParaRPr>
          </a:p>
          <a:p>
            <a:r>
              <a:rPr lang="en-US" sz="4400" b="1" dirty="0">
                <a:solidFill>
                  <a:schemeClr val="accent4"/>
                </a:solidFill>
              </a:rPr>
              <a:t>Product </a:t>
            </a:r>
            <a:endParaRPr lang="en-US" sz="4400" b="1" dirty="0">
              <a:solidFill>
                <a:schemeClr val="accent4"/>
              </a:solidFill>
            </a:endParaRPr>
          </a:p>
          <a:p>
            <a:r>
              <a:rPr lang="en-US" sz="4400" b="1" dirty="0">
                <a:solidFill>
                  <a:schemeClr val="accent4"/>
                </a:solidFill>
              </a:rPr>
              <a:t>OM REDOX.</a:t>
            </a:r>
            <a:endParaRPr lang="en-IN" sz="4400" b="1" dirty="0">
              <a:solidFill>
                <a:schemeClr val="accent4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l="29369" t="3789" r="29342" b="7982"/>
          <a:stretch>
            <a:fillRect/>
          </a:stretch>
        </p:blipFill>
        <p:spPr>
          <a:xfrm>
            <a:off x="-119222" y="-10713"/>
            <a:ext cx="5168300" cy="6868714"/>
          </a:xfrm>
          <a:prstGeom prst="rect">
            <a:avLst/>
          </a:prstGeom>
        </p:spPr>
      </p:pic>
      <p:sp>
        <p:nvSpPr>
          <p:cNvPr id="6" name="文本框 4"/>
          <p:cNvSpPr txBox="1"/>
          <p:nvPr/>
        </p:nvSpPr>
        <p:spPr>
          <a:xfrm>
            <a:off x="5615123" y="1174648"/>
            <a:ext cx="63278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charset="0"/>
                <a:cs typeface="Bahnschrift SemiBold" panose="020B0502040204020203" charset="0"/>
              </a:rPr>
              <a:t>We Address Medical Oxygen Demand!</a:t>
            </a:r>
            <a:endParaRPr lang="en-US" altLang="zh-CN" sz="2800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charset="0"/>
              <a:cs typeface="Bahnschrift SemiBold" panose="020B0502040204020203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15123" y="1977357"/>
            <a:ext cx="732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How?</a:t>
            </a:r>
            <a:endParaRPr lang="en-IN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27165" t="48455" r="57835" b="30894"/>
          <a:stretch>
            <a:fillRect/>
          </a:stretch>
        </p:blipFill>
        <p:spPr>
          <a:xfrm>
            <a:off x="5715483" y="2509024"/>
            <a:ext cx="4099129" cy="317432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352263" y="281011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92D050"/>
                </a:solidFill>
              </a:rPr>
              <a:t>O</a:t>
            </a:r>
            <a:r>
              <a:rPr lang="en-US" b="1" baseline="-25000" dirty="0">
                <a:solidFill>
                  <a:srgbClr val="92D050"/>
                </a:solidFill>
              </a:rPr>
              <a:t>2</a:t>
            </a:r>
            <a:endParaRPr lang="en-IN" b="1" dirty="0">
              <a:solidFill>
                <a:srgbClr val="92D05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727686" y="2527613"/>
            <a:ext cx="704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92D050"/>
                </a:solidFill>
              </a:rPr>
              <a:t>O</a:t>
            </a:r>
            <a:r>
              <a:rPr lang="en-US" sz="4000" b="1" baseline="-25000" dirty="0">
                <a:solidFill>
                  <a:srgbClr val="92D050"/>
                </a:solidFill>
              </a:rPr>
              <a:t>2</a:t>
            </a:r>
            <a:endParaRPr lang="en-IN" sz="4000" b="1" dirty="0">
              <a:solidFill>
                <a:srgbClr val="92D05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875852" y="2395017"/>
            <a:ext cx="1917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Patented Catalyst.</a:t>
            </a:r>
            <a:endParaRPr lang="en-IN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9905591" y="2803895"/>
            <a:ext cx="1800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Patented Design.</a:t>
            </a:r>
            <a:endParaRPr lang="en-IN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9916742" y="3216491"/>
            <a:ext cx="2218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Patented Technology.</a:t>
            </a:r>
            <a:endParaRPr lang="en-IN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9916742" y="3659127"/>
            <a:ext cx="615547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b="1" dirty="0"/>
              <a:t>202131020605; </a:t>
            </a:r>
            <a:endParaRPr lang="en-IN" b="1" dirty="0"/>
          </a:p>
          <a:p>
            <a:r>
              <a:rPr lang="en-IN" b="1" dirty="0"/>
              <a:t>202231002835.</a:t>
            </a:r>
            <a:endParaRPr lang="en-IN" b="1" dirty="0"/>
          </a:p>
          <a:p>
            <a:r>
              <a:rPr lang="en-IN" b="1" dirty="0"/>
              <a:t>PCT References.</a:t>
            </a:r>
            <a:endParaRPr lang="en-IN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9882057" y="4655761"/>
            <a:ext cx="21128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CE, WHO, ISO 13485</a:t>
            </a:r>
            <a:endParaRPr lang="en-US" b="1" dirty="0"/>
          </a:p>
          <a:p>
            <a:r>
              <a:rPr lang="en-US" b="1" dirty="0"/>
              <a:t>ISO 9001:2015</a:t>
            </a:r>
            <a:endParaRPr lang="en-US" b="1" dirty="0"/>
          </a:p>
          <a:p>
            <a:r>
              <a:rPr lang="en-US" b="1" dirty="0"/>
              <a:t>CERTIFIED</a:t>
            </a:r>
            <a:endParaRPr lang="en-IN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5275860" y="6050332"/>
            <a:ext cx="67190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4"/>
                </a:solidFill>
              </a:rPr>
              <a:t>ONLY ALTERNATIVE APPROVED TECHNOLOGY FOR MEDICAL OXYGEN</a:t>
            </a:r>
            <a:endParaRPr lang="en-US" b="1" dirty="0">
              <a:solidFill>
                <a:schemeClr val="accent4"/>
              </a:solidFill>
            </a:endParaRPr>
          </a:p>
          <a:p>
            <a:r>
              <a:rPr lang="en-US" b="1" dirty="0">
                <a:solidFill>
                  <a:schemeClr val="accent4"/>
                </a:solidFill>
              </a:rPr>
              <a:t>OTHER THAN CONCENTRATOR AND PSA TECHNOLOGY.</a:t>
            </a:r>
            <a:endParaRPr lang="en-IN" b="1" dirty="0">
              <a:solidFill>
                <a:schemeClr val="accent4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901877" y="5532224"/>
            <a:ext cx="1831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TRL 9 and ABOVE</a:t>
            </a:r>
            <a:endParaRPr lang="en-IN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5516218" y="187273"/>
            <a:ext cx="57120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IDEA/CONCEPT AND TECH</a:t>
            </a:r>
            <a:endParaRPr lang="en-IN" sz="4000" b="1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767" y="0"/>
            <a:ext cx="119198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IDEA/CONCEPT, COMPETITIVE EDGE AND TECHNOLOGY</a:t>
            </a:r>
            <a:endParaRPr lang="en-IN" sz="4000" b="1" dirty="0"/>
          </a:p>
        </p:txBody>
      </p:sp>
      <p:sp>
        <p:nvSpPr>
          <p:cNvPr id="6" name="文本框 4"/>
          <p:cNvSpPr txBox="1"/>
          <p:nvPr/>
        </p:nvSpPr>
        <p:spPr>
          <a:xfrm>
            <a:off x="2593142" y="707886"/>
            <a:ext cx="7610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charset="0"/>
                <a:cs typeface="Bahnschrift SemiBold" panose="020B0502040204020203" charset="0"/>
              </a:rPr>
              <a:t>MADE IN BENGAL. GLOBALLY COMPETITIVE.</a:t>
            </a:r>
            <a:endParaRPr lang="en-US" altLang="zh-CN" sz="2800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charset="0"/>
              <a:cs typeface="Bahnschrift SemiBold" panose="020B0502040204020203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/>
          <a:srcRect l="37077" t="23090" r="13812" b="28130"/>
          <a:stretch>
            <a:fillRect/>
          </a:stretch>
        </p:blipFill>
        <p:spPr>
          <a:xfrm>
            <a:off x="1155191" y="1697868"/>
            <a:ext cx="9148536" cy="51113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9748557">
            <a:off x="115253" y="2051825"/>
            <a:ext cx="2410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CREATING BLUE OCEAN</a:t>
            </a:r>
            <a:endParaRPr lang="en-IN" b="1" dirty="0">
              <a:solidFill>
                <a:srgbClr val="00B0F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 rot="19750497">
            <a:off x="63068" y="2054090"/>
            <a:ext cx="2429925" cy="399160"/>
          </a:xfrm>
          <a:prstGeom prst="rect">
            <a:avLst/>
          </a:prstGeom>
          <a:noFill/>
          <a:ln w="95250" cap="rnd">
            <a:solidFill>
              <a:srgbClr val="0070C0"/>
            </a:solidFill>
            <a:prstDash val="dashDot"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0921" y="-5792"/>
            <a:ext cx="83091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STATUS OF START UP AND FINANCIALS</a:t>
            </a:r>
            <a:endParaRPr lang="en-IN" sz="4000" b="1" dirty="0"/>
          </a:p>
        </p:txBody>
      </p:sp>
      <p:pic>
        <p:nvPicPr>
          <p:cNvPr id="7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2728" y="1506228"/>
            <a:ext cx="2081530" cy="2972435"/>
          </a:xfrm>
          <a:prstGeom prst="rect">
            <a:avLst/>
          </a:prstGeom>
        </p:spPr>
      </p:pic>
      <p:pic>
        <p:nvPicPr>
          <p:cNvPr id="8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8698" y="1506228"/>
            <a:ext cx="2068830" cy="2928620"/>
          </a:xfrm>
          <a:prstGeom prst="rect">
            <a:avLst/>
          </a:prstGeom>
        </p:spPr>
      </p:pic>
      <p:pic>
        <p:nvPicPr>
          <p:cNvPr id="9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198" y="1506228"/>
            <a:ext cx="2041525" cy="2973070"/>
          </a:xfrm>
          <a:prstGeom prst="rect">
            <a:avLst/>
          </a:prstGeom>
        </p:spPr>
      </p:pic>
      <p:pic>
        <p:nvPicPr>
          <p:cNvPr id="10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3018" y="1506228"/>
            <a:ext cx="2090420" cy="2972435"/>
          </a:xfrm>
          <a:prstGeom prst="rect">
            <a:avLst/>
          </a:prstGeom>
        </p:spPr>
      </p:pic>
      <p:sp>
        <p:nvSpPr>
          <p:cNvPr id="11" name="文本框 4"/>
          <p:cNvSpPr txBox="1"/>
          <p:nvPr/>
        </p:nvSpPr>
        <p:spPr>
          <a:xfrm>
            <a:off x="2593141" y="707886"/>
            <a:ext cx="82235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charset="0"/>
                <a:cs typeface="Bahnschrift SemiBold" panose="020B0502040204020203" charset="0"/>
              </a:rPr>
              <a:t>ISO, EUROPEAN CONFORMITY, WHO, CERTIFIED</a:t>
            </a:r>
            <a:endParaRPr lang="en-US" altLang="zh-CN" sz="2800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charset="0"/>
              <a:cs typeface="Bahnschrift SemiBold" panose="020B0502040204020203" charset="0"/>
            </a:endParaRPr>
          </a:p>
        </p:txBody>
      </p:sp>
      <p:sp>
        <p:nvSpPr>
          <p:cNvPr id="12" name="文本框 4"/>
          <p:cNvSpPr txBox="1"/>
          <p:nvPr/>
        </p:nvSpPr>
        <p:spPr>
          <a:xfrm>
            <a:off x="980723" y="4555967"/>
            <a:ext cx="10783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charset="0"/>
                <a:cs typeface="Bahnschrift SemiBold" panose="020B0502040204020203" charset="0"/>
              </a:rPr>
              <a:t>VALUED AT PRESENT 			10 CR (ICAI VALIDATION STANDARD)</a:t>
            </a:r>
            <a:endParaRPr lang="en-US" altLang="zh-CN" sz="2800" dirty="0">
              <a:solidFill>
                <a:schemeClr val="accent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charset="0"/>
              <a:cs typeface="Bahnschrift SemiBold" panose="020B0502040204020203" charset="0"/>
            </a:endParaRPr>
          </a:p>
        </p:txBody>
      </p:sp>
      <p:sp>
        <p:nvSpPr>
          <p:cNvPr id="13" name="文本框 4"/>
          <p:cNvSpPr txBox="1"/>
          <p:nvPr/>
        </p:nvSpPr>
        <p:spPr>
          <a:xfrm>
            <a:off x="977007" y="5009449"/>
            <a:ext cx="95200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charset="0"/>
                <a:cs typeface="Bahnschrift SemiBold" panose="020B0502040204020203" charset="0"/>
              </a:rPr>
              <a:t>RUNNING SINCE					15/05/2019, GST REGISTERED</a:t>
            </a:r>
            <a:endParaRPr lang="en-US" altLang="zh-CN" sz="2800" dirty="0">
              <a:solidFill>
                <a:schemeClr val="accent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charset="0"/>
              <a:cs typeface="Bahnschrift SemiBold" panose="020B0502040204020203" charset="0"/>
            </a:endParaRPr>
          </a:p>
        </p:txBody>
      </p:sp>
      <p:sp>
        <p:nvSpPr>
          <p:cNvPr id="14" name="文本框 4"/>
          <p:cNvSpPr txBox="1"/>
          <p:nvPr/>
        </p:nvSpPr>
        <p:spPr>
          <a:xfrm>
            <a:off x="965858" y="5466649"/>
            <a:ext cx="82235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charset="0"/>
                <a:cs typeface="Bahnschrift SemiBold" panose="020B0502040204020203" charset="0"/>
              </a:rPr>
              <a:t>RECOGNISED BY					START UP ODISHA</a:t>
            </a:r>
            <a:endParaRPr lang="en-US" altLang="zh-CN" sz="2800" dirty="0">
              <a:solidFill>
                <a:schemeClr val="accent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charset="0"/>
              <a:cs typeface="Bahnschrift SemiBold" panose="020B0502040204020203" charset="0"/>
            </a:endParaRPr>
          </a:p>
        </p:txBody>
      </p:sp>
      <p:sp>
        <p:nvSpPr>
          <p:cNvPr id="15" name="文本框 4"/>
          <p:cNvSpPr txBox="1"/>
          <p:nvPr/>
        </p:nvSpPr>
        <p:spPr>
          <a:xfrm>
            <a:off x="984442" y="5875522"/>
            <a:ext cx="130299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charset="0"/>
                <a:cs typeface="Bahnschrift SemiBold" panose="020B0502040204020203" charset="0"/>
              </a:rPr>
              <a:t>SHORTLISTED BY					DBT-BIRAC, </a:t>
            </a:r>
            <a:endParaRPr lang="en-US" altLang="zh-CN" sz="2800" dirty="0">
              <a:solidFill>
                <a:schemeClr val="accent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charset="0"/>
              <a:cs typeface="Bahnschrift SemiBold" panose="020B0502040204020203" charset="0"/>
            </a:endParaRPr>
          </a:p>
          <a:p>
            <a:r>
              <a:rPr lang="en-US" altLang="zh-CN" sz="2800" dirty="0"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charset="0"/>
                <a:cs typeface="Bahnschrift SemiBold" panose="020B0502040204020203" charset="0"/>
              </a:rPr>
              <a:t>SELECTED BY						WEBEL-BCCI Incubator</a:t>
            </a:r>
            <a:endParaRPr lang="en-US" altLang="zh-CN" sz="2800" dirty="0">
              <a:solidFill>
                <a:schemeClr val="accent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charset="0"/>
              <a:cs typeface="Bahnschrift SemiBold" panose="020B0502040204020203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9443" y="-5792"/>
            <a:ext cx="95121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IMPACT, MOMENTUM, MARKET-READINESS</a:t>
            </a:r>
            <a:endParaRPr lang="en-IN" sz="4000" b="1" dirty="0"/>
          </a:p>
        </p:txBody>
      </p:sp>
      <p:pic>
        <p:nvPicPr>
          <p:cNvPr id="7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2728" y="1506228"/>
            <a:ext cx="2081530" cy="2972435"/>
          </a:xfrm>
          <a:prstGeom prst="rect">
            <a:avLst/>
          </a:prstGeom>
        </p:spPr>
      </p:pic>
      <p:pic>
        <p:nvPicPr>
          <p:cNvPr id="8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8698" y="1506228"/>
            <a:ext cx="2068830" cy="2928620"/>
          </a:xfrm>
          <a:prstGeom prst="rect">
            <a:avLst/>
          </a:prstGeom>
        </p:spPr>
      </p:pic>
      <p:pic>
        <p:nvPicPr>
          <p:cNvPr id="9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198" y="1506228"/>
            <a:ext cx="2041525" cy="2973070"/>
          </a:xfrm>
          <a:prstGeom prst="rect">
            <a:avLst/>
          </a:prstGeom>
        </p:spPr>
      </p:pic>
      <p:pic>
        <p:nvPicPr>
          <p:cNvPr id="10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3018" y="1506228"/>
            <a:ext cx="2090420" cy="2972435"/>
          </a:xfrm>
          <a:prstGeom prst="rect">
            <a:avLst/>
          </a:prstGeom>
        </p:spPr>
      </p:pic>
      <p:sp>
        <p:nvSpPr>
          <p:cNvPr id="11" name="文本框 4"/>
          <p:cNvSpPr txBox="1"/>
          <p:nvPr/>
        </p:nvSpPr>
        <p:spPr>
          <a:xfrm>
            <a:off x="210317" y="715606"/>
            <a:ext cx="12100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charset="0"/>
                <a:cs typeface="Bahnschrift SemiBold" panose="020B0502040204020203" charset="0"/>
              </a:rPr>
              <a:t>ONE OF THE FIRST </a:t>
            </a:r>
            <a:r>
              <a:rPr lang="en-US" altLang="zh-CN" sz="2800" dirty="0"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charset="0"/>
                <a:cs typeface="Bahnschrift SemiBold" panose="020B0502040204020203" charset="0"/>
              </a:rPr>
              <a:t>MADE IN BENGAL 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charset="0"/>
                <a:cs typeface="Bahnschrift SemiBold" panose="020B0502040204020203" charset="0"/>
              </a:rPr>
              <a:t>DEEP INNOVATION IN HEALTHCARE</a:t>
            </a:r>
            <a:endParaRPr lang="en-US" altLang="zh-CN" sz="2800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charset="0"/>
              <a:cs typeface="Bahnschrift SemiBold" panose="020B0502040204020203" charset="0"/>
            </a:endParaRPr>
          </a:p>
        </p:txBody>
      </p:sp>
      <p:sp>
        <p:nvSpPr>
          <p:cNvPr id="12" name="文本框 4"/>
          <p:cNvSpPr txBox="1"/>
          <p:nvPr/>
        </p:nvSpPr>
        <p:spPr>
          <a:xfrm>
            <a:off x="322800" y="4710505"/>
            <a:ext cx="121006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charset="0"/>
                <a:cs typeface="Bahnschrift SemiBold" panose="020B0502040204020203" charset="0"/>
              </a:rPr>
              <a:t>SERVED LOCAL PEOPLE, SOLD 80 UNITS, WORD OF MOUTH MARKETING</a:t>
            </a:r>
            <a:endParaRPr lang="en-US" altLang="zh-CN" sz="2800" dirty="0">
              <a:solidFill>
                <a:schemeClr val="accent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charset="0"/>
              <a:cs typeface="Bahnschrift SemiBold" panose="020B0502040204020203" charset="0"/>
            </a:endParaRPr>
          </a:p>
        </p:txBody>
      </p:sp>
      <p:sp>
        <p:nvSpPr>
          <p:cNvPr id="13" name="文本框 4"/>
          <p:cNvSpPr txBox="1"/>
          <p:nvPr/>
        </p:nvSpPr>
        <p:spPr>
          <a:xfrm>
            <a:off x="126281" y="5682322"/>
            <a:ext cx="12493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charset="0"/>
                <a:cs typeface="Bahnschrift SemiBold" panose="020B0502040204020203" charset="0"/>
              </a:rPr>
              <a:t>DRIVING INNOVATION: ESTABLISHING WEALTH-KNOWLEDGE ECOSYSTEM</a:t>
            </a:r>
            <a:endParaRPr lang="en-US" altLang="zh-CN" sz="2800" dirty="0">
              <a:solidFill>
                <a:schemeClr val="accent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charset="0"/>
              <a:cs typeface="Bahnschrift SemiBold" panose="020B0502040204020203" charset="0"/>
            </a:endParaRPr>
          </a:p>
        </p:txBody>
      </p:sp>
      <p:sp>
        <p:nvSpPr>
          <p:cNvPr id="14" name="文本框 4"/>
          <p:cNvSpPr txBox="1"/>
          <p:nvPr/>
        </p:nvSpPr>
        <p:spPr>
          <a:xfrm>
            <a:off x="1867302" y="6176667"/>
            <a:ext cx="7911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charset="0"/>
                <a:cs typeface="Bahnschrift SemiBold" panose="020B0502040204020203" charset="0"/>
              </a:rPr>
              <a:t>LOOKING FOR TECH TRANSFER AND LICENSING</a:t>
            </a:r>
            <a:endParaRPr lang="en-US" altLang="zh-CN" sz="2800" dirty="0"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charset="0"/>
              <a:cs typeface="Bahnschrift SemiBold" panose="020B0502040204020203" charset="0"/>
            </a:endParaRPr>
          </a:p>
        </p:txBody>
      </p:sp>
      <p:sp>
        <p:nvSpPr>
          <p:cNvPr id="15" name="文本框 4"/>
          <p:cNvSpPr txBox="1"/>
          <p:nvPr/>
        </p:nvSpPr>
        <p:spPr>
          <a:xfrm>
            <a:off x="-37311" y="5168728"/>
            <a:ext cx="12706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charset="0"/>
                <a:cs typeface="Bahnschrift SemiBold" panose="020B0502040204020203" charset="0"/>
              </a:rPr>
              <a:t>SCOPE: MEDICAL MAINTENENANCE OF O</a:t>
            </a:r>
            <a:r>
              <a:rPr lang="en-US" altLang="zh-CN" sz="2800" baseline="-2500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charset="0"/>
                <a:cs typeface="Bahnschrift SemiBold" panose="020B0502040204020203" charset="0"/>
              </a:rPr>
              <a:t>2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charset="0"/>
                <a:cs typeface="Bahnschrift SemiBold" panose="020B0502040204020203" charset="0"/>
              </a:rPr>
              <a:t> LEVEL (NOT FOR CRITICAL CARE)</a:t>
            </a:r>
            <a:endParaRPr lang="en-US" altLang="zh-CN" sz="2800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charset="0"/>
              <a:cs typeface="Bahnschrift SemiBold" panose="020B0502040204020203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1115" y="-5792"/>
            <a:ext cx="109888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UTILITY AND SCOPE OF FURTHER USE OF PRODUCT</a:t>
            </a:r>
            <a:endParaRPr lang="en-IN" sz="4000" b="1" dirty="0"/>
          </a:p>
        </p:txBody>
      </p:sp>
      <p:sp>
        <p:nvSpPr>
          <p:cNvPr id="11" name="文本框 4"/>
          <p:cNvSpPr txBox="1"/>
          <p:nvPr/>
        </p:nvSpPr>
        <p:spPr>
          <a:xfrm>
            <a:off x="210317" y="715606"/>
            <a:ext cx="12100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charset="0"/>
                <a:cs typeface="Bahnschrift SemiBold" panose="020B0502040204020203" charset="0"/>
              </a:rPr>
              <a:t>ONE OF THE FIRST </a:t>
            </a:r>
            <a:r>
              <a:rPr lang="en-US" altLang="zh-CN" sz="2800" dirty="0"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charset="0"/>
                <a:cs typeface="Bahnschrift SemiBold" panose="020B0502040204020203" charset="0"/>
              </a:rPr>
              <a:t>MADE IN BENGAL 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charset="0"/>
                <a:cs typeface="Bahnschrift SemiBold" panose="020B0502040204020203" charset="0"/>
              </a:rPr>
              <a:t>DEEP INNOVATION</a:t>
            </a:r>
            <a:endParaRPr lang="en-US" altLang="zh-CN" sz="2800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charset="0"/>
              <a:cs typeface="Bahnschrift SemiBold" panose="020B0502040204020203" charset="0"/>
            </a:endParaRPr>
          </a:p>
        </p:txBody>
      </p:sp>
      <p:sp>
        <p:nvSpPr>
          <p:cNvPr id="12" name="文本框 4"/>
          <p:cNvSpPr txBox="1"/>
          <p:nvPr/>
        </p:nvSpPr>
        <p:spPr>
          <a:xfrm>
            <a:off x="210318" y="1341663"/>
            <a:ext cx="121006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charset="0"/>
                <a:cs typeface="Bahnschrift SemiBold" panose="020B0502040204020203" charset="0"/>
              </a:rPr>
              <a:t>SCOPE</a:t>
            </a:r>
            <a:r>
              <a:rPr lang="en-US" altLang="zh-CN" sz="2800" dirty="0"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charset="0"/>
                <a:cs typeface="Bahnschrift SemiBold" panose="020B0502040204020203" charset="0"/>
              </a:rPr>
              <a:t> FOR </a:t>
            </a:r>
            <a:r>
              <a:rPr lang="en-US" altLang="zh-CN" sz="2800" dirty="0"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charset="0"/>
                <a:cs typeface="Bahnschrift SemiBold" panose="020B0502040204020203" charset="0"/>
              </a:rPr>
              <a:t>USE e-</a:t>
            </a:r>
            <a:r>
              <a:rPr lang="en-US" altLang="zh-CN" sz="2800" dirty="0" err="1"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charset="0"/>
                <a:cs typeface="Bahnschrift SemiBold" panose="020B0502040204020203" charset="0"/>
              </a:rPr>
              <a:t>Swasthya</a:t>
            </a:r>
            <a:r>
              <a:rPr lang="en-US" altLang="zh-CN" sz="2800" dirty="0"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charset="0"/>
                <a:cs typeface="Bahnschrift SemiBold" panose="020B0502040204020203" charset="0"/>
              </a:rPr>
              <a:t>-</a:t>
            </a:r>
            <a:r>
              <a:rPr lang="en-US" altLang="zh-CN" sz="2800" dirty="0" err="1"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charset="0"/>
                <a:cs typeface="Bahnschrift SemiBold" panose="020B0502040204020203" charset="0"/>
              </a:rPr>
              <a:t>Ingit</a:t>
            </a:r>
            <a:r>
              <a:rPr lang="en-US" altLang="zh-CN" sz="2800" dirty="0"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charset="0"/>
                <a:cs typeface="Bahnschrift SemiBold" panose="020B0502040204020203" charset="0"/>
              </a:rPr>
              <a:t> 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charset="0"/>
                <a:cs typeface="Bahnschrift SemiBold" panose="020B0502040204020203" charset="0"/>
              </a:rPr>
              <a:t>AND</a:t>
            </a:r>
            <a:r>
              <a:rPr lang="en-US" altLang="zh-CN" sz="2800" dirty="0"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charset="0"/>
                <a:cs typeface="Bahnschrift SemiBold" panose="020B0502040204020203" charset="0"/>
              </a:rPr>
              <a:t> 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charset="0"/>
                <a:cs typeface="Bahnschrift SemiBold" panose="020B0502040204020203" charset="0"/>
              </a:rPr>
              <a:t>BEYOND HEALTHCARE</a:t>
            </a:r>
            <a:endParaRPr lang="en-US" altLang="zh-CN" sz="2800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charset="0"/>
              <a:cs typeface="Bahnschrift SemiBold" panose="020B0502040204020203" charset="0"/>
            </a:endParaRPr>
          </a:p>
        </p:txBody>
      </p:sp>
      <p:sp>
        <p:nvSpPr>
          <p:cNvPr id="14" name="文本框 4"/>
          <p:cNvSpPr txBox="1"/>
          <p:nvPr/>
        </p:nvSpPr>
        <p:spPr>
          <a:xfrm>
            <a:off x="1538703" y="4782777"/>
            <a:ext cx="9692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charset="0"/>
                <a:cs typeface="Bahnschrift SemiBold" panose="020B0502040204020203" charset="0"/>
              </a:rPr>
              <a:t>ENVISAGED FURTHER VALORIZATION OF THE PRODUCT</a:t>
            </a:r>
            <a:endParaRPr lang="en-US" altLang="zh-CN" sz="2800" dirty="0"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charset="0"/>
              <a:cs typeface="Bahnschrift SemiBold" panose="020B0502040204020203" charset="0"/>
            </a:endParaRPr>
          </a:p>
        </p:txBody>
      </p:sp>
      <p:sp>
        <p:nvSpPr>
          <p:cNvPr id="15" name="文本框 4"/>
          <p:cNvSpPr txBox="1"/>
          <p:nvPr/>
        </p:nvSpPr>
        <p:spPr>
          <a:xfrm>
            <a:off x="-12301" y="4217167"/>
            <a:ext cx="31020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charset="0"/>
                <a:cs typeface="Bahnschrift SemiBold" panose="020B0502040204020203" charset="0"/>
              </a:rPr>
              <a:t>MINING WELFARE</a:t>
            </a:r>
            <a:endParaRPr lang="en-US" altLang="zh-CN" sz="2800" dirty="0">
              <a:solidFill>
                <a:schemeClr val="accent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charset="0"/>
              <a:cs typeface="Bahnschrift SemiBold" panose="020B0502040204020203" charset="0"/>
            </a:endParaRPr>
          </a:p>
        </p:txBody>
      </p:sp>
      <p:sp>
        <p:nvSpPr>
          <p:cNvPr id="16" name="文本框 4"/>
          <p:cNvSpPr txBox="1"/>
          <p:nvPr/>
        </p:nvSpPr>
        <p:spPr>
          <a:xfrm>
            <a:off x="3176338" y="4197917"/>
            <a:ext cx="31020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charset="0"/>
                <a:cs typeface="Bahnschrift SemiBold" panose="020B0502040204020203" charset="0"/>
              </a:rPr>
              <a:t>EV STATIONS</a:t>
            </a:r>
            <a:endParaRPr lang="en-US" altLang="zh-CN" sz="2800" dirty="0">
              <a:solidFill>
                <a:schemeClr val="accent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charset="0"/>
              <a:cs typeface="Bahnschrift SemiBold" panose="020B0502040204020203" charset="0"/>
            </a:endParaRPr>
          </a:p>
        </p:txBody>
      </p:sp>
      <p:sp>
        <p:nvSpPr>
          <p:cNvPr id="17" name="文本框 4"/>
          <p:cNvSpPr txBox="1"/>
          <p:nvPr/>
        </p:nvSpPr>
        <p:spPr>
          <a:xfrm>
            <a:off x="5467148" y="4188292"/>
            <a:ext cx="3610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charset="0"/>
                <a:cs typeface="Bahnschrift SemiBold" panose="020B0502040204020203" charset="0"/>
              </a:rPr>
              <a:t>HOTEL/RESTAURANT</a:t>
            </a:r>
            <a:endParaRPr lang="en-US" altLang="zh-CN" sz="2800" dirty="0">
              <a:solidFill>
                <a:schemeClr val="accent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charset="0"/>
              <a:cs typeface="Bahnschrift SemiBold" panose="020B0502040204020203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0" t="14735" r="7427"/>
          <a:stretch>
            <a:fillRect/>
          </a:stretch>
        </p:blipFill>
        <p:spPr>
          <a:xfrm>
            <a:off x="104538" y="2129991"/>
            <a:ext cx="2887580" cy="193999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30" r="27939"/>
          <a:stretch>
            <a:fillRect/>
          </a:stretch>
        </p:blipFill>
        <p:spPr>
          <a:xfrm>
            <a:off x="3166710" y="2129991"/>
            <a:ext cx="2290813" cy="194485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4" t="13332" r="7847" b="13825"/>
          <a:stretch>
            <a:fillRect/>
          </a:stretch>
        </p:blipFill>
        <p:spPr>
          <a:xfrm>
            <a:off x="5776581" y="2139616"/>
            <a:ext cx="3030175" cy="1920740"/>
          </a:xfrm>
          <a:prstGeom prst="rect">
            <a:avLst/>
          </a:prstGeom>
        </p:spPr>
      </p:pic>
      <p:sp>
        <p:nvSpPr>
          <p:cNvPr id="27" name="文本框 4"/>
          <p:cNvSpPr txBox="1"/>
          <p:nvPr/>
        </p:nvSpPr>
        <p:spPr>
          <a:xfrm>
            <a:off x="9007639" y="4178667"/>
            <a:ext cx="3610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charset="0"/>
                <a:cs typeface="Bahnschrift SemiBold" panose="020B0502040204020203" charset="0"/>
              </a:rPr>
              <a:t>WELLNESS SPACE</a:t>
            </a:r>
            <a:endParaRPr lang="en-US" altLang="zh-CN" sz="2800" dirty="0">
              <a:solidFill>
                <a:schemeClr val="accent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charset="0"/>
              <a:cs typeface="Bahnschrift SemiBold" panose="020B0502040204020203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3" t="41029" r="48781" b="9695"/>
          <a:stretch>
            <a:fillRect/>
          </a:stretch>
        </p:blipFill>
        <p:spPr>
          <a:xfrm>
            <a:off x="9202819" y="2129991"/>
            <a:ext cx="2614336" cy="1951288"/>
          </a:xfrm>
          <a:prstGeom prst="rect">
            <a:avLst/>
          </a:prstGeom>
        </p:spPr>
      </p:pic>
      <p:sp>
        <p:nvSpPr>
          <p:cNvPr id="30" name="文本框 4"/>
          <p:cNvSpPr txBox="1"/>
          <p:nvPr/>
        </p:nvSpPr>
        <p:spPr>
          <a:xfrm>
            <a:off x="3954375" y="5302960"/>
            <a:ext cx="44581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charset="0"/>
                <a:cs typeface="Bahnschrift SemiBold" panose="020B0502040204020203" charset="0"/>
              </a:rPr>
              <a:t>ABS MODULAR DESIGN</a:t>
            </a:r>
            <a:endParaRPr lang="en-US" altLang="zh-CN" sz="2800" dirty="0">
              <a:solidFill>
                <a:schemeClr val="accent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charset="0"/>
              <a:cs typeface="Bahnschrift SemiBold" panose="020B0502040204020203" charset="0"/>
            </a:endParaRPr>
          </a:p>
        </p:txBody>
      </p:sp>
      <p:sp>
        <p:nvSpPr>
          <p:cNvPr id="31" name="文本框 4"/>
          <p:cNvSpPr txBox="1"/>
          <p:nvPr/>
        </p:nvSpPr>
        <p:spPr>
          <a:xfrm>
            <a:off x="4212654" y="5744117"/>
            <a:ext cx="44581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charset="0"/>
                <a:cs typeface="Bahnschrift SemiBold" panose="020B0502040204020203" charset="0"/>
              </a:rPr>
              <a:t>SMALLER BATTERY</a:t>
            </a:r>
            <a:endParaRPr lang="en-US" altLang="zh-CN" sz="2800" dirty="0">
              <a:solidFill>
                <a:schemeClr val="accent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charset="0"/>
              <a:cs typeface="Bahnschrift SemiBold" panose="020B0502040204020203" charset="0"/>
            </a:endParaRPr>
          </a:p>
        </p:txBody>
      </p:sp>
      <p:sp>
        <p:nvSpPr>
          <p:cNvPr id="32" name="文本框 4"/>
          <p:cNvSpPr txBox="1"/>
          <p:nvPr/>
        </p:nvSpPr>
        <p:spPr>
          <a:xfrm>
            <a:off x="3221527" y="6182237"/>
            <a:ext cx="5643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charset="0"/>
                <a:cs typeface="Bahnschrift SemiBold" panose="020B0502040204020203" charset="0"/>
              </a:rPr>
              <a:t>IoT IMPLEMENTATION, O</a:t>
            </a:r>
            <a:r>
              <a:rPr lang="en-US" altLang="zh-CN" sz="2800" baseline="-25000" dirty="0"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charset="0"/>
                <a:cs typeface="Bahnschrift SemiBold" panose="020B0502040204020203" charset="0"/>
              </a:rPr>
              <a:t>2</a:t>
            </a:r>
            <a:r>
              <a:rPr lang="en-US" altLang="zh-CN" sz="2800" dirty="0"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charset="0"/>
                <a:cs typeface="Bahnschrift SemiBold" panose="020B0502040204020203" charset="0"/>
              </a:rPr>
              <a:t> UBER</a:t>
            </a:r>
            <a:endParaRPr lang="en-US" altLang="zh-CN" sz="2800" dirty="0">
              <a:solidFill>
                <a:schemeClr val="accent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charset="0"/>
              <a:cs typeface="Bahnschrift SemiBold" panose="020B0502040204020203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83650" y="-5792"/>
            <a:ext cx="90437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PATH TO ROI AND MARKET-PENETRATION</a:t>
            </a:r>
            <a:endParaRPr lang="en-IN" sz="4000" b="1" dirty="0"/>
          </a:p>
        </p:txBody>
      </p:sp>
      <p:sp>
        <p:nvSpPr>
          <p:cNvPr id="15" name="文本框 4"/>
          <p:cNvSpPr txBox="1"/>
          <p:nvPr/>
        </p:nvSpPr>
        <p:spPr>
          <a:xfrm>
            <a:off x="45685" y="871723"/>
            <a:ext cx="121006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charset="0"/>
                <a:cs typeface="Bahnschrift SemiBold" panose="020B0502040204020203" charset="0"/>
              </a:rPr>
              <a:t>Global Oxygen Market projected to grow from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charset="0"/>
                <a:cs typeface="Bahnschrift SemiBold" panose="020B0502040204020203" charset="0"/>
              </a:rPr>
              <a:t> USD 26 Bn (2020) </a:t>
            </a:r>
            <a:r>
              <a:rPr lang="en-US" altLang="zh-CN" sz="28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charset="0"/>
                <a:cs typeface="Bahnschrift SemiBold" panose="020B0502040204020203" charset="0"/>
              </a:rPr>
              <a:t>to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charset="0"/>
                <a:cs typeface="Bahnschrift SemiBold" panose="020B0502040204020203" charset="0"/>
              </a:rPr>
              <a:t> </a:t>
            </a:r>
            <a:endParaRPr lang="en-US" altLang="zh-CN" sz="2800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charset="0"/>
              <a:cs typeface="Bahnschrift SemiBold" panose="020B0502040204020203" charset="0"/>
            </a:endParaRPr>
          </a:p>
          <a:p>
            <a:r>
              <a:rPr lang="en-US" altLang="zh-CN" sz="280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charset="0"/>
                <a:cs typeface="Bahnschrift SemiBold" panose="020B0502040204020203" charset="0"/>
              </a:rPr>
              <a:t>USD 53 Bn (2030). </a:t>
            </a:r>
            <a:endParaRPr lang="en-US" altLang="zh-CN" sz="2800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charset="0"/>
              <a:cs typeface="Bahnschrift SemiBold" panose="020B0502040204020203" charset="0"/>
            </a:endParaRPr>
          </a:p>
        </p:txBody>
      </p:sp>
      <p:sp>
        <p:nvSpPr>
          <p:cNvPr id="16" name="文本框 4"/>
          <p:cNvSpPr txBox="1"/>
          <p:nvPr/>
        </p:nvSpPr>
        <p:spPr>
          <a:xfrm>
            <a:off x="45685" y="2942129"/>
            <a:ext cx="1210063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charset="0"/>
                <a:cs typeface="Bahnschrift SemiBold" panose="020B0502040204020203" charset="0"/>
              </a:rPr>
              <a:t>Only 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charset="0"/>
                <a:cs typeface="Bahnschrift SemiBold" panose="020B0502040204020203" charset="0"/>
              </a:rPr>
              <a:t>two</a:t>
            </a:r>
            <a:r>
              <a:rPr lang="en-US" altLang="zh-CN" sz="28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charset="0"/>
                <a:cs typeface="Bahnschrift SemiBold" panose="020B0502040204020203" charset="0"/>
              </a:rPr>
              <a:t> certified (CE, WHO) existing technologies for 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charset="0"/>
                <a:cs typeface="Bahnschrift SemiBold" panose="020B0502040204020203" charset="0"/>
              </a:rPr>
              <a:t>Oxygen Production</a:t>
            </a:r>
            <a:endParaRPr lang="en-US" altLang="zh-CN" sz="2800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charset="0"/>
              <a:cs typeface="Bahnschrift SemiBold" panose="020B0502040204020203" charset="0"/>
            </a:endParaRPr>
          </a:p>
          <a:p>
            <a:pPr marL="514350" indent="-514350">
              <a:buAutoNum type="arabicPeriod"/>
            </a:pPr>
            <a:r>
              <a:rPr lang="en-US" altLang="zh-CN" sz="28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charset="0"/>
                <a:cs typeface="Bahnschrift SemiBold" panose="020B0502040204020203" charset="0"/>
              </a:rPr>
              <a:t>PSA Technology</a:t>
            </a:r>
            <a:endParaRPr lang="en-US" altLang="zh-CN" sz="2800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charset="0"/>
              <a:cs typeface="Bahnschrift SemiBold" panose="020B0502040204020203" charset="0"/>
            </a:endParaRPr>
          </a:p>
          <a:p>
            <a:pPr marL="514350" indent="-514350">
              <a:buAutoNum type="arabicPeriod"/>
            </a:pPr>
            <a:r>
              <a:rPr lang="en-US" altLang="zh-CN" sz="28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charset="0"/>
                <a:cs typeface="Bahnschrift SemiBold" panose="020B0502040204020203" charset="0"/>
              </a:rPr>
              <a:t>Concentrator Technology.</a:t>
            </a:r>
            <a:endParaRPr lang="en-US" altLang="zh-CN" sz="2800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charset="0"/>
              <a:cs typeface="Bahnschrift SemiBold" panose="020B0502040204020203" charset="0"/>
            </a:endParaRPr>
          </a:p>
          <a:p>
            <a:pPr marL="514350" indent="-514350">
              <a:buAutoNum type="arabicPeriod"/>
            </a:pPr>
            <a:r>
              <a:rPr lang="en-US" altLang="zh-CN" sz="28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charset="0"/>
                <a:cs typeface="Bahnschrift SemiBold" panose="020B0502040204020203" charset="0"/>
              </a:rPr>
              <a:t>Ours is a 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charset="0"/>
                <a:cs typeface="Bahnschrift SemiBold" panose="020B0502040204020203" charset="0"/>
              </a:rPr>
              <a:t>THIRD NEW RECOGNIZED TECHNOLOGY. </a:t>
            </a:r>
            <a:r>
              <a:rPr lang="en-US" altLang="zh-CN" sz="2800" dirty="0"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charset="0"/>
                <a:cs typeface="Bahnschrift SemiBold" panose="020B0502040204020203" charset="0"/>
              </a:rPr>
              <a:t>Blue Ocean.</a:t>
            </a:r>
            <a:endParaRPr lang="en-US" altLang="zh-CN" sz="2800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charset="0"/>
              <a:cs typeface="Bahnschrift SemiBold" panose="020B0502040204020203" charset="0"/>
            </a:endParaRPr>
          </a:p>
        </p:txBody>
      </p:sp>
      <p:sp>
        <p:nvSpPr>
          <p:cNvPr id="17" name="文本框 4"/>
          <p:cNvSpPr txBox="1"/>
          <p:nvPr/>
        </p:nvSpPr>
        <p:spPr>
          <a:xfrm>
            <a:off x="45685" y="2122369"/>
            <a:ext cx="12100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charset="0"/>
                <a:cs typeface="Bahnschrift SemiBold" panose="020B0502040204020203" charset="0"/>
              </a:rPr>
              <a:t>Open Market Space 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charset="0"/>
                <a:cs typeface="Bahnschrift SemiBold" panose="020B0502040204020203" charset="0"/>
              </a:rPr>
              <a:t>34%. </a:t>
            </a:r>
            <a:r>
              <a:rPr lang="en-US" altLang="zh-CN" sz="28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charset="0"/>
                <a:cs typeface="Bahnschrift SemiBold" panose="020B0502040204020203" charset="0"/>
              </a:rPr>
              <a:t>Market Leader: Philips Respironics.</a:t>
            </a:r>
            <a:endParaRPr lang="en-US" altLang="zh-CN" sz="2800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charset="0"/>
              <a:cs typeface="Bahnschrift SemiBold" panose="020B0502040204020203" charset="0"/>
            </a:endParaRPr>
          </a:p>
        </p:txBody>
      </p:sp>
      <p:sp>
        <p:nvSpPr>
          <p:cNvPr id="18" name="文本框 4"/>
          <p:cNvSpPr txBox="1"/>
          <p:nvPr/>
        </p:nvSpPr>
        <p:spPr>
          <a:xfrm>
            <a:off x="45685" y="5054551"/>
            <a:ext cx="121006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charset="0"/>
                <a:cs typeface="Bahnschrift SemiBold" panose="020B0502040204020203" charset="0"/>
              </a:rPr>
              <a:t>LOOKING FOR PARTNERS LIKE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charset="0"/>
                <a:cs typeface="Bahnschrift SemiBold" panose="020B0502040204020203" charset="0"/>
              </a:rPr>
              <a:t> </a:t>
            </a:r>
            <a:r>
              <a:rPr lang="en-US" altLang="zh-CN" sz="2800" dirty="0"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charset="0"/>
                <a:cs typeface="Bahnschrift SemiBold" panose="020B0502040204020203" charset="0"/>
              </a:rPr>
              <a:t>WEBEL for manufacturing and marketing.</a:t>
            </a:r>
            <a:endParaRPr lang="en-US" altLang="zh-CN" sz="2800" dirty="0"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charset="0"/>
              <a:cs typeface="Bahnschrift SemiBold" panose="020B0502040204020203" charset="0"/>
            </a:endParaRPr>
          </a:p>
          <a:p>
            <a:r>
              <a:rPr lang="en-US" altLang="zh-CN" sz="28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charset="0"/>
                <a:cs typeface="Bahnschrift SemiBold" panose="020B0502040204020203" charset="0"/>
              </a:rPr>
              <a:t>TO CAPTURE 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charset="0"/>
                <a:cs typeface="Bahnschrift SemiBold" panose="020B0502040204020203" charset="0"/>
              </a:rPr>
              <a:t>GLOBAL EMERGING MARKETS.</a:t>
            </a:r>
            <a:endParaRPr lang="en-US" altLang="zh-CN" sz="2800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charset="0"/>
              <a:cs typeface="Bahnschrift SemiBold" panose="020B0502040204020203" charset="0"/>
            </a:endParaRPr>
          </a:p>
        </p:txBody>
      </p:sp>
      <p:sp>
        <p:nvSpPr>
          <p:cNvPr id="19" name="文本框 4"/>
          <p:cNvSpPr txBox="1"/>
          <p:nvPr/>
        </p:nvSpPr>
        <p:spPr>
          <a:xfrm>
            <a:off x="45685" y="6155393"/>
            <a:ext cx="12100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charset="0"/>
                <a:cs typeface="Bahnschrift SemiBold" panose="020B0502040204020203" charset="0"/>
              </a:rPr>
              <a:t>Want to make </a:t>
            </a:r>
            <a:r>
              <a:rPr lang="en-US" altLang="zh-CN" sz="28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charset="0"/>
                <a:cs typeface="Bahnschrift SemiBold" panose="020B0502040204020203" charset="0"/>
              </a:rPr>
              <a:t>OM REDOX</a:t>
            </a:r>
            <a:r>
              <a:rPr lang="en-US" altLang="zh-CN" sz="28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charset="0"/>
                <a:cs typeface="Bahnschrift SemiBold" panose="020B0502040204020203" charset="0"/>
              </a:rPr>
              <a:t> A Household Name </a:t>
            </a:r>
            <a:r>
              <a:rPr lang="en-US" altLang="zh-CN" sz="2800" dirty="0"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charset="0"/>
                <a:cs typeface="Bahnschrift SemiBold" panose="020B0502040204020203" charset="0"/>
              </a:rPr>
              <a:t>here or even in Mars.</a:t>
            </a:r>
            <a:endParaRPr lang="en-US" altLang="zh-CN" sz="2800" dirty="0"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charset="0"/>
              <a:cs typeface="Bahnschrift SemiBold" panose="020B0502040204020203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55465" y="-5792"/>
            <a:ext cx="73001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RECOGNITIONS OF THE PRODUCT</a:t>
            </a:r>
            <a:endParaRPr lang="en-IN" sz="4000" b="1" dirty="0"/>
          </a:p>
        </p:txBody>
      </p:sp>
      <p:sp>
        <p:nvSpPr>
          <p:cNvPr id="15" name="文本框 4"/>
          <p:cNvSpPr txBox="1"/>
          <p:nvPr/>
        </p:nvSpPr>
        <p:spPr>
          <a:xfrm>
            <a:off x="45685" y="871723"/>
            <a:ext cx="121006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charset="0"/>
                <a:cs typeface="Bahnschrift SemiBold" panose="020B0502040204020203" charset="0"/>
              </a:rPr>
              <a:t>RECOGNIZED BY THE DBT-BIRAC AS “75 UNDER 75” TOP INNOVATION PRODUCT</a:t>
            </a:r>
            <a:r>
              <a:rPr lang="en-US" altLang="zh-CN" sz="28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charset="0"/>
                <a:cs typeface="Bahnschrift SemiBold" panose="020B0502040204020203" charset="0"/>
              </a:rPr>
              <a:t> IN THE FIRST BIO-TECH EXPO, BY THE HON’BLE PM AND SCIENCE MINISTER IN DELHI.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" panose="020B0502040204020203" charset="0"/>
                <a:cs typeface="Bahnschrift SemiBold" panose="020B0502040204020203" charset="0"/>
              </a:rPr>
              <a:t> </a:t>
            </a:r>
            <a:endParaRPr lang="en-US" altLang="zh-CN" sz="2800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" panose="020B0502040204020203" charset="0"/>
              <a:cs typeface="Bahnschrift SemiBold" panose="020B0502040204020203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l="46807" t="24982" r="16079" b="10175"/>
          <a:stretch>
            <a:fillRect/>
          </a:stretch>
        </p:blipFill>
        <p:spPr>
          <a:xfrm>
            <a:off x="3638348" y="2256718"/>
            <a:ext cx="4490449" cy="4412987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COMMONDATA" val="eyJoZGlkIjoiNmRkMTUwMGJmMzVmMDM4YzA3NmEwM2MyZjU4NDI3MGQifQ==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2504</Words>
  <Application>WPS 演示</Application>
  <PresentationFormat>Widescreen</PresentationFormat>
  <Paragraphs>141</Paragraphs>
  <Slides>12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3" baseType="lpstr">
      <vt:lpstr>Arial</vt:lpstr>
      <vt:lpstr>宋体</vt:lpstr>
      <vt:lpstr>Wingdings</vt:lpstr>
      <vt:lpstr>Bahnschrift SemiBold</vt:lpstr>
      <vt:lpstr>Calibri</vt:lpstr>
      <vt:lpstr>微软雅黑</vt:lpstr>
      <vt:lpstr>Arial Unicode MS</vt:lpstr>
      <vt:lpstr>Calibri Light</vt:lpstr>
      <vt:lpstr>等线</vt:lpstr>
      <vt:lpstr>等线 Light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Lenovo</dc:creator>
  <cp:lastModifiedBy>pei</cp:lastModifiedBy>
  <cp:revision>164</cp:revision>
  <dcterms:created xsi:type="dcterms:W3CDTF">2019-06-19T02:08:00Z</dcterms:created>
  <dcterms:modified xsi:type="dcterms:W3CDTF">2022-07-14T05:57:55Z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2052-11.1.0.11830</vt:lpwstr>
  </property>
  <property fmtid="{D5CDD505-2E9C-101B-9397-08002B2CF9AE}" pid="3" name="ICV">
    <vt:lpwstr>62E3BFA887EB46CBBD052B2B3929E602</vt:lpwstr>
  </property>
</Properties>
</file>