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8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47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" name="Image 0" descr="Image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843" y="1876058"/>
            <a:ext cx="13450981" cy="897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 1" descr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55" y="656604"/>
            <a:ext cx="2989511" cy="98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 2" descr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249" y="595827"/>
            <a:ext cx="1153377" cy="115323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 1"/>
          <p:cNvSpPr txBox="1"/>
          <p:nvPr/>
        </p:nvSpPr>
        <p:spPr>
          <a:xfrm>
            <a:off x="20269649" y="12687321"/>
            <a:ext cx="36131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CircularStd-Book"/>
                <a:ea typeface="CircularStd-Book"/>
                <a:cs typeface="CircularStd-Book"/>
                <a:sym typeface="CircularStd-Book"/>
              </a:defRPr>
            </a:lvl1pPr>
          </a:lstStyle>
          <a:p>
            <a:r>
              <a:t>www.sundewsolutions.com</a:t>
            </a:r>
          </a:p>
        </p:txBody>
      </p:sp>
      <p:pic>
        <p:nvPicPr>
          <p:cNvPr id="25" name="Image 3" descr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99" y="12681997"/>
            <a:ext cx="5067122" cy="26570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 2"/>
          <p:cNvSpPr txBox="1"/>
          <p:nvPr/>
        </p:nvSpPr>
        <p:spPr>
          <a:xfrm>
            <a:off x="710841" y="4406181"/>
            <a:ext cx="8587193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dirty="0"/>
              <a:t>Security As A Design </a:t>
            </a:r>
            <a:r>
              <a:rPr dirty="0">
                <a:latin typeface="Inter Bold"/>
                <a:ea typeface="Inter Bold"/>
                <a:cs typeface="Inter Bold"/>
                <a:sym typeface="Inter Bold"/>
              </a:rPr>
              <a:t>-</a:t>
            </a:r>
          </a:p>
          <a:p>
            <a:pPr>
              <a:defRPr sz="60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dirty="0"/>
              <a:t>A Mandatory Paradigm Shift For S</a:t>
            </a:r>
            <a:r>
              <a:rPr lang="de-DE" dirty="0"/>
              <a:t>ME</a:t>
            </a:r>
            <a:r>
              <a:rPr dirty="0"/>
              <a:t>s</a:t>
            </a:r>
          </a:p>
        </p:txBody>
      </p:sp>
      <p:sp>
        <p:nvSpPr>
          <p:cNvPr id="27" name="Text 3"/>
          <p:cNvSpPr txBox="1"/>
          <p:nvPr/>
        </p:nvSpPr>
        <p:spPr>
          <a:xfrm>
            <a:off x="710841" y="8764798"/>
            <a:ext cx="438204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t>Charly Graf</a:t>
            </a:r>
          </a:p>
        </p:txBody>
      </p:sp>
      <p:pic>
        <p:nvPicPr>
          <p:cNvPr id="28" name="Image 4" descr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780" y="4318461"/>
            <a:ext cx="4665202" cy="5732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 5" descr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2880" y="6467359"/>
            <a:ext cx="2173041" cy="1420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 advAuto="0"/>
      <p:bldP spid="27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" name="digital-earth-background-data-protection-2023-11-27-05-14-39-utc.mov" descr="digital-earth-background-data-protection-2023-11-27-05-14-39-utc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420" y="-64468"/>
            <a:ext cx="24788204" cy="13943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479" y="656604"/>
            <a:ext cx="2989512" cy="98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7316" y="595827"/>
            <a:ext cx="1153377" cy="115323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 0"/>
          <p:cNvSpPr txBox="1"/>
          <p:nvPr/>
        </p:nvSpPr>
        <p:spPr>
          <a:xfrm>
            <a:off x="710841" y="644158"/>
            <a:ext cx="35770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3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dirty="0"/>
              <a:t>Security As A Design </a:t>
            </a:r>
            <a:r>
              <a:rPr dirty="0">
                <a:latin typeface="Inter Bold"/>
                <a:ea typeface="Inter Bold"/>
                <a:cs typeface="Inter Bold"/>
                <a:sym typeface="Inter Bold"/>
              </a:rPr>
              <a:t>-</a:t>
            </a:r>
          </a:p>
          <a:p>
            <a:pPr>
              <a:defRPr sz="23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dirty="0"/>
              <a:t>A Mandatory Paradigm Shift For S</a:t>
            </a:r>
            <a:r>
              <a:rPr lang="de-DE" dirty="0"/>
              <a:t>ME</a:t>
            </a:r>
            <a:r>
              <a:rPr dirty="0"/>
              <a:t>s</a:t>
            </a:r>
          </a:p>
        </p:txBody>
      </p:sp>
      <p:sp>
        <p:nvSpPr>
          <p:cNvPr id="38" name="Text 1"/>
          <p:cNvSpPr txBox="1"/>
          <p:nvPr/>
        </p:nvSpPr>
        <p:spPr>
          <a:xfrm>
            <a:off x="8118695" y="593358"/>
            <a:ext cx="1954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t>Charly Graf</a:t>
            </a:r>
          </a:p>
        </p:txBody>
      </p:sp>
      <p:sp>
        <p:nvSpPr>
          <p:cNvPr id="39" name="Text 2"/>
          <p:cNvSpPr txBox="1"/>
          <p:nvPr/>
        </p:nvSpPr>
        <p:spPr>
          <a:xfrm>
            <a:off x="20269649" y="12687321"/>
            <a:ext cx="36131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CircularStd-Book"/>
                <a:ea typeface="CircularStd-Book"/>
                <a:cs typeface="CircularStd-Book"/>
                <a:sym typeface="CircularStd-Book"/>
              </a:defRPr>
            </a:lvl1pPr>
          </a:lstStyle>
          <a:p>
            <a:r>
              <a:t>www.sundewsolutions.com</a:t>
            </a:r>
          </a:p>
        </p:txBody>
      </p:sp>
      <p:pic>
        <p:nvPicPr>
          <p:cNvPr id="40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99" y="12681998"/>
            <a:ext cx="5067122" cy="265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1232.png" descr="123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23" y="3714579"/>
            <a:ext cx="22793106" cy="696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4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70" y="2255024"/>
            <a:ext cx="23083920" cy="930185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ext 1"/>
          <p:cNvSpPr txBox="1"/>
          <p:nvPr/>
        </p:nvSpPr>
        <p:spPr>
          <a:xfrm>
            <a:off x="9627803" y="6375400"/>
            <a:ext cx="5949561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t>Call To Action!</a:t>
            </a:r>
          </a:p>
        </p:txBody>
      </p:sp>
      <p:pic>
        <p:nvPicPr>
          <p:cNvPr id="46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479" y="656605"/>
            <a:ext cx="2989512" cy="98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7316" y="595825"/>
            <a:ext cx="1153377" cy="115323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ext 2"/>
          <p:cNvSpPr txBox="1"/>
          <p:nvPr/>
        </p:nvSpPr>
        <p:spPr>
          <a:xfrm>
            <a:off x="710841" y="644158"/>
            <a:ext cx="340839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3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dirty="0"/>
              <a:t>Security As A Design </a:t>
            </a:r>
            <a:r>
              <a:rPr dirty="0">
                <a:latin typeface="Inter Bold"/>
                <a:ea typeface="Inter Bold"/>
                <a:cs typeface="Inter Bold"/>
                <a:sym typeface="Inter Bold"/>
              </a:rPr>
              <a:t>-</a:t>
            </a:r>
          </a:p>
          <a:p>
            <a:pPr>
              <a:defRPr sz="23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dirty="0"/>
              <a:t>A Mandatory Paradigm Shift For S</a:t>
            </a:r>
            <a:r>
              <a:rPr lang="de-DE" dirty="0"/>
              <a:t>ME</a:t>
            </a:r>
            <a:r>
              <a:rPr dirty="0"/>
              <a:t>s</a:t>
            </a:r>
          </a:p>
        </p:txBody>
      </p:sp>
      <p:sp>
        <p:nvSpPr>
          <p:cNvPr id="49" name="Text 3"/>
          <p:cNvSpPr txBox="1"/>
          <p:nvPr/>
        </p:nvSpPr>
        <p:spPr>
          <a:xfrm>
            <a:off x="8118695" y="593358"/>
            <a:ext cx="1954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t>Charly Graf</a:t>
            </a:r>
          </a:p>
        </p:txBody>
      </p:sp>
      <p:sp>
        <p:nvSpPr>
          <p:cNvPr id="50" name="Text 4"/>
          <p:cNvSpPr txBox="1"/>
          <p:nvPr/>
        </p:nvSpPr>
        <p:spPr>
          <a:xfrm>
            <a:off x="20269649" y="12687321"/>
            <a:ext cx="36131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CircularStd-Book"/>
                <a:ea typeface="CircularStd-Book"/>
                <a:cs typeface="CircularStd-Book"/>
                <a:sym typeface="CircularStd-Book"/>
              </a:defRPr>
            </a:lvl1pPr>
          </a:lstStyle>
          <a:p>
            <a:r>
              <a:t>www.sundewsolutions.com</a:t>
            </a:r>
          </a:p>
        </p:txBody>
      </p:sp>
      <p:pic>
        <p:nvPicPr>
          <p:cNvPr id="51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99" y="12681997"/>
            <a:ext cx="5067122" cy="265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 0"/>
          <p:cNvSpPr txBox="1"/>
          <p:nvPr/>
        </p:nvSpPr>
        <p:spPr>
          <a:xfrm>
            <a:off x="641902" y="3988315"/>
            <a:ext cx="708780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rPr dirty="0"/>
              <a:t>Why S</a:t>
            </a:r>
            <a:r>
              <a:rPr lang="de-DE" dirty="0"/>
              <a:t>ME</a:t>
            </a:r>
            <a:r>
              <a:rPr dirty="0"/>
              <a:t>s Matter:</a:t>
            </a:r>
          </a:p>
        </p:txBody>
      </p:sp>
      <p:pic>
        <p:nvPicPr>
          <p:cNvPr id="5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479" y="656604"/>
            <a:ext cx="2989512" cy="98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7316" y="595827"/>
            <a:ext cx="1153377" cy="115323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 1"/>
          <p:cNvSpPr txBox="1"/>
          <p:nvPr/>
        </p:nvSpPr>
        <p:spPr>
          <a:xfrm>
            <a:off x="710840" y="644158"/>
            <a:ext cx="368360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3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dirty="0"/>
              <a:t>Security As A Design </a:t>
            </a:r>
            <a:r>
              <a:rPr dirty="0">
                <a:latin typeface="Inter Bold"/>
                <a:ea typeface="Inter Bold"/>
                <a:cs typeface="Inter Bold"/>
                <a:sym typeface="Inter Bold"/>
              </a:rPr>
              <a:t>-</a:t>
            </a:r>
          </a:p>
          <a:p>
            <a:pPr>
              <a:defRPr sz="23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dirty="0"/>
              <a:t>A Mandatory Paradigm Shift For S</a:t>
            </a:r>
            <a:r>
              <a:rPr lang="de-DE" dirty="0"/>
              <a:t>ME</a:t>
            </a:r>
            <a:r>
              <a:rPr dirty="0"/>
              <a:t>s</a:t>
            </a:r>
          </a:p>
        </p:txBody>
      </p:sp>
      <p:sp>
        <p:nvSpPr>
          <p:cNvPr id="58" name="Text 2"/>
          <p:cNvSpPr txBox="1"/>
          <p:nvPr/>
        </p:nvSpPr>
        <p:spPr>
          <a:xfrm>
            <a:off x="8118695" y="593358"/>
            <a:ext cx="1954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t>Charly Graf</a:t>
            </a:r>
          </a:p>
        </p:txBody>
      </p:sp>
      <p:sp>
        <p:nvSpPr>
          <p:cNvPr id="59" name="Text 3"/>
          <p:cNvSpPr txBox="1"/>
          <p:nvPr/>
        </p:nvSpPr>
        <p:spPr>
          <a:xfrm>
            <a:off x="20269649" y="12687321"/>
            <a:ext cx="36131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CircularStd-Book"/>
                <a:ea typeface="CircularStd-Book"/>
                <a:cs typeface="CircularStd-Book"/>
                <a:sym typeface="CircularStd-Book"/>
              </a:defRPr>
            </a:lvl1pPr>
          </a:lstStyle>
          <a:p>
            <a:r>
              <a:t>www.sundewsolutions.com</a:t>
            </a:r>
          </a:p>
        </p:txBody>
      </p:sp>
      <p:pic>
        <p:nvPicPr>
          <p:cNvPr id="60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99" y="12681997"/>
            <a:ext cx="5067122" cy="265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12444.png" descr="1244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50" y="5723250"/>
            <a:ext cx="22644101" cy="565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4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72" y="7599089"/>
            <a:ext cx="8683248" cy="867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479" y="656604"/>
            <a:ext cx="2989512" cy="98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7316" y="595827"/>
            <a:ext cx="1153377" cy="1153233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ext 1"/>
          <p:cNvSpPr txBox="1"/>
          <p:nvPr/>
        </p:nvSpPr>
        <p:spPr>
          <a:xfrm>
            <a:off x="710841" y="644158"/>
            <a:ext cx="361258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3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rPr dirty="0"/>
              <a:t>Security As A Design </a:t>
            </a:r>
            <a:r>
              <a:rPr dirty="0">
                <a:latin typeface="Inter Bold"/>
                <a:ea typeface="Inter Bold"/>
                <a:cs typeface="Inter Bold"/>
                <a:sym typeface="Inter Bold"/>
              </a:rPr>
              <a:t>-</a:t>
            </a:r>
          </a:p>
          <a:p>
            <a:pPr>
              <a:defRPr sz="23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pPr>
            <a:r>
              <a:rPr dirty="0"/>
              <a:t>A Mandatory Paradigm Shift For S</a:t>
            </a:r>
            <a:r>
              <a:rPr lang="de-DE" dirty="0"/>
              <a:t>ME</a:t>
            </a:r>
            <a:r>
              <a:rPr dirty="0"/>
              <a:t>s</a:t>
            </a:r>
          </a:p>
        </p:txBody>
      </p:sp>
      <p:sp>
        <p:nvSpPr>
          <p:cNvPr id="68" name="Text 2"/>
          <p:cNvSpPr txBox="1"/>
          <p:nvPr/>
        </p:nvSpPr>
        <p:spPr>
          <a:xfrm>
            <a:off x="8118695" y="593358"/>
            <a:ext cx="195491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6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t>Charly Graf</a:t>
            </a:r>
          </a:p>
        </p:txBody>
      </p:sp>
      <p:sp>
        <p:nvSpPr>
          <p:cNvPr id="69" name="Text 3"/>
          <p:cNvSpPr txBox="1"/>
          <p:nvPr/>
        </p:nvSpPr>
        <p:spPr>
          <a:xfrm>
            <a:off x="20269649" y="12687321"/>
            <a:ext cx="36131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CircularStd-Book"/>
                <a:ea typeface="CircularStd-Book"/>
                <a:cs typeface="CircularStd-Book"/>
                <a:sym typeface="CircularStd-Book"/>
              </a:defRPr>
            </a:lvl1pPr>
          </a:lstStyle>
          <a:p>
            <a:r>
              <a:t>www.sundewsolutions.com</a:t>
            </a:r>
          </a:p>
        </p:txBody>
      </p:sp>
      <p:pic>
        <p:nvPicPr>
          <p:cNvPr id="70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99" y="12681997"/>
            <a:ext cx="5067122" cy="26570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ext 4"/>
          <p:cNvSpPr txBox="1"/>
          <p:nvPr/>
        </p:nvSpPr>
        <p:spPr>
          <a:xfrm>
            <a:off x="6753331" y="4460483"/>
            <a:ext cx="8217487" cy="214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700"/>
              </a:lnSpc>
              <a:defRPr sz="4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Embracing Privacy By Design &amp;</a:t>
            </a:r>
          </a:p>
          <a:p>
            <a:pPr>
              <a:lnSpc>
                <a:spcPts val="5700"/>
              </a:lnSpc>
              <a:defRPr sz="4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Security By Design Principles</a:t>
            </a:r>
          </a:p>
          <a:p>
            <a:pPr>
              <a:lnSpc>
                <a:spcPts val="5700"/>
              </a:lnSpc>
              <a:defRPr sz="4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pPr>
            <a:r>
              <a:t>Is Not Just A Legal Obligation.</a:t>
            </a:r>
          </a:p>
        </p:txBody>
      </p:sp>
      <p:sp>
        <p:nvSpPr>
          <p:cNvPr id="72" name="Text 5"/>
          <p:cNvSpPr txBox="1"/>
          <p:nvPr/>
        </p:nvSpPr>
        <p:spPr>
          <a:xfrm>
            <a:off x="6881106" y="7772356"/>
            <a:ext cx="757622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4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t>It's A Strategic Imperative For SMEs</a:t>
            </a:r>
          </a:p>
        </p:txBody>
      </p:sp>
      <p:sp>
        <p:nvSpPr>
          <p:cNvPr id="73" name="Text 6"/>
          <p:cNvSpPr txBox="1"/>
          <p:nvPr/>
        </p:nvSpPr>
        <p:spPr>
          <a:xfrm>
            <a:off x="11167232" y="9335188"/>
            <a:ext cx="9111090" cy="111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500"/>
              </a:lnSpc>
              <a:defRPr sz="27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</a:lstStyle>
          <a:p>
            <a:r>
              <a:rPr dirty="0"/>
              <a:t>By Prioritizing Data Protection, S</a:t>
            </a:r>
            <a:r>
              <a:rPr lang="de-DE" dirty="0"/>
              <a:t>ME</a:t>
            </a:r>
            <a:r>
              <a:rPr dirty="0"/>
              <a:t>s Can Build Trust, Mitigate Risks, And Thrive In The Digital Landscape.</a:t>
            </a:r>
          </a:p>
        </p:txBody>
      </p:sp>
      <p:pic>
        <p:nvPicPr>
          <p:cNvPr id="74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0163" y="8505539"/>
            <a:ext cx="38106" cy="198535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"/>
          <p:cNvSpPr/>
          <p:nvPr/>
        </p:nvSpPr>
        <p:spPr>
          <a:xfrm>
            <a:off x="6076772" y="4014489"/>
            <a:ext cx="8683249" cy="3149167"/>
          </a:xfrm>
          <a:prstGeom prst="rect">
            <a:avLst/>
          </a:prstGeom>
          <a:ln w="25400">
            <a:solidFill>
              <a:srgbClr val="C6C6C6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3" animBg="1" advAuto="0"/>
      <p:bldP spid="71" grpId="2" animBg="1" advAuto="0"/>
      <p:bldP spid="72" grpId="4" animBg="1" advAuto="0"/>
      <p:bldP spid="73" grpId="6" animBg="1" advAuto="0"/>
      <p:bldP spid="74" grpId="5" animBg="1" advAuto="0"/>
      <p:bldP spid="75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0"/>
          <p:cNvSpPr/>
          <p:nvPr/>
        </p:nvSpPr>
        <p:spPr>
          <a:xfrm>
            <a:off x="0" y="0"/>
            <a:ext cx="24387048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8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843" y="1876058"/>
            <a:ext cx="13450981" cy="897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55" y="656604"/>
            <a:ext cx="2989511" cy="98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249" y="595827"/>
            <a:ext cx="1153377" cy="115323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Text 1"/>
          <p:cNvSpPr txBox="1"/>
          <p:nvPr/>
        </p:nvSpPr>
        <p:spPr>
          <a:xfrm>
            <a:off x="20269649" y="12687321"/>
            <a:ext cx="36131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FFFFFF"/>
                </a:solidFill>
                <a:latin typeface="CircularStd-Book"/>
                <a:ea typeface="CircularStd-Book"/>
                <a:cs typeface="CircularStd-Book"/>
                <a:sym typeface="CircularStd-Book"/>
              </a:defRPr>
            </a:lvl1pPr>
          </a:lstStyle>
          <a:p>
            <a:r>
              <a:t>www.sundewsolutions.com</a:t>
            </a:r>
          </a:p>
        </p:txBody>
      </p:sp>
      <p:pic>
        <p:nvPicPr>
          <p:cNvPr id="82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99" y="12681997"/>
            <a:ext cx="5067122" cy="265707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ext 2"/>
          <p:cNvSpPr txBox="1"/>
          <p:nvPr/>
        </p:nvSpPr>
        <p:spPr>
          <a:xfrm>
            <a:off x="564917" y="5224726"/>
            <a:ext cx="8587192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6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rPr dirty="0"/>
              <a:t>Thank you for your attention</a:t>
            </a:r>
          </a:p>
        </p:txBody>
      </p:sp>
      <p:sp>
        <p:nvSpPr>
          <p:cNvPr id="84" name="Text 3"/>
          <p:cNvSpPr txBox="1"/>
          <p:nvPr/>
        </p:nvSpPr>
        <p:spPr>
          <a:xfrm>
            <a:off x="601398" y="7576873"/>
            <a:ext cx="6295026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</a:lstStyle>
          <a:p>
            <a:r>
              <a:rPr dirty="0"/>
              <a:t>Let's secure a brighter future for our </a:t>
            </a:r>
            <a:r>
              <a:rPr lang="en-US" dirty="0"/>
              <a:t>businesses and our data!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At Sundew we provide Cyber Security Consulting Services to cover many aspects of protecting sensitive data from unwanted disclosure &amp; loss.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3200" dirty="0"/>
              <a:t>CHARLY@SUNDEWSOLUTIONS.COM</a:t>
            </a:r>
          </a:p>
        </p:txBody>
      </p:sp>
      <p:pic>
        <p:nvPicPr>
          <p:cNvPr id="85" name="2124412.png" descr="21244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5330" y="5451108"/>
            <a:ext cx="1830255" cy="182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1" animBg="1" advAuto="0"/>
      <p:bldP spid="84" grpId="2" animBg="1" advAuto="0"/>
      <p:bldP spid="85" grpId="3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Office PowerPoint</Application>
  <PresentationFormat>Benutzerdefiniert</PresentationFormat>
  <Paragraphs>36</Paragraphs>
  <Slides>7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Inter 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Charly Graf</cp:lastModifiedBy>
  <cp:revision>3</cp:revision>
  <dcterms:modified xsi:type="dcterms:W3CDTF">2024-06-27T11:37:00Z</dcterms:modified>
</cp:coreProperties>
</file>