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  <p:sldMasterId id="2147483778" r:id="rId2"/>
    <p:sldMasterId id="2147483779" r:id="rId3"/>
    <p:sldMasterId id="2147483780" r:id="rId4"/>
    <p:sldMasterId id="2147483781" r:id="rId5"/>
  </p:sldMasterIdLst>
  <p:notesMasterIdLst>
    <p:notesMasterId r:id="rId19"/>
  </p:notesMasterIdLst>
  <p:handoutMasterIdLst>
    <p:handoutMasterId r:id="rId20"/>
  </p:handoutMasterIdLst>
  <p:sldIdLst>
    <p:sldId id="259" r:id="rId6"/>
    <p:sldId id="467" r:id="rId7"/>
    <p:sldId id="501" r:id="rId8"/>
    <p:sldId id="466" r:id="rId9"/>
    <p:sldId id="481" r:id="rId10"/>
    <p:sldId id="490" r:id="rId11"/>
    <p:sldId id="491" r:id="rId12"/>
    <p:sldId id="494" r:id="rId13"/>
    <p:sldId id="495" r:id="rId14"/>
    <p:sldId id="496" r:id="rId15"/>
    <p:sldId id="499" r:id="rId16"/>
    <p:sldId id="502" r:id="rId17"/>
    <p:sldId id="497" r:id="rId18"/>
  </p:sldIdLst>
  <p:sldSz cx="9144000" cy="6858000" type="screen4x3"/>
  <p:notesSz cx="6950075" cy="92360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D44B"/>
    <a:srgbClr val="808080"/>
    <a:srgbClr val="FFFFFF"/>
    <a:srgbClr val="D8F3FC"/>
    <a:srgbClr val="FF0000"/>
    <a:srgbClr val="6CCFF6"/>
    <a:srgbClr val="4E84C4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874" autoAdjust="0"/>
    <p:restoredTop sz="90651" autoAdjust="0"/>
  </p:normalViewPr>
  <p:slideViewPr>
    <p:cSldViewPr snapToGrid="0">
      <p:cViewPr>
        <p:scale>
          <a:sx n="75" d="100"/>
          <a:sy n="75" d="100"/>
        </p:scale>
        <p:origin x="-1236" y="-6"/>
      </p:cViewPr>
      <p:guideLst>
        <p:guide orient="horz" pos="3936"/>
        <p:guide orient="horz" pos="57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fld id="{E41250DE-3C72-4B62-9AB2-C35F17B3BA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fld id="{6FF1EF0E-7577-4D7E-B13C-669100314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F1EF0E-7577-4D7E-B13C-66910031402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211D5-8920-4C92-BC87-FFBA41C482F7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332418\Desktop\gradiant.jpg"/>
          <p:cNvPicPr>
            <a:picLocks noChangeAspect="1" noChangeArrowheads="1"/>
          </p:cNvPicPr>
          <p:nvPr userDrawn="1"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1765300"/>
            <a:ext cx="9144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8" descr="Blue 200_1row"/>
          <p:cNvPicPr>
            <a:picLocks noChangeAspect="1" noChangeArrowheads="1"/>
          </p:cNvPicPr>
          <p:nvPr userDrawn="1"/>
        </p:nvPicPr>
        <p:blipFill>
          <a:blip r:embed="rId3"/>
          <a:srcRect l="3499" r="2338"/>
          <a:stretch>
            <a:fillRect/>
          </a:stretch>
        </p:blipFill>
        <p:spPr bwMode="auto">
          <a:xfrm>
            <a:off x="0" y="1943100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99" descr="Blue 200_1row"/>
          <p:cNvPicPr>
            <a:picLocks noChangeAspect="1" noChangeArrowheads="1"/>
          </p:cNvPicPr>
          <p:nvPr userDrawn="1"/>
        </p:nvPicPr>
        <p:blipFill>
          <a:blip r:embed="rId3"/>
          <a:srcRect l="1276" r="4561"/>
          <a:stretch>
            <a:fillRect/>
          </a:stretch>
        </p:blipFill>
        <p:spPr bwMode="auto">
          <a:xfrm>
            <a:off x="0" y="2182813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00" descr="Blue 200_1row"/>
          <p:cNvPicPr>
            <a:picLocks noChangeAspect="1" noChangeArrowheads="1"/>
          </p:cNvPicPr>
          <p:nvPr userDrawn="1"/>
        </p:nvPicPr>
        <p:blipFill>
          <a:blip r:embed="rId3"/>
          <a:srcRect l="1276" r="4561"/>
          <a:stretch>
            <a:fillRect/>
          </a:stretch>
        </p:blipFill>
        <p:spPr bwMode="auto">
          <a:xfrm>
            <a:off x="0" y="1704975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1" descr="Blue 200_1row"/>
          <p:cNvPicPr>
            <a:picLocks noChangeAspect="1" noChangeArrowheads="1"/>
          </p:cNvPicPr>
          <p:nvPr userDrawn="1"/>
        </p:nvPicPr>
        <p:blipFill>
          <a:blip r:embed="rId3"/>
          <a:srcRect l="3499" r="2338"/>
          <a:stretch>
            <a:fillRect/>
          </a:stretch>
        </p:blipFill>
        <p:spPr bwMode="auto">
          <a:xfrm>
            <a:off x="0" y="2416175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2" descr="Blue 200_1row"/>
          <p:cNvPicPr>
            <a:picLocks noChangeAspect="1" noChangeArrowheads="1"/>
          </p:cNvPicPr>
          <p:nvPr userDrawn="1"/>
        </p:nvPicPr>
        <p:blipFill>
          <a:blip r:embed="rId3"/>
          <a:srcRect l="1276" r="4561"/>
          <a:stretch>
            <a:fillRect/>
          </a:stretch>
        </p:blipFill>
        <p:spPr bwMode="auto">
          <a:xfrm>
            <a:off x="0" y="26558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3" descr="Blue 200_1row"/>
          <p:cNvPicPr>
            <a:picLocks noChangeAspect="1" noChangeArrowheads="1"/>
          </p:cNvPicPr>
          <p:nvPr userDrawn="1"/>
        </p:nvPicPr>
        <p:blipFill>
          <a:blip r:embed="rId3"/>
          <a:srcRect l="3499" r="2338"/>
          <a:stretch>
            <a:fillRect/>
          </a:stretch>
        </p:blipFill>
        <p:spPr bwMode="auto">
          <a:xfrm>
            <a:off x="0" y="2892425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4" descr="Blue 200_1row"/>
          <p:cNvPicPr>
            <a:picLocks noChangeAspect="1" noChangeArrowheads="1"/>
          </p:cNvPicPr>
          <p:nvPr userDrawn="1"/>
        </p:nvPicPr>
        <p:blipFill>
          <a:blip r:embed="rId3"/>
          <a:srcRect l="1276" r="4561"/>
          <a:stretch>
            <a:fillRect/>
          </a:stretch>
        </p:blipFill>
        <p:spPr bwMode="auto">
          <a:xfrm>
            <a:off x="0" y="3127375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05" descr="Blue 200_1row"/>
          <p:cNvPicPr>
            <a:picLocks noChangeAspect="1" noChangeArrowheads="1"/>
          </p:cNvPicPr>
          <p:nvPr userDrawn="1"/>
        </p:nvPicPr>
        <p:blipFill>
          <a:blip r:embed="rId3"/>
          <a:srcRect l="3499" r="2338"/>
          <a:stretch>
            <a:fillRect/>
          </a:stretch>
        </p:blipFill>
        <p:spPr bwMode="auto">
          <a:xfrm>
            <a:off x="0" y="3365500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06" descr="Blue 200_1row"/>
          <p:cNvPicPr>
            <a:picLocks noChangeAspect="1" noChangeArrowheads="1"/>
          </p:cNvPicPr>
          <p:nvPr userDrawn="1"/>
        </p:nvPicPr>
        <p:blipFill>
          <a:blip r:embed="rId3"/>
          <a:srcRect l="1276" r="4561"/>
          <a:stretch>
            <a:fillRect/>
          </a:stretch>
        </p:blipFill>
        <p:spPr bwMode="auto">
          <a:xfrm>
            <a:off x="0" y="3605213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07" descr="Blue 200_1row"/>
          <p:cNvPicPr>
            <a:picLocks noChangeAspect="1" noChangeArrowheads="1"/>
          </p:cNvPicPr>
          <p:nvPr userDrawn="1"/>
        </p:nvPicPr>
        <p:blipFill>
          <a:blip r:embed="rId3"/>
          <a:srcRect l="3499" r="2338"/>
          <a:stretch>
            <a:fillRect/>
          </a:stretch>
        </p:blipFill>
        <p:spPr bwMode="auto">
          <a:xfrm>
            <a:off x="0" y="384333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180"/>
          <p:cNvSpPr>
            <a:spLocks noChangeShapeType="1"/>
          </p:cNvSpPr>
          <p:nvPr userDrawn="1"/>
        </p:nvSpPr>
        <p:spPr bwMode="auto">
          <a:xfrm>
            <a:off x="277813" y="-123825"/>
            <a:ext cx="578961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IN"/>
          </a:p>
        </p:txBody>
      </p:sp>
      <p:graphicFrame>
        <p:nvGraphicFramePr>
          <p:cNvPr id="16" name="table1"/>
          <p:cNvGraphicFramePr>
            <a:graphicFrameLocks noGrp="1"/>
          </p:cNvGraphicFramePr>
          <p:nvPr/>
        </p:nvGraphicFramePr>
        <p:xfrm>
          <a:off x="23707725" y="9223375"/>
          <a:ext cx="6643688" cy="1323975"/>
        </p:xfrm>
        <a:graphic>
          <a:graphicData uri="http://schemas.openxmlformats.org/drawingml/2006/table">
            <a:tbl>
              <a:tblPr/>
              <a:tblGrid>
                <a:gridCol w="2217738"/>
                <a:gridCol w="2208212"/>
                <a:gridCol w="2217738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27" descr="10%"/>
          <p:cNvSpPr>
            <a:spLocks noChangeArrowheads="1"/>
          </p:cNvSpPr>
          <p:nvPr userDrawn="1"/>
        </p:nvSpPr>
        <p:spPr bwMode="auto">
          <a:xfrm>
            <a:off x="23747413" y="9009063"/>
            <a:ext cx="3616325" cy="201612"/>
          </a:xfrm>
          <a:prstGeom prst="rect">
            <a:avLst/>
          </a:prstGeom>
          <a:solidFill>
            <a:srgbClr val="FBB034"/>
          </a:solidFill>
          <a:ln w="127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18" name="Rectangle 128" descr="10%"/>
          <p:cNvSpPr>
            <a:spLocks noChangeArrowheads="1"/>
          </p:cNvSpPr>
          <p:nvPr userDrawn="1"/>
        </p:nvSpPr>
        <p:spPr bwMode="auto">
          <a:xfrm>
            <a:off x="-23747413" y="-8994775"/>
            <a:ext cx="3616325" cy="201612"/>
          </a:xfrm>
          <a:prstGeom prst="rect">
            <a:avLst/>
          </a:prstGeom>
          <a:solidFill>
            <a:srgbClr val="FBB034"/>
          </a:solidFill>
          <a:ln w="127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IN"/>
          </a:p>
        </p:txBody>
      </p:sp>
      <p:pic>
        <p:nvPicPr>
          <p:cNvPr id="19" name="Picture 2" descr="C:\Documents and Settings\332418\Desktop\Final iON Identity_Colour.jpg"/>
          <p:cNvPicPr>
            <a:picLocks noChangeAspect="1" noChangeArrowheads="1"/>
          </p:cNvPicPr>
          <p:nvPr userDrawn="1"/>
        </p:nvPicPr>
        <p:blipFill>
          <a:blip r:embed="rId4"/>
          <a:srcRect l="35049" t="34309" r="36824" b="36333"/>
          <a:stretch>
            <a:fillRect/>
          </a:stretch>
        </p:blipFill>
        <p:spPr bwMode="auto">
          <a:xfrm>
            <a:off x="268288" y="139700"/>
            <a:ext cx="13827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C:\Work-UI Design\Standardization\TCS Brand Guidelines\Logo\tata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004175" y="325438"/>
            <a:ext cx="63658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 descr="C:\Work-UI Design\Standardization\TCS Brand Guidelines\Logo\TCS Tagline - Competency Lockup CMYK.jp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754813" y="6148388"/>
            <a:ext cx="22066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5263" y="4789488"/>
            <a:ext cx="5878512" cy="336550"/>
          </a:xfrm>
          <a:ln/>
        </p:spPr>
        <p:txBody>
          <a:bodyPr anchor="ctr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299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195263" y="3511550"/>
            <a:ext cx="5878512" cy="512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66097A6E-6022-4613-A87A-CFE10B57D72C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53975"/>
            <a:ext cx="2187575" cy="280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3975"/>
            <a:ext cx="6413500" cy="280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C7E4D7DD-87F8-49D5-8EC2-A2DC883873F7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53975"/>
            <a:ext cx="8753475" cy="477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73138" y="1536700"/>
            <a:ext cx="7223125" cy="13239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FF52B7B5-C24F-4D99-9520-9705A516D6E7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75368578-7F3A-4540-A623-46B618F1B141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6AE63EF2-8BF8-4329-875A-6A9EDDBC070C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3AA17C49-6814-4E04-8A8B-45F787B39A68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536700"/>
            <a:ext cx="3535362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536700"/>
            <a:ext cx="3535363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7B2CE9EB-357C-4B21-BCF7-158C72F26D55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24054B4A-3555-4648-B76F-B6044939B49B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DEC1B758-44C7-450E-8CF4-08783AF05D6C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6372E21E-130F-4A33-95A0-8D8CF37029DF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A82BDC27-ABF1-4036-8DF2-AFBBBC518313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9FC5BFF4-109A-4B1E-ADE4-F410FDF789F4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173C2A12-05C2-4008-AE20-8552DD1FB677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A5E78486-838E-45EC-BE5F-394C97E7918E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53975"/>
            <a:ext cx="2187575" cy="280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3975"/>
            <a:ext cx="6413500" cy="280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- </a:t>
            </a:r>
            <a:fld id="{11BE50BA-3ABB-4F26-9BAE-79B64CAC82FA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536700"/>
            <a:ext cx="3535362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536700"/>
            <a:ext cx="3535363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A3EBF3A4-DB2B-46D5-BD33-80696A58B694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53975"/>
            <a:ext cx="2187575" cy="280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3975"/>
            <a:ext cx="6413500" cy="280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C049D953-8A41-43E9-A002-C448B66F9A78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0A8383D9-E8E2-49A1-9161-408D3BE52989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D9A3C94F-E989-4259-8770-DBA20218C37F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536700"/>
            <a:ext cx="3535362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536700"/>
            <a:ext cx="3535363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F7D7AD8B-A61B-4113-9550-82B331261414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2245477F-0B85-435C-95BA-5AE114170A02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536700"/>
            <a:ext cx="3535362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536700"/>
            <a:ext cx="3535363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453C6714-EFD4-4AEE-9FA9-36A4D3B3CE58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1C505A28-06CE-41D9-8E09-AA5E9E687948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164EE6E2-F1D5-400E-9A4B-F6CF65049D0A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818B5273-713B-4972-BC68-E104F75E9310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31ABE2B4-05C5-448C-B11D-D6DA50C5916A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9C7C9A18-0E60-441C-A4F5-3CF125C3D0D6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53975"/>
            <a:ext cx="2187575" cy="280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3975"/>
            <a:ext cx="6413500" cy="280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0D1C71F5-8EF5-4B6B-B2DC-F6D24C427CB3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BB9A4634-6410-4938-8DF5-6CADF4D53725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4B59F472-376E-4E29-A785-5071C7AC3EA2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951A4FDC-717F-48E0-8A52-ED4AE71CBEB1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536700"/>
            <a:ext cx="3535362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536700"/>
            <a:ext cx="3535363" cy="132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550CD47A-6D9E-435B-AA88-7F09F1DDF933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4C7621A4-C150-4764-A8D6-8BFFFBA1DF50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E3885AF7-6863-4988-911B-2C21D51A2B51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87348063-B842-43F0-AF41-0A8B102B75AB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13C30F33-2A15-42A7-A555-C8773882A054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4FB51B92-D6D5-4AC1-BD5E-07B1C2BCAF11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A08B464E-8B60-41A5-A23A-1D36C5B69A09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D10CCB73-2EC0-4B45-BBBD-3E7C206DA3EC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53975"/>
            <a:ext cx="2187575" cy="280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3975"/>
            <a:ext cx="6413500" cy="280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C7A2C2A9-D71E-4F4E-BBEE-7D2E15CE0A36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84B97DCA-D719-4B2D-A3BA-428209639621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B142C434-96E4-4777-A333-A4551EBA812C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1D8C4309-B786-4E1F-8415-51DC44C0E5F0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- </a:t>
            </a:r>
            <a:fld id="{6F1F8A8B-90E2-47CC-A805-A9F98E2DF38E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6.png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1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0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5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5"/>
          <p:cNvGrpSpPr>
            <a:grpSpLocks/>
          </p:cNvGrpSpPr>
          <p:nvPr/>
        </p:nvGrpSpPr>
        <p:grpSpPr bwMode="auto">
          <a:xfrm>
            <a:off x="0" y="5113338"/>
            <a:ext cx="9150350" cy="1482725"/>
            <a:chOff x="0" y="3221"/>
            <a:chExt cx="5764" cy="934"/>
          </a:xfrm>
        </p:grpSpPr>
        <p:pic>
          <p:nvPicPr>
            <p:cNvPr id="1034" name="Picture 161" descr="70"/>
            <p:cNvPicPr>
              <a:picLocks noChangeAspect="1" noChangeArrowheads="1"/>
            </p:cNvPicPr>
            <p:nvPr userDrawn="1"/>
          </p:nvPicPr>
          <p:blipFill>
            <a:blip r:embed="rId14"/>
            <a:srcRect l="3949"/>
            <a:stretch>
              <a:fillRect/>
            </a:stretch>
          </p:blipFill>
          <p:spPr bwMode="auto">
            <a:xfrm>
              <a:off x="0" y="3855"/>
              <a:ext cx="57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62" descr="70"/>
            <p:cNvPicPr>
              <a:picLocks noChangeAspect="1" noChangeArrowheads="1"/>
            </p:cNvPicPr>
            <p:nvPr userDrawn="1"/>
          </p:nvPicPr>
          <p:blipFill>
            <a:blip r:embed="rId14"/>
            <a:srcRect l="1717" r="2299"/>
            <a:stretch>
              <a:fillRect/>
            </a:stretch>
          </p:blipFill>
          <p:spPr bwMode="auto">
            <a:xfrm>
              <a:off x="0" y="3704"/>
              <a:ext cx="57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164" descr="70"/>
            <p:cNvPicPr>
              <a:picLocks noChangeAspect="1" noChangeArrowheads="1"/>
            </p:cNvPicPr>
            <p:nvPr userDrawn="1"/>
          </p:nvPicPr>
          <p:blipFill>
            <a:blip r:embed="rId14"/>
            <a:srcRect l="1717" r="2299"/>
            <a:stretch>
              <a:fillRect/>
            </a:stretch>
          </p:blipFill>
          <p:spPr bwMode="auto">
            <a:xfrm>
              <a:off x="0" y="3409"/>
              <a:ext cx="57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53" descr="grad-white-box-2"/>
            <p:cNvPicPr>
              <a:picLocks noChangeAspect="1" noChangeArrowheads="1"/>
            </p:cNvPicPr>
            <p:nvPr userDrawn="1"/>
          </p:nvPicPr>
          <p:blipFill>
            <a:blip r:embed="rId15"/>
            <a:srcRect r="36000"/>
            <a:stretch>
              <a:fillRect/>
            </a:stretch>
          </p:blipFill>
          <p:spPr bwMode="auto">
            <a:xfrm>
              <a:off x="0" y="3789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50" descr="grad-white-box-2"/>
            <p:cNvPicPr>
              <a:picLocks noChangeAspect="1" noChangeArrowheads="1"/>
            </p:cNvPicPr>
            <p:nvPr userDrawn="1"/>
          </p:nvPicPr>
          <p:blipFill>
            <a:blip r:embed="rId16"/>
            <a:srcRect r="36000"/>
            <a:stretch>
              <a:fillRect/>
            </a:stretch>
          </p:blipFill>
          <p:spPr bwMode="auto">
            <a:xfrm>
              <a:off x="0" y="3221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63" descr="70"/>
            <p:cNvPicPr>
              <a:picLocks noChangeAspect="1" noChangeArrowheads="1"/>
            </p:cNvPicPr>
            <p:nvPr userDrawn="1"/>
          </p:nvPicPr>
          <p:blipFill>
            <a:blip r:embed="rId14"/>
            <a:srcRect l="3949"/>
            <a:stretch>
              <a:fillRect/>
            </a:stretch>
          </p:blipFill>
          <p:spPr bwMode="auto">
            <a:xfrm>
              <a:off x="0" y="3558"/>
              <a:ext cx="57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3975"/>
            <a:ext cx="87534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3138" y="1536700"/>
            <a:ext cx="722312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69" name="Line 73"/>
          <p:cNvSpPr>
            <a:spLocks noChangeShapeType="1"/>
          </p:cNvSpPr>
          <p:nvPr/>
        </p:nvSpPr>
        <p:spPr bwMode="auto">
          <a:xfrm>
            <a:off x="236538" y="519113"/>
            <a:ext cx="8636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IN"/>
          </a:p>
        </p:txBody>
      </p: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5091113" y="6434138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defRPr/>
            </a:pPr>
            <a:r>
              <a:rPr lang="en-GB" sz="1000">
                <a:solidFill>
                  <a:srgbClr val="4E84C4"/>
                </a:solidFill>
              </a:rPr>
              <a:t>“IT-as-a-Service” from the Cloud</a:t>
            </a:r>
          </a:p>
        </p:txBody>
      </p:sp>
      <p:sp>
        <p:nvSpPr>
          <p:cNvPr id="4192" name="Text Box 96"/>
          <p:cNvSpPr txBox="1">
            <a:spLocks noChangeArrowheads="1"/>
          </p:cNvSpPr>
          <p:nvPr/>
        </p:nvSpPr>
        <p:spPr bwMode="auto">
          <a:xfrm>
            <a:off x="5091113" y="6583363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GB" sz="1000">
                <a:solidFill>
                  <a:srgbClr val="4E84C4"/>
                </a:solidFill>
              </a:rPr>
              <a:t>INTERNAL &amp; CONFIDENTIAL</a:t>
            </a:r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40213" y="6405563"/>
            <a:ext cx="6635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4E84C4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- </a:t>
            </a:r>
            <a:fld id="{DEB4CF78-4AA0-441F-9467-D867C55B9851}" type="slidenum">
              <a:rPr lang="en-GB"/>
              <a:pPr>
                <a:defRPr/>
              </a:pPr>
              <a:t>‹#›</a:t>
            </a:fld>
            <a:r>
              <a:rPr lang="en-GB"/>
              <a:t> -</a:t>
            </a:r>
          </a:p>
        </p:txBody>
      </p:sp>
      <p:pic>
        <p:nvPicPr>
          <p:cNvPr id="1033" name="Picture 2" descr="C:\Documents and Settings\332418\Desktop\Final iON Identity_Colour.jpg"/>
          <p:cNvPicPr>
            <a:picLocks noChangeAspect="1" noChangeArrowheads="1"/>
          </p:cNvPicPr>
          <p:nvPr userDrawn="1"/>
        </p:nvPicPr>
        <p:blipFill>
          <a:blip r:embed="rId17"/>
          <a:srcRect l="35870" t="34361" r="36909" b="36099"/>
          <a:stretch>
            <a:fillRect/>
          </a:stretch>
        </p:blipFill>
        <p:spPr bwMode="auto">
          <a:xfrm>
            <a:off x="177800" y="6323013"/>
            <a:ext cx="7874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24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  <p:sldLayoutId id="2147484132" r:id="rId10"/>
    <p:sldLayoutId id="2147484133" r:id="rId11"/>
    <p:sldLayoutId id="214748413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2pPr>
      <a:lvl3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3pPr>
      <a:lvl4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4pPr>
      <a:lvl5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5pPr>
      <a:lvl6pPr marL="4572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6pPr>
      <a:lvl7pPr marL="9144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7pPr>
      <a:lvl8pPr marL="13716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8pPr>
      <a:lvl9pPr marL="18288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3038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600">
          <a:solidFill>
            <a:schemeClr val="tx1"/>
          </a:solidFill>
          <a:latin typeface="+mn-lt"/>
        </a:defRPr>
      </a:lvl2pPr>
      <a:lvl3pPr marL="7413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400">
          <a:solidFill>
            <a:schemeClr val="tx1"/>
          </a:solidFill>
          <a:latin typeface="+mn-lt"/>
        </a:defRPr>
      </a:lvl3pPr>
      <a:lvl4pPr marL="1027113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200">
          <a:solidFill>
            <a:schemeClr val="tx1"/>
          </a:solidFill>
          <a:latin typeface="+mn-lt"/>
        </a:defRPr>
      </a:lvl4pPr>
      <a:lvl5pPr marL="1314450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5pPr>
      <a:lvl6pPr marL="17716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7pPr>
      <a:lvl8pPr marL="26860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8pPr>
      <a:lvl9pPr marL="31432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65"/>
          <p:cNvGrpSpPr>
            <a:grpSpLocks/>
          </p:cNvGrpSpPr>
          <p:nvPr/>
        </p:nvGrpSpPr>
        <p:grpSpPr bwMode="auto">
          <a:xfrm>
            <a:off x="0" y="5113338"/>
            <a:ext cx="9150350" cy="1482725"/>
            <a:chOff x="0" y="3221"/>
            <a:chExt cx="5764" cy="934"/>
          </a:xfrm>
        </p:grpSpPr>
        <p:pic>
          <p:nvPicPr>
            <p:cNvPr id="2058" name="Picture 161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3949"/>
            <a:stretch>
              <a:fillRect/>
            </a:stretch>
          </p:blipFill>
          <p:spPr bwMode="auto">
            <a:xfrm>
              <a:off x="0" y="3855"/>
              <a:ext cx="57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62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1717" r="2299"/>
            <a:stretch>
              <a:fillRect/>
            </a:stretch>
          </p:blipFill>
          <p:spPr bwMode="auto">
            <a:xfrm>
              <a:off x="0" y="3704"/>
              <a:ext cx="57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164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1717" r="2299"/>
            <a:stretch>
              <a:fillRect/>
            </a:stretch>
          </p:blipFill>
          <p:spPr bwMode="auto">
            <a:xfrm>
              <a:off x="0" y="3409"/>
              <a:ext cx="57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153" descr="grad-white-box-2"/>
            <p:cNvPicPr>
              <a:picLocks noChangeAspect="1" noChangeArrowheads="1"/>
            </p:cNvPicPr>
            <p:nvPr userDrawn="1"/>
          </p:nvPicPr>
          <p:blipFill>
            <a:blip r:embed="rId14"/>
            <a:srcRect r="36000"/>
            <a:stretch>
              <a:fillRect/>
            </a:stretch>
          </p:blipFill>
          <p:spPr bwMode="auto">
            <a:xfrm>
              <a:off x="0" y="3789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50" descr="grad-white-box-2"/>
            <p:cNvPicPr>
              <a:picLocks noChangeAspect="1" noChangeArrowheads="1"/>
            </p:cNvPicPr>
            <p:nvPr userDrawn="1"/>
          </p:nvPicPr>
          <p:blipFill>
            <a:blip r:embed="rId15"/>
            <a:srcRect r="36000"/>
            <a:stretch>
              <a:fillRect/>
            </a:stretch>
          </p:blipFill>
          <p:spPr bwMode="auto">
            <a:xfrm>
              <a:off x="0" y="3221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163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3949"/>
            <a:stretch>
              <a:fillRect/>
            </a:stretch>
          </p:blipFill>
          <p:spPr bwMode="auto">
            <a:xfrm>
              <a:off x="0" y="3558"/>
              <a:ext cx="57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3975"/>
            <a:ext cx="87534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3138" y="1536700"/>
            <a:ext cx="722312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169" name="Line 73"/>
          <p:cNvSpPr>
            <a:spLocks noChangeShapeType="1"/>
          </p:cNvSpPr>
          <p:nvPr/>
        </p:nvSpPr>
        <p:spPr bwMode="auto">
          <a:xfrm>
            <a:off x="236538" y="519113"/>
            <a:ext cx="8636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IN"/>
          </a:p>
        </p:txBody>
      </p: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5091113" y="6434138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defRPr/>
            </a:pPr>
            <a:r>
              <a:rPr lang="en-IN" sz="1000">
                <a:solidFill>
                  <a:srgbClr val="4E84C4"/>
                </a:solidFill>
                <a:latin typeface="Arial" pitchFamily="34" charset="0"/>
                <a:cs typeface="Arial" pitchFamily="34" charset="0"/>
              </a:rPr>
              <a:t>Technology Made Easy and Affordable</a:t>
            </a:r>
          </a:p>
        </p:txBody>
      </p:sp>
      <p:sp>
        <p:nvSpPr>
          <p:cNvPr id="4192" name="Text Box 96"/>
          <p:cNvSpPr txBox="1">
            <a:spLocks noChangeArrowheads="1"/>
          </p:cNvSpPr>
          <p:nvPr/>
        </p:nvSpPr>
        <p:spPr bwMode="auto">
          <a:xfrm>
            <a:off x="5091113" y="6583363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IN" sz="1000">
                <a:solidFill>
                  <a:srgbClr val="4E84C4"/>
                </a:solidFill>
              </a:rPr>
              <a:t>CONFIDENTIAL</a:t>
            </a:r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40213" y="6405563"/>
            <a:ext cx="6635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4E84C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- </a:t>
            </a:r>
            <a:fld id="{1E00073C-A260-4E73-91AE-966324388F7D}" type="slidenum">
              <a:rPr lang="en-IN"/>
              <a:pPr>
                <a:defRPr/>
              </a:pPr>
              <a:t>‹#›</a:t>
            </a:fld>
            <a:r>
              <a:rPr lang="en-IN"/>
              <a:t> -</a:t>
            </a:r>
          </a:p>
        </p:txBody>
      </p:sp>
      <p:pic>
        <p:nvPicPr>
          <p:cNvPr id="2057" name="Picture 2" descr="C:\Documents and Settings\332418\Desktop\Final iON Identity_Colour.jpg"/>
          <p:cNvPicPr>
            <a:picLocks noChangeAspect="1" noChangeArrowheads="1"/>
          </p:cNvPicPr>
          <p:nvPr userDrawn="1"/>
        </p:nvPicPr>
        <p:blipFill>
          <a:blip r:embed="rId16"/>
          <a:srcRect l="35870" t="34361" r="36909" b="36099"/>
          <a:stretch>
            <a:fillRect/>
          </a:stretch>
        </p:blipFill>
        <p:spPr bwMode="auto">
          <a:xfrm>
            <a:off x="177800" y="6323013"/>
            <a:ext cx="7874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hf hdr="0" ftr="0" dt="0"/>
  <p:txStyles>
    <p:titleStyle>
      <a:lvl1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2pPr>
      <a:lvl3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3pPr>
      <a:lvl4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4pPr>
      <a:lvl5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5pPr>
      <a:lvl6pPr marL="4572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6pPr>
      <a:lvl7pPr marL="9144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7pPr>
      <a:lvl8pPr marL="13716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8pPr>
      <a:lvl9pPr marL="18288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3038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600">
          <a:solidFill>
            <a:schemeClr val="tx1"/>
          </a:solidFill>
          <a:latin typeface="+mn-lt"/>
        </a:defRPr>
      </a:lvl2pPr>
      <a:lvl3pPr marL="7413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400">
          <a:solidFill>
            <a:schemeClr val="tx1"/>
          </a:solidFill>
          <a:latin typeface="+mn-lt"/>
        </a:defRPr>
      </a:lvl3pPr>
      <a:lvl4pPr marL="1027113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200">
          <a:solidFill>
            <a:schemeClr val="tx1"/>
          </a:solidFill>
          <a:latin typeface="+mn-lt"/>
        </a:defRPr>
      </a:lvl4pPr>
      <a:lvl5pPr marL="1314450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5pPr>
      <a:lvl6pPr marL="17716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7pPr>
      <a:lvl8pPr marL="26860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8pPr>
      <a:lvl9pPr marL="31432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E84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08"/>
          <p:cNvGrpSpPr>
            <a:grpSpLocks/>
          </p:cNvGrpSpPr>
          <p:nvPr/>
        </p:nvGrpSpPr>
        <p:grpSpPr bwMode="auto">
          <a:xfrm>
            <a:off x="0" y="1343025"/>
            <a:ext cx="9144000" cy="2943225"/>
            <a:chOff x="0" y="846"/>
            <a:chExt cx="5760" cy="1854"/>
          </a:xfrm>
        </p:grpSpPr>
        <p:pic>
          <p:nvPicPr>
            <p:cNvPr id="3104" name="Picture 198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3499" r="2338"/>
            <a:stretch>
              <a:fillRect/>
            </a:stretch>
          </p:blipFill>
          <p:spPr bwMode="auto">
            <a:xfrm>
              <a:off x="0" y="1224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05" name="Picture 199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1276" r="4561"/>
            <a:stretch>
              <a:fillRect/>
            </a:stretch>
          </p:blipFill>
          <p:spPr bwMode="auto">
            <a:xfrm>
              <a:off x="0" y="1375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06" name="Picture 200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1276" r="4561"/>
            <a:stretch>
              <a:fillRect/>
            </a:stretch>
          </p:blipFill>
          <p:spPr bwMode="auto">
            <a:xfrm>
              <a:off x="0" y="1074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07" name="Picture 201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3499" r="2338"/>
            <a:stretch>
              <a:fillRect/>
            </a:stretch>
          </p:blipFill>
          <p:spPr bwMode="auto">
            <a:xfrm>
              <a:off x="0" y="1522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08" name="Picture 202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1276" r="4561"/>
            <a:stretch>
              <a:fillRect/>
            </a:stretch>
          </p:blipFill>
          <p:spPr bwMode="auto">
            <a:xfrm>
              <a:off x="0" y="1673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09" name="Picture 203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3499" r="2338"/>
            <a:stretch>
              <a:fillRect/>
            </a:stretch>
          </p:blipFill>
          <p:spPr bwMode="auto">
            <a:xfrm>
              <a:off x="0" y="1822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0" name="Picture 204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1276" r="4561"/>
            <a:stretch>
              <a:fillRect/>
            </a:stretch>
          </p:blipFill>
          <p:spPr bwMode="auto">
            <a:xfrm>
              <a:off x="0" y="1970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1" name="Picture 205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3499" r="2338"/>
            <a:stretch>
              <a:fillRect/>
            </a:stretch>
          </p:blipFill>
          <p:spPr bwMode="auto">
            <a:xfrm>
              <a:off x="0" y="2120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2" name="Picture 206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1276" r="4561"/>
            <a:stretch>
              <a:fillRect/>
            </a:stretch>
          </p:blipFill>
          <p:spPr bwMode="auto">
            <a:xfrm>
              <a:off x="0" y="2271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3" name="Picture 207" descr="Blue 200_1row"/>
            <p:cNvPicPr>
              <a:picLocks noChangeAspect="1" noChangeArrowheads="1"/>
            </p:cNvPicPr>
            <p:nvPr userDrawn="1"/>
          </p:nvPicPr>
          <p:blipFill>
            <a:blip r:embed="rId13"/>
            <a:srcRect l="3499" r="2338"/>
            <a:stretch>
              <a:fillRect/>
            </a:stretch>
          </p:blipFill>
          <p:spPr bwMode="auto">
            <a:xfrm>
              <a:off x="0" y="2421"/>
              <a:ext cx="576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4" name="Picture 185" descr="blue_walla"/>
            <p:cNvPicPr>
              <a:picLocks noChangeAspect="1" noChangeArrowheads="1"/>
            </p:cNvPicPr>
            <p:nvPr userDrawn="1"/>
          </p:nvPicPr>
          <p:blipFill>
            <a:blip r:embed="rId14"/>
            <a:srcRect r="36000" b="54196"/>
            <a:stretch>
              <a:fillRect/>
            </a:stretch>
          </p:blipFill>
          <p:spPr bwMode="auto">
            <a:xfrm>
              <a:off x="0" y="1674"/>
              <a:ext cx="5760" cy="1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15" name="Picture 182" descr="blue_walla"/>
            <p:cNvPicPr>
              <a:picLocks noChangeAspect="1" noChangeArrowheads="1"/>
            </p:cNvPicPr>
            <p:nvPr userDrawn="1"/>
          </p:nvPicPr>
          <p:blipFill>
            <a:blip r:embed="rId15"/>
            <a:srcRect t="46428" r="36000"/>
            <a:stretch>
              <a:fillRect/>
            </a:stretch>
          </p:blipFill>
          <p:spPr bwMode="auto">
            <a:xfrm>
              <a:off x="0" y="846"/>
              <a:ext cx="57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Line 180"/>
            <p:cNvSpPr>
              <a:spLocks noChangeShapeType="1"/>
            </p:cNvSpPr>
            <p:nvPr userDrawn="1"/>
          </p:nvSpPr>
          <p:spPr bwMode="auto">
            <a:xfrm>
              <a:off x="175" y="2531"/>
              <a:ext cx="3647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IN"/>
            </a:p>
          </p:txBody>
        </p:sp>
      </p:grpSp>
      <p:graphicFrame>
        <p:nvGraphicFramePr>
          <p:cNvPr id="30" name="table1"/>
          <p:cNvGraphicFramePr>
            <a:graphicFrameLocks noGrp="1"/>
          </p:cNvGraphicFramePr>
          <p:nvPr/>
        </p:nvGraphicFramePr>
        <p:xfrm>
          <a:off x="23707725" y="9223375"/>
          <a:ext cx="6643688" cy="1323975"/>
        </p:xfrm>
        <a:graphic>
          <a:graphicData uri="http://schemas.openxmlformats.org/drawingml/2006/table">
            <a:tbl>
              <a:tblPr/>
              <a:tblGrid>
                <a:gridCol w="2217738"/>
                <a:gridCol w="2208212"/>
                <a:gridCol w="2217738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4E84C4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97" name="Picture 13" descr="EC"/>
          <p:cNvPicPr>
            <a:picLocks noChangeAspect="1" noChangeArrowheads="1"/>
          </p:cNvPicPr>
          <p:nvPr/>
        </p:nvPicPr>
        <p:blipFill>
          <a:blip r:embed="rId16"/>
          <a:srcRect l="1355" t="5624" r="1581" b="3751"/>
          <a:stretch>
            <a:fillRect/>
          </a:stretch>
        </p:blipFill>
        <p:spPr bwMode="auto">
          <a:xfrm>
            <a:off x="6759575" y="6091238"/>
            <a:ext cx="20462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127" descr="10%"/>
          <p:cNvSpPr>
            <a:spLocks noChangeArrowheads="1"/>
          </p:cNvSpPr>
          <p:nvPr/>
        </p:nvSpPr>
        <p:spPr bwMode="auto">
          <a:xfrm>
            <a:off x="23747413" y="9009063"/>
            <a:ext cx="3616325" cy="201612"/>
          </a:xfrm>
          <a:prstGeom prst="rect">
            <a:avLst/>
          </a:prstGeom>
          <a:solidFill>
            <a:srgbClr val="FBB034"/>
          </a:solidFill>
          <a:ln w="127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33" name="Rectangle 128" descr="10%"/>
          <p:cNvSpPr>
            <a:spLocks noChangeArrowheads="1"/>
          </p:cNvSpPr>
          <p:nvPr/>
        </p:nvSpPr>
        <p:spPr bwMode="auto">
          <a:xfrm>
            <a:off x="-23747413" y="-8994775"/>
            <a:ext cx="3616325" cy="201612"/>
          </a:xfrm>
          <a:prstGeom prst="rect">
            <a:avLst/>
          </a:prstGeom>
          <a:solidFill>
            <a:srgbClr val="FBB034"/>
          </a:solidFill>
          <a:ln w="127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IN"/>
          </a:p>
        </p:txBody>
      </p:sp>
      <p:pic>
        <p:nvPicPr>
          <p:cNvPr id="3100" name="Picture 155" descr="tcs-tran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52425" y="712788"/>
            <a:ext cx="28432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1" name="Picture 156" descr="tata-trans-new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189913" y="355600"/>
            <a:ext cx="5603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3975"/>
            <a:ext cx="87534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10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3138" y="1536700"/>
            <a:ext cx="722312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hf hdr="0" ftr="0" dt="0"/>
  <p:txStyles>
    <p:titleStyle>
      <a:lvl1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2pPr>
      <a:lvl3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3pPr>
      <a:lvl4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4pPr>
      <a:lvl5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5pPr>
      <a:lvl6pPr marL="4572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6pPr>
      <a:lvl7pPr marL="9144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7pPr>
      <a:lvl8pPr marL="13716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8pPr>
      <a:lvl9pPr marL="18288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3038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600">
          <a:solidFill>
            <a:schemeClr val="tx1"/>
          </a:solidFill>
          <a:latin typeface="+mn-lt"/>
        </a:defRPr>
      </a:lvl2pPr>
      <a:lvl3pPr marL="7413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400">
          <a:solidFill>
            <a:schemeClr val="tx1"/>
          </a:solidFill>
          <a:latin typeface="+mn-lt"/>
        </a:defRPr>
      </a:lvl3pPr>
      <a:lvl4pPr marL="1027113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200">
          <a:solidFill>
            <a:schemeClr val="tx1"/>
          </a:solidFill>
          <a:latin typeface="+mn-lt"/>
        </a:defRPr>
      </a:lvl4pPr>
      <a:lvl5pPr marL="1314450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5pPr>
      <a:lvl6pPr marL="17716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7pPr>
      <a:lvl8pPr marL="26860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8pPr>
      <a:lvl9pPr marL="31432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65"/>
          <p:cNvGrpSpPr>
            <a:grpSpLocks/>
          </p:cNvGrpSpPr>
          <p:nvPr/>
        </p:nvGrpSpPr>
        <p:grpSpPr bwMode="auto">
          <a:xfrm>
            <a:off x="0" y="5113338"/>
            <a:ext cx="9150350" cy="1482725"/>
            <a:chOff x="0" y="3221"/>
            <a:chExt cx="5764" cy="934"/>
          </a:xfrm>
        </p:grpSpPr>
        <p:pic>
          <p:nvPicPr>
            <p:cNvPr id="4106" name="Picture 161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3949"/>
            <a:stretch>
              <a:fillRect/>
            </a:stretch>
          </p:blipFill>
          <p:spPr bwMode="auto">
            <a:xfrm>
              <a:off x="0" y="3855"/>
              <a:ext cx="57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62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1717" r="2299"/>
            <a:stretch>
              <a:fillRect/>
            </a:stretch>
          </p:blipFill>
          <p:spPr bwMode="auto">
            <a:xfrm>
              <a:off x="0" y="3704"/>
              <a:ext cx="57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164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1717" r="2299"/>
            <a:stretch>
              <a:fillRect/>
            </a:stretch>
          </p:blipFill>
          <p:spPr bwMode="auto">
            <a:xfrm>
              <a:off x="0" y="3409"/>
              <a:ext cx="57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153" descr="grad-white-box-2"/>
            <p:cNvPicPr>
              <a:picLocks noChangeAspect="1" noChangeArrowheads="1"/>
            </p:cNvPicPr>
            <p:nvPr userDrawn="1"/>
          </p:nvPicPr>
          <p:blipFill>
            <a:blip r:embed="rId14"/>
            <a:srcRect r="36000"/>
            <a:stretch>
              <a:fillRect/>
            </a:stretch>
          </p:blipFill>
          <p:spPr bwMode="auto">
            <a:xfrm>
              <a:off x="0" y="3789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150" descr="grad-white-box-2"/>
            <p:cNvPicPr>
              <a:picLocks noChangeAspect="1" noChangeArrowheads="1"/>
            </p:cNvPicPr>
            <p:nvPr userDrawn="1"/>
          </p:nvPicPr>
          <p:blipFill>
            <a:blip r:embed="rId15"/>
            <a:srcRect r="36000"/>
            <a:stretch>
              <a:fillRect/>
            </a:stretch>
          </p:blipFill>
          <p:spPr bwMode="auto">
            <a:xfrm>
              <a:off x="0" y="3221"/>
              <a:ext cx="57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163" descr="70"/>
            <p:cNvPicPr>
              <a:picLocks noChangeAspect="1" noChangeArrowheads="1"/>
            </p:cNvPicPr>
            <p:nvPr userDrawn="1"/>
          </p:nvPicPr>
          <p:blipFill>
            <a:blip r:embed="rId13"/>
            <a:srcRect l="3949"/>
            <a:stretch>
              <a:fillRect/>
            </a:stretch>
          </p:blipFill>
          <p:spPr bwMode="auto">
            <a:xfrm>
              <a:off x="0" y="3558"/>
              <a:ext cx="57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3975"/>
            <a:ext cx="87534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3138" y="1536700"/>
            <a:ext cx="722312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69" name="Line 73"/>
          <p:cNvSpPr>
            <a:spLocks noChangeShapeType="1"/>
          </p:cNvSpPr>
          <p:nvPr/>
        </p:nvSpPr>
        <p:spPr bwMode="auto">
          <a:xfrm>
            <a:off x="236538" y="519113"/>
            <a:ext cx="8636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5091113" y="6434138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defRPr/>
            </a:pPr>
            <a:r>
              <a:rPr lang="en-US" sz="1000">
                <a:solidFill>
                  <a:srgbClr val="4E84C4"/>
                </a:solidFill>
              </a:rPr>
              <a:t>Document Name</a:t>
            </a:r>
          </a:p>
        </p:txBody>
      </p:sp>
      <p:sp>
        <p:nvSpPr>
          <p:cNvPr id="4192" name="Text Box 96"/>
          <p:cNvSpPr txBox="1">
            <a:spLocks noChangeArrowheads="1"/>
          </p:cNvSpPr>
          <p:nvPr/>
        </p:nvSpPr>
        <p:spPr bwMode="auto">
          <a:xfrm>
            <a:off x="5091113" y="6583363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000">
                <a:solidFill>
                  <a:srgbClr val="4E84C4"/>
                </a:solidFill>
              </a:rPr>
              <a:t>CONFIDENTIAL</a:t>
            </a:r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40213" y="6405563"/>
            <a:ext cx="6635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4E84C4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- </a:t>
            </a:r>
            <a:fld id="{5A21F832-BF76-4E06-B776-A44E25CA3B75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  <p:pic>
        <p:nvPicPr>
          <p:cNvPr id="4105" name="Picture 126" descr="tcs-blue-trans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69863" y="6513513"/>
            <a:ext cx="28432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</p:sldLayoutIdLst>
  <p:hf hdr="0" ftr="0" dt="0"/>
  <p:txStyles>
    <p:titleStyle>
      <a:lvl1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2pPr>
      <a:lvl3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3pPr>
      <a:lvl4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4pPr>
      <a:lvl5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5pPr>
      <a:lvl6pPr marL="4572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6pPr>
      <a:lvl7pPr marL="9144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7pPr>
      <a:lvl8pPr marL="13716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8pPr>
      <a:lvl9pPr marL="18288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3038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600">
          <a:solidFill>
            <a:schemeClr val="tx1"/>
          </a:solidFill>
          <a:latin typeface="+mn-lt"/>
        </a:defRPr>
      </a:lvl2pPr>
      <a:lvl3pPr marL="7413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400">
          <a:solidFill>
            <a:schemeClr val="tx1"/>
          </a:solidFill>
          <a:latin typeface="+mn-lt"/>
        </a:defRPr>
      </a:lvl3pPr>
      <a:lvl4pPr marL="1027113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200">
          <a:solidFill>
            <a:schemeClr val="tx1"/>
          </a:solidFill>
          <a:latin typeface="+mn-lt"/>
        </a:defRPr>
      </a:lvl4pPr>
      <a:lvl5pPr marL="1314450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5pPr>
      <a:lvl6pPr marL="17716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7pPr>
      <a:lvl8pPr marL="26860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8pPr>
      <a:lvl9pPr marL="31432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3975"/>
            <a:ext cx="87534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3138" y="1536700"/>
            <a:ext cx="7223125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40213" y="6405563"/>
            <a:ext cx="6635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4E84C4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- </a:t>
            </a:r>
            <a:fld id="{10043A16-4632-4EA5-A428-3494ABFDEE47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36538" y="519113"/>
            <a:ext cx="8636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IN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091113" y="6583363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000">
                <a:solidFill>
                  <a:srgbClr val="4E84C4"/>
                </a:solidFill>
              </a:rPr>
              <a:t>CONFIDENTIAL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091113" y="6434138"/>
            <a:ext cx="389413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1000">
                <a:solidFill>
                  <a:srgbClr val="4E84C4"/>
                </a:solidFill>
                <a:latin typeface="Arial" pitchFamily="34" charset="0"/>
              </a:rPr>
              <a:t>Cloud Computing</a:t>
            </a:r>
          </a:p>
        </p:txBody>
      </p:sp>
      <p:pic>
        <p:nvPicPr>
          <p:cNvPr id="5128" name="Picture 8" descr="tcs-blue-tran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69863" y="6450013"/>
            <a:ext cx="28432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200_1row_grey"/>
          <p:cNvPicPr>
            <a:picLocks noChangeAspect="1" noChangeArrowheads="1"/>
          </p:cNvPicPr>
          <p:nvPr/>
        </p:nvPicPr>
        <p:blipFill>
          <a:blip r:embed="rId14"/>
          <a:srcRect l="1765" r="4071"/>
          <a:stretch>
            <a:fillRect/>
          </a:stretch>
        </p:blipFill>
        <p:spPr bwMode="auto">
          <a:xfrm>
            <a:off x="0" y="54117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200_1row_grey"/>
          <p:cNvPicPr>
            <a:picLocks noChangeAspect="1" noChangeArrowheads="1"/>
          </p:cNvPicPr>
          <p:nvPr/>
        </p:nvPicPr>
        <p:blipFill>
          <a:blip r:embed="rId14"/>
          <a:srcRect l="3891" r="1945"/>
          <a:stretch>
            <a:fillRect/>
          </a:stretch>
        </p:blipFill>
        <p:spPr bwMode="auto">
          <a:xfrm>
            <a:off x="0" y="5648325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200_1row_grey"/>
          <p:cNvPicPr>
            <a:picLocks noChangeAspect="1" noChangeArrowheads="1"/>
          </p:cNvPicPr>
          <p:nvPr/>
        </p:nvPicPr>
        <p:blipFill>
          <a:blip r:embed="rId14"/>
          <a:srcRect l="1700" r="4137"/>
          <a:stretch>
            <a:fillRect/>
          </a:stretch>
        </p:blipFill>
        <p:spPr bwMode="auto">
          <a:xfrm>
            <a:off x="0" y="5881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200_1row_grey"/>
          <p:cNvPicPr>
            <a:picLocks noChangeAspect="1" noChangeArrowheads="1"/>
          </p:cNvPicPr>
          <p:nvPr/>
        </p:nvPicPr>
        <p:blipFill>
          <a:blip r:embed="rId14"/>
          <a:srcRect l="3891" r="1945"/>
          <a:stretch>
            <a:fillRect/>
          </a:stretch>
        </p:blipFill>
        <p:spPr bwMode="auto">
          <a:xfrm>
            <a:off x="0" y="6118225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5365750"/>
            <a:ext cx="9144000" cy="3778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 flipV="1">
            <a:off x="0" y="5921375"/>
            <a:ext cx="9144000" cy="5048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8" r:id="rId1"/>
    <p:sldLayoutId id="2147484169" r:id="rId2"/>
    <p:sldLayoutId id="2147484170" r:id="rId3"/>
    <p:sldLayoutId id="2147484171" r:id="rId4"/>
    <p:sldLayoutId id="2147484172" r:id="rId5"/>
    <p:sldLayoutId id="2147484173" r:id="rId6"/>
    <p:sldLayoutId id="2147484174" r:id="rId7"/>
    <p:sldLayoutId id="2147484175" r:id="rId8"/>
    <p:sldLayoutId id="2147484176" r:id="rId9"/>
    <p:sldLayoutId id="2147484177" r:id="rId10"/>
    <p:sldLayoutId id="2147484178" r:id="rId11"/>
  </p:sldLayoutIdLst>
  <p:hf hdr="0" ftr="0" dt="0"/>
  <p:txStyles>
    <p:titleStyle>
      <a:lvl1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2pPr>
      <a:lvl3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3pPr>
      <a:lvl4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4pPr>
      <a:lvl5pPr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5pPr>
      <a:lvl6pPr marL="4572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6pPr>
      <a:lvl7pPr marL="9144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7pPr>
      <a:lvl8pPr marL="13716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8pPr>
      <a:lvl9pPr marL="1828800" algn="l" rtl="0" fontAlgn="base">
        <a:lnSpc>
          <a:spcPct val="115000"/>
        </a:lnSpc>
        <a:spcBef>
          <a:spcPct val="0"/>
        </a:spcBef>
        <a:spcAft>
          <a:spcPct val="0"/>
        </a:spcAft>
        <a:defRPr sz="2200" b="1">
          <a:solidFill>
            <a:srgbClr val="4E84C4"/>
          </a:solidFill>
          <a:latin typeface="Arial" pitchFamily="34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73038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600">
          <a:solidFill>
            <a:schemeClr val="tx1"/>
          </a:solidFill>
          <a:latin typeface="+mn-lt"/>
        </a:defRPr>
      </a:lvl2pPr>
      <a:lvl3pPr marL="7413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400">
          <a:solidFill>
            <a:schemeClr val="tx1"/>
          </a:solidFill>
          <a:latin typeface="+mn-lt"/>
        </a:defRPr>
      </a:lvl3pPr>
      <a:lvl4pPr marL="1027113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200">
          <a:solidFill>
            <a:schemeClr val="tx1"/>
          </a:solidFill>
          <a:latin typeface="+mn-lt"/>
        </a:defRPr>
      </a:lvl4pPr>
      <a:lvl5pPr marL="1314450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5pPr>
      <a:lvl6pPr marL="17716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7pPr>
      <a:lvl8pPr marL="26860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8pPr>
      <a:lvl9pPr marL="31432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172.17.218.52:8080/dotcom/TCSSM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172.17.218.51/SMBPortal" TargetMode="External"/><Relationship Id="rId5" Type="http://schemas.openxmlformats.org/officeDocument/2006/relationships/hyperlink" Target="http://demo.tcs-itontap.com/dotcom/cotmac" TargetMode="External"/><Relationship Id="rId4" Type="http://schemas.openxmlformats.org/officeDocument/2006/relationships/hyperlink" Target="http://172.17.218.26:9080/TCSFramework/jsp/Login.js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2413" y="5091113"/>
            <a:ext cx="5878512" cy="122555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0070C0"/>
                </a:solidFill>
              </a:rPr>
              <a:t>Manoj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Sahai</a:t>
            </a:r>
            <a:endParaRPr lang="en-US" b="1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sz="1400" b="1" dirty="0" smtClean="0">
                <a:solidFill>
                  <a:srgbClr val="0070C0"/>
                </a:solidFill>
              </a:rPr>
              <a:t>Head Strategic Sales, </a:t>
            </a:r>
            <a:r>
              <a:rPr lang="en-US" sz="1400" b="1" dirty="0" err="1" smtClean="0">
                <a:solidFill>
                  <a:srgbClr val="0070C0"/>
                </a:solidFill>
              </a:rPr>
              <a:t>iON</a:t>
            </a:r>
            <a:endParaRPr lang="en-US" sz="1400" b="1" dirty="0" smtClean="0">
              <a:solidFill>
                <a:srgbClr val="0070C0"/>
              </a:solidFill>
            </a:endParaRPr>
          </a:p>
          <a:p>
            <a:pPr eaLnBrk="1" hangingPunct="1"/>
            <a:endParaRPr lang="en-US" sz="1800" b="1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sz="1400" b="1" dirty="0" smtClean="0">
                <a:solidFill>
                  <a:srgbClr val="0070C0"/>
                </a:solidFill>
              </a:rPr>
              <a:t>29th  July 2011, Kolkata</a:t>
            </a:r>
          </a:p>
        </p:txBody>
      </p:sp>
      <p:sp>
        <p:nvSpPr>
          <p:cNvPr id="7171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90499" y="3505200"/>
            <a:ext cx="8775701" cy="1154162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0070C0"/>
                </a:solidFill>
              </a:rPr>
              <a:t>The Changing World of IT – Exciting new vistas for enterprise planning</a:t>
            </a:r>
            <a:br>
              <a:rPr lang="en-US" sz="2000" dirty="0" smtClean="0">
                <a:solidFill>
                  <a:srgbClr val="0070C0"/>
                </a:solidFill>
              </a:rPr>
            </a:br>
            <a:r>
              <a:rPr lang="en-US" sz="2000" dirty="0" smtClean="0">
                <a:solidFill>
                  <a:srgbClr val="0070C0"/>
                </a:solidFill>
              </a:rPr>
              <a:t>  </a:t>
            </a:r>
            <a:br>
              <a:rPr lang="en-US" sz="2000" dirty="0" smtClean="0">
                <a:solidFill>
                  <a:srgbClr val="0070C0"/>
                </a:solidFill>
              </a:rPr>
            </a:br>
            <a:r>
              <a:rPr lang="en-US" sz="2000" dirty="0" smtClean="0">
                <a:solidFill>
                  <a:srgbClr val="0070C0"/>
                </a:solidFill>
              </a:rPr>
              <a:t>Technology made Easy and Affordable</a:t>
            </a:r>
            <a:r>
              <a:rPr lang="en-US" sz="2000" b="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for SMEs On Cloud</a:t>
            </a:r>
            <a:endParaRPr lang="en-GB" sz="2000" dirty="0" smtClean="0">
              <a:solidFill>
                <a:srgbClr val="0070C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27000" y="4000500"/>
            <a:ext cx="8724900" cy="38100"/>
          </a:xfrm>
          <a:prstGeom prst="line">
            <a:avLst/>
          </a:prstGeom>
          <a:solidFill>
            <a:srgbClr val="6CCFF6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5C6767BA-0878-427A-A2B9-0F8E5C0023E4}" type="slidenum">
              <a:rPr lang="en-IN"/>
              <a:pPr>
                <a:defRPr/>
              </a:pPr>
              <a:t>9</a:t>
            </a:fld>
            <a:r>
              <a:rPr lang="en-IN"/>
              <a:t> -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53975"/>
            <a:ext cx="8753475" cy="863600"/>
          </a:xfrm>
        </p:spPr>
        <p:txBody>
          <a:bodyPr/>
          <a:lstStyle/>
          <a:p>
            <a:pPr eaLnBrk="1" hangingPunct="1"/>
            <a:r>
              <a:rPr lang="en-US" smtClean="0"/>
              <a:t>Technology made </a:t>
            </a:r>
            <a:r>
              <a:rPr lang="en-US" u="sng" smtClean="0"/>
              <a:t>Affordable</a:t>
            </a:r>
            <a:r>
              <a:rPr lang="en-US" smtClean="0"/>
              <a:t> for SMBs</a:t>
            </a:r>
            <a:br>
              <a:rPr lang="en-US" smtClean="0"/>
            </a:br>
            <a:r>
              <a:rPr lang="en-US" smtClean="0"/>
              <a:t>Core Principles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3050" y="1060450"/>
            <a:ext cx="1325563" cy="501650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Green</a:t>
            </a:r>
          </a:p>
        </p:txBody>
      </p:sp>
      <p:sp>
        <p:nvSpPr>
          <p:cNvPr id="30" name="Rectangle 4"/>
          <p:cNvSpPr txBox="1">
            <a:spLocks noChangeArrowheads="1"/>
          </p:cNvSpPr>
          <p:nvPr/>
        </p:nvSpPr>
        <p:spPr bwMode="auto">
          <a:xfrm>
            <a:off x="1798638" y="1033463"/>
            <a:ext cx="6862762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TCS </a:t>
            </a:r>
            <a:r>
              <a:rPr lang="en-GB" kern="0" dirty="0" err="1">
                <a:latin typeface="+mn-lt"/>
              </a:rPr>
              <a:t>iON</a:t>
            </a:r>
            <a:r>
              <a:rPr lang="en-GB" kern="0" dirty="0">
                <a:latin typeface="+mn-lt"/>
              </a:rPr>
              <a:t> reduces the overall cost to run the IT operations by nearly 40% of the traditional model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158038" y="39688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32" name="Oval 31"/>
          <p:cNvSpPr/>
          <p:nvPr/>
        </p:nvSpPr>
        <p:spPr>
          <a:xfrm>
            <a:off x="8537575" y="117475"/>
            <a:ext cx="338138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8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17475" y="1951038"/>
            <a:ext cx="3184525" cy="4005262"/>
            <a:chOff x="118070" y="1951038"/>
            <a:chExt cx="3183885" cy="4005073"/>
          </a:xfrm>
        </p:grpSpPr>
        <p:sp>
          <p:nvSpPr>
            <p:cNvPr id="39" name="Rectangle 38"/>
            <p:cNvSpPr/>
            <p:nvPr/>
          </p:nvSpPr>
          <p:spPr>
            <a:xfrm>
              <a:off x="118070" y="3336860"/>
              <a:ext cx="3183885" cy="3381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/>
                </a:rPr>
                <a:t>High Server side Computation </a:t>
              </a:r>
            </a:p>
          </p:txBody>
        </p:sp>
        <p:grpSp>
          <p:nvGrpSpPr>
            <p:cNvPr id="21530" name="Group 44"/>
            <p:cNvGrpSpPr>
              <a:grpSpLocks/>
            </p:cNvGrpSpPr>
            <p:nvPr/>
          </p:nvGrpSpPr>
          <p:grpSpPr bwMode="auto">
            <a:xfrm>
              <a:off x="273050" y="1951038"/>
              <a:ext cx="2671628" cy="4005073"/>
              <a:chOff x="273050" y="1951038"/>
              <a:chExt cx="2671628" cy="4005073"/>
            </a:xfrm>
          </p:grpSpPr>
          <p:sp>
            <p:nvSpPr>
              <p:cNvPr id="17" name="Cloud 16"/>
              <p:cNvSpPr/>
              <p:nvPr/>
            </p:nvSpPr>
            <p:spPr bwMode="auto">
              <a:xfrm>
                <a:off x="465663" y="1951038"/>
                <a:ext cx="2166502" cy="984204"/>
              </a:xfrm>
              <a:prstGeom prst="cloud">
                <a:avLst/>
              </a:prstGeom>
              <a:solidFill>
                <a:srgbClr val="F4F8FA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iON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r>
                  <a:rPr lang="en-US" b="1" dirty="0">
                    <a:solidFill>
                      <a:schemeClr val="tx1"/>
                    </a:solidFill>
                  </a:rPr>
                  <a:t>Cloud Services</a:t>
                </a:r>
              </a:p>
            </p:txBody>
          </p:sp>
          <p:pic>
            <p:nvPicPr>
              <p:cNvPr id="21532" name="Picture 10" descr="C:\Documents and Settings\122188\My Documents\My Pictures\Microsoft Clip Organizer\j0432567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98487" y="2690813"/>
                <a:ext cx="885825" cy="885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533" name="Picture 10" descr="C:\Documents and Settings\122188\My Documents\My Pictures\Microsoft Clip Organizer\j0432567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597025" y="2695575"/>
                <a:ext cx="884237" cy="885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" name="Content Placeholder 4"/>
              <p:cNvSpPr txBox="1">
                <a:spLocks/>
              </p:cNvSpPr>
              <p:nvPr/>
            </p:nvSpPr>
            <p:spPr>
              <a:xfrm>
                <a:off x="273614" y="3940081"/>
                <a:ext cx="2671226" cy="20160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169863" indent="-169863" eaLnBrk="0" hangingPunct="0">
                  <a:spcBef>
                    <a:spcPts val="2400"/>
                  </a:spcBef>
                  <a:buClr>
                    <a:srgbClr val="4E84C4"/>
                  </a:buClr>
                  <a:buFontTx/>
                  <a:buChar char="•"/>
                  <a:defRPr/>
                </a:pPr>
                <a:r>
                  <a:rPr lang="en-US" sz="1500" kern="0" dirty="0">
                    <a:latin typeface="+mn-lt"/>
                  </a:rPr>
                  <a:t>Power consumption of a Zero client is 4W as against 100W for a normal Desktop.</a:t>
                </a:r>
              </a:p>
              <a:p>
                <a:pPr marL="169863" indent="-169863" eaLnBrk="0" hangingPunct="0">
                  <a:spcBef>
                    <a:spcPts val="2400"/>
                  </a:spcBef>
                  <a:buClr>
                    <a:srgbClr val="4E84C4"/>
                  </a:buClr>
                  <a:buFontTx/>
                  <a:buChar char="•"/>
                  <a:defRPr/>
                </a:pPr>
                <a:r>
                  <a:rPr lang="en-US" sz="1500" kern="0" dirty="0">
                    <a:latin typeface="+mn-lt"/>
                  </a:rPr>
                  <a:t>Storage utilization of Zero clients is 100% as against 50% for normal desktops</a:t>
                </a:r>
              </a:p>
            </p:txBody>
          </p:sp>
        </p:grp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3302000" y="2055813"/>
            <a:ext cx="2519363" cy="3900487"/>
            <a:chOff x="3301955" y="2055019"/>
            <a:chExt cx="2519764" cy="3901092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3557584" y="2055019"/>
              <a:ext cx="2189510" cy="1281311"/>
            </a:xfrm>
            <a:prstGeom prst="roundRect">
              <a:avLst/>
            </a:prstGeom>
            <a:solidFill>
              <a:srgbClr val="F4F8FA"/>
            </a:solidFill>
            <a:ln>
              <a:solidFill>
                <a:srgbClr val="588FB3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ower"/>
            <p:cNvSpPr>
              <a:spLocks noEditPoints="1" noChangeArrowheads="1"/>
            </p:cNvSpPr>
            <p:nvPr/>
          </p:nvSpPr>
          <p:spPr bwMode="auto">
            <a:xfrm>
              <a:off x="3719534" y="2431314"/>
              <a:ext cx="442982" cy="676380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tower"/>
            <p:cNvSpPr>
              <a:spLocks noEditPoints="1" noChangeArrowheads="1"/>
            </p:cNvSpPr>
            <p:nvPr/>
          </p:nvSpPr>
          <p:spPr bwMode="auto">
            <a:xfrm>
              <a:off x="5091353" y="2407499"/>
              <a:ext cx="442982" cy="676380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523" name="Rectangle 21"/>
            <p:cNvSpPr>
              <a:spLocks noChangeArrowheads="1"/>
            </p:cNvSpPr>
            <p:nvPr/>
          </p:nvSpPr>
          <p:spPr bwMode="auto">
            <a:xfrm>
              <a:off x="4569759" y="2402681"/>
              <a:ext cx="92075" cy="704850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45720" rIns="45720"/>
            <a:lstStyle/>
            <a:p>
              <a:pPr algn="ctr"/>
              <a:endParaRPr lang="en-US" sz="1400"/>
            </a:p>
          </p:txBody>
        </p:sp>
        <p:sp>
          <p:nvSpPr>
            <p:cNvPr id="33" name="Oval 22"/>
            <p:cNvSpPr>
              <a:spLocks noChangeArrowheads="1"/>
            </p:cNvSpPr>
            <p:nvPr/>
          </p:nvSpPr>
          <p:spPr bwMode="auto">
            <a:xfrm>
              <a:off x="4476892" y="2818724"/>
              <a:ext cx="279444" cy="28579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45720" rIns="45720"/>
            <a:lstStyle/>
            <a:p>
              <a:pPr algn="ctr">
                <a:defRPr/>
              </a:pPr>
              <a:endParaRPr lang="en-US" sz="1400"/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4573745" y="2531343"/>
              <a:ext cx="104792" cy="489026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45720" rIns="45720"/>
            <a:lstStyle/>
            <a:p>
              <a:pPr algn="ctr">
                <a:defRPr/>
              </a:pPr>
              <a:endParaRPr lang="en-US" sz="1400"/>
            </a:p>
          </p:txBody>
        </p:sp>
        <p:sp>
          <p:nvSpPr>
            <p:cNvPr id="21526" name="TextBox 37"/>
            <p:cNvSpPr txBox="1">
              <a:spLocks noChangeArrowheads="1"/>
            </p:cNvSpPr>
            <p:nvPr/>
          </p:nvSpPr>
          <p:spPr bwMode="auto">
            <a:xfrm>
              <a:off x="3934759" y="2089944"/>
              <a:ext cx="16002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/>
                <a:t>Virtual machines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482959" y="3336330"/>
              <a:ext cx="2338760" cy="338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/>
                </a:rPr>
                <a:t>Dynamic Provisioning</a:t>
              </a:r>
            </a:p>
          </p:txBody>
        </p:sp>
        <p:sp>
          <p:nvSpPr>
            <p:cNvPr id="43" name="Content Placeholder 4"/>
            <p:cNvSpPr txBox="1">
              <a:spLocks/>
            </p:cNvSpPr>
            <p:nvPr/>
          </p:nvSpPr>
          <p:spPr>
            <a:xfrm>
              <a:off x="3301955" y="3939673"/>
              <a:ext cx="2519764" cy="20164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69863" indent="-169863" eaLnBrk="0" hangingPunct="0">
                <a:spcBef>
                  <a:spcPts val="2400"/>
                </a:spcBef>
                <a:buClr>
                  <a:srgbClr val="4E84C4"/>
                </a:buClr>
                <a:buFontTx/>
                <a:buChar char="•"/>
                <a:defRPr/>
              </a:pPr>
              <a:r>
                <a:rPr lang="en-US" sz="1500" kern="0" dirty="0">
                  <a:latin typeface="+mn-lt"/>
                </a:rPr>
                <a:t>Server in an office environment is utilized about 8-10%</a:t>
              </a:r>
            </a:p>
            <a:p>
              <a:pPr marL="169863" indent="-169863" eaLnBrk="0" hangingPunct="0">
                <a:spcBef>
                  <a:spcPts val="2400"/>
                </a:spcBef>
                <a:buClr>
                  <a:srgbClr val="4E84C4"/>
                </a:buClr>
                <a:buFontTx/>
                <a:buChar char="•"/>
                <a:defRPr/>
              </a:pPr>
              <a:r>
                <a:rPr lang="en-US" sz="1500" kern="0" dirty="0">
                  <a:latin typeface="+mn-lt"/>
                </a:rPr>
                <a:t>By virtualization or multi-tenanted solution, the effective usage can be enhanced up to 70-80%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6091238" y="2028825"/>
            <a:ext cx="2838450" cy="3927475"/>
            <a:chOff x="6245812" y="2029618"/>
            <a:chExt cx="2838640" cy="3926493"/>
          </a:xfrm>
        </p:grpSpPr>
        <p:sp>
          <p:nvSpPr>
            <p:cNvPr id="36" name="Rounded Rectangle 35"/>
            <p:cNvSpPr/>
            <p:nvPr/>
          </p:nvSpPr>
          <p:spPr bwMode="auto">
            <a:xfrm>
              <a:off x="6517292" y="2056599"/>
              <a:ext cx="2189310" cy="1279205"/>
            </a:xfrm>
            <a:prstGeom prst="roundRect">
              <a:avLst/>
            </a:prstGeom>
            <a:solidFill>
              <a:srgbClr val="F4F8FA"/>
            </a:solidFill>
            <a:ln>
              <a:solidFill>
                <a:srgbClr val="588FB3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1516" name="Picture 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608762" y="2258218"/>
              <a:ext cx="2003425" cy="104933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21517" name="TextBox 37"/>
            <p:cNvSpPr txBox="1">
              <a:spLocks noChangeArrowheads="1"/>
            </p:cNvSpPr>
            <p:nvPr/>
          </p:nvSpPr>
          <p:spPr bwMode="auto">
            <a:xfrm>
              <a:off x="6729412" y="2029618"/>
              <a:ext cx="174783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/>
                <a:t>i PDUs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299791" y="3335804"/>
              <a:ext cx="2784661" cy="339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/>
                </a:rPr>
                <a:t>Active Power Management</a:t>
              </a:r>
            </a:p>
          </p:txBody>
        </p:sp>
        <p:sp>
          <p:nvSpPr>
            <p:cNvPr id="44" name="Content Placeholder 4"/>
            <p:cNvSpPr txBox="1">
              <a:spLocks/>
            </p:cNvSpPr>
            <p:nvPr/>
          </p:nvSpPr>
          <p:spPr>
            <a:xfrm>
              <a:off x="6245812" y="3940490"/>
              <a:ext cx="2722744" cy="20156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69863" indent="-169863" eaLnBrk="0" hangingPunct="0">
                <a:spcBef>
                  <a:spcPts val="2400"/>
                </a:spcBef>
                <a:buClr>
                  <a:srgbClr val="4E84C4"/>
                </a:buClr>
                <a:buFontTx/>
                <a:buChar char="•"/>
                <a:defRPr/>
              </a:pPr>
              <a:r>
                <a:rPr lang="en-US" sz="1500" kern="0" dirty="0">
                  <a:latin typeface="+mn-lt"/>
                </a:rPr>
                <a:t>Power Aware computing can go to low usage mode and quickly turn-on when required</a:t>
              </a:r>
            </a:p>
            <a:p>
              <a:pPr marL="169863" indent="-169863" eaLnBrk="0" hangingPunct="0">
                <a:spcBef>
                  <a:spcPts val="2400"/>
                </a:spcBef>
                <a:buClr>
                  <a:srgbClr val="4E84C4"/>
                </a:buClr>
                <a:buFontTx/>
                <a:buChar char="•"/>
                <a:defRPr/>
              </a:pPr>
              <a:r>
                <a:rPr lang="en-US" sz="1500" kern="0" dirty="0">
                  <a:latin typeface="+mn-lt"/>
                </a:rPr>
                <a:t>A tiered consumption and storage model can scale as per demand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- </a:t>
            </a:r>
            <a:fld id="{55FCD26F-4752-44D5-922A-32738AC903F4}" type="slidenum">
              <a:rPr lang="en-US" smtClean="0">
                <a:latin typeface="Arial" pitchFamily="34" charset="0"/>
              </a:rPr>
              <a:pPr/>
              <a:t>10</a:t>
            </a:fld>
            <a:r>
              <a:rPr lang="en-US" smtClean="0">
                <a:latin typeface="Arial" pitchFamily="34" charset="0"/>
              </a:rPr>
              <a:t> -</a:t>
            </a:r>
          </a:p>
        </p:txBody>
      </p:sp>
      <p:sp>
        <p:nvSpPr>
          <p:cNvPr id="10243" name="Line 34"/>
          <p:cNvSpPr>
            <a:spLocks noChangeShapeType="1"/>
          </p:cNvSpPr>
          <p:nvPr/>
        </p:nvSpPr>
        <p:spPr bwMode="auto">
          <a:xfrm>
            <a:off x="328613" y="5805488"/>
            <a:ext cx="8548687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Line 35"/>
          <p:cNvSpPr>
            <a:spLocks noChangeShapeType="1"/>
          </p:cNvSpPr>
          <p:nvPr/>
        </p:nvSpPr>
        <p:spPr bwMode="auto">
          <a:xfrm>
            <a:off x="328613" y="5029200"/>
            <a:ext cx="8548687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36"/>
          <p:cNvSpPr>
            <a:spLocks noChangeShapeType="1"/>
          </p:cNvSpPr>
          <p:nvPr/>
        </p:nvSpPr>
        <p:spPr bwMode="auto">
          <a:xfrm>
            <a:off x="328613" y="3352800"/>
            <a:ext cx="8548687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37"/>
          <p:cNvSpPr>
            <a:spLocks noChangeShapeType="1"/>
          </p:cNvSpPr>
          <p:nvPr/>
        </p:nvSpPr>
        <p:spPr bwMode="auto">
          <a:xfrm>
            <a:off x="328613" y="4144963"/>
            <a:ext cx="8548687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38"/>
          <p:cNvSpPr>
            <a:spLocks noChangeShapeType="1"/>
          </p:cNvSpPr>
          <p:nvPr/>
        </p:nvSpPr>
        <p:spPr bwMode="auto">
          <a:xfrm>
            <a:off x="328613" y="2535238"/>
            <a:ext cx="8548687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39"/>
          <p:cNvSpPr>
            <a:spLocks noChangeArrowheads="1"/>
          </p:cNvSpPr>
          <p:nvPr/>
        </p:nvSpPr>
        <p:spPr bwMode="auto">
          <a:xfrm>
            <a:off x="1054100" y="5938838"/>
            <a:ext cx="1828800" cy="422275"/>
          </a:xfrm>
          <a:prstGeom prst="roundRect">
            <a:avLst>
              <a:gd name="adj" fmla="val 16667"/>
            </a:avLst>
          </a:prstGeom>
          <a:solidFill>
            <a:srgbClr val="FBB034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Desktop/Laptops</a:t>
            </a:r>
          </a:p>
        </p:txBody>
      </p:sp>
      <p:sp>
        <p:nvSpPr>
          <p:cNvPr id="10249" name="AutoShape 40"/>
          <p:cNvSpPr>
            <a:spLocks noChangeArrowheads="1"/>
          </p:cNvSpPr>
          <p:nvPr/>
        </p:nvSpPr>
        <p:spPr bwMode="auto">
          <a:xfrm>
            <a:off x="3063875" y="5938838"/>
            <a:ext cx="1030288" cy="422275"/>
          </a:xfrm>
          <a:prstGeom prst="roundRect">
            <a:avLst>
              <a:gd name="adj" fmla="val 16667"/>
            </a:avLst>
          </a:prstGeom>
          <a:solidFill>
            <a:srgbClr val="FBB034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Printers</a:t>
            </a:r>
          </a:p>
        </p:txBody>
      </p:sp>
      <p:sp>
        <p:nvSpPr>
          <p:cNvPr id="10250" name="AutoShape 41"/>
          <p:cNvSpPr>
            <a:spLocks noChangeArrowheads="1"/>
          </p:cNvSpPr>
          <p:nvPr/>
        </p:nvSpPr>
        <p:spPr bwMode="auto">
          <a:xfrm>
            <a:off x="4276725" y="5938838"/>
            <a:ext cx="2074863" cy="422275"/>
          </a:xfrm>
          <a:prstGeom prst="roundRect">
            <a:avLst>
              <a:gd name="adj" fmla="val 16667"/>
            </a:avLst>
          </a:prstGeom>
          <a:solidFill>
            <a:srgbClr val="FBB034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On Premise Servers</a:t>
            </a:r>
          </a:p>
        </p:txBody>
      </p:sp>
      <p:sp>
        <p:nvSpPr>
          <p:cNvPr id="10251" name="AutoShape 42"/>
          <p:cNvSpPr>
            <a:spLocks noChangeArrowheads="1"/>
          </p:cNvSpPr>
          <p:nvPr/>
        </p:nvSpPr>
        <p:spPr bwMode="auto">
          <a:xfrm>
            <a:off x="6545263" y="5938838"/>
            <a:ext cx="2251075" cy="422275"/>
          </a:xfrm>
          <a:prstGeom prst="roundRect">
            <a:avLst>
              <a:gd name="adj" fmla="val 16667"/>
            </a:avLst>
          </a:prstGeom>
          <a:solidFill>
            <a:srgbClr val="FBB034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All System Software</a:t>
            </a:r>
          </a:p>
        </p:txBody>
      </p:sp>
      <p:sp>
        <p:nvSpPr>
          <p:cNvPr id="35859" name="AutoShape 43">
            <a:hlinkClick r:id="rId3"/>
          </p:cNvPr>
          <p:cNvSpPr>
            <a:spLocks noChangeArrowheads="1"/>
          </p:cNvSpPr>
          <p:nvPr/>
        </p:nvSpPr>
        <p:spPr bwMode="auto">
          <a:xfrm>
            <a:off x="1054100" y="3538538"/>
            <a:ext cx="1060450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CRM</a:t>
            </a:r>
          </a:p>
        </p:txBody>
      </p:sp>
      <p:sp>
        <p:nvSpPr>
          <p:cNvPr id="35860" name="AutoShape 44">
            <a:hlinkClick r:id="rId4"/>
          </p:cNvPr>
          <p:cNvSpPr>
            <a:spLocks noChangeArrowheads="1"/>
          </p:cNvSpPr>
          <p:nvPr/>
        </p:nvSpPr>
        <p:spPr bwMode="auto">
          <a:xfrm>
            <a:off x="3725863" y="3538538"/>
            <a:ext cx="1060450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>
                <a:latin typeface="Arial" charset="0"/>
              </a:rPr>
              <a:t>F&amp;A</a:t>
            </a:r>
          </a:p>
        </p:txBody>
      </p:sp>
      <p:sp>
        <p:nvSpPr>
          <p:cNvPr id="35861" name="AutoShape 45">
            <a:hlinkClick r:id="rId5"/>
          </p:cNvPr>
          <p:cNvSpPr>
            <a:spLocks noChangeArrowheads="1"/>
          </p:cNvSpPr>
          <p:nvPr/>
        </p:nvSpPr>
        <p:spPr bwMode="auto">
          <a:xfrm>
            <a:off x="5062538" y="3538538"/>
            <a:ext cx="1062037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>
                <a:latin typeface="Arial" charset="0"/>
              </a:rPr>
              <a:t>HRMS</a:t>
            </a:r>
          </a:p>
        </p:txBody>
      </p:sp>
      <p:sp>
        <p:nvSpPr>
          <p:cNvPr id="35862" name="AutoShape 46">
            <a:hlinkClick r:id="rId5"/>
          </p:cNvPr>
          <p:cNvSpPr>
            <a:spLocks noChangeArrowheads="1"/>
          </p:cNvSpPr>
          <p:nvPr/>
        </p:nvSpPr>
        <p:spPr bwMode="auto">
          <a:xfrm>
            <a:off x="6399213" y="3538538"/>
            <a:ext cx="1060450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>
                <a:latin typeface="Arial" charset="0"/>
              </a:rPr>
              <a:t>Payroll</a:t>
            </a:r>
          </a:p>
        </p:txBody>
      </p:sp>
      <p:sp>
        <p:nvSpPr>
          <p:cNvPr id="35863" name="AutoShape 47">
            <a:hlinkClick r:id="rId6"/>
          </p:cNvPr>
          <p:cNvSpPr>
            <a:spLocks noChangeArrowheads="1"/>
          </p:cNvSpPr>
          <p:nvPr/>
        </p:nvSpPr>
        <p:spPr bwMode="auto">
          <a:xfrm>
            <a:off x="7735888" y="3538538"/>
            <a:ext cx="1060450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>
                <a:latin typeface="Arial" charset="0"/>
              </a:rPr>
              <a:t>Projects</a:t>
            </a:r>
          </a:p>
        </p:txBody>
      </p:sp>
      <p:sp>
        <p:nvSpPr>
          <p:cNvPr id="35866" name="AutoShape 50"/>
          <p:cNvSpPr>
            <a:spLocks noChangeArrowheads="1"/>
          </p:cNvSpPr>
          <p:nvPr/>
        </p:nvSpPr>
        <p:spPr bwMode="auto">
          <a:xfrm>
            <a:off x="1054100" y="1093788"/>
            <a:ext cx="2136775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Business Analytics</a:t>
            </a:r>
          </a:p>
        </p:txBody>
      </p:sp>
      <p:sp>
        <p:nvSpPr>
          <p:cNvPr id="35868" name="AutoShape 52"/>
          <p:cNvSpPr>
            <a:spLocks noChangeArrowheads="1"/>
          </p:cNvSpPr>
          <p:nvPr/>
        </p:nvSpPr>
        <p:spPr bwMode="auto">
          <a:xfrm>
            <a:off x="1054100" y="4292600"/>
            <a:ext cx="1219200" cy="59372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Document Mgmt</a:t>
            </a:r>
          </a:p>
        </p:txBody>
      </p:sp>
      <p:sp>
        <p:nvSpPr>
          <p:cNvPr id="35869" name="AutoShape 53"/>
          <p:cNvSpPr>
            <a:spLocks noChangeArrowheads="1"/>
          </p:cNvSpPr>
          <p:nvPr/>
        </p:nvSpPr>
        <p:spPr bwMode="auto">
          <a:xfrm>
            <a:off x="2417763" y="4289425"/>
            <a:ext cx="1730375" cy="59372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Online Presence Mgmt</a:t>
            </a:r>
          </a:p>
        </p:txBody>
      </p:sp>
      <p:sp>
        <p:nvSpPr>
          <p:cNvPr id="35870" name="AutoShape 54"/>
          <p:cNvSpPr>
            <a:spLocks noChangeArrowheads="1"/>
          </p:cNvSpPr>
          <p:nvPr/>
        </p:nvSpPr>
        <p:spPr bwMode="auto">
          <a:xfrm>
            <a:off x="4257675" y="4289425"/>
            <a:ext cx="1555750" cy="59372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Enterprise Intranet Mgmt</a:t>
            </a:r>
          </a:p>
        </p:txBody>
      </p:sp>
      <p:sp>
        <p:nvSpPr>
          <p:cNvPr id="35872" name="AutoShape 56"/>
          <p:cNvSpPr>
            <a:spLocks noChangeArrowheads="1"/>
          </p:cNvSpPr>
          <p:nvPr/>
        </p:nvSpPr>
        <p:spPr bwMode="auto">
          <a:xfrm>
            <a:off x="5922963" y="4289425"/>
            <a:ext cx="1371600" cy="59372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Messaging Solution</a:t>
            </a:r>
          </a:p>
        </p:txBody>
      </p:sp>
      <p:sp>
        <p:nvSpPr>
          <p:cNvPr id="10262" name="AutoShape 58"/>
          <p:cNvSpPr>
            <a:spLocks noChangeArrowheads="1"/>
          </p:cNvSpPr>
          <p:nvPr/>
        </p:nvSpPr>
        <p:spPr bwMode="auto">
          <a:xfrm>
            <a:off x="1054100" y="5205413"/>
            <a:ext cx="2144713" cy="422275"/>
          </a:xfrm>
          <a:prstGeom prst="roundRect">
            <a:avLst>
              <a:gd name="adj" fmla="val 16667"/>
            </a:avLst>
          </a:prstGeom>
          <a:solidFill>
            <a:srgbClr val="FFDD00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Network Connectivity</a:t>
            </a:r>
          </a:p>
        </p:txBody>
      </p:sp>
      <p:sp>
        <p:nvSpPr>
          <p:cNvPr id="10263" name="AutoShape 59"/>
          <p:cNvSpPr>
            <a:spLocks noChangeArrowheads="1"/>
          </p:cNvSpPr>
          <p:nvPr/>
        </p:nvSpPr>
        <p:spPr bwMode="auto">
          <a:xfrm>
            <a:off x="6546850" y="5205413"/>
            <a:ext cx="2249488" cy="422275"/>
          </a:xfrm>
          <a:prstGeom prst="roundRect">
            <a:avLst>
              <a:gd name="adj" fmla="val 16667"/>
            </a:avLst>
          </a:prstGeom>
          <a:solidFill>
            <a:srgbClr val="FFDD00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Data Center Hosting</a:t>
            </a:r>
          </a:p>
        </p:txBody>
      </p:sp>
      <p:sp>
        <p:nvSpPr>
          <p:cNvPr id="10264" name="AutoShape 66"/>
          <p:cNvSpPr>
            <a:spLocks noChangeArrowheads="1"/>
          </p:cNvSpPr>
          <p:nvPr/>
        </p:nvSpPr>
        <p:spPr bwMode="auto">
          <a:xfrm>
            <a:off x="3978275" y="5205413"/>
            <a:ext cx="1778000" cy="422275"/>
          </a:xfrm>
          <a:prstGeom prst="roundRect">
            <a:avLst>
              <a:gd name="adj" fmla="val 16667"/>
            </a:avLst>
          </a:prstGeom>
          <a:solidFill>
            <a:srgbClr val="FFDD00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Network Devices</a:t>
            </a:r>
          </a:p>
        </p:txBody>
      </p:sp>
      <p:sp>
        <p:nvSpPr>
          <p:cNvPr id="9241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" y="96838"/>
            <a:ext cx="8753475" cy="871537"/>
          </a:xfrm>
        </p:spPr>
        <p:txBody>
          <a:bodyPr/>
          <a:lstStyle/>
          <a:p>
            <a:pPr eaLnBrk="1" hangingPunct="1"/>
            <a:r>
              <a:rPr lang="en-US" smtClean="0"/>
              <a:t>TCS SMB Solutions</a:t>
            </a:r>
            <a:br>
              <a:rPr lang="en-US" smtClean="0"/>
            </a:br>
            <a:r>
              <a:rPr lang="en-US" b="0" smtClean="0"/>
              <a:t>Solution Catalogue helps choose relevant solutions as they grow</a:t>
            </a:r>
          </a:p>
        </p:txBody>
      </p:sp>
      <p:sp>
        <p:nvSpPr>
          <p:cNvPr id="53" name="AutoShape 43">
            <a:hlinkClick r:id="rId3"/>
          </p:cNvPr>
          <p:cNvSpPr>
            <a:spLocks noChangeArrowheads="1"/>
          </p:cNvSpPr>
          <p:nvPr/>
        </p:nvSpPr>
        <p:spPr bwMode="auto">
          <a:xfrm>
            <a:off x="1054100" y="2732088"/>
            <a:ext cx="1554163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Manufacturing</a:t>
            </a:r>
          </a:p>
        </p:txBody>
      </p:sp>
      <p:sp>
        <p:nvSpPr>
          <p:cNvPr id="54" name="AutoShape 43">
            <a:hlinkClick r:id="rId3"/>
          </p:cNvPr>
          <p:cNvSpPr>
            <a:spLocks noChangeArrowheads="1"/>
          </p:cNvSpPr>
          <p:nvPr/>
        </p:nvSpPr>
        <p:spPr bwMode="auto">
          <a:xfrm>
            <a:off x="2868613" y="2732088"/>
            <a:ext cx="1279525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Retail</a:t>
            </a:r>
          </a:p>
        </p:txBody>
      </p:sp>
      <p:sp>
        <p:nvSpPr>
          <p:cNvPr id="55" name="AutoShape 43">
            <a:hlinkClick r:id="rId3"/>
          </p:cNvPr>
          <p:cNvSpPr>
            <a:spLocks noChangeArrowheads="1"/>
          </p:cNvSpPr>
          <p:nvPr/>
        </p:nvSpPr>
        <p:spPr bwMode="auto">
          <a:xfrm>
            <a:off x="4343400" y="2732088"/>
            <a:ext cx="1279525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Wellness</a:t>
            </a:r>
          </a:p>
        </p:txBody>
      </p:sp>
      <p:sp>
        <p:nvSpPr>
          <p:cNvPr id="56" name="AutoShape 43">
            <a:hlinkClick r:id="rId3"/>
          </p:cNvPr>
          <p:cNvSpPr>
            <a:spLocks noChangeArrowheads="1"/>
          </p:cNvSpPr>
          <p:nvPr/>
        </p:nvSpPr>
        <p:spPr bwMode="auto">
          <a:xfrm>
            <a:off x="5754688" y="2732088"/>
            <a:ext cx="1279525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Education</a:t>
            </a:r>
          </a:p>
        </p:txBody>
      </p:sp>
      <p:sp>
        <p:nvSpPr>
          <p:cNvPr id="57" name="AutoShape 43">
            <a:hlinkClick r:id="rId3"/>
          </p:cNvPr>
          <p:cNvSpPr>
            <a:spLocks noChangeArrowheads="1"/>
          </p:cNvSpPr>
          <p:nvPr/>
        </p:nvSpPr>
        <p:spPr bwMode="auto">
          <a:xfrm>
            <a:off x="7242175" y="2732088"/>
            <a:ext cx="1554163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Prof. Services</a:t>
            </a:r>
          </a:p>
        </p:txBody>
      </p:sp>
      <p:sp>
        <p:nvSpPr>
          <p:cNvPr id="10271" name="Line 38"/>
          <p:cNvSpPr>
            <a:spLocks noChangeShapeType="1"/>
          </p:cNvSpPr>
          <p:nvPr/>
        </p:nvSpPr>
        <p:spPr bwMode="auto">
          <a:xfrm>
            <a:off x="328613" y="1706563"/>
            <a:ext cx="8548687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145293" y="1846103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L5P</a:t>
            </a:r>
          </a:p>
        </p:txBody>
      </p:sp>
      <p:sp>
        <p:nvSpPr>
          <p:cNvPr id="69" name="AutoShape 50"/>
          <p:cNvSpPr>
            <a:spLocks noChangeArrowheads="1"/>
          </p:cNvSpPr>
          <p:nvPr/>
        </p:nvSpPr>
        <p:spPr bwMode="auto">
          <a:xfrm>
            <a:off x="1054100" y="1909763"/>
            <a:ext cx="1379538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Biz Services</a:t>
            </a:r>
          </a:p>
        </p:txBody>
      </p:sp>
      <p:sp>
        <p:nvSpPr>
          <p:cNvPr id="70" name="AutoShape 50"/>
          <p:cNvSpPr>
            <a:spLocks noChangeArrowheads="1"/>
          </p:cNvSpPr>
          <p:nvPr/>
        </p:nvSpPr>
        <p:spPr bwMode="auto">
          <a:xfrm>
            <a:off x="2592388" y="1909763"/>
            <a:ext cx="2087562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Reward-Recognition</a:t>
            </a:r>
          </a:p>
        </p:txBody>
      </p:sp>
      <p:sp>
        <p:nvSpPr>
          <p:cNvPr id="71" name="AutoShape 50"/>
          <p:cNvSpPr>
            <a:spLocks noChangeArrowheads="1"/>
          </p:cNvSpPr>
          <p:nvPr/>
        </p:nvSpPr>
        <p:spPr bwMode="auto">
          <a:xfrm>
            <a:off x="6896100" y="1909763"/>
            <a:ext cx="1900238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Virtual Community</a:t>
            </a:r>
          </a:p>
        </p:txBody>
      </p:sp>
      <p:sp>
        <p:nvSpPr>
          <p:cNvPr id="72" name="Freeform 38"/>
          <p:cNvSpPr>
            <a:spLocks/>
          </p:cNvSpPr>
          <p:nvPr/>
        </p:nvSpPr>
        <p:spPr bwMode="auto">
          <a:xfrm>
            <a:off x="145293" y="2669063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L5</a:t>
            </a:r>
          </a:p>
        </p:txBody>
      </p:sp>
      <p:sp>
        <p:nvSpPr>
          <p:cNvPr id="73" name="Freeform 38"/>
          <p:cNvSpPr>
            <a:spLocks/>
          </p:cNvSpPr>
          <p:nvPr/>
        </p:nvSpPr>
        <p:spPr bwMode="auto">
          <a:xfrm>
            <a:off x="145293" y="3474243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L4</a:t>
            </a:r>
          </a:p>
        </p:txBody>
      </p:sp>
      <p:sp>
        <p:nvSpPr>
          <p:cNvPr id="74" name="Freeform 38"/>
          <p:cNvSpPr>
            <a:spLocks/>
          </p:cNvSpPr>
          <p:nvPr/>
        </p:nvSpPr>
        <p:spPr bwMode="auto">
          <a:xfrm>
            <a:off x="145293" y="4312443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L3</a:t>
            </a:r>
          </a:p>
        </p:txBody>
      </p:sp>
      <p:sp>
        <p:nvSpPr>
          <p:cNvPr id="75" name="Freeform 38"/>
          <p:cNvSpPr>
            <a:spLocks/>
          </p:cNvSpPr>
          <p:nvPr/>
        </p:nvSpPr>
        <p:spPr bwMode="auto">
          <a:xfrm>
            <a:off x="145293" y="5142547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L2</a:t>
            </a:r>
          </a:p>
        </p:txBody>
      </p:sp>
      <p:sp>
        <p:nvSpPr>
          <p:cNvPr id="76" name="Freeform 38"/>
          <p:cNvSpPr>
            <a:spLocks/>
          </p:cNvSpPr>
          <p:nvPr/>
        </p:nvSpPr>
        <p:spPr bwMode="auto">
          <a:xfrm>
            <a:off x="145293" y="5867400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L1</a:t>
            </a:r>
          </a:p>
        </p:txBody>
      </p:sp>
      <p:sp>
        <p:nvSpPr>
          <p:cNvPr id="77" name="Freeform 38"/>
          <p:cNvSpPr>
            <a:spLocks/>
          </p:cNvSpPr>
          <p:nvPr/>
        </p:nvSpPr>
        <p:spPr bwMode="auto">
          <a:xfrm>
            <a:off x="145293" y="1020125"/>
            <a:ext cx="769107" cy="549595"/>
          </a:xfrm>
          <a:custGeom>
            <a:avLst/>
            <a:gdLst/>
            <a:ahLst/>
            <a:cxnLst>
              <a:cxn ang="0">
                <a:pos x="0" y="369"/>
              </a:cxn>
              <a:cxn ang="0">
                <a:pos x="642" y="369"/>
              </a:cxn>
              <a:cxn ang="0">
                <a:pos x="885" y="0"/>
              </a:cxn>
              <a:cxn ang="0">
                <a:pos x="327" y="0"/>
              </a:cxn>
              <a:cxn ang="0">
                <a:pos x="0" y="369"/>
              </a:cxn>
            </a:cxnLst>
            <a:rect l="0" t="0" r="r" b="b"/>
            <a:pathLst>
              <a:path w="885" h="369">
                <a:moveTo>
                  <a:pt x="0" y="369"/>
                </a:moveTo>
                <a:lnTo>
                  <a:pt x="642" y="369"/>
                </a:lnTo>
                <a:lnTo>
                  <a:pt x="885" y="0"/>
                </a:lnTo>
                <a:lnTo>
                  <a:pt x="327" y="0"/>
                </a:lnTo>
                <a:lnTo>
                  <a:pt x="0" y="369"/>
                </a:ln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</a:rPr>
              <a:t>L6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4321175" y="1409700"/>
            <a:ext cx="300038" cy="2143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7" name="Rounded Rectangle 43"/>
          <p:cNvSpPr>
            <a:spLocks noChangeArrowheads="1"/>
          </p:cNvSpPr>
          <p:nvPr/>
        </p:nvSpPr>
        <p:spPr bwMode="auto">
          <a:xfrm>
            <a:off x="5895975" y="1409700"/>
            <a:ext cx="300038" cy="214313"/>
          </a:xfrm>
          <a:prstGeom prst="roundRect">
            <a:avLst>
              <a:gd name="adj" fmla="val 16667"/>
            </a:avLst>
          </a:prstGeom>
          <a:solidFill>
            <a:srgbClr val="FFDD00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10298" name="Rounded Rectangle 44"/>
          <p:cNvSpPr>
            <a:spLocks noChangeArrowheads="1"/>
          </p:cNvSpPr>
          <p:nvPr/>
        </p:nvSpPr>
        <p:spPr bwMode="auto">
          <a:xfrm>
            <a:off x="7373938" y="1409700"/>
            <a:ext cx="300037" cy="214313"/>
          </a:xfrm>
          <a:prstGeom prst="roundRect">
            <a:avLst>
              <a:gd name="adj" fmla="val 16667"/>
            </a:avLst>
          </a:prstGeom>
          <a:solidFill>
            <a:srgbClr val="FBB034"/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10299" name="Rounded Rectangle 45"/>
          <p:cNvSpPr>
            <a:spLocks noChangeArrowheads="1"/>
          </p:cNvSpPr>
          <p:nvPr/>
        </p:nvSpPr>
        <p:spPr bwMode="auto">
          <a:xfrm>
            <a:off x="4392613" y="1381125"/>
            <a:ext cx="1757362" cy="271463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1200"/>
              <a:t>Software  Solution</a:t>
            </a:r>
          </a:p>
        </p:txBody>
      </p:sp>
      <p:sp>
        <p:nvSpPr>
          <p:cNvPr id="10300" name="Rounded Rectangle 46"/>
          <p:cNvSpPr>
            <a:spLocks noChangeArrowheads="1"/>
          </p:cNvSpPr>
          <p:nvPr/>
        </p:nvSpPr>
        <p:spPr bwMode="auto">
          <a:xfrm>
            <a:off x="5967413" y="1381125"/>
            <a:ext cx="1757362" cy="271463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1200"/>
              <a:t>Network Solution</a:t>
            </a:r>
          </a:p>
        </p:txBody>
      </p:sp>
      <p:sp>
        <p:nvSpPr>
          <p:cNvPr id="10301" name="Rounded Rectangle 47"/>
          <p:cNvSpPr>
            <a:spLocks noChangeArrowheads="1"/>
          </p:cNvSpPr>
          <p:nvPr/>
        </p:nvSpPr>
        <p:spPr bwMode="auto">
          <a:xfrm>
            <a:off x="7445375" y="1392238"/>
            <a:ext cx="1487488" cy="260350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1200"/>
              <a:t>Hardware Solution</a:t>
            </a:r>
          </a:p>
        </p:txBody>
      </p:sp>
      <p:sp>
        <p:nvSpPr>
          <p:cNvPr id="48" name="AutoShape 56"/>
          <p:cNvSpPr>
            <a:spLocks noChangeArrowheads="1"/>
          </p:cNvSpPr>
          <p:nvPr/>
        </p:nvSpPr>
        <p:spPr bwMode="auto">
          <a:xfrm>
            <a:off x="7424738" y="4289425"/>
            <a:ext cx="1371600" cy="59372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Office Mgmt Solution</a:t>
            </a:r>
          </a:p>
        </p:txBody>
      </p:sp>
      <p:sp>
        <p:nvSpPr>
          <p:cNvPr id="49" name="AutoShape 50"/>
          <p:cNvSpPr>
            <a:spLocks noChangeArrowheads="1"/>
          </p:cNvSpPr>
          <p:nvPr/>
        </p:nvSpPr>
        <p:spPr bwMode="auto">
          <a:xfrm>
            <a:off x="4838700" y="1909763"/>
            <a:ext cx="1900238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Assessments</a:t>
            </a:r>
          </a:p>
        </p:txBody>
      </p:sp>
      <p:sp>
        <p:nvSpPr>
          <p:cNvPr id="9280" name="Rounded Rectangle 49"/>
          <p:cNvSpPr>
            <a:spLocks noChangeArrowheads="1"/>
          </p:cNvSpPr>
          <p:nvPr/>
        </p:nvSpPr>
        <p:spPr bwMode="auto">
          <a:xfrm>
            <a:off x="60325" y="5029200"/>
            <a:ext cx="8999538" cy="1479550"/>
          </a:xfrm>
          <a:prstGeom prst="roundRect">
            <a:avLst>
              <a:gd name="adj" fmla="val 16667"/>
            </a:avLst>
          </a:prstGeom>
          <a:solidFill>
            <a:srgbClr val="FFFF00">
              <a:alpha val="25098"/>
            </a:srgb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IN"/>
          </a:p>
        </p:txBody>
      </p:sp>
      <p:sp>
        <p:nvSpPr>
          <p:cNvPr id="51" name="AutoShape 44">
            <a:hlinkClick r:id="rId4"/>
          </p:cNvPr>
          <p:cNvSpPr>
            <a:spLocks noChangeArrowheads="1"/>
          </p:cNvSpPr>
          <p:nvPr/>
        </p:nvSpPr>
        <p:spPr bwMode="auto">
          <a:xfrm>
            <a:off x="2390775" y="3538538"/>
            <a:ext cx="1060450" cy="422275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969696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>
                <a:latin typeface="Arial" charset="0"/>
              </a:rPr>
              <a:t>P &amp;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  <p:bldP spid="35859" grpId="0" animBg="1"/>
      <p:bldP spid="35860" grpId="0" animBg="1"/>
      <p:bldP spid="35861" grpId="0" animBg="1"/>
      <p:bldP spid="35862" grpId="0" animBg="1"/>
      <p:bldP spid="35863" grpId="0" animBg="1"/>
      <p:bldP spid="35866" grpId="0" animBg="1"/>
      <p:bldP spid="35868" grpId="0" animBg="1"/>
      <p:bldP spid="35869" grpId="0" animBg="1"/>
      <p:bldP spid="35870" grpId="0" animBg="1"/>
      <p:bldP spid="35872" grpId="0" animBg="1"/>
      <p:bldP spid="10262" grpId="0" animBg="1"/>
      <p:bldP spid="10263" grpId="0" animBg="1"/>
      <p:bldP spid="10264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10271" grpId="0" animBg="1"/>
      <p:bldP spid="69" grpId="0" animBg="1"/>
      <p:bldP spid="70" grpId="0" animBg="1"/>
      <p:bldP spid="71" grpId="0" animBg="1"/>
      <p:bldP spid="43" grpId="0" animBg="1"/>
      <p:bldP spid="10297" grpId="0" animBg="1"/>
      <p:bldP spid="10298" grpId="0" animBg="1"/>
      <p:bldP spid="10299" grpId="0"/>
      <p:bldP spid="10300" grpId="0"/>
      <p:bldP spid="10301" grpId="0"/>
      <p:bldP spid="48" grpId="0" animBg="1"/>
      <p:bldP spid="49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847725" y="5551488"/>
            <a:ext cx="3657600" cy="749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Security</a:t>
            </a:r>
          </a:p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Disaster Recovery</a:t>
            </a:r>
            <a:endParaRPr lang="en-US" kern="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00625" y="2701925"/>
            <a:ext cx="3657600" cy="1189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Integration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Industry Business Process Defaults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Pre- Defined Industry Data Defaults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47725" y="4197350"/>
            <a:ext cx="3657600" cy="1189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Data Center Network 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Data Center Compute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Data Center Storage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847725" y="2701925"/>
            <a:ext cx="3657600" cy="1189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 eaLnBrk="0" hangingPunct="0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On Premise Hardware</a:t>
            </a:r>
          </a:p>
          <a:p>
            <a:pPr marL="169863" indent="-169863" eaLnBrk="0" hangingPunct="0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Last Mile Network</a:t>
            </a:r>
          </a:p>
          <a:p>
            <a:pPr marL="169863" indent="-169863" eaLnBrk="0" hangingPunct="0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Forward Funding</a:t>
            </a:r>
          </a:p>
        </p:txBody>
      </p:sp>
      <p:sp>
        <p:nvSpPr>
          <p:cNvPr id="14342" name="Title 1"/>
          <p:cNvSpPr>
            <a:spLocks noGrp="1"/>
          </p:cNvSpPr>
          <p:nvPr>
            <p:ph type="title"/>
          </p:nvPr>
        </p:nvSpPr>
        <p:spPr>
          <a:xfrm>
            <a:off x="161925" y="96838"/>
            <a:ext cx="8753475" cy="869950"/>
          </a:xfrm>
        </p:spPr>
        <p:txBody>
          <a:bodyPr/>
          <a:lstStyle/>
          <a:p>
            <a:pPr eaLnBrk="1" hangingPunct="1"/>
            <a:r>
              <a:rPr lang="en-US" smtClean="0"/>
              <a:t>TCS SMB Solutions</a:t>
            </a:r>
            <a:br>
              <a:rPr lang="en-US" smtClean="0"/>
            </a:br>
            <a:r>
              <a:rPr lang="en-US" smtClean="0"/>
              <a:t>Service Coverage</a:t>
            </a:r>
          </a:p>
        </p:txBody>
      </p:sp>
      <p:sp>
        <p:nvSpPr>
          <p:cNvPr id="143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- </a:t>
            </a:r>
            <a:fld id="{2271F14F-D36C-46AA-A500-7DFBF14531D3}" type="slidenum">
              <a:rPr lang="en-US" smtClean="0">
                <a:latin typeface="Arial" pitchFamily="34" charset="0"/>
              </a:rPr>
              <a:pPr/>
              <a:t>11</a:t>
            </a:fld>
            <a:r>
              <a:rPr lang="en-US" smtClean="0">
                <a:latin typeface="Arial" pitchFamily="34" charset="0"/>
              </a:rPr>
              <a:t> -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00625" y="1182688"/>
            <a:ext cx="3657600" cy="11890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>
                <a:latin typeface="Arial" charset="0"/>
              </a:rPr>
              <a:t>Deployment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>
                <a:latin typeface="Arial" charset="0"/>
              </a:rPr>
              <a:t>Data Load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>
                <a:latin typeface="Arial" charset="0"/>
              </a:rPr>
              <a:t>Web based training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000625" y="4197350"/>
            <a:ext cx="3657600" cy="2103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AMC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Support (16*7)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Upgrade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System Administration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Vendor management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524418" y="2702329"/>
            <a:ext cx="295835" cy="1188720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Enablers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4678406" y="1175869"/>
            <a:ext cx="295835" cy="1188720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Activation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4678406" y="4211580"/>
            <a:ext cx="295835" cy="2103120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Management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524418" y="5551799"/>
            <a:ext cx="295835" cy="749215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BCP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4678406" y="2702328"/>
            <a:ext cx="295835" cy="1188720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Agility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524418" y="4211581"/>
            <a:ext cx="295835" cy="1188720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Hosting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847725" y="1182688"/>
            <a:ext cx="3657600" cy="11890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Software Subscription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System Software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US" kern="0" dirty="0">
                <a:latin typeface="Arial" charset="0"/>
              </a:rPr>
              <a:t>Bundled Free Applications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524418" y="1155033"/>
            <a:ext cx="295835" cy="1254932"/>
          </a:xfrm>
          <a:prstGeom prst="roundRect">
            <a:avLst/>
          </a:prstGeom>
          <a:solidFill>
            <a:srgbClr val="6CCFF6"/>
          </a:solidFill>
          <a:ln w="127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Applications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6" grpId="0" animBg="1"/>
      <p:bldP spid="7" grpId="0" animBg="1"/>
      <p:bldP spid="8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5"/>
          <p:cNvSpPr>
            <a:spLocks noGrp="1"/>
          </p:cNvSpPr>
          <p:nvPr>
            <p:ph type="subTitle" idx="1"/>
          </p:nvPr>
        </p:nvSpPr>
        <p:spPr>
          <a:xfrm>
            <a:off x="258763" y="3951288"/>
            <a:ext cx="3500437" cy="584200"/>
          </a:xfrm>
        </p:spPr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Visit us on www.tcsion.com</a:t>
            </a:r>
          </a:p>
        </p:txBody>
      </p:sp>
      <p:sp>
        <p:nvSpPr>
          <p:cNvPr id="22531" name="Title 4"/>
          <p:cNvSpPr>
            <a:spLocks noGrp="1"/>
          </p:cNvSpPr>
          <p:nvPr>
            <p:ph type="ctrTitle"/>
          </p:nvPr>
        </p:nvSpPr>
        <p:spPr>
          <a:xfrm>
            <a:off x="195263" y="3511550"/>
            <a:ext cx="5878512" cy="481013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Thank You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05563"/>
            <a:ext cx="663575" cy="360362"/>
          </a:xfrm>
          <a:noFill/>
        </p:spPr>
        <p:txBody>
          <a:bodyPr/>
          <a:lstStyle/>
          <a:p>
            <a:r>
              <a:rPr lang="en-IN" smtClean="0"/>
              <a:t>- </a:t>
            </a:r>
            <a:fld id="{63D0CE1A-8C85-409C-94CB-C122C82778C8}" type="slidenum">
              <a:rPr lang="en-IN" smtClean="0"/>
              <a:pPr/>
              <a:t>12</a:t>
            </a:fld>
            <a:r>
              <a:rPr lang="en-IN" smtClean="0"/>
              <a:t> -</a:t>
            </a:r>
          </a:p>
        </p:txBody>
      </p:sp>
      <p:sp>
        <p:nvSpPr>
          <p:cNvPr id="5" name="Title 4"/>
          <p:cNvSpPr txBox="1">
            <a:spLocks/>
          </p:cNvSpPr>
          <p:nvPr/>
        </p:nvSpPr>
        <p:spPr bwMode="auto">
          <a:xfrm>
            <a:off x="279400" y="4514850"/>
            <a:ext cx="5972175" cy="51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Contact : m.sahai@tcs.com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63663" y="1449388"/>
            <a:ext cx="6256337" cy="37973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54081E38-9690-4110-A35F-176C02655505}" type="slidenum">
              <a:rPr lang="en-IN"/>
              <a:pPr>
                <a:defRPr/>
              </a:pPr>
              <a:t>1</a:t>
            </a:fld>
            <a:r>
              <a:rPr lang="en-IN"/>
              <a:t> -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1613" y="5532438"/>
            <a:ext cx="8740775" cy="693737"/>
          </a:xfrm>
        </p:spPr>
        <p:txBody>
          <a:bodyPr/>
          <a:lstStyle/>
          <a:p>
            <a:pPr algn="ctr" eaLnBrk="1" hangingPunct="1"/>
            <a:r>
              <a:rPr lang="en-US" sz="3400" smtClean="0"/>
              <a:t>We want to do the same for Software</a:t>
            </a:r>
          </a:p>
        </p:txBody>
      </p:sp>
      <p:pic>
        <p:nvPicPr>
          <p:cNvPr id="263176" name="Picture 7" descr="tata-nano-standard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2009775" y="1665288"/>
            <a:ext cx="4910138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47675" y="500063"/>
            <a:ext cx="827722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400" b="1" kern="0" dirty="0">
                <a:solidFill>
                  <a:srgbClr val="4E84C4"/>
                </a:solidFill>
                <a:latin typeface="Arial"/>
                <a:ea typeface="+mj-ea"/>
                <a:cs typeface="+mj-cs"/>
              </a:rPr>
              <a:t>Car – Made </a:t>
            </a:r>
            <a:r>
              <a:rPr lang="en-US" sz="3400" b="1" u="sng" kern="0" dirty="0" smtClean="0">
                <a:solidFill>
                  <a:srgbClr val="4E84C4"/>
                </a:solidFill>
                <a:latin typeface="Arial"/>
                <a:ea typeface="+mj-ea"/>
                <a:cs typeface="+mj-cs"/>
              </a:rPr>
              <a:t>Affordable</a:t>
            </a:r>
            <a:r>
              <a:rPr lang="en-US" sz="3400" b="1" kern="0" dirty="0" smtClean="0">
                <a:solidFill>
                  <a:srgbClr val="4E84C4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3400" b="1" kern="0" dirty="0">
                <a:solidFill>
                  <a:srgbClr val="4E84C4"/>
                </a:solidFill>
                <a:latin typeface="Arial"/>
                <a:ea typeface="+mj-ea"/>
                <a:cs typeface="+mj-cs"/>
              </a:rPr>
              <a:t>by Tata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317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- </a:t>
            </a:r>
            <a:fld id="{FDFCE491-185A-4260-A411-6C9A42D6EAF0}" type="slidenum">
              <a:rPr lang="en-US" smtClean="0">
                <a:latin typeface="Arial" pitchFamily="34" charset="0"/>
              </a:rPr>
              <a:pPr/>
              <a:t>2</a:t>
            </a:fld>
            <a:r>
              <a:rPr lang="en-US" smtClean="0">
                <a:latin typeface="Arial" pitchFamily="34" charset="0"/>
              </a:rPr>
              <a:t> -</a:t>
            </a:r>
          </a:p>
        </p:txBody>
      </p:sp>
      <p:sp>
        <p:nvSpPr>
          <p:cNvPr id="7171" name="Rectangle 312"/>
          <p:cNvSpPr>
            <a:spLocks noGrp="1" noChangeArrowheads="1"/>
          </p:cNvSpPr>
          <p:nvPr>
            <p:ph type="title"/>
          </p:nvPr>
        </p:nvSpPr>
        <p:spPr>
          <a:xfrm>
            <a:off x="161925" y="73025"/>
            <a:ext cx="8753475" cy="448521"/>
          </a:xfrm>
        </p:spPr>
        <p:txBody>
          <a:bodyPr/>
          <a:lstStyle/>
          <a:p>
            <a:pPr eaLnBrk="1" hangingPunct="1"/>
            <a:r>
              <a:rPr lang="en-US" dirty="0" smtClean="0"/>
              <a:t> Challenges faced by SMBs in adopting ICT Solutions </a:t>
            </a:r>
          </a:p>
        </p:txBody>
      </p:sp>
      <p:sp>
        <p:nvSpPr>
          <p:cNvPr id="6" name="Rectangle 313"/>
          <p:cNvSpPr>
            <a:spLocks noGrp="1" noChangeArrowheads="1"/>
          </p:cNvSpPr>
          <p:nvPr>
            <p:ph idx="1"/>
          </p:nvPr>
        </p:nvSpPr>
        <p:spPr>
          <a:xfrm>
            <a:off x="973138" y="692150"/>
            <a:ext cx="7223125" cy="5665788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Investments in ICT are depriving cash for Core Operations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Rapid Technology Obsolescence is leading to spiraling cost to run ICT operations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Inability to retain ICT Talent is disrupting effective ICT management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Lack of Technology expertise is depriving adoption of fit for purpose ICT systems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“Pay First – Use Later” models are forcing to pay for the cost of failed ICT implementations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Lengthy implementation cycle of traditional models resulting in loss of market share to new entrants leveraging ready to use technology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Lack of integration across ICT systems is preventing information driven business decisions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Lack of single accountable partner for ICT leading to poor service level commitments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Lack of credible ICT solutions is increasing the risk of non compliance to statutory needs</a:t>
            </a:r>
          </a:p>
          <a:p>
            <a:pPr marL="342900" indent="-342900">
              <a:spcBef>
                <a:spcPts val="1200"/>
              </a:spcBef>
              <a:buFontTx/>
              <a:buAutoNum type="arabicPeriod"/>
            </a:pPr>
            <a:r>
              <a:rPr lang="en-US" dirty="0" smtClean="0"/>
              <a:t>The Cost to Maintain IT consumes 65% to 75% of total ICT spend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E7B04B15-804D-4C3D-8BE3-572A29EA2279}" type="slidenum">
              <a:rPr lang="en-IN"/>
              <a:pPr>
                <a:defRPr/>
              </a:pPr>
              <a:t>3</a:t>
            </a:fld>
            <a:r>
              <a:rPr lang="en-IN"/>
              <a:t> -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53975"/>
            <a:ext cx="8753475" cy="863600"/>
          </a:xfrm>
        </p:spPr>
        <p:txBody>
          <a:bodyPr/>
          <a:lstStyle/>
          <a:p>
            <a:pPr eaLnBrk="1" hangingPunct="1"/>
            <a:r>
              <a:rPr lang="en-US" smtClean="0"/>
              <a:t>Technology made </a:t>
            </a:r>
            <a:r>
              <a:rPr lang="en-US" u="sng" smtClean="0"/>
              <a:t>Affordable</a:t>
            </a:r>
            <a:r>
              <a:rPr lang="en-US" smtClean="0"/>
              <a:t> for SMBs</a:t>
            </a:r>
            <a:br>
              <a:rPr lang="en-US" smtClean="0"/>
            </a:br>
            <a:r>
              <a:rPr lang="en-US" smtClean="0"/>
              <a:t>Core Principles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050" y="960438"/>
            <a:ext cx="1325563" cy="501650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Utility Model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1798638" y="1041400"/>
            <a:ext cx="6862762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Change the way I Pay into an </a:t>
            </a:r>
            <a:r>
              <a:rPr lang="en-GB" kern="0" dirty="0" err="1">
                <a:latin typeface="+mn-lt"/>
              </a:rPr>
              <a:t>Opex</a:t>
            </a:r>
            <a:r>
              <a:rPr lang="en-GB" kern="0" dirty="0">
                <a:latin typeface="+mn-lt"/>
              </a:rPr>
              <a:t> based model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050" y="1649413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Obsolescence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3050" y="2338388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Serviceability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73050" y="3028950"/>
            <a:ext cx="1325563" cy="503238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Maintainability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3050" y="3717925"/>
            <a:ext cx="1325563" cy="503238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Integration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73050" y="4408488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Compliance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3050" y="5097463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Expandability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3050" y="5788025"/>
            <a:ext cx="1325563" cy="501650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Green</a:t>
            </a: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1798638" y="1731963"/>
            <a:ext cx="6862762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the cost to upgrade the technology due to obsolescence</a:t>
            </a:r>
          </a:p>
        </p:txBody>
      </p:sp>
      <p:sp>
        <p:nvSpPr>
          <p:cNvPr id="25" name="Rectangle 4"/>
          <p:cNvSpPr txBox="1">
            <a:spLocks noChangeArrowheads="1"/>
          </p:cNvSpPr>
          <p:nvPr/>
        </p:nvSpPr>
        <p:spPr bwMode="auto">
          <a:xfrm>
            <a:off x="1798638" y="2420938"/>
            <a:ext cx="6862762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the cost to get Serviced</a:t>
            </a: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>
            <a:off x="1798638" y="3111500"/>
            <a:ext cx="6862762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the cost to get Maintained</a:t>
            </a:r>
          </a:p>
        </p:txBody>
      </p:sp>
      <p:sp>
        <p:nvSpPr>
          <p:cNvPr id="27" name="Rectangle 4"/>
          <p:cNvSpPr txBox="1">
            <a:spLocks noChangeArrowheads="1"/>
          </p:cNvSpPr>
          <p:nvPr/>
        </p:nvSpPr>
        <p:spPr bwMode="auto">
          <a:xfrm>
            <a:off x="1798638" y="3800475"/>
            <a:ext cx="6862762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the cost to get Integrated</a:t>
            </a:r>
          </a:p>
        </p:txBody>
      </p:sp>
      <p:sp>
        <p:nvSpPr>
          <p:cNvPr id="28" name="Rectangle 4"/>
          <p:cNvSpPr txBox="1">
            <a:spLocks noChangeArrowheads="1"/>
          </p:cNvSpPr>
          <p:nvPr/>
        </p:nvSpPr>
        <p:spPr bwMode="auto">
          <a:xfrm>
            <a:off x="1798638" y="4491038"/>
            <a:ext cx="6862762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cost to Comply</a:t>
            </a:r>
          </a:p>
        </p:txBody>
      </p:sp>
      <p:sp>
        <p:nvSpPr>
          <p:cNvPr id="29" name="Rectangle 4"/>
          <p:cNvSpPr txBox="1">
            <a:spLocks noChangeArrowheads="1"/>
          </p:cNvSpPr>
          <p:nvPr/>
        </p:nvSpPr>
        <p:spPr bwMode="auto">
          <a:xfrm>
            <a:off x="1798638" y="5180013"/>
            <a:ext cx="6862762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the cost to expand and Grow</a:t>
            </a:r>
          </a:p>
        </p:txBody>
      </p:sp>
      <p:sp>
        <p:nvSpPr>
          <p:cNvPr id="30" name="Rectangle 4"/>
          <p:cNvSpPr txBox="1">
            <a:spLocks noChangeArrowheads="1"/>
          </p:cNvSpPr>
          <p:nvPr/>
        </p:nvSpPr>
        <p:spPr bwMode="auto">
          <a:xfrm>
            <a:off x="1798638" y="5868988"/>
            <a:ext cx="6862762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Reduce the cost to Run</a:t>
            </a:r>
          </a:p>
        </p:txBody>
      </p:sp>
      <p:sp>
        <p:nvSpPr>
          <p:cNvPr id="31" name="Oval 30"/>
          <p:cNvSpPr/>
          <p:nvPr/>
        </p:nvSpPr>
        <p:spPr>
          <a:xfrm>
            <a:off x="1474788" y="3846513"/>
            <a:ext cx="338137" cy="246062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2" name="Oval 31"/>
          <p:cNvSpPr/>
          <p:nvPr/>
        </p:nvSpPr>
        <p:spPr>
          <a:xfrm>
            <a:off x="1474788" y="1087438"/>
            <a:ext cx="338137" cy="247650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3" name="Oval 32"/>
          <p:cNvSpPr/>
          <p:nvPr/>
        </p:nvSpPr>
        <p:spPr>
          <a:xfrm>
            <a:off x="1474788" y="1778000"/>
            <a:ext cx="338137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" name="Oval 33"/>
          <p:cNvSpPr/>
          <p:nvPr/>
        </p:nvSpPr>
        <p:spPr>
          <a:xfrm>
            <a:off x="1474788" y="2466975"/>
            <a:ext cx="338137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Oval 34"/>
          <p:cNvSpPr/>
          <p:nvPr/>
        </p:nvSpPr>
        <p:spPr>
          <a:xfrm>
            <a:off x="1474788" y="3157538"/>
            <a:ext cx="338137" cy="246062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Oval 35"/>
          <p:cNvSpPr/>
          <p:nvPr/>
        </p:nvSpPr>
        <p:spPr>
          <a:xfrm>
            <a:off x="1474788" y="5226050"/>
            <a:ext cx="338137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" name="Oval 36"/>
          <p:cNvSpPr/>
          <p:nvPr/>
        </p:nvSpPr>
        <p:spPr>
          <a:xfrm>
            <a:off x="1474788" y="4537075"/>
            <a:ext cx="338137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8" name="Oval 37"/>
          <p:cNvSpPr/>
          <p:nvPr/>
        </p:nvSpPr>
        <p:spPr>
          <a:xfrm>
            <a:off x="1474788" y="5915025"/>
            <a:ext cx="338137" cy="247650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  <p:bldP spid="16" grpId="0" autoUpdateAnimBg="0"/>
      <p:bldP spid="17" grpId="0" animBg="1" autoUpdateAnimBg="0"/>
      <p:bldP spid="18" grpId="0" animBg="1" autoUpdateAnimBg="0"/>
      <p:bldP spid="19" grpId="0" animBg="1" autoUpdateAnimBg="0"/>
      <p:bldP spid="20" grpId="0" animBg="1" autoUpdateAnimBg="0"/>
      <p:bldP spid="21" grpId="0" animBg="1" autoUpdateAnimBg="0"/>
      <p:bldP spid="22" grpId="0" animBg="1" autoUpdateAnimBg="0"/>
      <p:bldP spid="23" grpId="0" animBg="1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A9863664-130F-4249-A3B1-802DC8E69B9B}" type="slidenum">
              <a:rPr lang="en-IN"/>
              <a:pPr>
                <a:defRPr/>
              </a:pPr>
              <a:t>4</a:t>
            </a:fld>
            <a:r>
              <a:rPr lang="en-IN"/>
              <a:t> -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00088" y="5146675"/>
            <a:ext cx="7772400" cy="693738"/>
          </a:xfrm>
        </p:spPr>
        <p:txBody>
          <a:bodyPr/>
          <a:lstStyle/>
          <a:p>
            <a:pPr algn="ctr" eaLnBrk="1" hangingPunct="1"/>
            <a:r>
              <a:rPr lang="en-US" sz="3400" smtClean="0"/>
              <a:t>The Nano for the Software Industry</a:t>
            </a:r>
          </a:p>
        </p:txBody>
      </p:sp>
      <p:pic>
        <p:nvPicPr>
          <p:cNvPr id="6" name="Picture 2" descr="C:\Documents and Settings\332418\Desktop\Final iON Identity_Colour.jpg"/>
          <p:cNvPicPr>
            <a:picLocks noChangeAspect="1" noChangeArrowheads="1"/>
          </p:cNvPicPr>
          <p:nvPr/>
        </p:nvPicPr>
        <p:blipFill>
          <a:blip r:embed="rId2"/>
          <a:srcRect l="35870" t="34361" r="36909" b="36099"/>
          <a:stretch>
            <a:fillRect/>
          </a:stretch>
        </p:blipFill>
        <p:spPr bwMode="auto">
          <a:xfrm>
            <a:off x="2409825" y="1549400"/>
            <a:ext cx="4324350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F4120A1B-1A23-4313-8CF6-0EC2C635B666}" type="slidenum">
              <a:rPr lang="en-IN"/>
              <a:pPr>
                <a:defRPr/>
              </a:pPr>
              <a:t>5</a:t>
            </a:fld>
            <a:r>
              <a:rPr lang="en-IN"/>
              <a:t> -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53975"/>
            <a:ext cx="8753475" cy="863600"/>
          </a:xfrm>
        </p:spPr>
        <p:txBody>
          <a:bodyPr/>
          <a:lstStyle/>
          <a:p>
            <a:pPr eaLnBrk="1" hangingPunct="1"/>
            <a:r>
              <a:rPr lang="en-US" smtClean="0"/>
              <a:t>Technology made </a:t>
            </a:r>
            <a:r>
              <a:rPr lang="en-US" u="sng" smtClean="0"/>
              <a:t>Affordable</a:t>
            </a:r>
            <a:r>
              <a:rPr lang="en-US" smtClean="0"/>
              <a:t> for SMBs</a:t>
            </a:r>
            <a:br>
              <a:rPr lang="en-US" smtClean="0"/>
            </a:br>
            <a:r>
              <a:rPr lang="en-US" smtClean="0"/>
              <a:t>Core Principles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050" y="1054100"/>
            <a:ext cx="1325563" cy="501650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Utility Model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1798638" y="1041400"/>
            <a:ext cx="6862762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TCS’ </a:t>
            </a:r>
            <a:r>
              <a:rPr lang="en-GB" kern="0" dirty="0" err="1">
                <a:latin typeface="+mn-lt"/>
              </a:rPr>
              <a:t>iON</a:t>
            </a:r>
            <a:r>
              <a:rPr lang="en-GB" kern="0" dirty="0">
                <a:latin typeface="+mn-lt"/>
              </a:rPr>
              <a:t> is a </a:t>
            </a:r>
            <a:r>
              <a:rPr lang="en-GB" b="1" u="sng" kern="0" dirty="0">
                <a:latin typeface="+mn-lt"/>
              </a:rPr>
              <a:t>P</a:t>
            </a:r>
            <a:r>
              <a:rPr lang="en-GB" kern="0" dirty="0">
                <a:latin typeface="+mn-lt"/>
              </a:rPr>
              <a:t>er </a:t>
            </a:r>
            <a:r>
              <a:rPr lang="en-GB" b="1" u="sng" kern="0" dirty="0">
                <a:latin typeface="+mn-lt"/>
              </a:rPr>
              <a:t>U</a:t>
            </a:r>
            <a:r>
              <a:rPr lang="en-GB" kern="0" dirty="0">
                <a:latin typeface="+mn-lt"/>
              </a:rPr>
              <a:t>ser </a:t>
            </a:r>
            <a:r>
              <a:rPr lang="en-GB" b="1" u="sng" kern="0" dirty="0">
                <a:latin typeface="+mn-lt"/>
              </a:rPr>
              <a:t>M</a:t>
            </a:r>
            <a:r>
              <a:rPr lang="en-GB" kern="0" dirty="0">
                <a:latin typeface="+mn-lt"/>
              </a:rPr>
              <a:t>onthly </a:t>
            </a:r>
            <a:r>
              <a:rPr lang="en-GB" b="1" u="sng" kern="0" dirty="0">
                <a:latin typeface="+mn-lt"/>
              </a:rPr>
              <a:t>P</a:t>
            </a:r>
            <a:r>
              <a:rPr lang="en-GB" kern="0" dirty="0">
                <a:latin typeface="+mn-lt"/>
              </a:rPr>
              <a:t>rice (PUMP) model of pricing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273050" y="2085975"/>
            <a:ext cx="3998913" cy="3086100"/>
          </a:xfrm>
          <a:prstGeom prst="rect">
            <a:avLst/>
          </a:prstGeom>
          <a:solidFill>
            <a:srgbClr val="FFFFFF"/>
          </a:solidFill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Traditional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Licensing Model</a:t>
            </a: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274638" y="2414588"/>
            <a:ext cx="3957637" cy="2751137"/>
            <a:chOff x="368023" y="1220788"/>
            <a:chExt cx="3957093" cy="2751137"/>
          </a:xfrm>
        </p:grpSpPr>
        <p:sp>
          <p:nvSpPr>
            <p:cNvPr id="18471" name="Oval 14"/>
            <p:cNvSpPr>
              <a:spLocks noChangeArrowheads="1"/>
            </p:cNvSpPr>
            <p:nvPr/>
          </p:nvSpPr>
          <p:spPr bwMode="auto">
            <a:xfrm>
              <a:off x="488656" y="3094038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2" name="Oval 15"/>
            <p:cNvSpPr>
              <a:spLocks noChangeArrowheads="1"/>
            </p:cNvSpPr>
            <p:nvPr/>
          </p:nvSpPr>
          <p:spPr bwMode="auto">
            <a:xfrm>
              <a:off x="488656" y="2990850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3" name="Oval 19"/>
            <p:cNvSpPr>
              <a:spLocks noChangeArrowheads="1"/>
            </p:cNvSpPr>
            <p:nvPr/>
          </p:nvSpPr>
          <p:spPr bwMode="auto">
            <a:xfrm>
              <a:off x="488656" y="2886075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4" name="Oval 20"/>
            <p:cNvSpPr>
              <a:spLocks noChangeArrowheads="1"/>
            </p:cNvSpPr>
            <p:nvPr/>
          </p:nvSpPr>
          <p:spPr bwMode="auto">
            <a:xfrm>
              <a:off x="488656" y="2782888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5" name="Oval 21"/>
            <p:cNvSpPr>
              <a:spLocks noChangeArrowheads="1"/>
            </p:cNvSpPr>
            <p:nvPr/>
          </p:nvSpPr>
          <p:spPr bwMode="auto">
            <a:xfrm>
              <a:off x="488656" y="2678113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6" name="Oval 22"/>
            <p:cNvSpPr>
              <a:spLocks noChangeArrowheads="1"/>
            </p:cNvSpPr>
            <p:nvPr/>
          </p:nvSpPr>
          <p:spPr bwMode="auto">
            <a:xfrm>
              <a:off x="488656" y="2574925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7" name="Oval 23"/>
            <p:cNvSpPr>
              <a:spLocks noChangeArrowheads="1"/>
            </p:cNvSpPr>
            <p:nvPr/>
          </p:nvSpPr>
          <p:spPr bwMode="auto">
            <a:xfrm>
              <a:off x="488656" y="2470150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8" name="Oval 24"/>
            <p:cNvSpPr>
              <a:spLocks noChangeArrowheads="1"/>
            </p:cNvSpPr>
            <p:nvPr/>
          </p:nvSpPr>
          <p:spPr bwMode="auto">
            <a:xfrm>
              <a:off x="488656" y="2366963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9" name="Oval 25"/>
            <p:cNvSpPr>
              <a:spLocks noChangeArrowheads="1"/>
            </p:cNvSpPr>
            <p:nvPr/>
          </p:nvSpPr>
          <p:spPr bwMode="auto">
            <a:xfrm>
              <a:off x="488656" y="2262188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0" name="Oval 42"/>
            <p:cNvSpPr>
              <a:spLocks noChangeArrowheads="1"/>
            </p:cNvSpPr>
            <p:nvPr/>
          </p:nvSpPr>
          <p:spPr bwMode="auto">
            <a:xfrm>
              <a:off x="488656" y="2157413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1" name="Oval 43"/>
            <p:cNvSpPr>
              <a:spLocks noChangeArrowheads="1"/>
            </p:cNvSpPr>
            <p:nvPr/>
          </p:nvSpPr>
          <p:spPr bwMode="auto">
            <a:xfrm>
              <a:off x="488656" y="2054225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2" name="Oval 44"/>
            <p:cNvSpPr>
              <a:spLocks noChangeArrowheads="1"/>
            </p:cNvSpPr>
            <p:nvPr/>
          </p:nvSpPr>
          <p:spPr bwMode="auto">
            <a:xfrm>
              <a:off x="488656" y="1949450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3" name="Oval 45"/>
            <p:cNvSpPr>
              <a:spLocks noChangeArrowheads="1"/>
            </p:cNvSpPr>
            <p:nvPr/>
          </p:nvSpPr>
          <p:spPr bwMode="auto">
            <a:xfrm>
              <a:off x="488656" y="1846263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4" name="Oval 46"/>
            <p:cNvSpPr>
              <a:spLocks noChangeArrowheads="1"/>
            </p:cNvSpPr>
            <p:nvPr/>
          </p:nvSpPr>
          <p:spPr bwMode="auto">
            <a:xfrm>
              <a:off x="488656" y="1741488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5" name="Oval 47"/>
            <p:cNvSpPr>
              <a:spLocks noChangeArrowheads="1"/>
            </p:cNvSpPr>
            <p:nvPr/>
          </p:nvSpPr>
          <p:spPr bwMode="auto">
            <a:xfrm>
              <a:off x="488656" y="1638300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6" name="Oval 48"/>
            <p:cNvSpPr>
              <a:spLocks noChangeArrowheads="1"/>
            </p:cNvSpPr>
            <p:nvPr/>
          </p:nvSpPr>
          <p:spPr bwMode="auto">
            <a:xfrm>
              <a:off x="488656" y="1533525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7" name="Oval 49"/>
            <p:cNvSpPr>
              <a:spLocks noChangeArrowheads="1"/>
            </p:cNvSpPr>
            <p:nvPr/>
          </p:nvSpPr>
          <p:spPr bwMode="auto">
            <a:xfrm>
              <a:off x="488656" y="1430338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8" name="Oval 50"/>
            <p:cNvSpPr>
              <a:spLocks noChangeArrowheads="1"/>
            </p:cNvSpPr>
            <p:nvPr/>
          </p:nvSpPr>
          <p:spPr bwMode="auto">
            <a:xfrm>
              <a:off x="488656" y="1325563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89" name="Oval 51"/>
            <p:cNvSpPr>
              <a:spLocks noChangeArrowheads="1"/>
            </p:cNvSpPr>
            <p:nvPr/>
          </p:nvSpPr>
          <p:spPr bwMode="auto">
            <a:xfrm>
              <a:off x="488656" y="1220788"/>
              <a:ext cx="893639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  <p:sp>
          <p:nvSpPr>
            <p:cNvPr id="18490" name="Text Box 67" descr="10%"/>
            <p:cNvSpPr txBox="1">
              <a:spLocks noChangeArrowheads="1"/>
            </p:cNvSpPr>
            <p:nvPr/>
          </p:nvSpPr>
          <p:spPr bwMode="auto">
            <a:xfrm>
              <a:off x="498180" y="3292475"/>
              <a:ext cx="863481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1</a:t>
              </a:r>
            </a:p>
          </p:txBody>
        </p:sp>
        <p:sp>
          <p:nvSpPr>
            <p:cNvPr id="18491" name="Text Box 68" descr="10%"/>
            <p:cNvSpPr txBox="1">
              <a:spLocks noChangeArrowheads="1"/>
            </p:cNvSpPr>
            <p:nvPr/>
          </p:nvSpPr>
          <p:spPr bwMode="auto">
            <a:xfrm>
              <a:off x="1480707" y="3306763"/>
              <a:ext cx="863481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2</a:t>
              </a:r>
            </a:p>
          </p:txBody>
        </p:sp>
        <p:sp>
          <p:nvSpPr>
            <p:cNvPr id="18492" name="Text Box 69" descr="10%"/>
            <p:cNvSpPr txBox="1">
              <a:spLocks noChangeArrowheads="1"/>
            </p:cNvSpPr>
            <p:nvPr/>
          </p:nvSpPr>
          <p:spPr bwMode="auto">
            <a:xfrm>
              <a:off x="2479108" y="3284538"/>
              <a:ext cx="863481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3</a:t>
              </a:r>
            </a:p>
          </p:txBody>
        </p:sp>
        <p:sp>
          <p:nvSpPr>
            <p:cNvPr id="18493" name="Text Box 70" descr="10%"/>
            <p:cNvSpPr txBox="1">
              <a:spLocks noChangeArrowheads="1"/>
            </p:cNvSpPr>
            <p:nvPr/>
          </p:nvSpPr>
          <p:spPr bwMode="auto">
            <a:xfrm>
              <a:off x="3447350" y="3275013"/>
              <a:ext cx="863481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4</a:t>
              </a:r>
            </a:p>
          </p:txBody>
        </p:sp>
        <p:sp>
          <p:nvSpPr>
            <p:cNvPr id="18494" name="Line 109"/>
            <p:cNvSpPr>
              <a:spLocks noChangeShapeType="1"/>
            </p:cNvSpPr>
            <p:nvPr/>
          </p:nvSpPr>
          <p:spPr bwMode="auto">
            <a:xfrm flipV="1">
              <a:off x="510878" y="3621088"/>
              <a:ext cx="3787254" cy="158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95" name="Text Box 110" descr="10%"/>
            <p:cNvSpPr txBox="1">
              <a:spLocks noChangeArrowheads="1"/>
            </p:cNvSpPr>
            <p:nvPr/>
          </p:nvSpPr>
          <p:spPr bwMode="auto">
            <a:xfrm>
              <a:off x="368023" y="3635375"/>
              <a:ext cx="3957093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Capex + Opex</a:t>
              </a:r>
            </a:p>
          </p:txBody>
        </p:sp>
        <p:sp>
          <p:nvSpPr>
            <p:cNvPr id="18496" name="Text Box 144" descr="10%"/>
            <p:cNvSpPr txBox="1">
              <a:spLocks noChangeArrowheads="1"/>
            </p:cNvSpPr>
            <p:nvPr/>
          </p:nvSpPr>
          <p:spPr bwMode="auto">
            <a:xfrm>
              <a:off x="2696565" y="1347788"/>
              <a:ext cx="1496807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009900"/>
                  </a:solidFill>
                  <a:latin typeface="+mn-lt"/>
                </a:rPr>
                <a:t>Benefit</a:t>
              </a:r>
            </a:p>
          </p:txBody>
        </p:sp>
        <p:sp>
          <p:nvSpPr>
            <p:cNvPr id="18497" name="Text Box 145" descr="10%"/>
            <p:cNvSpPr txBox="1">
              <a:spLocks noChangeArrowheads="1"/>
            </p:cNvSpPr>
            <p:nvPr/>
          </p:nvSpPr>
          <p:spPr bwMode="auto">
            <a:xfrm>
              <a:off x="2580694" y="2406650"/>
              <a:ext cx="1496806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FF3300"/>
                  </a:solidFill>
                  <a:latin typeface="+mn-lt"/>
                </a:rPr>
                <a:t>Cost</a:t>
              </a:r>
            </a:p>
          </p:txBody>
        </p:sp>
        <p:sp>
          <p:nvSpPr>
            <p:cNvPr id="18498" name="Oval 15"/>
            <p:cNvSpPr>
              <a:spLocks noChangeArrowheads="1"/>
            </p:cNvSpPr>
            <p:nvPr/>
          </p:nvSpPr>
          <p:spPr bwMode="auto">
            <a:xfrm>
              <a:off x="1431502" y="3070225"/>
              <a:ext cx="895227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99" name="Oval 16"/>
            <p:cNvSpPr>
              <a:spLocks noChangeArrowheads="1"/>
            </p:cNvSpPr>
            <p:nvPr/>
          </p:nvSpPr>
          <p:spPr bwMode="auto">
            <a:xfrm>
              <a:off x="1431502" y="2965450"/>
              <a:ext cx="895227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0" name="Oval 17"/>
            <p:cNvSpPr>
              <a:spLocks noChangeArrowheads="1"/>
            </p:cNvSpPr>
            <p:nvPr/>
          </p:nvSpPr>
          <p:spPr bwMode="auto">
            <a:xfrm>
              <a:off x="1431502" y="2860675"/>
              <a:ext cx="895227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  <p:sp>
          <p:nvSpPr>
            <p:cNvPr id="18501" name="Oval 21"/>
            <p:cNvSpPr>
              <a:spLocks noChangeArrowheads="1"/>
            </p:cNvSpPr>
            <p:nvPr/>
          </p:nvSpPr>
          <p:spPr bwMode="auto">
            <a:xfrm>
              <a:off x="3372747" y="3087688"/>
              <a:ext cx="895227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2" name="Oval 21"/>
            <p:cNvSpPr>
              <a:spLocks noChangeArrowheads="1"/>
            </p:cNvSpPr>
            <p:nvPr/>
          </p:nvSpPr>
          <p:spPr bwMode="auto">
            <a:xfrm>
              <a:off x="3372747" y="2986088"/>
              <a:ext cx="895227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3" name="Oval 21"/>
            <p:cNvSpPr>
              <a:spLocks noChangeArrowheads="1"/>
            </p:cNvSpPr>
            <p:nvPr/>
          </p:nvSpPr>
          <p:spPr bwMode="auto">
            <a:xfrm>
              <a:off x="3372747" y="2871788"/>
              <a:ext cx="895227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4" name="Oval 22"/>
            <p:cNvSpPr>
              <a:spLocks noChangeArrowheads="1"/>
            </p:cNvSpPr>
            <p:nvPr/>
          </p:nvSpPr>
          <p:spPr bwMode="auto">
            <a:xfrm>
              <a:off x="3372747" y="2767013"/>
              <a:ext cx="895227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5" name="Oval 23"/>
            <p:cNvSpPr>
              <a:spLocks noChangeArrowheads="1"/>
            </p:cNvSpPr>
            <p:nvPr/>
          </p:nvSpPr>
          <p:spPr bwMode="auto">
            <a:xfrm>
              <a:off x="3372747" y="2662238"/>
              <a:ext cx="895227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  <p:sp>
          <p:nvSpPr>
            <p:cNvPr id="18506" name="Oval 21"/>
            <p:cNvSpPr>
              <a:spLocks noChangeArrowheads="1"/>
            </p:cNvSpPr>
            <p:nvPr/>
          </p:nvSpPr>
          <p:spPr bwMode="auto">
            <a:xfrm>
              <a:off x="2398156" y="3106738"/>
              <a:ext cx="893640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7" name="Oval 18"/>
            <p:cNvSpPr>
              <a:spLocks noChangeArrowheads="1"/>
            </p:cNvSpPr>
            <p:nvPr/>
          </p:nvSpPr>
          <p:spPr bwMode="auto">
            <a:xfrm>
              <a:off x="2399744" y="2997200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8" name="Oval 19"/>
            <p:cNvSpPr>
              <a:spLocks noChangeArrowheads="1"/>
            </p:cNvSpPr>
            <p:nvPr/>
          </p:nvSpPr>
          <p:spPr bwMode="auto">
            <a:xfrm>
              <a:off x="2399744" y="2892425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509" name="Oval 20"/>
            <p:cNvSpPr>
              <a:spLocks noChangeArrowheads="1"/>
            </p:cNvSpPr>
            <p:nvPr/>
          </p:nvSpPr>
          <p:spPr bwMode="auto">
            <a:xfrm>
              <a:off x="2399744" y="2787650"/>
              <a:ext cx="893639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</p:grpSp>
      <p:sp>
        <p:nvSpPr>
          <p:cNvPr id="150" name="Rectangle 149"/>
          <p:cNvSpPr/>
          <p:nvPr/>
        </p:nvSpPr>
        <p:spPr bwMode="auto">
          <a:xfrm>
            <a:off x="4662488" y="2085975"/>
            <a:ext cx="3998912" cy="3086100"/>
          </a:xfrm>
          <a:prstGeom prst="rect">
            <a:avLst/>
          </a:prstGeom>
          <a:solidFill>
            <a:srgbClr val="FFFFFF"/>
          </a:solidFill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TCS’ IT-as-a-Service Model</a:t>
            </a:r>
          </a:p>
        </p:txBody>
      </p:sp>
      <p:grpSp>
        <p:nvGrpSpPr>
          <p:cNvPr id="3" name="Group 215"/>
          <p:cNvGrpSpPr>
            <a:grpSpLocks/>
          </p:cNvGrpSpPr>
          <p:nvPr/>
        </p:nvGrpSpPr>
        <p:grpSpPr bwMode="auto">
          <a:xfrm>
            <a:off x="4913313" y="2436813"/>
            <a:ext cx="3619500" cy="2708275"/>
            <a:chOff x="5130800" y="1196976"/>
            <a:chExt cx="3619501" cy="2708275"/>
          </a:xfrm>
        </p:grpSpPr>
        <p:sp>
          <p:nvSpPr>
            <p:cNvPr id="18445" name="Oval 28"/>
            <p:cNvSpPr>
              <a:spLocks noChangeArrowheads="1"/>
            </p:cNvSpPr>
            <p:nvPr/>
          </p:nvSpPr>
          <p:spPr bwMode="auto">
            <a:xfrm>
              <a:off x="5130800" y="3052763"/>
              <a:ext cx="811212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46" name="Oval 29"/>
            <p:cNvSpPr>
              <a:spLocks noChangeArrowheads="1"/>
            </p:cNvSpPr>
            <p:nvPr/>
          </p:nvSpPr>
          <p:spPr bwMode="auto">
            <a:xfrm>
              <a:off x="5130800" y="2933701"/>
              <a:ext cx="811212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47" name="Oval 55"/>
            <p:cNvSpPr>
              <a:spLocks noChangeArrowheads="1"/>
            </p:cNvSpPr>
            <p:nvPr/>
          </p:nvSpPr>
          <p:spPr bwMode="auto">
            <a:xfrm>
              <a:off x="5130800" y="2817813"/>
              <a:ext cx="811212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48" name="Oval 56"/>
            <p:cNvSpPr>
              <a:spLocks noChangeArrowheads="1"/>
            </p:cNvSpPr>
            <p:nvPr/>
          </p:nvSpPr>
          <p:spPr bwMode="auto">
            <a:xfrm>
              <a:off x="5130800" y="2725738"/>
              <a:ext cx="811212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  <p:sp>
          <p:nvSpPr>
            <p:cNvPr id="18449" name="Oval 58"/>
            <p:cNvSpPr>
              <a:spLocks noChangeArrowheads="1"/>
            </p:cNvSpPr>
            <p:nvPr/>
          </p:nvSpPr>
          <p:spPr bwMode="auto">
            <a:xfrm>
              <a:off x="5992812" y="3043238"/>
              <a:ext cx="811213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50" name="Oval 59"/>
            <p:cNvSpPr>
              <a:spLocks noChangeArrowheads="1"/>
            </p:cNvSpPr>
            <p:nvPr/>
          </p:nvSpPr>
          <p:spPr bwMode="auto">
            <a:xfrm>
              <a:off x="5992812" y="2924176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51" name="Oval 60"/>
            <p:cNvSpPr>
              <a:spLocks noChangeArrowheads="1"/>
            </p:cNvSpPr>
            <p:nvPr/>
          </p:nvSpPr>
          <p:spPr bwMode="auto">
            <a:xfrm>
              <a:off x="5992812" y="2808288"/>
              <a:ext cx="811213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52" name="Oval 61"/>
            <p:cNvSpPr>
              <a:spLocks noChangeArrowheads="1"/>
            </p:cNvSpPr>
            <p:nvPr/>
          </p:nvSpPr>
          <p:spPr bwMode="auto">
            <a:xfrm>
              <a:off x="5992812" y="2716213"/>
              <a:ext cx="811213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  <p:sp>
          <p:nvSpPr>
            <p:cNvPr id="18453" name="Oval 63"/>
            <p:cNvSpPr>
              <a:spLocks noChangeArrowheads="1"/>
            </p:cNvSpPr>
            <p:nvPr/>
          </p:nvSpPr>
          <p:spPr bwMode="auto">
            <a:xfrm>
              <a:off x="6859587" y="3057526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54" name="Oval 64"/>
            <p:cNvSpPr>
              <a:spLocks noChangeArrowheads="1"/>
            </p:cNvSpPr>
            <p:nvPr/>
          </p:nvSpPr>
          <p:spPr bwMode="auto">
            <a:xfrm>
              <a:off x="6859587" y="2938463"/>
              <a:ext cx="811213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55" name="Oval 65"/>
            <p:cNvSpPr>
              <a:spLocks noChangeArrowheads="1"/>
            </p:cNvSpPr>
            <p:nvPr/>
          </p:nvSpPr>
          <p:spPr bwMode="auto">
            <a:xfrm>
              <a:off x="6859587" y="2822576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56" name="Oval 66"/>
            <p:cNvSpPr>
              <a:spLocks noChangeArrowheads="1"/>
            </p:cNvSpPr>
            <p:nvPr/>
          </p:nvSpPr>
          <p:spPr bwMode="auto">
            <a:xfrm>
              <a:off x="6859587" y="2730501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  <p:sp>
          <p:nvSpPr>
            <p:cNvPr id="18457" name="Text Box 24" descr="10%"/>
            <p:cNvSpPr txBox="1">
              <a:spLocks noChangeArrowheads="1"/>
            </p:cNvSpPr>
            <p:nvPr/>
          </p:nvSpPr>
          <p:spPr bwMode="auto">
            <a:xfrm>
              <a:off x="5138737" y="3252788"/>
              <a:ext cx="782638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1</a:t>
              </a:r>
            </a:p>
          </p:txBody>
        </p:sp>
        <p:sp>
          <p:nvSpPr>
            <p:cNvPr id="18458" name="Text Box 25" descr="10%"/>
            <p:cNvSpPr txBox="1">
              <a:spLocks noChangeArrowheads="1"/>
            </p:cNvSpPr>
            <p:nvPr/>
          </p:nvSpPr>
          <p:spPr bwMode="auto">
            <a:xfrm>
              <a:off x="6015037" y="3230563"/>
              <a:ext cx="782638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2</a:t>
              </a:r>
            </a:p>
          </p:txBody>
        </p:sp>
        <p:sp>
          <p:nvSpPr>
            <p:cNvPr id="18459" name="Text Box 26" descr="10%"/>
            <p:cNvSpPr txBox="1">
              <a:spLocks noChangeArrowheads="1"/>
            </p:cNvSpPr>
            <p:nvPr/>
          </p:nvSpPr>
          <p:spPr bwMode="auto">
            <a:xfrm>
              <a:off x="6846887" y="3249613"/>
              <a:ext cx="782638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3</a:t>
              </a:r>
            </a:p>
          </p:txBody>
        </p:sp>
        <p:sp>
          <p:nvSpPr>
            <p:cNvPr id="18460" name="Line 27"/>
            <p:cNvSpPr>
              <a:spLocks noChangeShapeType="1"/>
            </p:cNvSpPr>
            <p:nvPr/>
          </p:nvSpPr>
          <p:spPr bwMode="auto">
            <a:xfrm>
              <a:off x="5283200" y="3587751"/>
              <a:ext cx="334962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61" name="Text Box 28" descr="10%"/>
            <p:cNvSpPr txBox="1">
              <a:spLocks noChangeArrowheads="1"/>
            </p:cNvSpPr>
            <p:nvPr/>
          </p:nvSpPr>
          <p:spPr bwMode="auto">
            <a:xfrm>
              <a:off x="5164137" y="3568701"/>
              <a:ext cx="3586164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Only Opex</a:t>
              </a:r>
            </a:p>
          </p:txBody>
        </p:sp>
        <p:sp>
          <p:nvSpPr>
            <p:cNvPr id="18462" name="Text Box 32" descr="10%"/>
            <p:cNvSpPr txBox="1">
              <a:spLocks noChangeArrowheads="1"/>
            </p:cNvSpPr>
            <p:nvPr/>
          </p:nvSpPr>
          <p:spPr bwMode="auto">
            <a:xfrm>
              <a:off x="7761288" y="3240088"/>
              <a:ext cx="782638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latin typeface="+mn-lt"/>
                </a:rPr>
                <a:t>Year 4</a:t>
              </a:r>
            </a:p>
          </p:txBody>
        </p:sp>
        <p:sp>
          <p:nvSpPr>
            <p:cNvPr id="18463" name="Line 44"/>
            <p:cNvSpPr>
              <a:spLocks noChangeShapeType="1"/>
            </p:cNvSpPr>
            <p:nvPr/>
          </p:nvSpPr>
          <p:spPr bwMode="auto">
            <a:xfrm>
              <a:off x="5384800" y="2695576"/>
              <a:ext cx="2895601" cy="1587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64" name="Text Box 47" descr="10%"/>
            <p:cNvSpPr txBox="1">
              <a:spLocks noChangeArrowheads="1"/>
            </p:cNvSpPr>
            <p:nvPr/>
          </p:nvSpPr>
          <p:spPr bwMode="auto">
            <a:xfrm>
              <a:off x="7094538" y="2393951"/>
              <a:ext cx="1357313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FF3300"/>
                  </a:solidFill>
                  <a:latin typeface="+mn-lt"/>
                </a:rPr>
                <a:t>Cost</a:t>
              </a:r>
            </a:p>
          </p:txBody>
        </p:sp>
        <p:sp>
          <p:nvSpPr>
            <p:cNvPr id="18465" name="Text Box 48" descr="10%"/>
            <p:cNvSpPr txBox="1">
              <a:spLocks noChangeArrowheads="1"/>
            </p:cNvSpPr>
            <p:nvPr/>
          </p:nvSpPr>
          <p:spPr bwMode="auto">
            <a:xfrm>
              <a:off x="7046913" y="1460501"/>
              <a:ext cx="1357313" cy="33655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009900"/>
                  </a:solidFill>
                  <a:latin typeface="+mn-lt"/>
                </a:rPr>
                <a:t>Benefit</a:t>
              </a:r>
            </a:p>
          </p:txBody>
        </p:sp>
        <p:sp>
          <p:nvSpPr>
            <p:cNvPr id="18466" name="Freeform 68" descr="10%"/>
            <p:cNvSpPr>
              <a:spLocks/>
            </p:cNvSpPr>
            <p:nvPr/>
          </p:nvSpPr>
          <p:spPr bwMode="auto">
            <a:xfrm rot="-9514461">
              <a:off x="5416550" y="1196976"/>
              <a:ext cx="2906713" cy="812800"/>
            </a:xfrm>
            <a:custGeom>
              <a:avLst/>
              <a:gdLst>
                <a:gd name="T0" fmla="*/ 0 w 1760"/>
                <a:gd name="T1" fmla="*/ 2147483647 h 512"/>
                <a:gd name="T2" fmla="*/ 2147483647 w 1760"/>
                <a:gd name="T3" fmla="*/ 2147483647 h 512"/>
                <a:gd name="T4" fmla="*/ 2147483647 w 1760"/>
                <a:gd name="T5" fmla="*/ 0 h 512"/>
                <a:gd name="T6" fmla="*/ 0 60000 65536"/>
                <a:gd name="T7" fmla="*/ 0 60000 65536"/>
                <a:gd name="T8" fmla="*/ 0 60000 65536"/>
                <a:gd name="T9" fmla="*/ 0 w 1760"/>
                <a:gd name="T10" fmla="*/ 0 h 512"/>
                <a:gd name="T11" fmla="*/ 1760 w 1760"/>
                <a:gd name="T12" fmla="*/ 512 h 5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0" h="512">
                  <a:moveTo>
                    <a:pt x="0" y="512"/>
                  </a:moveTo>
                  <a:cubicBezTo>
                    <a:pt x="257" y="374"/>
                    <a:pt x="515" y="237"/>
                    <a:pt x="808" y="152"/>
                  </a:cubicBezTo>
                  <a:cubicBezTo>
                    <a:pt x="1101" y="67"/>
                    <a:pt x="1430" y="33"/>
                    <a:pt x="1760" y="0"/>
                  </a:cubicBezTo>
                </a:path>
              </a:pathLst>
            </a:custGeom>
            <a:noFill/>
            <a:ln w="31750">
              <a:solidFill>
                <a:schemeClr val="bg2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67" name="Oval 63"/>
            <p:cNvSpPr>
              <a:spLocks noChangeArrowheads="1"/>
            </p:cNvSpPr>
            <p:nvPr/>
          </p:nvSpPr>
          <p:spPr bwMode="auto">
            <a:xfrm>
              <a:off x="7761288" y="3067051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68" name="Oval 64"/>
            <p:cNvSpPr>
              <a:spLocks noChangeArrowheads="1"/>
            </p:cNvSpPr>
            <p:nvPr/>
          </p:nvSpPr>
          <p:spPr bwMode="auto">
            <a:xfrm>
              <a:off x="7761288" y="2947988"/>
              <a:ext cx="811213" cy="255588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69" name="Oval 65"/>
            <p:cNvSpPr>
              <a:spLocks noChangeArrowheads="1"/>
            </p:cNvSpPr>
            <p:nvPr/>
          </p:nvSpPr>
          <p:spPr bwMode="auto">
            <a:xfrm>
              <a:off x="7761288" y="2832101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470" name="Oval 66"/>
            <p:cNvSpPr>
              <a:spLocks noChangeArrowheads="1"/>
            </p:cNvSpPr>
            <p:nvPr/>
          </p:nvSpPr>
          <p:spPr bwMode="auto">
            <a:xfrm>
              <a:off x="7761288" y="2740026"/>
              <a:ext cx="811213" cy="255587"/>
            </a:xfrm>
            <a:prstGeom prst="ellipse">
              <a:avLst/>
            </a:prstGeom>
            <a:solidFill>
              <a:srgbClr val="FFDD00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+mn-lt"/>
                </a:rPr>
                <a:t>Rs.</a:t>
              </a:r>
            </a:p>
          </p:txBody>
        </p:sp>
      </p:grpSp>
      <p:sp>
        <p:nvSpPr>
          <p:cNvPr id="243" name="Rectangle 4"/>
          <p:cNvSpPr txBox="1">
            <a:spLocks noChangeArrowheads="1"/>
          </p:cNvSpPr>
          <p:nvPr/>
        </p:nvSpPr>
        <p:spPr bwMode="auto">
          <a:xfrm>
            <a:off x="1860550" y="5475288"/>
            <a:ext cx="6862763" cy="584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PUMP Utility model also helps SMBs to scale the investment as they scale the number of users in the organization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7158038" y="39688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245" name="Oval 244"/>
          <p:cNvSpPr/>
          <p:nvPr/>
        </p:nvSpPr>
        <p:spPr>
          <a:xfrm>
            <a:off x="8537575" y="117475"/>
            <a:ext cx="338138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03" grpId="0" animBg="1"/>
      <p:bldP spid="150" grpId="0" animBg="1"/>
      <p:bldP spid="2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240213" y="6350000"/>
            <a:ext cx="663575" cy="360363"/>
          </a:xfrm>
        </p:spPr>
        <p:txBody>
          <a:bodyPr/>
          <a:lstStyle/>
          <a:p>
            <a:pPr>
              <a:defRPr/>
            </a:pPr>
            <a:r>
              <a:rPr lang="en-IN"/>
              <a:t>- </a:t>
            </a:r>
            <a:fld id="{19C7136B-07E4-4D0C-B804-2BC8FDBE5CE5}" type="slidenum">
              <a:rPr lang="en-IN"/>
              <a:pPr>
                <a:defRPr/>
              </a:pPr>
              <a:t>6</a:t>
            </a:fld>
            <a:r>
              <a:rPr lang="en-IN"/>
              <a:t> -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53975"/>
            <a:ext cx="8753475" cy="863600"/>
          </a:xfrm>
        </p:spPr>
        <p:txBody>
          <a:bodyPr/>
          <a:lstStyle/>
          <a:p>
            <a:pPr eaLnBrk="1" hangingPunct="1"/>
            <a:r>
              <a:rPr lang="en-US" smtClean="0"/>
              <a:t>Technology made </a:t>
            </a:r>
            <a:r>
              <a:rPr lang="en-US" u="sng" smtClean="0"/>
              <a:t>Affordable</a:t>
            </a:r>
            <a:r>
              <a:rPr lang="en-US" smtClean="0"/>
              <a:t> for SMBs</a:t>
            </a:r>
            <a:br>
              <a:rPr lang="en-US" smtClean="0"/>
            </a:br>
            <a:r>
              <a:rPr lang="en-US" smtClean="0"/>
              <a:t>Core Principles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3050" y="966788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Obsolescence</a:t>
            </a: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1798638" y="941388"/>
            <a:ext cx="6862762" cy="163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TCS’ iON is a perpetual beta service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Continuous release cycle ensures responsiveness to  changing business dynamics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SMBs do not own any IT assets and hence are not                            subject to obsolescence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158038" y="39688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32" name="Oval 31"/>
          <p:cNvSpPr/>
          <p:nvPr/>
        </p:nvSpPr>
        <p:spPr>
          <a:xfrm>
            <a:off x="8537575" y="117475"/>
            <a:ext cx="338138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273050" y="2655888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Serviceability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798638" y="2738438"/>
            <a:ext cx="6862762" cy="163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Robust serviceability model for service activation &amp; provisioning and service assurance 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Automation technical provisioning and pre-configured solutions reduces costs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24 x 7 Toll Free Helpdesk with remote tools for effective management</a:t>
            </a: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7154863" y="1995488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11" name="Oval 10"/>
          <p:cNvSpPr/>
          <p:nvPr/>
        </p:nvSpPr>
        <p:spPr>
          <a:xfrm>
            <a:off x="8534400" y="2073275"/>
            <a:ext cx="338138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154863" y="4349750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13" name="Oval 12"/>
          <p:cNvSpPr/>
          <p:nvPr/>
        </p:nvSpPr>
        <p:spPr>
          <a:xfrm>
            <a:off x="8534400" y="4427538"/>
            <a:ext cx="338138" cy="246062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050" y="4567238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Maintainability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1798638" y="4649788"/>
            <a:ext cx="6862762" cy="1384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Automatic and seamless upgrades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Reduced cost as no local IT infrastructure runs on premise</a:t>
            </a:r>
          </a:p>
          <a:p>
            <a:pPr marL="169863" indent="-169863">
              <a:spcBef>
                <a:spcPts val="12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Reduced costs associated with maintaining physical and logical security of a data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4" grpId="0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429E1DB9-2A5B-4A80-B1EC-30A86D925D0C}" type="slidenum">
              <a:rPr lang="en-IN"/>
              <a:pPr>
                <a:defRPr/>
              </a:pPr>
              <a:t>7</a:t>
            </a:fld>
            <a:r>
              <a:rPr lang="en-IN"/>
              <a:t> -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53975"/>
            <a:ext cx="8753475" cy="863600"/>
          </a:xfrm>
        </p:spPr>
        <p:txBody>
          <a:bodyPr/>
          <a:lstStyle/>
          <a:p>
            <a:pPr eaLnBrk="1" hangingPunct="1"/>
            <a:r>
              <a:rPr lang="en-US" smtClean="0"/>
              <a:t>Technology made </a:t>
            </a:r>
            <a:r>
              <a:rPr lang="en-US" u="sng" smtClean="0"/>
              <a:t>Affordable</a:t>
            </a:r>
            <a:r>
              <a:rPr lang="en-US" smtClean="0"/>
              <a:t> for SMBs</a:t>
            </a:r>
            <a:br>
              <a:rPr lang="en-US" smtClean="0"/>
            </a:br>
            <a:r>
              <a:rPr lang="en-US" smtClean="0"/>
              <a:t>Core Principles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3050" y="1006475"/>
            <a:ext cx="1325563" cy="503238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Integration</a:t>
            </a:r>
          </a:p>
        </p:txBody>
      </p:sp>
      <p:sp>
        <p:nvSpPr>
          <p:cNvPr id="27" name="Rectangle 4"/>
          <p:cNvSpPr txBox="1">
            <a:spLocks noChangeArrowheads="1"/>
          </p:cNvSpPr>
          <p:nvPr/>
        </p:nvSpPr>
        <p:spPr bwMode="auto">
          <a:xfrm>
            <a:off x="1798638" y="1089025"/>
            <a:ext cx="6862762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ct val="200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Optimized IT cost allocation decisions due to integrated and holistic solution with single partner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158038" y="39688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32" name="Oval 31"/>
          <p:cNvSpPr/>
          <p:nvPr/>
        </p:nvSpPr>
        <p:spPr>
          <a:xfrm>
            <a:off x="8537575" y="117475"/>
            <a:ext cx="338138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73050" y="2085975"/>
            <a:ext cx="4629150" cy="3086100"/>
            <a:chOff x="273050" y="2085975"/>
            <a:chExt cx="4629150" cy="3086100"/>
          </a:xfrm>
        </p:grpSpPr>
        <p:grpSp>
          <p:nvGrpSpPr>
            <p:cNvPr id="19476" name="Group 27"/>
            <p:cNvGrpSpPr>
              <a:grpSpLocks/>
            </p:cNvGrpSpPr>
            <p:nvPr/>
          </p:nvGrpSpPr>
          <p:grpSpPr bwMode="auto">
            <a:xfrm>
              <a:off x="273050" y="2085975"/>
              <a:ext cx="3998913" cy="3086100"/>
              <a:chOff x="273050" y="2085975"/>
              <a:chExt cx="3998913" cy="30861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273050" y="2085975"/>
                <a:ext cx="3998913" cy="3086100"/>
              </a:xfrm>
              <a:prstGeom prst="rect">
                <a:avLst/>
              </a:prstGeom>
              <a:solidFill>
                <a:srgbClr val="FFFFFF"/>
              </a:solidFill>
              <a:effectLst>
                <a:outerShdw blurRad="63500" dist="37357" dir="2700000" rotWithShape="0">
                  <a:scrgbClr r="0" g="0" b="0"/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b="1" dirty="0">
                    <a:solidFill>
                      <a:schemeClr val="tx1"/>
                    </a:solidFill>
                  </a:rPr>
                  <a:t>Traditional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</a:t>
                </a:r>
                <a:r>
                  <a:rPr lang="en-US" b="1" dirty="0">
                    <a:solidFill>
                      <a:schemeClr val="tx1"/>
                    </a:solidFill>
                  </a:rPr>
                  <a:t>Licensing Model</a:t>
                </a:r>
              </a:p>
            </p:txBody>
          </p:sp>
          <p:sp>
            <p:nvSpPr>
              <p:cNvPr id="19480" name="Rectangle 5"/>
              <p:cNvSpPr>
                <a:spLocks noChangeArrowheads="1"/>
              </p:cNvSpPr>
              <p:nvPr/>
            </p:nvSpPr>
            <p:spPr bwMode="auto">
              <a:xfrm>
                <a:off x="374650" y="2586038"/>
                <a:ext cx="1096963" cy="549275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Buy Hardware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From Vendor 1</a:t>
                </a:r>
              </a:p>
            </p:txBody>
          </p:sp>
          <p:sp>
            <p:nvSpPr>
              <p:cNvPr id="105" name="AutoShape 79"/>
              <p:cNvSpPr>
                <a:spLocks noChangeArrowheads="1"/>
              </p:cNvSpPr>
              <p:nvPr/>
            </p:nvSpPr>
            <p:spPr bwMode="auto">
              <a:xfrm rot="5400000">
                <a:off x="1210469" y="3598069"/>
                <a:ext cx="817562" cy="177800"/>
              </a:xfrm>
              <a:prstGeom prst="triangle">
                <a:avLst>
                  <a:gd name="adj" fmla="val 50000"/>
                </a:avLst>
              </a:prstGeom>
              <a:solidFill>
                <a:srgbClr val="6CCFF6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9482" name="Text Box 81" descr="10%"/>
              <p:cNvSpPr txBox="1">
                <a:spLocks noChangeArrowheads="1"/>
              </p:cNvSpPr>
              <p:nvPr/>
            </p:nvSpPr>
            <p:spPr bwMode="auto">
              <a:xfrm>
                <a:off x="569913" y="4827588"/>
                <a:ext cx="2755900" cy="304800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Calibri" pitchFamily="34" charset="0"/>
                  </a:rPr>
                  <a:t>Time taken is </a:t>
                </a:r>
                <a:r>
                  <a:rPr lang="en-US" sz="1400" b="1">
                    <a:latin typeface="Calibri" pitchFamily="34" charset="0"/>
                  </a:rPr>
                  <a:t>months</a:t>
                </a:r>
              </a:p>
            </p:txBody>
          </p:sp>
          <p:sp>
            <p:nvSpPr>
              <p:cNvPr id="19483" name="Rectangle 5"/>
              <p:cNvSpPr>
                <a:spLocks noChangeArrowheads="1"/>
              </p:cNvSpPr>
              <p:nvPr/>
            </p:nvSpPr>
            <p:spPr bwMode="auto">
              <a:xfrm>
                <a:off x="369888" y="3413125"/>
                <a:ext cx="1096962" cy="549275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Buy Software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From Vendor 2</a:t>
                </a:r>
              </a:p>
            </p:txBody>
          </p:sp>
          <p:sp>
            <p:nvSpPr>
              <p:cNvPr id="19484" name="Rectangle 5"/>
              <p:cNvSpPr>
                <a:spLocks noChangeArrowheads="1"/>
              </p:cNvSpPr>
              <p:nvPr/>
            </p:nvSpPr>
            <p:spPr bwMode="auto">
              <a:xfrm>
                <a:off x="379413" y="4238625"/>
                <a:ext cx="1095375" cy="549275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Buy Networks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From Vendor 3</a:t>
                </a:r>
              </a:p>
            </p:txBody>
          </p:sp>
          <p:sp>
            <p:nvSpPr>
              <p:cNvPr id="19485" name="Rectangle 5"/>
              <p:cNvSpPr>
                <a:spLocks noChangeArrowheads="1"/>
              </p:cNvSpPr>
              <p:nvPr/>
            </p:nvSpPr>
            <p:spPr bwMode="auto">
              <a:xfrm>
                <a:off x="1741488" y="2897188"/>
                <a:ext cx="1189037" cy="639762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Customize 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Software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From Vendor 4</a:t>
                </a:r>
              </a:p>
            </p:txBody>
          </p:sp>
          <p:sp>
            <p:nvSpPr>
              <p:cNvPr id="111" name="AutoShape 79"/>
              <p:cNvSpPr>
                <a:spLocks noChangeArrowheads="1"/>
              </p:cNvSpPr>
              <p:nvPr/>
            </p:nvSpPr>
            <p:spPr bwMode="auto">
              <a:xfrm rot="5400000">
                <a:off x="2750344" y="3598069"/>
                <a:ext cx="817562" cy="177800"/>
              </a:xfrm>
              <a:prstGeom prst="triangle">
                <a:avLst>
                  <a:gd name="adj" fmla="val 50000"/>
                </a:avLst>
              </a:prstGeom>
              <a:solidFill>
                <a:srgbClr val="6CCFF6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9487" name="Rectangle 5"/>
              <p:cNvSpPr>
                <a:spLocks noChangeArrowheads="1"/>
              </p:cNvSpPr>
              <p:nvPr/>
            </p:nvSpPr>
            <p:spPr bwMode="auto">
              <a:xfrm>
                <a:off x="1741488" y="3776663"/>
                <a:ext cx="1189037" cy="639762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Deploy and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Integrate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From Vendor 5</a:t>
                </a:r>
              </a:p>
            </p:txBody>
          </p:sp>
          <p:sp>
            <p:nvSpPr>
              <p:cNvPr id="19488" name="Line 11"/>
              <p:cNvSpPr>
                <a:spLocks noChangeShapeType="1"/>
              </p:cNvSpPr>
              <p:nvPr/>
            </p:nvSpPr>
            <p:spPr bwMode="auto">
              <a:xfrm>
                <a:off x="942975" y="4895850"/>
                <a:ext cx="2238375" cy="0"/>
              </a:xfrm>
              <a:prstGeom prst="line">
                <a:avLst/>
              </a:prstGeom>
              <a:noFill/>
              <a:ln w="127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" name="Text Box 13" descr="10%"/>
            <p:cNvSpPr txBox="1">
              <a:spLocks noChangeArrowheads="1"/>
            </p:cNvSpPr>
            <p:nvPr/>
          </p:nvSpPr>
          <p:spPr bwMode="auto">
            <a:xfrm>
              <a:off x="2947988" y="3114675"/>
              <a:ext cx="1720850" cy="30480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400" b="1" dirty="0">
                  <a:latin typeface="+mn-lt"/>
                </a:rPr>
                <a:t>Customer</a:t>
              </a:r>
            </a:p>
          </p:txBody>
        </p:sp>
        <p:pic>
          <p:nvPicPr>
            <p:cNvPr id="19478" name="Picture 1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0738" y="3419475"/>
              <a:ext cx="1541462" cy="130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4662488" y="2085975"/>
            <a:ext cx="4387850" cy="3086100"/>
            <a:chOff x="4662488" y="2085975"/>
            <a:chExt cx="4387850" cy="3086100"/>
          </a:xfrm>
        </p:grpSpPr>
        <p:grpSp>
          <p:nvGrpSpPr>
            <p:cNvPr id="19467" name="Group 28"/>
            <p:cNvGrpSpPr>
              <a:grpSpLocks/>
            </p:cNvGrpSpPr>
            <p:nvPr/>
          </p:nvGrpSpPr>
          <p:grpSpPr bwMode="auto">
            <a:xfrm>
              <a:off x="4662488" y="2085975"/>
              <a:ext cx="4092575" cy="3086100"/>
              <a:chOff x="4662488" y="2085975"/>
              <a:chExt cx="4092575" cy="3086100"/>
            </a:xfrm>
          </p:grpSpPr>
          <p:sp>
            <p:nvSpPr>
              <p:cNvPr id="73" name="Rectangle 72"/>
              <p:cNvSpPr/>
              <p:nvPr/>
            </p:nvSpPr>
            <p:spPr bwMode="auto">
              <a:xfrm>
                <a:off x="4662488" y="2085975"/>
                <a:ext cx="3998912" cy="3086100"/>
              </a:xfrm>
              <a:prstGeom prst="rect">
                <a:avLst/>
              </a:prstGeom>
              <a:solidFill>
                <a:srgbClr val="FFFFFF"/>
              </a:solidFill>
              <a:effectLst>
                <a:outerShdw blurRad="63500" dist="37357" dir="2700000" rotWithShape="0">
                  <a:scrgbClr r="0" g="0" b="0"/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b="1" dirty="0">
                    <a:solidFill>
                      <a:schemeClr val="tx1"/>
                    </a:solidFill>
                  </a:rPr>
                  <a:t>TCS’ </a:t>
                </a:r>
                <a:r>
                  <a:rPr lang="en-US" b="1" dirty="0" err="1">
                    <a:solidFill>
                      <a:schemeClr val="tx1"/>
                    </a:solidFill>
                  </a:rPr>
                  <a:t>iON</a:t>
                </a:r>
                <a:r>
                  <a:rPr lang="en-US" b="1" dirty="0">
                    <a:solidFill>
                      <a:schemeClr val="tx1"/>
                    </a:solidFill>
                  </a:rPr>
                  <a:t> Model</a:t>
                </a: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4913313" y="2740025"/>
                <a:ext cx="1938337" cy="1422400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Hardware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Software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Networks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Customize Software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Integration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Maintenance &amp; Support</a:t>
                </a:r>
              </a:p>
            </p:txBody>
          </p:sp>
          <p:sp>
            <p:nvSpPr>
              <p:cNvPr id="114" name="AutoShape 10"/>
              <p:cNvSpPr>
                <a:spLocks noChangeArrowheads="1"/>
              </p:cNvSpPr>
              <p:nvPr/>
            </p:nvSpPr>
            <p:spPr bwMode="auto">
              <a:xfrm rot="5400000">
                <a:off x="6663532" y="3334544"/>
                <a:ext cx="817562" cy="184150"/>
              </a:xfrm>
              <a:prstGeom prst="triangle">
                <a:avLst>
                  <a:gd name="adj" fmla="val 50000"/>
                </a:avLst>
              </a:prstGeom>
              <a:solidFill>
                <a:srgbClr val="6CCFF6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9472" name="Line 11"/>
              <p:cNvSpPr>
                <a:spLocks noChangeShapeType="1"/>
              </p:cNvSpPr>
              <p:nvPr/>
            </p:nvSpPr>
            <p:spPr bwMode="auto">
              <a:xfrm>
                <a:off x="5037138" y="4895850"/>
                <a:ext cx="2238375" cy="0"/>
              </a:xfrm>
              <a:prstGeom prst="line">
                <a:avLst/>
              </a:prstGeom>
              <a:noFill/>
              <a:ln w="127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Text Box 12" descr="10%"/>
              <p:cNvSpPr txBox="1">
                <a:spLocks noChangeArrowheads="1"/>
              </p:cNvSpPr>
              <p:nvPr/>
            </p:nvSpPr>
            <p:spPr bwMode="auto">
              <a:xfrm>
                <a:off x="4808538" y="4827588"/>
                <a:ext cx="2470150" cy="304800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Calibri" pitchFamily="34" charset="0"/>
                  </a:rPr>
                  <a:t>Time taken is few </a:t>
                </a:r>
                <a:r>
                  <a:rPr lang="en-US" sz="1400" b="1">
                    <a:latin typeface="Calibri" pitchFamily="34" charset="0"/>
                  </a:rPr>
                  <a:t>weeks</a:t>
                </a:r>
              </a:p>
            </p:txBody>
          </p:sp>
          <p:sp>
            <p:nvSpPr>
              <p:cNvPr id="19474" name="Rectangle 77"/>
              <p:cNvSpPr>
                <a:spLocks noChangeArrowheads="1"/>
              </p:cNvSpPr>
              <p:nvPr/>
            </p:nvSpPr>
            <p:spPr bwMode="auto">
              <a:xfrm>
                <a:off x="7302500" y="4040188"/>
                <a:ext cx="1284288" cy="630237"/>
              </a:xfrm>
              <a:prstGeom prst="rect">
                <a:avLst/>
              </a:prstGeom>
              <a:solidFill>
                <a:srgbClr val="000000"/>
              </a:solidFill>
              <a:ln w="12700" algn="ctr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Continuous 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Improvement </a:t>
                </a:r>
              </a:p>
              <a:p>
                <a:pPr algn="ctr"/>
                <a:r>
                  <a:rPr lang="en-US" sz="1400">
                    <a:solidFill>
                      <a:schemeClr val="bg1"/>
                    </a:solidFill>
                    <a:latin typeface="Calibri" pitchFamily="34" charset="0"/>
                  </a:rPr>
                  <a:t>by  TCS</a:t>
                </a:r>
              </a:p>
            </p:txBody>
          </p:sp>
          <p:sp>
            <p:nvSpPr>
              <p:cNvPr id="120" name="Text Box 13" descr="10%"/>
              <p:cNvSpPr txBox="1">
                <a:spLocks noChangeArrowheads="1"/>
              </p:cNvSpPr>
              <p:nvPr/>
            </p:nvSpPr>
            <p:spPr bwMode="auto">
              <a:xfrm>
                <a:off x="7034213" y="2867025"/>
                <a:ext cx="1720850" cy="304800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1400" b="1" dirty="0">
                    <a:latin typeface="+mn-lt"/>
                  </a:rPr>
                  <a:t>Customer</a:t>
                </a:r>
              </a:p>
            </p:txBody>
          </p:sp>
        </p:grpSp>
        <p:pic>
          <p:nvPicPr>
            <p:cNvPr id="19468" name="Picture 1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508875" y="3171825"/>
              <a:ext cx="1541463" cy="130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" name="Rectangle 4"/>
          <p:cNvSpPr txBox="1">
            <a:spLocks noChangeArrowheads="1"/>
          </p:cNvSpPr>
          <p:nvPr/>
        </p:nvSpPr>
        <p:spPr bwMode="auto">
          <a:xfrm>
            <a:off x="1798638" y="5359400"/>
            <a:ext cx="6862762" cy="985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Reduced cost to manage multi-vendors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Reduced effort to manage solution deployment</a:t>
            </a:r>
          </a:p>
          <a:p>
            <a:pPr marL="169863" indent="-169863">
              <a:spcBef>
                <a:spcPts val="6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Reduced cost to integrate with procured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7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- </a:t>
            </a:r>
            <a:fld id="{560591E8-47F8-44F2-9DD8-B55C061B212A}" type="slidenum">
              <a:rPr lang="en-IN"/>
              <a:pPr>
                <a:defRPr/>
              </a:pPr>
              <a:t>8</a:t>
            </a:fld>
            <a:r>
              <a:rPr lang="en-IN"/>
              <a:t> -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53975"/>
            <a:ext cx="8753475" cy="863600"/>
          </a:xfrm>
        </p:spPr>
        <p:txBody>
          <a:bodyPr/>
          <a:lstStyle/>
          <a:p>
            <a:pPr eaLnBrk="1" hangingPunct="1"/>
            <a:r>
              <a:rPr lang="en-US" smtClean="0"/>
              <a:t>Technology made </a:t>
            </a:r>
            <a:r>
              <a:rPr lang="en-US" u="sng" smtClean="0"/>
              <a:t>Affordable</a:t>
            </a:r>
            <a:r>
              <a:rPr lang="en-US" smtClean="0"/>
              <a:t> for SMBs</a:t>
            </a:r>
            <a:br>
              <a:rPr lang="en-US" smtClean="0"/>
            </a:br>
            <a:r>
              <a:rPr lang="en-US" smtClean="0"/>
              <a:t>Core Principles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73050" y="1030288"/>
            <a:ext cx="1325563" cy="503237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Compliance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3050" y="3867150"/>
            <a:ext cx="1325563" cy="503238"/>
          </a:xfrm>
          <a:prstGeom prst="rect">
            <a:avLst/>
          </a:prstGeom>
          <a:solidFill>
            <a:srgbClr val="6CCFF6"/>
          </a:solidFill>
          <a:ln>
            <a:noFill/>
          </a:ln>
          <a:effectLst>
            <a:outerShdw blurRad="63500" dist="37357" dir="2700000" rotWithShape="0">
              <a:scrgbClr r="0" g="0" b="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Expandability</a:t>
            </a:r>
          </a:p>
        </p:txBody>
      </p:sp>
      <p:sp>
        <p:nvSpPr>
          <p:cNvPr id="28" name="Rectangle 4"/>
          <p:cNvSpPr txBox="1">
            <a:spLocks noChangeArrowheads="1"/>
          </p:cNvSpPr>
          <p:nvPr/>
        </p:nvSpPr>
        <p:spPr bwMode="auto">
          <a:xfrm>
            <a:off x="1798638" y="1112838"/>
            <a:ext cx="6862762" cy="275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TCS iON Data Center is compliant to the TCS Security Audit based on BS7799 / SAS 70</a:t>
            </a:r>
          </a:p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Solutions with requisite Audit Trials and the necessary controls</a:t>
            </a:r>
          </a:p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</a:pPr>
            <a:r>
              <a:rPr lang="en-GB"/>
              <a:t>Infrastructure and Solutions have been internally verified for corporate Security Compliance requirements</a:t>
            </a:r>
          </a:p>
          <a:p>
            <a:pPr marL="169863" indent="-169863">
              <a:lnSpc>
                <a:spcPct val="80000"/>
              </a:lnSpc>
              <a:spcBef>
                <a:spcPct val="20000"/>
              </a:spcBef>
              <a:buClr>
                <a:srgbClr val="4E84C4"/>
              </a:buClr>
              <a:buFontTx/>
              <a:buChar char="•"/>
            </a:pPr>
            <a:endParaRPr lang="en-US"/>
          </a:p>
          <a:p>
            <a:pPr marL="169863" indent="-169863">
              <a:lnSpc>
                <a:spcPct val="80000"/>
              </a:lnSpc>
              <a:spcBef>
                <a:spcPct val="20000"/>
              </a:spcBef>
              <a:buClr>
                <a:srgbClr val="4E84C4"/>
              </a:buClr>
              <a:buFontTx/>
              <a:buChar char="•"/>
            </a:pPr>
            <a:r>
              <a:rPr lang="en-US"/>
              <a:t>Solutions support statutory Central and State Compliance requirements</a:t>
            </a:r>
          </a:p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</a:pPr>
            <a:endParaRPr lang="en-GB"/>
          </a:p>
        </p:txBody>
      </p:sp>
      <p:sp>
        <p:nvSpPr>
          <p:cNvPr id="29" name="Rectangle 4"/>
          <p:cNvSpPr txBox="1">
            <a:spLocks noChangeArrowheads="1"/>
          </p:cNvSpPr>
          <p:nvPr/>
        </p:nvSpPr>
        <p:spPr bwMode="auto">
          <a:xfrm>
            <a:off x="1798638" y="3949700"/>
            <a:ext cx="6862762" cy="248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TCS </a:t>
            </a:r>
            <a:r>
              <a:rPr lang="en-GB" kern="0" dirty="0" err="1">
                <a:latin typeface="+mn-lt"/>
              </a:rPr>
              <a:t>iON</a:t>
            </a:r>
            <a:r>
              <a:rPr lang="en-GB" kern="0" dirty="0">
                <a:latin typeface="+mn-lt"/>
              </a:rPr>
              <a:t> is a catalogue based service model</a:t>
            </a:r>
          </a:p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SMBs have the option to decide on the key applications that is relevant to them in the beginning and then expand slowly</a:t>
            </a:r>
          </a:p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SMBs have the ability to scale down or up the number of users based on the business growth</a:t>
            </a:r>
          </a:p>
          <a:p>
            <a:pPr marL="169863" indent="-169863">
              <a:spcBef>
                <a:spcPts val="1800"/>
              </a:spcBef>
              <a:buClr>
                <a:srgbClr val="4E84C4"/>
              </a:buClr>
              <a:buFontTx/>
              <a:buChar char="•"/>
              <a:defRPr/>
            </a:pPr>
            <a:r>
              <a:rPr lang="en-GB" kern="0" dirty="0">
                <a:latin typeface="+mn-lt"/>
              </a:rPr>
              <a:t>SMBs have the option to expand the services to other regions or countries with no additional effort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158038" y="39688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32" name="Oval 31"/>
          <p:cNvSpPr/>
          <p:nvPr/>
        </p:nvSpPr>
        <p:spPr>
          <a:xfrm>
            <a:off x="8537575" y="117475"/>
            <a:ext cx="338138" cy="246063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158038" y="3613150"/>
            <a:ext cx="1547812" cy="409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Affordable</a:t>
            </a:r>
          </a:p>
        </p:txBody>
      </p:sp>
      <p:sp>
        <p:nvSpPr>
          <p:cNvPr id="16" name="Oval 15"/>
          <p:cNvSpPr/>
          <p:nvPr/>
        </p:nvSpPr>
        <p:spPr>
          <a:xfrm>
            <a:off x="8537575" y="3690938"/>
            <a:ext cx="338138" cy="246062"/>
          </a:xfrm>
          <a:prstGeom prst="ellipse">
            <a:avLst/>
          </a:prstGeom>
          <a:solidFill>
            <a:srgbClr val="FBB034"/>
          </a:solidFill>
          <a:ln w="127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8" grpId="0"/>
      <p:bldP spid="29" grpId="0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GCP Deliverable &amp; Presentation Graphics Standard - Master Slide">
  <a:themeElements>
    <a:clrScheme name="GCP Deliverable &amp; Presentation Graphics Standard - 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CFF6"/>
      </a:accent1>
      <a:accent2>
        <a:srgbClr val="BDB1A5"/>
      </a:accent2>
      <a:accent3>
        <a:srgbClr val="FFFFFF"/>
      </a:accent3>
      <a:accent4>
        <a:srgbClr val="000000"/>
      </a:accent4>
      <a:accent5>
        <a:srgbClr val="BAE4FA"/>
      </a:accent5>
      <a:accent6>
        <a:srgbClr val="ABA095"/>
      </a:accent6>
      <a:hlink>
        <a:srgbClr val="4E84C4"/>
      </a:hlink>
      <a:folHlink>
        <a:srgbClr val="C4ECFB"/>
      </a:folHlink>
    </a:clrScheme>
    <a:fontScheme name="GCP Deliverable &amp; Presentation Graphics Standard - 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CCFF6"/>
        </a:solidFill>
        <a:ln w="127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CCFF6"/>
        </a:solidFill>
        <a:ln w="127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CP Deliverable &amp; Presentation Graphics Standard - 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4E84C4"/>
        </a:hlink>
        <a:folHlink>
          <a:srgbClr val="C4EC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CFF6"/>
      </a:accent1>
      <a:accent2>
        <a:srgbClr val="BDB1A5"/>
      </a:accent2>
      <a:accent3>
        <a:srgbClr val="FFFFFF"/>
      </a:accent3>
      <a:accent4>
        <a:srgbClr val="000000"/>
      </a:accent4>
      <a:accent5>
        <a:srgbClr val="BAE4FA"/>
      </a:accent5>
      <a:accent6>
        <a:srgbClr val="ABA095"/>
      </a:accent6>
      <a:hlink>
        <a:srgbClr val="4E84C4"/>
      </a:hlink>
      <a:folHlink>
        <a:srgbClr val="C4ECFB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4E84C4"/>
        </a:hlink>
        <a:folHlink>
          <a:srgbClr val="C4EC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GCP Deliverable &amp; Presentation Graphics Standard - Master Slide">
  <a:themeElements>
    <a:clrScheme name="2_GCP Deliverable &amp; Presentation Graphics Standard - 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CFF6"/>
      </a:accent1>
      <a:accent2>
        <a:srgbClr val="BDB1A5"/>
      </a:accent2>
      <a:accent3>
        <a:srgbClr val="FFFFFF"/>
      </a:accent3>
      <a:accent4>
        <a:srgbClr val="000000"/>
      </a:accent4>
      <a:accent5>
        <a:srgbClr val="BAE4FA"/>
      </a:accent5>
      <a:accent6>
        <a:srgbClr val="ABA095"/>
      </a:accent6>
      <a:hlink>
        <a:srgbClr val="4E84C4"/>
      </a:hlink>
      <a:folHlink>
        <a:srgbClr val="C4ECFB"/>
      </a:folHlink>
    </a:clrScheme>
    <a:fontScheme name="2_GCP Deliverable &amp; Presentation Graphics Standard - 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GCP Deliverable &amp; Presentation Graphics Standard - 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4E84C4"/>
        </a:hlink>
        <a:folHlink>
          <a:srgbClr val="C4EC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GCP Deliverable &amp; Presentation Graphics Standard - Master Slide">
  <a:themeElements>
    <a:clrScheme name="3_GCP Deliverable &amp; Presentation Graphics Standard - 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CFF6"/>
      </a:accent1>
      <a:accent2>
        <a:srgbClr val="BDB1A5"/>
      </a:accent2>
      <a:accent3>
        <a:srgbClr val="FFFFFF"/>
      </a:accent3>
      <a:accent4>
        <a:srgbClr val="000000"/>
      </a:accent4>
      <a:accent5>
        <a:srgbClr val="BAE4FA"/>
      </a:accent5>
      <a:accent6>
        <a:srgbClr val="ABA095"/>
      </a:accent6>
      <a:hlink>
        <a:srgbClr val="4E84C4"/>
      </a:hlink>
      <a:folHlink>
        <a:srgbClr val="C4ECFB"/>
      </a:folHlink>
    </a:clrScheme>
    <a:fontScheme name="3_GCP Deliverable &amp; Presentation Graphics Standard - 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GCP Deliverable &amp; Presentation Graphics Standard - 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4E84C4"/>
        </a:hlink>
        <a:folHlink>
          <a:srgbClr val="C4EC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st">
  <a:themeElements>
    <a:clrScheme name="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CFF6"/>
      </a:accent1>
      <a:accent2>
        <a:srgbClr val="BDB1A5"/>
      </a:accent2>
      <a:accent3>
        <a:srgbClr val="FFFFFF"/>
      </a:accent3>
      <a:accent4>
        <a:srgbClr val="000000"/>
      </a:accent4>
      <a:accent5>
        <a:srgbClr val="BAE4FA"/>
      </a:accent5>
      <a:accent6>
        <a:srgbClr val="ABA095"/>
      </a:accent6>
      <a:hlink>
        <a:srgbClr val="4E84C4"/>
      </a:hlink>
      <a:folHlink>
        <a:srgbClr val="C4ECFB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4E84C4"/>
        </a:hlink>
        <a:folHlink>
          <a:srgbClr val="C4EC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5059</TotalTime>
  <Words>983</Words>
  <Application>Microsoft Office PowerPoint</Application>
  <PresentationFormat>On-screen Show (4:3)</PresentationFormat>
  <Paragraphs>248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GCP Deliverable &amp; Presentation Graphics Standard - Master Slide</vt:lpstr>
      <vt:lpstr>blank</vt:lpstr>
      <vt:lpstr>2_GCP Deliverable &amp; Presentation Graphics Standard - Master Slide</vt:lpstr>
      <vt:lpstr>3_GCP Deliverable &amp; Presentation Graphics Standard - Master Slide</vt:lpstr>
      <vt:lpstr>test</vt:lpstr>
      <vt:lpstr>The Changing World of IT – Exciting new vistas for enterprise planning    Technology made Easy and Affordable for SMEs On Cloud</vt:lpstr>
      <vt:lpstr>We want to do the same for Software</vt:lpstr>
      <vt:lpstr> Challenges faced by SMBs in adopting ICT Solutions </vt:lpstr>
      <vt:lpstr>Technology made Affordable for SMBs Core Principles</vt:lpstr>
      <vt:lpstr>The Nano for the Software Industry</vt:lpstr>
      <vt:lpstr>Technology made Affordable for SMBs Core Principles</vt:lpstr>
      <vt:lpstr>Technology made Affordable for SMBs Core Principles</vt:lpstr>
      <vt:lpstr>Technology made Affordable for SMBs Core Principles</vt:lpstr>
      <vt:lpstr>Technology made Affordable for SMBs Core Principles</vt:lpstr>
      <vt:lpstr>Technology made Affordable for SMBs Core Principles</vt:lpstr>
      <vt:lpstr>TCS SMB Solutions Solution Catalogue helps choose relevant solutions as they grow</vt:lpstr>
      <vt:lpstr>TCS SMB Solutions Service Coverage</vt:lpstr>
      <vt:lpstr>Thank You</vt:lpstr>
    </vt:vector>
  </TitlesOfParts>
  <Company>Tata Consultany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Krishna  S.</dc:creator>
  <cp:lastModifiedBy>453240</cp:lastModifiedBy>
  <cp:revision>603</cp:revision>
  <dcterms:created xsi:type="dcterms:W3CDTF">2007-07-05T04:39:57Z</dcterms:created>
  <dcterms:modified xsi:type="dcterms:W3CDTF">2011-07-29T01:51:21Z</dcterms:modified>
</cp:coreProperties>
</file>