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484" r:id="rId3"/>
    <p:sldId id="488" r:id="rId4"/>
    <p:sldId id="471" r:id="rId5"/>
    <p:sldId id="500" r:id="rId6"/>
    <p:sldId id="472" r:id="rId7"/>
    <p:sldId id="499" r:id="rId8"/>
    <p:sldId id="475" r:id="rId9"/>
    <p:sldId id="476" r:id="rId10"/>
    <p:sldId id="490" r:id="rId11"/>
    <p:sldId id="491" r:id="rId12"/>
    <p:sldId id="492" r:id="rId13"/>
    <p:sldId id="498" r:id="rId14"/>
    <p:sldId id="477" r:id="rId15"/>
    <p:sldId id="478" r:id="rId16"/>
    <p:sldId id="480" r:id="rId17"/>
    <p:sldId id="481" r:id="rId18"/>
    <p:sldId id="482" r:id="rId19"/>
    <p:sldId id="496" r:id="rId20"/>
    <p:sldId id="497" r:id="rId21"/>
    <p:sldId id="468"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4A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2163" autoAdjust="0"/>
  </p:normalViewPr>
  <p:slideViewPr>
    <p:cSldViewPr snapToGrid="0">
      <p:cViewPr varScale="1">
        <p:scale>
          <a:sx n="85" d="100"/>
          <a:sy n="85" d="100"/>
        </p:scale>
        <p:origin x="774"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71862C-9AD0-4157-9A95-D95CE827014F}" type="doc">
      <dgm:prSet loTypeId="urn:microsoft.com/office/officeart/2005/8/layout/hList6" loCatId="list" qsTypeId="urn:microsoft.com/office/officeart/2005/8/quickstyle/simple1" qsCatId="simple" csTypeId="urn:microsoft.com/office/officeart/2005/8/colors/colorful1#3" csCatId="colorful" phldr="1"/>
      <dgm:spPr/>
      <dgm:t>
        <a:bodyPr/>
        <a:lstStyle/>
        <a:p>
          <a:endParaRPr lang="en-US"/>
        </a:p>
      </dgm:t>
    </dgm:pt>
    <dgm:pt modelId="{D7BCA399-C6C7-42DF-B388-264AEC6419E5}">
      <dgm:prSet/>
      <dgm:spPr>
        <a:solidFill>
          <a:schemeClr val="accent2">
            <a:lumMod val="75000"/>
          </a:schemeClr>
        </a:solidFill>
      </dgm:spPr>
      <dgm:t>
        <a:bodyPr/>
        <a:lstStyle/>
        <a:p>
          <a:pPr rtl="0"/>
          <a:r>
            <a:rPr lang="en-US" b="0" i="0" baseline="0" dirty="0" smtClean="0">
              <a:latin typeface="+mn-lt"/>
            </a:rPr>
            <a:t>Established on September 21, 1955 </a:t>
          </a:r>
          <a:endParaRPr lang="en-US" dirty="0">
            <a:latin typeface="+mn-lt"/>
          </a:endParaRPr>
        </a:p>
      </dgm:t>
    </dgm:pt>
    <dgm:pt modelId="{275056BA-C43C-482E-9665-C13A1805995A}" type="parTrans" cxnId="{BA1CCC18-A64D-4363-BC77-7D5F3AF4C205}">
      <dgm:prSet/>
      <dgm:spPr/>
      <dgm:t>
        <a:bodyPr/>
        <a:lstStyle/>
        <a:p>
          <a:endParaRPr lang="en-US">
            <a:latin typeface="+mn-lt"/>
          </a:endParaRPr>
        </a:p>
      </dgm:t>
    </dgm:pt>
    <dgm:pt modelId="{6F303173-8838-4365-98AB-9C5155121275}" type="sibTrans" cxnId="{BA1CCC18-A64D-4363-BC77-7D5F3AF4C205}">
      <dgm:prSet/>
      <dgm:spPr/>
      <dgm:t>
        <a:bodyPr/>
        <a:lstStyle/>
        <a:p>
          <a:endParaRPr lang="en-US">
            <a:latin typeface="+mn-lt"/>
          </a:endParaRPr>
        </a:p>
      </dgm:t>
    </dgm:pt>
    <dgm:pt modelId="{9F9E457E-05B8-4300-A6DF-D7AA686C9977}">
      <dgm:prSet/>
      <dgm:spPr>
        <a:solidFill>
          <a:schemeClr val="bg2">
            <a:lumMod val="50000"/>
          </a:schemeClr>
        </a:solidFill>
      </dgm:spPr>
      <dgm:t>
        <a:bodyPr/>
        <a:lstStyle/>
        <a:p>
          <a:pPr rtl="0"/>
          <a:r>
            <a:rPr lang="en-US" b="0" i="0" baseline="0" dirty="0" smtClean="0">
              <a:latin typeface="+mn-lt"/>
            </a:rPr>
            <a:t>Over 12, 000 members; 60% of the total membership of the Council constitutes MSMEs;</a:t>
          </a:r>
          <a:endParaRPr lang="en-US" dirty="0">
            <a:latin typeface="+mn-lt"/>
          </a:endParaRPr>
        </a:p>
      </dgm:t>
    </dgm:pt>
    <dgm:pt modelId="{63A04074-CF81-489F-8E7F-59D0EDB4340A}" type="parTrans" cxnId="{44C90089-AAAB-44B8-B964-EB9B6EEFDE26}">
      <dgm:prSet/>
      <dgm:spPr/>
      <dgm:t>
        <a:bodyPr/>
        <a:lstStyle/>
        <a:p>
          <a:endParaRPr lang="en-US">
            <a:latin typeface="+mn-lt"/>
          </a:endParaRPr>
        </a:p>
      </dgm:t>
    </dgm:pt>
    <dgm:pt modelId="{FCB0D8CD-7DE2-4B95-847B-90A31646D029}" type="sibTrans" cxnId="{44C90089-AAAB-44B8-B964-EB9B6EEFDE26}">
      <dgm:prSet/>
      <dgm:spPr/>
      <dgm:t>
        <a:bodyPr/>
        <a:lstStyle/>
        <a:p>
          <a:endParaRPr lang="en-US">
            <a:latin typeface="+mn-lt"/>
          </a:endParaRPr>
        </a:p>
      </dgm:t>
    </dgm:pt>
    <dgm:pt modelId="{BB38DDB2-D39D-4E3C-9D4F-BDB562FDA022}">
      <dgm:prSet/>
      <dgm:spPr>
        <a:solidFill>
          <a:schemeClr val="accent6">
            <a:lumMod val="75000"/>
          </a:schemeClr>
        </a:solidFill>
      </dgm:spPr>
      <dgm:t>
        <a:bodyPr/>
        <a:lstStyle/>
        <a:p>
          <a:pPr rtl="0"/>
          <a:r>
            <a:rPr lang="en-US" b="0" i="0" baseline="0" dirty="0" smtClean="0">
              <a:latin typeface="+mn-lt"/>
            </a:rPr>
            <a:t>An ISO 9001:2013 Certified Organization </a:t>
          </a:r>
          <a:endParaRPr lang="en-US" dirty="0">
            <a:latin typeface="+mn-lt"/>
          </a:endParaRPr>
        </a:p>
      </dgm:t>
    </dgm:pt>
    <dgm:pt modelId="{51061D80-B1D6-4865-A9EC-B65F290716D6}" type="parTrans" cxnId="{93BEE12C-04D1-4E39-9FA5-7AD0D84BB558}">
      <dgm:prSet/>
      <dgm:spPr/>
      <dgm:t>
        <a:bodyPr/>
        <a:lstStyle/>
        <a:p>
          <a:endParaRPr lang="en-US">
            <a:latin typeface="+mn-lt"/>
          </a:endParaRPr>
        </a:p>
      </dgm:t>
    </dgm:pt>
    <dgm:pt modelId="{D2C68175-A20A-4CD5-8DCA-3C68B5D06685}" type="sibTrans" cxnId="{93BEE12C-04D1-4E39-9FA5-7AD0D84BB558}">
      <dgm:prSet/>
      <dgm:spPr/>
      <dgm:t>
        <a:bodyPr/>
        <a:lstStyle/>
        <a:p>
          <a:endParaRPr lang="en-US">
            <a:latin typeface="+mn-lt"/>
          </a:endParaRPr>
        </a:p>
      </dgm:t>
    </dgm:pt>
    <dgm:pt modelId="{2CCEA9DB-D2EE-4CC6-B517-16F91EB736C1}">
      <dgm:prSet/>
      <dgm:spPr/>
      <dgm:t>
        <a:bodyPr/>
        <a:lstStyle/>
        <a:p>
          <a:pPr rtl="0"/>
          <a:r>
            <a:rPr lang="en-US" b="0" i="0" baseline="0" dirty="0" smtClean="0">
              <a:solidFill>
                <a:schemeClr val="bg1"/>
              </a:solidFill>
              <a:latin typeface="+mn-lt"/>
            </a:rPr>
            <a:t>Played instrumental role in promoting India’s engineering exports from US$ 10 million in 1955-56 to over US$  58 billion in 2015-16</a:t>
          </a:r>
          <a:endParaRPr lang="en-US" dirty="0">
            <a:solidFill>
              <a:schemeClr val="bg1"/>
            </a:solidFill>
            <a:latin typeface="+mn-lt"/>
          </a:endParaRPr>
        </a:p>
      </dgm:t>
    </dgm:pt>
    <dgm:pt modelId="{A1E4DA51-BF3A-43BA-940A-2B7BB7C4CE6A}" type="parTrans" cxnId="{B4E5A2D6-A9B9-4F4D-AEDA-1B1A68A53C39}">
      <dgm:prSet/>
      <dgm:spPr/>
      <dgm:t>
        <a:bodyPr/>
        <a:lstStyle/>
        <a:p>
          <a:endParaRPr lang="en-US">
            <a:latin typeface="+mn-lt"/>
          </a:endParaRPr>
        </a:p>
      </dgm:t>
    </dgm:pt>
    <dgm:pt modelId="{5CB9BEB4-55AA-4988-998A-933FC5DD15CC}" type="sibTrans" cxnId="{B4E5A2D6-A9B9-4F4D-AEDA-1B1A68A53C39}">
      <dgm:prSet/>
      <dgm:spPr/>
      <dgm:t>
        <a:bodyPr/>
        <a:lstStyle/>
        <a:p>
          <a:endParaRPr lang="en-US">
            <a:latin typeface="+mn-lt"/>
          </a:endParaRPr>
        </a:p>
      </dgm:t>
    </dgm:pt>
    <dgm:pt modelId="{3FA6437C-8688-4430-95A2-656EA1C88F8B}" type="pres">
      <dgm:prSet presAssocID="{1F71862C-9AD0-4157-9A95-D95CE827014F}" presName="Name0" presStyleCnt="0">
        <dgm:presLayoutVars>
          <dgm:dir/>
          <dgm:resizeHandles val="exact"/>
        </dgm:presLayoutVars>
      </dgm:prSet>
      <dgm:spPr/>
      <dgm:t>
        <a:bodyPr/>
        <a:lstStyle/>
        <a:p>
          <a:endParaRPr lang="en-US"/>
        </a:p>
      </dgm:t>
    </dgm:pt>
    <dgm:pt modelId="{6B790874-8986-4FAA-9771-A38024E9F0E9}" type="pres">
      <dgm:prSet presAssocID="{D7BCA399-C6C7-42DF-B388-264AEC6419E5}" presName="node" presStyleLbl="node1" presStyleIdx="0" presStyleCnt="4">
        <dgm:presLayoutVars>
          <dgm:bulletEnabled val="1"/>
        </dgm:presLayoutVars>
      </dgm:prSet>
      <dgm:spPr/>
      <dgm:t>
        <a:bodyPr/>
        <a:lstStyle/>
        <a:p>
          <a:endParaRPr lang="en-US"/>
        </a:p>
      </dgm:t>
    </dgm:pt>
    <dgm:pt modelId="{E3DFACBA-C936-4F1F-8934-C2E144084DFD}" type="pres">
      <dgm:prSet presAssocID="{6F303173-8838-4365-98AB-9C5155121275}" presName="sibTrans" presStyleCnt="0"/>
      <dgm:spPr/>
    </dgm:pt>
    <dgm:pt modelId="{206F3BC9-562F-41F2-B34F-07A4C404BB91}" type="pres">
      <dgm:prSet presAssocID="{9F9E457E-05B8-4300-A6DF-D7AA686C9977}" presName="node" presStyleLbl="node1" presStyleIdx="1" presStyleCnt="4">
        <dgm:presLayoutVars>
          <dgm:bulletEnabled val="1"/>
        </dgm:presLayoutVars>
      </dgm:prSet>
      <dgm:spPr/>
      <dgm:t>
        <a:bodyPr/>
        <a:lstStyle/>
        <a:p>
          <a:endParaRPr lang="en-US"/>
        </a:p>
      </dgm:t>
    </dgm:pt>
    <dgm:pt modelId="{4D29EDE6-6458-431C-BF0B-43ACECE6BC02}" type="pres">
      <dgm:prSet presAssocID="{FCB0D8CD-7DE2-4B95-847B-90A31646D029}" presName="sibTrans" presStyleCnt="0"/>
      <dgm:spPr/>
    </dgm:pt>
    <dgm:pt modelId="{5E9F3DBA-8F62-41FC-9C5B-A9DB1A68F84E}" type="pres">
      <dgm:prSet presAssocID="{BB38DDB2-D39D-4E3C-9D4F-BDB562FDA022}" presName="node" presStyleLbl="node1" presStyleIdx="2" presStyleCnt="4">
        <dgm:presLayoutVars>
          <dgm:bulletEnabled val="1"/>
        </dgm:presLayoutVars>
      </dgm:prSet>
      <dgm:spPr/>
      <dgm:t>
        <a:bodyPr/>
        <a:lstStyle/>
        <a:p>
          <a:endParaRPr lang="en-US"/>
        </a:p>
      </dgm:t>
    </dgm:pt>
    <dgm:pt modelId="{62B8EA2B-472E-49F3-86CA-ABD0ADC3BC31}" type="pres">
      <dgm:prSet presAssocID="{D2C68175-A20A-4CD5-8DCA-3C68B5D06685}" presName="sibTrans" presStyleCnt="0"/>
      <dgm:spPr/>
    </dgm:pt>
    <dgm:pt modelId="{622B819F-B9AE-4B8E-867A-6BFD24E58867}" type="pres">
      <dgm:prSet presAssocID="{2CCEA9DB-D2EE-4CC6-B517-16F91EB736C1}" presName="node" presStyleLbl="node1" presStyleIdx="3" presStyleCnt="4">
        <dgm:presLayoutVars>
          <dgm:bulletEnabled val="1"/>
        </dgm:presLayoutVars>
      </dgm:prSet>
      <dgm:spPr/>
      <dgm:t>
        <a:bodyPr/>
        <a:lstStyle/>
        <a:p>
          <a:endParaRPr lang="en-US"/>
        </a:p>
      </dgm:t>
    </dgm:pt>
  </dgm:ptLst>
  <dgm:cxnLst>
    <dgm:cxn modelId="{B4E5A2D6-A9B9-4F4D-AEDA-1B1A68A53C39}" srcId="{1F71862C-9AD0-4157-9A95-D95CE827014F}" destId="{2CCEA9DB-D2EE-4CC6-B517-16F91EB736C1}" srcOrd="3" destOrd="0" parTransId="{A1E4DA51-BF3A-43BA-940A-2B7BB7C4CE6A}" sibTransId="{5CB9BEB4-55AA-4988-998A-933FC5DD15CC}"/>
    <dgm:cxn modelId="{C20371CE-E531-4C43-965E-0CFAECA95BFA}" type="presOf" srcId="{D7BCA399-C6C7-42DF-B388-264AEC6419E5}" destId="{6B790874-8986-4FAA-9771-A38024E9F0E9}" srcOrd="0" destOrd="0" presId="urn:microsoft.com/office/officeart/2005/8/layout/hList6"/>
    <dgm:cxn modelId="{EF3FFB06-9E45-4FB7-B3CD-83F26B8B4739}" type="presOf" srcId="{BB38DDB2-D39D-4E3C-9D4F-BDB562FDA022}" destId="{5E9F3DBA-8F62-41FC-9C5B-A9DB1A68F84E}" srcOrd="0" destOrd="0" presId="urn:microsoft.com/office/officeart/2005/8/layout/hList6"/>
    <dgm:cxn modelId="{BA1CCC18-A64D-4363-BC77-7D5F3AF4C205}" srcId="{1F71862C-9AD0-4157-9A95-D95CE827014F}" destId="{D7BCA399-C6C7-42DF-B388-264AEC6419E5}" srcOrd="0" destOrd="0" parTransId="{275056BA-C43C-482E-9665-C13A1805995A}" sibTransId="{6F303173-8838-4365-98AB-9C5155121275}"/>
    <dgm:cxn modelId="{CCE858DD-88E6-458D-9460-D77443F90A84}" type="presOf" srcId="{1F71862C-9AD0-4157-9A95-D95CE827014F}" destId="{3FA6437C-8688-4430-95A2-656EA1C88F8B}" srcOrd="0" destOrd="0" presId="urn:microsoft.com/office/officeart/2005/8/layout/hList6"/>
    <dgm:cxn modelId="{81ABF032-678B-4E2B-BDF1-996E40AF3DD0}" type="presOf" srcId="{2CCEA9DB-D2EE-4CC6-B517-16F91EB736C1}" destId="{622B819F-B9AE-4B8E-867A-6BFD24E58867}" srcOrd="0" destOrd="0" presId="urn:microsoft.com/office/officeart/2005/8/layout/hList6"/>
    <dgm:cxn modelId="{49A59F14-E8A1-4A43-A118-239D21A23BAE}" type="presOf" srcId="{9F9E457E-05B8-4300-A6DF-D7AA686C9977}" destId="{206F3BC9-562F-41F2-B34F-07A4C404BB91}" srcOrd="0" destOrd="0" presId="urn:microsoft.com/office/officeart/2005/8/layout/hList6"/>
    <dgm:cxn modelId="{93BEE12C-04D1-4E39-9FA5-7AD0D84BB558}" srcId="{1F71862C-9AD0-4157-9A95-D95CE827014F}" destId="{BB38DDB2-D39D-4E3C-9D4F-BDB562FDA022}" srcOrd="2" destOrd="0" parTransId="{51061D80-B1D6-4865-A9EC-B65F290716D6}" sibTransId="{D2C68175-A20A-4CD5-8DCA-3C68B5D06685}"/>
    <dgm:cxn modelId="{44C90089-AAAB-44B8-B964-EB9B6EEFDE26}" srcId="{1F71862C-9AD0-4157-9A95-D95CE827014F}" destId="{9F9E457E-05B8-4300-A6DF-D7AA686C9977}" srcOrd="1" destOrd="0" parTransId="{63A04074-CF81-489F-8E7F-59D0EDB4340A}" sibTransId="{FCB0D8CD-7DE2-4B95-847B-90A31646D029}"/>
    <dgm:cxn modelId="{94AA37FA-BD64-4772-BC5D-FA22820C09BB}" type="presParOf" srcId="{3FA6437C-8688-4430-95A2-656EA1C88F8B}" destId="{6B790874-8986-4FAA-9771-A38024E9F0E9}" srcOrd="0" destOrd="0" presId="urn:microsoft.com/office/officeart/2005/8/layout/hList6"/>
    <dgm:cxn modelId="{D6672EB3-92D4-4BD0-A6EA-A68C7FCFEF5E}" type="presParOf" srcId="{3FA6437C-8688-4430-95A2-656EA1C88F8B}" destId="{E3DFACBA-C936-4F1F-8934-C2E144084DFD}" srcOrd="1" destOrd="0" presId="urn:microsoft.com/office/officeart/2005/8/layout/hList6"/>
    <dgm:cxn modelId="{7B8E14F0-F789-441A-8214-611CEC570844}" type="presParOf" srcId="{3FA6437C-8688-4430-95A2-656EA1C88F8B}" destId="{206F3BC9-562F-41F2-B34F-07A4C404BB91}" srcOrd="2" destOrd="0" presId="urn:microsoft.com/office/officeart/2005/8/layout/hList6"/>
    <dgm:cxn modelId="{BD46B794-4358-47D8-8757-F7543BB4B3DE}" type="presParOf" srcId="{3FA6437C-8688-4430-95A2-656EA1C88F8B}" destId="{4D29EDE6-6458-431C-BF0B-43ACECE6BC02}" srcOrd="3" destOrd="0" presId="urn:microsoft.com/office/officeart/2005/8/layout/hList6"/>
    <dgm:cxn modelId="{041E2CAC-08A1-491F-993E-3D6F171AB401}" type="presParOf" srcId="{3FA6437C-8688-4430-95A2-656EA1C88F8B}" destId="{5E9F3DBA-8F62-41FC-9C5B-A9DB1A68F84E}" srcOrd="4" destOrd="0" presId="urn:microsoft.com/office/officeart/2005/8/layout/hList6"/>
    <dgm:cxn modelId="{0281000E-752D-40AD-9616-D006CFB99EDE}" type="presParOf" srcId="{3FA6437C-8688-4430-95A2-656EA1C88F8B}" destId="{62B8EA2B-472E-49F3-86CA-ABD0ADC3BC31}" srcOrd="5" destOrd="0" presId="urn:microsoft.com/office/officeart/2005/8/layout/hList6"/>
    <dgm:cxn modelId="{BD4A9942-ABD9-4415-B2B1-4EDB942B7BFB}" type="presParOf" srcId="{3FA6437C-8688-4430-95A2-656EA1C88F8B}" destId="{622B819F-B9AE-4B8E-867A-6BFD24E58867}"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1C266D2-BD64-44A4-85A0-6AE075DBF3B6}" type="datetimeFigureOut">
              <a:rPr lang="en-US" smtClean="0"/>
              <a:pPr/>
              <a:t>2/16/2017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FB289ED-198D-480A-A403-3A18FDDC578B}" type="slidenum">
              <a:rPr lang="en-US" smtClean="0"/>
              <a:pPr/>
              <a:t>‹#›</a:t>
            </a:fld>
            <a:endParaRPr lang="en-US"/>
          </a:p>
        </p:txBody>
      </p:sp>
    </p:spTree>
    <p:extLst>
      <p:ext uri="{BB962C8B-B14F-4D97-AF65-F5344CB8AC3E}">
        <p14:creationId xmlns:p14="http://schemas.microsoft.com/office/powerpoint/2010/main" val="1749813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B289ED-198D-480A-A403-3A18FDDC578B}" type="slidenum">
              <a:rPr lang="en-US" smtClean="0"/>
              <a:pPr/>
              <a:t>1</a:t>
            </a:fld>
            <a:endParaRPr lang="en-US"/>
          </a:p>
        </p:txBody>
      </p:sp>
    </p:spTree>
    <p:extLst>
      <p:ext uri="{BB962C8B-B14F-4D97-AF65-F5344CB8AC3E}">
        <p14:creationId xmlns:p14="http://schemas.microsoft.com/office/powerpoint/2010/main" val="2813741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Industry 4.0</a:t>
            </a:r>
          </a:p>
          <a:p>
            <a:endParaRPr lang="en-US" b="1" dirty="0" smtClean="0"/>
          </a:p>
          <a:p>
            <a:r>
              <a:rPr lang="en-US" dirty="0" smtClean="0"/>
              <a:t>First came steam and the first machines that mechanized some of the work our ancestors did. Next was electricity, the assembly line and the birth of mass production.  The third era of industry came about with the advent of computers and the beginnings of automation, when robots and machines began to replace human workers on those assembly lines.</a:t>
            </a:r>
          </a:p>
          <a:p>
            <a:endParaRPr lang="en-US" dirty="0" smtClean="0"/>
          </a:p>
          <a:p>
            <a:r>
              <a:rPr lang="en-US" dirty="0" smtClean="0"/>
              <a:t>And now we enter Industry 4.0, in which computers and automation will come together in an entirely new way, with robotics connected remotely to computer systems equipped with machine learning algorithms that can learn and control the robotics with very little input from human operators.</a:t>
            </a:r>
          </a:p>
          <a:p>
            <a:endParaRPr lang="en-US" dirty="0" smtClean="0"/>
          </a:p>
          <a:p>
            <a:r>
              <a:rPr lang="en-US" dirty="0" smtClean="0"/>
              <a:t>Industry 4.0 introduces what has been called the “smart factory,” in which cyber-physical systems monitor the physical processes of the factory and make decentralized decisions. The physical systems become Internet of Things, communicating and cooperating both with each other and with humans in real time via the wireless web.</a:t>
            </a:r>
          </a:p>
          <a:p>
            <a:endParaRPr lang="en-US" b="1" dirty="0" smtClean="0"/>
          </a:p>
          <a:p>
            <a:endParaRPr lang="en-US" b="1" dirty="0" smtClean="0"/>
          </a:p>
          <a:p>
            <a:endParaRPr lang="en-US" b="1" dirty="0"/>
          </a:p>
        </p:txBody>
      </p:sp>
      <p:sp>
        <p:nvSpPr>
          <p:cNvPr id="4" name="Slide Number Placeholder 3"/>
          <p:cNvSpPr>
            <a:spLocks noGrp="1"/>
          </p:cNvSpPr>
          <p:nvPr>
            <p:ph type="sldNum" sz="quarter" idx="10"/>
          </p:nvPr>
        </p:nvSpPr>
        <p:spPr/>
        <p:txBody>
          <a:bodyPr/>
          <a:lstStyle/>
          <a:p>
            <a:fld id="{9FB289ED-198D-480A-A403-3A18FDDC578B}" type="slidenum">
              <a:rPr lang="en-US" smtClean="0"/>
              <a:pPr/>
              <a:t>6</a:t>
            </a:fld>
            <a:endParaRPr lang="en-US"/>
          </a:p>
        </p:txBody>
      </p:sp>
    </p:spTree>
    <p:extLst>
      <p:ext uri="{BB962C8B-B14F-4D97-AF65-F5344CB8AC3E}">
        <p14:creationId xmlns:p14="http://schemas.microsoft.com/office/powerpoint/2010/main" val="4034652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64283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807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3234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41835"/>
            <a:ext cx="10515600" cy="580097"/>
          </a:xfrm>
        </p:spPr>
        <p:txBody>
          <a:bodyPr>
            <a:noAutofit/>
          </a:bodyPr>
          <a:lstStyle>
            <a:lvl1pPr algn="ctr">
              <a:defRPr sz="2800" b="1"/>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838200" y="996593"/>
            <a:ext cx="10515600" cy="5180370"/>
          </a:xfrm>
        </p:spPr>
        <p:txBody>
          <a:bodyPr/>
          <a:lstStyle>
            <a:lvl1pPr marL="228600" indent="-228600" algn="just">
              <a:buFont typeface="Wingdings" panose="05000000000000000000" pitchFamily="2" charset="2"/>
              <a:buChar char="v"/>
              <a:defRPr sz="2400"/>
            </a:lvl1pPr>
          </a:lstStyle>
          <a:p>
            <a:pPr lvl="0"/>
            <a:r>
              <a:rPr lang="en-US" dirty="0" smtClean="0"/>
              <a:t> Click to edit Master text styles</a:t>
            </a:r>
          </a:p>
        </p:txBody>
      </p:sp>
    </p:spTree>
    <p:extLst>
      <p:ext uri="{BB962C8B-B14F-4D97-AF65-F5344CB8AC3E}">
        <p14:creationId xmlns:p14="http://schemas.microsoft.com/office/powerpoint/2010/main" val="3689719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176703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0195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057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49009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501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364991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338890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2063" y="365125"/>
            <a:ext cx="11383766" cy="693113"/>
          </a:xfrm>
          <a:prstGeom prst="rect">
            <a:avLst/>
          </a:prstGeom>
          <a:solidFill>
            <a:srgbClr val="2D4A45"/>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2063" y="1181528"/>
            <a:ext cx="11383766" cy="49954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2063" y="6269431"/>
            <a:ext cx="1664414" cy="511377"/>
          </a:xfrm>
          <a:prstGeom prst="rect">
            <a:avLst/>
          </a:prstGeom>
        </p:spPr>
      </p:pic>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235936" y="6341128"/>
            <a:ext cx="2386905" cy="367981"/>
          </a:xfrm>
          <a:prstGeom prst="rect">
            <a:avLst/>
          </a:prstGeom>
        </p:spPr>
      </p:pic>
      <p:sp>
        <p:nvSpPr>
          <p:cNvPr id="10" name="TextBox 9"/>
          <p:cNvSpPr txBox="1"/>
          <p:nvPr userDrawn="1"/>
        </p:nvSpPr>
        <p:spPr>
          <a:xfrm>
            <a:off x="2263701" y="6275222"/>
            <a:ext cx="2274009" cy="461665"/>
          </a:xfrm>
          <a:prstGeom prst="rect">
            <a:avLst/>
          </a:prstGeom>
          <a:noFill/>
        </p:spPr>
        <p:txBody>
          <a:bodyPr wrap="square" rtlCol="0">
            <a:spAutoFit/>
          </a:bodyPr>
          <a:lstStyle/>
          <a:p>
            <a:r>
              <a:rPr lang="en-US" sz="2400" dirty="0" smtClean="0">
                <a:solidFill>
                  <a:schemeClr val="tx1"/>
                </a:solidFill>
              </a:rPr>
              <a:t>|  Follow us on</a:t>
            </a:r>
            <a:endParaRPr lang="en-US" sz="2400" dirty="0">
              <a:solidFill>
                <a:schemeClr val="tx1"/>
              </a:solidFill>
            </a:endParaRPr>
          </a:p>
        </p:txBody>
      </p:sp>
    </p:spTree>
    <p:extLst>
      <p:ext uri="{BB962C8B-B14F-4D97-AF65-F5344CB8AC3E}">
        <p14:creationId xmlns:p14="http://schemas.microsoft.com/office/powerpoint/2010/main" val="91036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lnSpc>
          <a:spcPct val="90000"/>
        </a:lnSpc>
        <a:spcBef>
          <a:spcPct val="0"/>
        </a:spcBef>
        <a:buNone/>
        <a:defRPr sz="2800" b="1" kern="1200">
          <a:solidFill>
            <a:schemeClr val="accent4">
              <a:lumMod val="20000"/>
              <a:lumOff val="8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24986" y="6090993"/>
            <a:ext cx="2386905" cy="367981"/>
          </a:xfrm>
          <a:prstGeom prst="rect">
            <a:avLst/>
          </a:prstGeom>
        </p:spPr>
      </p:pic>
      <p:sp>
        <p:nvSpPr>
          <p:cNvPr id="8" name="TextBox 7"/>
          <p:cNvSpPr txBox="1"/>
          <p:nvPr/>
        </p:nvSpPr>
        <p:spPr>
          <a:xfrm>
            <a:off x="7610881" y="6013373"/>
            <a:ext cx="4028210" cy="523220"/>
          </a:xfrm>
          <a:prstGeom prst="rect">
            <a:avLst/>
          </a:prstGeom>
          <a:noFill/>
        </p:spPr>
        <p:txBody>
          <a:bodyPr wrap="square" rtlCol="0">
            <a:spAutoFit/>
          </a:bodyPr>
          <a:lstStyle/>
          <a:p>
            <a:r>
              <a:rPr lang="en-US" sz="2800" dirty="0" smtClean="0"/>
              <a:t>Follow us on</a:t>
            </a:r>
            <a:endParaRPr lang="en-US" sz="2800" dirty="0"/>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6823" y="5899265"/>
            <a:ext cx="2445745" cy="751435"/>
          </a:xfrm>
          <a:prstGeom prst="rect">
            <a:avLst/>
          </a:prstGeom>
        </p:spPr>
      </p:pic>
      <p:sp>
        <p:nvSpPr>
          <p:cNvPr id="11" name="TextBox 10"/>
          <p:cNvSpPr txBox="1"/>
          <p:nvPr/>
        </p:nvSpPr>
        <p:spPr>
          <a:xfrm>
            <a:off x="231354" y="1189822"/>
            <a:ext cx="11611779" cy="646331"/>
          </a:xfrm>
          <a:prstGeom prst="rect">
            <a:avLst/>
          </a:prstGeom>
          <a:noFill/>
        </p:spPr>
        <p:txBody>
          <a:bodyPr wrap="square" rtlCol="0">
            <a:spAutoFit/>
          </a:bodyPr>
          <a:lstStyle/>
          <a:p>
            <a:pPr algn="ctr"/>
            <a:r>
              <a:rPr lang="en-US" sz="3600" b="1" dirty="0">
                <a:solidFill>
                  <a:schemeClr val="accent4">
                    <a:lumMod val="20000"/>
                    <a:lumOff val="80000"/>
                  </a:schemeClr>
                </a:solidFill>
              </a:rPr>
              <a:t>Role of Government in Driving Manufacturing Resurgence</a:t>
            </a:r>
          </a:p>
        </p:txBody>
      </p:sp>
    </p:spTree>
    <p:extLst>
      <p:ext uri="{BB962C8B-B14F-4D97-AF65-F5344CB8AC3E}">
        <p14:creationId xmlns:p14="http://schemas.microsoft.com/office/powerpoint/2010/main" val="1043319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0"/>
            <a:ext cx="12192000" cy="6858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4986" y="6090993"/>
            <a:ext cx="2386905" cy="367981"/>
          </a:xfrm>
          <a:prstGeom prst="rect">
            <a:avLst/>
          </a:prstGeom>
        </p:spPr>
      </p:pic>
      <p:sp>
        <p:nvSpPr>
          <p:cNvPr id="6" name="TextBox 5"/>
          <p:cNvSpPr txBox="1"/>
          <p:nvPr/>
        </p:nvSpPr>
        <p:spPr>
          <a:xfrm>
            <a:off x="7610881" y="6013373"/>
            <a:ext cx="4028210" cy="523220"/>
          </a:xfrm>
          <a:prstGeom prst="rect">
            <a:avLst/>
          </a:prstGeom>
          <a:noFill/>
        </p:spPr>
        <p:txBody>
          <a:bodyPr wrap="square" rtlCol="0">
            <a:spAutoFit/>
          </a:bodyPr>
          <a:lstStyle/>
          <a:p>
            <a:r>
              <a:rPr lang="en-US" sz="2800" dirty="0" smtClean="0"/>
              <a:t>Follow us on</a:t>
            </a:r>
            <a:endParaRPr lang="en-US" sz="28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823" y="5899265"/>
            <a:ext cx="2445745" cy="751435"/>
          </a:xfrm>
          <a:prstGeom prst="rect">
            <a:avLst/>
          </a:prstGeom>
        </p:spPr>
      </p:pic>
      <p:sp>
        <p:nvSpPr>
          <p:cNvPr id="8" name="TextBox 7"/>
          <p:cNvSpPr txBox="1"/>
          <p:nvPr/>
        </p:nvSpPr>
        <p:spPr>
          <a:xfrm>
            <a:off x="519165" y="2017118"/>
            <a:ext cx="11153669" cy="1569660"/>
          </a:xfrm>
          <a:prstGeom prst="rect">
            <a:avLst/>
          </a:prstGeom>
          <a:noFill/>
        </p:spPr>
        <p:txBody>
          <a:bodyPr wrap="square" rtlCol="0">
            <a:spAutoFit/>
          </a:bodyPr>
          <a:lstStyle/>
          <a:p>
            <a:pPr algn="ctr"/>
            <a:r>
              <a:rPr lang="en-US" sz="6000" b="1" dirty="0" smtClean="0">
                <a:solidFill>
                  <a:srgbClr val="C00000"/>
                </a:solidFill>
              </a:rPr>
              <a:t>Government initiatives</a:t>
            </a:r>
          </a:p>
          <a:p>
            <a:pPr algn="ctr"/>
            <a:r>
              <a:rPr lang="en-US" sz="3600" dirty="0" smtClean="0"/>
              <a:t>To boost manufacturing sector in India</a:t>
            </a:r>
            <a:endParaRPr lang="en-US" sz="3600" dirty="0"/>
          </a:p>
        </p:txBody>
      </p:sp>
    </p:spTree>
    <p:extLst>
      <p:ext uri="{BB962C8B-B14F-4D97-AF65-F5344CB8AC3E}">
        <p14:creationId xmlns:p14="http://schemas.microsoft.com/office/powerpoint/2010/main" val="3718231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Government’s Make in India initiative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Government of India has launched ‘Make in India’ program to place India on the world map as a manufacturing hub and give global recognition to the Indian economy</a:t>
            </a:r>
            <a:r>
              <a:rPr lang="en-US" dirty="0" smtClean="0"/>
              <a:t>. </a:t>
            </a:r>
          </a:p>
          <a:p>
            <a:pPr marL="0" indent="0">
              <a:buNone/>
            </a:pPr>
            <a:r>
              <a:rPr lang="en-US" b="1" dirty="0" smtClean="0"/>
              <a:t>Vision of the Make in India initiative</a:t>
            </a:r>
            <a:endParaRPr lang="en-US" b="1" dirty="0"/>
          </a:p>
          <a:p>
            <a:pPr lvl="1">
              <a:buFont typeface="Wingdings" panose="05000000000000000000" pitchFamily="2" charset="2"/>
              <a:buChar char="v"/>
            </a:pPr>
            <a:r>
              <a:rPr lang="en-US" dirty="0" smtClean="0"/>
              <a:t>An </a:t>
            </a:r>
            <a:r>
              <a:rPr lang="en-US" dirty="0"/>
              <a:t>increase in manufacturing sector growth to 12-14% per annum over the medium </a:t>
            </a:r>
            <a:r>
              <a:rPr lang="en-US" dirty="0" smtClean="0"/>
              <a:t>term;</a:t>
            </a:r>
            <a:endParaRPr lang="en-US" dirty="0"/>
          </a:p>
          <a:p>
            <a:pPr lvl="1">
              <a:buFont typeface="Wingdings" panose="05000000000000000000" pitchFamily="2" charset="2"/>
              <a:buChar char="v"/>
            </a:pPr>
            <a:r>
              <a:rPr lang="en-US" dirty="0"/>
              <a:t>An increase in the share of manufacturing in the country’s Gross Domestic Product from </a:t>
            </a:r>
            <a:r>
              <a:rPr lang="en-US" dirty="0" smtClean="0"/>
              <a:t>6</a:t>
            </a:r>
            <a:r>
              <a:rPr lang="en-US" dirty="0"/>
              <a:t>% to 25% by </a:t>
            </a:r>
            <a:r>
              <a:rPr lang="en-US" dirty="0" smtClean="0"/>
              <a:t>2022;</a:t>
            </a:r>
            <a:endParaRPr lang="en-US" dirty="0"/>
          </a:p>
          <a:p>
            <a:pPr lvl="1">
              <a:buFont typeface="Wingdings" panose="05000000000000000000" pitchFamily="2" charset="2"/>
              <a:buChar char="v"/>
            </a:pPr>
            <a:r>
              <a:rPr lang="en-US" dirty="0"/>
              <a:t>To create 100 million additional jobs by 2022 in manufacturing </a:t>
            </a:r>
            <a:r>
              <a:rPr lang="en-US" dirty="0" smtClean="0"/>
              <a:t>sector;</a:t>
            </a:r>
            <a:endParaRPr lang="en-US" dirty="0"/>
          </a:p>
          <a:p>
            <a:pPr lvl="1">
              <a:buFont typeface="Wingdings" panose="05000000000000000000" pitchFamily="2" charset="2"/>
              <a:buChar char="v"/>
            </a:pPr>
            <a:r>
              <a:rPr lang="en-US" dirty="0"/>
              <a:t>Creation of appropriate skill sets among rural migrants and the urban poor for inclusive </a:t>
            </a:r>
            <a:r>
              <a:rPr lang="en-US" dirty="0" smtClean="0"/>
              <a:t>growth;</a:t>
            </a:r>
            <a:endParaRPr lang="en-US" dirty="0"/>
          </a:p>
          <a:p>
            <a:pPr lvl="1">
              <a:buFont typeface="Wingdings" panose="05000000000000000000" pitchFamily="2" charset="2"/>
              <a:buChar char="v"/>
            </a:pPr>
            <a:r>
              <a:rPr lang="en-US" dirty="0"/>
              <a:t>An increase in domestic value addition and technological depth in </a:t>
            </a:r>
            <a:r>
              <a:rPr lang="en-US" dirty="0" smtClean="0"/>
              <a:t>manufacturing;</a:t>
            </a:r>
            <a:endParaRPr lang="en-US" dirty="0"/>
          </a:p>
          <a:p>
            <a:pPr lvl="1">
              <a:buFont typeface="Wingdings" panose="05000000000000000000" pitchFamily="2" charset="2"/>
              <a:buChar char="v"/>
            </a:pPr>
            <a:r>
              <a:rPr lang="en-US" dirty="0"/>
              <a:t>Enhancing the global competitiveness of the Indian manufacturing </a:t>
            </a:r>
            <a:r>
              <a:rPr lang="en-US" dirty="0" smtClean="0"/>
              <a:t>sector; </a:t>
            </a:r>
            <a:endParaRPr lang="en-US" dirty="0"/>
          </a:p>
          <a:p>
            <a:pPr lvl="1">
              <a:buFont typeface="Wingdings" panose="05000000000000000000" pitchFamily="2" charset="2"/>
              <a:buChar char="v"/>
            </a:pPr>
            <a:r>
              <a:rPr lang="en-US" dirty="0"/>
              <a:t>Ensuring sustainability of growth, particularly with regard to environment.</a:t>
            </a:r>
          </a:p>
        </p:txBody>
      </p:sp>
    </p:spTree>
    <p:extLst>
      <p:ext uri="{BB962C8B-B14F-4D97-AF65-F5344CB8AC3E}">
        <p14:creationId xmlns:p14="http://schemas.microsoft.com/office/powerpoint/2010/main" val="3727708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Make in India: 25 Focus Sectors</a:t>
            </a:r>
            <a:endParaRPr lang="en-US" dirty="0"/>
          </a:p>
        </p:txBody>
      </p:sp>
      <p:sp>
        <p:nvSpPr>
          <p:cNvPr id="5" name="Content Placeholder 4"/>
          <p:cNvSpPr>
            <a:spLocks noGrp="1"/>
          </p:cNvSpPr>
          <p:nvPr>
            <p:ph sz="half" idx="1"/>
          </p:nvPr>
        </p:nvSpPr>
        <p:spPr>
          <a:xfrm>
            <a:off x="815622" y="1261179"/>
            <a:ext cx="5181600" cy="4067176"/>
          </a:xfrm>
        </p:spPr>
        <p:txBody>
          <a:bodyPr>
            <a:normAutofit fontScale="62500" lnSpcReduction="20000"/>
          </a:bodyPr>
          <a:lstStyle/>
          <a:p>
            <a:r>
              <a:rPr lang="en-US" dirty="0"/>
              <a:t>Automobiles</a:t>
            </a:r>
          </a:p>
          <a:p>
            <a:r>
              <a:rPr lang="en-US" dirty="0"/>
              <a:t>Automobile Components</a:t>
            </a:r>
          </a:p>
          <a:p>
            <a:r>
              <a:rPr lang="en-US" dirty="0"/>
              <a:t>Aviation</a:t>
            </a:r>
          </a:p>
          <a:p>
            <a:r>
              <a:rPr lang="en-US" dirty="0"/>
              <a:t>Biotechnology</a:t>
            </a:r>
          </a:p>
          <a:p>
            <a:r>
              <a:rPr lang="en-US" dirty="0"/>
              <a:t>Chemicals</a:t>
            </a:r>
          </a:p>
          <a:p>
            <a:r>
              <a:rPr lang="en-US" dirty="0"/>
              <a:t>Construction</a:t>
            </a:r>
          </a:p>
          <a:p>
            <a:r>
              <a:rPr lang="en-US" dirty="0"/>
              <a:t>Defence manufacturing</a:t>
            </a:r>
          </a:p>
          <a:p>
            <a:r>
              <a:rPr lang="en-US" dirty="0"/>
              <a:t>Electrical Machinery</a:t>
            </a:r>
          </a:p>
          <a:p>
            <a:r>
              <a:rPr lang="en-US" dirty="0"/>
              <a:t>Electronic systems</a:t>
            </a:r>
          </a:p>
          <a:p>
            <a:r>
              <a:rPr lang="en-US" dirty="0"/>
              <a:t>Food Processing</a:t>
            </a:r>
          </a:p>
          <a:p>
            <a:r>
              <a:rPr lang="en-US" dirty="0"/>
              <a:t>Information Technology and Business Process Management</a:t>
            </a:r>
          </a:p>
          <a:p>
            <a:r>
              <a:rPr lang="en-US" dirty="0" smtClean="0"/>
              <a:t>Leather</a:t>
            </a:r>
            <a:endParaRPr lang="en-US" dirty="0"/>
          </a:p>
        </p:txBody>
      </p:sp>
      <p:sp>
        <p:nvSpPr>
          <p:cNvPr id="6" name="Content Placeholder 5"/>
          <p:cNvSpPr>
            <a:spLocks noGrp="1"/>
          </p:cNvSpPr>
          <p:nvPr>
            <p:ph sz="half" idx="2"/>
          </p:nvPr>
        </p:nvSpPr>
        <p:spPr>
          <a:xfrm>
            <a:off x="6149622" y="1261179"/>
            <a:ext cx="5181600" cy="4351338"/>
          </a:xfrm>
        </p:spPr>
        <p:txBody>
          <a:bodyPr>
            <a:normAutofit fontScale="62500" lnSpcReduction="20000"/>
          </a:bodyPr>
          <a:lstStyle/>
          <a:p>
            <a:r>
              <a:rPr lang="en-US" dirty="0"/>
              <a:t>Media and Entertainment</a:t>
            </a:r>
          </a:p>
          <a:p>
            <a:r>
              <a:rPr lang="en-US" dirty="0" smtClean="0"/>
              <a:t>Mining</a:t>
            </a:r>
            <a:endParaRPr lang="en-US" dirty="0"/>
          </a:p>
          <a:p>
            <a:r>
              <a:rPr lang="en-US" dirty="0"/>
              <a:t>Oil and Gas</a:t>
            </a:r>
          </a:p>
          <a:p>
            <a:r>
              <a:rPr lang="en-US" dirty="0"/>
              <a:t>Pharmaceuticals</a:t>
            </a:r>
          </a:p>
          <a:p>
            <a:r>
              <a:rPr lang="en-US" dirty="0"/>
              <a:t>Ports and Shipping</a:t>
            </a:r>
          </a:p>
          <a:p>
            <a:r>
              <a:rPr lang="en-US" dirty="0"/>
              <a:t>Railways</a:t>
            </a:r>
          </a:p>
          <a:p>
            <a:r>
              <a:rPr lang="en-US" dirty="0"/>
              <a:t>Renewable Energy</a:t>
            </a:r>
          </a:p>
          <a:p>
            <a:r>
              <a:rPr lang="en-US" dirty="0"/>
              <a:t>Roads and Highways</a:t>
            </a:r>
          </a:p>
          <a:p>
            <a:r>
              <a:rPr lang="en-US" dirty="0"/>
              <a:t>Space and astronomy</a:t>
            </a:r>
          </a:p>
          <a:p>
            <a:r>
              <a:rPr lang="en-US" dirty="0"/>
              <a:t>Textiles and Garments</a:t>
            </a:r>
          </a:p>
          <a:p>
            <a:r>
              <a:rPr lang="en-US" dirty="0"/>
              <a:t>Thermal Power</a:t>
            </a:r>
          </a:p>
          <a:p>
            <a:r>
              <a:rPr lang="en-US" dirty="0"/>
              <a:t>Tourism and Hospitality</a:t>
            </a:r>
          </a:p>
          <a:p>
            <a:r>
              <a:rPr lang="en-US" dirty="0"/>
              <a:t>Wellness</a:t>
            </a:r>
          </a:p>
        </p:txBody>
      </p:sp>
      <p:sp>
        <p:nvSpPr>
          <p:cNvPr id="7" name="TextBox 6"/>
          <p:cNvSpPr txBox="1"/>
          <p:nvPr/>
        </p:nvSpPr>
        <p:spPr>
          <a:xfrm>
            <a:off x="452064" y="5497686"/>
            <a:ext cx="11383766"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a:solidFill>
                  <a:schemeClr val="tx1"/>
                </a:solidFill>
              </a:rPr>
              <a:t>As per the new Govt. Policy 100% FDI is permitted in all the above sectors, except for space (74%), defence (49%) and news media (26%).</a:t>
            </a:r>
          </a:p>
        </p:txBody>
      </p:sp>
    </p:spTree>
    <p:extLst>
      <p:ext uri="{BB962C8B-B14F-4D97-AF65-F5344CB8AC3E}">
        <p14:creationId xmlns:p14="http://schemas.microsoft.com/office/powerpoint/2010/main" val="1757750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Upgradation of technology: initiatives by Government and EEPC India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Upgradation of technology is the need of hour for Indian manufacturing sector;</a:t>
            </a:r>
          </a:p>
          <a:p>
            <a:r>
              <a:rPr lang="en-US" dirty="0" smtClean="0"/>
              <a:t>In collaboration with Department of Commerce, </a:t>
            </a:r>
            <a:r>
              <a:rPr lang="en-US" dirty="0" err="1" smtClean="0"/>
              <a:t>MoCI</a:t>
            </a:r>
            <a:r>
              <a:rPr lang="en-US" dirty="0" smtClean="0"/>
              <a:t>, EEPC India has already adopted a new initiative in order to ensure upgradation of technology in the Indian engineering sector;</a:t>
            </a:r>
          </a:p>
          <a:p>
            <a:r>
              <a:rPr lang="en-US" dirty="0" smtClean="0"/>
              <a:t>Under </a:t>
            </a:r>
            <a:r>
              <a:rPr lang="en-US" dirty="0"/>
              <a:t>the initiative, the Technology Meets are being organized to establish a common platform among Industry, R&amp;D Labs and the Government Ministries and discuss industrial technological requirements and available expertise of the R&amp;D Labs to introduce adoption of latest technologies in the cluster. </a:t>
            </a:r>
          </a:p>
          <a:p>
            <a:r>
              <a:rPr lang="en-US" dirty="0" smtClean="0"/>
              <a:t>Once </a:t>
            </a:r>
            <a:r>
              <a:rPr lang="en-US" dirty="0"/>
              <a:t>the technological requirements and relevant expertise of R&amp;D Labs are identified, the Government initiates the Project (by inviting DPR). Besides, the platform also sensitizes available technological developments being undertaken across premier R&amp;D Labs of the country. </a:t>
            </a:r>
          </a:p>
          <a:p>
            <a:r>
              <a:rPr lang="en-US" dirty="0" smtClean="0"/>
              <a:t>Over </a:t>
            </a:r>
            <a:r>
              <a:rPr lang="en-US" dirty="0"/>
              <a:t>the past one year, over 15 Technology meets have already been organized.    </a:t>
            </a:r>
          </a:p>
          <a:p>
            <a:r>
              <a:rPr lang="en-US" dirty="0" smtClean="0"/>
              <a:t>Currently </a:t>
            </a:r>
            <a:r>
              <a:rPr lang="en-US" dirty="0"/>
              <a:t>such </a:t>
            </a:r>
            <a:r>
              <a:rPr lang="en-US" dirty="0" smtClean="0"/>
              <a:t>initiatives </a:t>
            </a:r>
            <a:r>
              <a:rPr lang="en-US" dirty="0"/>
              <a:t>are being pursued for engineering clusters in association with regional and local industry bodies such as in Ghaziabad, Jaipur, Belgaum, Bangalore, Chennai, Rajkot, Kolkata, </a:t>
            </a:r>
            <a:r>
              <a:rPr lang="en-US" dirty="0" err="1"/>
              <a:t>Bhilai</a:t>
            </a:r>
            <a:r>
              <a:rPr lang="en-US" dirty="0"/>
              <a:t> and Raipur.</a:t>
            </a:r>
          </a:p>
          <a:p>
            <a:endParaRPr lang="en-US" dirty="0"/>
          </a:p>
        </p:txBody>
      </p:sp>
    </p:spTree>
    <p:extLst>
      <p:ext uri="{BB962C8B-B14F-4D97-AF65-F5344CB8AC3E}">
        <p14:creationId xmlns:p14="http://schemas.microsoft.com/office/powerpoint/2010/main" val="159698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major initiatives </a:t>
            </a:r>
            <a:r>
              <a:rPr lang="en-US" dirty="0"/>
              <a:t>by the Government of India </a:t>
            </a:r>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Ministry of Labour and Employment plans to relax compliance measures for MSMEs by exempting them from inspections related to key labour </a:t>
            </a:r>
            <a:r>
              <a:rPr lang="en-US" dirty="0" smtClean="0"/>
              <a:t>laws.</a:t>
            </a:r>
            <a:endParaRPr lang="en-US" dirty="0"/>
          </a:p>
          <a:p>
            <a:r>
              <a:rPr lang="en-US" dirty="0"/>
              <a:t>The Government of India plans to give a big boost to local manufacturing by introducing the new 'Make in India green channel', which will reduce the time taken for cargo clearance at ports from about a week to a few hours without any upfront payment of duties.</a:t>
            </a:r>
          </a:p>
          <a:p>
            <a:r>
              <a:rPr lang="en-US" dirty="0"/>
              <a:t>Gujarat government is planning to set up an electronics products manufacturing hub in the </a:t>
            </a:r>
            <a:r>
              <a:rPr lang="en-US" dirty="0" smtClean="0"/>
              <a:t>state</a:t>
            </a:r>
            <a:endParaRPr lang="en-US" dirty="0"/>
          </a:p>
          <a:p>
            <a:r>
              <a:rPr lang="en-US" dirty="0"/>
              <a:t>The Ministry of Heavy industries and Public Enterprises, in partnership with industry associations, has announced creation of a start-up centre and a technology fund for the capital goods sector to provide technical, business and financial resources and services to start-ups in the field of manufacturing and services.</a:t>
            </a:r>
          </a:p>
          <a:p>
            <a:r>
              <a:rPr lang="en-US" dirty="0" smtClean="0"/>
              <a:t>Government has recently launched </a:t>
            </a:r>
            <a:r>
              <a:rPr lang="en-US" dirty="0"/>
              <a:t>the Technology Acquisition and Development Fund (TADF) under the National Manufacturing Policy (NMP) to facilitate acquisition of Clean, Green and Energy Efficient Technologies, by Micro, Small &amp; Medium Enterprises (MSMEs).</a:t>
            </a:r>
          </a:p>
          <a:p>
            <a:r>
              <a:rPr lang="en-US" dirty="0" smtClean="0"/>
              <a:t>The </a:t>
            </a:r>
            <a:r>
              <a:rPr lang="en-US" dirty="0"/>
              <a:t>Government of Uttar Pradesh has secured investment deals valued at Rs 5,000 crore (US$ 741.2 million) for setting up mobile manufacturing units in the state.</a:t>
            </a:r>
          </a:p>
          <a:p>
            <a:r>
              <a:rPr lang="en-US" dirty="0"/>
              <a:t>Government of India has planned to invest US$ 10 billion in two semiconductor plants in order to facilitate electronics manufacturing in the country.</a:t>
            </a:r>
          </a:p>
          <a:p>
            <a:r>
              <a:rPr lang="en-US" dirty="0"/>
              <a:t>Entrepreneurs of small-scale businesses in India will soon be able to avail loans under Pradhan </a:t>
            </a:r>
            <a:r>
              <a:rPr lang="en-US" dirty="0" err="1"/>
              <a:t>Mantri</a:t>
            </a:r>
            <a:r>
              <a:rPr lang="en-US" dirty="0"/>
              <a:t> MUDRA </a:t>
            </a:r>
            <a:r>
              <a:rPr lang="en-US" dirty="0" err="1"/>
              <a:t>Yojana</a:t>
            </a:r>
            <a:r>
              <a:rPr lang="en-US" dirty="0"/>
              <a:t> (PMMY). The three products available under the PMMY include: </a:t>
            </a:r>
            <a:r>
              <a:rPr lang="en-US" dirty="0" err="1"/>
              <a:t>Shishu</a:t>
            </a:r>
            <a:r>
              <a:rPr lang="en-US" dirty="0"/>
              <a:t> - covering loans up to Rs 50,000 (US$ 735), </a:t>
            </a:r>
            <a:r>
              <a:rPr lang="en-US" dirty="0" err="1"/>
              <a:t>Kishor</a:t>
            </a:r>
            <a:r>
              <a:rPr lang="en-US" dirty="0"/>
              <a:t> - covering loans between Rs 50,000 (US$ 735) to Rs 0.5 million (US$ 7,340), and </a:t>
            </a:r>
            <a:r>
              <a:rPr lang="en-US" dirty="0" err="1"/>
              <a:t>Tarun</a:t>
            </a:r>
            <a:r>
              <a:rPr lang="en-US" dirty="0"/>
              <a:t> - covering loans between Rs 0.5 million (US$ 7,340) and Rs 1 million (US$ 14,700).</a:t>
            </a:r>
          </a:p>
          <a:p>
            <a:endParaRPr lang="en-US" dirty="0"/>
          </a:p>
        </p:txBody>
      </p:sp>
    </p:spTree>
    <p:extLst>
      <p:ext uri="{BB962C8B-B14F-4D97-AF65-F5344CB8AC3E}">
        <p14:creationId xmlns:p14="http://schemas.microsoft.com/office/powerpoint/2010/main" val="3518790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the Schemes </a:t>
            </a:r>
            <a:r>
              <a:rPr lang="en-US" dirty="0"/>
              <a:t>for MSMEs in India</a:t>
            </a:r>
          </a:p>
        </p:txBody>
      </p:sp>
      <p:sp>
        <p:nvSpPr>
          <p:cNvPr id="3" name="Content Placeholder 2"/>
          <p:cNvSpPr>
            <a:spLocks noGrp="1"/>
          </p:cNvSpPr>
          <p:nvPr>
            <p:ph idx="1"/>
          </p:nvPr>
        </p:nvSpPr>
        <p:spPr/>
        <p:txBody>
          <a:bodyPr>
            <a:normAutofit fontScale="62500" lnSpcReduction="20000"/>
          </a:bodyPr>
          <a:lstStyle/>
          <a:p>
            <a:r>
              <a:rPr lang="en-US" b="1" dirty="0"/>
              <a:t>Technology Up-gradation Fund Scheme (TUFS) (Ministry of Textiles</a:t>
            </a:r>
            <a:r>
              <a:rPr lang="en-US" b="1" dirty="0" smtClean="0"/>
              <a:t>)</a:t>
            </a:r>
            <a:endParaRPr lang="en-US" b="1" dirty="0"/>
          </a:p>
          <a:p>
            <a:pPr lvl="1"/>
            <a:r>
              <a:rPr lang="en-US" dirty="0"/>
              <a:t>Ministry  of  Textiles  introduced  the  Technology  Up-gradation  Fund Scheme  (TUFS)  for  textiles  and  jute industry  to  facilitate induction  of  state-of-the-art  technology  by  the  textile  units. </a:t>
            </a:r>
            <a:endParaRPr lang="en-US" dirty="0" smtClean="0"/>
          </a:p>
          <a:p>
            <a:r>
              <a:rPr lang="en-US" b="1" dirty="0"/>
              <a:t>Scheme for Technology Up-gradation/ Establishment/ Modernization for Food Processing Industries (Ministry of Food Processing Industries, Govt. of India)</a:t>
            </a:r>
          </a:p>
          <a:p>
            <a:pPr lvl="1"/>
            <a:r>
              <a:rPr lang="en-US" dirty="0"/>
              <a:t>This  Scheme  covers  activities  like  setting  up/expansion/modernization  of  food  processing  industries covering  all  segments,  viz. fruits  &amp;  vegetable,  milk  product,  meat,  poultry,  fishery,  oil  seeds  and  such  other  </a:t>
            </a:r>
            <a:r>
              <a:rPr lang="en-US" dirty="0" err="1"/>
              <a:t>agri</a:t>
            </a:r>
            <a:r>
              <a:rPr lang="en-US" dirty="0"/>
              <a:t>-horticultural  sectors  leading  to  value addition and shelf life enhancement including food </a:t>
            </a:r>
            <a:r>
              <a:rPr lang="en-US" dirty="0" err="1"/>
              <a:t>flavours</a:t>
            </a:r>
            <a:r>
              <a:rPr lang="en-US" dirty="0"/>
              <a:t> and </a:t>
            </a:r>
            <a:r>
              <a:rPr lang="en-US" dirty="0" err="1"/>
              <a:t>colours</a:t>
            </a:r>
            <a:r>
              <a:rPr lang="en-US" dirty="0"/>
              <a:t>, oleoresins, spices, coconut, mushroom, hops</a:t>
            </a:r>
            <a:r>
              <a:rPr lang="en-US" dirty="0" smtClean="0"/>
              <a:t>.</a:t>
            </a:r>
          </a:p>
          <a:p>
            <a:r>
              <a:rPr lang="en-US" b="1" dirty="0"/>
              <a:t>Integrated Development of Leather Sector (IDLS) (Ministry of Industries &amp; Commerce, Govt. of India)</a:t>
            </a:r>
          </a:p>
          <a:p>
            <a:pPr lvl="1"/>
            <a:r>
              <a:rPr lang="en-US" dirty="0"/>
              <a:t>The  scheme  is  aimed  at  enabling  existing  tanneries,  footwear,  footwear  components  and  leather products  units  to  upgrade leading  to  productivity  </a:t>
            </a:r>
            <a:r>
              <a:rPr lang="en-US" dirty="0" err="1"/>
              <a:t>gains,right</a:t>
            </a:r>
            <a:r>
              <a:rPr lang="en-US" dirty="0"/>
              <a:t>-sizing  of  capacity,  cost-cutting,  design  and  development  simultaneously  encouraging entrepreneurs to diversify and set up new </a:t>
            </a:r>
            <a:r>
              <a:rPr lang="en-US" dirty="0" smtClean="0"/>
              <a:t>units</a:t>
            </a:r>
          </a:p>
          <a:p>
            <a:r>
              <a:rPr lang="en-US" b="1" dirty="0"/>
              <a:t>Technology &amp; Quality Upgradation Support for MSMEs (TEQUP) (Ministry of MSME, Govt. of India)</a:t>
            </a:r>
          </a:p>
          <a:p>
            <a:pPr lvl="1"/>
            <a:r>
              <a:rPr lang="en-US" dirty="0"/>
              <a:t>The  TEQUP  scheme  focusses  on  enhancing  competitiveness  of  MSMEs  through  Energy  Efficiency  and  Product  Quality Certification,  reduction  in  emission  of  Green  House  Gases  (GHGs).  A  grant  assistance  to  the  extent  of  25%  of  the  project  cost for implementation of Energy Efficient Technologies (EET) subject to maximum of`10 lakh is provided</a:t>
            </a:r>
            <a:r>
              <a:rPr lang="en-US" dirty="0" smtClean="0"/>
              <a:t>.</a:t>
            </a:r>
          </a:p>
          <a:p>
            <a:pPr marL="228600" lvl="1" algn="just">
              <a:spcBef>
                <a:spcPts val="1000"/>
              </a:spcBef>
              <a:buFont typeface="Wingdings" panose="05000000000000000000" pitchFamily="2" charset="2"/>
              <a:buChar char="v"/>
            </a:pPr>
            <a:r>
              <a:rPr lang="en-US" b="1" dirty="0"/>
              <a:t>Credit Linked Capital Subsidy Scheme for Technology Up-gradation (CLCSS) (Ministry of MSME, Govt. of India</a:t>
            </a:r>
          </a:p>
          <a:p>
            <a:pPr lvl="1"/>
            <a:r>
              <a:rPr lang="en-US" dirty="0" smtClean="0"/>
              <a:t>The </a:t>
            </a:r>
            <a:r>
              <a:rPr lang="en-US" dirty="0"/>
              <a:t>Scheme aims at facilitating Technology Up-gradation of </a:t>
            </a:r>
            <a:r>
              <a:rPr lang="en-US" dirty="0" smtClean="0"/>
              <a:t>MSME by </a:t>
            </a:r>
            <a:r>
              <a:rPr lang="en-US" dirty="0"/>
              <a:t>providing 15% capital </a:t>
            </a:r>
            <a:r>
              <a:rPr lang="en-US" dirty="0" smtClean="0"/>
              <a:t>subsidy [</a:t>
            </a:r>
            <a:r>
              <a:rPr lang="en-US" dirty="0"/>
              <a:t>ceiling of `15 lakh] on institutional finance availed by them for induction of well established and improved technology </a:t>
            </a:r>
            <a:r>
              <a:rPr lang="en-US" dirty="0" smtClean="0"/>
              <a:t>in approved </a:t>
            </a:r>
            <a:r>
              <a:rPr lang="en-US" dirty="0"/>
              <a:t>sub-sectors/products. The admissible capital subsidy is calculated with reference to purchase price of plant </a:t>
            </a:r>
            <a:r>
              <a:rPr lang="en-US" dirty="0" smtClean="0"/>
              <a:t>and machinery</a:t>
            </a:r>
            <a:r>
              <a:rPr lang="en-US" dirty="0"/>
              <a:t>. Maximum limit of eligible loan for calculation of subsidy is `100 lakh. Operational Procedure under CLCSS is </a:t>
            </a:r>
            <a:r>
              <a:rPr lang="en-US" dirty="0" smtClean="0"/>
              <a:t>now online </a:t>
            </a:r>
            <a:r>
              <a:rPr lang="en-US" dirty="0"/>
              <a:t>and a paperless claim process.</a:t>
            </a:r>
          </a:p>
          <a:p>
            <a:endParaRPr lang="en-US" dirty="0"/>
          </a:p>
        </p:txBody>
      </p:sp>
    </p:spTree>
    <p:extLst>
      <p:ext uri="{BB962C8B-B14F-4D97-AF65-F5344CB8AC3E}">
        <p14:creationId xmlns:p14="http://schemas.microsoft.com/office/powerpoint/2010/main" val="35076225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in exporting the manufactured products</a:t>
            </a:r>
            <a:endParaRPr lang="en-US" dirty="0"/>
          </a:p>
        </p:txBody>
      </p:sp>
      <p:sp>
        <p:nvSpPr>
          <p:cNvPr id="3" name="Content Placeholder 2"/>
          <p:cNvSpPr>
            <a:spLocks noGrp="1"/>
          </p:cNvSpPr>
          <p:nvPr>
            <p:ph idx="1"/>
          </p:nvPr>
        </p:nvSpPr>
        <p:spPr/>
        <p:txBody>
          <a:bodyPr/>
          <a:lstStyle/>
          <a:p>
            <a:r>
              <a:rPr lang="en-US" dirty="0" smtClean="0"/>
              <a:t>MAI (Market Access Initiative) scheme;</a:t>
            </a:r>
          </a:p>
          <a:p>
            <a:r>
              <a:rPr lang="en-US" dirty="0"/>
              <a:t>MDA </a:t>
            </a:r>
            <a:r>
              <a:rPr lang="en-US" dirty="0" smtClean="0"/>
              <a:t>(Market </a:t>
            </a:r>
            <a:r>
              <a:rPr lang="en-US" dirty="0"/>
              <a:t>Development </a:t>
            </a:r>
            <a:r>
              <a:rPr lang="en-US" dirty="0" smtClean="0"/>
              <a:t>Assistance) Scheme;</a:t>
            </a:r>
          </a:p>
          <a:p>
            <a:r>
              <a:rPr lang="en-US" dirty="0"/>
              <a:t>MEIS </a:t>
            </a:r>
            <a:r>
              <a:rPr lang="en-US" dirty="0" smtClean="0"/>
              <a:t>(Merchandise </a:t>
            </a:r>
            <a:r>
              <a:rPr lang="en-US" dirty="0"/>
              <a:t>Exports from </a:t>
            </a:r>
            <a:r>
              <a:rPr lang="en-US" dirty="0" smtClean="0"/>
              <a:t>India) Scheme;</a:t>
            </a:r>
          </a:p>
          <a:p>
            <a:r>
              <a:rPr lang="en-US" dirty="0"/>
              <a:t>Duty exemption &amp; remission </a:t>
            </a:r>
            <a:r>
              <a:rPr lang="en-US" dirty="0" smtClean="0"/>
              <a:t>schemes</a:t>
            </a:r>
          </a:p>
          <a:p>
            <a:pPr lvl="1"/>
            <a:r>
              <a:rPr lang="en-US" dirty="0"/>
              <a:t>Advance Authorization Scheme</a:t>
            </a:r>
          </a:p>
          <a:p>
            <a:pPr lvl="1"/>
            <a:r>
              <a:rPr lang="en-US" dirty="0"/>
              <a:t>Advance Authorization for annual requirement</a:t>
            </a:r>
          </a:p>
          <a:p>
            <a:pPr lvl="1"/>
            <a:r>
              <a:rPr lang="en-US" dirty="0"/>
              <a:t>Duty Free Import Authorization (DFIA) </a:t>
            </a:r>
            <a:r>
              <a:rPr lang="en-US" dirty="0" smtClean="0"/>
              <a:t>Scheme</a:t>
            </a:r>
          </a:p>
          <a:p>
            <a:pPr lvl="1"/>
            <a:r>
              <a:rPr lang="en-US" dirty="0"/>
              <a:t>Duty Drawback of Customs/Central Excise Duties/Service </a:t>
            </a:r>
            <a:r>
              <a:rPr lang="en-US" dirty="0" smtClean="0"/>
              <a:t>Tax</a:t>
            </a:r>
          </a:p>
          <a:p>
            <a:r>
              <a:rPr lang="en-US" dirty="0"/>
              <a:t>EPCG </a:t>
            </a:r>
            <a:r>
              <a:rPr lang="en-US" dirty="0" smtClean="0"/>
              <a:t>SCHEME</a:t>
            </a:r>
          </a:p>
          <a:p>
            <a:pPr lvl="1"/>
            <a:r>
              <a:rPr lang="en-US" dirty="0"/>
              <a:t>Zero duty EPCG scheme</a:t>
            </a:r>
          </a:p>
          <a:p>
            <a:pPr lvl="1"/>
            <a:r>
              <a:rPr lang="en-US" dirty="0"/>
              <a:t>Post Export EPCG Duty Credit Scrip Scheme</a:t>
            </a:r>
          </a:p>
          <a:p>
            <a:pPr marL="0" indent="0">
              <a:buNone/>
            </a:pPr>
            <a:endParaRPr lang="en-US" dirty="0" smtClean="0"/>
          </a:p>
          <a:p>
            <a:endParaRPr lang="en-US" dirty="0"/>
          </a:p>
        </p:txBody>
      </p:sp>
    </p:spTree>
    <p:extLst>
      <p:ext uri="{BB962C8B-B14F-4D97-AF65-F5344CB8AC3E}">
        <p14:creationId xmlns:p14="http://schemas.microsoft.com/office/powerpoint/2010/main" val="3232855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Trade Agreements (FTA)</a:t>
            </a:r>
            <a:endParaRPr lang="en-US" dirty="0"/>
          </a:p>
        </p:txBody>
      </p:sp>
      <p:sp>
        <p:nvSpPr>
          <p:cNvPr id="3" name="Content Placeholder 2"/>
          <p:cNvSpPr>
            <a:spLocks noGrp="1"/>
          </p:cNvSpPr>
          <p:nvPr>
            <p:ph idx="1"/>
          </p:nvPr>
        </p:nvSpPr>
        <p:spPr/>
        <p:txBody>
          <a:bodyPr>
            <a:normAutofit fontScale="92500"/>
          </a:bodyPr>
          <a:lstStyle/>
          <a:p>
            <a:r>
              <a:rPr lang="en-US" dirty="0"/>
              <a:t>Free Trade Agreement (FTAs) is one of the best ways to provide access to foreign markets;</a:t>
            </a:r>
          </a:p>
          <a:p>
            <a:r>
              <a:rPr lang="en-US" dirty="0"/>
              <a:t>According to the WTO more than 50% of world trade today is on account of Regional Trade Agreements (RTAs). </a:t>
            </a:r>
          </a:p>
          <a:p>
            <a:r>
              <a:rPr lang="en-US" dirty="0"/>
              <a:t>Slow progress of the WTO Doha round of trade negotiations led to mushrooming of FTAs. India also follows FTA route in its endeavour to integrate with the global economy;</a:t>
            </a:r>
          </a:p>
          <a:p>
            <a:r>
              <a:rPr lang="en-US" dirty="0"/>
              <a:t>Except USA and China, India has engaged all major continents and trading blocs</a:t>
            </a:r>
            <a:r>
              <a:rPr lang="en-US" dirty="0" smtClean="0"/>
              <a:t>;</a:t>
            </a:r>
          </a:p>
          <a:p>
            <a:r>
              <a:rPr lang="en-US" b="1" dirty="0" smtClean="0"/>
              <a:t>Trends in new FTAs</a:t>
            </a:r>
          </a:p>
          <a:p>
            <a:pPr lvl="1"/>
            <a:r>
              <a:rPr lang="en-US" dirty="0"/>
              <a:t>India’s earlier FTAs were South-South FTAs;</a:t>
            </a:r>
          </a:p>
          <a:p>
            <a:pPr lvl="1"/>
            <a:r>
              <a:rPr lang="en-US" dirty="0"/>
              <a:t>The latest trend is towards North-South FTAs  (e.g., Japan and EU)</a:t>
            </a:r>
          </a:p>
          <a:p>
            <a:pPr lvl="1"/>
            <a:r>
              <a:rPr lang="en-US" dirty="0"/>
              <a:t>Earlier FTAs were restricted to trade in goods with a gradual elimination of tariffs (e.g., India-Sri Lanka FTA)</a:t>
            </a:r>
          </a:p>
          <a:p>
            <a:pPr lvl="1"/>
            <a:r>
              <a:rPr lang="en-US" dirty="0"/>
              <a:t>India’s new FTAs include immediate elimination of tariffs rather than a gradual approach.</a:t>
            </a:r>
          </a:p>
          <a:p>
            <a:endParaRPr lang="en-US" dirty="0"/>
          </a:p>
          <a:p>
            <a:endParaRPr lang="en-US" dirty="0"/>
          </a:p>
        </p:txBody>
      </p:sp>
    </p:spTree>
    <p:extLst>
      <p:ext uri="{BB962C8B-B14F-4D97-AF65-F5344CB8AC3E}">
        <p14:creationId xmlns:p14="http://schemas.microsoft.com/office/powerpoint/2010/main" val="1616820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India’s FTA engagement and Challenges</a:t>
            </a:r>
          </a:p>
        </p:txBody>
      </p:sp>
      <p:sp>
        <p:nvSpPr>
          <p:cNvPr id="3" name="Content Placeholder 2"/>
          <p:cNvSpPr>
            <a:spLocks noGrp="1"/>
          </p:cNvSpPr>
          <p:nvPr>
            <p:ph idx="1"/>
          </p:nvPr>
        </p:nvSpPr>
        <p:spPr/>
        <p:txBody>
          <a:bodyPr/>
          <a:lstStyle/>
          <a:p>
            <a:r>
              <a:rPr lang="en-US" dirty="0"/>
              <a:t>RTA: India-ASEAN Trade in Goods Agreement, APTA (Asia Pacific Trade Agreement), SAFTA (South Asia Free Trade Agreement), BIMSTEC (Bangladesh, India, Myanmar, Sri Lanka, Thailand Economic Cooperation)</a:t>
            </a:r>
          </a:p>
          <a:p>
            <a:r>
              <a:rPr lang="en-US" dirty="0"/>
              <a:t>Bilateral: India-Sri Lanka FTA, Indo Malaysia CECA, India Singapore CECA, Japan India CEPA, India Korea CEPA among others</a:t>
            </a:r>
          </a:p>
          <a:p>
            <a:r>
              <a:rPr lang="en-US" dirty="0"/>
              <a:t>Challenges</a:t>
            </a:r>
          </a:p>
          <a:p>
            <a:pPr lvl="1"/>
            <a:r>
              <a:rPr lang="en-US" dirty="0"/>
              <a:t>Rules of Origin;</a:t>
            </a:r>
          </a:p>
          <a:p>
            <a:pPr lvl="1"/>
            <a:r>
              <a:rPr lang="en-US" dirty="0"/>
              <a:t>Overlap of FTAs;</a:t>
            </a:r>
          </a:p>
          <a:p>
            <a:pPr lvl="1"/>
            <a:r>
              <a:rPr lang="en-US" dirty="0"/>
              <a:t>Inverted Duty;</a:t>
            </a:r>
          </a:p>
          <a:p>
            <a:pPr lvl="1"/>
            <a:r>
              <a:rPr lang="en-US" dirty="0"/>
              <a:t>Awareness.</a:t>
            </a:r>
          </a:p>
          <a:p>
            <a:endParaRPr lang="en-US" dirty="0"/>
          </a:p>
        </p:txBody>
      </p:sp>
    </p:spTree>
    <p:extLst>
      <p:ext uri="{BB962C8B-B14F-4D97-AF65-F5344CB8AC3E}">
        <p14:creationId xmlns:p14="http://schemas.microsoft.com/office/powerpoint/2010/main" val="11161446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0"/>
            <a:ext cx="12192000" cy="6858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4986" y="6090993"/>
            <a:ext cx="2386905" cy="367981"/>
          </a:xfrm>
          <a:prstGeom prst="rect">
            <a:avLst/>
          </a:prstGeom>
        </p:spPr>
      </p:pic>
      <p:sp>
        <p:nvSpPr>
          <p:cNvPr id="6" name="TextBox 5"/>
          <p:cNvSpPr txBox="1"/>
          <p:nvPr/>
        </p:nvSpPr>
        <p:spPr>
          <a:xfrm>
            <a:off x="7610881" y="6013373"/>
            <a:ext cx="4028210" cy="523220"/>
          </a:xfrm>
          <a:prstGeom prst="rect">
            <a:avLst/>
          </a:prstGeom>
          <a:noFill/>
        </p:spPr>
        <p:txBody>
          <a:bodyPr wrap="square" rtlCol="0">
            <a:spAutoFit/>
          </a:bodyPr>
          <a:lstStyle/>
          <a:p>
            <a:r>
              <a:rPr lang="en-US" sz="2800" dirty="0" smtClean="0"/>
              <a:t>Follow us on</a:t>
            </a:r>
            <a:endParaRPr lang="en-US" sz="28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823" y="5899265"/>
            <a:ext cx="2445745" cy="751435"/>
          </a:xfrm>
          <a:prstGeom prst="rect">
            <a:avLst/>
          </a:prstGeom>
        </p:spPr>
      </p:pic>
      <p:sp>
        <p:nvSpPr>
          <p:cNvPr id="8" name="TextBox 7"/>
          <p:cNvSpPr txBox="1"/>
          <p:nvPr/>
        </p:nvSpPr>
        <p:spPr>
          <a:xfrm>
            <a:off x="519165" y="2017118"/>
            <a:ext cx="11153669" cy="1569660"/>
          </a:xfrm>
          <a:prstGeom prst="rect">
            <a:avLst/>
          </a:prstGeom>
          <a:noFill/>
        </p:spPr>
        <p:txBody>
          <a:bodyPr wrap="square" rtlCol="0">
            <a:spAutoFit/>
          </a:bodyPr>
          <a:lstStyle/>
          <a:p>
            <a:pPr algn="ctr"/>
            <a:r>
              <a:rPr lang="en-US" sz="6000" b="1" dirty="0" smtClean="0">
                <a:solidFill>
                  <a:srgbClr val="C00000"/>
                </a:solidFill>
              </a:rPr>
              <a:t>Major Challenges</a:t>
            </a:r>
          </a:p>
          <a:p>
            <a:pPr algn="ctr"/>
            <a:r>
              <a:rPr lang="en-US" sz="3600" dirty="0" smtClean="0"/>
              <a:t>Faced by Indian manufacturing industry</a:t>
            </a:r>
            <a:endParaRPr lang="en-US" sz="3600" dirty="0"/>
          </a:p>
        </p:txBody>
      </p:sp>
    </p:spTree>
    <p:extLst>
      <p:ext uri="{BB962C8B-B14F-4D97-AF65-F5344CB8AC3E}">
        <p14:creationId xmlns:p14="http://schemas.microsoft.com/office/powerpoint/2010/main" val="1133042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EEPC India: Catering to the Indian Engineering Sector since 1955</a:t>
            </a:r>
          </a:p>
        </p:txBody>
      </p:sp>
      <p:graphicFrame>
        <p:nvGraphicFramePr>
          <p:cNvPr id="4" name="Diagram 3"/>
          <p:cNvGraphicFramePr/>
          <p:nvPr>
            <p:extLst>
              <p:ext uri="{D42A27DB-BD31-4B8C-83A1-F6EECF244321}">
                <p14:modId xmlns:p14="http://schemas.microsoft.com/office/powerpoint/2010/main" val="268533764"/>
              </p:ext>
            </p:extLst>
          </p:nvPr>
        </p:nvGraphicFramePr>
        <p:xfrm>
          <a:off x="838200" y="1253067"/>
          <a:ext cx="10515599" cy="31665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838201" y="4572000"/>
            <a:ext cx="10515598" cy="14478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latin typeface="Cambria" pitchFamily="18" charset="0"/>
              </a:rPr>
              <a:t>Started with a few hundred engineering units, EEPC INDIA has grown to be the largest trade and investment promotion body with a membership of more than </a:t>
            </a:r>
            <a:r>
              <a:rPr lang="en-US" dirty="0" smtClean="0">
                <a:latin typeface="Cambria" pitchFamily="18" charset="0"/>
              </a:rPr>
              <a:t>12,000 </a:t>
            </a:r>
            <a:r>
              <a:rPr lang="en-US" dirty="0">
                <a:latin typeface="Cambria" pitchFamily="18" charset="0"/>
              </a:rPr>
              <a:t>from amongst large Corporate Houses, Star Trading Houses, Small &amp; Medium Scale Units (SME), Trading House</a:t>
            </a:r>
          </a:p>
        </p:txBody>
      </p:sp>
    </p:spTree>
    <p:extLst>
      <p:ext uri="{BB962C8B-B14F-4D97-AF65-F5344CB8AC3E}">
        <p14:creationId xmlns:p14="http://schemas.microsoft.com/office/powerpoint/2010/main" val="6628771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Challenges </a:t>
            </a:r>
            <a:endParaRPr lang="en-US" dirty="0"/>
          </a:p>
        </p:txBody>
      </p:sp>
      <p:sp>
        <p:nvSpPr>
          <p:cNvPr id="3" name="Content Placeholder 2"/>
          <p:cNvSpPr>
            <a:spLocks noGrp="1"/>
          </p:cNvSpPr>
          <p:nvPr>
            <p:ph idx="1"/>
          </p:nvPr>
        </p:nvSpPr>
        <p:spPr/>
        <p:txBody>
          <a:bodyPr/>
          <a:lstStyle/>
          <a:p>
            <a:r>
              <a:rPr lang="en-US" dirty="0"/>
              <a:t>High price and unavailability of raw </a:t>
            </a:r>
            <a:r>
              <a:rPr lang="en-US" dirty="0" smtClean="0"/>
              <a:t>materials;</a:t>
            </a:r>
          </a:p>
          <a:p>
            <a:r>
              <a:rPr lang="en-US" dirty="0" smtClean="0"/>
              <a:t>High Oil/ </a:t>
            </a:r>
            <a:r>
              <a:rPr lang="en-US" dirty="0"/>
              <a:t>energy   </a:t>
            </a:r>
            <a:r>
              <a:rPr lang="en-US" dirty="0" smtClean="0"/>
              <a:t>prices;</a:t>
            </a:r>
            <a:endParaRPr lang="en-US" dirty="0"/>
          </a:p>
          <a:p>
            <a:r>
              <a:rPr lang="en-US" dirty="0" smtClean="0"/>
              <a:t>Complex Taxation policies;</a:t>
            </a:r>
            <a:endParaRPr lang="en-US" dirty="0"/>
          </a:p>
          <a:p>
            <a:r>
              <a:rPr lang="en-US" dirty="0" smtClean="0"/>
              <a:t>Legislative </a:t>
            </a:r>
            <a:r>
              <a:rPr lang="en-US" dirty="0"/>
              <a:t>or regulatory </a:t>
            </a:r>
            <a:r>
              <a:rPr lang="en-US" dirty="0" smtClean="0"/>
              <a:t>issues;</a:t>
            </a:r>
            <a:endParaRPr lang="en-US" dirty="0"/>
          </a:p>
          <a:p>
            <a:r>
              <a:rPr lang="en-US" dirty="0" smtClean="0"/>
              <a:t>High cost </a:t>
            </a:r>
            <a:r>
              <a:rPr lang="en-US" dirty="0"/>
              <a:t>of </a:t>
            </a:r>
            <a:r>
              <a:rPr lang="en-US" dirty="0" smtClean="0"/>
              <a:t>borrowing;</a:t>
            </a:r>
            <a:endParaRPr lang="en-US" dirty="0"/>
          </a:p>
          <a:p>
            <a:r>
              <a:rPr lang="en-US" dirty="0" smtClean="0"/>
              <a:t>Working </a:t>
            </a:r>
            <a:r>
              <a:rPr lang="en-US" dirty="0"/>
              <a:t>capital </a:t>
            </a:r>
            <a:r>
              <a:rPr lang="en-US" dirty="0" smtClean="0"/>
              <a:t>constraints;</a:t>
            </a:r>
            <a:endParaRPr lang="en-US" dirty="0"/>
          </a:p>
          <a:p>
            <a:r>
              <a:rPr lang="en-US" dirty="0"/>
              <a:t>Lack of </a:t>
            </a:r>
            <a:r>
              <a:rPr lang="en-US" dirty="0" smtClean="0"/>
              <a:t>skilled manpower;</a:t>
            </a:r>
            <a:endParaRPr lang="en-US" dirty="0"/>
          </a:p>
          <a:p>
            <a:r>
              <a:rPr lang="en-US" dirty="0" smtClean="0"/>
              <a:t>Lack of R&amp;D;</a:t>
            </a:r>
          </a:p>
          <a:p>
            <a:r>
              <a:rPr lang="en-US" dirty="0" smtClean="0"/>
              <a:t>Stiff competition from China;</a:t>
            </a:r>
          </a:p>
          <a:p>
            <a:r>
              <a:rPr lang="en-US" dirty="0" smtClean="0"/>
              <a:t>Inverted duty</a:t>
            </a:r>
          </a:p>
          <a:p>
            <a:endParaRPr lang="en-US" dirty="0" smtClean="0"/>
          </a:p>
          <a:p>
            <a:endParaRPr lang="en-US" dirty="0"/>
          </a:p>
        </p:txBody>
      </p:sp>
    </p:spTree>
    <p:extLst>
      <p:ext uri="{BB962C8B-B14F-4D97-AF65-F5344CB8AC3E}">
        <p14:creationId xmlns:p14="http://schemas.microsoft.com/office/powerpoint/2010/main" val="42245623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ankyou.png"/>
          <p:cNvPicPr>
            <a:picLocks noChangeAspect="1"/>
          </p:cNvPicPr>
          <p:nvPr/>
        </p:nvPicPr>
        <p:blipFill>
          <a:blip r:embed="rId2" cstate="print"/>
          <a:stretch>
            <a:fillRect/>
          </a:stretch>
        </p:blipFill>
        <p:spPr>
          <a:xfrm>
            <a:off x="1913603" y="1146811"/>
            <a:ext cx="8309610" cy="3932058"/>
          </a:xfrm>
          <a:prstGeom prst="rect">
            <a:avLst/>
          </a:prstGeom>
        </p:spPr>
      </p:pic>
    </p:spTree>
    <p:extLst>
      <p:ext uri="{BB962C8B-B14F-4D97-AF65-F5344CB8AC3E}">
        <p14:creationId xmlns:p14="http://schemas.microsoft.com/office/powerpoint/2010/main" val="4143779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0"/>
            <a:ext cx="12192000" cy="6858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4986" y="6090993"/>
            <a:ext cx="2386905" cy="367981"/>
          </a:xfrm>
          <a:prstGeom prst="rect">
            <a:avLst/>
          </a:prstGeom>
        </p:spPr>
      </p:pic>
      <p:sp>
        <p:nvSpPr>
          <p:cNvPr id="6" name="TextBox 5"/>
          <p:cNvSpPr txBox="1"/>
          <p:nvPr/>
        </p:nvSpPr>
        <p:spPr>
          <a:xfrm>
            <a:off x="7610881" y="6013373"/>
            <a:ext cx="4028210" cy="523220"/>
          </a:xfrm>
          <a:prstGeom prst="rect">
            <a:avLst/>
          </a:prstGeom>
          <a:noFill/>
        </p:spPr>
        <p:txBody>
          <a:bodyPr wrap="square" rtlCol="0">
            <a:spAutoFit/>
          </a:bodyPr>
          <a:lstStyle/>
          <a:p>
            <a:r>
              <a:rPr lang="en-US" sz="2800" dirty="0" smtClean="0"/>
              <a:t>Follow us on</a:t>
            </a:r>
            <a:endParaRPr lang="en-US" sz="28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823" y="5899265"/>
            <a:ext cx="2445745" cy="751435"/>
          </a:xfrm>
          <a:prstGeom prst="rect">
            <a:avLst/>
          </a:prstGeom>
        </p:spPr>
      </p:pic>
      <p:sp>
        <p:nvSpPr>
          <p:cNvPr id="8" name="TextBox 7"/>
          <p:cNvSpPr txBox="1"/>
          <p:nvPr/>
        </p:nvSpPr>
        <p:spPr>
          <a:xfrm>
            <a:off x="519165" y="2017118"/>
            <a:ext cx="11153669" cy="1569660"/>
          </a:xfrm>
          <a:prstGeom prst="rect">
            <a:avLst/>
          </a:prstGeom>
          <a:noFill/>
        </p:spPr>
        <p:txBody>
          <a:bodyPr wrap="square" rtlCol="0">
            <a:spAutoFit/>
          </a:bodyPr>
          <a:lstStyle/>
          <a:p>
            <a:pPr algn="ctr"/>
            <a:r>
              <a:rPr lang="en-US" sz="6000" b="1" dirty="0" smtClean="0">
                <a:solidFill>
                  <a:srgbClr val="C00000"/>
                </a:solidFill>
              </a:rPr>
              <a:t>Manufacturing Sector in India</a:t>
            </a:r>
          </a:p>
          <a:p>
            <a:pPr algn="ctr"/>
            <a:endParaRPr lang="en-US" sz="3600" dirty="0"/>
          </a:p>
        </p:txBody>
      </p:sp>
    </p:spTree>
    <p:extLst>
      <p:ext uri="{BB962C8B-B14F-4D97-AF65-F5344CB8AC3E}">
        <p14:creationId xmlns:p14="http://schemas.microsoft.com/office/powerpoint/2010/main" val="3274888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Manufacturing sector in India</a:t>
            </a:r>
            <a:endParaRPr lang="en-US" dirty="0"/>
          </a:p>
        </p:txBody>
      </p:sp>
      <p:sp>
        <p:nvSpPr>
          <p:cNvPr id="3" name="Content Placeholder 2"/>
          <p:cNvSpPr>
            <a:spLocks noGrp="1"/>
          </p:cNvSpPr>
          <p:nvPr>
            <p:ph idx="1"/>
          </p:nvPr>
        </p:nvSpPr>
        <p:spPr/>
        <p:txBody>
          <a:bodyPr>
            <a:normAutofit/>
          </a:bodyPr>
          <a:lstStyle/>
          <a:p>
            <a:r>
              <a:rPr lang="en-US" dirty="0"/>
              <a:t>Manufacturing Industry in India has gone through various phases of development over the period of time. </a:t>
            </a:r>
          </a:p>
          <a:p>
            <a:r>
              <a:rPr lang="en-US" dirty="0"/>
              <a:t>Since independence in 1947, the Indian manufacturing sector has traveled from the initial phase of building the industrial foundation in 1950’s and early 1960’s, to the license–permit Raj in the period of 1965–1980, to a phase of liberalization of 1990’s,. </a:t>
            </a:r>
          </a:p>
          <a:p>
            <a:r>
              <a:rPr lang="en-US" dirty="0"/>
              <a:t>Indian Manufacturing sector currently contributes ~15-16% to GDP (2015) and gives employment to ~12% (2014) of the country’s workforce. </a:t>
            </a:r>
          </a:p>
          <a:p>
            <a:r>
              <a:rPr lang="en-US" dirty="0"/>
              <a:t>Studies have estimated that every job created in manufacturing has a multiplier effect, creating 2–3 jobs in the services sector. </a:t>
            </a:r>
          </a:p>
          <a:p>
            <a:r>
              <a:rPr lang="en-US" dirty="0"/>
              <a:t>In a country like India, where employment generation is one of the key policy issues, this makes this sector a critical sector to achieve inclusiveness in growth</a:t>
            </a:r>
            <a:r>
              <a:rPr lang="en-US" dirty="0" smtClean="0"/>
              <a:t>.</a:t>
            </a:r>
          </a:p>
        </p:txBody>
      </p:sp>
    </p:spTree>
    <p:extLst>
      <p:ext uri="{BB962C8B-B14F-4D97-AF65-F5344CB8AC3E}">
        <p14:creationId xmlns:p14="http://schemas.microsoft.com/office/powerpoint/2010/main" val="1988266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between Inter-state Trade and Manufacturing Output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155" y="1394350"/>
            <a:ext cx="10611555" cy="4534237"/>
          </a:xfrm>
          <a:prstGeom prst="rect">
            <a:avLst/>
          </a:prstGeom>
        </p:spPr>
      </p:pic>
    </p:spTree>
    <p:extLst>
      <p:ext uri="{BB962C8B-B14F-4D97-AF65-F5344CB8AC3E}">
        <p14:creationId xmlns:p14="http://schemas.microsoft.com/office/powerpoint/2010/main" val="3805440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Gen Manufacturing: Industry 4.0 </a:t>
            </a:r>
          </a:p>
        </p:txBody>
      </p:sp>
      <p:sp>
        <p:nvSpPr>
          <p:cNvPr id="3" name="Content Placeholder 2"/>
          <p:cNvSpPr>
            <a:spLocks noGrp="1"/>
          </p:cNvSpPr>
          <p:nvPr>
            <p:ph idx="1"/>
          </p:nvPr>
        </p:nvSpPr>
        <p:spPr/>
        <p:txBody>
          <a:bodyPr>
            <a:normAutofit/>
          </a:bodyPr>
          <a:lstStyle/>
          <a:p>
            <a:pPr marL="0" indent="0" algn="ctr">
              <a:buNone/>
            </a:pPr>
            <a:r>
              <a:rPr lang="en-US" b="1" dirty="0"/>
              <a:t>The fourth industrial revolution is already on its way. Is India prepared for the change?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6094" y="1738488"/>
            <a:ext cx="6332961" cy="3076145"/>
          </a:xfrm>
          <a:prstGeom prst="rect">
            <a:avLst/>
          </a:prstGeom>
        </p:spPr>
      </p:pic>
      <p:sp>
        <p:nvSpPr>
          <p:cNvPr id="5" name="TextBox 4"/>
          <p:cNvSpPr txBox="1"/>
          <p:nvPr/>
        </p:nvSpPr>
        <p:spPr>
          <a:xfrm>
            <a:off x="733778" y="4944139"/>
            <a:ext cx="10620022" cy="1077218"/>
          </a:xfrm>
          <a:prstGeom prst="rect">
            <a:avLst/>
          </a:prstGeom>
          <a:noFill/>
        </p:spPr>
        <p:txBody>
          <a:bodyPr wrap="square" rtlCol="0">
            <a:spAutoFit/>
          </a:bodyPr>
          <a:lstStyle/>
          <a:p>
            <a:pPr marL="285750" indent="-285750">
              <a:buFont typeface="Wingdings" panose="05000000000000000000" pitchFamily="2" charset="2"/>
              <a:buChar char="v"/>
            </a:pPr>
            <a:r>
              <a:rPr lang="en-US" sz="1600" b="1" dirty="0" smtClean="0"/>
              <a:t>This is a new </a:t>
            </a:r>
            <a:r>
              <a:rPr lang="en-US" sz="1600" b="1" dirty="0"/>
              <a:t>area </a:t>
            </a:r>
            <a:r>
              <a:rPr lang="en-US" sz="1600" b="1" dirty="0" smtClean="0"/>
              <a:t>where public and private partners have to collaborate closely</a:t>
            </a:r>
            <a:r>
              <a:rPr lang="en-US" sz="1600" b="1" dirty="0"/>
              <a:t>. </a:t>
            </a:r>
            <a:r>
              <a:rPr lang="en-US" sz="1600" b="1" dirty="0" smtClean="0"/>
              <a:t>Industrial bodies need to and already have started promoting innovation by providing avenues for all stakeholders to come to a common </a:t>
            </a:r>
            <a:r>
              <a:rPr lang="en-US" sz="1600" b="1" dirty="0"/>
              <a:t>forum. </a:t>
            </a:r>
            <a:endParaRPr lang="en-US" sz="1600" b="1" dirty="0" smtClean="0"/>
          </a:p>
          <a:p>
            <a:pPr marL="285750" indent="-285750">
              <a:buFont typeface="Wingdings" panose="05000000000000000000" pitchFamily="2" charset="2"/>
              <a:buChar char="v"/>
            </a:pPr>
            <a:r>
              <a:rPr lang="en-US" sz="1600" b="1" dirty="0" smtClean="0"/>
              <a:t>On behalf of EEPC India, we are in the process of developing a technology incubation centre in Bangalore and we have plan to develop similar facility in Kolkata too.</a:t>
            </a:r>
            <a:endParaRPr lang="en-US" sz="1600" b="1" dirty="0"/>
          </a:p>
        </p:txBody>
      </p:sp>
    </p:spTree>
    <p:extLst>
      <p:ext uri="{BB962C8B-B14F-4D97-AF65-F5344CB8AC3E}">
        <p14:creationId xmlns:p14="http://schemas.microsoft.com/office/powerpoint/2010/main" val="1873235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policy </a:t>
            </a:r>
            <a:r>
              <a:rPr lang="en-US" dirty="0" smtClean="0"/>
              <a:t>directions</a:t>
            </a:r>
            <a:endParaRPr lang="en-US" dirty="0"/>
          </a:p>
        </p:txBody>
      </p:sp>
      <p:sp>
        <p:nvSpPr>
          <p:cNvPr id="3" name="Content Placeholder 2"/>
          <p:cNvSpPr>
            <a:spLocks noGrp="1"/>
          </p:cNvSpPr>
          <p:nvPr>
            <p:ph idx="1"/>
          </p:nvPr>
        </p:nvSpPr>
        <p:spPr/>
        <p:txBody>
          <a:bodyPr>
            <a:normAutofit/>
          </a:bodyPr>
          <a:lstStyle/>
          <a:p>
            <a:r>
              <a:rPr lang="en-US" sz="1800" b="1" dirty="0"/>
              <a:t>Trade Policy: </a:t>
            </a:r>
            <a:r>
              <a:rPr lang="en-US" sz="1800" dirty="0"/>
              <a:t>complete more trade-opening agreements, such as the current negotiations with Asia and Europe; combat “competitive currency devaluations”; and work to achieve global macroeconomic stability.</a:t>
            </a:r>
          </a:p>
          <a:p>
            <a:r>
              <a:rPr lang="en-US" sz="1800" b="1" dirty="0" smtClean="0"/>
              <a:t>Energy </a:t>
            </a:r>
            <a:r>
              <a:rPr lang="en-US" sz="1800" b="1" dirty="0"/>
              <a:t>Policy: </a:t>
            </a:r>
            <a:r>
              <a:rPr lang="en-US" sz="1800" dirty="0" smtClean="0"/>
              <a:t>develop energy policy for the future; </a:t>
            </a:r>
            <a:r>
              <a:rPr lang="en-US" sz="1800" dirty="0"/>
              <a:t>improve electric grid to allow development of new sources of power generation, such as wind and solar; support more efficient use of energy through conservation efforts.</a:t>
            </a:r>
          </a:p>
          <a:p>
            <a:r>
              <a:rPr lang="en-US" sz="1800" b="1" dirty="0" smtClean="0"/>
              <a:t>Regulatory </a:t>
            </a:r>
            <a:r>
              <a:rPr lang="en-US" sz="1800" b="1" dirty="0"/>
              <a:t>Policy: </a:t>
            </a:r>
            <a:r>
              <a:rPr lang="en-US" sz="1800" dirty="0"/>
              <a:t>reduce overlapping and layered regulations through regulatory forbearance, elimination of duplicative regulations, and more rigorous review of costs and impacts of new regulations; and use trade negotiations to reduce costs of and impediments to trade by converging or harmonizing regulations.</a:t>
            </a:r>
          </a:p>
          <a:p>
            <a:r>
              <a:rPr lang="en-US" sz="1800" b="1" dirty="0" smtClean="0"/>
              <a:t>Manufacturing </a:t>
            </a:r>
            <a:r>
              <a:rPr lang="en-US" sz="1800" b="1" dirty="0"/>
              <a:t>Labor Force: </a:t>
            </a:r>
            <a:r>
              <a:rPr lang="en-US" sz="1800" dirty="0" smtClean="0"/>
              <a:t>skill enhancement, </a:t>
            </a:r>
            <a:r>
              <a:rPr lang="en-US" sz="1800" dirty="0"/>
              <a:t>including science, technology, engineering, and mathematics (STEM) education; develop nationally recognized skills certification programs and certificates; expand and improve apprenticeship and vocational education programs; encourage entry of non-traditional demographic groups to manufacturing positions and skills; reduce barriers to entry in professional fields related to manufacturing; and reform immigration to support permanent work status for skilled workers, engineers, and research personnel.</a:t>
            </a:r>
          </a:p>
          <a:p>
            <a:r>
              <a:rPr lang="en-US" sz="1800" b="1" dirty="0" smtClean="0"/>
              <a:t>Tax </a:t>
            </a:r>
            <a:r>
              <a:rPr lang="en-US" sz="1800" b="1" dirty="0"/>
              <a:t>Policy: </a:t>
            </a:r>
            <a:r>
              <a:rPr lang="en-US" sz="1800" dirty="0"/>
              <a:t>Reduce corporate taxes to OECD average levels; adopt territorial tax regimes; expand and improve R&amp;E tax credit and investment expensing options; and exercise care in any tax reform not to burden “pass-through” firms with new tax obligations on top of the personal income tax increases adopted in 2013.</a:t>
            </a:r>
          </a:p>
          <a:p>
            <a:r>
              <a:rPr lang="en-US" sz="1800" b="1" dirty="0" smtClean="0"/>
              <a:t>Basic </a:t>
            </a:r>
            <a:r>
              <a:rPr lang="en-US" sz="1800" b="1" dirty="0"/>
              <a:t>and Applied Research</a:t>
            </a:r>
            <a:r>
              <a:rPr lang="en-US" sz="1800" dirty="0"/>
              <a:t>: Expand federal support for basic and applied research applied research in fields</a:t>
            </a:r>
          </a:p>
        </p:txBody>
      </p:sp>
    </p:spTree>
    <p:extLst>
      <p:ext uri="{BB962C8B-B14F-4D97-AF65-F5344CB8AC3E}">
        <p14:creationId xmlns:p14="http://schemas.microsoft.com/office/powerpoint/2010/main" val="654271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of the major investments and developments in this sector </a:t>
            </a:r>
          </a:p>
        </p:txBody>
      </p:sp>
      <p:sp>
        <p:nvSpPr>
          <p:cNvPr id="3" name="Content Placeholder 2"/>
          <p:cNvSpPr>
            <a:spLocks noGrp="1"/>
          </p:cNvSpPr>
          <p:nvPr>
            <p:ph idx="1"/>
          </p:nvPr>
        </p:nvSpPr>
        <p:spPr/>
        <p:txBody>
          <a:bodyPr>
            <a:normAutofit fontScale="85000" lnSpcReduction="20000"/>
          </a:bodyPr>
          <a:lstStyle/>
          <a:p>
            <a:r>
              <a:rPr lang="en-US" dirty="0"/>
              <a:t>Huawei, the China-based smartphone manufacturer, has entered into an agreement </a:t>
            </a:r>
            <a:r>
              <a:rPr lang="en-US" dirty="0" smtClean="0"/>
              <a:t>to </a:t>
            </a:r>
            <a:r>
              <a:rPr lang="en-US" dirty="0"/>
              <a:t>manufacture its smartphones in India. </a:t>
            </a:r>
            <a:endParaRPr lang="en-US" dirty="0" smtClean="0"/>
          </a:p>
          <a:p>
            <a:r>
              <a:rPr lang="en-US" dirty="0" err="1"/>
              <a:t>LeEco</a:t>
            </a:r>
            <a:r>
              <a:rPr lang="en-US" dirty="0"/>
              <a:t>, a Chinese technology company, has entered into a partnership to start manufacturing Le2 smartphones in India.</a:t>
            </a:r>
          </a:p>
          <a:p>
            <a:r>
              <a:rPr lang="en-US" dirty="0" err="1"/>
              <a:t>Zopo</a:t>
            </a:r>
            <a:r>
              <a:rPr lang="en-US" dirty="0"/>
              <a:t> Mobile, a China-based smartphone manufacturer, plans to invest Rs 100 crore (US$ 15 million) to set up a manufacturing plant in Noida </a:t>
            </a:r>
          </a:p>
          <a:p>
            <a:r>
              <a:rPr lang="en-US" dirty="0" smtClean="0"/>
              <a:t>Tata </a:t>
            </a:r>
            <a:r>
              <a:rPr lang="en-US" dirty="0"/>
              <a:t>Power has partnered with US-based Javelin Joint Venture, which is a partnership between Raytheon Company and Lockheed Martin, for its Strategic Engineering Division (SED), in order to create a strategy to co-develop and produce the Javelin missile system and integrate platform mounts to meet Indian requirements.</a:t>
            </a:r>
          </a:p>
          <a:p>
            <a:r>
              <a:rPr lang="en-US" dirty="0" smtClean="0"/>
              <a:t>Honda </a:t>
            </a:r>
            <a:r>
              <a:rPr lang="en-US" dirty="0"/>
              <a:t>Motorcycle &amp; Scooter India plans to invest around Rs 600 crore (US$ 88.94 million) to add a new line at its </a:t>
            </a:r>
            <a:r>
              <a:rPr lang="en-US" dirty="0" err="1"/>
              <a:t>Narsapura</a:t>
            </a:r>
            <a:r>
              <a:rPr lang="en-US" dirty="0"/>
              <a:t> facility at Karnataka, and launch at least 10-15 products during FY 2016-17 in the country.</a:t>
            </a:r>
          </a:p>
          <a:p>
            <a:r>
              <a:rPr lang="en-US" dirty="0"/>
              <a:t>Force Motors, a utility and commercial vehicles manufacturer, inaugurated its Rs 100 crore (US$ 14.82 million) manufacturing facility in Pune, which will supply engines and axles to the Germany-based automobile manufacturer Mercedes-Benz.</a:t>
            </a:r>
          </a:p>
          <a:p>
            <a:r>
              <a:rPr lang="en-US" dirty="0"/>
              <a:t>Boeing Company, an American plane maker, and Tata Advanced Systems Ltd (TASL), a fully owned subsidiary of Tata Sons, have entered into a joint venture to set up a new facility in Hyderabad to manufacture Boeing AH-64 Apache helicopter fuselages</a:t>
            </a:r>
            <a:r>
              <a:rPr lang="en-US" dirty="0" smtClean="0"/>
              <a:t>.</a:t>
            </a:r>
            <a:endParaRPr lang="en-US" dirty="0"/>
          </a:p>
        </p:txBody>
      </p:sp>
    </p:spTree>
    <p:extLst>
      <p:ext uri="{BB962C8B-B14F-4D97-AF65-F5344CB8AC3E}">
        <p14:creationId xmlns:p14="http://schemas.microsoft.com/office/powerpoint/2010/main" val="3112933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of the </a:t>
            </a:r>
            <a:r>
              <a:rPr lang="en-US" dirty="0" smtClean="0"/>
              <a:t>recent investments </a:t>
            </a:r>
            <a:r>
              <a:rPr lang="en-US" dirty="0"/>
              <a:t>and developments in this sector </a:t>
            </a:r>
          </a:p>
        </p:txBody>
      </p:sp>
      <p:sp>
        <p:nvSpPr>
          <p:cNvPr id="3" name="Content Placeholder 2"/>
          <p:cNvSpPr>
            <a:spLocks noGrp="1"/>
          </p:cNvSpPr>
          <p:nvPr>
            <p:ph idx="1"/>
          </p:nvPr>
        </p:nvSpPr>
        <p:spPr/>
        <p:txBody>
          <a:bodyPr>
            <a:normAutofit fontScale="92500" lnSpcReduction="20000"/>
          </a:bodyPr>
          <a:lstStyle/>
          <a:p>
            <a:r>
              <a:rPr lang="en-US" sz="2100" dirty="0"/>
              <a:t>Panasonic Corporation plans to set up a new manufacturing plant for refrigerators in India with an investment of Rs 250 crore (US$ 37 million), and also invest around Rs 20 crore (US$ 3 million) on an assembly unit for lithium ion batteries at its existing facility in </a:t>
            </a:r>
            <a:r>
              <a:rPr lang="en-US" sz="2100" dirty="0" err="1"/>
              <a:t>Jhajjar</a:t>
            </a:r>
            <a:r>
              <a:rPr lang="en-US" sz="2100" dirty="0"/>
              <a:t> in the next 8-10 months.</a:t>
            </a:r>
          </a:p>
          <a:p>
            <a:r>
              <a:rPr lang="en-US" sz="2100" dirty="0"/>
              <a:t>Isuzu Motors, the Japan-based utility vehicle manufacturer, has inaugurated its greenfield manufacturing unit in Sri City, Andhra Pradesh</a:t>
            </a:r>
          </a:p>
          <a:p>
            <a:r>
              <a:rPr lang="en-US" sz="2100" dirty="0" smtClean="0"/>
              <a:t>Airbus </a:t>
            </a:r>
            <a:r>
              <a:rPr lang="en-US" sz="2100" dirty="0"/>
              <a:t>has procured more than US$ 500 million worth of supplies from India in 2015, registering a growth of 15 per cent annually and has targeted a cumulative procurement of more than US$ 2 billion over a period of five years up to 2020.</a:t>
            </a:r>
          </a:p>
          <a:p>
            <a:r>
              <a:rPr lang="en-US" sz="2100" dirty="0" err="1"/>
              <a:t>Havells</a:t>
            </a:r>
            <a:r>
              <a:rPr lang="en-US" sz="2100" dirty="0"/>
              <a:t> India Limited, one of the top Indian consumer electrical equipment producer, plans to set up a new manufacturing unit near Bengaluru by making an investment of Rs 1,059 crore (US$ 156.99 million), which would be its twelfth plant in India and its first outside north India.</a:t>
            </a:r>
          </a:p>
          <a:p>
            <a:r>
              <a:rPr lang="en-US" sz="2100" dirty="0"/>
              <a:t>Global beverage company Pepsi plans to invest Rs 500 crore (US$ 74 million) to set up another unit in Maharashtra to make mango, pomegranate and orange-based citrus juices, while biotechnology giant Monsanto plans to set up a seed plant in </a:t>
            </a:r>
            <a:r>
              <a:rPr lang="en-US" sz="2100" dirty="0" err="1"/>
              <a:t>Buldhana</a:t>
            </a:r>
            <a:r>
              <a:rPr lang="en-US" sz="2100" dirty="0"/>
              <a:t> district of Maharashtra.</a:t>
            </a:r>
          </a:p>
          <a:p>
            <a:r>
              <a:rPr lang="en-US" sz="2100" dirty="0"/>
              <a:t>Hindustan Coca-Cola Beverages plans to set up a bottling plant with an investment of Rs 750 crore (US$ 111.2 million) in phases at the first industrial area being developed by Government of Madhya Pradesh under the public private partnership in </a:t>
            </a:r>
            <a:r>
              <a:rPr lang="en-US" sz="2100" dirty="0" err="1"/>
              <a:t>Babai</a:t>
            </a:r>
            <a:r>
              <a:rPr lang="en-US" sz="2100" dirty="0"/>
              <a:t> village of </a:t>
            </a:r>
            <a:r>
              <a:rPr lang="en-US" sz="2100" dirty="0" err="1"/>
              <a:t>Hoshangabad</a:t>
            </a:r>
            <a:r>
              <a:rPr lang="en-US" sz="2100" dirty="0"/>
              <a:t>, Bhopal.</a:t>
            </a:r>
          </a:p>
          <a:p>
            <a:r>
              <a:rPr lang="en-US" sz="2100" dirty="0"/>
              <a:t>Canada’s Magna International Incorporated has started production at two facilities in Gujarat’s </a:t>
            </a:r>
            <a:r>
              <a:rPr lang="en-US" sz="2100" dirty="0" err="1"/>
              <a:t>Sanand</a:t>
            </a:r>
            <a:r>
              <a:rPr lang="en-US" sz="2100" dirty="0"/>
              <a:t>, which will supply auto parts to Ford Motor Co in India and will employ around 600 people at both units.</a:t>
            </a:r>
          </a:p>
          <a:p>
            <a:endParaRPr lang="en-US" dirty="0"/>
          </a:p>
        </p:txBody>
      </p:sp>
    </p:spTree>
    <p:extLst>
      <p:ext uri="{BB962C8B-B14F-4D97-AF65-F5344CB8AC3E}">
        <p14:creationId xmlns:p14="http://schemas.microsoft.com/office/powerpoint/2010/main" val="2703347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3341</TotalTime>
  <Words>2776</Words>
  <Application>Microsoft Office PowerPoint</Application>
  <PresentationFormat>Widescreen</PresentationFormat>
  <Paragraphs>165</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Cambria</vt:lpstr>
      <vt:lpstr>Wingdings</vt:lpstr>
      <vt:lpstr>Office Theme</vt:lpstr>
      <vt:lpstr>PowerPoint Presentation</vt:lpstr>
      <vt:lpstr>EEPC India: Catering to the Indian Engineering Sector since 1955</vt:lpstr>
      <vt:lpstr>PowerPoint Presentation</vt:lpstr>
      <vt:lpstr>Manufacturing sector in India</vt:lpstr>
      <vt:lpstr>Relationship between Inter-state Trade and Manufacturing Output</vt:lpstr>
      <vt:lpstr>Next Gen Manufacturing: Industry 4.0 </vt:lpstr>
      <vt:lpstr>Major policy directions</vt:lpstr>
      <vt:lpstr>Some of the major investments and developments in this sector </vt:lpstr>
      <vt:lpstr>Some of the recent investments and developments in this sector </vt:lpstr>
      <vt:lpstr>PowerPoint Presentation</vt:lpstr>
      <vt:lpstr>Government’s Make in India initiative</vt:lpstr>
      <vt:lpstr>Make in India: 25 Focus Sectors</vt:lpstr>
      <vt:lpstr>Upgradation of technology: initiatives by Government and EEPC India</vt:lpstr>
      <vt:lpstr>Other major initiatives by the Government of India </vt:lpstr>
      <vt:lpstr>Some of the Schemes for MSMEs in India</vt:lpstr>
      <vt:lpstr>Benefits in exporting the manufactured products</vt:lpstr>
      <vt:lpstr>Free Trade Agreements (FTA)</vt:lpstr>
      <vt:lpstr>India’s FTA engagement and Challenges</vt:lpstr>
      <vt:lpstr>PowerPoint Presentation</vt:lpstr>
      <vt:lpstr>Major Challenges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PANEL WISE EXPORT ANALYSIS</dc:title>
  <dc:creator>policy2</dc:creator>
  <cp:lastModifiedBy>Suranjan Gupta</cp:lastModifiedBy>
  <cp:revision>255</cp:revision>
  <cp:lastPrinted>2017-02-16T13:59:30Z</cp:lastPrinted>
  <dcterms:created xsi:type="dcterms:W3CDTF">2016-06-02T07:08:54Z</dcterms:created>
  <dcterms:modified xsi:type="dcterms:W3CDTF">2017-02-16T13:59:39Z</dcterms:modified>
</cp:coreProperties>
</file>