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4D0BD-C8E3-43A1-8FD3-97F69795289F}" type="datetimeFigureOut">
              <a:rPr lang="en-US" smtClean="0"/>
              <a:pPr/>
              <a:t>7/14/2016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371DB-ED97-4398-B5E4-D0E9CEB9A95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371DB-ED97-4398-B5E4-D0E9CEB9A951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679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2452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2219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04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1986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5428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9363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4659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096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9346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4034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87DD-9890-4B10-8D00-3C35D4DDE106}" type="datetimeFigureOut">
              <a:rPr lang="en-IN" smtClean="0"/>
              <a:pPr/>
              <a:t>14-07-2016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1511-7205-4A3D-912C-965BC773A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6615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838200"/>
            <a:ext cx="8307946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IN" sz="2800" dirty="0"/>
          </a:p>
          <a:p>
            <a:pPr algn="ctr"/>
            <a:r>
              <a:rPr lang="en-IN" sz="2800" b="1" dirty="0"/>
              <a:t>Lean Manufacturing Competitive </a:t>
            </a:r>
            <a:r>
              <a:rPr lang="en-IN" sz="2800" b="1" dirty="0" smtClean="0"/>
              <a:t>Scheme </a:t>
            </a:r>
          </a:p>
          <a:p>
            <a:pPr algn="ctr"/>
            <a:r>
              <a:rPr lang="en-IN" sz="2800" b="1" dirty="0" smtClean="0"/>
              <a:t>Under</a:t>
            </a:r>
          </a:p>
          <a:p>
            <a:pPr algn="ctr"/>
            <a:endParaRPr lang="en-IN" sz="2800" dirty="0"/>
          </a:p>
          <a:p>
            <a:pPr algn="ctr"/>
            <a:r>
              <a:rPr lang="en-IN" sz="2800" b="1" dirty="0"/>
              <a:t>National Manufacturing Competitiveness Programme</a:t>
            </a:r>
            <a:endParaRPr lang="en-IN" sz="2800" dirty="0"/>
          </a:p>
          <a:p>
            <a:pPr algn="ctr"/>
            <a:r>
              <a:rPr lang="en-IN" sz="2800" b="1" dirty="0"/>
              <a:t>Development Commissioner</a:t>
            </a:r>
            <a:endParaRPr lang="en-IN" sz="2800" dirty="0"/>
          </a:p>
          <a:p>
            <a:pPr algn="ctr"/>
            <a:r>
              <a:rPr lang="en-IN" sz="2800" b="1" dirty="0"/>
              <a:t>(Micro Small and Medium Enterprises</a:t>
            </a:r>
            <a:r>
              <a:rPr lang="en-IN" sz="2800" b="1" dirty="0" smtClean="0"/>
              <a:t>)</a:t>
            </a:r>
          </a:p>
          <a:p>
            <a:pPr algn="ctr"/>
            <a:endParaRPr lang="en-IN" sz="2800" dirty="0"/>
          </a:p>
          <a:p>
            <a:pPr algn="ctr"/>
            <a:r>
              <a:rPr lang="en-IN" sz="2800" b="1" dirty="0"/>
              <a:t>Ministry of Micro, Small and Medium Enterprises</a:t>
            </a:r>
            <a:endParaRPr lang="en-IN" sz="2800" dirty="0"/>
          </a:p>
          <a:p>
            <a:pPr algn="ctr"/>
            <a:r>
              <a:rPr lang="en-IN" sz="2800" b="1" dirty="0"/>
              <a:t>Government of India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4329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762000"/>
            <a:ext cx="4572000" cy="42934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000" b="1" u="sng" dirty="0" smtClean="0">
                <a:solidFill>
                  <a:srgbClr val="0000FF"/>
                </a:solidFill>
              </a:rPr>
              <a:t>PQR  Consultants </a:t>
            </a:r>
            <a:endParaRPr lang="en-IN" sz="20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dirty="0" smtClean="0"/>
              <a:t>Productivity, Quality , Reliability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dirty="0" smtClean="0"/>
              <a:t>Empanelled with NPC with approved Consultants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dirty="0" smtClean="0"/>
              <a:t>Presently implementing LMCS for Mini Clusters in Eastern India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dirty="0" smtClean="0"/>
              <a:t>Conducting In-</a:t>
            </a:r>
            <a:r>
              <a:rPr lang="en-IN" b="1" dirty="0" err="1" smtClean="0"/>
              <a:t>houseTraining</a:t>
            </a:r>
            <a:r>
              <a:rPr lang="en-IN" b="1" dirty="0" smtClean="0"/>
              <a:t> Programmes for  various </a:t>
            </a:r>
            <a:r>
              <a:rPr lang="en-IN" b="1" dirty="0" err="1" smtClean="0"/>
              <a:t>Corporates</a:t>
            </a:r>
            <a:endParaRPr lang="en-IN" b="1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dirty="0" smtClean="0"/>
              <a:t>Profile 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924800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200" b="1" u="sng" dirty="0" smtClean="0">
                <a:solidFill>
                  <a:srgbClr val="0000FF"/>
                </a:solidFill>
              </a:rPr>
              <a:t>Objective &amp; Requirement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Manufacturing </a:t>
            </a:r>
            <a:r>
              <a:rPr lang="en-IN" sz="3200" dirty="0"/>
              <a:t>is the Primary growth engine of the </a:t>
            </a:r>
            <a:r>
              <a:rPr lang="en-IN" sz="3200" dirty="0" smtClean="0"/>
              <a:t>Economy. Presently </a:t>
            </a:r>
            <a:r>
              <a:rPr lang="en-IN" sz="3200" dirty="0"/>
              <a:t>contributes </a:t>
            </a:r>
            <a:r>
              <a:rPr lang="en-IN" sz="3200" u="sng" dirty="0"/>
              <a:t>only 15% </a:t>
            </a:r>
            <a:r>
              <a:rPr lang="en-IN" sz="3200" dirty="0"/>
              <a:t>of the GDP with a </a:t>
            </a:r>
            <a:r>
              <a:rPr lang="en-IN" sz="3200" u="sng" dirty="0"/>
              <a:t>growth target of up to at least </a:t>
            </a:r>
            <a:r>
              <a:rPr lang="en-IN" sz="3200" u="sng" dirty="0" smtClean="0"/>
              <a:t>25</a:t>
            </a:r>
            <a:r>
              <a:rPr lang="en-IN" sz="3200" u="sng" dirty="0" smtClean="0"/>
              <a:t>%.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This</a:t>
            </a:r>
            <a:r>
              <a:rPr lang="en-IN" sz="3200" dirty="0" smtClean="0"/>
              <a:t> </a:t>
            </a:r>
            <a:r>
              <a:rPr lang="en-IN" sz="3200" dirty="0" smtClean="0"/>
              <a:t>Can </a:t>
            </a:r>
            <a:r>
              <a:rPr lang="en-IN" sz="3200" dirty="0"/>
              <a:t>only be achieved by improving Competitiveness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15020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57200"/>
            <a:ext cx="8305800" cy="61657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IN" sz="2800" b="1" u="sng" dirty="0" smtClean="0">
                <a:solidFill>
                  <a:srgbClr val="0000FF"/>
                </a:solidFill>
                <a:effectLst/>
                <a:latin typeface="Arial"/>
                <a:ea typeface="Calibri"/>
                <a:cs typeface="Times New Roman"/>
              </a:rPr>
              <a:t>Objectives</a:t>
            </a:r>
            <a:endParaRPr lang="en-IN" sz="2800" u="sng" dirty="0">
              <a:solidFill>
                <a:srgbClr val="0000FF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IN" sz="2800" dirty="0" smtClean="0">
                <a:effectLst/>
                <a:latin typeface="Arial"/>
                <a:ea typeface="Calibri"/>
                <a:cs typeface="Times New Roman"/>
              </a:rPr>
              <a:t>To </a:t>
            </a:r>
            <a:r>
              <a:rPr lang="en-IN" sz="2800" dirty="0" smtClean="0">
                <a:latin typeface="Arial"/>
                <a:ea typeface="Calibri"/>
                <a:cs typeface="Times New Roman"/>
              </a:rPr>
              <a:t>implement</a:t>
            </a:r>
            <a:r>
              <a:rPr lang="en-IN" sz="2800" dirty="0" smtClean="0">
                <a:effectLst/>
                <a:latin typeface="Arial"/>
                <a:ea typeface="Calibri"/>
                <a:cs typeface="Times New Roman"/>
              </a:rPr>
              <a:t> various Lean Manufacturing Techniques</a:t>
            </a:r>
            <a:endParaRPr lang="en-IN" sz="28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sz="2800" dirty="0" smtClean="0">
                <a:effectLst/>
                <a:latin typeface="Arial"/>
                <a:ea typeface="Calibri"/>
                <a:cs typeface="Times New Roman"/>
              </a:rPr>
              <a:t>Reduction of Waste – In turn Increasing Productivity</a:t>
            </a:r>
            <a:endParaRPr lang="en-IN" sz="28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sz="2800" dirty="0" smtClean="0">
                <a:effectLst/>
                <a:latin typeface="Arial"/>
                <a:ea typeface="Calibri"/>
                <a:cs typeface="Times New Roman"/>
              </a:rPr>
              <a:t>Introducing Innovative Practices</a:t>
            </a:r>
            <a:endParaRPr lang="en-IN" sz="28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sz="2800" dirty="0" smtClean="0">
                <a:effectLst/>
                <a:latin typeface="Arial"/>
                <a:ea typeface="Calibri"/>
                <a:cs typeface="Times New Roman"/>
              </a:rPr>
              <a:t>Inculcating good Management Systems</a:t>
            </a:r>
            <a:endParaRPr lang="en-IN" sz="28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sz="2800" dirty="0" smtClean="0">
                <a:effectLst/>
                <a:latin typeface="Arial"/>
                <a:ea typeface="Calibri"/>
                <a:cs typeface="Times New Roman"/>
              </a:rPr>
              <a:t>Imbibing a culture of continuous improvement</a:t>
            </a:r>
            <a:endParaRPr lang="en-IN" sz="2800" dirty="0">
              <a:ea typeface="Calibri"/>
              <a:cs typeface="Times New Roman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IN" sz="2800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0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04800"/>
            <a:ext cx="5562600" cy="6070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u="sng" dirty="0" smtClean="0">
                <a:solidFill>
                  <a:srgbClr val="0000FF"/>
                </a:solidFill>
              </a:rPr>
              <a:t>Main LM Techniques: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5S System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Visual Control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SOP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JIT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KANBAN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Cellular Layout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VSM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Poka Yoke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SMED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TPM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N" sz="2100" dirty="0" smtClean="0"/>
              <a:t>Kaizen</a:t>
            </a:r>
            <a:endParaRPr lang="en-IN" sz="2100" dirty="0"/>
          </a:p>
        </p:txBody>
      </p:sp>
    </p:spTree>
    <p:extLst>
      <p:ext uri="{BB962C8B-B14F-4D97-AF65-F5344CB8AC3E}">
        <p14:creationId xmlns:p14="http://schemas.microsoft.com/office/powerpoint/2010/main" xmlns="" val="173472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199"/>
            <a:ext cx="8153400" cy="53614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IN" sz="2000" b="1" u="sng" dirty="0" smtClean="0">
              <a:solidFill>
                <a:srgbClr val="0000FF"/>
              </a:solidFill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N" sz="2000" b="1" u="sng" dirty="0" smtClean="0">
              <a:solidFill>
                <a:srgbClr val="0000FF"/>
              </a:solidFill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u="sng" dirty="0" smtClean="0">
                <a:solidFill>
                  <a:srgbClr val="0000FF"/>
                </a:solidFill>
                <a:effectLst/>
                <a:latin typeface="Arial"/>
                <a:ea typeface="Calibri"/>
                <a:cs typeface="Times New Roman"/>
              </a:rPr>
              <a:t>Process of Implementation of the Scheme</a:t>
            </a:r>
            <a:endParaRPr lang="en-IN" sz="2000" u="sng" dirty="0">
              <a:solidFill>
                <a:srgbClr val="0000FF"/>
              </a:solidFill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The general approach involves the engagement of a </a:t>
            </a:r>
            <a:r>
              <a:rPr lang="en-IN" b="1" dirty="0" smtClean="0">
                <a:effectLst/>
                <a:latin typeface="Arial"/>
                <a:ea typeface="Calibri"/>
                <a:cs typeface="Times New Roman"/>
              </a:rPr>
              <a:t>Lean Manufacturing Consultant (LMC) 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to work with selected MSME’s in the approved Cluster with financial support by the Government,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The Scheme will be implemented in Mini clusters of 10 MSME’s (Minimum 6), preferably manufacturing similar products,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i="1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This Mini Cluster shall form an SPV under a </a:t>
            </a:r>
            <a:r>
              <a:rPr lang="en-IN" b="1" dirty="0" smtClean="0">
                <a:effectLst/>
                <a:latin typeface="Arial"/>
                <a:ea typeface="Calibri"/>
                <a:cs typeface="Times New Roman"/>
              </a:rPr>
              <a:t>Trust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as per the Trust Act 1882, </a:t>
            </a:r>
            <a:r>
              <a:rPr lang="en-IN" b="1" dirty="0" smtClean="0">
                <a:effectLst/>
                <a:latin typeface="Arial"/>
                <a:ea typeface="Calibri"/>
                <a:cs typeface="Times New Roman"/>
              </a:rPr>
              <a:t>OR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a </a:t>
            </a:r>
            <a:r>
              <a:rPr lang="en-IN" b="1" dirty="0" smtClean="0">
                <a:effectLst/>
                <a:latin typeface="Arial"/>
                <a:ea typeface="Calibri"/>
                <a:cs typeface="Times New Roman"/>
              </a:rPr>
              <a:t>Private Limited Company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, 1956 </a:t>
            </a:r>
            <a:r>
              <a:rPr lang="en-IN" b="1" dirty="0" smtClean="0">
                <a:effectLst/>
                <a:latin typeface="Arial"/>
                <a:ea typeface="Calibri"/>
                <a:cs typeface="Times New Roman"/>
              </a:rPr>
              <a:t>OR 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as a </a:t>
            </a:r>
            <a:r>
              <a:rPr lang="en-IN" b="1" dirty="0" smtClean="0">
                <a:effectLst/>
                <a:latin typeface="Arial"/>
                <a:ea typeface="Calibri"/>
                <a:cs typeface="Times New Roman"/>
              </a:rPr>
              <a:t>Society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under the Societies Act, 1860,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                                                                                 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                                                                                                    Continued</a:t>
            </a:r>
            <a:endParaRPr lang="en-IN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1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600"/>
            <a:ext cx="6781800" cy="45520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endParaRPr lang="en-IN" dirty="0" smtClean="0">
              <a:latin typeface="Arial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Arial"/>
              <a:buChar char="-"/>
            </a:pPr>
            <a:r>
              <a:rPr lang="en-IN" b="1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</a:rPr>
              <a:t>Process of Implementation of the Scheme - Continued</a:t>
            </a:r>
            <a:endParaRPr lang="en-IN" u="sng" dirty="0" smtClean="0">
              <a:solidFill>
                <a:srgbClr val="0000FF"/>
              </a:solidFill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endParaRPr lang="en-IN" dirty="0" smtClean="0">
              <a:latin typeface="Arial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latin typeface="Arial"/>
                <a:ea typeface="Calibri"/>
                <a:cs typeface="Times New Roman"/>
              </a:rPr>
              <a:t>The MSME’s would be required to sign an MOU amongst themselves as per the standard format,</a:t>
            </a:r>
            <a:endParaRPr lang="en-IN" dirty="0" smtClean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latin typeface="Arial"/>
                <a:ea typeface="Calibri"/>
                <a:cs typeface="Times New Roman"/>
              </a:rPr>
              <a:t> </a:t>
            </a:r>
            <a:endParaRPr lang="en-IN" dirty="0" smtClean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latin typeface="Arial"/>
                <a:ea typeface="Calibri"/>
                <a:cs typeface="Times New Roman"/>
              </a:rPr>
              <a:t>National Monitoring and Implementing Unit (NMIU) would be responsible for facilitating and monitoring of the Scheme,</a:t>
            </a:r>
            <a:endParaRPr lang="en-IN" dirty="0" smtClean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latin typeface="Arial"/>
                <a:ea typeface="Calibri"/>
                <a:cs typeface="Times New Roman"/>
              </a:rPr>
              <a:t> </a:t>
            </a:r>
            <a:endParaRPr lang="en-IN" dirty="0" smtClean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latin typeface="Arial"/>
                <a:ea typeface="Calibri"/>
                <a:cs typeface="Times New Roman"/>
              </a:rPr>
              <a:t>NIMU will monitor every stage of the Program on behalf of the Development Commissioner (MSME)</a:t>
            </a:r>
            <a:endParaRPr lang="en-IN" dirty="0" smtClean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latin typeface="Arial"/>
                <a:ea typeface="Calibri"/>
                <a:cs typeface="Times New Roman"/>
              </a:rPr>
              <a:t> </a:t>
            </a:r>
            <a:endParaRPr lang="en-IN" dirty="0" smtClean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-"/>
            </a:pPr>
            <a:r>
              <a:rPr lang="en-IN" dirty="0" smtClean="0">
                <a:latin typeface="Arial"/>
                <a:ea typeface="Calibri"/>
                <a:cs typeface="Times New Roman"/>
              </a:rPr>
              <a:t>NPC &amp; QCI are two national level organisations acting as NMIU</a:t>
            </a:r>
            <a:endParaRPr lang="en-IN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686800" cy="49146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400" b="1" u="sng" dirty="0" smtClean="0">
                <a:solidFill>
                  <a:srgbClr val="0000FF"/>
                </a:solidFill>
                <a:effectLst/>
                <a:latin typeface="Arial"/>
                <a:ea typeface="Calibri"/>
                <a:cs typeface="Times New Roman"/>
              </a:rPr>
              <a:t>Implementation of the Scheme </a:t>
            </a:r>
            <a:endParaRPr lang="en-IN" sz="2400" u="sng" dirty="0">
              <a:solidFill>
                <a:srgbClr val="0000FF"/>
              </a:solidFill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Project will be implemented in 5 Phases/Milestones</a:t>
            </a:r>
            <a:endParaRPr lang="en-IN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Each milestone is validated by an Audit by NMIU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 smtClean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b="1" u="sng" dirty="0" smtClean="0">
                <a:effectLst/>
                <a:latin typeface="Arial"/>
                <a:ea typeface="Calibri"/>
                <a:cs typeface="Times New Roman"/>
              </a:rPr>
              <a:t>1</a:t>
            </a:r>
            <a:r>
              <a:rPr lang="en-IN" b="1" u="sng" baseline="30000" dirty="0" smtClean="0">
                <a:effectLst/>
                <a:latin typeface="Arial"/>
                <a:ea typeface="Calibri"/>
                <a:cs typeface="Times New Roman"/>
              </a:rPr>
              <a:t>st</a:t>
            </a:r>
            <a:r>
              <a:rPr lang="en-IN" b="1" u="sng" dirty="0" smtClean="0">
                <a:effectLst/>
                <a:latin typeface="Arial"/>
                <a:ea typeface="Calibri"/>
                <a:cs typeface="Times New Roman"/>
              </a:rPr>
              <a:t> Milestone :</a:t>
            </a:r>
            <a:endParaRPr lang="en-IN" u="sng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b="1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Complete Cluster specific Diagnostic Study Report (DSR) covering :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latin typeface="Arial"/>
                <a:ea typeface="Calibri"/>
                <a:cs typeface="Times New Roman"/>
              </a:rPr>
              <a:t>     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5S, Workplace safety, health, energy conservation, SMED, Total Productive Maintenance, Inventory, Organisation structure,, layout, Process of Manufacturing etc.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IN" dirty="0"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Phase Wise Action Plan 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For Each Member after Discussion</a:t>
            </a:r>
            <a:endParaRPr lang="en-IN" dirty="0" smtClean="0">
              <a:effectLst/>
              <a:latin typeface="Arial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dirty="0" smtClean="0">
                <a:effectLst/>
                <a:latin typeface="Arial"/>
                <a:ea typeface="Calibri"/>
              </a:rPr>
              <a:t>Qualitative, quantitative monetary benefits likely to be achieved at the end of the Project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903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75169"/>
            <a:ext cx="8305800" cy="51706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000" b="1" u="sng" dirty="0" smtClean="0">
                <a:effectLst/>
                <a:latin typeface="Arial"/>
                <a:ea typeface="Calibri"/>
                <a:cs typeface="Times New Roman"/>
              </a:rPr>
              <a:t>2</a:t>
            </a:r>
            <a:r>
              <a:rPr lang="en-IN" sz="2000" b="1" u="sng" baseline="30000" dirty="0" smtClean="0">
                <a:effectLst/>
                <a:latin typeface="Arial"/>
                <a:ea typeface="Calibri"/>
                <a:cs typeface="Times New Roman"/>
              </a:rPr>
              <a:t>nd</a:t>
            </a:r>
            <a:r>
              <a:rPr lang="en-IN" sz="2000" b="1" u="sng" dirty="0" smtClean="0">
                <a:effectLst/>
                <a:latin typeface="Arial"/>
                <a:ea typeface="Calibri"/>
                <a:cs typeface="Times New Roman"/>
              </a:rPr>
              <a:t>/3</a:t>
            </a:r>
            <a:r>
              <a:rPr lang="en-IN" sz="2000" b="1" u="sng" baseline="30000" dirty="0" smtClean="0">
                <a:effectLst/>
                <a:latin typeface="Arial"/>
                <a:ea typeface="Calibri"/>
                <a:cs typeface="Times New Roman"/>
              </a:rPr>
              <a:t>rd</a:t>
            </a:r>
            <a:r>
              <a:rPr lang="en-IN" sz="2000" b="1" u="sng" dirty="0" smtClean="0">
                <a:effectLst/>
                <a:latin typeface="Arial"/>
                <a:ea typeface="Calibri"/>
                <a:cs typeface="Times New Roman"/>
              </a:rPr>
              <a:t>/4</a:t>
            </a:r>
            <a:r>
              <a:rPr lang="en-IN" sz="2000" b="1" u="sng" baseline="30000" dirty="0" smtClean="0">
                <a:effectLst/>
                <a:latin typeface="Arial"/>
                <a:ea typeface="Calibri"/>
                <a:cs typeface="Times New Roman"/>
              </a:rPr>
              <a:t>th</a:t>
            </a:r>
            <a:r>
              <a:rPr lang="en-IN" sz="2000" b="1" u="sng" dirty="0" smtClean="0">
                <a:effectLst/>
                <a:latin typeface="Arial"/>
                <a:ea typeface="Calibri"/>
                <a:cs typeface="Times New Roman"/>
              </a:rPr>
              <a:t>/5</a:t>
            </a:r>
            <a:r>
              <a:rPr lang="en-IN" sz="2000" b="1" u="sng" baseline="30000" dirty="0" smtClean="0">
                <a:effectLst/>
                <a:latin typeface="Arial"/>
                <a:ea typeface="Calibri"/>
                <a:cs typeface="Times New Roman"/>
              </a:rPr>
              <a:t>th</a:t>
            </a:r>
            <a:r>
              <a:rPr lang="en-IN" sz="2000" b="1" u="sng" dirty="0" smtClean="0">
                <a:effectLst/>
                <a:latin typeface="Arial"/>
                <a:ea typeface="Calibri"/>
                <a:cs typeface="Times New Roman"/>
              </a:rPr>
              <a:t>/Milestones</a:t>
            </a:r>
            <a:endParaRPr lang="en-IN" sz="2000" u="sng" dirty="0">
              <a:ea typeface="Calibri"/>
              <a:cs typeface="Times New Roman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000" b="1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sz="20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N" sz="2000" dirty="0" smtClean="0">
                <a:effectLst/>
                <a:latin typeface="Arial"/>
                <a:ea typeface="Calibri"/>
                <a:cs typeface="Times New Roman"/>
              </a:rPr>
              <a:t>Incremental Improvements to next stage on a Scale of 1 - 10 </a:t>
            </a:r>
            <a:endParaRPr lang="en-IN" sz="20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N" sz="2000" dirty="0" smtClean="0">
                <a:effectLst/>
                <a:latin typeface="Arial"/>
                <a:ea typeface="Calibri"/>
                <a:cs typeface="Times New Roman"/>
              </a:rPr>
              <a:t>The LMC in close co-ordination with the Cluster will document before and after status of various parameters</a:t>
            </a:r>
            <a:endParaRPr lang="en-IN" sz="20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N" sz="2000" dirty="0" smtClean="0">
                <a:effectLst/>
                <a:latin typeface="Arial"/>
                <a:ea typeface="Calibri"/>
                <a:cs typeface="Times New Roman"/>
              </a:rPr>
              <a:t>Various Documents to be submitted to the Office of  the Development Commissioner and MSME from time to time</a:t>
            </a:r>
            <a:endParaRPr lang="en-IN" sz="20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N" sz="2000" dirty="0" smtClean="0">
                <a:effectLst/>
                <a:latin typeface="Arial"/>
                <a:ea typeface="Calibri"/>
                <a:cs typeface="Times New Roman"/>
              </a:rPr>
              <a:t>The 1</a:t>
            </a:r>
            <a:r>
              <a:rPr lang="en-IN" sz="2000" baseline="30000" dirty="0" smtClean="0">
                <a:effectLst/>
                <a:latin typeface="Arial"/>
                <a:ea typeface="Calibri"/>
                <a:cs typeface="Times New Roman"/>
              </a:rPr>
              <a:t>st</a:t>
            </a:r>
            <a:r>
              <a:rPr lang="en-IN" sz="2000" dirty="0" smtClean="0">
                <a:effectLst/>
                <a:latin typeface="Arial"/>
                <a:ea typeface="Calibri"/>
                <a:cs typeface="Times New Roman"/>
              </a:rPr>
              <a:t>, 3</a:t>
            </a:r>
            <a:r>
              <a:rPr lang="en-IN" sz="2000" baseline="30000" dirty="0" smtClean="0">
                <a:effectLst/>
                <a:latin typeface="Arial"/>
                <a:ea typeface="Calibri"/>
                <a:cs typeface="Times New Roman"/>
              </a:rPr>
              <a:t>rd</a:t>
            </a:r>
            <a:r>
              <a:rPr lang="en-IN" sz="2000" dirty="0" smtClean="0">
                <a:effectLst/>
                <a:latin typeface="Arial"/>
                <a:ea typeface="Calibri"/>
                <a:cs typeface="Times New Roman"/>
              </a:rPr>
              <a:t> and the </a:t>
            </a:r>
            <a:r>
              <a:rPr lang="en-IN" sz="2000" dirty="0" err="1" smtClean="0">
                <a:effectLst/>
                <a:latin typeface="Arial"/>
                <a:ea typeface="Calibri"/>
                <a:cs typeface="Times New Roman"/>
              </a:rPr>
              <a:t>the</a:t>
            </a:r>
            <a:r>
              <a:rPr lang="en-IN" sz="2000" dirty="0" smtClean="0">
                <a:effectLst/>
                <a:latin typeface="Arial"/>
                <a:ea typeface="Calibri"/>
                <a:cs typeface="Times New Roman"/>
              </a:rPr>
              <a:t> 5</a:t>
            </a:r>
            <a:r>
              <a:rPr lang="en-IN" sz="2000" baseline="30000" dirty="0" smtClean="0">
                <a:effectLst/>
                <a:latin typeface="Arial"/>
                <a:ea typeface="Calibri"/>
                <a:cs typeface="Times New Roman"/>
              </a:rPr>
              <a:t>th</a:t>
            </a:r>
            <a:r>
              <a:rPr lang="en-IN" sz="2000" dirty="0" smtClean="0">
                <a:effectLst/>
                <a:latin typeface="Arial"/>
                <a:ea typeface="Calibri"/>
                <a:cs typeface="Times New Roman"/>
              </a:rPr>
              <a:t> Milestone Based Reports (MBR), to be audited jointly by NMIU and the DC through field Officers</a:t>
            </a:r>
            <a:endParaRPr lang="en-IN" sz="20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000" dirty="0" smtClean="0">
                <a:effectLst/>
                <a:latin typeface="Arial"/>
                <a:ea typeface="Calibri"/>
                <a:cs typeface="Times New Roman"/>
              </a:rPr>
              <a:t>The implementation time of the Project will be a maximum of 18 months</a:t>
            </a:r>
            <a:endParaRPr lang="en-IN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0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250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IN" sz="2400" b="1" u="sng" dirty="0" smtClean="0">
                <a:solidFill>
                  <a:srgbClr val="0000FF"/>
                </a:solidFill>
                <a:effectLst/>
                <a:latin typeface="Arial"/>
                <a:ea typeface="Calibri"/>
                <a:cs typeface="Times New Roman"/>
              </a:rPr>
              <a:t>Funding</a:t>
            </a:r>
            <a:endParaRPr lang="en-IN" sz="2400" u="sng" dirty="0">
              <a:solidFill>
                <a:srgbClr val="0000FF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The Scheme will be implemented through 500 MC’s during the 12</a:t>
            </a:r>
            <a:r>
              <a:rPr lang="en-IN" baseline="30000" dirty="0" smtClean="0">
                <a:effectLst/>
                <a:latin typeface="Arial"/>
                <a:ea typeface="Calibri"/>
                <a:cs typeface="Times New Roman"/>
              </a:rPr>
              <a:t>th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5 year Plan with the total Project cost of </a:t>
            </a:r>
            <a:r>
              <a:rPr lang="en-IN" dirty="0" err="1" smtClean="0">
                <a:effectLst/>
                <a:latin typeface="Arial"/>
                <a:ea typeface="Calibri"/>
                <a:cs typeface="Times New Roman"/>
              </a:rPr>
              <a:t>Rs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240 </a:t>
            </a:r>
            <a:r>
              <a:rPr lang="en-IN" dirty="0" err="1" smtClean="0">
                <a:effectLst/>
                <a:latin typeface="Arial"/>
                <a:ea typeface="Calibri"/>
                <a:cs typeface="Times New Roman"/>
              </a:rPr>
              <a:t>Crs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(</a:t>
            </a:r>
            <a:r>
              <a:rPr lang="en-IN" dirty="0" err="1" smtClean="0">
                <a:effectLst/>
                <a:latin typeface="Arial"/>
                <a:ea typeface="Calibri"/>
                <a:cs typeface="Times New Roman"/>
              </a:rPr>
              <a:t>Rs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204 </a:t>
            </a:r>
            <a:r>
              <a:rPr lang="en-IN" dirty="0" err="1" smtClean="0">
                <a:effectLst/>
                <a:latin typeface="Arial"/>
                <a:ea typeface="Calibri"/>
                <a:cs typeface="Times New Roman"/>
              </a:rPr>
              <a:t>Crs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by GOI &amp; </a:t>
            </a:r>
            <a:r>
              <a:rPr lang="en-IN" dirty="0" err="1" smtClean="0">
                <a:effectLst/>
                <a:latin typeface="Arial"/>
                <a:ea typeface="Calibri"/>
                <a:cs typeface="Times New Roman"/>
              </a:rPr>
              <a:t>Rs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36 </a:t>
            </a:r>
            <a:r>
              <a:rPr lang="en-IN" dirty="0" err="1" smtClean="0">
                <a:effectLst/>
                <a:latin typeface="Arial"/>
                <a:ea typeface="Calibri"/>
                <a:cs typeface="Times New Roman"/>
              </a:rPr>
              <a:t>Crs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by the beneficiaries)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Payment 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to LMC will 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be up to a maximum of Rs 36 Lacs per Cluster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r>
              <a:rPr lang="en-IN" dirty="0" smtClean="0">
                <a:latin typeface="Arial"/>
                <a:ea typeface="Calibri"/>
                <a:cs typeface="Times New Roman"/>
              </a:rPr>
              <a:t> 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The payment to the Consultant by the SPV would be on a milestone basis in 5 tranches of 20% each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After MBR1, the 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SPV(</a:t>
            </a:r>
            <a:r>
              <a:rPr lang="en-IN" dirty="0" err="1" smtClean="0">
                <a:effectLst/>
                <a:latin typeface="Arial"/>
                <a:ea typeface="Calibri"/>
                <a:cs typeface="Times New Roman"/>
              </a:rPr>
              <a:t>Clusture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 Members) </a:t>
            </a: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will pay its contribution of 20% Fee to the Consultant (LMC)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IN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-"/>
            </a:pPr>
            <a:r>
              <a:rPr lang="en-IN" dirty="0" smtClean="0">
                <a:effectLst/>
                <a:latin typeface="Arial"/>
                <a:ea typeface="Calibri"/>
                <a:cs typeface="Times New Roman"/>
              </a:rPr>
              <a:t>The subsequent four tranches will be paid to the LMC out of the Scheme Funds by NMIU through the SPV, representing 80% of the Governments contribution to the Scheme outlay.</a:t>
            </a:r>
            <a:endParaRPr lang="en-IN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4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229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Chittaranjan</dc:creator>
  <cp:lastModifiedBy>Anjan Ghosh</cp:lastModifiedBy>
  <cp:revision>20</cp:revision>
  <dcterms:created xsi:type="dcterms:W3CDTF">2016-07-10T16:47:48Z</dcterms:created>
  <dcterms:modified xsi:type="dcterms:W3CDTF">2016-07-14T11:00:35Z</dcterms:modified>
</cp:coreProperties>
</file>