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24"/>
  </p:notesMasterIdLst>
  <p:sldIdLst>
    <p:sldId id="1080" r:id="rId6"/>
    <p:sldId id="1091" r:id="rId7"/>
    <p:sldId id="1085" r:id="rId8"/>
    <p:sldId id="1082" r:id="rId9"/>
    <p:sldId id="1086" r:id="rId10"/>
    <p:sldId id="1083" r:id="rId11"/>
    <p:sldId id="1087" r:id="rId12"/>
    <p:sldId id="1084" r:id="rId13"/>
    <p:sldId id="1089" r:id="rId14"/>
    <p:sldId id="1090" r:id="rId15"/>
    <p:sldId id="1088" r:id="rId16"/>
    <p:sldId id="1092" r:id="rId17"/>
    <p:sldId id="1093" r:id="rId18"/>
    <p:sldId id="1068" r:id="rId19"/>
    <p:sldId id="1069" r:id="rId20"/>
    <p:sldId id="1070" r:id="rId21"/>
    <p:sldId id="1075" r:id="rId22"/>
    <p:sldId id="320" r:id="rId2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iano Duch" initials="ED" lastIdx="1" clrIdx="0">
    <p:extLst>
      <p:ext uri="{19B8F6BF-5375-455C-9EA6-DF929625EA0E}">
        <p15:presenceInfo xmlns:p15="http://schemas.microsoft.com/office/powerpoint/2012/main" xmlns="" userId="S-1-5-21-88094858-919529-1617787245-443917" providerId="AD"/>
      </p:ext>
    </p:extLst>
  </p:cmAuthor>
  <p:cmAuthor id="2" name="Sanjay Kathuria" initials="SK" lastIdx="10" clrIdx="1">
    <p:extLst>
      <p:ext uri="{19B8F6BF-5375-455C-9EA6-DF929625EA0E}">
        <p15:presenceInfo xmlns:p15="http://schemas.microsoft.com/office/powerpoint/2012/main" xmlns="" userId="S-1-5-21-88094858-919529-1617787245-11425" providerId="AD"/>
      </p:ext>
    </p:extLst>
  </p:cmAuthor>
  <p:cmAuthor id="3" name="Priya Mathur" initials="PM" lastIdx="1" clrIdx="2">
    <p:extLst>
      <p:ext uri="{19B8F6BF-5375-455C-9EA6-DF929625EA0E}">
        <p15:presenceInfo xmlns:p15="http://schemas.microsoft.com/office/powerpoint/2012/main" xmlns="" userId="S-1-5-21-88094858-919529-1617787245-6357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3CAA31-3CC3-44B5-AF95-AA30D165F978}" v="31" dt="2024-12-19T05:59:37.0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239" autoAdjust="0"/>
  </p:normalViewPr>
  <p:slideViewPr>
    <p:cSldViewPr snapToGrid="0">
      <p:cViewPr>
        <p:scale>
          <a:sx n="62" d="100"/>
          <a:sy n="62" d="100"/>
        </p:scale>
        <p:origin x="-828"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jay Kathuria" userId="2e07d750df8c5206" providerId="LiveId" clId="{A4C12CB0-1817-42C6-B498-A950B4EB43CC}"/>
    <pc:docChg chg="modSld">
      <pc:chgData name="Sanjay Kathuria" userId="2e07d750df8c5206" providerId="LiveId" clId="{A4C12CB0-1817-42C6-B498-A950B4EB43CC}" dt="2024-12-20T03:41:04.410" v="144" actId="20577"/>
      <pc:docMkLst>
        <pc:docMk/>
      </pc:docMkLst>
      <pc:sldChg chg="modSp mod">
        <pc:chgData name="Sanjay Kathuria" userId="2e07d750df8c5206" providerId="LiveId" clId="{A4C12CB0-1817-42C6-B498-A950B4EB43CC}" dt="2024-12-20T03:41:04.410" v="144" actId="20577"/>
        <pc:sldMkLst>
          <pc:docMk/>
          <pc:sldMk cId="2409453438" sldId="1088"/>
        </pc:sldMkLst>
        <pc:spChg chg="mod">
          <ac:chgData name="Sanjay Kathuria" userId="2e07d750df8c5206" providerId="LiveId" clId="{A4C12CB0-1817-42C6-B498-A950B4EB43CC}" dt="2024-12-20T03:41:04.410" v="144" actId="20577"/>
          <ac:spMkLst>
            <pc:docMk/>
            <pc:sldMk cId="2409453438" sldId="1088"/>
            <ac:spMk id="3" creationId="{F8A71B86-03FF-30A6-0375-2AD3B4FEAF1A}"/>
          </ac:spMkLst>
        </pc:spChg>
      </pc:sldChg>
      <pc:sldChg chg="modSp mod">
        <pc:chgData name="Sanjay Kathuria" userId="2e07d750df8c5206" providerId="LiveId" clId="{A4C12CB0-1817-42C6-B498-A950B4EB43CC}" dt="2024-12-19T20:35:02.696" v="58" actId="20577"/>
        <pc:sldMkLst>
          <pc:docMk/>
          <pc:sldMk cId="347282960" sldId="1089"/>
        </pc:sldMkLst>
        <pc:spChg chg="mod">
          <ac:chgData name="Sanjay Kathuria" userId="2e07d750df8c5206" providerId="LiveId" clId="{A4C12CB0-1817-42C6-B498-A950B4EB43CC}" dt="2024-12-19T20:35:02.696" v="58" actId="20577"/>
          <ac:spMkLst>
            <pc:docMk/>
            <pc:sldMk cId="347282960" sldId="1089"/>
            <ac:spMk id="3" creationId="{D2E1A6EB-CF5D-6AA8-1BE4-8DB17458BD2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8135"/>
          </a:xfrm>
          <a:prstGeom prst="rect">
            <a:avLst/>
          </a:prstGeom>
        </p:spPr>
        <p:txBody>
          <a:bodyPr vert="horz" lIns="91440" tIns="45720" rIns="91440" bIns="45720" rtlCol="0"/>
          <a:lstStyle>
            <a:lvl1pPr algn="r">
              <a:defRPr sz="1200"/>
            </a:lvl1pPr>
          </a:lstStyle>
          <a:p>
            <a:fld id="{A500B8C6-0347-4B53-889F-FBB6D32C582B}" type="datetimeFigureOut">
              <a:rPr lang="en-US" smtClean="0"/>
              <a:t>12/20/2024</a:t>
            </a:fld>
            <a:endParaRPr lang="en-US"/>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30092"/>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30092"/>
            <a:ext cx="2945659" cy="498134"/>
          </a:xfrm>
          <a:prstGeom prst="rect">
            <a:avLst/>
          </a:prstGeom>
        </p:spPr>
        <p:txBody>
          <a:bodyPr vert="horz" lIns="91440" tIns="45720" rIns="91440" bIns="45720" rtlCol="0" anchor="b"/>
          <a:lstStyle>
            <a:lvl1pPr algn="r">
              <a:defRPr sz="1200"/>
            </a:lvl1pPr>
          </a:lstStyle>
          <a:p>
            <a:fld id="{5D023BAF-3D28-42B5-88CE-281C9D7D29E3}" type="slidenum">
              <a:rPr lang="en-US" smtClean="0"/>
              <a:t>‹#›</a:t>
            </a:fld>
            <a:endParaRPr lang="en-US"/>
          </a:p>
        </p:txBody>
      </p:sp>
    </p:spTree>
    <p:extLst>
      <p:ext uri="{BB962C8B-B14F-4D97-AF65-F5344CB8AC3E}">
        <p14:creationId xmlns:p14="http://schemas.microsoft.com/office/powerpoint/2010/main" val="4268477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1</a:t>
            </a:fld>
            <a:endParaRPr lang="en-US"/>
          </a:p>
        </p:txBody>
      </p:sp>
    </p:spTree>
    <p:extLst>
      <p:ext uri="{BB962C8B-B14F-4D97-AF65-F5344CB8AC3E}">
        <p14:creationId xmlns:p14="http://schemas.microsoft.com/office/powerpoint/2010/main" val="26006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10</a:t>
            </a:fld>
            <a:endParaRPr lang="en-US"/>
          </a:p>
        </p:txBody>
      </p:sp>
    </p:spTree>
    <p:extLst>
      <p:ext uri="{BB962C8B-B14F-4D97-AF65-F5344CB8AC3E}">
        <p14:creationId xmlns:p14="http://schemas.microsoft.com/office/powerpoint/2010/main" val="133283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11</a:t>
            </a:fld>
            <a:endParaRPr lang="en-US"/>
          </a:p>
        </p:txBody>
      </p:sp>
    </p:spTree>
    <p:extLst>
      <p:ext uri="{BB962C8B-B14F-4D97-AF65-F5344CB8AC3E}">
        <p14:creationId xmlns:p14="http://schemas.microsoft.com/office/powerpoint/2010/main" val="576962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12</a:t>
            </a:fld>
            <a:endParaRPr lang="en-US"/>
          </a:p>
        </p:txBody>
      </p:sp>
    </p:spTree>
    <p:extLst>
      <p:ext uri="{BB962C8B-B14F-4D97-AF65-F5344CB8AC3E}">
        <p14:creationId xmlns:p14="http://schemas.microsoft.com/office/powerpoint/2010/main" val="2979349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13</a:t>
            </a:fld>
            <a:endParaRPr lang="en-US"/>
          </a:p>
        </p:txBody>
      </p:sp>
    </p:spTree>
    <p:extLst>
      <p:ext uri="{BB962C8B-B14F-4D97-AF65-F5344CB8AC3E}">
        <p14:creationId xmlns:p14="http://schemas.microsoft.com/office/powerpoint/2010/main" val="3423213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23BAF-3D28-42B5-88CE-281C9D7D29E3}" type="slidenum">
              <a:rPr lang="en-US" smtClean="0"/>
              <a:t>14</a:t>
            </a:fld>
            <a:endParaRPr lang="en-US"/>
          </a:p>
        </p:txBody>
      </p:sp>
    </p:spTree>
    <p:extLst>
      <p:ext uri="{BB962C8B-B14F-4D97-AF65-F5344CB8AC3E}">
        <p14:creationId xmlns:p14="http://schemas.microsoft.com/office/powerpoint/2010/main" val="606512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23BAF-3D28-42B5-88CE-281C9D7D29E3}" type="slidenum">
              <a:rPr lang="en-US" smtClean="0"/>
              <a:t>15</a:t>
            </a:fld>
            <a:endParaRPr lang="en-US"/>
          </a:p>
        </p:txBody>
      </p:sp>
    </p:spTree>
    <p:extLst>
      <p:ext uri="{BB962C8B-B14F-4D97-AF65-F5344CB8AC3E}">
        <p14:creationId xmlns:p14="http://schemas.microsoft.com/office/powerpoint/2010/main" val="2916698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23BAF-3D28-42B5-88CE-281C9D7D29E3}" type="slidenum">
              <a:rPr lang="en-US" smtClean="0"/>
              <a:t>16</a:t>
            </a:fld>
            <a:endParaRPr lang="en-US"/>
          </a:p>
        </p:txBody>
      </p:sp>
    </p:spTree>
    <p:extLst>
      <p:ext uri="{BB962C8B-B14F-4D97-AF65-F5344CB8AC3E}">
        <p14:creationId xmlns:p14="http://schemas.microsoft.com/office/powerpoint/2010/main" val="1476993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23BAF-3D28-42B5-88CE-281C9D7D29E3}" type="slidenum">
              <a:rPr lang="en-US" smtClean="0"/>
              <a:t>17</a:t>
            </a:fld>
            <a:endParaRPr lang="en-US"/>
          </a:p>
        </p:txBody>
      </p:sp>
    </p:spTree>
    <p:extLst>
      <p:ext uri="{BB962C8B-B14F-4D97-AF65-F5344CB8AC3E}">
        <p14:creationId xmlns:p14="http://schemas.microsoft.com/office/powerpoint/2010/main" val="37161118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23BAF-3D28-42B5-88CE-281C9D7D29E3}" type="slidenum">
              <a:rPr lang="en-US" smtClean="0"/>
              <a:t>18</a:t>
            </a:fld>
            <a:endParaRPr lang="en-US"/>
          </a:p>
        </p:txBody>
      </p:sp>
    </p:spTree>
    <p:extLst>
      <p:ext uri="{BB962C8B-B14F-4D97-AF65-F5344CB8AC3E}">
        <p14:creationId xmlns:p14="http://schemas.microsoft.com/office/powerpoint/2010/main" val="2634430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2</a:t>
            </a:fld>
            <a:endParaRPr lang="en-US"/>
          </a:p>
        </p:txBody>
      </p:sp>
    </p:spTree>
    <p:extLst>
      <p:ext uri="{BB962C8B-B14F-4D97-AF65-F5344CB8AC3E}">
        <p14:creationId xmlns:p14="http://schemas.microsoft.com/office/powerpoint/2010/main" val="1663730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3</a:t>
            </a:fld>
            <a:endParaRPr lang="en-US"/>
          </a:p>
        </p:txBody>
      </p:sp>
    </p:spTree>
    <p:extLst>
      <p:ext uri="{BB962C8B-B14F-4D97-AF65-F5344CB8AC3E}">
        <p14:creationId xmlns:p14="http://schemas.microsoft.com/office/powerpoint/2010/main" val="603257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4</a:t>
            </a:fld>
            <a:endParaRPr lang="en-US"/>
          </a:p>
        </p:txBody>
      </p:sp>
    </p:spTree>
    <p:extLst>
      <p:ext uri="{BB962C8B-B14F-4D97-AF65-F5344CB8AC3E}">
        <p14:creationId xmlns:p14="http://schemas.microsoft.com/office/powerpoint/2010/main" val="1882217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5</a:t>
            </a:fld>
            <a:endParaRPr lang="en-US"/>
          </a:p>
        </p:txBody>
      </p:sp>
    </p:spTree>
    <p:extLst>
      <p:ext uri="{BB962C8B-B14F-4D97-AF65-F5344CB8AC3E}">
        <p14:creationId xmlns:p14="http://schemas.microsoft.com/office/powerpoint/2010/main" val="2888184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Subtext: how to peacefully manage the growth of two giants</a:t>
            </a:r>
          </a:p>
          <a:p>
            <a:endParaRPr lang="en-US" dirty="0"/>
          </a:p>
        </p:txBody>
      </p:sp>
      <p:sp>
        <p:nvSpPr>
          <p:cNvPr id="4" name="Slide Number Placeholder 3"/>
          <p:cNvSpPr>
            <a:spLocks noGrp="1"/>
          </p:cNvSpPr>
          <p:nvPr>
            <p:ph type="sldNum" sz="quarter" idx="5"/>
          </p:nvPr>
        </p:nvSpPr>
        <p:spPr/>
        <p:txBody>
          <a:bodyPr/>
          <a:lstStyle/>
          <a:p>
            <a:fld id="{5D023BAF-3D28-42B5-88CE-281C9D7D29E3}" type="slidenum">
              <a:rPr lang="en-US" smtClean="0"/>
              <a:t>6</a:t>
            </a:fld>
            <a:endParaRPr lang="en-US"/>
          </a:p>
        </p:txBody>
      </p:sp>
    </p:spTree>
    <p:extLst>
      <p:ext uri="{BB962C8B-B14F-4D97-AF65-F5344CB8AC3E}">
        <p14:creationId xmlns:p14="http://schemas.microsoft.com/office/powerpoint/2010/main" val="1492290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for 2015-16 for FLFP</a:t>
            </a:r>
          </a:p>
        </p:txBody>
      </p:sp>
      <p:sp>
        <p:nvSpPr>
          <p:cNvPr id="4" name="Slide Number Placeholder 3"/>
          <p:cNvSpPr>
            <a:spLocks noGrp="1"/>
          </p:cNvSpPr>
          <p:nvPr>
            <p:ph type="sldNum" sz="quarter" idx="5"/>
          </p:nvPr>
        </p:nvSpPr>
        <p:spPr/>
        <p:txBody>
          <a:bodyPr/>
          <a:lstStyle/>
          <a:p>
            <a:fld id="{5D023BAF-3D28-42B5-88CE-281C9D7D29E3}" type="slidenum">
              <a:rPr lang="en-US" smtClean="0"/>
              <a:t>7</a:t>
            </a:fld>
            <a:endParaRPr lang="en-US"/>
          </a:p>
        </p:txBody>
      </p:sp>
    </p:spTree>
    <p:extLst>
      <p:ext uri="{BB962C8B-B14F-4D97-AF65-F5344CB8AC3E}">
        <p14:creationId xmlns:p14="http://schemas.microsoft.com/office/powerpoint/2010/main" val="764421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D023BAF-3D28-42B5-88CE-281C9D7D29E3}" type="slidenum">
              <a:rPr lang="en-US" smtClean="0"/>
              <a:t>8</a:t>
            </a:fld>
            <a:endParaRPr lang="en-US"/>
          </a:p>
        </p:txBody>
      </p:sp>
    </p:spTree>
    <p:extLst>
      <p:ext uri="{BB962C8B-B14F-4D97-AF65-F5344CB8AC3E}">
        <p14:creationId xmlns:p14="http://schemas.microsoft.com/office/powerpoint/2010/main" val="124893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comprehensive, a few thoughts</a:t>
            </a:r>
          </a:p>
          <a:p>
            <a:r>
              <a:rPr lang="en-US" dirty="0"/>
              <a:t>Different kinds of policy emphasis, these issues could do with more attention</a:t>
            </a:r>
          </a:p>
        </p:txBody>
      </p:sp>
      <p:sp>
        <p:nvSpPr>
          <p:cNvPr id="4" name="Slide Number Placeholder 3"/>
          <p:cNvSpPr>
            <a:spLocks noGrp="1"/>
          </p:cNvSpPr>
          <p:nvPr>
            <p:ph type="sldNum" sz="quarter" idx="5"/>
          </p:nvPr>
        </p:nvSpPr>
        <p:spPr/>
        <p:txBody>
          <a:bodyPr/>
          <a:lstStyle/>
          <a:p>
            <a:fld id="{5D023BAF-3D28-42B5-88CE-281C9D7D29E3}" type="slidenum">
              <a:rPr lang="en-US" smtClean="0"/>
              <a:t>9</a:t>
            </a:fld>
            <a:endParaRPr lang="en-US"/>
          </a:p>
        </p:txBody>
      </p:sp>
    </p:spTree>
    <p:extLst>
      <p:ext uri="{BB962C8B-B14F-4D97-AF65-F5344CB8AC3E}">
        <p14:creationId xmlns:p14="http://schemas.microsoft.com/office/powerpoint/2010/main" val="203853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BF2B39-D9D4-42BE-ADF0-085D8DB522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33CFA3F-383D-476A-A90A-75F5A37B84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54B110E-642B-42B0-8F7C-05C340F8DCFB}"/>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5" name="Footer Placeholder 4">
            <a:extLst>
              <a:ext uri="{FF2B5EF4-FFF2-40B4-BE49-F238E27FC236}">
                <a16:creationId xmlns:a16="http://schemas.microsoft.com/office/drawing/2014/main" xmlns="" id="{CA93E282-E807-458A-8DC4-95691A159A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F76C857-0146-4EA3-9DD0-A22B2EBADB0F}"/>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3719733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BA2853-8DF9-4386-A83E-DFCB738D58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8C92F51-DBCA-42A3-97D9-48EFD776870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6DA6C6D-058D-41A5-A204-33DB2A514320}"/>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5" name="Footer Placeholder 4">
            <a:extLst>
              <a:ext uri="{FF2B5EF4-FFF2-40B4-BE49-F238E27FC236}">
                <a16:creationId xmlns:a16="http://schemas.microsoft.com/office/drawing/2014/main" xmlns="" id="{2DD1923A-B2E7-4708-A56D-E0E9AA3E6D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DB823B9-5B40-49FC-B159-B4A81E67FF96}"/>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165179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A92474B-86EB-4B3B-9718-AE6CEA1EA9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A1B87AD-7DA1-4F9B-9ECD-F3D7AC70359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C40C3F0-2B77-4592-BF08-628BAA8542CA}"/>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5" name="Footer Placeholder 4">
            <a:extLst>
              <a:ext uri="{FF2B5EF4-FFF2-40B4-BE49-F238E27FC236}">
                <a16:creationId xmlns:a16="http://schemas.microsoft.com/office/drawing/2014/main" xmlns="" id="{D3DFC129-3315-4A41-BEF2-20A864549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1B14533-1E08-4487-B389-9487AF5BDD89}"/>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1755845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CFA54D-7D2E-44CE-B5E3-CBF86E972F4F}"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72A2C-0BCB-422D-8807-F89BC65592B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492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CFA54D-7D2E-44CE-B5E3-CBF86E972F4F}"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72A2C-0BCB-422D-8807-F89BC65592B0}" type="slidenum">
              <a:rPr lang="en-US" smtClean="0"/>
              <a:t>‹#›</a:t>
            </a:fld>
            <a:endParaRPr lang="en-US"/>
          </a:p>
        </p:txBody>
      </p:sp>
    </p:spTree>
    <p:extLst>
      <p:ext uri="{BB962C8B-B14F-4D97-AF65-F5344CB8AC3E}">
        <p14:creationId xmlns:p14="http://schemas.microsoft.com/office/powerpoint/2010/main" val="2086690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CFA54D-7D2E-44CE-B5E3-CBF86E972F4F}"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72A2C-0BCB-422D-8807-F89BC65592B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815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CFA54D-7D2E-44CE-B5E3-CBF86E972F4F}" type="datetimeFigureOut">
              <a:rPr lang="en-US" smtClean="0"/>
              <a:t>12/20/2024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72A2C-0BCB-422D-8807-F89BC65592B0}" type="slidenum">
              <a:rPr lang="en-US" smtClean="0"/>
              <a:t>‹#›</a:t>
            </a:fld>
            <a:endParaRPr lang="en-US"/>
          </a:p>
        </p:txBody>
      </p:sp>
    </p:spTree>
    <p:extLst>
      <p:ext uri="{BB962C8B-B14F-4D97-AF65-F5344CB8AC3E}">
        <p14:creationId xmlns:p14="http://schemas.microsoft.com/office/powerpoint/2010/main" val="1314239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CFA54D-7D2E-44CE-B5E3-CBF86E972F4F}" type="datetimeFigureOut">
              <a:rPr lang="en-US" smtClean="0"/>
              <a:t>12/20/2024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472A2C-0BCB-422D-8807-F89BC65592B0}" type="slidenum">
              <a:rPr lang="en-US" smtClean="0"/>
              <a:t>‹#›</a:t>
            </a:fld>
            <a:endParaRPr lang="en-US"/>
          </a:p>
        </p:txBody>
      </p:sp>
    </p:spTree>
    <p:extLst>
      <p:ext uri="{BB962C8B-B14F-4D97-AF65-F5344CB8AC3E}">
        <p14:creationId xmlns:p14="http://schemas.microsoft.com/office/powerpoint/2010/main" val="39761421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CFA54D-7D2E-44CE-B5E3-CBF86E972F4F}" type="datetimeFigureOut">
              <a:rPr lang="en-US" smtClean="0"/>
              <a:t>12/20/2024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472A2C-0BCB-422D-8807-F89BC65592B0}" type="slidenum">
              <a:rPr lang="en-US" smtClean="0"/>
              <a:t>‹#›</a:t>
            </a:fld>
            <a:endParaRPr lang="en-US"/>
          </a:p>
        </p:txBody>
      </p:sp>
    </p:spTree>
    <p:extLst>
      <p:ext uri="{BB962C8B-B14F-4D97-AF65-F5344CB8AC3E}">
        <p14:creationId xmlns:p14="http://schemas.microsoft.com/office/powerpoint/2010/main" val="106801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ECFA54D-7D2E-44CE-B5E3-CBF86E972F4F}" type="datetimeFigureOut">
              <a:rPr lang="en-US" smtClean="0"/>
              <a:t>12/20/2024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0472A2C-0BCB-422D-8807-F89BC65592B0}" type="slidenum">
              <a:rPr lang="en-US" smtClean="0"/>
              <a:t>‹#›</a:t>
            </a:fld>
            <a:endParaRPr lang="en-US"/>
          </a:p>
        </p:txBody>
      </p:sp>
    </p:spTree>
    <p:extLst>
      <p:ext uri="{BB962C8B-B14F-4D97-AF65-F5344CB8AC3E}">
        <p14:creationId xmlns:p14="http://schemas.microsoft.com/office/powerpoint/2010/main" val="475320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ECFA54D-7D2E-44CE-B5E3-CBF86E972F4F}" type="datetimeFigureOut">
              <a:rPr lang="en-US" smtClean="0"/>
              <a:t>12/20/2024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0472A2C-0BCB-422D-8807-F89BC65592B0}" type="slidenum">
              <a:rPr lang="en-US" smtClean="0"/>
              <a:t>‹#›</a:t>
            </a:fld>
            <a:endParaRPr lang="en-US"/>
          </a:p>
        </p:txBody>
      </p:sp>
    </p:spTree>
    <p:extLst>
      <p:ext uri="{BB962C8B-B14F-4D97-AF65-F5344CB8AC3E}">
        <p14:creationId xmlns:p14="http://schemas.microsoft.com/office/powerpoint/2010/main" val="3028663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D2A3B5-E9C9-4A10-AF3A-9EB6639CA5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D7CAB2A-6FFF-4304-86E7-4AA81F6A50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8DB385F-9C19-46D7-B888-947BF0CCC7A3}"/>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5" name="Footer Placeholder 4">
            <a:extLst>
              <a:ext uri="{FF2B5EF4-FFF2-40B4-BE49-F238E27FC236}">
                <a16:creationId xmlns:a16="http://schemas.microsoft.com/office/drawing/2014/main" xmlns="" id="{351FD315-62C5-4701-90D5-0A5B16EC93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0C5D8E7-0010-40C5-8FBC-DE2D338B45D0}"/>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36374137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ECFA54D-7D2E-44CE-B5E3-CBF86E972F4F}" type="datetimeFigureOut">
              <a:rPr lang="en-US" smtClean="0"/>
              <a:t>12/20/2024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72A2C-0BCB-422D-8807-F89BC65592B0}" type="slidenum">
              <a:rPr lang="en-US" smtClean="0"/>
              <a:t>‹#›</a:t>
            </a:fld>
            <a:endParaRPr lang="en-US"/>
          </a:p>
        </p:txBody>
      </p:sp>
    </p:spTree>
    <p:extLst>
      <p:ext uri="{BB962C8B-B14F-4D97-AF65-F5344CB8AC3E}">
        <p14:creationId xmlns:p14="http://schemas.microsoft.com/office/powerpoint/2010/main" val="1286112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CFA54D-7D2E-44CE-B5E3-CBF86E972F4F}"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72A2C-0BCB-422D-8807-F89BC65592B0}" type="slidenum">
              <a:rPr lang="en-US" smtClean="0"/>
              <a:t>‹#›</a:t>
            </a:fld>
            <a:endParaRPr lang="en-US"/>
          </a:p>
        </p:txBody>
      </p:sp>
    </p:spTree>
    <p:extLst>
      <p:ext uri="{BB962C8B-B14F-4D97-AF65-F5344CB8AC3E}">
        <p14:creationId xmlns:p14="http://schemas.microsoft.com/office/powerpoint/2010/main" val="241017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CFA54D-7D2E-44CE-B5E3-CBF86E972F4F}"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72A2C-0BCB-422D-8807-F89BC65592B0}" type="slidenum">
              <a:rPr lang="en-US" smtClean="0"/>
              <a:t>‹#›</a:t>
            </a:fld>
            <a:endParaRPr lang="en-US"/>
          </a:p>
        </p:txBody>
      </p:sp>
    </p:spTree>
    <p:extLst>
      <p:ext uri="{BB962C8B-B14F-4D97-AF65-F5344CB8AC3E}">
        <p14:creationId xmlns:p14="http://schemas.microsoft.com/office/powerpoint/2010/main" val="353891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FEE26-53E2-4723-8D34-79BE265CD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A8E2A5B8-2D64-4855-BD22-42F28C802B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A8585853-BC31-4574-8A8E-04F5E67EE600}"/>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5" name="Footer Placeholder 4">
            <a:extLst>
              <a:ext uri="{FF2B5EF4-FFF2-40B4-BE49-F238E27FC236}">
                <a16:creationId xmlns:a16="http://schemas.microsoft.com/office/drawing/2014/main" xmlns="" id="{81ED3ADC-ACCE-4E03-B956-3E0F42CA82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9E681C0-3E5B-43DE-AE80-B199D75259F3}"/>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715100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5FFB6A-0B2E-47DD-915A-D808C49D8C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B622C81-9EA2-4A2A-8E3E-FAC66B5F3F9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BDE3C9B-D9A2-4E6D-BE14-435968E827D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22397F9-6E52-4782-9A27-0D78531F5644}"/>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6" name="Footer Placeholder 5">
            <a:extLst>
              <a:ext uri="{FF2B5EF4-FFF2-40B4-BE49-F238E27FC236}">
                <a16:creationId xmlns:a16="http://schemas.microsoft.com/office/drawing/2014/main" xmlns="" id="{7D0B9C24-A023-43F1-B362-B352CB7265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88A4171-11BE-4819-8DA2-6AB8FA967EE0}"/>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1498007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0EB726-FBE0-4BF0-ADB2-07FC98E169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860B753-4023-4061-BDBD-F447EBC7D8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C4676321-447D-44F5-815D-55B75F5846E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FBC5F66-0AF1-45FA-8D4C-3E1292AFE2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ACC15146-84D7-4A9B-B9CE-AB08E6A2566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BA19C47-466F-455E-A14A-55820CA52BF4}"/>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8" name="Footer Placeholder 7">
            <a:extLst>
              <a:ext uri="{FF2B5EF4-FFF2-40B4-BE49-F238E27FC236}">
                <a16:creationId xmlns:a16="http://schemas.microsoft.com/office/drawing/2014/main" xmlns="" id="{0A9A4A36-914A-42B8-8532-2CC59A4612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AB4574B-C895-4C89-802E-9455E9F4B0C6}"/>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4041372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EE7B69-EE03-4F00-966B-92605B1913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98DE152-BE1E-49CA-892B-78862A96C130}"/>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4" name="Footer Placeholder 3">
            <a:extLst>
              <a:ext uri="{FF2B5EF4-FFF2-40B4-BE49-F238E27FC236}">
                <a16:creationId xmlns:a16="http://schemas.microsoft.com/office/drawing/2014/main" xmlns="" id="{AB969DB1-B87C-41C4-95E7-EFC4D67772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0589D92-8462-4896-9432-E07F0031A702}"/>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3948380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361F51C-566D-4976-96EA-154548DAA50D}"/>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3" name="Footer Placeholder 2">
            <a:extLst>
              <a:ext uri="{FF2B5EF4-FFF2-40B4-BE49-F238E27FC236}">
                <a16:creationId xmlns:a16="http://schemas.microsoft.com/office/drawing/2014/main" xmlns="" id="{05B369A8-A4E8-4CFB-88CB-7B7CD61E8F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0A06110-50BB-4D16-ACF2-8E30268A6381}"/>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2778690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28BA59-4236-49A9-9C2E-B77CA323BB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7D955BEE-6086-4898-8773-D423826757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C6F68FAD-33F6-49C2-995A-CFD6396D2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C989214-05F2-45FF-9893-A4A96320D1CC}"/>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6" name="Footer Placeholder 5">
            <a:extLst>
              <a:ext uri="{FF2B5EF4-FFF2-40B4-BE49-F238E27FC236}">
                <a16:creationId xmlns:a16="http://schemas.microsoft.com/office/drawing/2014/main" xmlns="" id="{050F93EA-9C1F-424C-89CE-9A547C6720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8A46C59-A97C-424C-B043-CC2141868168}"/>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1196468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E1CF5F-40D1-46D5-AD5A-85168EE8DC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DFCC049-4860-4F23-8838-D2458242C8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13B4DF9-DC1E-4502-AA4A-B5F7737986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903D8B0-D378-49BD-9F65-CA80AA0D31F2}"/>
              </a:ext>
            </a:extLst>
          </p:cNvPr>
          <p:cNvSpPr>
            <a:spLocks noGrp="1"/>
          </p:cNvSpPr>
          <p:nvPr>
            <p:ph type="dt" sz="half" idx="10"/>
          </p:nvPr>
        </p:nvSpPr>
        <p:spPr/>
        <p:txBody>
          <a:bodyPr/>
          <a:lstStyle/>
          <a:p>
            <a:fld id="{284893C0-1F6B-403A-A211-DB727E83E365}" type="datetimeFigureOut">
              <a:rPr lang="en-US" smtClean="0"/>
              <a:t>12/20/2024</a:t>
            </a:fld>
            <a:endParaRPr lang="en-US"/>
          </a:p>
        </p:txBody>
      </p:sp>
      <p:sp>
        <p:nvSpPr>
          <p:cNvPr id="6" name="Footer Placeholder 5">
            <a:extLst>
              <a:ext uri="{FF2B5EF4-FFF2-40B4-BE49-F238E27FC236}">
                <a16:creationId xmlns:a16="http://schemas.microsoft.com/office/drawing/2014/main" xmlns="" id="{7C60A314-9A2E-4916-9533-A6E9BE35F6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883D53A-0FC7-4D7C-9D35-2CD4FA5BE27B}"/>
              </a:ext>
            </a:extLst>
          </p:cNvPr>
          <p:cNvSpPr>
            <a:spLocks noGrp="1"/>
          </p:cNvSpPr>
          <p:nvPr>
            <p:ph type="sldNum" sz="quarter" idx="12"/>
          </p:nvPr>
        </p:nvSpPr>
        <p:spPr/>
        <p:txBody>
          <a:bodyPr/>
          <a:lstStyle/>
          <a:p>
            <a:fld id="{A9D9C04E-364E-4B18-AB1C-26770850196F}" type="slidenum">
              <a:rPr lang="en-US" smtClean="0"/>
              <a:t>‹#›</a:t>
            </a:fld>
            <a:endParaRPr lang="en-US"/>
          </a:p>
        </p:txBody>
      </p:sp>
    </p:spTree>
    <p:extLst>
      <p:ext uri="{BB962C8B-B14F-4D97-AF65-F5344CB8AC3E}">
        <p14:creationId xmlns:p14="http://schemas.microsoft.com/office/powerpoint/2010/main" val="1239591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A467482-3F2E-4C2A-8483-72E90464F0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CFBAEDC-6F88-4C7D-B92B-BE164330DB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C63C589-CEEF-438E-ADCD-5EA0600AF6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893C0-1F6B-403A-A211-DB727E83E365}" type="datetimeFigureOut">
              <a:rPr lang="en-US" smtClean="0"/>
              <a:t>12/20/2024</a:t>
            </a:fld>
            <a:endParaRPr lang="en-US"/>
          </a:p>
        </p:txBody>
      </p:sp>
      <p:sp>
        <p:nvSpPr>
          <p:cNvPr id="5" name="Footer Placeholder 4">
            <a:extLst>
              <a:ext uri="{FF2B5EF4-FFF2-40B4-BE49-F238E27FC236}">
                <a16:creationId xmlns:a16="http://schemas.microsoft.com/office/drawing/2014/main" xmlns="" id="{41EF4F78-3741-42E7-8A9B-7BA32C12E4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B5CBA427-4154-486C-A1A4-B73F92A7BC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D9C04E-364E-4B18-AB1C-26770850196F}" type="slidenum">
              <a:rPr lang="en-US" smtClean="0"/>
              <a:t>‹#›</a:t>
            </a:fld>
            <a:endParaRPr lang="en-US"/>
          </a:p>
        </p:txBody>
      </p:sp>
    </p:spTree>
    <p:extLst>
      <p:ext uri="{BB962C8B-B14F-4D97-AF65-F5344CB8AC3E}">
        <p14:creationId xmlns:p14="http://schemas.microsoft.com/office/powerpoint/2010/main" val="2803647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ECFA54D-7D2E-44CE-B5E3-CBF86E972F4F}" type="datetimeFigureOut">
              <a:rPr lang="en-US" smtClean="0"/>
              <a:t>12/20/2024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0472A2C-0BCB-422D-8807-F89BC65592B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858077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radesentinel.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xmlns="" id="{A9286AD2-18A9-4868-A4E3-7A2097A208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405787E-58F7-1469-1BFF-61F7E538B31E}"/>
              </a:ext>
            </a:extLst>
          </p:cNvPr>
          <p:cNvSpPr>
            <a:spLocks noGrp="1"/>
          </p:cNvSpPr>
          <p:nvPr>
            <p:ph type="ctrTitle"/>
          </p:nvPr>
        </p:nvSpPr>
        <p:spPr>
          <a:xfrm>
            <a:off x="5289754" y="639098"/>
            <a:ext cx="6253317" cy="2789902"/>
          </a:xfrm>
        </p:spPr>
        <p:txBody>
          <a:bodyPr vert="horz" lIns="91440" tIns="45720" rIns="91440" bIns="45720" rtlCol="0">
            <a:normAutofit fontScale="90000"/>
          </a:bodyPr>
          <a:lstStyle/>
          <a:p>
            <a:r>
              <a:rPr lang="en-US" sz="5600" dirty="0">
                <a:solidFill>
                  <a:srgbClr val="344C46"/>
                </a:solidFill>
              </a:rPr>
              <a:t>Harnessing Regional Potential: Bengal, the Northeast and Beyond</a:t>
            </a:r>
          </a:p>
        </p:txBody>
      </p:sp>
      <p:sp>
        <p:nvSpPr>
          <p:cNvPr id="3" name="Subtitle 2">
            <a:extLst>
              <a:ext uri="{FF2B5EF4-FFF2-40B4-BE49-F238E27FC236}">
                <a16:creationId xmlns:a16="http://schemas.microsoft.com/office/drawing/2014/main" xmlns="" id="{68A2F218-1B37-1E0E-EAE2-3B6574BA2CA2}"/>
              </a:ext>
            </a:extLst>
          </p:cNvPr>
          <p:cNvSpPr>
            <a:spLocks noGrp="1"/>
          </p:cNvSpPr>
          <p:nvPr>
            <p:ph type="subTitle" idx="1"/>
          </p:nvPr>
        </p:nvSpPr>
        <p:spPr>
          <a:xfrm>
            <a:off x="5289753" y="3989268"/>
            <a:ext cx="6439792" cy="2789902"/>
          </a:xfrm>
        </p:spPr>
        <p:txBody>
          <a:bodyPr vert="horz" lIns="0" tIns="45720" rIns="0" bIns="45720" rtlCol="0">
            <a:noAutofit/>
          </a:bodyPr>
          <a:lstStyle/>
          <a:p>
            <a:r>
              <a:rPr lang="en-US" sz="1600" dirty="0">
                <a:solidFill>
                  <a:schemeClr val="tx1">
                    <a:lumMod val="85000"/>
                    <a:lumOff val="15000"/>
                  </a:schemeClr>
                </a:solidFill>
                <a:latin typeface="+mn-lt"/>
              </a:rPr>
              <a:t>Sanjay Kathuria</a:t>
            </a:r>
          </a:p>
          <a:p>
            <a:r>
              <a:rPr lang="en-US" sz="1600" dirty="0">
                <a:solidFill>
                  <a:schemeClr val="tx1">
                    <a:lumMod val="85000"/>
                    <a:lumOff val="15000"/>
                  </a:schemeClr>
                </a:solidFill>
                <a:latin typeface="+mn-lt"/>
              </a:rPr>
              <a:t>Senior visiting fellow, </a:t>
            </a:r>
            <a:r>
              <a:rPr lang="en-US" sz="1600" dirty="0" err="1">
                <a:solidFill>
                  <a:schemeClr val="tx1">
                    <a:lumMod val="85000"/>
                    <a:lumOff val="15000"/>
                  </a:schemeClr>
                </a:solidFill>
                <a:latin typeface="+mn-lt"/>
              </a:rPr>
              <a:t>csep</a:t>
            </a:r>
            <a:endParaRPr lang="en-US" sz="1600" dirty="0">
              <a:solidFill>
                <a:schemeClr val="tx1">
                  <a:lumMod val="85000"/>
                  <a:lumOff val="15000"/>
                </a:schemeClr>
              </a:solidFill>
              <a:latin typeface="+mn-lt"/>
            </a:endParaRPr>
          </a:p>
          <a:p>
            <a:r>
              <a:rPr lang="en-US" sz="1600" dirty="0">
                <a:solidFill>
                  <a:schemeClr val="tx1">
                    <a:lumMod val="85000"/>
                    <a:lumOff val="15000"/>
                  </a:schemeClr>
                </a:solidFill>
                <a:latin typeface="+mn-lt"/>
              </a:rPr>
              <a:t>Co-founder, trade sentinel</a:t>
            </a:r>
          </a:p>
          <a:p>
            <a:r>
              <a:rPr lang="en-US" sz="1600" dirty="0">
                <a:solidFill>
                  <a:schemeClr val="tx1">
                    <a:lumMod val="85000"/>
                    <a:lumOff val="15000"/>
                  </a:schemeClr>
                </a:solidFill>
                <a:latin typeface="+mn-lt"/>
              </a:rPr>
              <a:t>Visiting professor, Ashoka and Georgetown</a:t>
            </a:r>
          </a:p>
          <a:p>
            <a:r>
              <a:rPr lang="en-US" sz="1600" dirty="0">
                <a:solidFill>
                  <a:schemeClr val="tx1">
                    <a:lumMod val="85000"/>
                    <a:lumOff val="15000"/>
                  </a:schemeClr>
                </a:solidFill>
                <a:latin typeface="+mn-lt"/>
              </a:rPr>
              <a:t>December 20, 2024</a:t>
            </a:r>
          </a:p>
          <a:p>
            <a:r>
              <a:rPr lang="en-US" sz="1600" dirty="0">
                <a:solidFill>
                  <a:schemeClr val="tx1">
                    <a:lumMod val="85000"/>
                    <a:lumOff val="15000"/>
                  </a:schemeClr>
                </a:solidFill>
                <a:latin typeface="+mn-lt"/>
              </a:rPr>
              <a:t>Kolkata, RISING ASIA AND </a:t>
            </a:r>
            <a:r>
              <a:rPr lang="en-US" sz="1600" dirty="0" err="1">
                <a:solidFill>
                  <a:schemeClr val="tx1">
                    <a:lumMod val="85000"/>
                    <a:lumOff val="15000"/>
                  </a:schemeClr>
                </a:solidFill>
                <a:latin typeface="+mn-lt"/>
              </a:rPr>
              <a:t>bcc&amp;i</a:t>
            </a:r>
            <a:r>
              <a:rPr lang="en-US" sz="1600" dirty="0">
                <a:solidFill>
                  <a:schemeClr val="tx1">
                    <a:lumMod val="85000"/>
                    <a:lumOff val="15000"/>
                  </a:schemeClr>
                </a:solidFill>
                <a:latin typeface="+mn-lt"/>
              </a:rPr>
              <a:t> SUMMIT</a:t>
            </a:r>
          </a:p>
        </p:txBody>
      </p:sp>
      <p:pic>
        <p:nvPicPr>
          <p:cNvPr id="22" name="Picture 21" descr="Ranges over sunrays">
            <a:extLst>
              <a:ext uri="{FF2B5EF4-FFF2-40B4-BE49-F238E27FC236}">
                <a16:creationId xmlns:a16="http://schemas.microsoft.com/office/drawing/2014/main" xmlns="" id="{21ADE3FC-4C43-ADEC-46AC-91EF5CF260C1}"/>
              </a:ext>
            </a:extLst>
          </p:cNvPr>
          <p:cNvPicPr>
            <a:picLocks noChangeAspect="1"/>
          </p:cNvPicPr>
          <p:nvPr/>
        </p:nvPicPr>
        <p:blipFill>
          <a:blip r:embed="rId3"/>
          <a:srcRect l="32397" r="28232" b="-1"/>
          <a:stretch/>
        </p:blipFill>
        <p:spPr>
          <a:xfrm>
            <a:off x="-1" y="10"/>
            <a:ext cx="4635315" cy="6857989"/>
          </a:xfrm>
          <a:prstGeom prst="rect">
            <a:avLst/>
          </a:prstGeom>
        </p:spPr>
      </p:pic>
      <p:cxnSp>
        <p:nvCxnSpPr>
          <p:cNvPr id="28" name="Straight Connector 27">
            <a:extLst>
              <a:ext uri="{FF2B5EF4-FFF2-40B4-BE49-F238E27FC236}">
                <a16:creationId xmlns:a16="http://schemas.microsoft.com/office/drawing/2014/main" xmlns="" id="{E7A7CD63-7EC3-44F3-95D0-595C4019FF2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0836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68D250-9A9B-B8D6-8DB0-41C543AAAFA4}"/>
              </a:ext>
            </a:extLst>
          </p:cNvPr>
          <p:cNvSpPr>
            <a:spLocks noGrp="1"/>
          </p:cNvSpPr>
          <p:nvPr>
            <p:ph type="title"/>
          </p:nvPr>
        </p:nvSpPr>
        <p:spPr/>
        <p:txBody>
          <a:bodyPr/>
          <a:lstStyle/>
          <a:p>
            <a:r>
              <a:rPr lang="en-US" dirty="0"/>
              <a:t>Deepening linkages with the subregion: critical role of Bangladesh</a:t>
            </a:r>
          </a:p>
        </p:txBody>
      </p:sp>
      <p:sp>
        <p:nvSpPr>
          <p:cNvPr id="3" name="Content Placeholder 2">
            <a:extLst>
              <a:ext uri="{FF2B5EF4-FFF2-40B4-BE49-F238E27FC236}">
                <a16:creationId xmlns:a16="http://schemas.microsoft.com/office/drawing/2014/main" xmlns="" id="{A6C71DC1-8A53-EE42-0FCC-85350FA031EF}"/>
              </a:ext>
            </a:extLst>
          </p:cNvPr>
          <p:cNvSpPr>
            <a:spLocks noGrp="1"/>
          </p:cNvSpPr>
          <p:nvPr>
            <p:ph idx="1"/>
          </p:nvPr>
        </p:nvSpPr>
        <p:spPr/>
        <p:txBody>
          <a:bodyPr/>
          <a:lstStyle/>
          <a:p>
            <a:r>
              <a:rPr lang="en-US" dirty="0"/>
              <a:t>Market for India, Nepal and Bhutan</a:t>
            </a:r>
          </a:p>
          <a:p>
            <a:r>
              <a:rPr lang="en-US" dirty="0"/>
              <a:t>Connector for NER and subregion</a:t>
            </a:r>
          </a:p>
          <a:p>
            <a:r>
              <a:rPr lang="en-US" dirty="0"/>
              <a:t>Investor in NER and supplier of services</a:t>
            </a:r>
          </a:p>
          <a:p>
            <a:r>
              <a:rPr lang="en-US" dirty="0"/>
              <a:t>Destination for FDI and creation of regional value chains in areas of strength </a:t>
            </a:r>
            <a:r>
              <a:rPr lang="en-US" dirty="0" err="1"/>
              <a:t>eg</a:t>
            </a:r>
            <a:r>
              <a:rPr lang="en-US" dirty="0"/>
              <a:t> garments</a:t>
            </a:r>
          </a:p>
          <a:p>
            <a:pPr marL="0" indent="0">
              <a:buNone/>
            </a:pPr>
            <a:r>
              <a:rPr lang="en-US" dirty="0"/>
              <a:t>---         Deepen interconnections in trade, connectivity, investment, energy, people to people</a:t>
            </a:r>
          </a:p>
          <a:p>
            <a:r>
              <a:rPr lang="en-US" dirty="0"/>
              <a:t>Symbiotic relationship that needs to be nurtured</a:t>
            </a:r>
          </a:p>
          <a:p>
            <a:pPr marL="0" indent="0">
              <a:buNone/>
            </a:pPr>
            <a:endParaRPr lang="en-US" dirty="0"/>
          </a:p>
          <a:p>
            <a:pPr marL="0" indent="0">
              <a:buNone/>
            </a:pPr>
            <a:endParaRPr lang="en-US" dirty="0"/>
          </a:p>
        </p:txBody>
      </p:sp>
      <p:sp>
        <p:nvSpPr>
          <p:cNvPr id="4" name="Arrow: Right 3">
            <a:extLst>
              <a:ext uri="{FF2B5EF4-FFF2-40B4-BE49-F238E27FC236}">
                <a16:creationId xmlns:a16="http://schemas.microsoft.com/office/drawing/2014/main" xmlns="" id="{F3B6A7C4-E528-9AFD-5E01-C79AE4BE347D}"/>
              </a:ext>
            </a:extLst>
          </p:cNvPr>
          <p:cNvSpPr/>
          <p:nvPr/>
        </p:nvSpPr>
        <p:spPr>
          <a:xfrm>
            <a:off x="838200" y="4304145"/>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597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38220F-28E8-A6F3-3186-19E5DD4DBD82}"/>
              </a:ext>
            </a:extLst>
          </p:cNvPr>
          <p:cNvSpPr>
            <a:spLocks noGrp="1"/>
          </p:cNvSpPr>
          <p:nvPr>
            <p:ph type="title"/>
          </p:nvPr>
        </p:nvSpPr>
        <p:spPr/>
        <p:txBody>
          <a:bodyPr/>
          <a:lstStyle/>
          <a:p>
            <a:r>
              <a:rPr lang="en-US" dirty="0"/>
              <a:t>Concluding thoughts</a:t>
            </a:r>
          </a:p>
        </p:txBody>
      </p:sp>
      <p:sp>
        <p:nvSpPr>
          <p:cNvPr id="3" name="Content Placeholder 2">
            <a:extLst>
              <a:ext uri="{FF2B5EF4-FFF2-40B4-BE49-F238E27FC236}">
                <a16:creationId xmlns:a16="http://schemas.microsoft.com/office/drawing/2014/main" xmlns="" id="{F8A71B86-03FF-30A6-0375-2AD3B4FEAF1A}"/>
              </a:ext>
            </a:extLst>
          </p:cNvPr>
          <p:cNvSpPr>
            <a:spLocks noGrp="1"/>
          </p:cNvSpPr>
          <p:nvPr>
            <p:ph idx="1"/>
          </p:nvPr>
        </p:nvSpPr>
        <p:spPr>
          <a:xfrm>
            <a:off x="838200" y="1363579"/>
            <a:ext cx="10515600" cy="4813384"/>
          </a:xfrm>
        </p:spPr>
        <p:txBody>
          <a:bodyPr>
            <a:normAutofit fontScale="85000" lnSpcReduction="20000"/>
          </a:bodyPr>
          <a:lstStyle/>
          <a:p>
            <a:r>
              <a:rPr lang="en-US" dirty="0"/>
              <a:t>Emphasis on new growth poles for WB and NER</a:t>
            </a:r>
          </a:p>
          <a:p>
            <a:r>
              <a:rPr lang="en-US" dirty="0"/>
              <a:t>Services strength and the human resources to deliver them e.g., education, medicine, films, research). </a:t>
            </a:r>
          </a:p>
          <a:p>
            <a:r>
              <a:rPr lang="en-US" dirty="0"/>
              <a:t>Medical services a win-win with NER, for nursing and also for feeder and hub</a:t>
            </a:r>
          </a:p>
          <a:p>
            <a:r>
              <a:rPr lang="en-US" dirty="0"/>
              <a:t>Logistics as a service to transport goods within subregion, and to help catalyze regional value chains</a:t>
            </a:r>
          </a:p>
          <a:p>
            <a:r>
              <a:rPr lang="en-US" dirty="0"/>
              <a:t>High value agriculture and unique products</a:t>
            </a:r>
          </a:p>
          <a:p>
            <a:pPr marL="0" indent="0">
              <a:buNone/>
            </a:pPr>
            <a:r>
              <a:rPr lang="en-US" dirty="0"/>
              <a:t>What can be done to accelerate these developments and capitalize on strengths? </a:t>
            </a:r>
          </a:p>
          <a:p>
            <a:r>
              <a:rPr lang="en-US" dirty="0"/>
              <a:t>Boost internet connectivity for ecommerce and service delivery</a:t>
            </a:r>
          </a:p>
          <a:p>
            <a:r>
              <a:rPr lang="en-US" dirty="0"/>
              <a:t>Internal migration and seamless labor market needed not just for WB and NER but also to enable in and out migration</a:t>
            </a:r>
          </a:p>
          <a:p>
            <a:r>
              <a:rPr lang="en-US" dirty="0"/>
              <a:t>Create a broader economic space with subregional countries, through deepening connectivity, especially softer connectivity; encourage FDI; promote people to people connect; accelerate subregional electricity market</a:t>
            </a:r>
          </a:p>
          <a:p>
            <a:endParaRPr lang="en-US" dirty="0"/>
          </a:p>
        </p:txBody>
      </p:sp>
    </p:spTree>
    <p:extLst>
      <p:ext uri="{BB962C8B-B14F-4D97-AF65-F5344CB8AC3E}">
        <p14:creationId xmlns:p14="http://schemas.microsoft.com/office/powerpoint/2010/main" val="2409453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6E5057-A7E4-B4CC-8A75-CD4698C6DB00}"/>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xmlns="" id="{C441D0AA-6994-4EF0-A571-1F05A8AB6967}"/>
              </a:ext>
            </a:extLst>
          </p:cNvPr>
          <p:cNvSpPr>
            <a:spLocks noGrp="1"/>
          </p:cNvSpPr>
          <p:nvPr>
            <p:ph idx="1"/>
          </p:nvPr>
        </p:nvSpPr>
        <p:spPr/>
        <p:txBody>
          <a:bodyPr>
            <a:normAutofit fontScale="77500" lnSpcReduction="20000"/>
          </a:bodyPr>
          <a:lstStyle/>
          <a:p>
            <a:endParaRPr lang="en-US" dirty="0"/>
          </a:p>
          <a:p>
            <a:r>
              <a:rPr lang="en-US" b="0" i="0" dirty="0">
                <a:solidFill>
                  <a:srgbClr val="212529"/>
                </a:solidFill>
                <a:effectLst/>
                <a:latin typeface="Open Sans" panose="020B0606030504020204" pitchFamily="34" charset="0"/>
              </a:rPr>
              <a:t>Kathuria, Sanjay; Zhu, </a:t>
            </a:r>
            <a:r>
              <a:rPr lang="en-US" b="0" i="0" dirty="0" err="1">
                <a:solidFill>
                  <a:srgbClr val="212529"/>
                </a:solidFill>
                <a:effectLst/>
                <a:latin typeface="Open Sans" panose="020B0606030504020204" pitchFamily="34" charset="0"/>
              </a:rPr>
              <a:t>Xiao’ou</a:t>
            </a:r>
            <a:r>
              <a:rPr lang="en-US" b="0" i="0" dirty="0">
                <a:solidFill>
                  <a:srgbClr val="212529"/>
                </a:solidFill>
                <a:effectLst/>
                <a:latin typeface="Open Sans" panose="020B0606030504020204" pitchFamily="34" charset="0"/>
              </a:rPr>
              <a:t>. 2021. Regional Investment Pioneers in South Asia: The Payoff of Knowing Your Neighbors. South Asia Development Forum.  World Bank.</a:t>
            </a:r>
          </a:p>
          <a:p>
            <a:pPr algn="l"/>
            <a:r>
              <a:rPr lang="en-US" b="0" i="0" dirty="0">
                <a:solidFill>
                  <a:srgbClr val="181F25"/>
                </a:solidFill>
                <a:effectLst/>
                <a:latin typeface="Open Sans" panose="020B0606030504020204" pitchFamily="34" charset="0"/>
              </a:rPr>
              <a:t>Herrera </a:t>
            </a:r>
            <a:r>
              <a:rPr lang="en-US" b="0" i="0" dirty="0" err="1">
                <a:solidFill>
                  <a:srgbClr val="181F25"/>
                </a:solidFill>
                <a:effectLst/>
                <a:latin typeface="Open Sans" panose="020B0606030504020204" pitchFamily="34" charset="0"/>
              </a:rPr>
              <a:t>Dappe,Matias</a:t>
            </a:r>
            <a:r>
              <a:rPr lang="en-US" b="0" i="0" dirty="0">
                <a:solidFill>
                  <a:srgbClr val="181F25"/>
                </a:solidFill>
                <a:effectLst/>
                <a:latin typeface="Open Sans" panose="020B0606030504020204" pitchFamily="34" charset="0"/>
              </a:rPr>
              <a:t>; </a:t>
            </a:r>
            <a:r>
              <a:rPr lang="en-US" b="0" i="0" dirty="0" err="1">
                <a:solidFill>
                  <a:srgbClr val="181F25"/>
                </a:solidFill>
                <a:effectLst/>
                <a:latin typeface="Open Sans" panose="020B0606030504020204" pitchFamily="34" charset="0"/>
              </a:rPr>
              <a:t>Kunaka,Charles</a:t>
            </a:r>
            <a:r>
              <a:rPr lang="en-US" b="0" i="0" dirty="0">
                <a:solidFill>
                  <a:srgbClr val="181F25"/>
                </a:solidFill>
                <a:effectLst/>
                <a:latin typeface="Open Sans" panose="020B0606030504020204" pitchFamily="34" charset="0"/>
              </a:rPr>
              <a:t>. </a:t>
            </a:r>
            <a:r>
              <a:rPr lang="en-US" b="0" i="1" dirty="0">
                <a:solidFill>
                  <a:srgbClr val="181F25"/>
                </a:solidFill>
                <a:effectLst/>
                <a:latin typeface="Open Sans" panose="020B0606030504020204" pitchFamily="34" charset="0"/>
              </a:rPr>
              <a:t>Connecting to Thrive : Challenges and Opportunities of Transport Integration in Eastern South Asia. </a:t>
            </a:r>
            <a:r>
              <a:rPr lang="en-US" b="0" i="0" dirty="0">
                <a:solidFill>
                  <a:srgbClr val="181F25"/>
                </a:solidFill>
                <a:effectLst/>
                <a:latin typeface="Open Sans" panose="020B0606030504020204" pitchFamily="34" charset="0"/>
              </a:rPr>
              <a:t>World Bank Group.</a:t>
            </a:r>
          </a:p>
          <a:p>
            <a:r>
              <a:rPr lang="en-US" dirty="0">
                <a:solidFill>
                  <a:srgbClr val="212529"/>
                </a:solidFill>
                <a:latin typeface="Open Sans" panose="020B0606030504020204" pitchFamily="34" charset="0"/>
              </a:rPr>
              <a:t>Kathuria, Sanjay and Mathur, Priya. Playing to Strengths. A policy framework for Northeast India. World Bank. </a:t>
            </a:r>
          </a:p>
          <a:p>
            <a:r>
              <a:rPr lang="en-US" dirty="0"/>
              <a:t>Trade Sentinel: </a:t>
            </a:r>
            <a:r>
              <a:rPr lang="en-US" dirty="0">
                <a:hlinkClick r:id="rId3"/>
              </a:rPr>
              <a:t>www.tradesentinel.org</a:t>
            </a:r>
            <a:r>
              <a:rPr lang="en-US" dirty="0"/>
              <a:t> </a:t>
            </a:r>
          </a:p>
          <a:p>
            <a:endParaRPr lang="en-US" dirty="0"/>
          </a:p>
          <a:p>
            <a:endParaRPr lang="en-US" dirty="0"/>
          </a:p>
          <a:p>
            <a:pPr marL="0" indent="0" algn="ctr">
              <a:buNone/>
            </a:pPr>
            <a:r>
              <a:rPr lang="en-US" sz="4400" b="1" dirty="0"/>
              <a:t>THANK YOU</a:t>
            </a:r>
          </a:p>
        </p:txBody>
      </p:sp>
    </p:spTree>
    <p:extLst>
      <p:ext uri="{BB962C8B-B14F-4D97-AF65-F5344CB8AC3E}">
        <p14:creationId xmlns:p14="http://schemas.microsoft.com/office/powerpoint/2010/main" val="1109843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1D1BF2-4119-29BD-7C5E-889C6B8A998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FE667B0-566C-B12D-63FB-7831B89F3D4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40482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7804"/>
            <a:ext cx="10515600" cy="722896"/>
          </a:xfrm>
        </p:spPr>
        <p:txBody>
          <a:bodyPr vert="horz" lIns="91440" tIns="45720" rIns="91440" bIns="45720" rtlCol="0" anchor="ctr" anchorCtr="0">
            <a:noAutofit/>
          </a:bodyPr>
          <a:lstStyle/>
          <a:p>
            <a:pPr algn="ctr"/>
            <a:r>
              <a:rPr lang="en-US" sz="4000" dirty="0">
                <a:latin typeface="Calibri" panose="020F0502020204030204" pitchFamily="34" charset="0"/>
                <a:cs typeface="Calibri" panose="020F0502020204030204" pitchFamily="34" charset="0"/>
              </a:rPr>
              <a:t>Government investing heavily in improving connectivity in NER (I)</a:t>
            </a:r>
          </a:p>
        </p:txBody>
      </p:sp>
      <p:sp>
        <p:nvSpPr>
          <p:cNvPr id="3" name="Content Placeholder 2"/>
          <p:cNvSpPr>
            <a:spLocks noGrp="1"/>
          </p:cNvSpPr>
          <p:nvPr>
            <p:ph idx="1"/>
          </p:nvPr>
        </p:nvSpPr>
        <p:spPr>
          <a:xfrm>
            <a:off x="567159" y="1226921"/>
            <a:ext cx="11007525" cy="5370650"/>
          </a:xfrm>
        </p:spPr>
        <p:txBody>
          <a:bodyPr>
            <a:normAutofit fontScale="92500" lnSpcReduction="10000"/>
          </a:bodyPr>
          <a:lstStyle/>
          <a:p>
            <a:pPr marL="274320" indent="-274320">
              <a:lnSpc>
                <a:spcPct val="100000"/>
              </a:lnSpc>
            </a:pPr>
            <a:r>
              <a:rPr lang="en-US" dirty="0">
                <a:latin typeface="Calibri" panose="020F0502020204030204" pitchFamily="34" charset="0"/>
              </a:rPr>
              <a:t>Investing in upgrading and expanding road network within NER and between NER and neighbors</a:t>
            </a:r>
          </a:p>
          <a:p>
            <a:pPr marL="566928" lvl="1" indent="-274320">
              <a:lnSpc>
                <a:spcPct val="100000"/>
              </a:lnSpc>
            </a:pPr>
            <a:r>
              <a:rPr lang="en-US" dirty="0"/>
              <a:t>Extensions of the national highway network </a:t>
            </a:r>
            <a:endParaRPr lang="en-US" dirty="0">
              <a:latin typeface="Calibri" panose="020F0502020204030204" pitchFamily="34" charset="0"/>
            </a:endParaRPr>
          </a:p>
          <a:p>
            <a:pPr marL="566928" lvl="1" indent="-274320">
              <a:lnSpc>
                <a:spcPct val="100000"/>
              </a:lnSpc>
            </a:pPr>
            <a:r>
              <a:rPr lang="en-US" dirty="0">
                <a:latin typeface="Calibri" panose="020F0502020204030204" pitchFamily="34" charset="0"/>
              </a:rPr>
              <a:t>3 emerging corridors with neighbors - Trilateral Highway (India-Myanmar-Thailand), </a:t>
            </a:r>
            <a:r>
              <a:rPr lang="en-US" dirty="0" err="1">
                <a:latin typeface="Calibri" panose="020F0502020204030204" pitchFamily="34" charset="0"/>
              </a:rPr>
              <a:t>Kaladan</a:t>
            </a:r>
            <a:r>
              <a:rPr lang="en-US" dirty="0">
                <a:latin typeface="Calibri" panose="020F0502020204030204" pitchFamily="34" charset="0"/>
              </a:rPr>
              <a:t> multi-modal corridor (NER to </a:t>
            </a:r>
            <a:r>
              <a:rPr lang="en-US" dirty="0" err="1">
                <a:latin typeface="Calibri" panose="020F0502020204030204" pitchFamily="34" charset="0"/>
              </a:rPr>
              <a:t>Sittwe</a:t>
            </a:r>
            <a:r>
              <a:rPr lang="en-US" dirty="0">
                <a:latin typeface="Calibri" panose="020F0502020204030204" pitchFamily="34" charset="0"/>
              </a:rPr>
              <a:t> port in Myanmar), BCIM economic corridor (Bangladesh-China-India-Myanmar)</a:t>
            </a:r>
          </a:p>
          <a:p>
            <a:pPr marL="274320" indent="-274320">
              <a:lnSpc>
                <a:spcPct val="100000"/>
              </a:lnSpc>
            </a:pPr>
            <a:r>
              <a:rPr lang="en-US" dirty="0">
                <a:latin typeface="Calibri" panose="020F0502020204030204" pitchFamily="34" charset="0"/>
              </a:rPr>
              <a:t>Investing in extending railway network and broad-gauging, within NER and with neighbors</a:t>
            </a:r>
          </a:p>
          <a:p>
            <a:pPr marL="566928" lvl="1" indent="-274320">
              <a:lnSpc>
                <a:spcPct val="100000"/>
              </a:lnSpc>
            </a:pPr>
            <a:r>
              <a:rPr lang="en-US" dirty="0">
                <a:latin typeface="Calibri" panose="020F0502020204030204" pitchFamily="34" charset="0"/>
              </a:rPr>
              <a:t>India- Bangladesh: Plans underway to connect to Bangladesh (</a:t>
            </a:r>
            <a:r>
              <a:rPr lang="en-US" dirty="0" err="1">
                <a:latin typeface="Calibri" panose="020F0502020204030204" pitchFamily="34" charset="0"/>
              </a:rPr>
              <a:t>Sabroom</a:t>
            </a:r>
            <a:r>
              <a:rPr lang="en-US" dirty="0">
                <a:latin typeface="Calibri" panose="020F0502020204030204" pitchFamily="34" charset="0"/>
              </a:rPr>
              <a:t>-Chittagong, Agartala-</a:t>
            </a:r>
            <a:r>
              <a:rPr lang="en-US" dirty="0" err="1">
                <a:latin typeface="Calibri" panose="020F0502020204030204" pitchFamily="34" charset="0"/>
              </a:rPr>
              <a:t>Akhaura</a:t>
            </a:r>
            <a:r>
              <a:rPr lang="en-US" dirty="0">
                <a:latin typeface="Calibri" panose="020F0502020204030204" pitchFamily="34" charset="0"/>
              </a:rPr>
              <a:t>)</a:t>
            </a:r>
          </a:p>
          <a:p>
            <a:pPr marL="566928" lvl="1" indent="-274320">
              <a:lnSpc>
                <a:spcPct val="100000"/>
              </a:lnSpc>
            </a:pPr>
            <a:r>
              <a:rPr lang="en-US" dirty="0">
                <a:latin typeface="Calibri" panose="020F0502020204030204" pitchFamily="34" charset="0"/>
              </a:rPr>
              <a:t>India – Nepal: Two operational railway lines; plans for four more rail links</a:t>
            </a:r>
          </a:p>
          <a:p>
            <a:pPr marL="566928" lvl="1" indent="-274320">
              <a:lnSpc>
                <a:spcPct val="100000"/>
              </a:lnSpc>
            </a:pPr>
            <a:r>
              <a:rPr lang="en-US" dirty="0">
                <a:latin typeface="Calibri" panose="020F0502020204030204" pitchFamily="34" charset="0"/>
              </a:rPr>
              <a:t>India – Bhutan: Currently not connected, but five potential rail links identified</a:t>
            </a:r>
          </a:p>
          <a:p>
            <a:pPr marL="566928" lvl="1" indent="-274320">
              <a:lnSpc>
                <a:spcPct val="100000"/>
              </a:lnSpc>
            </a:pPr>
            <a:r>
              <a:rPr lang="en-US" dirty="0">
                <a:latin typeface="Calibri" panose="020F0502020204030204" pitchFamily="34" charset="0"/>
              </a:rPr>
              <a:t>India – Myanmar: Rail lines reaching Imphal (Manipur); </a:t>
            </a:r>
            <a:r>
              <a:rPr lang="en-US" dirty="0"/>
              <a:t>survey being conducted to link Imphal to </a:t>
            </a:r>
            <a:r>
              <a:rPr lang="en-US" dirty="0" err="1"/>
              <a:t>Moreh</a:t>
            </a:r>
            <a:r>
              <a:rPr lang="en-US" dirty="0"/>
              <a:t> (Manipur) on the India-Myanmar border</a:t>
            </a:r>
            <a:endParaRPr lang="en-US" dirty="0">
              <a:latin typeface="Calibri" panose="020F0502020204030204" pitchFamily="34" charset="0"/>
            </a:endParaRPr>
          </a:p>
        </p:txBody>
      </p:sp>
      <p:sp>
        <p:nvSpPr>
          <p:cNvPr id="5" name="Oval 4">
            <a:extLst>
              <a:ext uri="{FF2B5EF4-FFF2-40B4-BE49-F238E27FC236}">
                <a16:creationId xmlns:a16="http://schemas.microsoft.com/office/drawing/2014/main" xmlns="" id="{429B845D-0903-4E8D-97F6-477C610C89AA}"/>
              </a:ext>
            </a:extLst>
          </p:cNvPr>
          <p:cNvSpPr/>
          <p:nvPr/>
        </p:nvSpPr>
        <p:spPr>
          <a:xfrm>
            <a:off x="218956" y="151192"/>
            <a:ext cx="619244" cy="61924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a:t>
            </a:r>
          </a:p>
        </p:txBody>
      </p:sp>
    </p:spTree>
    <p:extLst>
      <p:ext uri="{BB962C8B-B14F-4D97-AF65-F5344CB8AC3E}">
        <p14:creationId xmlns:p14="http://schemas.microsoft.com/office/powerpoint/2010/main" val="878330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7804"/>
            <a:ext cx="10515600" cy="722896"/>
          </a:xfrm>
        </p:spPr>
        <p:txBody>
          <a:bodyPr vert="horz" lIns="91440" tIns="45720" rIns="91440" bIns="45720" rtlCol="0" anchor="ctr" anchorCtr="0">
            <a:noAutofit/>
          </a:bodyPr>
          <a:lstStyle/>
          <a:p>
            <a:pPr algn="ctr"/>
            <a:r>
              <a:rPr lang="en-US" sz="4000" dirty="0">
                <a:latin typeface="Calibri" panose="020F0502020204030204" pitchFamily="34" charset="0"/>
                <a:cs typeface="Calibri" panose="020F0502020204030204" pitchFamily="34" charset="0"/>
              </a:rPr>
              <a:t>Government investing heavily in improving connectivity in NER (II)</a:t>
            </a:r>
          </a:p>
        </p:txBody>
      </p:sp>
      <p:sp>
        <p:nvSpPr>
          <p:cNvPr id="3" name="Content Placeholder 2"/>
          <p:cNvSpPr>
            <a:spLocks noGrp="1"/>
          </p:cNvSpPr>
          <p:nvPr>
            <p:ph idx="1"/>
          </p:nvPr>
        </p:nvSpPr>
        <p:spPr>
          <a:xfrm>
            <a:off x="567159" y="1226921"/>
            <a:ext cx="11007525" cy="5370650"/>
          </a:xfrm>
        </p:spPr>
        <p:txBody>
          <a:bodyPr>
            <a:normAutofit fontScale="92500" lnSpcReduction="10000"/>
          </a:bodyPr>
          <a:lstStyle/>
          <a:p>
            <a:pPr marL="274320" indent="-274320">
              <a:lnSpc>
                <a:spcPct val="100000"/>
              </a:lnSpc>
            </a:pPr>
            <a:r>
              <a:rPr lang="en-US" dirty="0">
                <a:latin typeface="Calibri" panose="020F0502020204030204" pitchFamily="34" charset="0"/>
              </a:rPr>
              <a:t>Making more airports operational</a:t>
            </a:r>
          </a:p>
          <a:p>
            <a:pPr marL="566928" lvl="1" indent="-274320">
              <a:lnSpc>
                <a:spcPct val="100000"/>
              </a:lnSpc>
            </a:pPr>
            <a:r>
              <a:rPr lang="en-US" dirty="0"/>
              <a:t>Plans announced to make more airports operational in NER and enhance direct air connectivity between Guwahati (Assam), the regional hub, and key destinations in South Asia and Southeast Asia</a:t>
            </a:r>
            <a:r>
              <a:rPr lang="en-US" dirty="0">
                <a:latin typeface="Calibri" panose="020F0502020204030204" pitchFamily="34" charset="0"/>
              </a:rPr>
              <a:t>; bids for routes Guwahati-Dhaka and Guwahati-Bangkok approved in January 2019  </a:t>
            </a:r>
          </a:p>
          <a:p>
            <a:pPr marL="274320" indent="-274320">
              <a:lnSpc>
                <a:spcPct val="100000"/>
              </a:lnSpc>
            </a:pPr>
            <a:r>
              <a:rPr lang="en-US" dirty="0">
                <a:latin typeface="Calibri" panose="020F0502020204030204" pitchFamily="34" charset="0"/>
              </a:rPr>
              <a:t>Activating waterways</a:t>
            </a:r>
          </a:p>
          <a:p>
            <a:pPr marL="731520" lvl="1" indent="-274320">
              <a:lnSpc>
                <a:spcPct val="100000"/>
              </a:lnSpc>
            </a:pPr>
            <a:r>
              <a:rPr lang="en-US" dirty="0"/>
              <a:t>Plans underway to improve navigation of the Brahmaputra River (National Waterway 2)</a:t>
            </a:r>
            <a:endParaRPr lang="en-US" dirty="0">
              <a:latin typeface="Calibri" panose="020F0502020204030204" pitchFamily="34" charset="0"/>
            </a:endParaRPr>
          </a:p>
          <a:p>
            <a:pPr marL="274320" indent="-274320">
              <a:lnSpc>
                <a:spcPct val="100000"/>
              </a:lnSpc>
            </a:pPr>
            <a:r>
              <a:rPr lang="en-US" dirty="0">
                <a:latin typeface="Calibri" panose="020F0502020204030204" pitchFamily="34" charset="0"/>
              </a:rPr>
              <a:t>Improving trade facilitation</a:t>
            </a:r>
          </a:p>
          <a:p>
            <a:pPr marL="731520" lvl="1" indent="-274320">
              <a:lnSpc>
                <a:spcPct val="100000"/>
              </a:lnSpc>
            </a:pPr>
            <a:r>
              <a:rPr lang="en-US" dirty="0"/>
              <a:t>Plurilateral measures like signing of the (Bhutan-)Bangladesh-India-Nepal Motor Vehicles Agreement ((B)BIN MVA), which when implemented will allow vehicles to cross borders in this region without the need for transloading cargo or passengers</a:t>
            </a:r>
          </a:p>
          <a:p>
            <a:pPr marL="731520" lvl="1" indent="-274320">
              <a:lnSpc>
                <a:spcPct val="100000"/>
              </a:lnSpc>
            </a:pPr>
            <a:r>
              <a:rPr lang="en-US" dirty="0"/>
              <a:t>Bilateral measures include recognition in April 2017 by the Food Safety and Standards Authority of India of testing and certification by the Bangladesh Standards and Testing Institution for imports of 21 Bangladeshi food products into India</a:t>
            </a:r>
            <a:r>
              <a:rPr lang="en-US" dirty="0">
                <a:latin typeface="Calibri" panose="020F0502020204030204" pitchFamily="34" charset="0"/>
              </a:rPr>
              <a:t> </a:t>
            </a:r>
          </a:p>
        </p:txBody>
      </p:sp>
      <p:sp>
        <p:nvSpPr>
          <p:cNvPr id="4" name="Oval 3">
            <a:extLst>
              <a:ext uri="{FF2B5EF4-FFF2-40B4-BE49-F238E27FC236}">
                <a16:creationId xmlns:a16="http://schemas.microsoft.com/office/drawing/2014/main" xmlns="" id="{66727C45-8FE2-4862-8097-864F45F1B1CD}"/>
              </a:ext>
            </a:extLst>
          </p:cNvPr>
          <p:cNvSpPr/>
          <p:nvPr/>
        </p:nvSpPr>
        <p:spPr>
          <a:xfrm>
            <a:off x="218956" y="151192"/>
            <a:ext cx="619244" cy="61924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a:t>
            </a:r>
          </a:p>
        </p:txBody>
      </p:sp>
    </p:spTree>
    <p:extLst>
      <p:ext uri="{BB962C8B-B14F-4D97-AF65-F5344CB8AC3E}">
        <p14:creationId xmlns:p14="http://schemas.microsoft.com/office/powerpoint/2010/main" val="2571961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7804"/>
            <a:ext cx="10515600" cy="722896"/>
          </a:xfrm>
        </p:spPr>
        <p:txBody>
          <a:bodyPr vert="horz" lIns="91440" tIns="45720" rIns="91440" bIns="45720" rtlCol="0" anchor="ctr" anchorCtr="0">
            <a:noAutofit/>
          </a:bodyPr>
          <a:lstStyle/>
          <a:p>
            <a:pPr algn="ctr"/>
            <a:r>
              <a:rPr lang="en-US" sz="4000" dirty="0">
                <a:latin typeface="Calibri" panose="020F0502020204030204" pitchFamily="34" charset="0"/>
                <a:cs typeface="Calibri" panose="020F0502020204030204" pitchFamily="34" charset="0"/>
              </a:rPr>
              <a:t>Appropriate policy interventions can help maximize impact of connectivity investments (I)</a:t>
            </a:r>
          </a:p>
        </p:txBody>
      </p:sp>
      <p:sp>
        <p:nvSpPr>
          <p:cNvPr id="3" name="Content Placeholder 2"/>
          <p:cNvSpPr>
            <a:spLocks noGrp="1"/>
          </p:cNvSpPr>
          <p:nvPr>
            <p:ph idx="1"/>
          </p:nvPr>
        </p:nvSpPr>
        <p:spPr>
          <a:xfrm>
            <a:off x="370390" y="1226921"/>
            <a:ext cx="11389487" cy="5370650"/>
          </a:xfrm>
        </p:spPr>
        <p:txBody>
          <a:bodyPr>
            <a:noAutofit/>
          </a:bodyPr>
          <a:lstStyle/>
          <a:p>
            <a:pPr>
              <a:lnSpc>
                <a:spcPct val="100000"/>
              </a:lnSpc>
            </a:pPr>
            <a:r>
              <a:rPr lang="en-US" sz="2600" dirty="0">
                <a:latin typeface="Calibri" panose="020F0502020204030204" pitchFamily="34" charset="0"/>
              </a:rPr>
              <a:t>Developing logistics hubs and corridors to consolidate traffic along a few long-distance corridors and at a few nodes – 3 potential hubs at Guwahati, </a:t>
            </a:r>
            <a:r>
              <a:rPr lang="en-US" sz="2600" dirty="0" err="1">
                <a:latin typeface="Calibri" panose="020F0502020204030204" pitchFamily="34" charset="0"/>
              </a:rPr>
              <a:t>Silchar</a:t>
            </a:r>
            <a:r>
              <a:rPr lang="en-US" sz="2600" dirty="0">
                <a:latin typeface="Calibri" panose="020F0502020204030204" pitchFamily="34" charset="0"/>
              </a:rPr>
              <a:t> and Agartala</a:t>
            </a:r>
          </a:p>
          <a:p>
            <a:pPr>
              <a:lnSpc>
                <a:spcPct val="100000"/>
              </a:lnSpc>
            </a:pPr>
            <a:r>
              <a:rPr lang="en-US" sz="2600" dirty="0">
                <a:solidFill>
                  <a:prstClr val="black"/>
                </a:solidFill>
              </a:rPr>
              <a:t>Ensuring interoperability of transport systems by standardizing infrastructure standards, especially along the major corridors, to allow seamless cross-border services</a:t>
            </a:r>
          </a:p>
          <a:p>
            <a:pPr>
              <a:lnSpc>
                <a:spcPct val="100000"/>
              </a:lnSpc>
            </a:pPr>
            <a:r>
              <a:rPr lang="en-US" sz="2600" dirty="0">
                <a:solidFill>
                  <a:prstClr val="black"/>
                </a:solidFill>
              </a:rPr>
              <a:t>Improving trade facilitation – </a:t>
            </a:r>
            <a:r>
              <a:rPr lang="en-US" sz="2600" dirty="0" err="1">
                <a:solidFill>
                  <a:prstClr val="black"/>
                </a:solidFill>
              </a:rPr>
              <a:t>Eg.</a:t>
            </a:r>
            <a:r>
              <a:rPr lang="en-US" sz="2600" dirty="0">
                <a:solidFill>
                  <a:prstClr val="black"/>
                </a:solidFill>
              </a:rPr>
              <a:t>, allowing cargo vehicles to cross borders without the need for transloading; creating adequate space for transloading until such a system prevails; aligning and widening access roads and creating adequate parking space on both sides of the border crossing point; allowing processing of split consignments; introducing a system of pre-arrival processing of documents; synchronizing border opening hours on the two sides; training border officials on trade policy</a:t>
            </a:r>
          </a:p>
        </p:txBody>
      </p:sp>
      <p:sp>
        <p:nvSpPr>
          <p:cNvPr id="4" name="Oval 3">
            <a:extLst>
              <a:ext uri="{FF2B5EF4-FFF2-40B4-BE49-F238E27FC236}">
                <a16:creationId xmlns:a16="http://schemas.microsoft.com/office/drawing/2014/main" xmlns="" id="{6F93EF63-8193-4C6C-A720-94ED53189D1E}"/>
              </a:ext>
            </a:extLst>
          </p:cNvPr>
          <p:cNvSpPr/>
          <p:nvPr/>
        </p:nvSpPr>
        <p:spPr>
          <a:xfrm>
            <a:off x="218956" y="151192"/>
            <a:ext cx="619244" cy="61924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a:t>
            </a:r>
          </a:p>
        </p:txBody>
      </p:sp>
    </p:spTree>
    <p:extLst>
      <p:ext uri="{BB962C8B-B14F-4D97-AF65-F5344CB8AC3E}">
        <p14:creationId xmlns:p14="http://schemas.microsoft.com/office/powerpoint/2010/main" val="3214002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7804"/>
            <a:ext cx="10515600" cy="722896"/>
          </a:xfrm>
        </p:spPr>
        <p:txBody>
          <a:bodyPr vert="horz" lIns="91440" tIns="45720" rIns="91440" bIns="45720" rtlCol="0" anchor="ctr" anchorCtr="0">
            <a:noAutofit/>
          </a:bodyPr>
          <a:lstStyle/>
          <a:p>
            <a:pPr algn="ctr"/>
            <a:r>
              <a:rPr lang="en-US" sz="4000" dirty="0">
                <a:latin typeface="Calibri" panose="020F0502020204030204" pitchFamily="34" charset="0"/>
                <a:cs typeface="Calibri" panose="020F0502020204030204" pitchFamily="34" charset="0"/>
              </a:rPr>
              <a:t>Appropriate policy interventions can help maximize impact of connectivity investments (II)</a:t>
            </a:r>
          </a:p>
        </p:txBody>
      </p:sp>
      <p:sp>
        <p:nvSpPr>
          <p:cNvPr id="3" name="Content Placeholder 2"/>
          <p:cNvSpPr>
            <a:spLocks noGrp="1"/>
          </p:cNvSpPr>
          <p:nvPr>
            <p:ph idx="1"/>
          </p:nvPr>
        </p:nvSpPr>
        <p:spPr>
          <a:xfrm>
            <a:off x="370390" y="1226921"/>
            <a:ext cx="11389487" cy="5370650"/>
          </a:xfrm>
        </p:spPr>
        <p:txBody>
          <a:bodyPr>
            <a:normAutofit/>
          </a:bodyPr>
          <a:lstStyle/>
          <a:p>
            <a:pPr>
              <a:lnSpc>
                <a:spcPct val="100000"/>
              </a:lnSpc>
            </a:pPr>
            <a:r>
              <a:rPr lang="en-US" sz="2400" dirty="0">
                <a:solidFill>
                  <a:prstClr val="black"/>
                </a:solidFill>
              </a:rPr>
              <a:t>Modernizing private sector logistics practices</a:t>
            </a:r>
          </a:p>
          <a:p>
            <a:pPr lvl="1">
              <a:lnSpc>
                <a:spcPct val="100000"/>
              </a:lnSpc>
            </a:pPr>
            <a:r>
              <a:rPr lang="en-US" sz="2000" dirty="0">
                <a:solidFill>
                  <a:prstClr val="black"/>
                </a:solidFill>
              </a:rPr>
              <a:t>Encourage private sector to invest in warehouses and handling facilities (e.g. pallets and cranes for transloading)</a:t>
            </a:r>
          </a:p>
          <a:p>
            <a:pPr lvl="1">
              <a:lnSpc>
                <a:spcPct val="100000"/>
              </a:lnSpc>
            </a:pPr>
            <a:r>
              <a:rPr lang="en-US" sz="2100" dirty="0">
                <a:solidFill>
                  <a:prstClr val="black"/>
                </a:solidFill>
              </a:rPr>
              <a:t>Opening up the logistics services market in NEI to Bangladeshi operators, and vice-versa</a:t>
            </a:r>
          </a:p>
          <a:p>
            <a:pPr>
              <a:lnSpc>
                <a:spcPct val="100000"/>
              </a:lnSpc>
            </a:pPr>
            <a:r>
              <a:rPr lang="en-US" sz="2400" dirty="0">
                <a:solidFill>
                  <a:prstClr val="black"/>
                </a:solidFill>
              </a:rPr>
              <a:t>Introducing a through transit system </a:t>
            </a:r>
            <a:r>
              <a:rPr lang="en-US" sz="2400" dirty="0"/>
              <a:t>within South Asia and between South Asia and Southeast Asia – (B)BIN MVA will help</a:t>
            </a:r>
            <a:endParaRPr lang="en-US" sz="2400" dirty="0">
              <a:solidFill>
                <a:prstClr val="black"/>
              </a:solidFill>
            </a:endParaRPr>
          </a:p>
          <a:p>
            <a:pPr>
              <a:lnSpc>
                <a:spcPct val="100000"/>
              </a:lnSpc>
            </a:pPr>
            <a:r>
              <a:rPr lang="en-US" sz="2400" dirty="0">
                <a:solidFill>
                  <a:prstClr val="black"/>
                </a:solidFill>
              </a:rPr>
              <a:t>Promoting multi-modal logistics. Multi-modal logistics can help lower costs by exploiting the comparative advantages of each mode. Multi-modalism has to be supported by appropriate policies, especially on transfer of risks and liabilities across modes</a:t>
            </a:r>
          </a:p>
          <a:p>
            <a:pPr>
              <a:lnSpc>
                <a:spcPct val="100000"/>
              </a:lnSpc>
            </a:pPr>
            <a:r>
              <a:rPr lang="en-US" sz="2400" dirty="0">
                <a:solidFill>
                  <a:prstClr val="black"/>
                </a:solidFill>
              </a:rPr>
              <a:t>Expanding air connectivity - Given NER’s difficult terrain and distance from markets in the rest of India, air transport has significant potential to sustain commerce and tourism and realize the potential of horticulture in the region</a:t>
            </a:r>
          </a:p>
        </p:txBody>
      </p:sp>
      <p:sp>
        <p:nvSpPr>
          <p:cNvPr id="4" name="Oval 3">
            <a:extLst>
              <a:ext uri="{FF2B5EF4-FFF2-40B4-BE49-F238E27FC236}">
                <a16:creationId xmlns:a16="http://schemas.microsoft.com/office/drawing/2014/main" xmlns="" id="{45A8D57A-83C0-4AA9-A75C-65AD30053692}"/>
              </a:ext>
            </a:extLst>
          </p:cNvPr>
          <p:cNvSpPr/>
          <p:nvPr/>
        </p:nvSpPr>
        <p:spPr>
          <a:xfrm>
            <a:off x="218956" y="151192"/>
            <a:ext cx="619244" cy="61924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a:t>
            </a:r>
          </a:p>
        </p:txBody>
      </p:sp>
    </p:spTree>
    <p:extLst>
      <p:ext uri="{BB962C8B-B14F-4D97-AF65-F5344CB8AC3E}">
        <p14:creationId xmlns:p14="http://schemas.microsoft.com/office/powerpoint/2010/main" val="491977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5F28EB-928A-41A7-8813-F3EA333754C2}"/>
              </a:ext>
            </a:extLst>
          </p:cNvPr>
          <p:cNvSpPr>
            <a:spLocks noGrp="1"/>
          </p:cNvSpPr>
          <p:nvPr>
            <p:ph type="title"/>
          </p:nvPr>
        </p:nvSpPr>
        <p:spPr>
          <a:xfrm>
            <a:off x="311085" y="391713"/>
            <a:ext cx="11331018" cy="800517"/>
          </a:xfrm>
        </p:spPr>
        <p:txBody>
          <a:bodyPr vert="horz" lIns="91440" tIns="45720" rIns="91440" bIns="45720" rtlCol="0" anchor="ctr" anchorCtr="0">
            <a:noAutofit/>
          </a:bodyPr>
          <a:lstStyle/>
          <a:p>
            <a:r>
              <a:rPr lang="en-US" sz="3600" dirty="0">
                <a:latin typeface="Calibri" panose="020F0502020204030204" pitchFamily="34" charset="0"/>
                <a:cs typeface="Calibri" panose="020F0502020204030204" pitchFamily="34" charset="0"/>
              </a:rPr>
              <a:t>India’s Act East policy, connectivity in NER: an opportunity to unlock the region’s potential</a:t>
            </a:r>
          </a:p>
        </p:txBody>
      </p:sp>
      <p:sp>
        <p:nvSpPr>
          <p:cNvPr id="3" name="Content Placeholder 2">
            <a:extLst>
              <a:ext uri="{FF2B5EF4-FFF2-40B4-BE49-F238E27FC236}">
                <a16:creationId xmlns:a16="http://schemas.microsoft.com/office/drawing/2014/main" xmlns="" id="{8BC12CEB-01FF-4873-8CAE-68F105046DDD}"/>
              </a:ext>
            </a:extLst>
          </p:cNvPr>
          <p:cNvSpPr>
            <a:spLocks noGrp="1"/>
          </p:cNvSpPr>
          <p:nvPr>
            <p:ph idx="1"/>
          </p:nvPr>
        </p:nvSpPr>
        <p:spPr>
          <a:xfrm>
            <a:off x="697584" y="1498860"/>
            <a:ext cx="10661715" cy="5043339"/>
          </a:xfrm>
        </p:spPr>
        <p:txBody>
          <a:bodyPr>
            <a:normAutofit lnSpcReduction="10000"/>
          </a:bodyPr>
          <a:lstStyle/>
          <a:p>
            <a:pPr marL="0" indent="0">
              <a:lnSpc>
                <a:spcPct val="100000"/>
              </a:lnSpc>
              <a:buNone/>
            </a:pPr>
            <a:r>
              <a:rPr lang="en-US" sz="2400" b="1" dirty="0">
                <a:solidFill>
                  <a:schemeClr val="tx1"/>
                </a:solidFill>
                <a:latin typeface="Calibri" panose="020F0502020204030204" pitchFamily="34" charset="0"/>
              </a:rPr>
              <a:t>Act East Policy</a:t>
            </a:r>
          </a:p>
          <a:p>
            <a:pPr lvl="1">
              <a:lnSpc>
                <a:spcPct val="100000"/>
              </a:lnSpc>
            </a:pPr>
            <a:r>
              <a:rPr lang="en-US" sz="2000" dirty="0">
                <a:solidFill>
                  <a:schemeClr val="tx1"/>
                </a:solidFill>
                <a:latin typeface="Calibri" panose="020F0502020204030204" pitchFamily="34" charset="0"/>
              </a:rPr>
              <a:t>NER is the critical connector in BBIN and between India and ASEAN</a:t>
            </a:r>
          </a:p>
          <a:p>
            <a:pPr marL="0" indent="0">
              <a:lnSpc>
                <a:spcPct val="100000"/>
              </a:lnSpc>
              <a:buNone/>
            </a:pPr>
            <a:r>
              <a:rPr lang="en-US" sz="2400" b="1" dirty="0">
                <a:solidFill>
                  <a:schemeClr val="tx1"/>
                </a:solidFill>
                <a:latin typeface="Calibri" panose="020F0502020204030204" pitchFamily="34" charset="0"/>
              </a:rPr>
              <a:t>Connectivity thrust</a:t>
            </a:r>
          </a:p>
          <a:p>
            <a:pPr lvl="1">
              <a:lnSpc>
                <a:spcPct val="100000"/>
              </a:lnSpc>
            </a:pPr>
            <a:r>
              <a:rPr lang="en-US" sz="2000" dirty="0">
                <a:solidFill>
                  <a:schemeClr val="tx1"/>
                </a:solidFill>
                <a:latin typeface="Calibri" panose="020F0502020204030204" pitchFamily="34" charset="0"/>
              </a:rPr>
              <a:t>Investment in road network within NER and between NER and rest of India</a:t>
            </a:r>
          </a:p>
          <a:p>
            <a:pPr lvl="1">
              <a:lnSpc>
                <a:spcPct val="100000"/>
              </a:lnSpc>
            </a:pPr>
            <a:r>
              <a:rPr lang="en-US" sz="2000" dirty="0">
                <a:solidFill>
                  <a:schemeClr val="tx1"/>
                </a:solidFill>
                <a:latin typeface="Calibri" panose="020F0502020204030204" pitchFamily="34" charset="0"/>
              </a:rPr>
              <a:t>Emerging corridors with neighbors - Trilateral Highway, </a:t>
            </a:r>
            <a:r>
              <a:rPr lang="en-US" sz="2000" dirty="0" err="1">
                <a:solidFill>
                  <a:schemeClr val="tx1"/>
                </a:solidFill>
                <a:latin typeface="Calibri" panose="020F0502020204030204" pitchFamily="34" charset="0"/>
              </a:rPr>
              <a:t>Kaladan</a:t>
            </a:r>
            <a:r>
              <a:rPr lang="en-US" sz="2000" dirty="0">
                <a:solidFill>
                  <a:schemeClr val="tx1"/>
                </a:solidFill>
                <a:latin typeface="Calibri" panose="020F0502020204030204" pitchFamily="34" charset="0"/>
              </a:rPr>
              <a:t> multi-modal corridor, BCIM economic corridor</a:t>
            </a:r>
          </a:p>
          <a:p>
            <a:pPr lvl="1">
              <a:lnSpc>
                <a:spcPct val="100000"/>
              </a:lnSpc>
            </a:pPr>
            <a:r>
              <a:rPr lang="en-US" sz="2000" dirty="0">
                <a:solidFill>
                  <a:schemeClr val="tx1"/>
                </a:solidFill>
                <a:latin typeface="Calibri" panose="020F0502020204030204" pitchFamily="34" charset="0"/>
              </a:rPr>
              <a:t>Investment in extending railway network and broad-gauging, within NER, with plans underway to connect to Bangladesh (</a:t>
            </a:r>
            <a:r>
              <a:rPr lang="en-US" sz="2000" dirty="0" err="1">
                <a:solidFill>
                  <a:schemeClr val="tx1"/>
                </a:solidFill>
                <a:latin typeface="Calibri" panose="020F0502020204030204" pitchFamily="34" charset="0"/>
              </a:rPr>
              <a:t>Sabroom</a:t>
            </a:r>
            <a:r>
              <a:rPr lang="en-US" sz="2000" dirty="0">
                <a:solidFill>
                  <a:schemeClr val="tx1"/>
                </a:solidFill>
                <a:latin typeface="Calibri" panose="020F0502020204030204" pitchFamily="34" charset="0"/>
              </a:rPr>
              <a:t>-Chittagong, Agartala-</a:t>
            </a:r>
            <a:r>
              <a:rPr lang="en-US" sz="2000" dirty="0" err="1">
                <a:solidFill>
                  <a:schemeClr val="tx1"/>
                </a:solidFill>
                <a:latin typeface="Calibri" panose="020F0502020204030204" pitchFamily="34" charset="0"/>
              </a:rPr>
              <a:t>Akhaura</a:t>
            </a:r>
            <a:r>
              <a:rPr lang="en-US" sz="2000" dirty="0">
                <a:solidFill>
                  <a:schemeClr val="tx1"/>
                </a:solidFill>
                <a:latin typeface="Calibri" panose="020F0502020204030204" pitchFamily="34" charset="0"/>
              </a:rPr>
              <a:t>)</a:t>
            </a:r>
          </a:p>
          <a:p>
            <a:pPr lvl="1">
              <a:lnSpc>
                <a:spcPct val="100000"/>
              </a:lnSpc>
            </a:pPr>
            <a:r>
              <a:rPr lang="en-US" sz="2000" dirty="0">
                <a:solidFill>
                  <a:schemeClr val="tx1"/>
                </a:solidFill>
                <a:latin typeface="Calibri" panose="020F0502020204030204" pitchFamily="34" charset="0"/>
              </a:rPr>
              <a:t>Making more airports operational</a:t>
            </a:r>
          </a:p>
          <a:p>
            <a:pPr lvl="1">
              <a:lnSpc>
                <a:spcPct val="100000"/>
              </a:lnSpc>
            </a:pPr>
            <a:r>
              <a:rPr lang="en-US" sz="2000" dirty="0">
                <a:solidFill>
                  <a:schemeClr val="tx1"/>
                </a:solidFill>
                <a:latin typeface="Calibri" panose="020F0502020204030204" pitchFamily="34" charset="0"/>
              </a:rPr>
              <a:t>Activating waterways</a:t>
            </a:r>
          </a:p>
          <a:p>
            <a:pPr marL="0" indent="-57150">
              <a:lnSpc>
                <a:spcPct val="100000"/>
              </a:lnSpc>
              <a:buNone/>
            </a:pPr>
            <a:r>
              <a:rPr lang="en-US" sz="2400" b="1" dirty="0">
                <a:solidFill>
                  <a:schemeClr val="tx1"/>
                </a:solidFill>
                <a:latin typeface="Calibri" panose="020F0502020204030204" pitchFamily="34" charset="0"/>
              </a:rPr>
              <a:t>Deepening relationships with neighbors</a:t>
            </a:r>
          </a:p>
          <a:p>
            <a:pPr marL="628650" lvl="1" indent="-342900">
              <a:lnSpc>
                <a:spcPct val="100000"/>
              </a:lnSpc>
            </a:pPr>
            <a:r>
              <a:rPr lang="en-US" sz="2000" dirty="0">
                <a:solidFill>
                  <a:schemeClr val="tx1"/>
                </a:solidFill>
                <a:latin typeface="Calibri" panose="020F0502020204030204" pitchFamily="34" charset="0"/>
              </a:rPr>
              <a:t>Growing economic ties with Bangladesh (trade, energy, waterways, …)</a:t>
            </a:r>
          </a:p>
          <a:p>
            <a:pPr marL="628650" lvl="1" indent="-342900">
              <a:lnSpc>
                <a:spcPct val="100000"/>
              </a:lnSpc>
            </a:pPr>
            <a:r>
              <a:rPr lang="en-US" sz="2000" dirty="0">
                <a:solidFill>
                  <a:schemeClr val="tx1"/>
                </a:solidFill>
                <a:latin typeface="Calibri" panose="020F0502020204030204" pitchFamily="34" charset="0"/>
              </a:rPr>
              <a:t>BBIN Motor Vehicles Agreement (now BIN) – transit through BD will be a game-changer</a:t>
            </a:r>
          </a:p>
          <a:p>
            <a:pPr marL="628650" lvl="1" indent="-342900">
              <a:lnSpc>
                <a:spcPct val="100000"/>
              </a:lnSpc>
            </a:pPr>
            <a:r>
              <a:rPr lang="en-US" sz="2000" dirty="0">
                <a:latin typeface="Calibri" panose="020F0502020204030204" pitchFamily="34" charset="0"/>
              </a:rPr>
              <a:t>Use of </a:t>
            </a:r>
            <a:r>
              <a:rPr lang="en-US" sz="2000" dirty="0" err="1">
                <a:latin typeface="Calibri" panose="020F0502020204030204" pitchFamily="34" charset="0"/>
              </a:rPr>
              <a:t>Mongla</a:t>
            </a:r>
            <a:r>
              <a:rPr lang="en-US" sz="2000" dirty="0">
                <a:latin typeface="Calibri" panose="020F0502020204030204" pitchFamily="34" charset="0"/>
              </a:rPr>
              <a:t> and Chittagong for transport of goods to and from India</a:t>
            </a:r>
            <a:endParaRPr lang="en-US" sz="2000" dirty="0">
              <a:solidFill>
                <a:schemeClr val="tx1"/>
              </a:solidFill>
              <a:latin typeface="Calibri" panose="020F0502020204030204" pitchFamily="34" charset="0"/>
            </a:endParaRPr>
          </a:p>
          <a:p>
            <a:pPr marL="500634" lvl="2">
              <a:lnSpc>
                <a:spcPct val="100000"/>
              </a:lnSpc>
            </a:pPr>
            <a:endParaRPr lang="en-US" sz="18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260240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8CF6A6-6792-8466-DDD8-F88BF322F8DD}"/>
              </a:ext>
            </a:extLst>
          </p:cNvPr>
          <p:cNvSpPr>
            <a:spLocks noGrp="1"/>
          </p:cNvSpPr>
          <p:nvPr>
            <p:ph type="title"/>
          </p:nvPr>
        </p:nvSpPr>
        <p:spPr/>
        <p:txBody>
          <a:bodyPr/>
          <a:lstStyle/>
          <a:p>
            <a:r>
              <a:rPr lang="en-US" dirty="0"/>
              <a:t>Presentation focus</a:t>
            </a:r>
          </a:p>
        </p:txBody>
      </p:sp>
      <p:sp>
        <p:nvSpPr>
          <p:cNvPr id="3" name="Content Placeholder 2">
            <a:extLst>
              <a:ext uri="{FF2B5EF4-FFF2-40B4-BE49-F238E27FC236}">
                <a16:creationId xmlns:a16="http://schemas.microsoft.com/office/drawing/2014/main" xmlns="" id="{5472ECA7-6E7E-1804-588C-24BACDDF5786}"/>
              </a:ext>
            </a:extLst>
          </p:cNvPr>
          <p:cNvSpPr>
            <a:spLocks noGrp="1"/>
          </p:cNvSpPr>
          <p:nvPr>
            <p:ph idx="1"/>
          </p:nvPr>
        </p:nvSpPr>
        <p:spPr/>
        <p:txBody>
          <a:bodyPr/>
          <a:lstStyle/>
          <a:p>
            <a:r>
              <a:rPr lang="en-US" dirty="0"/>
              <a:t>Historical context of Bengal</a:t>
            </a:r>
          </a:p>
          <a:p>
            <a:r>
              <a:rPr lang="en-US" dirty="0"/>
              <a:t>Decline in modern day West Bengal and NER</a:t>
            </a:r>
          </a:p>
          <a:p>
            <a:r>
              <a:rPr lang="en-US" dirty="0"/>
              <a:t>Emergence of new opportunities</a:t>
            </a:r>
          </a:p>
          <a:p>
            <a:r>
              <a:rPr lang="en-US" dirty="0"/>
              <a:t>Looking to Asia</a:t>
            </a:r>
          </a:p>
          <a:p>
            <a:r>
              <a:rPr lang="en-US" dirty="0"/>
              <a:t>Strengths of West Bengal and NER</a:t>
            </a:r>
          </a:p>
          <a:p>
            <a:r>
              <a:rPr lang="en-US" dirty="0"/>
              <a:t>Reintegrating the region </a:t>
            </a:r>
          </a:p>
          <a:p>
            <a:r>
              <a:rPr lang="en-US" dirty="0"/>
              <a:t>Leveraging Strengths</a:t>
            </a:r>
          </a:p>
          <a:p>
            <a:endParaRPr lang="en-US" dirty="0"/>
          </a:p>
          <a:p>
            <a:endParaRPr lang="en-US" dirty="0"/>
          </a:p>
        </p:txBody>
      </p:sp>
    </p:spTree>
    <p:extLst>
      <p:ext uri="{BB962C8B-B14F-4D97-AF65-F5344CB8AC3E}">
        <p14:creationId xmlns:p14="http://schemas.microsoft.com/office/powerpoint/2010/main" val="232538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747" y="156755"/>
            <a:ext cx="11453949" cy="627017"/>
          </a:xfrm>
        </p:spPr>
        <p:txBody>
          <a:bodyPr>
            <a:normAutofit/>
          </a:bodyPr>
          <a:lstStyle/>
          <a:p>
            <a:r>
              <a:rPr lang="en-IN" sz="3600" dirty="0"/>
              <a:t>History of Bengal: leveraging its geography</a:t>
            </a:r>
          </a:p>
        </p:txBody>
      </p:sp>
      <p:sp>
        <p:nvSpPr>
          <p:cNvPr id="8" name="Content Placeholder 7"/>
          <p:cNvSpPr>
            <a:spLocks noGrp="1"/>
          </p:cNvSpPr>
          <p:nvPr>
            <p:ph sz="half" idx="1"/>
          </p:nvPr>
        </p:nvSpPr>
        <p:spPr/>
        <p:txBody>
          <a:bodyPr>
            <a:normAutofit fontScale="92500"/>
          </a:bodyPr>
          <a:lstStyle/>
          <a:p>
            <a:endParaRPr lang="en-IN"/>
          </a:p>
        </p:txBody>
      </p:sp>
      <p:sp>
        <p:nvSpPr>
          <p:cNvPr id="9" name="Content Placeholder 8"/>
          <p:cNvSpPr>
            <a:spLocks noGrp="1"/>
          </p:cNvSpPr>
          <p:nvPr>
            <p:ph sz="half" idx="2"/>
          </p:nvPr>
        </p:nvSpPr>
        <p:spPr>
          <a:xfrm>
            <a:off x="7916091" y="1031966"/>
            <a:ext cx="3801292" cy="5551714"/>
          </a:xfrm>
        </p:spPr>
        <p:txBody>
          <a:bodyPr>
            <a:normAutofit fontScale="92500"/>
          </a:bodyPr>
          <a:lstStyle/>
          <a:p>
            <a:r>
              <a:rPr lang="en-IN" dirty="0"/>
              <a:t>Strong </a:t>
            </a:r>
            <a:r>
              <a:rPr lang="en-IN" dirty="0" err="1"/>
              <a:t>civilizational</a:t>
            </a:r>
            <a:r>
              <a:rPr lang="en-IN" dirty="0"/>
              <a:t> links</a:t>
            </a:r>
          </a:p>
          <a:p>
            <a:r>
              <a:rPr lang="en-IN" dirty="0"/>
              <a:t>Rich history</a:t>
            </a:r>
          </a:p>
          <a:p>
            <a:r>
              <a:rPr lang="en-IN" dirty="0"/>
              <a:t>Sources of thought leaders</a:t>
            </a:r>
          </a:p>
          <a:p>
            <a:r>
              <a:rPr lang="en-IN" dirty="0"/>
              <a:t>British India capital till 1912</a:t>
            </a:r>
          </a:p>
          <a:p>
            <a:r>
              <a:rPr lang="en-IN" dirty="0"/>
              <a:t>Rich trail in connectivity with East, Southeast and South Asia</a:t>
            </a:r>
          </a:p>
          <a:p>
            <a:r>
              <a:rPr lang="en-IN" dirty="0"/>
              <a:t>Coastal access</a:t>
            </a:r>
          </a:p>
          <a:p>
            <a:r>
              <a:rPr lang="en-IN" dirty="0"/>
              <a:t>Early industrialisation (and also de-industrialization?)</a:t>
            </a:r>
          </a:p>
        </p:txBody>
      </p:sp>
      <p:pic>
        <p:nvPicPr>
          <p:cNvPr id="1030" name="Picture 6" descr="asia"/>
          <p:cNvPicPr>
            <a:picLocks noChangeAspect="1" noChangeArrowheads="1"/>
          </p:cNvPicPr>
          <p:nvPr/>
        </p:nvPicPr>
        <p:blipFill>
          <a:blip r:embed="rId3" cstate="print"/>
          <a:srcRect/>
          <a:stretch>
            <a:fillRect/>
          </a:stretch>
        </p:blipFill>
        <p:spPr bwMode="auto">
          <a:xfrm>
            <a:off x="457200" y="1280160"/>
            <a:ext cx="7001692" cy="5316583"/>
          </a:xfrm>
          <a:prstGeom prst="rect">
            <a:avLst/>
          </a:prstGeom>
          <a:noFill/>
        </p:spPr>
      </p:pic>
      <p:sp>
        <p:nvSpPr>
          <p:cNvPr id="10" name="Oval 9"/>
          <p:cNvSpPr/>
          <p:nvPr/>
        </p:nvSpPr>
        <p:spPr>
          <a:xfrm>
            <a:off x="3122022" y="4781006"/>
            <a:ext cx="235132" cy="248194"/>
          </a:xfrm>
          <a:prstGeom prst="ellipse">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58C728-E817-D140-E8FD-2233E7CAE5D9}"/>
              </a:ext>
            </a:extLst>
          </p:cNvPr>
          <p:cNvSpPr>
            <a:spLocks noGrp="1"/>
          </p:cNvSpPr>
          <p:nvPr>
            <p:ph type="title"/>
          </p:nvPr>
        </p:nvSpPr>
        <p:spPr/>
        <p:txBody>
          <a:bodyPr/>
          <a:lstStyle/>
          <a:p>
            <a:r>
              <a:rPr lang="en-US" dirty="0"/>
              <a:t>Regional decline…</a:t>
            </a:r>
          </a:p>
        </p:txBody>
      </p:sp>
      <p:sp>
        <p:nvSpPr>
          <p:cNvPr id="3" name="Content Placeholder 2">
            <a:extLst>
              <a:ext uri="{FF2B5EF4-FFF2-40B4-BE49-F238E27FC236}">
                <a16:creationId xmlns:a16="http://schemas.microsoft.com/office/drawing/2014/main" xmlns="" id="{182CBA42-FF9C-264F-CA9A-FF2F2BE6793A}"/>
              </a:ext>
            </a:extLst>
          </p:cNvPr>
          <p:cNvSpPr>
            <a:spLocks noGrp="1"/>
          </p:cNvSpPr>
          <p:nvPr>
            <p:ph idx="1"/>
          </p:nvPr>
        </p:nvSpPr>
        <p:spPr/>
        <p:txBody>
          <a:bodyPr/>
          <a:lstStyle/>
          <a:p>
            <a:r>
              <a:rPr lang="en-US" dirty="0"/>
              <a:t>West Bengal share of India GDP: 11.6% in 1950 to 5.9% in 2017</a:t>
            </a:r>
          </a:p>
          <a:p>
            <a:r>
              <a:rPr lang="en-US" dirty="0"/>
              <a:t>Manufacturing declined in both West Bengal and NER</a:t>
            </a:r>
          </a:p>
          <a:p>
            <a:r>
              <a:rPr lang="en-US" dirty="0"/>
              <a:t>NER grew slower than the rest of India for many reasons, but have a lot to do with economic isolation, poor connectivity and hard international borders</a:t>
            </a:r>
          </a:p>
          <a:p>
            <a:endParaRPr lang="en-US" dirty="0"/>
          </a:p>
          <a:p>
            <a:endParaRPr lang="en-US" dirty="0"/>
          </a:p>
        </p:txBody>
      </p:sp>
    </p:spTree>
    <p:extLst>
      <p:ext uri="{BB962C8B-B14F-4D97-AF65-F5344CB8AC3E}">
        <p14:creationId xmlns:p14="http://schemas.microsoft.com/office/powerpoint/2010/main" val="2643017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154394-5501-3D26-0FD5-6052433053C4}"/>
              </a:ext>
            </a:extLst>
          </p:cNvPr>
          <p:cNvSpPr>
            <a:spLocks noGrp="1"/>
          </p:cNvSpPr>
          <p:nvPr>
            <p:ph type="title"/>
          </p:nvPr>
        </p:nvSpPr>
        <p:spPr/>
        <p:txBody>
          <a:bodyPr/>
          <a:lstStyle/>
          <a:p>
            <a:r>
              <a:rPr lang="en-US" dirty="0"/>
              <a:t>…but new opportunities emerging</a:t>
            </a:r>
          </a:p>
        </p:txBody>
      </p:sp>
      <p:sp>
        <p:nvSpPr>
          <p:cNvPr id="3" name="Content Placeholder 2">
            <a:extLst>
              <a:ext uri="{FF2B5EF4-FFF2-40B4-BE49-F238E27FC236}">
                <a16:creationId xmlns:a16="http://schemas.microsoft.com/office/drawing/2014/main" xmlns="" id="{F56473C0-E2B1-6EEE-13E1-975001F23288}"/>
              </a:ext>
            </a:extLst>
          </p:cNvPr>
          <p:cNvSpPr>
            <a:spLocks noGrp="1"/>
          </p:cNvSpPr>
          <p:nvPr>
            <p:ph idx="1"/>
          </p:nvPr>
        </p:nvSpPr>
        <p:spPr/>
        <p:txBody>
          <a:bodyPr/>
          <a:lstStyle/>
          <a:p>
            <a:r>
              <a:rPr lang="en-US" dirty="0"/>
              <a:t>Geopolitical changes, especially the China plus one quest, as the world searches for new sources of supply</a:t>
            </a:r>
          </a:p>
          <a:p>
            <a:r>
              <a:rPr lang="en-US" dirty="0"/>
              <a:t>Growing </a:t>
            </a:r>
            <a:r>
              <a:rPr lang="en-US" dirty="0" err="1"/>
              <a:t>servicification</a:t>
            </a:r>
            <a:r>
              <a:rPr lang="en-US" dirty="0"/>
              <a:t> of manufacturing (one third to one half) and even agriculture</a:t>
            </a:r>
          </a:p>
          <a:p>
            <a:r>
              <a:rPr lang="en-US" dirty="0"/>
              <a:t>Increasing connectivity that reduces isolation and enables many new opportunities to leverage strengths</a:t>
            </a:r>
          </a:p>
          <a:p>
            <a:r>
              <a:rPr lang="en-US" dirty="0"/>
              <a:t>India’s Act East policy</a:t>
            </a:r>
          </a:p>
          <a:p>
            <a:r>
              <a:rPr lang="en-US" dirty="0"/>
              <a:t>Growth of Asia and the subregion…</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89578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39B8F7-7732-2658-3ED3-524144A9B6FA}"/>
              </a:ext>
            </a:extLst>
          </p:cNvPr>
          <p:cNvSpPr>
            <a:spLocks noGrp="1"/>
          </p:cNvSpPr>
          <p:nvPr>
            <p:ph type="title"/>
          </p:nvPr>
        </p:nvSpPr>
        <p:spPr/>
        <p:txBody>
          <a:bodyPr/>
          <a:lstStyle/>
          <a:p>
            <a:r>
              <a:rPr lang="en-US" dirty="0"/>
              <a:t>Go West, young man? Not any more</a:t>
            </a:r>
          </a:p>
        </p:txBody>
      </p:sp>
      <p:sp>
        <p:nvSpPr>
          <p:cNvPr id="3" name="Content Placeholder 2">
            <a:extLst>
              <a:ext uri="{FF2B5EF4-FFF2-40B4-BE49-F238E27FC236}">
                <a16:creationId xmlns:a16="http://schemas.microsoft.com/office/drawing/2014/main" xmlns="" id="{543AE916-845D-48FB-FF8E-2BC07B46194C}"/>
              </a:ext>
            </a:extLst>
          </p:cNvPr>
          <p:cNvSpPr>
            <a:spLocks noGrp="1"/>
          </p:cNvSpPr>
          <p:nvPr>
            <p:ph idx="1"/>
          </p:nvPr>
        </p:nvSpPr>
        <p:spPr/>
        <p:txBody>
          <a:bodyPr/>
          <a:lstStyle/>
          <a:p>
            <a:r>
              <a:rPr lang="en-US" dirty="0">
                <a:effectLst/>
              </a:rPr>
              <a:t>19</a:t>
            </a:r>
            <a:r>
              <a:rPr lang="en-US" baseline="30000" dirty="0">
                <a:effectLst/>
              </a:rPr>
              <a:t>th</a:t>
            </a:r>
            <a:r>
              <a:rPr lang="en-US" dirty="0">
                <a:effectLst/>
              </a:rPr>
              <a:t> century quote NY Tribune, Horace Greeley</a:t>
            </a:r>
          </a:p>
          <a:p>
            <a:r>
              <a:rPr lang="en-US" dirty="0">
                <a:effectLst/>
              </a:rPr>
              <a:t>Now, it is the Asian century </a:t>
            </a:r>
          </a:p>
          <a:p>
            <a:r>
              <a:rPr lang="en-US" dirty="0"/>
              <a:t>P</a:t>
            </a:r>
            <a:r>
              <a:rPr lang="en-US" dirty="0">
                <a:effectLst/>
              </a:rPr>
              <a:t>ivot to the east: Obama</a:t>
            </a:r>
          </a:p>
          <a:p>
            <a:r>
              <a:rPr lang="en-US" dirty="0">
                <a:effectLst/>
              </a:rPr>
              <a:t>India and SA fastest growing large country and region</a:t>
            </a:r>
          </a:p>
          <a:p>
            <a:r>
              <a:rPr lang="en-US" dirty="0"/>
              <a:t>So the opportunities are in SA, the Bay of Bengal region, and in Asia, more broadly</a:t>
            </a:r>
            <a:endParaRPr lang="en-US" dirty="0">
              <a:effectLst/>
            </a:endParaRPr>
          </a:p>
          <a:p>
            <a:r>
              <a:rPr lang="en-US" dirty="0"/>
              <a:t>Modify and make politically correct: Go East, young people </a:t>
            </a:r>
            <a:endParaRPr lang="en-US" dirty="0">
              <a:effectLst/>
            </a:endParaRPr>
          </a:p>
          <a:p>
            <a:endParaRPr lang="en-US" dirty="0"/>
          </a:p>
        </p:txBody>
      </p:sp>
    </p:spTree>
    <p:extLst>
      <p:ext uri="{BB962C8B-B14F-4D97-AF65-F5344CB8AC3E}">
        <p14:creationId xmlns:p14="http://schemas.microsoft.com/office/powerpoint/2010/main" val="457035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7E9B93-B0BF-CFF5-AE93-662AEB6A6A32}"/>
              </a:ext>
            </a:extLst>
          </p:cNvPr>
          <p:cNvSpPr>
            <a:spLocks noGrp="1"/>
          </p:cNvSpPr>
          <p:nvPr>
            <p:ph type="title"/>
          </p:nvPr>
        </p:nvSpPr>
        <p:spPr/>
        <p:txBody>
          <a:bodyPr/>
          <a:lstStyle/>
          <a:p>
            <a:r>
              <a:rPr lang="en-US" dirty="0"/>
              <a:t>Strengths of West Bengal and the Northeast</a:t>
            </a:r>
          </a:p>
        </p:txBody>
      </p:sp>
      <p:sp>
        <p:nvSpPr>
          <p:cNvPr id="3" name="Content Placeholder 2">
            <a:extLst>
              <a:ext uri="{FF2B5EF4-FFF2-40B4-BE49-F238E27FC236}">
                <a16:creationId xmlns:a16="http://schemas.microsoft.com/office/drawing/2014/main" xmlns="" id="{1FF8F5D3-0428-6010-0D15-75AD79024652}"/>
              </a:ext>
            </a:extLst>
          </p:cNvPr>
          <p:cNvSpPr>
            <a:spLocks noGrp="1"/>
          </p:cNvSpPr>
          <p:nvPr>
            <p:ph idx="1"/>
          </p:nvPr>
        </p:nvSpPr>
        <p:spPr/>
        <p:txBody>
          <a:bodyPr>
            <a:normAutofit fontScale="92500" lnSpcReduction="10000"/>
          </a:bodyPr>
          <a:lstStyle/>
          <a:p>
            <a:r>
              <a:rPr lang="en-US" dirty="0"/>
              <a:t>Growing share of services. Tertiary sector 57% of WB economy FY23 (50% in FY12). Secondary sector down from 25 to 23%. </a:t>
            </a:r>
          </a:p>
          <a:p>
            <a:r>
              <a:rPr lang="en-US" dirty="0"/>
              <a:t>Services sector rising in NER as share of GSDP, broadly</a:t>
            </a:r>
          </a:p>
          <a:p>
            <a:r>
              <a:rPr lang="en-US" dirty="0"/>
              <a:t>Human resources of West Bengal: educational institutions </a:t>
            </a:r>
          </a:p>
          <a:p>
            <a:r>
              <a:rPr lang="en-US" dirty="0"/>
              <a:t>Female labor force participation is much higher in NER than the national average: </a:t>
            </a:r>
            <a:r>
              <a:rPr lang="en-US" dirty="0" err="1"/>
              <a:t>eg</a:t>
            </a:r>
            <a:r>
              <a:rPr lang="en-US" dirty="0"/>
              <a:t> 35% and 23% is the share of women in secondary and tertiary sector, vs 21% and 18% for India</a:t>
            </a:r>
          </a:p>
          <a:p>
            <a:r>
              <a:rPr lang="en-US" dirty="0"/>
              <a:t>Proficiency in English in NER states much higher than national: 4 of the top 5 states in English proficiency are in the NER</a:t>
            </a:r>
          </a:p>
          <a:p>
            <a:r>
              <a:rPr lang="en-US" dirty="0"/>
              <a:t>Potential high value agriculture in NER, and traditional agriculture in WB</a:t>
            </a:r>
          </a:p>
          <a:p>
            <a:r>
              <a:rPr lang="en-US" dirty="0"/>
              <a:t>Location and development of logistics in West Bengal to serve entire region</a:t>
            </a:r>
          </a:p>
          <a:p>
            <a:endParaRPr lang="en-US" dirty="0"/>
          </a:p>
        </p:txBody>
      </p:sp>
    </p:spTree>
    <p:extLst>
      <p:ext uri="{BB962C8B-B14F-4D97-AF65-F5344CB8AC3E}">
        <p14:creationId xmlns:p14="http://schemas.microsoft.com/office/powerpoint/2010/main" val="793866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34EB3D-D63E-DF95-AA41-73FBC899CE88}"/>
              </a:ext>
            </a:extLst>
          </p:cNvPr>
          <p:cNvSpPr>
            <a:spLocks noGrp="1"/>
          </p:cNvSpPr>
          <p:nvPr>
            <p:ph type="title"/>
          </p:nvPr>
        </p:nvSpPr>
        <p:spPr/>
        <p:txBody>
          <a:bodyPr/>
          <a:lstStyle/>
          <a:p>
            <a:r>
              <a:rPr lang="en-US" dirty="0"/>
              <a:t>Connectivity thrust is helping the subregion to become a more coherent space</a:t>
            </a:r>
          </a:p>
        </p:txBody>
      </p:sp>
      <p:sp>
        <p:nvSpPr>
          <p:cNvPr id="3" name="Content Placeholder 2">
            <a:extLst>
              <a:ext uri="{FF2B5EF4-FFF2-40B4-BE49-F238E27FC236}">
                <a16:creationId xmlns:a16="http://schemas.microsoft.com/office/drawing/2014/main" xmlns="" id="{2D4C7268-DB99-DEC7-009B-731758FC7B2D}"/>
              </a:ext>
            </a:extLst>
          </p:cNvPr>
          <p:cNvSpPr>
            <a:spLocks noGrp="1"/>
          </p:cNvSpPr>
          <p:nvPr>
            <p:ph idx="1"/>
          </p:nvPr>
        </p:nvSpPr>
        <p:spPr/>
        <p:txBody>
          <a:bodyPr/>
          <a:lstStyle/>
          <a:p>
            <a:r>
              <a:rPr lang="en-US" dirty="0"/>
              <a:t>Connectivity improving within NER, between NER and the rest of India, and between NER and subregion</a:t>
            </a:r>
          </a:p>
          <a:p>
            <a:r>
              <a:rPr lang="en-US" dirty="0"/>
              <a:t>Rail</a:t>
            </a:r>
          </a:p>
          <a:p>
            <a:r>
              <a:rPr lang="en-US" dirty="0"/>
              <a:t>Airports</a:t>
            </a:r>
          </a:p>
          <a:p>
            <a:r>
              <a:rPr lang="en-US" dirty="0"/>
              <a:t>Coastal shipping</a:t>
            </a:r>
          </a:p>
          <a:p>
            <a:r>
              <a:rPr lang="en-US" dirty="0"/>
              <a:t>Waterways</a:t>
            </a:r>
          </a:p>
          <a:p>
            <a:r>
              <a:rPr lang="en-US" dirty="0"/>
              <a:t>Soft measures at the borders</a:t>
            </a:r>
          </a:p>
        </p:txBody>
      </p:sp>
    </p:spTree>
    <p:extLst>
      <p:ext uri="{BB962C8B-B14F-4D97-AF65-F5344CB8AC3E}">
        <p14:creationId xmlns:p14="http://schemas.microsoft.com/office/powerpoint/2010/main" val="181527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0EF471-119E-8D3F-A356-05E1DE254E0C}"/>
              </a:ext>
            </a:extLst>
          </p:cNvPr>
          <p:cNvSpPr>
            <a:spLocks noGrp="1"/>
          </p:cNvSpPr>
          <p:nvPr>
            <p:ph type="title"/>
          </p:nvPr>
        </p:nvSpPr>
        <p:spPr/>
        <p:txBody>
          <a:bodyPr/>
          <a:lstStyle/>
          <a:p>
            <a:r>
              <a:rPr lang="en-US" dirty="0"/>
              <a:t>What can be done to capitalize on strengths</a:t>
            </a:r>
          </a:p>
        </p:txBody>
      </p:sp>
      <p:sp>
        <p:nvSpPr>
          <p:cNvPr id="3" name="Content Placeholder 2">
            <a:extLst>
              <a:ext uri="{FF2B5EF4-FFF2-40B4-BE49-F238E27FC236}">
                <a16:creationId xmlns:a16="http://schemas.microsoft.com/office/drawing/2014/main" xmlns="" id="{D2E1A6EB-CF5D-6AA8-1BE4-8DB17458BD2F}"/>
              </a:ext>
            </a:extLst>
          </p:cNvPr>
          <p:cNvSpPr>
            <a:spLocks noGrp="1"/>
          </p:cNvSpPr>
          <p:nvPr>
            <p:ph idx="1"/>
          </p:nvPr>
        </p:nvSpPr>
        <p:spPr>
          <a:xfrm>
            <a:off x="838200" y="1825624"/>
            <a:ext cx="10515600" cy="4584411"/>
          </a:xfrm>
        </p:spPr>
        <p:txBody>
          <a:bodyPr>
            <a:normAutofit fontScale="77500" lnSpcReduction="20000"/>
          </a:bodyPr>
          <a:lstStyle/>
          <a:p>
            <a:pPr marL="0" indent="0">
              <a:buNone/>
            </a:pPr>
            <a:r>
              <a:rPr lang="en-US" dirty="0"/>
              <a:t>Going back to leveraging location and geography as a growth engine, with a close eye on the subregion</a:t>
            </a:r>
          </a:p>
          <a:p>
            <a:r>
              <a:rPr lang="en-US" dirty="0"/>
              <a:t>Nursing, education and an open internal labor market to enable optimal leverage of regional skills</a:t>
            </a:r>
          </a:p>
          <a:p>
            <a:r>
              <a:rPr lang="en-US" dirty="0"/>
              <a:t>Encourage hub and spoke model for medical services for NER and Bangladesh with Kolkata as the hub, and Guwahati as the internal hub for NER</a:t>
            </a:r>
          </a:p>
          <a:p>
            <a:r>
              <a:rPr lang="en-US" dirty="0"/>
              <a:t>Foster delivery of digital services </a:t>
            </a:r>
            <a:r>
              <a:rPr lang="en-US" dirty="0" err="1"/>
              <a:t>eg</a:t>
            </a:r>
            <a:r>
              <a:rPr lang="en-US" dirty="0"/>
              <a:t> medicine, education, music, films, etc., potentially converted into offline services</a:t>
            </a:r>
          </a:p>
          <a:p>
            <a:r>
              <a:rPr lang="en-US" dirty="0"/>
              <a:t>Deepen the Logistics value of West Bengal for NER, Nepal and Bhutan, and Bangladesh: for transit trade, regional value chains</a:t>
            </a:r>
          </a:p>
          <a:p>
            <a:r>
              <a:rPr lang="en-US" dirty="0"/>
              <a:t>Focus urgently on soft connectivity and trade facilitation in the subregion to reduce the very high cost of trade and transit, e.g., through transit, multi-modal logistics, interoperability, operationalize BBIN, and so on </a:t>
            </a:r>
          </a:p>
          <a:p>
            <a:r>
              <a:rPr lang="en-US" dirty="0"/>
              <a:t>Encourage FDI and domestic investment in NER to leverage its agriculture and services sector strengths. Japan can be a very important partner in </a:t>
            </a:r>
            <a:r>
              <a:rPr lang="en-US"/>
              <a:t>this process. </a:t>
            </a:r>
            <a:endParaRPr lang="en-US" dirty="0"/>
          </a:p>
          <a:p>
            <a:endParaRPr lang="en-US" dirty="0"/>
          </a:p>
        </p:txBody>
      </p:sp>
    </p:spTree>
    <p:extLst>
      <p:ext uri="{BB962C8B-B14F-4D97-AF65-F5344CB8AC3E}">
        <p14:creationId xmlns:p14="http://schemas.microsoft.com/office/powerpoint/2010/main" val="347282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D135C35F46F242ABD78D63C2151323" ma:contentTypeVersion="13" ma:contentTypeDescription="Create a new document." ma:contentTypeScope="" ma:versionID="a5c2e2c79351e04aeab1d6c339072878">
  <xsd:schema xmlns:xsd="http://www.w3.org/2001/XMLSchema" xmlns:xs="http://www.w3.org/2001/XMLSchema" xmlns:p="http://schemas.microsoft.com/office/2006/metadata/properties" xmlns:ns3="0c867391-8214-4b58-86b3-de07547409f9" xmlns:ns4="fddef6a8-5936-4909-96e0-2ad7a6b1720b" targetNamespace="http://schemas.microsoft.com/office/2006/metadata/properties" ma:root="true" ma:fieldsID="f2ce40d0c86a1b4b81ddaaaea764a7a2" ns3:_="" ns4:_="">
    <xsd:import namespace="0c867391-8214-4b58-86b3-de07547409f9"/>
    <xsd:import namespace="fddef6a8-5936-4909-96e0-2ad7a6b172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867391-8214-4b58-86b3-de07547409f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def6a8-5936-4909-96e0-2ad7a6b1720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F403A2-871C-4912-8A56-24F1525664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867391-8214-4b58-86b3-de07547409f9"/>
    <ds:schemaRef ds:uri="fddef6a8-5936-4909-96e0-2ad7a6b172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5AA6FA-A7B7-4C40-A588-3E9E8B26E8D3}">
  <ds:schemaRefs>
    <ds:schemaRef ds:uri="http://schemas.microsoft.com/sharepoint/v3/contenttype/forms"/>
  </ds:schemaRefs>
</ds:datastoreItem>
</file>

<file path=customXml/itemProps3.xml><?xml version="1.0" encoding="utf-8"?>
<ds:datastoreItem xmlns:ds="http://schemas.openxmlformats.org/officeDocument/2006/customXml" ds:itemID="{6DE09A91-C88E-4748-BC3A-EAAF60AAE12A}">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0c867391-8214-4b58-86b3-de07547409f9"/>
    <ds:schemaRef ds:uri="http://purl.org/dc/dcmitype/"/>
    <ds:schemaRef ds:uri="http://schemas.microsoft.com/office/infopath/2007/PartnerControls"/>
    <ds:schemaRef ds:uri="fddef6a8-5936-4909-96e0-2ad7a6b1720b"/>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3636</TotalTime>
  <Words>1641</Words>
  <Application>Microsoft Office PowerPoint</Application>
  <PresentationFormat>Custom</PresentationFormat>
  <Paragraphs>159</Paragraphs>
  <Slides>18</Slides>
  <Notes>18</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Office Theme</vt:lpstr>
      <vt:lpstr>Retrospect</vt:lpstr>
      <vt:lpstr>Harnessing Regional Potential: Bengal, the Northeast and Beyond</vt:lpstr>
      <vt:lpstr>Presentation focus</vt:lpstr>
      <vt:lpstr>History of Bengal: leveraging its geography</vt:lpstr>
      <vt:lpstr>Regional decline…</vt:lpstr>
      <vt:lpstr>…but new opportunities emerging</vt:lpstr>
      <vt:lpstr>Go West, young man? Not any more</vt:lpstr>
      <vt:lpstr>Strengths of West Bengal and the Northeast</vt:lpstr>
      <vt:lpstr>Connectivity thrust is helping the subregion to become a more coherent space</vt:lpstr>
      <vt:lpstr>What can be done to capitalize on strengths</vt:lpstr>
      <vt:lpstr>Deepening linkages with the subregion: critical role of Bangladesh</vt:lpstr>
      <vt:lpstr>Concluding thoughts</vt:lpstr>
      <vt:lpstr>Resources</vt:lpstr>
      <vt:lpstr>PowerPoint Presentation</vt:lpstr>
      <vt:lpstr>Government investing heavily in improving connectivity in NER (I)</vt:lpstr>
      <vt:lpstr>Government investing heavily in improving connectivity in NER (II)</vt:lpstr>
      <vt:lpstr>Appropriate policy interventions can help maximize impact of connectivity investments (I)</vt:lpstr>
      <vt:lpstr>Appropriate policy interventions can help maximize impact of connectivity investments (II)</vt:lpstr>
      <vt:lpstr>India’s Act East policy, connectivity in NER: an opportunity to unlock the region’s potential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Priya Mathur</dc:creator>
  <cp:lastModifiedBy>User</cp:lastModifiedBy>
  <cp:revision>238</cp:revision>
  <cp:lastPrinted>2024-12-20T03:53:00Z</cp:lastPrinted>
  <dcterms:created xsi:type="dcterms:W3CDTF">2018-09-12T12:33:34Z</dcterms:created>
  <dcterms:modified xsi:type="dcterms:W3CDTF">2024-12-20T03:53:20Z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0x01010000D135C35F46F242ABD78D63C2151323</vt:lpwstr>
  </property>
</Properties>
</file>